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0" r:id="rId2"/>
    <p:sldId id="270" r:id="rId3"/>
    <p:sldId id="284" r:id="rId4"/>
    <p:sldId id="293" r:id="rId5"/>
    <p:sldId id="295" r:id="rId6"/>
    <p:sldId id="300" r:id="rId7"/>
    <p:sldId id="299" r:id="rId8"/>
    <p:sldId id="301" r:id="rId9"/>
    <p:sldId id="274" r:id="rId10"/>
    <p:sldId id="271" r:id="rId11"/>
    <p:sldId id="276" r:id="rId12"/>
    <p:sldId id="285" r:id="rId13"/>
    <p:sldId id="296" r:id="rId14"/>
    <p:sldId id="297" r:id="rId15"/>
    <p:sldId id="298" r:id="rId16"/>
    <p:sldId id="291" r:id="rId17"/>
    <p:sldId id="283"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yenne Brown" initials="CB" lastIdx="9" clrIdx="0"/>
  <p:cmAuthor id="1" name="Beth Piggott" initials="BP" lastIdx="10" clrIdx="1">
    <p:extLst>
      <p:ext uri="{19B8F6BF-5375-455C-9EA6-DF929625EA0E}">
        <p15:presenceInfo xmlns:p15="http://schemas.microsoft.com/office/powerpoint/2012/main" userId="S-1-5-21-1715567821-1957994488-725345543-756148" providerId="AD"/>
      </p:ext>
    </p:extLst>
  </p:cmAuthor>
  <p:cmAuthor id="2" name="Laura Jewkes" initials="LJ" lastIdx="2" clrIdx="2">
    <p:extLst>
      <p:ext uri="{19B8F6BF-5375-455C-9EA6-DF929625EA0E}">
        <p15:presenceInfo xmlns:p15="http://schemas.microsoft.com/office/powerpoint/2012/main" userId="S-1-5-21-1715567821-1957994488-725345543-4297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DF3"/>
    <a:srgbClr val="AEA6A5"/>
    <a:srgbClr val="D4DDE5"/>
    <a:srgbClr val="7E5594"/>
    <a:srgbClr val="272727"/>
    <a:srgbClr val="DADD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70" autoAdjust="0"/>
    <p:restoredTop sz="96939" autoAdjust="0"/>
  </p:normalViewPr>
  <p:slideViewPr>
    <p:cSldViewPr>
      <p:cViewPr varScale="1">
        <p:scale>
          <a:sx n="73" d="100"/>
          <a:sy n="73" d="100"/>
        </p:scale>
        <p:origin x="16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14A57-0792-4CDF-85C1-2CC645C3574D}" type="datetimeFigureOut">
              <a:rPr lang="en-GB" smtClean="0"/>
              <a:t>16/12/2020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86C9D8-0876-40C2-8327-39F4B365029A}" type="slidenum">
              <a:rPr lang="en-GB" smtClean="0"/>
              <a:t>‹#›</a:t>
            </a:fld>
            <a:endParaRPr lang="en-GB"/>
          </a:p>
        </p:txBody>
      </p:sp>
    </p:spTree>
    <p:extLst>
      <p:ext uri="{BB962C8B-B14F-4D97-AF65-F5344CB8AC3E}">
        <p14:creationId xmlns:p14="http://schemas.microsoft.com/office/powerpoint/2010/main" val="110870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381000" y="685800"/>
            <a:ext cx="6096000" cy="3429000"/>
          </a:xfrm>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86587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FA86C9D8-0876-40C2-8327-39F4B365029A}" type="slidenum">
              <a:rPr lang="en-GB" smtClean="0"/>
              <a:t>3</a:t>
            </a:fld>
            <a:endParaRPr lang="en-GB"/>
          </a:p>
        </p:txBody>
      </p:sp>
    </p:spTree>
    <p:extLst>
      <p:ext uri="{BB962C8B-B14F-4D97-AF65-F5344CB8AC3E}">
        <p14:creationId xmlns:p14="http://schemas.microsoft.com/office/powerpoint/2010/main" val="181948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86C9D8-0876-40C2-8327-39F4B365029A}" type="slidenum">
              <a:rPr lang="en-GB" smtClean="0"/>
              <a:t>4</a:t>
            </a:fld>
            <a:endParaRPr lang="en-GB"/>
          </a:p>
        </p:txBody>
      </p:sp>
    </p:spTree>
    <p:extLst>
      <p:ext uri="{BB962C8B-B14F-4D97-AF65-F5344CB8AC3E}">
        <p14:creationId xmlns:p14="http://schemas.microsoft.com/office/powerpoint/2010/main" val="95948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86C9D8-0876-40C2-8327-39F4B365029A}" type="slidenum">
              <a:rPr lang="en-GB" smtClean="0"/>
              <a:t>5</a:t>
            </a:fld>
            <a:endParaRPr lang="en-GB"/>
          </a:p>
        </p:txBody>
      </p:sp>
    </p:spTree>
    <p:extLst>
      <p:ext uri="{BB962C8B-B14F-4D97-AF65-F5344CB8AC3E}">
        <p14:creationId xmlns:p14="http://schemas.microsoft.com/office/powerpoint/2010/main" val="3326104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86C9D8-0876-40C2-8327-39F4B365029A}" type="slidenum">
              <a:rPr lang="en-GB" smtClean="0"/>
              <a:t>6</a:t>
            </a:fld>
            <a:endParaRPr lang="en-GB"/>
          </a:p>
        </p:txBody>
      </p:sp>
    </p:spTree>
    <p:extLst>
      <p:ext uri="{BB962C8B-B14F-4D97-AF65-F5344CB8AC3E}">
        <p14:creationId xmlns:p14="http://schemas.microsoft.com/office/powerpoint/2010/main" val="374115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86C9D8-0876-40C2-8327-39F4B365029A}" type="slidenum">
              <a:rPr lang="en-GB" smtClean="0"/>
              <a:t>7</a:t>
            </a:fld>
            <a:endParaRPr lang="en-GB"/>
          </a:p>
        </p:txBody>
      </p:sp>
    </p:spTree>
    <p:extLst>
      <p:ext uri="{BB962C8B-B14F-4D97-AF65-F5344CB8AC3E}">
        <p14:creationId xmlns:p14="http://schemas.microsoft.com/office/powerpoint/2010/main" val="298451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86C9D8-0876-40C2-8327-39F4B365029A}" type="slidenum">
              <a:rPr lang="en-GB" smtClean="0"/>
              <a:t>8</a:t>
            </a:fld>
            <a:endParaRPr lang="en-GB"/>
          </a:p>
        </p:txBody>
      </p:sp>
    </p:spTree>
    <p:extLst>
      <p:ext uri="{BB962C8B-B14F-4D97-AF65-F5344CB8AC3E}">
        <p14:creationId xmlns:p14="http://schemas.microsoft.com/office/powerpoint/2010/main" val="1867298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86C9D8-0876-40C2-8327-39F4B365029A}" type="slidenum">
              <a:rPr lang="en-GB" smtClean="0"/>
              <a:t>9</a:t>
            </a:fld>
            <a:endParaRPr lang="en-GB"/>
          </a:p>
        </p:txBody>
      </p:sp>
    </p:spTree>
    <p:extLst>
      <p:ext uri="{BB962C8B-B14F-4D97-AF65-F5344CB8AC3E}">
        <p14:creationId xmlns:p14="http://schemas.microsoft.com/office/powerpoint/2010/main" val="176274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2.xml"/><Relationship Id="rId7" Type="http://schemas.openxmlformats.org/officeDocument/2006/relationships/slide" Target="../slides/slide12.xml"/><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7.xml"/><Relationship Id="rId10"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slide" Target="../slides/slide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28000">
              <a:srgbClr val="EBEDF3"/>
            </a:gs>
            <a:gs pos="100000">
              <a:srgbClr val="D4DDE5"/>
            </a:gs>
          </a:gsLst>
          <a:lin ang="5400000" scaled="0"/>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93E2D53-84D1-4847-9928-26E3D0CEF5E7}"/>
              </a:ext>
            </a:extLst>
          </p:cNvPr>
          <p:cNvSpPr/>
          <p:nvPr userDrawn="1"/>
        </p:nvSpPr>
        <p:spPr>
          <a:xfrm>
            <a:off x="0" y="0"/>
            <a:ext cx="2855640" cy="7146234"/>
          </a:xfrm>
          <a:prstGeom prst="rect">
            <a:avLst/>
          </a:prstGeom>
          <a:solidFill>
            <a:schemeClr val="tx2">
              <a:alpha val="78000"/>
            </a:schemeClr>
          </a:solidFill>
          <a:ln w="9525"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marR="0" lvl="0" indent="0" fontAlgn="auto" hangingPunct="0">
              <a:lnSpc>
                <a:spcPct val="100000"/>
              </a:lnSpc>
              <a:spcBef>
                <a:spcPts val="0"/>
              </a:spcBef>
              <a:spcAft>
                <a:spcPts val="0"/>
              </a:spcAft>
              <a:buClrTx/>
              <a:buSzTx/>
              <a:buFontTx/>
              <a:buNone/>
              <a:tabLst/>
            </a:pPr>
            <a:endParaRPr kumimoji="0" lang="en-GB"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9F1D9A78-DCA6-0D4E-B31F-944435E2A5E7}"/>
              </a:ext>
            </a:extLst>
          </p:cNvPr>
          <p:cNvSpPr>
            <a:spLocks noGrp="1"/>
          </p:cNvSpPr>
          <p:nvPr>
            <p:ph type="sldNum" sz="quarter" idx="10"/>
          </p:nvPr>
        </p:nvSpPr>
        <p:spPr/>
        <p:txBody>
          <a:bodyPr/>
          <a:lstStyle/>
          <a:p>
            <a:fld id="{8382347E-AFA4-4306-A91F-9B2FC3549AFC}" type="slidenum">
              <a:rPr lang="en-GB" smtClean="0"/>
              <a:t>‹#›</a:t>
            </a:fld>
            <a:endParaRPr lang="en-GB"/>
          </a:p>
        </p:txBody>
      </p:sp>
      <p:sp>
        <p:nvSpPr>
          <p:cNvPr id="4" name="Rectangle 3">
            <a:extLst>
              <a:ext uri="{FF2B5EF4-FFF2-40B4-BE49-F238E27FC236}">
                <a16:creationId xmlns:a16="http://schemas.microsoft.com/office/drawing/2014/main" id="{F36E85E6-C79C-0849-81A3-4F3F5B867D28}"/>
              </a:ext>
            </a:extLst>
          </p:cNvPr>
          <p:cNvSpPr/>
          <p:nvPr userDrawn="1"/>
        </p:nvSpPr>
        <p:spPr>
          <a:xfrm>
            <a:off x="3190841" y="858961"/>
            <a:ext cx="8640960" cy="5162327"/>
          </a:xfrm>
          <a:prstGeom prst="rect">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b="0" i="0" u="none" strike="noStrike" cap="none" spc="0" normalizeH="0" baseline="0">
              <a:ln>
                <a:noFill/>
              </a:ln>
              <a:solidFill>
                <a:srgbClr val="000000"/>
              </a:solidFill>
              <a:effectLst/>
              <a:uFillTx/>
              <a:latin typeface="Calibri"/>
              <a:ea typeface="Calibri"/>
              <a:cs typeface="Calibri"/>
              <a:sym typeface="Calibri"/>
            </a:endParaRPr>
          </a:p>
        </p:txBody>
      </p:sp>
      <p:pic>
        <p:nvPicPr>
          <p:cNvPr id="6" name="Picture 5">
            <a:extLst>
              <a:ext uri="{FF2B5EF4-FFF2-40B4-BE49-F238E27FC236}">
                <a16:creationId xmlns:a16="http://schemas.microsoft.com/office/drawing/2014/main" id="{8047B1F0-CB63-B448-BBE9-ED967BE5D5A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2628" y="505148"/>
            <a:ext cx="1655343" cy="707627"/>
          </a:xfrm>
          <a:prstGeom prst="rect">
            <a:avLst/>
          </a:prstGeom>
        </p:spPr>
      </p:pic>
      <p:grpSp>
        <p:nvGrpSpPr>
          <p:cNvPr id="8" name="Group 7">
            <a:extLst>
              <a:ext uri="{FF2B5EF4-FFF2-40B4-BE49-F238E27FC236}">
                <a16:creationId xmlns:a16="http://schemas.microsoft.com/office/drawing/2014/main" id="{9226996E-2125-D646-B162-5B74446F0B11}"/>
              </a:ext>
            </a:extLst>
          </p:cNvPr>
          <p:cNvGrpSpPr/>
          <p:nvPr userDrawn="1"/>
        </p:nvGrpSpPr>
        <p:grpSpPr>
          <a:xfrm>
            <a:off x="544161" y="1891252"/>
            <a:ext cx="1951439" cy="4670322"/>
            <a:chOff x="502628" y="1912462"/>
            <a:chExt cx="1848956" cy="4670322"/>
          </a:xfrm>
          <a:effectLst/>
        </p:grpSpPr>
        <p:cxnSp>
          <p:nvCxnSpPr>
            <p:cNvPr id="9" name="Straight Connector 8">
              <a:extLst>
                <a:ext uri="{FF2B5EF4-FFF2-40B4-BE49-F238E27FC236}">
                  <a16:creationId xmlns:a16="http://schemas.microsoft.com/office/drawing/2014/main" id="{2D7EF54A-99F8-3643-B09A-2D271992018E}"/>
                </a:ext>
              </a:extLst>
            </p:cNvPr>
            <p:cNvCxnSpPr/>
            <p:nvPr/>
          </p:nvCxnSpPr>
          <p:spPr>
            <a:xfrm>
              <a:off x="502628" y="2354076"/>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F520040-36AA-2F4C-89F7-2B9BF5EB99BD}"/>
                </a:ext>
              </a:extLst>
            </p:cNvPr>
            <p:cNvCxnSpPr/>
            <p:nvPr/>
          </p:nvCxnSpPr>
          <p:spPr>
            <a:xfrm>
              <a:off x="502628" y="2795689"/>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F8AAB09-6E24-2441-A4E0-21DEA540556F}"/>
                </a:ext>
              </a:extLst>
            </p:cNvPr>
            <p:cNvCxnSpPr/>
            <p:nvPr/>
          </p:nvCxnSpPr>
          <p:spPr>
            <a:xfrm>
              <a:off x="502628" y="3439926"/>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BB59F844-0F78-9D4F-A970-FB4753FF3CF6}"/>
                </a:ext>
              </a:extLst>
            </p:cNvPr>
            <p:cNvCxnSpPr/>
            <p:nvPr/>
          </p:nvCxnSpPr>
          <p:spPr>
            <a:xfrm>
              <a:off x="502628" y="3890199"/>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8A1EB954-730C-314E-99AB-C726724D644C}"/>
                </a:ext>
              </a:extLst>
            </p:cNvPr>
            <p:cNvCxnSpPr/>
            <p:nvPr/>
          </p:nvCxnSpPr>
          <p:spPr>
            <a:xfrm>
              <a:off x="502628" y="4340472"/>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FEA8A313-8CFE-4442-8F23-C20DE3A8AAAB}"/>
                </a:ext>
              </a:extLst>
            </p:cNvPr>
            <p:cNvCxnSpPr/>
            <p:nvPr/>
          </p:nvCxnSpPr>
          <p:spPr>
            <a:xfrm>
              <a:off x="502628" y="4790745"/>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5" name="Straight Connector 14">
              <a:extLst>
                <a:ext uri="{FF2B5EF4-FFF2-40B4-BE49-F238E27FC236}">
                  <a16:creationId xmlns:a16="http://schemas.microsoft.com/office/drawing/2014/main" id="{AAA8C411-32C0-0C4B-93EB-46F05BE3F241}"/>
                </a:ext>
              </a:extLst>
            </p:cNvPr>
            <p:cNvCxnSpPr/>
            <p:nvPr/>
          </p:nvCxnSpPr>
          <p:spPr>
            <a:xfrm>
              <a:off x="502628" y="5241018"/>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9311DD94-143F-3645-891B-687124473BD5}"/>
                </a:ext>
              </a:extLst>
            </p:cNvPr>
            <p:cNvCxnSpPr/>
            <p:nvPr/>
          </p:nvCxnSpPr>
          <p:spPr>
            <a:xfrm>
              <a:off x="502628" y="6141562"/>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FCE75B6A-4520-A149-B05D-9E4438274E64}"/>
                </a:ext>
              </a:extLst>
            </p:cNvPr>
            <p:cNvCxnSpPr/>
            <p:nvPr/>
          </p:nvCxnSpPr>
          <p:spPr>
            <a:xfrm>
              <a:off x="502628" y="5691291"/>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18" name="Straight Connector 17">
              <a:extLst>
                <a:ext uri="{FF2B5EF4-FFF2-40B4-BE49-F238E27FC236}">
                  <a16:creationId xmlns:a16="http://schemas.microsoft.com/office/drawing/2014/main" id="{384E2DD0-0156-7842-B8F4-45839530A373}"/>
                </a:ext>
              </a:extLst>
            </p:cNvPr>
            <p:cNvCxnSpPr/>
            <p:nvPr/>
          </p:nvCxnSpPr>
          <p:spPr>
            <a:xfrm>
              <a:off x="502628" y="1912462"/>
              <a:ext cx="1848956" cy="0"/>
            </a:xfrm>
            <a:prstGeom prst="line">
              <a:avLst/>
            </a:prstGeom>
            <a:noFill/>
            <a:ln w="6350" cap="flat">
              <a:solidFill>
                <a:schemeClr val="bg1"/>
              </a:solidFill>
              <a:prstDash val="solid"/>
              <a:bevel/>
            </a:ln>
            <a:effectLst/>
            <a:sp3d/>
          </p:spPr>
          <p:style>
            <a:lnRef idx="0">
              <a:scrgbClr r="0" g="0" b="0"/>
            </a:lnRef>
            <a:fillRef idx="0">
              <a:scrgbClr r="0" g="0" b="0"/>
            </a:fillRef>
            <a:effectRef idx="0">
              <a:scrgbClr r="0" g="0" b="0"/>
            </a:effectRef>
            <a:fontRef idx="none"/>
          </p:style>
        </p:cxnSp>
        <p:cxnSp>
          <p:nvCxnSpPr>
            <p:cNvPr id="25" name="Straight Connector 24">
              <a:extLst>
                <a:ext uri="{FF2B5EF4-FFF2-40B4-BE49-F238E27FC236}">
                  <a16:creationId xmlns:a16="http://schemas.microsoft.com/office/drawing/2014/main" id="{D572A256-F9A7-A24D-AF2D-7E35C5830E9F}"/>
                </a:ext>
              </a:extLst>
            </p:cNvPr>
            <p:cNvCxnSpPr/>
            <p:nvPr userDrawn="1"/>
          </p:nvCxnSpPr>
          <p:spPr>
            <a:xfrm>
              <a:off x="502628" y="6582784"/>
              <a:ext cx="1848956" cy="0"/>
            </a:xfrm>
            <a:prstGeom prst="line">
              <a:avLst/>
            </a:prstGeom>
            <a:noFill/>
            <a:ln w="6350" cap="flat">
              <a:noFill/>
              <a:prstDash val="solid"/>
              <a:bevel/>
            </a:ln>
            <a:effectLst/>
            <a:sp3d/>
          </p:spPr>
          <p:style>
            <a:lnRef idx="0">
              <a:scrgbClr r="0" g="0" b="0"/>
            </a:lnRef>
            <a:fillRef idx="0">
              <a:scrgbClr r="0" g="0" b="0"/>
            </a:fillRef>
            <a:effectRef idx="0">
              <a:scrgbClr r="0" g="0" b="0"/>
            </a:effectRef>
            <a:fontRef idx="none"/>
          </p:style>
        </p:cxnSp>
      </p:grpSp>
      <p:sp>
        <p:nvSpPr>
          <p:cNvPr id="23" name="Text Placeholder 22">
            <a:extLst>
              <a:ext uri="{FF2B5EF4-FFF2-40B4-BE49-F238E27FC236}">
                <a16:creationId xmlns:a16="http://schemas.microsoft.com/office/drawing/2014/main" id="{369D0DE6-1D06-304B-A5AA-65294035DC88}"/>
              </a:ext>
            </a:extLst>
          </p:cNvPr>
          <p:cNvSpPr>
            <a:spLocks noGrp="1"/>
          </p:cNvSpPr>
          <p:nvPr>
            <p:ph type="body" sz="quarter" idx="11"/>
          </p:nvPr>
        </p:nvSpPr>
        <p:spPr>
          <a:xfrm>
            <a:off x="3502116" y="2024063"/>
            <a:ext cx="7131050" cy="4095750"/>
          </a:xfrm>
          <a:prstGeom prst="rect">
            <a:avLst/>
          </a:prstGeom>
        </p:spPr>
        <p:txBody>
          <a:bodyPr lIns="0" tIns="0" rIns="0" bIns="0"/>
          <a:lstStyle>
            <a:lvl1pPr>
              <a:spcAft>
                <a:spcPts val="600"/>
              </a:spcAft>
              <a:defRPr lang="en-GB" sz="1500" b="1" i="0" u="none" strike="noStrike" kern="0" cap="none" spc="0" baseline="0" dirty="0" smtClean="0">
                <a:ln>
                  <a:noFill/>
                </a:ln>
                <a:solidFill>
                  <a:schemeClr val="tx1">
                    <a:lumMod val="75000"/>
                    <a:lumOff val="25000"/>
                  </a:schemeClr>
                </a:solidFill>
                <a:uFillTx/>
                <a:latin typeface="Arial"/>
                <a:ea typeface="Arial"/>
                <a:cs typeface="Arial"/>
                <a:sym typeface="Arial"/>
              </a:defRPr>
            </a:lvl1pPr>
            <a:lvl2pPr marL="0" indent="9525">
              <a:spcAft>
                <a:spcPts val="600"/>
              </a:spcAft>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2pPr>
            <a:lvl3pPr marL="171450" indent="-171450">
              <a:spcAft>
                <a:spcPts val="600"/>
              </a:spcAft>
              <a:buClr>
                <a:schemeClr val="accent6"/>
              </a:buClr>
              <a:buFont typeface="Arial" panose="020B0604020202020204" pitchFamily="34" charset="0"/>
              <a:buChar char="•"/>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3pPr>
            <a:lvl4pPr marL="0" indent="9525">
              <a:spcAft>
                <a:spcPts val="600"/>
              </a:spcAft>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4pPr>
            <a:lvl5pPr marL="0" indent="9525">
              <a:spcAft>
                <a:spcPts val="600"/>
              </a:spcAft>
              <a:tabLst/>
              <a:defRPr lang="en-GB" sz="1400" b="0" i="0" u="none" strike="noStrike" kern="0" cap="none" spc="0" baseline="0" dirty="0">
                <a:ln>
                  <a:noFill/>
                </a:ln>
                <a:solidFill>
                  <a:schemeClr val="tx1">
                    <a:lumMod val="75000"/>
                    <a:lumOff val="25000"/>
                  </a:schemeClr>
                </a:solidFill>
                <a:uFillTx/>
                <a:latin typeface="Arial"/>
                <a:ea typeface="Arial"/>
                <a:cs typeface="Arial"/>
                <a:sym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Text Placeholder 2">
            <a:extLst>
              <a:ext uri="{FF2B5EF4-FFF2-40B4-BE49-F238E27FC236}">
                <a16:creationId xmlns:a16="http://schemas.microsoft.com/office/drawing/2014/main" id="{9C032102-FD47-664E-9DAA-E8143B3867AA}"/>
              </a:ext>
            </a:extLst>
          </p:cNvPr>
          <p:cNvSpPr txBox="1">
            <a:spLocks/>
          </p:cNvSpPr>
          <p:nvPr userDrawn="1"/>
        </p:nvSpPr>
        <p:spPr>
          <a:xfrm>
            <a:off x="544161" y="2024022"/>
            <a:ext cx="2098443" cy="4716636"/>
          </a:xfrm>
          <a:prstGeom prst="rect">
            <a:avLst/>
          </a:prstGeom>
        </p:spPr>
        <p:txBody>
          <a:bodyPr lIns="0" tIns="0" rIns="0" bIns="0"/>
          <a:lstStyle>
            <a:lvl1pPr marL="0" marR="0" indent="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1pPr>
            <a:lvl2pPr marL="0" marR="0" indent="4572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2pPr>
            <a:lvl3pPr marL="0" marR="0" indent="9144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3pPr>
            <a:lvl4pPr marL="0" marR="0" indent="13716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4pPr>
            <a:lvl5pPr marL="0" marR="0" indent="18288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5pPr>
            <a:lvl6pPr marL="0" marR="0" indent="22860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6pPr>
            <a:lvl7pPr marL="0" marR="0" indent="27432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7pPr>
            <a:lvl8pPr marL="0" marR="0" indent="32004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8pPr>
            <a:lvl9pPr marL="0" marR="0" indent="36576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9pPr>
          </a:lstStyle>
          <a:p>
            <a:pPr>
              <a:spcAft>
                <a:spcPts val="1800"/>
              </a:spcAft>
            </a:pPr>
            <a:r>
              <a:rPr lang="en-GB" sz="1200" kern="0" dirty="0">
                <a:solidFill>
                  <a:schemeClr val="bg1"/>
                </a:solidFill>
              </a:rPr>
              <a:t>Background </a:t>
            </a:r>
          </a:p>
          <a:p>
            <a:pPr>
              <a:spcAft>
                <a:spcPts val="1800"/>
              </a:spcAft>
            </a:pPr>
            <a:r>
              <a:rPr lang="en-GB" sz="1200" kern="0" dirty="0">
                <a:solidFill>
                  <a:schemeClr val="bg1"/>
                </a:solidFill>
              </a:rPr>
              <a:t>Objectives</a:t>
            </a:r>
          </a:p>
          <a:p>
            <a:pPr>
              <a:spcAft>
                <a:spcPts val="1800"/>
              </a:spcAft>
            </a:pPr>
            <a:r>
              <a:rPr lang="en-GB" sz="1200" kern="0" dirty="0">
                <a:solidFill>
                  <a:schemeClr val="bg1"/>
                </a:solidFill>
              </a:rPr>
              <a:t>The concept </a:t>
            </a:r>
            <a:br>
              <a:rPr lang="en-GB" sz="1200" kern="0" dirty="0">
                <a:solidFill>
                  <a:schemeClr val="bg1"/>
                </a:solidFill>
              </a:rPr>
            </a:br>
            <a:r>
              <a:rPr lang="en-GB" sz="1200" kern="0" dirty="0">
                <a:solidFill>
                  <a:schemeClr val="bg1"/>
                </a:solidFill>
              </a:rPr>
              <a:t>(key messaging and design)</a:t>
            </a:r>
          </a:p>
          <a:p>
            <a:pPr>
              <a:spcAft>
                <a:spcPts val="1800"/>
              </a:spcAft>
            </a:pPr>
            <a:r>
              <a:rPr lang="en-GB" sz="1200" kern="0" dirty="0">
                <a:solidFill>
                  <a:schemeClr val="bg1"/>
                </a:solidFill>
              </a:rPr>
              <a:t>Style guide and digital assets</a:t>
            </a:r>
          </a:p>
          <a:p>
            <a:pPr>
              <a:spcAft>
                <a:spcPts val="1800"/>
              </a:spcAft>
            </a:pPr>
            <a:r>
              <a:rPr lang="en-GB" sz="1200" kern="0" dirty="0">
                <a:solidFill>
                  <a:schemeClr val="bg1"/>
                </a:solidFill>
              </a:rPr>
              <a:t>Campaign calls to action </a:t>
            </a:r>
          </a:p>
          <a:p>
            <a:pPr>
              <a:spcAft>
                <a:spcPts val="1800"/>
              </a:spcAft>
            </a:pPr>
            <a:r>
              <a:rPr lang="en-GB" sz="1200" kern="0" dirty="0">
                <a:solidFill>
                  <a:schemeClr val="bg1"/>
                </a:solidFill>
              </a:rPr>
              <a:t>Timescales</a:t>
            </a:r>
          </a:p>
          <a:p>
            <a:pPr>
              <a:spcAft>
                <a:spcPts val="1800"/>
              </a:spcAft>
            </a:pPr>
            <a:r>
              <a:rPr lang="en-GB" sz="1200" kern="0" dirty="0">
                <a:solidFill>
                  <a:schemeClr val="bg1"/>
                </a:solidFill>
              </a:rPr>
              <a:t>Embargos</a:t>
            </a:r>
          </a:p>
          <a:p>
            <a:pPr>
              <a:spcAft>
                <a:spcPts val="1800"/>
              </a:spcAft>
            </a:pPr>
            <a:r>
              <a:rPr lang="en-GB" sz="1200" kern="0" dirty="0">
                <a:solidFill>
                  <a:schemeClr val="bg1"/>
                </a:solidFill>
              </a:rPr>
              <a:t>Evaluation</a:t>
            </a:r>
          </a:p>
          <a:p>
            <a:pPr>
              <a:spcAft>
                <a:spcPts val="1800"/>
              </a:spcAft>
            </a:pPr>
            <a:r>
              <a:rPr lang="en-GB" sz="1200" kern="0" dirty="0">
                <a:solidFill>
                  <a:schemeClr val="bg1"/>
                </a:solidFill>
              </a:rPr>
              <a:t>Contact</a:t>
            </a:r>
          </a:p>
        </p:txBody>
      </p:sp>
      <p:sp>
        <p:nvSpPr>
          <p:cNvPr id="2" name="Rectangle 1">
            <a:hlinkClick r:id="rId3" action="ppaction://hlinksldjump"/>
            <a:extLst>
              <a:ext uri="{FF2B5EF4-FFF2-40B4-BE49-F238E27FC236}">
                <a16:creationId xmlns:a16="http://schemas.microsoft.com/office/drawing/2014/main" id="{92FD89F4-F3C4-5B41-A2E6-EDABC0E54896}"/>
              </a:ext>
            </a:extLst>
          </p:cNvPr>
          <p:cNvSpPr/>
          <p:nvPr userDrawn="1"/>
        </p:nvSpPr>
        <p:spPr>
          <a:xfrm>
            <a:off x="551384" y="1931913"/>
            <a:ext cx="1951439" cy="362235"/>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7" name="Rectangle 26">
            <a:hlinkClick r:id="rId4" action="ppaction://hlinksldjump"/>
            <a:extLst>
              <a:ext uri="{FF2B5EF4-FFF2-40B4-BE49-F238E27FC236}">
                <a16:creationId xmlns:a16="http://schemas.microsoft.com/office/drawing/2014/main" id="{2308817F-C350-B14E-862F-D3B2AB5BFE9F}"/>
              </a:ext>
            </a:extLst>
          </p:cNvPr>
          <p:cNvSpPr/>
          <p:nvPr userDrawn="1"/>
        </p:nvSpPr>
        <p:spPr>
          <a:xfrm>
            <a:off x="551384" y="2373134"/>
            <a:ext cx="1951439" cy="362235"/>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9" name="Rectangle 28">
            <a:hlinkClick r:id="rId5" action="ppaction://hlinksldjump"/>
            <a:extLst>
              <a:ext uri="{FF2B5EF4-FFF2-40B4-BE49-F238E27FC236}">
                <a16:creationId xmlns:a16="http://schemas.microsoft.com/office/drawing/2014/main" id="{3ED6B8DB-C654-0945-95BB-7B7CC2AA5A12}"/>
              </a:ext>
            </a:extLst>
          </p:cNvPr>
          <p:cNvSpPr/>
          <p:nvPr userDrawn="1"/>
        </p:nvSpPr>
        <p:spPr>
          <a:xfrm>
            <a:off x="551384" y="5716092"/>
            <a:ext cx="1951439" cy="362235"/>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0" name="Rectangle 29">
            <a:hlinkClick r:id="rId6" action="ppaction://hlinksldjump"/>
            <a:extLst>
              <a:ext uri="{FF2B5EF4-FFF2-40B4-BE49-F238E27FC236}">
                <a16:creationId xmlns:a16="http://schemas.microsoft.com/office/drawing/2014/main" id="{5D10EDE7-1465-0D4B-9A31-8672A8FB389B}"/>
              </a:ext>
            </a:extLst>
          </p:cNvPr>
          <p:cNvSpPr/>
          <p:nvPr userDrawn="1"/>
        </p:nvSpPr>
        <p:spPr>
          <a:xfrm>
            <a:off x="551384" y="5265985"/>
            <a:ext cx="1951439" cy="362235"/>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1" name="Rectangle 30">
            <a:hlinkClick r:id="rId7" action="ppaction://hlinksldjump"/>
            <a:extLst>
              <a:ext uri="{FF2B5EF4-FFF2-40B4-BE49-F238E27FC236}">
                <a16:creationId xmlns:a16="http://schemas.microsoft.com/office/drawing/2014/main" id="{49713207-0406-BE40-82FE-4BFEBECA7D61}"/>
              </a:ext>
            </a:extLst>
          </p:cNvPr>
          <p:cNvSpPr/>
          <p:nvPr userDrawn="1"/>
        </p:nvSpPr>
        <p:spPr>
          <a:xfrm>
            <a:off x="551384" y="4815878"/>
            <a:ext cx="1951439" cy="362235"/>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3" name="Rectangle 32">
            <a:hlinkClick r:id="rId8" action="ppaction://hlinksldjump"/>
            <a:extLst>
              <a:ext uri="{FF2B5EF4-FFF2-40B4-BE49-F238E27FC236}">
                <a16:creationId xmlns:a16="http://schemas.microsoft.com/office/drawing/2014/main" id="{766003E4-8840-624A-AAAB-22D15C74FEE1}"/>
              </a:ext>
            </a:extLst>
          </p:cNvPr>
          <p:cNvSpPr/>
          <p:nvPr userDrawn="1"/>
        </p:nvSpPr>
        <p:spPr>
          <a:xfrm>
            <a:off x="551384" y="3915663"/>
            <a:ext cx="1951439" cy="362235"/>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4" name="Rectangle 33">
            <a:hlinkClick r:id="rId9" action="ppaction://hlinksldjump"/>
            <a:extLst>
              <a:ext uri="{FF2B5EF4-FFF2-40B4-BE49-F238E27FC236}">
                <a16:creationId xmlns:a16="http://schemas.microsoft.com/office/drawing/2014/main" id="{0878F98A-D26D-574A-8FDB-79D99B73D9E1}"/>
              </a:ext>
            </a:extLst>
          </p:cNvPr>
          <p:cNvSpPr/>
          <p:nvPr userDrawn="1"/>
        </p:nvSpPr>
        <p:spPr>
          <a:xfrm>
            <a:off x="551384" y="3465556"/>
            <a:ext cx="1951439" cy="362235"/>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5" name="Rectangle 34">
            <a:hlinkClick r:id="rId10" action="ppaction://hlinksldjump"/>
            <a:extLst>
              <a:ext uri="{FF2B5EF4-FFF2-40B4-BE49-F238E27FC236}">
                <a16:creationId xmlns:a16="http://schemas.microsoft.com/office/drawing/2014/main" id="{DC62048C-2328-F74B-BBA2-D6F8306A4B7C}"/>
              </a:ext>
            </a:extLst>
          </p:cNvPr>
          <p:cNvSpPr/>
          <p:nvPr userDrawn="1"/>
        </p:nvSpPr>
        <p:spPr>
          <a:xfrm>
            <a:off x="551384" y="2827478"/>
            <a:ext cx="1951439" cy="520736"/>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6" name="Rectangle 35">
            <a:hlinkClick r:id="" action="ppaction://hlinkshowjump?jump=firstslide"/>
            <a:extLst>
              <a:ext uri="{FF2B5EF4-FFF2-40B4-BE49-F238E27FC236}">
                <a16:creationId xmlns:a16="http://schemas.microsoft.com/office/drawing/2014/main" id="{1EC6EA03-B5E9-5B48-8623-B91FBC004736}"/>
              </a:ext>
            </a:extLst>
          </p:cNvPr>
          <p:cNvSpPr/>
          <p:nvPr userDrawn="1"/>
        </p:nvSpPr>
        <p:spPr>
          <a:xfrm>
            <a:off x="354579" y="413038"/>
            <a:ext cx="1951439" cy="833977"/>
          </a:xfrm>
          <a:prstGeom prst="rect">
            <a:avLst/>
          </a:prstGeom>
          <a:solidFill>
            <a:srgbClr val="FFFFFF">
              <a:alpha val="0"/>
            </a:srgb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66230363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42" name="Image"/>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43" name="Slide Number"/>
          <p:cNvSpPr txBox="1">
            <a:spLocks noGrp="1"/>
          </p:cNvSpPr>
          <p:nvPr>
            <p:ph type="sldNum" sz="quarter" idx="2"/>
          </p:nvPr>
        </p:nvSpPr>
        <p:spPr>
          <a:xfrm>
            <a:off x="8737600" y="6400414"/>
            <a:ext cx="2844800"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4368948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hape 3"/>
          <p:cNvSpPr>
            <a:spLocks noGrp="1"/>
          </p:cNvSpPr>
          <p:nvPr>
            <p:ph type="sldNum" sz="quarter" idx="2"/>
          </p:nvPr>
        </p:nvSpPr>
        <p:spPr>
          <a:xfrm>
            <a:off x="8737600" y="6400414"/>
            <a:ext cx="2844800" cy="276999"/>
          </a:xfrm>
          <a:prstGeom prst="rect">
            <a:avLst/>
          </a:prstGeom>
          <a:ln w="12700">
            <a:miter lim="400000"/>
          </a:ln>
        </p:spPr>
        <p:txBody>
          <a:bodyPr lIns="45719" rIns="45719" anchor="ctr">
            <a:spAutoFit/>
          </a:bodyPr>
          <a:lstStyle>
            <a:lvl1pPr algn="r">
              <a:defRPr sz="1200">
                <a:solidFill>
                  <a:srgbClr val="898989"/>
                </a:solidFill>
              </a:defRPr>
            </a:lvl1pPr>
          </a:lstStyle>
          <a:p>
            <a:fld id="{8382347E-AFA4-4306-A91F-9B2FC3549AFC}" type="slidenum">
              <a:rPr lang="en-GB" smtClean="0"/>
              <a:t>‹#›</a:t>
            </a:fld>
            <a:endParaRPr lang="en-GB"/>
          </a:p>
        </p:txBody>
      </p:sp>
      <p:pic>
        <p:nvPicPr>
          <p:cNvPr id="7" name="Picture 6">
            <a:extLst>
              <a:ext uri="{FF2B5EF4-FFF2-40B4-BE49-F238E27FC236}">
                <a16:creationId xmlns:a16="http://schemas.microsoft.com/office/drawing/2014/main" id="{CC536DF8-6CBF-5446-B647-9AC3BF9A30A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02628" y="505148"/>
            <a:ext cx="1655343" cy="70762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74" r:id="rId2"/>
    <p:sldLayoutId id="2147483673" r:id="rId3"/>
  </p:sldLayoutIdLst>
  <p:transition spd="med"/>
  <p:txStyles>
    <p:titleStyle>
      <a:lvl1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1pPr>
      <a:lvl2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2pPr>
      <a:lvl3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3pPr>
      <a:lvl4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4pPr>
      <a:lvl5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5pPr>
      <a:lvl6pPr marL="0" marR="0" indent="45720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6pPr>
      <a:lvl7pPr marL="0" marR="0" indent="91440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7pPr>
      <a:lvl8pPr marL="0" marR="0" indent="137160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8pPr>
      <a:lvl9pPr marL="0" marR="0" indent="182880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9pPr>
    </p:titleStyle>
    <p:bodyStyle>
      <a:lvl1pPr marL="0" marR="0" indent="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1pPr>
      <a:lvl2pPr marL="0" marR="0" indent="4572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2pPr>
      <a:lvl3pPr marL="0" marR="0" indent="9144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3pPr>
      <a:lvl4pPr marL="0" marR="0" indent="13716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4pPr>
      <a:lvl5pPr marL="0" marR="0" indent="18288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5pPr>
      <a:lvl6pPr marL="0" marR="0" indent="22860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6pPr>
      <a:lvl7pPr marL="0" marR="0" indent="27432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7pPr>
      <a:lvl8pPr marL="0" marR="0" indent="32004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8pPr>
      <a:lvl9pPr marL="0" marR="0" indent="36576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mailto:studentmarketing@manchester.ac.uk" TargetMode="External"/><Relationship Id="rId2" Type="http://schemas.openxmlformats.org/officeDocument/2006/relationships/hyperlink" Target="https://www.staffnet.manchester.ac.uk/brand/visual-identity/guidelines/other" TargetMode="Externa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s://www.manchester.ac.uk/study/undergraduate/applications/after-you-apply/offer-holde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hyperlink" Target="https://www.manchester.ac.uk/study/undergraduate/applications/after-you-apply/offer-holders/" TargetMode="Externa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slide" Target="slide14.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hyperlink" Target="http://www.manchester.ac.uk/clearing" TargetMode="Externa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slide" Target="slide12.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utdoor&#10;&#10;Description automatically generated">
            <a:extLst>
              <a:ext uri="{FF2B5EF4-FFF2-40B4-BE49-F238E27FC236}">
                <a16:creationId xmlns:a16="http://schemas.microsoft.com/office/drawing/2014/main" id="{5B84C620-2559-D247-B658-A866160FC617}"/>
              </a:ext>
            </a:extLst>
          </p:cNvPr>
          <p:cNvPicPr>
            <a:picLocks noChangeAspect="1"/>
          </p:cNvPicPr>
          <p:nvPr/>
        </p:nvPicPr>
        <p:blipFill rotWithShape="1">
          <a:blip r:embed="rId3">
            <a:extLst>
              <a:ext uri="{28A0092B-C50C-407E-A947-70E740481C1C}">
                <a14:useLocalDpi xmlns:a14="http://schemas.microsoft.com/office/drawing/2010/main" val="0"/>
              </a:ext>
            </a:extLst>
          </a:blip>
          <a:srcRect l="9170" t="27679" r="37920" b="27678"/>
          <a:stretch/>
        </p:blipFill>
        <p:spPr>
          <a:xfrm>
            <a:off x="0" y="-1"/>
            <a:ext cx="12192000" cy="6858001"/>
          </a:xfrm>
          <a:prstGeom prst="rect">
            <a:avLst/>
          </a:prstGeom>
        </p:spPr>
      </p:pic>
      <p:sp>
        <p:nvSpPr>
          <p:cNvPr id="23" name="Freeform 22">
            <a:extLst>
              <a:ext uri="{FF2B5EF4-FFF2-40B4-BE49-F238E27FC236}">
                <a16:creationId xmlns:a16="http://schemas.microsoft.com/office/drawing/2014/main" id="{8058BC3A-C269-9B43-B914-7606BC4FAD6D}"/>
              </a:ext>
            </a:extLst>
          </p:cNvPr>
          <p:cNvSpPr/>
          <p:nvPr/>
        </p:nvSpPr>
        <p:spPr>
          <a:xfrm>
            <a:off x="-18840" y="0"/>
            <a:ext cx="8336608" cy="6872716"/>
          </a:xfrm>
          <a:custGeom>
            <a:avLst/>
            <a:gdLst>
              <a:gd name="connsiteX0" fmla="*/ 17092 w 8336608"/>
              <a:gd name="connsiteY0" fmla="*/ 0 h 6872716"/>
              <a:gd name="connsiteX1" fmla="*/ 4800083 w 8336608"/>
              <a:gd name="connsiteY1" fmla="*/ 0 h 6872716"/>
              <a:gd name="connsiteX2" fmla="*/ 4800083 w 8336608"/>
              <a:gd name="connsiteY2" fmla="*/ 1 h 6872716"/>
              <a:gd name="connsiteX3" fmla="*/ 8336608 w 8336608"/>
              <a:gd name="connsiteY3" fmla="*/ 1 h 6872716"/>
              <a:gd name="connsiteX4" fmla="*/ 7165056 w 8336608"/>
              <a:gd name="connsiteY4" fmla="*/ 6872716 h 6872716"/>
              <a:gd name="connsiteX5" fmla="*/ 0 w 8336608"/>
              <a:gd name="connsiteY5" fmla="*/ 6872716 h 6872716"/>
              <a:gd name="connsiteX6" fmla="*/ 8360 w 8336608"/>
              <a:gd name="connsiteY6" fmla="*/ 6823674 h 6872716"/>
              <a:gd name="connsiteX7" fmla="*/ 8360 w 8336608"/>
              <a:gd name="connsiteY7" fmla="*/ 1157033 h 6872716"/>
              <a:gd name="connsiteX8" fmla="*/ 8360 w 8336608"/>
              <a:gd name="connsiteY8" fmla="*/ 15057 h 6872716"/>
              <a:gd name="connsiteX9" fmla="*/ 8360 w 8336608"/>
              <a:gd name="connsiteY9" fmla="*/ 4905 h 6872716"/>
              <a:gd name="connsiteX10" fmla="*/ 17092 w 8336608"/>
              <a:gd name="connsiteY10" fmla="*/ 4905 h 687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36608" h="6872716">
                <a:moveTo>
                  <a:pt x="17092" y="0"/>
                </a:moveTo>
                <a:lnTo>
                  <a:pt x="4800083" y="0"/>
                </a:lnTo>
                <a:lnTo>
                  <a:pt x="4800083" y="1"/>
                </a:lnTo>
                <a:lnTo>
                  <a:pt x="8336608" y="1"/>
                </a:lnTo>
                <a:lnTo>
                  <a:pt x="7165056" y="6872716"/>
                </a:lnTo>
                <a:lnTo>
                  <a:pt x="0" y="6872716"/>
                </a:lnTo>
                <a:lnTo>
                  <a:pt x="8360" y="6823674"/>
                </a:lnTo>
                <a:lnTo>
                  <a:pt x="8360" y="1157033"/>
                </a:lnTo>
                <a:lnTo>
                  <a:pt x="8360" y="15057"/>
                </a:lnTo>
                <a:lnTo>
                  <a:pt x="8360" y="4905"/>
                </a:lnTo>
                <a:lnTo>
                  <a:pt x="17092" y="4905"/>
                </a:lnTo>
                <a:close/>
              </a:path>
            </a:pathLst>
          </a:custGeom>
          <a:solidFill>
            <a:schemeClr val="tx1">
              <a:alpha val="78000"/>
            </a:schemeClr>
          </a:solidFill>
          <a:ln w="9525"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2" name="Picture 11">
            <a:extLst>
              <a:ext uri="{FF2B5EF4-FFF2-40B4-BE49-F238E27FC236}">
                <a16:creationId xmlns:a16="http://schemas.microsoft.com/office/drawing/2014/main" id="{4F412505-EA72-7548-86F3-CA3C9845F0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2628" y="505148"/>
            <a:ext cx="1655343" cy="707627"/>
          </a:xfrm>
          <a:prstGeom prst="rect">
            <a:avLst/>
          </a:prstGeom>
        </p:spPr>
      </p:pic>
      <p:pic>
        <p:nvPicPr>
          <p:cNvPr id="19" name="Picture 18">
            <a:extLst>
              <a:ext uri="{FF2B5EF4-FFF2-40B4-BE49-F238E27FC236}">
                <a16:creationId xmlns:a16="http://schemas.microsoft.com/office/drawing/2014/main" id="{32CF8F24-7F47-4F47-87C8-2955FBD544B5}"/>
              </a:ext>
            </a:extLst>
          </p:cNvPr>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85780" y="5982119"/>
            <a:ext cx="2037812" cy="588234"/>
          </a:xfrm>
          <a:prstGeom prst="rect">
            <a:avLst/>
          </a:prstGeom>
        </p:spPr>
      </p:pic>
      <p:sp>
        <p:nvSpPr>
          <p:cNvPr id="16" name="TextBox 15">
            <a:extLst>
              <a:ext uri="{FF2B5EF4-FFF2-40B4-BE49-F238E27FC236}">
                <a16:creationId xmlns:a16="http://schemas.microsoft.com/office/drawing/2014/main" id="{E055F796-0DB0-F643-B866-CC1DF9C4A3A3}"/>
              </a:ext>
            </a:extLst>
          </p:cNvPr>
          <p:cNvSpPr txBox="1"/>
          <p:nvPr/>
        </p:nvSpPr>
        <p:spPr>
          <a:xfrm>
            <a:off x="492396" y="2492896"/>
            <a:ext cx="6214276" cy="324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6800" numCol="1" spcCol="38100" rtlCol="0" anchor="t">
            <a:spAutoFit/>
          </a:bodyPr>
          <a:lstStyle/>
          <a:p>
            <a:pPr marL="0" marR="0" indent="0" defTabSz="914400" rtl="0" fontAlgn="auto" latinLnBrk="0" hangingPunct="0">
              <a:spcBef>
                <a:spcPts val="0"/>
              </a:spcBef>
              <a:buClrTx/>
              <a:buSzTx/>
              <a:buFontTx/>
              <a:buNone/>
              <a:tabLst/>
            </a:pPr>
            <a:r>
              <a:rPr lang="en-GB" dirty="0">
                <a:solidFill>
                  <a:schemeClr val="bg1"/>
                </a:solidFill>
                <a:latin typeface="Arial" panose="020B0604020202020204" pitchFamily="34" charset="0"/>
                <a:ea typeface="Calibri"/>
                <a:cs typeface="Arial" panose="020B0604020202020204" pitchFamily="34" charset="0"/>
                <a:sym typeface="Calibri"/>
              </a:rPr>
              <a:t>Recruitment and Conversion Campaign 2021</a:t>
            </a:r>
          </a:p>
        </p:txBody>
      </p:sp>
      <p:sp>
        <p:nvSpPr>
          <p:cNvPr id="24" name="Rectangle 23">
            <a:extLst>
              <a:ext uri="{FF2B5EF4-FFF2-40B4-BE49-F238E27FC236}">
                <a16:creationId xmlns:a16="http://schemas.microsoft.com/office/drawing/2014/main" id="{2793BD7F-B8A8-F84E-8796-6B76885C064B}"/>
              </a:ext>
            </a:extLst>
          </p:cNvPr>
          <p:cNvSpPr/>
          <p:nvPr/>
        </p:nvSpPr>
        <p:spPr>
          <a:xfrm>
            <a:off x="14952984" y="4386551"/>
            <a:ext cx="2736304" cy="1634737"/>
          </a:xfrm>
          <a:prstGeom prst="rect">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b="0" i="0" u="none" strike="noStrike" cap="none" spc="0" normalizeH="0" baseline="0">
              <a:ln>
                <a:noFill/>
              </a:ln>
              <a:solidFill>
                <a:srgbClr val="000000"/>
              </a:solidFill>
              <a:effectLst/>
              <a:uFillTx/>
              <a:latin typeface="Calibri"/>
              <a:ea typeface="Calibri"/>
              <a:cs typeface="Calibri"/>
              <a:sym typeface="Calibri"/>
            </a:endParaRPr>
          </a:p>
        </p:txBody>
      </p:sp>
      <p:pic>
        <p:nvPicPr>
          <p:cNvPr id="2" name="Picture 1">
            <a:extLst>
              <a:ext uri="{FF2B5EF4-FFF2-40B4-BE49-F238E27FC236}">
                <a16:creationId xmlns:a16="http://schemas.microsoft.com/office/drawing/2014/main" id="{074E0065-FD62-474B-BBDD-7A9DB248A0D2}"/>
              </a:ext>
            </a:extLst>
          </p:cNvPr>
          <p:cNvPicPr>
            <a:picLocks noChangeAspect="1"/>
          </p:cNvPicPr>
          <p:nvPr/>
        </p:nvPicPr>
        <p:blipFill>
          <a:blip r:embed="rId6"/>
          <a:stretch>
            <a:fillRect/>
          </a:stretch>
        </p:blipFill>
        <p:spPr>
          <a:xfrm>
            <a:off x="492396" y="2951934"/>
            <a:ext cx="6837336" cy="1030555"/>
          </a:xfrm>
          <a:prstGeom prst="rect">
            <a:avLst/>
          </a:prstGeom>
        </p:spPr>
      </p:pic>
    </p:spTree>
    <p:extLst>
      <p:ext uri="{BB962C8B-B14F-4D97-AF65-F5344CB8AC3E}">
        <p14:creationId xmlns:p14="http://schemas.microsoft.com/office/powerpoint/2010/main" val="28380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95766" y="1988840"/>
            <a:ext cx="8147108" cy="4095750"/>
          </a:xfrm>
        </p:spPr>
        <p:txBody>
          <a:bodyPr/>
          <a:lstStyle/>
          <a:p>
            <a:pPr lvl="1"/>
            <a:r>
              <a:rPr lang="en-GB" dirty="0"/>
              <a:t>We will be providing a template file on Illustrator for teams to work from for their </a:t>
            </a:r>
            <a:r>
              <a:rPr lang="en-GB" dirty="0" smtClean="0"/>
              <a:t>assets in January 2021.</a:t>
            </a:r>
            <a:endParaRPr lang="en-GB" dirty="0"/>
          </a:p>
          <a:p>
            <a:pPr lvl="1"/>
            <a:r>
              <a:rPr lang="en-GB" dirty="0"/>
              <a:t>We will house this content pack and the template on the intranet for use by colleagues </a:t>
            </a:r>
            <a:r>
              <a:rPr lang="en-GB" b="1" u="sng" dirty="0">
                <a:hlinkClick r:id="rId2"/>
              </a:rPr>
              <a:t>here.</a:t>
            </a:r>
            <a:r>
              <a:rPr lang="en-GB" b="1" u="sng" dirty="0"/>
              <a:t> </a:t>
            </a:r>
          </a:p>
          <a:p>
            <a:pPr lvl="1"/>
            <a:r>
              <a:rPr lang="en-GB" dirty="0"/>
              <a:t>If you need any digital assets producing and would like to talk this through, please contact </a:t>
            </a:r>
            <a:r>
              <a:rPr lang="en-GB" dirty="0">
                <a:hlinkClick r:id="rId3"/>
              </a:rPr>
              <a:t>studentmarketing@manchester.ac.uk</a:t>
            </a:r>
            <a:r>
              <a:rPr lang="en-GB" dirty="0"/>
              <a:t>. Assets can potentially be created in house for all channels – web banners, social media and HTML emails – but these will be looked at on a case by case basis.</a:t>
            </a:r>
          </a:p>
        </p:txBody>
      </p:sp>
      <p:sp>
        <p:nvSpPr>
          <p:cNvPr id="4" name="TextBox 3">
            <a:extLst>
              <a:ext uri="{FF2B5EF4-FFF2-40B4-BE49-F238E27FC236}">
                <a16:creationId xmlns:a16="http://schemas.microsoft.com/office/drawing/2014/main" id="{B17CE09B-4174-0348-98AE-F59EDF3B56F0}"/>
              </a:ext>
            </a:extLst>
          </p:cNvPr>
          <p:cNvSpPr txBox="1"/>
          <p:nvPr/>
        </p:nvSpPr>
        <p:spPr>
          <a:xfrm>
            <a:off x="407368" y="3415969"/>
            <a:ext cx="2448272" cy="45678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Style guide and digital assets</a:t>
            </a:r>
          </a:p>
        </p:txBody>
      </p:sp>
      <p:pic>
        <p:nvPicPr>
          <p:cNvPr id="8" name="Picture 7">
            <a:extLst>
              <a:ext uri="{FF2B5EF4-FFF2-40B4-BE49-F238E27FC236}">
                <a16:creationId xmlns:a16="http://schemas.microsoft.com/office/drawing/2014/main" id="{A19044EB-BF82-8240-BC66-B788B0A8B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766" y="1197812"/>
            <a:ext cx="3416300" cy="457200"/>
          </a:xfrm>
          <a:prstGeom prst="rect">
            <a:avLst/>
          </a:prstGeom>
        </p:spPr>
      </p:pic>
    </p:spTree>
    <p:extLst>
      <p:ext uri="{BB962C8B-B14F-4D97-AF65-F5344CB8AC3E}">
        <p14:creationId xmlns:p14="http://schemas.microsoft.com/office/powerpoint/2010/main" val="11327366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2302671-A6FA-5742-B429-AA14A5B0607B}"/>
              </a:ext>
            </a:extLst>
          </p:cNvPr>
          <p:cNvSpPr txBox="1"/>
          <p:nvPr/>
        </p:nvSpPr>
        <p:spPr>
          <a:xfrm>
            <a:off x="407368" y="3865612"/>
            <a:ext cx="2448272" cy="45678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Campaign call to action</a:t>
            </a:r>
          </a:p>
        </p:txBody>
      </p:sp>
      <p:sp>
        <p:nvSpPr>
          <p:cNvPr id="13" name="Text Placeholder 12">
            <a:extLst>
              <a:ext uri="{FF2B5EF4-FFF2-40B4-BE49-F238E27FC236}">
                <a16:creationId xmlns:a16="http://schemas.microsoft.com/office/drawing/2014/main" id="{F9764467-48E9-8442-B289-33C2E4DF0D18}"/>
              </a:ext>
            </a:extLst>
          </p:cNvPr>
          <p:cNvSpPr>
            <a:spLocks noGrp="1"/>
          </p:cNvSpPr>
          <p:nvPr>
            <p:ph type="body" sz="quarter" idx="11"/>
          </p:nvPr>
        </p:nvSpPr>
        <p:spPr>
          <a:xfrm>
            <a:off x="3502116" y="1916832"/>
            <a:ext cx="8138500" cy="1339588"/>
          </a:xfrm>
        </p:spPr>
        <p:txBody>
          <a:bodyPr/>
          <a:lstStyle/>
          <a:p>
            <a:pPr lvl="1"/>
            <a:r>
              <a:rPr lang="en-GB" dirty="0"/>
              <a:t>The main aim of the campaign is to differentiate The University of Manchester by emphasising our commitment to our students’ futures. We’ll do this by showcasing the positive impact the University has on addressing social and environmental challenges and the quality of a Manchester degree in preparing our students for their future careers. We will also be providing detailed information to offer-holders and applicants throughout the cycle, including segmented email communications for deferrals, WP and international. There are three main types of audiences and these are detailed below.</a:t>
            </a:r>
          </a:p>
        </p:txBody>
      </p:sp>
      <p:grpSp>
        <p:nvGrpSpPr>
          <p:cNvPr id="19" name="Group 18">
            <a:extLst>
              <a:ext uri="{FF2B5EF4-FFF2-40B4-BE49-F238E27FC236}">
                <a16:creationId xmlns:a16="http://schemas.microsoft.com/office/drawing/2014/main" id="{BF2F10F9-C730-2A48-AE07-5CE8327B1DBB}"/>
              </a:ext>
            </a:extLst>
          </p:cNvPr>
          <p:cNvGrpSpPr/>
          <p:nvPr/>
        </p:nvGrpSpPr>
        <p:grpSpPr>
          <a:xfrm>
            <a:off x="3495766" y="3363651"/>
            <a:ext cx="8144850" cy="2513621"/>
            <a:chOff x="3502116" y="3160538"/>
            <a:chExt cx="7792436" cy="2513621"/>
          </a:xfrm>
        </p:grpSpPr>
        <p:sp>
          <p:nvSpPr>
            <p:cNvPr id="15" name="TextBox 14">
              <a:extLst>
                <a:ext uri="{FF2B5EF4-FFF2-40B4-BE49-F238E27FC236}">
                  <a16:creationId xmlns:a16="http://schemas.microsoft.com/office/drawing/2014/main" id="{6C5B8091-B441-7A48-BDBE-94FC998E94BC}"/>
                </a:ext>
              </a:extLst>
            </p:cNvPr>
            <p:cNvSpPr txBox="1"/>
            <p:nvPr/>
          </p:nvSpPr>
          <p:spPr>
            <a:xfrm>
              <a:off x="9364062" y="3160538"/>
              <a:ext cx="1930490" cy="2513621"/>
            </a:xfrm>
            <a:prstGeom prst="rect">
              <a:avLst/>
            </a:prstGeom>
            <a:solidFill>
              <a:schemeClr val="accent6">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bg1"/>
                  </a:solidFill>
                  <a:effectLst/>
                  <a:uFillTx/>
                  <a:latin typeface="Arial" panose="020B0604020202020204" pitchFamily="34" charset="0"/>
                  <a:ea typeface="Calibri"/>
                  <a:cs typeface="Arial" panose="020B0604020202020204" pitchFamily="34" charset="0"/>
                  <a:sym typeface="Calibri"/>
                </a:rPr>
                <a:t>New applicants</a:t>
              </a:r>
              <a:r>
                <a:rPr kumimoji="0" lang="en-GB" sz="1400" b="1" i="0" u="none" strike="noStrike" cap="none" spc="0" normalizeH="0" dirty="0">
                  <a:ln>
                    <a:noFill/>
                  </a:ln>
                  <a:solidFill>
                    <a:schemeClr val="bg1"/>
                  </a:solidFill>
                  <a:effectLst/>
                  <a:uFillTx/>
                  <a:latin typeface="Arial" panose="020B0604020202020204" pitchFamily="34" charset="0"/>
                  <a:ea typeface="Calibri"/>
                  <a:cs typeface="Arial" panose="020B0604020202020204" pitchFamily="34" charset="0"/>
                  <a:sym typeface="Calibri"/>
                </a:rPr>
                <a:t> – </a:t>
              </a:r>
              <a:br>
                <a:rPr kumimoji="0" lang="en-GB" sz="1400" b="1" i="0" u="none" strike="noStrike" cap="none" spc="0" normalizeH="0" dirty="0">
                  <a:ln>
                    <a:noFill/>
                  </a:ln>
                  <a:solidFill>
                    <a:schemeClr val="bg1"/>
                  </a:solidFill>
                  <a:effectLst/>
                  <a:uFillTx/>
                  <a:latin typeface="Arial" panose="020B0604020202020204" pitchFamily="34" charset="0"/>
                  <a:ea typeface="Calibri"/>
                  <a:cs typeface="Arial" panose="020B0604020202020204" pitchFamily="34" charset="0"/>
                  <a:sym typeface="Calibri"/>
                </a:rPr>
              </a:br>
              <a:r>
                <a:rPr kumimoji="0" lang="en-GB" sz="1400" b="1" i="0" u="none" strike="noStrike" cap="none" spc="0" normalizeH="0" dirty="0">
                  <a:ln>
                    <a:noFill/>
                  </a:ln>
                  <a:solidFill>
                    <a:schemeClr val="bg1"/>
                  </a:solidFill>
                  <a:effectLst/>
                  <a:uFillTx/>
                  <a:latin typeface="Arial" panose="020B0604020202020204" pitchFamily="34" charset="0"/>
                  <a:ea typeface="Calibri"/>
                  <a:cs typeface="Arial" panose="020B0604020202020204" pitchFamily="34" charset="0"/>
                  <a:sym typeface="Calibri"/>
                </a:rPr>
                <a:t>late recruitment /clearing</a:t>
              </a:r>
            </a:p>
            <a:p>
              <a:pPr marL="0" marR="0" indent="0" algn="l" defTabSz="914400" rtl="0" fontAlgn="auto" latinLnBrk="0" hangingPunct="0">
                <a:lnSpc>
                  <a:spcPct val="100000"/>
                </a:lnSpc>
                <a:spcBef>
                  <a:spcPts val="0"/>
                </a:spcBef>
                <a:spcAft>
                  <a:spcPts val="0"/>
                </a:spcAft>
                <a:buClrTx/>
                <a:buSzTx/>
                <a:buFontTx/>
                <a:buNone/>
                <a:tabLst/>
              </a:pPr>
              <a:endParaRPr lang="en-GB" sz="1100" b="1" dirty="0">
                <a:solidFill>
                  <a:schemeClr val="bg1"/>
                </a:solidFill>
                <a:latin typeface="Arial" panose="020B0604020202020204" pitchFamily="34" charset="0"/>
                <a:ea typeface="Calibri"/>
                <a:cs typeface="Arial" panose="020B0604020202020204" pitchFamily="34" charset="0"/>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GB" sz="1100" b="1" dirty="0">
                <a:solidFill>
                  <a:schemeClr val="bg1"/>
                </a:solidFill>
                <a:latin typeface="Arial" panose="020B0604020202020204" pitchFamily="34" charset="0"/>
                <a:ea typeface="Calibri"/>
                <a:cs typeface="Arial" panose="020B0604020202020204" pitchFamily="34" charset="0"/>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GB" sz="1100" b="1" dirty="0">
                <a:solidFill>
                  <a:schemeClr val="bg1"/>
                </a:solidFill>
                <a:latin typeface="Arial" panose="020B0604020202020204" pitchFamily="34" charset="0"/>
                <a:ea typeface="Calibri"/>
                <a:cs typeface="Arial" panose="020B0604020202020204" pitchFamily="34" charset="0"/>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GB" sz="1100" b="1" dirty="0">
                <a:solidFill>
                  <a:schemeClr val="bg1"/>
                </a:solidFill>
                <a:latin typeface="Arial" panose="020B0604020202020204" pitchFamily="34" charset="0"/>
                <a:ea typeface="Calibri"/>
                <a:cs typeface="Arial" panose="020B0604020202020204" pitchFamily="34" charset="0"/>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GB" sz="1100" b="1" dirty="0">
                  <a:solidFill>
                    <a:schemeClr val="bg1"/>
                  </a:solidFill>
                  <a:latin typeface="Arial" panose="020B0604020202020204" pitchFamily="34" charset="0"/>
                  <a:ea typeface="Calibri"/>
                  <a:cs typeface="Arial" panose="020B0604020202020204" pitchFamily="34" charset="0"/>
                  <a:sym typeface="Calibri"/>
                </a:rPr>
                <a:t>TBC</a:t>
              </a:r>
            </a:p>
          </p:txBody>
        </p:sp>
        <p:sp>
          <p:nvSpPr>
            <p:cNvPr id="16" name="TextBox 15">
              <a:extLst>
                <a:ext uri="{FF2B5EF4-FFF2-40B4-BE49-F238E27FC236}">
                  <a16:creationId xmlns:a16="http://schemas.microsoft.com/office/drawing/2014/main" id="{704C8455-25C9-5040-848D-72D1A9FA13CF}"/>
                </a:ext>
              </a:extLst>
            </p:cNvPr>
            <p:cNvSpPr txBox="1"/>
            <p:nvPr/>
          </p:nvSpPr>
          <p:spPr>
            <a:xfrm>
              <a:off x="3502116" y="3160539"/>
              <a:ext cx="3830400" cy="2513620"/>
            </a:xfrm>
            <a:prstGeom prst="rec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bg1"/>
                  </a:solidFill>
                  <a:effectLst/>
                  <a:uFillTx/>
                  <a:latin typeface="Arial" panose="020B0604020202020204" pitchFamily="34" charset="0"/>
                  <a:ea typeface="Calibri"/>
                  <a:cs typeface="Arial" panose="020B0604020202020204" pitchFamily="34" charset="0"/>
                  <a:sym typeface="Calibri"/>
                </a:rPr>
                <a:t>Offer-holders</a:t>
              </a:r>
              <a:r>
                <a:rPr kumimoji="0" lang="en-GB" sz="1200" b="1" i="0" u="none" strike="noStrike" cap="none" spc="0" normalizeH="0" dirty="0">
                  <a:ln>
                    <a:noFill/>
                  </a:ln>
                  <a:solidFill>
                    <a:schemeClr val="bg1"/>
                  </a:solidFill>
                  <a:effectLst/>
                  <a:uFillTx/>
                  <a:latin typeface="Arial" panose="020B0604020202020204" pitchFamily="34" charset="0"/>
                  <a:ea typeface="Calibri"/>
                  <a:cs typeface="Arial" panose="020B0604020202020204" pitchFamily="34" charset="0"/>
                  <a:sym typeface="Calibri"/>
                </a:rPr>
                <a:t/>
              </a:r>
              <a:br>
                <a:rPr kumimoji="0" lang="en-GB" sz="1200" b="1" i="0" u="none" strike="noStrike" cap="none" spc="0" normalizeH="0" dirty="0">
                  <a:ln>
                    <a:noFill/>
                  </a:ln>
                  <a:solidFill>
                    <a:schemeClr val="bg1"/>
                  </a:solidFill>
                  <a:effectLst/>
                  <a:uFillTx/>
                  <a:latin typeface="Arial" panose="020B0604020202020204" pitchFamily="34" charset="0"/>
                  <a:ea typeface="Calibri"/>
                  <a:cs typeface="Arial" panose="020B0604020202020204" pitchFamily="34" charset="0"/>
                  <a:sym typeface="Calibri"/>
                </a:rPr>
              </a:br>
              <a:endParaRPr kumimoji="0" lang="en-GB" sz="1200" b="1" i="0" u="none" strike="noStrike" cap="none" spc="0" normalizeH="0" dirty="0">
                <a:ln>
                  <a:noFill/>
                </a:ln>
                <a:solidFill>
                  <a:schemeClr val="bg1"/>
                </a:solidFill>
                <a:effectLst/>
                <a:uFillTx/>
                <a:latin typeface="Arial" panose="020B0604020202020204" pitchFamily="34" charset="0"/>
                <a:ea typeface="Calibri"/>
                <a:cs typeface="Arial" panose="020B0604020202020204" pitchFamily="34" charset="0"/>
                <a:sym typeface="Calibri"/>
              </a:endParaRPr>
            </a:p>
            <a:p>
              <a:pPr hangingPunct="0"/>
              <a:endParaRPr lang="en-GB" sz="1100" b="1" dirty="0">
                <a:solidFill>
                  <a:schemeClr val="bg1"/>
                </a:solidFill>
                <a:latin typeface="Arial" panose="020B0604020202020204" pitchFamily="34" charset="0"/>
                <a:ea typeface="Calibri"/>
                <a:cs typeface="Arial" panose="020B0604020202020204" pitchFamily="34" charset="0"/>
                <a:sym typeface="Calibri"/>
              </a:endParaRPr>
            </a:p>
            <a:p>
              <a:pPr hangingPunct="0"/>
              <a:r>
                <a:rPr lang="en-GB" sz="1000" b="1" dirty="0">
                  <a:solidFill>
                    <a:schemeClr val="bg1"/>
                  </a:solidFill>
                  <a:latin typeface="Arial" panose="020B0604020202020204" pitchFamily="34" charset="0"/>
                  <a:ea typeface="Calibri"/>
                  <a:cs typeface="Arial" panose="020B0604020202020204" pitchFamily="34" charset="0"/>
                  <a:sym typeface="Calibri"/>
                </a:rPr>
                <a:t>Present day to arrival </a:t>
              </a:r>
              <a:r>
                <a:rPr lang="en-GB" sz="1000" dirty="0">
                  <a:solidFill>
                    <a:schemeClr val="bg1"/>
                  </a:solidFill>
                  <a:latin typeface="Arial" panose="020B0604020202020204" pitchFamily="34" charset="0"/>
                  <a:ea typeface="Calibri"/>
                  <a:cs typeface="Arial" panose="020B0604020202020204" pitchFamily="34" charset="0"/>
                  <a:sym typeface="Calibri"/>
                </a:rPr>
                <a:t/>
              </a:r>
              <a:br>
                <a:rPr lang="en-GB" sz="1000" dirty="0">
                  <a:solidFill>
                    <a:schemeClr val="bg1"/>
                  </a:solidFill>
                  <a:latin typeface="Arial" panose="020B0604020202020204" pitchFamily="34" charset="0"/>
                  <a:ea typeface="Calibri"/>
                  <a:cs typeface="Arial" panose="020B0604020202020204" pitchFamily="34" charset="0"/>
                  <a:sym typeface="Calibri"/>
                </a:rPr>
              </a:br>
              <a:r>
                <a:rPr lang="en-GB" sz="1000" dirty="0">
                  <a:solidFill>
                    <a:schemeClr val="bg1"/>
                  </a:solidFill>
                  <a:latin typeface="Arial" panose="020B0604020202020204" pitchFamily="34" charset="0"/>
                  <a:ea typeface="Calibri"/>
                  <a:cs typeface="Arial" panose="020B0604020202020204" pitchFamily="34" charset="0"/>
                  <a:sym typeface="Calibri"/>
                </a:rPr>
                <a:t>Call to action is to click through to new offer-holder landing pages – </a:t>
              </a:r>
              <a:r>
                <a:rPr lang="en-GB" sz="10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https://www.manchester.ac.uk/study/undergraduate/applications/after-you-apply/offer-holders/</a:t>
              </a:r>
              <a:endParaRPr lang="en-GB" sz="1000" dirty="0">
                <a:solidFill>
                  <a:schemeClr val="bg1"/>
                </a:solidFill>
                <a:latin typeface="Arial" panose="020B0604020202020204" pitchFamily="34" charset="0"/>
                <a:cs typeface="Arial" panose="020B0604020202020204" pitchFamily="34" charset="0"/>
              </a:endParaRPr>
            </a:p>
            <a:p>
              <a:pPr hangingPunct="0"/>
              <a:endParaRPr kumimoji="0" lang="en-GB" sz="1000" i="0" u="none" strike="noStrike" cap="none" spc="0" normalizeH="0" baseline="0" dirty="0">
                <a:ln>
                  <a:noFill/>
                </a:ln>
                <a:solidFill>
                  <a:schemeClr val="bg1"/>
                </a:solidFill>
                <a:effectLst/>
                <a:uFillTx/>
                <a:latin typeface="Arial" panose="020B0604020202020204" pitchFamily="34" charset="0"/>
                <a:ea typeface="Calibri"/>
                <a:cs typeface="Arial" panose="020B0604020202020204" pitchFamily="34" charset="0"/>
                <a:sym typeface="Calibri"/>
              </a:endParaRPr>
            </a:p>
            <a:p>
              <a:pPr hangingPunct="0"/>
              <a:r>
                <a:rPr lang="en-GB" sz="1000" dirty="0">
                  <a:solidFill>
                    <a:schemeClr val="bg1"/>
                  </a:solidFill>
                  <a:latin typeface="Arial" panose="020B0604020202020204" pitchFamily="34" charset="0"/>
                  <a:ea typeface="Calibri"/>
                  <a:cs typeface="Arial" panose="020B0604020202020204" pitchFamily="34" charset="0"/>
                  <a:sym typeface="Calibri"/>
                </a:rPr>
                <a:t>These are enhanced pages that have were developed in 2020 by a number of colleagues to give our offer-holders everything they need to make their final decision, and houses all essential information. They will also receive other need-to-know information via digital and print.</a:t>
              </a:r>
              <a:endParaRPr kumimoji="0" lang="en-GB" sz="1000" i="0" u="none" strike="noStrike" cap="none" spc="0" normalizeH="0" baseline="0" dirty="0">
                <a:ln>
                  <a:noFill/>
                </a:ln>
                <a:solidFill>
                  <a:schemeClr val="bg1"/>
                </a:solidFill>
                <a:effectLst/>
                <a:uFillTx/>
                <a:latin typeface="Arial" panose="020B0604020202020204" pitchFamily="34" charset="0"/>
                <a:ea typeface="Calibri"/>
                <a:cs typeface="Arial" panose="020B0604020202020204" pitchFamily="34" charset="0"/>
                <a:sym typeface="Calibri"/>
              </a:endParaRPr>
            </a:p>
          </p:txBody>
        </p:sp>
      </p:grpSp>
      <p:pic>
        <p:nvPicPr>
          <p:cNvPr id="3" name="Picture 2">
            <a:extLst>
              <a:ext uri="{FF2B5EF4-FFF2-40B4-BE49-F238E27FC236}">
                <a16:creationId xmlns:a16="http://schemas.microsoft.com/office/drawing/2014/main" id="{58C9DF66-9D20-EB4B-90AF-939802330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766" y="1200476"/>
            <a:ext cx="2882900" cy="457200"/>
          </a:xfrm>
          <a:prstGeom prst="rect">
            <a:avLst/>
          </a:prstGeom>
        </p:spPr>
      </p:pic>
      <p:sp>
        <p:nvSpPr>
          <p:cNvPr id="9" name="TextBox 8">
            <a:extLst>
              <a:ext uri="{FF2B5EF4-FFF2-40B4-BE49-F238E27FC236}">
                <a16:creationId xmlns:a16="http://schemas.microsoft.com/office/drawing/2014/main" id="{6C5B8091-B441-7A48-BDBE-94FC998E94BC}"/>
              </a:ext>
            </a:extLst>
          </p:cNvPr>
          <p:cNvSpPr txBox="1"/>
          <p:nvPr/>
        </p:nvSpPr>
        <p:spPr>
          <a:xfrm>
            <a:off x="7558559" y="3363651"/>
            <a:ext cx="2017797" cy="2513621"/>
          </a:xfrm>
          <a:prstGeom prst="rect">
            <a:avLst/>
          </a:prstGeom>
          <a:solidFill>
            <a:schemeClr val="accent6">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algn="ctr" hangingPunct="0"/>
            <a:r>
              <a:rPr lang="en-GB" sz="1400" b="1" dirty="0">
                <a:solidFill>
                  <a:schemeClr val="bg1"/>
                </a:solidFill>
                <a:latin typeface="Arial" panose="020B0604020202020204" pitchFamily="34" charset="0"/>
                <a:ea typeface="Calibri"/>
                <a:cs typeface="Arial" panose="020B0604020202020204" pitchFamily="34" charset="0"/>
                <a:sym typeface="Calibri"/>
              </a:rPr>
              <a:t>New applicants/offer-holders – </a:t>
            </a:r>
            <a:br>
              <a:rPr lang="en-GB" sz="1400" b="1" dirty="0">
                <a:solidFill>
                  <a:schemeClr val="bg1"/>
                </a:solidFill>
                <a:latin typeface="Arial" panose="020B0604020202020204" pitchFamily="34" charset="0"/>
                <a:ea typeface="Calibri"/>
                <a:cs typeface="Arial" panose="020B0604020202020204" pitchFamily="34" charset="0"/>
                <a:sym typeface="Calibri"/>
              </a:rPr>
            </a:br>
            <a:r>
              <a:rPr lang="en-GB" sz="1400" b="1" dirty="0">
                <a:solidFill>
                  <a:schemeClr val="bg1"/>
                </a:solidFill>
                <a:latin typeface="Arial" panose="020B0604020202020204" pitchFamily="34" charset="0"/>
                <a:ea typeface="Calibri"/>
                <a:cs typeface="Arial" panose="020B0604020202020204" pitchFamily="34" charset="0"/>
                <a:sym typeface="Calibri"/>
              </a:rPr>
              <a:t>PG</a:t>
            </a:r>
          </a:p>
          <a:p>
            <a:pPr hangingPunct="0"/>
            <a:endParaRPr lang="en-GB" b="1" dirty="0">
              <a:solidFill>
                <a:schemeClr val="bg1"/>
              </a:solidFill>
              <a:latin typeface="Arial" panose="020B0604020202020204" pitchFamily="34" charset="0"/>
              <a:ea typeface="Calibri"/>
              <a:cs typeface="Arial" panose="020B0604020202020204" pitchFamily="34" charset="0"/>
              <a:sym typeface="Calibri"/>
            </a:endParaRPr>
          </a:p>
          <a:p>
            <a:pPr hangingPunct="0"/>
            <a:r>
              <a:rPr lang="en-GB" sz="1000" b="1" dirty="0">
                <a:solidFill>
                  <a:schemeClr val="bg1"/>
                </a:solidFill>
                <a:latin typeface="Arial" panose="020B0604020202020204" pitchFamily="34" charset="0"/>
                <a:ea typeface="Calibri"/>
                <a:cs typeface="Arial" panose="020B0604020202020204" pitchFamily="34" charset="0"/>
                <a:sym typeface="Calibri"/>
              </a:rPr>
              <a:t>New applicants</a:t>
            </a:r>
          </a:p>
          <a:p>
            <a:pPr hangingPunct="0"/>
            <a:r>
              <a:rPr lang="en-GB" sz="1000" dirty="0">
                <a:solidFill>
                  <a:schemeClr val="bg1"/>
                </a:solidFill>
                <a:latin typeface="Arial" panose="020B0604020202020204" pitchFamily="34" charset="0"/>
                <a:ea typeface="Calibri"/>
                <a:cs typeface="Arial" panose="020B0604020202020204" pitchFamily="34" charset="0"/>
                <a:sym typeface="Calibri"/>
              </a:rPr>
              <a:t>Visit PGT study pages or locally produced subject-level landing pages</a:t>
            </a:r>
          </a:p>
          <a:p>
            <a:pPr hangingPunct="0"/>
            <a:endParaRPr lang="en-GB" b="1" dirty="0">
              <a:solidFill>
                <a:schemeClr val="bg1"/>
              </a:solidFill>
              <a:latin typeface="Arial" panose="020B0604020202020204" pitchFamily="34" charset="0"/>
              <a:ea typeface="Calibri"/>
              <a:cs typeface="Arial" panose="020B0604020202020204" pitchFamily="34" charset="0"/>
              <a:sym typeface="Calibri"/>
            </a:endParaRPr>
          </a:p>
          <a:p>
            <a:pPr hangingPunct="0"/>
            <a:r>
              <a:rPr lang="en-GB" sz="1000" b="1" dirty="0">
                <a:solidFill>
                  <a:schemeClr val="bg1"/>
                </a:solidFill>
                <a:latin typeface="Arial" panose="020B0604020202020204" pitchFamily="34" charset="0"/>
                <a:ea typeface="Calibri"/>
                <a:cs typeface="Arial" panose="020B0604020202020204" pitchFamily="34" charset="0"/>
                <a:sym typeface="Calibri"/>
              </a:rPr>
              <a:t>Offer-holders TBC</a:t>
            </a:r>
            <a:endParaRPr lang="en-GB" sz="1000" b="1" dirty="0">
              <a:solidFill>
                <a:schemeClr val="bg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4837911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02116" y="2276871"/>
            <a:ext cx="8210508" cy="3600401"/>
          </a:xfrm>
        </p:spPr>
        <p:txBody>
          <a:bodyPr/>
          <a:lstStyle/>
          <a:p>
            <a:pPr lvl="2"/>
            <a:r>
              <a:rPr lang="en-GB" dirty="0"/>
              <a:t>Early November – updated offer-holder pages launched and pushed via homepage, </a:t>
            </a:r>
            <a:r>
              <a:rPr lang="en-GB" dirty="0" err="1"/>
              <a:t>MyManchester</a:t>
            </a:r>
            <a:r>
              <a:rPr lang="en-GB" dirty="0"/>
              <a:t> emails </a:t>
            </a:r>
            <a:r>
              <a:rPr lang="en-GB" dirty="0">
                <a:hlinkClick r:id="rId2"/>
              </a:rPr>
              <a:t>https://www.manchester.ac.uk/study/undergraduate/applications/after-you-apply/offer-holders/</a:t>
            </a:r>
            <a:endParaRPr lang="en-GB" dirty="0"/>
          </a:p>
          <a:p>
            <a:pPr lvl="2"/>
            <a:r>
              <a:rPr lang="en-GB" dirty="0"/>
              <a:t>Early December – subject level offer-holder pages launched and included in all My Manchester e-newsletter communications</a:t>
            </a:r>
          </a:p>
          <a:p>
            <a:pPr lvl="2"/>
            <a:r>
              <a:rPr lang="en-GB" dirty="0"/>
              <a:t>January – larger launch of This is your Future campaign to colleagues via local channels and </a:t>
            </a:r>
            <a:r>
              <a:rPr lang="en-GB" dirty="0" err="1"/>
              <a:t>Staffnet</a:t>
            </a:r>
            <a:endParaRPr lang="en-GB" dirty="0"/>
          </a:p>
          <a:p>
            <a:pPr lvl="2"/>
            <a:r>
              <a:rPr lang="en-GB" dirty="0"/>
              <a:t>Feb/March onwards – Conversion campaign begins with organic and paid social and ad campaigns directing to offer-holder landing page and subject landing pages, these pages will be refreshed with relevant content throughout the campaign</a:t>
            </a:r>
          </a:p>
          <a:p>
            <a:pPr lvl="2"/>
            <a:r>
              <a:rPr lang="en-GB" dirty="0"/>
              <a:t>May/June – new recruitment landing pages go live, with content for those who are interested in Manchester but are not currently offer-holders (vanity URL tbc)</a:t>
            </a:r>
          </a:p>
          <a:p>
            <a:pPr lvl="2"/>
            <a:r>
              <a:rPr lang="en-GB" dirty="0"/>
              <a:t>June – any advertising, paid or organic goes to either offer-holder or recruitment landing pages until early clearing. This showcases </a:t>
            </a:r>
            <a:r>
              <a:rPr lang="en-GB" dirty="0" err="1"/>
              <a:t>UoM</a:t>
            </a:r>
            <a:r>
              <a:rPr lang="en-GB" dirty="0"/>
              <a:t> in the best possible way ahead of clearing, with all available information being in one place, including the key subject landing pages and listings</a:t>
            </a:r>
          </a:p>
        </p:txBody>
      </p:sp>
      <p:sp>
        <p:nvSpPr>
          <p:cNvPr id="5" name="TextBox 4">
            <a:extLst>
              <a:ext uri="{FF2B5EF4-FFF2-40B4-BE49-F238E27FC236}">
                <a16:creationId xmlns:a16="http://schemas.microsoft.com/office/drawing/2014/main" id="{4461E751-E715-BC40-9133-2092A603F14C}"/>
              </a:ext>
            </a:extLst>
          </p:cNvPr>
          <p:cNvSpPr txBox="1"/>
          <p:nvPr/>
        </p:nvSpPr>
        <p:spPr>
          <a:xfrm>
            <a:off x="407368" y="4329005"/>
            <a:ext cx="2448272" cy="468147"/>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Timescales</a:t>
            </a:r>
          </a:p>
        </p:txBody>
      </p:sp>
      <p:graphicFrame>
        <p:nvGraphicFramePr>
          <p:cNvPr id="7" name="Table 6">
            <a:extLst>
              <a:ext uri="{FF2B5EF4-FFF2-40B4-BE49-F238E27FC236}">
                <a16:creationId xmlns:a16="http://schemas.microsoft.com/office/drawing/2014/main" id="{1F5075E6-92EF-4A42-A143-B724719ECD7A}"/>
              </a:ext>
            </a:extLst>
          </p:cNvPr>
          <p:cNvGraphicFramePr>
            <a:graphicFrameLocks noGrp="1"/>
          </p:cNvGraphicFramePr>
          <p:nvPr>
            <p:extLst>
              <p:ext uri="{D42A27DB-BD31-4B8C-83A1-F6EECF244321}">
                <p14:modId xmlns:p14="http://schemas.microsoft.com/office/powerpoint/2010/main" val="1430952380"/>
              </p:ext>
            </p:extLst>
          </p:nvPr>
        </p:nvGraphicFramePr>
        <p:xfrm>
          <a:off x="3502116" y="1800585"/>
          <a:ext cx="7994484" cy="370840"/>
        </p:xfrm>
        <a:graphic>
          <a:graphicData uri="http://schemas.openxmlformats.org/drawingml/2006/table">
            <a:tbl>
              <a:tblPr firstRow="1" bandRow="1">
                <a:tableStyleId>{5C22544A-7EE6-4342-B048-85BDC9FD1C3A}</a:tableStyleId>
              </a:tblPr>
              <a:tblGrid>
                <a:gridCol w="1998621">
                  <a:extLst>
                    <a:ext uri="{9D8B030D-6E8A-4147-A177-3AD203B41FA5}">
                      <a16:colId xmlns:a16="http://schemas.microsoft.com/office/drawing/2014/main" val="796937737"/>
                    </a:ext>
                  </a:extLst>
                </a:gridCol>
                <a:gridCol w="1998621">
                  <a:extLst>
                    <a:ext uri="{9D8B030D-6E8A-4147-A177-3AD203B41FA5}">
                      <a16:colId xmlns:a16="http://schemas.microsoft.com/office/drawing/2014/main" val="3233201390"/>
                    </a:ext>
                  </a:extLst>
                </a:gridCol>
                <a:gridCol w="1998621">
                  <a:extLst>
                    <a:ext uri="{9D8B030D-6E8A-4147-A177-3AD203B41FA5}">
                      <a16:colId xmlns:a16="http://schemas.microsoft.com/office/drawing/2014/main" val="24639657"/>
                    </a:ext>
                  </a:extLst>
                </a:gridCol>
                <a:gridCol w="1998621">
                  <a:extLst>
                    <a:ext uri="{9D8B030D-6E8A-4147-A177-3AD203B41FA5}">
                      <a16:colId xmlns:a16="http://schemas.microsoft.com/office/drawing/2014/main" val="388878095"/>
                    </a:ext>
                  </a:extLst>
                </a:gridCol>
              </a:tblGrid>
              <a:tr h="370840">
                <a:tc>
                  <a:txBody>
                    <a:bodyPr/>
                    <a:lstStyle/>
                    <a:p>
                      <a:pPr algn="ctr"/>
                      <a:r>
                        <a:rPr lang="en-GB" dirty="0">
                          <a:latin typeface="Arial" panose="020B0604020202020204" pitchFamily="34" charset="0"/>
                          <a:cs typeface="Arial" panose="020B0604020202020204" pitchFamily="34" charset="0"/>
                        </a:rPr>
                        <a:t>Nov</a:t>
                      </a:r>
                      <a:r>
                        <a:rPr lang="en-GB" baseline="0" dirty="0">
                          <a:latin typeface="Arial" panose="020B0604020202020204" pitchFamily="34" charset="0"/>
                          <a:cs typeface="Arial" panose="020B0604020202020204" pitchFamily="34" charset="0"/>
                        </a:rPr>
                        <a:t> - June</a:t>
                      </a:r>
                      <a:endParaRPr lang="en-GB" dirty="0">
                        <a:latin typeface="Arial" panose="020B0604020202020204" pitchFamily="34" charset="0"/>
                        <a:cs typeface="Arial" panose="020B0604020202020204" pitchFamily="34" charset="0"/>
                      </a:endParaRPr>
                    </a:p>
                  </a:txBody>
                  <a:tcPr anchor="ctr">
                    <a:solidFill>
                      <a:schemeClr val="accent4">
                        <a:lumMod val="50000"/>
                      </a:schemeClr>
                    </a:solidFill>
                  </a:tcPr>
                </a:tc>
                <a:tc>
                  <a:txBody>
                    <a:bodyPr/>
                    <a:lstStyle/>
                    <a:p>
                      <a:pPr algn="ctr"/>
                      <a:r>
                        <a:rPr lang="en-GB" dirty="0">
                          <a:latin typeface="Arial" panose="020B0604020202020204" pitchFamily="34" charset="0"/>
                          <a:cs typeface="Arial" panose="020B0604020202020204" pitchFamily="34" charset="0"/>
                        </a:rPr>
                        <a:t>July </a:t>
                      </a:r>
                    </a:p>
                  </a:txBody>
                  <a:tcPr anchor="ctr"/>
                </a:tc>
                <a:tc>
                  <a:txBody>
                    <a:bodyPr/>
                    <a:lstStyle/>
                    <a:p>
                      <a:pPr algn="ctr"/>
                      <a:r>
                        <a:rPr lang="en-GB" dirty="0">
                          <a:latin typeface="Arial" panose="020B0604020202020204" pitchFamily="34" charset="0"/>
                          <a:cs typeface="Arial" panose="020B0604020202020204" pitchFamily="34" charset="0"/>
                        </a:rPr>
                        <a:t>August</a:t>
                      </a:r>
                    </a:p>
                  </a:txBody>
                  <a:tcPr anchor="ctr"/>
                </a:tc>
                <a:tc>
                  <a:txBody>
                    <a:bodyPr/>
                    <a:lstStyle/>
                    <a:p>
                      <a:pPr algn="ctr"/>
                      <a:r>
                        <a:rPr lang="en-GB" dirty="0">
                          <a:latin typeface="Arial" panose="020B0604020202020204" pitchFamily="34" charset="0"/>
                          <a:cs typeface="Arial" panose="020B0604020202020204" pitchFamily="34" charset="0"/>
                        </a:rPr>
                        <a:t>September</a:t>
                      </a:r>
                    </a:p>
                  </a:txBody>
                  <a:tcPr anchor="ctr"/>
                </a:tc>
                <a:extLst>
                  <a:ext uri="{0D108BD9-81ED-4DB2-BD59-A6C34878D82A}">
                    <a16:rowId xmlns:a16="http://schemas.microsoft.com/office/drawing/2014/main" val="3352511350"/>
                  </a:ext>
                </a:extLst>
              </a:tr>
            </a:tbl>
          </a:graphicData>
        </a:graphic>
      </p:graphicFrame>
      <p:sp>
        <p:nvSpPr>
          <p:cNvPr id="9" name="Rectangle 8">
            <a:hlinkClick r:id="rId3" action="ppaction://hlinksldjump"/>
            <a:extLst>
              <a:ext uri="{FF2B5EF4-FFF2-40B4-BE49-F238E27FC236}">
                <a16:creationId xmlns:a16="http://schemas.microsoft.com/office/drawing/2014/main" id="{BCEFBB33-893E-A342-88B7-7AE31722EA39}"/>
              </a:ext>
            </a:extLst>
          </p:cNvPr>
          <p:cNvSpPr/>
          <p:nvPr/>
        </p:nvSpPr>
        <p:spPr>
          <a:xfrm>
            <a:off x="555354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 name="Rectangle 9">
            <a:hlinkClick r:id="rId4" action="ppaction://hlinksldjump"/>
            <a:extLst>
              <a:ext uri="{FF2B5EF4-FFF2-40B4-BE49-F238E27FC236}">
                <a16:creationId xmlns:a16="http://schemas.microsoft.com/office/drawing/2014/main" id="{4D2E698A-44D2-1549-8850-BB5C8DF9BDB3}"/>
              </a:ext>
            </a:extLst>
          </p:cNvPr>
          <p:cNvSpPr/>
          <p:nvPr/>
        </p:nvSpPr>
        <p:spPr>
          <a:xfrm>
            <a:off x="952356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1" name="Rectangle 10">
            <a:hlinkClick r:id="rId5" action="ppaction://hlinksldjump"/>
            <a:extLst>
              <a:ext uri="{FF2B5EF4-FFF2-40B4-BE49-F238E27FC236}">
                <a16:creationId xmlns:a16="http://schemas.microsoft.com/office/drawing/2014/main" id="{1EAF292A-F57A-7D48-90C9-9A0C03B4A6B2}"/>
              </a:ext>
            </a:extLst>
          </p:cNvPr>
          <p:cNvSpPr/>
          <p:nvPr/>
        </p:nvSpPr>
        <p:spPr>
          <a:xfrm>
            <a:off x="753474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5" name="Picture 14">
            <a:extLst>
              <a:ext uri="{FF2B5EF4-FFF2-40B4-BE49-F238E27FC236}">
                <a16:creationId xmlns:a16="http://schemas.microsoft.com/office/drawing/2014/main" id="{C93BA477-3983-0F4F-813B-CD4779286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2116" y="1184176"/>
            <a:ext cx="1295400" cy="457200"/>
          </a:xfrm>
          <a:prstGeom prst="rect">
            <a:avLst/>
          </a:prstGeom>
        </p:spPr>
      </p:pic>
    </p:spTree>
    <p:extLst>
      <p:ext uri="{BB962C8B-B14F-4D97-AF65-F5344CB8AC3E}">
        <p14:creationId xmlns:p14="http://schemas.microsoft.com/office/powerpoint/2010/main" val="47092394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61E751-E715-BC40-9133-2092A603F14C}"/>
              </a:ext>
            </a:extLst>
          </p:cNvPr>
          <p:cNvSpPr txBox="1"/>
          <p:nvPr/>
        </p:nvSpPr>
        <p:spPr>
          <a:xfrm>
            <a:off x="407368" y="4329005"/>
            <a:ext cx="2448272" cy="468147"/>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Timescales</a:t>
            </a:r>
          </a:p>
        </p:txBody>
      </p:sp>
      <p:graphicFrame>
        <p:nvGraphicFramePr>
          <p:cNvPr id="7" name="Table 6">
            <a:extLst>
              <a:ext uri="{FF2B5EF4-FFF2-40B4-BE49-F238E27FC236}">
                <a16:creationId xmlns:a16="http://schemas.microsoft.com/office/drawing/2014/main" id="{1F5075E6-92EF-4A42-A143-B724719ECD7A}"/>
              </a:ext>
            </a:extLst>
          </p:cNvPr>
          <p:cNvGraphicFramePr>
            <a:graphicFrameLocks noGrp="1"/>
          </p:cNvGraphicFramePr>
          <p:nvPr>
            <p:extLst>
              <p:ext uri="{D42A27DB-BD31-4B8C-83A1-F6EECF244321}">
                <p14:modId xmlns:p14="http://schemas.microsoft.com/office/powerpoint/2010/main" val="2452948216"/>
              </p:ext>
            </p:extLst>
          </p:nvPr>
        </p:nvGraphicFramePr>
        <p:xfrm>
          <a:off x="3502116" y="1800585"/>
          <a:ext cx="7994484" cy="370840"/>
        </p:xfrm>
        <a:graphic>
          <a:graphicData uri="http://schemas.openxmlformats.org/drawingml/2006/table">
            <a:tbl>
              <a:tblPr firstRow="1" bandRow="1">
                <a:tableStyleId>{5C22544A-7EE6-4342-B048-85BDC9FD1C3A}</a:tableStyleId>
              </a:tblPr>
              <a:tblGrid>
                <a:gridCol w="1998621">
                  <a:extLst>
                    <a:ext uri="{9D8B030D-6E8A-4147-A177-3AD203B41FA5}">
                      <a16:colId xmlns:a16="http://schemas.microsoft.com/office/drawing/2014/main" val="796937737"/>
                    </a:ext>
                  </a:extLst>
                </a:gridCol>
                <a:gridCol w="1998621">
                  <a:extLst>
                    <a:ext uri="{9D8B030D-6E8A-4147-A177-3AD203B41FA5}">
                      <a16:colId xmlns:a16="http://schemas.microsoft.com/office/drawing/2014/main" val="3233201390"/>
                    </a:ext>
                  </a:extLst>
                </a:gridCol>
                <a:gridCol w="1998621">
                  <a:extLst>
                    <a:ext uri="{9D8B030D-6E8A-4147-A177-3AD203B41FA5}">
                      <a16:colId xmlns:a16="http://schemas.microsoft.com/office/drawing/2014/main" val="24639657"/>
                    </a:ext>
                  </a:extLst>
                </a:gridCol>
                <a:gridCol w="1998621">
                  <a:extLst>
                    <a:ext uri="{9D8B030D-6E8A-4147-A177-3AD203B41FA5}">
                      <a16:colId xmlns:a16="http://schemas.microsoft.com/office/drawing/2014/main" val="388878095"/>
                    </a:ext>
                  </a:extLst>
                </a:gridCol>
              </a:tblGrid>
              <a:tr h="370840">
                <a:tc>
                  <a:txBody>
                    <a:bodyPr/>
                    <a:lstStyle/>
                    <a:p>
                      <a:pPr algn="ctr"/>
                      <a:r>
                        <a:rPr lang="en-GB" dirty="0">
                          <a:latin typeface="Arial" panose="020B0604020202020204" pitchFamily="34" charset="0"/>
                          <a:cs typeface="Arial" panose="020B0604020202020204" pitchFamily="34" charset="0"/>
                        </a:rPr>
                        <a:t>June</a:t>
                      </a:r>
                    </a:p>
                  </a:txBody>
                  <a:tcPr anchor="ctr"/>
                </a:tc>
                <a:tc>
                  <a:txBody>
                    <a:bodyPr/>
                    <a:lstStyle/>
                    <a:p>
                      <a:pPr algn="ctr"/>
                      <a:r>
                        <a:rPr lang="en-GB" dirty="0">
                          <a:latin typeface="Arial" panose="020B0604020202020204" pitchFamily="34" charset="0"/>
                          <a:cs typeface="Arial" panose="020B0604020202020204" pitchFamily="34" charset="0"/>
                        </a:rPr>
                        <a:t>July </a:t>
                      </a:r>
                    </a:p>
                  </a:txBody>
                  <a:tcPr anchor="ctr">
                    <a:solidFill>
                      <a:schemeClr val="accent4">
                        <a:lumMod val="50000"/>
                      </a:schemeClr>
                    </a:solidFill>
                  </a:tcPr>
                </a:tc>
                <a:tc>
                  <a:txBody>
                    <a:bodyPr/>
                    <a:lstStyle/>
                    <a:p>
                      <a:pPr algn="ctr"/>
                      <a:r>
                        <a:rPr lang="en-GB" dirty="0">
                          <a:latin typeface="Arial" panose="020B0604020202020204" pitchFamily="34" charset="0"/>
                          <a:cs typeface="Arial" panose="020B0604020202020204" pitchFamily="34" charset="0"/>
                        </a:rPr>
                        <a:t>August</a:t>
                      </a:r>
                    </a:p>
                  </a:txBody>
                  <a:tcPr anchor="ctr"/>
                </a:tc>
                <a:tc>
                  <a:txBody>
                    <a:bodyPr/>
                    <a:lstStyle/>
                    <a:p>
                      <a:pPr algn="ctr"/>
                      <a:r>
                        <a:rPr lang="en-GB" dirty="0">
                          <a:latin typeface="Arial" panose="020B0604020202020204" pitchFamily="34" charset="0"/>
                          <a:cs typeface="Arial" panose="020B0604020202020204" pitchFamily="34" charset="0"/>
                        </a:rPr>
                        <a:t>September</a:t>
                      </a:r>
                    </a:p>
                  </a:txBody>
                  <a:tcPr anchor="ctr"/>
                </a:tc>
                <a:extLst>
                  <a:ext uri="{0D108BD9-81ED-4DB2-BD59-A6C34878D82A}">
                    <a16:rowId xmlns:a16="http://schemas.microsoft.com/office/drawing/2014/main" val="3352511350"/>
                  </a:ext>
                </a:extLst>
              </a:tr>
            </a:tbl>
          </a:graphicData>
        </a:graphic>
      </p:graphicFrame>
      <p:sp>
        <p:nvSpPr>
          <p:cNvPr id="4" name="Text Placeholder 3">
            <a:extLst>
              <a:ext uri="{FF2B5EF4-FFF2-40B4-BE49-F238E27FC236}">
                <a16:creationId xmlns:a16="http://schemas.microsoft.com/office/drawing/2014/main" id="{F6295D22-8597-404C-AFE9-10772747F327}"/>
              </a:ext>
            </a:extLst>
          </p:cNvPr>
          <p:cNvSpPr>
            <a:spLocks noGrp="1"/>
          </p:cNvSpPr>
          <p:nvPr>
            <p:ph type="body" sz="quarter" idx="11"/>
          </p:nvPr>
        </p:nvSpPr>
        <p:spPr>
          <a:xfrm>
            <a:off x="3502116" y="2276871"/>
            <a:ext cx="7994484" cy="3312369"/>
          </a:xfrm>
        </p:spPr>
        <p:txBody>
          <a:bodyPr/>
          <a:lstStyle/>
          <a:p>
            <a:pPr lvl="2"/>
            <a:r>
              <a:rPr lang="en-GB" dirty="0"/>
              <a:t>5 July – early clearing opens – our late recruitment page will move to </a:t>
            </a:r>
            <a:r>
              <a:rPr lang="en-GB" dirty="0">
                <a:hlinkClick r:id="rId2"/>
              </a:rPr>
              <a:t>www.manchester.ac.uk/clearing</a:t>
            </a:r>
            <a:r>
              <a:rPr lang="en-GB" dirty="0"/>
              <a:t>. Vacancies listed, as well as additional IAG pages</a:t>
            </a:r>
            <a:br>
              <a:rPr lang="en-GB" dirty="0"/>
            </a:br>
            <a:endParaRPr lang="en-GB" dirty="0"/>
          </a:p>
          <a:p>
            <a:pPr lvl="2"/>
            <a:r>
              <a:rPr lang="en-GB" dirty="0"/>
              <a:t>Digital advertising to support campaign. Details TBC</a:t>
            </a:r>
          </a:p>
        </p:txBody>
      </p:sp>
      <p:sp>
        <p:nvSpPr>
          <p:cNvPr id="11" name="Rectangle 10">
            <a:hlinkClick r:id="rId3" action="ppaction://hlinksldjump"/>
            <a:extLst>
              <a:ext uri="{FF2B5EF4-FFF2-40B4-BE49-F238E27FC236}">
                <a16:creationId xmlns:a16="http://schemas.microsoft.com/office/drawing/2014/main" id="{43CFC4ED-B623-C740-8AA2-32C7DAC47310}"/>
              </a:ext>
            </a:extLst>
          </p:cNvPr>
          <p:cNvSpPr/>
          <p:nvPr/>
        </p:nvSpPr>
        <p:spPr>
          <a:xfrm>
            <a:off x="952356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2" name="Rectangle 11">
            <a:hlinkClick r:id="rId4" action="ppaction://hlinksldjump"/>
            <a:extLst>
              <a:ext uri="{FF2B5EF4-FFF2-40B4-BE49-F238E27FC236}">
                <a16:creationId xmlns:a16="http://schemas.microsoft.com/office/drawing/2014/main" id="{8B09DC9C-1305-7040-A0B2-93EE0B467B0D}"/>
              </a:ext>
            </a:extLst>
          </p:cNvPr>
          <p:cNvSpPr/>
          <p:nvPr/>
        </p:nvSpPr>
        <p:spPr>
          <a:xfrm>
            <a:off x="753474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Rectangle 12">
            <a:hlinkClick r:id="rId5" action="ppaction://hlinksldjump"/>
            <a:extLst>
              <a:ext uri="{FF2B5EF4-FFF2-40B4-BE49-F238E27FC236}">
                <a16:creationId xmlns:a16="http://schemas.microsoft.com/office/drawing/2014/main" id="{96BB4EA1-03E1-0942-B50F-E67B828270D3}"/>
              </a:ext>
            </a:extLst>
          </p:cNvPr>
          <p:cNvSpPr/>
          <p:nvPr/>
        </p:nvSpPr>
        <p:spPr>
          <a:xfrm>
            <a:off x="3503712"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4" name="Picture 13">
            <a:extLst>
              <a:ext uri="{FF2B5EF4-FFF2-40B4-BE49-F238E27FC236}">
                <a16:creationId xmlns:a16="http://schemas.microsoft.com/office/drawing/2014/main" id="{C4E30460-CC4E-A943-B4B1-D511FE9ACD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2116" y="1184176"/>
            <a:ext cx="1295400" cy="457200"/>
          </a:xfrm>
          <a:prstGeom prst="rect">
            <a:avLst/>
          </a:prstGeom>
        </p:spPr>
      </p:pic>
    </p:spTree>
    <p:extLst>
      <p:ext uri="{BB962C8B-B14F-4D97-AF65-F5344CB8AC3E}">
        <p14:creationId xmlns:p14="http://schemas.microsoft.com/office/powerpoint/2010/main" val="225094857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61E751-E715-BC40-9133-2092A603F14C}"/>
              </a:ext>
            </a:extLst>
          </p:cNvPr>
          <p:cNvSpPr txBox="1"/>
          <p:nvPr/>
        </p:nvSpPr>
        <p:spPr>
          <a:xfrm>
            <a:off x="407368" y="4329005"/>
            <a:ext cx="2448272" cy="468147"/>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Timescales</a:t>
            </a:r>
          </a:p>
        </p:txBody>
      </p:sp>
      <p:graphicFrame>
        <p:nvGraphicFramePr>
          <p:cNvPr id="7" name="Table 6">
            <a:extLst>
              <a:ext uri="{FF2B5EF4-FFF2-40B4-BE49-F238E27FC236}">
                <a16:creationId xmlns:a16="http://schemas.microsoft.com/office/drawing/2014/main" id="{1F5075E6-92EF-4A42-A143-B724719ECD7A}"/>
              </a:ext>
            </a:extLst>
          </p:cNvPr>
          <p:cNvGraphicFramePr>
            <a:graphicFrameLocks noGrp="1"/>
          </p:cNvGraphicFramePr>
          <p:nvPr>
            <p:extLst>
              <p:ext uri="{D42A27DB-BD31-4B8C-83A1-F6EECF244321}">
                <p14:modId xmlns:p14="http://schemas.microsoft.com/office/powerpoint/2010/main" val="162746629"/>
              </p:ext>
            </p:extLst>
          </p:nvPr>
        </p:nvGraphicFramePr>
        <p:xfrm>
          <a:off x="3502116" y="1800585"/>
          <a:ext cx="7994484" cy="370840"/>
        </p:xfrm>
        <a:graphic>
          <a:graphicData uri="http://schemas.openxmlformats.org/drawingml/2006/table">
            <a:tbl>
              <a:tblPr firstRow="1" bandRow="1">
                <a:tableStyleId>{5C22544A-7EE6-4342-B048-85BDC9FD1C3A}</a:tableStyleId>
              </a:tblPr>
              <a:tblGrid>
                <a:gridCol w="1998621">
                  <a:extLst>
                    <a:ext uri="{9D8B030D-6E8A-4147-A177-3AD203B41FA5}">
                      <a16:colId xmlns:a16="http://schemas.microsoft.com/office/drawing/2014/main" val="796937737"/>
                    </a:ext>
                  </a:extLst>
                </a:gridCol>
                <a:gridCol w="1998621">
                  <a:extLst>
                    <a:ext uri="{9D8B030D-6E8A-4147-A177-3AD203B41FA5}">
                      <a16:colId xmlns:a16="http://schemas.microsoft.com/office/drawing/2014/main" val="3233201390"/>
                    </a:ext>
                  </a:extLst>
                </a:gridCol>
                <a:gridCol w="1998621">
                  <a:extLst>
                    <a:ext uri="{9D8B030D-6E8A-4147-A177-3AD203B41FA5}">
                      <a16:colId xmlns:a16="http://schemas.microsoft.com/office/drawing/2014/main" val="24639657"/>
                    </a:ext>
                  </a:extLst>
                </a:gridCol>
                <a:gridCol w="1998621">
                  <a:extLst>
                    <a:ext uri="{9D8B030D-6E8A-4147-A177-3AD203B41FA5}">
                      <a16:colId xmlns:a16="http://schemas.microsoft.com/office/drawing/2014/main" val="388878095"/>
                    </a:ext>
                  </a:extLst>
                </a:gridCol>
              </a:tblGrid>
              <a:tr h="370840">
                <a:tc>
                  <a:txBody>
                    <a:bodyPr/>
                    <a:lstStyle/>
                    <a:p>
                      <a:pPr algn="ctr"/>
                      <a:r>
                        <a:rPr lang="en-GB" dirty="0">
                          <a:latin typeface="Arial" panose="020B0604020202020204" pitchFamily="34" charset="0"/>
                          <a:cs typeface="Arial" panose="020B0604020202020204" pitchFamily="34" charset="0"/>
                        </a:rPr>
                        <a:t>June</a:t>
                      </a:r>
                    </a:p>
                  </a:txBody>
                  <a:tcPr anchor="ctr"/>
                </a:tc>
                <a:tc>
                  <a:txBody>
                    <a:bodyPr/>
                    <a:lstStyle/>
                    <a:p>
                      <a:pPr algn="ctr"/>
                      <a:r>
                        <a:rPr lang="en-GB" dirty="0">
                          <a:latin typeface="Arial" panose="020B0604020202020204" pitchFamily="34" charset="0"/>
                          <a:cs typeface="Arial" panose="020B0604020202020204" pitchFamily="34" charset="0"/>
                        </a:rPr>
                        <a:t>July </a:t>
                      </a:r>
                    </a:p>
                  </a:txBody>
                  <a:tcPr anchor="ctr"/>
                </a:tc>
                <a:tc>
                  <a:txBody>
                    <a:bodyPr/>
                    <a:lstStyle/>
                    <a:p>
                      <a:pPr algn="ctr"/>
                      <a:r>
                        <a:rPr lang="en-GB" dirty="0">
                          <a:latin typeface="Arial" panose="020B0604020202020204" pitchFamily="34" charset="0"/>
                          <a:cs typeface="Arial" panose="020B0604020202020204" pitchFamily="34" charset="0"/>
                        </a:rPr>
                        <a:t>August</a:t>
                      </a:r>
                    </a:p>
                  </a:txBody>
                  <a:tcPr anchor="ctr">
                    <a:solidFill>
                      <a:schemeClr val="accent4">
                        <a:lumMod val="50000"/>
                      </a:schemeClr>
                    </a:solidFill>
                  </a:tcPr>
                </a:tc>
                <a:tc>
                  <a:txBody>
                    <a:bodyPr/>
                    <a:lstStyle/>
                    <a:p>
                      <a:pPr algn="ctr"/>
                      <a:r>
                        <a:rPr lang="en-GB" dirty="0">
                          <a:latin typeface="Arial" panose="020B0604020202020204" pitchFamily="34" charset="0"/>
                          <a:cs typeface="Arial" panose="020B0604020202020204" pitchFamily="34" charset="0"/>
                        </a:rPr>
                        <a:t>September</a:t>
                      </a:r>
                    </a:p>
                  </a:txBody>
                  <a:tcPr anchor="ctr"/>
                </a:tc>
                <a:extLst>
                  <a:ext uri="{0D108BD9-81ED-4DB2-BD59-A6C34878D82A}">
                    <a16:rowId xmlns:a16="http://schemas.microsoft.com/office/drawing/2014/main" val="3352511350"/>
                  </a:ext>
                </a:extLst>
              </a:tr>
            </a:tbl>
          </a:graphicData>
        </a:graphic>
      </p:graphicFrame>
      <p:sp>
        <p:nvSpPr>
          <p:cNvPr id="4" name="Text Placeholder 3">
            <a:extLst>
              <a:ext uri="{FF2B5EF4-FFF2-40B4-BE49-F238E27FC236}">
                <a16:creationId xmlns:a16="http://schemas.microsoft.com/office/drawing/2014/main" id="{3E80685B-18DF-1747-8060-4241A3BC57D3}"/>
              </a:ext>
            </a:extLst>
          </p:cNvPr>
          <p:cNvSpPr>
            <a:spLocks noGrp="1"/>
          </p:cNvSpPr>
          <p:nvPr>
            <p:ph type="body" sz="quarter" idx="11"/>
          </p:nvPr>
        </p:nvSpPr>
        <p:spPr>
          <a:xfrm>
            <a:off x="3502116" y="2276871"/>
            <a:ext cx="7131050" cy="3842942"/>
          </a:xfrm>
        </p:spPr>
        <p:txBody>
          <a:bodyPr/>
          <a:lstStyle/>
          <a:p>
            <a:pPr lvl="2"/>
            <a:r>
              <a:rPr lang="en-GB" dirty="0"/>
              <a:t>August – pre-results social build with increased paid activity. Content TBC</a:t>
            </a:r>
            <a:br>
              <a:rPr lang="en-GB" dirty="0"/>
            </a:br>
            <a:endParaRPr lang="en-GB" dirty="0"/>
          </a:p>
          <a:p>
            <a:pPr lvl="2"/>
            <a:r>
              <a:rPr lang="en-GB" dirty="0"/>
              <a:t>24 August: A-level results day. Details TBC</a:t>
            </a:r>
          </a:p>
        </p:txBody>
      </p:sp>
      <p:sp>
        <p:nvSpPr>
          <p:cNvPr id="10" name="Rectangle 9">
            <a:hlinkClick r:id="rId2" action="ppaction://hlinksldjump"/>
            <a:extLst>
              <a:ext uri="{FF2B5EF4-FFF2-40B4-BE49-F238E27FC236}">
                <a16:creationId xmlns:a16="http://schemas.microsoft.com/office/drawing/2014/main" id="{CE63EA67-16A8-C84F-8413-927F0954371D}"/>
              </a:ext>
            </a:extLst>
          </p:cNvPr>
          <p:cNvSpPr/>
          <p:nvPr/>
        </p:nvSpPr>
        <p:spPr>
          <a:xfrm>
            <a:off x="555354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1" name="Rectangle 10">
            <a:hlinkClick r:id="rId3" action="ppaction://hlinksldjump"/>
            <a:extLst>
              <a:ext uri="{FF2B5EF4-FFF2-40B4-BE49-F238E27FC236}">
                <a16:creationId xmlns:a16="http://schemas.microsoft.com/office/drawing/2014/main" id="{9E5EAD2F-EAF6-A04A-90E2-A154D0A30FC6}"/>
              </a:ext>
            </a:extLst>
          </p:cNvPr>
          <p:cNvSpPr/>
          <p:nvPr/>
        </p:nvSpPr>
        <p:spPr>
          <a:xfrm>
            <a:off x="952356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Rectangle 12">
            <a:hlinkClick r:id="rId4" action="ppaction://hlinksldjump"/>
            <a:extLst>
              <a:ext uri="{FF2B5EF4-FFF2-40B4-BE49-F238E27FC236}">
                <a16:creationId xmlns:a16="http://schemas.microsoft.com/office/drawing/2014/main" id="{8CC72CF4-A7D1-534E-8DB0-4D422F6C1FF0}"/>
              </a:ext>
            </a:extLst>
          </p:cNvPr>
          <p:cNvSpPr/>
          <p:nvPr/>
        </p:nvSpPr>
        <p:spPr>
          <a:xfrm>
            <a:off x="3503712"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4" name="Picture 13">
            <a:extLst>
              <a:ext uri="{FF2B5EF4-FFF2-40B4-BE49-F238E27FC236}">
                <a16:creationId xmlns:a16="http://schemas.microsoft.com/office/drawing/2014/main" id="{EBC23713-8811-2948-8E3E-2FB892E57C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2116" y="1184176"/>
            <a:ext cx="1295400" cy="457200"/>
          </a:xfrm>
          <a:prstGeom prst="rect">
            <a:avLst/>
          </a:prstGeom>
        </p:spPr>
      </p:pic>
    </p:spTree>
    <p:extLst>
      <p:ext uri="{BB962C8B-B14F-4D97-AF65-F5344CB8AC3E}">
        <p14:creationId xmlns:p14="http://schemas.microsoft.com/office/powerpoint/2010/main" val="253575032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61E751-E715-BC40-9133-2092A603F14C}"/>
              </a:ext>
            </a:extLst>
          </p:cNvPr>
          <p:cNvSpPr txBox="1"/>
          <p:nvPr/>
        </p:nvSpPr>
        <p:spPr>
          <a:xfrm>
            <a:off x="407368" y="4293096"/>
            <a:ext cx="2448272" cy="468147"/>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Timescales</a:t>
            </a:r>
          </a:p>
        </p:txBody>
      </p:sp>
      <p:graphicFrame>
        <p:nvGraphicFramePr>
          <p:cNvPr id="7" name="Table 6">
            <a:extLst>
              <a:ext uri="{FF2B5EF4-FFF2-40B4-BE49-F238E27FC236}">
                <a16:creationId xmlns:a16="http://schemas.microsoft.com/office/drawing/2014/main" id="{1F5075E6-92EF-4A42-A143-B724719ECD7A}"/>
              </a:ext>
            </a:extLst>
          </p:cNvPr>
          <p:cNvGraphicFramePr>
            <a:graphicFrameLocks noGrp="1"/>
          </p:cNvGraphicFramePr>
          <p:nvPr>
            <p:extLst>
              <p:ext uri="{D42A27DB-BD31-4B8C-83A1-F6EECF244321}">
                <p14:modId xmlns:p14="http://schemas.microsoft.com/office/powerpoint/2010/main" val="4112109259"/>
              </p:ext>
            </p:extLst>
          </p:nvPr>
        </p:nvGraphicFramePr>
        <p:xfrm>
          <a:off x="3502116" y="1800585"/>
          <a:ext cx="7994484" cy="370840"/>
        </p:xfrm>
        <a:graphic>
          <a:graphicData uri="http://schemas.openxmlformats.org/drawingml/2006/table">
            <a:tbl>
              <a:tblPr firstRow="1" bandRow="1">
                <a:tableStyleId>{5C22544A-7EE6-4342-B048-85BDC9FD1C3A}</a:tableStyleId>
              </a:tblPr>
              <a:tblGrid>
                <a:gridCol w="1998621">
                  <a:extLst>
                    <a:ext uri="{9D8B030D-6E8A-4147-A177-3AD203B41FA5}">
                      <a16:colId xmlns:a16="http://schemas.microsoft.com/office/drawing/2014/main" val="796937737"/>
                    </a:ext>
                  </a:extLst>
                </a:gridCol>
                <a:gridCol w="1998621">
                  <a:extLst>
                    <a:ext uri="{9D8B030D-6E8A-4147-A177-3AD203B41FA5}">
                      <a16:colId xmlns:a16="http://schemas.microsoft.com/office/drawing/2014/main" val="3233201390"/>
                    </a:ext>
                  </a:extLst>
                </a:gridCol>
                <a:gridCol w="1998621">
                  <a:extLst>
                    <a:ext uri="{9D8B030D-6E8A-4147-A177-3AD203B41FA5}">
                      <a16:colId xmlns:a16="http://schemas.microsoft.com/office/drawing/2014/main" val="24639657"/>
                    </a:ext>
                  </a:extLst>
                </a:gridCol>
                <a:gridCol w="1998621">
                  <a:extLst>
                    <a:ext uri="{9D8B030D-6E8A-4147-A177-3AD203B41FA5}">
                      <a16:colId xmlns:a16="http://schemas.microsoft.com/office/drawing/2014/main" val="388878095"/>
                    </a:ext>
                  </a:extLst>
                </a:gridCol>
              </a:tblGrid>
              <a:tr h="370840">
                <a:tc>
                  <a:txBody>
                    <a:bodyPr/>
                    <a:lstStyle/>
                    <a:p>
                      <a:pPr algn="ctr"/>
                      <a:r>
                        <a:rPr lang="en-GB" dirty="0">
                          <a:latin typeface="Arial" panose="020B0604020202020204" pitchFamily="34" charset="0"/>
                          <a:cs typeface="Arial" panose="020B0604020202020204" pitchFamily="34" charset="0"/>
                        </a:rPr>
                        <a:t>June</a:t>
                      </a:r>
                    </a:p>
                  </a:txBody>
                  <a:tcPr anchor="ctr"/>
                </a:tc>
                <a:tc>
                  <a:txBody>
                    <a:bodyPr/>
                    <a:lstStyle/>
                    <a:p>
                      <a:pPr algn="ctr"/>
                      <a:r>
                        <a:rPr lang="en-GB" dirty="0">
                          <a:latin typeface="Arial" panose="020B0604020202020204" pitchFamily="34" charset="0"/>
                          <a:cs typeface="Arial" panose="020B0604020202020204" pitchFamily="34" charset="0"/>
                        </a:rPr>
                        <a:t>July </a:t>
                      </a:r>
                    </a:p>
                  </a:txBody>
                  <a:tcPr anchor="ctr"/>
                </a:tc>
                <a:tc>
                  <a:txBody>
                    <a:bodyPr/>
                    <a:lstStyle/>
                    <a:p>
                      <a:pPr algn="ctr"/>
                      <a:r>
                        <a:rPr lang="en-GB" dirty="0">
                          <a:latin typeface="Arial" panose="020B0604020202020204" pitchFamily="34" charset="0"/>
                          <a:cs typeface="Arial" panose="020B0604020202020204" pitchFamily="34" charset="0"/>
                        </a:rPr>
                        <a:t>August</a:t>
                      </a:r>
                    </a:p>
                  </a:txBody>
                  <a:tcPr anchor="ctr"/>
                </a:tc>
                <a:tc>
                  <a:txBody>
                    <a:bodyPr/>
                    <a:lstStyle/>
                    <a:p>
                      <a:pPr algn="ctr"/>
                      <a:r>
                        <a:rPr lang="en-GB" dirty="0">
                          <a:latin typeface="Arial" panose="020B0604020202020204" pitchFamily="34" charset="0"/>
                          <a:cs typeface="Arial" panose="020B0604020202020204" pitchFamily="34" charset="0"/>
                        </a:rPr>
                        <a:t>September</a:t>
                      </a:r>
                    </a:p>
                  </a:txBody>
                  <a:tcPr anchor="ctr">
                    <a:solidFill>
                      <a:schemeClr val="accent4">
                        <a:lumMod val="50000"/>
                      </a:schemeClr>
                    </a:solidFill>
                  </a:tcPr>
                </a:tc>
                <a:extLst>
                  <a:ext uri="{0D108BD9-81ED-4DB2-BD59-A6C34878D82A}">
                    <a16:rowId xmlns:a16="http://schemas.microsoft.com/office/drawing/2014/main" val="3352511350"/>
                  </a:ext>
                </a:extLst>
              </a:tr>
            </a:tbl>
          </a:graphicData>
        </a:graphic>
      </p:graphicFrame>
      <p:sp>
        <p:nvSpPr>
          <p:cNvPr id="4" name="Text Placeholder 3">
            <a:extLst>
              <a:ext uri="{FF2B5EF4-FFF2-40B4-BE49-F238E27FC236}">
                <a16:creationId xmlns:a16="http://schemas.microsoft.com/office/drawing/2014/main" id="{AB8542AA-DCE5-F341-AD0F-5BFD1C7F6365}"/>
              </a:ext>
            </a:extLst>
          </p:cNvPr>
          <p:cNvSpPr>
            <a:spLocks noGrp="1"/>
          </p:cNvSpPr>
          <p:nvPr>
            <p:ph type="body" sz="quarter" idx="11"/>
          </p:nvPr>
        </p:nvSpPr>
        <p:spPr>
          <a:xfrm>
            <a:off x="3502116" y="2276871"/>
            <a:ext cx="7131050" cy="3842942"/>
          </a:xfrm>
        </p:spPr>
        <p:txBody>
          <a:bodyPr/>
          <a:lstStyle/>
          <a:p>
            <a:pPr lvl="2"/>
            <a:r>
              <a:rPr lang="en-GB" dirty="0"/>
              <a:t>Activity across September for the run up to arrival is TBC in the </a:t>
            </a:r>
            <a:r>
              <a:rPr lang="en-GB" dirty="0" smtClean="0"/>
              <a:t>coming months.</a:t>
            </a:r>
            <a:r>
              <a:rPr lang="en-GB" dirty="0"/>
              <a:t/>
            </a:r>
            <a:br>
              <a:rPr lang="en-GB" dirty="0"/>
            </a:br>
            <a:r>
              <a:rPr lang="en-GB" dirty="0"/>
              <a:t/>
            </a:r>
            <a:br>
              <a:rPr lang="en-GB" dirty="0"/>
            </a:br>
            <a:endParaRPr lang="en-GB" dirty="0"/>
          </a:p>
        </p:txBody>
      </p:sp>
      <p:sp>
        <p:nvSpPr>
          <p:cNvPr id="10" name="Rectangle 9">
            <a:hlinkClick r:id="rId2" action="ppaction://hlinksldjump"/>
            <a:extLst>
              <a:ext uri="{FF2B5EF4-FFF2-40B4-BE49-F238E27FC236}">
                <a16:creationId xmlns:a16="http://schemas.microsoft.com/office/drawing/2014/main" id="{FDBD5036-7028-0C46-8F4F-6A4CC621262E}"/>
              </a:ext>
            </a:extLst>
          </p:cNvPr>
          <p:cNvSpPr/>
          <p:nvPr/>
        </p:nvSpPr>
        <p:spPr>
          <a:xfrm>
            <a:off x="555354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2" name="Rectangle 11">
            <a:hlinkClick r:id="rId3" action="ppaction://hlinksldjump"/>
            <a:extLst>
              <a:ext uri="{FF2B5EF4-FFF2-40B4-BE49-F238E27FC236}">
                <a16:creationId xmlns:a16="http://schemas.microsoft.com/office/drawing/2014/main" id="{C83A4F4B-4458-FE4E-AF18-7B6F12170EDF}"/>
              </a:ext>
            </a:extLst>
          </p:cNvPr>
          <p:cNvSpPr/>
          <p:nvPr/>
        </p:nvSpPr>
        <p:spPr>
          <a:xfrm>
            <a:off x="7534746"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Rectangle 12">
            <a:hlinkClick r:id="rId4" action="ppaction://hlinksldjump"/>
            <a:extLst>
              <a:ext uri="{FF2B5EF4-FFF2-40B4-BE49-F238E27FC236}">
                <a16:creationId xmlns:a16="http://schemas.microsoft.com/office/drawing/2014/main" id="{72E631D0-5732-E545-9DBF-DA5A33D80C90}"/>
              </a:ext>
            </a:extLst>
          </p:cNvPr>
          <p:cNvSpPr/>
          <p:nvPr/>
        </p:nvSpPr>
        <p:spPr>
          <a:xfrm>
            <a:off x="3503712" y="1800585"/>
            <a:ext cx="1945812" cy="370840"/>
          </a:xfrm>
          <a:prstGeom prst="rect">
            <a:avLst/>
          </a:prstGeom>
          <a:solidFill>
            <a:srgbClr val="FFFFFF">
              <a:alpha val="0"/>
            </a:srgbClr>
          </a:solidFill>
          <a:ln w="25400" cap="flat">
            <a:noFill/>
            <a:prstDash val="solid"/>
            <a:bevel/>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4" name="Picture 13">
            <a:extLst>
              <a:ext uri="{FF2B5EF4-FFF2-40B4-BE49-F238E27FC236}">
                <a16:creationId xmlns:a16="http://schemas.microsoft.com/office/drawing/2014/main" id="{7252C44F-F5DA-9446-837E-4A74F38A1F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2116" y="1184176"/>
            <a:ext cx="1295400" cy="457200"/>
          </a:xfrm>
          <a:prstGeom prst="rect">
            <a:avLst/>
          </a:prstGeom>
        </p:spPr>
      </p:pic>
    </p:spTree>
    <p:extLst>
      <p:ext uri="{BB962C8B-B14F-4D97-AF65-F5344CB8AC3E}">
        <p14:creationId xmlns:p14="http://schemas.microsoft.com/office/powerpoint/2010/main" val="29432591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1"/>
            <a:r>
              <a:rPr lang="en-GB" dirty="0"/>
              <a:t>As always, there are strict embargos around exams and communicating with offer-holders and </a:t>
            </a:r>
            <a:r>
              <a:rPr lang="en-GB" b="1" dirty="0"/>
              <a:t>these must ALWAYS be adhered to</a:t>
            </a:r>
            <a:r>
              <a:rPr lang="en-GB" dirty="0"/>
              <a:t>. If you have queries around this please direct these to the Central Admissions Team. </a:t>
            </a:r>
          </a:p>
          <a:p>
            <a:pPr lvl="1"/>
            <a:r>
              <a:rPr lang="en-GB" dirty="0"/>
              <a:t/>
            </a:r>
            <a:br>
              <a:rPr lang="en-GB" dirty="0"/>
            </a:br>
            <a:r>
              <a:rPr lang="en-GB" dirty="0">
                <a:solidFill>
                  <a:schemeClr val="tx1"/>
                </a:solidFill>
              </a:rPr>
              <a:t>For this year they are:</a:t>
            </a:r>
          </a:p>
          <a:p>
            <a:r>
              <a:rPr lang="en-GB" dirty="0">
                <a:solidFill>
                  <a:schemeClr val="tx1"/>
                </a:solidFill>
              </a:rPr>
              <a:t>TBC</a:t>
            </a:r>
          </a:p>
          <a:p>
            <a:pPr lvl="1"/>
            <a:endParaRPr lang="en-GB" dirty="0"/>
          </a:p>
          <a:p>
            <a:pPr lvl="1"/>
            <a:r>
              <a:rPr lang="en-GB" dirty="0"/>
              <a:t/>
            </a:r>
            <a:br>
              <a:rPr lang="en-GB" dirty="0"/>
            </a:br>
            <a:endParaRPr lang="en-GB" dirty="0"/>
          </a:p>
          <a:p>
            <a:pPr lvl="1"/>
            <a:endParaRPr lang="en-GB" dirty="0"/>
          </a:p>
          <a:p>
            <a:pPr lvl="1"/>
            <a:endParaRPr lang="en-GB" dirty="0"/>
          </a:p>
          <a:p>
            <a:pPr lvl="1"/>
            <a:endParaRPr lang="en-GB" dirty="0"/>
          </a:p>
          <a:p>
            <a:pPr lvl="1"/>
            <a:endParaRPr lang="en-GB" dirty="0"/>
          </a:p>
        </p:txBody>
      </p:sp>
      <p:sp>
        <p:nvSpPr>
          <p:cNvPr id="5" name="TextBox 4">
            <a:extLst>
              <a:ext uri="{FF2B5EF4-FFF2-40B4-BE49-F238E27FC236}">
                <a16:creationId xmlns:a16="http://schemas.microsoft.com/office/drawing/2014/main" id="{15CAFD46-FA35-DF45-B32B-A7EDF0831D1D}"/>
              </a:ext>
            </a:extLst>
          </p:cNvPr>
          <p:cNvSpPr txBox="1"/>
          <p:nvPr/>
        </p:nvSpPr>
        <p:spPr>
          <a:xfrm>
            <a:off x="407368" y="4763896"/>
            <a:ext cx="2448272" cy="465304"/>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Embargos</a:t>
            </a:r>
          </a:p>
        </p:txBody>
      </p:sp>
      <p:pic>
        <p:nvPicPr>
          <p:cNvPr id="4" name="Picture 3">
            <a:extLst>
              <a:ext uri="{FF2B5EF4-FFF2-40B4-BE49-F238E27FC236}">
                <a16:creationId xmlns:a16="http://schemas.microsoft.com/office/drawing/2014/main" id="{5232048B-6D7D-F542-82A8-4BE5AB737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116" y="1184176"/>
            <a:ext cx="1181100" cy="457200"/>
          </a:xfrm>
          <a:prstGeom prst="rect">
            <a:avLst/>
          </a:prstGeom>
        </p:spPr>
      </p:pic>
    </p:spTree>
    <p:extLst>
      <p:ext uri="{BB962C8B-B14F-4D97-AF65-F5344CB8AC3E}">
        <p14:creationId xmlns:p14="http://schemas.microsoft.com/office/powerpoint/2010/main" val="262047285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02116" y="2024063"/>
            <a:ext cx="7922476" cy="4095750"/>
          </a:xfrm>
        </p:spPr>
        <p:txBody>
          <a:bodyPr/>
          <a:lstStyle/>
          <a:p>
            <a:pPr lvl="1"/>
            <a:r>
              <a:rPr lang="en-GB" dirty="0"/>
              <a:t>Evaluation and ROI will be key to this project, so we ask that you share any stats and evaluation of work done under the campaign with us. We can then include in the wider evaluation and measure success at each level and make decisions for the next recruitment cycle.</a:t>
            </a:r>
          </a:p>
          <a:p>
            <a:pPr lvl="1"/>
            <a:r>
              <a:rPr lang="en-GB" dirty="0"/>
              <a:t>We will of course share the evaluation very widely later this year and consult widely regarding approaches for the next cycle.</a:t>
            </a:r>
          </a:p>
        </p:txBody>
      </p:sp>
      <p:sp>
        <p:nvSpPr>
          <p:cNvPr id="4" name="TextBox 3">
            <a:extLst>
              <a:ext uri="{FF2B5EF4-FFF2-40B4-BE49-F238E27FC236}">
                <a16:creationId xmlns:a16="http://schemas.microsoft.com/office/drawing/2014/main" id="{9E11408C-3E96-6147-95FF-E0879BA6679C}"/>
              </a:ext>
            </a:extLst>
          </p:cNvPr>
          <p:cNvSpPr txBox="1"/>
          <p:nvPr/>
        </p:nvSpPr>
        <p:spPr>
          <a:xfrm>
            <a:off x="407368" y="5204465"/>
            <a:ext cx="2448272" cy="45678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Evaluation</a:t>
            </a:r>
          </a:p>
        </p:txBody>
      </p:sp>
      <p:pic>
        <p:nvPicPr>
          <p:cNvPr id="7" name="Picture 6">
            <a:extLst>
              <a:ext uri="{FF2B5EF4-FFF2-40B4-BE49-F238E27FC236}">
                <a16:creationId xmlns:a16="http://schemas.microsoft.com/office/drawing/2014/main" id="{039CC352-4A3D-2344-8597-ABFA0E935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116" y="1184176"/>
            <a:ext cx="1257300" cy="457200"/>
          </a:xfrm>
          <a:prstGeom prst="rect">
            <a:avLst/>
          </a:prstGeom>
        </p:spPr>
      </p:pic>
    </p:spTree>
    <p:extLst>
      <p:ext uri="{BB962C8B-B14F-4D97-AF65-F5344CB8AC3E}">
        <p14:creationId xmlns:p14="http://schemas.microsoft.com/office/powerpoint/2010/main" val="108492406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02116" y="2024063"/>
            <a:ext cx="7994484" cy="4095750"/>
          </a:xfrm>
        </p:spPr>
        <p:txBody>
          <a:bodyPr/>
          <a:lstStyle/>
          <a:p>
            <a:pPr lvl="1"/>
            <a:r>
              <a:rPr lang="en-GB" dirty="0"/>
              <a:t>We very much welcome questions, feedback and suggestions on the campaign, so please contact us on </a:t>
            </a:r>
            <a:r>
              <a:rPr lang="en-GB" b="1" dirty="0"/>
              <a:t>studentmarketing@manchester.ac.uk</a:t>
            </a:r>
          </a:p>
        </p:txBody>
      </p:sp>
      <p:sp>
        <p:nvSpPr>
          <p:cNvPr id="5" name="TextBox 4">
            <a:extLst>
              <a:ext uri="{FF2B5EF4-FFF2-40B4-BE49-F238E27FC236}">
                <a16:creationId xmlns:a16="http://schemas.microsoft.com/office/drawing/2014/main" id="{3C6DD977-F302-3F43-92AE-B8E1E4488C73}"/>
              </a:ext>
            </a:extLst>
          </p:cNvPr>
          <p:cNvSpPr txBox="1"/>
          <p:nvPr/>
        </p:nvSpPr>
        <p:spPr>
          <a:xfrm>
            <a:off x="407368" y="5663030"/>
            <a:ext cx="2448272" cy="45678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Contact</a:t>
            </a:r>
          </a:p>
        </p:txBody>
      </p:sp>
      <p:sp>
        <p:nvSpPr>
          <p:cNvPr id="6" name="Title 1">
            <a:extLst>
              <a:ext uri="{FF2B5EF4-FFF2-40B4-BE49-F238E27FC236}">
                <a16:creationId xmlns:a16="http://schemas.microsoft.com/office/drawing/2014/main" id="{DD4D19B4-7799-6F4D-B87D-21AD6113D15C}"/>
              </a:ext>
            </a:extLst>
          </p:cNvPr>
          <p:cNvSpPr txBox="1">
            <a:spLocks/>
          </p:cNvSpPr>
          <p:nvPr/>
        </p:nvSpPr>
        <p:spPr>
          <a:xfrm>
            <a:off x="3502116" y="1183840"/>
            <a:ext cx="5842994" cy="616745"/>
          </a:xfrm>
          <a:prstGeom prst="rect">
            <a:avLst/>
          </a:prstGeom>
        </p:spPr>
        <p:txBody>
          <a:bodyPr lIns="0" tIns="0" rIns="0" bIns="0"/>
          <a:lstStyle>
            <a:lvl1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1pPr>
            <a:lvl2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2pPr>
            <a:lvl3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3pPr>
            <a:lvl4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4pPr>
            <a:lvl5pPr marL="0" marR="0" indent="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5pPr>
            <a:lvl6pPr marL="0" marR="0" indent="45720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6pPr>
            <a:lvl7pPr marL="0" marR="0" indent="91440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7pPr>
            <a:lvl8pPr marL="0" marR="0" indent="137160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8pPr>
            <a:lvl9pPr marL="0" marR="0" indent="1828800" algn="l" defTabSz="9144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9pPr>
          </a:lstStyle>
          <a:p>
            <a:endParaRPr lang="en-GB" kern="0" dirty="0">
              <a:solidFill>
                <a:schemeClr val="tx1">
                  <a:lumMod val="75000"/>
                  <a:lumOff val="25000"/>
                </a:schemeClr>
              </a:solidFill>
            </a:endParaRPr>
          </a:p>
        </p:txBody>
      </p:sp>
      <p:pic>
        <p:nvPicPr>
          <p:cNvPr id="4" name="Picture 3">
            <a:extLst>
              <a:ext uri="{FF2B5EF4-FFF2-40B4-BE49-F238E27FC236}">
                <a16:creationId xmlns:a16="http://schemas.microsoft.com/office/drawing/2014/main" id="{B28E6623-CF1D-AC48-A07F-DEDEE24B7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116" y="1183840"/>
            <a:ext cx="977900" cy="457200"/>
          </a:xfrm>
          <a:prstGeom prst="rect">
            <a:avLst/>
          </a:prstGeom>
        </p:spPr>
      </p:pic>
    </p:spTree>
    <p:extLst>
      <p:ext uri="{BB962C8B-B14F-4D97-AF65-F5344CB8AC3E}">
        <p14:creationId xmlns:p14="http://schemas.microsoft.com/office/powerpoint/2010/main" val="20564872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8000">
              <a:srgbClr val="EBEDF3"/>
            </a:gs>
            <a:gs pos="100000">
              <a:srgbClr val="D4DDE5"/>
            </a:gs>
          </a:gsLst>
          <a:lin ang="5400000" scaled="0"/>
        </a:gradFill>
        <a:effectLst/>
      </p:bgPr>
    </p:bg>
    <p:spTree>
      <p:nvGrpSpPr>
        <p:cNvPr id="1" name=""/>
        <p:cNvGrpSpPr/>
        <p:nvPr/>
      </p:nvGrpSpPr>
      <p:grpSpPr>
        <a:xfrm>
          <a:off x="0" y="0"/>
          <a:ext cx="0" cy="0"/>
          <a:chOff x="0" y="0"/>
          <a:chExt cx="0" cy="0"/>
        </a:xfrm>
      </p:grpSpPr>
      <p:sp>
        <p:nvSpPr>
          <p:cNvPr id="74" name="Text Placeholder 73">
            <a:extLst>
              <a:ext uri="{FF2B5EF4-FFF2-40B4-BE49-F238E27FC236}">
                <a16:creationId xmlns:a16="http://schemas.microsoft.com/office/drawing/2014/main" id="{8323B771-F812-DF4D-B1FC-D8B6C3C838C6}"/>
              </a:ext>
            </a:extLst>
          </p:cNvPr>
          <p:cNvSpPr>
            <a:spLocks noGrp="1"/>
          </p:cNvSpPr>
          <p:nvPr>
            <p:ph type="body" sz="quarter" idx="11"/>
          </p:nvPr>
        </p:nvSpPr>
        <p:spPr>
          <a:xfrm>
            <a:off x="3502116" y="2024063"/>
            <a:ext cx="7634444" cy="3781201"/>
          </a:xfrm>
        </p:spPr>
        <p:txBody>
          <a:bodyPr/>
          <a:lstStyle/>
          <a:p>
            <a:r>
              <a:rPr lang="en-GB" dirty="0"/>
              <a:t>A campaign that shifts thinking towards the future</a:t>
            </a:r>
          </a:p>
          <a:p>
            <a:pPr lvl="1"/>
            <a:r>
              <a:rPr lang="en-GB" dirty="0"/>
              <a:t>F</a:t>
            </a:r>
            <a:r>
              <a:rPr lang="en-GB" sz="1400" dirty="0"/>
              <a:t>ollowing the success of the 2020 </a:t>
            </a:r>
            <a:r>
              <a:rPr lang="en-GB" sz="1400" i="1" dirty="0"/>
              <a:t>Manchester’s here for you</a:t>
            </a:r>
            <a:r>
              <a:rPr lang="en-GB" sz="1400" dirty="0"/>
              <a:t> campaign for late recruitment and conversion, ther</a:t>
            </a:r>
            <a:r>
              <a:rPr lang="en-GB" dirty="0"/>
              <a:t>e were plans to continue this campaign into 2021. However, recent events presented student support in a much more negative light and so to pursue this narrative felt inappropriate. While the campaign creative will remain largely unchanged, the new message is one that inspires our prospective students to think ahead and imagine a world beyond COVID, presenting the chance to consider what that might look like for them: </a:t>
            </a:r>
            <a:r>
              <a:rPr lang="en-GB" i="1" dirty="0"/>
              <a:t>This is your future.</a:t>
            </a:r>
            <a:r>
              <a:rPr lang="en-GB" sz="1400" i="1" dirty="0"/>
              <a:t> </a:t>
            </a:r>
            <a:endParaRPr lang="en-GB" dirty="0"/>
          </a:p>
          <a:p>
            <a:r>
              <a:rPr lang="en-GB" dirty="0"/>
              <a:t>How has the campaign been developed?</a:t>
            </a:r>
          </a:p>
          <a:p>
            <a:pPr lvl="1"/>
            <a:r>
              <a:rPr lang="en-GB" sz="1400" dirty="0"/>
              <a:t>Colleagues from teams including the three faculties, the Division of Communications, Marketing and Student Recruitment, UMW and DDAR met as a group to discuss an initial brief and concepts. Together, the group provided steer on what the campaign should look like for 2021. Colleagues in Communications, Marketing and Student Recruitment then formed a sub group in which nuanced messaging and creatives were discussed and produced. This was then presented to senior colleagues for sign off.</a:t>
            </a:r>
          </a:p>
          <a:p>
            <a:endParaRPr lang="en-GB" dirty="0"/>
          </a:p>
          <a:p>
            <a:endParaRPr lang="en-GB" dirty="0"/>
          </a:p>
          <a:p>
            <a:endParaRPr lang="en-GB" dirty="0"/>
          </a:p>
          <a:p>
            <a:endParaRPr lang="en-GB" dirty="0"/>
          </a:p>
        </p:txBody>
      </p:sp>
      <p:sp>
        <p:nvSpPr>
          <p:cNvPr id="5" name="TextBox 4">
            <a:extLst>
              <a:ext uri="{FF2B5EF4-FFF2-40B4-BE49-F238E27FC236}">
                <a16:creationId xmlns:a16="http://schemas.microsoft.com/office/drawing/2014/main" id="{087118E8-344B-CC43-8BEA-206D7ACBC426}"/>
              </a:ext>
            </a:extLst>
          </p:cNvPr>
          <p:cNvSpPr txBox="1"/>
          <p:nvPr/>
        </p:nvSpPr>
        <p:spPr>
          <a:xfrm>
            <a:off x="407368" y="1889312"/>
            <a:ext cx="2448272" cy="450476"/>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Background</a:t>
            </a:r>
          </a:p>
        </p:txBody>
      </p:sp>
      <p:pic>
        <p:nvPicPr>
          <p:cNvPr id="6" name="Picture 5">
            <a:extLst>
              <a:ext uri="{FF2B5EF4-FFF2-40B4-BE49-F238E27FC236}">
                <a16:creationId xmlns:a16="http://schemas.microsoft.com/office/drawing/2014/main" id="{CB10455D-E203-994D-9DF4-B17A6365C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116" y="1196752"/>
            <a:ext cx="1422400" cy="457200"/>
          </a:xfrm>
          <a:prstGeom prst="rect">
            <a:avLst/>
          </a:prstGeom>
        </p:spPr>
      </p:pic>
    </p:spTree>
    <p:extLst>
      <p:ext uri="{BB962C8B-B14F-4D97-AF65-F5344CB8AC3E}">
        <p14:creationId xmlns:p14="http://schemas.microsoft.com/office/powerpoint/2010/main" val="3502137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2"/>
            <a:r>
              <a:rPr lang="en-GB" dirty="0"/>
              <a:t>Secure student number targets for entry 2021</a:t>
            </a:r>
          </a:p>
          <a:p>
            <a:pPr lvl="2"/>
            <a:r>
              <a:rPr lang="en-GB" dirty="0"/>
              <a:t>Attract new applicants for UG and PG study</a:t>
            </a:r>
          </a:p>
          <a:p>
            <a:pPr lvl="2"/>
            <a:r>
              <a:rPr lang="en-GB" dirty="0"/>
              <a:t>Deliver an effective conversion campaign to secure offer accepts and reduce drop off prior to registration – especially considering the potential impact of recent negative press and the potential of ongoing restrictions to travel, learning etc. due to COVID-19</a:t>
            </a:r>
          </a:p>
          <a:p>
            <a:pPr lvl="2"/>
            <a:r>
              <a:rPr lang="en-GB" dirty="0"/>
              <a:t>Attract new appropriately qualified students through clearing and adjustment</a:t>
            </a:r>
          </a:p>
          <a:p>
            <a:pPr lvl="2"/>
            <a:r>
              <a:rPr lang="en-GB" dirty="0"/>
              <a:t>Provide segmented communications for audiences including UG, PGT and PGR, commuters, UG finalists, OBL and international audiences</a:t>
            </a:r>
          </a:p>
          <a:p>
            <a:pPr lvl="2"/>
            <a:r>
              <a:rPr lang="en-GB" dirty="0"/>
              <a:t>Drive traffic to our offer-holder conversion and recruitment landing pages</a:t>
            </a:r>
          </a:p>
          <a:p>
            <a:pPr lvl="2"/>
            <a:r>
              <a:rPr lang="en-GB" dirty="0"/>
              <a:t>Channel enquiries to relevant contacts in academic schools for more in depth content and information</a:t>
            </a:r>
          </a:p>
        </p:txBody>
      </p:sp>
      <p:sp>
        <p:nvSpPr>
          <p:cNvPr id="6" name="TextBox 5">
            <a:extLst>
              <a:ext uri="{FF2B5EF4-FFF2-40B4-BE49-F238E27FC236}">
                <a16:creationId xmlns:a16="http://schemas.microsoft.com/office/drawing/2014/main" id="{8BC5516F-7E3D-0C4F-8EA3-08BFC846ABF2}"/>
              </a:ext>
            </a:extLst>
          </p:cNvPr>
          <p:cNvSpPr txBox="1"/>
          <p:nvPr/>
        </p:nvSpPr>
        <p:spPr>
          <a:xfrm>
            <a:off x="407368" y="2333065"/>
            <a:ext cx="2448272" cy="450476"/>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Objectives</a:t>
            </a:r>
          </a:p>
        </p:txBody>
      </p:sp>
      <p:pic>
        <p:nvPicPr>
          <p:cNvPr id="8" name="Picture 7">
            <a:extLst>
              <a:ext uri="{FF2B5EF4-FFF2-40B4-BE49-F238E27FC236}">
                <a16:creationId xmlns:a16="http://schemas.microsoft.com/office/drawing/2014/main" id="{BE2D3F0F-8D0C-5441-BCA9-F15D8B5E8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116" y="1196752"/>
            <a:ext cx="1193800" cy="457200"/>
          </a:xfrm>
          <a:prstGeom prst="rect">
            <a:avLst/>
          </a:prstGeom>
        </p:spPr>
      </p:pic>
    </p:spTree>
    <p:extLst>
      <p:ext uri="{BB962C8B-B14F-4D97-AF65-F5344CB8AC3E}">
        <p14:creationId xmlns:p14="http://schemas.microsoft.com/office/powerpoint/2010/main" val="21390564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BDD868-A31E-2B43-8B6D-3702CC752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116" y="1196752"/>
            <a:ext cx="4368800" cy="457200"/>
          </a:xfrm>
          <a:prstGeom prst="rect">
            <a:avLst/>
          </a:prstGeom>
        </p:spPr>
      </p:pic>
      <p:sp>
        <p:nvSpPr>
          <p:cNvPr id="3" name="Text Placeholder 2">
            <a:extLst>
              <a:ext uri="{FF2B5EF4-FFF2-40B4-BE49-F238E27FC236}">
                <a16:creationId xmlns:a16="http://schemas.microsoft.com/office/drawing/2014/main" id="{46A33704-28A9-5543-8453-4176F56A4FE6}"/>
              </a:ext>
            </a:extLst>
          </p:cNvPr>
          <p:cNvSpPr>
            <a:spLocks noGrp="1"/>
          </p:cNvSpPr>
          <p:nvPr>
            <p:ph type="body" sz="quarter" idx="11"/>
          </p:nvPr>
        </p:nvSpPr>
        <p:spPr>
          <a:xfrm>
            <a:off x="3502116" y="2024064"/>
            <a:ext cx="7922476" cy="2377612"/>
          </a:xfrm>
        </p:spPr>
        <p:txBody>
          <a:bodyPr/>
          <a:lstStyle/>
          <a:p>
            <a:pPr lvl="1"/>
            <a:r>
              <a:rPr lang="en-GB" dirty="0"/>
              <a:t>We want to present The University of Manchester as the best place for students who want to make a difference – both in their own lives and those of others. We will promote the University as an inclusive and diverse community that is boldly committed to tackling the key challenges facing our students and the wider world. </a:t>
            </a:r>
          </a:p>
          <a:p>
            <a:pPr lvl="1"/>
            <a:r>
              <a:rPr lang="en-GB" dirty="0"/>
              <a:t>Through authentic stories and student voices we will demonstrate how we care for and support our students and enable bright futures. </a:t>
            </a:r>
          </a:p>
          <a:p>
            <a:pPr lvl="1"/>
            <a:r>
              <a:rPr lang="en-GB" dirty="0"/>
              <a:t>We will foster a sense of purpose, possibility and belonging within all our communications, encouraging our prospects to engage with us on topics. We want them to feel inspired by what they can achieve here, reassured that their growth and wellbeing is our primary concern (with plans being made to improve this), and already part of a wider community. </a:t>
            </a:r>
          </a:p>
          <a:p>
            <a:pPr lvl="1"/>
            <a:endParaRPr lang="en-GB" dirty="0">
              <a:sym typeface="Calibri"/>
            </a:endParaRPr>
          </a:p>
        </p:txBody>
      </p:sp>
      <p:sp>
        <p:nvSpPr>
          <p:cNvPr id="7" name="TextBox 6">
            <a:extLst>
              <a:ext uri="{FF2B5EF4-FFF2-40B4-BE49-F238E27FC236}">
                <a16:creationId xmlns:a16="http://schemas.microsoft.com/office/drawing/2014/main" id="{8B3398F7-58F6-6D41-92E4-45F154904612}"/>
              </a:ext>
            </a:extLst>
          </p:cNvPr>
          <p:cNvSpPr txBox="1"/>
          <p:nvPr/>
        </p:nvSpPr>
        <p:spPr>
          <a:xfrm>
            <a:off x="407368" y="2777067"/>
            <a:ext cx="2448272" cy="65193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The concept</a:t>
            </a:r>
            <a:b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b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(key messaging and design)</a:t>
            </a:r>
          </a:p>
        </p:txBody>
      </p:sp>
    </p:spTree>
    <p:extLst>
      <p:ext uri="{BB962C8B-B14F-4D97-AF65-F5344CB8AC3E}">
        <p14:creationId xmlns:p14="http://schemas.microsoft.com/office/powerpoint/2010/main" val="93355835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1154CE-A47D-A94D-9081-6798307B7034}"/>
              </a:ext>
            </a:extLst>
          </p:cNvPr>
          <p:cNvPicPr>
            <a:picLocks noChangeAspect="1"/>
          </p:cNvPicPr>
          <p:nvPr/>
        </p:nvPicPr>
        <p:blipFill>
          <a:blip r:embed="rId3"/>
          <a:stretch>
            <a:fillRect/>
          </a:stretch>
        </p:blipFill>
        <p:spPr>
          <a:xfrm>
            <a:off x="3502116" y="1247296"/>
            <a:ext cx="3543300" cy="317500"/>
          </a:xfrm>
          <a:prstGeom prst="rect">
            <a:avLst/>
          </a:prstGeom>
        </p:spPr>
      </p:pic>
      <p:sp>
        <p:nvSpPr>
          <p:cNvPr id="3" name="Text Placeholder 2">
            <a:extLst>
              <a:ext uri="{FF2B5EF4-FFF2-40B4-BE49-F238E27FC236}">
                <a16:creationId xmlns:a16="http://schemas.microsoft.com/office/drawing/2014/main" id="{BE3642BB-6516-F94B-BFEA-47B6808CDAF4}"/>
              </a:ext>
            </a:extLst>
          </p:cNvPr>
          <p:cNvSpPr>
            <a:spLocks noGrp="1"/>
          </p:cNvSpPr>
          <p:nvPr>
            <p:ph type="body" sz="quarter" idx="11"/>
          </p:nvPr>
        </p:nvSpPr>
        <p:spPr>
          <a:xfrm>
            <a:off x="3502116" y="2024063"/>
            <a:ext cx="8210508" cy="616745"/>
          </a:xfrm>
        </p:spPr>
        <p:txBody>
          <a:bodyPr/>
          <a:lstStyle/>
          <a:p>
            <a:r>
              <a:rPr lang="en-GB" sz="1600" b="0" dirty="0">
                <a:latin typeface="Arial" panose="020B0604020202020204" pitchFamily="34" charset="0"/>
                <a:ea typeface="Calibri"/>
                <a:cs typeface="Arial" panose="020B0604020202020204" pitchFamily="34" charset="0"/>
                <a:sym typeface="Calibri"/>
              </a:rPr>
              <a:t>Top strapline for both UG and PG is </a:t>
            </a:r>
            <a:r>
              <a:rPr lang="en-GB" sz="1600" dirty="0">
                <a:latin typeface="Arial" panose="020B0604020202020204" pitchFamily="34" charset="0"/>
                <a:ea typeface="Calibri"/>
                <a:cs typeface="Arial" panose="020B0604020202020204" pitchFamily="34" charset="0"/>
                <a:sym typeface="Calibri"/>
              </a:rPr>
              <a:t>This is your future</a:t>
            </a:r>
            <a:r>
              <a:rPr lang="en-GB" sz="1600" i="1" dirty="0">
                <a:latin typeface="Arial" panose="020B0604020202020204" pitchFamily="34" charset="0"/>
                <a:ea typeface="Calibri"/>
                <a:cs typeface="Arial" panose="020B0604020202020204" pitchFamily="34" charset="0"/>
                <a:sym typeface="Calibri"/>
              </a:rPr>
              <a:t> </a:t>
            </a:r>
            <a:r>
              <a:rPr lang="en-GB" sz="1600" b="0" dirty="0">
                <a:latin typeface="Arial" panose="020B0604020202020204" pitchFamily="34" charset="0"/>
                <a:ea typeface="Calibri"/>
                <a:cs typeface="Arial" panose="020B0604020202020204" pitchFamily="34" charset="0"/>
                <a:sym typeface="Calibri"/>
              </a:rPr>
              <a:t>with the following supportive </a:t>
            </a:r>
            <a:r>
              <a:rPr lang="en-GB" sz="1600" b="0" dirty="0" smtClean="0">
                <a:latin typeface="Arial" panose="020B0604020202020204" pitchFamily="34" charset="0"/>
                <a:ea typeface="Calibri"/>
                <a:cs typeface="Arial" panose="020B0604020202020204" pitchFamily="34" charset="0"/>
                <a:sym typeface="Calibri"/>
              </a:rPr>
              <a:t>line for undergraduate audiences:</a:t>
            </a:r>
            <a:endParaRPr lang="en-GB" sz="1600" dirty="0">
              <a:latin typeface="Arial" panose="020B0604020202020204" pitchFamily="34" charset="0"/>
              <a:cs typeface="Arial" panose="020B0604020202020204" pitchFamily="34" charset="0"/>
              <a:sym typeface="Calibri"/>
            </a:endParaRP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338291792"/>
              </p:ext>
            </p:extLst>
          </p:nvPr>
        </p:nvGraphicFramePr>
        <p:xfrm>
          <a:off x="3502116" y="2783520"/>
          <a:ext cx="7994484" cy="717488"/>
        </p:xfrm>
        <a:graphic>
          <a:graphicData uri="http://schemas.openxmlformats.org/drawingml/2006/table">
            <a:tbl>
              <a:tblPr firstRow="1" firstCol="1" bandRow="1">
                <a:tableStyleId>{5C22544A-7EE6-4342-B048-85BDC9FD1C3A}</a:tableStyleId>
              </a:tblPr>
              <a:tblGrid>
                <a:gridCol w="2377860">
                  <a:extLst>
                    <a:ext uri="{9D8B030D-6E8A-4147-A177-3AD203B41FA5}">
                      <a16:colId xmlns:a16="http://schemas.microsoft.com/office/drawing/2014/main" val="753505889"/>
                    </a:ext>
                  </a:extLst>
                </a:gridCol>
                <a:gridCol w="5616624">
                  <a:extLst>
                    <a:ext uri="{9D8B030D-6E8A-4147-A177-3AD203B41FA5}">
                      <a16:colId xmlns:a16="http://schemas.microsoft.com/office/drawing/2014/main" val="983442236"/>
                    </a:ext>
                  </a:extLst>
                </a:gridCol>
              </a:tblGrid>
              <a:tr h="218291">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AUDIENCE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a:lnSpc>
                          <a:spcPct val="107000"/>
                        </a:lnSpc>
                        <a:spcAft>
                          <a:spcPts val="0"/>
                        </a:spcAft>
                      </a:pPr>
                      <a:r>
                        <a:rPr lang="en-GB" sz="1400" dirty="0">
                          <a:effectLst/>
                        </a:rPr>
                        <a:t>SUPPORTIVE</a:t>
                      </a:r>
                      <a:r>
                        <a:rPr lang="en-GB" sz="1400" baseline="0" dirty="0">
                          <a:effectLst/>
                        </a:rPr>
                        <a:t> MESSAGING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4106045992"/>
                  </a:ext>
                </a:extLst>
              </a:tr>
              <a:tr h="221344">
                <a:tc>
                  <a:txBody>
                    <a:bodyPr/>
                    <a:lstStyle/>
                    <a:p>
                      <a:pPr>
                        <a:lnSpc>
                          <a:spcPct val="107000"/>
                        </a:lnSpc>
                        <a:spcAft>
                          <a:spcPts val="0"/>
                        </a:spcAft>
                      </a:pPr>
                      <a:r>
                        <a:rPr lang="en-GB" sz="1400" b="1" dirty="0">
                          <a:effectLst/>
                        </a:rPr>
                        <a:t>Undergraduate (central)</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nSpc>
                          <a:spcPct val="107000"/>
                        </a:lnSpc>
                        <a:spcAft>
                          <a:spcPts val="0"/>
                        </a:spcAft>
                      </a:pPr>
                      <a:r>
                        <a:rPr lang="en-GB" sz="1400" dirty="0">
                          <a:effectLst/>
                        </a:rPr>
                        <a:t>Make your mark at Manchester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263140473"/>
                  </a:ext>
                </a:extLst>
              </a:tr>
              <a:tr h="221344">
                <a:tc>
                  <a:txBody>
                    <a:bodyPr/>
                    <a:lstStyle/>
                    <a:p>
                      <a:pPr>
                        <a:lnSpc>
                          <a:spcPct val="107000"/>
                        </a:lnSpc>
                        <a:spcAft>
                          <a:spcPts val="0"/>
                        </a:spcAft>
                      </a:pPr>
                      <a:r>
                        <a:rPr lang="en-GB" sz="1400" b="1" dirty="0">
                          <a:effectLst/>
                        </a:rPr>
                        <a:t>Subject level</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nSpc>
                          <a:spcPct val="107000"/>
                        </a:lnSpc>
                        <a:spcAft>
                          <a:spcPts val="0"/>
                        </a:spcAft>
                      </a:pPr>
                      <a:r>
                        <a:rPr lang="en-GB" sz="1400" dirty="0">
                          <a:effectLst/>
                        </a:rPr>
                        <a:t>Make your mark with</a:t>
                      </a:r>
                      <a:r>
                        <a:rPr lang="en-GB" sz="1400" baseline="0" dirty="0">
                          <a:effectLst/>
                        </a:rPr>
                        <a:t> XXX (</a:t>
                      </a:r>
                      <a:r>
                        <a:rPr lang="en-GB" sz="1400" baseline="0" dirty="0" err="1">
                          <a:effectLst/>
                        </a:rPr>
                        <a:t>eg</a:t>
                      </a:r>
                      <a:r>
                        <a:rPr lang="en-GB" sz="1400" baseline="0" dirty="0">
                          <a:effectLst/>
                        </a:rPr>
                        <a:t> Chemistry/Social Sciences/Nursing)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50392560"/>
                  </a:ext>
                </a:extLst>
              </a:tr>
            </a:tbl>
          </a:graphicData>
        </a:graphic>
      </p:graphicFrame>
      <p:sp>
        <p:nvSpPr>
          <p:cNvPr id="8" name="TextBox 7">
            <a:extLst>
              <a:ext uri="{FF2B5EF4-FFF2-40B4-BE49-F238E27FC236}">
                <a16:creationId xmlns:a16="http://schemas.microsoft.com/office/drawing/2014/main" id="{961FC9FF-FADC-EB41-94E3-B7F260EFD89D}"/>
              </a:ext>
            </a:extLst>
          </p:cNvPr>
          <p:cNvSpPr txBox="1"/>
          <p:nvPr/>
        </p:nvSpPr>
        <p:spPr>
          <a:xfrm>
            <a:off x="407368" y="2777067"/>
            <a:ext cx="2448272" cy="65193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The concept</a:t>
            </a:r>
            <a:b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b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(key messaging and design)</a:t>
            </a:r>
          </a:p>
        </p:txBody>
      </p:sp>
    </p:spTree>
    <p:extLst>
      <p:ext uri="{BB962C8B-B14F-4D97-AF65-F5344CB8AC3E}">
        <p14:creationId xmlns:p14="http://schemas.microsoft.com/office/powerpoint/2010/main" val="3686567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C9CBE8-8BF7-AB48-ADF4-7FD88CECD435}"/>
              </a:ext>
            </a:extLst>
          </p:cNvPr>
          <p:cNvPicPr>
            <a:picLocks noChangeAspect="1"/>
          </p:cNvPicPr>
          <p:nvPr/>
        </p:nvPicPr>
        <p:blipFill>
          <a:blip r:embed="rId3"/>
          <a:stretch>
            <a:fillRect/>
          </a:stretch>
        </p:blipFill>
        <p:spPr>
          <a:xfrm>
            <a:off x="3502116" y="1247296"/>
            <a:ext cx="3543300" cy="317500"/>
          </a:xfrm>
          <a:prstGeom prst="rect">
            <a:avLst/>
          </a:prstGeom>
        </p:spPr>
      </p:pic>
      <p:sp>
        <p:nvSpPr>
          <p:cNvPr id="8" name="TextBox 7">
            <a:extLst>
              <a:ext uri="{FF2B5EF4-FFF2-40B4-BE49-F238E27FC236}">
                <a16:creationId xmlns:a16="http://schemas.microsoft.com/office/drawing/2014/main" id="{961FC9FF-FADC-EB41-94E3-B7F260EFD89D}"/>
              </a:ext>
            </a:extLst>
          </p:cNvPr>
          <p:cNvSpPr txBox="1"/>
          <p:nvPr/>
        </p:nvSpPr>
        <p:spPr>
          <a:xfrm>
            <a:off x="407368" y="2777067"/>
            <a:ext cx="2448272" cy="65193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The concept</a:t>
            </a:r>
            <a:b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b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(key messaging and design)</a:t>
            </a:r>
          </a:p>
        </p:txBody>
      </p:sp>
      <p:sp>
        <p:nvSpPr>
          <p:cNvPr id="6" name="Text Placeholder 2">
            <a:extLst>
              <a:ext uri="{FF2B5EF4-FFF2-40B4-BE49-F238E27FC236}">
                <a16:creationId xmlns:a16="http://schemas.microsoft.com/office/drawing/2014/main" id="{BE3642BB-6516-F94B-BFEA-47B6808CDAF4}"/>
              </a:ext>
            </a:extLst>
          </p:cNvPr>
          <p:cNvSpPr txBox="1">
            <a:spLocks/>
          </p:cNvSpPr>
          <p:nvPr/>
        </p:nvSpPr>
        <p:spPr>
          <a:xfrm>
            <a:off x="3502116" y="1811290"/>
            <a:ext cx="8210508" cy="321566"/>
          </a:xfrm>
          <a:prstGeom prst="rect">
            <a:avLst/>
          </a:prstGeom>
        </p:spPr>
        <p:txBody>
          <a:bodyPr lIns="0" tIns="0" rIns="0" bIns="0"/>
          <a:lstStyle>
            <a:lvl1pPr marL="0" marR="0" indent="0" algn="l" defTabSz="914400" rtl="0" eaLnBrk="1" latinLnBrk="0" hangingPunct="1">
              <a:lnSpc>
                <a:spcPct val="100000"/>
              </a:lnSpc>
              <a:spcBef>
                <a:spcPts val="300"/>
              </a:spcBef>
              <a:spcAft>
                <a:spcPts val="600"/>
              </a:spcAft>
              <a:buClrTx/>
              <a:buSzTx/>
              <a:buFont typeface="Arial"/>
              <a:buNone/>
              <a:tabLst/>
              <a:defRPr lang="en-GB" sz="1500" b="1" i="0" u="none" strike="noStrike" kern="0" cap="none" spc="0" baseline="0" dirty="0" smtClean="0">
                <a:ln>
                  <a:noFill/>
                </a:ln>
                <a:solidFill>
                  <a:schemeClr val="tx1">
                    <a:lumMod val="75000"/>
                    <a:lumOff val="25000"/>
                  </a:schemeClr>
                </a:solidFill>
                <a:uFillTx/>
                <a:latin typeface="Arial"/>
                <a:ea typeface="Arial"/>
                <a:cs typeface="Arial"/>
                <a:sym typeface="Arial"/>
              </a:defRPr>
            </a:lvl1pPr>
            <a:lvl2pPr marL="0" marR="0" indent="9525" algn="l" defTabSz="914400" rtl="0" eaLnBrk="1" latinLnBrk="0" hangingPunct="1">
              <a:lnSpc>
                <a:spcPct val="100000"/>
              </a:lnSpc>
              <a:spcBef>
                <a:spcPts val="300"/>
              </a:spcBef>
              <a:spcAft>
                <a:spcPts val="600"/>
              </a:spcAft>
              <a:buClrTx/>
              <a:buSzTx/>
              <a:buFont typeface="Arial"/>
              <a:buNone/>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2pPr>
            <a:lvl3pPr marL="171450" marR="0" indent="-171450" algn="l" defTabSz="914400" rtl="0" eaLnBrk="1" latinLnBrk="0" hangingPunct="1">
              <a:lnSpc>
                <a:spcPct val="100000"/>
              </a:lnSpc>
              <a:spcBef>
                <a:spcPts val="300"/>
              </a:spcBef>
              <a:spcAft>
                <a:spcPts val="600"/>
              </a:spcAft>
              <a:buClr>
                <a:schemeClr val="accent6"/>
              </a:buClr>
              <a:buSzTx/>
              <a:buFont typeface="Arial" panose="020B0604020202020204" pitchFamily="34" charset="0"/>
              <a:buChar char="•"/>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3pPr>
            <a:lvl4pPr marL="0" marR="0" indent="9525" algn="l" defTabSz="914400" rtl="0" eaLnBrk="1" latinLnBrk="0" hangingPunct="1">
              <a:lnSpc>
                <a:spcPct val="100000"/>
              </a:lnSpc>
              <a:spcBef>
                <a:spcPts val="300"/>
              </a:spcBef>
              <a:spcAft>
                <a:spcPts val="600"/>
              </a:spcAft>
              <a:buClrTx/>
              <a:buSzTx/>
              <a:buFont typeface="Arial"/>
              <a:buNone/>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4pPr>
            <a:lvl5pPr marL="0" marR="0" indent="9525" algn="l" defTabSz="914400" rtl="0" eaLnBrk="1" latinLnBrk="0" hangingPunct="1">
              <a:lnSpc>
                <a:spcPct val="100000"/>
              </a:lnSpc>
              <a:spcBef>
                <a:spcPts val="300"/>
              </a:spcBef>
              <a:spcAft>
                <a:spcPts val="600"/>
              </a:spcAft>
              <a:buClrTx/>
              <a:buSzTx/>
              <a:buFont typeface="Arial"/>
              <a:buNone/>
              <a:tabLst/>
              <a:defRPr lang="en-GB" sz="1400" b="0" i="0" u="none" strike="noStrike" kern="0" cap="none" spc="0" baseline="0" dirty="0">
                <a:ln>
                  <a:noFill/>
                </a:ln>
                <a:solidFill>
                  <a:schemeClr val="tx1">
                    <a:lumMod val="75000"/>
                    <a:lumOff val="25000"/>
                  </a:schemeClr>
                </a:solidFill>
                <a:uFillTx/>
                <a:latin typeface="Arial"/>
                <a:ea typeface="Arial"/>
                <a:cs typeface="Arial"/>
                <a:sym typeface="Arial"/>
              </a:defRPr>
            </a:lvl5pPr>
            <a:lvl6pPr marL="0" marR="0" indent="22860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6pPr>
            <a:lvl7pPr marL="0" marR="0" indent="27432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7pPr>
            <a:lvl8pPr marL="0" marR="0" indent="32004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8pPr>
            <a:lvl9pPr marL="0" marR="0" indent="36576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9pPr>
          </a:lstStyle>
          <a:p>
            <a:r>
              <a:rPr lang="en-GB" dirty="0"/>
              <a:t>We recommend the following messaging:</a:t>
            </a:r>
          </a:p>
        </p:txBody>
      </p:sp>
      <p:graphicFrame>
        <p:nvGraphicFramePr>
          <p:cNvPr id="2" name="Table 1"/>
          <p:cNvGraphicFramePr>
            <a:graphicFrameLocks noGrp="1"/>
          </p:cNvGraphicFramePr>
          <p:nvPr>
            <p:extLst>
              <p:ext uri="{D42A27DB-BD31-4B8C-83A1-F6EECF244321}">
                <p14:modId xmlns:p14="http://schemas.microsoft.com/office/powerpoint/2010/main" val="3745217791"/>
              </p:ext>
            </p:extLst>
          </p:nvPr>
        </p:nvGraphicFramePr>
        <p:xfrm>
          <a:off x="3502117" y="2132856"/>
          <a:ext cx="8210507" cy="3312368"/>
        </p:xfrm>
        <a:graphic>
          <a:graphicData uri="http://schemas.openxmlformats.org/drawingml/2006/table">
            <a:tbl>
              <a:tblPr firstRow="1" firstCol="1" bandRow="1">
                <a:tableStyleId>{5C22544A-7EE6-4342-B048-85BDC9FD1C3A}</a:tableStyleId>
              </a:tblPr>
              <a:tblGrid>
                <a:gridCol w="1081716">
                  <a:extLst>
                    <a:ext uri="{9D8B030D-6E8A-4147-A177-3AD203B41FA5}">
                      <a16:colId xmlns:a16="http://schemas.microsoft.com/office/drawing/2014/main" val="4281162086"/>
                    </a:ext>
                  </a:extLst>
                </a:gridCol>
                <a:gridCol w="7128791">
                  <a:extLst>
                    <a:ext uri="{9D8B030D-6E8A-4147-A177-3AD203B41FA5}">
                      <a16:colId xmlns:a16="http://schemas.microsoft.com/office/drawing/2014/main" val="2288362863"/>
                    </a:ext>
                  </a:extLst>
                </a:gridCol>
              </a:tblGrid>
              <a:tr h="703015">
                <a:tc>
                  <a:txBody>
                    <a:bodyPr/>
                    <a:lstStyle/>
                    <a:p>
                      <a:pPr algn="l">
                        <a:lnSpc>
                          <a:spcPct val="107000"/>
                        </a:lnSpc>
                        <a:spcAft>
                          <a:spcPts val="0"/>
                        </a:spcAft>
                      </a:pPr>
                      <a:r>
                        <a:rPr lang="en-GB" sz="900">
                          <a:effectLst/>
                        </a:rPr>
                        <a:t>A commitment to social and environmental responsibility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tc>
                <a:tc>
                  <a:txBody>
                    <a:bodyPr/>
                    <a:lstStyle/>
                    <a:p>
                      <a:pPr algn="l">
                        <a:lnSpc>
                          <a:spcPct val="107000"/>
                        </a:lnSpc>
                        <a:spcAft>
                          <a:spcPts val="0"/>
                        </a:spcAft>
                      </a:pPr>
                      <a:r>
                        <a:rPr lang="en-GB" sz="900" b="0" dirty="0">
                          <a:solidFill>
                            <a:schemeClr val="tx1"/>
                          </a:solidFill>
                          <a:effectLst/>
                        </a:rPr>
                        <a:t>Through your course and other activities, you’ll learn about the biggest questions facing society. You’ll have the chance to get involved in work that’s making a difference to people in our community and across the globe</a:t>
                      </a:r>
                      <a:r>
                        <a:rPr lang="en-GB" sz="900" dirty="0">
                          <a:solidFill>
                            <a:schemeClr val="tx1"/>
                          </a:solidFill>
                          <a:effectLst/>
                        </a:rPr>
                        <a:t>.  </a:t>
                      </a:r>
                      <a:endPar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solidFill>
                      <a:srgbClr val="EBEDF3"/>
                    </a:solidFill>
                  </a:tcPr>
                </a:tc>
                <a:extLst>
                  <a:ext uri="{0D108BD9-81ED-4DB2-BD59-A6C34878D82A}">
                    <a16:rowId xmlns:a16="http://schemas.microsoft.com/office/drawing/2014/main" val="3781819773"/>
                  </a:ext>
                </a:extLst>
              </a:tr>
              <a:tr h="709707">
                <a:tc>
                  <a:txBody>
                    <a:bodyPr/>
                    <a:lstStyle/>
                    <a:p>
                      <a:pPr algn="l">
                        <a:lnSpc>
                          <a:spcPct val="107000"/>
                        </a:lnSpc>
                        <a:spcAft>
                          <a:spcPts val="0"/>
                        </a:spcAft>
                      </a:pPr>
                      <a:r>
                        <a:rPr lang="en-GB" sz="900" dirty="0">
                          <a:effectLst/>
                        </a:rPr>
                        <a:t>Quality of a Manchester degree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tc>
                <a:tc>
                  <a:txBody>
                    <a:bodyPr/>
                    <a:lstStyle/>
                    <a:p>
                      <a:pPr algn="l">
                        <a:lnSpc>
                          <a:spcPct val="107000"/>
                        </a:lnSpc>
                        <a:spcAft>
                          <a:spcPts val="0"/>
                        </a:spcAft>
                      </a:pPr>
                      <a:r>
                        <a:rPr lang="en-GB" sz="900" dirty="0">
                          <a:effectLst/>
                        </a:rPr>
                        <a:t>You’ll learn from some of the world’s brightest thinkers and, on some courses, gain experience with key players from a range of sectors. What’s more, our </a:t>
                      </a:r>
                      <a:r>
                        <a:rPr lang="en-GB" sz="900" dirty="0" err="1">
                          <a:effectLst/>
                        </a:rPr>
                        <a:t>Stellify</a:t>
                      </a:r>
                      <a:r>
                        <a:rPr lang="en-GB" sz="900" dirty="0">
                          <a:effectLst/>
                        </a:rPr>
                        <a:t> programme will help you plot a path to becoming a truly global citizen. When the time comes to enter employment, you’ll have a head start on the rest – Manchester graduates are consistently in huge demand from top employers.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tc>
                <a:extLst>
                  <a:ext uri="{0D108BD9-81ED-4DB2-BD59-A6C34878D82A}">
                    <a16:rowId xmlns:a16="http://schemas.microsoft.com/office/drawing/2014/main" val="2297511666"/>
                  </a:ext>
                </a:extLst>
              </a:tr>
              <a:tr h="470907">
                <a:tc>
                  <a:txBody>
                    <a:bodyPr/>
                    <a:lstStyle/>
                    <a:p>
                      <a:pPr algn="l">
                        <a:lnSpc>
                          <a:spcPct val="107000"/>
                        </a:lnSpc>
                        <a:spcAft>
                          <a:spcPts val="0"/>
                        </a:spcAft>
                      </a:pPr>
                      <a:r>
                        <a:rPr lang="en-GB" sz="900">
                          <a:effectLst/>
                        </a:rPr>
                        <a:t>Support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tc>
                <a:tc>
                  <a:txBody>
                    <a:bodyPr/>
                    <a:lstStyle/>
                    <a:p>
                      <a:pPr algn="l">
                        <a:lnSpc>
                          <a:spcPct val="107000"/>
                        </a:lnSpc>
                        <a:spcAft>
                          <a:spcPts val="0"/>
                        </a:spcAft>
                      </a:pPr>
                      <a:r>
                        <a:rPr lang="en-GB" sz="900" dirty="0">
                          <a:effectLst/>
                        </a:rPr>
                        <a:t>We listen to our students and work with them to ensure they feel safe and well. We have a comprehensive range of support to meet all needs and will always be available to help you.</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tc>
                <a:extLst>
                  <a:ext uri="{0D108BD9-81ED-4DB2-BD59-A6C34878D82A}">
                    <a16:rowId xmlns:a16="http://schemas.microsoft.com/office/drawing/2014/main" val="406163726"/>
                  </a:ext>
                </a:extLst>
              </a:tr>
              <a:tr h="470907">
                <a:tc>
                  <a:txBody>
                    <a:bodyPr/>
                    <a:lstStyle/>
                    <a:p>
                      <a:pPr algn="l">
                        <a:lnSpc>
                          <a:spcPct val="107000"/>
                        </a:lnSpc>
                        <a:spcAft>
                          <a:spcPts val="0"/>
                        </a:spcAft>
                      </a:pPr>
                      <a:r>
                        <a:rPr lang="en-GB" sz="900">
                          <a:effectLst/>
                        </a:rPr>
                        <a:t>Community and belonging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tc>
                <a:tc>
                  <a:txBody>
                    <a:bodyPr/>
                    <a:lstStyle/>
                    <a:p>
                      <a:pPr algn="l">
                        <a:lnSpc>
                          <a:spcPct val="107000"/>
                        </a:lnSpc>
                        <a:spcAft>
                          <a:spcPts val="0"/>
                        </a:spcAft>
                      </a:pPr>
                      <a:r>
                        <a:rPr lang="en-GB" sz="900" dirty="0">
                          <a:effectLst/>
                        </a:rPr>
                        <a:t>We’re a big community, and that’s because we welcome all. No matter who you are, or where you’re from, you’ll be one of Manchester’s people, and we’ll be proud to call you one of our own. We’ll do all we can to help you feel at home.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tc>
                <a:extLst>
                  <a:ext uri="{0D108BD9-81ED-4DB2-BD59-A6C34878D82A}">
                    <a16:rowId xmlns:a16="http://schemas.microsoft.com/office/drawing/2014/main" val="1435639312"/>
                  </a:ext>
                </a:extLst>
              </a:tr>
              <a:tr h="957832">
                <a:tc>
                  <a:txBody>
                    <a:bodyPr/>
                    <a:lstStyle/>
                    <a:p>
                      <a:pPr algn="l">
                        <a:lnSpc>
                          <a:spcPct val="107000"/>
                        </a:lnSpc>
                        <a:spcAft>
                          <a:spcPts val="0"/>
                        </a:spcAft>
                      </a:pPr>
                      <a:r>
                        <a:rPr lang="en-GB" sz="900" dirty="0">
                          <a:effectLst/>
                        </a:rPr>
                        <a:t>Online and blended learning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tc>
                <a:tc>
                  <a:txBody>
                    <a:bodyPr/>
                    <a:lstStyle/>
                    <a:p>
                      <a:pPr algn="l">
                        <a:lnSpc>
                          <a:spcPct val="107000"/>
                        </a:lnSpc>
                        <a:spcAft>
                          <a:spcPts val="0"/>
                        </a:spcAft>
                      </a:pPr>
                      <a:r>
                        <a:rPr lang="en-GB" sz="900" dirty="0">
                          <a:effectLst/>
                        </a:rPr>
                        <a:t>A Manchester degree is a mark of quality, consistently recognised by leading graduate employers. Whether you’re learning on campus, remotely or through a combination of both, you’ll benefit from the same expert teaching, structured approach and extracurricular activities. </a:t>
                      </a:r>
                    </a:p>
                    <a:p>
                      <a:pPr algn="l">
                        <a:lnSpc>
                          <a:spcPct val="107000"/>
                        </a:lnSpc>
                        <a:spcAft>
                          <a:spcPts val="0"/>
                        </a:spcAft>
                      </a:pPr>
                      <a:r>
                        <a:rPr lang="en-GB" sz="900" dirty="0">
                          <a:effectLst/>
                        </a:rPr>
                        <a:t> </a:t>
                      </a:r>
                    </a:p>
                    <a:p>
                      <a:pPr algn="l">
                        <a:lnSpc>
                          <a:spcPct val="107000"/>
                        </a:lnSpc>
                        <a:spcAft>
                          <a:spcPts val="0"/>
                        </a:spcAft>
                      </a:pPr>
                      <a:r>
                        <a:rPr lang="en-GB" sz="900" dirty="0">
                          <a:effectLst/>
                        </a:rPr>
                        <a:t>Your safety is our first priority. That’s why we’ll do all we can to make sure face-to-face teaching is done safely and, where needed, we’ll deliver elements of your course through our online learning environment. Note: specific detail can be added at subject level.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tc>
                <a:extLst>
                  <a:ext uri="{0D108BD9-81ED-4DB2-BD59-A6C34878D82A}">
                    <a16:rowId xmlns:a16="http://schemas.microsoft.com/office/drawing/2014/main" val="3699698011"/>
                  </a:ext>
                </a:extLst>
              </a:tr>
            </a:tbl>
          </a:graphicData>
        </a:graphic>
      </p:graphicFrame>
      <p:sp>
        <p:nvSpPr>
          <p:cNvPr id="10" name="Text Placeholder 2">
            <a:extLst>
              <a:ext uri="{FF2B5EF4-FFF2-40B4-BE49-F238E27FC236}">
                <a16:creationId xmlns:a16="http://schemas.microsoft.com/office/drawing/2014/main" id="{BE3642BB-6516-F94B-BFEA-47B6808CDAF4}"/>
              </a:ext>
            </a:extLst>
          </p:cNvPr>
          <p:cNvSpPr txBox="1">
            <a:spLocks/>
          </p:cNvSpPr>
          <p:nvPr/>
        </p:nvSpPr>
        <p:spPr>
          <a:xfrm>
            <a:off x="3516342" y="5461990"/>
            <a:ext cx="8210508" cy="487289"/>
          </a:xfrm>
          <a:prstGeom prst="rect">
            <a:avLst/>
          </a:prstGeom>
        </p:spPr>
        <p:txBody>
          <a:bodyPr lIns="0" tIns="0" rIns="0" bIns="0"/>
          <a:lstStyle>
            <a:lvl1pPr marL="0" marR="0" indent="0" algn="l" defTabSz="914400" rtl="0" eaLnBrk="1" latinLnBrk="0" hangingPunct="1">
              <a:lnSpc>
                <a:spcPct val="100000"/>
              </a:lnSpc>
              <a:spcBef>
                <a:spcPts val="300"/>
              </a:spcBef>
              <a:spcAft>
                <a:spcPts val="600"/>
              </a:spcAft>
              <a:buClrTx/>
              <a:buSzTx/>
              <a:buFont typeface="Arial"/>
              <a:buNone/>
              <a:tabLst/>
              <a:defRPr lang="en-GB" sz="1500" b="1" i="0" u="none" strike="noStrike" kern="0" cap="none" spc="0" baseline="0" dirty="0" smtClean="0">
                <a:ln>
                  <a:noFill/>
                </a:ln>
                <a:solidFill>
                  <a:schemeClr val="tx1">
                    <a:lumMod val="75000"/>
                    <a:lumOff val="25000"/>
                  </a:schemeClr>
                </a:solidFill>
                <a:uFillTx/>
                <a:latin typeface="Arial"/>
                <a:ea typeface="Arial"/>
                <a:cs typeface="Arial"/>
                <a:sym typeface="Arial"/>
              </a:defRPr>
            </a:lvl1pPr>
            <a:lvl2pPr marL="0" marR="0" indent="9525" algn="l" defTabSz="914400" rtl="0" eaLnBrk="1" latinLnBrk="0" hangingPunct="1">
              <a:lnSpc>
                <a:spcPct val="100000"/>
              </a:lnSpc>
              <a:spcBef>
                <a:spcPts val="300"/>
              </a:spcBef>
              <a:spcAft>
                <a:spcPts val="600"/>
              </a:spcAft>
              <a:buClrTx/>
              <a:buSzTx/>
              <a:buFont typeface="Arial"/>
              <a:buNone/>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2pPr>
            <a:lvl3pPr marL="171450" marR="0" indent="-171450" algn="l" defTabSz="914400" rtl="0" eaLnBrk="1" latinLnBrk="0" hangingPunct="1">
              <a:lnSpc>
                <a:spcPct val="100000"/>
              </a:lnSpc>
              <a:spcBef>
                <a:spcPts val="300"/>
              </a:spcBef>
              <a:spcAft>
                <a:spcPts val="600"/>
              </a:spcAft>
              <a:buClr>
                <a:schemeClr val="accent6"/>
              </a:buClr>
              <a:buSzTx/>
              <a:buFont typeface="Arial" panose="020B0604020202020204" pitchFamily="34" charset="0"/>
              <a:buChar char="•"/>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3pPr>
            <a:lvl4pPr marL="0" marR="0" indent="9525" algn="l" defTabSz="914400" rtl="0" eaLnBrk="1" latinLnBrk="0" hangingPunct="1">
              <a:lnSpc>
                <a:spcPct val="100000"/>
              </a:lnSpc>
              <a:spcBef>
                <a:spcPts val="300"/>
              </a:spcBef>
              <a:spcAft>
                <a:spcPts val="600"/>
              </a:spcAft>
              <a:buClrTx/>
              <a:buSzTx/>
              <a:buFont typeface="Arial"/>
              <a:buNone/>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4pPr>
            <a:lvl5pPr marL="0" marR="0" indent="9525" algn="l" defTabSz="914400" rtl="0" eaLnBrk="1" latinLnBrk="0" hangingPunct="1">
              <a:lnSpc>
                <a:spcPct val="100000"/>
              </a:lnSpc>
              <a:spcBef>
                <a:spcPts val="300"/>
              </a:spcBef>
              <a:spcAft>
                <a:spcPts val="600"/>
              </a:spcAft>
              <a:buClrTx/>
              <a:buSzTx/>
              <a:buFont typeface="Arial"/>
              <a:buNone/>
              <a:tabLst/>
              <a:defRPr lang="en-GB" sz="1400" b="0" i="0" u="none" strike="noStrike" kern="0" cap="none" spc="0" baseline="0" dirty="0">
                <a:ln>
                  <a:noFill/>
                </a:ln>
                <a:solidFill>
                  <a:schemeClr val="tx1">
                    <a:lumMod val="75000"/>
                    <a:lumOff val="25000"/>
                  </a:schemeClr>
                </a:solidFill>
                <a:uFillTx/>
                <a:latin typeface="Arial"/>
                <a:ea typeface="Arial"/>
                <a:cs typeface="Arial"/>
                <a:sym typeface="Arial"/>
              </a:defRPr>
            </a:lvl5pPr>
            <a:lvl6pPr marL="0" marR="0" indent="22860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6pPr>
            <a:lvl7pPr marL="0" marR="0" indent="27432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7pPr>
            <a:lvl8pPr marL="0" marR="0" indent="32004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8pPr>
            <a:lvl9pPr marL="0" marR="0" indent="36576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9pPr>
          </a:lstStyle>
          <a:p>
            <a:r>
              <a:rPr lang="en-GB" dirty="0"/>
              <a:t>We will also be developing suggested messaging and content for segmented groups such as international, WP, commuter/local applicants and deferred applicants. </a:t>
            </a:r>
          </a:p>
        </p:txBody>
      </p:sp>
    </p:spTree>
    <p:extLst>
      <p:ext uri="{BB962C8B-B14F-4D97-AF65-F5344CB8AC3E}">
        <p14:creationId xmlns:p14="http://schemas.microsoft.com/office/powerpoint/2010/main" val="275381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4226E3-51B3-2141-A7B1-4C6EAB1EBCEA}"/>
              </a:ext>
            </a:extLst>
          </p:cNvPr>
          <p:cNvPicPr>
            <a:picLocks noChangeAspect="1"/>
          </p:cNvPicPr>
          <p:nvPr/>
        </p:nvPicPr>
        <p:blipFill>
          <a:blip r:embed="rId3"/>
          <a:stretch>
            <a:fillRect/>
          </a:stretch>
        </p:blipFill>
        <p:spPr>
          <a:xfrm>
            <a:off x="3502115" y="1239292"/>
            <a:ext cx="3365500" cy="317500"/>
          </a:xfrm>
          <a:prstGeom prst="rect">
            <a:avLst/>
          </a:prstGeom>
        </p:spPr>
      </p:pic>
      <p:sp>
        <p:nvSpPr>
          <p:cNvPr id="3" name="Text Placeholder 2">
            <a:extLst>
              <a:ext uri="{FF2B5EF4-FFF2-40B4-BE49-F238E27FC236}">
                <a16:creationId xmlns:a16="http://schemas.microsoft.com/office/drawing/2014/main" id="{BE3642BB-6516-F94B-BFEA-47B6808CDAF4}"/>
              </a:ext>
            </a:extLst>
          </p:cNvPr>
          <p:cNvSpPr>
            <a:spLocks noGrp="1"/>
          </p:cNvSpPr>
          <p:nvPr>
            <p:ph type="body" sz="quarter" idx="11"/>
          </p:nvPr>
        </p:nvSpPr>
        <p:spPr>
          <a:xfrm>
            <a:off x="3502116" y="2024063"/>
            <a:ext cx="8210508" cy="616745"/>
          </a:xfrm>
        </p:spPr>
        <p:txBody>
          <a:bodyPr/>
          <a:lstStyle/>
          <a:p>
            <a:r>
              <a:rPr lang="en-GB" sz="1600" b="0" dirty="0">
                <a:latin typeface="Arial" panose="020B0604020202020204" pitchFamily="34" charset="0"/>
                <a:ea typeface="Calibri"/>
                <a:cs typeface="Arial" panose="020B0604020202020204" pitchFamily="34" charset="0"/>
                <a:sym typeface="Calibri"/>
              </a:rPr>
              <a:t>Top strapline for both UG and PG is </a:t>
            </a:r>
            <a:r>
              <a:rPr lang="en-GB" sz="1600" dirty="0">
                <a:latin typeface="Arial" panose="020B0604020202020204" pitchFamily="34" charset="0"/>
                <a:ea typeface="Calibri"/>
                <a:cs typeface="Arial" panose="020B0604020202020204" pitchFamily="34" charset="0"/>
                <a:sym typeface="Calibri"/>
              </a:rPr>
              <a:t>This is your future</a:t>
            </a:r>
            <a:r>
              <a:rPr lang="en-GB" sz="1600" i="1" dirty="0">
                <a:latin typeface="Arial" panose="020B0604020202020204" pitchFamily="34" charset="0"/>
                <a:ea typeface="Calibri"/>
                <a:cs typeface="Arial" panose="020B0604020202020204" pitchFamily="34" charset="0"/>
                <a:sym typeface="Calibri"/>
              </a:rPr>
              <a:t> </a:t>
            </a:r>
            <a:r>
              <a:rPr lang="en-GB" sz="1600" b="0" dirty="0">
                <a:latin typeface="Arial" panose="020B0604020202020204" pitchFamily="34" charset="0"/>
                <a:ea typeface="Calibri"/>
                <a:cs typeface="Arial" panose="020B0604020202020204" pitchFamily="34" charset="0"/>
                <a:sym typeface="Calibri"/>
              </a:rPr>
              <a:t>with the following supportive </a:t>
            </a:r>
            <a:r>
              <a:rPr lang="en-GB" sz="1600" b="0" dirty="0" smtClean="0">
                <a:latin typeface="Arial" panose="020B0604020202020204" pitchFamily="34" charset="0"/>
                <a:ea typeface="Calibri"/>
                <a:cs typeface="Arial" panose="020B0604020202020204" pitchFamily="34" charset="0"/>
                <a:sym typeface="Calibri"/>
              </a:rPr>
              <a:t>line for postgraduate audiences:</a:t>
            </a:r>
            <a:endParaRPr lang="en-GB" sz="1600" dirty="0">
              <a:latin typeface="Arial" panose="020B0604020202020204" pitchFamily="34" charset="0"/>
              <a:cs typeface="Arial" panose="020B0604020202020204" pitchFamily="34" charset="0"/>
              <a:sym typeface="Calibri"/>
            </a:endParaRP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250167884"/>
              </p:ext>
            </p:extLst>
          </p:nvPr>
        </p:nvGraphicFramePr>
        <p:xfrm>
          <a:off x="3502115" y="2756411"/>
          <a:ext cx="7994484" cy="1464677"/>
        </p:xfrm>
        <a:graphic>
          <a:graphicData uri="http://schemas.openxmlformats.org/drawingml/2006/table">
            <a:tbl>
              <a:tblPr firstRow="1" firstCol="1" bandRow="1">
                <a:tableStyleId>{5C22544A-7EE6-4342-B048-85BDC9FD1C3A}</a:tableStyleId>
              </a:tblPr>
              <a:tblGrid>
                <a:gridCol w="2377860">
                  <a:extLst>
                    <a:ext uri="{9D8B030D-6E8A-4147-A177-3AD203B41FA5}">
                      <a16:colId xmlns:a16="http://schemas.microsoft.com/office/drawing/2014/main" val="753505889"/>
                    </a:ext>
                  </a:extLst>
                </a:gridCol>
                <a:gridCol w="5616624">
                  <a:extLst>
                    <a:ext uri="{9D8B030D-6E8A-4147-A177-3AD203B41FA5}">
                      <a16:colId xmlns:a16="http://schemas.microsoft.com/office/drawing/2014/main" val="983442236"/>
                    </a:ext>
                  </a:extLst>
                </a:gridCol>
              </a:tblGrid>
              <a:tr h="366610">
                <a:tc>
                  <a:txBody>
                    <a:bodyPr/>
                    <a:lstStyle/>
                    <a:p>
                      <a:pPr>
                        <a:lnSpc>
                          <a:spcPct val="107000"/>
                        </a:lnSpc>
                        <a:spcAft>
                          <a:spcPts val="0"/>
                        </a:spcAft>
                      </a:pPr>
                      <a:r>
                        <a:rPr lang="en-GB" sz="1400" dirty="0">
                          <a:effectLst/>
                          <a:latin typeface="+mn-lt"/>
                          <a:ea typeface="Calibri" panose="020F0502020204030204" pitchFamily="34" charset="0"/>
                          <a:cs typeface="Calibri" panose="020F0502020204030204" pitchFamily="34" charset="0"/>
                        </a:rPr>
                        <a:t>AUDIENCE</a:t>
                      </a:r>
                      <a:endParaRPr lang="en-GB" sz="1200" dirty="0">
                        <a:effectLst/>
                        <a:latin typeface="+mn-lt"/>
                        <a:ea typeface="Calibri" panose="020F0502020204030204" pitchFamily="34" charset="0"/>
                        <a:cs typeface="Calibri" panose="020F0502020204030204" pitchFamily="34" charset="0"/>
                      </a:endParaRPr>
                    </a:p>
                  </a:txBody>
                  <a:tcPr marL="68580" marR="68580" marT="0" marB="0" anchor="ctr">
                    <a:solidFill>
                      <a:schemeClr val="tx2"/>
                    </a:solidFill>
                  </a:tcPr>
                </a:tc>
                <a:tc>
                  <a:txBody>
                    <a:bodyPr/>
                    <a:lstStyle/>
                    <a:p>
                      <a:pPr>
                        <a:lnSpc>
                          <a:spcPct val="107000"/>
                        </a:lnSpc>
                        <a:spcAft>
                          <a:spcPts val="0"/>
                        </a:spcAft>
                      </a:pPr>
                      <a:r>
                        <a:rPr lang="en-GB" sz="1400" dirty="0">
                          <a:effectLst/>
                        </a:rPr>
                        <a:t>SUPPORTIVE</a:t>
                      </a:r>
                      <a:r>
                        <a:rPr lang="en-GB" sz="1400" baseline="0" dirty="0">
                          <a:effectLst/>
                        </a:rPr>
                        <a:t> MESSAGING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4106045992"/>
                  </a:ext>
                </a:extLst>
              </a:tr>
              <a:tr h="320751">
                <a:tc>
                  <a:txBody>
                    <a:bodyPr/>
                    <a:lstStyle/>
                    <a:p>
                      <a:pPr>
                        <a:lnSpc>
                          <a:spcPct val="107000"/>
                        </a:lnSpc>
                        <a:spcAft>
                          <a:spcPts val="0"/>
                        </a:spcAft>
                      </a:pPr>
                      <a:r>
                        <a:rPr lang="en-GB" sz="1400" b="1" dirty="0">
                          <a:effectLst/>
                        </a:rPr>
                        <a:t>Postgraduate (central)</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nSpc>
                          <a:spcPct val="107000"/>
                        </a:lnSpc>
                        <a:spcAft>
                          <a:spcPts val="0"/>
                        </a:spcAft>
                      </a:pPr>
                      <a:r>
                        <a:rPr lang="en-GB" sz="1400" dirty="0">
                          <a:effectLst/>
                        </a:rPr>
                        <a:t>Take the</a:t>
                      </a:r>
                      <a:r>
                        <a:rPr lang="en-GB" sz="1400" baseline="0" dirty="0">
                          <a:effectLst/>
                        </a:rPr>
                        <a:t> next big step at </a:t>
                      </a:r>
                      <a:r>
                        <a:rPr lang="en-GB" sz="1400" dirty="0">
                          <a:effectLst/>
                        </a:rPr>
                        <a:t>Manchester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263140473"/>
                  </a:ext>
                </a:extLst>
              </a:tr>
              <a:tr h="320751">
                <a:tc>
                  <a:txBody>
                    <a:bodyPr/>
                    <a:lstStyle/>
                    <a:p>
                      <a:pPr>
                        <a:lnSpc>
                          <a:spcPct val="107000"/>
                        </a:lnSpc>
                        <a:spcAft>
                          <a:spcPts val="0"/>
                        </a:spcAft>
                      </a:pPr>
                      <a:r>
                        <a:rPr lang="en-GB" sz="1400" b="1" dirty="0">
                          <a:effectLst/>
                        </a:rPr>
                        <a:t>Subject level</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nSpc>
                          <a:spcPct val="107000"/>
                        </a:lnSpc>
                        <a:spcAft>
                          <a:spcPts val="0"/>
                        </a:spcAft>
                      </a:pPr>
                      <a:r>
                        <a:rPr lang="en-GB" sz="1400" baseline="0" dirty="0">
                          <a:effectLst/>
                        </a:rPr>
                        <a:t>Take the next big step. Study XXX (</a:t>
                      </a:r>
                      <a:r>
                        <a:rPr lang="en-GB" sz="1400" baseline="0" dirty="0" err="1">
                          <a:effectLst/>
                        </a:rPr>
                        <a:t>eg</a:t>
                      </a:r>
                      <a:r>
                        <a:rPr lang="en-GB" sz="1400" baseline="0" dirty="0">
                          <a:effectLst/>
                        </a:rPr>
                        <a:t> Engineering/History/Dentistry) at Manchester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50392560"/>
                  </a:ext>
                </a:extLst>
              </a:tr>
              <a:tr h="320751">
                <a:tc>
                  <a:txBody>
                    <a:bodyPr/>
                    <a:lstStyle/>
                    <a:p>
                      <a:pPr>
                        <a:lnSpc>
                          <a:spcPct val="107000"/>
                        </a:lnSpc>
                        <a:spcAft>
                          <a:spcPts val="0"/>
                        </a:spcAft>
                      </a:pPr>
                      <a:r>
                        <a:rPr lang="en-GB" sz="1400" b="1" dirty="0">
                          <a:effectLst/>
                          <a:latin typeface="+mn-lt"/>
                          <a:ea typeface="Calibri" panose="020F0502020204030204" pitchFamily="34" charset="0"/>
                          <a:cs typeface="Times New Roman" panose="02020603050405020304" pitchFamily="18" charset="0"/>
                        </a:rPr>
                        <a:t>Online/Blended</a:t>
                      </a:r>
                      <a:r>
                        <a:rPr lang="en-GB" sz="1400" b="1" baseline="0" dirty="0">
                          <a:effectLst/>
                          <a:latin typeface="+mn-lt"/>
                          <a:ea typeface="Calibri" panose="020F0502020204030204" pitchFamily="34" charset="0"/>
                          <a:cs typeface="Times New Roman" panose="02020603050405020304" pitchFamily="18" charset="0"/>
                        </a:rPr>
                        <a:t> learning</a:t>
                      </a:r>
                      <a:endParaRPr lang="en-GB" sz="1400" b="1"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Take the next big step.</a:t>
                      </a:r>
                      <a:r>
                        <a:rPr lang="en-GB" sz="1400" baseline="0" dirty="0">
                          <a:effectLst/>
                          <a:latin typeface="+mn-lt"/>
                          <a:ea typeface="Calibri" panose="020F0502020204030204" pitchFamily="34" charset="0"/>
                          <a:cs typeface="Times New Roman" panose="02020603050405020304" pitchFamily="18" charset="0"/>
                        </a:rPr>
                        <a:t> Study XXX with Manchester</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3500963983"/>
                  </a:ext>
                </a:extLst>
              </a:tr>
            </a:tbl>
          </a:graphicData>
        </a:graphic>
      </p:graphicFrame>
      <p:sp>
        <p:nvSpPr>
          <p:cNvPr id="8" name="TextBox 7">
            <a:extLst>
              <a:ext uri="{FF2B5EF4-FFF2-40B4-BE49-F238E27FC236}">
                <a16:creationId xmlns:a16="http://schemas.microsoft.com/office/drawing/2014/main" id="{961FC9FF-FADC-EB41-94E3-B7F260EFD89D}"/>
              </a:ext>
            </a:extLst>
          </p:cNvPr>
          <p:cNvSpPr txBox="1"/>
          <p:nvPr/>
        </p:nvSpPr>
        <p:spPr>
          <a:xfrm>
            <a:off x="407368" y="2777067"/>
            <a:ext cx="2448272" cy="65193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The concept</a:t>
            </a:r>
            <a:b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b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(key messaging and design)</a:t>
            </a:r>
          </a:p>
        </p:txBody>
      </p:sp>
    </p:spTree>
    <p:extLst>
      <p:ext uri="{BB962C8B-B14F-4D97-AF65-F5344CB8AC3E}">
        <p14:creationId xmlns:p14="http://schemas.microsoft.com/office/powerpoint/2010/main" val="4249062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2784A8-0A4D-5E48-9827-924813D85C58}"/>
              </a:ext>
            </a:extLst>
          </p:cNvPr>
          <p:cNvPicPr>
            <a:picLocks noChangeAspect="1"/>
          </p:cNvPicPr>
          <p:nvPr/>
        </p:nvPicPr>
        <p:blipFill>
          <a:blip r:embed="rId3"/>
          <a:stretch>
            <a:fillRect/>
          </a:stretch>
        </p:blipFill>
        <p:spPr>
          <a:xfrm>
            <a:off x="3502116" y="1239292"/>
            <a:ext cx="4216400" cy="317500"/>
          </a:xfrm>
          <a:prstGeom prst="rect">
            <a:avLst/>
          </a:prstGeom>
        </p:spPr>
      </p:pic>
      <p:sp>
        <p:nvSpPr>
          <p:cNvPr id="8" name="TextBox 7">
            <a:extLst>
              <a:ext uri="{FF2B5EF4-FFF2-40B4-BE49-F238E27FC236}">
                <a16:creationId xmlns:a16="http://schemas.microsoft.com/office/drawing/2014/main" id="{961FC9FF-FADC-EB41-94E3-B7F260EFD89D}"/>
              </a:ext>
            </a:extLst>
          </p:cNvPr>
          <p:cNvSpPr txBox="1"/>
          <p:nvPr/>
        </p:nvSpPr>
        <p:spPr>
          <a:xfrm>
            <a:off x="407368" y="2777067"/>
            <a:ext cx="2448272" cy="65193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The concept</a:t>
            </a:r>
            <a:b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b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(key messaging and design)</a:t>
            </a:r>
          </a:p>
        </p:txBody>
      </p:sp>
      <p:sp>
        <p:nvSpPr>
          <p:cNvPr id="6" name="Text Placeholder 2">
            <a:extLst>
              <a:ext uri="{FF2B5EF4-FFF2-40B4-BE49-F238E27FC236}">
                <a16:creationId xmlns:a16="http://schemas.microsoft.com/office/drawing/2014/main" id="{BE3642BB-6516-F94B-BFEA-47B6808CDAF4}"/>
              </a:ext>
            </a:extLst>
          </p:cNvPr>
          <p:cNvSpPr txBox="1">
            <a:spLocks/>
          </p:cNvSpPr>
          <p:nvPr/>
        </p:nvSpPr>
        <p:spPr>
          <a:xfrm>
            <a:off x="3502116" y="1811290"/>
            <a:ext cx="8210508" cy="321566"/>
          </a:xfrm>
          <a:prstGeom prst="rect">
            <a:avLst/>
          </a:prstGeom>
        </p:spPr>
        <p:txBody>
          <a:bodyPr lIns="0" tIns="0" rIns="0" bIns="0"/>
          <a:lstStyle>
            <a:lvl1pPr marL="0" marR="0" indent="0" algn="l" defTabSz="914400" rtl="0" eaLnBrk="1" latinLnBrk="0" hangingPunct="1">
              <a:lnSpc>
                <a:spcPct val="100000"/>
              </a:lnSpc>
              <a:spcBef>
                <a:spcPts val="300"/>
              </a:spcBef>
              <a:spcAft>
                <a:spcPts val="600"/>
              </a:spcAft>
              <a:buClrTx/>
              <a:buSzTx/>
              <a:buFont typeface="Arial"/>
              <a:buNone/>
              <a:tabLst/>
              <a:defRPr lang="en-GB" sz="1500" b="1" i="0" u="none" strike="noStrike" kern="0" cap="none" spc="0" baseline="0" dirty="0" smtClean="0">
                <a:ln>
                  <a:noFill/>
                </a:ln>
                <a:solidFill>
                  <a:schemeClr val="tx1">
                    <a:lumMod val="75000"/>
                    <a:lumOff val="25000"/>
                  </a:schemeClr>
                </a:solidFill>
                <a:uFillTx/>
                <a:latin typeface="Arial"/>
                <a:ea typeface="Arial"/>
                <a:cs typeface="Arial"/>
                <a:sym typeface="Arial"/>
              </a:defRPr>
            </a:lvl1pPr>
            <a:lvl2pPr marL="0" marR="0" indent="9525" algn="l" defTabSz="914400" rtl="0" eaLnBrk="1" latinLnBrk="0" hangingPunct="1">
              <a:lnSpc>
                <a:spcPct val="100000"/>
              </a:lnSpc>
              <a:spcBef>
                <a:spcPts val="300"/>
              </a:spcBef>
              <a:spcAft>
                <a:spcPts val="600"/>
              </a:spcAft>
              <a:buClrTx/>
              <a:buSzTx/>
              <a:buFont typeface="Arial"/>
              <a:buNone/>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2pPr>
            <a:lvl3pPr marL="171450" marR="0" indent="-171450" algn="l" defTabSz="914400" rtl="0" eaLnBrk="1" latinLnBrk="0" hangingPunct="1">
              <a:lnSpc>
                <a:spcPct val="100000"/>
              </a:lnSpc>
              <a:spcBef>
                <a:spcPts val="300"/>
              </a:spcBef>
              <a:spcAft>
                <a:spcPts val="600"/>
              </a:spcAft>
              <a:buClr>
                <a:schemeClr val="accent6"/>
              </a:buClr>
              <a:buSzTx/>
              <a:buFont typeface="Arial" panose="020B0604020202020204" pitchFamily="34" charset="0"/>
              <a:buChar char="•"/>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3pPr>
            <a:lvl4pPr marL="0" marR="0" indent="9525" algn="l" defTabSz="914400" rtl="0" eaLnBrk="1" latinLnBrk="0" hangingPunct="1">
              <a:lnSpc>
                <a:spcPct val="100000"/>
              </a:lnSpc>
              <a:spcBef>
                <a:spcPts val="300"/>
              </a:spcBef>
              <a:spcAft>
                <a:spcPts val="600"/>
              </a:spcAft>
              <a:buClrTx/>
              <a:buSzTx/>
              <a:buFont typeface="Arial"/>
              <a:buNone/>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4pPr>
            <a:lvl5pPr marL="0" marR="0" indent="9525" algn="l" defTabSz="914400" rtl="0" eaLnBrk="1" latinLnBrk="0" hangingPunct="1">
              <a:lnSpc>
                <a:spcPct val="100000"/>
              </a:lnSpc>
              <a:spcBef>
                <a:spcPts val="300"/>
              </a:spcBef>
              <a:spcAft>
                <a:spcPts val="600"/>
              </a:spcAft>
              <a:buClrTx/>
              <a:buSzTx/>
              <a:buFont typeface="Arial"/>
              <a:buNone/>
              <a:tabLst/>
              <a:defRPr lang="en-GB" sz="1400" b="0" i="0" u="none" strike="noStrike" kern="0" cap="none" spc="0" baseline="0" dirty="0">
                <a:ln>
                  <a:noFill/>
                </a:ln>
                <a:solidFill>
                  <a:schemeClr val="tx1">
                    <a:lumMod val="75000"/>
                    <a:lumOff val="25000"/>
                  </a:schemeClr>
                </a:solidFill>
                <a:uFillTx/>
                <a:latin typeface="Arial"/>
                <a:ea typeface="Arial"/>
                <a:cs typeface="Arial"/>
                <a:sym typeface="Arial"/>
              </a:defRPr>
            </a:lvl5pPr>
            <a:lvl6pPr marL="0" marR="0" indent="22860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6pPr>
            <a:lvl7pPr marL="0" marR="0" indent="27432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7pPr>
            <a:lvl8pPr marL="0" marR="0" indent="32004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8pPr>
            <a:lvl9pPr marL="0" marR="0" indent="36576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9pPr>
          </a:lstStyle>
          <a:p>
            <a:r>
              <a:rPr lang="en-GB" dirty="0"/>
              <a:t>We recommend the following messaging:</a:t>
            </a:r>
          </a:p>
        </p:txBody>
      </p:sp>
      <p:sp>
        <p:nvSpPr>
          <p:cNvPr id="10" name="Text Placeholder 2">
            <a:extLst>
              <a:ext uri="{FF2B5EF4-FFF2-40B4-BE49-F238E27FC236}">
                <a16:creationId xmlns:a16="http://schemas.microsoft.com/office/drawing/2014/main" id="{BE3642BB-6516-F94B-BFEA-47B6808CDAF4}"/>
              </a:ext>
            </a:extLst>
          </p:cNvPr>
          <p:cNvSpPr txBox="1">
            <a:spLocks/>
          </p:cNvSpPr>
          <p:nvPr/>
        </p:nvSpPr>
        <p:spPr>
          <a:xfrm>
            <a:off x="3516342" y="5461990"/>
            <a:ext cx="8210508" cy="487289"/>
          </a:xfrm>
          <a:prstGeom prst="rect">
            <a:avLst/>
          </a:prstGeom>
        </p:spPr>
        <p:txBody>
          <a:bodyPr lIns="0" tIns="0" rIns="0" bIns="0"/>
          <a:lstStyle>
            <a:lvl1pPr marL="0" marR="0" indent="0" algn="l" defTabSz="914400" rtl="0" eaLnBrk="1" latinLnBrk="0" hangingPunct="1">
              <a:lnSpc>
                <a:spcPct val="100000"/>
              </a:lnSpc>
              <a:spcBef>
                <a:spcPts val="300"/>
              </a:spcBef>
              <a:spcAft>
                <a:spcPts val="600"/>
              </a:spcAft>
              <a:buClrTx/>
              <a:buSzTx/>
              <a:buFont typeface="Arial"/>
              <a:buNone/>
              <a:tabLst/>
              <a:defRPr lang="en-GB" sz="1500" b="1" i="0" u="none" strike="noStrike" kern="0" cap="none" spc="0" baseline="0" dirty="0" smtClean="0">
                <a:ln>
                  <a:noFill/>
                </a:ln>
                <a:solidFill>
                  <a:schemeClr val="tx1">
                    <a:lumMod val="75000"/>
                    <a:lumOff val="25000"/>
                  </a:schemeClr>
                </a:solidFill>
                <a:uFillTx/>
                <a:latin typeface="Arial"/>
                <a:ea typeface="Arial"/>
                <a:cs typeface="Arial"/>
                <a:sym typeface="Arial"/>
              </a:defRPr>
            </a:lvl1pPr>
            <a:lvl2pPr marL="0" marR="0" indent="9525" algn="l" defTabSz="914400" rtl="0" eaLnBrk="1" latinLnBrk="0" hangingPunct="1">
              <a:lnSpc>
                <a:spcPct val="100000"/>
              </a:lnSpc>
              <a:spcBef>
                <a:spcPts val="300"/>
              </a:spcBef>
              <a:spcAft>
                <a:spcPts val="600"/>
              </a:spcAft>
              <a:buClrTx/>
              <a:buSzTx/>
              <a:buFont typeface="Arial"/>
              <a:buNone/>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2pPr>
            <a:lvl3pPr marL="171450" marR="0" indent="-171450" algn="l" defTabSz="914400" rtl="0" eaLnBrk="1" latinLnBrk="0" hangingPunct="1">
              <a:lnSpc>
                <a:spcPct val="100000"/>
              </a:lnSpc>
              <a:spcBef>
                <a:spcPts val="300"/>
              </a:spcBef>
              <a:spcAft>
                <a:spcPts val="600"/>
              </a:spcAft>
              <a:buClr>
                <a:schemeClr val="accent6"/>
              </a:buClr>
              <a:buSzTx/>
              <a:buFont typeface="Arial" panose="020B0604020202020204" pitchFamily="34" charset="0"/>
              <a:buChar char="•"/>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3pPr>
            <a:lvl4pPr marL="0" marR="0" indent="9525" algn="l" defTabSz="914400" rtl="0" eaLnBrk="1" latinLnBrk="0" hangingPunct="1">
              <a:lnSpc>
                <a:spcPct val="100000"/>
              </a:lnSpc>
              <a:spcBef>
                <a:spcPts val="300"/>
              </a:spcBef>
              <a:spcAft>
                <a:spcPts val="600"/>
              </a:spcAft>
              <a:buClrTx/>
              <a:buSzTx/>
              <a:buFont typeface="Arial"/>
              <a:buNone/>
              <a:tabLst/>
              <a:defRPr lang="en-GB" sz="1400" b="0" i="0" u="none" strike="noStrike" kern="0" cap="none" spc="0" baseline="0" dirty="0" smtClean="0">
                <a:ln>
                  <a:noFill/>
                </a:ln>
                <a:solidFill>
                  <a:schemeClr val="tx1">
                    <a:lumMod val="75000"/>
                    <a:lumOff val="25000"/>
                  </a:schemeClr>
                </a:solidFill>
                <a:uFillTx/>
                <a:latin typeface="Arial"/>
                <a:ea typeface="Arial"/>
                <a:cs typeface="Arial"/>
                <a:sym typeface="Arial"/>
              </a:defRPr>
            </a:lvl4pPr>
            <a:lvl5pPr marL="0" marR="0" indent="9525" algn="l" defTabSz="914400" rtl="0" eaLnBrk="1" latinLnBrk="0" hangingPunct="1">
              <a:lnSpc>
                <a:spcPct val="100000"/>
              </a:lnSpc>
              <a:spcBef>
                <a:spcPts val="300"/>
              </a:spcBef>
              <a:spcAft>
                <a:spcPts val="600"/>
              </a:spcAft>
              <a:buClrTx/>
              <a:buSzTx/>
              <a:buFont typeface="Arial"/>
              <a:buNone/>
              <a:tabLst/>
              <a:defRPr lang="en-GB" sz="1400" b="0" i="0" u="none" strike="noStrike" kern="0" cap="none" spc="0" baseline="0" dirty="0">
                <a:ln>
                  <a:noFill/>
                </a:ln>
                <a:solidFill>
                  <a:schemeClr val="tx1">
                    <a:lumMod val="75000"/>
                    <a:lumOff val="25000"/>
                  </a:schemeClr>
                </a:solidFill>
                <a:uFillTx/>
                <a:latin typeface="Arial"/>
                <a:ea typeface="Arial"/>
                <a:cs typeface="Arial"/>
                <a:sym typeface="Arial"/>
              </a:defRPr>
            </a:lvl5pPr>
            <a:lvl6pPr marL="0" marR="0" indent="22860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6pPr>
            <a:lvl7pPr marL="0" marR="0" indent="27432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7pPr>
            <a:lvl8pPr marL="0" marR="0" indent="32004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8pPr>
            <a:lvl9pPr marL="0" marR="0" indent="3657600" algn="l" defTabSz="914400" rtl="0" eaLnBrk="1" latinLnBrk="0" hangingPunct="1">
              <a:lnSpc>
                <a:spcPct val="100000"/>
              </a:lnSpc>
              <a:spcBef>
                <a:spcPts val="300"/>
              </a:spcBef>
              <a:spcAft>
                <a:spcPts val="0"/>
              </a:spcAft>
              <a:buClrTx/>
              <a:buSzTx/>
              <a:buFont typeface="Arial"/>
              <a:buNone/>
              <a:tabLst/>
              <a:defRPr sz="1400" b="0" i="0" u="none" strike="noStrike" cap="none" spc="0" baseline="0">
                <a:ln>
                  <a:noFill/>
                </a:ln>
                <a:solidFill>
                  <a:srgbClr val="000000"/>
                </a:solidFill>
                <a:uFillTx/>
                <a:latin typeface="Arial"/>
                <a:ea typeface="Arial"/>
                <a:cs typeface="Arial"/>
                <a:sym typeface="Arial"/>
              </a:defRPr>
            </a:lvl9pPr>
          </a:lstStyle>
          <a:p>
            <a:r>
              <a:rPr lang="en-GB" dirty="0"/>
              <a:t>We will also be developing suggested messaging and content for segmented groups such as international, WP, commuter/local applicants and deferred applicants. </a:t>
            </a:r>
          </a:p>
        </p:txBody>
      </p:sp>
      <p:graphicFrame>
        <p:nvGraphicFramePr>
          <p:cNvPr id="3" name="Table 2"/>
          <p:cNvGraphicFramePr>
            <a:graphicFrameLocks noGrp="1"/>
          </p:cNvGraphicFramePr>
          <p:nvPr>
            <p:extLst>
              <p:ext uri="{D42A27DB-BD31-4B8C-83A1-F6EECF244321}">
                <p14:modId xmlns:p14="http://schemas.microsoft.com/office/powerpoint/2010/main" val="863431987"/>
              </p:ext>
            </p:extLst>
          </p:nvPr>
        </p:nvGraphicFramePr>
        <p:xfrm>
          <a:off x="3516342" y="2145461"/>
          <a:ext cx="8052266" cy="3308018"/>
        </p:xfrm>
        <a:graphic>
          <a:graphicData uri="http://schemas.openxmlformats.org/drawingml/2006/table">
            <a:tbl>
              <a:tblPr firstRow="1" firstCol="1" bandRow="1">
                <a:tableStyleId>{5C22544A-7EE6-4342-B048-85BDC9FD1C3A}</a:tableStyleId>
              </a:tblPr>
              <a:tblGrid>
                <a:gridCol w="1283514">
                  <a:extLst>
                    <a:ext uri="{9D8B030D-6E8A-4147-A177-3AD203B41FA5}">
                      <a16:colId xmlns:a16="http://schemas.microsoft.com/office/drawing/2014/main" val="175700648"/>
                    </a:ext>
                  </a:extLst>
                </a:gridCol>
                <a:gridCol w="6768752">
                  <a:extLst>
                    <a:ext uri="{9D8B030D-6E8A-4147-A177-3AD203B41FA5}">
                      <a16:colId xmlns:a16="http://schemas.microsoft.com/office/drawing/2014/main" val="1579094123"/>
                    </a:ext>
                  </a:extLst>
                </a:gridCol>
              </a:tblGrid>
              <a:tr h="563459">
                <a:tc>
                  <a:txBody>
                    <a:bodyPr/>
                    <a:lstStyle/>
                    <a:p>
                      <a:pPr algn="l">
                        <a:lnSpc>
                          <a:spcPct val="107000"/>
                        </a:lnSpc>
                        <a:spcAft>
                          <a:spcPts val="0"/>
                        </a:spcAft>
                      </a:pPr>
                      <a:r>
                        <a:rPr lang="en-GB" sz="1000">
                          <a:effectLst/>
                        </a:rPr>
                        <a:t>A commitment to social and environmental responsibility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gn="l">
                        <a:lnSpc>
                          <a:spcPct val="107000"/>
                        </a:lnSpc>
                        <a:spcAft>
                          <a:spcPts val="0"/>
                        </a:spcAft>
                      </a:pPr>
                      <a:r>
                        <a:rPr lang="en-GB" sz="1000" b="0" dirty="0">
                          <a:solidFill>
                            <a:schemeClr val="tx1"/>
                          </a:solidFill>
                          <a:effectLst/>
                        </a:rPr>
                        <a:t>Bringing benefit to society is part of our University’s purpose, and we’re recognised globally for our positive impact. You’ll have the chance to engage with the world’s biggest questions and make your mark wherever the need is greatest. </a:t>
                      </a:r>
                      <a:endPar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solidFill>
                      <a:srgbClr val="EBEDF3"/>
                    </a:solidFill>
                  </a:tcPr>
                </a:tc>
                <a:extLst>
                  <a:ext uri="{0D108BD9-81ED-4DB2-BD59-A6C34878D82A}">
                    <a16:rowId xmlns:a16="http://schemas.microsoft.com/office/drawing/2014/main" val="1086661301"/>
                  </a:ext>
                </a:extLst>
              </a:tr>
              <a:tr h="567514">
                <a:tc>
                  <a:txBody>
                    <a:bodyPr/>
                    <a:lstStyle/>
                    <a:p>
                      <a:pPr algn="l">
                        <a:lnSpc>
                          <a:spcPct val="107000"/>
                        </a:lnSpc>
                        <a:spcAft>
                          <a:spcPts val="0"/>
                        </a:spcAft>
                      </a:pPr>
                      <a:r>
                        <a:rPr lang="en-GB" sz="1000">
                          <a:effectLst/>
                        </a:rPr>
                        <a:t>Quality of a Manchester degree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gn="l">
                        <a:lnSpc>
                          <a:spcPct val="107000"/>
                        </a:lnSpc>
                        <a:spcAft>
                          <a:spcPts val="0"/>
                        </a:spcAft>
                      </a:pPr>
                      <a:r>
                        <a:rPr lang="en-GB" sz="1000" b="0" dirty="0">
                          <a:effectLst/>
                        </a:rPr>
                        <a:t>You’re in the perfect place to take your knowledge to the next level, learning from some of the world’s brightest minds. If you choose to enter the professional world, you can do so confident in the knowledge that Manchester graduates are the most sought after by UK employers.</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117007941"/>
                  </a:ext>
                </a:extLst>
              </a:tr>
              <a:tr h="432048">
                <a:tc>
                  <a:txBody>
                    <a:bodyPr/>
                    <a:lstStyle/>
                    <a:p>
                      <a:pPr algn="l">
                        <a:lnSpc>
                          <a:spcPct val="107000"/>
                        </a:lnSpc>
                        <a:spcAft>
                          <a:spcPts val="0"/>
                        </a:spcAft>
                      </a:pPr>
                      <a:r>
                        <a:rPr lang="en-GB" sz="1000">
                          <a:effectLst/>
                        </a:rPr>
                        <a:t>Support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gn="l">
                        <a:lnSpc>
                          <a:spcPct val="107000"/>
                        </a:lnSpc>
                        <a:spcAft>
                          <a:spcPts val="0"/>
                        </a:spcAft>
                      </a:pPr>
                      <a:r>
                        <a:rPr lang="en-GB" sz="1000" b="0" dirty="0">
                          <a:effectLst/>
                        </a:rPr>
                        <a:t>We listen to our students and work with them to ensure they feel safe and well. We have a comprehensive range of support to meet all needs and will always be available to help you.</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3078279593"/>
                  </a:ext>
                </a:extLst>
              </a:tr>
              <a:tr h="466215">
                <a:tc>
                  <a:txBody>
                    <a:bodyPr/>
                    <a:lstStyle/>
                    <a:p>
                      <a:pPr algn="l">
                        <a:lnSpc>
                          <a:spcPct val="107000"/>
                        </a:lnSpc>
                        <a:spcAft>
                          <a:spcPts val="0"/>
                        </a:spcAft>
                      </a:pPr>
                      <a:r>
                        <a:rPr lang="en-GB" sz="1000">
                          <a:effectLst/>
                        </a:rPr>
                        <a:t>Community and belonging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gn="l">
                        <a:lnSpc>
                          <a:spcPct val="107000"/>
                        </a:lnSpc>
                        <a:spcAft>
                          <a:spcPts val="0"/>
                        </a:spcAft>
                      </a:pPr>
                      <a:r>
                        <a:rPr lang="en-GB" sz="1000" b="0">
                          <a:effectLst/>
                        </a:rPr>
                        <a:t>We’re a big community, and that’s because we welcome all. You’ll belong to a community drawn from the world over, united by a pioneering spirit that is distinctly Manchester. </a:t>
                      </a:r>
                      <a:endParaRPr lang="en-GB" sz="1000" b="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2288343073"/>
                  </a:ext>
                </a:extLst>
              </a:tr>
              <a:tr h="1189969">
                <a:tc>
                  <a:txBody>
                    <a:bodyPr/>
                    <a:lstStyle/>
                    <a:p>
                      <a:pPr algn="l">
                        <a:lnSpc>
                          <a:spcPct val="107000"/>
                        </a:lnSpc>
                        <a:spcAft>
                          <a:spcPts val="0"/>
                        </a:spcAft>
                      </a:pPr>
                      <a:r>
                        <a:rPr lang="en-GB" sz="1000" dirty="0">
                          <a:effectLst/>
                        </a:rPr>
                        <a:t>Online and blended learning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tc>
                  <a:txBody>
                    <a:bodyPr/>
                    <a:lstStyle/>
                    <a:p>
                      <a:pPr algn="l">
                        <a:lnSpc>
                          <a:spcPct val="107000"/>
                        </a:lnSpc>
                        <a:spcAft>
                          <a:spcPts val="0"/>
                        </a:spcAft>
                      </a:pPr>
                      <a:r>
                        <a:rPr lang="en-GB" sz="1000" b="0" dirty="0">
                          <a:effectLst/>
                        </a:rPr>
                        <a:t>A Manchester degree is a mark of quality, consistently recognised by leading graduate employers. Whether you’re learning on campus, remotely or through a combination of both, you’ll benefit from the same expert teaching, structured approach and extracurricular activities. </a:t>
                      </a:r>
                    </a:p>
                    <a:p>
                      <a:pPr algn="l">
                        <a:lnSpc>
                          <a:spcPct val="107000"/>
                        </a:lnSpc>
                        <a:spcAft>
                          <a:spcPts val="0"/>
                        </a:spcAft>
                      </a:pPr>
                      <a:r>
                        <a:rPr lang="en-GB" sz="1000" b="0" dirty="0">
                          <a:effectLst/>
                        </a:rPr>
                        <a:t> </a:t>
                      </a:r>
                    </a:p>
                    <a:p>
                      <a:pPr algn="l">
                        <a:lnSpc>
                          <a:spcPct val="107000"/>
                        </a:lnSpc>
                        <a:spcAft>
                          <a:spcPts val="0"/>
                        </a:spcAft>
                      </a:pPr>
                      <a:r>
                        <a:rPr lang="en-GB" sz="1000" b="0" dirty="0">
                          <a:effectLst/>
                        </a:rPr>
                        <a:t>Your safety is our first priority. That’s why we’ll do all we can to make sure face-to-face teaching is done safely and, where needed, we’ll deliver elements of your course through our online learning environment. Note: specific detail can be added at subject level.</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tc>
                <a:extLst>
                  <a:ext uri="{0D108BD9-81ED-4DB2-BD59-A6C34878D82A}">
                    <a16:rowId xmlns:a16="http://schemas.microsoft.com/office/drawing/2014/main" val="1038820984"/>
                  </a:ext>
                </a:extLst>
              </a:tr>
            </a:tbl>
          </a:graphicData>
        </a:graphic>
      </p:graphicFrame>
    </p:spTree>
    <p:extLst>
      <p:ext uri="{BB962C8B-B14F-4D97-AF65-F5344CB8AC3E}">
        <p14:creationId xmlns:p14="http://schemas.microsoft.com/office/powerpoint/2010/main" val="390983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0F86DE1-7864-144C-B173-ADD422FA19F4}"/>
              </a:ext>
            </a:extLst>
          </p:cNvPr>
          <p:cNvSpPr txBox="1"/>
          <p:nvPr/>
        </p:nvSpPr>
        <p:spPr>
          <a:xfrm>
            <a:off x="407368" y="2777067"/>
            <a:ext cx="2448272" cy="651933"/>
          </a:xfrm>
          <a:prstGeom prst="rect">
            <a:avLst/>
          </a:prstGeom>
          <a:solidFill>
            <a:srgbClr val="EBED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4000" tIns="0" rIns="0" bIns="0"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The concept</a:t>
            </a:r>
            <a:b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br>
            <a:r>
              <a:rPr kumimoji="0" lang="en-GB" sz="1200" b="0" i="0" u="none" strike="noStrike" cap="none" spc="0" normalizeH="0" baseline="0" dirty="0">
                <a:ln>
                  <a:noFill/>
                </a:ln>
                <a:solidFill>
                  <a:srgbClr val="7E5594"/>
                </a:solidFill>
                <a:effectLst/>
                <a:uFillTx/>
                <a:latin typeface="Arial" panose="020B0604020202020204" pitchFamily="34" charset="0"/>
                <a:ea typeface="Calibri"/>
                <a:cs typeface="Arial" panose="020B0604020202020204" pitchFamily="34" charset="0"/>
                <a:sym typeface="Calibri"/>
              </a:rPr>
              <a:t>(key messaging and design)</a:t>
            </a:r>
          </a:p>
        </p:txBody>
      </p:sp>
      <p:pic>
        <p:nvPicPr>
          <p:cNvPr id="3" name="Picture 2">
            <a:extLst>
              <a:ext uri="{FF2B5EF4-FFF2-40B4-BE49-F238E27FC236}">
                <a16:creationId xmlns:a16="http://schemas.microsoft.com/office/drawing/2014/main" id="{4A50E7D2-1733-524B-981E-FF65CF55D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319" y="1484784"/>
            <a:ext cx="5334000" cy="457200"/>
          </a:xfrm>
          <a:prstGeom prst="rect">
            <a:avLst/>
          </a:prstGeom>
        </p:spPr>
      </p:pic>
      <p:pic>
        <p:nvPicPr>
          <p:cNvPr id="5" name="Picture 4">
            <a:extLst>
              <a:ext uri="{FF2B5EF4-FFF2-40B4-BE49-F238E27FC236}">
                <a16:creationId xmlns:a16="http://schemas.microsoft.com/office/drawing/2014/main" id="{DAB1E841-15C2-5A49-9B2F-C7720FABE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696" y="2043154"/>
            <a:ext cx="8401610" cy="3988106"/>
          </a:xfrm>
          <a:prstGeom prst="rect">
            <a:avLst/>
          </a:prstGeom>
        </p:spPr>
      </p:pic>
    </p:spTree>
    <p:extLst>
      <p:ext uri="{BB962C8B-B14F-4D97-AF65-F5344CB8AC3E}">
        <p14:creationId xmlns:p14="http://schemas.microsoft.com/office/powerpoint/2010/main" val="77925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efault">
  <a:themeElements>
    <a:clrScheme name="UoM ">
      <a:dk1>
        <a:srgbClr val="000000"/>
      </a:dk1>
      <a:lt1>
        <a:srgbClr val="FFFFFF"/>
      </a:lt1>
      <a:dk2>
        <a:srgbClr val="5D2979"/>
      </a:dk2>
      <a:lt2>
        <a:srgbClr val="EEECE1"/>
      </a:lt2>
      <a:accent1>
        <a:srgbClr val="878A8E"/>
      </a:accent1>
      <a:accent2>
        <a:srgbClr val="FDB822"/>
      </a:accent2>
      <a:accent3>
        <a:srgbClr val="EFCA89"/>
      </a:accent3>
      <a:accent4>
        <a:srgbClr val="D3C6E2"/>
      </a:accent4>
      <a:accent5>
        <a:srgbClr val="B3B1B6"/>
      </a:accent5>
      <a:accent6>
        <a:srgbClr val="8253A3"/>
      </a:accent6>
      <a:hlink>
        <a:srgbClr val="000000"/>
      </a:hlink>
      <a:folHlink>
        <a:srgbClr val="000100"/>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example from AB_ November 2018 Content Pack</Template>
  <TotalTime>24038</TotalTime>
  <Words>1997</Words>
  <Application>Microsoft Office PowerPoint</Application>
  <PresentationFormat>Widescreen</PresentationFormat>
  <Paragraphs>143</Paragraphs>
  <Slides>18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Helvetica Neue</vt:lpstr>
      <vt:lpstr>Times New Roman</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Brown</dc:creator>
  <cp:lastModifiedBy>Beth Piggott</cp:lastModifiedBy>
  <cp:revision>217</cp:revision>
  <dcterms:created xsi:type="dcterms:W3CDTF">2019-02-07T08:32:04Z</dcterms:created>
  <dcterms:modified xsi:type="dcterms:W3CDTF">2020-12-17T08:43:56Z</dcterms:modified>
</cp:coreProperties>
</file>