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handoutMasterIdLst>
    <p:handoutMasterId r:id="rId15"/>
  </p:handoutMasterIdLst>
  <p:sldIdLst>
    <p:sldId id="258" r:id="rId6"/>
    <p:sldId id="259" r:id="rId7"/>
    <p:sldId id="262" r:id="rId8"/>
    <p:sldId id="261" r:id="rId9"/>
    <p:sldId id="265" r:id="rId10"/>
    <p:sldId id="266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A2"/>
    <a:srgbClr val="FDEADA"/>
    <a:srgbClr val="C00000"/>
    <a:srgbClr val="E6B9B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6" autoAdjust="0"/>
  </p:normalViewPr>
  <p:slideViewPr>
    <p:cSldViewPr>
      <p:cViewPr varScale="1">
        <p:scale>
          <a:sx n="57" d="100"/>
          <a:sy n="57" d="100"/>
        </p:scale>
        <p:origin x="1224" y="2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D220-9986-1645-993A-1DADAE0CC8D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78E09-E4CC-E646-A8E2-42364C70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756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99CDA-54DB-42F8-BC0E-B5BB74442020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18C0E-EBC0-4363-B866-4FBE8A16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96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132857"/>
            <a:ext cx="10363200" cy="147002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3933056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0F80E9-55FA-4FA4-BF32-94E90AA83E1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23392" y="3789040"/>
            <a:ext cx="9505056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640B-83F0-4950-B5B2-251FABC93E11}" type="datetime1">
              <a:rPr lang="en-GB" smtClean="0"/>
              <a:t>18/03/2025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BA85-62EA-453D-9121-87A4ACE19859}" type="datetime1">
              <a:rPr lang="en-GB" smtClean="0"/>
              <a:t>18/03/2025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844826"/>
            <a:ext cx="11521280" cy="14700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9A1D2B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3356992"/>
            <a:ext cx="1152128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361" y="6165304"/>
            <a:ext cx="2851911" cy="451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CordiaUPC" panose="020B0304020202020204" pitchFamily="34" charset="-34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196752"/>
            <a:ext cx="11521280" cy="576064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9A1D2B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916833"/>
            <a:ext cx="11521280" cy="4209332"/>
          </a:xfrm>
        </p:spPr>
        <p:txBody>
          <a:bodyPr/>
          <a:lstStyle>
            <a:lvl5pP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361" y="6165304"/>
            <a:ext cx="2851911" cy="451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CordiaUPC" panose="020B0304020202020204" pitchFamily="34" charset="-34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21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96753"/>
            <a:ext cx="11521280" cy="4929411"/>
          </a:xfrm>
        </p:spPr>
        <p:txBody>
          <a:bodyPr/>
          <a:lstStyle>
            <a:lvl5pP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361" y="6165304"/>
            <a:ext cx="2851911" cy="451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CordiaUPC" panose="020B0304020202020204" pitchFamily="34" charset="-34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54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277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277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361" y="6165304"/>
            <a:ext cx="2851911" cy="451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CordiaUPC" panose="020B0304020202020204" pitchFamily="34" charset="-34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738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68760"/>
            <a:ext cx="7315200" cy="417646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45225"/>
            <a:ext cx="7315200" cy="6549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361" y="6165304"/>
            <a:ext cx="2851911" cy="451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CordiaUPC" panose="020B0304020202020204" pitchFamily="34" charset="-34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151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361" y="6165304"/>
            <a:ext cx="2851911" cy="451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CordiaUPC" panose="020B0304020202020204" pitchFamily="34" charset="-34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42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		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0EF0-FDF0-4D03-AC50-8BC10C2D8C4A}" type="datetime1">
              <a:rPr lang="en-GB" smtClean="0"/>
              <a:t>18/03/2025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5FAE-E6BD-4BFD-865C-B9623812F52F}" type="datetime1">
              <a:rPr lang="en-GB" smtClean="0"/>
              <a:t>18/03/2025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DB76-7E42-44B4-8EB4-449560A284C5}" type="datetime1">
              <a:rPr lang="en-GB" smtClean="0"/>
              <a:t>18/03/2025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2FB0-8BD2-4BBA-8178-4F4A4FB9BF89}" type="datetime1">
              <a:rPr lang="en-GB" smtClean="0"/>
              <a:t>18/03/2025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59D0-C056-4946-829F-E8F2B2E5697E}" type="datetime1">
              <a:rPr lang="en-GB" smtClean="0"/>
              <a:t>18/03/2025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E726-2538-47C2-9779-0D56E55D6D89}" type="datetime1">
              <a:rPr lang="en-GB" smtClean="0"/>
              <a:t>18/03/2025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D396-5C50-45B6-85CC-579255B8BB3C}" type="datetime1">
              <a:rPr lang="en-GB" smtClean="0"/>
              <a:t>18/03/2025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F0F7-FF06-4AB5-AD78-4E3F86AA7864}" type="datetime1">
              <a:rPr lang="en-GB" smtClean="0"/>
              <a:t>18/03/2025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9576" y="258212"/>
            <a:ext cx="9302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F0673-C28F-4BF7-AE33-0EB1E579660E}" type="datetime1">
              <a:rPr lang="en-GB" smtClean="0"/>
              <a:t>18/03/2025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8785" y="647297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1FE3-7623-4EAD-B2F3-330393A65E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TAB_col_white_background.eps">
            <a:extLst>
              <a:ext uri="{FF2B5EF4-FFF2-40B4-BE49-F238E27FC236}">
                <a16:creationId xmlns:a16="http://schemas.microsoft.com/office/drawing/2014/main" id="{BEBFE5C7-1111-4735-BD40-7689CB15DD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800A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23659" y="253032"/>
            <a:ext cx="7200800" cy="82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96753"/>
            <a:ext cx="10972800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8" name="Picture 7" descr="logo-ltr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312080"/>
            <a:ext cx="259291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34434" y="1079500"/>
            <a:ext cx="115231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4434" y="6165850"/>
            <a:ext cx="115231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1" descr="address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6237288"/>
            <a:ext cx="198966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479" y="233836"/>
            <a:ext cx="1339180" cy="74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2" y="6165304"/>
            <a:ext cx="2851911" cy="451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CordiaUPC" panose="020B0304020202020204" pitchFamily="34" charset="-34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48" y="476677"/>
            <a:ext cx="2784000" cy="453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7" y="253844"/>
            <a:ext cx="2400000" cy="654876"/>
          </a:xfrm>
          <a:prstGeom prst="rect">
            <a:avLst/>
          </a:prstGeom>
        </p:spPr>
      </p:pic>
      <p:pic>
        <p:nvPicPr>
          <p:cNvPr id="15" name="Picture 7" descr="logo-ltr.t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2" y="324732"/>
            <a:ext cx="259291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867900" y="6237288"/>
            <a:ext cx="1989667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97" y="6207517"/>
            <a:ext cx="1344000" cy="40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9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9A1D2B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BF2F37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net.manchester.ac.uk/rbe/research_culture_environment/?utm_source=https%3a%2f%2femarketing.manchester.ac.uk%2fcommunicationsandmarketinglz%2f&amp;utm_medium=email&amp;utm_campaign=Research+and+Impact+%40+Manchester+Feb+2025+final&amp;utm_term=%7bEmailSubjectLine%7d&amp;utm_content=97023&amp;gator_td=jf6YA%2beDwgNvVOkPBosbvaOf6RCq4FqeHHb9K1bb0pK5lPNmCZUccfiH2hqlk%2fuB1WR13bQHrwQ6DubDAINOVPj9ip2%2bsq9uucbGrliRJRuAf%2fBHiLltd6XbcBLUYkJvO%2fKMhbocVpLWKbtI59QtiZUuo6XbIG48i1CP7pVCAf%2bzvtfTY9I%2ffl5lKdyNophCUrzs03qX5GL9lHvdQq3T%2fA%3d%3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ffnet.manchester.ac.uk/rbe/news/display/?id=32287&amp;utm_source=https%3a%2f%2femarketing.manchester.ac.uk%2fcommunicationsandmarketinglz%2f&amp;utm_medium=email&amp;utm_campaign=Research+and+Impact+%40+Manchester+Feb+2025+final&amp;utm_term=%7bEmailSubjectLine%7d&amp;utm_content=97023&amp;gator_td=jf6YA%2beDwgNvVOkPBosbvaOf6RCq4FqeHHb9K1bb0pK5lPNmCZUccfiH2hqlk%2fuB1WR13bQHrwQ6DubDAINOVPj9ip2%2bsq9uucbGrliRJRuAf%2fBHiLltd6XbcBLUYkJvO%2fKMhbocVpLWKbtI59QtiZUuo6XbIG48i1CP7pVCAf%2bzvtfTY9I%2ffl5lKdyNophCUrzs03qX5GL9lHvdQq3T%2fA%3d%3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staffnet.manchester.ac.uk/rbe/news/display/?id=32287&amp;utm_source=https%3a%2f%2femarketing.manchester.ac.uk%2fcommunicationsandmarketinglz%2f&amp;utm_medium=email&amp;utm_campaign=Research+and+Impact+%40+Manchester+Feb+2025+final&amp;utm_term=%7bEmailSubjectLine%7d&amp;utm_content=97023&amp;gator_td=jf6YA%2beDwgNvVOkPBosbvaOf6RCq4FqeHHb9K1bb0pK5lPNmCZUccfiH2hqlk%2fuB1WR13bQHrwQ6DubDAINOVPj9ip2%2bsq9uucbGrliRJRuAf%2fBHiLltd6XbcBLUYkJvO%2fKMhbocVpLWKbtI59QtiZUuo6XbIG48i1CP7pVCAf%2bzvtfTY9I%2ffl5lKdyNophCUrzs03qX5GL9lHvdQq3T%2fA%3d%3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manchester.ac.uk/viewpoint/2024/10/28/impactful-research-and-importantly-how-we-get-there/" TargetMode="External"/><Relationship Id="rId2" Type="http://schemas.openxmlformats.org/officeDocument/2006/relationships/hyperlink" Target="https://www.staffnet.manchester.ac.uk/rbe/research_culture_environment/?utm_source=https%3a%2f%2femarketing.manchester.ac.uk%2fcommunicationsandmarketinglz%2f&amp;utm_medium=email&amp;utm_campaign=Research+and+Impact+%40+Manchester+Feb+2025+final&amp;utm_term=%7bEmailSubjectLine%7d&amp;utm_content=97023&amp;gator_td=jf6YA%2beDwgNvVOkPBosbvaOf6RCq4FqeHHb9K1bb0pK5lPNmCZUccfiH2hqlk%2fuB1WR13bQHrwQ6DubDAINOVPj9ip2%2bsq9uucbGrliRJRuAf%2fBHiLltd6XbcBLUYkJvO%2fKMhbocVpLWKbtI59QtiZUuo6XbIG48i1CP7pVCAf%2bzvtfTY9I%2ffl5lKdyNophCUrzs03qX5GL9lHvdQq3T%2fA%3d%3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thal.rogers@manchester.ac.uk" TargetMode="External"/><Relationship Id="rId4" Type="http://schemas.openxmlformats.org/officeDocument/2006/relationships/hyperlink" Target="https://www.staffnet.manchester.ac.uk/rbe/news/display/?id=32287&amp;utm_source=https%3a%2f%2femarketing.manchester.ac.uk%2fcommunicationsandmarketinglz%2f&amp;utm_medium=email&amp;utm_campaign=Research+and+Impact+%40+Manchester+Feb+2025+final&amp;utm_term=%7bEmailSubjectLine%7d&amp;utm_content=97023&amp;gator_td=jf6YA%2beDwgNvVOkPBosbvaOf6RCq4FqeHHb9K1bb0pK5lPNmCZUccfiH2hqlk%2fuB1WR13bQHrwQ6DubDAINOVPj9ip2%2bsq9uucbGrliRJRuAf%2fBHiLltd6XbcBLUYkJvO%2fKMhbocVpLWKbtI59QtiZUuo6XbIG48i1CP7pVCAf%2bzvtfTY9I%2ffl5lKdyNophCUrzs03qX5GL9lHvdQq3T%2fA%3d%3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551384" y="1398428"/>
            <a:ext cx="7254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3000" b="1" dirty="0">
                <a:solidFill>
                  <a:srgbClr val="622390"/>
                </a:solidFill>
                <a:latin typeface="Arial"/>
                <a:cs typeface="Arial"/>
              </a:rPr>
              <a:t>Research Culture and Environment: Lightning Talk </a:t>
            </a:r>
            <a:endParaRPr lang="en-US" sz="3000" dirty="0">
              <a:solidFill>
                <a:srgbClr val="622390"/>
              </a:solidFill>
              <a:latin typeface="Arial"/>
              <a:cs typeface="Arial"/>
            </a:endParaRPr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623392" y="2813863"/>
            <a:ext cx="6821488" cy="9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595959"/>
                </a:solidFill>
                <a:cs typeface="Arial" charset="0"/>
              </a:rPr>
              <a:t>Dr Cathal Rogers,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595959"/>
                </a:solidFill>
                <a:cs typeface="Arial" charset="0"/>
              </a:rPr>
              <a:t>Research Culture and Assessment Manager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623392" y="2564904"/>
            <a:ext cx="7013575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 descr="Researchers at work">
            <a:extLst>
              <a:ext uri="{FF2B5EF4-FFF2-40B4-BE49-F238E27FC236}">
                <a16:creationId xmlns:a16="http://schemas.microsoft.com/office/drawing/2014/main" id="{243A89CC-89A7-9DFB-146B-A6358F5AB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10" y="4365255"/>
            <a:ext cx="5206380" cy="22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8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799" y="404664"/>
            <a:ext cx="5842992" cy="1143000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solidFill>
                  <a:srgbClr val="622390"/>
                </a:solidFill>
              </a:rPr>
              <a:t>Outline</a:t>
            </a:r>
          </a:p>
        </p:txBody>
      </p:sp>
      <p:pic>
        <p:nvPicPr>
          <p:cNvPr id="5" name="Picture 4" descr="A bolt of lightning hitting a field">
            <a:extLst>
              <a:ext uri="{FF2B5EF4-FFF2-40B4-BE49-F238E27FC236}">
                <a16:creationId xmlns:a16="http://schemas.microsoft.com/office/drawing/2014/main" id="{F2FFEE15-E0C1-A767-54DE-176F79F11C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r="24161" b="-1"/>
          <a:stretch/>
        </p:blipFill>
        <p:spPr>
          <a:xfrm>
            <a:off x="2033580" y="1772817"/>
            <a:ext cx="3767677" cy="363326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9821" y="1772817"/>
            <a:ext cx="4038600" cy="3633267"/>
          </a:xfrm>
        </p:spPr>
        <p:txBody>
          <a:bodyPr wrap="square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What is research culture?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Why does it matter?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What does this mean at UoM?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622390"/>
                </a:solidFill>
              </a:rPr>
              <a:t>I have an idea; can I apply for funding for this?</a:t>
            </a:r>
          </a:p>
        </p:txBody>
      </p:sp>
    </p:spTree>
    <p:extLst>
      <p:ext uri="{BB962C8B-B14F-4D97-AF65-F5344CB8AC3E}">
        <p14:creationId xmlns:p14="http://schemas.microsoft.com/office/powerpoint/2010/main" val="22436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700E-A8E0-AD8D-0BF8-980E0A91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504" y="404665"/>
            <a:ext cx="5842992" cy="1143000"/>
          </a:xfrm>
        </p:spPr>
        <p:txBody>
          <a:bodyPr/>
          <a:lstStyle/>
          <a:p>
            <a:r>
              <a:rPr lang="en-GB" dirty="0">
                <a:solidFill>
                  <a:srgbClr val="622390"/>
                </a:solidFill>
              </a:rPr>
              <a:t>What is Research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23572-E12F-EF36-26EB-01778C969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47665"/>
            <a:ext cx="8229600" cy="317747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b="0" i="1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“[Research culture] is the way that we </a:t>
            </a:r>
            <a:r>
              <a:rPr lang="en-GB" b="1" i="1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collaborate, communicate, and interact </a:t>
            </a:r>
            <a:r>
              <a:rPr lang="en-GB" b="0" i="1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with each other; </a:t>
            </a:r>
          </a:p>
          <a:p>
            <a:pPr marL="0" indent="0" algn="ctr">
              <a:buNone/>
            </a:pPr>
            <a:r>
              <a:rPr lang="en-GB" b="0" i="1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the </a:t>
            </a:r>
            <a:r>
              <a:rPr lang="en-GB" b="1" i="1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behaviours, attitudes, and values </a:t>
            </a:r>
            <a:r>
              <a:rPr lang="en-GB" b="0" i="1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that shape how our research is developed, conducted, and used; </a:t>
            </a:r>
          </a:p>
          <a:p>
            <a:pPr marL="0" indent="0" algn="ctr">
              <a:buNone/>
            </a:pPr>
            <a:r>
              <a:rPr lang="en-GB" b="0" i="1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and the mechanisms by which we </a:t>
            </a:r>
            <a:r>
              <a:rPr lang="en-GB" b="1" i="1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support research and recognise and reward </a:t>
            </a:r>
            <a:r>
              <a:rPr lang="en-GB" b="0" i="1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that work.”</a:t>
            </a:r>
          </a:p>
          <a:p>
            <a:pPr marL="0" indent="0" algn="ctr">
              <a:buNone/>
            </a:pPr>
            <a:endParaRPr lang="en-GB" i="1" dirty="0">
              <a:solidFill>
                <a:srgbClr val="343536"/>
              </a:solidFill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endParaRPr lang="en-GB" b="0" i="1" dirty="0">
              <a:solidFill>
                <a:srgbClr val="343536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GB" i="1" dirty="0">
              <a:solidFill>
                <a:srgbClr val="343536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FC064-9A6E-17F2-0304-3B7B79AA7ECD}"/>
              </a:ext>
            </a:extLst>
          </p:cNvPr>
          <p:cNvSpPr txBox="1"/>
          <p:nvPr/>
        </p:nvSpPr>
        <p:spPr>
          <a:xfrm>
            <a:off x="2927648" y="5310335"/>
            <a:ext cx="6203032" cy="954107"/>
          </a:xfrm>
          <a:prstGeom prst="rect">
            <a:avLst/>
          </a:prstGeom>
          <a:noFill/>
          <a:ln>
            <a:solidFill>
              <a:srgbClr val="622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343536"/>
                </a:solidFill>
                <a:latin typeface="Open Sans" panose="020B0606030504020204" pitchFamily="34" charset="0"/>
              </a:rPr>
              <a:t>A focus on </a:t>
            </a:r>
            <a:r>
              <a:rPr lang="en-GB" sz="2800" dirty="0">
                <a:solidFill>
                  <a:srgbClr val="622390"/>
                </a:solidFill>
                <a:latin typeface="Open Sans" panose="020B0606030504020204" pitchFamily="34" charset="0"/>
              </a:rPr>
              <a:t>how we do research</a:t>
            </a:r>
            <a:r>
              <a:rPr lang="en-GB" sz="2800" dirty="0">
                <a:solidFill>
                  <a:srgbClr val="343536"/>
                </a:solidFill>
                <a:latin typeface="Open Sans" panose="020B0606030504020204" pitchFamily="34" charset="0"/>
              </a:rPr>
              <a:t>, not </a:t>
            </a:r>
            <a:r>
              <a:rPr lang="en-GB" sz="2800" i="1" u="sng" dirty="0">
                <a:solidFill>
                  <a:srgbClr val="343536"/>
                </a:solidFill>
                <a:latin typeface="Open Sans" panose="020B0606030504020204" pitchFamily="34" charset="0"/>
              </a:rPr>
              <a:t>just</a:t>
            </a:r>
            <a:r>
              <a:rPr lang="en-GB" sz="2800" dirty="0">
                <a:solidFill>
                  <a:srgbClr val="343536"/>
                </a:solidFill>
                <a:latin typeface="Open Sans" panose="020B0606030504020204" pitchFamily="34" charset="0"/>
              </a:rPr>
              <a:t> the outcomes </a:t>
            </a:r>
          </a:p>
        </p:txBody>
      </p:sp>
    </p:spTree>
    <p:extLst>
      <p:ext uri="{BB962C8B-B14F-4D97-AF65-F5344CB8AC3E}">
        <p14:creationId xmlns:p14="http://schemas.microsoft.com/office/powerpoint/2010/main" val="235508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DC7A-D02F-7610-521E-BD9B75FA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278" y="3451096"/>
            <a:ext cx="5842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622390"/>
                </a:solidFill>
              </a:rPr>
              <a:t>Why does it matter? What’s the issue?</a:t>
            </a:r>
          </a:p>
        </p:txBody>
      </p:sp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333AD661-0C74-1013-9D90-5031901BF70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45345" y="3056531"/>
            <a:ext cx="1780124" cy="210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40CF8A-D75C-677E-081C-360CF816DFF0}"/>
              </a:ext>
            </a:extLst>
          </p:cNvPr>
          <p:cNvSpPr txBox="1"/>
          <p:nvPr/>
        </p:nvSpPr>
        <p:spPr>
          <a:xfrm>
            <a:off x="1712064" y="1434949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Inter"/>
              </a:rPr>
              <a:t>84% of researchers are proud to work in the research community, but only 29% feel secure pursuing a research career.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D98892-96FD-F97F-7ADD-675A8A7695B5}"/>
              </a:ext>
            </a:extLst>
          </p:cNvPr>
          <p:cNvSpPr txBox="1"/>
          <p:nvPr/>
        </p:nvSpPr>
        <p:spPr>
          <a:xfrm>
            <a:off x="8551828" y="719792"/>
            <a:ext cx="318703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000000"/>
                </a:solidFill>
                <a:latin typeface="Inter"/>
              </a:rPr>
              <a:t>61% have witnessed bullying or harassment, and 43% have experienced it themselves. Just one in three (37%) feel comfortable speaking up, with many doubting appropriate action will be taken.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9C1F44-DD5F-50C7-ADE9-8697676EE9EC}"/>
              </a:ext>
            </a:extLst>
          </p:cNvPr>
          <p:cNvSpPr txBox="1"/>
          <p:nvPr/>
        </p:nvSpPr>
        <p:spPr>
          <a:xfrm>
            <a:off x="623392" y="5389257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000000"/>
                </a:solidFill>
                <a:latin typeface="Inter"/>
              </a:rPr>
              <a:t>78% of researchers think that high levels of competition have created unkind and aggressive conditions.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C74285-3C6C-4610-1957-AD27A037BF49}"/>
              </a:ext>
            </a:extLst>
          </p:cNvPr>
          <p:cNvSpPr txBox="1"/>
          <p:nvPr/>
        </p:nvSpPr>
        <p:spPr>
          <a:xfrm>
            <a:off x="7133166" y="6011709"/>
            <a:ext cx="46162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000000"/>
                </a:solidFill>
                <a:latin typeface="Inter"/>
              </a:rPr>
              <a:t>53% have sought, or have wanted to seek, professional help for depression or anxiety.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D5B3B6-CE5F-CADA-81BE-BCC0E5A12C4A}"/>
              </a:ext>
            </a:extLst>
          </p:cNvPr>
          <p:cNvSpPr txBox="1"/>
          <p:nvPr/>
        </p:nvSpPr>
        <p:spPr>
          <a:xfrm>
            <a:off x="749844" y="2621060"/>
            <a:ext cx="46260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Inter"/>
              </a:rPr>
              <a:t> One in five junior researchers and students (23%) have felt pressured by their supervisor to produce a particular result.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B13E0-D896-02C4-72E1-8769EDE8EF54}"/>
              </a:ext>
            </a:extLst>
          </p:cNvPr>
          <p:cNvSpPr txBox="1"/>
          <p:nvPr/>
        </p:nvSpPr>
        <p:spPr>
          <a:xfrm>
            <a:off x="387295" y="4270930"/>
            <a:ext cx="462607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Inter"/>
              </a:rPr>
              <a:t>43% believe that their workplace puts more value on metrics than on research quality. 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68D3C7-38F1-D1F7-DAEB-E9A678E523DC}"/>
              </a:ext>
            </a:extLst>
          </p:cNvPr>
          <p:cNvSpPr txBox="1"/>
          <p:nvPr/>
        </p:nvSpPr>
        <p:spPr>
          <a:xfrm>
            <a:off x="5375920" y="4997007"/>
            <a:ext cx="462116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32% agree that their workplace values speed of results over quality.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A5D66F-B2B8-DA84-A22C-DDE8E65B6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746" y="306554"/>
            <a:ext cx="5076056" cy="10805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38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2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EDA07-A222-C3EE-0211-CA0EE4757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374" y="1317457"/>
            <a:ext cx="6120680" cy="4822104"/>
          </a:xfrm>
          <a:ln>
            <a:solidFill>
              <a:srgbClr val="7030A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4CC4A3-F266-000D-E5AB-73DC0BFF8A19}"/>
              </a:ext>
            </a:extLst>
          </p:cNvPr>
          <p:cNvSpPr txBox="1"/>
          <p:nvPr/>
        </p:nvSpPr>
        <p:spPr>
          <a:xfrm>
            <a:off x="4206044" y="6309320"/>
            <a:ext cx="457200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Research culture and environment Hub</a:t>
            </a:r>
            <a:endParaRPr lang="en-GB" dirty="0">
              <a:hlinkClick r:id="rId4"/>
            </a:endParaRP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8CBB5C21-7DF9-4BD6-8003-80042EF797A6}"/>
              </a:ext>
            </a:extLst>
          </p:cNvPr>
          <p:cNvSpPr/>
          <p:nvPr/>
        </p:nvSpPr>
        <p:spPr>
          <a:xfrm>
            <a:off x="5519936" y="3770071"/>
            <a:ext cx="4813936" cy="2410903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E7122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CAEB1-7CAE-F3EF-C19A-AE8C143216E7}"/>
              </a:ext>
            </a:extLst>
          </p:cNvPr>
          <p:cNvSpPr txBox="1"/>
          <p:nvPr/>
        </p:nvSpPr>
        <p:spPr>
          <a:xfrm>
            <a:off x="3437374" y="235004"/>
            <a:ext cx="6619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622390"/>
                </a:solidFill>
              </a:rPr>
              <a:t>Research Culture and Environment Framework</a:t>
            </a:r>
          </a:p>
        </p:txBody>
      </p:sp>
    </p:spTree>
    <p:extLst>
      <p:ext uri="{BB962C8B-B14F-4D97-AF65-F5344CB8AC3E}">
        <p14:creationId xmlns:p14="http://schemas.microsoft.com/office/powerpoint/2010/main" val="14521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74C1F3-D842-CA6C-4C23-E29887EB4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546"/>
          <a:stretch/>
        </p:blipFill>
        <p:spPr>
          <a:xfrm>
            <a:off x="5447928" y="908721"/>
            <a:ext cx="4536504" cy="5304435"/>
          </a:xfrm>
          <a:ln>
            <a:solidFill>
              <a:srgbClr val="7030A0"/>
            </a:solidFill>
          </a:ln>
        </p:spPr>
      </p:pic>
      <p:pic>
        <p:nvPicPr>
          <p:cNvPr id="2050" name="Picture 2" descr="Mosaic of handshake">
            <a:extLst>
              <a:ext uri="{FF2B5EF4-FFF2-40B4-BE49-F238E27FC236}">
                <a16:creationId xmlns:a16="http://schemas.microsoft.com/office/drawing/2014/main" id="{ABAE7099-7561-FF68-2FD2-261FAD4FE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132857"/>
            <a:ext cx="3313335" cy="197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7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69AE-611B-9E44-77DC-7342889A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332656"/>
            <a:ext cx="4608512" cy="1047252"/>
          </a:xfrm>
        </p:spPr>
        <p:txBody>
          <a:bodyPr>
            <a:normAutofit/>
          </a:bodyPr>
          <a:lstStyle/>
          <a:p>
            <a:r>
              <a:rPr lang="en-GB" sz="320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 funding call</a:t>
            </a:r>
            <a:endParaRPr lang="en-GB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2CBF99-C24C-2DD9-04F4-337E29393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844825"/>
            <a:ext cx="8229600" cy="3633267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343536"/>
                </a:solidFill>
              </a:rPr>
              <a:t>To fund projects that </a:t>
            </a:r>
            <a:r>
              <a:rPr lang="en-GB" sz="2400" b="1" dirty="0">
                <a:solidFill>
                  <a:srgbClr val="343536"/>
                </a:solidFill>
              </a:rPr>
              <a:t>develop and test potential solutions</a:t>
            </a:r>
            <a:r>
              <a:rPr lang="en-GB" sz="2400" dirty="0">
                <a:solidFill>
                  <a:srgbClr val="343536"/>
                </a:solidFill>
              </a:rPr>
              <a:t>, or increase the scale of already proven practices, to </a:t>
            </a:r>
            <a:r>
              <a:rPr lang="en-GB" sz="2400" b="1" dirty="0">
                <a:solidFill>
                  <a:srgbClr val="343536"/>
                </a:solidFill>
              </a:rPr>
              <a:t>known research culture challenges</a:t>
            </a:r>
            <a:r>
              <a:rPr lang="en-GB" sz="2400" dirty="0">
                <a:solidFill>
                  <a:srgbClr val="343536"/>
                </a:solidFill>
              </a:rPr>
              <a:t>.</a:t>
            </a:r>
          </a:p>
          <a:p>
            <a:r>
              <a:rPr lang="en-GB" sz="2400" dirty="0">
                <a:solidFill>
                  <a:srgbClr val="343536"/>
                </a:solidFill>
              </a:rPr>
              <a:t>£50,000-£80,000 for projects which align to one of the University’s four research culture themes</a:t>
            </a:r>
          </a:p>
          <a:p>
            <a:r>
              <a:rPr lang="en-GB" sz="2400" dirty="0">
                <a:solidFill>
                  <a:srgbClr val="343536"/>
                </a:solidFill>
              </a:rPr>
              <a:t>Open to individuals or teams. Can be led by research staff, academic staff, technical or professional services colleagues.  </a:t>
            </a:r>
          </a:p>
          <a:p>
            <a:r>
              <a:rPr lang="en-GB" sz="2400" dirty="0">
                <a:solidFill>
                  <a:srgbClr val="343536"/>
                </a:solidFill>
              </a:rPr>
              <a:t>Deadline: </a:t>
            </a:r>
            <a:r>
              <a:rPr lang="en-GB" sz="2400" b="1" dirty="0">
                <a:solidFill>
                  <a:srgbClr val="343536"/>
                </a:solidFill>
              </a:rPr>
              <a:t>14 May 2025</a:t>
            </a:r>
          </a:p>
          <a:p>
            <a:r>
              <a:rPr lang="en-GB" sz="2400" dirty="0">
                <a:solidFill>
                  <a:srgbClr val="343536"/>
                </a:solidFill>
              </a:rPr>
              <a:t>More info:</a:t>
            </a:r>
            <a:r>
              <a:rPr lang="en-GB" sz="2400" b="1" dirty="0">
                <a:solidFill>
                  <a:srgbClr val="343536"/>
                </a:solidFill>
              </a:rPr>
              <a:t> </a:t>
            </a:r>
            <a:r>
              <a:rPr lang="en-GB" sz="2400" dirty="0">
                <a:hlinkClick r:id="rId2"/>
              </a:rPr>
              <a:t>Open funding call for projects to enhance our research culture | StaffNet | The University of Manchester</a:t>
            </a:r>
            <a:endParaRPr lang="en-GB" sz="2400" dirty="0"/>
          </a:p>
        </p:txBody>
      </p:sp>
      <p:pic>
        <p:nvPicPr>
          <p:cNvPr id="9" name="Picture 8" descr="Piggy bank illustration">
            <a:extLst>
              <a:ext uri="{FF2B5EF4-FFF2-40B4-BE49-F238E27FC236}">
                <a16:creationId xmlns:a16="http://schemas.microsoft.com/office/drawing/2014/main" id="{6E3B1DD1-2C95-07CF-E4BD-E01864CDD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479669"/>
            <a:ext cx="2699792" cy="18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5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1CA7-42C1-14E5-2793-7ED00900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332656"/>
            <a:ext cx="6696744" cy="111926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622390"/>
                </a:solidFill>
              </a:rPr>
              <a:t>Further information/ useful links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6DC5-39CF-F841-905D-74AD6ED8C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468" y="1772817"/>
            <a:ext cx="8229600" cy="363326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hlinkClick r:id="rId2"/>
              </a:rPr>
              <a:t>Research culture and environment Hub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hlinkClick r:id="rId3"/>
              </a:rPr>
              <a:t>Melissa Westwood: Impactful research and – importantly – how we get there</a:t>
            </a:r>
            <a:r>
              <a:rPr lang="en-GB" dirty="0"/>
              <a:t> (Viewpoint blog)</a:t>
            </a:r>
            <a:endParaRPr lang="en-GB" sz="2800" dirty="0">
              <a:hlinkClick r:id="rId4"/>
            </a:endParaRPr>
          </a:p>
          <a:p>
            <a:pPr>
              <a:lnSpc>
                <a:spcPct val="150000"/>
              </a:lnSpc>
            </a:pPr>
            <a:r>
              <a:rPr lang="en-GB" dirty="0">
                <a:hlinkClick r:id="rId4"/>
              </a:rPr>
              <a:t>Open funding call for projects to enhance our research culture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Email: </a:t>
            </a:r>
            <a:r>
              <a:rPr lang="en-GB" dirty="0">
                <a:hlinkClick r:id="rId5"/>
              </a:rPr>
              <a:t>cathal.rogers@manchester.ac.uk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6282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M_powerpoint_169_acasson.potx" id="{DCAA7602-4A94-4A10-89D9-5DC9CE20B579}" vid="{2F39BEB1-B4C6-4864-AAB0-C09F11223845}"/>
    </a:ext>
  </a:extLst>
</a:theme>
</file>

<file path=ppt/theme/theme2.xml><?xml version="1.0" encoding="utf-8"?>
<a:theme xmlns:a="http://schemas.openxmlformats.org/drawingml/2006/main" name="SPHER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M_powerpoint_169_acasson.potx" id="{DCAA7602-4A94-4A10-89D9-5DC9CE20B579}" vid="{F3CE79FD-C231-4A13-BF9F-0F09E2FA48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85714DEF65E4EA1B441C362C31A70" ma:contentTypeVersion="15" ma:contentTypeDescription="Create a new document." ma:contentTypeScope="" ma:versionID="33ef7623cb432f3d1f8e4933f3b399b0">
  <xsd:schema xmlns:xsd="http://www.w3.org/2001/XMLSchema" xmlns:xs="http://www.w3.org/2001/XMLSchema" xmlns:p="http://schemas.microsoft.com/office/2006/metadata/properties" xmlns:ns2="f0241ee3-9874-473e-b697-f582c4cb8c8f" xmlns:ns3="26f23797-ab33-451f-ae62-7de329a519c0" targetNamespace="http://schemas.microsoft.com/office/2006/metadata/properties" ma:root="true" ma:fieldsID="e62e27314b0ba07a2db4442b09b0cdf0" ns2:_="" ns3:_="">
    <xsd:import namespace="f0241ee3-9874-473e-b697-f582c4cb8c8f"/>
    <xsd:import namespace="26f23797-ab33-451f-ae62-7de329a5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41ee3-9874-473e-b697-f582c4cb8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23797-ab33-451f-ae62-7de329a519c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4b72338-d992-4269-aeb5-cd9e294f9966}" ma:internalName="TaxCatchAll" ma:showField="CatchAllData" ma:web="26f23797-ab33-451f-ae62-7de329a5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f23797-ab33-451f-ae62-7de329a519c0" xsi:nil="true"/>
    <lcf76f155ced4ddcb4097134ff3c332f xmlns="f0241ee3-9874-473e-b697-f582c4cb8c8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3E162-85BA-40D4-B1C2-D9BC7A8F1D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241ee3-9874-473e-b697-f582c4cb8c8f"/>
    <ds:schemaRef ds:uri="26f23797-ab33-451f-ae62-7de329a5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C05FDA-B50C-450F-B39A-696BCDEAE35A}">
  <ds:schemaRefs>
    <ds:schemaRef ds:uri="http://schemas.microsoft.com/office/2006/metadata/properties"/>
    <ds:schemaRef ds:uri="http://schemas.microsoft.com/office/infopath/2007/PartnerControls"/>
    <ds:schemaRef ds:uri="26f23797-ab33-451f-ae62-7de329a519c0"/>
    <ds:schemaRef ds:uri="f0241ee3-9874-473e-b697-f582c4cb8c8f"/>
  </ds:schemaRefs>
</ds:datastoreItem>
</file>

<file path=customXml/itemProps3.xml><?xml version="1.0" encoding="utf-8"?>
<ds:datastoreItem xmlns:ds="http://schemas.openxmlformats.org/officeDocument/2006/customXml" ds:itemID="{C1CF171C-E00E-41B0-8323-4268300BA2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UoM_powerpoint_169_acasson</Template>
  <TotalTime>23</TotalTime>
  <Words>425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SPHERE template</vt:lpstr>
      <vt:lpstr>PowerPoint Presentation</vt:lpstr>
      <vt:lpstr>Outline</vt:lpstr>
      <vt:lpstr>What is Research Culture?</vt:lpstr>
      <vt:lpstr>Why does it matter? What’s the issue?</vt:lpstr>
      <vt:lpstr>PowerPoint Presentation</vt:lpstr>
      <vt:lpstr>PowerPoint Presentation</vt:lpstr>
      <vt:lpstr>Open funding call</vt:lpstr>
      <vt:lpstr>Further information/ useful links 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Ross</dc:creator>
  <cp:lastModifiedBy>Lynda Mcintosh</cp:lastModifiedBy>
  <cp:revision>5</cp:revision>
  <dcterms:created xsi:type="dcterms:W3CDTF">2022-05-13T10:11:39Z</dcterms:created>
  <dcterms:modified xsi:type="dcterms:W3CDTF">2025-03-18T12:04:23Z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0x01010037085714DEF65E4EA1B441C362C31A70</vt:lpwstr>
  </property>
</Properties>
</file>