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8" r:id="rId2"/>
  </p:sldMasterIdLst>
  <p:notesMasterIdLst>
    <p:notesMasterId r:id="rId15"/>
  </p:notesMasterIdLst>
  <p:sldIdLst>
    <p:sldId id="296" r:id="rId3"/>
    <p:sldId id="354" r:id="rId4"/>
    <p:sldId id="330" r:id="rId5"/>
    <p:sldId id="339" r:id="rId6"/>
    <p:sldId id="355" r:id="rId7"/>
    <p:sldId id="340" r:id="rId8"/>
    <p:sldId id="356" r:id="rId9"/>
    <p:sldId id="357" r:id="rId10"/>
    <p:sldId id="358" r:id="rId11"/>
    <p:sldId id="359" r:id="rId12"/>
    <p:sldId id="360" r:id="rId13"/>
    <p:sldId id="353" r:id="rId14"/>
  </p:sldIdLst>
  <p:sldSz cx="12192000" cy="6858000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B46"/>
    <a:srgbClr val="F69D4A"/>
    <a:srgbClr val="AAAE4A"/>
    <a:srgbClr val="EA3A3F"/>
    <a:srgbClr val="B63681"/>
    <a:srgbClr val="2132CA"/>
    <a:srgbClr val="E118D0"/>
    <a:srgbClr val="5D2979"/>
    <a:srgbClr val="6A2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29"/>
    <p:restoredTop sz="97759"/>
  </p:normalViewPr>
  <p:slideViewPr>
    <p:cSldViewPr>
      <p:cViewPr varScale="1">
        <p:scale>
          <a:sx n="128" d="100"/>
          <a:sy n="128" d="100"/>
        </p:scale>
        <p:origin x="1136" y="1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21/04/2021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971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3888073"/>
            <a:ext cx="85344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30232"/>
            <a:ext cx="284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00" y="505148"/>
            <a:ext cx="1655343" cy="7076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DACEEB-9497-5B47-833B-4B4284ECF548}"/>
              </a:ext>
            </a:extLst>
          </p:cNvPr>
          <p:cNvSpPr txBox="1"/>
          <p:nvPr userDrawn="1"/>
        </p:nvSpPr>
        <p:spPr>
          <a:xfrm>
            <a:off x="13114" y="-243408"/>
            <a:ext cx="341858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Our future V1 28.11.19 | Division of Communications and Marketing</a:t>
            </a:r>
          </a:p>
        </p:txBody>
      </p:sp>
    </p:spTree>
    <p:extLst>
      <p:ext uri="{BB962C8B-B14F-4D97-AF65-F5344CB8AC3E}">
        <p14:creationId xmlns:p14="http://schemas.microsoft.com/office/powerpoint/2010/main" val="67180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6"/>
            <a:ext cx="2174032" cy="10802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1846550"/>
            <a:ext cx="10363200" cy="2041524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3D6B44-7F6D-464A-A7F7-1B557FAAC49C}"/>
              </a:ext>
            </a:extLst>
          </p:cNvPr>
          <p:cNvSpPr txBox="1"/>
          <p:nvPr userDrawn="1"/>
        </p:nvSpPr>
        <p:spPr>
          <a:xfrm>
            <a:off x="13114" y="-243408"/>
            <a:ext cx="341858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Our future V1 28.11.19 | Division of Communications and Marketing</a:t>
            </a:r>
          </a:p>
        </p:txBody>
      </p:sp>
    </p:spTree>
    <p:extLst>
      <p:ext uri="{BB962C8B-B14F-4D97-AF65-F5344CB8AC3E}">
        <p14:creationId xmlns:p14="http://schemas.microsoft.com/office/powerpoint/2010/main" val="342176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268760"/>
            <a:ext cx="10959008" cy="1143000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2492897"/>
            <a:ext cx="10972800" cy="3633267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8500" y="6428359"/>
            <a:ext cx="28448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2B6232-AB33-4513-9527-F98CEC472D23}" type="datetimeFigureOut">
              <a:rPr lang="en-GB" smtClean="0"/>
              <a:pPr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33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1AE269B-21F6-4A71-848B-6E891C314B78}" type="datetimeFigureOut">
              <a:rPr lang="en-GB" smtClean="0"/>
              <a:pPr/>
              <a:t>21/04/2021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789173-A1D5-421E-B384-2A426DF314C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87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99533D-D948-4549-BDE6-76654A87F2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659" y="2457513"/>
            <a:ext cx="3454682" cy="14768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99E6F4-5079-C641-A49C-8A91B8FA1673}"/>
              </a:ext>
            </a:extLst>
          </p:cNvPr>
          <p:cNvSpPr txBox="1"/>
          <p:nvPr userDrawn="1"/>
        </p:nvSpPr>
        <p:spPr>
          <a:xfrm>
            <a:off x="13114" y="-243408"/>
            <a:ext cx="341858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Our future V1 28.11.19 | Division of Communications and Marketing</a:t>
            </a:r>
          </a:p>
        </p:txBody>
      </p:sp>
    </p:spTree>
    <p:extLst>
      <p:ext uri="{BB962C8B-B14F-4D97-AF65-F5344CB8AC3E}">
        <p14:creationId xmlns:p14="http://schemas.microsoft.com/office/powerpoint/2010/main" val="377944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98500" y="1340768"/>
            <a:ext cx="77906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564905"/>
            <a:ext cx="109728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21/04/2021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59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26500" y="6428359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8500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370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7" r:id="rId2"/>
    <p:sldLayoutId id="2147483669" r:id="rId3"/>
    <p:sldLayoutId id="2147483675" r:id="rId4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9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6.xml"/><Relationship Id="rId9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0EFA04C-A44D-154E-BC94-2D6376BF5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78" y="0"/>
            <a:ext cx="12211878" cy="6858000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C015F9C0-BC18-2B4A-9738-69333A61F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476672"/>
            <a:ext cx="3240360" cy="137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6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SOCIAL RESPONSIBILITY</a:t>
            </a:r>
            <a:endParaRPr lang="en-GB" sz="3200" dirty="0">
              <a:solidFill>
                <a:srgbClr val="7030A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7ABB37-9271-0647-8EA5-823BEEC07B49}"/>
              </a:ext>
            </a:extLst>
          </p:cNvPr>
          <p:cNvSpPr txBox="1">
            <a:spLocks/>
          </p:cNvSpPr>
          <p:nvPr/>
        </p:nvSpPr>
        <p:spPr bwMode="auto">
          <a:xfrm>
            <a:off x="515180" y="3789040"/>
            <a:ext cx="2652334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first British university to set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social responsibility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 a core goal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259C8F-9485-0743-AFDC-6D2368BAEE6A}"/>
              </a:ext>
            </a:extLst>
          </p:cNvPr>
          <p:cNvSpPr txBox="1">
            <a:spLocks/>
          </p:cNvSpPr>
          <p:nvPr/>
        </p:nvSpPr>
        <p:spPr bwMode="auto">
          <a:xfrm>
            <a:off x="3646951" y="3789040"/>
            <a:ext cx="2652334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6,276 students received more than £12.3 million of funding via the Manchester Bursary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4A3600-1865-2C47-9233-54777BBC921C}"/>
              </a:ext>
            </a:extLst>
          </p:cNvPr>
          <p:cNvSpPr txBox="1">
            <a:spLocks/>
          </p:cNvSpPr>
          <p:nvPr/>
        </p:nvSpPr>
        <p:spPr bwMode="auto">
          <a:xfrm>
            <a:off x="6824900" y="3789040"/>
            <a:ext cx="487601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Times Higher Education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, 2021), </a:t>
            </a:r>
            <a:b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aligning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the UN Sustainable Development Goals</a:t>
            </a:r>
          </a:p>
        </p:txBody>
      </p:sp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89A8F83-539B-4548-8A3C-1187147D62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8" t="37772" r="51266" b="48950"/>
          <a:stretch/>
        </p:blipFill>
        <p:spPr>
          <a:xfrm>
            <a:off x="3303188" y="1844824"/>
            <a:ext cx="3233202" cy="1656184"/>
          </a:xfrm>
          <a:prstGeom prst="rect">
            <a:avLst/>
          </a:prstGeom>
        </p:spPr>
      </p:pic>
      <p:pic>
        <p:nvPicPr>
          <p:cNvPr id="12" name="Picture 11" descr="A picture containing timeline&#10;&#10;Description automatically generated">
            <a:extLst>
              <a:ext uri="{FF2B5EF4-FFF2-40B4-BE49-F238E27FC236}">
                <a16:creationId xmlns:a16="http://schemas.microsoft.com/office/drawing/2014/main" id="{FEC727FA-8BA1-1848-AA5E-A0A23C7390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1" t="30385" r="77566" b="48950"/>
          <a:stretch/>
        </p:blipFill>
        <p:spPr>
          <a:xfrm>
            <a:off x="1019236" y="1259633"/>
            <a:ext cx="1644222" cy="2241376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61DC983-17D4-5747-A95E-15BD2F2C1F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5" t="54599" r="23289" b="31751"/>
          <a:stretch/>
        </p:blipFill>
        <p:spPr>
          <a:xfrm>
            <a:off x="7392144" y="1555394"/>
            <a:ext cx="3968873" cy="194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9286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CIVIC ENGAGEMENT</a:t>
            </a:r>
            <a:endParaRPr lang="en-GB" sz="3200" dirty="0">
              <a:solidFill>
                <a:srgbClr val="7030A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8AB65C4-E2C3-CB42-BC32-B88FA2C1406C}"/>
              </a:ext>
            </a:extLst>
          </p:cNvPr>
          <p:cNvSpPr txBox="1">
            <a:spLocks/>
          </p:cNvSpPr>
          <p:nvPr/>
        </p:nvSpPr>
        <p:spPr bwMode="auto">
          <a:xfrm>
            <a:off x="695400" y="1345333"/>
            <a:ext cx="3432460" cy="17298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D2979"/>
                </a:solidFill>
                <a:latin typeface="Arial" charset="0"/>
                <a:ea typeface="Arial" charset="0"/>
                <a:cs typeface="Arial" charset="0"/>
              </a:rPr>
              <a:t>18,000</a:t>
            </a:r>
            <a:endParaRPr lang="en-US" dirty="0">
              <a:solidFill>
                <a:srgbClr val="5D297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jobs and more than £1.7 billion GVA a year created for the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city region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838CE40-BDC8-7944-A704-08DE513F2EF1}"/>
              </a:ext>
            </a:extLst>
          </p:cNvPr>
          <p:cNvSpPr txBox="1">
            <a:spLocks/>
          </p:cNvSpPr>
          <p:nvPr/>
        </p:nvSpPr>
        <p:spPr bwMode="auto">
          <a:xfrm>
            <a:off x="4379770" y="1345333"/>
            <a:ext cx="3432460" cy="17298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D2979"/>
                </a:solidFill>
                <a:latin typeface="Arial" charset="0"/>
                <a:ea typeface="Arial" charset="0"/>
                <a:cs typeface="Arial" charset="0"/>
              </a:rPr>
              <a:t>1,250</a:t>
            </a:r>
            <a:endParaRPr lang="en-US" dirty="0">
              <a:solidFill>
                <a:srgbClr val="5D297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than 1,250 staff and alumni placed into governor roles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our School Governors Initiative since 2012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DC55EF7-94EA-5F4B-B478-8CB031DD2419}"/>
              </a:ext>
            </a:extLst>
          </p:cNvPr>
          <p:cNvSpPr txBox="1">
            <a:spLocks/>
          </p:cNvSpPr>
          <p:nvPr/>
        </p:nvSpPr>
        <p:spPr bwMode="auto">
          <a:xfrm>
            <a:off x="8042052" y="1345333"/>
            <a:ext cx="3432460" cy="17298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Four celebrated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cultural institutions: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79AD5A-EB47-4647-9620-B46B101B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41599" r="3998" b="29001"/>
          <a:stretch/>
        </p:blipFill>
        <p:spPr>
          <a:xfrm>
            <a:off x="217061" y="3861048"/>
            <a:ext cx="1175787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2784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2488393"/>
            <a:ext cx="10959008" cy="1143000"/>
          </a:xfrm>
        </p:spPr>
        <p:txBody>
          <a:bodyPr/>
          <a:lstStyle/>
          <a:p>
            <a:pPr algn="ctr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</a:rPr>
              <a:t>Thank you, any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questions?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 bwMode="auto">
          <a:xfrm>
            <a:off x="2984326" y="4272706"/>
            <a:ext cx="6400800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Font typeface="Arial" charset="0"/>
              <a:buNone/>
            </a:pPr>
            <a:r>
              <a:rPr lang="en-US" sz="1600" dirty="0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/</a:t>
            </a:r>
            <a:r>
              <a:rPr lang="en-US" sz="1600" dirty="0" err="1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TheUniversityOfManchester</a:t>
            </a:r>
            <a:endParaRPr lang="en-US" sz="1600" dirty="0">
              <a:solidFill>
                <a:srgbClr val="59595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lnSpc>
                <a:spcPct val="140000"/>
              </a:lnSpc>
              <a:buFont typeface="Arial" charset="0"/>
              <a:buNone/>
            </a:pPr>
            <a:r>
              <a:rPr lang="en-US" sz="1600" dirty="0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@</a:t>
            </a:r>
            <a:r>
              <a:rPr lang="en-US" sz="1600" dirty="0" err="1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OfficialUoM</a:t>
            </a:r>
            <a:endParaRPr lang="en-US" sz="1600" dirty="0">
              <a:solidFill>
                <a:srgbClr val="59595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lnSpc>
                <a:spcPct val="140000"/>
              </a:lnSpc>
              <a:buFont typeface="Arial" charset="0"/>
              <a:buNone/>
            </a:pPr>
            <a:r>
              <a:rPr lang="en-US" sz="1600" dirty="0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@</a:t>
            </a:r>
            <a:r>
              <a:rPr lang="en-US" sz="1600" dirty="0" err="1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OfficialUoM</a:t>
            </a:r>
            <a:endParaRPr lang="en-US" sz="1600" dirty="0">
              <a:solidFill>
                <a:srgbClr val="59595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lnSpc>
                <a:spcPct val="140000"/>
              </a:lnSpc>
              <a:buFont typeface="Arial" charset="0"/>
              <a:buNone/>
            </a:pPr>
            <a:r>
              <a:rPr lang="en-US" sz="1600" dirty="0" err="1">
                <a:solidFill>
                  <a:srgbClr val="595959"/>
                </a:solidFill>
                <a:latin typeface="Arial" charset="0"/>
                <a:ea typeface="Arial" charset="0"/>
                <a:cs typeface="Arial" charset="0"/>
              </a:rPr>
              <a:t>www.manchester.ac.uk</a:t>
            </a:r>
            <a:endParaRPr lang="en-US" sz="1600" dirty="0">
              <a:solidFill>
                <a:srgbClr val="595959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 descr="TAB_col_white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1864" y="692696"/>
            <a:ext cx="26146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SoMe.ai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48" t="19226" r="77805" b="69984"/>
          <a:stretch>
            <a:fillRect/>
          </a:stretch>
        </p:blipFill>
        <p:spPr bwMode="auto">
          <a:xfrm>
            <a:off x="5157614" y="4653136"/>
            <a:ext cx="355600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SoMe.ai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48" t="14098" r="77805" b="80774"/>
          <a:stretch>
            <a:fillRect/>
          </a:stretch>
        </p:blipFill>
        <p:spPr bwMode="auto">
          <a:xfrm>
            <a:off x="4517852" y="4272706"/>
            <a:ext cx="35401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eft Arrow 6">
            <a:hlinkClick r:id="rId4" action="ppaction://hlinksldjump"/>
          </p:cNvPr>
          <p:cNvSpPr/>
          <p:nvPr/>
        </p:nvSpPr>
        <p:spPr>
          <a:xfrm>
            <a:off x="263352" y="332656"/>
            <a:ext cx="864096" cy="432048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0241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ext, purple&#10;&#10;Description automatically generated">
            <a:extLst>
              <a:ext uri="{FF2B5EF4-FFF2-40B4-BE49-F238E27FC236}">
                <a16:creationId xmlns:a16="http://schemas.microsoft.com/office/drawing/2014/main" id="{329B6EE9-FB75-D448-910B-461E8D90F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96" y="889"/>
            <a:ext cx="9693408" cy="6858000"/>
          </a:xfrm>
          <a:prstGeom prst="rect">
            <a:avLst/>
          </a:prstGeom>
        </p:spPr>
      </p:pic>
      <p:sp>
        <p:nvSpPr>
          <p:cNvPr id="3" name="Action Button: Custom 2">
            <a:hlinkClick r:id="rId3" action="ppaction://hlinksldjump" highlightClick="1"/>
          </p:cNvPr>
          <p:cNvSpPr/>
          <p:nvPr/>
        </p:nvSpPr>
        <p:spPr>
          <a:xfrm>
            <a:off x="877142" y="1844824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Custom 7">
            <a:hlinkClick r:id="rId3" action="ppaction://hlinksldjump" highlightClick="1"/>
          </p:cNvPr>
          <p:cNvSpPr/>
          <p:nvPr/>
        </p:nvSpPr>
        <p:spPr>
          <a:xfrm>
            <a:off x="877142" y="2739128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rId4" action="ppaction://hlinksldjump" highlightClick="1"/>
          </p:cNvPr>
          <p:cNvSpPr/>
          <p:nvPr/>
        </p:nvSpPr>
        <p:spPr>
          <a:xfrm>
            <a:off x="877142" y="3191304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Custom 9">
            <a:hlinkClick r:id="rId5" action="ppaction://hlinksldjump" highlightClick="1"/>
          </p:cNvPr>
          <p:cNvSpPr/>
          <p:nvPr/>
        </p:nvSpPr>
        <p:spPr>
          <a:xfrm>
            <a:off x="877142" y="3623383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Custom 10">
            <a:hlinkClick r:id="rId6" action="ppaction://hlinksldjump" highlightClick="1"/>
          </p:cNvPr>
          <p:cNvSpPr/>
          <p:nvPr/>
        </p:nvSpPr>
        <p:spPr>
          <a:xfrm>
            <a:off x="877142" y="4055462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Custom 11">
            <a:hlinkClick r:id="rId7" action="ppaction://hlinksldjump" highlightClick="1"/>
          </p:cNvPr>
          <p:cNvSpPr/>
          <p:nvPr/>
        </p:nvSpPr>
        <p:spPr>
          <a:xfrm>
            <a:off x="877142" y="4487540"/>
            <a:ext cx="3562674" cy="741659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Custom 12">
            <a:hlinkClick r:id="rId8" action="ppaction://hlinksldjump" highlightClick="1"/>
          </p:cNvPr>
          <p:cNvSpPr/>
          <p:nvPr/>
        </p:nvSpPr>
        <p:spPr>
          <a:xfrm>
            <a:off x="877142" y="5311506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tion Button: Custom 13">
            <a:hlinkClick r:id="rId9" action="ppaction://hlinksldjump" highlightClick="1"/>
          </p:cNvPr>
          <p:cNvSpPr/>
          <p:nvPr/>
        </p:nvSpPr>
        <p:spPr>
          <a:xfrm>
            <a:off x="877142" y="5733536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Custom 14">
            <a:hlinkClick r:id="" action="ppaction://noaction" highlightClick="1"/>
          </p:cNvPr>
          <p:cNvSpPr/>
          <p:nvPr/>
        </p:nvSpPr>
        <p:spPr>
          <a:xfrm>
            <a:off x="6162574" y="1844824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Custom 15">
            <a:hlinkClick r:id="" action="ppaction://noaction" highlightClick="1"/>
          </p:cNvPr>
          <p:cNvSpPr/>
          <p:nvPr/>
        </p:nvSpPr>
        <p:spPr>
          <a:xfrm>
            <a:off x="6162574" y="2297000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ction Button: Custom 16">
            <a:hlinkClick r:id="" action="ppaction://noaction" highlightClick="1"/>
          </p:cNvPr>
          <p:cNvSpPr/>
          <p:nvPr/>
        </p:nvSpPr>
        <p:spPr>
          <a:xfrm>
            <a:off x="6162574" y="2739128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Custom 17">
            <a:hlinkClick r:id="" action="ppaction://noaction" highlightClick="1"/>
          </p:cNvPr>
          <p:cNvSpPr/>
          <p:nvPr/>
        </p:nvSpPr>
        <p:spPr>
          <a:xfrm>
            <a:off x="6162574" y="3191304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Custom 18">
            <a:hlinkClick r:id="" action="ppaction://noaction" highlightClick="1"/>
          </p:cNvPr>
          <p:cNvSpPr/>
          <p:nvPr/>
        </p:nvSpPr>
        <p:spPr>
          <a:xfrm>
            <a:off x="6162574" y="3623383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Custom 19">
            <a:hlinkClick r:id="" action="ppaction://noaction" highlightClick="1"/>
          </p:cNvPr>
          <p:cNvSpPr/>
          <p:nvPr/>
        </p:nvSpPr>
        <p:spPr>
          <a:xfrm>
            <a:off x="6162574" y="4055462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on Button: Custom 20">
            <a:hlinkClick r:id="" action="ppaction://noaction" highlightClick="1"/>
          </p:cNvPr>
          <p:cNvSpPr/>
          <p:nvPr/>
        </p:nvSpPr>
        <p:spPr>
          <a:xfrm>
            <a:off x="6162574" y="4487541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ction Button: Custom 21">
            <a:hlinkClick r:id="" action="ppaction://noaction" highlightClick="1"/>
          </p:cNvPr>
          <p:cNvSpPr/>
          <p:nvPr/>
        </p:nvSpPr>
        <p:spPr>
          <a:xfrm>
            <a:off x="6162574" y="4949766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ction Button: Custom 22">
            <a:hlinkClick r:id="" action="ppaction://noaction" highlightClick="1"/>
          </p:cNvPr>
          <p:cNvSpPr/>
          <p:nvPr/>
        </p:nvSpPr>
        <p:spPr>
          <a:xfrm>
            <a:off x="6162574" y="5381845"/>
            <a:ext cx="3562674" cy="36004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1737FB54-40B2-5F4E-95A7-BB694444C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75089"/>
            <a:ext cx="526201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OUR VISION</a:t>
            </a:r>
          </a:p>
          <a:p>
            <a:pPr algn="ctr"/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We will be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recognised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globally for the excellence of our people, research, learning and innovation, and for the benefits we bring to society and the environment</a:t>
            </a: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94EC473F-2561-AD4A-AAB9-3D328E1AA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3504" y="475089"/>
            <a:ext cx="526201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OUR VALUES</a:t>
            </a:r>
          </a:p>
          <a:p>
            <a:pPr algn="ctr"/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Knowledge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Wisdom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Humanity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Academic freedom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Courage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Pioneering spirit</a:t>
            </a:r>
          </a:p>
        </p:txBody>
      </p:sp>
    </p:spTree>
    <p:extLst>
      <p:ext uri="{BB962C8B-B14F-4D97-AF65-F5344CB8AC3E}">
        <p14:creationId xmlns:p14="http://schemas.microsoft.com/office/powerpoint/2010/main" val="141884179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11728A0-5EDA-C142-8570-CA7672A8B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3" t="50000" r="18095" b="15350"/>
          <a:stretch/>
        </p:blipFill>
        <p:spPr>
          <a:xfrm>
            <a:off x="375389" y="2238378"/>
            <a:ext cx="11200340" cy="45074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OUR PEOPLE</a:t>
            </a:r>
            <a:endParaRPr lang="en-GB" sz="3200" dirty="0">
              <a:solidFill>
                <a:srgbClr val="7030A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8AB65C4-E2C3-CB42-BC32-B88FA2C1406C}"/>
              </a:ext>
            </a:extLst>
          </p:cNvPr>
          <p:cNvSpPr txBox="1">
            <a:spLocks/>
          </p:cNvSpPr>
          <p:nvPr/>
        </p:nvSpPr>
        <p:spPr bwMode="auto">
          <a:xfrm>
            <a:off x="695400" y="1345333"/>
            <a:ext cx="3432460" cy="17298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D2979"/>
                </a:solidFill>
                <a:latin typeface="Arial" charset="0"/>
                <a:ea typeface="Arial" charset="0"/>
                <a:cs typeface="Arial" charset="0"/>
              </a:rPr>
              <a:t>48,485</a:t>
            </a:r>
            <a:endParaRPr lang="en-US" dirty="0">
              <a:solidFill>
                <a:srgbClr val="5D297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students* across undergraduate, master’s and research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838CE40-BDC8-7944-A704-08DE513F2EF1}"/>
              </a:ext>
            </a:extLst>
          </p:cNvPr>
          <p:cNvSpPr txBox="1">
            <a:spLocks/>
          </p:cNvSpPr>
          <p:nvPr/>
        </p:nvSpPr>
        <p:spPr bwMode="auto">
          <a:xfrm>
            <a:off x="4379770" y="1345333"/>
            <a:ext cx="3432460" cy="17298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D2979"/>
                </a:solidFill>
                <a:latin typeface="Arial" charset="0"/>
                <a:ea typeface="Arial" charset="0"/>
                <a:cs typeface="Arial" charset="0"/>
              </a:rPr>
              <a:t>12,920</a:t>
            </a:r>
            <a:endParaRPr lang="en-US" dirty="0">
              <a:solidFill>
                <a:srgbClr val="5D297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staff** across academia and professional services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DC55EF7-94EA-5F4B-B478-8CB031DD2419}"/>
              </a:ext>
            </a:extLst>
          </p:cNvPr>
          <p:cNvSpPr txBox="1">
            <a:spLocks/>
          </p:cNvSpPr>
          <p:nvPr/>
        </p:nvSpPr>
        <p:spPr bwMode="auto">
          <a:xfrm>
            <a:off x="8042052" y="1345333"/>
            <a:ext cx="3432460" cy="17298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5D2979"/>
                </a:solidFill>
                <a:latin typeface="Arial" charset="0"/>
                <a:ea typeface="Arial" charset="0"/>
                <a:cs typeface="Arial" charset="0"/>
              </a:rPr>
              <a:t>500,000</a:t>
            </a:r>
            <a:endParaRPr lang="en-US" dirty="0">
              <a:solidFill>
                <a:srgbClr val="5D2979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alumni in more than 190 countries. Notable alumni include:</a:t>
            </a: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0B27B0F2-1000-4C49-A1B0-A739415B1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9" y="6440061"/>
            <a:ext cx="11233248" cy="25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algn="ctr"/>
            <a:r>
              <a:rPr lang="en-US" sz="16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*Figures sourced from HESA 2019/20 (numbers rounded to the nearest five).  **Headcount figures as at 31 July 2020 (rounded to the nearest five).</a:t>
            </a:r>
            <a:endParaRPr lang="en-US" sz="16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0255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catter chart&#10;&#10;Description automatically generated">
            <a:extLst>
              <a:ext uri="{FF2B5EF4-FFF2-40B4-BE49-F238E27FC236}">
                <a16:creationId xmlns:a16="http://schemas.microsoft.com/office/drawing/2014/main" id="{02B202D0-0A63-B24B-89D2-D7091D5776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8" t="36229" r="44020" b="46210"/>
          <a:stretch/>
        </p:blipFill>
        <p:spPr>
          <a:xfrm>
            <a:off x="4583832" y="1081358"/>
            <a:ext cx="2858661" cy="2697552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INNOVATION </a:t>
            </a:r>
            <a:endParaRPr lang="en-GB" sz="3200" dirty="0">
              <a:solidFill>
                <a:srgbClr val="7030A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7ABB37-9271-0647-8EA5-823BEEC07B49}"/>
              </a:ext>
            </a:extLst>
          </p:cNvPr>
          <p:cNvSpPr txBox="1">
            <a:spLocks/>
          </p:cNvSpPr>
          <p:nvPr/>
        </p:nvSpPr>
        <p:spPr bwMode="auto">
          <a:xfrm>
            <a:off x="695400" y="3789040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Almost £868 million of economic impact contributed by our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commercialisation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activities since 2004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259C8F-9485-0743-AFDC-6D2368BAEE6A}"/>
              </a:ext>
            </a:extLst>
          </p:cNvPr>
          <p:cNvSpPr txBox="1">
            <a:spLocks/>
          </p:cNvSpPr>
          <p:nvPr/>
        </p:nvSpPr>
        <p:spPr bwMode="auto">
          <a:xfrm>
            <a:off x="4379770" y="3789040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 Manchester will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transform our North Campus into a world-class innovation district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4A3600-1865-2C47-9233-54777BBC921C}"/>
              </a:ext>
            </a:extLst>
          </p:cNvPr>
          <p:cNvSpPr txBox="1">
            <a:spLocks/>
          </p:cNvSpPr>
          <p:nvPr/>
        </p:nvSpPr>
        <p:spPr bwMode="auto">
          <a:xfrm>
            <a:off x="8042052" y="3789040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Health Innovation Manchester accelerates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benefits of our research for our region’s health and social care services</a:t>
            </a:r>
          </a:p>
        </p:txBody>
      </p:sp>
      <p:pic>
        <p:nvPicPr>
          <p:cNvPr id="13" name="Picture 12" descr="A picture containing scatter chart&#10;&#10;Description automatically generated">
            <a:extLst>
              <a:ext uri="{FF2B5EF4-FFF2-40B4-BE49-F238E27FC236}">
                <a16:creationId xmlns:a16="http://schemas.microsoft.com/office/drawing/2014/main" id="{1CEF529B-83D6-474D-9817-3222677C73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3" t="36229" r="56677" b="46210"/>
          <a:stretch/>
        </p:blipFill>
        <p:spPr>
          <a:xfrm>
            <a:off x="987366" y="1081358"/>
            <a:ext cx="3225597" cy="2697552"/>
          </a:xfrm>
          <a:prstGeom prst="rect">
            <a:avLst/>
          </a:prstGeom>
        </p:spPr>
      </p:pic>
      <p:pic>
        <p:nvPicPr>
          <p:cNvPr id="14" name="Picture 13" descr="A picture containing scatter chart&#10;&#10;Description automatically generated">
            <a:extLst>
              <a:ext uri="{FF2B5EF4-FFF2-40B4-BE49-F238E27FC236}">
                <a16:creationId xmlns:a16="http://schemas.microsoft.com/office/drawing/2014/main" id="{BD37DAE2-6071-E34B-B926-CB161CEFE0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0" t="36229" r="26147" b="46210"/>
          <a:stretch/>
        </p:blipFill>
        <p:spPr>
          <a:xfrm>
            <a:off x="8546127" y="1081358"/>
            <a:ext cx="2424309" cy="269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6196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0A56AA6-BBC2-9448-95BE-9469B77827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0" t="31100" r="18095" b="44898"/>
          <a:stretch/>
        </p:blipFill>
        <p:spPr>
          <a:xfrm>
            <a:off x="8624051" y="1003156"/>
            <a:ext cx="3154426" cy="2785884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TEACHING AND LEARNING</a:t>
            </a:r>
            <a:endParaRPr lang="en-GB" sz="3200" dirty="0">
              <a:solidFill>
                <a:srgbClr val="7030A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7ABB37-9271-0647-8EA5-823BEEC07B49}"/>
              </a:ext>
            </a:extLst>
          </p:cNvPr>
          <p:cNvSpPr txBox="1">
            <a:spLocks/>
          </p:cNvSpPr>
          <p:nvPr/>
        </p:nvSpPr>
        <p:spPr bwMode="auto">
          <a:xfrm>
            <a:off x="695400" y="3789040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National Teaching Fellowships awarded over the last year, as well as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436 other fellowships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259C8F-9485-0743-AFDC-6D2368BAEE6A}"/>
              </a:ext>
            </a:extLst>
          </p:cNvPr>
          <p:cNvSpPr txBox="1">
            <a:spLocks/>
          </p:cNvSpPr>
          <p:nvPr/>
        </p:nvSpPr>
        <p:spPr bwMode="auto">
          <a:xfrm>
            <a:off x="4379770" y="3789040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Multimillion-pound investment in flexible, blended learning that’s accessible, inclusive and international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4A3600-1865-2C47-9233-54777BBC921C}"/>
              </a:ext>
            </a:extLst>
          </p:cNvPr>
          <p:cNvSpPr txBox="1">
            <a:spLocks/>
          </p:cNvSpPr>
          <p:nvPr/>
        </p:nvSpPr>
        <p:spPr bwMode="auto">
          <a:xfrm>
            <a:off x="8042052" y="3789040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University was named the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Sunday Times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top university for employability in 2020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D8A09B8-93E5-C041-A109-AC55D303C5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1" t="31100" r="62425" b="44898"/>
          <a:stretch/>
        </p:blipFill>
        <p:spPr>
          <a:xfrm>
            <a:off x="994617" y="1003156"/>
            <a:ext cx="2834025" cy="2785884"/>
          </a:xfrm>
          <a:prstGeom prst="rect">
            <a:avLst/>
          </a:prstGeom>
        </p:spPr>
      </p:pic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5FC6363-CC35-CE43-AC36-A43F809DE7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1" t="39592" r="42523" b="44898"/>
          <a:stretch/>
        </p:blipFill>
        <p:spPr>
          <a:xfrm>
            <a:off x="5088006" y="1988840"/>
            <a:ext cx="2448272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7283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OUR HISTORY</a:t>
            </a:r>
            <a:endParaRPr lang="en-GB" sz="3200" dirty="0">
              <a:solidFill>
                <a:srgbClr val="7030A0"/>
              </a:solidFill>
              <a:ea typeface="+mj-ea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04394C5-86F1-AA40-917F-50CDEED80062}"/>
              </a:ext>
            </a:extLst>
          </p:cNvPr>
          <p:cNvSpPr txBox="1">
            <a:spLocks/>
          </p:cNvSpPr>
          <p:nvPr/>
        </p:nvSpPr>
        <p:spPr bwMode="auto">
          <a:xfrm>
            <a:off x="695400" y="4365104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Manchester Mechanics' Institute opens to educate the city's working population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7C0EDA2-5498-774F-9CFF-206E4186C198}"/>
              </a:ext>
            </a:extLst>
          </p:cNvPr>
          <p:cNvSpPr txBox="1">
            <a:spLocks/>
          </p:cNvSpPr>
          <p:nvPr/>
        </p:nvSpPr>
        <p:spPr bwMode="auto">
          <a:xfrm>
            <a:off x="4379770" y="4365104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Owens College becomes the first part of the Victoria University, England's first civic university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C8E37F-A5C2-0F49-8054-F28A27313A8F}"/>
              </a:ext>
            </a:extLst>
          </p:cNvPr>
          <p:cNvSpPr txBox="1">
            <a:spLocks/>
          </p:cNvSpPr>
          <p:nvPr/>
        </p:nvSpPr>
        <p:spPr bwMode="auto">
          <a:xfrm>
            <a:off x="8042052" y="4365104"/>
            <a:ext cx="343246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University of Manchester is created by the amalgamation of the Victoria University of Manchester and the University of Manchester Institute of Science and Technology</a:t>
            </a:r>
          </a:p>
        </p:txBody>
      </p:sp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F45D5796-4FA9-FB40-9503-CCF411B86F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9" t="27950" r="55347" b="43700"/>
          <a:stretch/>
        </p:blipFill>
        <p:spPr>
          <a:xfrm>
            <a:off x="4943872" y="1243763"/>
            <a:ext cx="2448273" cy="2948569"/>
          </a:xfrm>
          <a:prstGeom prst="rect">
            <a:avLst/>
          </a:prstGeom>
        </p:spPr>
      </p:pic>
      <p:pic>
        <p:nvPicPr>
          <p:cNvPr id="15" name="Picture 1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6517AC2C-6267-C84D-B7BE-3E9202BCA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t="27950" r="77400" b="43700"/>
          <a:stretch/>
        </p:blipFill>
        <p:spPr>
          <a:xfrm>
            <a:off x="1420857" y="1243763"/>
            <a:ext cx="2082855" cy="2948569"/>
          </a:xfrm>
          <a:prstGeom prst="rect">
            <a:avLst/>
          </a:prstGeom>
        </p:spPr>
      </p:pic>
      <p:pic>
        <p:nvPicPr>
          <p:cNvPr id="16" name="Picture 15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658C7EC8-D34F-844B-AAA7-24EFF05D5E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35" t="27950" r="29949" b="43700"/>
          <a:stretch/>
        </p:blipFill>
        <p:spPr>
          <a:xfrm>
            <a:off x="8256240" y="1243763"/>
            <a:ext cx="3240512" cy="294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5074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NOBEL PRIZE WINNERS</a:t>
            </a:r>
            <a:endParaRPr lang="en-GB" sz="3200" dirty="0">
              <a:solidFill>
                <a:srgbClr val="7030A0"/>
              </a:solidFill>
              <a:ea typeface="+mj-ea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7C0EDA2-5498-774F-9CFF-206E4186C198}"/>
              </a:ext>
            </a:extLst>
          </p:cNvPr>
          <p:cNvSpPr txBox="1">
            <a:spLocks/>
          </p:cNvSpPr>
          <p:nvPr/>
        </p:nvSpPr>
        <p:spPr bwMode="auto">
          <a:xfrm>
            <a:off x="3833729" y="4509120"/>
            <a:ext cx="474056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Among our current </a:t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former staff</a:t>
            </a:r>
          </a:p>
        </p:txBody>
      </p:sp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F45D5796-4FA9-FB40-9503-CCF411B86F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52" t="27950" r="8025" b="36500"/>
          <a:stretch/>
        </p:blipFill>
        <p:spPr>
          <a:xfrm>
            <a:off x="4943872" y="1243763"/>
            <a:ext cx="2520280" cy="369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9022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6329CE67-6C5A-5448-9063-A6ECE1F079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6" t="31101" r="65154" b="45800"/>
          <a:stretch/>
        </p:blipFill>
        <p:spPr>
          <a:xfrm>
            <a:off x="551384" y="1987959"/>
            <a:ext cx="2880321" cy="2382218"/>
          </a:xfrm>
          <a:prstGeom prst="rect">
            <a:avLst/>
          </a:prstGeom>
        </p:spPr>
      </p:pic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1817422B-755F-E540-B996-4DF1F18959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9" t="31101" r="20286" b="45800"/>
          <a:stretch/>
        </p:blipFill>
        <p:spPr>
          <a:xfrm>
            <a:off x="7541587" y="1282156"/>
            <a:ext cx="3135409" cy="3315534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1EC98B59-1615-7147-9F0D-1EA98A3E97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5" t="31101" r="42725" b="45800"/>
          <a:stretch/>
        </p:blipFill>
        <p:spPr>
          <a:xfrm>
            <a:off x="3534232" y="1987959"/>
            <a:ext cx="2880320" cy="2382218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RESEARCH AND DISCOVERY</a:t>
            </a:r>
            <a:endParaRPr lang="en-GB" sz="3200" dirty="0">
              <a:solidFill>
                <a:srgbClr val="7030A0"/>
              </a:solidFill>
              <a:ea typeface="+mj-ea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04394C5-86F1-AA40-917F-50CDEED80062}"/>
              </a:ext>
            </a:extLst>
          </p:cNvPr>
          <p:cNvSpPr txBox="1">
            <a:spLocks/>
          </p:cNvSpPr>
          <p:nvPr/>
        </p:nvSpPr>
        <p:spPr bwMode="auto">
          <a:xfrm>
            <a:off x="695400" y="4365104"/>
            <a:ext cx="2724342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quality ranked 36th in the 2020 Academic Ranking of World Universities and 27th in the QS World Rankings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7C0EDA2-5498-774F-9CFF-206E4186C198}"/>
              </a:ext>
            </a:extLst>
          </p:cNvPr>
          <p:cNvSpPr txBox="1">
            <a:spLocks/>
          </p:cNvSpPr>
          <p:nvPr/>
        </p:nvSpPr>
        <p:spPr bwMode="auto">
          <a:xfrm>
            <a:off x="3719736" y="4365104"/>
            <a:ext cx="2724342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Five dual-award PhD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programmes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with global strategic partners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C8E37F-A5C2-0F49-8054-F28A27313A8F}"/>
              </a:ext>
            </a:extLst>
          </p:cNvPr>
          <p:cNvSpPr txBox="1">
            <a:spLocks/>
          </p:cNvSpPr>
          <p:nvPr/>
        </p:nvSpPr>
        <p:spPr bwMode="auto">
          <a:xfrm>
            <a:off x="6744072" y="4365104"/>
            <a:ext cx="473044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Nearly half of our academic and research staff work on interdisciplinary research, showcased by five research beacons: advanced materials, cancer, energy, global inequalities and industrial biotechnology</a:t>
            </a:r>
          </a:p>
        </p:txBody>
      </p:sp>
    </p:spTree>
    <p:extLst>
      <p:ext uri="{BB962C8B-B14F-4D97-AF65-F5344CB8AC3E}">
        <p14:creationId xmlns:p14="http://schemas.microsoft.com/office/powerpoint/2010/main" val="314256292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82C63C6-9EF7-3F42-A5EC-4063D40380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7" t="40060" r="74449" b="48950"/>
          <a:stretch/>
        </p:blipFill>
        <p:spPr>
          <a:xfrm>
            <a:off x="875966" y="1988840"/>
            <a:ext cx="2337898" cy="1741726"/>
          </a:xfrm>
          <a:prstGeom prst="rect">
            <a:avLst/>
          </a:prstGeom>
        </p:spPr>
      </p:pic>
      <p:pic>
        <p:nvPicPr>
          <p:cNvPr id="13" name="Picture 1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5891A49-F304-6244-80DF-C548604CE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3" t="26901" r="45202" b="48950"/>
          <a:stretch/>
        </p:blipFill>
        <p:spPr>
          <a:xfrm>
            <a:off x="3980286" y="1259632"/>
            <a:ext cx="1872208" cy="2355380"/>
          </a:xfrm>
          <a:prstGeom prst="rect">
            <a:avLst/>
          </a:prstGeom>
        </p:spPr>
      </p:pic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2EC79B4-1EE8-1446-B2B7-52DF65786B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21" t="37874" r="13643" b="48950"/>
          <a:stretch/>
        </p:blipFill>
        <p:spPr>
          <a:xfrm>
            <a:off x="6618917" y="1642334"/>
            <a:ext cx="4381513" cy="2088232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CAACAE8-B1ED-3442-98A0-A300D68B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496" y="116632"/>
            <a:ext cx="10959008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GLOBAL INFLUENCE</a:t>
            </a:r>
            <a:endParaRPr lang="en-GB" sz="3200" dirty="0">
              <a:solidFill>
                <a:srgbClr val="7030A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7ABB37-9271-0647-8EA5-823BEEC07B49}"/>
              </a:ext>
            </a:extLst>
          </p:cNvPr>
          <p:cNvSpPr txBox="1">
            <a:spLocks/>
          </p:cNvSpPr>
          <p:nvPr/>
        </p:nvSpPr>
        <p:spPr bwMode="auto">
          <a:xfrm>
            <a:off x="695400" y="3789040"/>
            <a:ext cx="2652334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most international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university in the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world (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Times Higher Education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2021)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259C8F-9485-0743-AFDC-6D2368BAEE6A}"/>
              </a:ext>
            </a:extLst>
          </p:cNvPr>
          <p:cNvSpPr txBox="1">
            <a:spLocks/>
          </p:cNvSpPr>
          <p:nvPr/>
        </p:nvSpPr>
        <p:spPr bwMode="auto">
          <a:xfrm>
            <a:off x="3646951" y="3789040"/>
            <a:ext cx="2652334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Global partnerships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leading universities,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institutes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industry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4A3600-1865-2C47-9233-54777BBC921C}"/>
              </a:ext>
            </a:extLst>
          </p:cNvPr>
          <p:cNvSpPr txBox="1">
            <a:spLocks/>
          </p:cNvSpPr>
          <p:nvPr/>
        </p:nvSpPr>
        <p:spPr bwMode="auto">
          <a:xfrm>
            <a:off x="6598502" y="3789040"/>
            <a:ext cx="4876010" cy="20882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spcCol="432000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Philanthropic income from global alumni and donors has helped to fund £20.6 million worth of activities including scholarships, research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programmes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capital projects and student support packages</a:t>
            </a:r>
          </a:p>
        </p:txBody>
      </p:sp>
    </p:spTree>
    <p:extLst>
      <p:ext uri="{BB962C8B-B14F-4D97-AF65-F5344CB8AC3E}">
        <p14:creationId xmlns:p14="http://schemas.microsoft.com/office/powerpoint/2010/main" val="1047089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DEO">
  <a:themeElements>
    <a:clrScheme name="UoM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5113</TotalTime>
  <Words>487</Words>
  <Application>Microsoft Macintosh PowerPoint</Application>
  <PresentationFormat>Widescreen</PresentationFormat>
  <Paragraphs>57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Open Sans</vt:lpstr>
      <vt:lpstr>Office Theme</vt:lpstr>
      <vt:lpstr>VIDEO</vt:lpstr>
      <vt:lpstr>PowerPoint Presentation</vt:lpstr>
      <vt:lpstr>PowerPoint Presentation</vt:lpstr>
      <vt:lpstr>OUR PEOPLE</vt:lpstr>
      <vt:lpstr>INNOVATION </vt:lpstr>
      <vt:lpstr>TEACHING AND LEARNING</vt:lpstr>
      <vt:lpstr>OUR HISTORY</vt:lpstr>
      <vt:lpstr>NOBEL PRIZE WINNERS</vt:lpstr>
      <vt:lpstr>RESEARCH AND DISCOVERY</vt:lpstr>
      <vt:lpstr>GLOBAL INFLUENCE</vt:lpstr>
      <vt:lpstr>SOCIAL RESPONSIBILITY</vt:lpstr>
      <vt:lpstr>CIVIC ENGAGEMENT</vt:lpstr>
      <vt:lpstr>Thank you, any questions?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Jane Naylor</cp:lastModifiedBy>
  <cp:revision>189</cp:revision>
  <dcterms:created xsi:type="dcterms:W3CDTF">2012-06-12T15:56:20Z</dcterms:created>
  <dcterms:modified xsi:type="dcterms:W3CDTF">2021-04-21T11:49:23Z</dcterms:modified>
</cp:coreProperties>
</file>