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89" r:id="rId4"/>
    <p:sldId id="272" r:id="rId5"/>
    <p:sldId id="266" r:id="rId6"/>
    <p:sldId id="284" r:id="rId7"/>
    <p:sldId id="301" r:id="rId8"/>
    <p:sldId id="294" r:id="rId9"/>
    <p:sldId id="286" r:id="rId10"/>
    <p:sldId id="267" r:id="rId11"/>
    <p:sldId id="306" r:id="rId12"/>
    <p:sldId id="307" r:id="rId13"/>
    <p:sldId id="308" r:id="rId14"/>
    <p:sldId id="309" r:id="rId15"/>
    <p:sldId id="271" r:id="rId16"/>
    <p:sldId id="276" r:id="rId17"/>
    <p:sldId id="274" r:id="rId18"/>
    <p:sldId id="275" r:id="rId19"/>
    <p:sldId id="278" r:id="rId20"/>
    <p:sldId id="310" r:id="rId21"/>
    <p:sldId id="290" r:id="rId22"/>
    <p:sldId id="285" r:id="rId23"/>
    <p:sldId id="270" r:id="rId24"/>
    <p:sldId id="293" r:id="rId25"/>
    <p:sldId id="313" r:id="rId26"/>
    <p:sldId id="312" r:id="rId27"/>
    <p:sldId id="277" r:id="rId28"/>
    <p:sldId id="314" r:id="rId29"/>
    <p:sldId id="282" r:id="rId30"/>
    <p:sldId id="261" r:id="rId31"/>
    <p:sldId id="31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7593" autoAdjust="0"/>
  </p:normalViewPr>
  <p:slideViewPr>
    <p:cSldViewPr>
      <p:cViewPr>
        <p:scale>
          <a:sx n="94" d="100"/>
          <a:sy n="94" d="100"/>
        </p:scale>
        <p:origin x="-45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zalspr3\AppData\Local\Microsoft\Windows\Temporary%20Internet%20Files\Content.Outlook\PPAV0K9P\student%20recruitment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zalspr3\AppData\Local\Microsoft\Windows\Temporary%20Internet%20Files\Content.Outlook\PPAV0K9P\overview%20graphs%20v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zalspr3\AppData\Local\Microsoft\Windows\Temporary%20Internet%20Files\Content.Outlook\PPAV0K9P\pss%20performanc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Year</a:t>
            </a:r>
            <a:r>
              <a:rPr lang="en-GB" baseline="0"/>
              <a:t> 0/1 UG Student Numbers</a:t>
            </a:r>
            <a:endParaRPr lang="en-GB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Home/EU</c:v>
                </c:pt>
              </c:strCache>
            </c:strRef>
          </c:tx>
          <c:cat>
            <c:numRef>
              <c:f>Sheet1!$B$4:$B$6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Sheet1!$C$4:$C$6</c:f>
              <c:numCache>
                <c:formatCode>General</c:formatCode>
                <c:ptCount val="3"/>
                <c:pt idx="0">
                  <c:v>6903</c:v>
                </c:pt>
                <c:pt idx="1">
                  <c:v>5940</c:v>
                </c:pt>
                <c:pt idx="2">
                  <c:v>6901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Overseas</c:v>
                </c:pt>
              </c:strCache>
            </c:strRef>
          </c:tx>
          <c:cat>
            <c:numRef>
              <c:f>Sheet1!$B$4:$B$6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Sheet1!$D$4:$D$6</c:f>
              <c:numCache>
                <c:formatCode>General</c:formatCode>
                <c:ptCount val="3"/>
                <c:pt idx="0">
                  <c:v>1574</c:v>
                </c:pt>
                <c:pt idx="1">
                  <c:v>1600</c:v>
                </c:pt>
                <c:pt idx="2">
                  <c:v>1566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524480"/>
        <c:axId val="85526016"/>
      </c:lineChart>
      <c:catAx>
        <c:axId val="8552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5526016"/>
        <c:crosses val="autoZero"/>
        <c:auto val="1"/>
        <c:lblAlgn val="ctr"/>
        <c:lblOffset val="100"/>
        <c:noMultiLvlLbl val="0"/>
      </c:catAx>
      <c:valAx>
        <c:axId val="85526016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85524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@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51845</c:v>
                </c:pt>
                <c:pt idx="1">
                  <c:v>54000</c:v>
                </c:pt>
                <c:pt idx="2">
                  <c:v>56000</c:v>
                </c:pt>
                <c:pt idx="3">
                  <c:v>57000</c:v>
                </c:pt>
                <c:pt idx="4">
                  <c:v>51000</c:v>
                </c:pt>
                <c:pt idx="5">
                  <c:v>54649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55072"/>
        <c:axId val="85556608"/>
      </c:barChart>
      <c:catAx>
        <c:axId val="8555507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85556608"/>
        <c:crossesAt val="0"/>
        <c:auto val="1"/>
        <c:lblAlgn val="ctr"/>
        <c:lblOffset val="100"/>
        <c:noMultiLvlLbl val="0"/>
      </c:catAx>
      <c:valAx>
        <c:axId val="85556608"/>
        <c:scaling>
          <c:orientation val="minMax"/>
          <c:max val="60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5555072"/>
        <c:crosses val="autoZero"/>
        <c:crossBetween val="between"/>
        <c:minorUnit val="4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400"/>
              <a:t>Staff FTE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'staff numbers'!$C$4</c:f>
              <c:strCache>
                <c:ptCount val="1"/>
                <c:pt idx="0">
                  <c:v>Central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'staff numbers'!$B$5:$B$7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'staff numbers'!$C$5:$C$7</c:f>
              <c:numCache>
                <c:formatCode>General</c:formatCode>
                <c:ptCount val="3"/>
                <c:pt idx="0">
                  <c:v>1847</c:v>
                </c:pt>
                <c:pt idx="1">
                  <c:v>1692.3</c:v>
                </c:pt>
                <c:pt idx="2">
                  <c:v>1729</c:v>
                </c:pt>
              </c:numCache>
            </c:numRef>
          </c:val>
        </c:ser>
        <c:ser>
          <c:idx val="1"/>
          <c:order val="1"/>
          <c:tx>
            <c:strRef>
              <c:f>'staff numbers'!$D$4</c:f>
              <c:strCache>
                <c:ptCount val="1"/>
                <c:pt idx="0">
                  <c:v>Faculties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'staff numbers'!$B$5:$B$7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'staff numbers'!$D$5:$D$7</c:f>
              <c:numCache>
                <c:formatCode>General</c:formatCode>
                <c:ptCount val="3"/>
                <c:pt idx="0">
                  <c:v>2349.6999999999998</c:v>
                </c:pt>
                <c:pt idx="1">
                  <c:v>2508.3000000000002</c:v>
                </c:pt>
                <c:pt idx="2">
                  <c:v>2588.5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356544"/>
        <c:axId val="97334400"/>
      </c:barChart>
      <c:catAx>
        <c:axId val="9135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334400"/>
        <c:crosses val="autoZero"/>
        <c:auto val="1"/>
        <c:lblAlgn val="ctr"/>
        <c:lblOffset val="100"/>
        <c:noMultiLvlLbl val="0"/>
      </c:catAx>
      <c:valAx>
        <c:axId val="9733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356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11091651638957"/>
          <c:y val="0.47901263443566411"/>
          <c:w val="0.15742431514911173"/>
          <c:h val="0.14567910016342361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Cost</a:t>
            </a:r>
            <a:r>
              <a:rPr lang="en-GB" baseline="0" dirty="0"/>
              <a:t> of PSS as percentage of University </a:t>
            </a:r>
            <a:r>
              <a:rPr lang="en-GB" baseline="0" dirty="0" smtClean="0"/>
              <a:t>income</a:t>
            </a:r>
            <a:endParaRPr lang="en-GB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'cost of pss'!$B$6</c:f>
              <c:strCache>
                <c:ptCount val="1"/>
                <c:pt idx="0">
                  <c:v>Central PSS </c:v>
                </c:pt>
              </c:strCache>
            </c:strRef>
          </c:tx>
          <c:marker>
            <c:symbol val="none"/>
          </c:marker>
          <c:cat>
            <c:strRef>
              <c:f>'cost of pss'!$C$5:$F$5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'cost of pss'!$C$6:$F$6</c:f>
              <c:numCache>
                <c:formatCode>0%</c:formatCode>
                <c:ptCount val="4"/>
                <c:pt idx="0">
                  <c:v>0.182</c:v>
                </c:pt>
                <c:pt idx="1">
                  <c:v>0.17799999999999999</c:v>
                </c:pt>
                <c:pt idx="2">
                  <c:v>0.17499999999999999</c:v>
                </c:pt>
                <c:pt idx="3">
                  <c:v>0.154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'cost of pss'!$B$7</c:f>
              <c:strCache>
                <c:ptCount val="1"/>
                <c:pt idx="0">
                  <c:v>All PSS</c:v>
                </c:pt>
              </c:strCache>
            </c:strRef>
          </c:tx>
          <c:marker>
            <c:symbol val="none"/>
          </c:marker>
          <c:cat>
            <c:strRef>
              <c:f>'cost of pss'!$C$5:$F$5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'cost of pss'!$C$7:$F$7</c:f>
              <c:numCache>
                <c:formatCode>0%</c:formatCode>
                <c:ptCount val="4"/>
                <c:pt idx="0">
                  <c:v>0.25800000000000001</c:v>
                </c:pt>
                <c:pt idx="1">
                  <c:v>0.25</c:v>
                </c:pt>
                <c:pt idx="2">
                  <c:v>0.249</c:v>
                </c:pt>
                <c:pt idx="3">
                  <c:v>0.23200000000000001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356032"/>
        <c:axId val="97386496"/>
      </c:lineChart>
      <c:catAx>
        <c:axId val="973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7386496"/>
        <c:crosses val="autoZero"/>
        <c:auto val="1"/>
        <c:lblAlgn val="ctr"/>
        <c:lblOffset val="100"/>
        <c:noMultiLvlLbl val="0"/>
      </c:catAx>
      <c:valAx>
        <c:axId val="973864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9735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23437360045088"/>
          <c:y val="0.55428803412960714"/>
          <c:w val="0.2110391283221581"/>
          <c:h val="0.168572134090962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D2B7A-45DF-4C7F-9BCA-7076E62828A7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A60A7-F5A1-4F13-BEFF-3F0879B3E5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9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Roadshow - NJR draft - updated 18 June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EE2F1-ED74-4B58-B77E-F90F9737B74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24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solidFill>
                  <a:prstClr val="black"/>
                </a:solidFill>
              </a:rPr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solidFill>
                  <a:prstClr val="black"/>
                </a:solidFill>
              </a:rPr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Geneva" pitchFamily="126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4536C2-9868-4B2A-AA13-8CD7B77D549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5734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Roadshow - NJR draft - updated 18 June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EE2F1-ED74-4B58-B77E-F90F9737B747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2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16C353-B0B6-4E88-8559-F47945548A3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Geneva" pitchFamily="126" charset="-128"/>
            </a:endParaRPr>
          </a:p>
        </p:txBody>
      </p:sp>
      <p:sp>
        <p:nvSpPr>
          <p:cNvPr id="604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032FB0-1893-4B5A-BBF8-28AF6F522365}" type="datetime1">
              <a:rPr lang="en-GB" smtClean="0"/>
              <a:pPr/>
              <a:t>14/01/2014</a:t>
            </a:fld>
            <a:endParaRPr lang="en-US" smtClean="0"/>
          </a:p>
        </p:txBody>
      </p:sp>
      <p:sp>
        <p:nvSpPr>
          <p:cNvPr id="6042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Geneva" pitchFamily="126" charset="-128"/>
            </a:endParaRPr>
          </a:p>
        </p:txBody>
      </p:sp>
      <p:sp>
        <p:nvSpPr>
          <p:cNvPr id="1484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3791" indent="-28607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4296" indent="-22885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2013" indent="-22885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9731" indent="-22885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7449" indent="-228859" defTabSz="457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5166" indent="-228859" defTabSz="457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2884" indent="-228859" defTabSz="457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0602" indent="-228859" defTabSz="457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mtClean="0"/>
              <a:t>Roadshow - NJR draft - updated 18 June 2013</a:t>
            </a:r>
          </a:p>
        </p:txBody>
      </p:sp>
      <p:sp>
        <p:nvSpPr>
          <p:cNvPr id="1484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3791" indent="-28607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4296" indent="-22885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2013" indent="-22885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9731" indent="-22885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7449" indent="-228859" defTabSz="457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5166" indent="-228859" defTabSz="457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2884" indent="-228859" defTabSz="457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0602" indent="-228859" defTabSz="457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4523D38-F6EB-4046-9BB1-33DB31EB5C24}" type="slidenum">
              <a:rPr lang="en-GB"/>
              <a:pPr eaLnBrk="1" hangingPunct="1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16C353-B0B6-4E88-8559-F47945548A3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Geneva" pitchFamily="126" charset="-128"/>
            </a:endParaRPr>
          </a:p>
        </p:txBody>
      </p:sp>
      <p:sp>
        <p:nvSpPr>
          <p:cNvPr id="604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032FB0-1893-4B5A-BBF8-28AF6F522365}" type="datetime1">
              <a:rPr lang="en-GB" smtClean="0"/>
              <a:pPr/>
              <a:t>14/01/2014</a:t>
            </a:fld>
            <a:endParaRPr lang="en-US" smtClean="0"/>
          </a:p>
        </p:txBody>
      </p:sp>
      <p:sp>
        <p:nvSpPr>
          <p:cNvPr id="6042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solidFill>
                  <a:prstClr val="black"/>
                </a:solidFill>
              </a:rPr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solidFill>
                  <a:prstClr val="black"/>
                </a:solidFill>
              </a:rPr>
              <a:t>Roadshow - NJR draft - updated 18 June 2013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Geneva" pitchFamily="126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0C9EB-DA03-424B-9186-C6CC36E97B33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83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solidFill>
                  <a:prstClr val="black"/>
                </a:solidFill>
              </a:rPr>
              <a:t>Roadshow - NJR draft - updated 18 June 2013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3F3-9E78-45C9-AA46-1376ADCD4197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516A-E26F-4FFF-81E0-34847D396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3F3-9E78-45C9-AA46-1376ADCD4197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516A-E26F-4FFF-81E0-34847D396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3F3-9E78-45C9-AA46-1376ADCD4197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516A-E26F-4FFF-81E0-34847D396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3F3-9E78-45C9-AA46-1376ADCD4197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516A-E26F-4FFF-81E0-34847D396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3F3-9E78-45C9-AA46-1376ADCD4197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516A-E26F-4FFF-81E0-34847D396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3F3-9E78-45C9-AA46-1376ADCD4197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516A-E26F-4FFF-81E0-34847D396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3F3-9E78-45C9-AA46-1376ADCD4197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516A-E26F-4FFF-81E0-34847D396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3F3-9E78-45C9-AA46-1376ADCD4197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516A-E26F-4FFF-81E0-34847D396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3F3-9E78-45C9-AA46-1376ADCD4197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516A-E26F-4FFF-81E0-34847D396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3F3-9E78-45C9-AA46-1376ADCD4197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516A-E26F-4FFF-81E0-34847D396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3F3-9E78-45C9-AA46-1376ADCD4197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516A-E26F-4FFF-81E0-34847D396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73F3-9E78-45C9-AA46-1376ADCD4197}" type="datetimeFigureOut">
              <a:rPr lang="en-GB" smtClean="0"/>
              <a:pPr/>
              <a:t>14/01/2014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516A-E26F-4FFF-81E0-34847D3968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3" y="457200"/>
            <a:ext cx="17287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6"/>
          <p:cNvSpPr txBox="1">
            <a:spLocks/>
          </p:cNvSpPr>
          <p:nvPr/>
        </p:nvSpPr>
        <p:spPr bwMode="auto">
          <a:xfrm>
            <a:off x="528638" y="5113338"/>
            <a:ext cx="8229600" cy="12112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3200" b="1" dirty="0">
                <a:solidFill>
                  <a:schemeClr val="bg1"/>
                </a:solidFill>
              </a:rPr>
              <a:t>PSS </a:t>
            </a:r>
            <a:r>
              <a:rPr lang="en-GB" sz="3200" b="1" dirty="0" smtClean="0">
                <a:solidFill>
                  <a:schemeClr val="bg1"/>
                </a:solidFill>
              </a:rPr>
              <a:t>Conference</a:t>
            </a:r>
            <a:r>
              <a:rPr lang="en-GB" sz="3200" b="1" dirty="0">
                <a:solidFill>
                  <a:schemeClr val="bg1"/>
                </a:solidFill>
              </a:rPr>
              <a:t/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Opening </a:t>
            </a:r>
            <a:r>
              <a:rPr lang="en-GB" sz="3200" b="1" dirty="0" smtClean="0">
                <a:solidFill>
                  <a:schemeClr val="bg1"/>
                </a:solidFill>
              </a:rPr>
              <a:t>Session</a:t>
            </a:r>
          </a:p>
          <a:p>
            <a:pPr algn="ctr" eaLnBrk="0" hangingPunct="0"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Will Spinks – Registrar, Secretary and COO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January 2014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44513" y="1744663"/>
            <a:ext cx="5143500" cy="3200400"/>
            <a:chOff x="755650" y="1557338"/>
            <a:chExt cx="7512050" cy="4852987"/>
          </a:xfrm>
        </p:grpSpPr>
        <p:pic>
          <p:nvPicPr>
            <p:cNvPr id="4306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650" y="1557338"/>
              <a:ext cx="7512050" cy="485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2485276" y="3574601"/>
              <a:ext cx="3095242" cy="1367310"/>
            </a:xfrm>
            <a:prstGeom prst="ellipse">
              <a:avLst/>
            </a:prstGeom>
            <a:solidFill>
              <a:srgbClr val="FF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362576" y="3499976"/>
              <a:ext cx="1729626" cy="1153067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50892" y="4869694"/>
              <a:ext cx="2807745" cy="1150659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3065" name="TextBox 9"/>
            <p:cNvSpPr txBox="1">
              <a:spLocks noChangeArrowheads="1"/>
            </p:cNvSpPr>
            <p:nvPr/>
          </p:nvSpPr>
          <p:spPr bwMode="auto">
            <a:xfrm>
              <a:off x="2874790" y="3896925"/>
              <a:ext cx="2281437" cy="7933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prstClr val="black"/>
                  </a:solidFill>
                </a:rPr>
                <a:t>Engineering &amp; Physical Science</a:t>
              </a:r>
            </a:p>
          </p:txBody>
        </p:sp>
        <p:sp>
          <p:nvSpPr>
            <p:cNvPr id="43066" name="TextBox 10"/>
            <p:cNvSpPr txBox="1">
              <a:spLocks noChangeArrowheads="1"/>
            </p:cNvSpPr>
            <p:nvPr/>
          </p:nvSpPr>
          <p:spPr bwMode="auto">
            <a:xfrm>
              <a:off x="5536335" y="3860800"/>
              <a:ext cx="1512455" cy="353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>
                  <a:solidFill>
                    <a:prstClr val="black"/>
                  </a:solidFill>
                </a:rPr>
                <a:t>Biomedical</a:t>
              </a:r>
            </a:p>
          </p:txBody>
        </p:sp>
        <p:sp>
          <p:nvSpPr>
            <p:cNvPr id="43067" name="TextBox 11"/>
            <p:cNvSpPr txBox="1">
              <a:spLocks noChangeArrowheads="1"/>
            </p:cNvSpPr>
            <p:nvPr/>
          </p:nvSpPr>
          <p:spPr bwMode="auto">
            <a:xfrm>
              <a:off x="4572000" y="5229225"/>
              <a:ext cx="1512888" cy="353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>
                  <a:solidFill>
                    <a:prstClr val="black"/>
                  </a:solidFill>
                </a:rPr>
                <a:t>Humanities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27524" y="1846206"/>
              <a:ext cx="1871058" cy="2014855"/>
            </a:xfrm>
            <a:prstGeom prst="ellipse">
              <a:avLst/>
            </a:prstGeom>
            <a:solidFill>
              <a:srgbClr val="FFC000">
                <a:alpha val="49020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3069" name="TextBox 13"/>
            <p:cNvSpPr txBox="1">
              <a:spLocks noChangeArrowheads="1"/>
            </p:cNvSpPr>
            <p:nvPr/>
          </p:nvSpPr>
          <p:spPr bwMode="auto">
            <a:xfrm>
              <a:off x="1116014" y="2420939"/>
              <a:ext cx="1295400" cy="7935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>
                  <a:solidFill>
                    <a:prstClr val="black"/>
                  </a:solidFill>
                </a:rPr>
                <a:t>North campus</a:t>
              </a:r>
            </a:p>
          </p:txBody>
        </p:sp>
        <p:sp>
          <p:nvSpPr>
            <p:cNvPr id="14" name="Curved Down Arrow 13"/>
            <p:cNvSpPr>
              <a:spLocks noChangeArrowheads="1"/>
            </p:cNvSpPr>
            <p:nvPr/>
          </p:nvSpPr>
          <p:spPr bwMode="auto">
            <a:xfrm rot="1361743">
              <a:off x="2455135" y="2893353"/>
              <a:ext cx="1952206" cy="746243"/>
            </a:xfrm>
            <a:prstGeom prst="curvedDownArrow">
              <a:avLst>
                <a:gd name="adj1" fmla="val 24994"/>
                <a:gd name="adj2" fmla="val 50000"/>
                <a:gd name="adj3" fmla="val 25000"/>
              </a:avLst>
            </a:prstGeom>
            <a:solidFill>
              <a:schemeClr val="tx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black"/>
                </a:solidFill>
                <a:ea typeface="MS PGothic" charset="0"/>
                <a:cs typeface="MS PGothic" charset="0"/>
              </a:endParaRPr>
            </a:p>
          </p:txBody>
        </p:sp>
      </p:grpSp>
      <p:sp>
        <p:nvSpPr>
          <p:cNvPr id="43012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653BCB-3C06-42C1-B8C5-E60EAC3F7BB0}" type="slidenum">
              <a:rPr lang="en-US" smtClean="0"/>
              <a:pPr/>
              <a:t>10</a:t>
            </a:fld>
            <a:endParaRPr lang="en-US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872162" y="1700800"/>
          <a:ext cx="2948310" cy="3951272"/>
        </p:xfrm>
        <a:graphic>
          <a:graphicData uri="http://schemas.openxmlformats.org/drawingml/2006/table">
            <a:tbl>
              <a:tblPr/>
              <a:tblGrid>
                <a:gridCol w="2192338"/>
                <a:gridCol w="755972"/>
              </a:tblGrid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Projects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£m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Phase 1: 2012 – 2018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39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New engineering campus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266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Manchester Business School redevelopment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47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Teaching block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39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Information technology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Dover Street remodel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26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Long term maintenance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150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Other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82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B5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642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B5D3"/>
                    </a:solidFill>
                  </a:tcPr>
                </a:tc>
              </a:tr>
              <a:tr h="240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Phase 2: 2018 – 2022 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Biomedical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206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Other Phase 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175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Long term maintenance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B5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481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B5D3"/>
                    </a:solidFill>
                  </a:tcPr>
                </a:tc>
              </a:tr>
              <a:tr h="2330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Total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1,123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07504" y="5105400"/>
            <a:ext cx="5855146" cy="1028700"/>
          </a:xfrm>
        </p:spPr>
        <p:txBody>
          <a:bodyPr/>
          <a:lstStyle/>
          <a:p>
            <a:pPr>
              <a:spcAft>
                <a:spcPct val="20000"/>
              </a:spcAft>
              <a:buClr>
                <a:schemeClr val="tx1"/>
              </a:buCl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05554" y="4687888"/>
            <a:ext cx="8737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320800" y="4603750"/>
            <a:ext cx="6350" cy="1841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3725" y="4527550"/>
            <a:ext cx="19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b="1" dirty="0" smtClean="0">
              <a:solidFill>
                <a:srgbClr val="1F3974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13-14 Key Achievements </a:t>
            </a:r>
          </a:p>
          <a:p>
            <a:pPr algn="ctr">
              <a:defRPr/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Campus </a:t>
            </a:r>
            <a:r>
              <a:rPr lang="en-GB" sz="3000" b="1" dirty="0" err="1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Masterplan</a:t>
            </a:r>
            <a:endParaRPr lang="en-US" sz="3000" b="1" dirty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3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What will be completed in 2014-15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700808"/>
            <a:ext cx="8136904" cy="463808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Jodrell Bank Star Pavilion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Whitworth Art Gallery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National Graphene Institute</a:t>
            </a:r>
          </a:p>
          <a:p>
            <a:pPr>
              <a:spcBef>
                <a:spcPts val="1200"/>
              </a:spcBef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Multidisciplinary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Characterisation Facility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Alan Turing Building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Samuel Alexander refurbishment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Stopford research labs</a:t>
            </a:r>
          </a:p>
          <a:p>
            <a:pPr>
              <a:spcBef>
                <a:spcPts val="1200"/>
              </a:spcBef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Manchester Business School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</a:p>
          <a:p>
            <a:pPr>
              <a:spcBef>
                <a:spcPts val="1200"/>
              </a:spcBef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Manchester Cancer Research Centre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Simon building part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refurbishment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11263"/>
            <a:ext cx="4536504" cy="255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44" y="3792060"/>
            <a:ext cx="2936904" cy="30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9" y="3792060"/>
            <a:ext cx="5297339" cy="251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3" y="1209295"/>
            <a:ext cx="381000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What will be progressed in 2014-15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700808"/>
            <a:ext cx="7776864" cy="463808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Manchester Engineering Campus Development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New Teaching Block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Jodrell Bank telescope refurbishment and site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masterplan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works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MBS refurbishment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Coupland 3 refurbishment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Dover Street refurbishment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Library refurbishment works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Brunswick Street public realm works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Simon building part refurbishment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Residential Strategy</a:t>
            </a:r>
          </a:p>
        </p:txBody>
      </p:sp>
      <p:pic>
        <p:nvPicPr>
          <p:cNvPr id="9" name="Picture Placeholder 4" descr="C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9" y="1211263"/>
            <a:ext cx="7946422" cy="561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ubtitle 2"/>
          <p:cNvSpPr txBox="1">
            <a:spLocks/>
          </p:cNvSpPr>
          <p:nvPr/>
        </p:nvSpPr>
        <p:spPr bwMode="auto">
          <a:xfrm>
            <a:off x="395288" y="2461663"/>
            <a:ext cx="75612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 eaLnBrk="0" hangingPunct="0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 smtClean="0">
              <a:latin typeface="Arial" pitchFamily="34" charset="0"/>
              <a:ea typeface="Geneva" pitchFamily="126" charset="-128"/>
            </a:endParaRPr>
          </a:p>
          <a:p>
            <a:pPr marL="176213" indent="-176213" eaLnBrk="0" hangingPunct="0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ea typeface="Geneva" pitchFamily="126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37BDB4-176A-432A-B885-703463ECEC6E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5" name="Picture 3" descr="VUM-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268" y="2063749"/>
            <a:ext cx="2540381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1700809"/>
            <a:ext cx="5400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building on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Staff Survey results,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develop a PSS People Strategy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Action Plan</a:t>
            </a:r>
          </a:p>
          <a:p>
            <a:pPr lvl="0"/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to deliver real improvements in key University business processes, benchmarking externally wherever possible.</a:t>
            </a:r>
          </a:p>
          <a:p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PSS Behaviours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To develop, communicate and embed a set of PSS Behaviours which are consistent with the values and principles of Manchester 2020.</a:t>
            </a:r>
          </a:p>
          <a:p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to monitor key aspects of PSS performance, setting targets and measuring against external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benchmarks</a:t>
            </a:r>
          </a:p>
          <a:p>
            <a:endParaRPr lang="en-GB" sz="20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 smtClean="0">
              <a:solidFill>
                <a:srgbClr val="1F3974"/>
              </a:solidFill>
              <a:latin typeface="Arial" charset="0"/>
            </a:endParaRPr>
          </a:p>
          <a:p>
            <a:pPr algn="ctr">
              <a:defRPr/>
            </a:pPr>
            <a:endParaRPr lang="en-GB" b="1" dirty="0" smtClean="0">
              <a:solidFill>
                <a:srgbClr val="1F3974"/>
              </a:solidFill>
              <a:latin typeface="Arial" charset="0"/>
            </a:endParaRPr>
          </a:p>
          <a:p>
            <a:pPr algn="ctr">
              <a:defRPr/>
            </a:pPr>
            <a:r>
              <a:rPr lang="en-GB" sz="3000" b="1" dirty="0" smtClean="0">
                <a:solidFill>
                  <a:srgbClr val="1F3974"/>
                </a:solidFill>
                <a:latin typeface="Arial" charset="0"/>
              </a:rPr>
              <a:t>           Key PSS Priorities for 2013-14 </a:t>
            </a:r>
          </a:p>
        </p:txBody>
      </p:sp>
      <p:pic>
        <p:nvPicPr>
          <p:cNvPr id="9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Staff Survey Results - Next Steps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684961" cy="35477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In July we said...............</a:t>
            </a:r>
          </a:p>
          <a:p>
            <a:pPr>
              <a:lnSpc>
                <a:spcPct val="11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Working Group established 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Syndicate work today</a:t>
            </a:r>
          </a:p>
          <a:p>
            <a:pPr>
              <a:spcBef>
                <a:spcPts val="0"/>
              </a:spcBef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Action plan to be developed: 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- initial plan July 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- final plan September. </a:t>
            </a:r>
          </a:p>
          <a:p>
            <a:pPr>
              <a:spcBef>
                <a:spcPts val="0"/>
              </a:spcBef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Expectation that every member of PSS will have a P&amp;DR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9" name="Picture 8" descr="next-steps - slide 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5531" y="2564904"/>
            <a:ext cx="4458469" cy="2096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</a:t>
            </a: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PSS Staff Survey- Working Group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906055" cy="42678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Helen Barton		Carla Cameron 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Fiona Campbell		Kate Cassidy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Peter Crowe		Lita Denny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Alex Gribbin		Rachael McGraw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Kenny Nolan		Patrick Seechurn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Alison Wilson		Jenny Wragge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/>
              <a:pPr/>
              <a:t>17</a:t>
            </a:fld>
            <a:endParaRPr lang="en-US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584982" y="1772816"/>
          <a:ext cx="3156538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" name="Acrobat Document" r:id="rId5" imgW="8419680" imgH="11909880" progId="AcroExch.Document.7">
                  <p:embed/>
                </p:oleObj>
              </mc:Choice>
              <mc:Fallback>
                <p:oleObj name="Acrobat Document" r:id="rId5" imgW="8419680" imgH="1190988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982" y="1772816"/>
                        <a:ext cx="3156538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PSS Staff Survey – Action Areas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sz="half" idx="1"/>
          </p:nvPr>
        </p:nvSpPr>
        <p:spPr>
          <a:xfrm>
            <a:off x="319087" y="1393371"/>
            <a:ext cx="4906055" cy="49455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Feeling Valued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- relationship with academic colleagues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Reward and Recognition</a:t>
            </a:r>
          </a:p>
          <a:p>
            <a:pPr>
              <a:spcBef>
                <a:spcPts val="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Communications: Core Brief</a:t>
            </a:r>
          </a:p>
          <a:p>
            <a:pPr>
              <a:spcBef>
                <a:spcPts val="0"/>
              </a:spcBef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P&amp;DR </a:t>
            </a:r>
          </a:p>
          <a:p>
            <a:pPr lvl="1">
              <a:spcBef>
                <a:spcPts val="0"/>
              </a:spcBef>
              <a:buNone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- University working group</a:t>
            </a:r>
          </a:p>
          <a:p>
            <a:pPr>
              <a:spcBef>
                <a:spcPts val="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Accident and incident reporting – “elf” and safety quiz  </a:t>
            </a:r>
          </a:p>
          <a:p>
            <a:pPr>
              <a:spcBef>
                <a:spcPts val="0"/>
              </a:spcBef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/>
              <a:pPr/>
              <a:t>18</a:t>
            </a:fld>
            <a:endParaRPr lang="en-US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360238" y="1484784"/>
          <a:ext cx="3309274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Acrobat Document" r:id="rId5" imgW="8419680" imgH="11909880" progId="AcroExch.Document.7">
                  <p:embed/>
                </p:oleObj>
              </mc:Choice>
              <mc:Fallback>
                <p:oleObj name="Acrobat Document" r:id="rId5" imgW="8419680" imgH="1190988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238" y="1484784"/>
                        <a:ext cx="3309274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Processes – Action Areas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4906055" cy="494551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Five processes identified at July</a:t>
            </a:r>
          </a:p>
          <a:p>
            <a:pPr>
              <a:lnSpc>
                <a:spcPct val="110000"/>
              </a:lnSpc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Away Day </a:t>
            </a:r>
          </a:p>
          <a:p>
            <a:pPr>
              <a:lnSpc>
                <a:spcPct val="110000"/>
              </a:lnSpc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10000"/>
              </a:lnSpc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- 	staff recruitment</a:t>
            </a:r>
          </a:p>
          <a:p>
            <a:pPr>
              <a:lnSpc>
                <a:spcPct val="110000"/>
              </a:lnSpc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- 	timetabling and room booking</a:t>
            </a:r>
          </a:p>
          <a:p>
            <a:pPr>
              <a:lnSpc>
                <a:spcPct val="110000"/>
              </a:lnSpc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- 	attendance monitoring</a:t>
            </a:r>
          </a:p>
          <a:p>
            <a:pPr>
              <a:lnSpc>
                <a:spcPct val="110000"/>
              </a:lnSpc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- 	points-based system</a:t>
            </a:r>
          </a:p>
          <a:p>
            <a:pPr>
              <a:lnSpc>
                <a:spcPct val="110000"/>
              </a:lnSpc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- 	Invoice Processing and P2P </a:t>
            </a:r>
          </a:p>
          <a:p>
            <a:pPr>
              <a:lnSpc>
                <a:spcPct val="11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9" name="Picture 8" descr="Ionosphere-Thermosphere_Process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204864"/>
            <a:ext cx="3890251" cy="357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3010953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000" dirty="0" smtClean="0">
              <a:solidFill>
                <a:srgbClr val="1F3974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Today’s Objectives</a:t>
            </a:r>
            <a:endParaRPr lang="en-US" sz="3000" b="1" dirty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15363" name="Picture 2" descr="TAB_col_white_background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844824"/>
            <a:ext cx="6424612" cy="4536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Report progress on 2013-14 priorities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- University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- PSS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Trail priorities for 14-15</a:t>
            </a:r>
          </a:p>
          <a:p>
            <a:pPr>
              <a:spcBef>
                <a:spcPts val="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Work as a single team in break out sessions 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on key areas </a:t>
            </a:r>
          </a:p>
          <a:p>
            <a:pPr>
              <a:spcBef>
                <a:spcPts val="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Stimulating keynote presentations</a:t>
            </a:r>
          </a:p>
          <a:p>
            <a:pPr>
              <a:spcBef>
                <a:spcPts val="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Recognise success and say - THANK YOU !!!!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89BCE7-262C-4D8F-A373-A799EC3EBE5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Processes Update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8856984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Staff Recruitment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(Karen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Heaton / Heather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Graham)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Review ongoing.  Currently mapping staff recruitment process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lvl="0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focus groups in February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Timetabling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(Louise Walmsley)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Nov 2013: 32,890 students provided with a timetable and average of 40,000 accesses per day. 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Detailed evaluation of Project undertaken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actions identified: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 Agreeing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framework for timescales and deadlines for course unit selection</a:t>
            </a:r>
          </a:p>
          <a:p>
            <a:pPr marL="0" lv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 Improved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training and support for Syllabus Plus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Timetabling Management Group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being established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Jan 2014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Attendance Monitoring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(Louise Walmsley)</a:t>
            </a:r>
          </a:p>
          <a:p>
            <a:pPr lvl="0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progressing well. Working Group established to look at Regulation XX on attendance monitoring. 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Revised Regulation XX has been drafted and will be circulated for comment to Faculties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Aim to present revised draft Regulation XX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Senate in April 2014.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Points-Based System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(Sarah Beer)</a:t>
            </a:r>
          </a:p>
          <a:p>
            <a:pPr lvl="0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Steering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established. Reviewing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processes for providing immigration advice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Tier 4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Next steps: to conduct an audit of current processes/activities and gather views from staff involved.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Specific CMPI project to look at batch visa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extensions.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/ P2P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(Steve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Mole / Michelle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Bailey)</a:t>
            </a:r>
          </a:p>
          <a:p>
            <a:pPr lvl="0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procurement process is being mapped. 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Aim to produce decision-tree to help managers procure goods and services through the correct process.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43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PSS Behaviours </a:t>
            </a:r>
            <a:b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endParaRPr lang="en-GB" sz="3000" b="1" dirty="0" smtClean="0">
              <a:solidFill>
                <a:srgbClr val="1F3974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269" name="Content Placeholder 2"/>
          <p:cNvSpPr>
            <a:spLocks noGrp="1"/>
          </p:cNvSpPr>
          <p:nvPr>
            <p:ph sz="half" idx="1"/>
          </p:nvPr>
        </p:nvSpPr>
        <p:spPr>
          <a:xfrm>
            <a:off x="319087" y="1393371"/>
            <a:ext cx="4906055" cy="49455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Developed through working groups and previous Conferences</a:t>
            </a:r>
          </a:p>
          <a:p>
            <a:pPr>
              <a:lnSpc>
                <a:spcPct val="11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Communicated to and consulted with all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staff within the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PSS</a:t>
            </a:r>
          </a:p>
          <a:p>
            <a:pPr>
              <a:lnSpc>
                <a:spcPct val="11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Feedback received and being acted upon</a:t>
            </a:r>
          </a:p>
          <a:p>
            <a:pPr>
              <a:lnSpc>
                <a:spcPct val="110000"/>
              </a:lnSpc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Work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underway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to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embed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these behaviours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everything that we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do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00808"/>
            <a:ext cx="3244678" cy="4583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000" dirty="0" smtClean="0">
              <a:solidFill>
                <a:srgbClr val="1F3974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PSS Performance</a:t>
            </a:r>
            <a:endParaRPr lang="en-US" sz="3000" b="1" dirty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5" name="Picture 2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43808" y="6381328"/>
            <a:ext cx="44644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N.B. Paterson Institute costs included from 2010-11 onwards</a:t>
            </a:r>
            <a:endParaRPr lang="en-GB" sz="13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058838"/>
              </p:ext>
            </p:extLst>
          </p:nvPr>
        </p:nvGraphicFramePr>
        <p:xfrm>
          <a:off x="179512" y="1556792"/>
          <a:ext cx="43204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65385"/>
              </p:ext>
            </p:extLst>
          </p:nvPr>
        </p:nvGraphicFramePr>
        <p:xfrm>
          <a:off x="4932040" y="1844824"/>
          <a:ext cx="4104457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900"/>
                <a:gridCol w="901737"/>
                <a:gridCol w="787724"/>
                <a:gridCol w="881007"/>
                <a:gridCol w="798089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2009-10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2010-11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2011-12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2012-13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£m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203.4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202.0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201.2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191.6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691896"/>
              </p:ext>
            </p:extLst>
          </p:nvPr>
        </p:nvGraphicFramePr>
        <p:xfrm>
          <a:off x="4716016" y="3356992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PSS Performance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sz="half" idx="1"/>
          </p:nvPr>
        </p:nvSpPr>
        <p:spPr>
          <a:xfrm>
            <a:off x="319087" y="1700808"/>
            <a:ext cx="4906055" cy="4638080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Substantial contribution to University performance</a:t>
            </a:r>
          </a:p>
          <a:p>
            <a:pP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Increasing Research Grant and Contract income</a:t>
            </a:r>
          </a:p>
          <a:p>
            <a:pPr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Strong student recruitment for 2013 and beyond </a:t>
            </a:r>
          </a:p>
          <a:p>
            <a:pPr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Further increase in student satisfaction</a:t>
            </a:r>
          </a:p>
          <a:p>
            <a:pPr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People Strategy being progressed</a:t>
            </a:r>
          </a:p>
          <a:p>
            <a:pPr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Campus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Masterplan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finance in place and plan being delivered  </a:t>
            </a:r>
          </a:p>
          <a:p>
            <a:pPr>
              <a:buFontTx/>
              <a:buChar char="-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1510" name="Picture 8" descr="JJD_186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1600200"/>
            <a:ext cx="3162300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PSS Performance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sz="half" idx="1"/>
          </p:nvPr>
        </p:nvSpPr>
        <p:spPr>
          <a:xfrm>
            <a:off x="333887" y="2708920"/>
            <a:ext cx="4958193" cy="2736304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“The Review Group … commended the PSS for its performance overall which was excellent and getting better” </a:t>
            </a:r>
          </a:p>
          <a:p>
            <a:pPr>
              <a:buFontTx/>
              <a:buChar char="-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62509"/>
            <a:ext cx="3384376" cy="2256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2014-15 University Priorities 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568952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World-Class Research  </a:t>
            </a:r>
            <a:endParaRPr lang="en-GB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Maintaining momentum towards our research targets by developing a post-REF strategy </a:t>
            </a:r>
          </a:p>
          <a:p>
            <a:pPr marL="400050" lvl="1" indent="0">
              <a:buNone/>
            </a:pPr>
            <a:r>
              <a:rPr lang="en-GB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impact / knowledge exchange / business engagement / making a difference/overhead recovery)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Outstanding Learning and Student </a:t>
            </a:r>
            <a:r>
              <a:rPr lang="en-GB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  <a:p>
            <a:pPr marL="0" indent="0">
              <a:buNone/>
            </a:pP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Continuing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to improve the student experience</a:t>
            </a:r>
          </a:p>
          <a:p>
            <a:pPr marL="400050" lvl="1" indent="0">
              <a:buNone/>
            </a:pPr>
            <a:r>
              <a:rPr lang="en-GB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personalised support / online support / transition and progression / student success / teaching spaces / employability</a:t>
            </a:r>
            <a:r>
              <a:rPr lang="en-GB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Sustaining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target levels of student recruitment </a:t>
            </a:r>
          </a:p>
          <a:p>
            <a:pPr marL="400050" lvl="1" indent="0">
              <a:buNone/>
            </a:pPr>
            <a:r>
              <a:rPr lang="en-GB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PGT / DL / marketing / market intelligence / internationalisation)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Responsibility</a:t>
            </a: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Delivering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signature programmes in the social responsibility agenda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2014-15 University Priorities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864096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Enabling Strategies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a more performance-orientated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pPr lvl="0"/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GB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delivering the People Strategy and the key actions arising from the Staff Survey (behaviours / P&amp;DR </a:t>
            </a:r>
            <a:r>
              <a:rPr lang="en-GB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 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/ reward &amp; recognition / </a:t>
            </a:r>
            <a:r>
              <a:rPr lang="en-GB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&amp; management / staff development / changing statute and ordinances</a:t>
            </a:r>
            <a:r>
              <a:rPr lang="en-GB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and diversifying income</a:t>
            </a:r>
          </a:p>
          <a:p>
            <a:pPr marL="400050" lvl="1" indent="0">
              <a:buNone/>
            </a:pPr>
            <a:endParaRPr lang="en-GB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identifying major new sources and types of discretionary income and driving substantial increases from existing sources of income </a:t>
            </a:r>
            <a:r>
              <a:rPr lang="en-GB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whilst 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recognising external constraints</a:t>
            </a:r>
            <a:r>
              <a:rPr lang="en-GB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00050" lvl="1" indent="0">
              <a:buNone/>
            </a:pPr>
            <a:endParaRPr lang="en-GB" sz="2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and delivering a communications and marketing plan </a:t>
            </a:r>
          </a:p>
          <a:p>
            <a:pPr marL="400050" lvl="1" indent="0">
              <a:buNone/>
            </a:pPr>
            <a:endParaRPr lang="en-GB" sz="2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GB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the University brand with a sharper focus on the promotion of our distinctive features and activities and which makes </a:t>
            </a:r>
            <a:r>
              <a:rPr lang="en-GB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more effective 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use of our website and other digital and social media platforms)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000" dirty="0" smtClean="0">
              <a:solidFill>
                <a:srgbClr val="1F3974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3000" b="1" dirty="0" smtClean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Awards and Prizes</a:t>
            </a:r>
            <a:endParaRPr lang="en-US" sz="3000" b="1" dirty="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7" name="Picture 2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ndon-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40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000" b="1" dirty="0" smtClean="0">
              <a:solidFill>
                <a:srgbClr val="1F3974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             </a:t>
            </a:r>
            <a:r>
              <a:rPr lang="en-US" sz="30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Recent Awards and Prizes - </a:t>
            </a:r>
            <a:r>
              <a:rPr lang="en-US" sz="3000" b="1" dirty="0" smtClean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Regional</a:t>
            </a:r>
            <a:endParaRPr lang="en-US" sz="3000" b="1" dirty="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7" name="Picture 2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701"/>
            <a:ext cx="4896544" cy="3657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183"/>
            <a:ext cx="4932040" cy="38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000" b="1" dirty="0" smtClean="0">
              <a:solidFill>
                <a:srgbClr val="1F3974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3000" b="1" dirty="0" smtClean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             Recent Awards and Prizes - National</a:t>
            </a:r>
            <a:endParaRPr lang="en-US" sz="3000" b="1" dirty="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7" name="Picture 2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91" y="3140968"/>
            <a:ext cx="5128881" cy="3698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1"/>
            <a:ext cx="3995936" cy="3166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Geneva" pitchFamily="126" charset="-128"/>
              </a:rPr>
              <a:t>New Starters and Movers</a:t>
            </a:r>
            <a:endParaRPr lang="en-GB" sz="3000" dirty="0" smtClean="0">
              <a:solidFill>
                <a:srgbClr val="1F3974"/>
              </a:solidFill>
              <a:latin typeface="Arial" pitchFamily="34" charset="0"/>
              <a:ea typeface="Geneva" pitchFamily="126" charset="-128"/>
              <a:cs typeface="Geneva" pitchFamily="126" charset="-128"/>
            </a:endParaRPr>
          </a:p>
        </p:txBody>
      </p:sp>
      <p:sp>
        <p:nvSpPr>
          <p:cNvPr id="2766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45B608-4696-40D3-BE52-361E5BC4AA2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000" dirty="0" smtClean="0">
              <a:solidFill>
                <a:srgbClr val="1F3974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New Starters and Movers</a:t>
            </a:r>
            <a:endParaRPr lang="en-US" sz="3000" b="1" dirty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3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55417"/>
              </p:ext>
            </p:extLst>
          </p:nvPr>
        </p:nvGraphicFramePr>
        <p:xfrm>
          <a:off x="539552" y="1340768"/>
          <a:ext cx="8208912" cy="5112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8912"/>
              </a:tblGrid>
              <a:tr h="3836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 Barker, Graduate Trainee, Ambitious Futures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Jacinta Blythe, Graduate Trainee, Ambitious Futures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Steven Broom, Head of Admissions, School of Mathematics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 Govey, Communications and Engagement Manager, Social Responsibility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Marie Gray, Head of Communications and Marketing, Humanities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 Hallam, Head of Faculty Planning &amp; Compliance, Humanities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Jayne Hindle, HoSA, School of Arts, Languages and Culture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 Hyde-Parker, Information Manager, Directorate of Development and Alumni Relations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552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Stephanie Lee, Head of Widening Participation and Outreach, DSE 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552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Emily McIntosh, Student Support Advice and Guidance Manager, DSE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552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Jackie Platt, HoSA, Manchester Medical School 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552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 Tallentire, Marketing and Communications Manager, EPS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434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 Walker, Taught Programme Manager, School of Environment, Education and Development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069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Rosie Williams, Acting HoSA, School of Environment, Education and Development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552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Philippa Woods, Head of Faculty Financial Analysis and Repo, Humanities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000" b="1" dirty="0" smtClean="0">
              <a:solidFill>
                <a:srgbClr val="1F3974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3000" b="1" dirty="0" smtClean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         Recent </a:t>
            </a:r>
            <a:r>
              <a:rPr lang="en-US" sz="30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Awards and Prizes </a:t>
            </a:r>
            <a:r>
              <a:rPr lang="en-US" sz="3000" b="1" dirty="0" smtClean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– Global</a:t>
            </a:r>
            <a:endParaRPr lang="en-US" sz="3000" b="1" dirty="0"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7" name="Picture 2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2" y="1231071"/>
            <a:ext cx="7032713" cy="5572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3" y="457200"/>
            <a:ext cx="17287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6"/>
          <p:cNvSpPr txBox="1">
            <a:spLocks/>
          </p:cNvSpPr>
          <p:nvPr/>
        </p:nvSpPr>
        <p:spPr bwMode="auto">
          <a:xfrm>
            <a:off x="528638" y="5113338"/>
            <a:ext cx="8229600" cy="12112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3200" b="1" dirty="0">
                <a:solidFill>
                  <a:schemeClr val="bg1"/>
                </a:solidFill>
              </a:rPr>
              <a:t>PSS </a:t>
            </a:r>
            <a:r>
              <a:rPr lang="en-GB" sz="3200" b="1" dirty="0" smtClean="0">
                <a:solidFill>
                  <a:schemeClr val="bg1"/>
                </a:solidFill>
              </a:rPr>
              <a:t>Conference</a:t>
            </a:r>
            <a:r>
              <a:rPr lang="en-GB" sz="3200" b="1" dirty="0">
                <a:solidFill>
                  <a:schemeClr val="bg1"/>
                </a:solidFill>
              </a:rPr>
              <a:t/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Opening </a:t>
            </a:r>
            <a:r>
              <a:rPr lang="en-GB" sz="3200" b="1" dirty="0" smtClean="0">
                <a:solidFill>
                  <a:schemeClr val="bg1"/>
                </a:solidFill>
              </a:rPr>
              <a:t>Session</a:t>
            </a:r>
          </a:p>
          <a:p>
            <a:pPr algn="ctr" eaLnBrk="0" hangingPunct="0"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Will Spinks – Registrar, Secretary and COO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January 2014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49" y="0"/>
            <a:ext cx="93416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Picture 3"/>
          <p:cNvSpPr>
            <a:spLocks noChangeAspec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1734344" y="5767368"/>
            <a:ext cx="5675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Priorities for 2013 -14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457200"/>
            <a:ext cx="17287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9A97273-5ED3-4E99-BB02-F72E65051917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3164" y="-41276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 smtClean="0">
              <a:solidFill>
                <a:srgbClr val="1F3974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13-14 Key Priorities </a:t>
            </a:r>
          </a:p>
          <a:p>
            <a:pPr algn="ctr">
              <a:defRPr/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Research Awards</a:t>
            </a:r>
            <a:endParaRPr lang="en-US" sz="3000" b="1" dirty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12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14D531-1045-4756-B284-3AF2A2BA777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" name="Rectangle 8"/>
          <p:cNvSpPr/>
          <p:nvPr/>
        </p:nvSpPr>
        <p:spPr>
          <a:xfrm>
            <a:off x="244438" y="1265793"/>
            <a:ext cx="530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r>
              <a:rPr lang="en-GB" dirty="0" smtClean="0">
                <a:latin typeface="+mj-lt"/>
                <a:cs typeface="Arial" pitchFamily="34" charset="0"/>
              </a:rPr>
              <a:t>Full time undergraduate applications for year of entry</a:t>
            </a:r>
            <a:endParaRPr lang="en-GB" dirty="0">
              <a:latin typeface="+mj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931874" y="0"/>
            <a:ext cx="8229600" cy="118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002060"/>
                </a:solidFill>
                <a:latin typeface="Arial" charset="0"/>
                <a:ea typeface="MS PGothic" pitchFamily="34" charset="-128"/>
                <a:cs typeface="Geneva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charset="0"/>
                <a:ea typeface="Geneva" charset="0"/>
                <a:cs typeface="Geneva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charset="0"/>
                <a:ea typeface="Geneva" charset="0"/>
                <a:cs typeface="Geneva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charset="0"/>
                <a:ea typeface="Geneva" charset="0"/>
                <a:cs typeface="Geneva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charset="0"/>
                <a:ea typeface="Geneva" charset="0"/>
                <a:cs typeface="Geneva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GB" sz="3000" dirty="0">
              <a:solidFill>
                <a:srgbClr val="1F3974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26579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 smtClean="0">
              <a:solidFill>
                <a:srgbClr val="1F3974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GB" sz="3000" b="1" dirty="0" smtClean="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13-14 Key priorities </a:t>
            </a:r>
          </a:p>
          <a:p>
            <a:pPr algn="ctr">
              <a:defRPr/>
            </a:pPr>
            <a:r>
              <a:rPr lang="en-US" sz="3000" b="1" dirty="0" smtClean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Student recruitment</a:t>
            </a:r>
            <a:endParaRPr lang="en-US" sz="3000" b="1" dirty="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17" name="Picture 2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507299"/>
              </p:ext>
            </p:extLst>
          </p:nvPr>
        </p:nvGraphicFramePr>
        <p:xfrm>
          <a:off x="795074" y="3901698"/>
          <a:ext cx="42025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809309671"/>
              </p:ext>
            </p:extLst>
          </p:nvPr>
        </p:nvGraphicFramePr>
        <p:xfrm>
          <a:off x="611560" y="1656781"/>
          <a:ext cx="6336704" cy="234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98538" y="5517232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UoM</a:t>
            </a:r>
            <a:r>
              <a:rPr lang="en-GB" sz="1400" b="1" dirty="0" smtClean="0"/>
              <a:t> already </a:t>
            </a:r>
            <a:r>
              <a:rPr lang="en-GB" sz="1400" b="1" dirty="0"/>
              <a:t>have 41,404 applications for 2014 entry (an 8% increase on the same point last year)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Geneva" pitchFamily="126" charset="-128"/>
              </a:rPr>
              <a:t>New Starters and Movers</a:t>
            </a:r>
            <a:endParaRPr lang="en-GB" sz="3000" dirty="0" smtClean="0">
              <a:solidFill>
                <a:srgbClr val="1F3974"/>
              </a:solidFill>
              <a:latin typeface="Arial" pitchFamily="34" charset="0"/>
              <a:ea typeface="Geneva" pitchFamily="126" charset="-128"/>
              <a:cs typeface="Geneva" pitchFamily="126" charset="-128"/>
            </a:endParaRPr>
          </a:p>
        </p:txBody>
      </p:sp>
      <p:sp>
        <p:nvSpPr>
          <p:cNvPr id="2766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45B608-4696-40D3-BE52-361E5BC4AA2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000" dirty="0" smtClean="0">
              <a:solidFill>
                <a:srgbClr val="1F3974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Student Satisfaction</a:t>
            </a:r>
            <a:endParaRPr lang="en-US" sz="3000" b="1" dirty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3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11263"/>
            <a:ext cx="6912768" cy="56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86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People – a more performance oriented culture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sz="half" idx="1"/>
          </p:nvPr>
        </p:nvSpPr>
        <p:spPr>
          <a:xfrm>
            <a:off x="319087" y="1393371"/>
            <a:ext cx="4906055" cy="49455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Recognition policy </a:t>
            </a:r>
          </a:p>
          <a:p>
            <a:pPr>
              <a:spcBef>
                <a:spcPts val="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P&amp;DR Review</a:t>
            </a:r>
          </a:p>
          <a:p>
            <a:pPr>
              <a:spcBef>
                <a:spcPts val="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Changes to Statute and Ordinances</a:t>
            </a:r>
          </a:p>
          <a:p>
            <a:pPr>
              <a:spcBef>
                <a:spcPts val="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Capability Procedure</a:t>
            </a:r>
          </a:p>
          <a:p>
            <a:pPr>
              <a:spcBef>
                <a:spcPts val="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Redeployment policy </a:t>
            </a:r>
          </a:p>
          <a:p>
            <a:pPr>
              <a:spcBef>
                <a:spcPts val="0"/>
              </a:spcBef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Staff Survey</a:t>
            </a:r>
          </a:p>
          <a:p>
            <a:pPr>
              <a:spcBef>
                <a:spcPts val="0"/>
              </a:spcBef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360238" y="1484784"/>
          <a:ext cx="3309274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8" name="Acrobat Document" r:id="rId5" imgW="8419680" imgH="11909880" progId="AcroExch.Document.7">
                  <p:embed/>
                </p:oleObj>
              </mc:Choice>
              <mc:Fallback>
                <p:oleObj name="Acrobat Document" r:id="rId5" imgW="8419680" imgH="1190988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238" y="1484784"/>
                        <a:ext cx="3309274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4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1507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b="1" dirty="0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Financing the Campus </a:t>
            </a:r>
            <a:r>
              <a:rPr lang="en-GB" sz="3000" b="1" dirty="0" err="1" smtClean="0">
                <a:solidFill>
                  <a:srgbClr val="1F3974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Masterplan</a:t>
            </a:r>
            <a:endParaRPr lang="en-GB" sz="3000" b="1" dirty="0" smtClean="0">
              <a:solidFill>
                <a:srgbClr val="1F3974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62A5-27DA-4D84-A55B-5E3FD879871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9251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Press Release from The University of Manchester</a:t>
            </a:r>
            <a:br>
              <a:rPr lang="en-GB" sz="2200" b="1" dirty="0" smtClean="0">
                <a:latin typeface="Arial" pitchFamily="34" charset="0"/>
                <a:cs typeface="Arial" pitchFamily="34" charset="0"/>
              </a:rPr>
            </a:br>
            <a:r>
              <a:rPr lang="en-GB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200" b="1" dirty="0" smtClean="0">
                <a:latin typeface="Arial" pitchFamily="34" charset="0"/>
                <a:cs typeface="Arial" pitchFamily="34" charset="0"/>
              </a:rPr>
            </a:b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The University of Manchester announces issue of £300m 4.25% Bonds due 2053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The University of Manchester today announces that it has issued £300 million in principal amount of its 4.25% Bonds due 2053 (the ‘Bonds’).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The Bonds have been assigned a rating of Aa1 by Moody's, and were priced at a spread of 0.80% over the relevant reference gilt.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The University will use the net proceeds from the Bonds for general corporate purposes, including the continuation of its £1bn Campus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Masterplan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1026</Words>
  <Application>Microsoft Office PowerPoint</Application>
  <PresentationFormat>On-screen Show (4:3)</PresentationFormat>
  <Paragraphs>369</Paragraphs>
  <Slides>31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Acrobat Document</vt:lpstr>
      <vt:lpstr>PowerPoint Presentation</vt:lpstr>
      <vt:lpstr>PowerPoint Presentation</vt:lpstr>
      <vt:lpstr>New Starters and Movers</vt:lpstr>
      <vt:lpstr>PowerPoint Presentation</vt:lpstr>
      <vt:lpstr>PowerPoint Presentation</vt:lpstr>
      <vt:lpstr>PowerPoint Presentation</vt:lpstr>
      <vt:lpstr>New Starters and Movers</vt:lpstr>
      <vt:lpstr>          People – a more performance oriented culture</vt:lpstr>
      <vt:lpstr>          Financing the Campus Masterplan</vt:lpstr>
      <vt:lpstr>PowerPoint Presentation</vt:lpstr>
      <vt:lpstr>          What will be completed in 2014-15</vt:lpstr>
      <vt:lpstr>          </vt:lpstr>
      <vt:lpstr>          What will be progressed in 2014-15</vt:lpstr>
      <vt:lpstr>          Residential Strategy</vt:lpstr>
      <vt:lpstr>PowerPoint Presentation</vt:lpstr>
      <vt:lpstr> Staff Survey Results - Next Steps</vt:lpstr>
      <vt:lpstr>          PSS Staff Survey- Working Group</vt:lpstr>
      <vt:lpstr>        PSS Staff Survey – Action Areas</vt:lpstr>
      <vt:lpstr>Processes – Action Areas</vt:lpstr>
      <vt:lpstr>Processes Update</vt:lpstr>
      <vt:lpstr>PSS Behaviours  </vt:lpstr>
      <vt:lpstr>PowerPoint Presentation</vt:lpstr>
      <vt:lpstr>PSS Performance</vt:lpstr>
      <vt:lpstr>PSS Performance</vt:lpstr>
      <vt:lpstr>2014-15 University Priorities </vt:lpstr>
      <vt:lpstr>2014-15 University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 Spinks</dc:creator>
  <cp:lastModifiedBy>Helen Barton</cp:lastModifiedBy>
  <cp:revision>239</cp:revision>
  <dcterms:created xsi:type="dcterms:W3CDTF">2013-06-21T11:46:26Z</dcterms:created>
  <dcterms:modified xsi:type="dcterms:W3CDTF">2014-01-14T16:01:52Z</dcterms:modified>
</cp:coreProperties>
</file>