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p:scale>
          <a:sx n="90" d="100"/>
          <a:sy n="90" d="100"/>
        </p:scale>
        <p:origin x="1496" y="328"/>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30/9/22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30/9/22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F93816CE-E535-5A4B-B4D9-F11A71D7823C}"/>
              </a:ext>
            </a:extLst>
          </p:cNvPr>
          <p:cNvPicPr>
            <a:picLocks noChangeAspect="1"/>
          </p:cNvPicPr>
          <p:nvPr/>
        </p:nvPicPr>
        <p:blipFill rotWithShape="1">
          <a:blip r:embed="rId3"/>
          <a:srcRect t="20169" b="12049"/>
          <a:stretch/>
        </p:blipFill>
        <p:spPr>
          <a:xfrm>
            <a:off x="2700255" y="2133600"/>
            <a:ext cx="6502400" cy="3520806"/>
          </a:xfrm>
          <a:prstGeom prst="rect">
            <a:avLst/>
          </a:prstGeom>
        </p:spPr>
      </p:pic>
      <p:sp>
        <p:nvSpPr>
          <p:cNvPr id="5121" name="Title 1"/>
          <p:cNvSpPr>
            <a:spLocks noGrp="1"/>
          </p:cNvSpPr>
          <p:nvPr>
            <p:ph type="title"/>
          </p:nvPr>
        </p:nvSpPr>
        <p:spPr bwMode="auto">
          <a:xfrm>
            <a:off x="304800" y="762000"/>
            <a:ext cx="5752921" cy="121564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sz="1800" b="1" dirty="0">
                <a:solidFill>
                  <a:srgbClr val="7030A0"/>
                </a:solidFill>
                <a:effectLst/>
                <a:latin typeface="+mn-lt"/>
                <a:ea typeface="Calibri" panose="020F0502020204030204" pitchFamily="34" charset="0"/>
                <a:cs typeface="Times New Roman" panose="02020603050405020304" pitchFamily="18" charset="0"/>
              </a:rPr>
              <a:t>Still this puzzle and promise of technology</a:t>
            </a:r>
            <a:r>
              <a:rPr lang="en-GB" sz="2000" b="1" dirty="0">
                <a:solidFill>
                  <a:srgbClr val="7030A0"/>
                </a:solidFill>
                <a:effectLst/>
                <a:latin typeface="+mn-lt"/>
              </a:rPr>
              <a:t> </a:t>
            </a:r>
            <a:endParaRPr lang="en-AU" sz="1600" b="1" dirty="0">
              <a:solidFill>
                <a:srgbClr val="7030A0"/>
              </a:solidFill>
              <a:latin typeface="+mn-lt"/>
            </a:endParaRPr>
          </a:p>
          <a:p>
            <a:pPr>
              <a:lnSpc>
                <a:spcPct val="100000"/>
              </a:lnSpc>
              <a:spcAft>
                <a:spcPts val="600"/>
              </a:spcAft>
            </a:pPr>
            <a:r>
              <a:rPr lang="en-US" sz="1800" dirty="0">
                <a:solidFill>
                  <a:schemeClr val="tx1">
                    <a:lumMod val="50000"/>
                    <a:lumOff val="50000"/>
                  </a:schemeClr>
                </a:solidFill>
                <a:effectLst/>
                <a:latin typeface="+mn-lt"/>
                <a:ea typeface="Palatino Linotype" panose="02040502050505030304" pitchFamily="18" charset="0"/>
              </a:rPr>
              <a:t>Technology presents us with solutions to local and global problems and ever more unintended consequences moving us along a cycle of 'progressive' firefighting. We explore this puzzle and problem of technology and query whether we can move beyond the limitations imposed by our </a:t>
            </a:r>
            <a:r>
              <a:rPr lang="en-US" sz="1800" dirty="0" err="1">
                <a:solidFill>
                  <a:schemeClr val="tx1">
                    <a:lumMod val="50000"/>
                    <a:lumOff val="50000"/>
                  </a:schemeClr>
                </a:solidFill>
                <a:effectLst/>
                <a:latin typeface="+mn-lt"/>
                <a:ea typeface="Palatino Linotype" panose="02040502050505030304" pitchFamily="18" charset="0"/>
              </a:rPr>
              <a:t>conceptualisation</a:t>
            </a:r>
            <a:r>
              <a:rPr lang="en-US" sz="1800" dirty="0">
                <a:solidFill>
                  <a:schemeClr val="tx1">
                    <a:lumMod val="50000"/>
                    <a:lumOff val="50000"/>
                  </a:schemeClr>
                </a:solidFill>
                <a:effectLst/>
                <a:latin typeface="+mn-lt"/>
                <a:ea typeface="Palatino Linotype" panose="02040502050505030304" pitchFamily="18" charset="0"/>
              </a:rPr>
              <a:t> of and relationship to technology. What does it mean to decenter the human in anthropology and allow technology 'in' as ontological equal? </a:t>
            </a:r>
          </a:p>
          <a:p>
            <a:pPr>
              <a:lnSpc>
                <a:spcPct val="100000"/>
              </a:lnSpc>
              <a:spcAft>
                <a:spcPts val="600"/>
              </a:spcAft>
            </a:pPr>
            <a:endParaRPr lang="en-US" sz="1800" b="1" dirty="0">
              <a:solidFill>
                <a:srgbClr val="000000"/>
              </a:solidFill>
              <a:latin typeface="+mn-lt"/>
              <a:ea typeface="Palatino Linotype" panose="02040502050505030304" pitchFamily="18" charset="0"/>
            </a:endParaRPr>
          </a:p>
          <a:p>
            <a:pPr>
              <a:lnSpc>
                <a:spcPct val="100000"/>
              </a:lnSpc>
              <a:spcAft>
                <a:spcPts val="600"/>
              </a:spcAft>
            </a:pPr>
            <a:r>
              <a:rPr lang="en-US" sz="1800" b="1" dirty="0">
                <a:solidFill>
                  <a:srgbClr val="7030A0"/>
                </a:solidFill>
                <a:effectLst/>
                <a:latin typeface="+mn-lt"/>
                <a:ea typeface="Palatino Linotype" panose="02040502050505030304" pitchFamily="18" charset="0"/>
              </a:rPr>
              <a:t>Dr. James Cuffe </a:t>
            </a:r>
            <a:r>
              <a:rPr lang="en-US" sz="1800" dirty="0">
                <a:solidFill>
                  <a:schemeClr val="tx1">
                    <a:lumMod val="50000"/>
                    <a:lumOff val="50000"/>
                  </a:schemeClr>
                </a:solidFill>
                <a:effectLst/>
                <a:latin typeface="+mn-lt"/>
                <a:ea typeface="Palatino Linotype" panose="02040502050505030304" pitchFamily="18" charset="0"/>
              </a:rPr>
              <a:t>is an anthropologist and lecturer with the Department of Sociology &amp; Criminology at University College Cork. His research interests concern the social impacts of technology, particularly in his new ethnographic project on the 'smart city'. His most recent publication is titled ‘Diffuse-Disciplining: Consequences of Pervasive Autonomous Policing Systems’ in Automating Crime Prevention, Surveillance, and Military Operations Eds: </a:t>
            </a:r>
            <a:r>
              <a:rPr lang="en-US" sz="1800" dirty="0" err="1">
                <a:solidFill>
                  <a:schemeClr val="tx1">
                    <a:lumMod val="50000"/>
                    <a:lumOff val="50000"/>
                  </a:schemeClr>
                </a:solidFill>
                <a:effectLst/>
                <a:latin typeface="+mn-lt"/>
                <a:ea typeface="Palatino Linotype" panose="02040502050505030304" pitchFamily="18" charset="0"/>
              </a:rPr>
              <a:t>Aleš</a:t>
            </a:r>
            <a:r>
              <a:rPr lang="en-US" sz="1800" dirty="0">
                <a:solidFill>
                  <a:schemeClr val="tx1">
                    <a:lumMod val="50000"/>
                    <a:lumOff val="50000"/>
                  </a:schemeClr>
                </a:solidFill>
                <a:effectLst/>
                <a:latin typeface="+mn-lt"/>
                <a:ea typeface="Palatino Linotype" panose="02040502050505030304" pitchFamily="18" charset="0"/>
              </a:rPr>
              <a:t> </a:t>
            </a:r>
            <a:r>
              <a:rPr lang="en-US" sz="1800" dirty="0" err="1">
                <a:solidFill>
                  <a:schemeClr val="tx1">
                    <a:lumMod val="50000"/>
                    <a:lumOff val="50000"/>
                  </a:schemeClr>
                </a:solidFill>
                <a:effectLst/>
                <a:latin typeface="+mn-lt"/>
                <a:ea typeface="Palatino Linotype" panose="02040502050505030304" pitchFamily="18" charset="0"/>
              </a:rPr>
              <a:t>Završnik</a:t>
            </a:r>
            <a:r>
              <a:rPr lang="en-US" sz="1800" dirty="0">
                <a:solidFill>
                  <a:schemeClr val="tx1">
                    <a:lumMod val="50000"/>
                    <a:lumOff val="50000"/>
                  </a:schemeClr>
                </a:solidFill>
                <a:effectLst/>
                <a:latin typeface="+mn-lt"/>
                <a:ea typeface="Palatino Linotype" panose="02040502050505030304" pitchFamily="18" charset="0"/>
              </a:rPr>
              <a:t> and </a:t>
            </a:r>
            <a:r>
              <a:rPr lang="en-US" sz="1800" dirty="0" err="1">
                <a:solidFill>
                  <a:schemeClr val="tx1">
                    <a:lumMod val="50000"/>
                    <a:lumOff val="50000"/>
                  </a:schemeClr>
                </a:solidFill>
                <a:effectLst/>
                <a:latin typeface="+mn-lt"/>
                <a:ea typeface="Palatino Linotype" panose="02040502050505030304" pitchFamily="18" charset="0"/>
              </a:rPr>
              <a:t>Vasja</a:t>
            </a:r>
            <a:r>
              <a:rPr lang="en-US" sz="1800" dirty="0">
                <a:solidFill>
                  <a:schemeClr val="tx1">
                    <a:lumMod val="50000"/>
                    <a:lumOff val="50000"/>
                  </a:schemeClr>
                </a:solidFill>
                <a:effectLst/>
                <a:latin typeface="+mn-lt"/>
                <a:ea typeface="Palatino Linotype" panose="02040502050505030304" pitchFamily="18" charset="0"/>
              </a:rPr>
              <a:t> </a:t>
            </a:r>
            <a:r>
              <a:rPr lang="en-US" sz="1800" dirty="0" err="1">
                <a:solidFill>
                  <a:schemeClr val="tx1">
                    <a:lumMod val="50000"/>
                    <a:lumOff val="50000"/>
                  </a:schemeClr>
                </a:solidFill>
                <a:effectLst/>
                <a:latin typeface="+mn-lt"/>
                <a:ea typeface="Palatino Linotype" panose="02040502050505030304" pitchFamily="18" charset="0"/>
              </a:rPr>
              <a:t>Badalič</a:t>
            </a:r>
            <a:r>
              <a:rPr lang="en-US" sz="1800" dirty="0">
                <a:solidFill>
                  <a:schemeClr val="tx1">
                    <a:lumMod val="50000"/>
                    <a:lumOff val="50000"/>
                  </a:schemeClr>
                </a:solidFill>
                <a:effectLst/>
                <a:latin typeface="+mn-lt"/>
                <a:ea typeface="Palatino Linotype" panose="02040502050505030304" pitchFamily="18" charset="0"/>
              </a:rPr>
              <a:t>, Springer 2021.</a:t>
            </a:r>
            <a:r>
              <a:rPr lang="en-GB" sz="2000" dirty="0">
                <a:solidFill>
                  <a:schemeClr val="tx1">
                    <a:lumMod val="50000"/>
                    <a:lumOff val="50000"/>
                  </a:schemeClr>
                </a:solidFill>
                <a:effectLst/>
                <a:latin typeface="+mn-lt"/>
              </a:rPr>
              <a:t> </a:t>
            </a:r>
            <a:endParaRPr lang="en-AU" sz="1600" b="1" dirty="0">
              <a:solidFill>
                <a:schemeClr val="tx1">
                  <a:lumMod val="50000"/>
                  <a:lumOff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638800"/>
            <a:ext cx="2781480" cy="495300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bg1">
                    <a:lumMod val="50000"/>
                  </a:schemeClr>
                </a:solidFill>
                <a:latin typeface="+mn-lt"/>
              </a:rPr>
              <a:t>Monday, 14 November 2022</a:t>
            </a:r>
          </a:p>
          <a:p>
            <a:pPr>
              <a:lnSpc>
                <a:spcPct val="100000"/>
              </a:lnSpc>
              <a:spcAft>
                <a:spcPts val="0"/>
              </a:spcAft>
            </a:pPr>
            <a:r>
              <a:rPr lang="en-AU" sz="1600" dirty="0">
                <a:solidFill>
                  <a:schemeClr val="bg1">
                    <a:lumMod val="50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bg1">
                    <a:lumMod val="50000"/>
                  </a:schemeClr>
                </a:solidFill>
                <a:latin typeface="+mn-lt"/>
              </a:rPr>
              <a:t>2.016/017 2</a:t>
            </a:r>
            <a:r>
              <a:rPr lang="en-AU" sz="1600" baseline="30000" dirty="0">
                <a:solidFill>
                  <a:schemeClr val="bg1">
                    <a:lumMod val="50000"/>
                  </a:schemeClr>
                </a:solidFill>
                <a:latin typeface="+mn-lt"/>
              </a:rPr>
              <a:t>nd</a:t>
            </a:r>
            <a:r>
              <a:rPr lang="en-AU" sz="1600" dirty="0">
                <a:solidFill>
                  <a:schemeClr val="bg1">
                    <a:lumMod val="50000"/>
                  </a:schemeClr>
                </a:solidFill>
                <a:latin typeface="+mn-lt"/>
              </a:rPr>
              <a:t> floor</a:t>
            </a:r>
          </a:p>
          <a:p>
            <a:pPr>
              <a:lnSpc>
                <a:spcPct val="100000"/>
              </a:lnSpc>
              <a:spcAft>
                <a:spcPts val="0"/>
              </a:spcAft>
            </a:pPr>
            <a:r>
              <a:rPr lang="en-AU" sz="1600" dirty="0">
                <a:solidFill>
                  <a:schemeClr val="bg1">
                    <a:lumMod val="50000"/>
                  </a:schemeClr>
                </a:solidFill>
                <a:latin typeface="+mn-lt"/>
              </a:rPr>
              <a:t>Boardroom</a:t>
            </a:r>
          </a:p>
          <a:p>
            <a:pPr>
              <a:lnSpc>
                <a:spcPct val="100000"/>
              </a:lnSpc>
              <a:spcAft>
                <a:spcPts val="0"/>
              </a:spcAft>
            </a:pPr>
            <a:r>
              <a:rPr lang="en-AU" sz="1600" dirty="0">
                <a:solidFill>
                  <a:schemeClr val="bg1">
                    <a:lumMod val="50000"/>
                  </a:schemeClr>
                </a:solidFill>
                <a:latin typeface="+mn-lt"/>
              </a:rPr>
              <a:t>Arthur Lewis Building</a:t>
            </a:r>
          </a:p>
          <a:p>
            <a:pPr>
              <a:lnSpc>
                <a:spcPct val="100000"/>
              </a:lnSpc>
              <a:spcAft>
                <a:spcPts val="0"/>
              </a:spcAft>
            </a:pPr>
            <a:r>
              <a:rPr lang="en-AU" sz="1600" dirty="0">
                <a:solidFill>
                  <a:schemeClr val="bg1">
                    <a:lumMod val="50000"/>
                  </a:schemeClr>
                </a:solidFill>
                <a:latin typeface="+mn-lt"/>
              </a:rPr>
              <a:t>University of Manchester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AU" sz="1600" b="1" dirty="0">
                <a:solidFill>
                  <a:srgbClr val="7030A0"/>
                </a:solidFill>
                <a:latin typeface="+mn-lt"/>
              </a:rPr>
              <a:t>Chair</a:t>
            </a:r>
          </a:p>
          <a:p>
            <a:pPr>
              <a:lnSpc>
                <a:spcPct val="100000"/>
              </a:lnSpc>
              <a:spcAft>
                <a:spcPts val="0"/>
              </a:spcAft>
            </a:pPr>
            <a:r>
              <a:rPr lang="en-AU" sz="1600" dirty="0">
                <a:solidFill>
                  <a:schemeClr val="bg1">
                    <a:lumMod val="50000"/>
                  </a:schemeClr>
                </a:solidFill>
                <a:latin typeface="+mn-lt"/>
              </a:rPr>
              <a:t>Jolynna Sinanan</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bg1">
                    <a:lumMod val="50000"/>
                  </a:schemeClr>
                </a:solidFill>
                <a:latin typeface="+mn-lt"/>
              </a:rPr>
              <a:t>https://</a:t>
            </a:r>
            <a:r>
              <a:rPr lang="en-AU" sz="1600" dirty="0" err="1">
                <a:solidFill>
                  <a:schemeClr val="bg1">
                    <a:lumMod val="50000"/>
                  </a:schemeClr>
                </a:solidFill>
                <a:latin typeface="+mn-lt"/>
              </a:rPr>
              <a:t>www.socialsciences.manchester.ac.uk</a:t>
            </a:r>
            <a:r>
              <a:rPr lang="en-AU" sz="1600" dirty="0">
                <a:solidFill>
                  <a:schemeClr val="bg1">
                    <a:lumMod val="50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4"/>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5"/>
          <a:stretch>
            <a:fillRect/>
          </a:stretch>
        </p:blipFill>
        <p:spPr>
          <a:xfrm>
            <a:off x="299768" y="2114436"/>
            <a:ext cx="2702254" cy="3540406"/>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299768" y="4977825"/>
            <a:ext cx="2669847" cy="584775"/>
          </a:xfrm>
          <a:prstGeom prst="rect">
            <a:avLst/>
          </a:prstGeom>
          <a:noFill/>
        </p:spPr>
        <p:txBody>
          <a:bodyPr wrap="square" rtlCol="0">
            <a:spAutoFit/>
          </a:bodyPr>
          <a:lstStyle/>
          <a:p>
            <a:pPr algn="ctr"/>
            <a:r>
              <a:rPr lang="en-US" sz="1600" b="1" dirty="0">
                <a:solidFill>
                  <a:schemeClr val="bg1"/>
                </a:solidFill>
              </a:rPr>
              <a:t>James Cuffe</a:t>
            </a:r>
          </a:p>
          <a:p>
            <a:pPr algn="ctr"/>
            <a:r>
              <a:rPr lang="en-US" sz="1600" b="1" dirty="0">
                <a:solidFill>
                  <a:schemeClr val="bg1"/>
                </a:solidFill>
              </a:rPr>
              <a:t>University College Cork</a:t>
            </a:r>
          </a:p>
        </p:txBody>
      </p:sp>
      <p:pic>
        <p:nvPicPr>
          <p:cNvPr id="3" name="Picture 2" descr="A person holding a drink&#10;&#10;Description automatically generated with low confidence">
            <a:extLst>
              <a:ext uri="{FF2B5EF4-FFF2-40B4-BE49-F238E27FC236}">
                <a16:creationId xmlns:a16="http://schemas.microsoft.com/office/drawing/2014/main" id="{FBEBA4FD-031C-5145-B3AA-FBAC2FFA424F}"/>
              </a:ext>
            </a:extLst>
          </p:cNvPr>
          <p:cNvPicPr>
            <a:picLocks noChangeAspect="1"/>
          </p:cNvPicPr>
          <p:nvPr/>
        </p:nvPicPr>
        <p:blipFill rotWithShape="1">
          <a:blip r:embed="rId6"/>
          <a:srcRect t="9427" b="36710"/>
          <a:stretch/>
        </p:blipFill>
        <p:spPr>
          <a:xfrm>
            <a:off x="389020" y="2209800"/>
            <a:ext cx="2515308" cy="2768025"/>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1653</TotalTime>
  <Words>224</Words>
  <Application>Microsoft Macintosh PowerPoint</Application>
  <PresentationFormat>A3 Paper (297x420 mm)</PresentationFormat>
  <Paragraphs>29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167</cp:revision>
  <cp:lastPrinted>2018-02-05T00:02:03Z</cp:lastPrinted>
  <dcterms:created xsi:type="dcterms:W3CDTF">2016-03-25T05:24:17Z</dcterms:created>
  <dcterms:modified xsi:type="dcterms:W3CDTF">2022-09-30T17:01:37Z</dcterms:modified>
  <cp:category/>
</cp:coreProperties>
</file>