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81" r:id="rId2"/>
    <p:sldId id="269" r:id="rId3"/>
    <p:sldId id="267" r:id="rId4"/>
    <p:sldId id="274" r:id="rId5"/>
    <p:sldId id="276" r:id="rId6"/>
    <p:sldId id="277" r:id="rId7"/>
    <p:sldId id="278" r:id="rId8"/>
    <p:sldId id="262" r:id="rId9"/>
    <p:sldId id="264" r:id="rId10"/>
    <p:sldId id="272" r:id="rId11"/>
    <p:sldId id="283" r:id="rId12"/>
    <p:sldId id="280" r:id="rId13"/>
    <p:sldId id="28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E189C-F3F6-714E-A2AD-20EDA736E537}" type="datetimeFigureOut">
              <a:rPr lang="en-US" smtClean="0"/>
              <a:pPr/>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42F0F-4B65-F743-B186-533E93A4CD89}" type="slidenum">
              <a:rPr lang="en-US" smtClean="0"/>
              <a:pPr/>
              <a:t>‹#›</a:t>
            </a:fld>
            <a:endParaRPr lang="en-US"/>
          </a:p>
        </p:txBody>
      </p:sp>
    </p:spTree>
    <p:extLst>
      <p:ext uri="{BB962C8B-B14F-4D97-AF65-F5344CB8AC3E}">
        <p14:creationId xmlns:p14="http://schemas.microsoft.com/office/powerpoint/2010/main" val="1814520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she.unimelb.edu.au/resources_teach/feedback/docs/PeerReview_teach.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1.umn.edu/ohr/teachlearn/resources/peer/guidelin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3CB1A7E-062E-B64E-AACC-FA763D3BB82B}"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5947E80-A875-F94B-BB9D-D7230221B2A0}" type="slidenum">
              <a:rPr lang="en-US">
                <a:latin typeface="Arial" charset="0"/>
                <a:ea typeface="ＭＳ Ｐゴシック" charset="-128"/>
                <a:cs typeface="ＭＳ Ｐゴシック" charset="-128"/>
              </a:rPr>
              <a:pPr/>
              <a:t>13</a:t>
            </a:fld>
            <a:endParaRPr lang="en-US">
              <a:latin typeface="Arial" charset="0"/>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Overview of latest guidance</a:t>
            </a:r>
            <a:r>
              <a:rPr lang="en-GB" sz="1200" kern="1200" dirty="0" smtClean="0">
                <a:solidFill>
                  <a:schemeClr val="tx1"/>
                </a:solidFill>
                <a:effectLst/>
                <a:latin typeface="+mn-lt"/>
                <a:ea typeface="+mn-ea"/>
                <a:cs typeface="+mn-cs"/>
              </a:rPr>
              <a:t> / new framework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focus on the excellence – ‘what is this?’; non-deficit approach to be adopted; consistency desired; colleagues do get graded; clear set of criteria by which peer review is being carried out; information is confidential (every School will have a way of dealing with this information but in all instances the Line Manager will have access). Key point here is that we are looking towards individuals engaging with the same level of rigor in respect of their teaching (as research) and being able to articulate the rationale underpinning their practice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A42F0F-4B65-F743-B186-533E93A4CD89}" type="slidenum">
              <a:rPr lang="en-US" smtClean="0"/>
              <a:pPr/>
              <a:t>4</a:t>
            </a:fld>
            <a:endParaRPr lang="en-US"/>
          </a:p>
        </p:txBody>
      </p:sp>
    </p:spTree>
    <p:extLst>
      <p:ext uri="{BB962C8B-B14F-4D97-AF65-F5344CB8AC3E}">
        <p14:creationId xmlns:p14="http://schemas.microsoft.com/office/powerpoint/2010/main" val="29677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42F0F-4B65-F743-B186-533E93A4CD89}" type="slidenum">
              <a:rPr lang="en-US" smtClean="0"/>
              <a:pPr/>
              <a:t>5</a:t>
            </a:fld>
            <a:endParaRPr lang="en-US"/>
          </a:p>
        </p:txBody>
      </p:sp>
    </p:spTree>
    <p:extLst>
      <p:ext uri="{BB962C8B-B14F-4D97-AF65-F5344CB8AC3E}">
        <p14:creationId xmlns:p14="http://schemas.microsoft.com/office/powerpoint/2010/main" val="29677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benefits of peer review?</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Peer review is essentially in helping to maintain the integrity of teaching and its pedagogic quality</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Peer review does affect quality</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Peer review can have an impact on ideas generation</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Allows an individual to receive feedback on their teaching from a different perspective to the traditional – and what is sometimes the only – source of feedback on teaching: students.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A42F0F-4B65-F743-B186-533E93A4CD89}" type="slidenum">
              <a:rPr lang="en-US" smtClean="0"/>
              <a:pPr/>
              <a:t>6</a:t>
            </a:fld>
            <a:endParaRPr lang="en-US"/>
          </a:p>
        </p:txBody>
      </p:sp>
    </p:spTree>
    <p:extLst>
      <p:ext uri="{BB962C8B-B14F-4D97-AF65-F5344CB8AC3E}">
        <p14:creationId xmlns:p14="http://schemas.microsoft.com/office/powerpoint/2010/main" val="29677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does peer review involve?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Peer review is not an exercise in one colleague telling another how they should teach</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To offer not only insights, but suggestions - often drawn from experience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Feedback provided should assist colleagues to critically reflect on their teaching</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Observing the </a:t>
            </a:r>
            <a:r>
              <a:rPr lang="en-US" sz="1200" b="1" i="1" kern="1200" dirty="0" smtClean="0">
                <a:solidFill>
                  <a:schemeClr val="tx1"/>
                </a:solidFill>
                <a:effectLst/>
                <a:latin typeface="+mn-lt"/>
                <a:ea typeface="+mn-ea"/>
                <a:cs typeface="+mn-cs"/>
              </a:rPr>
              <a:t>students </a:t>
            </a:r>
            <a:r>
              <a:rPr lang="en-US" sz="1200" b="1" kern="1200" dirty="0" smtClean="0">
                <a:solidFill>
                  <a:schemeClr val="tx1"/>
                </a:solidFill>
                <a:effectLst/>
                <a:latin typeface="+mn-lt"/>
                <a:ea typeface="+mn-ea"/>
                <a:cs typeface="+mn-cs"/>
              </a:rPr>
              <a:t>and their level of engagement, interest and participation in a class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Making peer review work well</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To ensure that peer review of teaching is successful is to undertake it in a spirit of collegiality and respect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Focus on the positives</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Offer alternatives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are the challenges in understanding peer review?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Perceptions of what peer review actually is are still opaque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Lack of “information, formal training”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Just like peer review of research, peer review of teaching is based on individual professional judgment: it is one person’s perspective based on the nature of their own pedagogical approach and experiences of being both a teacher and a learner</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Complexities of good teaching</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Understanding the decision making going on in one’s teaching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Reciprocal Model</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reason a reciprocal model is encouraged is that it is ‘flat’ in structure and allows for continuity of discussions about teaching</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Process</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Plan</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Review</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Feedback</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Respond</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Effective Feedback</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Has the development of teaching as its primary focus.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 timely.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Gives emphasis to the </a:t>
            </a:r>
            <a:r>
              <a:rPr lang="en-US" sz="1200" b="1" kern="1200" dirty="0" err="1" smtClean="0">
                <a:solidFill>
                  <a:schemeClr val="tx1"/>
                </a:solidFill>
                <a:effectLst/>
                <a:latin typeface="+mn-lt"/>
                <a:ea typeface="+mn-ea"/>
                <a:cs typeface="+mn-cs"/>
              </a:rPr>
              <a:t>reviewee’s</a:t>
            </a:r>
            <a:r>
              <a:rPr lang="en-US" sz="1200" b="1" kern="1200" dirty="0" smtClean="0">
                <a:solidFill>
                  <a:schemeClr val="tx1"/>
                </a:solidFill>
                <a:effectLst/>
                <a:latin typeface="+mn-lt"/>
                <a:ea typeface="+mn-ea"/>
                <a:cs typeface="+mn-cs"/>
              </a:rPr>
              <a:t> priorities and objectives.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Always includes positive feedback and affirmation of aspects that are working well.</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Does not focus solely on communication style </a:t>
            </a:r>
            <a:r>
              <a:rPr lang="en-US" sz="1200" b="1" i="1" kern="1200" dirty="0" smtClean="0">
                <a:solidFill>
                  <a:schemeClr val="tx1"/>
                </a:solidFill>
                <a:effectLst/>
                <a:latin typeface="+mn-lt"/>
                <a:ea typeface="+mn-ea"/>
                <a:cs typeface="+mn-cs"/>
              </a:rPr>
              <a:t>but provides information to the </a:t>
            </a:r>
            <a:r>
              <a:rPr lang="en-US" sz="1200" b="1" i="1" kern="1200" dirty="0" err="1" smtClean="0">
                <a:solidFill>
                  <a:schemeClr val="tx1"/>
                </a:solidFill>
                <a:effectLst/>
                <a:latin typeface="+mn-lt"/>
                <a:ea typeface="+mn-ea"/>
                <a:cs typeface="+mn-cs"/>
              </a:rPr>
              <a:t>reviewee</a:t>
            </a:r>
            <a:r>
              <a:rPr lang="en-US" sz="1200" b="1" i="1" kern="1200" dirty="0" smtClean="0">
                <a:solidFill>
                  <a:schemeClr val="tx1"/>
                </a:solidFill>
                <a:effectLst/>
                <a:latin typeface="+mn-lt"/>
                <a:ea typeface="+mn-ea"/>
                <a:cs typeface="+mn-cs"/>
              </a:rPr>
              <a:t> about the effectiveness of their timing, pacing, choice of learning activities, volume of content covered and, importantly, what students are doing throughout the class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Always includes suggestions for addressing areas that are not working well.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 reasonably detailed and descriptive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A42F0F-4B65-F743-B186-533E93A4CD89}" type="slidenum">
              <a:rPr lang="en-US" smtClean="0"/>
              <a:pPr/>
              <a:t>7</a:t>
            </a:fld>
            <a:endParaRPr lang="en-US"/>
          </a:p>
        </p:txBody>
      </p:sp>
    </p:spTree>
    <p:extLst>
      <p:ext uri="{BB962C8B-B14F-4D97-AF65-F5344CB8AC3E}">
        <p14:creationId xmlns:p14="http://schemas.microsoft.com/office/powerpoint/2010/main" val="29677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42F0F-4B65-F743-B186-533E93A4CD89}" type="slidenum">
              <a:rPr lang="en-US" smtClean="0"/>
              <a:pPr/>
              <a:t>8</a:t>
            </a:fld>
            <a:endParaRPr lang="en-US"/>
          </a:p>
        </p:txBody>
      </p:sp>
    </p:spTree>
    <p:extLst>
      <p:ext uri="{BB962C8B-B14F-4D97-AF65-F5344CB8AC3E}">
        <p14:creationId xmlns:p14="http://schemas.microsoft.com/office/powerpoint/2010/main" val="322843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From the outset, an informed view of quality in respect of peer review is required.</a:t>
            </a:r>
            <a:endParaRPr lang="en-GB"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400" i="1" kern="1200" dirty="0" smtClean="0">
                <a:solidFill>
                  <a:schemeClr val="tx1"/>
                </a:solidFill>
                <a:effectLst/>
                <a:latin typeface="+mn-lt"/>
                <a:ea typeface="+mn-ea"/>
                <a:cs typeface="+mn-cs"/>
              </a:rPr>
              <a:t>Of utmost importance for the University is the maintenance of quality assurance and enhancement (QAE)…Mindful of the key principles underpinning QAE: accountability; professional autonomy; and trust, careful consideration will be given to achieving and maintaining quality student learning experience without undermining the trust and professional autonomy of those who are leading on its construction. An imperative is to set up quality systems beyond management control ones, which allow for learning and innovation. </a:t>
            </a:r>
            <a:endParaRPr lang="en-GB"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A42F0F-4B65-F743-B186-533E93A4CD89}" type="slidenum">
              <a:rPr lang="en-US" smtClean="0"/>
              <a:pPr/>
              <a:t>9</a:t>
            </a:fld>
            <a:endParaRPr lang="en-US"/>
          </a:p>
        </p:txBody>
      </p:sp>
    </p:spTree>
    <p:extLst>
      <p:ext uri="{BB962C8B-B14F-4D97-AF65-F5344CB8AC3E}">
        <p14:creationId xmlns:p14="http://schemas.microsoft.com/office/powerpoint/2010/main" val="354446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Lecturers’ pedagogical thinking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action of lecturers when teaching may be understood as making educational decisions. This is taking place constantly. In pedagogical thinking the interest is to get to know how these decisions are justified. When a lecturer makes a decision, it is no more a descriptive consideration, but instead it becomes normative at the very moment the decision is made. Lecturers must take a stand and evaluate all the time what they are doing. It may be unconscious, too, but nevertheless it is normative on some basis. What is common to all lecturers is the background thinking or what kind of justification they are using.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Making decisions is generally selecting between different alternatives. It is continuous and unavoidable; the existence of alternatives is, however, a necessary condition. There must be open alternatives from which to select. The selecting itself is conscious, but the level of consciousness may differ from clearly motivated decisions to almost unconscious selection. It is common to present behind this selection process some kind of personal belief system. Those beliefs concerning education are referred to as a person’s philosophy of education. This personal belief system may also be conscious or unconscious, or more generally partly conscious. It can be divided into two bases, the intuitive and the rational. The personal belief system is thought to be behind the decisions; many times it is thought to be hierarchical by nature.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intuitive bases and rational bases may be independent from each other; however, some kind of interaction is more plausible. The intuitive means one’s own experiences; it may be founded on personal needs or tradition. Rational bases include pedagogical principles, research findings, scholarly contributions and examined practice. It may quite easily be widened to a more detailed structure where there is interaction between the bases, and the reasons given consist of common elements from both the intuitive and rational bases.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spontaneous discussions lecturers seldom give reasons for their doings. They may describe their activities and if asked for more information they usually give more detailed descriptions; reporting what they intended to tell the students. There is usually order in these accounts: they are full of details, there are questions concerning the content and pondered alternatives presenting different points of view of the content. In short, the plans are generally full of content with some suggestions for student activities in connection with this content.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question here: Why do lecturers tell so much about content if they have a good knowledge of it? If they have a good knowledge of the content, we should expect them to tell how to use this knowledge in the pedagogical context without telling things they already know. The reality is that a lecturers’ articulation of their plans is often limited to the content being covered, depth and breadth of coverage and reasons for content being covered. Limited attention is often paid to the justifications, alternatives with various strategies, aims and goals, etc.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common problem is how lecturers justify their action and decisions. Justifications are based on beliefs; when asked to justify their practices (both in terms of content and pedagogy) they are in some way describing these beliefs. If lecturers are, however, specifically asked for justifications they are gradually able to produce those. A usual remark in such situations is that they have not had to think of justifications previously, but when asked justifications may be rich and diversified. The basic classification into two categories, intuitive and rational, may be too simplified. Usually thinking follows some mixed pattern where content and reasons are all mixed up.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Pedagogical thinking can be developed by requesting lecturers (as part of the peer review process) to provide a coherent argument for why they teach in the way they do; justifying their decisions and actions. Adopting the role of a </a:t>
            </a:r>
            <a:r>
              <a:rPr lang="en-GB" sz="1200" i="1" kern="1200" dirty="0" smtClean="0">
                <a:solidFill>
                  <a:schemeClr val="tx1"/>
                </a:solidFill>
                <a:effectLst/>
                <a:latin typeface="+mn-lt"/>
                <a:ea typeface="+mn-ea"/>
                <a:cs typeface="+mn-cs"/>
              </a:rPr>
              <a:t>practitioner researcher</a:t>
            </a:r>
            <a:r>
              <a:rPr lang="en-GB" sz="1200" kern="1200" dirty="0" smtClean="0">
                <a:solidFill>
                  <a:schemeClr val="tx1"/>
                </a:solidFill>
                <a:effectLst/>
                <a:latin typeface="+mn-lt"/>
                <a:ea typeface="+mn-ea"/>
                <a:cs typeface="+mn-cs"/>
              </a:rPr>
              <a:t> is one way of helping colleagues to reflect on their own work.</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(Extract from Keynote Speech of </a:t>
            </a:r>
            <a:r>
              <a:rPr lang="en-US" sz="1200" kern="1200" dirty="0" err="1" smtClean="0">
                <a:solidFill>
                  <a:schemeClr val="tx1"/>
                </a:solidFill>
                <a:effectLst/>
                <a:latin typeface="+mn-lt"/>
                <a:ea typeface="+mn-ea"/>
                <a:cs typeface="+mn-cs"/>
              </a:rPr>
              <a:t>Pertti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Kansanen</a:t>
            </a:r>
            <a:r>
              <a:rPr lang="en-US" sz="1200" kern="1200" dirty="0" smtClean="0">
                <a:solidFill>
                  <a:schemeClr val="tx1"/>
                </a:solidFill>
                <a:effectLst/>
                <a:latin typeface="+mn-lt"/>
                <a:ea typeface="+mn-ea"/>
                <a:cs typeface="+mn-cs"/>
              </a:rPr>
              <a:t>, Prof. Emeritus of Education, Department of Applied Sciences of Education , Faculty of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Sciences, University of Helsinki)</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A42F0F-4B65-F743-B186-533E93A4CD89}" type="slidenum">
              <a:rPr lang="en-US" smtClean="0"/>
              <a:pPr/>
              <a:t>10</a:t>
            </a:fld>
            <a:endParaRPr lang="en-US"/>
          </a:p>
        </p:txBody>
      </p:sp>
    </p:spTree>
    <p:extLst>
      <p:ext uri="{BB962C8B-B14F-4D97-AF65-F5344CB8AC3E}">
        <p14:creationId xmlns:p14="http://schemas.microsoft.com/office/powerpoint/2010/main" val="158755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Signposts to other sources of information highlighted - web Resources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Kelly Farrell (2011) Collegial Feedback on Teaching: a Guide to Peer Review. Centre for the Study of Higher Education. University of Melbourne. (Also available electronically at http://</a:t>
            </a:r>
            <a:r>
              <a:rPr lang="en-US" sz="1200" kern="1200" dirty="0" err="1" smtClean="0">
                <a:solidFill>
                  <a:schemeClr val="tx1"/>
                </a:solidFill>
                <a:effectLst/>
                <a:latin typeface="+mn-lt"/>
                <a:ea typeface="+mn-ea"/>
                <a:cs typeface="+mn-cs"/>
              </a:rPr>
              <a:t>www.cshe.unimelb.edu.au</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http://www.cshe.unimelb.edu.au/resources_teach/feedback/docs/PeerReview_teach.pdf</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University of Minnesota, Center for Teaching and Learning.  Peer Observation Guidelines and Recommendations. </a:t>
            </a:r>
            <a:r>
              <a:rPr lang="en-US" sz="1200" i="1" kern="1200" dirty="0" smtClean="0">
                <a:solidFill>
                  <a:schemeClr val="tx1"/>
                </a:solidFill>
                <a:effectLst/>
                <a:latin typeface="+mn-lt"/>
                <a:ea typeface="+mn-ea"/>
                <a:cs typeface="+mn-cs"/>
              </a:rPr>
              <a:t>Includes a list of observable characteristics of effective teachers.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http://www1.umn.edu/ohr/teachlearn/resources/peer/guidelines/</a:t>
            </a:r>
            <a:endParaRPr lang="en-GB"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EA42F0F-4B65-F743-B186-533E93A4CD89}" type="slidenum">
              <a:rPr lang="en-US" smtClean="0"/>
              <a:pPr/>
              <a:t>12</a:t>
            </a:fld>
            <a:endParaRPr lang="en-US"/>
          </a:p>
        </p:txBody>
      </p:sp>
    </p:spTree>
    <p:extLst>
      <p:ext uri="{BB962C8B-B14F-4D97-AF65-F5344CB8AC3E}">
        <p14:creationId xmlns:p14="http://schemas.microsoft.com/office/powerpoint/2010/main" val="53828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9384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6423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79997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46097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28970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10551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1699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22790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44052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6727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0B7692C-8C11-AE4F-9BF5-EDA1B57EC70D}"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365358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7692C-8C11-AE4F-9BF5-EDA1B57EC70D}" type="datetimeFigureOut">
              <a:rPr lang="en-US" smtClean="0"/>
              <a:pPr/>
              <a:t>3/4/2014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4234070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affnet.manchester.ac.uk/employment/training/personal-development/academic-staf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lso.manchester.ac.uk/map/teachinglearningassessment/teaching/peerrevie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she.unimelb.edu.au/resources_teach/feedback/docs/PeerReview_teach.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1.umn.edu/ohr/teachlearn/resources/peer/guidelin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taffnet.manchester.ac.uk/employment/training/personal-development/academic-staf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57200" y="1981200"/>
            <a:ext cx="8458200" cy="2819400"/>
          </a:xfrm>
        </p:spPr>
        <p:txBody>
          <a:bodyPr>
            <a:normAutofit fontScale="90000"/>
          </a:bodyPr>
          <a:lstStyle/>
          <a:p>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rgbClr val="000000"/>
                </a:solidFill>
              </a:rPr>
              <a:t>CPD 6 </a:t>
            </a:r>
            <a:r>
              <a:rPr lang="en-US" b="1" dirty="0" smtClean="0"/>
              <a:t>Academic Leadership Skills 3 -Peer Reviewing of Colleagues' Teaching </a:t>
            </a:r>
            <a:r>
              <a:rPr lang="en-US" b="1" dirty="0" smtClean="0">
                <a:solidFill>
                  <a:srgbClr val="000000"/>
                </a:solidFill>
              </a:rPr>
              <a:t/>
            </a:r>
            <a:br>
              <a:rPr lang="en-US" b="1" dirty="0" smtClean="0">
                <a:solidFill>
                  <a:srgbClr val="000000"/>
                </a:solidFill>
              </a:rPr>
            </a:br>
            <a:r>
              <a:rPr lang="en-US" sz="2800" b="1" i="1" dirty="0" smtClean="0">
                <a:solidFill>
                  <a:srgbClr val="000000"/>
                </a:solidFill>
              </a:rPr>
              <a:t/>
            </a:r>
            <a:br>
              <a:rPr lang="en-US" sz="2800" b="1" i="1" dirty="0" smtClean="0">
                <a:solidFill>
                  <a:srgbClr val="000000"/>
                </a:solidFill>
              </a:rPr>
            </a:br>
            <a:r>
              <a:rPr lang="en-US" sz="2800" b="1" i="1" dirty="0" smtClean="0">
                <a:solidFill>
                  <a:srgbClr val="000000"/>
                </a:solidFill>
              </a:rPr>
              <a:t/>
            </a:r>
            <a:br>
              <a:rPr lang="en-US" sz="2800" b="1" i="1" dirty="0" smtClean="0">
                <a:solidFill>
                  <a:srgbClr val="000000"/>
                </a:solidFill>
              </a:rPr>
            </a:br>
            <a:r>
              <a:rPr lang="en-US" sz="2800" b="1" i="1" dirty="0" smtClean="0"/>
              <a:t/>
            </a:r>
            <a:br>
              <a:rPr lang="en-US" sz="2800" b="1" i="1" dirty="0" smtClean="0"/>
            </a:br>
            <a:r>
              <a:rPr lang="en-US" sz="1600" b="1" dirty="0" smtClean="0">
                <a:solidFill>
                  <a:srgbClr val="3366FF"/>
                </a:solidFill>
              </a:rPr>
              <a:t/>
            </a:r>
            <a:br>
              <a:rPr lang="en-US" sz="1600" b="1" dirty="0" smtClean="0">
                <a:solidFill>
                  <a:srgbClr val="3366FF"/>
                </a:solidFill>
              </a:rPr>
            </a:br>
            <a:r>
              <a:rPr lang="en-US" sz="2400" b="1" dirty="0" smtClean="0"/>
              <a:t/>
            </a:r>
            <a:br>
              <a:rPr lang="en-US" sz="2400" b="1" dirty="0" smtClean="0"/>
            </a:br>
            <a:r>
              <a:rPr lang="en-US" b="1" dirty="0" smtClean="0">
                <a:solidFill>
                  <a:srgbClr val="3366FF"/>
                </a:solidFill>
              </a:rPr>
              <a:t/>
            </a:r>
            <a:br>
              <a:rPr lang="en-US" b="1" dirty="0" smtClean="0">
                <a:solidFill>
                  <a:srgbClr val="3366FF"/>
                </a:solidFill>
              </a:rPr>
            </a:br>
            <a:r>
              <a:rPr lang="en-US" b="1" dirty="0" smtClean="0"/>
              <a:t/>
            </a:r>
            <a:br>
              <a:rPr lang="en-US" b="1" dirty="0" smtClean="0"/>
            </a:br>
            <a:r>
              <a:rPr lang="en-US" b="1" dirty="0" smtClean="0"/>
              <a:t/>
            </a:r>
            <a:br>
              <a:rPr lang="en-US" b="1" dirty="0" smtClean="0"/>
            </a:br>
            <a:r>
              <a:rPr lang="en-US" b="1" dirty="0" smtClean="0"/>
              <a:t/>
            </a:r>
            <a:br>
              <a:rPr lang="en-US" b="1" dirty="0" smtClean="0"/>
            </a:br>
            <a:r>
              <a:rPr lang="en-US" sz="2400" dirty="0" smtClean="0"/>
              <a:t/>
            </a:r>
            <a:br>
              <a:rPr lang="en-US" sz="2400" dirty="0" smtClean="0"/>
            </a:br>
            <a:endParaRPr lang="en-US" dirty="0" smtClean="0"/>
          </a:p>
        </p:txBody>
      </p:sp>
      <p:sp>
        <p:nvSpPr>
          <p:cNvPr id="14339" name="Rectangle 3"/>
          <p:cNvSpPr>
            <a:spLocks noGrp="1" noChangeArrowheads="1"/>
          </p:cNvSpPr>
          <p:nvPr>
            <p:ph type="subTitle" idx="1"/>
          </p:nvPr>
        </p:nvSpPr>
        <p:spPr>
          <a:xfrm>
            <a:off x="1371600" y="4267200"/>
            <a:ext cx="6400800" cy="1752600"/>
          </a:xfrm>
        </p:spPr>
        <p:txBody>
          <a:bodyPr>
            <a:normAutofit lnSpcReduction="10000"/>
          </a:bodyPr>
          <a:lstStyle/>
          <a:p>
            <a:pPr eaLnBrk="1" hangingPunct="1"/>
            <a:endParaRPr lang="en-US" dirty="0" smtClean="0"/>
          </a:p>
          <a:p>
            <a:pPr eaLnBrk="1" hangingPunct="1"/>
            <a:r>
              <a:rPr lang="en-US" sz="2000" b="1" dirty="0" smtClean="0">
                <a:solidFill>
                  <a:srgbClr val="000000"/>
                </a:solidFill>
              </a:rPr>
              <a:t/>
            </a:r>
            <a:br>
              <a:rPr lang="en-US" sz="2000" b="1" dirty="0" smtClean="0">
                <a:solidFill>
                  <a:srgbClr val="000000"/>
                </a:solidFill>
              </a:rPr>
            </a:br>
            <a:r>
              <a:rPr lang="en-US" sz="2000" b="1" i="0" dirty="0" smtClean="0">
                <a:solidFill>
                  <a:srgbClr val="000000"/>
                </a:solidFill>
              </a:rPr>
              <a:t>Professor Linda Rush, University of Manchester</a:t>
            </a:r>
            <a:endParaRPr lang="en-US" sz="2000" i="0" dirty="0" smtClean="0">
              <a:hlinkClick r:id="rId3"/>
            </a:endParaRPr>
          </a:p>
          <a:p>
            <a:pPr eaLnBrk="1" hangingPunct="1"/>
            <a:r>
              <a:rPr lang="en-US" sz="2000" dirty="0" smtClean="0">
                <a:hlinkClick r:id="rId3"/>
              </a:rPr>
              <a:t>http://www.staffnet.manchester.ac.uk/employment/training/personal-development/academic-staff/</a:t>
            </a:r>
            <a:endParaRPr lang="en-US" sz="2000" dirty="0" smtClean="0"/>
          </a:p>
          <a:p>
            <a:pPr eaLnBrk="1" hangingPunct="1"/>
            <a:endParaRPr lang="en-US" sz="2000" dirty="0" smtClean="0"/>
          </a:p>
        </p:txBody>
      </p:sp>
      <p:pic>
        <p:nvPicPr>
          <p:cNvPr id="14340" name="Picture 3" descr="TUOM_4COL"/>
          <p:cNvPicPr>
            <a:picLocks noChangeAspect="1" noChangeArrowheads="1"/>
          </p:cNvPicPr>
          <p:nvPr/>
        </p:nvPicPr>
        <p:blipFill>
          <a:blip r:embed="rId4"/>
          <a:srcRect/>
          <a:stretch>
            <a:fillRect/>
          </a:stretch>
        </p:blipFill>
        <p:spPr bwMode="auto">
          <a:xfrm>
            <a:off x="609600" y="457200"/>
            <a:ext cx="15049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1800" b="1" dirty="0" smtClean="0"/>
              <a:t>Linda Rush Faculty Peer Review Of Teaching. What? Why? How? The role of praxis and concept of quality</a:t>
            </a:r>
          </a:p>
        </p:txBody>
      </p:sp>
      <p:pic>
        <p:nvPicPr>
          <p:cNvPr id="4" name="Content Placeholder 3"/>
          <p:cNvPicPr>
            <a:picLocks noGrp="1" noChangeAspect="1"/>
          </p:cNvPicPr>
          <p:nvPr>
            <p:ph idx="1"/>
          </p:nvPr>
        </p:nvPicPr>
        <p:blipFill>
          <a:blip r:embed="rId3"/>
          <a:srcRect t="12861" b="12861"/>
          <a:stretch>
            <a:fillRect/>
          </a:stretch>
        </p:blipFill>
        <p:spPr>
          <a:xfrm>
            <a:off x="457200" y="1217613"/>
            <a:ext cx="8229600" cy="5422900"/>
          </a:xfrm>
        </p:spPr>
      </p:pic>
      <p:sp>
        <p:nvSpPr>
          <p:cNvPr id="5" name="TextBox 4"/>
          <p:cNvSpPr txBox="1"/>
          <p:nvPr/>
        </p:nvSpPr>
        <p:spPr>
          <a:xfrm>
            <a:off x="1128827" y="2176823"/>
            <a:ext cx="7014851" cy="3683060"/>
          </a:xfrm>
          <a:prstGeom prst="rect">
            <a:avLst/>
          </a:prstGeom>
          <a:noFill/>
        </p:spPr>
        <p:txBody>
          <a:bodyPr wrap="square" rtlCol="0">
            <a:spAutoFit/>
          </a:bodyPr>
          <a:lstStyle/>
          <a:p>
            <a:pPr>
              <a:lnSpc>
                <a:spcPct val="140000"/>
              </a:lnSpc>
            </a:pPr>
            <a:r>
              <a:rPr lang="en-GB" sz="2800" b="1" dirty="0" smtClean="0">
                <a:solidFill>
                  <a:srgbClr val="FF0000"/>
                </a:solidFill>
              </a:rPr>
              <a:t>Unpacking </a:t>
            </a:r>
            <a:r>
              <a:rPr lang="en-GB" sz="2800" b="1" smtClean="0">
                <a:solidFill>
                  <a:srgbClr val="FF0000"/>
                </a:solidFill>
              </a:rPr>
              <a:t>a Lecturer’s </a:t>
            </a:r>
            <a:r>
              <a:rPr lang="en-GB" sz="2800" b="1" dirty="0">
                <a:solidFill>
                  <a:srgbClr val="FF0000"/>
                </a:solidFill>
              </a:rPr>
              <a:t>Pedagogical Thinking</a:t>
            </a:r>
          </a:p>
          <a:p>
            <a:pPr marL="457200" lvl="0" indent="-457200">
              <a:lnSpc>
                <a:spcPct val="140000"/>
              </a:lnSpc>
              <a:buFont typeface="Arial"/>
              <a:buChar char="•"/>
            </a:pPr>
            <a:r>
              <a:rPr lang="en-GB" sz="2800" b="1" dirty="0">
                <a:solidFill>
                  <a:schemeClr val="bg1"/>
                </a:solidFill>
              </a:rPr>
              <a:t>How can we encourage lecturers to justify their actions and decisions?</a:t>
            </a:r>
          </a:p>
          <a:p>
            <a:pPr marL="457200" lvl="0" indent="-457200">
              <a:lnSpc>
                <a:spcPct val="140000"/>
              </a:lnSpc>
              <a:buFont typeface="Arial"/>
              <a:buChar char="•"/>
            </a:pPr>
            <a:r>
              <a:rPr lang="en-GB" sz="2800" b="1" dirty="0">
                <a:solidFill>
                  <a:schemeClr val="bg1"/>
                </a:solidFill>
              </a:rPr>
              <a:t>What do we do if the justification implies instrumental or technocratic beliefs about learning?</a:t>
            </a:r>
          </a:p>
        </p:txBody>
      </p:sp>
    </p:spTree>
    <p:extLst>
      <p:ext uri="{BB962C8B-B14F-4D97-AF65-F5344CB8AC3E}">
        <p14:creationId xmlns:p14="http://schemas.microsoft.com/office/powerpoint/2010/main" val="88614212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University of Manchester Policy and Forms</a:t>
            </a:r>
            <a:endParaRPr lang="en-US" b="1" dirty="0"/>
          </a:p>
        </p:txBody>
      </p:sp>
      <p:sp>
        <p:nvSpPr>
          <p:cNvPr id="3" name="Content Placeholder 2"/>
          <p:cNvSpPr>
            <a:spLocks noGrp="1"/>
          </p:cNvSpPr>
          <p:nvPr>
            <p:ph idx="1"/>
          </p:nvPr>
        </p:nvSpPr>
        <p:spPr/>
        <p:txBody>
          <a:bodyPr/>
          <a:lstStyle/>
          <a:p>
            <a:r>
              <a:rPr lang="en-US" u="sng" dirty="0" smtClean="0">
                <a:hlinkClick r:id="rId2"/>
              </a:rPr>
              <a:t>http://www.tlso.manchester.ac.uk/map/teachinglearningassessment/teaching/peerreview/</a:t>
            </a:r>
            <a:endParaRPr lang="en-GB"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1800" b="1" dirty="0" smtClean="0"/>
              <a:t>Linda Rush Faculty Peer Review Of Teaching. What? Why? How? The role of praxis and concept of quality</a:t>
            </a:r>
          </a:p>
        </p:txBody>
      </p:sp>
      <p:sp>
        <p:nvSpPr>
          <p:cNvPr id="3" name="Content Placeholder 2"/>
          <p:cNvSpPr>
            <a:spLocks noGrp="1"/>
          </p:cNvSpPr>
          <p:nvPr>
            <p:ph idx="1"/>
          </p:nvPr>
        </p:nvSpPr>
        <p:spPr>
          <a:xfrm>
            <a:off x="457200" y="1217240"/>
            <a:ext cx="8229600" cy="5423045"/>
          </a:xfrm>
        </p:spPr>
        <p:txBody>
          <a:bodyPr>
            <a:noAutofit/>
          </a:bodyPr>
          <a:lstStyle/>
          <a:p>
            <a:pPr marL="0" indent="0">
              <a:lnSpc>
                <a:spcPct val="130000"/>
              </a:lnSpc>
              <a:buNone/>
            </a:pPr>
            <a:r>
              <a:rPr lang="en-GB" sz="2400" b="1" dirty="0" smtClean="0">
                <a:solidFill>
                  <a:srgbClr val="FF0000"/>
                </a:solidFill>
              </a:rPr>
              <a:t>Faculty Peer Review Of Teaching</a:t>
            </a:r>
            <a:endParaRPr lang="en-GB" sz="2400" b="1" dirty="0">
              <a:solidFill>
                <a:srgbClr val="FF0000"/>
              </a:solidFill>
            </a:endParaRPr>
          </a:p>
          <a:p>
            <a:pPr lvl="0"/>
            <a:r>
              <a:rPr lang="en-US" sz="2400" dirty="0" smtClean="0"/>
              <a:t>Signposts </a:t>
            </a:r>
            <a:r>
              <a:rPr lang="en-US" sz="2400" dirty="0"/>
              <a:t>to other sources of information highlighted - web Resources</a:t>
            </a:r>
            <a:endParaRPr lang="en-GB" sz="2400" dirty="0"/>
          </a:p>
          <a:p>
            <a:pPr lvl="0"/>
            <a:r>
              <a:rPr lang="en-US" sz="2400" dirty="0"/>
              <a:t>Kelly Farrell (2011) Collegial Feedback on Teaching: a Guide to Peer Review. Centre for the Study of Higher Education. University of Melbourne. (Also available electronically at http://</a:t>
            </a:r>
            <a:r>
              <a:rPr lang="en-US" sz="2400" dirty="0" err="1"/>
              <a:t>www.cshe.unimelb.edu.au</a:t>
            </a:r>
            <a:r>
              <a:rPr lang="en-US" sz="2400" dirty="0"/>
              <a:t>/) </a:t>
            </a:r>
            <a:r>
              <a:rPr lang="en-US" sz="2400" u="sng" dirty="0">
                <a:hlinkClick r:id="rId3"/>
              </a:rPr>
              <a:t>http://www.cshe.unimelb.edu.au/resources_teach/feedback/docs/PeerReview_teach.pdf</a:t>
            </a:r>
            <a:endParaRPr lang="en-GB" sz="2400" dirty="0"/>
          </a:p>
          <a:p>
            <a:pPr lvl="0"/>
            <a:r>
              <a:rPr lang="en-US" sz="2400" dirty="0"/>
              <a:t>University of Minnesota, Center for Teaching and Learning.  Peer Observation Guidelines and Recommendations. </a:t>
            </a:r>
            <a:r>
              <a:rPr lang="en-US" sz="2400" i="1" dirty="0"/>
              <a:t>Includes a list of observable characteristics of effective teachers.</a:t>
            </a:r>
            <a:r>
              <a:rPr lang="en-US" sz="2400" dirty="0"/>
              <a:t> </a:t>
            </a:r>
            <a:r>
              <a:rPr lang="en-US" sz="2400" u="sng" dirty="0">
                <a:hlinkClick r:id="rId4"/>
              </a:rPr>
              <a:t>http://www1.umn.edu/ohr/teachlearn/resources/peer/guidelines/</a:t>
            </a:r>
            <a:endParaRPr lang="en-GB" sz="2400" dirty="0"/>
          </a:p>
          <a:p>
            <a:pPr marL="0" indent="0">
              <a:buNone/>
            </a:pPr>
            <a:endParaRPr lang="en-US" sz="2500" dirty="0"/>
          </a:p>
        </p:txBody>
      </p:sp>
    </p:spTree>
    <p:extLst>
      <p:ext uri="{BB962C8B-B14F-4D97-AF65-F5344CB8AC3E}">
        <p14:creationId xmlns:p14="http://schemas.microsoft.com/office/powerpoint/2010/main" val="142939979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71600"/>
            <a:ext cx="7772400" cy="2819400"/>
          </a:xfrm>
        </p:spPr>
        <p:txBody>
          <a:bodyPr>
            <a:normAutofit fontScale="90000"/>
          </a:bodyPr>
          <a:lstStyle/>
          <a:p>
            <a:pPr algn="l" eaLnBrk="1" hangingPunct="1"/>
            <a:r>
              <a:rPr lang="en-US" sz="5400" b="1" smtClean="0"/>
              <a:t/>
            </a:r>
            <a:br>
              <a:rPr lang="en-US" sz="5400" b="1" smtClean="0"/>
            </a:br>
            <a:r>
              <a:rPr lang="en-US" sz="5400" b="1" smtClean="0"/>
              <a:t/>
            </a:r>
            <a:br>
              <a:rPr lang="en-US" sz="5400" b="1" smtClean="0"/>
            </a:br>
            <a:r>
              <a:rPr lang="en-US" sz="5400" b="1" smtClean="0"/>
              <a:t/>
            </a:r>
            <a:br>
              <a:rPr lang="en-US" sz="5400" b="1" smtClean="0"/>
            </a:br>
            <a:r>
              <a:rPr lang="en-US" b="1" smtClean="0"/>
              <a:t/>
            </a:r>
            <a:br>
              <a:rPr lang="en-US" b="1" smtClean="0"/>
            </a:br>
            <a:r>
              <a:rPr lang="en-US" b="1" smtClean="0"/>
              <a:t/>
            </a:r>
            <a:br>
              <a:rPr lang="en-US" b="1" smtClean="0"/>
            </a:br>
            <a:r>
              <a:rPr lang="en-US" b="1" smtClean="0"/>
              <a:t/>
            </a:r>
            <a:br>
              <a:rPr lang="en-US" b="1" smtClean="0"/>
            </a:br>
            <a:r>
              <a:rPr lang="en-US" b="1" smtClean="0"/>
              <a:t>   </a:t>
            </a:r>
            <a:r>
              <a:rPr lang="en-US" sz="3200" b="1" smtClean="0"/>
              <a:t>Questions and ideas to share</a:t>
            </a:r>
            <a:r>
              <a:rPr lang="en-US" b="1" smtClean="0"/>
              <a:t/>
            </a:r>
            <a:br>
              <a:rPr lang="en-US" b="1" smtClean="0"/>
            </a:br>
            <a:r>
              <a:rPr lang="en-US" sz="2400" b="1" smtClean="0">
                <a:solidFill>
                  <a:srgbClr val="3366FF"/>
                </a:solidFill>
              </a:rPr>
              <a:t/>
            </a:r>
            <a:br>
              <a:rPr lang="en-US" sz="2400" b="1" smtClean="0">
                <a:solidFill>
                  <a:srgbClr val="3366FF"/>
                </a:solidFill>
              </a:rPr>
            </a:br>
            <a:r>
              <a:rPr lang="en-US" sz="2400" b="1" smtClean="0"/>
              <a:t/>
            </a:r>
            <a:br>
              <a:rPr lang="en-US" sz="2400" b="1" smtClean="0"/>
            </a:br>
            <a:r>
              <a:rPr lang="en-US" b="1" smtClean="0">
                <a:solidFill>
                  <a:srgbClr val="3366FF"/>
                </a:solidFill>
              </a:rPr>
              <a:t/>
            </a:r>
            <a:br>
              <a:rPr lang="en-US" b="1" smtClean="0">
                <a:solidFill>
                  <a:srgbClr val="3366FF"/>
                </a:solidFill>
              </a:rPr>
            </a:br>
            <a:r>
              <a:rPr lang="en-US" b="1" smtClean="0"/>
              <a:t/>
            </a:r>
            <a:br>
              <a:rPr lang="en-US" b="1" smtClean="0"/>
            </a:br>
            <a:r>
              <a:rPr lang="en-US" b="1" smtClean="0"/>
              <a:t/>
            </a:r>
            <a:br>
              <a:rPr lang="en-US" b="1" smtClean="0"/>
            </a:br>
            <a:r>
              <a:rPr lang="en-US" b="1" smtClean="0"/>
              <a:t/>
            </a:r>
            <a:br>
              <a:rPr lang="en-US" b="1" smtClean="0"/>
            </a:br>
            <a:r>
              <a:rPr lang="en-US" sz="2400" smtClean="0"/>
              <a:t/>
            </a:r>
            <a:br>
              <a:rPr lang="en-US" sz="2400" smtClean="0"/>
            </a:br>
            <a:endParaRPr lang="en-US" smtClean="0"/>
          </a:p>
        </p:txBody>
      </p:sp>
      <p:sp>
        <p:nvSpPr>
          <p:cNvPr id="17411" name="Rectangle 3"/>
          <p:cNvSpPr>
            <a:spLocks noGrp="1" noChangeArrowheads="1"/>
          </p:cNvSpPr>
          <p:nvPr>
            <p:ph type="subTitle" idx="1"/>
          </p:nvPr>
        </p:nvSpPr>
        <p:spPr>
          <a:xfrm>
            <a:off x="381000" y="3886200"/>
            <a:ext cx="8077200" cy="1752600"/>
          </a:xfrm>
        </p:spPr>
        <p:txBody>
          <a:bodyPr/>
          <a:lstStyle/>
          <a:p>
            <a:pPr eaLnBrk="1" hangingPunct="1"/>
            <a:r>
              <a:rPr lang="en-US" sz="2400" smtClean="0">
                <a:hlinkClick r:id="rId3"/>
              </a:rPr>
              <a:t>http://www.staffnet.manchester.ac.uk/employment/training/personal-development/academic-staff/</a:t>
            </a:r>
            <a:endParaRPr lang="en-US" sz="2400" smtClean="0"/>
          </a:p>
          <a:p>
            <a:pPr eaLnBrk="1" hangingPunct="1"/>
            <a:endParaRPr lang="en-US" smtClean="0"/>
          </a:p>
        </p:txBody>
      </p:sp>
      <p:pic>
        <p:nvPicPr>
          <p:cNvPr id="17412" name="Picture 3" descr="TUOM_4COL"/>
          <p:cNvPicPr>
            <a:picLocks noChangeAspect="1" noChangeArrowheads="1"/>
          </p:cNvPicPr>
          <p:nvPr/>
        </p:nvPicPr>
        <p:blipFill>
          <a:blip r:embed="rId4"/>
          <a:srcRect/>
          <a:stretch>
            <a:fillRect/>
          </a:stretch>
        </p:blipFill>
        <p:spPr bwMode="auto">
          <a:xfrm>
            <a:off x="609600" y="457200"/>
            <a:ext cx="15049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10837" r="10837"/>
          <a:stretch>
            <a:fillRect/>
          </a:stretch>
        </p:blipFill>
        <p:spPr>
          <a:xfrm>
            <a:off x="544513" y="554038"/>
            <a:ext cx="8208962" cy="6303962"/>
          </a:xfrm>
        </p:spPr>
      </p:pic>
      <p:sp>
        <p:nvSpPr>
          <p:cNvPr id="7" name="TextBox 6"/>
          <p:cNvSpPr txBox="1"/>
          <p:nvPr/>
        </p:nvSpPr>
        <p:spPr>
          <a:xfrm>
            <a:off x="289902" y="372755"/>
            <a:ext cx="3741120" cy="830997"/>
          </a:xfrm>
          <a:prstGeom prst="rect">
            <a:avLst/>
          </a:prstGeom>
          <a:noFill/>
        </p:spPr>
        <p:txBody>
          <a:bodyPr wrap="square" rtlCol="0">
            <a:spAutoFit/>
          </a:bodyPr>
          <a:lstStyle/>
          <a:p>
            <a:r>
              <a:rPr lang="en-US" sz="2400" b="1" dirty="0" smtClean="0"/>
              <a:t>Peer </a:t>
            </a:r>
            <a:r>
              <a:rPr lang="en-US" sz="2400" b="1" dirty="0"/>
              <a:t>Review Of Teaching</a:t>
            </a:r>
            <a:r>
              <a:rPr lang="en-US" sz="2400" b="1" dirty="0" smtClean="0"/>
              <a:t/>
            </a:r>
            <a:br>
              <a:rPr lang="en-US" sz="2400" b="1" dirty="0" smtClean="0"/>
            </a:br>
            <a:endParaRPr lang="en-US" sz="2400" dirty="0"/>
          </a:p>
        </p:txBody>
      </p:sp>
    </p:spTree>
    <p:extLst>
      <p:ext uri="{BB962C8B-B14F-4D97-AF65-F5344CB8AC3E}">
        <p14:creationId xmlns:p14="http://schemas.microsoft.com/office/powerpoint/2010/main" val="425995729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1800" b="1" dirty="0" smtClean="0"/>
              <a:t>Linda Rush Faculty Peer Review Of Teaching. What? Why? How? The role of praxis and concept of quality</a:t>
            </a:r>
          </a:p>
        </p:txBody>
      </p:sp>
      <p:sp>
        <p:nvSpPr>
          <p:cNvPr id="3" name="Content Placeholder 2"/>
          <p:cNvSpPr>
            <a:spLocks noGrp="1"/>
          </p:cNvSpPr>
          <p:nvPr>
            <p:ph idx="1"/>
          </p:nvPr>
        </p:nvSpPr>
        <p:spPr>
          <a:xfrm>
            <a:off x="457200" y="1217240"/>
            <a:ext cx="8229600" cy="5423045"/>
          </a:xfrm>
        </p:spPr>
        <p:txBody>
          <a:bodyPr>
            <a:noAutofit/>
          </a:bodyPr>
          <a:lstStyle/>
          <a:p>
            <a:pPr marL="0" indent="0">
              <a:lnSpc>
                <a:spcPct val="130000"/>
              </a:lnSpc>
              <a:buNone/>
            </a:pPr>
            <a:r>
              <a:rPr lang="en-GB" sz="2400" b="1" dirty="0" smtClean="0">
                <a:solidFill>
                  <a:srgbClr val="FF0000"/>
                </a:solidFill>
              </a:rPr>
              <a:t>Faculty Peer Review Of Teaching</a:t>
            </a:r>
            <a:endParaRPr lang="en-GB" sz="2400" b="1" dirty="0">
              <a:solidFill>
                <a:srgbClr val="FF0000"/>
              </a:solidFill>
            </a:endParaRPr>
          </a:p>
          <a:p>
            <a:pPr lvl="0">
              <a:lnSpc>
                <a:spcPct val="130000"/>
              </a:lnSpc>
            </a:pPr>
            <a:r>
              <a:rPr lang="en-GB" sz="2400" dirty="0" smtClean="0"/>
              <a:t>Overview of latest guidance</a:t>
            </a:r>
            <a:endParaRPr lang="en-GB" sz="2400" dirty="0"/>
          </a:p>
          <a:p>
            <a:pPr lvl="0">
              <a:lnSpc>
                <a:spcPct val="130000"/>
              </a:lnSpc>
            </a:pPr>
            <a:r>
              <a:rPr lang="en-GB" sz="2400" dirty="0" smtClean="0"/>
              <a:t>Pre-session questions</a:t>
            </a:r>
            <a:endParaRPr lang="en-GB" sz="2400" dirty="0"/>
          </a:p>
          <a:p>
            <a:pPr lvl="0">
              <a:lnSpc>
                <a:spcPct val="130000"/>
              </a:lnSpc>
            </a:pPr>
            <a:r>
              <a:rPr lang="en-GB" sz="2400" dirty="0" smtClean="0"/>
              <a:t>Why?</a:t>
            </a:r>
            <a:endParaRPr lang="en-GB" sz="2400" dirty="0"/>
          </a:p>
          <a:p>
            <a:pPr lvl="0">
              <a:lnSpc>
                <a:spcPct val="130000"/>
              </a:lnSpc>
            </a:pPr>
            <a:r>
              <a:rPr lang="en-GB" sz="2400" dirty="0" smtClean="0"/>
              <a:t>How?</a:t>
            </a:r>
            <a:endParaRPr lang="en-GB" sz="2400" dirty="0"/>
          </a:p>
          <a:p>
            <a:pPr lvl="0">
              <a:lnSpc>
                <a:spcPct val="130000"/>
              </a:lnSpc>
            </a:pPr>
            <a:r>
              <a:rPr lang="en-GB" sz="2400" dirty="0" smtClean="0"/>
              <a:t>The role of praxis</a:t>
            </a:r>
            <a:endParaRPr lang="en-GB" sz="2400" dirty="0"/>
          </a:p>
          <a:p>
            <a:pPr lvl="0">
              <a:lnSpc>
                <a:spcPct val="130000"/>
              </a:lnSpc>
            </a:pPr>
            <a:r>
              <a:rPr lang="en-GB" sz="2400" dirty="0" smtClean="0"/>
              <a:t>Concept of quality</a:t>
            </a:r>
          </a:p>
          <a:p>
            <a:pPr lvl="0">
              <a:lnSpc>
                <a:spcPct val="130000"/>
              </a:lnSpc>
            </a:pPr>
            <a:r>
              <a:rPr lang="en-GB" sz="2400" dirty="0" smtClean="0"/>
              <a:t>Lecturers’ pedagogical thinking</a:t>
            </a:r>
          </a:p>
          <a:p>
            <a:pPr lvl="0">
              <a:lnSpc>
                <a:spcPct val="130000"/>
              </a:lnSpc>
            </a:pPr>
            <a:r>
              <a:rPr lang="en-GB" sz="2400" dirty="0" smtClean="0"/>
              <a:t>Signposts to other sources of information</a:t>
            </a:r>
            <a:endParaRPr lang="en-GB" sz="2400" dirty="0"/>
          </a:p>
          <a:p>
            <a:pPr marL="0" indent="0">
              <a:buNone/>
            </a:pPr>
            <a:endParaRPr lang="en-US" sz="2500" dirty="0"/>
          </a:p>
        </p:txBody>
      </p:sp>
    </p:spTree>
    <p:extLst>
      <p:ext uri="{BB962C8B-B14F-4D97-AF65-F5344CB8AC3E}">
        <p14:creationId xmlns:p14="http://schemas.microsoft.com/office/powerpoint/2010/main" val="4348692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10837" r="10837"/>
          <a:stretch>
            <a:fillRect/>
          </a:stretch>
        </p:blipFill>
        <p:spPr>
          <a:xfrm>
            <a:off x="544513" y="554038"/>
            <a:ext cx="8208962" cy="6303962"/>
          </a:xfrm>
        </p:spPr>
      </p:pic>
      <p:sp>
        <p:nvSpPr>
          <p:cNvPr id="7" name="TextBox 6"/>
          <p:cNvSpPr txBox="1"/>
          <p:nvPr/>
        </p:nvSpPr>
        <p:spPr>
          <a:xfrm>
            <a:off x="289901" y="372755"/>
            <a:ext cx="5632388" cy="1077218"/>
          </a:xfrm>
          <a:prstGeom prst="rect">
            <a:avLst/>
          </a:prstGeom>
          <a:noFill/>
        </p:spPr>
        <p:txBody>
          <a:bodyPr wrap="square" rtlCol="0">
            <a:spAutoFit/>
          </a:bodyPr>
          <a:lstStyle/>
          <a:p>
            <a:endParaRPr lang="en-US" sz="3200" b="1" dirty="0" smtClean="0">
              <a:solidFill>
                <a:srgbClr val="FF0000"/>
              </a:solidFill>
            </a:endParaRPr>
          </a:p>
          <a:p>
            <a:r>
              <a:rPr lang="en-US" sz="3200" b="1" dirty="0" smtClean="0">
                <a:solidFill>
                  <a:srgbClr val="FF0000"/>
                </a:solidFill>
              </a:rPr>
              <a:t>Overview of latest guidance</a:t>
            </a:r>
            <a:endParaRPr lang="en-US" sz="3200" dirty="0">
              <a:solidFill>
                <a:srgbClr val="FF0000"/>
              </a:solidFill>
            </a:endParaRPr>
          </a:p>
        </p:txBody>
      </p:sp>
    </p:spTree>
    <p:extLst>
      <p:ext uri="{BB962C8B-B14F-4D97-AF65-F5344CB8AC3E}">
        <p14:creationId xmlns:p14="http://schemas.microsoft.com/office/powerpoint/2010/main" val="250853385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10837" r="10837"/>
          <a:stretch>
            <a:fillRect/>
          </a:stretch>
        </p:blipFill>
        <p:spPr>
          <a:xfrm>
            <a:off x="544513" y="554038"/>
            <a:ext cx="8208962" cy="6303962"/>
          </a:xfrm>
        </p:spPr>
      </p:pic>
      <p:sp>
        <p:nvSpPr>
          <p:cNvPr id="7" name="TextBox 6"/>
          <p:cNvSpPr txBox="1"/>
          <p:nvPr/>
        </p:nvSpPr>
        <p:spPr>
          <a:xfrm>
            <a:off x="289901" y="372755"/>
            <a:ext cx="8572825" cy="1711238"/>
          </a:xfrm>
          <a:prstGeom prst="rect">
            <a:avLst/>
          </a:prstGeom>
          <a:noFill/>
        </p:spPr>
        <p:txBody>
          <a:bodyPr wrap="square" rtlCol="0">
            <a:spAutoFit/>
          </a:bodyPr>
          <a:lstStyle/>
          <a:p>
            <a:pPr marL="342900" indent="-342900">
              <a:lnSpc>
                <a:spcPct val="110000"/>
              </a:lnSpc>
              <a:buFont typeface="Arial"/>
              <a:buChar char="•"/>
            </a:pPr>
            <a:r>
              <a:rPr lang="en-US" sz="2400" b="1" dirty="0">
                <a:solidFill>
                  <a:srgbClr val="FF0000"/>
                </a:solidFill>
              </a:rPr>
              <a:t>W</a:t>
            </a:r>
            <a:r>
              <a:rPr lang="en-US" sz="2400" b="1" dirty="0" smtClean="0">
                <a:solidFill>
                  <a:srgbClr val="FF0000"/>
                </a:solidFill>
              </a:rPr>
              <a:t>hat </a:t>
            </a:r>
            <a:r>
              <a:rPr lang="en-US" sz="2400" b="1" dirty="0">
                <a:solidFill>
                  <a:srgbClr val="FF0000"/>
                </a:solidFill>
              </a:rPr>
              <a:t>do you think </a:t>
            </a:r>
            <a:r>
              <a:rPr lang="en-US" sz="2400" b="1" dirty="0" smtClean="0">
                <a:solidFill>
                  <a:srgbClr val="FF0000"/>
                </a:solidFill>
              </a:rPr>
              <a:t>are the </a:t>
            </a:r>
            <a:r>
              <a:rPr lang="en-US" sz="2400" b="1" dirty="0">
                <a:solidFill>
                  <a:srgbClr val="FF0000"/>
                </a:solidFill>
              </a:rPr>
              <a:t>important aspects of how someone </a:t>
            </a:r>
            <a:r>
              <a:rPr lang="en-US" sz="2400" b="1" dirty="0" smtClean="0">
                <a:solidFill>
                  <a:srgbClr val="FF0000"/>
                </a:solidFill>
              </a:rPr>
              <a:t>teaches?</a:t>
            </a:r>
            <a:endParaRPr lang="en-US" sz="2400" b="1" dirty="0">
              <a:solidFill>
                <a:srgbClr val="FF0000"/>
              </a:solidFill>
            </a:endParaRPr>
          </a:p>
          <a:p>
            <a:pPr marL="342900" indent="-342900">
              <a:lnSpc>
                <a:spcPct val="110000"/>
              </a:lnSpc>
              <a:buFont typeface="Arial"/>
              <a:buChar char="•"/>
            </a:pPr>
            <a:r>
              <a:rPr lang="en-US" sz="2400" b="1" smtClean="0">
                <a:solidFill>
                  <a:schemeClr val="accent1"/>
                </a:solidFill>
              </a:rPr>
              <a:t>How  can one </a:t>
            </a:r>
            <a:r>
              <a:rPr lang="en-US" sz="2400" b="1" dirty="0">
                <a:solidFill>
                  <a:schemeClr val="accent1"/>
                </a:solidFill>
              </a:rPr>
              <a:t>use peer review to assess the extent to which this is </a:t>
            </a:r>
            <a:r>
              <a:rPr lang="en-US" sz="2400" b="1" dirty="0" smtClean="0">
                <a:solidFill>
                  <a:schemeClr val="accent1"/>
                </a:solidFill>
              </a:rPr>
              <a:t>done?</a:t>
            </a:r>
            <a:r>
              <a:rPr lang="en-GB" sz="2400" dirty="0" smtClean="0">
                <a:solidFill>
                  <a:schemeClr val="accent1"/>
                </a:solidFill>
              </a:rPr>
              <a:t> </a:t>
            </a:r>
            <a:endParaRPr lang="en-US" sz="2400" dirty="0">
              <a:solidFill>
                <a:schemeClr val="accent1"/>
              </a:solidFill>
            </a:endParaRPr>
          </a:p>
        </p:txBody>
      </p:sp>
    </p:spTree>
    <p:extLst>
      <p:ext uri="{BB962C8B-B14F-4D97-AF65-F5344CB8AC3E}">
        <p14:creationId xmlns:p14="http://schemas.microsoft.com/office/powerpoint/2010/main" val="404324680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901" y="372755"/>
            <a:ext cx="8572825" cy="625812"/>
          </a:xfrm>
          <a:prstGeom prst="rect">
            <a:avLst/>
          </a:prstGeom>
          <a:noFill/>
        </p:spPr>
        <p:txBody>
          <a:bodyPr wrap="square" rtlCol="0">
            <a:spAutoFit/>
          </a:bodyPr>
          <a:lstStyle/>
          <a:p>
            <a:pPr marL="342900" indent="-342900">
              <a:lnSpc>
                <a:spcPct val="110000"/>
              </a:lnSpc>
              <a:buFont typeface="Arial"/>
              <a:buChar char="•"/>
            </a:pPr>
            <a:r>
              <a:rPr lang="en-US" sz="3200" b="1" dirty="0" smtClean="0">
                <a:solidFill>
                  <a:srgbClr val="FF0000"/>
                </a:solidFill>
              </a:rPr>
              <a:t>Why?</a:t>
            </a:r>
            <a:endParaRPr lang="en-US" sz="3200" b="1" dirty="0">
              <a:solidFill>
                <a:srgbClr val="FF0000"/>
              </a:solidFill>
            </a:endParaRPr>
          </a:p>
        </p:txBody>
      </p:sp>
      <p:pic>
        <p:nvPicPr>
          <p:cNvPr id="3" name="Content Placeholder 2"/>
          <p:cNvPicPr>
            <a:picLocks noGrp="1" noChangeAspect="1"/>
          </p:cNvPicPr>
          <p:nvPr>
            <p:ph idx="1"/>
          </p:nvPr>
        </p:nvPicPr>
        <p:blipFill>
          <a:blip r:embed="rId3"/>
          <a:srcRect t="3001" b="3001"/>
          <a:stretch>
            <a:fillRect/>
          </a:stretch>
        </p:blipFill>
        <p:spPr/>
      </p:pic>
    </p:spTree>
    <p:extLst>
      <p:ext uri="{BB962C8B-B14F-4D97-AF65-F5344CB8AC3E}">
        <p14:creationId xmlns:p14="http://schemas.microsoft.com/office/powerpoint/2010/main" val="393366225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901" y="372755"/>
            <a:ext cx="8572825" cy="625812"/>
          </a:xfrm>
          <a:prstGeom prst="rect">
            <a:avLst/>
          </a:prstGeom>
          <a:noFill/>
        </p:spPr>
        <p:txBody>
          <a:bodyPr wrap="square" rtlCol="0">
            <a:spAutoFit/>
          </a:bodyPr>
          <a:lstStyle/>
          <a:p>
            <a:pPr marL="342900" indent="-342900">
              <a:lnSpc>
                <a:spcPct val="110000"/>
              </a:lnSpc>
              <a:buFont typeface="Arial"/>
              <a:buChar char="•"/>
            </a:pPr>
            <a:r>
              <a:rPr lang="en-US" sz="3200" b="1" dirty="0" smtClean="0">
                <a:solidFill>
                  <a:srgbClr val="4F81BD"/>
                </a:solidFill>
              </a:rPr>
              <a:t>How?</a:t>
            </a:r>
            <a:endParaRPr lang="en-US" sz="3200" b="1" dirty="0">
              <a:solidFill>
                <a:srgbClr val="4F81BD"/>
              </a:solidFill>
            </a:endParaRPr>
          </a:p>
        </p:txBody>
      </p:sp>
      <p:pic>
        <p:nvPicPr>
          <p:cNvPr id="4" name="Content Placeholder 3"/>
          <p:cNvPicPr>
            <a:picLocks noGrp="1" noChangeAspect="1"/>
          </p:cNvPicPr>
          <p:nvPr>
            <p:ph idx="1"/>
          </p:nvPr>
        </p:nvPicPr>
        <p:blipFill>
          <a:blip r:embed="rId3"/>
          <a:srcRect t="3001" b="3001"/>
          <a:stretch>
            <a:fillRect/>
          </a:stretch>
        </p:blipFill>
        <p:spPr/>
      </p:pic>
    </p:spTree>
    <p:extLst>
      <p:ext uri="{BB962C8B-B14F-4D97-AF65-F5344CB8AC3E}">
        <p14:creationId xmlns:p14="http://schemas.microsoft.com/office/powerpoint/2010/main" val="180035974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0454752" cy="6953550"/>
          </a:xfrm>
          <a:prstGeom prst="rect">
            <a:avLst/>
          </a:prstGeom>
        </p:spPr>
      </p:pic>
      <p:sp>
        <p:nvSpPr>
          <p:cNvPr id="3" name="Subtitle 2"/>
          <p:cNvSpPr>
            <a:spLocks noGrp="1"/>
          </p:cNvSpPr>
          <p:nvPr>
            <p:ph type="subTitle" idx="1"/>
          </p:nvPr>
        </p:nvSpPr>
        <p:spPr>
          <a:xfrm>
            <a:off x="-86308" y="939572"/>
            <a:ext cx="10541060" cy="1752600"/>
          </a:xfrm>
        </p:spPr>
        <p:txBody>
          <a:bodyPr>
            <a:noAutofit/>
          </a:bodyPr>
          <a:lstStyle/>
          <a:p>
            <a:r>
              <a:rPr lang="en-US" sz="11500" dirty="0" smtClean="0">
                <a:solidFill>
                  <a:srgbClr val="000000"/>
                </a:solidFill>
              </a:rPr>
              <a:t>Praxis</a:t>
            </a:r>
          </a:p>
        </p:txBody>
      </p:sp>
      <p:sp>
        <p:nvSpPr>
          <p:cNvPr id="6" name="Rectangle 5"/>
          <p:cNvSpPr/>
          <p:nvPr/>
        </p:nvSpPr>
        <p:spPr>
          <a:xfrm>
            <a:off x="0" y="4615642"/>
            <a:ext cx="1818527" cy="646331"/>
          </a:xfrm>
          <a:prstGeom prst="rect">
            <a:avLst/>
          </a:prstGeom>
        </p:spPr>
        <p:txBody>
          <a:bodyPr wrap="none">
            <a:spAutoFit/>
          </a:bodyPr>
          <a:lstStyle/>
          <a:p>
            <a:r>
              <a:rPr lang="en-US" sz="3600" dirty="0" smtClean="0">
                <a:solidFill>
                  <a:srgbClr val="000000"/>
                </a:solidFill>
              </a:rPr>
              <a:t>What is?</a:t>
            </a:r>
          </a:p>
        </p:txBody>
      </p:sp>
      <p:sp>
        <p:nvSpPr>
          <p:cNvPr id="7" name="Rectangle 6"/>
          <p:cNvSpPr/>
          <p:nvPr/>
        </p:nvSpPr>
        <p:spPr>
          <a:xfrm>
            <a:off x="5139136" y="4740564"/>
            <a:ext cx="1046681" cy="1200328"/>
          </a:xfrm>
          <a:prstGeom prst="rect">
            <a:avLst/>
          </a:prstGeom>
        </p:spPr>
        <p:txBody>
          <a:bodyPr wrap="none">
            <a:spAutoFit/>
          </a:bodyPr>
          <a:lstStyle/>
          <a:p>
            <a:r>
              <a:rPr lang="en-US" sz="2400" dirty="0" smtClean="0">
                <a:solidFill>
                  <a:schemeClr val="bg1"/>
                </a:solidFill>
              </a:rPr>
              <a:t>What </a:t>
            </a:r>
            <a:br>
              <a:rPr lang="en-US" sz="2400" dirty="0" smtClean="0">
                <a:solidFill>
                  <a:schemeClr val="bg1"/>
                </a:solidFill>
              </a:rPr>
            </a:br>
            <a:r>
              <a:rPr lang="en-US" sz="2400" dirty="0" smtClean="0">
                <a:solidFill>
                  <a:schemeClr val="bg1"/>
                </a:solidFill>
              </a:rPr>
              <a:t>ought</a:t>
            </a:r>
            <a:br>
              <a:rPr lang="en-US" sz="2400" dirty="0" smtClean="0">
                <a:solidFill>
                  <a:schemeClr val="bg1"/>
                </a:solidFill>
              </a:rPr>
            </a:br>
            <a:r>
              <a:rPr lang="en-US" sz="2400" dirty="0" smtClean="0">
                <a:solidFill>
                  <a:schemeClr val="bg1"/>
                </a:solidFill>
              </a:rPr>
              <a:t> to be?</a:t>
            </a:r>
          </a:p>
        </p:txBody>
      </p:sp>
      <p:sp>
        <p:nvSpPr>
          <p:cNvPr id="8" name="Rectangle 7"/>
          <p:cNvSpPr/>
          <p:nvPr/>
        </p:nvSpPr>
        <p:spPr>
          <a:xfrm>
            <a:off x="6310647" y="4478954"/>
            <a:ext cx="2833353" cy="523220"/>
          </a:xfrm>
          <a:prstGeom prst="rect">
            <a:avLst/>
          </a:prstGeom>
        </p:spPr>
        <p:txBody>
          <a:bodyPr wrap="none">
            <a:spAutoFit/>
          </a:bodyPr>
          <a:lstStyle/>
          <a:p>
            <a:r>
              <a:rPr lang="en-US" sz="2800" dirty="0" smtClean="0">
                <a:solidFill>
                  <a:srgbClr val="000000"/>
                </a:solidFill>
              </a:rPr>
              <a:t>How to get there?</a:t>
            </a:r>
            <a:endParaRPr lang="en-US" sz="2800" dirty="0">
              <a:solidFill>
                <a:srgbClr val="000000"/>
              </a:solidFill>
            </a:endParaRPr>
          </a:p>
        </p:txBody>
      </p:sp>
    </p:spTree>
    <p:extLst>
      <p:ext uri="{BB962C8B-B14F-4D97-AF65-F5344CB8AC3E}">
        <p14:creationId xmlns:p14="http://schemas.microsoft.com/office/powerpoint/2010/main" val="383220605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4897"/>
            <a:ext cx="4518572" cy="3262517"/>
          </a:xfrm>
          <a:prstGeom prst="rect">
            <a:avLst/>
          </a:prstGeom>
        </p:spPr>
      </p:pic>
      <p:pic>
        <p:nvPicPr>
          <p:cNvPr id="6" name="Picture 5"/>
          <p:cNvPicPr>
            <a:picLocks noChangeAspect="1"/>
          </p:cNvPicPr>
          <p:nvPr/>
        </p:nvPicPr>
        <p:blipFill>
          <a:blip r:embed="rId4"/>
          <a:stretch>
            <a:fillRect/>
          </a:stretch>
        </p:blipFill>
        <p:spPr>
          <a:xfrm>
            <a:off x="0" y="3199993"/>
            <a:ext cx="9144000" cy="3658007"/>
          </a:xfrm>
          <a:prstGeom prst="rect">
            <a:avLst/>
          </a:prstGeom>
        </p:spPr>
      </p:pic>
      <p:pic>
        <p:nvPicPr>
          <p:cNvPr id="8" name="Picture 7"/>
          <p:cNvPicPr>
            <a:picLocks noChangeAspect="1"/>
          </p:cNvPicPr>
          <p:nvPr/>
        </p:nvPicPr>
        <p:blipFill>
          <a:blip r:embed="rId5"/>
          <a:stretch>
            <a:fillRect/>
          </a:stretch>
        </p:blipFill>
        <p:spPr>
          <a:xfrm>
            <a:off x="4518572" y="14897"/>
            <a:ext cx="4622862" cy="3185096"/>
          </a:xfrm>
          <a:prstGeom prst="rect">
            <a:avLst/>
          </a:prstGeom>
        </p:spPr>
      </p:pic>
      <p:sp>
        <p:nvSpPr>
          <p:cNvPr id="9" name="Rectangle 8"/>
          <p:cNvSpPr/>
          <p:nvPr/>
        </p:nvSpPr>
        <p:spPr>
          <a:xfrm flipH="1" flipV="1">
            <a:off x="6399271" y="4444662"/>
            <a:ext cx="1929553" cy="646331"/>
          </a:xfrm>
          <a:prstGeom prst="rect">
            <a:avLst/>
          </a:prstGeom>
        </p:spPr>
        <p:txBody>
          <a:bodyPr wrap="square">
            <a:spAutoFit/>
          </a:bodyPr>
          <a:lstStyle/>
          <a:p>
            <a:r>
              <a:rPr lang="en-US" dirty="0"/>
              <a:t>Intelligent leadership</a:t>
            </a:r>
          </a:p>
        </p:txBody>
      </p:sp>
      <p:sp>
        <p:nvSpPr>
          <p:cNvPr id="10" name="Rectangle 9"/>
          <p:cNvSpPr/>
          <p:nvPr/>
        </p:nvSpPr>
        <p:spPr>
          <a:xfrm>
            <a:off x="3486851" y="3244334"/>
            <a:ext cx="2170298" cy="369332"/>
          </a:xfrm>
          <a:prstGeom prst="rect">
            <a:avLst/>
          </a:prstGeom>
        </p:spPr>
        <p:txBody>
          <a:bodyPr wrap="none">
            <a:spAutoFit/>
          </a:bodyPr>
          <a:lstStyle/>
          <a:p>
            <a:r>
              <a:rPr lang="en-US" dirty="0"/>
              <a:t>Intelligent leadership</a:t>
            </a:r>
          </a:p>
        </p:txBody>
      </p:sp>
      <p:sp>
        <p:nvSpPr>
          <p:cNvPr id="11" name="Rectangle 10"/>
          <p:cNvSpPr/>
          <p:nvPr/>
        </p:nvSpPr>
        <p:spPr>
          <a:xfrm>
            <a:off x="3486851" y="3244334"/>
            <a:ext cx="2170298" cy="369332"/>
          </a:xfrm>
          <a:prstGeom prst="rect">
            <a:avLst/>
          </a:prstGeom>
        </p:spPr>
        <p:txBody>
          <a:bodyPr wrap="none">
            <a:spAutoFit/>
          </a:bodyPr>
          <a:lstStyle/>
          <a:p>
            <a:r>
              <a:rPr lang="en-US" dirty="0"/>
              <a:t>Intelligent leadership</a:t>
            </a:r>
          </a:p>
        </p:txBody>
      </p:sp>
      <p:sp>
        <p:nvSpPr>
          <p:cNvPr id="13" name="Rectangle 12"/>
          <p:cNvSpPr/>
          <p:nvPr/>
        </p:nvSpPr>
        <p:spPr>
          <a:xfrm>
            <a:off x="5657149" y="5090993"/>
            <a:ext cx="3062472" cy="1569660"/>
          </a:xfrm>
          <a:prstGeom prst="rect">
            <a:avLst/>
          </a:prstGeom>
        </p:spPr>
        <p:txBody>
          <a:bodyPr wrap="square">
            <a:spAutoFit/>
          </a:bodyPr>
          <a:lstStyle/>
          <a:p>
            <a:endParaRPr lang="en-US" sz="3200" b="1" dirty="0" smtClean="0">
              <a:solidFill>
                <a:schemeClr val="bg1"/>
              </a:solidFill>
            </a:endParaRPr>
          </a:p>
          <a:p>
            <a:endParaRPr lang="en-US" sz="3200" b="1" dirty="0">
              <a:solidFill>
                <a:schemeClr val="bg1"/>
              </a:solidFill>
            </a:endParaRPr>
          </a:p>
          <a:p>
            <a:r>
              <a:rPr lang="en-US" sz="3200" b="1" dirty="0" err="1" smtClean="0">
                <a:solidFill>
                  <a:schemeClr val="bg1"/>
                </a:solidFill>
              </a:rPr>
              <a:t>Trust</a:t>
            </a:r>
            <a:r>
              <a:rPr lang="en-US" sz="3200" b="1" dirty="0" err="1" smtClean="0">
                <a:solidFill>
                  <a:srgbClr val="000000"/>
                </a:solidFill>
              </a:rPr>
              <a:t>x</a:t>
            </a:r>
            <a:r>
              <a:rPr lang="en-US" sz="2400" dirty="0" err="1" smtClean="0">
                <a:solidFill>
                  <a:srgbClr val="000000"/>
                </a:solidFill>
              </a:rPr>
              <a:t>is</a:t>
            </a:r>
            <a:endParaRPr lang="en-US" sz="2400" dirty="0">
              <a:solidFill>
                <a:srgbClr val="000000"/>
              </a:solidFill>
            </a:endParaRPr>
          </a:p>
        </p:txBody>
      </p:sp>
      <p:sp>
        <p:nvSpPr>
          <p:cNvPr id="14" name="TextBox 13"/>
          <p:cNvSpPr txBox="1"/>
          <p:nvPr/>
        </p:nvSpPr>
        <p:spPr>
          <a:xfrm>
            <a:off x="4518571" y="14897"/>
            <a:ext cx="2222647" cy="584776"/>
          </a:xfrm>
          <a:prstGeom prst="rect">
            <a:avLst/>
          </a:prstGeom>
          <a:noFill/>
        </p:spPr>
        <p:txBody>
          <a:bodyPr wrap="square" rtlCol="0">
            <a:spAutoFit/>
          </a:bodyPr>
          <a:lstStyle/>
          <a:p>
            <a:r>
              <a:rPr lang="en-US" sz="3200" b="1" dirty="0" smtClean="0">
                <a:solidFill>
                  <a:schemeClr val="bg1"/>
                </a:solidFill>
              </a:rPr>
              <a:t>Autonomy</a:t>
            </a:r>
            <a:endParaRPr lang="en-US" sz="3200" b="1" dirty="0">
              <a:solidFill>
                <a:schemeClr val="bg1"/>
              </a:solidFill>
            </a:endParaRPr>
          </a:p>
        </p:txBody>
      </p:sp>
      <p:sp>
        <p:nvSpPr>
          <p:cNvPr id="15" name="TextBox 14"/>
          <p:cNvSpPr txBox="1"/>
          <p:nvPr/>
        </p:nvSpPr>
        <p:spPr>
          <a:xfrm>
            <a:off x="195398" y="2442743"/>
            <a:ext cx="3541582" cy="584776"/>
          </a:xfrm>
          <a:prstGeom prst="rect">
            <a:avLst/>
          </a:prstGeom>
          <a:noFill/>
        </p:spPr>
        <p:txBody>
          <a:bodyPr wrap="square" rtlCol="0">
            <a:spAutoFit/>
          </a:bodyPr>
          <a:lstStyle/>
          <a:p>
            <a:r>
              <a:rPr lang="en-US" sz="3200" b="1" dirty="0" smtClean="0">
                <a:solidFill>
                  <a:schemeClr val="bg1"/>
                </a:solidFill>
              </a:rPr>
              <a:t>Accountability</a:t>
            </a:r>
            <a:endParaRPr lang="en-US" sz="3200" b="1" dirty="0">
              <a:solidFill>
                <a:schemeClr val="bg1"/>
              </a:solidFill>
            </a:endParaRPr>
          </a:p>
        </p:txBody>
      </p:sp>
      <p:sp>
        <p:nvSpPr>
          <p:cNvPr id="16" name="TextBox 15"/>
          <p:cNvSpPr txBox="1"/>
          <p:nvPr/>
        </p:nvSpPr>
        <p:spPr>
          <a:xfrm>
            <a:off x="3486851" y="2442743"/>
            <a:ext cx="2170298" cy="830997"/>
          </a:xfrm>
          <a:prstGeom prst="rect">
            <a:avLst/>
          </a:prstGeom>
          <a:noFill/>
        </p:spPr>
        <p:txBody>
          <a:bodyPr wrap="square" rtlCol="0">
            <a:spAutoFit/>
          </a:bodyPr>
          <a:lstStyle/>
          <a:p>
            <a:r>
              <a:rPr lang="en-US" sz="4800" b="1" dirty="0" smtClean="0">
                <a:solidFill>
                  <a:schemeClr val="bg1"/>
                </a:solidFill>
              </a:rPr>
              <a:t>Quality</a:t>
            </a:r>
            <a:endParaRPr lang="en-US" sz="4800" b="1" dirty="0">
              <a:solidFill>
                <a:schemeClr val="bg1"/>
              </a:solidFill>
            </a:endParaRPr>
          </a:p>
        </p:txBody>
      </p:sp>
    </p:spTree>
    <p:extLst>
      <p:ext uri="{BB962C8B-B14F-4D97-AF65-F5344CB8AC3E}">
        <p14:creationId xmlns:p14="http://schemas.microsoft.com/office/powerpoint/2010/main" val="356921615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569</Words>
  <Application>Microsoft Office PowerPoint</Application>
  <PresentationFormat>On-screen Show (4:3)</PresentationFormat>
  <Paragraphs>127</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CPD 6 Academic Leadership Skills 3 -Peer Reviewing of Colleagues' Teaching            </vt:lpstr>
      <vt:lpstr>PowerPoint Presentation</vt:lpstr>
      <vt:lpstr>Linda Rush Faculty Peer Review Of Teaching. What? Why? How? The role of praxis and concept of quality</vt:lpstr>
      <vt:lpstr>PowerPoint Presentation</vt:lpstr>
      <vt:lpstr>PowerPoint Presentation</vt:lpstr>
      <vt:lpstr>PowerPoint Presentation</vt:lpstr>
      <vt:lpstr>PowerPoint Presentation</vt:lpstr>
      <vt:lpstr>PowerPoint Presentation</vt:lpstr>
      <vt:lpstr>PowerPoint Presentation</vt:lpstr>
      <vt:lpstr>Linda Rush Faculty Peer Review Of Teaching. What? Why? How? The role of praxis and concept of quality</vt:lpstr>
      <vt:lpstr>University of Manchester Policy and Forms</vt:lpstr>
      <vt:lpstr>Linda Rush Faculty Peer Review Of Teaching. What? Why? How? The role of praxis and concept of quality</vt:lpstr>
      <vt:lpstr>         Questions and ideas to share        </vt:lpstr>
    </vt:vector>
  </TitlesOfParts>
  <Company>The Pitch Doctor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Futures Thinking in Teacher Education Thursday 30 January, 2014 The Palace Hotel, Manchester</dc:title>
  <dc:creator>Peter  Rush</dc:creator>
  <cp:lastModifiedBy>Thomas Mccunnie</cp:lastModifiedBy>
  <cp:revision>43</cp:revision>
  <dcterms:created xsi:type="dcterms:W3CDTF">2014-02-27T11:25:45Z</dcterms:created>
  <dcterms:modified xsi:type="dcterms:W3CDTF">2014-03-04T10:30:39Z</dcterms:modified>
</cp:coreProperties>
</file>