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75" r:id="rId3"/>
    <p:sldId id="276" r:id="rId4"/>
    <p:sldId id="277" r:id="rId5"/>
    <p:sldId id="284" r:id="rId6"/>
    <p:sldId id="285" r:id="rId7"/>
    <p:sldId id="286" r:id="rId8"/>
    <p:sldId id="27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1773" autoAdjust="0"/>
  </p:normalViewPr>
  <p:slideViewPr>
    <p:cSldViewPr>
      <p:cViewPr>
        <p:scale>
          <a:sx n="74" d="100"/>
          <a:sy n="74" d="100"/>
        </p:scale>
        <p:origin x="-2610" y="-7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E25EB1-3829-4497-870B-DCC5DB7E215A}" type="datetimeFigureOut">
              <a:rPr lang="en-GB" smtClean="0"/>
              <a:pPr/>
              <a:t>19/06/2015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F36F7F-AC0A-4978-BF97-9F1C4C2021D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0763839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err="1" smtClean="0"/>
              <a:t>Jills</a:t>
            </a:r>
            <a:r>
              <a:rPr lang="en-GB" dirty="0" smtClean="0"/>
              <a:t> team will distribute a template for us to populate so enable the fast update of the NETL </a:t>
            </a:r>
            <a:r>
              <a:rPr lang="en-GB" dirty="0" err="1" smtClean="0"/>
              <a:t>flexfield</a:t>
            </a:r>
            <a:r>
              <a:rPr lang="en-GB" dirty="0" smtClean="0"/>
              <a:t> on a large scale</a:t>
            </a:r>
          </a:p>
          <a:p>
            <a:r>
              <a:rPr lang="en-GB" dirty="0" err="1" smtClean="0"/>
              <a:t>Flexfields</a:t>
            </a:r>
            <a:r>
              <a:rPr lang="en-GB" dirty="0" smtClean="0"/>
              <a:t> - mention how this is not currently a robust way of analysing data – this MUST change</a:t>
            </a:r>
          </a:p>
          <a:p>
            <a:endParaRPr lang="en-GB" dirty="0" smtClean="0"/>
          </a:p>
          <a:p>
            <a:r>
              <a:rPr lang="en-GB" baseline="0" dirty="0" smtClean="0"/>
              <a:t>The pink categories are very simple – it represents income where no PRCs exist but restrictions do.  This means that no matter the classification between restricted and not restricted, the income will not normally be deferred.</a:t>
            </a:r>
          </a:p>
          <a:p>
            <a:endParaRPr lang="en-GB" baseline="0" dirty="0" smtClean="0"/>
          </a:p>
          <a:p>
            <a:r>
              <a:rPr lang="en-GB" baseline="0" dirty="0" smtClean="0"/>
              <a:t>To simplify, </a:t>
            </a:r>
          </a:p>
          <a:p>
            <a:r>
              <a:rPr lang="en-GB" baseline="0" dirty="0" smtClean="0"/>
              <a:t>Anything &lt;£50k will be classed as unrestricted income as it is not material (and is in line with the policy for donations and endowments), </a:t>
            </a:r>
          </a:p>
          <a:p>
            <a:r>
              <a:rPr lang="en-GB" baseline="0" dirty="0" smtClean="0"/>
              <a:t>Anything &gt;£50k with restrictions will be categorised as Restricted income and we have to take more care with these codes as these income streams are reported through restricted reserves – not unrestricted reserves.  We will have to track any movement on restricted reserves – and move to unrestricted reserves as the restrictions are met - so we want to avoid these where possible.</a:t>
            </a:r>
          </a:p>
          <a:p>
            <a:endParaRPr lang="en-GB" dirty="0" smtClean="0"/>
          </a:p>
          <a:p>
            <a:r>
              <a:rPr lang="en-GB" b="1" dirty="0" smtClean="0">
                <a:solidFill>
                  <a:srgbClr val="00B050"/>
                </a:solidFill>
              </a:rPr>
              <a:t>For</a:t>
            </a:r>
            <a:r>
              <a:rPr lang="en-GB" b="1" baseline="0" dirty="0" smtClean="0">
                <a:solidFill>
                  <a:srgbClr val="00B050"/>
                </a:solidFill>
              </a:rPr>
              <a:t> the remainder of this presentation, I am looking at the </a:t>
            </a:r>
            <a:r>
              <a:rPr lang="en-GB" b="1" dirty="0" smtClean="0">
                <a:solidFill>
                  <a:srgbClr val="00B050"/>
                </a:solidFill>
              </a:rPr>
              <a:t>Green label items </a:t>
            </a:r>
          </a:p>
          <a:p>
            <a:endParaRPr lang="en-GB" dirty="0" smtClean="0"/>
          </a:p>
          <a:p>
            <a:r>
              <a:rPr lang="en-GB" dirty="0" smtClean="0"/>
              <a:t>These represent</a:t>
            </a:r>
            <a:r>
              <a:rPr lang="en-GB" baseline="0" dirty="0" smtClean="0"/>
              <a:t> any journals for income recognition that will not be performed centrally:</a:t>
            </a:r>
          </a:p>
          <a:p>
            <a:r>
              <a:rPr lang="en-GB" baseline="0" dirty="0" smtClean="0"/>
              <a:t>PRC – Not matched</a:t>
            </a:r>
          </a:p>
          <a:p>
            <a:r>
              <a:rPr lang="en-GB" baseline="0" dirty="0" smtClean="0"/>
              <a:t>Other – not matched</a:t>
            </a:r>
          </a:p>
          <a:p>
            <a:endParaRPr lang="en-GB" baseline="0" dirty="0" smtClean="0"/>
          </a:p>
          <a:p>
            <a:r>
              <a:rPr lang="en-GB" baseline="0" dirty="0" smtClean="0"/>
              <a:t>These income recognition adjustments will be done locally as they are not matched to expenditure</a:t>
            </a:r>
          </a:p>
          <a:p>
            <a:r>
              <a:rPr lang="en-GB" baseline="0" dirty="0" smtClean="0"/>
              <a:t>EXAMPLE – Contracts with milestones, Consultancy work? </a:t>
            </a:r>
            <a:endParaRPr lang="en-GB" dirty="0" smtClean="0"/>
          </a:p>
          <a:p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B512E1-1184-4D38-B532-26258366ACE2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321962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Jill's team will distribute a template for us to populate so enable the fast update of the NETL </a:t>
            </a:r>
            <a:r>
              <a:rPr lang="en-GB" dirty="0" err="1" smtClean="0"/>
              <a:t>flexfield</a:t>
            </a:r>
            <a:r>
              <a:rPr lang="en-GB" dirty="0" smtClean="0"/>
              <a:t> on a large scale</a:t>
            </a:r>
          </a:p>
          <a:p>
            <a:endParaRPr lang="en-GB" dirty="0" smtClean="0"/>
          </a:p>
          <a:p>
            <a:r>
              <a:rPr lang="en-GB" dirty="0" smtClean="0"/>
              <a:t>Flex fields - mention how this is not currently a robust way of analysing data – this MUST change</a:t>
            </a:r>
          </a:p>
          <a:p>
            <a:endParaRPr lang="en-GB" dirty="0" smtClean="0"/>
          </a:p>
          <a:p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B512E1-1184-4D38-B532-26258366ACE2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321962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6B44493-5BFD-4E10-80DC-0E0FADB8131C}" type="datetimeFigureOut">
              <a:rPr lang="en-GB" smtClean="0"/>
              <a:pPr/>
              <a:t>19/06/2015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1163D8-5D18-4A88-9B06-4538400A808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6B44493-5BFD-4E10-80DC-0E0FADB8131C}" type="datetimeFigureOut">
              <a:rPr lang="en-GB" smtClean="0"/>
              <a:pPr/>
              <a:t>19/06/2015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1163D8-5D18-4A88-9B06-4538400A808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6B44493-5BFD-4E10-80DC-0E0FADB8131C}" type="datetimeFigureOut">
              <a:rPr lang="en-GB" smtClean="0"/>
              <a:pPr/>
              <a:t>19/06/2015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1163D8-5D18-4A88-9B06-4538400A808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6B44493-5BFD-4E10-80DC-0E0FADB8131C}" type="datetimeFigureOut">
              <a:rPr lang="en-GB" smtClean="0"/>
              <a:pPr/>
              <a:t>19/06/2015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1163D8-5D18-4A88-9B06-4538400A808E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7" name="Picture 6" descr="TAB_col_white_backgrou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79512" y="188640"/>
            <a:ext cx="2040018" cy="86409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6B44493-5BFD-4E10-80DC-0E0FADB8131C}" type="datetimeFigureOut">
              <a:rPr lang="en-GB" smtClean="0"/>
              <a:pPr/>
              <a:t>19/06/2015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1163D8-5D18-4A88-9B06-4538400A808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6B44493-5BFD-4E10-80DC-0E0FADB8131C}" type="datetimeFigureOut">
              <a:rPr lang="en-GB" smtClean="0"/>
              <a:pPr/>
              <a:t>19/06/2015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1163D8-5D18-4A88-9B06-4538400A808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6B44493-5BFD-4E10-80DC-0E0FADB8131C}" type="datetimeFigureOut">
              <a:rPr lang="en-GB" smtClean="0"/>
              <a:pPr/>
              <a:t>19/06/2015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1163D8-5D18-4A88-9B06-4538400A808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6B44493-5BFD-4E10-80DC-0E0FADB8131C}" type="datetimeFigureOut">
              <a:rPr lang="en-GB" smtClean="0"/>
              <a:pPr/>
              <a:t>19/06/2015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1163D8-5D18-4A88-9B06-4538400A808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6B44493-5BFD-4E10-80DC-0E0FADB8131C}" type="datetimeFigureOut">
              <a:rPr lang="en-GB" smtClean="0"/>
              <a:pPr/>
              <a:t>19/06/2015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1163D8-5D18-4A88-9B06-4538400A808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6B44493-5BFD-4E10-80DC-0E0FADB8131C}" type="datetimeFigureOut">
              <a:rPr lang="en-GB" smtClean="0"/>
              <a:pPr/>
              <a:t>19/06/2015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1163D8-5D18-4A88-9B06-4538400A808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6B44493-5BFD-4E10-80DC-0E0FADB8131C}" type="datetimeFigureOut">
              <a:rPr lang="en-GB" smtClean="0"/>
              <a:pPr/>
              <a:t>19/06/2015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1163D8-5D18-4A88-9B06-4538400A808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  <a:cs typeface="Arial" pitchFamily="34" charset="0"/>
              </a:defRPr>
            </a:lvl1pPr>
          </a:lstStyle>
          <a:p>
            <a:fld id="{96B44493-5BFD-4E10-80DC-0E0FADB8131C}" type="datetimeFigureOut">
              <a:rPr lang="en-GB" smtClean="0"/>
              <a:pPr/>
              <a:t>19/06/2015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  <a:ea typeface="+mn-ea"/>
                <a:cs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  <a:cs typeface="Arial" pitchFamily="34" charset="0"/>
              </a:defRPr>
            </a:lvl1pPr>
          </a:lstStyle>
          <a:p>
            <a:fld id="{191163D8-5D18-4A88-9B06-4538400A808E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Geneva" charset="0"/>
          <a:cs typeface="Geneva" charset="0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Geneva" charset="0"/>
          <a:cs typeface="Geneva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Geneva" charset="0"/>
          <a:cs typeface="Geneva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Geneva" charset="0"/>
          <a:cs typeface="Geneva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Geneva" charset="0"/>
          <a:cs typeface="Geneva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Geneva" charset="0"/>
          <a:cs typeface="Geneva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Geneva" charset="0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Geneva" charset="0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Geneva" charset="0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Geneva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Externally Funded Studentships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Philippa Woods</a:t>
            </a:r>
          </a:p>
          <a:p>
            <a:r>
              <a:rPr lang="en-GB" dirty="0" smtClean="0"/>
              <a:t>HOFFRA</a:t>
            </a:r>
            <a:endParaRPr lang="en-GB" dirty="0"/>
          </a:p>
        </p:txBody>
      </p:sp>
      <p:pic>
        <p:nvPicPr>
          <p:cNvPr id="4" name="Picture 3" descr="TAB_col_white_backgroun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188640"/>
            <a:ext cx="2040018" cy="86409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55776" y="188641"/>
            <a:ext cx="6048672" cy="576063"/>
          </a:xfrm>
        </p:spPr>
        <p:txBody>
          <a:bodyPr/>
          <a:lstStyle/>
          <a:p>
            <a:r>
              <a:rPr lang="en-GB" sz="4000" dirty="0" smtClean="0"/>
              <a:t>RCUK Funded studentships</a:t>
            </a:r>
            <a:endParaRPr lang="en-GB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9512" y="1059366"/>
            <a:ext cx="8489973" cy="5328592"/>
          </a:xfrm>
        </p:spPr>
        <p:txBody>
          <a:bodyPr/>
          <a:lstStyle/>
          <a:p>
            <a:pPr algn="l"/>
            <a:r>
              <a:rPr lang="en-GB" dirty="0" smtClean="0"/>
              <a:t>Issue 1:   How should the income be recognised?</a:t>
            </a:r>
            <a:endParaRPr lang="en-GB" sz="1800" dirty="0" smtClean="0"/>
          </a:p>
          <a:p>
            <a:pPr algn="l"/>
            <a:r>
              <a:rPr lang="en-GB" sz="1800" dirty="0"/>
              <a:t>RCUK bodies award funds to the University in return for the provision of postgraduate study over a set period.  Thus there is an </a:t>
            </a:r>
            <a:r>
              <a:rPr lang="en-GB" sz="1800" b="1" dirty="0"/>
              <a:t>implied level of service</a:t>
            </a:r>
            <a:r>
              <a:rPr lang="en-GB" sz="1800" dirty="0"/>
              <a:t> to be delivered over time and as such RCUK studentships contain </a:t>
            </a:r>
            <a:r>
              <a:rPr lang="en-GB" sz="1800" b="1" dirty="0">
                <a:solidFill>
                  <a:srgbClr val="FF0000"/>
                </a:solidFill>
              </a:rPr>
              <a:t>performance related conditions</a:t>
            </a:r>
            <a:r>
              <a:rPr lang="en-GB" sz="1800" dirty="0"/>
              <a:t>.  </a:t>
            </a:r>
          </a:p>
          <a:p>
            <a:pPr algn="l"/>
            <a:r>
              <a:rPr lang="en-GB" sz="1800" dirty="0"/>
              <a:t>As such studentship income will be recognised in line with the delivery of the provision of the service (postgraduate study).  The </a:t>
            </a:r>
            <a:r>
              <a:rPr lang="en-GB" sz="1800" b="1" dirty="0"/>
              <a:t>grant spend</a:t>
            </a:r>
            <a:r>
              <a:rPr lang="en-GB" sz="1800" dirty="0"/>
              <a:t> on the provision of postgraduate study is the </a:t>
            </a:r>
            <a:r>
              <a:rPr lang="en-GB" sz="1800" b="1" dirty="0"/>
              <a:t>best indicator</a:t>
            </a:r>
            <a:r>
              <a:rPr lang="en-GB" sz="1800" dirty="0"/>
              <a:t> of the delivery of the provision postgraduate study.   </a:t>
            </a:r>
          </a:p>
          <a:p>
            <a:pPr algn="l"/>
            <a:endParaRPr lang="en-GB" sz="1800" dirty="0"/>
          </a:p>
          <a:p>
            <a:pPr algn="l"/>
            <a:r>
              <a:rPr lang="en-GB" dirty="0"/>
              <a:t>Issue </a:t>
            </a:r>
            <a:r>
              <a:rPr lang="en-GB" dirty="0" smtClean="0"/>
              <a:t>2:   What does this mean in practice?</a:t>
            </a:r>
          </a:p>
          <a:p>
            <a:pPr algn="l"/>
            <a:endParaRPr lang="en-GB" sz="1800" dirty="0" smtClean="0"/>
          </a:p>
          <a:p>
            <a:pPr algn="l"/>
            <a:r>
              <a:rPr lang="en-GB" sz="1800" dirty="0" smtClean="0"/>
              <a:t>We will recognise the income in line with the expenditure (as we do now) so there is no change to this process.</a:t>
            </a:r>
            <a:endParaRPr lang="en-GB" sz="1800" dirty="0"/>
          </a:p>
          <a:p>
            <a:pPr algn="l"/>
            <a:endParaRPr lang="en-GB" sz="1100" dirty="0"/>
          </a:p>
          <a:p>
            <a:pPr algn="l"/>
            <a:endParaRPr lang="en-GB" sz="1800" dirty="0"/>
          </a:p>
          <a:p>
            <a:pPr algn="l"/>
            <a:endParaRPr lang="en-GB" dirty="0" smtClean="0"/>
          </a:p>
          <a:p>
            <a:endParaRPr lang="en-GB" dirty="0"/>
          </a:p>
          <a:p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pic>
        <p:nvPicPr>
          <p:cNvPr id="4" name="Picture 3" descr="TAB_col_white_backgroun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188640"/>
            <a:ext cx="2040018" cy="864096"/>
          </a:xfrm>
          <a:prstGeom prst="rect">
            <a:avLst/>
          </a:prstGeom>
        </p:spPr>
      </p:pic>
      <p:pic>
        <p:nvPicPr>
          <p:cNvPr id="1027" name="Picture 3" descr="C:\Users\mfztspt2\AppData\Local\Microsoft\Windows\Temporary Internet Files\Content.IE5\IIMEH189\happy_smiley_by_goldensebbe-d3714l9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491880" y="5229200"/>
            <a:ext cx="1258808" cy="1099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308192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55776" y="188641"/>
            <a:ext cx="6048672" cy="576063"/>
          </a:xfrm>
        </p:spPr>
        <p:txBody>
          <a:bodyPr/>
          <a:lstStyle/>
          <a:p>
            <a:r>
              <a:rPr lang="en-GB" sz="4000" dirty="0" smtClean="0"/>
              <a:t>CASE/Industrial Awards</a:t>
            </a:r>
            <a:endParaRPr lang="en-GB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9512" y="1059366"/>
            <a:ext cx="8489973" cy="5328592"/>
          </a:xfrm>
        </p:spPr>
        <p:txBody>
          <a:bodyPr/>
          <a:lstStyle/>
          <a:p>
            <a:pPr algn="l"/>
            <a:r>
              <a:rPr lang="en-GB" dirty="0" smtClean="0"/>
              <a:t>Issue </a:t>
            </a:r>
            <a:r>
              <a:rPr lang="en-GB" dirty="0"/>
              <a:t>1:   How should the income be recognised?</a:t>
            </a:r>
          </a:p>
          <a:p>
            <a:pPr algn="l"/>
            <a:r>
              <a:rPr lang="en-GB" sz="1800" dirty="0" smtClean="0"/>
              <a:t>Even </a:t>
            </a:r>
            <a:r>
              <a:rPr lang="en-GB" sz="1800" dirty="0"/>
              <a:t>though the IP is not theirs, and it is not the student that is paying, the view </a:t>
            </a:r>
            <a:r>
              <a:rPr lang="en-GB" sz="1800" dirty="0" smtClean="0"/>
              <a:t>is that the </a:t>
            </a:r>
            <a:r>
              <a:rPr lang="en-GB" sz="1800" dirty="0"/>
              <a:t>sponsor is perceiving that they are getting </a:t>
            </a:r>
            <a:r>
              <a:rPr lang="en-GB" sz="1800" dirty="0" smtClean="0"/>
              <a:t>something in return.  Often </a:t>
            </a:r>
            <a:r>
              <a:rPr lang="en-GB" sz="1800" dirty="0"/>
              <a:t>the student is a member of their staff, or </a:t>
            </a:r>
            <a:r>
              <a:rPr lang="en-GB" sz="1800" dirty="0" smtClean="0"/>
              <a:t>a </a:t>
            </a:r>
            <a:r>
              <a:rPr lang="en-GB" sz="1800" dirty="0"/>
              <a:t>possible future member of staff, or they are just extending the skills pool in their area which will bring them future benefit</a:t>
            </a:r>
            <a:r>
              <a:rPr lang="en-GB" sz="1800" dirty="0" smtClean="0"/>
              <a:t>.  Therefore these studentships will be classed a an </a:t>
            </a:r>
            <a:r>
              <a:rPr lang="en-GB" sz="1800" b="1" dirty="0" smtClean="0">
                <a:solidFill>
                  <a:srgbClr val="FF0000"/>
                </a:solidFill>
              </a:rPr>
              <a:t>exchange transaction</a:t>
            </a:r>
            <a:r>
              <a:rPr lang="en-GB" sz="1800" dirty="0" smtClean="0"/>
              <a:t>.</a:t>
            </a:r>
          </a:p>
          <a:p>
            <a:pPr algn="l"/>
            <a:endParaRPr lang="en-GB" sz="1800" dirty="0"/>
          </a:p>
          <a:p>
            <a:pPr algn="l"/>
            <a:r>
              <a:rPr lang="en-GB" dirty="0" smtClean="0"/>
              <a:t>Issue </a:t>
            </a:r>
            <a:r>
              <a:rPr lang="en-GB" dirty="0"/>
              <a:t>2:   What does this mean in practice?</a:t>
            </a:r>
          </a:p>
          <a:p>
            <a:pPr algn="l"/>
            <a:endParaRPr lang="en-GB" sz="1800" dirty="0"/>
          </a:p>
          <a:p>
            <a:pPr algn="l"/>
            <a:r>
              <a:rPr lang="en-GB" sz="1800" dirty="0"/>
              <a:t>We will recognise the income in line with the expenditure (as we do now) so there is no change to this process.</a:t>
            </a:r>
          </a:p>
          <a:p>
            <a:pPr algn="l"/>
            <a:endParaRPr lang="en-GB" sz="1100" dirty="0"/>
          </a:p>
          <a:p>
            <a:pPr algn="l"/>
            <a:endParaRPr lang="en-GB" sz="1800" dirty="0"/>
          </a:p>
          <a:p>
            <a:pPr algn="l"/>
            <a:endParaRPr lang="en-GB" dirty="0" smtClean="0"/>
          </a:p>
          <a:p>
            <a:endParaRPr lang="en-GB" dirty="0"/>
          </a:p>
          <a:p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pic>
        <p:nvPicPr>
          <p:cNvPr id="4" name="Picture 3" descr="TAB_col_white_backgroun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188640"/>
            <a:ext cx="2040018" cy="864096"/>
          </a:xfrm>
          <a:prstGeom prst="rect">
            <a:avLst/>
          </a:prstGeom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491880" y="5085184"/>
            <a:ext cx="1255713" cy="1096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069185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55776" y="188641"/>
            <a:ext cx="6480720" cy="576063"/>
          </a:xfrm>
        </p:spPr>
        <p:txBody>
          <a:bodyPr/>
          <a:lstStyle/>
          <a:p>
            <a:r>
              <a:rPr lang="en-GB" sz="4000" dirty="0" smtClean="0"/>
              <a:t>Donation funded studentships</a:t>
            </a:r>
            <a:endParaRPr lang="en-GB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9512" y="1059366"/>
            <a:ext cx="8489973" cy="5328592"/>
          </a:xfrm>
        </p:spPr>
        <p:txBody>
          <a:bodyPr/>
          <a:lstStyle/>
          <a:p>
            <a:pPr algn="l"/>
            <a:r>
              <a:rPr lang="en-GB" dirty="0" smtClean="0"/>
              <a:t>Issue </a:t>
            </a:r>
            <a:r>
              <a:rPr lang="en-GB" dirty="0"/>
              <a:t>1:   How should the income be recognised?</a:t>
            </a:r>
          </a:p>
          <a:p>
            <a:pPr algn="l"/>
            <a:r>
              <a:rPr lang="en-GB" sz="1800" dirty="0" smtClean="0"/>
              <a:t>Under the new SORP we will recognise all donations under £50,000 as </a:t>
            </a:r>
            <a:r>
              <a:rPr lang="en-GB" sz="1800" b="1" dirty="0" smtClean="0">
                <a:solidFill>
                  <a:srgbClr val="FF0000"/>
                </a:solidFill>
              </a:rPr>
              <a:t>unrestricted</a:t>
            </a:r>
            <a:r>
              <a:rPr lang="en-GB" sz="1800" dirty="0" smtClean="0"/>
              <a:t> and the income will be recognised on receipt.</a:t>
            </a:r>
          </a:p>
          <a:p>
            <a:pPr algn="l"/>
            <a:r>
              <a:rPr lang="en-GB" sz="1800" dirty="0" smtClean="0"/>
              <a:t>For donations over £50,000 the gift agreement will be checked by the HOFF in that area and a decision will  be made as to whether there are </a:t>
            </a:r>
            <a:r>
              <a:rPr lang="en-GB" sz="1800" b="1" dirty="0" smtClean="0">
                <a:solidFill>
                  <a:srgbClr val="FF0000"/>
                </a:solidFill>
              </a:rPr>
              <a:t>restrictions</a:t>
            </a:r>
            <a:r>
              <a:rPr lang="en-GB" sz="1800" dirty="0" smtClean="0"/>
              <a:t> on the use of the funds.</a:t>
            </a:r>
          </a:p>
          <a:p>
            <a:pPr algn="l"/>
            <a:r>
              <a:rPr lang="en-GB" sz="1800" dirty="0" smtClean="0"/>
              <a:t>As there is no</a:t>
            </a:r>
            <a:r>
              <a:rPr lang="en-GB" sz="1800" dirty="0"/>
              <a:t> contractual arrangement to repay funds not spent </a:t>
            </a:r>
            <a:r>
              <a:rPr lang="en-GB" sz="1800" dirty="0" smtClean="0"/>
              <a:t>these funds would not fall into the </a:t>
            </a:r>
            <a:r>
              <a:rPr lang="en-GB" sz="1800" b="1" dirty="0" smtClean="0">
                <a:solidFill>
                  <a:srgbClr val="FF0000"/>
                </a:solidFill>
              </a:rPr>
              <a:t>performance condition</a:t>
            </a:r>
            <a:r>
              <a:rPr lang="en-GB" sz="1800" dirty="0"/>
              <a:t> </a:t>
            </a:r>
            <a:r>
              <a:rPr lang="en-GB" sz="1800" dirty="0" smtClean="0"/>
              <a:t>category.</a:t>
            </a:r>
            <a:endParaRPr lang="en-GB" sz="1800" dirty="0"/>
          </a:p>
          <a:p>
            <a:pPr algn="l"/>
            <a:endParaRPr lang="en-GB" sz="1800" dirty="0" smtClean="0"/>
          </a:p>
          <a:p>
            <a:pPr algn="l"/>
            <a:r>
              <a:rPr lang="en-GB" dirty="0" smtClean="0"/>
              <a:t>Issue </a:t>
            </a:r>
            <a:r>
              <a:rPr lang="en-GB" dirty="0"/>
              <a:t>2:   What does this mean in practice?</a:t>
            </a:r>
          </a:p>
          <a:p>
            <a:pPr algn="l"/>
            <a:r>
              <a:rPr lang="en-GB" sz="1800" dirty="0" smtClean="0"/>
              <a:t>All unrestricted donations for studentships will be recognised on receipt of the monies and will not be matched to the associated expenditure.</a:t>
            </a:r>
          </a:p>
          <a:p>
            <a:pPr algn="l"/>
            <a:r>
              <a:rPr lang="en-GB" sz="1800" dirty="0" smtClean="0"/>
              <a:t>If a restriction is identified in the gift agreement the income would be recognised on receipt as restricted income.</a:t>
            </a:r>
          </a:p>
          <a:p>
            <a:pPr algn="l"/>
            <a:endParaRPr lang="en-GB" sz="1800" dirty="0"/>
          </a:p>
          <a:p>
            <a:pPr algn="l"/>
            <a:endParaRPr lang="en-GB" sz="1800" dirty="0"/>
          </a:p>
          <a:p>
            <a:pPr algn="l"/>
            <a:endParaRPr lang="en-GB" sz="1100" dirty="0"/>
          </a:p>
          <a:p>
            <a:pPr algn="l"/>
            <a:endParaRPr lang="en-GB" sz="1800" dirty="0"/>
          </a:p>
          <a:p>
            <a:pPr algn="l"/>
            <a:endParaRPr lang="en-GB" dirty="0" smtClean="0"/>
          </a:p>
          <a:p>
            <a:endParaRPr lang="en-GB" dirty="0"/>
          </a:p>
          <a:p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pic>
        <p:nvPicPr>
          <p:cNvPr id="4" name="Picture 3" descr="TAB_col_white_backgroun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188640"/>
            <a:ext cx="2040018" cy="864096"/>
          </a:xfrm>
          <a:prstGeom prst="rect">
            <a:avLst/>
          </a:prstGeom>
        </p:spPr>
      </p:pic>
      <p:pic>
        <p:nvPicPr>
          <p:cNvPr id="3074" name="Picture 2" descr="C:\Users\mfztspt2\AppData\Local\Microsoft\Windows\Temporary Internet Files\Content.IE5\I1PMHLMI\thinking-idea-animated-animation-smiley-emoticon-000339-large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75856" y="5517232"/>
            <a:ext cx="1095375" cy="1038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162203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11760" y="476672"/>
            <a:ext cx="8229600" cy="364902"/>
          </a:xfrm>
        </p:spPr>
        <p:txBody>
          <a:bodyPr>
            <a:noAutofit/>
          </a:bodyPr>
          <a:lstStyle/>
          <a:p>
            <a:pPr algn="l"/>
            <a:r>
              <a:rPr lang="en-GB" sz="4000" dirty="0"/>
              <a:t>Month end income recognition process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28413" y="6525344"/>
            <a:ext cx="1306488" cy="168994"/>
          </a:xfrm>
        </p:spPr>
        <p:txBody>
          <a:bodyPr/>
          <a:lstStyle/>
          <a:p>
            <a:r>
              <a:rPr lang="en-GB" smtClean="0"/>
              <a:t>Page </a:t>
            </a:r>
            <a:fld id="{BB3ECBED-FE2D-4F9A-8283-EA172DB81BA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79512" y="1700808"/>
            <a:ext cx="8655389" cy="48245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000" dirty="0" smtClean="0">
                <a:solidFill>
                  <a:schemeClr val="bg1">
                    <a:lumMod val="50000"/>
                  </a:schemeClr>
                </a:solidFill>
              </a:rPr>
              <a:t>Non Exchange Transaction Label (NETL) </a:t>
            </a:r>
            <a:r>
              <a:rPr lang="en-GB" sz="2000" dirty="0">
                <a:solidFill>
                  <a:schemeClr val="bg1">
                    <a:lumMod val="50000"/>
                  </a:schemeClr>
                </a:solidFill>
              </a:rPr>
              <a:t>to be populated </a:t>
            </a:r>
            <a:r>
              <a:rPr lang="en-GB" sz="2000" dirty="0" smtClean="0">
                <a:solidFill>
                  <a:schemeClr val="bg1">
                    <a:lumMod val="50000"/>
                  </a:schemeClr>
                </a:solidFill>
              </a:rPr>
              <a:t>locally</a:t>
            </a:r>
          </a:p>
          <a:p>
            <a:pPr marL="0" indent="0">
              <a:buNone/>
            </a:pPr>
            <a:endParaRPr lang="en-GB" sz="2000" dirty="0">
              <a:solidFill>
                <a:schemeClr val="bg1">
                  <a:lumMod val="50000"/>
                </a:schemeClr>
              </a:solidFill>
            </a:endParaRPr>
          </a:p>
          <a:p>
            <a:pPr marL="804863" indent="-268288">
              <a:buFont typeface="Wingdings" panose="05000000000000000000" pitchFamily="2" charset="2"/>
              <a:buChar char="Ø"/>
            </a:pPr>
            <a:r>
              <a:rPr lang="en-GB" sz="2000" dirty="0">
                <a:solidFill>
                  <a:schemeClr val="bg1">
                    <a:lumMod val="50000"/>
                  </a:schemeClr>
                </a:solidFill>
              </a:rPr>
              <a:t>pre August </a:t>
            </a:r>
            <a:r>
              <a:rPr lang="en-GB" sz="2000" dirty="0" smtClean="0">
                <a:solidFill>
                  <a:schemeClr val="bg1">
                    <a:lumMod val="50000"/>
                  </a:schemeClr>
                </a:solidFill>
              </a:rPr>
              <a:t>2015 - upload template</a:t>
            </a:r>
            <a:endParaRPr lang="en-GB" sz="2000" dirty="0">
              <a:solidFill>
                <a:schemeClr val="bg1">
                  <a:lumMod val="50000"/>
                </a:schemeClr>
              </a:solidFill>
            </a:endParaRPr>
          </a:p>
          <a:p>
            <a:pPr marL="804863" indent="-268288">
              <a:buFont typeface="Wingdings" panose="05000000000000000000" pitchFamily="2" charset="2"/>
              <a:buChar char="Ø"/>
            </a:pPr>
            <a:r>
              <a:rPr lang="en-GB" sz="2000" dirty="0" smtClean="0">
                <a:solidFill>
                  <a:schemeClr val="bg1">
                    <a:lumMod val="50000"/>
                  </a:schemeClr>
                </a:solidFill>
              </a:rPr>
              <a:t>Post August 2015 - done </a:t>
            </a:r>
            <a:r>
              <a:rPr lang="en-GB" sz="2000" dirty="0">
                <a:solidFill>
                  <a:schemeClr val="bg1">
                    <a:lumMod val="50000"/>
                  </a:schemeClr>
                </a:solidFill>
              </a:rPr>
              <a:t>locally </a:t>
            </a:r>
            <a:r>
              <a:rPr lang="en-GB" sz="2000" dirty="0" smtClean="0">
                <a:solidFill>
                  <a:schemeClr val="bg1">
                    <a:lumMod val="50000"/>
                  </a:schemeClr>
                </a:solidFill>
              </a:rPr>
              <a:t>as </a:t>
            </a:r>
            <a:r>
              <a:rPr lang="en-GB" sz="2000" dirty="0">
                <a:solidFill>
                  <a:schemeClr val="bg1">
                    <a:lumMod val="50000"/>
                  </a:schemeClr>
                </a:solidFill>
              </a:rPr>
              <a:t>new activity codes </a:t>
            </a:r>
            <a:r>
              <a:rPr lang="en-GB" sz="2000" dirty="0" smtClean="0">
                <a:solidFill>
                  <a:schemeClr val="bg1">
                    <a:lumMod val="50000"/>
                  </a:schemeClr>
                </a:solidFill>
              </a:rPr>
              <a:t>opened</a:t>
            </a:r>
          </a:p>
          <a:p>
            <a:pPr marL="0" indent="0">
              <a:buNone/>
            </a:pPr>
            <a:endParaRPr lang="en-GB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GB" sz="2000" dirty="0" smtClean="0">
                <a:solidFill>
                  <a:schemeClr val="bg1">
                    <a:lumMod val="50000"/>
                  </a:schemeClr>
                </a:solidFill>
              </a:rPr>
              <a:t>Heads </a:t>
            </a:r>
            <a:r>
              <a:rPr lang="en-GB" sz="2000" dirty="0">
                <a:solidFill>
                  <a:schemeClr val="bg1">
                    <a:lumMod val="50000"/>
                  </a:schemeClr>
                </a:solidFill>
              </a:rPr>
              <a:t>of School Finance are responsible for activity code ‘flagging’, by end of July </a:t>
            </a:r>
            <a:r>
              <a:rPr lang="en-GB" sz="2000" dirty="0" smtClean="0">
                <a:solidFill>
                  <a:schemeClr val="bg1">
                    <a:lumMod val="50000"/>
                  </a:schemeClr>
                </a:solidFill>
              </a:rPr>
              <a:t>2015</a:t>
            </a:r>
          </a:p>
          <a:p>
            <a:pPr marL="0" indent="0">
              <a:buNone/>
            </a:pPr>
            <a:endParaRPr lang="en-GB" sz="2000" dirty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GB" sz="2000" dirty="0" smtClean="0">
                <a:solidFill>
                  <a:schemeClr val="bg1">
                    <a:lumMod val="50000"/>
                  </a:schemeClr>
                </a:solidFill>
              </a:rPr>
              <a:t>As </a:t>
            </a:r>
            <a:r>
              <a:rPr lang="en-GB" sz="2000" b="1" dirty="0">
                <a:solidFill>
                  <a:schemeClr val="bg1">
                    <a:lumMod val="50000"/>
                  </a:schemeClr>
                </a:solidFill>
              </a:rPr>
              <a:t>NETL</a:t>
            </a:r>
            <a:r>
              <a:rPr lang="en-GB" sz="2000" dirty="0">
                <a:solidFill>
                  <a:schemeClr val="bg1">
                    <a:lumMod val="50000"/>
                  </a:schemeClr>
                </a:solidFill>
              </a:rPr>
              <a:t> is such an important driver for income </a:t>
            </a:r>
            <a:r>
              <a:rPr lang="en-GB" sz="2000" dirty="0" smtClean="0">
                <a:solidFill>
                  <a:schemeClr val="bg1">
                    <a:lumMod val="50000"/>
                  </a:schemeClr>
                </a:solidFill>
              </a:rPr>
              <a:t>recognition, it should </a:t>
            </a:r>
            <a:r>
              <a:rPr lang="en-GB" sz="2000" dirty="0">
                <a:solidFill>
                  <a:schemeClr val="bg1">
                    <a:lumMod val="50000"/>
                  </a:schemeClr>
                </a:solidFill>
              </a:rPr>
              <a:t>be reviewed </a:t>
            </a:r>
            <a:r>
              <a:rPr lang="en-GB" sz="2000" dirty="0" smtClean="0">
                <a:solidFill>
                  <a:schemeClr val="bg1">
                    <a:lumMod val="50000"/>
                  </a:schemeClr>
                </a:solidFill>
              </a:rPr>
              <a:t>monthly</a:t>
            </a:r>
          </a:p>
          <a:p>
            <a:pPr marL="400050" lvl="1" indent="0">
              <a:buNone/>
            </a:pPr>
            <a:endParaRPr lang="en-GB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400050" lvl="1" indent="0"/>
            <a:r>
              <a:rPr lang="en-GB" sz="2000" dirty="0" smtClean="0">
                <a:solidFill>
                  <a:schemeClr val="bg1">
                    <a:lumMod val="50000"/>
                  </a:schemeClr>
                </a:solidFill>
              </a:rPr>
              <a:t>Circulated monthly for review</a:t>
            </a:r>
          </a:p>
          <a:p>
            <a:pPr marL="400050" lvl="1" indent="0"/>
            <a:r>
              <a:rPr lang="en-GB" sz="2000" dirty="0" smtClean="0">
                <a:solidFill>
                  <a:schemeClr val="bg1">
                    <a:lumMod val="50000"/>
                  </a:schemeClr>
                </a:solidFill>
              </a:rPr>
              <a:t> Available to be run from report at any time</a:t>
            </a:r>
            <a:endParaRPr lang="en-GB" sz="20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85563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4038" y="548680"/>
            <a:ext cx="8229600" cy="364902"/>
          </a:xfrm>
        </p:spPr>
        <p:txBody>
          <a:bodyPr>
            <a:noAutofit/>
          </a:bodyPr>
          <a:lstStyle/>
          <a:p>
            <a:pPr algn="l"/>
            <a:r>
              <a:rPr lang="en-GB" sz="4000" dirty="0" smtClean="0"/>
              <a:t>Month end income recognition process</a:t>
            </a:r>
            <a:endParaRPr lang="en-GB" sz="4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 dirty="0" smtClean="0"/>
              <a:t>Page </a:t>
            </a:r>
            <a:fld id="{BB3ECBED-FE2D-4F9A-8283-EA172DB81BAC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79512" y="1340768"/>
            <a:ext cx="8655389" cy="55172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sz="18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GB" sz="18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GB" sz="18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GB" sz="18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GB" sz="18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GB" sz="18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GB" sz="18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GB" sz="1800" b="1" u="sng" dirty="0" smtClean="0">
              <a:solidFill>
                <a:srgbClr val="F10FE1"/>
              </a:solidFill>
            </a:endParaRPr>
          </a:p>
          <a:p>
            <a:pPr marL="0" indent="0">
              <a:buNone/>
            </a:pPr>
            <a:endParaRPr lang="en-GB" sz="1800" b="1" u="sng" dirty="0">
              <a:solidFill>
                <a:srgbClr val="F10FE1"/>
              </a:solidFill>
            </a:endParaRPr>
          </a:p>
          <a:p>
            <a:pPr marL="0" indent="0">
              <a:buNone/>
            </a:pPr>
            <a:endParaRPr lang="en-GB" sz="1800" b="1" u="sng" dirty="0" smtClean="0">
              <a:solidFill>
                <a:srgbClr val="F10FE1"/>
              </a:solidFill>
            </a:endParaRPr>
          </a:p>
          <a:p>
            <a:pPr marL="0" indent="0">
              <a:buNone/>
            </a:pPr>
            <a:r>
              <a:rPr lang="en-GB" sz="2000" b="1" u="sng" dirty="0" smtClean="0">
                <a:solidFill>
                  <a:srgbClr val="F10FE1"/>
                </a:solidFill>
              </a:rPr>
              <a:t>‘Restricted’ and ‘Unrestricted’</a:t>
            </a:r>
          </a:p>
          <a:p>
            <a:pPr marL="804863" indent="-268288">
              <a:buFont typeface="Wingdings" panose="05000000000000000000" pitchFamily="2" charset="2"/>
              <a:buChar char="Ø"/>
            </a:pPr>
            <a:r>
              <a:rPr lang="en-GB" sz="2000" dirty="0" smtClean="0">
                <a:solidFill>
                  <a:schemeClr val="bg1">
                    <a:lumMod val="50000"/>
                  </a:schemeClr>
                </a:solidFill>
              </a:rPr>
              <a:t>The </a:t>
            </a:r>
            <a:r>
              <a:rPr lang="en-GB" sz="2000" dirty="0">
                <a:solidFill>
                  <a:schemeClr val="bg1">
                    <a:lumMod val="50000"/>
                  </a:schemeClr>
                </a:solidFill>
              </a:rPr>
              <a:t>‘further text’ field for these activity codes </a:t>
            </a:r>
            <a:r>
              <a:rPr lang="en-GB" sz="2000" dirty="0" smtClean="0">
                <a:solidFill>
                  <a:schemeClr val="bg1">
                    <a:lumMod val="50000"/>
                  </a:schemeClr>
                </a:solidFill>
              </a:rPr>
              <a:t>should </a:t>
            </a:r>
            <a:r>
              <a:rPr lang="en-GB" sz="2000" dirty="0">
                <a:solidFill>
                  <a:schemeClr val="bg1">
                    <a:lumMod val="50000"/>
                  </a:schemeClr>
                </a:solidFill>
              </a:rPr>
              <a:t>explain </a:t>
            </a:r>
            <a:r>
              <a:rPr lang="en-GB" sz="2000" dirty="0" smtClean="0">
                <a:solidFill>
                  <a:schemeClr val="bg1">
                    <a:lumMod val="50000"/>
                  </a:schemeClr>
                </a:solidFill>
              </a:rPr>
              <a:t>what, if any, the restrictions on the use of the income are.</a:t>
            </a:r>
            <a:endParaRPr lang="en-GB" sz="2000" dirty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en-GB" sz="1800" dirty="0"/>
          </a:p>
        </p:txBody>
      </p:sp>
      <p:pic>
        <p:nvPicPr>
          <p:cNvPr id="6" name="Picture 2" descr="P:\stinging-nettle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5536" y="1493735"/>
            <a:ext cx="3312368" cy="2169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139951" y="1493735"/>
            <a:ext cx="2892803" cy="21696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98203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4074" y="260648"/>
            <a:ext cx="8229600" cy="580926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Housekeeping and data cleanse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853136"/>
          </a:xfrm>
        </p:spPr>
        <p:txBody>
          <a:bodyPr>
            <a:normAutofit/>
          </a:bodyPr>
          <a:lstStyle/>
          <a:p>
            <a:pPr>
              <a:buNone/>
            </a:pPr>
            <a:endParaRPr lang="en-GB" sz="2400" u="sng" dirty="0" smtClean="0"/>
          </a:p>
          <a:p>
            <a:pPr>
              <a:buNone/>
            </a:pPr>
            <a:endParaRPr lang="en-GB" sz="2400" u="sng" dirty="0" smtClean="0"/>
          </a:p>
          <a:p>
            <a:pPr>
              <a:buNone/>
            </a:pPr>
            <a:r>
              <a:rPr lang="en-GB" sz="2000" b="1" u="sng" dirty="0" smtClean="0">
                <a:solidFill>
                  <a:schemeClr val="bg1">
                    <a:lumMod val="50000"/>
                  </a:schemeClr>
                </a:solidFill>
              </a:rPr>
              <a:t>Before 31</a:t>
            </a:r>
            <a:r>
              <a:rPr lang="en-GB" sz="2000" b="1" u="sng" baseline="30000" dirty="0" smtClean="0">
                <a:solidFill>
                  <a:schemeClr val="bg1">
                    <a:lumMod val="50000"/>
                  </a:schemeClr>
                </a:solidFill>
              </a:rPr>
              <a:t>st</a:t>
            </a:r>
            <a:r>
              <a:rPr lang="en-GB" sz="2000" b="1" u="sng" dirty="0" smtClean="0">
                <a:solidFill>
                  <a:schemeClr val="bg1">
                    <a:lumMod val="50000"/>
                  </a:schemeClr>
                </a:solidFill>
              </a:rPr>
              <a:t> July</a:t>
            </a:r>
          </a:p>
          <a:p>
            <a:r>
              <a:rPr lang="en-GB" sz="2000" dirty="0" smtClean="0">
                <a:solidFill>
                  <a:schemeClr val="bg1">
                    <a:lumMod val="50000"/>
                  </a:schemeClr>
                </a:solidFill>
              </a:rPr>
              <a:t>Populate ‘NETL’ flag </a:t>
            </a:r>
          </a:p>
          <a:p>
            <a:r>
              <a:rPr lang="en-GB" sz="2000" dirty="0" smtClean="0">
                <a:solidFill>
                  <a:schemeClr val="bg1">
                    <a:lumMod val="50000"/>
                  </a:schemeClr>
                </a:solidFill>
              </a:rPr>
              <a:t>Populate ‘further text’ flag for ‘not matched’</a:t>
            </a:r>
          </a:p>
          <a:p>
            <a:pPr>
              <a:buNone/>
            </a:pPr>
            <a:endParaRPr lang="en-GB" sz="2000" u="sng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buNone/>
            </a:pPr>
            <a:endParaRPr lang="en-GB" sz="2000" u="sng" dirty="0">
              <a:solidFill>
                <a:schemeClr val="bg1">
                  <a:lumMod val="50000"/>
                </a:schemeClr>
              </a:solidFill>
            </a:endParaRPr>
          </a:p>
          <a:p>
            <a:pPr>
              <a:buNone/>
            </a:pPr>
            <a:r>
              <a:rPr lang="en-GB" sz="2000" b="1" u="sng" dirty="0" smtClean="0">
                <a:solidFill>
                  <a:schemeClr val="bg1">
                    <a:lumMod val="50000"/>
                  </a:schemeClr>
                </a:solidFill>
              </a:rPr>
              <a:t>Ongoing ‘Housekeeping’ reviews</a:t>
            </a:r>
          </a:p>
          <a:p>
            <a:r>
              <a:rPr lang="en-GB" sz="2000" dirty="0" smtClean="0">
                <a:solidFill>
                  <a:schemeClr val="bg1">
                    <a:lumMod val="50000"/>
                  </a:schemeClr>
                </a:solidFill>
              </a:rPr>
              <a:t>Codes coded as ‘non matched’ for reasonableness</a:t>
            </a:r>
          </a:p>
          <a:p>
            <a:r>
              <a:rPr lang="en-GB" sz="2000" dirty="0" smtClean="0">
                <a:solidFill>
                  <a:schemeClr val="bg1">
                    <a:lumMod val="50000"/>
                  </a:schemeClr>
                </a:solidFill>
              </a:rPr>
              <a:t>Codes coded as ‘non matched’ without supporting reasons in ‘further text’</a:t>
            </a:r>
          </a:p>
          <a:p>
            <a:r>
              <a:rPr lang="en-GB" sz="2000" dirty="0" smtClean="0">
                <a:solidFill>
                  <a:schemeClr val="bg1">
                    <a:lumMod val="50000"/>
                  </a:schemeClr>
                </a:solidFill>
              </a:rPr>
              <a:t>Codes coded as ‘non matched’ which are being matched to expenditure </a:t>
            </a:r>
            <a:endParaRPr lang="en-GB" sz="2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 smtClean="0"/>
              <a:t>Page </a:t>
            </a:r>
            <a:fld id="{BB3ECBED-FE2D-4F9A-8283-EA172DB81BAC}" type="slidenum">
              <a:rPr lang="en-GB" smtClean="0"/>
              <a:pPr/>
              <a:t>7</a:t>
            </a:fld>
            <a:endParaRPr lang="en-GB" dirty="0"/>
          </a:p>
        </p:txBody>
      </p:sp>
      <p:pic>
        <p:nvPicPr>
          <p:cNvPr id="5" name="Picture 2" descr="P:\stinging-nettle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092790" y="2060847"/>
            <a:ext cx="1512168" cy="9904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06101" y="2060848"/>
            <a:ext cx="1294291" cy="9707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830871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420888"/>
            <a:ext cx="8229600" cy="1143000"/>
          </a:xfrm>
        </p:spPr>
        <p:txBody>
          <a:bodyPr/>
          <a:lstStyle/>
          <a:p>
            <a:r>
              <a:rPr lang="en-GB" dirty="0" smtClean="0"/>
              <a:t>Questions?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013_ppt_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2013_ppt_template</Template>
  <TotalTime>1231</TotalTime>
  <Words>889</Words>
  <Application>Microsoft Office PowerPoint</Application>
  <PresentationFormat>On-screen Show (4:3)</PresentationFormat>
  <Paragraphs>107</Paragraphs>
  <Slides>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2013_ppt_template</vt:lpstr>
      <vt:lpstr>Externally Funded Studentships</vt:lpstr>
      <vt:lpstr>RCUK Funded studentships</vt:lpstr>
      <vt:lpstr>CASE/Industrial Awards</vt:lpstr>
      <vt:lpstr>Donation funded studentships</vt:lpstr>
      <vt:lpstr>Month end income recognition process</vt:lpstr>
      <vt:lpstr>Month end income recognition process</vt:lpstr>
      <vt:lpstr>Housekeeping and data cleanse</vt:lpstr>
      <vt:lpstr>Questions?</vt:lpstr>
    </vt:vector>
  </TitlesOfParts>
  <Company>The University of Manchester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Capital processes</dc:title>
  <dc:creator>Jill Roberts</dc:creator>
  <cp:lastModifiedBy>Jill Roberts</cp:lastModifiedBy>
  <cp:revision>108</cp:revision>
  <dcterms:created xsi:type="dcterms:W3CDTF">2015-06-03T11:13:51Z</dcterms:created>
  <dcterms:modified xsi:type="dcterms:W3CDTF">2015-06-19T14:50:07Z</dcterms:modified>
</cp:coreProperties>
</file>