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2112" r:id="rId5"/>
    <p:sldId id="2115" r:id="rId6"/>
    <p:sldId id="2113" r:id="rId7"/>
    <p:sldId id="2114" r:id="rId8"/>
    <p:sldId id="211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C2B3"/>
    <a:srgbClr val="EF766E"/>
    <a:srgbClr val="FF6C57"/>
    <a:srgbClr val="29B6AC"/>
    <a:srgbClr val="66B4B4"/>
    <a:srgbClr val="FFA9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49D9B-E7A8-46CD-BE62-6DF6C7024906}" v="1" dt="2019-10-01T09:48:49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10"/>
    <p:restoredTop sz="83777" autoAdjust="0"/>
  </p:normalViewPr>
  <p:slideViewPr>
    <p:cSldViewPr snapToGrid="0" snapToObjects="1">
      <p:cViewPr varScale="1">
        <p:scale>
          <a:sx n="95" d="100"/>
          <a:sy n="95" d="100"/>
        </p:scale>
        <p:origin x="182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 Hughes" userId="c97b800d-f5ee-49ec-8875-a54ebb3ae29d" providerId="ADAL" clId="{88149D9B-E7A8-46CD-BE62-6DF6C7024906}"/>
    <pc:docChg chg="custSel modSld sldOrd">
      <pc:chgData name="Gareth Hughes" userId="c97b800d-f5ee-49ec-8875-a54ebb3ae29d" providerId="ADAL" clId="{88149D9B-E7A8-46CD-BE62-6DF6C7024906}" dt="2019-10-01T09:49:55.238" v="72" actId="20577"/>
      <pc:docMkLst>
        <pc:docMk/>
      </pc:docMkLst>
      <pc:sldChg chg="modSp">
        <pc:chgData name="Gareth Hughes" userId="c97b800d-f5ee-49ec-8875-a54ebb3ae29d" providerId="ADAL" clId="{88149D9B-E7A8-46CD-BE62-6DF6C7024906}" dt="2019-10-01T09:49:04.419" v="22" actId="20577"/>
        <pc:sldMkLst>
          <pc:docMk/>
          <pc:sldMk cId="3405682174" sldId="2113"/>
        </pc:sldMkLst>
        <pc:spChg chg="mod">
          <ac:chgData name="Gareth Hughes" userId="c97b800d-f5ee-49ec-8875-a54ebb3ae29d" providerId="ADAL" clId="{88149D9B-E7A8-46CD-BE62-6DF6C7024906}" dt="2019-10-01T09:49:04.419" v="22" actId="20577"/>
          <ac:spMkLst>
            <pc:docMk/>
            <pc:sldMk cId="3405682174" sldId="2113"/>
            <ac:spMk id="8" creationId="{A1DF7207-E58F-47A1-B928-1C7C69F21A24}"/>
          </ac:spMkLst>
        </pc:spChg>
      </pc:sldChg>
      <pc:sldChg chg="modSp ord">
        <pc:chgData name="Gareth Hughes" userId="c97b800d-f5ee-49ec-8875-a54ebb3ae29d" providerId="ADAL" clId="{88149D9B-E7A8-46CD-BE62-6DF6C7024906}" dt="2019-10-01T09:49:55.238" v="72" actId="20577"/>
        <pc:sldMkLst>
          <pc:docMk/>
          <pc:sldMk cId="3279139369" sldId="2115"/>
        </pc:sldMkLst>
        <pc:spChg chg="mod">
          <ac:chgData name="Gareth Hughes" userId="c97b800d-f5ee-49ec-8875-a54ebb3ae29d" providerId="ADAL" clId="{88149D9B-E7A8-46CD-BE62-6DF6C7024906}" dt="2019-10-01T09:49:55.238" v="72" actId="20577"/>
          <ac:spMkLst>
            <pc:docMk/>
            <pc:sldMk cId="3279139369" sldId="2115"/>
            <ac:spMk id="4" creationId="{F99B5118-A509-4E5B-B528-0653320BEF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5C006-9786-9041-83FB-54439E6DD6EC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8CCDF-4BB4-5E40-A9AE-3361A22EE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56dbedc34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56dbedc34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6971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56dbedc34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56dbedc34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57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56dbedc34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56dbedc34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6280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56dbedc34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56dbedc34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7733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56dbedc34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56dbedc34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2548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5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0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4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55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6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1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6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8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7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78AB3-43D8-2E47-B49F-688CE9EA36D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D62A6-196F-884A-88FC-536127336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5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1UZ8q9HPka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DD0A283-9954-4FF4-BC5E-B8CCA286B81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165" b="983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pic>
        <p:nvPicPr>
          <p:cNvPr id="1026" name="Picture 2" descr="Image result for university of manchester logo">
            <a:extLst>
              <a:ext uri="{FF2B5EF4-FFF2-40B4-BE49-F238E27FC236}">
                <a16:creationId xmlns:a16="http://schemas.microsoft.com/office/drawing/2014/main" id="{F1ABE72F-EC1C-48B1-BA8C-4C3D87727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42735" cy="1510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519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48F6DFF-C81E-486E-8344-40BD39AC757F}"/>
              </a:ext>
            </a:extLst>
          </p:cNvPr>
          <p:cNvSpPr/>
          <p:nvPr/>
        </p:nvSpPr>
        <p:spPr>
          <a:xfrm>
            <a:off x="0" y="6296891"/>
            <a:ext cx="9144000" cy="561109"/>
          </a:xfrm>
          <a:prstGeom prst="rect">
            <a:avLst/>
          </a:prstGeom>
          <a:solidFill>
            <a:srgbClr val="2AB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10011C2-CC80-486B-8420-15E6E6EAA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41" y="6446172"/>
            <a:ext cx="1677228" cy="262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9B5118-A509-4E5B-B528-0653320BEF30}"/>
              </a:ext>
            </a:extLst>
          </p:cNvPr>
          <p:cNvSpPr txBox="1"/>
          <p:nvPr/>
        </p:nvSpPr>
        <p:spPr>
          <a:xfrm>
            <a:off x="429491" y="332508"/>
            <a:ext cx="8212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Online, 24/7 mental health support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C47E10-DB6D-4B0A-913A-E2BF5A97BA3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664"/>
          <a:stretch/>
        </p:blipFill>
        <p:spPr>
          <a:xfrm>
            <a:off x="429491" y="1047118"/>
            <a:ext cx="5602703" cy="48774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58378C-AF7F-455A-8EE4-A732985629E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3775"/>
          <a:stretch/>
        </p:blipFill>
        <p:spPr>
          <a:xfrm>
            <a:off x="6032194" y="2132762"/>
            <a:ext cx="3006648" cy="259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3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48F6DFF-C81E-486E-8344-40BD39AC757F}"/>
              </a:ext>
            </a:extLst>
          </p:cNvPr>
          <p:cNvSpPr/>
          <p:nvPr/>
        </p:nvSpPr>
        <p:spPr>
          <a:xfrm>
            <a:off x="0" y="6296891"/>
            <a:ext cx="9144000" cy="561109"/>
          </a:xfrm>
          <a:prstGeom prst="rect">
            <a:avLst/>
          </a:prstGeom>
          <a:solidFill>
            <a:srgbClr val="2AB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10011C2-CC80-486B-8420-15E6E6EAA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41" y="6446172"/>
            <a:ext cx="1677228" cy="2625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DF7207-E58F-47A1-B928-1C7C69F21A24}"/>
              </a:ext>
            </a:extLst>
          </p:cNvPr>
          <p:cNvSpPr txBox="1"/>
          <p:nvPr/>
        </p:nvSpPr>
        <p:spPr>
          <a:xfrm>
            <a:off x="436814" y="405360"/>
            <a:ext cx="5223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Benefits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210072-0244-4368-A2F2-60A7D2E47779}"/>
              </a:ext>
            </a:extLst>
          </p:cNvPr>
          <p:cNvSpPr txBox="1"/>
          <p:nvPr/>
        </p:nvSpPr>
        <p:spPr>
          <a:xfrm>
            <a:off x="1227175" y="2746292"/>
            <a:ext cx="1471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DengXian Light" panose="02010600030101010101" pitchFamily="2" charset="-122"/>
                <a:ea typeface="DengXian Light" panose="02010600030101010101" pitchFamily="2" charset="-122"/>
              </a:rPr>
              <a:t>Immediate </a:t>
            </a:r>
          </a:p>
          <a:p>
            <a:pPr algn="ctr"/>
            <a:r>
              <a:rPr lang="en-GB" b="1" dirty="0">
                <a:latin typeface="DengXian Light" panose="02010600030101010101" pitchFamily="2" charset="-122"/>
                <a:ea typeface="DengXian Light" panose="02010600030101010101" pitchFamily="2" charset="-122"/>
              </a:rPr>
              <a:t>Access, 24/7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03DCA2-C65F-42E8-9B74-24A841FD4183}"/>
              </a:ext>
            </a:extLst>
          </p:cNvPr>
          <p:cNvSpPr txBox="1"/>
          <p:nvPr/>
        </p:nvSpPr>
        <p:spPr>
          <a:xfrm>
            <a:off x="4006121" y="2805855"/>
            <a:ext cx="1493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DengXian Light" panose="02010600030101010101" pitchFamily="2" charset="-122"/>
                <a:ea typeface="DengXian Light" panose="02010600030101010101" pitchFamily="2" charset="-122"/>
              </a:rPr>
              <a:t>Anonymous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1895B9-EF7D-452C-9874-E6AEB88481A4}"/>
              </a:ext>
            </a:extLst>
          </p:cNvPr>
          <p:cNvSpPr txBox="1"/>
          <p:nvPr/>
        </p:nvSpPr>
        <p:spPr>
          <a:xfrm>
            <a:off x="6445371" y="2829750"/>
            <a:ext cx="1766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DengXian Light" panose="02010600030101010101" pitchFamily="2" charset="-122"/>
                <a:ea typeface="DengXian Light" panose="02010600030101010101" pitchFamily="2" charset="-122"/>
              </a:rPr>
              <a:t>Safe &amp; Secure</a:t>
            </a:r>
          </a:p>
        </p:txBody>
      </p:sp>
      <p:sp>
        <p:nvSpPr>
          <p:cNvPr id="14" name="Rounded Rectangular Callout 29">
            <a:extLst>
              <a:ext uri="{FF2B5EF4-FFF2-40B4-BE49-F238E27FC236}">
                <a16:creationId xmlns:a16="http://schemas.microsoft.com/office/drawing/2014/main" id="{0F0DA276-15D4-4C55-8853-A2E757C71A7B}"/>
              </a:ext>
            </a:extLst>
          </p:cNvPr>
          <p:cNvSpPr/>
          <p:nvPr/>
        </p:nvSpPr>
        <p:spPr>
          <a:xfrm>
            <a:off x="421999" y="4597353"/>
            <a:ext cx="3843213" cy="1254034"/>
          </a:xfrm>
          <a:prstGeom prst="wedgeRoundRectCallout">
            <a:avLst/>
          </a:prstGeom>
          <a:solidFill>
            <a:schemeClr val="accent1">
              <a:lumMod val="50000"/>
            </a:schemeClr>
          </a:solidFill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ounded Rectangular Callout 30">
            <a:extLst>
              <a:ext uri="{FF2B5EF4-FFF2-40B4-BE49-F238E27FC236}">
                <a16:creationId xmlns:a16="http://schemas.microsoft.com/office/drawing/2014/main" id="{9A2E27A4-4625-4659-9160-02E801A646E4}"/>
              </a:ext>
            </a:extLst>
          </p:cNvPr>
          <p:cNvSpPr/>
          <p:nvPr/>
        </p:nvSpPr>
        <p:spPr>
          <a:xfrm>
            <a:off x="4910531" y="4585446"/>
            <a:ext cx="3843213" cy="1254034"/>
          </a:xfrm>
          <a:prstGeom prst="wedgeRoundRectCallout">
            <a:avLst/>
          </a:prstGeom>
          <a:solidFill>
            <a:schemeClr val="accent1">
              <a:lumMod val="50000"/>
            </a:schemeClr>
          </a:solidFill>
          <a:ln w="285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21B617-DECC-4A0C-8D9F-9DA2DD420084}"/>
              </a:ext>
            </a:extLst>
          </p:cNvPr>
          <p:cNvSpPr txBox="1"/>
          <p:nvPr/>
        </p:nvSpPr>
        <p:spPr>
          <a:xfrm>
            <a:off x="455922" y="4750798"/>
            <a:ext cx="37751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solidFill>
                  <a:schemeClr val="bg1"/>
                </a:solidFill>
                <a:latin typeface="Calibri Light" panose="020F0302020204030204" pitchFamily="34" charset="0"/>
              </a:rPr>
              <a:t>“Most of us are good at hiding our feelings. This is the only place I’ve felt comfortable expressing myself.”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D2E1D8-76B5-4050-9BE5-8C3CDA93F0B8}"/>
              </a:ext>
            </a:extLst>
          </p:cNvPr>
          <p:cNvSpPr txBox="1"/>
          <p:nvPr/>
        </p:nvSpPr>
        <p:spPr>
          <a:xfrm>
            <a:off x="5032240" y="4901205"/>
            <a:ext cx="3599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solidFill>
                  <a:schemeClr val="bg1"/>
                </a:solidFill>
                <a:latin typeface="Calibri Light" panose="020F0302020204030204" pitchFamily="34" charset="0"/>
              </a:rPr>
              <a:t>“I now feel more aware of how my mental state changes over time.”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D1F6A9-612C-4FFF-AF37-80AD65933022}"/>
              </a:ext>
            </a:extLst>
          </p:cNvPr>
          <p:cNvSpPr txBox="1"/>
          <p:nvPr/>
        </p:nvSpPr>
        <p:spPr>
          <a:xfrm>
            <a:off x="436814" y="3497734"/>
            <a:ext cx="83169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Est. 2007 </a:t>
            </a:r>
          </a:p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Widely commissioned - Higher Education, NHS, Employers and Military</a:t>
            </a:r>
          </a:p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CQC registered (Care Quality Commission)</a:t>
            </a:r>
          </a:p>
        </p:txBody>
      </p:sp>
      <p:pic>
        <p:nvPicPr>
          <p:cNvPr id="1026" name="Picture 2" descr="Image result for quick icon">
            <a:extLst>
              <a:ext uri="{FF2B5EF4-FFF2-40B4-BE49-F238E27FC236}">
                <a16:creationId xmlns:a16="http://schemas.microsoft.com/office/drawing/2014/main" id="{59492A64-E193-4554-BA42-39AB15060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188" y="1164118"/>
            <a:ext cx="1577814" cy="1577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onfidential icon yellow">
            <a:extLst>
              <a:ext uri="{FF2B5EF4-FFF2-40B4-BE49-F238E27FC236}">
                <a16:creationId xmlns:a16="http://schemas.microsoft.com/office/drawing/2014/main" id="{35F11096-B780-4127-9A52-552D27FA7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678" y="1263382"/>
            <a:ext cx="1577814" cy="1577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haticon purple">
            <a:extLst>
              <a:ext uri="{FF2B5EF4-FFF2-40B4-BE49-F238E27FC236}">
                <a16:creationId xmlns:a16="http://schemas.microsoft.com/office/drawing/2014/main" id="{57CACD7E-43C4-46EC-BA59-1EECA23F6A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87" b="15567"/>
          <a:stretch/>
        </p:blipFill>
        <p:spPr bwMode="auto">
          <a:xfrm>
            <a:off x="3599228" y="1318355"/>
            <a:ext cx="2077588" cy="143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68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48F6DFF-C81E-486E-8344-40BD39AC757F}"/>
              </a:ext>
            </a:extLst>
          </p:cNvPr>
          <p:cNvSpPr/>
          <p:nvPr/>
        </p:nvSpPr>
        <p:spPr>
          <a:xfrm>
            <a:off x="0" y="6296891"/>
            <a:ext cx="9144000" cy="561109"/>
          </a:xfrm>
          <a:prstGeom prst="rect">
            <a:avLst/>
          </a:prstGeom>
          <a:solidFill>
            <a:srgbClr val="2AB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10011C2-CC80-486B-8420-15E6E6EAA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41" y="6446172"/>
            <a:ext cx="1677228" cy="262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19E632-1F55-47A7-B453-07F9D51AE91D}"/>
              </a:ext>
            </a:extLst>
          </p:cNvPr>
          <p:cNvSpPr txBox="1"/>
          <p:nvPr/>
        </p:nvSpPr>
        <p:spPr>
          <a:xfrm>
            <a:off x="429491" y="332508"/>
            <a:ext cx="5223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DengXian Light" panose="02010600030101010101" pitchFamily="2" charset="-122"/>
                <a:ea typeface="DengXian Light" panose="02010600030101010101" pitchFamily="2" charset="-122"/>
              </a:rPr>
              <a:t>Wall Guides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B8BB2-5A60-4DF2-9A5E-D90DB037FC2C}"/>
              </a:ext>
            </a:extLst>
          </p:cNvPr>
          <p:cNvSpPr txBox="1"/>
          <p:nvPr/>
        </p:nvSpPr>
        <p:spPr>
          <a:xfrm>
            <a:off x="2069354" y="2905921"/>
            <a:ext cx="63328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24/7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service 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moderation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facilitation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Encourage engagement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promote self-care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within the community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Welcome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new members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Keep the community 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safe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house rules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Extra support for vulnerable or at-risk members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690EAC-9335-4C15-ACC0-05CEE87F3D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0812" y="491437"/>
            <a:ext cx="376237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321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48F6DFF-C81E-486E-8344-40BD39AC757F}"/>
              </a:ext>
            </a:extLst>
          </p:cNvPr>
          <p:cNvSpPr/>
          <p:nvPr/>
        </p:nvSpPr>
        <p:spPr>
          <a:xfrm>
            <a:off x="0" y="6296891"/>
            <a:ext cx="9144000" cy="561109"/>
          </a:xfrm>
          <a:prstGeom prst="rect">
            <a:avLst/>
          </a:prstGeom>
          <a:solidFill>
            <a:srgbClr val="2AB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10011C2-CC80-486B-8420-15E6E6EAA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41" y="6446172"/>
            <a:ext cx="1677228" cy="262545"/>
          </a:xfrm>
          <a:prstGeom prst="rect">
            <a:avLst/>
          </a:prstGeom>
        </p:spPr>
      </p:pic>
      <p:sp>
        <p:nvSpPr>
          <p:cNvPr id="4" name="Round Diagonal Corner Rectangle 8">
            <a:extLst>
              <a:ext uri="{FF2B5EF4-FFF2-40B4-BE49-F238E27FC236}">
                <a16:creationId xmlns:a16="http://schemas.microsoft.com/office/drawing/2014/main" id="{1492E9E5-39B2-481A-BD7D-A83F25DEC89C}"/>
              </a:ext>
            </a:extLst>
          </p:cNvPr>
          <p:cNvSpPr/>
          <p:nvPr/>
        </p:nvSpPr>
        <p:spPr>
          <a:xfrm>
            <a:off x="1262129" y="1442434"/>
            <a:ext cx="6552674" cy="3195823"/>
          </a:xfrm>
          <a:prstGeom prst="round2Diag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E92454-42C8-48CD-930A-D40EA8218D84}"/>
              </a:ext>
            </a:extLst>
          </p:cNvPr>
          <p:cNvSpPr txBox="1"/>
          <p:nvPr/>
        </p:nvSpPr>
        <p:spPr>
          <a:xfrm>
            <a:off x="1196398" y="2394014"/>
            <a:ext cx="6684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</a:rPr>
              <a:t>SERVICE DEMONSTRATION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72E5FF-373A-4A2F-90E8-5AF608B95EB4}"/>
              </a:ext>
            </a:extLst>
          </p:cNvPr>
          <p:cNvSpPr txBox="1"/>
          <p:nvPr/>
        </p:nvSpPr>
        <p:spPr>
          <a:xfrm>
            <a:off x="2812698" y="3194785"/>
            <a:ext cx="36254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hlinkClick r:id="rId4"/>
              </a:rPr>
              <a:t>CLICK TO WATCH (opens in YouTube)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871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88d18261-ebdf-4fec-93fe-96025cd9abc0" xsi:nil="true"/>
    <Invited_Members xmlns="88d18261-ebdf-4fec-93fe-96025cd9abc0" xsi:nil="true"/>
    <LMS_Mappings xmlns="88d18261-ebdf-4fec-93fe-96025cd9abc0" xsi:nil="true"/>
    <Invited_Leaders xmlns="88d18261-ebdf-4fec-93fe-96025cd9abc0" xsi:nil="true"/>
    <Math_Settings xmlns="88d18261-ebdf-4fec-93fe-96025cd9abc0" xsi:nil="true"/>
    <Templates xmlns="88d18261-ebdf-4fec-93fe-96025cd9abc0" xsi:nil="true"/>
    <AppVersion xmlns="88d18261-ebdf-4fec-93fe-96025cd9abc0" xsi:nil="true"/>
    <TeamsChannelId xmlns="88d18261-ebdf-4fec-93fe-96025cd9abc0" xsi:nil="true"/>
    <IsNotebookLocked xmlns="88d18261-ebdf-4fec-93fe-96025cd9abc0" xsi:nil="true"/>
    <Distribution_Groups xmlns="88d18261-ebdf-4fec-93fe-96025cd9abc0" xsi:nil="true"/>
    <Has_Leaders_Only_SectionGroup xmlns="88d18261-ebdf-4fec-93fe-96025cd9abc0" xsi:nil="true"/>
    <Is_Collaboration_Space_Locked xmlns="88d18261-ebdf-4fec-93fe-96025cd9abc0" xsi:nil="true"/>
    <CultureName xmlns="88d18261-ebdf-4fec-93fe-96025cd9abc0" xsi:nil="true"/>
    <Owner xmlns="88d18261-ebdf-4fec-93fe-96025cd9abc0">
      <UserInfo>
        <DisplayName/>
        <AccountId xsi:nil="true"/>
        <AccountType/>
      </UserInfo>
    </Owner>
    <Members xmlns="88d18261-ebdf-4fec-93fe-96025cd9abc0">
      <UserInfo>
        <DisplayName/>
        <AccountId xsi:nil="true"/>
        <AccountType/>
      </UserInfo>
    </Members>
    <DefaultSectionNames xmlns="88d18261-ebdf-4fec-93fe-96025cd9abc0" xsi:nil="true"/>
    <NotebookType xmlns="88d18261-ebdf-4fec-93fe-96025cd9abc0" xsi:nil="true"/>
    <FolderType xmlns="88d18261-ebdf-4fec-93fe-96025cd9abc0" xsi:nil="true"/>
    <Leaders xmlns="88d18261-ebdf-4fec-93fe-96025cd9abc0">
      <UserInfo>
        <DisplayName/>
        <AccountId xsi:nil="true"/>
        <AccountType/>
      </UserInfo>
    </Leaders>
    <Member_Groups xmlns="88d18261-ebdf-4fec-93fe-96025cd9abc0">
      <UserInfo>
        <DisplayName/>
        <AccountId xsi:nil="true"/>
        <AccountType/>
      </UserInfo>
    </Member_Group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86BF52FFC64E4F8BC1D086B0DEAE3A" ma:contentTypeVersion="22" ma:contentTypeDescription="Create a new document." ma:contentTypeScope="" ma:versionID="e9dcee255e7f6a5842bbbffd10967293">
  <xsd:schema xmlns:xsd="http://www.w3.org/2001/XMLSchema" xmlns:xs="http://www.w3.org/2001/XMLSchema" xmlns:p="http://schemas.microsoft.com/office/2006/metadata/properties" xmlns:ns2="88d18261-ebdf-4fec-93fe-96025cd9abc0" targetNamespace="http://schemas.microsoft.com/office/2006/metadata/properties" ma:root="true" ma:fieldsID="a32e71925798d8f8eb41df5271a37d93" ns2:_="">
    <xsd:import namespace="88d18261-ebdf-4fec-93fe-96025cd9abc0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d18261-ebdf-4fec-93fe-96025cd9abc0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E76E30-9F3A-4516-8E08-E511B4D4BD7F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88d18261-ebdf-4fec-93fe-96025cd9abc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048D33A-D4B4-423A-80DB-F782B1FBDF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7D292-431D-45D5-B002-058AD84533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d18261-ebdf-4fec-93fe-96025cd9ab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2832</TotalTime>
  <Words>115</Words>
  <Application>Microsoft Office PowerPoint</Application>
  <PresentationFormat>On-screen Show (4:3)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DengXian Light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Gareth Hughes</cp:lastModifiedBy>
  <cp:revision>63</cp:revision>
  <dcterms:created xsi:type="dcterms:W3CDTF">2018-04-24T08:48:11Z</dcterms:created>
  <dcterms:modified xsi:type="dcterms:W3CDTF">2019-10-01T09:50:01Z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0x010100D986BF52FFC64E4F8BC1D086B0DEAE3A</vt:lpwstr>
  </property>
</Properties>
</file>