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59"/>
  </p:notesMasterIdLst>
  <p:sldIdLst>
    <p:sldId id="256" r:id="rId2"/>
    <p:sldId id="295" r:id="rId3"/>
    <p:sldId id="296" r:id="rId4"/>
    <p:sldId id="297" r:id="rId5"/>
    <p:sldId id="298" r:id="rId6"/>
    <p:sldId id="299" r:id="rId7"/>
    <p:sldId id="300" r:id="rId8"/>
    <p:sldId id="301" r:id="rId9"/>
    <p:sldId id="302" r:id="rId10"/>
    <p:sldId id="303" r:id="rId11"/>
    <p:sldId id="304" r:id="rId12"/>
    <p:sldId id="305" r:id="rId13"/>
    <p:sldId id="306" r:id="rId14"/>
    <p:sldId id="307" r:id="rId15"/>
    <p:sldId id="308" r:id="rId16"/>
    <p:sldId id="332" r:id="rId17"/>
    <p:sldId id="335" r:id="rId18"/>
    <p:sldId id="336" r:id="rId19"/>
    <p:sldId id="337" r:id="rId20"/>
    <p:sldId id="309" r:id="rId21"/>
    <p:sldId id="311" r:id="rId22"/>
    <p:sldId id="312" r:id="rId23"/>
    <p:sldId id="313" r:id="rId24"/>
    <p:sldId id="314" r:id="rId25"/>
    <p:sldId id="315" r:id="rId26"/>
    <p:sldId id="333" r:id="rId27"/>
    <p:sldId id="334" r:id="rId28"/>
    <p:sldId id="325" r:id="rId29"/>
    <p:sldId id="262" r:id="rId30"/>
    <p:sldId id="273" r:id="rId31"/>
    <p:sldId id="259" r:id="rId32"/>
    <p:sldId id="261" r:id="rId33"/>
    <p:sldId id="264" r:id="rId34"/>
    <p:sldId id="265" r:id="rId35"/>
    <p:sldId id="266" r:id="rId36"/>
    <p:sldId id="278" r:id="rId37"/>
    <p:sldId id="282" r:id="rId38"/>
    <p:sldId id="280" r:id="rId39"/>
    <p:sldId id="270" r:id="rId40"/>
    <p:sldId id="272" r:id="rId41"/>
    <p:sldId id="283" r:id="rId42"/>
    <p:sldId id="316" r:id="rId43"/>
    <p:sldId id="317" r:id="rId44"/>
    <p:sldId id="318" r:id="rId45"/>
    <p:sldId id="319" r:id="rId46"/>
    <p:sldId id="320" r:id="rId47"/>
    <p:sldId id="321" r:id="rId48"/>
    <p:sldId id="322" r:id="rId49"/>
    <p:sldId id="323" r:id="rId50"/>
    <p:sldId id="324" r:id="rId51"/>
    <p:sldId id="326" r:id="rId52"/>
    <p:sldId id="327" r:id="rId53"/>
    <p:sldId id="329" r:id="rId54"/>
    <p:sldId id="330" r:id="rId55"/>
    <p:sldId id="328" r:id="rId56"/>
    <p:sldId id="331" r:id="rId57"/>
    <p:sldId id="286" r:id="rId58"/>
  </p:sldIdLst>
  <p:sldSz cx="9144000" cy="6858000" type="screen4x3"/>
  <p:notesSz cx="6797675" cy="98742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79886" autoAdjust="0"/>
  </p:normalViewPr>
  <p:slideViewPr>
    <p:cSldViewPr>
      <p:cViewPr>
        <p:scale>
          <a:sx n="99" d="100"/>
          <a:sy n="99" d="100"/>
        </p:scale>
        <p:origin x="-1974" y="-72"/>
      </p:cViewPr>
      <p:guideLst>
        <p:guide orient="horz" pos="2160"/>
        <p:guide pos="2880"/>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3713"/>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3713"/>
          </a:xfrm>
          <a:prstGeom prst="rect">
            <a:avLst/>
          </a:prstGeom>
        </p:spPr>
        <p:txBody>
          <a:bodyPr vert="horz" lIns="91440" tIns="45720" rIns="91440" bIns="45720" rtlCol="0"/>
          <a:lstStyle>
            <a:lvl1pPr algn="r">
              <a:defRPr sz="1200"/>
            </a:lvl1pPr>
          </a:lstStyle>
          <a:p>
            <a:fld id="{56825410-5BA7-40AE-963C-11A2E1D5F78E}" type="datetimeFigureOut">
              <a:rPr lang="en-GB" smtClean="0"/>
              <a:pPr/>
              <a:t>21/04/2015</a:t>
            </a:fld>
            <a:endParaRPr lang="en-GB"/>
          </a:p>
        </p:txBody>
      </p:sp>
      <p:sp>
        <p:nvSpPr>
          <p:cNvPr id="4" name="Slide Image Placeholder 3"/>
          <p:cNvSpPr>
            <a:spLocks noGrp="1" noRot="1" noChangeAspect="1"/>
          </p:cNvSpPr>
          <p:nvPr>
            <p:ph type="sldImg" idx="2"/>
          </p:nvPr>
        </p:nvSpPr>
        <p:spPr>
          <a:xfrm>
            <a:off x="931863" y="741363"/>
            <a:ext cx="4933950" cy="370205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690269"/>
            <a:ext cx="5438140" cy="444341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378824"/>
            <a:ext cx="2945659" cy="493713"/>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378824"/>
            <a:ext cx="2945659" cy="493713"/>
          </a:xfrm>
          <a:prstGeom prst="rect">
            <a:avLst/>
          </a:prstGeom>
        </p:spPr>
        <p:txBody>
          <a:bodyPr vert="horz" lIns="91440" tIns="45720" rIns="91440" bIns="45720" rtlCol="0" anchor="b"/>
          <a:lstStyle>
            <a:lvl1pPr algn="r">
              <a:defRPr sz="1200"/>
            </a:lvl1pPr>
          </a:lstStyle>
          <a:p>
            <a:fld id="{1DFDDA8F-9E38-4B8D-B124-0B4DFEE4DFF9}" type="slidenum">
              <a:rPr lang="en-GB" smtClean="0"/>
              <a:pPr/>
              <a:t>‹#›</a:t>
            </a:fld>
            <a:endParaRPr lang="en-GB"/>
          </a:p>
        </p:txBody>
      </p:sp>
    </p:spTree>
    <p:extLst>
      <p:ext uri="{BB962C8B-B14F-4D97-AF65-F5344CB8AC3E}">
        <p14:creationId xmlns:p14="http://schemas.microsoft.com/office/powerpoint/2010/main" val="4652332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DFDDA8F-9E38-4B8D-B124-0B4DFEE4DFF9}" type="slidenum">
              <a:rPr lang="en-GB" smtClean="0"/>
              <a:pPr/>
              <a:t>1</a:t>
            </a:fld>
            <a:endParaRPr lang="en-GB"/>
          </a:p>
        </p:txBody>
      </p:sp>
    </p:spTree>
    <p:extLst>
      <p:ext uri="{BB962C8B-B14F-4D97-AF65-F5344CB8AC3E}">
        <p14:creationId xmlns:p14="http://schemas.microsoft.com/office/powerpoint/2010/main" val="12625746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12994CBC-70EE-4108-9563-AEEDEB24C7DC}" type="slidenum">
              <a:rPr lang="en-US" altLang="en-US" smtClean="0"/>
              <a:pPr eaLnBrk="1" hangingPunct="1">
                <a:spcBef>
                  <a:spcPct val="0"/>
                </a:spcBef>
              </a:pPr>
              <a:t>24</a:t>
            </a:fld>
            <a:endParaRPr lang="en-US" altLang="en-US" smtClean="0"/>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xfrm>
            <a:off x="907005" y="4689993"/>
            <a:ext cx="4983666" cy="4443649"/>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mtClean="0"/>
              <a:t>Clare</a:t>
            </a:r>
          </a:p>
          <a:p>
            <a:pPr eaLnBrk="1" hangingPunct="1"/>
            <a:r>
              <a:rPr lang="en-GB" altLang="en-US" sz="1000" smtClean="0">
                <a:cs typeface="Arial" charset="0"/>
              </a:rPr>
              <a:t>E.g Study abroad</a:t>
            </a:r>
          </a:p>
          <a:p>
            <a:pPr eaLnBrk="1" hangingPunct="1"/>
            <a:r>
              <a:rPr lang="en-GB" altLang="en-US" sz="1000" smtClean="0">
                <a:cs typeface="Arial" charset="0"/>
              </a:rPr>
              <a:t>A disabled student from the USA comes to a university in Britain to undertake a year’s study for her junior year abroad. The British university has a duty not to discriminate against her during her period of study.</a:t>
            </a:r>
          </a:p>
          <a:p>
            <a:pPr eaLnBrk="1" hangingPunct="1"/>
            <a:r>
              <a:rPr lang="en-GB" altLang="en-US" sz="1000" smtClean="0">
                <a:cs typeface="Times New Roman" pitchFamily="18" charset="0"/>
              </a:rPr>
              <a:t>E.g. Placements</a:t>
            </a:r>
          </a:p>
          <a:p>
            <a:pPr eaLnBrk="1" hangingPunct="1"/>
            <a:r>
              <a:rPr lang="en-GB" altLang="en-US" sz="1000" smtClean="0">
                <a:cs typeface="Times New Roman" pitchFamily="18" charset="0"/>
              </a:rPr>
              <a:t>As part of a History course students at one institution spend a fortnight at another university in Britain which has copies of original historical documents. During that time, the students receive teaching from staff at the second institution and use other facilities there. Both the home institution and the host institution have responsibilities towards disabled students under the Act.</a:t>
            </a:r>
            <a:r>
              <a:rPr lang="en-GB" altLang="en-US" sz="1000" smtClean="0">
                <a:cs typeface="Arial" charset="0"/>
              </a:rPr>
              <a:t> </a:t>
            </a:r>
          </a:p>
          <a:p>
            <a:pPr eaLnBrk="1" hangingPunct="1"/>
            <a:r>
              <a:rPr lang="en-GB" altLang="en-US" sz="1000" smtClean="0">
                <a:cs typeface="Times New Roman" pitchFamily="18" charset="0"/>
              </a:rPr>
              <a:t> E.g. Placements</a:t>
            </a:r>
          </a:p>
          <a:p>
            <a:pPr eaLnBrk="1" hangingPunct="1"/>
            <a:r>
              <a:rPr lang="en-GB" altLang="en-US" sz="1000" smtClean="0">
                <a:cs typeface="Times New Roman" pitchFamily="18" charset="0"/>
              </a:rPr>
              <a:t>A disabled student is studying for an undergraduate degree in Engineering. As part of the course, she has to undertake a sandwich placement in an engineering firm. She works in the engineering firm for a year, and has a contract of employment with them. While she is on the placement the engineering firm has responsibilities towards her under Part II of the Act (employment) and the institution where she is studying for her degree has responsibilities towards her under Part IV of the Act.</a:t>
            </a:r>
          </a:p>
          <a:p>
            <a:pPr eaLnBrk="1" hangingPunct="1"/>
            <a:endParaRPr lang="en-GB" alt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3B4DCDD3-6E2E-4D46-9FAA-692D57CC6540}" type="slidenum">
              <a:rPr lang="en-US" altLang="en-US" smtClean="0"/>
              <a:pPr eaLnBrk="1" hangingPunct="1">
                <a:spcBef>
                  <a:spcPct val="0"/>
                </a:spcBef>
              </a:pPr>
              <a:t>25</a:t>
            </a:fld>
            <a:endParaRPr lang="en-US" altLang="en-US" smtClean="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xfrm>
            <a:off x="907005" y="4689993"/>
            <a:ext cx="4983666" cy="4443649"/>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mtClean="0">
                <a:cs typeface="Arial" charset="0"/>
              </a:rPr>
              <a:t>Clare</a:t>
            </a:r>
          </a:p>
          <a:p>
            <a:pPr eaLnBrk="1" hangingPunct="1"/>
            <a:r>
              <a:rPr lang="en-GB" altLang="en-US" smtClean="0">
                <a:cs typeface="Arial" charset="0"/>
              </a:rPr>
              <a:t>Example 4.21A</a:t>
            </a:r>
          </a:p>
          <a:p>
            <a:pPr eaLnBrk="1" hangingPunct="1"/>
            <a:r>
              <a:rPr lang="en-GB" altLang="en-US" smtClean="0">
                <a:cs typeface="Arial" charset="0"/>
              </a:rPr>
              <a:t>A student has decided not to tell his institution that he has dyslexia despite several opportunities to do so. The course tutor notices that his test results are poor, and asks the student whether he might like to consider having a diagnostic assessment to see whether he has dyslexia. The student brushes the tutor off and says he was just feeling tired that day. While chatting to the departmental secretary, however, the student tells her in confidence that he is dyslexic and is finding it difficult to write his essays. Because she has been told in confidence, the secretary does not pass this information on. The tutor gives a low mark for the student’s test. The institution could claim that it did not know of the student’s disability. </a:t>
            </a:r>
          </a:p>
          <a:p>
            <a:pPr eaLnBrk="1" hangingPunct="1"/>
            <a:endParaRPr lang="en-GB" altLang="en-US" smtClean="0"/>
          </a:p>
          <a:p>
            <a:pPr eaLnBrk="1" hangingPunct="1"/>
            <a:r>
              <a:rPr lang="en-GB" altLang="en-US" smtClean="0">
                <a:cs typeface="Arial" charset="0"/>
              </a:rPr>
              <a:t>Example 6.20A</a:t>
            </a:r>
          </a:p>
          <a:p>
            <a:pPr eaLnBrk="1" hangingPunct="1"/>
            <a:r>
              <a:rPr lang="en-GB" altLang="en-US" smtClean="0">
                <a:cs typeface="Arial" charset="0"/>
              </a:rPr>
              <a:t>A student with AIDS is on a Chemical Engineering course. He does not want other students to know of his condition. His condition means that he sometimes needs to have time off. His tutors have offered to arrange extra time in the laboratory for him after hours to make up for the time he misses. However, he has refused this on grounds of confidentiality. Instead they offer to provide him with extra lecture notes. Although this adjustment is less effective, it is likely to be lawful.</a:t>
            </a:r>
            <a:r>
              <a:rPr lang="en-GB" altLang="en-US" smtClean="0"/>
              <a:t> </a:t>
            </a:r>
          </a:p>
          <a:p>
            <a:pPr eaLnBrk="1" hangingPunct="1"/>
            <a:endParaRPr lang="en-GB" altLang="en-US" smtClean="0"/>
          </a:p>
          <a:p>
            <a:pPr eaLnBrk="1" hangingPunct="1"/>
            <a:endParaRPr lang="en-GB" alt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DFDDA8F-9E38-4B8D-B124-0B4DFEE4DFF9}" type="slidenum">
              <a:rPr lang="en-GB" smtClean="0"/>
              <a:pPr/>
              <a:t>29</a:t>
            </a:fld>
            <a:endParaRPr lang="en-GB"/>
          </a:p>
        </p:txBody>
      </p:sp>
    </p:spTree>
    <p:extLst>
      <p:ext uri="{BB962C8B-B14F-4D97-AF65-F5344CB8AC3E}">
        <p14:creationId xmlns:p14="http://schemas.microsoft.com/office/powerpoint/2010/main" val="13778241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altLang="en-US" dirty="0" smtClean="0">
                <a:ea typeface="ＭＳ Ｐゴシック" pitchFamily="34" charset="-128"/>
              </a:rPr>
              <a:t>Assessment centres making recommendations for HEI reasonable adjustments</a:t>
            </a:r>
          </a:p>
          <a:p>
            <a:pPr marL="0" marR="0" indent="0" algn="l" defTabSz="914400" rtl="0" eaLnBrk="1" fontAlgn="auto" latinLnBrk="0" hangingPunct="1">
              <a:lnSpc>
                <a:spcPct val="100000"/>
              </a:lnSpc>
              <a:spcBef>
                <a:spcPts val="0"/>
              </a:spcBef>
              <a:spcAft>
                <a:spcPts val="0"/>
              </a:spcAft>
              <a:buClrTx/>
              <a:buSzTx/>
              <a:buFontTx/>
              <a:buNone/>
              <a:tabLst/>
              <a:defRPr/>
            </a:pPr>
            <a:endParaRPr lang="en-GB" altLang="en-US" dirty="0" smtClean="0">
              <a:ea typeface="ＭＳ Ｐゴシック" pitchFamily="34"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altLang="en-US" dirty="0" smtClean="0">
                <a:ea typeface="ＭＳ Ｐゴシック" pitchFamily="34" charset="-128"/>
              </a:rPr>
              <a:t>What is available under the DSA will change.  Think of it as the distance you have to be able to walk to get a blue badge reduces, in order to reduce the number of blue badges given out.</a:t>
            </a:r>
          </a:p>
          <a:p>
            <a:endParaRPr lang="en-GB" dirty="0"/>
          </a:p>
        </p:txBody>
      </p:sp>
      <p:sp>
        <p:nvSpPr>
          <p:cNvPr id="4" name="Slide Number Placeholder 3"/>
          <p:cNvSpPr>
            <a:spLocks noGrp="1"/>
          </p:cNvSpPr>
          <p:nvPr>
            <p:ph type="sldNum" sz="quarter" idx="10"/>
          </p:nvPr>
        </p:nvSpPr>
        <p:spPr/>
        <p:txBody>
          <a:bodyPr/>
          <a:lstStyle/>
          <a:p>
            <a:fld id="{1DFDDA8F-9E38-4B8D-B124-0B4DFEE4DFF9}" type="slidenum">
              <a:rPr lang="en-GB" smtClean="0"/>
              <a:pPr/>
              <a:t>30</a:t>
            </a:fld>
            <a:endParaRPr lang="en-GB"/>
          </a:p>
        </p:txBody>
      </p:sp>
    </p:spTree>
    <p:extLst>
      <p:ext uri="{BB962C8B-B14F-4D97-AF65-F5344CB8AC3E}">
        <p14:creationId xmlns:p14="http://schemas.microsoft.com/office/powerpoint/2010/main" val="29518918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altLang="en-US" sz="1200" dirty="0" smtClean="0">
                <a:ea typeface="ＭＳ Ｐゴシック" pitchFamily="34" charset="-128"/>
              </a:rPr>
              <a:t>(cuts only apply so far to SFE funded students, not NHS, SFW, SAAS, RCUK. NILB </a:t>
            </a:r>
            <a:r>
              <a:rPr lang="en-GB" altLang="en-US" sz="1200" dirty="0" err="1" smtClean="0">
                <a:ea typeface="ＭＳ Ｐゴシック" pitchFamily="34" charset="-128"/>
              </a:rPr>
              <a:t>etc</a:t>
            </a:r>
            <a:r>
              <a:rPr lang="en-GB" altLang="en-US" sz="1200" dirty="0" smtClean="0">
                <a:ea typeface="ＭＳ Ｐゴシック" pitchFamily="34" charset="-128"/>
              </a:rPr>
              <a:t>)</a:t>
            </a:r>
          </a:p>
          <a:p>
            <a:endParaRPr lang="en-GB" dirty="0"/>
          </a:p>
        </p:txBody>
      </p:sp>
      <p:sp>
        <p:nvSpPr>
          <p:cNvPr id="4" name="Slide Number Placeholder 3"/>
          <p:cNvSpPr>
            <a:spLocks noGrp="1"/>
          </p:cNvSpPr>
          <p:nvPr>
            <p:ph type="sldNum" sz="quarter" idx="10"/>
          </p:nvPr>
        </p:nvSpPr>
        <p:spPr/>
        <p:txBody>
          <a:bodyPr/>
          <a:lstStyle/>
          <a:p>
            <a:fld id="{1DFDDA8F-9E38-4B8D-B124-0B4DFEE4DFF9}" type="slidenum">
              <a:rPr lang="en-GB" smtClean="0"/>
              <a:pPr/>
              <a:t>31</a:t>
            </a:fld>
            <a:endParaRPr lang="en-GB"/>
          </a:p>
        </p:txBody>
      </p:sp>
    </p:spTree>
    <p:extLst>
      <p:ext uri="{BB962C8B-B14F-4D97-AF65-F5344CB8AC3E}">
        <p14:creationId xmlns:p14="http://schemas.microsoft.com/office/powerpoint/2010/main" val="309662614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DFDDA8F-9E38-4B8D-B124-0B4DFEE4DFF9}" type="slidenum">
              <a:rPr lang="en-GB" smtClean="0"/>
              <a:pPr/>
              <a:t>32</a:t>
            </a:fld>
            <a:endParaRPr lang="en-GB"/>
          </a:p>
        </p:txBody>
      </p:sp>
    </p:spTree>
    <p:extLst>
      <p:ext uri="{BB962C8B-B14F-4D97-AF65-F5344CB8AC3E}">
        <p14:creationId xmlns:p14="http://schemas.microsoft.com/office/powerpoint/2010/main" val="2124154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GB" sz="1200" b="1" kern="1200" dirty="0" smtClean="0">
                <a:solidFill>
                  <a:schemeClr val="tx1"/>
                </a:solidFill>
                <a:effectLst/>
                <a:latin typeface="+mn-lt"/>
                <a:ea typeface="+mn-ea"/>
                <a:cs typeface="+mn-cs"/>
              </a:rPr>
              <a:t>Practical support assistants</a:t>
            </a:r>
            <a:r>
              <a:rPr lang="en-GB" sz="1200" kern="1200" dirty="0" smtClean="0">
                <a:solidFill>
                  <a:schemeClr val="tx1"/>
                </a:solidFill>
                <a:effectLst/>
                <a:latin typeface="+mn-lt"/>
                <a:ea typeface="+mn-ea"/>
                <a:cs typeface="+mn-cs"/>
              </a:rPr>
              <a:t> -  </a:t>
            </a:r>
            <a:r>
              <a:rPr lang="en-GB" sz="1200" i="1" kern="1200" dirty="0" err="1" smtClean="0">
                <a:solidFill>
                  <a:schemeClr val="tx1"/>
                </a:solidFill>
                <a:effectLst/>
                <a:latin typeface="+mn-lt"/>
                <a:ea typeface="+mn-ea"/>
                <a:cs typeface="+mn-cs"/>
              </a:rPr>
              <a:t>eg</a:t>
            </a:r>
            <a:r>
              <a:rPr lang="en-GB" sz="1200" i="1" kern="1200" dirty="0" smtClean="0">
                <a:solidFill>
                  <a:schemeClr val="tx1"/>
                </a:solidFill>
                <a:effectLst/>
                <a:latin typeface="+mn-lt"/>
                <a:ea typeface="+mn-ea"/>
                <a:cs typeface="+mn-cs"/>
              </a:rPr>
              <a:t> practical &amp; mobility support to move around campus, carry books, push wheelchair, general orientation, ‘social support’.</a:t>
            </a:r>
            <a:endParaRPr lang="en-GB" sz="1100" kern="1200" dirty="0" smtClean="0">
              <a:solidFill>
                <a:schemeClr val="tx1"/>
              </a:solidFill>
              <a:effectLst/>
              <a:latin typeface="+mn-lt"/>
              <a:ea typeface="+mn-ea"/>
              <a:cs typeface="+mn-cs"/>
            </a:endParaRPr>
          </a:p>
          <a:p>
            <a:pPr lvl="1"/>
            <a:r>
              <a:rPr lang="en-GB" sz="1200" b="1" kern="1200" dirty="0" smtClean="0">
                <a:solidFill>
                  <a:schemeClr val="tx1"/>
                </a:solidFill>
                <a:effectLst/>
                <a:latin typeface="+mn-lt"/>
                <a:ea typeface="+mn-ea"/>
                <a:cs typeface="+mn-cs"/>
              </a:rPr>
              <a:t>Library support assistants</a:t>
            </a:r>
            <a:r>
              <a:rPr lang="en-GB" sz="1200" kern="1200" dirty="0" smtClean="0">
                <a:solidFill>
                  <a:schemeClr val="tx1"/>
                </a:solidFill>
                <a:effectLst/>
                <a:latin typeface="+mn-lt"/>
                <a:ea typeface="+mn-ea"/>
                <a:cs typeface="+mn-cs"/>
              </a:rPr>
              <a:t> – </a:t>
            </a:r>
            <a:r>
              <a:rPr lang="en-GB" sz="1200" i="1" kern="1200" dirty="0" err="1" smtClean="0">
                <a:solidFill>
                  <a:schemeClr val="tx1"/>
                </a:solidFill>
                <a:effectLst/>
                <a:latin typeface="+mn-lt"/>
                <a:ea typeface="+mn-ea"/>
                <a:cs typeface="+mn-cs"/>
              </a:rPr>
              <a:t>eg</a:t>
            </a:r>
            <a:r>
              <a:rPr lang="en-GB" sz="1200" i="1" kern="1200" dirty="0" smtClean="0">
                <a:solidFill>
                  <a:schemeClr val="tx1"/>
                </a:solidFill>
                <a:effectLst/>
                <a:latin typeface="+mn-lt"/>
                <a:ea typeface="+mn-ea"/>
                <a:cs typeface="+mn-cs"/>
              </a:rPr>
              <a:t> help students search library catalogues, locate materials, collect materials, photocopying etc.  Access to libraries and information available through libraries to support students in their study can be supported in many ways.  Libraries should particularly consider the provision of e-books and alternative format publications to assist disabled students to reduce the need for the provision of hard copy publications and scanners/photocopying. It is expected that library staff should all have disability awareness training and be available to assist disabled students with accessing information.  It is not expected that provision is available to assist disabled students 24 hours a day, 7 days a week.  That might not be a reasonable expectation.  Contact time for lectures and tutorials varies greatly from course to course.  This should provide sufficient time for all students, including disabled students, to access libraries during the normal opening hours.</a:t>
            </a:r>
            <a:endParaRPr lang="en-GB" sz="1100" kern="1200" dirty="0" smtClean="0">
              <a:solidFill>
                <a:schemeClr val="tx1"/>
              </a:solidFill>
              <a:effectLst/>
              <a:latin typeface="+mn-lt"/>
              <a:ea typeface="+mn-ea"/>
              <a:cs typeface="+mn-cs"/>
            </a:endParaRPr>
          </a:p>
          <a:p>
            <a:pPr lvl="1"/>
            <a:r>
              <a:rPr lang="en-GB" sz="1200" b="1" kern="1200" dirty="0" smtClean="0">
                <a:solidFill>
                  <a:schemeClr val="tx1"/>
                </a:solidFill>
                <a:effectLst/>
                <a:latin typeface="+mn-lt"/>
                <a:ea typeface="+mn-ea"/>
                <a:cs typeface="+mn-cs"/>
              </a:rPr>
              <a:t>Readers</a:t>
            </a:r>
            <a:r>
              <a:rPr lang="en-GB" sz="1200" kern="1200" dirty="0" smtClean="0">
                <a:solidFill>
                  <a:schemeClr val="tx1"/>
                </a:solidFill>
                <a:effectLst/>
                <a:latin typeface="+mn-lt"/>
                <a:ea typeface="+mn-ea"/>
                <a:cs typeface="+mn-cs"/>
              </a:rPr>
              <a:t> - </a:t>
            </a:r>
            <a:r>
              <a:rPr lang="en-GB" sz="1200" i="1" kern="1200" dirty="0" smtClean="0">
                <a:solidFill>
                  <a:schemeClr val="tx1"/>
                </a:solidFill>
                <a:effectLst/>
                <a:latin typeface="+mn-lt"/>
                <a:ea typeface="+mn-ea"/>
                <a:cs typeface="+mn-cs"/>
              </a:rPr>
              <a:t>A reader provides support for students whose disability makes reading or other forms of accessing text impossible.  There are now many forms of assistive software that provides this facility and appropriate alternatives should be considered.  Assistive software is likely to enable students to become independent, autonomous learners in many cases and therefore should be considered where this barrier exists.</a:t>
            </a:r>
            <a:endParaRPr lang="en-GB" sz="1100" kern="1200" dirty="0" smtClean="0">
              <a:solidFill>
                <a:schemeClr val="tx1"/>
              </a:solidFill>
              <a:effectLst/>
              <a:latin typeface="+mn-lt"/>
              <a:ea typeface="+mn-ea"/>
              <a:cs typeface="+mn-cs"/>
            </a:endParaRPr>
          </a:p>
          <a:p>
            <a:pPr lvl="1"/>
            <a:r>
              <a:rPr lang="en-GB" sz="1200" b="1" kern="1200" dirty="0" smtClean="0">
                <a:solidFill>
                  <a:schemeClr val="tx1"/>
                </a:solidFill>
                <a:effectLst/>
                <a:latin typeface="+mn-lt"/>
                <a:ea typeface="+mn-ea"/>
                <a:cs typeface="+mn-cs"/>
              </a:rPr>
              <a:t>Scribe / Amanuensis -</a:t>
            </a:r>
            <a:r>
              <a:rPr lang="en-GB" sz="1200" kern="1200" dirty="0" smtClean="0">
                <a:solidFill>
                  <a:schemeClr val="tx1"/>
                </a:solidFill>
                <a:effectLst/>
                <a:latin typeface="+mn-lt"/>
                <a:ea typeface="+mn-ea"/>
                <a:cs typeface="+mn-cs"/>
              </a:rPr>
              <a:t> </a:t>
            </a:r>
            <a:r>
              <a:rPr lang="en-GB" sz="1200" i="1" kern="1200" dirty="0" smtClean="0">
                <a:solidFill>
                  <a:schemeClr val="tx1"/>
                </a:solidFill>
                <a:effectLst/>
                <a:latin typeface="+mn-lt"/>
                <a:ea typeface="+mn-ea"/>
                <a:cs typeface="+mn-cs"/>
              </a:rPr>
              <a:t>A scribe is used to write down or type what a student dictates. There are now forms of assistive software that can help in this area which may remove the need for human support in many cases.  Assistive software is likely to enable students to become independent, autonomous learners in many cases and therefore should be considered where this barrier exists.</a:t>
            </a:r>
            <a:endParaRPr lang="en-GB" sz="1100" kern="1200" dirty="0" smtClean="0">
              <a:solidFill>
                <a:schemeClr val="tx1"/>
              </a:solidFill>
              <a:effectLst/>
              <a:latin typeface="+mn-lt"/>
              <a:ea typeface="+mn-ea"/>
              <a:cs typeface="+mn-cs"/>
            </a:endParaRPr>
          </a:p>
          <a:p>
            <a:pPr lvl="1"/>
            <a:r>
              <a:rPr lang="en-GB" sz="1200" b="1" kern="1200" dirty="0" smtClean="0">
                <a:solidFill>
                  <a:schemeClr val="tx1"/>
                </a:solidFill>
                <a:effectLst/>
                <a:latin typeface="+mn-lt"/>
                <a:ea typeface="+mn-ea"/>
                <a:cs typeface="+mn-cs"/>
              </a:rPr>
              <a:t>Workshop / Laboratory Assistant</a:t>
            </a:r>
            <a:r>
              <a:rPr lang="en-GB" sz="1200" kern="1200" dirty="0" smtClean="0">
                <a:solidFill>
                  <a:schemeClr val="tx1"/>
                </a:solidFill>
                <a:effectLst/>
                <a:latin typeface="+mn-lt"/>
                <a:ea typeface="+mn-ea"/>
                <a:cs typeface="+mn-cs"/>
              </a:rPr>
              <a:t> - </a:t>
            </a:r>
            <a:r>
              <a:rPr lang="en-GB" sz="1200" i="1" kern="1200" dirty="0" smtClean="0">
                <a:solidFill>
                  <a:schemeClr val="tx1"/>
                </a:solidFill>
                <a:effectLst/>
                <a:latin typeface="+mn-lt"/>
                <a:ea typeface="+mn-ea"/>
                <a:cs typeface="+mn-cs"/>
              </a:rPr>
              <a:t>Supporting a student in gaining access to the practical aspects of their course, e.g. in the laboratory or in a workshop/studio situation is deemed to be the responsibility of the institution.</a:t>
            </a:r>
            <a:endParaRPr lang="en-GB" sz="1100" kern="1200" dirty="0" smtClean="0">
              <a:solidFill>
                <a:schemeClr val="tx1"/>
              </a:solidFill>
              <a:effectLst/>
              <a:latin typeface="+mn-lt"/>
              <a:ea typeface="+mn-ea"/>
              <a:cs typeface="+mn-cs"/>
            </a:endParaRPr>
          </a:p>
          <a:p>
            <a:pPr lvl="1"/>
            <a:r>
              <a:rPr lang="en-GB" sz="1200" b="1" kern="1200" dirty="0" smtClean="0">
                <a:solidFill>
                  <a:schemeClr val="tx1"/>
                </a:solidFill>
                <a:effectLst/>
                <a:latin typeface="+mn-lt"/>
                <a:ea typeface="+mn-ea"/>
                <a:cs typeface="+mn-cs"/>
              </a:rPr>
              <a:t>Proof reader  / text checker</a:t>
            </a:r>
            <a:r>
              <a:rPr lang="en-GB" sz="1200" kern="1200" dirty="0" smtClean="0">
                <a:solidFill>
                  <a:schemeClr val="tx1"/>
                </a:solidFill>
                <a:effectLst/>
                <a:latin typeface="+mn-lt"/>
                <a:ea typeface="+mn-ea"/>
                <a:cs typeface="+mn-cs"/>
              </a:rPr>
              <a:t> - </a:t>
            </a:r>
            <a:r>
              <a:rPr lang="en-GB" sz="1200" i="1" kern="1200" dirty="0" smtClean="0">
                <a:solidFill>
                  <a:schemeClr val="tx1"/>
                </a:solidFill>
                <a:effectLst/>
                <a:latin typeface="+mn-lt"/>
                <a:ea typeface="+mn-ea"/>
                <a:cs typeface="+mn-cs"/>
              </a:rPr>
              <a:t>Text checking, often referred to as proof reading in this context, is provided for a range of students to help identify and point out the types of errors that the student has been made in grammar/spelling/structure etc. and to give advice on ways of rectifying such errors in the future.  This type of support is valuable for the general student body and institutions will wish to consider how best to meet the needs of all their students.  For disabled students there are now alternative forms of assistive software that can provide some support in this area.  Assistive software is likely to enable students to become independent, autonomous learners in many cases and therefore should be considered where a particular barrier exists.</a:t>
            </a:r>
            <a:endParaRPr lang="en-GB" sz="1100" kern="1200" dirty="0" smtClean="0">
              <a:solidFill>
                <a:schemeClr val="tx1"/>
              </a:solidFill>
              <a:effectLst/>
              <a:latin typeface="+mn-lt"/>
              <a:ea typeface="+mn-ea"/>
              <a:cs typeface="+mn-cs"/>
            </a:endParaRPr>
          </a:p>
          <a:p>
            <a:pPr lvl="1"/>
            <a:r>
              <a:rPr lang="en-GB" sz="1200" b="1" kern="1200" dirty="0" smtClean="0">
                <a:solidFill>
                  <a:schemeClr val="tx1"/>
                </a:solidFill>
                <a:effectLst/>
                <a:latin typeface="+mn-lt"/>
                <a:ea typeface="+mn-ea"/>
                <a:cs typeface="+mn-cs"/>
              </a:rPr>
              <a:t>Study Assistant</a:t>
            </a:r>
            <a:r>
              <a:rPr lang="en-GB" sz="1200" kern="1200" dirty="0" smtClean="0">
                <a:solidFill>
                  <a:schemeClr val="tx1"/>
                </a:solidFill>
                <a:effectLst/>
                <a:latin typeface="+mn-lt"/>
                <a:ea typeface="+mn-ea"/>
                <a:cs typeface="+mn-cs"/>
              </a:rPr>
              <a:t> - </a:t>
            </a:r>
            <a:r>
              <a:rPr lang="en-GB" sz="1200" i="1" kern="1200" dirty="0" smtClean="0">
                <a:solidFill>
                  <a:schemeClr val="tx1"/>
                </a:solidFill>
                <a:effectLst/>
                <a:latin typeface="+mn-lt"/>
                <a:ea typeface="+mn-ea"/>
                <a:cs typeface="+mn-cs"/>
              </a:rPr>
              <a:t>This support is provided where a mix of enabling strategies complemented by some practical assistance has been required. This is usually as a result of the student’s combined complex circumstances.  Previously this has been described as supporting the student in adapting to the academic demands of HE, providing information, helping with time keeping, helping with organisational skills etc. and can be supplemented by practical support e.g. library support, workshop support </a:t>
            </a:r>
            <a:r>
              <a:rPr lang="en-GB" sz="1200" i="1" kern="1200" dirty="0" err="1" smtClean="0">
                <a:solidFill>
                  <a:schemeClr val="tx1"/>
                </a:solidFill>
                <a:effectLst/>
                <a:latin typeface="+mn-lt"/>
                <a:ea typeface="+mn-ea"/>
                <a:cs typeface="+mn-cs"/>
              </a:rPr>
              <a:t>etc</a:t>
            </a:r>
            <a:r>
              <a:rPr lang="en-GB" sz="1200" i="1" kern="1200" dirty="0" smtClean="0">
                <a:solidFill>
                  <a:schemeClr val="tx1"/>
                </a:solidFill>
                <a:effectLst/>
                <a:latin typeface="+mn-lt"/>
                <a:ea typeface="+mn-ea"/>
                <a:cs typeface="+mn-cs"/>
              </a:rPr>
              <a:t> .</a:t>
            </a:r>
            <a:endParaRPr lang="en-GB" sz="1100" kern="1200" dirty="0" smtClean="0">
              <a:solidFill>
                <a:schemeClr val="tx1"/>
              </a:solidFill>
              <a:effectLst/>
              <a:latin typeface="+mn-lt"/>
              <a:ea typeface="+mn-ea"/>
              <a:cs typeface="+mn-cs"/>
            </a:endParaRPr>
          </a:p>
          <a:p>
            <a:pPr lvl="1"/>
            <a:r>
              <a:rPr lang="en-GB" sz="1200" b="1" kern="1200" dirty="0" smtClean="0">
                <a:solidFill>
                  <a:schemeClr val="tx1"/>
                </a:solidFill>
                <a:effectLst/>
                <a:latin typeface="+mn-lt"/>
                <a:ea typeface="+mn-ea"/>
                <a:cs typeface="+mn-cs"/>
              </a:rPr>
              <a:t>Examination Support Workers</a:t>
            </a:r>
            <a:r>
              <a:rPr lang="en-GB" sz="1200" kern="1200" dirty="0" smtClean="0">
                <a:solidFill>
                  <a:schemeClr val="tx1"/>
                </a:solidFill>
                <a:effectLst/>
                <a:latin typeface="+mn-lt"/>
                <a:ea typeface="+mn-ea"/>
                <a:cs typeface="+mn-cs"/>
              </a:rPr>
              <a:t> - </a:t>
            </a:r>
            <a:r>
              <a:rPr lang="en-GB" sz="1200" i="1" kern="1200" dirty="0" smtClean="0">
                <a:solidFill>
                  <a:schemeClr val="tx1"/>
                </a:solidFill>
                <a:effectLst/>
                <a:latin typeface="+mn-lt"/>
                <a:ea typeface="+mn-ea"/>
                <a:cs typeface="+mn-cs"/>
              </a:rPr>
              <a:t>Supporting students to undertake their exams is generally an institution matter.</a:t>
            </a:r>
            <a:endParaRPr lang="en-GB" sz="1100" kern="1200" dirty="0" smtClean="0">
              <a:solidFill>
                <a:schemeClr val="tx1"/>
              </a:solidFill>
              <a:effectLst/>
              <a:latin typeface="+mn-lt"/>
              <a:ea typeface="+mn-ea"/>
              <a:cs typeface="+mn-cs"/>
            </a:endParaRPr>
          </a:p>
          <a:p>
            <a:pPr lvl="1"/>
            <a:r>
              <a:rPr lang="en-GB" sz="1200" b="1" kern="1200" dirty="0" smtClean="0">
                <a:solidFill>
                  <a:schemeClr val="tx1"/>
                </a:solidFill>
                <a:effectLst/>
                <a:latin typeface="+mn-lt"/>
                <a:ea typeface="+mn-ea"/>
                <a:cs typeface="+mn-cs"/>
              </a:rPr>
              <a:t>Manual Note-takers</a:t>
            </a:r>
            <a:r>
              <a:rPr lang="en-GB" sz="1200" kern="1200" dirty="0" smtClean="0">
                <a:solidFill>
                  <a:schemeClr val="tx1"/>
                </a:solidFill>
                <a:effectLst/>
                <a:latin typeface="+mn-lt"/>
                <a:ea typeface="+mn-ea"/>
                <a:cs typeface="+mn-cs"/>
              </a:rPr>
              <a:t> - </a:t>
            </a:r>
            <a:r>
              <a:rPr lang="en-GB" sz="1200" i="1" kern="1200" dirty="0" smtClean="0">
                <a:solidFill>
                  <a:schemeClr val="tx1"/>
                </a:solidFill>
                <a:effectLst/>
                <a:latin typeface="+mn-lt"/>
                <a:ea typeface="+mn-ea"/>
                <a:cs typeface="+mn-cs"/>
              </a:rPr>
              <a:t>This support is provided for students who require notes to be taken on their behalf, for example because they have a physical or hearing impairment.  The activity of </a:t>
            </a:r>
            <a:r>
              <a:rPr lang="en-GB" sz="1200" i="1" kern="1200" dirty="0" err="1" smtClean="0">
                <a:solidFill>
                  <a:schemeClr val="tx1"/>
                </a:solidFill>
                <a:effectLst/>
                <a:latin typeface="+mn-lt"/>
                <a:ea typeface="+mn-ea"/>
                <a:cs typeface="+mn-cs"/>
              </a:rPr>
              <a:t>notetaking</a:t>
            </a:r>
            <a:r>
              <a:rPr lang="en-GB" sz="1200" i="1" kern="1200" dirty="0" smtClean="0">
                <a:solidFill>
                  <a:schemeClr val="tx1"/>
                </a:solidFill>
                <a:effectLst/>
                <a:latin typeface="+mn-lt"/>
                <a:ea typeface="+mn-ea"/>
                <a:cs typeface="+mn-cs"/>
              </a:rPr>
              <a:t> is to produce an accurate and legible handwritten record of the content of lectures, seminars, discussions, off-campus events etc. in the student’s preferred style and format.  There is a wide range of reasonable adjustments that can be considered to ensure the delivery of information is inclusive, thereby reducing or removing the need for individual note-taking (see Annex B for examples).  For disabled students there are also many forms of assistive software that can provide some support in this area and these should be considered as an alternative to note-taking where possible.  Assistive software is likely to enable students to become independent, autonomous learners in many cases and therefore should be considered where a particular barrier exists. The typing up of written notes by the note-taker or a third party is not considered to be electronic note-taking and should not be charged as such.</a:t>
            </a:r>
            <a:endParaRPr lang="en-GB" sz="1100" kern="1200" dirty="0" smtClean="0">
              <a:solidFill>
                <a:schemeClr val="tx1"/>
              </a:solidFill>
              <a:effectLst/>
              <a:latin typeface="+mn-lt"/>
              <a:ea typeface="+mn-ea"/>
              <a:cs typeface="+mn-cs"/>
            </a:endParaRPr>
          </a:p>
          <a:p>
            <a:r>
              <a:rPr lang="en-GB" sz="1200" b="1" kern="1200" dirty="0" smtClean="0">
                <a:solidFill>
                  <a:schemeClr val="tx1"/>
                </a:solidFill>
                <a:effectLst/>
                <a:latin typeface="+mn-lt"/>
                <a:ea typeface="+mn-ea"/>
                <a:cs typeface="+mn-cs"/>
              </a:rPr>
              <a:t>Specialist Transcription Service - </a:t>
            </a:r>
            <a:r>
              <a:rPr lang="en-GB" sz="1200" i="1" kern="1200" dirty="0" smtClean="0">
                <a:solidFill>
                  <a:schemeClr val="tx1"/>
                </a:solidFill>
                <a:effectLst/>
                <a:latin typeface="+mn-lt"/>
                <a:ea typeface="+mn-ea"/>
                <a:cs typeface="+mn-cs"/>
              </a:rPr>
              <a:t>This support is provided to transcribe lecture notes, seminar notes, oral dictation or audio files into an alternative format accessible to the student.</a:t>
            </a:r>
            <a:endParaRPr lang="en-GB" dirty="0"/>
          </a:p>
        </p:txBody>
      </p:sp>
      <p:sp>
        <p:nvSpPr>
          <p:cNvPr id="4" name="Slide Number Placeholder 3"/>
          <p:cNvSpPr>
            <a:spLocks noGrp="1"/>
          </p:cNvSpPr>
          <p:nvPr>
            <p:ph type="sldNum" sz="quarter" idx="10"/>
          </p:nvPr>
        </p:nvSpPr>
        <p:spPr/>
        <p:txBody>
          <a:bodyPr/>
          <a:lstStyle/>
          <a:p>
            <a:fld id="{1DFDDA8F-9E38-4B8D-B124-0B4DFEE4DFF9}" type="slidenum">
              <a:rPr lang="en-GB" smtClean="0"/>
              <a:pPr/>
              <a:t>35</a:t>
            </a:fld>
            <a:endParaRPr lang="en-GB"/>
          </a:p>
        </p:txBody>
      </p:sp>
    </p:spTree>
    <p:extLst>
      <p:ext uri="{BB962C8B-B14F-4D97-AF65-F5344CB8AC3E}">
        <p14:creationId xmlns:p14="http://schemas.microsoft.com/office/powerpoint/2010/main" val="425032856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Difficult – need to know the institution, policies, procedures etc.  Has to be timely.</a:t>
            </a:r>
            <a:endParaRPr lang="en-GB" dirty="0"/>
          </a:p>
        </p:txBody>
      </p:sp>
      <p:sp>
        <p:nvSpPr>
          <p:cNvPr id="4" name="Slide Number Placeholder 3"/>
          <p:cNvSpPr>
            <a:spLocks noGrp="1"/>
          </p:cNvSpPr>
          <p:nvPr>
            <p:ph type="sldNum" sz="quarter" idx="10"/>
          </p:nvPr>
        </p:nvSpPr>
        <p:spPr/>
        <p:txBody>
          <a:bodyPr/>
          <a:lstStyle/>
          <a:p>
            <a:fld id="{1DFDDA8F-9E38-4B8D-B124-0B4DFEE4DFF9}" type="slidenum">
              <a:rPr lang="en-GB" smtClean="0"/>
              <a:pPr/>
              <a:t>36</a:t>
            </a:fld>
            <a:endParaRPr lang="en-GB"/>
          </a:p>
        </p:txBody>
      </p:sp>
    </p:spTree>
    <p:extLst>
      <p:ext uri="{BB962C8B-B14F-4D97-AF65-F5344CB8AC3E}">
        <p14:creationId xmlns:p14="http://schemas.microsoft.com/office/powerpoint/2010/main" val="27211457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8A40877B-2B1D-4676-A0FA-5F04CDE994B0}" type="slidenum">
              <a:rPr lang="en-US" altLang="en-US" smtClean="0"/>
              <a:pPr eaLnBrk="1" hangingPunct="1">
                <a:spcBef>
                  <a:spcPct val="0"/>
                </a:spcBef>
              </a:pPr>
              <a:t>43</a:t>
            </a:fld>
            <a:endParaRPr lang="en-US" altLang="en-US" smtClean="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xfrm>
            <a:off x="907005" y="4689993"/>
            <a:ext cx="4983666" cy="4443649"/>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76688ECB-93FC-4411-A897-A79A45BEEFE7}" type="slidenum">
              <a:rPr lang="en-US" altLang="en-US" smtClean="0"/>
              <a:pPr eaLnBrk="1" hangingPunct="1">
                <a:spcBef>
                  <a:spcPct val="0"/>
                </a:spcBef>
              </a:pPr>
              <a:t>44</a:t>
            </a:fld>
            <a:endParaRPr lang="en-US" altLang="en-US" smtClean="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xfrm>
            <a:off x="907005" y="4689993"/>
            <a:ext cx="4983666" cy="4443649"/>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520C0CF0-2265-4388-B925-98308DCA5DF1}" type="slidenum">
              <a:rPr lang="en-US" altLang="en-US" smtClean="0">
                <a:solidFill>
                  <a:srgbClr val="000000"/>
                </a:solidFill>
              </a:rPr>
              <a:pPr eaLnBrk="1" hangingPunct="1">
                <a:spcBef>
                  <a:spcPct val="0"/>
                </a:spcBef>
              </a:pPr>
              <a:t>7</a:t>
            </a:fld>
            <a:endParaRPr lang="en-US" altLang="en-US" smtClean="0">
              <a:solidFill>
                <a:srgbClr val="000000"/>
              </a:solidFill>
            </a:endParaRPr>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mtClean="0"/>
              <a:t>The emphasis is on dependence, backed up by the stereotypes of disability that call forth pity, fear and patronising attitudes. Usually the focus is on the impairment, rather than the needs of the person. The power to change disabled people seems to lie within the medical and associated professions, with talk of cures, normalisation and science. </a:t>
            </a:r>
          </a:p>
          <a:p>
            <a:pPr eaLnBrk="1" hangingPunct="1"/>
            <a:r>
              <a:rPr lang="en-GB" altLang="en-US" smtClean="0"/>
              <a:t>“Other people's assessments, usually non-disabled professionals, are used to determine where disabled people  go to school, what support they  get and what type of education, where we live, whether or not we can work and what type of work we can do, and indeed whether or not we are born at all, or are even allowed to procreate. Similar control is exercised over us by the design of the built environment presenting us with many barriers, thereby making it difficult or impossible for our needs to be met and limiting our opportunities. Whether it is in work, school, leisure and entertainment facilities, transport, training, higher education, housing or in personal, family and social life, too many common practices and attitudes disable us”.</a:t>
            </a:r>
            <a:br>
              <a:rPr lang="en-GB" altLang="en-US" smtClean="0"/>
            </a:br>
            <a:r>
              <a:rPr lang="en-GB" altLang="en-US" smtClean="0"/>
              <a:t>Assumptions</a:t>
            </a:r>
          </a:p>
          <a:p>
            <a:pPr eaLnBrk="1" hangingPunct="1"/>
            <a:r>
              <a:rPr lang="en-GB" altLang="en-US" smtClean="0"/>
              <a:t>Think about the assumptions that are commonly made about disabled people in general. </a:t>
            </a:r>
          </a:p>
          <a:p>
            <a:pPr eaLnBrk="1" hangingPunct="1"/>
            <a:r>
              <a:rPr lang="en-GB" altLang="en-US" smtClean="0"/>
              <a:t>In a few words, what would you say are three common assumptions that are made regarding this section of the population. Would you say 'they need help', for example? Try to think of up to three others .</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629CEC12-4D5D-4E15-96D8-B80AB71188FA}" type="slidenum">
              <a:rPr lang="en-US" altLang="en-US" smtClean="0"/>
              <a:pPr eaLnBrk="1" hangingPunct="1">
                <a:spcBef>
                  <a:spcPct val="0"/>
                </a:spcBef>
              </a:pPr>
              <a:t>45</a:t>
            </a:fld>
            <a:endParaRPr lang="en-US" altLang="en-US"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xfrm>
            <a:off x="907005" y="4689993"/>
            <a:ext cx="4983666" cy="4443649"/>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7D4E1C92-0F73-492C-B0CA-375D12E7EB60}" type="slidenum">
              <a:rPr lang="en-US" altLang="en-US" smtClean="0"/>
              <a:pPr eaLnBrk="1" hangingPunct="1">
                <a:spcBef>
                  <a:spcPct val="0"/>
                </a:spcBef>
              </a:pPr>
              <a:t>52</a:t>
            </a:fld>
            <a:endParaRPr lang="en-US" altLang="en-US" smtClean="0"/>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xfrm>
            <a:off x="907005" y="4689993"/>
            <a:ext cx="4983666" cy="4443649"/>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mtClean="0"/>
              <a:t>Elaine</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53C34712-EC70-40A0-9D5F-5E1FC096DD38}" type="slidenum">
              <a:rPr lang="en-US" altLang="en-US" smtClean="0"/>
              <a:pPr eaLnBrk="1" hangingPunct="1">
                <a:spcBef>
                  <a:spcPct val="0"/>
                </a:spcBef>
              </a:pPr>
              <a:t>53</a:t>
            </a:fld>
            <a:endParaRPr lang="en-US" altLang="en-US" smtClean="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xfrm>
            <a:off x="907005" y="4689993"/>
            <a:ext cx="4983666" cy="4443649"/>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mtClean="0"/>
              <a:t>Clare</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4102B0D9-C211-4EE8-BA64-56E5C61430DA}" type="slidenum">
              <a:rPr lang="en-US" altLang="en-US" smtClean="0"/>
              <a:pPr eaLnBrk="1" hangingPunct="1">
                <a:spcBef>
                  <a:spcPct val="0"/>
                </a:spcBef>
              </a:pPr>
              <a:t>55</a:t>
            </a:fld>
            <a:endParaRPr lang="en-US" altLang="en-US" smtClean="0"/>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xfrm>
            <a:off x="907005" y="4689993"/>
            <a:ext cx="4983666" cy="4443649"/>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mtClean="0"/>
              <a:t>Example – giving out handouts that have been photocopied many times over.</a:t>
            </a:r>
          </a:p>
          <a:p>
            <a:pPr eaLnBrk="1" hangingPunct="1"/>
            <a:endParaRPr lang="en-GB" altLang="en-US" smtClean="0"/>
          </a:p>
          <a:p>
            <a:pPr eaLnBrk="1" hangingPunct="1"/>
            <a:r>
              <a:rPr lang="en-GB" altLang="en-US" smtClean="0"/>
              <a:t>Reformatting, using an easy-to follow, spaced out layout, with eg diagrams etc, will benefit all students</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E14141DE-5E96-49C4-ACC2-4919DEDE0827}" type="slidenum">
              <a:rPr lang="en-US" altLang="en-US" smtClean="0">
                <a:solidFill>
                  <a:srgbClr val="000000"/>
                </a:solidFill>
              </a:rPr>
              <a:pPr eaLnBrk="1" hangingPunct="1">
                <a:spcBef>
                  <a:spcPct val="0"/>
                </a:spcBef>
              </a:pPr>
              <a:t>8</a:t>
            </a:fld>
            <a:endParaRPr lang="en-US" altLang="en-US" smtClean="0">
              <a:solidFill>
                <a:srgbClr val="000000"/>
              </a:solidFill>
            </a:endParaRPr>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mtClean="0"/>
              <a:t>This diagram illustrates the range of social contact for the disabled person where the 'medical model' is applied. Some of your answers may be similar to those displayed around this diagram.</a:t>
            </a:r>
          </a:p>
          <a:p>
            <a:pPr eaLnBrk="1" hangingPunct="1"/>
            <a:r>
              <a:rPr lang="en-GB" altLang="en-US" smtClean="0"/>
              <a:t>This model makes the disabled person the problem. </a:t>
            </a:r>
          </a:p>
          <a:p>
            <a:pPr eaLnBrk="1" hangingPunct="1"/>
            <a:r>
              <a:rPr lang="en-GB" altLang="en-US" smtClean="0"/>
              <a:t>Trying to find  medically based cures distracts us from looking at causes of exclusion and disablement.</a:t>
            </a:r>
            <a:endParaRPr lang="en-GB" altLang="en-US" b="1" smtClean="0"/>
          </a:p>
          <a:p>
            <a:pPr eaLnBrk="1" hangingPunct="1"/>
            <a:endParaRPr lang="en-GB"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AD9EF04F-4CB6-4268-833C-4651A6AC78C8}" type="slidenum">
              <a:rPr lang="en-US" altLang="en-US" smtClean="0">
                <a:solidFill>
                  <a:srgbClr val="000000"/>
                </a:solidFill>
              </a:rPr>
              <a:pPr eaLnBrk="1" hangingPunct="1">
                <a:spcBef>
                  <a:spcPct val="0"/>
                </a:spcBef>
              </a:pPr>
              <a:t>9</a:t>
            </a:fld>
            <a:endParaRPr lang="en-US" altLang="en-US" smtClean="0">
              <a:solidFill>
                <a:srgbClr val="000000"/>
              </a:solidFill>
            </a:endParaRPr>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b="1" smtClean="0"/>
              <a:t>“This does not make us less suitable to participate in society</a:t>
            </a:r>
            <a:r>
              <a:rPr lang="en-GB" altLang="en-US" smtClean="0"/>
              <a:t>, but most people have not been brought up to accept us as we are. Through fear, ignorance and prejudice, barriers and discriminatory practices develop which disable us. The understanding of this process of disablement allows us as disabled people to feel good about ourselves and empowers us to fight for our human rights”. </a:t>
            </a:r>
          </a:p>
          <a:p>
            <a:pPr eaLnBrk="1" hangingPunct="1"/>
            <a:r>
              <a:rPr lang="en-GB" altLang="en-US" smtClean="0"/>
              <a:t>The disabled people's movement believes the 'cure' to the problem of disability lies in the restructuring of society. Unlike medically based 'cures', which focus on individuals and their impairment, this is an achievable goal and to the benefit of everyone. </a:t>
            </a:r>
          </a:p>
          <a:p>
            <a:pPr eaLnBrk="1" hangingPunct="1"/>
            <a:r>
              <a:rPr lang="en-GB" altLang="en-US" smtClean="0"/>
              <a:t>As before, think of  three things you think could be improved with the disabled person's environment to enable that person to live a normal life? </a:t>
            </a:r>
          </a:p>
          <a:p>
            <a:pPr eaLnBrk="1" hangingPunct="1"/>
            <a:r>
              <a:rPr lang="en-GB" altLang="en-US" smtClean="0"/>
              <a:t>What changes need to take place, for example, to allow this person to support a family, or go shopping or to attend University?</a:t>
            </a:r>
            <a:r>
              <a:rPr lang="en-GB" altLang="en-US" sz="1000" smtClean="0"/>
              <a:t> </a:t>
            </a:r>
          </a:p>
          <a:p>
            <a:pPr eaLnBrk="1" hangingPunct="1"/>
            <a:endParaRPr lang="en-GB"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829CCE78-28C4-4441-BD0F-D9CBDEA52A7C}" type="slidenum">
              <a:rPr lang="en-US" altLang="en-US" smtClean="0">
                <a:solidFill>
                  <a:srgbClr val="000000"/>
                </a:solidFill>
              </a:rPr>
              <a:pPr eaLnBrk="1" hangingPunct="1">
                <a:spcBef>
                  <a:spcPct val="0"/>
                </a:spcBef>
              </a:pPr>
              <a:t>10</a:t>
            </a:fld>
            <a:endParaRPr lang="en-US" altLang="en-US" smtClean="0">
              <a:solidFill>
                <a:srgbClr val="000000"/>
              </a:solidFill>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mtClean="0"/>
              <a:t>This diagram illustrates the disabling forces at work where the 'social model' is applied.</a:t>
            </a:r>
            <a:br>
              <a:rPr lang="en-GB" altLang="en-US" smtClean="0"/>
            </a:br>
            <a:endParaRPr lang="en-GB" altLang="en-US" smtClean="0"/>
          </a:p>
          <a:p>
            <a:pPr eaLnBrk="1" hangingPunct="1"/>
            <a:r>
              <a:rPr lang="en-GB" altLang="en-US" smtClean="0"/>
              <a:t>It shows that it is the environment that disables, and not an impairment.</a:t>
            </a:r>
          </a:p>
          <a:p>
            <a:pPr eaLnBrk="1" hangingPunct="1"/>
            <a:r>
              <a:rPr lang="en-GB" altLang="en-US" smtClean="0"/>
              <a:t>You will notice that instead of the medical model, the arrows on the social model are moving outwards. The items around the world are being addressed, and better facilities are slowly being provided for disabled people.</a:t>
            </a:r>
          </a:p>
          <a:p>
            <a:pPr eaLnBrk="1" hangingPunct="1"/>
            <a:r>
              <a:rPr lang="en-GB" altLang="en-US" smtClean="0"/>
              <a:t> </a:t>
            </a:r>
          </a:p>
          <a:p>
            <a:pPr eaLnBrk="1" hangingPunct="1"/>
            <a:endParaRPr lang="en-GB"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C30C2A4F-694C-4BDE-B9B5-F86088491DBB}" type="slidenum">
              <a:rPr lang="en-US" altLang="en-US" smtClean="0"/>
              <a:pPr eaLnBrk="1" hangingPunct="1">
                <a:spcBef>
                  <a:spcPct val="0"/>
                </a:spcBef>
              </a:pPr>
              <a:t>14</a:t>
            </a:fld>
            <a:endParaRPr lang="en-US" altLang="en-US" smtClean="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Issues about reasonable adjustments, consistency, legal defence</a:t>
            </a:r>
            <a:endParaRPr lang="en-GB" dirty="0"/>
          </a:p>
        </p:txBody>
      </p:sp>
      <p:sp>
        <p:nvSpPr>
          <p:cNvPr id="4" name="Slide Number Placeholder 3"/>
          <p:cNvSpPr>
            <a:spLocks noGrp="1"/>
          </p:cNvSpPr>
          <p:nvPr>
            <p:ph type="sldNum" sz="quarter" idx="10"/>
          </p:nvPr>
        </p:nvSpPr>
        <p:spPr/>
        <p:txBody>
          <a:bodyPr/>
          <a:lstStyle/>
          <a:p>
            <a:fld id="{1DFDDA8F-9E38-4B8D-B124-0B4DFEE4DFF9}" type="slidenum">
              <a:rPr lang="en-GB" smtClean="0"/>
              <a:pPr/>
              <a:t>17</a:t>
            </a:fld>
            <a:endParaRPr lang="en-GB"/>
          </a:p>
        </p:txBody>
      </p:sp>
    </p:spTree>
    <p:extLst>
      <p:ext uri="{BB962C8B-B14F-4D97-AF65-F5344CB8AC3E}">
        <p14:creationId xmlns:p14="http://schemas.microsoft.com/office/powerpoint/2010/main" val="14994810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Maintaining boundaries, keeping within role, RAs and legal defence</a:t>
            </a:r>
            <a:endParaRPr lang="en-GB" dirty="0"/>
          </a:p>
        </p:txBody>
      </p:sp>
      <p:sp>
        <p:nvSpPr>
          <p:cNvPr id="4" name="Slide Number Placeholder 3"/>
          <p:cNvSpPr>
            <a:spLocks noGrp="1"/>
          </p:cNvSpPr>
          <p:nvPr>
            <p:ph type="sldNum" sz="quarter" idx="10"/>
          </p:nvPr>
        </p:nvSpPr>
        <p:spPr/>
        <p:txBody>
          <a:bodyPr/>
          <a:lstStyle/>
          <a:p>
            <a:fld id="{1DFDDA8F-9E38-4B8D-B124-0B4DFEE4DFF9}" type="slidenum">
              <a:rPr lang="en-GB" smtClean="0"/>
              <a:pPr/>
              <a:t>19</a:t>
            </a:fld>
            <a:endParaRPr lang="en-GB"/>
          </a:p>
        </p:txBody>
      </p:sp>
    </p:spTree>
    <p:extLst>
      <p:ext uri="{BB962C8B-B14F-4D97-AF65-F5344CB8AC3E}">
        <p14:creationId xmlns:p14="http://schemas.microsoft.com/office/powerpoint/2010/main" val="12385640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3ABD067E-E6FA-45ED-B328-B178576C7CF5}" type="slidenum">
              <a:rPr lang="en-US" altLang="en-US" smtClean="0"/>
              <a:pPr eaLnBrk="1" hangingPunct="1">
                <a:spcBef>
                  <a:spcPct val="0"/>
                </a:spcBef>
              </a:pPr>
              <a:t>22</a:t>
            </a:fld>
            <a:endParaRPr lang="en-US" altLang="en-US" smtClean="0"/>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8E16829E-620C-4EC0-A087-56C300492114}" type="datetime1">
              <a:rPr lang="en-GB" smtClean="0"/>
              <a:pPr/>
              <a:t>21/04/2015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0B8BCDC-EE74-4764-882C-AE5130C77B98}" type="slidenum">
              <a:rPr lang="en-GB" smtClean="0"/>
              <a:pPr/>
              <a:t>‹#›</a:t>
            </a:fld>
            <a:endParaRPr lang="en-GB"/>
          </a:p>
        </p:txBody>
      </p:sp>
      <p:pic>
        <p:nvPicPr>
          <p:cNvPr id="7" name="Picture 6" descr="UOM_Logo.jpg"/>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95536" y="188640"/>
            <a:ext cx="1703387"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592712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BA382F8-5792-4E4A-B11E-5558871CEB60}" type="datetime1">
              <a:rPr lang="en-GB" smtClean="0"/>
              <a:pPr/>
              <a:t>21/04/2015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0B8BCDC-EE74-4764-882C-AE5130C77B98}" type="slidenum">
              <a:rPr lang="en-GB" smtClean="0"/>
              <a:pPr/>
              <a:t>‹#›</a:t>
            </a:fld>
            <a:endParaRPr lang="en-GB"/>
          </a:p>
        </p:txBody>
      </p:sp>
    </p:spTree>
    <p:extLst>
      <p:ext uri="{BB962C8B-B14F-4D97-AF65-F5344CB8AC3E}">
        <p14:creationId xmlns:p14="http://schemas.microsoft.com/office/powerpoint/2010/main" val="3288653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A23FD70-83C8-4E0E-9686-1361697F2B87}" type="datetime1">
              <a:rPr lang="en-GB" smtClean="0"/>
              <a:pPr/>
              <a:t>21/04/2015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0B8BCDC-EE74-4764-882C-AE5130C77B98}" type="slidenum">
              <a:rPr lang="en-GB" smtClean="0"/>
              <a:pPr/>
              <a:t>‹#›</a:t>
            </a:fld>
            <a:endParaRPr lang="en-GB"/>
          </a:p>
        </p:txBody>
      </p:sp>
    </p:spTree>
    <p:extLst>
      <p:ext uri="{BB962C8B-B14F-4D97-AF65-F5344CB8AC3E}">
        <p14:creationId xmlns:p14="http://schemas.microsoft.com/office/powerpoint/2010/main" val="24384249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6957BAE-24F8-4C56-8C09-F67DCC9379AF}" type="datetime1">
              <a:rPr lang="en-GB" smtClean="0"/>
              <a:pPr/>
              <a:t>21/04/2015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0B8BCDC-EE74-4764-882C-AE5130C77B98}" type="slidenum">
              <a:rPr lang="en-GB" smtClean="0"/>
              <a:pPr/>
              <a:t>‹#›</a:t>
            </a:fld>
            <a:endParaRPr lang="en-GB"/>
          </a:p>
        </p:txBody>
      </p:sp>
      <p:pic>
        <p:nvPicPr>
          <p:cNvPr id="7" name="Picture 6" descr="UOM_Logo.jpg"/>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07504" y="116632"/>
            <a:ext cx="1703387"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187250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78BDF49-2726-46D1-A089-E980BEE223C7}" type="datetime1">
              <a:rPr lang="en-GB" smtClean="0"/>
              <a:pPr/>
              <a:t>21/04/2015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0B8BCDC-EE74-4764-882C-AE5130C77B98}" type="slidenum">
              <a:rPr lang="en-GB" smtClean="0"/>
              <a:pPr/>
              <a:t>‹#›</a:t>
            </a:fld>
            <a:endParaRPr lang="en-GB"/>
          </a:p>
        </p:txBody>
      </p:sp>
      <p:pic>
        <p:nvPicPr>
          <p:cNvPr id="7" name="Picture 6" descr="UOM_Logo.jpg"/>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79512" y="188640"/>
            <a:ext cx="1703387"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072695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GB" dirty="0"/>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1B14F855-6381-4B10-8CCE-1E26A7F68015}" type="datetime1">
              <a:rPr lang="en-GB" smtClean="0"/>
              <a:pPr/>
              <a:t>21/04/2015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0B8BCDC-EE74-4764-882C-AE5130C77B98}" type="slidenum">
              <a:rPr lang="en-GB" smtClean="0"/>
              <a:pPr/>
              <a:t>‹#›</a:t>
            </a:fld>
            <a:endParaRPr lang="en-GB"/>
          </a:p>
        </p:txBody>
      </p:sp>
      <p:pic>
        <p:nvPicPr>
          <p:cNvPr id="8" name="Picture 7" descr="UOM_Logo.jpg"/>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07504" y="116632"/>
            <a:ext cx="1703387"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993486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414A88C-C5D2-4080-B3D8-FD122CAF865F}" type="datetime1">
              <a:rPr lang="en-GB" smtClean="0"/>
              <a:pPr/>
              <a:t>21/04/2015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0B8BCDC-EE74-4764-882C-AE5130C77B98}" type="slidenum">
              <a:rPr lang="en-GB" smtClean="0"/>
              <a:pPr/>
              <a:t>‹#›</a:t>
            </a:fld>
            <a:endParaRPr lang="en-GB"/>
          </a:p>
        </p:txBody>
      </p:sp>
      <p:pic>
        <p:nvPicPr>
          <p:cNvPr id="10" name="Picture 9" descr="UOM_Logo.jpg"/>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07504" y="116632"/>
            <a:ext cx="1703387"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398236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02FB344D-F6C6-4924-AA45-04F139113A08}" type="datetime1">
              <a:rPr lang="en-GB" smtClean="0"/>
              <a:pPr/>
              <a:t>21/04/2015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0B8BCDC-EE74-4764-882C-AE5130C77B98}" type="slidenum">
              <a:rPr lang="en-GB" smtClean="0"/>
              <a:pPr/>
              <a:t>‹#›</a:t>
            </a:fld>
            <a:endParaRPr lang="en-GB"/>
          </a:p>
        </p:txBody>
      </p:sp>
      <p:pic>
        <p:nvPicPr>
          <p:cNvPr id="6" name="Picture 5" descr="UOM_Logo.jpg"/>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07504" y="116632"/>
            <a:ext cx="1703387"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73091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7498A1-3037-467A-968D-15EF0C884A67}" type="datetime1">
              <a:rPr lang="en-GB" smtClean="0"/>
              <a:pPr/>
              <a:t>21/04/2015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0B8BCDC-EE74-4764-882C-AE5130C77B98}" type="slidenum">
              <a:rPr lang="en-GB" smtClean="0"/>
              <a:pPr/>
              <a:t>‹#›</a:t>
            </a:fld>
            <a:endParaRPr lang="en-GB"/>
          </a:p>
        </p:txBody>
      </p:sp>
      <p:pic>
        <p:nvPicPr>
          <p:cNvPr id="5" name="Picture 4" descr="UOM_Logo.jpg"/>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79512" y="116632"/>
            <a:ext cx="1703387"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363917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C55099-2ED9-472B-BD5A-0B83E065003F}" type="datetime1">
              <a:rPr lang="en-GB" smtClean="0"/>
              <a:pPr/>
              <a:t>21/04/2015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0B8BCDC-EE74-4764-882C-AE5130C77B98}" type="slidenum">
              <a:rPr lang="en-GB" smtClean="0"/>
              <a:pPr/>
              <a:t>‹#›</a:t>
            </a:fld>
            <a:endParaRPr lang="en-GB"/>
          </a:p>
        </p:txBody>
      </p:sp>
    </p:spTree>
    <p:extLst>
      <p:ext uri="{BB962C8B-B14F-4D97-AF65-F5344CB8AC3E}">
        <p14:creationId xmlns:p14="http://schemas.microsoft.com/office/powerpoint/2010/main" val="40006656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8FD267-6062-4585-B3FC-09718E8305ED}" type="datetime1">
              <a:rPr lang="en-GB" smtClean="0"/>
              <a:pPr/>
              <a:t>21/04/2015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0B8BCDC-EE74-4764-882C-AE5130C77B98}" type="slidenum">
              <a:rPr lang="en-GB" smtClean="0"/>
              <a:pPr/>
              <a:t>‹#›</a:t>
            </a:fld>
            <a:endParaRPr lang="en-GB"/>
          </a:p>
        </p:txBody>
      </p:sp>
    </p:spTree>
    <p:extLst>
      <p:ext uri="{BB962C8B-B14F-4D97-AF65-F5344CB8AC3E}">
        <p14:creationId xmlns:p14="http://schemas.microsoft.com/office/powerpoint/2010/main" val="11491989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CA835E-F751-4A2D-9811-2C15F1A9363C}" type="datetime1">
              <a:rPr lang="en-GB" smtClean="0"/>
              <a:pPr/>
              <a:t>21/04/2015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B8BCDC-EE74-4764-882C-AE5130C77B98}" type="slidenum">
              <a:rPr lang="en-GB" smtClean="0"/>
              <a:pPr/>
              <a:t>‹#›</a:t>
            </a:fld>
            <a:endParaRPr lang="en-GB"/>
          </a:p>
        </p:txBody>
      </p:sp>
    </p:spTree>
    <p:extLst>
      <p:ext uri="{BB962C8B-B14F-4D97-AF65-F5344CB8AC3E}">
        <p14:creationId xmlns:p14="http://schemas.microsoft.com/office/powerpoint/2010/main" val="13225803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hyperlink" Target="http://www.practitioners.slc.co.uk/media/847636/guidance_document_-_second_draft_for_publication_16.10.2014.doc"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hyperlink" Target="mailto:dso@manchester.ac.uk" TargetMode="External"/><Relationship Id="rId2" Type="http://schemas.openxmlformats.org/officeDocument/2006/relationships/image" Target="../media/image8.png"/><Relationship Id="rId1" Type="http://schemas.openxmlformats.org/officeDocument/2006/relationships/slideLayout" Target="../slideLayouts/slideLayout1.xml"/><Relationship Id="rId4" Type="http://schemas.openxmlformats.org/officeDocument/2006/relationships/hyperlink" Target="http://www.manchester.ac.uk/dso" TargetMode="External"/></Relationships>
</file>

<file path=ppt/slides/_rels/slide57.xml.rels><?xml version="1.0" encoding="UTF-8" standalone="yes"?>
<Relationships xmlns="http://schemas.openxmlformats.org/package/2006/relationships"><Relationship Id="rId3" Type="http://schemas.openxmlformats.org/officeDocument/2006/relationships/hyperlink" Target="http://webarchive.nationalarchives.gov.uk/20100202100434/http:/www.hefce.ac.uk/pubs/hefce/1999/99_04.htm" TargetMode="External"/><Relationship Id="rId2" Type="http://schemas.openxmlformats.org/officeDocument/2006/relationships/hyperlink" Target="http://www.practitioners.slc.co.uk/about-us/practitioners-news/bis-1516-dsa-draft-guidance.aspx"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Advanced Teaching Skills 6</a:t>
            </a:r>
            <a:br>
              <a:rPr lang="en-GB" dirty="0" smtClean="0"/>
            </a:br>
            <a:r>
              <a:rPr lang="en-GB" dirty="0" smtClean="0"/>
              <a:t>Supporting Disabled Students</a:t>
            </a:r>
            <a:endParaRPr lang="en-GB" dirty="0"/>
          </a:p>
        </p:txBody>
      </p:sp>
      <p:sp>
        <p:nvSpPr>
          <p:cNvPr id="3" name="Subtitle 2"/>
          <p:cNvSpPr>
            <a:spLocks noGrp="1"/>
          </p:cNvSpPr>
          <p:nvPr>
            <p:ph type="subTitle" idx="1"/>
          </p:nvPr>
        </p:nvSpPr>
        <p:spPr/>
        <p:txBody>
          <a:bodyPr>
            <a:normAutofit fontScale="92500" lnSpcReduction="20000"/>
          </a:bodyPr>
          <a:lstStyle/>
          <a:p>
            <a:r>
              <a:rPr lang="en-GB" dirty="0" smtClean="0"/>
              <a:t>Elaine Shillcock</a:t>
            </a:r>
          </a:p>
          <a:p>
            <a:r>
              <a:rPr lang="en-GB" dirty="0" smtClean="0"/>
              <a:t>Head of Disability Support – University of Manchester</a:t>
            </a:r>
          </a:p>
          <a:p>
            <a:r>
              <a:rPr lang="en-GB" dirty="0" smtClean="0"/>
              <a:t>Vice Chair NADP</a:t>
            </a:r>
            <a:endParaRPr lang="en-GB" dirty="0"/>
          </a:p>
        </p:txBody>
      </p:sp>
    </p:spTree>
    <p:extLst>
      <p:ext uri="{BB962C8B-B14F-4D97-AF65-F5344CB8AC3E}">
        <p14:creationId xmlns:p14="http://schemas.microsoft.com/office/powerpoint/2010/main" val="10558868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GB" altLang="en-US" smtClean="0"/>
              <a:t>The Social Model</a:t>
            </a:r>
          </a:p>
        </p:txBody>
      </p:sp>
      <p:pic>
        <p:nvPicPr>
          <p:cNvPr id="12291" name="Picture 3" descr="Diagram of Social Model "/>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l="31754" r="28210"/>
          <a:stretch>
            <a:fillRect/>
          </a:stretch>
        </p:blipFill>
        <p:spPr>
          <a:xfrm>
            <a:off x="3635375" y="2565400"/>
            <a:ext cx="2665413" cy="1317625"/>
          </a:xfrm>
          <a:noFill/>
        </p:spPr>
      </p:pic>
      <p:sp>
        <p:nvSpPr>
          <p:cNvPr id="12292" name="Text Box 4"/>
          <p:cNvSpPr txBox="1">
            <a:spLocks noChangeArrowheads="1"/>
          </p:cNvSpPr>
          <p:nvPr/>
        </p:nvSpPr>
        <p:spPr bwMode="auto">
          <a:xfrm>
            <a:off x="-684213" y="2276475"/>
            <a:ext cx="4105276" cy="2446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fontAlgn="base">
              <a:spcBef>
                <a:spcPct val="20000"/>
              </a:spcBef>
              <a:spcAft>
                <a:spcPct val="0"/>
              </a:spcAft>
              <a:buFont typeface="Arial" charset="0"/>
              <a:buChar char="»"/>
              <a:defRPr sz="2000">
                <a:solidFill>
                  <a:schemeClr val="tx1"/>
                </a:solidFill>
                <a:latin typeface="Calibri" pitchFamily="34" charset="0"/>
              </a:defRPr>
            </a:lvl6pPr>
            <a:lvl7pPr marL="2971800" indent="-228600" fontAlgn="base">
              <a:spcBef>
                <a:spcPct val="20000"/>
              </a:spcBef>
              <a:spcAft>
                <a:spcPct val="0"/>
              </a:spcAft>
              <a:buFont typeface="Arial" charset="0"/>
              <a:buChar char="»"/>
              <a:defRPr sz="2000">
                <a:solidFill>
                  <a:schemeClr val="tx1"/>
                </a:solidFill>
                <a:latin typeface="Calibri" pitchFamily="34" charset="0"/>
              </a:defRPr>
            </a:lvl7pPr>
            <a:lvl8pPr marL="3429000" indent="-228600" fontAlgn="base">
              <a:spcBef>
                <a:spcPct val="20000"/>
              </a:spcBef>
              <a:spcAft>
                <a:spcPct val="0"/>
              </a:spcAft>
              <a:buFont typeface="Arial" charset="0"/>
              <a:buChar char="»"/>
              <a:defRPr sz="2000">
                <a:solidFill>
                  <a:schemeClr val="tx1"/>
                </a:solidFill>
                <a:latin typeface="Calibri" pitchFamily="34" charset="0"/>
              </a:defRPr>
            </a:lvl8pPr>
            <a:lvl9pPr marL="3886200" indent="-228600" fontAlgn="base">
              <a:spcBef>
                <a:spcPct val="20000"/>
              </a:spcBef>
              <a:spcAft>
                <a:spcPct val="0"/>
              </a:spcAft>
              <a:buFont typeface="Arial" charset="0"/>
              <a:buChar char="»"/>
              <a:defRPr sz="2000">
                <a:solidFill>
                  <a:schemeClr val="tx1"/>
                </a:solidFill>
                <a:latin typeface="Calibri" pitchFamily="34" charset="0"/>
              </a:defRPr>
            </a:lvl9pPr>
          </a:lstStyle>
          <a:p>
            <a:pPr algn="r">
              <a:spcBef>
                <a:spcPct val="50000"/>
              </a:spcBef>
              <a:buFontTx/>
              <a:buNone/>
            </a:pPr>
            <a:r>
              <a:rPr lang="en-GB" altLang="en-US" sz="1800" b="1">
                <a:solidFill>
                  <a:srgbClr val="000000"/>
                </a:solidFill>
                <a:latin typeface="Arial" charset="0"/>
              </a:rPr>
              <a:t>Badly-designed buildings</a:t>
            </a:r>
          </a:p>
          <a:p>
            <a:pPr algn="r">
              <a:spcBef>
                <a:spcPct val="50000"/>
              </a:spcBef>
              <a:buFontTx/>
              <a:buNone/>
            </a:pPr>
            <a:r>
              <a:rPr lang="en-GB" altLang="en-US" sz="1800" b="1">
                <a:solidFill>
                  <a:srgbClr val="000000"/>
                </a:solidFill>
                <a:latin typeface="Arial" charset="0"/>
              </a:rPr>
              <a:t>No parking spaces</a:t>
            </a:r>
          </a:p>
          <a:p>
            <a:pPr algn="r">
              <a:spcBef>
                <a:spcPct val="50000"/>
              </a:spcBef>
              <a:buFontTx/>
              <a:buNone/>
            </a:pPr>
            <a:r>
              <a:rPr lang="en-GB" altLang="en-US" sz="1800" b="1">
                <a:solidFill>
                  <a:srgbClr val="000000"/>
                </a:solidFill>
                <a:latin typeface="Arial" charset="0"/>
              </a:rPr>
              <a:t>Segregated education</a:t>
            </a:r>
          </a:p>
          <a:p>
            <a:pPr algn="r">
              <a:spcBef>
                <a:spcPct val="50000"/>
              </a:spcBef>
              <a:buFontTx/>
              <a:buNone/>
            </a:pPr>
            <a:r>
              <a:rPr lang="en-GB" altLang="en-US" sz="1800" b="1">
                <a:solidFill>
                  <a:srgbClr val="000000"/>
                </a:solidFill>
                <a:latin typeface="Arial" charset="0"/>
              </a:rPr>
              <a:t>Poverty &amp; low income</a:t>
            </a:r>
          </a:p>
          <a:p>
            <a:pPr algn="r">
              <a:spcBef>
                <a:spcPct val="50000"/>
              </a:spcBef>
              <a:buFontTx/>
              <a:buNone/>
            </a:pPr>
            <a:endParaRPr lang="en-GB" altLang="en-US" sz="1800" b="1">
              <a:solidFill>
                <a:srgbClr val="000000"/>
              </a:solidFill>
              <a:latin typeface="Arial" charset="0"/>
            </a:endParaRPr>
          </a:p>
          <a:p>
            <a:pPr>
              <a:spcBef>
                <a:spcPct val="50000"/>
              </a:spcBef>
              <a:buFontTx/>
              <a:buNone/>
            </a:pPr>
            <a:endParaRPr lang="en-GB" altLang="en-US" sz="1800">
              <a:solidFill>
                <a:srgbClr val="000000"/>
              </a:solidFill>
              <a:latin typeface="Arial" charset="0"/>
            </a:endParaRPr>
          </a:p>
        </p:txBody>
      </p:sp>
      <p:sp>
        <p:nvSpPr>
          <p:cNvPr id="12293" name="Text Box 5"/>
          <p:cNvSpPr txBox="1">
            <a:spLocks noChangeArrowheads="1"/>
          </p:cNvSpPr>
          <p:nvPr/>
        </p:nvSpPr>
        <p:spPr bwMode="auto">
          <a:xfrm>
            <a:off x="6516688" y="2133600"/>
            <a:ext cx="2627312" cy="203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fontAlgn="base">
              <a:spcBef>
                <a:spcPct val="20000"/>
              </a:spcBef>
              <a:spcAft>
                <a:spcPct val="0"/>
              </a:spcAft>
              <a:buFont typeface="Arial" charset="0"/>
              <a:buChar char="»"/>
              <a:defRPr sz="2000">
                <a:solidFill>
                  <a:schemeClr val="tx1"/>
                </a:solidFill>
                <a:latin typeface="Calibri" pitchFamily="34" charset="0"/>
              </a:defRPr>
            </a:lvl6pPr>
            <a:lvl7pPr marL="2971800" indent="-228600" fontAlgn="base">
              <a:spcBef>
                <a:spcPct val="20000"/>
              </a:spcBef>
              <a:spcAft>
                <a:spcPct val="0"/>
              </a:spcAft>
              <a:buFont typeface="Arial" charset="0"/>
              <a:buChar char="»"/>
              <a:defRPr sz="2000">
                <a:solidFill>
                  <a:schemeClr val="tx1"/>
                </a:solidFill>
                <a:latin typeface="Calibri" pitchFamily="34" charset="0"/>
              </a:defRPr>
            </a:lvl7pPr>
            <a:lvl8pPr marL="3429000" indent="-228600" fontAlgn="base">
              <a:spcBef>
                <a:spcPct val="20000"/>
              </a:spcBef>
              <a:spcAft>
                <a:spcPct val="0"/>
              </a:spcAft>
              <a:buFont typeface="Arial" charset="0"/>
              <a:buChar char="»"/>
              <a:defRPr sz="2000">
                <a:solidFill>
                  <a:schemeClr val="tx1"/>
                </a:solidFill>
                <a:latin typeface="Calibri" pitchFamily="34" charset="0"/>
              </a:defRPr>
            </a:lvl8pPr>
            <a:lvl9pPr marL="3886200" indent="-228600" fontAlgn="base">
              <a:spcBef>
                <a:spcPct val="20000"/>
              </a:spcBef>
              <a:spcAft>
                <a:spcPct val="0"/>
              </a:spcAft>
              <a:buFont typeface="Arial" charset="0"/>
              <a:buChar char="»"/>
              <a:defRPr sz="2000">
                <a:solidFill>
                  <a:schemeClr val="tx1"/>
                </a:solidFill>
                <a:latin typeface="Calibri" pitchFamily="34" charset="0"/>
              </a:defRPr>
            </a:lvl9pPr>
          </a:lstStyle>
          <a:p>
            <a:pPr>
              <a:spcBef>
                <a:spcPct val="50000"/>
              </a:spcBef>
              <a:buFontTx/>
              <a:buNone/>
            </a:pPr>
            <a:r>
              <a:rPr lang="en-GB" altLang="en-US" sz="1800" b="1">
                <a:solidFill>
                  <a:srgbClr val="000000"/>
                </a:solidFill>
                <a:latin typeface="Arial" charset="0"/>
              </a:rPr>
              <a:t>Inaccessible transport</a:t>
            </a:r>
          </a:p>
          <a:p>
            <a:pPr>
              <a:spcBef>
                <a:spcPct val="50000"/>
              </a:spcBef>
              <a:buFontTx/>
              <a:buNone/>
            </a:pPr>
            <a:r>
              <a:rPr lang="en-GB" altLang="en-US" sz="1800" b="1">
                <a:solidFill>
                  <a:srgbClr val="000000"/>
                </a:solidFill>
                <a:latin typeface="Arial" charset="0"/>
              </a:rPr>
              <a:t>Isolated families</a:t>
            </a:r>
          </a:p>
          <a:p>
            <a:pPr>
              <a:spcBef>
                <a:spcPct val="50000"/>
              </a:spcBef>
              <a:buFontTx/>
              <a:buNone/>
            </a:pPr>
            <a:r>
              <a:rPr lang="en-GB" altLang="en-US" sz="1800" b="1">
                <a:solidFill>
                  <a:srgbClr val="000000"/>
                </a:solidFill>
                <a:latin typeface="Arial" charset="0"/>
              </a:rPr>
              <a:t>No physical access</a:t>
            </a:r>
          </a:p>
          <a:p>
            <a:pPr>
              <a:spcBef>
                <a:spcPct val="50000"/>
              </a:spcBef>
              <a:buFontTx/>
              <a:buNone/>
            </a:pPr>
            <a:r>
              <a:rPr lang="en-GB" altLang="en-US" sz="1800" b="1">
                <a:solidFill>
                  <a:srgbClr val="000000"/>
                </a:solidFill>
                <a:latin typeface="Arial" charset="0"/>
              </a:rPr>
              <a:t>Prejudiced attitudes</a:t>
            </a:r>
          </a:p>
          <a:p>
            <a:pPr>
              <a:spcBef>
                <a:spcPct val="50000"/>
              </a:spcBef>
              <a:buFontTx/>
              <a:buNone/>
            </a:pPr>
            <a:r>
              <a:rPr lang="en-GB" altLang="en-US" sz="1800" b="1">
                <a:solidFill>
                  <a:srgbClr val="000000"/>
                </a:solidFill>
                <a:latin typeface="Arial" charset="0"/>
              </a:rPr>
              <a:t>Higher unemployment</a:t>
            </a:r>
          </a:p>
        </p:txBody>
      </p:sp>
      <p:sp>
        <p:nvSpPr>
          <p:cNvPr id="2" name="Slide Number Placeholder 1"/>
          <p:cNvSpPr>
            <a:spLocks noGrp="1"/>
          </p:cNvSpPr>
          <p:nvPr>
            <p:ph type="sldNum" sz="quarter" idx="12"/>
          </p:nvPr>
        </p:nvSpPr>
        <p:spPr/>
        <p:txBody>
          <a:bodyPr/>
          <a:lstStyle/>
          <a:p>
            <a:fld id="{60B8BCDC-EE74-4764-882C-AE5130C77B98}" type="slidenum">
              <a:rPr lang="en-GB" smtClean="0"/>
              <a:pPr/>
              <a:t>10</a:t>
            </a:fld>
            <a:endParaRPr lang="en-GB"/>
          </a:p>
        </p:txBody>
      </p:sp>
    </p:spTree>
    <p:extLst>
      <p:ext uri="{BB962C8B-B14F-4D97-AF65-F5344CB8AC3E}">
        <p14:creationId xmlns:p14="http://schemas.microsoft.com/office/powerpoint/2010/main" val="16066695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GB" altLang="en-US" smtClean="0"/>
              <a:t>Examples of disabilities</a:t>
            </a:r>
          </a:p>
        </p:txBody>
      </p:sp>
      <p:sp>
        <p:nvSpPr>
          <p:cNvPr id="13315" name="Content Placeholder 2"/>
          <p:cNvSpPr>
            <a:spLocks noGrp="1"/>
          </p:cNvSpPr>
          <p:nvPr>
            <p:ph sz="half" idx="1"/>
          </p:nvPr>
        </p:nvSpPr>
        <p:spPr/>
        <p:txBody>
          <a:bodyPr/>
          <a:lstStyle/>
          <a:p>
            <a:r>
              <a:rPr lang="en-GB" altLang="en-US" sz="2200" smtClean="0"/>
              <a:t>Dyslexia</a:t>
            </a:r>
          </a:p>
          <a:p>
            <a:r>
              <a:rPr lang="en-GB" altLang="en-US" sz="2200" smtClean="0"/>
              <a:t>Aspergers Syndrome</a:t>
            </a:r>
          </a:p>
          <a:p>
            <a:r>
              <a:rPr lang="en-GB" altLang="en-US" sz="2200" smtClean="0"/>
              <a:t>Chronic Fatigue Syndrome</a:t>
            </a:r>
          </a:p>
          <a:p>
            <a:r>
              <a:rPr lang="en-GB" altLang="en-US" sz="2200" smtClean="0"/>
              <a:t>Depression &amp; Anxiety</a:t>
            </a:r>
          </a:p>
          <a:p>
            <a:r>
              <a:rPr lang="en-GB" altLang="en-US" sz="2200" smtClean="0"/>
              <a:t>Crohn's Disease</a:t>
            </a:r>
          </a:p>
          <a:p>
            <a:r>
              <a:rPr lang="en-GB" altLang="en-US" sz="2200" smtClean="0"/>
              <a:t>Narcolepsy</a:t>
            </a:r>
          </a:p>
          <a:p>
            <a:r>
              <a:rPr lang="en-GB" altLang="en-US" sz="2200" smtClean="0"/>
              <a:t>Arthritis</a:t>
            </a:r>
          </a:p>
          <a:p>
            <a:r>
              <a:rPr lang="en-GB" altLang="en-US" sz="2200" smtClean="0"/>
              <a:t>HIV</a:t>
            </a:r>
          </a:p>
          <a:p>
            <a:pPr>
              <a:buFontTx/>
              <a:buNone/>
            </a:pPr>
            <a:endParaRPr lang="en-GB" altLang="en-US" smtClean="0"/>
          </a:p>
        </p:txBody>
      </p:sp>
      <p:sp>
        <p:nvSpPr>
          <p:cNvPr id="13316" name="Content Placeholder 3"/>
          <p:cNvSpPr>
            <a:spLocks noGrp="1"/>
          </p:cNvSpPr>
          <p:nvPr>
            <p:ph sz="half" idx="2"/>
          </p:nvPr>
        </p:nvSpPr>
        <p:spPr/>
        <p:txBody>
          <a:bodyPr/>
          <a:lstStyle/>
          <a:p>
            <a:r>
              <a:rPr lang="en-GB" altLang="en-US" sz="2200" smtClean="0"/>
              <a:t>Visual impairments</a:t>
            </a:r>
          </a:p>
          <a:p>
            <a:r>
              <a:rPr lang="en-GB" altLang="en-US" sz="2200" smtClean="0"/>
              <a:t>Parkinson’s disease</a:t>
            </a:r>
          </a:p>
          <a:p>
            <a:r>
              <a:rPr lang="en-GB" altLang="en-US" sz="2200" smtClean="0"/>
              <a:t>Cancer</a:t>
            </a:r>
          </a:p>
          <a:p>
            <a:r>
              <a:rPr lang="en-GB" altLang="en-US" sz="2200" smtClean="0"/>
              <a:t>Bipolar Disorder</a:t>
            </a:r>
          </a:p>
          <a:p>
            <a:r>
              <a:rPr lang="en-GB" altLang="en-US" sz="2200" smtClean="0"/>
              <a:t>Obsessive compulsive disorder</a:t>
            </a:r>
          </a:p>
          <a:p>
            <a:r>
              <a:rPr lang="en-GB" altLang="en-US" sz="2200" smtClean="0"/>
              <a:t>Eating Disorders</a:t>
            </a:r>
          </a:p>
          <a:p>
            <a:r>
              <a:rPr lang="en-GB" altLang="en-US" sz="2200" smtClean="0"/>
              <a:t>Tourette’s syndrome</a:t>
            </a:r>
          </a:p>
          <a:p>
            <a:r>
              <a:rPr lang="en-GB" altLang="en-US" sz="2200" smtClean="0"/>
              <a:t>Schizophrenia</a:t>
            </a:r>
          </a:p>
        </p:txBody>
      </p:sp>
      <p:sp>
        <p:nvSpPr>
          <p:cNvPr id="2" name="Slide Number Placeholder 1"/>
          <p:cNvSpPr>
            <a:spLocks noGrp="1"/>
          </p:cNvSpPr>
          <p:nvPr>
            <p:ph type="sldNum" sz="quarter" idx="12"/>
          </p:nvPr>
        </p:nvSpPr>
        <p:spPr/>
        <p:txBody>
          <a:bodyPr/>
          <a:lstStyle/>
          <a:p>
            <a:fld id="{60B8BCDC-EE74-4764-882C-AE5130C77B98}" type="slidenum">
              <a:rPr lang="en-GB" smtClean="0"/>
              <a:pPr/>
              <a:t>11</a:t>
            </a:fld>
            <a:endParaRPr lang="en-GB"/>
          </a:p>
        </p:txBody>
      </p:sp>
    </p:spTree>
    <p:extLst>
      <p:ext uri="{BB962C8B-B14F-4D97-AF65-F5344CB8AC3E}">
        <p14:creationId xmlns:p14="http://schemas.microsoft.com/office/powerpoint/2010/main" val="40088311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GB" altLang="en-US" smtClean="0"/>
              <a:t>Disability Myths</a:t>
            </a:r>
          </a:p>
        </p:txBody>
      </p:sp>
      <p:sp>
        <p:nvSpPr>
          <p:cNvPr id="14339" name="Content Placeholder 2"/>
          <p:cNvSpPr>
            <a:spLocks noGrp="1"/>
          </p:cNvSpPr>
          <p:nvPr>
            <p:ph idx="1"/>
          </p:nvPr>
        </p:nvSpPr>
        <p:spPr>
          <a:xfrm>
            <a:off x="468313" y="1484313"/>
            <a:ext cx="8229600" cy="4281487"/>
          </a:xfrm>
        </p:spPr>
        <p:txBody>
          <a:bodyPr rtlCol="0">
            <a:normAutofit fontScale="92500" lnSpcReduction="20000"/>
          </a:bodyPr>
          <a:lstStyle/>
          <a:p>
            <a:pPr marL="0" indent="0" fontAlgn="auto">
              <a:spcAft>
                <a:spcPts val="0"/>
              </a:spcAft>
              <a:buFontTx/>
              <a:buNone/>
              <a:defRPr/>
            </a:pPr>
            <a:r>
              <a:rPr lang="en-GB" altLang="en-US" b="1" dirty="0" smtClean="0"/>
              <a:t>Myth</a:t>
            </a:r>
            <a:r>
              <a:rPr lang="en-GB" altLang="en-US" dirty="0" smtClean="0"/>
              <a:t>: Disability is a devastating personal tragedy</a:t>
            </a:r>
          </a:p>
          <a:p>
            <a:pPr marL="0" indent="0" fontAlgn="auto">
              <a:spcAft>
                <a:spcPts val="0"/>
              </a:spcAft>
              <a:buFontTx/>
              <a:buNone/>
              <a:defRPr/>
            </a:pPr>
            <a:r>
              <a:rPr lang="en-GB" altLang="en-US" b="1" dirty="0" smtClean="0"/>
              <a:t>Truth</a:t>
            </a:r>
            <a:r>
              <a:rPr lang="en-GB" altLang="en-US" dirty="0" smtClean="0"/>
              <a:t>: What often disables people is the attitudes they encounter and the environment in which they live, study and work.</a:t>
            </a:r>
          </a:p>
          <a:p>
            <a:pPr marL="0" indent="0" fontAlgn="auto">
              <a:spcAft>
                <a:spcPts val="0"/>
              </a:spcAft>
              <a:buFontTx/>
              <a:buNone/>
              <a:defRPr/>
            </a:pPr>
            <a:endParaRPr lang="en-GB" altLang="en-US" dirty="0" smtClean="0"/>
          </a:p>
          <a:p>
            <a:pPr marL="0" indent="0" fontAlgn="auto">
              <a:spcAft>
                <a:spcPts val="0"/>
              </a:spcAft>
              <a:buFontTx/>
              <a:buNone/>
              <a:defRPr/>
            </a:pPr>
            <a:r>
              <a:rPr lang="en-GB" altLang="en-US" b="1" dirty="0" smtClean="0"/>
              <a:t>Myth: </a:t>
            </a:r>
            <a:r>
              <a:rPr lang="en-GB" altLang="en-US" dirty="0" smtClean="0"/>
              <a:t>All deaf people use sign language</a:t>
            </a:r>
          </a:p>
          <a:p>
            <a:pPr marL="0" indent="0" fontAlgn="auto">
              <a:spcAft>
                <a:spcPts val="0"/>
              </a:spcAft>
              <a:buFontTx/>
              <a:buNone/>
              <a:defRPr/>
            </a:pPr>
            <a:r>
              <a:rPr lang="en-GB" altLang="en-US" b="1" dirty="0" smtClean="0"/>
              <a:t>Truth: </a:t>
            </a:r>
            <a:r>
              <a:rPr lang="en-GB" altLang="en-US" dirty="0" smtClean="0"/>
              <a:t>No. The preferred method of communication depends on the individual. Deaf people may be lip readers, lip speakers or use speech-to-text technology as well as sign language.</a:t>
            </a:r>
          </a:p>
          <a:p>
            <a:pPr marL="0" indent="0" fontAlgn="auto">
              <a:spcAft>
                <a:spcPts val="0"/>
              </a:spcAft>
              <a:buFontTx/>
              <a:buNone/>
              <a:defRPr/>
            </a:pPr>
            <a:endParaRPr lang="en-GB" altLang="en-US" dirty="0" smtClean="0"/>
          </a:p>
          <a:p>
            <a:pPr marL="0" indent="0" fontAlgn="auto">
              <a:spcAft>
                <a:spcPts val="0"/>
              </a:spcAft>
              <a:buFont typeface="Arial" panose="020B0604020202020204" pitchFamily="34" charset="0"/>
              <a:buChar char="•"/>
              <a:defRPr/>
            </a:pPr>
            <a:endParaRPr lang="en-GB" altLang="en-US" dirty="0" smtClean="0"/>
          </a:p>
        </p:txBody>
      </p:sp>
      <p:sp>
        <p:nvSpPr>
          <p:cNvPr id="2" name="Slide Number Placeholder 1"/>
          <p:cNvSpPr>
            <a:spLocks noGrp="1"/>
          </p:cNvSpPr>
          <p:nvPr>
            <p:ph type="sldNum" sz="quarter" idx="12"/>
          </p:nvPr>
        </p:nvSpPr>
        <p:spPr/>
        <p:txBody>
          <a:bodyPr/>
          <a:lstStyle/>
          <a:p>
            <a:fld id="{60B8BCDC-EE74-4764-882C-AE5130C77B98}" type="slidenum">
              <a:rPr lang="en-GB" smtClean="0"/>
              <a:pPr/>
              <a:t>12</a:t>
            </a:fld>
            <a:endParaRPr lang="en-GB"/>
          </a:p>
        </p:txBody>
      </p:sp>
    </p:spTree>
    <p:extLst>
      <p:ext uri="{BB962C8B-B14F-4D97-AF65-F5344CB8AC3E}">
        <p14:creationId xmlns:p14="http://schemas.microsoft.com/office/powerpoint/2010/main" val="16322706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GB" altLang="en-US" smtClean="0"/>
              <a:t>Disability Myths continued</a:t>
            </a:r>
          </a:p>
        </p:txBody>
      </p:sp>
      <p:sp>
        <p:nvSpPr>
          <p:cNvPr id="15363" name="Content Placeholder 2"/>
          <p:cNvSpPr>
            <a:spLocks noGrp="1"/>
          </p:cNvSpPr>
          <p:nvPr>
            <p:ph idx="1"/>
          </p:nvPr>
        </p:nvSpPr>
        <p:spPr>
          <a:xfrm>
            <a:off x="468313" y="1484313"/>
            <a:ext cx="8229600" cy="4281487"/>
          </a:xfrm>
        </p:spPr>
        <p:txBody>
          <a:bodyPr rtlCol="0">
            <a:normAutofit lnSpcReduction="10000"/>
          </a:bodyPr>
          <a:lstStyle/>
          <a:p>
            <a:pPr fontAlgn="auto">
              <a:spcAft>
                <a:spcPts val="0"/>
              </a:spcAft>
              <a:buFont typeface="Arial" panose="020B0604020202020204" pitchFamily="34" charset="0"/>
              <a:buChar char="•"/>
              <a:defRPr/>
            </a:pPr>
            <a:r>
              <a:rPr lang="en-GB" altLang="en-US" b="1" smtClean="0"/>
              <a:t>Myth</a:t>
            </a:r>
            <a:r>
              <a:rPr lang="en-GB" altLang="en-US" smtClean="0"/>
              <a:t>: All Autistic people have a special talent.</a:t>
            </a:r>
          </a:p>
          <a:p>
            <a:pPr fontAlgn="auto">
              <a:spcAft>
                <a:spcPts val="0"/>
              </a:spcAft>
              <a:buFont typeface="Arial" panose="020B0604020202020204" pitchFamily="34" charset="0"/>
              <a:buChar char="•"/>
              <a:defRPr/>
            </a:pPr>
            <a:r>
              <a:rPr lang="en-GB" altLang="en-US" b="1" smtClean="0"/>
              <a:t>Truth</a:t>
            </a:r>
            <a:r>
              <a:rPr lang="en-GB" altLang="en-US" smtClean="0"/>
              <a:t>: No, only about 0.06% of Autistic people are 'Autistic Savants'. </a:t>
            </a:r>
          </a:p>
          <a:p>
            <a:pPr fontAlgn="auto">
              <a:spcAft>
                <a:spcPts val="0"/>
              </a:spcAft>
              <a:buFont typeface="Arial" panose="020B0604020202020204" pitchFamily="34" charset="0"/>
              <a:buChar char="•"/>
              <a:defRPr/>
            </a:pPr>
            <a:endParaRPr lang="en-GB" altLang="en-US" smtClean="0"/>
          </a:p>
          <a:p>
            <a:pPr fontAlgn="auto">
              <a:spcAft>
                <a:spcPts val="0"/>
              </a:spcAft>
              <a:buFont typeface="Arial" panose="020B0604020202020204" pitchFamily="34" charset="0"/>
              <a:buChar char="•"/>
              <a:defRPr/>
            </a:pPr>
            <a:r>
              <a:rPr lang="en-GB" altLang="en-US" b="1" smtClean="0"/>
              <a:t>Myth: </a:t>
            </a:r>
            <a:r>
              <a:rPr lang="en-GB" altLang="en-US" smtClean="0"/>
              <a:t>Everyone with Dyslexia has difficulties reading and writing</a:t>
            </a:r>
          </a:p>
          <a:p>
            <a:pPr fontAlgn="auto">
              <a:spcAft>
                <a:spcPts val="0"/>
              </a:spcAft>
              <a:buFont typeface="Arial" panose="020B0604020202020204" pitchFamily="34" charset="0"/>
              <a:buChar char="•"/>
              <a:defRPr/>
            </a:pPr>
            <a:r>
              <a:rPr lang="en-GB" altLang="en-US" b="1" smtClean="0"/>
              <a:t>Truth: </a:t>
            </a:r>
            <a:r>
              <a:rPr lang="en-GB" altLang="en-US" smtClean="0"/>
              <a:t>No, though reading and writing difficulties can be symptoms of Dyslexia.</a:t>
            </a:r>
          </a:p>
        </p:txBody>
      </p:sp>
      <p:sp>
        <p:nvSpPr>
          <p:cNvPr id="2" name="Slide Number Placeholder 1"/>
          <p:cNvSpPr>
            <a:spLocks noGrp="1"/>
          </p:cNvSpPr>
          <p:nvPr>
            <p:ph type="sldNum" sz="quarter" idx="12"/>
          </p:nvPr>
        </p:nvSpPr>
        <p:spPr/>
        <p:txBody>
          <a:bodyPr/>
          <a:lstStyle/>
          <a:p>
            <a:fld id="{60B8BCDC-EE74-4764-882C-AE5130C77B98}" type="slidenum">
              <a:rPr lang="en-GB" smtClean="0"/>
              <a:pPr/>
              <a:t>13</a:t>
            </a:fld>
            <a:endParaRPr lang="en-GB"/>
          </a:p>
        </p:txBody>
      </p:sp>
    </p:spTree>
    <p:extLst>
      <p:ext uri="{BB962C8B-B14F-4D97-AF65-F5344CB8AC3E}">
        <p14:creationId xmlns:p14="http://schemas.microsoft.com/office/powerpoint/2010/main" val="86984573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68313" y="260350"/>
            <a:ext cx="8229600" cy="792163"/>
          </a:xfrm>
        </p:spPr>
        <p:txBody>
          <a:bodyPr/>
          <a:lstStyle/>
          <a:p>
            <a:r>
              <a:rPr lang="en-GB" altLang="en-US" smtClean="0"/>
              <a:t>The role of the DSO</a:t>
            </a:r>
            <a:endParaRPr lang="en-US" altLang="en-US" smtClean="0"/>
          </a:p>
        </p:txBody>
      </p:sp>
      <p:sp>
        <p:nvSpPr>
          <p:cNvPr id="16387" name="Rectangle 3"/>
          <p:cNvSpPr>
            <a:spLocks noGrp="1" noChangeArrowheads="1"/>
          </p:cNvSpPr>
          <p:nvPr>
            <p:ph idx="1"/>
          </p:nvPr>
        </p:nvSpPr>
        <p:spPr>
          <a:xfrm>
            <a:off x="468313" y="1341438"/>
            <a:ext cx="8229600" cy="4895850"/>
          </a:xfrm>
        </p:spPr>
        <p:txBody>
          <a:bodyPr rtlCol="0">
            <a:normAutofit lnSpcReduction="10000"/>
          </a:bodyPr>
          <a:lstStyle/>
          <a:p>
            <a:pPr fontAlgn="auto">
              <a:spcAft>
                <a:spcPts val="0"/>
              </a:spcAft>
              <a:buFont typeface="Arial" panose="020B0604020202020204" pitchFamily="34" charset="0"/>
              <a:buChar char="•"/>
              <a:defRPr/>
            </a:pPr>
            <a:r>
              <a:rPr lang="en-GB" altLang="en-US" smtClean="0"/>
              <a:t>Advice to students on support available (e.g. Disabled Students Allowance funding, institutional support);</a:t>
            </a:r>
          </a:p>
          <a:p>
            <a:pPr fontAlgn="auto">
              <a:spcAft>
                <a:spcPts val="0"/>
              </a:spcAft>
              <a:buFont typeface="Arial" panose="020B0604020202020204" pitchFamily="34" charset="0"/>
              <a:buChar char="•"/>
              <a:defRPr/>
            </a:pPr>
            <a:r>
              <a:rPr lang="en-GB" altLang="en-US" smtClean="0"/>
              <a:t>To assist students with suspected dyslexia to be assessed by an Educational Psychologist</a:t>
            </a:r>
          </a:p>
          <a:p>
            <a:pPr fontAlgn="auto">
              <a:spcAft>
                <a:spcPts val="0"/>
              </a:spcAft>
              <a:buFont typeface="Arial" panose="020B0604020202020204" pitchFamily="34" charset="0"/>
              <a:buChar char="•"/>
              <a:defRPr/>
            </a:pPr>
            <a:r>
              <a:rPr lang="en-GB" altLang="en-US" smtClean="0"/>
              <a:t>To liaise with Schools re the support needs of individual students</a:t>
            </a:r>
          </a:p>
          <a:p>
            <a:pPr fontAlgn="auto">
              <a:spcAft>
                <a:spcPts val="0"/>
              </a:spcAft>
              <a:buFont typeface="Arial" panose="020B0604020202020204" pitchFamily="34" charset="0"/>
              <a:buChar char="•"/>
              <a:defRPr/>
            </a:pPr>
            <a:r>
              <a:rPr lang="en-GB" altLang="en-US" smtClean="0"/>
              <a:t>To put in place alternative examination arrangements e.g. extra time, use of PC</a:t>
            </a:r>
          </a:p>
          <a:p>
            <a:pPr fontAlgn="auto">
              <a:spcAft>
                <a:spcPts val="0"/>
              </a:spcAft>
              <a:buFont typeface="Arial" panose="020B0604020202020204" pitchFamily="34" charset="0"/>
              <a:buChar char="•"/>
              <a:defRPr/>
            </a:pPr>
            <a:r>
              <a:rPr lang="en-GB" altLang="en-US" smtClean="0"/>
              <a:t>Staff development</a:t>
            </a:r>
          </a:p>
        </p:txBody>
      </p:sp>
      <p:sp>
        <p:nvSpPr>
          <p:cNvPr id="2" name="Slide Number Placeholder 1"/>
          <p:cNvSpPr>
            <a:spLocks noGrp="1"/>
          </p:cNvSpPr>
          <p:nvPr>
            <p:ph type="sldNum" sz="quarter" idx="12"/>
          </p:nvPr>
        </p:nvSpPr>
        <p:spPr/>
        <p:txBody>
          <a:bodyPr/>
          <a:lstStyle/>
          <a:p>
            <a:fld id="{60B8BCDC-EE74-4764-882C-AE5130C77B98}" type="slidenum">
              <a:rPr lang="en-GB" smtClean="0"/>
              <a:pPr/>
              <a:t>14</a:t>
            </a:fld>
            <a:endParaRPr lang="en-GB"/>
          </a:p>
        </p:txBody>
      </p:sp>
    </p:spTree>
    <p:extLst>
      <p:ext uri="{BB962C8B-B14F-4D97-AF65-F5344CB8AC3E}">
        <p14:creationId xmlns:p14="http://schemas.microsoft.com/office/powerpoint/2010/main" val="316291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GB" altLang="en-US" smtClean="0"/>
              <a:t>The role of the DSO continued</a:t>
            </a:r>
          </a:p>
        </p:txBody>
      </p:sp>
      <p:sp>
        <p:nvSpPr>
          <p:cNvPr id="17411" name="Content Placeholder 2"/>
          <p:cNvSpPr>
            <a:spLocks noGrp="1"/>
          </p:cNvSpPr>
          <p:nvPr>
            <p:ph idx="1"/>
          </p:nvPr>
        </p:nvSpPr>
        <p:spPr>
          <a:xfrm>
            <a:off x="468313" y="1484313"/>
            <a:ext cx="8229600" cy="4537075"/>
          </a:xfrm>
        </p:spPr>
        <p:txBody>
          <a:bodyPr rtlCol="0">
            <a:normAutofit lnSpcReduction="10000"/>
          </a:bodyPr>
          <a:lstStyle/>
          <a:p>
            <a:pPr fontAlgn="auto">
              <a:spcAft>
                <a:spcPts val="0"/>
              </a:spcAft>
              <a:buFont typeface="Arial" panose="020B0604020202020204" pitchFamily="34" charset="0"/>
              <a:buChar char="•"/>
              <a:defRPr/>
            </a:pPr>
            <a:r>
              <a:rPr lang="en-GB" altLang="en-US" smtClean="0"/>
              <a:t>To organise and source funding for support for students who are not eligible for DSA</a:t>
            </a:r>
          </a:p>
          <a:p>
            <a:pPr fontAlgn="auto">
              <a:spcAft>
                <a:spcPts val="0"/>
              </a:spcAft>
              <a:buFont typeface="Arial" panose="020B0604020202020204" pitchFamily="34" charset="0"/>
              <a:buChar char="•"/>
              <a:defRPr/>
            </a:pPr>
            <a:r>
              <a:rPr lang="en-GB" altLang="en-US" smtClean="0"/>
              <a:t>To promote disability support within the university</a:t>
            </a:r>
          </a:p>
          <a:p>
            <a:pPr fontAlgn="auto">
              <a:spcAft>
                <a:spcPts val="0"/>
              </a:spcAft>
              <a:buFont typeface="Arial" panose="020B0604020202020204" pitchFamily="34" charset="0"/>
              <a:buChar char="•"/>
              <a:defRPr/>
            </a:pPr>
            <a:r>
              <a:rPr lang="en-GB" altLang="en-US" smtClean="0"/>
              <a:t>Offer advice and information about Disability Support at Open days</a:t>
            </a:r>
          </a:p>
          <a:p>
            <a:pPr fontAlgn="auto">
              <a:spcAft>
                <a:spcPts val="0"/>
              </a:spcAft>
              <a:buFont typeface="Arial" panose="020B0604020202020204" pitchFamily="34" charset="0"/>
              <a:buChar char="•"/>
              <a:defRPr/>
            </a:pPr>
            <a:r>
              <a:rPr lang="en-GB" altLang="en-US" smtClean="0"/>
              <a:t>Signposting to other agencies e.g. Counselling Service, Support Groups</a:t>
            </a:r>
          </a:p>
          <a:p>
            <a:pPr fontAlgn="auto">
              <a:spcAft>
                <a:spcPts val="0"/>
              </a:spcAft>
              <a:buFont typeface="Arial" panose="020B0604020202020204" pitchFamily="34" charset="0"/>
              <a:buChar char="•"/>
              <a:defRPr/>
            </a:pPr>
            <a:r>
              <a:rPr lang="en-GB" altLang="en-US" smtClean="0"/>
              <a:t>Disabled staff support</a:t>
            </a:r>
            <a:endParaRPr lang="en-US" altLang="en-US" smtClean="0"/>
          </a:p>
          <a:p>
            <a:pPr fontAlgn="auto">
              <a:spcAft>
                <a:spcPts val="0"/>
              </a:spcAft>
              <a:buFont typeface="Arial" panose="020B0604020202020204" pitchFamily="34" charset="0"/>
              <a:buChar char="•"/>
              <a:defRPr/>
            </a:pPr>
            <a:endParaRPr lang="en-GB" altLang="en-US" smtClean="0"/>
          </a:p>
          <a:p>
            <a:pPr fontAlgn="auto">
              <a:spcAft>
                <a:spcPts val="0"/>
              </a:spcAft>
              <a:buFont typeface="Arial" panose="020B0604020202020204" pitchFamily="34" charset="0"/>
              <a:buChar char="•"/>
              <a:defRPr/>
            </a:pPr>
            <a:endParaRPr lang="en-GB" altLang="en-US" smtClean="0"/>
          </a:p>
        </p:txBody>
      </p:sp>
      <p:sp>
        <p:nvSpPr>
          <p:cNvPr id="2" name="Slide Number Placeholder 1"/>
          <p:cNvSpPr>
            <a:spLocks noGrp="1"/>
          </p:cNvSpPr>
          <p:nvPr>
            <p:ph type="sldNum" sz="quarter" idx="12"/>
          </p:nvPr>
        </p:nvSpPr>
        <p:spPr/>
        <p:txBody>
          <a:bodyPr/>
          <a:lstStyle/>
          <a:p>
            <a:fld id="{60B8BCDC-EE74-4764-882C-AE5130C77B98}" type="slidenum">
              <a:rPr lang="en-GB" smtClean="0"/>
              <a:pPr/>
              <a:t>15</a:t>
            </a:fld>
            <a:endParaRPr lang="en-GB"/>
          </a:p>
        </p:txBody>
      </p:sp>
    </p:spTree>
    <p:extLst>
      <p:ext uri="{BB962C8B-B14F-4D97-AF65-F5344CB8AC3E}">
        <p14:creationId xmlns:p14="http://schemas.microsoft.com/office/powerpoint/2010/main" val="154494631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Information Trail</a:t>
            </a:r>
            <a:endParaRPr lang="en-GB" dirty="0"/>
          </a:p>
        </p:txBody>
      </p:sp>
      <p:sp>
        <p:nvSpPr>
          <p:cNvPr id="3" name="Content Placeholder 2"/>
          <p:cNvSpPr>
            <a:spLocks noGrp="1"/>
          </p:cNvSpPr>
          <p:nvPr>
            <p:ph idx="1"/>
          </p:nvPr>
        </p:nvSpPr>
        <p:spPr/>
        <p:txBody>
          <a:bodyPr/>
          <a:lstStyle/>
          <a:p>
            <a:r>
              <a:rPr lang="en-GB" dirty="0" smtClean="0"/>
              <a:t>Student informs ‘University’</a:t>
            </a:r>
          </a:p>
          <a:p>
            <a:r>
              <a:rPr lang="en-GB" dirty="0" smtClean="0"/>
              <a:t>DSO referral, with permission</a:t>
            </a:r>
          </a:p>
          <a:p>
            <a:r>
              <a:rPr lang="en-GB" dirty="0" smtClean="0"/>
              <a:t>DSO obtain evidence, update records</a:t>
            </a:r>
          </a:p>
          <a:p>
            <a:r>
              <a:rPr lang="en-GB" dirty="0" smtClean="0"/>
              <a:t>Disability Co-ordinator accesses DSO record and produces PDF report</a:t>
            </a:r>
          </a:p>
          <a:p>
            <a:r>
              <a:rPr lang="en-GB" dirty="0" smtClean="0"/>
              <a:t>PDF Support plan is emailed to academic staff</a:t>
            </a:r>
          </a:p>
          <a:p>
            <a:r>
              <a:rPr lang="en-GB" dirty="0" smtClean="0"/>
              <a:t>Longer term plan for ‘My Students’</a:t>
            </a:r>
          </a:p>
          <a:p>
            <a:endParaRPr lang="en-GB" dirty="0"/>
          </a:p>
        </p:txBody>
      </p:sp>
      <p:sp>
        <p:nvSpPr>
          <p:cNvPr id="4" name="Slide Number Placeholder 3"/>
          <p:cNvSpPr>
            <a:spLocks noGrp="1"/>
          </p:cNvSpPr>
          <p:nvPr>
            <p:ph type="sldNum" sz="quarter" idx="12"/>
          </p:nvPr>
        </p:nvSpPr>
        <p:spPr/>
        <p:txBody>
          <a:bodyPr/>
          <a:lstStyle/>
          <a:p>
            <a:fld id="{60B8BCDC-EE74-4764-882C-AE5130C77B98}" type="slidenum">
              <a:rPr lang="en-GB" smtClean="0"/>
              <a:pPr/>
              <a:t>16</a:t>
            </a:fld>
            <a:endParaRPr lang="en-GB"/>
          </a:p>
        </p:txBody>
      </p:sp>
    </p:spTree>
    <p:extLst>
      <p:ext uri="{BB962C8B-B14F-4D97-AF65-F5344CB8AC3E}">
        <p14:creationId xmlns:p14="http://schemas.microsoft.com/office/powerpoint/2010/main" val="2610059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Case Studies</a:t>
            </a:r>
            <a:endParaRPr lang="en-GB" dirty="0"/>
          </a:p>
        </p:txBody>
      </p:sp>
      <p:sp>
        <p:nvSpPr>
          <p:cNvPr id="3" name="Content Placeholder 2"/>
          <p:cNvSpPr>
            <a:spLocks noGrp="1"/>
          </p:cNvSpPr>
          <p:nvPr>
            <p:ph idx="1"/>
          </p:nvPr>
        </p:nvSpPr>
        <p:spPr/>
        <p:txBody>
          <a:bodyPr/>
          <a:lstStyle/>
          <a:p>
            <a:r>
              <a:rPr lang="en-GB" dirty="0" smtClean="0"/>
              <a:t>A student contacts you to explain that they are behind with their work due to being unwell with depression.  They cannot meet their deadline and are requesting an extension.</a:t>
            </a:r>
          </a:p>
          <a:p>
            <a:r>
              <a:rPr lang="en-GB" dirty="0" smtClean="0"/>
              <a:t>How do you respond?</a:t>
            </a:r>
            <a:endParaRPr lang="en-GB" dirty="0"/>
          </a:p>
        </p:txBody>
      </p:sp>
      <p:sp>
        <p:nvSpPr>
          <p:cNvPr id="4" name="Slide Number Placeholder 3"/>
          <p:cNvSpPr>
            <a:spLocks noGrp="1"/>
          </p:cNvSpPr>
          <p:nvPr>
            <p:ph type="sldNum" sz="quarter" idx="12"/>
          </p:nvPr>
        </p:nvSpPr>
        <p:spPr/>
        <p:txBody>
          <a:bodyPr/>
          <a:lstStyle/>
          <a:p>
            <a:fld id="{60B8BCDC-EE74-4764-882C-AE5130C77B98}" type="slidenum">
              <a:rPr lang="en-GB" smtClean="0"/>
              <a:pPr/>
              <a:t>17</a:t>
            </a:fld>
            <a:endParaRPr lang="en-GB"/>
          </a:p>
        </p:txBody>
      </p:sp>
    </p:spTree>
    <p:extLst>
      <p:ext uri="{BB962C8B-B14F-4D97-AF65-F5344CB8AC3E}">
        <p14:creationId xmlns:p14="http://schemas.microsoft.com/office/powerpoint/2010/main" val="27876309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Case Studies</a:t>
            </a:r>
            <a:endParaRPr lang="en-GB" dirty="0"/>
          </a:p>
        </p:txBody>
      </p:sp>
      <p:sp>
        <p:nvSpPr>
          <p:cNvPr id="3" name="Content Placeholder 2"/>
          <p:cNvSpPr>
            <a:spLocks noGrp="1"/>
          </p:cNvSpPr>
          <p:nvPr>
            <p:ph idx="1"/>
          </p:nvPr>
        </p:nvSpPr>
        <p:spPr/>
        <p:txBody>
          <a:bodyPr/>
          <a:lstStyle/>
          <a:p>
            <a:r>
              <a:rPr lang="en-GB" dirty="0" smtClean="0"/>
              <a:t>In the same situation, the academic member of staff agrees an extension of 2 weeks. The student  begins to email with more information and the staff members gets drawn into a long email exchange, during which more personal information is revealed.  Further ‘adjustments’ are agreed.</a:t>
            </a:r>
          </a:p>
          <a:p>
            <a:r>
              <a:rPr lang="en-GB" dirty="0" smtClean="0"/>
              <a:t>Why is this a problem?</a:t>
            </a:r>
            <a:endParaRPr lang="en-GB" dirty="0"/>
          </a:p>
        </p:txBody>
      </p:sp>
      <p:sp>
        <p:nvSpPr>
          <p:cNvPr id="4" name="Slide Number Placeholder 3"/>
          <p:cNvSpPr>
            <a:spLocks noGrp="1"/>
          </p:cNvSpPr>
          <p:nvPr>
            <p:ph type="sldNum" sz="quarter" idx="12"/>
          </p:nvPr>
        </p:nvSpPr>
        <p:spPr/>
        <p:txBody>
          <a:bodyPr/>
          <a:lstStyle/>
          <a:p>
            <a:fld id="{60B8BCDC-EE74-4764-882C-AE5130C77B98}" type="slidenum">
              <a:rPr lang="en-GB" smtClean="0"/>
              <a:pPr/>
              <a:t>18</a:t>
            </a:fld>
            <a:endParaRPr lang="en-GB"/>
          </a:p>
        </p:txBody>
      </p:sp>
    </p:spTree>
    <p:extLst>
      <p:ext uri="{BB962C8B-B14F-4D97-AF65-F5344CB8AC3E}">
        <p14:creationId xmlns:p14="http://schemas.microsoft.com/office/powerpoint/2010/main" val="13393680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Case Studies</a:t>
            </a:r>
            <a:endParaRPr lang="en-GB" dirty="0"/>
          </a:p>
        </p:txBody>
      </p:sp>
      <p:sp>
        <p:nvSpPr>
          <p:cNvPr id="3" name="Content Placeholder 2"/>
          <p:cNvSpPr>
            <a:spLocks noGrp="1"/>
          </p:cNvSpPr>
          <p:nvPr>
            <p:ph idx="1"/>
          </p:nvPr>
        </p:nvSpPr>
        <p:spPr/>
        <p:txBody>
          <a:bodyPr/>
          <a:lstStyle/>
          <a:p>
            <a:r>
              <a:rPr lang="en-GB" dirty="0" smtClean="0"/>
              <a:t>You have been in email contact with this student now for 3 months, and you are getting increasingly worried about him/her.  You are aware of a lot of issues s/he is dealing with, as well as problems academically.</a:t>
            </a:r>
          </a:p>
          <a:p>
            <a:r>
              <a:rPr lang="en-GB" dirty="0" smtClean="0"/>
              <a:t>What are the possible implications?</a:t>
            </a:r>
          </a:p>
          <a:p>
            <a:r>
              <a:rPr lang="en-GB" dirty="0" smtClean="0"/>
              <a:t>What do you do?</a:t>
            </a:r>
          </a:p>
          <a:p>
            <a:endParaRPr lang="en-GB" dirty="0"/>
          </a:p>
        </p:txBody>
      </p:sp>
      <p:sp>
        <p:nvSpPr>
          <p:cNvPr id="4" name="Slide Number Placeholder 3"/>
          <p:cNvSpPr>
            <a:spLocks noGrp="1"/>
          </p:cNvSpPr>
          <p:nvPr>
            <p:ph type="sldNum" sz="quarter" idx="12"/>
          </p:nvPr>
        </p:nvSpPr>
        <p:spPr/>
        <p:txBody>
          <a:bodyPr/>
          <a:lstStyle/>
          <a:p>
            <a:fld id="{60B8BCDC-EE74-4764-882C-AE5130C77B98}" type="slidenum">
              <a:rPr lang="en-GB" smtClean="0"/>
              <a:pPr/>
              <a:t>19</a:t>
            </a:fld>
            <a:endParaRPr lang="en-GB"/>
          </a:p>
        </p:txBody>
      </p:sp>
    </p:spTree>
    <p:extLst>
      <p:ext uri="{BB962C8B-B14F-4D97-AF65-F5344CB8AC3E}">
        <p14:creationId xmlns:p14="http://schemas.microsoft.com/office/powerpoint/2010/main" val="23420241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GB" altLang="en-US" smtClean="0"/>
              <a:t>Outline of Session</a:t>
            </a:r>
          </a:p>
        </p:txBody>
      </p:sp>
      <p:sp>
        <p:nvSpPr>
          <p:cNvPr id="4099" name="Rectangle 3"/>
          <p:cNvSpPr>
            <a:spLocks noGrp="1" noChangeArrowheads="1"/>
          </p:cNvSpPr>
          <p:nvPr>
            <p:ph idx="1"/>
          </p:nvPr>
        </p:nvSpPr>
        <p:spPr>
          <a:xfrm>
            <a:off x="468313" y="1268413"/>
            <a:ext cx="8229600" cy="4857750"/>
          </a:xfrm>
        </p:spPr>
        <p:txBody>
          <a:bodyPr/>
          <a:lstStyle/>
          <a:p>
            <a:r>
              <a:rPr lang="en-GB" altLang="en-US" sz="2000" dirty="0" smtClean="0"/>
              <a:t>Activity 1</a:t>
            </a:r>
          </a:p>
          <a:p>
            <a:r>
              <a:rPr lang="en-GB" altLang="en-US" sz="2000" dirty="0" smtClean="0"/>
              <a:t>Definition and Models of Disability</a:t>
            </a:r>
          </a:p>
          <a:p>
            <a:r>
              <a:rPr lang="en-GB" altLang="en-US" sz="2000" dirty="0" smtClean="0"/>
              <a:t>Disability Myths</a:t>
            </a:r>
          </a:p>
          <a:p>
            <a:r>
              <a:rPr lang="en-GB" altLang="en-US" sz="2000" dirty="0" smtClean="0"/>
              <a:t>The role of the DSO </a:t>
            </a:r>
            <a:r>
              <a:rPr lang="en-GB" altLang="en-US" sz="2000" dirty="0" err="1" smtClean="0"/>
              <a:t>inc</a:t>
            </a:r>
            <a:r>
              <a:rPr lang="en-GB" altLang="en-US" sz="2000" dirty="0" smtClean="0"/>
              <a:t> case studies</a:t>
            </a:r>
          </a:p>
          <a:p>
            <a:r>
              <a:rPr lang="en-GB" altLang="en-US" sz="2000" dirty="0" smtClean="0"/>
              <a:t>Legislation</a:t>
            </a:r>
          </a:p>
          <a:p>
            <a:r>
              <a:rPr lang="en-GB" altLang="en-US" sz="2000" dirty="0" smtClean="0"/>
              <a:t>Confidentiality</a:t>
            </a:r>
          </a:p>
          <a:p>
            <a:r>
              <a:rPr lang="en-GB" altLang="en-US" sz="2000" dirty="0" smtClean="0"/>
              <a:t>Language</a:t>
            </a:r>
          </a:p>
          <a:p>
            <a:r>
              <a:rPr lang="en-GB" altLang="en-US" sz="2000" dirty="0" smtClean="0"/>
              <a:t>National DSA Changes</a:t>
            </a:r>
          </a:p>
          <a:p>
            <a:r>
              <a:rPr lang="en-GB" altLang="en-US" sz="2000" dirty="0" smtClean="0"/>
              <a:t>Specific Learning Difficulties</a:t>
            </a:r>
          </a:p>
          <a:p>
            <a:r>
              <a:rPr lang="en-GB" altLang="en-US" sz="2000" dirty="0" smtClean="0"/>
              <a:t>Mental Health Conditions</a:t>
            </a:r>
          </a:p>
          <a:p>
            <a:r>
              <a:rPr lang="en-GB" altLang="en-US" sz="2000" dirty="0" smtClean="0"/>
              <a:t>Disabled Students’ Allowances</a:t>
            </a:r>
          </a:p>
          <a:p>
            <a:r>
              <a:rPr lang="en-GB" altLang="en-US" sz="2000" dirty="0" smtClean="0"/>
              <a:t>Other things to consider…</a:t>
            </a:r>
          </a:p>
          <a:p>
            <a:r>
              <a:rPr lang="en-GB" altLang="en-US" sz="2000" dirty="0" smtClean="0"/>
              <a:t>Contact details</a:t>
            </a:r>
          </a:p>
          <a:p>
            <a:endParaRPr lang="en-GB" altLang="en-US" dirty="0" smtClean="0"/>
          </a:p>
          <a:p>
            <a:endParaRPr lang="en-GB" altLang="en-US" dirty="0" smtClean="0"/>
          </a:p>
        </p:txBody>
      </p:sp>
      <p:sp>
        <p:nvSpPr>
          <p:cNvPr id="2" name="Slide Number Placeholder 1"/>
          <p:cNvSpPr>
            <a:spLocks noGrp="1"/>
          </p:cNvSpPr>
          <p:nvPr>
            <p:ph type="sldNum" sz="quarter" idx="12"/>
          </p:nvPr>
        </p:nvSpPr>
        <p:spPr/>
        <p:txBody>
          <a:bodyPr/>
          <a:lstStyle/>
          <a:p>
            <a:fld id="{60B8BCDC-EE74-4764-882C-AE5130C77B98}" type="slidenum">
              <a:rPr lang="en-GB" smtClean="0"/>
              <a:pPr/>
              <a:t>2</a:t>
            </a:fld>
            <a:endParaRPr lang="en-GB"/>
          </a:p>
        </p:txBody>
      </p:sp>
    </p:spTree>
    <p:extLst>
      <p:ext uri="{BB962C8B-B14F-4D97-AF65-F5344CB8AC3E}">
        <p14:creationId xmlns:p14="http://schemas.microsoft.com/office/powerpoint/2010/main" val="315861516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GB" altLang="en-US" smtClean="0"/>
              <a:t>Disability Legislation</a:t>
            </a:r>
          </a:p>
        </p:txBody>
      </p:sp>
      <p:sp>
        <p:nvSpPr>
          <p:cNvPr id="18435" name="Rectangle 3"/>
          <p:cNvSpPr>
            <a:spLocks noGrp="1" noChangeArrowheads="1"/>
          </p:cNvSpPr>
          <p:nvPr>
            <p:ph idx="1"/>
          </p:nvPr>
        </p:nvSpPr>
        <p:spPr>
          <a:xfrm>
            <a:off x="395288" y="1268413"/>
            <a:ext cx="8229600" cy="4281487"/>
          </a:xfrm>
        </p:spPr>
        <p:txBody>
          <a:bodyPr>
            <a:normAutofit fontScale="92500" lnSpcReduction="10000"/>
          </a:bodyPr>
          <a:lstStyle/>
          <a:p>
            <a:r>
              <a:rPr lang="en-GB" altLang="en-US" b="1" dirty="0" smtClean="0"/>
              <a:t>Equality Act 2010</a:t>
            </a:r>
          </a:p>
          <a:p>
            <a:pPr>
              <a:buFontTx/>
              <a:buChar char="-"/>
            </a:pPr>
            <a:r>
              <a:rPr lang="en-GB" altLang="en-US" dirty="0"/>
              <a:t>Teaching</a:t>
            </a:r>
          </a:p>
          <a:p>
            <a:pPr>
              <a:buFontTx/>
              <a:buChar char="-"/>
            </a:pPr>
            <a:r>
              <a:rPr lang="en-GB" altLang="en-US" dirty="0"/>
              <a:t>Admissions</a:t>
            </a:r>
          </a:p>
          <a:p>
            <a:pPr>
              <a:buFontTx/>
              <a:buChar char="-"/>
            </a:pPr>
            <a:r>
              <a:rPr lang="en-GB" altLang="en-US" dirty="0"/>
              <a:t>Estates</a:t>
            </a:r>
          </a:p>
          <a:p>
            <a:pPr>
              <a:buFontTx/>
              <a:buChar char="-"/>
            </a:pPr>
            <a:r>
              <a:rPr lang="en-GB" altLang="en-US" dirty="0"/>
              <a:t>Administration</a:t>
            </a:r>
          </a:p>
          <a:p>
            <a:pPr>
              <a:buFontTx/>
              <a:buChar char="-"/>
            </a:pPr>
            <a:r>
              <a:rPr lang="en-GB" altLang="en-US" dirty="0"/>
              <a:t>All types of “student services” = any services an institution provides or offers to provide wholly or mainly for students attending or undertaking courses</a:t>
            </a:r>
          </a:p>
          <a:p>
            <a:endParaRPr lang="en-GB" altLang="en-US" b="1" dirty="0" smtClean="0"/>
          </a:p>
          <a:p>
            <a:pPr>
              <a:buFontTx/>
              <a:buNone/>
            </a:pPr>
            <a:endParaRPr lang="en-GB" altLang="en-US" b="1" dirty="0" smtClean="0">
              <a:solidFill>
                <a:srgbClr val="FF0000"/>
              </a:solidFill>
            </a:endParaRPr>
          </a:p>
        </p:txBody>
      </p:sp>
      <p:sp>
        <p:nvSpPr>
          <p:cNvPr id="2" name="Slide Number Placeholder 1"/>
          <p:cNvSpPr>
            <a:spLocks noGrp="1"/>
          </p:cNvSpPr>
          <p:nvPr>
            <p:ph type="sldNum" sz="quarter" idx="12"/>
          </p:nvPr>
        </p:nvSpPr>
        <p:spPr/>
        <p:txBody>
          <a:bodyPr/>
          <a:lstStyle/>
          <a:p>
            <a:fld id="{60B8BCDC-EE74-4764-882C-AE5130C77B98}" type="slidenum">
              <a:rPr lang="en-GB" smtClean="0"/>
              <a:pPr/>
              <a:t>20</a:t>
            </a:fld>
            <a:endParaRPr lang="en-GB"/>
          </a:p>
        </p:txBody>
      </p:sp>
    </p:spTree>
    <p:extLst>
      <p:ext uri="{BB962C8B-B14F-4D97-AF65-F5344CB8AC3E}">
        <p14:creationId xmlns:p14="http://schemas.microsoft.com/office/powerpoint/2010/main" val="352825973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GB" altLang="en-US" smtClean="0"/>
              <a:t>Equal Opportunities</a:t>
            </a:r>
          </a:p>
        </p:txBody>
      </p:sp>
      <p:sp>
        <p:nvSpPr>
          <p:cNvPr id="20483" name="Rectangle 3"/>
          <p:cNvSpPr>
            <a:spLocks noGrp="1" noChangeArrowheads="1"/>
          </p:cNvSpPr>
          <p:nvPr>
            <p:ph idx="1"/>
          </p:nvPr>
        </p:nvSpPr>
        <p:spPr>
          <a:xfrm>
            <a:off x="468313" y="1412875"/>
            <a:ext cx="8229600" cy="4281488"/>
          </a:xfrm>
        </p:spPr>
        <p:txBody>
          <a:bodyPr/>
          <a:lstStyle/>
          <a:p>
            <a:endParaRPr lang="en-GB" altLang="en-US" dirty="0" smtClean="0"/>
          </a:p>
          <a:p>
            <a:endParaRPr lang="en-GB" altLang="en-US" dirty="0" smtClean="0"/>
          </a:p>
          <a:p>
            <a:r>
              <a:rPr lang="en-GB" altLang="en-US" dirty="0" smtClean="0"/>
              <a:t>The principle behind the legislation is that disabled people should have the same opportunities as non-disabled people to benefit wherever possible from whatever education or other related provision is available.</a:t>
            </a:r>
          </a:p>
          <a:p>
            <a:endParaRPr lang="en-GB" altLang="en-US" dirty="0" smtClean="0"/>
          </a:p>
        </p:txBody>
      </p:sp>
      <p:sp>
        <p:nvSpPr>
          <p:cNvPr id="2" name="Slide Number Placeholder 1"/>
          <p:cNvSpPr>
            <a:spLocks noGrp="1"/>
          </p:cNvSpPr>
          <p:nvPr>
            <p:ph type="sldNum" sz="quarter" idx="12"/>
          </p:nvPr>
        </p:nvSpPr>
        <p:spPr/>
        <p:txBody>
          <a:bodyPr/>
          <a:lstStyle/>
          <a:p>
            <a:fld id="{60B8BCDC-EE74-4764-882C-AE5130C77B98}" type="slidenum">
              <a:rPr lang="en-GB" smtClean="0"/>
              <a:pPr/>
              <a:t>21</a:t>
            </a:fld>
            <a:endParaRPr lang="en-GB"/>
          </a:p>
        </p:txBody>
      </p:sp>
    </p:spTree>
    <p:extLst>
      <p:ext uri="{BB962C8B-B14F-4D97-AF65-F5344CB8AC3E}">
        <p14:creationId xmlns:p14="http://schemas.microsoft.com/office/powerpoint/2010/main" val="37375932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68313" y="333375"/>
            <a:ext cx="8675687" cy="792163"/>
          </a:xfrm>
        </p:spPr>
        <p:txBody>
          <a:bodyPr/>
          <a:lstStyle/>
          <a:p>
            <a:r>
              <a:rPr lang="en-GB" altLang="en-US" smtClean="0"/>
              <a:t>Legal Duties and Responsibilities - 1</a:t>
            </a:r>
          </a:p>
        </p:txBody>
      </p:sp>
      <p:sp>
        <p:nvSpPr>
          <p:cNvPr id="22531" name="Rectangle 3"/>
          <p:cNvSpPr>
            <a:spLocks noGrp="1" noChangeArrowheads="1"/>
          </p:cNvSpPr>
          <p:nvPr>
            <p:ph idx="1"/>
          </p:nvPr>
        </p:nvSpPr>
        <p:spPr>
          <a:xfrm>
            <a:off x="468313" y="2060575"/>
            <a:ext cx="8229600" cy="4065588"/>
          </a:xfrm>
        </p:spPr>
        <p:txBody>
          <a:bodyPr rtlCol="0">
            <a:normAutofit fontScale="92500"/>
          </a:bodyPr>
          <a:lstStyle/>
          <a:p>
            <a:pPr fontAlgn="auto">
              <a:spcAft>
                <a:spcPts val="0"/>
              </a:spcAft>
              <a:buFont typeface="Arial" panose="020B0604020202020204" pitchFamily="34" charset="0"/>
              <a:buChar char="•"/>
              <a:defRPr/>
            </a:pPr>
            <a:r>
              <a:rPr lang="en-GB" altLang="en-US" smtClean="0"/>
              <a:t>Unlawful to </a:t>
            </a:r>
            <a:r>
              <a:rPr lang="en-GB" altLang="en-US" b="1" smtClean="0"/>
              <a:t>discriminate</a:t>
            </a:r>
            <a:r>
              <a:rPr lang="en-GB" altLang="en-US" smtClean="0"/>
              <a:t> against disabled people or students by treating them less favourably than others. </a:t>
            </a:r>
          </a:p>
          <a:p>
            <a:pPr fontAlgn="auto">
              <a:spcAft>
                <a:spcPts val="0"/>
              </a:spcAft>
              <a:buFont typeface="Arial" panose="020B0604020202020204" pitchFamily="34" charset="0"/>
              <a:buChar char="•"/>
              <a:defRPr/>
            </a:pPr>
            <a:endParaRPr lang="en-GB" altLang="en-US" smtClean="0"/>
          </a:p>
          <a:p>
            <a:pPr fontAlgn="auto">
              <a:spcAft>
                <a:spcPts val="0"/>
              </a:spcAft>
              <a:buFont typeface="Arial" panose="020B0604020202020204" pitchFamily="34" charset="0"/>
              <a:buChar char="•"/>
              <a:defRPr/>
            </a:pPr>
            <a:r>
              <a:rPr lang="en-GB" altLang="en-US" smtClean="0"/>
              <a:t>Required to provide certain types of </a:t>
            </a:r>
            <a:r>
              <a:rPr lang="en-GB" altLang="en-US" b="1" smtClean="0"/>
              <a:t>reasonable adjustments</a:t>
            </a:r>
            <a:r>
              <a:rPr lang="en-GB" altLang="en-US" smtClean="0"/>
              <a:t> to provision where disabled students or other disabled people might otherwise be substantially disadvantaged</a:t>
            </a:r>
          </a:p>
          <a:p>
            <a:pPr fontAlgn="auto">
              <a:spcAft>
                <a:spcPts val="0"/>
              </a:spcAft>
              <a:buFont typeface="Arial" panose="020B0604020202020204" pitchFamily="34" charset="0"/>
              <a:buChar char="•"/>
              <a:defRPr/>
            </a:pPr>
            <a:endParaRPr lang="en-GB" altLang="en-US" smtClean="0"/>
          </a:p>
          <a:p>
            <a:pPr fontAlgn="auto">
              <a:spcAft>
                <a:spcPts val="0"/>
              </a:spcAft>
              <a:buFont typeface="Arial" panose="020B0604020202020204" pitchFamily="34" charset="0"/>
              <a:buChar char="•"/>
              <a:defRPr/>
            </a:pPr>
            <a:endParaRPr lang="en-GB" altLang="en-US" smtClean="0"/>
          </a:p>
          <a:p>
            <a:pPr fontAlgn="auto">
              <a:spcAft>
                <a:spcPts val="0"/>
              </a:spcAft>
              <a:buFont typeface="Arial" panose="020B0604020202020204" pitchFamily="34" charset="0"/>
              <a:buChar char="•"/>
              <a:defRPr/>
            </a:pPr>
            <a:endParaRPr lang="en-GB" altLang="en-US" smtClean="0"/>
          </a:p>
        </p:txBody>
      </p:sp>
      <p:sp>
        <p:nvSpPr>
          <p:cNvPr id="2" name="Slide Number Placeholder 1"/>
          <p:cNvSpPr>
            <a:spLocks noGrp="1"/>
          </p:cNvSpPr>
          <p:nvPr>
            <p:ph type="sldNum" sz="quarter" idx="12"/>
          </p:nvPr>
        </p:nvSpPr>
        <p:spPr/>
        <p:txBody>
          <a:bodyPr/>
          <a:lstStyle/>
          <a:p>
            <a:fld id="{60B8BCDC-EE74-4764-882C-AE5130C77B98}" type="slidenum">
              <a:rPr lang="en-GB" smtClean="0"/>
              <a:pPr/>
              <a:t>22</a:t>
            </a:fld>
            <a:endParaRPr lang="en-GB"/>
          </a:p>
        </p:txBody>
      </p:sp>
    </p:spTree>
    <p:extLst>
      <p:ext uri="{BB962C8B-B14F-4D97-AF65-F5344CB8AC3E}">
        <p14:creationId xmlns:p14="http://schemas.microsoft.com/office/powerpoint/2010/main" val="181878780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rtlCol="0">
            <a:normAutofit fontScale="90000"/>
          </a:bodyPr>
          <a:lstStyle/>
          <a:p>
            <a:pPr fontAlgn="auto">
              <a:spcAft>
                <a:spcPts val="0"/>
              </a:spcAft>
              <a:defRPr/>
            </a:pPr>
            <a:r>
              <a:rPr lang="en-GB" altLang="en-US" dirty="0" smtClean="0"/>
              <a:t>Legal Duties and Responsibilities - 2</a:t>
            </a:r>
          </a:p>
        </p:txBody>
      </p:sp>
      <p:sp>
        <p:nvSpPr>
          <p:cNvPr id="22531" name="Rectangle 3"/>
          <p:cNvSpPr>
            <a:spLocks noGrp="1" noChangeArrowheads="1"/>
          </p:cNvSpPr>
          <p:nvPr>
            <p:ph idx="1"/>
          </p:nvPr>
        </p:nvSpPr>
        <p:spPr>
          <a:xfrm>
            <a:off x="468313" y="1125538"/>
            <a:ext cx="8229600" cy="5000625"/>
          </a:xfrm>
        </p:spPr>
        <p:txBody>
          <a:bodyPr/>
          <a:lstStyle/>
          <a:p>
            <a:endParaRPr lang="en-GB" altLang="en-US" smtClean="0"/>
          </a:p>
          <a:p>
            <a:r>
              <a:rPr lang="en-GB" altLang="en-US" smtClean="0"/>
              <a:t>Duty – to promote equality of opportunity for all disabled people</a:t>
            </a:r>
          </a:p>
          <a:p>
            <a:pPr lvl="1"/>
            <a:r>
              <a:rPr lang="en-GB" altLang="en-US" smtClean="0"/>
              <a:t>Anticipatory &amp; proactive approach</a:t>
            </a:r>
          </a:p>
          <a:p>
            <a:pPr lvl="1"/>
            <a:r>
              <a:rPr lang="en-GB" altLang="en-US" smtClean="0"/>
              <a:t>All institutional activities</a:t>
            </a:r>
          </a:p>
          <a:p>
            <a:pPr lvl="1"/>
            <a:r>
              <a:rPr lang="en-GB" altLang="en-US" smtClean="0"/>
              <a:t>Identify and analyse potential discriminatory practices</a:t>
            </a:r>
          </a:p>
          <a:p>
            <a:pPr lvl="1"/>
            <a:r>
              <a:rPr lang="en-GB" altLang="en-US" smtClean="0"/>
              <a:t>Single Equality Scheme</a:t>
            </a:r>
          </a:p>
          <a:p>
            <a:pPr>
              <a:buFontTx/>
              <a:buNone/>
            </a:pPr>
            <a:endParaRPr lang="en-GB" altLang="en-US" smtClean="0"/>
          </a:p>
        </p:txBody>
      </p:sp>
      <p:sp>
        <p:nvSpPr>
          <p:cNvPr id="2" name="Slide Number Placeholder 1"/>
          <p:cNvSpPr>
            <a:spLocks noGrp="1"/>
          </p:cNvSpPr>
          <p:nvPr>
            <p:ph type="sldNum" sz="quarter" idx="12"/>
          </p:nvPr>
        </p:nvSpPr>
        <p:spPr/>
        <p:txBody>
          <a:bodyPr/>
          <a:lstStyle/>
          <a:p>
            <a:fld id="{60B8BCDC-EE74-4764-882C-AE5130C77B98}" type="slidenum">
              <a:rPr lang="en-GB" smtClean="0"/>
              <a:pPr/>
              <a:t>23</a:t>
            </a:fld>
            <a:endParaRPr lang="en-GB"/>
          </a:p>
        </p:txBody>
      </p:sp>
    </p:spTree>
    <p:extLst>
      <p:ext uri="{BB962C8B-B14F-4D97-AF65-F5344CB8AC3E}">
        <p14:creationId xmlns:p14="http://schemas.microsoft.com/office/powerpoint/2010/main" val="37201356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GB" altLang="en-US" smtClean="0"/>
              <a:t>Different Categories of Students</a:t>
            </a:r>
          </a:p>
        </p:txBody>
      </p:sp>
      <p:sp>
        <p:nvSpPr>
          <p:cNvPr id="24579" name="Rectangle 3"/>
          <p:cNvSpPr>
            <a:spLocks noGrp="1" noChangeArrowheads="1"/>
          </p:cNvSpPr>
          <p:nvPr>
            <p:ph idx="1"/>
          </p:nvPr>
        </p:nvSpPr>
        <p:spPr>
          <a:xfrm>
            <a:off x="468313" y="1268413"/>
            <a:ext cx="8229600" cy="4857750"/>
          </a:xfrm>
        </p:spPr>
        <p:txBody>
          <a:bodyPr rtlCol="0">
            <a:normAutofit fontScale="92500" lnSpcReduction="10000"/>
          </a:bodyPr>
          <a:lstStyle/>
          <a:p>
            <a:pPr fontAlgn="auto">
              <a:spcAft>
                <a:spcPts val="0"/>
              </a:spcAft>
              <a:buFont typeface="Arial" panose="020B0604020202020204" pitchFamily="34" charset="0"/>
              <a:buChar char="•"/>
              <a:defRPr/>
            </a:pPr>
            <a:r>
              <a:rPr lang="en-GB" altLang="en-US" smtClean="0"/>
              <a:t>The Act makes no distinction between home and international students – both equally entitled to support and adjustments</a:t>
            </a:r>
          </a:p>
          <a:p>
            <a:pPr fontAlgn="auto">
              <a:spcAft>
                <a:spcPts val="0"/>
              </a:spcAft>
              <a:buFont typeface="Arial" panose="020B0604020202020204" pitchFamily="34" charset="0"/>
              <a:buChar char="•"/>
              <a:defRPr/>
            </a:pPr>
            <a:r>
              <a:rPr lang="en-GB" altLang="en-US" smtClean="0"/>
              <a:t>Students on non-degree courses are also protected by the law</a:t>
            </a:r>
          </a:p>
          <a:p>
            <a:pPr fontAlgn="auto">
              <a:spcAft>
                <a:spcPts val="0"/>
              </a:spcAft>
              <a:buFont typeface="Arial" panose="020B0604020202020204" pitchFamily="34" charset="0"/>
              <a:buChar char="•"/>
              <a:defRPr/>
            </a:pPr>
            <a:r>
              <a:rPr lang="en-GB" altLang="en-US" smtClean="0"/>
              <a:t>We also have to ensure that discrimination does not occur when our students are on placement or studying abroad.</a:t>
            </a:r>
          </a:p>
          <a:p>
            <a:pPr fontAlgn="auto">
              <a:spcAft>
                <a:spcPts val="0"/>
              </a:spcAft>
              <a:buFont typeface="Arial" panose="020B0604020202020204" pitchFamily="34" charset="0"/>
              <a:buChar char="•"/>
              <a:defRPr/>
            </a:pPr>
            <a:r>
              <a:rPr lang="en-GB" altLang="en-US" smtClean="0"/>
              <a:t>Includes application processes</a:t>
            </a:r>
          </a:p>
          <a:p>
            <a:pPr fontAlgn="auto">
              <a:spcAft>
                <a:spcPts val="0"/>
              </a:spcAft>
              <a:buFont typeface="Arial" panose="020B0604020202020204" pitchFamily="34" charset="0"/>
              <a:buChar char="•"/>
              <a:defRPr/>
            </a:pPr>
            <a:r>
              <a:rPr lang="en-GB" altLang="en-US" smtClean="0"/>
              <a:t>Extends after students leave the University</a:t>
            </a:r>
          </a:p>
        </p:txBody>
      </p:sp>
      <p:sp>
        <p:nvSpPr>
          <p:cNvPr id="2" name="Slide Number Placeholder 1"/>
          <p:cNvSpPr>
            <a:spLocks noGrp="1"/>
          </p:cNvSpPr>
          <p:nvPr>
            <p:ph type="sldNum" sz="quarter" idx="12"/>
          </p:nvPr>
        </p:nvSpPr>
        <p:spPr/>
        <p:txBody>
          <a:bodyPr/>
          <a:lstStyle/>
          <a:p>
            <a:fld id="{60B8BCDC-EE74-4764-882C-AE5130C77B98}" type="slidenum">
              <a:rPr lang="en-GB" smtClean="0"/>
              <a:pPr/>
              <a:t>24</a:t>
            </a:fld>
            <a:endParaRPr lang="en-GB"/>
          </a:p>
        </p:txBody>
      </p:sp>
    </p:spTree>
    <p:extLst>
      <p:ext uri="{BB962C8B-B14F-4D97-AF65-F5344CB8AC3E}">
        <p14:creationId xmlns:p14="http://schemas.microsoft.com/office/powerpoint/2010/main" val="2247077633"/>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GB" altLang="en-US" smtClean="0"/>
              <a:t>Confidentiality</a:t>
            </a:r>
          </a:p>
        </p:txBody>
      </p:sp>
      <p:sp>
        <p:nvSpPr>
          <p:cNvPr id="24579" name="Rectangle 3"/>
          <p:cNvSpPr>
            <a:spLocks noGrp="1" noChangeArrowheads="1"/>
          </p:cNvSpPr>
          <p:nvPr>
            <p:ph idx="1"/>
          </p:nvPr>
        </p:nvSpPr>
        <p:spPr/>
        <p:txBody>
          <a:bodyPr/>
          <a:lstStyle/>
          <a:p>
            <a:pPr>
              <a:lnSpc>
                <a:spcPct val="90000"/>
              </a:lnSpc>
            </a:pPr>
            <a:r>
              <a:rPr lang="en-GB" altLang="en-US" dirty="0" smtClean="0"/>
              <a:t>Respect a request for confidentiality</a:t>
            </a:r>
            <a:br>
              <a:rPr lang="en-GB" altLang="en-US" dirty="0" smtClean="0"/>
            </a:br>
            <a:endParaRPr lang="en-GB" altLang="en-US" dirty="0" smtClean="0"/>
          </a:p>
          <a:p>
            <a:pPr lvl="1">
              <a:lnSpc>
                <a:spcPct val="90000"/>
              </a:lnSpc>
            </a:pPr>
            <a:r>
              <a:rPr lang="en-GB" altLang="en-US" sz="2600" dirty="0" smtClean="0"/>
              <a:t>the University as a whole is deemed to know about a student’s disability if the student has mentioned it to anybody…..BUT</a:t>
            </a:r>
            <a:br>
              <a:rPr lang="en-GB" altLang="en-US" sz="2600" dirty="0" smtClean="0"/>
            </a:br>
            <a:endParaRPr lang="en-GB" altLang="en-US" sz="2600" dirty="0" smtClean="0"/>
          </a:p>
          <a:p>
            <a:pPr>
              <a:lnSpc>
                <a:spcPct val="90000"/>
              </a:lnSpc>
              <a:buFontTx/>
              <a:buNone/>
            </a:pPr>
            <a:r>
              <a:rPr lang="en-GB" altLang="en-US" sz="2200" dirty="0" smtClean="0"/>
              <a:t>        ……..  Make sure the information is communicated unless it has been told in confidence….. Encourage students to contact the DSO</a:t>
            </a:r>
          </a:p>
          <a:p>
            <a:pPr>
              <a:lnSpc>
                <a:spcPct val="90000"/>
              </a:lnSpc>
              <a:buFontTx/>
              <a:buNone/>
            </a:pPr>
            <a:endParaRPr lang="en-GB" altLang="en-US" sz="2200" dirty="0"/>
          </a:p>
          <a:p>
            <a:pPr>
              <a:lnSpc>
                <a:spcPct val="90000"/>
              </a:lnSpc>
            </a:pPr>
            <a:r>
              <a:rPr lang="en-GB" altLang="en-US" sz="2200" dirty="0" smtClean="0"/>
              <a:t>Use common sense and think about language</a:t>
            </a:r>
          </a:p>
        </p:txBody>
      </p:sp>
      <p:sp>
        <p:nvSpPr>
          <p:cNvPr id="2" name="Slide Number Placeholder 1"/>
          <p:cNvSpPr>
            <a:spLocks noGrp="1"/>
          </p:cNvSpPr>
          <p:nvPr>
            <p:ph type="sldNum" sz="quarter" idx="12"/>
          </p:nvPr>
        </p:nvSpPr>
        <p:spPr/>
        <p:txBody>
          <a:bodyPr/>
          <a:lstStyle/>
          <a:p>
            <a:fld id="{60B8BCDC-EE74-4764-882C-AE5130C77B98}" type="slidenum">
              <a:rPr lang="en-GB" smtClean="0"/>
              <a:pPr/>
              <a:t>25</a:t>
            </a:fld>
            <a:endParaRPr lang="en-GB"/>
          </a:p>
        </p:txBody>
      </p:sp>
    </p:spTree>
    <p:extLst>
      <p:ext uri="{BB962C8B-B14F-4D97-AF65-F5344CB8AC3E}">
        <p14:creationId xmlns:p14="http://schemas.microsoft.com/office/powerpoint/2010/main" val="3328983293"/>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Language</a:t>
            </a:r>
            <a:endParaRPr lang="en-GB" dirty="0"/>
          </a:p>
        </p:txBody>
      </p:sp>
      <p:sp>
        <p:nvSpPr>
          <p:cNvPr id="3" name="Content Placeholder 2"/>
          <p:cNvSpPr>
            <a:spLocks noGrp="1"/>
          </p:cNvSpPr>
          <p:nvPr>
            <p:ph idx="1"/>
          </p:nvPr>
        </p:nvSpPr>
        <p:spPr/>
        <p:txBody>
          <a:bodyPr>
            <a:normAutofit fontScale="85000" lnSpcReduction="20000"/>
          </a:bodyPr>
          <a:lstStyle/>
          <a:p>
            <a:pPr>
              <a:lnSpc>
                <a:spcPct val="90000"/>
              </a:lnSpc>
            </a:pPr>
            <a:r>
              <a:rPr lang="en-GB" altLang="en-US" sz="3000" dirty="0"/>
              <a:t>Think carefully about the language you use e.g. ‘invalid’ = not valid, </a:t>
            </a:r>
            <a:r>
              <a:rPr lang="en-GB" altLang="en-US" sz="3000" dirty="0" smtClean="0"/>
              <a:t>worthless</a:t>
            </a:r>
            <a:br>
              <a:rPr lang="en-GB" altLang="en-US" sz="3000" dirty="0" smtClean="0"/>
            </a:br>
            <a:endParaRPr lang="en-GB" altLang="en-US" sz="1000" dirty="0"/>
          </a:p>
          <a:p>
            <a:pPr>
              <a:lnSpc>
                <a:spcPct val="90000"/>
              </a:lnSpc>
            </a:pPr>
            <a:r>
              <a:rPr lang="en-GB" altLang="en-US" sz="3000" dirty="0"/>
              <a:t>Do not refer to people by their disability (e.g. the dyslexic, the epileptic</a:t>
            </a:r>
            <a:r>
              <a:rPr lang="en-GB" altLang="en-US" sz="3000" dirty="0" smtClean="0"/>
              <a:t>)</a:t>
            </a:r>
            <a:br>
              <a:rPr lang="en-GB" altLang="en-US" sz="3000" dirty="0" smtClean="0"/>
            </a:br>
            <a:endParaRPr lang="en-GB" altLang="en-US" sz="900" dirty="0"/>
          </a:p>
          <a:p>
            <a:pPr>
              <a:lnSpc>
                <a:spcPct val="90000"/>
              </a:lnSpc>
            </a:pPr>
            <a:r>
              <a:rPr lang="en-GB" altLang="en-US" sz="3000" dirty="0"/>
              <a:t>Put the person first (e.g. person with a visual impairment, person with epilepsy</a:t>
            </a:r>
            <a:r>
              <a:rPr lang="en-GB" altLang="en-US" sz="3000" dirty="0" smtClean="0"/>
              <a:t>)</a:t>
            </a:r>
            <a:br>
              <a:rPr lang="en-GB" altLang="en-US" sz="3000" dirty="0" smtClean="0"/>
            </a:br>
            <a:endParaRPr lang="en-GB" altLang="en-US" sz="900" dirty="0"/>
          </a:p>
          <a:p>
            <a:pPr>
              <a:lnSpc>
                <a:spcPct val="90000"/>
              </a:lnSpc>
            </a:pPr>
            <a:r>
              <a:rPr lang="en-GB" altLang="en-US" sz="3000" dirty="0"/>
              <a:t>Avoid judgemental terms (e.g. suffers from, afflicted with, brave</a:t>
            </a:r>
            <a:r>
              <a:rPr lang="en-GB" altLang="en-US" sz="3000" dirty="0" smtClean="0"/>
              <a:t>)</a:t>
            </a:r>
            <a:br>
              <a:rPr lang="en-GB" altLang="en-US" sz="3000" dirty="0" smtClean="0"/>
            </a:br>
            <a:endParaRPr lang="en-GB" altLang="en-US" sz="900" dirty="0"/>
          </a:p>
          <a:p>
            <a:pPr>
              <a:lnSpc>
                <a:spcPct val="90000"/>
              </a:lnSpc>
            </a:pPr>
            <a:r>
              <a:rPr lang="en-GB" altLang="en-US" sz="3000" dirty="0"/>
              <a:t>If you are not sure, ask!</a:t>
            </a:r>
          </a:p>
          <a:p>
            <a:pPr>
              <a:lnSpc>
                <a:spcPct val="90000"/>
              </a:lnSpc>
            </a:pPr>
            <a:endParaRPr lang="en-GB" altLang="en-US" dirty="0"/>
          </a:p>
          <a:p>
            <a:pPr algn="ctr">
              <a:lnSpc>
                <a:spcPct val="90000"/>
              </a:lnSpc>
              <a:buFontTx/>
              <a:buNone/>
            </a:pPr>
            <a:r>
              <a:rPr lang="en-GB" altLang="en-US" sz="2800" dirty="0"/>
              <a:t>N.B. Don’t become overly conscious about it – it’s ok to say ‘see you later’ to a blind person</a:t>
            </a:r>
          </a:p>
          <a:p>
            <a:endParaRPr lang="en-GB" dirty="0"/>
          </a:p>
        </p:txBody>
      </p:sp>
      <p:sp>
        <p:nvSpPr>
          <p:cNvPr id="4" name="Slide Number Placeholder 3"/>
          <p:cNvSpPr>
            <a:spLocks noGrp="1"/>
          </p:cNvSpPr>
          <p:nvPr>
            <p:ph type="sldNum" sz="quarter" idx="12"/>
          </p:nvPr>
        </p:nvSpPr>
        <p:spPr/>
        <p:txBody>
          <a:bodyPr/>
          <a:lstStyle/>
          <a:p>
            <a:fld id="{60B8BCDC-EE74-4764-882C-AE5130C77B98}" type="slidenum">
              <a:rPr lang="en-GB" smtClean="0"/>
              <a:pPr/>
              <a:t>26</a:t>
            </a:fld>
            <a:endParaRPr lang="en-GB"/>
          </a:p>
        </p:txBody>
      </p:sp>
    </p:spTree>
    <p:extLst>
      <p:ext uri="{BB962C8B-B14F-4D97-AF65-F5344CB8AC3E}">
        <p14:creationId xmlns:p14="http://schemas.microsoft.com/office/powerpoint/2010/main" val="16259003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Terminology</a:t>
            </a:r>
            <a:endParaRPr lang="en-GB" dirty="0"/>
          </a:p>
        </p:txBody>
      </p:sp>
      <p:sp>
        <p:nvSpPr>
          <p:cNvPr id="3" name="Content Placeholder 2"/>
          <p:cNvSpPr>
            <a:spLocks noGrp="1"/>
          </p:cNvSpPr>
          <p:nvPr>
            <p:ph idx="1"/>
          </p:nvPr>
        </p:nvSpPr>
        <p:spPr/>
        <p:txBody>
          <a:bodyPr>
            <a:normAutofit fontScale="92500" lnSpcReduction="10000"/>
          </a:bodyPr>
          <a:lstStyle/>
          <a:p>
            <a:pPr>
              <a:lnSpc>
                <a:spcPct val="90000"/>
              </a:lnSpc>
              <a:buFontTx/>
              <a:buNone/>
            </a:pPr>
            <a:r>
              <a:rPr lang="en-GB" altLang="en-US" b="1" u="sng" dirty="0"/>
              <a:t>Avoid</a:t>
            </a:r>
            <a:r>
              <a:rPr lang="en-GB" altLang="en-US" dirty="0"/>
              <a:t>			</a:t>
            </a:r>
            <a:r>
              <a:rPr lang="en-GB" altLang="en-US" dirty="0" smtClean="0"/>
              <a:t>	</a:t>
            </a:r>
            <a:r>
              <a:rPr lang="en-GB" altLang="en-US" b="1" u="sng" dirty="0" smtClean="0"/>
              <a:t>Use</a:t>
            </a:r>
            <a:endParaRPr lang="en-GB" altLang="en-US" b="1" u="sng" dirty="0"/>
          </a:p>
          <a:p>
            <a:pPr>
              <a:lnSpc>
                <a:spcPct val="90000"/>
              </a:lnSpc>
              <a:buFontTx/>
              <a:buNone/>
            </a:pPr>
            <a:r>
              <a:rPr lang="en-GB" altLang="en-US" dirty="0"/>
              <a:t>Handicapped		Person with a disability / 				disabled person</a:t>
            </a:r>
          </a:p>
          <a:p>
            <a:pPr>
              <a:lnSpc>
                <a:spcPct val="90000"/>
              </a:lnSpc>
              <a:buFontTx/>
              <a:buNone/>
            </a:pPr>
            <a:endParaRPr lang="en-GB" altLang="en-US" dirty="0"/>
          </a:p>
          <a:p>
            <a:pPr>
              <a:lnSpc>
                <a:spcPct val="90000"/>
              </a:lnSpc>
              <a:buFontTx/>
              <a:buNone/>
            </a:pPr>
            <a:r>
              <a:rPr lang="en-GB" altLang="en-US" dirty="0"/>
              <a:t>Special needs		Support needs</a:t>
            </a:r>
          </a:p>
          <a:p>
            <a:pPr>
              <a:lnSpc>
                <a:spcPct val="90000"/>
              </a:lnSpc>
              <a:buFontTx/>
              <a:buNone/>
            </a:pPr>
            <a:endParaRPr lang="en-GB" altLang="en-US" dirty="0"/>
          </a:p>
          <a:p>
            <a:pPr>
              <a:lnSpc>
                <a:spcPct val="90000"/>
              </a:lnSpc>
              <a:buFontTx/>
              <a:buNone/>
            </a:pPr>
            <a:r>
              <a:rPr lang="en-GB" altLang="en-US" dirty="0"/>
              <a:t>Wheelchair-bound	Wheelchair user</a:t>
            </a:r>
          </a:p>
          <a:p>
            <a:pPr>
              <a:lnSpc>
                <a:spcPct val="90000"/>
              </a:lnSpc>
              <a:buFontTx/>
              <a:buNone/>
            </a:pPr>
            <a:endParaRPr lang="en-GB" altLang="en-US" dirty="0"/>
          </a:p>
          <a:p>
            <a:pPr>
              <a:lnSpc>
                <a:spcPct val="90000"/>
              </a:lnSpc>
              <a:buFontTx/>
              <a:buNone/>
            </a:pPr>
            <a:r>
              <a:rPr lang="en-GB" altLang="en-US" dirty="0"/>
              <a:t>Dumb/deaf and dumb	Deaf/hearing impaired, 				communication difficulty</a:t>
            </a:r>
          </a:p>
          <a:p>
            <a:endParaRPr lang="en-GB" dirty="0"/>
          </a:p>
        </p:txBody>
      </p:sp>
      <p:sp>
        <p:nvSpPr>
          <p:cNvPr id="4" name="Slide Number Placeholder 3"/>
          <p:cNvSpPr>
            <a:spLocks noGrp="1"/>
          </p:cNvSpPr>
          <p:nvPr>
            <p:ph type="sldNum" sz="quarter" idx="12"/>
          </p:nvPr>
        </p:nvSpPr>
        <p:spPr/>
        <p:txBody>
          <a:bodyPr/>
          <a:lstStyle/>
          <a:p>
            <a:fld id="{60B8BCDC-EE74-4764-882C-AE5130C77B98}" type="slidenum">
              <a:rPr lang="en-GB" smtClean="0"/>
              <a:pPr/>
              <a:t>27</a:t>
            </a:fld>
            <a:endParaRPr lang="en-GB"/>
          </a:p>
        </p:txBody>
      </p:sp>
    </p:spTree>
    <p:extLst>
      <p:ext uri="{BB962C8B-B14F-4D97-AF65-F5344CB8AC3E}">
        <p14:creationId xmlns:p14="http://schemas.microsoft.com/office/powerpoint/2010/main" val="66272009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normAutofit fontScale="90000"/>
          </a:bodyPr>
          <a:lstStyle/>
          <a:p>
            <a:r>
              <a:rPr lang="en-GB" altLang="en-US" dirty="0" smtClean="0"/>
              <a:t>Disabled Students’ Allowances -DSA</a:t>
            </a:r>
          </a:p>
        </p:txBody>
      </p:sp>
      <p:sp>
        <p:nvSpPr>
          <p:cNvPr id="34819" name="Rectangle 3"/>
          <p:cNvSpPr>
            <a:spLocks noGrp="1" noChangeArrowheads="1"/>
          </p:cNvSpPr>
          <p:nvPr>
            <p:ph idx="1"/>
          </p:nvPr>
        </p:nvSpPr>
        <p:spPr/>
        <p:txBody>
          <a:bodyPr/>
          <a:lstStyle/>
          <a:p>
            <a:r>
              <a:rPr lang="en-GB" altLang="en-US" dirty="0" smtClean="0"/>
              <a:t>Extra costs a student has to pay in attending a course as a direct result of a disability</a:t>
            </a:r>
          </a:p>
          <a:p>
            <a:pPr lvl="1"/>
            <a:r>
              <a:rPr lang="en-GB" altLang="en-US" dirty="0" smtClean="0"/>
              <a:t>Support workers</a:t>
            </a:r>
          </a:p>
          <a:p>
            <a:pPr lvl="1"/>
            <a:r>
              <a:rPr lang="en-GB" altLang="en-US" dirty="0" smtClean="0"/>
              <a:t>Specialist equipment</a:t>
            </a:r>
          </a:p>
          <a:p>
            <a:pPr lvl="1"/>
            <a:r>
              <a:rPr lang="en-GB" altLang="en-US" dirty="0" smtClean="0"/>
              <a:t>Travel</a:t>
            </a:r>
          </a:p>
          <a:p>
            <a:pPr lvl="1"/>
            <a:r>
              <a:rPr lang="en-GB" altLang="en-US" dirty="0" smtClean="0"/>
              <a:t>Other course-related costs</a:t>
            </a:r>
          </a:p>
          <a:p>
            <a:pPr lvl="1"/>
            <a:endParaRPr lang="en-GB" altLang="en-US" dirty="0" smtClean="0"/>
          </a:p>
          <a:p>
            <a:pPr lvl="1">
              <a:buFontTx/>
              <a:buNone/>
            </a:pPr>
            <a:r>
              <a:rPr lang="en-GB" altLang="en-US" dirty="0" smtClean="0"/>
              <a:t>NB – can be a slow process</a:t>
            </a:r>
          </a:p>
        </p:txBody>
      </p:sp>
      <p:sp>
        <p:nvSpPr>
          <p:cNvPr id="2" name="Slide Number Placeholder 1"/>
          <p:cNvSpPr>
            <a:spLocks noGrp="1"/>
          </p:cNvSpPr>
          <p:nvPr>
            <p:ph type="sldNum" sz="quarter" idx="12"/>
          </p:nvPr>
        </p:nvSpPr>
        <p:spPr/>
        <p:txBody>
          <a:bodyPr/>
          <a:lstStyle/>
          <a:p>
            <a:fld id="{60B8BCDC-EE74-4764-882C-AE5130C77B98}" type="slidenum">
              <a:rPr lang="en-GB" smtClean="0"/>
              <a:pPr/>
              <a:t>28</a:t>
            </a:fld>
            <a:endParaRPr lang="en-GB"/>
          </a:p>
        </p:txBody>
      </p:sp>
    </p:spTree>
    <p:extLst>
      <p:ext uri="{BB962C8B-B14F-4D97-AF65-F5344CB8AC3E}">
        <p14:creationId xmlns:p14="http://schemas.microsoft.com/office/powerpoint/2010/main" val="410951968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Current DSA - UG</a:t>
            </a:r>
            <a:endParaRPr lang="en-GB" dirty="0"/>
          </a:p>
        </p:txBody>
      </p:sp>
      <p:sp>
        <p:nvSpPr>
          <p:cNvPr id="4" name="Content Placeholder 2"/>
          <p:cNvSpPr>
            <a:spLocks noGrp="1"/>
          </p:cNvSpPr>
          <p:nvPr>
            <p:ph idx="1"/>
          </p:nvPr>
        </p:nvSpPr>
        <p:spPr/>
        <p:txBody>
          <a:bodyPr>
            <a:normAutofit fontScale="92500" lnSpcReduction="20000"/>
          </a:bodyPr>
          <a:lstStyle/>
          <a:p>
            <a:pPr>
              <a:buSzPct val="48000"/>
              <a:buFont typeface="Wingdings" panose="05000000000000000000" pitchFamily="2" charset="2"/>
              <a:buChar char="Ø"/>
            </a:pPr>
            <a:r>
              <a:rPr lang="en-GB" dirty="0" smtClean="0"/>
              <a:t>Equipment Allowance</a:t>
            </a:r>
          </a:p>
          <a:p>
            <a:pPr lvl="1">
              <a:buSzPct val="48000"/>
              <a:buFont typeface="Wingdings" panose="05000000000000000000" pitchFamily="2" charset="2"/>
              <a:buChar char="Ø"/>
            </a:pPr>
            <a:r>
              <a:rPr lang="en-GB" dirty="0" smtClean="0"/>
              <a:t>Laptop, software, printer/scanner, ergonomic furniture</a:t>
            </a:r>
          </a:p>
          <a:p>
            <a:pPr lvl="1">
              <a:buSzPct val="48000"/>
              <a:buFont typeface="Wingdings" panose="05000000000000000000" pitchFamily="2" charset="2"/>
              <a:buChar char="Ø"/>
            </a:pPr>
            <a:r>
              <a:rPr lang="en-GB" dirty="0" smtClean="0"/>
              <a:t>Literacy, mind mapping, voice recognition</a:t>
            </a:r>
          </a:p>
          <a:p>
            <a:pPr lvl="1">
              <a:buSzPct val="48000"/>
              <a:buFont typeface="Wingdings" panose="05000000000000000000" pitchFamily="2" charset="2"/>
              <a:buChar char="Ø"/>
            </a:pPr>
            <a:r>
              <a:rPr lang="en-GB" dirty="0" smtClean="0"/>
              <a:t>Digital recorder and supporting software </a:t>
            </a:r>
          </a:p>
          <a:p>
            <a:pPr>
              <a:buSzPct val="48000"/>
              <a:buFont typeface="Wingdings" panose="05000000000000000000" pitchFamily="2" charset="2"/>
              <a:buChar char="Ø"/>
            </a:pPr>
            <a:r>
              <a:rPr lang="en-GB" dirty="0" smtClean="0"/>
              <a:t>NMH Allowance</a:t>
            </a:r>
          </a:p>
          <a:p>
            <a:pPr lvl="1">
              <a:buSzPct val="48000"/>
              <a:buFont typeface="Wingdings" panose="05000000000000000000" pitchFamily="2" charset="2"/>
              <a:buChar char="Ø"/>
            </a:pPr>
            <a:r>
              <a:rPr lang="en-GB" dirty="0" smtClean="0"/>
              <a:t>Note taker</a:t>
            </a:r>
          </a:p>
          <a:p>
            <a:pPr lvl="1">
              <a:buSzPct val="48000"/>
              <a:buFont typeface="Wingdings" panose="05000000000000000000" pitchFamily="2" charset="2"/>
              <a:buChar char="Ø"/>
            </a:pPr>
            <a:r>
              <a:rPr lang="en-GB" dirty="0" smtClean="0"/>
              <a:t>Specialist tutor / mentor</a:t>
            </a:r>
          </a:p>
          <a:p>
            <a:pPr>
              <a:buSzPct val="48000"/>
              <a:buFont typeface="Wingdings" panose="05000000000000000000" pitchFamily="2" charset="2"/>
              <a:buChar char="Ø"/>
            </a:pPr>
            <a:r>
              <a:rPr lang="en-GB" dirty="0" smtClean="0"/>
              <a:t>General Allowance</a:t>
            </a:r>
          </a:p>
          <a:p>
            <a:pPr lvl="1">
              <a:buSzPct val="48000"/>
              <a:buFont typeface="Wingdings" panose="05000000000000000000" pitchFamily="2" charset="2"/>
              <a:buChar char="Ø"/>
            </a:pPr>
            <a:r>
              <a:rPr lang="en-GB" dirty="0" smtClean="0"/>
              <a:t>Books &amp; consumables </a:t>
            </a:r>
          </a:p>
          <a:p>
            <a:pPr>
              <a:buSzPct val="48000"/>
              <a:buFont typeface="Wingdings" panose="05000000000000000000" pitchFamily="2" charset="2"/>
              <a:buChar char="Ø"/>
            </a:pPr>
            <a:r>
              <a:rPr lang="en-GB" dirty="0" smtClean="0"/>
              <a:t>Travel Allowance</a:t>
            </a:r>
          </a:p>
        </p:txBody>
      </p:sp>
      <p:sp>
        <p:nvSpPr>
          <p:cNvPr id="3" name="Slide Number Placeholder 2"/>
          <p:cNvSpPr>
            <a:spLocks noGrp="1"/>
          </p:cNvSpPr>
          <p:nvPr>
            <p:ph type="sldNum" sz="quarter" idx="12"/>
          </p:nvPr>
        </p:nvSpPr>
        <p:spPr/>
        <p:txBody>
          <a:bodyPr/>
          <a:lstStyle/>
          <a:p>
            <a:fld id="{60B8BCDC-EE74-4764-882C-AE5130C77B98}" type="slidenum">
              <a:rPr lang="en-GB" smtClean="0"/>
              <a:pPr/>
              <a:t>29</a:t>
            </a:fld>
            <a:endParaRPr lang="en-GB"/>
          </a:p>
        </p:txBody>
      </p:sp>
    </p:spTree>
    <p:extLst>
      <p:ext uri="{BB962C8B-B14F-4D97-AF65-F5344CB8AC3E}">
        <p14:creationId xmlns:p14="http://schemas.microsoft.com/office/powerpoint/2010/main" val="25717122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755650" y="476250"/>
            <a:ext cx="7772400" cy="1470025"/>
          </a:xfrm>
        </p:spPr>
        <p:txBody>
          <a:bodyPr/>
          <a:lstStyle/>
          <a:p>
            <a:r>
              <a:rPr lang="en-GB" altLang="en-US" smtClean="0"/>
              <a:t>Activity 1  - Split into 2 groups</a:t>
            </a:r>
          </a:p>
        </p:txBody>
      </p:sp>
      <p:sp>
        <p:nvSpPr>
          <p:cNvPr id="5123" name="Subtitle 2"/>
          <p:cNvSpPr>
            <a:spLocks noGrp="1"/>
          </p:cNvSpPr>
          <p:nvPr>
            <p:ph type="subTitle" idx="1"/>
          </p:nvPr>
        </p:nvSpPr>
        <p:spPr>
          <a:xfrm>
            <a:off x="971550" y="2420938"/>
            <a:ext cx="6400800" cy="1752600"/>
          </a:xfrm>
        </p:spPr>
        <p:txBody>
          <a:bodyPr rtlCol="0">
            <a:normAutofit/>
          </a:bodyPr>
          <a:lstStyle/>
          <a:p>
            <a:pPr algn="l" fontAlgn="auto">
              <a:spcAft>
                <a:spcPts val="0"/>
              </a:spcAft>
              <a:buFont typeface="Arial" panose="020B0604020202020204" pitchFamily="34" charset="0"/>
              <a:buNone/>
              <a:defRPr/>
            </a:pPr>
            <a:r>
              <a:rPr lang="en-GB" altLang="en-US" smtClean="0"/>
              <a:t>Open the folded piece of paper and write down in a group, the first words that spring to mind.</a:t>
            </a:r>
          </a:p>
          <a:p>
            <a:pPr fontAlgn="auto">
              <a:spcAft>
                <a:spcPts val="0"/>
              </a:spcAft>
              <a:buFont typeface="Arial" panose="020B0604020202020204" pitchFamily="34" charset="0"/>
              <a:buNone/>
              <a:defRPr/>
            </a:pPr>
            <a:endParaRPr lang="en-GB" altLang="en-US" smtClean="0"/>
          </a:p>
        </p:txBody>
      </p:sp>
    </p:spTree>
    <p:extLst>
      <p:ext uri="{BB962C8B-B14F-4D97-AF65-F5344CB8AC3E}">
        <p14:creationId xmlns:p14="http://schemas.microsoft.com/office/powerpoint/2010/main" val="390308997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‘Rebalancing’</a:t>
            </a:r>
            <a:endParaRPr lang="en-GB" dirty="0"/>
          </a:p>
        </p:txBody>
      </p:sp>
      <p:sp>
        <p:nvSpPr>
          <p:cNvPr id="3" name="Content Placeholder 2"/>
          <p:cNvSpPr>
            <a:spLocks noGrp="1"/>
          </p:cNvSpPr>
          <p:nvPr>
            <p:ph idx="1"/>
          </p:nvPr>
        </p:nvSpPr>
        <p:spPr/>
        <p:txBody>
          <a:bodyPr>
            <a:normAutofit/>
          </a:bodyPr>
          <a:lstStyle/>
          <a:p>
            <a:r>
              <a:rPr lang="en-GB" dirty="0" smtClean="0"/>
              <a:t>A move away from DSA-funded support towards HEI-funded support</a:t>
            </a:r>
          </a:p>
          <a:p>
            <a:r>
              <a:rPr lang="en-GB" altLang="en-US" dirty="0" smtClean="0">
                <a:ea typeface="ＭＳ Ｐゴシック" pitchFamily="34" charset="-128"/>
              </a:rPr>
              <a:t>No (or limited??) additional funding for HEIs vs Costs</a:t>
            </a:r>
          </a:p>
          <a:p>
            <a:r>
              <a:rPr lang="en-GB" altLang="en-US" dirty="0" smtClean="0">
                <a:ea typeface="ＭＳ Ｐゴシック" pitchFamily="34" charset="-128"/>
              </a:rPr>
              <a:t>Provision of NMH support</a:t>
            </a:r>
          </a:p>
          <a:p>
            <a:r>
              <a:rPr lang="en-GB" altLang="en-US" dirty="0" smtClean="0">
                <a:ea typeface="ＭＳ Ｐゴシック" pitchFamily="34" charset="-128"/>
              </a:rPr>
              <a:t>Universities do not have to fund support for which other funding (such as the DSA) is available</a:t>
            </a:r>
          </a:p>
          <a:p>
            <a:endParaRPr lang="en-GB" dirty="0"/>
          </a:p>
        </p:txBody>
      </p:sp>
      <p:pic>
        <p:nvPicPr>
          <p:cNvPr id="4" name="Picture 2" descr="C:\Users\mtrssebs\AppData\Local\Microsoft\Windows\Temporary Internet Files\Content.IE5\ZNMCOFDN\MC900389536[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62875" y="404813"/>
            <a:ext cx="898525" cy="930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lide Number Placeholder 4"/>
          <p:cNvSpPr>
            <a:spLocks noGrp="1"/>
          </p:cNvSpPr>
          <p:nvPr>
            <p:ph type="sldNum" sz="quarter" idx="12"/>
          </p:nvPr>
        </p:nvSpPr>
        <p:spPr/>
        <p:txBody>
          <a:bodyPr/>
          <a:lstStyle/>
          <a:p>
            <a:fld id="{60B8BCDC-EE74-4764-882C-AE5130C77B98}" type="slidenum">
              <a:rPr lang="en-GB" smtClean="0"/>
              <a:pPr/>
              <a:t>30</a:t>
            </a:fld>
            <a:endParaRPr lang="en-GB"/>
          </a:p>
        </p:txBody>
      </p:sp>
    </p:spTree>
    <p:extLst>
      <p:ext uri="{BB962C8B-B14F-4D97-AF65-F5344CB8AC3E}">
        <p14:creationId xmlns:p14="http://schemas.microsoft.com/office/powerpoint/2010/main" val="306357841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Extent of the changes</a:t>
            </a:r>
            <a:endParaRPr lang="en-GB" dirty="0"/>
          </a:p>
        </p:txBody>
      </p:sp>
      <p:sp>
        <p:nvSpPr>
          <p:cNvPr id="3" name="Content Placeholder 2"/>
          <p:cNvSpPr>
            <a:spLocks noGrp="1"/>
          </p:cNvSpPr>
          <p:nvPr>
            <p:ph idx="1"/>
          </p:nvPr>
        </p:nvSpPr>
        <p:spPr/>
        <p:txBody>
          <a:bodyPr>
            <a:normAutofit/>
          </a:bodyPr>
          <a:lstStyle/>
          <a:p>
            <a:r>
              <a:rPr lang="en-GB" dirty="0" smtClean="0"/>
              <a:t>These changes currently only apply to students funded by SFE</a:t>
            </a:r>
          </a:p>
          <a:p>
            <a:r>
              <a:rPr lang="en-GB" dirty="0" smtClean="0"/>
              <a:t>No changes yet announced by SFW, SAAS, RCUK, NILB, NHS Bursaries.</a:t>
            </a:r>
          </a:p>
          <a:p>
            <a:r>
              <a:rPr lang="en-GB" dirty="0" smtClean="0"/>
              <a:t>Equality Act Duties on HEIs remain the same.</a:t>
            </a:r>
          </a:p>
        </p:txBody>
      </p:sp>
      <p:sp>
        <p:nvSpPr>
          <p:cNvPr id="4" name="Slide Number Placeholder 3"/>
          <p:cNvSpPr>
            <a:spLocks noGrp="1"/>
          </p:cNvSpPr>
          <p:nvPr>
            <p:ph type="sldNum" sz="quarter" idx="12"/>
          </p:nvPr>
        </p:nvSpPr>
        <p:spPr/>
        <p:txBody>
          <a:bodyPr/>
          <a:lstStyle/>
          <a:p>
            <a:fld id="{60B8BCDC-EE74-4764-882C-AE5130C77B98}" type="slidenum">
              <a:rPr lang="en-GB" smtClean="0"/>
              <a:pPr/>
              <a:t>31</a:t>
            </a:fld>
            <a:endParaRPr lang="en-GB"/>
          </a:p>
        </p:txBody>
      </p:sp>
    </p:spTree>
    <p:extLst>
      <p:ext uri="{BB962C8B-B14F-4D97-AF65-F5344CB8AC3E}">
        <p14:creationId xmlns:p14="http://schemas.microsoft.com/office/powerpoint/2010/main" val="377398151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 …… the impact on students</a:t>
            </a:r>
            <a:endParaRPr lang="en-GB" dirty="0"/>
          </a:p>
        </p:txBody>
      </p:sp>
      <p:sp>
        <p:nvSpPr>
          <p:cNvPr id="3" name="Content Placeholder 2"/>
          <p:cNvSpPr>
            <a:spLocks noGrp="1"/>
          </p:cNvSpPr>
          <p:nvPr>
            <p:ph idx="1"/>
          </p:nvPr>
        </p:nvSpPr>
        <p:spPr/>
        <p:txBody>
          <a:bodyPr>
            <a:normAutofit lnSpcReduction="10000"/>
          </a:bodyPr>
          <a:lstStyle/>
          <a:p>
            <a:r>
              <a:rPr lang="en-GB" dirty="0" smtClean="0"/>
              <a:t>There will be students in a classroom funded by different funding bodies, some with a full DSA package, some with a new-style DSA package, some with no DSA support</a:t>
            </a:r>
          </a:p>
          <a:p>
            <a:r>
              <a:rPr lang="en-GB" dirty="0" smtClean="0"/>
              <a:t>Siblings who have previously received DSA will have younger siblings who won’t get DSA in the same way for the same type of condition</a:t>
            </a:r>
          </a:p>
          <a:p>
            <a:r>
              <a:rPr lang="en-GB" altLang="en-US" dirty="0" smtClean="0">
                <a:ea typeface="ＭＳ Ｐゴシック" pitchFamily="34" charset="-128"/>
              </a:rPr>
              <a:t>Meeting student (and parent) expectations </a:t>
            </a:r>
          </a:p>
          <a:p>
            <a:r>
              <a:rPr lang="en-GB" dirty="0" smtClean="0">
                <a:ea typeface="ＭＳ Ｐゴシック" pitchFamily="34" charset="-128"/>
              </a:rPr>
              <a:t>Student entitlements and demands</a:t>
            </a:r>
            <a:endParaRPr lang="en-GB" dirty="0" smtClean="0"/>
          </a:p>
          <a:p>
            <a:endParaRPr lang="en-GB" dirty="0"/>
          </a:p>
        </p:txBody>
      </p:sp>
      <p:sp>
        <p:nvSpPr>
          <p:cNvPr id="4" name="Slide Number Placeholder 3"/>
          <p:cNvSpPr>
            <a:spLocks noGrp="1"/>
          </p:cNvSpPr>
          <p:nvPr>
            <p:ph type="sldNum" sz="quarter" idx="12"/>
          </p:nvPr>
        </p:nvSpPr>
        <p:spPr/>
        <p:txBody>
          <a:bodyPr/>
          <a:lstStyle/>
          <a:p>
            <a:fld id="{60B8BCDC-EE74-4764-882C-AE5130C77B98}" type="slidenum">
              <a:rPr lang="en-GB" smtClean="0"/>
              <a:pPr/>
              <a:t>32</a:t>
            </a:fld>
            <a:endParaRPr lang="en-GB"/>
          </a:p>
        </p:txBody>
      </p:sp>
    </p:spTree>
    <p:extLst>
      <p:ext uri="{BB962C8B-B14F-4D97-AF65-F5344CB8AC3E}">
        <p14:creationId xmlns:p14="http://schemas.microsoft.com/office/powerpoint/2010/main" val="301330409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Planned changes for 2015</a:t>
            </a:r>
            <a:endParaRPr lang="en-GB" dirty="0"/>
          </a:p>
        </p:txBody>
      </p:sp>
      <p:sp>
        <p:nvSpPr>
          <p:cNvPr id="3" name="Content Placeholder 2"/>
          <p:cNvSpPr>
            <a:spLocks noGrp="1"/>
          </p:cNvSpPr>
          <p:nvPr>
            <p:ph idx="1"/>
          </p:nvPr>
        </p:nvSpPr>
        <p:spPr/>
        <p:txBody>
          <a:bodyPr>
            <a:normAutofit/>
          </a:bodyPr>
          <a:lstStyle/>
          <a:p>
            <a:pPr>
              <a:buSzPct val="46000"/>
              <a:buFont typeface="Wingdings" panose="05000000000000000000" pitchFamily="2" charset="2"/>
              <a:buChar char="Ø"/>
            </a:pPr>
            <a:r>
              <a:rPr lang="en-GB" dirty="0" smtClean="0"/>
              <a:t>Equipment </a:t>
            </a:r>
          </a:p>
          <a:p>
            <a:pPr lvl="1">
              <a:buSzPct val="46000"/>
              <a:buFont typeface="Wingdings" panose="05000000000000000000" pitchFamily="2" charset="2"/>
              <a:buChar char="Ø"/>
            </a:pPr>
            <a:r>
              <a:rPr lang="en-GB" dirty="0" smtClean="0"/>
              <a:t>£200 contribution from student</a:t>
            </a:r>
          </a:p>
          <a:p>
            <a:pPr>
              <a:buSzPct val="46000"/>
              <a:buFont typeface="Wingdings" panose="05000000000000000000" pitchFamily="2" charset="2"/>
              <a:buChar char="Ø"/>
            </a:pPr>
            <a:r>
              <a:rPr lang="en-GB" dirty="0" smtClean="0"/>
              <a:t>General </a:t>
            </a:r>
          </a:p>
          <a:p>
            <a:pPr lvl="1">
              <a:buSzPct val="46000"/>
              <a:buFont typeface="Wingdings" panose="05000000000000000000" pitchFamily="2" charset="2"/>
              <a:buChar char="Ø"/>
            </a:pPr>
            <a:r>
              <a:rPr lang="en-GB" dirty="0" smtClean="0"/>
              <a:t>No fridges in HEIs</a:t>
            </a:r>
          </a:p>
          <a:p>
            <a:pPr marL="57150" indent="0" algn="r">
              <a:buNone/>
            </a:pPr>
            <a:r>
              <a:rPr lang="en-GB" dirty="0" smtClean="0"/>
              <a:t>(source : SFE website)</a:t>
            </a:r>
          </a:p>
          <a:p>
            <a:endParaRPr lang="en-GB" dirty="0"/>
          </a:p>
        </p:txBody>
      </p:sp>
      <p:sp>
        <p:nvSpPr>
          <p:cNvPr id="4" name="Slide Number Placeholder 3"/>
          <p:cNvSpPr>
            <a:spLocks noGrp="1"/>
          </p:cNvSpPr>
          <p:nvPr>
            <p:ph type="sldNum" sz="quarter" idx="12"/>
          </p:nvPr>
        </p:nvSpPr>
        <p:spPr/>
        <p:txBody>
          <a:bodyPr/>
          <a:lstStyle/>
          <a:p>
            <a:fld id="{60B8BCDC-EE74-4764-882C-AE5130C77B98}" type="slidenum">
              <a:rPr lang="en-GB" smtClean="0"/>
              <a:pPr/>
              <a:t>33</a:t>
            </a:fld>
            <a:endParaRPr lang="en-GB"/>
          </a:p>
        </p:txBody>
      </p:sp>
    </p:spTree>
    <p:extLst>
      <p:ext uri="{BB962C8B-B14F-4D97-AF65-F5344CB8AC3E}">
        <p14:creationId xmlns:p14="http://schemas.microsoft.com/office/powerpoint/2010/main" val="166048031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Planned changes for 2016</a:t>
            </a:r>
            <a:endParaRPr lang="en-GB" dirty="0"/>
          </a:p>
        </p:txBody>
      </p:sp>
      <p:sp>
        <p:nvSpPr>
          <p:cNvPr id="3" name="Content Placeholder 2"/>
          <p:cNvSpPr>
            <a:spLocks noGrp="1"/>
          </p:cNvSpPr>
          <p:nvPr>
            <p:ph idx="1"/>
          </p:nvPr>
        </p:nvSpPr>
        <p:spPr/>
        <p:txBody>
          <a:bodyPr>
            <a:normAutofit fontScale="92500"/>
          </a:bodyPr>
          <a:lstStyle/>
          <a:p>
            <a:r>
              <a:rPr lang="en-GB" dirty="0" smtClean="0"/>
              <a:t>Non Medical Helper Support Workers</a:t>
            </a:r>
          </a:p>
          <a:p>
            <a:r>
              <a:rPr lang="en-GB" dirty="0" smtClean="0"/>
              <a:t>“Education Institutions will be expected to develop appropriate mechanisms to fully deliver their statutory duty to provide reasonable adjustments, in particular non-medical help, and to improve the processes by which disabled students can appeal against a Higher Education Institution’s decision that an adjustment would not be reasonable for 2016/17” </a:t>
            </a:r>
            <a:r>
              <a:rPr lang="en-GB" i="1" dirty="0" smtClean="0"/>
              <a:t>SFE Website</a:t>
            </a:r>
            <a:endParaRPr lang="en-GB" dirty="0" smtClean="0"/>
          </a:p>
          <a:p>
            <a:endParaRPr lang="en-GB" dirty="0"/>
          </a:p>
        </p:txBody>
      </p:sp>
      <p:sp>
        <p:nvSpPr>
          <p:cNvPr id="4" name="Slide Number Placeholder 3"/>
          <p:cNvSpPr>
            <a:spLocks noGrp="1"/>
          </p:cNvSpPr>
          <p:nvPr>
            <p:ph type="sldNum" sz="quarter" idx="12"/>
          </p:nvPr>
        </p:nvSpPr>
        <p:spPr/>
        <p:txBody>
          <a:bodyPr/>
          <a:lstStyle/>
          <a:p>
            <a:fld id="{60B8BCDC-EE74-4764-882C-AE5130C77B98}" type="slidenum">
              <a:rPr lang="en-GB" smtClean="0"/>
              <a:pPr/>
              <a:t>34</a:t>
            </a:fld>
            <a:endParaRPr lang="en-GB"/>
          </a:p>
        </p:txBody>
      </p:sp>
    </p:spTree>
    <p:extLst>
      <p:ext uri="{BB962C8B-B14F-4D97-AF65-F5344CB8AC3E}">
        <p14:creationId xmlns:p14="http://schemas.microsoft.com/office/powerpoint/2010/main" val="415213101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NMH provision moving to HEIs</a:t>
            </a:r>
            <a:endParaRPr lang="en-GB" dirty="0"/>
          </a:p>
        </p:txBody>
      </p:sp>
      <p:sp>
        <p:nvSpPr>
          <p:cNvPr id="3" name="Content Placeholder 2"/>
          <p:cNvSpPr>
            <a:spLocks noGrp="1"/>
          </p:cNvSpPr>
          <p:nvPr>
            <p:ph sz="half" idx="1"/>
          </p:nvPr>
        </p:nvSpPr>
        <p:spPr/>
        <p:txBody>
          <a:bodyPr>
            <a:normAutofit/>
          </a:bodyPr>
          <a:lstStyle/>
          <a:p>
            <a:r>
              <a:rPr lang="en-GB" dirty="0" smtClean="0"/>
              <a:t>Practical Support Assistant</a:t>
            </a:r>
          </a:p>
          <a:p>
            <a:r>
              <a:rPr lang="en-GB" dirty="0" smtClean="0"/>
              <a:t>Library Support Assistant</a:t>
            </a:r>
          </a:p>
          <a:p>
            <a:r>
              <a:rPr lang="en-GB" dirty="0" smtClean="0"/>
              <a:t>Readers</a:t>
            </a:r>
          </a:p>
          <a:p>
            <a:r>
              <a:rPr lang="en-GB" dirty="0" smtClean="0"/>
              <a:t>Scribe/Amanuensis</a:t>
            </a:r>
          </a:p>
          <a:p>
            <a:r>
              <a:rPr lang="en-GB" dirty="0" smtClean="0"/>
              <a:t>Workshop / Lab assistant</a:t>
            </a:r>
          </a:p>
          <a:p>
            <a:endParaRPr lang="en-GB" dirty="0"/>
          </a:p>
        </p:txBody>
      </p:sp>
      <p:sp>
        <p:nvSpPr>
          <p:cNvPr id="4" name="Content Placeholder 3"/>
          <p:cNvSpPr>
            <a:spLocks noGrp="1"/>
          </p:cNvSpPr>
          <p:nvPr>
            <p:ph sz="half" idx="2"/>
          </p:nvPr>
        </p:nvSpPr>
        <p:spPr/>
        <p:txBody>
          <a:bodyPr>
            <a:normAutofit/>
          </a:bodyPr>
          <a:lstStyle/>
          <a:p>
            <a:r>
              <a:rPr lang="en-GB" dirty="0" smtClean="0"/>
              <a:t>Proof reader</a:t>
            </a:r>
          </a:p>
          <a:p>
            <a:r>
              <a:rPr lang="en-GB" dirty="0" smtClean="0"/>
              <a:t>Study Assistant</a:t>
            </a:r>
          </a:p>
          <a:p>
            <a:r>
              <a:rPr lang="en-GB" dirty="0" smtClean="0"/>
              <a:t>Examination Support Workers</a:t>
            </a:r>
          </a:p>
          <a:p>
            <a:r>
              <a:rPr lang="en-GB" dirty="0" smtClean="0"/>
              <a:t>Manual note-takers (including for </a:t>
            </a:r>
            <a:r>
              <a:rPr lang="en-GB" dirty="0" err="1" smtClean="0"/>
              <a:t>SpLD</a:t>
            </a:r>
            <a:r>
              <a:rPr lang="en-GB" dirty="0" smtClean="0"/>
              <a:t>)</a:t>
            </a:r>
          </a:p>
          <a:p>
            <a:r>
              <a:rPr lang="en-GB" dirty="0" smtClean="0"/>
              <a:t>Specialist Transcription</a:t>
            </a:r>
            <a:endParaRPr lang="en-GB" dirty="0"/>
          </a:p>
        </p:txBody>
      </p:sp>
      <p:sp>
        <p:nvSpPr>
          <p:cNvPr id="5" name="Slide Number Placeholder 4"/>
          <p:cNvSpPr>
            <a:spLocks noGrp="1"/>
          </p:cNvSpPr>
          <p:nvPr>
            <p:ph type="sldNum" sz="quarter" idx="12"/>
          </p:nvPr>
        </p:nvSpPr>
        <p:spPr/>
        <p:txBody>
          <a:bodyPr/>
          <a:lstStyle/>
          <a:p>
            <a:fld id="{60B8BCDC-EE74-4764-882C-AE5130C77B98}" type="slidenum">
              <a:rPr lang="en-GB" smtClean="0"/>
              <a:pPr/>
              <a:t>35</a:t>
            </a:fld>
            <a:endParaRPr lang="en-GB"/>
          </a:p>
        </p:txBody>
      </p:sp>
    </p:spTree>
    <p:extLst>
      <p:ext uri="{BB962C8B-B14F-4D97-AF65-F5344CB8AC3E}">
        <p14:creationId xmlns:p14="http://schemas.microsoft.com/office/powerpoint/2010/main" val="282705489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Complaints / Appeals</a:t>
            </a:r>
            <a:endParaRPr lang="en-GB" dirty="0"/>
          </a:p>
        </p:txBody>
      </p:sp>
      <p:sp>
        <p:nvSpPr>
          <p:cNvPr id="5" name="Content Placeholder 4"/>
          <p:cNvSpPr>
            <a:spLocks noGrp="1"/>
          </p:cNvSpPr>
          <p:nvPr>
            <p:ph idx="1"/>
          </p:nvPr>
        </p:nvSpPr>
        <p:spPr/>
        <p:txBody>
          <a:bodyPr>
            <a:normAutofit lnSpcReduction="10000"/>
          </a:bodyPr>
          <a:lstStyle/>
          <a:p>
            <a:r>
              <a:rPr lang="en-GB" dirty="0"/>
              <a:t>Institutions are being asked to improve the appeals process for students who have requested an adjustment which has been rejected.  Institutions should seek to minimise any delay for disabled students seeking adjustments.</a:t>
            </a:r>
          </a:p>
          <a:p>
            <a:r>
              <a:rPr lang="en-GB" dirty="0"/>
              <a:t>Arbitration - Disputes between institutions and SFE on the provision of reasonable adjustments vs DSAs are still to be </a:t>
            </a:r>
            <a:r>
              <a:rPr lang="en-GB" dirty="0" smtClean="0"/>
              <a:t>confirmed.</a:t>
            </a:r>
            <a:endParaRPr lang="en-GB" dirty="0"/>
          </a:p>
        </p:txBody>
      </p:sp>
      <p:sp>
        <p:nvSpPr>
          <p:cNvPr id="3" name="Slide Number Placeholder 2"/>
          <p:cNvSpPr>
            <a:spLocks noGrp="1"/>
          </p:cNvSpPr>
          <p:nvPr>
            <p:ph type="sldNum" sz="quarter" idx="12"/>
          </p:nvPr>
        </p:nvSpPr>
        <p:spPr/>
        <p:txBody>
          <a:bodyPr/>
          <a:lstStyle/>
          <a:p>
            <a:fld id="{60B8BCDC-EE74-4764-882C-AE5130C77B98}" type="slidenum">
              <a:rPr lang="en-GB" smtClean="0"/>
              <a:pPr/>
              <a:t>36</a:t>
            </a:fld>
            <a:endParaRPr lang="en-GB"/>
          </a:p>
        </p:txBody>
      </p:sp>
    </p:spTree>
    <p:extLst>
      <p:ext uri="{BB962C8B-B14F-4D97-AF65-F5344CB8AC3E}">
        <p14:creationId xmlns:p14="http://schemas.microsoft.com/office/powerpoint/2010/main" val="184377706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Threat or Opportunity?</a:t>
            </a:r>
            <a:endParaRPr lang="en-GB" dirty="0"/>
          </a:p>
        </p:txBody>
      </p:sp>
      <p:sp>
        <p:nvSpPr>
          <p:cNvPr id="3" name="Content Placeholder 2"/>
          <p:cNvSpPr>
            <a:spLocks noGrp="1"/>
          </p:cNvSpPr>
          <p:nvPr>
            <p:ph idx="1"/>
          </p:nvPr>
        </p:nvSpPr>
        <p:spPr/>
        <p:txBody>
          <a:bodyPr/>
          <a:lstStyle/>
          <a:p>
            <a:r>
              <a:rPr lang="en-GB" dirty="0" smtClean="0"/>
              <a:t>Could be both</a:t>
            </a:r>
          </a:p>
          <a:p>
            <a:r>
              <a:rPr lang="en-GB" dirty="0" smtClean="0"/>
              <a:t>Are we open to change?</a:t>
            </a:r>
          </a:p>
          <a:p>
            <a:r>
              <a:rPr lang="en-GB" dirty="0" smtClean="0"/>
              <a:t>Improve efficiency</a:t>
            </a:r>
          </a:p>
          <a:p>
            <a:r>
              <a:rPr lang="en-GB" dirty="0" smtClean="0"/>
              <a:t>Reduce costs</a:t>
            </a:r>
          </a:p>
          <a:p>
            <a:r>
              <a:rPr lang="en-GB" dirty="0" smtClean="0"/>
              <a:t>Improves student experience </a:t>
            </a:r>
          </a:p>
          <a:p>
            <a:r>
              <a:rPr lang="en-GB" dirty="0" smtClean="0"/>
              <a:t>Or could drastically impact negatively on the student experience if we get it wrong</a:t>
            </a:r>
            <a:endParaRPr lang="en-GB" dirty="0"/>
          </a:p>
        </p:txBody>
      </p:sp>
      <p:sp>
        <p:nvSpPr>
          <p:cNvPr id="4" name="Slide Number Placeholder 3"/>
          <p:cNvSpPr>
            <a:spLocks noGrp="1"/>
          </p:cNvSpPr>
          <p:nvPr>
            <p:ph type="sldNum" sz="quarter" idx="12"/>
          </p:nvPr>
        </p:nvSpPr>
        <p:spPr/>
        <p:txBody>
          <a:bodyPr/>
          <a:lstStyle/>
          <a:p>
            <a:fld id="{60B8BCDC-EE74-4764-882C-AE5130C77B98}" type="slidenum">
              <a:rPr lang="en-GB" smtClean="0"/>
              <a:pPr/>
              <a:t>37</a:t>
            </a:fld>
            <a:endParaRPr lang="en-GB"/>
          </a:p>
        </p:txBody>
      </p:sp>
    </p:spTree>
    <p:extLst>
      <p:ext uri="{BB962C8B-B14F-4D97-AF65-F5344CB8AC3E}">
        <p14:creationId xmlns:p14="http://schemas.microsoft.com/office/powerpoint/2010/main" val="60498411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Challenges</a:t>
            </a:r>
            <a:endParaRPr lang="en-GB" dirty="0"/>
          </a:p>
        </p:txBody>
      </p:sp>
      <p:sp>
        <p:nvSpPr>
          <p:cNvPr id="3" name="Content Placeholder 2"/>
          <p:cNvSpPr>
            <a:spLocks noGrp="1"/>
          </p:cNvSpPr>
          <p:nvPr>
            <p:ph idx="1"/>
          </p:nvPr>
        </p:nvSpPr>
        <p:spPr/>
        <p:txBody>
          <a:bodyPr/>
          <a:lstStyle/>
          <a:p>
            <a:r>
              <a:rPr lang="en-GB" dirty="0" smtClean="0"/>
              <a:t>Little, or no, additional funding</a:t>
            </a:r>
          </a:p>
          <a:p>
            <a:r>
              <a:rPr lang="en-GB" dirty="0" smtClean="0"/>
              <a:t>Setting budgets NOW with incomplete information</a:t>
            </a:r>
          </a:p>
          <a:p>
            <a:r>
              <a:rPr lang="en-GB" dirty="0" smtClean="0"/>
              <a:t>Inclusive teaching &amp; learning - crucial</a:t>
            </a:r>
          </a:p>
          <a:p>
            <a:r>
              <a:rPr lang="en-GB" dirty="0" smtClean="0"/>
              <a:t>Creative thinking</a:t>
            </a:r>
            <a:endParaRPr lang="en-GB" dirty="0"/>
          </a:p>
        </p:txBody>
      </p:sp>
      <p:sp>
        <p:nvSpPr>
          <p:cNvPr id="4" name="Slide Number Placeholder 3"/>
          <p:cNvSpPr>
            <a:spLocks noGrp="1"/>
          </p:cNvSpPr>
          <p:nvPr>
            <p:ph type="sldNum" sz="quarter" idx="12"/>
          </p:nvPr>
        </p:nvSpPr>
        <p:spPr/>
        <p:txBody>
          <a:bodyPr/>
          <a:lstStyle/>
          <a:p>
            <a:fld id="{60B8BCDC-EE74-4764-882C-AE5130C77B98}" type="slidenum">
              <a:rPr lang="en-GB" smtClean="0"/>
              <a:pPr/>
              <a:t>38</a:t>
            </a:fld>
            <a:endParaRPr lang="en-GB"/>
          </a:p>
        </p:txBody>
      </p:sp>
    </p:spTree>
    <p:extLst>
      <p:ext uri="{BB962C8B-B14F-4D97-AF65-F5344CB8AC3E}">
        <p14:creationId xmlns:p14="http://schemas.microsoft.com/office/powerpoint/2010/main" val="303040301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 summary of the changes</a:t>
            </a:r>
            <a:endParaRPr lang="en-GB" dirty="0"/>
          </a:p>
        </p:txBody>
      </p:sp>
      <p:sp>
        <p:nvSpPr>
          <p:cNvPr id="3" name="Content Placeholder 2"/>
          <p:cNvSpPr>
            <a:spLocks noGrp="1"/>
          </p:cNvSpPr>
          <p:nvPr>
            <p:ph idx="1"/>
          </p:nvPr>
        </p:nvSpPr>
        <p:spPr/>
        <p:txBody>
          <a:bodyPr>
            <a:normAutofit/>
          </a:bodyPr>
          <a:lstStyle/>
          <a:p>
            <a:pPr marL="514350" lvl="0" indent="-514350">
              <a:buFont typeface="+mj-lt"/>
              <a:buAutoNum type="arabicPeriod"/>
            </a:pPr>
            <a:r>
              <a:rPr lang="en-GB" dirty="0" smtClean="0"/>
              <a:t>Specialist support for students with </a:t>
            </a:r>
            <a:r>
              <a:rPr lang="en-GB" dirty="0" err="1" smtClean="0"/>
              <a:t>SpLDs</a:t>
            </a:r>
            <a:r>
              <a:rPr lang="en-GB" dirty="0" smtClean="0"/>
              <a:t>  and other support – expectation of reducing level </a:t>
            </a:r>
            <a:r>
              <a:rPr lang="en-GB" dirty="0" smtClean="0">
                <a:solidFill>
                  <a:srgbClr val="0070C0"/>
                </a:solidFill>
              </a:rPr>
              <a:t>– </a:t>
            </a:r>
            <a:r>
              <a:rPr lang="en-GB" b="1" dirty="0" smtClean="0">
                <a:solidFill>
                  <a:srgbClr val="0070C0"/>
                </a:solidFill>
              </a:rPr>
              <a:t>Change to current DSA practice</a:t>
            </a:r>
          </a:p>
          <a:p>
            <a:pPr marL="514350" lvl="0" indent="-514350">
              <a:buFont typeface="+mj-lt"/>
              <a:buAutoNum type="arabicPeriod"/>
            </a:pPr>
            <a:r>
              <a:rPr lang="en-GB" dirty="0" smtClean="0"/>
              <a:t>Bands 1 and 2 NMH provision – </a:t>
            </a:r>
            <a:r>
              <a:rPr lang="en-GB" b="1" dirty="0" smtClean="0">
                <a:solidFill>
                  <a:srgbClr val="0070C0"/>
                </a:solidFill>
              </a:rPr>
              <a:t>Institutional responsibility</a:t>
            </a:r>
            <a:r>
              <a:rPr lang="en-GB" dirty="0" smtClean="0"/>
              <a:t>  </a:t>
            </a:r>
            <a:endParaRPr lang="en-GB" b="1" dirty="0" smtClean="0"/>
          </a:p>
          <a:p>
            <a:pPr marL="514350" lvl="0" indent="-514350">
              <a:buFont typeface="+mj-lt"/>
              <a:buAutoNum type="arabicPeriod"/>
            </a:pPr>
            <a:r>
              <a:rPr lang="en-GB" dirty="0" smtClean="0"/>
              <a:t>A rigorous whole Institution Appeals Policy for reasonable adjustments </a:t>
            </a:r>
            <a:r>
              <a:rPr lang="en-GB" dirty="0" smtClean="0">
                <a:solidFill>
                  <a:srgbClr val="0070C0"/>
                </a:solidFill>
              </a:rPr>
              <a:t>– </a:t>
            </a:r>
            <a:r>
              <a:rPr lang="en-GB" b="1" dirty="0" smtClean="0">
                <a:solidFill>
                  <a:srgbClr val="0070C0"/>
                </a:solidFill>
              </a:rPr>
              <a:t>a challenge with a massive impact on students</a:t>
            </a:r>
            <a:endParaRPr lang="en-GB" b="1" dirty="0">
              <a:solidFill>
                <a:srgbClr val="0070C0"/>
              </a:solidFill>
            </a:endParaRPr>
          </a:p>
        </p:txBody>
      </p:sp>
      <p:sp>
        <p:nvSpPr>
          <p:cNvPr id="4" name="Slide Number Placeholder 3"/>
          <p:cNvSpPr>
            <a:spLocks noGrp="1"/>
          </p:cNvSpPr>
          <p:nvPr>
            <p:ph type="sldNum" sz="quarter" idx="12"/>
          </p:nvPr>
        </p:nvSpPr>
        <p:spPr/>
        <p:txBody>
          <a:bodyPr/>
          <a:lstStyle/>
          <a:p>
            <a:fld id="{60B8BCDC-EE74-4764-882C-AE5130C77B98}" type="slidenum">
              <a:rPr lang="en-GB" smtClean="0"/>
              <a:pPr/>
              <a:t>39</a:t>
            </a:fld>
            <a:endParaRPr lang="en-GB"/>
          </a:p>
        </p:txBody>
      </p:sp>
    </p:spTree>
    <p:extLst>
      <p:ext uri="{BB962C8B-B14F-4D97-AF65-F5344CB8AC3E}">
        <p14:creationId xmlns:p14="http://schemas.microsoft.com/office/powerpoint/2010/main" val="8994378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GB" altLang="en-US" smtClean="0"/>
              <a:t>Definition of Disability</a:t>
            </a:r>
          </a:p>
        </p:txBody>
      </p:sp>
      <p:sp>
        <p:nvSpPr>
          <p:cNvPr id="6147" name="Content Placeholder 2"/>
          <p:cNvSpPr>
            <a:spLocks noGrp="1"/>
          </p:cNvSpPr>
          <p:nvPr>
            <p:ph idx="1"/>
          </p:nvPr>
        </p:nvSpPr>
        <p:spPr/>
        <p:txBody>
          <a:bodyPr rtlCol="0">
            <a:normAutofit fontScale="92500" lnSpcReduction="10000"/>
          </a:bodyPr>
          <a:lstStyle/>
          <a:p>
            <a:pPr marL="0" indent="0" fontAlgn="auto">
              <a:spcAft>
                <a:spcPts val="0"/>
              </a:spcAft>
              <a:buFontTx/>
              <a:buNone/>
              <a:defRPr/>
            </a:pPr>
            <a:r>
              <a:rPr lang="en-GB" altLang="en-US" b="1" dirty="0" smtClean="0"/>
              <a:t>The definition of ‘disability’ under the Equality Act 2010</a:t>
            </a:r>
          </a:p>
          <a:p>
            <a:pPr marL="0" indent="0" fontAlgn="auto">
              <a:spcAft>
                <a:spcPts val="0"/>
              </a:spcAft>
              <a:buFontTx/>
              <a:buNone/>
              <a:defRPr/>
            </a:pPr>
            <a:r>
              <a:rPr lang="en-GB" altLang="en-US" dirty="0" smtClean="0"/>
              <a:t>In the Act, a person has a disability if:</a:t>
            </a:r>
          </a:p>
          <a:p>
            <a:pPr marL="0" indent="0" fontAlgn="auto">
              <a:spcAft>
                <a:spcPts val="0"/>
              </a:spcAft>
              <a:buFont typeface="Arial" panose="020B0604020202020204" pitchFamily="34" charset="0"/>
              <a:buChar char="•"/>
              <a:defRPr/>
            </a:pPr>
            <a:r>
              <a:rPr lang="en-GB" altLang="en-US" dirty="0" smtClean="0"/>
              <a:t>they have a physical or mental impairment</a:t>
            </a:r>
          </a:p>
          <a:p>
            <a:pPr marL="0" indent="0" fontAlgn="auto">
              <a:spcAft>
                <a:spcPts val="0"/>
              </a:spcAft>
              <a:buFont typeface="Arial" panose="020B0604020202020204" pitchFamily="34" charset="0"/>
              <a:buChar char="•"/>
              <a:defRPr/>
            </a:pPr>
            <a:r>
              <a:rPr lang="en-GB" altLang="en-US" dirty="0" smtClean="0"/>
              <a:t>the impairment has a substantial and long-term adverse effect on their ability to perform normal day-to-day activities</a:t>
            </a:r>
          </a:p>
          <a:p>
            <a:pPr marL="0" indent="0" fontAlgn="auto">
              <a:spcAft>
                <a:spcPts val="0"/>
              </a:spcAft>
              <a:buFont typeface="Arial" panose="020B0604020202020204" pitchFamily="34" charset="0"/>
              <a:buChar char="•"/>
              <a:defRPr/>
            </a:pPr>
            <a:endParaRPr lang="en-GB" altLang="en-US" dirty="0" smtClean="0"/>
          </a:p>
          <a:p>
            <a:pPr marL="0" indent="0" fontAlgn="auto">
              <a:spcAft>
                <a:spcPts val="0"/>
              </a:spcAft>
              <a:buFontTx/>
              <a:buNone/>
              <a:defRPr/>
            </a:pPr>
            <a:r>
              <a:rPr lang="en-GB" altLang="en-US" sz="1600" dirty="0" smtClean="0"/>
              <a:t>Source: </a:t>
            </a:r>
            <a:r>
              <a:rPr lang="en-GB" altLang="en-US" sz="1600" dirty="0" err="1" smtClean="0"/>
              <a:t>Directgov</a:t>
            </a:r>
            <a:r>
              <a:rPr lang="en-GB" altLang="en-US" sz="1600" dirty="0" smtClean="0"/>
              <a:t> website:</a:t>
            </a:r>
          </a:p>
          <a:p>
            <a:pPr marL="0" indent="0" fontAlgn="auto">
              <a:spcAft>
                <a:spcPts val="0"/>
              </a:spcAft>
              <a:buFontTx/>
              <a:buNone/>
              <a:defRPr/>
            </a:pPr>
            <a:r>
              <a:rPr lang="en-GB" altLang="en-US" sz="1600" b="1" dirty="0" smtClean="0"/>
              <a:t>http://tinyurl.com/definitionofdisability</a:t>
            </a:r>
            <a:endParaRPr lang="en-GB" altLang="en-US" sz="1600" dirty="0" smtClean="0"/>
          </a:p>
          <a:p>
            <a:pPr marL="0" indent="0" fontAlgn="auto">
              <a:spcAft>
                <a:spcPts val="0"/>
              </a:spcAft>
              <a:buFont typeface="Arial" panose="020B0604020202020204" pitchFamily="34" charset="0"/>
              <a:buChar char="•"/>
              <a:defRPr/>
            </a:pPr>
            <a:endParaRPr lang="en-GB" altLang="en-US" dirty="0" smtClean="0"/>
          </a:p>
          <a:p>
            <a:pPr marL="0" indent="0" fontAlgn="auto">
              <a:spcAft>
                <a:spcPts val="0"/>
              </a:spcAft>
              <a:buFont typeface="Arial" panose="020B0604020202020204" pitchFamily="34" charset="0"/>
              <a:buChar char="•"/>
              <a:defRPr/>
            </a:pPr>
            <a:endParaRPr lang="en-GB" altLang="en-US" dirty="0" smtClean="0"/>
          </a:p>
        </p:txBody>
      </p:sp>
      <p:sp>
        <p:nvSpPr>
          <p:cNvPr id="2" name="Slide Number Placeholder 1"/>
          <p:cNvSpPr>
            <a:spLocks noGrp="1"/>
          </p:cNvSpPr>
          <p:nvPr>
            <p:ph type="sldNum" sz="quarter" idx="12"/>
          </p:nvPr>
        </p:nvSpPr>
        <p:spPr/>
        <p:txBody>
          <a:bodyPr/>
          <a:lstStyle/>
          <a:p>
            <a:fld id="{60B8BCDC-EE74-4764-882C-AE5130C77B98}" type="slidenum">
              <a:rPr lang="en-GB" smtClean="0"/>
              <a:pPr/>
              <a:t>4</a:t>
            </a:fld>
            <a:endParaRPr lang="en-GB"/>
          </a:p>
        </p:txBody>
      </p:sp>
    </p:spTree>
    <p:extLst>
      <p:ext uri="{BB962C8B-B14F-4D97-AF65-F5344CB8AC3E}">
        <p14:creationId xmlns:p14="http://schemas.microsoft.com/office/powerpoint/2010/main" val="96793523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Aim</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Funding through DSAs should be the top of an apex of support, underpinned by an inclusive environment, and institutional reasonable adjustments where full inclusivity is not possible</a:t>
            </a:r>
          </a:p>
          <a:p>
            <a:r>
              <a:rPr lang="en-GB" dirty="0" smtClean="0"/>
              <a:t>It is recognised that in some cases it may be unreasonable to expect an institution to provide an adjustment for the disabled student and exceptionally the support required may be considered under DSAs.</a:t>
            </a:r>
          </a:p>
          <a:p>
            <a:pPr marL="0" indent="0">
              <a:buNone/>
            </a:pPr>
            <a:r>
              <a:rPr lang="en-GB" sz="2200" dirty="0" smtClean="0">
                <a:hlinkClick r:id="rId2"/>
              </a:rPr>
              <a:t>http://www.practitioners.slc.co.uk/media/847636/guidance_document_-_second_draft_for_publication_16.10.2014.doc</a:t>
            </a:r>
            <a:endParaRPr lang="en-GB" sz="2200" dirty="0"/>
          </a:p>
        </p:txBody>
      </p:sp>
      <p:sp>
        <p:nvSpPr>
          <p:cNvPr id="4" name="Slide Number Placeholder 3"/>
          <p:cNvSpPr>
            <a:spLocks noGrp="1"/>
          </p:cNvSpPr>
          <p:nvPr>
            <p:ph type="sldNum" sz="quarter" idx="12"/>
          </p:nvPr>
        </p:nvSpPr>
        <p:spPr/>
        <p:txBody>
          <a:bodyPr/>
          <a:lstStyle/>
          <a:p>
            <a:fld id="{60B8BCDC-EE74-4764-882C-AE5130C77B98}" type="slidenum">
              <a:rPr lang="en-GB" smtClean="0"/>
              <a:pPr/>
              <a:t>40</a:t>
            </a:fld>
            <a:endParaRPr lang="en-GB"/>
          </a:p>
        </p:txBody>
      </p:sp>
    </p:spTree>
    <p:extLst>
      <p:ext uri="{BB962C8B-B14F-4D97-AF65-F5344CB8AC3E}">
        <p14:creationId xmlns:p14="http://schemas.microsoft.com/office/powerpoint/2010/main" val="29013770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4" name="Picture 2" descr="C:\Users\mtrssebs\AppData\Local\Microsoft\Windows\Temporary Internet Files\Content.IE5\ILVMJPQ1\MC910216342[1].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52536" y="260648"/>
            <a:ext cx="7920880" cy="6019014"/>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4463988" y="1305423"/>
            <a:ext cx="648072" cy="369332"/>
          </a:xfrm>
          <a:prstGeom prst="rect">
            <a:avLst/>
          </a:prstGeom>
          <a:noFill/>
        </p:spPr>
        <p:txBody>
          <a:bodyPr wrap="square" rtlCol="0">
            <a:spAutoFit/>
          </a:bodyPr>
          <a:lstStyle/>
          <a:p>
            <a:pPr algn="ctr"/>
            <a:r>
              <a:rPr lang="en-GB" b="1" dirty="0" smtClean="0">
                <a:solidFill>
                  <a:schemeClr val="bg1"/>
                </a:solidFill>
              </a:rPr>
              <a:t>DSA</a:t>
            </a:r>
            <a:endParaRPr lang="en-GB" b="1" dirty="0">
              <a:solidFill>
                <a:schemeClr val="bg1"/>
              </a:solidFill>
            </a:endParaRPr>
          </a:p>
        </p:txBody>
      </p:sp>
      <p:sp>
        <p:nvSpPr>
          <p:cNvPr id="6" name="TextBox 5"/>
          <p:cNvSpPr txBox="1"/>
          <p:nvPr/>
        </p:nvSpPr>
        <p:spPr>
          <a:xfrm>
            <a:off x="3923928" y="2519994"/>
            <a:ext cx="1728192" cy="923330"/>
          </a:xfrm>
          <a:prstGeom prst="rect">
            <a:avLst/>
          </a:prstGeom>
          <a:noFill/>
        </p:spPr>
        <p:txBody>
          <a:bodyPr wrap="square" rtlCol="0">
            <a:spAutoFit/>
          </a:bodyPr>
          <a:lstStyle/>
          <a:p>
            <a:pPr algn="ctr"/>
            <a:r>
              <a:rPr lang="en-GB" b="1" dirty="0" smtClean="0">
                <a:solidFill>
                  <a:schemeClr val="bg1"/>
                </a:solidFill>
              </a:rPr>
              <a:t>Institutional Reasonable Adjustments</a:t>
            </a:r>
            <a:endParaRPr lang="en-GB" b="1" dirty="0">
              <a:solidFill>
                <a:schemeClr val="bg1"/>
              </a:solidFill>
            </a:endParaRPr>
          </a:p>
        </p:txBody>
      </p:sp>
      <p:sp>
        <p:nvSpPr>
          <p:cNvPr id="7" name="TextBox 6"/>
          <p:cNvSpPr txBox="1"/>
          <p:nvPr/>
        </p:nvSpPr>
        <p:spPr>
          <a:xfrm>
            <a:off x="3671900" y="4147400"/>
            <a:ext cx="2232248" cy="923330"/>
          </a:xfrm>
          <a:prstGeom prst="rect">
            <a:avLst/>
          </a:prstGeom>
          <a:noFill/>
        </p:spPr>
        <p:txBody>
          <a:bodyPr wrap="square" rtlCol="0">
            <a:spAutoFit/>
          </a:bodyPr>
          <a:lstStyle/>
          <a:p>
            <a:pPr algn="ctr"/>
            <a:r>
              <a:rPr lang="en-GB" b="1" dirty="0" smtClean="0">
                <a:solidFill>
                  <a:schemeClr val="bg1"/>
                </a:solidFill>
              </a:rPr>
              <a:t>Inclusive teaching and learning environment</a:t>
            </a:r>
            <a:endParaRPr lang="en-GB" b="1" dirty="0">
              <a:solidFill>
                <a:schemeClr val="bg1"/>
              </a:solidFill>
            </a:endParaRPr>
          </a:p>
        </p:txBody>
      </p:sp>
      <p:sp>
        <p:nvSpPr>
          <p:cNvPr id="3" name="Slide Number Placeholder 2"/>
          <p:cNvSpPr>
            <a:spLocks noGrp="1"/>
          </p:cNvSpPr>
          <p:nvPr>
            <p:ph type="sldNum" sz="quarter" idx="12"/>
          </p:nvPr>
        </p:nvSpPr>
        <p:spPr/>
        <p:txBody>
          <a:bodyPr/>
          <a:lstStyle/>
          <a:p>
            <a:fld id="{60B8BCDC-EE74-4764-882C-AE5130C77B98}" type="slidenum">
              <a:rPr lang="en-GB" smtClean="0"/>
              <a:pPr/>
              <a:t>41</a:t>
            </a:fld>
            <a:endParaRPr lang="en-GB"/>
          </a:p>
        </p:txBody>
      </p:sp>
    </p:spTree>
    <p:extLst>
      <p:ext uri="{BB962C8B-B14F-4D97-AF65-F5344CB8AC3E}">
        <p14:creationId xmlns:p14="http://schemas.microsoft.com/office/powerpoint/2010/main" val="86803743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GB" altLang="en-US" smtClean="0"/>
              <a:t>Specific Learning Difficulties</a:t>
            </a:r>
          </a:p>
        </p:txBody>
      </p:sp>
      <p:sp>
        <p:nvSpPr>
          <p:cNvPr id="3" name="Content Placeholder 2"/>
          <p:cNvSpPr>
            <a:spLocks noGrp="1"/>
          </p:cNvSpPr>
          <p:nvPr>
            <p:ph idx="1"/>
          </p:nvPr>
        </p:nvSpPr>
        <p:spPr/>
        <p:txBody>
          <a:bodyPr rtlCol="0">
            <a:normAutofit/>
          </a:bodyPr>
          <a:lstStyle/>
          <a:p>
            <a:pPr marL="0" indent="0" fontAlgn="auto">
              <a:spcAft>
                <a:spcPts val="0"/>
              </a:spcAft>
              <a:buFont typeface="Arial" panose="020B0604020202020204" pitchFamily="34" charset="0"/>
              <a:buNone/>
              <a:defRPr/>
            </a:pPr>
            <a:r>
              <a:rPr lang="en-GB" dirty="0" smtClean="0"/>
              <a:t>These include</a:t>
            </a:r>
          </a:p>
          <a:p>
            <a:pPr fontAlgn="auto">
              <a:spcAft>
                <a:spcPts val="0"/>
              </a:spcAft>
              <a:buFont typeface="Arial" panose="020B0604020202020204" pitchFamily="34" charset="0"/>
              <a:buChar char="•"/>
              <a:defRPr/>
            </a:pPr>
            <a:r>
              <a:rPr lang="en-GB" dirty="0" smtClean="0"/>
              <a:t>Dyslexia</a:t>
            </a:r>
          </a:p>
          <a:p>
            <a:pPr fontAlgn="auto">
              <a:spcAft>
                <a:spcPts val="0"/>
              </a:spcAft>
              <a:buFont typeface="Arial" panose="020B0604020202020204" pitchFamily="34" charset="0"/>
              <a:buChar char="•"/>
              <a:defRPr/>
            </a:pPr>
            <a:r>
              <a:rPr lang="en-GB" dirty="0" smtClean="0"/>
              <a:t>Dyspraxia</a:t>
            </a:r>
          </a:p>
          <a:p>
            <a:pPr fontAlgn="auto">
              <a:spcAft>
                <a:spcPts val="0"/>
              </a:spcAft>
              <a:buFont typeface="Arial" panose="020B0604020202020204" pitchFamily="34" charset="0"/>
              <a:buChar char="•"/>
              <a:defRPr/>
            </a:pPr>
            <a:r>
              <a:rPr lang="en-GB" dirty="0" smtClean="0"/>
              <a:t>Dysgraphia</a:t>
            </a:r>
          </a:p>
          <a:p>
            <a:pPr fontAlgn="auto">
              <a:spcAft>
                <a:spcPts val="0"/>
              </a:spcAft>
              <a:buFont typeface="Arial" panose="020B0604020202020204" pitchFamily="34" charset="0"/>
              <a:buChar char="•"/>
              <a:defRPr/>
            </a:pPr>
            <a:r>
              <a:rPr lang="en-GB" dirty="0" smtClean="0"/>
              <a:t>Dyscalculia</a:t>
            </a:r>
          </a:p>
          <a:p>
            <a:pPr fontAlgn="auto">
              <a:spcAft>
                <a:spcPts val="0"/>
              </a:spcAft>
              <a:buFont typeface="Arial" panose="020B0604020202020204" pitchFamily="34" charset="0"/>
              <a:buChar char="•"/>
              <a:defRPr/>
            </a:pPr>
            <a:r>
              <a:rPr lang="en-GB" dirty="0" smtClean="0"/>
              <a:t>ADD/ADHD</a:t>
            </a:r>
          </a:p>
        </p:txBody>
      </p:sp>
      <p:sp>
        <p:nvSpPr>
          <p:cNvPr id="2" name="Slide Number Placeholder 1"/>
          <p:cNvSpPr>
            <a:spLocks noGrp="1"/>
          </p:cNvSpPr>
          <p:nvPr>
            <p:ph type="sldNum" sz="quarter" idx="12"/>
          </p:nvPr>
        </p:nvSpPr>
        <p:spPr/>
        <p:txBody>
          <a:bodyPr/>
          <a:lstStyle/>
          <a:p>
            <a:fld id="{60B8BCDC-EE74-4764-882C-AE5130C77B98}" type="slidenum">
              <a:rPr lang="en-GB" smtClean="0"/>
              <a:pPr/>
              <a:t>42</a:t>
            </a:fld>
            <a:endParaRPr lang="en-GB"/>
          </a:p>
        </p:txBody>
      </p:sp>
    </p:spTree>
    <p:extLst>
      <p:ext uri="{BB962C8B-B14F-4D97-AF65-F5344CB8AC3E}">
        <p14:creationId xmlns:p14="http://schemas.microsoft.com/office/powerpoint/2010/main" val="158190337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GB" altLang="en-US" smtClean="0"/>
              <a:t>Definitions</a:t>
            </a:r>
            <a:endParaRPr lang="en-US" altLang="en-US" smtClean="0"/>
          </a:p>
        </p:txBody>
      </p:sp>
      <p:sp>
        <p:nvSpPr>
          <p:cNvPr id="26627" name="Rectangle 3"/>
          <p:cNvSpPr>
            <a:spLocks noGrp="1" noChangeArrowheads="1"/>
          </p:cNvSpPr>
          <p:nvPr>
            <p:ph idx="1"/>
          </p:nvPr>
        </p:nvSpPr>
        <p:spPr/>
        <p:txBody>
          <a:bodyPr/>
          <a:lstStyle/>
          <a:p>
            <a:pPr>
              <a:buFontTx/>
              <a:buNone/>
            </a:pPr>
            <a:r>
              <a:rPr lang="en-GB" altLang="en-US" smtClean="0"/>
              <a:t>BDA definition… “</a:t>
            </a:r>
            <a:r>
              <a:rPr lang="en-US" altLang="en-US" smtClean="0"/>
              <a:t>It is a difference in the brain area that deals with language. It affects the under-lying skills that are needed for learning to read, write and spell. Brain imaging techniques show that dyslexic people process information differently”</a:t>
            </a:r>
            <a:endParaRPr lang="en-GB" altLang="en-US" smtClean="0"/>
          </a:p>
          <a:p>
            <a:pPr algn="r">
              <a:buFontTx/>
              <a:buNone/>
            </a:pPr>
            <a:r>
              <a:rPr lang="en-GB" altLang="en-US" smtClean="0"/>
              <a:t> </a:t>
            </a:r>
            <a:r>
              <a:rPr lang="en-GB" altLang="en-US" sz="1600" smtClean="0"/>
              <a:t>from BDA web pages, 2004</a:t>
            </a:r>
          </a:p>
          <a:p>
            <a:pPr>
              <a:buFontTx/>
              <a:buNone/>
            </a:pPr>
            <a:endParaRPr lang="en-US" altLang="en-US" smtClean="0"/>
          </a:p>
        </p:txBody>
      </p:sp>
      <p:sp>
        <p:nvSpPr>
          <p:cNvPr id="2" name="Slide Number Placeholder 1"/>
          <p:cNvSpPr>
            <a:spLocks noGrp="1"/>
          </p:cNvSpPr>
          <p:nvPr>
            <p:ph type="sldNum" sz="quarter" idx="12"/>
          </p:nvPr>
        </p:nvSpPr>
        <p:spPr/>
        <p:txBody>
          <a:bodyPr/>
          <a:lstStyle/>
          <a:p>
            <a:fld id="{60B8BCDC-EE74-4764-882C-AE5130C77B98}" type="slidenum">
              <a:rPr lang="en-GB" smtClean="0"/>
              <a:pPr/>
              <a:t>43</a:t>
            </a:fld>
            <a:endParaRPr lang="en-GB"/>
          </a:p>
        </p:txBody>
      </p:sp>
    </p:spTree>
    <p:extLst>
      <p:ext uri="{BB962C8B-B14F-4D97-AF65-F5344CB8AC3E}">
        <p14:creationId xmlns:p14="http://schemas.microsoft.com/office/powerpoint/2010/main" val="315969885"/>
      </p:ext>
    </p:extLst>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GB" altLang="en-US" smtClean="0"/>
              <a:t>Dyslexia isn’t</a:t>
            </a:r>
          </a:p>
        </p:txBody>
      </p:sp>
      <p:sp>
        <p:nvSpPr>
          <p:cNvPr id="27651" name="Rectangle 3"/>
          <p:cNvSpPr>
            <a:spLocks noGrp="1" noChangeArrowheads="1"/>
          </p:cNvSpPr>
          <p:nvPr>
            <p:ph idx="1"/>
          </p:nvPr>
        </p:nvSpPr>
        <p:spPr/>
        <p:txBody>
          <a:bodyPr/>
          <a:lstStyle/>
          <a:p>
            <a:r>
              <a:rPr lang="en-GB" altLang="en-US" smtClean="0"/>
              <a:t>A reading difficulty alone</a:t>
            </a:r>
          </a:p>
          <a:p>
            <a:r>
              <a:rPr lang="en-GB" altLang="en-US" smtClean="0"/>
              <a:t>A result of low intelligence</a:t>
            </a:r>
          </a:p>
          <a:p>
            <a:r>
              <a:rPr lang="en-GB" altLang="en-US" smtClean="0"/>
              <a:t>Based on class or ethnic origin </a:t>
            </a:r>
          </a:p>
          <a:p>
            <a:r>
              <a:rPr lang="en-GB" altLang="en-US" smtClean="0"/>
              <a:t>A result of poor eyesight, hearing, or emotional problems</a:t>
            </a:r>
          </a:p>
          <a:p>
            <a:r>
              <a:rPr lang="en-GB" altLang="en-US" smtClean="0"/>
              <a:t>An impediment to an academic career</a:t>
            </a:r>
          </a:p>
          <a:p>
            <a:pPr>
              <a:buFontTx/>
              <a:buNone/>
            </a:pPr>
            <a:endParaRPr lang="en-GB" altLang="en-US" smtClean="0"/>
          </a:p>
        </p:txBody>
      </p:sp>
      <p:sp>
        <p:nvSpPr>
          <p:cNvPr id="2" name="Slide Number Placeholder 1"/>
          <p:cNvSpPr>
            <a:spLocks noGrp="1"/>
          </p:cNvSpPr>
          <p:nvPr>
            <p:ph type="sldNum" sz="quarter" idx="12"/>
          </p:nvPr>
        </p:nvSpPr>
        <p:spPr/>
        <p:txBody>
          <a:bodyPr/>
          <a:lstStyle/>
          <a:p>
            <a:fld id="{60B8BCDC-EE74-4764-882C-AE5130C77B98}" type="slidenum">
              <a:rPr lang="en-GB" smtClean="0"/>
              <a:pPr/>
              <a:t>44</a:t>
            </a:fld>
            <a:endParaRPr lang="en-GB"/>
          </a:p>
        </p:txBody>
      </p:sp>
    </p:spTree>
    <p:extLst>
      <p:ext uri="{BB962C8B-B14F-4D97-AF65-F5344CB8AC3E}">
        <p14:creationId xmlns:p14="http://schemas.microsoft.com/office/powerpoint/2010/main" val="3817869572"/>
      </p:ext>
    </p:extLst>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GB" altLang="en-US" smtClean="0"/>
              <a:t>Incidence</a:t>
            </a:r>
          </a:p>
        </p:txBody>
      </p:sp>
      <p:sp>
        <p:nvSpPr>
          <p:cNvPr id="28675" name="Rectangle 3"/>
          <p:cNvSpPr>
            <a:spLocks noGrp="1" noChangeArrowheads="1"/>
          </p:cNvSpPr>
          <p:nvPr>
            <p:ph idx="1"/>
          </p:nvPr>
        </p:nvSpPr>
        <p:spPr/>
        <p:txBody>
          <a:bodyPr/>
          <a:lstStyle/>
          <a:p>
            <a:pPr>
              <a:lnSpc>
                <a:spcPct val="90000"/>
              </a:lnSpc>
            </a:pPr>
            <a:r>
              <a:rPr lang="en-GB" altLang="en-US" smtClean="0"/>
              <a:t>10% of the population have mild / moderate difficulties</a:t>
            </a:r>
          </a:p>
          <a:p>
            <a:pPr>
              <a:lnSpc>
                <a:spcPct val="90000"/>
              </a:lnSpc>
              <a:buFontTx/>
              <a:buNone/>
            </a:pPr>
            <a:endParaRPr lang="en-GB" altLang="en-US" sz="1000" smtClean="0"/>
          </a:p>
          <a:p>
            <a:pPr>
              <a:lnSpc>
                <a:spcPct val="90000"/>
              </a:lnSpc>
            </a:pPr>
            <a:r>
              <a:rPr lang="en-GB" altLang="en-US" smtClean="0"/>
              <a:t>4% of the population have severe difficulties</a:t>
            </a:r>
          </a:p>
          <a:p>
            <a:pPr>
              <a:lnSpc>
                <a:spcPct val="90000"/>
              </a:lnSpc>
              <a:buFontTx/>
              <a:buNone/>
            </a:pPr>
            <a:endParaRPr lang="en-GB" altLang="en-US" sz="1000" smtClean="0"/>
          </a:p>
          <a:p>
            <a:pPr>
              <a:lnSpc>
                <a:spcPct val="90000"/>
              </a:lnSpc>
            </a:pPr>
            <a:r>
              <a:rPr lang="en-GB" altLang="en-US" smtClean="0"/>
              <a:t>1.35% of the national student population have some identified difficulties (NWP 1999)</a:t>
            </a:r>
          </a:p>
        </p:txBody>
      </p:sp>
      <p:sp>
        <p:nvSpPr>
          <p:cNvPr id="2" name="Slide Number Placeholder 1"/>
          <p:cNvSpPr>
            <a:spLocks noGrp="1"/>
          </p:cNvSpPr>
          <p:nvPr>
            <p:ph type="sldNum" sz="quarter" idx="12"/>
          </p:nvPr>
        </p:nvSpPr>
        <p:spPr/>
        <p:txBody>
          <a:bodyPr/>
          <a:lstStyle/>
          <a:p>
            <a:fld id="{60B8BCDC-EE74-4764-882C-AE5130C77B98}" type="slidenum">
              <a:rPr lang="en-GB" smtClean="0"/>
              <a:pPr/>
              <a:t>45</a:t>
            </a:fld>
            <a:endParaRPr lang="en-GB"/>
          </a:p>
        </p:txBody>
      </p:sp>
    </p:spTree>
    <p:extLst>
      <p:ext uri="{BB962C8B-B14F-4D97-AF65-F5344CB8AC3E}">
        <p14:creationId xmlns:p14="http://schemas.microsoft.com/office/powerpoint/2010/main" val="2944570586"/>
      </p:ext>
    </p:extLst>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GB" altLang="en-US" smtClean="0"/>
              <a:t>Support for students with a SpLD</a:t>
            </a:r>
          </a:p>
        </p:txBody>
      </p:sp>
      <p:sp>
        <p:nvSpPr>
          <p:cNvPr id="30723" name="Content Placeholder 2"/>
          <p:cNvSpPr>
            <a:spLocks noGrp="1"/>
          </p:cNvSpPr>
          <p:nvPr>
            <p:ph idx="1"/>
          </p:nvPr>
        </p:nvSpPr>
        <p:spPr/>
        <p:txBody>
          <a:bodyPr rtlCol="0">
            <a:normAutofit lnSpcReduction="10000"/>
          </a:bodyPr>
          <a:lstStyle/>
          <a:p>
            <a:pPr fontAlgn="auto">
              <a:spcAft>
                <a:spcPts val="0"/>
              </a:spcAft>
              <a:buFont typeface="Arial" panose="020B0604020202020204" pitchFamily="34" charset="0"/>
              <a:buChar char="•"/>
              <a:defRPr/>
            </a:pPr>
            <a:r>
              <a:rPr lang="en-GB" altLang="en-US" smtClean="0"/>
              <a:t>Read-back software to assist with proof reading and research</a:t>
            </a:r>
          </a:p>
          <a:p>
            <a:pPr fontAlgn="auto">
              <a:spcAft>
                <a:spcPts val="0"/>
              </a:spcAft>
              <a:buFont typeface="Arial" panose="020B0604020202020204" pitchFamily="34" charset="0"/>
              <a:buChar char="•"/>
              <a:defRPr/>
            </a:pPr>
            <a:r>
              <a:rPr lang="en-GB" altLang="en-US" smtClean="0"/>
              <a:t>One-to-one or group study coaching</a:t>
            </a:r>
          </a:p>
          <a:p>
            <a:pPr fontAlgn="auto">
              <a:spcAft>
                <a:spcPts val="0"/>
              </a:spcAft>
              <a:buFont typeface="Arial" panose="020B0604020202020204" pitchFamily="34" charset="0"/>
              <a:buChar char="•"/>
              <a:defRPr/>
            </a:pPr>
            <a:r>
              <a:rPr lang="en-GB" altLang="en-US" smtClean="0"/>
              <a:t>Using a digital recorder to record lectures</a:t>
            </a:r>
          </a:p>
          <a:p>
            <a:pPr fontAlgn="auto">
              <a:spcAft>
                <a:spcPts val="0"/>
              </a:spcAft>
              <a:buFont typeface="Arial" panose="020B0604020202020204" pitchFamily="34" charset="0"/>
              <a:buChar char="•"/>
              <a:defRPr/>
            </a:pPr>
            <a:r>
              <a:rPr lang="en-GB" altLang="en-US" smtClean="0"/>
              <a:t>Exam concessions e.g. extra time, scribe, PC</a:t>
            </a:r>
          </a:p>
          <a:p>
            <a:pPr fontAlgn="auto">
              <a:spcAft>
                <a:spcPts val="0"/>
              </a:spcAft>
              <a:buFont typeface="Arial" panose="020B0604020202020204" pitchFamily="34" charset="0"/>
              <a:buChar char="•"/>
              <a:defRPr/>
            </a:pPr>
            <a:r>
              <a:rPr lang="en-GB" altLang="en-US" smtClean="0"/>
              <a:t>Extensions to deadlines</a:t>
            </a:r>
          </a:p>
          <a:p>
            <a:pPr fontAlgn="auto">
              <a:spcAft>
                <a:spcPts val="0"/>
              </a:spcAft>
              <a:buFont typeface="Arial" panose="020B0604020202020204" pitchFamily="34" charset="0"/>
              <a:buChar char="•"/>
              <a:defRPr/>
            </a:pPr>
            <a:r>
              <a:rPr lang="en-GB" altLang="en-US" smtClean="0"/>
              <a:t>Modified or guided reading list</a:t>
            </a:r>
          </a:p>
          <a:p>
            <a:pPr fontAlgn="auto">
              <a:spcAft>
                <a:spcPts val="0"/>
              </a:spcAft>
              <a:buFont typeface="Arial" panose="020B0604020202020204" pitchFamily="34" charset="0"/>
              <a:buChar char="•"/>
              <a:defRPr/>
            </a:pPr>
            <a:r>
              <a:rPr lang="en-GB" altLang="en-US" smtClean="0"/>
              <a:t>Extended library loans for high demand texts</a:t>
            </a:r>
          </a:p>
          <a:p>
            <a:pPr fontAlgn="auto">
              <a:spcAft>
                <a:spcPts val="0"/>
              </a:spcAft>
              <a:buFont typeface="Arial" panose="020B0604020202020204" pitchFamily="34" charset="0"/>
              <a:buChar char="•"/>
              <a:defRPr/>
            </a:pPr>
            <a:endParaRPr lang="en-GB" altLang="en-US" smtClean="0"/>
          </a:p>
        </p:txBody>
      </p:sp>
      <p:sp>
        <p:nvSpPr>
          <p:cNvPr id="2" name="Slide Number Placeholder 1"/>
          <p:cNvSpPr>
            <a:spLocks noGrp="1"/>
          </p:cNvSpPr>
          <p:nvPr>
            <p:ph type="sldNum" sz="quarter" idx="12"/>
          </p:nvPr>
        </p:nvSpPr>
        <p:spPr/>
        <p:txBody>
          <a:bodyPr/>
          <a:lstStyle/>
          <a:p>
            <a:fld id="{60B8BCDC-EE74-4764-882C-AE5130C77B98}" type="slidenum">
              <a:rPr lang="en-GB" smtClean="0"/>
              <a:pPr/>
              <a:t>46</a:t>
            </a:fld>
            <a:endParaRPr lang="en-GB"/>
          </a:p>
        </p:txBody>
      </p:sp>
    </p:spTree>
    <p:extLst>
      <p:ext uri="{BB962C8B-B14F-4D97-AF65-F5344CB8AC3E}">
        <p14:creationId xmlns:p14="http://schemas.microsoft.com/office/powerpoint/2010/main" val="3955878791"/>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GB" altLang="en-US" smtClean="0"/>
              <a:t>Specific Learning Difficulties</a:t>
            </a:r>
          </a:p>
        </p:txBody>
      </p:sp>
      <p:sp>
        <p:nvSpPr>
          <p:cNvPr id="31747" name="Rectangle 3"/>
          <p:cNvSpPr>
            <a:spLocks noGrp="1" noChangeArrowheads="1"/>
          </p:cNvSpPr>
          <p:nvPr>
            <p:ph idx="1"/>
          </p:nvPr>
        </p:nvSpPr>
        <p:spPr>
          <a:xfrm>
            <a:off x="468313" y="1341438"/>
            <a:ext cx="8229600" cy="4784725"/>
          </a:xfrm>
        </p:spPr>
        <p:txBody>
          <a:bodyPr rtlCol="0">
            <a:normAutofit fontScale="92500" lnSpcReduction="10000"/>
          </a:bodyPr>
          <a:lstStyle/>
          <a:p>
            <a:pPr fontAlgn="auto">
              <a:lnSpc>
                <a:spcPct val="90000"/>
              </a:lnSpc>
              <a:spcAft>
                <a:spcPts val="0"/>
              </a:spcAft>
              <a:buFont typeface="Arial" panose="020B0604020202020204" pitchFamily="34" charset="0"/>
              <a:buChar char="•"/>
              <a:defRPr/>
            </a:pPr>
            <a:r>
              <a:rPr lang="en-GB" altLang="en-US" dirty="0" smtClean="0"/>
              <a:t>OFFER TO READ written material if necessary</a:t>
            </a:r>
          </a:p>
          <a:p>
            <a:pPr fontAlgn="auto">
              <a:lnSpc>
                <a:spcPct val="90000"/>
              </a:lnSpc>
              <a:spcAft>
                <a:spcPts val="0"/>
              </a:spcAft>
              <a:buFont typeface="Arial" panose="020B0604020202020204" pitchFamily="34" charset="0"/>
              <a:buChar char="•"/>
              <a:defRPr/>
            </a:pPr>
            <a:r>
              <a:rPr lang="en-GB" altLang="en-US" dirty="0" smtClean="0"/>
              <a:t>FORM-FILLING may be difficult – help if needed</a:t>
            </a:r>
          </a:p>
          <a:p>
            <a:pPr fontAlgn="auto">
              <a:lnSpc>
                <a:spcPct val="90000"/>
              </a:lnSpc>
              <a:spcAft>
                <a:spcPts val="0"/>
              </a:spcAft>
              <a:buFont typeface="Arial" panose="020B0604020202020204" pitchFamily="34" charset="0"/>
              <a:buChar char="•"/>
              <a:defRPr/>
            </a:pPr>
            <a:r>
              <a:rPr lang="en-GB" altLang="en-US" dirty="0" smtClean="0"/>
              <a:t>REPEAT information several times or write it down in clear, plain English and reasonable sized font</a:t>
            </a:r>
          </a:p>
          <a:p>
            <a:pPr fontAlgn="auto">
              <a:lnSpc>
                <a:spcPct val="90000"/>
              </a:lnSpc>
              <a:spcAft>
                <a:spcPts val="0"/>
              </a:spcAft>
              <a:buFont typeface="Arial" panose="020B0604020202020204" pitchFamily="34" charset="0"/>
              <a:buChar char="•"/>
              <a:defRPr/>
            </a:pPr>
            <a:r>
              <a:rPr lang="en-GB" altLang="en-US" dirty="0" smtClean="0"/>
              <a:t>BE AWARE that the person may be late or may miss appointments and may need clear directions of how to get to you</a:t>
            </a:r>
          </a:p>
          <a:p>
            <a:pPr fontAlgn="auto">
              <a:lnSpc>
                <a:spcPct val="90000"/>
              </a:lnSpc>
              <a:spcAft>
                <a:spcPts val="0"/>
              </a:spcAft>
              <a:buFont typeface="Arial" panose="020B0604020202020204" pitchFamily="34" charset="0"/>
              <a:buChar char="•"/>
              <a:defRPr/>
            </a:pPr>
            <a:r>
              <a:rPr lang="en-GB" altLang="en-US" dirty="0" smtClean="0"/>
              <a:t>HANDWRITING may be slow and untidy – consider what you are requesting, is it necessary, could it be done on a computer?</a:t>
            </a:r>
          </a:p>
        </p:txBody>
      </p:sp>
      <p:sp>
        <p:nvSpPr>
          <p:cNvPr id="2" name="Slide Number Placeholder 1"/>
          <p:cNvSpPr>
            <a:spLocks noGrp="1"/>
          </p:cNvSpPr>
          <p:nvPr>
            <p:ph type="sldNum" sz="quarter" idx="12"/>
          </p:nvPr>
        </p:nvSpPr>
        <p:spPr/>
        <p:txBody>
          <a:bodyPr/>
          <a:lstStyle/>
          <a:p>
            <a:fld id="{60B8BCDC-EE74-4764-882C-AE5130C77B98}" type="slidenum">
              <a:rPr lang="en-GB" smtClean="0"/>
              <a:pPr/>
              <a:t>47</a:t>
            </a:fld>
            <a:endParaRPr lang="en-GB"/>
          </a:p>
        </p:txBody>
      </p:sp>
    </p:spTree>
    <p:extLst>
      <p:ext uri="{BB962C8B-B14F-4D97-AF65-F5344CB8AC3E}">
        <p14:creationId xmlns:p14="http://schemas.microsoft.com/office/powerpoint/2010/main" val="3723567514"/>
      </p:ext>
    </p:extLst>
  </p:cSld>
  <p:clrMapOvr>
    <a:masterClrMapping/>
  </p:clrMapOv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r>
              <a:rPr lang="en-GB" altLang="en-US" smtClean="0"/>
              <a:t>Mental Health Conditions</a:t>
            </a:r>
          </a:p>
        </p:txBody>
      </p:sp>
      <p:sp>
        <p:nvSpPr>
          <p:cNvPr id="3" name="Content Placeholder 2"/>
          <p:cNvSpPr>
            <a:spLocks noGrp="1"/>
          </p:cNvSpPr>
          <p:nvPr>
            <p:ph idx="1"/>
          </p:nvPr>
        </p:nvSpPr>
        <p:spPr/>
        <p:txBody>
          <a:bodyPr rtlCol="0">
            <a:normAutofit fontScale="77500" lnSpcReduction="20000"/>
          </a:bodyPr>
          <a:lstStyle/>
          <a:p>
            <a:pPr marL="0" indent="0" fontAlgn="auto">
              <a:spcAft>
                <a:spcPts val="0"/>
              </a:spcAft>
              <a:buFont typeface="Arial" panose="020B0604020202020204" pitchFamily="34" charset="0"/>
              <a:buNone/>
              <a:defRPr/>
            </a:pPr>
            <a:r>
              <a:rPr lang="en-GB" dirty="0" smtClean="0"/>
              <a:t>These can include</a:t>
            </a:r>
          </a:p>
          <a:p>
            <a:pPr marL="0" indent="0" fontAlgn="auto">
              <a:spcAft>
                <a:spcPts val="0"/>
              </a:spcAft>
              <a:buFont typeface="Arial" panose="020B0604020202020204" pitchFamily="34" charset="0"/>
              <a:buNone/>
              <a:defRPr/>
            </a:pPr>
            <a:endParaRPr lang="en-GB" dirty="0" smtClean="0"/>
          </a:p>
          <a:p>
            <a:pPr fontAlgn="auto">
              <a:spcAft>
                <a:spcPts val="0"/>
              </a:spcAft>
              <a:buFont typeface="Arial" panose="020B0604020202020204" pitchFamily="34" charset="0"/>
              <a:buChar char="•"/>
              <a:defRPr/>
            </a:pPr>
            <a:r>
              <a:rPr lang="en-GB" dirty="0" smtClean="0"/>
              <a:t>Depression</a:t>
            </a:r>
          </a:p>
          <a:p>
            <a:pPr fontAlgn="auto">
              <a:spcAft>
                <a:spcPts val="0"/>
              </a:spcAft>
              <a:buFont typeface="Arial" panose="020B0604020202020204" pitchFamily="34" charset="0"/>
              <a:buChar char="•"/>
              <a:defRPr/>
            </a:pPr>
            <a:r>
              <a:rPr lang="en-GB" dirty="0" smtClean="0"/>
              <a:t>Anxiety</a:t>
            </a:r>
          </a:p>
          <a:p>
            <a:pPr fontAlgn="auto">
              <a:spcAft>
                <a:spcPts val="0"/>
              </a:spcAft>
              <a:buFont typeface="Arial" panose="020B0604020202020204" pitchFamily="34" charset="0"/>
              <a:buChar char="•"/>
              <a:defRPr/>
            </a:pPr>
            <a:r>
              <a:rPr lang="en-GB" dirty="0" smtClean="0"/>
              <a:t>Panic Attacks</a:t>
            </a:r>
          </a:p>
          <a:p>
            <a:pPr fontAlgn="auto">
              <a:spcAft>
                <a:spcPts val="0"/>
              </a:spcAft>
              <a:buFont typeface="Arial" panose="020B0604020202020204" pitchFamily="34" charset="0"/>
              <a:buChar char="•"/>
              <a:defRPr/>
            </a:pPr>
            <a:r>
              <a:rPr lang="en-GB" dirty="0" smtClean="0"/>
              <a:t>Eating Disorders</a:t>
            </a:r>
          </a:p>
          <a:p>
            <a:pPr fontAlgn="auto">
              <a:spcAft>
                <a:spcPts val="0"/>
              </a:spcAft>
              <a:buFont typeface="Arial" panose="020B0604020202020204" pitchFamily="34" charset="0"/>
              <a:buChar char="•"/>
              <a:defRPr/>
            </a:pPr>
            <a:r>
              <a:rPr lang="en-GB" dirty="0" smtClean="0"/>
              <a:t>Bi Polar Disorder</a:t>
            </a:r>
          </a:p>
          <a:p>
            <a:pPr fontAlgn="auto">
              <a:spcAft>
                <a:spcPts val="0"/>
              </a:spcAft>
              <a:buFont typeface="Arial" panose="020B0604020202020204" pitchFamily="34" charset="0"/>
              <a:buChar char="•"/>
              <a:defRPr/>
            </a:pPr>
            <a:r>
              <a:rPr lang="en-GB" dirty="0" smtClean="0"/>
              <a:t>OCD</a:t>
            </a:r>
          </a:p>
          <a:p>
            <a:pPr fontAlgn="auto">
              <a:spcAft>
                <a:spcPts val="0"/>
              </a:spcAft>
              <a:buFont typeface="Arial" panose="020B0604020202020204" pitchFamily="34" charset="0"/>
              <a:buChar char="•"/>
              <a:defRPr/>
            </a:pPr>
            <a:r>
              <a:rPr lang="en-GB" dirty="0" smtClean="0"/>
              <a:t>Schizophrenia </a:t>
            </a:r>
          </a:p>
          <a:p>
            <a:pPr fontAlgn="auto">
              <a:spcAft>
                <a:spcPts val="0"/>
              </a:spcAft>
              <a:buFont typeface="Arial" panose="020B0604020202020204" pitchFamily="34" charset="0"/>
              <a:buChar char="•"/>
              <a:defRPr/>
            </a:pPr>
            <a:r>
              <a:rPr lang="en-GB" dirty="0" smtClean="0"/>
              <a:t>Psychosis</a:t>
            </a:r>
          </a:p>
          <a:p>
            <a:pPr fontAlgn="auto">
              <a:spcAft>
                <a:spcPts val="0"/>
              </a:spcAft>
              <a:buFont typeface="Arial" panose="020B0604020202020204" pitchFamily="34" charset="0"/>
              <a:buChar char="•"/>
              <a:defRPr/>
            </a:pPr>
            <a:r>
              <a:rPr lang="en-GB" dirty="0" smtClean="0"/>
              <a:t>Personality Disorders</a:t>
            </a:r>
          </a:p>
          <a:p>
            <a:pPr marL="0" indent="0" fontAlgn="auto">
              <a:spcAft>
                <a:spcPts val="0"/>
              </a:spcAft>
              <a:buFont typeface="Arial" panose="020B0604020202020204" pitchFamily="34" charset="0"/>
              <a:buNone/>
              <a:defRPr/>
            </a:pPr>
            <a:endParaRPr lang="en-GB" dirty="0" smtClean="0"/>
          </a:p>
        </p:txBody>
      </p:sp>
      <p:sp>
        <p:nvSpPr>
          <p:cNvPr id="2" name="Slide Number Placeholder 1"/>
          <p:cNvSpPr>
            <a:spLocks noGrp="1"/>
          </p:cNvSpPr>
          <p:nvPr>
            <p:ph type="sldNum" sz="quarter" idx="12"/>
          </p:nvPr>
        </p:nvSpPr>
        <p:spPr/>
        <p:txBody>
          <a:bodyPr/>
          <a:lstStyle/>
          <a:p>
            <a:fld id="{60B8BCDC-EE74-4764-882C-AE5130C77B98}" type="slidenum">
              <a:rPr lang="en-GB" smtClean="0"/>
              <a:pPr/>
              <a:t>48</a:t>
            </a:fld>
            <a:endParaRPr lang="en-GB"/>
          </a:p>
        </p:txBody>
      </p:sp>
    </p:spTree>
    <p:extLst>
      <p:ext uri="{BB962C8B-B14F-4D97-AF65-F5344CB8AC3E}">
        <p14:creationId xmlns:p14="http://schemas.microsoft.com/office/powerpoint/2010/main" val="2413164476"/>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rtlCol="0">
            <a:normAutofit fontScale="90000"/>
          </a:bodyPr>
          <a:lstStyle/>
          <a:p>
            <a:pPr fontAlgn="auto">
              <a:spcAft>
                <a:spcPts val="0"/>
              </a:spcAft>
              <a:defRPr/>
            </a:pPr>
            <a:r>
              <a:rPr lang="en-GB" altLang="en-US" dirty="0" smtClean="0"/>
              <a:t>Support for students with MH conditions</a:t>
            </a:r>
          </a:p>
        </p:txBody>
      </p:sp>
      <p:sp>
        <p:nvSpPr>
          <p:cNvPr id="34819" name="Content Placeholder 2"/>
          <p:cNvSpPr>
            <a:spLocks noGrp="1"/>
          </p:cNvSpPr>
          <p:nvPr>
            <p:ph idx="1"/>
          </p:nvPr>
        </p:nvSpPr>
        <p:spPr/>
        <p:txBody>
          <a:bodyPr rtlCol="0">
            <a:normAutofit fontScale="92500" lnSpcReduction="20000"/>
          </a:bodyPr>
          <a:lstStyle/>
          <a:p>
            <a:pPr fontAlgn="auto">
              <a:spcAft>
                <a:spcPts val="0"/>
              </a:spcAft>
              <a:buFont typeface="Arial" panose="020B0604020202020204" pitchFamily="34" charset="0"/>
              <a:buChar char="•"/>
              <a:defRPr/>
            </a:pPr>
            <a:r>
              <a:rPr lang="en-GB" altLang="en-US" dirty="0" smtClean="0"/>
              <a:t>Awareness</a:t>
            </a:r>
          </a:p>
          <a:p>
            <a:pPr fontAlgn="auto">
              <a:spcAft>
                <a:spcPts val="0"/>
              </a:spcAft>
              <a:buFont typeface="Arial" panose="020B0604020202020204" pitchFamily="34" charset="0"/>
              <a:buChar char="•"/>
              <a:defRPr/>
            </a:pPr>
            <a:r>
              <a:rPr lang="en-GB" altLang="en-US" dirty="0" smtClean="0"/>
              <a:t>One-to-one or group study mentoring</a:t>
            </a:r>
          </a:p>
          <a:p>
            <a:pPr fontAlgn="auto">
              <a:spcAft>
                <a:spcPts val="0"/>
              </a:spcAft>
              <a:buFont typeface="Arial" panose="020B0604020202020204" pitchFamily="34" charset="0"/>
              <a:buChar char="•"/>
              <a:defRPr/>
            </a:pPr>
            <a:r>
              <a:rPr lang="en-GB" altLang="en-US" dirty="0" smtClean="0"/>
              <a:t>Using a digital recorder to record lectures</a:t>
            </a:r>
          </a:p>
          <a:p>
            <a:pPr fontAlgn="auto">
              <a:spcAft>
                <a:spcPts val="0"/>
              </a:spcAft>
              <a:buFont typeface="Arial" panose="020B0604020202020204" pitchFamily="34" charset="0"/>
              <a:buChar char="•"/>
              <a:defRPr/>
            </a:pPr>
            <a:r>
              <a:rPr lang="en-GB" altLang="en-US" dirty="0" smtClean="0"/>
              <a:t>Exam concessions e.g. rest breaks, separate room</a:t>
            </a:r>
          </a:p>
          <a:p>
            <a:pPr fontAlgn="auto">
              <a:spcAft>
                <a:spcPts val="0"/>
              </a:spcAft>
              <a:buFont typeface="Arial" panose="020B0604020202020204" pitchFamily="34" charset="0"/>
              <a:buChar char="•"/>
              <a:defRPr/>
            </a:pPr>
            <a:r>
              <a:rPr lang="en-GB" altLang="en-US" dirty="0" smtClean="0"/>
              <a:t>Extensions to deadlines</a:t>
            </a:r>
          </a:p>
          <a:p>
            <a:pPr fontAlgn="auto">
              <a:spcAft>
                <a:spcPts val="0"/>
              </a:spcAft>
              <a:buFont typeface="Arial" panose="020B0604020202020204" pitchFamily="34" charset="0"/>
              <a:buChar char="•"/>
              <a:defRPr/>
            </a:pPr>
            <a:r>
              <a:rPr lang="en-GB" altLang="en-US" dirty="0" smtClean="0"/>
              <a:t>Modified or guided reading list</a:t>
            </a:r>
          </a:p>
          <a:p>
            <a:pPr fontAlgn="auto">
              <a:spcAft>
                <a:spcPts val="0"/>
              </a:spcAft>
              <a:buFont typeface="Arial" panose="020B0604020202020204" pitchFamily="34" charset="0"/>
              <a:buChar char="•"/>
              <a:defRPr/>
            </a:pPr>
            <a:r>
              <a:rPr lang="en-GB" altLang="en-US" dirty="0" smtClean="0"/>
              <a:t>Attendance – being mindful when attendance monitoring</a:t>
            </a:r>
          </a:p>
          <a:p>
            <a:pPr fontAlgn="auto">
              <a:spcAft>
                <a:spcPts val="0"/>
              </a:spcAft>
              <a:buFont typeface="Arial" panose="020B0604020202020204" pitchFamily="34" charset="0"/>
              <a:buChar char="•"/>
              <a:defRPr/>
            </a:pPr>
            <a:r>
              <a:rPr lang="en-GB" altLang="en-US" dirty="0" smtClean="0"/>
              <a:t>Liaising with care coordinators incl. Counselling, CPN, Psychiatrist</a:t>
            </a:r>
          </a:p>
        </p:txBody>
      </p:sp>
      <p:sp>
        <p:nvSpPr>
          <p:cNvPr id="2" name="Slide Number Placeholder 1"/>
          <p:cNvSpPr>
            <a:spLocks noGrp="1"/>
          </p:cNvSpPr>
          <p:nvPr>
            <p:ph type="sldNum" sz="quarter" idx="12"/>
          </p:nvPr>
        </p:nvSpPr>
        <p:spPr/>
        <p:txBody>
          <a:bodyPr/>
          <a:lstStyle/>
          <a:p>
            <a:fld id="{60B8BCDC-EE74-4764-882C-AE5130C77B98}" type="slidenum">
              <a:rPr lang="en-GB" smtClean="0"/>
              <a:pPr/>
              <a:t>49</a:t>
            </a:fld>
            <a:endParaRPr lang="en-GB"/>
          </a:p>
        </p:txBody>
      </p:sp>
    </p:spTree>
    <p:extLst>
      <p:ext uri="{BB962C8B-B14F-4D97-AF65-F5344CB8AC3E}">
        <p14:creationId xmlns:p14="http://schemas.microsoft.com/office/powerpoint/2010/main" val="11758492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GB" altLang="en-US" smtClean="0"/>
              <a:t>Definition of Disability</a:t>
            </a:r>
          </a:p>
        </p:txBody>
      </p:sp>
      <p:sp>
        <p:nvSpPr>
          <p:cNvPr id="7171" name="Content Placeholder 2"/>
          <p:cNvSpPr>
            <a:spLocks noGrp="1"/>
          </p:cNvSpPr>
          <p:nvPr>
            <p:ph idx="1"/>
          </p:nvPr>
        </p:nvSpPr>
        <p:spPr>
          <a:xfrm>
            <a:off x="468313" y="1268413"/>
            <a:ext cx="8229600" cy="4857750"/>
          </a:xfrm>
        </p:spPr>
        <p:txBody>
          <a:bodyPr/>
          <a:lstStyle/>
          <a:p>
            <a:pPr marL="0" indent="0">
              <a:buFontTx/>
              <a:buNone/>
            </a:pPr>
            <a:r>
              <a:rPr lang="en-GB" altLang="en-US" smtClean="0"/>
              <a:t>For the purposes of the Act, these words have the following meanings:</a:t>
            </a:r>
          </a:p>
          <a:p>
            <a:pPr marL="0" indent="0"/>
            <a:r>
              <a:rPr lang="en-GB" altLang="en-US" smtClean="0"/>
              <a:t>'substantial' means more than minor or trivial</a:t>
            </a:r>
          </a:p>
          <a:p>
            <a:pPr marL="0" indent="0"/>
            <a:r>
              <a:rPr lang="en-GB" altLang="en-US" smtClean="0"/>
              <a:t>'long-term' means that the effect of the impairment has lasted or is likely to last for at least twelve months </a:t>
            </a:r>
          </a:p>
          <a:p>
            <a:pPr marL="0" indent="0"/>
            <a:r>
              <a:rPr lang="en-GB" altLang="en-US" smtClean="0"/>
              <a:t>'normal day-to-day activities' include everyday things like eating, washing, walking and going shopping</a:t>
            </a:r>
          </a:p>
          <a:p>
            <a:pPr marL="0" indent="0"/>
            <a:endParaRPr lang="en-GB" altLang="en-US" smtClean="0"/>
          </a:p>
        </p:txBody>
      </p:sp>
      <p:sp>
        <p:nvSpPr>
          <p:cNvPr id="2" name="Slide Number Placeholder 1"/>
          <p:cNvSpPr>
            <a:spLocks noGrp="1"/>
          </p:cNvSpPr>
          <p:nvPr>
            <p:ph type="sldNum" sz="quarter" idx="12"/>
          </p:nvPr>
        </p:nvSpPr>
        <p:spPr/>
        <p:txBody>
          <a:bodyPr/>
          <a:lstStyle/>
          <a:p>
            <a:fld id="{60B8BCDC-EE74-4764-882C-AE5130C77B98}" type="slidenum">
              <a:rPr lang="en-GB" smtClean="0"/>
              <a:pPr/>
              <a:t>5</a:t>
            </a:fld>
            <a:endParaRPr lang="en-GB"/>
          </a:p>
        </p:txBody>
      </p:sp>
    </p:spTree>
    <p:extLst>
      <p:ext uri="{BB962C8B-B14F-4D97-AF65-F5344CB8AC3E}">
        <p14:creationId xmlns:p14="http://schemas.microsoft.com/office/powerpoint/2010/main" val="2681047929"/>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468313" y="549275"/>
            <a:ext cx="8277225" cy="762000"/>
          </a:xfrm>
        </p:spPr>
        <p:txBody>
          <a:bodyPr rtlCol="0">
            <a:normAutofit fontScale="90000"/>
          </a:bodyPr>
          <a:lstStyle/>
          <a:p>
            <a:pPr fontAlgn="auto">
              <a:spcAft>
                <a:spcPts val="0"/>
              </a:spcAft>
              <a:defRPr/>
            </a:pPr>
            <a:r>
              <a:rPr lang="en-GB" altLang="en-US" dirty="0" smtClean="0"/>
              <a:t>Emotional / Mental Health Difficulties</a:t>
            </a:r>
          </a:p>
        </p:txBody>
      </p:sp>
      <p:sp>
        <p:nvSpPr>
          <p:cNvPr id="35843" name="Rectangle 3"/>
          <p:cNvSpPr>
            <a:spLocks noGrp="1" noChangeArrowheads="1"/>
          </p:cNvSpPr>
          <p:nvPr>
            <p:ph idx="1"/>
          </p:nvPr>
        </p:nvSpPr>
        <p:spPr/>
        <p:txBody>
          <a:bodyPr rtlCol="0">
            <a:normAutofit lnSpcReduction="10000"/>
          </a:bodyPr>
          <a:lstStyle/>
          <a:p>
            <a:pPr fontAlgn="auto">
              <a:lnSpc>
                <a:spcPct val="90000"/>
              </a:lnSpc>
              <a:spcAft>
                <a:spcPts val="0"/>
              </a:spcAft>
              <a:buFont typeface="Arial" panose="020B0604020202020204" pitchFamily="34" charset="0"/>
              <a:buChar char="•"/>
              <a:defRPr/>
            </a:pPr>
            <a:r>
              <a:rPr lang="en-GB" altLang="en-US" dirty="0" smtClean="0"/>
              <a:t>Awareness that behaviour may result from disability </a:t>
            </a:r>
          </a:p>
          <a:p>
            <a:pPr fontAlgn="auto">
              <a:lnSpc>
                <a:spcPct val="90000"/>
              </a:lnSpc>
              <a:spcAft>
                <a:spcPts val="0"/>
              </a:spcAft>
              <a:buFont typeface="Arial" panose="020B0604020202020204" pitchFamily="34" charset="0"/>
              <a:buChar char="•"/>
              <a:defRPr/>
            </a:pPr>
            <a:r>
              <a:rPr lang="en-GB" altLang="en-US" dirty="0" smtClean="0"/>
              <a:t>Reassure the person appropriately, they may be nervous, lacking confidence etc.</a:t>
            </a:r>
          </a:p>
          <a:p>
            <a:pPr fontAlgn="auto">
              <a:lnSpc>
                <a:spcPct val="90000"/>
              </a:lnSpc>
              <a:spcAft>
                <a:spcPts val="0"/>
              </a:spcAft>
              <a:buFont typeface="Arial" panose="020B0604020202020204" pitchFamily="34" charset="0"/>
              <a:buChar char="•"/>
              <a:defRPr/>
            </a:pPr>
            <a:r>
              <a:rPr lang="en-GB" altLang="en-US" dirty="0" smtClean="0"/>
              <a:t>Find somewhere relatively calm and quiet to talk</a:t>
            </a:r>
          </a:p>
          <a:p>
            <a:pPr fontAlgn="auto">
              <a:lnSpc>
                <a:spcPct val="90000"/>
              </a:lnSpc>
              <a:spcAft>
                <a:spcPts val="0"/>
              </a:spcAft>
              <a:buFont typeface="Arial" panose="020B0604020202020204" pitchFamily="34" charset="0"/>
              <a:buChar char="•"/>
              <a:defRPr/>
            </a:pPr>
            <a:r>
              <a:rPr lang="en-GB" altLang="en-US" dirty="0" smtClean="0"/>
              <a:t>Repeat information and check understanding if people seem confused or worried</a:t>
            </a:r>
          </a:p>
          <a:p>
            <a:pPr fontAlgn="auto">
              <a:lnSpc>
                <a:spcPct val="90000"/>
              </a:lnSpc>
              <a:spcAft>
                <a:spcPts val="0"/>
              </a:spcAft>
              <a:buFont typeface="Arial" panose="020B0604020202020204" pitchFamily="34" charset="0"/>
              <a:buChar char="•"/>
              <a:defRPr/>
            </a:pPr>
            <a:r>
              <a:rPr lang="en-GB" altLang="en-US" dirty="0" smtClean="0"/>
              <a:t>Boundaries – be aware of the limits of your role and expertise </a:t>
            </a:r>
          </a:p>
        </p:txBody>
      </p:sp>
      <p:sp>
        <p:nvSpPr>
          <p:cNvPr id="2" name="Slide Number Placeholder 1"/>
          <p:cNvSpPr>
            <a:spLocks noGrp="1"/>
          </p:cNvSpPr>
          <p:nvPr>
            <p:ph type="sldNum" sz="quarter" idx="12"/>
          </p:nvPr>
        </p:nvSpPr>
        <p:spPr/>
        <p:txBody>
          <a:bodyPr/>
          <a:lstStyle/>
          <a:p>
            <a:fld id="{60B8BCDC-EE74-4764-882C-AE5130C77B98}" type="slidenum">
              <a:rPr lang="en-GB" smtClean="0"/>
              <a:pPr/>
              <a:t>50</a:t>
            </a:fld>
            <a:endParaRPr lang="en-GB"/>
          </a:p>
        </p:txBody>
      </p:sp>
    </p:spTree>
    <p:extLst>
      <p:ext uri="{BB962C8B-B14F-4D97-AF65-F5344CB8AC3E}">
        <p14:creationId xmlns:p14="http://schemas.microsoft.com/office/powerpoint/2010/main" val="2142640967"/>
      </p:ext>
    </p:extLst>
  </p:cSld>
  <p:clrMapOvr>
    <a:masterClrMapping/>
  </p:clrMapOv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GB" altLang="en-US" smtClean="0"/>
              <a:t>Attitudes</a:t>
            </a:r>
          </a:p>
        </p:txBody>
      </p:sp>
      <p:sp>
        <p:nvSpPr>
          <p:cNvPr id="35843" name="Rectangle 3"/>
          <p:cNvSpPr>
            <a:spLocks noGrp="1" noChangeArrowheads="1"/>
          </p:cNvSpPr>
          <p:nvPr>
            <p:ph idx="1"/>
          </p:nvPr>
        </p:nvSpPr>
        <p:spPr/>
        <p:txBody>
          <a:bodyPr/>
          <a:lstStyle/>
          <a:p>
            <a:r>
              <a:rPr lang="en-GB" altLang="en-US" smtClean="0"/>
              <a:t>The biggest and most effective adjustment we can make is our attitude towards disabled people.</a:t>
            </a:r>
          </a:p>
          <a:p>
            <a:endParaRPr lang="en-GB" altLang="en-US" smtClean="0"/>
          </a:p>
          <a:p>
            <a:r>
              <a:rPr lang="en-GB" altLang="en-US" smtClean="0"/>
              <a:t>Listen and try to gain an understanding of the person’s situation</a:t>
            </a:r>
          </a:p>
          <a:p>
            <a:endParaRPr lang="en-GB" altLang="en-US" smtClean="0"/>
          </a:p>
          <a:p>
            <a:r>
              <a:rPr lang="en-GB" altLang="en-US" smtClean="0"/>
              <a:t>Seek advice if you are not sure</a:t>
            </a:r>
          </a:p>
        </p:txBody>
      </p:sp>
      <p:sp>
        <p:nvSpPr>
          <p:cNvPr id="2" name="Slide Number Placeholder 1"/>
          <p:cNvSpPr>
            <a:spLocks noGrp="1"/>
          </p:cNvSpPr>
          <p:nvPr>
            <p:ph type="sldNum" sz="quarter" idx="12"/>
          </p:nvPr>
        </p:nvSpPr>
        <p:spPr/>
        <p:txBody>
          <a:bodyPr/>
          <a:lstStyle/>
          <a:p>
            <a:fld id="{60B8BCDC-EE74-4764-882C-AE5130C77B98}" type="slidenum">
              <a:rPr lang="en-GB" smtClean="0"/>
              <a:pPr/>
              <a:t>51</a:t>
            </a:fld>
            <a:endParaRPr lang="en-GB"/>
          </a:p>
        </p:txBody>
      </p:sp>
    </p:spTree>
    <p:extLst>
      <p:ext uri="{BB962C8B-B14F-4D97-AF65-F5344CB8AC3E}">
        <p14:creationId xmlns:p14="http://schemas.microsoft.com/office/powerpoint/2010/main" val="3044313368"/>
      </p:ext>
    </p:extLst>
  </p:cSld>
  <p:clrMapOvr>
    <a:masterClrMapping/>
  </p:clrMapOv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GB" altLang="en-US" smtClean="0"/>
              <a:t>What Should I Do?</a:t>
            </a:r>
          </a:p>
        </p:txBody>
      </p:sp>
      <p:sp>
        <p:nvSpPr>
          <p:cNvPr id="41987" name="Rectangle 3"/>
          <p:cNvSpPr>
            <a:spLocks noGrp="1" noChangeArrowheads="1"/>
          </p:cNvSpPr>
          <p:nvPr>
            <p:ph idx="1"/>
          </p:nvPr>
        </p:nvSpPr>
        <p:spPr>
          <a:xfrm>
            <a:off x="395288" y="1412875"/>
            <a:ext cx="8229600" cy="4857750"/>
          </a:xfrm>
        </p:spPr>
        <p:txBody>
          <a:bodyPr rtlCol="0">
            <a:normAutofit fontScale="92500" lnSpcReduction="10000"/>
          </a:bodyPr>
          <a:lstStyle/>
          <a:p>
            <a:pPr fontAlgn="auto">
              <a:lnSpc>
                <a:spcPct val="90000"/>
              </a:lnSpc>
              <a:spcAft>
                <a:spcPts val="0"/>
              </a:spcAft>
              <a:buFont typeface="Arial" panose="020B0604020202020204" pitchFamily="34" charset="0"/>
              <a:buChar char="•"/>
              <a:defRPr/>
            </a:pPr>
            <a:r>
              <a:rPr lang="en-GB" altLang="en-US" dirty="0" smtClean="0"/>
              <a:t>Don’t make assumptions about people’s disabilities and needs – e.g. not all blind people use Braille</a:t>
            </a:r>
          </a:p>
          <a:p>
            <a:pPr fontAlgn="auto">
              <a:lnSpc>
                <a:spcPct val="90000"/>
              </a:lnSpc>
              <a:spcAft>
                <a:spcPts val="0"/>
              </a:spcAft>
              <a:buFont typeface="Arial" panose="020B0604020202020204" pitchFamily="34" charset="0"/>
              <a:buChar char="•"/>
              <a:defRPr/>
            </a:pPr>
            <a:r>
              <a:rPr lang="en-GB" altLang="en-US" dirty="0" smtClean="0"/>
              <a:t>Communicate - ask if help is needed and tell others who need to know (with permission)</a:t>
            </a:r>
          </a:p>
          <a:p>
            <a:pPr fontAlgn="auto">
              <a:lnSpc>
                <a:spcPct val="90000"/>
              </a:lnSpc>
              <a:spcAft>
                <a:spcPts val="0"/>
              </a:spcAft>
              <a:buFont typeface="Arial" panose="020B0604020202020204" pitchFamily="34" charset="0"/>
              <a:buChar char="•"/>
              <a:defRPr/>
            </a:pPr>
            <a:r>
              <a:rPr lang="en-GB" altLang="en-US" dirty="0" smtClean="0"/>
              <a:t>Think about your work – how does it impact on disabled people – day-to-day barriers / future plans </a:t>
            </a:r>
            <a:r>
              <a:rPr lang="en-GB" altLang="en-US" dirty="0" err="1" smtClean="0"/>
              <a:t>etc</a:t>
            </a:r>
            <a:endParaRPr lang="en-GB" altLang="en-US" dirty="0" smtClean="0"/>
          </a:p>
          <a:p>
            <a:pPr fontAlgn="auto">
              <a:lnSpc>
                <a:spcPct val="90000"/>
              </a:lnSpc>
              <a:spcAft>
                <a:spcPts val="0"/>
              </a:spcAft>
              <a:buFont typeface="Arial" panose="020B0604020202020204" pitchFamily="34" charset="0"/>
              <a:buChar char="•"/>
              <a:defRPr/>
            </a:pPr>
            <a:r>
              <a:rPr lang="en-GB" altLang="en-US" dirty="0" smtClean="0"/>
              <a:t>Be aware and consider adjustments you can make daily</a:t>
            </a:r>
          </a:p>
          <a:p>
            <a:pPr algn="ctr" fontAlgn="auto">
              <a:lnSpc>
                <a:spcPct val="90000"/>
              </a:lnSpc>
              <a:spcAft>
                <a:spcPts val="0"/>
              </a:spcAft>
              <a:buFontTx/>
              <a:buNone/>
              <a:defRPr/>
            </a:pPr>
            <a:r>
              <a:rPr lang="en-GB" altLang="en-US" b="1" dirty="0" smtClean="0"/>
              <a:t>Remember - it may not always be obvious that a person has a disability</a:t>
            </a:r>
          </a:p>
          <a:p>
            <a:pPr fontAlgn="auto">
              <a:lnSpc>
                <a:spcPct val="90000"/>
              </a:lnSpc>
              <a:spcAft>
                <a:spcPts val="0"/>
              </a:spcAft>
              <a:buFont typeface="Arial" panose="020B0604020202020204" pitchFamily="34" charset="0"/>
              <a:buChar char="•"/>
              <a:defRPr/>
            </a:pPr>
            <a:endParaRPr lang="en-GB" altLang="en-US" dirty="0" smtClean="0"/>
          </a:p>
        </p:txBody>
      </p:sp>
      <p:sp>
        <p:nvSpPr>
          <p:cNvPr id="2" name="Slide Number Placeholder 1"/>
          <p:cNvSpPr>
            <a:spLocks noGrp="1"/>
          </p:cNvSpPr>
          <p:nvPr>
            <p:ph type="sldNum" sz="quarter" idx="12"/>
          </p:nvPr>
        </p:nvSpPr>
        <p:spPr/>
        <p:txBody>
          <a:bodyPr/>
          <a:lstStyle/>
          <a:p>
            <a:fld id="{60B8BCDC-EE74-4764-882C-AE5130C77B98}" type="slidenum">
              <a:rPr lang="en-GB" smtClean="0"/>
              <a:pPr/>
              <a:t>52</a:t>
            </a:fld>
            <a:endParaRPr lang="en-GB"/>
          </a:p>
        </p:txBody>
      </p:sp>
    </p:spTree>
    <p:extLst>
      <p:ext uri="{BB962C8B-B14F-4D97-AF65-F5344CB8AC3E}">
        <p14:creationId xmlns:p14="http://schemas.microsoft.com/office/powerpoint/2010/main" val="1338030580"/>
      </p:ext>
    </p:extLst>
  </p:cSld>
  <p:clrMapOvr>
    <a:masterClrMapping/>
  </p:clrMapOvr>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GB" altLang="en-US" smtClean="0"/>
              <a:t>Examples of “Adjustments”</a:t>
            </a:r>
          </a:p>
        </p:txBody>
      </p:sp>
      <p:sp>
        <p:nvSpPr>
          <p:cNvPr id="44035" name="Rectangle 3"/>
          <p:cNvSpPr>
            <a:spLocks noGrp="1" noChangeArrowheads="1"/>
          </p:cNvSpPr>
          <p:nvPr>
            <p:ph idx="1"/>
          </p:nvPr>
        </p:nvSpPr>
        <p:spPr>
          <a:xfrm>
            <a:off x="468313" y="1125538"/>
            <a:ext cx="8229600" cy="5256212"/>
          </a:xfrm>
        </p:spPr>
        <p:txBody>
          <a:bodyPr rtlCol="0">
            <a:normAutofit fontScale="92500" lnSpcReduction="10000"/>
          </a:bodyPr>
          <a:lstStyle/>
          <a:p>
            <a:pPr fontAlgn="auto">
              <a:lnSpc>
                <a:spcPct val="90000"/>
              </a:lnSpc>
              <a:spcAft>
                <a:spcPts val="0"/>
              </a:spcAft>
              <a:buFont typeface="Arial" panose="020B0604020202020204" pitchFamily="34" charset="0"/>
              <a:buChar char="•"/>
              <a:defRPr/>
            </a:pPr>
            <a:r>
              <a:rPr lang="en-GB" altLang="en-US" smtClean="0"/>
              <a:t>Allowing someone with a communication disorder more time to talk </a:t>
            </a:r>
          </a:p>
          <a:p>
            <a:pPr fontAlgn="auto">
              <a:lnSpc>
                <a:spcPct val="90000"/>
              </a:lnSpc>
              <a:spcAft>
                <a:spcPts val="0"/>
              </a:spcAft>
              <a:buFont typeface="Arial" panose="020B0604020202020204" pitchFamily="34" charset="0"/>
              <a:buChar char="•"/>
              <a:defRPr/>
            </a:pPr>
            <a:r>
              <a:rPr lang="en-GB" altLang="en-US" smtClean="0"/>
              <a:t>Relocating an appointment or class if someone with a physical disability cannot access the venue</a:t>
            </a:r>
          </a:p>
          <a:p>
            <a:pPr fontAlgn="auto">
              <a:lnSpc>
                <a:spcPct val="90000"/>
              </a:lnSpc>
              <a:spcAft>
                <a:spcPts val="0"/>
              </a:spcAft>
              <a:buFont typeface="Arial" panose="020B0604020202020204" pitchFamily="34" charset="0"/>
              <a:buChar char="•"/>
              <a:defRPr/>
            </a:pPr>
            <a:r>
              <a:rPr lang="en-GB" altLang="en-US" smtClean="0"/>
              <a:t>Alternative arrangements in examinations e.g. extra time, use of a PC</a:t>
            </a:r>
          </a:p>
          <a:p>
            <a:pPr fontAlgn="auto">
              <a:lnSpc>
                <a:spcPct val="90000"/>
              </a:lnSpc>
              <a:spcAft>
                <a:spcPts val="0"/>
              </a:spcAft>
              <a:buFont typeface="Arial" panose="020B0604020202020204" pitchFamily="34" charset="0"/>
              <a:buChar char="•"/>
              <a:defRPr/>
            </a:pPr>
            <a:r>
              <a:rPr lang="en-GB" altLang="en-US" smtClean="0"/>
              <a:t>Providing copies of information in alternative formats e.g. larger font, Braille</a:t>
            </a:r>
          </a:p>
          <a:p>
            <a:pPr fontAlgn="auto">
              <a:lnSpc>
                <a:spcPct val="90000"/>
              </a:lnSpc>
              <a:spcAft>
                <a:spcPts val="0"/>
              </a:spcAft>
              <a:buFont typeface="Arial" panose="020B0604020202020204" pitchFamily="34" charset="0"/>
              <a:buChar char="•"/>
              <a:defRPr/>
            </a:pPr>
            <a:r>
              <a:rPr lang="en-GB" altLang="en-US" smtClean="0"/>
              <a:t>Providing a BSL interpreter at an Open Day if a Deaf student is attending</a:t>
            </a:r>
          </a:p>
          <a:p>
            <a:pPr fontAlgn="auto">
              <a:lnSpc>
                <a:spcPct val="90000"/>
              </a:lnSpc>
              <a:spcAft>
                <a:spcPts val="0"/>
              </a:spcAft>
              <a:buFont typeface="Arial" panose="020B0604020202020204" pitchFamily="34" charset="0"/>
              <a:buChar char="•"/>
              <a:defRPr/>
            </a:pPr>
            <a:r>
              <a:rPr lang="en-GB" altLang="en-US" smtClean="0"/>
              <a:t>Arranging orientation for a student with Asperger syndrome</a:t>
            </a:r>
          </a:p>
          <a:p>
            <a:pPr fontAlgn="auto">
              <a:lnSpc>
                <a:spcPct val="90000"/>
              </a:lnSpc>
              <a:spcAft>
                <a:spcPts val="0"/>
              </a:spcAft>
              <a:buFont typeface="Arial" panose="020B0604020202020204" pitchFamily="34" charset="0"/>
              <a:buChar char="•"/>
              <a:defRPr/>
            </a:pPr>
            <a:endParaRPr lang="en-GB" altLang="en-US" smtClean="0"/>
          </a:p>
        </p:txBody>
      </p:sp>
      <p:sp>
        <p:nvSpPr>
          <p:cNvPr id="2" name="Slide Number Placeholder 1"/>
          <p:cNvSpPr>
            <a:spLocks noGrp="1"/>
          </p:cNvSpPr>
          <p:nvPr>
            <p:ph type="sldNum" sz="quarter" idx="12"/>
          </p:nvPr>
        </p:nvSpPr>
        <p:spPr/>
        <p:txBody>
          <a:bodyPr/>
          <a:lstStyle/>
          <a:p>
            <a:fld id="{60B8BCDC-EE74-4764-882C-AE5130C77B98}" type="slidenum">
              <a:rPr lang="en-GB" smtClean="0"/>
              <a:pPr/>
              <a:t>53</a:t>
            </a:fld>
            <a:endParaRPr lang="en-GB"/>
          </a:p>
        </p:txBody>
      </p:sp>
    </p:spTree>
    <p:extLst>
      <p:ext uri="{BB962C8B-B14F-4D97-AF65-F5344CB8AC3E}">
        <p14:creationId xmlns:p14="http://schemas.microsoft.com/office/powerpoint/2010/main" val="4195133714"/>
      </p:ext>
    </p:extLst>
  </p:cSld>
  <p:clrMapOvr>
    <a:masterClrMapping/>
  </p:clrMapOv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GB" altLang="en-US" smtClean="0"/>
              <a:t>Awareness</a:t>
            </a:r>
          </a:p>
        </p:txBody>
      </p:sp>
      <p:sp>
        <p:nvSpPr>
          <p:cNvPr id="39939" name="Rectangle 3"/>
          <p:cNvSpPr>
            <a:spLocks noGrp="1" noChangeArrowheads="1"/>
          </p:cNvSpPr>
          <p:nvPr>
            <p:ph idx="1"/>
          </p:nvPr>
        </p:nvSpPr>
        <p:spPr>
          <a:xfrm>
            <a:off x="468313" y="1412875"/>
            <a:ext cx="8229600" cy="4713288"/>
          </a:xfrm>
        </p:spPr>
        <p:txBody>
          <a:bodyPr/>
          <a:lstStyle/>
          <a:p>
            <a:pPr>
              <a:lnSpc>
                <a:spcPct val="90000"/>
              </a:lnSpc>
            </a:pPr>
            <a:r>
              <a:rPr lang="en-GB" altLang="en-US" smtClean="0"/>
              <a:t>Provide written information as a back up</a:t>
            </a:r>
          </a:p>
          <a:p>
            <a:pPr>
              <a:lnSpc>
                <a:spcPct val="90000"/>
              </a:lnSpc>
            </a:pPr>
            <a:r>
              <a:rPr lang="en-GB" altLang="en-US" smtClean="0"/>
              <a:t>Think about how people will access your printed information</a:t>
            </a:r>
          </a:p>
          <a:p>
            <a:pPr>
              <a:lnSpc>
                <a:spcPct val="90000"/>
              </a:lnSpc>
            </a:pPr>
            <a:r>
              <a:rPr lang="en-GB" altLang="en-US" smtClean="0"/>
              <a:t>Consider the language you use</a:t>
            </a:r>
          </a:p>
          <a:p>
            <a:pPr>
              <a:lnSpc>
                <a:spcPct val="90000"/>
              </a:lnSpc>
            </a:pPr>
            <a:r>
              <a:rPr lang="en-GB" altLang="en-US" smtClean="0"/>
              <a:t>Talk directly to the person rather than to their support worker</a:t>
            </a:r>
          </a:p>
          <a:p>
            <a:pPr>
              <a:lnSpc>
                <a:spcPct val="90000"/>
              </a:lnSpc>
            </a:pPr>
            <a:r>
              <a:rPr lang="en-GB" altLang="en-US" smtClean="0"/>
              <a:t>Don’t assume that your help will always be needed</a:t>
            </a:r>
          </a:p>
          <a:p>
            <a:pPr>
              <a:lnSpc>
                <a:spcPct val="90000"/>
              </a:lnSpc>
              <a:buFontTx/>
              <a:buNone/>
            </a:pPr>
            <a:endParaRPr lang="en-GB" altLang="en-US" smtClean="0"/>
          </a:p>
        </p:txBody>
      </p:sp>
      <p:sp>
        <p:nvSpPr>
          <p:cNvPr id="2" name="Slide Number Placeholder 1"/>
          <p:cNvSpPr>
            <a:spLocks noGrp="1"/>
          </p:cNvSpPr>
          <p:nvPr>
            <p:ph type="sldNum" sz="quarter" idx="12"/>
          </p:nvPr>
        </p:nvSpPr>
        <p:spPr/>
        <p:txBody>
          <a:bodyPr/>
          <a:lstStyle/>
          <a:p>
            <a:fld id="{60B8BCDC-EE74-4764-882C-AE5130C77B98}" type="slidenum">
              <a:rPr lang="en-GB" smtClean="0"/>
              <a:pPr/>
              <a:t>54</a:t>
            </a:fld>
            <a:endParaRPr lang="en-GB"/>
          </a:p>
        </p:txBody>
      </p:sp>
    </p:spTree>
    <p:extLst>
      <p:ext uri="{BB962C8B-B14F-4D97-AF65-F5344CB8AC3E}">
        <p14:creationId xmlns:p14="http://schemas.microsoft.com/office/powerpoint/2010/main" val="1951672038"/>
      </p:ext>
    </p:extLst>
  </p:cSld>
  <p:clrMapOvr>
    <a:masterClrMapping/>
  </p:clrMapOv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539750" y="404813"/>
            <a:ext cx="7620000" cy="762000"/>
          </a:xfrm>
        </p:spPr>
        <p:txBody>
          <a:bodyPr/>
          <a:lstStyle/>
          <a:p>
            <a:r>
              <a:rPr lang="en-GB" altLang="en-US" smtClean="0"/>
              <a:t>Good Practice / Customer Care</a:t>
            </a:r>
          </a:p>
        </p:txBody>
      </p:sp>
      <p:sp>
        <p:nvSpPr>
          <p:cNvPr id="43011" name="Rectangle 3"/>
          <p:cNvSpPr>
            <a:spLocks noGrp="1" noChangeArrowheads="1"/>
          </p:cNvSpPr>
          <p:nvPr>
            <p:ph idx="1"/>
          </p:nvPr>
        </p:nvSpPr>
        <p:spPr>
          <a:xfrm>
            <a:off x="1331913" y="1484313"/>
            <a:ext cx="6048375" cy="1655762"/>
          </a:xfrm>
          <a:ln w="50800">
            <a:solidFill>
              <a:srgbClr val="FFFFFF"/>
            </a:solidFill>
            <a:miter lim="800000"/>
            <a:headEnd/>
            <a:tailEnd/>
          </a:ln>
        </p:spPr>
        <p:txBody>
          <a:bodyPr rtlCol="0">
            <a:normAutofit fontScale="92500"/>
          </a:bodyPr>
          <a:lstStyle/>
          <a:p>
            <a:pPr algn="ctr" fontAlgn="auto">
              <a:spcAft>
                <a:spcPts val="0"/>
              </a:spcAft>
              <a:buFontTx/>
              <a:buNone/>
              <a:defRPr/>
            </a:pPr>
            <a:r>
              <a:rPr lang="en-GB" altLang="en-US" b="1" smtClean="0"/>
              <a:t>Whatever we do that enhances the experience of disabled people will also benefit all others.</a:t>
            </a:r>
          </a:p>
        </p:txBody>
      </p:sp>
      <p:sp>
        <p:nvSpPr>
          <p:cNvPr id="37892" name="Text Box 4"/>
          <p:cNvSpPr txBox="1">
            <a:spLocks noChangeArrowheads="1"/>
          </p:cNvSpPr>
          <p:nvPr/>
        </p:nvSpPr>
        <p:spPr bwMode="auto">
          <a:xfrm>
            <a:off x="539750" y="3500438"/>
            <a:ext cx="8604250" cy="4154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a:spcBef>
                <a:spcPct val="20000"/>
              </a:spcBef>
              <a:buFont typeface="Arial" charset="0"/>
              <a:buChar char="»"/>
              <a:defRPr sz="2000">
                <a:solidFill>
                  <a:schemeClr val="tx1"/>
                </a:solidFill>
                <a:latin typeface="Calibri" pitchFamily="34" charset="0"/>
              </a:defRPr>
            </a:lvl5pPr>
            <a:lvl6pPr marL="457200" fontAlgn="base">
              <a:spcBef>
                <a:spcPct val="20000"/>
              </a:spcBef>
              <a:spcAft>
                <a:spcPct val="0"/>
              </a:spcAft>
              <a:buFont typeface="Arial" charset="0"/>
              <a:buChar char="»"/>
              <a:defRPr sz="2000">
                <a:solidFill>
                  <a:schemeClr val="tx1"/>
                </a:solidFill>
                <a:latin typeface="Calibri" pitchFamily="34" charset="0"/>
              </a:defRPr>
            </a:lvl6pPr>
            <a:lvl7pPr marL="914400" fontAlgn="base">
              <a:spcBef>
                <a:spcPct val="20000"/>
              </a:spcBef>
              <a:spcAft>
                <a:spcPct val="0"/>
              </a:spcAft>
              <a:buFont typeface="Arial" charset="0"/>
              <a:buChar char="»"/>
              <a:defRPr sz="2000">
                <a:solidFill>
                  <a:schemeClr val="tx1"/>
                </a:solidFill>
                <a:latin typeface="Calibri" pitchFamily="34" charset="0"/>
              </a:defRPr>
            </a:lvl7pPr>
            <a:lvl8pPr marL="1371600" fontAlgn="base">
              <a:spcBef>
                <a:spcPct val="20000"/>
              </a:spcBef>
              <a:spcAft>
                <a:spcPct val="0"/>
              </a:spcAft>
              <a:buFont typeface="Arial" charset="0"/>
              <a:buChar char="»"/>
              <a:defRPr sz="2000">
                <a:solidFill>
                  <a:schemeClr val="tx1"/>
                </a:solidFill>
                <a:latin typeface="Calibri" pitchFamily="34" charset="0"/>
              </a:defRPr>
            </a:lvl8pPr>
            <a:lvl9pPr marL="1828800" fontAlgn="base">
              <a:spcBef>
                <a:spcPct val="20000"/>
              </a:spcBef>
              <a:spcAft>
                <a:spcPct val="0"/>
              </a:spcAft>
              <a:buFont typeface="Arial" charset="0"/>
              <a:buChar char="»"/>
              <a:defRPr sz="2000">
                <a:solidFill>
                  <a:schemeClr val="tx1"/>
                </a:solidFill>
                <a:latin typeface="Calibri" pitchFamily="34" charset="0"/>
              </a:defRPr>
            </a:lvl9pPr>
          </a:lstStyle>
          <a:p>
            <a:pPr>
              <a:spcBef>
                <a:spcPct val="50000"/>
              </a:spcBef>
              <a:buFontTx/>
              <a:buNone/>
            </a:pPr>
            <a:r>
              <a:rPr lang="en-GB" altLang="en-US" sz="2400">
                <a:solidFill>
                  <a:schemeClr val="bg1"/>
                </a:solidFill>
                <a:latin typeface="Verdana" pitchFamily="34" charset="0"/>
              </a:rPr>
              <a:t>Examples include  	Repeating questions ‘from the 				floor’</a:t>
            </a:r>
          </a:p>
          <a:p>
            <a:pPr marL="0" lvl="4">
              <a:spcBef>
                <a:spcPct val="50000"/>
              </a:spcBef>
              <a:buFontTx/>
              <a:buNone/>
            </a:pPr>
            <a:r>
              <a:rPr lang="en-GB" altLang="en-US" sz="2400">
                <a:solidFill>
                  <a:schemeClr val="bg1"/>
                </a:solidFill>
                <a:latin typeface="Verdana" pitchFamily="34" charset="0"/>
              </a:rPr>
              <a:t>				Advance slides &amp; hand-outs</a:t>
            </a:r>
          </a:p>
          <a:p>
            <a:pPr marL="0" lvl="4">
              <a:spcBef>
                <a:spcPct val="50000"/>
              </a:spcBef>
              <a:buFontTx/>
              <a:buNone/>
            </a:pPr>
            <a:r>
              <a:rPr lang="en-GB" altLang="en-US" sz="2400">
                <a:solidFill>
                  <a:schemeClr val="bg1"/>
                </a:solidFill>
                <a:latin typeface="Verdana" pitchFamily="34" charset="0"/>
              </a:rPr>
              <a:t>				Lecturers using microphone</a:t>
            </a:r>
          </a:p>
          <a:p>
            <a:pPr marL="0" lvl="4">
              <a:spcBef>
                <a:spcPct val="50000"/>
              </a:spcBef>
              <a:buFontTx/>
              <a:buNone/>
            </a:pPr>
            <a:r>
              <a:rPr lang="en-GB" altLang="en-US" sz="2400">
                <a:solidFill>
                  <a:schemeClr val="bg1"/>
                </a:solidFill>
                <a:latin typeface="Verdana" pitchFamily="34" charset="0"/>
              </a:rPr>
              <a:t>				Plain English</a:t>
            </a:r>
          </a:p>
          <a:p>
            <a:pPr marL="0" lvl="4">
              <a:spcBef>
                <a:spcPct val="50000"/>
              </a:spcBef>
              <a:buFontTx/>
              <a:buNone/>
            </a:pPr>
            <a:r>
              <a:rPr lang="en-GB" altLang="en-US" sz="2400">
                <a:solidFill>
                  <a:schemeClr val="bg1"/>
                </a:solidFill>
                <a:latin typeface="Verdana" pitchFamily="34" charset="0"/>
              </a:rPr>
              <a:t>		Automatic doors</a:t>
            </a:r>
          </a:p>
          <a:p>
            <a:pPr marL="0" lvl="4">
              <a:spcBef>
                <a:spcPct val="50000"/>
              </a:spcBef>
              <a:buFontTx/>
              <a:buNone/>
            </a:pPr>
            <a:r>
              <a:rPr lang="en-GB" altLang="en-US" sz="2400">
                <a:solidFill>
                  <a:schemeClr val="bg1"/>
                </a:solidFill>
                <a:latin typeface="Verdana" pitchFamily="34" charset="0"/>
              </a:rPr>
              <a:t>		</a:t>
            </a:r>
          </a:p>
          <a:p>
            <a:pPr marL="0" lvl="4">
              <a:spcBef>
                <a:spcPct val="50000"/>
              </a:spcBef>
              <a:buFontTx/>
              <a:buNone/>
            </a:pPr>
            <a:r>
              <a:rPr lang="en-GB" altLang="en-US" sz="2400">
                <a:solidFill>
                  <a:schemeClr val="bg1"/>
                </a:solidFill>
                <a:latin typeface="Verdana" pitchFamily="34" charset="0"/>
              </a:rPr>
              <a:t>		</a:t>
            </a:r>
          </a:p>
        </p:txBody>
      </p:sp>
      <p:sp>
        <p:nvSpPr>
          <p:cNvPr id="2" name="Slide Number Placeholder 1"/>
          <p:cNvSpPr>
            <a:spLocks noGrp="1"/>
          </p:cNvSpPr>
          <p:nvPr>
            <p:ph type="sldNum" sz="quarter" idx="12"/>
          </p:nvPr>
        </p:nvSpPr>
        <p:spPr/>
        <p:txBody>
          <a:bodyPr/>
          <a:lstStyle/>
          <a:p>
            <a:fld id="{60B8BCDC-EE74-4764-882C-AE5130C77B98}" type="slidenum">
              <a:rPr lang="en-GB" smtClean="0"/>
              <a:pPr/>
              <a:t>55</a:t>
            </a:fld>
            <a:endParaRPr lang="en-GB"/>
          </a:p>
        </p:txBody>
      </p:sp>
    </p:spTree>
    <p:extLst>
      <p:ext uri="{BB962C8B-B14F-4D97-AF65-F5344CB8AC3E}">
        <p14:creationId xmlns:p14="http://schemas.microsoft.com/office/powerpoint/2010/main" val="2188972090"/>
      </p:ext>
    </p:extLst>
  </p:cSld>
  <p:clrMapOvr>
    <a:masterClrMapping/>
  </p:clrMapOvr>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2" name="Picture 2" descr="TUOM_4COL_TY_NEG_cropped_300"/>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266950" cy="194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63" name="Text Box 3"/>
          <p:cNvSpPr txBox="1">
            <a:spLocks noChangeArrowheads="1"/>
          </p:cNvSpPr>
          <p:nvPr/>
        </p:nvSpPr>
        <p:spPr bwMode="auto">
          <a:xfrm>
            <a:off x="755650" y="1052513"/>
            <a:ext cx="6696075" cy="671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fontAlgn="base">
              <a:spcBef>
                <a:spcPct val="20000"/>
              </a:spcBef>
              <a:spcAft>
                <a:spcPct val="0"/>
              </a:spcAft>
              <a:buFont typeface="Arial" charset="0"/>
              <a:buChar char="»"/>
              <a:defRPr sz="2000">
                <a:solidFill>
                  <a:schemeClr val="tx1"/>
                </a:solidFill>
                <a:latin typeface="Calibri" pitchFamily="34" charset="0"/>
              </a:defRPr>
            </a:lvl6pPr>
            <a:lvl7pPr marL="2971800" indent="-228600" fontAlgn="base">
              <a:spcBef>
                <a:spcPct val="20000"/>
              </a:spcBef>
              <a:spcAft>
                <a:spcPct val="0"/>
              </a:spcAft>
              <a:buFont typeface="Arial" charset="0"/>
              <a:buChar char="»"/>
              <a:defRPr sz="2000">
                <a:solidFill>
                  <a:schemeClr val="tx1"/>
                </a:solidFill>
                <a:latin typeface="Calibri" pitchFamily="34" charset="0"/>
              </a:defRPr>
            </a:lvl7pPr>
            <a:lvl8pPr marL="3429000" indent="-228600" fontAlgn="base">
              <a:spcBef>
                <a:spcPct val="20000"/>
              </a:spcBef>
              <a:spcAft>
                <a:spcPct val="0"/>
              </a:spcAft>
              <a:buFont typeface="Arial" charset="0"/>
              <a:buChar char="»"/>
              <a:defRPr sz="2000">
                <a:solidFill>
                  <a:schemeClr val="tx1"/>
                </a:solidFill>
                <a:latin typeface="Calibri" pitchFamily="34" charset="0"/>
              </a:defRPr>
            </a:lvl8pPr>
            <a:lvl9pPr marL="3886200" indent="-228600" fontAlgn="base">
              <a:spcBef>
                <a:spcPct val="20000"/>
              </a:spcBef>
              <a:spcAft>
                <a:spcPct val="0"/>
              </a:spcAft>
              <a:buFont typeface="Arial" charset="0"/>
              <a:buChar char="»"/>
              <a:defRPr sz="2000">
                <a:solidFill>
                  <a:schemeClr val="tx1"/>
                </a:solidFill>
                <a:latin typeface="Calibri" pitchFamily="34" charset="0"/>
              </a:defRPr>
            </a:lvl9pPr>
          </a:lstStyle>
          <a:p>
            <a:pPr>
              <a:spcBef>
                <a:spcPct val="50000"/>
              </a:spcBef>
              <a:buFontTx/>
              <a:buNone/>
            </a:pPr>
            <a:r>
              <a:rPr lang="en-GB" altLang="en-US" sz="3800">
                <a:latin typeface="Arial" charset="0"/>
              </a:rPr>
              <a:t>Contact Details</a:t>
            </a:r>
            <a:endParaRPr lang="en-US" altLang="en-US" sz="3800">
              <a:latin typeface="Arial" charset="0"/>
            </a:endParaRPr>
          </a:p>
        </p:txBody>
      </p:sp>
      <p:sp>
        <p:nvSpPr>
          <p:cNvPr id="46084" name="Rectangle 4"/>
          <p:cNvSpPr>
            <a:spLocks noChangeArrowheads="1"/>
          </p:cNvSpPr>
          <p:nvPr/>
        </p:nvSpPr>
        <p:spPr bwMode="auto">
          <a:xfrm>
            <a:off x="755650" y="2205038"/>
            <a:ext cx="7705725" cy="292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spcBef>
                <a:spcPct val="20000"/>
              </a:spcBef>
              <a:spcAft>
                <a:spcPct val="20000"/>
              </a:spcAft>
              <a:buChar char="•"/>
              <a:defRPr sz="2400">
                <a:solidFill>
                  <a:schemeClr val="bg1"/>
                </a:solidFill>
                <a:latin typeface="Calibri" pitchFamily="34" charset="0"/>
              </a:defRPr>
            </a:lvl1pPr>
            <a:lvl2pPr marL="742950" indent="-285750" eaLnBrk="0" hangingPunct="0">
              <a:spcBef>
                <a:spcPct val="20000"/>
              </a:spcBef>
              <a:spcAft>
                <a:spcPct val="20000"/>
              </a:spcAft>
              <a:buChar char="–"/>
              <a:defRPr sz="2400">
                <a:solidFill>
                  <a:schemeClr val="bg1"/>
                </a:solidFill>
                <a:latin typeface="Calibri" pitchFamily="34" charset="0"/>
              </a:defRPr>
            </a:lvl2pPr>
            <a:lvl3pPr marL="1143000" indent="-228600" eaLnBrk="0" hangingPunct="0">
              <a:spcBef>
                <a:spcPct val="20000"/>
              </a:spcBef>
              <a:spcAft>
                <a:spcPct val="20000"/>
              </a:spcAft>
              <a:buChar char="•"/>
              <a:defRPr sz="2400">
                <a:solidFill>
                  <a:schemeClr val="bg1"/>
                </a:solidFill>
                <a:latin typeface="Calibri" pitchFamily="34" charset="0"/>
              </a:defRPr>
            </a:lvl3pPr>
            <a:lvl4pPr marL="1600200" indent="-228600" eaLnBrk="0" hangingPunct="0">
              <a:spcBef>
                <a:spcPct val="20000"/>
              </a:spcBef>
              <a:spcAft>
                <a:spcPct val="20000"/>
              </a:spcAft>
              <a:buChar char="–"/>
              <a:defRPr sz="2400">
                <a:solidFill>
                  <a:schemeClr val="bg1"/>
                </a:solidFill>
                <a:latin typeface="Calibri" pitchFamily="34" charset="0"/>
              </a:defRPr>
            </a:lvl4pPr>
            <a:lvl5pPr marL="2057400" indent="-228600" eaLnBrk="0" hangingPunct="0">
              <a:spcBef>
                <a:spcPct val="20000"/>
              </a:spcBef>
              <a:spcAft>
                <a:spcPct val="20000"/>
              </a:spcAft>
              <a:buChar char="»"/>
              <a:defRPr sz="2400">
                <a:solidFill>
                  <a:schemeClr val="bg1"/>
                </a:solidFill>
                <a:latin typeface="Calibri" pitchFamily="34" charset="0"/>
              </a:defRPr>
            </a:lvl5pPr>
            <a:lvl6pPr marL="2514600" indent="-228600" eaLnBrk="0" fontAlgn="base" hangingPunct="0">
              <a:spcBef>
                <a:spcPct val="20000"/>
              </a:spcBef>
              <a:spcAft>
                <a:spcPct val="20000"/>
              </a:spcAft>
              <a:buChar char="»"/>
              <a:defRPr sz="2400">
                <a:solidFill>
                  <a:schemeClr val="bg1"/>
                </a:solidFill>
                <a:latin typeface="Calibri" pitchFamily="34" charset="0"/>
              </a:defRPr>
            </a:lvl6pPr>
            <a:lvl7pPr marL="2971800" indent="-228600" eaLnBrk="0" fontAlgn="base" hangingPunct="0">
              <a:spcBef>
                <a:spcPct val="20000"/>
              </a:spcBef>
              <a:spcAft>
                <a:spcPct val="20000"/>
              </a:spcAft>
              <a:buChar char="»"/>
              <a:defRPr sz="2400">
                <a:solidFill>
                  <a:schemeClr val="bg1"/>
                </a:solidFill>
                <a:latin typeface="Calibri" pitchFamily="34" charset="0"/>
              </a:defRPr>
            </a:lvl7pPr>
            <a:lvl8pPr marL="3429000" indent="-228600" eaLnBrk="0" fontAlgn="base" hangingPunct="0">
              <a:spcBef>
                <a:spcPct val="20000"/>
              </a:spcBef>
              <a:spcAft>
                <a:spcPct val="20000"/>
              </a:spcAft>
              <a:buChar char="»"/>
              <a:defRPr sz="2400">
                <a:solidFill>
                  <a:schemeClr val="bg1"/>
                </a:solidFill>
                <a:latin typeface="Calibri" pitchFamily="34" charset="0"/>
              </a:defRPr>
            </a:lvl8pPr>
            <a:lvl9pPr marL="3886200" indent="-228600" eaLnBrk="0" fontAlgn="base" hangingPunct="0">
              <a:spcBef>
                <a:spcPct val="20000"/>
              </a:spcBef>
              <a:spcAft>
                <a:spcPct val="20000"/>
              </a:spcAft>
              <a:buChar char="»"/>
              <a:defRPr sz="2400">
                <a:solidFill>
                  <a:schemeClr val="bg1"/>
                </a:solidFill>
                <a:latin typeface="Calibri" pitchFamily="34" charset="0"/>
              </a:defRPr>
            </a:lvl9pPr>
          </a:lstStyle>
          <a:p>
            <a:pPr eaLnBrk="1" hangingPunct="1">
              <a:spcBef>
                <a:spcPct val="50000"/>
              </a:spcBef>
              <a:spcAft>
                <a:spcPct val="0"/>
              </a:spcAft>
              <a:buFontTx/>
              <a:buNone/>
              <a:defRPr/>
            </a:pPr>
            <a:r>
              <a:rPr lang="en-GB" altLang="en-US" sz="2800" b="1" dirty="0" smtClean="0">
                <a:solidFill>
                  <a:schemeClr val="tx1"/>
                </a:solidFill>
                <a:latin typeface="+mj-lt"/>
              </a:rPr>
              <a:t>The DSO</a:t>
            </a:r>
          </a:p>
          <a:p>
            <a:pPr eaLnBrk="1" hangingPunct="1">
              <a:spcBef>
                <a:spcPts val="0"/>
              </a:spcBef>
              <a:spcAft>
                <a:spcPct val="0"/>
              </a:spcAft>
              <a:buFontTx/>
              <a:buNone/>
              <a:defRPr/>
            </a:pPr>
            <a:r>
              <a:rPr lang="en-GB" altLang="en-US" dirty="0" smtClean="0">
                <a:solidFill>
                  <a:schemeClr val="tx1"/>
                </a:solidFill>
                <a:latin typeface="+mj-lt"/>
              </a:rPr>
              <a:t>2</a:t>
            </a:r>
            <a:r>
              <a:rPr lang="en-GB" altLang="en-US" baseline="30000" dirty="0" smtClean="0">
                <a:solidFill>
                  <a:schemeClr val="tx1"/>
                </a:solidFill>
                <a:latin typeface="+mj-lt"/>
              </a:rPr>
              <a:t>nd</a:t>
            </a:r>
            <a:r>
              <a:rPr lang="en-GB" altLang="en-US" dirty="0" smtClean="0">
                <a:solidFill>
                  <a:schemeClr val="tx1"/>
                </a:solidFill>
                <a:latin typeface="+mj-lt"/>
              </a:rPr>
              <a:t> Floor, </a:t>
            </a:r>
          </a:p>
          <a:p>
            <a:pPr eaLnBrk="1" hangingPunct="1">
              <a:spcBef>
                <a:spcPts val="0"/>
              </a:spcBef>
              <a:spcAft>
                <a:spcPct val="0"/>
              </a:spcAft>
              <a:buFontTx/>
              <a:buNone/>
              <a:defRPr/>
            </a:pPr>
            <a:r>
              <a:rPr lang="en-GB" altLang="en-US" dirty="0" smtClean="0">
                <a:solidFill>
                  <a:schemeClr val="tx1"/>
                </a:solidFill>
                <a:latin typeface="+mj-lt"/>
              </a:rPr>
              <a:t>University Place</a:t>
            </a:r>
          </a:p>
          <a:p>
            <a:pPr eaLnBrk="1" hangingPunct="1">
              <a:spcBef>
                <a:spcPct val="50000"/>
              </a:spcBef>
              <a:spcAft>
                <a:spcPct val="0"/>
              </a:spcAft>
              <a:buFontTx/>
              <a:buNone/>
              <a:defRPr/>
            </a:pPr>
            <a:r>
              <a:rPr lang="en-GB" altLang="en-US" i="1" u="sng" dirty="0" smtClean="0">
                <a:solidFill>
                  <a:schemeClr val="tx1"/>
                </a:solidFill>
                <a:latin typeface="+mj-lt"/>
              </a:rPr>
              <a:t>Tel</a:t>
            </a:r>
            <a:r>
              <a:rPr lang="en-GB" altLang="en-US" dirty="0" smtClean="0">
                <a:solidFill>
                  <a:schemeClr val="tx1"/>
                </a:solidFill>
                <a:latin typeface="+mj-lt"/>
              </a:rPr>
              <a:t>  		0161 27 (57512)</a:t>
            </a:r>
          </a:p>
          <a:p>
            <a:pPr eaLnBrk="1" hangingPunct="1">
              <a:spcBef>
                <a:spcPct val="50000"/>
              </a:spcBef>
              <a:spcAft>
                <a:spcPct val="0"/>
              </a:spcAft>
              <a:buFontTx/>
              <a:buNone/>
              <a:defRPr/>
            </a:pPr>
            <a:r>
              <a:rPr lang="en-GB" altLang="en-US" i="1" u="sng" dirty="0" smtClean="0">
                <a:solidFill>
                  <a:schemeClr val="tx1"/>
                </a:solidFill>
                <a:latin typeface="+mj-lt"/>
              </a:rPr>
              <a:t>email</a:t>
            </a:r>
            <a:r>
              <a:rPr lang="en-GB" altLang="en-US" dirty="0" smtClean="0">
                <a:solidFill>
                  <a:schemeClr val="tx1"/>
                </a:solidFill>
                <a:latin typeface="+mj-lt"/>
              </a:rPr>
              <a:t> 		</a:t>
            </a:r>
            <a:r>
              <a:rPr lang="en-GB" altLang="en-US" dirty="0" smtClean="0">
                <a:solidFill>
                  <a:schemeClr val="tx1"/>
                </a:solidFill>
                <a:latin typeface="+mj-lt"/>
                <a:hlinkClick r:id="rId3"/>
              </a:rPr>
              <a:t>dso@manchester.ac.uk</a:t>
            </a:r>
            <a:r>
              <a:rPr lang="en-GB" altLang="en-US" dirty="0" smtClean="0">
                <a:solidFill>
                  <a:schemeClr val="tx1"/>
                </a:solidFill>
                <a:latin typeface="+mj-lt"/>
              </a:rPr>
              <a:t> </a:t>
            </a:r>
          </a:p>
          <a:p>
            <a:pPr eaLnBrk="1" hangingPunct="1">
              <a:spcBef>
                <a:spcPct val="50000"/>
              </a:spcBef>
              <a:spcAft>
                <a:spcPct val="0"/>
              </a:spcAft>
              <a:buFontTx/>
              <a:buNone/>
              <a:defRPr/>
            </a:pPr>
            <a:r>
              <a:rPr lang="en-GB" altLang="en-US" i="1" u="sng" dirty="0" smtClean="0">
                <a:solidFill>
                  <a:schemeClr val="tx1"/>
                </a:solidFill>
                <a:latin typeface="+mj-lt"/>
              </a:rPr>
              <a:t>Internet</a:t>
            </a:r>
            <a:r>
              <a:rPr lang="en-GB" altLang="en-US" dirty="0" smtClean="0">
                <a:solidFill>
                  <a:schemeClr val="tx1"/>
                </a:solidFill>
                <a:latin typeface="+mj-lt"/>
              </a:rPr>
              <a:t>	</a:t>
            </a:r>
            <a:r>
              <a:rPr lang="en-GB" altLang="en-US" dirty="0" smtClean="0">
                <a:solidFill>
                  <a:schemeClr val="tx1"/>
                </a:solidFill>
                <a:latin typeface="+mj-lt"/>
                <a:hlinkClick r:id="rId4"/>
              </a:rPr>
              <a:t>www.manchester.ac.uk/dso</a:t>
            </a:r>
            <a:r>
              <a:rPr lang="en-GB" altLang="en-US" dirty="0" smtClean="0">
                <a:solidFill>
                  <a:schemeClr val="tx1"/>
                </a:solidFill>
                <a:latin typeface="+mj-lt"/>
              </a:rPr>
              <a:t> </a:t>
            </a:r>
          </a:p>
        </p:txBody>
      </p:sp>
    </p:spTree>
    <p:extLst>
      <p:ext uri="{BB962C8B-B14F-4D97-AF65-F5344CB8AC3E}">
        <p14:creationId xmlns:p14="http://schemas.microsoft.com/office/powerpoint/2010/main" val="1119433370"/>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References</a:t>
            </a:r>
            <a:endParaRPr lang="en-GB" dirty="0"/>
          </a:p>
        </p:txBody>
      </p:sp>
      <p:sp>
        <p:nvSpPr>
          <p:cNvPr id="3" name="Content Placeholder 2"/>
          <p:cNvSpPr>
            <a:spLocks noGrp="1"/>
          </p:cNvSpPr>
          <p:nvPr>
            <p:ph idx="1"/>
          </p:nvPr>
        </p:nvSpPr>
        <p:spPr/>
        <p:txBody>
          <a:bodyPr/>
          <a:lstStyle/>
          <a:p>
            <a:pPr marL="0" indent="0">
              <a:buNone/>
            </a:pPr>
            <a:r>
              <a:rPr lang="en-GB" dirty="0" smtClean="0"/>
              <a:t>Draft DSA Guidance </a:t>
            </a:r>
            <a:r>
              <a:rPr lang="en-GB" u="sng" dirty="0" smtClean="0">
                <a:hlinkClick r:id="rId2"/>
              </a:rPr>
              <a:t>www.practitioners.slc.co.uk/about-us/practitioners-news/bis-1516-dsa-draft-guidance.aspx</a:t>
            </a:r>
            <a:endParaRPr lang="en-GB" u="sng" dirty="0" smtClean="0"/>
          </a:p>
          <a:p>
            <a:pPr marL="0" indent="0">
              <a:buNone/>
            </a:pPr>
            <a:r>
              <a:rPr lang="en-GB" dirty="0" smtClean="0"/>
              <a:t>HEFCE Base Level Provision Guidance </a:t>
            </a:r>
          </a:p>
          <a:p>
            <a:pPr marL="0" indent="0">
              <a:buNone/>
            </a:pPr>
            <a:r>
              <a:rPr lang="en-GB" u="sng" dirty="0">
                <a:hlinkClick r:id="rId3"/>
              </a:rPr>
              <a:t>http://webarchive.nationalarchives.gov.uk/20100202100434/http://www.hefce.ac.uk/pubs/hefce/1999/99_04.htm</a:t>
            </a:r>
            <a:endParaRPr lang="en-GB" u="sng" dirty="0" smtClean="0"/>
          </a:p>
          <a:p>
            <a:endParaRPr lang="en-GB" dirty="0"/>
          </a:p>
        </p:txBody>
      </p:sp>
      <p:sp>
        <p:nvSpPr>
          <p:cNvPr id="4" name="Slide Number Placeholder 3"/>
          <p:cNvSpPr>
            <a:spLocks noGrp="1"/>
          </p:cNvSpPr>
          <p:nvPr>
            <p:ph type="sldNum" sz="quarter" idx="12"/>
          </p:nvPr>
        </p:nvSpPr>
        <p:spPr/>
        <p:txBody>
          <a:bodyPr/>
          <a:lstStyle/>
          <a:p>
            <a:fld id="{60B8BCDC-EE74-4764-882C-AE5130C77B98}" type="slidenum">
              <a:rPr lang="en-GB" smtClean="0"/>
              <a:pPr/>
              <a:t>57</a:t>
            </a:fld>
            <a:endParaRPr lang="en-GB"/>
          </a:p>
        </p:txBody>
      </p:sp>
    </p:spTree>
    <p:extLst>
      <p:ext uri="{BB962C8B-B14F-4D97-AF65-F5344CB8AC3E}">
        <p14:creationId xmlns:p14="http://schemas.microsoft.com/office/powerpoint/2010/main" val="4785894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GB" altLang="en-US" smtClean="0"/>
              <a:t>Statistics</a:t>
            </a:r>
          </a:p>
        </p:txBody>
      </p:sp>
      <p:sp>
        <p:nvSpPr>
          <p:cNvPr id="8195" name="Rectangle 3"/>
          <p:cNvSpPr>
            <a:spLocks noGrp="1" noChangeArrowheads="1"/>
          </p:cNvSpPr>
          <p:nvPr>
            <p:ph idx="1"/>
          </p:nvPr>
        </p:nvSpPr>
        <p:spPr/>
        <p:txBody>
          <a:bodyPr/>
          <a:lstStyle/>
          <a:p>
            <a:r>
              <a:rPr lang="en-GB" altLang="en-US" dirty="0" smtClean="0"/>
              <a:t>Approximately 21% (or 1 in 5) of the working age population is disabled</a:t>
            </a:r>
          </a:p>
          <a:p>
            <a:r>
              <a:rPr lang="en-GB" altLang="en-US" dirty="0" smtClean="0"/>
              <a:t>Average number of disabled students in Higher Education is about 7%</a:t>
            </a:r>
          </a:p>
          <a:p>
            <a:r>
              <a:rPr lang="en-GB" altLang="en-US" dirty="0" smtClean="0"/>
              <a:t>At The University of Manchester </a:t>
            </a:r>
            <a:r>
              <a:rPr lang="en-GB" altLang="en-US" dirty="0" err="1" smtClean="0"/>
              <a:t>approx</a:t>
            </a:r>
            <a:r>
              <a:rPr lang="en-GB" altLang="en-US" dirty="0" smtClean="0"/>
              <a:t> 11% (over 4300) of students have disclosed a disability</a:t>
            </a:r>
          </a:p>
          <a:p>
            <a:pPr>
              <a:buFontTx/>
              <a:buNone/>
            </a:pPr>
            <a:endParaRPr lang="en-GB" altLang="en-US" dirty="0" smtClean="0"/>
          </a:p>
        </p:txBody>
      </p:sp>
      <p:sp>
        <p:nvSpPr>
          <p:cNvPr id="2" name="Slide Number Placeholder 1"/>
          <p:cNvSpPr>
            <a:spLocks noGrp="1"/>
          </p:cNvSpPr>
          <p:nvPr>
            <p:ph type="sldNum" sz="quarter" idx="12"/>
          </p:nvPr>
        </p:nvSpPr>
        <p:spPr/>
        <p:txBody>
          <a:bodyPr/>
          <a:lstStyle/>
          <a:p>
            <a:fld id="{60B8BCDC-EE74-4764-882C-AE5130C77B98}" type="slidenum">
              <a:rPr lang="en-GB" smtClean="0"/>
              <a:pPr/>
              <a:t>6</a:t>
            </a:fld>
            <a:endParaRPr lang="en-GB"/>
          </a:p>
        </p:txBody>
      </p:sp>
    </p:spTree>
    <p:extLst>
      <p:ext uri="{BB962C8B-B14F-4D97-AF65-F5344CB8AC3E}">
        <p14:creationId xmlns:p14="http://schemas.microsoft.com/office/powerpoint/2010/main" val="10214744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GB" altLang="en-US" smtClean="0"/>
              <a:t>The Medical Model</a:t>
            </a:r>
          </a:p>
        </p:txBody>
      </p:sp>
      <p:sp>
        <p:nvSpPr>
          <p:cNvPr id="9219" name="Rectangle 3"/>
          <p:cNvSpPr>
            <a:spLocks noGrp="1" noChangeArrowheads="1"/>
          </p:cNvSpPr>
          <p:nvPr>
            <p:ph idx="1"/>
          </p:nvPr>
        </p:nvSpPr>
        <p:spPr/>
        <p:txBody>
          <a:bodyPr/>
          <a:lstStyle/>
          <a:p>
            <a:r>
              <a:rPr lang="en-GB" altLang="en-US" smtClean="0"/>
              <a:t>The medical model of disability sees the disabled person as the problem, to be adapted to fit into the world as it is.</a:t>
            </a:r>
          </a:p>
          <a:p>
            <a:r>
              <a:rPr lang="en-GB" altLang="en-US" smtClean="0"/>
              <a:t>If this is not possible, then they are shut away in a specialised institution or isolated at home, where only their most basic needs are met.</a:t>
            </a:r>
          </a:p>
          <a:p>
            <a:endParaRPr lang="en-GB" altLang="en-US" smtClean="0"/>
          </a:p>
        </p:txBody>
      </p:sp>
      <p:sp>
        <p:nvSpPr>
          <p:cNvPr id="2" name="Slide Number Placeholder 1"/>
          <p:cNvSpPr>
            <a:spLocks noGrp="1"/>
          </p:cNvSpPr>
          <p:nvPr>
            <p:ph type="sldNum" sz="quarter" idx="12"/>
          </p:nvPr>
        </p:nvSpPr>
        <p:spPr/>
        <p:txBody>
          <a:bodyPr/>
          <a:lstStyle/>
          <a:p>
            <a:fld id="{60B8BCDC-EE74-4764-882C-AE5130C77B98}" type="slidenum">
              <a:rPr lang="en-GB" smtClean="0"/>
              <a:pPr/>
              <a:t>7</a:t>
            </a:fld>
            <a:endParaRPr lang="en-GB"/>
          </a:p>
        </p:txBody>
      </p:sp>
    </p:spTree>
    <p:extLst>
      <p:ext uri="{BB962C8B-B14F-4D97-AF65-F5344CB8AC3E}">
        <p14:creationId xmlns:p14="http://schemas.microsoft.com/office/powerpoint/2010/main" val="18854000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GB" altLang="en-US" smtClean="0"/>
              <a:t> The Medical Model</a:t>
            </a:r>
          </a:p>
        </p:txBody>
      </p:sp>
      <p:sp>
        <p:nvSpPr>
          <p:cNvPr id="10243" name="Rectangle 3"/>
          <p:cNvSpPr>
            <a:spLocks noGrp="1" noChangeArrowheads="1"/>
          </p:cNvSpPr>
          <p:nvPr>
            <p:ph idx="1"/>
          </p:nvPr>
        </p:nvSpPr>
        <p:spPr/>
        <p:txBody>
          <a:bodyPr/>
          <a:lstStyle/>
          <a:p>
            <a:pPr>
              <a:buFontTx/>
              <a:buNone/>
            </a:pPr>
            <a:r>
              <a:rPr lang="en-GB" altLang="en-US" smtClean="0"/>
              <a:t> </a:t>
            </a:r>
          </a:p>
        </p:txBody>
      </p:sp>
      <p:sp>
        <p:nvSpPr>
          <p:cNvPr id="10244" name="Rectangle 4"/>
          <p:cNvSpPr>
            <a:spLocks noChangeArrowheads="1"/>
          </p:cNvSpPr>
          <p:nvPr/>
        </p:nvSpPr>
        <p:spPr bwMode="auto">
          <a:xfrm>
            <a:off x="684213" y="1412875"/>
            <a:ext cx="7772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fontAlgn="base">
              <a:spcBef>
                <a:spcPct val="20000"/>
              </a:spcBef>
              <a:spcAft>
                <a:spcPct val="0"/>
              </a:spcAft>
              <a:buFont typeface="Arial" charset="0"/>
              <a:buChar char="»"/>
              <a:defRPr sz="2000">
                <a:solidFill>
                  <a:schemeClr val="tx1"/>
                </a:solidFill>
                <a:latin typeface="Calibri" pitchFamily="34" charset="0"/>
              </a:defRPr>
            </a:lvl6pPr>
            <a:lvl7pPr marL="2971800" indent="-228600" fontAlgn="base">
              <a:spcBef>
                <a:spcPct val="20000"/>
              </a:spcBef>
              <a:spcAft>
                <a:spcPct val="0"/>
              </a:spcAft>
              <a:buFont typeface="Arial" charset="0"/>
              <a:buChar char="»"/>
              <a:defRPr sz="2000">
                <a:solidFill>
                  <a:schemeClr val="tx1"/>
                </a:solidFill>
                <a:latin typeface="Calibri" pitchFamily="34" charset="0"/>
              </a:defRPr>
            </a:lvl7pPr>
            <a:lvl8pPr marL="3429000" indent="-228600" fontAlgn="base">
              <a:spcBef>
                <a:spcPct val="20000"/>
              </a:spcBef>
              <a:spcAft>
                <a:spcPct val="0"/>
              </a:spcAft>
              <a:buFont typeface="Arial" charset="0"/>
              <a:buChar char="»"/>
              <a:defRPr sz="2000">
                <a:solidFill>
                  <a:schemeClr val="tx1"/>
                </a:solidFill>
                <a:latin typeface="Calibri" pitchFamily="34" charset="0"/>
              </a:defRPr>
            </a:lvl8pPr>
            <a:lvl9pPr marL="3886200" indent="-228600" fontAlgn="base">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en-GB" altLang="en-US" sz="3600">
                <a:solidFill>
                  <a:srgbClr val="FFFF66"/>
                </a:solidFill>
                <a:latin typeface="Arial" charset="0"/>
              </a:rPr>
              <a:t> </a:t>
            </a:r>
          </a:p>
        </p:txBody>
      </p:sp>
      <p:pic>
        <p:nvPicPr>
          <p:cNvPr id="10245" name="Picture 5" descr="p11_1"/>
          <p:cNvPicPr>
            <a:picLocks noChangeAspect="1" noChangeArrowheads="1"/>
          </p:cNvPicPr>
          <p:nvPr/>
        </p:nvPicPr>
        <p:blipFill>
          <a:blip r:embed="rId3">
            <a:extLst>
              <a:ext uri="{28A0092B-C50C-407E-A947-70E740481C1C}">
                <a14:useLocalDpi xmlns:a14="http://schemas.microsoft.com/office/drawing/2010/main" val="0"/>
              </a:ext>
            </a:extLst>
          </a:blip>
          <a:srcRect l="77702"/>
          <a:stretch>
            <a:fillRect/>
          </a:stretch>
        </p:blipFill>
        <p:spPr bwMode="auto">
          <a:xfrm>
            <a:off x="3059113" y="1835150"/>
            <a:ext cx="877887" cy="336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6" name="Picture 6" descr="Medical Model Diagram Part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24300" y="2636838"/>
            <a:ext cx="1714500" cy="180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7" name="Picture 7" descr="Medical Model Diagram Part 3"/>
          <p:cNvPicPr>
            <a:picLocks noChangeAspect="1" noChangeArrowheads="1"/>
          </p:cNvPicPr>
          <p:nvPr/>
        </p:nvPicPr>
        <p:blipFill>
          <a:blip r:embed="rId5">
            <a:extLst>
              <a:ext uri="{28A0092B-C50C-407E-A947-70E740481C1C}">
                <a14:useLocalDpi xmlns:a14="http://schemas.microsoft.com/office/drawing/2010/main" val="0"/>
              </a:ext>
            </a:extLst>
          </a:blip>
          <a:srcRect r="74182"/>
          <a:stretch>
            <a:fillRect/>
          </a:stretch>
        </p:blipFill>
        <p:spPr bwMode="auto">
          <a:xfrm>
            <a:off x="5591175" y="1912938"/>
            <a:ext cx="852488" cy="3106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8" name="Text Box 8"/>
          <p:cNvSpPr txBox="1">
            <a:spLocks noChangeArrowheads="1"/>
          </p:cNvSpPr>
          <p:nvPr/>
        </p:nvSpPr>
        <p:spPr bwMode="auto">
          <a:xfrm>
            <a:off x="6372225" y="2205038"/>
            <a:ext cx="2087563" cy="2705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fontAlgn="base">
              <a:spcBef>
                <a:spcPct val="20000"/>
              </a:spcBef>
              <a:spcAft>
                <a:spcPct val="0"/>
              </a:spcAft>
              <a:buFont typeface="Arial" charset="0"/>
              <a:buChar char="»"/>
              <a:defRPr sz="2000">
                <a:solidFill>
                  <a:schemeClr val="tx1"/>
                </a:solidFill>
                <a:latin typeface="Calibri" pitchFamily="34" charset="0"/>
              </a:defRPr>
            </a:lvl6pPr>
            <a:lvl7pPr marL="2971800" indent="-228600" fontAlgn="base">
              <a:spcBef>
                <a:spcPct val="20000"/>
              </a:spcBef>
              <a:spcAft>
                <a:spcPct val="0"/>
              </a:spcAft>
              <a:buFont typeface="Arial" charset="0"/>
              <a:buChar char="»"/>
              <a:defRPr sz="2000">
                <a:solidFill>
                  <a:schemeClr val="tx1"/>
                </a:solidFill>
                <a:latin typeface="Calibri" pitchFamily="34" charset="0"/>
              </a:defRPr>
            </a:lvl7pPr>
            <a:lvl8pPr marL="3429000" indent="-228600" fontAlgn="base">
              <a:spcBef>
                <a:spcPct val="20000"/>
              </a:spcBef>
              <a:spcAft>
                <a:spcPct val="0"/>
              </a:spcAft>
              <a:buFont typeface="Arial" charset="0"/>
              <a:buChar char="»"/>
              <a:defRPr sz="2000">
                <a:solidFill>
                  <a:schemeClr val="tx1"/>
                </a:solidFill>
                <a:latin typeface="Calibri" pitchFamily="34" charset="0"/>
              </a:defRPr>
            </a:lvl8pPr>
            <a:lvl9pPr marL="3886200" indent="-228600" fontAlgn="base">
              <a:spcBef>
                <a:spcPct val="20000"/>
              </a:spcBef>
              <a:spcAft>
                <a:spcPct val="0"/>
              </a:spcAft>
              <a:buFont typeface="Arial" charset="0"/>
              <a:buChar char="»"/>
              <a:defRPr sz="2000">
                <a:solidFill>
                  <a:schemeClr val="tx1"/>
                </a:solidFill>
                <a:latin typeface="Calibri" pitchFamily="34" charset="0"/>
              </a:defRPr>
            </a:lvl9pPr>
          </a:lstStyle>
          <a:p>
            <a:pPr>
              <a:spcBef>
                <a:spcPct val="50000"/>
              </a:spcBef>
              <a:buFontTx/>
              <a:buNone/>
            </a:pPr>
            <a:r>
              <a:rPr lang="en-GB" altLang="en-US" sz="1800" b="1">
                <a:solidFill>
                  <a:srgbClr val="000000"/>
                </a:solidFill>
                <a:latin typeface="Arial" charset="0"/>
              </a:rPr>
              <a:t>Is housebound</a:t>
            </a:r>
          </a:p>
          <a:p>
            <a:pPr>
              <a:spcBef>
                <a:spcPct val="50000"/>
              </a:spcBef>
              <a:buFontTx/>
              <a:buNone/>
            </a:pPr>
            <a:r>
              <a:rPr lang="en-GB" altLang="en-US" sz="1800" b="1">
                <a:solidFill>
                  <a:srgbClr val="000000"/>
                </a:solidFill>
                <a:latin typeface="Arial" charset="0"/>
              </a:rPr>
              <a:t>Can’t use hands</a:t>
            </a:r>
          </a:p>
          <a:p>
            <a:pPr>
              <a:spcBef>
                <a:spcPct val="50000"/>
              </a:spcBef>
              <a:buFontTx/>
              <a:buNone/>
            </a:pPr>
            <a:r>
              <a:rPr lang="en-GB" altLang="en-US" sz="1800" b="1">
                <a:solidFill>
                  <a:srgbClr val="000000"/>
                </a:solidFill>
                <a:latin typeface="Arial" charset="0"/>
              </a:rPr>
              <a:t>Can’t see or hear</a:t>
            </a:r>
          </a:p>
          <a:p>
            <a:pPr>
              <a:spcBef>
                <a:spcPct val="50000"/>
              </a:spcBef>
              <a:buFontTx/>
              <a:buNone/>
            </a:pPr>
            <a:r>
              <a:rPr lang="en-GB" altLang="en-US" sz="1800" b="1">
                <a:solidFill>
                  <a:srgbClr val="000000"/>
                </a:solidFill>
                <a:latin typeface="Arial" charset="0"/>
              </a:rPr>
              <a:t>Can’t talk</a:t>
            </a:r>
          </a:p>
          <a:p>
            <a:pPr>
              <a:spcBef>
                <a:spcPct val="50000"/>
              </a:spcBef>
              <a:buFontTx/>
              <a:buNone/>
            </a:pPr>
            <a:r>
              <a:rPr lang="en-GB" altLang="en-US" sz="1800" b="1">
                <a:solidFill>
                  <a:srgbClr val="000000"/>
                </a:solidFill>
                <a:latin typeface="Arial" charset="0"/>
              </a:rPr>
              <a:t>Needs a doctor</a:t>
            </a:r>
          </a:p>
          <a:p>
            <a:pPr>
              <a:spcBef>
                <a:spcPct val="50000"/>
              </a:spcBef>
              <a:buFontTx/>
              <a:buNone/>
            </a:pPr>
            <a:r>
              <a:rPr lang="en-GB" altLang="en-US" sz="1800" b="1">
                <a:solidFill>
                  <a:srgbClr val="000000"/>
                </a:solidFill>
                <a:latin typeface="Arial" charset="0"/>
              </a:rPr>
              <a:t>Needs institutional care</a:t>
            </a:r>
          </a:p>
        </p:txBody>
      </p:sp>
      <p:sp>
        <p:nvSpPr>
          <p:cNvPr id="10249" name="Text Box 9"/>
          <p:cNvSpPr txBox="1">
            <a:spLocks noChangeArrowheads="1"/>
          </p:cNvSpPr>
          <p:nvPr/>
        </p:nvSpPr>
        <p:spPr bwMode="auto">
          <a:xfrm>
            <a:off x="0" y="2492375"/>
            <a:ext cx="3168650" cy="2430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fontAlgn="base">
              <a:spcBef>
                <a:spcPct val="20000"/>
              </a:spcBef>
              <a:spcAft>
                <a:spcPct val="0"/>
              </a:spcAft>
              <a:buFont typeface="Arial" charset="0"/>
              <a:buChar char="»"/>
              <a:defRPr sz="2000">
                <a:solidFill>
                  <a:schemeClr val="tx1"/>
                </a:solidFill>
                <a:latin typeface="Calibri" pitchFamily="34" charset="0"/>
              </a:defRPr>
            </a:lvl6pPr>
            <a:lvl7pPr marL="2971800" indent="-228600" fontAlgn="base">
              <a:spcBef>
                <a:spcPct val="20000"/>
              </a:spcBef>
              <a:spcAft>
                <a:spcPct val="0"/>
              </a:spcAft>
              <a:buFont typeface="Arial" charset="0"/>
              <a:buChar char="»"/>
              <a:defRPr sz="2000">
                <a:solidFill>
                  <a:schemeClr val="tx1"/>
                </a:solidFill>
                <a:latin typeface="Calibri" pitchFamily="34" charset="0"/>
              </a:defRPr>
            </a:lvl7pPr>
            <a:lvl8pPr marL="3429000" indent="-228600" fontAlgn="base">
              <a:spcBef>
                <a:spcPct val="20000"/>
              </a:spcBef>
              <a:spcAft>
                <a:spcPct val="0"/>
              </a:spcAft>
              <a:buFont typeface="Arial" charset="0"/>
              <a:buChar char="»"/>
              <a:defRPr sz="2000">
                <a:solidFill>
                  <a:schemeClr val="tx1"/>
                </a:solidFill>
                <a:latin typeface="Calibri" pitchFamily="34" charset="0"/>
              </a:defRPr>
            </a:lvl8pPr>
            <a:lvl9pPr marL="3886200" indent="-228600" fontAlgn="base">
              <a:spcBef>
                <a:spcPct val="20000"/>
              </a:spcBef>
              <a:spcAft>
                <a:spcPct val="0"/>
              </a:spcAft>
              <a:buFont typeface="Arial" charset="0"/>
              <a:buChar char="»"/>
              <a:defRPr sz="2000">
                <a:solidFill>
                  <a:schemeClr val="tx1"/>
                </a:solidFill>
                <a:latin typeface="Calibri" pitchFamily="34" charset="0"/>
              </a:defRPr>
            </a:lvl9pPr>
          </a:lstStyle>
          <a:p>
            <a:pPr algn="r">
              <a:spcBef>
                <a:spcPct val="50000"/>
              </a:spcBef>
              <a:buFontTx/>
              <a:buNone/>
            </a:pPr>
            <a:r>
              <a:rPr lang="en-GB" altLang="en-US" sz="1800" b="1">
                <a:solidFill>
                  <a:srgbClr val="000000"/>
                </a:solidFill>
                <a:latin typeface="Arial" charset="0"/>
              </a:rPr>
              <a:t>“Confined” to a wheelchair</a:t>
            </a:r>
          </a:p>
          <a:p>
            <a:pPr algn="r">
              <a:spcBef>
                <a:spcPct val="50000"/>
              </a:spcBef>
              <a:buFontTx/>
              <a:buNone/>
            </a:pPr>
            <a:r>
              <a:rPr lang="en-GB" altLang="en-US" sz="1800" b="1">
                <a:solidFill>
                  <a:srgbClr val="000000"/>
                </a:solidFill>
                <a:latin typeface="Arial" charset="0"/>
              </a:rPr>
              <a:t>Can’t climb stairs</a:t>
            </a:r>
          </a:p>
          <a:p>
            <a:pPr algn="r">
              <a:spcBef>
                <a:spcPct val="50000"/>
              </a:spcBef>
              <a:buFontTx/>
              <a:buNone/>
            </a:pPr>
            <a:r>
              <a:rPr lang="en-GB" altLang="en-US" sz="1800" b="1">
                <a:solidFill>
                  <a:srgbClr val="000000"/>
                </a:solidFill>
                <a:latin typeface="Arial" charset="0"/>
              </a:rPr>
              <a:t>Is sick</a:t>
            </a:r>
          </a:p>
          <a:p>
            <a:pPr algn="r">
              <a:spcBef>
                <a:spcPct val="50000"/>
              </a:spcBef>
              <a:buFontTx/>
              <a:buNone/>
            </a:pPr>
            <a:r>
              <a:rPr lang="en-GB" altLang="en-US" sz="1800" b="1">
                <a:solidFill>
                  <a:srgbClr val="000000"/>
                </a:solidFill>
                <a:latin typeface="Arial" charset="0"/>
              </a:rPr>
              <a:t>Needs help</a:t>
            </a:r>
          </a:p>
          <a:p>
            <a:pPr algn="r">
              <a:spcBef>
                <a:spcPct val="50000"/>
              </a:spcBef>
              <a:buFontTx/>
              <a:buNone/>
            </a:pPr>
            <a:r>
              <a:rPr lang="en-GB" altLang="en-US" sz="1800" b="1">
                <a:solidFill>
                  <a:srgbClr val="000000"/>
                </a:solidFill>
                <a:latin typeface="Arial" charset="0"/>
              </a:rPr>
              <a:t>Needs a cure</a:t>
            </a:r>
          </a:p>
          <a:p>
            <a:pPr>
              <a:spcBef>
                <a:spcPct val="50000"/>
              </a:spcBef>
              <a:buFontTx/>
              <a:buNone/>
            </a:pPr>
            <a:endParaRPr lang="en-GB" altLang="en-US" sz="1800" b="1">
              <a:solidFill>
                <a:srgbClr val="000000"/>
              </a:solidFill>
              <a:latin typeface="Arial" charset="0"/>
            </a:endParaRPr>
          </a:p>
        </p:txBody>
      </p:sp>
      <p:sp>
        <p:nvSpPr>
          <p:cNvPr id="2" name="Slide Number Placeholder 1"/>
          <p:cNvSpPr>
            <a:spLocks noGrp="1"/>
          </p:cNvSpPr>
          <p:nvPr>
            <p:ph type="sldNum" sz="quarter" idx="12"/>
          </p:nvPr>
        </p:nvSpPr>
        <p:spPr/>
        <p:txBody>
          <a:bodyPr/>
          <a:lstStyle/>
          <a:p>
            <a:fld id="{60B8BCDC-EE74-4764-882C-AE5130C77B98}" type="slidenum">
              <a:rPr lang="en-GB" smtClean="0"/>
              <a:pPr/>
              <a:t>8</a:t>
            </a:fld>
            <a:endParaRPr lang="en-GB"/>
          </a:p>
        </p:txBody>
      </p:sp>
    </p:spTree>
    <p:extLst>
      <p:ext uri="{BB962C8B-B14F-4D97-AF65-F5344CB8AC3E}">
        <p14:creationId xmlns:p14="http://schemas.microsoft.com/office/powerpoint/2010/main" val="19035830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GB" altLang="en-US" smtClean="0"/>
              <a:t>The Social Model</a:t>
            </a:r>
          </a:p>
        </p:txBody>
      </p:sp>
      <p:sp>
        <p:nvSpPr>
          <p:cNvPr id="11267" name="Rectangle 3"/>
          <p:cNvSpPr>
            <a:spLocks noGrp="1" noChangeArrowheads="1"/>
          </p:cNvSpPr>
          <p:nvPr>
            <p:ph idx="1"/>
          </p:nvPr>
        </p:nvSpPr>
        <p:spPr>
          <a:xfrm>
            <a:off x="468313" y="2492375"/>
            <a:ext cx="8229600" cy="3633788"/>
          </a:xfrm>
        </p:spPr>
        <p:txBody>
          <a:bodyPr/>
          <a:lstStyle/>
          <a:p>
            <a:r>
              <a:rPr lang="en-GB" altLang="en-US" smtClean="0"/>
              <a:t>Disabled people and the discrimination they face is socially created. Disabled people are often made to feel it's their fault that they are excluded</a:t>
            </a:r>
          </a:p>
          <a:p>
            <a:pPr>
              <a:buFontTx/>
              <a:buNone/>
            </a:pPr>
            <a:endParaRPr lang="en-GB" altLang="en-US" smtClean="0"/>
          </a:p>
        </p:txBody>
      </p:sp>
      <p:sp>
        <p:nvSpPr>
          <p:cNvPr id="2" name="Slide Number Placeholder 1"/>
          <p:cNvSpPr>
            <a:spLocks noGrp="1"/>
          </p:cNvSpPr>
          <p:nvPr>
            <p:ph type="sldNum" sz="quarter" idx="12"/>
          </p:nvPr>
        </p:nvSpPr>
        <p:spPr/>
        <p:txBody>
          <a:bodyPr/>
          <a:lstStyle/>
          <a:p>
            <a:fld id="{60B8BCDC-EE74-4764-882C-AE5130C77B98}" type="slidenum">
              <a:rPr lang="en-GB" smtClean="0"/>
              <a:pPr/>
              <a:t>9</a:t>
            </a:fld>
            <a:endParaRPr lang="en-GB"/>
          </a:p>
        </p:txBody>
      </p:sp>
    </p:spTree>
    <p:extLst>
      <p:ext uri="{BB962C8B-B14F-4D97-AF65-F5344CB8AC3E}">
        <p14:creationId xmlns:p14="http://schemas.microsoft.com/office/powerpoint/2010/main" val="223150832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622</TotalTime>
  <Words>4208</Words>
  <Application>Microsoft Office PowerPoint</Application>
  <PresentationFormat>On-screen Show (4:3)</PresentationFormat>
  <Paragraphs>490</Paragraphs>
  <Slides>57</Slides>
  <Notes>23</Notes>
  <HiddenSlides>0</HiddenSlides>
  <MMClips>0</MMClips>
  <ScaleCrop>false</ScaleCrop>
  <HeadingPairs>
    <vt:vector size="4" baseType="variant">
      <vt:variant>
        <vt:lpstr>Theme</vt:lpstr>
      </vt:variant>
      <vt:variant>
        <vt:i4>1</vt:i4>
      </vt:variant>
      <vt:variant>
        <vt:lpstr>Slide Titles</vt:lpstr>
      </vt:variant>
      <vt:variant>
        <vt:i4>57</vt:i4>
      </vt:variant>
    </vt:vector>
  </HeadingPairs>
  <TitlesOfParts>
    <vt:vector size="58" baseType="lpstr">
      <vt:lpstr>Office Theme</vt:lpstr>
      <vt:lpstr>Advanced Teaching Skills 6 Supporting Disabled Students</vt:lpstr>
      <vt:lpstr>Outline of Session</vt:lpstr>
      <vt:lpstr>Activity 1  - Split into 2 groups</vt:lpstr>
      <vt:lpstr>Definition of Disability</vt:lpstr>
      <vt:lpstr>Definition of Disability</vt:lpstr>
      <vt:lpstr>Statistics</vt:lpstr>
      <vt:lpstr>The Medical Model</vt:lpstr>
      <vt:lpstr> The Medical Model</vt:lpstr>
      <vt:lpstr>The Social Model</vt:lpstr>
      <vt:lpstr>The Social Model</vt:lpstr>
      <vt:lpstr>Examples of disabilities</vt:lpstr>
      <vt:lpstr>Disability Myths</vt:lpstr>
      <vt:lpstr>Disability Myths continued</vt:lpstr>
      <vt:lpstr>The role of the DSO</vt:lpstr>
      <vt:lpstr>The role of the DSO continued</vt:lpstr>
      <vt:lpstr>Information Trail</vt:lpstr>
      <vt:lpstr>Case Studies</vt:lpstr>
      <vt:lpstr>Case Studies</vt:lpstr>
      <vt:lpstr>Case Studies</vt:lpstr>
      <vt:lpstr>Disability Legislation</vt:lpstr>
      <vt:lpstr>Equal Opportunities</vt:lpstr>
      <vt:lpstr>Legal Duties and Responsibilities - 1</vt:lpstr>
      <vt:lpstr>Legal Duties and Responsibilities - 2</vt:lpstr>
      <vt:lpstr>Different Categories of Students</vt:lpstr>
      <vt:lpstr>Confidentiality</vt:lpstr>
      <vt:lpstr>Language</vt:lpstr>
      <vt:lpstr>Terminology</vt:lpstr>
      <vt:lpstr>Disabled Students’ Allowances -DSA</vt:lpstr>
      <vt:lpstr>Current DSA - UG</vt:lpstr>
      <vt:lpstr>‘Rebalancing’</vt:lpstr>
      <vt:lpstr>Extent of the changes</vt:lpstr>
      <vt:lpstr>So …… the impact on students</vt:lpstr>
      <vt:lpstr>Planned changes for 2015</vt:lpstr>
      <vt:lpstr>Planned changes for 2016</vt:lpstr>
      <vt:lpstr>NMH provision moving to HEIs</vt:lpstr>
      <vt:lpstr>Complaints / Appeals</vt:lpstr>
      <vt:lpstr>Threat or Opportunity?</vt:lpstr>
      <vt:lpstr>Challenges</vt:lpstr>
      <vt:lpstr>A summary of the changes</vt:lpstr>
      <vt:lpstr>The Aim</vt:lpstr>
      <vt:lpstr>PowerPoint Presentation</vt:lpstr>
      <vt:lpstr>Specific Learning Difficulties</vt:lpstr>
      <vt:lpstr>Definitions</vt:lpstr>
      <vt:lpstr>Dyslexia isn’t</vt:lpstr>
      <vt:lpstr>Incidence</vt:lpstr>
      <vt:lpstr>Support for students with a SpLD</vt:lpstr>
      <vt:lpstr>Specific Learning Difficulties</vt:lpstr>
      <vt:lpstr>Mental Health Conditions</vt:lpstr>
      <vt:lpstr>Support for students with MH conditions</vt:lpstr>
      <vt:lpstr>Emotional / Mental Health Difficulties</vt:lpstr>
      <vt:lpstr>Attitudes</vt:lpstr>
      <vt:lpstr>What Should I Do?</vt:lpstr>
      <vt:lpstr>Examples of “Adjustments”</vt:lpstr>
      <vt:lpstr>Awareness</vt:lpstr>
      <vt:lpstr>Good Practice / Customer Care</vt:lpstr>
      <vt:lpstr>PowerPoint Presentation</vt:lpstr>
      <vt:lpstr>References</vt:lpstr>
    </vt:vector>
  </TitlesOfParts>
  <Company>University of Manchester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Elaine Shillcock</dc:creator>
  <cp:lastModifiedBy>Thomas Mccunnie</cp:lastModifiedBy>
  <cp:revision>32</cp:revision>
  <cp:lastPrinted>2015-03-25T10:07:01Z</cp:lastPrinted>
  <dcterms:created xsi:type="dcterms:W3CDTF">2015-04-07T08:42:45Z</dcterms:created>
  <dcterms:modified xsi:type="dcterms:W3CDTF">2015-04-21T11:01:41Z</dcterms:modified>
</cp:coreProperties>
</file>