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774" r:id="rId2"/>
  </p:sldMasterIdLst>
  <p:notesMasterIdLst>
    <p:notesMasterId r:id="rId19"/>
  </p:notesMasterIdLst>
  <p:handoutMasterIdLst>
    <p:handoutMasterId r:id="rId20"/>
  </p:handoutMasterIdLst>
  <p:sldIdLst>
    <p:sldId id="329" r:id="rId3"/>
    <p:sldId id="330"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E1BDDC"/>
    <a:srgbClr val="CCECFF"/>
    <a:srgbClr val="0000FF"/>
    <a:srgbClr val="99CCFF"/>
    <a:srgbClr val="FFFF99"/>
    <a:srgbClr val="FFFF66"/>
    <a:srgbClr val="FFFF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4229" autoAdjust="0"/>
  </p:normalViewPr>
  <p:slideViewPr>
    <p:cSldViewPr>
      <p:cViewPr varScale="1">
        <p:scale>
          <a:sx n="98" d="100"/>
          <a:sy n="98" d="100"/>
        </p:scale>
        <p:origin x="-20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34"/>
    </p:cViewPr>
  </p:sorterViewPr>
  <p:notesViewPr>
    <p:cSldViewPr>
      <p:cViewPr varScale="1">
        <p:scale>
          <a:sx n="81" d="100"/>
          <a:sy n="81" d="100"/>
        </p:scale>
        <p:origin x="-4020" y="-102"/>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4" name="Rectangle 4"/>
          <p:cNvSpPr>
            <a:spLocks noGrp="1" noChangeArrowheads="1"/>
          </p:cNvSpPr>
          <p:nvPr>
            <p:ph type="ftr" sz="quarter" idx="2"/>
          </p:nvPr>
        </p:nvSpPr>
        <p:spPr bwMode="auto">
          <a:xfrm>
            <a:off x="1" y="9429728"/>
            <a:ext cx="2944971" cy="49617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56325" name="Rectangle 5"/>
          <p:cNvSpPr>
            <a:spLocks noGrp="1" noChangeArrowheads="1"/>
          </p:cNvSpPr>
          <p:nvPr>
            <p:ph type="sldNum" sz="quarter" idx="3"/>
          </p:nvPr>
        </p:nvSpPr>
        <p:spPr bwMode="auto">
          <a:xfrm>
            <a:off x="3850530" y="9429728"/>
            <a:ext cx="2946058" cy="49617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9BE5CA9-FBB1-4341-A3B7-A0294454F9D5}" type="slidenum">
              <a:rPr lang="en-GB"/>
              <a:pPr/>
              <a:t>‹#›</a:t>
            </a:fld>
            <a:endParaRPr lang="en-GB"/>
          </a:p>
        </p:txBody>
      </p:sp>
    </p:spTree>
    <p:extLst>
      <p:ext uri="{BB962C8B-B14F-4D97-AF65-F5344CB8AC3E}">
        <p14:creationId xmlns:p14="http://schemas.microsoft.com/office/powerpoint/2010/main" val="226351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1" y="1"/>
            <a:ext cx="2944971" cy="4961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8915" name="Rectangle 3"/>
          <p:cNvSpPr>
            <a:spLocks noGrp="1" noChangeArrowheads="1"/>
          </p:cNvSpPr>
          <p:nvPr>
            <p:ph type="dt" idx="1"/>
          </p:nvPr>
        </p:nvSpPr>
        <p:spPr bwMode="auto">
          <a:xfrm>
            <a:off x="3850530" y="1"/>
            <a:ext cx="2946058" cy="49617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05BD68BC-FDED-4695-8718-4C9E92FF66E9}" type="datetime1">
              <a:rPr lang="en-GB" smtClean="0"/>
              <a:pPr/>
              <a:t>03/10/2016</a:t>
            </a:fld>
            <a:endParaRPr lang="en-US"/>
          </a:p>
        </p:txBody>
      </p:sp>
      <p:sp>
        <p:nvSpPr>
          <p:cNvPr id="36868" name="Rectangle 4"/>
          <p:cNvSpPr>
            <a:spLocks noGrp="1" noRot="1" noChangeAspect="1" noChangeArrowheads="1" noTextEdit="1"/>
          </p:cNvSpPr>
          <p:nvPr>
            <p:ph type="sldImg" idx="2"/>
          </p:nvPr>
        </p:nvSpPr>
        <p:spPr bwMode="auto">
          <a:xfrm>
            <a:off x="919163" y="744538"/>
            <a:ext cx="4962525" cy="3722687"/>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79442" y="4716024"/>
            <a:ext cx="5438792" cy="44679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8918" name="Rectangle 6"/>
          <p:cNvSpPr>
            <a:spLocks noGrp="1" noChangeArrowheads="1"/>
          </p:cNvSpPr>
          <p:nvPr>
            <p:ph type="ftr" sz="quarter" idx="4"/>
          </p:nvPr>
        </p:nvSpPr>
        <p:spPr bwMode="auto">
          <a:xfrm>
            <a:off x="1" y="9429728"/>
            <a:ext cx="2944971" cy="49617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8919" name="Rectangle 7"/>
          <p:cNvSpPr>
            <a:spLocks noGrp="1" noChangeArrowheads="1"/>
          </p:cNvSpPr>
          <p:nvPr>
            <p:ph type="sldNum" sz="quarter" idx="5"/>
          </p:nvPr>
        </p:nvSpPr>
        <p:spPr bwMode="auto">
          <a:xfrm>
            <a:off x="3850530" y="9429728"/>
            <a:ext cx="2946058" cy="49617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D68ABFCA-6A8C-4970-AA96-D3DE343D5ED8}" type="slidenum">
              <a:rPr lang="en-GB"/>
              <a:pPr/>
              <a:t>‹#›</a:t>
            </a:fld>
            <a:endParaRPr lang="en-GB"/>
          </a:p>
        </p:txBody>
      </p:sp>
    </p:spTree>
    <p:extLst>
      <p:ext uri="{BB962C8B-B14F-4D97-AF65-F5344CB8AC3E}">
        <p14:creationId xmlns:p14="http://schemas.microsoft.com/office/powerpoint/2010/main" val="399713414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74B1EE6-C958-4F3A-9CFA-5F30519D8B0D}" type="slidenum">
              <a:rPr lang="en-GB"/>
              <a:pPr/>
              <a:t>1</a:t>
            </a:fld>
            <a:endParaRPr lang="en-GB"/>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GB" dirty="0" smtClean="0"/>
              <a:t>This session </a:t>
            </a:r>
            <a:r>
              <a:rPr lang="en-GB" dirty="0" smtClean="0"/>
              <a:t>looks at</a:t>
            </a:r>
            <a:r>
              <a:rPr lang="en-GB" baseline="0" dirty="0" smtClean="0"/>
              <a:t> the importance of referencing, why we need to do it, how to do it what plagiarism is and how to avoid it. </a:t>
            </a:r>
          </a:p>
          <a:p>
            <a:pPr eaLnBrk="1" hangingPunct="1"/>
            <a:endParaRPr lang="en-GB" baseline="0" dirty="0" smtClean="0"/>
          </a:p>
          <a:p>
            <a:pPr eaLnBrk="1" hangingPunct="1"/>
            <a:r>
              <a:rPr lang="en-GB" baseline="0" dirty="0" smtClean="0"/>
              <a:t>There will be a number of activities for you to practise with as we go through the session. </a:t>
            </a:r>
            <a:endParaRPr lang="en-US" dirty="0" smtClean="0"/>
          </a:p>
          <a:p>
            <a:pPr eaLnBrk="1" hangingPunct="1">
              <a:buFontTx/>
              <a:buChar char="•"/>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To begin the session ask the class the following questions and see if they know any of the answers, then reveal the answers and go through each.</a:t>
            </a:r>
          </a:p>
          <a:p>
            <a:endParaRPr lang="en-GB" baseline="0" dirty="0" smtClean="0"/>
          </a:p>
          <a:p>
            <a:r>
              <a:rPr lang="en-GB" baseline="0" dirty="0" smtClean="0"/>
              <a:t>Referencing might not be the most exciting topic, but it is crucial to academic work, and you must to do it to avoid plagiarism (which we will go through later) and to make your work credible. Once you get the hang of it, it will become second nature.</a:t>
            </a:r>
          </a:p>
        </p:txBody>
      </p:sp>
      <p:sp>
        <p:nvSpPr>
          <p:cNvPr id="4" name="Slide Number Placeholder 3"/>
          <p:cNvSpPr>
            <a:spLocks noGrp="1"/>
          </p:cNvSpPr>
          <p:nvPr>
            <p:ph type="sldNum" sz="quarter" idx="10"/>
          </p:nvPr>
        </p:nvSpPr>
        <p:spPr/>
        <p:txBody>
          <a:bodyPr/>
          <a:lstStyle/>
          <a:p>
            <a:fld id="{D68ABFCA-6A8C-4970-AA96-D3DE343D5ED8}" type="slidenum">
              <a:rPr lang="en-GB" smtClean="0"/>
              <a:pPr/>
              <a:t>2</a:t>
            </a:fld>
            <a:endParaRPr lang="en-GB"/>
          </a:p>
        </p:txBody>
      </p:sp>
    </p:spTree>
    <p:extLst>
      <p:ext uri="{BB962C8B-B14F-4D97-AF65-F5344CB8AC3E}">
        <p14:creationId xmlns:p14="http://schemas.microsoft.com/office/powerpoint/2010/main" val="1603679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Referencing is important because</a:t>
            </a:r>
            <a:r>
              <a:rPr lang="en-GB" baseline="0" dirty="0" smtClean="0"/>
              <a:t> it allows us to…</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3</a:t>
            </a:fld>
            <a:endParaRPr lang="en-GB"/>
          </a:p>
        </p:txBody>
      </p:sp>
    </p:spTree>
    <p:extLst>
      <p:ext uri="{BB962C8B-B14F-4D97-AF65-F5344CB8AC3E}">
        <p14:creationId xmlns:p14="http://schemas.microsoft.com/office/powerpoint/2010/main" val="1007756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See sheet</a:t>
            </a:r>
            <a:r>
              <a:rPr lang="en-GB" baseline="0" dirty="0" smtClean="0"/>
              <a:t> for answers</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5</a:t>
            </a:fld>
            <a:endParaRPr lang="en-GB"/>
          </a:p>
        </p:txBody>
      </p:sp>
    </p:spTree>
    <p:extLst>
      <p:ext uri="{BB962C8B-B14F-4D97-AF65-F5344CB8AC3E}">
        <p14:creationId xmlns:p14="http://schemas.microsoft.com/office/powerpoint/2010/main" val="1413554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You will need to reference in the following three scenarios</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6</a:t>
            </a:fld>
            <a:endParaRPr lang="en-GB"/>
          </a:p>
        </p:txBody>
      </p:sp>
    </p:spTree>
    <p:extLst>
      <p:ext uri="{BB962C8B-B14F-4D97-AF65-F5344CB8AC3E}">
        <p14:creationId xmlns:p14="http://schemas.microsoft.com/office/powerpoint/2010/main" val="1912595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Activity</a:t>
            </a:r>
            <a:r>
              <a:rPr lang="en-GB" baseline="0" dirty="0" smtClean="0"/>
              <a:t> – choose your method quiz</a:t>
            </a:r>
          </a:p>
          <a:p>
            <a:endParaRPr lang="en-GB" baseline="0" dirty="0" smtClean="0"/>
          </a:p>
          <a:p>
            <a:r>
              <a:rPr lang="en-GB" baseline="0" dirty="0" smtClean="0"/>
              <a:t>Answer: Paraphrase the idea or concept – you want to summarize the main points in a few sentences, even though this will be your own words you still need to acknowledge that idea is not your own by referencing the source.</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7</a:t>
            </a:fld>
            <a:endParaRPr lang="en-GB"/>
          </a:p>
        </p:txBody>
      </p:sp>
    </p:spTree>
    <p:extLst>
      <p:ext uri="{BB962C8B-B14F-4D97-AF65-F5344CB8AC3E}">
        <p14:creationId xmlns:p14="http://schemas.microsoft.com/office/powerpoint/2010/main" val="1737913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Answer: Directly</a:t>
            </a:r>
            <a:r>
              <a:rPr lang="en-GB" baseline="0" dirty="0" smtClean="0"/>
              <a:t> quote from the original text – you can use a sentence or two from a source to illustrate or give evidence to your point – as ever you must reference this. </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8</a:t>
            </a:fld>
            <a:endParaRPr lang="en-GB"/>
          </a:p>
        </p:txBody>
      </p:sp>
    </p:spTree>
    <p:extLst>
      <p:ext uri="{BB962C8B-B14F-4D97-AF65-F5344CB8AC3E}">
        <p14:creationId xmlns:p14="http://schemas.microsoft.com/office/powerpoint/2010/main" val="2933782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Answer</a:t>
            </a:r>
            <a:r>
              <a:rPr lang="en-GB" baseline="0" dirty="0" smtClean="0"/>
              <a:t>: Cite the original text – If you are describing someone else’s idea or concept then you need to acknowledge where you have got this from by referencing the source. </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9</a:t>
            </a:fld>
            <a:endParaRPr lang="en-GB"/>
          </a:p>
        </p:txBody>
      </p:sp>
    </p:spTree>
    <p:extLst>
      <p:ext uri="{BB962C8B-B14F-4D97-AF65-F5344CB8AC3E}">
        <p14:creationId xmlns:p14="http://schemas.microsoft.com/office/powerpoint/2010/main" val="2856481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Answer: None of</a:t>
            </a:r>
            <a:r>
              <a:rPr lang="en-GB" baseline="0" dirty="0" smtClean="0"/>
              <a:t> these – if you are discussing an idea which is common knowledge – such as the earth is round, water boils at 100 degrees then you do not need to reference this.</a:t>
            </a:r>
            <a:endParaRPr lang="en-GB" dirty="0"/>
          </a:p>
        </p:txBody>
      </p:sp>
      <p:sp>
        <p:nvSpPr>
          <p:cNvPr id="4" name="Slide Number Placeholder 3"/>
          <p:cNvSpPr>
            <a:spLocks noGrp="1"/>
          </p:cNvSpPr>
          <p:nvPr>
            <p:ph type="sldNum" sz="quarter" idx="10"/>
          </p:nvPr>
        </p:nvSpPr>
        <p:spPr/>
        <p:txBody>
          <a:bodyPr/>
          <a:lstStyle/>
          <a:p>
            <a:fld id="{D68ABFCA-6A8C-4970-AA96-D3DE343D5ED8}" type="slidenum">
              <a:rPr lang="en-GB" smtClean="0"/>
              <a:pPr/>
              <a:t>10</a:t>
            </a:fld>
            <a:endParaRPr lang="en-GB"/>
          </a:p>
        </p:txBody>
      </p:sp>
    </p:spTree>
    <p:extLst>
      <p:ext uri="{BB962C8B-B14F-4D97-AF65-F5344CB8AC3E}">
        <p14:creationId xmlns:p14="http://schemas.microsoft.com/office/powerpoint/2010/main" val="4237088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683568" y="3789040"/>
            <a:ext cx="64008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GB" dirty="0"/>
          </a:p>
        </p:txBody>
      </p:sp>
      <p:sp>
        <p:nvSpPr>
          <p:cNvPr id="4" name="Rectangle 4"/>
          <p:cNvSpPr>
            <a:spLocks noGrp="1" noChangeArrowheads="1"/>
          </p:cNvSpPr>
          <p:nvPr>
            <p:ph type="dt" sz="half" idx="10"/>
          </p:nvPr>
        </p:nvSpPr>
        <p:spPr>
          <a:ln/>
        </p:spPr>
        <p:txBody>
          <a:bodyPr/>
          <a:lstStyle>
            <a:lvl1pPr>
              <a:defRPr/>
            </a:lvl1pPr>
          </a:lstStyle>
          <a:p>
            <a:r>
              <a:rPr lang="en-US" smtClean="0"/>
              <a:t> </a:t>
            </a:r>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01561CA9-04A8-4BD7-B627-E83BAC5224B7}" type="slidenum">
              <a:rPr lang="en-US"/>
              <a:pPr/>
              <a:t>‹#›</a:t>
            </a:fld>
            <a:endParaRPr lang="en-US"/>
          </a:p>
        </p:txBody>
      </p:sp>
      <p:pic>
        <p:nvPicPr>
          <p:cNvPr id="8" name="Picture 5"/>
          <p:cNvPicPr>
            <a:picLocks noChangeAspect="1" noChangeArrowheads="1"/>
          </p:cNvPicPr>
          <p:nvPr userDrawn="1"/>
        </p:nvPicPr>
        <p:blipFill>
          <a:blip r:embed="rId2" cstate="print"/>
          <a:srcRect l="1303" t="21977" r="80197" b="66907"/>
          <a:stretch>
            <a:fillRect/>
          </a:stretch>
        </p:blipFill>
        <p:spPr bwMode="auto">
          <a:xfrm>
            <a:off x="28575" y="0"/>
            <a:ext cx="2016125" cy="90805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261486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3804795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2368187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57517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309963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r>
              <a:rPr lang="en-US" dirty="0" smtClean="0"/>
              <a:t> </a:t>
            </a:r>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DDDCCB6B-980D-4BAE-BF17-F852895AEBD1}" type="slidenum">
              <a:rPr lang="en-US"/>
              <a:pPr/>
              <a:t>‹#›</a:t>
            </a:fld>
            <a:endParaRPr lang="en-US"/>
          </a:p>
        </p:txBody>
      </p:sp>
      <p:pic>
        <p:nvPicPr>
          <p:cNvPr id="9" name="Picture 5"/>
          <p:cNvPicPr>
            <a:picLocks noChangeAspect="1" noChangeArrowheads="1"/>
          </p:cNvPicPr>
          <p:nvPr userDrawn="1"/>
        </p:nvPicPr>
        <p:blipFill>
          <a:blip r:embed="rId2" cstate="print"/>
          <a:srcRect l="1303" t="21977" r="80197" b="66907"/>
          <a:stretch>
            <a:fillRect/>
          </a:stretch>
        </p:blipFill>
        <p:spPr bwMode="auto">
          <a:xfrm>
            <a:off x="28575" y="0"/>
            <a:ext cx="2016125" cy="90805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68313" y="6492875"/>
            <a:ext cx="2133600" cy="365125"/>
          </a:xfrm>
        </p:spPr>
        <p:txBody>
          <a:bodyPr/>
          <a:lstStyle>
            <a:lvl1pPr>
              <a:defRPr/>
            </a:lvl1pPr>
          </a:lstStyle>
          <a:p>
            <a:r>
              <a:rPr lang="en-US" smtClean="0"/>
              <a:t> </a:t>
            </a:r>
            <a:endParaRPr lang="en-US" dirty="0"/>
          </a:p>
        </p:txBody>
      </p:sp>
      <p:sp>
        <p:nvSpPr>
          <p:cNvPr id="4" name="Slide Number Placeholder 3"/>
          <p:cNvSpPr>
            <a:spLocks noGrp="1"/>
          </p:cNvSpPr>
          <p:nvPr>
            <p:ph type="sldNum" sz="quarter" idx="12"/>
          </p:nvPr>
        </p:nvSpPr>
        <p:spPr/>
        <p:txBody>
          <a:bodyPr/>
          <a:lstStyle>
            <a:lvl1pPr>
              <a:defRPr/>
            </a:lvl1pPr>
          </a:lstStyle>
          <a:p>
            <a:fld id="{87284C21-C24B-470C-B516-BE6424D7BE1A}" type="slidenum">
              <a:rPr lang="en-US"/>
              <a:pPr/>
              <a:t>‹#›</a:t>
            </a:fld>
            <a:endParaRPr lang="en-US"/>
          </a:p>
        </p:txBody>
      </p:sp>
      <p:pic>
        <p:nvPicPr>
          <p:cNvPr id="5" name="Picture 5"/>
          <p:cNvPicPr>
            <a:picLocks noChangeAspect="1" noChangeArrowheads="1"/>
          </p:cNvPicPr>
          <p:nvPr userDrawn="1"/>
        </p:nvPicPr>
        <p:blipFill>
          <a:blip r:embed="rId2" cstate="print"/>
          <a:srcRect l="1303" t="21977" r="80197" b="66907"/>
          <a:stretch>
            <a:fillRect/>
          </a:stretch>
        </p:blipFill>
        <p:spPr bwMode="auto">
          <a:xfrm>
            <a:off x="28575" y="0"/>
            <a:ext cx="2016125" cy="90805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42788139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411649149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4103774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345450857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220797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D51A0E1-D061-4A67-A914-553DFFA2BA63}" type="datetimeFigureOut">
              <a:rPr lang="en-GB" smtClean="0"/>
              <a:pPr/>
              <a:t>03/10/2016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EEA993-F5AF-4476-B474-F41807560C60}" type="slidenum">
              <a:rPr lang="en-GB" smtClean="0"/>
              <a:pPr/>
              <a:t>‹#›</a:t>
            </a:fld>
            <a:endParaRPr lang="en-GB"/>
          </a:p>
        </p:txBody>
      </p:sp>
    </p:spTree>
    <p:extLst>
      <p:ext uri="{BB962C8B-B14F-4D97-AF65-F5344CB8AC3E}">
        <p14:creationId xmlns:p14="http://schemas.microsoft.com/office/powerpoint/2010/main" val="3587461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536" y="90759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395536" y="2276872"/>
            <a:ext cx="8291264" cy="384929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737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r>
              <a:rPr lang="en-US" smtClean="0"/>
              <a:t> </a:t>
            </a:r>
            <a:endParaRPr lang="en-US" dirty="0"/>
          </a:p>
        </p:txBody>
      </p:sp>
      <p:sp>
        <p:nvSpPr>
          <p:cNvPr id="3737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endParaRPr lang="en-US" dirty="0"/>
          </a:p>
        </p:txBody>
      </p:sp>
      <p:sp>
        <p:nvSpPr>
          <p:cNvPr id="3737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fld id="{3CF3EF4E-79C2-4E29-A67E-7B1292B73D71}" type="slidenum">
              <a:rPr lang="en-US"/>
              <a:pPr/>
              <a:t>‹#›</a:t>
            </a:fld>
            <a:endParaRPr lang="en-US"/>
          </a:p>
        </p:txBody>
      </p:sp>
      <p:pic>
        <p:nvPicPr>
          <p:cNvPr id="9" name="Picture 5"/>
          <p:cNvPicPr>
            <a:picLocks noChangeAspect="1" noChangeArrowheads="1"/>
          </p:cNvPicPr>
          <p:nvPr userDrawn="1"/>
        </p:nvPicPr>
        <p:blipFill>
          <a:blip r:embed="rId5" cstate="print"/>
          <a:srcRect l="1303" t="21977" r="80197" b="66907"/>
          <a:stretch>
            <a:fillRect/>
          </a:stretch>
        </p:blipFill>
        <p:spPr bwMode="auto">
          <a:xfrm>
            <a:off x="28575" y="0"/>
            <a:ext cx="2016125" cy="9080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4400" b="1">
          <a:solidFill>
            <a:srgbClr val="800080"/>
          </a:solidFill>
          <a:latin typeface="+mj-lt"/>
          <a:ea typeface="+mj-ea"/>
          <a:cs typeface="+mj-cs"/>
        </a:defRPr>
      </a:lvl1pPr>
      <a:lvl2pPr algn="ctr" rtl="0" eaLnBrk="0" fontAlgn="base" hangingPunct="0">
        <a:spcBef>
          <a:spcPct val="0"/>
        </a:spcBef>
        <a:spcAft>
          <a:spcPct val="0"/>
        </a:spcAft>
        <a:defRPr sz="4400" b="1">
          <a:solidFill>
            <a:srgbClr val="800080"/>
          </a:solidFill>
          <a:latin typeface="Arial" charset="0"/>
        </a:defRPr>
      </a:lvl2pPr>
      <a:lvl3pPr algn="ctr" rtl="0" eaLnBrk="0" fontAlgn="base" hangingPunct="0">
        <a:spcBef>
          <a:spcPct val="0"/>
        </a:spcBef>
        <a:spcAft>
          <a:spcPct val="0"/>
        </a:spcAft>
        <a:defRPr sz="4400" b="1">
          <a:solidFill>
            <a:srgbClr val="800080"/>
          </a:solidFill>
          <a:latin typeface="Arial" charset="0"/>
        </a:defRPr>
      </a:lvl3pPr>
      <a:lvl4pPr algn="ctr" rtl="0" eaLnBrk="0" fontAlgn="base" hangingPunct="0">
        <a:spcBef>
          <a:spcPct val="0"/>
        </a:spcBef>
        <a:spcAft>
          <a:spcPct val="0"/>
        </a:spcAft>
        <a:defRPr sz="4400" b="1">
          <a:solidFill>
            <a:srgbClr val="800080"/>
          </a:solidFill>
          <a:latin typeface="Arial" charset="0"/>
        </a:defRPr>
      </a:lvl4pPr>
      <a:lvl5pPr algn="ctr" rtl="0" eaLnBrk="0" fontAlgn="base" hangingPunct="0">
        <a:spcBef>
          <a:spcPct val="0"/>
        </a:spcBef>
        <a:spcAft>
          <a:spcPct val="0"/>
        </a:spcAft>
        <a:defRPr sz="4400" b="1">
          <a:solidFill>
            <a:srgbClr val="800080"/>
          </a:solidFill>
          <a:latin typeface="Arial" charset="0"/>
        </a:defRPr>
      </a:lvl5pPr>
      <a:lvl6pPr marL="457200" algn="ctr" rtl="0" fontAlgn="base">
        <a:spcBef>
          <a:spcPct val="0"/>
        </a:spcBef>
        <a:spcAft>
          <a:spcPct val="0"/>
        </a:spcAft>
        <a:defRPr sz="4400" b="1">
          <a:solidFill>
            <a:srgbClr val="800080"/>
          </a:solidFill>
          <a:latin typeface="Arial" charset="0"/>
        </a:defRPr>
      </a:lvl6pPr>
      <a:lvl7pPr marL="914400" algn="ctr" rtl="0" fontAlgn="base">
        <a:spcBef>
          <a:spcPct val="0"/>
        </a:spcBef>
        <a:spcAft>
          <a:spcPct val="0"/>
        </a:spcAft>
        <a:defRPr sz="4400" b="1">
          <a:solidFill>
            <a:srgbClr val="800080"/>
          </a:solidFill>
          <a:latin typeface="Arial" charset="0"/>
        </a:defRPr>
      </a:lvl7pPr>
      <a:lvl8pPr marL="1371600" algn="ctr" rtl="0" fontAlgn="base">
        <a:spcBef>
          <a:spcPct val="0"/>
        </a:spcBef>
        <a:spcAft>
          <a:spcPct val="0"/>
        </a:spcAft>
        <a:defRPr sz="4400" b="1">
          <a:solidFill>
            <a:srgbClr val="800080"/>
          </a:solidFill>
          <a:latin typeface="Arial" charset="0"/>
        </a:defRPr>
      </a:lvl8pPr>
      <a:lvl9pPr marL="1828800" algn="ctr" rtl="0" fontAlgn="base">
        <a:spcBef>
          <a:spcPct val="0"/>
        </a:spcBef>
        <a:spcAft>
          <a:spcPct val="0"/>
        </a:spcAft>
        <a:defRPr sz="4400" b="1">
          <a:solidFill>
            <a:srgbClr val="800080"/>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1A0E1-D061-4A67-A914-553DFFA2BA63}" type="datetimeFigureOut">
              <a:rPr lang="en-GB" smtClean="0"/>
              <a:pPr/>
              <a:t>03/10/2016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EEA993-F5AF-4476-B474-F41807560C60}" type="slidenum">
              <a:rPr lang="en-GB" smtClean="0"/>
              <a:pPr/>
              <a:t>‹#›</a:t>
            </a:fld>
            <a:endParaRPr lang="en-GB"/>
          </a:p>
        </p:txBody>
      </p:sp>
    </p:spTree>
    <p:extLst>
      <p:ext uri="{BB962C8B-B14F-4D97-AF65-F5344CB8AC3E}">
        <p14:creationId xmlns:p14="http://schemas.microsoft.com/office/powerpoint/2010/main" val="246964319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www.bmj.com/"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4"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3" y="2348880"/>
            <a:ext cx="3679525" cy="41268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4" cstate="print"/>
          <a:srcRect l="1303" t="21977" r="80197" b="66907"/>
          <a:stretch>
            <a:fillRect/>
          </a:stretch>
        </p:blipFill>
        <p:spPr bwMode="auto">
          <a:xfrm>
            <a:off x="28575" y="1"/>
            <a:ext cx="2023145" cy="911728"/>
          </a:xfrm>
          <a:prstGeom prst="rect">
            <a:avLst/>
          </a:prstGeom>
          <a:noFill/>
          <a:ln w="9525">
            <a:noFill/>
            <a:miter lim="800000"/>
            <a:headEnd/>
            <a:tailEnd/>
          </a:ln>
        </p:spPr>
      </p:pic>
      <p:sp>
        <p:nvSpPr>
          <p:cNvPr id="2" name="AutoShape 2" descr="http://www.crll.org.uk/home/crll/micrositenews/annual-research-day-2014.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http://www.crll.org.uk/home/crll/micrositenews/annual-research-day-2014.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6" descr="http://www.crll.org.uk/home/crll/micrositenews/annual-research-day-2014.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9" descr="http://www.vismet.org/metaphor/wp-content/uploads/2015/01/research.jp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2"/>
          <p:cNvSpPr txBox="1">
            <a:spLocks noChangeArrowheads="1"/>
          </p:cNvSpPr>
          <p:nvPr/>
        </p:nvSpPr>
        <p:spPr bwMode="auto">
          <a:xfrm>
            <a:off x="364385" y="653678"/>
            <a:ext cx="8836025" cy="3143588"/>
          </a:xfrm>
          <a:prstGeom prst="rect">
            <a:avLst/>
          </a:prstGeom>
          <a:noFill/>
          <a:ln w="9525">
            <a:noFill/>
            <a:miter lim="800000"/>
            <a:headEnd/>
            <a:tailEnd/>
          </a:ln>
        </p:spPr>
        <p:txBody>
          <a:bodyPr/>
          <a:lstStyle/>
          <a:p>
            <a:pPr algn="ctr" eaLnBrk="0" hangingPunct="0"/>
            <a:r>
              <a:rPr lang="en-GB" sz="4800" b="1" dirty="0" smtClean="0">
                <a:solidFill>
                  <a:srgbClr val="800080"/>
                </a:solidFill>
                <a:latin typeface="Arial" charset="0"/>
              </a:rPr>
              <a:t>Extended Project:</a:t>
            </a:r>
          </a:p>
          <a:p>
            <a:pPr algn="ctr" eaLnBrk="0" hangingPunct="0"/>
            <a:r>
              <a:rPr lang="en-GB" sz="4800" b="1" dirty="0" smtClean="0">
                <a:solidFill>
                  <a:srgbClr val="800080"/>
                </a:solidFill>
                <a:latin typeface="Arial" charset="0"/>
              </a:rPr>
              <a:t>Referencing, NOT Plagiarism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4909" y="188640"/>
            <a:ext cx="6264696" cy="1446550"/>
          </a:xfrm>
          <a:prstGeom prst="rect">
            <a:avLst/>
          </a:prstGeom>
          <a:noFill/>
        </p:spPr>
        <p:txBody>
          <a:bodyPr wrap="square" rtlCol="0">
            <a:spAutoFit/>
          </a:bodyPr>
          <a:lstStyle/>
          <a:p>
            <a:pPr algn="ctr"/>
            <a:r>
              <a:rPr lang="en-GB" sz="4400" b="1" dirty="0" smtClean="0">
                <a:solidFill>
                  <a:srgbClr val="800080"/>
                </a:solidFill>
              </a:rPr>
              <a:t>Choose your method</a:t>
            </a:r>
            <a:endParaRPr lang="en-GB" sz="4400" b="1" dirty="0">
              <a:solidFill>
                <a:srgbClr val="800080"/>
              </a:solidFill>
            </a:endParaRPr>
          </a:p>
        </p:txBody>
      </p:sp>
      <p:sp>
        <p:nvSpPr>
          <p:cNvPr id="3" name="TextBox 2"/>
          <p:cNvSpPr txBox="1"/>
          <p:nvPr/>
        </p:nvSpPr>
        <p:spPr>
          <a:xfrm>
            <a:off x="395536" y="1988840"/>
            <a:ext cx="8424936" cy="1200329"/>
          </a:xfrm>
          <a:prstGeom prst="rect">
            <a:avLst/>
          </a:prstGeom>
          <a:noFill/>
        </p:spPr>
        <p:txBody>
          <a:bodyPr wrap="square" rtlCol="0">
            <a:spAutoFit/>
          </a:bodyPr>
          <a:lstStyle/>
          <a:p>
            <a:r>
              <a:rPr lang="en-GB" dirty="0" smtClean="0"/>
              <a:t>Your teacher mentioned a widely agreed concept in a lecture, you have looked it up in a few books but they do not seem to reference back to any particular author. You are worried you will not be able to find a citation for this. What do you do?</a:t>
            </a:r>
            <a:endParaRPr lang="en-GB" dirty="0"/>
          </a:p>
        </p:txBody>
      </p:sp>
      <p:sp>
        <p:nvSpPr>
          <p:cNvPr id="4" name="Rectangle 3"/>
          <p:cNvSpPr/>
          <p:nvPr/>
        </p:nvSpPr>
        <p:spPr>
          <a:xfrm>
            <a:off x="1979712" y="4641451"/>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Cite the original text</a:t>
            </a:r>
            <a:endParaRPr lang="en-GB" dirty="0"/>
          </a:p>
        </p:txBody>
      </p:sp>
      <p:sp>
        <p:nvSpPr>
          <p:cNvPr id="5" name="Rectangle 4"/>
          <p:cNvSpPr/>
          <p:nvPr/>
        </p:nvSpPr>
        <p:spPr>
          <a:xfrm>
            <a:off x="1979712" y="3210954"/>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Directly Quote from the original text</a:t>
            </a:r>
            <a:endParaRPr lang="en-GB" dirty="0"/>
          </a:p>
        </p:txBody>
      </p:sp>
      <p:sp>
        <p:nvSpPr>
          <p:cNvPr id="6" name="Rectangle 5"/>
          <p:cNvSpPr/>
          <p:nvPr/>
        </p:nvSpPr>
        <p:spPr>
          <a:xfrm>
            <a:off x="5559108" y="3190549"/>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Paraphrase the idea or concept</a:t>
            </a:r>
            <a:endParaRPr lang="en-GB" dirty="0"/>
          </a:p>
        </p:txBody>
      </p:sp>
      <p:sp>
        <p:nvSpPr>
          <p:cNvPr id="7" name="Rectangle 6"/>
          <p:cNvSpPr/>
          <p:nvPr/>
        </p:nvSpPr>
        <p:spPr>
          <a:xfrm>
            <a:off x="5559108" y="4666353"/>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None of These</a:t>
            </a:r>
            <a:endParaRPr lang="en-GB" dirty="0"/>
          </a:p>
        </p:txBody>
      </p:sp>
    </p:spTree>
    <p:extLst>
      <p:ext uri="{BB962C8B-B14F-4D97-AF65-F5344CB8AC3E}">
        <p14:creationId xmlns:p14="http://schemas.microsoft.com/office/powerpoint/2010/main" val="241443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1" nodeType="clickEffect">
                                  <p:stCondLst>
                                    <p:cond delay="0"/>
                                  </p:stCondLst>
                                  <p:childTnLst>
                                    <p:set>
                                      <p:cBhvr>
                                        <p:cTn id="20" dur="indefinite"/>
                                        <p:tgtEl>
                                          <p:spTgt spid="7"/>
                                        </p:tgtEl>
                                        <p:attrNameLst>
                                          <p:attrName>fillcolor</p:attrName>
                                        </p:attrNameLst>
                                      </p:cBhvr>
                                      <p:to>
                                        <p:clrVal>
                                          <a:srgbClr val="FF33CC"/>
                                        </p:clrVal>
                                      </p:to>
                                    </p:set>
                                    <p:set>
                                      <p:cBhvr>
                                        <p:cTn id="21" dur="indefinite"/>
                                        <p:tgtEl>
                                          <p:spTgt spid="7"/>
                                        </p:tgtEl>
                                        <p:attrNameLst>
                                          <p:attrName>fill.type</p:attrName>
                                        </p:attrNameLst>
                                      </p:cBhvr>
                                      <p:to>
                                        <p:strVal val="solid"/>
                                      </p:to>
                                    </p:set>
                                    <p:set>
                                      <p:cBhvr>
                                        <p:cTn id="22" dur="indefinite"/>
                                        <p:tgtEl>
                                          <p:spTgt spid="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1760" y="188640"/>
            <a:ext cx="6264696" cy="769441"/>
          </a:xfrm>
          <a:prstGeom prst="rect">
            <a:avLst/>
          </a:prstGeom>
          <a:noFill/>
        </p:spPr>
        <p:txBody>
          <a:bodyPr wrap="square" rtlCol="0">
            <a:spAutoFit/>
          </a:bodyPr>
          <a:lstStyle/>
          <a:p>
            <a:pPr algn="ctr"/>
            <a:r>
              <a:rPr lang="en-GB" sz="4400" b="1" dirty="0" smtClean="0">
                <a:solidFill>
                  <a:srgbClr val="800080"/>
                </a:solidFill>
              </a:rPr>
              <a:t>How to Reference</a:t>
            </a:r>
            <a:endParaRPr lang="en-GB" sz="4400" b="1" dirty="0">
              <a:solidFill>
                <a:srgbClr val="800080"/>
              </a:solidFill>
            </a:endParaRPr>
          </a:p>
        </p:txBody>
      </p:sp>
      <p:sp>
        <p:nvSpPr>
          <p:cNvPr id="4" name="Rectangle 3"/>
          <p:cNvSpPr txBox="1">
            <a:spLocks noChangeArrowheads="1"/>
          </p:cNvSpPr>
          <p:nvPr/>
        </p:nvSpPr>
        <p:spPr>
          <a:xfrm>
            <a:off x="467518" y="1217612"/>
            <a:ext cx="8208963" cy="5379740"/>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GB" sz="2400" dirty="0" smtClean="0">
                <a:latin typeface="Verdana" pitchFamily="34" charset="0"/>
                <a:ea typeface="Verdana" pitchFamily="34" charset="0"/>
                <a:cs typeface="Verdana" pitchFamily="34" charset="0"/>
              </a:rPr>
              <a:t>In the </a:t>
            </a:r>
            <a:r>
              <a:rPr lang="en-GB" sz="2400" b="1" dirty="0" smtClean="0">
                <a:latin typeface="Verdana" pitchFamily="34" charset="0"/>
                <a:ea typeface="Verdana" pitchFamily="34" charset="0"/>
                <a:cs typeface="Verdana" pitchFamily="34" charset="0"/>
              </a:rPr>
              <a:t>body text</a:t>
            </a:r>
            <a:r>
              <a:rPr lang="en-GB" sz="2400" dirty="0" smtClean="0">
                <a:latin typeface="Verdana" pitchFamily="34" charset="0"/>
                <a:ea typeface="Verdana" pitchFamily="34" charset="0"/>
                <a:cs typeface="Verdana" pitchFamily="34" charset="0"/>
              </a:rPr>
              <a:t> you need to clearly detail the name of the author and the year their work was published – </a:t>
            </a:r>
            <a:r>
              <a:rPr lang="en-GB" sz="2400" b="1" u="sng" dirty="0" smtClean="0">
                <a:latin typeface="Verdana" pitchFamily="34" charset="0"/>
                <a:ea typeface="Verdana" pitchFamily="34" charset="0"/>
                <a:cs typeface="Verdana" pitchFamily="34" charset="0"/>
              </a:rPr>
              <a:t>citation</a:t>
            </a:r>
            <a:r>
              <a:rPr lang="en-GB" sz="2400" b="1" dirty="0" smtClean="0">
                <a:latin typeface="Verdana" pitchFamily="34" charset="0"/>
                <a:ea typeface="Verdana" pitchFamily="34" charset="0"/>
                <a:cs typeface="Verdana" pitchFamily="34" charset="0"/>
              </a:rPr>
              <a:t> </a:t>
            </a:r>
          </a:p>
          <a:p>
            <a:endParaRPr lang="en-GB" sz="2400" b="1" dirty="0" smtClean="0">
              <a:latin typeface="Verdana" pitchFamily="34" charset="0"/>
              <a:ea typeface="Verdana" pitchFamily="34" charset="0"/>
              <a:cs typeface="Verdana" pitchFamily="34" charset="0"/>
            </a:endParaRPr>
          </a:p>
          <a:p>
            <a:r>
              <a:rPr lang="en-GB" sz="2400" dirty="0" smtClean="0">
                <a:latin typeface="Verdana" pitchFamily="34" charset="0"/>
                <a:ea typeface="Verdana" pitchFamily="34" charset="0"/>
                <a:cs typeface="Verdana" pitchFamily="34" charset="0"/>
              </a:rPr>
              <a:t>The reader should then be able to cross-reference this to a more detailed list at the end  </a:t>
            </a:r>
            <a:r>
              <a:rPr lang="en-GB" sz="2400" b="1" dirty="0" smtClean="0">
                <a:latin typeface="Verdana" pitchFamily="34" charset="0"/>
                <a:ea typeface="Verdana" pitchFamily="34" charset="0"/>
                <a:cs typeface="Verdana" pitchFamily="34" charset="0"/>
              </a:rPr>
              <a:t>Reference List</a:t>
            </a:r>
            <a:r>
              <a:rPr lang="en-GB" sz="2400" dirty="0" smtClean="0">
                <a:latin typeface="Verdana" pitchFamily="34" charset="0"/>
                <a:ea typeface="Verdana" pitchFamily="34" charset="0"/>
                <a:cs typeface="Verdana" pitchFamily="34" charset="0"/>
              </a:rPr>
              <a:t> or ‘</a:t>
            </a:r>
            <a:r>
              <a:rPr lang="en-GB" sz="2400" b="1" dirty="0" smtClean="0">
                <a:latin typeface="Verdana" pitchFamily="34" charset="0"/>
                <a:ea typeface="Verdana" pitchFamily="34" charset="0"/>
                <a:cs typeface="Verdana" pitchFamily="34" charset="0"/>
              </a:rPr>
              <a:t>Bibliography</a:t>
            </a:r>
            <a:r>
              <a:rPr lang="en-GB" sz="2400" dirty="0" smtClean="0">
                <a:latin typeface="Verdana" pitchFamily="34" charset="0"/>
                <a:ea typeface="Verdana" pitchFamily="34" charset="0"/>
                <a:cs typeface="Verdana" pitchFamily="34" charset="0"/>
              </a:rPr>
              <a:t>’</a:t>
            </a:r>
          </a:p>
          <a:p>
            <a:endParaRPr lang="en-GB" sz="2400" dirty="0" smtClean="0">
              <a:latin typeface="Verdana" pitchFamily="34" charset="0"/>
              <a:ea typeface="Verdana" pitchFamily="34" charset="0"/>
              <a:cs typeface="Verdana" pitchFamily="34" charset="0"/>
            </a:endParaRPr>
          </a:p>
          <a:p>
            <a:r>
              <a:rPr lang="en-GB" sz="2400" dirty="0" smtClean="0">
                <a:latin typeface="Verdana" pitchFamily="34" charset="0"/>
                <a:ea typeface="Verdana" pitchFamily="34" charset="0"/>
                <a:cs typeface="Verdana" pitchFamily="34" charset="0"/>
              </a:rPr>
              <a:t>Both should be systematic, uniform and thorough, and really easy to understand</a:t>
            </a:r>
          </a:p>
          <a:p>
            <a:endParaRPr lang="en-GB" sz="2400" dirty="0" smtClean="0">
              <a:latin typeface="Verdana" pitchFamily="34" charset="0"/>
              <a:ea typeface="Verdana" pitchFamily="34" charset="0"/>
              <a:cs typeface="Verdana" pitchFamily="34" charset="0"/>
            </a:endParaRPr>
          </a:p>
          <a:p>
            <a:r>
              <a:rPr lang="en-GB" sz="2400" dirty="0" smtClean="0">
                <a:latin typeface="Verdana" pitchFamily="34" charset="0"/>
                <a:ea typeface="Verdana" pitchFamily="34" charset="0"/>
                <a:cs typeface="Verdana" pitchFamily="34" charset="0"/>
              </a:rPr>
              <a:t>Throughout any written report, make sure you use the same system consistently</a:t>
            </a:r>
            <a:endParaRPr lang="en-US" sz="24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917872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8265" y="202182"/>
            <a:ext cx="6264696" cy="769441"/>
          </a:xfrm>
          <a:prstGeom prst="rect">
            <a:avLst/>
          </a:prstGeom>
          <a:noFill/>
        </p:spPr>
        <p:txBody>
          <a:bodyPr wrap="square" rtlCol="0">
            <a:spAutoFit/>
          </a:bodyPr>
          <a:lstStyle/>
          <a:p>
            <a:pPr algn="ctr"/>
            <a:r>
              <a:rPr lang="en-GB" sz="4400" b="1" dirty="0" smtClean="0">
                <a:solidFill>
                  <a:srgbClr val="800080"/>
                </a:solidFill>
              </a:rPr>
              <a:t>The Harvard Style</a:t>
            </a:r>
            <a:endParaRPr lang="en-GB" sz="4400" b="1" dirty="0">
              <a:solidFill>
                <a:srgbClr val="800080"/>
              </a:solidFill>
            </a:endParaRPr>
          </a:p>
        </p:txBody>
      </p:sp>
      <p:sp>
        <p:nvSpPr>
          <p:cNvPr id="3" name="TextBox 2"/>
          <p:cNvSpPr txBox="1"/>
          <p:nvPr/>
        </p:nvSpPr>
        <p:spPr>
          <a:xfrm>
            <a:off x="467544" y="1124744"/>
            <a:ext cx="7992888" cy="646331"/>
          </a:xfrm>
          <a:prstGeom prst="rect">
            <a:avLst/>
          </a:prstGeom>
          <a:noFill/>
        </p:spPr>
        <p:txBody>
          <a:bodyPr wrap="square" rtlCol="0">
            <a:spAutoFit/>
          </a:bodyPr>
          <a:lstStyle/>
          <a:p>
            <a:r>
              <a:rPr lang="en-GB" dirty="0" smtClean="0"/>
              <a:t>There are lots of different styles of referencing, we recommend using the Harvard Style</a:t>
            </a:r>
            <a:endParaRPr lang="en-GB" dirty="0"/>
          </a:p>
        </p:txBody>
      </p:sp>
      <p:sp>
        <p:nvSpPr>
          <p:cNvPr id="4" name="TextBox 3"/>
          <p:cNvSpPr txBox="1"/>
          <p:nvPr/>
        </p:nvSpPr>
        <p:spPr>
          <a:xfrm>
            <a:off x="606478" y="1988840"/>
            <a:ext cx="7704856" cy="4401205"/>
          </a:xfrm>
          <a:prstGeom prst="rect">
            <a:avLst/>
          </a:prstGeom>
          <a:noFill/>
        </p:spPr>
        <p:txBody>
          <a:bodyPr wrap="square" rtlCol="0">
            <a:spAutoFit/>
          </a:bodyPr>
          <a:lstStyle/>
          <a:p>
            <a:r>
              <a:rPr lang="en-GB" sz="2000" b="1" u="sng" dirty="0" smtClean="0"/>
              <a:t>How to reference a book</a:t>
            </a:r>
          </a:p>
          <a:p>
            <a:endParaRPr lang="en-GB" sz="2000" dirty="0"/>
          </a:p>
          <a:p>
            <a:r>
              <a:rPr lang="en-GB" sz="2000" dirty="0" smtClean="0"/>
              <a:t>In the </a:t>
            </a:r>
            <a:r>
              <a:rPr lang="en-GB" sz="2000" b="1" dirty="0" smtClean="0">
                <a:solidFill>
                  <a:srgbClr val="800080"/>
                </a:solidFill>
              </a:rPr>
              <a:t>body of the text </a:t>
            </a:r>
            <a:r>
              <a:rPr lang="en-GB" sz="2000" dirty="0" smtClean="0"/>
              <a:t>you need to put Author (Date)</a:t>
            </a:r>
          </a:p>
          <a:p>
            <a:endParaRPr lang="en-GB" sz="2000" dirty="0"/>
          </a:p>
          <a:p>
            <a:r>
              <a:rPr lang="en-GB" sz="2000" dirty="0" smtClean="0"/>
              <a:t>Darwin (1972) famously outlined his theory of evolution, based on his close observations of variations between species around the world</a:t>
            </a:r>
          </a:p>
          <a:p>
            <a:endParaRPr lang="en-GB" sz="2000" dirty="0"/>
          </a:p>
          <a:p>
            <a:r>
              <a:rPr lang="en-GB" sz="2000" b="1" dirty="0" smtClean="0">
                <a:solidFill>
                  <a:srgbClr val="800080"/>
                </a:solidFill>
              </a:rPr>
              <a:t>Bibliography</a:t>
            </a:r>
            <a:r>
              <a:rPr lang="en-GB" sz="2000" dirty="0" smtClean="0"/>
              <a:t> (at the end)</a:t>
            </a:r>
          </a:p>
          <a:p>
            <a:r>
              <a:rPr lang="en-GB" sz="2000" dirty="0" smtClean="0"/>
              <a:t>Who, When, What, Where &amp; By Whom</a:t>
            </a:r>
          </a:p>
          <a:p>
            <a:endParaRPr lang="en-GB" sz="2000" dirty="0"/>
          </a:p>
          <a:p>
            <a:r>
              <a:rPr lang="en-GB" sz="2000" dirty="0" smtClean="0">
                <a:solidFill>
                  <a:srgbClr val="800080"/>
                </a:solidFill>
              </a:rPr>
              <a:t>Darwin, C. (1972) </a:t>
            </a:r>
            <a:r>
              <a:rPr lang="en-GB" sz="2000" i="1" dirty="0" smtClean="0">
                <a:solidFill>
                  <a:srgbClr val="800080"/>
                </a:solidFill>
              </a:rPr>
              <a:t>The Origin of Species.</a:t>
            </a:r>
            <a:r>
              <a:rPr lang="en-GB" sz="2000" dirty="0" smtClean="0">
                <a:solidFill>
                  <a:srgbClr val="800080"/>
                </a:solidFill>
              </a:rPr>
              <a:t> London: Dent.</a:t>
            </a:r>
          </a:p>
          <a:p>
            <a:endParaRPr lang="en-GB" sz="2000" dirty="0"/>
          </a:p>
          <a:p>
            <a:r>
              <a:rPr lang="en-GB" sz="2000" dirty="0" smtClean="0"/>
              <a:t>Pay attention to the punctuation and keep it consistent.</a:t>
            </a:r>
          </a:p>
        </p:txBody>
      </p:sp>
      <p:sp>
        <p:nvSpPr>
          <p:cNvPr id="6" name="Rectangle 5"/>
          <p:cNvSpPr/>
          <p:nvPr/>
        </p:nvSpPr>
        <p:spPr>
          <a:xfrm>
            <a:off x="606478" y="3212976"/>
            <a:ext cx="7637930" cy="9764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06478" y="5229200"/>
            <a:ext cx="7637930" cy="5760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08801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8265" y="202182"/>
            <a:ext cx="6264696" cy="769441"/>
          </a:xfrm>
          <a:prstGeom prst="rect">
            <a:avLst/>
          </a:prstGeom>
          <a:noFill/>
        </p:spPr>
        <p:txBody>
          <a:bodyPr wrap="square" rtlCol="0">
            <a:spAutoFit/>
          </a:bodyPr>
          <a:lstStyle/>
          <a:p>
            <a:pPr algn="ctr"/>
            <a:r>
              <a:rPr lang="en-GB" sz="4400" b="1" dirty="0" smtClean="0">
                <a:solidFill>
                  <a:srgbClr val="800080"/>
                </a:solidFill>
              </a:rPr>
              <a:t>The Harvard Style</a:t>
            </a:r>
            <a:endParaRPr lang="en-GB" sz="4400" b="1" dirty="0">
              <a:solidFill>
                <a:srgbClr val="800080"/>
              </a:solidFill>
            </a:endParaRPr>
          </a:p>
        </p:txBody>
      </p:sp>
      <p:sp>
        <p:nvSpPr>
          <p:cNvPr id="4" name="Rectangle 3"/>
          <p:cNvSpPr txBox="1">
            <a:spLocks noChangeArrowheads="1"/>
          </p:cNvSpPr>
          <p:nvPr/>
        </p:nvSpPr>
        <p:spPr>
          <a:xfrm>
            <a:off x="323529" y="1421606"/>
            <a:ext cx="8295010" cy="531976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90000"/>
              </a:lnSpc>
              <a:buFontTx/>
              <a:buNone/>
            </a:pPr>
            <a:r>
              <a:rPr lang="en-US" sz="2400" b="1" u="sng" dirty="0" smtClean="0">
                <a:latin typeface="Verdana" pitchFamily="34" charset="0"/>
                <a:ea typeface="Verdana" pitchFamily="34" charset="0"/>
                <a:cs typeface="Verdana" pitchFamily="34" charset="0"/>
              </a:rPr>
              <a:t>How to reference journal articles: </a:t>
            </a:r>
          </a:p>
          <a:p>
            <a:pPr>
              <a:lnSpc>
                <a:spcPct val="90000"/>
              </a:lnSpc>
              <a:buFontTx/>
              <a:buNone/>
            </a:pPr>
            <a:endParaRPr lang="en-US" sz="2400" dirty="0" smtClean="0">
              <a:latin typeface="Verdana" pitchFamily="34" charset="0"/>
              <a:ea typeface="Verdana" pitchFamily="34" charset="0"/>
              <a:cs typeface="Verdana" pitchFamily="34" charset="0"/>
            </a:endParaRPr>
          </a:p>
          <a:p>
            <a:pPr>
              <a:lnSpc>
                <a:spcPct val="90000"/>
              </a:lnSpc>
              <a:buFontTx/>
              <a:buNone/>
            </a:pPr>
            <a:r>
              <a:rPr lang="en-US" sz="2000" dirty="0" smtClean="0">
                <a:latin typeface="Verdana" pitchFamily="34" charset="0"/>
                <a:ea typeface="Verdana" pitchFamily="34" charset="0"/>
                <a:cs typeface="Verdana" pitchFamily="34" charset="0"/>
              </a:rPr>
              <a:t>Surname[s] of author[s], Initial[s]. (Year) Title of </a:t>
            </a:r>
            <a:r>
              <a:rPr lang="en-US" sz="2000" b="1" u="sng" dirty="0">
                <a:latin typeface="Verdana" pitchFamily="34" charset="0"/>
                <a:ea typeface="Verdana" pitchFamily="34" charset="0"/>
                <a:cs typeface="Verdana" pitchFamily="34" charset="0"/>
              </a:rPr>
              <a:t>article</a:t>
            </a:r>
            <a:r>
              <a:rPr lang="en-US" sz="2000" dirty="0" smtClean="0">
                <a:latin typeface="Verdana" pitchFamily="34" charset="0"/>
                <a:ea typeface="Verdana" pitchFamily="34" charset="0"/>
                <a:cs typeface="Verdana" pitchFamily="34" charset="0"/>
              </a:rPr>
              <a:t>, </a:t>
            </a:r>
            <a:r>
              <a:rPr lang="en-US" sz="2000" i="1" dirty="0" smtClean="0">
                <a:latin typeface="Verdana" pitchFamily="34" charset="0"/>
                <a:ea typeface="Verdana" pitchFamily="34" charset="0"/>
                <a:cs typeface="Verdana" pitchFamily="34" charset="0"/>
              </a:rPr>
              <a:t>Journal Title</a:t>
            </a:r>
            <a:r>
              <a:rPr lang="en-US" sz="2000" dirty="0" smtClean="0">
                <a:latin typeface="Verdana" pitchFamily="34" charset="0"/>
                <a:ea typeface="Verdana" pitchFamily="34" charset="0"/>
                <a:cs typeface="Verdana" pitchFamily="34" charset="0"/>
              </a:rPr>
              <a:t>, </a:t>
            </a:r>
            <a:r>
              <a:rPr lang="en-US" sz="2000" b="1" dirty="0" smtClean="0">
                <a:latin typeface="Verdana" pitchFamily="34" charset="0"/>
                <a:ea typeface="Verdana" pitchFamily="34" charset="0"/>
                <a:cs typeface="Verdana" pitchFamily="34" charset="0"/>
              </a:rPr>
              <a:t>Volume </a:t>
            </a:r>
            <a:r>
              <a:rPr lang="en-US" sz="2000" dirty="0" smtClean="0">
                <a:latin typeface="Verdana" pitchFamily="34" charset="0"/>
                <a:ea typeface="Verdana" pitchFamily="34" charset="0"/>
                <a:cs typeface="Verdana" pitchFamily="34" charset="0"/>
              </a:rPr>
              <a:t>(Part), Pages</a:t>
            </a:r>
          </a:p>
          <a:p>
            <a:pPr>
              <a:lnSpc>
                <a:spcPct val="90000"/>
              </a:lnSpc>
              <a:buFontTx/>
              <a:buNone/>
            </a:pPr>
            <a:endParaRPr lang="en-US" sz="1600" dirty="0" smtClean="0">
              <a:latin typeface="Verdana" pitchFamily="34" charset="0"/>
              <a:ea typeface="Verdana" pitchFamily="34" charset="0"/>
              <a:cs typeface="Verdana" pitchFamily="34" charset="0"/>
            </a:endParaRPr>
          </a:p>
          <a:p>
            <a:pPr>
              <a:lnSpc>
                <a:spcPct val="90000"/>
              </a:lnSpc>
              <a:buFontTx/>
              <a:buNone/>
            </a:pPr>
            <a:r>
              <a:rPr lang="en-GB" sz="2000" dirty="0" smtClean="0">
                <a:latin typeface="Verdana" pitchFamily="34" charset="0"/>
                <a:ea typeface="Verdana" pitchFamily="34" charset="0"/>
                <a:cs typeface="Verdana" pitchFamily="34" charset="0"/>
              </a:rPr>
              <a:t>Wong, S. T. and </a:t>
            </a:r>
            <a:r>
              <a:rPr lang="en-GB" sz="2000" dirty="0" err="1" smtClean="0">
                <a:latin typeface="Verdana" pitchFamily="34" charset="0"/>
                <a:ea typeface="Verdana" pitchFamily="34" charset="0"/>
                <a:cs typeface="Verdana" pitchFamily="34" charset="0"/>
              </a:rPr>
              <a:t>Goodin</a:t>
            </a:r>
            <a:r>
              <a:rPr lang="en-GB" sz="2000" dirty="0" smtClean="0">
                <a:latin typeface="Verdana" pitchFamily="34" charset="0"/>
                <a:ea typeface="Verdana" pitchFamily="34" charset="0"/>
                <a:cs typeface="Verdana" pitchFamily="34" charset="0"/>
              </a:rPr>
              <a:t>, S. (2009) Overcoming drug resistance in patients with metastatic breast cancer. </a:t>
            </a:r>
            <a:r>
              <a:rPr lang="en-GB" sz="2000" i="1" dirty="0" smtClean="0">
                <a:latin typeface="Verdana" pitchFamily="34" charset="0"/>
                <a:ea typeface="Verdana" pitchFamily="34" charset="0"/>
                <a:cs typeface="Verdana" pitchFamily="34" charset="0"/>
              </a:rPr>
              <a:t>Pharmacotherapy</a:t>
            </a:r>
            <a:r>
              <a:rPr lang="en-GB" sz="2000" dirty="0" smtClean="0">
                <a:latin typeface="Verdana" pitchFamily="34" charset="0"/>
                <a:ea typeface="Verdana" pitchFamily="34" charset="0"/>
                <a:cs typeface="Verdana" pitchFamily="34" charset="0"/>
              </a:rPr>
              <a:t>, </a:t>
            </a:r>
            <a:r>
              <a:rPr lang="en-GB" sz="2000" b="1" dirty="0" smtClean="0">
                <a:latin typeface="Verdana" pitchFamily="34" charset="0"/>
                <a:ea typeface="Verdana" pitchFamily="34" charset="0"/>
                <a:cs typeface="Verdana" pitchFamily="34" charset="0"/>
              </a:rPr>
              <a:t>29 (2)</a:t>
            </a:r>
            <a:r>
              <a:rPr lang="en-GB" sz="2000" dirty="0" smtClean="0">
                <a:latin typeface="Verdana" pitchFamily="34" charset="0"/>
                <a:ea typeface="Verdana" pitchFamily="34" charset="0"/>
                <a:cs typeface="Verdana" pitchFamily="34" charset="0"/>
              </a:rPr>
              <a:t>, 954-965.</a:t>
            </a:r>
            <a:endParaRPr lang="en-US" sz="2000" dirty="0" smtClean="0">
              <a:latin typeface="Verdana" pitchFamily="34" charset="0"/>
              <a:ea typeface="Verdana" pitchFamily="34" charset="0"/>
              <a:cs typeface="Verdana" pitchFamily="34" charset="0"/>
            </a:endParaRPr>
          </a:p>
          <a:p>
            <a:pPr>
              <a:lnSpc>
                <a:spcPct val="90000"/>
              </a:lnSpc>
              <a:buFontTx/>
              <a:buNone/>
            </a:pPr>
            <a:endParaRPr lang="en-US" sz="1600" dirty="0" smtClean="0">
              <a:latin typeface="Verdana" pitchFamily="34" charset="0"/>
              <a:ea typeface="Verdana" pitchFamily="34" charset="0"/>
              <a:cs typeface="Verdana" pitchFamily="34" charset="0"/>
            </a:endParaRPr>
          </a:p>
          <a:p>
            <a:pPr>
              <a:lnSpc>
                <a:spcPct val="90000"/>
              </a:lnSpc>
              <a:buFontTx/>
              <a:buNone/>
            </a:pPr>
            <a:endParaRPr lang="en-GB" sz="2000" b="1" u="sng" dirty="0" smtClean="0">
              <a:latin typeface="Verdana" pitchFamily="34" charset="0"/>
              <a:ea typeface="Verdana" pitchFamily="34" charset="0"/>
              <a:cs typeface="Verdana" pitchFamily="34" charset="0"/>
            </a:endParaRPr>
          </a:p>
          <a:p>
            <a:pPr>
              <a:lnSpc>
                <a:spcPct val="90000"/>
              </a:lnSpc>
              <a:buFontTx/>
              <a:buNone/>
            </a:pPr>
            <a:r>
              <a:rPr lang="en-GB" sz="2000" b="1" u="sng" dirty="0" smtClean="0">
                <a:latin typeface="Verdana" pitchFamily="34" charset="0"/>
                <a:ea typeface="Verdana" pitchFamily="34" charset="0"/>
                <a:cs typeface="Verdana" pitchFamily="34" charset="0"/>
              </a:rPr>
              <a:t>How </a:t>
            </a:r>
            <a:r>
              <a:rPr lang="en-GB" sz="2000" b="1" u="sng" dirty="0">
                <a:latin typeface="Verdana" pitchFamily="34" charset="0"/>
                <a:ea typeface="Verdana" pitchFamily="34" charset="0"/>
                <a:cs typeface="Verdana" pitchFamily="34" charset="0"/>
              </a:rPr>
              <a:t>to reference Websites</a:t>
            </a:r>
            <a:r>
              <a:rPr lang="en-GB" sz="2000" b="1" u="sng" dirty="0" smtClean="0">
                <a:latin typeface="Verdana" pitchFamily="34" charset="0"/>
                <a:ea typeface="Verdana" pitchFamily="34" charset="0"/>
                <a:cs typeface="Verdana" pitchFamily="34" charset="0"/>
              </a:rPr>
              <a:t>:</a:t>
            </a:r>
          </a:p>
          <a:p>
            <a:pPr>
              <a:lnSpc>
                <a:spcPct val="90000"/>
              </a:lnSpc>
              <a:buFontTx/>
              <a:buNone/>
            </a:pPr>
            <a:endParaRPr lang="en-GB" sz="1600" dirty="0" smtClean="0">
              <a:latin typeface="Verdana" pitchFamily="34" charset="0"/>
              <a:ea typeface="Verdana" pitchFamily="34" charset="0"/>
              <a:cs typeface="Verdana" pitchFamily="34" charset="0"/>
            </a:endParaRPr>
          </a:p>
          <a:p>
            <a:pPr>
              <a:lnSpc>
                <a:spcPct val="90000"/>
              </a:lnSpc>
              <a:buFontTx/>
              <a:buNone/>
            </a:pPr>
            <a:r>
              <a:rPr lang="en-GB" sz="2000" dirty="0" smtClean="0">
                <a:latin typeface="Verdana" pitchFamily="34" charset="0"/>
                <a:ea typeface="Verdana" pitchFamily="34" charset="0"/>
                <a:cs typeface="Verdana" pitchFamily="34" charset="0"/>
                <a:hlinkClick r:id="rId2"/>
              </a:rPr>
              <a:t>http://www.bmj.com/</a:t>
            </a:r>
            <a:r>
              <a:rPr lang="en-GB" sz="2000" dirty="0" smtClean="0">
                <a:latin typeface="Verdana" pitchFamily="34" charset="0"/>
                <a:ea typeface="Verdana" pitchFamily="34" charset="0"/>
                <a:cs typeface="Verdana" pitchFamily="34" charset="0"/>
              </a:rPr>
              <a:t> (Accessed 16/03/2009)</a:t>
            </a:r>
          </a:p>
          <a:p>
            <a:pPr>
              <a:lnSpc>
                <a:spcPct val="90000"/>
              </a:lnSpc>
            </a:pPr>
            <a:endParaRPr lang="en-US" sz="2800" dirty="0" smtClean="0"/>
          </a:p>
          <a:p>
            <a:pPr marL="0" indent="0">
              <a:lnSpc>
                <a:spcPct val="90000"/>
              </a:lnSpc>
              <a:buNone/>
            </a:pPr>
            <a:r>
              <a:rPr lang="en-US" sz="2000" dirty="0" smtClean="0">
                <a:latin typeface="Verdana" pitchFamily="34" charset="0"/>
                <a:ea typeface="Verdana" pitchFamily="34" charset="0"/>
                <a:cs typeface="Verdana" pitchFamily="34" charset="0"/>
              </a:rPr>
              <a:t>It’s really important you include the date you accessed the website</a:t>
            </a:r>
            <a:endParaRPr lang="en-US" sz="2000" dirty="0">
              <a:latin typeface="Verdana" pitchFamily="34" charset="0"/>
              <a:ea typeface="Verdana" pitchFamily="34" charset="0"/>
              <a:cs typeface="Verdana" pitchFamily="34" charset="0"/>
            </a:endParaRPr>
          </a:p>
        </p:txBody>
      </p:sp>
      <p:sp>
        <p:nvSpPr>
          <p:cNvPr id="5" name="Rectangle 4"/>
          <p:cNvSpPr/>
          <p:nvPr/>
        </p:nvSpPr>
        <p:spPr>
          <a:xfrm>
            <a:off x="395535" y="3068960"/>
            <a:ext cx="8223003" cy="11204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379028" y="5085184"/>
            <a:ext cx="7637930" cy="4882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59010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8265" y="202182"/>
            <a:ext cx="6264696" cy="769441"/>
          </a:xfrm>
          <a:prstGeom prst="rect">
            <a:avLst/>
          </a:prstGeom>
          <a:noFill/>
        </p:spPr>
        <p:txBody>
          <a:bodyPr wrap="square" rtlCol="0">
            <a:spAutoFit/>
          </a:bodyPr>
          <a:lstStyle/>
          <a:p>
            <a:pPr algn="ctr"/>
            <a:r>
              <a:rPr lang="en-GB" sz="4400" b="1" dirty="0" smtClean="0">
                <a:solidFill>
                  <a:srgbClr val="800080"/>
                </a:solidFill>
              </a:rPr>
              <a:t>Plagiarism</a:t>
            </a:r>
            <a:endParaRPr lang="en-GB" sz="4400" b="1" dirty="0">
              <a:solidFill>
                <a:srgbClr val="800080"/>
              </a:solidFill>
            </a:endParaRPr>
          </a:p>
        </p:txBody>
      </p:sp>
      <p:sp>
        <p:nvSpPr>
          <p:cNvPr id="3" name="TextBox 2"/>
          <p:cNvSpPr txBox="1"/>
          <p:nvPr/>
        </p:nvSpPr>
        <p:spPr>
          <a:xfrm>
            <a:off x="323528" y="1340768"/>
            <a:ext cx="8496944" cy="5262979"/>
          </a:xfrm>
          <a:prstGeom prst="rect">
            <a:avLst/>
          </a:prstGeom>
          <a:noFill/>
        </p:spPr>
        <p:txBody>
          <a:bodyPr wrap="square" rtlCol="0">
            <a:spAutoFit/>
          </a:bodyPr>
          <a:lstStyle/>
          <a:p>
            <a:pPr marL="285750" indent="-285750">
              <a:buFont typeface="Arial" pitchFamily="34" charset="0"/>
              <a:buChar char="•"/>
            </a:pPr>
            <a:r>
              <a:rPr lang="en-GB" sz="2400" dirty="0" smtClean="0"/>
              <a:t>Plagiarism is the use of any source, published or unpublished, without proper acknowledgement or referencing.</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It is easy to accidentally plagiarise. Carelessness when it come to referencing is a key cause, but so are poor note-taking skills and cutting and pasting from the internet without due care.</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Many students who have not intended to cheat can still face the serious consequences of plagiarism.</a:t>
            </a:r>
          </a:p>
          <a:p>
            <a:pPr marL="285750" indent="-285750">
              <a:buFont typeface="Arial" pitchFamily="34" charset="0"/>
              <a:buChar char="•"/>
            </a:pPr>
            <a:endParaRPr lang="en-GB" sz="2400" dirty="0"/>
          </a:p>
          <a:p>
            <a:pPr marL="285750" indent="-285750">
              <a:buFont typeface="Arial" pitchFamily="34" charset="0"/>
              <a:buChar char="•"/>
            </a:pPr>
            <a:r>
              <a:rPr lang="en-GB" sz="2400" dirty="0" smtClean="0"/>
              <a:t>Do not let poor academic practise let down your work</a:t>
            </a:r>
            <a:endParaRPr lang="en-GB" sz="2400" dirty="0"/>
          </a:p>
        </p:txBody>
      </p:sp>
    </p:spTree>
    <p:extLst>
      <p:ext uri="{BB962C8B-B14F-4D97-AF65-F5344CB8AC3E}">
        <p14:creationId xmlns:p14="http://schemas.microsoft.com/office/powerpoint/2010/main" val="19282165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8265" y="202182"/>
            <a:ext cx="6264696" cy="769441"/>
          </a:xfrm>
          <a:prstGeom prst="rect">
            <a:avLst/>
          </a:prstGeom>
          <a:noFill/>
        </p:spPr>
        <p:txBody>
          <a:bodyPr wrap="square" rtlCol="0">
            <a:spAutoFit/>
          </a:bodyPr>
          <a:lstStyle/>
          <a:p>
            <a:pPr algn="ctr"/>
            <a:r>
              <a:rPr lang="en-GB" sz="4400" b="1" dirty="0" smtClean="0">
                <a:solidFill>
                  <a:srgbClr val="800080"/>
                </a:solidFill>
              </a:rPr>
              <a:t>Activity</a:t>
            </a:r>
            <a:endParaRPr lang="en-GB" sz="4400" b="1" dirty="0">
              <a:solidFill>
                <a:srgbClr val="800080"/>
              </a:solidFill>
            </a:endParaRPr>
          </a:p>
        </p:txBody>
      </p:sp>
      <p:sp>
        <p:nvSpPr>
          <p:cNvPr id="3" name="Rectangle 3"/>
          <p:cNvSpPr txBox="1">
            <a:spLocks noChangeArrowheads="1"/>
          </p:cNvSpPr>
          <p:nvPr/>
        </p:nvSpPr>
        <p:spPr>
          <a:xfrm>
            <a:off x="539552" y="1600200"/>
            <a:ext cx="8147248" cy="452596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GB" dirty="0" smtClean="0">
                <a:latin typeface="Verdana" pitchFamily="34" charset="0"/>
                <a:ea typeface="Verdana" pitchFamily="34" charset="0"/>
                <a:cs typeface="Verdana" pitchFamily="34" charset="0"/>
              </a:rPr>
              <a:t>You have been given examples of a student’s work, and the original source.</a:t>
            </a:r>
          </a:p>
          <a:p>
            <a:r>
              <a:rPr lang="en-GB" dirty="0" smtClean="0">
                <a:latin typeface="Verdana" pitchFamily="34" charset="0"/>
                <a:ea typeface="Verdana" pitchFamily="34" charset="0"/>
                <a:cs typeface="Verdana" pitchFamily="34" charset="0"/>
              </a:rPr>
              <a:t>Decide in your groups whether the work is</a:t>
            </a:r>
          </a:p>
          <a:p>
            <a:r>
              <a:rPr lang="en-GB" b="1" dirty="0" smtClean="0">
                <a:solidFill>
                  <a:srgbClr val="800080"/>
                </a:solidFill>
                <a:latin typeface="Verdana" pitchFamily="34" charset="0"/>
                <a:ea typeface="Verdana" pitchFamily="34" charset="0"/>
                <a:cs typeface="Verdana" pitchFamily="34" charset="0"/>
              </a:rPr>
              <a:t>Plagiarism</a:t>
            </a:r>
          </a:p>
          <a:p>
            <a:r>
              <a:rPr lang="en-GB" b="1" dirty="0" smtClean="0">
                <a:solidFill>
                  <a:srgbClr val="800080"/>
                </a:solidFill>
                <a:latin typeface="Verdana" pitchFamily="34" charset="0"/>
                <a:ea typeface="Verdana" pitchFamily="34" charset="0"/>
                <a:cs typeface="Verdana" pitchFamily="34" charset="0"/>
              </a:rPr>
              <a:t>Bad Practice</a:t>
            </a:r>
          </a:p>
          <a:p>
            <a:r>
              <a:rPr lang="en-GB" b="1" dirty="0" smtClean="0">
                <a:solidFill>
                  <a:srgbClr val="800080"/>
                </a:solidFill>
                <a:latin typeface="Verdana" pitchFamily="34" charset="0"/>
                <a:ea typeface="Verdana" pitchFamily="34" charset="0"/>
                <a:cs typeface="Verdana" pitchFamily="34" charset="0"/>
              </a:rPr>
              <a:t>Acceptable</a:t>
            </a:r>
            <a:endParaRPr lang="en-GB" b="1" dirty="0">
              <a:solidFill>
                <a:srgbClr val="80008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874963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8265" y="202182"/>
            <a:ext cx="6264696" cy="769441"/>
          </a:xfrm>
          <a:prstGeom prst="rect">
            <a:avLst/>
          </a:prstGeom>
          <a:noFill/>
        </p:spPr>
        <p:txBody>
          <a:bodyPr wrap="square" rtlCol="0">
            <a:spAutoFit/>
          </a:bodyPr>
          <a:lstStyle/>
          <a:p>
            <a:pPr algn="ctr"/>
            <a:r>
              <a:rPr lang="en-GB" sz="4400" b="1" dirty="0" smtClean="0">
                <a:solidFill>
                  <a:srgbClr val="800080"/>
                </a:solidFill>
              </a:rPr>
              <a:t>Final Hints</a:t>
            </a:r>
            <a:endParaRPr lang="en-GB" sz="4400" b="1" dirty="0">
              <a:solidFill>
                <a:srgbClr val="800080"/>
              </a:solidFill>
            </a:endParaRPr>
          </a:p>
        </p:txBody>
      </p:sp>
      <p:sp>
        <p:nvSpPr>
          <p:cNvPr id="3" name="Rectangle 3"/>
          <p:cNvSpPr txBox="1">
            <a:spLocks noChangeArrowheads="1"/>
          </p:cNvSpPr>
          <p:nvPr/>
        </p:nvSpPr>
        <p:spPr>
          <a:xfrm>
            <a:off x="179512" y="1196752"/>
            <a:ext cx="8784976" cy="5328592"/>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If in doubt: reference it. </a:t>
            </a:r>
          </a:p>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Make sure you record the source when taking notes and make it clear if you are copying directly, paraphrasing or summarising. </a:t>
            </a:r>
          </a:p>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Use different colours when you write down direct quotes</a:t>
            </a:r>
          </a:p>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ALWAYS make notes in your own words. </a:t>
            </a:r>
          </a:p>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Don't cut and paste! </a:t>
            </a:r>
          </a:p>
          <a:p>
            <a:pPr marL="609600" indent="-609600">
              <a:lnSpc>
                <a:spcPct val="80000"/>
              </a:lnSpc>
              <a:spcAft>
                <a:spcPts val="1200"/>
              </a:spcAft>
            </a:pPr>
            <a:r>
              <a:rPr lang="en-GB" sz="2800" dirty="0" smtClean="0">
                <a:latin typeface="Verdana" pitchFamily="34" charset="0"/>
                <a:ea typeface="Verdana" pitchFamily="34" charset="0"/>
                <a:cs typeface="Verdana" pitchFamily="34" charset="0"/>
              </a:rPr>
              <a:t>Be prepared to go and find a reference for something you already know, for instance a scientific claim, in order to back it up</a:t>
            </a:r>
            <a:endParaRPr lang="en-GB" sz="28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34299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7384" y="1065134"/>
            <a:ext cx="3960440" cy="523220"/>
          </a:xfrm>
          <a:prstGeom prst="rect">
            <a:avLst/>
          </a:prstGeom>
          <a:noFill/>
        </p:spPr>
        <p:txBody>
          <a:bodyPr wrap="square" rtlCol="0">
            <a:spAutoFit/>
          </a:bodyPr>
          <a:lstStyle/>
          <a:p>
            <a:r>
              <a:rPr lang="en-GB" sz="2800" b="1" dirty="0" smtClean="0">
                <a:solidFill>
                  <a:srgbClr val="800080"/>
                </a:solidFill>
              </a:rPr>
              <a:t>WHAT</a:t>
            </a:r>
            <a:r>
              <a:rPr lang="en-GB" dirty="0" smtClean="0"/>
              <a:t> </a:t>
            </a:r>
            <a:r>
              <a:rPr lang="en-GB" sz="2000" dirty="0" smtClean="0"/>
              <a:t>is referencing</a:t>
            </a:r>
            <a:r>
              <a:rPr lang="en-GB" sz="2800" b="1" dirty="0" smtClean="0">
                <a:solidFill>
                  <a:srgbClr val="800080"/>
                </a:solidFill>
              </a:rPr>
              <a:t>?</a:t>
            </a:r>
            <a:endParaRPr lang="en-GB" sz="2800" b="1" dirty="0">
              <a:solidFill>
                <a:srgbClr val="800080"/>
              </a:solidFill>
            </a:endParaRPr>
          </a:p>
        </p:txBody>
      </p:sp>
      <p:sp>
        <p:nvSpPr>
          <p:cNvPr id="3" name="TextBox 2"/>
          <p:cNvSpPr txBox="1"/>
          <p:nvPr/>
        </p:nvSpPr>
        <p:spPr>
          <a:xfrm>
            <a:off x="431615" y="2132856"/>
            <a:ext cx="3960440" cy="954107"/>
          </a:xfrm>
          <a:prstGeom prst="rect">
            <a:avLst/>
          </a:prstGeom>
          <a:noFill/>
        </p:spPr>
        <p:txBody>
          <a:bodyPr wrap="square" rtlCol="0">
            <a:spAutoFit/>
          </a:bodyPr>
          <a:lstStyle/>
          <a:p>
            <a:r>
              <a:rPr lang="en-GB" sz="2800" b="1" dirty="0" smtClean="0">
                <a:solidFill>
                  <a:srgbClr val="800080"/>
                </a:solidFill>
              </a:rPr>
              <a:t>WHY</a:t>
            </a:r>
            <a:r>
              <a:rPr lang="en-GB" dirty="0" smtClean="0"/>
              <a:t> </a:t>
            </a:r>
            <a:r>
              <a:rPr lang="en-GB" sz="2000" dirty="0" smtClean="0"/>
              <a:t>do I need to   		  reference</a:t>
            </a:r>
            <a:r>
              <a:rPr lang="en-GB" sz="2800" b="1" dirty="0" smtClean="0">
                <a:solidFill>
                  <a:srgbClr val="800080"/>
                </a:solidFill>
              </a:rPr>
              <a:t>?</a:t>
            </a:r>
            <a:endParaRPr lang="en-GB" sz="2800" b="1" dirty="0">
              <a:solidFill>
                <a:srgbClr val="800080"/>
              </a:solidFill>
            </a:endParaRPr>
          </a:p>
        </p:txBody>
      </p:sp>
      <p:sp>
        <p:nvSpPr>
          <p:cNvPr id="4" name="TextBox 3"/>
          <p:cNvSpPr txBox="1"/>
          <p:nvPr/>
        </p:nvSpPr>
        <p:spPr>
          <a:xfrm>
            <a:off x="429399" y="5010842"/>
            <a:ext cx="3960440" cy="954107"/>
          </a:xfrm>
          <a:prstGeom prst="rect">
            <a:avLst/>
          </a:prstGeom>
          <a:noFill/>
        </p:spPr>
        <p:txBody>
          <a:bodyPr wrap="square" rtlCol="0">
            <a:spAutoFit/>
          </a:bodyPr>
          <a:lstStyle/>
          <a:p>
            <a:r>
              <a:rPr lang="en-GB" sz="2800" b="1" dirty="0" smtClean="0">
                <a:solidFill>
                  <a:srgbClr val="800080"/>
                </a:solidFill>
              </a:rPr>
              <a:t>WHAT</a:t>
            </a:r>
            <a:r>
              <a:rPr lang="en-GB" dirty="0" smtClean="0"/>
              <a:t> </a:t>
            </a:r>
            <a:r>
              <a:rPr lang="en-GB" sz="2000" dirty="0" smtClean="0"/>
              <a:t>do I need to   		  reference</a:t>
            </a:r>
            <a:r>
              <a:rPr lang="en-GB" sz="2800" b="1" dirty="0" smtClean="0">
                <a:solidFill>
                  <a:srgbClr val="800080"/>
                </a:solidFill>
              </a:rPr>
              <a:t>?</a:t>
            </a:r>
            <a:endParaRPr lang="en-GB" sz="2800" b="1" dirty="0">
              <a:solidFill>
                <a:srgbClr val="800080"/>
              </a:solidFill>
            </a:endParaRPr>
          </a:p>
        </p:txBody>
      </p:sp>
      <p:sp>
        <p:nvSpPr>
          <p:cNvPr id="5" name="TextBox 4"/>
          <p:cNvSpPr txBox="1"/>
          <p:nvPr/>
        </p:nvSpPr>
        <p:spPr>
          <a:xfrm>
            <a:off x="441259" y="3463879"/>
            <a:ext cx="3960440" cy="954107"/>
          </a:xfrm>
          <a:prstGeom prst="rect">
            <a:avLst/>
          </a:prstGeom>
          <a:noFill/>
        </p:spPr>
        <p:txBody>
          <a:bodyPr wrap="square" rtlCol="0">
            <a:spAutoFit/>
          </a:bodyPr>
          <a:lstStyle/>
          <a:p>
            <a:r>
              <a:rPr lang="en-GB" sz="2800" b="1" dirty="0" smtClean="0">
                <a:solidFill>
                  <a:srgbClr val="800080"/>
                </a:solidFill>
              </a:rPr>
              <a:t>HOW</a:t>
            </a:r>
            <a:r>
              <a:rPr lang="en-GB" dirty="0" smtClean="0"/>
              <a:t> </a:t>
            </a:r>
            <a:r>
              <a:rPr lang="en-GB" sz="2000" dirty="0" smtClean="0"/>
              <a:t>do I read a   		  reference</a:t>
            </a:r>
            <a:r>
              <a:rPr lang="en-GB" sz="2800" b="1" dirty="0" smtClean="0">
                <a:solidFill>
                  <a:srgbClr val="800080"/>
                </a:solidFill>
              </a:rPr>
              <a:t>?</a:t>
            </a:r>
            <a:endParaRPr lang="en-GB" sz="2800" b="1" dirty="0">
              <a:solidFill>
                <a:srgbClr val="800080"/>
              </a:solidFill>
            </a:endParaRPr>
          </a:p>
        </p:txBody>
      </p:sp>
      <p:sp>
        <p:nvSpPr>
          <p:cNvPr id="8" name="Rectangle 7"/>
          <p:cNvSpPr/>
          <p:nvPr/>
        </p:nvSpPr>
        <p:spPr>
          <a:xfrm>
            <a:off x="4644008" y="188640"/>
            <a:ext cx="4263780" cy="6463308"/>
          </a:xfrm>
          <a:prstGeom prst="rect">
            <a:avLst/>
          </a:prstGeom>
        </p:spPr>
        <p:txBody>
          <a:bodyPr wrap="square">
            <a:spAutoFit/>
          </a:bodyPr>
          <a:lstStyle/>
          <a:p>
            <a:pPr marL="285750" indent="-285750">
              <a:buFont typeface="Arial" pitchFamily="34" charset="0"/>
              <a:buChar char="•"/>
            </a:pPr>
            <a:r>
              <a:rPr lang="en-GB" dirty="0"/>
              <a:t>Referencing is a way of </a:t>
            </a:r>
            <a:r>
              <a:rPr lang="en-GB" dirty="0">
                <a:solidFill>
                  <a:srgbClr val="800080"/>
                </a:solidFill>
              </a:rPr>
              <a:t>acknowledging</a:t>
            </a:r>
            <a:r>
              <a:rPr lang="en-GB" dirty="0"/>
              <a:t> the sources that you have referred to in your work</a:t>
            </a:r>
          </a:p>
          <a:p>
            <a:pPr marL="285750" indent="-285750">
              <a:buFont typeface="Arial" pitchFamily="34" charset="0"/>
              <a:buChar char="•"/>
            </a:pPr>
            <a:endParaRPr lang="en-GB" dirty="0"/>
          </a:p>
          <a:p>
            <a:pPr marL="285750" indent="-285750">
              <a:buFont typeface="Arial" pitchFamily="34" charset="0"/>
              <a:buChar char="•"/>
            </a:pPr>
            <a:r>
              <a:rPr lang="en-GB" dirty="0"/>
              <a:t>It allows the reader to see where you are basing the arguments and conclusions  you’ve come to in your work</a:t>
            </a:r>
            <a:r>
              <a:rPr lang="en-GB" dirty="0" smtClean="0"/>
              <a:t>.</a:t>
            </a:r>
          </a:p>
          <a:p>
            <a:pPr marL="285750" indent="-285750">
              <a:buFont typeface="Arial" pitchFamily="34" charset="0"/>
              <a:buChar char="•"/>
            </a:pPr>
            <a:endParaRPr lang="en-GB" dirty="0"/>
          </a:p>
          <a:p>
            <a:pPr marL="285750" indent="-285750">
              <a:buFont typeface="Arial" pitchFamily="34" charset="0"/>
              <a:buChar char="•"/>
            </a:pPr>
            <a:r>
              <a:rPr lang="en-GB" dirty="0" smtClean="0"/>
              <a:t>It gives a sense of the broader academic context in which your work sits</a:t>
            </a:r>
          </a:p>
          <a:p>
            <a:r>
              <a:rPr lang="en-GB" dirty="0" smtClean="0"/>
              <a:t> </a:t>
            </a:r>
          </a:p>
          <a:p>
            <a:pPr marL="285750" indent="-285750">
              <a:buFont typeface="Arial" pitchFamily="34" charset="0"/>
              <a:buChar char="•"/>
            </a:pPr>
            <a:r>
              <a:rPr lang="en-GB" dirty="0" smtClean="0"/>
              <a:t>Enables you as an author to do a number of </a:t>
            </a:r>
            <a:r>
              <a:rPr lang="en-GB" dirty="0" smtClean="0"/>
              <a:t>things</a:t>
            </a:r>
          </a:p>
          <a:p>
            <a:pPr marL="285750" indent="-285750">
              <a:buFont typeface="Arial" pitchFamily="34" charset="0"/>
              <a:buChar char="•"/>
            </a:pPr>
            <a:endParaRPr lang="en-GB" dirty="0"/>
          </a:p>
          <a:p>
            <a:pPr marL="285750" indent="-285750">
              <a:buFont typeface="Arial" pitchFamily="34" charset="0"/>
              <a:buChar char="•"/>
            </a:pPr>
            <a:r>
              <a:rPr lang="en-GB" dirty="0" smtClean="0"/>
              <a:t>Being able to read a reference can help you find more sources for your research.</a:t>
            </a:r>
          </a:p>
          <a:p>
            <a:pPr marL="285750" indent="-285750">
              <a:buFont typeface="Arial" pitchFamily="34" charset="0"/>
              <a:buChar char="•"/>
            </a:pPr>
            <a:endParaRPr lang="en-GB" dirty="0"/>
          </a:p>
          <a:p>
            <a:pPr marL="285750" indent="-285750">
              <a:buFont typeface="Arial" pitchFamily="34" charset="0"/>
              <a:buChar char="•"/>
            </a:pPr>
            <a:r>
              <a:rPr lang="en-GB" dirty="0" smtClean="0"/>
              <a:t>You need to reference any work or ideas that are no your own.</a:t>
            </a:r>
            <a:endParaRPr lang="en-GB" dirty="0"/>
          </a:p>
        </p:txBody>
      </p:sp>
    </p:spTree>
    <p:extLst>
      <p:ext uri="{BB962C8B-B14F-4D97-AF65-F5344CB8AC3E}">
        <p14:creationId xmlns:p14="http://schemas.microsoft.com/office/powerpoint/2010/main" val="332613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1196752"/>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 Inform</a:t>
            </a:r>
            <a:endParaRPr lang="en-GB" dirty="0"/>
          </a:p>
        </p:txBody>
      </p:sp>
      <p:sp>
        <p:nvSpPr>
          <p:cNvPr id="5" name="Rectangle 4"/>
          <p:cNvSpPr/>
          <p:nvPr/>
        </p:nvSpPr>
        <p:spPr>
          <a:xfrm>
            <a:off x="539552" y="2285256"/>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 Demonstrate</a:t>
            </a:r>
            <a:endParaRPr lang="en-GB" dirty="0"/>
          </a:p>
        </p:txBody>
      </p:sp>
      <p:sp>
        <p:nvSpPr>
          <p:cNvPr id="6" name="Rectangle 5"/>
          <p:cNvSpPr/>
          <p:nvPr/>
        </p:nvSpPr>
        <p:spPr>
          <a:xfrm>
            <a:off x="539552" y="3356992"/>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 Separate</a:t>
            </a:r>
            <a:endParaRPr lang="en-GB" dirty="0"/>
          </a:p>
        </p:txBody>
      </p:sp>
      <p:sp>
        <p:nvSpPr>
          <p:cNvPr id="7" name="Rectangle 6"/>
          <p:cNvSpPr/>
          <p:nvPr/>
        </p:nvSpPr>
        <p:spPr>
          <a:xfrm>
            <a:off x="539552" y="4437112"/>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 Reinforce</a:t>
            </a:r>
            <a:endParaRPr lang="en-GB" dirty="0"/>
          </a:p>
        </p:txBody>
      </p:sp>
      <p:sp>
        <p:nvSpPr>
          <p:cNvPr id="8" name="Rectangle 7"/>
          <p:cNvSpPr/>
          <p:nvPr/>
        </p:nvSpPr>
        <p:spPr>
          <a:xfrm>
            <a:off x="539552" y="5517232"/>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 Acknowledge</a:t>
            </a:r>
            <a:endParaRPr lang="en-GB" dirty="0"/>
          </a:p>
        </p:txBody>
      </p:sp>
      <p:sp>
        <p:nvSpPr>
          <p:cNvPr id="9" name="TextBox 8"/>
          <p:cNvSpPr txBox="1"/>
          <p:nvPr/>
        </p:nvSpPr>
        <p:spPr>
          <a:xfrm>
            <a:off x="3275856" y="1196752"/>
            <a:ext cx="5688632" cy="923330"/>
          </a:xfrm>
          <a:prstGeom prst="rect">
            <a:avLst/>
          </a:prstGeom>
          <a:noFill/>
          <a:ln>
            <a:solidFill>
              <a:schemeClr val="tx1"/>
            </a:solidFill>
          </a:ln>
        </p:spPr>
        <p:txBody>
          <a:bodyPr wrap="square" rtlCol="0">
            <a:spAutoFit/>
          </a:bodyPr>
          <a:lstStyle/>
          <a:p>
            <a:r>
              <a:rPr lang="en-GB" dirty="0" smtClean="0"/>
              <a:t>Inform your readers of the sources you have used so they can follow up your references to find the original sources of information</a:t>
            </a:r>
            <a:endParaRPr lang="en-GB" dirty="0"/>
          </a:p>
        </p:txBody>
      </p:sp>
      <p:sp>
        <p:nvSpPr>
          <p:cNvPr id="10" name="TextBox 9"/>
          <p:cNvSpPr txBox="1"/>
          <p:nvPr/>
        </p:nvSpPr>
        <p:spPr>
          <a:xfrm>
            <a:off x="3275856" y="2272482"/>
            <a:ext cx="5688632" cy="2585323"/>
          </a:xfrm>
          <a:prstGeom prst="rect">
            <a:avLst/>
          </a:prstGeom>
          <a:noFill/>
          <a:ln>
            <a:solidFill>
              <a:schemeClr val="tx1"/>
            </a:solidFill>
          </a:ln>
        </p:spPr>
        <p:txBody>
          <a:bodyPr wrap="square" rtlCol="0">
            <a:spAutoFit/>
          </a:bodyPr>
          <a:lstStyle/>
          <a:p>
            <a:r>
              <a:rPr lang="en-GB" dirty="0" smtClean="0"/>
              <a:t>Demonstrate that you have read widely – evidence the depth and breadth of your reading.</a:t>
            </a:r>
          </a:p>
          <a:p>
            <a:endParaRPr lang="en-GB" dirty="0" smtClean="0"/>
          </a:p>
          <a:p>
            <a:r>
              <a:rPr lang="en-GB" dirty="0" smtClean="0"/>
              <a:t>Reading around your subject allows you to interact with ideas and concept and demonstrates your depth of interest and understanding in your subject</a:t>
            </a:r>
            <a:endParaRPr lang="en-GB" dirty="0"/>
          </a:p>
          <a:p>
            <a:endParaRPr lang="en-GB" dirty="0"/>
          </a:p>
        </p:txBody>
      </p:sp>
      <p:sp>
        <p:nvSpPr>
          <p:cNvPr id="11" name="TextBox 10"/>
          <p:cNvSpPr txBox="1"/>
          <p:nvPr/>
        </p:nvSpPr>
        <p:spPr>
          <a:xfrm>
            <a:off x="3275856" y="3429000"/>
            <a:ext cx="5688632" cy="2862322"/>
          </a:xfrm>
          <a:prstGeom prst="rect">
            <a:avLst/>
          </a:prstGeom>
          <a:noFill/>
          <a:ln>
            <a:solidFill>
              <a:schemeClr val="tx1"/>
            </a:solidFill>
          </a:ln>
        </p:spPr>
        <p:txBody>
          <a:bodyPr wrap="square" rtlCol="0">
            <a:spAutoFit/>
          </a:bodyPr>
          <a:lstStyle/>
          <a:p>
            <a:r>
              <a:rPr lang="en-GB" dirty="0" smtClean="0"/>
              <a:t>Separate your ideas from the ideas of others</a:t>
            </a:r>
          </a:p>
          <a:p>
            <a:endParaRPr lang="en-GB" dirty="0"/>
          </a:p>
          <a:p>
            <a:r>
              <a:rPr lang="en-GB" dirty="0" smtClean="0"/>
              <a:t>You will often be marked on your ability to assess, contrast, critically analyse and evaluate different arguments.</a:t>
            </a:r>
          </a:p>
          <a:p>
            <a:endParaRPr lang="en-GB" dirty="0"/>
          </a:p>
          <a:p>
            <a:r>
              <a:rPr lang="en-GB" dirty="0" smtClean="0"/>
              <a:t>Accurate referencing will help make it clear which parts of your writing are based on the work of others and which are your own analysis and evaluation</a:t>
            </a:r>
            <a:endParaRPr lang="en-GB" dirty="0"/>
          </a:p>
        </p:txBody>
      </p:sp>
      <p:sp>
        <p:nvSpPr>
          <p:cNvPr id="12" name="TextBox 11"/>
          <p:cNvSpPr txBox="1"/>
          <p:nvPr/>
        </p:nvSpPr>
        <p:spPr>
          <a:xfrm>
            <a:off x="3275856" y="4437112"/>
            <a:ext cx="5688632" cy="1754326"/>
          </a:xfrm>
          <a:prstGeom prst="rect">
            <a:avLst/>
          </a:prstGeom>
          <a:noFill/>
          <a:ln>
            <a:solidFill>
              <a:schemeClr val="tx1"/>
            </a:solidFill>
          </a:ln>
        </p:spPr>
        <p:txBody>
          <a:bodyPr wrap="square" rtlCol="0">
            <a:spAutoFit/>
          </a:bodyPr>
          <a:lstStyle/>
          <a:p>
            <a:r>
              <a:rPr lang="en-GB" dirty="0" smtClean="0"/>
              <a:t>Reinforce your own arguments. Illustrate that you are basing your own arguments on established evidence from high – quality sources.</a:t>
            </a:r>
          </a:p>
          <a:p>
            <a:endParaRPr lang="en-GB" dirty="0"/>
          </a:p>
          <a:p>
            <a:r>
              <a:rPr lang="en-GB" dirty="0" smtClean="0"/>
              <a:t>Lend credibility to your own ideas</a:t>
            </a:r>
            <a:endParaRPr lang="en-GB" dirty="0"/>
          </a:p>
        </p:txBody>
      </p:sp>
      <p:sp>
        <p:nvSpPr>
          <p:cNvPr id="13" name="TextBox 12"/>
          <p:cNvSpPr txBox="1"/>
          <p:nvPr/>
        </p:nvSpPr>
        <p:spPr>
          <a:xfrm>
            <a:off x="3275856" y="5589240"/>
            <a:ext cx="5688632" cy="923330"/>
          </a:xfrm>
          <a:prstGeom prst="rect">
            <a:avLst/>
          </a:prstGeom>
          <a:noFill/>
          <a:ln>
            <a:solidFill>
              <a:schemeClr val="tx1"/>
            </a:solidFill>
          </a:ln>
        </p:spPr>
        <p:txBody>
          <a:bodyPr wrap="square" rtlCol="0">
            <a:spAutoFit/>
          </a:bodyPr>
          <a:lstStyle/>
          <a:p>
            <a:r>
              <a:rPr lang="en-GB" dirty="0" smtClean="0"/>
              <a:t>Acknowledge contribution from others. Provide context for your writing in the work being done by others. Avoid Plagiarism</a:t>
            </a:r>
            <a:endParaRPr lang="en-GB" dirty="0"/>
          </a:p>
        </p:txBody>
      </p:sp>
    </p:spTree>
    <p:extLst>
      <p:ext uri="{BB962C8B-B14F-4D97-AF65-F5344CB8AC3E}">
        <p14:creationId xmlns:p14="http://schemas.microsoft.com/office/powerpoint/2010/main" val="46755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1"/>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2"/>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xit" presetSubtype="0" fill="hold" grpId="1" nodeType="clickEffect">
                                  <p:stCondLst>
                                    <p:cond delay="0"/>
                                  </p:stCondLst>
                                  <p:childTnLst>
                                    <p:set>
                                      <p:cBhvr>
                                        <p:cTn id="39"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1760" y="188640"/>
            <a:ext cx="6264696" cy="1200329"/>
          </a:xfrm>
          <a:prstGeom prst="rect">
            <a:avLst/>
          </a:prstGeom>
          <a:noFill/>
        </p:spPr>
        <p:txBody>
          <a:bodyPr wrap="square" rtlCol="0">
            <a:spAutoFit/>
          </a:bodyPr>
          <a:lstStyle/>
          <a:p>
            <a:pPr algn="ctr"/>
            <a:r>
              <a:rPr lang="en-GB" sz="3600" b="1" dirty="0" smtClean="0">
                <a:solidFill>
                  <a:srgbClr val="800080"/>
                </a:solidFill>
              </a:rPr>
              <a:t>When and What to Reference</a:t>
            </a:r>
            <a:endParaRPr lang="en-GB" sz="3600" b="1" dirty="0">
              <a:solidFill>
                <a:srgbClr val="800080"/>
              </a:solidFill>
            </a:endParaRPr>
          </a:p>
        </p:txBody>
      </p:sp>
      <p:sp>
        <p:nvSpPr>
          <p:cNvPr id="3" name="TextBox 2"/>
          <p:cNvSpPr txBox="1"/>
          <p:nvPr/>
        </p:nvSpPr>
        <p:spPr>
          <a:xfrm>
            <a:off x="539552" y="1772816"/>
            <a:ext cx="7848872" cy="830997"/>
          </a:xfrm>
          <a:prstGeom prst="rect">
            <a:avLst/>
          </a:prstGeom>
          <a:noFill/>
        </p:spPr>
        <p:txBody>
          <a:bodyPr wrap="square" rtlCol="0">
            <a:spAutoFit/>
          </a:bodyPr>
          <a:lstStyle/>
          <a:p>
            <a:r>
              <a:rPr lang="en-GB" sz="2400" dirty="0" smtClean="0"/>
              <a:t>Write down as many things you can think of that require referencing</a:t>
            </a:r>
            <a:endParaRPr lang="en-GB" sz="2400" dirty="0"/>
          </a:p>
        </p:txBody>
      </p:sp>
      <p:sp>
        <p:nvSpPr>
          <p:cNvPr id="4" name="TextBox 3"/>
          <p:cNvSpPr txBox="1"/>
          <p:nvPr/>
        </p:nvSpPr>
        <p:spPr>
          <a:xfrm>
            <a:off x="755576" y="3068960"/>
            <a:ext cx="5328592" cy="2862322"/>
          </a:xfrm>
          <a:prstGeom prst="rect">
            <a:avLst/>
          </a:prstGeom>
          <a:noFill/>
        </p:spPr>
        <p:txBody>
          <a:bodyPr wrap="square" rtlCol="0">
            <a:spAutoFit/>
          </a:bodyPr>
          <a:lstStyle/>
          <a:p>
            <a:pPr marL="285750" indent="-285750">
              <a:buFont typeface="Arial" pitchFamily="34" charset="0"/>
              <a:buChar char="•"/>
            </a:pPr>
            <a:r>
              <a:rPr lang="en-GB" sz="2000" dirty="0" smtClean="0"/>
              <a:t>Statistics </a:t>
            </a:r>
          </a:p>
          <a:p>
            <a:pPr marL="285750" indent="-285750">
              <a:buFont typeface="Arial" pitchFamily="34" charset="0"/>
              <a:buChar char="•"/>
            </a:pPr>
            <a:r>
              <a:rPr lang="en-GB" sz="2000" dirty="0" smtClean="0"/>
              <a:t>Quotations</a:t>
            </a:r>
          </a:p>
          <a:p>
            <a:pPr marL="285750" indent="-285750">
              <a:buFont typeface="Arial" pitchFamily="34" charset="0"/>
              <a:buChar char="•"/>
            </a:pPr>
            <a:r>
              <a:rPr lang="en-GB" sz="2000" dirty="0" smtClean="0"/>
              <a:t>Facts</a:t>
            </a:r>
          </a:p>
          <a:p>
            <a:pPr marL="285750" indent="-285750">
              <a:buFont typeface="Arial" pitchFamily="34" charset="0"/>
              <a:buChar char="•"/>
            </a:pPr>
            <a:r>
              <a:rPr lang="en-GB" sz="2000" dirty="0" smtClean="0"/>
              <a:t>Examples from other people’s work</a:t>
            </a:r>
          </a:p>
          <a:p>
            <a:pPr marL="285750" indent="-285750">
              <a:buFont typeface="Arial" pitchFamily="34" charset="0"/>
              <a:buChar char="•"/>
            </a:pPr>
            <a:r>
              <a:rPr lang="en-GB" sz="2000" dirty="0" smtClean="0"/>
              <a:t>Diagrams</a:t>
            </a:r>
          </a:p>
          <a:p>
            <a:pPr marL="285750" indent="-285750">
              <a:buFont typeface="Arial" pitchFamily="34" charset="0"/>
              <a:buChar char="•"/>
            </a:pPr>
            <a:r>
              <a:rPr lang="en-GB" sz="2000" dirty="0" smtClean="0"/>
              <a:t>Images and photographs</a:t>
            </a:r>
          </a:p>
          <a:p>
            <a:pPr marL="285750" indent="-285750">
              <a:buFont typeface="Arial" pitchFamily="34" charset="0"/>
              <a:buChar char="•"/>
            </a:pPr>
            <a:r>
              <a:rPr lang="en-GB" sz="2000" dirty="0" smtClean="0"/>
              <a:t>Models</a:t>
            </a:r>
          </a:p>
          <a:p>
            <a:pPr marL="285750" indent="-285750">
              <a:buFont typeface="Arial" pitchFamily="34" charset="0"/>
              <a:buChar char="•"/>
            </a:pPr>
            <a:r>
              <a:rPr lang="en-GB" sz="2000" dirty="0" smtClean="0"/>
              <a:t>Equations</a:t>
            </a:r>
          </a:p>
          <a:p>
            <a:pPr marL="285750" indent="-285750">
              <a:buFont typeface="Arial" pitchFamily="34" charset="0"/>
              <a:buChar char="•"/>
            </a:pPr>
            <a:r>
              <a:rPr lang="en-GB" sz="2000" dirty="0" smtClean="0"/>
              <a:t>Theories/ideas/concepts</a:t>
            </a:r>
          </a:p>
        </p:txBody>
      </p:sp>
    </p:spTree>
    <p:extLst>
      <p:ext uri="{BB962C8B-B14F-4D97-AF65-F5344CB8AC3E}">
        <p14:creationId xmlns:p14="http://schemas.microsoft.com/office/powerpoint/2010/main" val="3529219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1760" y="188640"/>
            <a:ext cx="6264696" cy="769441"/>
          </a:xfrm>
          <a:prstGeom prst="rect">
            <a:avLst/>
          </a:prstGeom>
          <a:noFill/>
        </p:spPr>
        <p:txBody>
          <a:bodyPr wrap="square" rtlCol="0">
            <a:spAutoFit/>
          </a:bodyPr>
          <a:lstStyle/>
          <a:p>
            <a:pPr algn="ctr"/>
            <a:r>
              <a:rPr lang="en-GB" sz="4400" b="1" dirty="0" smtClean="0">
                <a:solidFill>
                  <a:srgbClr val="800080"/>
                </a:solidFill>
              </a:rPr>
              <a:t>True or False</a:t>
            </a:r>
            <a:endParaRPr lang="en-GB" sz="4400" b="1" dirty="0">
              <a:solidFill>
                <a:srgbClr val="800080"/>
              </a:solidFill>
            </a:endParaRPr>
          </a:p>
        </p:txBody>
      </p:sp>
      <p:sp>
        <p:nvSpPr>
          <p:cNvPr id="3" name="TextBox 2"/>
          <p:cNvSpPr txBox="1"/>
          <p:nvPr/>
        </p:nvSpPr>
        <p:spPr>
          <a:xfrm>
            <a:off x="395536" y="1124744"/>
            <a:ext cx="8064896" cy="5576911"/>
          </a:xfrm>
          <a:prstGeom prst="rect">
            <a:avLst/>
          </a:prstGeom>
          <a:noFill/>
        </p:spPr>
        <p:txBody>
          <a:bodyPr wrap="square" rtlCol="0">
            <a:spAutoFit/>
          </a:bodyPr>
          <a:lstStyle/>
          <a:p>
            <a:pPr marL="285750" indent="-285750">
              <a:lnSpc>
                <a:spcPct val="80000"/>
              </a:lnSpc>
              <a:spcBef>
                <a:spcPct val="60000"/>
              </a:spcBef>
              <a:buFont typeface="Arial" pitchFamily="34" charset="0"/>
              <a:buChar char="•"/>
            </a:pPr>
            <a:r>
              <a:rPr lang="en-GB" dirty="0"/>
              <a:t>Information on the internet is 'free'. Anyone can use it without having to reference it.  </a:t>
            </a:r>
          </a:p>
          <a:p>
            <a:pPr marL="285750" indent="-285750">
              <a:lnSpc>
                <a:spcPct val="80000"/>
              </a:lnSpc>
              <a:spcBef>
                <a:spcPct val="60000"/>
              </a:spcBef>
              <a:buFont typeface="Arial" pitchFamily="34" charset="0"/>
              <a:buChar char="•"/>
            </a:pPr>
            <a:r>
              <a:rPr lang="en-GB" dirty="0"/>
              <a:t>As long as I use speech marks, I don't have to say where the quotation is from.  </a:t>
            </a:r>
          </a:p>
          <a:p>
            <a:pPr marL="285750" indent="-285750">
              <a:lnSpc>
                <a:spcPct val="80000"/>
              </a:lnSpc>
              <a:spcBef>
                <a:spcPct val="60000"/>
              </a:spcBef>
              <a:buFont typeface="Arial" pitchFamily="34" charset="0"/>
              <a:buChar char="•"/>
            </a:pPr>
            <a:r>
              <a:rPr lang="en-GB" dirty="0"/>
              <a:t>I can copy pictures/diagrams/photos without referencing them.</a:t>
            </a:r>
          </a:p>
          <a:p>
            <a:pPr marL="285750" indent="-285750">
              <a:lnSpc>
                <a:spcPct val="80000"/>
              </a:lnSpc>
              <a:spcBef>
                <a:spcPct val="60000"/>
              </a:spcBef>
              <a:buFont typeface="Arial" pitchFamily="34" charset="0"/>
              <a:buChar char="•"/>
            </a:pPr>
            <a:r>
              <a:rPr lang="en-GB" dirty="0"/>
              <a:t>If I summarise other people's ideas, I still need to reference them.</a:t>
            </a:r>
          </a:p>
          <a:p>
            <a:pPr marL="285750" indent="-285750">
              <a:lnSpc>
                <a:spcPct val="80000"/>
              </a:lnSpc>
              <a:spcBef>
                <a:spcPct val="60000"/>
              </a:spcBef>
              <a:buFont typeface="Arial" pitchFamily="34" charset="0"/>
              <a:buChar char="•"/>
            </a:pPr>
            <a:r>
              <a:rPr lang="en-GB" dirty="0"/>
              <a:t>If I paraphrase or rewrite the information, I don't need to reference it.  </a:t>
            </a:r>
          </a:p>
          <a:p>
            <a:pPr marL="285750" indent="-285750">
              <a:lnSpc>
                <a:spcPct val="80000"/>
              </a:lnSpc>
              <a:spcBef>
                <a:spcPct val="60000"/>
              </a:spcBef>
              <a:buFont typeface="Arial" pitchFamily="34" charset="0"/>
              <a:buChar char="•"/>
            </a:pPr>
            <a:r>
              <a:rPr lang="en-GB" dirty="0"/>
              <a:t>Some info is 'common knowledge', it doesn't need to be referenced. </a:t>
            </a:r>
          </a:p>
          <a:p>
            <a:pPr marL="285750" indent="-285750">
              <a:lnSpc>
                <a:spcPct val="80000"/>
              </a:lnSpc>
              <a:spcBef>
                <a:spcPct val="60000"/>
              </a:spcBef>
              <a:buFont typeface="Arial" pitchFamily="34" charset="0"/>
              <a:buChar char="•"/>
            </a:pPr>
            <a:r>
              <a:rPr lang="en-GB" dirty="0"/>
              <a:t>Being caught plagiarising can result in the failure of a degree course.</a:t>
            </a:r>
          </a:p>
          <a:p>
            <a:pPr marL="285750" indent="-285750">
              <a:lnSpc>
                <a:spcPct val="80000"/>
              </a:lnSpc>
              <a:spcBef>
                <a:spcPct val="60000"/>
              </a:spcBef>
              <a:buFont typeface="Arial" pitchFamily="34" charset="0"/>
              <a:buChar char="•"/>
            </a:pPr>
            <a:r>
              <a:rPr lang="en-GB" dirty="0"/>
              <a:t>Statistics need to be referenced. </a:t>
            </a:r>
          </a:p>
          <a:p>
            <a:pPr marL="285750" indent="-285750">
              <a:lnSpc>
                <a:spcPct val="80000"/>
              </a:lnSpc>
              <a:spcBef>
                <a:spcPct val="60000"/>
              </a:spcBef>
              <a:buFont typeface="Arial" pitchFamily="34" charset="0"/>
              <a:buChar char="•"/>
            </a:pPr>
            <a:r>
              <a:rPr lang="en-GB" dirty="0"/>
              <a:t>If I cite someone once, I can use their ideas later without needing to cite them again.  </a:t>
            </a:r>
          </a:p>
          <a:p>
            <a:pPr marL="285750" indent="-285750">
              <a:lnSpc>
                <a:spcPct val="80000"/>
              </a:lnSpc>
              <a:spcBef>
                <a:spcPct val="60000"/>
              </a:spcBef>
              <a:buFont typeface="Arial" pitchFamily="34" charset="0"/>
              <a:buChar char="•"/>
            </a:pPr>
            <a:r>
              <a:rPr lang="en-GB" dirty="0"/>
              <a:t>Plagiarism is copying published work; I can copy my mate's work because it's not been published.</a:t>
            </a:r>
          </a:p>
        </p:txBody>
      </p:sp>
    </p:spTree>
    <p:extLst>
      <p:ext uri="{BB962C8B-B14F-4D97-AF65-F5344CB8AC3E}">
        <p14:creationId xmlns:p14="http://schemas.microsoft.com/office/powerpoint/2010/main" val="248587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11760" y="188640"/>
            <a:ext cx="6264696" cy="769441"/>
          </a:xfrm>
          <a:prstGeom prst="rect">
            <a:avLst/>
          </a:prstGeom>
          <a:noFill/>
        </p:spPr>
        <p:txBody>
          <a:bodyPr wrap="square" rtlCol="0">
            <a:spAutoFit/>
          </a:bodyPr>
          <a:lstStyle/>
          <a:p>
            <a:pPr algn="ctr"/>
            <a:r>
              <a:rPr lang="en-GB" sz="4400" b="1" dirty="0" smtClean="0">
                <a:solidFill>
                  <a:srgbClr val="800080"/>
                </a:solidFill>
              </a:rPr>
              <a:t>How to Reference</a:t>
            </a:r>
            <a:endParaRPr lang="en-GB" sz="4400" b="1" dirty="0">
              <a:solidFill>
                <a:srgbClr val="800080"/>
              </a:solidFill>
            </a:endParaRPr>
          </a:p>
        </p:txBody>
      </p:sp>
      <p:sp>
        <p:nvSpPr>
          <p:cNvPr id="4" name="Rectangle 3"/>
          <p:cNvSpPr/>
          <p:nvPr/>
        </p:nvSpPr>
        <p:spPr>
          <a:xfrm>
            <a:off x="683568" y="1437637"/>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Cite the original text</a:t>
            </a:r>
            <a:endParaRPr lang="en-GB" dirty="0"/>
          </a:p>
        </p:txBody>
      </p:sp>
      <p:sp>
        <p:nvSpPr>
          <p:cNvPr id="5" name="Rectangle 4"/>
          <p:cNvSpPr/>
          <p:nvPr/>
        </p:nvSpPr>
        <p:spPr>
          <a:xfrm>
            <a:off x="683568" y="3005336"/>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Directly Quote from the original text</a:t>
            </a:r>
            <a:endParaRPr lang="en-GB" dirty="0"/>
          </a:p>
        </p:txBody>
      </p:sp>
      <p:sp>
        <p:nvSpPr>
          <p:cNvPr id="6" name="Rectangle 5"/>
          <p:cNvSpPr/>
          <p:nvPr/>
        </p:nvSpPr>
        <p:spPr>
          <a:xfrm>
            <a:off x="712051" y="4581128"/>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Paraphrase the idea or concept</a:t>
            </a:r>
            <a:endParaRPr lang="en-GB" dirty="0"/>
          </a:p>
        </p:txBody>
      </p:sp>
      <p:sp>
        <p:nvSpPr>
          <p:cNvPr id="7" name="TextBox 6"/>
          <p:cNvSpPr txBox="1"/>
          <p:nvPr/>
        </p:nvSpPr>
        <p:spPr>
          <a:xfrm>
            <a:off x="3563888" y="1437637"/>
            <a:ext cx="4824536" cy="923330"/>
          </a:xfrm>
          <a:prstGeom prst="rect">
            <a:avLst/>
          </a:prstGeom>
          <a:noFill/>
          <a:ln>
            <a:solidFill>
              <a:schemeClr val="tx1"/>
            </a:solidFill>
          </a:ln>
        </p:spPr>
        <p:txBody>
          <a:bodyPr wrap="square" rtlCol="0">
            <a:spAutoFit/>
          </a:bodyPr>
          <a:lstStyle/>
          <a:p>
            <a:r>
              <a:rPr lang="en-GB" dirty="0" smtClean="0"/>
              <a:t>This is when you are using someone else’s idea, image, diagram, without using their exact text</a:t>
            </a:r>
            <a:endParaRPr lang="en-GB" dirty="0"/>
          </a:p>
        </p:txBody>
      </p:sp>
      <p:sp>
        <p:nvSpPr>
          <p:cNvPr id="8" name="TextBox 7"/>
          <p:cNvSpPr txBox="1"/>
          <p:nvPr/>
        </p:nvSpPr>
        <p:spPr>
          <a:xfrm>
            <a:off x="3563888" y="3005336"/>
            <a:ext cx="4824536" cy="923330"/>
          </a:xfrm>
          <a:prstGeom prst="rect">
            <a:avLst/>
          </a:prstGeom>
          <a:noFill/>
          <a:ln>
            <a:solidFill>
              <a:schemeClr val="tx1"/>
            </a:solidFill>
          </a:ln>
        </p:spPr>
        <p:txBody>
          <a:bodyPr wrap="square" rtlCol="0">
            <a:spAutoFit/>
          </a:bodyPr>
          <a:lstStyle/>
          <a:p>
            <a:r>
              <a:rPr lang="en-GB" dirty="0" smtClean="0"/>
              <a:t>When you write word-for-word something from someone else’s writing. These should be kept short. </a:t>
            </a:r>
            <a:endParaRPr lang="en-GB" dirty="0"/>
          </a:p>
        </p:txBody>
      </p:sp>
      <p:sp>
        <p:nvSpPr>
          <p:cNvPr id="9" name="TextBox 8"/>
          <p:cNvSpPr txBox="1"/>
          <p:nvPr/>
        </p:nvSpPr>
        <p:spPr>
          <a:xfrm>
            <a:off x="3563888" y="4585556"/>
            <a:ext cx="4824536" cy="1200329"/>
          </a:xfrm>
          <a:prstGeom prst="rect">
            <a:avLst/>
          </a:prstGeom>
          <a:noFill/>
          <a:ln>
            <a:solidFill>
              <a:schemeClr val="tx1"/>
            </a:solidFill>
          </a:ln>
        </p:spPr>
        <p:txBody>
          <a:bodyPr wrap="square" rtlCol="0">
            <a:spAutoFit/>
          </a:bodyPr>
          <a:lstStyle/>
          <a:p>
            <a:r>
              <a:rPr lang="en-GB" dirty="0" smtClean="0"/>
              <a:t>When you have a large article and want to summarise the ideas into a few sentences or provide an overview of the idea/concept</a:t>
            </a:r>
            <a:endParaRPr lang="en-GB" dirty="0"/>
          </a:p>
        </p:txBody>
      </p:sp>
      <p:sp>
        <p:nvSpPr>
          <p:cNvPr id="10" name="TextBox 9"/>
          <p:cNvSpPr txBox="1"/>
          <p:nvPr/>
        </p:nvSpPr>
        <p:spPr>
          <a:xfrm>
            <a:off x="712051" y="6093296"/>
            <a:ext cx="7892397" cy="646331"/>
          </a:xfrm>
          <a:prstGeom prst="rect">
            <a:avLst/>
          </a:prstGeom>
          <a:noFill/>
        </p:spPr>
        <p:txBody>
          <a:bodyPr wrap="square" rtlCol="0">
            <a:spAutoFit/>
          </a:bodyPr>
          <a:lstStyle/>
          <a:p>
            <a:r>
              <a:rPr lang="en-GB" dirty="0" smtClean="0"/>
              <a:t>All of these three methods require you to reference your source of information</a:t>
            </a:r>
            <a:endParaRPr lang="en-GB" dirty="0"/>
          </a:p>
        </p:txBody>
      </p:sp>
    </p:spTree>
    <p:extLst>
      <p:ext uri="{BB962C8B-B14F-4D97-AF65-F5344CB8AC3E}">
        <p14:creationId xmlns:p14="http://schemas.microsoft.com/office/powerpoint/2010/main" val="633031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0"/>
                                  </p:iterate>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par>
                                <p:cTn id="23" presetID="18" presetClass="emph" presetSubtype="0" fill="hold" grpId="1" nodeType="withEffect">
                                  <p:stCondLst>
                                    <p:cond delay="0"/>
                                  </p:stCondLst>
                                  <p:iterate type="lt">
                                    <p:tmPct val="4000"/>
                                  </p:iterate>
                                  <p:childTnLst>
                                    <p:set>
                                      <p:cBhvr override="childStyle">
                                        <p:cTn id="24" dur="500" fill="hold"/>
                                        <p:tgtEl>
                                          <p:spTgt spid="10"/>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0"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4909" y="188640"/>
            <a:ext cx="6264696" cy="1446550"/>
          </a:xfrm>
          <a:prstGeom prst="rect">
            <a:avLst/>
          </a:prstGeom>
          <a:noFill/>
        </p:spPr>
        <p:txBody>
          <a:bodyPr wrap="square" rtlCol="0">
            <a:spAutoFit/>
          </a:bodyPr>
          <a:lstStyle/>
          <a:p>
            <a:pPr algn="ctr"/>
            <a:r>
              <a:rPr lang="en-GB" sz="4400" b="1" dirty="0" smtClean="0">
                <a:solidFill>
                  <a:srgbClr val="800080"/>
                </a:solidFill>
              </a:rPr>
              <a:t>Choose your method</a:t>
            </a:r>
            <a:endParaRPr lang="en-GB" sz="4400" b="1" dirty="0">
              <a:solidFill>
                <a:srgbClr val="800080"/>
              </a:solidFill>
            </a:endParaRPr>
          </a:p>
        </p:txBody>
      </p:sp>
      <p:sp>
        <p:nvSpPr>
          <p:cNvPr id="3" name="TextBox 2"/>
          <p:cNvSpPr txBox="1"/>
          <p:nvPr/>
        </p:nvSpPr>
        <p:spPr>
          <a:xfrm>
            <a:off x="395536" y="1988840"/>
            <a:ext cx="8424936" cy="923330"/>
          </a:xfrm>
          <a:prstGeom prst="rect">
            <a:avLst/>
          </a:prstGeom>
          <a:noFill/>
        </p:spPr>
        <p:txBody>
          <a:bodyPr wrap="square" rtlCol="0">
            <a:spAutoFit/>
          </a:bodyPr>
          <a:lstStyle/>
          <a:p>
            <a:r>
              <a:rPr lang="en-GB" dirty="0" smtClean="0"/>
              <a:t>You have over two pages of an article that you want to use as evidence for your essay. It is possible to quote parts of it, but this might not give the full picture. How should you do this?</a:t>
            </a:r>
            <a:endParaRPr lang="en-GB" dirty="0"/>
          </a:p>
        </p:txBody>
      </p:sp>
      <p:sp>
        <p:nvSpPr>
          <p:cNvPr id="4" name="Rectangle 3"/>
          <p:cNvSpPr/>
          <p:nvPr/>
        </p:nvSpPr>
        <p:spPr>
          <a:xfrm>
            <a:off x="1979712" y="4641451"/>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Cite the original text</a:t>
            </a:r>
            <a:endParaRPr lang="en-GB" dirty="0"/>
          </a:p>
        </p:txBody>
      </p:sp>
      <p:sp>
        <p:nvSpPr>
          <p:cNvPr id="5" name="Rectangle 4"/>
          <p:cNvSpPr/>
          <p:nvPr/>
        </p:nvSpPr>
        <p:spPr>
          <a:xfrm>
            <a:off x="1979712" y="3210954"/>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Directly Quote from the original text</a:t>
            </a:r>
            <a:endParaRPr lang="en-GB" dirty="0"/>
          </a:p>
        </p:txBody>
      </p:sp>
      <p:sp>
        <p:nvSpPr>
          <p:cNvPr id="6" name="Rectangle 5"/>
          <p:cNvSpPr/>
          <p:nvPr/>
        </p:nvSpPr>
        <p:spPr>
          <a:xfrm>
            <a:off x="5559108" y="3190549"/>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Paraphrase the idea or concept</a:t>
            </a:r>
            <a:endParaRPr lang="en-GB" dirty="0"/>
          </a:p>
        </p:txBody>
      </p:sp>
      <p:sp>
        <p:nvSpPr>
          <p:cNvPr id="7" name="Rectangle 6"/>
          <p:cNvSpPr/>
          <p:nvPr/>
        </p:nvSpPr>
        <p:spPr>
          <a:xfrm>
            <a:off x="5559108" y="4666353"/>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None of These</a:t>
            </a:r>
            <a:endParaRPr lang="en-GB" dirty="0"/>
          </a:p>
        </p:txBody>
      </p:sp>
    </p:spTree>
    <p:extLst>
      <p:ext uri="{BB962C8B-B14F-4D97-AF65-F5344CB8AC3E}">
        <p14:creationId xmlns:p14="http://schemas.microsoft.com/office/powerpoint/2010/main" val="1531568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1" nodeType="clickEffect">
                                  <p:stCondLst>
                                    <p:cond delay="0"/>
                                  </p:stCondLst>
                                  <p:childTnLst>
                                    <p:set>
                                      <p:cBhvr>
                                        <p:cTn id="20" dur="indefinite"/>
                                        <p:tgtEl>
                                          <p:spTgt spid="6"/>
                                        </p:tgtEl>
                                        <p:attrNameLst>
                                          <p:attrName>fillcolor</p:attrName>
                                        </p:attrNameLst>
                                      </p:cBhvr>
                                      <p:to>
                                        <p:clrVal>
                                          <a:srgbClr val="FF3399"/>
                                        </p:clrVal>
                                      </p:to>
                                    </p:set>
                                    <p:set>
                                      <p:cBhvr>
                                        <p:cTn id="21" dur="indefinite"/>
                                        <p:tgtEl>
                                          <p:spTgt spid="6"/>
                                        </p:tgtEl>
                                        <p:attrNameLst>
                                          <p:attrName>fill.type</p:attrName>
                                        </p:attrNameLst>
                                      </p:cBhvr>
                                      <p:to>
                                        <p:strVal val="solid"/>
                                      </p:to>
                                    </p:set>
                                    <p:set>
                                      <p:cBhvr>
                                        <p:cTn id="22" dur="indefinite"/>
                                        <p:tgtEl>
                                          <p:spTgt spid="6"/>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4909" y="188640"/>
            <a:ext cx="6264696" cy="1446550"/>
          </a:xfrm>
          <a:prstGeom prst="rect">
            <a:avLst/>
          </a:prstGeom>
          <a:noFill/>
        </p:spPr>
        <p:txBody>
          <a:bodyPr wrap="square" rtlCol="0">
            <a:spAutoFit/>
          </a:bodyPr>
          <a:lstStyle/>
          <a:p>
            <a:pPr algn="ctr"/>
            <a:r>
              <a:rPr lang="en-GB" sz="4400" b="1" dirty="0" smtClean="0">
                <a:solidFill>
                  <a:srgbClr val="800080"/>
                </a:solidFill>
              </a:rPr>
              <a:t>Choose your method</a:t>
            </a:r>
            <a:endParaRPr lang="en-GB" sz="4400" b="1" dirty="0">
              <a:solidFill>
                <a:srgbClr val="800080"/>
              </a:solidFill>
            </a:endParaRPr>
          </a:p>
        </p:txBody>
      </p:sp>
      <p:sp>
        <p:nvSpPr>
          <p:cNvPr id="3" name="TextBox 2"/>
          <p:cNvSpPr txBox="1"/>
          <p:nvPr/>
        </p:nvSpPr>
        <p:spPr>
          <a:xfrm>
            <a:off x="395536" y="1988840"/>
            <a:ext cx="8424936" cy="923330"/>
          </a:xfrm>
          <a:prstGeom prst="rect">
            <a:avLst/>
          </a:prstGeom>
          <a:noFill/>
        </p:spPr>
        <p:txBody>
          <a:bodyPr wrap="square" rtlCol="0">
            <a:spAutoFit/>
          </a:bodyPr>
          <a:lstStyle/>
          <a:p>
            <a:r>
              <a:rPr lang="en-GB" dirty="0" smtClean="0"/>
              <a:t>You have made a point in your essay and need to illustrate it with some evidence from a primary source. You have a sentence that is perfect. How can you include this in your essay</a:t>
            </a:r>
            <a:endParaRPr lang="en-GB" dirty="0"/>
          </a:p>
        </p:txBody>
      </p:sp>
      <p:sp>
        <p:nvSpPr>
          <p:cNvPr id="4" name="Rectangle 3"/>
          <p:cNvSpPr/>
          <p:nvPr/>
        </p:nvSpPr>
        <p:spPr>
          <a:xfrm>
            <a:off x="1979712" y="4641451"/>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Cite the original text</a:t>
            </a:r>
            <a:endParaRPr lang="en-GB" dirty="0"/>
          </a:p>
        </p:txBody>
      </p:sp>
      <p:sp>
        <p:nvSpPr>
          <p:cNvPr id="5" name="Rectangle 4"/>
          <p:cNvSpPr/>
          <p:nvPr/>
        </p:nvSpPr>
        <p:spPr>
          <a:xfrm>
            <a:off x="1979712" y="3210954"/>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Directly </a:t>
            </a:r>
            <a:r>
              <a:rPr lang="en-GB" dirty="0" smtClean="0"/>
              <a:t>quote </a:t>
            </a:r>
            <a:r>
              <a:rPr lang="en-GB" dirty="0" smtClean="0"/>
              <a:t>from the original text</a:t>
            </a:r>
            <a:endParaRPr lang="en-GB" dirty="0"/>
          </a:p>
        </p:txBody>
      </p:sp>
      <p:sp>
        <p:nvSpPr>
          <p:cNvPr id="6" name="Rectangle 5"/>
          <p:cNvSpPr/>
          <p:nvPr/>
        </p:nvSpPr>
        <p:spPr>
          <a:xfrm>
            <a:off x="5559108" y="3190549"/>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Paraphrase the idea or concept</a:t>
            </a:r>
            <a:endParaRPr lang="en-GB" dirty="0"/>
          </a:p>
        </p:txBody>
      </p:sp>
      <p:sp>
        <p:nvSpPr>
          <p:cNvPr id="7" name="Rectangle 6"/>
          <p:cNvSpPr/>
          <p:nvPr/>
        </p:nvSpPr>
        <p:spPr>
          <a:xfrm>
            <a:off x="5559108" y="4666353"/>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None of These</a:t>
            </a:r>
            <a:endParaRPr lang="en-GB" dirty="0"/>
          </a:p>
        </p:txBody>
      </p:sp>
    </p:spTree>
    <p:extLst>
      <p:ext uri="{BB962C8B-B14F-4D97-AF65-F5344CB8AC3E}">
        <p14:creationId xmlns:p14="http://schemas.microsoft.com/office/powerpoint/2010/main" val="268652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1" nodeType="clickEffect">
                                  <p:stCondLst>
                                    <p:cond delay="0"/>
                                  </p:stCondLst>
                                  <p:childTnLst>
                                    <p:set>
                                      <p:cBhvr>
                                        <p:cTn id="20" dur="indefinite"/>
                                        <p:tgtEl>
                                          <p:spTgt spid="5"/>
                                        </p:tgtEl>
                                        <p:attrNameLst>
                                          <p:attrName>fillcolor</p:attrName>
                                        </p:attrNameLst>
                                      </p:cBhvr>
                                      <p:to>
                                        <p:clrVal>
                                          <a:srgbClr val="FF33CC"/>
                                        </p:clrVal>
                                      </p:to>
                                    </p:set>
                                    <p:set>
                                      <p:cBhvr>
                                        <p:cTn id="21" dur="indefinite"/>
                                        <p:tgtEl>
                                          <p:spTgt spid="5"/>
                                        </p:tgtEl>
                                        <p:attrNameLst>
                                          <p:attrName>fill.type</p:attrName>
                                        </p:attrNameLst>
                                      </p:cBhvr>
                                      <p:to>
                                        <p:strVal val="solid"/>
                                      </p:to>
                                    </p:set>
                                    <p:set>
                                      <p:cBhvr>
                                        <p:cTn id="22" dur="indefinit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84909" y="188640"/>
            <a:ext cx="6264696" cy="1446550"/>
          </a:xfrm>
          <a:prstGeom prst="rect">
            <a:avLst/>
          </a:prstGeom>
          <a:noFill/>
        </p:spPr>
        <p:txBody>
          <a:bodyPr wrap="square" rtlCol="0">
            <a:spAutoFit/>
          </a:bodyPr>
          <a:lstStyle/>
          <a:p>
            <a:pPr algn="ctr"/>
            <a:r>
              <a:rPr lang="en-GB" sz="4400" b="1" dirty="0" smtClean="0">
                <a:solidFill>
                  <a:srgbClr val="800080"/>
                </a:solidFill>
              </a:rPr>
              <a:t>Choose your method</a:t>
            </a:r>
            <a:endParaRPr lang="en-GB" sz="4400" b="1" dirty="0">
              <a:solidFill>
                <a:srgbClr val="800080"/>
              </a:solidFill>
            </a:endParaRPr>
          </a:p>
        </p:txBody>
      </p:sp>
      <p:sp>
        <p:nvSpPr>
          <p:cNvPr id="3" name="TextBox 2"/>
          <p:cNvSpPr txBox="1"/>
          <p:nvPr/>
        </p:nvSpPr>
        <p:spPr>
          <a:xfrm>
            <a:off x="395536" y="1988840"/>
            <a:ext cx="8424936" cy="923330"/>
          </a:xfrm>
          <a:prstGeom prst="rect">
            <a:avLst/>
          </a:prstGeom>
          <a:noFill/>
        </p:spPr>
        <p:txBody>
          <a:bodyPr wrap="square" rtlCol="0">
            <a:spAutoFit/>
          </a:bodyPr>
          <a:lstStyle/>
          <a:p>
            <a:r>
              <a:rPr lang="en-GB" dirty="0" smtClean="0"/>
              <a:t>You are talking about the context behind a certain concept. You are describing it briefly at the start of a paragraph but need to give some evidence, how do you do this?</a:t>
            </a:r>
            <a:endParaRPr lang="en-GB" dirty="0"/>
          </a:p>
        </p:txBody>
      </p:sp>
      <p:sp>
        <p:nvSpPr>
          <p:cNvPr id="4" name="Rectangle 3"/>
          <p:cNvSpPr/>
          <p:nvPr/>
        </p:nvSpPr>
        <p:spPr>
          <a:xfrm>
            <a:off x="1979712" y="4641451"/>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Cite the original text</a:t>
            </a:r>
            <a:endParaRPr lang="en-GB" dirty="0"/>
          </a:p>
        </p:txBody>
      </p:sp>
      <p:sp>
        <p:nvSpPr>
          <p:cNvPr id="5" name="Rectangle 4"/>
          <p:cNvSpPr/>
          <p:nvPr/>
        </p:nvSpPr>
        <p:spPr>
          <a:xfrm>
            <a:off x="1979712" y="3210954"/>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Directly Quote from the original text</a:t>
            </a:r>
            <a:endParaRPr lang="en-GB" dirty="0"/>
          </a:p>
        </p:txBody>
      </p:sp>
      <p:sp>
        <p:nvSpPr>
          <p:cNvPr id="6" name="Rectangle 5"/>
          <p:cNvSpPr/>
          <p:nvPr/>
        </p:nvSpPr>
        <p:spPr>
          <a:xfrm>
            <a:off x="5559108" y="3190549"/>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Paraphrase the idea or concept</a:t>
            </a:r>
            <a:endParaRPr lang="en-GB" dirty="0"/>
          </a:p>
        </p:txBody>
      </p:sp>
      <p:sp>
        <p:nvSpPr>
          <p:cNvPr id="7" name="Rectangle 6"/>
          <p:cNvSpPr/>
          <p:nvPr/>
        </p:nvSpPr>
        <p:spPr>
          <a:xfrm>
            <a:off x="5559108" y="4666353"/>
            <a:ext cx="2232248" cy="9361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None of These</a:t>
            </a:r>
            <a:endParaRPr lang="en-GB" dirty="0"/>
          </a:p>
        </p:txBody>
      </p:sp>
    </p:spTree>
    <p:extLst>
      <p:ext uri="{BB962C8B-B14F-4D97-AF65-F5344CB8AC3E}">
        <p14:creationId xmlns:p14="http://schemas.microsoft.com/office/powerpoint/2010/main" val="544137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mph" presetSubtype="1" nodeType="clickEffect">
                                  <p:stCondLst>
                                    <p:cond delay="0"/>
                                  </p:stCondLst>
                                  <p:childTnLst>
                                    <p:set>
                                      <p:cBhvr>
                                        <p:cTn id="20" dur="indefinite"/>
                                        <p:tgtEl>
                                          <p:spTgt spid="4"/>
                                        </p:tgtEl>
                                        <p:attrNameLst>
                                          <p:attrName>fillcolor</p:attrName>
                                        </p:attrNameLst>
                                      </p:cBhvr>
                                      <p:to>
                                        <p:clrVal>
                                          <a:srgbClr val="FF33CC"/>
                                        </p:clrVal>
                                      </p:to>
                                    </p:set>
                                    <p:set>
                                      <p:cBhvr>
                                        <p:cTn id="21" dur="indefinite"/>
                                        <p:tgtEl>
                                          <p:spTgt spid="4"/>
                                        </p:tgtEl>
                                        <p:attrNameLst>
                                          <p:attrName>fill.type</p:attrName>
                                        </p:attrNameLst>
                                      </p:cBhvr>
                                      <p:to>
                                        <p:strVal val="solid"/>
                                      </p:to>
                                    </p:set>
                                    <p:set>
                                      <p:cBhvr>
                                        <p:cTn id="22" dur="indefinite"/>
                                        <p:tgtEl>
                                          <p:spTgt spid="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8323</TotalTime>
  <Words>1460</Words>
  <Application>Microsoft Office PowerPoint</Application>
  <PresentationFormat>On-screen Show (4:3)</PresentationFormat>
  <Paragraphs>169</Paragraphs>
  <Slides>16</Slides>
  <Notes>9</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3_Custom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Michelle</dc:creator>
  <cp:lastModifiedBy>Gemma Oakes</cp:lastModifiedBy>
  <cp:revision>399</cp:revision>
  <cp:lastPrinted>2013-10-24T11:57:14Z</cp:lastPrinted>
  <dcterms:created xsi:type="dcterms:W3CDTF">2005-12-07T22:19:31Z</dcterms:created>
  <dcterms:modified xsi:type="dcterms:W3CDTF">2016-10-03T09:31:46Z</dcterms:modified>
</cp:coreProperties>
</file>