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3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1"/>
    <p:sldMasterId id="2147483665" r:id="rId2"/>
    <p:sldMasterId id="2147483672" r:id="rId3"/>
    <p:sldMasterId id="2147483685" r:id="rId4"/>
    <p:sldMasterId id="2147483701" r:id="rId5"/>
    <p:sldMasterId id="2147483721" r:id="rId6"/>
    <p:sldMasterId id="2147483740" r:id="rId7"/>
    <p:sldMasterId id="2147483753" r:id="rId8"/>
    <p:sldMasterId id="2147483776" r:id="rId9"/>
    <p:sldMasterId id="2147483782" r:id="rId10"/>
    <p:sldMasterId id="2147483786" r:id="rId11"/>
    <p:sldMasterId id="2147483826" r:id="rId12"/>
    <p:sldMasterId id="2147483863" r:id="rId13"/>
    <p:sldMasterId id="2147483882" r:id="rId14"/>
  </p:sldMasterIdLst>
  <p:notesMasterIdLst>
    <p:notesMasterId r:id="rId34"/>
  </p:notesMasterIdLst>
  <p:sldIdLst>
    <p:sldId id="256" r:id="rId15"/>
    <p:sldId id="3608" r:id="rId16"/>
    <p:sldId id="437" r:id="rId17"/>
    <p:sldId id="3601" r:id="rId18"/>
    <p:sldId id="3539" r:id="rId19"/>
    <p:sldId id="372" r:id="rId20"/>
    <p:sldId id="3603" r:id="rId21"/>
    <p:sldId id="3606" r:id="rId22"/>
    <p:sldId id="3604" r:id="rId23"/>
    <p:sldId id="3536" r:id="rId24"/>
    <p:sldId id="1618" r:id="rId25"/>
    <p:sldId id="1829" r:id="rId26"/>
    <p:sldId id="3587" r:id="rId27"/>
    <p:sldId id="3609" r:id="rId28"/>
    <p:sldId id="1908" r:id="rId29"/>
    <p:sldId id="3610" r:id="rId30"/>
    <p:sldId id="2000" r:id="rId31"/>
    <p:sldId id="3611" r:id="rId32"/>
    <p:sldId id="3612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  <a:srgbClr val="34D5AE"/>
    <a:srgbClr val="07B089"/>
    <a:srgbClr val="FFFFFF"/>
    <a:srgbClr val="16978A"/>
    <a:srgbClr val="AFEDDF"/>
    <a:srgbClr val="9AE9D7"/>
    <a:srgbClr val="36D2AF"/>
    <a:srgbClr val="DEF8F2"/>
    <a:srgbClr val="24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76855" autoAdjust="0"/>
  </p:normalViewPr>
  <p:slideViewPr>
    <p:cSldViewPr snapToGrid="0">
      <p:cViewPr varScale="1">
        <p:scale>
          <a:sx n="62" d="100"/>
          <a:sy n="62" d="100"/>
        </p:scale>
        <p:origin x="103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DD3DF-3897-47AF-AE50-107D58EBB77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AF66C79-57B6-4EAC-9935-1D252D3AC6A1}">
      <dgm:prSet phldrT="[Text]"/>
      <dgm:spPr>
        <a:solidFill>
          <a:srgbClr val="5B9BD5"/>
        </a:solidFill>
      </dgm:spPr>
      <dgm:t>
        <a:bodyPr/>
        <a:lstStyle/>
        <a:p>
          <a:r>
            <a:rPr lang="en-GB"/>
            <a:t>Strategy/ Guiding Principles</a:t>
          </a:r>
        </a:p>
      </dgm:t>
    </dgm:pt>
    <dgm:pt modelId="{16405157-6F10-4FB2-A833-DCB813F10B51}" type="parTrans" cxnId="{29AE90C5-3107-4410-B62C-0FF397488CA3}">
      <dgm:prSet/>
      <dgm:spPr/>
      <dgm:t>
        <a:bodyPr/>
        <a:lstStyle/>
        <a:p>
          <a:endParaRPr lang="en-GB"/>
        </a:p>
      </dgm:t>
    </dgm:pt>
    <dgm:pt modelId="{2A16853A-3363-4068-AD62-420866049548}" type="sibTrans" cxnId="{29AE90C5-3107-4410-B62C-0FF397488CA3}">
      <dgm:prSet/>
      <dgm:spPr/>
      <dgm:t>
        <a:bodyPr/>
        <a:lstStyle/>
        <a:p>
          <a:endParaRPr lang="en-GB"/>
        </a:p>
      </dgm:t>
    </dgm:pt>
    <dgm:pt modelId="{CB5728AA-02C4-4F6D-B615-9DAFE2E5169C}">
      <dgm:prSet phldrT="[Text]" custT="1"/>
      <dgm:spPr/>
      <dgm:t>
        <a:bodyPr/>
        <a:lstStyle/>
        <a:p>
          <a:r>
            <a:rPr lang="en-GB" sz="1400"/>
            <a:t>Long-term focus</a:t>
          </a:r>
        </a:p>
      </dgm:t>
    </dgm:pt>
    <dgm:pt modelId="{3FFC4A3E-2C58-4AD6-AD7E-8E8CF80080DB}" type="parTrans" cxnId="{591678F9-8063-4839-8747-A3147D5E9DEC}">
      <dgm:prSet/>
      <dgm:spPr/>
      <dgm:t>
        <a:bodyPr/>
        <a:lstStyle/>
        <a:p>
          <a:endParaRPr lang="en-GB"/>
        </a:p>
      </dgm:t>
    </dgm:pt>
    <dgm:pt modelId="{B5B42950-43A9-4DF6-AE57-D452FAB4FB4E}" type="sibTrans" cxnId="{591678F9-8063-4839-8747-A3147D5E9DEC}">
      <dgm:prSet/>
      <dgm:spPr/>
      <dgm:t>
        <a:bodyPr/>
        <a:lstStyle/>
        <a:p>
          <a:endParaRPr lang="en-GB"/>
        </a:p>
      </dgm:t>
    </dgm:pt>
    <dgm:pt modelId="{9C062210-CFBF-499D-9FD9-39BB57E7B728}">
      <dgm:prSet phldrT="[Text]"/>
      <dgm:spPr/>
      <dgm:t>
        <a:bodyPr/>
        <a:lstStyle/>
        <a:p>
          <a:r>
            <a:rPr lang="en-GB"/>
            <a:t>Delivery Plans</a:t>
          </a:r>
        </a:p>
      </dgm:t>
    </dgm:pt>
    <dgm:pt modelId="{2622F6E5-E15A-4393-84C6-A43E7657379B}" type="parTrans" cxnId="{68A76E32-3113-4488-BA2B-06DA6CE092CD}">
      <dgm:prSet/>
      <dgm:spPr/>
      <dgm:t>
        <a:bodyPr/>
        <a:lstStyle/>
        <a:p>
          <a:endParaRPr lang="en-GB"/>
        </a:p>
      </dgm:t>
    </dgm:pt>
    <dgm:pt modelId="{97BDE2AC-E208-42E4-8D4E-1B9812C5CA52}" type="sibTrans" cxnId="{68A76E32-3113-4488-BA2B-06DA6CE092CD}">
      <dgm:prSet/>
      <dgm:spPr/>
      <dgm:t>
        <a:bodyPr/>
        <a:lstStyle/>
        <a:p>
          <a:endParaRPr lang="en-GB"/>
        </a:p>
      </dgm:t>
    </dgm:pt>
    <dgm:pt modelId="{A31AA7B3-F132-4758-8602-7FFF77DD580B}">
      <dgm:prSet phldrT="[Text]" custT="1"/>
      <dgm:spPr/>
      <dgm:t>
        <a:bodyPr/>
        <a:lstStyle/>
        <a:p>
          <a:r>
            <a:rPr lang="en-GB" sz="1400"/>
            <a:t>Medium term focus</a:t>
          </a:r>
        </a:p>
      </dgm:t>
    </dgm:pt>
    <dgm:pt modelId="{83036018-D9A6-4949-B41D-1F7E189FFB5C}" type="parTrans" cxnId="{1BF1A299-3BEA-469F-83CA-CBC314BE7632}">
      <dgm:prSet/>
      <dgm:spPr/>
      <dgm:t>
        <a:bodyPr/>
        <a:lstStyle/>
        <a:p>
          <a:endParaRPr lang="en-GB"/>
        </a:p>
      </dgm:t>
    </dgm:pt>
    <dgm:pt modelId="{BDA875EA-3A10-4F55-A3C1-37652C9B2A8B}" type="sibTrans" cxnId="{1BF1A299-3BEA-469F-83CA-CBC314BE7632}">
      <dgm:prSet/>
      <dgm:spPr/>
      <dgm:t>
        <a:bodyPr/>
        <a:lstStyle/>
        <a:p>
          <a:endParaRPr lang="en-GB"/>
        </a:p>
      </dgm:t>
    </dgm:pt>
    <dgm:pt modelId="{69056CD7-6B3D-4C81-9F0A-7709E20435C6}">
      <dgm:prSet phldrT="[Text]"/>
      <dgm:spPr/>
      <dgm:t>
        <a:bodyPr/>
        <a:lstStyle/>
        <a:p>
          <a:r>
            <a:rPr lang="en-GB"/>
            <a:t>Corporate Plan</a:t>
          </a:r>
        </a:p>
      </dgm:t>
    </dgm:pt>
    <dgm:pt modelId="{AEB3F9BC-C8BE-47F5-8D53-22AF677FCAFF}" type="parTrans" cxnId="{C2564C7E-B86E-4B30-AB19-339CAA337AF1}">
      <dgm:prSet/>
      <dgm:spPr/>
      <dgm:t>
        <a:bodyPr/>
        <a:lstStyle/>
        <a:p>
          <a:endParaRPr lang="en-GB"/>
        </a:p>
      </dgm:t>
    </dgm:pt>
    <dgm:pt modelId="{9DE37233-D2ED-43E8-BE75-683C30DC4697}" type="sibTrans" cxnId="{C2564C7E-B86E-4B30-AB19-339CAA337AF1}">
      <dgm:prSet/>
      <dgm:spPr/>
      <dgm:t>
        <a:bodyPr/>
        <a:lstStyle/>
        <a:p>
          <a:endParaRPr lang="en-GB"/>
        </a:p>
      </dgm:t>
    </dgm:pt>
    <dgm:pt modelId="{DD97E4A0-9925-4370-B978-497C16473A8C}">
      <dgm:prSet phldrT="[Text]" custT="1"/>
      <dgm:spPr/>
      <dgm:t>
        <a:bodyPr/>
        <a:lstStyle/>
        <a:p>
          <a:r>
            <a:rPr lang="en-GB" sz="1400"/>
            <a:t>Snapshot of annual priorities and deliverables across UKRI, against strategy</a:t>
          </a:r>
        </a:p>
      </dgm:t>
    </dgm:pt>
    <dgm:pt modelId="{927DB27E-A033-41D7-9FE9-866EF65DD7EE}" type="parTrans" cxnId="{F7D6577A-C183-4FB1-B1D9-D922841AECCD}">
      <dgm:prSet/>
      <dgm:spPr/>
      <dgm:t>
        <a:bodyPr/>
        <a:lstStyle/>
        <a:p>
          <a:endParaRPr lang="en-GB"/>
        </a:p>
      </dgm:t>
    </dgm:pt>
    <dgm:pt modelId="{027F438F-FA07-42D6-B935-18DB1B084E3A}" type="sibTrans" cxnId="{F7D6577A-C183-4FB1-B1D9-D922841AECCD}">
      <dgm:prSet/>
      <dgm:spPr/>
      <dgm:t>
        <a:bodyPr/>
        <a:lstStyle/>
        <a:p>
          <a:endParaRPr lang="en-GB"/>
        </a:p>
      </dgm:t>
    </dgm:pt>
    <dgm:pt modelId="{307A3F48-B3C6-426A-86F7-B5F7C40BBA15}">
      <dgm:prSet phldrT="[Text]"/>
      <dgm:spPr/>
      <dgm:t>
        <a:bodyPr/>
        <a:lstStyle/>
        <a:p>
          <a:r>
            <a:rPr lang="en-GB"/>
            <a:t>Annual report &amp; accounts</a:t>
          </a:r>
        </a:p>
      </dgm:t>
    </dgm:pt>
    <dgm:pt modelId="{177EC49A-051D-4B98-B9F2-E336EF41BB44}" type="parTrans" cxnId="{A759526D-6819-42DD-B483-226C4E2E64C4}">
      <dgm:prSet/>
      <dgm:spPr/>
      <dgm:t>
        <a:bodyPr/>
        <a:lstStyle/>
        <a:p>
          <a:endParaRPr lang="en-GB"/>
        </a:p>
      </dgm:t>
    </dgm:pt>
    <dgm:pt modelId="{A25C2A13-1C63-45CA-B867-AA11791C8D6D}" type="sibTrans" cxnId="{A759526D-6819-42DD-B483-226C4E2E64C4}">
      <dgm:prSet/>
      <dgm:spPr/>
      <dgm:t>
        <a:bodyPr/>
        <a:lstStyle/>
        <a:p>
          <a:endParaRPr lang="en-GB"/>
        </a:p>
      </dgm:t>
    </dgm:pt>
    <dgm:pt modelId="{89A8165C-EB24-4E60-8B7A-43928711DBD5}">
      <dgm:prSet phldrT="[Text]" custT="1"/>
      <dgm:spPr/>
      <dgm:t>
        <a:bodyPr/>
        <a:lstStyle/>
        <a:p>
          <a:r>
            <a:rPr lang="en-GB" sz="1400"/>
            <a:t>Provides high level principles and priorities</a:t>
          </a:r>
        </a:p>
      </dgm:t>
    </dgm:pt>
    <dgm:pt modelId="{2412EE88-412D-4240-918C-00873D74CC73}" type="parTrans" cxnId="{832609B7-58FD-47B2-8F98-3377A82D7E5E}">
      <dgm:prSet/>
      <dgm:spPr/>
      <dgm:t>
        <a:bodyPr/>
        <a:lstStyle/>
        <a:p>
          <a:endParaRPr lang="en-GB"/>
        </a:p>
      </dgm:t>
    </dgm:pt>
    <dgm:pt modelId="{9BE76423-BC1A-40EB-B796-C726E6D1C4B9}" type="sibTrans" cxnId="{832609B7-58FD-47B2-8F98-3377A82D7E5E}">
      <dgm:prSet/>
      <dgm:spPr/>
      <dgm:t>
        <a:bodyPr/>
        <a:lstStyle/>
        <a:p>
          <a:endParaRPr lang="en-GB"/>
        </a:p>
      </dgm:t>
    </dgm:pt>
    <dgm:pt modelId="{A8B44773-78C5-40CB-974E-BD5B81BD6884}">
      <dgm:prSet phldrT="[Text]" custT="1"/>
      <dgm:spPr/>
      <dgm:t>
        <a:bodyPr/>
        <a:lstStyle/>
        <a:p>
          <a:r>
            <a:rPr lang="en-GB" sz="1400"/>
            <a:t>Responds to wider strategy, to deliver council vision</a:t>
          </a:r>
        </a:p>
      </dgm:t>
    </dgm:pt>
    <dgm:pt modelId="{5F791982-E626-4886-AB01-699CBF2A0F81}" type="parTrans" cxnId="{0023AED8-0AC0-4699-9CDB-69E5B19E8C2A}">
      <dgm:prSet/>
      <dgm:spPr/>
      <dgm:t>
        <a:bodyPr/>
        <a:lstStyle/>
        <a:p>
          <a:endParaRPr lang="en-GB"/>
        </a:p>
      </dgm:t>
    </dgm:pt>
    <dgm:pt modelId="{4DBD8A3A-29DD-44AE-B997-5E5CF259E0BE}" type="sibTrans" cxnId="{0023AED8-0AC0-4699-9CDB-69E5B19E8C2A}">
      <dgm:prSet/>
      <dgm:spPr/>
      <dgm:t>
        <a:bodyPr/>
        <a:lstStyle/>
        <a:p>
          <a:endParaRPr lang="en-GB"/>
        </a:p>
      </dgm:t>
    </dgm:pt>
    <dgm:pt modelId="{72F26191-61C3-423A-B7E2-C28C8EB066D1}">
      <dgm:prSet phldrT="[Text]" custT="1"/>
      <dgm:spPr/>
      <dgm:t>
        <a:bodyPr/>
        <a:lstStyle/>
        <a:p>
          <a:r>
            <a:rPr lang="en-GB" sz="1400"/>
            <a:t>Council-specific content</a:t>
          </a:r>
        </a:p>
      </dgm:t>
    </dgm:pt>
    <dgm:pt modelId="{527F9EDE-367F-4E56-B2B6-5246906CC344}" type="parTrans" cxnId="{0325EFE6-9CBA-4265-A252-E6FA5F468ED0}">
      <dgm:prSet/>
      <dgm:spPr/>
      <dgm:t>
        <a:bodyPr/>
        <a:lstStyle/>
        <a:p>
          <a:endParaRPr lang="en-GB"/>
        </a:p>
      </dgm:t>
    </dgm:pt>
    <dgm:pt modelId="{B360F4AB-7F4E-41A0-9AC2-5929C16032DE}" type="sibTrans" cxnId="{0325EFE6-9CBA-4265-A252-E6FA5F468ED0}">
      <dgm:prSet/>
      <dgm:spPr/>
      <dgm:t>
        <a:bodyPr/>
        <a:lstStyle/>
        <a:p>
          <a:endParaRPr lang="en-GB"/>
        </a:p>
      </dgm:t>
    </dgm:pt>
    <dgm:pt modelId="{49C06AFF-988B-41E9-9D64-7CF3D2A855AE}">
      <dgm:prSet phldrT="[Text]" custT="1"/>
      <dgm:spPr/>
      <dgm:t>
        <a:bodyPr/>
        <a:lstStyle/>
        <a:p>
          <a:r>
            <a:rPr lang="en-GB" sz="1400"/>
            <a:t>Reflects what we have delivered in the last year</a:t>
          </a:r>
        </a:p>
      </dgm:t>
    </dgm:pt>
    <dgm:pt modelId="{6632F099-06AE-460E-9BA4-835C494888D9}" type="parTrans" cxnId="{CB24CAC0-AEF1-45D9-9FB2-41ED868DC5F5}">
      <dgm:prSet/>
      <dgm:spPr/>
      <dgm:t>
        <a:bodyPr/>
        <a:lstStyle/>
        <a:p>
          <a:endParaRPr lang="en-GB"/>
        </a:p>
      </dgm:t>
    </dgm:pt>
    <dgm:pt modelId="{0E537853-6034-45CF-BC02-2E0A56DB1673}" type="sibTrans" cxnId="{CB24CAC0-AEF1-45D9-9FB2-41ED868DC5F5}">
      <dgm:prSet/>
      <dgm:spPr/>
      <dgm:t>
        <a:bodyPr/>
        <a:lstStyle/>
        <a:p>
          <a:endParaRPr lang="en-GB"/>
        </a:p>
      </dgm:t>
    </dgm:pt>
    <dgm:pt modelId="{22577D79-EA3D-48C7-8260-257DE68DB2D0}">
      <dgm:prSet phldrT="[Text]" custT="1"/>
      <dgm:spPr/>
      <dgm:t>
        <a:bodyPr/>
        <a:lstStyle/>
        <a:p>
          <a:r>
            <a:rPr lang="en-GB" sz="1400"/>
            <a:t>Reporting on risk and finances</a:t>
          </a:r>
        </a:p>
      </dgm:t>
    </dgm:pt>
    <dgm:pt modelId="{5C1E2BFE-CAB0-4C0C-A7C1-7F94743105A0}" type="parTrans" cxnId="{76B3234B-FF27-4339-B796-8F2A61F86732}">
      <dgm:prSet/>
      <dgm:spPr/>
      <dgm:t>
        <a:bodyPr/>
        <a:lstStyle/>
        <a:p>
          <a:endParaRPr lang="en-GB"/>
        </a:p>
      </dgm:t>
    </dgm:pt>
    <dgm:pt modelId="{6718660E-C735-40FE-8556-9E3C205EEEAC}" type="sibTrans" cxnId="{76B3234B-FF27-4339-B796-8F2A61F86732}">
      <dgm:prSet/>
      <dgm:spPr/>
      <dgm:t>
        <a:bodyPr/>
        <a:lstStyle/>
        <a:p>
          <a:endParaRPr lang="en-GB"/>
        </a:p>
      </dgm:t>
    </dgm:pt>
    <dgm:pt modelId="{BC24340B-DFC8-4656-8846-B327EDCEDF58}" type="pres">
      <dgm:prSet presAssocID="{22ADD3DF-3897-47AF-AE50-107D58EBB77B}" presName="rootnode" presStyleCnt="0">
        <dgm:presLayoutVars>
          <dgm:chMax/>
          <dgm:chPref/>
          <dgm:dir/>
          <dgm:animLvl val="lvl"/>
        </dgm:presLayoutVars>
      </dgm:prSet>
      <dgm:spPr/>
    </dgm:pt>
    <dgm:pt modelId="{942A745D-38CC-4B74-BF72-D21DB490EBA0}" type="pres">
      <dgm:prSet presAssocID="{DAF66C79-57B6-4EAC-9935-1D252D3AC6A1}" presName="composite" presStyleCnt="0"/>
      <dgm:spPr/>
    </dgm:pt>
    <dgm:pt modelId="{2E9D797D-0A62-482E-9234-F0FF7BCA7508}" type="pres">
      <dgm:prSet presAssocID="{DAF66C79-57B6-4EAC-9935-1D252D3AC6A1}" presName="bentUpArrow1" presStyleLbl="alignImgPlace1" presStyleIdx="0" presStyleCnt="3"/>
      <dgm:spPr>
        <a:solidFill>
          <a:schemeClr val="bg2">
            <a:lumMod val="75000"/>
          </a:schemeClr>
        </a:solidFill>
      </dgm:spPr>
    </dgm:pt>
    <dgm:pt modelId="{0312D042-9EB3-446B-BDFC-D7EFF58D7F28}" type="pres">
      <dgm:prSet presAssocID="{DAF66C79-57B6-4EAC-9935-1D252D3AC6A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1ECFA4C-3639-4017-8960-39432C80BFB8}" type="pres">
      <dgm:prSet presAssocID="{DAF66C79-57B6-4EAC-9935-1D252D3AC6A1}" presName="ChildText" presStyleLbl="revTx" presStyleIdx="0" presStyleCnt="4" custScaleX="177160" custLinFactNeighborX="41446" custLinFactNeighborY="-3202">
        <dgm:presLayoutVars>
          <dgm:chMax val="0"/>
          <dgm:chPref val="0"/>
          <dgm:bulletEnabled val="1"/>
        </dgm:presLayoutVars>
      </dgm:prSet>
      <dgm:spPr/>
    </dgm:pt>
    <dgm:pt modelId="{744C0C20-7141-4477-8246-A1B6E45761F8}" type="pres">
      <dgm:prSet presAssocID="{2A16853A-3363-4068-AD62-420866049548}" presName="sibTrans" presStyleCnt="0"/>
      <dgm:spPr/>
    </dgm:pt>
    <dgm:pt modelId="{4C1EB734-BBB8-4282-86DA-8B8FA82710A5}" type="pres">
      <dgm:prSet presAssocID="{9C062210-CFBF-499D-9FD9-39BB57E7B728}" presName="composite" presStyleCnt="0"/>
      <dgm:spPr/>
    </dgm:pt>
    <dgm:pt modelId="{B000072B-CB52-41FB-96A5-1B6DC1F8437F}" type="pres">
      <dgm:prSet presAssocID="{9C062210-CFBF-499D-9FD9-39BB57E7B728}" presName="bentUpArrow1" presStyleLbl="alignImgPlace1" presStyleIdx="1" presStyleCnt="3"/>
      <dgm:spPr>
        <a:solidFill>
          <a:schemeClr val="bg2">
            <a:lumMod val="75000"/>
          </a:schemeClr>
        </a:solidFill>
      </dgm:spPr>
    </dgm:pt>
    <dgm:pt modelId="{A97303E7-3377-4093-B7AC-7257E2011A6F}" type="pres">
      <dgm:prSet presAssocID="{9C062210-CFBF-499D-9FD9-39BB57E7B72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06BC2ABB-96CE-494E-BA64-E50315E7EB8F}" type="pres">
      <dgm:prSet presAssocID="{9C062210-CFBF-499D-9FD9-39BB57E7B728}" presName="ChildText" presStyleLbl="revTx" presStyleIdx="1" presStyleCnt="4" custScaleX="190605" custLinFactNeighborX="47203" custLinFactNeighborY="-678">
        <dgm:presLayoutVars>
          <dgm:chMax val="0"/>
          <dgm:chPref val="0"/>
          <dgm:bulletEnabled val="1"/>
        </dgm:presLayoutVars>
      </dgm:prSet>
      <dgm:spPr/>
    </dgm:pt>
    <dgm:pt modelId="{6F035FD2-1F0D-4B12-A596-A6283AB98AD1}" type="pres">
      <dgm:prSet presAssocID="{97BDE2AC-E208-42E4-8D4E-1B9812C5CA52}" presName="sibTrans" presStyleCnt="0"/>
      <dgm:spPr/>
    </dgm:pt>
    <dgm:pt modelId="{A3D81A82-3722-4187-B1A0-35667AC0CBF1}" type="pres">
      <dgm:prSet presAssocID="{69056CD7-6B3D-4C81-9F0A-7709E20435C6}" presName="composite" presStyleCnt="0"/>
      <dgm:spPr/>
    </dgm:pt>
    <dgm:pt modelId="{E4DC240B-DD6A-4663-9490-C83CB9C8DDB7}" type="pres">
      <dgm:prSet presAssocID="{69056CD7-6B3D-4C81-9F0A-7709E20435C6}" presName="bentUpArrow1" presStyleLbl="alignImgPlace1" presStyleIdx="2" presStyleCnt="3"/>
      <dgm:spPr>
        <a:solidFill>
          <a:schemeClr val="bg2">
            <a:lumMod val="75000"/>
          </a:schemeClr>
        </a:solidFill>
      </dgm:spPr>
    </dgm:pt>
    <dgm:pt modelId="{7C715343-DCD5-4668-80CD-B6851C21F803}" type="pres">
      <dgm:prSet presAssocID="{69056CD7-6B3D-4C81-9F0A-7709E20435C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C6C2D752-38FE-4A34-BE86-1B7ABDE9DD05}" type="pres">
      <dgm:prSet presAssocID="{69056CD7-6B3D-4C81-9F0A-7709E20435C6}" presName="ChildText" presStyleLbl="revTx" presStyleIdx="2" presStyleCnt="4" custScaleX="135926" custLinFactNeighborX="20116" custLinFactNeighborY="1989">
        <dgm:presLayoutVars>
          <dgm:chMax val="0"/>
          <dgm:chPref val="0"/>
          <dgm:bulletEnabled val="1"/>
        </dgm:presLayoutVars>
      </dgm:prSet>
      <dgm:spPr/>
    </dgm:pt>
    <dgm:pt modelId="{42AE1174-16D1-4FF6-BE09-CB8E03C93242}" type="pres">
      <dgm:prSet presAssocID="{9DE37233-D2ED-43E8-BE75-683C30DC4697}" presName="sibTrans" presStyleCnt="0"/>
      <dgm:spPr/>
    </dgm:pt>
    <dgm:pt modelId="{C6377352-27B4-402F-910C-43E9425A8AA8}" type="pres">
      <dgm:prSet presAssocID="{307A3F48-B3C6-426A-86F7-B5F7C40BBA15}" presName="composite" presStyleCnt="0"/>
      <dgm:spPr/>
    </dgm:pt>
    <dgm:pt modelId="{6342D45F-A8C7-404D-9EF7-2E476A3BB23B}" type="pres">
      <dgm:prSet presAssocID="{307A3F48-B3C6-426A-86F7-B5F7C40BBA1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F6A7B19E-7DD0-4392-90DD-A8C8928E56AA}" type="pres">
      <dgm:prSet presAssocID="{307A3F48-B3C6-426A-86F7-B5F7C40BBA15}" presName="FinalChildText" presStyleLbl="revTx" presStyleIdx="3" presStyleCnt="4" custScaleX="140782" custLinFactNeighborX="20474" custLinFactNeighborY="-2829">
        <dgm:presLayoutVars>
          <dgm:chMax val="0"/>
          <dgm:chPref val="0"/>
          <dgm:bulletEnabled val="1"/>
        </dgm:presLayoutVars>
      </dgm:prSet>
      <dgm:spPr/>
    </dgm:pt>
  </dgm:ptLst>
  <dgm:cxnLst>
    <dgm:cxn modelId="{00FAE905-0D6A-42C9-93FC-FCDCC697671F}" type="presOf" srcId="{89A8165C-EB24-4E60-8B7A-43928711DBD5}" destId="{E1ECFA4C-3639-4017-8960-39432C80BFB8}" srcOrd="0" destOrd="1" presId="urn:microsoft.com/office/officeart/2005/8/layout/StepDownProcess"/>
    <dgm:cxn modelId="{CFD2CF0C-DC81-4213-B522-F53F28D44063}" type="presOf" srcId="{A8B44773-78C5-40CB-974E-BD5B81BD6884}" destId="{06BC2ABB-96CE-494E-BA64-E50315E7EB8F}" srcOrd="0" destOrd="1" presId="urn:microsoft.com/office/officeart/2005/8/layout/StepDownProcess"/>
    <dgm:cxn modelId="{F7062212-3FBF-4581-922A-0B08F829A3C2}" type="presOf" srcId="{A31AA7B3-F132-4758-8602-7FFF77DD580B}" destId="{06BC2ABB-96CE-494E-BA64-E50315E7EB8F}" srcOrd="0" destOrd="0" presId="urn:microsoft.com/office/officeart/2005/8/layout/StepDownProcess"/>
    <dgm:cxn modelId="{68A76E32-3113-4488-BA2B-06DA6CE092CD}" srcId="{22ADD3DF-3897-47AF-AE50-107D58EBB77B}" destId="{9C062210-CFBF-499D-9FD9-39BB57E7B728}" srcOrd="1" destOrd="0" parTransId="{2622F6E5-E15A-4393-84C6-A43E7657379B}" sibTransId="{97BDE2AC-E208-42E4-8D4E-1B9812C5CA52}"/>
    <dgm:cxn modelId="{B1B1754A-C88D-4EF3-AFC9-6FA7B05497E9}" type="presOf" srcId="{72F26191-61C3-423A-B7E2-C28C8EB066D1}" destId="{06BC2ABB-96CE-494E-BA64-E50315E7EB8F}" srcOrd="0" destOrd="2" presId="urn:microsoft.com/office/officeart/2005/8/layout/StepDownProcess"/>
    <dgm:cxn modelId="{76B3234B-FF27-4339-B796-8F2A61F86732}" srcId="{307A3F48-B3C6-426A-86F7-B5F7C40BBA15}" destId="{22577D79-EA3D-48C7-8260-257DE68DB2D0}" srcOrd="1" destOrd="0" parTransId="{5C1E2BFE-CAB0-4C0C-A7C1-7F94743105A0}" sibTransId="{6718660E-C735-40FE-8556-9E3C205EEEAC}"/>
    <dgm:cxn modelId="{A759526D-6819-42DD-B483-226C4E2E64C4}" srcId="{22ADD3DF-3897-47AF-AE50-107D58EBB77B}" destId="{307A3F48-B3C6-426A-86F7-B5F7C40BBA15}" srcOrd="3" destOrd="0" parTransId="{177EC49A-051D-4B98-B9F2-E336EF41BB44}" sibTransId="{A25C2A13-1C63-45CA-B867-AA11791C8D6D}"/>
    <dgm:cxn modelId="{939B8253-629E-435E-A228-19447FA183C7}" type="presOf" srcId="{22577D79-EA3D-48C7-8260-257DE68DB2D0}" destId="{F6A7B19E-7DD0-4392-90DD-A8C8928E56AA}" srcOrd="0" destOrd="1" presId="urn:microsoft.com/office/officeart/2005/8/layout/StepDownProcess"/>
    <dgm:cxn modelId="{4701ED55-4784-4BD5-8284-612C7ACDC857}" type="presOf" srcId="{DAF66C79-57B6-4EAC-9935-1D252D3AC6A1}" destId="{0312D042-9EB3-446B-BDFC-D7EFF58D7F28}" srcOrd="0" destOrd="0" presId="urn:microsoft.com/office/officeart/2005/8/layout/StepDownProcess"/>
    <dgm:cxn modelId="{7212A956-9510-4935-90A2-CD4E370ED0F9}" type="presOf" srcId="{9C062210-CFBF-499D-9FD9-39BB57E7B728}" destId="{A97303E7-3377-4093-B7AC-7257E2011A6F}" srcOrd="0" destOrd="0" presId="urn:microsoft.com/office/officeart/2005/8/layout/StepDownProcess"/>
    <dgm:cxn modelId="{F7D6577A-C183-4FB1-B1D9-D922841AECCD}" srcId="{69056CD7-6B3D-4C81-9F0A-7709E20435C6}" destId="{DD97E4A0-9925-4370-B978-497C16473A8C}" srcOrd="0" destOrd="0" parTransId="{927DB27E-A033-41D7-9FE9-866EF65DD7EE}" sibTransId="{027F438F-FA07-42D6-B935-18DB1B084E3A}"/>
    <dgm:cxn modelId="{01E61B7B-BD9C-415B-B7EF-1BA86CE22A74}" type="presOf" srcId="{22ADD3DF-3897-47AF-AE50-107D58EBB77B}" destId="{BC24340B-DFC8-4656-8846-B327EDCEDF58}" srcOrd="0" destOrd="0" presId="urn:microsoft.com/office/officeart/2005/8/layout/StepDownProcess"/>
    <dgm:cxn modelId="{C2564C7E-B86E-4B30-AB19-339CAA337AF1}" srcId="{22ADD3DF-3897-47AF-AE50-107D58EBB77B}" destId="{69056CD7-6B3D-4C81-9F0A-7709E20435C6}" srcOrd="2" destOrd="0" parTransId="{AEB3F9BC-C8BE-47F5-8D53-22AF677FCAFF}" sibTransId="{9DE37233-D2ED-43E8-BE75-683C30DC4697}"/>
    <dgm:cxn modelId="{44982B86-2CD2-4E60-A385-328AAD6F7BDF}" type="presOf" srcId="{307A3F48-B3C6-426A-86F7-B5F7C40BBA15}" destId="{6342D45F-A8C7-404D-9EF7-2E476A3BB23B}" srcOrd="0" destOrd="0" presId="urn:microsoft.com/office/officeart/2005/8/layout/StepDownProcess"/>
    <dgm:cxn modelId="{1BF1A299-3BEA-469F-83CA-CBC314BE7632}" srcId="{9C062210-CFBF-499D-9FD9-39BB57E7B728}" destId="{A31AA7B3-F132-4758-8602-7FFF77DD580B}" srcOrd="0" destOrd="0" parTransId="{83036018-D9A6-4949-B41D-1F7E189FFB5C}" sibTransId="{BDA875EA-3A10-4F55-A3C1-37652C9B2A8B}"/>
    <dgm:cxn modelId="{0D6D87A5-E634-4985-A63B-2326C57AB2AA}" type="presOf" srcId="{69056CD7-6B3D-4C81-9F0A-7709E20435C6}" destId="{7C715343-DCD5-4668-80CD-B6851C21F803}" srcOrd="0" destOrd="0" presId="urn:microsoft.com/office/officeart/2005/8/layout/StepDownProcess"/>
    <dgm:cxn modelId="{832609B7-58FD-47B2-8F98-3377A82D7E5E}" srcId="{DAF66C79-57B6-4EAC-9935-1D252D3AC6A1}" destId="{89A8165C-EB24-4E60-8B7A-43928711DBD5}" srcOrd="1" destOrd="0" parTransId="{2412EE88-412D-4240-918C-00873D74CC73}" sibTransId="{9BE76423-BC1A-40EB-B796-C726E6D1C4B9}"/>
    <dgm:cxn modelId="{CB24CAC0-AEF1-45D9-9FB2-41ED868DC5F5}" srcId="{307A3F48-B3C6-426A-86F7-B5F7C40BBA15}" destId="{49C06AFF-988B-41E9-9D64-7CF3D2A855AE}" srcOrd="0" destOrd="0" parTransId="{6632F099-06AE-460E-9BA4-835C494888D9}" sibTransId="{0E537853-6034-45CF-BC02-2E0A56DB1673}"/>
    <dgm:cxn modelId="{29AE90C5-3107-4410-B62C-0FF397488CA3}" srcId="{22ADD3DF-3897-47AF-AE50-107D58EBB77B}" destId="{DAF66C79-57B6-4EAC-9935-1D252D3AC6A1}" srcOrd="0" destOrd="0" parTransId="{16405157-6F10-4FB2-A833-DCB813F10B51}" sibTransId="{2A16853A-3363-4068-AD62-420866049548}"/>
    <dgm:cxn modelId="{1FA87BD1-07E4-4069-B598-1AC8633C4B7B}" type="presOf" srcId="{49C06AFF-988B-41E9-9D64-7CF3D2A855AE}" destId="{F6A7B19E-7DD0-4392-90DD-A8C8928E56AA}" srcOrd="0" destOrd="0" presId="urn:microsoft.com/office/officeart/2005/8/layout/StepDownProcess"/>
    <dgm:cxn modelId="{0023AED8-0AC0-4699-9CDB-69E5B19E8C2A}" srcId="{9C062210-CFBF-499D-9FD9-39BB57E7B728}" destId="{A8B44773-78C5-40CB-974E-BD5B81BD6884}" srcOrd="1" destOrd="0" parTransId="{5F791982-E626-4886-AB01-699CBF2A0F81}" sibTransId="{4DBD8A3A-29DD-44AE-B997-5E5CF259E0BE}"/>
    <dgm:cxn modelId="{0325EFE6-9CBA-4265-A252-E6FA5F468ED0}" srcId="{9C062210-CFBF-499D-9FD9-39BB57E7B728}" destId="{72F26191-61C3-423A-B7E2-C28C8EB066D1}" srcOrd="2" destOrd="0" parTransId="{527F9EDE-367F-4E56-B2B6-5246906CC344}" sibTransId="{B360F4AB-7F4E-41A0-9AC2-5929C16032DE}"/>
    <dgm:cxn modelId="{591678F9-8063-4839-8747-A3147D5E9DEC}" srcId="{DAF66C79-57B6-4EAC-9935-1D252D3AC6A1}" destId="{CB5728AA-02C4-4F6D-B615-9DAFE2E5169C}" srcOrd="0" destOrd="0" parTransId="{3FFC4A3E-2C58-4AD6-AD7E-8E8CF80080DB}" sibTransId="{B5B42950-43A9-4DF6-AE57-D452FAB4FB4E}"/>
    <dgm:cxn modelId="{BFBF55FB-2863-4CD1-A5FF-D40051CBC29F}" type="presOf" srcId="{CB5728AA-02C4-4F6D-B615-9DAFE2E5169C}" destId="{E1ECFA4C-3639-4017-8960-39432C80BFB8}" srcOrd="0" destOrd="0" presId="urn:microsoft.com/office/officeart/2005/8/layout/StepDownProcess"/>
    <dgm:cxn modelId="{21ED83FB-7E83-4879-8F44-3D95C086FFC5}" type="presOf" srcId="{DD97E4A0-9925-4370-B978-497C16473A8C}" destId="{C6C2D752-38FE-4A34-BE86-1B7ABDE9DD05}" srcOrd="0" destOrd="0" presId="urn:microsoft.com/office/officeart/2005/8/layout/StepDownProcess"/>
    <dgm:cxn modelId="{007B3327-C2F5-4821-9BA0-EB3AB74DF156}" type="presParOf" srcId="{BC24340B-DFC8-4656-8846-B327EDCEDF58}" destId="{942A745D-38CC-4B74-BF72-D21DB490EBA0}" srcOrd="0" destOrd="0" presId="urn:microsoft.com/office/officeart/2005/8/layout/StepDownProcess"/>
    <dgm:cxn modelId="{FBC60CAE-2D38-4894-B4D1-A4C5DEC8FD6A}" type="presParOf" srcId="{942A745D-38CC-4B74-BF72-D21DB490EBA0}" destId="{2E9D797D-0A62-482E-9234-F0FF7BCA7508}" srcOrd="0" destOrd="0" presId="urn:microsoft.com/office/officeart/2005/8/layout/StepDownProcess"/>
    <dgm:cxn modelId="{27883D4C-16F6-401B-9595-C4470F98AAB0}" type="presParOf" srcId="{942A745D-38CC-4B74-BF72-D21DB490EBA0}" destId="{0312D042-9EB3-446B-BDFC-D7EFF58D7F28}" srcOrd="1" destOrd="0" presId="urn:microsoft.com/office/officeart/2005/8/layout/StepDownProcess"/>
    <dgm:cxn modelId="{C44F5360-CB83-4654-BF7B-E5C0217836CD}" type="presParOf" srcId="{942A745D-38CC-4B74-BF72-D21DB490EBA0}" destId="{E1ECFA4C-3639-4017-8960-39432C80BFB8}" srcOrd="2" destOrd="0" presId="urn:microsoft.com/office/officeart/2005/8/layout/StepDownProcess"/>
    <dgm:cxn modelId="{E45B8081-601C-428B-A16F-E0AEBB5C3F82}" type="presParOf" srcId="{BC24340B-DFC8-4656-8846-B327EDCEDF58}" destId="{744C0C20-7141-4477-8246-A1B6E45761F8}" srcOrd="1" destOrd="0" presId="urn:microsoft.com/office/officeart/2005/8/layout/StepDownProcess"/>
    <dgm:cxn modelId="{C0403EB3-5EA3-4129-8EE3-01D023F415AC}" type="presParOf" srcId="{BC24340B-DFC8-4656-8846-B327EDCEDF58}" destId="{4C1EB734-BBB8-4282-86DA-8B8FA82710A5}" srcOrd="2" destOrd="0" presId="urn:microsoft.com/office/officeart/2005/8/layout/StepDownProcess"/>
    <dgm:cxn modelId="{4A8194CF-B47F-4552-B3F0-3B601016C436}" type="presParOf" srcId="{4C1EB734-BBB8-4282-86DA-8B8FA82710A5}" destId="{B000072B-CB52-41FB-96A5-1B6DC1F8437F}" srcOrd="0" destOrd="0" presId="urn:microsoft.com/office/officeart/2005/8/layout/StepDownProcess"/>
    <dgm:cxn modelId="{7772576F-D876-4D4A-8ED1-8B8128601C65}" type="presParOf" srcId="{4C1EB734-BBB8-4282-86DA-8B8FA82710A5}" destId="{A97303E7-3377-4093-B7AC-7257E2011A6F}" srcOrd="1" destOrd="0" presId="urn:microsoft.com/office/officeart/2005/8/layout/StepDownProcess"/>
    <dgm:cxn modelId="{25B70FAA-5D33-44BA-9600-340F1787043F}" type="presParOf" srcId="{4C1EB734-BBB8-4282-86DA-8B8FA82710A5}" destId="{06BC2ABB-96CE-494E-BA64-E50315E7EB8F}" srcOrd="2" destOrd="0" presId="urn:microsoft.com/office/officeart/2005/8/layout/StepDownProcess"/>
    <dgm:cxn modelId="{30F49D42-CED1-4587-AE99-35BE36A83E77}" type="presParOf" srcId="{BC24340B-DFC8-4656-8846-B327EDCEDF58}" destId="{6F035FD2-1F0D-4B12-A596-A6283AB98AD1}" srcOrd="3" destOrd="0" presId="urn:microsoft.com/office/officeart/2005/8/layout/StepDownProcess"/>
    <dgm:cxn modelId="{C2C8F91C-90C7-411E-81F0-6D69C4BBA12D}" type="presParOf" srcId="{BC24340B-DFC8-4656-8846-B327EDCEDF58}" destId="{A3D81A82-3722-4187-B1A0-35667AC0CBF1}" srcOrd="4" destOrd="0" presId="urn:microsoft.com/office/officeart/2005/8/layout/StepDownProcess"/>
    <dgm:cxn modelId="{E2D5C626-E198-4534-9B16-8CE53BDC5309}" type="presParOf" srcId="{A3D81A82-3722-4187-B1A0-35667AC0CBF1}" destId="{E4DC240B-DD6A-4663-9490-C83CB9C8DDB7}" srcOrd="0" destOrd="0" presId="urn:microsoft.com/office/officeart/2005/8/layout/StepDownProcess"/>
    <dgm:cxn modelId="{04736066-F116-4F65-B46F-3C19F1D115B9}" type="presParOf" srcId="{A3D81A82-3722-4187-B1A0-35667AC0CBF1}" destId="{7C715343-DCD5-4668-80CD-B6851C21F803}" srcOrd="1" destOrd="0" presId="urn:microsoft.com/office/officeart/2005/8/layout/StepDownProcess"/>
    <dgm:cxn modelId="{25F12500-18D9-422C-A3A3-92A27487BFE9}" type="presParOf" srcId="{A3D81A82-3722-4187-B1A0-35667AC0CBF1}" destId="{C6C2D752-38FE-4A34-BE86-1B7ABDE9DD05}" srcOrd="2" destOrd="0" presId="urn:microsoft.com/office/officeart/2005/8/layout/StepDownProcess"/>
    <dgm:cxn modelId="{7525942D-CDF6-4616-B0CD-53BEFD10508A}" type="presParOf" srcId="{BC24340B-DFC8-4656-8846-B327EDCEDF58}" destId="{42AE1174-16D1-4FF6-BE09-CB8E03C93242}" srcOrd="5" destOrd="0" presId="urn:microsoft.com/office/officeart/2005/8/layout/StepDownProcess"/>
    <dgm:cxn modelId="{82793FDB-1F3A-4BF0-BC1B-8452C88BB27D}" type="presParOf" srcId="{BC24340B-DFC8-4656-8846-B327EDCEDF58}" destId="{C6377352-27B4-402F-910C-43E9425A8AA8}" srcOrd="6" destOrd="0" presId="urn:microsoft.com/office/officeart/2005/8/layout/StepDownProcess"/>
    <dgm:cxn modelId="{8A99F205-9187-45A0-8BF9-C3ECD592531B}" type="presParOf" srcId="{C6377352-27B4-402F-910C-43E9425A8AA8}" destId="{6342D45F-A8C7-404D-9EF7-2E476A3BB23B}" srcOrd="0" destOrd="0" presId="urn:microsoft.com/office/officeart/2005/8/layout/StepDownProcess"/>
    <dgm:cxn modelId="{AF57C18A-F270-4779-9648-D5B6848AA296}" type="presParOf" srcId="{C6377352-27B4-402F-910C-43E9425A8AA8}" destId="{F6A7B19E-7DD0-4392-90DD-A8C8928E56A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EDBFC-73A4-452D-A09F-1E300F423B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6EFD364-DC7C-49E5-835E-C889C5E05BFA}">
      <dgm:prSet phldrT="[Text]" custT="1"/>
      <dgm:spPr>
        <a:ln>
          <a:solidFill>
            <a:srgbClr val="07B089"/>
          </a:solidFill>
        </a:ln>
      </dgm:spPr>
      <dgm:t>
        <a:bodyPr/>
        <a:lstStyle/>
        <a:p>
          <a:r>
            <a:rPr lang="en-GB" sz="2200" dirty="0">
              <a:solidFill>
                <a:srgbClr val="FFFFFF"/>
              </a:solidFill>
              <a:cs typeface="Arial"/>
            </a:rPr>
            <a:t>Intensify regional engagement</a:t>
          </a:r>
          <a:endParaRPr lang="en-GB" sz="2200" dirty="0">
            <a:solidFill>
              <a:srgbClr val="FFFFFF"/>
            </a:solidFill>
          </a:endParaRPr>
        </a:p>
      </dgm:t>
    </dgm:pt>
    <dgm:pt modelId="{026BC3C2-AC40-4555-A53A-C0D227B34B8C}" type="parTrans" cxnId="{453A7A4F-EB12-454C-818B-DB4C542D2E5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AF4CEB5-63DD-4969-B9FC-73D07185E80C}" type="sibTrans" cxnId="{453A7A4F-EB12-454C-818B-DB4C542D2E5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C5452D0-1C73-4838-9047-0846F26A5E5C}">
      <dgm:prSet phldrT="[Text]" custT="1"/>
      <dgm:spPr>
        <a:ln>
          <a:solidFill>
            <a:srgbClr val="07B089"/>
          </a:solidFill>
        </a:ln>
      </dgm:spPr>
      <dgm:t>
        <a:bodyPr/>
        <a:lstStyle/>
        <a:p>
          <a:r>
            <a:rPr lang="en-GB" sz="2200" dirty="0">
              <a:solidFill>
                <a:srgbClr val="FFFFFF"/>
              </a:solidFill>
              <a:cs typeface="Arial"/>
            </a:rPr>
            <a:t>Embed Place </a:t>
          </a:r>
          <a:r>
            <a:rPr lang="en-GB" sz="2200">
              <a:solidFill>
                <a:srgbClr val="FFFFFF"/>
              </a:solidFill>
              <a:cs typeface="Arial"/>
            </a:rPr>
            <a:t>into EPSRC activities </a:t>
          </a:r>
          <a:r>
            <a:rPr lang="en-GB" sz="2200" dirty="0">
              <a:solidFill>
                <a:srgbClr val="FFFFFF"/>
              </a:solidFill>
              <a:cs typeface="Arial"/>
            </a:rPr>
            <a:t>where appropriate</a:t>
          </a:r>
          <a:endParaRPr lang="en-GB" sz="2200" dirty="0">
            <a:solidFill>
              <a:srgbClr val="FFFFFF"/>
            </a:solidFill>
          </a:endParaRPr>
        </a:p>
      </dgm:t>
    </dgm:pt>
    <dgm:pt modelId="{1F7A58C6-2B74-40CB-8252-A2D1DF143C95}" type="parTrans" cxnId="{A4C754BB-1DEF-46ED-9D0E-6AAF92703B0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8CA36C2-6A05-4898-9BDD-D97192697ACC}" type="sibTrans" cxnId="{A4C754BB-1DEF-46ED-9D0E-6AAF92703B0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290417D-82D2-4AE9-876D-C58F7874EA73}">
      <dgm:prSet phldrT="[Text]" custT="1"/>
      <dgm:spPr>
        <a:ln>
          <a:solidFill>
            <a:srgbClr val="07B089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GB" sz="2000" dirty="0">
              <a:solidFill>
                <a:srgbClr val="FFFFFF"/>
              </a:solidFill>
              <a:cs typeface="Arial"/>
            </a:rPr>
            <a:t>Place interventions for research connectivity across local and national ecosystems</a:t>
          </a:r>
        </a:p>
      </dgm:t>
    </dgm:pt>
    <dgm:pt modelId="{E264E06D-D83C-4F22-9A66-B29EF73A5954}" type="parTrans" cxnId="{0CDEF5CA-16AA-4C79-804F-3E7E482F06A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FAA8932-C052-4CA8-8650-8CEB48FAA1D0}" type="sibTrans" cxnId="{0CDEF5CA-16AA-4C79-804F-3E7E482F06A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7D253F7-E488-4F9A-84A1-1A7220A1444D}" type="pres">
      <dgm:prSet presAssocID="{A64EDBFC-73A4-452D-A09F-1E300F423B9B}" presName="Name0" presStyleCnt="0">
        <dgm:presLayoutVars>
          <dgm:chMax val="7"/>
          <dgm:chPref val="7"/>
          <dgm:dir/>
        </dgm:presLayoutVars>
      </dgm:prSet>
      <dgm:spPr/>
    </dgm:pt>
    <dgm:pt modelId="{5D3D6AC7-979A-4B01-9D15-9D66ED43F76C}" type="pres">
      <dgm:prSet presAssocID="{A64EDBFC-73A4-452D-A09F-1E300F423B9B}" presName="Name1" presStyleCnt="0"/>
      <dgm:spPr/>
    </dgm:pt>
    <dgm:pt modelId="{7CD98965-0C9A-4E01-8F8C-C1003A42A7BC}" type="pres">
      <dgm:prSet presAssocID="{A64EDBFC-73A4-452D-A09F-1E300F423B9B}" presName="cycle" presStyleCnt="0"/>
      <dgm:spPr/>
    </dgm:pt>
    <dgm:pt modelId="{FA8C7E40-7E52-4924-98C6-886E40095DCF}" type="pres">
      <dgm:prSet presAssocID="{A64EDBFC-73A4-452D-A09F-1E300F423B9B}" presName="srcNode" presStyleLbl="node1" presStyleIdx="0" presStyleCnt="3"/>
      <dgm:spPr/>
    </dgm:pt>
    <dgm:pt modelId="{549CF7AB-5440-4D97-AA10-2818597BE784}" type="pres">
      <dgm:prSet presAssocID="{A64EDBFC-73A4-452D-A09F-1E300F423B9B}" presName="conn" presStyleLbl="parChTrans1D2" presStyleIdx="0" presStyleCnt="1"/>
      <dgm:spPr/>
    </dgm:pt>
    <dgm:pt modelId="{EF17AD38-306F-4E87-8499-422858389192}" type="pres">
      <dgm:prSet presAssocID="{A64EDBFC-73A4-452D-A09F-1E300F423B9B}" presName="extraNode" presStyleLbl="node1" presStyleIdx="0" presStyleCnt="3"/>
      <dgm:spPr/>
    </dgm:pt>
    <dgm:pt modelId="{DB020F00-7DBD-45EB-AB4C-45D53303FBA0}" type="pres">
      <dgm:prSet presAssocID="{A64EDBFC-73A4-452D-A09F-1E300F423B9B}" presName="dstNode" presStyleLbl="node1" presStyleIdx="0" presStyleCnt="3"/>
      <dgm:spPr/>
    </dgm:pt>
    <dgm:pt modelId="{987802BC-366F-4031-AD0D-0B206C389B67}" type="pres">
      <dgm:prSet presAssocID="{C6EFD364-DC7C-49E5-835E-C889C5E05BFA}" presName="text_1" presStyleLbl="node1" presStyleIdx="0" presStyleCnt="3">
        <dgm:presLayoutVars>
          <dgm:bulletEnabled val="1"/>
        </dgm:presLayoutVars>
      </dgm:prSet>
      <dgm:spPr/>
    </dgm:pt>
    <dgm:pt modelId="{B11DD3D8-2E88-4791-97E8-79D9F8D327BD}" type="pres">
      <dgm:prSet presAssocID="{C6EFD364-DC7C-49E5-835E-C889C5E05BFA}" presName="accent_1" presStyleCnt="0"/>
      <dgm:spPr/>
    </dgm:pt>
    <dgm:pt modelId="{D686A7CD-8ED2-4EED-9CC0-C2FA56D7E4A5}" type="pres">
      <dgm:prSet presAssocID="{C6EFD364-DC7C-49E5-835E-C889C5E05BFA}" presName="accentRepeatNode" presStyleLbl="solidFgAcc1" presStyleIdx="0" presStyleCnt="3"/>
      <dgm:spPr>
        <a:solidFill>
          <a:srgbClr val="FFFFFF"/>
        </a:solidFill>
      </dgm:spPr>
    </dgm:pt>
    <dgm:pt modelId="{1E5996A4-8826-450A-A14B-FE73F0D84607}" type="pres">
      <dgm:prSet presAssocID="{EC5452D0-1C73-4838-9047-0846F26A5E5C}" presName="text_2" presStyleLbl="node1" presStyleIdx="1" presStyleCnt="3">
        <dgm:presLayoutVars>
          <dgm:bulletEnabled val="1"/>
        </dgm:presLayoutVars>
      </dgm:prSet>
      <dgm:spPr/>
    </dgm:pt>
    <dgm:pt modelId="{5CEDE57D-3568-4A6B-A88D-E2854265769E}" type="pres">
      <dgm:prSet presAssocID="{EC5452D0-1C73-4838-9047-0846F26A5E5C}" presName="accent_2" presStyleCnt="0"/>
      <dgm:spPr/>
    </dgm:pt>
    <dgm:pt modelId="{FBDE6F18-4F3D-494D-85CB-06E2A21C1859}" type="pres">
      <dgm:prSet presAssocID="{EC5452D0-1C73-4838-9047-0846F26A5E5C}" presName="accentRepeatNode" presStyleLbl="solidFgAcc1" presStyleIdx="1" presStyleCnt="3"/>
      <dgm:spPr>
        <a:solidFill>
          <a:srgbClr val="FFFFFF"/>
        </a:solidFill>
      </dgm:spPr>
    </dgm:pt>
    <dgm:pt modelId="{657AD331-0B6F-4D66-9451-1A14E78C61BE}" type="pres">
      <dgm:prSet presAssocID="{0290417D-82D2-4AE9-876D-C58F7874EA73}" presName="text_3" presStyleLbl="node1" presStyleIdx="2" presStyleCnt="3">
        <dgm:presLayoutVars>
          <dgm:bulletEnabled val="1"/>
        </dgm:presLayoutVars>
      </dgm:prSet>
      <dgm:spPr/>
    </dgm:pt>
    <dgm:pt modelId="{83EFA33F-5FE2-4235-A904-4CCEB7BB6B44}" type="pres">
      <dgm:prSet presAssocID="{0290417D-82D2-4AE9-876D-C58F7874EA73}" presName="accent_3" presStyleCnt="0"/>
      <dgm:spPr/>
    </dgm:pt>
    <dgm:pt modelId="{E78A048B-4CB9-4A01-A6C6-EC77E8EB853F}" type="pres">
      <dgm:prSet presAssocID="{0290417D-82D2-4AE9-876D-C58F7874EA73}" presName="accentRepeatNode" presStyleLbl="solidFgAcc1" presStyleIdx="2" presStyleCnt="3"/>
      <dgm:spPr>
        <a:solidFill>
          <a:srgbClr val="FFFFFF"/>
        </a:solidFill>
      </dgm:spPr>
    </dgm:pt>
  </dgm:ptLst>
  <dgm:cxnLst>
    <dgm:cxn modelId="{AE650109-D09B-437B-A322-7A3F80C396D2}" type="presOf" srcId="{C6EFD364-DC7C-49E5-835E-C889C5E05BFA}" destId="{987802BC-366F-4031-AD0D-0B206C389B67}" srcOrd="0" destOrd="0" presId="urn:microsoft.com/office/officeart/2008/layout/VerticalCurvedList"/>
    <dgm:cxn modelId="{73E23E22-9CBD-42BD-AD49-92F8C147E044}" type="presOf" srcId="{EC5452D0-1C73-4838-9047-0846F26A5E5C}" destId="{1E5996A4-8826-450A-A14B-FE73F0D84607}" srcOrd="0" destOrd="0" presId="urn:microsoft.com/office/officeart/2008/layout/VerticalCurvedList"/>
    <dgm:cxn modelId="{A0F1AA5E-EE7F-4BBD-807B-52B542F16400}" type="presOf" srcId="{0AF4CEB5-63DD-4969-B9FC-73D07185E80C}" destId="{549CF7AB-5440-4D97-AA10-2818597BE784}" srcOrd="0" destOrd="0" presId="urn:microsoft.com/office/officeart/2008/layout/VerticalCurvedList"/>
    <dgm:cxn modelId="{D391E646-F5C4-465B-9B64-A264A3492E76}" type="presOf" srcId="{A64EDBFC-73A4-452D-A09F-1E300F423B9B}" destId="{67D253F7-E488-4F9A-84A1-1A7220A1444D}" srcOrd="0" destOrd="0" presId="urn:microsoft.com/office/officeart/2008/layout/VerticalCurvedList"/>
    <dgm:cxn modelId="{453A7A4F-EB12-454C-818B-DB4C542D2E57}" srcId="{A64EDBFC-73A4-452D-A09F-1E300F423B9B}" destId="{C6EFD364-DC7C-49E5-835E-C889C5E05BFA}" srcOrd="0" destOrd="0" parTransId="{026BC3C2-AC40-4555-A53A-C0D227B34B8C}" sibTransId="{0AF4CEB5-63DD-4969-B9FC-73D07185E80C}"/>
    <dgm:cxn modelId="{A4C754BB-1DEF-46ED-9D0E-6AAF92703B0F}" srcId="{A64EDBFC-73A4-452D-A09F-1E300F423B9B}" destId="{EC5452D0-1C73-4838-9047-0846F26A5E5C}" srcOrd="1" destOrd="0" parTransId="{1F7A58C6-2B74-40CB-8252-A2D1DF143C95}" sibTransId="{A8CA36C2-6A05-4898-9BDD-D97192697ACC}"/>
    <dgm:cxn modelId="{0CDEF5CA-16AA-4C79-804F-3E7E482F06A1}" srcId="{A64EDBFC-73A4-452D-A09F-1E300F423B9B}" destId="{0290417D-82D2-4AE9-876D-C58F7874EA73}" srcOrd="2" destOrd="0" parTransId="{E264E06D-D83C-4F22-9A66-B29EF73A5954}" sibTransId="{DFAA8932-C052-4CA8-8650-8CEB48FAA1D0}"/>
    <dgm:cxn modelId="{24DD04FF-0AB0-4E10-8D4F-3B769E935487}" type="presOf" srcId="{0290417D-82D2-4AE9-876D-C58F7874EA73}" destId="{657AD331-0B6F-4D66-9451-1A14E78C61BE}" srcOrd="0" destOrd="0" presId="urn:microsoft.com/office/officeart/2008/layout/VerticalCurvedList"/>
    <dgm:cxn modelId="{4D57D6ED-7A5D-4D5C-BF9B-F20773AA558F}" type="presParOf" srcId="{67D253F7-E488-4F9A-84A1-1A7220A1444D}" destId="{5D3D6AC7-979A-4B01-9D15-9D66ED43F76C}" srcOrd="0" destOrd="0" presId="urn:microsoft.com/office/officeart/2008/layout/VerticalCurvedList"/>
    <dgm:cxn modelId="{B75C3280-7FEF-43C0-A3D3-31C961EC272A}" type="presParOf" srcId="{5D3D6AC7-979A-4B01-9D15-9D66ED43F76C}" destId="{7CD98965-0C9A-4E01-8F8C-C1003A42A7BC}" srcOrd="0" destOrd="0" presId="urn:microsoft.com/office/officeart/2008/layout/VerticalCurvedList"/>
    <dgm:cxn modelId="{55762A49-7F82-496D-AC95-3D79A155979C}" type="presParOf" srcId="{7CD98965-0C9A-4E01-8F8C-C1003A42A7BC}" destId="{FA8C7E40-7E52-4924-98C6-886E40095DCF}" srcOrd="0" destOrd="0" presId="urn:microsoft.com/office/officeart/2008/layout/VerticalCurvedList"/>
    <dgm:cxn modelId="{0328CAFF-5EEB-4CD4-9E0C-D48AB699019F}" type="presParOf" srcId="{7CD98965-0C9A-4E01-8F8C-C1003A42A7BC}" destId="{549CF7AB-5440-4D97-AA10-2818597BE784}" srcOrd="1" destOrd="0" presId="urn:microsoft.com/office/officeart/2008/layout/VerticalCurvedList"/>
    <dgm:cxn modelId="{087261A2-83B8-42D0-A87B-94D1A6E4B6A3}" type="presParOf" srcId="{7CD98965-0C9A-4E01-8F8C-C1003A42A7BC}" destId="{EF17AD38-306F-4E87-8499-422858389192}" srcOrd="2" destOrd="0" presId="urn:microsoft.com/office/officeart/2008/layout/VerticalCurvedList"/>
    <dgm:cxn modelId="{C3B7BE7A-D208-4BB6-A17D-4FE453039032}" type="presParOf" srcId="{7CD98965-0C9A-4E01-8F8C-C1003A42A7BC}" destId="{DB020F00-7DBD-45EB-AB4C-45D53303FBA0}" srcOrd="3" destOrd="0" presId="urn:microsoft.com/office/officeart/2008/layout/VerticalCurvedList"/>
    <dgm:cxn modelId="{C33C88D3-6CA1-42A7-B3B4-C510EFAAEEF4}" type="presParOf" srcId="{5D3D6AC7-979A-4B01-9D15-9D66ED43F76C}" destId="{987802BC-366F-4031-AD0D-0B206C389B67}" srcOrd="1" destOrd="0" presId="urn:microsoft.com/office/officeart/2008/layout/VerticalCurvedList"/>
    <dgm:cxn modelId="{D03D39E1-0DE1-4D92-9601-718AA0F9E33B}" type="presParOf" srcId="{5D3D6AC7-979A-4B01-9D15-9D66ED43F76C}" destId="{B11DD3D8-2E88-4791-97E8-79D9F8D327BD}" srcOrd="2" destOrd="0" presId="urn:microsoft.com/office/officeart/2008/layout/VerticalCurvedList"/>
    <dgm:cxn modelId="{AF429A06-7309-4409-AAF9-3FC5679410BF}" type="presParOf" srcId="{B11DD3D8-2E88-4791-97E8-79D9F8D327BD}" destId="{D686A7CD-8ED2-4EED-9CC0-C2FA56D7E4A5}" srcOrd="0" destOrd="0" presId="urn:microsoft.com/office/officeart/2008/layout/VerticalCurvedList"/>
    <dgm:cxn modelId="{D4B96CE6-6F60-4F93-8EB6-5A557A42C60F}" type="presParOf" srcId="{5D3D6AC7-979A-4B01-9D15-9D66ED43F76C}" destId="{1E5996A4-8826-450A-A14B-FE73F0D84607}" srcOrd="3" destOrd="0" presId="urn:microsoft.com/office/officeart/2008/layout/VerticalCurvedList"/>
    <dgm:cxn modelId="{CF7BF612-8045-43B0-BBB0-5A4F7DB02D64}" type="presParOf" srcId="{5D3D6AC7-979A-4B01-9D15-9D66ED43F76C}" destId="{5CEDE57D-3568-4A6B-A88D-E2854265769E}" srcOrd="4" destOrd="0" presId="urn:microsoft.com/office/officeart/2008/layout/VerticalCurvedList"/>
    <dgm:cxn modelId="{F04B99E9-79BE-4953-A274-32E062DC25AD}" type="presParOf" srcId="{5CEDE57D-3568-4A6B-A88D-E2854265769E}" destId="{FBDE6F18-4F3D-494D-85CB-06E2A21C1859}" srcOrd="0" destOrd="0" presId="urn:microsoft.com/office/officeart/2008/layout/VerticalCurvedList"/>
    <dgm:cxn modelId="{76862CB2-2846-4C76-BADE-26D9514EF04A}" type="presParOf" srcId="{5D3D6AC7-979A-4B01-9D15-9D66ED43F76C}" destId="{657AD331-0B6F-4D66-9451-1A14E78C61BE}" srcOrd="5" destOrd="0" presId="urn:microsoft.com/office/officeart/2008/layout/VerticalCurvedList"/>
    <dgm:cxn modelId="{8DE14113-076E-43CB-9F3C-25410FF3B96E}" type="presParOf" srcId="{5D3D6AC7-979A-4B01-9D15-9D66ED43F76C}" destId="{83EFA33F-5FE2-4235-A904-4CCEB7BB6B44}" srcOrd="6" destOrd="0" presId="urn:microsoft.com/office/officeart/2008/layout/VerticalCurvedList"/>
    <dgm:cxn modelId="{1FDA557F-900C-49B5-A4B4-7E0DE5AFE5FD}" type="presParOf" srcId="{83EFA33F-5FE2-4235-A904-4CCEB7BB6B44}" destId="{E78A048B-4CB9-4A01-A6C6-EC77E8EB85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D797D-0A62-482E-9234-F0FF7BCA7508}">
      <dsp:nvSpPr>
        <dsp:cNvPr id="0" name=""/>
        <dsp:cNvSpPr/>
      </dsp:nvSpPr>
      <dsp:spPr>
        <a:xfrm rot="5400000">
          <a:off x="578578" y="1028456"/>
          <a:ext cx="903208" cy="10282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2D042-9EB3-446B-BDFC-D7EFF58D7F28}">
      <dsp:nvSpPr>
        <dsp:cNvPr id="0" name=""/>
        <dsp:cNvSpPr/>
      </dsp:nvSpPr>
      <dsp:spPr>
        <a:xfrm>
          <a:off x="339283" y="27231"/>
          <a:ext cx="1520470" cy="1064280"/>
        </a:xfrm>
        <a:prstGeom prst="roundRect">
          <a:avLst>
            <a:gd name="adj" fmla="val 1667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Strategy/ Guiding Principles</a:t>
          </a:r>
        </a:p>
      </dsp:txBody>
      <dsp:txXfrm>
        <a:off x="391246" y="79194"/>
        <a:ext cx="1416544" cy="960354"/>
      </dsp:txXfrm>
    </dsp:sp>
    <dsp:sp modelId="{E1ECFA4C-3639-4017-8960-39432C80BFB8}">
      <dsp:nvSpPr>
        <dsp:cNvPr id="0" name=""/>
        <dsp:cNvSpPr/>
      </dsp:nvSpPr>
      <dsp:spPr>
        <a:xfrm>
          <a:off x="1891447" y="101191"/>
          <a:ext cx="1959116" cy="86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Long-term focus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Provides high level principles and priorities</a:t>
          </a:r>
        </a:p>
      </dsp:txBody>
      <dsp:txXfrm>
        <a:off x="1891447" y="101191"/>
        <a:ext cx="1959116" cy="860198"/>
      </dsp:txXfrm>
    </dsp:sp>
    <dsp:sp modelId="{B000072B-CB52-41FB-96A5-1B6DC1F8437F}">
      <dsp:nvSpPr>
        <dsp:cNvPr id="0" name=""/>
        <dsp:cNvSpPr/>
      </dsp:nvSpPr>
      <dsp:spPr>
        <a:xfrm rot="5400000">
          <a:off x="2043995" y="2223994"/>
          <a:ext cx="903208" cy="10282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303E7-3377-4093-B7AC-7257E2011A6F}">
      <dsp:nvSpPr>
        <dsp:cNvPr id="0" name=""/>
        <dsp:cNvSpPr/>
      </dsp:nvSpPr>
      <dsp:spPr>
        <a:xfrm>
          <a:off x="1804700" y="1222769"/>
          <a:ext cx="1520470" cy="1064280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Delivery Plans</a:t>
          </a:r>
        </a:p>
      </dsp:txBody>
      <dsp:txXfrm>
        <a:off x="1856663" y="1274732"/>
        <a:ext cx="1416544" cy="960354"/>
      </dsp:txXfrm>
    </dsp:sp>
    <dsp:sp modelId="{06BC2ABB-96CE-494E-BA64-E50315E7EB8F}">
      <dsp:nvSpPr>
        <dsp:cNvPr id="0" name=""/>
        <dsp:cNvSpPr/>
      </dsp:nvSpPr>
      <dsp:spPr>
        <a:xfrm>
          <a:off x="3346187" y="1318441"/>
          <a:ext cx="2107797" cy="86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Medium term focus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Responds to wider strategy, to deliver council vision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Council-specific content</a:t>
          </a:r>
        </a:p>
      </dsp:txBody>
      <dsp:txXfrm>
        <a:off x="3346187" y="1318441"/>
        <a:ext cx="2107797" cy="860198"/>
      </dsp:txXfrm>
    </dsp:sp>
    <dsp:sp modelId="{E4DC240B-DD6A-4663-9490-C83CB9C8DDB7}">
      <dsp:nvSpPr>
        <dsp:cNvPr id="0" name=""/>
        <dsp:cNvSpPr/>
      </dsp:nvSpPr>
      <dsp:spPr>
        <a:xfrm rot="5400000">
          <a:off x="3509412" y="3419532"/>
          <a:ext cx="903208" cy="10282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15343-DCD5-4668-80CD-B6851C21F803}">
      <dsp:nvSpPr>
        <dsp:cNvPr id="0" name=""/>
        <dsp:cNvSpPr/>
      </dsp:nvSpPr>
      <dsp:spPr>
        <a:xfrm>
          <a:off x="3270117" y="2418307"/>
          <a:ext cx="1520470" cy="1064280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Corporate Plan</a:t>
          </a:r>
        </a:p>
      </dsp:txBody>
      <dsp:txXfrm>
        <a:off x="3322080" y="2470270"/>
        <a:ext cx="1416544" cy="960354"/>
      </dsp:txXfrm>
    </dsp:sp>
    <dsp:sp modelId="{C6C2D752-38FE-4A34-BE86-1B7ABDE9DD05}">
      <dsp:nvSpPr>
        <dsp:cNvPr id="0" name=""/>
        <dsp:cNvSpPr/>
      </dsp:nvSpPr>
      <dsp:spPr>
        <a:xfrm>
          <a:off x="4814396" y="2536920"/>
          <a:ext cx="1503131" cy="86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Snapshot of annual priorities and deliverables across UKRI, against strategy</a:t>
          </a:r>
        </a:p>
      </dsp:txBody>
      <dsp:txXfrm>
        <a:off x="4814396" y="2536920"/>
        <a:ext cx="1503131" cy="860198"/>
      </dsp:txXfrm>
    </dsp:sp>
    <dsp:sp modelId="{6342D45F-A8C7-404D-9EF7-2E476A3BB23B}">
      <dsp:nvSpPr>
        <dsp:cNvPr id="0" name=""/>
        <dsp:cNvSpPr/>
      </dsp:nvSpPr>
      <dsp:spPr>
        <a:xfrm>
          <a:off x="4735534" y="3613845"/>
          <a:ext cx="1520470" cy="1064280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Annual report &amp; accounts</a:t>
          </a:r>
        </a:p>
      </dsp:txBody>
      <dsp:txXfrm>
        <a:off x="4787497" y="3665808"/>
        <a:ext cx="1416544" cy="960354"/>
      </dsp:txXfrm>
    </dsp:sp>
    <dsp:sp modelId="{F6A7B19E-7DD0-4392-90DD-A8C8928E56AA}">
      <dsp:nvSpPr>
        <dsp:cNvPr id="0" name=""/>
        <dsp:cNvSpPr/>
      </dsp:nvSpPr>
      <dsp:spPr>
        <a:xfrm>
          <a:off x="6256922" y="3691014"/>
          <a:ext cx="1556831" cy="86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Reflects what we have delivered in the last year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Reporting on risk and finances</a:t>
          </a:r>
        </a:p>
      </dsp:txBody>
      <dsp:txXfrm>
        <a:off x="6256922" y="3691014"/>
        <a:ext cx="1556831" cy="860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CF7AB-5440-4D97-AA10-2818597BE784}">
      <dsp:nvSpPr>
        <dsp:cNvPr id="0" name=""/>
        <dsp:cNvSpPr/>
      </dsp:nvSpPr>
      <dsp:spPr>
        <a:xfrm>
          <a:off x="-5579811" y="-854354"/>
          <a:ext cx="6644489" cy="664448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802BC-366F-4031-AD0D-0B206C389B67}">
      <dsp:nvSpPr>
        <dsp:cNvPr id="0" name=""/>
        <dsp:cNvSpPr/>
      </dsp:nvSpPr>
      <dsp:spPr>
        <a:xfrm>
          <a:off x="685086" y="493578"/>
          <a:ext cx="5352959" cy="987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B0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5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FFFFFF"/>
              </a:solidFill>
              <a:cs typeface="Arial"/>
            </a:rPr>
            <a:t>Intensify regional engagement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685086" y="493578"/>
        <a:ext cx="5352959" cy="987156"/>
      </dsp:txXfrm>
    </dsp:sp>
    <dsp:sp modelId="{D686A7CD-8ED2-4EED-9CC0-C2FA56D7E4A5}">
      <dsp:nvSpPr>
        <dsp:cNvPr id="0" name=""/>
        <dsp:cNvSpPr/>
      </dsp:nvSpPr>
      <dsp:spPr>
        <a:xfrm>
          <a:off x="68113" y="370183"/>
          <a:ext cx="1233945" cy="1233945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996A4-8826-450A-A14B-FE73F0D84607}">
      <dsp:nvSpPr>
        <dsp:cNvPr id="0" name=""/>
        <dsp:cNvSpPr/>
      </dsp:nvSpPr>
      <dsp:spPr>
        <a:xfrm>
          <a:off x="1043917" y="1974312"/>
          <a:ext cx="4994128" cy="987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B0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5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FFFFFF"/>
              </a:solidFill>
              <a:cs typeface="Arial"/>
            </a:rPr>
            <a:t>Embed Place </a:t>
          </a:r>
          <a:r>
            <a:rPr lang="en-GB" sz="2200" kern="1200">
              <a:solidFill>
                <a:srgbClr val="FFFFFF"/>
              </a:solidFill>
              <a:cs typeface="Arial"/>
            </a:rPr>
            <a:t>into EPSRC activities </a:t>
          </a:r>
          <a:r>
            <a:rPr lang="en-GB" sz="2200" kern="1200" dirty="0">
              <a:solidFill>
                <a:srgbClr val="FFFFFF"/>
              </a:solidFill>
              <a:cs typeface="Arial"/>
            </a:rPr>
            <a:t>where appropriate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1043917" y="1974312"/>
        <a:ext cx="4994128" cy="987156"/>
      </dsp:txXfrm>
    </dsp:sp>
    <dsp:sp modelId="{FBDE6F18-4F3D-494D-85CB-06E2A21C1859}">
      <dsp:nvSpPr>
        <dsp:cNvPr id="0" name=""/>
        <dsp:cNvSpPr/>
      </dsp:nvSpPr>
      <dsp:spPr>
        <a:xfrm>
          <a:off x="426945" y="1850917"/>
          <a:ext cx="1233945" cy="1233945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AD331-0B6F-4D66-9451-1A14E78C61BE}">
      <dsp:nvSpPr>
        <dsp:cNvPr id="0" name=""/>
        <dsp:cNvSpPr/>
      </dsp:nvSpPr>
      <dsp:spPr>
        <a:xfrm>
          <a:off x="685086" y="3455046"/>
          <a:ext cx="5352959" cy="987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B0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55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FFFF"/>
              </a:solidFill>
              <a:cs typeface="Arial"/>
            </a:rPr>
            <a:t>Place interventions for research connectivity across local and national ecosystems</a:t>
          </a:r>
        </a:p>
      </dsp:txBody>
      <dsp:txXfrm>
        <a:off x="685086" y="3455046"/>
        <a:ext cx="5352959" cy="987156"/>
      </dsp:txXfrm>
    </dsp:sp>
    <dsp:sp modelId="{E78A048B-4CB9-4A01-A6C6-EC77E8EB853F}">
      <dsp:nvSpPr>
        <dsp:cNvPr id="0" name=""/>
        <dsp:cNvSpPr/>
      </dsp:nvSpPr>
      <dsp:spPr>
        <a:xfrm>
          <a:off x="68113" y="3331652"/>
          <a:ext cx="1233945" cy="1233945"/>
        </a:xfrm>
        <a:prstGeom prst="ellipse">
          <a:avLst/>
        </a:prstGeom>
        <a:solidFill>
          <a:srgbClr val="FFFFF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0441-A16A-4B1A-A2C2-1863DE0880C2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E03A-645D-4A64-B3F2-4AC8F449D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9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base" latinLnBrk="0" hangingPunct="1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28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4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4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BA2C-EE13-497E-A57E-F972F429EE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17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2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3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21C27-B59D-4F3C-9D70-2C0EB5F908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0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5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1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9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E03A-645D-4A64-B3F2-4AC8F449DD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4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4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4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9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297A-7D34-424E-9F2F-24AFDC40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C14DE-4940-430E-9D64-AA239131A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8D0E-379B-45E1-8B53-BDC2AD0F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471B-93F4-4F3E-91D0-C87042DA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42BB-D327-46DA-A83E-D61119F3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8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06B6-520D-403A-B82D-B8D4ED1C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211B-2118-4829-B182-3CE8B75E0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6FEF-A3D4-4E12-9056-1F67111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471B-E0C3-48C7-9F2B-5CFCF0DB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9838-CEB2-4DAE-9FFA-54990F27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4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82E-B3B5-E047-B783-3D48182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C2ED-6503-D84B-909B-15C187D2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7BD-9BCD-5941-B4C6-7A11EFB8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BC2E5-9051-384D-BDFF-C67350F97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7E519-E491-B742-972A-F7F4ADBB3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22ECC-623D-3E47-A6AF-37D0EA1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8E71F-1FF3-4241-92BD-EC1F32C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0571A-E8C7-DB45-81A7-E06B8A32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60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0BA0-87EA-9A42-B8AF-797BF29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CDD5-C2D0-5441-BF90-F6A81047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5EF2-8A6D-B644-A487-569B65D9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42955-6BBE-184C-B96D-BC92DF8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3039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EF2CD-C66B-0042-AB47-C3C1A3C4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38A2B-07BF-BC47-9666-3845FC5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05EA-1F5E-3249-AF2A-DA6C3454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66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AF-58DB-C54E-B62F-3BA5345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F74-FF55-4041-9851-5B15084C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34DC-B059-C54D-8F93-E731ADEFD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5C2A0-7DE8-E443-A02C-2AD522E5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FB01-0252-F44C-8F83-699C6AB6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D726-BDB3-194B-B192-5D9D294D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667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5C5-2DCF-E641-A0A3-6F9DB1C0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93F17-B3D2-C54A-B891-302C30924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A75D-7053-5247-9A47-C864ECFB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E9563-1845-F642-A676-FA9198B2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61BF-9763-194D-A020-EB8DFCF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79A9-E3EA-774B-A151-72CFAFC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534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70ED-8B86-824C-9BBD-CB744176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8922-14F5-444E-A07D-7FCC6223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8652-6AD9-8444-8080-A8B50853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5D1C-793D-5A4E-B736-6DA29D7F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5A2-D35C-2147-BA41-8097085B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26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CABAA-993A-714C-86E5-3656A6DF6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2142C-D8C7-8E4B-A291-CA84A9B6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32A9-4A8B-F140-9704-746CBB2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CA7E7-77F0-EC4D-9D02-985F7B87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282F-18D9-FC4F-967F-520EC706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412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7249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29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9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1D7D3-9527-412D-A223-9BBF96720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1BA25-9349-4DBE-BFC4-42192E24E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21EB-A24C-4BA2-9DD1-DD904454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BE3C-8FA8-4158-8E1F-C545D161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03AC-FC85-44D6-9BC1-2D807C19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907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2601" y="1566864"/>
            <a:ext cx="1109980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2954D-C8D2-544F-83E7-6B4E4AF726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175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2601" y="1566864"/>
            <a:ext cx="1109980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530721" y="6482078"/>
            <a:ext cx="1440865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B00B-4DFE-A543-B63E-0D13F0F2AF21}" type="datetime1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6640" y="6482077"/>
            <a:ext cx="4868784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2954D-C8D2-544F-83E7-6B4E4AF726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914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475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2601" y="1566864"/>
            <a:ext cx="1109980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967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8074" y="4809428"/>
            <a:ext cx="9165295" cy="2061978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364566" y="4797153"/>
            <a:ext cx="1383259" cy="2064848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76215" y="4797153"/>
            <a:ext cx="694115" cy="206484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699886" y="4797153"/>
            <a:ext cx="291522" cy="2064849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t="3098"/>
          <a:stretch/>
        </p:blipFill>
        <p:spPr>
          <a:xfrm>
            <a:off x="1" y="878155"/>
            <a:ext cx="2286805" cy="37749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t="3098"/>
          <a:stretch/>
        </p:blipFill>
        <p:spPr>
          <a:xfrm>
            <a:off x="2286806" y="878155"/>
            <a:ext cx="2286805" cy="3774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/>
          <a:srcRect t="3098"/>
          <a:stretch/>
        </p:blipFill>
        <p:spPr>
          <a:xfrm>
            <a:off x="4573611" y="873947"/>
            <a:ext cx="2286805" cy="3774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/>
          <a:srcRect t="3098"/>
          <a:stretch/>
        </p:blipFill>
        <p:spPr>
          <a:xfrm>
            <a:off x="6860416" y="889686"/>
            <a:ext cx="2286805" cy="37749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6592" y="253939"/>
            <a:ext cx="2861733" cy="378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8193" y="4907878"/>
            <a:ext cx="8667527" cy="520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772" y="5425780"/>
            <a:ext cx="8644948" cy="2772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16675" y="149666"/>
            <a:ext cx="2714838" cy="13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7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393" y="1535934"/>
            <a:ext cx="5384800" cy="4525963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393" y="1535934"/>
            <a:ext cx="5384800" cy="452596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408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D24C-EEAA-3248-8A3B-368071EA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7A8CD-746C-DC4E-8BCC-4CA9D4C8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3A7D-47E8-364D-8286-534A1ABF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2DEE-8D96-FA47-86C5-368AED0E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BA7-C735-9A4B-864C-C33BA363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59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905-29DD-3F4F-A877-2B995D4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241-70D6-A044-892E-6EBDE88D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66A6-6F80-C04D-A1C2-E64F718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A8B4-429B-AE4D-800E-910E335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81AA-0C96-644D-9E2F-E9B29FA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0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9244-6F48-9F44-90BA-8A32E53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5785-7CB8-744C-AA5C-9809372E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CC1-AB5C-7341-ACCF-0177194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C279-9AFF-0B44-8315-F97B906F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E754-672D-5140-8B0A-150DB61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02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5E3-B99C-2E45-9C9B-87CA0A69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6EA8-868F-5140-8962-65188570F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CFF42-64F6-5945-AA79-9F737AC3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BD8EC-FD3E-9A4D-A273-C2DD18DC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F94B-021F-C848-812B-F635C567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6DB8D-98FC-AF44-A23E-82394F11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7530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82E-B3B5-E047-B783-3D48182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C2ED-6503-D84B-909B-15C187D2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7BD-9BCD-5941-B4C6-7A11EFB8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BC2E5-9051-384D-BDFF-C67350F97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7E519-E491-B742-972A-F7F4ADBB3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22ECC-623D-3E47-A6AF-37D0EA1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8E71F-1FF3-4241-92BD-EC1F32C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0571A-E8C7-DB45-81A7-E06B8A32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019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0BA0-87EA-9A42-B8AF-797BF29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CDD5-C2D0-5441-BF90-F6A81047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5EF2-8A6D-B644-A487-569B65D9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42955-6BBE-184C-B96D-BC92DF8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98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EF2CD-C66B-0042-AB47-C3C1A3C4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38A2B-07BF-BC47-9666-3845FC5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05EA-1F5E-3249-AF2A-DA6C3454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550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AF-58DB-C54E-B62F-3BA5345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F74-FF55-4041-9851-5B15084C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34DC-B059-C54D-8F93-E731ADEFD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5C2A0-7DE8-E443-A02C-2AD522E5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FB01-0252-F44C-8F83-699C6AB6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D726-BDB3-194B-B192-5D9D294D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35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5C5-2DCF-E641-A0A3-6F9DB1C0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93F17-B3D2-C54A-B891-302C30924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A75D-7053-5247-9A47-C864ECFB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E9563-1845-F642-A676-FA9198B2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61BF-9763-194D-A020-EB8DFCF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79A9-E3EA-774B-A151-72CFAFC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8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70ED-8B86-824C-9BBD-CB744176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8922-14F5-444E-A07D-7FCC6223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8652-6AD9-8444-8080-A8B50853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5D1C-793D-5A4E-B736-6DA29D7F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5A2-D35C-2147-BA41-8097085B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3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CABAA-993A-714C-86E5-3656A6DF6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2142C-D8C7-8E4B-A291-CA84A9B6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32A9-4A8B-F140-9704-746CBB2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CA7E7-77F0-EC4D-9D02-985F7B87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282F-18D9-FC4F-967F-520EC706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71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820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99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4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90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31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026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905-29DD-3F4F-A877-2B995D4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241-70D6-A044-892E-6EBDE88D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66A6-6F80-C04D-A1C2-E64F718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A8B4-429B-AE4D-800E-910E335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81AA-0C96-644D-9E2F-E9B29FA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3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27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0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33344" y="0"/>
            <a:ext cx="9058655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5084" y="2180033"/>
            <a:ext cx="95018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62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D24C-EEAA-3248-8A3B-368071EA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7A8CD-746C-DC4E-8BCC-4CA9D4C8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3A7D-47E8-364D-8286-534A1ABF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2DEE-8D96-FA47-86C5-368AED0E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BA7-C735-9A4B-864C-C33BA363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905-29DD-3F4F-A877-2B995D4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241-70D6-A044-892E-6EBDE88D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66A6-6F80-C04D-A1C2-E64F718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A8B4-429B-AE4D-800E-910E335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81AA-0C96-644D-9E2F-E9B29FA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9244-6F48-9F44-90BA-8A32E53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5785-7CB8-744C-AA5C-9809372E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CC1-AB5C-7341-ACCF-0177194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C279-9AFF-0B44-8315-F97B906F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E754-672D-5140-8B0A-150DB61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8DC4-41AC-465C-B528-9A5565F4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1423-BFD1-4889-89E1-41A3325D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2822-FF05-41D5-BA08-A479C8CE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F728D-7C88-445C-BF92-CB3CFD4F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CF6C7-6080-4306-A2FA-13269FBB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9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5E3-B99C-2E45-9C9B-87CA0A69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6EA8-868F-5140-8962-65188570F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CFF42-64F6-5945-AA79-9F737AC3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BD8EC-FD3E-9A4D-A273-C2DD18DC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F94B-021F-C848-812B-F635C567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6DB8D-98FC-AF44-A23E-82394F11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82E-B3B5-E047-B783-3D48182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C2ED-6503-D84B-909B-15C187D2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7BD-9BCD-5941-B4C6-7A11EFB8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BC2E5-9051-384D-BDFF-C67350F97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7E519-E491-B742-972A-F7F4ADBB3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22ECC-623D-3E47-A6AF-37D0EA1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8E71F-1FF3-4241-92BD-EC1F32C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0571A-E8C7-DB45-81A7-E06B8A32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0BA0-87EA-9A42-B8AF-797BF29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CDD5-C2D0-5441-BF90-F6A81047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5EF2-8A6D-B644-A487-569B65D9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42955-6BBE-184C-B96D-BC92DF8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EF2CD-C66B-0042-AB47-C3C1A3C4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38A2B-07BF-BC47-9666-3845FC5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05EA-1F5E-3249-AF2A-DA6C3454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8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AF-58DB-C54E-B62F-3BA5345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F74-FF55-4041-9851-5B15084C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34DC-B059-C54D-8F93-E731ADEFD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5C2A0-7DE8-E443-A02C-2AD522E5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FB01-0252-F44C-8F83-699C6AB6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D726-BDB3-194B-B192-5D9D294D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4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5C5-2DCF-E641-A0A3-6F9DB1C0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93F17-B3D2-C54A-B891-302C30924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A75D-7053-5247-9A47-C864ECFB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E9563-1845-F642-A676-FA9198B2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61BF-9763-194D-A020-EB8DFCF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79A9-E3EA-774B-A151-72CFAFC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70ED-8B86-824C-9BBD-CB744176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8922-14F5-444E-A07D-7FCC6223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8652-6AD9-8444-8080-A8B50853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5D1C-793D-5A4E-B736-6DA29D7F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5A2-D35C-2147-BA41-8097085B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0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CABAA-993A-714C-86E5-3656A6DF6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2142C-D8C7-8E4B-A291-CA84A9B6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32A9-4A8B-F140-9704-746CBB2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CA7E7-77F0-EC4D-9D02-985F7B87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282F-18D9-FC4F-967F-520EC706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0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D24C-EEAA-3248-8A3B-368071EA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7A8CD-746C-DC4E-8BCC-4CA9D4C8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3A7D-47E8-364D-8286-534A1ABF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2DEE-8D96-FA47-86C5-368AED0E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BA7-C735-9A4B-864C-C33BA363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18A9-BF89-475D-B45C-EF13DB1D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C0D41-903E-4362-B6FB-49E6088A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80A2D-B976-43CB-8AE9-6A5791E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267F-BE8E-416E-B143-855D8196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37190-F7AA-4014-96E1-EF30B190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79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905-29DD-3F4F-A877-2B995D4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241-70D6-A044-892E-6EBDE88D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66A6-6F80-C04D-A1C2-E64F718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A8B4-429B-AE4D-800E-910E335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81AA-0C96-644D-9E2F-E9B29FA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5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9244-6F48-9F44-90BA-8A32E53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5785-7CB8-744C-AA5C-9809372E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CC1-AB5C-7341-ACCF-0177194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C279-9AFF-0B44-8315-F97B906F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E754-672D-5140-8B0A-150DB61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2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5E3-B99C-2E45-9C9B-87CA0A69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6EA8-868F-5140-8962-65188570F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CFF42-64F6-5945-AA79-9F737AC3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BD8EC-FD3E-9A4D-A273-C2DD18DC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F94B-021F-C848-812B-F635C567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6DB8D-98FC-AF44-A23E-82394F11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882E-B3B5-E047-B783-3D48182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C2ED-6503-D84B-909B-15C187D2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7BD-9BCD-5941-B4C6-7A11EFB8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BC2E5-9051-384D-BDFF-C67350F97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7E519-E491-B742-972A-F7F4ADBB3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22ECC-623D-3E47-A6AF-37D0EA1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8E71F-1FF3-4241-92BD-EC1F32C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0571A-E8C7-DB45-81A7-E06B8A32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0BA0-87EA-9A42-B8AF-797BF29F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CDD5-C2D0-5441-BF90-F6A81047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5EF2-8A6D-B644-A487-569B65D9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42955-6BBE-184C-B96D-BC92DF8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8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EF2CD-C66B-0042-AB47-C3C1A3C4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38A2B-07BF-BC47-9666-3845FC5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F05EA-1F5E-3249-AF2A-DA6C3454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5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44AF-58DB-C54E-B62F-3BA53450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F74-FF55-4041-9851-5B15084C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34DC-B059-C54D-8F93-E731ADEFD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5C2A0-7DE8-E443-A02C-2AD522E5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FB01-0252-F44C-8F83-699C6AB6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D726-BDB3-194B-B192-5D9D294D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3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5C5-2DCF-E641-A0A3-6F9DB1C0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93F17-B3D2-C54A-B891-302C30924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A75D-7053-5247-9A47-C864ECFB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E9563-1845-F642-A676-FA9198B2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461BF-9763-194D-A020-EB8DFCF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79A9-E3EA-774B-A151-72CFAFC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70ED-8B86-824C-9BBD-CB744176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8922-14F5-444E-A07D-7FCC62231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8652-6AD9-8444-8080-A8B50853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5D1C-793D-5A4E-B736-6DA29D7F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6F5A2-D35C-2147-BA41-8097085B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99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CABAA-993A-714C-86E5-3656A6DF6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2142C-D8C7-8E4B-A291-CA84A9B6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32A9-4A8B-F140-9704-746CBB2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CA7E7-77F0-EC4D-9D02-985F7B87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282F-18D9-FC4F-967F-520EC706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986A-4554-44B3-B10E-95D1C71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12F7B-47B8-4791-824A-FA52DE2C7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5E479-A963-4CBC-A1D3-B7645512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A5A6-C9C1-4C31-A805-501FDAE0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FE961-B0F6-428D-8701-F758BF07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7D76C-ED9E-4DD1-9A36-87D56AF3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9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6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2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0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3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3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4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6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F445-47CA-4188-85D7-44AB2646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CCF1E-4956-4098-9005-61DCDD1F6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5141D-63D3-41D9-93DF-74BA8C531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F98F5-C2E1-4A01-B6AB-5BDEBBCAF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6884E-C915-49E8-80B5-2E4F8B03F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D8915-694D-4F67-9A23-A8D78977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0BE65-4DD5-4E8C-9838-7CD0A531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BEDD9-B18C-4047-BBC2-8B4EDD56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55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9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713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74AAC-15D6-C347-8D92-4E63B1E04FBE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1331F-0BD7-CA42-AD59-82D068CA2028}"/>
              </a:ext>
            </a:extLst>
          </p:cNvPr>
          <p:cNvSpPr/>
          <p:nvPr/>
        </p:nvSpPr>
        <p:spPr>
          <a:xfrm>
            <a:off x="416314" y="1387942"/>
            <a:ext cx="8660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vitae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magna ac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eros in cursus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porta lorem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4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730D-8E43-4536-8704-12053021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37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1B67-998A-4A1B-921A-4C71BB5919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693" y="1825625"/>
            <a:ext cx="10515600" cy="3775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330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25AE-2A7B-2E45-9D42-51205ACF8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0AD15-E53F-9640-B402-0698BE8E9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BAAC-9D0F-CC4F-BD0F-550AB192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0CA0-50A0-CC43-B11A-2E61D019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D7EE0-BD80-BD43-BAB9-B00145FF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3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52CA-6C29-B74F-BCAD-728C9378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D0A5-9410-8F4E-A6CF-3F122694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E264-D9F3-7D42-BED0-A8BBDC01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1105-3EEE-D443-B0A0-95A687F1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39A61-4B91-8348-BDC6-3BD79B23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0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6D1C-1CE2-574A-B14F-920ABF4F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A5B3-C323-DF4F-BAA4-D535E2CE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D9A0-7D72-B54C-AF23-481D47E3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D3C2F-2AD7-DB40-AA8D-56CB4810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9CF3-C2CB-1749-8116-40D3CC11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8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E23E-957A-2645-BE6A-6D059EE1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801F-46F6-1749-9CE1-FAEB6E54D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1839F-334D-4343-8241-8BA34875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88B28-72E1-1149-9DF1-313C5F5C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8A58-EA8A-DC48-8165-77765282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B89A-A40B-2648-940E-716BA3EA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7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9AFD-44FB-7243-B114-CAF8213E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21FF-5CE0-0F48-8369-E1DC08CD6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257BB-E64B-5F4D-834E-5B3DD2774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92F25-FCDE-FD47-881B-1F5DEDB16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5E98C-DE4F-614E-8D0A-8B301C41D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64FEC-D68D-9F48-BB07-25AF827C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81342-CA42-5444-9E39-DA66DB5D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24C79-8073-294F-A6B9-29EA3058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4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081A-F8B4-9C48-9826-D5DC15CD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E2EE8-4172-544B-B6DA-E243C405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E4939-BC12-EF46-966D-2E346A02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FF957-27A6-8946-9B99-DBFD8D03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5F38-FB70-4E52-91CC-C748492C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B4138-7BFF-4589-8886-74FCC805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D1427-B714-4922-99EB-B8B419DE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55B9D-6005-45EE-90F4-D6062E13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26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F9568-E3A4-254D-A6DE-0D9078B3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21813-C9B4-F744-8E24-8FBBC5D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85027-DAAA-2240-9F18-127157F0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9814-AEBB-A244-8447-90D26C0F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0C7F-E40F-B649-93E2-2DDADA77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87E05-353F-9C4A-99C7-5CA4F85B7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2E217-19BB-504E-A95C-4675E7C7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08448-3902-9E48-BC1B-E351497A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2E9D7-FE4C-DC49-B0A8-77487229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1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82B6-1945-1E47-89BD-00C4C6C7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2FE22-D099-9643-A53B-00CE56CB4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0B3DC-D0D5-4144-AE89-FD371A3C9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B76D-EE8E-8646-B0E1-137DECE1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580EE-D962-1C4C-838A-05F27604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1D20-3A22-E24C-B44B-E12C53F7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8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3D36-87F9-8343-9EE1-36575122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2673F-A821-1D47-BF48-26423987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09E-7918-7541-BB4C-A20CEF56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CD5F-96AE-B14C-AC46-FA3E6708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8FFD-E784-AD4C-B362-BCC10E7C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3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ABEFD-8649-8348-BADB-720B3C7C7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1908B-720A-B34A-B314-5D360978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5AEB-335F-0844-9DAA-F320725D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008B4-2F89-DA43-8A56-EDA90AFB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FB1A-A452-2047-BA4B-47BFBCA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46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7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76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8074" y="4809428"/>
            <a:ext cx="10059857" cy="2061978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289824" y="4797152"/>
            <a:ext cx="742125" cy="2064848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197934" y="4797153"/>
            <a:ext cx="372396" cy="206484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778869" y="4797153"/>
            <a:ext cx="156403" cy="2064849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71" y="352424"/>
            <a:ext cx="2367029" cy="27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8193" y="4907878"/>
            <a:ext cx="8917408" cy="520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771" y="5425780"/>
            <a:ext cx="8894829" cy="3264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530721" y="6482078"/>
            <a:ext cx="1440865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27/03/2022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6640" y="6482077"/>
            <a:ext cx="4868784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439809"/>
            <a:ext cx="11329541" cy="18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04" y="1161852"/>
            <a:ext cx="11329541" cy="18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1048"/>
            <a:ext cx="3928533" cy="3108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15"/>
          <a:stretch/>
        </p:blipFill>
        <p:spPr>
          <a:xfrm>
            <a:off x="2558719" y="1355587"/>
            <a:ext cx="2800683" cy="3086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46" y="1362986"/>
            <a:ext cx="4133921" cy="3079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074" y="1337276"/>
            <a:ext cx="2528709" cy="3096062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3733" y="1187721"/>
            <a:ext cx="11329541" cy="18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18074" y="4413940"/>
            <a:ext cx="11329541" cy="183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436521" y="-68119"/>
            <a:ext cx="3844663" cy="1191626"/>
            <a:chOff x="8436521" y="-68119"/>
            <a:chExt cx="3844663" cy="119162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58400" y="-68119"/>
              <a:ext cx="2222784" cy="11916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6521" y="104583"/>
              <a:ext cx="1618160" cy="855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49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871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4ADCB-509D-46D1-9ABE-069F9D0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8D4A1-0A18-4239-B4B2-503BDEFD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2F36-0866-4CB0-B3EE-3DF10ACA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863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393" y="1535934"/>
            <a:ext cx="5384800" cy="4525963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393" y="1535934"/>
            <a:ext cx="5384800" cy="452596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5" y="127465"/>
            <a:ext cx="8807363" cy="1001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530721" y="6482078"/>
            <a:ext cx="1440865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27/03/2022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6640" y="6482077"/>
            <a:ext cx="4868784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8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0289824" y="4797152"/>
            <a:ext cx="742125" cy="2064848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197935" y="4797155"/>
            <a:ext cx="372396" cy="206484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778869" y="4797155"/>
            <a:ext cx="156403" cy="2064849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t="3098"/>
          <a:stretch/>
        </p:blipFill>
        <p:spPr>
          <a:xfrm>
            <a:off x="1" y="1210733"/>
            <a:ext cx="2517323" cy="34424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t="3098"/>
          <a:stretch/>
        </p:blipFill>
        <p:spPr>
          <a:xfrm>
            <a:off x="2500853" y="1210733"/>
            <a:ext cx="2517323" cy="34424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/>
          <a:srcRect t="3098"/>
          <a:stretch/>
        </p:blipFill>
        <p:spPr>
          <a:xfrm>
            <a:off x="5010053" y="1210733"/>
            <a:ext cx="2517323" cy="34424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/>
          <a:srcRect t="3098"/>
          <a:stretch/>
        </p:blipFill>
        <p:spPr>
          <a:xfrm>
            <a:off x="7524461" y="1210733"/>
            <a:ext cx="2517323" cy="34424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7703" y="228926"/>
            <a:ext cx="2861733" cy="27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28193" y="4907880"/>
            <a:ext cx="8917408" cy="520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772" y="5425782"/>
            <a:ext cx="8894829" cy="3264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86967" y="243623"/>
            <a:ext cx="1935124" cy="814168"/>
          </a:xfrm>
          <a:prstGeom prst="rect">
            <a:avLst/>
          </a:prstGeom>
        </p:spPr>
      </p:pic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6" y="6482080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825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02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393" y="1535935"/>
            <a:ext cx="5384800" cy="4525963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125">
                <a:latin typeface="Arial"/>
              </a:defRPr>
            </a:lvl1pPr>
            <a:lvl2pPr>
              <a:defRPr sz="1125">
                <a:latin typeface="Arial"/>
              </a:defRPr>
            </a:lvl2pPr>
            <a:lvl3pPr>
              <a:defRPr sz="1125">
                <a:latin typeface="Arial"/>
              </a:defRPr>
            </a:lvl3pPr>
            <a:lvl4pPr>
              <a:defRPr sz="1125">
                <a:latin typeface="Arial"/>
              </a:defRPr>
            </a:lvl4pPr>
            <a:lvl5pPr>
              <a:defRPr sz="1125">
                <a:latin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1393" y="1535935"/>
            <a:ext cx="5384800" cy="452596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125">
                <a:latin typeface="Arial"/>
              </a:defRPr>
            </a:lvl1pPr>
            <a:lvl2pPr>
              <a:defRPr sz="1125">
                <a:latin typeface="Arial"/>
              </a:defRPr>
            </a:lvl2pPr>
            <a:lvl3pPr>
              <a:defRPr sz="1125">
                <a:latin typeface="Arial"/>
              </a:defRPr>
            </a:lvl3pPr>
            <a:lvl4pPr>
              <a:defRPr sz="1125">
                <a:latin typeface="Arial"/>
              </a:defRPr>
            </a:lvl4pPr>
            <a:lvl5pPr>
              <a:defRPr sz="1125">
                <a:latin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6" y="127467"/>
            <a:ext cx="8807363" cy="10015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3" y="1535935"/>
            <a:ext cx="10972800" cy="45259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buFontTx/>
              <a:buNone/>
              <a:defRPr sz="1125"/>
            </a:lvl1pPr>
            <a:lvl2pPr marL="342900" indent="0">
              <a:buFontTx/>
              <a:buNone/>
              <a:defRPr sz="1125"/>
            </a:lvl2pPr>
            <a:lvl3pPr marL="685800" indent="0">
              <a:buFontTx/>
              <a:buNone/>
              <a:defRPr sz="1125"/>
            </a:lvl3pPr>
            <a:lvl4pPr marL="1028700" indent="0">
              <a:buFontTx/>
              <a:buNone/>
              <a:defRPr sz="1125"/>
            </a:lvl4pPr>
            <a:lvl5pPr marL="1371600" indent="0">
              <a:buFontTx/>
              <a:buNone/>
              <a:defRPr sz="1125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551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395" y="127465"/>
            <a:ext cx="8807363" cy="1001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721" y="6482078"/>
            <a:ext cx="1440865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27/03/2022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6640" y="6482077"/>
            <a:ext cx="4868784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5" y="6482078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87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396" y="127467"/>
            <a:ext cx="8807363" cy="10015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2601" y="1566866"/>
            <a:ext cx="1109980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2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5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347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400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0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3609-A4A8-406B-8235-2388982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749-6231-4B9E-BCDA-5ED92BB61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17C6E-0117-4FAE-B87D-A46745DB4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43BB6-F880-4257-82AA-7A5FAD80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7A05-EA3F-4B6F-9C53-0129BF6A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68021-8C33-4CC0-88D3-B0359B0C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109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396" y="127467"/>
            <a:ext cx="8807363" cy="10015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82601" y="1566866"/>
            <a:ext cx="1109980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530722" y="6482080"/>
            <a:ext cx="1440865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825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27/03/2022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6640" y="6482077"/>
            <a:ext cx="4868784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825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96" y="6482080"/>
            <a:ext cx="912949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825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98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005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66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992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9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93" y="1825625"/>
            <a:ext cx="10515600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5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8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4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37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D7F1A5-6600-4ADB-8F08-6AC5EF57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93" y="1825625"/>
            <a:ext cx="10515600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C43C-5245-4F77-B641-E54B260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31DAC-49D3-4AA8-B396-BEE180170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6A6F4-AE70-404D-9F4E-E0523B493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87A6E-84FE-482D-B6B0-4AAEED4C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4A2CF-B421-4E29-9BD4-AFBAE4BD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FA76-CE57-46FE-BB87-56CDF2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82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DC9A56-4728-4E36-B3BE-F828F613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06" y="425037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142E18-D16E-4BB7-86A4-498418F65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693" y="1825625"/>
            <a:ext cx="10515600" cy="3775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637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7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74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50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71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74AAC-15D6-C347-8D92-4E63B1E04FBE}"/>
              </a:ext>
            </a:extLst>
          </p:cNvPr>
          <p:cNvSpPr txBox="1"/>
          <p:nvPr userDrawn="1"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1331F-0BD7-CA42-AD59-82D068CA2028}"/>
              </a:ext>
            </a:extLst>
          </p:cNvPr>
          <p:cNvSpPr/>
          <p:nvPr userDrawn="1"/>
        </p:nvSpPr>
        <p:spPr>
          <a:xfrm>
            <a:off x="416314" y="1387942"/>
            <a:ext cx="8660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vitae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magna ac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cursus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porta lorem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2400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7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D24C-EEAA-3248-8A3B-368071EA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7A8CD-746C-DC4E-8BCC-4CA9D4C8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3A7D-47E8-364D-8286-534A1ABF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2DEE-8D96-FA47-86C5-368AED0E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BA7-C735-9A4B-864C-C33BA363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5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905-29DD-3F4F-A877-2B995D4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241-70D6-A044-892E-6EBDE88D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66A6-6F80-C04D-A1C2-E64F718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A8B4-429B-AE4D-800E-910E335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81AA-0C96-644D-9E2F-E9B29FAC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012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9244-6F48-9F44-90BA-8A32E53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5785-7CB8-744C-AA5C-9809372E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CC1-AB5C-7341-ACCF-0177194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C279-9AFF-0B44-8315-F97B906F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DE754-672D-5140-8B0A-150DB61C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17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15E3-B99C-2E45-9C9B-87CA0A69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6EA8-868F-5140-8962-65188570F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CFF42-64F6-5945-AA79-9F737AC37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BD8EC-FD3E-9A4D-A273-C2DD18DC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F94B-021F-C848-812B-F635C567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6DB8D-98FC-AF44-A23E-82394F11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9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emf"/><Relationship Id="rId4" Type="http://schemas.openxmlformats.org/officeDocument/2006/relationships/hyperlink" Target="../DESIGNER%20ASSETS/IMAGES/background.ep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ED566-A3E4-4DCA-94F4-2958933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70B93-4155-45F7-8D96-D00BDAE8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30B1B-1453-464A-9BC7-966E7DFA2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A648-6C53-411B-8BDE-E36E0E46BA19}" type="datetimeFigureOut">
              <a:rPr lang="en-GB" smtClean="0"/>
              <a:t>27/03/2022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43D9-39E3-40A7-885B-C03EA666D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A1267-48EB-4824-916A-895C10007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712F-A993-456A-AE1F-D019212C9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59017" y="335280"/>
            <a:ext cx="1677573" cy="4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B34B8-66E9-EF45-9732-A1FA235F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675E-0330-BE4E-9E5E-60A9E288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E015-1E82-954B-A6BB-2AD2D3A6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88E-72BD-A54B-BE81-CD29B0BB9E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DE6D-CB69-924B-87B1-329A90B3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FD52-3855-D644-A627-98B155BC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7915C-AC33-8248-AB5E-85D8022625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FAE94-C940-434D-8E7F-784A1DB174C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8" y="6222999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3" r:id="rId15"/>
    <p:sldLayoutId id="2147483847" r:id="rId16"/>
    <p:sldLayoutId id="2147483848" r:id="rId17"/>
    <p:sldLayoutId id="2147483849" r:id="rId18"/>
    <p:sldLayoutId id="2147483859" r:id="rId19"/>
    <p:sldLayoutId id="214748386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B34B8-66E9-EF45-9732-A1FA235F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675E-0330-BE4E-9E5E-60A9E288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E015-1E82-954B-A6BB-2AD2D3A6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DE6D-CB69-924B-87B1-329A90B3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FD52-3855-D644-A627-98B155BC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62" y="6146340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940" y="5802309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8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B34B8-66E9-EF45-9732-A1FA235F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675E-0330-BE4E-9E5E-60A9E288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E015-1E82-954B-A6BB-2AD2D3A6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DE6D-CB69-924B-87B1-329A90B3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FD52-3855-D644-A627-98B155BC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90884B-C274-B040-B3B3-16F91A1FE96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B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444AA-5416-E647-9810-4A72E4901257}"/>
              </a:ext>
            </a:extLst>
          </p:cNvPr>
          <p:cNvSpPr txBox="1"/>
          <p:nvPr userDrawn="1"/>
        </p:nvSpPr>
        <p:spPr>
          <a:xfrm>
            <a:off x="0" y="6141156"/>
            <a:ext cx="3002844" cy="716844"/>
          </a:xfrm>
          <a:prstGeom prst="rect">
            <a:avLst/>
          </a:prstGeom>
          <a:solidFill>
            <a:srgbClr val="0070C0"/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COVID to HYBRID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A790D6-B432-8840-AF2B-19A90A96F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8" y="360363"/>
            <a:ext cx="2839402" cy="835349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E8E1F755-7EF7-D347-B879-817F6ED08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881" r="15006" b="10342"/>
          <a:stretch/>
        </p:blipFill>
        <p:spPr>
          <a:xfrm>
            <a:off x="6327057" y="-467645"/>
            <a:ext cx="5864943" cy="73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12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B34B8-66E9-EF45-9732-A1FA235F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675E-0330-BE4E-9E5E-60A9E288F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E015-1E82-954B-A6BB-2AD2D3A6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C88E-72BD-A54B-BE81-CD29B0BB9E6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DE6D-CB69-924B-87B1-329A90B3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FD52-3855-D644-A627-98B155BC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915C-AC33-8248-AB5E-85D802262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FAE94-C940-434D-8E7F-784A1DB174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9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38C9C-A761-4E4D-8665-386E9101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41F35-FEF6-D649-B8E8-4AF08993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C6FE-B253-074A-A9B8-5C60C22F6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406F-DF37-9A4B-B433-F6394992DB7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DA27-44E8-094A-A955-E98BA25C3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5D9E-F60D-8744-B645-F6A284EA6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D429-1DB0-6B42-90FF-AF3894F9AB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DD900-FA24-B743-86D6-F0C7E38714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6" y="6200114"/>
            <a:ext cx="2467597" cy="4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2D62"/>
        </a:buClr>
        <a:buFont typeface="Wingdings" pitchFamily="2" charset="2"/>
        <a:buChar char="§"/>
        <a:defRPr sz="2800" kern="1200">
          <a:solidFill>
            <a:srgbClr val="62626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2D62"/>
        </a:buClr>
        <a:buFont typeface="Wingdings" pitchFamily="2" charset="2"/>
        <a:buChar char="§"/>
        <a:defRPr sz="2400" kern="1200">
          <a:solidFill>
            <a:srgbClr val="6262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2D62"/>
        </a:buClr>
        <a:buFont typeface="Wingdings" pitchFamily="2" charset="2"/>
        <a:buChar char="§"/>
        <a:defRPr sz="2000" kern="1200">
          <a:solidFill>
            <a:srgbClr val="6262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2D62"/>
        </a:buClr>
        <a:buFont typeface="Wingdings" pitchFamily="2" charset="2"/>
        <a:buChar char="§"/>
        <a:defRPr sz="1800" kern="1200">
          <a:solidFill>
            <a:srgbClr val="6262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2D62"/>
        </a:buClr>
        <a:buFont typeface="Wingdings" pitchFamily="2" charset="2"/>
        <a:buChar char="§"/>
        <a:defRPr sz="1800" kern="1200">
          <a:solidFill>
            <a:srgbClr val="6262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9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60" r:id="rId4"/>
    <p:sldLayoutId id="2147483761" r:id="rId5"/>
    <p:sldLayoutId id="2147483763" r:id="rId6"/>
    <p:sldLayoutId id="2147483765" r:id="rId7"/>
    <p:sldLayoutId id="2147483766" r:id="rId8"/>
    <p:sldLayoutId id="2147483767" r:id="rId9"/>
    <p:sldLayoutId id="2147483773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9"/>
            <a:ext cx="2165808" cy="539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BCCDE-F10F-764F-81ED-84D06EF2FB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940" y="5802309"/>
            <a:ext cx="2165808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8.svg"/><Relationship Id="rId4" Type="http://schemas.openxmlformats.org/officeDocument/2006/relationships/diagramData" Target="../diagrams/data2.xml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.org/publications/epsrc-spin-outs-success-stories-202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5084" y="2180033"/>
            <a:ext cx="983243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b="1" spc="-135" dirty="0">
                <a:solidFill>
                  <a:srgbClr val="FFFFFF"/>
                </a:solidFill>
                <a:latin typeface="Arial"/>
                <a:cs typeface="Arial"/>
              </a:rPr>
              <a:t>Meeting with Professional Support Teams, </a:t>
            </a:r>
            <a:r>
              <a:rPr lang="en-GB" sz="4000" b="1" i="1" spc="-135" dirty="0">
                <a:solidFill>
                  <a:srgbClr val="FFFFFF"/>
                </a:solidFill>
                <a:latin typeface="Arial"/>
                <a:cs typeface="Arial"/>
              </a:rPr>
              <a:t>Faculty of Science and Engineering, University of Manchester</a:t>
            </a:r>
            <a:endParaRPr sz="4000" i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5084" y="4815200"/>
            <a:ext cx="9723410" cy="133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b="1" spc="-130" dirty="0">
                <a:solidFill>
                  <a:srgbClr val="FFFFFF"/>
                </a:solidFill>
                <a:latin typeface="Arial"/>
                <a:cs typeface="Arial"/>
              </a:rPr>
              <a:t>Natalie Jones regional.engagement@epsrc.ukri.org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b="1" spc="-130" dirty="0">
                <a:solidFill>
                  <a:srgbClr val="FFFFFF"/>
                </a:solidFill>
                <a:latin typeface="Arial"/>
                <a:cs typeface="Arial"/>
              </a:rPr>
              <a:t>Head of Regional Engagement, North West England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000" b="1" spc="-130" dirty="0">
                <a:solidFill>
                  <a:srgbClr val="FFFFFF"/>
                </a:solidFill>
                <a:latin typeface="Arial"/>
                <a:cs typeface="Arial"/>
              </a:rPr>
              <a:t>22 March 2002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36" y="361188"/>
            <a:ext cx="3892295" cy="972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29F1-A786-4B9F-ABE9-F64EAA6B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908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Delivery Plan – EPSRC’s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021FE-3A51-401C-833F-5D596CFF4735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delivery plan will set out EPSRC's vision for the future of engineering and physical </a:t>
            </a:r>
            <a:r>
              <a:rPr lang="en-US" sz="2000" dirty="0"/>
              <a:t>s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ciences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  <a:r>
              <a:rPr lang="en-US" sz="2000" dirty="0"/>
              <a:t>research and innovation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EPSRC intends to frame our vision for the delivery plan around our 7 priorities (right).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3E44FF9-2A36-4B83-98A9-731711AC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2141977"/>
            <a:ext cx="6253212" cy="34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432C-0C1A-4F3C-A6AB-7F72DC5C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EPSRC Approach to Place</a:t>
            </a:r>
            <a:b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Our Vision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491ED41-3857-45C8-A294-6D32170F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06" r="2095"/>
          <a:stretch/>
        </p:blipFill>
        <p:spPr>
          <a:xfrm>
            <a:off x="476009" y="100218"/>
            <a:ext cx="4064056" cy="6012475"/>
          </a:xfrm>
          <a:prstGeom prst="rect">
            <a:avLst/>
          </a:prstGeom>
          <a:effectLst/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0F0AA97-61D1-45A8-8749-58D0BE32CC27}"/>
              </a:ext>
            </a:extLst>
          </p:cNvPr>
          <p:cNvSpPr>
            <a:spLocks noGrp="1"/>
          </p:cNvSpPr>
          <p:nvPr/>
        </p:nvSpPr>
        <p:spPr>
          <a:xfrm>
            <a:off x="4965430" y="1915428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Foster greater collaboration and networking between researchers, business and civic bodies in order to deliver research and skills outcomes vital to the long-term prosperity of communities and regions of the UK.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59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ple interweaving highways with cars driving in different directions">
            <a:extLst>
              <a:ext uri="{FF2B5EF4-FFF2-40B4-BE49-F238E27FC236}">
                <a16:creationId xmlns:a16="http://schemas.microsoft.com/office/drawing/2014/main" id="{8E127E07-3F2A-44CE-9B9D-3771B6DA0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747" r="20748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6432C-0C1A-4F3C-A6AB-7F72DC5C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33" y="510347"/>
            <a:ext cx="6394152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EPSRC Place Strategy</a:t>
            </a:r>
            <a:b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Implementation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90B86F-D65E-49DE-B43A-92615FECD44F}"/>
              </a:ext>
            </a:extLst>
          </p:cNvPr>
          <p:cNvGraphicFramePr/>
          <p:nvPr/>
        </p:nvGraphicFramePr>
        <p:xfrm>
          <a:off x="0" y="1411872"/>
          <a:ext cx="6106160" cy="493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Graphic 9" descr="Connections">
            <a:extLst>
              <a:ext uri="{FF2B5EF4-FFF2-40B4-BE49-F238E27FC236}">
                <a16:creationId xmlns:a16="http://schemas.microsoft.com/office/drawing/2014/main" id="{69B744DE-3366-4C77-BD3B-11A2F41D2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210" y="2066536"/>
            <a:ext cx="914400" cy="914400"/>
          </a:xfrm>
          <a:prstGeom prst="rect">
            <a:avLst/>
          </a:prstGeom>
        </p:spPr>
      </p:pic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65B4E52C-C2F3-41A5-B903-91E036CA6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0777" y="3524842"/>
            <a:ext cx="914400" cy="914400"/>
          </a:xfrm>
          <a:prstGeom prst="rect">
            <a:avLst/>
          </a:prstGeom>
        </p:spPr>
      </p:pic>
      <p:pic>
        <p:nvPicPr>
          <p:cNvPr id="17" name="Graphic 16" descr="Group brainstorm">
            <a:extLst>
              <a:ext uri="{FF2B5EF4-FFF2-40B4-BE49-F238E27FC236}">
                <a16:creationId xmlns:a16="http://schemas.microsoft.com/office/drawing/2014/main" id="{69F61413-4A64-4286-B4E7-F354358703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8210" y="4968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615" y="149609"/>
            <a:ext cx="5464944" cy="6558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335" y="6061130"/>
            <a:ext cx="2165603" cy="5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125" y="45192"/>
            <a:ext cx="94659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Regional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Engagement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Team</a:t>
            </a:r>
            <a:endParaRPr sz="4000" b="1" spc="-15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4803" y="5156048"/>
            <a:ext cx="1171566" cy="455930"/>
          </a:xfrm>
          <a:custGeom>
            <a:avLst/>
            <a:gdLst/>
            <a:ahLst/>
            <a:cxnLst/>
            <a:rect l="l" t="t" r="r" b="b"/>
            <a:pathLst>
              <a:path w="1226820" h="455929">
                <a:moveTo>
                  <a:pt x="0" y="0"/>
                </a:moveTo>
                <a:lnTo>
                  <a:pt x="1226820" y="0"/>
                </a:lnTo>
                <a:lnTo>
                  <a:pt x="1226820" y="455676"/>
                </a:lnTo>
                <a:lnTo>
                  <a:pt x="0" y="455676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  <a:ln w="12699">
            <a:solidFill>
              <a:srgbClr val="FF5A5A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Nick Cook (Wales)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6369" y="5145254"/>
            <a:ext cx="1253490" cy="200660"/>
          </a:xfrm>
          <a:custGeom>
            <a:avLst/>
            <a:gdLst/>
            <a:ahLst/>
            <a:cxnLst/>
            <a:rect l="l" t="t" r="r" b="b"/>
            <a:pathLst>
              <a:path w="1253490" h="200660">
                <a:moveTo>
                  <a:pt x="0" y="200520"/>
                </a:moveTo>
                <a:lnTo>
                  <a:pt x="656310" y="200520"/>
                </a:lnTo>
                <a:lnTo>
                  <a:pt x="1252893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17884" y="1074420"/>
            <a:ext cx="1736089" cy="503229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6" y="0"/>
                </a:lnTo>
                <a:lnTo>
                  <a:pt x="1735836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Alex Peden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(Scotland)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74100" y="1440949"/>
            <a:ext cx="838200" cy="217170"/>
          </a:xfrm>
          <a:custGeom>
            <a:avLst/>
            <a:gdLst/>
            <a:ahLst/>
            <a:cxnLst/>
            <a:rect l="l" t="t" r="r" b="b"/>
            <a:pathLst>
              <a:path w="838200" h="217169">
                <a:moveTo>
                  <a:pt x="837641" y="0"/>
                </a:moveTo>
                <a:lnTo>
                  <a:pt x="560463" y="7035"/>
                </a:lnTo>
                <a:lnTo>
                  <a:pt x="0" y="217030"/>
                </a:lnTo>
              </a:path>
            </a:pathLst>
          </a:custGeom>
          <a:ln w="12700">
            <a:solidFill>
              <a:srgbClr val="FF5A5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35997" y="1619882"/>
            <a:ext cx="762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24435" y="2095260"/>
            <a:ext cx="1736089" cy="454863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5" y="0"/>
                </a:lnTo>
                <a:lnTo>
                  <a:pt x="1735835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r>
              <a:rPr kumimoji="0" lang="en-GB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Natalie Jones</a:t>
            </a:r>
          </a:p>
          <a:p>
            <a:pPr algn="ctr">
              <a:defRPr/>
            </a:pPr>
            <a:r>
              <a:rPr kumimoji="0" lang="en-GB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(North</a:t>
            </a:r>
            <a:r>
              <a:rPr kumimoji="0" lang="en-GB" sz="1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West)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 rot="14543329">
            <a:off x="6783972" y="2632034"/>
            <a:ext cx="1316576" cy="688976"/>
          </a:xfrm>
          <a:custGeom>
            <a:avLst/>
            <a:gdLst/>
            <a:ahLst/>
            <a:cxnLst/>
            <a:rect l="l" t="t" r="r" b="b"/>
            <a:pathLst>
              <a:path w="838200" h="217170">
                <a:moveTo>
                  <a:pt x="837641" y="0"/>
                </a:moveTo>
                <a:lnTo>
                  <a:pt x="560463" y="7035"/>
                </a:lnTo>
                <a:lnTo>
                  <a:pt x="0" y="217030"/>
                </a:lnTo>
              </a:path>
            </a:pathLst>
          </a:custGeom>
          <a:ln w="12700">
            <a:solidFill>
              <a:srgbClr val="FF5A5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95903" y="3470922"/>
            <a:ext cx="762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94604" y="4581270"/>
            <a:ext cx="542370" cy="736945"/>
          </a:xfrm>
          <a:prstGeom prst="rect">
            <a:avLst/>
          </a:prstGeom>
          <a:blipFill>
            <a:blip r:embed="rId7" cstate="print"/>
            <a:stretch>
              <a:fillRect t="-1" b="-22576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67E82A-8304-4C41-8236-13798C7CCC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28" y="2989660"/>
            <a:ext cx="740149" cy="7401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217175-A4FB-4C31-8209-A2CAFD2281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86" y="3100970"/>
            <a:ext cx="790356" cy="790356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1964C5F-F635-43BE-A040-4096C148124F}"/>
              </a:ext>
            </a:extLst>
          </p:cNvPr>
          <p:cNvCxnSpPr>
            <a:stCxn id="29" idx="1"/>
          </p:cNvCxnSpPr>
          <p:nvPr/>
        </p:nvCxnSpPr>
        <p:spPr>
          <a:xfrm rot="10800000">
            <a:off x="6028132" y="3223322"/>
            <a:ext cx="442454" cy="27282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13">
            <a:extLst>
              <a:ext uri="{FF2B5EF4-FFF2-40B4-BE49-F238E27FC236}">
                <a16:creationId xmlns:a16="http://schemas.microsoft.com/office/drawing/2014/main" id="{AA03D980-21B8-4420-A99C-DDE2756076DD}"/>
              </a:ext>
            </a:extLst>
          </p:cNvPr>
          <p:cNvSpPr/>
          <p:nvPr/>
        </p:nvSpPr>
        <p:spPr>
          <a:xfrm>
            <a:off x="4810383" y="2816187"/>
            <a:ext cx="1592970" cy="532313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6" y="0"/>
                </a:lnTo>
                <a:lnTo>
                  <a:pt x="1735836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Marie-Louise Cairns (N. Ireland)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49DFB3E-970B-4045-821D-A7B42C2FD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3706" y="3097213"/>
            <a:ext cx="766763" cy="750888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9A0A3BF5-1CE6-42D8-B509-FE9886DD4E21}"/>
              </a:ext>
            </a:extLst>
          </p:cNvPr>
          <p:cNvSpPr/>
          <p:nvPr/>
        </p:nvSpPr>
        <p:spPr>
          <a:xfrm>
            <a:off x="9387695" y="2178409"/>
            <a:ext cx="1736089" cy="688975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6" y="0"/>
                </a:lnTo>
                <a:lnTo>
                  <a:pt x="1735836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Niblock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(North East, Yorkshire and Humber)</a:t>
            </a:r>
            <a:endParaRPr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DF7B5C-FBB1-447C-A0AA-A5198E5530F1}"/>
              </a:ext>
            </a:extLst>
          </p:cNvPr>
          <p:cNvCxnSpPr/>
          <p:nvPr/>
        </p:nvCxnSpPr>
        <p:spPr>
          <a:xfrm flipV="1">
            <a:off x="10158459" y="3418067"/>
            <a:ext cx="535256" cy="75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0FE1BA-8401-44DA-9EF6-6D713C824841}"/>
              </a:ext>
            </a:extLst>
          </p:cNvPr>
          <p:cNvCxnSpPr/>
          <p:nvPr/>
        </p:nvCxnSpPr>
        <p:spPr>
          <a:xfrm>
            <a:off x="10689105" y="2868613"/>
            <a:ext cx="7937" cy="55562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3">
            <a:extLst>
              <a:ext uri="{FF2B5EF4-FFF2-40B4-BE49-F238E27FC236}">
                <a16:creationId xmlns:a16="http://schemas.microsoft.com/office/drawing/2014/main" id="{F6099523-4751-47DE-879B-CBD81CD0193F}"/>
              </a:ext>
            </a:extLst>
          </p:cNvPr>
          <p:cNvSpPr/>
          <p:nvPr/>
        </p:nvSpPr>
        <p:spPr>
          <a:xfrm>
            <a:off x="8100587" y="5570855"/>
            <a:ext cx="1517298" cy="580370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6" y="0"/>
                </a:lnTo>
                <a:lnTo>
                  <a:pt x="1735836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Sinead Balgobin (West Midlands)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0EE140F0-53B3-4046-A791-068E84858105}"/>
              </a:ext>
            </a:extLst>
          </p:cNvPr>
          <p:cNvSpPr>
            <a:spLocks noChangeAspect="1"/>
          </p:cNvSpPr>
          <p:nvPr/>
        </p:nvSpPr>
        <p:spPr>
          <a:xfrm rot="4608134" flipV="1">
            <a:off x="8727086" y="4882994"/>
            <a:ext cx="976853" cy="345734"/>
          </a:xfrm>
          <a:custGeom>
            <a:avLst/>
            <a:gdLst/>
            <a:ahLst/>
            <a:cxnLst/>
            <a:rect l="l" t="t" r="r" b="b"/>
            <a:pathLst>
              <a:path w="838200" h="217169">
                <a:moveTo>
                  <a:pt x="837641" y="0"/>
                </a:moveTo>
                <a:lnTo>
                  <a:pt x="560463" y="7035"/>
                </a:lnTo>
                <a:lnTo>
                  <a:pt x="0" y="217030"/>
                </a:lnTo>
              </a:path>
            </a:pathLst>
          </a:custGeom>
          <a:ln w="6350">
            <a:solidFill>
              <a:srgbClr val="FF5A5A"/>
            </a:solidFill>
            <a:tailEnd type="oval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13CBF55-D896-4084-B17A-124245330460}"/>
              </a:ext>
            </a:extLst>
          </p:cNvPr>
          <p:cNvCxnSpPr>
            <a:cxnSpLocks/>
          </p:cNvCxnSpPr>
          <p:nvPr/>
        </p:nvCxnSpPr>
        <p:spPr>
          <a:xfrm rot="10800000">
            <a:off x="9792450" y="4503102"/>
            <a:ext cx="1224261" cy="842812"/>
          </a:xfrm>
          <a:prstGeom prst="bentConnector3">
            <a:avLst/>
          </a:prstGeom>
          <a:ln w="63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3">
            <a:extLst>
              <a:ext uri="{FF2B5EF4-FFF2-40B4-BE49-F238E27FC236}">
                <a16:creationId xmlns:a16="http://schemas.microsoft.com/office/drawing/2014/main" id="{A570D5AA-74F1-4A29-A022-1722BB929E94}"/>
              </a:ext>
            </a:extLst>
          </p:cNvPr>
          <p:cNvSpPr/>
          <p:nvPr/>
        </p:nvSpPr>
        <p:spPr>
          <a:xfrm>
            <a:off x="10205828" y="5080579"/>
            <a:ext cx="1617719" cy="530649"/>
          </a:xfrm>
          <a:custGeom>
            <a:avLst/>
            <a:gdLst/>
            <a:ahLst/>
            <a:cxnLst/>
            <a:rect l="l" t="t" r="r" b="b"/>
            <a:pathLst>
              <a:path w="1736090" h="688975">
                <a:moveTo>
                  <a:pt x="0" y="0"/>
                </a:moveTo>
                <a:lnTo>
                  <a:pt x="1735836" y="0"/>
                </a:lnTo>
                <a:lnTo>
                  <a:pt x="1735836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solidFill>
            <a:srgbClr val="FF5A5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Shearring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(East Midlands)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E97FC55-06EC-435F-800F-D1484D64061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899" t="8075" r="16858" b="375"/>
          <a:stretch/>
        </p:blipFill>
        <p:spPr>
          <a:xfrm>
            <a:off x="9646197" y="4079540"/>
            <a:ext cx="559632" cy="73185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AFA63-6811-4124-8E15-53881CC3F6F6}"/>
              </a:ext>
            </a:extLst>
          </p:cNvPr>
          <p:cNvSpPr txBox="1"/>
          <p:nvPr/>
        </p:nvSpPr>
        <p:spPr>
          <a:xfrm>
            <a:off x="360516" y="628493"/>
            <a:ext cx="48385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Insights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knowledge of regional strategies and capabilities to influence our national programmes and policies on research and innovation. </a:t>
            </a:r>
          </a:p>
          <a:p>
            <a:endParaRPr lang="en-GB" dirty="0">
              <a:solidFill>
                <a:srgbClr val="2E2D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–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ensuring collective regional focus and engagement with stakeholders creates a more granular picture of EPS ecosystems and their 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potential realised in 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ensuring research excellence is continued with impact at a local, national and international level.</a:t>
            </a:r>
          </a:p>
          <a:p>
            <a:endParaRPr lang="en-GB" dirty="0">
              <a:solidFill>
                <a:srgbClr val="2E2D6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ensuring EPSRC’s role in helping address the levelling up agenda by supporting a connected, </a:t>
            </a:r>
            <a:r>
              <a:rPr lang="en-GB" dirty="0">
                <a:solidFill>
                  <a:srgbClr val="2E2D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diverse, resilient EPS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23910-3A0B-4F04-89D0-942CF6894D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2848" y="3990617"/>
            <a:ext cx="492631" cy="734854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384F5C7-35F9-494D-8D1A-D355819BC6E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8856" y="1470322"/>
            <a:ext cx="740149" cy="8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1795-1BB3-41A8-8EC2-B2A15204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0"/>
            <a:ext cx="10515600" cy="132556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EPSRC and Research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61BA-9E6B-42B3-9239-7A4656E70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8020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Recent activity:</a:t>
            </a:r>
          </a:p>
          <a:p>
            <a:pPr lvl="1"/>
            <a:r>
              <a:rPr lang="en-GB" dirty="0"/>
              <a:t>Impact Acceleration Account call in 2022</a:t>
            </a:r>
          </a:p>
          <a:p>
            <a:pPr lvl="1"/>
            <a:r>
              <a:rPr lang="en-GB" dirty="0"/>
              <a:t>Theme specific follow on funding opportunities</a:t>
            </a:r>
          </a:p>
          <a:p>
            <a:pPr lvl="1"/>
            <a:r>
              <a:rPr lang="en-GB" dirty="0"/>
              <a:t>Consultation on impact in applications</a:t>
            </a:r>
          </a:p>
          <a:p>
            <a:pPr lvl="1"/>
            <a:r>
              <a:rPr lang="en-GB" dirty="0"/>
              <a:t>Regional benefits planning with the Royce Institute</a:t>
            </a:r>
          </a:p>
          <a:p>
            <a:pPr lvl="1"/>
            <a:endParaRPr lang="en-GB" dirty="0"/>
          </a:p>
          <a:p>
            <a:r>
              <a:rPr lang="en-GB" b="1" dirty="0"/>
              <a:t>In development (funding dependent):</a:t>
            </a:r>
          </a:p>
          <a:p>
            <a:pPr lvl="1"/>
            <a:r>
              <a:rPr lang="en-GB" dirty="0"/>
              <a:t>Place based impact acceleration account</a:t>
            </a:r>
          </a:p>
          <a:p>
            <a:pPr lvl="1"/>
            <a:endParaRPr lang="en-GB" dirty="0"/>
          </a:p>
          <a:p>
            <a:r>
              <a:rPr lang="en-GB" b="1" dirty="0"/>
              <a:t>EPSRC is particularly interested in hearing about:</a:t>
            </a:r>
          </a:p>
          <a:p>
            <a:pPr lvl="1"/>
            <a:r>
              <a:rPr lang="en-GB" dirty="0"/>
              <a:t>Place based impacts from research, facilities and institutes,</a:t>
            </a:r>
          </a:p>
          <a:p>
            <a:pPr lvl="1"/>
            <a:r>
              <a:rPr lang="en-GB" dirty="0"/>
              <a:t>Examples of Responsible Innovation activities,</a:t>
            </a:r>
          </a:p>
          <a:p>
            <a:pPr lvl="1"/>
            <a:r>
              <a:rPr lang="en-GB" dirty="0"/>
              <a:t>Social as well as economic/commercial impacts.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6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nry Royce Hub">
            <a:extLst>
              <a:ext uri="{FF2B5EF4-FFF2-40B4-BE49-F238E27FC236}">
                <a16:creationId xmlns:a16="http://schemas.microsoft.com/office/drawing/2014/main" id="{B255D9CD-CDB7-494F-8FF8-33985DA4D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0002-A923-4833-A303-315F9506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333385"/>
            <a:ext cx="4108309" cy="1124712"/>
          </a:xfrm>
        </p:spPr>
        <p:txBody>
          <a:bodyPr anchor="b">
            <a:normAutofit fontScale="90000"/>
          </a:bodyPr>
          <a:lstStyle/>
          <a:p>
            <a:br>
              <a:rPr lang="en-GB" sz="2800" dirty="0"/>
            </a:br>
            <a:r>
              <a:rPr lang="en-GB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Henry Royce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0952-AD3B-441C-A3C8-74C7729F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791472"/>
            <a:ext cx="5907159" cy="4577711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600" dirty="0"/>
              <a:t>Forward looking project to identify opportunities to deliver place based impacts</a:t>
            </a:r>
          </a:p>
          <a:p>
            <a:r>
              <a:rPr lang="en-GB" sz="2600" dirty="0"/>
              <a:t>North of England case study</a:t>
            </a:r>
          </a:p>
          <a:p>
            <a:r>
              <a:rPr lang="en-GB" sz="2600" dirty="0"/>
              <a:t>Idea for the project generated during a conversation with the (then) Head of Materials.  HRE delivering with the Royce.</a:t>
            </a:r>
          </a:p>
          <a:p>
            <a:r>
              <a:rPr lang="en-GB" sz="2600" dirty="0"/>
              <a:t>Benefits for EPSRC:</a:t>
            </a:r>
          </a:p>
          <a:p>
            <a:pPr lvl="1"/>
            <a:r>
              <a:rPr lang="en-GB" sz="2600" dirty="0"/>
              <a:t>Content for business case</a:t>
            </a:r>
          </a:p>
          <a:p>
            <a:pPr lvl="1"/>
            <a:r>
              <a:rPr lang="en-GB" sz="2600" dirty="0"/>
              <a:t>Example of embedding place in a strategic investment for use elsewhere</a:t>
            </a:r>
          </a:p>
          <a:p>
            <a:pPr lvl="1"/>
            <a:r>
              <a:rPr lang="en-GB" sz="2600" dirty="0"/>
              <a:t>Demonstrates our alignment with levelling up agenda</a:t>
            </a:r>
          </a:p>
          <a:p>
            <a:pPr lvl="1"/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13126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014-6764-4B7E-A926-1FFAE6C7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Research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7821-3DFD-4C79-BC92-FD04C062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Horizon Europe safety net and alternatives</a:t>
            </a:r>
          </a:p>
          <a:p>
            <a:endParaRPr lang="en-GB" dirty="0"/>
          </a:p>
          <a:p>
            <a:r>
              <a:rPr lang="en-GB" dirty="0"/>
              <a:t>UKRI Simpler and Better Funding Programme</a:t>
            </a:r>
          </a:p>
          <a:p>
            <a:endParaRPr lang="en-GB" dirty="0"/>
          </a:p>
          <a:p>
            <a:r>
              <a:rPr lang="en-GB" dirty="0"/>
              <a:t>UKRI efficiencies </a:t>
            </a:r>
          </a:p>
          <a:p>
            <a:endParaRPr lang="en-GB" dirty="0"/>
          </a:p>
          <a:p>
            <a:r>
              <a:rPr lang="en-GB" dirty="0"/>
              <a:t>Peer review college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381455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673E-A990-40E8-94CC-7A1206459CBF}"/>
              </a:ext>
            </a:extLst>
          </p:cNvPr>
          <p:cNvSpPr txBox="1"/>
          <p:nvPr/>
        </p:nvSpPr>
        <p:spPr>
          <a:xfrm>
            <a:off x="467139" y="155432"/>
            <a:ext cx="1114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 Grants: 2020/21 Facts and Figures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A6140-8239-4700-BB8D-A84E04E16935}"/>
              </a:ext>
            </a:extLst>
          </p:cNvPr>
          <p:cNvSpPr txBox="1">
            <a:spLocks/>
          </p:cNvSpPr>
          <p:nvPr/>
        </p:nvSpPr>
        <p:spPr>
          <a:xfrm>
            <a:off x="498763" y="1086201"/>
            <a:ext cx="5998290" cy="4641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More than 5000 proposals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processed by EPSRC in 2020/21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is an increase of over 2000 proposals from 2019/20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driven by high demand and popularity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of the EPSRC New Horizons pilot and the UKRI Agile R&amp;I Ideas to Address COVID-19 call. </a:t>
            </a:r>
            <a:b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Supported by a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significant peer review effort from reviewers and </a:t>
            </a:r>
            <a:r>
              <a:rPr kumimoji="0" lang="en-GB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panelists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with over 18000 reviews in 2019-20, and we are extremely thankful for </a:t>
            </a: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researchers’ time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 effort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68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C3053-5B0B-49B5-A88F-4B4F8BFCB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0" t="17934" r="46294" b="42522"/>
          <a:stretch/>
        </p:blipFill>
        <p:spPr>
          <a:xfrm>
            <a:off x="1733797" y="4280775"/>
            <a:ext cx="4122678" cy="185968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77A9C5-5A32-4879-A82C-69BEBC144A44}"/>
              </a:ext>
            </a:extLst>
          </p:cNvPr>
          <p:cNvSpPr/>
          <p:nvPr/>
        </p:nvSpPr>
        <p:spPr>
          <a:xfrm>
            <a:off x="6921012" y="1013019"/>
            <a:ext cx="5042721" cy="5497950"/>
          </a:xfrm>
          <a:prstGeom prst="roundRect">
            <a:avLst/>
          </a:prstGeom>
          <a:solidFill>
            <a:srgbClr val="34D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Horizons Pilot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1200 first stage applications from 82 Research Organisations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1073 applications sent out to reviewers after passing initial checks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400 reviewers participated in the batch reviewing process, submitting over 3000 reviews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Decisions communicated to applicants within 16 weeks of submission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126 successful proposals totalling £25.5M supported</a:t>
            </a:r>
          </a:p>
        </p:txBody>
      </p:sp>
    </p:spTree>
    <p:extLst>
      <p:ext uri="{BB962C8B-B14F-4D97-AF65-F5344CB8AC3E}">
        <p14:creationId xmlns:p14="http://schemas.microsoft.com/office/powerpoint/2010/main" val="357823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5A9F-9961-43CD-BB37-CCEFA9CB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33"/>
            <a:ext cx="10515600" cy="13255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EPSRC and business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DF73-0270-4327-9DD7-F72503A9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19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Engagement structures:</a:t>
            </a:r>
          </a:p>
          <a:p>
            <a:pPr lvl="1"/>
            <a:r>
              <a:rPr lang="en-GB" dirty="0"/>
              <a:t>Business engagement forum</a:t>
            </a:r>
          </a:p>
          <a:p>
            <a:pPr lvl="1"/>
            <a:r>
              <a:rPr lang="en-GB" dirty="0"/>
              <a:t>Strategic partner companies</a:t>
            </a:r>
          </a:p>
          <a:p>
            <a:pPr lvl="1"/>
            <a:r>
              <a:rPr lang="en-GB" dirty="0"/>
              <a:t>Forthcoming: Reviewing our small and medium business engagement approach</a:t>
            </a:r>
          </a:p>
          <a:p>
            <a:pPr lvl="1"/>
            <a:endParaRPr lang="en-GB" dirty="0"/>
          </a:p>
          <a:p>
            <a:r>
              <a:rPr lang="en-GB" b="1" dirty="0"/>
              <a:t>Investment highlights:</a:t>
            </a:r>
          </a:p>
          <a:p>
            <a:pPr lvl="1"/>
            <a:r>
              <a:rPr lang="en-GB" dirty="0"/>
              <a:t>Prosperity Partnerships</a:t>
            </a:r>
          </a:p>
          <a:p>
            <a:pPr lvl="1"/>
            <a:r>
              <a:rPr lang="en-GB" dirty="0"/>
              <a:t>Centres for Doctoral Training </a:t>
            </a:r>
          </a:p>
          <a:p>
            <a:endParaRPr lang="en-GB" dirty="0"/>
          </a:p>
          <a:p>
            <a:r>
              <a:rPr lang="en-GB" b="1" dirty="0"/>
              <a:t>Recent publication: </a:t>
            </a:r>
          </a:p>
          <a:p>
            <a:pPr lvl="1"/>
            <a:r>
              <a:rPr lang="en-GB" dirty="0">
                <a:hlinkClick r:id="rId3"/>
              </a:rPr>
              <a:t>1000 stories of success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04201-9FB9-4446-9D7B-E5ACDEA2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42" y="3442380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0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F0570-BF24-428C-B07F-C4D7D758C1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455959" y="0"/>
            <a:ext cx="8736041" cy="6839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D7376-A7E2-448E-BC47-D10AFF6B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Public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E19B7-C13B-461C-A3AB-95A48E173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 b="1" dirty="0"/>
              <a:t>Forthcoming UKRI Public Engagement Strategy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In development (funding and strategy dependent) Three funds </a:t>
            </a:r>
          </a:p>
          <a:p>
            <a:pPr lvl="1"/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600" b="1" dirty="0"/>
              <a:t>EPSRC:</a:t>
            </a:r>
          </a:p>
          <a:p>
            <a:pPr lvl="1"/>
            <a:r>
              <a:rPr lang="en-GB" sz="2200" dirty="0"/>
              <a:t>PE investment and activity at Theme level.</a:t>
            </a:r>
          </a:p>
          <a:p>
            <a:pPr lvl="1"/>
            <a:r>
              <a:rPr lang="en-GB" sz="2200" dirty="0"/>
              <a:t>Healthcare Technologies consultation in 2021 on patient and public involvement</a:t>
            </a: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8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BBB-C962-4B82-A312-CFC5D81D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b="1" dirty="0"/>
              <a:t>Research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E9A2-29E9-4F19-B218-7A3748836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UKRI:</a:t>
            </a:r>
          </a:p>
          <a:p>
            <a:pPr lvl="1"/>
            <a:r>
              <a:rPr lang="en-GB" dirty="0"/>
              <a:t>Strategy 2022-2027</a:t>
            </a:r>
          </a:p>
          <a:p>
            <a:pPr lvl="1"/>
            <a:r>
              <a:rPr lang="en-GB" dirty="0"/>
              <a:t>EDI strategy</a:t>
            </a:r>
          </a:p>
          <a:p>
            <a:endParaRPr lang="en-GB" dirty="0"/>
          </a:p>
          <a:p>
            <a:r>
              <a:rPr lang="en-GB" b="1" dirty="0"/>
              <a:t>EPSRC:</a:t>
            </a:r>
          </a:p>
          <a:p>
            <a:pPr lvl="1"/>
            <a:r>
              <a:rPr lang="en-GB" dirty="0"/>
              <a:t>Delivery plan (3 years)</a:t>
            </a:r>
          </a:p>
          <a:p>
            <a:pPr lvl="1"/>
            <a:r>
              <a:rPr lang="en-GB" dirty="0"/>
              <a:t>EDI action plan</a:t>
            </a:r>
          </a:p>
          <a:p>
            <a:pPr lvl="1"/>
            <a:r>
              <a:rPr lang="en-GB" dirty="0"/>
              <a:t>International strategic framework</a:t>
            </a:r>
          </a:p>
          <a:p>
            <a:pPr lvl="1"/>
            <a:endParaRPr lang="en-GB" dirty="0"/>
          </a:p>
          <a:p>
            <a:r>
              <a:rPr lang="en-GB" b="1" dirty="0"/>
              <a:t>EPSRC regional engagement:</a:t>
            </a:r>
          </a:p>
          <a:p>
            <a:pPr lvl="1"/>
            <a:r>
              <a:rPr lang="en-GB" dirty="0"/>
              <a:t>Place Strategy</a:t>
            </a:r>
          </a:p>
        </p:txBody>
      </p:sp>
    </p:spTree>
    <p:extLst>
      <p:ext uri="{BB962C8B-B14F-4D97-AF65-F5344CB8AC3E}">
        <p14:creationId xmlns:p14="http://schemas.microsoft.com/office/powerpoint/2010/main" val="334329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BD10EA-B6B3-459C-B3D3-02669AD4C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505"/>
            <a:ext cx="0" cy="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FD6917-ADC8-4506-B912-C6741E04A334}"/>
              </a:ext>
            </a:extLst>
          </p:cNvPr>
          <p:cNvSpPr txBox="1"/>
          <p:nvPr/>
        </p:nvSpPr>
        <p:spPr>
          <a:xfrm>
            <a:off x="542177" y="204269"/>
            <a:ext cx="11418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cs typeface="Arial"/>
              </a:rPr>
              <a:t>EPSRC</a:t>
            </a:r>
          </a:p>
          <a:p>
            <a:pPr>
              <a:spcAft>
                <a:spcPts val="600"/>
              </a:spcAft>
            </a:pPr>
            <a:endParaRPr lang="en-GB" b="1" dirty="0"/>
          </a:p>
          <a:p>
            <a:pPr>
              <a:spcAft>
                <a:spcPts val="600"/>
              </a:spcAft>
            </a:pPr>
            <a:r>
              <a:rPr lang="en-GB" b="1" dirty="0"/>
              <a:t>4 Directorates </a:t>
            </a:r>
            <a:r>
              <a:rPr lang="en-GB" dirty="0"/>
              <a:t>- Our directorates are the key route by which we define and deliver specific aspects of our mission</a:t>
            </a:r>
          </a:p>
          <a:p>
            <a:pPr>
              <a:spcAft>
                <a:spcPts val="600"/>
              </a:spcAft>
            </a:pPr>
            <a:r>
              <a:rPr lang="en-GB" dirty="0"/>
              <a:t>Teams regularly collaborate across directorates and no team or directorate works in a silo. For example, we often have cross directorate teams where there is a specific need (such as delivery of funding for Covid-19 initiatives).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8054AF-8732-4A00-977F-D9AE8CB65BCB}"/>
              </a:ext>
            </a:extLst>
          </p:cNvPr>
          <p:cNvGrpSpPr/>
          <p:nvPr/>
        </p:nvGrpSpPr>
        <p:grpSpPr>
          <a:xfrm>
            <a:off x="507440" y="2728038"/>
            <a:ext cx="11151595" cy="3744670"/>
            <a:chOff x="515938" y="1574529"/>
            <a:chExt cx="11151595" cy="42262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E22809-848E-4970-8CF5-54EC1DD6B01B}"/>
                </a:ext>
              </a:extLst>
            </p:cNvPr>
            <p:cNvGrpSpPr/>
            <p:nvPr/>
          </p:nvGrpSpPr>
          <p:grpSpPr>
            <a:xfrm>
              <a:off x="524466" y="2686851"/>
              <a:ext cx="11143066" cy="936000"/>
              <a:chOff x="492151" y="3366771"/>
              <a:chExt cx="11143066" cy="114048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F9046B-CC96-485A-A413-56A1AC68DA36}"/>
                  </a:ext>
                </a:extLst>
              </p:cNvPr>
              <p:cNvSpPr txBox="1"/>
              <p:nvPr/>
            </p:nvSpPr>
            <p:spPr>
              <a:xfrm>
                <a:off x="7366886" y="3784638"/>
                <a:ext cx="2539274" cy="71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Manufacturing the Future and Circular Economy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B13092-0595-4B84-9694-314084D78FFC}"/>
                  </a:ext>
                </a:extLst>
              </p:cNvPr>
              <p:cNvSpPr/>
              <p:nvPr/>
            </p:nvSpPr>
            <p:spPr>
              <a:xfrm>
                <a:off x="492151" y="3366771"/>
                <a:ext cx="11143066" cy="11404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BF432E-8515-42BF-AFA6-D3D9510E49D8}"/>
                </a:ext>
              </a:extLst>
            </p:cNvPr>
            <p:cNvSpPr/>
            <p:nvPr/>
          </p:nvSpPr>
          <p:spPr>
            <a:xfrm>
              <a:off x="4895274" y="2262909"/>
              <a:ext cx="241888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43B6DF-4B81-4C52-B378-6334CFD749EA}"/>
                </a:ext>
              </a:extLst>
            </p:cNvPr>
            <p:cNvSpPr txBox="1"/>
            <p:nvPr/>
          </p:nvSpPr>
          <p:spPr>
            <a:xfrm>
              <a:off x="4636245" y="2709310"/>
              <a:ext cx="2920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2"/>
                  </a:solidFill>
                  <a:latin typeface="Arial" panose="020B0604020202020204"/>
                </a:rPr>
                <a:t>CROSS COUNCIL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20304-38B3-46A2-9FD3-F6CCDB3898D9}"/>
                </a:ext>
              </a:extLst>
            </p:cNvPr>
            <p:cNvSpPr/>
            <p:nvPr/>
          </p:nvSpPr>
          <p:spPr>
            <a:xfrm>
              <a:off x="524467" y="3775834"/>
              <a:ext cx="11143066" cy="93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DD7ED5-32EF-41BB-8C75-044FB13E86B3}"/>
                </a:ext>
              </a:extLst>
            </p:cNvPr>
            <p:cNvSpPr txBox="1"/>
            <p:nvPr/>
          </p:nvSpPr>
          <p:spPr>
            <a:xfrm>
              <a:off x="2890520" y="4239042"/>
              <a:ext cx="1198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Impact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2F25DC-9E7D-4341-B8C3-282A579B2862}"/>
                </a:ext>
              </a:extLst>
            </p:cNvPr>
            <p:cNvSpPr txBox="1"/>
            <p:nvPr/>
          </p:nvSpPr>
          <p:spPr>
            <a:xfrm>
              <a:off x="4959172" y="4254427"/>
              <a:ext cx="165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International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71FEC9-C312-48D6-A363-9813F7F601D9}"/>
                </a:ext>
              </a:extLst>
            </p:cNvPr>
            <p:cNvGrpSpPr/>
            <p:nvPr/>
          </p:nvGrpSpPr>
          <p:grpSpPr>
            <a:xfrm>
              <a:off x="515938" y="1574529"/>
              <a:ext cx="11143066" cy="936000"/>
              <a:chOff x="492151" y="3366771"/>
              <a:chExt cx="11143066" cy="114048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007690-01BE-4EC0-88F3-B5D40972B0FC}"/>
                  </a:ext>
                </a:extLst>
              </p:cNvPr>
              <p:cNvSpPr txBox="1"/>
              <p:nvPr/>
            </p:nvSpPr>
            <p:spPr>
              <a:xfrm>
                <a:off x="4220047" y="3429311"/>
                <a:ext cx="3704329" cy="56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>
                    <a:solidFill>
                      <a:schemeClr val="accent2"/>
                    </a:solidFill>
                    <a:latin typeface="Arial" panose="020B0604020202020204"/>
                  </a:rPr>
                  <a:t>RESEARCH BASE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7867A1-6B94-40AF-A7D8-9C0E337128B9}"/>
                  </a:ext>
                </a:extLst>
              </p:cNvPr>
              <p:cNvSpPr/>
              <p:nvPr/>
            </p:nvSpPr>
            <p:spPr>
              <a:xfrm>
                <a:off x="492151" y="3366771"/>
                <a:ext cx="11143066" cy="11404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6E83D5-B53D-4009-A54E-EC59A3D7D713}"/>
                </a:ext>
              </a:extLst>
            </p:cNvPr>
            <p:cNvSpPr txBox="1"/>
            <p:nvPr/>
          </p:nvSpPr>
          <p:spPr>
            <a:xfrm>
              <a:off x="4799876" y="3824221"/>
              <a:ext cx="2628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chemeClr val="accent2"/>
                  </a:solidFill>
                  <a:latin typeface="Arial" panose="020B0604020202020204"/>
                </a:rPr>
                <a:t>PARTNERSHIPS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88B17A-79C7-4B1C-AABC-3F12A102CEDD}"/>
                </a:ext>
              </a:extLst>
            </p:cNvPr>
            <p:cNvSpPr txBox="1"/>
            <p:nvPr/>
          </p:nvSpPr>
          <p:spPr>
            <a:xfrm>
              <a:off x="695741" y="4113060"/>
              <a:ext cx="2022891" cy="59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Business Engagement &amp; Partnerships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1C754-34C0-421E-9B33-D36B1655345B}"/>
                </a:ext>
              </a:extLst>
            </p:cNvPr>
            <p:cNvSpPr txBox="1"/>
            <p:nvPr/>
          </p:nvSpPr>
          <p:spPr>
            <a:xfrm>
              <a:off x="10232137" y="4243834"/>
              <a:ext cx="140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Universities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CB28A1-64D6-4718-9659-B54C193391F8}"/>
                </a:ext>
              </a:extLst>
            </p:cNvPr>
            <p:cNvSpPr txBox="1"/>
            <p:nvPr/>
          </p:nvSpPr>
          <p:spPr>
            <a:xfrm>
              <a:off x="7295041" y="4239042"/>
              <a:ext cx="2305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Regional Engagement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F4707A-AA8D-4ED3-86AA-6C024C4A0A51}"/>
                </a:ext>
              </a:extLst>
            </p:cNvPr>
            <p:cNvSpPr txBox="1"/>
            <p:nvPr/>
          </p:nvSpPr>
          <p:spPr>
            <a:xfrm>
              <a:off x="636406" y="3008912"/>
              <a:ext cx="1039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AI &amp; Robotics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E876F5-09D6-4F75-97E3-1B993828BC1D}"/>
                </a:ext>
              </a:extLst>
            </p:cNvPr>
            <p:cNvSpPr txBox="1"/>
            <p:nvPr/>
          </p:nvSpPr>
          <p:spPr>
            <a:xfrm>
              <a:off x="3228259" y="3001115"/>
              <a:ext cx="1382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Healthcare Technologies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D1E559-379C-42FE-85FF-6296B0106D54}"/>
                </a:ext>
              </a:extLst>
            </p:cNvPr>
            <p:cNvSpPr txBox="1"/>
            <p:nvPr/>
          </p:nvSpPr>
          <p:spPr>
            <a:xfrm>
              <a:off x="5152891" y="3230060"/>
              <a:ext cx="181638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Energy and Decarb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F1BCDB-F1B2-4AA4-97B7-9391FB482009}"/>
                </a:ext>
              </a:extLst>
            </p:cNvPr>
            <p:cNvSpPr txBox="1"/>
            <p:nvPr/>
          </p:nvSpPr>
          <p:spPr>
            <a:xfrm>
              <a:off x="1745173" y="3008912"/>
              <a:ext cx="1468918" cy="59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Digital Security &amp; Resilience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248DF-14BB-4675-B560-CE13DD30980D}"/>
                </a:ext>
              </a:extLst>
            </p:cNvPr>
            <p:cNvSpPr txBox="1"/>
            <p:nvPr/>
          </p:nvSpPr>
          <p:spPr>
            <a:xfrm>
              <a:off x="10011167" y="2978529"/>
              <a:ext cx="1381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Quantum Technologies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252E0C-4866-4CED-9B8C-598F7D66DE44}"/>
                </a:ext>
              </a:extLst>
            </p:cNvPr>
            <p:cNvSpPr/>
            <p:nvPr/>
          </p:nvSpPr>
          <p:spPr>
            <a:xfrm>
              <a:off x="4243115" y="2079794"/>
              <a:ext cx="12817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/>
                <a:t>Infrastructure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02944B-B518-4879-9592-D5AD19BAD556}"/>
                </a:ext>
              </a:extLst>
            </p:cNvPr>
            <p:cNvSpPr/>
            <p:nvPr/>
          </p:nvSpPr>
          <p:spPr>
            <a:xfrm>
              <a:off x="593698" y="2026058"/>
              <a:ext cx="1304641" cy="347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/>
                <a:t>EDI &amp; People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86037D-DEB6-4704-BD9E-C02CB0A0A73C}"/>
                </a:ext>
              </a:extLst>
            </p:cNvPr>
            <p:cNvSpPr/>
            <p:nvPr/>
          </p:nvSpPr>
          <p:spPr>
            <a:xfrm>
              <a:off x="5588089" y="2074398"/>
              <a:ext cx="24106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/>
                <a:t>Managing our Portfolio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87181D-2E21-44EC-8C1F-DA0F520238A6}"/>
                </a:ext>
              </a:extLst>
            </p:cNvPr>
            <p:cNvSpPr/>
            <p:nvPr/>
          </p:nvSpPr>
          <p:spPr>
            <a:xfrm>
              <a:off x="1986889" y="2060577"/>
              <a:ext cx="121554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Engineering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738F53-499D-4446-896B-A7DEE3299AB5}"/>
                </a:ext>
              </a:extLst>
            </p:cNvPr>
            <p:cNvSpPr txBox="1"/>
            <p:nvPr/>
          </p:nvSpPr>
          <p:spPr>
            <a:xfrm>
              <a:off x="9037292" y="1855126"/>
              <a:ext cx="1281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Mathematical Sciences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38862E-1A5C-4FE3-94AF-AFCC632E26D5}"/>
                </a:ext>
              </a:extLst>
            </p:cNvPr>
            <p:cNvSpPr txBox="1"/>
            <p:nvPr/>
          </p:nvSpPr>
          <p:spPr>
            <a:xfrm>
              <a:off x="10355962" y="1856688"/>
              <a:ext cx="1069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Physical Sciences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FC66D2-6131-4D22-A5BE-B4B7FEB1293A}"/>
                </a:ext>
              </a:extLst>
            </p:cNvPr>
            <p:cNvSpPr txBox="1"/>
            <p:nvPr/>
          </p:nvSpPr>
          <p:spPr>
            <a:xfrm>
              <a:off x="3381361" y="2067241"/>
              <a:ext cx="699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ICT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893FAF-108F-4E03-BC76-194EB7B86235}"/>
                </a:ext>
              </a:extLst>
            </p:cNvPr>
            <p:cNvGrpSpPr/>
            <p:nvPr/>
          </p:nvGrpSpPr>
          <p:grpSpPr>
            <a:xfrm>
              <a:off x="524466" y="4864816"/>
              <a:ext cx="11143067" cy="936000"/>
              <a:chOff x="492151" y="4684892"/>
              <a:chExt cx="11143067" cy="93600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412B38-4AE3-4754-957E-9108653F038E}"/>
                  </a:ext>
                </a:extLst>
              </p:cNvPr>
              <p:cNvSpPr txBox="1"/>
              <p:nvPr/>
            </p:nvSpPr>
            <p:spPr>
              <a:xfrm>
                <a:off x="4968685" y="4728479"/>
                <a:ext cx="2226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>
                    <a:solidFill>
                      <a:schemeClr val="accent2"/>
                    </a:solidFill>
                    <a:latin typeface="Arial" panose="020B0604020202020204"/>
                  </a:rPr>
                  <a:t>OPERATIONS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5B571B-4370-4892-84B2-052170EE353E}"/>
                  </a:ext>
                </a:extLst>
              </p:cNvPr>
              <p:cNvSpPr txBox="1"/>
              <p:nvPr/>
            </p:nvSpPr>
            <p:spPr>
              <a:xfrm>
                <a:off x="7946826" y="5178554"/>
                <a:ext cx="3083794" cy="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Performance &amp; Evaluation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340710D-857D-41B7-8D29-6071365F189D}"/>
                  </a:ext>
                </a:extLst>
              </p:cNvPr>
              <p:cNvSpPr txBox="1"/>
              <p:nvPr/>
            </p:nvSpPr>
            <p:spPr>
              <a:xfrm>
                <a:off x="1297351" y="5190144"/>
                <a:ext cx="2866135" cy="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Governance &amp; Planning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47C436-4DE6-4C7E-B3F0-253E7FCCBB84}"/>
                  </a:ext>
                </a:extLst>
              </p:cNvPr>
              <p:cNvSpPr txBox="1"/>
              <p:nvPr/>
            </p:nvSpPr>
            <p:spPr>
              <a:xfrm>
                <a:off x="4464730" y="5191407"/>
                <a:ext cx="3180852" cy="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Business Improvement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06896B-CB35-4965-97BE-FD0C9F54D29F}"/>
                  </a:ext>
                </a:extLst>
              </p:cNvPr>
              <p:cNvSpPr/>
              <p:nvPr/>
            </p:nvSpPr>
            <p:spPr>
              <a:xfrm>
                <a:off x="492151" y="4684892"/>
                <a:ext cx="11143067" cy="936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7D336E-165C-4944-8067-F510F0C15635}"/>
                </a:ext>
              </a:extLst>
            </p:cNvPr>
            <p:cNvSpPr txBox="1"/>
            <p:nvPr/>
          </p:nvSpPr>
          <p:spPr>
            <a:xfrm>
              <a:off x="7850501" y="2074398"/>
              <a:ext cx="11942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/>
                <a:t>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4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1AC5F9-A423-4E0B-B854-C347EF7A3105}"/>
              </a:ext>
            </a:extLst>
          </p:cNvPr>
          <p:cNvSpPr/>
          <p:nvPr/>
        </p:nvSpPr>
        <p:spPr>
          <a:xfrm>
            <a:off x="295275" y="5600700"/>
            <a:ext cx="2552700" cy="10990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FCDF93-12DD-C74A-BCDE-9490847A3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9" y="438785"/>
            <a:ext cx="7345671" cy="5009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EEA650-BB4D-4122-959D-A44DCD99E838}"/>
              </a:ext>
            </a:extLst>
          </p:cNvPr>
          <p:cNvGrpSpPr/>
          <p:nvPr/>
        </p:nvGrpSpPr>
        <p:grpSpPr>
          <a:xfrm>
            <a:off x="989116" y="1237122"/>
            <a:ext cx="9654780" cy="4722004"/>
            <a:chOff x="800040" y="760005"/>
            <a:chExt cx="10065866" cy="43917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5414AF-05C2-4153-8035-EB81BDDA349A}"/>
                </a:ext>
              </a:extLst>
            </p:cNvPr>
            <p:cNvGrpSpPr/>
            <p:nvPr/>
          </p:nvGrpSpPr>
          <p:grpSpPr>
            <a:xfrm>
              <a:off x="1817747" y="760005"/>
              <a:ext cx="8109341" cy="3832197"/>
              <a:chOff x="1499617" y="1949599"/>
              <a:chExt cx="6109301" cy="2924501"/>
            </a:xfrm>
          </p:grpSpPr>
          <p:sp>
            <p:nvSpPr>
              <p:cNvPr id="21" name="Rounded Rectangle 7">
                <a:extLst>
                  <a:ext uri="{FF2B5EF4-FFF2-40B4-BE49-F238E27FC236}">
                    <a16:creationId xmlns:a16="http://schemas.microsoft.com/office/drawing/2014/main" id="{9DF3D6E1-E6F1-4BA4-8D3E-86CC61530484}"/>
                  </a:ext>
                </a:extLst>
              </p:cNvPr>
              <p:cNvSpPr/>
              <p:nvPr/>
            </p:nvSpPr>
            <p:spPr>
              <a:xfrm>
                <a:off x="4000351" y="1949599"/>
                <a:ext cx="1386890" cy="600986"/>
              </a:xfrm>
              <a:prstGeom prst="roundRect">
                <a:avLst/>
              </a:prstGeom>
              <a:solidFill>
                <a:srgbClr val="B4B6B9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4" descr="Image result for uk treasury logo">
                <a:extLst>
                  <a:ext uri="{FF2B5EF4-FFF2-40B4-BE49-F238E27FC236}">
                    <a16:creationId xmlns:a16="http://schemas.microsoft.com/office/drawing/2014/main" id="{DAD705DC-C545-42DD-937C-93A143EB7B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4292" y="2012997"/>
                <a:ext cx="1179008" cy="487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Image result for BEIS logo">
                <a:extLst>
                  <a:ext uri="{FF2B5EF4-FFF2-40B4-BE49-F238E27FC236}">
                    <a16:creationId xmlns:a16="http://schemas.microsoft.com/office/drawing/2014/main" id="{0C3795AF-F78E-4CE6-9505-8AFA6A1BC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3049" y="2965030"/>
                <a:ext cx="1068666" cy="508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B18338A-A89A-446D-A013-5DA3034A02E1}"/>
                  </a:ext>
                </a:extLst>
              </p:cNvPr>
              <p:cNvCxnSpPr/>
              <p:nvPr/>
            </p:nvCxnSpPr>
            <p:spPr>
              <a:xfrm>
                <a:off x="3654581" y="2606132"/>
                <a:ext cx="2080335" cy="0"/>
              </a:xfrm>
              <a:prstGeom prst="line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3A7D7CE-3362-4690-BBD3-62B4B268E187}"/>
                  </a:ext>
                </a:extLst>
              </p:cNvPr>
              <p:cNvCxnSpPr/>
              <p:nvPr/>
            </p:nvCxnSpPr>
            <p:spPr>
              <a:xfrm flipV="1">
                <a:off x="1499617" y="4377757"/>
                <a:ext cx="6109301" cy="2422"/>
              </a:xfrm>
              <a:prstGeom prst="line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58FE50B-55F8-438F-B173-DC6B6D934478}"/>
                  </a:ext>
                </a:extLst>
              </p:cNvPr>
              <p:cNvCxnSpPr/>
              <p:nvPr/>
            </p:nvCxnSpPr>
            <p:spPr>
              <a:xfrm>
                <a:off x="4694747" y="2606131"/>
                <a:ext cx="2" cy="231149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255D05E-F50E-4B48-B925-EFA76E2F5894}"/>
                  </a:ext>
                </a:extLst>
              </p:cNvPr>
              <p:cNvCxnSpPr/>
              <p:nvPr/>
            </p:nvCxnSpPr>
            <p:spPr>
              <a:xfrm>
                <a:off x="4694746" y="3576955"/>
                <a:ext cx="2" cy="231149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01BE1CB-9D2A-4C9A-9660-B794498721C9}"/>
                  </a:ext>
                </a:extLst>
              </p:cNvPr>
              <p:cNvCxnSpPr/>
              <p:nvPr/>
            </p:nvCxnSpPr>
            <p:spPr>
              <a:xfrm flipH="1">
                <a:off x="4513330" y="4382698"/>
                <a:ext cx="1" cy="19184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37A65A0-6074-43BB-A512-D4FA61B3560F}"/>
                  </a:ext>
                </a:extLst>
              </p:cNvPr>
              <p:cNvCxnSpPr/>
              <p:nvPr/>
            </p:nvCxnSpPr>
            <p:spPr>
              <a:xfrm>
                <a:off x="3912821" y="3252480"/>
                <a:ext cx="0" cy="872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A7C3A2B-EAB5-471C-9BF0-FCC1A353F7A9}"/>
                  </a:ext>
                </a:extLst>
              </p:cNvPr>
              <p:cNvCxnSpPr/>
              <p:nvPr/>
            </p:nvCxnSpPr>
            <p:spPr>
              <a:xfrm>
                <a:off x="4024419" y="3576955"/>
                <a:ext cx="1294431" cy="0"/>
              </a:xfrm>
              <a:prstGeom prst="line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75CECD1-65D3-4679-A4F4-EF7E004689B6}"/>
                  </a:ext>
                </a:extLst>
              </p:cNvPr>
              <p:cNvCxnSpPr/>
              <p:nvPr/>
            </p:nvCxnSpPr>
            <p:spPr>
              <a:xfrm>
                <a:off x="2913576" y="4382700"/>
                <a:ext cx="0" cy="221258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C1585F8-75F1-47F6-B945-B55B6E6F71E4}"/>
                  </a:ext>
                </a:extLst>
              </p:cNvPr>
              <p:cNvCxnSpPr/>
              <p:nvPr/>
            </p:nvCxnSpPr>
            <p:spPr>
              <a:xfrm flipH="1">
                <a:off x="2294328" y="4371856"/>
                <a:ext cx="5896" cy="50224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30F0937-F7F0-4D60-A1D8-1785535B1C28}"/>
                  </a:ext>
                </a:extLst>
              </p:cNvPr>
              <p:cNvCxnSpPr/>
              <p:nvPr/>
            </p:nvCxnSpPr>
            <p:spPr>
              <a:xfrm>
                <a:off x="1504342" y="4371119"/>
                <a:ext cx="0" cy="216316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682CFC4-2113-4A45-9C1D-C3477E58C2C8}"/>
                  </a:ext>
                </a:extLst>
              </p:cNvPr>
              <p:cNvCxnSpPr/>
              <p:nvPr/>
            </p:nvCxnSpPr>
            <p:spPr>
              <a:xfrm flipH="1">
                <a:off x="3886965" y="4382700"/>
                <a:ext cx="1" cy="48780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BB98F7E-AFAD-496C-ABD2-71CD5638FA9D}"/>
                  </a:ext>
                </a:extLst>
              </p:cNvPr>
              <p:cNvCxnSpPr/>
              <p:nvPr/>
            </p:nvCxnSpPr>
            <p:spPr>
              <a:xfrm>
                <a:off x="6050739" y="4378968"/>
                <a:ext cx="0" cy="216316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0337932-958C-4021-B97A-D1F484F0F814}"/>
                  </a:ext>
                </a:extLst>
              </p:cNvPr>
              <p:cNvCxnSpPr/>
              <p:nvPr/>
            </p:nvCxnSpPr>
            <p:spPr>
              <a:xfrm>
                <a:off x="7603211" y="4383921"/>
                <a:ext cx="0" cy="216316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ounded Rectangle 32">
                <a:extLst>
                  <a:ext uri="{FF2B5EF4-FFF2-40B4-BE49-F238E27FC236}">
                    <a16:creationId xmlns:a16="http://schemas.microsoft.com/office/drawing/2014/main" id="{FCF82FE3-E2B4-4EFF-9E6F-5B2EE09CE7F9}"/>
                  </a:ext>
                </a:extLst>
              </p:cNvPr>
              <p:cNvSpPr/>
              <p:nvPr/>
            </p:nvSpPr>
            <p:spPr>
              <a:xfrm>
                <a:off x="4007522" y="2902880"/>
                <a:ext cx="1386890" cy="600986"/>
              </a:xfrm>
              <a:prstGeom prst="roundRect">
                <a:avLst/>
              </a:prstGeom>
              <a:solidFill>
                <a:srgbClr val="B4B6B9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CC2DF44-7E66-4158-BAC0-C95ECB2EA790}"/>
                  </a:ext>
                </a:extLst>
              </p:cNvPr>
              <p:cNvCxnSpPr/>
              <p:nvPr/>
            </p:nvCxnSpPr>
            <p:spPr>
              <a:xfrm flipH="1">
                <a:off x="5352250" y="4374015"/>
                <a:ext cx="1" cy="48780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F51BC8E-1B8E-40D8-B513-AD1E3D5B31F2}"/>
                  </a:ext>
                </a:extLst>
              </p:cNvPr>
              <p:cNvCxnSpPr/>
              <p:nvPr/>
            </p:nvCxnSpPr>
            <p:spPr>
              <a:xfrm flipH="1">
                <a:off x="6681963" y="4369610"/>
                <a:ext cx="1" cy="48780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C4886C-E7E0-49B3-A3C3-B2315158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847" y="3210236"/>
              <a:ext cx="2085241" cy="5781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E41A73-CA05-443C-AC1D-DD092096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40" y="4189861"/>
              <a:ext cx="1699491" cy="4255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081F77-CC93-4479-B902-5DD0DA80D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879" y="4726942"/>
              <a:ext cx="1669995" cy="424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749594-B2F5-4303-988C-7684B0E8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997" y="4190847"/>
              <a:ext cx="1651411" cy="42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AF3084-05C4-40A3-A291-BA730966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126" y="4726942"/>
              <a:ext cx="1274400" cy="424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838588-4FA9-4F51-B7D0-ACA91B06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404" y="4221763"/>
              <a:ext cx="1319535" cy="424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F2C9DD-B2B0-408F-AF3A-AF6CCAC50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913" y="4256505"/>
              <a:ext cx="1765993" cy="4248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C6A955-57A8-4C83-9431-B99CE741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778" y="4726942"/>
              <a:ext cx="1669995" cy="424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FE5471-318C-43D1-BD93-053F009DA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41" y="4726942"/>
              <a:ext cx="1675155" cy="424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D65D4F-D78B-48A2-A17D-329EC97A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495" y="4190599"/>
              <a:ext cx="1338120" cy="4248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CB578B-C072-4834-8A53-3E7766CCA326}"/>
                </a:ext>
              </a:extLst>
            </p:cNvPr>
            <p:cNvSpPr/>
            <p:nvPr/>
          </p:nvSpPr>
          <p:spPr>
            <a:xfrm>
              <a:off x="4895274" y="2262909"/>
              <a:ext cx="241888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6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16117900-1C2C-48F4-8B76-052311F4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31" y="1418300"/>
            <a:ext cx="1142605" cy="15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73D1CB6B-0588-43AC-B95D-DF54BDC39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0274" y="1371095"/>
            <a:ext cx="1216026" cy="15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940DD86-8F37-4B27-B942-0A95A83C556C}"/>
              </a:ext>
            </a:extLst>
          </p:cNvPr>
          <p:cNvSpPr txBox="1"/>
          <p:nvPr/>
        </p:nvSpPr>
        <p:spPr>
          <a:xfrm>
            <a:off x="8460282" y="3042911"/>
            <a:ext cx="2304514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Dame Ottoline Leyser</a:t>
            </a:r>
          </a:p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UKRI Chief Executive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633817-06E2-4657-9F4A-31639C76409C}"/>
              </a:ext>
            </a:extLst>
          </p:cNvPr>
          <p:cNvSpPr txBox="1"/>
          <p:nvPr/>
        </p:nvSpPr>
        <p:spPr>
          <a:xfrm>
            <a:off x="1373400" y="3100961"/>
            <a:ext cx="2152069" cy="136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Dame Lynn Gladden</a:t>
            </a:r>
          </a:p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EPSRC </a:t>
            </a:r>
          </a:p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Chair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374D94-8378-4A21-9547-F21AD80B4AFE}"/>
              </a:ext>
            </a:extLst>
          </p:cNvPr>
          <p:cNvSpPr/>
          <p:nvPr/>
        </p:nvSpPr>
        <p:spPr>
          <a:xfrm>
            <a:off x="658151" y="4826540"/>
            <a:ext cx="2168705" cy="672429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6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3BE7E-8883-4B94-B501-C03DFA501D62}"/>
              </a:ext>
            </a:extLst>
          </p:cNvPr>
          <p:cNvSpPr/>
          <p:nvPr/>
        </p:nvSpPr>
        <p:spPr>
          <a:xfrm>
            <a:off x="561976" y="935006"/>
            <a:ext cx="11424077" cy="47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Strategies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Spending Review,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Growth, Innovation Strategy, People and Culture Strategy, Levelling Up WP, R&amp;D Roadmap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74B280-8A07-46F9-862F-6CD83F593BE7}"/>
              </a:ext>
            </a:extLst>
          </p:cNvPr>
          <p:cNvGraphicFramePr/>
          <p:nvPr/>
        </p:nvGraphicFramePr>
        <p:xfrm>
          <a:off x="1699154" y="1439803"/>
          <a:ext cx="7926627" cy="470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432E8DBA-C044-46D0-B011-1341750D7599}"/>
              </a:ext>
            </a:extLst>
          </p:cNvPr>
          <p:cNvSpPr/>
          <p:nvPr/>
        </p:nvSpPr>
        <p:spPr>
          <a:xfrm rot="16200000">
            <a:off x="-1248274" y="3289724"/>
            <a:ext cx="4639320" cy="875352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Management and Performance Management Framework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cascade and feed back into cycle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3671CF-C71A-4E2A-BAA8-1DB8FB1435AE}"/>
              </a:ext>
            </a:extLst>
          </p:cNvPr>
          <p:cNvSpPr/>
          <p:nvPr/>
        </p:nvSpPr>
        <p:spPr>
          <a:xfrm>
            <a:off x="7567084" y="2951619"/>
            <a:ext cx="1307855" cy="6160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3 years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5823D8-F820-4204-97F7-A25E3F3FA587}"/>
              </a:ext>
            </a:extLst>
          </p:cNvPr>
          <p:cNvSpPr/>
          <p:nvPr/>
        </p:nvSpPr>
        <p:spPr>
          <a:xfrm>
            <a:off x="8686799" y="4180495"/>
            <a:ext cx="1307855" cy="6160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year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0C83ED-8F1E-42AC-AB75-9BEA9BB5070B}"/>
              </a:ext>
            </a:extLst>
          </p:cNvPr>
          <p:cNvSpPr/>
          <p:nvPr/>
        </p:nvSpPr>
        <p:spPr>
          <a:xfrm>
            <a:off x="10177548" y="5384455"/>
            <a:ext cx="1307855" cy="6160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year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5AA2EA-CBD4-479B-97D3-1CD56CFB8821}"/>
              </a:ext>
            </a:extLst>
          </p:cNvPr>
          <p:cNvSpPr/>
          <p:nvPr/>
        </p:nvSpPr>
        <p:spPr>
          <a:xfrm>
            <a:off x="5934076" y="1613547"/>
            <a:ext cx="1307855" cy="6160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2614D-23F4-4397-B1C6-C381FA2E9314}"/>
              </a:ext>
            </a:extLst>
          </p:cNvPr>
          <p:cNvSpPr txBox="1"/>
          <p:nvPr/>
        </p:nvSpPr>
        <p:spPr>
          <a:xfrm>
            <a:off x="467140" y="155432"/>
            <a:ext cx="1069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fontAlgn="auto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cs typeface="Arial"/>
              </a:rPr>
              <a:t>UKRI strategic document landscape</a:t>
            </a:r>
          </a:p>
        </p:txBody>
      </p:sp>
    </p:spTree>
    <p:extLst>
      <p:ext uri="{BB962C8B-B14F-4D97-AF65-F5344CB8AC3E}">
        <p14:creationId xmlns:p14="http://schemas.microsoft.com/office/powerpoint/2010/main" val="22847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EE9C-7B1A-42D5-B8BE-E786CF02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84" y="231382"/>
            <a:ext cx="10652760" cy="712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UKRI and EPSRC strategic policy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A63A-36EB-4867-B8ED-D860643F28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484" y="1057056"/>
            <a:ext cx="7821784" cy="543157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HMG Integrated Review 2021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R&amp;D People and Culture Strategy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Including launch of “New Deal for Postgraduate Researchers”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UK Government: Innovation Strategy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Review of Research Bureaucracy (BEIS)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Levelling Up White Paper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UK National AI Strategy (2021)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Build Back Better: Our plan for Growth (2021)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National Security and Investment Act (2021)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Review of Institutions and places (Interim report Autumn 2021)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Comprehensive Spending Review (Autumn 2021)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UKRI Strategy (March 2022)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UKRI EDI Strategy (Spring 2022)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EPSRC Delivery Plan (Spring 2022)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Regional stakeholder engagement and policy initiatives</a:t>
            </a:r>
          </a:p>
        </p:txBody>
      </p:sp>
      <p:pic>
        <p:nvPicPr>
          <p:cNvPr id="7" name="Picture 6" descr="Close-up of chess pieces on a chessboard">
            <a:extLst>
              <a:ext uri="{FF2B5EF4-FFF2-40B4-BE49-F238E27FC236}">
                <a16:creationId xmlns:a16="http://schemas.microsoft.com/office/drawing/2014/main" id="{49EE381C-AC28-4CC6-A9CE-8B8BBAD2B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6" r="5219" b="-2"/>
          <a:stretch/>
        </p:blipFill>
        <p:spPr>
          <a:xfrm>
            <a:off x="8487177" y="3291735"/>
            <a:ext cx="3704823" cy="3566265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11" name="Picture 10" descr="Stack of files">
            <a:extLst>
              <a:ext uri="{FF2B5EF4-FFF2-40B4-BE49-F238E27FC236}">
                <a16:creationId xmlns:a16="http://schemas.microsoft.com/office/drawing/2014/main" id="{241BE4C2-E458-4FD1-9F8A-E9268B5CC4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4" r="9800" b="4"/>
          <a:stretch/>
        </p:blipFill>
        <p:spPr>
          <a:xfrm>
            <a:off x="7122018" y="1487292"/>
            <a:ext cx="3789394" cy="3238746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DEEE8-9D4D-4975-A1F7-E410B3021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0"/>
          <a:stretch/>
        </p:blipFill>
        <p:spPr>
          <a:xfrm>
            <a:off x="4153826" y="1507722"/>
            <a:ext cx="8229242" cy="4330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5CA49-9321-4688-A10A-FD260C2B46C6}"/>
              </a:ext>
            </a:extLst>
          </p:cNvPr>
          <p:cNvSpPr txBox="1"/>
          <p:nvPr/>
        </p:nvSpPr>
        <p:spPr>
          <a:xfrm>
            <a:off x="263642" y="294831"/>
            <a:ext cx="11664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0" lvl="0" indent="0" fontAlgn="auto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cs typeface="Arial"/>
              </a:rPr>
              <a:t>UKRI strategy 2022-2027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BFD1D-5F87-4986-9BB5-A2776081B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12" t="8331" r="6383" b="56806"/>
          <a:stretch/>
        </p:blipFill>
        <p:spPr>
          <a:xfrm>
            <a:off x="48792" y="2119378"/>
            <a:ext cx="4588504" cy="2095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4C500F-38CD-4A51-8575-DB9FE406E485}"/>
              </a:ext>
            </a:extLst>
          </p:cNvPr>
          <p:cNvSpPr txBox="1"/>
          <p:nvPr/>
        </p:nvSpPr>
        <p:spPr>
          <a:xfrm>
            <a:off x="263642" y="4701808"/>
            <a:ext cx="5977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for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B1B0-42E9-47E2-A9D4-5C29FA8E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4" y="227761"/>
            <a:ext cx="4904271" cy="1893888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UKRI Strategy: </a:t>
            </a:r>
            <a:b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en-GB" sz="4000" b="1" spc="-15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What success looks like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CF5D21-1F05-488A-A32E-23B3D95A4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5135" y="227761"/>
            <a:ext cx="6463286" cy="6402477"/>
          </a:xfrm>
        </p:spPr>
      </p:pic>
    </p:spTree>
    <p:extLst>
      <p:ext uri="{BB962C8B-B14F-4D97-AF65-F5344CB8AC3E}">
        <p14:creationId xmlns:p14="http://schemas.microsoft.com/office/powerpoint/2010/main" val="7490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6D9EC-8498-4CCF-877B-7B89BB56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434"/>
            <a:ext cx="12192000" cy="7609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775F5-CAD8-4A89-9C5D-A77A6B098E98}"/>
              </a:ext>
            </a:extLst>
          </p:cNvPr>
          <p:cNvSpPr txBox="1"/>
          <p:nvPr/>
        </p:nvSpPr>
        <p:spPr>
          <a:xfrm>
            <a:off x="242804" y="146440"/>
            <a:ext cx="1166471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0" lvl="0" indent="0" fontAlgn="auto"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srgbClr val="002060"/>
                </a:solidFill>
                <a:latin typeface="Arial"/>
                <a:cs typeface="Arial"/>
              </a:rPr>
              <a:t>UKRI strategy 2022-2027</a:t>
            </a:r>
          </a:p>
        </p:txBody>
      </p:sp>
    </p:spTree>
    <p:extLst>
      <p:ext uri="{BB962C8B-B14F-4D97-AF65-F5344CB8AC3E}">
        <p14:creationId xmlns:p14="http://schemas.microsoft.com/office/powerpoint/2010/main" val="317120547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EPSRC_UKRI_templat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hub.ukri.org [Read-Only]" id="{2A8ACACB-58D6-4519-8938-75B4D8C87646}" vid="{4C52FE8D-64E6-4F20-A72F-D4732CF65723}"/>
    </a:ext>
  </a:extLst>
</a:theme>
</file>

<file path=ppt/theme/theme11.xml><?xml version="1.0" encoding="utf-8"?>
<a:theme xmlns:a="http://schemas.openxmlformats.org/drawingml/2006/main" name="2_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master_template_BASIC_Nov19" id="{4EEE10BB-D3B1-4AAD-B590-FD7382147270}" vid="{BF8FA948-E0F3-4F10-9DC6-04A5E8AC7CB5}"/>
    </a:ext>
  </a:extLst>
</a:theme>
</file>

<file path=ppt/theme/theme12.xml><?xml version="1.0" encoding="utf-8"?>
<a:theme xmlns:a="http://schemas.openxmlformats.org/drawingml/2006/main" name="4_Font and logo master">
  <a:themeElements>
    <a:clrScheme name="EPS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34D5AE"/>
      </a:accent1>
      <a:accent2>
        <a:srgbClr val="16978A"/>
      </a:accent2>
      <a:accent3>
        <a:srgbClr val="FF5959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Font master without logo">
  <a:themeElements>
    <a:clrScheme name="EPS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34D5AE"/>
      </a:accent1>
      <a:accent2>
        <a:srgbClr val="16978A"/>
      </a:accent2>
      <a:accent3>
        <a:srgbClr val="FF5959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EPSR_SlideDeck_Draft04.pptx" id="{9AB99B46-8F90-40EA-B10A-A1A67B840755}" vid="{13E3BF09-37BB-43DD-83F0-AA8E5D4B6E81}"/>
    </a:ext>
  </a:extLst>
</a:theme>
</file>

<file path=ppt/theme/theme3.xml><?xml version="1.0" encoding="utf-8"?>
<a:theme xmlns:a="http://schemas.openxmlformats.org/drawingml/2006/main" name="Font master without logo">
  <a:themeElements>
    <a:clrScheme name="EPS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34D5AE"/>
      </a:accent1>
      <a:accent2>
        <a:srgbClr val="16978A"/>
      </a:accent2>
      <a:accent3>
        <a:srgbClr val="FF5959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UKR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62"/>
      </a:accent1>
      <a:accent2>
        <a:srgbClr val="FF9D1A"/>
      </a:accent2>
      <a:accent3>
        <a:srgbClr val="676767"/>
      </a:accent3>
      <a:accent4>
        <a:srgbClr val="FABB0F"/>
      </a:accent4>
      <a:accent5>
        <a:srgbClr val="00BDD4"/>
      </a:accent5>
      <a:accent6>
        <a:srgbClr val="67BF4D"/>
      </a:accent6>
      <a:hlink>
        <a:srgbClr val="1D5DF7"/>
      </a:hlink>
      <a:folHlink>
        <a:srgbClr val="BE2B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nt and logo master">
  <a:themeElements>
    <a:clrScheme name="EPS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34D5AE"/>
      </a:accent1>
      <a:accent2>
        <a:srgbClr val="16978A"/>
      </a:accent2>
      <a:accent3>
        <a:srgbClr val="FF5959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KRI Slide Theme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 Slide Theme" id="{9324E1C1-5C60-436C-8674-CB5D9FDE6100}" vid="{76D8137A-6BE2-49A2-9EDE-71C7F5CA2D30}"/>
    </a:ext>
  </a:extLst>
</a:theme>
</file>

<file path=ppt/theme/theme7.xml><?xml version="1.0" encoding="utf-8"?>
<a:theme xmlns:a="http://schemas.openxmlformats.org/drawingml/2006/main" name="1_Font and logo master">
  <a:themeElements>
    <a:clrScheme name="EPS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34D5AE"/>
      </a:accent1>
      <a:accent2>
        <a:srgbClr val="16978A"/>
      </a:accent2>
      <a:accent3>
        <a:srgbClr val="FF5959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PSRC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SRC Theme" id="{ECFEC7D2-6B9B-4B30-931C-F8297672245D}" vid="{89344595-72DA-4596-BB0A-84C4CCC293CD}"/>
    </a:ext>
  </a:extLst>
</a:theme>
</file>

<file path=ppt/theme/theme9.xml><?xml version="1.0" encoding="utf-8"?>
<a:theme xmlns:a="http://schemas.openxmlformats.org/drawingml/2006/main" name="EPSRC_UKRI_templat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hub.ukri.org [Read-Only]" id="{2A8ACACB-58D6-4519-8938-75B4D8C87646}" vid="{4C52FE8D-64E6-4F20-A72F-D4732CF657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Widescreen</PresentationFormat>
  <Paragraphs>207</Paragraphs>
  <Slides>19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1_Custom Design</vt:lpstr>
      <vt:lpstr>2_Office Theme</vt:lpstr>
      <vt:lpstr>Font master without logo</vt:lpstr>
      <vt:lpstr>Custom Design</vt:lpstr>
      <vt:lpstr>Font and logo master</vt:lpstr>
      <vt:lpstr>UKRI Slide Theme</vt:lpstr>
      <vt:lpstr>1_Font and logo master</vt:lpstr>
      <vt:lpstr>EPSRC Theme</vt:lpstr>
      <vt:lpstr>EPSRC_UKRI_template</vt:lpstr>
      <vt:lpstr>1_EPSRC_UKRI_template</vt:lpstr>
      <vt:lpstr>2_Font and logo master</vt:lpstr>
      <vt:lpstr>4_Font and logo master</vt:lpstr>
      <vt:lpstr>1_Font master without logo</vt:lpstr>
      <vt:lpstr>1_Office Theme</vt:lpstr>
      <vt:lpstr>PowerPoint Presentation</vt:lpstr>
      <vt:lpstr>Research strategy</vt:lpstr>
      <vt:lpstr>PowerPoint Presentation</vt:lpstr>
      <vt:lpstr>PowerPoint Presentation</vt:lpstr>
      <vt:lpstr>PowerPoint Presentation</vt:lpstr>
      <vt:lpstr>UKRI and EPSRC strategic policy landscape</vt:lpstr>
      <vt:lpstr>PowerPoint Presentation</vt:lpstr>
      <vt:lpstr>UKRI Strategy:  What success looks like</vt:lpstr>
      <vt:lpstr>PowerPoint Presentation</vt:lpstr>
      <vt:lpstr>Delivery Plan – EPSRC’s Vision</vt:lpstr>
      <vt:lpstr>EPSRC Approach to Place Our Vision</vt:lpstr>
      <vt:lpstr>EPSRC Place Strategy Implementation</vt:lpstr>
      <vt:lpstr>Regional Engagement Team</vt:lpstr>
      <vt:lpstr>EPSRC and Research Impact</vt:lpstr>
      <vt:lpstr> Henry Royce Institute</vt:lpstr>
      <vt:lpstr>Research Services</vt:lpstr>
      <vt:lpstr>PowerPoint Presentation</vt:lpstr>
      <vt:lpstr>EPSRC and business engagement</vt:lpstr>
      <vt:lpstr>Public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2022-03-27T13:14:56Z</dcterms:created>
  <dcterms:modified xsi:type="dcterms:W3CDTF">2022-03-27T13:16:48Z</dcterms:modified>
</cp:coreProperties>
</file>