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4"/>
  </p:notesMasterIdLst>
  <p:sldIdLst>
    <p:sldId id="256" r:id="rId2"/>
    <p:sldId id="311" r:id="rId3"/>
    <p:sldId id="340" r:id="rId4"/>
    <p:sldId id="332" r:id="rId5"/>
    <p:sldId id="277" r:id="rId6"/>
    <p:sldId id="312" r:id="rId7"/>
    <p:sldId id="278" r:id="rId8"/>
    <p:sldId id="280" r:id="rId9"/>
    <p:sldId id="281" r:id="rId10"/>
    <p:sldId id="279" r:id="rId11"/>
    <p:sldId id="282" r:id="rId12"/>
    <p:sldId id="272" r:id="rId13"/>
    <p:sldId id="323" r:id="rId14"/>
    <p:sldId id="259" r:id="rId15"/>
    <p:sldId id="322" r:id="rId16"/>
    <p:sldId id="318" r:id="rId17"/>
    <p:sldId id="273" r:id="rId18"/>
    <p:sldId id="414" r:id="rId19"/>
    <p:sldId id="415" r:id="rId20"/>
    <p:sldId id="416" r:id="rId21"/>
    <p:sldId id="417" r:id="rId22"/>
    <p:sldId id="418" r:id="rId23"/>
    <p:sldId id="419" r:id="rId24"/>
    <p:sldId id="420" r:id="rId25"/>
    <p:sldId id="421" r:id="rId26"/>
    <p:sldId id="422" r:id="rId27"/>
    <p:sldId id="423" r:id="rId28"/>
    <p:sldId id="424" r:id="rId29"/>
    <p:sldId id="425" r:id="rId30"/>
    <p:sldId id="426" r:id="rId31"/>
    <p:sldId id="427" r:id="rId32"/>
    <p:sldId id="310" r:id="rId33"/>
    <p:sldId id="326" r:id="rId34"/>
    <p:sldId id="329" r:id="rId35"/>
    <p:sldId id="334" r:id="rId36"/>
    <p:sldId id="321" r:id="rId37"/>
    <p:sldId id="330" r:id="rId38"/>
    <p:sldId id="317" r:id="rId39"/>
    <p:sldId id="335" r:id="rId40"/>
    <p:sldId id="320" r:id="rId41"/>
    <p:sldId id="336" r:id="rId42"/>
    <p:sldId id="337" r:id="rId43"/>
    <p:sldId id="338" r:id="rId44"/>
    <p:sldId id="339" r:id="rId45"/>
    <p:sldId id="341" r:id="rId46"/>
    <p:sldId id="428" r:id="rId47"/>
    <p:sldId id="342" r:id="rId48"/>
    <p:sldId id="343" r:id="rId49"/>
    <p:sldId id="345" r:id="rId50"/>
    <p:sldId id="347" r:id="rId51"/>
    <p:sldId id="348" r:id="rId52"/>
    <p:sldId id="349" r:id="rId53"/>
    <p:sldId id="351" r:id="rId54"/>
    <p:sldId id="257" r:id="rId55"/>
    <p:sldId id="258" r:id="rId56"/>
    <p:sldId id="350" r:id="rId57"/>
    <p:sldId id="260" r:id="rId58"/>
    <p:sldId id="261" r:id="rId59"/>
    <p:sldId id="262" r:id="rId60"/>
    <p:sldId id="263" r:id="rId61"/>
    <p:sldId id="352" r:id="rId62"/>
    <p:sldId id="353" r:id="rId63"/>
    <p:sldId id="354" r:id="rId64"/>
    <p:sldId id="356" r:id="rId65"/>
    <p:sldId id="355" r:id="rId66"/>
    <p:sldId id="357" r:id="rId67"/>
    <p:sldId id="265" r:id="rId68"/>
    <p:sldId id="291" r:id="rId69"/>
    <p:sldId id="360" r:id="rId70"/>
    <p:sldId id="361" r:id="rId71"/>
    <p:sldId id="362" r:id="rId72"/>
    <p:sldId id="274" r:id="rId73"/>
    <p:sldId id="276" r:id="rId74"/>
    <p:sldId id="358" r:id="rId75"/>
    <p:sldId id="359" r:id="rId76"/>
    <p:sldId id="363" r:id="rId77"/>
    <p:sldId id="366" r:id="rId78"/>
    <p:sldId id="367" r:id="rId79"/>
    <p:sldId id="368" r:id="rId80"/>
    <p:sldId id="392" r:id="rId81"/>
    <p:sldId id="369" r:id="rId82"/>
    <p:sldId id="370" r:id="rId83"/>
    <p:sldId id="371" r:id="rId84"/>
    <p:sldId id="372" r:id="rId85"/>
    <p:sldId id="373" r:id="rId86"/>
    <p:sldId id="374" r:id="rId87"/>
    <p:sldId id="375" r:id="rId88"/>
    <p:sldId id="376" r:id="rId89"/>
    <p:sldId id="377" r:id="rId90"/>
    <p:sldId id="378" r:id="rId91"/>
    <p:sldId id="383" r:id="rId92"/>
    <p:sldId id="384" r:id="rId93"/>
    <p:sldId id="385" r:id="rId94"/>
    <p:sldId id="386" r:id="rId95"/>
    <p:sldId id="387" r:id="rId96"/>
    <p:sldId id="388" r:id="rId97"/>
    <p:sldId id="389" r:id="rId98"/>
    <p:sldId id="379" r:id="rId99"/>
    <p:sldId id="380" r:id="rId100"/>
    <p:sldId id="381" r:id="rId101"/>
    <p:sldId id="390" r:id="rId102"/>
    <p:sldId id="391" r:id="rId103"/>
    <p:sldId id="407" r:id="rId104"/>
    <p:sldId id="394" r:id="rId105"/>
    <p:sldId id="393" r:id="rId106"/>
    <p:sldId id="408" r:id="rId107"/>
    <p:sldId id="409" r:id="rId108"/>
    <p:sldId id="410" r:id="rId109"/>
    <p:sldId id="411" r:id="rId110"/>
    <p:sldId id="395" r:id="rId111"/>
    <p:sldId id="398" r:id="rId112"/>
    <p:sldId id="429" r:id="rId113"/>
    <p:sldId id="396" r:id="rId114"/>
    <p:sldId id="430" r:id="rId115"/>
    <p:sldId id="397" r:id="rId116"/>
    <p:sldId id="403" r:id="rId117"/>
    <p:sldId id="412" r:id="rId118"/>
    <p:sldId id="406" r:id="rId119"/>
    <p:sldId id="404" r:id="rId120"/>
    <p:sldId id="413" r:id="rId121"/>
    <p:sldId id="405" r:id="rId122"/>
    <p:sldId id="402" r:id="rId1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BB2B79E-1BE7-4B1D-97F5-6891BABC5D4D}">
          <p14:sldIdLst>
            <p14:sldId id="256"/>
            <p14:sldId id="311"/>
            <p14:sldId id="340"/>
            <p14:sldId id="332"/>
            <p14:sldId id="277"/>
            <p14:sldId id="312"/>
            <p14:sldId id="278"/>
            <p14:sldId id="280"/>
            <p14:sldId id="281"/>
            <p14:sldId id="279"/>
            <p14:sldId id="282"/>
            <p14:sldId id="272"/>
            <p14:sldId id="323"/>
            <p14:sldId id="259"/>
            <p14:sldId id="322"/>
            <p14:sldId id="318"/>
            <p14:sldId id="273"/>
            <p14:sldId id="414"/>
            <p14:sldId id="415"/>
            <p14:sldId id="416"/>
            <p14:sldId id="417"/>
            <p14:sldId id="418"/>
            <p14:sldId id="419"/>
            <p14:sldId id="420"/>
            <p14:sldId id="421"/>
            <p14:sldId id="422"/>
            <p14:sldId id="423"/>
            <p14:sldId id="424"/>
            <p14:sldId id="425"/>
            <p14:sldId id="426"/>
            <p14:sldId id="427"/>
            <p14:sldId id="310"/>
            <p14:sldId id="326"/>
            <p14:sldId id="329"/>
            <p14:sldId id="334"/>
            <p14:sldId id="321"/>
            <p14:sldId id="330"/>
            <p14:sldId id="317"/>
            <p14:sldId id="335"/>
            <p14:sldId id="320"/>
            <p14:sldId id="336"/>
            <p14:sldId id="337"/>
            <p14:sldId id="338"/>
            <p14:sldId id="339"/>
            <p14:sldId id="341"/>
            <p14:sldId id="428"/>
            <p14:sldId id="342"/>
            <p14:sldId id="343"/>
            <p14:sldId id="345"/>
            <p14:sldId id="347"/>
            <p14:sldId id="348"/>
          </p14:sldIdLst>
        </p14:section>
        <p14:section name="Untitled Section" id="{63452E14-B71D-45D4-A31F-663842C5AC64}">
          <p14:sldIdLst>
            <p14:sldId id="349"/>
            <p14:sldId id="351"/>
            <p14:sldId id="257"/>
            <p14:sldId id="258"/>
            <p14:sldId id="350"/>
            <p14:sldId id="260"/>
            <p14:sldId id="261"/>
            <p14:sldId id="262"/>
            <p14:sldId id="263"/>
            <p14:sldId id="352"/>
            <p14:sldId id="353"/>
            <p14:sldId id="354"/>
            <p14:sldId id="356"/>
            <p14:sldId id="355"/>
            <p14:sldId id="357"/>
            <p14:sldId id="265"/>
            <p14:sldId id="291"/>
            <p14:sldId id="360"/>
            <p14:sldId id="361"/>
            <p14:sldId id="362"/>
            <p14:sldId id="274"/>
            <p14:sldId id="276"/>
            <p14:sldId id="358"/>
            <p14:sldId id="359"/>
            <p14:sldId id="363"/>
            <p14:sldId id="366"/>
            <p14:sldId id="367"/>
            <p14:sldId id="368"/>
            <p14:sldId id="392"/>
            <p14:sldId id="369"/>
            <p14:sldId id="370"/>
            <p14:sldId id="371"/>
            <p14:sldId id="372"/>
            <p14:sldId id="373"/>
            <p14:sldId id="374"/>
            <p14:sldId id="375"/>
            <p14:sldId id="376"/>
            <p14:sldId id="377"/>
            <p14:sldId id="378"/>
            <p14:sldId id="383"/>
            <p14:sldId id="384"/>
            <p14:sldId id="385"/>
            <p14:sldId id="386"/>
            <p14:sldId id="387"/>
            <p14:sldId id="388"/>
            <p14:sldId id="389"/>
            <p14:sldId id="379"/>
            <p14:sldId id="380"/>
            <p14:sldId id="381"/>
            <p14:sldId id="390"/>
            <p14:sldId id="391"/>
            <p14:sldId id="407"/>
            <p14:sldId id="394"/>
            <p14:sldId id="393"/>
            <p14:sldId id="408"/>
            <p14:sldId id="409"/>
            <p14:sldId id="410"/>
            <p14:sldId id="411"/>
            <p14:sldId id="395"/>
            <p14:sldId id="398"/>
            <p14:sldId id="429"/>
            <p14:sldId id="396"/>
            <p14:sldId id="430"/>
            <p14:sldId id="397"/>
            <p14:sldId id="403"/>
            <p14:sldId id="412"/>
            <p14:sldId id="406"/>
            <p14:sldId id="404"/>
            <p14:sldId id="413"/>
            <p14:sldId id="405"/>
            <p14:sldId id="40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herine " initials="KB" lastIdx="40" clrIdx="0"/>
  <p:cmAuthor id="1" name="katherine berry" initials="kb" lastIdx="19" clrIdx="1"/>
  <p:cmAuthor id="2" name="Jessica Raphael" initials="JR" lastIdx="0" clrIdx="2"/>
  <p:cmAuthor id="3" name="Katherine Berry" initials="KB" lastIdx="2"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4884" autoAdjust="0"/>
  </p:normalViewPr>
  <p:slideViewPr>
    <p:cSldViewPr snapToGrid="0">
      <p:cViewPr varScale="1">
        <p:scale>
          <a:sx n="70" d="100"/>
          <a:sy n="70" d="100"/>
        </p:scale>
        <p:origin x="250" y="48"/>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notesMaster" Target="notesMasters/notesMaster1.xml"/><Relationship Id="rId129"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microsoft.com/office/2016/11/relationships/changesInfo" Target="changesInfos/changesInfo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erine berry" userId="8144e2f936aee714" providerId="LiveId" clId="{933BB2BA-7BD3-465B-BA10-368AF309A8B6}"/>
    <pc:docChg chg="undo custSel addSld delSld modSld addSection modSection">
      <pc:chgData name="katherine berry" userId="8144e2f936aee714" providerId="LiveId" clId="{933BB2BA-7BD3-465B-BA10-368AF309A8B6}" dt="2019-10-05T20:32:51.121" v="17970"/>
      <pc:docMkLst>
        <pc:docMk/>
      </pc:docMkLst>
      <pc:sldChg chg="modSp">
        <pc:chgData name="katherine berry" userId="8144e2f936aee714" providerId="LiveId" clId="{933BB2BA-7BD3-465B-BA10-368AF309A8B6}" dt="2019-10-05T07:41:33.498" v="33" actId="20577"/>
        <pc:sldMkLst>
          <pc:docMk/>
          <pc:sldMk cId="3562140511" sldId="256"/>
        </pc:sldMkLst>
        <pc:spChg chg="mod">
          <ac:chgData name="katherine berry" userId="8144e2f936aee714" providerId="LiveId" clId="{933BB2BA-7BD3-465B-BA10-368AF309A8B6}" dt="2019-10-05T07:41:33.498" v="33" actId="20577"/>
          <ac:spMkLst>
            <pc:docMk/>
            <pc:sldMk cId="3562140511" sldId="256"/>
            <ac:spMk id="2" creationId="{00000000-0000-0000-0000-000000000000}"/>
          </ac:spMkLst>
        </pc:spChg>
      </pc:sldChg>
      <pc:sldChg chg="modSp">
        <pc:chgData name="katherine berry" userId="8144e2f936aee714" providerId="LiveId" clId="{933BB2BA-7BD3-465B-BA10-368AF309A8B6}" dt="2019-10-05T07:55:38.130" v="876" actId="20577"/>
        <pc:sldMkLst>
          <pc:docMk/>
          <pc:sldMk cId="1078293360" sldId="259"/>
        </pc:sldMkLst>
        <pc:spChg chg="mod">
          <ac:chgData name="katherine berry" userId="8144e2f936aee714" providerId="LiveId" clId="{933BB2BA-7BD3-465B-BA10-368AF309A8B6}" dt="2019-10-05T07:54:53.581" v="798" actId="20577"/>
          <ac:spMkLst>
            <pc:docMk/>
            <pc:sldMk cId="1078293360" sldId="259"/>
            <ac:spMk id="2" creationId="{00000000-0000-0000-0000-000000000000}"/>
          </ac:spMkLst>
        </pc:spChg>
        <pc:spChg chg="mod">
          <ac:chgData name="katherine berry" userId="8144e2f936aee714" providerId="LiveId" clId="{933BB2BA-7BD3-465B-BA10-368AF309A8B6}" dt="2019-10-05T07:55:38.130" v="876" actId="20577"/>
          <ac:spMkLst>
            <pc:docMk/>
            <pc:sldMk cId="1078293360" sldId="259"/>
            <ac:spMk id="3" creationId="{00000000-0000-0000-0000-000000000000}"/>
          </ac:spMkLst>
        </pc:spChg>
      </pc:sldChg>
      <pc:sldChg chg="del">
        <pc:chgData name="katherine berry" userId="8144e2f936aee714" providerId="LiveId" clId="{933BB2BA-7BD3-465B-BA10-368AF309A8B6}" dt="2019-10-05T07:54:33.906" v="779" actId="2696"/>
        <pc:sldMkLst>
          <pc:docMk/>
          <pc:sldMk cId="4121826148" sldId="259"/>
        </pc:sldMkLst>
      </pc:sldChg>
      <pc:sldChg chg="modSp">
        <pc:chgData name="katherine berry" userId="8144e2f936aee714" providerId="LiveId" clId="{933BB2BA-7BD3-465B-BA10-368AF309A8B6}" dt="2019-10-05T10:11:03.908" v="5738" actId="1076"/>
        <pc:sldMkLst>
          <pc:docMk/>
          <pc:sldMk cId="2616796281" sldId="261"/>
        </pc:sldMkLst>
        <pc:spChg chg="mod">
          <ac:chgData name="katherine berry" userId="8144e2f936aee714" providerId="LiveId" clId="{933BB2BA-7BD3-465B-BA10-368AF309A8B6}" dt="2019-10-05T10:11:03.908" v="5738" actId="1076"/>
          <ac:spMkLst>
            <pc:docMk/>
            <pc:sldMk cId="2616796281" sldId="261"/>
            <ac:spMk id="3" creationId="{00000000-0000-0000-0000-000000000000}"/>
          </ac:spMkLst>
        </pc:spChg>
      </pc:sldChg>
      <pc:sldChg chg="del">
        <pc:chgData name="katherine berry" userId="8144e2f936aee714" providerId="LiveId" clId="{933BB2BA-7BD3-465B-BA10-368AF309A8B6}" dt="2019-10-05T08:14:40.606" v="2562" actId="2696"/>
        <pc:sldMkLst>
          <pc:docMk/>
          <pc:sldMk cId="973823644" sldId="263"/>
        </pc:sldMkLst>
      </pc:sldChg>
      <pc:sldChg chg="modSp">
        <pc:chgData name="katherine berry" userId="8144e2f936aee714" providerId="LiveId" clId="{933BB2BA-7BD3-465B-BA10-368AF309A8B6}" dt="2019-10-05T10:12:56.140" v="5960" actId="20577"/>
        <pc:sldMkLst>
          <pc:docMk/>
          <pc:sldMk cId="4137308177" sldId="263"/>
        </pc:sldMkLst>
        <pc:spChg chg="mod">
          <ac:chgData name="katherine berry" userId="8144e2f936aee714" providerId="LiveId" clId="{933BB2BA-7BD3-465B-BA10-368AF309A8B6}" dt="2019-10-05T10:12:56.140" v="5960" actId="20577"/>
          <ac:spMkLst>
            <pc:docMk/>
            <pc:sldMk cId="4137308177" sldId="263"/>
            <ac:spMk id="3" creationId="{00000000-0000-0000-0000-000000000000}"/>
          </ac:spMkLst>
        </pc:spChg>
      </pc:sldChg>
      <pc:sldChg chg="modSp">
        <pc:chgData name="katherine berry" userId="8144e2f936aee714" providerId="LiveId" clId="{933BB2BA-7BD3-465B-BA10-368AF309A8B6}" dt="2019-10-05T14:17:51.602" v="8981" actId="20577"/>
        <pc:sldMkLst>
          <pc:docMk/>
          <pc:sldMk cId="619700831" sldId="265"/>
        </pc:sldMkLst>
        <pc:spChg chg="mod">
          <ac:chgData name="katherine berry" userId="8144e2f936aee714" providerId="LiveId" clId="{933BB2BA-7BD3-465B-BA10-368AF309A8B6}" dt="2019-10-05T14:17:51.602" v="8981" actId="20577"/>
          <ac:spMkLst>
            <pc:docMk/>
            <pc:sldMk cId="619700831" sldId="265"/>
            <ac:spMk id="2" creationId="{00000000-0000-0000-0000-000000000000}"/>
          </ac:spMkLst>
        </pc:spChg>
      </pc:sldChg>
      <pc:sldChg chg="modSp">
        <pc:chgData name="katherine berry" userId="8144e2f936aee714" providerId="LiveId" clId="{933BB2BA-7BD3-465B-BA10-368AF309A8B6}" dt="2019-10-05T08:03:59.705" v="1259" actId="20577"/>
        <pc:sldMkLst>
          <pc:docMk/>
          <pc:sldMk cId="1396527795" sldId="273"/>
        </pc:sldMkLst>
        <pc:spChg chg="mod">
          <ac:chgData name="katherine berry" userId="8144e2f936aee714" providerId="LiveId" clId="{933BB2BA-7BD3-465B-BA10-368AF309A8B6}" dt="2019-10-05T08:03:59.705" v="1259" actId="20577"/>
          <ac:spMkLst>
            <pc:docMk/>
            <pc:sldMk cId="1396527795" sldId="273"/>
            <ac:spMk id="2" creationId="{00000000-0000-0000-0000-000000000000}"/>
          </ac:spMkLst>
        </pc:spChg>
      </pc:sldChg>
      <pc:sldChg chg="modSp">
        <pc:chgData name="katherine berry" userId="8144e2f936aee714" providerId="LiveId" clId="{933BB2BA-7BD3-465B-BA10-368AF309A8B6}" dt="2019-10-05T14:23:35.158" v="9080" actId="27636"/>
        <pc:sldMkLst>
          <pc:docMk/>
          <pc:sldMk cId="4096321509" sldId="274"/>
        </pc:sldMkLst>
        <pc:spChg chg="mod">
          <ac:chgData name="katherine berry" userId="8144e2f936aee714" providerId="LiveId" clId="{933BB2BA-7BD3-465B-BA10-368AF309A8B6}" dt="2019-10-05T14:23:35.158" v="9080" actId="27636"/>
          <ac:spMkLst>
            <pc:docMk/>
            <pc:sldMk cId="4096321509" sldId="274"/>
            <ac:spMk id="2" creationId="{00000000-0000-0000-0000-000000000000}"/>
          </ac:spMkLst>
        </pc:spChg>
      </pc:sldChg>
      <pc:sldChg chg="modSp">
        <pc:chgData name="katherine berry" userId="8144e2f936aee714" providerId="LiveId" clId="{933BB2BA-7BD3-465B-BA10-368AF309A8B6}" dt="2019-10-05T14:20:13.115" v="9075" actId="20577"/>
        <pc:sldMkLst>
          <pc:docMk/>
          <pc:sldMk cId="338196187" sldId="291"/>
        </pc:sldMkLst>
        <pc:spChg chg="mod">
          <ac:chgData name="katherine berry" userId="8144e2f936aee714" providerId="LiveId" clId="{933BB2BA-7BD3-465B-BA10-368AF309A8B6}" dt="2019-10-05T14:18:46.485" v="8982" actId="27636"/>
          <ac:spMkLst>
            <pc:docMk/>
            <pc:sldMk cId="338196187" sldId="291"/>
            <ac:spMk id="2" creationId="{00000000-0000-0000-0000-000000000000}"/>
          </ac:spMkLst>
        </pc:spChg>
        <pc:spChg chg="mod">
          <ac:chgData name="katherine berry" userId="8144e2f936aee714" providerId="LiveId" clId="{933BB2BA-7BD3-465B-BA10-368AF309A8B6}" dt="2019-10-05T14:20:13.115" v="9075" actId="20577"/>
          <ac:spMkLst>
            <pc:docMk/>
            <pc:sldMk cId="338196187" sldId="291"/>
            <ac:spMk id="3" creationId="{00000000-0000-0000-0000-000000000000}"/>
          </ac:spMkLst>
        </pc:spChg>
      </pc:sldChg>
      <pc:sldChg chg="modSp">
        <pc:chgData name="katherine berry" userId="8144e2f936aee714" providerId="LiveId" clId="{933BB2BA-7BD3-465B-BA10-368AF309A8B6}" dt="2019-10-05T08:06:27.304" v="1527" actId="20577"/>
        <pc:sldMkLst>
          <pc:docMk/>
          <pc:sldMk cId="3499875312" sldId="310"/>
        </pc:sldMkLst>
        <pc:spChg chg="mod">
          <ac:chgData name="katherine berry" userId="8144e2f936aee714" providerId="LiveId" clId="{933BB2BA-7BD3-465B-BA10-368AF309A8B6}" dt="2019-10-05T08:06:27.304" v="1527" actId="20577"/>
          <ac:spMkLst>
            <pc:docMk/>
            <pc:sldMk cId="3499875312" sldId="310"/>
            <ac:spMk id="2" creationId="{00000000-0000-0000-0000-000000000000}"/>
          </ac:spMkLst>
        </pc:spChg>
      </pc:sldChg>
      <pc:sldChg chg="modSp">
        <pc:chgData name="katherine berry" userId="8144e2f936aee714" providerId="LiveId" clId="{933BB2BA-7BD3-465B-BA10-368AF309A8B6}" dt="2019-10-05T10:19:20.687" v="6467" actId="20577"/>
        <pc:sldMkLst>
          <pc:docMk/>
          <pc:sldMk cId="2864267385" sldId="311"/>
        </pc:sldMkLst>
        <pc:spChg chg="mod">
          <ac:chgData name="katherine berry" userId="8144e2f936aee714" providerId="LiveId" clId="{933BB2BA-7BD3-465B-BA10-368AF309A8B6}" dt="2019-10-05T07:52:00.299" v="777" actId="1076"/>
          <ac:spMkLst>
            <pc:docMk/>
            <pc:sldMk cId="2864267385" sldId="311"/>
            <ac:spMk id="2" creationId="{00000000-0000-0000-0000-000000000000}"/>
          </ac:spMkLst>
        </pc:spChg>
        <pc:spChg chg="mod">
          <ac:chgData name="katherine berry" userId="8144e2f936aee714" providerId="LiveId" clId="{933BB2BA-7BD3-465B-BA10-368AF309A8B6}" dt="2019-10-05T10:19:20.687" v="6467" actId="20577"/>
          <ac:spMkLst>
            <pc:docMk/>
            <pc:sldMk cId="2864267385" sldId="311"/>
            <ac:spMk id="3" creationId="{00000000-0000-0000-0000-000000000000}"/>
          </ac:spMkLst>
        </pc:spChg>
      </pc:sldChg>
      <pc:sldChg chg="del">
        <pc:chgData name="katherine berry" userId="8144e2f936aee714" providerId="LiveId" clId="{933BB2BA-7BD3-465B-BA10-368AF309A8B6}" dt="2019-10-05T08:06:47.522" v="1528" actId="2696"/>
        <pc:sldMkLst>
          <pc:docMk/>
          <pc:sldMk cId="3404500327" sldId="316"/>
        </pc:sldMkLst>
      </pc:sldChg>
      <pc:sldChg chg="addSp delSp modSp">
        <pc:chgData name="katherine berry" userId="8144e2f936aee714" providerId="LiveId" clId="{933BB2BA-7BD3-465B-BA10-368AF309A8B6}" dt="2019-10-05T08:14:19.157" v="2558" actId="20577"/>
        <pc:sldMkLst>
          <pc:docMk/>
          <pc:sldMk cId="1648815083" sldId="317"/>
        </pc:sldMkLst>
        <pc:spChg chg="del mod">
          <ac:chgData name="katherine berry" userId="8144e2f936aee714" providerId="LiveId" clId="{933BB2BA-7BD3-465B-BA10-368AF309A8B6}" dt="2019-10-05T08:13:58.325" v="2523"/>
          <ac:spMkLst>
            <pc:docMk/>
            <pc:sldMk cId="1648815083" sldId="317"/>
            <ac:spMk id="2" creationId="{00000000-0000-0000-0000-000000000000}"/>
          </ac:spMkLst>
        </pc:spChg>
        <pc:spChg chg="add mod">
          <ac:chgData name="katherine berry" userId="8144e2f936aee714" providerId="LiveId" clId="{933BB2BA-7BD3-465B-BA10-368AF309A8B6}" dt="2019-10-05T08:14:19.157" v="2558" actId="20577"/>
          <ac:spMkLst>
            <pc:docMk/>
            <pc:sldMk cId="1648815083" sldId="317"/>
            <ac:spMk id="4" creationId="{ADD58A84-C2C7-4F32-A063-E95958837C45}"/>
          </ac:spMkLst>
        </pc:spChg>
        <pc:picChg chg="del">
          <ac:chgData name="katherine berry" userId="8144e2f936aee714" providerId="LiveId" clId="{933BB2BA-7BD3-465B-BA10-368AF309A8B6}" dt="2019-10-05T08:13:49.067" v="2522" actId="478"/>
          <ac:picMkLst>
            <pc:docMk/>
            <pc:sldMk cId="1648815083" sldId="317"/>
            <ac:picMk id="4098" creationId="{00000000-0000-0000-0000-000000000000}"/>
          </ac:picMkLst>
        </pc:picChg>
      </pc:sldChg>
      <pc:sldChg chg="del">
        <pc:chgData name="katherine berry" userId="8144e2f936aee714" providerId="LiveId" clId="{933BB2BA-7BD3-465B-BA10-368AF309A8B6}" dt="2019-10-05T07:56:57.508" v="899" actId="2696"/>
        <pc:sldMkLst>
          <pc:docMk/>
          <pc:sldMk cId="805845649" sldId="318"/>
        </pc:sldMkLst>
      </pc:sldChg>
      <pc:sldChg chg="modSp">
        <pc:chgData name="katherine berry" userId="8144e2f936aee714" providerId="LiveId" clId="{933BB2BA-7BD3-465B-BA10-368AF309A8B6}" dt="2019-10-05T08:00:09.709" v="1199" actId="20577"/>
        <pc:sldMkLst>
          <pc:docMk/>
          <pc:sldMk cId="2065041401" sldId="318"/>
        </pc:sldMkLst>
        <pc:spChg chg="mod">
          <ac:chgData name="katherine berry" userId="8144e2f936aee714" providerId="LiveId" clId="{933BB2BA-7BD3-465B-BA10-368AF309A8B6}" dt="2019-10-05T07:57:25.633" v="935" actId="20577"/>
          <ac:spMkLst>
            <pc:docMk/>
            <pc:sldMk cId="2065041401" sldId="318"/>
            <ac:spMk id="2" creationId="{00000000-0000-0000-0000-000000000000}"/>
          </ac:spMkLst>
        </pc:spChg>
        <pc:spChg chg="mod">
          <ac:chgData name="katherine berry" userId="8144e2f936aee714" providerId="LiveId" clId="{933BB2BA-7BD3-465B-BA10-368AF309A8B6}" dt="2019-10-05T08:00:09.709" v="1199" actId="20577"/>
          <ac:spMkLst>
            <pc:docMk/>
            <pc:sldMk cId="2065041401" sldId="318"/>
            <ac:spMk id="3" creationId="{00000000-0000-0000-0000-000000000000}"/>
          </ac:spMkLst>
        </pc:spChg>
      </pc:sldChg>
      <pc:sldChg chg="modSp del">
        <pc:chgData name="katherine berry" userId="8144e2f936aee714" providerId="LiveId" clId="{933BB2BA-7BD3-465B-BA10-368AF309A8B6}" dt="2019-10-05T08:31:57.540" v="2626" actId="2696"/>
        <pc:sldMkLst>
          <pc:docMk/>
          <pc:sldMk cId="1460200755" sldId="319"/>
        </pc:sldMkLst>
        <pc:graphicFrameChg chg="mod">
          <ac:chgData name="katherine berry" userId="8144e2f936aee714" providerId="LiveId" clId="{933BB2BA-7BD3-465B-BA10-368AF309A8B6}" dt="2019-10-05T08:25:49.709" v="2625" actId="20577"/>
          <ac:graphicFrameMkLst>
            <pc:docMk/>
            <pc:sldMk cId="1460200755" sldId="319"/>
            <ac:graphicFrameMk id="4" creationId="{00000000-0000-0000-0000-000000000000}"/>
          </ac:graphicFrameMkLst>
        </pc:graphicFrameChg>
      </pc:sldChg>
      <pc:sldChg chg="addCm modCm">
        <pc:chgData name="katherine berry" userId="8144e2f936aee714" providerId="LiveId" clId="{933BB2BA-7BD3-465B-BA10-368AF309A8B6}" dt="2019-10-05T08:34:44.206" v="2668"/>
        <pc:sldMkLst>
          <pc:docMk/>
          <pc:sldMk cId="2917894504" sldId="320"/>
        </pc:sldMkLst>
      </pc:sldChg>
      <pc:sldChg chg="modSp addCm modCm">
        <pc:chgData name="katherine berry" userId="8144e2f936aee714" providerId="LiveId" clId="{933BB2BA-7BD3-465B-BA10-368AF309A8B6}" dt="2019-10-05T08:08:45.295" v="1544"/>
        <pc:sldMkLst>
          <pc:docMk/>
          <pc:sldMk cId="706388614" sldId="321"/>
        </pc:sldMkLst>
        <pc:spChg chg="mod">
          <ac:chgData name="katherine berry" userId="8144e2f936aee714" providerId="LiveId" clId="{933BB2BA-7BD3-465B-BA10-368AF309A8B6}" dt="2019-10-05T08:07:27.062" v="1542" actId="20577"/>
          <ac:spMkLst>
            <pc:docMk/>
            <pc:sldMk cId="706388614" sldId="321"/>
            <ac:spMk id="3" creationId="{00000000-0000-0000-0000-000000000000}"/>
          </ac:spMkLst>
        </pc:spChg>
      </pc:sldChg>
      <pc:sldChg chg="del">
        <pc:chgData name="katherine berry" userId="8144e2f936aee714" providerId="LiveId" clId="{933BB2BA-7BD3-465B-BA10-368AF309A8B6}" dt="2019-10-05T07:56:22.797" v="877" actId="2696"/>
        <pc:sldMkLst>
          <pc:docMk/>
          <pc:sldMk cId="1468569815" sldId="322"/>
        </pc:sldMkLst>
      </pc:sldChg>
      <pc:sldChg chg="modSp">
        <pc:chgData name="katherine berry" userId="8144e2f936aee714" providerId="LiveId" clId="{933BB2BA-7BD3-465B-BA10-368AF309A8B6}" dt="2019-10-05T07:56:37.649" v="898" actId="5793"/>
        <pc:sldMkLst>
          <pc:docMk/>
          <pc:sldMk cId="1721151036" sldId="322"/>
        </pc:sldMkLst>
        <pc:spChg chg="mod">
          <ac:chgData name="katherine berry" userId="8144e2f936aee714" providerId="LiveId" clId="{933BB2BA-7BD3-465B-BA10-368AF309A8B6}" dt="2019-10-05T07:56:37.649" v="898" actId="5793"/>
          <ac:spMkLst>
            <pc:docMk/>
            <pc:sldMk cId="1721151036" sldId="322"/>
            <ac:spMk id="2" creationId="{00000000-0000-0000-0000-000000000000}"/>
          </ac:spMkLst>
        </pc:spChg>
      </pc:sldChg>
      <pc:sldChg chg="del">
        <pc:chgData name="katherine berry" userId="8144e2f936aee714" providerId="LiveId" clId="{933BB2BA-7BD3-465B-BA10-368AF309A8B6}" dt="2019-10-05T07:52:20.821" v="778" actId="2696"/>
        <pc:sldMkLst>
          <pc:docMk/>
          <pc:sldMk cId="2445688059" sldId="324"/>
        </pc:sldMkLst>
      </pc:sldChg>
      <pc:sldChg chg="del">
        <pc:chgData name="katherine berry" userId="8144e2f936aee714" providerId="LiveId" clId="{933BB2BA-7BD3-465B-BA10-368AF309A8B6}" dt="2019-10-05T08:06:55.757" v="1529" actId="2696"/>
        <pc:sldMkLst>
          <pc:docMk/>
          <pc:sldMk cId="2054039242" sldId="325"/>
        </pc:sldMkLst>
      </pc:sldChg>
      <pc:sldChg chg="del">
        <pc:chgData name="katherine berry" userId="8144e2f936aee714" providerId="LiveId" clId="{933BB2BA-7BD3-465B-BA10-368AF309A8B6}" dt="2019-10-05T08:14:27.323" v="2559" actId="2696"/>
        <pc:sldMkLst>
          <pc:docMk/>
          <pc:sldMk cId="2022462399" sldId="327"/>
        </pc:sldMkLst>
      </pc:sldChg>
      <pc:sldChg chg="del">
        <pc:chgData name="katherine berry" userId="8144e2f936aee714" providerId="LiveId" clId="{933BB2BA-7BD3-465B-BA10-368AF309A8B6}" dt="2019-10-05T08:14:31.635" v="2560" actId="2696"/>
        <pc:sldMkLst>
          <pc:docMk/>
          <pc:sldMk cId="1807523485" sldId="328"/>
        </pc:sldMkLst>
      </pc:sldChg>
      <pc:sldChg chg="del">
        <pc:chgData name="katherine berry" userId="8144e2f936aee714" providerId="LiveId" clId="{933BB2BA-7BD3-465B-BA10-368AF309A8B6}" dt="2019-10-05T08:12:42.358" v="2425" actId="2696"/>
        <pc:sldMkLst>
          <pc:docMk/>
          <pc:sldMk cId="1519158208" sldId="329"/>
        </pc:sldMkLst>
      </pc:sldChg>
      <pc:sldChg chg="del">
        <pc:chgData name="katherine berry" userId="8144e2f936aee714" providerId="LiveId" clId="{933BB2BA-7BD3-465B-BA10-368AF309A8B6}" dt="2019-10-05T08:14:35.395" v="2561" actId="2696"/>
        <pc:sldMkLst>
          <pc:docMk/>
          <pc:sldMk cId="467022890" sldId="331"/>
        </pc:sldMkLst>
      </pc:sldChg>
      <pc:sldChg chg="modSp">
        <pc:chgData name="katherine berry" userId="8144e2f936aee714" providerId="LiveId" clId="{933BB2BA-7BD3-465B-BA10-368AF309A8B6}" dt="2019-10-05T14:30:06.478" v="9702" actId="20577"/>
        <pc:sldMkLst>
          <pc:docMk/>
          <pc:sldMk cId="106652959" sldId="332"/>
        </pc:sldMkLst>
        <pc:spChg chg="mod">
          <ac:chgData name="katherine berry" userId="8144e2f936aee714" providerId="LiveId" clId="{933BB2BA-7BD3-465B-BA10-368AF309A8B6}" dt="2019-10-05T14:30:06.478" v="9702" actId="20577"/>
          <ac:spMkLst>
            <pc:docMk/>
            <pc:sldMk cId="106652959" sldId="332"/>
            <ac:spMk id="3" creationId="{00000000-0000-0000-0000-000000000000}"/>
          </ac:spMkLst>
        </pc:spChg>
      </pc:sldChg>
      <pc:sldChg chg="modSp add addCm modCm">
        <pc:chgData name="katherine berry" userId="8144e2f936aee714" providerId="LiveId" clId="{933BB2BA-7BD3-465B-BA10-368AF309A8B6}" dt="2019-10-05T08:17:10.429" v="2567"/>
        <pc:sldMkLst>
          <pc:docMk/>
          <pc:sldMk cId="1897406956" sldId="333"/>
        </pc:sldMkLst>
        <pc:spChg chg="mod">
          <ac:chgData name="katherine berry" userId="8144e2f936aee714" providerId="LiveId" clId="{933BB2BA-7BD3-465B-BA10-368AF309A8B6}" dt="2019-10-05T08:06:12.452" v="1525" actId="20577"/>
          <ac:spMkLst>
            <pc:docMk/>
            <pc:sldMk cId="1897406956" sldId="333"/>
            <ac:spMk id="2" creationId="{3AE52965-1859-41D2-9BDB-061D5E7FC446}"/>
          </ac:spMkLst>
        </pc:spChg>
      </pc:sldChg>
      <pc:sldChg chg="modSp add del">
        <pc:chgData name="katherine berry" userId="8144e2f936aee714" providerId="LiveId" clId="{933BB2BA-7BD3-465B-BA10-368AF309A8B6}" dt="2019-10-05T08:12:20.126" v="2424" actId="2696"/>
        <pc:sldMkLst>
          <pc:docMk/>
          <pc:sldMk cId="342502896" sldId="334"/>
        </pc:sldMkLst>
        <pc:spChg chg="mod">
          <ac:chgData name="katherine berry" userId="8144e2f936aee714" providerId="LiveId" clId="{933BB2BA-7BD3-465B-BA10-368AF309A8B6}" dt="2019-10-05T08:09:55.395" v="1706" actId="313"/>
          <ac:spMkLst>
            <pc:docMk/>
            <pc:sldMk cId="342502896" sldId="334"/>
            <ac:spMk id="2" creationId="{00000000-0000-0000-0000-000000000000}"/>
          </ac:spMkLst>
        </pc:spChg>
        <pc:spChg chg="mod">
          <ac:chgData name="katherine berry" userId="8144e2f936aee714" providerId="LiveId" clId="{933BB2BA-7BD3-465B-BA10-368AF309A8B6}" dt="2019-10-05T08:12:16.173" v="2423" actId="27636"/>
          <ac:spMkLst>
            <pc:docMk/>
            <pc:sldMk cId="342502896" sldId="334"/>
            <ac:spMk id="3" creationId="{00000000-0000-0000-0000-000000000000}"/>
          </ac:spMkLst>
        </pc:spChg>
      </pc:sldChg>
      <pc:sldChg chg="modSp add addCm modCm">
        <pc:chgData name="katherine berry" userId="8144e2f936aee714" providerId="LiveId" clId="{933BB2BA-7BD3-465B-BA10-368AF309A8B6}" dt="2019-10-05T08:38:28.598" v="2755"/>
        <pc:sldMkLst>
          <pc:docMk/>
          <pc:sldMk cId="3587424571" sldId="336"/>
        </pc:sldMkLst>
        <pc:spChg chg="mod">
          <ac:chgData name="katherine berry" userId="8144e2f936aee714" providerId="LiveId" clId="{933BB2BA-7BD3-465B-BA10-368AF309A8B6}" dt="2019-10-05T08:32:49.513" v="2666" actId="20577"/>
          <ac:spMkLst>
            <pc:docMk/>
            <pc:sldMk cId="3587424571" sldId="336"/>
            <ac:spMk id="2" creationId="{B587B7F0-B986-4CA5-B18A-DF184802B322}"/>
          </ac:spMkLst>
        </pc:spChg>
        <pc:spChg chg="mod">
          <ac:chgData name="katherine berry" userId="8144e2f936aee714" providerId="LiveId" clId="{933BB2BA-7BD3-465B-BA10-368AF309A8B6}" dt="2019-10-05T08:37:26.545" v="2753" actId="20577"/>
          <ac:spMkLst>
            <pc:docMk/>
            <pc:sldMk cId="3587424571" sldId="336"/>
            <ac:spMk id="3" creationId="{E215E432-6531-48CF-AC57-FD7D2F4853AB}"/>
          </ac:spMkLst>
        </pc:spChg>
      </pc:sldChg>
      <pc:sldChg chg="modSp add addCm modCm">
        <pc:chgData name="katherine berry" userId="8144e2f936aee714" providerId="LiveId" clId="{933BB2BA-7BD3-465B-BA10-368AF309A8B6}" dt="2019-10-05T08:45:02.602" v="2901"/>
        <pc:sldMkLst>
          <pc:docMk/>
          <pc:sldMk cId="52012803" sldId="337"/>
        </pc:sldMkLst>
        <pc:spChg chg="mod">
          <ac:chgData name="katherine berry" userId="8144e2f936aee714" providerId="LiveId" clId="{933BB2BA-7BD3-465B-BA10-368AF309A8B6}" dt="2019-10-05T08:38:41.443" v="2786" actId="20577"/>
          <ac:spMkLst>
            <pc:docMk/>
            <pc:sldMk cId="52012803" sldId="337"/>
            <ac:spMk id="2" creationId="{30E2A8B3-367D-4770-986C-6D720D6FD04C}"/>
          </ac:spMkLst>
        </pc:spChg>
        <pc:spChg chg="mod">
          <ac:chgData name="katherine berry" userId="8144e2f936aee714" providerId="LiveId" clId="{933BB2BA-7BD3-465B-BA10-368AF309A8B6}" dt="2019-10-05T08:42:49.960" v="2899" actId="20577"/>
          <ac:spMkLst>
            <pc:docMk/>
            <pc:sldMk cId="52012803" sldId="337"/>
            <ac:spMk id="3" creationId="{18B24B73-6A97-4DCA-A69C-5F28A4C831FF}"/>
          </ac:spMkLst>
        </pc:spChg>
      </pc:sldChg>
      <pc:sldChg chg="delSp modSp add">
        <pc:chgData name="katherine berry" userId="8144e2f936aee714" providerId="LiveId" clId="{933BB2BA-7BD3-465B-BA10-368AF309A8B6}" dt="2019-10-05T08:45:35.034" v="2933" actId="255"/>
        <pc:sldMkLst>
          <pc:docMk/>
          <pc:sldMk cId="390376549" sldId="338"/>
        </pc:sldMkLst>
        <pc:spChg chg="del">
          <ac:chgData name="katherine berry" userId="8144e2f936aee714" providerId="LiveId" clId="{933BB2BA-7BD3-465B-BA10-368AF309A8B6}" dt="2019-10-05T08:45:24.453" v="2931" actId="478"/>
          <ac:spMkLst>
            <pc:docMk/>
            <pc:sldMk cId="390376549" sldId="338"/>
            <ac:spMk id="2" creationId="{2B370FE7-2D74-4175-B7D4-AC55E402E7FE}"/>
          </ac:spMkLst>
        </pc:spChg>
        <pc:spChg chg="mod">
          <ac:chgData name="katherine berry" userId="8144e2f936aee714" providerId="LiveId" clId="{933BB2BA-7BD3-465B-BA10-368AF309A8B6}" dt="2019-10-05T08:45:35.034" v="2933" actId="255"/>
          <ac:spMkLst>
            <pc:docMk/>
            <pc:sldMk cId="390376549" sldId="338"/>
            <ac:spMk id="3" creationId="{88CA74B2-1636-4D2F-8F91-AC07A85E750D}"/>
          </ac:spMkLst>
        </pc:spChg>
      </pc:sldChg>
      <pc:sldChg chg="modSp add">
        <pc:chgData name="katherine berry" userId="8144e2f936aee714" providerId="LiveId" clId="{933BB2BA-7BD3-465B-BA10-368AF309A8B6}" dt="2019-10-05T08:46:03.256" v="2967" actId="20577"/>
        <pc:sldMkLst>
          <pc:docMk/>
          <pc:sldMk cId="3839608597" sldId="339"/>
        </pc:sldMkLst>
        <pc:spChg chg="mod">
          <ac:chgData name="katherine berry" userId="8144e2f936aee714" providerId="LiveId" clId="{933BB2BA-7BD3-465B-BA10-368AF309A8B6}" dt="2019-10-05T08:46:03.256" v="2967" actId="20577"/>
          <ac:spMkLst>
            <pc:docMk/>
            <pc:sldMk cId="3839608597" sldId="339"/>
            <ac:spMk id="3" creationId="{88CA74B2-1636-4D2F-8F91-AC07A85E750D}"/>
          </ac:spMkLst>
        </pc:spChg>
      </pc:sldChg>
      <pc:sldChg chg="modSp">
        <pc:chgData name="katherine berry" userId="8144e2f936aee714" providerId="LiveId" clId="{933BB2BA-7BD3-465B-BA10-368AF309A8B6}" dt="2019-10-05T08:46:44.422" v="3057" actId="20577"/>
        <pc:sldMkLst>
          <pc:docMk/>
          <pc:sldMk cId="116536401" sldId="340"/>
        </pc:sldMkLst>
        <pc:spChg chg="mod">
          <ac:chgData name="katherine berry" userId="8144e2f936aee714" providerId="LiveId" clId="{933BB2BA-7BD3-465B-BA10-368AF309A8B6}" dt="2019-10-05T08:46:44.422" v="3057" actId="20577"/>
          <ac:spMkLst>
            <pc:docMk/>
            <pc:sldMk cId="116536401" sldId="340"/>
            <ac:spMk id="3" creationId="{88CA74B2-1636-4D2F-8F91-AC07A85E750D}"/>
          </ac:spMkLst>
        </pc:spChg>
      </pc:sldChg>
      <pc:sldChg chg="modSp add addCm modCm">
        <pc:chgData name="katherine berry" userId="8144e2f936aee714" providerId="LiveId" clId="{933BB2BA-7BD3-465B-BA10-368AF309A8B6}" dt="2019-10-05T08:54:21.985" v="3502" actId="20577"/>
        <pc:sldMkLst>
          <pc:docMk/>
          <pc:sldMk cId="2466763928" sldId="341"/>
        </pc:sldMkLst>
        <pc:spChg chg="mod">
          <ac:chgData name="katherine berry" userId="8144e2f936aee714" providerId="LiveId" clId="{933BB2BA-7BD3-465B-BA10-368AF309A8B6}" dt="2019-10-05T08:47:16.987" v="3090" actId="20577"/>
          <ac:spMkLst>
            <pc:docMk/>
            <pc:sldMk cId="2466763928" sldId="341"/>
            <ac:spMk id="2" creationId="{AA8FA7F8-AF73-4CB1-AEF6-6D2C8D6B938C}"/>
          </ac:spMkLst>
        </pc:spChg>
        <pc:spChg chg="mod">
          <ac:chgData name="katherine berry" userId="8144e2f936aee714" providerId="LiveId" clId="{933BB2BA-7BD3-465B-BA10-368AF309A8B6}" dt="2019-10-05T08:54:21.985" v="3502" actId="20577"/>
          <ac:spMkLst>
            <pc:docMk/>
            <pc:sldMk cId="2466763928" sldId="341"/>
            <ac:spMk id="3" creationId="{108A32E7-2419-490B-8B41-A45C57504530}"/>
          </ac:spMkLst>
        </pc:spChg>
      </pc:sldChg>
      <pc:sldChg chg="modSp add">
        <pc:chgData name="katherine berry" userId="8144e2f936aee714" providerId="LiveId" clId="{933BB2BA-7BD3-465B-BA10-368AF309A8B6}" dt="2019-10-05T08:59:22.091" v="4229" actId="20577"/>
        <pc:sldMkLst>
          <pc:docMk/>
          <pc:sldMk cId="2088313389" sldId="342"/>
        </pc:sldMkLst>
        <pc:spChg chg="mod">
          <ac:chgData name="katherine berry" userId="8144e2f936aee714" providerId="LiveId" clId="{933BB2BA-7BD3-465B-BA10-368AF309A8B6}" dt="2019-10-05T08:54:48.941" v="3572" actId="20577"/>
          <ac:spMkLst>
            <pc:docMk/>
            <pc:sldMk cId="2088313389" sldId="342"/>
            <ac:spMk id="2" creationId="{41025668-1572-4DC4-9A3B-A7901C95080F}"/>
          </ac:spMkLst>
        </pc:spChg>
        <pc:spChg chg="mod">
          <ac:chgData name="katherine berry" userId="8144e2f936aee714" providerId="LiveId" clId="{933BB2BA-7BD3-465B-BA10-368AF309A8B6}" dt="2019-10-05T08:59:22.091" v="4229" actId="20577"/>
          <ac:spMkLst>
            <pc:docMk/>
            <pc:sldMk cId="2088313389" sldId="342"/>
            <ac:spMk id="3" creationId="{44C8DBC3-F9B9-4C3D-A766-DC8BF5EDEB04}"/>
          </ac:spMkLst>
        </pc:spChg>
      </pc:sldChg>
      <pc:sldChg chg="modSp add addCm modCm">
        <pc:chgData name="katherine berry" userId="8144e2f936aee714" providerId="LiveId" clId="{933BB2BA-7BD3-465B-BA10-368AF309A8B6}" dt="2019-10-05T09:03:35.236" v="4678"/>
        <pc:sldMkLst>
          <pc:docMk/>
          <pc:sldMk cId="1857347153" sldId="343"/>
        </pc:sldMkLst>
        <pc:spChg chg="mod">
          <ac:chgData name="katherine berry" userId="8144e2f936aee714" providerId="LiveId" clId="{933BB2BA-7BD3-465B-BA10-368AF309A8B6}" dt="2019-10-05T09:01:59.162" v="4676" actId="20577"/>
          <ac:spMkLst>
            <pc:docMk/>
            <pc:sldMk cId="1857347153" sldId="343"/>
            <ac:spMk id="2" creationId="{6B954FC0-8F8D-49B0-AE87-96A80468D3CD}"/>
          </ac:spMkLst>
        </pc:spChg>
        <pc:spChg chg="mod">
          <ac:chgData name="katherine berry" userId="8144e2f936aee714" providerId="LiveId" clId="{933BB2BA-7BD3-465B-BA10-368AF309A8B6}" dt="2019-10-05T09:01:35.195" v="4673" actId="5793"/>
          <ac:spMkLst>
            <pc:docMk/>
            <pc:sldMk cId="1857347153" sldId="343"/>
            <ac:spMk id="3" creationId="{5766ABEE-B345-49F3-9A8C-7A731AB412E9}"/>
          </ac:spMkLst>
        </pc:spChg>
      </pc:sldChg>
      <pc:sldChg chg="add del">
        <pc:chgData name="katherine berry" userId="8144e2f936aee714" providerId="LiveId" clId="{933BB2BA-7BD3-465B-BA10-368AF309A8B6}" dt="2019-10-05T09:03:49.892" v="4681" actId="2696"/>
        <pc:sldMkLst>
          <pc:docMk/>
          <pc:sldMk cId="3144444300" sldId="344"/>
        </pc:sldMkLst>
      </pc:sldChg>
      <pc:sldChg chg="modSp add">
        <pc:chgData name="katherine berry" userId="8144e2f936aee714" providerId="LiveId" clId="{933BB2BA-7BD3-465B-BA10-368AF309A8B6}" dt="2019-10-05T09:04:21.623" v="4744" actId="20577"/>
        <pc:sldMkLst>
          <pc:docMk/>
          <pc:sldMk cId="691857250" sldId="345"/>
        </pc:sldMkLst>
        <pc:spChg chg="mod">
          <ac:chgData name="katherine berry" userId="8144e2f936aee714" providerId="LiveId" clId="{933BB2BA-7BD3-465B-BA10-368AF309A8B6}" dt="2019-10-05T09:04:21.623" v="4744" actId="20577"/>
          <ac:spMkLst>
            <pc:docMk/>
            <pc:sldMk cId="691857250" sldId="345"/>
            <ac:spMk id="3" creationId="{88CA74B2-1636-4D2F-8F91-AC07A85E750D}"/>
          </ac:spMkLst>
        </pc:spChg>
      </pc:sldChg>
      <pc:sldChg chg="modSp add addCm modCm">
        <pc:chgData name="katherine berry" userId="8144e2f936aee714" providerId="LiveId" clId="{933BB2BA-7BD3-465B-BA10-368AF309A8B6}" dt="2019-10-05T09:07:05.264" v="4753"/>
        <pc:sldMkLst>
          <pc:docMk/>
          <pc:sldMk cId="1426227060" sldId="346"/>
        </pc:sldMkLst>
        <pc:spChg chg="mod">
          <ac:chgData name="katherine berry" userId="8144e2f936aee714" providerId="LiveId" clId="{933BB2BA-7BD3-465B-BA10-368AF309A8B6}" dt="2019-10-05T09:04:51.840" v="4751" actId="20577"/>
          <ac:spMkLst>
            <pc:docMk/>
            <pc:sldMk cId="1426227060" sldId="346"/>
            <ac:spMk id="3" creationId="{88CA74B2-1636-4D2F-8F91-AC07A85E750D}"/>
          </ac:spMkLst>
        </pc:spChg>
      </pc:sldChg>
      <pc:sldChg chg="modSp add delCm">
        <pc:chgData name="katherine berry" userId="8144e2f936aee714" providerId="LiveId" clId="{933BB2BA-7BD3-465B-BA10-368AF309A8B6}" dt="2019-10-05T09:07:36.826" v="4806" actId="20577"/>
        <pc:sldMkLst>
          <pc:docMk/>
          <pc:sldMk cId="1687466009" sldId="347"/>
        </pc:sldMkLst>
        <pc:spChg chg="mod">
          <ac:chgData name="katherine berry" userId="8144e2f936aee714" providerId="LiveId" clId="{933BB2BA-7BD3-465B-BA10-368AF309A8B6}" dt="2019-10-05T09:07:36.826" v="4806" actId="20577"/>
          <ac:spMkLst>
            <pc:docMk/>
            <pc:sldMk cId="1687466009" sldId="347"/>
            <ac:spMk id="3" creationId="{88CA74B2-1636-4D2F-8F91-AC07A85E750D}"/>
          </ac:spMkLst>
        </pc:spChg>
      </pc:sldChg>
      <pc:sldChg chg="modSp add addCm delCm modCm">
        <pc:chgData name="katherine berry" userId="8144e2f936aee714" providerId="LiveId" clId="{933BB2BA-7BD3-465B-BA10-368AF309A8B6}" dt="2019-10-05T09:17:24.975" v="5619" actId="1592"/>
        <pc:sldMkLst>
          <pc:docMk/>
          <pc:sldMk cId="4196900130" sldId="348"/>
        </pc:sldMkLst>
        <pc:spChg chg="mod">
          <ac:chgData name="katherine berry" userId="8144e2f936aee714" providerId="LiveId" clId="{933BB2BA-7BD3-465B-BA10-368AF309A8B6}" dt="2019-10-05T09:07:58.675" v="4851" actId="20577"/>
          <ac:spMkLst>
            <pc:docMk/>
            <pc:sldMk cId="4196900130" sldId="348"/>
            <ac:spMk id="2" creationId="{58E5161A-4B12-4FA0-893C-70A33A90E613}"/>
          </ac:spMkLst>
        </pc:spChg>
        <pc:spChg chg="mod">
          <ac:chgData name="katherine berry" userId="8144e2f936aee714" providerId="LiveId" clId="{933BB2BA-7BD3-465B-BA10-368AF309A8B6}" dt="2019-10-05T09:16:58.272" v="5616" actId="27636"/>
          <ac:spMkLst>
            <pc:docMk/>
            <pc:sldMk cId="4196900130" sldId="348"/>
            <ac:spMk id="3" creationId="{AC3DDB2E-25EB-43C2-87CE-359B0B5BD438}"/>
          </ac:spMkLst>
        </pc:spChg>
      </pc:sldChg>
      <pc:sldChg chg="modSp add modCm">
        <pc:chgData name="katherine berry" userId="8144e2f936aee714" providerId="LiveId" clId="{933BB2BA-7BD3-465B-BA10-368AF309A8B6}" dt="2019-10-05T09:17:31.978" v="5620" actId="5900"/>
        <pc:sldMkLst>
          <pc:docMk/>
          <pc:sldMk cId="856777733" sldId="349"/>
        </pc:sldMkLst>
        <pc:spChg chg="mod">
          <ac:chgData name="katherine berry" userId="8144e2f936aee714" providerId="LiveId" clId="{933BB2BA-7BD3-465B-BA10-368AF309A8B6}" dt="2019-10-05T09:17:04.466" v="5618" actId="27636"/>
          <ac:spMkLst>
            <pc:docMk/>
            <pc:sldMk cId="856777733" sldId="349"/>
            <ac:spMk id="3" creationId="{AC3DDB2E-25EB-43C2-87CE-359B0B5BD438}"/>
          </ac:spMkLst>
        </pc:spChg>
      </pc:sldChg>
      <pc:sldChg chg="modSp">
        <pc:chgData name="katherine berry" userId="8144e2f936aee714" providerId="LiveId" clId="{933BB2BA-7BD3-465B-BA10-368AF309A8B6}" dt="2019-10-05T10:09:44.640" v="5737" actId="20577"/>
        <pc:sldMkLst>
          <pc:docMk/>
          <pc:sldMk cId="1085938248" sldId="350"/>
        </pc:sldMkLst>
        <pc:spChg chg="mod">
          <ac:chgData name="katherine berry" userId="8144e2f936aee714" providerId="LiveId" clId="{933BB2BA-7BD3-465B-BA10-368AF309A8B6}" dt="2019-10-05T10:09:44.640" v="5737" actId="20577"/>
          <ac:spMkLst>
            <pc:docMk/>
            <pc:sldMk cId="1085938248" sldId="350"/>
            <ac:spMk id="3" creationId="{00000000-0000-0000-0000-000000000000}"/>
          </ac:spMkLst>
        </pc:spChg>
      </pc:sldChg>
      <pc:sldChg chg="delSp modSp add">
        <pc:chgData name="katherine berry" userId="8144e2f936aee714" providerId="LiveId" clId="{933BB2BA-7BD3-465B-BA10-368AF309A8B6}" dt="2019-10-05T10:15:18.105" v="6097" actId="20577"/>
        <pc:sldMkLst>
          <pc:docMk/>
          <pc:sldMk cId="493788712" sldId="351"/>
        </pc:sldMkLst>
        <pc:spChg chg="del">
          <ac:chgData name="katherine berry" userId="8144e2f936aee714" providerId="LiveId" clId="{933BB2BA-7BD3-465B-BA10-368AF309A8B6}" dt="2019-10-05T10:14:37.838" v="5963" actId="478"/>
          <ac:spMkLst>
            <pc:docMk/>
            <pc:sldMk cId="493788712" sldId="351"/>
            <ac:spMk id="2" creationId="{35293FA6-F970-405B-88D2-5705ABF7A862}"/>
          </ac:spMkLst>
        </pc:spChg>
        <pc:spChg chg="mod">
          <ac:chgData name="katherine berry" userId="8144e2f936aee714" providerId="LiveId" clId="{933BB2BA-7BD3-465B-BA10-368AF309A8B6}" dt="2019-10-05T10:15:18.105" v="6097" actId="20577"/>
          <ac:spMkLst>
            <pc:docMk/>
            <pc:sldMk cId="493788712" sldId="351"/>
            <ac:spMk id="3" creationId="{9655DECB-055D-4B77-AFCF-2181A89FFFDD}"/>
          </ac:spMkLst>
        </pc:spChg>
      </pc:sldChg>
      <pc:sldChg chg="addSp delSp modSp add">
        <pc:chgData name="katherine berry" userId="8144e2f936aee714" providerId="LiveId" clId="{933BB2BA-7BD3-465B-BA10-368AF309A8B6}" dt="2019-10-05T10:20:34.250" v="6516" actId="20577"/>
        <pc:sldMkLst>
          <pc:docMk/>
          <pc:sldMk cId="79999057" sldId="352"/>
        </pc:sldMkLst>
        <pc:spChg chg="del mod">
          <ac:chgData name="katherine berry" userId="8144e2f936aee714" providerId="LiveId" clId="{933BB2BA-7BD3-465B-BA10-368AF309A8B6}" dt="2019-10-05T10:16:09.091" v="6198" actId="478"/>
          <ac:spMkLst>
            <pc:docMk/>
            <pc:sldMk cId="79999057" sldId="352"/>
            <ac:spMk id="2" creationId="{FF225217-03C4-446E-B9B7-DA751E416B18}"/>
          </ac:spMkLst>
        </pc:spChg>
        <pc:spChg chg="mod">
          <ac:chgData name="katherine berry" userId="8144e2f936aee714" providerId="LiveId" clId="{933BB2BA-7BD3-465B-BA10-368AF309A8B6}" dt="2019-10-05T10:20:34.250" v="6516" actId="20577"/>
          <ac:spMkLst>
            <pc:docMk/>
            <pc:sldMk cId="79999057" sldId="352"/>
            <ac:spMk id="3" creationId="{4B137756-A41E-4C2C-BF1F-2C496292C617}"/>
          </ac:spMkLst>
        </pc:spChg>
        <pc:spChg chg="add del mod">
          <ac:chgData name="katherine berry" userId="8144e2f936aee714" providerId="LiveId" clId="{933BB2BA-7BD3-465B-BA10-368AF309A8B6}" dt="2019-10-05T10:16:23.845" v="6219" actId="478"/>
          <ac:spMkLst>
            <pc:docMk/>
            <pc:sldMk cId="79999057" sldId="352"/>
            <ac:spMk id="5" creationId="{9AFB609F-DE18-43D7-B0EF-610C5A39DF59}"/>
          </ac:spMkLst>
        </pc:spChg>
      </pc:sldChg>
      <pc:sldChg chg="modSp add">
        <pc:chgData name="katherine berry" userId="8144e2f936aee714" providerId="LiveId" clId="{933BB2BA-7BD3-465B-BA10-368AF309A8B6}" dt="2019-10-05T10:21:22.550" v="6578" actId="20577"/>
        <pc:sldMkLst>
          <pc:docMk/>
          <pc:sldMk cId="258953033" sldId="353"/>
        </pc:sldMkLst>
        <pc:spChg chg="mod">
          <ac:chgData name="katherine berry" userId="8144e2f936aee714" providerId="LiveId" clId="{933BB2BA-7BD3-465B-BA10-368AF309A8B6}" dt="2019-10-05T10:21:22.550" v="6578" actId="20577"/>
          <ac:spMkLst>
            <pc:docMk/>
            <pc:sldMk cId="258953033" sldId="353"/>
            <ac:spMk id="3" creationId="{88CA74B2-1636-4D2F-8F91-AC07A85E750D}"/>
          </ac:spMkLst>
        </pc:spChg>
      </pc:sldChg>
      <pc:sldChg chg="add del">
        <pc:chgData name="katherine berry" userId="8144e2f936aee714" providerId="LiveId" clId="{933BB2BA-7BD3-465B-BA10-368AF309A8B6}" dt="2019-10-05T10:20:45.894" v="6518" actId="2696"/>
        <pc:sldMkLst>
          <pc:docMk/>
          <pc:sldMk cId="304548499" sldId="353"/>
        </pc:sldMkLst>
      </pc:sldChg>
      <pc:sldChg chg="modSp">
        <pc:chgData name="katherine berry" userId="8144e2f936aee714" providerId="LiveId" clId="{933BB2BA-7BD3-465B-BA10-368AF309A8B6}" dt="2019-10-05T10:24:17.678" v="6649" actId="20577"/>
        <pc:sldMkLst>
          <pc:docMk/>
          <pc:sldMk cId="1539864580" sldId="354"/>
        </pc:sldMkLst>
        <pc:spChg chg="mod">
          <ac:chgData name="katherine berry" userId="8144e2f936aee714" providerId="LiveId" clId="{933BB2BA-7BD3-465B-BA10-368AF309A8B6}" dt="2019-10-05T10:24:17.678" v="6649" actId="20577"/>
          <ac:spMkLst>
            <pc:docMk/>
            <pc:sldMk cId="1539864580" sldId="354"/>
            <ac:spMk id="3" creationId="{88CA74B2-1636-4D2F-8F91-AC07A85E750D}"/>
          </ac:spMkLst>
        </pc:spChg>
      </pc:sldChg>
      <pc:sldChg chg="modSp add">
        <pc:chgData name="katherine berry" userId="8144e2f936aee714" providerId="LiveId" clId="{933BB2BA-7BD3-465B-BA10-368AF309A8B6}" dt="2019-10-05T10:39:12.208" v="8188" actId="27636"/>
        <pc:sldMkLst>
          <pc:docMk/>
          <pc:sldMk cId="2731312529" sldId="355"/>
        </pc:sldMkLst>
        <pc:spChg chg="mod">
          <ac:chgData name="katherine berry" userId="8144e2f936aee714" providerId="LiveId" clId="{933BB2BA-7BD3-465B-BA10-368AF309A8B6}" dt="2019-10-05T10:24:28.185" v="6674" actId="20577"/>
          <ac:spMkLst>
            <pc:docMk/>
            <pc:sldMk cId="2731312529" sldId="355"/>
            <ac:spMk id="2" creationId="{83678A68-AAA7-4E43-80AE-6D5D98503847}"/>
          </ac:spMkLst>
        </pc:spChg>
        <pc:spChg chg="mod">
          <ac:chgData name="katherine berry" userId="8144e2f936aee714" providerId="LiveId" clId="{933BB2BA-7BD3-465B-BA10-368AF309A8B6}" dt="2019-10-05T10:39:12.208" v="8188" actId="27636"/>
          <ac:spMkLst>
            <pc:docMk/>
            <pc:sldMk cId="2731312529" sldId="355"/>
            <ac:spMk id="3" creationId="{E622AF82-2236-49BA-8874-3A93CE8D4E88}"/>
          </ac:spMkLst>
        </pc:spChg>
      </pc:sldChg>
      <pc:sldChg chg="modSp add">
        <pc:chgData name="katherine berry" userId="8144e2f936aee714" providerId="LiveId" clId="{933BB2BA-7BD3-465B-BA10-368AF309A8B6}" dt="2019-10-05T10:27:53.775" v="7533" actId="20577"/>
        <pc:sldMkLst>
          <pc:docMk/>
          <pc:sldMk cId="4061219306" sldId="356"/>
        </pc:sldMkLst>
        <pc:spChg chg="mod">
          <ac:chgData name="katherine berry" userId="8144e2f936aee714" providerId="LiveId" clId="{933BB2BA-7BD3-465B-BA10-368AF309A8B6}" dt="2019-10-05T10:27:53.775" v="7533" actId="20577"/>
          <ac:spMkLst>
            <pc:docMk/>
            <pc:sldMk cId="4061219306" sldId="356"/>
            <ac:spMk id="3" creationId="{88CA74B2-1636-4D2F-8F91-AC07A85E750D}"/>
          </ac:spMkLst>
        </pc:spChg>
      </pc:sldChg>
      <pc:sldChg chg="modSp add">
        <pc:chgData name="katherine berry" userId="8144e2f936aee714" providerId="LiveId" clId="{933BB2BA-7BD3-465B-BA10-368AF309A8B6}" dt="2019-10-05T10:40:37.747" v="8317" actId="20577"/>
        <pc:sldMkLst>
          <pc:docMk/>
          <pc:sldMk cId="2435163820" sldId="357"/>
        </pc:sldMkLst>
        <pc:spChg chg="mod">
          <ac:chgData name="katherine berry" userId="8144e2f936aee714" providerId="LiveId" clId="{933BB2BA-7BD3-465B-BA10-368AF309A8B6}" dt="2019-10-05T10:40:37.747" v="8317" actId="20577"/>
          <ac:spMkLst>
            <pc:docMk/>
            <pc:sldMk cId="2435163820" sldId="357"/>
            <ac:spMk id="3" creationId="{E622AF82-2236-49BA-8874-3A93CE8D4E88}"/>
          </ac:spMkLst>
        </pc:spChg>
      </pc:sldChg>
      <pc:sldChg chg="modSp add addCm modCm">
        <pc:chgData name="katherine berry" userId="8144e2f936aee714" providerId="LiveId" clId="{933BB2BA-7BD3-465B-BA10-368AF309A8B6}" dt="2019-10-05T10:43:08.756" v="8716"/>
        <pc:sldMkLst>
          <pc:docMk/>
          <pc:sldMk cId="3880470341" sldId="358"/>
        </pc:sldMkLst>
        <pc:spChg chg="mod">
          <ac:chgData name="katherine berry" userId="8144e2f936aee714" providerId="LiveId" clId="{933BB2BA-7BD3-465B-BA10-368AF309A8B6}" dt="2019-10-05T10:41:16.479" v="8484" actId="20577"/>
          <ac:spMkLst>
            <pc:docMk/>
            <pc:sldMk cId="3880470341" sldId="358"/>
            <ac:spMk id="2" creationId="{B6952700-6E27-483B-88FB-0D3EF76D7AD4}"/>
          </ac:spMkLst>
        </pc:spChg>
        <pc:spChg chg="mod">
          <ac:chgData name="katherine berry" userId="8144e2f936aee714" providerId="LiveId" clId="{933BB2BA-7BD3-465B-BA10-368AF309A8B6}" dt="2019-10-05T10:42:39.603" v="8714" actId="5793"/>
          <ac:spMkLst>
            <pc:docMk/>
            <pc:sldMk cId="3880470341" sldId="358"/>
            <ac:spMk id="3" creationId="{880110A8-E390-4A63-ADC8-17457D9CA7C3}"/>
          </ac:spMkLst>
        </pc:spChg>
      </pc:sldChg>
      <pc:sldChg chg="modSp add addCm modCm">
        <pc:chgData name="katherine berry" userId="8144e2f936aee714" providerId="LiveId" clId="{933BB2BA-7BD3-465B-BA10-368AF309A8B6}" dt="2019-10-05T14:28:22.779" v="9583" actId="20577"/>
        <pc:sldMkLst>
          <pc:docMk/>
          <pc:sldMk cId="4031022213" sldId="359"/>
        </pc:sldMkLst>
        <pc:spChg chg="mod">
          <ac:chgData name="katherine berry" userId="8144e2f936aee714" providerId="LiveId" clId="{933BB2BA-7BD3-465B-BA10-368AF309A8B6}" dt="2019-10-05T14:28:22.779" v="9583" actId="20577"/>
          <ac:spMkLst>
            <pc:docMk/>
            <pc:sldMk cId="4031022213" sldId="359"/>
            <ac:spMk id="2" creationId="{8D01A870-3C78-4B41-B78A-7E1A553015EF}"/>
          </ac:spMkLst>
        </pc:spChg>
        <pc:spChg chg="mod">
          <ac:chgData name="katherine berry" userId="8144e2f936aee714" providerId="LiveId" clId="{933BB2BA-7BD3-465B-BA10-368AF309A8B6}" dt="2019-10-05T14:28:06.238" v="9532" actId="20577"/>
          <ac:spMkLst>
            <pc:docMk/>
            <pc:sldMk cId="4031022213" sldId="359"/>
            <ac:spMk id="3" creationId="{C773C1FA-49D8-404A-BA2A-2250E94780B3}"/>
          </ac:spMkLst>
        </pc:spChg>
      </pc:sldChg>
      <pc:sldChg chg="modSp">
        <pc:chgData name="katherine berry" userId="8144e2f936aee714" providerId="LiveId" clId="{933BB2BA-7BD3-465B-BA10-368AF309A8B6}" dt="2019-10-05T14:20:51.845" v="9076" actId="27636"/>
        <pc:sldMkLst>
          <pc:docMk/>
          <pc:sldMk cId="1512756260" sldId="360"/>
        </pc:sldMkLst>
        <pc:spChg chg="mod">
          <ac:chgData name="katherine berry" userId="8144e2f936aee714" providerId="LiveId" clId="{933BB2BA-7BD3-465B-BA10-368AF309A8B6}" dt="2019-10-05T14:20:51.845" v="9076" actId="27636"/>
          <ac:spMkLst>
            <pc:docMk/>
            <pc:sldMk cId="1512756260" sldId="360"/>
            <ac:spMk id="2" creationId="{00000000-0000-0000-0000-000000000000}"/>
          </ac:spMkLst>
        </pc:spChg>
      </pc:sldChg>
      <pc:sldChg chg="modSp">
        <pc:chgData name="katherine berry" userId="8144e2f936aee714" providerId="LiveId" clId="{933BB2BA-7BD3-465B-BA10-368AF309A8B6}" dt="2019-10-05T14:21:06.498" v="9078" actId="27636"/>
        <pc:sldMkLst>
          <pc:docMk/>
          <pc:sldMk cId="4284565597" sldId="361"/>
        </pc:sldMkLst>
        <pc:spChg chg="mod">
          <ac:chgData name="katherine berry" userId="8144e2f936aee714" providerId="LiveId" clId="{933BB2BA-7BD3-465B-BA10-368AF309A8B6}" dt="2019-10-05T14:21:06.498" v="9078" actId="27636"/>
          <ac:spMkLst>
            <pc:docMk/>
            <pc:sldMk cId="4284565597" sldId="361"/>
            <ac:spMk id="2" creationId="{00000000-0000-0000-0000-000000000000}"/>
          </ac:spMkLst>
        </pc:spChg>
        <pc:spChg chg="mod">
          <ac:chgData name="katherine berry" userId="8144e2f936aee714" providerId="LiveId" clId="{933BB2BA-7BD3-465B-BA10-368AF309A8B6}" dt="2019-10-05T14:21:06.496" v="9077" actId="27636"/>
          <ac:spMkLst>
            <pc:docMk/>
            <pc:sldMk cId="4284565597" sldId="361"/>
            <ac:spMk id="3" creationId="{00000000-0000-0000-0000-000000000000}"/>
          </ac:spMkLst>
        </pc:spChg>
      </pc:sldChg>
      <pc:sldChg chg="modSp">
        <pc:chgData name="katherine berry" userId="8144e2f936aee714" providerId="LiveId" clId="{933BB2BA-7BD3-465B-BA10-368AF309A8B6}" dt="2019-10-05T14:21:35.268" v="9079" actId="27636"/>
        <pc:sldMkLst>
          <pc:docMk/>
          <pc:sldMk cId="4221250852" sldId="362"/>
        </pc:sldMkLst>
        <pc:spChg chg="mod">
          <ac:chgData name="katherine berry" userId="8144e2f936aee714" providerId="LiveId" clId="{933BB2BA-7BD3-465B-BA10-368AF309A8B6}" dt="2019-10-05T14:21:35.268" v="9079" actId="27636"/>
          <ac:spMkLst>
            <pc:docMk/>
            <pc:sldMk cId="4221250852" sldId="362"/>
            <ac:spMk id="3" creationId="{00000000-0000-0000-0000-000000000000}"/>
          </ac:spMkLst>
        </pc:spChg>
      </pc:sldChg>
      <pc:sldChg chg="modSp">
        <pc:chgData name="katherine berry" userId="8144e2f936aee714" providerId="LiveId" clId="{933BB2BA-7BD3-465B-BA10-368AF309A8B6}" dt="2019-10-05T14:29:11.428" v="9663" actId="20577"/>
        <pc:sldMkLst>
          <pc:docMk/>
          <pc:sldMk cId="3063863302" sldId="363"/>
        </pc:sldMkLst>
        <pc:spChg chg="mod">
          <ac:chgData name="katherine berry" userId="8144e2f936aee714" providerId="LiveId" clId="{933BB2BA-7BD3-465B-BA10-368AF309A8B6}" dt="2019-10-05T14:29:11.428" v="9663" actId="20577"/>
          <ac:spMkLst>
            <pc:docMk/>
            <pc:sldMk cId="3063863302" sldId="363"/>
            <ac:spMk id="3" creationId="{88CA74B2-1636-4D2F-8F91-AC07A85E750D}"/>
          </ac:spMkLst>
        </pc:spChg>
      </pc:sldChg>
      <pc:sldChg chg="modSp add">
        <pc:chgData name="katherine berry" userId="8144e2f936aee714" providerId="LiveId" clId="{933BB2BA-7BD3-465B-BA10-368AF309A8B6}" dt="2019-10-05T14:29:24.504" v="9688" actId="20577"/>
        <pc:sldMkLst>
          <pc:docMk/>
          <pc:sldMk cId="2752698287" sldId="364"/>
        </pc:sldMkLst>
        <pc:spChg chg="mod">
          <ac:chgData name="katherine berry" userId="8144e2f936aee714" providerId="LiveId" clId="{933BB2BA-7BD3-465B-BA10-368AF309A8B6}" dt="2019-10-05T14:29:24.504" v="9688" actId="20577"/>
          <ac:spMkLst>
            <pc:docMk/>
            <pc:sldMk cId="2752698287" sldId="364"/>
            <ac:spMk id="3" creationId="{88CA74B2-1636-4D2F-8F91-AC07A85E750D}"/>
          </ac:spMkLst>
        </pc:spChg>
      </pc:sldChg>
      <pc:sldChg chg="modSp">
        <pc:chgData name="katherine berry" userId="8144e2f936aee714" providerId="LiveId" clId="{933BB2BA-7BD3-465B-BA10-368AF309A8B6}" dt="2019-10-05T14:30:12.902" v="9703" actId="5793"/>
        <pc:sldMkLst>
          <pc:docMk/>
          <pc:sldMk cId="150276692" sldId="365"/>
        </pc:sldMkLst>
        <pc:spChg chg="mod">
          <ac:chgData name="katherine berry" userId="8144e2f936aee714" providerId="LiveId" clId="{933BB2BA-7BD3-465B-BA10-368AF309A8B6}" dt="2019-10-05T14:30:12.902" v="9703" actId="5793"/>
          <ac:spMkLst>
            <pc:docMk/>
            <pc:sldMk cId="150276692" sldId="365"/>
            <ac:spMk id="3" creationId="{00000000-0000-0000-0000-000000000000}"/>
          </ac:spMkLst>
        </pc:spChg>
      </pc:sldChg>
      <pc:sldChg chg="modSp">
        <pc:chgData name="katherine berry" userId="8144e2f936aee714" providerId="LiveId" clId="{933BB2BA-7BD3-465B-BA10-368AF309A8B6}" dt="2019-10-05T14:30:44.768" v="9799" actId="20577"/>
        <pc:sldMkLst>
          <pc:docMk/>
          <pc:sldMk cId="550715889" sldId="366"/>
        </pc:sldMkLst>
        <pc:spChg chg="mod">
          <ac:chgData name="katherine berry" userId="8144e2f936aee714" providerId="LiveId" clId="{933BB2BA-7BD3-465B-BA10-368AF309A8B6}" dt="2019-10-05T14:30:44.768" v="9799" actId="20577"/>
          <ac:spMkLst>
            <pc:docMk/>
            <pc:sldMk cId="550715889" sldId="366"/>
            <ac:spMk id="3" creationId="{88CA74B2-1636-4D2F-8F91-AC07A85E750D}"/>
          </ac:spMkLst>
        </pc:spChg>
      </pc:sldChg>
      <pc:sldChg chg="modSp add">
        <pc:chgData name="katherine berry" userId="8144e2f936aee714" providerId="LiveId" clId="{933BB2BA-7BD3-465B-BA10-368AF309A8B6}" dt="2019-10-05T14:32:24.988" v="10052" actId="20577"/>
        <pc:sldMkLst>
          <pc:docMk/>
          <pc:sldMk cId="3554116317" sldId="367"/>
        </pc:sldMkLst>
        <pc:spChg chg="mod">
          <ac:chgData name="katherine berry" userId="8144e2f936aee714" providerId="LiveId" clId="{933BB2BA-7BD3-465B-BA10-368AF309A8B6}" dt="2019-10-05T14:31:32.356" v="9868" actId="20577"/>
          <ac:spMkLst>
            <pc:docMk/>
            <pc:sldMk cId="3554116317" sldId="367"/>
            <ac:spMk id="2" creationId="{5F0E4943-FFEF-45B5-8821-33904E750CDB}"/>
          </ac:spMkLst>
        </pc:spChg>
        <pc:spChg chg="mod">
          <ac:chgData name="katherine berry" userId="8144e2f936aee714" providerId="LiveId" clId="{933BB2BA-7BD3-465B-BA10-368AF309A8B6}" dt="2019-10-05T14:32:24.988" v="10052" actId="20577"/>
          <ac:spMkLst>
            <pc:docMk/>
            <pc:sldMk cId="3554116317" sldId="367"/>
            <ac:spMk id="3" creationId="{94E113BD-ADC1-404A-979C-0C54B1BFC38C}"/>
          </ac:spMkLst>
        </pc:spChg>
      </pc:sldChg>
      <pc:sldChg chg="modSp add">
        <pc:chgData name="katherine berry" userId="8144e2f936aee714" providerId="LiveId" clId="{933BB2BA-7BD3-465B-BA10-368AF309A8B6}" dt="2019-10-05T15:07:18.243" v="12142" actId="27636"/>
        <pc:sldMkLst>
          <pc:docMk/>
          <pc:sldMk cId="4184291526" sldId="368"/>
        </pc:sldMkLst>
        <pc:spChg chg="mod">
          <ac:chgData name="katherine berry" userId="8144e2f936aee714" providerId="LiveId" clId="{933BB2BA-7BD3-465B-BA10-368AF309A8B6}" dt="2019-10-05T14:32:55.157" v="10095" actId="20577"/>
          <ac:spMkLst>
            <pc:docMk/>
            <pc:sldMk cId="4184291526" sldId="368"/>
            <ac:spMk id="2" creationId="{93363468-D90D-4639-94E0-DED3528BDB3D}"/>
          </ac:spMkLst>
        </pc:spChg>
        <pc:spChg chg="mod">
          <ac:chgData name="katherine berry" userId="8144e2f936aee714" providerId="LiveId" clId="{933BB2BA-7BD3-465B-BA10-368AF309A8B6}" dt="2019-10-05T15:07:18.243" v="12142" actId="27636"/>
          <ac:spMkLst>
            <pc:docMk/>
            <pc:sldMk cId="4184291526" sldId="368"/>
            <ac:spMk id="3" creationId="{DA2CC591-7067-4323-B856-0DCC8233F8CE}"/>
          </ac:spMkLst>
        </pc:spChg>
      </pc:sldChg>
      <pc:sldChg chg="modSp add">
        <pc:chgData name="katherine berry" userId="8144e2f936aee714" providerId="LiveId" clId="{933BB2BA-7BD3-465B-BA10-368AF309A8B6}" dt="2019-10-05T14:42:23.157" v="10709" actId="1076"/>
        <pc:sldMkLst>
          <pc:docMk/>
          <pc:sldMk cId="1801278916" sldId="369"/>
        </pc:sldMkLst>
        <pc:spChg chg="mod">
          <ac:chgData name="katherine berry" userId="8144e2f936aee714" providerId="LiveId" clId="{933BB2BA-7BD3-465B-BA10-368AF309A8B6}" dt="2019-10-05T14:42:23.157" v="10709" actId="1076"/>
          <ac:spMkLst>
            <pc:docMk/>
            <pc:sldMk cId="1801278916" sldId="369"/>
            <ac:spMk id="3" creationId="{DA2CC591-7067-4323-B856-0DCC8233F8CE}"/>
          </ac:spMkLst>
        </pc:spChg>
      </pc:sldChg>
      <pc:sldChg chg="modSp add">
        <pc:chgData name="katherine berry" userId="8144e2f936aee714" providerId="LiveId" clId="{933BB2BA-7BD3-465B-BA10-368AF309A8B6}" dt="2019-10-05T14:42:12.461" v="10706" actId="27636"/>
        <pc:sldMkLst>
          <pc:docMk/>
          <pc:sldMk cId="4046257832" sldId="370"/>
        </pc:sldMkLst>
        <pc:spChg chg="mod">
          <ac:chgData name="katherine berry" userId="8144e2f936aee714" providerId="LiveId" clId="{933BB2BA-7BD3-465B-BA10-368AF309A8B6}" dt="2019-10-05T14:42:12.461" v="10706" actId="27636"/>
          <ac:spMkLst>
            <pc:docMk/>
            <pc:sldMk cId="4046257832" sldId="370"/>
            <ac:spMk id="3" creationId="{DA2CC591-7067-4323-B856-0DCC8233F8CE}"/>
          </ac:spMkLst>
        </pc:spChg>
      </pc:sldChg>
      <pc:sldChg chg="modSp add">
        <pc:chgData name="katherine berry" userId="8144e2f936aee714" providerId="LiveId" clId="{933BB2BA-7BD3-465B-BA10-368AF309A8B6}" dt="2019-10-05T14:43:37.151" v="10745"/>
        <pc:sldMkLst>
          <pc:docMk/>
          <pc:sldMk cId="2999057747" sldId="371"/>
        </pc:sldMkLst>
        <pc:spChg chg="mod">
          <ac:chgData name="katherine berry" userId="8144e2f936aee714" providerId="LiveId" clId="{933BB2BA-7BD3-465B-BA10-368AF309A8B6}" dt="2019-10-05T14:42:43.881" v="10735" actId="20577"/>
          <ac:spMkLst>
            <pc:docMk/>
            <pc:sldMk cId="2999057747" sldId="371"/>
            <ac:spMk id="2" creationId="{3A865227-9544-4F2E-9C70-1E67A7BFAC63}"/>
          </ac:spMkLst>
        </pc:spChg>
        <pc:spChg chg="mod">
          <ac:chgData name="katherine berry" userId="8144e2f936aee714" providerId="LiveId" clId="{933BB2BA-7BD3-465B-BA10-368AF309A8B6}" dt="2019-10-05T14:43:37.151" v="10745"/>
          <ac:spMkLst>
            <pc:docMk/>
            <pc:sldMk cId="2999057747" sldId="371"/>
            <ac:spMk id="3" creationId="{92ED9387-E034-4889-A99D-4ADB1DFE5B7E}"/>
          </ac:spMkLst>
        </pc:spChg>
      </pc:sldChg>
      <pc:sldChg chg="modSp add">
        <pc:chgData name="katherine berry" userId="8144e2f936aee714" providerId="LiveId" clId="{933BB2BA-7BD3-465B-BA10-368AF309A8B6}" dt="2019-10-05T14:58:06.020" v="11948" actId="20577"/>
        <pc:sldMkLst>
          <pc:docMk/>
          <pc:sldMk cId="3868780685" sldId="372"/>
        </pc:sldMkLst>
        <pc:spChg chg="mod">
          <ac:chgData name="katherine berry" userId="8144e2f936aee714" providerId="LiveId" clId="{933BB2BA-7BD3-465B-BA10-368AF309A8B6}" dt="2019-10-05T14:44:16.734" v="10821" actId="20577"/>
          <ac:spMkLst>
            <pc:docMk/>
            <pc:sldMk cId="3868780685" sldId="372"/>
            <ac:spMk id="2" creationId="{0690ED6D-84C0-4A11-9249-AE70A05ADB55}"/>
          </ac:spMkLst>
        </pc:spChg>
        <pc:spChg chg="mod">
          <ac:chgData name="katherine berry" userId="8144e2f936aee714" providerId="LiveId" clId="{933BB2BA-7BD3-465B-BA10-368AF309A8B6}" dt="2019-10-05T14:58:06.020" v="11948" actId="20577"/>
          <ac:spMkLst>
            <pc:docMk/>
            <pc:sldMk cId="3868780685" sldId="372"/>
            <ac:spMk id="3" creationId="{788FD6F9-E73E-4CF8-B21F-DF13089156D8}"/>
          </ac:spMkLst>
        </pc:spChg>
      </pc:sldChg>
      <pc:sldChg chg="modSp add">
        <pc:chgData name="katherine berry" userId="8144e2f936aee714" providerId="LiveId" clId="{933BB2BA-7BD3-465B-BA10-368AF309A8B6}" dt="2019-10-05T14:49:20.683" v="11400"/>
        <pc:sldMkLst>
          <pc:docMk/>
          <pc:sldMk cId="602771344" sldId="373"/>
        </pc:sldMkLst>
        <pc:spChg chg="mod">
          <ac:chgData name="katherine berry" userId="8144e2f936aee714" providerId="LiveId" clId="{933BB2BA-7BD3-465B-BA10-368AF309A8B6}" dt="2019-10-05T14:49:04.431" v="11399" actId="20577"/>
          <ac:spMkLst>
            <pc:docMk/>
            <pc:sldMk cId="602771344" sldId="373"/>
            <ac:spMk id="2" creationId="{59FBF728-9C15-40E3-9DDE-0B738A75F517}"/>
          </ac:spMkLst>
        </pc:spChg>
        <pc:spChg chg="mod">
          <ac:chgData name="katherine berry" userId="8144e2f936aee714" providerId="LiveId" clId="{933BB2BA-7BD3-465B-BA10-368AF309A8B6}" dt="2019-10-05T14:49:20.683" v="11400"/>
          <ac:spMkLst>
            <pc:docMk/>
            <pc:sldMk cId="602771344" sldId="373"/>
            <ac:spMk id="3" creationId="{F6A03683-2E8D-4ACB-BA70-C7C4BC2ED774}"/>
          </ac:spMkLst>
        </pc:spChg>
      </pc:sldChg>
      <pc:sldChg chg="modSp add">
        <pc:chgData name="katherine berry" userId="8144e2f936aee714" providerId="LiveId" clId="{933BB2BA-7BD3-465B-BA10-368AF309A8B6}" dt="2019-10-05T14:58:38.604" v="11980" actId="20577"/>
        <pc:sldMkLst>
          <pc:docMk/>
          <pc:sldMk cId="2376074642" sldId="374"/>
        </pc:sldMkLst>
        <pc:spChg chg="mod">
          <ac:chgData name="katherine berry" userId="8144e2f936aee714" providerId="LiveId" clId="{933BB2BA-7BD3-465B-BA10-368AF309A8B6}" dt="2019-10-05T14:58:38.604" v="11980" actId="20577"/>
          <ac:spMkLst>
            <pc:docMk/>
            <pc:sldMk cId="2376074642" sldId="374"/>
            <ac:spMk id="3" creationId="{F6A03683-2E8D-4ACB-BA70-C7C4BC2ED774}"/>
          </ac:spMkLst>
        </pc:spChg>
      </pc:sldChg>
      <pc:sldChg chg="modSp add">
        <pc:chgData name="katherine berry" userId="8144e2f936aee714" providerId="LiveId" clId="{933BB2BA-7BD3-465B-BA10-368AF309A8B6}" dt="2019-10-05T14:54:27.340" v="11750" actId="20577"/>
        <pc:sldMkLst>
          <pc:docMk/>
          <pc:sldMk cId="2533538503" sldId="375"/>
        </pc:sldMkLst>
        <pc:spChg chg="mod">
          <ac:chgData name="katherine berry" userId="8144e2f936aee714" providerId="LiveId" clId="{933BB2BA-7BD3-465B-BA10-368AF309A8B6}" dt="2019-10-05T14:52:56.115" v="11605" actId="20577"/>
          <ac:spMkLst>
            <pc:docMk/>
            <pc:sldMk cId="2533538503" sldId="375"/>
            <ac:spMk id="2" creationId="{3CB9529A-B870-4493-9110-412C9A34A39F}"/>
          </ac:spMkLst>
        </pc:spChg>
        <pc:spChg chg="mod">
          <ac:chgData name="katherine berry" userId="8144e2f936aee714" providerId="LiveId" clId="{933BB2BA-7BD3-465B-BA10-368AF309A8B6}" dt="2019-10-05T14:54:27.340" v="11750" actId="20577"/>
          <ac:spMkLst>
            <pc:docMk/>
            <pc:sldMk cId="2533538503" sldId="375"/>
            <ac:spMk id="3" creationId="{F8342B2E-B14A-4EE6-B2AA-F4A0890F27F4}"/>
          </ac:spMkLst>
        </pc:spChg>
      </pc:sldChg>
      <pc:sldChg chg="modSp add addCm modCm">
        <pc:chgData name="katherine berry" userId="8144e2f936aee714" providerId="LiveId" clId="{933BB2BA-7BD3-465B-BA10-368AF309A8B6}" dt="2019-10-05T15:04:29.410" v="12030"/>
        <pc:sldMkLst>
          <pc:docMk/>
          <pc:sldMk cId="2314251534" sldId="376"/>
        </pc:sldMkLst>
        <pc:spChg chg="mod">
          <ac:chgData name="katherine berry" userId="8144e2f936aee714" providerId="LiveId" clId="{933BB2BA-7BD3-465B-BA10-368AF309A8B6}" dt="2019-10-05T14:55:19.973" v="11809" actId="20577"/>
          <ac:spMkLst>
            <pc:docMk/>
            <pc:sldMk cId="2314251534" sldId="376"/>
            <ac:spMk id="2" creationId="{8FFC68B8-4B8C-4535-BC51-37BC2E6EC624}"/>
          </ac:spMkLst>
        </pc:spChg>
        <pc:spChg chg="mod">
          <ac:chgData name="katherine berry" userId="8144e2f936aee714" providerId="LiveId" clId="{933BB2BA-7BD3-465B-BA10-368AF309A8B6}" dt="2019-10-05T14:55:34.904" v="11810"/>
          <ac:spMkLst>
            <pc:docMk/>
            <pc:sldMk cId="2314251534" sldId="376"/>
            <ac:spMk id="3" creationId="{EDA6EEC8-ADF6-4238-B654-4ADD966F4C5F}"/>
          </ac:spMkLst>
        </pc:spChg>
      </pc:sldChg>
      <pc:sldChg chg="modSp add">
        <pc:chgData name="katherine berry" userId="8144e2f936aee714" providerId="LiveId" clId="{933BB2BA-7BD3-465B-BA10-368AF309A8B6}" dt="2019-10-05T14:59:11.520" v="11983" actId="27636"/>
        <pc:sldMkLst>
          <pc:docMk/>
          <pc:sldMk cId="3891646853" sldId="377"/>
        </pc:sldMkLst>
        <pc:spChg chg="mod">
          <ac:chgData name="katherine berry" userId="8144e2f936aee714" providerId="LiveId" clId="{933BB2BA-7BD3-465B-BA10-368AF309A8B6}" dt="2019-10-05T14:56:07.547" v="11813"/>
          <ac:spMkLst>
            <pc:docMk/>
            <pc:sldMk cId="3891646853" sldId="377"/>
            <ac:spMk id="2" creationId="{B43ECE52-FDE7-4C94-A550-79E067E9D617}"/>
          </ac:spMkLst>
        </pc:spChg>
        <pc:spChg chg="mod">
          <ac:chgData name="katherine berry" userId="8144e2f936aee714" providerId="LiveId" clId="{933BB2BA-7BD3-465B-BA10-368AF309A8B6}" dt="2019-10-05T14:59:11.520" v="11983" actId="27636"/>
          <ac:spMkLst>
            <pc:docMk/>
            <pc:sldMk cId="3891646853" sldId="377"/>
            <ac:spMk id="3" creationId="{ADFD8CA4-45C4-4FBD-B795-398E6036552D}"/>
          </ac:spMkLst>
        </pc:spChg>
      </pc:sldChg>
      <pc:sldChg chg="modSp add">
        <pc:chgData name="katherine berry" userId="8144e2f936aee714" providerId="LiveId" clId="{933BB2BA-7BD3-465B-BA10-368AF309A8B6}" dt="2019-10-05T14:59:16.280" v="11985" actId="27636"/>
        <pc:sldMkLst>
          <pc:docMk/>
          <pc:sldMk cId="1513378247" sldId="378"/>
        </pc:sldMkLst>
        <pc:spChg chg="mod">
          <ac:chgData name="katherine berry" userId="8144e2f936aee714" providerId="LiveId" clId="{933BB2BA-7BD3-465B-BA10-368AF309A8B6}" dt="2019-10-05T14:59:16.280" v="11985" actId="27636"/>
          <ac:spMkLst>
            <pc:docMk/>
            <pc:sldMk cId="1513378247" sldId="378"/>
            <ac:spMk id="3" creationId="{ADFD8CA4-45C4-4FBD-B795-398E6036552D}"/>
          </ac:spMkLst>
        </pc:spChg>
      </pc:sldChg>
      <pc:sldChg chg="modSp">
        <pc:chgData name="katherine berry" userId="8144e2f936aee714" providerId="LiveId" clId="{933BB2BA-7BD3-465B-BA10-368AF309A8B6}" dt="2019-10-05T15:03:13.004" v="12014" actId="20577"/>
        <pc:sldMkLst>
          <pc:docMk/>
          <pc:sldMk cId="0" sldId="379"/>
        </pc:sldMkLst>
        <pc:spChg chg="mod">
          <ac:chgData name="katherine berry" userId="8144e2f936aee714" providerId="LiveId" clId="{933BB2BA-7BD3-465B-BA10-368AF309A8B6}" dt="2019-10-05T15:03:13.004" v="12014" actId="20577"/>
          <ac:spMkLst>
            <pc:docMk/>
            <pc:sldMk cId="0" sldId="379"/>
            <ac:spMk id="30722" creationId="{D9CB8DB1-34FE-4DE4-8754-32E642764552}"/>
          </ac:spMkLst>
        </pc:spChg>
      </pc:sldChg>
      <pc:sldChg chg="modSp">
        <pc:chgData name="katherine berry" userId="8144e2f936aee714" providerId="LiveId" clId="{933BB2BA-7BD3-465B-BA10-368AF309A8B6}" dt="2019-10-05T15:03:17.292" v="12021" actId="20577"/>
        <pc:sldMkLst>
          <pc:docMk/>
          <pc:sldMk cId="0" sldId="380"/>
        </pc:sldMkLst>
        <pc:spChg chg="mod">
          <ac:chgData name="katherine berry" userId="8144e2f936aee714" providerId="LiveId" clId="{933BB2BA-7BD3-465B-BA10-368AF309A8B6}" dt="2019-10-05T15:03:17.292" v="12021" actId="20577"/>
          <ac:spMkLst>
            <pc:docMk/>
            <pc:sldMk cId="0" sldId="380"/>
            <ac:spMk id="31746" creationId="{4B0AB4F5-1972-4070-9F4C-3E8C3353C398}"/>
          </ac:spMkLst>
        </pc:spChg>
        <pc:spChg chg="mod">
          <ac:chgData name="katherine berry" userId="8144e2f936aee714" providerId="LiveId" clId="{933BB2BA-7BD3-465B-BA10-368AF309A8B6}" dt="2019-10-05T15:02:29.433" v="11997" actId="27636"/>
          <ac:spMkLst>
            <pc:docMk/>
            <pc:sldMk cId="0" sldId="380"/>
            <ac:spMk id="53251" creationId="{32389DB6-374E-4612-BE72-53F865FE4238}"/>
          </ac:spMkLst>
        </pc:spChg>
      </pc:sldChg>
      <pc:sldChg chg="modSp">
        <pc:chgData name="katherine berry" userId="8144e2f936aee714" providerId="LiveId" clId="{933BB2BA-7BD3-465B-BA10-368AF309A8B6}" dt="2019-10-05T15:03:21.661" v="12028" actId="20577"/>
        <pc:sldMkLst>
          <pc:docMk/>
          <pc:sldMk cId="0" sldId="381"/>
        </pc:sldMkLst>
        <pc:spChg chg="mod">
          <ac:chgData name="katherine berry" userId="8144e2f936aee714" providerId="LiveId" clId="{933BB2BA-7BD3-465B-BA10-368AF309A8B6}" dt="2019-10-05T15:03:21.661" v="12028" actId="20577"/>
          <ac:spMkLst>
            <pc:docMk/>
            <pc:sldMk cId="0" sldId="381"/>
            <ac:spMk id="32770" creationId="{0FF26DB6-4E1C-4595-8394-7E8FFBAFA3AA}"/>
          </ac:spMkLst>
        </pc:spChg>
        <pc:spChg chg="mod">
          <ac:chgData name="katherine berry" userId="8144e2f936aee714" providerId="LiveId" clId="{933BB2BA-7BD3-465B-BA10-368AF309A8B6}" dt="2019-10-05T15:02:52.568" v="11999" actId="27636"/>
          <ac:spMkLst>
            <pc:docMk/>
            <pc:sldMk cId="0" sldId="381"/>
            <ac:spMk id="53251" creationId="{3E489C83-2852-4787-AB60-075A2140DC94}"/>
          </ac:spMkLst>
        </pc:spChg>
      </pc:sldChg>
      <pc:sldChg chg="add modTransition">
        <pc:chgData name="katherine berry" userId="8144e2f936aee714" providerId="LiveId" clId="{933BB2BA-7BD3-465B-BA10-368AF309A8B6}" dt="2019-10-05T14:59:47.312" v="11986"/>
        <pc:sldMkLst>
          <pc:docMk/>
          <pc:sldMk cId="0" sldId="384"/>
        </pc:sldMkLst>
      </pc:sldChg>
      <pc:sldChg chg="addCm modCm">
        <pc:chgData name="katherine berry" userId="8144e2f936aee714" providerId="LiveId" clId="{933BB2BA-7BD3-465B-BA10-368AF309A8B6}" dt="2019-10-05T15:05:09.799" v="12032"/>
        <pc:sldMkLst>
          <pc:docMk/>
          <pc:sldMk cId="0" sldId="385"/>
        </pc:sldMkLst>
      </pc:sldChg>
      <pc:sldChg chg="modSp">
        <pc:chgData name="katherine berry" userId="8144e2f936aee714" providerId="LiveId" clId="{933BB2BA-7BD3-465B-BA10-368AF309A8B6}" dt="2019-10-05T15:00:35.082" v="11988" actId="20577"/>
        <pc:sldMkLst>
          <pc:docMk/>
          <pc:sldMk cId="0" sldId="386"/>
        </pc:sldMkLst>
        <pc:spChg chg="mod">
          <ac:chgData name="katherine berry" userId="8144e2f936aee714" providerId="LiveId" clId="{933BB2BA-7BD3-465B-BA10-368AF309A8B6}" dt="2019-10-05T15:00:35.082" v="11988" actId="20577"/>
          <ac:spMkLst>
            <pc:docMk/>
            <pc:sldMk cId="0" sldId="386"/>
            <ac:spMk id="27651" creationId="{7FF7005C-BF4D-4090-A8A4-1763EC9C46FB}"/>
          </ac:spMkLst>
        </pc:spChg>
      </pc:sldChg>
      <pc:sldChg chg="add">
        <pc:chgData name="katherine berry" userId="8144e2f936aee714" providerId="LiveId" clId="{933BB2BA-7BD3-465B-BA10-368AF309A8B6}" dt="2019-10-05T15:00:51.252" v="11989"/>
        <pc:sldMkLst>
          <pc:docMk/>
          <pc:sldMk cId="0" sldId="387"/>
        </pc:sldMkLst>
      </pc:sldChg>
      <pc:sldChg chg="modSp">
        <pc:chgData name="katherine berry" userId="8144e2f936aee714" providerId="LiveId" clId="{933BB2BA-7BD3-465B-BA10-368AF309A8B6}" dt="2019-10-05T15:01:02.614" v="11991" actId="27636"/>
        <pc:sldMkLst>
          <pc:docMk/>
          <pc:sldMk cId="0" sldId="388"/>
        </pc:sldMkLst>
        <pc:spChg chg="mod">
          <ac:chgData name="katherine berry" userId="8144e2f936aee714" providerId="LiveId" clId="{933BB2BA-7BD3-465B-BA10-368AF309A8B6}" dt="2019-10-05T15:01:02.614" v="11991" actId="27636"/>
          <ac:spMkLst>
            <pc:docMk/>
            <pc:sldMk cId="0" sldId="388"/>
            <ac:spMk id="30723" creationId="{069C75BE-85BE-4EA8-8BD0-58060CADCB76}"/>
          </ac:spMkLst>
        </pc:spChg>
        <pc:spChg chg="mod">
          <ac:chgData name="katherine berry" userId="8144e2f936aee714" providerId="LiveId" clId="{933BB2BA-7BD3-465B-BA10-368AF309A8B6}" dt="2019-10-05T15:01:02.610" v="11990" actId="27636"/>
          <ac:spMkLst>
            <pc:docMk/>
            <pc:sldMk cId="0" sldId="388"/>
            <ac:spMk id="30724" creationId="{B16E0803-4259-4EEF-9D5B-1070956B21D3}"/>
          </ac:spMkLst>
        </pc:spChg>
      </pc:sldChg>
      <pc:sldChg chg="modSp">
        <pc:chgData name="katherine berry" userId="8144e2f936aee714" providerId="LiveId" clId="{933BB2BA-7BD3-465B-BA10-368AF309A8B6}" dt="2019-10-05T15:03:08.323" v="12007" actId="20577"/>
        <pc:sldMkLst>
          <pc:docMk/>
          <pc:sldMk cId="1250603118" sldId="389"/>
        </pc:sldMkLst>
        <pc:spChg chg="mod">
          <ac:chgData name="katherine berry" userId="8144e2f936aee714" providerId="LiveId" clId="{933BB2BA-7BD3-465B-BA10-368AF309A8B6}" dt="2019-10-05T15:03:08.323" v="12007" actId="20577"/>
          <ac:spMkLst>
            <pc:docMk/>
            <pc:sldMk cId="1250603118" sldId="389"/>
            <ac:spMk id="29698" creationId="{1EA61323-29AA-461C-A4E1-37C3B7C41CFB}"/>
          </ac:spMkLst>
        </pc:spChg>
        <pc:spChg chg="mod">
          <ac:chgData name="katherine berry" userId="8144e2f936aee714" providerId="LiveId" clId="{933BB2BA-7BD3-465B-BA10-368AF309A8B6}" dt="2019-10-05T15:01:28.116" v="11992" actId="27636"/>
          <ac:spMkLst>
            <pc:docMk/>
            <pc:sldMk cId="1250603118" sldId="389"/>
            <ac:spMk id="53251" creationId="{C092DC82-D5C4-4049-B5DF-958F7A8C61A8}"/>
          </ac:spMkLst>
        </pc:spChg>
      </pc:sldChg>
      <pc:sldChg chg="add del">
        <pc:chgData name="katherine berry" userId="8144e2f936aee714" providerId="LiveId" clId="{933BB2BA-7BD3-465B-BA10-368AF309A8B6}" dt="2019-10-05T15:01:41.469" v="11995" actId="2696"/>
        <pc:sldMkLst>
          <pc:docMk/>
          <pc:sldMk cId="3792866654" sldId="390"/>
        </pc:sldMkLst>
      </pc:sldChg>
      <pc:sldChg chg="modSp">
        <pc:chgData name="katherine berry" userId="8144e2f936aee714" providerId="LiveId" clId="{933BB2BA-7BD3-465B-BA10-368AF309A8B6}" dt="2019-10-05T15:10:48.331" v="12423" actId="20577"/>
        <pc:sldMkLst>
          <pc:docMk/>
          <pc:sldMk cId="4171131043" sldId="390"/>
        </pc:sldMkLst>
        <pc:spChg chg="mod">
          <ac:chgData name="katherine berry" userId="8144e2f936aee714" providerId="LiveId" clId="{933BB2BA-7BD3-465B-BA10-368AF309A8B6}" dt="2019-10-05T15:10:48.331" v="12423" actId="20577"/>
          <ac:spMkLst>
            <pc:docMk/>
            <pc:sldMk cId="4171131043" sldId="390"/>
            <ac:spMk id="3" creationId="{88CA74B2-1636-4D2F-8F91-AC07A85E750D}"/>
          </ac:spMkLst>
        </pc:spChg>
      </pc:sldChg>
      <pc:sldChg chg="delSp modSp add del">
        <pc:chgData name="katherine berry" userId="8144e2f936aee714" providerId="LiveId" clId="{933BB2BA-7BD3-465B-BA10-368AF309A8B6}" dt="2019-10-05T15:09:44.528" v="12301" actId="478"/>
        <pc:sldMkLst>
          <pc:docMk/>
          <pc:sldMk cId="2936524297" sldId="391"/>
        </pc:sldMkLst>
        <pc:spChg chg="del mod">
          <ac:chgData name="katherine berry" userId="8144e2f936aee714" providerId="LiveId" clId="{933BB2BA-7BD3-465B-BA10-368AF309A8B6}" dt="2019-10-05T15:09:44.528" v="12301" actId="478"/>
          <ac:spMkLst>
            <pc:docMk/>
            <pc:sldMk cId="2936524297" sldId="391"/>
            <ac:spMk id="2" creationId="{5B25F195-B759-4A48-8860-69381F8927B3}"/>
          </ac:spMkLst>
        </pc:spChg>
        <pc:spChg chg="mod">
          <ac:chgData name="katherine berry" userId="8144e2f936aee714" providerId="LiveId" clId="{933BB2BA-7BD3-465B-BA10-368AF309A8B6}" dt="2019-10-05T15:06:32.416" v="12136" actId="20577"/>
          <ac:spMkLst>
            <pc:docMk/>
            <pc:sldMk cId="2936524297" sldId="391"/>
            <ac:spMk id="3" creationId="{88CA74B2-1636-4D2F-8F91-AC07A85E750D}"/>
          </ac:spMkLst>
        </pc:spChg>
      </pc:sldChg>
      <pc:sldChg chg="modSp add">
        <pc:chgData name="katherine berry" userId="8144e2f936aee714" providerId="LiveId" clId="{933BB2BA-7BD3-465B-BA10-368AF309A8B6}" dt="2019-10-05T15:07:22.163" v="12144" actId="27636"/>
        <pc:sldMkLst>
          <pc:docMk/>
          <pc:sldMk cId="570415196" sldId="392"/>
        </pc:sldMkLst>
        <pc:spChg chg="mod">
          <ac:chgData name="katherine berry" userId="8144e2f936aee714" providerId="LiveId" clId="{933BB2BA-7BD3-465B-BA10-368AF309A8B6}" dt="2019-10-05T15:07:22.163" v="12144" actId="27636"/>
          <ac:spMkLst>
            <pc:docMk/>
            <pc:sldMk cId="570415196" sldId="392"/>
            <ac:spMk id="3" creationId="{DA2CC591-7067-4323-B856-0DCC8233F8CE}"/>
          </ac:spMkLst>
        </pc:spChg>
      </pc:sldChg>
      <pc:sldChg chg="modSp">
        <pc:chgData name="katherine berry" userId="8144e2f936aee714" providerId="LiveId" clId="{933BB2BA-7BD3-465B-BA10-368AF309A8B6}" dt="2019-10-05T15:10:28.466" v="12419" actId="1076"/>
        <pc:sldMkLst>
          <pc:docMk/>
          <pc:sldMk cId="2352739336" sldId="393"/>
        </pc:sldMkLst>
        <pc:spChg chg="mod">
          <ac:chgData name="katherine berry" userId="8144e2f936aee714" providerId="LiveId" clId="{933BB2BA-7BD3-465B-BA10-368AF309A8B6}" dt="2019-10-05T15:07:48.389" v="12188" actId="20577"/>
          <ac:spMkLst>
            <pc:docMk/>
            <pc:sldMk cId="2352739336" sldId="393"/>
            <ac:spMk id="2" creationId="{0690ED6D-84C0-4A11-9249-AE70A05ADB55}"/>
          </ac:spMkLst>
        </pc:spChg>
        <pc:spChg chg="mod">
          <ac:chgData name="katherine berry" userId="8144e2f936aee714" providerId="LiveId" clId="{933BB2BA-7BD3-465B-BA10-368AF309A8B6}" dt="2019-10-05T15:10:28.466" v="12419" actId="1076"/>
          <ac:spMkLst>
            <pc:docMk/>
            <pc:sldMk cId="2352739336" sldId="393"/>
            <ac:spMk id="3" creationId="{788FD6F9-E73E-4CF8-B21F-DF13089156D8}"/>
          </ac:spMkLst>
        </pc:spChg>
      </pc:sldChg>
      <pc:sldChg chg="modSp add addCm modCm">
        <pc:chgData name="katherine berry" userId="8144e2f936aee714" providerId="LiveId" clId="{933BB2BA-7BD3-465B-BA10-368AF309A8B6}" dt="2019-10-05T20:32:51.121" v="17970"/>
        <pc:sldMkLst>
          <pc:docMk/>
          <pc:sldMk cId="247728892" sldId="394"/>
        </pc:sldMkLst>
        <pc:spChg chg="mod">
          <ac:chgData name="katherine berry" userId="8144e2f936aee714" providerId="LiveId" clId="{933BB2BA-7BD3-465B-BA10-368AF309A8B6}" dt="2019-10-05T15:10:22.814" v="12418" actId="20577"/>
          <ac:spMkLst>
            <pc:docMk/>
            <pc:sldMk cId="247728892" sldId="394"/>
            <ac:spMk id="3" creationId="{88CA74B2-1636-4D2F-8F91-AC07A85E750D}"/>
          </ac:spMkLst>
        </pc:spChg>
      </pc:sldChg>
      <pc:sldChg chg="modSp">
        <pc:chgData name="katherine berry" userId="8144e2f936aee714" providerId="LiveId" clId="{933BB2BA-7BD3-465B-BA10-368AF309A8B6}" dt="2019-10-05T15:11:07.636" v="12468" actId="20577"/>
        <pc:sldMkLst>
          <pc:docMk/>
          <pc:sldMk cId="3795421790" sldId="395"/>
        </pc:sldMkLst>
        <pc:spChg chg="mod">
          <ac:chgData name="katherine berry" userId="8144e2f936aee714" providerId="LiveId" clId="{933BB2BA-7BD3-465B-BA10-368AF309A8B6}" dt="2019-10-05T15:11:07.636" v="12468" actId="20577"/>
          <ac:spMkLst>
            <pc:docMk/>
            <pc:sldMk cId="3795421790" sldId="395"/>
            <ac:spMk id="3" creationId="{88CA74B2-1636-4D2F-8F91-AC07A85E750D}"/>
          </ac:spMkLst>
        </pc:spChg>
      </pc:sldChg>
      <pc:sldChg chg="modSp add addCm modCm">
        <pc:chgData name="katherine berry" userId="8144e2f936aee714" providerId="LiveId" clId="{933BB2BA-7BD3-465B-BA10-368AF309A8B6}" dt="2019-10-05T15:15:11.673" v="13341" actId="20577"/>
        <pc:sldMkLst>
          <pc:docMk/>
          <pc:sldMk cId="3856368634" sldId="396"/>
        </pc:sldMkLst>
        <pc:spChg chg="mod">
          <ac:chgData name="katherine berry" userId="8144e2f936aee714" providerId="LiveId" clId="{933BB2BA-7BD3-465B-BA10-368AF309A8B6}" dt="2019-10-05T15:11:31.130" v="12505" actId="20577"/>
          <ac:spMkLst>
            <pc:docMk/>
            <pc:sldMk cId="3856368634" sldId="396"/>
            <ac:spMk id="2" creationId="{2FC06E48-67FD-4C24-9A56-BB167551603D}"/>
          </ac:spMkLst>
        </pc:spChg>
        <pc:spChg chg="mod">
          <ac:chgData name="katherine berry" userId="8144e2f936aee714" providerId="LiveId" clId="{933BB2BA-7BD3-465B-BA10-368AF309A8B6}" dt="2019-10-05T15:15:11.673" v="13341" actId="20577"/>
          <ac:spMkLst>
            <pc:docMk/>
            <pc:sldMk cId="3856368634" sldId="396"/>
            <ac:spMk id="3" creationId="{0D7DAD01-1817-480D-A9AC-32383CEEC5C5}"/>
          </ac:spMkLst>
        </pc:spChg>
      </pc:sldChg>
      <pc:sldChg chg="modSp">
        <pc:chgData name="katherine berry" userId="8144e2f936aee714" providerId="LiveId" clId="{933BB2BA-7BD3-465B-BA10-368AF309A8B6}" dt="2019-10-05T15:13:53.399" v="13044" actId="20577"/>
        <pc:sldMkLst>
          <pc:docMk/>
          <pc:sldMk cId="1020714637" sldId="397"/>
        </pc:sldMkLst>
        <pc:spChg chg="mod">
          <ac:chgData name="katherine berry" userId="8144e2f936aee714" providerId="LiveId" clId="{933BB2BA-7BD3-465B-BA10-368AF309A8B6}" dt="2019-10-05T15:13:53.399" v="13044" actId="20577"/>
          <ac:spMkLst>
            <pc:docMk/>
            <pc:sldMk cId="1020714637" sldId="397"/>
            <ac:spMk id="3" creationId="{88CA74B2-1636-4D2F-8F91-AC07A85E750D}"/>
          </ac:spMkLst>
        </pc:spChg>
      </pc:sldChg>
      <pc:sldChg chg="modSp">
        <pc:chgData name="katherine berry" userId="8144e2f936aee714" providerId="LiveId" clId="{933BB2BA-7BD3-465B-BA10-368AF309A8B6}" dt="2019-10-05T15:15:50.530" v="13343" actId="20577"/>
        <pc:sldMkLst>
          <pc:docMk/>
          <pc:sldMk cId="572633026" sldId="398"/>
        </pc:sldMkLst>
        <pc:spChg chg="mod">
          <ac:chgData name="katherine berry" userId="8144e2f936aee714" providerId="LiveId" clId="{933BB2BA-7BD3-465B-BA10-368AF309A8B6}" dt="2019-10-05T15:15:50.530" v="13343" actId="20577"/>
          <ac:spMkLst>
            <pc:docMk/>
            <pc:sldMk cId="572633026" sldId="398"/>
            <ac:spMk id="3" creationId="{88CA74B2-1636-4D2F-8F91-AC07A85E750D}"/>
          </ac:spMkLst>
        </pc:spChg>
      </pc:sldChg>
      <pc:sldChg chg="modSp add">
        <pc:chgData name="katherine berry" userId="8144e2f936aee714" providerId="LiveId" clId="{933BB2BA-7BD3-465B-BA10-368AF309A8B6}" dt="2019-10-05T15:15:57.239" v="13351" actId="20577"/>
        <pc:sldMkLst>
          <pc:docMk/>
          <pc:sldMk cId="773335175" sldId="399"/>
        </pc:sldMkLst>
        <pc:spChg chg="mod">
          <ac:chgData name="katherine berry" userId="8144e2f936aee714" providerId="LiveId" clId="{933BB2BA-7BD3-465B-BA10-368AF309A8B6}" dt="2019-10-05T15:15:57.239" v="13351" actId="20577"/>
          <ac:spMkLst>
            <pc:docMk/>
            <pc:sldMk cId="773335175" sldId="399"/>
            <ac:spMk id="3" creationId="{88CA74B2-1636-4D2F-8F91-AC07A85E750D}"/>
          </ac:spMkLst>
        </pc:spChg>
      </pc:sldChg>
      <pc:sldChg chg="modSp add del">
        <pc:chgData name="katherine berry" userId="8144e2f936aee714" providerId="LiveId" clId="{933BB2BA-7BD3-465B-BA10-368AF309A8B6}" dt="2019-10-05T18:12:52.807" v="13662" actId="2696"/>
        <pc:sldMkLst>
          <pc:docMk/>
          <pc:sldMk cId="479289204" sldId="400"/>
        </pc:sldMkLst>
        <pc:spChg chg="mod">
          <ac:chgData name="katherine berry" userId="8144e2f936aee714" providerId="LiveId" clId="{933BB2BA-7BD3-465B-BA10-368AF309A8B6}" dt="2019-10-05T15:16:11.532" v="13363" actId="20577"/>
          <ac:spMkLst>
            <pc:docMk/>
            <pc:sldMk cId="479289204" sldId="400"/>
            <ac:spMk id="3" creationId="{88CA74B2-1636-4D2F-8F91-AC07A85E750D}"/>
          </ac:spMkLst>
        </pc:spChg>
      </pc:sldChg>
      <pc:sldChg chg="modSp add del">
        <pc:chgData name="katherine berry" userId="8144e2f936aee714" providerId="LiveId" clId="{933BB2BA-7BD3-465B-BA10-368AF309A8B6}" dt="2019-10-05T15:17:08.867" v="13367" actId="2696"/>
        <pc:sldMkLst>
          <pc:docMk/>
          <pc:sldMk cId="4273451410" sldId="401"/>
        </pc:sldMkLst>
        <pc:spChg chg="mod">
          <ac:chgData name="katherine berry" userId="8144e2f936aee714" providerId="LiveId" clId="{933BB2BA-7BD3-465B-BA10-368AF309A8B6}" dt="2019-10-05T15:16:21.701" v="13365" actId="20577"/>
          <ac:spMkLst>
            <pc:docMk/>
            <pc:sldMk cId="4273451410" sldId="401"/>
            <ac:spMk id="3" creationId="{88CA74B2-1636-4D2F-8F91-AC07A85E750D}"/>
          </ac:spMkLst>
        </pc:spChg>
      </pc:sldChg>
      <pc:sldChg chg="modSp add">
        <pc:chgData name="katherine berry" userId="8144e2f936aee714" providerId="LiveId" clId="{933BB2BA-7BD3-465B-BA10-368AF309A8B6}" dt="2019-10-05T15:17:26.159" v="13376" actId="20577"/>
        <pc:sldMkLst>
          <pc:docMk/>
          <pc:sldMk cId="2614032168" sldId="402"/>
        </pc:sldMkLst>
        <pc:spChg chg="mod">
          <ac:chgData name="katherine berry" userId="8144e2f936aee714" providerId="LiveId" clId="{933BB2BA-7BD3-465B-BA10-368AF309A8B6}" dt="2019-10-05T15:17:26.159" v="13376" actId="20577"/>
          <ac:spMkLst>
            <pc:docMk/>
            <pc:sldMk cId="2614032168" sldId="402"/>
            <ac:spMk id="3" creationId="{88CA74B2-1636-4D2F-8F91-AC07A85E750D}"/>
          </ac:spMkLst>
        </pc:spChg>
      </pc:sldChg>
      <pc:sldChg chg="modSp add">
        <pc:chgData name="katherine berry" userId="8144e2f936aee714" providerId="LiveId" clId="{933BB2BA-7BD3-465B-BA10-368AF309A8B6}" dt="2019-10-05T15:17:39.397" v="13463" actId="20577"/>
        <pc:sldMkLst>
          <pc:docMk/>
          <pc:sldMk cId="86254630" sldId="403"/>
        </pc:sldMkLst>
        <pc:spChg chg="mod">
          <ac:chgData name="katherine berry" userId="8144e2f936aee714" providerId="LiveId" clId="{933BB2BA-7BD3-465B-BA10-368AF309A8B6}" dt="2019-10-05T15:17:39.397" v="13463" actId="20577"/>
          <ac:spMkLst>
            <pc:docMk/>
            <pc:sldMk cId="86254630" sldId="403"/>
            <ac:spMk id="3" creationId="{88CA74B2-1636-4D2F-8F91-AC07A85E750D}"/>
          </ac:spMkLst>
        </pc:spChg>
      </pc:sldChg>
      <pc:sldChg chg="modSp add addCm modCm">
        <pc:chgData name="katherine berry" userId="8144e2f936aee714" providerId="LiveId" clId="{933BB2BA-7BD3-465B-BA10-368AF309A8B6}" dt="2019-10-05T20:20:30.269" v="17966" actId="5793"/>
        <pc:sldMkLst>
          <pc:docMk/>
          <pc:sldMk cId="119843565" sldId="404"/>
        </pc:sldMkLst>
        <pc:spChg chg="mod">
          <ac:chgData name="katherine berry" userId="8144e2f936aee714" providerId="LiveId" clId="{933BB2BA-7BD3-465B-BA10-368AF309A8B6}" dt="2019-10-05T18:11:52.551" v="13494" actId="20577"/>
          <ac:spMkLst>
            <pc:docMk/>
            <pc:sldMk cId="119843565" sldId="404"/>
            <ac:spMk id="2" creationId="{AFB2CE27-4F2F-4D4D-85B9-D607F480E23F}"/>
          </ac:spMkLst>
        </pc:spChg>
        <pc:spChg chg="mod">
          <ac:chgData name="katherine berry" userId="8144e2f936aee714" providerId="LiveId" clId="{933BB2BA-7BD3-465B-BA10-368AF309A8B6}" dt="2019-10-05T20:20:30.269" v="17966" actId="5793"/>
          <ac:spMkLst>
            <pc:docMk/>
            <pc:sldMk cId="119843565" sldId="404"/>
            <ac:spMk id="3" creationId="{930C7892-F217-4645-9F26-AAFBF3469013}"/>
          </ac:spMkLst>
        </pc:spChg>
      </pc:sldChg>
      <pc:sldChg chg="modSp add addCm modCm">
        <pc:chgData name="katherine berry" userId="8144e2f936aee714" providerId="LiveId" clId="{933BB2BA-7BD3-465B-BA10-368AF309A8B6}" dt="2019-10-05T18:23:14.794" v="15835" actId="20577"/>
        <pc:sldMkLst>
          <pc:docMk/>
          <pc:sldMk cId="2023079072" sldId="405"/>
        </pc:sldMkLst>
        <pc:spChg chg="mod">
          <ac:chgData name="katherine berry" userId="8144e2f936aee714" providerId="LiveId" clId="{933BB2BA-7BD3-465B-BA10-368AF309A8B6}" dt="2019-10-05T18:18:35.016" v="14869" actId="20577"/>
          <ac:spMkLst>
            <pc:docMk/>
            <pc:sldMk cId="2023079072" sldId="405"/>
            <ac:spMk id="2" creationId="{CE452729-4136-4111-B1DC-1A9D32822B10}"/>
          </ac:spMkLst>
        </pc:spChg>
        <pc:spChg chg="mod">
          <ac:chgData name="katherine berry" userId="8144e2f936aee714" providerId="LiveId" clId="{933BB2BA-7BD3-465B-BA10-368AF309A8B6}" dt="2019-10-05T18:23:14.794" v="15835" actId="20577"/>
          <ac:spMkLst>
            <pc:docMk/>
            <pc:sldMk cId="2023079072" sldId="405"/>
            <ac:spMk id="3" creationId="{6812D697-2BEA-4791-8127-3F7DB72B79A6}"/>
          </ac:spMkLst>
        </pc:spChg>
      </pc:sldChg>
      <pc:sldChg chg="modSp add">
        <pc:chgData name="katherine berry" userId="8144e2f936aee714" providerId="LiveId" clId="{933BB2BA-7BD3-465B-BA10-368AF309A8B6}" dt="2019-10-05T20:16:35.973" v="17741" actId="20577"/>
        <pc:sldMkLst>
          <pc:docMk/>
          <pc:sldMk cId="850615902" sldId="406"/>
        </pc:sldMkLst>
        <pc:spChg chg="mod">
          <ac:chgData name="katherine berry" userId="8144e2f936aee714" providerId="LiveId" clId="{933BB2BA-7BD3-465B-BA10-368AF309A8B6}" dt="2019-10-05T18:24:37.092" v="15958" actId="20577"/>
          <ac:spMkLst>
            <pc:docMk/>
            <pc:sldMk cId="850615902" sldId="406"/>
            <ac:spMk id="2" creationId="{874A15A6-762A-460B-B0F5-61807D99A7B8}"/>
          </ac:spMkLst>
        </pc:spChg>
        <pc:spChg chg="mod">
          <ac:chgData name="katherine berry" userId="8144e2f936aee714" providerId="LiveId" clId="{933BB2BA-7BD3-465B-BA10-368AF309A8B6}" dt="2019-10-05T20:16:35.973" v="17741" actId="20577"/>
          <ac:spMkLst>
            <pc:docMk/>
            <pc:sldMk cId="850615902" sldId="406"/>
            <ac:spMk id="3" creationId="{E5594BF6-5FDA-47F4-A38C-0A37ECFEF857}"/>
          </ac:spMkLst>
        </pc:spChg>
      </pc:sldChg>
      <pc:sldChg chg="modSp add">
        <pc:chgData name="katherine berry" userId="8144e2f936aee714" providerId="LiveId" clId="{933BB2BA-7BD3-465B-BA10-368AF309A8B6}" dt="2019-10-05T19:15:25.590" v="16656" actId="27636"/>
        <pc:sldMkLst>
          <pc:docMk/>
          <pc:sldMk cId="3296441988" sldId="409"/>
        </pc:sldMkLst>
        <pc:spChg chg="mod">
          <ac:chgData name="katherine berry" userId="8144e2f936aee714" providerId="LiveId" clId="{933BB2BA-7BD3-465B-BA10-368AF309A8B6}" dt="2019-10-05T19:13:52.957" v="16582" actId="20577"/>
          <ac:spMkLst>
            <pc:docMk/>
            <pc:sldMk cId="3296441988" sldId="409"/>
            <ac:spMk id="2" creationId="{AD7DCCF1-2EB8-4AFC-B042-8B6067C6483D}"/>
          </ac:spMkLst>
        </pc:spChg>
        <pc:spChg chg="mod">
          <ac:chgData name="katherine berry" userId="8144e2f936aee714" providerId="LiveId" clId="{933BB2BA-7BD3-465B-BA10-368AF309A8B6}" dt="2019-10-05T19:15:25.590" v="16656" actId="27636"/>
          <ac:spMkLst>
            <pc:docMk/>
            <pc:sldMk cId="3296441988" sldId="409"/>
            <ac:spMk id="3" creationId="{CAA59E78-0B3F-4CB1-97D6-DB9E9E84DC41}"/>
          </ac:spMkLst>
        </pc:spChg>
      </pc:sldChg>
      <pc:sldChg chg="modSp add">
        <pc:chgData name="katherine berry" userId="8144e2f936aee714" providerId="LiveId" clId="{933BB2BA-7BD3-465B-BA10-368AF309A8B6}" dt="2019-10-05T19:15:37.499" v="16665" actId="20577"/>
        <pc:sldMkLst>
          <pc:docMk/>
          <pc:sldMk cId="811735610" sldId="410"/>
        </pc:sldMkLst>
        <pc:spChg chg="mod">
          <ac:chgData name="katherine berry" userId="8144e2f936aee714" providerId="LiveId" clId="{933BB2BA-7BD3-465B-BA10-368AF309A8B6}" dt="2019-10-05T19:15:37.499" v="16665" actId="20577"/>
          <ac:spMkLst>
            <pc:docMk/>
            <pc:sldMk cId="811735610" sldId="410"/>
            <ac:spMk id="3" creationId="{CAA59E78-0B3F-4CB1-97D6-DB9E9E84DC41}"/>
          </ac:spMkLst>
        </pc:spChg>
      </pc:sldChg>
      <pc:sldChg chg="modSp add">
        <pc:chgData name="katherine berry" userId="8144e2f936aee714" providerId="LiveId" clId="{933BB2BA-7BD3-465B-BA10-368AF309A8B6}" dt="2019-10-05T19:18:15.200" v="16694" actId="20577"/>
        <pc:sldMkLst>
          <pc:docMk/>
          <pc:sldMk cId="3462750046" sldId="411"/>
        </pc:sldMkLst>
        <pc:spChg chg="mod">
          <ac:chgData name="katherine berry" userId="8144e2f936aee714" providerId="LiveId" clId="{933BB2BA-7BD3-465B-BA10-368AF309A8B6}" dt="2019-10-05T19:17:55.346" v="16680" actId="20577"/>
          <ac:spMkLst>
            <pc:docMk/>
            <pc:sldMk cId="3462750046" sldId="411"/>
            <ac:spMk id="2" creationId="{D64F0642-E48C-48CD-8E13-DE0037F4DD8F}"/>
          </ac:spMkLst>
        </pc:spChg>
        <pc:spChg chg="mod">
          <ac:chgData name="katherine berry" userId="8144e2f936aee714" providerId="LiveId" clId="{933BB2BA-7BD3-465B-BA10-368AF309A8B6}" dt="2019-10-05T19:18:15.200" v="16694" actId="20577"/>
          <ac:spMkLst>
            <pc:docMk/>
            <pc:sldMk cId="3462750046" sldId="411"/>
            <ac:spMk id="3" creationId="{CD7C4EF3-942E-478C-9DD8-C607EFC301B9}"/>
          </ac:spMkLst>
        </pc:spChg>
      </pc:sldChg>
      <pc:sldChg chg="modSp add">
        <pc:chgData name="katherine berry" userId="8144e2f936aee714" providerId="LiveId" clId="{933BB2BA-7BD3-465B-BA10-368AF309A8B6}" dt="2019-10-05T20:17:33.645" v="17753" actId="20577"/>
        <pc:sldMkLst>
          <pc:docMk/>
          <pc:sldMk cId="1895411225" sldId="412"/>
        </pc:sldMkLst>
        <pc:spChg chg="mod">
          <ac:chgData name="katherine berry" userId="8144e2f936aee714" providerId="LiveId" clId="{933BB2BA-7BD3-465B-BA10-368AF309A8B6}" dt="2019-10-05T20:12:00.888" v="17234" actId="20577"/>
          <ac:spMkLst>
            <pc:docMk/>
            <pc:sldMk cId="1895411225" sldId="412"/>
            <ac:spMk id="2" creationId="{8D6CD46D-6A78-49EB-BB27-EC4F80A099CF}"/>
          </ac:spMkLst>
        </pc:spChg>
        <pc:spChg chg="mod">
          <ac:chgData name="katherine berry" userId="8144e2f936aee714" providerId="LiveId" clId="{933BB2BA-7BD3-465B-BA10-368AF309A8B6}" dt="2019-10-05T20:17:33.645" v="17753" actId="20577"/>
          <ac:spMkLst>
            <pc:docMk/>
            <pc:sldMk cId="1895411225" sldId="412"/>
            <ac:spMk id="3" creationId="{1F4008F9-9956-4602-8C53-C809F6574124}"/>
          </ac:spMkLst>
        </pc:spChg>
      </pc:sldChg>
      <pc:sldChg chg="modSp add">
        <pc:chgData name="katherine berry" userId="8144e2f936aee714" providerId="LiveId" clId="{933BB2BA-7BD3-465B-BA10-368AF309A8B6}" dt="2019-10-05T20:20:35.576" v="17968" actId="27636"/>
        <pc:sldMkLst>
          <pc:docMk/>
          <pc:sldMk cId="1458553849" sldId="413"/>
        </pc:sldMkLst>
        <pc:spChg chg="mod">
          <ac:chgData name="katherine berry" userId="8144e2f936aee714" providerId="LiveId" clId="{933BB2BA-7BD3-465B-BA10-368AF309A8B6}" dt="2019-10-05T20:20:35.576" v="17968" actId="27636"/>
          <ac:spMkLst>
            <pc:docMk/>
            <pc:sldMk cId="1458553849" sldId="413"/>
            <ac:spMk id="3" creationId="{930C7892-F217-4645-9F26-AAFBF3469013}"/>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image" Target="../media/image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9C435C-A44B-4865-9F55-DD7D5483B4FE}"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GB"/>
        </a:p>
      </dgm:t>
    </dgm:pt>
    <dgm:pt modelId="{335B7582-339B-482C-A7AD-902E9BBA3746}">
      <dgm:prSet phldrT="[Text]" custT="1"/>
      <dgm:spPr/>
      <dgm:t>
        <a:bodyPr/>
        <a:lstStyle/>
        <a:p>
          <a:r>
            <a:rPr lang="en-GB" sz="2000" dirty="0"/>
            <a:t>Engagement with wider system: Attendance at key MDT meetings and handovers, staff support groups, own supervision  </a:t>
          </a:r>
        </a:p>
      </dgm:t>
    </dgm:pt>
    <dgm:pt modelId="{3BDE7018-E758-4ACC-A7BC-E33397E50B40}" type="parTrans" cxnId="{A3D12BAD-5249-46E9-86C4-F233941379A9}">
      <dgm:prSet/>
      <dgm:spPr/>
      <dgm:t>
        <a:bodyPr/>
        <a:lstStyle/>
        <a:p>
          <a:endParaRPr lang="en-GB"/>
        </a:p>
      </dgm:t>
    </dgm:pt>
    <dgm:pt modelId="{B95AF040-B758-4369-B60E-76C1E32132A8}" type="sibTrans" cxnId="{A3D12BAD-5249-46E9-86C4-F233941379A9}">
      <dgm:prSet/>
      <dgm:spPr/>
      <dgm:t>
        <a:bodyPr/>
        <a:lstStyle/>
        <a:p>
          <a:endParaRPr lang="en-GB"/>
        </a:p>
      </dgm:t>
    </dgm:pt>
    <dgm:pt modelId="{1BAE1BAC-08A2-4CC2-96FF-9186BF124E79}">
      <dgm:prSet phldrT="[Text]"/>
      <dgm:spPr/>
      <dgm:t>
        <a:bodyPr/>
        <a:lstStyle/>
        <a:p>
          <a:pPr algn="ctr"/>
          <a:r>
            <a:rPr lang="en-GB" dirty="0"/>
            <a:t>Level 1: Formulation</a:t>
          </a:r>
        </a:p>
        <a:p>
          <a:pPr algn="l"/>
          <a:r>
            <a:rPr lang="en-US" dirty="0"/>
            <a:t>Psychologist to facilitate team formulation for each patient</a:t>
          </a:r>
          <a:endParaRPr lang="en-GB" dirty="0"/>
        </a:p>
      </dgm:t>
    </dgm:pt>
    <dgm:pt modelId="{DA3FC5B3-AB78-40BA-B83B-337E9B5B6273}" type="parTrans" cxnId="{AD9B46D1-DFCE-4CD4-881C-058D4965261B}">
      <dgm:prSet/>
      <dgm:spPr/>
      <dgm:t>
        <a:bodyPr/>
        <a:lstStyle/>
        <a:p>
          <a:endParaRPr lang="en-GB"/>
        </a:p>
      </dgm:t>
    </dgm:pt>
    <dgm:pt modelId="{43B3B90C-C547-45AA-8D85-E5BABAAF84E1}" type="sibTrans" cxnId="{AD9B46D1-DFCE-4CD4-881C-058D4965261B}">
      <dgm:prSet/>
      <dgm:spPr/>
      <dgm:t>
        <a:bodyPr/>
        <a:lstStyle/>
        <a:p>
          <a:endParaRPr lang="en-GB"/>
        </a:p>
      </dgm:t>
    </dgm:pt>
    <dgm:pt modelId="{68329E2E-0C06-4DFA-961D-B1822F14B69A}">
      <dgm:prSet phldrT="[Text]"/>
      <dgm:spPr/>
      <dgm:t>
        <a:bodyPr/>
        <a:lstStyle/>
        <a:p>
          <a:pPr algn="ctr"/>
          <a:r>
            <a:rPr lang="en-GB"/>
            <a:t>Level </a:t>
          </a:r>
          <a:r>
            <a:rPr lang="en-GB" dirty="0"/>
            <a:t>2: Nurse-delivered interventions </a:t>
          </a:r>
        </a:p>
        <a:p>
          <a:pPr algn="l"/>
          <a:r>
            <a:rPr lang="en-US" dirty="0"/>
            <a:t>Psychologist to train and supervise staff to engage patients in guided self-help psychological interventions.</a:t>
          </a:r>
        </a:p>
      </dgm:t>
    </dgm:pt>
    <dgm:pt modelId="{C8EF0333-9885-495C-811B-AEC12B31BACA}" type="parTrans" cxnId="{4869320F-2158-4702-BC49-A343867F3C15}">
      <dgm:prSet/>
      <dgm:spPr/>
      <dgm:t>
        <a:bodyPr/>
        <a:lstStyle/>
        <a:p>
          <a:endParaRPr lang="en-GB"/>
        </a:p>
      </dgm:t>
    </dgm:pt>
    <dgm:pt modelId="{075ED897-6361-476A-B563-770A44DBEC3C}" type="sibTrans" cxnId="{4869320F-2158-4702-BC49-A343867F3C15}">
      <dgm:prSet/>
      <dgm:spPr/>
      <dgm:t>
        <a:bodyPr/>
        <a:lstStyle/>
        <a:p>
          <a:endParaRPr lang="en-GB"/>
        </a:p>
      </dgm:t>
    </dgm:pt>
    <dgm:pt modelId="{C98DA15C-734C-4BBA-82AC-BBEA0A706254}">
      <dgm:prSet phldrT="[Text]"/>
      <dgm:spPr/>
      <dgm:t>
        <a:bodyPr/>
        <a:lstStyle/>
        <a:p>
          <a:pPr algn="ctr"/>
          <a:r>
            <a:rPr lang="en-GB" dirty="0"/>
            <a:t>Level 3: Therapy with psychologist</a:t>
          </a:r>
        </a:p>
        <a:p>
          <a:pPr algn="l"/>
          <a:r>
            <a:rPr lang="en-US" dirty="0"/>
            <a:t>Psychologist to engage some patients in 1-2-1 psychological therapy, focusing on assessment and formulation, reason for current admission and relapse prevention. </a:t>
          </a:r>
          <a:r>
            <a:rPr lang="en-GB" dirty="0"/>
            <a:t>  </a:t>
          </a:r>
        </a:p>
      </dgm:t>
    </dgm:pt>
    <dgm:pt modelId="{C1CE6ED1-49CD-46A8-94E9-2076B5E2B3CF}" type="parTrans" cxnId="{B482C511-84C0-4338-A1B2-24295348D8A1}">
      <dgm:prSet/>
      <dgm:spPr/>
      <dgm:t>
        <a:bodyPr/>
        <a:lstStyle/>
        <a:p>
          <a:endParaRPr lang="en-GB"/>
        </a:p>
      </dgm:t>
    </dgm:pt>
    <dgm:pt modelId="{859C5F15-4AF3-497D-8B56-FBA73C559237}" type="sibTrans" cxnId="{B482C511-84C0-4338-A1B2-24295348D8A1}">
      <dgm:prSet/>
      <dgm:spPr/>
      <dgm:t>
        <a:bodyPr/>
        <a:lstStyle/>
        <a:p>
          <a:endParaRPr lang="en-GB"/>
        </a:p>
      </dgm:t>
    </dgm:pt>
    <dgm:pt modelId="{D6633F6E-7126-4796-9E58-6FC24FFF369A}" type="pres">
      <dgm:prSet presAssocID="{669C435C-A44B-4865-9F55-DD7D5483B4FE}" presName="composite" presStyleCnt="0">
        <dgm:presLayoutVars>
          <dgm:chMax val="1"/>
          <dgm:dir/>
          <dgm:resizeHandles val="exact"/>
        </dgm:presLayoutVars>
      </dgm:prSet>
      <dgm:spPr/>
    </dgm:pt>
    <dgm:pt modelId="{C4917EBC-59B5-4365-870B-DBFC1E34C64E}" type="pres">
      <dgm:prSet presAssocID="{335B7582-339B-482C-A7AD-902E9BBA3746}" presName="roof" presStyleLbl="dkBgShp" presStyleIdx="0" presStyleCnt="2"/>
      <dgm:spPr/>
    </dgm:pt>
    <dgm:pt modelId="{DD0B2DFC-C277-4D1E-B121-1049FC2334EB}" type="pres">
      <dgm:prSet presAssocID="{335B7582-339B-482C-A7AD-902E9BBA3746}" presName="pillars" presStyleCnt="0"/>
      <dgm:spPr/>
    </dgm:pt>
    <dgm:pt modelId="{5C043317-42C0-4D6D-BAD3-850F91A16BBF}" type="pres">
      <dgm:prSet presAssocID="{335B7582-339B-482C-A7AD-902E9BBA3746}" presName="pillar1" presStyleLbl="node1" presStyleIdx="0" presStyleCnt="3">
        <dgm:presLayoutVars>
          <dgm:bulletEnabled val="1"/>
        </dgm:presLayoutVars>
      </dgm:prSet>
      <dgm:spPr/>
    </dgm:pt>
    <dgm:pt modelId="{7F6444CB-813E-4775-A06D-B800827F6E1B}" type="pres">
      <dgm:prSet presAssocID="{68329E2E-0C06-4DFA-961D-B1822F14B69A}" presName="pillarX" presStyleLbl="node1" presStyleIdx="1" presStyleCnt="3">
        <dgm:presLayoutVars>
          <dgm:bulletEnabled val="1"/>
        </dgm:presLayoutVars>
      </dgm:prSet>
      <dgm:spPr/>
    </dgm:pt>
    <dgm:pt modelId="{6FE657F8-DAA1-4BD2-88A8-A1F6F2E7969A}" type="pres">
      <dgm:prSet presAssocID="{C98DA15C-734C-4BBA-82AC-BBEA0A706254}" presName="pillarX" presStyleLbl="node1" presStyleIdx="2" presStyleCnt="3">
        <dgm:presLayoutVars>
          <dgm:bulletEnabled val="1"/>
        </dgm:presLayoutVars>
      </dgm:prSet>
      <dgm:spPr/>
    </dgm:pt>
    <dgm:pt modelId="{D7EB942B-0E2D-40C7-B844-DE158C26613B}" type="pres">
      <dgm:prSet presAssocID="{335B7582-339B-482C-A7AD-902E9BBA3746}" presName="base" presStyleLbl="dkBgShp" presStyleIdx="1" presStyleCnt="2"/>
      <dgm:spPr/>
    </dgm:pt>
  </dgm:ptLst>
  <dgm:cxnLst>
    <dgm:cxn modelId="{4869320F-2158-4702-BC49-A343867F3C15}" srcId="{335B7582-339B-482C-A7AD-902E9BBA3746}" destId="{68329E2E-0C06-4DFA-961D-B1822F14B69A}" srcOrd="1" destOrd="0" parTransId="{C8EF0333-9885-495C-811B-AEC12B31BACA}" sibTransId="{075ED897-6361-476A-B563-770A44DBEC3C}"/>
    <dgm:cxn modelId="{B482C511-84C0-4338-A1B2-24295348D8A1}" srcId="{335B7582-339B-482C-A7AD-902E9BBA3746}" destId="{C98DA15C-734C-4BBA-82AC-BBEA0A706254}" srcOrd="2" destOrd="0" parTransId="{C1CE6ED1-49CD-46A8-94E9-2076B5E2B3CF}" sibTransId="{859C5F15-4AF3-497D-8B56-FBA73C559237}"/>
    <dgm:cxn modelId="{A306E122-1083-49DD-8E5A-5969E9E86AC3}" type="presOf" srcId="{669C435C-A44B-4865-9F55-DD7D5483B4FE}" destId="{D6633F6E-7126-4796-9E58-6FC24FFF369A}" srcOrd="0" destOrd="0" presId="urn:microsoft.com/office/officeart/2005/8/layout/hList3"/>
    <dgm:cxn modelId="{8417F592-4B0C-4D6B-B6A3-8DCA3EBFAD4C}" type="presOf" srcId="{1BAE1BAC-08A2-4CC2-96FF-9186BF124E79}" destId="{5C043317-42C0-4D6D-BAD3-850F91A16BBF}" srcOrd="0" destOrd="0" presId="urn:microsoft.com/office/officeart/2005/8/layout/hList3"/>
    <dgm:cxn modelId="{37604E9D-30D6-47C3-B213-4D76FF52C358}" type="presOf" srcId="{C98DA15C-734C-4BBA-82AC-BBEA0A706254}" destId="{6FE657F8-DAA1-4BD2-88A8-A1F6F2E7969A}" srcOrd="0" destOrd="0" presId="urn:microsoft.com/office/officeart/2005/8/layout/hList3"/>
    <dgm:cxn modelId="{A3D12BAD-5249-46E9-86C4-F233941379A9}" srcId="{669C435C-A44B-4865-9F55-DD7D5483B4FE}" destId="{335B7582-339B-482C-A7AD-902E9BBA3746}" srcOrd="0" destOrd="0" parTransId="{3BDE7018-E758-4ACC-A7BC-E33397E50B40}" sibTransId="{B95AF040-B758-4369-B60E-76C1E32132A8}"/>
    <dgm:cxn modelId="{5D37F9C6-EFAF-48E8-9112-C9C107DA6702}" type="presOf" srcId="{68329E2E-0C06-4DFA-961D-B1822F14B69A}" destId="{7F6444CB-813E-4775-A06D-B800827F6E1B}" srcOrd="0" destOrd="0" presId="urn:microsoft.com/office/officeart/2005/8/layout/hList3"/>
    <dgm:cxn modelId="{19D174CF-1A0C-4952-BBE6-29DDFFF74FFC}" type="presOf" srcId="{335B7582-339B-482C-A7AD-902E9BBA3746}" destId="{C4917EBC-59B5-4365-870B-DBFC1E34C64E}" srcOrd="0" destOrd="0" presId="urn:microsoft.com/office/officeart/2005/8/layout/hList3"/>
    <dgm:cxn modelId="{AD9B46D1-DFCE-4CD4-881C-058D4965261B}" srcId="{335B7582-339B-482C-A7AD-902E9BBA3746}" destId="{1BAE1BAC-08A2-4CC2-96FF-9186BF124E79}" srcOrd="0" destOrd="0" parTransId="{DA3FC5B3-AB78-40BA-B83B-337E9B5B6273}" sibTransId="{43B3B90C-C547-45AA-8D85-E5BABAAF84E1}"/>
    <dgm:cxn modelId="{6B0251DA-8D22-4071-8DDD-1D79DE50BCBF}" type="presParOf" srcId="{D6633F6E-7126-4796-9E58-6FC24FFF369A}" destId="{C4917EBC-59B5-4365-870B-DBFC1E34C64E}" srcOrd="0" destOrd="0" presId="urn:microsoft.com/office/officeart/2005/8/layout/hList3"/>
    <dgm:cxn modelId="{8509E75C-852A-43B4-8DF6-94F79C1190CB}" type="presParOf" srcId="{D6633F6E-7126-4796-9E58-6FC24FFF369A}" destId="{DD0B2DFC-C277-4D1E-B121-1049FC2334EB}" srcOrd="1" destOrd="0" presId="urn:microsoft.com/office/officeart/2005/8/layout/hList3"/>
    <dgm:cxn modelId="{0CEC2CB8-7A2B-4D01-AEE4-AF36223B3E6A}" type="presParOf" srcId="{DD0B2DFC-C277-4D1E-B121-1049FC2334EB}" destId="{5C043317-42C0-4D6D-BAD3-850F91A16BBF}" srcOrd="0" destOrd="0" presId="urn:microsoft.com/office/officeart/2005/8/layout/hList3"/>
    <dgm:cxn modelId="{1F91ACF4-E029-4605-99B4-FA82BF3E01C3}" type="presParOf" srcId="{DD0B2DFC-C277-4D1E-B121-1049FC2334EB}" destId="{7F6444CB-813E-4775-A06D-B800827F6E1B}" srcOrd="1" destOrd="0" presId="urn:microsoft.com/office/officeart/2005/8/layout/hList3"/>
    <dgm:cxn modelId="{EA497515-80BF-4E14-9F77-DBFD72965202}" type="presParOf" srcId="{DD0B2DFC-C277-4D1E-B121-1049FC2334EB}" destId="{6FE657F8-DAA1-4BD2-88A8-A1F6F2E7969A}" srcOrd="2" destOrd="0" presId="urn:microsoft.com/office/officeart/2005/8/layout/hList3"/>
    <dgm:cxn modelId="{128255E0-F519-4532-BDDE-C7E4676727CE}" type="presParOf" srcId="{D6633F6E-7126-4796-9E58-6FC24FFF369A}" destId="{D7EB942B-0E2D-40C7-B844-DE158C26613B}"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878BC0-AE9A-4417-A214-CC3E0D2E84D2}"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AD92B278-09D8-4E26-9A05-240835C79B76}">
      <dgm:prSet phldrT="[Text]" custT="1"/>
      <dgm:spPr/>
      <dgm:t>
        <a:bodyPr lIns="2052000"/>
        <a:lstStyle/>
        <a:p>
          <a:r>
            <a:rPr lang="en-US" sz="1800" dirty="0"/>
            <a:t>Primary outcome: Serious incidents</a:t>
          </a:r>
        </a:p>
        <a:p>
          <a:r>
            <a:rPr lang="en-US" sz="1800" dirty="0"/>
            <a:t>Secondary outcomes: Average length of patient stay, days of staff sickness , staffing levels </a:t>
          </a:r>
        </a:p>
      </dgm:t>
    </dgm:pt>
    <dgm:pt modelId="{30AF3A9D-452B-4A63-870C-E34F18640F92}" type="parTrans" cxnId="{1CB6E2FF-6433-4F44-B05A-EC0A3CC52B1C}">
      <dgm:prSet/>
      <dgm:spPr/>
      <dgm:t>
        <a:bodyPr/>
        <a:lstStyle/>
        <a:p>
          <a:endParaRPr lang="en-US" sz="2000"/>
        </a:p>
      </dgm:t>
    </dgm:pt>
    <dgm:pt modelId="{D7CCE274-2FA2-426F-9F73-78A542200398}" type="sibTrans" cxnId="{1CB6E2FF-6433-4F44-B05A-EC0A3CC52B1C}">
      <dgm:prSet/>
      <dgm:spPr/>
      <dgm:t>
        <a:bodyPr/>
        <a:lstStyle/>
        <a:p>
          <a:endParaRPr lang="en-US" sz="2000"/>
        </a:p>
      </dgm:t>
    </dgm:pt>
    <dgm:pt modelId="{A7A0212A-5560-4188-B5F9-E1D48369B90C}">
      <dgm:prSet phldrT="[Text]" custT="1"/>
      <dgm:spPr/>
      <dgm:t>
        <a:bodyPr/>
        <a:lstStyle/>
        <a:p>
          <a:r>
            <a:rPr lang="en-US" sz="1800" dirty="0"/>
            <a:t>Primary outcome: Wellbeing</a:t>
          </a:r>
        </a:p>
        <a:p>
          <a:r>
            <a:rPr lang="en-US" sz="1800" dirty="0"/>
            <a:t>Secondary outcomes: Symptoms, Social functioning , Quality of life, Health economics resource use inventory</a:t>
          </a:r>
        </a:p>
        <a:p>
          <a:r>
            <a:rPr lang="en-US" sz="1800" dirty="0"/>
            <a:t>6-month follow-up only: VOICE (patient satisfaction with the ward environment)</a:t>
          </a:r>
        </a:p>
      </dgm:t>
    </dgm:pt>
    <dgm:pt modelId="{67C4124B-0998-4599-A278-7FDE4D131084}" type="parTrans" cxnId="{E1F5790F-CD05-46E8-8667-DF1703A82637}">
      <dgm:prSet/>
      <dgm:spPr/>
      <dgm:t>
        <a:bodyPr/>
        <a:lstStyle/>
        <a:p>
          <a:endParaRPr lang="en-US" sz="2000"/>
        </a:p>
      </dgm:t>
    </dgm:pt>
    <dgm:pt modelId="{3B10FD7A-8612-451B-81AF-7D141A29688B}" type="sibTrans" cxnId="{E1F5790F-CD05-46E8-8667-DF1703A82637}">
      <dgm:prSet/>
      <dgm:spPr/>
      <dgm:t>
        <a:bodyPr/>
        <a:lstStyle/>
        <a:p>
          <a:endParaRPr lang="en-US" sz="2000"/>
        </a:p>
      </dgm:t>
    </dgm:pt>
    <dgm:pt modelId="{40F7A48F-564E-47C8-A442-BF10874C8485}">
      <dgm:prSet phldrT="[Text]" custT="1"/>
      <dgm:spPr/>
      <dgm:t>
        <a:bodyPr/>
        <a:lstStyle/>
        <a:p>
          <a:r>
            <a:rPr lang="en-US" sz="1800" dirty="0"/>
            <a:t>VOTE (staff satisfaction with the ward environment)</a:t>
          </a:r>
        </a:p>
        <a:p>
          <a:r>
            <a:rPr lang="en-US" sz="1800" dirty="0"/>
            <a:t>Burnout</a:t>
          </a:r>
        </a:p>
      </dgm:t>
    </dgm:pt>
    <dgm:pt modelId="{7EAF4ACE-8083-477C-854D-3CEC0E8A0E9E}" type="parTrans" cxnId="{D12E9C30-E6C0-4493-BF31-80DD1BEB49F7}">
      <dgm:prSet/>
      <dgm:spPr/>
      <dgm:t>
        <a:bodyPr/>
        <a:lstStyle/>
        <a:p>
          <a:endParaRPr lang="en-US" sz="2000"/>
        </a:p>
      </dgm:t>
    </dgm:pt>
    <dgm:pt modelId="{183F4933-65D6-4A1D-A312-97319452DB4A}" type="sibTrans" cxnId="{D12E9C30-E6C0-4493-BF31-80DD1BEB49F7}">
      <dgm:prSet/>
      <dgm:spPr/>
      <dgm:t>
        <a:bodyPr/>
        <a:lstStyle/>
        <a:p>
          <a:endParaRPr lang="en-US" sz="2000"/>
        </a:p>
      </dgm:t>
    </dgm:pt>
    <dgm:pt modelId="{B5A99656-AFD9-4B27-8963-B0A95BAA4576}" type="pres">
      <dgm:prSet presAssocID="{D2878BC0-AE9A-4417-A214-CC3E0D2E84D2}" presName="Name0" presStyleCnt="0">
        <dgm:presLayoutVars>
          <dgm:dir/>
          <dgm:resizeHandles val="exact"/>
        </dgm:presLayoutVars>
      </dgm:prSet>
      <dgm:spPr/>
    </dgm:pt>
    <dgm:pt modelId="{9455EA8C-0D5D-4858-9A75-1FD9B728FB0E}" type="pres">
      <dgm:prSet presAssocID="{AD92B278-09D8-4E26-9A05-240835C79B76}" presName="composite" presStyleCnt="0"/>
      <dgm:spPr/>
    </dgm:pt>
    <dgm:pt modelId="{01861613-53B0-4197-B5F1-FEA53E13742B}" type="pres">
      <dgm:prSet presAssocID="{AD92B278-09D8-4E26-9A05-240835C79B76}" presName="rect1" presStyleLbl="trAlignAcc1" presStyleIdx="0" presStyleCnt="3" custScaleX="220143" custLinFactNeighborX="-31776" custLinFactNeighborY="-54742">
        <dgm:presLayoutVars>
          <dgm:bulletEnabled val="1"/>
        </dgm:presLayoutVars>
      </dgm:prSet>
      <dgm:spPr/>
    </dgm:pt>
    <dgm:pt modelId="{10FA05FA-AB00-40FD-911E-0A2D3058B6A1}" type="pres">
      <dgm:prSet presAssocID="{AD92B278-09D8-4E26-9A05-240835C79B76}" presName="rect2" presStyleLbl="fgImgPlace1" presStyleIdx="0" presStyleCnt="3" custScaleX="168904" custLinFactX="-100000" custLinFactNeighborX="-185704" custLinFactNeighborY="-8781"/>
      <dgm:spPr>
        <a:blipFill rotWithShape="1">
          <a:blip xmlns:r="http://schemas.openxmlformats.org/officeDocument/2006/relationships" r:embed="rId1"/>
          <a:stretch>
            <a:fillRect/>
          </a:stretch>
        </a:blipFill>
      </dgm:spPr>
    </dgm:pt>
    <dgm:pt modelId="{04FE0660-6B62-4A26-B715-084F78708CA9}" type="pres">
      <dgm:prSet presAssocID="{D7CCE274-2FA2-426F-9F73-78A542200398}" presName="sibTrans" presStyleCnt="0"/>
      <dgm:spPr/>
    </dgm:pt>
    <dgm:pt modelId="{45CFD23C-BB30-4FFE-BA48-0474565F0FB3}" type="pres">
      <dgm:prSet presAssocID="{A7A0212A-5560-4188-B5F9-E1D48369B90C}" presName="composite" presStyleCnt="0"/>
      <dgm:spPr/>
    </dgm:pt>
    <dgm:pt modelId="{F7C8B1DE-B417-40AD-9E11-5DB488993E55}" type="pres">
      <dgm:prSet presAssocID="{A7A0212A-5560-4188-B5F9-E1D48369B90C}" presName="rect1" presStyleLbl="trAlignAcc1" presStyleIdx="1" presStyleCnt="3" custScaleX="197205" custLinFactNeighborX="-1882" custLinFactNeighborY="-18038">
        <dgm:presLayoutVars>
          <dgm:bulletEnabled val="1"/>
        </dgm:presLayoutVars>
      </dgm:prSet>
      <dgm:spPr/>
    </dgm:pt>
    <dgm:pt modelId="{F306EAB1-07C2-406B-9A1C-96B85AD6B367}" type="pres">
      <dgm:prSet presAssocID="{A7A0212A-5560-4188-B5F9-E1D48369B90C}" presName="rect2" presStyleLbl="fgImgPlace1" presStyleIdx="1" presStyleCnt="3" custScaleX="135864" custLinFactX="-100000" custLinFactNeighborX="-199668" custLinFactNeighborY="-7321"/>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71270" r="-20024"/>
          </a:stretch>
        </a:blipFill>
      </dgm:spPr>
    </dgm:pt>
    <dgm:pt modelId="{4BFAFB00-D66E-443B-BE18-7DBA02402068}" type="pres">
      <dgm:prSet presAssocID="{3B10FD7A-8612-451B-81AF-7D141A29688B}" presName="sibTrans" presStyleCnt="0"/>
      <dgm:spPr/>
    </dgm:pt>
    <dgm:pt modelId="{233E3ED6-7DBC-439A-9799-55BA3F4A0557}" type="pres">
      <dgm:prSet presAssocID="{40F7A48F-564E-47C8-A442-BF10874C8485}" presName="composite" presStyleCnt="0"/>
      <dgm:spPr/>
    </dgm:pt>
    <dgm:pt modelId="{A8B16C8C-F838-45C1-8DEE-7F48476764C0}" type="pres">
      <dgm:prSet presAssocID="{40F7A48F-564E-47C8-A442-BF10874C8485}" presName="rect1" presStyleLbl="trAlignAcc1" presStyleIdx="2" presStyleCnt="3" custScaleX="197438" custLinFactNeighborX="-948" custLinFactNeighborY="-6657">
        <dgm:presLayoutVars>
          <dgm:bulletEnabled val="1"/>
        </dgm:presLayoutVars>
      </dgm:prSet>
      <dgm:spPr/>
    </dgm:pt>
    <dgm:pt modelId="{0C6AA1FD-9D15-4F0C-A02E-11AE3775B65F}" type="pres">
      <dgm:prSet presAssocID="{40F7A48F-564E-47C8-A442-BF10874C8485}" presName="rect2" presStyleLbl="fgImgPlace1" presStyleIdx="2" presStyleCnt="3" custScaleX="177918" custScaleY="95328" custLinFactX="-112578" custLinFactNeighborX="-200000" custLinFactNeighborY="4991"/>
      <dgm:spPr>
        <a:blipFill rotWithShape="1">
          <a:blip xmlns:r="http://schemas.openxmlformats.org/officeDocument/2006/relationships" r:embed="rId3"/>
          <a:stretch>
            <a:fillRect/>
          </a:stretch>
        </a:blipFill>
      </dgm:spPr>
    </dgm:pt>
  </dgm:ptLst>
  <dgm:cxnLst>
    <dgm:cxn modelId="{E1F5790F-CD05-46E8-8667-DF1703A82637}" srcId="{D2878BC0-AE9A-4417-A214-CC3E0D2E84D2}" destId="{A7A0212A-5560-4188-B5F9-E1D48369B90C}" srcOrd="1" destOrd="0" parTransId="{67C4124B-0998-4599-A278-7FDE4D131084}" sibTransId="{3B10FD7A-8612-451B-81AF-7D141A29688B}"/>
    <dgm:cxn modelId="{D12E9C30-E6C0-4493-BF31-80DD1BEB49F7}" srcId="{D2878BC0-AE9A-4417-A214-CC3E0D2E84D2}" destId="{40F7A48F-564E-47C8-A442-BF10874C8485}" srcOrd="2" destOrd="0" parTransId="{7EAF4ACE-8083-477C-854D-3CEC0E8A0E9E}" sibTransId="{183F4933-65D6-4A1D-A312-97319452DB4A}"/>
    <dgm:cxn modelId="{4F808F53-93D6-47EE-A274-DCBC3F42EFAC}" type="presOf" srcId="{40F7A48F-564E-47C8-A442-BF10874C8485}" destId="{A8B16C8C-F838-45C1-8DEE-7F48476764C0}" srcOrd="0" destOrd="0" presId="urn:microsoft.com/office/officeart/2008/layout/PictureStrips"/>
    <dgm:cxn modelId="{871B9397-ECD1-4AF6-B03B-517BEB37B8B2}" type="presOf" srcId="{AD92B278-09D8-4E26-9A05-240835C79B76}" destId="{01861613-53B0-4197-B5F1-FEA53E13742B}" srcOrd="0" destOrd="0" presId="urn:microsoft.com/office/officeart/2008/layout/PictureStrips"/>
    <dgm:cxn modelId="{169303D4-DE7C-4FE6-924F-5385F9904EF1}" type="presOf" srcId="{A7A0212A-5560-4188-B5F9-E1D48369B90C}" destId="{F7C8B1DE-B417-40AD-9E11-5DB488993E55}" srcOrd="0" destOrd="0" presId="urn:microsoft.com/office/officeart/2008/layout/PictureStrips"/>
    <dgm:cxn modelId="{01AA37DD-B945-4F3C-9E94-52BCD82D4F18}" type="presOf" srcId="{D2878BC0-AE9A-4417-A214-CC3E0D2E84D2}" destId="{B5A99656-AFD9-4B27-8963-B0A95BAA4576}" srcOrd="0" destOrd="0" presId="urn:microsoft.com/office/officeart/2008/layout/PictureStrips"/>
    <dgm:cxn modelId="{1CB6E2FF-6433-4F44-B05A-EC0A3CC52B1C}" srcId="{D2878BC0-AE9A-4417-A214-CC3E0D2E84D2}" destId="{AD92B278-09D8-4E26-9A05-240835C79B76}" srcOrd="0" destOrd="0" parTransId="{30AF3A9D-452B-4A63-870C-E34F18640F92}" sibTransId="{D7CCE274-2FA2-426F-9F73-78A542200398}"/>
    <dgm:cxn modelId="{8F078B4F-E617-4624-BE66-C7AA52821389}" type="presParOf" srcId="{B5A99656-AFD9-4B27-8963-B0A95BAA4576}" destId="{9455EA8C-0D5D-4858-9A75-1FD9B728FB0E}" srcOrd="0" destOrd="0" presId="urn:microsoft.com/office/officeart/2008/layout/PictureStrips"/>
    <dgm:cxn modelId="{31877CA1-A523-429C-9268-96C84F52D514}" type="presParOf" srcId="{9455EA8C-0D5D-4858-9A75-1FD9B728FB0E}" destId="{01861613-53B0-4197-B5F1-FEA53E13742B}" srcOrd="0" destOrd="0" presId="urn:microsoft.com/office/officeart/2008/layout/PictureStrips"/>
    <dgm:cxn modelId="{AC8214D9-1916-4624-8F41-419644859809}" type="presParOf" srcId="{9455EA8C-0D5D-4858-9A75-1FD9B728FB0E}" destId="{10FA05FA-AB00-40FD-911E-0A2D3058B6A1}" srcOrd="1" destOrd="0" presId="urn:microsoft.com/office/officeart/2008/layout/PictureStrips"/>
    <dgm:cxn modelId="{12C518B0-08BB-4143-8892-D7C6E36B4907}" type="presParOf" srcId="{B5A99656-AFD9-4B27-8963-B0A95BAA4576}" destId="{04FE0660-6B62-4A26-B715-084F78708CA9}" srcOrd="1" destOrd="0" presId="urn:microsoft.com/office/officeart/2008/layout/PictureStrips"/>
    <dgm:cxn modelId="{62CCFE00-D632-4471-B678-ED6BB3F959E7}" type="presParOf" srcId="{B5A99656-AFD9-4B27-8963-B0A95BAA4576}" destId="{45CFD23C-BB30-4FFE-BA48-0474565F0FB3}" srcOrd="2" destOrd="0" presId="urn:microsoft.com/office/officeart/2008/layout/PictureStrips"/>
    <dgm:cxn modelId="{4039AE14-406A-4BEB-9C31-C5160278FCC1}" type="presParOf" srcId="{45CFD23C-BB30-4FFE-BA48-0474565F0FB3}" destId="{F7C8B1DE-B417-40AD-9E11-5DB488993E55}" srcOrd="0" destOrd="0" presId="urn:microsoft.com/office/officeart/2008/layout/PictureStrips"/>
    <dgm:cxn modelId="{99857D89-6C94-4680-8A09-903DED752862}" type="presParOf" srcId="{45CFD23C-BB30-4FFE-BA48-0474565F0FB3}" destId="{F306EAB1-07C2-406B-9A1C-96B85AD6B367}" srcOrd="1" destOrd="0" presId="urn:microsoft.com/office/officeart/2008/layout/PictureStrips"/>
    <dgm:cxn modelId="{0DF49C47-A38D-497B-B5EC-A514B4F6D0D3}" type="presParOf" srcId="{B5A99656-AFD9-4B27-8963-B0A95BAA4576}" destId="{4BFAFB00-D66E-443B-BE18-7DBA02402068}" srcOrd="3" destOrd="0" presId="urn:microsoft.com/office/officeart/2008/layout/PictureStrips"/>
    <dgm:cxn modelId="{28B50AA5-B30E-4DFD-8FBB-0548C2D2C569}" type="presParOf" srcId="{B5A99656-AFD9-4B27-8963-B0A95BAA4576}" destId="{233E3ED6-7DBC-439A-9799-55BA3F4A0557}" srcOrd="4" destOrd="0" presId="urn:microsoft.com/office/officeart/2008/layout/PictureStrips"/>
    <dgm:cxn modelId="{E0626EB0-9458-45B3-A4F9-782C9A024046}" type="presParOf" srcId="{233E3ED6-7DBC-439A-9799-55BA3F4A0557}" destId="{A8B16C8C-F838-45C1-8DEE-7F48476764C0}" srcOrd="0" destOrd="0" presId="urn:microsoft.com/office/officeart/2008/layout/PictureStrips"/>
    <dgm:cxn modelId="{41878790-56BD-47D9-8A19-0524AF88906F}" type="presParOf" srcId="{233E3ED6-7DBC-439A-9799-55BA3F4A0557}" destId="{0C6AA1FD-9D15-4F0C-A02E-11AE3775B65F}"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1108D0-72AC-4C6D-9B22-A7073842302D}"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1F03707A-6152-4BB7-A40D-D4F59D9C218F}">
      <dgm:prSet phldrT="[Text]" custT="1"/>
      <dgm:spPr/>
      <dgm:t>
        <a:bodyPr/>
        <a:lstStyle/>
        <a:p>
          <a:pPr>
            <a:lnSpc>
              <a:spcPct val="100000"/>
            </a:lnSpc>
            <a:spcAft>
              <a:spcPts val="0"/>
            </a:spcAft>
          </a:pPr>
          <a:r>
            <a:rPr lang="en-GB" sz="1600" b="1" dirty="0"/>
            <a:t>Physical</a:t>
          </a:r>
        </a:p>
        <a:p>
          <a:pPr>
            <a:lnSpc>
              <a:spcPct val="100000"/>
            </a:lnSpc>
            <a:spcAft>
              <a:spcPts val="0"/>
            </a:spcAft>
          </a:pPr>
          <a:r>
            <a:rPr lang="en-GB" sz="1400" dirty="0"/>
            <a:t>- </a:t>
          </a:r>
          <a:r>
            <a:rPr lang="en-GB" sz="1100" dirty="0"/>
            <a:t>Lack of space &amp; privacy</a:t>
          </a:r>
        </a:p>
        <a:p>
          <a:pPr>
            <a:lnSpc>
              <a:spcPct val="100000"/>
            </a:lnSpc>
            <a:spcAft>
              <a:spcPts val="0"/>
            </a:spcAft>
          </a:pPr>
          <a:r>
            <a:rPr lang="en-GB" sz="1100" b="0" dirty="0"/>
            <a:t>- Length of admission</a:t>
          </a:r>
          <a:endParaRPr lang="en-GB" sz="1100" dirty="0"/>
        </a:p>
        <a:p>
          <a:pPr>
            <a:lnSpc>
              <a:spcPct val="100000"/>
            </a:lnSpc>
            <a:spcAft>
              <a:spcPts val="0"/>
            </a:spcAft>
          </a:pPr>
          <a:r>
            <a:rPr lang="en-GB" sz="1100" dirty="0"/>
            <a:t>- Busy and noisy environment</a:t>
          </a:r>
        </a:p>
      </dgm:t>
    </dgm:pt>
    <dgm:pt modelId="{F99B1FF5-F971-4E38-8E5D-337E34FD76A8}" type="parTrans" cxnId="{83C9C317-A122-4339-82D4-CA8CE9B02F0D}">
      <dgm:prSet/>
      <dgm:spPr/>
      <dgm:t>
        <a:bodyPr/>
        <a:lstStyle/>
        <a:p>
          <a:endParaRPr lang="en-GB"/>
        </a:p>
      </dgm:t>
    </dgm:pt>
    <dgm:pt modelId="{17EDE0CD-709E-4764-AB40-CBDC94AF11FB}" type="sibTrans" cxnId="{83C9C317-A122-4339-82D4-CA8CE9B02F0D}">
      <dgm:prSet/>
      <dgm:spPr/>
      <dgm:t>
        <a:bodyPr/>
        <a:lstStyle/>
        <a:p>
          <a:endParaRPr lang="en-GB"/>
        </a:p>
      </dgm:t>
    </dgm:pt>
    <dgm:pt modelId="{264C545F-0BBA-48CE-9325-1DB7DA90B4A7}">
      <dgm:prSet phldrT="[Text]" custT="1"/>
      <dgm:spPr/>
      <dgm:t>
        <a:bodyPr/>
        <a:lstStyle/>
        <a:p>
          <a:pPr>
            <a:lnSpc>
              <a:spcPct val="100000"/>
            </a:lnSpc>
            <a:spcAft>
              <a:spcPts val="0"/>
            </a:spcAft>
          </a:pPr>
          <a:r>
            <a:rPr lang="en-GB" sz="1600" b="1" dirty="0"/>
            <a:t>Organisational</a:t>
          </a:r>
        </a:p>
        <a:p>
          <a:pPr>
            <a:lnSpc>
              <a:spcPct val="100000"/>
            </a:lnSpc>
            <a:spcAft>
              <a:spcPts val="0"/>
            </a:spcAft>
          </a:pPr>
          <a:r>
            <a:rPr lang="en-GB" sz="1100" b="0" dirty="0"/>
            <a:t> -  Staff communication</a:t>
          </a:r>
        </a:p>
        <a:p>
          <a:pPr>
            <a:lnSpc>
              <a:spcPct val="100000"/>
            </a:lnSpc>
            <a:spcAft>
              <a:spcPts val="0"/>
            </a:spcAft>
          </a:pPr>
          <a:r>
            <a:rPr lang="en-GB" sz="1100" b="0" dirty="0"/>
            <a:t>- Lack of consistency &amp; continuity</a:t>
          </a:r>
        </a:p>
        <a:p>
          <a:pPr>
            <a:lnSpc>
              <a:spcPct val="100000"/>
            </a:lnSpc>
            <a:spcAft>
              <a:spcPts val="0"/>
            </a:spcAft>
          </a:pPr>
          <a:r>
            <a:rPr lang="en-GB" sz="1100" b="0" dirty="0"/>
            <a:t>- Focus on PD &amp; problem patients</a:t>
          </a:r>
        </a:p>
        <a:p>
          <a:pPr>
            <a:lnSpc>
              <a:spcPct val="100000"/>
            </a:lnSpc>
            <a:spcAft>
              <a:spcPts val="0"/>
            </a:spcAft>
          </a:pPr>
          <a:r>
            <a:rPr lang="en-GB" sz="1100" b="0" dirty="0"/>
            <a:t>- Lack of time &amp; resources</a:t>
          </a:r>
        </a:p>
        <a:p>
          <a:pPr>
            <a:lnSpc>
              <a:spcPct val="100000"/>
            </a:lnSpc>
            <a:spcAft>
              <a:spcPts val="0"/>
            </a:spcAft>
          </a:pPr>
          <a:r>
            <a:rPr lang="en-GB" sz="1100" b="0" dirty="0"/>
            <a:t>- Long waiting times for psychology</a:t>
          </a:r>
        </a:p>
        <a:p>
          <a:pPr>
            <a:lnSpc>
              <a:spcPct val="100000"/>
            </a:lnSpc>
            <a:spcAft>
              <a:spcPts val="0"/>
            </a:spcAft>
          </a:pPr>
          <a:r>
            <a:rPr lang="en-GB" sz="1100" dirty="0"/>
            <a:t>- Ward routine</a:t>
          </a:r>
        </a:p>
        <a:p>
          <a:pPr>
            <a:lnSpc>
              <a:spcPct val="100000"/>
            </a:lnSpc>
            <a:spcAft>
              <a:spcPts val="0"/>
            </a:spcAft>
          </a:pPr>
          <a:r>
            <a:rPr lang="en-GB" sz="1100" dirty="0"/>
            <a:t>- Focus on the individual</a:t>
          </a:r>
        </a:p>
        <a:p>
          <a:pPr>
            <a:lnSpc>
              <a:spcPct val="100000"/>
            </a:lnSpc>
            <a:spcAft>
              <a:spcPts val="0"/>
            </a:spcAft>
          </a:pPr>
          <a:endParaRPr lang="en-GB" sz="1100" b="0" dirty="0">
            <a:solidFill>
              <a:srgbClr val="FF0000"/>
            </a:solidFill>
          </a:endParaRPr>
        </a:p>
      </dgm:t>
    </dgm:pt>
    <dgm:pt modelId="{C78B6615-DDCE-47A2-A956-8A7BD7648897}" type="parTrans" cxnId="{7AC532EA-0400-4F17-AA48-98F90A2322B8}">
      <dgm:prSet/>
      <dgm:spPr/>
      <dgm:t>
        <a:bodyPr/>
        <a:lstStyle/>
        <a:p>
          <a:endParaRPr lang="en-GB"/>
        </a:p>
      </dgm:t>
    </dgm:pt>
    <dgm:pt modelId="{806B13EF-37C1-46C9-BC1C-8FECCECCF703}" type="sibTrans" cxnId="{7AC532EA-0400-4F17-AA48-98F90A2322B8}">
      <dgm:prSet/>
      <dgm:spPr/>
      <dgm:t>
        <a:bodyPr/>
        <a:lstStyle/>
        <a:p>
          <a:endParaRPr lang="en-GB"/>
        </a:p>
      </dgm:t>
    </dgm:pt>
    <dgm:pt modelId="{96CD7124-E292-4E1B-82CE-CD64487C2028}">
      <dgm:prSet phldrT="[Text]" custT="1"/>
      <dgm:spPr/>
      <dgm:t>
        <a:bodyPr/>
        <a:lstStyle/>
        <a:p>
          <a:pPr>
            <a:lnSpc>
              <a:spcPct val="100000"/>
            </a:lnSpc>
            <a:spcAft>
              <a:spcPts val="0"/>
            </a:spcAft>
          </a:pPr>
          <a:r>
            <a:rPr lang="en-GB" sz="1600" b="1" dirty="0"/>
            <a:t>Patient</a:t>
          </a:r>
        </a:p>
        <a:p>
          <a:pPr>
            <a:lnSpc>
              <a:spcPct val="100000"/>
            </a:lnSpc>
            <a:spcAft>
              <a:spcPts val="0"/>
            </a:spcAft>
          </a:pPr>
          <a:r>
            <a:rPr lang="en-GB" sz="1100" b="0" dirty="0"/>
            <a:t>- Current mental state</a:t>
          </a:r>
        </a:p>
        <a:p>
          <a:pPr>
            <a:lnSpc>
              <a:spcPct val="100000"/>
            </a:lnSpc>
            <a:spcAft>
              <a:spcPts val="0"/>
            </a:spcAft>
          </a:pPr>
          <a:r>
            <a:rPr lang="en-GB" sz="1100" b="0" dirty="0"/>
            <a:t>-  Prior negative experience </a:t>
          </a:r>
        </a:p>
        <a:p>
          <a:pPr>
            <a:lnSpc>
              <a:spcPct val="100000"/>
            </a:lnSpc>
            <a:spcAft>
              <a:spcPts val="0"/>
            </a:spcAft>
          </a:pPr>
          <a:r>
            <a:rPr lang="en-GB" sz="1100" b="0" dirty="0"/>
            <a:t>-May find it hard to ask for help </a:t>
          </a:r>
        </a:p>
        <a:p>
          <a:pPr>
            <a:lnSpc>
              <a:spcPct val="100000"/>
            </a:lnSpc>
            <a:spcAft>
              <a:spcPts val="0"/>
            </a:spcAft>
          </a:pPr>
          <a:r>
            <a:rPr lang="en-GB" sz="1100" b="0" dirty="0"/>
            <a:t>-  Lack of knowledge about psychology</a:t>
          </a:r>
        </a:p>
        <a:p>
          <a:pPr>
            <a:lnSpc>
              <a:spcPct val="100000"/>
            </a:lnSpc>
            <a:spcAft>
              <a:spcPts val="0"/>
            </a:spcAft>
          </a:pPr>
          <a:endParaRPr lang="en-GB" sz="1400" b="0" dirty="0"/>
        </a:p>
      </dgm:t>
    </dgm:pt>
    <dgm:pt modelId="{05EF9B41-D2D2-493F-8801-AFBFD7E6EF26}" type="parTrans" cxnId="{A2998D12-7677-4D25-B4C0-FD6FFA256004}">
      <dgm:prSet/>
      <dgm:spPr/>
      <dgm:t>
        <a:bodyPr/>
        <a:lstStyle/>
        <a:p>
          <a:endParaRPr lang="en-GB"/>
        </a:p>
      </dgm:t>
    </dgm:pt>
    <dgm:pt modelId="{F4A3CCD2-5C24-4FBF-8D77-800F44207362}" type="sibTrans" cxnId="{A2998D12-7677-4D25-B4C0-FD6FFA256004}">
      <dgm:prSet/>
      <dgm:spPr/>
      <dgm:t>
        <a:bodyPr/>
        <a:lstStyle/>
        <a:p>
          <a:endParaRPr lang="en-GB"/>
        </a:p>
      </dgm:t>
    </dgm:pt>
    <dgm:pt modelId="{21C5D355-01E5-48E9-9D51-81AB403E71AA}">
      <dgm:prSet phldrT="[Text]" custT="1"/>
      <dgm:spPr/>
      <dgm:t>
        <a:bodyPr/>
        <a:lstStyle/>
        <a:p>
          <a:pPr>
            <a:lnSpc>
              <a:spcPct val="100000"/>
            </a:lnSpc>
            <a:spcAft>
              <a:spcPts val="0"/>
            </a:spcAft>
          </a:pPr>
          <a:r>
            <a:rPr lang="en-GB" sz="1600" b="1" dirty="0"/>
            <a:t>Staff</a:t>
          </a:r>
        </a:p>
        <a:p>
          <a:pPr>
            <a:lnSpc>
              <a:spcPct val="100000"/>
            </a:lnSpc>
            <a:spcAft>
              <a:spcPts val="0"/>
            </a:spcAft>
          </a:pPr>
          <a:r>
            <a:rPr lang="en-GB" sz="1100" dirty="0"/>
            <a:t>- Psychologist reliance on staff referrals</a:t>
          </a:r>
        </a:p>
        <a:p>
          <a:pPr>
            <a:lnSpc>
              <a:spcPct val="100000"/>
            </a:lnSpc>
            <a:spcAft>
              <a:spcPts val="0"/>
            </a:spcAft>
          </a:pPr>
          <a:r>
            <a:rPr lang="en-GB" sz="1100" dirty="0"/>
            <a:t>- Providing psychological therapy not seen as part of their role</a:t>
          </a:r>
        </a:p>
        <a:p>
          <a:pPr>
            <a:lnSpc>
              <a:spcPct val="100000"/>
            </a:lnSpc>
            <a:spcAft>
              <a:spcPts val="0"/>
            </a:spcAft>
          </a:pPr>
          <a:r>
            <a:rPr lang="en-GB" sz="1100" dirty="0"/>
            <a:t>- Limited training in psychological approaches</a:t>
          </a:r>
        </a:p>
        <a:p>
          <a:pPr>
            <a:lnSpc>
              <a:spcPct val="100000"/>
            </a:lnSpc>
            <a:spcAft>
              <a:spcPts val="0"/>
            </a:spcAft>
          </a:pPr>
          <a:r>
            <a:rPr lang="en-GB" sz="1100" dirty="0">
              <a:solidFill>
                <a:srgbClr val="FF0000"/>
              </a:solidFill>
            </a:rPr>
            <a:t>	</a:t>
          </a:r>
          <a:endParaRPr lang="en-GB" sz="1050" dirty="0">
            <a:solidFill>
              <a:srgbClr val="FF0000"/>
            </a:solidFill>
          </a:endParaRPr>
        </a:p>
      </dgm:t>
    </dgm:pt>
    <dgm:pt modelId="{AE252C13-8FB9-48C4-8902-14237B79B619}" type="parTrans" cxnId="{FE29B3AC-6AF4-4201-869D-7D381169FC49}">
      <dgm:prSet/>
      <dgm:spPr/>
      <dgm:t>
        <a:bodyPr/>
        <a:lstStyle/>
        <a:p>
          <a:endParaRPr lang="en-GB"/>
        </a:p>
      </dgm:t>
    </dgm:pt>
    <dgm:pt modelId="{96AC2B54-FB0C-40F9-9FD4-BEBD319E107A}" type="sibTrans" cxnId="{FE29B3AC-6AF4-4201-869D-7D381169FC49}">
      <dgm:prSet/>
      <dgm:spPr/>
      <dgm:t>
        <a:bodyPr/>
        <a:lstStyle/>
        <a:p>
          <a:endParaRPr lang="en-GB"/>
        </a:p>
      </dgm:t>
    </dgm:pt>
    <dgm:pt modelId="{99A1A629-A05A-4870-8042-7611A9D4CEBB}">
      <dgm:prSet phldrT="[Text]" custT="1"/>
      <dgm:spPr/>
      <dgm:t>
        <a:bodyPr/>
        <a:lstStyle/>
        <a:p>
          <a:pPr>
            <a:lnSpc>
              <a:spcPct val="100000"/>
            </a:lnSpc>
            <a:spcAft>
              <a:spcPts val="0"/>
            </a:spcAft>
          </a:pPr>
          <a:r>
            <a:rPr lang="en-GB" sz="1600" b="1" dirty="0"/>
            <a:t>Ward Culture</a:t>
          </a:r>
        </a:p>
        <a:p>
          <a:pPr>
            <a:lnSpc>
              <a:spcPct val="100000"/>
            </a:lnSpc>
            <a:spcAft>
              <a:spcPts val="0"/>
            </a:spcAft>
          </a:pPr>
          <a:r>
            <a:rPr lang="en-GB" sz="1050" b="0" dirty="0"/>
            <a:t>-Medical &amp; hierarchical models</a:t>
          </a:r>
        </a:p>
        <a:p>
          <a:pPr>
            <a:lnSpc>
              <a:spcPct val="100000"/>
            </a:lnSpc>
            <a:spcAft>
              <a:spcPts val="0"/>
            </a:spcAft>
          </a:pPr>
          <a:r>
            <a:rPr lang="en-GB" sz="1050" b="0" dirty="0"/>
            <a:t>- Psychologist outside team</a:t>
          </a:r>
        </a:p>
        <a:p>
          <a:pPr>
            <a:lnSpc>
              <a:spcPct val="100000"/>
            </a:lnSpc>
            <a:spcAft>
              <a:spcPts val="0"/>
            </a:spcAft>
          </a:pPr>
          <a:r>
            <a:rPr lang="en-GB" sz="1050" b="0" dirty="0"/>
            <a:t>- </a:t>
          </a:r>
          <a:r>
            <a:rPr lang="en-GB" sz="1050" b="0" dirty="0">
              <a:solidFill>
                <a:schemeClr val="bg1"/>
              </a:solidFill>
            </a:rPr>
            <a:t>Previous disengagement as a reason to not try</a:t>
          </a:r>
        </a:p>
        <a:p>
          <a:pPr>
            <a:lnSpc>
              <a:spcPct val="100000"/>
            </a:lnSpc>
            <a:spcAft>
              <a:spcPts val="0"/>
            </a:spcAft>
          </a:pPr>
          <a:r>
            <a:rPr lang="en-GB" sz="1050" b="0" dirty="0">
              <a:solidFill>
                <a:schemeClr val="bg1"/>
              </a:solidFill>
            </a:rPr>
            <a:t>- Lack of clarity about psychologist’s role</a:t>
          </a:r>
        </a:p>
        <a:p>
          <a:pPr>
            <a:lnSpc>
              <a:spcPct val="100000"/>
            </a:lnSpc>
            <a:spcAft>
              <a:spcPts val="0"/>
            </a:spcAft>
          </a:pPr>
          <a:r>
            <a:rPr lang="en-GB" sz="1050" b="0" dirty="0">
              <a:solidFill>
                <a:schemeClr val="bg1"/>
              </a:solidFill>
            </a:rPr>
            <a:t>- Ward as a holding place</a:t>
          </a:r>
        </a:p>
      </dgm:t>
    </dgm:pt>
    <dgm:pt modelId="{AFDA8247-1D29-4AAA-9585-384629B98026}" type="parTrans" cxnId="{A3985B7C-52E4-4F3E-A7AD-57706622C804}">
      <dgm:prSet/>
      <dgm:spPr/>
      <dgm:t>
        <a:bodyPr/>
        <a:lstStyle/>
        <a:p>
          <a:endParaRPr lang="en-GB"/>
        </a:p>
      </dgm:t>
    </dgm:pt>
    <dgm:pt modelId="{7C876F99-D91C-4AA5-91AB-B6EE8041AEDB}" type="sibTrans" cxnId="{A3985B7C-52E4-4F3E-A7AD-57706622C804}">
      <dgm:prSet/>
      <dgm:spPr/>
      <dgm:t>
        <a:bodyPr/>
        <a:lstStyle/>
        <a:p>
          <a:endParaRPr lang="en-GB"/>
        </a:p>
      </dgm:t>
    </dgm:pt>
    <dgm:pt modelId="{FDE76E9E-23DF-4113-AAEB-D27CFDBFD108}" type="pres">
      <dgm:prSet presAssocID="{041108D0-72AC-4C6D-9B22-A7073842302D}" presName="cycle" presStyleCnt="0">
        <dgm:presLayoutVars>
          <dgm:dir/>
          <dgm:resizeHandles val="exact"/>
        </dgm:presLayoutVars>
      </dgm:prSet>
      <dgm:spPr/>
    </dgm:pt>
    <dgm:pt modelId="{B5D3FB28-F370-4C00-A869-495D059BDC6E}" type="pres">
      <dgm:prSet presAssocID="{1F03707A-6152-4BB7-A40D-D4F59D9C218F}" presName="node" presStyleLbl="node1" presStyleIdx="0" presStyleCnt="5" custScaleX="167481" custScaleY="144227">
        <dgm:presLayoutVars>
          <dgm:bulletEnabled val="1"/>
        </dgm:presLayoutVars>
      </dgm:prSet>
      <dgm:spPr/>
    </dgm:pt>
    <dgm:pt modelId="{CBA0A14C-D761-4681-9427-6A406C147E5C}" type="pres">
      <dgm:prSet presAssocID="{17EDE0CD-709E-4764-AB40-CBDC94AF11FB}" presName="sibTrans" presStyleLbl="sibTrans2D1" presStyleIdx="0" presStyleCnt="5"/>
      <dgm:spPr/>
    </dgm:pt>
    <dgm:pt modelId="{21694F87-573A-4585-B2C7-7F7E696772FA}" type="pres">
      <dgm:prSet presAssocID="{17EDE0CD-709E-4764-AB40-CBDC94AF11FB}" presName="connectorText" presStyleLbl="sibTrans2D1" presStyleIdx="0" presStyleCnt="5"/>
      <dgm:spPr/>
    </dgm:pt>
    <dgm:pt modelId="{EA92F6A9-B958-4441-999C-D5E5C525FE29}" type="pres">
      <dgm:prSet presAssocID="{264C545F-0BBA-48CE-9325-1DB7DA90B4A7}" presName="node" presStyleLbl="node1" presStyleIdx="1" presStyleCnt="5" custScaleX="165598" custScaleY="152229" custRadScaleRad="150148" custRadScaleInc="9416">
        <dgm:presLayoutVars>
          <dgm:bulletEnabled val="1"/>
        </dgm:presLayoutVars>
      </dgm:prSet>
      <dgm:spPr/>
    </dgm:pt>
    <dgm:pt modelId="{F2343E10-32B2-4288-B05C-547310478F89}" type="pres">
      <dgm:prSet presAssocID="{806B13EF-37C1-46C9-BC1C-8FECCECCF703}" presName="sibTrans" presStyleLbl="sibTrans2D1" presStyleIdx="1" presStyleCnt="5"/>
      <dgm:spPr/>
    </dgm:pt>
    <dgm:pt modelId="{F3649626-A598-4FED-8997-2C81F16B2921}" type="pres">
      <dgm:prSet presAssocID="{806B13EF-37C1-46C9-BC1C-8FECCECCF703}" presName="connectorText" presStyleLbl="sibTrans2D1" presStyleIdx="1" presStyleCnt="5"/>
      <dgm:spPr/>
    </dgm:pt>
    <dgm:pt modelId="{8E4C9F99-987A-4C61-9472-92BA4FABA7B0}" type="pres">
      <dgm:prSet presAssocID="{99A1A629-A05A-4870-8042-7611A9D4CEBB}" presName="node" presStyleLbl="node1" presStyleIdx="2" presStyleCnt="5" custScaleX="153063" custScaleY="150790" custRadScaleRad="131205" custRadScaleInc="-12459">
        <dgm:presLayoutVars>
          <dgm:bulletEnabled val="1"/>
        </dgm:presLayoutVars>
      </dgm:prSet>
      <dgm:spPr/>
    </dgm:pt>
    <dgm:pt modelId="{376CF85F-4BCC-474E-99E4-F60ADA2FFC04}" type="pres">
      <dgm:prSet presAssocID="{7C876F99-D91C-4AA5-91AB-B6EE8041AEDB}" presName="sibTrans" presStyleLbl="sibTrans2D1" presStyleIdx="2" presStyleCnt="5"/>
      <dgm:spPr/>
    </dgm:pt>
    <dgm:pt modelId="{D988AA80-77A7-48E1-A564-5AA22E6C3D77}" type="pres">
      <dgm:prSet presAssocID="{7C876F99-D91C-4AA5-91AB-B6EE8041AEDB}" presName="connectorText" presStyleLbl="sibTrans2D1" presStyleIdx="2" presStyleCnt="5"/>
      <dgm:spPr/>
    </dgm:pt>
    <dgm:pt modelId="{36D92E07-5874-4928-9BAE-8ABD1F204021}" type="pres">
      <dgm:prSet presAssocID="{96CD7124-E292-4E1B-82CE-CD64487C2028}" presName="node" presStyleLbl="node1" presStyleIdx="3" presStyleCnt="5" custScaleX="157766" custScaleY="147915" custRadScaleRad="117878" custRadScaleInc="-2889">
        <dgm:presLayoutVars>
          <dgm:bulletEnabled val="1"/>
        </dgm:presLayoutVars>
      </dgm:prSet>
      <dgm:spPr/>
    </dgm:pt>
    <dgm:pt modelId="{BD0B3C28-F57E-4BDC-BBC6-CDFF49F0050B}" type="pres">
      <dgm:prSet presAssocID="{F4A3CCD2-5C24-4FBF-8D77-800F44207362}" presName="sibTrans" presStyleLbl="sibTrans2D1" presStyleIdx="3" presStyleCnt="5"/>
      <dgm:spPr/>
    </dgm:pt>
    <dgm:pt modelId="{4025AC86-0913-4656-9AAD-8C5557C593AD}" type="pres">
      <dgm:prSet presAssocID="{F4A3CCD2-5C24-4FBF-8D77-800F44207362}" presName="connectorText" presStyleLbl="sibTrans2D1" presStyleIdx="3" presStyleCnt="5"/>
      <dgm:spPr/>
    </dgm:pt>
    <dgm:pt modelId="{D7CDDB0F-62FD-4EC2-BB6C-A740149AE8A0}" type="pres">
      <dgm:prSet presAssocID="{21C5D355-01E5-48E9-9D51-81AB403E71AA}" presName="node" presStyleLbl="node1" presStyleIdx="4" presStyleCnt="5" custScaleX="167949" custScaleY="159689" custRadScaleRad="148692" custRadScaleInc="-12232">
        <dgm:presLayoutVars>
          <dgm:bulletEnabled val="1"/>
        </dgm:presLayoutVars>
      </dgm:prSet>
      <dgm:spPr/>
    </dgm:pt>
    <dgm:pt modelId="{6B495B26-3D01-48E4-AD69-02FA9A9F67A2}" type="pres">
      <dgm:prSet presAssocID="{96AC2B54-FB0C-40F9-9FD4-BEBD319E107A}" presName="sibTrans" presStyleLbl="sibTrans2D1" presStyleIdx="4" presStyleCnt="5"/>
      <dgm:spPr/>
    </dgm:pt>
    <dgm:pt modelId="{7F59A9DF-1EA4-4503-92EF-48706A74D941}" type="pres">
      <dgm:prSet presAssocID="{96AC2B54-FB0C-40F9-9FD4-BEBD319E107A}" presName="connectorText" presStyleLbl="sibTrans2D1" presStyleIdx="4" presStyleCnt="5"/>
      <dgm:spPr/>
    </dgm:pt>
  </dgm:ptLst>
  <dgm:cxnLst>
    <dgm:cxn modelId="{8C070E0D-681E-452D-9B90-5C75348E4F21}" type="presOf" srcId="{041108D0-72AC-4C6D-9B22-A7073842302D}" destId="{FDE76E9E-23DF-4113-AAEB-D27CFDBFD108}" srcOrd="0" destOrd="0" presId="urn:microsoft.com/office/officeart/2005/8/layout/cycle2"/>
    <dgm:cxn modelId="{4A65490E-D63E-422F-957A-33F68BA1803A}" type="presOf" srcId="{99A1A629-A05A-4870-8042-7611A9D4CEBB}" destId="{8E4C9F99-987A-4C61-9472-92BA4FABA7B0}" srcOrd="0" destOrd="0" presId="urn:microsoft.com/office/officeart/2005/8/layout/cycle2"/>
    <dgm:cxn modelId="{A2998D12-7677-4D25-B4C0-FD6FFA256004}" srcId="{041108D0-72AC-4C6D-9B22-A7073842302D}" destId="{96CD7124-E292-4E1B-82CE-CD64487C2028}" srcOrd="3" destOrd="0" parTransId="{05EF9B41-D2D2-493F-8801-AFBFD7E6EF26}" sibTransId="{F4A3CCD2-5C24-4FBF-8D77-800F44207362}"/>
    <dgm:cxn modelId="{83C9C317-A122-4339-82D4-CA8CE9B02F0D}" srcId="{041108D0-72AC-4C6D-9B22-A7073842302D}" destId="{1F03707A-6152-4BB7-A40D-D4F59D9C218F}" srcOrd="0" destOrd="0" parTransId="{F99B1FF5-F971-4E38-8E5D-337E34FD76A8}" sibTransId="{17EDE0CD-709E-4764-AB40-CBDC94AF11FB}"/>
    <dgm:cxn modelId="{35B0801E-CD94-46D2-A5B0-22A28A2AA216}" type="presOf" srcId="{17EDE0CD-709E-4764-AB40-CBDC94AF11FB}" destId="{CBA0A14C-D761-4681-9427-6A406C147E5C}" srcOrd="0" destOrd="0" presId="urn:microsoft.com/office/officeart/2005/8/layout/cycle2"/>
    <dgm:cxn modelId="{5D58422B-E5BC-4087-AA34-6992F7B74E8A}" type="presOf" srcId="{96CD7124-E292-4E1B-82CE-CD64487C2028}" destId="{36D92E07-5874-4928-9BAE-8ABD1F204021}" srcOrd="0" destOrd="0" presId="urn:microsoft.com/office/officeart/2005/8/layout/cycle2"/>
    <dgm:cxn modelId="{480E6662-FF48-43DC-A8D2-09CD049F82F4}" type="presOf" srcId="{96AC2B54-FB0C-40F9-9FD4-BEBD319E107A}" destId="{7F59A9DF-1EA4-4503-92EF-48706A74D941}" srcOrd="1" destOrd="0" presId="urn:microsoft.com/office/officeart/2005/8/layout/cycle2"/>
    <dgm:cxn modelId="{25F10266-3315-4867-A0D6-B74FC58B065B}" type="presOf" srcId="{96AC2B54-FB0C-40F9-9FD4-BEBD319E107A}" destId="{6B495B26-3D01-48E4-AD69-02FA9A9F67A2}" srcOrd="0" destOrd="0" presId="urn:microsoft.com/office/officeart/2005/8/layout/cycle2"/>
    <dgm:cxn modelId="{A3985B7C-52E4-4F3E-A7AD-57706622C804}" srcId="{041108D0-72AC-4C6D-9B22-A7073842302D}" destId="{99A1A629-A05A-4870-8042-7611A9D4CEBB}" srcOrd="2" destOrd="0" parTransId="{AFDA8247-1D29-4AAA-9585-384629B98026}" sibTransId="{7C876F99-D91C-4AA5-91AB-B6EE8041AEDB}"/>
    <dgm:cxn modelId="{CE0CE77D-D317-49EE-8510-FE7F32844FE2}" type="presOf" srcId="{17EDE0CD-709E-4764-AB40-CBDC94AF11FB}" destId="{21694F87-573A-4585-B2C7-7F7E696772FA}" srcOrd="1" destOrd="0" presId="urn:microsoft.com/office/officeart/2005/8/layout/cycle2"/>
    <dgm:cxn modelId="{C129D68A-B7CE-4526-87B7-531F66B7AEEC}" type="presOf" srcId="{7C876F99-D91C-4AA5-91AB-B6EE8041AEDB}" destId="{376CF85F-4BCC-474E-99E4-F60ADA2FFC04}" srcOrd="0" destOrd="0" presId="urn:microsoft.com/office/officeart/2005/8/layout/cycle2"/>
    <dgm:cxn modelId="{5686099A-5C86-4725-8262-9782988E65C4}" type="presOf" srcId="{1F03707A-6152-4BB7-A40D-D4F59D9C218F}" destId="{B5D3FB28-F370-4C00-A869-495D059BDC6E}" srcOrd="0" destOrd="0" presId="urn:microsoft.com/office/officeart/2005/8/layout/cycle2"/>
    <dgm:cxn modelId="{5554AC9D-58E3-426C-B6A2-09F2FD06CB0E}" type="presOf" srcId="{F4A3CCD2-5C24-4FBF-8D77-800F44207362}" destId="{4025AC86-0913-4656-9AAD-8C5557C593AD}" srcOrd="1" destOrd="0" presId="urn:microsoft.com/office/officeart/2005/8/layout/cycle2"/>
    <dgm:cxn modelId="{D148D5A6-CDE5-4392-8639-1917FBDE9F86}" type="presOf" srcId="{806B13EF-37C1-46C9-BC1C-8FECCECCF703}" destId="{F2343E10-32B2-4288-B05C-547310478F89}" srcOrd="0" destOrd="0" presId="urn:microsoft.com/office/officeart/2005/8/layout/cycle2"/>
    <dgm:cxn modelId="{BCA9F3A6-EB01-471C-BF8E-833D9F514E77}" type="presOf" srcId="{264C545F-0BBA-48CE-9325-1DB7DA90B4A7}" destId="{EA92F6A9-B958-4441-999C-D5E5C525FE29}" srcOrd="0" destOrd="0" presId="urn:microsoft.com/office/officeart/2005/8/layout/cycle2"/>
    <dgm:cxn modelId="{FE29B3AC-6AF4-4201-869D-7D381169FC49}" srcId="{041108D0-72AC-4C6D-9B22-A7073842302D}" destId="{21C5D355-01E5-48E9-9D51-81AB403E71AA}" srcOrd="4" destOrd="0" parTransId="{AE252C13-8FB9-48C4-8902-14237B79B619}" sibTransId="{96AC2B54-FB0C-40F9-9FD4-BEBD319E107A}"/>
    <dgm:cxn modelId="{F22802C1-1725-4A49-888C-9937112B67F3}" type="presOf" srcId="{21C5D355-01E5-48E9-9D51-81AB403E71AA}" destId="{D7CDDB0F-62FD-4EC2-BB6C-A740149AE8A0}" srcOrd="0" destOrd="0" presId="urn:microsoft.com/office/officeart/2005/8/layout/cycle2"/>
    <dgm:cxn modelId="{6F1A4EE0-2273-4DFE-828A-91898A9A67DE}" type="presOf" srcId="{806B13EF-37C1-46C9-BC1C-8FECCECCF703}" destId="{F3649626-A598-4FED-8997-2C81F16B2921}" srcOrd="1" destOrd="0" presId="urn:microsoft.com/office/officeart/2005/8/layout/cycle2"/>
    <dgm:cxn modelId="{4FB7E2E1-07AB-41E3-A8AA-3678E70959B6}" type="presOf" srcId="{F4A3CCD2-5C24-4FBF-8D77-800F44207362}" destId="{BD0B3C28-F57E-4BDC-BBC6-CDFF49F0050B}" srcOrd="0" destOrd="0" presId="urn:microsoft.com/office/officeart/2005/8/layout/cycle2"/>
    <dgm:cxn modelId="{7AC532EA-0400-4F17-AA48-98F90A2322B8}" srcId="{041108D0-72AC-4C6D-9B22-A7073842302D}" destId="{264C545F-0BBA-48CE-9325-1DB7DA90B4A7}" srcOrd="1" destOrd="0" parTransId="{C78B6615-DDCE-47A2-A956-8A7BD7648897}" sibTransId="{806B13EF-37C1-46C9-BC1C-8FECCECCF703}"/>
    <dgm:cxn modelId="{0D16DCFA-AB0C-4DDE-AC21-4DB328E67C24}" type="presOf" srcId="{7C876F99-D91C-4AA5-91AB-B6EE8041AEDB}" destId="{D988AA80-77A7-48E1-A564-5AA22E6C3D77}" srcOrd="1" destOrd="0" presId="urn:microsoft.com/office/officeart/2005/8/layout/cycle2"/>
    <dgm:cxn modelId="{1B19F27B-BCDA-4EB4-81FE-AFFC0DA6B0F7}" type="presParOf" srcId="{FDE76E9E-23DF-4113-AAEB-D27CFDBFD108}" destId="{B5D3FB28-F370-4C00-A869-495D059BDC6E}" srcOrd="0" destOrd="0" presId="urn:microsoft.com/office/officeart/2005/8/layout/cycle2"/>
    <dgm:cxn modelId="{43C69215-DFAA-426E-84D8-197493C9E72F}" type="presParOf" srcId="{FDE76E9E-23DF-4113-AAEB-D27CFDBFD108}" destId="{CBA0A14C-D761-4681-9427-6A406C147E5C}" srcOrd="1" destOrd="0" presId="urn:microsoft.com/office/officeart/2005/8/layout/cycle2"/>
    <dgm:cxn modelId="{199669A5-BB89-4493-822F-A9BA454095BE}" type="presParOf" srcId="{CBA0A14C-D761-4681-9427-6A406C147E5C}" destId="{21694F87-573A-4585-B2C7-7F7E696772FA}" srcOrd="0" destOrd="0" presId="urn:microsoft.com/office/officeart/2005/8/layout/cycle2"/>
    <dgm:cxn modelId="{4CAE4018-DEF2-4F2A-B19D-272083863833}" type="presParOf" srcId="{FDE76E9E-23DF-4113-AAEB-D27CFDBFD108}" destId="{EA92F6A9-B958-4441-999C-D5E5C525FE29}" srcOrd="2" destOrd="0" presId="urn:microsoft.com/office/officeart/2005/8/layout/cycle2"/>
    <dgm:cxn modelId="{5C05269E-919E-4C2C-8D3A-48103FD2E244}" type="presParOf" srcId="{FDE76E9E-23DF-4113-AAEB-D27CFDBFD108}" destId="{F2343E10-32B2-4288-B05C-547310478F89}" srcOrd="3" destOrd="0" presId="urn:microsoft.com/office/officeart/2005/8/layout/cycle2"/>
    <dgm:cxn modelId="{724F0561-C5FF-43AA-9EFD-258B9515EC14}" type="presParOf" srcId="{F2343E10-32B2-4288-B05C-547310478F89}" destId="{F3649626-A598-4FED-8997-2C81F16B2921}" srcOrd="0" destOrd="0" presId="urn:microsoft.com/office/officeart/2005/8/layout/cycle2"/>
    <dgm:cxn modelId="{1DAF1718-50AF-4ACC-88D8-E000F01BFD5E}" type="presParOf" srcId="{FDE76E9E-23DF-4113-AAEB-D27CFDBFD108}" destId="{8E4C9F99-987A-4C61-9472-92BA4FABA7B0}" srcOrd="4" destOrd="0" presId="urn:microsoft.com/office/officeart/2005/8/layout/cycle2"/>
    <dgm:cxn modelId="{476ECBD1-743F-4A93-A09C-71D509255023}" type="presParOf" srcId="{FDE76E9E-23DF-4113-AAEB-D27CFDBFD108}" destId="{376CF85F-4BCC-474E-99E4-F60ADA2FFC04}" srcOrd="5" destOrd="0" presId="urn:microsoft.com/office/officeart/2005/8/layout/cycle2"/>
    <dgm:cxn modelId="{B205E6C8-AABF-42B7-A8B6-5ED931D82B7A}" type="presParOf" srcId="{376CF85F-4BCC-474E-99E4-F60ADA2FFC04}" destId="{D988AA80-77A7-48E1-A564-5AA22E6C3D77}" srcOrd="0" destOrd="0" presId="urn:microsoft.com/office/officeart/2005/8/layout/cycle2"/>
    <dgm:cxn modelId="{08F23F16-2308-486A-80B8-19B964339B0D}" type="presParOf" srcId="{FDE76E9E-23DF-4113-AAEB-D27CFDBFD108}" destId="{36D92E07-5874-4928-9BAE-8ABD1F204021}" srcOrd="6" destOrd="0" presId="urn:microsoft.com/office/officeart/2005/8/layout/cycle2"/>
    <dgm:cxn modelId="{A828F832-5A5F-4473-92EF-5AD462210076}" type="presParOf" srcId="{FDE76E9E-23DF-4113-AAEB-D27CFDBFD108}" destId="{BD0B3C28-F57E-4BDC-BBC6-CDFF49F0050B}" srcOrd="7" destOrd="0" presId="urn:microsoft.com/office/officeart/2005/8/layout/cycle2"/>
    <dgm:cxn modelId="{A34CCE5E-850F-4006-82A4-079A04E6950A}" type="presParOf" srcId="{BD0B3C28-F57E-4BDC-BBC6-CDFF49F0050B}" destId="{4025AC86-0913-4656-9AAD-8C5557C593AD}" srcOrd="0" destOrd="0" presId="urn:microsoft.com/office/officeart/2005/8/layout/cycle2"/>
    <dgm:cxn modelId="{470CF826-F4E5-46F7-9EB5-A2F17E967056}" type="presParOf" srcId="{FDE76E9E-23DF-4113-AAEB-D27CFDBFD108}" destId="{D7CDDB0F-62FD-4EC2-BB6C-A740149AE8A0}" srcOrd="8" destOrd="0" presId="urn:microsoft.com/office/officeart/2005/8/layout/cycle2"/>
    <dgm:cxn modelId="{97439C39-B32A-4031-817A-42239438069A}" type="presParOf" srcId="{FDE76E9E-23DF-4113-AAEB-D27CFDBFD108}" destId="{6B495B26-3D01-48E4-AD69-02FA9A9F67A2}" srcOrd="9" destOrd="0" presId="urn:microsoft.com/office/officeart/2005/8/layout/cycle2"/>
    <dgm:cxn modelId="{2D70D326-9221-4376-B3B4-DD976E81E1C9}" type="presParOf" srcId="{6B495B26-3D01-48E4-AD69-02FA9A9F67A2}" destId="{7F59A9DF-1EA4-4503-92EF-48706A74D94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DE6D31-BBE2-4338-81EB-7620678CAA97}"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GB"/>
        </a:p>
      </dgm:t>
    </dgm:pt>
    <dgm:pt modelId="{168D2BB7-3CEF-4E2B-B517-2E447AD98FBF}">
      <dgm:prSet phldrT="[Text]"/>
      <dgm:spPr/>
      <dgm:t>
        <a:bodyPr/>
        <a:lstStyle/>
        <a:p>
          <a:r>
            <a:rPr lang="en-GB" dirty="0"/>
            <a:t>Ward evaluation and formulation to determine the ward culture and specific barriers and facilitators to implementation.</a:t>
          </a:r>
        </a:p>
      </dgm:t>
    </dgm:pt>
    <dgm:pt modelId="{70A0CF32-0DFC-4090-9938-14FAE81A9395}" type="parTrans" cxnId="{33383BEB-C447-46FD-87FE-FC42A0A6C067}">
      <dgm:prSet/>
      <dgm:spPr/>
      <dgm:t>
        <a:bodyPr/>
        <a:lstStyle/>
        <a:p>
          <a:endParaRPr lang="en-GB"/>
        </a:p>
      </dgm:t>
    </dgm:pt>
    <dgm:pt modelId="{974B41F7-A4D7-4BA6-A483-09B885298D7C}" type="sibTrans" cxnId="{33383BEB-C447-46FD-87FE-FC42A0A6C067}">
      <dgm:prSet/>
      <dgm:spPr/>
      <dgm:t>
        <a:bodyPr/>
        <a:lstStyle/>
        <a:p>
          <a:endParaRPr lang="en-GB"/>
        </a:p>
      </dgm:t>
    </dgm:pt>
    <dgm:pt modelId="{39C44FC7-9887-4B59-9F46-68478EB5FD0D}">
      <dgm:prSet phldrT="[Text]"/>
      <dgm:spPr/>
      <dgm:t>
        <a:bodyPr/>
        <a:lstStyle/>
        <a:p>
          <a:r>
            <a:rPr lang="en-GB" dirty="0"/>
            <a:t>Obtain senior staff buy-in. </a:t>
          </a:r>
        </a:p>
      </dgm:t>
    </dgm:pt>
    <dgm:pt modelId="{E1D06266-24B9-466C-8492-B62F2D0E8C22}" type="parTrans" cxnId="{02F47A21-FA99-435E-9096-3939634558DA}">
      <dgm:prSet/>
      <dgm:spPr/>
      <dgm:t>
        <a:bodyPr/>
        <a:lstStyle/>
        <a:p>
          <a:endParaRPr lang="en-GB"/>
        </a:p>
      </dgm:t>
    </dgm:pt>
    <dgm:pt modelId="{A0EF6600-4B5B-4B88-BA85-A5119E7C78B3}" type="sibTrans" cxnId="{02F47A21-FA99-435E-9096-3939634558DA}">
      <dgm:prSet/>
      <dgm:spPr/>
      <dgm:t>
        <a:bodyPr/>
        <a:lstStyle/>
        <a:p>
          <a:endParaRPr lang="en-GB"/>
        </a:p>
      </dgm:t>
    </dgm:pt>
    <dgm:pt modelId="{A8F9C8BE-58C1-4DDE-9D90-809D7B481B4E}">
      <dgm:prSet phldrT="[Text]"/>
      <dgm:spPr/>
      <dgm:t>
        <a:bodyPr/>
        <a:lstStyle/>
        <a:p>
          <a:r>
            <a:rPr lang="en-GB" dirty="0"/>
            <a:t>Researchers and senior leaders introduce project to staff. Allow time for queries/concerns to be raised and addressed. </a:t>
          </a:r>
        </a:p>
      </dgm:t>
    </dgm:pt>
    <dgm:pt modelId="{996558B9-F074-489D-BABD-ACB793EAA13B}" type="parTrans" cxnId="{840CF601-9C8A-4555-BEA3-5795A7C8DD9B}">
      <dgm:prSet/>
      <dgm:spPr/>
      <dgm:t>
        <a:bodyPr/>
        <a:lstStyle/>
        <a:p>
          <a:endParaRPr lang="en-GB"/>
        </a:p>
      </dgm:t>
    </dgm:pt>
    <dgm:pt modelId="{554E2024-E790-4EED-AD24-FA9677E14F0A}" type="sibTrans" cxnId="{840CF601-9C8A-4555-BEA3-5795A7C8DD9B}">
      <dgm:prSet/>
      <dgm:spPr/>
      <dgm:t>
        <a:bodyPr/>
        <a:lstStyle/>
        <a:p>
          <a:endParaRPr lang="en-GB"/>
        </a:p>
      </dgm:t>
    </dgm:pt>
    <dgm:pt modelId="{5C3B5DC4-04D8-4B9A-9CAE-B6CE5A809FDC}">
      <dgm:prSet phldrT="[Text]"/>
      <dgm:spPr/>
      <dgm:t>
        <a:bodyPr/>
        <a:lstStyle/>
        <a:p>
          <a:r>
            <a:rPr lang="en-GB" dirty="0"/>
            <a:t>Psychologist recruited with relevant attributes/skills: ward staff and SU involved in recruitment process.</a:t>
          </a:r>
        </a:p>
      </dgm:t>
    </dgm:pt>
    <dgm:pt modelId="{E029576A-638F-4F69-B250-F1F33F874327}" type="parTrans" cxnId="{DADD334E-8F34-4546-9A0C-F7EDD959BAE2}">
      <dgm:prSet/>
      <dgm:spPr/>
      <dgm:t>
        <a:bodyPr/>
        <a:lstStyle/>
        <a:p>
          <a:endParaRPr lang="en-GB"/>
        </a:p>
      </dgm:t>
    </dgm:pt>
    <dgm:pt modelId="{3BDC7486-4BA4-4FA1-912A-20CC0A217E6B}" type="sibTrans" cxnId="{DADD334E-8F34-4546-9A0C-F7EDD959BAE2}">
      <dgm:prSet/>
      <dgm:spPr/>
      <dgm:t>
        <a:bodyPr/>
        <a:lstStyle/>
        <a:p>
          <a:endParaRPr lang="en-GB"/>
        </a:p>
      </dgm:t>
    </dgm:pt>
    <dgm:pt modelId="{47ADCD94-E449-4F31-9D83-FB65F59F4E7D}">
      <dgm:prSet phldrT="[Text]"/>
      <dgm:spPr/>
      <dgm:t>
        <a:bodyPr/>
        <a:lstStyle/>
        <a:p>
          <a:r>
            <a:rPr lang="en-GB" dirty="0"/>
            <a:t>Psychologist undertakes any necessary training and bases self on ward to begin to develop relationships with staff  and ward routines</a:t>
          </a:r>
        </a:p>
      </dgm:t>
    </dgm:pt>
    <dgm:pt modelId="{AF5F1AE7-A5CA-4C40-A1FE-8E1D76EB9A44}" type="parTrans" cxnId="{FF1B7DAC-363F-4CEC-887B-21D425BBCEA9}">
      <dgm:prSet/>
      <dgm:spPr/>
      <dgm:t>
        <a:bodyPr/>
        <a:lstStyle/>
        <a:p>
          <a:endParaRPr lang="en-GB"/>
        </a:p>
      </dgm:t>
    </dgm:pt>
    <dgm:pt modelId="{1C803581-9F9C-4919-B33D-BB73DC82B65A}" type="sibTrans" cxnId="{FF1B7DAC-363F-4CEC-887B-21D425BBCEA9}">
      <dgm:prSet/>
      <dgm:spPr/>
      <dgm:t>
        <a:bodyPr/>
        <a:lstStyle/>
        <a:p>
          <a:endParaRPr lang="en-GB"/>
        </a:p>
      </dgm:t>
    </dgm:pt>
    <dgm:pt modelId="{8FF2D08A-E196-444C-A83E-F441C595F452}">
      <dgm:prSet phldrT="[Text]"/>
      <dgm:spPr/>
      <dgm:t>
        <a:bodyPr/>
        <a:lstStyle/>
        <a:p>
          <a:r>
            <a:rPr lang="en-GB" dirty="0"/>
            <a:t> Psychologist delivers any training to staff to help embed the intervention or support delivery</a:t>
          </a:r>
        </a:p>
      </dgm:t>
    </dgm:pt>
    <dgm:pt modelId="{5BFCBA3F-327E-45D1-B47D-73562D4DE7F6}" type="parTrans" cxnId="{A2386E37-3264-4A8D-825A-CA1C8C9FDB4C}">
      <dgm:prSet/>
      <dgm:spPr/>
      <dgm:t>
        <a:bodyPr/>
        <a:lstStyle/>
        <a:p>
          <a:endParaRPr lang="en-GB"/>
        </a:p>
      </dgm:t>
    </dgm:pt>
    <dgm:pt modelId="{A9115F5F-714C-4034-AE54-4FBAA9571E60}" type="sibTrans" cxnId="{A2386E37-3264-4A8D-825A-CA1C8C9FDB4C}">
      <dgm:prSet/>
      <dgm:spPr/>
      <dgm:t>
        <a:bodyPr/>
        <a:lstStyle/>
        <a:p>
          <a:endParaRPr lang="en-GB"/>
        </a:p>
      </dgm:t>
    </dgm:pt>
    <dgm:pt modelId="{52D57D4D-3291-4614-A1FF-0F87FC649999}">
      <dgm:prSet phldrT="[Text]"/>
      <dgm:spPr/>
      <dgm:t>
        <a:bodyPr/>
        <a:lstStyle/>
        <a:p>
          <a:r>
            <a:rPr lang="en-GB" dirty="0"/>
            <a:t>Psychologist to identify nursing champions who can drive optimism and engagement within team</a:t>
          </a:r>
        </a:p>
      </dgm:t>
    </dgm:pt>
    <dgm:pt modelId="{32F383E8-ED42-4832-83D3-6F22EB3A54C2}" type="parTrans" cxnId="{BC37E219-94E6-4D91-8558-70DDA4DC9A0B}">
      <dgm:prSet/>
      <dgm:spPr/>
      <dgm:t>
        <a:bodyPr/>
        <a:lstStyle/>
        <a:p>
          <a:endParaRPr lang="en-GB"/>
        </a:p>
      </dgm:t>
    </dgm:pt>
    <dgm:pt modelId="{04D8098A-A66A-47AE-A2FC-AC7C9327BACE}" type="sibTrans" cxnId="{BC37E219-94E6-4D91-8558-70DDA4DC9A0B}">
      <dgm:prSet/>
      <dgm:spPr/>
      <dgm:t>
        <a:bodyPr/>
        <a:lstStyle/>
        <a:p>
          <a:endParaRPr lang="en-GB"/>
        </a:p>
      </dgm:t>
    </dgm:pt>
    <dgm:pt modelId="{E86EE77C-40E3-4235-878C-BCF3D133BA4A}">
      <dgm:prSet phldrT="[Text]"/>
      <dgm:spPr/>
      <dgm:t>
        <a:bodyPr/>
        <a:lstStyle/>
        <a:p>
          <a:r>
            <a:rPr lang="en-GB" dirty="0"/>
            <a:t>Psychologist plans out use of time in collaboration with senior staff on ward – to include ward rounds and other key team meetings</a:t>
          </a:r>
        </a:p>
      </dgm:t>
    </dgm:pt>
    <dgm:pt modelId="{D65315E8-5333-4C8C-BBAA-1F0BF64F99AF}" type="parTrans" cxnId="{3056F383-1E34-4A41-BFE6-2E12F1550BC0}">
      <dgm:prSet/>
      <dgm:spPr/>
      <dgm:t>
        <a:bodyPr/>
        <a:lstStyle/>
        <a:p>
          <a:endParaRPr lang="en-GB"/>
        </a:p>
      </dgm:t>
    </dgm:pt>
    <dgm:pt modelId="{5F5E5F96-BE37-4B8C-B0F7-2FDA26E76CD4}" type="sibTrans" cxnId="{3056F383-1E34-4A41-BFE6-2E12F1550BC0}">
      <dgm:prSet/>
      <dgm:spPr/>
      <dgm:t>
        <a:bodyPr/>
        <a:lstStyle/>
        <a:p>
          <a:endParaRPr lang="en-GB"/>
        </a:p>
      </dgm:t>
    </dgm:pt>
    <dgm:pt modelId="{BF7EDCBE-2FEB-4537-B0D6-521F0538B60E}" type="pres">
      <dgm:prSet presAssocID="{50DE6D31-BBE2-4338-81EB-7620678CAA97}" presName="Name0" presStyleCnt="0">
        <dgm:presLayoutVars>
          <dgm:dir/>
          <dgm:resizeHandles/>
        </dgm:presLayoutVars>
      </dgm:prSet>
      <dgm:spPr/>
    </dgm:pt>
    <dgm:pt modelId="{C50EFA05-BF45-4431-8982-D4FF76199983}" type="pres">
      <dgm:prSet presAssocID="{168D2BB7-3CEF-4E2B-B517-2E447AD98FBF}" presName="compNode" presStyleCnt="0"/>
      <dgm:spPr/>
    </dgm:pt>
    <dgm:pt modelId="{8AC46AD9-8633-4C6B-B943-E81AD48BED0A}" type="pres">
      <dgm:prSet presAssocID="{168D2BB7-3CEF-4E2B-B517-2E447AD98FBF}" presName="dummyConnPt" presStyleCnt="0"/>
      <dgm:spPr/>
    </dgm:pt>
    <dgm:pt modelId="{86245372-2C2A-4844-945F-DC67E1B00C97}" type="pres">
      <dgm:prSet presAssocID="{168D2BB7-3CEF-4E2B-B517-2E447AD98FBF}" presName="node" presStyleLbl="node1" presStyleIdx="0" presStyleCnt="8">
        <dgm:presLayoutVars>
          <dgm:bulletEnabled val="1"/>
        </dgm:presLayoutVars>
      </dgm:prSet>
      <dgm:spPr/>
    </dgm:pt>
    <dgm:pt modelId="{4A384D53-5848-413A-BB1D-DB8926BFBD05}" type="pres">
      <dgm:prSet presAssocID="{974B41F7-A4D7-4BA6-A483-09B885298D7C}" presName="sibTrans" presStyleLbl="bgSibTrans2D1" presStyleIdx="0" presStyleCnt="7"/>
      <dgm:spPr/>
    </dgm:pt>
    <dgm:pt modelId="{003FCC98-7DF5-4DE3-BDDE-1FF312C4F83B}" type="pres">
      <dgm:prSet presAssocID="{39C44FC7-9887-4B59-9F46-68478EB5FD0D}" presName="compNode" presStyleCnt="0"/>
      <dgm:spPr/>
    </dgm:pt>
    <dgm:pt modelId="{DD794DC7-C189-45C8-B847-198B62E319E9}" type="pres">
      <dgm:prSet presAssocID="{39C44FC7-9887-4B59-9F46-68478EB5FD0D}" presName="dummyConnPt" presStyleCnt="0"/>
      <dgm:spPr/>
    </dgm:pt>
    <dgm:pt modelId="{159F7757-3842-4957-9491-D57A9005D15D}" type="pres">
      <dgm:prSet presAssocID="{39C44FC7-9887-4B59-9F46-68478EB5FD0D}" presName="node" presStyleLbl="node1" presStyleIdx="1" presStyleCnt="8">
        <dgm:presLayoutVars>
          <dgm:bulletEnabled val="1"/>
        </dgm:presLayoutVars>
      </dgm:prSet>
      <dgm:spPr/>
    </dgm:pt>
    <dgm:pt modelId="{ECF977F5-95C6-4956-AA2B-C2D9940C9710}" type="pres">
      <dgm:prSet presAssocID="{A0EF6600-4B5B-4B88-BA85-A5119E7C78B3}" presName="sibTrans" presStyleLbl="bgSibTrans2D1" presStyleIdx="1" presStyleCnt="7"/>
      <dgm:spPr/>
    </dgm:pt>
    <dgm:pt modelId="{241294AD-C854-4D06-BC23-DF0FCB49A802}" type="pres">
      <dgm:prSet presAssocID="{A8F9C8BE-58C1-4DDE-9D90-809D7B481B4E}" presName="compNode" presStyleCnt="0"/>
      <dgm:spPr/>
    </dgm:pt>
    <dgm:pt modelId="{F355E717-C6AC-4A63-9A87-7DDED07A272C}" type="pres">
      <dgm:prSet presAssocID="{A8F9C8BE-58C1-4DDE-9D90-809D7B481B4E}" presName="dummyConnPt" presStyleCnt="0"/>
      <dgm:spPr/>
    </dgm:pt>
    <dgm:pt modelId="{510FD33C-698D-4396-B8C3-9A5BAD5768D7}" type="pres">
      <dgm:prSet presAssocID="{A8F9C8BE-58C1-4DDE-9D90-809D7B481B4E}" presName="node" presStyleLbl="node1" presStyleIdx="2" presStyleCnt="8">
        <dgm:presLayoutVars>
          <dgm:bulletEnabled val="1"/>
        </dgm:presLayoutVars>
      </dgm:prSet>
      <dgm:spPr/>
    </dgm:pt>
    <dgm:pt modelId="{85A7D0F9-ABD5-4F13-A421-E6248A5047C4}" type="pres">
      <dgm:prSet presAssocID="{554E2024-E790-4EED-AD24-FA9677E14F0A}" presName="sibTrans" presStyleLbl="bgSibTrans2D1" presStyleIdx="2" presStyleCnt="7"/>
      <dgm:spPr/>
    </dgm:pt>
    <dgm:pt modelId="{801524B5-C717-469F-962E-3015115E2955}" type="pres">
      <dgm:prSet presAssocID="{5C3B5DC4-04D8-4B9A-9CAE-B6CE5A809FDC}" presName="compNode" presStyleCnt="0"/>
      <dgm:spPr/>
    </dgm:pt>
    <dgm:pt modelId="{AB6EA956-D287-45FE-82F9-42D3D89F75DF}" type="pres">
      <dgm:prSet presAssocID="{5C3B5DC4-04D8-4B9A-9CAE-B6CE5A809FDC}" presName="dummyConnPt" presStyleCnt="0"/>
      <dgm:spPr/>
    </dgm:pt>
    <dgm:pt modelId="{F1C2BF0A-5CE6-4473-A158-D91D2B3D43B5}" type="pres">
      <dgm:prSet presAssocID="{5C3B5DC4-04D8-4B9A-9CAE-B6CE5A809FDC}" presName="node" presStyleLbl="node1" presStyleIdx="3" presStyleCnt="8">
        <dgm:presLayoutVars>
          <dgm:bulletEnabled val="1"/>
        </dgm:presLayoutVars>
      </dgm:prSet>
      <dgm:spPr/>
    </dgm:pt>
    <dgm:pt modelId="{1860E346-BA2C-4426-A269-4A36FFD0DE56}" type="pres">
      <dgm:prSet presAssocID="{3BDC7486-4BA4-4FA1-912A-20CC0A217E6B}" presName="sibTrans" presStyleLbl="bgSibTrans2D1" presStyleIdx="3" presStyleCnt="7"/>
      <dgm:spPr/>
    </dgm:pt>
    <dgm:pt modelId="{7071F3F4-C1B1-42F3-B88B-1990B4D674D3}" type="pres">
      <dgm:prSet presAssocID="{47ADCD94-E449-4F31-9D83-FB65F59F4E7D}" presName="compNode" presStyleCnt="0"/>
      <dgm:spPr/>
    </dgm:pt>
    <dgm:pt modelId="{3363B9B3-275F-4545-AF8D-AD4CE91AF21E}" type="pres">
      <dgm:prSet presAssocID="{47ADCD94-E449-4F31-9D83-FB65F59F4E7D}" presName="dummyConnPt" presStyleCnt="0"/>
      <dgm:spPr/>
    </dgm:pt>
    <dgm:pt modelId="{97512075-4B72-40CB-A4A2-4125E58548FD}" type="pres">
      <dgm:prSet presAssocID="{47ADCD94-E449-4F31-9D83-FB65F59F4E7D}" presName="node" presStyleLbl="node1" presStyleIdx="4" presStyleCnt="8">
        <dgm:presLayoutVars>
          <dgm:bulletEnabled val="1"/>
        </dgm:presLayoutVars>
      </dgm:prSet>
      <dgm:spPr/>
    </dgm:pt>
    <dgm:pt modelId="{905FBBBB-0D07-446A-B307-C69D99BE7546}" type="pres">
      <dgm:prSet presAssocID="{1C803581-9F9C-4919-B33D-BB73DC82B65A}" presName="sibTrans" presStyleLbl="bgSibTrans2D1" presStyleIdx="4" presStyleCnt="7"/>
      <dgm:spPr/>
    </dgm:pt>
    <dgm:pt modelId="{752FDAFE-F756-4EF5-9927-D06F4106D867}" type="pres">
      <dgm:prSet presAssocID="{8FF2D08A-E196-444C-A83E-F441C595F452}" presName="compNode" presStyleCnt="0"/>
      <dgm:spPr/>
    </dgm:pt>
    <dgm:pt modelId="{5FC96632-D19D-4B0E-9317-DD4F2A7CE90C}" type="pres">
      <dgm:prSet presAssocID="{8FF2D08A-E196-444C-A83E-F441C595F452}" presName="dummyConnPt" presStyleCnt="0"/>
      <dgm:spPr/>
    </dgm:pt>
    <dgm:pt modelId="{C71D7D53-FDA3-49C7-9344-1B8D498B3675}" type="pres">
      <dgm:prSet presAssocID="{8FF2D08A-E196-444C-A83E-F441C595F452}" presName="node" presStyleLbl="node1" presStyleIdx="5" presStyleCnt="8">
        <dgm:presLayoutVars>
          <dgm:bulletEnabled val="1"/>
        </dgm:presLayoutVars>
      </dgm:prSet>
      <dgm:spPr/>
    </dgm:pt>
    <dgm:pt modelId="{E38E3DD2-F0F0-4CB7-ADAC-2BE1230FEE57}" type="pres">
      <dgm:prSet presAssocID="{A9115F5F-714C-4034-AE54-4FBAA9571E60}" presName="sibTrans" presStyleLbl="bgSibTrans2D1" presStyleIdx="5" presStyleCnt="7"/>
      <dgm:spPr/>
    </dgm:pt>
    <dgm:pt modelId="{9A678E92-E49F-4BF3-95D5-87F9D0E71432}" type="pres">
      <dgm:prSet presAssocID="{52D57D4D-3291-4614-A1FF-0F87FC649999}" presName="compNode" presStyleCnt="0"/>
      <dgm:spPr/>
    </dgm:pt>
    <dgm:pt modelId="{66B0708C-ABDF-41EA-AFB2-0C13E4B1B1D0}" type="pres">
      <dgm:prSet presAssocID="{52D57D4D-3291-4614-A1FF-0F87FC649999}" presName="dummyConnPt" presStyleCnt="0"/>
      <dgm:spPr/>
    </dgm:pt>
    <dgm:pt modelId="{A93820D4-516A-4C98-82C2-CDE6831E274A}" type="pres">
      <dgm:prSet presAssocID="{52D57D4D-3291-4614-A1FF-0F87FC649999}" presName="node" presStyleLbl="node1" presStyleIdx="6" presStyleCnt="8">
        <dgm:presLayoutVars>
          <dgm:bulletEnabled val="1"/>
        </dgm:presLayoutVars>
      </dgm:prSet>
      <dgm:spPr/>
    </dgm:pt>
    <dgm:pt modelId="{0F174CE2-7533-477C-A269-4CE429F1B3C0}" type="pres">
      <dgm:prSet presAssocID="{04D8098A-A66A-47AE-A2FC-AC7C9327BACE}" presName="sibTrans" presStyleLbl="bgSibTrans2D1" presStyleIdx="6" presStyleCnt="7"/>
      <dgm:spPr/>
    </dgm:pt>
    <dgm:pt modelId="{65FB3228-F2C6-4AE9-8F88-953EEEFEB793}" type="pres">
      <dgm:prSet presAssocID="{E86EE77C-40E3-4235-878C-BCF3D133BA4A}" presName="compNode" presStyleCnt="0"/>
      <dgm:spPr/>
    </dgm:pt>
    <dgm:pt modelId="{2BD72E28-D999-4C49-978F-607EA4ED7238}" type="pres">
      <dgm:prSet presAssocID="{E86EE77C-40E3-4235-878C-BCF3D133BA4A}" presName="dummyConnPt" presStyleCnt="0"/>
      <dgm:spPr/>
    </dgm:pt>
    <dgm:pt modelId="{EC1DD641-95C8-4180-ACB6-02E13AF7566A}" type="pres">
      <dgm:prSet presAssocID="{E86EE77C-40E3-4235-878C-BCF3D133BA4A}" presName="node" presStyleLbl="node1" presStyleIdx="7" presStyleCnt="8">
        <dgm:presLayoutVars>
          <dgm:bulletEnabled val="1"/>
        </dgm:presLayoutVars>
      </dgm:prSet>
      <dgm:spPr/>
    </dgm:pt>
  </dgm:ptLst>
  <dgm:cxnLst>
    <dgm:cxn modelId="{840CF601-9C8A-4555-BEA3-5795A7C8DD9B}" srcId="{50DE6D31-BBE2-4338-81EB-7620678CAA97}" destId="{A8F9C8BE-58C1-4DDE-9D90-809D7B481B4E}" srcOrd="2" destOrd="0" parTransId="{996558B9-F074-489D-BABD-ACB793EAA13B}" sibTransId="{554E2024-E790-4EED-AD24-FA9677E14F0A}"/>
    <dgm:cxn modelId="{C84B3406-D812-478B-95E1-27A60B6A3EA8}" type="presOf" srcId="{A8F9C8BE-58C1-4DDE-9D90-809D7B481B4E}" destId="{510FD33C-698D-4396-B8C3-9A5BAD5768D7}" srcOrd="0" destOrd="0" presId="urn:microsoft.com/office/officeart/2005/8/layout/bProcess4"/>
    <dgm:cxn modelId="{97BE910F-F111-4B61-96FB-E61A115EDB30}" type="presOf" srcId="{3BDC7486-4BA4-4FA1-912A-20CC0A217E6B}" destId="{1860E346-BA2C-4426-A269-4A36FFD0DE56}" srcOrd="0" destOrd="0" presId="urn:microsoft.com/office/officeart/2005/8/layout/bProcess4"/>
    <dgm:cxn modelId="{BC37E219-94E6-4D91-8558-70DDA4DC9A0B}" srcId="{50DE6D31-BBE2-4338-81EB-7620678CAA97}" destId="{52D57D4D-3291-4614-A1FF-0F87FC649999}" srcOrd="6" destOrd="0" parTransId="{32F383E8-ED42-4832-83D3-6F22EB3A54C2}" sibTransId="{04D8098A-A66A-47AE-A2FC-AC7C9327BACE}"/>
    <dgm:cxn modelId="{02F47A21-FA99-435E-9096-3939634558DA}" srcId="{50DE6D31-BBE2-4338-81EB-7620678CAA97}" destId="{39C44FC7-9887-4B59-9F46-68478EB5FD0D}" srcOrd="1" destOrd="0" parTransId="{E1D06266-24B9-466C-8492-B62F2D0E8C22}" sibTransId="{A0EF6600-4B5B-4B88-BA85-A5119E7C78B3}"/>
    <dgm:cxn modelId="{A2386E37-3264-4A8D-825A-CA1C8C9FDB4C}" srcId="{50DE6D31-BBE2-4338-81EB-7620678CAA97}" destId="{8FF2D08A-E196-444C-A83E-F441C595F452}" srcOrd="5" destOrd="0" parTransId="{5BFCBA3F-327E-45D1-B47D-73562D4DE7F6}" sibTransId="{A9115F5F-714C-4034-AE54-4FBAA9571E60}"/>
    <dgm:cxn modelId="{66B10960-9C10-4694-8E6D-381F3A56C72B}" type="presOf" srcId="{E86EE77C-40E3-4235-878C-BCF3D133BA4A}" destId="{EC1DD641-95C8-4180-ACB6-02E13AF7566A}" srcOrd="0" destOrd="0" presId="urn:microsoft.com/office/officeart/2005/8/layout/bProcess4"/>
    <dgm:cxn modelId="{CF23A96B-5210-4DD6-9958-8659F84AE4C3}" type="presOf" srcId="{A0EF6600-4B5B-4B88-BA85-A5119E7C78B3}" destId="{ECF977F5-95C6-4956-AA2B-C2D9940C9710}" srcOrd="0" destOrd="0" presId="urn:microsoft.com/office/officeart/2005/8/layout/bProcess4"/>
    <dgm:cxn modelId="{DADD334E-8F34-4546-9A0C-F7EDD959BAE2}" srcId="{50DE6D31-BBE2-4338-81EB-7620678CAA97}" destId="{5C3B5DC4-04D8-4B9A-9CAE-B6CE5A809FDC}" srcOrd="3" destOrd="0" parTransId="{E029576A-638F-4F69-B250-F1F33F874327}" sibTransId="{3BDC7486-4BA4-4FA1-912A-20CC0A217E6B}"/>
    <dgm:cxn modelId="{3C311458-894B-4CD9-A087-6FBD2614750E}" type="presOf" srcId="{47ADCD94-E449-4F31-9D83-FB65F59F4E7D}" destId="{97512075-4B72-40CB-A4A2-4125E58548FD}" srcOrd="0" destOrd="0" presId="urn:microsoft.com/office/officeart/2005/8/layout/bProcess4"/>
    <dgm:cxn modelId="{20EC4978-E15C-4990-B4C8-72F028CD3C52}" type="presOf" srcId="{52D57D4D-3291-4614-A1FF-0F87FC649999}" destId="{A93820D4-516A-4C98-82C2-CDE6831E274A}" srcOrd="0" destOrd="0" presId="urn:microsoft.com/office/officeart/2005/8/layout/bProcess4"/>
    <dgm:cxn modelId="{1B34BF59-F81C-42A8-8992-FF00F7E23A51}" type="presOf" srcId="{974B41F7-A4D7-4BA6-A483-09B885298D7C}" destId="{4A384D53-5848-413A-BB1D-DB8926BFBD05}" srcOrd="0" destOrd="0" presId="urn:microsoft.com/office/officeart/2005/8/layout/bProcess4"/>
    <dgm:cxn modelId="{B5A8447B-96E8-4661-A937-263DAB689816}" type="presOf" srcId="{554E2024-E790-4EED-AD24-FA9677E14F0A}" destId="{85A7D0F9-ABD5-4F13-A421-E6248A5047C4}" srcOrd="0" destOrd="0" presId="urn:microsoft.com/office/officeart/2005/8/layout/bProcess4"/>
    <dgm:cxn modelId="{3056F383-1E34-4A41-BFE6-2E12F1550BC0}" srcId="{50DE6D31-BBE2-4338-81EB-7620678CAA97}" destId="{E86EE77C-40E3-4235-878C-BCF3D133BA4A}" srcOrd="7" destOrd="0" parTransId="{D65315E8-5333-4C8C-BBAA-1F0BF64F99AF}" sibTransId="{5F5E5F96-BE37-4B8C-B0F7-2FDA26E76CD4}"/>
    <dgm:cxn modelId="{C1AF1296-C710-43FF-8669-6F3F41F5F41D}" type="presOf" srcId="{50DE6D31-BBE2-4338-81EB-7620678CAA97}" destId="{BF7EDCBE-2FEB-4537-B0D6-521F0538B60E}" srcOrd="0" destOrd="0" presId="urn:microsoft.com/office/officeart/2005/8/layout/bProcess4"/>
    <dgm:cxn modelId="{A2642FA5-4D75-41ED-81EA-D06AF07B44FF}" type="presOf" srcId="{168D2BB7-3CEF-4E2B-B517-2E447AD98FBF}" destId="{86245372-2C2A-4844-945F-DC67E1B00C97}" srcOrd="0" destOrd="0" presId="urn:microsoft.com/office/officeart/2005/8/layout/bProcess4"/>
    <dgm:cxn modelId="{FF1B7DAC-363F-4CEC-887B-21D425BBCEA9}" srcId="{50DE6D31-BBE2-4338-81EB-7620678CAA97}" destId="{47ADCD94-E449-4F31-9D83-FB65F59F4E7D}" srcOrd="4" destOrd="0" parTransId="{AF5F1AE7-A5CA-4C40-A1FE-8E1D76EB9A44}" sibTransId="{1C803581-9F9C-4919-B33D-BB73DC82B65A}"/>
    <dgm:cxn modelId="{62899BBB-0433-4703-9B19-D95473A63CEE}" type="presOf" srcId="{A9115F5F-714C-4034-AE54-4FBAA9571E60}" destId="{E38E3DD2-F0F0-4CB7-ADAC-2BE1230FEE57}" srcOrd="0" destOrd="0" presId="urn:microsoft.com/office/officeart/2005/8/layout/bProcess4"/>
    <dgm:cxn modelId="{30F1E5C5-D060-4610-A52F-CBC8025AA552}" type="presOf" srcId="{8FF2D08A-E196-444C-A83E-F441C595F452}" destId="{C71D7D53-FDA3-49C7-9344-1B8D498B3675}" srcOrd="0" destOrd="0" presId="urn:microsoft.com/office/officeart/2005/8/layout/bProcess4"/>
    <dgm:cxn modelId="{AABEB9C6-08C4-45EE-A038-A822821FE645}" type="presOf" srcId="{39C44FC7-9887-4B59-9F46-68478EB5FD0D}" destId="{159F7757-3842-4957-9491-D57A9005D15D}" srcOrd="0" destOrd="0" presId="urn:microsoft.com/office/officeart/2005/8/layout/bProcess4"/>
    <dgm:cxn modelId="{557FFBC9-48B7-46A1-9486-7A7447BE548E}" type="presOf" srcId="{04D8098A-A66A-47AE-A2FC-AC7C9327BACE}" destId="{0F174CE2-7533-477C-A269-4CE429F1B3C0}" srcOrd="0" destOrd="0" presId="urn:microsoft.com/office/officeart/2005/8/layout/bProcess4"/>
    <dgm:cxn modelId="{0C3D6CDF-E05E-4F99-91CC-6DC653BE4AD2}" type="presOf" srcId="{1C803581-9F9C-4919-B33D-BB73DC82B65A}" destId="{905FBBBB-0D07-446A-B307-C69D99BE7546}" srcOrd="0" destOrd="0" presId="urn:microsoft.com/office/officeart/2005/8/layout/bProcess4"/>
    <dgm:cxn modelId="{33383BEB-C447-46FD-87FE-FC42A0A6C067}" srcId="{50DE6D31-BBE2-4338-81EB-7620678CAA97}" destId="{168D2BB7-3CEF-4E2B-B517-2E447AD98FBF}" srcOrd="0" destOrd="0" parTransId="{70A0CF32-0DFC-4090-9938-14FAE81A9395}" sibTransId="{974B41F7-A4D7-4BA6-A483-09B885298D7C}"/>
    <dgm:cxn modelId="{64C9A5FD-0F2C-4BF3-8252-FFCC641206D4}" type="presOf" srcId="{5C3B5DC4-04D8-4B9A-9CAE-B6CE5A809FDC}" destId="{F1C2BF0A-5CE6-4473-A158-D91D2B3D43B5}" srcOrd="0" destOrd="0" presId="urn:microsoft.com/office/officeart/2005/8/layout/bProcess4"/>
    <dgm:cxn modelId="{407D24E1-DC48-4EEE-B8E7-141574FDB97B}" type="presParOf" srcId="{BF7EDCBE-2FEB-4537-B0D6-521F0538B60E}" destId="{C50EFA05-BF45-4431-8982-D4FF76199983}" srcOrd="0" destOrd="0" presId="urn:microsoft.com/office/officeart/2005/8/layout/bProcess4"/>
    <dgm:cxn modelId="{6CB975C9-3BBF-4297-9C4D-9FD94BC2C45E}" type="presParOf" srcId="{C50EFA05-BF45-4431-8982-D4FF76199983}" destId="{8AC46AD9-8633-4C6B-B943-E81AD48BED0A}" srcOrd="0" destOrd="0" presId="urn:microsoft.com/office/officeart/2005/8/layout/bProcess4"/>
    <dgm:cxn modelId="{1339CE95-6638-4CE8-A012-720667CA3165}" type="presParOf" srcId="{C50EFA05-BF45-4431-8982-D4FF76199983}" destId="{86245372-2C2A-4844-945F-DC67E1B00C97}" srcOrd="1" destOrd="0" presId="urn:microsoft.com/office/officeart/2005/8/layout/bProcess4"/>
    <dgm:cxn modelId="{38C76320-D33C-4954-9689-02A73D71F3A5}" type="presParOf" srcId="{BF7EDCBE-2FEB-4537-B0D6-521F0538B60E}" destId="{4A384D53-5848-413A-BB1D-DB8926BFBD05}" srcOrd="1" destOrd="0" presId="urn:microsoft.com/office/officeart/2005/8/layout/bProcess4"/>
    <dgm:cxn modelId="{B744769E-5032-4C41-9EAC-1A83F6ABA55B}" type="presParOf" srcId="{BF7EDCBE-2FEB-4537-B0D6-521F0538B60E}" destId="{003FCC98-7DF5-4DE3-BDDE-1FF312C4F83B}" srcOrd="2" destOrd="0" presId="urn:microsoft.com/office/officeart/2005/8/layout/bProcess4"/>
    <dgm:cxn modelId="{E3797391-044B-4120-B97F-144A9939F1FD}" type="presParOf" srcId="{003FCC98-7DF5-4DE3-BDDE-1FF312C4F83B}" destId="{DD794DC7-C189-45C8-B847-198B62E319E9}" srcOrd="0" destOrd="0" presId="urn:microsoft.com/office/officeart/2005/8/layout/bProcess4"/>
    <dgm:cxn modelId="{338EE7C5-7145-4330-906F-BACDD68D8B65}" type="presParOf" srcId="{003FCC98-7DF5-4DE3-BDDE-1FF312C4F83B}" destId="{159F7757-3842-4957-9491-D57A9005D15D}" srcOrd="1" destOrd="0" presId="urn:microsoft.com/office/officeart/2005/8/layout/bProcess4"/>
    <dgm:cxn modelId="{A0D8FC49-EBA6-4F4A-B042-41F00271CCE6}" type="presParOf" srcId="{BF7EDCBE-2FEB-4537-B0D6-521F0538B60E}" destId="{ECF977F5-95C6-4956-AA2B-C2D9940C9710}" srcOrd="3" destOrd="0" presId="urn:microsoft.com/office/officeart/2005/8/layout/bProcess4"/>
    <dgm:cxn modelId="{40DD3CE4-FD34-4554-A381-5174F1D92487}" type="presParOf" srcId="{BF7EDCBE-2FEB-4537-B0D6-521F0538B60E}" destId="{241294AD-C854-4D06-BC23-DF0FCB49A802}" srcOrd="4" destOrd="0" presId="urn:microsoft.com/office/officeart/2005/8/layout/bProcess4"/>
    <dgm:cxn modelId="{CC02E404-F28E-44A4-AB10-279B2280F14B}" type="presParOf" srcId="{241294AD-C854-4D06-BC23-DF0FCB49A802}" destId="{F355E717-C6AC-4A63-9A87-7DDED07A272C}" srcOrd="0" destOrd="0" presId="urn:microsoft.com/office/officeart/2005/8/layout/bProcess4"/>
    <dgm:cxn modelId="{46D9A686-7DFB-4FAF-8B9B-36EA9939263D}" type="presParOf" srcId="{241294AD-C854-4D06-BC23-DF0FCB49A802}" destId="{510FD33C-698D-4396-B8C3-9A5BAD5768D7}" srcOrd="1" destOrd="0" presId="urn:microsoft.com/office/officeart/2005/8/layout/bProcess4"/>
    <dgm:cxn modelId="{5936C8AF-7B27-49BE-A7AD-1735EDAC0E57}" type="presParOf" srcId="{BF7EDCBE-2FEB-4537-B0D6-521F0538B60E}" destId="{85A7D0F9-ABD5-4F13-A421-E6248A5047C4}" srcOrd="5" destOrd="0" presId="urn:microsoft.com/office/officeart/2005/8/layout/bProcess4"/>
    <dgm:cxn modelId="{E0BA2B1E-8E5E-448F-845F-1E83E470F21F}" type="presParOf" srcId="{BF7EDCBE-2FEB-4537-B0D6-521F0538B60E}" destId="{801524B5-C717-469F-962E-3015115E2955}" srcOrd="6" destOrd="0" presId="urn:microsoft.com/office/officeart/2005/8/layout/bProcess4"/>
    <dgm:cxn modelId="{5E4F3663-D444-4C48-9D17-583ED2F9A5D3}" type="presParOf" srcId="{801524B5-C717-469F-962E-3015115E2955}" destId="{AB6EA956-D287-45FE-82F9-42D3D89F75DF}" srcOrd="0" destOrd="0" presId="urn:microsoft.com/office/officeart/2005/8/layout/bProcess4"/>
    <dgm:cxn modelId="{26D473FC-AF9B-4914-A421-7888ABDA6FB2}" type="presParOf" srcId="{801524B5-C717-469F-962E-3015115E2955}" destId="{F1C2BF0A-5CE6-4473-A158-D91D2B3D43B5}" srcOrd="1" destOrd="0" presId="urn:microsoft.com/office/officeart/2005/8/layout/bProcess4"/>
    <dgm:cxn modelId="{211FD943-2509-4A86-B6DD-CD3DA838182C}" type="presParOf" srcId="{BF7EDCBE-2FEB-4537-B0D6-521F0538B60E}" destId="{1860E346-BA2C-4426-A269-4A36FFD0DE56}" srcOrd="7" destOrd="0" presId="urn:microsoft.com/office/officeart/2005/8/layout/bProcess4"/>
    <dgm:cxn modelId="{BFABE992-AA7A-4801-B4B9-5C5D624A7FDA}" type="presParOf" srcId="{BF7EDCBE-2FEB-4537-B0D6-521F0538B60E}" destId="{7071F3F4-C1B1-42F3-B88B-1990B4D674D3}" srcOrd="8" destOrd="0" presId="urn:microsoft.com/office/officeart/2005/8/layout/bProcess4"/>
    <dgm:cxn modelId="{F876770D-F59A-4D08-8B2B-EB4F1BE661C2}" type="presParOf" srcId="{7071F3F4-C1B1-42F3-B88B-1990B4D674D3}" destId="{3363B9B3-275F-4545-AF8D-AD4CE91AF21E}" srcOrd="0" destOrd="0" presId="urn:microsoft.com/office/officeart/2005/8/layout/bProcess4"/>
    <dgm:cxn modelId="{EC96C65F-9042-4F59-A965-422EEC1274C5}" type="presParOf" srcId="{7071F3F4-C1B1-42F3-B88B-1990B4D674D3}" destId="{97512075-4B72-40CB-A4A2-4125E58548FD}" srcOrd="1" destOrd="0" presId="urn:microsoft.com/office/officeart/2005/8/layout/bProcess4"/>
    <dgm:cxn modelId="{C294AB39-67F3-4421-837F-F06C79C9EBEE}" type="presParOf" srcId="{BF7EDCBE-2FEB-4537-B0D6-521F0538B60E}" destId="{905FBBBB-0D07-446A-B307-C69D99BE7546}" srcOrd="9" destOrd="0" presId="urn:microsoft.com/office/officeart/2005/8/layout/bProcess4"/>
    <dgm:cxn modelId="{DB494B4C-3039-4612-923C-EAB6522A31FF}" type="presParOf" srcId="{BF7EDCBE-2FEB-4537-B0D6-521F0538B60E}" destId="{752FDAFE-F756-4EF5-9927-D06F4106D867}" srcOrd="10" destOrd="0" presId="urn:microsoft.com/office/officeart/2005/8/layout/bProcess4"/>
    <dgm:cxn modelId="{AF2E769D-C1E7-431E-9E7D-862CBA65E25D}" type="presParOf" srcId="{752FDAFE-F756-4EF5-9927-D06F4106D867}" destId="{5FC96632-D19D-4B0E-9317-DD4F2A7CE90C}" srcOrd="0" destOrd="0" presId="urn:microsoft.com/office/officeart/2005/8/layout/bProcess4"/>
    <dgm:cxn modelId="{C73AD608-01EA-4601-80CE-9037242EAD31}" type="presParOf" srcId="{752FDAFE-F756-4EF5-9927-D06F4106D867}" destId="{C71D7D53-FDA3-49C7-9344-1B8D498B3675}" srcOrd="1" destOrd="0" presId="urn:microsoft.com/office/officeart/2005/8/layout/bProcess4"/>
    <dgm:cxn modelId="{0816A229-39B1-4851-9F13-72B4BB9AD53F}" type="presParOf" srcId="{BF7EDCBE-2FEB-4537-B0D6-521F0538B60E}" destId="{E38E3DD2-F0F0-4CB7-ADAC-2BE1230FEE57}" srcOrd="11" destOrd="0" presId="urn:microsoft.com/office/officeart/2005/8/layout/bProcess4"/>
    <dgm:cxn modelId="{D1EAD8A6-013E-4B16-9DFB-4312B236EDAD}" type="presParOf" srcId="{BF7EDCBE-2FEB-4537-B0D6-521F0538B60E}" destId="{9A678E92-E49F-4BF3-95D5-87F9D0E71432}" srcOrd="12" destOrd="0" presId="urn:microsoft.com/office/officeart/2005/8/layout/bProcess4"/>
    <dgm:cxn modelId="{7E31EBDD-4691-45EA-9A4A-9EA105B2FD1F}" type="presParOf" srcId="{9A678E92-E49F-4BF3-95D5-87F9D0E71432}" destId="{66B0708C-ABDF-41EA-AFB2-0C13E4B1B1D0}" srcOrd="0" destOrd="0" presId="urn:microsoft.com/office/officeart/2005/8/layout/bProcess4"/>
    <dgm:cxn modelId="{F3E46D80-3DFD-4989-98C9-2FF9CEC8C647}" type="presParOf" srcId="{9A678E92-E49F-4BF3-95D5-87F9D0E71432}" destId="{A93820D4-516A-4C98-82C2-CDE6831E274A}" srcOrd="1" destOrd="0" presId="urn:microsoft.com/office/officeart/2005/8/layout/bProcess4"/>
    <dgm:cxn modelId="{7EA3A271-57C1-480C-857B-152356EBE1CB}" type="presParOf" srcId="{BF7EDCBE-2FEB-4537-B0D6-521F0538B60E}" destId="{0F174CE2-7533-477C-A269-4CE429F1B3C0}" srcOrd="13" destOrd="0" presId="urn:microsoft.com/office/officeart/2005/8/layout/bProcess4"/>
    <dgm:cxn modelId="{314E76F5-4500-4427-911A-2C81A8B34AE2}" type="presParOf" srcId="{BF7EDCBE-2FEB-4537-B0D6-521F0538B60E}" destId="{65FB3228-F2C6-4AE9-8F88-953EEEFEB793}" srcOrd="14" destOrd="0" presId="urn:microsoft.com/office/officeart/2005/8/layout/bProcess4"/>
    <dgm:cxn modelId="{311C1A99-1AB2-4031-BF07-D53A5AC86733}" type="presParOf" srcId="{65FB3228-F2C6-4AE9-8F88-953EEEFEB793}" destId="{2BD72E28-D999-4C49-978F-607EA4ED7238}" srcOrd="0" destOrd="0" presId="urn:microsoft.com/office/officeart/2005/8/layout/bProcess4"/>
    <dgm:cxn modelId="{3FDEE6F9-AE2C-4577-B244-641AC259A059}" type="presParOf" srcId="{65FB3228-F2C6-4AE9-8F88-953EEEFEB793}" destId="{EC1DD641-95C8-4180-ACB6-02E13AF7566A}"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2674C9E-DD4E-47FB-A76F-5BA535563BD7}"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D0FCE343-DAFE-4E82-B8DC-DBC5D7BE050F}">
      <dgm:prSet phldrT="[Text]" custT="1"/>
      <dgm:spPr/>
      <dgm:t>
        <a:bodyPr/>
        <a:lstStyle/>
        <a:p>
          <a:r>
            <a:rPr lang="en-US" sz="1200" dirty="0"/>
            <a:t>Admission to ward - SU has first meeting with named nurse/admitting nurse</a:t>
          </a:r>
        </a:p>
      </dgm:t>
    </dgm:pt>
    <dgm:pt modelId="{C0538B1E-5D01-483D-853C-14EB782F792A}" type="parTrans" cxnId="{E3A51643-B22E-479C-A2B4-27C49ED0AFB1}">
      <dgm:prSet/>
      <dgm:spPr/>
      <dgm:t>
        <a:bodyPr/>
        <a:lstStyle/>
        <a:p>
          <a:endParaRPr lang="en-US"/>
        </a:p>
      </dgm:t>
    </dgm:pt>
    <dgm:pt modelId="{584B17D8-F4A2-47CC-A75B-D2D249241A88}" type="sibTrans" cxnId="{E3A51643-B22E-479C-A2B4-27C49ED0AFB1}">
      <dgm:prSet/>
      <dgm:spPr/>
      <dgm:t>
        <a:bodyPr/>
        <a:lstStyle/>
        <a:p>
          <a:endParaRPr lang="en-US"/>
        </a:p>
      </dgm:t>
    </dgm:pt>
    <dgm:pt modelId="{48A0D73A-63D1-486D-961D-F4CCD9C8BD7C}">
      <dgm:prSet phldrT="[Text]" custT="1"/>
      <dgm:spPr/>
      <dgm:t>
        <a:bodyPr/>
        <a:lstStyle/>
        <a:p>
          <a:r>
            <a:rPr lang="en-US" sz="1200" dirty="0"/>
            <a:t> Nurse provides verbal and written information about available psychology/access to therapy</a:t>
          </a:r>
        </a:p>
      </dgm:t>
    </dgm:pt>
    <dgm:pt modelId="{6EB7E2D0-276C-4EA6-9157-509D4E192B16}" type="parTrans" cxnId="{DEA9C483-618E-4594-8406-C884D4045ED8}">
      <dgm:prSet/>
      <dgm:spPr/>
      <dgm:t>
        <a:bodyPr/>
        <a:lstStyle/>
        <a:p>
          <a:endParaRPr lang="en-US"/>
        </a:p>
      </dgm:t>
    </dgm:pt>
    <dgm:pt modelId="{E66B6D35-9BA9-4258-835D-2F2E06A12076}" type="sibTrans" cxnId="{DEA9C483-618E-4594-8406-C884D4045ED8}">
      <dgm:prSet/>
      <dgm:spPr/>
      <dgm:t>
        <a:bodyPr/>
        <a:lstStyle/>
        <a:p>
          <a:endParaRPr lang="en-US"/>
        </a:p>
      </dgm:t>
    </dgm:pt>
    <dgm:pt modelId="{34A2ACFD-3F77-41FC-A501-93A4B5405C50}">
      <dgm:prSet phldrT="[Text]" custT="1"/>
      <dgm:spPr/>
      <dgm:t>
        <a:bodyPr/>
        <a:lstStyle/>
        <a:p>
          <a:r>
            <a:rPr lang="en-US" sz="1200" dirty="0"/>
            <a:t>Psychologist liaises with named nurse and collates information about  SU.</a:t>
          </a:r>
        </a:p>
      </dgm:t>
    </dgm:pt>
    <dgm:pt modelId="{C445F29E-BB3D-49BE-91A2-45986D57E293}" type="parTrans" cxnId="{AA6AC275-9CD4-4755-B5BA-0DD4739CB3EE}">
      <dgm:prSet/>
      <dgm:spPr/>
      <dgm:t>
        <a:bodyPr/>
        <a:lstStyle/>
        <a:p>
          <a:endParaRPr lang="en-US"/>
        </a:p>
      </dgm:t>
    </dgm:pt>
    <dgm:pt modelId="{89E0B2AC-AEB4-4A77-AA61-89D02279692E}" type="sibTrans" cxnId="{AA6AC275-9CD4-4755-B5BA-0DD4739CB3EE}">
      <dgm:prSet/>
      <dgm:spPr/>
      <dgm:t>
        <a:bodyPr/>
        <a:lstStyle/>
        <a:p>
          <a:endParaRPr lang="en-US"/>
        </a:p>
      </dgm:t>
    </dgm:pt>
    <dgm:pt modelId="{32618BB6-F3EA-4169-A447-93F0A795FE34}">
      <dgm:prSet phldrT="[Text]" custT="1"/>
      <dgm:spPr/>
      <dgm:t>
        <a:bodyPr/>
        <a:lstStyle/>
        <a:p>
          <a:r>
            <a:rPr lang="en-US" sz="1200" dirty="0"/>
            <a:t>Level three: therapy with psychologist</a:t>
          </a:r>
        </a:p>
      </dgm:t>
    </dgm:pt>
    <dgm:pt modelId="{4AC03210-46DB-437B-8AF8-DFCA1CBE13A7}" type="parTrans" cxnId="{862A0D04-0C1E-4306-9351-2C28A5789B5B}">
      <dgm:prSet/>
      <dgm:spPr/>
      <dgm:t>
        <a:bodyPr/>
        <a:lstStyle/>
        <a:p>
          <a:endParaRPr lang="en-US"/>
        </a:p>
      </dgm:t>
    </dgm:pt>
    <dgm:pt modelId="{A5516E2F-6EFF-4012-B0F5-16DBE4BFBEDC}" type="sibTrans" cxnId="{862A0D04-0C1E-4306-9351-2C28A5789B5B}">
      <dgm:prSet/>
      <dgm:spPr/>
      <dgm:t>
        <a:bodyPr/>
        <a:lstStyle/>
        <a:p>
          <a:endParaRPr lang="en-US"/>
        </a:p>
      </dgm:t>
    </dgm:pt>
    <dgm:pt modelId="{213129A9-4E5E-4A35-A611-FB9AEEB44D75}">
      <dgm:prSet phldrT="[Text]" custT="1"/>
      <dgm:spPr/>
      <dgm:t>
        <a:bodyPr/>
        <a:lstStyle/>
        <a:p>
          <a:r>
            <a:rPr lang="en-US" sz="1200" dirty="0"/>
            <a:t> </a:t>
          </a:r>
        </a:p>
        <a:p>
          <a:r>
            <a:rPr lang="en-US" sz="1200" dirty="0"/>
            <a:t>Reductions in risky </a:t>
          </a:r>
          <a:r>
            <a:rPr lang="en-US" sz="1200" dirty="0" err="1"/>
            <a:t>behaviours</a:t>
          </a:r>
          <a:endParaRPr lang="en-US" sz="1200" dirty="0"/>
        </a:p>
        <a:p>
          <a:r>
            <a:rPr lang="en-US" sz="1200" dirty="0"/>
            <a:t>Improved patient well-being</a:t>
          </a:r>
        </a:p>
        <a:p>
          <a:r>
            <a:rPr lang="en-US" sz="1200" dirty="0"/>
            <a:t>Reduced staff burn out and sickness </a:t>
          </a:r>
        </a:p>
        <a:p>
          <a:r>
            <a:rPr lang="en-US" sz="1000" dirty="0"/>
            <a:t> </a:t>
          </a:r>
        </a:p>
      </dgm:t>
    </dgm:pt>
    <dgm:pt modelId="{2E3649FA-640B-4BBF-8B34-52ED45FE1345}" type="parTrans" cxnId="{98105299-EFAB-499C-AC45-659AA9330C73}">
      <dgm:prSet/>
      <dgm:spPr/>
      <dgm:t>
        <a:bodyPr/>
        <a:lstStyle/>
        <a:p>
          <a:endParaRPr lang="en-US"/>
        </a:p>
      </dgm:t>
    </dgm:pt>
    <dgm:pt modelId="{0A88E456-CF98-4049-8039-A48AF215E538}" type="sibTrans" cxnId="{98105299-EFAB-499C-AC45-659AA9330C73}">
      <dgm:prSet/>
      <dgm:spPr/>
      <dgm:t>
        <a:bodyPr/>
        <a:lstStyle/>
        <a:p>
          <a:endParaRPr lang="en-US"/>
        </a:p>
      </dgm:t>
    </dgm:pt>
    <dgm:pt modelId="{5237853D-9130-44DE-86D7-4F3F56431CF7}">
      <dgm:prSet custT="1"/>
      <dgm:spPr/>
      <dgm:t>
        <a:bodyPr/>
        <a:lstStyle/>
        <a:p>
          <a:r>
            <a:rPr lang="en-GB" sz="1200" dirty="0"/>
            <a:t>Cost savings </a:t>
          </a:r>
        </a:p>
        <a:p>
          <a:r>
            <a:rPr lang="en-GB" sz="1200" dirty="0"/>
            <a:t>More resource to implement psychologically-informed approach</a:t>
          </a:r>
        </a:p>
      </dgm:t>
    </dgm:pt>
    <dgm:pt modelId="{E3EB0B7A-EFB2-4885-9785-ACF2F3B05002}" type="parTrans" cxnId="{0A2C4710-9369-45BD-B72F-E769729E3586}">
      <dgm:prSet/>
      <dgm:spPr/>
      <dgm:t>
        <a:bodyPr/>
        <a:lstStyle/>
        <a:p>
          <a:endParaRPr lang="en-GB"/>
        </a:p>
      </dgm:t>
    </dgm:pt>
    <dgm:pt modelId="{AD8E0686-7E20-43A5-9F3A-F1EBB9BDD57F}" type="sibTrans" cxnId="{0A2C4710-9369-45BD-B72F-E769729E3586}">
      <dgm:prSet/>
      <dgm:spPr/>
      <dgm:t>
        <a:bodyPr/>
        <a:lstStyle/>
        <a:p>
          <a:endParaRPr lang="en-GB"/>
        </a:p>
      </dgm:t>
    </dgm:pt>
    <dgm:pt modelId="{C46C2E2E-994B-4441-9D78-011BD5B8B7EF}">
      <dgm:prSet phldrT="[Text]" custT="1"/>
      <dgm:spPr/>
      <dgm:t>
        <a:bodyPr/>
        <a:lstStyle/>
        <a:p>
          <a:r>
            <a:rPr lang="en-US" sz="1200" dirty="0"/>
            <a:t>Level two: nurse-led group or one-to-one interventions supervised by psychologist </a:t>
          </a:r>
        </a:p>
      </dgm:t>
    </dgm:pt>
    <dgm:pt modelId="{42F3C5FD-733A-4766-9011-070D5894BCD2}" type="sibTrans" cxnId="{C88FC21D-C332-4D0D-8758-91A679EFAB88}">
      <dgm:prSet/>
      <dgm:spPr/>
      <dgm:t>
        <a:bodyPr/>
        <a:lstStyle/>
        <a:p>
          <a:endParaRPr lang="en-US"/>
        </a:p>
      </dgm:t>
    </dgm:pt>
    <dgm:pt modelId="{3C9E9205-8D4E-491A-8DF7-2BA32EBAC3E7}" type="parTrans" cxnId="{C88FC21D-C332-4D0D-8758-91A679EFAB88}">
      <dgm:prSet/>
      <dgm:spPr/>
      <dgm:t>
        <a:bodyPr/>
        <a:lstStyle/>
        <a:p>
          <a:endParaRPr lang="en-US"/>
        </a:p>
      </dgm:t>
    </dgm:pt>
    <dgm:pt modelId="{3467B410-9DA8-44CB-8CA3-B8E6CDA52D37}">
      <dgm:prSet phldrT="[Text]" custT="1"/>
      <dgm:spPr/>
      <dgm:t>
        <a:bodyPr/>
        <a:lstStyle/>
        <a:p>
          <a:r>
            <a:rPr lang="en-US" sz="1200" dirty="0"/>
            <a:t>Level one formulation with all patients  </a:t>
          </a:r>
        </a:p>
      </dgm:t>
    </dgm:pt>
    <dgm:pt modelId="{46003D5D-3A10-47FE-887D-781D0B08BF6C}" type="sibTrans" cxnId="{F060E557-49BC-4D24-BD3F-5F2F370794ED}">
      <dgm:prSet/>
      <dgm:spPr/>
      <dgm:t>
        <a:bodyPr/>
        <a:lstStyle/>
        <a:p>
          <a:endParaRPr lang="en-US"/>
        </a:p>
      </dgm:t>
    </dgm:pt>
    <dgm:pt modelId="{4353B15B-9E10-4B10-82F0-D29100DE49AF}" type="parTrans" cxnId="{F060E557-49BC-4D24-BD3F-5F2F370794ED}">
      <dgm:prSet/>
      <dgm:spPr/>
      <dgm:t>
        <a:bodyPr/>
        <a:lstStyle/>
        <a:p>
          <a:endParaRPr lang="en-US"/>
        </a:p>
      </dgm:t>
    </dgm:pt>
    <dgm:pt modelId="{A5C0883A-BCF3-48EC-AD6D-E8731F906FF2}" type="pres">
      <dgm:prSet presAssocID="{C2674C9E-DD4E-47FB-A76F-5BA535563BD7}" presName="Name0" presStyleCnt="0">
        <dgm:presLayoutVars>
          <dgm:dir/>
          <dgm:resizeHandles/>
        </dgm:presLayoutVars>
      </dgm:prSet>
      <dgm:spPr/>
    </dgm:pt>
    <dgm:pt modelId="{9F1E7374-92E2-4E1C-A3CF-DF7DBE43AE29}" type="pres">
      <dgm:prSet presAssocID="{D0FCE343-DAFE-4E82-B8DC-DBC5D7BE050F}" presName="compNode" presStyleCnt="0"/>
      <dgm:spPr/>
    </dgm:pt>
    <dgm:pt modelId="{2FF408D9-C500-43E5-9378-980CD312E630}" type="pres">
      <dgm:prSet presAssocID="{D0FCE343-DAFE-4E82-B8DC-DBC5D7BE050F}" presName="dummyConnPt" presStyleCnt="0"/>
      <dgm:spPr/>
    </dgm:pt>
    <dgm:pt modelId="{142627CD-F7ED-4D31-A1D0-5A0CF66F9BE7}" type="pres">
      <dgm:prSet presAssocID="{D0FCE343-DAFE-4E82-B8DC-DBC5D7BE050F}" presName="node" presStyleLbl="node1" presStyleIdx="0" presStyleCnt="8">
        <dgm:presLayoutVars>
          <dgm:bulletEnabled val="1"/>
        </dgm:presLayoutVars>
      </dgm:prSet>
      <dgm:spPr/>
    </dgm:pt>
    <dgm:pt modelId="{19D3DF12-E6D2-4AEA-926C-3A9FC54164C6}" type="pres">
      <dgm:prSet presAssocID="{584B17D8-F4A2-47CC-A75B-D2D249241A88}" presName="sibTrans" presStyleLbl="bgSibTrans2D1" presStyleIdx="0" presStyleCnt="7"/>
      <dgm:spPr/>
    </dgm:pt>
    <dgm:pt modelId="{6F69140A-2F3D-4265-8987-00D68035CECF}" type="pres">
      <dgm:prSet presAssocID="{48A0D73A-63D1-486D-961D-F4CCD9C8BD7C}" presName="compNode" presStyleCnt="0"/>
      <dgm:spPr/>
    </dgm:pt>
    <dgm:pt modelId="{7B1C0CA2-9E16-4B26-9773-91623C506DEE}" type="pres">
      <dgm:prSet presAssocID="{48A0D73A-63D1-486D-961D-F4CCD9C8BD7C}" presName="dummyConnPt" presStyleCnt="0"/>
      <dgm:spPr/>
    </dgm:pt>
    <dgm:pt modelId="{457F5366-BF87-4CF2-B806-C7D097221EDB}" type="pres">
      <dgm:prSet presAssocID="{48A0D73A-63D1-486D-961D-F4CCD9C8BD7C}" presName="node" presStyleLbl="node1" presStyleIdx="1" presStyleCnt="8">
        <dgm:presLayoutVars>
          <dgm:bulletEnabled val="1"/>
        </dgm:presLayoutVars>
      </dgm:prSet>
      <dgm:spPr/>
    </dgm:pt>
    <dgm:pt modelId="{028E4E86-86BD-45AD-9274-B89D92CD71C5}" type="pres">
      <dgm:prSet presAssocID="{E66B6D35-9BA9-4258-835D-2F2E06A12076}" presName="sibTrans" presStyleLbl="bgSibTrans2D1" presStyleIdx="1" presStyleCnt="7"/>
      <dgm:spPr/>
    </dgm:pt>
    <dgm:pt modelId="{8FA5D14E-988F-40E0-8C4C-6D7E9C7F869A}" type="pres">
      <dgm:prSet presAssocID="{34A2ACFD-3F77-41FC-A501-93A4B5405C50}" presName="compNode" presStyleCnt="0"/>
      <dgm:spPr/>
    </dgm:pt>
    <dgm:pt modelId="{960951FB-BB29-4CBB-A283-06E5B8941EE2}" type="pres">
      <dgm:prSet presAssocID="{34A2ACFD-3F77-41FC-A501-93A4B5405C50}" presName="dummyConnPt" presStyleCnt="0"/>
      <dgm:spPr/>
    </dgm:pt>
    <dgm:pt modelId="{B596A062-BDF9-4180-9A85-A0B22C3B115D}" type="pres">
      <dgm:prSet presAssocID="{34A2ACFD-3F77-41FC-A501-93A4B5405C50}" presName="node" presStyleLbl="node1" presStyleIdx="2" presStyleCnt="8">
        <dgm:presLayoutVars>
          <dgm:bulletEnabled val="1"/>
        </dgm:presLayoutVars>
      </dgm:prSet>
      <dgm:spPr/>
    </dgm:pt>
    <dgm:pt modelId="{9557409C-4658-40C1-B67A-F7386075E0F3}" type="pres">
      <dgm:prSet presAssocID="{89E0B2AC-AEB4-4A77-AA61-89D02279692E}" presName="sibTrans" presStyleLbl="bgSibTrans2D1" presStyleIdx="2" presStyleCnt="7"/>
      <dgm:spPr/>
    </dgm:pt>
    <dgm:pt modelId="{B75D1A1A-6355-4520-99E0-735B553070D1}" type="pres">
      <dgm:prSet presAssocID="{3467B410-9DA8-44CB-8CA3-B8E6CDA52D37}" presName="compNode" presStyleCnt="0"/>
      <dgm:spPr/>
    </dgm:pt>
    <dgm:pt modelId="{4CD506EA-FD42-43AE-AB9B-2ECCE7C932E4}" type="pres">
      <dgm:prSet presAssocID="{3467B410-9DA8-44CB-8CA3-B8E6CDA52D37}" presName="dummyConnPt" presStyleCnt="0"/>
      <dgm:spPr/>
    </dgm:pt>
    <dgm:pt modelId="{2E357F39-7099-4B0B-9A12-7948A5D0A67A}" type="pres">
      <dgm:prSet presAssocID="{3467B410-9DA8-44CB-8CA3-B8E6CDA52D37}" presName="node" presStyleLbl="node1" presStyleIdx="3" presStyleCnt="8">
        <dgm:presLayoutVars>
          <dgm:bulletEnabled val="1"/>
        </dgm:presLayoutVars>
      </dgm:prSet>
      <dgm:spPr/>
    </dgm:pt>
    <dgm:pt modelId="{09F04CBC-9CCD-4061-9903-F561D95BDA43}" type="pres">
      <dgm:prSet presAssocID="{46003D5D-3A10-47FE-887D-781D0B08BF6C}" presName="sibTrans" presStyleLbl="bgSibTrans2D1" presStyleIdx="3" presStyleCnt="7"/>
      <dgm:spPr/>
    </dgm:pt>
    <dgm:pt modelId="{D32E2E72-FD4A-4F14-B7E0-FAB022322BB6}" type="pres">
      <dgm:prSet presAssocID="{C46C2E2E-994B-4441-9D78-011BD5B8B7EF}" presName="compNode" presStyleCnt="0"/>
      <dgm:spPr/>
    </dgm:pt>
    <dgm:pt modelId="{3D9F8204-F26B-415F-84E1-131EECCE9459}" type="pres">
      <dgm:prSet presAssocID="{C46C2E2E-994B-4441-9D78-011BD5B8B7EF}" presName="dummyConnPt" presStyleCnt="0"/>
      <dgm:spPr/>
    </dgm:pt>
    <dgm:pt modelId="{D852EC9F-CD46-45B4-895F-83D3262F27D8}" type="pres">
      <dgm:prSet presAssocID="{C46C2E2E-994B-4441-9D78-011BD5B8B7EF}" presName="node" presStyleLbl="node1" presStyleIdx="4" presStyleCnt="8">
        <dgm:presLayoutVars>
          <dgm:bulletEnabled val="1"/>
        </dgm:presLayoutVars>
      </dgm:prSet>
      <dgm:spPr/>
    </dgm:pt>
    <dgm:pt modelId="{8B11103D-736C-4DAB-92E6-58BE0E06296B}" type="pres">
      <dgm:prSet presAssocID="{42F3C5FD-733A-4766-9011-070D5894BCD2}" presName="sibTrans" presStyleLbl="bgSibTrans2D1" presStyleIdx="4" presStyleCnt="7"/>
      <dgm:spPr/>
    </dgm:pt>
    <dgm:pt modelId="{B29DDE75-5CB6-490F-AE6B-9CF3E11EE8AD}" type="pres">
      <dgm:prSet presAssocID="{32618BB6-F3EA-4169-A447-93F0A795FE34}" presName="compNode" presStyleCnt="0"/>
      <dgm:spPr/>
    </dgm:pt>
    <dgm:pt modelId="{C0C2AE93-05CD-4DAB-837C-181B1BDD57DB}" type="pres">
      <dgm:prSet presAssocID="{32618BB6-F3EA-4169-A447-93F0A795FE34}" presName="dummyConnPt" presStyleCnt="0"/>
      <dgm:spPr/>
    </dgm:pt>
    <dgm:pt modelId="{FF6C9493-2BA6-4EBC-92D0-3E5F12EF210F}" type="pres">
      <dgm:prSet presAssocID="{32618BB6-F3EA-4169-A447-93F0A795FE34}" presName="node" presStyleLbl="node1" presStyleIdx="5" presStyleCnt="8">
        <dgm:presLayoutVars>
          <dgm:bulletEnabled val="1"/>
        </dgm:presLayoutVars>
      </dgm:prSet>
      <dgm:spPr/>
    </dgm:pt>
    <dgm:pt modelId="{02B41768-C5D4-4C16-8531-DD0471390C37}" type="pres">
      <dgm:prSet presAssocID="{A5516E2F-6EFF-4012-B0F5-16DBE4BFBEDC}" presName="sibTrans" presStyleLbl="bgSibTrans2D1" presStyleIdx="5" presStyleCnt="7"/>
      <dgm:spPr/>
    </dgm:pt>
    <dgm:pt modelId="{F578124D-47DA-4A6E-8A0A-B2BBB4F18224}" type="pres">
      <dgm:prSet presAssocID="{213129A9-4E5E-4A35-A611-FB9AEEB44D75}" presName="compNode" presStyleCnt="0"/>
      <dgm:spPr/>
    </dgm:pt>
    <dgm:pt modelId="{9DDD9245-D945-41EF-9879-6261DEF549A8}" type="pres">
      <dgm:prSet presAssocID="{213129A9-4E5E-4A35-A611-FB9AEEB44D75}" presName="dummyConnPt" presStyleCnt="0"/>
      <dgm:spPr/>
    </dgm:pt>
    <dgm:pt modelId="{AE1866EA-0BFF-4A4B-B1A9-4F61D7AA4A10}" type="pres">
      <dgm:prSet presAssocID="{213129A9-4E5E-4A35-A611-FB9AEEB44D75}" presName="node" presStyleLbl="node1" presStyleIdx="6" presStyleCnt="8" custScaleY="112048">
        <dgm:presLayoutVars>
          <dgm:bulletEnabled val="1"/>
        </dgm:presLayoutVars>
      </dgm:prSet>
      <dgm:spPr/>
    </dgm:pt>
    <dgm:pt modelId="{C1EBA092-8481-4623-A042-1BB62B6A68C3}" type="pres">
      <dgm:prSet presAssocID="{0A88E456-CF98-4049-8039-A48AF215E538}" presName="sibTrans" presStyleLbl="bgSibTrans2D1" presStyleIdx="6" presStyleCnt="7"/>
      <dgm:spPr/>
    </dgm:pt>
    <dgm:pt modelId="{EB9BB7C8-D4D5-48EF-8288-7FC4DCC8FD52}" type="pres">
      <dgm:prSet presAssocID="{5237853D-9130-44DE-86D7-4F3F56431CF7}" presName="compNode" presStyleCnt="0"/>
      <dgm:spPr/>
    </dgm:pt>
    <dgm:pt modelId="{6D2C0C3A-47B1-4C15-81D3-15A7318C05A2}" type="pres">
      <dgm:prSet presAssocID="{5237853D-9130-44DE-86D7-4F3F56431CF7}" presName="dummyConnPt" presStyleCnt="0"/>
      <dgm:spPr/>
    </dgm:pt>
    <dgm:pt modelId="{10E56A58-BD88-416C-87CE-1F271DD02972}" type="pres">
      <dgm:prSet presAssocID="{5237853D-9130-44DE-86D7-4F3F56431CF7}" presName="node" presStyleLbl="node1" presStyleIdx="7" presStyleCnt="8">
        <dgm:presLayoutVars>
          <dgm:bulletEnabled val="1"/>
        </dgm:presLayoutVars>
      </dgm:prSet>
      <dgm:spPr/>
    </dgm:pt>
  </dgm:ptLst>
  <dgm:cxnLst>
    <dgm:cxn modelId="{862A0D04-0C1E-4306-9351-2C28A5789B5B}" srcId="{C2674C9E-DD4E-47FB-A76F-5BA535563BD7}" destId="{32618BB6-F3EA-4169-A447-93F0A795FE34}" srcOrd="5" destOrd="0" parTransId="{4AC03210-46DB-437B-8AF8-DFCA1CBE13A7}" sibTransId="{A5516E2F-6EFF-4012-B0F5-16DBE4BFBEDC}"/>
    <dgm:cxn modelId="{0A2C4710-9369-45BD-B72F-E769729E3586}" srcId="{C2674C9E-DD4E-47FB-A76F-5BA535563BD7}" destId="{5237853D-9130-44DE-86D7-4F3F56431CF7}" srcOrd="7" destOrd="0" parTransId="{E3EB0B7A-EFB2-4885-9785-ACF2F3B05002}" sibTransId="{AD8E0686-7E20-43A5-9F3A-F1EBB9BDD57F}"/>
    <dgm:cxn modelId="{5E736D10-60E0-4BEA-A9E7-1BF8B8EE0171}" type="presOf" srcId="{5237853D-9130-44DE-86D7-4F3F56431CF7}" destId="{10E56A58-BD88-416C-87CE-1F271DD02972}" srcOrd="0" destOrd="0" presId="urn:microsoft.com/office/officeart/2005/8/layout/bProcess4"/>
    <dgm:cxn modelId="{C88FC21D-C332-4D0D-8758-91A679EFAB88}" srcId="{C2674C9E-DD4E-47FB-A76F-5BA535563BD7}" destId="{C46C2E2E-994B-4441-9D78-011BD5B8B7EF}" srcOrd="4" destOrd="0" parTransId="{3C9E9205-8D4E-491A-8DF7-2BA32EBAC3E7}" sibTransId="{42F3C5FD-733A-4766-9011-070D5894BCD2}"/>
    <dgm:cxn modelId="{0ACF2627-F7CA-4334-B1CA-5D642E17875B}" type="presOf" srcId="{89E0B2AC-AEB4-4A77-AA61-89D02279692E}" destId="{9557409C-4658-40C1-B67A-F7386075E0F3}" srcOrd="0" destOrd="0" presId="urn:microsoft.com/office/officeart/2005/8/layout/bProcess4"/>
    <dgm:cxn modelId="{E3A51643-B22E-479C-A2B4-27C49ED0AFB1}" srcId="{C2674C9E-DD4E-47FB-A76F-5BA535563BD7}" destId="{D0FCE343-DAFE-4E82-B8DC-DBC5D7BE050F}" srcOrd="0" destOrd="0" parTransId="{C0538B1E-5D01-483D-853C-14EB782F792A}" sibTransId="{584B17D8-F4A2-47CC-A75B-D2D249241A88}"/>
    <dgm:cxn modelId="{6071174A-971D-4D75-BBA1-FC723A3595BF}" type="presOf" srcId="{E66B6D35-9BA9-4258-835D-2F2E06A12076}" destId="{028E4E86-86BD-45AD-9274-B89D92CD71C5}" srcOrd="0" destOrd="0" presId="urn:microsoft.com/office/officeart/2005/8/layout/bProcess4"/>
    <dgm:cxn modelId="{CAAC714B-9E4A-4C90-896F-BE54B01CA730}" type="presOf" srcId="{48A0D73A-63D1-486D-961D-F4CCD9C8BD7C}" destId="{457F5366-BF87-4CF2-B806-C7D097221EDB}" srcOrd="0" destOrd="0" presId="urn:microsoft.com/office/officeart/2005/8/layout/bProcess4"/>
    <dgm:cxn modelId="{AA6AC275-9CD4-4755-B5BA-0DD4739CB3EE}" srcId="{C2674C9E-DD4E-47FB-A76F-5BA535563BD7}" destId="{34A2ACFD-3F77-41FC-A501-93A4B5405C50}" srcOrd="2" destOrd="0" parTransId="{C445F29E-BB3D-49BE-91A2-45986D57E293}" sibTransId="{89E0B2AC-AEB4-4A77-AA61-89D02279692E}"/>
    <dgm:cxn modelId="{F060E557-49BC-4D24-BD3F-5F2F370794ED}" srcId="{C2674C9E-DD4E-47FB-A76F-5BA535563BD7}" destId="{3467B410-9DA8-44CB-8CA3-B8E6CDA52D37}" srcOrd="3" destOrd="0" parTransId="{4353B15B-9E10-4B10-82F0-D29100DE49AF}" sibTransId="{46003D5D-3A10-47FE-887D-781D0B08BF6C}"/>
    <dgm:cxn modelId="{E8166F78-21E0-4C3E-94E6-FD4A5F8E4CC7}" type="presOf" srcId="{0A88E456-CF98-4049-8039-A48AF215E538}" destId="{C1EBA092-8481-4623-A042-1BB62B6A68C3}" srcOrd="0" destOrd="0" presId="urn:microsoft.com/office/officeart/2005/8/layout/bProcess4"/>
    <dgm:cxn modelId="{AE5B3479-B2D3-413B-B7F7-8E169756C65A}" type="presOf" srcId="{34A2ACFD-3F77-41FC-A501-93A4B5405C50}" destId="{B596A062-BDF9-4180-9A85-A0B22C3B115D}" srcOrd="0" destOrd="0" presId="urn:microsoft.com/office/officeart/2005/8/layout/bProcess4"/>
    <dgm:cxn modelId="{DEA9C483-618E-4594-8406-C884D4045ED8}" srcId="{C2674C9E-DD4E-47FB-A76F-5BA535563BD7}" destId="{48A0D73A-63D1-486D-961D-F4CCD9C8BD7C}" srcOrd="1" destOrd="0" parTransId="{6EB7E2D0-276C-4EA6-9157-509D4E192B16}" sibTransId="{E66B6D35-9BA9-4258-835D-2F2E06A12076}"/>
    <dgm:cxn modelId="{3A3F6894-9168-43AF-92C4-33CC499FD9D4}" type="presOf" srcId="{46003D5D-3A10-47FE-887D-781D0B08BF6C}" destId="{09F04CBC-9CCD-4061-9903-F561D95BDA43}" srcOrd="0" destOrd="0" presId="urn:microsoft.com/office/officeart/2005/8/layout/bProcess4"/>
    <dgm:cxn modelId="{1BC68395-A342-4818-A736-EA45FA0D3FA6}" type="presOf" srcId="{C2674C9E-DD4E-47FB-A76F-5BA535563BD7}" destId="{A5C0883A-BCF3-48EC-AD6D-E8731F906FF2}" srcOrd="0" destOrd="0" presId="urn:microsoft.com/office/officeart/2005/8/layout/bProcess4"/>
    <dgm:cxn modelId="{8F697497-AAE2-4F37-992C-D8B24512FB56}" type="presOf" srcId="{213129A9-4E5E-4A35-A611-FB9AEEB44D75}" destId="{AE1866EA-0BFF-4A4B-B1A9-4F61D7AA4A10}" srcOrd="0" destOrd="0" presId="urn:microsoft.com/office/officeart/2005/8/layout/bProcess4"/>
    <dgm:cxn modelId="{B3A0D997-DE59-4B5E-82E2-3849F755E2BE}" type="presOf" srcId="{42F3C5FD-733A-4766-9011-070D5894BCD2}" destId="{8B11103D-736C-4DAB-92E6-58BE0E06296B}" srcOrd="0" destOrd="0" presId="urn:microsoft.com/office/officeart/2005/8/layout/bProcess4"/>
    <dgm:cxn modelId="{98105299-EFAB-499C-AC45-659AA9330C73}" srcId="{C2674C9E-DD4E-47FB-A76F-5BA535563BD7}" destId="{213129A9-4E5E-4A35-A611-FB9AEEB44D75}" srcOrd="6" destOrd="0" parTransId="{2E3649FA-640B-4BBF-8B34-52ED45FE1345}" sibTransId="{0A88E456-CF98-4049-8039-A48AF215E538}"/>
    <dgm:cxn modelId="{8533929C-78A4-4C42-80B8-BF93B31184FC}" type="presOf" srcId="{584B17D8-F4A2-47CC-A75B-D2D249241A88}" destId="{19D3DF12-E6D2-4AEA-926C-3A9FC54164C6}" srcOrd="0" destOrd="0" presId="urn:microsoft.com/office/officeart/2005/8/layout/bProcess4"/>
    <dgm:cxn modelId="{68C7949F-6B7D-4A05-B054-1C1EB39A1F9C}" type="presOf" srcId="{32618BB6-F3EA-4169-A447-93F0A795FE34}" destId="{FF6C9493-2BA6-4EBC-92D0-3E5F12EF210F}" srcOrd="0" destOrd="0" presId="urn:microsoft.com/office/officeart/2005/8/layout/bProcess4"/>
    <dgm:cxn modelId="{460DA6CA-9C0C-49CE-9070-ADC69847B8C6}" type="presOf" srcId="{D0FCE343-DAFE-4E82-B8DC-DBC5D7BE050F}" destId="{142627CD-F7ED-4D31-A1D0-5A0CF66F9BE7}" srcOrd="0" destOrd="0" presId="urn:microsoft.com/office/officeart/2005/8/layout/bProcess4"/>
    <dgm:cxn modelId="{767CAECD-B430-4443-969A-1BEB98699F5E}" type="presOf" srcId="{A5516E2F-6EFF-4012-B0F5-16DBE4BFBEDC}" destId="{02B41768-C5D4-4C16-8531-DD0471390C37}" srcOrd="0" destOrd="0" presId="urn:microsoft.com/office/officeart/2005/8/layout/bProcess4"/>
    <dgm:cxn modelId="{E4F84CD1-4647-4EEE-9BE0-511A9BC6DA08}" type="presOf" srcId="{3467B410-9DA8-44CB-8CA3-B8E6CDA52D37}" destId="{2E357F39-7099-4B0B-9A12-7948A5D0A67A}" srcOrd="0" destOrd="0" presId="urn:microsoft.com/office/officeart/2005/8/layout/bProcess4"/>
    <dgm:cxn modelId="{F09A17F1-5BA8-477B-B36B-7077924BA434}" type="presOf" srcId="{C46C2E2E-994B-4441-9D78-011BD5B8B7EF}" destId="{D852EC9F-CD46-45B4-895F-83D3262F27D8}" srcOrd="0" destOrd="0" presId="urn:microsoft.com/office/officeart/2005/8/layout/bProcess4"/>
    <dgm:cxn modelId="{311540E3-3A2A-4739-9376-333A58494792}" type="presParOf" srcId="{A5C0883A-BCF3-48EC-AD6D-E8731F906FF2}" destId="{9F1E7374-92E2-4E1C-A3CF-DF7DBE43AE29}" srcOrd="0" destOrd="0" presId="urn:microsoft.com/office/officeart/2005/8/layout/bProcess4"/>
    <dgm:cxn modelId="{8D674618-DC23-457A-9761-013D2EFE9775}" type="presParOf" srcId="{9F1E7374-92E2-4E1C-A3CF-DF7DBE43AE29}" destId="{2FF408D9-C500-43E5-9378-980CD312E630}" srcOrd="0" destOrd="0" presId="urn:microsoft.com/office/officeart/2005/8/layout/bProcess4"/>
    <dgm:cxn modelId="{C6D74DC8-3AAF-4CFB-AEA4-7AA403F61FA8}" type="presParOf" srcId="{9F1E7374-92E2-4E1C-A3CF-DF7DBE43AE29}" destId="{142627CD-F7ED-4D31-A1D0-5A0CF66F9BE7}" srcOrd="1" destOrd="0" presId="urn:microsoft.com/office/officeart/2005/8/layout/bProcess4"/>
    <dgm:cxn modelId="{2F87B5D8-8977-4E49-82D3-D0CA09E0D7A7}" type="presParOf" srcId="{A5C0883A-BCF3-48EC-AD6D-E8731F906FF2}" destId="{19D3DF12-E6D2-4AEA-926C-3A9FC54164C6}" srcOrd="1" destOrd="0" presId="urn:microsoft.com/office/officeart/2005/8/layout/bProcess4"/>
    <dgm:cxn modelId="{CEEA9EBF-A1B3-4F05-AA53-C85A64B8F702}" type="presParOf" srcId="{A5C0883A-BCF3-48EC-AD6D-E8731F906FF2}" destId="{6F69140A-2F3D-4265-8987-00D68035CECF}" srcOrd="2" destOrd="0" presId="urn:microsoft.com/office/officeart/2005/8/layout/bProcess4"/>
    <dgm:cxn modelId="{95917F7B-3BA0-42AE-AFE4-3C2CCA162852}" type="presParOf" srcId="{6F69140A-2F3D-4265-8987-00D68035CECF}" destId="{7B1C0CA2-9E16-4B26-9773-91623C506DEE}" srcOrd="0" destOrd="0" presId="urn:microsoft.com/office/officeart/2005/8/layout/bProcess4"/>
    <dgm:cxn modelId="{2269155C-3270-43EB-A2CB-2406D8FFADEA}" type="presParOf" srcId="{6F69140A-2F3D-4265-8987-00D68035CECF}" destId="{457F5366-BF87-4CF2-B806-C7D097221EDB}" srcOrd="1" destOrd="0" presId="urn:microsoft.com/office/officeart/2005/8/layout/bProcess4"/>
    <dgm:cxn modelId="{DE309B6A-A64C-4260-9794-3C604E7BA28F}" type="presParOf" srcId="{A5C0883A-BCF3-48EC-AD6D-E8731F906FF2}" destId="{028E4E86-86BD-45AD-9274-B89D92CD71C5}" srcOrd="3" destOrd="0" presId="urn:microsoft.com/office/officeart/2005/8/layout/bProcess4"/>
    <dgm:cxn modelId="{BB8EC368-4F51-486F-B954-D32943F0C629}" type="presParOf" srcId="{A5C0883A-BCF3-48EC-AD6D-E8731F906FF2}" destId="{8FA5D14E-988F-40E0-8C4C-6D7E9C7F869A}" srcOrd="4" destOrd="0" presId="urn:microsoft.com/office/officeart/2005/8/layout/bProcess4"/>
    <dgm:cxn modelId="{22F596DA-C759-423F-AFE1-E139128A4640}" type="presParOf" srcId="{8FA5D14E-988F-40E0-8C4C-6D7E9C7F869A}" destId="{960951FB-BB29-4CBB-A283-06E5B8941EE2}" srcOrd="0" destOrd="0" presId="urn:microsoft.com/office/officeart/2005/8/layout/bProcess4"/>
    <dgm:cxn modelId="{017F2AEE-0660-4BB2-ADB0-3457013DF5D0}" type="presParOf" srcId="{8FA5D14E-988F-40E0-8C4C-6D7E9C7F869A}" destId="{B596A062-BDF9-4180-9A85-A0B22C3B115D}" srcOrd="1" destOrd="0" presId="urn:microsoft.com/office/officeart/2005/8/layout/bProcess4"/>
    <dgm:cxn modelId="{08A242A8-FD8E-4120-AA0D-D73CAA8C3A56}" type="presParOf" srcId="{A5C0883A-BCF3-48EC-AD6D-E8731F906FF2}" destId="{9557409C-4658-40C1-B67A-F7386075E0F3}" srcOrd="5" destOrd="0" presId="urn:microsoft.com/office/officeart/2005/8/layout/bProcess4"/>
    <dgm:cxn modelId="{6C32C220-7AF3-49EA-A6E4-978A3FA82FBD}" type="presParOf" srcId="{A5C0883A-BCF3-48EC-AD6D-E8731F906FF2}" destId="{B75D1A1A-6355-4520-99E0-735B553070D1}" srcOrd="6" destOrd="0" presId="urn:microsoft.com/office/officeart/2005/8/layout/bProcess4"/>
    <dgm:cxn modelId="{5D6309F2-BF52-43CA-B448-7742EA641E7F}" type="presParOf" srcId="{B75D1A1A-6355-4520-99E0-735B553070D1}" destId="{4CD506EA-FD42-43AE-AB9B-2ECCE7C932E4}" srcOrd="0" destOrd="0" presId="urn:microsoft.com/office/officeart/2005/8/layout/bProcess4"/>
    <dgm:cxn modelId="{2A9F111F-D7C8-40FA-8C75-722F03047AA9}" type="presParOf" srcId="{B75D1A1A-6355-4520-99E0-735B553070D1}" destId="{2E357F39-7099-4B0B-9A12-7948A5D0A67A}" srcOrd="1" destOrd="0" presId="urn:microsoft.com/office/officeart/2005/8/layout/bProcess4"/>
    <dgm:cxn modelId="{F27F697A-A15E-4B07-A243-D878C177A8BB}" type="presParOf" srcId="{A5C0883A-BCF3-48EC-AD6D-E8731F906FF2}" destId="{09F04CBC-9CCD-4061-9903-F561D95BDA43}" srcOrd="7" destOrd="0" presId="urn:microsoft.com/office/officeart/2005/8/layout/bProcess4"/>
    <dgm:cxn modelId="{E25C7422-E232-45F9-8B09-876D529A5DA2}" type="presParOf" srcId="{A5C0883A-BCF3-48EC-AD6D-E8731F906FF2}" destId="{D32E2E72-FD4A-4F14-B7E0-FAB022322BB6}" srcOrd="8" destOrd="0" presId="urn:microsoft.com/office/officeart/2005/8/layout/bProcess4"/>
    <dgm:cxn modelId="{B5B76BFC-C9D2-4229-9D4E-181C1406B475}" type="presParOf" srcId="{D32E2E72-FD4A-4F14-B7E0-FAB022322BB6}" destId="{3D9F8204-F26B-415F-84E1-131EECCE9459}" srcOrd="0" destOrd="0" presId="urn:microsoft.com/office/officeart/2005/8/layout/bProcess4"/>
    <dgm:cxn modelId="{10BF34EA-0FB8-42C2-A908-FBE9CA85740E}" type="presParOf" srcId="{D32E2E72-FD4A-4F14-B7E0-FAB022322BB6}" destId="{D852EC9F-CD46-45B4-895F-83D3262F27D8}" srcOrd="1" destOrd="0" presId="urn:microsoft.com/office/officeart/2005/8/layout/bProcess4"/>
    <dgm:cxn modelId="{1B84DCCC-E8DC-4C88-A801-D0FF17ED9AFB}" type="presParOf" srcId="{A5C0883A-BCF3-48EC-AD6D-E8731F906FF2}" destId="{8B11103D-736C-4DAB-92E6-58BE0E06296B}" srcOrd="9" destOrd="0" presId="urn:microsoft.com/office/officeart/2005/8/layout/bProcess4"/>
    <dgm:cxn modelId="{E4C9EC20-29B8-486C-9EF7-77A17627CACA}" type="presParOf" srcId="{A5C0883A-BCF3-48EC-AD6D-E8731F906FF2}" destId="{B29DDE75-5CB6-490F-AE6B-9CF3E11EE8AD}" srcOrd="10" destOrd="0" presId="urn:microsoft.com/office/officeart/2005/8/layout/bProcess4"/>
    <dgm:cxn modelId="{9E5B3C8C-DD9D-4537-B987-DEAE494FE147}" type="presParOf" srcId="{B29DDE75-5CB6-490F-AE6B-9CF3E11EE8AD}" destId="{C0C2AE93-05CD-4DAB-837C-181B1BDD57DB}" srcOrd="0" destOrd="0" presId="urn:microsoft.com/office/officeart/2005/8/layout/bProcess4"/>
    <dgm:cxn modelId="{22291731-B3AD-471A-84B4-400AF553D9DD}" type="presParOf" srcId="{B29DDE75-5CB6-490F-AE6B-9CF3E11EE8AD}" destId="{FF6C9493-2BA6-4EBC-92D0-3E5F12EF210F}" srcOrd="1" destOrd="0" presId="urn:microsoft.com/office/officeart/2005/8/layout/bProcess4"/>
    <dgm:cxn modelId="{0ACA8CFE-938C-408B-9746-E975BBF37E8B}" type="presParOf" srcId="{A5C0883A-BCF3-48EC-AD6D-E8731F906FF2}" destId="{02B41768-C5D4-4C16-8531-DD0471390C37}" srcOrd="11" destOrd="0" presId="urn:microsoft.com/office/officeart/2005/8/layout/bProcess4"/>
    <dgm:cxn modelId="{0B483292-A742-44C0-81AF-161A5C07980F}" type="presParOf" srcId="{A5C0883A-BCF3-48EC-AD6D-E8731F906FF2}" destId="{F578124D-47DA-4A6E-8A0A-B2BBB4F18224}" srcOrd="12" destOrd="0" presId="urn:microsoft.com/office/officeart/2005/8/layout/bProcess4"/>
    <dgm:cxn modelId="{AF16CB42-FCF9-4184-9ACD-5A4E4D88E596}" type="presParOf" srcId="{F578124D-47DA-4A6E-8A0A-B2BBB4F18224}" destId="{9DDD9245-D945-41EF-9879-6261DEF549A8}" srcOrd="0" destOrd="0" presId="urn:microsoft.com/office/officeart/2005/8/layout/bProcess4"/>
    <dgm:cxn modelId="{C547995C-807A-4E98-9680-D1A9BDB5848A}" type="presParOf" srcId="{F578124D-47DA-4A6E-8A0A-B2BBB4F18224}" destId="{AE1866EA-0BFF-4A4B-B1A9-4F61D7AA4A10}" srcOrd="1" destOrd="0" presId="urn:microsoft.com/office/officeart/2005/8/layout/bProcess4"/>
    <dgm:cxn modelId="{25BD834C-CF7E-4E0E-AE53-3CE78156175A}" type="presParOf" srcId="{A5C0883A-BCF3-48EC-AD6D-E8731F906FF2}" destId="{C1EBA092-8481-4623-A042-1BB62B6A68C3}" srcOrd="13" destOrd="0" presId="urn:microsoft.com/office/officeart/2005/8/layout/bProcess4"/>
    <dgm:cxn modelId="{3A00719F-B47A-4BFD-993B-A01EC13753E5}" type="presParOf" srcId="{A5C0883A-BCF3-48EC-AD6D-E8731F906FF2}" destId="{EB9BB7C8-D4D5-48EF-8288-7FC4DCC8FD52}" srcOrd="14" destOrd="0" presId="urn:microsoft.com/office/officeart/2005/8/layout/bProcess4"/>
    <dgm:cxn modelId="{0F315F1A-3BFB-410E-8DC9-2A853767EE36}" type="presParOf" srcId="{EB9BB7C8-D4D5-48EF-8288-7FC4DCC8FD52}" destId="{6D2C0C3A-47B1-4C15-81D3-15A7318C05A2}" srcOrd="0" destOrd="0" presId="urn:microsoft.com/office/officeart/2005/8/layout/bProcess4"/>
    <dgm:cxn modelId="{F6482A7F-144C-455D-BCAD-4913C477729D}" type="presParOf" srcId="{EB9BB7C8-D4D5-48EF-8288-7FC4DCC8FD52}" destId="{10E56A58-BD88-416C-87CE-1F271DD02972}"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917EBC-59B5-4365-870B-DBFC1E34C64E}">
      <dsp:nvSpPr>
        <dsp:cNvPr id="0" name=""/>
        <dsp:cNvSpPr/>
      </dsp:nvSpPr>
      <dsp:spPr>
        <a:xfrm>
          <a:off x="0" y="0"/>
          <a:ext cx="10515600" cy="130540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Engagement with wider system: Attendance at key MDT meetings and handovers, staff support groups, own supervision  </a:t>
          </a:r>
        </a:p>
      </dsp:txBody>
      <dsp:txXfrm>
        <a:off x="0" y="0"/>
        <a:ext cx="10515600" cy="1305401"/>
      </dsp:txXfrm>
    </dsp:sp>
    <dsp:sp modelId="{5C043317-42C0-4D6D-BAD3-850F91A16BBF}">
      <dsp:nvSpPr>
        <dsp:cNvPr id="0" name=""/>
        <dsp:cNvSpPr/>
      </dsp:nvSpPr>
      <dsp:spPr>
        <a:xfrm>
          <a:off x="5134" y="1305401"/>
          <a:ext cx="3501776" cy="27413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Level 1: Formulation</a:t>
          </a:r>
        </a:p>
        <a:p>
          <a:pPr marL="0" lvl="0" indent="0" algn="l" defTabSz="933450">
            <a:lnSpc>
              <a:spcPct val="90000"/>
            </a:lnSpc>
            <a:spcBef>
              <a:spcPct val="0"/>
            </a:spcBef>
            <a:spcAft>
              <a:spcPct val="35000"/>
            </a:spcAft>
            <a:buNone/>
          </a:pPr>
          <a:r>
            <a:rPr lang="en-US" sz="2100" kern="1200" dirty="0"/>
            <a:t>Psychologist to facilitate team formulation for each patient</a:t>
          </a:r>
          <a:endParaRPr lang="en-GB" sz="2100" kern="1200" dirty="0"/>
        </a:p>
      </dsp:txBody>
      <dsp:txXfrm>
        <a:off x="5134" y="1305401"/>
        <a:ext cx="3501776" cy="2741342"/>
      </dsp:txXfrm>
    </dsp:sp>
    <dsp:sp modelId="{7F6444CB-813E-4775-A06D-B800827F6E1B}">
      <dsp:nvSpPr>
        <dsp:cNvPr id="0" name=""/>
        <dsp:cNvSpPr/>
      </dsp:nvSpPr>
      <dsp:spPr>
        <a:xfrm>
          <a:off x="3506911" y="1305401"/>
          <a:ext cx="3501776" cy="27413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Level </a:t>
          </a:r>
          <a:r>
            <a:rPr lang="en-GB" sz="2100" kern="1200" dirty="0"/>
            <a:t>2: Nurse-delivered interventions </a:t>
          </a:r>
        </a:p>
        <a:p>
          <a:pPr marL="0" lvl="0" indent="0" algn="l" defTabSz="933450">
            <a:lnSpc>
              <a:spcPct val="90000"/>
            </a:lnSpc>
            <a:spcBef>
              <a:spcPct val="0"/>
            </a:spcBef>
            <a:spcAft>
              <a:spcPct val="35000"/>
            </a:spcAft>
            <a:buNone/>
          </a:pPr>
          <a:r>
            <a:rPr lang="en-US" sz="2100" kern="1200" dirty="0"/>
            <a:t>Psychologist to train and supervise staff to engage patients in guided self-help psychological interventions.</a:t>
          </a:r>
        </a:p>
      </dsp:txBody>
      <dsp:txXfrm>
        <a:off x="3506911" y="1305401"/>
        <a:ext cx="3501776" cy="2741342"/>
      </dsp:txXfrm>
    </dsp:sp>
    <dsp:sp modelId="{6FE657F8-DAA1-4BD2-88A8-A1F6F2E7969A}">
      <dsp:nvSpPr>
        <dsp:cNvPr id="0" name=""/>
        <dsp:cNvSpPr/>
      </dsp:nvSpPr>
      <dsp:spPr>
        <a:xfrm>
          <a:off x="7008688" y="1305401"/>
          <a:ext cx="3501776" cy="27413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Level 3: Therapy with psychologist</a:t>
          </a:r>
        </a:p>
        <a:p>
          <a:pPr marL="0" lvl="0" indent="0" algn="l" defTabSz="933450">
            <a:lnSpc>
              <a:spcPct val="90000"/>
            </a:lnSpc>
            <a:spcBef>
              <a:spcPct val="0"/>
            </a:spcBef>
            <a:spcAft>
              <a:spcPct val="35000"/>
            </a:spcAft>
            <a:buNone/>
          </a:pPr>
          <a:r>
            <a:rPr lang="en-US" sz="2100" kern="1200" dirty="0"/>
            <a:t>Psychologist to engage some patients in 1-2-1 psychological therapy, focusing on assessment and formulation, reason for current admission and relapse prevention. </a:t>
          </a:r>
          <a:r>
            <a:rPr lang="en-GB" sz="2100" kern="1200" dirty="0"/>
            <a:t>  </a:t>
          </a:r>
        </a:p>
      </dsp:txBody>
      <dsp:txXfrm>
        <a:off x="7008688" y="1305401"/>
        <a:ext cx="3501776" cy="2741342"/>
      </dsp:txXfrm>
    </dsp:sp>
    <dsp:sp modelId="{D7EB942B-0E2D-40C7-B844-DE158C26613B}">
      <dsp:nvSpPr>
        <dsp:cNvPr id="0" name=""/>
        <dsp:cNvSpPr/>
      </dsp:nvSpPr>
      <dsp:spPr>
        <a:xfrm>
          <a:off x="0" y="4046744"/>
          <a:ext cx="10515600" cy="304593"/>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61613-53B0-4197-B5F1-FEA53E13742B}">
      <dsp:nvSpPr>
        <dsp:cNvPr id="0" name=""/>
        <dsp:cNvSpPr/>
      </dsp:nvSpPr>
      <dsp:spPr>
        <a:xfrm>
          <a:off x="0" y="0"/>
          <a:ext cx="10112107" cy="1435445"/>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5200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Primary outcome: Serious incidents</a:t>
          </a:r>
        </a:p>
        <a:p>
          <a:pPr marL="0" lvl="0" indent="0" algn="l" defTabSz="800100">
            <a:lnSpc>
              <a:spcPct val="90000"/>
            </a:lnSpc>
            <a:spcBef>
              <a:spcPct val="0"/>
            </a:spcBef>
            <a:spcAft>
              <a:spcPct val="35000"/>
            </a:spcAft>
            <a:buNone/>
          </a:pPr>
          <a:r>
            <a:rPr lang="en-US" sz="1800" kern="1200" dirty="0"/>
            <a:t>Secondary outcomes: Average length of patient stay, days of staff sickness , staffing levels </a:t>
          </a:r>
        </a:p>
      </dsp:txBody>
      <dsp:txXfrm>
        <a:off x="0" y="0"/>
        <a:ext cx="10112107" cy="1435445"/>
      </dsp:txXfrm>
    </dsp:sp>
    <dsp:sp modelId="{10FA05FA-AB00-40FD-911E-0A2D3058B6A1}">
      <dsp:nvSpPr>
        <dsp:cNvPr id="0" name=""/>
        <dsp:cNvSpPr/>
      </dsp:nvSpPr>
      <dsp:spPr>
        <a:xfrm>
          <a:off x="0" y="0"/>
          <a:ext cx="1697167" cy="1507218"/>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C8B1DE-B417-40AD-9E11-5DB488993E55}">
      <dsp:nvSpPr>
        <dsp:cNvPr id="0" name=""/>
        <dsp:cNvSpPr/>
      </dsp:nvSpPr>
      <dsp:spPr>
        <a:xfrm>
          <a:off x="1061786" y="1819587"/>
          <a:ext cx="9058467" cy="1435445"/>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72275"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Primary outcome: Wellbeing</a:t>
          </a:r>
        </a:p>
        <a:p>
          <a:pPr marL="0" lvl="0" indent="0" algn="l" defTabSz="800100">
            <a:lnSpc>
              <a:spcPct val="90000"/>
            </a:lnSpc>
            <a:spcBef>
              <a:spcPct val="0"/>
            </a:spcBef>
            <a:spcAft>
              <a:spcPct val="35000"/>
            </a:spcAft>
            <a:buNone/>
          </a:pPr>
          <a:r>
            <a:rPr lang="en-US" sz="1800" kern="1200" dirty="0"/>
            <a:t>Secondary outcomes: Symptoms, Social functioning , Quality of life, Health economics resource use inventory</a:t>
          </a:r>
        </a:p>
        <a:p>
          <a:pPr marL="0" lvl="0" indent="0" algn="l" defTabSz="800100">
            <a:lnSpc>
              <a:spcPct val="90000"/>
            </a:lnSpc>
            <a:spcBef>
              <a:spcPct val="0"/>
            </a:spcBef>
            <a:spcAft>
              <a:spcPct val="35000"/>
            </a:spcAft>
            <a:buNone/>
          </a:pPr>
          <a:r>
            <a:rPr lang="en-US" sz="1800" kern="1200" dirty="0"/>
            <a:t>6-month follow-up only: VOICE (patient satisfaction with the ward environment)</a:t>
          </a:r>
        </a:p>
      </dsp:txBody>
      <dsp:txXfrm>
        <a:off x="1061786" y="1819587"/>
        <a:ext cx="9058467" cy="1435445"/>
      </dsp:txXfrm>
    </dsp:sp>
    <dsp:sp modelId="{F306EAB1-07C2-406B-9A1C-96B85AD6B367}">
      <dsp:nvSpPr>
        <dsp:cNvPr id="0" name=""/>
        <dsp:cNvSpPr/>
      </dsp:nvSpPr>
      <dsp:spPr>
        <a:xfrm>
          <a:off x="0" y="1760827"/>
          <a:ext cx="1365177" cy="1507218"/>
        </a:xfrm>
        <a:prstGeom prst="rect">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71270" r="-20024"/>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B16C8C-F838-45C1-8DEE-7F48476764C0}">
      <dsp:nvSpPr>
        <dsp:cNvPr id="0" name=""/>
        <dsp:cNvSpPr/>
      </dsp:nvSpPr>
      <dsp:spPr>
        <a:xfrm>
          <a:off x="1099337" y="3754814"/>
          <a:ext cx="9069170" cy="1435445"/>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72275"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VOTE (staff satisfaction with the ward environment)</a:t>
          </a:r>
        </a:p>
        <a:p>
          <a:pPr marL="0" lvl="0" indent="0" algn="l" defTabSz="800100">
            <a:lnSpc>
              <a:spcPct val="90000"/>
            </a:lnSpc>
            <a:spcBef>
              <a:spcPct val="0"/>
            </a:spcBef>
            <a:spcAft>
              <a:spcPct val="35000"/>
            </a:spcAft>
            <a:buNone/>
          </a:pPr>
          <a:r>
            <a:rPr lang="en-US" sz="1800" kern="1200" dirty="0"/>
            <a:t>Burnout</a:t>
          </a:r>
        </a:p>
      </dsp:txBody>
      <dsp:txXfrm>
        <a:off x="1099337" y="3754814"/>
        <a:ext cx="9069170" cy="1435445"/>
      </dsp:txXfrm>
    </dsp:sp>
    <dsp:sp modelId="{0C6AA1FD-9D15-4F0C-A02E-11AE3775B65F}">
      <dsp:nvSpPr>
        <dsp:cNvPr id="0" name=""/>
        <dsp:cNvSpPr/>
      </dsp:nvSpPr>
      <dsp:spPr>
        <a:xfrm>
          <a:off x="0" y="3753463"/>
          <a:ext cx="1787741" cy="1436800"/>
        </a:xfrm>
        <a:prstGeom prst="rect">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D3FB28-F370-4C00-A869-495D059BDC6E}">
      <dsp:nvSpPr>
        <dsp:cNvPr id="0" name=""/>
        <dsp:cNvSpPr/>
      </dsp:nvSpPr>
      <dsp:spPr>
        <a:xfrm>
          <a:off x="4212221" y="-362305"/>
          <a:ext cx="2566368" cy="221003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100000"/>
            </a:lnSpc>
            <a:spcBef>
              <a:spcPct val="0"/>
            </a:spcBef>
            <a:spcAft>
              <a:spcPts val="0"/>
            </a:spcAft>
            <a:buNone/>
          </a:pPr>
          <a:r>
            <a:rPr lang="en-GB" sz="1600" b="1" kern="1200" dirty="0"/>
            <a:t>Physical</a:t>
          </a:r>
        </a:p>
        <a:p>
          <a:pPr marL="0" lvl="0" indent="0" algn="ctr" defTabSz="711200">
            <a:lnSpc>
              <a:spcPct val="100000"/>
            </a:lnSpc>
            <a:spcBef>
              <a:spcPct val="0"/>
            </a:spcBef>
            <a:spcAft>
              <a:spcPts val="0"/>
            </a:spcAft>
            <a:buNone/>
          </a:pPr>
          <a:r>
            <a:rPr lang="en-GB" sz="1400" kern="1200" dirty="0"/>
            <a:t>- </a:t>
          </a:r>
          <a:r>
            <a:rPr lang="en-GB" sz="1100" kern="1200" dirty="0"/>
            <a:t>Lack of space &amp; privacy</a:t>
          </a:r>
        </a:p>
        <a:p>
          <a:pPr marL="0" lvl="0" indent="0" algn="ctr" defTabSz="711200">
            <a:lnSpc>
              <a:spcPct val="100000"/>
            </a:lnSpc>
            <a:spcBef>
              <a:spcPct val="0"/>
            </a:spcBef>
            <a:spcAft>
              <a:spcPts val="0"/>
            </a:spcAft>
            <a:buNone/>
          </a:pPr>
          <a:r>
            <a:rPr lang="en-GB" sz="1100" b="0" kern="1200" dirty="0"/>
            <a:t>- Length of admission</a:t>
          </a:r>
          <a:endParaRPr lang="en-GB" sz="1100" kern="1200" dirty="0"/>
        </a:p>
        <a:p>
          <a:pPr marL="0" lvl="0" indent="0" algn="ctr" defTabSz="711200">
            <a:lnSpc>
              <a:spcPct val="100000"/>
            </a:lnSpc>
            <a:spcBef>
              <a:spcPct val="0"/>
            </a:spcBef>
            <a:spcAft>
              <a:spcPts val="0"/>
            </a:spcAft>
            <a:buNone/>
          </a:pPr>
          <a:r>
            <a:rPr lang="en-GB" sz="1100" kern="1200" dirty="0"/>
            <a:t>- Busy and noisy environment</a:t>
          </a:r>
        </a:p>
      </dsp:txBody>
      <dsp:txXfrm>
        <a:off x="4588057" y="-38652"/>
        <a:ext cx="1814696" cy="1562733"/>
      </dsp:txXfrm>
    </dsp:sp>
    <dsp:sp modelId="{CBA0A14C-D761-4681-9427-6A406C147E5C}">
      <dsp:nvSpPr>
        <dsp:cNvPr id="0" name=""/>
        <dsp:cNvSpPr/>
      </dsp:nvSpPr>
      <dsp:spPr>
        <a:xfrm rot="1389075">
          <a:off x="6751300" y="1087896"/>
          <a:ext cx="312216" cy="5171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GB" sz="2200" kern="1200"/>
        </a:p>
      </dsp:txBody>
      <dsp:txXfrm>
        <a:off x="6755071" y="1172915"/>
        <a:ext cx="218551" cy="310298"/>
      </dsp:txXfrm>
    </dsp:sp>
    <dsp:sp modelId="{EA92F6A9-B958-4441-999C-D5E5C525FE29}">
      <dsp:nvSpPr>
        <dsp:cNvPr id="0" name=""/>
        <dsp:cNvSpPr/>
      </dsp:nvSpPr>
      <dsp:spPr>
        <a:xfrm>
          <a:off x="7067996" y="791328"/>
          <a:ext cx="2537515" cy="23326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100000"/>
            </a:lnSpc>
            <a:spcBef>
              <a:spcPct val="0"/>
            </a:spcBef>
            <a:spcAft>
              <a:spcPts val="0"/>
            </a:spcAft>
            <a:buNone/>
          </a:pPr>
          <a:r>
            <a:rPr lang="en-GB" sz="1600" b="1" kern="1200" dirty="0"/>
            <a:t>Organisational</a:t>
          </a:r>
        </a:p>
        <a:p>
          <a:pPr marL="0" lvl="0" indent="0" algn="ctr" defTabSz="711200">
            <a:lnSpc>
              <a:spcPct val="100000"/>
            </a:lnSpc>
            <a:spcBef>
              <a:spcPct val="0"/>
            </a:spcBef>
            <a:spcAft>
              <a:spcPts val="0"/>
            </a:spcAft>
            <a:buNone/>
          </a:pPr>
          <a:r>
            <a:rPr lang="en-GB" sz="1100" b="0" kern="1200" dirty="0"/>
            <a:t> -  Staff communication</a:t>
          </a:r>
        </a:p>
        <a:p>
          <a:pPr marL="0" lvl="0" indent="0" algn="ctr" defTabSz="711200">
            <a:lnSpc>
              <a:spcPct val="100000"/>
            </a:lnSpc>
            <a:spcBef>
              <a:spcPct val="0"/>
            </a:spcBef>
            <a:spcAft>
              <a:spcPts val="0"/>
            </a:spcAft>
            <a:buNone/>
          </a:pPr>
          <a:r>
            <a:rPr lang="en-GB" sz="1100" b="0" kern="1200" dirty="0"/>
            <a:t>- Lack of consistency &amp; continuity</a:t>
          </a:r>
        </a:p>
        <a:p>
          <a:pPr marL="0" lvl="0" indent="0" algn="ctr" defTabSz="711200">
            <a:lnSpc>
              <a:spcPct val="100000"/>
            </a:lnSpc>
            <a:spcBef>
              <a:spcPct val="0"/>
            </a:spcBef>
            <a:spcAft>
              <a:spcPts val="0"/>
            </a:spcAft>
            <a:buNone/>
          </a:pPr>
          <a:r>
            <a:rPr lang="en-GB" sz="1100" b="0" kern="1200" dirty="0"/>
            <a:t>- Focus on PD &amp; problem patients</a:t>
          </a:r>
        </a:p>
        <a:p>
          <a:pPr marL="0" lvl="0" indent="0" algn="ctr" defTabSz="711200">
            <a:lnSpc>
              <a:spcPct val="100000"/>
            </a:lnSpc>
            <a:spcBef>
              <a:spcPct val="0"/>
            </a:spcBef>
            <a:spcAft>
              <a:spcPts val="0"/>
            </a:spcAft>
            <a:buNone/>
          </a:pPr>
          <a:r>
            <a:rPr lang="en-GB" sz="1100" b="0" kern="1200" dirty="0"/>
            <a:t>- Lack of time &amp; resources</a:t>
          </a:r>
        </a:p>
        <a:p>
          <a:pPr marL="0" lvl="0" indent="0" algn="ctr" defTabSz="711200">
            <a:lnSpc>
              <a:spcPct val="100000"/>
            </a:lnSpc>
            <a:spcBef>
              <a:spcPct val="0"/>
            </a:spcBef>
            <a:spcAft>
              <a:spcPts val="0"/>
            </a:spcAft>
            <a:buNone/>
          </a:pPr>
          <a:r>
            <a:rPr lang="en-GB" sz="1100" b="0" kern="1200" dirty="0"/>
            <a:t>- Long waiting times for psychology</a:t>
          </a:r>
        </a:p>
        <a:p>
          <a:pPr marL="0" lvl="0" indent="0" algn="ctr" defTabSz="711200">
            <a:lnSpc>
              <a:spcPct val="100000"/>
            </a:lnSpc>
            <a:spcBef>
              <a:spcPct val="0"/>
            </a:spcBef>
            <a:spcAft>
              <a:spcPts val="0"/>
            </a:spcAft>
            <a:buNone/>
          </a:pPr>
          <a:r>
            <a:rPr lang="en-GB" sz="1100" kern="1200" dirty="0"/>
            <a:t>- Ward routine</a:t>
          </a:r>
        </a:p>
        <a:p>
          <a:pPr marL="0" lvl="0" indent="0" algn="ctr" defTabSz="711200">
            <a:lnSpc>
              <a:spcPct val="100000"/>
            </a:lnSpc>
            <a:spcBef>
              <a:spcPct val="0"/>
            </a:spcBef>
            <a:spcAft>
              <a:spcPts val="0"/>
            </a:spcAft>
            <a:buNone/>
          </a:pPr>
          <a:r>
            <a:rPr lang="en-GB" sz="1100" kern="1200" dirty="0"/>
            <a:t>- Focus on the individual</a:t>
          </a:r>
        </a:p>
        <a:p>
          <a:pPr marL="0" lvl="0" indent="0" algn="ctr" defTabSz="711200">
            <a:lnSpc>
              <a:spcPct val="100000"/>
            </a:lnSpc>
            <a:spcBef>
              <a:spcPct val="0"/>
            </a:spcBef>
            <a:spcAft>
              <a:spcPts val="0"/>
            </a:spcAft>
            <a:buNone/>
          </a:pPr>
          <a:endParaRPr lang="en-GB" sz="1100" b="0" kern="1200" dirty="0">
            <a:solidFill>
              <a:srgbClr val="FF0000"/>
            </a:solidFill>
          </a:endParaRPr>
        </a:p>
      </dsp:txBody>
      <dsp:txXfrm>
        <a:off x="7439606" y="1132938"/>
        <a:ext cx="1794295" cy="1649437"/>
      </dsp:txXfrm>
    </dsp:sp>
    <dsp:sp modelId="{F2343E10-32B2-4288-B05C-547310478F89}">
      <dsp:nvSpPr>
        <dsp:cNvPr id="0" name=""/>
        <dsp:cNvSpPr/>
      </dsp:nvSpPr>
      <dsp:spPr>
        <a:xfrm rot="7010534">
          <a:off x="7676106" y="2868773"/>
          <a:ext cx="137415" cy="5171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GB" sz="2200" kern="1200"/>
        </a:p>
      </dsp:txBody>
      <dsp:txXfrm rot="10800000">
        <a:off x="7706025" y="2953814"/>
        <a:ext cx="96191" cy="310298"/>
      </dsp:txXfrm>
    </dsp:sp>
    <dsp:sp modelId="{8E4C9F99-987A-4C61-9472-92BA4FABA7B0}">
      <dsp:nvSpPr>
        <dsp:cNvPr id="0" name=""/>
        <dsp:cNvSpPr/>
      </dsp:nvSpPr>
      <dsp:spPr>
        <a:xfrm>
          <a:off x="5988568" y="3125125"/>
          <a:ext cx="2345436" cy="231060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100000"/>
            </a:lnSpc>
            <a:spcBef>
              <a:spcPct val="0"/>
            </a:spcBef>
            <a:spcAft>
              <a:spcPts val="0"/>
            </a:spcAft>
            <a:buNone/>
          </a:pPr>
          <a:r>
            <a:rPr lang="en-GB" sz="1600" b="1" kern="1200" dirty="0"/>
            <a:t>Ward Culture</a:t>
          </a:r>
        </a:p>
        <a:p>
          <a:pPr marL="0" lvl="0" indent="0" algn="ctr" defTabSz="711200">
            <a:lnSpc>
              <a:spcPct val="100000"/>
            </a:lnSpc>
            <a:spcBef>
              <a:spcPct val="0"/>
            </a:spcBef>
            <a:spcAft>
              <a:spcPts val="0"/>
            </a:spcAft>
            <a:buNone/>
          </a:pPr>
          <a:r>
            <a:rPr lang="en-GB" sz="1050" b="0" kern="1200" dirty="0"/>
            <a:t>-Medical &amp; hierarchical models</a:t>
          </a:r>
        </a:p>
        <a:p>
          <a:pPr marL="0" lvl="0" indent="0" algn="ctr" defTabSz="711200">
            <a:lnSpc>
              <a:spcPct val="100000"/>
            </a:lnSpc>
            <a:spcBef>
              <a:spcPct val="0"/>
            </a:spcBef>
            <a:spcAft>
              <a:spcPts val="0"/>
            </a:spcAft>
            <a:buNone/>
          </a:pPr>
          <a:r>
            <a:rPr lang="en-GB" sz="1050" b="0" kern="1200" dirty="0"/>
            <a:t>- Psychologist outside team</a:t>
          </a:r>
        </a:p>
        <a:p>
          <a:pPr marL="0" lvl="0" indent="0" algn="ctr" defTabSz="711200">
            <a:lnSpc>
              <a:spcPct val="100000"/>
            </a:lnSpc>
            <a:spcBef>
              <a:spcPct val="0"/>
            </a:spcBef>
            <a:spcAft>
              <a:spcPts val="0"/>
            </a:spcAft>
            <a:buNone/>
          </a:pPr>
          <a:r>
            <a:rPr lang="en-GB" sz="1050" b="0" kern="1200" dirty="0"/>
            <a:t>- </a:t>
          </a:r>
          <a:r>
            <a:rPr lang="en-GB" sz="1050" b="0" kern="1200" dirty="0">
              <a:solidFill>
                <a:schemeClr val="bg1"/>
              </a:solidFill>
            </a:rPr>
            <a:t>Previous disengagement as a reason to not try</a:t>
          </a:r>
        </a:p>
        <a:p>
          <a:pPr marL="0" lvl="0" indent="0" algn="ctr" defTabSz="711200">
            <a:lnSpc>
              <a:spcPct val="100000"/>
            </a:lnSpc>
            <a:spcBef>
              <a:spcPct val="0"/>
            </a:spcBef>
            <a:spcAft>
              <a:spcPts val="0"/>
            </a:spcAft>
            <a:buNone/>
          </a:pPr>
          <a:r>
            <a:rPr lang="en-GB" sz="1050" b="0" kern="1200" dirty="0">
              <a:solidFill>
                <a:schemeClr val="bg1"/>
              </a:solidFill>
            </a:rPr>
            <a:t>- Lack of clarity about psychologist’s role</a:t>
          </a:r>
        </a:p>
        <a:p>
          <a:pPr marL="0" lvl="0" indent="0" algn="ctr" defTabSz="711200">
            <a:lnSpc>
              <a:spcPct val="100000"/>
            </a:lnSpc>
            <a:spcBef>
              <a:spcPct val="0"/>
            </a:spcBef>
            <a:spcAft>
              <a:spcPts val="0"/>
            </a:spcAft>
            <a:buNone/>
          </a:pPr>
          <a:r>
            <a:rPr lang="en-GB" sz="1050" b="0" kern="1200" dirty="0">
              <a:solidFill>
                <a:schemeClr val="bg1"/>
              </a:solidFill>
            </a:rPr>
            <a:t>- Ward as a holding place</a:t>
          </a:r>
        </a:p>
      </dsp:txBody>
      <dsp:txXfrm>
        <a:off x="6332049" y="3463506"/>
        <a:ext cx="1658474" cy="1633845"/>
      </dsp:txXfrm>
    </dsp:sp>
    <dsp:sp modelId="{376CF85F-4BCC-474E-99E4-F60ADA2FFC04}">
      <dsp:nvSpPr>
        <dsp:cNvPr id="0" name=""/>
        <dsp:cNvSpPr/>
      </dsp:nvSpPr>
      <dsp:spPr>
        <a:xfrm rot="10800000">
          <a:off x="5534584" y="4021847"/>
          <a:ext cx="320815" cy="5171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GB" sz="2200" kern="1200"/>
        </a:p>
      </dsp:txBody>
      <dsp:txXfrm rot="10800000">
        <a:off x="5630828" y="4125279"/>
        <a:ext cx="224571" cy="310298"/>
      </dsp:txXfrm>
    </dsp:sp>
    <dsp:sp modelId="{36D92E07-5874-4928-9BAE-8ABD1F204021}">
      <dsp:nvSpPr>
        <dsp:cNvPr id="0" name=""/>
        <dsp:cNvSpPr/>
      </dsp:nvSpPr>
      <dsp:spPr>
        <a:xfrm>
          <a:off x="2965753" y="3147152"/>
          <a:ext cx="2417502" cy="22665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100000"/>
            </a:lnSpc>
            <a:spcBef>
              <a:spcPct val="0"/>
            </a:spcBef>
            <a:spcAft>
              <a:spcPts val="0"/>
            </a:spcAft>
            <a:buNone/>
          </a:pPr>
          <a:r>
            <a:rPr lang="en-GB" sz="1600" b="1" kern="1200" dirty="0"/>
            <a:t>Patient</a:t>
          </a:r>
        </a:p>
        <a:p>
          <a:pPr marL="0" lvl="0" indent="0" algn="ctr" defTabSz="711200">
            <a:lnSpc>
              <a:spcPct val="100000"/>
            </a:lnSpc>
            <a:spcBef>
              <a:spcPct val="0"/>
            </a:spcBef>
            <a:spcAft>
              <a:spcPts val="0"/>
            </a:spcAft>
            <a:buNone/>
          </a:pPr>
          <a:r>
            <a:rPr lang="en-GB" sz="1100" b="0" kern="1200" dirty="0"/>
            <a:t>- Current mental state</a:t>
          </a:r>
        </a:p>
        <a:p>
          <a:pPr marL="0" lvl="0" indent="0" algn="ctr" defTabSz="711200">
            <a:lnSpc>
              <a:spcPct val="100000"/>
            </a:lnSpc>
            <a:spcBef>
              <a:spcPct val="0"/>
            </a:spcBef>
            <a:spcAft>
              <a:spcPts val="0"/>
            </a:spcAft>
            <a:buNone/>
          </a:pPr>
          <a:r>
            <a:rPr lang="en-GB" sz="1100" b="0" kern="1200" dirty="0"/>
            <a:t>-  Prior negative experience </a:t>
          </a:r>
        </a:p>
        <a:p>
          <a:pPr marL="0" lvl="0" indent="0" algn="ctr" defTabSz="711200">
            <a:lnSpc>
              <a:spcPct val="100000"/>
            </a:lnSpc>
            <a:spcBef>
              <a:spcPct val="0"/>
            </a:spcBef>
            <a:spcAft>
              <a:spcPts val="0"/>
            </a:spcAft>
            <a:buNone/>
          </a:pPr>
          <a:r>
            <a:rPr lang="en-GB" sz="1100" b="0" kern="1200" dirty="0"/>
            <a:t>-May find it hard to ask for help </a:t>
          </a:r>
        </a:p>
        <a:p>
          <a:pPr marL="0" lvl="0" indent="0" algn="ctr" defTabSz="711200">
            <a:lnSpc>
              <a:spcPct val="100000"/>
            </a:lnSpc>
            <a:spcBef>
              <a:spcPct val="0"/>
            </a:spcBef>
            <a:spcAft>
              <a:spcPts val="0"/>
            </a:spcAft>
            <a:buNone/>
          </a:pPr>
          <a:r>
            <a:rPr lang="en-GB" sz="1100" b="0" kern="1200" dirty="0"/>
            <a:t>-  Lack of knowledge about psychology</a:t>
          </a:r>
        </a:p>
        <a:p>
          <a:pPr marL="0" lvl="0" indent="0" algn="ctr" defTabSz="711200">
            <a:lnSpc>
              <a:spcPct val="100000"/>
            </a:lnSpc>
            <a:spcBef>
              <a:spcPct val="0"/>
            </a:spcBef>
            <a:spcAft>
              <a:spcPts val="0"/>
            </a:spcAft>
            <a:buNone/>
          </a:pPr>
          <a:endParaRPr lang="en-GB" sz="1400" b="0" kern="1200" dirty="0"/>
        </a:p>
      </dsp:txBody>
      <dsp:txXfrm>
        <a:off x="3319788" y="3479081"/>
        <a:ext cx="1709432" cy="1602694"/>
      </dsp:txXfrm>
    </dsp:sp>
    <dsp:sp modelId="{BD0B3C28-F57E-4BDC-BBC6-CDFF49F0050B}">
      <dsp:nvSpPr>
        <dsp:cNvPr id="0" name=""/>
        <dsp:cNvSpPr/>
      </dsp:nvSpPr>
      <dsp:spPr>
        <a:xfrm rot="14183887">
          <a:off x="3362821" y="2929271"/>
          <a:ext cx="171451" cy="5171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GB" sz="2200" kern="1200"/>
        </a:p>
      </dsp:txBody>
      <dsp:txXfrm rot="10800000">
        <a:off x="3402771" y="3054123"/>
        <a:ext cx="120016" cy="310298"/>
      </dsp:txXfrm>
    </dsp:sp>
    <dsp:sp modelId="{D7CDDB0F-62FD-4EC2-BB6C-A740149AE8A0}">
      <dsp:nvSpPr>
        <dsp:cNvPr id="0" name=""/>
        <dsp:cNvSpPr/>
      </dsp:nvSpPr>
      <dsp:spPr>
        <a:xfrm>
          <a:off x="1382305" y="791252"/>
          <a:ext cx="2573540" cy="244696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100000"/>
            </a:lnSpc>
            <a:spcBef>
              <a:spcPct val="0"/>
            </a:spcBef>
            <a:spcAft>
              <a:spcPts val="0"/>
            </a:spcAft>
            <a:buNone/>
          </a:pPr>
          <a:r>
            <a:rPr lang="en-GB" sz="1600" b="1" kern="1200" dirty="0"/>
            <a:t>Staff</a:t>
          </a:r>
        </a:p>
        <a:p>
          <a:pPr marL="0" lvl="0" indent="0" algn="ctr" defTabSz="711200">
            <a:lnSpc>
              <a:spcPct val="100000"/>
            </a:lnSpc>
            <a:spcBef>
              <a:spcPct val="0"/>
            </a:spcBef>
            <a:spcAft>
              <a:spcPts val="0"/>
            </a:spcAft>
            <a:buNone/>
          </a:pPr>
          <a:r>
            <a:rPr lang="en-GB" sz="1100" kern="1200" dirty="0"/>
            <a:t>- Psychologist reliance on staff referrals</a:t>
          </a:r>
        </a:p>
        <a:p>
          <a:pPr marL="0" lvl="0" indent="0" algn="ctr" defTabSz="711200">
            <a:lnSpc>
              <a:spcPct val="100000"/>
            </a:lnSpc>
            <a:spcBef>
              <a:spcPct val="0"/>
            </a:spcBef>
            <a:spcAft>
              <a:spcPts val="0"/>
            </a:spcAft>
            <a:buNone/>
          </a:pPr>
          <a:r>
            <a:rPr lang="en-GB" sz="1100" kern="1200" dirty="0"/>
            <a:t>- Providing psychological therapy not seen as part of their role</a:t>
          </a:r>
        </a:p>
        <a:p>
          <a:pPr marL="0" lvl="0" indent="0" algn="ctr" defTabSz="711200">
            <a:lnSpc>
              <a:spcPct val="100000"/>
            </a:lnSpc>
            <a:spcBef>
              <a:spcPct val="0"/>
            </a:spcBef>
            <a:spcAft>
              <a:spcPts val="0"/>
            </a:spcAft>
            <a:buNone/>
          </a:pPr>
          <a:r>
            <a:rPr lang="en-GB" sz="1100" kern="1200" dirty="0"/>
            <a:t>- Limited training in psychological approaches</a:t>
          </a:r>
        </a:p>
        <a:p>
          <a:pPr marL="0" lvl="0" indent="0" algn="ctr" defTabSz="711200">
            <a:lnSpc>
              <a:spcPct val="100000"/>
            </a:lnSpc>
            <a:spcBef>
              <a:spcPct val="0"/>
            </a:spcBef>
            <a:spcAft>
              <a:spcPts val="0"/>
            </a:spcAft>
            <a:buNone/>
          </a:pPr>
          <a:r>
            <a:rPr lang="en-GB" sz="1100" kern="1200" dirty="0">
              <a:solidFill>
                <a:srgbClr val="FF0000"/>
              </a:solidFill>
            </a:rPr>
            <a:t>	</a:t>
          </a:r>
          <a:endParaRPr lang="en-GB" sz="1050" kern="1200" dirty="0">
            <a:solidFill>
              <a:srgbClr val="FF0000"/>
            </a:solidFill>
          </a:endParaRPr>
        </a:p>
      </dsp:txBody>
      <dsp:txXfrm>
        <a:off x="1759191" y="1149602"/>
        <a:ext cx="1819768" cy="1730269"/>
      </dsp:txXfrm>
    </dsp:sp>
    <dsp:sp modelId="{6B495B26-3D01-48E4-AD69-02FA9A9F67A2}">
      <dsp:nvSpPr>
        <dsp:cNvPr id="0" name=""/>
        <dsp:cNvSpPr/>
      </dsp:nvSpPr>
      <dsp:spPr>
        <a:xfrm rot="20146159">
          <a:off x="3934392" y="1117885"/>
          <a:ext cx="305734" cy="5171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GB" sz="2200" kern="1200"/>
        </a:p>
      </dsp:txBody>
      <dsp:txXfrm>
        <a:off x="3938432" y="1240138"/>
        <a:ext cx="214014" cy="3102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384D53-5848-413A-BB1D-DB8926BFBD05}">
      <dsp:nvSpPr>
        <dsp:cNvPr id="0" name=""/>
        <dsp:cNvSpPr/>
      </dsp:nvSpPr>
      <dsp:spPr>
        <a:xfrm rot="5400000">
          <a:off x="1175015" y="1028056"/>
          <a:ext cx="1608314"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245372-2C2A-4844-945F-DC67E1B00C97}">
      <dsp:nvSpPr>
        <dsp:cNvPr id="0" name=""/>
        <dsp:cNvSpPr/>
      </dsp:nvSpPr>
      <dsp:spPr>
        <a:xfrm>
          <a:off x="1544871" y="1448"/>
          <a:ext cx="2153840" cy="12923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Ward evaluation and formulation to determine the ward culture and specific barriers and facilitators to implementation.</a:t>
          </a:r>
        </a:p>
      </dsp:txBody>
      <dsp:txXfrm>
        <a:off x="1582721" y="39298"/>
        <a:ext cx="2078140" cy="1216604"/>
      </dsp:txXfrm>
    </dsp:sp>
    <dsp:sp modelId="{ECF977F5-95C6-4956-AA2B-C2D9940C9710}">
      <dsp:nvSpPr>
        <dsp:cNvPr id="0" name=""/>
        <dsp:cNvSpPr/>
      </dsp:nvSpPr>
      <dsp:spPr>
        <a:xfrm rot="5400000">
          <a:off x="1175015" y="2643436"/>
          <a:ext cx="1608314"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9F7757-3842-4957-9491-D57A9005D15D}">
      <dsp:nvSpPr>
        <dsp:cNvPr id="0" name=""/>
        <dsp:cNvSpPr/>
      </dsp:nvSpPr>
      <dsp:spPr>
        <a:xfrm>
          <a:off x="1544871" y="1616829"/>
          <a:ext cx="2153840" cy="12923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Obtain senior staff buy-in. </a:t>
          </a:r>
        </a:p>
      </dsp:txBody>
      <dsp:txXfrm>
        <a:off x="1582721" y="1654679"/>
        <a:ext cx="2078140" cy="1216604"/>
      </dsp:txXfrm>
    </dsp:sp>
    <dsp:sp modelId="{85A7D0F9-ABD5-4F13-A421-E6248A5047C4}">
      <dsp:nvSpPr>
        <dsp:cNvPr id="0" name=""/>
        <dsp:cNvSpPr/>
      </dsp:nvSpPr>
      <dsp:spPr>
        <a:xfrm>
          <a:off x="1982706" y="3451127"/>
          <a:ext cx="2857541"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10FD33C-698D-4396-B8C3-9A5BAD5768D7}">
      <dsp:nvSpPr>
        <dsp:cNvPr id="0" name=""/>
        <dsp:cNvSpPr/>
      </dsp:nvSpPr>
      <dsp:spPr>
        <a:xfrm>
          <a:off x="1544871" y="3232209"/>
          <a:ext cx="2153840" cy="12923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Researchers and senior leaders introduce project to staff. Allow time for queries/concerns to be raised and addressed. </a:t>
          </a:r>
        </a:p>
      </dsp:txBody>
      <dsp:txXfrm>
        <a:off x="1582721" y="3270059"/>
        <a:ext cx="2078140" cy="1216604"/>
      </dsp:txXfrm>
    </dsp:sp>
    <dsp:sp modelId="{1860E346-BA2C-4426-A269-4A36FFD0DE56}">
      <dsp:nvSpPr>
        <dsp:cNvPr id="0" name=""/>
        <dsp:cNvSpPr/>
      </dsp:nvSpPr>
      <dsp:spPr>
        <a:xfrm rot="16200000">
          <a:off x="4039623" y="2643436"/>
          <a:ext cx="1608314"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1C2BF0A-5CE6-4473-A158-D91D2B3D43B5}">
      <dsp:nvSpPr>
        <dsp:cNvPr id="0" name=""/>
        <dsp:cNvSpPr/>
      </dsp:nvSpPr>
      <dsp:spPr>
        <a:xfrm>
          <a:off x="4409479" y="3232209"/>
          <a:ext cx="2153840" cy="12923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Psychologist recruited with relevant attributes/skills: ward staff and SU involved in recruitment process.</a:t>
          </a:r>
        </a:p>
      </dsp:txBody>
      <dsp:txXfrm>
        <a:off x="4447329" y="3270059"/>
        <a:ext cx="2078140" cy="1216604"/>
      </dsp:txXfrm>
    </dsp:sp>
    <dsp:sp modelId="{905FBBBB-0D07-446A-B307-C69D99BE7546}">
      <dsp:nvSpPr>
        <dsp:cNvPr id="0" name=""/>
        <dsp:cNvSpPr/>
      </dsp:nvSpPr>
      <dsp:spPr>
        <a:xfrm rot="16200000">
          <a:off x="4039623" y="1028056"/>
          <a:ext cx="1608314"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512075-4B72-40CB-A4A2-4125E58548FD}">
      <dsp:nvSpPr>
        <dsp:cNvPr id="0" name=""/>
        <dsp:cNvSpPr/>
      </dsp:nvSpPr>
      <dsp:spPr>
        <a:xfrm>
          <a:off x="4409479" y="1616829"/>
          <a:ext cx="2153840" cy="12923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Psychologist undertakes any necessary training and bases self on ward to begin to develop relationships with staff  and ward routines</a:t>
          </a:r>
        </a:p>
      </dsp:txBody>
      <dsp:txXfrm>
        <a:off x="4447329" y="1654679"/>
        <a:ext cx="2078140" cy="1216604"/>
      </dsp:txXfrm>
    </dsp:sp>
    <dsp:sp modelId="{E38E3DD2-F0F0-4CB7-ADAC-2BE1230FEE57}">
      <dsp:nvSpPr>
        <dsp:cNvPr id="0" name=""/>
        <dsp:cNvSpPr/>
      </dsp:nvSpPr>
      <dsp:spPr>
        <a:xfrm>
          <a:off x="4847314" y="220366"/>
          <a:ext cx="2857541"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71D7D53-FDA3-49C7-9344-1B8D498B3675}">
      <dsp:nvSpPr>
        <dsp:cNvPr id="0" name=""/>
        <dsp:cNvSpPr/>
      </dsp:nvSpPr>
      <dsp:spPr>
        <a:xfrm>
          <a:off x="4409479" y="1448"/>
          <a:ext cx="2153840" cy="12923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 Psychologist delivers any training to staff to help embed the intervention or support delivery</a:t>
          </a:r>
        </a:p>
      </dsp:txBody>
      <dsp:txXfrm>
        <a:off x="4447329" y="39298"/>
        <a:ext cx="2078140" cy="1216604"/>
      </dsp:txXfrm>
    </dsp:sp>
    <dsp:sp modelId="{0F174CE2-7533-477C-A269-4CE429F1B3C0}">
      <dsp:nvSpPr>
        <dsp:cNvPr id="0" name=""/>
        <dsp:cNvSpPr/>
      </dsp:nvSpPr>
      <dsp:spPr>
        <a:xfrm rot="5400000">
          <a:off x="6904232" y="1028056"/>
          <a:ext cx="1608314"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3820D4-516A-4C98-82C2-CDE6831E274A}">
      <dsp:nvSpPr>
        <dsp:cNvPr id="0" name=""/>
        <dsp:cNvSpPr/>
      </dsp:nvSpPr>
      <dsp:spPr>
        <a:xfrm>
          <a:off x="7274087" y="1448"/>
          <a:ext cx="2153840" cy="12923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Psychologist to identify nursing champions who can drive optimism and engagement within team</a:t>
          </a:r>
        </a:p>
      </dsp:txBody>
      <dsp:txXfrm>
        <a:off x="7311937" y="39298"/>
        <a:ext cx="2078140" cy="1216604"/>
      </dsp:txXfrm>
    </dsp:sp>
    <dsp:sp modelId="{EC1DD641-95C8-4180-ACB6-02E13AF7566A}">
      <dsp:nvSpPr>
        <dsp:cNvPr id="0" name=""/>
        <dsp:cNvSpPr/>
      </dsp:nvSpPr>
      <dsp:spPr>
        <a:xfrm>
          <a:off x="7274087" y="1616829"/>
          <a:ext cx="2153840" cy="12923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Psychologist plans out use of time in collaboration with senior staff on ward – to include ward rounds and other key team meetings</a:t>
          </a:r>
        </a:p>
      </dsp:txBody>
      <dsp:txXfrm>
        <a:off x="7311937" y="1654679"/>
        <a:ext cx="2078140" cy="12166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D3DF12-E6D2-4AEA-926C-3A9FC54164C6}">
      <dsp:nvSpPr>
        <dsp:cNvPr id="0" name=""/>
        <dsp:cNvSpPr/>
      </dsp:nvSpPr>
      <dsp:spPr>
        <a:xfrm rot="5400000">
          <a:off x="1175015" y="1028056"/>
          <a:ext cx="1608314"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2627CD-F7ED-4D31-A1D0-5A0CF66F9BE7}">
      <dsp:nvSpPr>
        <dsp:cNvPr id="0" name=""/>
        <dsp:cNvSpPr/>
      </dsp:nvSpPr>
      <dsp:spPr>
        <a:xfrm>
          <a:off x="1544871" y="1448"/>
          <a:ext cx="2153840" cy="12923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Admission to ward - SU has first meeting with named nurse/admitting nurse</a:t>
          </a:r>
        </a:p>
      </dsp:txBody>
      <dsp:txXfrm>
        <a:off x="1582721" y="39298"/>
        <a:ext cx="2078140" cy="1216604"/>
      </dsp:txXfrm>
    </dsp:sp>
    <dsp:sp modelId="{028E4E86-86BD-45AD-9274-B89D92CD71C5}">
      <dsp:nvSpPr>
        <dsp:cNvPr id="0" name=""/>
        <dsp:cNvSpPr/>
      </dsp:nvSpPr>
      <dsp:spPr>
        <a:xfrm rot="5400000">
          <a:off x="1175015" y="2643436"/>
          <a:ext cx="1608314"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7F5366-BF87-4CF2-B806-C7D097221EDB}">
      <dsp:nvSpPr>
        <dsp:cNvPr id="0" name=""/>
        <dsp:cNvSpPr/>
      </dsp:nvSpPr>
      <dsp:spPr>
        <a:xfrm>
          <a:off x="1544871" y="1616829"/>
          <a:ext cx="2153840" cy="12923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 Nurse provides verbal and written information about available psychology/access to therapy</a:t>
          </a:r>
        </a:p>
      </dsp:txBody>
      <dsp:txXfrm>
        <a:off x="1582721" y="1654679"/>
        <a:ext cx="2078140" cy="1216604"/>
      </dsp:txXfrm>
    </dsp:sp>
    <dsp:sp modelId="{9557409C-4658-40C1-B67A-F7386075E0F3}">
      <dsp:nvSpPr>
        <dsp:cNvPr id="0" name=""/>
        <dsp:cNvSpPr/>
      </dsp:nvSpPr>
      <dsp:spPr>
        <a:xfrm>
          <a:off x="1982706" y="3451127"/>
          <a:ext cx="2857541"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96A062-BDF9-4180-9A85-A0B22C3B115D}">
      <dsp:nvSpPr>
        <dsp:cNvPr id="0" name=""/>
        <dsp:cNvSpPr/>
      </dsp:nvSpPr>
      <dsp:spPr>
        <a:xfrm>
          <a:off x="1544871" y="3232209"/>
          <a:ext cx="2153840" cy="12923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Psychologist liaises with named nurse and collates information about  SU.</a:t>
          </a:r>
        </a:p>
      </dsp:txBody>
      <dsp:txXfrm>
        <a:off x="1582721" y="3270059"/>
        <a:ext cx="2078140" cy="1216604"/>
      </dsp:txXfrm>
    </dsp:sp>
    <dsp:sp modelId="{09F04CBC-9CCD-4061-9903-F561D95BDA43}">
      <dsp:nvSpPr>
        <dsp:cNvPr id="0" name=""/>
        <dsp:cNvSpPr/>
      </dsp:nvSpPr>
      <dsp:spPr>
        <a:xfrm rot="16200000">
          <a:off x="4039623" y="2643436"/>
          <a:ext cx="1608314"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E357F39-7099-4B0B-9A12-7948A5D0A67A}">
      <dsp:nvSpPr>
        <dsp:cNvPr id="0" name=""/>
        <dsp:cNvSpPr/>
      </dsp:nvSpPr>
      <dsp:spPr>
        <a:xfrm>
          <a:off x="4409479" y="3232209"/>
          <a:ext cx="2153840" cy="12923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Level one formulation with all patients  </a:t>
          </a:r>
        </a:p>
      </dsp:txBody>
      <dsp:txXfrm>
        <a:off x="4447329" y="3270059"/>
        <a:ext cx="2078140" cy="1216604"/>
      </dsp:txXfrm>
    </dsp:sp>
    <dsp:sp modelId="{8B11103D-736C-4DAB-92E6-58BE0E06296B}">
      <dsp:nvSpPr>
        <dsp:cNvPr id="0" name=""/>
        <dsp:cNvSpPr/>
      </dsp:nvSpPr>
      <dsp:spPr>
        <a:xfrm rot="16200000">
          <a:off x="4039623" y="1028056"/>
          <a:ext cx="1608314"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852EC9F-CD46-45B4-895F-83D3262F27D8}">
      <dsp:nvSpPr>
        <dsp:cNvPr id="0" name=""/>
        <dsp:cNvSpPr/>
      </dsp:nvSpPr>
      <dsp:spPr>
        <a:xfrm>
          <a:off x="4409479" y="1616829"/>
          <a:ext cx="2153840" cy="12923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Level two: nurse-led group or one-to-one interventions supervised by psychologist </a:t>
          </a:r>
        </a:p>
      </dsp:txBody>
      <dsp:txXfrm>
        <a:off x="4447329" y="1654679"/>
        <a:ext cx="2078140" cy="1216604"/>
      </dsp:txXfrm>
    </dsp:sp>
    <dsp:sp modelId="{02B41768-C5D4-4C16-8531-DD0471390C37}">
      <dsp:nvSpPr>
        <dsp:cNvPr id="0" name=""/>
        <dsp:cNvSpPr/>
      </dsp:nvSpPr>
      <dsp:spPr>
        <a:xfrm rot="84416">
          <a:off x="4843349" y="259077"/>
          <a:ext cx="2865471"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6C9493-2BA6-4EBC-92D0-3E5F12EF210F}">
      <dsp:nvSpPr>
        <dsp:cNvPr id="0" name=""/>
        <dsp:cNvSpPr/>
      </dsp:nvSpPr>
      <dsp:spPr>
        <a:xfrm>
          <a:off x="4409479" y="1448"/>
          <a:ext cx="2153840" cy="12923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Level three: therapy with psychologist</a:t>
          </a:r>
        </a:p>
      </dsp:txBody>
      <dsp:txXfrm>
        <a:off x="4447329" y="39298"/>
        <a:ext cx="2078140" cy="1216604"/>
      </dsp:txXfrm>
    </dsp:sp>
    <dsp:sp modelId="{C1EBA092-8481-4623-A042-1BB62B6A68C3}">
      <dsp:nvSpPr>
        <dsp:cNvPr id="0" name=""/>
        <dsp:cNvSpPr/>
      </dsp:nvSpPr>
      <dsp:spPr>
        <a:xfrm rot="5400000">
          <a:off x="6865520" y="1145041"/>
          <a:ext cx="1685736"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1866EA-0BFF-4A4B-B1A9-4F61D7AA4A10}">
      <dsp:nvSpPr>
        <dsp:cNvPr id="0" name=""/>
        <dsp:cNvSpPr/>
      </dsp:nvSpPr>
      <dsp:spPr>
        <a:xfrm>
          <a:off x="7274087" y="1448"/>
          <a:ext cx="2153840" cy="14480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 </a:t>
          </a:r>
        </a:p>
        <a:p>
          <a:pPr marL="0" lvl="0" indent="0" algn="ctr" defTabSz="533400">
            <a:lnSpc>
              <a:spcPct val="90000"/>
            </a:lnSpc>
            <a:spcBef>
              <a:spcPct val="0"/>
            </a:spcBef>
            <a:spcAft>
              <a:spcPct val="35000"/>
            </a:spcAft>
            <a:buNone/>
          </a:pPr>
          <a:r>
            <a:rPr lang="en-US" sz="1200" kern="1200" dirty="0"/>
            <a:t>Reductions in risky </a:t>
          </a:r>
          <a:r>
            <a:rPr lang="en-US" sz="1200" kern="1200" dirty="0" err="1"/>
            <a:t>behaviours</a:t>
          </a:r>
          <a:endParaRPr lang="en-US" sz="1200" kern="1200" dirty="0"/>
        </a:p>
        <a:p>
          <a:pPr marL="0" lvl="0" indent="0" algn="ctr" defTabSz="533400">
            <a:lnSpc>
              <a:spcPct val="90000"/>
            </a:lnSpc>
            <a:spcBef>
              <a:spcPct val="0"/>
            </a:spcBef>
            <a:spcAft>
              <a:spcPct val="35000"/>
            </a:spcAft>
            <a:buNone/>
          </a:pPr>
          <a:r>
            <a:rPr lang="en-US" sz="1200" kern="1200" dirty="0"/>
            <a:t>Improved patient well-being</a:t>
          </a:r>
        </a:p>
        <a:p>
          <a:pPr marL="0" lvl="0" indent="0" algn="ctr" defTabSz="533400">
            <a:lnSpc>
              <a:spcPct val="90000"/>
            </a:lnSpc>
            <a:spcBef>
              <a:spcPct val="0"/>
            </a:spcBef>
            <a:spcAft>
              <a:spcPct val="35000"/>
            </a:spcAft>
            <a:buNone/>
          </a:pPr>
          <a:r>
            <a:rPr lang="en-US" sz="1200" kern="1200" dirty="0"/>
            <a:t>Reduced staff burn out and sickness </a:t>
          </a:r>
        </a:p>
        <a:p>
          <a:pPr marL="0" lvl="0" indent="0" algn="ctr" defTabSz="533400">
            <a:lnSpc>
              <a:spcPct val="90000"/>
            </a:lnSpc>
            <a:spcBef>
              <a:spcPct val="0"/>
            </a:spcBef>
            <a:spcAft>
              <a:spcPct val="35000"/>
            </a:spcAft>
            <a:buNone/>
          </a:pPr>
          <a:r>
            <a:rPr lang="en-US" sz="1000" kern="1200" dirty="0"/>
            <a:t> </a:t>
          </a:r>
        </a:p>
      </dsp:txBody>
      <dsp:txXfrm>
        <a:off x="7316498" y="43859"/>
        <a:ext cx="2069018" cy="1363179"/>
      </dsp:txXfrm>
    </dsp:sp>
    <dsp:sp modelId="{10E56A58-BD88-416C-87CE-1F271DD02972}">
      <dsp:nvSpPr>
        <dsp:cNvPr id="0" name=""/>
        <dsp:cNvSpPr/>
      </dsp:nvSpPr>
      <dsp:spPr>
        <a:xfrm>
          <a:off x="7274087" y="1772526"/>
          <a:ext cx="2153840" cy="12923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Cost savings </a:t>
          </a:r>
        </a:p>
        <a:p>
          <a:pPr marL="0" lvl="0" indent="0" algn="ctr" defTabSz="533400">
            <a:lnSpc>
              <a:spcPct val="90000"/>
            </a:lnSpc>
            <a:spcBef>
              <a:spcPct val="0"/>
            </a:spcBef>
            <a:spcAft>
              <a:spcPct val="35000"/>
            </a:spcAft>
            <a:buNone/>
          </a:pPr>
          <a:r>
            <a:rPr lang="en-GB" sz="1200" kern="1200" dirty="0"/>
            <a:t>More resource to implement psychologically-informed approach</a:t>
          </a:r>
        </a:p>
      </dsp:txBody>
      <dsp:txXfrm>
        <a:off x="7311937" y="1810376"/>
        <a:ext cx="2078140" cy="1216604"/>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75177E-F382-43D4-87C2-70B08080170A}" type="datetimeFigureOut">
              <a:rPr lang="en-GB" smtClean="0"/>
              <a:t>10/07/2025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CF996A-9FFE-4E67-9AAB-2737DAB69F97}" type="slidenum">
              <a:rPr lang="en-GB" smtClean="0"/>
              <a:t>‹#›</a:t>
            </a:fld>
            <a:endParaRPr lang="en-GB"/>
          </a:p>
        </p:txBody>
      </p:sp>
    </p:spTree>
    <p:extLst>
      <p:ext uri="{BB962C8B-B14F-4D97-AF65-F5344CB8AC3E}">
        <p14:creationId xmlns:p14="http://schemas.microsoft.com/office/powerpoint/2010/main" val="3482666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 fact</a:t>
            </a:r>
            <a:r>
              <a:rPr lang="en-GB" baseline="0" dirty="0"/>
              <a:t> that majority of 12 billion spending on severe MI goes on inpatient admission.</a:t>
            </a:r>
          </a:p>
        </p:txBody>
      </p:sp>
      <p:sp>
        <p:nvSpPr>
          <p:cNvPr id="4" name="Slide Number Placeholder 3"/>
          <p:cNvSpPr>
            <a:spLocks noGrp="1"/>
          </p:cNvSpPr>
          <p:nvPr>
            <p:ph type="sldNum" sz="quarter" idx="10"/>
          </p:nvPr>
        </p:nvSpPr>
        <p:spPr/>
        <p:txBody>
          <a:bodyPr/>
          <a:lstStyle/>
          <a:p>
            <a:fld id="{24CF996A-9FFE-4E67-9AAB-2737DAB69F97}" type="slidenum">
              <a:rPr lang="en-GB" smtClean="0"/>
              <a:t>5</a:t>
            </a:fld>
            <a:endParaRPr lang="en-GB"/>
          </a:p>
        </p:txBody>
      </p:sp>
    </p:spTree>
    <p:extLst>
      <p:ext uri="{BB962C8B-B14F-4D97-AF65-F5344CB8AC3E}">
        <p14:creationId xmlns:p14="http://schemas.microsoft.com/office/powerpoint/2010/main" val="321363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POA</a:t>
            </a:r>
            <a:r>
              <a:rPr lang="en-GB" baseline="0" dirty="0"/>
              <a:t> - </a:t>
            </a:r>
            <a:r>
              <a:rPr lang="en-US" baseline="0" dirty="0"/>
              <a:t>Plan of action. Essentially, I think by visiting the ward a speaking to a few members of staff and perhaps observing? This is also a bit like stakeholder engagement.</a:t>
            </a:r>
          </a:p>
          <a:p>
            <a:r>
              <a:rPr lang="en-US" baseline="0" dirty="0"/>
              <a:t>Explain high level – not too much detail</a:t>
            </a:r>
            <a:endParaRPr lang="en-GB" dirty="0"/>
          </a:p>
        </p:txBody>
      </p:sp>
      <p:sp>
        <p:nvSpPr>
          <p:cNvPr id="4" name="Slide Number Placeholder 3"/>
          <p:cNvSpPr>
            <a:spLocks noGrp="1"/>
          </p:cNvSpPr>
          <p:nvPr>
            <p:ph type="sldNum" sz="quarter" idx="10"/>
          </p:nvPr>
        </p:nvSpPr>
        <p:spPr/>
        <p:txBody>
          <a:bodyPr/>
          <a:lstStyle/>
          <a:p>
            <a:fld id="{9DA40EF7-ACA4-4176-A6B5-E65FAC0B099A}" type="slidenum">
              <a:rPr lang="en-GB" smtClean="0"/>
              <a:t>39</a:t>
            </a:fld>
            <a:endParaRPr lang="en-GB"/>
          </a:p>
        </p:txBody>
      </p:sp>
    </p:spTree>
    <p:extLst>
      <p:ext uri="{BB962C8B-B14F-4D97-AF65-F5344CB8AC3E}">
        <p14:creationId xmlns:p14="http://schemas.microsoft.com/office/powerpoint/2010/main" val="340737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A40EF7-ACA4-4176-A6B5-E65FAC0B099A}" type="slidenum">
              <a:rPr lang="en-GB" smtClean="0"/>
              <a:t>40</a:t>
            </a:fld>
            <a:endParaRPr lang="en-GB"/>
          </a:p>
        </p:txBody>
      </p:sp>
    </p:spTree>
    <p:extLst>
      <p:ext uri="{BB962C8B-B14F-4D97-AF65-F5344CB8AC3E}">
        <p14:creationId xmlns:p14="http://schemas.microsoft.com/office/powerpoint/2010/main" val="15838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p:cNvSpPr>
          <p:nvPr>
            <p:ph type="sldImg"/>
          </p:nvPr>
        </p:nvSpPr>
        <p:spPr bwMode="auto">
          <a:xfrm>
            <a:off x="381000" y="685800"/>
            <a:ext cx="6096000" cy="3429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72035"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72036"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MS PGothic" panose="020B0600070205080204" pitchFamily="34" charset="-128"/>
              </a:defRPr>
            </a:lvl1pPr>
            <a:lvl2pPr marL="742950" indent="-285750">
              <a:defRPr>
                <a:solidFill>
                  <a:schemeClr val="tx1"/>
                </a:solidFill>
                <a:latin typeface="Tahoma" panose="020B0604030504040204" pitchFamily="34" charset="0"/>
                <a:ea typeface="MS PGothic" panose="020B0600070205080204" pitchFamily="34" charset="-128"/>
              </a:defRPr>
            </a:lvl2pPr>
            <a:lvl3pPr marL="1143000" indent="-228600">
              <a:defRPr>
                <a:solidFill>
                  <a:schemeClr val="tx1"/>
                </a:solidFill>
                <a:latin typeface="Tahoma" panose="020B0604030504040204" pitchFamily="34" charset="0"/>
                <a:ea typeface="MS PGothic" panose="020B0600070205080204" pitchFamily="34" charset="-128"/>
              </a:defRPr>
            </a:lvl3pPr>
            <a:lvl4pPr marL="1600200" indent="-228600">
              <a:defRPr>
                <a:solidFill>
                  <a:schemeClr val="tx1"/>
                </a:solidFill>
                <a:latin typeface="Tahoma" panose="020B0604030504040204" pitchFamily="34" charset="0"/>
                <a:ea typeface="MS PGothic" panose="020B0600070205080204" pitchFamily="34" charset="-128"/>
              </a:defRPr>
            </a:lvl4pPr>
            <a:lvl5pPr marL="2057400" indent="-228600">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fld id="{ED66E471-BF30-4711-9527-555A628C18A2}" type="slidenum">
              <a:rPr lang="en-US" altLang="en-US"/>
              <a:pPr/>
              <a:t>55</a:t>
            </a:fld>
            <a:endParaRPr lang="en-US" altLang="en-US"/>
          </a:p>
        </p:txBody>
      </p:sp>
    </p:spTree>
    <p:extLst>
      <p:ext uri="{BB962C8B-B14F-4D97-AF65-F5344CB8AC3E}">
        <p14:creationId xmlns:p14="http://schemas.microsoft.com/office/powerpoint/2010/main" val="2299274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p:cNvSpPr>
          <p:nvPr>
            <p:ph type="sldImg"/>
          </p:nvPr>
        </p:nvSpPr>
        <p:spPr bwMode="auto">
          <a:xfrm>
            <a:off x="381000" y="685800"/>
            <a:ext cx="6096000" cy="3429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74083"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We hold a similar view to Topp (1977) that </a:t>
            </a:r>
            <a:r>
              <a:rPr lang="en-GB" altLang="en-US" b="1" i="1" u="sng"/>
              <a:t>all</a:t>
            </a:r>
            <a:r>
              <a:rPr lang="en-GB" altLang="en-US"/>
              <a:t>  acts of suicidal behaviour should be seen as indicative of personal breakdowns resulting from crises of self-doubt, poor coping and problem-solving skills, hopelessness and fear of abandonment.</a:t>
            </a:r>
          </a:p>
        </p:txBody>
      </p:sp>
      <p:sp>
        <p:nvSpPr>
          <p:cNvPr id="174084"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MS PGothic" panose="020B0600070205080204" pitchFamily="34" charset="-128"/>
              </a:defRPr>
            </a:lvl1pPr>
            <a:lvl2pPr marL="742950" indent="-285750">
              <a:defRPr>
                <a:solidFill>
                  <a:schemeClr val="tx1"/>
                </a:solidFill>
                <a:latin typeface="Tahoma" panose="020B0604030504040204" pitchFamily="34" charset="0"/>
                <a:ea typeface="MS PGothic" panose="020B0600070205080204" pitchFamily="34" charset="-128"/>
              </a:defRPr>
            </a:lvl2pPr>
            <a:lvl3pPr marL="1143000" indent="-228600">
              <a:defRPr>
                <a:solidFill>
                  <a:schemeClr val="tx1"/>
                </a:solidFill>
                <a:latin typeface="Tahoma" panose="020B0604030504040204" pitchFamily="34" charset="0"/>
                <a:ea typeface="MS PGothic" panose="020B0600070205080204" pitchFamily="34" charset="-128"/>
              </a:defRPr>
            </a:lvl3pPr>
            <a:lvl4pPr marL="1600200" indent="-228600">
              <a:defRPr>
                <a:solidFill>
                  <a:schemeClr val="tx1"/>
                </a:solidFill>
                <a:latin typeface="Tahoma" panose="020B0604030504040204" pitchFamily="34" charset="0"/>
                <a:ea typeface="MS PGothic" panose="020B0600070205080204" pitchFamily="34" charset="-128"/>
              </a:defRPr>
            </a:lvl4pPr>
            <a:lvl5pPr marL="2057400" indent="-228600">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fld id="{114B7D3C-AEC4-43C8-8626-F4AA923D7156}" type="slidenum">
              <a:rPr lang="en-US" altLang="en-US"/>
              <a:pPr/>
              <a:t>56</a:t>
            </a:fld>
            <a:endParaRPr lang="en-US" altLang="en-US"/>
          </a:p>
        </p:txBody>
      </p:sp>
    </p:spTree>
    <p:extLst>
      <p:ext uri="{BB962C8B-B14F-4D97-AF65-F5344CB8AC3E}">
        <p14:creationId xmlns:p14="http://schemas.microsoft.com/office/powerpoint/2010/main" val="1727584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p:cNvSpPr>
          <p:nvPr>
            <p:ph type="sldImg"/>
          </p:nvPr>
        </p:nvSpPr>
        <p:spPr bwMode="auto">
          <a:xfrm>
            <a:off x="381000" y="685800"/>
            <a:ext cx="6096000" cy="3429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76131"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76132"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MS PGothic" panose="020B0600070205080204" pitchFamily="34" charset="-128"/>
              </a:defRPr>
            </a:lvl1pPr>
            <a:lvl2pPr marL="742950" indent="-285750">
              <a:defRPr>
                <a:solidFill>
                  <a:schemeClr val="tx1"/>
                </a:solidFill>
                <a:latin typeface="Tahoma" panose="020B0604030504040204" pitchFamily="34" charset="0"/>
                <a:ea typeface="MS PGothic" panose="020B0600070205080204" pitchFamily="34" charset="-128"/>
              </a:defRPr>
            </a:lvl2pPr>
            <a:lvl3pPr marL="1143000" indent="-228600">
              <a:defRPr>
                <a:solidFill>
                  <a:schemeClr val="tx1"/>
                </a:solidFill>
                <a:latin typeface="Tahoma" panose="020B0604030504040204" pitchFamily="34" charset="0"/>
                <a:ea typeface="MS PGothic" panose="020B0600070205080204" pitchFamily="34" charset="-128"/>
              </a:defRPr>
            </a:lvl3pPr>
            <a:lvl4pPr marL="1600200" indent="-228600">
              <a:defRPr>
                <a:solidFill>
                  <a:schemeClr val="tx1"/>
                </a:solidFill>
                <a:latin typeface="Tahoma" panose="020B0604030504040204" pitchFamily="34" charset="0"/>
                <a:ea typeface="MS PGothic" panose="020B0600070205080204" pitchFamily="34" charset="-128"/>
              </a:defRPr>
            </a:lvl4pPr>
            <a:lvl5pPr marL="2057400" indent="-228600">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fld id="{A3A24A02-5958-49E7-ADB0-A4CBBF079132}" type="slidenum">
              <a:rPr lang="en-US" altLang="en-US"/>
              <a:pPr/>
              <a:t>57</a:t>
            </a:fld>
            <a:endParaRPr lang="en-US" altLang="en-US"/>
          </a:p>
        </p:txBody>
      </p:sp>
    </p:spTree>
    <p:extLst>
      <p:ext uri="{BB962C8B-B14F-4D97-AF65-F5344CB8AC3E}">
        <p14:creationId xmlns:p14="http://schemas.microsoft.com/office/powerpoint/2010/main" val="2833951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04DCB085-E279-425F-AE72-1C1F2A475CFF}"/>
              </a:ext>
            </a:extLst>
          </p:cNvPr>
          <p:cNvSpPr>
            <a:spLocks noGrp="1" noRot="1" noChangeAspect="1" noChangeArrowheads="1" noTextEdit="1"/>
          </p:cNvSpPr>
          <p:nvPr>
            <p:ph type="sldImg"/>
          </p:nvPr>
        </p:nvSpPr>
        <p:spPr>
          <a:xfrm>
            <a:off x="992188" y="733425"/>
            <a:ext cx="4886325" cy="3665538"/>
          </a:xfrm>
          <a:ln/>
        </p:spPr>
      </p:sp>
      <p:sp>
        <p:nvSpPr>
          <p:cNvPr id="16387" name="Notes Placeholder 2">
            <a:extLst>
              <a:ext uri="{FF2B5EF4-FFF2-40B4-BE49-F238E27FC236}">
                <a16:creationId xmlns:a16="http://schemas.microsoft.com/office/drawing/2014/main" id="{5DC6B73B-65E4-4259-8D31-37A941A4E4E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altLang="en-US">
              <a:latin typeface="Arial" panose="020B0604020202020204" pitchFamily="34" charset="0"/>
              <a:cs typeface="Arial" panose="020B0604020202020204" pitchFamily="34" charset="0"/>
            </a:endParaRPr>
          </a:p>
        </p:txBody>
      </p:sp>
      <p:sp>
        <p:nvSpPr>
          <p:cNvPr id="16388" name="Slide Number Placeholder 3">
            <a:extLst>
              <a:ext uri="{FF2B5EF4-FFF2-40B4-BE49-F238E27FC236}">
                <a16:creationId xmlns:a16="http://schemas.microsoft.com/office/drawing/2014/main" id="{6688516B-5CEE-4DF9-A425-48ED78813D1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spcBef>
                <a:spcPct val="30000"/>
              </a:spcBef>
              <a:defRPr sz="1200">
                <a:solidFill>
                  <a:schemeClr val="tx1"/>
                </a:solidFill>
                <a:latin typeface="Arial" panose="020B0604020202020204" pitchFamily="34" charset="0"/>
                <a:cs typeface="Arial" panose="020B0604020202020204" pitchFamily="34" charset="0"/>
              </a:defRPr>
            </a:lvl1pPr>
            <a:lvl2pPr marL="771525" indent="-296863" defTabSz="950913">
              <a:spcBef>
                <a:spcPct val="30000"/>
              </a:spcBef>
              <a:defRPr sz="1200">
                <a:solidFill>
                  <a:schemeClr val="tx1"/>
                </a:solidFill>
                <a:latin typeface="Arial" panose="020B0604020202020204" pitchFamily="34" charset="0"/>
                <a:cs typeface="Arial" panose="020B0604020202020204" pitchFamily="34" charset="0"/>
              </a:defRPr>
            </a:lvl2pPr>
            <a:lvl3pPr marL="1187450" indent="-236538" defTabSz="950913">
              <a:spcBef>
                <a:spcPct val="30000"/>
              </a:spcBef>
              <a:defRPr sz="1200">
                <a:solidFill>
                  <a:schemeClr val="tx1"/>
                </a:solidFill>
                <a:latin typeface="Arial" panose="020B0604020202020204" pitchFamily="34" charset="0"/>
                <a:cs typeface="Arial" panose="020B0604020202020204" pitchFamily="34" charset="0"/>
              </a:defRPr>
            </a:lvl3pPr>
            <a:lvl4pPr marL="1663700" indent="-236538" defTabSz="950913">
              <a:spcBef>
                <a:spcPct val="30000"/>
              </a:spcBef>
              <a:defRPr sz="1200">
                <a:solidFill>
                  <a:schemeClr val="tx1"/>
                </a:solidFill>
                <a:latin typeface="Arial" panose="020B0604020202020204" pitchFamily="34" charset="0"/>
                <a:cs typeface="Arial" panose="020B0604020202020204" pitchFamily="34" charset="0"/>
              </a:defRPr>
            </a:lvl4pPr>
            <a:lvl5pPr marL="2138363" indent="-236538" defTabSz="950913">
              <a:spcBef>
                <a:spcPct val="30000"/>
              </a:spcBef>
              <a:defRPr sz="1200">
                <a:solidFill>
                  <a:schemeClr val="tx1"/>
                </a:solidFill>
                <a:latin typeface="Arial" panose="020B0604020202020204" pitchFamily="34" charset="0"/>
                <a:cs typeface="Arial" panose="020B0604020202020204" pitchFamily="34" charset="0"/>
              </a:defRPr>
            </a:lvl5pPr>
            <a:lvl6pPr marL="2595563" indent="-236538" defTabSz="9509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052763" indent="-236538" defTabSz="9509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509963" indent="-236538" defTabSz="9509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67163" indent="-236538" defTabSz="9509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7650407-5FFA-4920-A298-74D34E93DF48}" type="slidenum">
              <a:rPr lang="en-GB" altLang="en-US" smtClean="0">
                <a:latin typeface="Calibri" panose="020F0502020204030204" pitchFamily="34" charset="0"/>
                <a:ea typeface="MS PGothic" panose="020B0600070205080204" pitchFamily="34" charset="-128"/>
              </a:rPr>
              <a:pPr>
                <a:spcBef>
                  <a:spcPct val="0"/>
                </a:spcBef>
              </a:pPr>
              <a:t>92</a:t>
            </a:fld>
            <a:endParaRPr lang="en-GB" altLang="en-US">
              <a:latin typeface="Calibri" panose="020F0502020204030204" pitchFamily="34" charset="0"/>
              <a:ea typeface="MS PGothic"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66345004-49A7-42B5-B25D-BCEA794CD4B3}"/>
              </a:ext>
            </a:extLst>
          </p:cNvPr>
          <p:cNvSpPr>
            <a:spLocks noGrp="1" noRot="1" noChangeAspect="1" noChangeArrowheads="1" noTextEdit="1"/>
          </p:cNvSpPr>
          <p:nvPr>
            <p:ph type="sldImg"/>
          </p:nvPr>
        </p:nvSpPr>
        <p:spPr>
          <a:xfrm>
            <a:off x="992188" y="733425"/>
            <a:ext cx="4886325" cy="3665538"/>
          </a:xfrm>
          <a:ln/>
        </p:spPr>
      </p:sp>
      <p:sp>
        <p:nvSpPr>
          <p:cNvPr id="29699" name="Notes Placeholder 2">
            <a:extLst>
              <a:ext uri="{FF2B5EF4-FFF2-40B4-BE49-F238E27FC236}">
                <a16:creationId xmlns:a16="http://schemas.microsoft.com/office/drawing/2014/main" id="{439A53C5-3CDE-46A2-AE21-DCD3E3C4E48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cs typeface="Arial" panose="020B0604020202020204" pitchFamily="34" charset="0"/>
              </a:rPr>
              <a:t>Description of patient</a:t>
            </a:r>
            <a:r>
              <a:rPr lang="en-US" altLang="en-US">
                <a:latin typeface="Arial" panose="020B0604020202020204" pitchFamily="34" charset="0"/>
                <a:cs typeface="Arial" panose="020B0604020202020204" pitchFamily="34" charset="0"/>
              </a:rPr>
              <a:t>: Therapist elicits key adjectives to describe the service user (positive and negative)</a:t>
            </a:r>
          </a:p>
          <a:p>
            <a:pPr>
              <a:buFont typeface="+mj-lt"/>
              <a:buNone/>
            </a:pPr>
            <a:r>
              <a:rPr lang="en-US" altLang="en-US" b="1">
                <a:latin typeface="Arial" panose="020B0604020202020204" pitchFamily="34" charset="0"/>
                <a:cs typeface="Arial" panose="020B0604020202020204" pitchFamily="34" charset="0"/>
              </a:rPr>
              <a:t>Key needs elicited</a:t>
            </a:r>
            <a:r>
              <a:rPr lang="en-US" altLang="en-US">
                <a:latin typeface="Arial" panose="020B0604020202020204" pitchFamily="34" charset="0"/>
                <a:cs typeface="Arial" panose="020B0604020202020204" pitchFamily="34" charset="0"/>
              </a:rPr>
              <a:t>:  Purpose of the meeting is to help explain these problems. </a:t>
            </a:r>
          </a:p>
          <a:p>
            <a:pPr>
              <a:buFont typeface="+mj-lt"/>
              <a:buNone/>
            </a:pPr>
            <a:r>
              <a:rPr lang="en-US" altLang="en-US">
                <a:latin typeface="Arial" panose="020B0604020202020204" pitchFamily="34" charset="0"/>
                <a:cs typeface="Arial" panose="020B0604020202020204" pitchFamily="34" charset="0"/>
              </a:rPr>
              <a:t>Service Users strengths and resources are elicited (both personal and environmental) – what is the person good at, what do you like about him, what’s going well, etc.</a:t>
            </a:r>
          </a:p>
          <a:p>
            <a:pPr>
              <a:buFont typeface="+mj-lt"/>
              <a:buNone/>
            </a:pPr>
            <a:r>
              <a:rPr lang="en-US" altLang="en-US" b="1">
                <a:latin typeface="Arial" panose="020B0604020202020204" pitchFamily="34" charset="0"/>
                <a:cs typeface="Arial" panose="020B0604020202020204" pitchFamily="34" charset="0"/>
              </a:rPr>
              <a:t>Strengths and resources of the team</a:t>
            </a:r>
            <a:r>
              <a:rPr lang="en-US" altLang="en-US">
                <a:latin typeface="Arial" panose="020B0604020202020204" pitchFamily="34" charset="0"/>
                <a:cs typeface="Arial" panose="020B0604020202020204" pitchFamily="34" charset="0"/>
              </a:rPr>
              <a:t>: </a:t>
            </a:r>
          </a:p>
          <a:p>
            <a:pPr>
              <a:buFont typeface="+mj-lt"/>
              <a:buNone/>
            </a:pPr>
            <a:r>
              <a:rPr lang="en-US" altLang="en-US" b="1">
                <a:latin typeface="Arial" panose="020B0604020202020204" pitchFamily="34" charset="0"/>
                <a:cs typeface="Arial" panose="020B0604020202020204" pitchFamily="34" charset="0"/>
              </a:rPr>
              <a:t>Service users goals and values</a:t>
            </a:r>
            <a:r>
              <a:rPr lang="en-US" altLang="en-US">
                <a:latin typeface="Arial" panose="020B0604020202020204" pitchFamily="34" charset="0"/>
                <a:cs typeface="Arial" panose="020B0604020202020204" pitchFamily="34" charset="0"/>
              </a:rPr>
              <a:t>: </a:t>
            </a:r>
          </a:p>
          <a:p>
            <a:pPr>
              <a:buFont typeface="+mj-lt"/>
              <a:buNone/>
            </a:pPr>
            <a:r>
              <a:rPr lang="en-US" altLang="en-US" b="1">
                <a:latin typeface="Arial" panose="020B0604020202020204" pitchFamily="34" charset="0"/>
                <a:cs typeface="Arial" panose="020B0604020202020204" pitchFamily="34" charset="0"/>
              </a:rPr>
              <a:t>SLE &amp; Beck’s model</a:t>
            </a:r>
            <a:r>
              <a:rPr lang="en-US" altLang="en-US">
                <a:latin typeface="Arial" panose="020B0604020202020204" pitchFamily="34" charset="0"/>
                <a:cs typeface="Arial" panose="020B0604020202020204" pitchFamily="34" charset="0"/>
              </a:rPr>
              <a:t>: </a:t>
            </a:r>
          </a:p>
          <a:p>
            <a:pPr marL="712788" lvl="1" indent="-236538">
              <a:buFontTx/>
              <a:buChar char="•"/>
            </a:pPr>
            <a:r>
              <a:rPr lang="en-US" altLang="en-US" u="sng">
                <a:latin typeface="Arial" panose="020B0604020202020204" pitchFamily="34" charset="0"/>
                <a:cs typeface="Arial" panose="020B0604020202020204" pitchFamily="34" charset="0"/>
              </a:rPr>
              <a:t>Key events </a:t>
            </a:r>
            <a:r>
              <a:rPr lang="en-US" altLang="en-US">
                <a:latin typeface="Arial" panose="020B0604020202020204" pitchFamily="34" charset="0"/>
                <a:cs typeface="Arial" panose="020B0604020202020204" pitchFamily="34" charset="0"/>
              </a:rPr>
              <a:t>in person's life are elicited (both positive and negative). e.g. relationship with parents, abuse?, cultural beliefs, experience of MH services. </a:t>
            </a:r>
          </a:p>
          <a:p>
            <a:pPr marL="712788" lvl="1" indent="-236538">
              <a:buFontTx/>
              <a:buChar char="•"/>
            </a:pPr>
            <a:r>
              <a:rPr lang="en-US" altLang="en-US">
                <a:latin typeface="Arial" panose="020B0604020202020204" pitchFamily="34" charset="0"/>
                <a:cs typeface="Arial" panose="020B0604020202020204" pitchFamily="34" charset="0"/>
              </a:rPr>
              <a:t>Therapist explains </a:t>
            </a:r>
            <a:r>
              <a:rPr lang="en-US" altLang="en-US" u="sng">
                <a:latin typeface="Arial" panose="020B0604020202020204" pitchFamily="34" charset="0"/>
                <a:cs typeface="Arial" panose="020B0604020202020204" pitchFamily="34" charset="0"/>
              </a:rPr>
              <a:t>how life experiences influence beliefs about self/world/others </a:t>
            </a:r>
            <a:r>
              <a:rPr lang="en-US" altLang="en-US">
                <a:latin typeface="Arial" panose="020B0604020202020204" pitchFamily="34" charset="0"/>
                <a:cs typeface="Arial" panose="020B0604020202020204" pitchFamily="34" charset="0"/>
              </a:rPr>
              <a:t>in general and future (Beck’s model) using examples. Emphasis on idea that these are hypotheses or ‘best guess’. </a:t>
            </a:r>
          </a:p>
          <a:p>
            <a:pPr marL="712788" lvl="1" indent="-236538">
              <a:buFontTx/>
              <a:buChar char="•"/>
            </a:pPr>
            <a:r>
              <a:rPr lang="en-US" altLang="en-US">
                <a:latin typeface="Arial" panose="020B0604020202020204" pitchFamily="34" charset="0"/>
                <a:cs typeface="Arial" panose="020B0604020202020204" pitchFamily="34" charset="0"/>
              </a:rPr>
              <a:t>Distinction between core beliefs/conditional assumptions – do not go into this level of detail as produces unnecessary complexity. </a:t>
            </a:r>
          </a:p>
          <a:p>
            <a:pPr marL="712788" lvl="1" indent="-236538">
              <a:buFontTx/>
              <a:buChar char="•"/>
            </a:pPr>
            <a:r>
              <a:rPr lang="en-US" altLang="en-US">
                <a:latin typeface="Arial" panose="020B0604020202020204" pitchFamily="34" charset="0"/>
                <a:cs typeface="Arial" panose="020B0604020202020204" pitchFamily="34" charset="0"/>
              </a:rPr>
              <a:t>Therapist asks staff how the hypothesised beliefs are likely to affect </a:t>
            </a:r>
            <a:r>
              <a:rPr lang="en-US" altLang="en-US" u="sng">
                <a:latin typeface="Arial" panose="020B0604020202020204" pitchFamily="34" charset="0"/>
                <a:cs typeface="Arial" panose="020B0604020202020204" pitchFamily="34" charset="0"/>
              </a:rPr>
              <a:t>how SU interacts with others (including team) and copes with stress and life in general</a:t>
            </a:r>
            <a:r>
              <a:rPr lang="en-US" altLang="en-US">
                <a:latin typeface="Arial" panose="020B0604020202020204" pitchFamily="34" charset="0"/>
                <a:cs typeface="Arial" panose="020B0604020202020204" pitchFamily="34" charset="0"/>
              </a:rPr>
              <a:t>. The strategies might be short term solutions to managing distress, or they were useful at a different stage in SU’s life – this can help explain problem behaviours. </a:t>
            </a:r>
          </a:p>
          <a:p>
            <a:pPr marL="712788" lvl="1" indent="-236538">
              <a:buFontTx/>
              <a:buChar char="•"/>
            </a:pPr>
            <a:r>
              <a:rPr lang="en-US" altLang="en-US">
                <a:latin typeface="Arial" panose="020B0604020202020204" pitchFamily="34" charset="0"/>
                <a:cs typeface="Arial" panose="020B0604020202020204" pitchFamily="34" charset="0"/>
              </a:rPr>
              <a:t>Therapist also asks staff to think about how the impact of the SU’s interactional styles are likely to maintain their problems (e.g. avoid close relationships, deprived of opportunities to learn that people can be trusted). How does the SU make the team feel, think and respond (e.g. aggressive SU makes team back off and disengage).</a:t>
            </a:r>
          </a:p>
          <a:p>
            <a:pPr>
              <a:buFont typeface="+mj-lt"/>
              <a:buNone/>
            </a:pPr>
            <a:r>
              <a:rPr lang="en-US" altLang="en-US" b="1">
                <a:latin typeface="Arial" panose="020B0604020202020204" pitchFamily="34" charset="0"/>
                <a:cs typeface="Arial" panose="020B0604020202020204" pitchFamily="34" charset="0"/>
              </a:rPr>
              <a:t>Team coping</a:t>
            </a:r>
            <a:r>
              <a:rPr lang="en-US" altLang="en-US">
                <a:latin typeface="Arial" panose="020B0604020202020204" pitchFamily="34" charset="0"/>
                <a:cs typeface="Arial" panose="020B0604020202020204" pitchFamily="34" charset="0"/>
              </a:rPr>
              <a:t>:</a:t>
            </a:r>
          </a:p>
          <a:p>
            <a:pPr>
              <a:buFont typeface="+mj-lt"/>
              <a:buNone/>
            </a:pPr>
            <a:r>
              <a:rPr lang="en-US" altLang="en-US" b="1">
                <a:latin typeface="Arial" panose="020B0604020202020204" pitchFamily="34" charset="0"/>
                <a:cs typeface="Arial" panose="020B0604020202020204" pitchFamily="34" charset="0"/>
              </a:rPr>
              <a:t>Cultural context</a:t>
            </a:r>
            <a:r>
              <a:rPr lang="en-US" altLang="en-US">
                <a:latin typeface="Arial" panose="020B0604020202020204" pitchFamily="34" charset="0"/>
                <a:cs typeface="Arial" panose="020B0604020202020204" pitchFamily="34" charset="0"/>
              </a:rPr>
              <a:t>:</a:t>
            </a:r>
          </a:p>
          <a:p>
            <a:pPr>
              <a:buFont typeface="+mj-lt"/>
              <a:buNone/>
            </a:pPr>
            <a:r>
              <a:rPr lang="en-US" altLang="en-US" b="1">
                <a:latin typeface="Arial" panose="020B0604020202020204" pitchFamily="34" charset="0"/>
                <a:cs typeface="Arial" panose="020B0604020202020204" pitchFamily="34" charset="0"/>
              </a:rPr>
              <a:t>Support plans</a:t>
            </a:r>
            <a:r>
              <a:rPr lang="en-US" altLang="en-US">
                <a:latin typeface="Arial" panose="020B0604020202020204" pitchFamily="34" charset="0"/>
                <a:cs typeface="Arial" panose="020B0604020202020204" pitchFamily="34" charset="0"/>
              </a:rPr>
              <a:t>: Return to problem list and ensure formulation can explain each identified problem. Then, therapist asks staff to think about ways of engaging SU or interventions that might help break maintenance cycles, including SU’s goals and values as a way of motivating them. What has worked well for this SU, and perhaps other SU’s, in the past.</a:t>
            </a:r>
          </a:p>
          <a:p>
            <a:endParaRPr lang="en-US" altLang="en-US">
              <a:latin typeface="Arial" panose="020B0604020202020204" pitchFamily="34" charset="0"/>
              <a:cs typeface="Arial" panose="020B0604020202020204" pitchFamily="34" charset="0"/>
            </a:endParaRPr>
          </a:p>
        </p:txBody>
      </p:sp>
      <p:sp>
        <p:nvSpPr>
          <p:cNvPr id="29700" name="Slide Number Placeholder 3">
            <a:extLst>
              <a:ext uri="{FF2B5EF4-FFF2-40B4-BE49-F238E27FC236}">
                <a16:creationId xmlns:a16="http://schemas.microsoft.com/office/drawing/2014/main" id="{D7DC00FD-C57F-424F-93BA-565413946F6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spcBef>
                <a:spcPct val="30000"/>
              </a:spcBef>
              <a:defRPr sz="1200">
                <a:solidFill>
                  <a:schemeClr val="tx1"/>
                </a:solidFill>
                <a:latin typeface="Arial" panose="020B0604020202020204" pitchFamily="34" charset="0"/>
                <a:cs typeface="Arial" panose="020B0604020202020204" pitchFamily="34" charset="0"/>
              </a:defRPr>
            </a:lvl1pPr>
            <a:lvl2pPr marL="771525" indent="-296863" defTabSz="950913">
              <a:spcBef>
                <a:spcPct val="30000"/>
              </a:spcBef>
              <a:defRPr sz="1200">
                <a:solidFill>
                  <a:schemeClr val="tx1"/>
                </a:solidFill>
                <a:latin typeface="Arial" panose="020B0604020202020204" pitchFamily="34" charset="0"/>
                <a:cs typeface="Arial" panose="020B0604020202020204" pitchFamily="34" charset="0"/>
              </a:defRPr>
            </a:lvl2pPr>
            <a:lvl3pPr marL="1187450" indent="-236538" defTabSz="950913">
              <a:spcBef>
                <a:spcPct val="30000"/>
              </a:spcBef>
              <a:defRPr sz="1200">
                <a:solidFill>
                  <a:schemeClr val="tx1"/>
                </a:solidFill>
                <a:latin typeface="Arial" panose="020B0604020202020204" pitchFamily="34" charset="0"/>
                <a:cs typeface="Arial" panose="020B0604020202020204" pitchFamily="34" charset="0"/>
              </a:defRPr>
            </a:lvl3pPr>
            <a:lvl4pPr marL="1663700" indent="-236538" defTabSz="950913">
              <a:spcBef>
                <a:spcPct val="30000"/>
              </a:spcBef>
              <a:defRPr sz="1200">
                <a:solidFill>
                  <a:schemeClr val="tx1"/>
                </a:solidFill>
                <a:latin typeface="Arial" panose="020B0604020202020204" pitchFamily="34" charset="0"/>
                <a:cs typeface="Arial" panose="020B0604020202020204" pitchFamily="34" charset="0"/>
              </a:defRPr>
            </a:lvl4pPr>
            <a:lvl5pPr marL="2138363" indent="-236538" defTabSz="950913">
              <a:spcBef>
                <a:spcPct val="30000"/>
              </a:spcBef>
              <a:defRPr sz="1200">
                <a:solidFill>
                  <a:schemeClr val="tx1"/>
                </a:solidFill>
                <a:latin typeface="Arial" panose="020B0604020202020204" pitchFamily="34" charset="0"/>
                <a:cs typeface="Arial" panose="020B0604020202020204" pitchFamily="34" charset="0"/>
              </a:defRPr>
            </a:lvl5pPr>
            <a:lvl6pPr marL="2595563" indent="-236538" defTabSz="9509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052763" indent="-236538" defTabSz="9509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509963" indent="-236538" defTabSz="9509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67163" indent="-236538" defTabSz="9509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69F7889-222D-4285-8EF6-CBADF261FEDB}" type="slidenum">
              <a:rPr lang="en-US" altLang="en-US" smtClean="0">
                <a:latin typeface="Calibri" panose="020F0502020204030204" pitchFamily="34" charset="0"/>
                <a:ea typeface="MS PGothic" panose="020B0600070205080204" pitchFamily="34" charset="-128"/>
              </a:rPr>
              <a:pPr>
                <a:spcBef>
                  <a:spcPct val="0"/>
                </a:spcBef>
              </a:pPr>
              <a:t>95</a:t>
            </a:fld>
            <a:endParaRPr lang="en-US" altLang="en-US">
              <a:latin typeface="Calibri" panose="020F0502020204030204" pitchFamily="34" charset="0"/>
              <a:ea typeface="MS PGothic"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5763AE7D-0AAF-4E5B-9AC0-166DAB38C34D}"/>
              </a:ext>
            </a:extLst>
          </p:cNvPr>
          <p:cNvSpPr>
            <a:spLocks noGrp="1" noRot="1" noChangeAspect="1" noChangeArrowheads="1" noTextEdit="1"/>
          </p:cNvSpPr>
          <p:nvPr>
            <p:ph type="sldImg"/>
          </p:nvPr>
        </p:nvSpPr>
        <p:spPr>
          <a:xfrm>
            <a:off x="177800" y="733425"/>
            <a:ext cx="6515100" cy="3665538"/>
          </a:xfrm>
          <a:ln/>
        </p:spPr>
      </p:sp>
      <p:sp>
        <p:nvSpPr>
          <p:cNvPr id="31747" name="Notes Placeholder 2">
            <a:extLst>
              <a:ext uri="{FF2B5EF4-FFF2-40B4-BE49-F238E27FC236}">
                <a16:creationId xmlns:a16="http://schemas.microsoft.com/office/drawing/2014/main" id="{BC576222-5A80-4DCE-A456-CFD34BE9AA1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cs typeface="Arial" panose="020B0604020202020204" pitchFamily="34" charset="0"/>
              </a:rPr>
              <a:t>Description of patient</a:t>
            </a:r>
            <a:r>
              <a:rPr lang="en-US" altLang="en-US">
                <a:latin typeface="Arial" panose="020B0604020202020204" pitchFamily="34" charset="0"/>
                <a:cs typeface="Arial" panose="020B0604020202020204" pitchFamily="34" charset="0"/>
              </a:rPr>
              <a:t>: Therapist elicits key adjectives to describe the service user (positive and negative)</a:t>
            </a:r>
          </a:p>
          <a:p>
            <a:pPr>
              <a:buFont typeface="+mj-lt"/>
              <a:buNone/>
            </a:pPr>
            <a:r>
              <a:rPr lang="en-US" altLang="en-US" b="1">
                <a:latin typeface="Arial" panose="020B0604020202020204" pitchFamily="34" charset="0"/>
                <a:cs typeface="Arial" panose="020B0604020202020204" pitchFamily="34" charset="0"/>
              </a:rPr>
              <a:t>Key needs elicited</a:t>
            </a:r>
            <a:r>
              <a:rPr lang="en-US" altLang="en-US">
                <a:latin typeface="Arial" panose="020B0604020202020204" pitchFamily="34" charset="0"/>
                <a:cs typeface="Arial" panose="020B0604020202020204" pitchFamily="34" charset="0"/>
              </a:rPr>
              <a:t>:  Purpose of the meeting is to help explain these problems. </a:t>
            </a:r>
          </a:p>
          <a:p>
            <a:pPr>
              <a:buFont typeface="+mj-lt"/>
              <a:buNone/>
            </a:pPr>
            <a:r>
              <a:rPr lang="en-US" altLang="en-US">
                <a:latin typeface="Arial" panose="020B0604020202020204" pitchFamily="34" charset="0"/>
                <a:cs typeface="Arial" panose="020B0604020202020204" pitchFamily="34" charset="0"/>
              </a:rPr>
              <a:t>Service Users strengths and resources are elicited (both personal and environmental) – what is the person good at, what do you like about him, what’s going well, etc.</a:t>
            </a:r>
          </a:p>
          <a:p>
            <a:pPr>
              <a:buFont typeface="+mj-lt"/>
              <a:buNone/>
            </a:pPr>
            <a:r>
              <a:rPr lang="en-US" altLang="en-US" b="1">
                <a:latin typeface="Arial" panose="020B0604020202020204" pitchFamily="34" charset="0"/>
                <a:cs typeface="Arial" panose="020B0604020202020204" pitchFamily="34" charset="0"/>
              </a:rPr>
              <a:t>Strengths and resources of the team</a:t>
            </a:r>
            <a:r>
              <a:rPr lang="en-US" altLang="en-US">
                <a:latin typeface="Arial" panose="020B0604020202020204" pitchFamily="34" charset="0"/>
                <a:cs typeface="Arial" panose="020B0604020202020204" pitchFamily="34" charset="0"/>
              </a:rPr>
              <a:t>: </a:t>
            </a:r>
          </a:p>
          <a:p>
            <a:pPr>
              <a:buFont typeface="+mj-lt"/>
              <a:buNone/>
            </a:pPr>
            <a:r>
              <a:rPr lang="en-US" altLang="en-US" b="1">
                <a:latin typeface="Arial" panose="020B0604020202020204" pitchFamily="34" charset="0"/>
                <a:cs typeface="Arial" panose="020B0604020202020204" pitchFamily="34" charset="0"/>
              </a:rPr>
              <a:t>Service users goals and values</a:t>
            </a:r>
            <a:r>
              <a:rPr lang="en-US" altLang="en-US">
                <a:latin typeface="Arial" panose="020B0604020202020204" pitchFamily="34" charset="0"/>
                <a:cs typeface="Arial" panose="020B0604020202020204" pitchFamily="34" charset="0"/>
              </a:rPr>
              <a:t>: </a:t>
            </a:r>
          </a:p>
          <a:p>
            <a:pPr>
              <a:buFont typeface="+mj-lt"/>
              <a:buNone/>
            </a:pPr>
            <a:r>
              <a:rPr lang="en-US" altLang="en-US" b="1">
                <a:latin typeface="Arial" panose="020B0604020202020204" pitchFamily="34" charset="0"/>
                <a:cs typeface="Arial" panose="020B0604020202020204" pitchFamily="34" charset="0"/>
              </a:rPr>
              <a:t>SLE &amp; Beck’s model</a:t>
            </a:r>
            <a:r>
              <a:rPr lang="en-US" altLang="en-US">
                <a:latin typeface="Arial" panose="020B0604020202020204" pitchFamily="34" charset="0"/>
                <a:cs typeface="Arial" panose="020B0604020202020204" pitchFamily="34" charset="0"/>
              </a:rPr>
              <a:t>: </a:t>
            </a:r>
          </a:p>
          <a:p>
            <a:pPr marL="712788" lvl="1" indent="-236538">
              <a:buFontTx/>
              <a:buChar char="•"/>
            </a:pPr>
            <a:r>
              <a:rPr lang="en-US" altLang="en-US" u="sng">
                <a:latin typeface="Arial" panose="020B0604020202020204" pitchFamily="34" charset="0"/>
                <a:cs typeface="Arial" panose="020B0604020202020204" pitchFamily="34" charset="0"/>
              </a:rPr>
              <a:t>Key events </a:t>
            </a:r>
            <a:r>
              <a:rPr lang="en-US" altLang="en-US">
                <a:latin typeface="Arial" panose="020B0604020202020204" pitchFamily="34" charset="0"/>
                <a:cs typeface="Arial" panose="020B0604020202020204" pitchFamily="34" charset="0"/>
              </a:rPr>
              <a:t>in person's life are elicited (both positive and negative). e.g. relationship with parents, abuse?, cultural beliefs, experience of MH services. </a:t>
            </a:r>
          </a:p>
          <a:p>
            <a:pPr marL="712788" lvl="1" indent="-236538">
              <a:buFontTx/>
              <a:buChar char="•"/>
            </a:pPr>
            <a:r>
              <a:rPr lang="en-US" altLang="en-US">
                <a:latin typeface="Arial" panose="020B0604020202020204" pitchFamily="34" charset="0"/>
                <a:cs typeface="Arial" panose="020B0604020202020204" pitchFamily="34" charset="0"/>
              </a:rPr>
              <a:t>Therapist explains </a:t>
            </a:r>
            <a:r>
              <a:rPr lang="en-US" altLang="en-US" u="sng">
                <a:latin typeface="Arial" panose="020B0604020202020204" pitchFamily="34" charset="0"/>
                <a:cs typeface="Arial" panose="020B0604020202020204" pitchFamily="34" charset="0"/>
              </a:rPr>
              <a:t>how life experiences influence beliefs about self/world/others </a:t>
            </a:r>
            <a:r>
              <a:rPr lang="en-US" altLang="en-US">
                <a:latin typeface="Arial" panose="020B0604020202020204" pitchFamily="34" charset="0"/>
                <a:cs typeface="Arial" panose="020B0604020202020204" pitchFamily="34" charset="0"/>
              </a:rPr>
              <a:t>in general and future (Beck’s model) using examples. Emphasis on idea that these are hypotheses or ‘best guess’. </a:t>
            </a:r>
          </a:p>
          <a:p>
            <a:pPr marL="712788" lvl="1" indent="-236538">
              <a:buFontTx/>
              <a:buChar char="•"/>
            </a:pPr>
            <a:r>
              <a:rPr lang="en-US" altLang="en-US">
                <a:latin typeface="Arial" panose="020B0604020202020204" pitchFamily="34" charset="0"/>
                <a:cs typeface="Arial" panose="020B0604020202020204" pitchFamily="34" charset="0"/>
              </a:rPr>
              <a:t>Distinction between core beliefs/conditional assumptions – do not go into this level of detail as produces unnecessary complexity. </a:t>
            </a:r>
          </a:p>
          <a:p>
            <a:pPr marL="712788" lvl="1" indent="-236538">
              <a:buFontTx/>
              <a:buChar char="•"/>
            </a:pPr>
            <a:r>
              <a:rPr lang="en-US" altLang="en-US">
                <a:latin typeface="Arial" panose="020B0604020202020204" pitchFamily="34" charset="0"/>
                <a:cs typeface="Arial" panose="020B0604020202020204" pitchFamily="34" charset="0"/>
              </a:rPr>
              <a:t>Therapist asks staff how the hypothesised beliefs are likely to affect </a:t>
            </a:r>
            <a:r>
              <a:rPr lang="en-US" altLang="en-US" u="sng">
                <a:latin typeface="Arial" panose="020B0604020202020204" pitchFamily="34" charset="0"/>
                <a:cs typeface="Arial" panose="020B0604020202020204" pitchFamily="34" charset="0"/>
              </a:rPr>
              <a:t>how SU interacts with others (including team) and copes with stress and life in general</a:t>
            </a:r>
            <a:r>
              <a:rPr lang="en-US" altLang="en-US">
                <a:latin typeface="Arial" panose="020B0604020202020204" pitchFamily="34" charset="0"/>
                <a:cs typeface="Arial" panose="020B0604020202020204" pitchFamily="34" charset="0"/>
              </a:rPr>
              <a:t>. The strategies might be short term solutions to managing distress, or they were useful at a different stage in SU’s life – this can help explain problem behaviours. </a:t>
            </a:r>
          </a:p>
          <a:p>
            <a:pPr marL="712788" lvl="1" indent="-236538">
              <a:buFontTx/>
              <a:buChar char="•"/>
            </a:pPr>
            <a:r>
              <a:rPr lang="en-US" altLang="en-US">
                <a:latin typeface="Arial" panose="020B0604020202020204" pitchFamily="34" charset="0"/>
                <a:cs typeface="Arial" panose="020B0604020202020204" pitchFamily="34" charset="0"/>
              </a:rPr>
              <a:t>Therapist also asks staff to think about how the impact of the SU’s interactional styles are likely to maintain their problems (e.g. avoid close relationships, deprived of opportunities to learn that people can be trusted). How does the SU make the team feel, think and respond (e.g. aggressive SU makes team back off and disengage).</a:t>
            </a:r>
          </a:p>
          <a:p>
            <a:pPr>
              <a:buFont typeface="+mj-lt"/>
              <a:buNone/>
            </a:pPr>
            <a:r>
              <a:rPr lang="en-US" altLang="en-US" b="1">
                <a:latin typeface="Arial" panose="020B0604020202020204" pitchFamily="34" charset="0"/>
                <a:cs typeface="Arial" panose="020B0604020202020204" pitchFamily="34" charset="0"/>
              </a:rPr>
              <a:t>Team coping</a:t>
            </a:r>
            <a:r>
              <a:rPr lang="en-US" altLang="en-US">
                <a:latin typeface="Arial" panose="020B0604020202020204" pitchFamily="34" charset="0"/>
                <a:cs typeface="Arial" panose="020B0604020202020204" pitchFamily="34" charset="0"/>
              </a:rPr>
              <a:t>:</a:t>
            </a:r>
          </a:p>
          <a:p>
            <a:pPr>
              <a:buFont typeface="+mj-lt"/>
              <a:buNone/>
            </a:pPr>
            <a:r>
              <a:rPr lang="en-US" altLang="en-US" b="1">
                <a:latin typeface="Arial" panose="020B0604020202020204" pitchFamily="34" charset="0"/>
                <a:cs typeface="Arial" panose="020B0604020202020204" pitchFamily="34" charset="0"/>
              </a:rPr>
              <a:t>Cultural context</a:t>
            </a:r>
            <a:r>
              <a:rPr lang="en-US" altLang="en-US">
                <a:latin typeface="Arial" panose="020B0604020202020204" pitchFamily="34" charset="0"/>
                <a:cs typeface="Arial" panose="020B0604020202020204" pitchFamily="34" charset="0"/>
              </a:rPr>
              <a:t>:</a:t>
            </a:r>
          </a:p>
          <a:p>
            <a:pPr>
              <a:buFont typeface="+mj-lt"/>
              <a:buNone/>
            </a:pPr>
            <a:r>
              <a:rPr lang="en-US" altLang="en-US" b="1">
                <a:latin typeface="Arial" panose="020B0604020202020204" pitchFamily="34" charset="0"/>
                <a:cs typeface="Arial" panose="020B0604020202020204" pitchFamily="34" charset="0"/>
              </a:rPr>
              <a:t>Support plans</a:t>
            </a:r>
            <a:r>
              <a:rPr lang="en-US" altLang="en-US">
                <a:latin typeface="Arial" panose="020B0604020202020204" pitchFamily="34" charset="0"/>
                <a:cs typeface="Arial" panose="020B0604020202020204" pitchFamily="34" charset="0"/>
              </a:rPr>
              <a:t>: Return to problem list and ensure formulation can explain each identified problem. Then, therapist asks staff to think about ways of engaging SU or interventions that might help break maintenance cycles, including SU’s goals and values as a way of motivating them. What has worked well for this SU, and perhaps other SU’s, in the past.</a:t>
            </a:r>
          </a:p>
          <a:p>
            <a:endParaRPr lang="en-US" altLang="en-US">
              <a:latin typeface="Arial" panose="020B0604020202020204" pitchFamily="34" charset="0"/>
              <a:cs typeface="Arial" panose="020B0604020202020204" pitchFamily="34" charset="0"/>
            </a:endParaRPr>
          </a:p>
        </p:txBody>
      </p:sp>
      <p:sp>
        <p:nvSpPr>
          <p:cNvPr id="31748" name="Slide Number Placeholder 3">
            <a:extLst>
              <a:ext uri="{FF2B5EF4-FFF2-40B4-BE49-F238E27FC236}">
                <a16:creationId xmlns:a16="http://schemas.microsoft.com/office/drawing/2014/main" id="{9620E3D6-3785-42F4-8A3A-8AE59D234A2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spcBef>
                <a:spcPct val="30000"/>
              </a:spcBef>
              <a:defRPr sz="1200">
                <a:solidFill>
                  <a:schemeClr val="tx1"/>
                </a:solidFill>
                <a:latin typeface="Arial" panose="020B0604020202020204" pitchFamily="34" charset="0"/>
                <a:cs typeface="Arial" panose="020B0604020202020204" pitchFamily="34" charset="0"/>
              </a:defRPr>
            </a:lvl1pPr>
            <a:lvl2pPr marL="771525" indent="-296863" defTabSz="950913">
              <a:spcBef>
                <a:spcPct val="30000"/>
              </a:spcBef>
              <a:defRPr sz="1200">
                <a:solidFill>
                  <a:schemeClr val="tx1"/>
                </a:solidFill>
                <a:latin typeface="Arial" panose="020B0604020202020204" pitchFamily="34" charset="0"/>
                <a:cs typeface="Arial" panose="020B0604020202020204" pitchFamily="34" charset="0"/>
              </a:defRPr>
            </a:lvl2pPr>
            <a:lvl3pPr marL="1187450" indent="-236538" defTabSz="950913">
              <a:spcBef>
                <a:spcPct val="30000"/>
              </a:spcBef>
              <a:defRPr sz="1200">
                <a:solidFill>
                  <a:schemeClr val="tx1"/>
                </a:solidFill>
                <a:latin typeface="Arial" panose="020B0604020202020204" pitchFamily="34" charset="0"/>
                <a:cs typeface="Arial" panose="020B0604020202020204" pitchFamily="34" charset="0"/>
              </a:defRPr>
            </a:lvl3pPr>
            <a:lvl4pPr marL="1663700" indent="-236538" defTabSz="950913">
              <a:spcBef>
                <a:spcPct val="30000"/>
              </a:spcBef>
              <a:defRPr sz="1200">
                <a:solidFill>
                  <a:schemeClr val="tx1"/>
                </a:solidFill>
                <a:latin typeface="Arial" panose="020B0604020202020204" pitchFamily="34" charset="0"/>
                <a:cs typeface="Arial" panose="020B0604020202020204" pitchFamily="34" charset="0"/>
              </a:defRPr>
            </a:lvl4pPr>
            <a:lvl5pPr marL="2138363" indent="-236538" defTabSz="950913">
              <a:spcBef>
                <a:spcPct val="30000"/>
              </a:spcBef>
              <a:defRPr sz="1200">
                <a:solidFill>
                  <a:schemeClr val="tx1"/>
                </a:solidFill>
                <a:latin typeface="Arial" panose="020B0604020202020204" pitchFamily="34" charset="0"/>
                <a:cs typeface="Arial" panose="020B0604020202020204" pitchFamily="34" charset="0"/>
              </a:defRPr>
            </a:lvl5pPr>
            <a:lvl6pPr marL="2595563" indent="-236538" defTabSz="9509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052763" indent="-236538" defTabSz="9509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509963" indent="-236538" defTabSz="9509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67163" indent="-236538" defTabSz="9509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D62BCDD-03ED-4D3B-97DF-16B6D508D6E1}" type="slidenum">
              <a:rPr lang="en-US" altLang="en-US" smtClean="0">
                <a:latin typeface="Calibri" panose="020F0502020204030204" pitchFamily="34" charset="0"/>
                <a:ea typeface="MS PGothic" panose="020B0600070205080204" pitchFamily="34" charset="-128"/>
              </a:rPr>
              <a:pPr>
                <a:spcBef>
                  <a:spcPct val="0"/>
                </a:spcBef>
              </a:pPr>
              <a:t>96</a:t>
            </a:fld>
            <a:endParaRPr lang="en-US" altLang="en-US">
              <a:latin typeface="Calibri" panose="020F0502020204030204" pitchFamily="34" charset="0"/>
              <a:ea typeface="MS PGothic"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CF996A-9FFE-4E67-9AAB-2737DAB69F97}" type="slidenum">
              <a:rPr lang="en-GB" smtClean="0"/>
              <a:t>7</a:t>
            </a:fld>
            <a:endParaRPr lang="en-GB"/>
          </a:p>
        </p:txBody>
      </p:sp>
    </p:spTree>
    <p:extLst>
      <p:ext uri="{BB962C8B-B14F-4D97-AF65-F5344CB8AC3E}">
        <p14:creationId xmlns:p14="http://schemas.microsoft.com/office/powerpoint/2010/main" val="321363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CF996A-9FFE-4E67-9AAB-2737DAB69F97}" type="slidenum">
              <a:rPr lang="en-GB" smtClean="0"/>
              <a:t>8</a:t>
            </a:fld>
            <a:endParaRPr lang="en-GB"/>
          </a:p>
        </p:txBody>
      </p:sp>
    </p:spTree>
    <p:extLst>
      <p:ext uri="{BB962C8B-B14F-4D97-AF65-F5344CB8AC3E}">
        <p14:creationId xmlns:p14="http://schemas.microsoft.com/office/powerpoint/2010/main" val="321363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CF996A-9FFE-4E67-9AAB-2737DAB69F97}" type="slidenum">
              <a:rPr lang="en-GB" smtClean="0"/>
              <a:t>9</a:t>
            </a:fld>
            <a:endParaRPr lang="en-GB"/>
          </a:p>
        </p:txBody>
      </p:sp>
    </p:spTree>
    <p:extLst>
      <p:ext uri="{BB962C8B-B14F-4D97-AF65-F5344CB8AC3E}">
        <p14:creationId xmlns:p14="http://schemas.microsoft.com/office/powerpoint/2010/main" val="321363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 the fact</a:t>
            </a:r>
            <a:r>
              <a:rPr lang="en-GB" baseline="0" dirty="0"/>
              <a:t> that if needs aren’t met this can lead to readmission or increased suicide risk</a:t>
            </a:r>
            <a:endParaRPr lang="en-GB" dirty="0"/>
          </a:p>
        </p:txBody>
      </p:sp>
      <p:sp>
        <p:nvSpPr>
          <p:cNvPr id="4" name="Slide Number Placeholder 3"/>
          <p:cNvSpPr>
            <a:spLocks noGrp="1"/>
          </p:cNvSpPr>
          <p:nvPr>
            <p:ph type="sldNum" sz="quarter" idx="10"/>
          </p:nvPr>
        </p:nvSpPr>
        <p:spPr/>
        <p:txBody>
          <a:bodyPr/>
          <a:lstStyle/>
          <a:p>
            <a:fld id="{24CF996A-9FFE-4E67-9AAB-2737DAB69F97}" type="slidenum">
              <a:rPr lang="en-GB" smtClean="0"/>
              <a:t>10</a:t>
            </a:fld>
            <a:endParaRPr lang="en-GB"/>
          </a:p>
        </p:txBody>
      </p:sp>
    </p:spTree>
    <p:extLst>
      <p:ext uri="{BB962C8B-B14F-4D97-AF65-F5344CB8AC3E}">
        <p14:creationId xmlns:p14="http://schemas.microsoft.com/office/powerpoint/2010/main" val="321363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a:t>
            </a:r>
            <a:r>
              <a:rPr lang="en-GB" baseline="0" dirty="0"/>
              <a:t> the fact that Paterson and Jacobsen found 68 studies but very poor quality, limited RCTs, focus on one problem area or diagnosis only, small sample sizes. </a:t>
            </a:r>
          </a:p>
          <a:p>
            <a:r>
              <a:rPr lang="en-GB" baseline="0" dirty="0"/>
              <a:t>Can’t just take trials from outpatients either as the ward environment is likely to present unique challenges e.g. short stay, high distress levels, staff/wider team barriers more important to consider.  </a:t>
            </a:r>
            <a:endParaRPr lang="en-GB" dirty="0"/>
          </a:p>
        </p:txBody>
      </p:sp>
      <p:sp>
        <p:nvSpPr>
          <p:cNvPr id="4" name="Slide Number Placeholder 3"/>
          <p:cNvSpPr>
            <a:spLocks noGrp="1"/>
          </p:cNvSpPr>
          <p:nvPr>
            <p:ph type="sldNum" sz="quarter" idx="10"/>
          </p:nvPr>
        </p:nvSpPr>
        <p:spPr/>
        <p:txBody>
          <a:bodyPr/>
          <a:lstStyle/>
          <a:p>
            <a:fld id="{24CF996A-9FFE-4E67-9AAB-2737DAB69F97}" type="slidenum">
              <a:rPr lang="en-GB" smtClean="0"/>
              <a:t>11</a:t>
            </a:fld>
            <a:endParaRPr lang="en-GB"/>
          </a:p>
        </p:txBody>
      </p:sp>
    </p:spTree>
    <p:extLst>
      <p:ext uri="{BB962C8B-B14F-4D97-AF65-F5344CB8AC3E}">
        <p14:creationId xmlns:p14="http://schemas.microsoft.com/office/powerpoint/2010/main" val="321363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Wards will be randomly selected to have either the therapy group or treatment as usual group. Wards which are chosen to try the therapy will get a part-time psychologist for 6 months. The psychologist will spend their time conducting the therapy that is designed in part 1.</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(e.g. episode of self-harm, aggression or violence, suicide attempt i.e. serious incidents)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(e.g. based on self-report of how feel, whether services users are able to carry out normal everyday tasks without distress)</a:t>
            </a:r>
            <a:endParaRPr lang="en-GB"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(e.g. level of staff absence, whether staff-patient relationships improve)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(e.g. therapy leads to less future inpatient stays and therefore is cheaper over time)</a:t>
            </a:r>
            <a:endParaRPr lang="en-GB"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GB" dirty="0"/>
          </a:p>
        </p:txBody>
      </p:sp>
      <p:sp>
        <p:nvSpPr>
          <p:cNvPr id="4" name="Slide Number Placeholder 3"/>
          <p:cNvSpPr>
            <a:spLocks noGrp="1"/>
          </p:cNvSpPr>
          <p:nvPr>
            <p:ph type="sldNum" sz="quarter" idx="10"/>
          </p:nvPr>
        </p:nvSpPr>
        <p:spPr/>
        <p:txBody>
          <a:bodyPr/>
          <a:lstStyle/>
          <a:p>
            <a:fld id="{24CF996A-9FFE-4E67-9AAB-2737DAB69F97}" type="slidenum">
              <a:rPr lang="en-GB" smtClean="0"/>
              <a:t>14</a:t>
            </a:fld>
            <a:endParaRPr lang="en-GB"/>
          </a:p>
        </p:txBody>
      </p:sp>
    </p:spTree>
    <p:extLst>
      <p:ext uri="{BB962C8B-B14F-4D97-AF65-F5344CB8AC3E}">
        <p14:creationId xmlns:p14="http://schemas.microsoft.com/office/powerpoint/2010/main" val="1319458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fact already been</a:t>
            </a:r>
            <a:r>
              <a:rPr lang="en-GB" baseline="0" dirty="0"/>
              <a:t> two reviews, poor quality studies and limited evidence of effects on outcomes. Decided to focus on what we needed to know </a:t>
            </a:r>
            <a:endParaRPr lang="en-GB" dirty="0"/>
          </a:p>
        </p:txBody>
      </p:sp>
      <p:sp>
        <p:nvSpPr>
          <p:cNvPr id="4" name="Slide Number Placeholder 3"/>
          <p:cNvSpPr>
            <a:spLocks noGrp="1"/>
          </p:cNvSpPr>
          <p:nvPr>
            <p:ph type="sldNum" sz="quarter" idx="10"/>
          </p:nvPr>
        </p:nvSpPr>
        <p:spPr/>
        <p:txBody>
          <a:bodyPr/>
          <a:lstStyle/>
          <a:p>
            <a:fld id="{24CF996A-9FFE-4E67-9AAB-2737DAB69F97}" type="slidenum">
              <a:rPr lang="en-GB" smtClean="0"/>
              <a:t>18</a:t>
            </a:fld>
            <a:endParaRPr lang="en-GB"/>
          </a:p>
        </p:txBody>
      </p:sp>
    </p:spTree>
    <p:extLst>
      <p:ext uri="{BB962C8B-B14F-4D97-AF65-F5344CB8AC3E}">
        <p14:creationId xmlns:p14="http://schemas.microsoft.com/office/powerpoint/2010/main" val="3045014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Barriers</a:t>
            </a:r>
            <a:r>
              <a:rPr lang="en-GB" baseline="0" dirty="0"/>
              <a:t> as mentioned by staff, service users and carers – note don’t need to talk through each one as this comes next </a:t>
            </a:r>
            <a:endParaRPr lang="en-GB" dirty="0"/>
          </a:p>
        </p:txBody>
      </p:sp>
      <p:sp>
        <p:nvSpPr>
          <p:cNvPr id="4" name="Slide Number Placeholder 3"/>
          <p:cNvSpPr>
            <a:spLocks noGrp="1"/>
          </p:cNvSpPr>
          <p:nvPr>
            <p:ph type="sldNum" sz="quarter" idx="10"/>
          </p:nvPr>
        </p:nvSpPr>
        <p:spPr/>
        <p:txBody>
          <a:bodyPr/>
          <a:lstStyle/>
          <a:p>
            <a:fld id="{9DA40EF7-ACA4-4176-A6B5-E65FAC0B099A}" type="slidenum">
              <a:rPr lang="en-GB" smtClean="0"/>
              <a:t>22</a:t>
            </a:fld>
            <a:endParaRPr lang="en-GB"/>
          </a:p>
        </p:txBody>
      </p:sp>
    </p:spTree>
    <p:extLst>
      <p:ext uri="{BB962C8B-B14F-4D97-AF65-F5344CB8AC3E}">
        <p14:creationId xmlns:p14="http://schemas.microsoft.com/office/powerpoint/2010/main" val="1868276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C1B2764-5AF4-4EE8-BA61-3998F11245F2}" type="datetimeFigureOut">
              <a:rPr lang="en-GB" smtClean="0"/>
              <a:t>10/07/2025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017B8B-C662-4534-97DF-7FD5A999558B}" type="slidenum">
              <a:rPr lang="en-GB" smtClean="0"/>
              <a:t>‹#›</a:t>
            </a:fld>
            <a:endParaRPr lang="en-GB"/>
          </a:p>
        </p:txBody>
      </p:sp>
    </p:spTree>
    <p:extLst>
      <p:ext uri="{BB962C8B-B14F-4D97-AF65-F5344CB8AC3E}">
        <p14:creationId xmlns:p14="http://schemas.microsoft.com/office/powerpoint/2010/main" val="4156253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1B2764-5AF4-4EE8-BA61-3998F11245F2}" type="datetimeFigureOut">
              <a:rPr lang="en-GB" smtClean="0"/>
              <a:t>10/07/2025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017B8B-C662-4534-97DF-7FD5A999558B}" type="slidenum">
              <a:rPr lang="en-GB" smtClean="0"/>
              <a:t>‹#›</a:t>
            </a:fld>
            <a:endParaRPr lang="en-GB"/>
          </a:p>
        </p:txBody>
      </p:sp>
    </p:spTree>
    <p:extLst>
      <p:ext uri="{BB962C8B-B14F-4D97-AF65-F5344CB8AC3E}">
        <p14:creationId xmlns:p14="http://schemas.microsoft.com/office/powerpoint/2010/main" val="380859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1B2764-5AF4-4EE8-BA61-3998F11245F2}" type="datetimeFigureOut">
              <a:rPr lang="en-GB" smtClean="0"/>
              <a:t>10/07/2025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017B8B-C662-4534-97DF-7FD5A999558B}" type="slidenum">
              <a:rPr lang="en-GB" smtClean="0"/>
              <a:t>‹#›</a:t>
            </a:fld>
            <a:endParaRPr lang="en-GB"/>
          </a:p>
        </p:txBody>
      </p:sp>
    </p:spTree>
    <p:extLst>
      <p:ext uri="{BB962C8B-B14F-4D97-AF65-F5344CB8AC3E}">
        <p14:creationId xmlns:p14="http://schemas.microsoft.com/office/powerpoint/2010/main" val="1633424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1B2764-5AF4-4EE8-BA61-3998F11245F2}" type="datetimeFigureOut">
              <a:rPr lang="en-GB" smtClean="0"/>
              <a:t>10/07/2025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017B8B-C662-4534-97DF-7FD5A999558B}" type="slidenum">
              <a:rPr lang="en-GB" smtClean="0"/>
              <a:t>‹#›</a:t>
            </a:fld>
            <a:endParaRPr lang="en-GB"/>
          </a:p>
        </p:txBody>
      </p:sp>
    </p:spTree>
    <p:extLst>
      <p:ext uri="{BB962C8B-B14F-4D97-AF65-F5344CB8AC3E}">
        <p14:creationId xmlns:p14="http://schemas.microsoft.com/office/powerpoint/2010/main" val="2778810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C1B2764-5AF4-4EE8-BA61-3998F11245F2}" type="datetimeFigureOut">
              <a:rPr lang="en-GB" smtClean="0"/>
              <a:t>10/07/2025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017B8B-C662-4534-97DF-7FD5A999558B}" type="slidenum">
              <a:rPr lang="en-GB" smtClean="0"/>
              <a:t>‹#›</a:t>
            </a:fld>
            <a:endParaRPr lang="en-GB"/>
          </a:p>
        </p:txBody>
      </p:sp>
    </p:spTree>
    <p:extLst>
      <p:ext uri="{BB962C8B-B14F-4D97-AF65-F5344CB8AC3E}">
        <p14:creationId xmlns:p14="http://schemas.microsoft.com/office/powerpoint/2010/main" val="3650983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C1B2764-5AF4-4EE8-BA61-3998F11245F2}" type="datetimeFigureOut">
              <a:rPr lang="en-GB" smtClean="0"/>
              <a:t>10/07/2025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017B8B-C662-4534-97DF-7FD5A999558B}" type="slidenum">
              <a:rPr lang="en-GB" smtClean="0"/>
              <a:t>‹#›</a:t>
            </a:fld>
            <a:endParaRPr lang="en-GB"/>
          </a:p>
        </p:txBody>
      </p:sp>
    </p:spTree>
    <p:extLst>
      <p:ext uri="{BB962C8B-B14F-4D97-AF65-F5344CB8AC3E}">
        <p14:creationId xmlns:p14="http://schemas.microsoft.com/office/powerpoint/2010/main" val="23261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C1B2764-5AF4-4EE8-BA61-3998F11245F2}" type="datetimeFigureOut">
              <a:rPr lang="en-GB" smtClean="0"/>
              <a:t>10/07/2025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7017B8B-C662-4534-97DF-7FD5A999558B}" type="slidenum">
              <a:rPr lang="en-GB" smtClean="0"/>
              <a:t>‹#›</a:t>
            </a:fld>
            <a:endParaRPr lang="en-GB"/>
          </a:p>
        </p:txBody>
      </p:sp>
    </p:spTree>
    <p:extLst>
      <p:ext uri="{BB962C8B-B14F-4D97-AF65-F5344CB8AC3E}">
        <p14:creationId xmlns:p14="http://schemas.microsoft.com/office/powerpoint/2010/main" val="1776934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C1B2764-5AF4-4EE8-BA61-3998F11245F2}" type="datetimeFigureOut">
              <a:rPr lang="en-GB" smtClean="0"/>
              <a:t>10/07/2025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7017B8B-C662-4534-97DF-7FD5A999558B}" type="slidenum">
              <a:rPr lang="en-GB" smtClean="0"/>
              <a:t>‹#›</a:t>
            </a:fld>
            <a:endParaRPr lang="en-GB"/>
          </a:p>
        </p:txBody>
      </p:sp>
    </p:spTree>
    <p:extLst>
      <p:ext uri="{BB962C8B-B14F-4D97-AF65-F5344CB8AC3E}">
        <p14:creationId xmlns:p14="http://schemas.microsoft.com/office/powerpoint/2010/main" val="3719742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1B2764-5AF4-4EE8-BA61-3998F11245F2}" type="datetimeFigureOut">
              <a:rPr lang="en-GB" smtClean="0"/>
              <a:t>10/07/2025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7017B8B-C662-4534-97DF-7FD5A999558B}" type="slidenum">
              <a:rPr lang="en-GB" smtClean="0"/>
              <a:t>‹#›</a:t>
            </a:fld>
            <a:endParaRPr lang="en-GB"/>
          </a:p>
        </p:txBody>
      </p:sp>
    </p:spTree>
    <p:extLst>
      <p:ext uri="{BB962C8B-B14F-4D97-AF65-F5344CB8AC3E}">
        <p14:creationId xmlns:p14="http://schemas.microsoft.com/office/powerpoint/2010/main" val="1463886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1B2764-5AF4-4EE8-BA61-3998F11245F2}" type="datetimeFigureOut">
              <a:rPr lang="en-GB" smtClean="0"/>
              <a:t>10/07/2025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017B8B-C662-4534-97DF-7FD5A999558B}" type="slidenum">
              <a:rPr lang="en-GB" smtClean="0"/>
              <a:t>‹#›</a:t>
            </a:fld>
            <a:endParaRPr lang="en-GB"/>
          </a:p>
        </p:txBody>
      </p:sp>
    </p:spTree>
    <p:extLst>
      <p:ext uri="{BB962C8B-B14F-4D97-AF65-F5344CB8AC3E}">
        <p14:creationId xmlns:p14="http://schemas.microsoft.com/office/powerpoint/2010/main" val="3680268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1B2764-5AF4-4EE8-BA61-3998F11245F2}" type="datetimeFigureOut">
              <a:rPr lang="en-GB" smtClean="0"/>
              <a:t>10/07/2025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017B8B-C662-4534-97DF-7FD5A999558B}" type="slidenum">
              <a:rPr lang="en-GB" smtClean="0"/>
              <a:t>‹#›</a:t>
            </a:fld>
            <a:endParaRPr lang="en-GB"/>
          </a:p>
        </p:txBody>
      </p:sp>
    </p:spTree>
    <p:extLst>
      <p:ext uri="{BB962C8B-B14F-4D97-AF65-F5344CB8AC3E}">
        <p14:creationId xmlns:p14="http://schemas.microsoft.com/office/powerpoint/2010/main" val="1492069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1B2764-5AF4-4EE8-BA61-3998F11245F2}" type="datetimeFigureOut">
              <a:rPr lang="en-GB" smtClean="0"/>
              <a:t>10/07/2025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017B8B-C662-4534-97DF-7FD5A999558B}" type="slidenum">
              <a:rPr lang="en-GB" smtClean="0"/>
              <a:t>‹#›</a:t>
            </a:fld>
            <a:endParaRPr lang="en-GB"/>
          </a:p>
        </p:txBody>
      </p:sp>
    </p:spTree>
    <p:extLst>
      <p:ext uri="{BB962C8B-B14F-4D97-AF65-F5344CB8AC3E}">
        <p14:creationId xmlns:p14="http://schemas.microsoft.com/office/powerpoint/2010/main" val="686687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hyperlink" Target="https://web.formsquared.com/login" TargetMode="Externa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2454" y="1086737"/>
            <a:ext cx="9144000" cy="4920168"/>
          </a:xfrm>
        </p:spPr>
        <p:txBody>
          <a:bodyPr anchor="ctr">
            <a:normAutofit/>
          </a:bodyPr>
          <a:lstStyle/>
          <a:p>
            <a:r>
              <a:rPr lang="en-GB" sz="3600" b="1" dirty="0"/>
              <a:t>TULIPS</a:t>
            </a:r>
            <a:br>
              <a:rPr lang="en-GB" sz="3600" dirty="0"/>
            </a:br>
            <a:br>
              <a:rPr lang="en-GB" sz="3600" dirty="0"/>
            </a:br>
            <a:r>
              <a:rPr lang="en-GB" sz="3600" b="1" dirty="0"/>
              <a:t>Talk, Understand, Listen for In-Patient Settings</a:t>
            </a:r>
            <a:br>
              <a:rPr lang="en-GB" sz="3600" b="1" dirty="0"/>
            </a:br>
            <a:br>
              <a:rPr lang="en-GB" sz="4400" dirty="0"/>
            </a:br>
            <a:r>
              <a:rPr lang="en-GB" sz="2800" b="1" dirty="0"/>
              <a:t>Therapist training </a:t>
            </a:r>
            <a:br>
              <a:rPr lang="en-GB" sz="2800" b="1" dirty="0"/>
            </a:br>
            <a:br>
              <a:rPr lang="en-GB" sz="2800" b="1" dirty="0"/>
            </a:br>
            <a:endParaRPr lang="en-GB" sz="2800" b="1" dirty="0"/>
          </a:p>
        </p:txBody>
      </p:sp>
      <p:pic>
        <p:nvPicPr>
          <p:cNvPr id="3" name="Picture 2" descr="C:\Users\JRaphael\Downloads\TAB_col_white_background.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297" y="346837"/>
            <a:ext cx="2009391" cy="983199"/>
          </a:xfrm>
          <a:prstGeom prst="rect">
            <a:avLst/>
          </a:prstGeom>
          <a:noFill/>
          <a:ln>
            <a:noFill/>
          </a:ln>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9746" y="346837"/>
            <a:ext cx="2030989" cy="839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https://healthinnovationmanchester.com/wp/wp-content/uploads/2018/10/GM-Mental-Health-pos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6643" y="0"/>
            <a:ext cx="4528147" cy="17181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6">
            <a:extLst>
              <a:ext uri="{FF2B5EF4-FFF2-40B4-BE49-F238E27FC236}">
                <a16:creationId xmlns:a16="http://schemas.microsoft.com/office/drawing/2014/main" id="{85A0B481-2E18-09CE-011B-B8EAEA1439E1}"/>
              </a:ext>
            </a:extLst>
          </p:cNvPr>
          <p:cNvSpPr txBox="1"/>
          <p:nvPr/>
        </p:nvSpPr>
        <p:spPr>
          <a:xfrm>
            <a:off x="167368" y="6006905"/>
            <a:ext cx="7938407" cy="6463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800" dirty="0">
                <a:latin typeface="Arial Narrow" panose="020B0606020202030204" pitchFamily="34" charset="0"/>
              </a:rPr>
              <a:t>(c) 2025 Greater Manchester Mental Health NHS Foundation Trust. All rights reserved. </a:t>
            </a:r>
          </a:p>
          <a:p>
            <a:r>
              <a:rPr lang="en-GB" sz="1800" dirty="0">
                <a:latin typeface="Arial Narrow" panose="020B0606020202030204" pitchFamily="34" charset="0"/>
              </a:rPr>
              <a:t>Not to be reproduced in whole or in part without the permission of the copyright owner.</a:t>
            </a:r>
          </a:p>
        </p:txBody>
      </p:sp>
      <p:pic>
        <p:nvPicPr>
          <p:cNvPr id="9" name="Picture 8">
            <a:extLst>
              <a:ext uri="{FF2B5EF4-FFF2-40B4-BE49-F238E27FC236}">
                <a16:creationId xmlns:a16="http://schemas.microsoft.com/office/drawing/2014/main" id="{5DC964E6-9A06-8663-BEE3-2DE5C6AD63B1}"/>
              </a:ext>
            </a:extLst>
          </p:cNvPr>
          <p:cNvPicPr>
            <a:picLocks noChangeAspect="1"/>
          </p:cNvPicPr>
          <p:nvPr/>
        </p:nvPicPr>
        <p:blipFill>
          <a:blip r:embed="rId5"/>
          <a:stretch>
            <a:fillRect/>
          </a:stretch>
        </p:blipFill>
        <p:spPr>
          <a:xfrm>
            <a:off x="8829702" y="6006905"/>
            <a:ext cx="3051838" cy="542679"/>
          </a:xfrm>
          <a:prstGeom prst="rect">
            <a:avLst/>
          </a:prstGeom>
        </p:spPr>
      </p:pic>
    </p:spTree>
    <p:extLst>
      <p:ext uri="{BB962C8B-B14F-4D97-AF65-F5344CB8AC3E}">
        <p14:creationId xmlns:p14="http://schemas.microsoft.com/office/powerpoint/2010/main" val="3562140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764" y="365125"/>
            <a:ext cx="10515600" cy="1325563"/>
          </a:xfrm>
        </p:spPr>
        <p:txBody>
          <a:bodyPr/>
          <a:lstStyle/>
          <a:p>
            <a:r>
              <a:rPr lang="en-GB" b="1" dirty="0"/>
              <a:t>Background: Talking therapies for inpatients</a:t>
            </a:r>
          </a:p>
        </p:txBody>
      </p:sp>
      <p:sp>
        <p:nvSpPr>
          <p:cNvPr id="3" name="Content Placeholder 2"/>
          <p:cNvSpPr>
            <a:spLocks noGrp="1"/>
          </p:cNvSpPr>
          <p:nvPr>
            <p:ph idx="1"/>
          </p:nvPr>
        </p:nvSpPr>
        <p:spPr>
          <a:xfrm>
            <a:off x="765464" y="1555461"/>
            <a:ext cx="10515600" cy="4351338"/>
          </a:xfrm>
        </p:spPr>
        <p:txBody>
          <a:bodyPr>
            <a:normAutofit fontScale="92500" lnSpcReduction="10000"/>
          </a:bodyPr>
          <a:lstStyle/>
          <a:p>
            <a:r>
              <a:rPr lang="en-GB" dirty="0"/>
              <a:t>Psychological therapy or talking treatments has been shown to be helpful for people with severe mental health problems.</a:t>
            </a:r>
          </a:p>
          <a:p>
            <a:r>
              <a:rPr lang="en-GB" dirty="0"/>
              <a:t>Limited access to therapy for severe mental health problems across services (e.g. See Berry &amp; Haddock, 2009; </a:t>
            </a:r>
            <a:r>
              <a:rPr lang="en-GB" dirty="0" err="1"/>
              <a:t>Ince</a:t>
            </a:r>
            <a:r>
              <a:rPr lang="en-GB" dirty="0"/>
              <a:t> et al., 2015 for reviews).</a:t>
            </a:r>
          </a:p>
          <a:p>
            <a:r>
              <a:rPr lang="en-GB" dirty="0"/>
              <a:t>CQC (2009) found only 29% of inpatients had been offered talking therapies and nearly a quarter of all respondents had asked for therapy but did not receive it. </a:t>
            </a:r>
          </a:p>
          <a:p>
            <a:r>
              <a:rPr lang="en-GB" dirty="0"/>
              <a:t>Haddock et al. (2014) audit – less than 10% offered and received CBT and less than 2% offered and received in Manchester.</a:t>
            </a:r>
          </a:p>
          <a:p>
            <a:r>
              <a:rPr lang="en-GB" dirty="0"/>
              <a:t>Limited access either prolongs admissions or results in unmet needs upon discharge (Mental Health Task Force, 2016). </a:t>
            </a:r>
          </a:p>
          <a:p>
            <a:endParaRPr lang="en-GB" dirty="0"/>
          </a:p>
          <a:p>
            <a:endParaRPr lang="en-GB" dirty="0"/>
          </a:p>
          <a:p>
            <a:endParaRPr lang="en-GB" dirty="0"/>
          </a:p>
        </p:txBody>
      </p:sp>
    </p:spTree>
    <p:extLst>
      <p:ext uri="{BB962C8B-B14F-4D97-AF65-F5344CB8AC3E}">
        <p14:creationId xmlns:p14="http://schemas.microsoft.com/office/powerpoint/2010/main" val="10246743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0FF26DB6-4E1C-4595-8394-7E8FFBAFA3AA}"/>
              </a:ext>
            </a:extLst>
          </p:cNvPr>
          <p:cNvSpPr>
            <a:spLocks noGrp="1" noChangeArrowheads="1"/>
          </p:cNvSpPr>
          <p:nvPr>
            <p:ph type="title" idx="4294967295"/>
          </p:nvPr>
        </p:nvSpPr>
        <p:spPr>
          <a:xfrm>
            <a:off x="2438400" y="260351"/>
            <a:ext cx="8229600" cy="1223963"/>
          </a:xfrm>
        </p:spPr>
        <p:txBody>
          <a:bodyPr/>
          <a:lstStyle/>
          <a:p>
            <a:pPr eaLnBrk="1" hangingPunct="1"/>
            <a:r>
              <a:rPr lang="en-GB" altLang="en-US" b="1" dirty="0"/>
              <a:t>Formulation: Top tips</a:t>
            </a:r>
          </a:p>
        </p:txBody>
      </p:sp>
      <p:sp>
        <p:nvSpPr>
          <p:cNvPr id="53251" name="Rectangle 3">
            <a:extLst>
              <a:ext uri="{FF2B5EF4-FFF2-40B4-BE49-F238E27FC236}">
                <a16:creationId xmlns:a16="http://schemas.microsoft.com/office/drawing/2014/main" id="{3E489C83-2852-4787-AB60-075A2140DC94}"/>
              </a:ext>
            </a:extLst>
          </p:cNvPr>
          <p:cNvSpPr>
            <a:spLocks noGrp="1" noChangeArrowheads="1"/>
          </p:cNvSpPr>
          <p:nvPr>
            <p:ph type="body" idx="4294967295"/>
          </p:nvPr>
        </p:nvSpPr>
        <p:spPr>
          <a:xfrm>
            <a:off x="2208213" y="1196976"/>
            <a:ext cx="8229600" cy="4741863"/>
          </a:xfrm>
        </p:spPr>
        <p:txBody>
          <a:bodyPr rtlCol="0">
            <a:normAutofit/>
          </a:bodyPr>
          <a:lstStyle/>
          <a:p>
            <a:pPr marL="0" indent="0">
              <a:buNone/>
              <a:defRPr/>
            </a:pPr>
            <a:endParaRPr lang="en-GB" altLang="en-US" b="1" dirty="0">
              <a:solidFill>
                <a:schemeClr val="folHlink"/>
              </a:solidFill>
            </a:endParaRPr>
          </a:p>
          <a:p>
            <a:pPr marL="0" indent="0">
              <a:buNone/>
              <a:defRPr/>
            </a:pPr>
            <a:r>
              <a:rPr lang="en-GB" altLang="en-US" dirty="0"/>
              <a:t>Influencing practice:</a:t>
            </a:r>
          </a:p>
          <a:p>
            <a:pPr>
              <a:defRPr/>
            </a:pPr>
            <a:r>
              <a:rPr lang="en-GB" altLang="en-US" dirty="0"/>
              <a:t>Developing formulations can be an intervention in its own right but need to be part of ‘culture’.   </a:t>
            </a:r>
          </a:p>
          <a:p>
            <a:pPr>
              <a:defRPr/>
            </a:pPr>
            <a:r>
              <a:rPr lang="en-GB" altLang="en-US" dirty="0"/>
              <a:t>Clear specific implications for support plans which can be implemented by non-psychologists.</a:t>
            </a:r>
          </a:p>
          <a:p>
            <a:pPr>
              <a:defRPr/>
            </a:pPr>
            <a:r>
              <a:rPr lang="en-GB" altLang="en-US" dirty="0"/>
              <a:t>Follow-up meetings with key people/key worker to review implementation of support plans.</a:t>
            </a:r>
          </a:p>
          <a:p>
            <a:pPr>
              <a:defRPr/>
            </a:pPr>
            <a:r>
              <a:rPr lang="en-GB" altLang="en-US" dirty="0"/>
              <a:t>Review and re-review formulation: working hypothesis. </a:t>
            </a:r>
          </a:p>
          <a:p>
            <a:pPr>
              <a:defRPr/>
            </a:pPr>
            <a:endParaRPr lang="en-GB" altLang="en-US" b="1" dirty="0">
              <a:solidFill>
                <a:schemeClr val="folHlink"/>
              </a:solidFil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CA74B2-1636-4D2F-8F91-AC07A85E750D}"/>
              </a:ext>
            </a:extLst>
          </p:cNvPr>
          <p:cNvSpPr>
            <a:spLocks noGrp="1"/>
          </p:cNvSpPr>
          <p:nvPr>
            <p:ph idx="1"/>
          </p:nvPr>
        </p:nvSpPr>
        <p:spPr/>
        <p:txBody>
          <a:bodyPr>
            <a:normAutofit/>
          </a:bodyPr>
          <a:lstStyle/>
          <a:p>
            <a:pPr marL="0" indent="0" algn="ctr">
              <a:buNone/>
            </a:pPr>
            <a:r>
              <a:rPr lang="en-US" sz="4800" dirty="0"/>
              <a:t>Questions and reflections on formulation? </a:t>
            </a:r>
            <a:endParaRPr lang="en-GB" sz="4800" dirty="0"/>
          </a:p>
        </p:txBody>
      </p:sp>
    </p:spTree>
    <p:extLst>
      <p:ext uri="{BB962C8B-B14F-4D97-AF65-F5344CB8AC3E}">
        <p14:creationId xmlns:p14="http://schemas.microsoft.com/office/powerpoint/2010/main" val="417113104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CA74B2-1636-4D2F-8F91-AC07A85E750D}"/>
              </a:ext>
            </a:extLst>
          </p:cNvPr>
          <p:cNvSpPr>
            <a:spLocks noGrp="1"/>
          </p:cNvSpPr>
          <p:nvPr>
            <p:ph idx="1"/>
          </p:nvPr>
        </p:nvSpPr>
        <p:spPr/>
        <p:txBody>
          <a:bodyPr>
            <a:normAutofit/>
          </a:bodyPr>
          <a:lstStyle/>
          <a:p>
            <a:pPr marL="0" indent="0" algn="ctr">
              <a:buNone/>
            </a:pPr>
            <a:r>
              <a:rPr lang="en-US" sz="4800" dirty="0"/>
              <a:t>Reflective practice sessions </a:t>
            </a:r>
            <a:endParaRPr lang="en-GB" sz="4800" dirty="0"/>
          </a:p>
        </p:txBody>
      </p:sp>
    </p:spTree>
    <p:extLst>
      <p:ext uri="{BB962C8B-B14F-4D97-AF65-F5344CB8AC3E}">
        <p14:creationId xmlns:p14="http://schemas.microsoft.com/office/powerpoint/2010/main" val="293652429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altLang="en-US" dirty="0">
                <a:ea typeface="ＭＳ Ｐゴシック" pitchFamily="34" charset="-128"/>
              </a:rPr>
              <a:t>What is Reflective Practice?</a:t>
            </a:r>
          </a:p>
        </p:txBody>
      </p:sp>
      <p:sp>
        <p:nvSpPr>
          <p:cNvPr id="8195" name="Content Placeholder 2"/>
          <p:cNvSpPr>
            <a:spLocks noGrp="1"/>
          </p:cNvSpPr>
          <p:nvPr>
            <p:ph idx="1"/>
          </p:nvPr>
        </p:nvSpPr>
        <p:spPr/>
        <p:txBody>
          <a:bodyPr/>
          <a:lstStyle/>
          <a:p>
            <a:pPr eaLnBrk="1" hangingPunct="1">
              <a:buFont typeface="Wingdings 2" pitchFamily="18" charset="2"/>
              <a:buNone/>
            </a:pPr>
            <a:r>
              <a:rPr lang="en-GB" altLang="en-US" dirty="0">
                <a:latin typeface="+mj-lt"/>
                <a:ea typeface="ＭＳ Ｐゴシック" pitchFamily="34" charset="-128"/>
              </a:rPr>
              <a:t>Lavender (2003) suggests four central activities:</a:t>
            </a:r>
          </a:p>
          <a:p>
            <a:pPr eaLnBrk="1" hangingPunct="1">
              <a:buFont typeface="Wingdings 2" pitchFamily="18" charset="2"/>
              <a:buNone/>
            </a:pPr>
            <a:endParaRPr lang="en-GB" altLang="en-US" sz="800" dirty="0">
              <a:latin typeface="+mj-lt"/>
              <a:ea typeface="ＭＳ Ｐゴシック" pitchFamily="34" charset="-128"/>
            </a:endParaRPr>
          </a:p>
          <a:p>
            <a:pPr lvl="1" eaLnBrk="1" hangingPunct="1"/>
            <a:r>
              <a:rPr lang="en-GB" altLang="en-US" sz="2800" dirty="0">
                <a:latin typeface="+mj-lt"/>
                <a:ea typeface="ＭＳ Ｐゴシック" pitchFamily="34" charset="-128"/>
              </a:rPr>
              <a:t>Reflection in action (reflecting cognitively and emotionally on what one is doing, and should do next, in the moment)</a:t>
            </a:r>
          </a:p>
          <a:p>
            <a:pPr lvl="1" eaLnBrk="1" hangingPunct="1"/>
            <a:r>
              <a:rPr lang="en-GB" altLang="en-US" sz="2800" dirty="0">
                <a:latin typeface="+mj-lt"/>
                <a:ea typeface="ＭＳ Ｐゴシック" pitchFamily="34" charset="-128"/>
              </a:rPr>
              <a:t>Reflection on action (engaging in these processes retrospectively)</a:t>
            </a:r>
          </a:p>
          <a:p>
            <a:pPr lvl="1" eaLnBrk="1" hangingPunct="1"/>
            <a:r>
              <a:rPr lang="en-GB" altLang="en-US" sz="2800" dirty="0">
                <a:latin typeface="+mj-lt"/>
                <a:ea typeface="ＭＳ Ｐゴシック" pitchFamily="34" charset="-128"/>
              </a:rPr>
              <a:t>Reflection about the relationships between the work and the self</a:t>
            </a:r>
          </a:p>
          <a:p>
            <a:pPr lvl="1" eaLnBrk="1" hangingPunct="1"/>
            <a:r>
              <a:rPr lang="en-GB" altLang="en-US" sz="2800" dirty="0">
                <a:latin typeface="+mj-lt"/>
                <a:ea typeface="ＭＳ Ｐゴシック" pitchFamily="34" charset="-128"/>
              </a:rPr>
              <a:t>Reflection about impact on others</a:t>
            </a:r>
          </a:p>
          <a:p>
            <a:pPr marL="393700" lvl="1" indent="0">
              <a:buNone/>
            </a:pPr>
            <a:endParaRPr lang="en-GB" altLang="en-US" sz="2200" dirty="0">
              <a:latin typeface="+mj-lt"/>
              <a:ea typeface="ＭＳ Ｐゴシック" pitchFamily="34" charset="-128"/>
            </a:endParaRPr>
          </a:p>
          <a:p>
            <a:pPr eaLnBrk="1" hangingPunct="1"/>
            <a:endParaRPr lang="en-GB" altLang="en-US" sz="2400" dirty="0">
              <a:ea typeface="ＭＳ Ｐゴシック" pitchFamily="34" charset="-128"/>
            </a:endParaRPr>
          </a:p>
        </p:txBody>
      </p:sp>
    </p:spTree>
    <p:extLst>
      <p:ext uri="{BB962C8B-B14F-4D97-AF65-F5344CB8AC3E}">
        <p14:creationId xmlns:p14="http://schemas.microsoft.com/office/powerpoint/2010/main" val="104484271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CA74B2-1636-4D2F-8F91-AC07A85E750D}"/>
              </a:ext>
            </a:extLst>
          </p:cNvPr>
          <p:cNvSpPr>
            <a:spLocks noGrp="1"/>
          </p:cNvSpPr>
          <p:nvPr>
            <p:ph idx="1"/>
          </p:nvPr>
        </p:nvSpPr>
        <p:spPr/>
        <p:txBody>
          <a:bodyPr>
            <a:normAutofit/>
          </a:bodyPr>
          <a:lstStyle/>
          <a:p>
            <a:pPr marL="0" indent="0" algn="ctr">
              <a:buNone/>
            </a:pPr>
            <a:r>
              <a:rPr lang="en-US" sz="4800" dirty="0"/>
              <a:t>What are your previous experiences of participating or delivering reflective practice sessions?</a:t>
            </a:r>
            <a:endParaRPr lang="en-GB" sz="4800" dirty="0"/>
          </a:p>
        </p:txBody>
      </p:sp>
    </p:spTree>
    <p:extLst>
      <p:ext uri="{BB962C8B-B14F-4D97-AF65-F5344CB8AC3E}">
        <p14:creationId xmlns:p14="http://schemas.microsoft.com/office/powerpoint/2010/main" val="24772889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0ED6D-84C0-4A11-9249-AE70A05ADB55}"/>
              </a:ext>
            </a:extLst>
          </p:cNvPr>
          <p:cNvSpPr>
            <a:spLocks noGrp="1"/>
          </p:cNvSpPr>
          <p:nvPr>
            <p:ph type="title"/>
          </p:nvPr>
        </p:nvSpPr>
        <p:spPr/>
        <p:txBody>
          <a:bodyPr/>
          <a:lstStyle/>
          <a:p>
            <a:r>
              <a:rPr lang="en-US" dirty="0"/>
              <a:t>Proposed structure of reflective practice sessions </a:t>
            </a:r>
            <a:endParaRPr lang="en-GB" dirty="0"/>
          </a:p>
        </p:txBody>
      </p:sp>
      <p:sp>
        <p:nvSpPr>
          <p:cNvPr id="3" name="Content Placeholder 2">
            <a:extLst>
              <a:ext uri="{FF2B5EF4-FFF2-40B4-BE49-F238E27FC236}">
                <a16:creationId xmlns:a16="http://schemas.microsoft.com/office/drawing/2014/main" id="{788FD6F9-E73E-4CF8-B21F-DF13089156D8}"/>
              </a:ext>
            </a:extLst>
          </p:cNvPr>
          <p:cNvSpPr>
            <a:spLocks noGrp="1"/>
          </p:cNvSpPr>
          <p:nvPr>
            <p:ph idx="1"/>
          </p:nvPr>
        </p:nvSpPr>
        <p:spPr>
          <a:xfrm>
            <a:off x="838200" y="1889345"/>
            <a:ext cx="10515600" cy="4840013"/>
          </a:xfrm>
        </p:spPr>
        <p:txBody>
          <a:bodyPr>
            <a:normAutofit/>
          </a:bodyPr>
          <a:lstStyle/>
          <a:p>
            <a:r>
              <a:rPr lang="en-US" dirty="0"/>
              <a:t>Every two weeks, one-hour session with all available staff on shift</a:t>
            </a:r>
          </a:p>
          <a:p>
            <a:r>
              <a:rPr lang="en-US" dirty="0"/>
              <a:t>Works better at handover time </a:t>
            </a:r>
          </a:p>
          <a:p>
            <a:r>
              <a:rPr lang="en-US" dirty="0"/>
              <a:t>All levels of staff involved  </a:t>
            </a:r>
          </a:p>
          <a:p>
            <a:r>
              <a:rPr lang="en-GB" dirty="0"/>
              <a:t>Rotas and staff allocations need to take into account these meetings</a:t>
            </a:r>
          </a:p>
          <a:p>
            <a:r>
              <a:rPr lang="en-GB" dirty="0"/>
              <a:t>Should be seen as part of staff member’s jobs on the ward and not optional extra </a:t>
            </a:r>
          </a:p>
          <a:p>
            <a:r>
              <a:rPr lang="en-GB" dirty="0"/>
              <a:t>Not necessarily focused on specific patients.</a:t>
            </a:r>
          </a:p>
          <a:p>
            <a:r>
              <a:rPr lang="en-GB" dirty="0"/>
              <a:t>Staff set agenda</a:t>
            </a:r>
          </a:p>
        </p:txBody>
      </p:sp>
    </p:spTree>
    <p:extLst>
      <p:ext uri="{BB962C8B-B14F-4D97-AF65-F5344CB8AC3E}">
        <p14:creationId xmlns:p14="http://schemas.microsoft.com/office/powerpoint/2010/main" val="235273933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GB" altLang="en-US">
                <a:ea typeface="ＭＳ Ｐゴシック" pitchFamily="34" charset="-128"/>
              </a:rPr>
              <a:t>Role of facilitator</a:t>
            </a:r>
          </a:p>
        </p:txBody>
      </p:sp>
      <p:sp>
        <p:nvSpPr>
          <p:cNvPr id="21507" name="Content Placeholder 2"/>
          <p:cNvSpPr>
            <a:spLocks noGrp="1"/>
          </p:cNvSpPr>
          <p:nvPr>
            <p:ph idx="1"/>
          </p:nvPr>
        </p:nvSpPr>
        <p:spPr/>
        <p:txBody>
          <a:bodyPr/>
          <a:lstStyle/>
          <a:p>
            <a:pPr eaLnBrk="1" hangingPunct="1"/>
            <a:r>
              <a:rPr lang="en-GB" altLang="en-US" dirty="0">
                <a:latin typeface="Calibri" panose="020F0502020204030204" pitchFamily="34" charset="0"/>
                <a:ea typeface="ＭＳ Ｐゴシック" pitchFamily="34" charset="-128"/>
              </a:rPr>
              <a:t>To support  the development of the group as a </a:t>
            </a:r>
            <a:r>
              <a:rPr lang="en-GB" altLang="en-GB" dirty="0">
                <a:latin typeface="Calibri" panose="020F0502020204030204" pitchFamily="34" charset="0"/>
                <a:ea typeface="ＭＳ Ｐゴシック" pitchFamily="34" charset="-128"/>
              </a:rPr>
              <a:t>‘</a:t>
            </a:r>
            <a:r>
              <a:rPr lang="en-GB" altLang="en-US" dirty="0">
                <a:latin typeface="Calibri" panose="020F0502020204030204" pitchFamily="34" charset="0"/>
                <a:ea typeface="ＭＳ Ｐゴシック" pitchFamily="34" charset="-128"/>
              </a:rPr>
              <a:t>safe place</a:t>
            </a:r>
            <a:r>
              <a:rPr lang="en-GB" altLang="en-GB" dirty="0">
                <a:latin typeface="Calibri" panose="020F0502020204030204" pitchFamily="34" charset="0"/>
                <a:ea typeface="ＭＳ Ｐゴシック" pitchFamily="34" charset="-128"/>
              </a:rPr>
              <a:t>’</a:t>
            </a:r>
            <a:r>
              <a:rPr lang="en-GB" altLang="en-US" dirty="0">
                <a:latin typeface="Calibri" panose="020F0502020204030204" pitchFamily="34" charset="0"/>
                <a:ea typeface="ＭＳ Ｐゴシック" pitchFamily="34" charset="-128"/>
              </a:rPr>
              <a:t> to explore ideas, with clear boundaries, roles and tasks</a:t>
            </a:r>
          </a:p>
          <a:p>
            <a:pPr eaLnBrk="1" hangingPunct="1"/>
            <a:r>
              <a:rPr lang="en-GB" altLang="en-US" dirty="0">
                <a:latin typeface="Calibri" panose="020F0502020204030204" pitchFamily="34" charset="0"/>
                <a:ea typeface="ＭＳ Ｐゴシック" pitchFamily="34" charset="-128"/>
              </a:rPr>
              <a:t>To help the group to identify patterns or themes in their discussions </a:t>
            </a:r>
          </a:p>
          <a:p>
            <a:pPr eaLnBrk="1" hangingPunct="1"/>
            <a:r>
              <a:rPr lang="en-GB" altLang="en-US" dirty="0">
                <a:latin typeface="Calibri" panose="020F0502020204030204" pitchFamily="34" charset="0"/>
                <a:ea typeface="ＭＳ Ｐゴシック" pitchFamily="34" charset="-128"/>
              </a:rPr>
              <a:t>To name and explore issues that arise within the group process, as appropriate</a:t>
            </a:r>
          </a:p>
          <a:p>
            <a:pPr eaLnBrk="1" hangingPunct="1"/>
            <a:r>
              <a:rPr lang="en-GB" altLang="en-US" dirty="0">
                <a:latin typeface="Calibri" panose="020F0502020204030204" pitchFamily="34" charset="0"/>
                <a:ea typeface="ＭＳ Ｐゴシック" pitchFamily="34" charset="-128"/>
              </a:rPr>
              <a:t>To review the progress of the group periodically and support change as needed</a:t>
            </a:r>
          </a:p>
          <a:p>
            <a:pPr eaLnBrk="1" hangingPunct="1"/>
            <a:endParaRPr lang="en-GB" altLang="en-US" dirty="0">
              <a:ea typeface="ＭＳ Ｐゴシック" pitchFamily="34" charset="-128"/>
            </a:endParaRPr>
          </a:p>
        </p:txBody>
      </p:sp>
    </p:spTree>
    <p:extLst>
      <p:ext uri="{BB962C8B-B14F-4D97-AF65-F5344CB8AC3E}">
        <p14:creationId xmlns:p14="http://schemas.microsoft.com/office/powerpoint/2010/main" val="154246727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DCCF1-2EB8-4AFC-B042-8B6067C6483D}"/>
              </a:ext>
            </a:extLst>
          </p:cNvPr>
          <p:cNvSpPr>
            <a:spLocks noGrp="1"/>
          </p:cNvSpPr>
          <p:nvPr>
            <p:ph type="title"/>
          </p:nvPr>
        </p:nvSpPr>
        <p:spPr/>
        <p:txBody>
          <a:bodyPr/>
          <a:lstStyle/>
          <a:p>
            <a:r>
              <a:rPr lang="en-US" dirty="0"/>
              <a:t>Why reflective practice on inpatient wards </a:t>
            </a:r>
            <a:endParaRPr lang="en-GB" dirty="0"/>
          </a:p>
        </p:txBody>
      </p:sp>
      <p:sp>
        <p:nvSpPr>
          <p:cNvPr id="3" name="Content Placeholder 2">
            <a:extLst>
              <a:ext uri="{FF2B5EF4-FFF2-40B4-BE49-F238E27FC236}">
                <a16:creationId xmlns:a16="http://schemas.microsoft.com/office/drawing/2014/main" id="{CAA59E78-0B3F-4CB1-97D6-DB9E9E84DC41}"/>
              </a:ext>
            </a:extLst>
          </p:cNvPr>
          <p:cNvSpPr>
            <a:spLocks noGrp="1"/>
          </p:cNvSpPr>
          <p:nvPr>
            <p:ph idx="1"/>
          </p:nvPr>
        </p:nvSpPr>
        <p:spPr/>
        <p:txBody>
          <a:bodyPr>
            <a:normAutofit lnSpcReduction="10000"/>
          </a:bodyPr>
          <a:lstStyle/>
          <a:p>
            <a:r>
              <a:rPr lang="en-US" dirty="0"/>
              <a:t>Working in acute mental health involves repeatedly dealing with patients in crisis, experiencing intense and uncontained distress </a:t>
            </a:r>
          </a:p>
          <a:p>
            <a:r>
              <a:rPr lang="en-US" dirty="0"/>
              <a:t>NHS context: high workloads, scarce resources, frequent </a:t>
            </a:r>
            <a:r>
              <a:rPr lang="en-US" dirty="0" err="1"/>
              <a:t>organisational</a:t>
            </a:r>
            <a:r>
              <a:rPr lang="en-US" dirty="0"/>
              <a:t> change. </a:t>
            </a:r>
          </a:p>
          <a:p>
            <a:r>
              <a:rPr lang="en-US" dirty="0"/>
              <a:t>Disturbed and challenging client group: psychosis, personality disorder, self harm, aggression </a:t>
            </a:r>
          </a:p>
          <a:p>
            <a:r>
              <a:rPr lang="en-US" dirty="0"/>
              <a:t>Locked wards, restrictions on leave, possessions, privacy </a:t>
            </a:r>
          </a:p>
          <a:p>
            <a:r>
              <a:rPr lang="en-US" dirty="0"/>
              <a:t>High levels of emotion in both service users and staff: fear, powerlessness, distrust, frustration, stress, desire to leave, sadness, feeling let down/not listened to. </a:t>
            </a:r>
          </a:p>
        </p:txBody>
      </p:sp>
    </p:spTree>
    <p:extLst>
      <p:ext uri="{BB962C8B-B14F-4D97-AF65-F5344CB8AC3E}">
        <p14:creationId xmlns:p14="http://schemas.microsoft.com/office/powerpoint/2010/main" val="329644198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DCCF1-2EB8-4AFC-B042-8B6067C6483D}"/>
              </a:ext>
            </a:extLst>
          </p:cNvPr>
          <p:cNvSpPr>
            <a:spLocks noGrp="1"/>
          </p:cNvSpPr>
          <p:nvPr>
            <p:ph type="title"/>
          </p:nvPr>
        </p:nvSpPr>
        <p:spPr/>
        <p:txBody>
          <a:bodyPr/>
          <a:lstStyle/>
          <a:p>
            <a:r>
              <a:rPr lang="en-US" dirty="0"/>
              <a:t>Why reflective practice on inpatient wards </a:t>
            </a:r>
            <a:endParaRPr lang="en-GB" dirty="0"/>
          </a:p>
        </p:txBody>
      </p:sp>
      <p:sp>
        <p:nvSpPr>
          <p:cNvPr id="3" name="Content Placeholder 2">
            <a:extLst>
              <a:ext uri="{FF2B5EF4-FFF2-40B4-BE49-F238E27FC236}">
                <a16:creationId xmlns:a16="http://schemas.microsoft.com/office/drawing/2014/main" id="{CAA59E78-0B3F-4CB1-97D6-DB9E9E84DC41}"/>
              </a:ext>
            </a:extLst>
          </p:cNvPr>
          <p:cNvSpPr>
            <a:spLocks noGrp="1"/>
          </p:cNvSpPr>
          <p:nvPr>
            <p:ph idx="1"/>
          </p:nvPr>
        </p:nvSpPr>
        <p:spPr/>
        <p:txBody>
          <a:bodyPr>
            <a:normAutofit/>
          </a:bodyPr>
          <a:lstStyle/>
          <a:p>
            <a:r>
              <a:rPr lang="en-US" dirty="0"/>
              <a:t>Can lead to stress-related illness and burnout </a:t>
            </a:r>
          </a:p>
          <a:p>
            <a:r>
              <a:rPr lang="en-US" dirty="0"/>
              <a:t>Tendency to look for quick solutions to problems to regain a sense of control and to split off or deny what is uncontrollable, uncertain and unclear (Clarke et al. 1996) </a:t>
            </a:r>
          </a:p>
          <a:p>
            <a:r>
              <a:rPr lang="en-US" dirty="0"/>
              <a:t>Need for self-care: reflection, processing, containment </a:t>
            </a:r>
          </a:p>
          <a:p>
            <a:r>
              <a:rPr lang="en-US" dirty="0"/>
              <a:t>Good team working particularly important to the above process</a:t>
            </a:r>
            <a:endParaRPr lang="en-GB" dirty="0"/>
          </a:p>
        </p:txBody>
      </p:sp>
    </p:spTree>
    <p:extLst>
      <p:ext uri="{BB962C8B-B14F-4D97-AF65-F5344CB8AC3E}">
        <p14:creationId xmlns:p14="http://schemas.microsoft.com/office/powerpoint/2010/main" val="81173561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F0642-E48C-48CD-8E13-DE0037F4DD8F}"/>
              </a:ext>
            </a:extLst>
          </p:cNvPr>
          <p:cNvSpPr>
            <a:spLocks noGrp="1"/>
          </p:cNvSpPr>
          <p:nvPr>
            <p:ph type="title"/>
          </p:nvPr>
        </p:nvSpPr>
        <p:spPr/>
        <p:txBody>
          <a:bodyPr/>
          <a:lstStyle/>
          <a:p>
            <a:r>
              <a:rPr lang="en-US" dirty="0"/>
              <a:t>Areas of focus</a:t>
            </a:r>
            <a:endParaRPr lang="en-GB" dirty="0"/>
          </a:p>
        </p:txBody>
      </p:sp>
      <p:sp>
        <p:nvSpPr>
          <p:cNvPr id="3" name="Content Placeholder 2">
            <a:extLst>
              <a:ext uri="{FF2B5EF4-FFF2-40B4-BE49-F238E27FC236}">
                <a16:creationId xmlns:a16="http://schemas.microsoft.com/office/drawing/2014/main" id="{CD7C4EF3-942E-478C-9DD8-C607EFC301B9}"/>
              </a:ext>
            </a:extLst>
          </p:cNvPr>
          <p:cNvSpPr>
            <a:spLocks noGrp="1"/>
          </p:cNvSpPr>
          <p:nvPr>
            <p:ph idx="1"/>
          </p:nvPr>
        </p:nvSpPr>
        <p:spPr/>
        <p:txBody>
          <a:bodyPr/>
          <a:lstStyle/>
          <a:p>
            <a:pPr marL="0" indent="0">
              <a:buNone/>
            </a:pPr>
            <a:r>
              <a:rPr lang="en-US" dirty="0"/>
              <a:t>3 main areas: </a:t>
            </a:r>
          </a:p>
          <a:p>
            <a:pPr marL="514350" indent="-514350">
              <a:buAutoNum type="arabicPeriod"/>
            </a:pPr>
            <a:r>
              <a:rPr lang="en-US" dirty="0"/>
              <a:t>Direct clinical practice: working with service user issues </a:t>
            </a:r>
          </a:p>
          <a:p>
            <a:pPr marL="514350" indent="-514350">
              <a:buAutoNum type="arabicPeriod"/>
            </a:pPr>
            <a:r>
              <a:rPr lang="en-US" dirty="0"/>
              <a:t>Team/</a:t>
            </a:r>
            <a:r>
              <a:rPr lang="en-US" dirty="0" err="1"/>
              <a:t>organisational</a:t>
            </a:r>
            <a:r>
              <a:rPr lang="en-US" dirty="0"/>
              <a:t> issues: everyday ward practices, team working, team and </a:t>
            </a:r>
            <a:r>
              <a:rPr lang="en-US" dirty="0" err="1"/>
              <a:t>organisational</a:t>
            </a:r>
            <a:r>
              <a:rPr lang="en-US" dirty="0"/>
              <a:t> dynamics </a:t>
            </a:r>
          </a:p>
          <a:p>
            <a:pPr marL="514350" indent="-514350">
              <a:buAutoNum type="arabicPeriod"/>
            </a:pPr>
            <a:r>
              <a:rPr lang="en-US" dirty="0"/>
              <a:t>Self-reflection: Impact of ourselves on work and work on ourselves</a:t>
            </a:r>
            <a:endParaRPr lang="en-GB" dirty="0"/>
          </a:p>
        </p:txBody>
      </p:sp>
    </p:spTree>
    <p:extLst>
      <p:ext uri="{BB962C8B-B14F-4D97-AF65-F5344CB8AC3E}">
        <p14:creationId xmlns:p14="http://schemas.microsoft.com/office/powerpoint/2010/main" val="3462750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764" y="365125"/>
            <a:ext cx="10515600" cy="1325563"/>
          </a:xfrm>
        </p:spPr>
        <p:txBody>
          <a:bodyPr/>
          <a:lstStyle/>
          <a:p>
            <a:r>
              <a:rPr lang="en-GB" b="1" dirty="0"/>
              <a:t>Background: Mental Health Task Force 2016</a:t>
            </a:r>
          </a:p>
        </p:txBody>
      </p:sp>
      <p:sp>
        <p:nvSpPr>
          <p:cNvPr id="3" name="Content Placeholder 2"/>
          <p:cNvSpPr>
            <a:spLocks noGrp="1"/>
          </p:cNvSpPr>
          <p:nvPr>
            <p:ph idx="1"/>
          </p:nvPr>
        </p:nvSpPr>
        <p:spPr>
          <a:xfrm>
            <a:off x="765464" y="1555461"/>
            <a:ext cx="10515600" cy="4351338"/>
          </a:xfrm>
        </p:spPr>
        <p:txBody>
          <a:bodyPr>
            <a:normAutofit/>
          </a:bodyPr>
          <a:lstStyle/>
          <a:p>
            <a:r>
              <a:rPr lang="en-GB" dirty="0"/>
              <a:t>Advocated a ‘referral to treatment access’ standard for psychological therapy in acute inpatient care</a:t>
            </a:r>
          </a:p>
          <a:p>
            <a:r>
              <a:rPr lang="en-GB" dirty="0"/>
              <a:t>NHS Mental Health Trusts will need to deliver timely, evidence-based psychological treatments in these settings.</a:t>
            </a:r>
          </a:p>
          <a:p>
            <a:r>
              <a:rPr lang="en-GB" dirty="0"/>
              <a:t>Previous reviews demonstrate the benefits of psychological therapies for severe mental health problems, in terms of improvements in symptoms and reduced costs to the NHS (e.g. Andrews et al., 2012; </a:t>
            </a:r>
            <a:r>
              <a:rPr lang="en-GB" dirty="0" err="1"/>
              <a:t>Wykes</a:t>
            </a:r>
            <a:r>
              <a:rPr lang="en-GB" dirty="0"/>
              <a:t> et al., 2008).</a:t>
            </a:r>
          </a:p>
          <a:p>
            <a:r>
              <a:rPr lang="en-GB" dirty="0"/>
              <a:t>But very few trials of psychological therapies target inpatient wards (Paterson et al., 2018; Jacobsen et al., 2018). </a:t>
            </a:r>
          </a:p>
          <a:p>
            <a:endParaRPr lang="en-GB" dirty="0"/>
          </a:p>
          <a:p>
            <a:endParaRPr lang="en-GB" dirty="0"/>
          </a:p>
          <a:p>
            <a:endParaRPr lang="en-GB" dirty="0"/>
          </a:p>
        </p:txBody>
      </p:sp>
    </p:spTree>
    <p:extLst>
      <p:ext uri="{BB962C8B-B14F-4D97-AF65-F5344CB8AC3E}">
        <p14:creationId xmlns:p14="http://schemas.microsoft.com/office/powerpoint/2010/main" val="239373342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CA74B2-1636-4D2F-8F91-AC07A85E750D}"/>
              </a:ext>
            </a:extLst>
          </p:cNvPr>
          <p:cNvSpPr>
            <a:spLocks noGrp="1"/>
          </p:cNvSpPr>
          <p:nvPr>
            <p:ph idx="1"/>
          </p:nvPr>
        </p:nvSpPr>
        <p:spPr/>
        <p:txBody>
          <a:bodyPr>
            <a:normAutofit/>
          </a:bodyPr>
          <a:lstStyle/>
          <a:p>
            <a:pPr marL="0" indent="0" algn="ctr">
              <a:buNone/>
            </a:pPr>
            <a:r>
              <a:rPr lang="en-US" sz="4800" dirty="0"/>
              <a:t>Questions and reflections on reflective practice sessions? </a:t>
            </a:r>
            <a:endParaRPr lang="en-GB" sz="4800" dirty="0"/>
          </a:p>
        </p:txBody>
      </p:sp>
    </p:spTree>
    <p:extLst>
      <p:ext uri="{BB962C8B-B14F-4D97-AF65-F5344CB8AC3E}">
        <p14:creationId xmlns:p14="http://schemas.microsoft.com/office/powerpoint/2010/main" val="379542179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CA74B2-1636-4D2F-8F91-AC07A85E750D}"/>
              </a:ext>
            </a:extLst>
          </p:cNvPr>
          <p:cNvSpPr>
            <a:spLocks noGrp="1"/>
          </p:cNvSpPr>
          <p:nvPr>
            <p:ph idx="1"/>
          </p:nvPr>
        </p:nvSpPr>
        <p:spPr/>
        <p:txBody>
          <a:bodyPr>
            <a:normAutofit/>
          </a:bodyPr>
          <a:lstStyle/>
          <a:p>
            <a:pPr marL="0" indent="0" algn="ctr">
              <a:buNone/>
            </a:pPr>
            <a:r>
              <a:rPr lang="en-US" sz="4800" dirty="0"/>
              <a:t>Data collection and recording </a:t>
            </a:r>
            <a:endParaRPr lang="en-GB" sz="4800" dirty="0"/>
          </a:p>
        </p:txBody>
      </p:sp>
    </p:spTree>
    <p:extLst>
      <p:ext uri="{BB962C8B-B14F-4D97-AF65-F5344CB8AC3E}">
        <p14:creationId xmlns:p14="http://schemas.microsoft.com/office/powerpoint/2010/main" val="57263302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359" y="2401315"/>
            <a:ext cx="10515600" cy="1325563"/>
          </a:xfrm>
        </p:spPr>
        <p:txBody>
          <a:bodyPr/>
          <a:lstStyle/>
          <a:p>
            <a:pPr algn="ctr"/>
            <a:r>
              <a:rPr lang="en-GB" dirty="0"/>
              <a:t>Demonstration of Daily Diary</a:t>
            </a:r>
            <a:br>
              <a:rPr lang="en-GB" dirty="0"/>
            </a:br>
            <a:r>
              <a:rPr lang="en-GB" dirty="0">
                <a:hlinkClick r:id="rId2"/>
              </a:rPr>
              <a:t>https://web.formsquared.com/login</a:t>
            </a:r>
            <a:endParaRPr lang="en-GB" dirty="0"/>
          </a:p>
        </p:txBody>
      </p:sp>
    </p:spTree>
    <p:extLst>
      <p:ext uri="{BB962C8B-B14F-4D97-AF65-F5344CB8AC3E}">
        <p14:creationId xmlns:p14="http://schemas.microsoft.com/office/powerpoint/2010/main" val="346213503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06E48-67FD-4C24-9A56-BB167551603D}"/>
              </a:ext>
            </a:extLst>
          </p:cNvPr>
          <p:cNvSpPr>
            <a:spLocks noGrp="1"/>
          </p:cNvSpPr>
          <p:nvPr>
            <p:ph type="title"/>
          </p:nvPr>
        </p:nvSpPr>
        <p:spPr/>
        <p:txBody>
          <a:bodyPr/>
          <a:lstStyle/>
          <a:p>
            <a:r>
              <a:rPr lang="en-US" dirty="0"/>
              <a:t>Data collection and reporting - You</a:t>
            </a:r>
            <a:endParaRPr lang="en-GB" dirty="0"/>
          </a:p>
        </p:txBody>
      </p:sp>
      <p:sp>
        <p:nvSpPr>
          <p:cNvPr id="3" name="Content Placeholder 2">
            <a:extLst>
              <a:ext uri="{FF2B5EF4-FFF2-40B4-BE49-F238E27FC236}">
                <a16:creationId xmlns:a16="http://schemas.microsoft.com/office/drawing/2014/main" id="{0D7DAD01-1817-480D-A9AC-32383CEEC5C5}"/>
              </a:ext>
            </a:extLst>
          </p:cNvPr>
          <p:cNvSpPr>
            <a:spLocks noGrp="1"/>
          </p:cNvSpPr>
          <p:nvPr>
            <p:ph idx="1"/>
          </p:nvPr>
        </p:nvSpPr>
        <p:spPr/>
        <p:txBody>
          <a:bodyPr/>
          <a:lstStyle/>
          <a:p>
            <a:r>
              <a:rPr lang="en-US" dirty="0"/>
              <a:t>Process of consent </a:t>
            </a:r>
          </a:p>
          <a:p>
            <a:r>
              <a:rPr lang="en-US" dirty="0"/>
              <a:t>Working Alliance Inventory (WAI): As we are not providing CP’s with a specific therapeutic model to use, we want to be able to capture a way of assessing the quality of the sessions from the patient’s perspective.</a:t>
            </a:r>
          </a:p>
          <a:p>
            <a:r>
              <a:rPr lang="en-US" dirty="0"/>
              <a:t>Therapy recordings: As per the above, but we will be using the recordings to check the content of what each CP did. </a:t>
            </a:r>
          </a:p>
          <a:p>
            <a:r>
              <a:rPr lang="en-US" dirty="0"/>
              <a:t>Formulation recordings: As per the above. Sandra and I developed a tool to assess content of team formulations which we will ask an independent assessor to listen to and assess.</a:t>
            </a:r>
            <a:endParaRPr lang="en-GB" dirty="0"/>
          </a:p>
        </p:txBody>
      </p:sp>
    </p:spTree>
    <p:extLst>
      <p:ext uri="{BB962C8B-B14F-4D97-AF65-F5344CB8AC3E}">
        <p14:creationId xmlns:p14="http://schemas.microsoft.com/office/powerpoint/2010/main" val="385636863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06E48-67FD-4C24-9A56-BB167551603D}"/>
              </a:ext>
            </a:extLst>
          </p:cNvPr>
          <p:cNvSpPr>
            <a:spLocks noGrp="1"/>
          </p:cNvSpPr>
          <p:nvPr>
            <p:ph type="title"/>
          </p:nvPr>
        </p:nvSpPr>
        <p:spPr/>
        <p:txBody>
          <a:bodyPr/>
          <a:lstStyle/>
          <a:p>
            <a:r>
              <a:rPr lang="en-US" dirty="0"/>
              <a:t>Data collection and reporting - Nurses</a:t>
            </a:r>
            <a:endParaRPr lang="en-GB" dirty="0"/>
          </a:p>
        </p:txBody>
      </p:sp>
      <p:sp>
        <p:nvSpPr>
          <p:cNvPr id="3" name="Content Placeholder 2">
            <a:extLst>
              <a:ext uri="{FF2B5EF4-FFF2-40B4-BE49-F238E27FC236}">
                <a16:creationId xmlns:a16="http://schemas.microsoft.com/office/drawing/2014/main" id="{0D7DAD01-1817-480D-A9AC-32383CEEC5C5}"/>
              </a:ext>
            </a:extLst>
          </p:cNvPr>
          <p:cNvSpPr>
            <a:spLocks noGrp="1"/>
          </p:cNvSpPr>
          <p:nvPr>
            <p:ph idx="1"/>
          </p:nvPr>
        </p:nvSpPr>
        <p:spPr/>
        <p:txBody>
          <a:bodyPr/>
          <a:lstStyle/>
          <a:p>
            <a:r>
              <a:rPr lang="en-US" dirty="0"/>
              <a:t>Group therapy sessions: In order to understand the number of group therapy sessions that take place, their focus, frequency, duration and number of patients who attend (via paper form).</a:t>
            </a:r>
          </a:p>
          <a:p>
            <a:r>
              <a:rPr lang="en-US" dirty="0"/>
              <a:t>1-2-1 therapy sessions: In order to understand how many patients have 1-2-1 therapy sessions with their named nurse, how many sessions they have, the duration and what the focus is. Paper form or electronic records (depending on Trust)</a:t>
            </a:r>
            <a:endParaRPr lang="en-GB" dirty="0"/>
          </a:p>
        </p:txBody>
      </p:sp>
    </p:spTree>
    <p:extLst>
      <p:ext uri="{BB962C8B-B14F-4D97-AF65-F5344CB8AC3E}">
        <p14:creationId xmlns:p14="http://schemas.microsoft.com/office/powerpoint/2010/main" val="94494171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CA74B2-1636-4D2F-8F91-AC07A85E750D}"/>
              </a:ext>
            </a:extLst>
          </p:cNvPr>
          <p:cNvSpPr>
            <a:spLocks noGrp="1"/>
          </p:cNvSpPr>
          <p:nvPr>
            <p:ph idx="1"/>
          </p:nvPr>
        </p:nvSpPr>
        <p:spPr/>
        <p:txBody>
          <a:bodyPr>
            <a:normAutofit/>
          </a:bodyPr>
          <a:lstStyle/>
          <a:p>
            <a:pPr marL="0" indent="0" algn="ctr">
              <a:buNone/>
            </a:pPr>
            <a:r>
              <a:rPr lang="en-US" sz="4800" dirty="0"/>
              <a:t>Questions and reflections on data collection and recording? </a:t>
            </a:r>
            <a:endParaRPr lang="en-GB" sz="4800" dirty="0"/>
          </a:p>
        </p:txBody>
      </p:sp>
    </p:spTree>
    <p:extLst>
      <p:ext uri="{BB962C8B-B14F-4D97-AF65-F5344CB8AC3E}">
        <p14:creationId xmlns:p14="http://schemas.microsoft.com/office/powerpoint/2010/main" val="102071463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CA74B2-1636-4D2F-8F91-AC07A85E750D}"/>
              </a:ext>
            </a:extLst>
          </p:cNvPr>
          <p:cNvSpPr>
            <a:spLocks noGrp="1"/>
          </p:cNvSpPr>
          <p:nvPr>
            <p:ph idx="1"/>
          </p:nvPr>
        </p:nvSpPr>
        <p:spPr/>
        <p:txBody>
          <a:bodyPr>
            <a:normAutofit/>
          </a:bodyPr>
          <a:lstStyle/>
          <a:p>
            <a:pPr marL="0" indent="0" algn="ctr">
              <a:buNone/>
            </a:pPr>
            <a:r>
              <a:rPr lang="en-US" sz="4800" dirty="0"/>
              <a:t>Implementation challenges </a:t>
            </a:r>
            <a:endParaRPr lang="en-GB" sz="4800" dirty="0"/>
          </a:p>
        </p:txBody>
      </p:sp>
    </p:spTree>
    <p:extLst>
      <p:ext uri="{BB962C8B-B14F-4D97-AF65-F5344CB8AC3E}">
        <p14:creationId xmlns:p14="http://schemas.microsoft.com/office/powerpoint/2010/main" val="8625463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CD46D-6A78-49EB-BB27-EC4F80A099CF}"/>
              </a:ext>
            </a:extLst>
          </p:cNvPr>
          <p:cNvSpPr>
            <a:spLocks noGrp="1"/>
          </p:cNvSpPr>
          <p:nvPr>
            <p:ph type="title"/>
          </p:nvPr>
        </p:nvSpPr>
        <p:spPr/>
        <p:txBody>
          <a:bodyPr/>
          <a:lstStyle/>
          <a:p>
            <a:r>
              <a:rPr lang="en-US" dirty="0"/>
              <a:t>Key reflections from trial therapists and inpatient psychologists  </a:t>
            </a:r>
            <a:endParaRPr lang="en-GB" dirty="0"/>
          </a:p>
        </p:txBody>
      </p:sp>
      <p:sp>
        <p:nvSpPr>
          <p:cNvPr id="3" name="Content Placeholder 2">
            <a:extLst>
              <a:ext uri="{FF2B5EF4-FFF2-40B4-BE49-F238E27FC236}">
                <a16:creationId xmlns:a16="http://schemas.microsoft.com/office/drawing/2014/main" id="{1F4008F9-9956-4602-8C53-C809F6574124}"/>
              </a:ext>
            </a:extLst>
          </p:cNvPr>
          <p:cNvSpPr>
            <a:spLocks noGrp="1"/>
          </p:cNvSpPr>
          <p:nvPr>
            <p:ph idx="1"/>
          </p:nvPr>
        </p:nvSpPr>
        <p:spPr>
          <a:xfrm>
            <a:off x="838200" y="2014811"/>
            <a:ext cx="10515600" cy="4351338"/>
          </a:xfrm>
        </p:spPr>
        <p:txBody>
          <a:bodyPr/>
          <a:lstStyle/>
          <a:p>
            <a:r>
              <a:rPr lang="en-US" dirty="0"/>
              <a:t>Differences between routine clinical work and being trial therapist</a:t>
            </a:r>
          </a:p>
          <a:p>
            <a:r>
              <a:rPr lang="en-US" dirty="0"/>
              <a:t>Research documentation </a:t>
            </a:r>
          </a:p>
          <a:p>
            <a:r>
              <a:rPr lang="en-US" dirty="0"/>
              <a:t>Team dynamics and being sole clinical psychology practitioner</a:t>
            </a:r>
          </a:p>
          <a:p>
            <a:r>
              <a:rPr lang="en-US" dirty="0"/>
              <a:t>Staff assumptions and projections  </a:t>
            </a:r>
          </a:p>
          <a:p>
            <a:r>
              <a:rPr lang="en-US" dirty="0"/>
              <a:t>Staff resistance to change </a:t>
            </a:r>
          </a:p>
          <a:p>
            <a:r>
              <a:rPr lang="en-US" dirty="0"/>
              <a:t>Balance between being expert and </a:t>
            </a:r>
            <a:r>
              <a:rPr lang="en-US" dirty="0" err="1"/>
              <a:t>recognising</a:t>
            </a:r>
            <a:r>
              <a:rPr lang="en-US" dirty="0"/>
              <a:t> what staff already know.</a:t>
            </a:r>
            <a:endParaRPr lang="en-GB" dirty="0"/>
          </a:p>
        </p:txBody>
      </p:sp>
    </p:spTree>
    <p:extLst>
      <p:ext uri="{BB962C8B-B14F-4D97-AF65-F5344CB8AC3E}">
        <p14:creationId xmlns:p14="http://schemas.microsoft.com/office/powerpoint/2010/main" val="189541122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A15A6-762A-460B-B0F5-61807D99A7B8}"/>
              </a:ext>
            </a:extLst>
          </p:cNvPr>
          <p:cNvSpPr>
            <a:spLocks noGrp="1"/>
          </p:cNvSpPr>
          <p:nvPr>
            <p:ph type="title"/>
          </p:nvPr>
        </p:nvSpPr>
        <p:spPr/>
        <p:txBody>
          <a:bodyPr/>
          <a:lstStyle/>
          <a:p>
            <a:r>
              <a:rPr lang="en-US" dirty="0"/>
              <a:t>Supervision and support arrangements</a:t>
            </a:r>
            <a:endParaRPr lang="en-GB" dirty="0"/>
          </a:p>
        </p:txBody>
      </p:sp>
      <p:sp>
        <p:nvSpPr>
          <p:cNvPr id="3" name="Content Placeholder 2">
            <a:extLst>
              <a:ext uri="{FF2B5EF4-FFF2-40B4-BE49-F238E27FC236}">
                <a16:creationId xmlns:a16="http://schemas.microsoft.com/office/drawing/2014/main" id="{E5594BF6-5FDA-47F4-A38C-0A37ECFEF857}"/>
              </a:ext>
            </a:extLst>
          </p:cNvPr>
          <p:cNvSpPr>
            <a:spLocks noGrp="1"/>
          </p:cNvSpPr>
          <p:nvPr>
            <p:ph idx="1"/>
          </p:nvPr>
        </p:nvSpPr>
        <p:spPr/>
        <p:txBody>
          <a:bodyPr/>
          <a:lstStyle/>
          <a:p>
            <a:r>
              <a:rPr lang="en-US" dirty="0"/>
              <a:t>One hour every two weeks with Katherine. </a:t>
            </a:r>
          </a:p>
          <a:p>
            <a:r>
              <a:rPr lang="en-GB" dirty="0"/>
              <a:t>One hour every two weeks with site supervisor.</a:t>
            </a:r>
          </a:p>
          <a:p>
            <a:r>
              <a:rPr lang="en-GB" dirty="0"/>
              <a:t>Weekly check-in with Helen about study documentation. </a:t>
            </a:r>
          </a:p>
          <a:p>
            <a:r>
              <a:rPr lang="en-GB" dirty="0"/>
              <a:t>Inpatient peer supervision networks.</a:t>
            </a:r>
          </a:p>
          <a:p>
            <a:r>
              <a:rPr lang="en-GB" dirty="0"/>
              <a:t>Ad hoc email and phone contact with Katherine and Helen as required. </a:t>
            </a:r>
          </a:p>
        </p:txBody>
      </p:sp>
    </p:spTree>
    <p:extLst>
      <p:ext uri="{BB962C8B-B14F-4D97-AF65-F5344CB8AC3E}">
        <p14:creationId xmlns:p14="http://schemas.microsoft.com/office/powerpoint/2010/main" val="85061590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2CE27-4F2F-4D4D-85B9-D607F480E23F}"/>
              </a:ext>
            </a:extLst>
          </p:cNvPr>
          <p:cNvSpPr>
            <a:spLocks noGrp="1"/>
          </p:cNvSpPr>
          <p:nvPr>
            <p:ph type="title"/>
          </p:nvPr>
        </p:nvSpPr>
        <p:spPr/>
        <p:txBody>
          <a:bodyPr/>
          <a:lstStyle/>
          <a:p>
            <a:r>
              <a:rPr lang="en-US" dirty="0"/>
              <a:t>Next steps</a:t>
            </a:r>
            <a:endParaRPr lang="en-GB" dirty="0"/>
          </a:p>
        </p:txBody>
      </p:sp>
      <p:sp>
        <p:nvSpPr>
          <p:cNvPr id="3" name="Content Placeholder 2">
            <a:extLst>
              <a:ext uri="{FF2B5EF4-FFF2-40B4-BE49-F238E27FC236}">
                <a16:creationId xmlns:a16="http://schemas.microsoft.com/office/drawing/2014/main" id="{930C7892-F217-4645-9F26-AAFBF3469013}"/>
              </a:ext>
            </a:extLst>
          </p:cNvPr>
          <p:cNvSpPr>
            <a:spLocks noGrp="1"/>
          </p:cNvSpPr>
          <p:nvPr>
            <p:ph idx="1"/>
          </p:nvPr>
        </p:nvSpPr>
        <p:spPr/>
        <p:txBody>
          <a:bodyPr>
            <a:normAutofit fontScale="85000" lnSpcReduction="20000"/>
          </a:bodyPr>
          <a:lstStyle/>
          <a:p>
            <a:r>
              <a:rPr lang="en-US" dirty="0"/>
              <a:t>Decide on what training to deliver in collaboration with research team, clinical supervisor and ward manager.</a:t>
            </a:r>
          </a:p>
          <a:p>
            <a:r>
              <a:rPr lang="en-US" dirty="0"/>
              <a:t>Refine training materials. </a:t>
            </a:r>
          </a:p>
          <a:p>
            <a:r>
              <a:rPr lang="en-US" dirty="0"/>
              <a:t>Work through potential training dates with research team and liaise with ward manager to arrange shifts and book rooms.</a:t>
            </a:r>
          </a:p>
          <a:p>
            <a:r>
              <a:rPr lang="en-US" dirty="0"/>
              <a:t>Get an understanding of the ward routine e.g. medication rounds, number of ward rounds each week/day etc.</a:t>
            </a:r>
          </a:p>
          <a:p>
            <a:r>
              <a:rPr lang="en-US" dirty="0"/>
              <a:t>Get an understanding of the level of psychological mindedness of staff at present and level of engagement (e.g. through conversation with ward manager) – key member of the team to help you deliver training?</a:t>
            </a:r>
          </a:p>
          <a:p>
            <a:r>
              <a:rPr lang="en-US" dirty="0"/>
              <a:t>Identify key regular meetings need to attend. </a:t>
            </a:r>
          </a:p>
          <a:p>
            <a:r>
              <a:rPr lang="en-US" dirty="0"/>
              <a:t>Discuss with ward manager how to ensure staff attendance at formulation meetings, supervision sessions and reflective practice. </a:t>
            </a:r>
          </a:p>
          <a:p>
            <a:pPr marL="0" indent="0">
              <a:buNone/>
            </a:pPr>
            <a:endParaRPr lang="en-GB" dirty="0"/>
          </a:p>
        </p:txBody>
      </p:sp>
    </p:spTree>
    <p:extLst>
      <p:ext uri="{BB962C8B-B14F-4D97-AF65-F5344CB8AC3E}">
        <p14:creationId xmlns:p14="http://schemas.microsoft.com/office/powerpoint/2010/main" val="119843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70C0"/>
                </a:solidFill>
              </a:rPr>
              <a:t>NIHR – programme grant</a:t>
            </a:r>
          </a:p>
        </p:txBody>
      </p:sp>
      <p:sp>
        <p:nvSpPr>
          <p:cNvPr id="3" name="Content Placeholder 2"/>
          <p:cNvSpPr>
            <a:spLocks noGrp="1"/>
          </p:cNvSpPr>
          <p:nvPr>
            <p:ph idx="1"/>
          </p:nvPr>
        </p:nvSpPr>
        <p:spPr>
          <a:xfrm>
            <a:off x="640772" y="1503507"/>
            <a:ext cx="10515600" cy="4351338"/>
          </a:xfrm>
        </p:spPr>
        <p:txBody>
          <a:bodyPr/>
          <a:lstStyle/>
          <a:p>
            <a:pPr marL="0" indent="0">
              <a:buNone/>
            </a:pPr>
            <a:r>
              <a:rPr lang="en-GB" b="1" dirty="0"/>
              <a:t>Aim: to increase access to psychological therapies on acute mental health inpatient wards. </a:t>
            </a:r>
          </a:p>
          <a:p>
            <a:pPr marL="0" indent="0">
              <a:buNone/>
            </a:pPr>
            <a:endParaRPr lang="en-GB" b="1" dirty="0"/>
          </a:p>
          <a:p>
            <a:pPr marL="0" indent="0">
              <a:buNone/>
            </a:pPr>
            <a:endParaRPr lang="en-GB" b="1" dirty="0"/>
          </a:p>
          <a:p>
            <a:pPr marL="0" indent="0">
              <a:buNone/>
            </a:pPr>
            <a:endParaRPr lang="en-GB" b="1" dirty="0"/>
          </a:p>
          <a:p>
            <a:endParaRPr lang="en-GB" b="1" dirty="0"/>
          </a:p>
          <a:p>
            <a:endParaRPr lang="en-GB" dirty="0"/>
          </a:p>
          <a:p>
            <a:endParaRPr lang="en-GB" dirty="0"/>
          </a:p>
          <a:p>
            <a:endParaRPr lang="en-GB" dirty="0"/>
          </a:p>
          <a:p>
            <a:endParaRPr lang="en-GB" dirty="0"/>
          </a:p>
          <a:p>
            <a:endParaRPr lang="en-GB" dirty="0"/>
          </a:p>
          <a:p>
            <a:endParaRPr lang="en-GB" dirty="0"/>
          </a:p>
          <a:p>
            <a:pPr marL="457200" lvl="1" indent="0">
              <a:buNone/>
            </a:pPr>
            <a:endParaRPr lang="en-GB" dirty="0"/>
          </a:p>
        </p:txBody>
      </p:sp>
      <p:sp>
        <p:nvSpPr>
          <p:cNvPr id="4" name="Rounded Rectangle 3"/>
          <p:cNvSpPr/>
          <p:nvPr/>
        </p:nvSpPr>
        <p:spPr>
          <a:xfrm>
            <a:off x="1104401" y="2581399"/>
            <a:ext cx="9975273" cy="6531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t>1. To design psychological services suitable for acute mental health wards</a:t>
            </a:r>
          </a:p>
        </p:txBody>
      </p:sp>
      <p:sp>
        <p:nvSpPr>
          <p:cNvPr id="5" name="Rounded Rectangle 4"/>
          <p:cNvSpPr/>
          <p:nvPr/>
        </p:nvSpPr>
        <p:spPr>
          <a:xfrm>
            <a:off x="1104402" y="3580411"/>
            <a:ext cx="9975273" cy="67887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t>2. To carryout an RCT comparing the ‘intervention’ with treatment as usual on measures of patient’s outcomes, staff wellbeing and satisfactions with the ward environment.</a:t>
            </a:r>
          </a:p>
        </p:txBody>
      </p:sp>
      <p:sp>
        <p:nvSpPr>
          <p:cNvPr id="6" name="Rounded Rectangle 5"/>
          <p:cNvSpPr/>
          <p:nvPr/>
        </p:nvSpPr>
        <p:spPr>
          <a:xfrm>
            <a:off x="1104404" y="4540333"/>
            <a:ext cx="9975273" cy="77585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t>3. Assessment of implementation: ethnographic observations and qualitative interviews</a:t>
            </a:r>
          </a:p>
        </p:txBody>
      </p:sp>
    </p:spTree>
    <p:extLst>
      <p:ext uri="{BB962C8B-B14F-4D97-AF65-F5344CB8AC3E}">
        <p14:creationId xmlns:p14="http://schemas.microsoft.com/office/powerpoint/2010/main" val="69766729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2CE27-4F2F-4D4D-85B9-D607F480E23F}"/>
              </a:ext>
            </a:extLst>
          </p:cNvPr>
          <p:cNvSpPr>
            <a:spLocks noGrp="1"/>
          </p:cNvSpPr>
          <p:nvPr>
            <p:ph type="title"/>
          </p:nvPr>
        </p:nvSpPr>
        <p:spPr/>
        <p:txBody>
          <a:bodyPr/>
          <a:lstStyle/>
          <a:p>
            <a:r>
              <a:rPr lang="en-US" dirty="0"/>
              <a:t>Next steps</a:t>
            </a:r>
            <a:endParaRPr lang="en-GB" dirty="0"/>
          </a:p>
        </p:txBody>
      </p:sp>
      <p:sp>
        <p:nvSpPr>
          <p:cNvPr id="3" name="Content Placeholder 2">
            <a:extLst>
              <a:ext uri="{FF2B5EF4-FFF2-40B4-BE49-F238E27FC236}">
                <a16:creationId xmlns:a16="http://schemas.microsoft.com/office/drawing/2014/main" id="{930C7892-F217-4645-9F26-AAFBF3469013}"/>
              </a:ext>
            </a:extLst>
          </p:cNvPr>
          <p:cNvSpPr>
            <a:spLocks noGrp="1"/>
          </p:cNvSpPr>
          <p:nvPr>
            <p:ph idx="1"/>
          </p:nvPr>
        </p:nvSpPr>
        <p:spPr/>
        <p:txBody>
          <a:bodyPr>
            <a:normAutofit lnSpcReduction="10000"/>
          </a:bodyPr>
          <a:lstStyle/>
          <a:p>
            <a:r>
              <a:rPr lang="en-US" dirty="0"/>
              <a:t>Discuss with ward manager how to ensure staff deliver one-to-one sessions and which groups should be delivered and by whom. Could this be through daily allocation? Does the ward manager need to consider asking staff to be flexible to help each other cover duties when delivering one-to-one sessions. </a:t>
            </a:r>
          </a:p>
          <a:p>
            <a:r>
              <a:rPr lang="en-US" dirty="0"/>
              <a:t>Identify room for therapy sessions and staff meetings.</a:t>
            </a:r>
          </a:p>
          <a:p>
            <a:r>
              <a:rPr lang="en-US" dirty="0"/>
              <a:t>Once staff recruitment complete – identify allies on the ward, speak to psychologists with previous experience on the ward and build relationships.</a:t>
            </a:r>
          </a:p>
          <a:p>
            <a:r>
              <a:rPr lang="en-GB" dirty="0"/>
              <a:t>Meet with Katherine and site supervisor to discuss roles in supervision process. </a:t>
            </a:r>
          </a:p>
        </p:txBody>
      </p:sp>
    </p:spTree>
    <p:extLst>
      <p:ext uri="{BB962C8B-B14F-4D97-AF65-F5344CB8AC3E}">
        <p14:creationId xmlns:p14="http://schemas.microsoft.com/office/powerpoint/2010/main" val="145855384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52729-4136-4111-B1DC-1A9D32822B10}"/>
              </a:ext>
            </a:extLst>
          </p:cNvPr>
          <p:cNvSpPr>
            <a:spLocks noGrp="1"/>
          </p:cNvSpPr>
          <p:nvPr>
            <p:ph type="title"/>
          </p:nvPr>
        </p:nvSpPr>
        <p:spPr/>
        <p:txBody>
          <a:bodyPr/>
          <a:lstStyle/>
          <a:p>
            <a:r>
              <a:rPr lang="en-US" dirty="0"/>
              <a:t>Reminder about blinding</a:t>
            </a:r>
            <a:endParaRPr lang="en-GB" dirty="0"/>
          </a:p>
        </p:txBody>
      </p:sp>
      <p:sp>
        <p:nvSpPr>
          <p:cNvPr id="3" name="Content Placeholder 2">
            <a:extLst>
              <a:ext uri="{FF2B5EF4-FFF2-40B4-BE49-F238E27FC236}">
                <a16:creationId xmlns:a16="http://schemas.microsoft.com/office/drawing/2014/main" id="{6812D697-2BEA-4791-8127-3F7DB72B79A6}"/>
              </a:ext>
            </a:extLst>
          </p:cNvPr>
          <p:cNvSpPr>
            <a:spLocks noGrp="1"/>
          </p:cNvSpPr>
          <p:nvPr>
            <p:ph idx="1"/>
          </p:nvPr>
        </p:nvSpPr>
        <p:spPr/>
        <p:txBody>
          <a:bodyPr>
            <a:normAutofit/>
          </a:bodyPr>
          <a:lstStyle/>
          <a:p>
            <a:r>
              <a:rPr lang="en-US" dirty="0"/>
              <a:t>Ward staff (with the exception of the ward manager) must not know you will be working on the ward until after staff recruitment is complete.</a:t>
            </a:r>
          </a:p>
          <a:p>
            <a:r>
              <a:rPr lang="en-US" dirty="0"/>
              <a:t>Patients on the ward must not know you will be working on the ward until after patient recruitment is complete.</a:t>
            </a:r>
          </a:p>
          <a:p>
            <a:r>
              <a:rPr lang="en-US" dirty="0"/>
              <a:t>Research Assistants must not know which wards you have worked until all follow-ups are completed (9 months from the date of the last ward being recruited). Any suggestions on what we can do to maintain RA blinding?</a:t>
            </a:r>
            <a:endParaRPr lang="en-GB" dirty="0"/>
          </a:p>
        </p:txBody>
      </p:sp>
    </p:spTree>
    <p:extLst>
      <p:ext uri="{BB962C8B-B14F-4D97-AF65-F5344CB8AC3E}">
        <p14:creationId xmlns:p14="http://schemas.microsoft.com/office/powerpoint/2010/main" val="202307907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CA74B2-1636-4D2F-8F91-AC07A85E750D}"/>
              </a:ext>
            </a:extLst>
          </p:cNvPr>
          <p:cNvSpPr>
            <a:spLocks noGrp="1"/>
          </p:cNvSpPr>
          <p:nvPr>
            <p:ph idx="1"/>
          </p:nvPr>
        </p:nvSpPr>
        <p:spPr/>
        <p:txBody>
          <a:bodyPr>
            <a:normAutofit/>
          </a:bodyPr>
          <a:lstStyle/>
          <a:p>
            <a:pPr marL="0" indent="0" algn="ctr">
              <a:buNone/>
            </a:pPr>
            <a:r>
              <a:rPr lang="en-US" sz="4800" dirty="0"/>
              <a:t>THE END</a:t>
            </a:r>
            <a:endParaRPr lang="en-GB" sz="4800" dirty="0"/>
          </a:p>
        </p:txBody>
      </p:sp>
    </p:spTree>
    <p:extLst>
      <p:ext uri="{BB962C8B-B14F-4D97-AF65-F5344CB8AC3E}">
        <p14:creationId xmlns:p14="http://schemas.microsoft.com/office/powerpoint/2010/main" val="2614032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Model of care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7648616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2624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70C0"/>
                </a:solidFill>
              </a:rPr>
              <a:t>T</a:t>
            </a:r>
            <a:r>
              <a:rPr lang="en-GB" b="1" dirty="0" err="1">
                <a:solidFill>
                  <a:srgbClr val="0070C0"/>
                </a:solidFill>
              </a:rPr>
              <a:t>rial</a:t>
            </a:r>
            <a:endParaRPr lang="en-GB" b="1" dirty="0">
              <a:solidFill>
                <a:srgbClr val="0070C0"/>
              </a:solidFill>
            </a:endParaRPr>
          </a:p>
        </p:txBody>
      </p:sp>
      <p:sp>
        <p:nvSpPr>
          <p:cNvPr id="3" name="Content Placeholder 2"/>
          <p:cNvSpPr>
            <a:spLocks noGrp="1"/>
          </p:cNvSpPr>
          <p:nvPr>
            <p:ph idx="1"/>
          </p:nvPr>
        </p:nvSpPr>
        <p:spPr>
          <a:xfrm>
            <a:off x="838200" y="1420238"/>
            <a:ext cx="10515600" cy="4756725"/>
          </a:xfrm>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endParaRPr lang="en-GB" dirty="0"/>
          </a:p>
          <a:p>
            <a:r>
              <a:rPr lang="en-US" dirty="0"/>
              <a:t>A cluster RCT with 34 acute mental health wards across the NHS within England (&gt;1,000 participants).</a:t>
            </a:r>
            <a:endParaRPr lang="en-GB" dirty="0"/>
          </a:p>
          <a:p>
            <a:r>
              <a:rPr lang="en-US" dirty="0"/>
              <a:t>Wards within each Trust will be randomized to receive the intervention plus treatment and usual OR treatment as usual only. </a:t>
            </a:r>
          </a:p>
          <a:p>
            <a:r>
              <a:rPr lang="en-US" dirty="0"/>
              <a:t>The intervention will involve 0.5FTE of a Band 8a Psychologist working on 1 ward for 7 months.</a:t>
            </a:r>
          </a:p>
          <a:p>
            <a:r>
              <a:rPr lang="en-US" dirty="0"/>
              <a:t>The intervention will include team formulation, supervision of patients’ named nurses to conduct low level interventions with patients and 1-2-1 therapy between the psychologist and patient.</a:t>
            </a:r>
          </a:p>
          <a:p>
            <a:pPr marL="0" indent="0">
              <a:buNone/>
            </a:pPr>
            <a:endParaRPr lang="en-US" dirty="0"/>
          </a:p>
          <a:p>
            <a:endParaRPr lang="en-US" dirty="0"/>
          </a:p>
        </p:txBody>
      </p:sp>
    </p:spTree>
    <p:extLst>
      <p:ext uri="{BB962C8B-B14F-4D97-AF65-F5344CB8AC3E}">
        <p14:creationId xmlns:p14="http://schemas.microsoft.com/office/powerpoint/2010/main" val="1078293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T</a:t>
            </a:r>
            <a:r>
              <a:rPr lang="en-GB" b="1" dirty="0" err="1">
                <a:solidFill>
                  <a:srgbClr val="0070C0"/>
                </a:solidFill>
              </a:rPr>
              <a:t>rial</a:t>
            </a:r>
            <a:r>
              <a:rPr lang="en-GB" b="1" dirty="0">
                <a:solidFill>
                  <a:srgbClr val="0070C0"/>
                </a:solidFill>
              </a:rPr>
              <a:t> </a:t>
            </a:r>
            <a:endParaRPr lang="en-GB" b="1" dirty="0"/>
          </a:p>
        </p:txBody>
      </p:sp>
      <p:graphicFrame>
        <p:nvGraphicFramePr>
          <p:cNvPr id="6" name="Diagram 5"/>
          <p:cNvGraphicFramePr/>
          <p:nvPr/>
        </p:nvGraphicFramePr>
        <p:xfrm>
          <a:off x="838200" y="1508078"/>
          <a:ext cx="11354937" cy="53499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1151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70C0"/>
                </a:solidFill>
              </a:rPr>
              <a:t>Process evaluation</a:t>
            </a:r>
            <a:r>
              <a:rPr lang="en-GB" dirty="0">
                <a:solidFill>
                  <a:srgbClr val="0070C0"/>
                </a:solidFill>
              </a:rPr>
              <a:t>	</a:t>
            </a:r>
            <a:endParaRPr lang="en-GB" dirty="0"/>
          </a:p>
        </p:txBody>
      </p:sp>
      <p:sp>
        <p:nvSpPr>
          <p:cNvPr id="3" name="Content Placeholder 2"/>
          <p:cNvSpPr>
            <a:spLocks noGrp="1"/>
          </p:cNvSpPr>
          <p:nvPr>
            <p:ph idx="1"/>
          </p:nvPr>
        </p:nvSpPr>
        <p:spPr>
          <a:xfrm>
            <a:off x="838200" y="1444336"/>
            <a:ext cx="10515600" cy="4732627"/>
          </a:xfrm>
        </p:spPr>
        <p:txBody>
          <a:bodyPr>
            <a:noAutofit/>
          </a:bodyPr>
          <a:lstStyle/>
          <a:p>
            <a:r>
              <a:rPr lang="en-GB" sz="2000" dirty="0"/>
              <a:t>Mixed methods process evaluation </a:t>
            </a:r>
            <a:r>
              <a:rPr lang="en-US" sz="2000" dirty="0"/>
              <a:t>used to derive an implementation and training strategy for rolling out the intervention and thus increasing access to psychological therapies across the NHS. </a:t>
            </a:r>
            <a:endParaRPr lang="en-GB" sz="2000" dirty="0"/>
          </a:p>
          <a:p>
            <a:r>
              <a:rPr lang="en-US" sz="2000" dirty="0"/>
              <a:t>The process evaluation will aim to: </a:t>
            </a:r>
          </a:p>
          <a:p>
            <a:pPr marL="914400" lvl="1" indent="-457200">
              <a:buAutoNum type="alphaLcParenR"/>
            </a:pPr>
            <a:r>
              <a:rPr lang="en-US" sz="1600" dirty="0"/>
              <a:t>identify the structures, resources and processes through which delivery of the intervention is achieved; </a:t>
            </a:r>
          </a:p>
          <a:p>
            <a:pPr marL="914400" lvl="1" indent="-457200">
              <a:buAutoNum type="alphaLcParenR"/>
            </a:pPr>
            <a:r>
              <a:rPr lang="en-US" sz="1600" dirty="0"/>
              <a:t>explore how the intervention activities trigger change; </a:t>
            </a:r>
          </a:p>
          <a:p>
            <a:pPr marL="914400" lvl="1" indent="-457200">
              <a:buAutoNum type="alphaLcParenR"/>
            </a:pPr>
            <a:r>
              <a:rPr lang="en-US" sz="1600" dirty="0"/>
              <a:t>determine how contextual factors strength or impede the delivery and function of the intervention</a:t>
            </a:r>
          </a:p>
          <a:p>
            <a:pPr marL="0" indent="0">
              <a:buNone/>
            </a:pPr>
            <a:r>
              <a:rPr lang="en-US" sz="2000" dirty="0"/>
              <a:t>There are three parts to this work package:</a:t>
            </a:r>
          </a:p>
          <a:p>
            <a:pPr marL="0" indent="0">
              <a:buNone/>
            </a:pPr>
            <a:r>
              <a:rPr lang="en-US" sz="2000" dirty="0"/>
              <a:t>1. Activity data. Quantitative data in relation to the number of patients who were offered and receive psychological intervention, at what level and over what duration, in addition to assessment of content and quality of delivery. </a:t>
            </a:r>
          </a:p>
          <a:p>
            <a:pPr marL="0" indent="0">
              <a:buNone/>
            </a:pPr>
            <a:r>
              <a:rPr lang="en-US" sz="2000" dirty="0"/>
              <a:t>2. Semi-structured interviews. To enable us to capture emerging changes in implementation e.g. unanticipated or complex causal pathways, facilitators or barriers to implementation. 30-40 patients &amp; 30-40 health care providers.</a:t>
            </a:r>
          </a:p>
          <a:p>
            <a:pPr marL="0" indent="0">
              <a:buNone/>
            </a:pPr>
            <a:r>
              <a:rPr lang="en-US" sz="2000" dirty="0"/>
              <a:t>3. Observation study. Detailed observation of </a:t>
            </a:r>
            <a:r>
              <a:rPr lang="en-US" sz="2000" dirty="0" err="1"/>
              <a:t>behaviour</a:t>
            </a:r>
            <a:r>
              <a:rPr lang="en-US" sz="2000" dirty="0"/>
              <a:t> in clinical settings by independent observers.</a:t>
            </a:r>
          </a:p>
        </p:txBody>
      </p:sp>
    </p:spTree>
    <p:extLst>
      <p:ext uri="{BB962C8B-B14F-4D97-AF65-F5344CB8AC3E}">
        <p14:creationId xmlns:p14="http://schemas.microsoft.com/office/powerpoint/2010/main" val="2065041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70C0"/>
                </a:solidFill>
              </a:rPr>
              <a:t>How we developed the intervention</a:t>
            </a:r>
          </a:p>
        </p:txBody>
      </p:sp>
      <p:sp>
        <p:nvSpPr>
          <p:cNvPr id="3" name="Content Placeholder 2"/>
          <p:cNvSpPr>
            <a:spLocks noGrp="1"/>
          </p:cNvSpPr>
          <p:nvPr>
            <p:ph idx="1"/>
          </p:nvPr>
        </p:nvSpPr>
        <p:spPr>
          <a:xfrm>
            <a:off x="838200" y="1700758"/>
            <a:ext cx="10515600" cy="4738861"/>
          </a:xfrm>
        </p:spPr>
        <p:txBody>
          <a:bodyPr>
            <a:normAutofit fontScale="85000" lnSpcReduction="20000"/>
          </a:bodyPr>
          <a:lstStyle/>
          <a:p>
            <a:r>
              <a:rPr lang="en-GB" dirty="0"/>
              <a:t>Literature reviews: Look at what other studies and researchers have to say about the barriers and facilitators to implementing psychosocial interventions on acute mental health wards</a:t>
            </a:r>
          </a:p>
          <a:p>
            <a:r>
              <a:rPr lang="en-US" dirty="0"/>
              <a:t>Qualitative interviews: </a:t>
            </a:r>
            <a:r>
              <a:rPr lang="en-GB" dirty="0"/>
              <a:t>Interviews with 15-20 service users; 15-20 professionals; 10-15 carers about:</a:t>
            </a:r>
          </a:p>
          <a:p>
            <a:pPr marL="742950" lvl="1" indent="-285750"/>
            <a:r>
              <a:rPr lang="en-GB" sz="2600" dirty="0"/>
              <a:t>their experiences of acute mental health wards</a:t>
            </a:r>
          </a:p>
          <a:p>
            <a:pPr marL="742950" lvl="1" indent="-285750"/>
            <a:r>
              <a:rPr lang="en-GB" sz="2600" dirty="0"/>
              <a:t>experience of therapy or contacts with psychologists in inpatient wards</a:t>
            </a:r>
          </a:p>
          <a:p>
            <a:pPr marL="742950" lvl="1" indent="-285750"/>
            <a:r>
              <a:rPr lang="en-GB" sz="2600" dirty="0"/>
              <a:t>what stops people from accessing therapy on wards</a:t>
            </a:r>
          </a:p>
          <a:p>
            <a:pPr marL="742950" lvl="1" indent="-285750"/>
            <a:r>
              <a:rPr lang="en-GB" sz="2600" dirty="0"/>
              <a:t>what helps people access therapy on wards</a:t>
            </a:r>
          </a:p>
          <a:p>
            <a:pPr marL="742950" lvl="1" indent="-285750"/>
            <a:r>
              <a:rPr lang="en-GB" sz="2600" dirty="0"/>
              <a:t>when and how to involve carers and ward staff in therapy</a:t>
            </a:r>
          </a:p>
          <a:p>
            <a:pPr marL="742950" lvl="1" indent="-285750"/>
            <a:r>
              <a:rPr lang="en-GB" sz="2600" dirty="0"/>
              <a:t>what training staff need</a:t>
            </a:r>
          </a:p>
          <a:p>
            <a:pPr marL="285750" indent="-285750"/>
            <a:r>
              <a:rPr lang="en-US" sz="2900" dirty="0"/>
              <a:t>Pilot of the intervention on 2 wards (</a:t>
            </a:r>
            <a:r>
              <a:rPr lang="en-US" sz="2900" dirty="0" err="1"/>
              <a:t>Pennine</a:t>
            </a:r>
            <a:r>
              <a:rPr lang="en-US" sz="2900" dirty="0"/>
              <a:t> Care and GMMH)</a:t>
            </a:r>
          </a:p>
          <a:p>
            <a:pPr marL="285750" indent="-285750"/>
            <a:r>
              <a:rPr lang="en-US" sz="2900" dirty="0"/>
              <a:t>Consensus conference with clinical experts, academic experts and those with lived experience to review all the above information and design the psychological services for the main trial.</a:t>
            </a:r>
            <a:endParaRPr lang="en-GB" sz="2900" dirty="0"/>
          </a:p>
          <a:p>
            <a:pPr lvl="1"/>
            <a:endParaRPr lang="en-GB" sz="3400" dirty="0"/>
          </a:p>
        </p:txBody>
      </p:sp>
    </p:spTree>
    <p:extLst>
      <p:ext uri="{BB962C8B-B14F-4D97-AF65-F5344CB8AC3E}">
        <p14:creationId xmlns:p14="http://schemas.microsoft.com/office/powerpoint/2010/main" val="1396527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7050" y="2434615"/>
            <a:ext cx="9144000" cy="2387600"/>
          </a:xfrm>
          <a:noFill/>
        </p:spPr>
        <p:txBody>
          <a:bodyPr anchor="ctr">
            <a:normAutofit fontScale="90000"/>
          </a:bodyPr>
          <a:lstStyle/>
          <a:p>
            <a:pPr lvl="1" algn="ctr" rtl="0">
              <a:lnSpc>
                <a:spcPct val="90000"/>
              </a:lnSpc>
              <a:spcBef>
                <a:spcPct val="0"/>
              </a:spcBef>
            </a:pPr>
            <a:r>
              <a:rPr lang="en-GB" sz="3600" dirty="0">
                <a:solidFill>
                  <a:schemeClr val="tx1"/>
                </a:solidFill>
              </a:rPr>
              <a:t>Barriers and facilitators to implementing psychosocial interventions on mental health inpatient wards</a:t>
            </a:r>
            <a:br>
              <a:rPr lang="en-GB" sz="3600" dirty="0">
                <a:solidFill>
                  <a:schemeClr val="tx1"/>
                </a:solidFill>
              </a:rPr>
            </a:br>
            <a:br>
              <a:rPr lang="en-GB" sz="3600" dirty="0">
                <a:solidFill>
                  <a:schemeClr val="tx1"/>
                </a:solidFill>
              </a:rPr>
            </a:br>
            <a:br>
              <a:rPr lang="en-GB" sz="3600" dirty="0">
                <a:solidFill>
                  <a:schemeClr val="tx1"/>
                </a:solidFill>
              </a:rPr>
            </a:br>
            <a:br>
              <a:rPr lang="en-GB" sz="3600" dirty="0">
                <a:solidFill>
                  <a:schemeClr val="tx1"/>
                </a:solidFill>
              </a:rPr>
            </a:br>
            <a:r>
              <a:rPr lang="en-GB" sz="3600" dirty="0">
                <a:solidFill>
                  <a:schemeClr val="tx1"/>
                </a:solidFill>
              </a:rPr>
              <a:t>Summary of findings</a:t>
            </a:r>
            <a:br>
              <a:rPr lang="en-GB" sz="3600" dirty="0">
                <a:solidFill>
                  <a:schemeClr val="tx1"/>
                </a:solidFill>
              </a:rPr>
            </a:br>
            <a:endParaRPr lang="en-GB" sz="3600" dirty="0"/>
          </a:p>
        </p:txBody>
      </p:sp>
    </p:spTree>
    <p:extLst>
      <p:ext uri="{BB962C8B-B14F-4D97-AF65-F5344CB8AC3E}">
        <p14:creationId xmlns:p14="http://schemas.microsoft.com/office/powerpoint/2010/main" val="3373537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Some key barriers </a:t>
            </a:r>
          </a:p>
        </p:txBody>
      </p:sp>
      <p:sp>
        <p:nvSpPr>
          <p:cNvPr id="3" name="Content Placeholder 2"/>
          <p:cNvSpPr>
            <a:spLocks noGrp="1"/>
          </p:cNvSpPr>
          <p:nvPr>
            <p:ph idx="1"/>
          </p:nvPr>
        </p:nvSpPr>
        <p:spPr/>
        <p:txBody>
          <a:bodyPr>
            <a:normAutofit fontScale="92500" lnSpcReduction="10000"/>
          </a:bodyPr>
          <a:lstStyle/>
          <a:p>
            <a:r>
              <a:rPr lang="en-GB" dirty="0"/>
              <a:t>People implementing interventions telling staff what they already know and are capable of  </a:t>
            </a:r>
          </a:p>
          <a:p>
            <a:r>
              <a:rPr lang="en-GB" dirty="0"/>
              <a:t>Staff perception that patients will lack motivation to engage with interventions </a:t>
            </a:r>
          </a:p>
          <a:p>
            <a:r>
              <a:rPr lang="en-GB" dirty="0"/>
              <a:t>Practical constraints e.g. lack of physical space, busy and noisy environment, agency staff, high staff turnover</a:t>
            </a:r>
          </a:p>
          <a:p>
            <a:r>
              <a:rPr lang="en-GB" dirty="0"/>
              <a:t>Lack of clarity about roles of nurses and other therapists</a:t>
            </a:r>
          </a:p>
          <a:p>
            <a:r>
              <a:rPr lang="en-GB" dirty="0"/>
              <a:t>Wards risk averse and medical model dominates</a:t>
            </a:r>
          </a:p>
          <a:p>
            <a:r>
              <a:rPr lang="en-GB" dirty="0"/>
              <a:t>Danger of patients feeling interventions are compulsory and/or wanting a quick fix </a:t>
            </a:r>
          </a:p>
          <a:p>
            <a:r>
              <a:rPr lang="en-GB" dirty="0"/>
              <a:t>Staff burnout and too many competing demands</a:t>
            </a:r>
          </a:p>
          <a:p>
            <a:pPr marL="0" indent="0">
              <a:buNone/>
            </a:pPr>
            <a:endParaRPr lang="en-GB" dirty="0"/>
          </a:p>
          <a:p>
            <a:endParaRPr lang="en-GB" dirty="0"/>
          </a:p>
        </p:txBody>
      </p:sp>
    </p:spTree>
    <p:extLst>
      <p:ext uri="{BB962C8B-B14F-4D97-AF65-F5344CB8AC3E}">
        <p14:creationId xmlns:p14="http://schemas.microsoft.com/office/powerpoint/2010/main" val="1320836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0"/>
            <a:ext cx="10515600" cy="1325563"/>
          </a:xfrm>
        </p:spPr>
        <p:txBody>
          <a:bodyPr/>
          <a:lstStyle/>
          <a:p>
            <a:r>
              <a:rPr lang="en-GB" b="1" dirty="0"/>
              <a:t>Meet the team</a:t>
            </a:r>
            <a:r>
              <a:rPr lang="en-GB" dirty="0"/>
              <a:t> </a:t>
            </a:r>
          </a:p>
        </p:txBody>
      </p:sp>
      <p:sp>
        <p:nvSpPr>
          <p:cNvPr id="3" name="Content Placeholder 2"/>
          <p:cNvSpPr>
            <a:spLocks noGrp="1"/>
          </p:cNvSpPr>
          <p:nvPr>
            <p:ph idx="1"/>
          </p:nvPr>
        </p:nvSpPr>
        <p:spPr>
          <a:xfrm>
            <a:off x="723900" y="1277006"/>
            <a:ext cx="10515600" cy="5580993"/>
          </a:xfrm>
        </p:spPr>
        <p:txBody>
          <a:bodyPr>
            <a:normAutofit fontScale="92500" lnSpcReduction="20000"/>
          </a:bodyPr>
          <a:lstStyle/>
          <a:p>
            <a:r>
              <a:rPr lang="en-GB" dirty="0"/>
              <a:t>Katherine Berry – Clinical Psychologist and Chief Investigator</a:t>
            </a:r>
          </a:p>
          <a:p>
            <a:r>
              <a:rPr lang="en-GB" dirty="0"/>
              <a:t>Sandra Bucci – Clinical Psychologist</a:t>
            </a:r>
          </a:p>
          <a:p>
            <a:r>
              <a:rPr lang="en-GB" dirty="0"/>
              <a:t>Richard Drake – Consultant Psychiatrist</a:t>
            </a:r>
          </a:p>
          <a:p>
            <a:r>
              <a:rPr lang="en-GB" dirty="0"/>
              <a:t>Dawn Edge – Qualitative lead </a:t>
            </a:r>
          </a:p>
          <a:p>
            <a:r>
              <a:rPr lang="en-GB" dirty="0"/>
              <a:t>Richard Emsley – Statistician </a:t>
            </a:r>
          </a:p>
          <a:p>
            <a:r>
              <a:rPr lang="en-GB" dirty="0"/>
              <a:t>Gillian Haddock – Clinical Psychologist and Co-Chief Investigator </a:t>
            </a:r>
          </a:p>
          <a:p>
            <a:r>
              <a:rPr lang="en-GB" dirty="0"/>
              <a:t>Isobel Johnston – Qualitative researcher </a:t>
            </a:r>
          </a:p>
          <a:p>
            <a:r>
              <a:rPr lang="en-GB" dirty="0"/>
              <a:t>Paul Wilson – Implementation Scientist </a:t>
            </a:r>
          </a:p>
          <a:p>
            <a:r>
              <a:rPr lang="en-GB" dirty="0"/>
              <a:t>Karina Lovell – Mental Health Nurse </a:t>
            </a:r>
          </a:p>
          <a:p>
            <a:r>
              <a:rPr lang="en-GB" dirty="0"/>
              <a:t>PPI group </a:t>
            </a:r>
          </a:p>
          <a:p>
            <a:r>
              <a:rPr lang="en-GB" dirty="0"/>
              <a:t>Owen Price – Mental Health Nurse </a:t>
            </a:r>
          </a:p>
          <a:p>
            <a:r>
              <a:rPr lang="en-GB" dirty="0"/>
              <a:t>Matt Sutton – Health Economist </a:t>
            </a:r>
          </a:p>
          <a:p>
            <a:r>
              <a:rPr lang="en-GB" dirty="0"/>
              <a:t>Helen Wilson – Trial/project manager </a:t>
            </a:r>
          </a:p>
          <a:p>
            <a:endParaRPr lang="en-GB" dirty="0"/>
          </a:p>
          <a:p>
            <a:endParaRPr lang="en-GB" dirty="0"/>
          </a:p>
        </p:txBody>
      </p:sp>
    </p:spTree>
    <p:extLst>
      <p:ext uri="{BB962C8B-B14F-4D97-AF65-F5344CB8AC3E}">
        <p14:creationId xmlns:p14="http://schemas.microsoft.com/office/powerpoint/2010/main" val="2864267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Some key facilitators</a:t>
            </a:r>
          </a:p>
        </p:txBody>
      </p:sp>
      <p:sp>
        <p:nvSpPr>
          <p:cNvPr id="3" name="Content Placeholder 2"/>
          <p:cNvSpPr>
            <a:spLocks noGrp="1"/>
          </p:cNvSpPr>
          <p:nvPr>
            <p:ph idx="1"/>
          </p:nvPr>
        </p:nvSpPr>
        <p:spPr/>
        <p:txBody>
          <a:bodyPr>
            <a:normAutofit/>
          </a:bodyPr>
          <a:lstStyle/>
          <a:p>
            <a:r>
              <a:rPr lang="en-GB" dirty="0"/>
              <a:t>Psychological interventions need to be tailored and flexible: fit into individual ward routines and use variety of methods to maximise engagement</a:t>
            </a:r>
          </a:p>
          <a:p>
            <a:r>
              <a:rPr lang="en-GB" dirty="0"/>
              <a:t>Importance of building good relationships with ward staff: identify concerns and listen to their expertise </a:t>
            </a:r>
          </a:p>
          <a:p>
            <a:r>
              <a:rPr lang="en-GB" dirty="0"/>
              <a:t>Psychological interventions need to be prioritised and valued by senior ward staff  </a:t>
            </a:r>
          </a:p>
          <a:p>
            <a:r>
              <a:rPr lang="en-GB" dirty="0"/>
              <a:t>Any staff training needs to be interactive, engaging, impart practical skills and be delivered on an ongoing basis </a:t>
            </a:r>
          </a:p>
          <a:p>
            <a:endParaRPr lang="en-GB" dirty="0"/>
          </a:p>
        </p:txBody>
      </p:sp>
    </p:spTree>
    <p:extLst>
      <p:ext uri="{BB962C8B-B14F-4D97-AF65-F5344CB8AC3E}">
        <p14:creationId xmlns:p14="http://schemas.microsoft.com/office/powerpoint/2010/main" val="1236926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t>Qualitative Interviews</a:t>
            </a:r>
            <a:br>
              <a:rPr lang="en-GB" b="1" dirty="0"/>
            </a:br>
            <a:r>
              <a:rPr lang="en-GB" b="1" dirty="0"/>
              <a:t>Summary of findings </a:t>
            </a:r>
          </a:p>
        </p:txBody>
      </p:sp>
    </p:spTree>
    <p:extLst>
      <p:ext uri="{BB962C8B-B14F-4D97-AF65-F5344CB8AC3E}">
        <p14:creationId xmlns:p14="http://schemas.microsoft.com/office/powerpoint/2010/main" val="2005207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pPr algn="l"/>
            <a:r>
              <a:rPr lang="en-GB" sz="2000" b="1" dirty="0"/>
              <a:t>Barriers to implementing psychological therapy on wards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47074017"/>
              </p:ext>
            </p:extLst>
          </p:nvPr>
        </p:nvGraphicFramePr>
        <p:xfrm>
          <a:off x="609600" y="1052737"/>
          <a:ext cx="10972800" cy="50734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8723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392"/>
            <a:ext cx="10972800" cy="1143000"/>
          </a:xfrm>
        </p:spPr>
        <p:txBody>
          <a:bodyPr>
            <a:normAutofit/>
          </a:bodyPr>
          <a:lstStyle/>
          <a:p>
            <a:r>
              <a:rPr lang="en-GB" sz="2000" b="1" dirty="0"/>
              <a:t>Addressing Physical Barriers</a:t>
            </a:r>
          </a:p>
        </p:txBody>
      </p:sp>
      <p:sp>
        <p:nvSpPr>
          <p:cNvPr id="3" name="Content Placeholder 2"/>
          <p:cNvSpPr>
            <a:spLocks noGrp="1"/>
          </p:cNvSpPr>
          <p:nvPr>
            <p:ph idx="1"/>
          </p:nvPr>
        </p:nvSpPr>
        <p:spPr/>
        <p:txBody>
          <a:bodyPr numCol="2"/>
          <a:lstStyle/>
          <a:p>
            <a:pPr lvl="0">
              <a:lnSpc>
                <a:spcPct val="100000"/>
              </a:lnSpc>
              <a:spcAft>
                <a:spcPts val="0"/>
              </a:spcAft>
            </a:pPr>
            <a:endParaRPr lang="en-GB" dirty="0"/>
          </a:p>
          <a:p>
            <a:pPr lvl="0">
              <a:lnSpc>
                <a:spcPct val="100000"/>
              </a:lnSpc>
              <a:spcAft>
                <a:spcPts val="0"/>
              </a:spcAft>
            </a:pPr>
            <a:endParaRPr lang="en-GB" dirty="0"/>
          </a:p>
          <a:p>
            <a:pPr lvl="0">
              <a:lnSpc>
                <a:spcPct val="100000"/>
              </a:lnSpc>
              <a:spcAft>
                <a:spcPts val="0"/>
              </a:spcAft>
            </a:pPr>
            <a:endParaRPr lang="en-GB" dirty="0"/>
          </a:p>
          <a:p>
            <a:pPr marL="0" indent="0">
              <a:buNone/>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684778987"/>
              </p:ext>
            </p:extLst>
          </p:nvPr>
        </p:nvGraphicFramePr>
        <p:xfrm>
          <a:off x="431373" y="862446"/>
          <a:ext cx="10811591" cy="3979846"/>
        </p:xfrm>
        <a:graphic>
          <a:graphicData uri="http://schemas.openxmlformats.org/drawingml/2006/table">
            <a:tbl>
              <a:tblPr firstRow="1" bandRow="1">
                <a:tableStyleId>{5C22544A-7EE6-4342-B048-85BDC9FD1C3A}</a:tableStyleId>
              </a:tblPr>
              <a:tblGrid>
                <a:gridCol w="1640381">
                  <a:extLst>
                    <a:ext uri="{9D8B030D-6E8A-4147-A177-3AD203B41FA5}">
                      <a16:colId xmlns:a16="http://schemas.microsoft.com/office/drawing/2014/main" val="20000"/>
                    </a:ext>
                  </a:extLst>
                </a:gridCol>
                <a:gridCol w="2522627">
                  <a:extLst>
                    <a:ext uri="{9D8B030D-6E8A-4147-A177-3AD203B41FA5}">
                      <a16:colId xmlns:a16="http://schemas.microsoft.com/office/drawing/2014/main" val="20001"/>
                    </a:ext>
                  </a:extLst>
                </a:gridCol>
                <a:gridCol w="6648583">
                  <a:extLst>
                    <a:ext uri="{9D8B030D-6E8A-4147-A177-3AD203B41FA5}">
                      <a16:colId xmlns:a16="http://schemas.microsoft.com/office/drawing/2014/main" val="20002"/>
                    </a:ext>
                  </a:extLst>
                </a:gridCol>
              </a:tblGrid>
              <a:tr h="382916">
                <a:tc>
                  <a:txBody>
                    <a:bodyPr/>
                    <a:lstStyle/>
                    <a:p>
                      <a:r>
                        <a:rPr lang="en-GB" sz="1600" dirty="0"/>
                        <a:t>Sub-Theme</a:t>
                      </a:r>
                    </a:p>
                  </a:txBody>
                  <a:tcPr marL="121920" marR="121920"/>
                </a:tc>
                <a:tc>
                  <a:txBody>
                    <a:bodyPr/>
                    <a:lstStyle/>
                    <a:p>
                      <a:r>
                        <a:rPr lang="en-GB" sz="1600" dirty="0"/>
                        <a:t>Detail</a:t>
                      </a:r>
                    </a:p>
                  </a:txBody>
                  <a:tcPr marL="121920" marR="121920"/>
                </a:tc>
                <a:tc>
                  <a:txBody>
                    <a:bodyPr/>
                    <a:lstStyle/>
                    <a:p>
                      <a:r>
                        <a:rPr lang="en-GB" sz="1600" dirty="0"/>
                        <a:t>Solution</a:t>
                      </a:r>
                    </a:p>
                  </a:txBody>
                  <a:tcPr marL="121920" marR="121920"/>
                </a:tc>
                <a:extLst>
                  <a:ext uri="{0D108BD9-81ED-4DB2-BD59-A6C34878D82A}">
                    <a16:rowId xmlns:a16="http://schemas.microsoft.com/office/drawing/2014/main" val="10000"/>
                  </a:ext>
                </a:extLst>
              </a:tr>
              <a:tr h="755342">
                <a:tc>
                  <a:txBody>
                    <a:bodyPr/>
                    <a:lstStyle/>
                    <a:p>
                      <a:pPr lvl="0">
                        <a:lnSpc>
                          <a:spcPct val="100000"/>
                        </a:lnSpc>
                        <a:spcAft>
                          <a:spcPts val="0"/>
                        </a:spcAft>
                      </a:pPr>
                      <a:r>
                        <a:rPr lang="en-GB" sz="1600" b="0" dirty="0"/>
                        <a:t>Lack of space and privacy</a:t>
                      </a:r>
                    </a:p>
                    <a:p>
                      <a:endParaRPr lang="en-GB" sz="1600" b="0" dirty="0"/>
                    </a:p>
                  </a:txBody>
                  <a:tcPr marL="121920" marR="121920"/>
                </a:tc>
                <a:tc>
                  <a:txBody>
                    <a:bodyPr/>
                    <a:lstStyle/>
                    <a:p>
                      <a:pPr marL="0" indent="0">
                        <a:buFont typeface="Arial" panose="020B0604020202020204" pitchFamily="34" charset="0"/>
                        <a:buNone/>
                      </a:pPr>
                      <a:r>
                        <a:rPr lang="en-GB" sz="1600" b="0" dirty="0"/>
                        <a:t>Hard</a:t>
                      </a:r>
                      <a:r>
                        <a:rPr lang="en-GB" sz="1600" b="0" baseline="0" dirty="0"/>
                        <a:t> to secure a suitable room to conduct therapy</a:t>
                      </a:r>
                    </a:p>
                  </a:txBody>
                  <a:tcPr marL="121920" marR="121920"/>
                </a:tc>
                <a:tc>
                  <a:txBody>
                    <a:bodyPr/>
                    <a:lstStyle/>
                    <a:p>
                      <a:pPr marL="0" indent="0">
                        <a:buFont typeface="Arial" panose="020B0604020202020204" pitchFamily="34" charset="0"/>
                        <a:buNone/>
                      </a:pPr>
                      <a:r>
                        <a:rPr lang="en-GB" sz="1600" b="0" baseline="0" dirty="0"/>
                        <a:t>A comfortable and relaxing room on each ward needs to be made available for therapy.</a:t>
                      </a:r>
                    </a:p>
                  </a:txBody>
                  <a:tcPr marL="121920" marR="121920"/>
                </a:tc>
                <a:extLst>
                  <a:ext uri="{0D108BD9-81ED-4DB2-BD59-A6C34878D82A}">
                    <a16:rowId xmlns:a16="http://schemas.microsoft.com/office/drawing/2014/main" val="10001"/>
                  </a:ext>
                </a:extLst>
              </a:tr>
              <a:tr h="16365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t>Length of admission</a:t>
                      </a:r>
                    </a:p>
                    <a:p>
                      <a:endParaRPr lang="en-GB" sz="1600" dirty="0"/>
                    </a:p>
                  </a:txBody>
                  <a:tcPr marL="121920" marR="121920"/>
                </a:tc>
                <a:tc>
                  <a:txBody>
                    <a:bodyPr/>
                    <a:lstStyle/>
                    <a:p>
                      <a:pPr marL="0" indent="0">
                        <a:buFont typeface="Arial" panose="020B0604020202020204" pitchFamily="34" charset="0"/>
                        <a:buNone/>
                      </a:pPr>
                      <a:r>
                        <a:rPr lang="en-GB" sz="1600" b="0" dirty="0"/>
                        <a:t>Variable lengths</a:t>
                      </a:r>
                      <a:r>
                        <a:rPr lang="en-GB" sz="1600" b="0" baseline="0" dirty="0"/>
                        <a:t> of admissions</a:t>
                      </a:r>
                      <a:endParaRPr lang="en-GB" sz="1600" b="0" dirty="0"/>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0" baseline="0" dirty="0"/>
                        <a:t>Integrate psychologist into ward rounds, handovers and discussions about discharge.</a:t>
                      </a:r>
                      <a:endParaRPr lang="en-GB" sz="1600" b="0" dirty="0"/>
                    </a:p>
                    <a:p>
                      <a:pPr marL="0" indent="0">
                        <a:buFont typeface="Arial" panose="020B0604020202020204" pitchFamily="34" charset="0"/>
                        <a:buNone/>
                      </a:pPr>
                      <a:r>
                        <a:rPr lang="en-GB" sz="1600" b="0" dirty="0"/>
                        <a:t>Psychologist</a:t>
                      </a:r>
                      <a:r>
                        <a:rPr lang="en-GB" sz="1600" b="0" baseline="0" dirty="0"/>
                        <a:t> contracts small number of therapy sessions at a time and have ways of concluding work if therapy ends sooner than expected e.g. follow up with summary letter to patient and/or referral to community services.</a:t>
                      </a:r>
                      <a:endParaRPr lang="en-GB" sz="1600" b="0" dirty="0"/>
                    </a:p>
                    <a:p>
                      <a:pPr marL="0" indent="0">
                        <a:buFont typeface="Arial" panose="020B0604020202020204" pitchFamily="34" charset="0"/>
                        <a:buNone/>
                      </a:pPr>
                      <a:r>
                        <a:rPr lang="en-GB" sz="1600" b="0" dirty="0"/>
                        <a:t>Psychologists need to be mindful</a:t>
                      </a:r>
                      <a:r>
                        <a:rPr lang="en-GB" sz="1600" b="0" baseline="0" dirty="0"/>
                        <a:t> of quick patient discharge and make sure they stay informed of upcoming discharges.</a:t>
                      </a:r>
                    </a:p>
                  </a:txBody>
                  <a:tcPr marL="121920" marR="121920"/>
                </a:tc>
                <a:extLst>
                  <a:ext uri="{0D108BD9-81ED-4DB2-BD59-A6C34878D82A}">
                    <a16:rowId xmlns:a16="http://schemas.microsoft.com/office/drawing/2014/main" val="10003"/>
                  </a:ext>
                </a:extLst>
              </a:tr>
              <a:tr h="975650">
                <a:tc>
                  <a:txBody>
                    <a:bodyPr/>
                    <a:lstStyle/>
                    <a:p>
                      <a:r>
                        <a:rPr lang="en-GB" sz="1600" dirty="0"/>
                        <a:t>Bus</a:t>
                      </a:r>
                      <a:r>
                        <a:rPr lang="en-GB" sz="1600" baseline="0" dirty="0"/>
                        <a:t>y and noisy environment </a:t>
                      </a:r>
                      <a:endParaRPr lang="en-GB" sz="1600" dirty="0"/>
                    </a:p>
                  </a:txBody>
                  <a:tcPr marL="121920" marR="121920"/>
                </a:tc>
                <a:tc>
                  <a:txBody>
                    <a:bodyPr/>
                    <a:lstStyle/>
                    <a:p>
                      <a:pPr marL="0" indent="0">
                        <a:buFont typeface="Arial" panose="020B0604020202020204" pitchFamily="34" charset="0"/>
                        <a:buNone/>
                      </a:pPr>
                      <a:r>
                        <a:rPr lang="en-GB" sz="1600" dirty="0"/>
                        <a:t>Ward is loud</a:t>
                      </a:r>
                      <a:r>
                        <a:rPr lang="en-GB" sz="1600" baseline="0" dirty="0"/>
                        <a:t> and busy</a:t>
                      </a:r>
                      <a:endParaRPr lang="en-GB" sz="1600" dirty="0"/>
                    </a:p>
                  </a:txBody>
                  <a:tcPr marL="121920" marR="121920"/>
                </a:tc>
                <a:tc>
                  <a:txBody>
                    <a:bodyPr/>
                    <a:lstStyle/>
                    <a:p>
                      <a:pPr marL="0" indent="0">
                        <a:buFont typeface="Arial" panose="020B0604020202020204" pitchFamily="34" charset="0"/>
                        <a:buNone/>
                      </a:pPr>
                      <a:r>
                        <a:rPr lang="en-GB" sz="1600" dirty="0"/>
                        <a:t>Psychologist to consider quieter</a:t>
                      </a:r>
                      <a:r>
                        <a:rPr lang="en-GB" sz="1600" baseline="0" dirty="0"/>
                        <a:t> times on the ward when they can carry out therapy.  </a:t>
                      </a:r>
                    </a:p>
                    <a:p>
                      <a:pPr marL="0" indent="0">
                        <a:buFont typeface="Arial" panose="020B0604020202020204" pitchFamily="34" charset="0"/>
                        <a:buNone/>
                      </a:pPr>
                      <a:r>
                        <a:rPr lang="en-GB" sz="1600" baseline="0" dirty="0"/>
                        <a:t>Rooms need to be available in quieter areas and should be relaxing.</a:t>
                      </a:r>
                      <a:endParaRPr lang="en-GB" sz="1600" dirty="0"/>
                    </a:p>
                  </a:txBody>
                  <a:tcPr marL="121920" marR="12192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48072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53752"/>
            <a:ext cx="10972800" cy="1143000"/>
          </a:xfrm>
        </p:spPr>
        <p:txBody>
          <a:bodyPr>
            <a:normAutofit/>
          </a:bodyPr>
          <a:lstStyle/>
          <a:p>
            <a:r>
              <a:rPr lang="en-GB" sz="2000" b="1" dirty="0"/>
              <a:t>Addressing Organisational Barriers</a:t>
            </a:r>
          </a:p>
        </p:txBody>
      </p:sp>
      <p:sp>
        <p:nvSpPr>
          <p:cNvPr id="3" name="Content Placeholder 2"/>
          <p:cNvSpPr>
            <a:spLocks noGrp="1"/>
          </p:cNvSpPr>
          <p:nvPr>
            <p:ph idx="1"/>
          </p:nvPr>
        </p:nvSpPr>
        <p:spPr/>
        <p:txBody>
          <a:bodyPr numCol="2"/>
          <a:lstStyle/>
          <a:p>
            <a:pPr lvl="0">
              <a:lnSpc>
                <a:spcPct val="100000"/>
              </a:lnSpc>
              <a:spcAft>
                <a:spcPts val="0"/>
              </a:spcAft>
            </a:pPr>
            <a:endParaRPr lang="en-GB" dirty="0"/>
          </a:p>
          <a:p>
            <a:pPr lvl="0">
              <a:lnSpc>
                <a:spcPct val="100000"/>
              </a:lnSpc>
              <a:spcAft>
                <a:spcPts val="0"/>
              </a:spcAft>
            </a:pPr>
            <a:endParaRPr lang="en-GB" dirty="0"/>
          </a:p>
          <a:p>
            <a:pPr lvl="0">
              <a:lnSpc>
                <a:spcPct val="100000"/>
              </a:lnSpc>
              <a:spcAft>
                <a:spcPts val="0"/>
              </a:spcAft>
            </a:pPr>
            <a:endParaRPr lang="en-GB" dirty="0"/>
          </a:p>
          <a:p>
            <a:pPr marL="0" indent="0">
              <a:buNone/>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209700194"/>
              </p:ext>
            </p:extLst>
          </p:nvPr>
        </p:nvGraphicFramePr>
        <p:xfrm>
          <a:off x="335361" y="1124744"/>
          <a:ext cx="11094639" cy="4028376"/>
        </p:xfrm>
        <a:graphic>
          <a:graphicData uri="http://schemas.openxmlformats.org/drawingml/2006/table">
            <a:tbl>
              <a:tblPr firstRow="1" bandRow="1">
                <a:tableStyleId>{5C22544A-7EE6-4342-B048-85BDC9FD1C3A}</a:tableStyleId>
              </a:tblPr>
              <a:tblGrid>
                <a:gridCol w="1824203">
                  <a:extLst>
                    <a:ext uri="{9D8B030D-6E8A-4147-A177-3AD203B41FA5}">
                      <a16:colId xmlns:a16="http://schemas.microsoft.com/office/drawing/2014/main" val="20000"/>
                    </a:ext>
                  </a:extLst>
                </a:gridCol>
                <a:gridCol w="3648405">
                  <a:extLst>
                    <a:ext uri="{9D8B030D-6E8A-4147-A177-3AD203B41FA5}">
                      <a16:colId xmlns:a16="http://schemas.microsoft.com/office/drawing/2014/main" val="20001"/>
                    </a:ext>
                  </a:extLst>
                </a:gridCol>
                <a:gridCol w="5622031">
                  <a:extLst>
                    <a:ext uri="{9D8B030D-6E8A-4147-A177-3AD203B41FA5}">
                      <a16:colId xmlns:a16="http://schemas.microsoft.com/office/drawing/2014/main" val="20002"/>
                    </a:ext>
                  </a:extLst>
                </a:gridCol>
              </a:tblGrid>
              <a:tr h="6755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Sub-Theme</a:t>
                      </a:r>
                    </a:p>
                  </a:txBody>
                  <a:tcPr marL="121920" marR="121920"/>
                </a:tc>
                <a:tc>
                  <a:txBody>
                    <a:bodyPr/>
                    <a:lstStyle/>
                    <a:p>
                      <a:r>
                        <a:rPr lang="en-GB" sz="1600" dirty="0"/>
                        <a:t>Detail</a:t>
                      </a:r>
                    </a:p>
                  </a:txBody>
                  <a:tcPr marL="121920" marR="121920"/>
                </a:tc>
                <a:tc>
                  <a:txBody>
                    <a:bodyPr/>
                    <a:lstStyle/>
                    <a:p>
                      <a:r>
                        <a:rPr lang="en-GB" sz="1600" dirty="0"/>
                        <a:t>Solution</a:t>
                      </a:r>
                    </a:p>
                  </a:txBody>
                  <a:tcPr marL="121920" marR="121920"/>
                </a:tc>
                <a:extLst>
                  <a:ext uri="{0D108BD9-81ED-4DB2-BD59-A6C34878D82A}">
                    <a16:rowId xmlns:a16="http://schemas.microsoft.com/office/drawing/2014/main" val="10000"/>
                  </a:ext>
                </a:extLst>
              </a:tr>
              <a:tr h="1296144">
                <a:tc>
                  <a:txBody>
                    <a:bodyPr/>
                    <a:lstStyle/>
                    <a:p>
                      <a:pPr lvl="0">
                        <a:lnSpc>
                          <a:spcPct val="100000"/>
                        </a:lnSpc>
                        <a:spcAft>
                          <a:spcPts val="0"/>
                        </a:spcAft>
                      </a:pPr>
                      <a:r>
                        <a:rPr lang="en-GB" sz="1600" b="0" dirty="0"/>
                        <a:t>Staff communication</a:t>
                      </a:r>
                    </a:p>
                  </a:txBody>
                  <a:tcPr marL="121920" marR="121920"/>
                </a:tc>
                <a:tc>
                  <a:txBody>
                    <a:bodyPr/>
                    <a:lstStyle/>
                    <a:p>
                      <a:r>
                        <a:rPr lang="en-GB" sz="1600" dirty="0"/>
                        <a:t>Lack of communication</a:t>
                      </a:r>
                      <a:r>
                        <a:rPr lang="en-GB" sz="1600" baseline="0" dirty="0"/>
                        <a:t> to patients about services available. </a:t>
                      </a:r>
                    </a:p>
                    <a:p>
                      <a:r>
                        <a:rPr lang="en-GB" sz="1600" baseline="0" dirty="0"/>
                        <a:t>Lack of communication between staff and psychologists.</a:t>
                      </a:r>
                      <a:endParaRPr lang="en-GB" sz="1600" dirty="0"/>
                    </a:p>
                  </a:txBody>
                  <a:tcPr marL="121920" marR="121920"/>
                </a:tc>
                <a:tc>
                  <a:txBody>
                    <a:bodyPr/>
                    <a:lstStyle/>
                    <a:p>
                      <a:r>
                        <a:rPr lang="en-GB" sz="1600" dirty="0"/>
                        <a:t>Patients need to be provided with information about services available to them throughout</a:t>
                      </a:r>
                      <a:r>
                        <a:rPr lang="en-GB" sz="1600" baseline="0" dirty="0"/>
                        <a:t> </a:t>
                      </a:r>
                      <a:r>
                        <a:rPr lang="en-GB" sz="1600" dirty="0"/>
                        <a:t>admission, both verbally and</a:t>
                      </a:r>
                      <a:r>
                        <a:rPr lang="en-GB" sz="1600" baseline="0" dirty="0"/>
                        <a:t> in writing. </a:t>
                      </a:r>
                    </a:p>
                    <a:p>
                      <a:r>
                        <a:rPr lang="en-GB" sz="1600" baseline="0" dirty="0"/>
                        <a:t>Psychologists should be present at ward rounds, handovers (where possible) and discharge planning meetings.</a:t>
                      </a:r>
                      <a:endParaRPr lang="en-GB" sz="1600" dirty="0"/>
                    </a:p>
                  </a:txBody>
                  <a:tcPr marL="121920" marR="121920"/>
                </a:tc>
                <a:extLst>
                  <a:ext uri="{0D108BD9-81ED-4DB2-BD59-A6C34878D82A}">
                    <a16:rowId xmlns:a16="http://schemas.microsoft.com/office/drawing/2014/main" val="10001"/>
                  </a:ext>
                </a:extLst>
              </a:tr>
              <a:tr h="1738839">
                <a:tc>
                  <a:txBody>
                    <a:bodyPr/>
                    <a:lstStyle/>
                    <a:p>
                      <a:pPr lvl="0">
                        <a:lnSpc>
                          <a:spcPct val="100000"/>
                        </a:lnSpc>
                        <a:spcAft>
                          <a:spcPts val="0"/>
                        </a:spcAft>
                      </a:pPr>
                      <a:r>
                        <a:rPr lang="en-GB" sz="1600" b="0" dirty="0"/>
                        <a:t>Lack of</a:t>
                      </a:r>
                      <a:r>
                        <a:rPr lang="en-GB" sz="1600" b="0" baseline="0" dirty="0"/>
                        <a:t> c</a:t>
                      </a:r>
                      <a:r>
                        <a:rPr lang="en-GB" sz="1600" b="0" dirty="0"/>
                        <a:t>onsistency and continuity</a:t>
                      </a:r>
                    </a:p>
                  </a:txBody>
                  <a:tcPr marL="121920" marR="121920"/>
                </a:tc>
                <a:tc>
                  <a:txBody>
                    <a:bodyPr/>
                    <a:lstStyle/>
                    <a:p>
                      <a:r>
                        <a:rPr lang="en-GB" sz="1600" b="0" dirty="0"/>
                        <a:t>Lack of consistency</a:t>
                      </a:r>
                      <a:r>
                        <a:rPr lang="en-GB" sz="1600" b="0" baseline="0" dirty="0"/>
                        <a:t> of timings of therapy and group facilitators. </a:t>
                      </a:r>
                    </a:p>
                    <a:p>
                      <a:r>
                        <a:rPr lang="en-GB" sz="1600" b="0" baseline="0" dirty="0"/>
                        <a:t>Lack of continuity of treatment into community. </a:t>
                      </a:r>
                    </a:p>
                    <a:p>
                      <a:r>
                        <a:rPr lang="en-GB" sz="1600" b="0" baseline="0" dirty="0"/>
                        <a:t>Lack of continuity of care across different wards and teams, including decisions about whether or not psychological therapy would be suitable for a person. </a:t>
                      </a:r>
                      <a:endParaRPr lang="en-GB" sz="1600" b="0" dirty="0">
                        <a:solidFill>
                          <a:srgbClr val="FF0000"/>
                        </a:solidFill>
                      </a:endParaRPr>
                    </a:p>
                  </a:txBody>
                  <a:tcPr marL="121920" marR="121920"/>
                </a:tc>
                <a:tc>
                  <a:txBody>
                    <a:bodyPr/>
                    <a:lstStyle/>
                    <a:p>
                      <a:r>
                        <a:rPr lang="en-GB" sz="1600" b="0" baseline="0" dirty="0"/>
                        <a:t>Each ward needs dedicated psychologist </a:t>
                      </a:r>
                    </a:p>
                    <a:p>
                      <a:r>
                        <a:rPr lang="en-GB" sz="1600" b="0" baseline="0" dirty="0"/>
                        <a:t>Discharge plans should involve the psychologist so care can continue into the community and ward psychologist needs to establish links with community psychologists. </a:t>
                      </a:r>
                      <a:endParaRPr lang="en-GB" sz="1600" b="0" baseline="0" dirty="0">
                        <a:solidFill>
                          <a:srgbClr val="FF0000"/>
                        </a:solidFill>
                      </a:endParaRPr>
                    </a:p>
                    <a:p>
                      <a:r>
                        <a:rPr lang="en-GB" sz="1600" b="0" baseline="0" dirty="0">
                          <a:solidFill>
                            <a:schemeClr val="tx1"/>
                          </a:solidFill>
                        </a:rPr>
                        <a:t>Service users care plan needs to follow them irrespective of which ward they are on and should include any psychological input and rationale.</a:t>
                      </a:r>
                    </a:p>
                  </a:txBody>
                  <a:tcPr marL="121920" marR="12192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37155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87409237"/>
              </p:ext>
            </p:extLst>
          </p:nvPr>
        </p:nvGraphicFramePr>
        <p:xfrm>
          <a:off x="239349" y="260648"/>
          <a:ext cx="10754233" cy="4242380"/>
        </p:xfrm>
        <a:graphic>
          <a:graphicData uri="http://schemas.openxmlformats.org/drawingml/2006/table">
            <a:tbl>
              <a:tblPr firstRow="1" bandRow="1">
                <a:tableStyleId>{5C22544A-7EE6-4342-B048-85BDC9FD1C3A}</a:tableStyleId>
              </a:tblPr>
              <a:tblGrid>
                <a:gridCol w="1459632">
                  <a:extLst>
                    <a:ext uri="{9D8B030D-6E8A-4147-A177-3AD203B41FA5}">
                      <a16:colId xmlns:a16="http://schemas.microsoft.com/office/drawing/2014/main" val="20000"/>
                    </a:ext>
                  </a:extLst>
                </a:gridCol>
                <a:gridCol w="3129352">
                  <a:extLst>
                    <a:ext uri="{9D8B030D-6E8A-4147-A177-3AD203B41FA5}">
                      <a16:colId xmlns:a16="http://schemas.microsoft.com/office/drawing/2014/main" val="20001"/>
                    </a:ext>
                  </a:extLst>
                </a:gridCol>
                <a:gridCol w="6165249">
                  <a:extLst>
                    <a:ext uri="{9D8B030D-6E8A-4147-A177-3AD203B41FA5}">
                      <a16:colId xmlns:a16="http://schemas.microsoft.com/office/drawing/2014/main" val="20002"/>
                    </a:ext>
                  </a:extLst>
                </a:gridCol>
              </a:tblGrid>
              <a:tr h="5539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Sub-Theme</a:t>
                      </a:r>
                    </a:p>
                  </a:txBody>
                  <a:tcPr marL="121920" marR="121920"/>
                </a:tc>
                <a:tc>
                  <a:txBody>
                    <a:bodyPr/>
                    <a:lstStyle/>
                    <a:p>
                      <a:r>
                        <a:rPr lang="en-GB" sz="1600" dirty="0"/>
                        <a:t>Detail</a:t>
                      </a:r>
                    </a:p>
                  </a:txBody>
                  <a:tcPr marL="121920" marR="121920"/>
                </a:tc>
                <a:tc>
                  <a:txBody>
                    <a:bodyPr/>
                    <a:lstStyle/>
                    <a:p>
                      <a:r>
                        <a:rPr lang="en-GB" sz="1600" dirty="0"/>
                        <a:t>Solution</a:t>
                      </a:r>
                    </a:p>
                  </a:txBody>
                  <a:tcPr marL="121920" marR="121920"/>
                </a:tc>
                <a:extLst>
                  <a:ext uri="{0D108BD9-81ED-4DB2-BD59-A6C34878D82A}">
                    <a16:rowId xmlns:a16="http://schemas.microsoft.com/office/drawing/2014/main" val="10000"/>
                  </a:ext>
                </a:extLst>
              </a:tr>
              <a:tr h="1592168">
                <a:tc>
                  <a:txBody>
                    <a:bodyPr/>
                    <a:lstStyle/>
                    <a:p>
                      <a:pPr lvl="0">
                        <a:lnSpc>
                          <a:spcPct val="100000"/>
                        </a:lnSpc>
                        <a:spcAft>
                          <a:spcPts val="0"/>
                        </a:spcAft>
                      </a:pPr>
                      <a:r>
                        <a:rPr lang="en-GB" sz="1600" b="0" dirty="0"/>
                        <a:t>Focus</a:t>
                      </a:r>
                      <a:r>
                        <a:rPr lang="en-GB" sz="1600" b="0" baseline="0" dirty="0"/>
                        <a:t> on PD and problematic patients</a:t>
                      </a:r>
                      <a:endParaRPr lang="en-GB" sz="1600" b="0" dirty="0"/>
                    </a:p>
                  </a:txBody>
                  <a:tcPr marL="121920" marR="121920"/>
                </a:tc>
                <a:tc>
                  <a:txBody>
                    <a:bodyPr/>
                    <a:lstStyle/>
                    <a:p>
                      <a:r>
                        <a:rPr lang="en-GB" sz="1600" dirty="0"/>
                        <a:t>Often</a:t>
                      </a:r>
                      <a:r>
                        <a:rPr lang="en-GB" sz="1600" baseline="0" dirty="0"/>
                        <a:t> o</a:t>
                      </a:r>
                      <a:r>
                        <a:rPr lang="en-GB" sz="1600" dirty="0"/>
                        <a:t>nly</a:t>
                      </a:r>
                      <a:r>
                        <a:rPr lang="en-GB" sz="1600" baseline="0" dirty="0"/>
                        <a:t> patients who are seen as problematic on wards or have a diagnosis of PD get referred to the psychologist or get discussed in team formulation.</a:t>
                      </a:r>
                      <a:endParaRPr lang="en-GB" sz="1600" dirty="0"/>
                    </a:p>
                  </a:txBody>
                  <a:tcPr marL="121920" marR="121920"/>
                </a:tc>
                <a:tc>
                  <a:txBody>
                    <a:bodyPr/>
                    <a:lstStyle/>
                    <a:p>
                      <a:r>
                        <a:rPr lang="en-GB" sz="1600" baseline="0" dirty="0"/>
                        <a:t>The psychologist should be involved early in the admission process and be involved in decisions about psychological input as opposed to a nurse-led referral process. </a:t>
                      </a:r>
                    </a:p>
                    <a:p>
                      <a:r>
                        <a:rPr lang="en-GB" sz="1600" baseline="0" dirty="0"/>
                        <a:t>Educate staff about efficacy of CBT for psychosis.</a:t>
                      </a:r>
                    </a:p>
                    <a:p>
                      <a:r>
                        <a:rPr lang="en-GB" sz="1600" baseline="0" dirty="0"/>
                        <a:t>Formulation for all irrespective of diagnosis or whether presenting problems for staff. </a:t>
                      </a:r>
                      <a:endParaRPr lang="en-GB" sz="1600" dirty="0"/>
                    </a:p>
                  </a:txBody>
                  <a:tcPr marL="121920" marR="121920"/>
                </a:tc>
                <a:extLst>
                  <a:ext uri="{0D108BD9-81ED-4DB2-BD59-A6C34878D82A}">
                    <a16:rowId xmlns:a16="http://schemas.microsoft.com/office/drawing/2014/main" val="10002"/>
                  </a:ext>
                </a:extLst>
              </a:tr>
              <a:tr h="2096223">
                <a:tc>
                  <a:txBody>
                    <a:bodyPr/>
                    <a:lstStyle/>
                    <a:p>
                      <a:pPr lvl="0">
                        <a:lnSpc>
                          <a:spcPct val="100000"/>
                        </a:lnSpc>
                        <a:spcAft>
                          <a:spcPts val="0"/>
                        </a:spcAft>
                      </a:pPr>
                      <a:r>
                        <a:rPr lang="en-GB" sz="1600" b="0" dirty="0"/>
                        <a:t>Lack of time and resources</a:t>
                      </a:r>
                    </a:p>
                  </a:txBody>
                  <a:tcPr marL="121920" marR="121920"/>
                </a:tc>
                <a:tc>
                  <a:txBody>
                    <a:bodyPr/>
                    <a:lstStyle/>
                    <a:p>
                      <a:r>
                        <a:rPr lang="en-GB" sz="1600" b="0" dirty="0"/>
                        <a:t>Nurses are</a:t>
                      </a:r>
                      <a:r>
                        <a:rPr lang="en-GB" sz="1600" b="0" baseline="0" dirty="0"/>
                        <a:t> busy and turnover is high, as is sick leave. There are numerous bank/agency staff due to the above. There is no money for additional staff or resources.</a:t>
                      </a:r>
                      <a:endParaRPr lang="en-GB" sz="1600" b="0" dirty="0"/>
                    </a:p>
                  </a:txBody>
                  <a:tcPr marL="121920" marR="121920"/>
                </a:tc>
                <a:tc>
                  <a:txBody>
                    <a:bodyPr/>
                    <a:lstStyle/>
                    <a:p>
                      <a:r>
                        <a:rPr lang="en-GB" sz="1600" b="0" dirty="0"/>
                        <a:t>Need to integrate</a:t>
                      </a:r>
                      <a:r>
                        <a:rPr lang="en-GB" sz="1600" b="0" baseline="0" dirty="0"/>
                        <a:t> psychology into the pre-existing ward routine and psychologist needs to build relationships with staff by working as part of the team. </a:t>
                      </a:r>
                    </a:p>
                    <a:p>
                      <a:r>
                        <a:rPr lang="en-GB" sz="1600" b="0" baseline="0" dirty="0"/>
                        <a:t>Psychologically-informed care is likely to reduce turnover and sickness levels by improving working environment. Reducing agency workers and improved patient outcomes is also likely to save costs.</a:t>
                      </a:r>
                    </a:p>
                    <a:p>
                      <a:r>
                        <a:rPr lang="en-GB" sz="1600" b="0" baseline="0" dirty="0"/>
                        <a:t>Any training needs to consider the lack of permanent staff.</a:t>
                      </a:r>
                      <a:endParaRPr lang="en-GB" sz="1600" b="0" dirty="0"/>
                    </a:p>
                  </a:txBody>
                  <a:tcPr marL="121920" marR="12192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77258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08683226"/>
              </p:ext>
            </p:extLst>
          </p:nvPr>
        </p:nvGraphicFramePr>
        <p:xfrm>
          <a:off x="335360" y="548680"/>
          <a:ext cx="10793304" cy="4749686"/>
        </p:xfrm>
        <a:graphic>
          <a:graphicData uri="http://schemas.openxmlformats.org/drawingml/2006/table">
            <a:tbl>
              <a:tblPr firstRow="1" bandRow="1">
                <a:tableStyleId>{5C22544A-7EE6-4342-B048-85BDC9FD1C3A}</a:tableStyleId>
              </a:tblPr>
              <a:tblGrid>
                <a:gridCol w="1331157">
                  <a:extLst>
                    <a:ext uri="{9D8B030D-6E8A-4147-A177-3AD203B41FA5}">
                      <a16:colId xmlns:a16="http://schemas.microsoft.com/office/drawing/2014/main" val="20000"/>
                    </a:ext>
                  </a:extLst>
                </a:gridCol>
                <a:gridCol w="3412897">
                  <a:extLst>
                    <a:ext uri="{9D8B030D-6E8A-4147-A177-3AD203B41FA5}">
                      <a16:colId xmlns:a16="http://schemas.microsoft.com/office/drawing/2014/main" val="20001"/>
                    </a:ext>
                  </a:extLst>
                </a:gridCol>
                <a:gridCol w="6049250">
                  <a:extLst>
                    <a:ext uri="{9D8B030D-6E8A-4147-A177-3AD203B41FA5}">
                      <a16:colId xmlns:a16="http://schemas.microsoft.com/office/drawing/2014/main" val="20002"/>
                    </a:ext>
                  </a:extLst>
                </a:gridCol>
              </a:tblGrid>
              <a:tr h="5637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Sub-Theme</a:t>
                      </a:r>
                    </a:p>
                  </a:txBody>
                  <a:tcPr marL="121920" marR="121920"/>
                </a:tc>
                <a:tc>
                  <a:txBody>
                    <a:bodyPr/>
                    <a:lstStyle/>
                    <a:p>
                      <a:r>
                        <a:rPr lang="en-GB" sz="1600" dirty="0"/>
                        <a:t>Detail</a:t>
                      </a:r>
                    </a:p>
                  </a:txBody>
                  <a:tcPr marL="121920" marR="121920"/>
                </a:tc>
                <a:tc>
                  <a:txBody>
                    <a:bodyPr/>
                    <a:lstStyle/>
                    <a:p>
                      <a:r>
                        <a:rPr lang="en-GB" sz="1600" dirty="0"/>
                        <a:t>Solution</a:t>
                      </a:r>
                    </a:p>
                  </a:txBody>
                  <a:tcPr marL="121920" marR="121920"/>
                </a:tc>
                <a:extLst>
                  <a:ext uri="{0D108BD9-81ED-4DB2-BD59-A6C34878D82A}">
                    <a16:rowId xmlns:a16="http://schemas.microsoft.com/office/drawing/2014/main" val="10000"/>
                  </a:ext>
                </a:extLst>
              </a:tr>
              <a:tr h="1016104">
                <a:tc>
                  <a:txBody>
                    <a:bodyPr/>
                    <a:lstStyle/>
                    <a:p>
                      <a:pPr lvl="0">
                        <a:lnSpc>
                          <a:spcPct val="100000"/>
                        </a:lnSpc>
                        <a:spcAft>
                          <a:spcPts val="0"/>
                        </a:spcAft>
                      </a:pPr>
                      <a:r>
                        <a:rPr lang="en-GB" sz="1600" b="0" dirty="0"/>
                        <a:t>Long waiting times for</a:t>
                      </a:r>
                      <a:r>
                        <a:rPr lang="en-GB" sz="1600" b="0" baseline="0" dirty="0"/>
                        <a:t> psychology</a:t>
                      </a:r>
                      <a:endParaRPr lang="en-GB" sz="1600" b="0" dirty="0"/>
                    </a:p>
                  </a:txBody>
                  <a:tcPr marL="121920" marR="121920"/>
                </a:tc>
                <a:tc>
                  <a:txBody>
                    <a:bodyPr/>
                    <a:lstStyle/>
                    <a:p>
                      <a:r>
                        <a:rPr lang="en-GB" sz="1600" b="0" dirty="0"/>
                        <a:t>Long</a:t>
                      </a:r>
                      <a:r>
                        <a:rPr lang="en-GB" sz="1600" b="0" baseline="0" dirty="0"/>
                        <a:t> waiting times for psychology in the community, which aids lack of continuity</a:t>
                      </a:r>
                      <a:r>
                        <a:rPr lang="en-GB" sz="1600" b="1" baseline="0" dirty="0"/>
                        <a:t>.</a:t>
                      </a:r>
                      <a:endParaRPr lang="en-GB" sz="1600" b="1" dirty="0"/>
                    </a:p>
                  </a:txBody>
                  <a:tcPr marL="121920" marR="121920"/>
                </a:tc>
                <a:tc>
                  <a:txBody>
                    <a:bodyPr/>
                    <a:lstStyle/>
                    <a:p>
                      <a:r>
                        <a:rPr lang="en-GB" sz="1600" b="0" baseline="0" dirty="0"/>
                        <a:t>Inpatient psychologist develops good relationships with community staff and communicates how psychological needs can be met within available resource following discharge including guided self-help. </a:t>
                      </a:r>
                    </a:p>
                    <a:p>
                      <a:r>
                        <a:rPr lang="en-GB" sz="1600" b="0" baseline="0" dirty="0"/>
                        <a:t>Supporting patients to sign up to suitable research trials as a means of accessing therapy post-discharge </a:t>
                      </a:r>
                      <a:endParaRPr lang="en-GB" sz="1600" b="0" dirty="0"/>
                    </a:p>
                  </a:txBody>
                  <a:tcPr marL="121920" marR="121920"/>
                </a:tc>
                <a:extLst>
                  <a:ext uri="{0D108BD9-81ED-4DB2-BD59-A6C34878D82A}">
                    <a16:rowId xmlns:a16="http://schemas.microsoft.com/office/drawing/2014/main" val="10001"/>
                  </a:ext>
                </a:extLst>
              </a:tr>
              <a:tr h="7920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Ward routines</a:t>
                      </a:r>
                    </a:p>
                  </a:txBody>
                  <a:tcPr marL="121920" marR="121920"/>
                </a:tc>
                <a:tc>
                  <a:txBody>
                    <a:bodyPr/>
                    <a:lstStyle/>
                    <a:p>
                      <a:pPr marL="0" indent="0">
                        <a:buFont typeface="Arial" panose="020B0604020202020204" pitchFamily="34" charset="0"/>
                        <a:buNone/>
                      </a:pPr>
                      <a:r>
                        <a:rPr lang="en-GB" sz="1600" dirty="0"/>
                        <a:t>Ward has</a:t>
                      </a:r>
                      <a:r>
                        <a:rPr lang="en-GB" sz="1600" baseline="0" dirty="0"/>
                        <a:t> a set routine e.g. time for meds, meals, cigarette breaks.</a:t>
                      </a:r>
                      <a:endParaRPr lang="en-GB" sz="1600" dirty="0"/>
                    </a:p>
                  </a:txBody>
                  <a:tcPr marL="121920" marR="121920"/>
                </a:tc>
                <a:tc>
                  <a:txBody>
                    <a:bodyPr/>
                    <a:lstStyle/>
                    <a:p>
                      <a:pPr marL="0" indent="0">
                        <a:buFont typeface="Arial" panose="020B0604020202020204" pitchFamily="34" charset="0"/>
                        <a:buNone/>
                      </a:pPr>
                      <a:r>
                        <a:rPr lang="en-GB" sz="1600" dirty="0"/>
                        <a:t>Psycholog</a:t>
                      </a:r>
                      <a:r>
                        <a:rPr lang="en-GB" sz="1600" baseline="0" dirty="0"/>
                        <a:t>ist needs to understand current ward routine and logistics so can plan day accordingly.</a:t>
                      </a:r>
                    </a:p>
                    <a:p>
                      <a:pPr marL="0" indent="0">
                        <a:buFont typeface="Arial" panose="020B0604020202020204" pitchFamily="34" charset="0"/>
                        <a:buNone/>
                      </a:pPr>
                      <a:endParaRPr lang="en-GB" sz="1600" dirty="0"/>
                    </a:p>
                  </a:txBody>
                  <a:tcPr marL="121920" marR="121920"/>
                </a:tc>
                <a:extLst>
                  <a:ext uri="{0D108BD9-81ED-4DB2-BD59-A6C34878D82A}">
                    <a16:rowId xmlns:a16="http://schemas.microsoft.com/office/drawing/2014/main" val="10002"/>
                  </a:ext>
                </a:extLst>
              </a:tr>
              <a:tr h="20523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rPr>
                        <a:t>Focus</a:t>
                      </a:r>
                      <a:r>
                        <a:rPr lang="en-GB" sz="1600" baseline="0" dirty="0">
                          <a:solidFill>
                            <a:schemeClr val="tx1"/>
                          </a:solidFill>
                        </a:rPr>
                        <a:t> on individual </a:t>
                      </a:r>
                      <a:endParaRPr lang="en-GB" sz="1600" dirty="0">
                        <a:solidFill>
                          <a:schemeClr val="tx1"/>
                        </a:solidFill>
                      </a:endParaRPr>
                    </a:p>
                  </a:txBody>
                  <a:tcPr marL="121920" marR="121920"/>
                </a:tc>
                <a:tc>
                  <a:txBody>
                    <a:bodyPr/>
                    <a:lstStyle/>
                    <a:p>
                      <a:pPr marL="0" indent="0">
                        <a:buFont typeface="Arial" panose="020B0604020202020204" pitchFamily="34" charset="0"/>
                        <a:buNone/>
                      </a:pPr>
                      <a:r>
                        <a:rPr lang="en-GB" sz="1600" dirty="0">
                          <a:solidFill>
                            <a:schemeClr val="tx1"/>
                          </a:solidFill>
                        </a:rPr>
                        <a:t>Individualised</a:t>
                      </a:r>
                      <a:r>
                        <a:rPr lang="en-GB" sz="1600" baseline="0" dirty="0">
                          <a:solidFill>
                            <a:schemeClr val="tx1"/>
                          </a:solidFill>
                        </a:rPr>
                        <a:t> approach to care in adult mental health which ignores person’s social support networks/carers/family. </a:t>
                      </a:r>
                      <a:endParaRPr lang="en-GB" sz="1600" dirty="0">
                        <a:solidFill>
                          <a:schemeClr val="tx1"/>
                        </a:solidFill>
                      </a:endParaRPr>
                    </a:p>
                  </a:txBody>
                  <a:tcPr marL="121920" marR="121920"/>
                </a:tc>
                <a:tc>
                  <a:txBody>
                    <a:bodyPr/>
                    <a:lstStyle/>
                    <a:p>
                      <a:pPr marL="0" indent="0">
                        <a:buFont typeface="Arial" panose="020B0604020202020204" pitchFamily="34" charset="0"/>
                        <a:buNone/>
                      </a:pPr>
                      <a:r>
                        <a:rPr lang="en-GB" sz="1600" dirty="0">
                          <a:solidFill>
                            <a:schemeClr val="tx1"/>
                          </a:solidFill>
                        </a:rPr>
                        <a:t>Whole team</a:t>
                      </a:r>
                      <a:r>
                        <a:rPr lang="en-GB" sz="1600" baseline="0" dirty="0">
                          <a:solidFill>
                            <a:schemeClr val="tx1"/>
                          </a:solidFill>
                        </a:rPr>
                        <a:t> need training to understand what can and cannot be shared with carers. </a:t>
                      </a:r>
                    </a:p>
                    <a:p>
                      <a:pPr marL="0" indent="0">
                        <a:buFont typeface="Arial" panose="020B0604020202020204" pitchFamily="34" charset="0"/>
                        <a:buNone/>
                      </a:pPr>
                      <a:r>
                        <a:rPr lang="en-GB" sz="1600" baseline="0" dirty="0">
                          <a:solidFill>
                            <a:schemeClr val="tx1"/>
                          </a:solidFill>
                        </a:rPr>
                        <a:t>Psychoeducation and support groups for carers irrespective run on ward or information about how to access local resources. </a:t>
                      </a:r>
                    </a:p>
                    <a:p>
                      <a:pPr marL="0" indent="0">
                        <a:buFont typeface="Arial" panose="020B0604020202020204" pitchFamily="34" charset="0"/>
                        <a:buNone/>
                      </a:pPr>
                      <a:r>
                        <a:rPr lang="en-GB" sz="1600" baseline="0" dirty="0">
                          <a:solidFill>
                            <a:schemeClr val="tx1"/>
                          </a:solidFill>
                        </a:rPr>
                        <a:t>With SU permission, involvement of carers in psychological interventions, including information about how they can best support person post discharge.  </a:t>
                      </a:r>
                    </a:p>
                  </a:txBody>
                  <a:tcPr marL="121920" marR="12192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3957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GB" sz="2000" b="1" dirty="0"/>
              <a:t>Addressing Ward Culture Barriers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54750511"/>
              </p:ext>
            </p:extLst>
          </p:nvPr>
        </p:nvGraphicFramePr>
        <p:xfrm>
          <a:off x="431371" y="799234"/>
          <a:ext cx="11257710" cy="5953992"/>
        </p:xfrm>
        <a:graphic>
          <a:graphicData uri="http://schemas.openxmlformats.org/drawingml/2006/table">
            <a:tbl>
              <a:tblPr firstRow="1" bandRow="1">
                <a:tableStyleId>{5C22544A-7EE6-4342-B048-85BDC9FD1C3A}</a:tableStyleId>
              </a:tblPr>
              <a:tblGrid>
                <a:gridCol w="1992680">
                  <a:extLst>
                    <a:ext uri="{9D8B030D-6E8A-4147-A177-3AD203B41FA5}">
                      <a16:colId xmlns:a16="http://schemas.microsoft.com/office/drawing/2014/main" val="20000"/>
                    </a:ext>
                  </a:extLst>
                </a:gridCol>
                <a:gridCol w="2315606">
                  <a:extLst>
                    <a:ext uri="{9D8B030D-6E8A-4147-A177-3AD203B41FA5}">
                      <a16:colId xmlns:a16="http://schemas.microsoft.com/office/drawing/2014/main" val="20001"/>
                    </a:ext>
                  </a:extLst>
                </a:gridCol>
                <a:gridCol w="6949424">
                  <a:extLst>
                    <a:ext uri="{9D8B030D-6E8A-4147-A177-3AD203B41FA5}">
                      <a16:colId xmlns:a16="http://schemas.microsoft.com/office/drawing/2014/main" val="20002"/>
                    </a:ext>
                  </a:extLst>
                </a:gridCol>
              </a:tblGrid>
              <a:tr h="4353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Sub-Theme</a:t>
                      </a:r>
                    </a:p>
                  </a:txBody>
                  <a:tcPr marL="121920" marR="121920"/>
                </a:tc>
                <a:tc>
                  <a:txBody>
                    <a:bodyPr/>
                    <a:lstStyle/>
                    <a:p>
                      <a:r>
                        <a:rPr lang="en-GB" sz="1600" dirty="0"/>
                        <a:t>Detail</a:t>
                      </a:r>
                    </a:p>
                  </a:txBody>
                  <a:tcPr marL="121920" marR="121920"/>
                </a:tc>
                <a:tc>
                  <a:txBody>
                    <a:bodyPr/>
                    <a:lstStyle/>
                    <a:p>
                      <a:r>
                        <a:rPr lang="en-GB" sz="1600" dirty="0"/>
                        <a:t>Solution</a:t>
                      </a:r>
                    </a:p>
                  </a:txBody>
                  <a:tcPr marL="121920" marR="121920"/>
                </a:tc>
                <a:extLst>
                  <a:ext uri="{0D108BD9-81ED-4DB2-BD59-A6C34878D82A}">
                    <a16:rowId xmlns:a16="http://schemas.microsoft.com/office/drawing/2014/main" val="10000"/>
                  </a:ext>
                </a:extLst>
              </a:tr>
              <a:tr h="2189946">
                <a:tc>
                  <a:txBody>
                    <a:bodyPr/>
                    <a:lstStyle/>
                    <a:p>
                      <a:pPr lvl="0">
                        <a:lnSpc>
                          <a:spcPct val="100000"/>
                        </a:lnSpc>
                        <a:spcAft>
                          <a:spcPts val="0"/>
                        </a:spcAft>
                      </a:pPr>
                      <a:r>
                        <a:rPr lang="en-GB" sz="1600" b="0" dirty="0"/>
                        <a:t>Medical</a:t>
                      </a:r>
                      <a:r>
                        <a:rPr lang="en-GB" sz="1600" b="0" baseline="0" dirty="0"/>
                        <a:t> and </a:t>
                      </a:r>
                      <a:r>
                        <a:rPr lang="en-GB" sz="1600" b="0" baseline="0" dirty="0" err="1"/>
                        <a:t>hier</a:t>
                      </a:r>
                      <a:r>
                        <a:rPr lang="en-GB" sz="1600" b="0" baseline="0" dirty="0"/>
                        <a:t>-</a:t>
                      </a:r>
                    </a:p>
                    <a:p>
                      <a:pPr lvl="0">
                        <a:lnSpc>
                          <a:spcPct val="100000"/>
                        </a:lnSpc>
                        <a:spcAft>
                          <a:spcPts val="0"/>
                        </a:spcAft>
                      </a:pPr>
                      <a:r>
                        <a:rPr lang="en-GB" sz="1600" b="0" baseline="0" dirty="0" err="1"/>
                        <a:t>archical</a:t>
                      </a:r>
                      <a:r>
                        <a:rPr lang="en-GB" sz="1600" b="0" baseline="0" dirty="0"/>
                        <a:t> models </a:t>
                      </a:r>
                      <a:endParaRPr lang="en-GB" sz="1600" b="0" dirty="0"/>
                    </a:p>
                  </a:txBody>
                  <a:tcPr marL="121920" marR="121920"/>
                </a:tc>
                <a:tc>
                  <a:txBody>
                    <a:bodyPr/>
                    <a:lstStyle/>
                    <a:p>
                      <a:r>
                        <a:rPr lang="en-GB" sz="1600" b="0" dirty="0"/>
                        <a:t>Pressure of</a:t>
                      </a:r>
                      <a:r>
                        <a:rPr lang="en-GB" sz="1600" b="0" baseline="0" dirty="0"/>
                        <a:t> wards leading to medical model and staff being reluctant to challenge the status quo.</a:t>
                      </a:r>
                      <a:endParaRPr lang="en-GB" sz="1600" b="0" dirty="0"/>
                    </a:p>
                  </a:txBody>
                  <a:tcPr marL="121920" marR="121920"/>
                </a:tc>
                <a:tc>
                  <a:txBody>
                    <a:bodyPr/>
                    <a:lstStyle/>
                    <a:p>
                      <a:r>
                        <a:rPr lang="en-GB" sz="1600" b="0" dirty="0"/>
                        <a:t>Training</a:t>
                      </a:r>
                      <a:r>
                        <a:rPr lang="en-GB" sz="1600" b="0" baseline="0" dirty="0"/>
                        <a:t> needs to be provided to combat the medical model way of thinking  (starting at university, continuing into practice). </a:t>
                      </a:r>
                    </a:p>
                    <a:p>
                      <a:r>
                        <a:rPr lang="en-GB" sz="1600" b="0" baseline="0" dirty="0"/>
                        <a:t>Staff should feel comfortable to speak up if they do not agree with patient care (this is instilled through open and honest management).</a:t>
                      </a:r>
                    </a:p>
                    <a:p>
                      <a:r>
                        <a:rPr lang="en-GB" sz="1600" b="0" baseline="0" dirty="0"/>
                        <a:t>Psychologist seeks out and allies with staff who are supportive of psychologically-informed care. </a:t>
                      </a:r>
                    </a:p>
                    <a:p>
                      <a:r>
                        <a:rPr lang="en-GB" sz="1600" b="0" baseline="0" dirty="0"/>
                        <a:t>Psychologists need to be more assertive in advocating psychological needs/informed care</a:t>
                      </a:r>
                      <a:r>
                        <a:rPr lang="en-GB" sz="1600" b="1" baseline="0" dirty="0"/>
                        <a:t>.</a:t>
                      </a:r>
                      <a:endParaRPr lang="en-GB" sz="1600" b="1" dirty="0"/>
                    </a:p>
                  </a:txBody>
                  <a:tcPr marL="121920" marR="121920"/>
                </a:tc>
                <a:extLst>
                  <a:ext uri="{0D108BD9-81ED-4DB2-BD59-A6C34878D82A}">
                    <a16:rowId xmlns:a16="http://schemas.microsoft.com/office/drawing/2014/main" val="10001"/>
                  </a:ext>
                </a:extLst>
              </a:tr>
              <a:tr h="16643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t>Psychology</a:t>
                      </a:r>
                      <a:r>
                        <a:rPr lang="en-GB" sz="1600" b="0" baseline="0" dirty="0"/>
                        <a:t> outside team</a:t>
                      </a:r>
                      <a:endParaRPr lang="en-GB" sz="1600" b="0" dirty="0"/>
                    </a:p>
                  </a:txBody>
                  <a:tcPr marL="121920" marR="121920"/>
                </a:tc>
                <a:tc>
                  <a:txBody>
                    <a:bodyPr/>
                    <a:lstStyle/>
                    <a:p>
                      <a:r>
                        <a:rPr lang="en-GB" sz="1600" dirty="0"/>
                        <a:t>The psychologist</a:t>
                      </a:r>
                      <a:r>
                        <a:rPr lang="en-GB" sz="1600" baseline="0" dirty="0"/>
                        <a:t> is seen as an additional resource rather than an integrated part of the MDT.</a:t>
                      </a:r>
                      <a:endParaRPr lang="en-GB" sz="1600" dirty="0"/>
                    </a:p>
                  </a:txBody>
                  <a:tcPr marL="121920" marR="121920"/>
                </a:tc>
                <a:tc>
                  <a:txBody>
                    <a:bodyPr/>
                    <a:lstStyle/>
                    <a:p>
                      <a:r>
                        <a:rPr lang="en-GB" sz="1600" baseline="0" dirty="0"/>
                        <a:t>Psychologist should be based on the ward and where possible attend routine meetings that other ward staff are expected to attend.</a:t>
                      </a:r>
                    </a:p>
                    <a:p>
                      <a:r>
                        <a:rPr lang="en-GB" sz="1600" baseline="0" dirty="0"/>
                        <a:t>Psychologist works to build relationships with team from senior managers to HCAs.</a:t>
                      </a:r>
                    </a:p>
                    <a:p>
                      <a:r>
                        <a:rPr lang="en-GB" sz="1600" baseline="0" dirty="0"/>
                        <a:t>Psychologist promotes psychological input/informed care for all rather than select few.  </a:t>
                      </a:r>
                      <a:endParaRPr lang="en-GB" sz="1600" dirty="0"/>
                    </a:p>
                  </a:txBody>
                  <a:tcPr marL="121920" marR="121920"/>
                </a:tc>
                <a:extLst>
                  <a:ext uri="{0D108BD9-81ED-4DB2-BD59-A6C34878D82A}">
                    <a16:rowId xmlns:a16="http://schemas.microsoft.com/office/drawing/2014/main" val="10002"/>
                  </a:ext>
                </a:extLst>
              </a:tr>
              <a:tr h="16643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solidFill>
                            <a:schemeClr val="tx1"/>
                          </a:solidFill>
                        </a:rPr>
                        <a:t>Previous dis-engage-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err="1">
                          <a:solidFill>
                            <a:schemeClr val="tx1"/>
                          </a:solidFill>
                        </a:rPr>
                        <a:t>ment</a:t>
                      </a:r>
                      <a:r>
                        <a:rPr lang="en-GB" sz="1600" b="0" baseline="0" dirty="0">
                          <a:solidFill>
                            <a:schemeClr val="tx1"/>
                          </a:solidFill>
                        </a:rPr>
                        <a:t> as a reason to not try</a:t>
                      </a:r>
                      <a:endParaRPr lang="en-GB" sz="1600" b="0" dirty="0">
                        <a:solidFill>
                          <a:schemeClr val="tx1"/>
                        </a:solidFill>
                      </a:endParaRPr>
                    </a:p>
                  </a:txBody>
                  <a:tcPr marL="121920" marR="121920"/>
                </a:tc>
                <a:tc>
                  <a:txBody>
                    <a:bodyPr/>
                    <a:lstStyle/>
                    <a:p>
                      <a:r>
                        <a:rPr lang="en-GB" sz="1600" dirty="0">
                          <a:solidFill>
                            <a:schemeClr val="tx1"/>
                          </a:solidFill>
                        </a:rPr>
                        <a:t>Patients</a:t>
                      </a:r>
                      <a:r>
                        <a:rPr lang="en-GB" sz="1600" baseline="0" dirty="0">
                          <a:solidFill>
                            <a:schemeClr val="tx1"/>
                          </a:solidFill>
                        </a:rPr>
                        <a:t> who have tried psychological therapy before but have not engaged are often not offered any further psychology. </a:t>
                      </a:r>
                      <a:endParaRPr lang="en-GB" sz="1600" dirty="0">
                        <a:solidFill>
                          <a:schemeClr val="tx1"/>
                        </a:solidFill>
                      </a:endParaRPr>
                    </a:p>
                  </a:txBody>
                  <a:tcPr marL="121920" marR="121920"/>
                </a:tc>
                <a:tc>
                  <a:txBody>
                    <a:bodyPr/>
                    <a:lstStyle/>
                    <a:p>
                      <a:r>
                        <a:rPr lang="en-GB" sz="1600" baseline="0" dirty="0">
                          <a:solidFill>
                            <a:schemeClr val="tx1"/>
                          </a:solidFill>
                        </a:rPr>
                        <a:t>Psychologist needs to convey the message to the wider team that readiness to engage in therapy may change over time, or some types of therapy (or therapists) may be more or less helpful for a given individual. </a:t>
                      </a:r>
                    </a:p>
                    <a:p>
                      <a:r>
                        <a:rPr lang="en-GB" sz="1600" baseline="0" dirty="0">
                          <a:solidFill>
                            <a:schemeClr val="tx1"/>
                          </a:solidFill>
                        </a:rPr>
                        <a:t>Psychologist directly involved in decisions about psychological input.</a:t>
                      </a:r>
                    </a:p>
                    <a:p>
                      <a:endParaRPr lang="en-GB" sz="1600" dirty="0">
                        <a:solidFill>
                          <a:srgbClr val="FF0000"/>
                        </a:solidFill>
                      </a:endParaRPr>
                    </a:p>
                  </a:txBody>
                  <a:tcPr marL="121920" marR="12192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26197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32571722"/>
              </p:ext>
            </p:extLst>
          </p:nvPr>
        </p:nvGraphicFramePr>
        <p:xfrm>
          <a:off x="909353" y="467591"/>
          <a:ext cx="10666120" cy="3486005"/>
        </p:xfrm>
        <a:graphic>
          <a:graphicData uri="http://schemas.openxmlformats.org/drawingml/2006/table">
            <a:tbl>
              <a:tblPr firstRow="1" bandRow="1">
                <a:tableStyleId>{5C22544A-7EE6-4342-B048-85BDC9FD1C3A}</a:tableStyleId>
              </a:tblPr>
              <a:tblGrid>
                <a:gridCol w="1928979">
                  <a:extLst>
                    <a:ext uri="{9D8B030D-6E8A-4147-A177-3AD203B41FA5}">
                      <a16:colId xmlns:a16="http://schemas.microsoft.com/office/drawing/2014/main" val="20000"/>
                    </a:ext>
                  </a:extLst>
                </a:gridCol>
                <a:gridCol w="3744489">
                  <a:extLst>
                    <a:ext uri="{9D8B030D-6E8A-4147-A177-3AD203B41FA5}">
                      <a16:colId xmlns:a16="http://schemas.microsoft.com/office/drawing/2014/main" val="20001"/>
                    </a:ext>
                  </a:extLst>
                </a:gridCol>
                <a:gridCol w="4992652">
                  <a:extLst>
                    <a:ext uri="{9D8B030D-6E8A-4147-A177-3AD203B41FA5}">
                      <a16:colId xmlns:a16="http://schemas.microsoft.com/office/drawing/2014/main" val="20002"/>
                    </a:ext>
                  </a:extLst>
                </a:gridCol>
              </a:tblGrid>
              <a:tr h="3770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Sub-Theme</a:t>
                      </a:r>
                    </a:p>
                  </a:txBody>
                  <a:tcPr marL="121920" marR="121920"/>
                </a:tc>
                <a:tc>
                  <a:txBody>
                    <a:bodyPr/>
                    <a:lstStyle/>
                    <a:p>
                      <a:r>
                        <a:rPr lang="en-GB" sz="1600" dirty="0"/>
                        <a:t>Detail</a:t>
                      </a:r>
                    </a:p>
                  </a:txBody>
                  <a:tcPr marL="121920" marR="121920"/>
                </a:tc>
                <a:tc>
                  <a:txBody>
                    <a:bodyPr/>
                    <a:lstStyle/>
                    <a:p>
                      <a:r>
                        <a:rPr lang="en-GB" sz="1600" dirty="0"/>
                        <a:t>Solution</a:t>
                      </a:r>
                    </a:p>
                  </a:txBody>
                  <a:tcPr marL="121920" marR="121920"/>
                </a:tc>
                <a:extLst>
                  <a:ext uri="{0D108BD9-81ED-4DB2-BD59-A6C34878D82A}">
                    <a16:rowId xmlns:a16="http://schemas.microsoft.com/office/drawing/2014/main" val="10000"/>
                  </a:ext>
                </a:extLst>
              </a:tr>
              <a:tr h="7437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t>Lack of clarity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t>about</a:t>
                      </a:r>
                      <a:r>
                        <a:rPr lang="en-GB" sz="1600" b="0" baseline="0" dirty="0"/>
                        <a:t> psychologist’s role </a:t>
                      </a:r>
                      <a:endParaRPr lang="en-GB" sz="1600" b="0" dirty="0"/>
                    </a:p>
                  </a:txBody>
                  <a:tcPr marL="121920" marR="121920"/>
                </a:tc>
                <a:tc>
                  <a:txBody>
                    <a:bodyPr/>
                    <a:lstStyle/>
                    <a:p>
                      <a:r>
                        <a:rPr lang="en-GB" sz="1600" dirty="0"/>
                        <a:t>Psychologists</a:t>
                      </a:r>
                      <a:r>
                        <a:rPr lang="en-GB" sz="1600" baseline="0" dirty="0"/>
                        <a:t> currently on the ward do not know what their role should focus on.</a:t>
                      </a:r>
                      <a:endParaRPr lang="en-GB" sz="1600" dirty="0"/>
                    </a:p>
                  </a:txBody>
                  <a:tcPr marL="121920" marR="121920"/>
                </a:tc>
                <a:tc>
                  <a:txBody>
                    <a:bodyPr/>
                    <a:lstStyle/>
                    <a:p>
                      <a:r>
                        <a:rPr lang="en-GB" sz="1600" dirty="0"/>
                        <a:t>Clear</a:t>
                      </a:r>
                      <a:r>
                        <a:rPr lang="en-GB" sz="1600" baseline="0" dirty="0"/>
                        <a:t> job plan which is agreed by psychologists and senior staff and then clearly communicated to the rest of the team. </a:t>
                      </a:r>
                      <a:endParaRPr lang="en-GB" sz="1600" dirty="0"/>
                    </a:p>
                  </a:txBody>
                  <a:tcPr marL="121920" marR="121920"/>
                </a:tc>
                <a:extLst>
                  <a:ext uri="{0D108BD9-81ED-4DB2-BD59-A6C34878D82A}">
                    <a16:rowId xmlns:a16="http://schemas.microsoft.com/office/drawing/2014/main" val="10001"/>
                  </a:ext>
                </a:extLst>
              </a:tr>
              <a:tr h="20453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kern="1200" dirty="0">
                          <a:solidFill>
                            <a:schemeClr val="dk1"/>
                          </a:solidFill>
                          <a:latin typeface="+mn-lt"/>
                          <a:ea typeface="+mn-ea"/>
                          <a:cs typeface="+mn-cs"/>
                        </a:rPr>
                        <a:t>Ward as a holding place</a:t>
                      </a:r>
                    </a:p>
                  </a:txBody>
                  <a:tcPr marL="121920" marR="121920"/>
                </a:tc>
                <a:tc>
                  <a:txBody>
                    <a:bodyPr/>
                    <a:lstStyle/>
                    <a:p>
                      <a:r>
                        <a:rPr lang="en-GB" sz="1600" b="0" baseline="0" dirty="0"/>
                        <a:t>The ward is a holding place for patients to naturally recover from their crisis either due to increased safety measures over a period of time (removal of harmful objects, constant observation) or adherence to medication/changes in medication. </a:t>
                      </a:r>
                      <a:endParaRPr lang="en-GB" sz="1600" b="0" dirty="0"/>
                    </a:p>
                  </a:txBody>
                  <a:tcPr marL="121920" marR="121920"/>
                </a:tc>
                <a:tc>
                  <a:txBody>
                    <a:bodyPr/>
                    <a:lstStyle/>
                    <a:p>
                      <a:r>
                        <a:rPr lang="en-GB" sz="1600" b="0" baseline="0" dirty="0"/>
                        <a:t>Psychologist works with senior staff to convey the added value of psychologically-informed care and therapy during crisis. </a:t>
                      </a:r>
                    </a:p>
                    <a:p>
                      <a:r>
                        <a:rPr lang="en-GB" sz="1600" b="0" baseline="0" dirty="0"/>
                        <a:t>Psychology supporting existing systems e.g. formulation to increase safety and understand patients’ concerns about medication. </a:t>
                      </a:r>
                    </a:p>
                    <a:p>
                      <a:r>
                        <a:rPr lang="en-GB" sz="1600" b="0" baseline="0" dirty="0"/>
                        <a:t>Psychologist working flexibly with patient to ensure therapy can be provided in a format that meets their needs while in crisis. </a:t>
                      </a:r>
                      <a:endParaRPr lang="en-GB" sz="1600" b="0" dirty="0"/>
                    </a:p>
                  </a:txBody>
                  <a:tcPr marL="121920" marR="12192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67948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116632"/>
            <a:ext cx="10972800" cy="1143000"/>
          </a:xfrm>
        </p:spPr>
        <p:txBody>
          <a:bodyPr>
            <a:normAutofit/>
          </a:bodyPr>
          <a:lstStyle/>
          <a:p>
            <a:r>
              <a:rPr lang="en-GB" sz="2000" b="1" dirty="0"/>
              <a:t>Addressing Patient Barriers</a:t>
            </a:r>
          </a:p>
        </p:txBody>
      </p:sp>
      <p:sp>
        <p:nvSpPr>
          <p:cNvPr id="3" name="Content Placeholder 2"/>
          <p:cNvSpPr>
            <a:spLocks noGrp="1"/>
          </p:cNvSpPr>
          <p:nvPr>
            <p:ph idx="1"/>
          </p:nvPr>
        </p:nvSpPr>
        <p:spPr/>
        <p:txBody>
          <a:bodyPr numCol="2"/>
          <a:lstStyle/>
          <a:p>
            <a:pPr lvl="0">
              <a:lnSpc>
                <a:spcPct val="100000"/>
              </a:lnSpc>
              <a:spcAft>
                <a:spcPts val="0"/>
              </a:spcAft>
            </a:pPr>
            <a:endParaRPr lang="en-GB" dirty="0"/>
          </a:p>
          <a:p>
            <a:pPr lvl="0">
              <a:lnSpc>
                <a:spcPct val="100000"/>
              </a:lnSpc>
              <a:spcAft>
                <a:spcPts val="0"/>
              </a:spcAft>
            </a:pPr>
            <a:endParaRPr lang="en-GB" dirty="0"/>
          </a:p>
          <a:p>
            <a:pPr lvl="0">
              <a:lnSpc>
                <a:spcPct val="100000"/>
              </a:lnSpc>
              <a:spcAft>
                <a:spcPts val="0"/>
              </a:spcAft>
            </a:pPr>
            <a:endParaRPr lang="en-GB" dirty="0"/>
          </a:p>
          <a:p>
            <a:pPr marL="0" indent="0">
              <a:buNone/>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477807528"/>
              </p:ext>
            </p:extLst>
          </p:nvPr>
        </p:nvGraphicFramePr>
        <p:xfrm>
          <a:off x="623393" y="893618"/>
          <a:ext cx="10380581" cy="5433159"/>
        </p:xfrm>
        <a:graphic>
          <a:graphicData uri="http://schemas.openxmlformats.org/drawingml/2006/table">
            <a:tbl>
              <a:tblPr firstRow="1" bandRow="1">
                <a:tableStyleId>{5C22544A-7EE6-4342-B048-85BDC9FD1C3A}</a:tableStyleId>
              </a:tblPr>
              <a:tblGrid>
                <a:gridCol w="1546044">
                  <a:extLst>
                    <a:ext uri="{9D8B030D-6E8A-4147-A177-3AD203B41FA5}">
                      <a16:colId xmlns:a16="http://schemas.microsoft.com/office/drawing/2014/main" val="20000"/>
                    </a:ext>
                  </a:extLst>
                </a:gridCol>
                <a:gridCol w="2541198">
                  <a:extLst>
                    <a:ext uri="{9D8B030D-6E8A-4147-A177-3AD203B41FA5}">
                      <a16:colId xmlns:a16="http://schemas.microsoft.com/office/drawing/2014/main" val="20001"/>
                    </a:ext>
                  </a:extLst>
                </a:gridCol>
                <a:gridCol w="6293339">
                  <a:extLst>
                    <a:ext uri="{9D8B030D-6E8A-4147-A177-3AD203B41FA5}">
                      <a16:colId xmlns:a16="http://schemas.microsoft.com/office/drawing/2014/main" val="20002"/>
                    </a:ext>
                  </a:extLst>
                </a:gridCol>
              </a:tblGrid>
              <a:tr h="6601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Sub-Theme</a:t>
                      </a:r>
                    </a:p>
                  </a:txBody>
                  <a:tcPr marL="121920" marR="121920"/>
                </a:tc>
                <a:tc>
                  <a:txBody>
                    <a:bodyPr/>
                    <a:lstStyle/>
                    <a:p>
                      <a:r>
                        <a:rPr lang="en-GB" sz="1600" dirty="0"/>
                        <a:t>Detail</a:t>
                      </a:r>
                    </a:p>
                  </a:txBody>
                  <a:tcPr marL="121920" marR="121920"/>
                </a:tc>
                <a:tc>
                  <a:txBody>
                    <a:bodyPr/>
                    <a:lstStyle/>
                    <a:p>
                      <a:r>
                        <a:rPr lang="en-GB" sz="1600" dirty="0"/>
                        <a:t>Solution</a:t>
                      </a:r>
                    </a:p>
                  </a:txBody>
                  <a:tcPr marL="121920" marR="121920"/>
                </a:tc>
                <a:extLst>
                  <a:ext uri="{0D108BD9-81ED-4DB2-BD59-A6C34878D82A}">
                    <a16:rowId xmlns:a16="http://schemas.microsoft.com/office/drawing/2014/main" val="10000"/>
                  </a:ext>
                </a:extLst>
              </a:tr>
              <a:tr h="2730842">
                <a:tc>
                  <a:txBody>
                    <a:bodyPr/>
                    <a:lstStyle/>
                    <a:p>
                      <a:pPr lvl="0">
                        <a:lnSpc>
                          <a:spcPct val="100000"/>
                        </a:lnSpc>
                        <a:spcAft>
                          <a:spcPts val="0"/>
                        </a:spcAft>
                      </a:pPr>
                      <a:r>
                        <a:rPr lang="en-GB" sz="1600" b="0" dirty="0"/>
                        <a:t>Current mental state</a:t>
                      </a:r>
                    </a:p>
                  </a:txBody>
                  <a:tcPr marL="121920" marR="121920"/>
                </a:tc>
                <a:tc>
                  <a:txBody>
                    <a:bodyPr/>
                    <a:lstStyle/>
                    <a:p>
                      <a:r>
                        <a:rPr lang="en-GB" sz="1600" b="0" dirty="0"/>
                        <a:t>Patients</a:t>
                      </a:r>
                      <a:r>
                        <a:rPr lang="en-GB" sz="1600" b="0" baseline="0" dirty="0"/>
                        <a:t> are in high levels of distress on admission and often have low levels of motivation and concentration.</a:t>
                      </a:r>
                      <a:endParaRPr lang="en-GB" sz="1600" b="0" dirty="0"/>
                    </a:p>
                  </a:txBody>
                  <a:tcPr marL="121920" marR="121920"/>
                </a:tc>
                <a:tc>
                  <a:txBody>
                    <a:bodyPr/>
                    <a:lstStyle/>
                    <a:p>
                      <a:r>
                        <a:rPr lang="en-GB" sz="1600" b="0" dirty="0"/>
                        <a:t>Information about services should be provided verbally</a:t>
                      </a:r>
                      <a:r>
                        <a:rPr lang="en-GB" sz="1600" b="0" baseline="0" dirty="0"/>
                        <a:t> during the admission process and also in written format so patients can access when feeling less distress. </a:t>
                      </a:r>
                    </a:p>
                    <a:p>
                      <a:r>
                        <a:rPr lang="en-GB" sz="1600" b="0" baseline="0" dirty="0"/>
                        <a:t>Psychologists need to be flexible with appointment times and durations and make sessions accessible through use of different mediums use pictures and diagrams in place of verbal descriptions. </a:t>
                      </a:r>
                    </a:p>
                    <a:p>
                      <a:r>
                        <a:rPr lang="en-GB" sz="1600" b="0" baseline="0" dirty="0"/>
                        <a:t>(Bi/)Weekly psychology group sessions that anyone can access may make psychology more accessible and visible on the ward.</a:t>
                      </a:r>
                    </a:p>
                    <a:p>
                      <a:r>
                        <a:rPr lang="en-GB" sz="1600" b="0" baseline="0" dirty="0"/>
                        <a:t>Psychologically-informed care and team formulation for those who don’t want to engage in therapy.</a:t>
                      </a:r>
                      <a:endParaRPr lang="en-GB" sz="1600" b="0" dirty="0"/>
                    </a:p>
                  </a:txBody>
                  <a:tcPr marL="121920" marR="121920"/>
                </a:tc>
                <a:extLst>
                  <a:ext uri="{0D108BD9-81ED-4DB2-BD59-A6C34878D82A}">
                    <a16:rowId xmlns:a16="http://schemas.microsoft.com/office/drawing/2014/main" val="10001"/>
                  </a:ext>
                </a:extLst>
              </a:tr>
              <a:tr h="1831854">
                <a:tc>
                  <a:txBody>
                    <a:bodyPr/>
                    <a:lstStyle/>
                    <a:p>
                      <a:pPr lvl="0">
                        <a:lnSpc>
                          <a:spcPct val="100000"/>
                        </a:lnSpc>
                        <a:spcAft>
                          <a:spcPts val="0"/>
                        </a:spcAft>
                      </a:pPr>
                      <a:r>
                        <a:rPr lang="en-GB" sz="1600" b="0" dirty="0">
                          <a:solidFill>
                            <a:schemeClr val="tx1"/>
                          </a:solidFill>
                        </a:rPr>
                        <a:t>Prior negative</a:t>
                      </a:r>
                      <a:r>
                        <a:rPr lang="en-GB" sz="1600" b="0" baseline="0" dirty="0">
                          <a:solidFill>
                            <a:schemeClr val="tx1"/>
                          </a:solidFill>
                        </a:rPr>
                        <a:t> </a:t>
                      </a:r>
                      <a:r>
                        <a:rPr lang="en-GB" sz="1600" b="0" dirty="0">
                          <a:solidFill>
                            <a:schemeClr val="tx1"/>
                          </a:solidFill>
                        </a:rPr>
                        <a:t>experience of help-seeking</a:t>
                      </a:r>
                      <a:r>
                        <a:rPr lang="en-GB" sz="1600" b="0" baseline="0" dirty="0">
                          <a:solidFill>
                            <a:schemeClr val="tx1"/>
                          </a:solidFill>
                        </a:rPr>
                        <a:t> </a:t>
                      </a:r>
                      <a:endParaRPr lang="en-GB" sz="1600" b="0" dirty="0">
                        <a:solidFill>
                          <a:schemeClr val="tx1"/>
                        </a:solidFill>
                      </a:endParaRPr>
                    </a:p>
                  </a:txBody>
                  <a:tcPr marL="121920" marR="121920"/>
                </a:tc>
                <a:tc>
                  <a:txBody>
                    <a:bodyPr/>
                    <a:lstStyle/>
                    <a:p>
                      <a:r>
                        <a:rPr lang="en-GB" sz="1600" dirty="0">
                          <a:solidFill>
                            <a:schemeClr val="tx1"/>
                          </a:solidFill>
                        </a:rPr>
                        <a:t>Patient</a:t>
                      </a:r>
                      <a:r>
                        <a:rPr lang="en-GB" sz="1600" baseline="0" dirty="0">
                          <a:solidFill>
                            <a:schemeClr val="tx1"/>
                          </a:solidFill>
                        </a:rPr>
                        <a:t> prior experience of psychology may make them reluctant to try a new therapy, including experience of assessment fatigue.</a:t>
                      </a:r>
                      <a:endParaRPr lang="en-GB" sz="1600" dirty="0">
                        <a:solidFill>
                          <a:schemeClr val="tx1"/>
                        </a:solidFill>
                      </a:endParaRPr>
                    </a:p>
                  </a:txBody>
                  <a:tcPr marL="121920" marR="121920"/>
                </a:tc>
                <a:tc>
                  <a:txBody>
                    <a:bodyPr/>
                    <a:lstStyle/>
                    <a:p>
                      <a:r>
                        <a:rPr lang="en-GB" sz="1600" baseline="0" dirty="0">
                          <a:solidFill>
                            <a:schemeClr val="tx1"/>
                          </a:solidFill>
                        </a:rPr>
                        <a:t>Take time to explore person’s previous experience of therapy – what was helpful or unhelpful? </a:t>
                      </a:r>
                    </a:p>
                    <a:p>
                      <a:r>
                        <a:rPr lang="en-GB" sz="1600" baseline="0" dirty="0">
                          <a:solidFill>
                            <a:schemeClr val="tx1"/>
                          </a:solidFill>
                        </a:rPr>
                        <a:t>Convey the message that some times may be more right than others for therapy, or some types of therapy (or therapists) may be more or less helpful for a given individual. </a:t>
                      </a:r>
                    </a:p>
                    <a:p>
                      <a:r>
                        <a:rPr lang="en-GB" sz="1600" baseline="0" dirty="0">
                          <a:solidFill>
                            <a:schemeClr val="tx1"/>
                          </a:solidFill>
                        </a:rPr>
                        <a:t>A needs-approach i.e. assess what needs the individual has at the present time, as opposed to symptoms and diagnosis or routinely repeating history.</a:t>
                      </a:r>
                      <a:endParaRPr lang="en-GB" sz="1600" dirty="0">
                        <a:solidFill>
                          <a:schemeClr val="tx1"/>
                        </a:solidFill>
                      </a:endParaRPr>
                    </a:p>
                  </a:txBody>
                  <a:tcPr marL="121920" marR="12192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17250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CA74B2-1636-4D2F-8F91-AC07A85E750D}"/>
              </a:ext>
            </a:extLst>
          </p:cNvPr>
          <p:cNvSpPr>
            <a:spLocks noGrp="1"/>
          </p:cNvSpPr>
          <p:nvPr>
            <p:ph idx="1"/>
          </p:nvPr>
        </p:nvSpPr>
        <p:spPr/>
        <p:txBody>
          <a:bodyPr>
            <a:normAutofit/>
          </a:bodyPr>
          <a:lstStyle/>
          <a:p>
            <a:pPr marL="0" indent="0" algn="ctr">
              <a:buNone/>
            </a:pPr>
            <a:r>
              <a:rPr lang="en-US" sz="4800" dirty="0"/>
              <a:t>Introduction to project and intervention   </a:t>
            </a:r>
            <a:endParaRPr lang="en-GB" sz="4800" dirty="0"/>
          </a:p>
        </p:txBody>
      </p:sp>
    </p:spTree>
    <p:extLst>
      <p:ext uri="{BB962C8B-B14F-4D97-AF65-F5344CB8AC3E}">
        <p14:creationId xmlns:p14="http://schemas.microsoft.com/office/powerpoint/2010/main" val="1165364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98405695"/>
              </p:ext>
            </p:extLst>
          </p:nvPr>
        </p:nvGraphicFramePr>
        <p:xfrm>
          <a:off x="361487" y="293914"/>
          <a:ext cx="10346493" cy="4973445"/>
        </p:xfrm>
        <a:graphic>
          <a:graphicData uri="http://schemas.openxmlformats.org/drawingml/2006/table">
            <a:tbl>
              <a:tblPr firstRow="1" bandRow="1">
                <a:tableStyleId>{5C22544A-7EE6-4342-B048-85BDC9FD1C3A}</a:tableStyleId>
              </a:tblPr>
              <a:tblGrid>
                <a:gridCol w="1843928">
                  <a:extLst>
                    <a:ext uri="{9D8B030D-6E8A-4147-A177-3AD203B41FA5}">
                      <a16:colId xmlns:a16="http://schemas.microsoft.com/office/drawing/2014/main" val="20000"/>
                    </a:ext>
                  </a:extLst>
                </a:gridCol>
                <a:gridCol w="3175657">
                  <a:extLst>
                    <a:ext uri="{9D8B030D-6E8A-4147-A177-3AD203B41FA5}">
                      <a16:colId xmlns:a16="http://schemas.microsoft.com/office/drawing/2014/main" val="20001"/>
                    </a:ext>
                  </a:extLst>
                </a:gridCol>
                <a:gridCol w="5326908">
                  <a:extLst>
                    <a:ext uri="{9D8B030D-6E8A-4147-A177-3AD203B41FA5}">
                      <a16:colId xmlns:a16="http://schemas.microsoft.com/office/drawing/2014/main" val="20002"/>
                    </a:ext>
                  </a:extLst>
                </a:gridCol>
              </a:tblGrid>
              <a:tr h="6452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Sub-Theme</a:t>
                      </a:r>
                    </a:p>
                  </a:txBody>
                  <a:tcPr marL="121920" marR="121920"/>
                </a:tc>
                <a:tc>
                  <a:txBody>
                    <a:bodyPr/>
                    <a:lstStyle/>
                    <a:p>
                      <a:r>
                        <a:rPr lang="en-GB" sz="1600" dirty="0"/>
                        <a:t>Detail</a:t>
                      </a:r>
                    </a:p>
                  </a:txBody>
                  <a:tcPr marL="121920" marR="121920"/>
                </a:tc>
                <a:tc>
                  <a:txBody>
                    <a:bodyPr/>
                    <a:lstStyle/>
                    <a:p>
                      <a:r>
                        <a:rPr lang="en-GB" sz="1600" dirty="0"/>
                        <a:t>Solution</a:t>
                      </a:r>
                    </a:p>
                  </a:txBody>
                  <a:tcPr marL="121920" marR="121920"/>
                </a:tc>
                <a:extLst>
                  <a:ext uri="{0D108BD9-81ED-4DB2-BD59-A6C34878D82A}">
                    <a16:rowId xmlns:a16="http://schemas.microsoft.com/office/drawing/2014/main" val="10000"/>
                  </a:ext>
                </a:extLst>
              </a:tr>
              <a:tr h="1578143">
                <a:tc>
                  <a:txBody>
                    <a:bodyPr/>
                    <a:lstStyle/>
                    <a:p>
                      <a:pPr lvl="0">
                        <a:lnSpc>
                          <a:spcPct val="100000"/>
                        </a:lnSpc>
                        <a:spcAft>
                          <a:spcPts val="0"/>
                        </a:spcAft>
                      </a:pPr>
                      <a:r>
                        <a:rPr lang="en-GB" sz="1600" b="0" dirty="0"/>
                        <a:t>May</a:t>
                      </a:r>
                      <a:r>
                        <a:rPr lang="en-GB" sz="1600" b="0" baseline="0" dirty="0"/>
                        <a:t> find it hard to ask for help</a:t>
                      </a:r>
                      <a:endParaRPr lang="en-GB" sz="1600" b="0" dirty="0"/>
                    </a:p>
                  </a:txBody>
                  <a:tcPr marL="121920" marR="121920"/>
                </a:tc>
                <a:tc>
                  <a:txBody>
                    <a:bodyPr/>
                    <a:lstStyle/>
                    <a:p>
                      <a:r>
                        <a:rPr lang="en-GB" sz="1600" dirty="0"/>
                        <a:t>Some</a:t>
                      </a:r>
                      <a:r>
                        <a:rPr lang="en-GB" sz="1600" baseline="0" dirty="0"/>
                        <a:t> p</a:t>
                      </a:r>
                      <a:r>
                        <a:rPr lang="en-GB" sz="1600" dirty="0"/>
                        <a:t>atients may</a:t>
                      </a:r>
                      <a:r>
                        <a:rPr lang="en-GB" sz="1600" baseline="0" dirty="0"/>
                        <a:t> find it hard to</a:t>
                      </a:r>
                      <a:r>
                        <a:rPr lang="en-GB" sz="1600" dirty="0"/>
                        <a:t> to ask staff for</a:t>
                      </a:r>
                      <a:r>
                        <a:rPr lang="en-GB" sz="1600" baseline="0" dirty="0"/>
                        <a:t> help so go unnoticed (unless they are perceived as problematic)</a:t>
                      </a:r>
                      <a:endParaRPr lang="en-GB" sz="1600" dirty="0"/>
                    </a:p>
                  </a:txBody>
                  <a:tcPr marL="121920" marR="121920"/>
                </a:tc>
                <a:tc>
                  <a:txBody>
                    <a:bodyPr/>
                    <a:lstStyle/>
                    <a:p>
                      <a:r>
                        <a:rPr lang="en-GB" sz="1600" dirty="0"/>
                        <a:t>All patients should be provided with the information upon</a:t>
                      </a:r>
                      <a:r>
                        <a:rPr lang="en-GB" sz="1600" baseline="0" dirty="0"/>
                        <a:t> admission that a psychologist is available to them both verbally and in writing. </a:t>
                      </a:r>
                    </a:p>
                    <a:p>
                      <a:r>
                        <a:rPr lang="en-GB" sz="1600" baseline="0" dirty="0"/>
                        <a:t>Psychologist presence on the ward will help patients to access therapy.</a:t>
                      </a:r>
                    </a:p>
                    <a:p>
                      <a:r>
                        <a:rPr lang="en-GB" sz="1600" baseline="0" dirty="0"/>
                        <a:t>Formulation for all including patients who aren’t perceived as a problem by staff</a:t>
                      </a:r>
                    </a:p>
                  </a:txBody>
                  <a:tcPr marL="121920" marR="121920"/>
                </a:tc>
                <a:extLst>
                  <a:ext uri="{0D108BD9-81ED-4DB2-BD59-A6C34878D82A}">
                    <a16:rowId xmlns:a16="http://schemas.microsoft.com/office/drawing/2014/main" val="10001"/>
                  </a:ext>
                </a:extLst>
              </a:tr>
              <a:tr h="2003028">
                <a:tc>
                  <a:txBody>
                    <a:bodyPr/>
                    <a:lstStyle/>
                    <a:p>
                      <a:pPr lvl="0">
                        <a:lnSpc>
                          <a:spcPct val="100000"/>
                        </a:lnSpc>
                        <a:spcAft>
                          <a:spcPts val="0"/>
                        </a:spcAft>
                      </a:pPr>
                      <a:r>
                        <a:rPr lang="en-GB" sz="1600" b="0" dirty="0"/>
                        <a:t>Lack of knowledge</a:t>
                      </a:r>
                    </a:p>
                  </a:txBody>
                  <a:tcPr marL="121920" marR="121920"/>
                </a:tc>
                <a:tc>
                  <a:txBody>
                    <a:bodyPr/>
                    <a:lstStyle/>
                    <a:p>
                      <a:r>
                        <a:rPr lang="en-GB" sz="1600" b="0" dirty="0"/>
                        <a:t>Patients are often not</a:t>
                      </a:r>
                      <a:r>
                        <a:rPr lang="en-GB" sz="1600" b="0" baseline="0" dirty="0"/>
                        <a:t> aware of what psychology involves.</a:t>
                      </a:r>
                      <a:endParaRPr lang="en-GB" sz="1600" b="0" dirty="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dirty="0"/>
                        <a:t>All patients should be provided with the information upon</a:t>
                      </a:r>
                      <a:r>
                        <a:rPr lang="en-GB" sz="1600" b="0" baseline="0" dirty="0"/>
                        <a:t> admission that a psychologist is available to them and what psychology sessions might look like both verbally and in writing.</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b="0" baseline="0" dirty="0"/>
                        <a:t>Psychologist presence on the ward will help patients to access therapy.</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b="0" baseline="0" dirty="0"/>
                        <a:t>(Bi/)Weekly psychology group sessions that anyone can access may make psychology more accessible and visible on the ward.</a:t>
                      </a:r>
                      <a:endParaRPr lang="en-GB" sz="1600" b="0" dirty="0"/>
                    </a:p>
                    <a:p>
                      <a:endParaRPr lang="en-GB" sz="1600" b="1" dirty="0"/>
                    </a:p>
                  </a:txBody>
                  <a:tcPr marL="121920" marR="12192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827772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5725"/>
            <a:ext cx="10972800" cy="1052736"/>
          </a:xfrm>
        </p:spPr>
        <p:txBody>
          <a:bodyPr>
            <a:normAutofit/>
          </a:bodyPr>
          <a:lstStyle/>
          <a:p>
            <a:r>
              <a:rPr lang="en-GB" sz="2000" b="1" dirty="0"/>
              <a:t>Addressing Staff Barriers</a:t>
            </a:r>
          </a:p>
        </p:txBody>
      </p:sp>
      <p:graphicFrame>
        <p:nvGraphicFramePr>
          <p:cNvPr id="4" name="Table 3"/>
          <p:cNvGraphicFramePr>
            <a:graphicFrameLocks noGrp="1"/>
          </p:cNvGraphicFramePr>
          <p:nvPr>
            <p:extLst>
              <p:ext uri="{D42A27DB-BD31-4B8C-83A1-F6EECF244321}">
                <p14:modId xmlns:p14="http://schemas.microsoft.com/office/powerpoint/2010/main" val="3551468876"/>
              </p:ext>
            </p:extLst>
          </p:nvPr>
        </p:nvGraphicFramePr>
        <p:xfrm>
          <a:off x="408095" y="615315"/>
          <a:ext cx="11585784" cy="6197603"/>
        </p:xfrm>
        <a:graphic>
          <a:graphicData uri="http://schemas.openxmlformats.org/drawingml/2006/table">
            <a:tbl>
              <a:tblPr firstRow="1" bandRow="1">
                <a:tableStyleId>{5C22544A-7EE6-4342-B048-85BDC9FD1C3A}</a:tableStyleId>
              </a:tblPr>
              <a:tblGrid>
                <a:gridCol w="1635599">
                  <a:extLst>
                    <a:ext uri="{9D8B030D-6E8A-4147-A177-3AD203B41FA5}">
                      <a16:colId xmlns:a16="http://schemas.microsoft.com/office/drawing/2014/main" val="20000"/>
                    </a:ext>
                  </a:extLst>
                </a:gridCol>
                <a:gridCol w="3066746">
                  <a:extLst>
                    <a:ext uri="{9D8B030D-6E8A-4147-A177-3AD203B41FA5}">
                      <a16:colId xmlns:a16="http://schemas.microsoft.com/office/drawing/2014/main" val="20001"/>
                    </a:ext>
                  </a:extLst>
                </a:gridCol>
                <a:gridCol w="6883439">
                  <a:extLst>
                    <a:ext uri="{9D8B030D-6E8A-4147-A177-3AD203B41FA5}">
                      <a16:colId xmlns:a16="http://schemas.microsoft.com/office/drawing/2014/main" val="20002"/>
                    </a:ext>
                  </a:extLst>
                </a:gridCol>
              </a:tblGrid>
              <a:tr h="3505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Sub-Theme</a:t>
                      </a:r>
                    </a:p>
                  </a:txBody>
                  <a:tcPr marL="121920" marR="121920"/>
                </a:tc>
                <a:tc>
                  <a:txBody>
                    <a:bodyPr/>
                    <a:lstStyle/>
                    <a:p>
                      <a:r>
                        <a:rPr lang="en-GB" sz="1600" dirty="0"/>
                        <a:t>Detail</a:t>
                      </a:r>
                    </a:p>
                  </a:txBody>
                  <a:tcPr marL="121920" marR="121920"/>
                </a:tc>
                <a:tc>
                  <a:txBody>
                    <a:bodyPr/>
                    <a:lstStyle/>
                    <a:p>
                      <a:r>
                        <a:rPr lang="en-GB" sz="1600" dirty="0"/>
                        <a:t>Solution</a:t>
                      </a:r>
                    </a:p>
                  </a:txBody>
                  <a:tcPr marL="121920" marR="121920"/>
                </a:tc>
                <a:extLst>
                  <a:ext uri="{0D108BD9-81ED-4DB2-BD59-A6C34878D82A}">
                    <a16:rowId xmlns:a16="http://schemas.microsoft.com/office/drawing/2014/main" val="10000"/>
                  </a:ext>
                </a:extLst>
              </a:tr>
              <a:tr h="1839645">
                <a:tc>
                  <a:txBody>
                    <a:bodyPr/>
                    <a:lstStyle/>
                    <a:p>
                      <a:pPr lvl="0">
                        <a:lnSpc>
                          <a:spcPct val="100000"/>
                        </a:lnSpc>
                        <a:spcAft>
                          <a:spcPts val="0"/>
                        </a:spcAft>
                      </a:pPr>
                      <a:r>
                        <a:rPr lang="en-GB" sz="1600" b="0" dirty="0"/>
                        <a:t>Psychologist</a:t>
                      </a:r>
                      <a:r>
                        <a:rPr lang="en-GB" sz="1600" b="0" baseline="0" dirty="0"/>
                        <a:t> r</a:t>
                      </a:r>
                      <a:r>
                        <a:rPr lang="en-GB" sz="1600" b="0" dirty="0"/>
                        <a:t>eliance on staff</a:t>
                      </a:r>
                      <a:r>
                        <a:rPr lang="en-GB" sz="1600" b="0" baseline="0" dirty="0"/>
                        <a:t> referrals</a:t>
                      </a:r>
                      <a:endParaRPr lang="en-GB" sz="1600" b="0" dirty="0"/>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t>Psychologists are</a:t>
                      </a:r>
                      <a:r>
                        <a:rPr lang="en-GB" sz="1600" b="0" baseline="0" dirty="0"/>
                        <a:t> often based off-ward and have no direct contact with patients so are reliant on staff perception of need and referral. </a:t>
                      </a:r>
                      <a:endParaRPr lang="en-GB" sz="1600" b="0" dirty="0">
                        <a:solidFill>
                          <a:srgbClr val="FF0000"/>
                        </a:solidFill>
                      </a:endParaRPr>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baseline="0" dirty="0"/>
                        <a:t>Psychologist should be ward-based and involved in decisions about referrals for therapy.</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b="0" baseline="0" dirty="0"/>
                        <a:t>Psychologist need to attend ward rounds and handovers where possible.</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b="0" baseline="0" dirty="0"/>
                        <a:t>Team formulations should be used to consider potential benefits of further psychological work.</a:t>
                      </a:r>
                      <a:endParaRPr lang="en-GB" sz="1600" b="0" dirty="0"/>
                    </a:p>
                  </a:txBody>
                  <a:tcPr marL="121920" marR="121920"/>
                </a:tc>
                <a:extLst>
                  <a:ext uri="{0D108BD9-81ED-4DB2-BD59-A6C34878D82A}">
                    <a16:rowId xmlns:a16="http://schemas.microsoft.com/office/drawing/2014/main" val="10001"/>
                  </a:ext>
                </a:extLst>
              </a:tr>
              <a:tr h="19652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Providing</a:t>
                      </a:r>
                      <a:r>
                        <a:rPr lang="en-GB" sz="1600" baseline="0" dirty="0"/>
                        <a:t> therapy not seen as part of staff roles </a:t>
                      </a:r>
                      <a:endParaRPr lang="en-GB" sz="1600" dirty="0"/>
                    </a:p>
                  </a:txBody>
                  <a:tcPr marL="121920" marR="121920"/>
                </a:tc>
                <a:tc>
                  <a:txBody>
                    <a:bodyPr/>
                    <a:lstStyle/>
                    <a:p>
                      <a:r>
                        <a:rPr lang="en-GB" sz="1600" dirty="0"/>
                        <a:t>Ward</a:t>
                      </a:r>
                      <a:r>
                        <a:rPr lang="en-GB" sz="1600" baseline="0" dirty="0"/>
                        <a:t> staff have lots of competing demands so are not able to prioritise supporting or delivering psychological therapy</a:t>
                      </a:r>
                      <a:endParaRPr lang="en-GB" sz="1600" dirty="0"/>
                    </a:p>
                  </a:txBody>
                  <a:tcPr marL="121920" marR="121920"/>
                </a:tc>
                <a:tc>
                  <a:txBody>
                    <a:bodyPr/>
                    <a:lstStyle/>
                    <a:p>
                      <a:r>
                        <a:rPr lang="en-GB" sz="1600" baseline="0" dirty="0"/>
                        <a:t>Senior staff and psychologist need to champion benefits of psychological therapy and who it can be used with including the benefits of psychological-informed care.</a:t>
                      </a:r>
                    </a:p>
                    <a:p>
                      <a:r>
                        <a:rPr lang="en-GB" sz="1600" baseline="0" dirty="0"/>
                        <a:t>Psychologist works at building relationships with all members of the team from senior managers to HCAs.</a:t>
                      </a:r>
                    </a:p>
                    <a:p>
                      <a:r>
                        <a:rPr lang="en-GB" sz="1600" baseline="0" dirty="0"/>
                        <a:t>Senior management need to carve out time for psychology and ensure sessions are not easily side lined. </a:t>
                      </a:r>
                    </a:p>
                  </a:txBody>
                  <a:tcPr marL="121920" marR="121920"/>
                </a:tc>
                <a:extLst>
                  <a:ext uri="{0D108BD9-81ED-4DB2-BD59-A6C34878D82A}">
                    <a16:rowId xmlns:a16="http://schemas.microsoft.com/office/drawing/2014/main" val="10002"/>
                  </a:ext>
                </a:extLst>
              </a:tr>
              <a:tr h="19536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t>Limited training in psychological</a:t>
                      </a:r>
                      <a:r>
                        <a:rPr lang="en-GB" sz="1600" b="0" baseline="0" dirty="0"/>
                        <a:t> approaches </a:t>
                      </a:r>
                      <a:endParaRPr lang="en-GB" sz="16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dirty="0">
                        <a:solidFill>
                          <a:srgbClr val="FF0000"/>
                        </a:solidFill>
                      </a:endParaRP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t>Staff often have</a:t>
                      </a:r>
                      <a:r>
                        <a:rPr lang="en-GB" sz="1600" b="0" baseline="0" dirty="0"/>
                        <a:t> limited skills in delivering and supporting psychologically-informed </a:t>
                      </a:r>
                      <a:r>
                        <a:rPr lang="en-GB" sz="1600" b="0" baseline="0" dirty="0">
                          <a:solidFill>
                            <a:schemeClr val="tx1"/>
                          </a:solidFill>
                        </a:rPr>
                        <a:t>care due to lack of formal training and lack of support from senior management to prioritise this work.</a:t>
                      </a:r>
                      <a:endParaRPr lang="en-GB" sz="1600" b="0" dirty="0">
                        <a:solidFill>
                          <a:schemeClr val="tx1"/>
                        </a:solidFill>
                      </a:endParaRPr>
                    </a:p>
                    <a:p>
                      <a:endParaRPr lang="en-GB" sz="1600" b="1" dirty="0">
                        <a:solidFill>
                          <a:srgbClr val="FF0000"/>
                        </a:solidFill>
                      </a:endParaRPr>
                    </a:p>
                  </a:txBody>
                  <a:tcPr marL="121920" marR="121920"/>
                </a:tc>
                <a:tc>
                  <a:txBody>
                    <a:bodyPr/>
                    <a:lstStyle/>
                    <a:p>
                      <a:r>
                        <a:rPr lang="en-GB" sz="1600" b="0" baseline="0" dirty="0"/>
                        <a:t>Team formulation to promote psychological thinking. </a:t>
                      </a:r>
                    </a:p>
                    <a:p>
                      <a:r>
                        <a:rPr lang="en-GB" sz="1600" b="0" baseline="0" dirty="0"/>
                        <a:t>Brief staff training in psychological approaches e.g. motivational interviewing, guided self-help packages.</a:t>
                      </a:r>
                    </a:p>
                    <a:p>
                      <a:r>
                        <a:rPr lang="en-GB" sz="1600" b="0" baseline="0" dirty="0"/>
                        <a:t>Access to clinical supervision from psychologist to support work.  </a:t>
                      </a:r>
                      <a:endParaRPr lang="en-GB" sz="1600" b="0" dirty="0"/>
                    </a:p>
                    <a:p>
                      <a:endParaRPr lang="en-GB" sz="1600" b="1" dirty="0">
                        <a:solidFill>
                          <a:srgbClr val="FF0000"/>
                        </a:solidFill>
                      </a:endParaRPr>
                    </a:p>
                  </a:txBody>
                  <a:tcPr marL="121920" marR="12192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353304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Pilot wards</a:t>
            </a:r>
          </a:p>
        </p:txBody>
      </p:sp>
      <p:sp>
        <p:nvSpPr>
          <p:cNvPr id="3" name="Content Placeholder 2"/>
          <p:cNvSpPr>
            <a:spLocks noGrp="1"/>
          </p:cNvSpPr>
          <p:nvPr>
            <p:ph idx="1"/>
          </p:nvPr>
        </p:nvSpPr>
        <p:spPr>
          <a:xfrm>
            <a:off x="1066800" y="1444336"/>
            <a:ext cx="10972800" cy="4717473"/>
          </a:xfrm>
        </p:spPr>
        <p:txBody>
          <a:bodyPr numCol="2">
            <a:normAutofit fontScale="32500" lnSpcReduction="20000"/>
          </a:bodyPr>
          <a:lstStyle/>
          <a:p>
            <a:pPr marL="0" indent="0" algn="ctr">
              <a:buNone/>
            </a:pPr>
            <a:endParaRPr lang="en-GB" sz="4000" b="1" dirty="0"/>
          </a:p>
          <a:p>
            <a:pPr marL="0" indent="0" algn="ctr">
              <a:buNone/>
            </a:pPr>
            <a:endParaRPr lang="en-GB" sz="5500" b="1" dirty="0"/>
          </a:p>
          <a:p>
            <a:r>
              <a:rPr lang="en-GB" sz="5500" dirty="0"/>
              <a:t>Bronte ward (30 beds)</a:t>
            </a:r>
          </a:p>
          <a:p>
            <a:r>
              <a:rPr lang="en-GB" sz="5500" dirty="0"/>
              <a:t>Increase hrs of existing psychologist </a:t>
            </a:r>
          </a:p>
          <a:p>
            <a:r>
              <a:rPr lang="en-GB" sz="5500" dirty="0"/>
              <a:t>3.5 days per week</a:t>
            </a:r>
          </a:p>
          <a:p>
            <a:r>
              <a:rPr lang="en-GB" sz="5500" dirty="0"/>
              <a:t>6-month intervention period</a:t>
            </a:r>
          </a:p>
          <a:p>
            <a:r>
              <a:rPr lang="en-GB" sz="5500" dirty="0"/>
              <a:t>Staff training at beginning </a:t>
            </a:r>
          </a:p>
          <a:p>
            <a:r>
              <a:rPr lang="en-GB" sz="5500" dirty="0"/>
              <a:t>Outcome measures: </a:t>
            </a:r>
          </a:p>
          <a:p>
            <a:pPr lvl="1"/>
            <a:r>
              <a:rPr lang="en-GB" sz="5500" dirty="0"/>
              <a:t>Serious incidents</a:t>
            </a:r>
          </a:p>
          <a:p>
            <a:pPr lvl="1"/>
            <a:r>
              <a:rPr lang="en-GB" sz="5500" dirty="0"/>
              <a:t>Patient wellbeing </a:t>
            </a:r>
          </a:p>
          <a:p>
            <a:pPr lvl="1"/>
            <a:r>
              <a:rPr lang="en-GB" sz="5500" dirty="0"/>
              <a:t>Ward atmosphere</a:t>
            </a:r>
          </a:p>
          <a:p>
            <a:pPr lvl="1"/>
            <a:r>
              <a:rPr lang="en-GB" sz="5500" dirty="0"/>
              <a:t>Staff burn out</a:t>
            </a:r>
          </a:p>
          <a:p>
            <a:pPr marL="0" indent="0" algn="ctr">
              <a:buNone/>
            </a:pPr>
            <a:endParaRPr lang="en-GB" sz="5500" b="1" dirty="0"/>
          </a:p>
          <a:p>
            <a:pPr marL="0" indent="0" algn="ctr">
              <a:buNone/>
            </a:pPr>
            <a:endParaRPr lang="en-GB" sz="5500" b="1" dirty="0"/>
          </a:p>
          <a:p>
            <a:pPr marL="0" indent="0" algn="ctr">
              <a:buNone/>
            </a:pPr>
            <a:endParaRPr lang="en-GB" sz="5500" b="1" dirty="0"/>
          </a:p>
          <a:p>
            <a:pPr marL="0" indent="0" algn="ctr">
              <a:buNone/>
            </a:pPr>
            <a:endParaRPr lang="en-GB" sz="5500" b="1" dirty="0"/>
          </a:p>
          <a:p>
            <a:pPr marL="0" indent="0">
              <a:buNone/>
            </a:pPr>
            <a:endParaRPr lang="en-GB" sz="5500" dirty="0"/>
          </a:p>
          <a:p>
            <a:r>
              <a:rPr lang="en-GB" sz="5500" dirty="0"/>
              <a:t>Taylor ward (22 beds)</a:t>
            </a:r>
          </a:p>
          <a:p>
            <a:r>
              <a:rPr lang="en-GB" sz="5500" dirty="0"/>
              <a:t>Newly recruited psychologist</a:t>
            </a:r>
          </a:p>
          <a:p>
            <a:r>
              <a:rPr lang="en-GB" sz="5500" dirty="0"/>
              <a:t>2.5 days per week</a:t>
            </a:r>
          </a:p>
          <a:p>
            <a:r>
              <a:rPr lang="en-GB" sz="5500" dirty="0"/>
              <a:t>6-month intervention period</a:t>
            </a:r>
          </a:p>
          <a:p>
            <a:r>
              <a:rPr lang="en-GB" sz="5500" dirty="0"/>
              <a:t>Staff training throughout  </a:t>
            </a:r>
          </a:p>
          <a:p>
            <a:r>
              <a:rPr lang="en-GB" sz="5500" dirty="0"/>
              <a:t>Outcome measures: </a:t>
            </a:r>
          </a:p>
          <a:p>
            <a:pPr lvl="1"/>
            <a:r>
              <a:rPr lang="en-GB" sz="5500" dirty="0"/>
              <a:t>Serious incidents</a:t>
            </a:r>
          </a:p>
          <a:p>
            <a:pPr lvl="1"/>
            <a:r>
              <a:rPr lang="en-GB" sz="5500" dirty="0"/>
              <a:t>Patient wellbeing </a:t>
            </a:r>
          </a:p>
          <a:p>
            <a:pPr lvl="1"/>
            <a:r>
              <a:rPr lang="en-GB" sz="5500" dirty="0"/>
              <a:t>Ward atmosphere</a:t>
            </a:r>
          </a:p>
          <a:p>
            <a:pPr lvl="1"/>
            <a:r>
              <a:rPr lang="en-GB" sz="5500" dirty="0"/>
              <a:t>Staff burn out</a:t>
            </a:r>
          </a:p>
          <a:p>
            <a:pPr lvl="1"/>
            <a:r>
              <a:rPr lang="en-GB" sz="5500" dirty="0"/>
              <a:t>Staff psychological mindedness</a:t>
            </a:r>
          </a:p>
          <a:p>
            <a:endParaRPr lang="en-GB" sz="5500" dirty="0"/>
          </a:p>
          <a:p>
            <a:endParaRPr lang="en-GB" sz="5500" dirty="0"/>
          </a:p>
        </p:txBody>
      </p:sp>
    </p:spTree>
    <p:extLst>
      <p:ext uri="{BB962C8B-B14F-4D97-AF65-F5344CB8AC3E}">
        <p14:creationId xmlns:p14="http://schemas.microsoft.com/office/powerpoint/2010/main" val="34998753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Feasibility data</a:t>
            </a:r>
          </a:p>
        </p:txBody>
      </p:sp>
      <p:sp>
        <p:nvSpPr>
          <p:cNvPr id="3" name="Content Placeholder 2"/>
          <p:cNvSpPr>
            <a:spLocks noGrp="1"/>
          </p:cNvSpPr>
          <p:nvPr>
            <p:ph idx="1"/>
          </p:nvPr>
        </p:nvSpPr>
        <p:spPr/>
        <p:txBody>
          <a:bodyPr>
            <a:normAutofit/>
          </a:bodyPr>
          <a:lstStyle/>
          <a:p>
            <a:r>
              <a:rPr lang="en-GB" dirty="0"/>
              <a:t>All permanent ward staff on both wards completed half day training.</a:t>
            </a:r>
          </a:p>
          <a:p>
            <a:r>
              <a:rPr lang="en-GB" dirty="0"/>
              <a:t>4 half day workshops delivered on one ward and 1 half day workshops delivered on the other ward.  </a:t>
            </a:r>
          </a:p>
          <a:p>
            <a:r>
              <a:rPr lang="en-GB" dirty="0"/>
              <a:t>Training included trauma and mental health, trauma of admission, therapeutic relationships and self-care. </a:t>
            </a:r>
          </a:p>
          <a:p>
            <a:r>
              <a:rPr lang="en-GB" dirty="0"/>
              <a:t>More focused training included working with anxiety, anger, behavioural activation, emotional regulation and normalising symptoms of psychosis.</a:t>
            </a:r>
          </a:p>
          <a:p>
            <a:pPr marL="0" indent="0">
              <a:buNone/>
            </a:pPr>
            <a:endParaRPr lang="en-GB" dirty="0"/>
          </a:p>
          <a:p>
            <a:pPr>
              <a:buFontTx/>
              <a:buChar char="-"/>
            </a:pPr>
            <a:endParaRPr lang="en-GB" dirty="0"/>
          </a:p>
          <a:p>
            <a:pPr>
              <a:buFontTx/>
              <a:buChar char="-"/>
            </a:pPr>
            <a:endParaRPr lang="en-GB" dirty="0"/>
          </a:p>
        </p:txBody>
      </p:sp>
    </p:spTree>
    <p:extLst>
      <p:ext uri="{BB962C8B-B14F-4D97-AF65-F5344CB8AC3E}">
        <p14:creationId xmlns:p14="http://schemas.microsoft.com/office/powerpoint/2010/main" val="31152670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Feasibility data</a:t>
            </a:r>
          </a:p>
        </p:txBody>
      </p:sp>
      <p:sp>
        <p:nvSpPr>
          <p:cNvPr id="3" name="Content Placeholder 2"/>
          <p:cNvSpPr>
            <a:spLocks noGrp="1"/>
          </p:cNvSpPr>
          <p:nvPr>
            <p:ph idx="1"/>
          </p:nvPr>
        </p:nvSpPr>
        <p:spPr/>
        <p:txBody>
          <a:bodyPr>
            <a:normAutofit/>
          </a:bodyPr>
          <a:lstStyle/>
          <a:p>
            <a:r>
              <a:rPr lang="en-GB" dirty="0"/>
              <a:t>Activity logs</a:t>
            </a:r>
          </a:p>
          <a:p>
            <a:pPr>
              <a:buFontTx/>
              <a:buChar char="-"/>
            </a:pPr>
            <a:r>
              <a:rPr lang="en-GB" dirty="0"/>
              <a:t>Team formulation versus psychologist and key nurse formulation</a:t>
            </a:r>
          </a:p>
          <a:p>
            <a:pPr>
              <a:buFontTx/>
              <a:buChar char="-"/>
            </a:pPr>
            <a:r>
              <a:rPr lang="en-GB" dirty="0"/>
              <a:t>One-to-one and group supervision of nurses </a:t>
            </a:r>
          </a:p>
          <a:p>
            <a:pPr>
              <a:buFontTx/>
              <a:buChar char="-"/>
            </a:pPr>
            <a:r>
              <a:rPr lang="en-GB" dirty="0"/>
              <a:t>Reflective practice groups</a:t>
            </a:r>
          </a:p>
          <a:p>
            <a:pPr>
              <a:buFontTx/>
              <a:buChar char="-"/>
            </a:pPr>
            <a:r>
              <a:rPr lang="en-GB" dirty="0"/>
              <a:t>Attendance at ward round and handovers </a:t>
            </a:r>
          </a:p>
          <a:p>
            <a:pPr>
              <a:buFontTx/>
              <a:buChar char="-"/>
            </a:pPr>
            <a:r>
              <a:rPr lang="en-GB" dirty="0"/>
              <a:t>One-to-one therapy (average duration of 30 minutes)   </a:t>
            </a:r>
          </a:p>
          <a:p>
            <a:pPr>
              <a:buFontTx/>
              <a:buChar char="-"/>
            </a:pPr>
            <a:r>
              <a:rPr lang="en-GB" dirty="0"/>
              <a:t>Supervision sessions fortnightly versus monthly, heavy focus on managing ward dynamics and barriers to delivery.    </a:t>
            </a:r>
          </a:p>
          <a:p>
            <a:endParaRPr lang="en-GB" dirty="0"/>
          </a:p>
          <a:p>
            <a:pPr>
              <a:buFontTx/>
              <a:buChar char="-"/>
            </a:pPr>
            <a:endParaRPr lang="en-GB" dirty="0"/>
          </a:p>
          <a:p>
            <a:pPr>
              <a:buFontTx/>
              <a:buChar char="-"/>
            </a:pPr>
            <a:endParaRPr lang="en-GB" dirty="0"/>
          </a:p>
        </p:txBody>
      </p:sp>
    </p:spTree>
    <p:extLst>
      <p:ext uri="{BB962C8B-B14F-4D97-AF65-F5344CB8AC3E}">
        <p14:creationId xmlns:p14="http://schemas.microsoft.com/office/powerpoint/2010/main" val="2781010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Key findings from quantitative measures  </a:t>
            </a:r>
          </a:p>
        </p:txBody>
      </p:sp>
      <p:sp>
        <p:nvSpPr>
          <p:cNvPr id="3" name="Content Placeholder 2"/>
          <p:cNvSpPr>
            <a:spLocks noGrp="1"/>
          </p:cNvSpPr>
          <p:nvPr>
            <p:ph idx="1"/>
          </p:nvPr>
        </p:nvSpPr>
        <p:spPr>
          <a:xfrm>
            <a:off x="838200" y="1825625"/>
            <a:ext cx="10515600" cy="4544002"/>
          </a:xfrm>
        </p:spPr>
        <p:txBody>
          <a:bodyPr>
            <a:normAutofit/>
          </a:bodyPr>
          <a:lstStyle/>
          <a:p>
            <a:r>
              <a:rPr lang="en-GB" sz="2600" dirty="0"/>
              <a:t>Possible to recruit staff and patient recruitment targets but researchers need to be persistent and build relationships with ward.</a:t>
            </a:r>
          </a:p>
          <a:p>
            <a:r>
              <a:rPr lang="en-GB" sz="2600" dirty="0"/>
              <a:t>Difficulty in recruiting patients to follow-up assessments once discharged from the ward. </a:t>
            </a:r>
          </a:p>
          <a:p>
            <a:r>
              <a:rPr lang="en-GB" sz="2600" dirty="0"/>
              <a:t>Trends towards improvement in staff outcomes.</a:t>
            </a:r>
          </a:p>
          <a:p>
            <a:r>
              <a:rPr lang="en-GB" sz="2600" dirty="0"/>
              <a:t>Reductions in serious incidents but can’t reliably attribute this to the intervention.</a:t>
            </a:r>
          </a:p>
          <a:p>
            <a:pPr marL="0" indent="0">
              <a:buNone/>
            </a:pPr>
            <a:endParaRPr lang="en-GB" sz="2600" dirty="0"/>
          </a:p>
        </p:txBody>
      </p:sp>
    </p:spTree>
    <p:extLst>
      <p:ext uri="{BB962C8B-B14F-4D97-AF65-F5344CB8AC3E}">
        <p14:creationId xmlns:p14="http://schemas.microsoft.com/office/powerpoint/2010/main" val="18356110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Key reflections from interviews </a:t>
            </a:r>
          </a:p>
        </p:txBody>
      </p:sp>
      <p:sp>
        <p:nvSpPr>
          <p:cNvPr id="3" name="Content Placeholder 2"/>
          <p:cNvSpPr>
            <a:spLocks noGrp="1"/>
          </p:cNvSpPr>
          <p:nvPr>
            <p:ph idx="1"/>
          </p:nvPr>
        </p:nvSpPr>
        <p:spPr>
          <a:xfrm>
            <a:off x="838200" y="1825625"/>
            <a:ext cx="10515600" cy="4544002"/>
          </a:xfrm>
        </p:spPr>
        <p:txBody>
          <a:bodyPr>
            <a:normAutofit fontScale="92500"/>
          </a:bodyPr>
          <a:lstStyle/>
          <a:p>
            <a:r>
              <a:rPr lang="en-GB" dirty="0"/>
              <a:t>The stepped model is acceptable by patients, staff and carers, however, the feasibility of implementation is difficult, the model is an ‘idealised’ version.</a:t>
            </a:r>
          </a:p>
          <a:p>
            <a:r>
              <a:rPr lang="en-GB" dirty="0"/>
              <a:t>Elements of the model need to be prioritised (cannot do it all based on time constraints and the need to ‘chip away’ at the established medical model).</a:t>
            </a:r>
          </a:p>
          <a:p>
            <a:r>
              <a:rPr lang="en-GB" dirty="0"/>
              <a:t>Everyone is responsible for changing the medical model, the psychologist can initiate and facilitate this change with senior management support. </a:t>
            </a:r>
          </a:p>
          <a:p>
            <a:r>
              <a:rPr lang="en-GB" dirty="0"/>
              <a:t>Training can only facilitate the change so much, prioritisation and a change in the way of working needs to be embedded.</a:t>
            </a:r>
          </a:p>
          <a:p>
            <a:r>
              <a:rPr lang="en-GB" dirty="0"/>
              <a:t>Training needs to impart practical skills not just theory.</a:t>
            </a:r>
          </a:p>
        </p:txBody>
      </p:sp>
    </p:spTree>
    <p:extLst>
      <p:ext uri="{BB962C8B-B14F-4D97-AF65-F5344CB8AC3E}">
        <p14:creationId xmlns:p14="http://schemas.microsoft.com/office/powerpoint/2010/main" val="7063886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Key reflections from interviews </a:t>
            </a:r>
          </a:p>
        </p:txBody>
      </p:sp>
      <p:sp>
        <p:nvSpPr>
          <p:cNvPr id="3" name="Content Placeholder 2"/>
          <p:cNvSpPr>
            <a:spLocks noGrp="1"/>
          </p:cNvSpPr>
          <p:nvPr>
            <p:ph idx="1"/>
          </p:nvPr>
        </p:nvSpPr>
        <p:spPr>
          <a:xfrm>
            <a:off x="838200" y="1825625"/>
            <a:ext cx="10515600" cy="4544002"/>
          </a:xfrm>
        </p:spPr>
        <p:txBody>
          <a:bodyPr>
            <a:normAutofit/>
          </a:bodyPr>
          <a:lstStyle/>
          <a:p>
            <a:r>
              <a:rPr lang="en-GB" sz="2600" dirty="0"/>
              <a:t>Ward Manager support is </a:t>
            </a:r>
            <a:r>
              <a:rPr lang="en-GB" sz="2600" b="1" dirty="0"/>
              <a:t>vital</a:t>
            </a:r>
            <a:r>
              <a:rPr lang="en-GB" sz="2600" dirty="0"/>
              <a:t> for the success of the model. </a:t>
            </a:r>
          </a:p>
          <a:p>
            <a:r>
              <a:rPr lang="en-GB" sz="2600" dirty="0"/>
              <a:t>The psychologist needs to be flexible, integrate themselves by being present on the ward and focus on building up trusting relationships with staff.</a:t>
            </a:r>
          </a:p>
          <a:p>
            <a:r>
              <a:rPr lang="en-GB" sz="2600" dirty="0"/>
              <a:t>We need to consider how we propose psychologists practically go about delivering each step of the model and the tools they need to do this.</a:t>
            </a:r>
          </a:p>
          <a:p>
            <a:r>
              <a:rPr lang="en-GB" sz="2600" dirty="0"/>
              <a:t>Psychologists need training in training and supervising others and team formulation.</a:t>
            </a:r>
          </a:p>
          <a:p>
            <a:r>
              <a:rPr lang="en-GB" sz="2600" dirty="0"/>
              <a:t>Need to find a way to ensure that patients are reminded of what provision is available to them throughout their inpatient stay. </a:t>
            </a:r>
          </a:p>
        </p:txBody>
      </p:sp>
    </p:spTree>
    <p:extLst>
      <p:ext uri="{BB962C8B-B14F-4D97-AF65-F5344CB8AC3E}">
        <p14:creationId xmlns:p14="http://schemas.microsoft.com/office/powerpoint/2010/main" val="11337581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D58A84-C2C7-4F32-A063-E95958837C45}"/>
              </a:ext>
            </a:extLst>
          </p:cNvPr>
          <p:cNvSpPr>
            <a:spLocks noGrp="1"/>
          </p:cNvSpPr>
          <p:nvPr>
            <p:ph type="ctrTitle"/>
          </p:nvPr>
        </p:nvSpPr>
        <p:spPr/>
        <p:txBody>
          <a:bodyPr/>
          <a:lstStyle/>
          <a:p>
            <a:r>
              <a:rPr lang="en-US" b="1" dirty="0"/>
              <a:t>Summary of </a:t>
            </a:r>
            <a:br>
              <a:rPr lang="en-US" b="1" dirty="0"/>
            </a:br>
            <a:r>
              <a:rPr lang="en-US" b="1" dirty="0"/>
              <a:t>Intervention Manual </a:t>
            </a:r>
            <a:endParaRPr lang="en-GB" b="1" dirty="0"/>
          </a:p>
        </p:txBody>
      </p:sp>
    </p:spTree>
    <p:extLst>
      <p:ext uri="{BB962C8B-B14F-4D97-AF65-F5344CB8AC3E}">
        <p14:creationId xmlns:p14="http://schemas.microsoft.com/office/powerpoint/2010/main" val="16488150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Background work</a:t>
            </a:r>
          </a:p>
        </p:txBody>
      </p:sp>
      <p:graphicFrame>
        <p:nvGraphicFramePr>
          <p:cNvPr id="4" name="Content Placeholder 3"/>
          <p:cNvGraphicFramePr>
            <a:graphicFrameLocks noGrp="1"/>
          </p:cNvGraphicFramePr>
          <p:nvPr>
            <p:ph idx="1"/>
          </p:nvPr>
        </p:nvGraphicFramePr>
        <p:xfrm>
          <a:off x="609600" y="1600201"/>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8930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Agenda </a:t>
            </a:r>
          </a:p>
        </p:txBody>
      </p:sp>
      <p:sp>
        <p:nvSpPr>
          <p:cNvPr id="3" name="Content Placeholder 2"/>
          <p:cNvSpPr>
            <a:spLocks noGrp="1"/>
          </p:cNvSpPr>
          <p:nvPr>
            <p:ph idx="1"/>
          </p:nvPr>
        </p:nvSpPr>
        <p:spPr/>
        <p:txBody>
          <a:bodyPr>
            <a:normAutofit fontScale="62500" lnSpcReduction="20000"/>
          </a:bodyPr>
          <a:lstStyle/>
          <a:p>
            <a:pPr marL="0" indent="0">
              <a:buNone/>
            </a:pPr>
            <a:endParaRPr lang="en-GB" dirty="0"/>
          </a:p>
          <a:p>
            <a:r>
              <a:rPr lang="en-GB" dirty="0"/>
              <a:t>Day 1: 9:00am – 1:00pm 7</a:t>
            </a:r>
            <a:r>
              <a:rPr lang="en-GB" baseline="30000" dirty="0"/>
              <a:t>th</a:t>
            </a:r>
            <a:r>
              <a:rPr lang="en-GB" dirty="0"/>
              <a:t> October  </a:t>
            </a:r>
          </a:p>
          <a:p>
            <a:r>
              <a:rPr lang="en-GB" dirty="0"/>
              <a:t>9:00am-10:00am: Introduction </a:t>
            </a:r>
          </a:p>
          <a:p>
            <a:r>
              <a:rPr lang="en-GB" dirty="0"/>
              <a:t>10:30am-12.00pm: Training others </a:t>
            </a:r>
          </a:p>
          <a:p>
            <a:r>
              <a:rPr lang="en-GB" dirty="0"/>
              <a:t>12:00pm-1:00pm Supervising others </a:t>
            </a:r>
          </a:p>
          <a:p>
            <a:pPr marL="0" indent="0">
              <a:buNone/>
            </a:pPr>
            <a:r>
              <a:rPr lang="en-GB" dirty="0"/>
              <a:t> </a:t>
            </a:r>
          </a:p>
          <a:p>
            <a:r>
              <a:rPr lang="en-GB" dirty="0"/>
              <a:t>Day 2: 9:00 am – 3:00pm 10</a:t>
            </a:r>
            <a:r>
              <a:rPr lang="en-GB" baseline="30000" dirty="0"/>
              <a:t>th</a:t>
            </a:r>
            <a:r>
              <a:rPr lang="en-GB" dirty="0"/>
              <a:t> October</a:t>
            </a:r>
          </a:p>
          <a:p>
            <a:r>
              <a:rPr lang="en-GB" dirty="0"/>
              <a:t>9:00am-10:00am: 1-2-1 therapy</a:t>
            </a:r>
          </a:p>
          <a:p>
            <a:r>
              <a:rPr lang="en-GB" dirty="0"/>
              <a:t>10:00am-11:00am: Formulation</a:t>
            </a:r>
          </a:p>
          <a:p>
            <a:r>
              <a:rPr lang="en-GB" dirty="0"/>
              <a:t>11:30am-12:00pm: Reflective practice </a:t>
            </a:r>
          </a:p>
          <a:p>
            <a:r>
              <a:rPr lang="en-GB" dirty="0"/>
              <a:t>12:00pm-1:00pm: Data collection </a:t>
            </a:r>
          </a:p>
          <a:p>
            <a:r>
              <a:rPr lang="en-GB" dirty="0"/>
              <a:t>Lunch break</a:t>
            </a:r>
          </a:p>
          <a:p>
            <a:r>
              <a:rPr lang="en-GB" dirty="0"/>
              <a:t>2:00pm-3:00pm: Implementation challenges</a:t>
            </a:r>
          </a:p>
        </p:txBody>
      </p:sp>
    </p:spTree>
    <p:extLst>
      <p:ext uri="{BB962C8B-B14F-4D97-AF65-F5344CB8AC3E}">
        <p14:creationId xmlns:p14="http://schemas.microsoft.com/office/powerpoint/2010/main" val="1066529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Service User Pathway</a:t>
            </a:r>
            <a:endParaRPr lang="en-GB" dirty="0"/>
          </a:p>
        </p:txBody>
      </p:sp>
      <p:graphicFrame>
        <p:nvGraphicFramePr>
          <p:cNvPr id="4" name="Content Placeholder 3"/>
          <p:cNvGraphicFramePr>
            <a:graphicFrameLocks noGrp="1"/>
          </p:cNvGraphicFramePr>
          <p:nvPr>
            <p:ph idx="1"/>
          </p:nvPr>
        </p:nvGraphicFramePr>
        <p:xfrm>
          <a:off x="609600" y="1600201"/>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78945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7B7F0-B986-4CA5-B18A-DF184802B322}"/>
              </a:ext>
            </a:extLst>
          </p:cNvPr>
          <p:cNvSpPr>
            <a:spLocks noGrp="1"/>
          </p:cNvSpPr>
          <p:nvPr>
            <p:ph type="title"/>
          </p:nvPr>
        </p:nvSpPr>
        <p:spPr/>
        <p:txBody>
          <a:bodyPr/>
          <a:lstStyle/>
          <a:p>
            <a:r>
              <a:rPr lang="en-US" dirty="0"/>
              <a:t>Proposed breakdown of time </a:t>
            </a:r>
            <a:br>
              <a:rPr lang="en-US" dirty="0"/>
            </a:br>
            <a:r>
              <a:rPr lang="en-US" dirty="0"/>
              <a:t>(based on full time TULIPS post)</a:t>
            </a:r>
            <a:endParaRPr lang="en-GB" dirty="0"/>
          </a:p>
        </p:txBody>
      </p:sp>
      <p:sp>
        <p:nvSpPr>
          <p:cNvPr id="3" name="Content Placeholder 2">
            <a:extLst>
              <a:ext uri="{FF2B5EF4-FFF2-40B4-BE49-F238E27FC236}">
                <a16:creationId xmlns:a16="http://schemas.microsoft.com/office/drawing/2014/main" id="{E215E432-6531-48CF-AC57-FD7D2F4853AB}"/>
              </a:ext>
            </a:extLst>
          </p:cNvPr>
          <p:cNvSpPr>
            <a:spLocks noGrp="1"/>
          </p:cNvSpPr>
          <p:nvPr>
            <p:ph idx="1"/>
          </p:nvPr>
        </p:nvSpPr>
        <p:spPr/>
        <p:txBody>
          <a:bodyPr/>
          <a:lstStyle/>
          <a:p>
            <a:r>
              <a:rPr lang="en-GB" dirty="0"/>
              <a:t>Week 1-2 – Training with Trust and research team </a:t>
            </a:r>
          </a:p>
          <a:p>
            <a:r>
              <a:rPr lang="en-GB" dirty="0"/>
              <a:t>Week 3-4 – Refine training materials and plan time on ward in liaison with senior nursing staff</a:t>
            </a:r>
          </a:p>
          <a:p>
            <a:r>
              <a:rPr lang="en-GB" dirty="0"/>
              <a:t>Weeks 5-6 – Deliver majority of staff training</a:t>
            </a:r>
          </a:p>
          <a:p>
            <a:r>
              <a:rPr lang="en-GB" dirty="0"/>
              <a:t>Weeks 6-30 – Delivery of core components of the intervention, including any outstanding training. </a:t>
            </a:r>
          </a:p>
          <a:p>
            <a:endParaRPr lang="en-GB" dirty="0"/>
          </a:p>
        </p:txBody>
      </p:sp>
    </p:spTree>
    <p:extLst>
      <p:ext uri="{BB962C8B-B14F-4D97-AF65-F5344CB8AC3E}">
        <p14:creationId xmlns:p14="http://schemas.microsoft.com/office/powerpoint/2010/main" val="35874245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2A8B3-367D-4770-986C-6D720D6FD04C}"/>
              </a:ext>
            </a:extLst>
          </p:cNvPr>
          <p:cNvSpPr>
            <a:spLocks noGrp="1"/>
          </p:cNvSpPr>
          <p:nvPr>
            <p:ph type="title"/>
          </p:nvPr>
        </p:nvSpPr>
        <p:spPr/>
        <p:txBody>
          <a:bodyPr/>
          <a:lstStyle/>
          <a:p>
            <a:r>
              <a:rPr lang="en-US" dirty="0"/>
              <a:t>Proposed breakdown of time</a:t>
            </a:r>
            <a:endParaRPr lang="en-GB" dirty="0"/>
          </a:p>
        </p:txBody>
      </p:sp>
      <p:sp>
        <p:nvSpPr>
          <p:cNvPr id="3" name="Content Placeholder 2">
            <a:extLst>
              <a:ext uri="{FF2B5EF4-FFF2-40B4-BE49-F238E27FC236}">
                <a16:creationId xmlns:a16="http://schemas.microsoft.com/office/drawing/2014/main" id="{18B24B73-6A97-4DCA-A69C-5F28A4C831FF}"/>
              </a:ext>
            </a:extLst>
          </p:cNvPr>
          <p:cNvSpPr>
            <a:spLocks noGrp="1"/>
          </p:cNvSpPr>
          <p:nvPr>
            <p:ph idx="1"/>
          </p:nvPr>
        </p:nvSpPr>
        <p:spPr/>
        <p:txBody>
          <a:bodyPr>
            <a:normAutofit fontScale="77500" lnSpcReduction="20000"/>
          </a:bodyPr>
          <a:lstStyle/>
          <a:p>
            <a:pPr marL="0" indent="0">
              <a:buNone/>
            </a:pPr>
            <a:r>
              <a:rPr lang="en-GB" b="1" dirty="0"/>
              <a:t>Based on 18.75 hours per week</a:t>
            </a:r>
            <a:r>
              <a:rPr lang="en-GB" dirty="0"/>
              <a:t> </a:t>
            </a:r>
          </a:p>
          <a:p>
            <a:r>
              <a:rPr lang="en-GB" dirty="0"/>
              <a:t>3 hours patient formulation (level 1)</a:t>
            </a:r>
          </a:p>
          <a:p>
            <a:r>
              <a:rPr lang="en-GB" dirty="0"/>
              <a:t>3 hours supervising staff to deliver step two and delivering any outstanding training</a:t>
            </a:r>
          </a:p>
          <a:p>
            <a:pPr marL="0" indent="0">
              <a:buNone/>
            </a:pPr>
            <a:r>
              <a:rPr lang="en-GB" dirty="0"/>
              <a:t>    (level 2)</a:t>
            </a:r>
          </a:p>
          <a:p>
            <a:r>
              <a:rPr lang="en-GB" dirty="0"/>
              <a:t>2 hours one-to-one therapy (level 3)</a:t>
            </a:r>
          </a:p>
          <a:p>
            <a:r>
              <a:rPr lang="en-GB" dirty="0"/>
              <a:t>1.5 hours own supervision</a:t>
            </a:r>
          </a:p>
          <a:p>
            <a:r>
              <a:rPr lang="en-GB" dirty="0"/>
              <a:t>2 hours administration and liaison</a:t>
            </a:r>
          </a:p>
          <a:p>
            <a:r>
              <a:rPr lang="en-GB" dirty="0"/>
              <a:t>3 hours team meetings (handovers, ward rounds, other review meetings)</a:t>
            </a:r>
          </a:p>
          <a:p>
            <a:r>
              <a:rPr lang="en-GB" dirty="0"/>
              <a:t>1.5 hours  of team formulation or reflective practice</a:t>
            </a:r>
          </a:p>
          <a:p>
            <a:r>
              <a:rPr lang="en-GB" dirty="0"/>
              <a:t>2.75 hours break/lunch</a:t>
            </a:r>
          </a:p>
          <a:p>
            <a:pPr marL="0" indent="0">
              <a:buNone/>
            </a:pPr>
            <a:endParaRPr lang="en-GB" dirty="0"/>
          </a:p>
          <a:p>
            <a:pPr marL="0" indent="0">
              <a:buNone/>
            </a:pPr>
            <a:r>
              <a:rPr lang="en-GB" dirty="0"/>
              <a:t>All the above includes travel and preparation time</a:t>
            </a:r>
          </a:p>
          <a:p>
            <a:endParaRPr lang="en-GB" dirty="0"/>
          </a:p>
        </p:txBody>
      </p:sp>
    </p:spTree>
    <p:extLst>
      <p:ext uri="{BB962C8B-B14F-4D97-AF65-F5344CB8AC3E}">
        <p14:creationId xmlns:p14="http://schemas.microsoft.com/office/powerpoint/2010/main" val="520128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CA74B2-1636-4D2F-8F91-AC07A85E750D}"/>
              </a:ext>
            </a:extLst>
          </p:cNvPr>
          <p:cNvSpPr>
            <a:spLocks noGrp="1"/>
          </p:cNvSpPr>
          <p:nvPr>
            <p:ph idx="1"/>
          </p:nvPr>
        </p:nvSpPr>
        <p:spPr/>
        <p:txBody>
          <a:bodyPr>
            <a:normAutofit/>
          </a:bodyPr>
          <a:lstStyle/>
          <a:p>
            <a:pPr marL="0" indent="0" algn="ctr">
              <a:buNone/>
            </a:pPr>
            <a:r>
              <a:rPr lang="en-US" sz="4800" dirty="0"/>
              <a:t>Questions so far? </a:t>
            </a:r>
            <a:endParaRPr lang="en-GB" sz="4800" dirty="0"/>
          </a:p>
        </p:txBody>
      </p:sp>
    </p:spTree>
    <p:extLst>
      <p:ext uri="{BB962C8B-B14F-4D97-AF65-F5344CB8AC3E}">
        <p14:creationId xmlns:p14="http://schemas.microsoft.com/office/powerpoint/2010/main" val="3903765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CA74B2-1636-4D2F-8F91-AC07A85E750D}"/>
              </a:ext>
            </a:extLst>
          </p:cNvPr>
          <p:cNvSpPr>
            <a:spLocks noGrp="1"/>
          </p:cNvSpPr>
          <p:nvPr>
            <p:ph idx="1"/>
          </p:nvPr>
        </p:nvSpPr>
        <p:spPr/>
        <p:txBody>
          <a:bodyPr>
            <a:normAutofit/>
          </a:bodyPr>
          <a:lstStyle/>
          <a:p>
            <a:pPr marL="0" indent="0" algn="ctr">
              <a:buNone/>
            </a:pPr>
            <a:r>
              <a:rPr lang="en-US" sz="4800" dirty="0"/>
              <a:t>Training others  </a:t>
            </a:r>
            <a:endParaRPr lang="en-GB" sz="4800" dirty="0"/>
          </a:p>
        </p:txBody>
      </p:sp>
    </p:spTree>
    <p:extLst>
      <p:ext uri="{BB962C8B-B14F-4D97-AF65-F5344CB8AC3E}">
        <p14:creationId xmlns:p14="http://schemas.microsoft.com/office/powerpoint/2010/main" val="38396085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FA7F8-AF73-4CB1-AEF6-6D2C8D6B938C}"/>
              </a:ext>
            </a:extLst>
          </p:cNvPr>
          <p:cNvSpPr>
            <a:spLocks noGrp="1"/>
          </p:cNvSpPr>
          <p:nvPr>
            <p:ph type="title"/>
          </p:nvPr>
        </p:nvSpPr>
        <p:spPr/>
        <p:txBody>
          <a:bodyPr/>
          <a:lstStyle/>
          <a:p>
            <a:r>
              <a:rPr lang="en-US" dirty="0"/>
              <a:t>Training others </a:t>
            </a:r>
            <a:endParaRPr lang="en-GB" dirty="0"/>
          </a:p>
        </p:txBody>
      </p:sp>
      <p:sp>
        <p:nvSpPr>
          <p:cNvPr id="3" name="Content Placeholder 2">
            <a:extLst>
              <a:ext uri="{FF2B5EF4-FFF2-40B4-BE49-F238E27FC236}">
                <a16:creationId xmlns:a16="http://schemas.microsoft.com/office/drawing/2014/main" id="{108A32E7-2419-490B-8B41-A45C57504530}"/>
              </a:ext>
            </a:extLst>
          </p:cNvPr>
          <p:cNvSpPr>
            <a:spLocks noGrp="1"/>
          </p:cNvSpPr>
          <p:nvPr>
            <p:ph idx="1"/>
          </p:nvPr>
        </p:nvSpPr>
        <p:spPr>
          <a:xfrm>
            <a:off x="838200" y="1690688"/>
            <a:ext cx="10515600" cy="4486275"/>
          </a:xfrm>
        </p:spPr>
        <p:txBody>
          <a:bodyPr/>
          <a:lstStyle/>
          <a:p>
            <a:r>
              <a:rPr lang="en-US" dirty="0"/>
              <a:t>Previous experiences and what you have learnt? </a:t>
            </a:r>
          </a:p>
          <a:p>
            <a:r>
              <a:rPr lang="en-US" dirty="0"/>
              <a:t>Our learning from WP1 (literature review, interviews and pilot)</a:t>
            </a:r>
          </a:p>
          <a:p>
            <a:r>
              <a:rPr lang="en-US" dirty="0"/>
              <a:t>Generate top tips together </a:t>
            </a:r>
            <a:endParaRPr lang="en-GB" dirty="0"/>
          </a:p>
        </p:txBody>
      </p:sp>
    </p:spTree>
    <p:extLst>
      <p:ext uri="{BB962C8B-B14F-4D97-AF65-F5344CB8AC3E}">
        <p14:creationId xmlns:p14="http://schemas.microsoft.com/office/powerpoint/2010/main" val="24667639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Training – findings from WP1</a:t>
            </a:r>
          </a:p>
        </p:txBody>
      </p:sp>
      <p:sp>
        <p:nvSpPr>
          <p:cNvPr id="3" name="Content Placeholder 2"/>
          <p:cNvSpPr>
            <a:spLocks noGrp="1"/>
          </p:cNvSpPr>
          <p:nvPr>
            <p:ph idx="1"/>
          </p:nvPr>
        </p:nvSpPr>
        <p:spPr/>
        <p:txBody>
          <a:bodyPr>
            <a:normAutofit fontScale="85000" lnSpcReduction="20000"/>
          </a:bodyPr>
          <a:lstStyle/>
          <a:p>
            <a:r>
              <a:rPr lang="en-GB" dirty="0"/>
              <a:t>Training needs to equip nursing staff with skills by providing practical ways to implement theory.</a:t>
            </a:r>
          </a:p>
          <a:p>
            <a:r>
              <a:rPr lang="en-GB" dirty="0"/>
              <a:t>Majority of nursing staff know a lot of theory – make sure you comment on the fact that you are aware of their current knowledge and you want to enhance it by putting it into practice for them.</a:t>
            </a:r>
          </a:p>
          <a:p>
            <a:r>
              <a:rPr lang="en-GB" dirty="0"/>
              <a:t>Some nursing assistants may not have as much knowledge as nurses, however, some are BSc Psychology graduates so you will need to make sure you cater to all levels of expertise.</a:t>
            </a:r>
          </a:p>
          <a:p>
            <a:r>
              <a:rPr lang="en-GB" dirty="0"/>
              <a:t>Make sure that it is as interactive as possible.</a:t>
            </a:r>
          </a:p>
          <a:p>
            <a:r>
              <a:rPr lang="en-GB" dirty="0"/>
              <a:t>Having a member of the nursing team helping you deliver the training can overcome barriers and gain buy-in.</a:t>
            </a:r>
          </a:p>
          <a:p>
            <a:r>
              <a:rPr lang="en-GB" dirty="0"/>
              <a:t>Try and be as flexible with when you can conduct the training as possible – it is hard to roster everyone time off to do training, so the more dates and times you can </a:t>
            </a:r>
            <a:r>
              <a:rPr lang="en-GB" dirty="0" err="1"/>
              <a:t>offter</a:t>
            </a:r>
            <a:r>
              <a:rPr lang="en-GB" dirty="0"/>
              <a:t>, the better.</a:t>
            </a:r>
          </a:p>
        </p:txBody>
      </p:sp>
    </p:spTree>
    <p:extLst>
      <p:ext uri="{BB962C8B-B14F-4D97-AF65-F5344CB8AC3E}">
        <p14:creationId xmlns:p14="http://schemas.microsoft.com/office/powerpoint/2010/main" val="16526748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25668-1572-4DC4-9A3B-A7901C95080F}"/>
              </a:ext>
            </a:extLst>
          </p:cNvPr>
          <p:cNvSpPr>
            <a:spLocks noGrp="1"/>
          </p:cNvSpPr>
          <p:nvPr>
            <p:ph type="title"/>
          </p:nvPr>
        </p:nvSpPr>
        <p:spPr/>
        <p:txBody>
          <a:bodyPr/>
          <a:lstStyle/>
          <a:p>
            <a:r>
              <a:rPr lang="en-US" dirty="0"/>
              <a:t>Proposed structure </a:t>
            </a:r>
            <a:endParaRPr lang="en-GB" dirty="0"/>
          </a:p>
        </p:txBody>
      </p:sp>
      <p:sp>
        <p:nvSpPr>
          <p:cNvPr id="3" name="Content Placeholder 2">
            <a:extLst>
              <a:ext uri="{FF2B5EF4-FFF2-40B4-BE49-F238E27FC236}">
                <a16:creationId xmlns:a16="http://schemas.microsoft.com/office/drawing/2014/main" id="{44C8DBC3-F9B9-4C3D-A766-DC8BF5EDEB04}"/>
              </a:ext>
            </a:extLst>
          </p:cNvPr>
          <p:cNvSpPr>
            <a:spLocks noGrp="1"/>
          </p:cNvSpPr>
          <p:nvPr>
            <p:ph idx="1"/>
          </p:nvPr>
        </p:nvSpPr>
        <p:spPr/>
        <p:txBody>
          <a:bodyPr/>
          <a:lstStyle/>
          <a:p>
            <a:r>
              <a:rPr lang="en-US" dirty="0"/>
              <a:t>Delivered over a 2 week period </a:t>
            </a:r>
          </a:p>
          <a:p>
            <a:r>
              <a:rPr lang="en-US" dirty="0"/>
              <a:t>All staff receive  ½ day introduction to psychological models.</a:t>
            </a:r>
          </a:p>
          <a:p>
            <a:r>
              <a:rPr lang="en-US" dirty="0"/>
              <a:t>All qualified staff receive 4 ½ day training to support delivery of one-to-one sessions </a:t>
            </a:r>
          </a:p>
          <a:p>
            <a:r>
              <a:rPr lang="en-US" dirty="0"/>
              <a:t>Training materials are prepared in advance by us but need to refine/tailor materials to local context and decide which aspects to deliver  </a:t>
            </a:r>
            <a:endParaRPr lang="en-GB" dirty="0"/>
          </a:p>
        </p:txBody>
      </p:sp>
    </p:spTree>
    <p:extLst>
      <p:ext uri="{BB962C8B-B14F-4D97-AF65-F5344CB8AC3E}">
        <p14:creationId xmlns:p14="http://schemas.microsoft.com/office/powerpoint/2010/main" val="20883133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54FC0-8F8D-49B0-AE87-96A80468D3CD}"/>
              </a:ext>
            </a:extLst>
          </p:cNvPr>
          <p:cNvSpPr>
            <a:spLocks noGrp="1"/>
          </p:cNvSpPr>
          <p:nvPr>
            <p:ph type="title"/>
          </p:nvPr>
        </p:nvSpPr>
        <p:spPr/>
        <p:txBody>
          <a:bodyPr/>
          <a:lstStyle/>
          <a:p>
            <a:r>
              <a:rPr lang="en-US" dirty="0"/>
              <a:t>Materials </a:t>
            </a:r>
            <a:endParaRPr lang="en-GB" dirty="0"/>
          </a:p>
        </p:txBody>
      </p:sp>
      <p:sp>
        <p:nvSpPr>
          <p:cNvPr id="3" name="Content Placeholder 2">
            <a:extLst>
              <a:ext uri="{FF2B5EF4-FFF2-40B4-BE49-F238E27FC236}">
                <a16:creationId xmlns:a16="http://schemas.microsoft.com/office/drawing/2014/main" id="{5766ABEE-B345-49F3-9A8C-7A731AB412E9}"/>
              </a:ext>
            </a:extLst>
          </p:cNvPr>
          <p:cNvSpPr>
            <a:spLocks noGrp="1"/>
          </p:cNvSpPr>
          <p:nvPr>
            <p:ph idx="1"/>
          </p:nvPr>
        </p:nvSpPr>
        <p:spPr/>
        <p:txBody>
          <a:bodyPr>
            <a:normAutofit fontScale="77500" lnSpcReduction="20000"/>
          </a:bodyPr>
          <a:lstStyle/>
          <a:p>
            <a:r>
              <a:rPr lang="en-US" dirty="0"/>
              <a:t>Introduction session – includes trauma and mental health, therapeutic relationships, self-care and formulation.</a:t>
            </a:r>
          </a:p>
          <a:p>
            <a:r>
              <a:rPr lang="en-US" dirty="0"/>
              <a:t>Focused sessions</a:t>
            </a:r>
          </a:p>
          <a:p>
            <a:pPr>
              <a:buFontTx/>
              <a:buChar char="-"/>
            </a:pPr>
            <a:r>
              <a:rPr lang="en-US" dirty="0"/>
              <a:t>How to deliver one-to-one sessions </a:t>
            </a:r>
          </a:p>
          <a:p>
            <a:pPr>
              <a:buFontTx/>
              <a:buChar char="-"/>
            </a:pPr>
            <a:r>
              <a:rPr lang="en-US" dirty="0"/>
              <a:t>How to deliver groups</a:t>
            </a:r>
          </a:p>
          <a:p>
            <a:pPr>
              <a:buFontTx/>
              <a:buChar char="-"/>
            </a:pPr>
            <a:r>
              <a:rPr lang="en-US" dirty="0"/>
              <a:t>Anxiety </a:t>
            </a:r>
          </a:p>
          <a:p>
            <a:pPr>
              <a:buFontTx/>
              <a:buChar char="-"/>
            </a:pPr>
            <a:r>
              <a:rPr lang="en-US" dirty="0"/>
              <a:t>Low mood</a:t>
            </a:r>
          </a:p>
          <a:p>
            <a:pPr>
              <a:buFontTx/>
              <a:buChar char="-"/>
            </a:pPr>
            <a:r>
              <a:rPr lang="en-US" dirty="0"/>
              <a:t>Psychosis</a:t>
            </a:r>
          </a:p>
          <a:p>
            <a:pPr>
              <a:buFontTx/>
              <a:buChar char="-"/>
            </a:pPr>
            <a:r>
              <a:rPr lang="en-US" dirty="0"/>
              <a:t>Healthy living </a:t>
            </a:r>
          </a:p>
          <a:p>
            <a:pPr>
              <a:buFontTx/>
              <a:buChar char="-"/>
            </a:pPr>
            <a:r>
              <a:rPr lang="en-US" dirty="0"/>
              <a:t>Self-esteem </a:t>
            </a:r>
          </a:p>
          <a:p>
            <a:pPr>
              <a:buFontTx/>
              <a:buChar char="-"/>
            </a:pPr>
            <a:r>
              <a:rPr lang="en-US" dirty="0"/>
              <a:t>Self-harm and suicidality </a:t>
            </a:r>
          </a:p>
          <a:p>
            <a:pPr>
              <a:buFontTx/>
              <a:buChar char="-"/>
            </a:pPr>
            <a:r>
              <a:rPr lang="en-US" dirty="0"/>
              <a:t>Anger and aggression </a:t>
            </a:r>
          </a:p>
        </p:txBody>
      </p:sp>
    </p:spTree>
    <p:extLst>
      <p:ext uri="{BB962C8B-B14F-4D97-AF65-F5344CB8AC3E}">
        <p14:creationId xmlns:p14="http://schemas.microsoft.com/office/powerpoint/2010/main" val="18573471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CA74B2-1636-4D2F-8F91-AC07A85E750D}"/>
              </a:ext>
            </a:extLst>
          </p:cNvPr>
          <p:cNvSpPr>
            <a:spLocks noGrp="1"/>
          </p:cNvSpPr>
          <p:nvPr>
            <p:ph idx="1"/>
          </p:nvPr>
        </p:nvSpPr>
        <p:spPr/>
        <p:txBody>
          <a:bodyPr>
            <a:normAutofit/>
          </a:bodyPr>
          <a:lstStyle/>
          <a:p>
            <a:pPr marL="0" indent="0" algn="ctr">
              <a:buNone/>
            </a:pPr>
            <a:r>
              <a:rPr lang="en-US" sz="4800" dirty="0"/>
              <a:t>Questions and reflections on </a:t>
            </a:r>
          </a:p>
          <a:p>
            <a:pPr marL="0" indent="0" algn="ctr">
              <a:buNone/>
            </a:pPr>
            <a:r>
              <a:rPr lang="en-US" sz="4800" dirty="0"/>
              <a:t>staff training? </a:t>
            </a:r>
            <a:endParaRPr lang="en-GB" sz="4800" dirty="0"/>
          </a:p>
        </p:txBody>
      </p:sp>
    </p:spTree>
    <p:extLst>
      <p:ext uri="{BB962C8B-B14F-4D97-AF65-F5344CB8AC3E}">
        <p14:creationId xmlns:p14="http://schemas.microsoft.com/office/powerpoint/2010/main" val="691857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764" y="365125"/>
            <a:ext cx="10515600" cy="1325563"/>
          </a:xfrm>
        </p:spPr>
        <p:txBody>
          <a:bodyPr/>
          <a:lstStyle/>
          <a:p>
            <a:r>
              <a:rPr lang="en-GB" b="1" dirty="0"/>
              <a:t>Background: some facts and figures</a:t>
            </a:r>
          </a:p>
        </p:txBody>
      </p:sp>
      <p:sp>
        <p:nvSpPr>
          <p:cNvPr id="3" name="Content Placeholder 2"/>
          <p:cNvSpPr>
            <a:spLocks noGrp="1"/>
          </p:cNvSpPr>
          <p:nvPr>
            <p:ph idx="1"/>
          </p:nvPr>
        </p:nvSpPr>
        <p:spPr>
          <a:xfrm>
            <a:off x="765464" y="1555461"/>
            <a:ext cx="10515600" cy="4351338"/>
          </a:xfrm>
        </p:spPr>
        <p:txBody>
          <a:bodyPr>
            <a:normAutofit/>
          </a:bodyPr>
          <a:lstStyle/>
          <a:p>
            <a:r>
              <a:rPr lang="en-GB" dirty="0"/>
              <a:t>Between April 2017 and March 2018, 103,952 people who were in contact with mental health services spent time on mental health wards (NHS Digital, 2018). </a:t>
            </a:r>
          </a:p>
          <a:p>
            <a:r>
              <a:rPr lang="en-GB" dirty="0"/>
              <a:t>Each inpatient admission costs on average £12,000 (NHS Digital, 2018).</a:t>
            </a:r>
          </a:p>
          <a:p>
            <a:r>
              <a:rPr lang="en-GB" dirty="0"/>
              <a:t>Despite extremely high costs associated with inpatient care, inquiries highlight poor quality of care in these settings (Mind, 2011; Schizophrenia Commission, 2012; CQC, 2018). </a:t>
            </a:r>
            <a:endParaRPr lang="en-US" dirty="0"/>
          </a:p>
          <a:p>
            <a:endParaRPr lang="en-GB" dirty="0"/>
          </a:p>
        </p:txBody>
      </p:sp>
    </p:spTree>
    <p:extLst>
      <p:ext uri="{BB962C8B-B14F-4D97-AF65-F5344CB8AC3E}">
        <p14:creationId xmlns:p14="http://schemas.microsoft.com/office/powerpoint/2010/main" val="39973461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CA74B2-1636-4D2F-8F91-AC07A85E750D}"/>
              </a:ext>
            </a:extLst>
          </p:cNvPr>
          <p:cNvSpPr>
            <a:spLocks noGrp="1"/>
          </p:cNvSpPr>
          <p:nvPr>
            <p:ph idx="1"/>
          </p:nvPr>
        </p:nvSpPr>
        <p:spPr/>
        <p:txBody>
          <a:bodyPr>
            <a:normAutofit/>
          </a:bodyPr>
          <a:lstStyle/>
          <a:p>
            <a:pPr marL="0" indent="0" algn="ctr">
              <a:buNone/>
            </a:pPr>
            <a:r>
              <a:rPr lang="en-US" sz="4800" dirty="0"/>
              <a:t>Therapy on inpatient wards </a:t>
            </a:r>
            <a:endParaRPr lang="en-GB" sz="4800" dirty="0"/>
          </a:p>
        </p:txBody>
      </p:sp>
    </p:spTree>
    <p:extLst>
      <p:ext uri="{BB962C8B-B14F-4D97-AF65-F5344CB8AC3E}">
        <p14:creationId xmlns:p14="http://schemas.microsoft.com/office/powerpoint/2010/main" val="16874660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5161A-4B12-4FA0-893C-70A33A90E613}"/>
              </a:ext>
            </a:extLst>
          </p:cNvPr>
          <p:cNvSpPr>
            <a:spLocks noGrp="1"/>
          </p:cNvSpPr>
          <p:nvPr>
            <p:ph type="title"/>
          </p:nvPr>
        </p:nvSpPr>
        <p:spPr/>
        <p:txBody>
          <a:bodyPr/>
          <a:lstStyle/>
          <a:p>
            <a:r>
              <a:rPr lang="en-US" dirty="0"/>
              <a:t>Proposed model of delivery</a:t>
            </a:r>
            <a:endParaRPr lang="en-GB" dirty="0"/>
          </a:p>
        </p:txBody>
      </p:sp>
      <p:sp>
        <p:nvSpPr>
          <p:cNvPr id="3" name="Content Placeholder 2">
            <a:extLst>
              <a:ext uri="{FF2B5EF4-FFF2-40B4-BE49-F238E27FC236}">
                <a16:creationId xmlns:a16="http://schemas.microsoft.com/office/drawing/2014/main" id="{AC3DDB2E-25EB-43C2-87CE-359B0B5BD438}"/>
              </a:ext>
            </a:extLst>
          </p:cNvPr>
          <p:cNvSpPr>
            <a:spLocks noGrp="1"/>
          </p:cNvSpPr>
          <p:nvPr>
            <p:ph idx="1"/>
          </p:nvPr>
        </p:nvSpPr>
        <p:spPr/>
        <p:txBody>
          <a:bodyPr>
            <a:normAutofit lnSpcReduction="10000"/>
          </a:bodyPr>
          <a:lstStyle/>
          <a:p>
            <a:r>
              <a:rPr lang="en-US" dirty="0"/>
              <a:t>2 hours of therapist time per week</a:t>
            </a:r>
          </a:p>
          <a:p>
            <a:r>
              <a:rPr lang="en-US" dirty="0"/>
              <a:t>Small caseload of 2-3 patients determined on basis of formulations with key nurse</a:t>
            </a:r>
          </a:p>
          <a:p>
            <a:r>
              <a:rPr lang="en-US" dirty="0"/>
              <a:t>Up to 16 sessions although likely to be shorter</a:t>
            </a:r>
          </a:p>
          <a:p>
            <a:r>
              <a:rPr lang="en-US" dirty="0"/>
              <a:t>May be more frequent sessions of shorter duration than in community </a:t>
            </a:r>
          </a:p>
          <a:p>
            <a:r>
              <a:rPr lang="en-GB" dirty="0"/>
              <a:t>Focused on assessment, formulation and factors keeping the patient in hospital or triggering future admissions</a:t>
            </a:r>
          </a:p>
          <a:p>
            <a:r>
              <a:rPr lang="en-GB" dirty="0"/>
              <a:t>Identify with the patient at least one achievable end goal of the sessions.</a:t>
            </a:r>
          </a:p>
          <a:p>
            <a:pPr marL="0" indent="0">
              <a:buNone/>
            </a:pPr>
            <a:endParaRPr lang="en-GB" dirty="0"/>
          </a:p>
          <a:p>
            <a:endParaRPr lang="en-GB" dirty="0"/>
          </a:p>
          <a:p>
            <a:endParaRPr lang="en-GB" dirty="0"/>
          </a:p>
          <a:p>
            <a:endParaRPr lang="en-GB" dirty="0"/>
          </a:p>
        </p:txBody>
      </p:sp>
    </p:spTree>
    <p:extLst>
      <p:ext uri="{BB962C8B-B14F-4D97-AF65-F5344CB8AC3E}">
        <p14:creationId xmlns:p14="http://schemas.microsoft.com/office/powerpoint/2010/main" val="41969001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5161A-4B12-4FA0-893C-70A33A90E613}"/>
              </a:ext>
            </a:extLst>
          </p:cNvPr>
          <p:cNvSpPr>
            <a:spLocks noGrp="1"/>
          </p:cNvSpPr>
          <p:nvPr>
            <p:ph type="title"/>
          </p:nvPr>
        </p:nvSpPr>
        <p:spPr/>
        <p:txBody>
          <a:bodyPr/>
          <a:lstStyle/>
          <a:p>
            <a:r>
              <a:rPr lang="en-US" dirty="0"/>
              <a:t>Proposed model of delivery</a:t>
            </a:r>
            <a:endParaRPr lang="en-GB" dirty="0"/>
          </a:p>
        </p:txBody>
      </p:sp>
      <p:sp>
        <p:nvSpPr>
          <p:cNvPr id="3" name="Content Placeholder 2">
            <a:extLst>
              <a:ext uri="{FF2B5EF4-FFF2-40B4-BE49-F238E27FC236}">
                <a16:creationId xmlns:a16="http://schemas.microsoft.com/office/drawing/2014/main" id="{AC3DDB2E-25EB-43C2-87CE-359B0B5BD438}"/>
              </a:ext>
            </a:extLst>
          </p:cNvPr>
          <p:cNvSpPr>
            <a:spLocks noGrp="1"/>
          </p:cNvSpPr>
          <p:nvPr>
            <p:ph idx="1"/>
          </p:nvPr>
        </p:nvSpPr>
        <p:spPr/>
        <p:txBody>
          <a:bodyPr>
            <a:normAutofit/>
          </a:bodyPr>
          <a:lstStyle/>
          <a:p>
            <a:r>
              <a:rPr lang="en-GB" dirty="0"/>
              <a:t>No model of therapy is specified but the sessions should rate highly on non-specific therapeutic factors e.g. interpersonal effectiveness on CTRS and working alliance.</a:t>
            </a:r>
          </a:p>
          <a:p>
            <a:pPr lvl="0"/>
            <a:r>
              <a:rPr lang="en-GB" dirty="0"/>
              <a:t>Consider patient wishes to continue work in the community and liaise with appropriate services if necessary.</a:t>
            </a:r>
          </a:p>
          <a:p>
            <a:pPr lvl="0"/>
            <a:r>
              <a:rPr lang="en-GB" dirty="0"/>
              <a:t>When patients are discharged unexpectedly or don’t want further input, the psychologist should ensure they still send summary of work to community team and any implications for the support plans.</a:t>
            </a:r>
          </a:p>
          <a:p>
            <a:pPr marL="0" indent="0">
              <a:buNone/>
            </a:pPr>
            <a:endParaRPr lang="en-GB" dirty="0"/>
          </a:p>
          <a:p>
            <a:endParaRPr lang="en-GB" dirty="0"/>
          </a:p>
          <a:p>
            <a:endParaRPr lang="en-GB" dirty="0"/>
          </a:p>
          <a:p>
            <a:endParaRPr lang="en-GB" dirty="0"/>
          </a:p>
        </p:txBody>
      </p:sp>
    </p:spTree>
    <p:extLst>
      <p:ext uri="{BB962C8B-B14F-4D97-AF65-F5344CB8AC3E}">
        <p14:creationId xmlns:p14="http://schemas.microsoft.com/office/powerpoint/2010/main" val="8567777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55DECB-055D-4B77-AFCF-2181A89FFFDD}"/>
              </a:ext>
            </a:extLst>
          </p:cNvPr>
          <p:cNvSpPr>
            <a:spLocks noGrp="1"/>
          </p:cNvSpPr>
          <p:nvPr>
            <p:ph idx="1"/>
          </p:nvPr>
        </p:nvSpPr>
        <p:spPr/>
        <p:txBody>
          <a:bodyPr>
            <a:normAutofit/>
          </a:bodyPr>
          <a:lstStyle/>
          <a:p>
            <a:pPr marL="0" indent="0" algn="ctr">
              <a:buNone/>
            </a:pPr>
            <a:r>
              <a:rPr lang="en-US" sz="4400" dirty="0"/>
              <a:t>Any previous experience of delivery </a:t>
            </a:r>
          </a:p>
          <a:p>
            <a:pPr marL="0" indent="0" algn="ctr">
              <a:buNone/>
            </a:pPr>
            <a:r>
              <a:rPr lang="en-US" sz="4400" dirty="0"/>
              <a:t>therapy to inpatients and reflections?</a:t>
            </a:r>
            <a:endParaRPr lang="en-GB" sz="4400" dirty="0"/>
          </a:p>
        </p:txBody>
      </p:sp>
    </p:spTree>
    <p:extLst>
      <p:ext uri="{BB962C8B-B14F-4D97-AF65-F5344CB8AC3E}">
        <p14:creationId xmlns:p14="http://schemas.microsoft.com/office/powerpoint/2010/main" val="4937887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a:t>The Challenges…</a:t>
            </a:r>
          </a:p>
        </p:txBody>
      </p:sp>
      <p:sp>
        <p:nvSpPr>
          <p:cNvPr id="3" name="Content Placeholder 2"/>
          <p:cNvSpPr>
            <a:spLocks noGrp="1"/>
          </p:cNvSpPr>
          <p:nvPr>
            <p:ph idx="1"/>
          </p:nvPr>
        </p:nvSpPr>
        <p:spPr>
          <a:xfrm>
            <a:off x="2470150" y="2209800"/>
            <a:ext cx="6446838" cy="4351338"/>
          </a:xfrm>
        </p:spPr>
        <p:txBody>
          <a:bodyPr/>
          <a:lstStyle/>
          <a:p>
            <a:pPr>
              <a:defRPr/>
            </a:pPr>
            <a:r>
              <a:rPr lang="en-GB" i="1" dirty="0"/>
              <a:t>Contextual implications </a:t>
            </a:r>
            <a:r>
              <a:rPr lang="en-GB" dirty="0"/>
              <a:t>affecting therapy delivery</a:t>
            </a:r>
          </a:p>
          <a:p>
            <a:pPr>
              <a:defRPr/>
            </a:pPr>
            <a:endParaRPr lang="en-GB" dirty="0"/>
          </a:p>
          <a:p>
            <a:pPr>
              <a:defRPr/>
            </a:pPr>
            <a:r>
              <a:rPr lang="en-GB" i="1" dirty="0"/>
              <a:t>Individual factors </a:t>
            </a:r>
            <a:r>
              <a:rPr lang="en-GB" dirty="0"/>
              <a:t>influencing delivery of therapy</a:t>
            </a:r>
          </a:p>
        </p:txBody>
      </p:sp>
    </p:spTree>
    <p:extLst>
      <p:ext uri="{BB962C8B-B14F-4D97-AF65-F5344CB8AC3E}">
        <p14:creationId xmlns:p14="http://schemas.microsoft.com/office/powerpoint/2010/main" val="4355161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a:t>Contextual implications…</a:t>
            </a:r>
          </a:p>
        </p:txBody>
      </p:sp>
      <p:sp>
        <p:nvSpPr>
          <p:cNvPr id="3" name="Content Placeholder 2"/>
          <p:cNvSpPr>
            <a:spLocks noGrp="1"/>
          </p:cNvSpPr>
          <p:nvPr>
            <p:ph idx="1"/>
          </p:nvPr>
        </p:nvSpPr>
        <p:spPr/>
        <p:txBody>
          <a:bodyPr>
            <a:normAutofit fontScale="77500" lnSpcReduction="20000"/>
          </a:bodyPr>
          <a:lstStyle/>
          <a:p>
            <a:pPr>
              <a:defRPr/>
            </a:pPr>
            <a:r>
              <a:rPr lang="en-GB" dirty="0"/>
              <a:t>Limited access to therapy spaces, e.g. store rooms</a:t>
            </a:r>
          </a:p>
          <a:p>
            <a:pPr>
              <a:defRPr/>
            </a:pPr>
            <a:r>
              <a:rPr lang="en-GB" dirty="0"/>
              <a:t>“Chaotic” ward environment</a:t>
            </a:r>
          </a:p>
          <a:p>
            <a:pPr lvl="1">
              <a:defRPr/>
            </a:pPr>
            <a:r>
              <a:rPr lang="en-GB" dirty="0"/>
              <a:t>People running around; noisy wards</a:t>
            </a:r>
          </a:p>
          <a:p>
            <a:pPr lvl="1">
              <a:defRPr/>
            </a:pPr>
            <a:r>
              <a:rPr lang="en-GB" dirty="0"/>
              <a:t>No clear programme of daytime activities</a:t>
            </a:r>
          </a:p>
          <a:p>
            <a:pPr lvl="1">
              <a:defRPr/>
            </a:pPr>
            <a:r>
              <a:rPr lang="en-GB" i="1" dirty="0"/>
              <a:t>A calm, containing, structured environment </a:t>
            </a:r>
            <a:r>
              <a:rPr lang="en-GB" i="1" dirty="0">
                <a:latin typeface="Arial Narrow"/>
              </a:rPr>
              <a:t>→</a:t>
            </a:r>
            <a:r>
              <a:rPr lang="en-GB" i="1" dirty="0"/>
              <a:t> Safety</a:t>
            </a:r>
          </a:p>
          <a:p>
            <a:pPr lvl="5">
              <a:defRPr/>
            </a:pPr>
            <a:endParaRPr lang="en-GB" dirty="0"/>
          </a:p>
          <a:p>
            <a:pPr lvl="1">
              <a:defRPr/>
            </a:pPr>
            <a:r>
              <a:rPr lang="en-GB" b="1" dirty="0"/>
              <a:t>Impact of these issues on therapeutic alliance?</a:t>
            </a:r>
          </a:p>
          <a:p>
            <a:pPr lvl="7">
              <a:defRPr/>
            </a:pPr>
            <a:endParaRPr lang="en-GB" b="1" dirty="0"/>
          </a:p>
          <a:p>
            <a:pPr>
              <a:defRPr/>
            </a:pPr>
            <a:r>
              <a:rPr lang="en-GB" dirty="0"/>
              <a:t>Broader, systemic factors to be formulated</a:t>
            </a:r>
          </a:p>
          <a:p>
            <a:pPr lvl="1">
              <a:defRPr/>
            </a:pPr>
            <a:r>
              <a:rPr lang="en-GB" dirty="0"/>
              <a:t>Quality of  the ward’s daily routine, e.g. access to OT</a:t>
            </a:r>
          </a:p>
          <a:p>
            <a:pPr lvl="1">
              <a:defRPr/>
            </a:pPr>
            <a:r>
              <a:rPr lang="en-GB" dirty="0"/>
              <a:t>Staff-patient relationships?</a:t>
            </a:r>
          </a:p>
          <a:p>
            <a:pPr lvl="1">
              <a:defRPr/>
            </a:pPr>
            <a:r>
              <a:rPr lang="en-GB" dirty="0"/>
              <a:t>Patient involvement in care planning</a:t>
            </a:r>
          </a:p>
          <a:p>
            <a:pPr lvl="2">
              <a:defRPr/>
            </a:pPr>
            <a:r>
              <a:rPr lang="en-GB" dirty="0"/>
              <a:t>“What do I need to do to get off this ward?”</a:t>
            </a:r>
          </a:p>
          <a:p>
            <a:pPr lvl="4">
              <a:defRPr/>
            </a:pPr>
            <a:endParaRPr lang="en-GB" dirty="0"/>
          </a:p>
          <a:p>
            <a:pPr lvl="1">
              <a:defRPr/>
            </a:pPr>
            <a:r>
              <a:rPr lang="en-GB" b="1" dirty="0"/>
              <a:t>Individualistic perspective would be insufficient and disallow meaningful engagement with client</a:t>
            </a:r>
            <a:endParaRPr lang="en-GB" dirty="0"/>
          </a:p>
        </p:txBody>
      </p:sp>
    </p:spTree>
    <p:extLst>
      <p:ext uri="{BB962C8B-B14F-4D97-AF65-F5344CB8AC3E}">
        <p14:creationId xmlns:p14="http://schemas.microsoft.com/office/powerpoint/2010/main" val="14683014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a:t>Contextual implications…</a:t>
            </a:r>
          </a:p>
        </p:txBody>
      </p:sp>
      <p:sp>
        <p:nvSpPr>
          <p:cNvPr id="3" name="Content Placeholder 2"/>
          <p:cNvSpPr>
            <a:spLocks noGrp="1"/>
          </p:cNvSpPr>
          <p:nvPr>
            <p:ph idx="1"/>
          </p:nvPr>
        </p:nvSpPr>
        <p:spPr/>
        <p:txBody>
          <a:bodyPr/>
          <a:lstStyle/>
          <a:p>
            <a:pPr>
              <a:defRPr/>
            </a:pPr>
            <a:r>
              <a:rPr lang="en-GB" dirty="0"/>
              <a:t>Manipulative, attention-seekers?</a:t>
            </a:r>
          </a:p>
          <a:p>
            <a:pPr lvl="1">
              <a:defRPr/>
            </a:pPr>
            <a:r>
              <a:rPr lang="en-GB" dirty="0"/>
              <a:t>Self-harming or other difficult behaviours can be seen as a manipulative tactic to gain access to privileges</a:t>
            </a:r>
            <a:endParaRPr lang="en-GB" sz="1400" dirty="0"/>
          </a:p>
          <a:p>
            <a:pPr lvl="1">
              <a:defRPr/>
            </a:pPr>
            <a:r>
              <a:rPr lang="en-GB" dirty="0"/>
              <a:t>Frustrating and draining challenge faced by ward staff</a:t>
            </a:r>
          </a:p>
          <a:p>
            <a:pPr lvl="1">
              <a:defRPr/>
            </a:pPr>
            <a:endParaRPr lang="en-GB" sz="1400" dirty="0"/>
          </a:p>
          <a:p>
            <a:pPr>
              <a:defRPr/>
            </a:pPr>
            <a:r>
              <a:rPr lang="en-GB" dirty="0"/>
              <a:t>Alternatively...</a:t>
            </a:r>
          </a:p>
          <a:p>
            <a:pPr lvl="1">
              <a:defRPr/>
            </a:pPr>
            <a:r>
              <a:rPr lang="en-GB" dirty="0"/>
              <a:t>All challenging behaviours can be seen as indicative of personal breakdowns resulting from crises of self-doubt, poor coping and problem-solving skills, hopelessness and fear of abandonment</a:t>
            </a:r>
            <a:endParaRPr lang="en-GB" sz="1400" dirty="0"/>
          </a:p>
          <a:p>
            <a:pPr lvl="2">
              <a:defRPr/>
            </a:pPr>
            <a:endParaRPr lang="en-GB" dirty="0"/>
          </a:p>
          <a:p>
            <a:pPr>
              <a:defRPr/>
            </a:pPr>
            <a:r>
              <a:rPr lang="en-GB" dirty="0"/>
              <a:t>This difference in viewpoint has to be carefully managed</a:t>
            </a:r>
          </a:p>
        </p:txBody>
      </p:sp>
    </p:spTree>
    <p:extLst>
      <p:ext uri="{BB962C8B-B14F-4D97-AF65-F5344CB8AC3E}">
        <p14:creationId xmlns:p14="http://schemas.microsoft.com/office/powerpoint/2010/main" val="10859382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a:t>Contextual implications…</a:t>
            </a:r>
          </a:p>
        </p:txBody>
      </p:sp>
      <p:sp>
        <p:nvSpPr>
          <p:cNvPr id="3" name="Content Placeholder 2"/>
          <p:cNvSpPr>
            <a:spLocks noGrp="1"/>
          </p:cNvSpPr>
          <p:nvPr>
            <p:ph idx="1"/>
          </p:nvPr>
        </p:nvSpPr>
        <p:spPr/>
        <p:txBody>
          <a:bodyPr>
            <a:normAutofit fontScale="92500"/>
          </a:bodyPr>
          <a:lstStyle/>
          <a:p>
            <a:pPr>
              <a:defRPr/>
            </a:pPr>
            <a:r>
              <a:rPr lang="en-GB" dirty="0"/>
              <a:t>Advocacy work to remove contextual stressors</a:t>
            </a:r>
          </a:p>
          <a:p>
            <a:pPr lvl="1">
              <a:defRPr/>
            </a:pPr>
            <a:r>
              <a:rPr lang="en-GB" dirty="0"/>
              <a:t>Sharing formulations with other staff (normalisation of problems given vulnerabilities)</a:t>
            </a:r>
          </a:p>
          <a:p>
            <a:pPr lvl="1">
              <a:defRPr/>
            </a:pPr>
            <a:r>
              <a:rPr lang="en-GB" dirty="0"/>
              <a:t>Sharing resources developed in therapy with ward team</a:t>
            </a:r>
          </a:p>
          <a:p>
            <a:pPr lvl="1">
              <a:defRPr/>
            </a:pPr>
            <a:r>
              <a:rPr lang="en-GB" dirty="0"/>
              <a:t>Support development of a care plan with patient and nurse (“This care plan is amazing”)</a:t>
            </a:r>
          </a:p>
          <a:p>
            <a:pPr>
              <a:defRPr/>
            </a:pPr>
            <a:endParaRPr lang="en-GB" dirty="0"/>
          </a:p>
          <a:p>
            <a:pPr>
              <a:defRPr/>
            </a:pPr>
            <a:r>
              <a:rPr lang="en-GB" dirty="0"/>
              <a:t>Therapist must ingratiate themselves with the ways of working of the ward</a:t>
            </a:r>
          </a:p>
          <a:p>
            <a:pPr marL="857250" lvl="1" indent="-457200">
              <a:defRPr/>
            </a:pPr>
            <a:r>
              <a:rPr lang="en-GB" dirty="0"/>
              <a:t>To become more aware of ward’s culture</a:t>
            </a:r>
            <a:endParaRPr lang="en-GB" sz="1000" dirty="0"/>
          </a:p>
          <a:p>
            <a:pPr marL="857250" lvl="1" indent="-457200">
              <a:defRPr/>
            </a:pPr>
            <a:r>
              <a:rPr lang="en-GB" dirty="0"/>
              <a:t>To develop a position from which to draw influence over the client’s environment</a:t>
            </a:r>
          </a:p>
        </p:txBody>
      </p:sp>
    </p:spTree>
    <p:extLst>
      <p:ext uri="{BB962C8B-B14F-4D97-AF65-F5344CB8AC3E}">
        <p14:creationId xmlns:p14="http://schemas.microsoft.com/office/powerpoint/2010/main" val="8393157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a:t>Individual factors...</a:t>
            </a:r>
          </a:p>
        </p:txBody>
      </p:sp>
      <p:sp>
        <p:nvSpPr>
          <p:cNvPr id="3" name="Content Placeholder 2"/>
          <p:cNvSpPr>
            <a:spLocks noGrp="1"/>
          </p:cNvSpPr>
          <p:nvPr>
            <p:ph idx="1"/>
          </p:nvPr>
        </p:nvSpPr>
        <p:spPr>
          <a:xfrm>
            <a:off x="2464128" y="1690688"/>
            <a:ext cx="6446838" cy="4351338"/>
          </a:xfrm>
        </p:spPr>
        <p:txBody>
          <a:bodyPr>
            <a:normAutofit lnSpcReduction="10000"/>
          </a:bodyPr>
          <a:lstStyle/>
          <a:p>
            <a:pPr>
              <a:defRPr/>
            </a:pPr>
            <a:r>
              <a:rPr lang="en-GB" dirty="0"/>
              <a:t>Individual impact of being an inpatient varies widely and admission requires considerable adjustment</a:t>
            </a:r>
            <a:endParaRPr lang="en-GB" sz="1400" dirty="0"/>
          </a:p>
          <a:p>
            <a:pPr lvl="3">
              <a:defRPr/>
            </a:pPr>
            <a:endParaRPr lang="en-GB" dirty="0"/>
          </a:p>
          <a:p>
            <a:pPr>
              <a:defRPr/>
            </a:pPr>
            <a:r>
              <a:rPr lang="en-GB" dirty="0"/>
              <a:t>Adjustment involves integration of ward norms into the client’s own habits of thinking, feeling and behaviour</a:t>
            </a:r>
          </a:p>
          <a:p>
            <a:pPr>
              <a:defRPr/>
            </a:pPr>
            <a:r>
              <a:rPr lang="en-GB" dirty="0"/>
              <a:t>So, what are the ward rules…</a:t>
            </a:r>
          </a:p>
          <a:p>
            <a:pPr lvl="1">
              <a:defRPr/>
            </a:pPr>
            <a:r>
              <a:rPr lang="en-GB" dirty="0"/>
              <a:t>“you won’t get leave if you show your distress”</a:t>
            </a:r>
          </a:p>
          <a:p>
            <a:pPr lvl="1">
              <a:defRPr/>
            </a:pPr>
            <a:r>
              <a:rPr lang="en-GB" dirty="0"/>
              <a:t>“If I tell you how suicidal I really am, I’ll never leave here”</a:t>
            </a:r>
          </a:p>
        </p:txBody>
      </p:sp>
    </p:spTree>
    <p:extLst>
      <p:ext uri="{BB962C8B-B14F-4D97-AF65-F5344CB8AC3E}">
        <p14:creationId xmlns:p14="http://schemas.microsoft.com/office/powerpoint/2010/main" val="26167962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a:t>Individual factors...</a:t>
            </a:r>
          </a:p>
        </p:txBody>
      </p:sp>
      <p:sp>
        <p:nvSpPr>
          <p:cNvPr id="3" name="Content Placeholder 2"/>
          <p:cNvSpPr>
            <a:spLocks noGrp="1"/>
          </p:cNvSpPr>
          <p:nvPr>
            <p:ph idx="1"/>
          </p:nvPr>
        </p:nvSpPr>
        <p:spPr/>
        <p:txBody>
          <a:bodyPr>
            <a:normAutofit fontScale="92500" lnSpcReduction="20000"/>
          </a:bodyPr>
          <a:lstStyle/>
          <a:p>
            <a:pPr>
              <a:defRPr/>
            </a:pPr>
            <a:r>
              <a:rPr lang="en-GB" dirty="0"/>
              <a:t>Many have no previous experience of therapy</a:t>
            </a:r>
          </a:p>
          <a:p>
            <a:pPr lvl="5">
              <a:defRPr/>
            </a:pPr>
            <a:endParaRPr lang="en-GB" dirty="0"/>
          </a:p>
          <a:p>
            <a:pPr>
              <a:defRPr/>
            </a:pPr>
            <a:r>
              <a:rPr lang="en-GB" dirty="0"/>
              <a:t>Motivation to commence therapy may be limited</a:t>
            </a:r>
          </a:p>
          <a:p>
            <a:pPr lvl="1">
              <a:defRPr/>
            </a:pPr>
            <a:r>
              <a:rPr lang="en-GB" dirty="0"/>
              <a:t>MI techniques have been useful</a:t>
            </a:r>
          </a:p>
          <a:p>
            <a:pPr lvl="1">
              <a:defRPr/>
            </a:pPr>
            <a:r>
              <a:rPr lang="en-GB" dirty="0"/>
              <a:t>‘Rolling with resistance’</a:t>
            </a:r>
          </a:p>
          <a:p>
            <a:pPr lvl="1">
              <a:defRPr/>
            </a:pPr>
            <a:r>
              <a:rPr lang="en-GB" dirty="0"/>
              <a:t>Affirmations &amp; validating client’s experiences</a:t>
            </a:r>
          </a:p>
          <a:p>
            <a:pPr lvl="5">
              <a:defRPr/>
            </a:pPr>
            <a:endParaRPr lang="en-GB" dirty="0"/>
          </a:p>
          <a:p>
            <a:pPr>
              <a:defRPr/>
            </a:pPr>
            <a:r>
              <a:rPr lang="en-GB" dirty="0"/>
              <a:t>Completion of homework, especially written tasks</a:t>
            </a:r>
          </a:p>
          <a:p>
            <a:pPr lvl="1">
              <a:defRPr/>
            </a:pPr>
            <a:r>
              <a:rPr lang="en-GB" dirty="0"/>
              <a:t>Little privacy in ward bedrooms</a:t>
            </a:r>
          </a:p>
          <a:p>
            <a:pPr lvl="1">
              <a:defRPr/>
            </a:pPr>
            <a:r>
              <a:rPr lang="en-GB" dirty="0"/>
              <a:t>No access to writing tools due to self-harm risk?</a:t>
            </a:r>
          </a:p>
          <a:p>
            <a:pPr lvl="1">
              <a:defRPr/>
            </a:pPr>
            <a:r>
              <a:rPr lang="en-GB" dirty="0"/>
              <a:t>Safe-keeping of ‘private work’ is compromised</a:t>
            </a:r>
          </a:p>
          <a:p>
            <a:pPr lvl="2">
              <a:defRPr/>
            </a:pPr>
            <a:r>
              <a:rPr lang="en-GB" dirty="0"/>
              <a:t>“Where can I safely keep my thought diaries without anyone seeing them?”</a:t>
            </a:r>
          </a:p>
          <a:p>
            <a:pPr lvl="1">
              <a:defRPr/>
            </a:pPr>
            <a:r>
              <a:rPr lang="en-GB" dirty="0"/>
              <a:t>Need creativity when designing behavioural </a:t>
            </a:r>
            <a:r>
              <a:rPr lang="en-GB" dirty="0" err="1"/>
              <a:t>expts</a:t>
            </a:r>
            <a:endParaRPr lang="en-GB" dirty="0"/>
          </a:p>
        </p:txBody>
      </p:sp>
    </p:spTree>
    <p:extLst>
      <p:ext uri="{BB962C8B-B14F-4D97-AF65-F5344CB8AC3E}">
        <p14:creationId xmlns:p14="http://schemas.microsoft.com/office/powerpoint/2010/main" val="4185584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schizophreniacommission.org.uk/wp-content/uploads/2012/11/sczreportcover_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6046" y="238990"/>
            <a:ext cx="4052454" cy="517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01436" y="238989"/>
            <a:ext cx="3917373" cy="5176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26741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a:t>Transitions</a:t>
            </a:r>
          </a:p>
        </p:txBody>
      </p:sp>
      <p:sp>
        <p:nvSpPr>
          <p:cNvPr id="3" name="Content Placeholder 2"/>
          <p:cNvSpPr>
            <a:spLocks noGrp="1"/>
          </p:cNvSpPr>
          <p:nvPr>
            <p:ph idx="1"/>
          </p:nvPr>
        </p:nvSpPr>
        <p:spPr/>
        <p:txBody>
          <a:bodyPr>
            <a:normAutofit fontScale="85000" lnSpcReduction="20000"/>
          </a:bodyPr>
          <a:lstStyle/>
          <a:p>
            <a:pPr>
              <a:defRPr/>
            </a:pPr>
            <a:r>
              <a:rPr lang="en-GB" dirty="0"/>
              <a:t>Ward-to-ward</a:t>
            </a:r>
          </a:p>
          <a:p>
            <a:pPr lvl="1">
              <a:defRPr/>
            </a:pPr>
            <a:r>
              <a:rPr lang="en-GB" dirty="0"/>
              <a:t>Moving up/down to/from PICU</a:t>
            </a:r>
          </a:p>
          <a:p>
            <a:pPr lvl="1">
              <a:defRPr/>
            </a:pPr>
            <a:r>
              <a:rPr lang="en-GB" dirty="0"/>
              <a:t>Implications for study design</a:t>
            </a:r>
          </a:p>
          <a:p>
            <a:pPr lvl="1">
              <a:defRPr/>
            </a:pPr>
            <a:r>
              <a:rPr lang="en-GB" dirty="0"/>
              <a:t>Pause ‘change work’ whilst returning to earlier goals of maintaining safety (hierarchy of needs)</a:t>
            </a:r>
          </a:p>
          <a:p>
            <a:pPr>
              <a:defRPr/>
            </a:pPr>
            <a:r>
              <a:rPr lang="en-GB" dirty="0"/>
              <a:t>Ward-to-home</a:t>
            </a:r>
          </a:p>
          <a:p>
            <a:pPr lvl="1">
              <a:defRPr/>
            </a:pPr>
            <a:r>
              <a:rPr lang="en-GB" dirty="0"/>
              <a:t>Fear of discharge (“What if I fail again?”)</a:t>
            </a:r>
          </a:p>
          <a:p>
            <a:pPr lvl="1">
              <a:defRPr/>
            </a:pPr>
            <a:r>
              <a:rPr lang="en-GB" dirty="0"/>
              <a:t>Pressure to ‘pretend you’re alright’</a:t>
            </a:r>
          </a:p>
          <a:p>
            <a:pPr lvl="1">
              <a:defRPr/>
            </a:pPr>
            <a:r>
              <a:rPr lang="en-GB" dirty="0"/>
              <a:t>‘Sealing over’ difficulties to achieve discharge</a:t>
            </a:r>
          </a:p>
          <a:p>
            <a:pPr>
              <a:defRPr/>
            </a:pPr>
            <a:r>
              <a:rPr lang="en-GB" dirty="0"/>
              <a:t>Home-to-ward</a:t>
            </a:r>
          </a:p>
          <a:p>
            <a:pPr lvl="1">
              <a:defRPr/>
            </a:pPr>
            <a:r>
              <a:rPr lang="en-GB" dirty="0"/>
              <a:t>“I’ve failed”, “I’m back to square one again”</a:t>
            </a:r>
          </a:p>
          <a:p>
            <a:pPr lvl="1">
              <a:defRPr/>
            </a:pPr>
            <a:r>
              <a:rPr lang="en-GB" dirty="0"/>
              <a:t>“I can’t do this therapy, so why still bother?”</a:t>
            </a:r>
          </a:p>
          <a:p>
            <a:pPr lvl="2">
              <a:defRPr/>
            </a:pPr>
            <a:r>
              <a:rPr lang="en-GB" dirty="0"/>
              <a:t>Despair, disappointment, self-blame</a:t>
            </a:r>
          </a:p>
          <a:p>
            <a:pPr lvl="1">
              <a:defRPr/>
            </a:pPr>
            <a:r>
              <a:rPr lang="en-GB" dirty="0"/>
              <a:t>Aim to facilitate an awareness of setbacks as temporary</a:t>
            </a:r>
          </a:p>
        </p:txBody>
      </p:sp>
    </p:spTree>
    <p:extLst>
      <p:ext uri="{BB962C8B-B14F-4D97-AF65-F5344CB8AC3E}">
        <p14:creationId xmlns:p14="http://schemas.microsoft.com/office/powerpoint/2010/main" val="41373081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137756-A41E-4C2C-BF1F-2C496292C617}"/>
              </a:ext>
            </a:extLst>
          </p:cNvPr>
          <p:cNvSpPr>
            <a:spLocks noGrp="1"/>
          </p:cNvSpPr>
          <p:nvPr>
            <p:ph idx="1"/>
          </p:nvPr>
        </p:nvSpPr>
        <p:spPr/>
        <p:txBody>
          <a:bodyPr>
            <a:normAutofit/>
          </a:bodyPr>
          <a:lstStyle/>
          <a:p>
            <a:pPr marL="0" indent="0" algn="ctr">
              <a:buNone/>
            </a:pPr>
            <a:r>
              <a:rPr lang="en-US" sz="4400" dirty="0"/>
              <a:t>Any what ifs.....?</a:t>
            </a:r>
          </a:p>
        </p:txBody>
      </p:sp>
    </p:spTree>
    <p:extLst>
      <p:ext uri="{BB962C8B-B14F-4D97-AF65-F5344CB8AC3E}">
        <p14:creationId xmlns:p14="http://schemas.microsoft.com/office/powerpoint/2010/main" val="799990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CA74B2-1636-4D2F-8F91-AC07A85E750D}"/>
              </a:ext>
            </a:extLst>
          </p:cNvPr>
          <p:cNvSpPr>
            <a:spLocks noGrp="1"/>
          </p:cNvSpPr>
          <p:nvPr>
            <p:ph idx="1"/>
          </p:nvPr>
        </p:nvSpPr>
        <p:spPr/>
        <p:txBody>
          <a:bodyPr>
            <a:normAutofit/>
          </a:bodyPr>
          <a:lstStyle/>
          <a:p>
            <a:pPr marL="0" indent="0" algn="ctr">
              <a:buNone/>
            </a:pPr>
            <a:r>
              <a:rPr lang="en-US" sz="4800" dirty="0"/>
              <a:t>Questions and reflections on therapy on inpatient wards? </a:t>
            </a:r>
            <a:endParaRPr lang="en-GB" sz="4800" dirty="0"/>
          </a:p>
        </p:txBody>
      </p:sp>
    </p:spTree>
    <p:extLst>
      <p:ext uri="{BB962C8B-B14F-4D97-AF65-F5344CB8AC3E}">
        <p14:creationId xmlns:p14="http://schemas.microsoft.com/office/powerpoint/2010/main" val="2589530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CA74B2-1636-4D2F-8F91-AC07A85E750D}"/>
              </a:ext>
            </a:extLst>
          </p:cNvPr>
          <p:cNvSpPr>
            <a:spLocks noGrp="1"/>
          </p:cNvSpPr>
          <p:nvPr>
            <p:ph idx="1"/>
          </p:nvPr>
        </p:nvSpPr>
        <p:spPr/>
        <p:txBody>
          <a:bodyPr>
            <a:normAutofit/>
          </a:bodyPr>
          <a:lstStyle/>
          <a:p>
            <a:pPr marL="0" indent="0" algn="ctr">
              <a:buNone/>
            </a:pPr>
            <a:r>
              <a:rPr lang="en-US" sz="4800" dirty="0"/>
              <a:t>Nurse-led interventions </a:t>
            </a:r>
            <a:endParaRPr lang="en-GB" sz="4800" dirty="0"/>
          </a:p>
        </p:txBody>
      </p:sp>
    </p:spTree>
    <p:extLst>
      <p:ext uri="{BB962C8B-B14F-4D97-AF65-F5344CB8AC3E}">
        <p14:creationId xmlns:p14="http://schemas.microsoft.com/office/powerpoint/2010/main" val="15398645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CA74B2-1636-4D2F-8F91-AC07A85E750D}"/>
              </a:ext>
            </a:extLst>
          </p:cNvPr>
          <p:cNvSpPr>
            <a:spLocks noGrp="1"/>
          </p:cNvSpPr>
          <p:nvPr>
            <p:ph idx="1"/>
          </p:nvPr>
        </p:nvSpPr>
        <p:spPr/>
        <p:txBody>
          <a:bodyPr>
            <a:normAutofit/>
          </a:bodyPr>
          <a:lstStyle/>
          <a:p>
            <a:pPr marL="0" indent="0" algn="ctr">
              <a:buNone/>
            </a:pPr>
            <a:r>
              <a:rPr lang="en-US" sz="4800" dirty="0"/>
              <a:t>What is your previous experience of supervising others and reflections? </a:t>
            </a:r>
            <a:endParaRPr lang="en-GB" sz="4800" dirty="0"/>
          </a:p>
        </p:txBody>
      </p:sp>
    </p:spTree>
    <p:extLst>
      <p:ext uri="{BB962C8B-B14F-4D97-AF65-F5344CB8AC3E}">
        <p14:creationId xmlns:p14="http://schemas.microsoft.com/office/powerpoint/2010/main" val="40612193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78A68-AAA7-4E43-80AE-6D5D98503847}"/>
              </a:ext>
            </a:extLst>
          </p:cNvPr>
          <p:cNvSpPr>
            <a:spLocks noGrp="1"/>
          </p:cNvSpPr>
          <p:nvPr>
            <p:ph type="title"/>
          </p:nvPr>
        </p:nvSpPr>
        <p:spPr/>
        <p:txBody>
          <a:bodyPr/>
          <a:lstStyle/>
          <a:p>
            <a:r>
              <a:rPr lang="en-US" dirty="0"/>
              <a:t>Proposed model</a:t>
            </a:r>
            <a:endParaRPr lang="en-GB" dirty="0"/>
          </a:p>
        </p:txBody>
      </p:sp>
      <p:sp>
        <p:nvSpPr>
          <p:cNvPr id="3" name="Content Placeholder 2">
            <a:extLst>
              <a:ext uri="{FF2B5EF4-FFF2-40B4-BE49-F238E27FC236}">
                <a16:creationId xmlns:a16="http://schemas.microsoft.com/office/drawing/2014/main" id="{E622AF82-2236-49BA-8874-3A93CE8D4E88}"/>
              </a:ext>
            </a:extLst>
          </p:cNvPr>
          <p:cNvSpPr>
            <a:spLocks noGrp="1"/>
          </p:cNvSpPr>
          <p:nvPr>
            <p:ph idx="1"/>
          </p:nvPr>
        </p:nvSpPr>
        <p:spPr/>
        <p:txBody>
          <a:bodyPr>
            <a:normAutofit fontScale="92500" lnSpcReduction="20000"/>
          </a:bodyPr>
          <a:lstStyle/>
          <a:p>
            <a:r>
              <a:rPr lang="en-US" dirty="0"/>
              <a:t>All qualified staff plus any other staff who express an interest in delivering interventions to receive 4 half day training sessions. </a:t>
            </a:r>
          </a:p>
          <a:p>
            <a:r>
              <a:rPr lang="en-US" dirty="0"/>
              <a:t>Psychologist will supervise the staff to support the delivery of nurse-led interventions.</a:t>
            </a:r>
          </a:p>
          <a:p>
            <a:r>
              <a:rPr lang="en-US" dirty="0"/>
              <a:t>Nurse interventions can be group-based or one-to-one, but groups should not be the only method of delivery. </a:t>
            </a:r>
          </a:p>
          <a:p>
            <a:r>
              <a:rPr lang="en-GB" dirty="0"/>
              <a:t>Suitability of patients for one-to-one interventions determined on the basis of formulations, with entry to groups being more open.</a:t>
            </a:r>
          </a:p>
          <a:p>
            <a:pPr lvl="0"/>
            <a:r>
              <a:rPr lang="en-GB" dirty="0"/>
              <a:t>Frequency and duration of one-to-one sessions to be determined in collaboration with patients.</a:t>
            </a:r>
          </a:p>
          <a:p>
            <a:pPr lvl="0"/>
            <a:r>
              <a:rPr lang="en-GB" dirty="0"/>
              <a:t>Frequency and duration of group sessions to be determined in collaboration with the psychologist and senior nursing staff.</a:t>
            </a:r>
          </a:p>
          <a:p>
            <a:endParaRPr lang="en-US" dirty="0"/>
          </a:p>
          <a:p>
            <a:endParaRPr lang="en-GB" dirty="0"/>
          </a:p>
        </p:txBody>
      </p:sp>
    </p:spTree>
    <p:extLst>
      <p:ext uri="{BB962C8B-B14F-4D97-AF65-F5344CB8AC3E}">
        <p14:creationId xmlns:p14="http://schemas.microsoft.com/office/powerpoint/2010/main" val="27313125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78A68-AAA7-4E43-80AE-6D5D98503847}"/>
              </a:ext>
            </a:extLst>
          </p:cNvPr>
          <p:cNvSpPr>
            <a:spLocks noGrp="1"/>
          </p:cNvSpPr>
          <p:nvPr>
            <p:ph type="title"/>
          </p:nvPr>
        </p:nvSpPr>
        <p:spPr/>
        <p:txBody>
          <a:bodyPr/>
          <a:lstStyle/>
          <a:p>
            <a:r>
              <a:rPr lang="en-US" dirty="0"/>
              <a:t>Proposed model</a:t>
            </a:r>
            <a:endParaRPr lang="en-GB" dirty="0"/>
          </a:p>
        </p:txBody>
      </p:sp>
      <p:sp>
        <p:nvSpPr>
          <p:cNvPr id="3" name="Content Placeholder 2">
            <a:extLst>
              <a:ext uri="{FF2B5EF4-FFF2-40B4-BE49-F238E27FC236}">
                <a16:creationId xmlns:a16="http://schemas.microsoft.com/office/drawing/2014/main" id="{E622AF82-2236-49BA-8874-3A93CE8D4E88}"/>
              </a:ext>
            </a:extLst>
          </p:cNvPr>
          <p:cNvSpPr>
            <a:spLocks noGrp="1"/>
          </p:cNvSpPr>
          <p:nvPr>
            <p:ph idx="1"/>
          </p:nvPr>
        </p:nvSpPr>
        <p:spPr>
          <a:xfrm>
            <a:off x="838200" y="1497724"/>
            <a:ext cx="10515600" cy="4679239"/>
          </a:xfrm>
        </p:spPr>
        <p:txBody>
          <a:bodyPr>
            <a:normAutofit fontScale="85000" lnSpcReduction="20000"/>
          </a:bodyPr>
          <a:lstStyle/>
          <a:p>
            <a:pPr marL="0" indent="0">
              <a:buNone/>
            </a:pPr>
            <a:endParaRPr lang="en-US" dirty="0"/>
          </a:p>
          <a:p>
            <a:r>
              <a:rPr lang="en-US" dirty="0"/>
              <a:t>Interventions are to be delivered as guided self-help booklets or in the case of groups pre-prepared slides.</a:t>
            </a:r>
          </a:p>
          <a:p>
            <a:r>
              <a:rPr lang="en-US" dirty="0"/>
              <a:t> Staff </a:t>
            </a:r>
            <a:r>
              <a:rPr lang="en-GB" dirty="0"/>
              <a:t>advised not to use their own material</a:t>
            </a:r>
            <a:endParaRPr lang="en-US" dirty="0"/>
          </a:p>
          <a:p>
            <a:r>
              <a:rPr lang="en-GB" dirty="0"/>
              <a:t>One session of the psychologist’s time per week will be dedicated to staff supervision, with 30 minute individual slots per staff member, meaning 4-6 staff members are seen per week. </a:t>
            </a:r>
          </a:p>
          <a:p>
            <a:r>
              <a:rPr lang="en-GB" dirty="0"/>
              <a:t>Shift rotas should allow the opportunity for staff to attend supervision at least fortnightly.</a:t>
            </a:r>
          </a:p>
          <a:p>
            <a:r>
              <a:rPr lang="en-GB" dirty="0"/>
              <a:t>Managed by stipulating to staff that it is part of their job role, covering the ward with a suitable number of bank/agency staff and conducting the supervision sessions across handover time. </a:t>
            </a:r>
          </a:p>
          <a:p>
            <a:r>
              <a:rPr lang="en-GB" dirty="0"/>
              <a:t>Supervision to act as a forum for staff to reflect and discuss any barriers to delivery of groups and one-to-one interventions.</a:t>
            </a:r>
          </a:p>
          <a:p>
            <a:endParaRPr lang="en-GB" dirty="0"/>
          </a:p>
          <a:p>
            <a:endParaRPr lang="en-GB" dirty="0"/>
          </a:p>
        </p:txBody>
      </p:sp>
    </p:spTree>
    <p:extLst>
      <p:ext uri="{BB962C8B-B14F-4D97-AF65-F5344CB8AC3E}">
        <p14:creationId xmlns:p14="http://schemas.microsoft.com/office/powerpoint/2010/main" val="24351638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Roles and responsibilities within supervision</a:t>
            </a:r>
          </a:p>
        </p:txBody>
      </p:sp>
      <p:sp>
        <p:nvSpPr>
          <p:cNvPr id="3" name="Content Placeholder 2"/>
          <p:cNvSpPr>
            <a:spLocks noGrp="1"/>
          </p:cNvSpPr>
          <p:nvPr>
            <p:ph idx="1"/>
          </p:nvPr>
        </p:nvSpPr>
        <p:spPr/>
        <p:txBody>
          <a:bodyPr/>
          <a:lstStyle/>
          <a:p>
            <a:r>
              <a:rPr lang="en-GB" dirty="0"/>
              <a:t>To provide consultation on supervisees’ work.</a:t>
            </a:r>
          </a:p>
          <a:p>
            <a:r>
              <a:rPr lang="en-GB" dirty="0"/>
              <a:t>To enhance the quality and competence of supervisee practice.</a:t>
            </a:r>
          </a:p>
          <a:p>
            <a:r>
              <a:rPr lang="en-GB" dirty="0"/>
              <a:t>Educative role (values/anti-oppressive practice etc.)</a:t>
            </a:r>
          </a:p>
          <a:p>
            <a:r>
              <a:rPr lang="en-GB" dirty="0"/>
              <a:t>Maintaining professional and ethical standards</a:t>
            </a:r>
          </a:p>
        </p:txBody>
      </p:sp>
    </p:spTree>
    <p:extLst>
      <p:ext uri="{BB962C8B-B14F-4D97-AF65-F5344CB8AC3E}">
        <p14:creationId xmlns:p14="http://schemas.microsoft.com/office/powerpoint/2010/main" val="6197008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Purpose of supervision in this study</a:t>
            </a:r>
          </a:p>
        </p:txBody>
      </p:sp>
      <p:sp>
        <p:nvSpPr>
          <p:cNvPr id="3" name="Content Placeholder 2"/>
          <p:cNvSpPr>
            <a:spLocks noGrp="1"/>
          </p:cNvSpPr>
          <p:nvPr>
            <p:ph idx="1"/>
          </p:nvPr>
        </p:nvSpPr>
        <p:spPr/>
        <p:txBody>
          <a:bodyPr>
            <a:normAutofit fontScale="92500"/>
          </a:bodyPr>
          <a:lstStyle/>
          <a:p>
            <a:r>
              <a:rPr lang="en-GB" dirty="0"/>
              <a:t>Ensuring fidelity/adherence to the ethos and content of the intervention </a:t>
            </a:r>
          </a:p>
          <a:p>
            <a:r>
              <a:rPr lang="en-GB" dirty="0"/>
              <a:t>Supporting staff to reflect on and coping with their own emotional responses to the groups or interventions </a:t>
            </a:r>
          </a:p>
          <a:p>
            <a:r>
              <a:rPr lang="en-GB" dirty="0"/>
              <a:t>Helping staff manage balance between managing risk, but helping participants meet potential/take risks </a:t>
            </a:r>
          </a:p>
          <a:p>
            <a:r>
              <a:rPr lang="en-GB" dirty="0"/>
              <a:t>Helping staff to identify their development needs and supporting skills development</a:t>
            </a:r>
          </a:p>
          <a:p>
            <a:r>
              <a:rPr lang="en-GB" dirty="0"/>
              <a:t>Supporting staff in managing and negotiating time to deliver the intervention and engage in supervision</a:t>
            </a:r>
          </a:p>
          <a:p>
            <a:r>
              <a:rPr lang="en-GB" dirty="0"/>
              <a:t>Reminding staff to complete research related documents</a:t>
            </a:r>
          </a:p>
          <a:p>
            <a:endParaRPr lang="en-GB" dirty="0"/>
          </a:p>
          <a:p>
            <a:endParaRPr lang="en-GB" dirty="0"/>
          </a:p>
        </p:txBody>
      </p:sp>
    </p:spTree>
    <p:extLst>
      <p:ext uri="{BB962C8B-B14F-4D97-AF65-F5344CB8AC3E}">
        <p14:creationId xmlns:p14="http://schemas.microsoft.com/office/powerpoint/2010/main" val="3381961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Some specific skills in supervision: </a:t>
            </a:r>
            <a:br>
              <a:rPr lang="en-GB" dirty="0"/>
            </a:br>
            <a:r>
              <a:rPr lang="en-GB" dirty="0"/>
              <a:t>mini contracts </a:t>
            </a:r>
          </a:p>
        </p:txBody>
      </p:sp>
      <p:sp>
        <p:nvSpPr>
          <p:cNvPr id="3" name="Content Placeholder 2"/>
          <p:cNvSpPr>
            <a:spLocks noGrp="1"/>
          </p:cNvSpPr>
          <p:nvPr>
            <p:ph idx="1"/>
          </p:nvPr>
        </p:nvSpPr>
        <p:spPr/>
        <p:txBody>
          <a:bodyPr>
            <a:normAutofit/>
          </a:bodyPr>
          <a:lstStyle/>
          <a:p>
            <a:r>
              <a:rPr lang="en-GB" dirty="0"/>
              <a:t>Agreement with supervisee about what he/she wants from a piece of supervision work and also how he/she would like to do it.</a:t>
            </a:r>
          </a:p>
          <a:p>
            <a:r>
              <a:rPr lang="en-GB" dirty="0"/>
              <a:t>Focuses supervision and encourages trainee to take responsibility for issues that need reflective space.</a:t>
            </a:r>
          </a:p>
        </p:txBody>
      </p:sp>
    </p:spTree>
    <p:extLst>
      <p:ext uri="{BB962C8B-B14F-4D97-AF65-F5344CB8AC3E}">
        <p14:creationId xmlns:p14="http://schemas.microsoft.com/office/powerpoint/2010/main" val="1512756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764" y="365125"/>
            <a:ext cx="10515600" cy="1325563"/>
          </a:xfrm>
        </p:spPr>
        <p:txBody>
          <a:bodyPr/>
          <a:lstStyle/>
          <a:p>
            <a:r>
              <a:rPr lang="en-GB" b="1" dirty="0"/>
              <a:t>Background: What people want from inpatient care in their own words</a:t>
            </a:r>
          </a:p>
        </p:txBody>
      </p:sp>
      <p:sp>
        <p:nvSpPr>
          <p:cNvPr id="3" name="Content Placeholder 2"/>
          <p:cNvSpPr>
            <a:spLocks noGrp="1"/>
          </p:cNvSpPr>
          <p:nvPr>
            <p:ph idx="1"/>
          </p:nvPr>
        </p:nvSpPr>
        <p:spPr>
          <a:xfrm>
            <a:off x="516082" y="1950316"/>
            <a:ext cx="10515600" cy="4351338"/>
          </a:xfrm>
        </p:spPr>
        <p:txBody>
          <a:bodyPr>
            <a:normAutofit/>
          </a:bodyPr>
          <a:lstStyle/>
          <a:p>
            <a:pPr marL="0" indent="0">
              <a:buNone/>
            </a:pPr>
            <a:r>
              <a:rPr lang="en-GB" dirty="0"/>
              <a:t>“I needed a safe place – somewhere I could not seriously harm myself until I recovered emotionally. I also needed to feel that someone actually cared about me…” </a:t>
            </a:r>
          </a:p>
          <a:p>
            <a:pPr marL="0" indent="0">
              <a:buNone/>
            </a:pPr>
            <a:endParaRPr lang="en-GB" sz="1200" dirty="0"/>
          </a:p>
          <a:p>
            <a:pPr marL="0" indent="0">
              <a:buNone/>
            </a:pPr>
            <a:r>
              <a:rPr lang="en-GB" dirty="0"/>
              <a:t>“I need emotional space to talk to someone outside of my everyday life about what is going on for me… I can identify what does help, but at times of crisis lose sight of these things and literally just need someone to be calm, available to connect to and to remind me of these strategies.”</a:t>
            </a:r>
          </a:p>
          <a:p>
            <a:pPr marL="0" indent="0">
              <a:buNone/>
            </a:pPr>
            <a:endParaRPr lang="en-GB" dirty="0"/>
          </a:p>
        </p:txBody>
      </p:sp>
    </p:spTree>
    <p:extLst>
      <p:ext uri="{BB962C8B-B14F-4D97-AF65-F5344CB8AC3E}">
        <p14:creationId xmlns:p14="http://schemas.microsoft.com/office/powerpoint/2010/main" val="36126576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Some specific skills in supervision: Giving feedback  </a:t>
            </a:r>
          </a:p>
        </p:txBody>
      </p:sp>
      <p:sp>
        <p:nvSpPr>
          <p:cNvPr id="3" name="Content Placeholder 2"/>
          <p:cNvSpPr>
            <a:spLocks noGrp="1"/>
          </p:cNvSpPr>
          <p:nvPr>
            <p:ph idx="1"/>
          </p:nvPr>
        </p:nvSpPr>
        <p:spPr/>
        <p:txBody>
          <a:bodyPr>
            <a:normAutofit/>
          </a:bodyPr>
          <a:lstStyle/>
          <a:p>
            <a:r>
              <a:rPr lang="en-GB" dirty="0"/>
              <a:t>Giving accurate feedback: the process of telling another person how they are experienced.</a:t>
            </a:r>
          </a:p>
          <a:p>
            <a:r>
              <a:rPr lang="en-GB" dirty="0"/>
              <a:t>Feedback: Clear, Owned, Regular, Behavioural, and Specific  </a:t>
            </a:r>
          </a:p>
          <a:p>
            <a:r>
              <a:rPr lang="en-GB" dirty="0"/>
              <a:t>Importance of both positive feedback and constructive criticism</a:t>
            </a:r>
          </a:p>
          <a:p>
            <a:r>
              <a:rPr lang="en-GB" dirty="0"/>
              <a:t>Taking positives for granted versus ‘tyranny of niceness’</a:t>
            </a:r>
          </a:p>
        </p:txBody>
      </p:sp>
    </p:spTree>
    <p:extLst>
      <p:ext uri="{BB962C8B-B14F-4D97-AF65-F5344CB8AC3E}">
        <p14:creationId xmlns:p14="http://schemas.microsoft.com/office/powerpoint/2010/main" val="42845655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problem of non-disclosure </a:t>
            </a:r>
          </a:p>
        </p:txBody>
      </p:sp>
      <p:sp>
        <p:nvSpPr>
          <p:cNvPr id="3" name="Content Placeholder 2"/>
          <p:cNvSpPr>
            <a:spLocks noGrp="1"/>
          </p:cNvSpPr>
          <p:nvPr>
            <p:ph idx="1"/>
          </p:nvPr>
        </p:nvSpPr>
        <p:spPr/>
        <p:txBody>
          <a:bodyPr>
            <a:normAutofit/>
          </a:bodyPr>
          <a:lstStyle/>
          <a:p>
            <a:r>
              <a:rPr lang="en-GB" dirty="0"/>
              <a:t>Feedback can be undermined by supervisees withholding information in supervision </a:t>
            </a:r>
          </a:p>
          <a:p>
            <a:r>
              <a:rPr lang="en-GB" dirty="0"/>
              <a:t>97% of 108 trainee clinical psychologists reported with holding information in supervision at least once</a:t>
            </a:r>
          </a:p>
          <a:p>
            <a:r>
              <a:rPr lang="en-GB" dirty="0"/>
              <a:t>Supervisee is less likely to disclose if supervision is unstructured and not thorough or the supervisor is seen as insensitive, unresponsive and non-affirming. </a:t>
            </a:r>
          </a:p>
        </p:txBody>
      </p:sp>
    </p:spTree>
    <p:extLst>
      <p:ext uri="{BB962C8B-B14F-4D97-AF65-F5344CB8AC3E}">
        <p14:creationId xmlns:p14="http://schemas.microsoft.com/office/powerpoint/2010/main" val="42212508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How does learning take place in supervision? </a:t>
            </a:r>
          </a:p>
        </p:txBody>
      </p:sp>
      <p:sp>
        <p:nvSpPr>
          <p:cNvPr id="3" name="Content Placeholder 2"/>
          <p:cNvSpPr>
            <a:spLocks noGrp="1"/>
          </p:cNvSpPr>
          <p:nvPr>
            <p:ph idx="1"/>
          </p:nvPr>
        </p:nvSpPr>
        <p:spPr/>
        <p:txBody>
          <a:bodyPr/>
          <a:lstStyle/>
          <a:p>
            <a:pPr marL="0" indent="0">
              <a:buNone/>
            </a:pPr>
            <a:r>
              <a:rPr lang="en-GB" dirty="0"/>
              <a:t>Experiential Learning Cycle (Kolb, 1984)</a:t>
            </a:r>
          </a:p>
          <a:p>
            <a:r>
              <a:rPr lang="en-GB" dirty="0"/>
              <a:t>Exposure of individuals to events alone doesn’t guarantee that they learn from experience</a:t>
            </a:r>
          </a:p>
          <a:p>
            <a:r>
              <a:rPr lang="en-GB" dirty="0"/>
              <a:t>Learning requires action to be followed by reflection</a:t>
            </a:r>
          </a:p>
          <a:p>
            <a:r>
              <a:rPr lang="en-GB" dirty="0"/>
              <a:t>This process of reflection should lead to further behavioural experimentation. </a:t>
            </a:r>
          </a:p>
        </p:txBody>
      </p:sp>
    </p:spTree>
    <p:extLst>
      <p:ext uri="{BB962C8B-B14F-4D97-AF65-F5344CB8AC3E}">
        <p14:creationId xmlns:p14="http://schemas.microsoft.com/office/powerpoint/2010/main" val="409632150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Kolb’s Experiential learning cycle </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55640" y="1484784"/>
            <a:ext cx="6624736"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31456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52700-6E27-483B-88FB-0D3EF76D7AD4}"/>
              </a:ext>
            </a:extLst>
          </p:cNvPr>
          <p:cNvSpPr>
            <a:spLocks noGrp="1"/>
          </p:cNvSpPr>
          <p:nvPr>
            <p:ph type="title"/>
          </p:nvPr>
        </p:nvSpPr>
        <p:spPr/>
        <p:txBody>
          <a:bodyPr/>
          <a:lstStyle/>
          <a:p>
            <a:r>
              <a:rPr lang="en-US" dirty="0"/>
              <a:t>Review of guided self-help material </a:t>
            </a:r>
            <a:endParaRPr lang="en-GB" dirty="0"/>
          </a:p>
        </p:txBody>
      </p:sp>
      <p:sp>
        <p:nvSpPr>
          <p:cNvPr id="3" name="Content Placeholder 2">
            <a:extLst>
              <a:ext uri="{FF2B5EF4-FFF2-40B4-BE49-F238E27FC236}">
                <a16:creationId xmlns:a16="http://schemas.microsoft.com/office/drawing/2014/main" id="{880110A8-E390-4A63-ADC8-17457D9CA7C3}"/>
              </a:ext>
            </a:extLst>
          </p:cNvPr>
          <p:cNvSpPr>
            <a:spLocks noGrp="1"/>
          </p:cNvSpPr>
          <p:nvPr>
            <p:ph idx="1"/>
          </p:nvPr>
        </p:nvSpPr>
        <p:spPr/>
        <p:txBody>
          <a:bodyPr/>
          <a:lstStyle/>
          <a:p>
            <a:r>
              <a:rPr lang="en-US" dirty="0"/>
              <a:t>Anxiety</a:t>
            </a:r>
          </a:p>
          <a:p>
            <a:r>
              <a:rPr lang="en-US" dirty="0"/>
              <a:t>Low mood</a:t>
            </a:r>
          </a:p>
          <a:p>
            <a:r>
              <a:rPr lang="en-US" dirty="0"/>
              <a:t>Psychosis</a:t>
            </a:r>
          </a:p>
          <a:p>
            <a:r>
              <a:rPr lang="en-US" dirty="0"/>
              <a:t>Healthy living </a:t>
            </a:r>
          </a:p>
          <a:p>
            <a:r>
              <a:rPr lang="en-US" dirty="0"/>
              <a:t>Self-harm</a:t>
            </a:r>
            <a:r>
              <a:rPr lang="en-GB" dirty="0"/>
              <a:t> and suicidality </a:t>
            </a:r>
          </a:p>
          <a:p>
            <a:r>
              <a:rPr lang="en-GB" dirty="0"/>
              <a:t>Self-esteem</a:t>
            </a:r>
          </a:p>
          <a:p>
            <a:r>
              <a:rPr lang="en-GB" dirty="0"/>
              <a:t>Anger and aggression </a:t>
            </a:r>
            <a:endParaRPr lang="en-US" dirty="0"/>
          </a:p>
        </p:txBody>
      </p:sp>
    </p:spTree>
    <p:extLst>
      <p:ext uri="{BB962C8B-B14F-4D97-AF65-F5344CB8AC3E}">
        <p14:creationId xmlns:p14="http://schemas.microsoft.com/office/powerpoint/2010/main" val="38804703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1A870-3C78-4B41-B78A-7E1A553015EF}"/>
              </a:ext>
            </a:extLst>
          </p:cNvPr>
          <p:cNvSpPr>
            <a:spLocks noGrp="1"/>
          </p:cNvSpPr>
          <p:nvPr>
            <p:ph type="title"/>
          </p:nvPr>
        </p:nvSpPr>
        <p:spPr/>
        <p:txBody>
          <a:bodyPr>
            <a:normAutofit fontScale="90000"/>
          </a:bodyPr>
          <a:lstStyle/>
          <a:p>
            <a:r>
              <a:rPr lang="en-US" dirty="0"/>
              <a:t>Brainstorming solutions to challenges in delivering nurse-led interventions and supervision</a:t>
            </a:r>
            <a:endParaRPr lang="en-GB" dirty="0"/>
          </a:p>
        </p:txBody>
      </p:sp>
      <p:sp>
        <p:nvSpPr>
          <p:cNvPr id="3" name="Content Placeholder 2">
            <a:extLst>
              <a:ext uri="{FF2B5EF4-FFF2-40B4-BE49-F238E27FC236}">
                <a16:creationId xmlns:a16="http://schemas.microsoft.com/office/drawing/2014/main" id="{C773C1FA-49D8-404A-BA2A-2250E94780B3}"/>
              </a:ext>
            </a:extLst>
          </p:cNvPr>
          <p:cNvSpPr>
            <a:spLocks noGrp="1"/>
          </p:cNvSpPr>
          <p:nvPr>
            <p:ph idx="1"/>
          </p:nvPr>
        </p:nvSpPr>
        <p:spPr>
          <a:xfrm>
            <a:off x="838200" y="1983281"/>
            <a:ext cx="10515600" cy="4351338"/>
          </a:xfrm>
        </p:spPr>
        <p:txBody>
          <a:bodyPr/>
          <a:lstStyle/>
          <a:p>
            <a:r>
              <a:rPr lang="en-US" dirty="0"/>
              <a:t>Meaning of the word supervision for nurses</a:t>
            </a:r>
          </a:p>
          <a:p>
            <a:r>
              <a:rPr lang="en-US" dirty="0"/>
              <a:t>Staff finding time to meet for supervision </a:t>
            </a:r>
          </a:p>
          <a:p>
            <a:r>
              <a:rPr lang="en-US" dirty="0"/>
              <a:t>Staff finding it hard to make time to deliver interventions with competing demands taking priority </a:t>
            </a:r>
          </a:p>
          <a:p>
            <a:r>
              <a:rPr lang="en-GB" dirty="0"/>
              <a:t>People not following manuals well enough and questioning value of manual versus their own way of doing things </a:t>
            </a:r>
          </a:p>
          <a:p>
            <a:r>
              <a:rPr lang="en-GB" dirty="0"/>
              <a:t>People following manuals too rigidly </a:t>
            </a:r>
          </a:p>
          <a:p>
            <a:endParaRPr lang="en-GB" dirty="0"/>
          </a:p>
          <a:p>
            <a:endParaRPr lang="en-GB" dirty="0"/>
          </a:p>
          <a:p>
            <a:endParaRPr lang="en-GB" dirty="0"/>
          </a:p>
          <a:p>
            <a:endParaRPr lang="en-US" dirty="0"/>
          </a:p>
        </p:txBody>
      </p:sp>
    </p:spTree>
    <p:extLst>
      <p:ext uri="{BB962C8B-B14F-4D97-AF65-F5344CB8AC3E}">
        <p14:creationId xmlns:p14="http://schemas.microsoft.com/office/powerpoint/2010/main" val="40310222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CA74B2-1636-4D2F-8F91-AC07A85E750D}"/>
              </a:ext>
            </a:extLst>
          </p:cNvPr>
          <p:cNvSpPr>
            <a:spLocks noGrp="1"/>
          </p:cNvSpPr>
          <p:nvPr>
            <p:ph idx="1"/>
          </p:nvPr>
        </p:nvSpPr>
        <p:spPr/>
        <p:txBody>
          <a:bodyPr>
            <a:normAutofit/>
          </a:bodyPr>
          <a:lstStyle/>
          <a:p>
            <a:pPr marL="0" indent="0" algn="ctr">
              <a:buNone/>
            </a:pPr>
            <a:r>
              <a:rPr lang="en-US" sz="4800" dirty="0"/>
              <a:t>Questions and reflections on therapy on nurse-led interventions and </a:t>
            </a:r>
          </a:p>
          <a:p>
            <a:pPr marL="0" indent="0" algn="ctr">
              <a:buNone/>
            </a:pPr>
            <a:r>
              <a:rPr lang="en-US" sz="4800" dirty="0"/>
              <a:t>supervising other ? </a:t>
            </a:r>
            <a:endParaRPr lang="en-GB" sz="4800" dirty="0"/>
          </a:p>
        </p:txBody>
      </p:sp>
    </p:spTree>
    <p:extLst>
      <p:ext uri="{BB962C8B-B14F-4D97-AF65-F5344CB8AC3E}">
        <p14:creationId xmlns:p14="http://schemas.microsoft.com/office/powerpoint/2010/main" val="30638633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CA74B2-1636-4D2F-8F91-AC07A85E750D}"/>
              </a:ext>
            </a:extLst>
          </p:cNvPr>
          <p:cNvSpPr>
            <a:spLocks noGrp="1"/>
          </p:cNvSpPr>
          <p:nvPr>
            <p:ph idx="1"/>
          </p:nvPr>
        </p:nvSpPr>
        <p:spPr/>
        <p:txBody>
          <a:bodyPr>
            <a:normAutofit/>
          </a:bodyPr>
          <a:lstStyle/>
          <a:p>
            <a:pPr marL="0" indent="0" algn="ctr">
              <a:buNone/>
            </a:pPr>
            <a:r>
              <a:rPr lang="en-US" sz="4800" dirty="0"/>
              <a:t>What is your previous experience of team formulation or sharing </a:t>
            </a:r>
          </a:p>
          <a:p>
            <a:pPr marL="0" indent="0" algn="ctr">
              <a:buNone/>
            </a:pPr>
            <a:r>
              <a:rPr lang="en-US" sz="4800" dirty="0"/>
              <a:t>formulations with staff? </a:t>
            </a:r>
            <a:endParaRPr lang="en-GB" sz="4800" dirty="0"/>
          </a:p>
        </p:txBody>
      </p:sp>
    </p:spTree>
    <p:extLst>
      <p:ext uri="{BB962C8B-B14F-4D97-AF65-F5344CB8AC3E}">
        <p14:creationId xmlns:p14="http://schemas.microsoft.com/office/powerpoint/2010/main" val="5507158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E4943-FFEF-45B5-8821-33904E750CDB}"/>
              </a:ext>
            </a:extLst>
          </p:cNvPr>
          <p:cNvSpPr>
            <a:spLocks noGrp="1"/>
          </p:cNvSpPr>
          <p:nvPr>
            <p:ph type="title"/>
          </p:nvPr>
        </p:nvSpPr>
        <p:spPr/>
        <p:txBody>
          <a:bodyPr/>
          <a:lstStyle/>
          <a:p>
            <a:r>
              <a:rPr lang="en-US" dirty="0"/>
              <a:t>Proposed model of formulation </a:t>
            </a:r>
            <a:endParaRPr lang="en-GB" dirty="0"/>
          </a:p>
        </p:txBody>
      </p:sp>
      <p:sp>
        <p:nvSpPr>
          <p:cNvPr id="3" name="Content Placeholder 2">
            <a:extLst>
              <a:ext uri="{FF2B5EF4-FFF2-40B4-BE49-F238E27FC236}">
                <a16:creationId xmlns:a16="http://schemas.microsoft.com/office/drawing/2014/main" id="{94E113BD-ADC1-404A-979C-0C54B1BFC38C}"/>
              </a:ext>
            </a:extLst>
          </p:cNvPr>
          <p:cNvSpPr>
            <a:spLocks noGrp="1"/>
          </p:cNvSpPr>
          <p:nvPr>
            <p:ph idx="1"/>
          </p:nvPr>
        </p:nvSpPr>
        <p:spPr/>
        <p:txBody>
          <a:bodyPr/>
          <a:lstStyle/>
          <a:p>
            <a:r>
              <a:rPr lang="en-US" dirty="0"/>
              <a:t>2 types of formulation </a:t>
            </a:r>
          </a:p>
          <a:p>
            <a:endParaRPr lang="en-US" dirty="0"/>
          </a:p>
          <a:p>
            <a:pPr>
              <a:buFontTx/>
              <a:buChar char="-"/>
            </a:pPr>
            <a:r>
              <a:rPr lang="en-US" dirty="0"/>
              <a:t>Level one formulations with all patients and key nurse </a:t>
            </a:r>
          </a:p>
          <a:p>
            <a:pPr>
              <a:buFontTx/>
              <a:buChar char="-"/>
            </a:pPr>
            <a:r>
              <a:rPr lang="en-US" dirty="0"/>
              <a:t>Team formulation session once every two week</a:t>
            </a:r>
            <a:endParaRPr lang="en-GB" dirty="0"/>
          </a:p>
        </p:txBody>
      </p:sp>
    </p:spTree>
    <p:extLst>
      <p:ext uri="{BB962C8B-B14F-4D97-AF65-F5344CB8AC3E}">
        <p14:creationId xmlns:p14="http://schemas.microsoft.com/office/powerpoint/2010/main" val="35541163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63468-D90D-4639-94E0-DED3528BDB3D}"/>
              </a:ext>
            </a:extLst>
          </p:cNvPr>
          <p:cNvSpPr>
            <a:spLocks noGrp="1"/>
          </p:cNvSpPr>
          <p:nvPr>
            <p:ph type="title"/>
          </p:nvPr>
        </p:nvSpPr>
        <p:spPr/>
        <p:txBody>
          <a:bodyPr/>
          <a:lstStyle/>
          <a:p>
            <a:r>
              <a:rPr lang="en-US" dirty="0"/>
              <a:t>Level one formulations</a:t>
            </a:r>
            <a:endParaRPr lang="en-GB" dirty="0"/>
          </a:p>
        </p:txBody>
      </p:sp>
      <p:sp>
        <p:nvSpPr>
          <p:cNvPr id="3" name="Content Placeholder 2">
            <a:extLst>
              <a:ext uri="{FF2B5EF4-FFF2-40B4-BE49-F238E27FC236}">
                <a16:creationId xmlns:a16="http://schemas.microsoft.com/office/drawing/2014/main" id="{DA2CC591-7067-4323-B856-0DCC8233F8CE}"/>
              </a:ext>
            </a:extLst>
          </p:cNvPr>
          <p:cNvSpPr>
            <a:spLocks noGrp="1"/>
          </p:cNvSpPr>
          <p:nvPr>
            <p:ph idx="1"/>
          </p:nvPr>
        </p:nvSpPr>
        <p:spPr>
          <a:xfrm>
            <a:off x="838200" y="1690688"/>
            <a:ext cx="10515600" cy="4978126"/>
          </a:xfrm>
        </p:spPr>
        <p:txBody>
          <a:bodyPr>
            <a:normAutofit/>
          </a:bodyPr>
          <a:lstStyle/>
          <a:p>
            <a:r>
              <a:rPr lang="en-GB" dirty="0"/>
              <a:t>All patients will receive step one which is a psychological formulation developed in conjunction with at least the psychologist and the named nurse.</a:t>
            </a:r>
          </a:p>
          <a:p>
            <a:r>
              <a:rPr lang="en-GB" dirty="0"/>
              <a:t>Could involve any other staff on shift who are available and able to contribute to the meeting. </a:t>
            </a:r>
          </a:p>
          <a:p>
            <a:r>
              <a:rPr lang="en-GB" dirty="0"/>
              <a:t>Developed irrespective of whether or not the patient requests it or is involved in the process. </a:t>
            </a:r>
          </a:p>
          <a:p>
            <a:pPr marL="0" indent="0">
              <a:buNone/>
            </a:pPr>
            <a:endParaRPr lang="en-GB" dirty="0"/>
          </a:p>
          <a:p>
            <a:pPr marL="0" indent="0">
              <a:buNone/>
            </a:pPr>
            <a:endParaRPr lang="en-GB" dirty="0"/>
          </a:p>
          <a:p>
            <a:pPr marL="0" indent="0">
              <a:buNone/>
            </a:pPr>
            <a:r>
              <a:rPr lang="en-GB" dirty="0"/>
              <a:t> </a:t>
            </a:r>
          </a:p>
        </p:txBody>
      </p:sp>
    </p:spTree>
    <p:extLst>
      <p:ext uri="{BB962C8B-B14F-4D97-AF65-F5344CB8AC3E}">
        <p14:creationId xmlns:p14="http://schemas.microsoft.com/office/powerpoint/2010/main" val="4184291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764" y="365125"/>
            <a:ext cx="10515600" cy="1325563"/>
          </a:xfrm>
        </p:spPr>
        <p:txBody>
          <a:bodyPr/>
          <a:lstStyle/>
          <a:p>
            <a:r>
              <a:rPr lang="en-GB" b="1" dirty="0"/>
              <a:t>Background: The reality in patients’ words</a:t>
            </a:r>
          </a:p>
        </p:txBody>
      </p:sp>
      <p:sp>
        <p:nvSpPr>
          <p:cNvPr id="3" name="Content Placeholder 2"/>
          <p:cNvSpPr>
            <a:spLocks noGrp="1"/>
          </p:cNvSpPr>
          <p:nvPr>
            <p:ph idx="1"/>
          </p:nvPr>
        </p:nvSpPr>
        <p:spPr>
          <a:xfrm>
            <a:off x="765464" y="1555461"/>
            <a:ext cx="10515600" cy="4351338"/>
          </a:xfrm>
        </p:spPr>
        <p:txBody>
          <a:bodyPr>
            <a:normAutofit fontScale="77500" lnSpcReduction="20000"/>
          </a:bodyPr>
          <a:lstStyle/>
          <a:p>
            <a:pPr marL="0" indent="0">
              <a:buNone/>
            </a:pPr>
            <a:r>
              <a:rPr lang="en-GB" dirty="0"/>
              <a:t>“Quality of life on the ward was terrible, it was a violent place to be. I was repeatedly hit and had things stolen but most of the nurses did not care. The hospital was filthy and the staff stressed and over-worked, access to different therapies was non-existent.” </a:t>
            </a:r>
          </a:p>
          <a:p>
            <a:pPr marL="0" indent="0">
              <a:buNone/>
            </a:pPr>
            <a:endParaRPr lang="en-GB" dirty="0"/>
          </a:p>
          <a:p>
            <a:pPr marL="0" indent="0">
              <a:buNone/>
            </a:pPr>
            <a:r>
              <a:rPr lang="en-GB" dirty="0"/>
              <a:t>“On the ward, my care was a knock on the door at 10am to go and get my meds, and a knock every few days to see the psychiatrist.”</a:t>
            </a:r>
          </a:p>
          <a:p>
            <a:pPr marL="0" indent="0">
              <a:buNone/>
            </a:pPr>
            <a:endParaRPr lang="en-GB" dirty="0"/>
          </a:p>
          <a:p>
            <a:pPr marL="0" indent="0">
              <a:buNone/>
            </a:pPr>
            <a:r>
              <a:rPr lang="en-GB" dirty="0"/>
              <a:t>“I had no one-to-one conversations with any nurses or support workers except one when I spent a day on eyesight obs. I felt extremely safe on the ward, and benefited from speaking to others with mental health problems. I got more ‘therapy’ from them than I did any of the staff.”</a:t>
            </a:r>
          </a:p>
          <a:p>
            <a:pPr marL="0" indent="0">
              <a:buNone/>
            </a:pPr>
            <a:endParaRPr lang="en-GB" dirty="0"/>
          </a:p>
          <a:p>
            <a:pPr marL="0" indent="0">
              <a:buNone/>
            </a:pPr>
            <a:r>
              <a:rPr lang="en-GB" dirty="0"/>
              <a:t>“All staff time and resources are spent to stop bad things happening but not make good things happen.”</a:t>
            </a:r>
          </a:p>
          <a:p>
            <a:pPr marL="0" indent="0">
              <a:buNone/>
            </a:pPr>
            <a:endParaRPr lang="en-GB" dirty="0"/>
          </a:p>
        </p:txBody>
      </p:sp>
    </p:spTree>
    <p:extLst>
      <p:ext uri="{BB962C8B-B14F-4D97-AF65-F5344CB8AC3E}">
        <p14:creationId xmlns:p14="http://schemas.microsoft.com/office/powerpoint/2010/main" val="352657272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63468-D90D-4639-94E0-DED3528BDB3D}"/>
              </a:ext>
            </a:extLst>
          </p:cNvPr>
          <p:cNvSpPr>
            <a:spLocks noGrp="1"/>
          </p:cNvSpPr>
          <p:nvPr>
            <p:ph type="title"/>
          </p:nvPr>
        </p:nvSpPr>
        <p:spPr/>
        <p:txBody>
          <a:bodyPr/>
          <a:lstStyle/>
          <a:p>
            <a:r>
              <a:rPr lang="en-US" dirty="0"/>
              <a:t>Level one formulations</a:t>
            </a:r>
            <a:endParaRPr lang="en-GB" dirty="0"/>
          </a:p>
        </p:txBody>
      </p:sp>
      <p:sp>
        <p:nvSpPr>
          <p:cNvPr id="3" name="Content Placeholder 2">
            <a:extLst>
              <a:ext uri="{FF2B5EF4-FFF2-40B4-BE49-F238E27FC236}">
                <a16:creationId xmlns:a16="http://schemas.microsoft.com/office/drawing/2014/main" id="{DA2CC591-7067-4323-B856-0DCC8233F8CE}"/>
              </a:ext>
            </a:extLst>
          </p:cNvPr>
          <p:cNvSpPr>
            <a:spLocks noGrp="1"/>
          </p:cNvSpPr>
          <p:nvPr>
            <p:ph idx="1"/>
          </p:nvPr>
        </p:nvSpPr>
        <p:spPr>
          <a:xfrm>
            <a:off x="838200" y="1690688"/>
            <a:ext cx="10515600" cy="4978126"/>
          </a:xfrm>
        </p:spPr>
        <p:txBody>
          <a:bodyPr>
            <a:normAutofit/>
          </a:bodyPr>
          <a:lstStyle/>
          <a:p>
            <a:r>
              <a:rPr lang="en-GB" dirty="0"/>
              <a:t>Used to determine which patients might benefit from further psychological input at either step two or step three.</a:t>
            </a:r>
          </a:p>
          <a:p>
            <a:r>
              <a:rPr lang="en-GB" dirty="0"/>
              <a:t>Information for the formulation should be derived from case notes reviewed together during the meeting and the staff and psychologist’s own knowledge of and conversations with the patient</a:t>
            </a:r>
          </a:p>
          <a:p>
            <a:r>
              <a:rPr lang="en-GB" dirty="0"/>
              <a:t>Following the meeting a summary of the formulation will be recorded by psychologist in clinical records but documented as a working hypothesis that is subject to change.</a:t>
            </a:r>
          </a:p>
          <a:p>
            <a:pPr marL="0" indent="0">
              <a:buNone/>
            </a:pPr>
            <a:endParaRPr lang="en-GB" dirty="0"/>
          </a:p>
          <a:p>
            <a:pPr marL="0" indent="0">
              <a:buNone/>
            </a:pPr>
            <a:endParaRPr lang="en-GB" dirty="0"/>
          </a:p>
          <a:p>
            <a:pPr marL="0" indent="0">
              <a:buNone/>
            </a:pPr>
            <a:r>
              <a:rPr lang="en-GB" dirty="0"/>
              <a:t> </a:t>
            </a:r>
          </a:p>
        </p:txBody>
      </p:sp>
    </p:spTree>
    <p:extLst>
      <p:ext uri="{BB962C8B-B14F-4D97-AF65-F5344CB8AC3E}">
        <p14:creationId xmlns:p14="http://schemas.microsoft.com/office/powerpoint/2010/main" val="57041519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63468-D90D-4639-94E0-DED3528BDB3D}"/>
              </a:ext>
            </a:extLst>
          </p:cNvPr>
          <p:cNvSpPr>
            <a:spLocks noGrp="1"/>
          </p:cNvSpPr>
          <p:nvPr>
            <p:ph type="title"/>
          </p:nvPr>
        </p:nvSpPr>
        <p:spPr/>
        <p:txBody>
          <a:bodyPr/>
          <a:lstStyle/>
          <a:p>
            <a:r>
              <a:rPr lang="en-US" dirty="0"/>
              <a:t>Level one formulations</a:t>
            </a:r>
            <a:endParaRPr lang="en-GB" dirty="0"/>
          </a:p>
        </p:txBody>
      </p:sp>
      <p:sp>
        <p:nvSpPr>
          <p:cNvPr id="3" name="Content Placeholder 2">
            <a:extLst>
              <a:ext uri="{FF2B5EF4-FFF2-40B4-BE49-F238E27FC236}">
                <a16:creationId xmlns:a16="http://schemas.microsoft.com/office/drawing/2014/main" id="{DA2CC591-7067-4323-B856-0DCC8233F8CE}"/>
              </a:ext>
            </a:extLst>
          </p:cNvPr>
          <p:cNvSpPr>
            <a:spLocks noGrp="1"/>
          </p:cNvSpPr>
          <p:nvPr>
            <p:ph idx="1"/>
          </p:nvPr>
        </p:nvSpPr>
        <p:spPr>
          <a:xfrm>
            <a:off x="838200" y="1690688"/>
            <a:ext cx="10515600" cy="5407572"/>
          </a:xfrm>
        </p:spPr>
        <p:txBody>
          <a:bodyPr>
            <a:normAutofit fontScale="92500" lnSpcReduction="20000"/>
          </a:bodyPr>
          <a:lstStyle/>
          <a:p>
            <a:r>
              <a:rPr lang="en-GB" dirty="0"/>
              <a:t>One session per week to be dedicated to formulation work, meaning 2-3 formulations per week.</a:t>
            </a:r>
          </a:p>
          <a:p>
            <a:r>
              <a:rPr lang="en-GB" dirty="0"/>
              <a:t>Although the ideal aim would be to develop formulations for every single patient, ideal may not be achievable.</a:t>
            </a:r>
          </a:p>
          <a:p>
            <a:r>
              <a:rPr lang="en-GB" dirty="0"/>
              <a:t>At points in the study when there are more patients in need of a formulation than there is resource (e.g. at the start of the study when no one has a formulation or during high periods of patient turnover) decisions about which patients to focus on should be based on the following factors: </a:t>
            </a:r>
          </a:p>
          <a:p>
            <a:pPr>
              <a:buFontTx/>
              <a:buChar char="-"/>
            </a:pPr>
            <a:r>
              <a:rPr lang="en-GB" dirty="0"/>
              <a:t>Longer length of stay</a:t>
            </a:r>
          </a:p>
          <a:p>
            <a:pPr>
              <a:buFontTx/>
              <a:buChar char="-"/>
            </a:pPr>
            <a:r>
              <a:rPr lang="en-GB" dirty="0"/>
              <a:t>repeated admissions</a:t>
            </a:r>
          </a:p>
          <a:p>
            <a:pPr>
              <a:buFontTx/>
              <a:buChar char="-"/>
            </a:pPr>
            <a:r>
              <a:rPr lang="en-GB" dirty="0"/>
              <a:t>patients staff perceive as particularly challenging</a:t>
            </a:r>
          </a:p>
          <a:p>
            <a:pPr marL="0" indent="0">
              <a:buNone/>
            </a:pPr>
            <a:endParaRPr lang="en-GB" dirty="0"/>
          </a:p>
          <a:p>
            <a:pPr marL="0" indent="0">
              <a:buNone/>
            </a:pPr>
            <a:endParaRPr lang="en-GB" dirty="0"/>
          </a:p>
          <a:p>
            <a:pPr marL="0" indent="0">
              <a:buNone/>
            </a:pPr>
            <a:r>
              <a:rPr lang="en-GB" dirty="0"/>
              <a:t> </a:t>
            </a:r>
          </a:p>
        </p:txBody>
      </p:sp>
    </p:spTree>
    <p:extLst>
      <p:ext uri="{BB962C8B-B14F-4D97-AF65-F5344CB8AC3E}">
        <p14:creationId xmlns:p14="http://schemas.microsoft.com/office/powerpoint/2010/main" val="18012789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63468-D90D-4639-94E0-DED3528BDB3D}"/>
              </a:ext>
            </a:extLst>
          </p:cNvPr>
          <p:cNvSpPr>
            <a:spLocks noGrp="1"/>
          </p:cNvSpPr>
          <p:nvPr>
            <p:ph type="title"/>
          </p:nvPr>
        </p:nvSpPr>
        <p:spPr/>
        <p:txBody>
          <a:bodyPr/>
          <a:lstStyle/>
          <a:p>
            <a:r>
              <a:rPr lang="en-US" dirty="0"/>
              <a:t>Level one formulations</a:t>
            </a:r>
            <a:endParaRPr lang="en-GB" dirty="0"/>
          </a:p>
        </p:txBody>
      </p:sp>
      <p:sp>
        <p:nvSpPr>
          <p:cNvPr id="3" name="Content Placeholder 2">
            <a:extLst>
              <a:ext uri="{FF2B5EF4-FFF2-40B4-BE49-F238E27FC236}">
                <a16:creationId xmlns:a16="http://schemas.microsoft.com/office/drawing/2014/main" id="{DA2CC591-7067-4323-B856-0DCC8233F8CE}"/>
              </a:ext>
            </a:extLst>
          </p:cNvPr>
          <p:cNvSpPr>
            <a:spLocks noGrp="1"/>
          </p:cNvSpPr>
          <p:nvPr>
            <p:ph idx="1"/>
          </p:nvPr>
        </p:nvSpPr>
        <p:spPr>
          <a:xfrm>
            <a:off x="838200" y="1450428"/>
            <a:ext cx="10515600" cy="5407572"/>
          </a:xfrm>
        </p:spPr>
        <p:txBody>
          <a:bodyPr>
            <a:normAutofit/>
          </a:bodyPr>
          <a:lstStyle/>
          <a:p>
            <a:r>
              <a:rPr lang="en-GB" dirty="0"/>
              <a:t>At later points in the study if the ward has a relatively low turnover, it may be possible to formulate each new admission.</a:t>
            </a:r>
          </a:p>
          <a:p>
            <a:r>
              <a:rPr lang="en-GB" dirty="0"/>
              <a:t>But  important not to focus solely on new admissions at the start of the study as this runs the risk of research participants who are on the ward at baseline being excluded from a key component of the intervention. </a:t>
            </a:r>
          </a:p>
          <a:p>
            <a:r>
              <a:rPr lang="en-GB" dirty="0"/>
              <a:t>Also important to not solely focus on the patients that staff find challenging as this runs the risk of people with low levels of risk but unmet need being missed.  </a:t>
            </a:r>
          </a:p>
          <a:p>
            <a:pPr marL="0" indent="0">
              <a:buNone/>
            </a:pPr>
            <a:endParaRPr lang="en-GB" dirty="0"/>
          </a:p>
          <a:p>
            <a:pPr marL="0" indent="0">
              <a:buNone/>
            </a:pPr>
            <a:endParaRPr lang="en-GB" dirty="0"/>
          </a:p>
          <a:p>
            <a:pPr marL="0" indent="0">
              <a:buNone/>
            </a:pPr>
            <a:r>
              <a:rPr lang="en-GB" dirty="0"/>
              <a:t> </a:t>
            </a:r>
          </a:p>
        </p:txBody>
      </p:sp>
    </p:spTree>
    <p:extLst>
      <p:ext uri="{BB962C8B-B14F-4D97-AF65-F5344CB8AC3E}">
        <p14:creationId xmlns:p14="http://schemas.microsoft.com/office/powerpoint/2010/main" val="40462578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65227-9544-4F2E-9C70-1E67A7BFAC63}"/>
              </a:ext>
            </a:extLst>
          </p:cNvPr>
          <p:cNvSpPr>
            <a:spLocks noGrp="1"/>
          </p:cNvSpPr>
          <p:nvPr>
            <p:ph type="title"/>
          </p:nvPr>
        </p:nvSpPr>
        <p:spPr/>
        <p:txBody>
          <a:bodyPr/>
          <a:lstStyle/>
          <a:p>
            <a:r>
              <a:rPr lang="en-US" dirty="0"/>
              <a:t>Team formulation </a:t>
            </a:r>
            <a:endParaRPr lang="en-GB" dirty="0"/>
          </a:p>
        </p:txBody>
      </p:sp>
      <p:sp>
        <p:nvSpPr>
          <p:cNvPr id="3" name="Content Placeholder 2">
            <a:extLst>
              <a:ext uri="{FF2B5EF4-FFF2-40B4-BE49-F238E27FC236}">
                <a16:creationId xmlns:a16="http://schemas.microsoft.com/office/drawing/2014/main" id="{92ED9387-E034-4889-A99D-4ADB1DFE5B7E}"/>
              </a:ext>
            </a:extLst>
          </p:cNvPr>
          <p:cNvSpPr>
            <a:spLocks noGrp="1"/>
          </p:cNvSpPr>
          <p:nvPr>
            <p:ph idx="1"/>
          </p:nvPr>
        </p:nvSpPr>
        <p:spPr/>
        <p:txBody>
          <a:bodyPr/>
          <a:lstStyle/>
          <a:p>
            <a:pPr marL="109728" indent="0">
              <a:buNone/>
            </a:pPr>
            <a:r>
              <a:rPr lang="en-US" dirty="0"/>
              <a:t>“Team formulation is the process of facilitating a group or team of professionals to construct a shared understanding of a service user’s difficulties, which then forms the basis of the multidisciplinary team’s intervention plan.”</a:t>
            </a:r>
          </a:p>
          <a:p>
            <a:pPr marL="109728" indent="0">
              <a:buNone/>
            </a:pPr>
            <a:endParaRPr lang="en-US" dirty="0"/>
          </a:p>
          <a:p>
            <a:pPr marL="109728" indent="0">
              <a:buNone/>
            </a:pPr>
            <a:r>
              <a:rPr lang="en-US" dirty="0"/>
              <a:t>DCP Formulation Guidance 2011 </a:t>
            </a:r>
            <a:endParaRPr lang="en-GB" dirty="0"/>
          </a:p>
          <a:p>
            <a:pPr marL="0" indent="0">
              <a:buNone/>
            </a:pPr>
            <a:endParaRPr lang="en-GB" dirty="0"/>
          </a:p>
        </p:txBody>
      </p:sp>
    </p:spTree>
    <p:extLst>
      <p:ext uri="{BB962C8B-B14F-4D97-AF65-F5344CB8AC3E}">
        <p14:creationId xmlns:p14="http://schemas.microsoft.com/office/powerpoint/2010/main" val="299905774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0ED6D-84C0-4A11-9249-AE70A05ADB55}"/>
              </a:ext>
            </a:extLst>
          </p:cNvPr>
          <p:cNvSpPr>
            <a:spLocks noGrp="1"/>
          </p:cNvSpPr>
          <p:nvPr>
            <p:ph type="title"/>
          </p:nvPr>
        </p:nvSpPr>
        <p:spPr/>
        <p:txBody>
          <a:bodyPr/>
          <a:lstStyle/>
          <a:p>
            <a:r>
              <a:rPr lang="en-US" dirty="0"/>
              <a:t>Proposed structure of team formulation </a:t>
            </a:r>
            <a:endParaRPr lang="en-GB" dirty="0"/>
          </a:p>
        </p:txBody>
      </p:sp>
      <p:sp>
        <p:nvSpPr>
          <p:cNvPr id="3" name="Content Placeholder 2">
            <a:extLst>
              <a:ext uri="{FF2B5EF4-FFF2-40B4-BE49-F238E27FC236}">
                <a16:creationId xmlns:a16="http://schemas.microsoft.com/office/drawing/2014/main" id="{788FD6F9-E73E-4CF8-B21F-DF13089156D8}"/>
              </a:ext>
            </a:extLst>
          </p:cNvPr>
          <p:cNvSpPr>
            <a:spLocks noGrp="1"/>
          </p:cNvSpPr>
          <p:nvPr>
            <p:ph idx="1"/>
          </p:nvPr>
        </p:nvSpPr>
        <p:spPr>
          <a:xfrm>
            <a:off x="838200" y="1481958"/>
            <a:ext cx="10515600" cy="4840013"/>
          </a:xfrm>
        </p:spPr>
        <p:txBody>
          <a:bodyPr>
            <a:normAutofit fontScale="85000" lnSpcReduction="20000"/>
          </a:bodyPr>
          <a:lstStyle/>
          <a:p>
            <a:r>
              <a:rPr lang="en-US" dirty="0"/>
              <a:t>Every two weeks, one-hour session with all available staff on shift</a:t>
            </a:r>
          </a:p>
          <a:p>
            <a:r>
              <a:rPr lang="en-US" dirty="0"/>
              <a:t>Works better at handover time </a:t>
            </a:r>
          </a:p>
          <a:p>
            <a:r>
              <a:rPr lang="en-US" dirty="0"/>
              <a:t>All levels of staff involved  </a:t>
            </a:r>
          </a:p>
          <a:p>
            <a:r>
              <a:rPr lang="en-GB" dirty="0"/>
              <a:t>Rotas and staff allocations need to take into account these meetings</a:t>
            </a:r>
          </a:p>
          <a:p>
            <a:r>
              <a:rPr lang="en-GB" dirty="0"/>
              <a:t>Should be seen as part of staff member’s jobs on the ward and not optional extra </a:t>
            </a:r>
          </a:p>
          <a:p>
            <a:r>
              <a:rPr lang="en-GB" dirty="0"/>
              <a:t>Information discussed during these meetings may come from case notes and staff and psychologist’s knowledge and conversations with the patient. </a:t>
            </a:r>
          </a:p>
          <a:p>
            <a:r>
              <a:rPr lang="en-GB" dirty="0"/>
              <a:t>Summary of meeting and key implications are documented in case notes. </a:t>
            </a:r>
          </a:p>
          <a:p>
            <a:r>
              <a:rPr lang="en-GB" dirty="0"/>
              <a:t>Decisions about which patients to discuss during these meetings should be based on staff request. </a:t>
            </a:r>
          </a:p>
          <a:p>
            <a:r>
              <a:rPr lang="en-GB" dirty="0"/>
              <a:t>But psychologist should ensure that meetings do not focus solely on high risk patients as those with lower risk who are less problematic for staff may be excluded. </a:t>
            </a:r>
          </a:p>
          <a:p>
            <a:endParaRPr lang="en-GB" dirty="0"/>
          </a:p>
        </p:txBody>
      </p:sp>
    </p:spTree>
    <p:extLst>
      <p:ext uri="{BB962C8B-B14F-4D97-AF65-F5344CB8AC3E}">
        <p14:creationId xmlns:p14="http://schemas.microsoft.com/office/powerpoint/2010/main" val="386878068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BF728-9C15-40E3-9DDE-0B738A75F517}"/>
              </a:ext>
            </a:extLst>
          </p:cNvPr>
          <p:cNvSpPr>
            <a:spLocks noGrp="1"/>
          </p:cNvSpPr>
          <p:nvPr>
            <p:ph type="title"/>
          </p:nvPr>
        </p:nvSpPr>
        <p:spPr/>
        <p:txBody>
          <a:bodyPr/>
          <a:lstStyle/>
          <a:p>
            <a:r>
              <a:rPr lang="en-US" dirty="0"/>
              <a:t>Models of formulation </a:t>
            </a:r>
            <a:endParaRPr lang="en-GB" dirty="0"/>
          </a:p>
        </p:txBody>
      </p:sp>
      <p:sp>
        <p:nvSpPr>
          <p:cNvPr id="3" name="Content Placeholder 2">
            <a:extLst>
              <a:ext uri="{FF2B5EF4-FFF2-40B4-BE49-F238E27FC236}">
                <a16:creationId xmlns:a16="http://schemas.microsoft.com/office/drawing/2014/main" id="{F6A03683-2E8D-4ACB-BA70-C7C4BC2ED774}"/>
              </a:ext>
            </a:extLst>
          </p:cNvPr>
          <p:cNvSpPr>
            <a:spLocks noGrp="1"/>
          </p:cNvSpPr>
          <p:nvPr>
            <p:ph idx="1"/>
          </p:nvPr>
        </p:nvSpPr>
        <p:spPr/>
        <p:txBody>
          <a:bodyPr/>
          <a:lstStyle/>
          <a:p>
            <a:pPr>
              <a:defRPr/>
            </a:pPr>
            <a:r>
              <a:rPr lang="en-GB" altLang="en-US" dirty="0"/>
              <a:t>Variety of models presented in literature with wide range of client groups and settings.</a:t>
            </a:r>
          </a:p>
          <a:p>
            <a:pPr>
              <a:defRPr/>
            </a:pPr>
            <a:endParaRPr lang="en-GB" altLang="en-US" dirty="0"/>
          </a:p>
          <a:p>
            <a:pPr>
              <a:defRPr/>
            </a:pPr>
            <a:r>
              <a:rPr lang="en-GB" altLang="en-US" dirty="0"/>
              <a:t>But limited evidence base to support use of team formulation in its own right.</a:t>
            </a:r>
          </a:p>
          <a:p>
            <a:pPr marL="109728" indent="0">
              <a:buNone/>
              <a:defRPr/>
            </a:pPr>
            <a:endParaRPr lang="en-GB" altLang="en-US" dirty="0"/>
          </a:p>
          <a:p>
            <a:pPr>
              <a:defRPr/>
            </a:pPr>
            <a:r>
              <a:rPr lang="en-GB" altLang="en-US" dirty="0"/>
              <a:t>Majority of models of team formulation described as examples of innovative practice and published as book chapters or in Clinical Psychology Forum (Jackman, 2013). </a:t>
            </a:r>
          </a:p>
          <a:p>
            <a:endParaRPr lang="en-GB" dirty="0"/>
          </a:p>
        </p:txBody>
      </p:sp>
    </p:spTree>
    <p:extLst>
      <p:ext uri="{BB962C8B-B14F-4D97-AF65-F5344CB8AC3E}">
        <p14:creationId xmlns:p14="http://schemas.microsoft.com/office/powerpoint/2010/main" val="60277134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BF728-9C15-40E3-9DDE-0B738A75F517}"/>
              </a:ext>
            </a:extLst>
          </p:cNvPr>
          <p:cNvSpPr>
            <a:spLocks noGrp="1"/>
          </p:cNvSpPr>
          <p:nvPr>
            <p:ph type="title"/>
          </p:nvPr>
        </p:nvSpPr>
        <p:spPr/>
        <p:txBody>
          <a:bodyPr/>
          <a:lstStyle/>
          <a:p>
            <a:r>
              <a:rPr lang="en-US" dirty="0"/>
              <a:t>Models of formulation </a:t>
            </a:r>
            <a:endParaRPr lang="en-GB" dirty="0"/>
          </a:p>
        </p:txBody>
      </p:sp>
      <p:sp>
        <p:nvSpPr>
          <p:cNvPr id="3" name="Content Placeholder 2">
            <a:extLst>
              <a:ext uri="{FF2B5EF4-FFF2-40B4-BE49-F238E27FC236}">
                <a16:creationId xmlns:a16="http://schemas.microsoft.com/office/drawing/2014/main" id="{F6A03683-2E8D-4ACB-BA70-C7C4BC2ED774}"/>
              </a:ext>
            </a:extLst>
          </p:cNvPr>
          <p:cNvSpPr>
            <a:spLocks noGrp="1"/>
          </p:cNvSpPr>
          <p:nvPr>
            <p:ph idx="1"/>
          </p:nvPr>
        </p:nvSpPr>
        <p:spPr/>
        <p:txBody>
          <a:bodyPr>
            <a:normAutofit fontScale="85000" lnSpcReduction="20000"/>
          </a:bodyPr>
          <a:lstStyle/>
          <a:p>
            <a:r>
              <a:rPr lang="en-GB" dirty="0"/>
              <a:t>Formulations must include key components which include the following: </a:t>
            </a:r>
          </a:p>
          <a:p>
            <a:pPr>
              <a:buFontTx/>
              <a:buChar char="-"/>
            </a:pPr>
            <a:r>
              <a:rPr lang="en-GB" dirty="0"/>
              <a:t>Session opening and agenda</a:t>
            </a:r>
          </a:p>
          <a:p>
            <a:pPr>
              <a:buFontTx/>
              <a:buChar char="-"/>
            </a:pPr>
            <a:r>
              <a:rPr lang="en-GB" dirty="0"/>
              <a:t>Description of patient</a:t>
            </a:r>
          </a:p>
          <a:p>
            <a:pPr>
              <a:buFontTx/>
              <a:buChar char="-"/>
            </a:pPr>
            <a:r>
              <a:rPr lang="en-GB" dirty="0"/>
              <a:t>Key problems</a:t>
            </a:r>
          </a:p>
          <a:p>
            <a:pPr>
              <a:buFontTx/>
              <a:buChar char="-"/>
            </a:pPr>
            <a:r>
              <a:rPr lang="en-GB" dirty="0"/>
              <a:t>Reference to patients strengths, resources, goals, values</a:t>
            </a:r>
          </a:p>
          <a:p>
            <a:pPr>
              <a:buFontTx/>
              <a:buChar char="-"/>
            </a:pPr>
            <a:r>
              <a:rPr lang="en-GB" dirty="0"/>
              <a:t>Significant life events and implications for beliefs, emotions and coping</a:t>
            </a:r>
          </a:p>
          <a:p>
            <a:pPr>
              <a:buFontTx/>
              <a:buChar char="-"/>
            </a:pPr>
            <a:r>
              <a:rPr lang="en-GB" dirty="0"/>
              <a:t>Team coping and patterns of interactions between the patient and staff members</a:t>
            </a:r>
          </a:p>
          <a:p>
            <a:pPr>
              <a:buFontTx/>
              <a:buChar char="-"/>
            </a:pPr>
            <a:r>
              <a:rPr lang="en-GB" dirty="0"/>
              <a:t>Relevant social and cultural aspects of the patient’s experiences</a:t>
            </a:r>
          </a:p>
          <a:p>
            <a:pPr>
              <a:buFontTx/>
              <a:buChar char="-"/>
            </a:pPr>
            <a:r>
              <a:rPr lang="en-GB" dirty="0"/>
              <a:t>Support plans, interventions and recommendations.</a:t>
            </a:r>
          </a:p>
          <a:p>
            <a:pPr marL="0" indent="0">
              <a:buNone/>
            </a:pPr>
            <a:endParaRPr lang="en-GB" dirty="0"/>
          </a:p>
          <a:p>
            <a:pPr marL="0" indent="0">
              <a:buNone/>
            </a:pPr>
            <a:r>
              <a:rPr lang="en-GB" i="1" dirty="0"/>
              <a:t>But no specific therapeutic model is specified for TULIPS study</a:t>
            </a:r>
          </a:p>
        </p:txBody>
      </p:sp>
    </p:spTree>
    <p:extLst>
      <p:ext uri="{BB962C8B-B14F-4D97-AF65-F5344CB8AC3E}">
        <p14:creationId xmlns:p14="http://schemas.microsoft.com/office/powerpoint/2010/main" val="237607464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9529A-B870-4493-9110-412C9A34A39F}"/>
              </a:ext>
            </a:extLst>
          </p:cNvPr>
          <p:cNvSpPr>
            <a:spLocks noGrp="1"/>
          </p:cNvSpPr>
          <p:nvPr>
            <p:ph type="title"/>
          </p:nvPr>
        </p:nvSpPr>
        <p:spPr/>
        <p:txBody>
          <a:bodyPr/>
          <a:lstStyle/>
          <a:p>
            <a:r>
              <a:rPr lang="en-US" dirty="0"/>
              <a:t>Models of formulation</a:t>
            </a:r>
            <a:endParaRPr lang="en-GB" dirty="0"/>
          </a:p>
        </p:txBody>
      </p:sp>
      <p:sp>
        <p:nvSpPr>
          <p:cNvPr id="3" name="Content Placeholder 2">
            <a:extLst>
              <a:ext uri="{FF2B5EF4-FFF2-40B4-BE49-F238E27FC236}">
                <a16:creationId xmlns:a16="http://schemas.microsoft.com/office/drawing/2014/main" id="{F8342B2E-B14A-4EE6-B2AA-F4A0890F27F4}"/>
              </a:ext>
            </a:extLst>
          </p:cNvPr>
          <p:cNvSpPr>
            <a:spLocks noGrp="1"/>
          </p:cNvSpPr>
          <p:nvPr>
            <p:ph idx="1"/>
          </p:nvPr>
        </p:nvSpPr>
        <p:spPr/>
        <p:txBody>
          <a:bodyPr>
            <a:normAutofit/>
          </a:bodyPr>
          <a:lstStyle/>
          <a:p>
            <a:pPr marL="0" indent="0">
              <a:buNone/>
            </a:pPr>
            <a:r>
              <a:rPr lang="en-US" sz="4000" dirty="0"/>
              <a:t>CBT Interpersonal model (Berry et al., 2016)</a:t>
            </a:r>
          </a:p>
          <a:p>
            <a:pPr marL="0" indent="0">
              <a:buNone/>
            </a:pPr>
            <a:r>
              <a:rPr lang="en-US" sz="4000" dirty="0"/>
              <a:t>Versus 5Ps (GMMH).</a:t>
            </a:r>
            <a:endParaRPr lang="en-GB" sz="4000" dirty="0"/>
          </a:p>
        </p:txBody>
      </p:sp>
    </p:spTree>
    <p:extLst>
      <p:ext uri="{BB962C8B-B14F-4D97-AF65-F5344CB8AC3E}">
        <p14:creationId xmlns:p14="http://schemas.microsoft.com/office/powerpoint/2010/main" val="253353850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C68B8-4B8C-4535-BC51-37BC2E6EC624}"/>
              </a:ext>
            </a:extLst>
          </p:cNvPr>
          <p:cNvSpPr>
            <a:spLocks noGrp="1"/>
          </p:cNvSpPr>
          <p:nvPr>
            <p:ph type="title"/>
          </p:nvPr>
        </p:nvSpPr>
        <p:spPr/>
        <p:txBody>
          <a:bodyPr/>
          <a:lstStyle/>
          <a:p>
            <a:r>
              <a:rPr lang="en-US" dirty="0"/>
              <a:t>CBT Interpersonal model of formulation</a:t>
            </a:r>
            <a:endParaRPr lang="en-GB" dirty="0"/>
          </a:p>
        </p:txBody>
      </p:sp>
      <p:sp>
        <p:nvSpPr>
          <p:cNvPr id="3" name="Content Placeholder 2">
            <a:extLst>
              <a:ext uri="{FF2B5EF4-FFF2-40B4-BE49-F238E27FC236}">
                <a16:creationId xmlns:a16="http://schemas.microsoft.com/office/drawing/2014/main" id="{EDA6EEC8-ADF6-4238-B654-4ADD966F4C5F}"/>
              </a:ext>
            </a:extLst>
          </p:cNvPr>
          <p:cNvSpPr>
            <a:spLocks noGrp="1"/>
          </p:cNvSpPr>
          <p:nvPr>
            <p:ph idx="1"/>
          </p:nvPr>
        </p:nvSpPr>
        <p:spPr/>
        <p:txBody>
          <a:bodyPr/>
          <a:lstStyle/>
          <a:p>
            <a:pPr>
              <a:lnSpc>
                <a:spcPct val="80000"/>
              </a:lnSpc>
              <a:defRPr/>
            </a:pPr>
            <a:r>
              <a:rPr lang="en-GB" altLang="en-US" dirty="0"/>
              <a:t>Based on existing models and own experience with mental health rehabilitation teams. </a:t>
            </a:r>
          </a:p>
          <a:p>
            <a:pPr>
              <a:lnSpc>
                <a:spcPct val="80000"/>
              </a:lnSpc>
              <a:defRPr/>
            </a:pPr>
            <a:r>
              <a:rPr lang="en-GB" altLang="en-US" dirty="0"/>
              <a:t>Draws on cognitive behavioural model with an interpersonal focus to formulate role of team responses in maintaining problems.</a:t>
            </a:r>
          </a:p>
          <a:p>
            <a:pPr>
              <a:lnSpc>
                <a:spcPct val="80000"/>
              </a:lnSpc>
              <a:defRPr/>
            </a:pPr>
            <a:r>
              <a:rPr lang="en-GB" dirty="0"/>
              <a:t>Emphasises staff members’ own skills in understanding and working with service users.</a:t>
            </a:r>
          </a:p>
          <a:p>
            <a:pPr>
              <a:lnSpc>
                <a:spcPct val="80000"/>
              </a:lnSpc>
              <a:defRPr/>
            </a:pPr>
            <a:r>
              <a:rPr lang="en-GB" altLang="en-US" dirty="0"/>
              <a:t>Facilitator brings information about psychological processes and evidence-based approaches to interventions.</a:t>
            </a:r>
          </a:p>
          <a:p>
            <a:pPr marL="0" indent="0">
              <a:lnSpc>
                <a:spcPct val="80000"/>
              </a:lnSpc>
              <a:buClr>
                <a:srgbClr val="FFFF00"/>
              </a:buClr>
              <a:buNone/>
              <a:defRPr/>
            </a:pPr>
            <a:endParaRPr lang="en-GB" dirty="0">
              <a:solidFill>
                <a:srgbClr val="FFFF00"/>
              </a:solidFill>
            </a:endParaRPr>
          </a:p>
          <a:p>
            <a:endParaRPr lang="en-GB" dirty="0"/>
          </a:p>
        </p:txBody>
      </p:sp>
    </p:spTree>
    <p:extLst>
      <p:ext uri="{BB962C8B-B14F-4D97-AF65-F5344CB8AC3E}">
        <p14:creationId xmlns:p14="http://schemas.microsoft.com/office/powerpoint/2010/main" val="231425153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ECE52-FDE7-4C94-A550-79E067E9D617}"/>
              </a:ext>
            </a:extLst>
          </p:cNvPr>
          <p:cNvSpPr>
            <a:spLocks noGrp="1"/>
          </p:cNvSpPr>
          <p:nvPr>
            <p:ph type="title"/>
          </p:nvPr>
        </p:nvSpPr>
        <p:spPr/>
        <p:txBody>
          <a:bodyPr/>
          <a:lstStyle/>
          <a:p>
            <a:r>
              <a:rPr lang="en-US" dirty="0"/>
              <a:t>CBT Interpersonal model of formulation</a:t>
            </a:r>
            <a:endParaRPr lang="en-GB" dirty="0"/>
          </a:p>
        </p:txBody>
      </p:sp>
      <p:sp>
        <p:nvSpPr>
          <p:cNvPr id="3" name="Content Placeholder 2">
            <a:extLst>
              <a:ext uri="{FF2B5EF4-FFF2-40B4-BE49-F238E27FC236}">
                <a16:creationId xmlns:a16="http://schemas.microsoft.com/office/drawing/2014/main" id="{ADFD8CA4-45C4-4FBD-B795-398E6036552D}"/>
              </a:ext>
            </a:extLst>
          </p:cNvPr>
          <p:cNvSpPr>
            <a:spLocks noGrp="1"/>
          </p:cNvSpPr>
          <p:nvPr>
            <p:ph idx="1"/>
          </p:nvPr>
        </p:nvSpPr>
        <p:spPr/>
        <p:txBody>
          <a:bodyPr>
            <a:normAutofit/>
          </a:bodyPr>
          <a:lstStyle/>
          <a:p>
            <a:pPr>
              <a:lnSpc>
                <a:spcPct val="80000"/>
              </a:lnSpc>
            </a:pPr>
            <a:r>
              <a:rPr lang="en-GB" altLang="en-US" dirty="0"/>
              <a:t>Staff asked to identify service user strengths and followed by any issues they are struggling with or want to understand better.</a:t>
            </a:r>
          </a:p>
          <a:p>
            <a:pPr>
              <a:lnSpc>
                <a:spcPct val="80000"/>
              </a:lnSpc>
            </a:pPr>
            <a:r>
              <a:rPr lang="en-GB" altLang="en-US" dirty="0"/>
              <a:t>Examples identified include: aggression, paranoia, poor motivation, social withdrawal or ‘attention seeking’.</a:t>
            </a:r>
          </a:p>
          <a:p>
            <a:pPr>
              <a:lnSpc>
                <a:spcPct val="80000"/>
              </a:lnSpc>
            </a:pPr>
            <a:r>
              <a:rPr lang="en-GB" altLang="en-US" dirty="0"/>
              <a:t>List significant events and relationships in the service user’s life pre- and post-diagnosis. </a:t>
            </a:r>
          </a:p>
          <a:p>
            <a:r>
              <a:rPr lang="en-GB" altLang="en-US" dirty="0"/>
              <a:t>Staff asked to think about impact of events on the service user’s beliefs, including positive and negative beliefs about self, others and world in general. </a:t>
            </a:r>
            <a:endParaRPr lang="en-GB" altLang="en-US" sz="1800" dirty="0"/>
          </a:p>
          <a:p>
            <a:pPr marL="0" indent="0">
              <a:buNone/>
            </a:pPr>
            <a:endParaRPr lang="en-GB" altLang="en-US" dirty="0"/>
          </a:p>
          <a:p>
            <a:pPr>
              <a:lnSpc>
                <a:spcPct val="80000"/>
              </a:lnSpc>
            </a:pPr>
            <a:endParaRPr lang="en-GB" altLang="en-US" dirty="0"/>
          </a:p>
          <a:p>
            <a:endParaRPr lang="en-GB" dirty="0"/>
          </a:p>
        </p:txBody>
      </p:sp>
    </p:spTree>
    <p:extLst>
      <p:ext uri="{BB962C8B-B14F-4D97-AF65-F5344CB8AC3E}">
        <p14:creationId xmlns:p14="http://schemas.microsoft.com/office/powerpoint/2010/main" val="3891646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764" y="365125"/>
            <a:ext cx="10515600" cy="1325563"/>
          </a:xfrm>
        </p:spPr>
        <p:txBody>
          <a:bodyPr/>
          <a:lstStyle/>
          <a:p>
            <a:r>
              <a:rPr lang="en-GB" b="1" dirty="0"/>
              <a:t>Background: The reality – survey conclusions</a:t>
            </a:r>
          </a:p>
        </p:txBody>
      </p:sp>
      <p:sp>
        <p:nvSpPr>
          <p:cNvPr id="3" name="Content Placeholder 2"/>
          <p:cNvSpPr>
            <a:spLocks noGrp="1"/>
          </p:cNvSpPr>
          <p:nvPr>
            <p:ph idx="1"/>
          </p:nvPr>
        </p:nvSpPr>
        <p:spPr>
          <a:xfrm>
            <a:off x="765464" y="1555461"/>
            <a:ext cx="10515600" cy="4351338"/>
          </a:xfrm>
        </p:spPr>
        <p:txBody>
          <a:bodyPr>
            <a:normAutofit/>
          </a:bodyPr>
          <a:lstStyle/>
          <a:p>
            <a:pPr marL="0" indent="0">
              <a:buNone/>
            </a:pPr>
            <a:endParaRPr lang="en-GB" dirty="0"/>
          </a:p>
          <a:p>
            <a:pPr marL="0" indent="0">
              <a:buNone/>
            </a:pPr>
            <a:r>
              <a:rPr lang="en-GB" dirty="0"/>
              <a:t>“A radical overhaul of acute care is needed and only units which patients would recommend to family and friends should be seen as ‘good enough’.”  (Schizophrenia Commission, 2012)</a:t>
            </a:r>
          </a:p>
          <a:p>
            <a:pPr marL="0" indent="0">
              <a:buNone/>
            </a:pPr>
            <a:endParaRPr lang="en-GB" dirty="0"/>
          </a:p>
          <a:p>
            <a:pPr marL="0" indent="0">
              <a:buNone/>
            </a:pPr>
            <a:r>
              <a:rPr lang="en-GB" dirty="0"/>
              <a:t>“The experience of patients who have mental health conditions continue to be poorer than for other patient groups.” (CQC, Inpatient Survey 2018). </a:t>
            </a:r>
          </a:p>
        </p:txBody>
      </p:sp>
    </p:spTree>
    <p:extLst>
      <p:ext uri="{BB962C8B-B14F-4D97-AF65-F5344CB8AC3E}">
        <p14:creationId xmlns:p14="http://schemas.microsoft.com/office/powerpoint/2010/main" val="406100228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ECE52-FDE7-4C94-A550-79E067E9D617}"/>
              </a:ext>
            </a:extLst>
          </p:cNvPr>
          <p:cNvSpPr>
            <a:spLocks noGrp="1"/>
          </p:cNvSpPr>
          <p:nvPr>
            <p:ph type="title"/>
          </p:nvPr>
        </p:nvSpPr>
        <p:spPr/>
        <p:txBody>
          <a:bodyPr/>
          <a:lstStyle/>
          <a:p>
            <a:r>
              <a:rPr lang="en-US" dirty="0"/>
              <a:t>CBT Interpersonal model of formulation</a:t>
            </a:r>
            <a:endParaRPr lang="en-GB" dirty="0"/>
          </a:p>
        </p:txBody>
      </p:sp>
      <p:sp>
        <p:nvSpPr>
          <p:cNvPr id="3" name="Content Placeholder 2">
            <a:extLst>
              <a:ext uri="{FF2B5EF4-FFF2-40B4-BE49-F238E27FC236}">
                <a16:creationId xmlns:a16="http://schemas.microsoft.com/office/drawing/2014/main" id="{ADFD8CA4-45C4-4FBD-B795-398E6036552D}"/>
              </a:ext>
            </a:extLst>
          </p:cNvPr>
          <p:cNvSpPr>
            <a:spLocks noGrp="1"/>
          </p:cNvSpPr>
          <p:nvPr>
            <p:ph idx="1"/>
          </p:nvPr>
        </p:nvSpPr>
        <p:spPr/>
        <p:txBody>
          <a:bodyPr>
            <a:normAutofit/>
          </a:bodyPr>
          <a:lstStyle/>
          <a:p>
            <a:r>
              <a:rPr lang="en-GB" altLang="en-US" dirty="0"/>
              <a:t>Generate hypotheses about triggers for stress and preferred ways of coping.</a:t>
            </a:r>
            <a:endParaRPr lang="en-GB" altLang="en-US" sz="1400" dirty="0"/>
          </a:p>
          <a:p>
            <a:r>
              <a:rPr lang="en-GB" altLang="en-US" dirty="0"/>
              <a:t>Ways of coping linked to ‘problem’ behaviours.</a:t>
            </a:r>
            <a:endParaRPr lang="en-GB" altLang="en-US" sz="1400" dirty="0"/>
          </a:p>
          <a:p>
            <a:r>
              <a:rPr lang="en-GB" altLang="en-US" dirty="0"/>
              <a:t>Discuss maintenance cycles, with an emphasis on the role of staff responses.</a:t>
            </a:r>
          </a:p>
          <a:p>
            <a:r>
              <a:rPr lang="en-GB" altLang="en-US" dirty="0"/>
              <a:t>Concludes by discussing implications for support plans.</a:t>
            </a:r>
          </a:p>
          <a:p>
            <a:pPr marL="0" indent="0">
              <a:buNone/>
            </a:pPr>
            <a:endParaRPr lang="en-GB" altLang="en-US" dirty="0"/>
          </a:p>
          <a:p>
            <a:pPr>
              <a:lnSpc>
                <a:spcPct val="80000"/>
              </a:lnSpc>
            </a:pPr>
            <a:endParaRPr lang="en-GB" altLang="en-US" dirty="0"/>
          </a:p>
          <a:p>
            <a:endParaRPr lang="en-GB" dirty="0"/>
          </a:p>
        </p:txBody>
      </p:sp>
    </p:spTree>
    <p:extLst>
      <p:ext uri="{BB962C8B-B14F-4D97-AF65-F5344CB8AC3E}">
        <p14:creationId xmlns:p14="http://schemas.microsoft.com/office/powerpoint/2010/main" val="151337824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E6F898-73A0-4C37-AE6F-0607D495E436}"/>
              </a:ext>
            </a:extLst>
          </p:cNvPr>
          <p:cNvPicPr>
            <a:picLocks noChangeAspect="1"/>
          </p:cNvPicPr>
          <p:nvPr/>
        </p:nvPicPr>
        <p:blipFill>
          <a:blip r:embed="rId2"/>
          <a:stretch>
            <a:fillRect/>
          </a:stretch>
        </p:blipFill>
        <p:spPr>
          <a:xfrm>
            <a:off x="2855640" y="548681"/>
            <a:ext cx="6120680" cy="5904655"/>
          </a:xfrm>
          <a:prstGeom prst="rect">
            <a:avLst/>
          </a:prstGeom>
        </p:spPr>
      </p:pic>
    </p:spTree>
    <p:extLst>
      <p:ext uri="{BB962C8B-B14F-4D97-AF65-F5344CB8AC3E}">
        <p14:creationId xmlns:p14="http://schemas.microsoft.com/office/powerpoint/2010/main" val="248712477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F1809-DBA1-462C-9258-72A5E6CF340B}"/>
              </a:ext>
            </a:extLst>
          </p:cNvPr>
          <p:cNvSpPr>
            <a:spLocks noGrp="1"/>
          </p:cNvSpPr>
          <p:nvPr>
            <p:ph type="title"/>
          </p:nvPr>
        </p:nvSpPr>
        <p:spPr/>
        <p:txBody>
          <a:bodyPr rtlCol="0">
            <a:normAutofit fontScale="90000"/>
          </a:bodyPr>
          <a:lstStyle/>
          <a:p>
            <a:pPr>
              <a:defRPr/>
            </a:pPr>
            <a:r>
              <a:rPr lang="en-GB" dirty="0">
                <a:latin typeface="Arial" pitchFamily="34" charset="0"/>
                <a:cs typeface="Arial" pitchFamily="34" charset="0"/>
              </a:rPr>
              <a:t>Case: John</a:t>
            </a:r>
            <a:br>
              <a:rPr lang="en-GB" dirty="0">
                <a:latin typeface="Arial" pitchFamily="34" charset="0"/>
                <a:cs typeface="Arial" pitchFamily="34" charset="0"/>
              </a:rPr>
            </a:br>
            <a:r>
              <a:rPr lang="en-GB" sz="4900" dirty="0">
                <a:latin typeface="Arial" pitchFamily="34" charset="0"/>
                <a:cs typeface="Arial" pitchFamily="34" charset="0"/>
              </a:rPr>
              <a:t>Examples</a:t>
            </a:r>
          </a:p>
        </p:txBody>
      </p:sp>
      <p:sp>
        <p:nvSpPr>
          <p:cNvPr id="15363" name="Content Placeholder 2">
            <a:extLst>
              <a:ext uri="{FF2B5EF4-FFF2-40B4-BE49-F238E27FC236}">
                <a16:creationId xmlns:a16="http://schemas.microsoft.com/office/drawing/2014/main" id="{139C9F20-7AE6-4E94-B437-19331C7CE512}"/>
              </a:ext>
            </a:extLst>
          </p:cNvPr>
          <p:cNvSpPr>
            <a:spLocks noGrp="1"/>
          </p:cNvSpPr>
          <p:nvPr>
            <p:ph idx="1"/>
          </p:nvPr>
        </p:nvSpPr>
        <p:spPr>
          <a:xfrm>
            <a:off x="1981200" y="1844676"/>
            <a:ext cx="8229600" cy="422275"/>
          </a:xfrm>
        </p:spPr>
        <p:txBody>
          <a:bodyPr/>
          <a:lstStyle/>
          <a:p>
            <a:pPr eaLnBrk="1" hangingPunct="1">
              <a:lnSpc>
                <a:spcPct val="90000"/>
              </a:lnSpc>
              <a:buFont typeface="Arial" panose="020B0604020202020204" pitchFamily="34" charset="0"/>
              <a:buNone/>
            </a:pPr>
            <a:r>
              <a:rPr lang="en-GB" altLang="en-US" sz="2400">
                <a:latin typeface="Arial" panose="020B0604020202020204" pitchFamily="34" charset="0"/>
                <a:cs typeface="Arial" panose="020B0604020202020204" pitchFamily="34" charset="0"/>
              </a:rPr>
              <a:t>Example 1:</a:t>
            </a:r>
          </a:p>
          <a:p>
            <a:pPr eaLnBrk="1" hangingPunct="1">
              <a:lnSpc>
                <a:spcPct val="90000"/>
              </a:lnSpc>
              <a:buFont typeface="Arial" panose="020B0604020202020204" pitchFamily="34" charset="0"/>
              <a:buNone/>
            </a:pPr>
            <a:endParaRPr lang="en-GB" altLang="en-US">
              <a:latin typeface="Arial" panose="020B0604020202020204" pitchFamily="34" charset="0"/>
              <a:cs typeface="Arial" panose="020B0604020202020204" pitchFamily="34" charset="0"/>
            </a:endParaRPr>
          </a:p>
          <a:p>
            <a:pPr eaLnBrk="1" hangingPunct="1">
              <a:lnSpc>
                <a:spcPct val="90000"/>
              </a:lnSpc>
              <a:buFont typeface="Arial" panose="020B0604020202020204" pitchFamily="34" charset="0"/>
              <a:buNone/>
            </a:pPr>
            <a:endParaRPr lang="en-GB" altLang="en-US">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A4ED8BF-7162-4760-876D-5E28DA7F1997}"/>
              </a:ext>
            </a:extLst>
          </p:cNvPr>
          <p:cNvSpPr txBox="1"/>
          <p:nvPr/>
        </p:nvSpPr>
        <p:spPr>
          <a:xfrm>
            <a:off x="2279651" y="2554288"/>
            <a:ext cx="1439863" cy="1016000"/>
          </a:xfrm>
          <a:prstGeom prst="rect">
            <a:avLst/>
          </a:prstGeom>
          <a:noFill/>
          <a:ln>
            <a:solidFill>
              <a:schemeClr val="bg1">
                <a:lumMod val="50000"/>
              </a:schemeClr>
            </a:solidFill>
          </a:ln>
        </p:spPr>
        <p:txBody>
          <a:bodyPr>
            <a:spAutoFit/>
          </a:bodyPr>
          <a:lstStyle/>
          <a:p>
            <a:pPr algn="ctr">
              <a:defRPr/>
            </a:pPr>
            <a:r>
              <a:rPr lang="en-GB" sz="1200" dirty="0"/>
              <a:t>John has </a:t>
            </a:r>
            <a:r>
              <a:rPr lang="en-GB" sz="1200" b="1" dirty="0"/>
              <a:t>limited opportunities to develop positive relationships </a:t>
            </a:r>
            <a:r>
              <a:rPr lang="en-GB" sz="1200" dirty="0"/>
              <a:t>in his life</a:t>
            </a:r>
          </a:p>
        </p:txBody>
      </p:sp>
      <p:sp>
        <p:nvSpPr>
          <p:cNvPr id="9" name="TextBox 8">
            <a:extLst>
              <a:ext uri="{FF2B5EF4-FFF2-40B4-BE49-F238E27FC236}">
                <a16:creationId xmlns:a16="http://schemas.microsoft.com/office/drawing/2014/main" id="{EE6E5F61-C9DF-4286-9868-4E5E95DB79ED}"/>
              </a:ext>
            </a:extLst>
          </p:cNvPr>
          <p:cNvSpPr txBox="1"/>
          <p:nvPr/>
        </p:nvSpPr>
        <p:spPr>
          <a:xfrm>
            <a:off x="4295776" y="2698751"/>
            <a:ext cx="1439863" cy="646113"/>
          </a:xfrm>
          <a:prstGeom prst="rect">
            <a:avLst/>
          </a:prstGeom>
          <a:noFill/>
          <a:ln>
            <a:solidFill>
              <a:schemeClr val="bg1">
                <a:lumMod val="50000"/>
              </a:schemeClr>
            </a:solidFill>
          </a:ln>
        </p:spPr>
        <p:txBody>
          <a:bodyPr>
            <a:spAutoFit/>
          </a:bodyPr>
          <a:lstStyle/>
          <a:p>
            <a:pPr algn="ctr">
              <a:defRPr/>
            </a:pPr>
            <a:r>
              <a:rPr lang="en-GB" sz="1200" b="1" dirty="0"/>
              <a:t>Negative expectations of others </a:t>
            </a:r>
          </a:p>
        </p:txBody>
      </p:sp>
      <p:cxnSp>
        <p:nvCxnSpPr>
          <p:cNvPr id="10" name="Straight Arrow Connector 9">
            <a:extLst>
              <a:ext uri="{FF2B5EF4-FFF2-40B4-BE49-F238E27FC236}">
                <a16:creationId xmlns:a16="http://schemas.microsoft.com/office/drawing/2014/main" id="{6CE14C90-8FAD-4F5D-8DA2-69AF40E8C564}"/>
              </a:ext>
            </a:extLst>
          </p:cNvPr>
          <p:cNvCxnSpPr/>
          <p:nvPr/>
        </p:nvCxnSpPr>
        <p:spPr>
          <a:xfrm>
            <a:off x="3719513" y="2986088"/>
            <a:ext cx="57626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AFC5ADF-3414-4B1F-8A2E-9A8EABE5AE38}"/>
              </a:ext>
            </a:extLst>
          </p:cNvPr>
          <p:cNvCxnSpPr/>
          <p:nvPr/>
        </p:nvCxnSpPr>
        <p:spPr>
          <a:xfrm>
            <a:off x="5735638" y="2986088"/>
            <a:ext cx="57626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1E4F66B-B3EB-4398-BCC3-BC517CB6030E}"/>
              </a:ext>
            </a:extLst>
          </p:cNvPr>
          <p:cNvSpPr txBox="1"/>
          <p:nvPr/>
        </p:nvSpPr>
        <p:spPr>
          <a:xfrm>
            <a:off x="6383338" y="2625725"/>
            <a:ext cx="1441450" cy="831850"/>
          </a:xfrm>
          <a:prstGeom prst="rect">
            <a:avLst/>
          </a:prstGeom>
          <a:noFill/>
          <a:ln>
            <a:solidFill>
              <a:schemeClr val="bg1">
                <a:lumMod val="50000"/>
              </a:schemeClr>
            </a:solidFill>
          </a:ln>
        </p:spPr>
        <p:txBody>
          <a:bodyPr>
            <a:spAutoFit/>
          </a:bodyPr>
          <a:lstStyle/>
          <a:p>
            <a:pPr algn="ctr">
              <a:defRPr/>
            </a:pPr>
            <a:r>
              <a:rPr lang="en-GB" sz="1200" dirty="0"/>
              <a:t>Lead him to </a:t>
            </a:r>
            <a:r>
              <a:rPr lang="en-GB" sz="1200" b="1" dirty="0"/>
              <a:t>withdraw from others</a:t>
            </a:r>
            <a:r>
              <a:rPr lang="en-GB" sz="1200" dirty="0"/>
              <a:t>, strive for self-sufficiency</a:t>
            </a:r>
          </a:p>
        </p:txBody>
      </p:sp>
      <p:cxnSp>
        <p:nvCxnSpPr>
          <p:cNvPr id="13" name="Straight Arrow Connector 12">
            <a:extLst>
              <a:ext uri="{FF2B5EF4-FFF2-40B4-BE49-F238E27FC236}">
                <a16:creationId xmlns:a16="http://schemas.microsoft.com/office/drawing/2014/main" id="{C7E428DA-38B3-4CB0-AC02-EE8147A2EDC6}"/>
              </a:ext>
            </a:extLst>
          </p:cNvPr>
          <p:cNvCxnSpPr/>
          <p:nvPr/>
        </p:nvCxnSpPr>
        <p:spPr>
          <a:xfrm>
            <a:off x="7824789" y="2986088"/>
            <a:ext cx="57467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5153918-DF51-4BC8-B925-4B9EE68EA504}"/>
              </a:ext>
            </a:extLst>
          </p:cNvPr>
          <p:cNvSpPr txBox="1"/>
          <p:nvPr/>
        </p:nvSpPr>
        <p:spPr>
          <a:xfrm>
            <a:off x="8472488" y="2625725"/>
            <a:ext cx="1439862" cy="831850"/>
          </a:xfrm>
          <a:prstGeom prst="rect">
            <a:avLst/>
          </a:prstGeom>
          <a:noFill/>
          <a:ln>
            <a:solidFill>
              <a:schemeClr val="bg1">
                <a:lumMod val="50000"/>
              </a:schemeClr>
            </a:solidFill>
          </a:ln>
        </p:spPr>
        <p:txBody>
          <a:bodyPr>
            <a:spAutoFit/>
          </a:bodyPr>
          <a:lstStyle/>
          <a:p>
            <a:pPr algn="ctr">
              <a:defRPr/>
            </a:pPr>
            <a:r>
              <a:rPr lang="en-GB" sz="1200" b="1" dirty="0"/>
              <a:t>Hard for staff to get to know and support</a:t>
            </a:r>
            <a:r>
              <a:rPr lang="en-GB" sz="1200" dirty="0"/>
              <a:t> </a:t>
            </a:r>
            <a:r>
              <a:rPr lang="en-GB" sz="1200" b="1" dirty="0"/>
              <a:t>John </a:t>
            </a:r>
            <a:r>
              <a:rPr lang="en-GB" sz="1200" dirty="0"/>
              <a:t>in his recovery </a:t>
            </a:r>
          </a:p>
        </p:txBody>
      </p:sp>
      <p:cxnSp>
        <p:nvCxnSpPr>
          <p:cNvPr id="15" name="Straight Connector 14">
            <a:extLst>
              <a:ext uri="{FF2B5EF4-FFF2-40B4-BE49-F238E27FC236}">
                <a16:creationId xmlns:a16="http://schemas.microsoft.com/office/drawing/2014/main" id="{9ACA8B1E-7843-493C-90BC-D260B05C2FF4}"/>
              </a:ext>
            </a:extLst>
          </p:cNvPr>
          <p:cNvCxnSpPr/>
          <p:nvPr/>
        </p:nvCxnSpPr>
        <p:spPr>
          <a:xfrm flipV="1">
            <a:off x="9191625" y="3490914"/>
            <a:ext cx="0" cy="28733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0A1DA07-EB0D-47AA-AB5A-4C17E9B66254}"/>
              </a:ext>
            </a:extLst>
          </p:cNvPr>
          <p:cNvCxnSpPr/>
          <p:nvPr/>
        </p:nvCxnSpPr>
        <p:spPr>
          <a:xfrm>
            <a:off x="5159375" y="3778250"/>
            <a:ext cx="40322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B55B587-3CAB-4BAF-9EBA-CCC6C1BAA415}"/>
              </a:ext>
            </a:extLst>
          </p:cNvPr>
          <p:cNvCxnSpPr/>
          <p:nvPr/>
        </p:nvCxnSpPr>
        <p:spPr>
          <a:xfrm flipV="1">
            <a:off x="5159375" y="3417888"/>
            <a:ext cx="0" cy="36036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5374" name="Content Placeholder 2">
            <a:extLst>
              <a:ext uri="{FF2B5EF4-FFF2-40B4-BE49-F238E27FC236}">
                <a16:creationId xmlns:a16="http://schemas.microsoft.com/office/drawing/2014/main" id="{672626EE-FAEC-422A-BFF6-0AE3691F4C9F}"/>
              </a:ext>
            </a:extLst>
          </p:cNvPr>
          <p:cNvSpPr txBox="1">
            <a:spLocks/>
          </p:cNvSpPr>
          <p:nvPr/>
        </p:nvSpPr>
        <p:spPr bwMode="auto">
          <a:xfrm>
            <a:off x="1992313" y="4067175"/>
            <a:ext cx="82296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buFont typeface="Arial" panose="020B0604020202020204" pitchFamily="34" charset="0"/>
              <a:buNone/>
            </a:pPr>
            <a:r>
              <a:rPr lang="en-GB" altLang="en-US" sz="2400">
                <a:latin typeface="Arial" panose="020B0604020202020204" pitchFamily="34" charset="0"/>
                <a:ea typeface="MS PGothic" panose="020B0600070205080204" pitchFamily="34" charset="-128"/>
              </a:rPr>
              <a:t>Example 2:</a:t>
            </a:r>
          </a:p>
          <a:p>
            <a:pPr eaLnBrk="1" hangingPunct="1">
              <a:lnSpc>
                <a:spcPct val="90000"/>
              </a:lnSpc>
              <a:buFont typeface="Arial" panose="020B0604020202020204" pitchFamily="34" charset="0"/>
              <a:buNone/>
            </a:pPr>
            <a:endParaRPr lang="en-GB" altLang="en-US" sz="2800">
              <a:latin typeface="Arial" panose="020B0604020202020204" pitchFamily="34" charset="0"/>
              <a:ea typeface="MS PGothic" panose="020B0600070205080204" pitchFamily="34" charset="-128"/>
            </a:endParaRPr>
          </a:p>
          <a:p>
            <a:pPr eaLnBrk="1" hangingPunct="1">
              <a:lnSpc>
                <a:spcPct val="90000"/>
              </a:lnSpc>
              <a:buFont typeface="Arial" panose="020B0604020202020204" pitchFamily="34" charset="0"/>
              <a:buNone/>
            </a:pPr>
            <a:endParaRPr lang="en-GB" altLang="en-US" sz="2800">
              <a:latin typeface="Arial" panose="020B0604020202020204" pitchFamily="34" charset="0"/>
              <a:ea typeface="MS PGothic" panose="020B0600070205080204" pitchFamily="34" charset="-128"/>
            </a:endParaRPr>
          </a:p>
        </p:txBody>
      </p:sp>
      <p:sp>
        <p:nvSpPr>
          <p:cNvPr id="24" name="TextBox 23">
            <a:extLst>
              <a:ext uri="{FF2B5EF4-FFF2-40B4-BE49-F238E27FC236}">
                <a16:creationId xmlns:a16="http://schemas.microsoft.com/office/drawing/2014/main" id="{F21CE9DA-6895-4323-93B9-2AFD94C561E6}"/>
              </a:ext>
            </a:extLst>
          </p:cNvPr>
          <p:cNvSpPr txBox="1"/>
          <p:nvPr/>
        </p:nvSpPr>
        <p:spPr>
          <a:xfrm>
            <a:off x="2279651" y="4641850"/>
            <a:ext cx="1439863" cy="831850"/>
          </a:xfrm>
          <a:prstGeom prst="rect">
            <a:avLst/>
          </a:prstGeom>
          <a:noFill/>
          <a:ln>
            <a:solidFill>
              <a:schemeClr val="bg1">
                <a:lumMod val="50000"/>
              </a:schemeClr>
            </a:solidFill>
          </a:ln>
        </p:spPr>
        <p:txBody>
          <a:bodyPr>
            <a:spAutoFit/>
          </a:bodyPr>
          <a:lstStyle/>
          <a:p>
            <a:pPr algn="ctr">
              <a:defRPr/>
            </a:pPr>
            <a:r>
              <a:rPr lang="en-GB" sz="1200" dirty="0"/>
              <a:t>John has limited opportunities to succeed in normal social goals</a:t>
            </a:r>
          </a:p>
        </p:txBody>
      </p:sp>
      <p:sp>
        <p:nvSpPr>
          <p:cNvPr id="25" name="TextBox 24">
            <a:extLst>
              <a:ext uri="{FF2B5EF4-FFF2-40B4-BE49-F238E27FC236}">
                <a16:creationId xmlns:a16="http://schemas.microsoft.com/office/drawing/2014/main" id="{CEEACF0A-8A8C-4989-8CD0-DDD228878344}"/>
              </a:ext>
            </a:extLst>
          </p:cNvPr>
          <p:cNvSpPr txBox="1"/>
          <p:nvPr/>
        </p:nvSpPr>
        <p:spPr>
          <a:xfrm>
            <a:off x="4295776" y="4641851"/>
            <a:ext cx="1439863" cy="646331"/>
          </a:xfrm>
          <a:prstGeom prst="rect">
            <a:avLst/>
          </a:prstGeom>
          <a:noFill/>
          <a:ln>
            <a:solidFill>
              <a:schemeClr val="bg1">
                <a:lumMod val="50000"/>
              </a:schemeClr>
            </a:solidFill>
          </a:ln>
        </p:spPr>
        <p:txBody>
          <a:bodyPr>
            <a:spAutoFit/>
          </a:bodyPr>
          <a:lstStyle/>
          <a:p>
            <a:pPr algn="ctr">
              <a:defRPr/>
            </a:pPr>
            <a:r>
              <a:rPr lang="en-GB" sz="1200" b="1" dirty="0"/>
              <a:t>Low expectations about ability to achieve</a:t>
            </a:r>
          </a:p>
        </p:txBody>
      </p:sp>
      <p:cxnSp>
        <p:nvCxnSpPr>
          <p:cNvPr id="26" name="Straight Arrow Connector 25">
            <a:extLst>
              <a:ext uri="{FF2B5EF4-FFF2-40B4-BE49-F238E27FC236}">
                <a16:creationId xmlns:a16="http://schemas.microsoft.com/office/drawing/2014/main" id="{FEFA9BC1-92CD-4A84-AA09-AB445408CF8C}"/>
              </a:ext>
            </a:extLst>
          </p:cNvPr>
          <p:cNvCxnSpPr/>
          <p:nvPr/>
        </p:nvCxnSpPr>
        <p:spPr>
          <a:xfrm>
            <a:off x="3719513" y="5075238"/>
            <a:ext cx="57626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193A8E1-E1A0-4BCE-99E4-BE6F0D23D0D0}"/>
              </a:ext>
            </a:extLst>
          </p:cNvPr>
          <p:cNvCxnSpPr/>
          <p:nvPr/>
        </p:nvCxnSpPr>
        <p:spPr>
          <a:xfrm>
            <a:off x="5735638" y="5075238"/>
            <a:ext cx="57626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5F3D7C9F-7E25-48C9-AA57-D695F326942E}"/>
              </a:ext>
            </a:extLst>
          </p:cNvPr>
          <p:cNvSpPr txBox="1"/>
          <p:nvPr/>
        </p:nvSpPr>
        <p:spPr>
          <a:xfrm>
            <a:off x="6383338" y="4786313"/>
            <a:ext cx="1441450" cy="461962"/>
          </a:xfrm>
          <a:prstGeom prst="rect">
            <a:avLst/>
          </a:prstGeom>
          <a:noFill/>
          <a:ln>
            <a:solidFill>
              <a:schemeClr val="bg1">
                <a:lumMod val="50000"/>
              </a:schemeClr>
            </a:solidFill>
          </a:ln>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eaLnBrk="1" hangingPunct="1">
              <a:defRPr/>
            </a:pPr>
            <a:r>
              <a:rPr lang="en-GB" sz="1200" b="1">
                <a:latin typeface="Arial" charset="0"/>
                <a:cs typeface="MS PGothic" charset="0"/>
              </a:rPr>
              <a:t>Not investing in long-term goals</a:t>
            </a:r>
            <a:endParaRPr lang="en-GB" sz="1200">
              <a:latin typeface="Arial" charset="0"/>
              <a:cs typeface="MS PGothic" charset="0"/>
            </a:endParaRPr>
          </a:p>
        </p:txBody>
      </p:sp>
      <p:cxnSp>
        <p:nvCxnSpPr>
          <p:cNvPr id="29" name="Straight Arrow Connector 28">
            <a:extLst>
              <a:ext uri="{FF2B5EF4-FFF2-40B4-BE49-F238E27FC236}">
                <a16:creationId xmlns:a16="http://schemas.microsoft.com/office/drawing/2014/main" id="{D1ED4142-632E-4DA9-8DED-AF686E9232D2}"/>
              </a:ext>
            </a:extLst>
          </p:cNvPr>
          <p:cNvCxnSpPr/>
          <p:nvPr/>
        </p:nvCxnSpPr>
        <p:spPr>
          <a:xfrm>
            <a:off x="7824789" y="5075238"/>
            <a:ext cx="57467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9497D8E-5BF5-49FE-8883-21D4342306F6}"/>
              </a:ext>
            </a:extLst>
          </p:cNvPr>
          <p:cNvSpPr txBox="1"/>
          <p:nvPr/>
        </p:nvSpPr>
        <p:spPr>
          <a:xfrm>
            <a:off x="8472488" y="4306888"/>
            <a:ext cx="1655762" cy="1200150"/>
          </a:xfrm>
          <a:prstGeom prst="rect">
            <a:avLst/>
          </a:prstGeom>
          <a:noFill/>
          <a:ln>
            <a:solidFill>
              <a:schemeClr val="bg1">
                <a:lumMod val="50000"/>
              </a:schemeClr>
            </a:solidFill>
          </a:ln>
        </p:spPr>
        <p:txBody>
          <a:bodyPr>
            <a:spAutoFit/>
          </a:bodyPr>
          <a:lstStyle>
            <a:lvl1pPr eaLnBrk="0" hangingPunct="0">
              <a:defRPr sz="2400">
                <a:solidFill>
                  <a:schemeClr val="tx1"/>
                </a:solidFill>
                <a:latin typeface="Corbel" pitchFamily="34" charset="0"/>
                <a:ea typeface="MS PGothic" pitchFamily="34" charset="-128"/>
              </a:defRPr>
            </a:lvl1pPr>
            <a:lvl2pPr marL="742950" indent="-285750" eaLnBrk="0" hangingPunct="0">
              <a:defRPr sz="2400">
                <a:solidFill>
                  <a:schemeClr val="tx1"/>
                </a:solidFill>
                <a:latin typeface="Corbel" pitchFamily="34" charset="0"/>
                <a:ea typeface="MS PGothic" pitchFamily="34" charset="-128"/>
              </a:defRPr>
            </a:lvl2pPr>
            <a:lvl3pPr marL="1143000" indent="-228600" eaLnBrk="0" hangingPunct="0">
              <a:defRPr sz="2400">
                <a:solidFill>
                  <a:schemeClr val="tx1"/>
                </a:solidFill>
                <a:latin typeface="Corbel" pitchFamily="34" charset="0"/>
                <a:ea typeface="MS PGothic" pitchFamily="34" charset="-128"/>
              </a:defRPr>
            </a:lvl3pPr>
            <a:lvl4pPr marL="1600200" indent="-228600" eaLnBrk="0" hangingPunct="0">
              <a:defRPr sz="2400">
                <a:solidFill>
                  <a:schemeClr val="tx1"/>
                </a:solidFill>
                <a:latin typeface="Corbel" pitchFamily="34" charset="0"/>
                <a:ea typeface="MS PGothic" pitchFamily="34" charset="-128"/>
              </a:defRPr>
            </a:lvl4pPr>
            <a:lvl5pPr marL="2057400" indent="-228600" eaLnBrk="0" hangingPunct="0">
              <a:defRPr sz="2400">
                <a:solidFill>
                  <a:schemeClr val="tx1"/>
                </a:solidFill>
                <a:latin typeface="Corbe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orbe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orbe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orbe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orbel" pitchFamily="34" charset="0"/>
                <a:ea typeface="MS PGothic" pitchFamily="34" charset="-128"/>
              </a:defRPr>
            </a:lvl9pPr>
          </a:lstStyle>
          <a:p>
            <a:pPr algn="ctr" eaLnBrk="1" hangingPunct="1">
              <a:defRPr/>
            </a:pPr>
            <a:r>
              <a:rPr lang="en-GB" altLang="en-US" sz="1200" b="1">
                <a:latin typeface="Arial" pitchFamily="34" charset="0"/>
                <a:cs typeface="Arial" charset="0"/>
              </a:rPr>
              <a:t>Doesn’t see purpose in engaging in rehab programmes/ taking alternative steps to move life forward</a:t>
            </a:r>
            <a:endParaRPr lang="en-GB" altLang="en-US" sz="1200">
              <a:latin typeface="Arial" pitchFamily="34" charset="0"/>
              <a:cs typeface="Arial" charset="0"/>
            </a:endParaRPr>
          </a:p>
        </p:txBody>
      </p:sp>
      <p:cxnSp>
        <p:nvCxnSpPr>
          <p:cNvPr id="31" name="Straight Connector 30">
            <a:extLst>
              <a:ext uri="{FF2B5EF4-FFF2-40B4-BE49-F238E27FC236}">
                <a16:creationId xmlns:a16="http://schemas.microsoft.com/office/drawing/2014/main" id="{9D08930B-3591-4EF3-B15B-DE22AEE3927A}"/>
              </a:ext>
            </a:extLst>
          </p:cNvPr>
          <p:cNvCxnSpPr/>
          <p:nvPr/>
        </p:nvCxnSpPr>
        <p:spPr>
          <a:xfrm flipV="1">
            <a:off x="9336088" y="5507038"/>
            <a:ext cx="0" cy="36036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2778774-DFD0-4B80-B77D-177CDF79E587}"/>
              </a:ext>
            </a:extLst>
          </p:cNvPr>
          <p:cNvCxnSpPr/>
          <p:nvPr/>
        </p:nvCxnSpPr>
        <p:spPr>
          <a:xfrm>
            <a:off x="5159376" y="5867400"/>
            <a:ext cx="417671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048A96C6-8FBA-45DD-90DC-538ACE6F4C7F}"/>
              </a:ext>
            </a:extLst>
          </p:cNvPr>
          <p:cNvCxnSpPr/>
          <p:nvPr/>
        </p:nvCxnSpPr>
        <p:spPr>
          <a:xfrm flipV="1">
            <a:off x="5159375" y="5507038"/>
            <a:ext cx="0" cy="36036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867BEBE1-ACA3-43FC-AB00-0B22C9E0E627}"/>
              </a:ext>
            </a:extLst>
          </p:cNvPr>
          <p:cNvSpPr>
            <a:spLocks noGrp="1"/>
          </p:cNvSpPr>
          <p:nvPr>
            <p:ph type="title"/>
          </p:nvPr>
        </p:nvSpPr>
        <p:spPr>
          <a:xfrm>
            <a:off x="1981200" y="450850"/>
            <a:ext cx="8229600" cy="1143000"/>
          </a:xfrm>
        </p:spPr>
        <p:txBody>
          <a:bodyPr>
            <a:normAutofit fontScale="90000"/>
          </a:bodyPr>
          <a:lstStyle/>
          <a:p>
            <a:pPr eaLnBrk="1" hangingPunct="1"/>
            <a:r>
              <a:rPr lang="en-US" altLang="en-US" sz="4000" b="1" dirty="0"/>
              <a:t>Team Formulation Quality Scale</a:t>
            </a:r>
            <a:br>
              <a:rPr lang="en-US" altLang="en-US" sz="4000" b="1" dirty="0"/>
            </a:br>
            <a:r>
              <a:rPr lang="en-US" altLang="en-US" sz="4000" b="1" dirty="0"/>
              <a:t>(TFQS)</a:t>
            </a:r>
          </a:p>
        </p:txBody>
      </p:sp>
      <p:sp>
        <p:nvSpPr>
          <p:cNvPr id="26627" name="Content Placeholder 2">
            <a:extLst>
              <a:ext uri="{FF2B5EF4-FFF2-40B4-BE49-F238E27FC236}">
                <a16:creationId xmlns:a16="http://schemas.microsoft.com/office/drawing/2014/main" id="{561A398D-F858-41F6-9A4B-DB75FB509146}"/>
              </a:ext>
            </a:extLst>
          </p:cNvPr>
          <p:cNvSpPr>
            <a:spLocks noGrp="1"/>
          </p:cNvSpPr>
          <p:nvPr>
            <p:ph idx="1"/>
          </p:nvPr>
        </p:nvSpPr>
        <p:spPr>
          <a:xfrm>
            <a:off x="1744664" y="1609874"/>
            <a:ext cx="8466137" cy="4830762"/>
          </a:xfrm>
        </p:spPr>
        <p:txBody>
          <a:bodyPr/>
          <a:lstStyle/>
          <a:p>
            <a:pPr eaLnBrk="1" hangingPunct="1"/>
            <a:r>
              <a:rPr lang="en-US" altLang="en-US" sz="2200" dirty="0"/>
              <a:t>Aim: to develop a reliable and valid measures to assess therapist adherence to and competence in delivering team formulation intervention</a:t>
            </a:r>
          </a:p>
          <a:p>
            <a:pPr eaLnBrk="1" hangingPunct="1"/>
            <a:r>
              <a:rPr lang="en-US" altLang="en-US" sz="2200" dirty="0"/>
              <a:t>Items selected from multiple relevant sources:</a:t>
            </a:r>
          </a:p>
          <a:p>
            <a:pPr lvl="1" eaLnBrk="1" hangingPunct="1">
              <a:buFont typeface="Wingdings" panose="05000000000000000000" pitchFamily="2" charset="2"/>
              <a:buChar char="q"/>
            </a:pPr>
            <a:r>
              <a:rPr lang="en-US" altLang="en-US" sz="2000" dirty="0"/>
              <a:t>CBT – informed individual case formulation/case-</a:t>
            </a:r>
            <a:r>
              <a:rPr lang="en-US" altLang="en-US" sz="2000" dirty="0" err="1"/>
              <a:t>conceptualisation</a:t>
            </a:r>
            <a:r>
              <a:rPr lang="en-US" altLang="en-US" sz="2000" dirty="0"/>
              <a:t> scales </a:t>
            </a:r>
            <a:r>
              <a:rPr lang="en-US" altLang="en-US" sz="1800" i="1" dirty="0"/>
              <a:t>(e.g. </a:t>
            </a:r>
            <a:r>
              <a:rPr lang="en-US" altLang="en-US" sz="1800" i="1" dirty="0" err="1"/>
              <a:t>Padesky</a:t>
            </a:r>
            <a:r>
              <a:rPr lang="en-US" altLang="en-US" sz="1800" i="1" dirty="0"/>
              <a:t> et al., 2010)</a:t>
            </a:r>
          </a:p>
          <a:p>
            <a:pPr lvl="1" eaLnBrk="1" hangingPunct="1">
              <a:buFont typeface="Wingdings" panose="05000000000000000000" pitchFamily="2" charset="2"/>
              <a:buChar char="q"/>
            </a:pPr>
            <a:r>
              <a:rPr lang="en-US" altLang="en-US" sz="2000" dirty="0"/>
              <a:t>CBT therapy scales </a:t>
            </a:r>
            <a:r>
              <a:rPr lang="en-US" altLang="en-US" sz="1800" i="1" dirty="0"/>
              <a:t>(MI-CTS, Haddock et al., 2012; CTS-</a:t>
            </a:r>
            <a:r>
              <a:rPr lang="en-US" altLang="en-US" sz="1800" i="1" dirty="0" err="1"/>
              <a:t>Psy</a:t>
            </a:r>
            <a:r>
              <a:rPr lang="en-US" altLang="en-US" sz="1800" i="1" dirty="0"/>
              <a:t>, Haddock et al., 2001)</a:t>
            </a:r>
          </a:p>
          <a:p>
            <a:pPr lvl="1" eaLnBrk="1" hangingPunct="1">
              <a:buFont typeface="Wingdings" panose="05000000000000000000" pitchFamily="2" charset="2"/>
              <a:buChar char="q"/>
            </a:pPr>
            <a:r>
              <a:rPr lang="en-US" altLang="en-US" sz="2200" dirty="0"/>
              <a:t>Berry </a:t>
            </a:r>
            <a:r>
              <a:rPr lang="en-US" altLang="en-US" sz="1800" i="1" dirty="0"/>
              <a:t>(2015</a:t>
            </a:r>
            <a:r>
              <a:rPr lang="en-US" altLang="en-US" sz="2200" i="1" dirty="0"/>
              <a:t>) </a:t>
            </a:r>
            <a:r>
              <a:rPr lang="en-US" altLang="en-US" sz="2200" dirty="0"/>
              <a:t>intervention manual</a:t>
            </a:r>
          </a:p>
          <a:p>
            <a:pPr lvl="1" eaLnBrk="1" hangingPunct="1">
              <a:buFont typeface="Wingdings" panose="05000000000000000000" pitchFamily="2" charset="2"/>
              <a:buChar char="q"/>
            </a:pPr>
            <a:endParaRPr lang="en-US" altLang="en-US" sz="2200" dirty="0"/>
          </a:p>
          <a:p>
            <a:pPr lvl="1" eaLnBrk="1" hangingPunct="1">
              <a:buFont typeface="Arial" panose="020B0604020202020204" pitchFamily="34" charset="0"/>
              <a:buChar char="•"/>
            </a:pPr>
            <a:r>
              <a:rPr lang="en-US" altLang="en-US" i="1" dirty="0"/>
              <a:t>Evidence-based models of formulation versus elements that are applicable across multiple therapeutic models</a:t>
            </a:r>
            <a:endParaRPr lang="en-US" altLang="en-US" sz="2200" i="1"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3F27758F-BF91-4734-B9F7-F7F15013846B}"/>
              </a:ext>
            </a:extLst>
          </p:cNvPr>
          <p:cNvSpPr>
            <a:spLocks noGrp="1"/>
          </p:cNvSpPr>
          <p:nvPr>
            <p:ph type="title"/>
          </p:nvPr>
        </p:nvSpPr>
        <p:spPr/>
        <p:txBody>
          <a:bodyPr/>
          <a:lstStyle/>
          <a:p>
            <a:pPr eaLnBrk="1" hangingPunct="1"/>
            <a:r>
              <a:rPr lang="en-US" altLang="en-US" b="1"/>
              <a:t>TFQS </a:t>
            </a:r>
          </a:p>
        </p:txBody>
      </p:sp>
      <p:sp>
        <p:nvSpPr>
          <p:cNvPr id="27651" name="Content Placeholder 2">
            <a:extLst>
              <a:ext uri="{FF2B5EF4-FFF2-40B4-BE49-F238E27FC236}">
                <a16:creationId xmlns:a16="http://schemas.microsoft.com/office/drawing/2014/main" id="{7FF7005C-BF4D-4090-A8A4-1763EC9C46FB}"/>
              </a:ext>
            </a:extLst>
          </p:cNvPr>
          <p:cNvSpPr>
            <a:spLocks noGrp="1"/>
          </p:cNvSpPr>
          <p:nvPr>
            <p:ph idx="1"/>
          </p:nvPr>
        </p:nvSpPr>
        <p:spPr>
          <a:xfrm>
            <a:off x="1887539" y="1668464"/>
            <a:ext cx="8455025" cy="4954587"/>
          </a:xfrm>
        </p:spPr>
        <p:txBody>
          <a:bodyPr/>
          <a:lstStyle/>
          <a:p>
            <a:pPr eaLnBrk="1" hangingPunct="1"/>
            <a:r>
              <a:rPr lang="en-US" altLang="en-US" sz="2400" dirty="0"/>
              <a:t>Section A – Structure and process of the meetings (7 items)</a:t>
            </a:r>
          </a:p>
          <a:p>
            <a:pPr eaLnBrk="1" hangingPunct="1"/>
            <a:r>
              <a:rPr lang="en-US" altLang="en-US" sz="2400" dirty="0"/>
              <a:t>Section B- Content delivered in the Berry et al. (2016) team-based formulation intervention (8 items)</a:t>
            </a:r>
            <a:endParaRPr lang="en-US" altLang="en-US" dirty="0"/>
          </a:p>
          <a:p>
            <a:pPr eaLnBrk="1" hangingPunct="1"/>
            <a:r>
              <a:rPr lang="en-US" altLang="en-US" sz="2400" dirty="0"/>
              <a:t>Scored on a scale from 0-2 (0 = no; 1 = to some extent; 2 = yes)</a:t>
            </a:r>
          </a:p>
          <a:p>
            <a:pPr eaLnBrk="1" hangingPunct="1"/>
            <a:r>
              <a:rPr lang="en-US" altLang="en-US" sz="2400" dirty="0"/>
              <a:t>Rater guidelines are provided to aid the completion of the measure</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F77A6A2A-485A-43ED-AA76-955CC62CDD6A}"/>
              </a:ext>
            </a:extLst>
          </p:cNvPr>
          <p:cNvSpPr>
            <a:spLocks noGrp="1"/>
          </p:cNvSpPr>
          <p:nvPr>
            <p:ph type="title"/>
          </p:nvPr>
        </p:nvSpPr>
        <p:spPr/>
        <p:txBody>
          <a:bodyPr/>
          <a:lstStyle/>
          <a:p>
            <a:pPr eaLnBrk="1" hangingPunct="1"/>
            <a:r>
              <a:rPr lang="en-US" altLang="en-US" b="1" i="1"/>
              <a:t>TFQS – Section A</a:t>
            </a:r>
            <a:endParaRPr lang="en-US" altLang="en-US" b="1"/>
          </a:p>
        </p:txBody>
      </p:sp>
      <p:sp>
        <p:nvSpPr>
          <p:cNvPr id="28675" name="Content Placeholder 2">
            <a:extLst>
              <a:ext uri="{FF2B5EF4-FFF2-40B4-BE49-F238E27FC236}">
                <a16:creationId xmlns:a16="http://schemas.microsoft.com/office/drawing/2014/main" id="{A098CAB9-34F8-4AE7-A6D9-A2FE49E6A92E}"/>
              </a:ext>
            </a:extLst>
          </p:cNvPr>
          <p:cNvSpPr>
            <a:spLocks noGrp="1"/>
          </p:cNvSpPr>
          <p:nvPr>
            <p:ph sz="half" idx="1"/>
          </p:nvPr>
        </p:nvSpPr>
        <p:spPr/>
        <p:txBody>
          <a:bodyPr/>
          <a:lstStyle/>
          <a:p>
            <a:pPr marL="457200" indent="-457200">
              <a:buFont typeface="Corbel" panose="020B0503020204020204" pitchFamily="34" charset="0"/>
              <a:buAutoNum type="arabicPeriod"/>
            </a:pPr>
            <a:r>
              <a:rPr lang="en-US" altLang="en-US" sz="2000" dirty="0"/>
              <a:t>Session opening and agenda setting </a:t>
            </a:r>
          </a:p>
          <a:p>
            <a:pPr marL="457200" indent="-457200">
              <a:buFont typeface="Corbel" panose="020B0503020204020204" pitchFamily="34" charset="0"/>
              <a:buAutoNum type="arabicPeriod"/>
            </a:pPr>
            <a:r>
              <a:rPr lang="en-US" altLang="en-US" sz="2000" dirty="0"/>
              <a:t>Formulation is collaboratively developed </a:t>
            </a:r>
          </a:p>
          <a:p>
            <a:pPr marL="457200" indent="-457200">
              <a:buFont typeface="Corbel" panose="020B0503020204020204" pitchFamily="34" charset="0"/>
              <a:buAutoNum type="arabicPeriod"/>
            </a:pPr>
            <a:r>
              <a:rPr lang="en-US" altLang="en-US" sz="2000" dirty="0"/>
              <a:t>Interpersonal effectiveness </a:t>
            </a:r>
          </a:p>
          <a:p>
            <a:pPr marL="457200" indent="-457200">
              <a:buFont typeface="Corbel" panose="020B0503020204020204" pitchFamily="34" charset="0"/>
              <a:buAutoNum type="arabicPeriod"/>
            </a:pPr>
            <a:r>
              <a:rPr lang="en-US" altLang="en-US" sz="2000" dirty="0"/>
              <a:t>Eliciting and responding to feedback</a:t>
            </a:r>
          </a:p>
          <a:p>
            <a:pPr marL="457200" indent="-457200">
              <a:buFont typeface="Corbel" panose="020B0503020204020204" pitchFamily="34" charset="0"/>
              <a:buAutoNum type="arabicPeriod"/>
            </a:pPr>
            <a:r>
              <a:rPr lang="en-US" altLang="en-US" sz="2000" dirty="0"/>
              <a:t>Summary statements </a:t>
            </a:r>
          </a:p>
          <a:p>
            <a:pPr marL="457200" indent="-457200">
              <a:buFont typeface="Corbel" panose="020B0503020204020204" pitchFamily="34" charset="0"/>
              <a:buAutoNum type="arabicPeriod"/>
            </a:pPr>
            <a:r>
              <a:rPr lang="en-US" altLang="en-US" sz="2000" dirty="0"/>
              <a:t>Pacing and efficient use of time </a:t>
            </a:r>
          </a:p>
          <a:p>
            <a:pPr marL="457200" indent="-457200">
              <a:buFont typeface="Corbel" panose="020B0503020204020204" pitchFamily="34" charset="0"/>
              <a:buAutoNum type="arabicPeriod"/>
            </a:pPr>
            <a:r>
              <a:rPr lang="en-US" altLang="en-US" sz="2000" dirty="0"/>
              <a:t>Close of meeting </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EAA9AA71-F6C9-4533-A250-1DBF183CB6D9}"/>
              </a:ext>
            </a:extLst>
          </p:cNvPr>
          <p:cNvSpPr>
            <a:spLocks noGrp="1"/>
          </p:cNvSpPr>
          <p:nvPr>
            <p:ph type="title"/>
          </p:nvPr>
        </p:nvSpPr>
        <p:spPr/>
        <p:txBody>
          <a:bodyPr/>
          <a:lstStyle/>
          <a:p>
            <a:pPr eaLnBrk="1" hangingPunct="1"/>
            <a:r>
              <a:rPr lang="en-US" altLang="en-US" b="1" i="1"/>
              <a:t>TFQS – Section B</a:t>
            </a:r>
            <a:endParaRPr lang="en-US" altLang="en-US" b="1"/>
          </a:p>
        </p:txBody>
      </p:sp>
      <p:sp>
        <p:nvSpPr>
          <p:cNvPr id="30723" name="Content Placeholder 2">
            <a:extLst>
              <a:ext uri="{FF2B5EF4-FFF2-40B4-BE49-F238E27FC236}">
                <a16:creationId xmlns:a16="http://schemas.microsoft.com/office/drawing/2014/main" id="{069C75BE-85BE-4EA8-8BD0-58060CADCB76}"/>
              </a:ext>
            </a:extLst>
          </p:cNvPr>
          <p:cNvSpPr>
            <a:spLocks noGrp="1"/>
          </p:cNvSpPr>
          <p:nvPr>
            <p:ph sz="half" idx="1"/>
          </p:nvPr>
        </p:nvSpPr>
        <p:spPr/>
        <p:txBody>
          <a:bodyPr>
            <a:normAutofit/>
          </a:bodyPr>
          <a:lstStyle/>
          <a:p>
            <a:pPr marL="457200" indent="-457200">
              <a:buFont typeface="Corbel" panose="020B0503020204020204" pitchFamily="34" charset="0"/>
              <a:buAutoNum type="arabicPeriod"/>
            </a:pPr>
            <a:r>
              <a:rPr lang="en-US" altLang="en-US" sz="2000" dirty="0"/>
              <a:t>Describe the service user</a:t>
            </a:r>
          </a:p>
          <a:p>
            <a:pPr marL="457200" indent="-457200">
              <a:buFont typeface="Corbel" panose="020B0503020204020204" pitchFamily="34" charset="0"/>
              <a:buAutoNum type="arabicPeriod"/>
            </a:pPr>
            <a:r>
              <a:rPr lang="en-US" altLang="en-US" sz="2000" dirty="0"/>
              <a:t>Key problems and needs elicited</a:t>
            </a:r>
          </a:p>
          <a:p>
            <a:pPr marL="457200" indent="-457200">
              <a:buFont typeface="Corbel" panose="020B0503020204020204" pitchFamily="34" charset="0"/>
              <a:buAutoNum type="arabicPeriod"/>
            </a:pPr>
            <a:r>
              <a:rPr lang="en-US" altLang="en-US" sz="2000" dirty="0"/>
              <a:t>Strengths and resources</a:t>
            </a:r>
          </a:p>
          <a:p>
            <a:pPr marL="457200" indent="-457200">
              <a:buFont typeface="Corbel" panose="020B0503020204020204" pitchFamily="34" charset="0"/>
              <a:buAutoNum type="arabicPeriod"/>
            </a:pPr>
            <a:r>
              <a:rPr lang="en-US" altLang="en-US" sz="2000" dirty="0"/>
              <a:t>Goals and values</a:t>
            </a:r>
          </a:p>
          <a:p>
            <a:pPr marL="457200" indent="-457200">
              <a:buFont typeface="Corbel" panose="020B0503020204020204" pitchFamily="34" charset="0"/>
              <a:buAutoNum type="arabicPeriod"/>
            </a:pPr>
            <a:r>
              <a:rPr lang="en-US" altLang="en-US" sz="2000" dirty="0"/>
              <a:t>Significant life events considered in relation to the development and maintenance of service user’s beliefs about self/world/others, coping style (positive AND negative) and interpersonal relationships (positive AND negative)</a:t>
            </a:r>
          </a:p>
        </p:txBody>
      </p:sp>
      <p:sp>
        <p:nvSpPr>
          <p:cNvPr id="30724" name="Content Placeholder 3">
            <a:extLst>
              <a:ext uri="{FF2B5EF4-FFF2-40B4-BE49-F238E27FC236}">
                <a16:creationId xmlns:a16="http://schemas.microsoft.com/office/drawing/2014/main" id="{B16E0803-4259-4EEF-9D5B-1070956B21D3}"/>
              </a:ext>
            </a:extLst>
          </p:cNvPr>
          <p:cNvSpPr>
            <a:spLocks noGrp="1"/>
          </p:cNvSpPr>
          <p:nvPr>
            <p:ph sz="half" idx="2"/>
          </p:nvPr>
        </p:nvSpPr>
        <p:spPr>
          <a:xfrm>
            <a:off x="6223000" y="1641475"/>
            <a:ext cx="4241800" cy="4768850"/>
          </a:xfrm>
        </p:spPr>
        <p:txBody>
          <a:bodyPr>
            <a:normAutofit/>
          </a:bodyPr>
          <a:lstStyle/>
          <a:p>
            <a:pPr marL="0" indent="0">
              <a:buNone/>
            </a:pPr>
            <a:r>
              <a:rPr lang="en-US" altLang="en-US" sz="2000" dirty="0"/>
              <a:t>6. Team coping (emotional impact of patient on staff member/team) and ways the service user draws the staff member/team into responding</a:t>
            </a:r>
          </a:p>
          <a:p>
            <a:pPr marL="0" indent="0">
              <a:buNone/>
            </a:pPr>
            <a:r>
              <a:rPr lang="en-US" altLang="en-US" sz="2000" dirty="0"/>
              <a:t>7. Relevant social and cultural aspects of client’s experience are incorporated (e.g. race, culture, gender, living environment, drug use, physical health etc.)</a:t>
            </a:r>
          </a:p>
          <a:p>
            <a:pPr marL="0" indent="0">
              <a:buNone/>
            </a:pPr>
            <a:r>
              <a:rPr lang="en-US" altLang="en-US" sz="2000" dirty="0"/>
              <a:t>8. </a:t>
            </a:r>
            <a:r>
              <a:rPr lang="en-GB" altLang="en-US" sz="2000" dirty="0"/>
              <a:t>Support plans/ Interventions/ Recommendations</a:t>
            </a:r>
            <a:endParaRPr lang="en-US" altLang="en-US" sz="2000" dirty="0"/>
          </a:p>
          <a:p>
            <a:pPr marL="0" indent="0">
              <a:buNone/>
            </a:pPr>
            <a:endParaRPr lang="en-US" altLang="en-US" sz="2000"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1EA61323-29AA-461C-A4E1-37C3B7C41CFB}"/>
              </a:ext>
            </a:extLst>
          </p:cNvPr>
          <p:cNvSpPr>
            <a:spLocks noGrp="1" noChangeArrowheads="1"/>
          </p:cNvSpPr>
          <p:nvPr>
            <p:ph type="title" idx="4294967295"/>
          </p:nvPr>
        </p:nvSpPr>
        <p:spPr>
          <a:xfrm>
            <a:off x="2135188" y="692151"/>
            <a:ext cx="8229600" cy="1139825"/>
          </a:xfrm>
        </p:spPr>
        <p:txBody>
          <a:bodyPr/>
          <a:lstStyle/>
          <a:p>
            <a:pPr eaLnBrk="1" hangingPunct="1"/>
            <a:r>
              <a:rPr lang="en-GB" altLang="en-US" b="1" dirty="0"/>
              <a:t>Formulation: Top tips</a:t>
            </a:r>
          </a:p>
        </p:txBody>
      </p:sp>
      <p:sp>
        <p:nvSpPr>
          <p:cNvPr id="53251" name="Rectangle 3">
            <a:extLst>
              <a:ext uri="{FF2B5EF4-FFF2-40B4-BE49-F238E27FC236}">
                <a16:creationId xmlns:a16="http://schemas.microsoft.com/office/drawing/2014/main" id="{C092DC82-D5C4-4049-B5DF-958F7A8C61A8}"/>
              </a:ext>
            </a:extLst>
          </p:cNvPr>
          <p:cNvSpPr>
            <a:spLocks noGrp="1" noChangeArrowheads="1"/>
          </p:cNvSpPr>
          <p:nvPr>
            <p:ph type="body" idx="4294967295"/>
          </p:nvPr>
        </p:nvSpPr>
        <p:spPr>
          <a:xfrm>
            <a:off x="2063751" y="1700214"/>
            <a:ext cx="8208963" cy="4752975"/>
          </a:xfrm>
        </p:spPr>
        <p:txBody>
          <a:bodyPr rtlCol="0">
            <a:normAutofit/>
          </a:bodyPr>
          <a:lstStyle/>
          <a:p>
            <a:pPr>
              <a:defRPr/>
            </a:pPr>
            <a:endParaRPr lang="en-GB" altLang="en-US" b="1" dirty="0"/>
          </a:p>
          <a:p>
            <a:pPr marL="0" indent="0">
              <a:buNone/>
              <a:defRPr/>
            </a:pPr>
            <a:r>
              <a:rPr lang="en-GB" altLang="en-US" dirty="0"/>
              <a:t>The ground work:</a:t>
            </a:r>
          </a:p>
          <a:p>
            <a:pPr>
              <a:defRPr/>
            </a:pPr>
            <a:r>
              <a:rPr lang="en-GB" altLang="en-US" dirty="0"/>
              <a:t>Formulate team and service: what are the beliefs of key players, previous experience of psychology, who gets on with who, bigger picture etc.,</a:t>
            </a:r>
          </a:p>
          <a:p>
            <a:pPr>
              <a:defRPr/>
            </a:pPr>
            <a:r>
              <a:rPr lang="en-GB" altLang="en-US" dirty="0"/>
              <a:t>Develop good relationships with the team: show an interest, recognise experience and strengths, get involved and be prepared to ‘muck in’.</a:t>
            </a:r>
          </a:p>
          <a:p>
            <a:pPr>
              <a:defRPr/>
            </a:pPr>
            <a:r>
              <a:rPr lang="en-GB" altLang="en-US" dirty="0"/>
              <a:t>Management support: higher and middle management. </a:t>
            </a:r>
          </a:p>
          <a:p>
            <a:pPr>
              <a:buClr>
                <a:srgbClr val="FFFF00"/>
              </a:buClr>
              <a:defRPr/>
            </a:pPr>
            <a:endParaRPr lang="en-GB" altLang="en-US" b="1" dirty="0">
              <a:solidFill>
                <a:srgbClr val="FFFF00"/>
              </a:solidFill>
            </a:endParaRPr>
          </a:p>
          <a:p>
            <a:pPr>
              <a:defRPr/>
            </a:pPr>
            <a:endParaRPr lang="en-GB" altLang="en-US" b="1" dirty="0">
              <a:solidFill>
                <a:schemeClr val="folHlink"/>
              </a:solidFill>
            </a:endParaRPr>
          </a:p>
        </p:txBody>
      </p:sp>
    </p:spTree>
    <p:extLst>
      <p:ext uri="{BB962C8B-B14F-4D97-AF65-F5344CB8AC3E}">
        <p14:creationId xmlns:p14="http://schemas.microsoft.com/office/powerpoint/2010/main" val="125060311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9CB8DB1-34FE-4DE4-8754-32E642764552}"/>
              </a:ext>
            </a:extLst>
          </p:cNvPr>
          <p:cNvSpPr>
            <a:spLocks noGrp="1" noChangeArrowheads="1"/>
          </p:cNvSpPr>
          <p:nvPr>
            <p:ph type="title" idx="4294967295"/>
          </p:nvPr>
        </p:nvSpPr>
        <p:spPr>
          <a:xfrm>
            <a:off x="2438400" y="692151"/>
            <a:ext cx="8229600" cy="936625"/>
          </a:xfrm>
        </p:spPr>
        <p:txBody>
          <a:bodyPr/>
          <a:lstStyle/>
          <a:p>
            <a:pPr eaLnBrk="1" hangingPunct="1"/>
            <a:r>
              <a:rPr lang="en-GB" altLang="en-US" b="1" dirty="0"/>
              <a:t>Formulation: Top tips</a:t>
            </a:r>
          </a:p>
        </p:txBody>
      </p:sp>
      <p:sp>
        <p:nvSpPr>
          <p:cNvPr id="53251" name="Rectangle 3">
            <a:extLst>
              <a:ext uri="{FF2B5EF4-FFF2-40B4-BE49-F238E27FC236}">
                <a16:creationId xmlns:a16="http://schemas.microsoft.com/office/drawing/2014/main" id="{9D9FA044-72A2-47F1-936C-8CE2A1883491}"/>
              </a:ext>
            </a:extLst>
          </p:cNvPr>
          <p:cNvSpPr>
            <a:spLocks noGrp="1" noChangeArrowheads="1"/>
          </p:cNvSpPr>
          <p:nvPr>
            <p:ph type="body" idx="4294967295"/>
          </p:nvPr>
        </p:nvSpPr>
        <p:spPr>
          <a:xfrm>
            <a:off x="1981200" y="1664013"/>
            <a:ext cx="8229600" cy="4525962"/>
          </a:xfrm>
        </p:spPr>
        <p:txBody>
          <a:bodyPr rtlCol="0">
            <a:normAutofit/>
          </a:bodyPr>
          <a:lstStyle/>
          <a:p>
            <a:pPr marL="0" indent="0">
              <a:buNone/>
              <a:defRPr/>
            </a:pPr>
            <a:endParaRPr lang="en-GB" altLang="en-US" b="1" dirty="0">
              <a:solidFill>
                <a:schemeClr val="folHlink"/>
              </a:solidFill>
            </a:endParaRPr>
          </a:p>
          <a:p>
            <a:pPr marL="0" indent="0">
              <a:buNone/>
              <a:defRPr/>
            </a:pPr>
            <a:r>
              <a:rPr lang="en-GB" altLang="en-US" dirty="0"/>
              <a:t>Approach and attitude towards the team:</a:t>
            </a:r>
          </a:p>
          <a:p>
            <a:pPr>
              <a:defRPr/>
            </a:pPr>
            <a:r>
              <a:rPr lang="en-GB" altLang="en-US" dirty="0"/>
              <a:t>Emphasise team strengths: they know a lot already; putting your heads together.  </a:t>
            </a:r>
          </a:p>
          <a:p>
            <a:pPr>
              <a:defRPr/>
            </a:pPr>
            <a:r>
              <a:rPr lang="en-GB" altLang="en-US" dirty="0"/>
              <a:t>But some team members may want advice or reassurance from an ‘expert’ that they are doing the ‘right thing’.</a:t>
            </a:r>
          </a:p>
          <a:p>
            <a:pPr>
              <a:defRPr/>
            </a:pPr>
            <a:r>
              <a:rPr lang="en-GB" altLang="en-US" dirty="0"/>
              <a:t>Avoiding blaming or criticising the staff for the way they think about or treat the patient: formulate where the staff are coming from.  </a:t>
            </a:r>
          </a:p>
          <a:p>
            <a:pPr>
              <a:buClr>
                <a:srgbClr val="FFFF00"/>
              </a:buClr>
              <a:defRPr/>
            </a:pPr>
            <a:endParaRPr lang="en-GB" altLang="en-US" b="1" dirty="0">
              <a:solidFill>
                <a:srgbClr val="FFFF00"/>
              </a:solidFill>
            </a:endParaRPr>
          </a:p>
          <a:p>
            <a:pPr>
              <a:defRPr/>
            </a:pPr>
            <a:endParaRPr lang="en-GB" altLang="en-US" b="1" dirty="0">
              <a:solidFill>
                <a:schemeClr val="folHlink"/>
              </a:solidFil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4B0AB4F5-1972-4070-9F4C-3E8C3353C398}"/>
              </a:ext>
            </a:extLst>
          </p:cNvPr>
          <p:cNvSpPr>
            <a:spLocks noGrp="1" noChangeArrowheads="1"/>
          </p:cNvSpPr>
          <p:nvPr>
            <p:ph type="title" idx="4294967295"/>
          </p:nvPr>
        </p:nvSpPr>
        <p:spPr>
          <a:xfrm>
            <a:off x="2438400" y="260351"/>
            <a:ext cx="8229600" cy="1223963"/>
          </a:xfrm>
        </p:spPr>
        <p:txBody>
          <a:bodyPr/>
          <a:lstStyle/>
          <a:p>
            <a:pPr eaLnBrk="1" hangingPunct="1"/>
            <a:r>
              <a:rPr lang="en-GB" altLang="en-US" b="1" dirty="0"/>
              <a:t>Formulation: Top tips</a:t>
            </a:r>
          </a:p>
        </p:txBody>
      </p:sp>
      <p:sp>
        <p:nvSpPr>
          <p:cNvPr id="53251" name="Rectangle 3">
            <a:extLst>
              <a:ext uri="{FF2B5EF4-FFF2-40B4-BE49-F238E27FC236}">
                <a16:creationId xmlns:a16="http://schemas.microsoft.com/office/drawing/2014/main" id="{32389DB6-374E-4612-BE72-53F865FE4238}"/>
              </a:ext>
            </a:extLst>
          </p:cNvPr>
          <p:cNvSpPr>
            <a:spLocks noGrp="1" noChangeArrowheads="1"/>
          </p:cNvSpPr>
          <p:nvPr>
            <p:ph type="body" idx="4294967295"/>
          </p:nvPr>
        </p:nvSpPr>
        <p:spPr>
          <a:xfrm>
            <a:off x="2135560" y="1268760"/>
            <a:ext cx="8229600" cy="4741862"/>
          </a:xfrm>
        </p:spPr>
        <p:txBody>
          <a:bodyPr rtlCol="0">
            <a:normAutofit/>
          </a:bodyPr>
          <a:lstStyle/>
          <a:p>
            <a:pPr marL="0" indent="0">
              <a:buNone/>
              <a:defRPr/>
            </a:pPr>
            <a:endParaRPr lang="en-GB" altLang="en-US" b="1" dirty="0">
              <a:solidFill>
                <a:schemeClr val="folHlink"/>
              </a:solidFill>
            </a:endParaRPr>
          </a:p>
          <a:p>
            <a:pPr marL="0" indent="0">
              <a:buNone/>
              <a:defRPr/>
            </a:pPr>
            <a:r>
              <a:rPr lang="en-GB" altLang="en-US" dirty="0"/>
              <a:t>In meetings:</a:t>
            </a:r>
          </a:p>
          <a:p>
            <a:pPr>
              <a:defRPr/>
            </a:pPr>
            <a:r>
              <a:rPr lang="en-GB" altLang="en-US" dirty="0"/>
              <a:t>Allow team members to question or challenge each other e.g. does everyone think that, does anyone experience the service user differently?   </a:t>
            </a:r>
          </a:p>
          <a:p>
            <a:pPr>
              <a:defRPr/>
            </a:pPr>
            <a:r>
              <a:rPr lang="en-GB" altLang="en-US" dirty="0"/>
              <a:t>Encourage everyone to have a say e.g. acknowledge support workers often bring an important perspective.</a:t>
            </a:r>
          </a:p>
          <a:p>
            <a:pPr>
              <a:defRPr/>
            </a:pPr>
            <a:r>
              <a:rPr lang="en-GB" altLang="en-US" dirty="0"/>
              <a:t>Give responsibility back to the team, what is their view of the solution, is there a solution? </a:t>
            </a:r>
          </a:p>
          <a:p>
            <a:pPr>
              <a:defRPr/>
            </a:pPr>
            <a:endParaRPr lang="en-GB" altLang="en-US" b="1" dirty="0">
              <a:solidFill>
                <a:schemeClr val="folHlink"/>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3258</TotalTime>
  <Words>9834</Words>
  <Application>Microsoft Office PowerPoint</Application>
  <PresentationFormat>Widescreen</PresentationFormat>
  <Paragraphs>904</Paragraphs>
  <Slides>122</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122</vt:i4>
      </vt:variant>
    </vt:vector>
  </HeadingPairs>
  <TitlesOfParts>
    <vt:vector size="131" baseType="lpstr">
      <vt:lpstr>ＭＳ Ｐゴシック</vt:lpstr>
      <vt:lpstr>Arial</vt:lpstr>
      <vt:lpstr>Arial Narrow</vt:lpstr>
      <vt:lpstr>Calibri</vt:lpstr>
      <vt:lpstr>Calibri Light</vt:lpstr>
      <vt:lpstr>Corbel</vt:lpstr>
      <vt:lpstr>Wingdings</vt:lpstr>
      <vt:lpstr>Wingdings 2</vt:lpstr>
      <vt:lpstr>Office Theme</vt:lpstr>
      <vt:lpstr>TULIPS  Talk, Understand, Listen for In-Patient Settings  Therapist training   </vt:lpstr>
      <vt:lpstr>Meet the team </vt:lpstr>
      <vt:lpstr>PowerPoint Presentation</vt:lpstr>
      <vt:lpstr>Agenda </vt:lpstr>
      <vt:lpstr>Background: some facts and figures</vt:lpstr>
      <vt:lpstr>PowerPoint Presentation</vt:lpstr>
      <vt:lpstr>Background: What people want from inpatient care in their own words</vt:lpstr>
      <vt:lpstr>Background: The reality in patients’ words</vt:lpstr>
      <vt:lpstr>Background: The reality – survey conclusions</vt:lpstr>
      <vt:lpstr>Background: Talking therapies for inpatients</vt:lpstr>
      <vt:lpstr>Background: Mental Health Task Force 2016</vt:lpstr>
      <vt:lpstr>NIHR – programme grant</vt:lpstr>
      <vt:lpstr>Model of care </vt:lpstr>
      <vt:lpstr>Trial</vt:lpstr>
      <vt:lpstr>Trial </vt:lpstr>
      <vt:lpstr>Process evaluation </vt:lpstr>
      <vt:lpstr>How we developed the intervention</vt:lpstr>
      <vt:lpstr>Barriers and facilitators to implementing psychosocial interventions on mental health inpatient wards    Summary of findings </vt:lpstr>
      <vt:lpstr>Some key barriers </vt:lpstr>
      <vt:lpstr>Some key facilitators</vt:lpstr>
      <vt:lpstr>Qualitative Interviews Summary of findings </vt:lpstr>
      <vt:lpstr>Barriers to implementing psychological therapy on wards</vt:lpstr>
      <vt:lpstr>Addressing Physical Barriers</vt:lpstr>
      <vt:lpstr>Addressing Organisational Barriers</vt:lpstr>
      <vt:lpstr>PowerPoint Presentation</vt:lpstr>
      <vt:lpstr>PowerPoint Presentation</vt:lpstr>
      <vt:lpstr>Addressing Ward Culture Barriers</vt:lpstr>
      <vt:lpstr>PowerPoint Presentation</vt:lpstr>
      <vt:lpstr>Addressing Patient Barriers</vt:lpstr>
      <vt:lpstr>PowerPoint Presentation</vt:lpstr>
      <vt:lpstr>Addressing Staff Barriers</vt:lpstr>
      <vt:lpstr>Pilot wards</vt:lpstr>
      <vt:lpstr>Feasibility data</vt:lpstr>
      <vt:lpstr>Feasibility data</vt:lpstr>
      <vt:lpstr>Key findings from quantitative measures  </vt:lpstr>
      <vt:lpstr>Key reflections from interviews </vt:lpstr>
      <vt:lpstr>Key reflections from interviews </vt:lpstr>
      <vt:lpstr>Summary of  Intervention Manual </vt:lpstr>
      <vt:lpstr>Background work</vt:lpstr>
      <vt:lpstr>Service User Pathway</vt:lpstr>
      <vt:lpstr>Proposed breakdown of time  (based on full time TULIPS post)</vt:lpstr>
      <vt:lpstr>Proposed breakdown of time</vt:lpstr>
      <vt:lpstr>PowerPoint Presentation</vt:lpstr>
      <vt:lpstr>PowerPoint Presentation</vt:lpstr>
      <vt:lpstr>Training others </vt:lpstr>
      <vt:lpstr>Training – findings from WP1</vt:lpstr>
      <vt:lpstr>Proposed structure </vt:lpstr>
      <vt:lpstr>Materials </vt:lpstr>
      <vt:lpstr>PowerPoint Presentation</vt:lpstr>
      <vt:lpstr>PowerPoint Presentation</vt:lpstr>
      <vt:lpstr>Proposed model of delivery</vt:lpstr>
      <vt:lpstr>Proposed model of delivery</vt:lpstr>
      <vt:lpstr>PowerPoint Presentation</vt:lpstr>
      <vt:lpstr>The Challenges…</vt:lpstr>
      <vt:lpstr>Contextual implications…</vt:lpstr>
      <vt:lpstr>Contextual implications…</vt:lpstr>
      <vt:lpstr>Contextual implications…</vt:lpstr>
      <vt:lpstr>Individual factors...</vt:lpstr>
      <vt:lpstr>Individual factors...</vt:lpstr>
      <vt:lpstr>Transitions</vt:lpstr>
      <vt:lpstr>PowerPoint Presentation</vt:lpstr>
      <vt:lpstr>PowerPoint Presentation</vt:lpstr>
      <vt:lpstr>PowerPoint Presentation</vt:lpstr>
      <vt:lpstr>PowerPoint Presentation</vt:lpstr>
      <vt:lpstr>Proposed model</vt:lpstr>
      <vt:lpstr>Proposed model</vt:lpstr>
      <vt:lpstr>Roles and responsibilities within supervision</vt:lpstr>
      <vt:lpstr>Purpose of supervision in this study</vt:lpstr>
      <vt:lpstr>Some specific skills in supervision:  mini contracts </vt:lpstr>
      <vt:lpstr>Some specific skills in supervision: Giving feedback  </vt:lpstr>
      <vt:lpstr>The problem of non-disclosure </vt:lpstr>
      <vt:lpstr>How does learning take place in supervision? </vt:lpstr>
      <vt:lpstr>Kolb’s Experiential learning cycle </vt:lpstr>
      <vt:lpstr>Review of guided self-help material </vt:lpstr>
      <vt:lpstr>Brainstorming solutions to challenges in delivering nurse-led interventions and supervision</vt:lpstr>
      <vt:lpstr>PowerPoint Presentation</vt:lpstr>
      <vt:lpstr>PowerPoint Presentation</vt:lpstr>
      <vt:lpstr>Proposed model of formulation </vt:lpstr>
      <vt:lpstr>Level one formulations</vt:lpstr>
      <vt:lpstr>Level one formulations</vt:lpstr>
      <vt:lpstr>Level one formulations</vt:lpstr>
      <vt:lpstr>Level one formulations</vt:lpstr>
      <vt:lpstr>Team formulation </vt:lpstr>
      <vt:lpstr>Proposed structure of team formulation </vt:lpstr>
      <vt:lpstr>Models of formulation </vt:lpstr>
      <vt:lpstr>Models of formulation </vt:lpstr>
      <vt:lpstr>Models of formulation</vt:lpstr>
      <vt:lpstr>CBT Interpersonal model of formulation</vt:lpstr>
      <vt:lpstr>CBT Interpersonal model of formulation</vt:lpstr>
      <vt:lpstr>CBT Interpersonal model of formulation</vt:lpstr>
      <vt:lpstr>PowerPoint Presentation</vt:lpstr>
      <vt:lpstr>Case: John Examples</vt:lpstr>
      <vt:lpstr>Team Formulation Quality Scale (TFQS)</vt:lpstr>
      <vt:lpstr>TFQS </vt:lpstr>
      <vt:lpstr>TFQS – Section A</vt:lpstr>
      <vt:lpstr>TFQS – Section B</vt:lpstr>
      <vt:lpstr>Formulation: Top tips</vt:lpstr>
      <vt:lpstr>Formulation: Top tips</vt:lpstr>
      <vt:lpstr>Formulation: Top tips</vt:lpstr>
      <vt:lpstr>Formulation: Top tips</vt:lpstr>
      <vt:lpstr>PowerPoint Presentation</vt:lpstr>
      <vt:lpstr>PowerPoint Presentation</vt:lpstr>
      <vt:lpstr>What is Reflective Practice?</vt:lpstr>
      <vt:lpstr>PowerPoint Presentation</vt:lpstr>
      <vt:lpstr>Proposed structure of reflective practice sessions </vt:lpstr>
      <vt:lpstr>Role of facilitator</vt:lpstr>
      <vt:lpstr>Why reflective practice on inpatient wards </vt:lpstr>
      <vt:lpstr>Why reflective practice on inpatient wards </vt:lpstr>
      <vt:lpstr>Areas of focus</vt:lpstr>
      <vt:lpstr>PowerPoint Presentation</vt:lpstr>
      <vt:lpstr>PowerPoint Presentation</vt:lpstr>
      <vt:lpstr>Demonstration of Daily Diary https://web.formsquared.com/login</vt:lpstr>
      <vt:lpstr>Data collection and reporting - You</vt:lpstr>
      <vt:lpstr>Data collection and reporting - Nurses</vt:lpstr>
      <vt:lpstr>PowerPoint Presentation</vt:lpstr>
      <vt:lpstr>PowerPoint Presentation</vt:lpstr>
      <vt:lpstr>Key reflections from trial therapists and inpatient psychologists  </vt:lpstr>
      <vt:lpstr>Supervision and support arrangements</vt:lpstr>
      <vt:lpstr>Next steps</vt:lpstr>
      <vt:lpstr>Next steps</vt:lpstr>
      <vt:lpstr>Reminder about blinding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access to psychological therapy on acute mental health wards</dc:title>
  <dc:creator>Jessica Raphael</dc:creator>
  <cp:lastModifiedBy>Adam O'Neill</cp:lastModifiedBy>
  <cp:revision>144</cp:revision>
  <dcterms:created xsi:type="dcterms:W3CDTF">2018-01-19T14:31:58Z</dcterms:created>
  <dcterms:modified xsi:type="dcterms:W3CDTF">2025-07-10T15:35:24Z</dcterms:modified>
</cp:coreProperties>
</file>