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58" r:id="rId5"/>
  </p:sldMasterIdLst>
  <p:notesMasterIdLst>
    <p:notesMasterId r:id="rId26"/>
  </p:notesMasterIdLst>
  <p:sldIdLst>
    <p:sldId id="296" r:id="rId6"/>
    <p:sldId id="330" r:id="rId7"/>
    <p:sldId id="333" r:id="rId8"/>
    <p:sldId id="343" r:id="rId9"/>
    <p:sldId id="344" r:id="rId10"/>
    <p:sldId id="345" r:id="rId11"/>
    <p:sldId id="346" r:id="rId12"/>
    <p:sldId id="348" r:id="rId13"/>
    <p:sldId id="349" r:id="rId14"/>
    <p:sldId id="334" r:id="rId15"/>
    <p:sldId id="327" r:id="rId16"/>
    <p:sldId id="339" r:id="rId17"/>
    <p:sldId id="301" r:id="rId18"/>
    <p:sldId id="329" r:id="rId19"/>
    <p:sldId id="336" r:id="rId20"/>
    <p:sldId id="337" r:id="rId21"/>
    <p:sldId id="326" r:id="rId22"/>
    <p:sldId id="335" r:id="rId23"/>
    <p:sldId id="314" r:id="rId24"/>
    <p:sldId id="347" r:id="rId25"/>
  </p:sldIdLst>
  <p:sldSz cx="12192000" cy="6858000"/>
  <p:notesSz cx="7104063"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7DE15D-F0AC-3B36-C5D0-F2C572AC279A}" name="Anna Pintus" initials="AP" userId="S::anna.pintus@manchester.ac.uk::7c92630b-580b-455e-8ae2-05046c01fc60" providerId="AD"/>
  <p188:author id="{A3CBA68F-2D95-2993-A361-FB4F3344B2C4}" name="Hannah Robinson" initials="HR" userId="S::hannah.robinson-2@manchester.ac.uk::83bb7b16-33dc-4aae-b0b7-743a401bb2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da Mcintosh" initials="LM" lastIdx="16" clrIdx="0">
    <p:extLst>
      <p:ext uri="{19B8F6BF-5375-455C-9EA6-DF929625EA0E}">
        <p15:presenceInfo xmlns:p15="http://schemas.microsoft.com/office/powerpoint/2012/main" userId="S-1-5-21-1715567821-1957994488-725345543-73453" providerId="AD"/>
      </p:ext>
    </p:extLst>
  </p:cmAuthor>
  <p:cmAuthor id="2" name="Lauren Tempelman" initials="LT" lastIdx="2" clrIdx="1">
    <p:extLst>
      <p:ext uri="{19B8F6BF-5375-455C-9EA6-DF929625EA0E}">
        <p15:presenceInfo xmlns:p15="http://schemas.microsoft.com/office/powerpoint/2012/main" userId="S-1-5-21-1715567821-1957994488-725345543-123384" providerId="AD"/>
      </p:ext>
    </p:extLst>
  </p:cmAuthor>
  <p:cmAuthor id="3" name="Vicky Taylor-Plane" initials="VTP" lastIdx="3" clrIdx="2">
    <p:extLst>
      <p:ext uri="{19B8F6BF-5375-455C-9EA6-DF929625EA0E}">
        <p15:presenceInfo xmlns:p15="http://schemas.microsoft.com/office/powerpoint/2012/main" userId="Vicky Taylor-Plane" providerId="None"/>
      </p:ext>
    </p:extLst>
  </p:cmAuthor>
  <p:cmAuthor id="4" name="Vicky Taylor-Plane" initials="VTP [2]" lastIdx="22" clrIdx="3">
    <p:extLst>
      <p:ext uri="{19B8F6BF-5375-455C-9EA6-DF929625EA0E}">
        <p15:presenceInfo xmlns:p15="http://schemas.microsoft.com/office/powerpoint/2012/main" userId="S::vicky.taylor-plane@manchester.ac.uk::fde7917b-2cc1-47a9-b990-4000eb5a341a" providerId="AD"/>
      </p:ext>
    </p:extLst>
  </p:cmAuthor>
  <p:cmAuthor id="5" name="Anna Pintus" initials="AP" lastIdx="5" clrIdx="4">
    <p:extLst>
      <p:ext uri="{19B8F6BF-5375-455C-9EA6-DF929625EA0E}">
        <p15:presenceInfo xmlns:p15="http://schemas.microsoft.com/office/powerpoint/2012/main" userId="S-1-5-21-1715567821-1957994488-725345543-993063" providerId="AD"/>
      </p:ext>
    </p:extLst>
  </p:cmAuthor>
  <p:cmAuthor id="6" name="Kirsty Smith" initials="KS" lastIdx="2" clrIdx="5">
    <p:extLst>
      <p:ext uri="{19B8F6BF-5375-455C-9EA6-DF929625EA0E}">
        <p15:presenceInfo xmlns:p15="http://schemas.microsoft.com/office/powerpoint/2012/main" userId="S::kirsty.smith@manchester.ac.uk::e007fb07-929e-4bcc-936b-bd6a7955f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382"/>
    <a:srgbClr val="5D2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5D520-5B71-21FD-24C3-EA533D3BE6B0}" v="9" dt="2025-03-03T11:12:32.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6571" autoAdjust="0"/>
  </p:normalViewPr>
  <p:slideViewPr>
    <p:cSldViewPr snapToGrid="0">
      <p:cViewPr varScale="1">
        <p:scale>
          <a:sx n="55" d="100"/>
          <a:sy n="55" d="100"/>
        </p:scale>
        <p:origin x="1000"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0"/>
          </a:xfrm>
          <a:prstGeom prst="rect">
            <a:avLst/>
          </a:prstGeom>
        </p:spPr>
        <p:txBody>
          <a:bodyPr vert="horz" lIns="94787" tIns="47393" rIns="94787" bIns="47393" rtlCol="0"/>
          <a:lstStyle>
            <a:lvl1pPr algn="l">
              <a:defRPr sz="1200"/>
            </a:lvl1pPr>
          </a:lstStyle>
          <a:p>
            <a:endParaRPr lang="en-GB"/>
          </a:p>
        </p:txBody>
      </p:sp>
      <p:sp>
        <p:nvSpPr>
          <p:cNvPr id="3" name="Date Placeholder 2"/>
          <p:cNvSpPr>
            <a:spLocks noGrp="1"/>
          </p:cNvSpPr>
          <p:nvPr>
            <p:ph type="dt" idx="1"/>
          </p:nvPr>
        </p:nvSpPr>
        <p:spPr>
          <a:xfrm>
            <a:off x="4023993" y="1"/>
            <a:ext cx="3078427" cy="511730"/>
          </a:xfrm>
          <a:prstGeom prst="rect">
            <a:avLst/>
          </a:prstGeom>
        </p:spPr>
        <p:txBody>
          <a:bodyPr vert="horz" lIns="94787" tIns="47393" rIns="94787" bIns="47393" rtlCol="0"/>
          <a:lstStyle>
            <a:lvl1pPr algn="r">
              <a:defRPr sz="1200"/>
            </a:lvl1pPr>
          </a:lstStyle>
          <a:p>
            <a:fld id="{6AECCAEB-7496-4C12-9A08-526B0D813A46}" type="datetimeFigureOut">
              <a:rPr lang="en-GB" smtClean="0"/>
              <a:pPr/>
              <a:t>03/03/2025</a:t>
            </a:fld>
            <a:endParaRPr lang="en-GB"/>
          </a:p>
        </p:txBody>
      </p:sp>
      <p:sp>
        <p:nvSpPr>
          <p:cNvPr id="4" name="Slide Image Placeholder 3"/>
          <p:cNvSpPr>
            <a:spLocks noGrp="1" noRot="1" noChangeAspect="1"/>
          </p:cNvSpPr>
          <p:nvPr>
            <p:ph type="sldImg" idx="2"/>
          </p:nvPr>
        </p:nvSpPr>
        <p:spPr>
          <a:xfrm>
            <a:off x="139700" y="766763"/>
            <a:ext cx="6824663" cy="3838575"/>
          </a:xfrm>
          <a:prstGeom prst="rect">
            <a:avLst/>
          </a:prstGeom>
          <a:noFill/>
          <a:ln w="12700">
            <a:solidFill>
              <a:prstClr val="black"/>
            </a:solidFill>
          </a:ln>
        </p:spPr>
        <p:txBody>
          <a:bodyPr vert="horz" lIns="94787" tIns="47393" rIns="94787" bIns="47393" rtlCol="0" anchor="ctr"/>
          <a:lstStyle/>
          <a:p>
            <a:endParaRPr lang="en-GB"/>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87" tIns="47393" rIns="94787" bIns="473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8427" cy="511730"/>
          </a:xfrm>
          <a:prstGeom prst="rect">
            <a:avLst/>
          </a:prstGeom>
        </p:spPr>
        <p:txBody>
          <a:bodyPr vert="horz" lIns="94787" tIns="47393" rIns="94787" bIns="47393" rtlCol="0" anchor="b"/>
          <a:lstStyle>
            <a:lvl1pPr algn="l">
              <a:defRPr sz="1200"/>
            </a:lvl1pPr>
          </a:lstStyle>
          <a:p>
            <a:endParaRPr lang="en-GB"/>
          </a:p>
        </p:txBody>
      </p:sp>
      <p:sp>
        <p:nvSpPr>
          <p:cNvPr id="7" name="Slide Number Placeholder 6"/>
          <p:cNvSpPr>
            <a:spLocks noGrp="1"/>
          </p:cNvSpPr>
          <p:nvPr>
            <p:ph type="sldNum" sz="quarter" idx="5"/>
          </p:nvPr>
        </p:nvSpPr>
        <p:spPr>
          <a:xfrm>
            <a:off x="4023993" y="9721107"/>
            <a:ext cx="3078427" cy="511730"/>
          </a:xfrm>
          <a:prstGeom prst="rect">
            <a:avLst/>
          </a:prstGeom>
        </p:spPr>
        <p:txBody>
          <a:bodyPr vert="horz" lIns="94787" tIns="47393" rIns="94787" bIns="47393" rtlCol="0" anchor="b"/>
          <a:lstStyle>
            <a:lvl1pPr algn="r">
              <a:defRPr sz="1200"/>
            </a:lvl1pPr>
          </a:lstStyle>
          <a:p>
            <a:fld id="{3EE8D4E6-F64F-4999-AC2A-A008E685C045}" type="slidenum">
              <a:rPr lang="en-GB" smtClean="0"/>
              <a:pPr/>
              <a:t>‹#›</a:t>
            </a:fld>
            <a:endParaRPr lang="en-GB"/>
          </a:p>
        </p:txBody>
      </p:sp>
    </p:spTree>
    <p:extLst>
      <p:ext uri="{BB962C8B-B14F-4D97-AF65-F5344CB8AC3E}">
        <p14:creationId xmlns:p14="http://schemas.microsoft.com/office/powerpoint/2010/main" val="421224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a:t>
            </a:fld>
            <a:endParaRPr lang="en-GB"/>
          </a:p>
        </p:txBody>
      </p:sp>
    </p:spTree>
    <p:extLst>
      <p:ext uri="{BB962C8B-B14F-4D97-AF65-F5344CB8AC3E}">
        <p14:creationId xmlns:p14="http://schemas.microsoft.com/office/powerpoint/2010/main" val="218097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629F-73E8-016F-6D72-A02E97F96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553BC-B475-80AF-BC76-C5C9EF38B3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81C8D-5C49-DC1A-6538-F8C9D173EF18}"/>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1C73DFE7-212B-E463-1CDF-5B3948B425AC}"/>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10</a:t>
            </a:fld>
            <a:endParaRPr lang="en-US">
              <a:solidFill>
                <a:prstClr val="black"/>
              </a:solidFill>
              <a:latin typeface="Calibri"/>
              <a:cs typeface="+mn-cs"/>
            </a:endParaRPr>
          </a:p>
        </p:txBody>
      </p:sp>
    </p:spTree>
    <p:extLst>
      <p:ext uri="{BB962C8B-B14F-4D97-AF65-F5344CB8AC3E}">
        <p14:creationId xmlns:p14="http://schemas.microsoft.com/office/powerpoint/2010/main" val="193985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11</a:t>
            </a:fld>
            <a:endParaRPr lang="en-US">
              <a:solidFill>
                <a:prstClr val="black"/>
              </a:solidFill>
              <a:latin typeface="Calibri"/>
              <a:cs typeface="+mn-cs"/>
            </a:endParaRPr>
          </a:p>
        </p:txBody>
      </p:sp>
    </p:spTree>
    <p:extLst>
      <p:ext uri="{BB962C8B-B14F-4D97-AF65-F5344CB8AC3E}">
        <p14:creationId xmlns:p14="http://schemas.microsoft.com/office/powerpoint/2010/main" val="2924263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ヒラギノ角ゴ Pro W3" charset="0"/>
                <a:cs typeface="ヒラギノ角ゴ Pro W3" charset="0"/>
              </a:defRPr>
            </a:lvl1pPr>
            <a:lvl2pPr marL="770142" indent="-296208" eaLnBrk="0" hangingPunct="0">
              <a:defRPr sz="2500">
                <a:solidFill>
                  <a:schemeClr val="tx1"/>
                </a:solidFill>
                <a:latin typeface="Calibri" charset="0"/>
                <a:ea typeface="ヒラギノ角ゴ Pro W3" charset="0"/>
              </a:defRPr>
            </a:lvl2pPr>
            <a:lvl3pPr marL="1184834" indent="-236967" eaLnBrk="0" hangingPunct="0">
              <a:defRPr sz="2500">
                <a:solidFill>
                  <a:schemeClr val="tx1"/>
                </a:solidFill>
                <a:latin typeface="Calibri" charset="0"/>
                <a:ea typeface="ヒラギノ角ゴ Pro W3" charset="0"/>
              </a:defRPr>
            </a:lvl3pPr>
            <a:lvl4pPr marL="1658767" indent="-236967" eaLnBrk="0" hangingPunct="0">
              <a:defRPr sz="2500">
                <a:solidFill>
                  <a:schemeClr val="tx1"/>
                </a:solidFill>
                <a:latin typeface="Calibri" charset="0"/>
                <a:ea typeface="ヒラギノ角ゴ Pro W3" charset="0"/>
              </a:defRPr>
            </a:lvl4pPr>
            <a:lvl5pPr marL="2132701" indent="-236967" eaLnBrk="0" hangingPunct="0">
              <a:defRPr sz="2500">
                <a:solidFill>
                  <a:schemeClr val="tx1"/>
                </a:solidFill>
                <a:latin typeface="Calibri" charset="0"/>
                <a:ea typeface="ヒラギノ角ゴ Pro W3" charset="0"/>
              </a:defRPr>
            </a:lvl5pPr>
            <a:lvl6pPr marL="2606634" indent="-236967" eaLnBrk="0" fontAlgn="base" hangingPunct="0">
              <a:spcBef>
                <a:spcPct val="0"/>
              </a:spcBef>
              <a:spcAft>
                <a:spcPct val="0"/>
              </a:spcAft>
              <a:defRPr sz="2500">
                <a:solidFill>
                  <a:schemeClr val="tx1"/>
                </a:solidFill>
                <a:latin typeface="Calibri" charset="0"/>
                <a:ea typeface="ヒラギノ角ゴ Pro W3" charset="0"/>
              </a:defRPr>
            </a:lvl6pPr>
            <a:lvl7pPr marL="3080568" indent="-236967" eaLnBrk="0" fontAlgn="base" hangingPunct="0">
              <a:spcBef>
                <a:spcPct val="0"/>
              </a:spcBef>
              <a:spcAft>
                <a:spcPct val="0"/>
              </a:spcAft>
              <a:defRPr sz="2500">
                <a:solidFill>
                  <a:schemeClr val="tx1"/>
                </a:solidFill>
                <a:latin typeface="Calibri" charset="0"/>
                <a:ea typeface="ヒラギノ角ゴ Pro W3" charset="0"/>
              </a:defRPr>
            </a:lvl7pPr>
            <a:lvl8pPr marL="3554501" indent="-236967" eaLnBrk="0" fontAlgn="base" hangingPunct="0">
              <a:spcBef>
                <a:spcPct val="0"/>
              </a:spcBef>
              <a:spcAft>
                <a:spcPct val="0"/>
              </a:spcAft>
              <a:defRPr sz="2500">
                <a:solidFill>
                  <a:schemeClr val="tx1"/>
                </a:solidFill>
                <a:latin typeface="Calibri" charset="0"/>
                <a:ea typeface="ヒラギノ角ゴ Pro W3" charset="0"/>
              </a:defRPr>
            </a:lvl8pPr>
            <a:lvl9pPr marL="4028435" indent="-236967" eaLnBrk="0" fontAlgn="base" hangingPunct="0">
              <a:spcBef>
                <a:spcPct val="0"/>
              </a:spcBef>
              <a:spcAft>
                <a:spcPct val="0"/>
              </a:spcAft>
              <a:defRPr sz="2500">
                <a:solidFill>
                  <a:schemeClr val="tx1"/>
                </a:solidFill>
                <a:latin typeface="Calibri" charset="0"/>
                <a:ea typeface="ヒラギノ角ゴ Pro W3" charset="0"/>
              </a:defRPr>
            </a:lvl9pPr>
          </a:lstStyle>
          <a:p>
            <a:pPr eaLnBrk="1" fontAlgn="base" hangingPunct="1">
              <a:spcBef>
                <a:spcPct val="0"/>
              </a:spcBef>
              <a:spcAft>
                <a:spcPct val="0"/>
              </a:spcAft>
            </a:pPr>
            <a:fld id="{7C200BA2-3153-594F-9FA1-622AF4C39710}" type="slidenum">
              <a:rPr lang="en-US" sz="1200"/>
              <a:pPr eaLnBrk="1" fontAlgn="base" hangingPunct="1">
                <a:spcBef>
                  <a:spcPct val="0"/>
                </a:spcBef>
                <a:spcAft>
                  <a:spcPct val="0"/>
                </a:spcAft>
              </a:pPr>
              <a:t>12</a:t>
            </a:fld>
            <a:endParaRPr lang="en-US" sz="1200"/>
          </a:p>
        </p:txBody>
      </p:sp>
    </p:spTree>
    <p:extLst>
      <p:ext uri="{BB962C8B-B14F-4D97-AF65-F5344CB8AC3E}">
        <p14:creationId xmlns:p14="http://schemas.microsoft.com/office/powerpoint/2010/main" val="324536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ヒラギノ角ゴ Pro W3" charset="0"/>
                <a:cs typeface="ヒラギノ角ゴ Pro W3" charset="0"/>
              </a:defRPr>
            </a:lvl1pPr>
            <a:lvl2pPr marL="770142" indent="-296208" eaLnBrk="0" hangingPunct="0">
              <a:defRPr sz="2500">
                <a:solidFill>
                  <a:schemeClr val="tx1"/>
                </a:solidFill>
                <a:latin typeface="Calibri" charset="0"/>
                <a:ea typeface="ヒラギノ角ゴ Pro W3" charset="0"/>
              </a:defRPr>
            </a:lvl2pPr>
            <a:lvl3pPr marL="1184834" indent="-236967" eaLnBrk="0" hangingPunct="0">
              <a:defRPr sz="2500">
                <a:solidFill>
                  <a:schemeClr val="tx1"/>
                </a:solidFill>
                <a:latin typeface="Calibri" charset="0"/>
                <a:ea typeface="ヒラギノ角ゴ Pro W3" charset="0"/>
              </a:defRPr>
            </a:lvl3pPr>
            <a:lvl4pPr marL="1658767" indent="-236967" eaLnBrk="0" hangingPunct="0">
              <a:defRPr sz="2500">
                <a:solidFill>
                  <a:schemeClr val="tx1"/>
                </a:solidFill>
                <a:latin typeface="Calibri" charset="0"/>
                <a:ea typeface="ヒラギノ角ゴ Pro W3" charset="0"/>
              </a:defRPr>
            </a:lvl4pPr>
            <a:lvl5pPr marL="2132701" indent="-236967" eaLnBrk="0" hangingPunct="0">
              <a:defRPr sz="2500">
                <a:solidFill>
                  <a:schemeClr val="tx1"/>
                </a:solidFill>
                <a:latin typeface="Calibri" charset="0"/>
                <a:ea typeface="ヒラギノ角ゴ Pro W3" charset="0"/>
              </a:defRPr>
            </a:lvl5pPr>
            <a:lvl6pPr marL="2606634" indent="-236967" eaLnBrk="0" fontAlgn="base" hangingPunct="0">
              <a:spcBef>
                <a:spcPct val="0"/>
              </a:spcBef>
              <a:spcAft>
                <a:spcPct val="0"/>
              </a:spcAft>
              <a:defRPr sz="2500">
                <a:solidFill>
                  <a:schemeClr val="tx1"/>
                </a:solidFill>
                <a:latin typeface="Calibri" charset="0"/>
                <a:ea typeface="ヒラギノ角ゴ Pro W3" charset="0"/>
              </a:defRPr>
            </a:lvl6pPr>
            <a:lvl7pPr marL="3080568" indent="-236967" eaLnBrk="0" fontAlgn="base" hangingPunct="0">
              <a:spcBef>
                <a:spcPct val="0"/>
              </a:spcBef>
              <a:spcAft>
                <a:spcPct val="0"/>
              </a:spcAft>
              <a:defRPr sz="2500">
                <a:solidFill>
                  <a:schemeClr val="tx1"/>
                </a:solidFill>
                <a:latin typeface="Calibri" charset="0"/>
                <a:ea typeface="ヒラギノ角ゴ Pro W3" charset="0"/>
              </a:defRPr>
            </a:lvl7pPr>
            <a:lvl8pPr marL="3554501" indent="-236967" eaLnBrk="0" fontAlgn="base" hangingPunct="0">
              <a:spcBef>
                <a:spcPct val="0"/>
              </a:spcBef>
              <a:spcAft>
                <a:spcPct val="0"/>
              </a:spcAft>
              <a:defRPr sz="2500">
                <a:solidFill>
                  <a:schemeClr val="tx1"/>
                </a:solidFill>
                <a:latin typeface="Calibri" charset="0"/>
                <a:ea typeface="ヒラギノ角ゴ Pro W3" charset="0"/>
              </a:defRPr>
            </a:lvl8pPr>
            <a:lvl9pPr marL="4028435" indent="-236967" eaLnBrk="0" fontAlgn="base" hangingPunct="0">
              <a:spcBef>
                <a:spcPct val="0"/>
              </a:spcBef>
              <a:spcAft>
                <a:spcPct val="0"/>
              </a:spcAft>
              <a:defRPr sz="2500">
                <a:solidFill>
                  <a:schemeClr val="tx1"/>
                </a:solidFill>
                <a:latin typeface="Calibri" charset="0"/>
                <a:ea typeface="ヒラギノ角ゴ Pro W3" charset="0"/>
              </a:defRPr>
            </a:lvl9pPr>
          </a:lstStyle>
          <a:p>
            <a:pPr eaLnBrk="1" fontAlgn="base" hangingPunct="1">
              <a:spcBef>
                <a:spcPct val="0"/>
              </a:spcBef>
              <a:spcAft>
                <a:spcPct val="0"/>
              </a:spcAft>
            </a:pPr>
            <a:fld id="{7C200BA2-3153-594F-9FA1-622AF4C39710}" type="slidenum">
              <a:rPr lang="en-US" sz="1200"/>
              <a:pPr eaLnBrk="1" fontAlgn="base" hangingPunct="1">
                <a:spcBef>
                  <a:spcPct val="0"/>
                </a:spcBef>
                <a:spcAft>
                  <a:spcPct val="0"/>
                </a:spcAft>
              </a:pPr>
              <a:t>13</a:t>
            </a:fld>
            <a:endParaRPr lang="en-US" sz="1200"/>
          </a:p>
        </p:txBody>
      </p:sp>
    </p:spTree>
    <p:extLst>
      <p:ext uri="{BB962C8B-B14F-4D97-AF65-F5344CB8AC3E}">
        <p14:creationId xmlns:p14="http://schemas.microsoft.com/office/powerpoint/2010/main" val="324536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14</a:t>
            </a:fld>
            <a:endParaRPr lang="en-US">
              <a:solidFill>
                <a:prstClr val="black"/>
              </a:solidFill>
              <a:latin typeface="Calibri"/>
              <a:cs typeface="+mn-cs"/>
            </a:endParaRPr>
          </a:p>
        </p:txBody>
      </p:sp>
    </p:spTree>
    <p:extLst>
      <p:ext uri="{BB962C8B-B14F-4D97-AF65-F5344CB8AC3E}">
        <p14:creationId xmlns:p14="http://schemas.microsoft.com/office/powerpoint/2010/main" val="164836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88AF-887F-389C-54F9-668FF109B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CD2B4-A8D5-C264-42DD-F07013579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F058D-33E1-2679-58B7-4E512011AAFB}"/>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63D21C2-4E26-2E71-C931-09BC2C21A719}"/>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15</a:t>
            </a:fld>
            <a:endParaRPr lang="en-US">
              <a:solidFill>
                <a:prstClr val="black"/>
              </a:solidFill>
              <a:latin typeface="Calibri"/>
              <a:cs typeface="+mn-cs"/>
            </a:endParaRPr>
          </a:p>
        </p:txBody>
      </p:sp>
    </p:spTree>
    <p:extLst>
      <p:ext uri="{BB962C8B-B14F-4D97-AF65-F5344CB8AC3E}">
        <p14:creationId xmlns:p14="http://schemas.microsoft.com/office/powerpoint/2010/main" val="342400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EEDFA-3F10-8E5B-D802-A02FDA01D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2FA27-24A7-810C-3944-7FBAA91277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FF805-E4F9-9D9F-6B7D-0BBFD75D50D8}"/>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77D1C8B5-E31C-9114-B8CE-7031D100BA12}"/>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16</a:t>
            </a:fld>
            <a:endParaRPr lang="en-US">
              <a:solidFill>
                <a:prstClr val="black"/>
              </a:solidFill>
              <a:latin typeface="Calibri"/>
              <a:cs typeface="+mn-cs"/>
            </a:endParaRPr>
          </a:p>
        </p:txBody>
      </p:sp>
    </p:spTree>
    <p:extLst>
      <p:ext uri="{BB962C8B-B14F-4D97-AF65-F5344CB8AC3E}">
        <p14:creationId xmlns:p14="http://schemas.microsoft.com/office/powerpoint/2010/main" val="96980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17</a:t>
            </a:fld>
            <a:endParaRPr lang="en-US">
              <a:solidFill>
                <a:prstClr val="black"/>
              </a:solidFill>
              <a:latin typeface="Calibri"/>
              <a:cs typeface="+mn-cs"/>
            </a:endParaRPr>
          </a:p>
        </p:txBody>
      </p:sp>
    </p:spTree>
    <p:extLst>
      <p:ext uri="{BB962C8B-B14F-4D97-AF65-F5344CB8AC3E}">
        <p14:creationId xmlns:p14="http://schemas.microsoft.com/office/powerpoint/2010/main" val="44374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7EADB-7D7A-7AB7-B5B7-9D5C95512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6EFD7-76F6-18C0-2CBC-AE99914CF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02646-5789-1017-97F2-5F119D234062}"/>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4D12121E-89EF-1B98-A646-2569AD96936C}"/>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18</a:t>
            </a:fld>
            <a:endParaRPr lang="en-US">
              <a:solidFill>
                <a:prstClr val="black"/>
              </a:solidFill>
              <a:latin typeface="Calibri"/>
              <a:cs typeface="+mn-cs"/>
            </a:endParaRPr>
          </a:p>
        </p:txBody>
      </p:sp>
    </p:spTree>
    <p:extLst>
      <p:ext uri="{BB962C8B-B14F-4D97-AF65-F5344CB8AC3E}">
        <p14:creationId xmlns:p14="http://schemas.microsoft.com/office/powerpoint/2010/main" val="3552341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E8D4E6-F64F-4999-AC2A-A008E685C045}" type="slidenum">
              <a:rPr lang="en-GB" smtClean="0"/>
              <a:pPr/>
              <a:t>19</a:t>
            </a:fld>
            <a:endParaRPr lang="en-GB"/>
          </a:p>
        </p:txBody>
      </p:sp>
    </p:spTree>
    <p:extLst>
      <p:ext uri="{BB962C8B-B14F-4D97-AF65-F5344CB8AC3E}">
        <p14:creationId xmlns:p14="http://schemas.microsoft.com/office/powerpoint/2010/main" val="316389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76D2-C945-FAE8-5F80-0332322BE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C135A-E609-CA2A-1EE9-C284D74D0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13DE6-E8E2-84A1-4196-33DC5FE323BF}"/>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403F5F1-429F-0A12-C33D-47B397F82F69}"/>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2</a:t>
            </a:fld>
            <a:endParaRPr lang="en-US">
              <a:solidFill>
                <a:prstClr val="black"/>
              </a:solidFill>
              <a:latin typeface="Calibri"/>
              <a:cs typeface="+mn-cs"/>
            </a:endParaRPr>
          </a:p>
        </p:txBody>
      </p:sp>
    </p:spTree>
    <p:extLst>
      <p:ext uri="{BB962C8B-B14F-4D97-AF65-F5344CB8AC3E}">
        <p14:creationId xmlns:p14="http://schemas.microsoft.com/office/powerpoint/2010/main" val="1902285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2D18-94B7-706B-5F0A-47F031F22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6CC93-A304-A82F-6585-0CA7AA690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5C4B1-3789-171C-7116-A968596942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5A1EE6-D0F2-CE2D-440F-1FF67B8D6899}"/>
              </a:ext>
            </a:extLst>
          </p:cNvPr>
          <p:cNvSpPr>
            <a:spLocks noGrp="1"/>
          </p:cNvSpPr>
          <p:nvPr>
            <p:ph type="sldNum" sz="quarter" idx="5"/>
          </p:nvPr>
        </p:nvSpPr>
        <p:spPr/>
        <p:txBody>
          <a:bodyPr/>
          <a:lstStyle/>
          <a:p>
            <a:fld id="{3EE8D4E6-F64F-4999-AC2A-A008E685C045}" type="slidenum">
              <a:rPr lang="en-GB" smtClean="0"/>
              <a:pPr/>
              <a:t>20</a:t>
            </a:fld>
            <a:endParaRPr lang="en-GB"/>
          </a:p>
        </p:txBody>
      </p:sp>
    </p:spTree>
    <p:extLst>
      <p:ext uri="{BB962C8B-B14F-4D97-AF65-F5344CB8AC3E}">
        <p14:creationId xmlns:p14="http://schemas.microsoft.com/office/powerpoint/2010/main" val="21928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09594-780F-A2C5-0E43-5D4F7D934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72C9C-C63B-C622-F993-8123645F6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973FC-E252-A5FB-1053-470E79BAF70A}"/>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AA94D542-3B24-5ED6-BDC4-350316F59983}"/>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3</a:t>
            </a:fld>
            <a:endParaRPr lang="en-US">
              <a:solidFill>
                <a:prstClr val="black"/>
              </a:solidFill>
              <a:latin typeface="Calibri"/>
              <a:cs typeface="+mn-cs"/>
            </a:endParaRPr>
          </a:p>
        </p:txBody>
      </p:sp>
    </p:spTree>
    <p:extLst>
      <p:ext uri="{BB962C8B-B14F-4D97-AF65-F5344CB8AC3E}">
        <p14:creationId xmlns:p14="http://schemas.microsoft.com/office/powerpoint/2010/main" val="205645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3C7AE-C630-E982-E07D-2DC236B78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66512-DF37-C4FE-7820-31516DC12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DE59BA-7E89-79E0-A4F5-586BC4CA766B}"/>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205D53C3-09B7-81BF-BF0A-172C1960A35F}"/>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4</a:t>
            </a:fld>
            <a:endParaRPr lang="en-US">
              <a:solidFill>
                <a:prstClr val="black"/>
              </a:solidFill>
              <a:latin typeface="Calibri"/>
              <a:cs typeface="+mn-cs"/>
            </a:endParaRPr>
          </a:p>
        </p:txBody>
      </p:sp>
    </p:spTree>
    <p:extLst>
      <p:ext uri="{BB962C8B-B14F-4D97-AF65-F5344CB8AC3E}">
        <p14:creationId xmlns:p14="http://schemas.microsoft.com/office/powerpoint/2010/main" val="114694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2E18-4DC6-D212-73E0-649BA515C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6BE36-DF73-E78F-B3CF-FFFD88C91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F0E899-53D1-AF68-B537-8B5B7F7B1740}"/>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430E7F58-96CB-324D-AA63-C2EBDEACB719}"/>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5</a:t>
            </a:fld>
            <a:endParaRPr lang="en-US">
              <a:solidFill>
                <a:prstClr val="black"/>
              </a:solidFill>
              <a:latin typeface="Calibri"/>
              <a:cs typeface="+mn-cs"/>
            </a:endParaRPr>
          </a:p>
        </p:txBody>
      </p:sp>
    </p:spTree>
    <p:extLst>
      <p:ext uri="{BB962C8B-B14F-4D97-AF65-F5344CB8AC3E}">
        <p14:creationId xmlns:p14="http://schemas.microsoft.com/office/powerpoint/2010/main" val="202519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2CF6C-C949-30AD-7496-7AB61BAC8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62D2D-16CE-216F-A6EC-082B31140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0D210-EBDD-8376-5C91-03710F4245CB}"/>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B712D70D-EC4B-0279-0EE2-BFE20428237D}"/>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6</a:t>
            </a:fld>
            <a:endParaRPr lang="en-US">
              <a:solidFill>
                <a:prstClr val="black"/>
              </a:solidFill>
              <a:latin typeface="Calibri"/>
              <a:cs typeface="+mn-cs"/>
            </a:endParaRPr>
          </a:p>
        </p:txBody>
      </p:sp>
    </p:spTree>
    <p:extLst>
      <p:ext uri="{BB962C8B-B14F-4D97-AF65-F5344CB8AC3E}">
        <p14:creationId xmlns:p14="http://schemas.microsoft.com/office/powerpoint/2010/main" val="178101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C07D-9F27-B0DD-5277-78FF9AA5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D865-5884-8FB3-3DB2-FAE56F8CF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6E11B-2920-8529-D379-68B4E2402524}"/>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2115542-D704-9814-B0B0-95EF3007FDA4}"/>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7</a:t>
            </a:fld>
            <a:endParaRPr lang="en-US">
              <a:solidFill>
                <a:prstClr val="black"/>
              </a:solidFill>
              <a:latin typeface="Calibri"/>
              <a:cs typeface="+mn-cs"/>
            </a:endParaRPr>
          </a:p>
        </p:txBody>
      </p:sp>
    </p:spTree>
    <p:extLst>
      <p:ext uri="{BB962C8B-B14F-4D97-AF65-F5344CB8AC3E}">
        <p14:creationId xmlns:p14="http://schemas.microsoft.com/office/powerpoint/2010/main" val="95605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E363-8150-2411-79EB-609425DEA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9AB9E-1F8B-0C11-F7CA-4488CB80F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75594-D8BD-DDB5-8DC0-3E2BE6EBF864}"/>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2E147E61-C148-C7A4-AC8D-91E6915AF269}"/>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8</a:t>
            </a:fld>
            <a:endParaRPr lang="en-US">
              <a:solidFill>
                <a:prstClr val="black"/>
              </a:solidFill>
              <a:latin typeface="Calibri"/>
              <a:cs typeface="+mn-cs"/>
            </a:endParaRPr>
          </a:p>
        </p:txBody>
      </p:sp>
    </p:spTree>
    <p:extLst>
      <p:ext uri="{BB962C8B-B14F-4D97-AF65-F5344CB8AC3E}">
        <p14:creationId xmlns:p14="http://schemas.microsoft.com/office/powerpoint/2010/main" val="1679833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3D44-E84A-57F3-B15D-F5F739869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EB04C-96EF-9871-B49D-9FAA3641A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C3437-C171-BDE7-842F-086BF869FEA4}"/>
              </a:ext>
            </a:extLst>
          </p:cNvPr>
          <p:cNvSpPr>
            <a:spLocks noGrp="1"/>
          </p:cNvSpPr>
          <p:nvPr>
            <p:ph type="body" idx="1"/>
          </p:nvPr>
        </p:nvSpPr>
        <p:spPr/>
        <p:txBody>
          <a:bodyPr>
            <a:normAutofit/>
          </a:bodyPr>
          <a:lstStyle/>
          <a:p>
            <a:pPr algn="l"/>
            <a:endParaRPr lang="en-GB" sz="190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2FC21034-53DB-1518-4A68-002071176EDE}"/>
              </a:ext>
            </a:extLst>
          </p:cNvPr>
          <p:cNvSpPr>
            <a:spLocks noGrp="1"/>
          </p:cNvSpPr>
          <p:nvPr>
            <p:ph type="sldNum" sz="quarter" idx="10"/>
          </p:nvPr>
        </p:nvSpPr>
        <p:spPr/>
        <p:txBody>
          <a:bodyPr/>
          <a:lstStyle/>
          <a:p>
            <a:pPr defTabSz="473934" fontAlgn="auto">
              <a:spcBef>
                <a:spcPts val="0"/>
              </a:spcBef>
              <a:spcAft>
                <a:spcPts val="0"/>
              </a:spcAft>
              <a:defRPr/>
            </a:pPr>
            <a:fld id="{866585A8-1790-134B-BCD0-53E8515CD8F6}" type="slidenum">
              <a:rPr lang="en-US">
                <a:solidFill>
                  <a:prstClr val="black"/>
                </a:solidFill>
                <a:latin typeface="Calibri"/>
                <a:cs typeface="+mn-cs"/>
              </a:rPr>
              <a:pPr defTabSz="473934" fontAlgn="auto">
                <a:spcBef>
                  <a:spcPts val="0"/>
                </a:spcBef>
                <a:spcAft>
                  <a:spcPts val="0"/>
                </a:spcAft>
                <a:defRPr/>
              </a:pPr>
              <a:t>9</a:t>
            </a:fld>
            <a:endParaRPr lang="en-US">
              <a:solidFill>
                <a:prstClr val="black"/>
              </a:solidFill>
              <a:latin typeface="Calibri"/>
              <a:cs typeface="+mn-cs"/>
            </a:endParaRPr>
          </a:p>
        </p:txBody>
      </p:sp>
    </p:spTree>
    <p:extLst>
      <p:ext uri="{BB962C8B-B14F-4D97-AF65-F5344CB8AC3E}">
        <p14:creationId xmlns:p14="http://schemas.microsoft.com/office/powerpoint/2010/main" val="2981131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p:bg>
      <p:bgPr>
        <a:solidFill>
          <a:srgbClr val="5D297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98500" y="3888073"/>
            <a:ext cx="8534400" cy="1752600"/>
          </a:xfrm>
        </p:spPr>
        <p:txBody>
          <a:bodyPr/>
          <a:lstStyle>
            <a:lvl1pPr marL="0" indent="0" algn="l">
              <a:buNone/>
              <a:defRPr sz="280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98500" y="6430232"/>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03/03/2025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500" y="505148"/>
            <a:ext cx="1655343" cy="707627"/>
          </a:xfrm>
          <a:prstGeom prst="rect">
            <a:avLst/>
          </a:prstGeom>
        </p:spPr>
      </p:pic>
    </p:spTree>
    <p:extLst>
      <p:ext uri="{BB962C8B-B14F-4D97-AF65-F5344CB8AC3E}">
        <p14:creationId xmlns:p14="http://schemas.microsoft.com/office/powerpoint/2010/main" val="67180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99533D-D948-4549-BDE6-76654A87F23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368659" y="2457513"/>
            <a:ext cx="3454682" cy="1476811"/>
          </a:xfrm>
          <a:prstGeom prst="rect">
            <a:avLst/>
          </a:prstGeom>
        </p:spPr>
      </p:pic>
    </p:spTree>
    <p:extLst>
      <p:ext uri="{BB962C8B-B14F-4D97-AF65-F5344CB8AC3E}">
        <p14:creationId xmlns:p14="http://schemas.microsoft.com/office/powerpoint/2010/main" val="37794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Online Media 5" descr="PP Intro">
            <a:hlinkClick r:id="" action="ppaction://media"/>
            <a:extLst>
              <a:ext uri="{FF2B5EF4-FFF2-40B4-BE49-F238E27FC236}">
                <a16:creationId xmlns:a16="http://schemas.microsoft.com/office/drawing/2014/main" id="{B146DBC9-9ACF-EB43-B398-3EC966262C42}"/>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60937675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BC363-FE6A-A846-82C3-AD3FE3EE10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9151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Title Slid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6"/>
            <a:ext cx="2174032" cy="10802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8500" y="1846550"/>
            <a:ext cx="10363200" cy="2041524"/>
          </a:xfrm>
        </p:spPr>
        <p:txBody>
          <a:bodyPr/>
          <a:lstStyle>
            <a:lvl1pPr>
              <a:defRPr sz="40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42176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130426"/>
            <a:ext cx="10363200" cy="1470025"/>
          </a:xfrm>
        </p:spPr>
        <p:txBody>
          <a:bodyPr/>
          <a:lstStyle>
            <a:lvl1pPr>
              <a:defRPr sz="3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98500" y="3886200"/>
            <a:ext cx="8534400" cy="1752600"/>
          </a:xfrm>
        </p:spPr>
        <p:txBody>
          <a:bodyPr/>
          <a:lstStyle>
            <a:lvl1pPr marL="0" indent="0" algn="l">
              <a:buNone/>
              <a:defRPr sz="2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EC7AB759-530A-46AC-842F-B07144F002F9}" type="datetimeFigureOut">
              <a:rPr lang="en-GB" smtClean="0"/>
              <a:pPr/>
              <a:t>03/03/2025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0AD8A0A-4898-40BF-9009-4DA7E611EAC1}" type="slidenum">
              <a:rPr lang="en-GB" smtClean="0"/>
              <a:pPr/>
              <a:t>‹#›</a:t>
            </a:fld>
            <a:endParaRPr lang="en-GB"/>
          </a:p>
        </p:txBody>
      </p:sp>
    </p:spTree>
    <p:extLst>
      <p:ext uri="{BB962C8B-B14F-4D97-AF65-F5344CB8AC3E}">
        <p14:creationId xmlns:p14="http://schemas.microsoft.com/office/powerpoint/2010/main" val="137684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03/03/2025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a:p>
        </p:txBody>
      </p:sp>
    </p:spTree>
    <p:extLst>
      <p:ext uri="{BB962C8B-B14F-4D97-AF65-F5344CB8AC3E}">
        <p14:creationId xmlns:p14="http://schemas.microsoft.com/office/powerpoint/2010/main" val="62333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EY">
    <p:bg>
      <p:bgPr>
        <a:solidFill>
          <a:schemeClr val="bg1">
            <a:lumMod val="50000"/>
            <a:alpha val="6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1268760"/>
            <a:ext cx="10959008" cy="1143000"/>
          </a:xfrm>
        </p:spPr>
        <p:txBody>
          <a:bodyPr/>
          <a:lstStyle>
            <a:lvl1pPr>
              <a:defRPr sz="36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98500" y="2492897"/>
            <a:ext cx="10972800" cy="3633267"/>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400">
                <a:latin typeface="Open Sans" panose="020B0606030504020204" pitchFamily="34" charset="0"/>
                <a:ea typeface="Open Sans" panose="020B0606030504020204" pitchFamily="34" charset="0"/>
                <a:cs typeface="Open Sans" panose="020B0606030504020204" pitchFamily="34" charset="0"/>
              </a:defRPr>
            </a:lvl4pPr>
            <a:lvl5pPr>
              <a:defRPr sz="2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222B6232-AB33-4513-9527-F98CEC472D23}" type="datetimeFigureOut">
              <a:rPr lang="en-GB" smtClean="0"/>
              <a:pPr/>
              <a:t>03/03/2025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58A139-7ABE-46A1-B082-C2C77667394C}" type="slidenum">
              <a:rPr lang="en-GB" smtClean="0"/>
              <a:pPr/>
              <a:t>‹#›</a:t>
            </a:fld>
            <a:endParaRPr lang="en-GB"/>
          </a:p>
        </p:txBody>
      </p:sp>
      <p:sp>
        <p:nvSpPr>
          <p:cNvPr id="8" name="Rectangle 7">
            <a:extLst>
              <a:ext uri="{FF2B5EF4-FFF2-40B4-BE49-F238E27FC236}">
                <a16:creationId xmlns:a16="http://schemas.microsoft.com/office/drawing/2014/main" id="{80007185-38DE-7046-AFF4-4EFA23203A98}"/>
              </a:ext>
            </a:extLst>
          </p:cNvPr>
          <p:cNvSpPr/>
          <p:nvPr userDrawn="1"/>
        </p:nvSpPr>
        <p:spPr>
          <a:xfrm>
            <a:off x="479376" y="332656"/>
            <a:ext cx="2016224" cy="936104"/>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9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500" y="4406901"/>
            <a:ext cx="10363200" cy="1362075"/>
          </a:xfrm>
        </p:spPr>
        <p:txBody>
          <a:bodyPr anchor="t"/>
          <a:lstStyle>
            <a:lvl1pPr algn="l">
              <a:defRPr sz="4000" b="1" cap="a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98500" y="2906713"/>
            <a:ext cx="10363200" cy="1500187"/>
          </a:xfrm>
        </p:spPr>
        <p:txBody>
          <a:bodyPr anchor="b"/>
          <a:lstStyle>
            <a:lvl1pPr marL="0" indent="0">
              <a:buNone/>
              <a:defRPr sz="2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8500" y="6428359"/>
            <a:ext cx="2844800" cy="365125"/>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45CD916-7149-4247-856D-87DAB39295C7}" type="datetimeFigureOut">
              <a:rPr lang="en-GB" smtClean="0"/>
              <a:pPr/>
              <a:t>03/03/2025</a:t>
            </a:fld>
            <a:endParaRPr lang="en-GB"/>
          </a:p>
        </p:txBody>
      </p:sp>
      <p:sp>
        <p:nvSpPr>
          <p:cNvPr id="5"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13ACF840-035C-411F-BA81-AF7A8ED78138}" type="slidenum">
              <a:rPr lang="en-GB" smtClean="0"/>
              <a:pPr/>
              <a:t>‹#›</a:t>
            </a:fld>
            <a:endParaRPr lang="en-GB"/>
          </a:p>
        </p:txBody>
      </p:sp>
    </p:spTree>
    <p:extLst>
      <p:ext uri="{BB962C8B-B14F-4D97-AF65-F5344CB8AC3E}">
        <p14:creationId xmlns:p14="http://schemas.microsoft.com/office/powerpoint/2010/main" val="368140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FE8F7DA-80EC-4CF7-AB7B-078F533B953B}" type="datetimeFigureOut">
              <a:rPr lang="en-GB" smtClean="0"/>
              <a:pPr/>
              <a:t>03/03/2025</a:t>
            </a:fld>
            <a:endParaRPr lang="en-GB"/>
          </a:p>
        </p:txBody>
      </p:sp>
      <p:sp>
        <p:nvSpPr>
          <p:cNvPr id="4"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5"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F74E6293-7DA2-4D9E-8605-5715E69AF2C7}" type="slidenum">
              <a:rPr lang="en-GB" smtClean="0"/>
              <a:pPr/>
              <a:t>‹#›</a:t>
            </a:fld>
            <a:endParaRPr lang="en-GB"/>
          </a:p>
        </p:txBody>
      </p:sp>
    </p:spTree>
    <p:extLst>
      <p:ext uri="{BB962C8B-B14F-4D97-AF65-F5344CB8AC3E}">
        <p14:creationId xmlns:p14="http://schemas.microsoft.com/office/powerpoint/2010/main" val="290136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B1AE269B-21F6-4A71-848B-6E891C314B78}" type="datetimeFigureOut">
              <a:rPr lang="en-GB" smtClean="0"/>
              <a:pPr/>
              <a:t>03/03/2025</a:t>
            </a:fld>
            <a:endParaRPr lang="en-GB"/>
          </a:p>
        </p:txBody>
      </p:sp>
      <p:sp>
        <p:nvSpPr>
          <p:cNvPr id="3" name="Footer Placeholder 4"/>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en-GB"/>
          </a:p>
        </p:txBody>
      </p:sp>
      <p:sp>
        <p:nvSpPr>
          <p:cNvPr id="4" name="Slide Number Placeholder 5"/>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32789173-A1D5-421E-B384-2A426DF314C2}" type="slidenum">
              <a:rPr lang="en-GB" smtClean="0"/>
              <a:pPr/>
              <a:t>‹#›</a:t>
            </a:fld>
            <a:endParaRPr lang="en-GB"/>
          </a:p>
        </p:txBody>
      </p:sp>
    </p:spTree>
    <p:extLst>
      <p:ext uri="{BB962C8B-B14F-4D97-AF65-F5344CB8AC3E}">
        <p14:creationId xmlns:p14="http://schemas.microsoft.com/office/powerpoint/2010/main" val="331878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96F68FA-6026-2A40-8EAF-D4476021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12192000" cy="6858000"/>
          </a:xfrm>
          <a:prstGeom prst="rect">
            <a:avLst/>
          </a:prstGeom>
        </p:spPr>
      </p:pic>
      <p:pic>
        <p:nvPicPr>
          <p:cNvPr id="8" name="Picture 7">
            <a:extLst>
              <a:ext uri="{FF2B5EF4-FFF2-40B4-BE49-F238E27FC236}">
                <a16:creationId xmlns:a16="http://schemas.microsoft.com/office/drawing/2014/main" id="{8DC246CB-2F3B-FB46-9ADA-4D8C77E7032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bwMode="auto">
          <a:xfrm>
            <a:off x="703385" y="681813"/>
            <a:ext cx="2725616" cy="115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96419FA0-D351-504D-9518-50113E5398CE}"/>
              </a:ext>
            </a:extLst>
          </p:cNvPr>
          <p:cNvSpPr>
            <a:spLocks noGrp="1"/>
          </p:cNvSpPr>
          <p:nvPr>
            <p:ph type="title"/>
          </p:nvPr>
        </p:nvSpPr>
        <p:spPr>
          <a:xfrm>
            <a:off x="838200" y="2894965"/>
            <a:ext cx="10515600" cy="1325563"/>
          </a:xfrm>
        </p:spPr>
        <p:txBody>
          <a:bodyPr>
            <a:normAutofit/>
          </a:bodyPr>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90DBE5C5-B048-3C40-B996-2B4628C744E5}"/>
              </a:ext>
            </a:extLst>
          </p:cNvPr>
          <p:cNvSpPr>
            <a:spLocks noGrp="1"/>
          </p:cNvSpPr>
          <p:nvPr>
            <p:ph type="body" sz="quarter" idx="10"/>
          </p:nvPr>
        </p:nvSpPr>
        <p:spPr>
          <a:xfrm>
            <a:off x="838201" y="4389438"/>
            <a:ext cx="10515600" cy="1325562"/>
          </a:xfrm>
        </p:spPr>
        <p:txBody>
          <a:bodyPr/>
          <a:lstStyle>
            <a:lvl1pPr marL="0" indent="0" algn="ctr">
              <a:buNone/>
              <a:defRPr b="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grpSp>
        <p:nvGrpSpPr>
          <p:cNvPr id="6" name="Group 5">
            <a:extLst>
              <a:ext uri="{FF2B5EF4-FFF2-40B4-BE49-F238E27FC236}">
                <a16:creationId xmlns:a16="http://schemas.microsoft.com/office/drawing/2014/main" id="{5E20D1A0-10CD-A644-9857-37CAB939C93D}"/>
              </a:ext>
            </a:extLst>
          </p:cNvPr>
          <p:cNvGrpSpPr/>
          <p:nvPr userDrawn="1"/>
        </p:nvGrpSpPr>
        <p:grpSpPr>
          <a:xfrm>
            <a:off x="1559496" y="6165304"/>
            <a:ext cx="8444415" cy="361574"/>
            <a:chOff x="688387" y="3661077"/>
            <a:chExt cx="12667670" cy="542406"/>
          </a:xfrm>
        </p:grpSpPr>
        <p:pic>
          <p:nvPicPr>
            <p:cNvPr id="10" name="Picture 9">
              <a:extLst>
                <a:ext uri="{FF2B5EF4-FFF2-40B4-BE49-F238E27FC236}">
                  <a16:creationId xmlns:a16="http://schemas.microsoft.com/office/drawing/2014/main" id="{8D0EB749-E2BD-9D46-BBD1-D36A50EE92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50249" b="28645"/>
            <a:stretch/>
          </p:blipFill>
          <p:spPr>
            <a:xfrm>
              <a:off x="5154674" y="3661077"/>
              <a:ext cx="813172" cy="521473"/>
            </a:xfrm>
            <a:prstGeom prst="rect">
              <a:avLst/>
            </a:prstGeom>
          </p:spPr>
        </p:pic>
        <p:pic>
          <p:nvPicPr>
            <p:cNvPr id="12" name="Picture 11">
              <a:extLst>
                <a:ext uri="{FF2B5EF4-FFF2-40B4-BE49-F238E27FC236}">
                  <a16:creationId xmlns:a16="http://schemas.microsoft.com/office/drawing/2014/main" id="{9883E6EA-A863-9D4C-AB1E-9F71D26CC8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3128" b="5767"/>
            <a:stretch/>
          </p:blipFill>
          <p:spPr>
            <a:xfrm>
              <a:off x="7515867" y="3682010"/>
              <a:ext cx="813172" cy="521473"/>
            </a:xfrm>
            <a:prstGeom prst="rect">
              <a:avLst/>
            </a:prstGeom>
          </p:spPr>
        </p:pic>
        <p:pic>
          <p:nvPicPr>
            <p:cNvPr id="13" name="Picture 12">
              <a:extLst>
                <a:ext uri="{FF2B5EF4-FFF2-40B4-BE49-F238E27FC236}">
                  <a16:creationId xmlns:a16="http://schemas.microsoft.com/office/drawing/2014/main" id="{EDEB4606-25EC-104B-BB48-368BA87DD79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29143" b="49751"/>
            <a:stretch/>
          </p:blipFill>
          <p:spPr>
            <a:xfrm>
              <a:off x="688387" y="3663927"/>
              <a:ext cx="813172" cy="521473"/>
            </a:xfrm>
            <a:prstGeom prst="rect">
              <a:avLst/>
            </a:prstGeom>
          </p:spPr>
        </p:pic>
        <p:pic>
          <p:nvPicPr>
            <p:cNvPr id="14" name="Picture 13">
              <a:extLst>
                <a:ext uri="{FF2B5EF4-FFF2-40B4-BE49-F238E27FC236}">
                  <a16:creationId xmlns:a16="http://schemas.microsoft.com/office/drawing/2014/main" id="{F5823177-026F-7D4B-8504-936521AEEB1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7177" b="71717"/>
            <a:stretch/>
          </p:blipFill>
          <p:spPr>
            <a:xfrm>
              <a:off x="9885204" y="3661478"/>
              <a:ext cx="813172" cy="521473"/>
            </a:xfrm>
            <a:prstGeom prst="rect">
              <a:avLst/>
            </a:prstGeom>
          </p:spPr>
        </p:pic>
        <p:sp>
          <p:nvSpPr>
            <p:cNvPr id="15" name="Rectangle 14">
              <a:extLst>
                <a:ext uri="{FF2B5EF4-FFF2-40B4-BE49-F238E27FC236}">
                  <a16:creationId xmlns:a16="http://schemas.microsoft.com/office/drawing/2014/main" id="{ABFC0C54-AF45-EA49-8AFE-BEB7A077018F}"/>
                </a:ext>
              </a:extLst>
            </p:cNvPr>
            <p:cNvSpPr/>
            <p:nvPr/>
          </p:nvSpPr>
          <p:spPr>
            <a:xfrm>
              <a:off x="10608250" y="3682011"/>
              <a:ext cx="2747807" cy="400625"/>
            </a:xfrm>
            <a:prstGeom prst="rect">
              <a:avLst/>
            </a:prstGeom>
          </p:spPr>
          <p:txBody>
            <a:bodyPr wrap="none" lIns="0" tIns="0" rIns="0" bIns="0">
              <a:spAutoFit/>
            </a:bodyPr>
            <a:lstStyle/>
            <a:p>
              <a:pPr marL="0" indent="0">
                <a:lnSpc>
                  <a:spcPct val="140000"/>
                </a:lnSpc>
                <a:buFont typeface="Arial" pitchFamily="34" charset="0"/>
                <a:buNone/>
              </a:pPr>
              <a:r>
                <a:rPr lang="en-US" sz="1400" err="1">
                  <a:solidFill>
                    <a:schemeClr val="bg1"/>
                  </a:solidFill>
                </a:rPr>
                <a:t>www.manchester.ac.uk</a:t>
              </a:r>
              <a:endParaRPr lang="en-US" sz="1400">
                <a:solidFill>
                  <a:schemeClr val="bg1"/>
                </a:solidFill>
              </a:endParaRPr>
            </a:p>
          </p:txBody>
        </p:sp>
        <p:sp>
          <p:nvSpPr>
            <p:cNvPr id="16" name="Rectangle 15">
              <a:extLst>
                <a:ext uri="{FF2B5EF4-FFF2-40B4-BE49-F238E27FC236}">
                  <a16:creationId xmlns:a16="http://schemas.microsoft.com/office/drawing/2014/main" id="{5267516F-4EC3-CE4F-94EA-1BAE93FCE036}"/>
                </a:ext>
              </a:extLst>
            </p:cNvPr>
            <p:cNvSpPr/>
            <p:nvPr/>
          </p:nvSpPr>
          <p:spPr>
            <a:xfrm>
              <a:off x="1416004" y="3711142"/>
              <a:ext cx="3508464" cy="408897"/>
            </a:xfrm>
            <a:prstGeom prst="rect">
              <a:avLst/>
            </a:prstGeom>
          </p:spPr>
          <p:txBody>
            <a:bodyPr wrap="none" lIns="0" tIns="0" rIns="0" bIns="0">
              <a:spAutoFit/>
            </a:bodyPr>
            <a:lstStyle/>
            <a:p>
              <a:pPr marL="0" indent="0">
                <a:lnSpc>
                  <a:spcPct val="140000"/>
                </a:lnSpc>
                <a:buFont typeface="Arial" pitchFamily="34" charset="0"/>
                <a:buNone/>
              </a:pPr>
              <a:r>
                <a:rPr lang="en-US" sz="1400" err="1">
                  <a:solidFill>
                    <a:schemeClr val="bg1"/>
                  </a:solidFill>
                  <a:latin typeface="Open Sans"/>
                  <a:cs typeface="Open Sans"/>
                </a:rPr>
                <a:t>TheUniversityOfManchester</a:t>
              </a:r>
              <a:endParaRPr lang="en-US" sz="1400">
                <a:solidFill>
                  <a:schemeClr val="bg1"/>
                </a:solidFill>
                <a:latin typeface="Open Sans"/>
                <a:cs typeface="Open Sans"/>
              </a:endParaRPr>
            </a:p>
          </p:txBody>
        </p:sp>
        <p:sp>
          <p:nvSpPr>
            <p:cNvPr id="17" name="Rectangle 16">
              <a:extLst>
                <a:ext uri="{FF2B5EF4-FFF2-40B4-BE49-F238E27FC236}">
                  <a16:creationId xmlns:a16="http://schemas.microsoft.com/office/drawing/2014/main" id="{242547F9-997A-7344-96B6-F583449B6BF5}"/>
                </a:ext>
              </a:extLst>
            </p:cNvPr>
            <p:cNvSpPr/>
            <p:nvPr/>
          </p:nvSpPr>
          <p:spPr>
            <a:xfrm>
              <a:off x="8235946" y="3787983"/>
              <a:ext cx="1385014" cy="323193"/>
            </a:xfrm>
            <a:prstGeom prst="rect">
              <a:avLst/>
            </a:prstGeom>
          </p:spPr>
          <p:txBody>
            <a:bodyPr wrap="none" lIns="0" tIns="0" rIns="0" bIns="0">
              <a:spAutoFit/>
            </a:bodyPr>
            <a:lstStyle/>
            <a:p>
              <a:r>
                <a:rPr lang="en-US" sz="1400" err="1">
                  <a:solidFill>
                    <a:schemeClr val="bg1"/>
                  </a:solidFill>
                </a:rPr>
                <a:t>OfficialUoM</a:t>
              </a:r>
              <a:endParaRPr lang="en-GB" sz="1400">
                <a:solidFill>
                  <a:schemeClr val="bg1"/>
                </a:solidFill>
              </a:endParaRPr>
            </a:p>
          </p:txBody>
        </p:sp>
        <p:sp>
          <p:nvSpPr>
            <p:cNvPr id="18" name="Rectangle 17">
              <a:extLst>
                <a:ext uri="{FF2B5EF4-FFF2-40B4-BE49-F238E27FC236}">
                  <a16:creationId xmlns:a16="http://schemas.microsoft.com/office/drawing/2014/main" id="{FD2164D3-EF27-A647-A66D-A748C8926A59}"/>
                </a:ext>
              </a:extLst>
            </p:cNvPr>
            <p:cNvSpPr/>
            <p:nvPr/>
          </p:nvSpPr>
          <p:spPr>
            <a:xfrm>
              <a:off x="5873392" y="3780541"/>
              <a:ext cx="1385014" cy="323193"/>
            </a:xfrm>
            <a:prstGeom prst="rect">
              <a:avLst/>
            </a:prstGeom>
          </p:spPr>
          <p:txBody>
            <a:bodyPr wrap="none" lIns="0" tIns="0" rIns="0" bIns="0">
              <a:spAutoFit/>
            </a:bodyPr>
            <a:lstStyle/>
            <a:p>
              <a:r>
                <a:rPr lang="en-US" sz="1400" err="1">
                  <a:solidFill>
                    <a:schemeClr val="bg1"/>
                  </a:solidFill>
                </a:rPr>
                <a:t>OfficialUoM</a:t>
              </a:r>
              <a:endParaRPr lang="en-GB" sz="1400">
                <a:solidFill>
                  <a:schemeClr val="bg1"/>
                </a:solidFill>
              </a:endParaRPr>
            </a:p>
          </p:txBody>
        </p:sp>
      </p:grpSp>
    </p:spTree>
    <p:extLst>
      <p:ext uri="{BB962C8B-B14F-4D97-AF65-F5344CB8AC3E}">
        <p14:creationId xmlns:p14="http://schemas.microsoft.com/office/powerpoint/2010/main" val="403812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1340768"/>
            <a:ext cx="7790656"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98500" y="2564905"/>
            <a:ext cx="10972800" cy="36332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8500" y="6428359"/>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56A7D1D-6254-4063-974C-6A2AE04E4B91}" type="datetimeFigureOut">
              <a:rPr lang="en-GB" smtClean="0"/>
              <a:pPr/>
              <a:t>03/03/2025</a:t>
            </a:fld>
            <a:endParaRPr lang="en-GB"/>
          </a:p>
        </p:txBody>
      </p:sp>
      <p:sp>
        <p:nvSpPr>
          <p:cNvPr id="5" name="Footer Placeholder 4"/>
          <p:cNvSpPr>
            <a:spLocks noGrp="1"/>
          </p:cNvSpPr>
          <p:nvPr>
            <p:ph type="ftr" sz="quarter" idx="3"/>
          </p:nvPr>
        </p:nvSpPr>
        <p:spPr>
          <a:xfrm>
            <a:off x="4240708" y="6428359"/>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826500" y="6428359"/>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a:p>
        </p:txBody>
      </p:sp>
      <p:pic>
        <p:nvPicPr>
          <p:cNvPr id="7" name="Picture 5" descr="TAB_col_white_background.eps"/>
          <p:cNvPicPr>
            <a:picLocks noChangeAspect="1"/>
          </p:cNvPicPr>
          <p:nvPr userDrawn="1"/>
        </p:nvPicPr>
        <p:blipFill>
          <a:blip r:embed="rId11" cstate="print"/>
          <a:srcRect/>
          <a:stretch>
            <a:fillRect/>
          </a:stretch>
        </p:blipFill>
        <p:spPr bwMode="auto">
          <a:xfrm>
            <a:off x="698500" y="509588"/>
            <a:ext cx="1663700" cy="711200"/>
          </a:xfrm>
          <a:prstGeom prst="rect">
            <a:avLst/>
          </a:prstGeom>
          <a:noFill/>
          <a:ln w="9525">
            <a:noFill/>
            <a:miter lim="800000"/>
            <a:headEnd/>
            <a:tailEnd/>
          </a:ln>
        </p:spPr>
      </p:pic>
    </p:spTree>
    <p:extLst>
      <p:ext uri="{BB962C8B-B14F-4D97-AF65-F5344CB8AC3E}">
        <p14:creationId xmlns:p14="http://schemas.microsoft.com/office/powerpoint/2010/main" val="2993702272"/>
      </p:ext>
    </p:extLst>
  </p:cSld>
  <p:clrMap bg1="lt1" tx1="dk1" bg2="lt2" tx2="dk2" accent1="accent1" accent2="accent2" accent3="accent3" accent4="accent4" accent5="accent5" accent6="accent6" hlink="hlink" folHlink="folHlink"/>
  <p:sldLayoutIdLst>
    <p:sldLayoutId id="2147483667" r:id="rId1"/>
    <p:sldLayoutId id="2147483677" r:id="rId2"/>
    <p:sldLayoutId id="2147483668" r:id="rId3"/>
    <p:sldLayoutId id="2147483669" r:id="rId4"/>
    <p:sldLayoutId id="2147483670" r:id="rId5"/>
    <p:sldLayoutId id="2147483671" r:id="rId6"/>
    <p:sldLayoutId id="2147483674" r:id="rId7"/>
    <p:sldLayoutId id="2147483675" r:id="rId8"/>
    <p:sldLayoutId id="2147483676" r:id="rId9"/>
  </p:sldLayoutIdLst>
  <p:txStyles>
    <p:titleStyle>
      <a:lvl1pPr algn="l" rtl="0" fontAlgn="base">
        <a:spcBef>
          <a:spcPct val="0"/>
        </a:spcBef>
        <a:spcAft>
          <a:spcPct val="0"/>
        </a:spcAft>
        <a:defRPr sz="3200" b="1" kern="1200">
          <a:solidFill>
            <a:schemeClr val="tx1"/>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9863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hyperlink" Target="https://www.nwcdtp.ac.uk/home/knowledge-exchange/nwcdtp-placement-scheme/" TargetMode="External"/><Relationship Id="rId7" Type="http://schemas.openxmlformats.org/officeDocument/2006/relationships/hyperlink" Target="https://www.kew.org/science/training-and-education/placements-for-phd-student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bl.uk/more/research-collaboration/#PHD" TargetMode="External"/><Relationship Id="rId5" Type="http://schemas.openxmlformats.org/officeDocument/2006/relationships/hyperlink" Target="https://www.manchester.ac.uk/study/postgraduate-research/turing-scheme/" TargetMode="External"/><Relationship Id="rId4" Type="http://schemas.openxmlformats.org/officeDocument/2006/relationships/hyperlink" Target="http://nwssdtp.ac.uk/ripp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studentmobility.manchester.ac.u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manities-pgr-handbook.manchester.ac.uk/development/knowledge-exchange-and-placemen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responsibility.manchester.ac.uk/public-engagement/our-stori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socialresponsibility.manchester.ac.uk/public-engagement/spotlight-events/community-festival/" TargetMode="External"/><Relationship Id="rId4" Type="http://schemas.openxmlformats.org/officeDocument/2006/relationships/hyperlink" Target="https://www.socialresponsibility.manchester.ac.uk/public-engagement-blog/festival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humanities.manchester.ac.uk/connect/business-engagement/case-studi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entrepreneurship.manchester.ac.u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uominnovationfactory.com/about/who-we-are/" TargetMode="External"/><Relationship Id="rId5" Type="http://schemas.openxmlformats.org/officeDocument/2006/relationships/hyperlink" Target="https://www.entrepreneurship.manchester.ac.uk/what-we-do/venture-further/" TargetMode="External"/><Relationship Id="rId4" Type="http://schemas.openxmlformats.org/officeDocument/2006/relationships/hyperlink" Target="https://www.entrepreneurship.manchester.ac.uk/what-we-do/researchers/r2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olicy.manchester.ac.u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policy.manchester.ac.uk/about-us/train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anchester.ac.uk/about/social-responsibility/civic/"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805126-3089-F943-9C7D-F7BDB07221BE}"/>
              </a:ext>
            </a:extLst>
          </p:cNvPr>
          <p:cNvSpPr>
            <a:spLocks noGrp="1"/>
          </p:cNvSpPr>
          <p:nvPr>
            <p:ph type="ctrTitle"/>
          </p:nvPr>
        </p:nvSpPr>
        <p:spPr/>
        <p:txBody>
          <a:bodyPr/>
          <a:lstStyle/>
          <a:p>
            <a:r>
              <a:rPr lang="en-US" dirty="0"/>
              <a:t>Faculty of Humanities Doctoral Academy</a:t>
            </a:r>
          </a:p>
        </p:txBody>
      </p:sp>
      <p:sp>
        <p:nvSpPr>
          <p:cNvPr id="13" name="Subtitle 12">
            <a:extLst>
              <a:ext uri="{FF2B5EF4-FFF2-40B4-BE49-F238E27FC236}">
                <a16:creationId xmlns:a16="http://schemas.microsoft.com/office/drawing/2014/main" id="{DDA0DC9F-EBF8-764B-A596-244509F58956}"/>
              </a:ext>
            </a:extLst>
          </p:cNvPr>
          <p:cNvSpPr>
            <a:spLocks noGrp="1"/>
          </p:cNvSpPr>
          <p:nvPr>
            <p:ph type="subTitle" idx="1"/>
          </p:nvPr>
        </p:nvSpPr>
        <p:spPr>
          <a:xfrm>
            <a:off x="698500" y="3888073"/>
            <a:ext cx="10363200" cy="1752600"/>
          </a:xfrm>
        </p:spPr>
        <p:txBody>
          <a:bodyPr/>
          <a:lstStyle/>
          <a:p>
            <a:r>
              <a:rPr lang="en-GB" dirty="0">
                <a:solidFill>
                  <a:schemeClr val="bg1"/>
                </a:solidFill>
              </a:rPr>
              <a:t>Post-induction session: Knowledge Exchange and Placements</a:t>
            </a:r>
          </a:p>
          <a:p>
            <a:r>
              <a:rPr lang="en-GB" dirty="0">
                <a:solidFill>
                  <a:schemeClr val="bg1"/>
                </a:solidFill>
              </a:rPr>
              <a:t>26 February 2024</a:t>
            </a:r>
          </a:p>
        </p:txBody>
      </p:sp>
    </p:spTree>
    <p:extLst>
      <p:ext uri="{BB962C8B-B14F-4D97-AF65-F5344CB8AC3E}">
        <p14:creationId xmlns:p14="http://schemas.microsoft.com/office/powerpoint/2010/main" val="31161670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DB1B3-67B5-0FB1-13C4-86DF655C2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C6DF2-9F93-A833-4D91-AE8A58E87910}"/>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10" name="Title 1">
            <a:extLst>
              <a:ext uri="{FF2B5EF4-FFF2-40B4-BE49-F238E27FC236}">
                <a16:creationId xmlns:a16="http://schemas.microsoft.com/office/drawing/2014/main" id="{F568C84D-13E3-7DD4-D644-E12EAAC4B6EC}"/>
              </a:ext>
            </a:extLst>
          </p:cNvPr>
          <p:cNvSpPr txBox="1">
            <a:spLocks/>
          </p:cNvSpPr>
          <p:nvPr/>
        </p:nvSpPr>
        <p:spPr bwMode="auto">
          <a:xfrm>
            <a:off x="616496" y="216145"/>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What is a PGR placement?</a:t>
            </a:r>
          </a:p>
        </p:txBody>
      </p:sp>
      <p:grpSp>
        <p:nvGrpSpPr>
          <p:cNvPr id="21" name="Group 20">
            <a:extLst>
              <a:ext uri="{FF2B5EF4-FFF2-40B4-BE49-F238E27FC236}">
                <a16:creationId xmlns:a16="http://schemas.microsoft.com/office/drawing/2014/main" id="{73856256-CCF9-DC76-1547-CC7DD5CB7296}"/>
              </a:ext>
            </a:extLst>
          </p:cNvPr>
          <p:cNvGrpSpPr/>
          <p:nvPr/>
        </p:nvGrpSpPr>
        <p:grpSpPr>
          <a:xfrm>
            <a:off x="3569248" y="1310368"/>
            <a:ext cx="5053503" cy="4987114"/>
            <a:chOff x="1863006" y="2063122"/>
            <a:chExt cx="3955311" cy="3819863"/>
          </a:xfrm>
        </p:grpSpPr>
        <p:sp>
          <p:nvSpPr>
            <p:cNvPr id="22" name="Oval 21">
              <a:extLst>
                <a:ext uri="{FF2B5EF4-FFF2-40B4-BE49-F238E27FC236}">
                  <a16:creationId xmlns:a16="http://schemas.microsoft.com/office/drawing/2014/main" id="{802A0B19-4E32-251E-C8AC-327D35EC3DBC}"/>
                </a:ext>
              </a:extLst>
            </p:cNvPr>
            <p:cNvSpPr/>
            <p:nvPr/>
          </p:nvSpPr>
          <p:spPr>
            <a:xfrm>
              <a:off x="1863006" y="2063122"/>
              <a:ext cx="3955311" cy="3819863"/>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6CF5B35D-0144-427A-F1FB-60CD4E18C51B}"/>
                </a:ext>
              </a:extLst>
            </p:cNvPr>
            <p:cNvSpPr txBox="1">
              <a:spLocks/>
            </p:cNvSpPr>
            <p:nvPr/>
          </p:nvSpPr>
          <p:spPr>
            <a:xfrm>
              <a:off x="2204232" y="2368889"/>
              <a:ext cx="3272858" cy="3208329"/>
            </a:xfrm>
            <a:prstGeom prst="rect">
              <a:avLst/>
            </a:prstGeom>
            <a:noFill/>
          </p:spPr>
          <p:txBody>
            <a:bodyPr wrap="square" rtlCol="0">
              <a:spAutoFit/>
            </a:bodyPr>
            <a:lstStyle/>
            <a:p>
              <a:pPr algn="ctr">
                <a:lnSpc>
                  <a:spcPct val="107000"/>
                </a:lnSpc>
                <a:spcAft>
                  <a:spcPts val="800"/>
                </a:spcAft>
              </a:pPr>
              <a: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project or </a:t>
              </a:r>
              <a:b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programme of work where a PGR may apply their research skills, methodologies and/or specific academic subject knowledge on a defined topic for a specified period </a:t>
              </a:r>
              <a:b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of time. </a:t>
              </a:r>
            </a:p>
          </p:txBody>
        </p:sp>
      </p:grpSp>
      <p:grpSp>
        <p:nvGrpSpPr>
          <p:cNvPr id="3" name="Group 2">
            <a:extLst>
              <a:ext uri="{FF2B5EF4-FFF2-40B4-BE49-F238E27FC236}">
                <a16:creationId xmlns:a16="http://schemas.microsoft.com/office/drawing/2014/main" id="{83CE79D7-3D87-6D36-B780-E54BBBA9C25F}"/>
              </a:ext>
            </a:extLst>
          </p:cNvPr>
          <p:cNvGrpSpPr/>
          <p:nvPr/>
        </p:nvGrpSpPr>
        <p:grpSpPr>
          <a:xfrm>
            <a:off x="3569248" y="1281793"/>
            <a:ext cx="5053503" cy="4987114"/>
            <a:chOff x="1863006" y="2063122"/>
            <a:chExt cx="3955311" cy="3819863"/>
          </a:xfrm>
        </p:grpSpPr>
        <p:sp>
          <p:nvSpPr>
            <p:cNvPr id="4" name="Oval 3">
              <a:extLst>
                <a:ext uri="{FF2B5EF4-FFF2-40B4-BE49-F238E27FC236}">
                  <a16:creationId xmlns:a16="http://schemas.microsoft.com/office/drawing/2014/main" id="{B335DC93-4A7F-0006-0BBA-AF24561364B2}"/>
                </a:ext>
              </a:extLst>
            </p:cNvPr>
            <p:cNvSpPr/>
            <p:nvPr/>
          </p:nvSpPr>
          <p:spPr>
            <a:xfrm>
              <a:off x="1863006" y="2063122"/>
              <a:ext cx="3955311" cy="3819863"/>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8A1FF8FA-FEC3-EFF3-245F-2240100A6FF5}"/>
                </a:ext>
              </a:extLst>
            </p:cNvPr>
            <p:cNvSpPr txBox="1">
              <a:spLocks/>
            </p:cNvSpPr>
            <p:nvPr/>
          </p:nvSpPr>
          <p:spPr>
            <a:xfrm>
              <a:off x="2204232" y="2368889"/>
              <a:ext cx="3272858" cy="3208329"/>
            </a:xfrm>
            <a:prstGeom prst="rect">
              <a:avLst/>
            </a:prstGeom>
            <a:noFill/>
          </p:spPr>
          <p:txBody>
            <a:bodyPr wrap="square" rtlCol="0">
              <a:spAutoFit/>
            </a:bodyPr>
            <a:lstStyle/>
            <a:p>
              <a:pPr algn="ctr">
                <a:lnSpc>
                  <a:spcPct val="107000"/>
                </a:lnSpc>
                <a:spcAft>
                  <a:spcPts val="800"/>
                </a:spcAft>
              </a:pPr>
              <a: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 project or </a:t>
              </a:r>
              <a:b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programme of work where a PGR may apply their research skills, methodologies and/or specific academic subject knowledge on a defined topic for a specified period </a:t>
              </a:r>
              <a:b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GB" sz="25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of time. </a:t>
              </a:r>
            </a:p>
          </p:txBody>
        </p:sp>
      </p:grpSp>
    </p:spTree>
    <p:extLst>
      <p:ext uri="{BB962C8B-B14F-4D97-AF65-F5344CB8AC3E}">
        <p14:creationId xmlns:p14="http://schemas.microsoft.com/office/powerpoint/2010/main" val="16609668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D794397-238C-4C46-A539-DADF6A2DB5AA}"/>
              </a:ext>
            </a:extLst>
          </p:cNvPr>
          <p:cNvSpPr/>
          <p:nvPr/>
        </p:nvSpPr>
        <p:spPr>
          <a:xfrm>
            <a:off x="4288854" y="1582538"/>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16215AF9-B81E-A345-A8EA-1B335AA78AD2}"/>
              </a:ext>
            </a:extLst>
          </p:cNvPr>
          <p:cNvSpPr/>
          <p:nvPr/>
        </p:nvSpPr>
        <p:spPr>
          <a:xfrm>
            <a:off x="4288854" y="1582538"/>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6" name="Oval 5"/>
          <p:cNvSpPr/>
          <p:nvPr/>
        </p:nvSpPr>
        <p:spPr>
          <a:xfrm>
            <a:off x="4107302" y="140961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p:cNvSpPr/>
          <p:nvPr/>
        </p:nvSpPr>
        <p:spPr>
          <a:xfrm>
            <a:off x="762345" y="140961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p:cNvSpPr/>
          <p:nvPr/>
        </p:nvSpPr>
        <p:spPr>
          <a:xfrm>
            <a:off x="7452258" y="140961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16496" y="153935"/>
            <a:ext cx="10959008" cy="1143000"/>
          </a:xfrm>
        </p:spPr>
        <p:txBody>
          <a:bodyPr/>
          <a:lstStyle/>
          <a:p>
            <a:pPr algn="ctr"/>
            <a:r>
              <a:rPr lang="en-US" b="1" dirty="0">
                <a:solidFill>
                  <a:schemeClr val="bg1"/>
                </a:solidFill>
              </a:rPr>
              <a:t>Why placements and knowledge exchange?</a:t>
            </a:r>
          </a:p>
        </p:txBody>
      </p:sp>
      <p:sp>
        <p:nvSpPr>
          <p:cNvPr id="9" name="TextBox 8"/>
          <p:cNvSpPr txBox="1"/>
          <p:nvPr/>
        </p:nvSpPr>
        <p:spPr>
          <a:xfrm>
            <a:off x="879654" y="2116946"/>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Create impact and develop skills</a:t>
            </a: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8F2ECD6D-E573-15C8-ABDA-E11883BBFA92}"/>
              </a:ext>
            </a:extLst>
          </p:cNvPr>
          <p:cNvSpPr txBox="1"/>
          <p:nvPr/>
        </p:nvSpPr>
        <p:spPr>
          <a:xfrm>
            <a:off x="4224610" y="1947261"/>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Boost your professional/personal development</a:t>
            </a:r>
            <a:endParaRPr lang="en-US" sz="2400" dirty="0">
              <a:solidFill>
                <a:schemeClr val="bg1"/>
              </a:solidFill>
              <a:latin typeface="Open Sans"/>
              <a:cs typeface="Open Sans"/>
            </a:endParaRPr>
          </a:p>
        </p:txBody>
      </p:sp>
      <p:sp>
        <p:nvSpPr>
          <p:cNvPr id="5" name="TextBox 4">
            <a:extLst>
              <a:ext uri="{FF2B5EF4-FFF2-40B4-BE49-F238E27FC236}">
                <a16:creationId xmlns:a16="http://schemas.microsoft.com/office/drawing/2014/main" id="{E2E142C5-22E6-8C03-EFC6-C686F0F9C768}"/>
              </a:ext>
            </a:extLst>
          </p:cNvPr>
          <p:cNvSpPr txBox="1"/>
          <p:nvPr/>
        </p:nvSpPr>
        <p:spPr>
          <a:xfrm>
            <a:off x="7452258" y="1861332"/>
            <a:ext cx="2504198" cy="1685077"/>
          </a:xfrm>
          <a:prstGeom prst="rect">
            <a:avLst/>
          </a:prstGeom>
          <a:noFill/>
        </p:spPr>
        <p:txBody>
          <a:bodyPr wrap="square" rtlCol="0">
            <a:spAutoFit/>
          </a:bodyPr>
          <a:lstStyle/>
          <a:p>
            <a:pPr algn="ctr">
              <a:lnSpc>
                <a:spcPct val="90000"/>
              </a:lnSpc>
            </a:pPr>
            <a:r>
              <a:rPr lang="en-US" sz="2300" b="1" dirty="0">
                <a:solidFill>
                  <a:schemeClr val="bg1"/>
                </a:solidFill>
                <a:latin typeface="Open Sans"/>
                <a:cs typeface="Open Sans"/>
              </a:rPr>
              <a:t>Experience collaboration </a:t>
            </a:r>
            <a:br>
              <a:rPr lang="en-US" sz="2300" b="1" dirty="0">
                <a:solidFill>
                  <a:schemeClr val="bg1"/>
                </a:solidFill>
                <a:latin typeface="Open Sans"/>
                <a:cs typeface="Open Sans"/>
              </a:rPr>
            </a:br>
            <a:r>
              <a:rPr lang="en-US" sz="2300" b="1" dirty="0">
                <a:solidFill>
                  <a:schemeClr val="bg1"/>
                </a:solidFill>
                <a:latin typeface="Open Sans"/>
                <a:cs typeface="Open Sans"/>
              </a:rPr>
              <a:t>and public engagement firsthand</a:t>
            </a:r>
            <a:endParaRPr lang="en-US" sz="2300" dirty="0">
              <a:solidFill>
                <a:schemeClr val="bg1"/>
              </a:solidFill>
              <a:latin typeface="Open Sans"/>
              <a:cs typeface="Open Sans"/>
            </a:endParaRPr>
          </a:p>
        </p:txBody>
      </p:sp>
      <p:sp>
        <p:nvSpPr>
          <p:cNvPr id="4" name="Oval 3">
            <a:extLst>
              <a:ext uri="{FF2B5EF4-FFF2-40B4-BE49-F238E27FC236}">
                <a16:creationId xmlns:a16="http://schemas.microsoft.com/office/drawing/2014/main" id="{E6CE9BDF-D7A8-74D5-FE1B-858D3801CC29}"/>
              </a:ext>
            </a:extLst>
          </p:cNvPr>
          <p:cNvSpPr/>
          <p:nvPr/>
        </p:nvSpPr>
        <p:spPr>
          <a:xfrm>
            <a:off x="2394942" y="3691651"/>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FB800ED8-4C29-8A3A-9276-0714B7DDCC41}"/>
              </a:ext>
            </a:extLst>
          </p:cNvPr>
          <p:cNvSpPr/>
          <p:nvPr/>
        </p:nvSpPr>
        <p:spPr>
          <a:xfrm>
            <a:off x="5768861" y="3723630"/>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EFAACEB9-08F8-A328-2B72-127CDF1F4CAD}"/>
              </a:ext>
            </a:extLst>
          </p:cNvPr>
          <p:cNvSpPr txBox="1"/>
          <p:nvPr/>
        </p:nvSpPr>
        <p:spPr>
          <a:xfrm>
            <a:off x="2512251" y="4264765"/>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Build and enhance professional networks</a:t>
            </a:r>
            <a:endParaRPr lang="en-US" sz="2400" dirty="0">
              <a:solidFill>
                <a:schemeClr val="bg1"/>
              </a:solidFill>
              <a:latin typeface="Open Sans"/>
              <a:cs typeface="Open Sans"/>
            </a:endParaRPr>
          </a:p>
        </p:txBody>
      </p:sp>
      <p:sp>
        <p:nvSpPr>
          <p:cNvPr id="12" name="TextBox 11">
            <a:extLst>
              <a:ext uri="{FF2B5EF4-FFF2-40B4-BE49-F238E27FC236}">
                <a16:creationId xmlns:a16="http://schemas.microsoft.com/office/drawing/2014/main" id="{1F699299-B117-EA58-95B4-0E5D4145E480}"/>
              </a:ext>
            </a:extLst>
          </p:cNvPr>
          <p:cNvSpPr txBox="1"/>
          <p:nvPr/>
        </p:nvSpPr>
        <p:spPr>
          <a:xfrm>
            <a:off x="5911571" y="3910811"/>
            <a:ext cx="2269580" cy="2322174"/>
          </a:xfrm>
          <a:prstGeom prst="rect">
            <a:avLst/>
          </a:prstGeom>
          <a:noFill/>
        </p:spPr>
        <p:txBody>
          <a:bodyPr wrap="square" rtlCol="0">
            <a:spAutoFit/>
          </a:bodyPr>
          <a:lstStyle/>
          <a:p>
            <a:pPr algn="ctr">
              <a:lnSpc>
                <a:spcPct val="90000"/>
              </a:lnSpc>
            </a:pPr>
            <a:r>
              <a:rPr lang="en-US" sz="2300" b="1" dirty="0">
                <a:solidFill>
                  <a:schemeClr val="bg1"/>
                </a:solidFill>
                <a:latin typeface="Open Sans"/>
                <a:cs typeface="Open Sans"/>
              </a:rPr>
              <a:t>Enhance </a:t>
            </a:r>
            <a:br>
              <a:rPr lang="en-US" sz="2300" b="1" dirty="0">
                <a:solidFill>
                  <a:schemeClr val="bg1"/>
                </a:solidFill>
                <a:latin typeface="Open Sans"/>
                <a:cs typeface="Open Sans"/>
              </a:rPr>
            </a:br>
            <a:r>
              <a:rPr lang="en-US" sz="2300" b="1" dirty="0">
                <a:solidFill>
                  <a:schemeClr val="bg1"/>
                </a:solidFill>
                <a:latin typeface="Open Sans"/>
                <a:cs typeface="Open Sans"/>
              </a:rPr>
              <a:t>your PGR experience and make connections beyond your PhD</a:t>
            </a:r>
            <a:endParaRPr lang="en-US" sz="2300" dirty="0">
              <a:solidFill>
                <a:schemeClr val="bg1"/>
              </a:solidFill>
              <a:latin typeface="Open Sans"/>
              <a:cs typeface="Open Sans"/>
            </a:endParaRPr>
          </a:p>
        </p:txBody>
      </p:sp>
      <p:sp>
        <p:nvSpPr>
          <p:cNvPr id="13" name="Oval 12">
            <a:extLst>
              <a:ext uri="{FF2B5EF4-FFF2-40B4-BE49-F238E27FC236}">
                <a16:creationId xmlns:a16="http://schemas.microsoft.com/office/drawing/2014/main" id="{B37F8901-25E8-DB71-4F81-9013197BCDCF}"/>
              </a:ext>
            </a:extLst>
          </p:cNvPr>
          <p:cNvSpPr/>
          <p:nvPr/>
        </p:nvSpPr>
        <p:spPr>
          <a:xfrm>
            <a:off x="9142780" y="3691651"/>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4CCA08E3-7C3F-C100-8021-7FE9AC9AC3C4}"/>
              </a:ext>
            </a:extLst>
          </p:cNvPr>
          <p:cNvSpPr txBox="1"/>
          <p:nvPr/>
        </p:nvSpPr>
        <p:spPr>
          <a:xfrm>
            <a:off x="9260089" y="4144803"/>
            <a:ext cx="2269580" cy="1754326"/>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Gain increased  appreciation of value of research</a:t>
            </a:r>
            <a:endParaRPr lang="en-US" sz="2400" dirty="0">
              <a:solidFill>
                <a:schemeClr val="bg1"/>
              </a:solidFill>
              <a:latin typeface="Open Sans"/>
              <a:cs typeface="Open Sans"/>
            </a:endParaRPr>
          </a:p>
        </p:txBody>
      </p:sp>
    </p:spTree>
    <p:extLst>
      <p:ext uri="{BB962C8B-B14F-4D97-AF65-F5344CB8AC3E}">
        <p14:creationId xmlns:p14="http://schemas.microsoft.com/office/powerpoint/2010/main" val="273296377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169BFB-6081-FE4F-8A03-B19AB7E928B2}"/>
              </a:ext>
            </a:extLst>
          </p:cNvPr>
          <p:cNvSpPr txBox="1">
            <a:spLocks/>
          </p:cNvSpPr>
          <p:nvPr/>
        </p:nvSpPr>
        <p:spPr>
          <a:xfrm>
            <a:off x="4292601" y="5255685"/>
            <a:ext cx="3774017" cy="88476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2133">
              <a:solidFill>
                <a:schemeClr val="tx1">
                  <a:lumMod val="65000"/>
                  <a:lumOff val="35000"/>
                </a:schemeClr>
              </a:solidFill>
              <a:latin typeface="Open Sans"/>
              <a:cs typeface="Open Sans"/>
            </a:endParaRPr>
          </a:p>
        </p:txBody>
      </p:sp>
      <p:sp>
        <p:nvSpPr>
          <p:cNvPr id="15" name="Title 1">
            <a:extLst>
              <a:ext uri="{FF2B5EF4-FFF2-40B4-BE49-F238E27FC236}">
                <a16:creationId xmlns:a16="http://schemas.microsoft.com/office/drawing/2014/main" id="{D87BC8BC-30F0-554B-A300-6340A0BB9B78}"/>
              </a:ext>
            </a:extLst>
          </p:cNvPr>
          <p:cNvSpPr txBox="1">
            <a:spLocks/>
          </p:cNvSpPr>
          <p:nvPr/>
        </p:nvSpPr>
        <p:spPr>
          <a:xfrm>
            <a:off x="4292601" y="5255685"/>
            <a:ext cx="3774017" cy="88476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lumMod val="65000"/>
                  <a:lumOff val="35000"/>
                </a:prstClr>
              </a:solidFill>
              <a:effectLst/>
              <a:uLnTx/>
              <a:uFillTx/>
              <a:latin typeface="Open Sans"/>
              <a:ea typeface="+mj-ea"/>
              <a:cs typeface="Open Sans"/>
            </a:endParaRPr>
          </a:p>
        </p:txBody>
      </p:sp>
      <p:sp>
        <p:nvSpPr>
          <p:cNvPr id="16" name="Title 1">
            <a:extLst>
              <a:ext uri="{FF2B5EF4-FFF2-40B4-BE49-F238E27FC236}">
                <a16:creationId xmlns:a16="http://schemas.microsoft.com/office/drawing/2014/main" id="{B22382EC-3003-A44E-8490-6E9C7522B66B}"/>
              </a:ext>
            </a:extLst>
          </p:cNvPr>
          <p:cNvSpPr txBox="1">
            <a:spLocks/>
          </p:cNvSpPr>
          <p:nvPr/>
        </p:nvSpPr>
        <p:spPr>
          <a:xfrm>
            <a:off x="1374151" y="5175818"/>
            <a:ext cx="2753785"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Researcher-led</a:t>
            </a:r>
          </a:p>
        </p:txBody>
      </p:sp>
      <p:sp>
        <p:nvSpPr>
          <p:cNvPr id="17" name="Title 1">
            <a:extLst>
              <a:ext uri="{FF2B5EF4-FFF2-40B4-BE49-F238E27FC236}">
                <a16:creationId xmlns:a16="http://schemas.microsoft.com/office/drawing/2014/main" id="{6445453F-DEC2-F543-B97A-EC102CB460E8}"/>
              </a:ext>
            </a:extLst>
          </p:cNvPr>
          <p:cNvSpPr txBox="1">
            <a:spLocks/>
          </p:cNvSpPr>
          <p:nvPr/>
        </p:nvSpPr>
        <p:spPr>
          <a:xfrm>
            <a:off x="4794251" y="5175818"/>
            <a:ext cx="2611967"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Partner-led</a:t>
            </a:r>
            <a:r>
              <a:rPr kumimoji="0" lang="en-US" sz="1867"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 </a:t>
            </a:r>
          </a:p>
        </p:txBody>
      </p:sp>
      <p:sp>
        <p:nvSpPr>
          <p:cNvPr id="18" name="Title 1">
            <a:extLst>
              <a:ext uri="{FF2B5EF4-FFF2-40B4-BE49-F238E27FC236}">
                <a16:creationId xmlns:a16="http://schemas.microsoft.com/office/drawing/2014/main" id="{761CF58D-04D1-E74B-9F80-E764003FA164}"/>
              </a:ext>
            </a:extLst>
          </p:cNvPr>
          <p:cNvSpPr txBox="1">
            <a:spLocks/>
          </p:cNvSpPr>
          <p:nvPr/>
        </p:nvSpPr>
        <p:spPr>
          <a:xfrm>
            <a:off x="7544236" y="5568952"/>
            <a:ext cx="3774016"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National/</a:t>
            </a:r>
            <a:b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b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international competitive schemes</a:t>
            </a:r>
          </a:p>
        </p:txBody>
      </p:sp>
      <p:pic>
        <p:nvPicPr>
          <p:cNvPr id="19" name="Picture 18" descr="Head with gears outline">
            <a:extLst>
              <a:ext uri="{FF2B5EF4-FFF2-40B4-BE49-F238E27FC236}">
                <a16:creationId xmlns:a16="http://schemas.microsoft.com/office/drawing/2014/main" id="{5F03792F-A75F-D240-A4CC-3F023B1D7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55" b="1355"/>
          <a:stretch/>
        </p:blipFill>
        <p:spPr>
          <a:xfrm>
            <a:off x="1803228" y="2225681"/>
            <a:ext cx="1885698" cy="1834600"/>
          </a:xfrm>
          <a:prstGeom prst="rect">
            <a:avLst/>
          </a:prstGeom>
        </p:spPr>
      </p:pic>
      <p:sp>
        <p:nvSpPr>
          <p:cNvPr id="20" name="Oval 19">
            <a:extLst>
              <a:ext uri="{FF2B5EF4-FFF2-40B4-BE49-F238E27FC236}">
                <a16:creationId xmlns:a16="http://schemas.microsoft.com/office/drawing/2014/main" id="{72A761AE-36C5-D74E-B4B0-1F46071CBA94}"/>
              </a:ext>
            </a:extLst>
          </p:cNvPr>
          <p:cNvSpPr/>
          <p:nvPr/>
        </p:nvSpPr>
        <p:spPr>
          <a:xfrm>
            <a:off x="4843902" y="1835063"/>
            <a:ext cx="2504198" cy="2504198"/>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31A11252-432D-214E-9B59-E5FAC09CF810}"/>
              </a:ext>
            </a:extLst>
          </p:cNvPr>
          <p:cNvSpPr/>
          <p:nvPr/>
        </p:nvSpPr>
        <p:spPr>
          <a:xfrm>
            <a:off x="1498945" y="1835063"/>
            <a:ext cx="2504198" cy="2504198"/>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47AD1AC6-D8A4-A049-BEB4-C57F89982379}"/>
              </a:ext>
            </a:extLst>
          </p:cNvPr>
          <p:cNvSpPr/>
          <p:nvPr/>
        </p:nvSpPr>
        <p:spPr>
          <a:xfrm>
            <a:off x="8188858" y="1835063"/>
            <a:ext cx="2504198" cy="2504198"/>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Title 1">
            <a:extLst>
              <a:ext uri="{FF2B5EF4-FFF2-40B4-BE49-F238E27FC236}">
                <a16:creationId xmlns:a16="http://schemas.microsoft.com/office/drawing/2014/main" id="{BB4D89CF-7D80-A948-A7CA-18418B0E4A85}"/>
              </a:ext>
            </a:extLst>
          </p:cNvPr>
          <p:cNvSpPr txBox="1">
            <a:spLocks/>
          </p:cNvSpPr>
          <p:nvPr/>
        </p:nvSpPr>
        <p:spPr bwMode="auto">
          <a:xfrm>
            <a:off x="637039" y="161357"/>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Placement options</a:t>
            </a:r>
          </a:p>
        </p:txBody>
      </p:sp>
      <p:pic>
        <p:nvPicPr>
          <p:cNvPr id="24" name="Picture 23" descr="Boardroom outline">
            <a:extLst>
              <a:ext uri="{FF2B5EF4-FFF2-40B4-BE49-F238E27FC236}">
                <a16:creationId xmlns:a16="http://schemas.microsoft.com/office/drawing/2014/main" id="{921A5B75-EE77-3B42-A948-1301FB16F64F}"/>
              </a:ext>
            </a:extLst>
          </p:cNvPr>
          <p:cNvPicPr>
            <a:picLocks noChangeAspect="1"/>
          </p:cNvPicPr>
          <p:nvPr/>
        </p:nvPicPr>
        <p:blipFill>
          <a:blip r:embed="rId5">
            <a:extLst>
              <a:ext uri="{96DAC541-7B7A-43D3-8B79-37D633B846F1}">
                <asvg:svgBlip xmlns:asvg="http://schemas.microsoft.com/office/drawing/2016/SVG/main" r:embed="rId6"/>
              </a:ext>
            </a:extLst>
          </a:blip>
          <a:srcRect t="1355" b="1355"/>
          <a:stretch/>
        </p:blipFill>
        <p:spPr>
          <a:xfrm>
            <a:off x="5125691" y="2140914"/>
            <a:ext cx="1940617" cy="1888031"/>
          </a:xfrm>
          <a:prstGeom prst="rect">
            <a:avLst/>
          </a:prstGeom>
        </p:spPr>
      </p:pic>
      <p:pic>
        <p:nvPicPr>
          <p:cNvPr id="25" name="Picture 24" descr="Meeting outline">
            <a:extLst>
              <a:ext uri="{FF2B5EF4-FFF2-40B4-BE49-F238E27FC236}">
                <a16:creationId xmlns:a16="http://schemas.microsoft.com/office/drawing/2014/main" id="{D0C7EB95-AAFC-D349-BB1C-0BA8987CF6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355" b="1355"/>
          <a:stretch/>
        </p:blipFill>
        <p:spPr>
          <a:xfrm>
            <a:off x="8555481" y="2225681"/>
            <a:ext cx="1770952" cy="1722963"/>
          </a:xfrm>
          <a:prstGeom prst="rect">
            <a:avLst/>
          </a:prstGeom>
        </p:spPr>
      </p:pic>
      <p:cxnSp>
        <p:nvCxnSpPr>
          <p:cNvPr id="26" name="Straight Connector 25">
            <a:extLst>
              <a:ext uri="{FF2B5EF4-FFF2-40B4-BE49-F238E27FC236}">
                <a16:creationId xmlns:a16="http://schemas.microsoft.com/office/drawing/2014/main" id="{842AC006-49BC-FD47-9842-ADDDA77FBDE6}"/>
              </a:ext>
            </a:extLst>
          </p:cNvPr>
          <p:cNvCxnSpPr>
            <a:stCxn id="21" idx="4"/>
          </p:cNvCxnSpPr>
          <p:nvPr/>
        </p:nvCxnSpPr>
        <p:spPr>
          <a:xfrm>
            <a:off x="2751044" y="4339261"/>
            <a:ext cx="0" cy="288000"/>
          </a:xfrm>
          <a:prstGeom prst="line">
            <a:avLst/>
          </a:prstGeom>
          <a:ln w="254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62C90B-C2D0-1844-A158-796D202BB66B}"/>
              </a:ext>
            </a:extLst>
          </p:cNvPr>
          <p:cNvCxnSpPr/>
          <p:nvPr/>
        </p:nvCxnSpPr>
        <p:spPr>
          <a:xfrm>
            <a:off x="6103844" y="4339261"/>
            <a:ext cx="0" cy="288000"/>
          </a:xfrm>
          <a:prstGeom prst="line">
            <a:avLst/>
          </a:prstGeom>
          <a:ln w="254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5FD987-D4A9-F440-BDC2-7CF2CBB9D478}"/>
              </a:ext>
            </a:extLst>
          </p:cNvPr>
          <p:cNvCxnSpPr/>
          <p:nvPr/>
        </p:nvCxnSpPr>
        <p:spPr>
          <a:xfrm>
            <a:off x="9431244" y="4339261"/>
            <a:ext cx="0" cy="288000"/>
          </a:xfrm>
          <a:prstGeom prst="line">
            <a:avLst/>
          </a:prstGeom>
          <a:ln w="254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C56D6D8C-9925-E240-9E8E-B43022A66BA7}"/>
              </a:ext>
            </a:extLst>
          </p:cNvPr>
          <p:cNvSpPr/>
          <p:nvPr/>
        </p:nvSpPr>
        <p:spPr>
          <a:xfrm>
            <a:off x="2499016" y="4604210"/>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1</a:t>
            </a:r>
          </a:p>
        </p:txBody>
      </p:sp>
      <p:sp>
        <p:nvSpPr>
          <p:cNvPr id="30" name="Oval 29">
            <a:extLst>
              <a:ext uri="{FF2B5EF4-FFF2-40B4-BE49-F238E27FC236}">
                <a16:creationId xmlns:a16="http://schemas.microsoft.com/office/drawing/2014/main" id="{6664827B-6D4F-E64E-B164-53B0AEDBFD99}"/>
              </a:ext>
            </a:extLst>
          </p:cNvPr>
          <p:cNvSpPr/>
          <p:nvPr/>
        </p:nvSpPr>
        <p:spPr>
          <a:xfrm>
            <a:off x="5864516" y="4604210"/>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31" name="Oval 30">
            <a:extLst>
              <a:ext uri="{FF2B5EF4-FFF2-40B4-BE49-F238E27FC236}">
                <a16:creationId xmlns:a16="http://schemas.microsoft.com/office/drawing/2014/main" id="{90ABEE57-D6A0-9843-AF68-000A8E82E014}"/>
              </a:ext>
            </a:extLst>
          </p:cNvPr>
          <p:cNvSpPr/>
          <p:nvPr/>
        </p:nvSpPr>
        <p:spPr>
          <a:xfrm>
            <a:off x="9191916" y="4604210"/>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2" name="Title 1">
            <a:extLst>
              <a:ext uri="{FF2B5EF4-FFF2-40B4-BE49-F238E27FC236}">
                <a16:creationId xmlns:a16="http://schemas.microsoft.com/office/drawing/2014/main" id="{2FF82DFB-529A-A66D-77C7-F4FCDA243BB4}"/>
              </a:ext>
            </a:extLst>
          </p:cNvPr>
          <p:cNvSpPr txBox="1">
            <a:spLocks/>
          </p:cNvSpPr>
          <p:nvPr/>
        </p:nvSpPr>
        <p:spPr>
          <a:xfrm>
            <a:off x="1369185" y="5715001"/>
            <a:ext cx="2753785"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en-US" sz="1867" b="0" i="0" u="none" strike="noStrike" kern="1200" cap="none" spc="0" normalizeH="0" baseline="0" noProof="0" dirty="0">
              <a:ln>
                <a:noFill/>
              </a:ln>
              <a:solidFill>
                <a:prstClr val="black">
                  <a:lumMod val="65000"/>
                  <a:lumOff val="35000"/>
                </a:prstClr>
              </a:solidFill>
              <a:effectLst/>
              <a:uLnTx/>
              <a:uFillTx/>
              <a:latin typeface="Open Sans"/>
              <a:ea typeface="+mj-ea"/>
              <a:cs typeface="Open Sans"/>
            </a:endParaRPr>
          </a:p>
        </p:txBody>
      </p:sp>
    </p:spTree>
    <p:extLst>
      <p:ext uri="{BB962C8B-B14F-4D97-AF65-F5344CB8AC3E}">
        <p14:creationId xmlns:p14="http://schemas.microsoft.com/office/powerpoint/2010/main" val="365329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169BFB-6081-FE4F-8A03-B19AB7E928B2}"/>
              </a:ext>
            </a:extLst>
          </p:cNvPr>
          <p:cNvSpPr txBox="1">
            <a:spLocks/>
          </p:cNvSpPr>
          <p:nvPr/>
        </p:nvSpPr>
        <p:spPr>
          <a:xfrm>
            <a:off x="4292601" y="5255685"/>
            <a:ext cx="3774017" cy="88476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2133">
              <a:solidFill>
                <a:schemeClr val="tx1">
                  <a:lumMod val="65000"/>
                  <a:lumOff val="35000"/>
                </a:schemeClr>
              </a:solidFill>
              <a:latin typeface="Open Sans"/>
              <a:cs typeface="Open Sans"/>
            </a:endParaRPr>
          </a:p>
        </p:txBody>
      </p:sp>
      <p:sp>
        <p:nvSpPr>
          <p:cNvPr id="15" name="Title 1">
            <a:extLst>
              <a:ext uri="{FF2B5EF4-FFF2-40B4-BE49-F238E27FC236}">
                <a16:creationId xmlns:a16="http://schemas.microsoft.com/office/drawing/2014/main" id="{D87BC8BC-30F0-554B-A300-6340A0BB9B78}"/>
              </a:ext>
            </a:extLst>
          </p:cNvPr>
          <p:cNvSpPr txBox="1">
            <a:spLocks/>
          </p:cNvSpPr>
          <p:nvPr/>
        </p:nvSpPr>
        <p:spPr>
          <a:xfrm>
            <a:off x="4292601" y="5255685"/>
            <a:ext cx="3774017" cy="884767"/>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en-US" sz="2133" b="0" i="0" u="none" strike="noStrike" kern="1200" cap="none" spc="0" normalizeH="0" baseline="0" noProof="0">
              <a:ln>
                <a:noFill/>
              </a:ln>
              <a:solidFill>
                <a:prstClr val="black">
                  <a:lumMod val="65000"/>
                  <a:lumOff val="35000"/>
                </a:prstClr>
              </a:solidFill>
              <a:effectLst/>
              <a:uLnTx/>
              <a:uFillTx/>
              <a:latin typeface="Open Sans"/>
              <a:ea typeface="+mj-ea"/>
              <a:cs typeface="Open Sans"/>
            </a:endParaRPr>
          </a:p>
        </p:txBody>
      </p:sp>
      <p:sp>
        <p:nvSpPr>
          <p:cNvPr id="16" name="Title 1">
            <a:extLst>
              <a:ext uri="{FF2B5EF4-FFF2-40B4-BE49-F238E27FC236}">
                <a16:creationId xmlns:a16="http://schemas.microsoft.com/office/drawing/2014/main" id="{B22382EC-3003-A44E-8490-6E9C7522B66B}"/>
              </a:ext>
            </a:extLst>
          </p:cNvPr>
          <p:cNvSpPr txBox="1">
            <a:spLocks/>
          </p:cNvSpPr>
          <p:nvPr/>
        </p:nvSpPr>
        <p:spPr>
          <a:xfrm>
            <a:off x="1374151" y="5175818"/>
            <a:ext cx="2753785"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Local</a:t>
            </a:r>
          </a:p>
        </p:txBody>
      </p:sp>
      <p:sp>
        <p:nvSpPr>
          <p:cNvPr id="17" name="Title 1">
            <a:extLst>
              <a:ext uri="{FF2B5EF4-FFF2-40B4-BE49-F238E27FC236}">
                <a16:creationId xmlns:a16="http://schemas.microsoft.com/office/drawing/2014/main" id="{6445453F-DEC2-F543-B97A-EC102CB460E8}"/>
              </a:ext>
            </a:extLst>
          </p:cNvPr>
          <p:cNvSpPr txBox="1">
            <a:spLocks/>
          </p:cNvSpPr>
          <p:nvPr/>
        </p:nvSpPr>
        <p:spPr>
          <a:xfrm>
            <a:off x="4794251" y="5175818"/>
            <a:ext cx="2611967"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National</a:t>
            </a:r>
            <a:r>
              <a:rPr kumimoji="0" lang="en-US" sz="1867"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 </a:t>
            </a:r>
          </a:p>
        </p:txBody>
      </p:sp>
      <p:sp>
        <p:nvSpPr>
          <p:cNvPr id="18" name="Title 1">
            <a:extLst>
              <a:ext uri="{FF2B5EF4-FFF2-40B4-BE49-F238E27FC236}">
                <a16:creationId xmlns:a16="http://schemas.microsoft.com/office/drawing/2014/main" id="{761CF58D-04D1-E74B-9F80-E764003FA164}"/>
              </a:ext>
            </a:extLst>
          </p:cNvPr>
          <p:cNvSpPr txBox="1">
            <a:spLocks/>
          </p:cNvSpPr>
          <p:nvPr/>
        </p:nvSpPr>
        <p:spPr>
          <a:xfrm>
            <a:off x="8405879" y="5175818"/>
            <a:ext cx="2120900"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lumMod val="65000"/>
                    <a:lumOff val="35000"/>
                  </a:prstClr>
                </a:solidFill>
                <a:effectLst/>
                <a:uLnTx/>
                <a:uFillTx/>
                <a:latin typeface="Open Sans"/>
                <a:ea typeface="+mj-ea"/>
                <a:cs typeface="Open Sans"/>
              </a:rPr>
              <a:t>International</a:t>
            </a:r>
          </a:p>
        </p:txBody>
      </p:sp>
      <p:pic>
        <p:nvPicPr>
          <p:cNvPr id="19" name="Picture 18" descr="Schoolhouse outline">
            <a:extLst>
              <a:ext uri="{FF2B5EF4-FFF2-40B4-BE49-F238E27FC236}">
                <a16:creationId xmlns:a16="http://schemas.microsoft.com/office/drawing/2014/main" id="{5F03792F-A75F-D240-A4CC-3F023B1D7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55" b="1355"/>
          <a:stretch/>
        </p:blipFill>
        <p:spPr>
          <a:xfrm>
            <a:off x="1702685" y="1943372"/>
            <a:ext cx="2096717" cy="2039901"/>
          </a:xfrm>
          <a:prstGeom prst="rect">
            <a:avLst/>
          </a:prstGeom>
        </p:spPr>
      </p:pic>
      <p:sp>
        <p:nvSpPr>
          <p:cNvPr id="20" name="Oval 19">
            <a:extLst>
              <a:ext uri="{FF2B5EF4-FFF2-40B4-BE49-F238E27FC236}">
                <a16:creationId xmlns:a16="http://schemas.microsoft.com/office/drawing/2014/main" id="{72A761AE-36C5-D74E-B4B0-1F46071CBA94}"/>
              </a:ext>
            </a:extLst>
          </p:cNvPr>
          <p:cNvSpPr/>
          <p:nvPr/>
        </p:nvSpPr>
        <p:spPr>
          <a:xfrm>
            <a:off x="4843902" y="1835063"/>
            <a:ext cx="2504198" cy="2504198"/>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31A11252-432D-214E-9B59-E5FAC09CF810}"/>
              </a:ext>
            </a:extLst>
          </p:cNvPr>
          <p:cNvSpPr/>
          <p:nvPr/>
        </p:nvSpPr>
        <p:spPr>
          <a:xfrm>
            <a:off x="1498945" y="1835063"/>
            <a:ext cx="2504198" cy="2504198"/>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47AD1AC6-D8A4-A049-BEB4-C57F89982379}"/>
              </a:ext>
            </a:extLst>
          </p:cNvPr>
          <p:cNvSpPr/>
          <p:nvPr/>
        </p:nvSpPr>
        <p:spPr>
          <a:xfrm>
            <a:off x="8188858" y="1835063"/>
            <a:ext cx="2504198" cy="2504198"/>
          </a:xfrm>
          <a:prstGeom prst="ellipse">
            <a:avLst/>
          </a:prstGeom>
          <a:no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Title 1">
            <a:extLst>
              <a:ext uri="{FF2B5EF4-FFF2-40B4-BE49-F238E27FC236}">
                <a16:creationId xmlns:a16="http://schemas.microsoft.com/office/drawing/2014/main" id="{BB4D89CF-7D80-A948-A7CA-18418B0E4A85}"/>
              </a:ext>
            </a:extLst>
          </p:cNvPr>
          <p:cNvSpPr txBox="1">
            <a:spLocks/>
          </p:cNvSpPr>
          <p:nvPr/>
        </p:nvSpPr>
        <p:spPr bwMode="auto">
          <a:xfrm>
            <a:off x="616495" y="209326"/>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Placement opportunities</a:t>
            </a:r>
          </a:p>
        </p:txBody>
      </p:sp>
      <p:pic>
        <p:nvPicPr>
          <p:cNvPr id="24" name="Picture 23" descr="Map with pin outline">
            <a:extLst>
              <a:ext uri="{FF2B5EF4-FFF2-40B4-BE49-F238E27FC236}">
                <a16:creationId xmlns:a16="http://schemas.microsoft.com/office/drawing/2014/main" id="{921A5B75-EE77-3B42-A948-1301FB16F6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355" b="1355"/>
          <a:stretch/>
        </p:blipFill>
        <p:spPr>
          <a:xfrm>
            <a:off x="5125691" y="2073941"/>
            <a:ext cx="1940617" cy="1888031"/>
          </a:xfrm>
          <a:prstGeom prst="rect">
            <a:avLst/>
          </a:prstGeom>
        </p:spPr>
      </p:pic>
      <p:pic>
        <p:nvPicPr>
          <p:cNvPr id="25" name="Picture 24" descr="Globe outline">
            <a:extLst>
              <a:ext uri="{FF2B5EF4-FFF2-40B4-BE49-F238E27FC236}">
                <a16:creationId xmlns:a16="http://schemas.microsoft.com/office/drawing/2014/main" id="{D0C7EB95-AAFC-D349-BB1C-0BA8987CF6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355" b="1355"/>
          <a:stretch/>
        </p:blipFill>
        <p:spPr>
          <a:xfrm>
            <a:off x="8649146" y="2135293"/>
            <a:ext cx="1770952" cy="1722963"/>
          </a:xfrm>
          <a:prstGeom prst="rect">
            <a:avLst/>
          </a:prstGeom>
        </p:spPr>
      </p:pic>
      <p:cxnSp>
        <p:nvCxnSpPr>
          <p:cNvPr id="26" name="Straight Connector 25">
            <a:extLst>
              <a:ext uri="{FF2B5EF4-FFF2-40B4-BE49-F238E27FC236}">
                <a16:creationId xmlns:a16="http://schemas.microsoft.com/office/drawing/2014/main" id="{842AC006-49BC-FD47-9842-ADDDA77FBDE6}"/>
              </a:ext>
            </a:extLst>
          </p:cNvPr>
          <p:cNvCxnSpPr>
            <a:stCxn id="21" idx="4"/>
          </p:cNvCxnSpPr>
          <p:nvPr/>
        </p:nvCxnSpPr>
        <p:spPr>
          <a:xfrm>
            <a:off x="2751044" y="4339261"/>
            <a:ext cx="0" cy="288000"/>
          </a:xfrm>
          <a:prstGeom prst="line">
            <a:avLst/>
          </a:prstGeom>
          <a:ln w="254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62C90B-C2D0-1844-A158-796D202BB66B}"/>
              </a:ext>
            </a:extLst>
          </p:cNvPr>
          <p:cNvCxnSpPr/>
          <p:nvPr/>
        </p:nvCxnSpPr>
        <p:spPr>
          <a:xfrm>
            <a:off x="6103844" y="4339261"/>
            <a:ext cx="0" cy="288000"/>
          </a:xfrm>
          <a:prstGeom prst="line">
            <a:avLst/>
          </a:prstGeom>
          <a:ln w="254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5FD987-D4A9-F440-BDC2-7CF2CBB9D478}"/>
              </a:ext>
            </a:extLst>
          </p:cNvPr>
          <p:cNvCxnSpPr/>
          <p:nvPr/>
        </p:nvCxnSpPr>
        <p:spPr>
          <a:xfrm>
            <a:off x="9431244" y="4339261"/>
            <a:ext cx="0" cy="288000"/>
          </a:xfrm>
          <a:prstGeom prst="line">
            <a:avLst/>
          </a:prstGeom>
          <a:ln w="254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C56D6D8C-9925-E240-9E8E-B43022A66BA7}"/>
              </a:ext>
            </a:extLst>
          </p:cNvPr>
          <p:cNvSpPr/>
          <p:nvPr/>
        </p:nvSpPr>
        <p:spPr>
          <a:xfrm>
            <a:off x="2499016" y="4604210"/>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1</a:t>
            </a:r>
          </a:p>
        </p:txBody>
      </p:sp>
      <p:sp>
        <p:nvSpPr>
          <p:cNvPr id="30" name="Oval 29">
            <a:extLst>
              <a:ext uri="{FF2B5EF4-FFF2-40B4-BE49-F238E27FC236}">
                <a16:creationId xmlns:a16="http://schemas.microsoft.com/office/drawing/2014/main" id="{6664827B-6D4F-E64E-B164-53B0AEDBFD99}"/>
              </a:ext>
            </a:extLst>
          </p:cNvPr>
          <p:cNvSpPr/>
          <p:nvPr/>
        </p:nvSpPr>
        <p:spPr>
          <a:xfrm>
            <a:off x="5864516" y="4604210"/>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2</a:t>
            </a:r>
          </a:p>
        </p:txBody>
      </p:sp>
      <p:sp>
        <p:nvSpPr>
          <p:cNvPr id="31" name="Oval 30">
            <a:extLst>
              <a:ext uri="{FF2B5EF4-FFF2-40B4-BE49-F238E27FC236}">
                <a16:creationId xmlns:a16="http://schemas.microsoft.com/office/drawing/2014/main" id="{90ABEE57-D6A0-9843-AF68-000A8E82E014}"/>
              </a:ext>
            </a:extLst>
          </p:cNvPr>
          <p:cNvSpPr/>
          <p:nvPr/>
        </p:nvSpPr>
        <p:spPr>
          <a:xfrm>
            <a:off x="9191916" y="4604210"/>
            <a:ext cx="504056" cy="504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3</a:t>
            </a:r>
          </a:p>
        </p:txBody>
      </p:sp>
      <p:sp>
        <p:nvSpPr>
          <p:cNvPr id="2" name="Title 1">
            <a:extLst>
              <a:ext uri="{FF2B5EF4-FFF2-40B4-BE49-F238E27FC236}">
                <a16:creationId xmlns:a16="http://schemas.microsoft.com/office/drawing/2014/main" id="{2FF82DFB-529A-A66D-77C7-F4FCDA243BB4}"/>
              </a:ext>
            </a:extLst>
          </p:cNvPr>
          <p:cNvSpPr txBox="1">
            <a:spLocks/>
          </p:cNvSpPr>
          <p:nvPr/>
        </p:nvSpPr>
        <p:spPr>
          <a:xfrm>
            <a:off x="1369185" y="5715001"/>
            <a:ext cx="2753785" cy="114299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endParaRPr kumimoji="0" lang="en-US" sz="1867" b="0" i="0" u="none" strike="noStrike" kern="1200" cap="none" spc="0" normalizeH="0" baseline="0" noProof="0" dirty="0">
              <a:ln>
                <a:noFill/>
              </a:ln>
              <a:solidFill>
                <a:prstClr val="black">
                  <a:lumMod val="65000"/>
                  <a:lumOff val="35000"/>
                </a:prstClr>
              </a:solidFill>
              <a:effectLst/>
              <a:uLnTx/>
              <a:uFillTx/>
              <a:latin typeface="Open Sans"/>
              <a:ea typeface="+mj-ea"/>
              <a:cs typeface="Open Sans"/>
            </a:endParaRPr>
          </a:p>
        </p:txBody>
      </p:sp>
    </p:spTree>
    <p:extLst>
      <p:ext uri="{BB962C8B-B14F-4D97-AF65-F5344CB8AC3E}">
        <p14:creationId xmlns:p14="http://schemas.microsoft.com/office/powerpoint/2010/main" val="300760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D794397-238C-4C46-A539-DADF6A2DB5AA}"/>
              </a:ext>
            </a:extLst>
          </p:cNvPr>
          <p:cNvSpPr/>
          <p:nvPr/>
        </p:nvSpPr>
        <p:spPr>
          <a:xfrm>
            <a:off x="6561188" y="1702378"/>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16215AF9-B81E-A345-A8EA-1B335AA78AD2}"/>
              </a:ext>
            </a:extLst>
          </p:cNvPr>
          <p:cNvSpPr/>
          <p:nvPr/>
        </p:nvSpPr>
        <p:spPr>
          <a:xfrm>
            <a:off x="6561188" y="1702378"/>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6" name="Oval 5"/>
          <p:cNvSpPr/>
          <p:nvPr/>
        </p:nvSpPr>
        <p:spPr>
          <a:xfrm>
            <a:off x="431610" y="152945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p:cNvSpPr/>
          <p:nvPr/>
        </p:nvSpPr>
        <p:spPr>
          <a:xfrm>
            <a:off x="3362410" y="1575319"/>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p:cNvSpPr txBox="1"/>
          <p:nvPr/>
        </p:nvSpPr>
        <p:spPr>
          <a:xfrm>
            <a:off x="3093333" y="2228209"/>
            <a:ext cx="2386889" cy="424732"/>
          </a:xfrm>
          <a:prstGeom prst="rect">
            <a:avLst/>
          </a:prstGeom>
          <a:noFill/>
        </p:spPr>
        <p:txBody>
          <a:bodyPr wrap="square" rtlCol="0">
            <a:spAutoFit/>
          </a:bodyPr>
          <a:lstStyle/>
          <a:p>
            <a:pPr algn="ctr">
              <a:lnSpc>
                <a:spcPct val="90000"/>
              </a:lnSpc>
            </a:pP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8F2ECD6D-E573-15C8-ABDA-E11883BBFA92}"/>
              </a:ext>
            </a:extLst>
          </p:cNvPr>
          <p:cNvSpPr txBox="1"/>
          <p:nvPr/>
        </p:nvSpPr>
        <p:spPr>
          <a:xfrm>
            <a:off x="6496944" y="2389136"/>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4" name="Oval 3">
            <a:extLst>
              <a:ext uri="{FF2B5EF4-FFF2-40B4-BE49-F238E27FC236}">
                <a16:creationId xmlns:a16="http://schemas.microsoft.com/office/drawing/2014/main" id="{314336DD-4163-09F7-81B2-42FB575BF6D9}"/>
              </a:ext>
            </a:extLst>
          </p:cNvPr>
          <p:cNvSpPr/>
          <p:nvPr/>
        </p:nvSpPr>
        <p:spPr>
          <a:xfrm>
            <a:off x="6293210" y="152945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F5F1C0BE-7FC2-740B-FD1A-64BFFB4A2F3A}"/>
              </a:ext>
            </a:extLst>
          </p:cNvPr>
          <p:cNvSpPr txBox="1"/>
          <p:nvPr/>
        </p:nvSpPr>
        <p:spPr>
          <a:xfrm>
            <a:off x="552306" y="2262570"/>
            <a:ext cx="2269580" cy="1754326"/>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ESRC &amp; AHRC DTP placement funding</a:t>
            </a:r>
          </a:p>
          <a:p>
            <a:pPr algn="ctr">
              <a:lnSpc>
                <a:spcPct val="90000"/>
              </a:lnSpc>
            </a:pPr>
            <a:endParaRPr lang="en-US" sz="2400" b="1" dirty="0">
              <a:solidFill>
                <a:schemeClr val="bg1"/>
              </a:solidFill>
              <a:latin typeface="Open Sans"/>
              <a:cs typeface="Open Sans"/>
            </a:endParaRPr>
          </a:p>
        </p:txBody>
      </p:sp>
      <p:sp>
        <p:nvSpPr>
          <p:cNvPr id="10" name="Title 1">
            <a:extLst>
              <a:ext uri="{FF2B5EF4-FFF2-40B4-BE49-F238E27FC236}">
                <a16:creationId xmlns:a16="http://schemas.microsoft.com/office/drawing/2014/main" id="{7D2356CF-3FD9-8453-D2D9-3C0FF9230AF8}"/>
              </a:ext>
            </a:extLst>
          </p:cNvPr>
          <p:cNvSpPr txBox="1">
            <a:spLocks/>
          </p:cNvSpPr>
          <p:nvPr/>
        </p:nvSpPr>
        <p:spPr bwMode="auto">
          <a:xfrm>
            <a:off x="623641" y="29818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Funding for PGR placements*</a:t>
            </a:r>
          </a:p>
        </p:txBody>
      </p:sp>
      <p:sp>
        <p:nvSpPr>
          <p:cNvPr id="11" name="Oval 10">
            <a:extLst>
              <a:ext uri="{FF2B5EF4-FFF2-40B4-BE49-F238E27FC236}">
                <a16:creationId xmlns:a16="http://schemas.microsoft.com/office/drawing/2014/main" id="{50F66F81-4971-227B-F4EA-53487A2E88FA}"/>
              </a:ext>
            </a:extLst>
          </p:cNvPr>
          <p:cNvSpPr/>
          <p:nvPr/>
        </p:nvSpPr>
        <p:spPr>
          <a:xfrm>
            <a:off x="9220615" y="152945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4ACEE074-2CF2-5EC0-FB41-4E3E42B41F97}"/>
              </a:ext>
            </a:extLst>
          </p:cNvPr>
          <p:cNvSpPr txBox="1"/>
          <p:nvPr/>
        </p:nvSpPr>
        <p:spPr>
          <a:xfrm>
            <a:off x="9337924" y="1941029"/>
            <a:ext cx="2269580" cy="1754326"/>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External national and international placement schemes </a:t>
            </a:r>
          </a:p>
        </p:txBody>
      </p:sp>
      <p:sp>
        <p:nvSpPr>
          <p:cNvPr id="22" name="TextBox 21">
            <a:extLst>
              <a:ext uri="{FF2B5EF4-FFF2-40B4-BE49-F238E27FC236}">
                <a16:creationId xmlns:a16="http://schemas.microsoft.com/office/drawing/2014/main" id="{C8FD32FE-C58C-9005-D705-1028D0859133}"/>
              </a:ext>
            </a:extLst>
          </p:cNvPr>
          <p:cNvSpPr txBox="1"/>
          <p:nvPr/>
        </p:nvSpPr>
        <p:spPr>
          <a:xfrm>
            <a:off x="142164" y="4228205"/>
            <a:ext cx="3083090" cy="2554545"/>
          </a:xfrm>
          <a:prstGeom prst="rect">
            <a:avLst/>
          </a:prstGeom>
          <a:noFill/>
        </p:spPr>
        <p:txBody>
          <a:bodyPr wrap="square" lIns="91440" tIns="45720" rIns="91440" bIns="45720" rtlCol="0" anchor="t">
            <a:spAutoFit/>
          </a:bodyPr>
          <a:lstStyle/>
          <a:p>
            <a:pPr algn="ctr"/>
            <a: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t>For PGRs already funded by </a:t>
            </a:r>
          </a:p>
          <a:p>
            <a:pPr algn="ctr"/>
            <a: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t>AHRC – NWCDTP</a:t>
            </a:r>
          </a:p>
          <a:p>
            <a:pPr algn="ctr"/>
            <a:r>
              <a:rPr lang="en-GB" sz="160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Knowledge Exchange Placement Scheme </a:t>
            </a:r>
            <a:r>
              <a:rPr lang="en-GB" sz="1600" dirty="0">
                <a:solidFill>
                  <a:srgbClr val="0070C0"/>
                </a:solidFill>
                <a:latin typeface="Open Sans"/>
                <a:ea typeface="Open Sans"/>
                <a:cs typeface="Open Sans"/>
              </a:rPr>
              <a:t> </a:t>
            </a:r>
            <a:endParaRPr lang="en-GB"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t>or</a:t>
            </a:r>
          </a:p>
          <a:p>
            <a:pPr algn="ctr"/>
            <a: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t>ESRC – NWSSDTP</a:t>
            </a:r>
            <a:b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br>
            <a:r>
              <a:rPr lang="en-GB" sz="16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Research in Practice Placement Scheme</a:t>
            </a:r>
            <a:endParaRPr lang="en-GB" sz="1600" b="1"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pPr algn="ctr"/>
            <a:br>
              <a:rPr lang="en-GB" sz="1600" dirty="0">
                <a:latin typeface="Open Sans" panose="020B0606030504020204" pitchFamily="34" charset="0"/>
                <a:ea typeface="Open Sans" panose="020B0606030504020204" pitchFamily="34" charset="0"/>
                <a:cs typeface="Open Sans" panose="020B0606030504020204" pitchFamily="34" charset="0"/>
              </a:rPr>
            </a:b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93D890F6-CA7A-C218-8F3A-38029537D725}"/>
              </a:ext>
            </a:extLst>
          </p:cNvPr>
          <p:cNvSpPr txBox="1"/>
          <p:nvPr/>
        </p:nvSpPr>
        <p:spPr>
          <a:xfrm>
            <a:off x="7719046" y="97207"/>
            <a:ext cx="4312546" cy="338554"/>
          </a:xfrm>
          <a:prstGeom prst="rect">
            <a:avLst/>
          </a:prstGeom>
          <a:noFill/>
        </p:spPr>
        <p:txBody>
          <a:bodyPr wrap="square" rtlCol="0">
            <a:spAutoFit/>
          </a:bodyPr>
          <a:lstStyle/>
          <a:p>
            <a:pPr algn="r"/>
            <a: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t>*Eligibility criteria apply</a:t>
            </a:r>
          </a:p>
        </p:txBody>
      </p:sp>
      <p:sp>
        <p:nvSpPr>
          <p:cNvPr id="24" name="TextBox 23">
            <a:extLst>
              <a:ext uri="{FF2B5EF4-FFF2-40B4-BE49-F238E27FC236}">
                <a16:creationId xmlns:a16="http://schemas.microsoft.com/office/drawing/2014/main" id="{5549A753-267D-3603-97F3-2EE777A4A7C5}"/>
              </a:ext>
            </a:extLst>
          </p:cNvPr>
          <p:cNvSpPr txBox="1"/>
          <p:nvPr/>
        </p:nvSpPr>
        <p:spPr>
          <a:xfrm>
            <a:off x="3209457" y="4213999"/>
            <a:ext cx="2810104" cy="2062103"/>
          </a:xfrm>
          <a:prstGeom prst="rect">
            <a:avLst/>
          </a:prstGeom>
          <a:noFill/>
        </p:spPr>
        <p:txBody>
          <a:bodyPr wrap="square" rtlCol="0">
            <a:spAutoFit/>
          </a:bodyPr>
          <a:lstStyle/>
          <a:p>
            <a:pPr algn="ctr"/>
            <a: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t>A scheme exclusively for </a:t>
            </a:r>
            <a: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t>PGRs registered in the Faculty of Humanities </a:t>
            </a:r>
          </a:p>
          <a:p>
            <a:pPr algn="ctr"/>
            <a:endPar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t>Launching soon!</a:t>
            </a:r>
          </a:p>
          <a:p>
            <a:pPr algn="ctr"/>
            <a:endPar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endParaRPr>
          </a:p>
          <a:p>
            <a:pPr algn="ctr"/>
            <a:br>
              <a:rPr lang="en-GB" sz="1600" dirty="0">
                <a:latin typeface="Open Sans" panose="020B0606030504020204" pitchFamily="34" charset="0"/>
                <a:ea typeface="Open Sans" panose="020B0606030504020204" pitchFamily="34" charset="0"/>
                <a:cs typeface="Open Sans" panose="020B0606030504020204" pitchFamily="34" charset="0"/>
              </a:rPr>
            </a:b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80952C60-D5AA-7D5B-9BBC-22E4C126F0DE}"/>
              </a:ext>
            </a:extLst>
          </p:cNvPr>
          <p:cNvSpPr txBox="1"/>
          <p:nvPr/>
        </p:nvSpPr>
        <p:spPr>
          <a:xfrm>
            <a:off x="6139593" y="4228205"/>
            <a:ext cx="2810104" cy="2308324"/>
          </a:xfrm>
          <a:prstGeom prst="rect">
            <a:avLst/>
          </a:prstGeom>
          <a:noFill/>
        </p:spPr>
        <p:txBody>
          <a:bodyPr wrap="square" rtlCol="0">
            <a:spAutoFit/>
          </a:bodyPr>
          <a:lstStyle/>
          <a:p>
            <a:pPr algn="ctr"/>
            <a: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t>UK Government’s global programme </a:t>
            </a:r>
            <a: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t>for studying and working abroad. Funding provided to and administered by the University. </a:t>
            </a:r>
          </a:p>
          <a:p>
            <a:pPr algn="ctr"/>
            <a:endPar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The Turing Scheme</a:t>
            </a:r>
            <a:br>
              <a:rPr lang="en-GB" sz="1600" dirty="0">
                <a:latin typeface="Open Sans" panose="020B0606030504020204" pitchFamily="34" charset="0"/>
                <a:ea typeface="Open Sans" panose="020B0606030504020204" pitchFamily="34" charset="0"/>
                <a:cs typeface="Open Sans" panose="020B0606030504020204" pitchFamily="34" charset="0"/>
              </a:rPr>
            </a:b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EF048DCE-373B-DA41-23A9-E44E9C69CEC0}"/>
              </a:ext>
            </a:extLst>
          </p:cNvPr>
          <p:cNvSpPr txBox="1"/>
          <p:nvPr/>
        </p:nvSpPr>
        <p:spPr>
          <a:xfrm>
            <a:off x="9221488" y="4213999"/>
            <a:ext cx="2810104" cy="2554545"/>
          </a:xfrm>
          <a:prstGeom prst="rect">
            <a:avLst/>
          </a:prstGeom>
          <a:noFill/>
        </p:spPr>
        <p:txBody>
          <a:bodyPr wrap="square" rtlCol="0">
            <a:spAutoFit/>
          </a:bodyPr>
          <a:lstStyle/>
          <a:p>
            <a:pPr algn="ctr"/>
            <a:r>
              <a:rPr lang="en-GB" sz="1600" b="1" dirty="0">
                <a:solidFill>
                  <a:srgbClr val="5D2979"/>
                </a:solidFill>
                <a:latin typeface="Open Sans" panose="020B0606030504020204" pitchFamily="34" charset="0"/>
                <a:ea typeface="Open Sans" panose="020B0606030504020204" pitchFamily="34" charset="0"/>
                <a:cs typeface="Open Sans" panose="020B0606030504020204" pitchFamily="34" charset="0"/>
              </a:rPr>
              <a:t>Open to PGRs from across the UK and globally. PGRs apply directly to the organisation. </a:t>
            </a:r>
            <a: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t>Applicants must be successfully selected before apply to the DA to take part. </a:t>
            </a:r>
            <a:br>
              <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rPr>
            </a:br>
            <a:endParaRPr lang="en-GB" sz="1600" dirty="0">
              <a:solidFill>
                <a:srgbClr val="5D2979"/>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600" dirty="0">
                <a:solidFill>
                  <a:srgbClr val="6A2382"/>
                </a:solidFill>
                <a:latin typeface="Open Sans" panose="020B0606030504020204" pitchFamily="34" charset="0"/>
                <a:ea typeface="Open Sans" panose="020B0606030504020204" pitchFamily="34" charset="0"/>
                <a:cs typeface="Open Sans" panose="020B0606030504020204" pitchFamily="34" charset="0"/>
              </a:rPr>
              <a:t>E.g. </a:t>
            </a:r>
            <a:r>
              <a:rPr lang="en-GB" sz="16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British Library</a:t>
            </a:r>
            <a:r>
              <a:rPr lang="en-GB" sz="1600" dirty="0">
                <a:solidFill>
                  <a:srgbClr val="6A2382"/>
                </a:solidFill>
                <a:latin typeface="Open Sans" panose="020B0606030504020204" pitchFamily="34" charset="0"/>
                <a:ea typeface="Open Sans" panose="020B0606030504020204" pitchFamily="34" charset="0"/>
                <a:cs typeface="Open Sans" panose="020B0606030504020204" pitchFamily="34" charset="0"/>
              </a:rPr>
              <a:t>, V&amp;A, </a:t>
            </a:r>
            <a:r>
              <a:rPr lang="en-GB" sz="16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Kew Gardens</a:t>
            </a:r>
            <a:endParaRPr lang="en-GB" sz="16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FF4E8C8-61E9-306B-1055-73D1268754A2}"/>
              </a:ext>
            </a:extLst>
          </p:cNvPr>
          <p:cNvSpPr txBox="1"/>
          <p:nvPr/>
        </p:nvSpPr>
        <p:spPr>
          <a:xfrm>
            <a:off x="6409855" y="2070587"/>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Turing scheme: placements for PGRs</a:t>
            </a:r>
          </a:p>
        </p:txBody>
      </p:sp>
      <p:sp>
        <p:nvSpPr>
          <p:cNvPr id="30" name="TextBox 29">
            <a:extLst>
              <a:ext uri="{FF2B5EF4-FFF2-40B4-BE49-F238E27FC236}">
                <a16:creationId xmlns:a16="http://schemas.microsoft.com/office/drawing/2014/main" id="{8B3DE413-877B-69E6-2FB0-84AE2FFB4137}"/>
              </a:ext>
            </a:extLst>
          </p:cNvPr>
          <p:cNvSpPr txBox="1"/>
          <p:nvPr/>
        </p:nvSpPr>
        <p:spPr>
          <a:xfrm>
            <a:off x="3479719" y="2236787"/>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DA PGR placement fund</a:t>
            </a:r>
          </a:p>
        </p:txBody>
      </p:sp>
    </p:spTree>
    <p:extLst>
      <p:ext uri="{BB962C8B-B14F-4D97-AF65-F5344CB8AC3E}">
        <p14:creationId xmlns:p14="http://schemas.microsoft.com/office/powerpoint/2010/main" val="3365666881"/>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a:extLst>
            <a:ext uri="{FF2B5EF4-FFF2-40B4-BE49-F238E27FC236}">
              <a16:creationId xmlns:a16="http://schemas.microsoft.com/office/drawing/2014/main" id="{8C6D4BE5-F2F1-92D4-6632-841637881166}"/>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59024A53-DF3B-DCC4-1D74-8A8E62B1D403}"/>
              </a:ext>
            </a:extLst>
          </p:cNvPr>
          <p:cNvSpPr/>
          <p:nvPr/>
        </p:nvSpPr>
        <p:spPr>
          <a:xfrm>
            <a:off x="5072625" y="1285890"/>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7A2AE9FD-94B0-A50F-8B56-86D539C56603}"/>
              </a:ext>
            </a:extLst>
          </p:cNvPr>
          <p:cNvSpPr/>
          <p:nvPr/>
        </p:nvSpPr>
        <p:spPr>
          <a:xfrm>
            <a:off x="5072625" y="1285890"/>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6" name="Oval 5">
            <a:extLst>
              <a:ext uri="{FF2B5EF4-FFF2-40B4-BE49-F238E27FC236}">
                <a16:creationId xmlns:a16="http://schemas.microsoft.com/office/drawing/2014/main" id="{61263719-9072-7658-6A80-A1BE21DD6D28}"/>
              </a:ext>
            </a:extLst>
          </p:cNvPr>
          <p:cNvSpPr/>
          <p:nvPr/>
        </p:nvSpPr>
        <p:spPr>
          <a:xfrm>
            <a:off x="4891073" y="1112965"/>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51DDD66D-452F-7F2F-EAD5-19465E98FC5F}"/>
              </a:ext>
            </a:extLst>
          </p:cNvPr>
          <p:cNvSpPr/>
          <p:nvPr/>
        </p:nvSpPr>
        <p:spPr>
          <a:xfrm>
            <a:off x="1546116" y="1112965"/>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A358171E-BE5B-C812-A290-B914D68B023A}"/>
              </a:ext>
            </a:extLst>
          </p:cNvPr>
          <p:cNvSpPr/>
          <p:nvPr/>
        </p:nvSpPr>
        <p:spPr>
          <a:xfrm>
            <a:off x="8236029" y="1112965"/>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7162EF3A-5FA8-CFBB-0A61-DC5B45EDE27E}"/>
              </a:ext>
            </a:extLst>
          </p:cNvPr>
          <p:cNvSpPr>
            <a:spLocks noGrp="1"/>
          </p:cNvSpPr>
          <p:nvPr>
            <p:ph type="title"/>
          </p:nvPr>
        </p:nvSpPr>
        <p:spPr>
          <a:xfrm>
            <a:off x="616496" y="153935"/>
            <a:ext cx="10959008" cy="1143000"/>
          </a:xfrm>
        </p:spPr>
        <p:txBody>
          <a:bodyPr/>
          <a:lstStyle/>
          <a:p>
            <a:pPr algn="ctr"/>
            <a:r>
              <a:rPr lang="en-US" dirty="0">
                <a:solidFill>
                  <a:schemeClr val="bg1"/>
                </a:solidFill>
              </a:rPr>
              <a:t>General guidance on eligibility</a:t>
            </a:r>
            <a:endParaRPr lang="en-US" b="1" dirty="0">
              <a:solidFill>
                <a:schemeClr val="bg1"/>
              </a:solidFill>
            </a:endParaRPr>
          </a:p>
        </p:txBody>
      </p:sp>
      <p:sp>
        <p:nvSpPr>
          <p:cNvPr id="3" name="TextBox 2">
            <a:extLst>
              <a:ext uri="{FF2B5EF4-FFF2-40B4-BE49-F238E27FC236}">
                <a16:creationId xmlns:a16="http://schemas.microsoft.com/office/drawing/2014/main" id="{FE6D211E-F074-281A-059E-54EE7FCD96AB}"/>
              </a:ext>
            </a:extLst>
          </p:cNvPr>
          <p:cNvSpPr txBox="1"/>
          <p:nvPr/>
        </p:nvSpPr>
        <p:spPr>
          <a:xfrm>
            <a:off x="5008381" y="1581796"/>
            <a:ext cx="2269580" cy="1477328"/>
          </a:xfrm>
          <a:prstGeom prst="rect">
            <a:avLst/>
          </a:prstGeom>
          <a:noFill/>
        </p:spPr>
        <p:txBody>
          <a:bodyPr wrap="square" rtlCol="0">
            <a:spAutoFit/>
          </a:bodyPr>
          <a:lstStyle/>
          <a:p>
            <a:pPr algn="ctr">
              <a:lnSpc>
                <a:spcPct val="90000"/>
              </a:lnSpc>
            </a:pPr>
            <a:r>
              <a:rPr lang="en-US" sz="2000" dirty="0">
                <a:solidFill>
                  <a:schemeClr val="bg1"/>
                </a:solidFill>
                <a:latin typeface="Open Sans"/>
                <a:cs typeface="Open Sans"/>
              </a:rPr>
              <a:t>Supervisor support – often require a supporting statement</a:t>
            </a:r>
          </a:p>
        </p:txBody>
      </p:sp>
      <p:sp>
        <p:nvSpPr>
          <p:cNvPr id="5" name="TextBox 4">
            <a:extLst>
              <a:ext uri="{FF2B5EF4-FFF2-40B4-BE49-F238E27FC236}">
                <a16:creationId xmlns:a16="http://schemas.microsoft.com/office/drawing/2014/main" id="{39A30C5C-78F2-4F21-6D30-8D473AF72E71}"/>
              </a:ext>
            </a:extLst>
          </p:cNvPr>
          <p:cNvSpPr txBox="1"/>
          <p:nvPr/>
        </p:nvSpPr>
        <p:spPr>
          <a:xfrm>
            <a:off x="8236029" y="1540246"/>
            <a:ext cx="2504198" cy="1837426"/>
          </a:xfrm>
          <a:prstGeom prst="rect">
            <a:avLst/>
          </a:prstGeom>
          <a:noFill/>
        </p:spPr>
        <p:txBody>
          <a:bodyPr wrap="square" rtlCol="0">
            <a:spAutoFit/>
          </a:bodyPr>
          <a:lstStyle/>
          <a:p>
            <a:pPr algn="ctr">
              <a:lnSpc>
                <a:spcPct val="90000"/>
              </a:lnSpc>
            </a:pPr>
            <a:r>
              <a:rPr lang="en-US" dirty="0">
                <a:solidFill>
                  <a:schemeClr val="bg1"/>
                </a:solidFill>
                <a:latin typeface="Open Sans"/>
                <a:cs typeface="Open Sans"/>
              </a:rPr>
              <a:t>International</a:t>
            </a:r>
            <a:br>
              <a:rPr lang="en-US" dirty="0">
                <a:solidFill>
                  <a:schemeClr val="bg1"/>
                </a:solidFill>
                <a:latin typeface="Open Sans"/>
                <a:cs typeface="Open Sans"/>
              </a:rPr>
            </a:br>
            <a:r>
              <a:rPr lang="en-US" dirty="0">
                <a:solidFill>
                  <a:schemeClr val="bg1"/>
                </a:solidFill>
                <a:latin typeface="Open Sans"/>
                <a:cs typeface="Open Sans"/>
              </a:rPr>
              <a:t>PGRs studying on a visa must check compliance with their individual visa conditions </a:t>
            </a:r>
            <a:r>
              <a:rPr lang="en-US" b="1" u="sng" dirty="0">
                <a:solidFill>
                  <a:schemeClr val="bg1"/>
                </a:solidFill>
                <a:latin typeface="Open Sans"/>
                <a:cs typeface="Open Sans"/>
              </a:rPr>
              <a:t>before</a:t>
            </a:r>
            <a:r>
              <a:rPr lang="en-US" dirty="0">
                <a:solidFill>
                  <a:schemeClr val="bg1"/>
                </a:solidFill>
                <a:latin typeface="Open Sans"/>
                <a:cs typeface="Open Sans"/>
              </a:rPr>
              <a:t> applying</a:t>
            </a:r>
          </a:p>
        </p:txBody>
      </p:sp>
      <p:sp>
        <p:nvSpPr>
          <p:cNvPr id="4" name="Oval 3">
            <a:extLst>
              <a:ext uri="{FF2B5EF4-FFF2-40B4-BE49-F238E27FC236}">
                <a16:creationId xmlns:a16="http://schemas.microsoft.com/office/drawing/2014/main" id="{AA900EBE-54E8-E642-A88D-CE8F28A0FAE1}"/>
              </a:ext>
            </a:extLst>
          </p:cNvPr>
          <p:cNvSpPr/>
          <p:nvPr/>
        </p:nvSpPr>
        <p:spPr>
          <a:xfrm>
            <a:off x="3178713" y="339500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99BCA08E-5A67-010D-E59D-04CC0E995E12}"/>
              </a:ext>
            </a:extLst>
          </p:cNvPr>
          <p:cNvSpPr/>
          <p:nvPr/>
        </p:nvSpPr>
        <p:spPr>
          <a:xfrm>
            <a:off x="6552632" y="3426982"/>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5982B603-A683-1178-9294-C4BFCE78CBD6}"/>
              </a:ext>
            </a:extLst>
          </p:cNvPr>
          <p:cNvSpPr txBox="1"/>
          <p:nvPr/>
        </p:nvSpPr>
        <p:spPr>
          <a:xfrm>
            <a:off x="3369789" y="3908438"/>
            <a:ext cx="2269580" cy="1477328"/>
          </a:xfrm>
          <a:prstGeom prst="rect">
            <a:avLst/>
          </a:prstGeom>
          <a:noFill/>
        </p:spPr>
        <p:txBody>
          <a:bodyPr wrap="square" rtlCol="0">
            <a:spAutoFit/>
          </a:bodyPr>
          <a:lstStyle/>
          <a:p>
            <a:pPr algn="ctr">
              <a:lnSpc>
                <a:spcPct val="90000"/>
              </a:lnSpc>
            </a:pPr>
            <a:r>
              <a:rPr lang="en-US" sz="2000" dirty="0">
                <a:solidFill>
                  <a:schemeClr val="bg1"/>
                </a:solidFill>
                <a:latin typeface="Open Sans"/>
                <a:cs typeface="Open Sans"/>
              </a:rPr>
              <a:t>Sponsored PGRs must gain approval from their sponsor </a:t>
            </a:r>
            <a:r>
              <a:rPr lang="en-US" sz="2000" b="1" u="sng" dirty="0">
                <a:solidFill>
                  <a:schemeClr val="bg1"/>
                </a:solidFill>
                <a:latin typeface="Open Sans"/>
                <a:cs typeface="Open Sans"/>
              </a:rPr>
              <a:t>before</a:t>
            </a:r>
            <a:r>
              <a:rPr lang="en-US" sz="2000" dirty="0">
                <a:solidFill>
                  <a:schemeClr val="bg1"/>
                </a:solidFill>
                <a:latin typeface="Open Sans"/>
                <a:cs typeface="Open Sans"/>
              </a:rPr>
              <a:t> applying</a:t>
            </a:r>
          </a:p>
        </p:txBody>
      </p:sp>
      <p:sp>
        <p:nvSpPr>
          <p:cNvPr id="13" name="TextBox 12">
            <a:extLst>
              <a:ext uri="{FF2B5EF4-FFF2-40B4-BE49-F238E27FC236}">
                <a16:creationId xmlns:a16="http://schemas.microsoft.com/office/drawing/2014/main" id="{9D8805D1-F484-D8F0-685C-DA3A5B359A58}"/>
              </a:ext>
            </a:extLst>
          </p:cNvPr>
          <p:cNvSpPr txBox="1"/>
          <p:nvPr/>
        </p:nvSpPr>
        <p:spPr>
          <a:xfrm>
            <a:off x="1663425" y="1329948"/>
            <a:ext cx="2269580" cy="2031325"/>
          </a:xfrm>
          <a:prstGeom prst="rect">
            <a:avLst/>
          </a:prstGeom>
          <a:noFill/>
        </p:spPr>
        <p:txBody>
          <a:bodyPr wrap="square" rtlCol="0">
            <a:spAutoFit/>
          </a:bodyPr>
          <a:lstStyle/>
          <a:p>
            <a:pPr algn="ctr">
              <a:lnSpc>
                <a:spcPct val="90000"/>
              </a:lnSpc>
            </a:pPr>
            <a:r>
              <a:rPr lang="en-US" sz="2000" dirty="0">
                <a:solidFill>
                  <a:schemeClr val="bg1"/>
                </a:solidFill>
                <a:latin typeface="Open Sans"/>
                <a:cs typeface="Open Sans"/>
              </a:rPr>
              <a:t>Be in </a:t>
            </a:r>
            <a:br>
              <a:rPr lang="en-US" sz="2000" dirty="0">
                <a:solidFill>
                  <a:schemeClr val="bg1"/>
                </a:solidFill>
                <a:latin typeface="Open Sans"/>
                <a:cs typeface="Open Sans"/>
              </a:rPr>
            </a:br>
            <a:r>
              <a:rPr lang="en-US" sz="2000" dirty="0">
                <a:solidFill>
                  <a:schemeClr val="bg1"/>
                </a:solidFill>
                <a:latin typeface="Open Sans"/>
                <a:cs typeface="Open Sans"/>
              </a:rPr>
              <a:t>active research phase of PhD </a:t>
            </a:r>
            <a:r>
              <a:rPr lang="en-US" sz="2000" dirty="0" err="1">
                <a:solidFill>
                  <a:schemeClr val="bg1"/>
                </a:solidFill>
                <a:latin typeface="Open Sans"/>
                <a:cs typeface="Open Sans"/>
              </a:rPr>
              <a:t>programme</a:t>
            </a:r>
            <a:r>
              <a:rPr lang="en-US" sz="2000" dirty="0">
                <a:solidFill>
                  <a:schemeClr val="bg1"/>
                </a:solidFill>
                <a:latin typeface="Open Sans"/>
                <a:cs typeface="Open Sans"/>
              </a:rPr>
              <a:t> – not in submission pending (writing up period)</a:t>
            </a:r>
          </a:p>
        </p:txBody>
      </p:sp>
      <p:sp>
        <p:nvSpPr>
          <p:cNvPr id="14" name="Subtitle 5">
            <a:extLst>
              <a:ext uri="{FF2B5EF4-FFF2-40B4-BE49-F238E27FC236}">
                <a16:creationId xmlns:a16="http://schemas.microsoft.com/office/drawing/2014/main" id="{7C712849-20E8-9AE1-D4C7-8E1EFE51D1A9}"/>
              </a:ext>
            </a:extLst>
          </p:cNvPr>
          <p:cNvSpPr txBox="1">
            <a:spLocks/>
          </p:cNvSpPr>
          <p:nvPr/>
        </p:nvSpPr>
        <p:spPr bwMode="auto">
          <a:xfrm>
            <a:off x="475162" y="6070226"/>
            <a:ext cx="11336018" cy="457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dirty="0">
                <a:solidFill>
                  <a:schemeClr val="bg1"/>
                </a:solidFill>
              </a:rPr>
              <a:t>All interested PGRs are encouraged to read the guidance for each individual scheme carefully and in full before starting an application.  </a:t>
            </a:r>
          </a:p>
          <a:p>
            <a:pPr marL="457200" indent="-457200"/>
            <a:endParaRPr lang="en-GB" sz="2000" dirty="0">
              <a:solidFill>
                <a:schemeClr val="bg1"/>
              </a:solidFill>
            </a:endParaRPr>
          </a:p>
        </p:txBody>
      </p:sp>
      <p:sp>
        <p:nvSpPr>
          <p:cNvPr id="17" name="TextBox 16">
            <a:extLst>
              <a:ext uri="{FF2B5EF4-FFF2-40B4-BE49-F238E27FC236}">
                <a16:creationId xmlns:a16="http://schemas.microsoft.com/office/drawing/2014/main" id="{2E02F853-12F7-23EE-2CDF-FAAF0E9EF02A}"/>
              </a:ext>
            </a:extLst>
          </p:cNvPr>
          <p:cNvSpPr txBox="1"/>
          <p:nvPr/>
        </p:nvSpPr>
        <p:spPr>
          <a:xfrm>
            <a:off x="6669941" y="4355915"/>
            <a:ext cx="2269580" cy="646331"/>
          </a:xfrm>
          <a:prstGeom prst="rect">
            <a:avLst/>
          </a:prstGeom>
          <a:noFill/>
        </p:spPr>
        <p:txBody>
          <a:bodyPr wrap="square" rtlCol="0">
            <a:spAutoFit/>
          </a:bodyPr>
          <a:lstStyle/>
          <a:p>
            <a:pPr algn="ctr">
              <a:lnSpc>
                <a:spcPct val="90000"/>
              </a:lnSpc>
            </a:pP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Eligibility varies by scheme</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383349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6AD2E-B942-D197-F6DA-A289251B4558}"/>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C29E47C3-28D9-C2E2-670C-93DA95A48D40}"/>
              </a:ext>
            </a:extLst>
          </p:cNvPr>
          <p:cNvSpPr/>
          <p:nvPr/>
        </p:nvSpPr>
        <p:spPr>
          <a:xfrm>
            <a:off x="8389460" y="1841860"/>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DF26989C-3596-69D3-546C-BEB55408FEAC}"/>
              </a:ext>
            </a:extLst>
          </p:cNvPr>
          <p:cNvSpPr/>
          <p:nvPr/>
        </p:nvSpPr>
        <p:spPr>
          <a:xfrm>
            <a:off x="8389460" y="1841860"/>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6" name="Oval 5">
            <a:extLst>
              <a:ext uri="{FF2B5EF4-FFF2-40B4-BE49-F238E27FC236}">
                <a16:creationId xmlns:a16="http://schemas.microsoft.com/office/drawing/2014/main" id="{C59046EC-DF71-F9F1-7138-5C903D318632}"/>
              </a:ext>
            </a:extLst>
          </p:cNvPr>
          <p:cNvSpPr/>
          <p:nvPr/>
        </p:nvSpPr>
        <p:spPr>
          <a:xfrm>
            <a:off x="1690845" y="1660307"/>
            <a:ext cx="2504198" cy="2504198"/>
          </a:xfrm>
          <a:prstGeom prst="ellipse">
            <a:avLst/>
          </a:prstGeom>
          <a:solidFill>
            <a:schemeClr val="accent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EF8C0312-4ECD-87DD-9E83-C9BF51AA278D}"/>
              </a:ext>
            </a:extLst>
          </p:cNvPr>
          <p:cNvSpPr/>
          <p:nvPr/>
        </p:nvSpPr>
        <p:spPr>
          <a:xfrm>
            <a:off x="4862951" y="1668935"/>
            <a:ext cx="2504198" cy="2504198"/>
          </a:xfrm>
          <a:prstGeom prst="ellipse">
            <a:avLst/>
          </a:prstGeom>
          <a:solidFill>
            <a:schemeClr val="accent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2D8DE16C-FCAC-F077-01A3-2B8D82E009DB}"/>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FCB95665-E9FE-5B43-EE32-717B247C6352}"/>
              </a:ext>
            </a:extLst>
          </p:cNvPr>
          <p:cNvSpPr txBox="1"/>
          <p:nvPr/>
        </p:nvSpPr>
        <p:spPr>
          <a:xfrm>
            <a:off x="4921604" y="2051056"/>
            <a:ext cx="2386889" cy="1920526"/>
          </a:xfrm>
          <a:prstGeom prst="rect">
            <a:avLst/>
          </a:prstGeom>
          <a:noFill/>
        </p:spPr>
        <p:txBody>
          <a:bodyPr wrap="square" rtlCol="0">
            <a:spAutoFit/>
          </a:bodyPr>
          <a:lstStyle/>
          <a:p>
            <a:pPr algn="ctr">
              <a:lnSpc>
                <a:spcPct val="90000"/>
              </a:lnSpc>
            </a:pPr>
            <a:r>
              <a:rPr lang="en-US" sz="2200" b="1" dirty="0">
                <a:solidFill>
                  <a:schemeClr val="bg1"/>
                </a:solidFill>
                <a:latin typeface="Open Sans"/>
                <a:cs typeface="Open Sans"/>
              </a:rPr>
              <a:t>Prepare well </a:t>
            </a:r>
            <a:br>
              <a:rPr lang="en-US" sz="2200" b="1" dirty="0">
                <a:solidFill>
                  <a:schemeClr val="bg1"/>
                </a:solidFill>
                <a:latin typeface="Open Sans"/>
                <a:cs typeface="Open Sans"/>
              </a:rPr>
            </a:br>
            <a:r>
              <a:rPr lang="en-US" sz="2200" b="1" dirty="0">
                <a:solidFill>
                  <a:schemeClr val="bg1"/>
                </a:solidFill>
                <a:latin typeface="Open Sans"/>
                <a:cs typeface="Open Sans"/>
              </a:rPr>
              <a:t>in advance of deadlines – supporting information required  </a:t>
            </a:r>
          </a:p>
        </p:txBody>
      </p:sp>
      <p:sp>
        <p:nvSpPr>
          <p:cNvPr id="3" name="TextBox 2">
            <a:extLst>
              <a:ext uri="{FF2B5EF4-FFF2-40B4-BE49-F238E27FC236}">
                <a16:creationId xmlns:a16="http://schemas.microsoft.com/office/drawing/2014/main" id="{EF2299CF-9A10-E34B-2F5A-0B087E172B9C}"/>
              </a:ext>
            </a:extLst>
          </p:cNvPr>
          <p:cNvSpPr txBox="1"/>
          <p:nvPr/>
        </p:nvSpPr>
        <p:spPr>
          <a:xfrm>
            <a:off x="8325216" y="2528618"/>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4" name="Oval 3">
            <a:extLst>
              <a:ext uri="{FF2B5EF4-FFF2-40B4-BE49-F238E27FC236}">
                <a16:creationId xmlns:a16="http://schemas.microsoft.com/office/drawing/2014/main" id="{5AF10116-7CD0-36C1-EBC2-90D3837F0462}"/>
              </a:ext>
            </a:extLst>
          </p:cNvPr>
          <p:cNvSpPr/>
          <p:nvPr/>
        </p:nvSpPr>
        <p:spPr>
          <a:xfrm>
            <a:off x="8121482" y="1668935"/>
            <a:ext cx="2504198" cy="2504198"/>
          </a:xfrm>
          <a:prstGeom prst="ellipse">
            <a:avLst/>
          </a:prstGeom>
          <a:solidFill>
            <a:schemeClr val="accent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7F0DB932-47D0-A63F-A285-D2F80140AF63}"/>
              </a:ext>
            </a:extLst>
          </p:cNvPr>
          <p:cNvSpPr txBox="1"/>
          <p:nvPr/>
        </p:nvSpPr>
        <p:spPr>
          <a:xfrm>
            <a:off x="1808154" y="2051167"/>
            <a:ext cx="2269580" cy="1615827"/>
          </a:xfrm>
          <a:prstGeom prst="rect">
            <a:avLst/>
          </a:prstGeom>
          <a:noFill/>
        </p:spPr>
        <p:txBody>
          <a:bodyPr wrap="square" rtlCol="0">
            <a:spAutoFit/>
          </a:bodyPr>
          <a:lstStyle/>
          <a:p>
            <a:pPr algn="ctr">
              <a:lnSpc>
                <a:spcPct val="90000"/>
              </a:lnSpc>
            </a:pPr>
            <a:r>
              <a:rPr lang="en-US" sz="2200" b="1" dirty="0">
                <a:solidFill>
                  <a:schemeClr val="bg1"/>
                </a:solidFill>
                <a:latin typeface="Open Sans"/>
                <a:cs typeface="Open Sans"/>
              </a:rPr>
              <a:t>Research &amp; contact the </a:t>
            </a:r>
            <a:r>
              <a:rPr lang="en-US" sz="2200" b="1" dirty="0" err="1">
                <a:solidFill>
                  <a:schemeClr val="bg1"/>
                </a:solidFill>
                <a:latin typeface="Open Sans"/>
                <a:cs typeface="Open Sans"/>
              </a:rPr>
              <a:t>organisation</a:t>
            </a:r>
            <a:r>
              <a:rPr lang="en-US" sz="2200" b="1" dirty="0">
                <a:solidFill>
                  <a:schemeClr val="bg1"/>
                </a:solidFill>
                <a:latin typeface="Open Sans"/>
                <a:cs typeface="Open Sans"/>
              </a:rPr>
              <a:t> to discover their priorities </a:t>
            </a:r>
          </a:p>
        </p:txBody>
      </p:sp>
      <p:sp>
        <p:nvSpPr>
          <p:cNvPr id="10" name="Title 1">
            <a:extLst>
              <a:ext uri="{FF2B5EF4-FFF2-40B4-BE49-F238E27FC236}">
                <a16:creationId xmlns:a16="http://schemas.microsoft.com/office/drawing/2014/main" id="{C0EB54C7-696F-4778-B098-B3585A3B3B77}"/>
              </a:ext>
            </a:extLst>
          </p:cNvPr>
          <p:cNvSpPr txBox="1">
            <a:spLocks/>
          </p:cNvSpPr>
          <p:nvPr/>
        </p:nvSpPr>
        <p:spPr bwMode="auto">
          <a:xfrm>
            <a:off x="635545" y="546674"/>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General advice on applying to</a:t>
            </a:r>
            <a:br>
              <a:rPr lang="en-US" dirty="0">
                <a:solidFill>
                  <a:schemeClr val="tx2"/>
                </a:solidFill>
              </a:rPr>
            </a:br>
            <a:r>
              <a:rPr lang="en-US" dirty="0">
                <a:solidFill>
                  <a:schemeClr val="tx2"/>
                </a:solidFill>
              </a:rPr>
              <a:t>placement schemes</a:t>
            </a:r>
          </a:p>
        </p:txBody>
      </p:sp>
      <p:sp>
        <p:nvSpPr>
          <p:cNvPr id="11" name="Oval 10">
            <a:extLst>
              <a:ext uri="{FF2B5EF4-FFF2-40B4-BE49-F238E27FC236}">
                <a16:creationId xmlns:a16="http://schemas.microsoft.com/office/drawing/2014/main" id="{361A1645-4BBF-C35E-9CB9-EED5E13631CE}"/>
              </a:ext>
            </a:extLst>
          </p:cNvPr>
          <p:cNvSpPr/>
          <p:nvPr/>
        </p:nvSpPr>
        <p:spPr>
          <a:xfrm>
            <a:off x="3276898" y="4155926"/>
            <a:ext cx="2504198" cy="2504198"/>
          </a:xfrm>
          <a:prstGeom prst="ellipse">
            <a:avLst/>
          </a:prstGeom>
          <a:solidFill>
            <a:schemeClr val="accent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9E214981-CA5A-8027-7ADF-AD0E68E66118}"/>
              </a:ext>
            </a:extLst>
          </p:cNvPr>
          <p:cNvSpPr txBox="1"/>
          <p:nvPr/>
        </p:nvSpPr>
        <p:spPr>
          <a:xfrm>
            <a:off x="3394207" y="4653437"/>
            <a:ext cx="2269580" cy="1754326"/>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Explain your personal motivation for taking part</a:t>
            </a:r>
          </a:p>
        </p:txBody>
      </p:sp>
      <p:sp>
        <p:nvSpPr>
          <p:cNvPr id="13" name="Oval 12">
            <a:extLst>
              <a:ext uri="{FF2B5EF4-FFF2-40B4-BE49-F238E27FC236}">
                <a16:creationId xmlns:a16="http://schemas.microsoft.com/office/drawing/2014/main" id="{1DD46074-BE7B-B606-F634-331CA3CE2E58}"/>
              </a:ext>
            </a:extLst>
          </p:cNvPr>
          <p:cNvSpPr/>
          <p:nvPr/>
        </p:nvSpPr>
        <p:spPr>
          <a:xfrm>
            <a:off x="6594084" y="4155878"/>
            <a:ext cx="2504198" cy="2504198"/>
          </a:xfrm>
          <a:prstGeom prst="ellipse">
            <a:avLst/>
          </a:prstGeom>
          <a:solidFill>
            <a:schemeClr val="accent2">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36858D80-E35E-7018-3872-B360387F7C50}"/>
              </a:ext>
            </a:extLst>
          </p:cNvPr>
          <p:cNvSpPr txBox="1"/>
          <p:nvPr/>
        </p:nvSpPr>
        <p:spPr>
          <a:xfrm>
            <a:off x="8260972" y="2538161"/>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Keep your CV up to date</a:t>
            </a:r>
          </a:p>
        </p:txBody>
      </p:sp>
      <p:sp>
        <p:nvSpPr>
          <p:cNvPr id="18" name="TextBox 17">
            <a:extLst>
              <a:ext uri="{FF2B5EF4-FFF2-40B4-BE49-F238E27FC236}">
                <a16:creationId xmlns:a16="http://schemas.microsoft.com/office/drawing/2014/main" id="{C65C7259-9082-D30D-C85E-AC2252D0472D}"/>
              </a:ext>
            </a:extLst>
          </p:cNvPr>
          <p:cNvSpPr txBox="1"/>
          <p:nvPr/>
        </p:nvSpPr>
        <p:spPr>
          <a:xfrm>
            <a:off x="6711393" y="4379323"/>
            <a:ext cx="2269580" cy="1920526"/>
          </a:xfrm>
          <a:prstGeom prst="rect">
            <a:avLst/>
          </a:prstGeom>
          <a:noFill/>
        </p:spPr>
        <p:txBody>
          <a:bodyPr wrap="square" rtlCol="0">
            <a:spAutoFit/>
          </a:bodyPr>
          <a:lstStyle/>
          <a:p>
            <a:pPr algn="ctr">
              <a:lnSpc>
                <a:spcPct val="90000"/>
              </a:lnSpc>
            </a:pPr>
            <a:r>
              <a:rPr lang="en-US" sz="2200" b="1" dirty="0">
                <a:solidFill>
                  <a:schemeClr val="bg1"/>
                </a:solidFill>
                <a:latin typeface="Open Sans"/>
                <a:cs typeface="Open Sans"/>
              </a:rPr>
              <a:t>Faculty approval required to study away -  apply via </a:t>
            </a:r>
            <a:r>
              <a:rPr lang="en-US" sz="2200" b="1" dirty="0">
                <a:solidFill>
                  <a:srgbClr val="0070C0"/>
                </a:solidFill>
                <a:latin typeface="Open Sans"/>
                <a:cs typeface="Open Sans"/>
                <a:hlinkClick r:id="rId3">
                  <a:extLst>
                    <a:ext uri="{A12FA001-AC4F-418D-AE19-62706E023703}">
                      <ahyp:hlinkClr xmlns:ahyp="http://schemas.microsoft.com/office/drawing/2018/hyperlinkcolor" val="tx"/>
                    </a:ext>
                  </a:extLst>
                </a:hlinkClick>
              </a:rPr>
              <a:t>MyPlacement</a:t>
            </a:r>
            <a:endParaRPr lang="en-US" sz="2200" b="1" dirty="0">
              <a:solidFill>
                <a:srgbClr val="0070C0"/>
              </a:solidFill>
              <a:latin typeface="Open Sans"/>
              <a:cs typeface="Open Sans"/>
            </a:endParaRPr>
          </a:p>
        </p:txBody>
      </p:sp>
    </p:spTree>
    <p:extLst>
      <p:ext uri="{BB962C8B-B14F-4D97-AF65-F5344CB8AC3E}">
        <p14:creationId xmlns:p14="http://schemas.microsoft.com/office/powerpoint/2010/main" val="341391575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665992"/>
            <a:ext cx="4692207" cy="1143000"/>
          </a:xfrm>
        </p:spPr>
        <p:txBody>
          <a:bodyPr/>
          <a:lstStyle/>
          <a:p>
            <a:pPr algn="ctr"/>
            <a:r>
              <a:rPr lang="en-US" b="1" dirty="0">
                <a:solidFill>
                  <a:schemeClr val="bg1"/>
                </a:solidFill>
              </a:rPr>
              <a:t>What PGRs say </a:t>
            </a:r>
          </a:p>
        </p:txBody>
      </p:sp>
      <p:grpSp>
        <p:nvGrpSpPr>
          <p:cNvPr id="4" name="Group 3">
            <a:extLst>
              <a:ext uri="{FF2B5EF4-FFF2-40B4-BE49-F238E27FC236}">
                <a16:creationId xmlns:a16="http://schemas.microsoft.com/office/drawing/2014/main" id="{23EDC1AD-C472-E285-49AA-DA1A67FC0AB9}"/>
              </a:ext>
            </a:extLst>
          </p:cNvPr>
          <p:cNvGrpSpPr/>
          <p:nvPr/>
        </p:nvGrpSpPr>
        <p:grpSpPr>
          <a:xfrm>
            <a:off x="1127050" y="2017412"/>
            <a:ext cx="3955311" cy="3819863"/>
            <a:chOff x="1977655" y="2176900"/>
            <a:chExt cx="3955311" cy="3819863"/>
          </a:xfrm>
        </p:grpSpPr>
        <p:sp>
          <p:nvSpPr>
            <p:cNvPr id="8" name="Oval 7"/>
            <p:cNvSpPr/>
            <p:nvPr/>
          </p:nvSpPr>
          <p:spPr>
            <a:xfrm>
              <a:off x="1977655" y="2176900"/>
              <a:ext cx="3955311" cy="3819863"/>
            </a:xfrm>
            <a:prstGeom prst="ellipse">
              <a:avLst/>
            </a:prstGeom>
            <a:solidFill>
              <a:schemeClr val="accent3">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p:cNvSpPr txBox="1">
              <a:spLocks/>
            </p:cNvSpPr>
            <p:nvPr/>
          </p:nvSpPr>
          <p:spPr>
            <a:xfrm>
              <a:off x="2356910" y="2537312"/>
              <a:ext cx="3154800" cy="3260701"/>
            </a:xfrm>
            <a:prstGeom prst="rect">
              <a:avLst/>
            </a:prstGeom>
            <a:noFill/>
          </p:spPr>
          <p:txBody>
            <a:bodyPr wrap="square" rtlCol="0">
              <a:spAutoFit/>
            </a:bodyPr>
            <a:lstStyle/>
            <a:p>
              <a:pPr algn="ctr">
                <a:lnSpc>
                  <a:spcPct val="107000"/>
                </a:lnSpc>
                <a:spcAft>
                  <a:spcPts val="800"/>
                </a:spcAft>
              </a:pPr>
              <a:r>
                <a:rPr lang="en-GB" sz="17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“There have been so </a:t>
              </a:r>
              <a:br>
                <a:rPr lang="en-GB" sz="17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br>
              <a:r>
                <a:rPr lang="en-GB" sz="17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many benefits from this placement! The opportunity to explore potential careers has been invaluable. I would definitely suggest that PhD students take the time to undertake a placement and expand their career horizons.”</a:t>
              </a:r>
            </a:p>
          </p:txBody>
        </p:sp>
      </p:grpSp>
      <p:sp>
        <p:nvSpPr>
          <p:cNvPr id="5" name="Title 1">
            <a:extLst>
              <a:ext uri="{FF2B5EF4-FFF2-40B4-BE49-F238E27FC236}">
                <a16:creationId xmlns:a16="http://schemas.microsoft.com/office/drawing/2014/main" id="{97B46BE2-0947-0F41-E41A-3EA287BEEC94}"/>
              </a:ext>
            </a:extLst>
          </p:cNvPr>
          <p:cNvSpPr txBox="1">
            <a:spLocks/>
          </p:cNvSpPr>
          <p:nvPr/>
        </p:nvSpPr>
        <p:spPr bwMode="auto">
          <a:xfrm>
            <a:off x="6400801" y="708207"/>
            <a:ext cx="4873256"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bg1"/>
                </a:solidFill>
              </a:rPr>
              <a:t>What supervisors say </a:t>
            </a:r>
          </a:p>
        </p:txBody>
      </p:sp>
      <p:sp>
        <p:nvSpPr>
          <p:cNvPr id="12" name="Oval 11">
            <a:extLst>
              <a:ext uri="{FF2B5EF4-FFF2-40B4-BE49-F238E27FC236}">
                <a16:creationId xmlns:a16="http://schemas.microsoft.com/office/drawing/2014/main" id="{BD58AAB7-5AE3-6AD1-DE96-935E17246712}"/>
              </a:ext>
            </a:extLst>
          </p:cNvPr>
          <p:cNvSpPr/>
          <p:nvPr/>
        </p:nvSpPr>
        <p:spPr>
          <a:xfrm>
            <a:off x="6935971" y="2017411"/>
            <a:ext cx="3955311" cy="3819863"/>
          </a:xfrm>
          <a:prstGeom prst="ellipse">
            <a:avLst/>
          </a:prstGeom>
          <a:solidFill>
            <a:schemeClr val="accent3">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DB2F53B2-3570-E055-830E-F081035C973F}"/>
              </a:ext>
            </a:extLst>
          </p:cNvPr>
          <p:cNvSpPr txBox="1">
            <a:spLocks/>
          </p:cNvSpPr>
          <p:nvPr/>
        </p:nvSpPr>
        <p:spPr>
          <a:xfrm>
            <a:off x="7336226" y="2709068"/>
            <a:ext cx="3154800" cy="2598212"/>
          </a:xfrm>
          <a:prstGeom prst="rect">
            <a:avLst/>
          </a:prstGeom>
          <a:noFill/>
        </p:spPr>
        <p:txBody>
          <a:bodyPr wrap="square" rtlCol="0">
            <a:spAutoFit/>
          </a:bodyPr>
          <a:lstStyle/>
          <a:p>
            <a:pPr algn="ctr">
              <a:lnSpc>
                <a:spcPct val="107000"/>
              </a:lnSpc>
              <a:spcAft>
                <a:spcPts val="800"/>
              </a:spcAft>
            </a:pPr>
            <a:r>
              <a:rPr lang="en-GB" sz="17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“By providing a ‘real-world’ context for research, knowledge exchange projects have the potential to greatly augment the quality and reach of postgraduate research, and to develop professional networks.”</a:t>
            </a:r>
          </a:p>
        </p:txBody>
      </p:sp>
    </p:spTree>
    <p:extLst>
      <p:ext uri="{BB962C8B-B14F-4D97-AF65-F5344CB8AC3E}">
        <p14:creationId xmlns:p14="http://schemas.microsoft.com/office/powerpoint/2010/main" val="1346041888"/>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5E58-BCE1-721E-325B-FB170131A2A6}"/>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BB276F5A-BEEF-2BDC-AF65-1C3EEF847795}"/>
              </a:ext>
            </a:extLst>
          </p:cNvPr>
          <p:cNvSpPr/>
          <p:nvPr/>
        </p:nvSpPr>
        <p:spPr>
          <a:xfrm>
            <a:off x="8370410" y="1711813"/>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4D5E46E6-FF07-6AE6-81A8-0CC221865F95}"/>
              </a:ext>
            </a:extLst>
          </p:cNvPr>
          <p:cNvSpPr/>
          <p:nvPr/>
        </p:nvSpPr>
        <p:spPr>
          <a:xfrm>
            <a:off x="8370410" y="1711813"/>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6" name="Oval 5">
            <a:extLst>
              <a:ext uri="{FF2B5EF4-FFF2-40B4-BE49-F238E27FC236}">
                <a16:creationId xmlns:a16="http://schemas.microsoft.com/office/drawing/2014/main" id="{FCB9E8FC-3495-B61E-A896-62180456C478}"/>
              </a:ext>
            </a:extLst>
          </p:cNvPr>
          <p:cNvSpPr/>
          <p:nvPr/>
        </p:nvSpPr>
        <p:spPr>
          <a:xfrm>
            <a:off x="1671795" y="1530260"/>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37A7DC1B-F1C3-92FC-C7B8-223F36DA7FFC}"/>
              </a:ext>
            </a:extLst>
          </p:cNvPr>
          <p:cNvSpPr/>
          <p:nvPr/>
        </p:nvSpPr>
        <p:spPr>
          <a:xfrm>
            <a:off x="4843901" y="1538888"/>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FBABA6C2-BD90-F7B5-6E35-B4E6DB7A13BF}"/>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CB44FF54-1485-6515-6DFE-556CEED95103}"/>
              </a:ext>
            </a:extLst>
          </p:cNvPr>
          <p:cNvSpPr txBox="1"/>
          <p:nvPr/>
        </p:nvSpPr>
        <p:spPr>
          <a:xfrm>
            <a:off x="4902555" y="2237644"/>
            <a:ext cx="2386889" cy="113107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Training and development activities</a:t>
            </a: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F17417E2-4BA2-641E-5B68-DE9CE2E9AD94}"/>
              </a:ext>
            </a:extLst>
          </p:cNvPr>
          <p:cNvSpPr txBox="1"/>
          <p:nvPr/>
        </p:nvSpPr>
        <p:spPr>
          <a:xfrm>
            <a:off x="8306166" y="2398571"/>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4" name="Oval 3">
            <a:extLst>
              <a:ext uri="{FF2B5EF4-FFF2-40B4-BE49-F238E27FC236}">
                <a16:creationId xmlns:a16="http://schemas.microsoft.com/office/drawing/2014/main" id="{F5E93177-6144-A4CC-6A2C-B5B1C22236AB}"/>
              </a:ext>
            </a:extLst>
          </p:cNvPr>
          <p:cNvSpPr/>
          <p:nvPr/>
        </p:nvSpPr>
        <p:spPr>
          <a:xfrm>
            <a:off x="8102432" y="1538888"/>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E6BB03A8-3573-4909-7653-6F622D4AB89E}"/>
              </a:ext>
            </a:extLst>
          </p:cNvPr>
          <p:cNvSpPr txBox="1"/>
          <p:nvPr/>
        </p:nvSpPr>
        <p:spPr>
          <a:xfrm>
            <a:off x="8219741" y="2419345"/>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CV and application workshops</a:t>
            </a:r>
          </a:p>
        </p:txBody>
      </p:sp>
      <p:sp>
        <p:nvSpPr>
          <p:cNvPr id="7" name="TextBox 6">
            <a:extLst>
              <a:ext uri="{FF2B5EF4-FFF2-40B4-BE49-F238E27FC236}">
                <a16:creationId xmlns:a16="http://schemas.microsoft.com/office/drawing/2014/main" id="{2157832B-779D-09C2-537F-EDDD8D1F98EC}"/>
              </a:ext>
            </a:extLst>
          </p:cNvPr>
          <p:cNvSpPr txBox="1"/>
          <p:nvPr/>
        </p:nvSpPr>
        <p:spPr>
          <a:xfrm>
            <a:off x="1789104" y="2237594"/>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Information and guidance sessions</a:t>
            </a:r>
          </a:p>
        </p:txBody>
      </p:sp>
      <p:sp>
        <p:nvSpPr>
          <p:cNvPr id="10" name="Title 1">
            <a:extLst>
              <a:ext uri="{FF2B5EF4-FFF2-40B4-BE49-F238E27FC236}">
                <a16:creationId xmlns:a16="http://schemas.microsoft.com/office/drawing/2014/main" id="{4CFA24F4-843E-B79E-AF04-03332CAB640F}"/>
              </a:ext>
            </a:extLst>
          </p:cNvPr>
          <p:cNvSpPr txBox="1">
            <a:spLocks/>
          </p:cNvSpPr>
          <p:nvPr/>
        </p:nvSpPr>
        <p:spPr bwMode="auto">
          <a:xfrm>
            <a:off x="616495" y="273574"/>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Support for PGRs to take part</a:t>
            </a:r>
          </a:p>
        </p:txBody>
      </p:sp>
      <p:sp>
        <p:nvSpPr>
          <p:cNvPr id="11" name="Oval 10">
            <a:extLst>
              <a:ext uri="{FF2B5EF4-FFF2-40B4-BE49-F238E27FC236}">
                <a16:creationId xmlns:a16="http://schemas.microsoft.com/office/drawing/2014/main" id="{4EADF206-EEA0-CE09-F22D-1C0822B56D11}"/>
              </a:ext>
            </a:extLst>
          </p:cNvPr>
          <p:cNvSpPr/>
          <p:nvPr/>
        </p:nvSpPr>
        <p:spPr>
          <a:xfrm>
            <a:off x="3257848" y="4025879"/>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4AD41891-A6CD-57C1-5411-4EF9859514C7}"/>
              </a:ext>
            </a:extLst>
          </p:cNvPr>
          <p:cNvSpPr txBox="1"/>
          <p:nvPr/>
        </p:nvSpPr>
        <p:spPr>
          <a:xfrm>
            <a:off x="3375157" y="4806218"/>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Pre-application support</a:t>
            </a:r>
          </a:p>
        </p:txBody>
      </p:sp>
      <p:sp>
        <p:nvSpPr>
          <p:cNvPr id="13" name="Oval 12">
            <a:extLst>
              <a:ext uri="{FF2B5EF4-FFF2-40B4-BE49-F238E27FC236}">
                <a16:creationId xmlns:a16="http://schemas.microsoft.com/office/drawing/2014/main" id="{00E87BF0-195D-E3C8-BF9F-1B11A94675DF}"/>
              </a:ext>
            </a:extLst>
          </p:cNvPr>
          <p:cNvSpPr/>
          <p:nvPr/>
        </p:nvSpPr>
        <p:spPr>
          <a:xfrm>
            <a:off x="6575034" y="4025831"/>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0CB94141-7EBE-99E8-396D-51557A5728D4}"/>
              </a:ext>
            </a:extLst>
          </p:cNvPr>
          <p:cNvSpPr txBox="1"/>
          <p:nvPr/>
        </p:nvSpPr>
        <p:spPr>
          <a:xfrm>
            <a:off x="6692343" y="4640019"/>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Symposium and celebration event</a:t>
            </a:r>
          </a:p>
        </p:txBody>
      </p:sp>
    </p:spTree>
    <p:extLst>
      <p:ext uri="{BB962C8B-B14F-4D97-AF65-F5344CB8AC3E}">
        <p14:creationId xmlns:p14="http://schemas.microsoft.com/office/powerpoint/2010/main" val="198462488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E5C19B-A843-9844-98A3-DB89C6EB1F43}"/>
              </a:ext>
            </a:extLst>
          </p:cNvPr>
          <p:cNvSpPr>
            <a:spLocks noGrp="1"/>
          </p:cNvSpPr>
          <p:nvPr>
            <p:ph type="ctrTitle"/>
          </p:nvPr>
        </p:nvSpPr>
        <p:spPr>
          <a:xfrm>
            <a:off x="698500" y="994144"/>
            <a:ext cx="10363200" cy="2041524"/>
          </a:xfrm>
        </p:spPr>
        <p:txBody>
          <a:bodyPr/>
          <a:lstStyle/>
          <a:p>
            <a:r>
              <a:rPr lang="en-GB" dirty="0"/>
              <a:t>Interested? Next steps </a:t>
            </a:r>
          </a:p>
        </p:txBody>
      </p:sp>
      <p:sp>
        <p:nvSpPr>
          <p:cNvPr id="6" name="Subtitle 5">
            <a:extLst>
              <a:ext uri="{FF2B5EF4-FFF2-40B4-BE49-F238E27FC236}">
                <a16:creationId xmlns:a16="http://schemas.microsoft.com/office/drawing/2014/main" id="{03F75A85-9797-6A40-8C4C-F79D5CB07E9C}"/>
              </a:ext>
            </a:extLst>
          </p:cNvPr>
          <p:cNvSpPr>
            <a:spLocks noGrp="1"/>
          </p:cNvSpPr>
          <p:nvPr>
            <p:ph type="subTitle" idx="1"/>
          </p:nvPr>
        </p:nvSpPr>
        <p:spPr>
          <a:xfrm>
            <a:off x="698500" y="2381250"/>
            <a:ext cx="10599764" cy="1752600"/>
          </a:xfrm>
        </p:spPr>
        <p:txBody>
          <a:bodyPr>
            <a:noAutofit/>
          </a:bodyPr>
          <a:lstStyle/>
          <a:p>
            <a:pPr marL="457200" indent="-457200">
              <a:buFont typeface="Arial" panose="020B0604020202020204" pitchFamily="34" charset="0"/>
              <a:buChar char="•"/>
            </a:pPr>
            <a:r>
              <a:rPr lang="en-GB" sz="2000" b="1" dirty="0">
                <a:solidFill>
                  <a:schemeClr val="bg1"/>
                </a:solidFill>
              </a:rPr>
              <a:t>Supervisory support required </a:t>
            </a:r>
            <a:r>
              <a:rPr lang="en-GB" sz="2000" dirty="0">
                <a:solidFill>
                  <a:schemeClr val="bg1"/>
                </a:solidFill>
              </a:rPr>
              <a:t>– start discussions with your supervisors about your ideas and options for placements or knowledge exchange activities. (It’s never too soon!)</a:t>
            </a:r>
            <a:br>
              <a:rPr lang="en-GB" sz="2000" dirty="0">
                <a:solidFill>
                  <a:schemeClr val="bg1"/>
                </a:solidFill>
              </a:rPr>
            </a:br>
            <a:endParaRPr lang="en-GB" sz="2000" dirty="0">
              <a:solidFill>
                <a:schemeClr val="bg1"/>
              </a:solidFill>
            </a:endParaRPr>
          </a:p>
          <a:p>
            <a:pPr marL="457200" indent="-457200">
              <a:buFont typeface="Arial" panose="020B0604020202020204" pitchFamily="34" charset="0"/>
              <a:buChar char="•"/>
            </a:pPr>
            <a:r>
              <a:rPr lang="en-GB" sz="2000" dirty="0">
                <a:solidFill>
                  <a:schemeClr val="bg1"/>
                </a:solidFill>
              </a:rPr>
              <a:t>Look at options </a:t>
            </a:r>
            <a:r>
              <a:rPr lang="en-GB" sz="2000" b="1" dirty="0">
                <a:solidFill>
                  <a:schemeClr val="bg1"/>
                </a:solidFill>
              </a:rPr>
              <a:t>offered by your funder</a:t>
            </a:r>
            <a:r>
              <a:rPr lang="en-GB" sz="2000" dirty="0">
                <a:solidFill>
                  <a:schemeClr val="bg1"/>
                </a:solidFill>
              </a:rPr>
              <a:t>, if applicable, or look out for the </a:t>
            </a:r>
            <a:r>
              <a:rPr lang="en-GB" sz="2000" b="1" dirty="0">
                <a:solidFill>
                  <a:schemeClr val="bg1"/>
                </a:solidFill>
              </a:rPr>
              <a:t>DA PGR Placements Fund </a:t>
            </a:r>
            <a:r>
              <a:rPr lang="en-GB" sz="2000" dirty="0">
                <a:solidFill>
                  <a:schemeClr val="bg1"/>
                </a:solidFill>
              </a:rPr>
              <a:t>launching soon!</a:t>
            </a:r>
            <a:br>
              <a:rPr lang="en-GB" sz="2000" dirty="0">
                <a:solidFill>
                  <a:schemeClr val="bg1"/>
                </a:solidFill>
              </a:rPr>
            </a:br>
            <a:endParaRPr lang="en-GB" sz="2000" dirty="0">
              <a:solidFill>
                <a:schemeClr val="bg1"/>
              </a:solidFill>
            </a:endParaRPr>
          </a:p>
          <a:p>
            <a:pPr marL="457200" indent="-457200">
              <a:buFont typeface="Arial" panose="020B0604020202020204" pitchFamily="34" charset="0"/>
              <a:buChar char="•"/>
            </a:pPr>
            <a:r>
              <a:rPr lang="en-GB" sz="2000" b="1" dirty="0">
                <a:solidFill>
                  <a:schemeClr val="bg1"/>
                </a:solidFill>
              </a:rPr>
              <a:t>Get inspired! </a:t>
            </a:r>
            <a:r>
              <a:rPr lang="en-GB" sz="2000" dirty="0">
                <a:solidFill>
                  <a:schemeClr val="bg1"/>
                </a:solidFill>
              </a:rPr>
              <a:t>Speak to peers who have undertaken a placement or knowledge exchange activity. Read about previous placement projects and organisations in the </a:t>
            </a:r>
            <a:r>
              <a:rPr lang="en-GB" sz="2000" dirty="0">
                <a:solidFill>
                  <a:srgbClr val="0070C0"/>
                </a:solidFill>
                <a:hlinkClick r:id="rId3">
                  <a:extLst>
                    <a:ext uri="{A12FA001-AC4F-418D-AE19-62706E023703}">
                      <ahyp:hlinkClr xmlns:ahyp="http://schemas.microsoft.com/office/drawing/2018/hyperlinkcolor" val="tx"/>
                    </a:ext>
                  </a:extLst>
                </a:hlinkClick>
              </a:rPr>
              <a:t>PGR handbook</a:t>
            </a:r>
            <a:r>
              <a:rPr lang="en-GB" sz="2000" dirty="0">
                <a:solidFill>
                  <a:schemeClr val="bg1"/>
                </a:solidFill>
              </a:rPr>
              <a:t>.</a:t>
            </a:r>
          </a:p>
          <a:p>
            <a:pPr marL="457200" indent="-457200">
              <a:buFont typeface="Arial" panose="020B0604020202020204" pitchFamily="34" charset="0"/>
              <a:buChar char="•"/>
            </a:pPr>
            <a:endParaRPr lang="en-GB" sz="2000" dirty="0">
              <a:solidFill>
                <a:schemeClr val="bg1"/>
              </a:solidFill>
            </a:endParaRPr>
          </a:p>
          <a:p>
            <a:pPr marL="457200" indent="-457200">
              <a:buFont typeface="Arial" panose="020B0604020202020204" pitchFamily="34" charset="0"/>
              <a:buChar char="•"/>
            </a:pPr>
            <a:r>
              <a:rPr lang="en-GB" sz="2000" b="1" dirty="0">
                <a:solidFill>
                  <a:schemeClr val="bg1"/>
                </a:solidFill>
              </a:rPr>
              <a:t>Explore </a:t>
            </a:r>
            <a:r>
              <a:rPr lang="en-GB" sz="2000" dirty="0">
                <a:solidFill>
                  <a:schemeClr val="bg1"/>
                </a:solidFill>
              </a:rPr>
              <a:t>your University community and be </a:t>
            </a:r>
            <a:r>
              <a:rPr lang="en-GB" sz="2000" b="1" dirty="0">
                <a:solidFill>
                  <a:schemeClr val="bg1"/>
                </a:solidFill>
              </a:rPr>
              <a:t>curious!</a:t>
            </a:r>
            <a:r>
              <a:rPr lang="en-GB" sz="2000" dirty="0">
                <a:solidFill>
                  <a:schemeClr val="bg1"/>
                </a:solidFill>
              </a:rPr>
              <a:t> </a:t>
            </a:r>
          </a:p>
          <a:p>
            <a:pPr marL="914400" lvl="1"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p:txBody>
      </p:sp>
    </p:spTree>
    <p:extLst>
      <p:ext uri="{BB962C8B-B14F-4D97-AF65-F5344CB8AC3E}">
        <p14:creationId xmlns:p14="http://schemas.microsoft.com/office/powerpoint/2010/main" val="73403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5A604-6913-074E-4E65-5AD34991C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5EAD28-F606-BB20-1FB5-27A37CBCC513}"/>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10" name="Title 1">
            <a:extLst>
              <a:ext uri="{FF2B5EF4-FFF2-40B4-BE49-F238E27FC236}">
                <a16:creationId xmlns:a16="http://schemas.microsoft.com/office/drawing/2014/main" id="{178D3B51-ABAB-F591-9818-F0AE67973246}"/>
              </a:ext>
            </a:extLst>
          </p:cNvPr>
          <p:cNvSpPr txBox="1">
            <a:spLocks/>
          </p:cNvSpPr>
          <p:nvPr/>
        </p:nvSpPr>
        <p:spPr bwMode="auto">
          <a:xfrm>
            <a:off x="1355496" y="418075"/>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What is knowledge exchange (KE)?</a:t>
            </a:r>
          </a:p>
        </p:txBody>
      </p:sp>
      <p:grpSp>
        <p:nvGrpSpPr>
          <p:cNvPr id="21" name="Group 20">
            <a:extLst>
              <a:ext uri="{FF2B5EF4-FFF2-40B4-BE49-F238E27FC236}">
                <a16:creationId xmlns:a16="http://schemas.microsoft.com/office/drawing/2014/main" id="{514DBFE3-26F6-1724-BBC7-D201C7F78CB0}"/>
              </a:ext>
            </a:extLst>
          </p:cNvPr>
          <p:cNvGrpSpPr/>
          <p:nvPr/>
        </p:nvGrpSpPr>
        <p:grpSpPr>
          <a:xfrm>
            <a:off x="3464618" y="1668935"/>
            <a:ext cx="5053503" cy="4987114"/>
            <a:chOff x="1863006" y="2063122"/>
            <a:chExt cx="3955311" cy="3819863"/>
          </a:xfrm>
        </p:grpSpPr>
        <p:sp>
          <p:nvSpPr>
            <p:cNvPr id="22" name="Oval 21">
              <a:extLst>
                <a:ext uri="{FF2B5EF4-FFF2-40B4-BE49-F238E27FC236}">
                  <a16:creationId xmlns:a16="http://schemas.microsoft.com/office/drawing/2014/main" id="{F8F87B2C-8D07-DDB9-E6B6-710836D8ACFA}"/>
                </a:ext>
              </a:extLst>
            </p:cNvPr>
            <p:cNvSpPr/>
            <p:nvPr/>
          </p:nvSpPr>
          <p:spPr>
            <a:xfrm>
              <a:off x="1863006" y="2063122"/>
              <a:ext cx="3955311" cy="3819863"/>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TextBox 22">
              <a:extLst>
                <a:ext uri="{FF2B5EF4-FFF2-40B4-BE49-F238E27FC236}">
                  <a16:creationId xmlns:a16="http://schemas.microsoft.com/office/drawing/2014/main" id="{54EDC82A-C3CE-51B1-D0B9-C78311F1C804}"/>
                </a:ext>
              </a:extLst>
            </p:cNvPr>
            <p:cNvSpPr txBox="1">
              <a:spLocks/>
            </p:cNvSpPr>
            <p:nvPr/>
          </p:nvSpPr>
          <p:spPr>
            <a:xfrm>
              <a:off x="2204232" y="2699809"/>
              <a:ext cx="3272858" cy="2546488"/>
            </a:xfrm>
            <a:prstGeom prst="rect">
              <a:avLst/>
            </a:prstGeom>
            <a:noFill/>
          </p:spPr>
          <p:txBody>
            <a:bodyPr wrap="square" rtlCol="0">
              <a:spAutoFit/>
            </a:bodyPr>
            <a:lstStyle/>
            <a:p>
              <a:pPr algn="ctr">
                <a:lnSpc>
                  <a:spcPct val="107000"/>
                </a:lnSpc>
                <a:spcAft>
                  <a:spcPts val="800"/>
                </a:spcAft>
              </a:pPr>
              <a:r>
                <a:rPr lang="en-GB" sz="30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two-way flow </a:t>
              </a:r>
            </a:p>
            <a:p>
              <a:pPr algn="ctr">
                <a:lnSpc>
                  <a:spcPct val="107000"/>
                </a:lnSpc>
                <a:spcAft>
                  <a:spcPts val="800"/>
                </a:spcAft>
              </a:pPr>
              <a:r>
                <a:rPr lang="en-GB" sz="3000" b="1" kern="1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of ideas, insights, evidence and expertise between academic and external contexts.  </a:t>
              </a:r>
            </a:p>
          </p:txBody>
        </p:sp>
      </p:grpSp>
      <p:sp>
        <p:nvSpPr>
          <p:cNvPr id="24" name="Oval 23">
            <a:extLst>
              <a:ext uri="{FF2B5EF4-FFF2-40B4-BE49-F238E27FC236}">
                <a16:creationId xmlns:a16="http://schemas.microsoft.com/office/drawing/2014/main" id="{6881C2D5-7618-DDA8-40DF-743BE4AAF405}"/>
              </a:ext>
            </a:extLst>
          </p:cNvPr>
          <p:cNvSpPr/>
          <p:nvPr/>
        </p:nvSpPr>
        <p:spPr>
          <a:xfrm>
            <a:off x="319311" y="1401196"/>
            <a:ext cx="3025037" cy="3090024"/>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5" name="TextBox 24">
            <a:extLst>
              <a:ext uri="{FF2B5EF4-FFF2-40B4-BE49-F238E27FC236}">
                <a16:creationId xmlns:a16="http://schemas.microsoft.com/office/drawing/2014/main" id="{B813CF35-DC0F-FB21-A28E-D221820AD8CE}"/>
              </a:ext>
            </a:extLst>
          </p:cNvPr>
          <p:cNvSpPr txBox="1"/>
          <p:nvPr/>
        </p:nvSpPr>
        <p:spPr>
          <a:xfrm>
            <a:off x="534492" y="1978076"/>
            <a:ext cx="2600593" cy="2139047"/>
          </a:xfrm>
          <a:prstGeom prst="rect">
            <a:avLst/>
          </a:prstGeom>
          <a:noFill/>
        </p:spPr>
        <p:txBody>
          <a:bodyPr wrap="square" rtlCol="0">
            <a:spAutoFit/>
          </a:bodyPr>
          <a:lstStyle/>
          <a:p>
            <a:pPr algn="ctr" fontAlgn="auto">
              <a:spcAft>
                <a:spcPts val="0"/>
              </a:spcAft>
            </a:pPr>
            <a:r>
              <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Bring expertise, provide new perspectives on, and develop innovative solutions to local, national and global challenges. </a:t>
            </a:r>
          </a:p>
        </p:txBody>
      </p:sp>
      <p:sp>
        <p:nvSpPr>
          <p:cNvPr id="26" name="Oval 25">
            <a:extLst>
              <a:ext uri="{FF2B5EF4-FFF2-40B4-BE49-F238E27FC236}">
                <a16:creationId xmlns:a16="http://schemas.microsoft.com/office/drawing/2014/main" id="{39A8A6C8-D1D4-34F4-74FE-5531BF323E8C}"/>
              </a:ext>
            </a:extLst>
          </p:cNvPr>
          <p:cNvSpPr/>
          <p:nvPr/>
        </p:nvSpPr>
        <p:spPr>
          <a:xfrm>
            <a:off x="8954088" y="3957053"/>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a:extLst>
              <a:ext uri="{FF2B5EF4-FFF2-40B4-BE49-F238E27FC236}">
                <a16:creationId xmlns:a16="http://schemas.microsoft.com/office/drawing/2014/main" id="{79DB29EE-E149-8312-0DD3-03ED87485ECF}"/>
              </a:ext>
            </a:extLst>
          </p:cNvPr>
          <p:cNvSpPr txBox="1"/>
          <p:nvPr/>
        </p:nvSpPr>
        <p:spPr>
          <a:xfrm>
            <a:off x="9071397" y="4285822"/>
            <a:ext cx="2269580" cy="1846659"/>
          </a:xfrm>
          <a:prstGeom prst="rect">
            <a:avLst/>
          </a:prstGeom>
          <a:noFill/>
        </p:spPr>
        <p:txBody>
          <a:bodyPr wrap="square" rtlCol="0">
            <a:spAutoFit/>
          </a:bodyPr>
          <a:lstStyle/>
          <a:p>
            <a:pPr algn="ctr" fontAlgn="auto">
              <a:spcAft>
                <a:spcPts val="0"/>
              </a:spcAft>
            </a:pPr>
            <a:r>
              <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KE activities </a:t>
            </a:r>
            <a:br>
              <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900" dirty="0">
                <a:solidFill>
                  <a:schemeClr val="bg1"/>
                </a:solidFill>
                <a:latin typeface="Open Sans" panose="020B0606030504020204" pitchFamily="34" charset="0"/>
                <a:ea typeface="Open Sans" panose="020B0606030504020204" pitchFamily="34" charset="0"/>
                <a:cs typeface="Open Sans" panose="020B0606030504020204" pitchFamily="34" charset="0"/>
              </a:rPr>
              <a:t>include partners as participants in and/or co-producers of new knowledge</a:t>
            </a:r>
          </a:p>
        </p:txBody>
      </p:sp>
    </p:spTree>
    <p:extLst>
      <p:ext uri="{BB962C8B-B14F-4D97-AF65-F5344CB8AC3E}">
        <p14:creationId xmlns:p14="http://schemas.microsoft.com/office/powerpoint/2010/main" val="184760600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048E0-04B3-90CB-76E3-5ADCD76D0D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42D920-D308-E1F9-1523-D0F49DE8F396}"/>
              </a:ext>
            </a:extLst>
          </p:cNvPr>
          <p:cNvSpPr>
            <a:spLocks noGrp="1"/>
          </p:cNvSpPr>
          <p:nvPr>
            <p:ph type="ctrTitle"/>
          </p:nvPr>
        </p:nvSpPr>
        <p:spPr>
          <a:xfrm>
            <a:off x="698500" y="994144"/>
            <a:ext cx="10363200" cy="2041524"/>
          </a:xfrm>
        </p:spPr>
        <p:txBody>
          <a:bodyPr/>
          <a:lstStyle/>
          <a:p>
            <a:r>
              <a:rPr lang="en-GB" dirty="0"/>
              <a:t>Questions? Get in touch</a:t>
            </a:r>
          </a:p>
        </p:txBody>
      </p:sp>
      <p:sp>
        <p:nvSpPr>
          <p:cNvPr id="6" name="Subtitle 5">
            <a:extLst>
              <a:ext uri="{FF2B5EF4-FFF2-40B4-BE49-F238E27FC236}">
                <a16:creationId xmlns:a16="http://schemas.microsoft.com/office/drawing/2014/main" id="{E946DE0B-4C39-4497-E892-9C8899000308}"/>
              </a:ext>
            </a:extLst>
          </p:cNvPr>
          <p:cNvSpPr>
            <a:spLocks noGrp="1"/>
          </p:cNvSpPr>
          <p:nvPr>
            <p:ph type="subTitle" idx="1"/>
          </p:nvPr>
        </p:nvSpPr>
        <p:spPr>
          <a:xfrm>
            <a:off x="698500" y="2381250"/>
            <a:ext cx="10599764" cy="1752600"/>
          </a:xfrm>
        </p:spPr>
        <p:txBody>
          <a:bodyPr>
            <a:noAutofit/>
          </a:bodyPr>
          <a:lstStyle/>
          <a:p>
            <a:pPr marL="914400" lvl="1"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p:txBody>
      </p:sp>
      <p:sp>
        <p:nvSpPr>
          <p:cNvPr id="2" name="Subtitle 5">
            <a:extLst>
              <a:ext uri="{FF2B5EF4-FFF2-40B4-BE49-F238E27FC236}">
                <a16:creationId xmlns:a16="http://schemas.microsoft.com/office/drawing/2014/main" id="{F49736A0-E3F7-D898-85F0-D3F048A04CF8}"/>
              </a:ext>
            </a:extLst>
          </p:cNvPr>
          <p:cNvSpPr txBox="1">
            <a:spLocks/>
          </p:cNvSpPr>
          <p:nvPr/>
        </p:nvSpPr>
        <p:spPr bwMode="auto">
          <a:xfrm>
            <a:off x="796118" y="2552700"/>
            <a:ext cx="10599764" cy="17526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fontAlgn="base">
              <a:spcBef>
                <a:spcPct val="20000"/>
              </a:spcBef>
              <a:spcAft>
                <a:spcPct val="0"/>
              </a:spcAft>
              <a:buFont typeface="Arial" pitchFamily="34" charset="0"/>
              <a:buNone/>
              <a:defRPr sz="2800" kern="120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rtl="0" fontAlgn="base">
              <a:spcBef>
                <a:spcPct val="20000"/>
              </a:spcBef>
              <a:spcAft>
                <a:spcPct val="0"/>
              </a:spcAft>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pitchFamily="34" charset="0"/>
              <a:buNone/>
              <a:defRPr sz="28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pitchFamily="34" charset="0"/>
              <a:buNone/>
              <a:defRPr sz="28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pitchFamily="34" charset="0"/>
              <a:buNone/>
              <a:defRPr sz="2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200" dirty="0">
                <a:solidFill>
                  <a:schemeClr val="bg1"/>
                </a:solidFill>
              </a:rPr>
              <a:t>beth.taylor@manchester.ac.uk</a:t>
            </a:r>
            <a:br>
              <a:rPr lang="en-GB" sz="2200" dirty="0">
                <a:solidFill>
                  <a:schemeClr val="bg1"/>
                </a:solidFill>
              </a:rPr>
            </a:b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a:p>
            <a:pPr marL="457200" indent="-457200">
              <a:buFont typeface="Arial" panose="020B0604020202020204" pitchFamily="34" charset="0"/>
              <a:buChar char="•"/>
            </a:pPr>
            <a:endParaRPr lang="en-GB" sz="2200" dirty="0">
              <a:solidFill>
                <a:schemeClr val="bg1"/>
              </a:solidFill>
            </a:endParaRPr>
          </a:p>
        </p:txBody>
      </p:sp>
    </p:spTree>
    <p:extLst>
      <p:ext uri="{BB962C8B-B14F-4D97-AF65-F5344CB8AC3E}">
        <p14:creationId xmlns:p14="http://schemas.microsoft.com/office/powerpoint/2010/main" val="14989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BDE73-2F22-696A-3663-C1BDA94F827F}"/>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FDC8CB6B-E4BD-8923-1AD8-E2AA2DB1C09A}"/>
              </a:ext>
            </a:extLst>
          </p:cNvPr>
          <p:cNvSpPr/>
          <p:nvPr/>
        </p:nvSpPr>
        <p:spPr>
          <a:xfrm>
            <a:off x="7397115" y="1722699"/>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5078C370-A156-EC3C-4C0F-EE3011966942}"/>
              </a:ext>
            </a:extLst>
          </p:cNvPr>
          <p:cNvSpPr/>
          <p:nvPr/>
        </p:nvSpPr>
        <p:spPr>
          <a:xfrm>
            <a:off x="7397115" y="1722699"/>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6" name="Oval 5">
            <a:extLst>
              <a:ext uri="{FF2B5EF4-FFF2-40B4-BE49-F238E27FC236}">
                <a16:creationId xmlns:a16="http://schemas.microsoft.com/office/drawing/2014/main" id="{AA1B4FCF-3229-380C-7371-AF4B711CDF4F}"/>
              </a:ext>
            </a:extLst>
          </p:cNvPr>
          <p:cNvSpPr/>
          <p:nvPr/>
        </p:nvSpPr>
        <p:spPr>
          <a:xfrm>
            <a:off x="698500" y="1541146"/>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Oval 7">
            <a:extLst>
              <a:ext uri="{FF2B5EF4-FFF2-40B4-BE49-F238E27FC236}">
                <a16:creationId xmlns:a16="http://schemas.microsoft.com/office/drawing/2014/main" id="{BA81F237-8EAF-3733-2058-F2D0A4D4C9C9}"/>
              </a:ext>
            </a:extLst>
          </p:cNvPr>
          <p:cNvSpPr/>
          <p:nvPr/>
        </p:nvSpPr>
        <p:spPr>
          <a:xfrm>
            <a:off x="3870606" y="1549774"/>
            <a:ext cx="2504198" cy="2504198"/>
          </a:xfrm>
          <a:prstGeom prst="ellipse">
            <a:avLst/>
          </a:prstGeom>
          <a:solidFill>
            <a:schemeClr val="accent4">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EED6B20F-84AA-3630-00BC-379BCA320F42}"/>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7E303680-89F5-1AF8-D23D-59CF002C5DCE}"/>
              </a:ext>
            </a:extLst>
          </p:cNvPr>
          <p:cNvSpPr txBox="1"/>
          <p:nvPr/>
        </p:nvSpPr>
        <p:spPr>
          <a:xfrm>
            <a:off x="3929260" y="2423308"/>
            <a:ext cx="2386889"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Research partnerships</a:t>
            </a: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8FE2F0DA-15B0-BD69-BF74-477F81AEE65D}"/>
              </a:ext>
            </a:extLst>
          </p:cNvPr>
          <p:cNvSpPr txBox="1"/>
          <p:nvPr/>
        </p:nvSpPr>
        <p:spPr>
          <a:xfrm>
            <a:off x="7332871" y="2409457"/>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4" name="Oval 3">
            <a:extLst>
              <a:ext uri="{FF2B5EF4-FFF2-40B4-BE49-F238E27FC236}">
                <a16:creationId xmlns:a16="http://schemas.microsoft.com/office/drawing/2014/main" id="{924053A3-0815-28DC-8B25-BD9E6D231BCD}"/>
              </a:ext>
            </a:extLst>
          </p:cNvPr>
          <p:cNvSpPr/>
          <p:nvPr/>
        </p:nvSpPr>
        <p:spPr>
          <a:xfrm>
            <a:off x="7129137" y="1549774"/>
            <a:ext cx="2504198" cy="2504198"/>
          </a:xfrm>
          <a:prstGeom prst="ellipse">
            <a:avLst/>
          </a:prstGeom>
          <a:solidFill>
            <a:schemeClr val="accent3">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0CEFA90B-D846-B887-D243-63CF4320584A}"/>
              </a:ext>
            </a:extLst>
          </p:cNvPr>
          <p:cNvSpPr txBox="1"/>
          <p:nvPr/>
        </p:nvSpPr>
        <p:spPr>
          <a:xfrm>
            <a:off x="7241052"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Business engagement</a:t>
            </a:r>
          </a:p>
        </p:txBody>
      </p:sp>
      <p:sp>
        <p:nvSpPr>
          <p:cNvPr id="7" name="TextBox 6">
            <a:extLst>
              <a:ext uri="{FF2B5EF4-FFF2-40B4-BE49-F238E27FC236}">
                <a16:creationId xmlns:a16="http://schemas.microsoft.com/office/drawing/2014/main" id="{B0DD7645-3DE9-4140-2E9A-67CE14981FA0}"/>
              </a:ext>
            </a:extLst>
          </p:cNvPr>
          <p:cNvSpPr txBox="1"/>
          <p:nvPr/>
        </p:nvSpPr>
        <p:spPr>
          <a:xfrm>
            <a:off x="815809"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engagement</a:t>
            </a:r>
          </a:p>
        </p:txBody>
      </p:sp>
      <p:sp>
        <p:nvSpPr>
          <p:cNvPr id="10" name="Title 1">
            <a:extLst>
              <a:ext uri="{FF2B5EF4-FFF2-40B4-BE49-F238E27FC236}">
                <a16:creationId xmlns:a16="http://schemas.microsoft.com/office/drawing/2014/main" id="{8C338A0B-8EF2-D6D3-02F1-CF21DE2B2AE1}"/>
              </a:ext>
            </a:extLst>
          </p:cNvPr>
          <p:cNvSpPr txBox="1">
            <a:spLocks/>
          </p:cNvSpPr>
          <p:nvPr/>
        </p:nvSpPr>
        <p:spPr bwMode="auto">
          <a:xfrm>
            <a:off x="1232992" y="20620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1" name="Oval 10">
            <a:extLst>
              <a:ext uri="{FF2B5EF4-FFF2-40B4-BE49-F238E27FC236}">
                <a16:creationId xmlns:a16="http://schemas.microsoft.com/office/drawing/2014/main" id="{9BDB115B-10B5-00B0-76AF-2D02344C974C}"/>
              </a:ext>
            </a:extLst>
          </p:cNvPr>
          <p:cNvSpPr/>
          <p:nvPr/>
        </p:nvSpPr>
        <p:spPr>
          <a:xfrm>
            <a:off x="2284553" y="4036765"/>
            <a:ext cx="2504198" cy="2504198"/>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13C0FB6C-D370-6080-C78B-00A3E68D8A96}"/>
              </a:ext>
            </a:extLst>
          </p:cNvPr>
          <p:cNvSpPr txBox="1"/>
          <p:nvPr/>
        </p:nvSpPr>
        <p:spPr>
          <a:xfrm>
            <a:off x="2401862" y="4617513"/>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IP and </a:t>
            </a:r>
            <a:r>
              <a:rPr lang="en-US" sz="2400" b="1" dirty="0" err="1">
                <a:solidFill>
                  <a:schemeClr val="bg1"/>
                </a:solidFill>
                <a:latin typeface="Open Sans"/>
                <a:cs typeface="Open Sans"/>
              </a:rPr>
              <a:t>commercialisation</a:t>
            </a:r>
            <a:br>
              <a:rPr lang="en-US" sz="2400" b="1" dirty="0">
                <a:solidFill>
                  <a:schemeClr val="bg1"/>
                </a:solidFill>
                <a:latin typeface="Open Sans"/>
                <a:cs typeface="Open Sans"/>
              </a:rPr>
            </a:br>
            <a:r>
              <a:rPr lang="en-US" sz="2400" b="1" dirty="0">
                <a:solidFill>
                  <a:schemeClr val="bg1"/>
                </a:solidFill>
                <a:latin typeface="Open Sans"/>
                <a:cs typeface="Open Sans"/>
              </a:rPr>
              <a:t>(Innovation)</a:t>
            </a:r>
          </a:p>
        </p:txBody>
      </p:sp>
      <p:sp>
        <p:nvSpPr>
          <p:cNvPr id="13" name="Oval 12">
            <a:extLst>
              <a:ext uri="{FF2B5EF4-FFF2-40B4-BE49-F238E27FC236}">
                <a16:creationId xmlns:a16="http://schemas.microsoft.com/office/drawing/2014/main" id="{E5E46D96-09EE-0EAF-7CE6-C2D91A4B717C}"/>
              </a:ext>
            </a:extLst>
          </p:cNvPr>
          <p:cNvSpPr/>
          <p:nvPr/>
        </p:nvSpPr>
        <p:spPr>
          <a:xfrm>
            <a:off x="5601739" y="4036717"/>
            <a:ext cx="2504198" cy="2504198"/>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3CF4E403-1745-68C9-C8BE-83F837AEE8C1}"/>
              </a:ext>
            </a:extLst>
          </p:cNvPr>
          <p:cNvSpPr txBox="1"/>
          <p:nvPr/>
        </p:nvSpPr>
        <p:spPr>
          <a:xfrm>
            <a:off x="5713960" y="4783712"/>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and third sector engagement</a:t>
            </a:r>
          </a:p>
        </p:txBody>
      </p:sp>
      <p:sp>
        <p:nvSpPr>
          <p:cNvPr id="17" name="Oval 16">
            <a:extLst>
              <a:ext uri="{FF2B5EF4-FFF2-40B4-BE49-F238E27FC236}">
                <a16:creationId xmlns:a16="http://schemas.microsoft.com/office/drawing/2014/main" id="{E0FAF122-846E-5349-9A31-2B5D8FFBD80F}"/>
              </a:ext>
            </a:extLst>
          </p:cNvPr>
          <p:cNvSpPr/>
          <p:nvPr/>
        </p:nvSpPr>
        <p:spPr>
          <a:xfrm>
            <a:off x="8918925" y="4036717"/>
            <a:ext cx="2504198" cy="2504198"/>
          </a:xfrm>
          <a:prstGeom prst="ellipse">
            <a:avLst/>
          </a:prstGeom>
          <a:solidFill>
            <a:schemeClr val="tx2">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DC19086C-C1A3-EDE1-E472-6D77962EA6A1}"/>
              </a:ext>
            </a:extLst>
          </p:cNvPr>
          <p:cNvSpPr txBox="1"/>
          <p:nvPr/>
        </p:nvSpPr>
        <p:spPr>
          <a:xfrm>
            <a:off x="9036234" y="4577852"/>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Regional engagement and regeneration</a:t>
            </a:r>
          </a:p>
        </p:txBody>
      </p:sp>
    </p:spTree>
    <p:extLst>
      <p:ext uri="{BB962C8B-B14F-4D97-AF65-F5344CB8AC3E}">
        <p14:creationId xmlns:p14="http://schemas.microsoft.com/office/powerpoint/2010/main" val="269852792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58DB5-4800-0FC6-A9F2-01A181E2D027}"/>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E622B448-704A-47EB-4B49-F8941ACD3F10}"/>
              </a:ext>
            </a:extLst>
          </p:cNvPr>
          <p:cNvSpPr/>
          <p:nvPr/>
        </p:nvSpPr>
        <p:spPr>
          <a:xfrm>
            <a:off x="698500" y="1541146"/>
            <a:ext cx="2504198" cy="2504198"/>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F7499741-BA97-84DE-B3B9-9929BC5EAA28}"/>
              </a:ext>
            </a:extLst>
          </p:cNvPr>
          <p:cNvSpPr txBox="1"/>
          <p:nvPr/>
        </p:nvSpPr>
        <p:spPr>
          <a:xfrm>
            <a:off x="7332871" y="2409457"/>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5" name="TextBox 4">
            <a:extLst>
              <a:ext uri="{FF2B5EF4-FFF2-40B4-BE49-F238E27FC236}">
                <a16:creationId xmlns:a16="http://schemas.microsoft.com/office/drawing/2014/main" id="{5E1AA292-5AA6-30DE-B1B1-C4BA4EC9CC22}"/>
              </a:ext>
            </a:extLst>
          </p:cNvPr>
          <p:cNvSpPr txBox="1"/>
          <p:nvPr/>
        </p:nvSpPr>
        <p:spPr>
          <a:xfrm>
            <a:off x="7241052"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Business engagement</a:t>
            </a:r>
          </a:p>
        </p:txBody>
      </p:sp>
      <p:sp>
        <p:nvSpPr>
          <p:cNvPr id="7" name="TextBox 6">
            <a:extLst>
              <a:ext uri="{FF2B5EF4-FFF2-40B4-BE49-F238E27FC236}">
                <a16:creationId xmlns:a16="http://schemas.microsoft.com/office/drawing/2014/main" id="{49C939AB-767C-3C51-292F-5700DB99CDEB}"/>
              </a:ext>
            </a:extLst>
          </p:cNvPr>
          <p:cNvSpPr txBox="1"/>
          <p:nvPr/>
        </p:nvSpPr>
        <p:spPr>
          <a:xfrm>
            <a:off x="815809"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engagement</a:t>
            </a:r>
          </a:p>
        </p:txBody>
      </p:sp>
      <p:sp>
        <p:nvSpPr>
          <p:cNvPr id="10" name="Title 1">
            <a:extLst>
              <a:ext uri="{FF2B5EF4-FFF2-40B4-BE49-F238E27FC236}">
                <a16:creationId xmlns:a16="http://schemas.microsoft.com/office/drawing/2014/main" id="{55C4647C-66B9-9498-91F0-321C2074EB2A}"/>
              </a:ext>
            </a:extLst>
          </p:cNvPr>
          <p:cNvSpPr txBox="1">
            <a:spLocks/>
          </p:cNvSpPr>
          <p:nvPr/>
        </p:nvSpPr>
        <p:spPr bwMode="auto">
          <a:xfrm>
            <a:off x="1232992" y="20620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8" name="TextBox 17">
            <a:extLst>
              <a:ext uri="{FF2B5EF4-FFF2-40B4-BE49-F238E27FC236}">
                <a16:creationId xmlns:a16="http://schemas.microsoft.com/office/drawing/2014/main" id="{71C53416-3A56-7F7D-4AAB-67878B9E587D}"/>
              </a:ext>
            </a:extLst>
          </p:cNvPr>
          <p:cNvSpPr txBox="1"/>
          <p:nvPr/>
        </p:nvSpPr>
        <p:spPr>
          <a:xfrm>
            <a:off x="9036234" y="4577852"/>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Regional engagement and regeneration</a:t>
            </a:r>
          </a:p>
        </p:txBody>
      </p:sp>
      <p:sp>
        <p:nvSpPr>
          <p:cNvPr id="22" name="Subtitle 5">
            <a:extLst>
              <a:ext uri="{FF2B5EF4-FFF2-40B4-BE49-F238E27FC236}">
                <a16:creationId xmlns:a16="http://schemas.microsoft.com/office/drawing/2014/main" id="{4B872D64-4AE9-1B74-A9AD-7700B09A60D0}"/>
              </a:ext>
            </a:extLst>
          </p:cNvPr>
          <p:cNvSpPr txBox="1">
            <a:spLocks/>
          </p:cNvSpPr>
          <p:nvPr/>
        </p:nvSpPr>
        <p:spPr bwMode="auto">
          <a:xfrm>
            <a:off x="5227251" y="2739157"/>
            <a:ext cx="7307288" cy="326062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GB" sz="2500" dirty="0">
                <a:solidFill>
                  <a:srgbClr val="0070C0"/>
                </a:solidFill>
                <a:hlinkClick r:id="rId3">
                  <a:extLst>
                    <a:ext uri="{A12FA001-AC4F-418D-AE19-62706E023703}">
                      <ahyp:hlinkClr xmlns:ahyp="http://schemas.microsoft.com/office/drawing/2018/hyperlinkcolor" val="tx"/>
                    </a:ext>
                  </a:extLst>
                </a:hlinkClick>
              </a:rPr>
              <a:t>Public engagement case studies</a:t>
            </a:r>
            <a:endParaRPr lang="en-GB" sz="2500" dirty="0">
              <a:solidFill>
                <a:srgbClr val="0070C0"/>
              </a:solidFill>
            </a:endParaRPr>
          </a:p>
          <a:p>
            <a:pPr marL="457200" indent="-457200"/>
            <a:endParaRPr lang="en-GB" sz="2500" b="1" dirty="0">
              <a:solidFill>
                <a:srgbClr val="6A2382"/>
              </a:solidFill>
            </a:endParaRPr>
          </a:p>
          <a:p>
            <a:pPr marL="457200" indent="-457200"/>
            <a:r>
              <a:rPr lang="en-GB" sz="2500" dirty="0">
                <a:solidFill>
                  <a:srgbClr val="0070C0"/>
                </a:solidFill>
                <a:hlinkClick r:id="rId4">
                  <a:extLst>
                    <a:ext uri="{A12FA001-AC4F-418D-AE19-62706E023703}">
                      <ahyp:hlinkClr xmlns:ahyp="http://schemas.microsoft.com/office/drawing/2018/hyperlinkcolor" val="tx"/>
                    </a:ext>
                  </a:extLst>
                </a:hlinkClick>
              </a:rPr>
              <a:t>Engagement opportunities</a:t>
            </a:r>
            <a:endParaRPr lang="en-GB" sz="2500" dirty="0">
              <a:solidFill>
                <a:srgbClr val="0070C0"/>
              </a:solidFill>
            </a:endParaRPr>
          </a:p>
          <a:p>
            <a:pPr marL="457200" indent="-457200"/>
            <a:endParaRPr lang="en-GB" sz="2500" dirty="0">
              <a:solidFill>
                <a:srgbClr val="6A2382"/>
              </a:solidFill>
            </a:endParaRPr>
          </a:p>
          <a:p>
            <a:pPr marL="457200" indent="-457200"/>
            <a:r>
              <a:rPr lang="en-GB" sz="2500" dirty="0">
                <a:solidFill>
                  <a:srgbClr val="0070C0"/>
                </a:solidFill>
                <a:hlinkClick r:id="rId5">
                  <a:extLst>
                    <a:ext uri="{A12FA001-AC4F-418D-AE19-62706E023703}">
                      <ahyp:hlinkClr xmlns:ahyp="http://schemas.microsoft.com/office/drawing/2018/hyperlinkcolor" val="tx"/>
                    </a:ext>
                  </a:extLst>
                </a:hlinkClick>
              </a:rPr>
              <a:t>UoM Community Festival</a:t>
            </a:r>
            <a:br>
              <a:rPr lang="en-GB" sz="2500" dirty="0">
                <a:solidFill>
                  <a:srgbClr val="6A2382"/>
                </a:solidFill>
              </a:rPr>
            </a:br>
            <a:endParaRPr lang="en-GB" sz="2500" dirty="0">
              <a:solidFill>
                <a:srgbClr val="6A2382"/>
              </a:solidFill>
            </a:endParaRPr>
          </a:p>
          <a:p>
            <a:pPr marL="0" indent="0">
              <a:buNone/>
            </a:pPr>
            <a:endParaRPr lang="en-GB" sz="2500" dirty="0">
              <a:solidFill>
                <a:srgbClr val="6A2382"/>
              </a:solidFill>
            </a:endParaRPr>
          </a:p>
          <a:p>
            <a:pPr marL="457200" indent="-457200"/>
            <a:endParaRPr lang="en-GB" sz="2500" dirty="0">
              <a:solidFill>
                <a:srgbClr val="6A2382"/>
              </a:solidFill>
            </a:endParaRPr>
          </a:p>
          <a:p>
            <a:pPr marL="457200" indent="-457200"/>
            <a:endParaRPr lang="en-GB" sz="2500" dirty="0">
              <a:solidFill>
                <a:srgbClr val="6A2382"/>
              </a:solidFill>
            </a:endParaRPr>
          </a:p>
          <a:p>
            <a:pPr marL="457200" indent="-457200"/>
            <a:endParaRPr lang="en-GB" sz="2500" dirty="0">
              <a:solidFill>
                <a:srgbClr val="6A2382"/>
              </a:solidFill>
            </a:endParaRPr>
          </a:p>
          <a:p>
            <a:pPr marL="457200" indent="-457200"/>
            <a:r>
              <a:rPr lang="en-GB" sz="2500" dirty="0">
                <a:solidFill>
                  <a:schemeClr val="bg1"/>
                </a:solidFill>
              </a:rPr>
              <a:t>Look at options </a:t>
            </a:r>
            <a:r>
              <a:rPr lang="en-GB" sz="2500" b="1" dirty="0">
                <a:solidFill>
                  <a:schemeClr val="bg1"/>
                </a:solidFill>
              </a:rPr>
              <a:t>offered by your funder</a:t>
            </a:r>
            <a:r>
              <a:rPr lang="en-GB" sz="2500" dirty="0">
                <a:solidFill>
                  <a:schemeClr val="bg1"/>
                </a:solidFill>
              </a:rPr>
              <a:t>, if applicable, or look out for the </a:t>
            </a:r>
            <a:r>
              <a:rPr lang="en-GB" sz="2500" b="1" dirty="0">
                <a:solidFill>
                  <a:schemeClr val="bg1"/>
                </a:solidFill>
              </a:rPr>
              <a:t>DA PGR Placements Fund </a:t>
            </a:r>
            <a:r>
              <a:rPr lang="en-GB" sz="2500" dirty="0">
                <a:solidFill>
                  <a:schemeClr val="bg1"/>
                </a:solidFill>
              </a:rPr>
              <a:t>launching soon!</a:t>
            </a:r>
            <a:br>
              <a:rPr lang="en-GB" sz="2500" dirty="0">
                <a:solidFill>
                  <a:schemeClr val="bg1"/>
                </a:solidFill>
              </a:rPr>
            </a:br>
            <a:endParaRPr lang="en-GB" sz="2500" dirty="0">
              <a:solidFill>
                <a:schemeClr val="bg1"/>
              </a:solidFill>
            </a:endParaRPr>
          </a:p>
          <a:p>
            <a:pPr marL="457200" indent="-457200"/>
            <a:r>
              <a:rPr lang="en-GB" sz="2500" b="1" dirty="0">
                <a:solidFill>
                  <a:schemeClr val="bg1"/>
                </a:solidFill>
              </a:rPr>
              <a:t>Get inspired! </a:t>
            </a:r>
            <a:r>
              <a:rPr lang="en-GB" sz="2500" dirty="0">
                <a:solidFill>
                  <a:schemeClr val="bg1"/>
                </a:solidFill>
              </a:rPr>
              <a:t>Speak to peers who have undertaken a placement or knowledge exchange activity. Read about previous placement projects and organisations in</a:t>
            </a:r>
          </a:p>
          <a:p>
            <a:pPr marL="914400" lvl="1" indent="-457200">
              <a:buFont typeface="Arial" pitchFamily="34" charset="0"/>
              <a:buChar char="•"/>
            </a:pPr>
            <a:endParaRPr lang="en-GB" sz="2500" dirty="0">
              <a:solidFill>
                <a:schemeClr val="bg1"/>
              </a:solidFill>
            </a:endParaRPr>
          </a:p>
          <a:p>
            <a:pPr marL="457200" indent="-457200"/>
            <a:endParaRPr lang="en-GB" sz="2500" dirty="0">
              <a:solidFill>
                <a:schemeClr val="bg1"/>
              </a:solidFill>
            </a:endParaRPr>
          </a:p>
          <a:p>
            <a:pPr marL="457200" indent="-457200"/>
            <a:endParaRPr lang="en-GB" sz="2500" dirty="0">
              <a:solidFill>
                <a:schemeClr val="bg1"/>
              </a:solidFill>
            </a:endParaRPr>
          </a:p>
          <a:p>
            <a:pPr marL="457200" indent="-457200"/>
            <a:endParaRPr lang="en-GB" dirty="0">
              <a:solidFill>
                <a:schemeClr val="bg1"/>
              </a:solidFill>
            </a:endParaRPr>
          </a:p>
          <a:p>
            <a:pPr marL="457200" indent="-457200"/>
            <a:endParaRPr lang="en-GB" dirty="0">
              <a:solidFill>
                <a:schemeClr val="bg1"/>
              </a:solidFill>
            </a:endParaRPr>
          </a:p>
        </p:txBody>
      </p:sp>
      <p:sp>
        <p:nvSpPr>
          <p:cNvPr id="24" name="TextBox 23">
            <a:extLst>
              <a:ext uri="{FF2B5EF4-FFF2-40B4-BE49-F238E27FC236}">
                <a16:creationId xmlns:a16="http://schemas.microsoft.com/office/drawing/2014/main" id="{A6562CCB-7D1E-AEA8-FCC3-8A6C69377756}"/>
              </a:ext>
            </a:extLst>
          </p:cNvPr>
          <p:cNvSpPr txBox="1"/>
          <p:nvPr/>
        </p:nvSpPr>
        <p:spPr>
          <a:xfrm>
            <a:off x="447675" y="4369468"/>
            <a:ext cx="3550851" cy="1754326"/>
          </a:xfrm>
          <a:prstGeom prst="rect">
            <a:avLst/>
          </a:prstGeom>
          <a:noFill/>
        </p:spPr>
        <p:txBody>
          <a:bodyPr wrap="square">
            <a:spAutoFit/>
          </a:bodyPr>
          <a:lstStyle/>
          <a:p>
            <a:r>
              <a:rPr lang="en-GB" b="1" dirty="0">
                <a:solidFill>
                  <a:srgbClr val="6A2382"/>
                </a:solidFill>
                <a:latin typeface="Open Sans" panose="020B0606030504020204" pitchFamily="34" charset="0"/>
              </a:rPr>
              <a:t>P</a:t>
            </a:r>
            <a:r>
              <a:rPr lang="en-GB" b="1" i="0" dirty="0">
                <a:solidFill>
                  <a:srgbClr val="6A2382"/>
                </a:solidFill>
                <a:effectLst/>
                <a:latin typeface="Open Sans" panose="020B0606030504020204" pitchFamily="34" charset="0"/>
              </a:rPr>
              <a:t>ublic engagement is how we share ideas and knowledge, inspire discussion, debate and creativity, and inclusively involve the public in our work.</a:t>
            </a:r>
            <a:endParaRPr lang="en-GB" b="1" dirty="0">
              <a:solidFill>
                <a:srgbClr val="6A2382"/>
              </a:solidFill>
            </a:endParaRPr>
          </a:p>
        </p:txBody>
      </p:sp>
    </p:spTree>
    <p:extLst>
      <p:ext uri="{BB962C8B-B14F-4D97-AF65-F5344CB8AC3E}">
        <p14:creationId xmlns:p14="http://schemas.microsoft.com/office/powerpoint/2010/main" val="427078307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52D15-E170-63F0-A477-68F8D5595949}"/>
            </a:ext>
          </a:extLst>
        </p:cNvPr>
        <p:cNvGrpSpPr/>
        <p:nvPr/>
      </p:nvGrpSpPr>
      <p:grpSpPr>
        <a:xfrm>
          <a:off x="0" y="0"/>
          <a:ext cx="0" cy="0"/>
          <a:chOff x="0" y="0"/>
          <a:chExt cx="0" cy="0"/>
        </a:xfrm>
      </p:grpSpPr>
      <p:sp>
        <p:nvSpPr>
          <p:cNvPr id="8" name="Oval 7">
            <a:extLst>
              <a:ext uri="{FF2B5EF4-FFF2-40B4-BE49-F238E27FC236}">
                <a16:creationId xmlns:a16="http://schemas.microsoft.com/office/drawing/2014/main" id="{2AF1CF57-5D64-F1C7-DFD3-339CB38711EF}"/>
              </a:ext>
            </a:extLst>
          </p:cNvPr>
          <p:cNvSpPr/>
          <p:nvPr/>
        </p:nvSpPr>
        <p:spPr>
          <a:xfrm>
            <a:off x="3870606" y="1549774"/>
            <a:ext cx="2504198" cy="2504198"/>
          </a:xfrm>
          <a:prstGeom prst="ellipse">
            <a:avLst/>
          </a:prstGeom>
          <a:solidFill>
            <a:schemeClr val="accent4">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4883702A-227E-EEC0-855D-39D3CD329A26}"/>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4DC7268D-4E4F-9399-6ED3-5E93AE781DA1}"/>
              </a:ext>
            </a:extLst>
          </p:cNvPr>
          <p:cNvSpPr txBox="1"/>
          <p:nvPr/>
        </p:nvSpPr>
        <p:spPr>
          <a:xfrm>
            <a:off x="3929260" y="2423308"/>
            <a:ext cx="2386889"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Research partnerships</a:t>
            </a:r>
            <a:endParaRPr lang="en-US" sz="2400" dirty="0">
              <a:solidFill>
                <a:schemeClr val="bg1"/>
              </a:solidFill>
              <a:latin typeface="Open Sans"/>
              <a:cs typeface="Open Sans"/>
            </a:endParaRPr>
          </a:p>
        </p:txBody>
      </p:sp>
      <p:sp>
        <p:nvSpPr>
          <p:cNvPr id="7" name="TextBox 6">
            <a:extLst>
              <a:ext uri="{FF2B5EF4-FFF2-40B4-BE49-F238E27FC236}">
                <a16:creationId xmlns:a16="http://schemas.microsoft.com/office/drawing/2014/main" id="{5AD80FD9-59D4-7536-6C8C-347673223D2B}"/>
              </a:ext>
            </a:extLst>
          </p:cNvPr>
          <p:cNvSpPr txBox="1"/>
          <p:nvPr/>
        </p:nvSpPr>
        <p:spPr>
          <a:xfrm>
            <a:off x="815809"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engagement</a:t>
            </a:r>
          </a:p>
        </p:txBody>
      </p:sp>
      <p:sp>
        <p:nvSpPr>
          <p:cNvPr id="10" name="Title 1">
            <a:extLst>
              <a:ext uri="{FF2B5EF4-FFF2-40B4-BE49-F238E27FC236}">
                <a16:creationId xmlns:a16="http://schemas.microsoft.com/office/drawing/2014/main" id="{DFAF785A-85C2-B74D-E8D8-0F7F268F3EB7}"/>
              </a:ext>
            </a:extLst>
          </p:cNvPr>
          <p:cNvSpPr txBox="1">
            <a:spLocks/>
          </p:cNvSpPr>
          <p:nvPr/>
        </p:nvSpPr>
        <p:spPr bwMode="auto">
          <a:xfrm>
            <a:off x="1232992" y="20620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4" name="TextBox 13">
            <a:extLst>
              <a:ext uri="{FF2B5EF4-FFF2-40B4-BE49-F238E27FC236}">
                <a16:creationId xmlns:a16="http://schemas.microsoft.com/office/drawing/2014/main" id="{55070688-DB3B-E9A3-0D2C-875438B636D3}"/>
              </a:ext>
            </a:extLst>
          </p:cNvPr>
          <p:cNvSpPr txBox="1"/>
          <p:nvPr/>
        </p:nvSpPr>
        <p:spPr>
          <a:xfrm>
            <a:off x="5713960" y="4783712"/>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and third sector engagement</a:t>
            </a:r>
          </a:p>
        </p:txBody>
      </p:sp>
      <p:sp>
        <p:nvSpPr>
          <p:cNvPr id="18" name="TextBox 17">
            <a:extLst>
              <a:ext uri="{FF2B5EF4-FFF2-40B4-BE49-F238E27FC236}">
                <a16:creationId xmlns:a16="http://schemas.microsoft.com/office/drawing/2014/main" id="{FC57ED31-455C-8D10-05C2-37F27E3A76C5}"/>
              </a:ext>
            </a:extLst>
          </p:cNvPr>
          <p:cNvSpPr txBox="1"/>
          <p:nvPr/>
        </p:nvSpPr>
        <p:spPr>
          <a:xfrm>
            <a:off x="9036234" y="4577852"/>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Regional engagement and regeneration</a:t>
            </a:r>
          </a:p>
        </p:txBody>
      </p:sp>
      <p:sp>
        <p:nvSpPr>
          <p:cNvPr id="19" name="Subtitle 5">
            <a:extLst>
              <a:ext uri="{FF2B5EF4-FFF2-40B4-BE49-F238E27FC236}">
                <a16:creationId xmlns:a16="http://schemas.microsoft.com/office/drawing/2014/main" id="{52F1CF69-D7BF-96F7-28D3-F28A1C7B4622}"/>
              </a:ext>
            </a:extLst>
          </p:cNvPr>
          <p:cNvSpPr txBox="1">
            <a:spLocks/>
          </p:cNvSpPr>
          <p:nvPr/>
        </p:nvSpPr>
        <p:spPr bwMode="auto">
          <a:xfrm>
            <a:off x="698500" y="4776301"/>
            <a:ext cx="10959008" cy="219388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GB" sz="2500" dirty="0">
                <a:solidFill>
                  <a:srgbClr val="6A2382"/>
                </a:solidFill>
              </a:rPr>
              <a:t>Collaborative Doctoral Programme (AHRC CDA &amp; ESRC CASE)</a:t>
            </a:r>
          </a:p>
          <a:p>
            <a:pPr marL="457200" indent="-457200"/>
            <a:r>
              <a:rPr lang="en-GB" sz="2500" dirty="0">
                <a:solidFill>
                  <a:srgbClr val="6A2382"/>
                </a:solidFill>
              </a:rPr>
              <a:t>Industry partner</a:t>
            </a:r>
          </a:p>
          <a:p>
            <a:pPr marL="457200" indent="-457200"/>
            <a:r>
              <a:rPr lang="en-GB" sz="2500" dirty="0">
                <a:solidFill>
                  <a:srgbClr val="6A2382"/>
                </a:solidFill>
              </a:rPr>
              <a:t>NHS</a:t>
            </a:r>
          </a:p>
          <a:p>
            <a:pPr marL="0" indent="0">
              <a:buNone/>
            </a:pPr>
            <a:br>
              <a:rPr lang="en-GB" sz="2500" dirty="0">
                <a:solidFill>
                  <a:srgbClr val="6A2382"/>
                </a:solidFill>
              </a:rPr>
            </a:br>
            <a:endParaRPr lang="en-GB" dirty="0">
              <a:solidFill>
                <a:schemeClr val="bg1"/>
              </a:solidFill>
            </a:endParaRPr>
          </a:p>
        </p:txBody>
      </p:sp>
      <p:sp>
        <p:nvSpPr>
          <p:cNvPr id="21" name="TextBox 20">
            <a:extLst>
              <a:ext uri="{FF2B5EF4-FFF2-40B4-BE49-F238E27FC236}">
                <a16:creationId xmlns:a16="http://schemas.microsoft.com/office/drawing/2014/main" id="{7F5808DA-7B78-53CE-56B4-2A25B8B4E3B2}"/>
              </a:ext>
            </a:extLst>
          </p:cNvPr>
          <p:cNvSpPr txBox="1"/>
          <p:nvPr/>
        </p:nvSpPr>
        <p:spPr>
          <a:xfrm>
            <a:off x="7116560" y="1672510"/>
            <a:ext cx="4189254" cy="2308324"/>
          </a:xfrm>
          <a:prstGeom prst="rect">
            <a:avLst/>
          </a:prstGeom>
          <a:noFill/>
        </p:spPr>
        <p:txBody>
          <a:bodyPr wrap="square">
            <a:spAutoFit/>
          </a:bodyPr>
          <a:lstStyle/>
          <a:p>
            <a:r>
              <a:rPr lang="en-GB" b="1" i="0" dirty="0">
                <a:solidFill>
                  <a:srgbClr val="6A2382"/>
                </a:solidFill>
                <a:effectLst/>
                <a:latin typeface="Google Sans"/>
              </a:rPr>
              <a:t>Research partnerships are collaborative relationships between university and</a:t>
            </a:r>
            <a:r>
              <a:rPr lang="en-GB" b="1" dirty="0">
                <a:solidFill>
                  <a:srgbClr val="6A2382"/>
                </a:solidFill>
                <a:latin typeface="Google Sans"/>
              </a:rPr>
              <a:t> external</a:t>
            </a:r>
            <a:r>
              <a:rPr lang="en-GB" b="1" i="0" dirty="0">
                <a:solidFill>
                  <a:srgbClr val="6A2382"/>
                </a:solidFill>
                <a:effectLst/>
                <a:latin typeface="Google Sans"/>
              </a:rPr>
              <a:t> organisations, such as industry, third sector, business, government and other institutes, </a:t>
            </a:r>
          </a:p>
          <a:p>
            <a:r>
              <a:rPr lang="en-GB" b="1" i="0" dirty="0">
                <a:solidFill>
                  <a:srgbClr val="6A2382"/>
                </a:solidFill>
                <a:effectLst/>
                <a:latin typeface="Google Sans"/>
              </a:rPr>
              <a:t>to conduct research, development and innovation activities</a:t>
            </a:r>
            <a:r>
              <a:rPr lang="en-GB" b="1" dirty="0">
                <a:solidFill>
                  <a:srgbClr val="6A2382"/>
                </a:solidFill>
                <a:latin typeface="Google Sans"/>
              </a:rPr>
              <a:t> </a:t>
            </a:r>
            <a:r>
              <a:rPr lang="en-GB" b="1" i="0" dirty="0">
                <a:solidFill>
                  <a:srgbClr val="6A2382"/>
                </a:solidFill>
                <a:effectLst/>
                <a:latin typeface="Google Sans"/>
              </a:rPr>
              <a:t>to create new knowledge and solutions. </a:t>
            </a:r>
            <a:endParaRPr lang="en-GB" b="1" dirty="0">
              <a:solidFill>
                <a:srgbClr val="6A2382"/>
              </a:solidFill>
            </a:endParaRPr>
          </a:p>
        </p:txBody>
      </p:sp>
    </p:spTree>
    <p:extLst>
      <p:ext uri="{BB962C8B-B14F-4D97-AF65-F5344CB8AC3E}">
        <p14:creationId xmlns:p14="http://schemas.microsoft.com/office/powerpoint/2010/main" val="114693861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882C7-677B-29F4-223A-6A91BC34E82C}"/>
            </a:ext>
          </a:extLst>
        </p:cNvPr>
        <p:cNvGrpSpPr/>
        <p:nvPr/>
      </p:nvGrpSpPr>
      <p:grpSpPr>
        <a:xfrm>
          <a:off x="0" y="0"/>
          <a:ext cx="0" cy="0"/>
          <a:chOff x="0" y="0"/>
          <a:chExt cx="0" cy="0"/>
        </a:xfrm>
      </p:grpSpPr>
      <p:sp>
        <p:nvSpPr>
          <p:cNvPr id="15" name="Oval 14">
            <a:extLst>
              <a:ext uri="{FF2B5EF4-FFF2-40B4-BE49-F238E27FC236}">
                <a16:creationId xmlns:a16="http://schemas.microsoft.com/office/drawing/2014/main" id="{4D7E03CB-DBEC-C0F1-C4DF-B433B0EF6747}"/>
              </a:ext>
            </a:extLst>
          </p:cNvPr>
          <p:cNvSpPr/>
          <p:nvPr/>
        </p:nvSpPr>
        <p:spPr>
          <a:xfrm>
            <a:off x="7397115" y="1722699"/>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One of the</a:t>
            </a:r>
            <a:br>
              <a:rPr lang="en-GB" sz="2000">
                <a:solidFill>
                  <a:schemeClr val="bg1"/>
                </a:solidFill>
                <a:latin typeface="Open Sans"/>
                <a:cs typeface="Open Sans"/>
              </a:rPr>
            </a:br>
            <a:r>
              <a:rPr lang="en-GB" sz="2000">
                <a:solidFill>
                  <a:schemeClr val="bg1"/>
                </a:solidFill>
                <a:latin typeface="Open Sans"/>
                <a:cs typeface="Open Sans"/>
              </a:rPr>
              <a:t>UK’s largest</a:t>
            </a:r>
            <a:br>
              <a:rPr lang="en-GB" sz="2000">
                <a:solidFill>
                  <a:schemeClr val="bg1"/>
                </a:solidFill>
                <a:latin typeface="Open Sans"/>
                <a:cs typeface="Open Sans"/>
              </a:rPr>
            </a:br>
            <a:r>
              <a:rPr lang="en-GB" sz="2000">
                <a:solidFill>
                  <a:schemeClr val="bg1"/>
                </a:solidFill>
                <a:latin typeface="Open Sans"/>
                <a:cs typeface="Open Sans"/>
              </a:rPr>
              <a:t>universities</a:t>
            </a:r>
          </a:p>
        </p:txBody>
      </p:sp>
      <p:sp>
        <p:nvSpPr>
          <p:cNvPr id="16" name="Oval 15">
            <a:extLst>
              <a:ext uri="{FF2B5EF4-FFF2-40B4-BE49-F238E27FC236}">
                <a16:creationId xmlns:a16="http://schemas.microsoft.com/office/drawing/2014/main" id="{43FD7925-C416-DC3F-EBED-6CC1968D4794}"/>
              </a:ext>
            </a:extLst>
          </p:cNvPr>
          <p:cNvSpPr/>
          <p:nvPr/>
        </p:nvSpPr>
        <p:spPr>
          <a:xfrm>
            <a:off x="7397115" y="1722699"/>
            <a:ext cx="2141092" cy="2141092"/>
          </a:xfrm>
          <a:prstGeom prst="ellipse">
            <a:avLst/>
          </a:prstGeom>
          <a:solidFill>
            <a:schemeClr val="tx2">
              <a:lumMod val="50000"/>
            </a:schemeClr>
          </a:solidFill>
          <a:ln w="28575">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lnSpc>
                <a:spcPct val="120000"/>
              </a:lnSpc>
            </a:pPr>
            <a:r>
              <a:rPr lang="en-GB" sz="2000">
                <a:solidFill>
                  <a:schemeClr val="bg1"/>
                </a:solidFill>
                <a:latin typeface="Open Sans"/>
                <a:cs typeface="Open Sans"/>
              </a:rPr>
              <a:t>The original </a:t>
            </a:r>
            <a:br>
              <a:rPr lang="en-GB" sz="1600">
                <a:solidFill>
                  <a:schemeClr val="bg1"/>
                </a:solidFill>
                <a:latin typeface="Open Sans"/>
                <a:cs typeface="Open Sans"/>
              </a:rPr>
            </a:br>
            <a:r>
              <a:rPr lang="en-GB" sz="2000">
                <a:solidFill>
                  <a:schemeClr val="bg1"/>
                </a:solidFill>
                <a:latin typeface="Open Sans"/>
                <a:cs typeface="Open Sans"/>
              </a:rPr>
              <a:t>English civic</a:t>
            </a:r>
            <a:br>
              <a:rPr lang="en-GB" sz="2000">
                <a:solidFill>
                  <a:schemeClr val="bg1"/>
                </a:solidFill>
                <a:latin typeface="Open Sans"/>
                <a:cs typeface="Open Sans"/>
              </a:rPr>
            </a:br>
            <a:r>
              <a:rPr lang="en-GB" sz="2000">
                <a:solidFill>
                  <a:schemeClr val="bg1"/>
                </a:solidFill>
                <a:latin typeface="Open Sans"/>
                <a:cs typeface="Open Sans"/>
              </a:rPr>
              <a:t>university</a:t>
            </a:r>
          </a:p>
        </p:txBody>
      </p:sp>
      <p:sp>
        <p:nvSpPr>
          <p:cNvPr id="2" name="Title 1">
            <a:extLst>
              <a:ext uri="{FF2B5EF4-FFF2-40B4-BE49-F238E27FC236}">
                <a16:creationId xmlns:a16="http://schemas.microsoft.com/office/drawing/2014/main" id="{611EA73C-B32F-E118-6D0E-EA37ABBC7DD2}"/>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77C8BE1C-908F-B416-5530-58FE82CC4357}"/>
              </a:ext>
            </a:extLst>
          </p:cNvPr>
          <p:cNvSpPr txBox="1"/>
          <p:nvPr/>
        </p:nvSpPr>
        <p:spPr>
          <a:xfrm>
            <a:off x="3929260" y="2423308"/>
            <a:ext cx="2386889"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Research partnerships</a:t>
            </a: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1927C544-8DE8-BEC1-281C-67A910C3CB2D}"/>
              </a:ext>
            </a:extLst>
          </p:cNvPr>
          <p:cNvSpPr txBox="1"/>
          <p:nvPr/>
        </p:nvSpPr>
        <p:spPr>
          <a:xfrm>
            <a:off x="7332871" y="2409457"/>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4" name="Oval 3">
            <a:extLst>
              <a:ext uri="{FF2B5EF4-FFF2-40B4-BE49-F238E27FC236}">
                <a16:creationId xmlns:a16="http://schemas.microsoft.com/office/drawing/2014/main" id="{F73199A8-2086-DAD9-28A3-C56CC8B2BC78}"/>
              </a:ext>
            </a:extLst>
          </p:cNvPr>
          <p:cNvSpPr/>
          <p:nvPr/>
        </p:nvSpPr>
        <p:spPr>
          <a:xfrm>
            <a:off x="7129137" y="1549774"/>
            <a:ext cx="2504198" cy="2504198"/>
          </a:xfrm>
          <a:prstGeom prst="ellipse">
            <a:avLst/>
          </a:prstGeom>
          <a:solidFill>
            <a:schemeClr val="accent3">
              <a:lumMod val="7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id="{9EA2CD7F-0298-E68C-E64C-69EAAB1F0733}"/>
              </a:ext>
            </a:extLst>
          </p:cNvPr>
          <p:cNvSpPr txBox="1"/>
          <p:nvPr/>
        </p:nvSpPr>
        <p:spPr>
          <a:xfrm>
            <a:off x="7241052"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Business engagement</a:t>
            </a:r>
          </a:p>
        </p:txBody>
      </p:sp>
      <p:sp>
        <p:nvSpPr>
          <p:cNvPr id="7" name="TextBox 6">
            <a:extLst>
              <a:ext uri="{FF2B5EF4-FFF2-40B4-BE49-F238E27FC236}">
                <a16:creationId xmlns:a16="http://schemas.microsoft.com/office/drawing/2014/main" id="{8B2D0BB8-215F-B3FF-10EB-148294508FA4}"/>
              </a:ext>
            </a:extLst>
          </p:cNvPr>
          <p:cNvSpPr txBox="1"/>
          <p:nvPr/>
        </p:nvSpPr>
        <p:spPr>
          <a:xfrm>
            <a:off x="815809"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engagement</a:t>
            </a:r>
          </a:p>
        </p:txBody>
      </p:sp>
      <p:sp>
        <p:nvSpPr>
          <p:cNvPr id="10" name="Title 1">
            <a:extLst>
              <a:ext uri="{FF2B5EF4-FFF2-40B4-BE49-F238E27FC236}">
                <a16:creationId xmlns:a16="http://schemas.microsoft.com/office/drawing/2014/main" id="{3DC0FEA7-583D-9484-7A85-B05BA09ECE9A}"/>
              </a:ext>
            </a:extLst>
          </p:cNvPr>
          <p:cNvSpPr txBox="1">
            <a:spLocks/>
          </p:cNvSpPr>
          <p:nvPr/>
        </p:nvSpPr>
        <p:spPr bwMode="auto">
          <a:xfrm>
            <a:off x="1232992" y="20620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4" name="TextBox 13">
            <a:extLst>
              <a:ext uri="{FF2B5EF4-FFF2-40B4-BE49-F238E27FC236}">
                <a16:creationId xmlns:a16="http://schemas.microsoft.com/office/drawing/2014/main" id="{8DFBE323-7129-1F7D-F85A-7F4D943E1557}"/>
              </a:ext>
            </a:extLst>
          </p:cNvPr>
          <p:cNvSpPr txBox="1"/>
          <p:nvPr/>
        </p:nvSpPr>
        <p:spPr>
          <a:xfrm>
            <a:off x="5713960" y="4783712"/>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and third sector engagement</a:t>
            </a:r>
          </a:p>
        </p:txBody>
      </p:sp>
      <p:sp>
        <p:nvSpPr>
          <p:cNvPr id="19" name="Subtitle 5">
            <a:extLst>
              <a:ext uri="{FF2B5EF4-FFF2-40B4-BE49-F238E27FC236}">
                <a16:creationId xmlns:a16="http://schemas.microsoft.com/office/drawing/2014/main" id="{3B11C11C-BD73-5596-4BD5-D9C864A65449}"/>
              </a:ext>
            </a:extLst>
          </p:cNvPr>
          <p:cNvSpPr txBox="1">
            <a:spLocks/>
          </p:cNvSpPr>
          <p:nvPr/>
        </p:nvSpPr>
        <p:spPr bwMode="auto">
          <a:xfrm>
            <a:off x="698500" y="5185817"/>
            <a:ext cx="5692775" cy="293196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GB" sz="2500" dirty="0">
                <a:solidFill>
                  <a:srgbClr val="0070C0"/>
                </a:solidFill>
                <a:hlinkClick r:id="rId3">
                  <a:extLst>
                    <a:ext uri="{A12FA001-AC4F-418D-AE19-62706E023703}">
                      <ahyp:hlinkClr xmlns:ahyp="http://schemas.microsoft.com/office/drawing/2018/hyperlinkcolor" val="tx"/>
                    </a:ext>
                  </a:extLst>
                </a:hlinkClick>
              </a:rPr>
              <a:t>Business engagement case studies</a:t>
            </a:r>
            <a:endParaRPr lang="en-GB" sz="2500" dirty="0">
              <a:solidFill>
                <a:srgbClr val="0070C0"/>
              </a:solidFill>
            </a:endParaRPr>
          </a:p>
          <a:p>
            <a:pPr marL="457200" indent="-457200"/>
            <a:endParaRPr lang="en-GB" sz="2500" dirty="0">
              <a:solidFill>
                <a:srgbClr val="0070C0"/>
              </a:solidFill>
            </a:endParaRPr>
          </a:p>
          <a:p>
            <a:pPr marL="457200" indent="-457200"/>
            <a:endParaRPr lang="en-GB" dirty="0">
              <a:solidFill>
                <a:srgbClr val="0070C0"/>
              </a:solidFill>
            </a:endParaRPr>
          </a:p>
        </p:txBody>
      </p:sp>
      <p:sp>
        <p:nvSpPr>
          <p:cNvPr id="21" name="TextBox 20">
            <a:extLst>
              <a:ext uri="{FF2B5EF4-FFF2-40B4-BE49-F238E27FC236}">
                <a16:creationId xmlns:a16="http://schemas.microsoft.com/office/drawing/2014/main" id="{C3164573-42A2-08FB-814E-B4684A68FE3C}"/>
              </a:ext>
            </a:extLst>
          </p:cNvPr>
          <p:cNvSpPr txBox="1"/>
          <p:nvPr/>
        </p:nvSpPr>
        <p:spPr>
          <a:xfrm>
            <a:off x="6991350" y="4482359"/>
            <a:ext cx="4781550" cy="1754326"/>
          </a:xfrm>
          <a:prstGeom prst="rect">
            <a:avLst/>
          </a:prstGeom>
          <a:noFill/>
        </p:spPr>
        <p:txBody>
          <a:bodyPr wrap="square">
            <a:spAutoFit/>
          </a:bodyPr>
          <a:lstStyle/>
          <a:p>
            <a:r>
              <a:rPr lang="en-GB" b="1" i="0" dirty="0">
                <a:solidFill>
                  <a:srgbClr val="6A2382"/>
                </a:solidFill>
                <a:effectLst/>
                <a:latin typeface="Open Sans" panose="020B0606030504020204" pitchFamily="34" charset="0"/>
              </a:rPr>
              <a:t>Business </a:t>
            </a:r>
            <a:r>
              <a:rPr lang="en-GB" b="1" dirty="0">
                <a:solidFill>
                  <a:srgbClr val="6A2382"/>
                </a:solidFill>
                <a:latin typeface="Open Sans" panose="020B0606030504020204" pitchFamily="34" charset="0"/>
              </a:rPr>
              <a:t>e</a:t>
            </a:r>
            <a:r>
              <a:rPr lang="en-GB" b="1" i="0" dirty="0">
                <a:solidFill>
                  <a:srgbClr val="6A2382"/>
                </a:solidFill>
                <a:effectLst/>
                <a:latin typeface="Open Sans" panose="020B0606030504020204" pitchFamily="34" charset="0"/>
              </a:rPr>
              <a:t>ngagement connects researchers with external organisations to engage in research projects, consultancy, knowledge exchange, sharing facilities, professional development and recruiting talent.</a:t>
            </a:r>
            <a:endParaRPr lang="en-GB" b="1" dirty="0">
              <a:solidFill>
                <a:srgbClr val="6A2382"/>
              </a:solidFill>
            </a:endParaRPr>
          </a:p>
        </p:txBody>
      </p:sp>
    </p:spTree>
    <p:extLst>
      <p:ext uri="{BB962C8B-B14F-4D97-AF65-F5344CB8AC3E}">
        <p14:creationId xmlns:p14="http://schemas.microsoft.com/office/powerpoint/2010/main" val="240453237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2CBD-434F-FBED-64F8-E86DBBA4B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2CB4D-6D03-2BA4-0FEE-5948D6EDDA4A}"/>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5798A19C-A125-EF54-7975-688EB62E98DE}"/>
              </a:ext>
            </a:extLst>
          </p:cNvPr>
          <p:cNvSpPr txBox="1"/>
          <p:nvPr/>
        </p:nvSpPr>
        <p:spPr>
          <a:xfrm>
            <a:off x="3929260" y="2423308"/>
            <a:ext cx="2386889"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Research partnerships</a:t>
            </a: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D4F317B3-B2F5-FCE1-7BFD-19419F92ABF6}"/>
              </a:ext>
            </a:extLst>
          </p:cNvPr>
          <p:cNvSpPr txBox="1"/>
          <p:nvPr/>
        </p:nvSpPr>
        <p:spPr>
          <a:xfrm>
            <a:off x="7332871" y="2409457"/>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5" name="TextBox 4">
            <a:extLst>
              <a:ext uri="{FF2B5EF4-FFF2-40B4-BE49-F238E27FC236}">
                <a16:creationId xmlns:a16="http://schemas.microsoft.com/office/drawing/2014/main" id="{935603F3-A677-31EC-E62D-6086F89B72FA}"/>
              </a:ext>
            </a:extLst>
          </p:cNvPr>
          <p:cNvSpPr txBox="1"/>
          <p:nvPr/>
        </p:nvSpPr>
        <p:spPr>
          <a:xfrm>
            <a:off x="7241052"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Business engagement</a:t>
            </a:r>
          </a:p>
        </p:txBody>
      </p:sp>
      <p:sp>
        <p:nvSpPr>
          <p:cNvPr id="7" name="TextBox 6">
            <a:extLst>
              <a:ext uri="{FF2B5EF4-FFF2-40B4-BE49-F238E27FC236}">
                <a16:creationId xmlns:a16="http://schemas.microsoft.com/office/drawing/2014/main" id="{378513EA-7982-75D3-8C2E-19D6433DAB62}"/>
              </a:ext>
            </a:extLst>
          </p:cNvPr>
          <p:cNvSpPr txBox="1"/>
          <p:nvPr/>
        </p:nvSpPr>
        <p:spPr>
          <a:xfrm>
            <a:off x="815809"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engagement</a:t>
            </a:r>
          </a:p>
        </p:txBody>
      </p:sp>
      <p:sp>
        <p:nvSpPr>
          <p:cNvPr id="10" name="Title 1">
            <a:extLst>
              <a:ext uri="{FF2B5EF4-FFF2-40B4-BE49-F238E27FC236}">
                <a16:creationId xmlns:a16="http://schemas.microsoft.com/office/drawing/2014/main" id="{E31781A6-4167-7E36-9026-1CA8C06862ED}"/>
              </a:ext>
            </a:extLst>
          </p:cNvPr>
          <p:cNvSpPr txBox="1">
            <a:spLocks/>
          </p:cNvSpPr>
          <p:nvPr/>
        </p:nvSpPr>
        <p:spPr bwMode="auto">
          <a:xfrm>
            <a:off x="1232992" y="20620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1" name="Oval 10">
            <a:extLst>
              <a:ext uri="{FF2B5EF4-FFF2-40B4-BE49-F238E27FC236}">
                <a16:creationId xmlns:a16="http://schemas.microsoft.com/office/drawing/2014/main" id="{86FE2F2E-EF19-991A-82C8-4D435A9EA07A}"/>
              </a:ext>
            </a:extLst>
          </p:cNvPr>
          <p:cNvSpPr/>
          <p:nvPr/>
        </p:nvSpPr>
        <p:spPr>
          <a:xfrm>
            <a:off x="2284553" y="4036765"/>
            <a:ext cx="2504198" cy="2504198"/>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B7FBDD48-6AF8-844E-597F-A974A08F5F7D}"/>
              </a:ext>
            </a:extLst>
          </p:cNvPr>
          <p:cNvSpPr txBox="1"/>
          <p:nvPr/>
        </p:nvSpPr>
        <p:spPr>
          <a:xfrm>
            <a:off x="2401862" y="4617513"/>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IP and </a:t>
            </a:r>
            <a:r>
              <a:rPr lang="en-US" sz="2400" b="1" dirty="0" err="1">
                <a:solidFill>
                  <a:schemeClr val="bg1"/>
                </a:solidFill>
                <a:latin typeface="Open Sans"/>
                <a:cs typeface="Open Sans"/>
              </a:rPr>
              <a:t>commercialisation</a:t>
            </a:r>
            <a:br>
              <a:rPr lang="en-US" sz="2400" b="1" dirty="0">
                <a:solidFill>
                  <a:schemeClr val="bg1"/>
                </a:solidFill>
                <a:latin typeface="Open Sans"/>
                <a:cs typeface="Open Sans"/>
              </a:rPr>
            </a:br>
            <a:r>
              <a:rPr lang="en-US" sz="2400" b="1" dirty="0">
                <a:solidFill>
                  <a:schemeClr val="bg1"/>
                </a:solidFill>
                <a:latin typeface="Open Sans"/>
                <a:cs typeface="Open Sans"/>
              </a:rPr>
              <a:t>(Innovation)</a:t>
            </a:r>
          </a:p>
        </p:txBody>
      </p:sp>
      <p:sp>
        <p:nvSpPr>
          <p:cNvPr id="14" name="TextBox 13">
            <a:extLst>
              <a:ext uri="{FF2B5EF4-FFF2-40B4-BE49-F238E27FC236}">
                <a16:creationId xmlns:a16="http://schemas.microsoft.com/office/drawing/2014/main" id="{24986946-6A70-42F3-43B4-D7B7D7F56440}"/>
              </a:ext>
            </a:extLst>
          </p:cNvPr>
          <p:cNvSpPr txBox="1"/>
          <p:nvPr/>
        </p:nvSpPr>
        <p:spPr>
          <a:xfrm>
            <a:off x="5713960" y="4783712"/>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and third sector engagement</a:t>
            </a:r>
          </a:p>
        </p:txBody>
      </p:sp>
      <p:sp>
        <p:nvSpPr>
          <p:cNvPr id="18" name="TextBox 17">
            <a:extLst>
              <a:ext uri="{FF2B5EF4-FFF2-40B4-BE49-F238E27FC236}">
                <a16:creationId xmlns:a16="http://schemas.microsoft.com/office/drawing/2014/main" id="{77DBCAFD-A39F-AC2F-CBB2-509782833845}"/>
              </a:ext>
            </a:extLst>
          </p:cNvPr>
          <p:cNvSpPr txBox="1"/>
          <p:nvPr/>
        </p:nvSpPr>
        <p:spPr>
          <a:xfrm>
            <a:off x="9036234" y="4577852"/>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Regional engagement and regeneration</a:t>
            </a:r>
          </a:p>
        </p:txBody>
      </p:sp>
      <p:sp>
        <p:nvSpPr>
          <p:cNvPr id="19" name="TextBox 18">
            <a:extLst>
              <a:ext uri="{FF2B5EF4-FFF2-40B4-BE49-F238E27FC236}">
                <a16:creationId xmlns:a16="http://schemas.microsoft.com/office/drawing/2014/main" id="{1D8CFC4B-12E7-698E-FE82-DD54C6E02AAD}"/>
              </a:ext>
            </a:extLst>
          </p:cNvPr>
          <p:cNvSpPr txBox="1"/>
          <p:nvPr/>
        </p:nvSpPr>
        <p:spPr>
          <a:xfrm>
            <a:off x="911262" y="1922900"/>
            <a:ext cx="4189254" cy="1477328"/>
          </a:xfrm>
          <a:prstGeom prst="rect">
            <a:avLst/>
          </a:prstGeom>
          <a:noFill/>
        </p:spPr>
        <p:txBody>
          <a:bodyPr wrap="square">
            <a:spAutoFit/>
          </a:bodyPr>
          <a:lstStyle/>
          <a:p>
            <a:r>
              <a:rPr lang="en-GB" b="1" i="0" dirty="0">
                <a:solidFill>
                  <a:srgbClr val="6A2382"/>
                </a:solidFill>
                <a:effectLst/>
                <a:latin typeface="Open Sans" panose="020B0606030504020204" pitchFamily="34" charset="0"/>
                <a:ea typeface="Open Sans" panose="020B0606030504020204" pitchFamily="34" charset="0"/>
                <a:cs typeface="Open Sans" panose="020B0606030504020204" pitchFamily="34" charset="0"/>
              </a:rPr>
              <a:t>Intellectual property (IP) and commercialisation at the University </a:t>
            </a:r>
            <a:r>
              <a:rPr lang="en-GB" b="1" dirty="0">
                <a:solidFill>
                  <a:srgbClr val="6A2382"/>
                </a:solidFill>
                <a:latin typeface="Open Sans" panose="020B0606030504020204" pitchFamily="34" charset="0"/>
                <a:ea typeface="Open Sans" panose="020B0606030504020204" pitchFamily="34" charset="0"/>
                <a:cs typeface="Open Sans" panose="020B0606030504020204" pitchFamily="34" charset="0"/>
              </a:rPr>
              <a:t>involves turning original research discoveries into products or services</a:t>
            </a:r>
            <a:r>
              <a:rPr lang="en-GB" b="1" i="0" dirty="0">
                <a:solidFill>
                  <a:srgbClr val="6A2382"/>
                </a:solidFill>
                <a:effectLst/>
                <a:latin typeface="Open Sans" panose="020B0606030504020204" pitchFamily="34" charset="0"/>
                <a:ea typeface="Open Sans" panose="020B0606030504020204" pitchFamily="34" charset="0"/>
                <a:cs typeface="Open Sans" panose="020B0606030504020204" pitchFamily="34" charset="0"/>
              </a:rPr>
              <a:t>.</a:t>
            </a:r>
            <a:endParaRPr lang="en-GB" b="1" dirty="0">
              <a:solidFill>
                <a:srgbClr val="6A23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ubtitle 5">
            <a:extLst>
              <a:ext uri="{FF2B5EF4-FFF2-40B4-BE49-F238E27FC236}">
                <a16:creationId xmlns:a16="http://schemas.microsoft.com/office/drawing/2014/main" id="{5794C20E-C603-52C6-0EF9-1E2DF810F56F}"/>
              </a:ext>
            </a:extLst>
          </p:cNvPr>
          <p:cNvSpPr txBox="1">
            <a:spLocks/>
          </p:cNvSpPr>
          <p:nvPr/>
        </p:nvSpPr>
        <p:spPr bwMode="auto">
          <a:xfrm>
            <a:off x="5713960" y="3378414"/>
            <a:ext cx="6206033" cy="311126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GB" sz="2500" dirty="0">
                <a:solidFill>
                  <a:srgbClr val="0070C0"/>
                </a:solidFill>
                <a:hlinkClick r:id="rId3">
                  <a:extLst>
                    <a:ext uri="{A12FA001-AC4F-418D-AE19-62706E023703}">
                      <ahyp:hlinkClr xmlns:ahyp="http://schemas.microsoft.com/office/drawing/2018/hyperlinkcolor" val="tx"/>
                    </a:ext>
                  </a:extLst>
                </a:hlinkClick>
              </a:rPr>
              <a:t>Masood Entrepreneurship Centre</a:t>
            </a:r>
            <a:endParaRPr lang="en-GB" sz="2500" dirty="0">
              <a:solidFill>
                <a:srgbClr val="0070C0"/>
              </a:solidFill>
            </a:endParaRPr>
          </a:p>
          <a:p>
            <a:pPr marL="857250" lvl="1" indent="-457200"/>
            <a:r>
              <a:rPr lang="en-GB" sz="2100" dirty="0">
                <a:solidFill>
                  <a:srgbClr val="0070C0"/>
                </a:solidFill>
                <a:hlinkClick r:id="rId4">
                  <a:extLst>
                    <a:ext uri="{A12FA001-AC4F-418D-AE19-62706E023703}">
                      <ahyp:hlinkClr xmlns:ahyp="http://schemas.microsoft.com/office/drawing/2018/hyperlinkcolor" val="tx"/>
                    </a:ext>
                  </a:extLst>
                </a:hlinkClick>
              </a:rPr>
              <a:t>Researcher to Innovator Programme (final year PGRs)</a:t>
            </a:r>
            <a:endParaRPr lang="en-GB" sz="2100" dirty="0">
              <a:solidFill>
                <a:srgbClr val="0070C0"/>
              </a:solidFill>
            </a:endParaRPr>
          </a:p>
          <a:p>
            <a:pPr marL="857250" lvl="1" indent="-457200"/>
            <a:r>
              <a:rPr lang="en-GB" sz="2100" dirty="0">
                <a:solidFill>
                  <a:srgbClr val="0070C0"/>
                </a:solidFill>
                <a:hlinkClick r:id="rId5">
                  <a:extLst>
                    <a:ext uri="{A12FA001-AC4F-418D-AE19-62706E023703}">
                      <ahyp:hlinkClr xmlns:ahyp="http://schemas.microsoft.com/office/drawing/2018/hyperlinkcolor" val="tx"/>
                    </a:ext>
                  </a:extLst>
                </a:hlinkClick>
              </a:rPr>
              <a:t>Venture Further Awards (start-up funding competition)</a:t>
            </a:r>
            <a:br>
              <a:rPr lang="en-GB" sz="2100" dirty="0">
                <a:solidFill>
                  <a:srgbClr val="0070C0"/>
                </a:solidFill>
              </a:rPr>
            </a:br>
            <a:endParaRPr lang="en-GB" sz="2100" dirty="0">
              <a:solidFill>
                <a:srgbClr val="0070C0"/>
              </a:solidFill>
            </a:endParaRPr>
          </a:p>
          <a:p>
            <a:pPr marL="457200" indent="-457200"/>
            <a:r>
              <a:rPr lang="en-GB" sz="2500" dirty="0">
                <a:solidFill>
                  <a:srgbClr val="0070C0"/>
                </a:solidFill>
                <a:hlinkClick r:id="rId6">
                  <a:extLst>
                    <a:ext uri="{A12FA001-AC4F-418D-AE19-62706E023703}">
                      <ahyp:hlinkClr xmlns:ahyp="http://schemas.microsoft.com/office/drawing/2018/hyperlinkcolor" val="tx"/>
                    </a:ext>
                  </a:extLst>
                </a:hlinkClick>
              </a:rPr>
              <a:t>University of Manchester Innovation Factory </a:t>
            </a:r>
            <a:endParaRPr lang="en-GB" sz="2500" dirty="0">
              <a:solidFill>
                <a:srgbClr val="0070C0"/>
              </a:solidFill>
            </a:endParaRPr>
          </a:p>
          <a:p>
            <a:pPr marL="457200" indent="-457200"/>
            <a:endParaRPr lang="en-GB" sz="2500" dirty="0">
              <a:solidFill>
                <a:srgbClr val="0070C0"/>
              </a:solidFill>
            </a:endParaRPr>
          </a:p>
          <a:p>
            <a:pPr marL="0" indent="0">
              <a:buNone/>
            </a:pPr>
            <a:br>
              <a:rPr lang="en-GB" sz="2500" dirty="0">
                <a:solidFill>
                  <a:srgbClr val="6A2382"/>
                </a:solidFill>
              </a:rPr>
            </a:br>
            <a:endParaRPr lang="en-GB" dirty="0">
              <a:solidFill>
                <a:schemeClr val="bg1"/>
              </a:solidFill>
            </a:endParaRPr>
          </a:p>
        </p:txBody>
      </p:sp>
    </p:spTree>
    <p:extLst>
      <p:ext uri="{BB962C8B-B14F-4D97-AF65-F5344CB8AC3E}">
        <p14:creationId xmlns:p14="http://schemas.microsoft.com/office/powerpoint/2010/main" val="333772316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290F-0B75-7C68-42BC-6C6C3C5AD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3D606-140D-D36C-F4C4-18665C855AEB}"/>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7" name="TextBox 6">
            <a:extLst>
              <a:ext uri="{FF2B5EF4-FFF2-40B4-BE49-F238E27FC236}">
                <a16:creationId xmlns:a16="http://schemas.microsoft.com/office/drawing/2014/main" id="{AB5D4424-5A6B-C9EE-B1F7-742C36B80261}"/>
              </a:ext>
            </a:extLst>
          </p:cNvPr>
          <p:cNvSpPr txBox="1"/>
          <p:nvPr/>
        </p:nvSpPr>
        <p:spPr>
          <a:xfrm>
            <a:off x="815809"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engagement</a:t>
            </a:r>
          </a:p>
        </p:txBody>
      </p:sp>
      <p:sp>
        <p:nvSpPr>
          <p:cNvPr id="10" name="Title 1">
            <a:extLst>
              <a:ext uri="{FF2B5EF4-FFF2-40B4-BE49-F238E27FC236}">
                <a16:creationId xmlns:a16="http://schemas.microsoft.com/office/drawing/2014/main" id="{64169CAB-B7CD-436A-4B04-5EF0C9CFE1FE}"/>
              </a:ext>
            </a:extLst>
          </p:cNvPr>
          <p:cNvSpPr txBox="1">
            <a:spLocks/>
          </p:cNvSpPr>
          <p:nvPr/>
        </p:nvSpPr>
        <p:spPr bwMode="auto">
          <a:xfrm>
            <a:off x="2090242" y="281140"/>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3" name="Oval 12">
            <a:extLst>
              <a:ext uri="{FF2B5EF4-FFF2-40B4-BE49-F238E27FC236}">
                <a16:creationId xmlns:a16="http://schemas.microsoft.com/office/drawing/2014/main" id="{44D78CE6-3F25-84A1-5E25-1BF8DC310F05}"/>
              </a:ext>
            </a:extLst>
          </p:cNvPr>
          <p:cNvSpPr/>
          <p:nvPr/>
        </p:nvSpPr>
        <p:spPr>
          <a:xfrm>
            <a:off x="5601739" y="4036717"/>
            <a:ext cx="2504198" cy="2504198"/>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Box 13">
            <a:extLst>
              <a:ext uri="{FF2B5EF4-FFF2-40B4-BE49-F238E27FC236}">
                <a16:creationId xmlns:a16="http://schemas.microsoft.com/office/drawing/2014/main" id="{72E1386D-6BE5-5F3E-F21B-C2D389F6D303}"/>
              </a:ext>
            </a:extLst>
          </p:cNvPr>
          <p:cNvSpPr txBox="1"/>
          <p:nvPr/>
        </p:nvSpPr>
        <p:spPr>
          <a:xfrm>
            <a:off x="5713960" y="4783712"/>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and third sector engagement</a:t>
            </a:r>
          </a:p>
        </p:txBody>
      </p:sp>
      <p:sp>
        <p:nvSpPr>
          <p:cNvPr id="18" name="TextBox 17">
            <a:extLst>
              <a:ext uri="{FF2B5EF4-FFF2-40B4-BE49-F238E27FC236}">
                <a16:creationId xmlns:a16="http://schemas.microsoft.com/office/drawing/2014/main" id="{00475068-1315-5CFB-654F-32AC9897390A}"/>
              </a:ext>
            </a:extLst>
          </p:cNvPr>
          <p:cNvSpPr txBox="1"/>
          <p:nvPr/>
        </p:nvSpPr>
        <p:spPr>
          <a:xfrm>
            <a:off x="9036234" y="4577852"/>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Regional engagement and regeneration</a:t>
            </a:r>
          </a:p>
        </p:txBody>
      </p:sp>
      <p:sp>
        <p:nvSpPr>
          <p:cNvPr id="19" name="TextBox 18">
            <a:extLst>
              <a:ext uri="{FF2B5EF4-FFF2-40B4-BE49-F238E27FC236}">
                <a16:creationId xmlns:a16="http://schemas.microsoft.com/office/drawing/2014/main" id="{3B958612-9CAD-4012-FD6E-F771FC5E4691}"/>
              </a:ext>
            </a:extLst>
          </p:cNvPr>
          <p:cNvSpPr txBox="1"/>
          <p:nvPr/>
        </p:nvSpPr>
        <p:spPr>
          <a:xfrm>
            <a:off x="7954604" y="2005392"/>
            <a:ext cx="4121150" cy="2031325"/>
          </a:xfrm>
          <a:prstGeom prst="rect">
            <a:avLst/>
          </a:prstGeom>
          <a:noFill/>
        </p:spPr>
        <p:txBody>
          <a:bodyPr wrap="square">
            <a:spAutoFit/>
          </a:bodyPr>
          <a:lstStyle/>
          <a:p>
            <a:r>
              <a:rPr lang="en-GB" b="1" i="0" dirty="0">
                <a:solidFill>
                  <a:srgbClr val="6A2382"/>
                </a:solidFill>
                <a:effectLst/>
                <a:latin typeface="Open Sans" panose="020B0606030504020204" pitchFamily="34" charset="0"/>
                <a:ea typeface="Open Sans" panose="020B0606030504020204" pitchFamily="34" charset="0"/>
                <a:cs typeface="Open Sans" panose="020B0606030504020204" pitchFamily="34" charset="0"/>
              </a:rPr>
              <a:t>The University engages with government and non-profit organisations in the public and third sectors </a:t>
            </a:r>
            <a:r>
              <a:rPr lang="en-GB" b="1" dirty="0">
                <a:solidFill>
                  <a:srgbClr val="6A2382"/>
                </a:solidFill>
                <a:latin typeface="Open Sans" panose="020B0606030504020204" pitchFamily="34" charset="0"/>
                <a:ea typeface="Open Sans" panose="020B0606030504020204" pitchFamily="34" charset="0"/>
                <a:cs typeface="Open Sans" panose="020B0606030504020204" pitchFamily="34" charset="0"/>
              </a:rPr>
              <a:t>through research, partnerships, and initiatives supporting information, policy and services for the public. </a:t>
            </a:r>
          </a:p>
        </p:txBody>
      </p:sp>
      <p:sp>
        <p:nvSpPr>
          <p:cNvPr id="20" name="Subtitle 5">
            <a:extLst>
              <a:ext uri="{FF2B5EF4-FFF2-40B4-BE49-F238E27FC236}">
                <a16:creationId xmlns:a16="http://schemas.microsoft.com/office/drawing/2014/main" id="{0C25E016-FD71-1826-F30B-DEC405F29B10}"/>
              </a:ext>
            </a:extLst>
          </p:cNvPr>
          <p:cNvSpPr txBox="1">
            <a:spLocks/>
          </p:cNvSpPr>
          <p:nvPr/>
        </p:nvSpPr>
        <p:spPr bwMode="auto">
          <a:xfrm>
            <a:off x="615239" y="2585531"/>
            <a:ext cx="6046946" cy="306101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GB" sz="2500" dirty="0">
                <a:solidFill>
                  <a:srgbClr val="0070C0"/>
                </a:solidFill>
                <a:latin typeface="Open Sans"/>
                <a:ea typeface="Open Sans"/>
                <a:cs typeface="Open Sans"/>
                <a:hlinkClick r:id="rId3">
                  <a:extLst>
                    <a:ext uri="{A12FA001-AC4F-418D-AE19-62706E023703}">
                      <ahyp:hlinkClr xmlns:ahyp="http://schemas.microsoft.com/office/drawing/2018/hyperlinkcolor" val="tx"/>
                    </a:ext>
                  </a:extLst>
                </a:hlinkClick>
              </a:rPr>
              <a:t>Policy@Manchester</a:t>
            </a:r>
          </a:p>
          <a:p>
            <a:pPr marL="857250" lvl="1" indent="-457200"/>
            <a:r>
              <a:rPr lang="en-GB" sz="2100" dirty="0">
                <a:solidFill>
                  <a:srgbClr val="0070C0"/>
                </a:solidFill>
                <a:latin typeface="Open Sans"/>
                <a:ea typeface="Open Sans"/>
                <a:cs typeface="Open Sans"/>
                <a:hlinkClick r:id="rId4">
                  <a:extLst>
                    <a:ext uri="{A12FA001-AC4F-418D-AE19-62706E023703}">
                      <ahyp:hlinkClr xmlns:ahyp="http://schemas.microsoft.com/office/drawing/2018/hyperlinkcolor" val="tx"/>
                    </a:ext>
                  </a:extLst>
                </a:hlinkClick>
              </a:rPr>
              <a:t>Training resources and mailing list</a:t>
            </a:r>
            <a:br>
              <a:rPr lang="en-GB" sz="2100" dirty="0">
                <a:hlinkClick r:id="rId4">
                  <a:extLst>
                    <a:ext uri="{A12FA001-AC4F-418D-AE19-62706E023703}">
                      <ahyp:hlinkClr xmlns:ahyp="http://schemas.microsoft.com/office/drawing/2018/hyperlinkcolor" val="tx"/>
                    </a:ext>
                  </a:extLst>
                </a:hlinkClick>
              </a:rPr>
            </a:br>
            <a:endParaRPr lang="en-GB" sz="2100">
              <a:solidFill>
                <a:srgbClr val="0070C0"/>
              </a:solidFill>
            </a:endParaRPr>
          </a:p>
          <a:p>
            <a:pPr marL="0" indent="0">
              <a:buNone/>
            </a:pPr>
            <a:r>
              <a:rPr lang="en-GB" sz="2500" dirty="0">
                <a:solidFill>
                  <a:srgbClr val="6A2382"/>
                </a:solidFill>
              </a:rPr>
              <a:t>UKRI-funded PGRs:</a:t>
            </a:r>
          </a:p>
          <a:p>
            <a:pPr marL="457200" indent="-457200"/>
            <a:r>
              <a:rPr lang="en-GB" sz="2500" dirty="0">
                <a:solidFill>
                  <a:srgbClr val="6A2382"/>
                </a:solidFill>
              </a:rPr>
              <a:t>UKRI Policy Internships </a:t>
            </a:r>
          </a:p>
          <a:p>
            <a:pPr marL="457200" indent="-457200"/>
            <a:r>
              <a:rPr lang="en-GB" sz="2500" dirty="0">
                <a:solidFill>
                  <a:srgbClr val="6A2382"/>
                </a:solidFill>
              </a:rPr>
              <a:t>Open Innovation Team</a:t>
            </a:r>
          </a:p>
          <a:p>
            <a:pPr marL="457200" indent="-457200"/>
            <a:endParaRPr lang="en-GB" sz="2500" dirty="0">
              <a:solidFill>
                <a:srgbClr val="0070C0"/>
              </a:solidFill>
            </a:endParaRPr>
          </a:p>
          <a:p>
            <a:pPr marL="457200" indent="-457200"/>
            <a:endParaRPr lang="en-GB" sz="2500" dirty="0">
              <a:solidFill>
                <a:srgbClr val="0070C0"/>
              </a:solidFill>
            </a:endParaRPr>
          </a:p>
          <a:p>
            <a:pPr marL="0" indent="0">
              <a:buNone/>
            </a:pPr>
            <a:br>
              <a:rPr lang="en-GB" sz="2500" dirty="0">
                <a:solidFill>
                  <a:srgbClr val="6A2382"/>
                </a:solidFill>
              </a:rPr>
            </a:br>
            <a:endParaRPr lang="en-GB" dirty="0">
              <a:solidFill>
                <a:schemeClr val="bg1"/>
              </a:solidFill>
            </a:endParaRPr>
          </a:p>
        </p:txBody>
      </p:sp>
    </p:spTree>
    <p:extLst>
      <p:ext uri="{BB962C8B-B14F-4D97-AF65-F5344CB8AC3E}">
        <p14:creationId xmlns:p14="http://schemas.microsoft.com/office/powerpoint/2010/main" val="308242533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9FA6A-C4D7-5D84-3987-5A4D11982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97B5D-58FC-2324-F848-462617AEA83F}"/>
              </a:ext>
            </a:extLst>
          </p:cNvPr>
          <p:cNvSpPr>
            <a:spLocks noGrp="1"/>
          </p:cNvSpPr>
          <p:nvPr>
            <p:ph type="title"/>
          </p:nvPr>
        </p:nvSpPr>
        <p:spPr>
          <a:xfrm>
            <a:off x="698500" y="665992"/>
            <a:ext cx="10959008" cy="1143000"/>
          </a:xfrm>
        </p:spPr>
        <p:txBody>
          <a:bodyPr/>
          <a:lstStyle/>
          <a:p>
            <a:pPr algn="ctr"/>
            <a:r>
              <a:rPr lang="en-US" b="1" dirty="0">
                <a:solidFill>
                  <a:schemeClr val="bg1"/>
                </a:solidFill>
              </a:rPr>
              <a:t>Proposed activities</a:t>
            </a:r>
          </a:p>
        </p:txBody>
      </p:sp>
      <p:sp>
        <p:nvSpPr>
          <p:cNvPr id="9" name="TextBox 8">
            <a:extLst>
              <a:ext uri="{FF2B5EF4-FFF2-40B4-BE49-F238E27FC236}">
                <a16:creationId xmlns:a16="http://schemas.microsoft.com/office/drawing/2014/main" id="{E38B3728-21BC-611F-9193-94579F124001}"/>
              </a:ext>
            </a:extLst>
          </p:cNvPr>
          <p:cNvSpPr txBox="1"/>
          <p:nvPr/>
        </p:nvSpPr>
        <p:spPr>
          <a:xfrm>
            <a:off x="3929260" y="2423308"/>
            <a:ext cx="2386889"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Research partnerships</a:t>
            </a:r>
            <a:endParaRPr lang="en-US" sz="2400" dirty="0">
              <a:solidFill>
                <a:schemeClr val="bg1"/>
              </a:solidFill>
              <a:latin typeface="Open Sans"/>
              <a:cs typeface="Open Sans"/>
            </a:endParaRPr>
          </a:p>
        </p:txBody>
      </p:sp>
      <p:sp>
        <p:nvSpPr>
          <p:cNvPr id="3" name="TextBox 2">
            <a:extLst>
              <a:ext uri="{FF2B5EF4-FFF2-40B4-BE49-F238E27FC236}">
                <a16:creationId xmlns:a16="http://schemas.microsoft.com/office/drawing/2014/main" id="{009598D0-70D1-9F65-1F97-82862B6A33F3}"/>
              </a:ext>
            </a:extLst>
          </p:cNvPr>
          <p:cNvSpPr txBox="1"/>
          <p:nvPr/>
        </p:nvSpPr>
        <p:spPr>
          <a:xfrm>
            <a:off x="7332871" y="2409457"/>
            <a:ext cx="2269580" cy="1131079"/>
          </a:xfrm>
          <a:prstGeom prst="rect">
            <a:avLst/>
          </a:prstGeom>
          <a:noFill/>
        </p:spPr>
        <p:txBody>
          <a:bodyPr wrap="square" rtlCol="0">
            <a:spAutoFit/>
          </a:bodyPr>
          <a:lstStyle/>
          <a:p>
            <a:pPr algn="ctr">
              <a:lnSpc>
                <a:spcPct val="90000"/>
              </a:lnSpc>
            </a:pPr>
            <a:r>
              <a:rPr lang="en-US" sz="2500" b="1" dirty="0">
                <a:solidFill>
                  <a:schemeClr val="bg1"/>
                </a:solidFill>
                <a:latin typeface="Open Sans"/>
                <a:cs typeface="Open Sans"/>
              </a:rPr>
              <a:t>Skills-based micro-placements</a:t>
            </a:r>
          </a:p>
        </p:txBody>
      </p:sp>
      <p:sp>
        <p:nvSpPr>
          <p:cNvPr id="5" name="TextBox 4">
            <a:extLst>
              <a:ext uri="{FF2B5EF4-FFF2-40B4-BE49-F238E27FC236}">
                <a16:creationId xmlns:a16="http://schemas.microsoft.com/office/drawing/2014/main" id="{BFA5C87E-A615-7C45-0136-64EE00275F8E}"/>
              </a:ext>
            </a:extLst>
          </p:cNvPr>
          <p:cNvSpPr txBox="1"/>
          <p:nvPr/>
        </p:nvSpPr>
        <p:spPr>
          <a:xfrm>
            <a:off x="7241052" y="2423308"/>
            <a:ext cx="2269580" cy="757130"/>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Business engagement</a:t>
            </a:r>
          </a:p>
        </p:txBody>
      </p:sp>
      <p:sp>
        <p:nvSpPr>
          <p:cNvPr id="10" name="Title 1">
            <a:extLst>
              <a:ext uri="{FF2B5EF4-FFF2-40B4-BE49-F238E27FC236}">
                <a16:creationId xmlns:a16="http://schemas.microsoft.com/office/drawing/2014/main" id="{9EC51019-4852-0BB2-825C-EA6EC128E9A1}"/>
              </a:ext>
            </a:extLst>
          </p:cNvPr>
          <p:cNvSpPr txBox="1">
            <a:spLocks/>
          </p:cNvSpPr>
          <p:nvPr/>
        </p:nvSpPr>
        <p:spPr bwMode="auto">
          <a:xfrm>
            <a:off x="1232992" y="206202"/>
            <a:ext cx="10959008"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fontAlgn="base">
              <a:spcBef>
                <a:spcPct val="0"/>
              </a:spcBef>
              <a:spcAft>
                <a:spcPct val="0"/>
              </a:spcAft>
              <a:defRPr sz="36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chemeClr val="tx2"/>
                </a:solidFill>
              </a:rPr>
              <a:t>Types of knowledge exchange activity </a:t>
            </a:r>
          </a:p>
        </p:txBody>
      </p:sp>
      <p:sp>
        <p:nvSpPr>
          <p:cNvPr id="14" name="TextBox 13">
            <a:extLst>
              <a:ext uri="{FF2B5EF4-FFF2-40B4-BE49-F238E27FC236}">
                <a16:creationId xmlns:a16="http://schemas.microsoft.com/office/drawing/2014/main" id="{07485EB3-4265-37A5-E3F6-D5A92B2589AD}"/>
              </a:ext>
            </a:extLst>
          </p:cNvPr>
          <p:cNvSpPr txBox="1"/>
          <p:nvPr/>
        </p:nvSpPr>
        <p:spPr>
          <a:xfrm>
            <a:off x="5713960" y="4783712"/>
            <a:ext cx="2269580" cy="1089529"/>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Public and third sector engagement</a:t>
            </a:r>
          </a:p>
        </p:txBody>
      </p:sp>
      <p:sp>
        <p:nvSpPr>
          <p:cNvPr id="17" name="Oval 16">
            <a:extLst>
              <a:ext uri="{FF2B5EF4-FFF2-40B4-BE49-F238E27FC236}">
                <a16:creationId xmlns:a16="http://schemas.microsoft.com/office/drawing/2014/main" id="{FE242C6C-9915-05D5-C90B-E94060A6DA2F}"/>
              </a:ext>
            </a:extLst>
          </p:cNvPr>
          <p:cNvSpPr/>
          <p:nvPr/>
        </p:nvSpPr>
        <p:spPr>
          <a:xfrm>
            <a:off x="8918925" y="4036717"/>
            <a:ext cx="2504198" cy="2504198"/>
          </a:xfrm>
          <a:prstGeom prst="ellipse">
            <a:avLst/>
          </a:prstGeom>
          <a:solidFill>
            <a:schemeClr val="tx2">
              <a:lumMod val="60000"/>
              <a:lumOff val="4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057C2511-9678-FD76-D091-586B9DD2EE70}"/>
              </a:ext>
            </a:extLst>
          </p:cNvPr>
          <p:cNvSpPr txBox="1"/>
          <p:nvPr/>
        </p:nvSpPr>
        <p:spPr>
          <a:xfrm>
            <a:off x="9036234" y="4577852"/>
            <a:ext cx="2269580" cy="1421928"/>
          </a:xfrm>
          <a:prstGeom prst="rect">
            <a:avLst/>
          </a:prstGeom>
          <a:noFill/>
        </p:spPr>
        <p:txBody>
          <a:bodyPr wrap="square" rtlCol="0">
            <a:spAutoFit/>
          </a:bodyPr>
          <a:lstStyle/>
          <a:p>
            <a:pPr algn="ctr">
              <a:lnSpc>
                <a:spcPct val="90000"/>
              </a:lnSpc>
            </a:pPr>
            <a:r>
              <a:rPr lang="en-US" sz="2400" b="1" dirty="0">
                <a:solidFill>
                  <a:schemeClr val="bg1"/>
                </a:solidFill>
                <a:latin typeface="Open Sans"/>
                <a:cs typeface="Open Sans"/>
              </a:rPr>
              <a:t>Regional engagement and regeneration</a:t>
            </a:r>
          </a:p>
        </p:txBody>
      </p:sp>
      <p:sp>
        <p:nvSpPr>
          <p:cNvPr id="20" name="TextBox 19">
            <a:extLst>
              <a:ext uri="{FF2B5EF4-FFF2-40B4-BE49-F238E27FC236}">
                <a16:creationId xmlns:a16="http://schemas.microsoft.com/office/drawing/2014/main" id="{94F2C0F3-46E3-7B33-2CC0-E616DBB365E7}"/>
              </a:ext>
            </a:extLst>
          </p:cNvPr>
          <p:cNvSpPr txBox="1"/>
          <p:nvPr/>
        </p:nvSpPr>
        <p:spPr>
          <a:xfrm>
            <a:off x="7983540" y="1524661"/>
            <a:ext cx="3941214" cy="2308324"/>
          </a:xfrm>
          <a:prstGeom prst="rect">
            <a:avLst/>
          </a:prstGeom>
          <a:noFill/>
        </p:spPr>
        <p:txBody>
          <a:bodyPr wrap="square">
            <a:spAutoFit/>
          </a:bodyPr>
          <a:lstStyle/>
          <a:p>
            <a:r>
              <a:rPr lang="en-GB" b="1" i="0" dirty="0">
                <a:solidFill>
                  <a:srgbClr val="6A2382"/>
                </a:solidFill>
                <a:effectLst/>
                <a:latin typeface="Open Sans" panose="020B0606030504020204" pitchFamily="34" charset="0"/>
              </a:rPr>
              <a:t>Working in partnership with communities, organisations and civic leaders from across Manchester and Greater Manchester, the University believes it will improve our own practice, and the lives of people in the region. </a:t>
            </a:r>
            <a:endParaRPr lang="en-GB" b="1" dirty="0">
              <a:solidFill>
                <a:srgbClr val="6A238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Subtitle 5">
            <a:extLst>
              <a:ext uri="{FF2B5EF4-FFF2-40B4-BE49-F238E27FC236}">
                <a16:creationId xmlns:a16="http://schemas.microsoft.com/office/drawing/2014/main" id="{3C9CCB39-0436-4A0F-872B-9A950B4E8F74}"/>
              </a:ext>
            </a:extLst>
          </p:cNvPr>
          <p:cNvSpPr txBox="1">
            <a:spLocks/>
          </p:cNvSpPr>
          <p:nvPr/>
        </p:nvSpPr>
        <p:spPr bwMode="auto">
          <a:xfrm>
            <a:off x="1550259" y="2671966"/>
            <a:ext cx="7440065" cy="381177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fontAlgn="base">
              <a:spcBef>
                <a:spcPct val="20000"/>
              </a:spcBef>
              <a:spcAft>
                <a:spcPct val="0"/>
              </a:spcAft>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spcBef>
                <a:spcPct val="20000"/>
              </a:spcBef>
              <a:spcAft>
                <a:spcPct val="0"/>
              </a:spcAft>
              <a:buFont typeface="Arial"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500" dirty="0">
                <a:solidFill>
                  <a:srgbClr val="0070C0"/>
                </a:solidFill>
                <a:hlinkClick r:id="rId3">
                  <a:extLst>
                    <a:ext uri="{A12FA001-AC4F-418D-AE19-62706E023703}">
                      <ahyp:hlinkClr xmlns:ahyp="http://schemas.microsoft.com/office/drawing/2018/hyperlinkcolor" val="tx"/>
                    </a:ext>
                  </a:extLst>
                </a:hlinkClick>
              </a:rPr>
              <a:t>Civic Engagement</a:t>
            </a:r>
            <a:br>
              <a:rPr lang="en-GB" sz="2500" dirty="0">
                <a:solidFill>
                  <a:srgbClr val="0070C0"/>
                </a:solidFill>
              </a:rPr>
            </a:br>
            <a:endParaRPr lang="en-GB" sz="2500" dirty="0">
              <a:solidFill>
                <a:srgbClr val="0070C0"/>
              </a:solidFill>
            </a:endParaRPr>
          </a:p>
          <a:p>
            <a:r>
              <a:rPr lang="en-GB" sz="2500" dirty="0">
                <a:solidFill>
                  <a:srgbClr val="6A2382"/>
                </a:solidFill>
              </a:rPr>
              <a:t>Social inclusion</a:t>
            </a:r>
          </a:p>
          <a:p>
            <a:r>
              <a:rPr lang="en-GB" sz="2500" dirty="0">
                <a:solidFill>
                  <a:srgbClr val="6A2382"/>
                </a:solidFill>
              </a:rPr>
              <a:t>Prosperous communities</a:t>
            </a:r>
          </a:p>
          <a:p>
            <a:r>
              <a:rPr lang="en-GB" sz="2500" dirty="0">
                <a:solidFill>
                  <a:srgbClr val="6A2382"/>
                </a:solidFill>
              </a:rPr>
              <a:t>Better health</a:t>
            </a:r>
          </a:p>
          <a:p>
            <a:r>
              <a:rPr lang="en-GB" sz="2500" dirty="0">
                <a:solidFill>
                  <a:srgbClr val="6A2382"/>
                </a:solidFill>
              </a:rPr>
              <a:t>Environmental sustainability</a:t>
            </a:r>
          </a:p>
          <a:p>
            <a:r>
              <a:rPr lang="en-GB" sz="2500" dirty="0">
                <a:solidFill>
                  <a:srgbClr val="6A2382"/>
                </a:solidFill>
              </a:rPr>
              <a:t>Cultural engagement</a:t>
            </a:r>
          </a:p>
          <a:p>
            <a:r>
              <a:rPr lang="en-GB" sz="2500" dirty="0">
                <a:solidFill>
                  <a:srgbClr val="6A2382"/>
                </a:solidFill>
              </a:rPr>
              <a:t>Public engagement</a:t>
            </a:r>
          </a:p>
          <a:p>
            <a:endParaRPr lang="en-GB" sz="2500" dirty="0">
              <a:solidFill>
                <a:srgbClr val="0070C0"/>
              </a:solidFill>
            </a:endParaRPr>
          </a:p>
          <a:p>
            <a:pPr marL="0" indent="0">
              <a:buNone/>
            </a:pPr>
            <a:endParaRPr lang="en-GB" sz="2500" dirty="0">
              <a:solidFill>
                <a:srgbClr val="0070C0"/>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607402835"/>
      </p:ext>
    </p:extLst>
  </p:cSld>
  <p:clrMapOvr>
    <a:masterClrMapping/>
  </p:clrMapOvr>
  <p:transition spd="slow">
    <p:push/>
  </p:transition>
</p:sld>
</file>

<file path=ppt/theme/theme1.xml><?xml version="1.0" encoding="utf-8"?>
<a:theme xmlns:a="http://schemas.openxmlformats.org/drawingml/2006/main" name="Office Theme">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DEO">
  <a:themeElements>
    <a:clrScheme name="UoM">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34ee3c-af69-4f35-a20d-cf915ccf4abe">
      <Terms xmlns="http://schemas.microsoft.com/office/infopath/2007/PartnerControls"/>
    </lcf76f155ced4ddcb4097134ff3c332f>
    <Timetable_x002d_Year1 xmlns="2734ee3c-af69-4f35-a20d-cf915ccf4abe">
      <Url xsi:nil="true"/>
      <Description xsi:nil="true"/>
    </Timetable_x002d_Year1>
    <TaxCatchAll xmlns="35171eaf-82dd-40d1-9430-63b1b0af6ee9" xsi:nil="true"/>
    <TaxKeywordTaxHTField xmlns="35171eaf-82dd-40d1-9430-63b1b0af6ee9">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17E2E86941C46B1982B2B32518E41" ma:contentTypeVersion="21" ma:contentTypeDescription="Create a new document." ma:contentTypeScope="" ma:versionID="a207377b381a2bceb7a352340d092e24">
  <xsd:schema xmlns:xsd="http://www.w3.org/2001/XMLSchema" xmlns:xs="http://www.w3.org/2001/XMLSchema" xmlns:p="http://schemas.microsoft.com/office/2006/metadata/properties" xmlns:ns2="35171eaf-82dd-40d1-9430-63b1b0af6ee9" xmlns:ns3="2734ee3c-af69-4f35-a20d-cf915ccf4abe" targetNamespace="http://schemas.microsoft.com/office/2006/metadata/properties" ma:root="true" ma:fieldsID="4978b4b23deb6f9972336b5e67963513" ns2:_="" ns3:_="">
    <xsd:import namespace="35171eaf-82dd-40d1-9430-63b1b0af6ee9"/>
    <xsd:import namespace="2734ee3c-af69-4f35-a20d-cf915ccf4abe"/>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Timetable_x002d_Year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71eaf-82dd-40d1-9430-63b1b0af6ee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6d63537c-d192-4dc4-bb87-a5632b1c7687"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b1eb7151-9f5a-4e50-ad3c-af9cf39e4557}" ma:internalName="TaxCatchAll" ma:showField="CatchAllData" ma:web="35171eaf-82dd-40d1-9430-63b1b0af6ee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34ee3c-af69-4f35-a20d-cf915ccf4a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Timetable_x002d_Year1" ma:index="25" nillable="true" ma:displayName="Timetable - Year 1" ma:format="Hyperlink" ma:internalName="Timetable_x002d_Year1">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0CA4C-1488-49C7-99F9-E1067D4BCE0D}">
  <ds:schemaRefs>
    <ds:schemaRef ds:uri="http://schemas.microsoft.com/sharepoint/v3/contenttype/forms"/>
  </ds:schemaRefs>
</ds:datastoreItem>
</file>

<file path=customXml/itemProps2.xml><?xml version="1.0" encoding="utf-8"?>
<ds:datastoreItem xmlns:ds="http://schemas.openxmlformats.org/officeDocument/2006/customXml" ds:itemID="{66BF07A1-C859-4891-883F-3323304BE724}">
  <ds:schemaRefs>
    <ds:schemaRef ds:uri="35171eaf-82dd-40d1-9430-63b1b0af6ee9"/>
    <ds:schemaRef ds:uri="http://purl.org/dc/elements/1.1/"/>
    <ds:schemaRef ds:uri="http://schemas.microsoft.com/office/2006/metadata/properties"/>
    <ds:schemaRef ds:uri="2734ee3c-af69-4f35-a20d-cf915ccf4ab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C8133DD-FD6C-4E09-AE4F-D0B1DEFF3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171eaf-82dd-40d1-9430-63b1b0af6ee9"/>
    <ds:schemaRef ds:uri="2734ee3c-af69-4f35-a20d-cf915ccf4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3793</TotalTime>
  <Words>1320</Words>
  <Application>Microsoft Office PowerPoint</Application>
  <PresentationFormat>Widescreen</PresentationFormat>
  <Paragraphs>231</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Google Sans</vt:lpstr>
      <vt:lpstr>Open Sans</vt:lpstr>
      <vt:lpstr>Office Theme</vt:lpstr>
      <vt:lpstr>VIDEO</vt:lpstr>
      <vt:lpstr>Faculty of Humanities Doctoral Academy</vt:lpstr>
      <vt:lpstr>Proposed activities</vt:lpstr>
      <vt:lpstr>Proposed activities</vt:lpstr>
      <vt:lpstr>PowerPoint Presentation</vt:lpstr>
      <vt:lpstr>Proposed activities</vt:lpstr>
      <vt:lpstr>Proposed activities</vt:lpstr>
      <vt:lpstr>Proposed activities</vt:lpstr>
      <vt:lpstr>Proposed activities</vt:lpstr>
      <vt:lpstr>Proposed activities</vt:lpstr>
      <vt:lpstr>Proposed activities</vt:lpstr>
      <vt:lpstr>Why placements and knowledge exchange?</vt:lpstr>
      <vt:lpstr>PowerPoint Presentation</vt:lpstr>
      <vt:lpstr>PowerPoint Presentation</vt:lpstr>
      <vt:lpstr>Proposed activities</vt:lpstr>
      <vt:lpstr>General guidance on eligibility</vt:lpstr>
      <vt:lpstr>Proposed activities</vt:lpstr>
      <vt:lpstr>What PGRs say </vt:lpstr>
      <vt:lpstr>Proposed activities</vt:lpstr>
      <vt:lpstr>Interested? Next steps </vt:lpstr>
      <vt:lpstr>Questions? Get in touch</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MZYSSPB2</dc:creator>
  <cp:lastModifiedBy>Joanne Marsh</cp:lastModifiedBy>
  <cp:revision>30</cp:revision>
  <cp:lastPrinted>2025-02-26T15:03:11Z</cp:lastPrinted>
  <dcterms:created xsi:type="dcterms:W3CDTF">2012-06-12T15:56:20Z</dcterms:created>
  <dcterms:modified xsi:type="dcterms:W3CDTF">2025-03-03T11:38:48Z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0x0101005D017E2E86941C46B1982B2B32518E41</vt:lpwstr>
  </property>
  <property fmtid="{D5CDD505-2E9C-101B-9397-08002B2CF9AE}" pid="3" name="MediaServiceImageTags">
    <vt:lpwstr/>
  </property>
  <property fmtid="{D5CDD505-2E9C-101B-9397-08002B2CF9AE}" pid="4" name="TaxKeyword">
    <vt:lpwstr/>
  </property>
</Properties>
</file>