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diagrams/layout1.xml" ContentType="application/vnd.openxmlformats-officedocument.drawingml.diagramLayout+xml"/>
  <Override PartName="/ppt/notesSlides/notesSlide6.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7" r:id="rId3"/>
    <p:sldId id="326" r:id="rId4"/>
    <p:sldId id="309" r:id="rId5"/>
    <p:sldId id="310" r:id="rId6"/>
    <p:sldId id="327" r:id="rId7"/>
    <p:sldId id="332" r:id="rId8"/>
    <p:sldId id="333" r:id="rId9"/>
    <p:sldId id="299" r:id="rId10"/>
    <p:sldId id="301" r:id="rId11"/>
    <p:sldId id="303" r:id="rId12"/>
    <p:sldId id="305" r:id="rId13"/>
    <p:sldId id="319" r:id="rId14"/>
    <p:sldId id="324" r:id="rId15"/>
    <p:sldId id="316" r:id="rId16"/>
    <p:sldId id="282" r:id="rId17"/>
    <p:sldId id="322" r:id="rId18"/>
    <p:sldId id="330" r:id="rId19"/>
    <p:sldId id="331" r:id="rId20"/>
    <p:sldId id="328" r:id="rId21"/>
  </p:sldIdLst>
  <p:sldSz cx="9144000" cy="6858000" type="screen4x3"/>
  <p:notesSz cx="6815138" cy="98234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9" autoAdjust="0"/>
    <p:restoredTop sz="94729" autoAdjust="0"/>
  </p:normalViewPr>
  <p:slideViewPr>
    <p:cSldViewPr>
      <p:cViewPr varScale="1">
        <p:scale>
          <a:sx n="88" d="100"/>
          <a:sy n="88" d="100"/>
        </p:scale>
        <p:origin x="-53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style val="30"/>
  <c:chart>
    <c:title>
      <c:tx>
        <c:rich>
          <a:bodyPr/>
          <a:lstStyle/>
          <a:p>
            <a:pPr>
              <a:defRPr/>
            </a:pPr>
            <a:r>
              <a:rPr lang="en-GB" dirty="0" smtClean="0"/>
              <a:t>%</a:t>
            </a:r>
            <a:endParaRPr lang="en-GB" dirty="0"/>
          </a:p>
        </c:rich>
      </c:tx>
      <c:layout>
        <c:manualLayout>
          <c:xMode val="edge"/>
          <c:yMode val="edge"/>
          <c:x val="0.425610263908347"/>
          <c:y val="2.3004697245202588E-2"/>
        </c:manualLayout>
      </c:layout>
    </c:title>
    <c:view3D>
      <c:rAngAx val="1"/>
    </c:view3D>
    <c:plotArea>
      <c:layout>
        <c:manualLayout>
          <c:layoutTarget val="inner"/>
          <c:xMode val="edge"/>
          <c:yMode val="edge"/>
          <c:x val="0.34378953844066801"/>
          <c:y val="2.3004697245202588E-2"/>
          <c:w val="0.60835240285378778"/>
          <c:h val="0.91564944343425891"/>
        </c:manualLayout>
      </c:layout>
      <c:bar3DChart>
        <c:barDir val="bar"/>
        <c:grouping val="clustered"/>
        <c:ser>
          <c:idx val="0"/>
          <c:order val="0"/>
          <c:tx>
            <c:strRef>
              <c:f>Sheet1!$B$1</c:f>
              <c:strCache>
                <c:ptCount val="1"/>
                <c:pt idx="0">
                  <c:v>Sem 1</c:v>
                </c:pt>
              </c:strCache>
            </c:strRef>
          </c:tx>
          <c:dLbls>
            <c:dLbl>
              <c:idx val="0"/>
              <c:layout/>
              <c:tx>
                <c:rich>
                  <a:bodyPr/>
                  <a:lstStyle/>
                  <a:p>
                    <a:r>
                      <a:rPr lang="en-US" smtClean="0"/>
                      <a:t>19.2</a:t>
                    </a:r>
                    <a:endParaRPr lang="en-US"/>
                  </a:p>
                </c:rich>
              </c:tx>
              <c:showVal val="1"/>
            </c:dLbl>
            <c:dLbl>
              <c:idx val="1"/>
              <c:layout/>
              <c:tx>
                <c:rich>
                  <a:bodyPr/>
                  <a:lstStyle/>
                  <a:p>
                    <a:r>
                      <a:rPr lang="en-US" smtClean="0"/>
                      <a:t>79.7</a:t>
                    </a:r>
                    <a:endParaRPr lang="en-US"/>
                  </a:p>
                </c:rich>
              </c:tx>
              <c:showVal val="1"/>
            </c:dLbl>
            <c:dLbl>
              <c:idx val="2"/>
              <c:layout/>
              <c:tx>
                <c:rich>
                  <a:bodyPr/>
                  <a:lstStyle/>
                  <a:p>
                    <a:r>
                      <a:rPr lang="en-US" smtClean="0"/>
                      <a:t>2.2</a:t>
                    </a:r>
                    <a:endParaRPr lang="en-US"/>
                  </a:p>
                </c:rich>
              </c:tx>
              <c:showVal val="1"/>
            </c:dLbl>
            <c:showVal val="1"/>
          </c:dLbls>
          <c:cat>
            <c:strRef>
              <c:f>Sheet1!$A$2:$A$5</c:f>
              <c:strCache>
                <c:ptCount val="3"/>
                <c:pt idx="0">
                  <c:v>Yes</c:v>
                </c:pt>
                <c:pt idx="1">
                  <c:v>No</c:v>
                </c:pt>
                <c:pt idx="2">
                  <c:v>No answer</c:v>
                </c:pt>
              </c:strCache>
            </c:strRef>
          </c:cat>
          <c:val>
            <c:numRef>
              <c:f>Sheet1!$B$2:$B$5</c:f>
              <c:numCache>
                <c:formatCode>General</c:formatCode>
                <c:ptCount val="4"/>
                <c:pt idx="0">
                  <c:v>19.190999999999999</c:v>
                </c:pt>
                <c:pt idx="1">
                  <c:v>79.709000000000003</c:v>
                </c:pt>
                <c:pt idx="2">
                  <c:v>2.202</c:v>
                </c:pt>
              </c:numCache>
            </c:numRef>
          </c:val>
        </c:ser>
        <c:dLbls>
          <c:showVal val="1"/>
        </c:dLbls>
        <c:shape val="cylinder"/>
        <c:axId val="79532800"/>
        <c:axId val="79534720"/>
        <c:axId val="0"/>
      </c:bar3DChart>
      <c:catAx>
        <c:axId val="79532800"/>
        <c:scaling>
          <c:orientation val="minMax"/>
        </c:scaling>
        <c:axPos val="l"/>
        <c:majorTickMark val="none"/>
        <c:tickLblPos val="nextTo"/>
        <c:crossAx val="79534720"/>
        <c:crosses val="autoZero"/>
        <c:auto val="1"/>
        <c:lblAlgn val="ctr"/>
        <c:lblOffset val="100"/>
      </c:catAx>
      <c:valAx>
        <c:axId val="79534720"/>
        <c:scaling>
          <c:orientation val="minMax"/>
        </c:scaling>
        <c:delete val="1"/>
        <c:axPos val="b"/>
        <c:numFmt formatCode="General" sourceLinked="1"/>
        <c:tickLblPos val="none"/>
        <c:crossAx val="79532800"/>
        <c:crosses val="autoZero"/>
        <c:crossBetween val="between"/>
      </c:valAx>
      <c:spPr>
        <a:solidFill>
          <a:schemeClr val="lt1"/>
        </a:solidFill>
        <a:ln w="25400" cap="flat" cmpd="sng" algn="ctr">
          <a:solidFill>
            <a:schemeClr val="accent4"/>
          </a:solidFill>
          <a:prstDash val="solid"/>
        </a:ln>
        <a:effectLst/>
      </c:spPr>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style val="30"/>
  <c:chart>
    <c:title>
      <c:tx>
        <c:rich>
          <a:bodyPr/>
          <a:lstStyle/>
          <a:p>
            <a:pPr>
              <a:defRPr/>
            </a:pPr>
            <a:r>
              <a:rPr lang="en-GB" dirty="0" smtClean="0"/>
              <a:t>%</a:t>
            </a:r>
            <a:endParaRPr lang="en-GB" dirty="0"/>
          </a:p>
        </c:rich>
      </c:tx>
      <c:layout>
        <c:manualLayout>
          <c:xMode val="edge"/>
          <c:yMode val="edge"/>
          <c:x val="0.53692256880663347"/>
          <c:y val="1.9616984807649285E-2"/>
        </c:manualLayout>
      </c:layout>
    </c:title>
    <c:view3D>
      <c:depthPercent val="100"/>
      <c:rAngAx val="1"/>
    </c:view3D>
    <c:plotArea>
      <c:layout>
        <c:manualLayout>
          <c:layoutTarget val="inner"/>
          <c:xMode val="edge"/>
          <c:yMode val="edge"/>
          <c:x val="0.45955608838541767"/>
          <c:y val="1.2113616839096146E-2"/>
          <c:w val="0.48516683476053335"/>
          <c:h val="0.92807105570528592"/>
        </c:manualLayout>
      </c:layout>
      <c:bar3DChart>
        <c:barDir val="bar"/>
        <c:grouping val="stacked"/>
        <c:ser>
          <c:idx val="0"/>
          <c:order val="0"/>
          <c:tx>
            <c:strRef>
              <c:f>Sheet1!$B$1</c:f>
              <c:strCache>
                <c:ptCount val="1"/>
                <c:pt idx="0">
                  <c:v>Column1</c:v>
                </c:pt>
              </c:strCache>
            </c:strRef>
          </c:tx>
          <c:dLbls>
            <c:dLbl>
              <c:idx val="0"/>
              <c:layout>
                <c:manualLayout>
                  <c:x val="0.16437087514907919"/>
                  <c:y val="0"/>
                </c:manualLayout>
              </c:layout>
              <c:tx>
                <c:rich>
                  <a:bodyPr/>
                  <a:lstStyle/>
                  <a:p>
                    <a:r>
                      <a:rPr lang="en-US" dirty="0" smtClean="0"/>
                      <a:t>16.7</a:t>
                    </a:r>
                    <a:endParaRPr lang="en-US" dirty="0"/>
                  </a:p>
                </c:rich>
              </c:tx>
              <c:showVal val="1"/>
            </c:dLbl>
            <c:dLbl>
              <c:idx val="1"/>
              <c:layout>
                <c:manualLayout>
                  <c:x val="0.18872211591190621"/>
                  <c:y val="-5.5581456955006527E-2"/>
                </c:manualLayout>
              </c:layout>
              <c:tx>
                <c:rich>
                  <a:bodyPr/>
                  <a:lstStyle/>
                  <a:p>
                    <a:r>
                      <a:rPr lang="en-US" dirty="0" smtClean="0"/>
                      <a:t>59.7</a:t>
                    </a:r>
                    <a:endParaRPr lang="en-US" dirty="0"/>
                  </a:p>
                </c:rich>
              </c:tx>
              <c:showVal val="1"/>
            </c:dLbl>
            <c:dLbl>
              <c:idx val="2"/>
              <c:layout>
                <c:manualLayout>
                  <c:x val="0.10958058343271988"/>
                  <c:y val="0"/>
                </c:manualLayout>
              </c:layout>
              <c:tx>
                <c:rich>
                  <a:bodyPr/>
                  <a:lstStyle/>
                  <a:p>
                    <a:r>
                      <a:rPr lang="en-US" dirty="0" smtClean="0"/>
                      <a:t>5.6</a:t>
                    </a:r>
                    <a:endParaRPr lang="en-US" dirty="0"/>
                  </a:p>
                </c:rich>
              </c:tx>
              <c:showVal val="1"/>
            </c:dLbl>
            <c:dLbl>
              <c:idx val="3"/>
              <c:layout>
                <c:manualLayout>
                  <c:x val="0.11262448852807316"/>
                  <c:y val="-5.9940094479176171E-17"/>
                </c:manualLayout>
              </c:layout>
              <c:tx>
                <c:rich>
                  <a:bodyPr/>
                  <a:lstStyle/>
                  <a:p>
                    <a:r>
                      <a:rPr lang="en-US" dirty="0" smtClean="0"/>
                      <a:t>9.7</a:t>
                    </a:r>
                    <a:endParaRPr lang="en-US" dirty="0"/>
                  </a:p>
                </c:rich>
              </c:tx>
              <c:showVal val="1"/>
            </c:dLbl>
            <c:dLbl>
              <c:idx val="4"/>
              <c:layout>
                <c:manualLayout>
                  <c:x val="0.10958058343271988"/>
                  <c:y val="0"/>
                </c:manualLayout>
              </c:layout>
              <c:tx>
                <c:rich>
                  <a:bodyPr/>
                  <a:lstStyle/>
                  <a:p>
                    <a:r>
                      <a:rPr lang="en-US" dirty="0" smtClean="0"/>
                      <a:t>6.9</a:t>
                    </a:r>
                    <a:endParaRPr lang="en-US" dirty="0"/>
                  </a:p>
                </c:rich>
              </c:tx>
              <c:showVal val="1"/>
            </c:dLbl>
            <c:dLbl>
              <c:idx val="5"/>
              <c:layout>
                <c:manualLayout>
                  <c:x val="8.8273247765246504E-2"/>
                  <c:y val="0"/>
                </c:manualLayout>
              </c:layout>
              <c:tx>
                <c:rich>
                  <a:bodyPr/>
                  <a:lstStyle/>
                  <a:p>
                    <a:r>
                      <a:rPr lang="en-US" dirty="0" smtClean="0"/>
                      <a:t>1.4</a:t>
                    </a:r>
                    <a:endParaRPr lang="en-US" dirty="0"/>
                  </a:p>
                </c:rich>
              </c:tx>
              <c:showVal val="1"/>
            </c:dLbl>
            <c:showVal val="1"/>
          </c:dLbls>
          <c:cat>
            <c:strRef>
              <c:f>Sheet1!$A$2:$A$7</c:f>
              <c:strCache>
                <c:ptCount val="6"/>
                <c:pt idx="0">
                  <c:v>Strongly agree</c:v>
                </c:pt>
                <c:pt idx="1">
                  <c:v>Agree</c:v>
                </c:pt>
                <c:pt idx="2">
                  <c:v>Neither agree nor disagree</c:v>
                </c:pt>
                <c:pt idx="3">
                  <c:v>Disagree</c:v>
                </c:pt>
                <c:pt idx="4">
                  <c:v>Strongly disagree</c:v>
                </c:pt>
                <c:pt idx="5">
                  <c:v>Unanswered</c:v>
                </c:pt>
              </c:strCache>
            </c:strRef>
          </c:cat>
          <c:val>
            <c:numRef>
              <c:f>Sheet1!$B$2:$B$7</c:f>
              <c:numCache>
                <c:formatCode>General</c:formatCode>
                <c:ptCount val="6"/>
                <c:pt idx="0">
                  <c:v>16.667000000000005</c:v>
                </c:pt>
                <c:pt idx="1">
                  <c:v>59.772000000000013</c:v>
                </c:pt>
                <c:pt idx="2">
                  <c:v>5.556</c:v>
                </c:pt>
                <c:pt idx="3">
                  <c:v>9.7219999999999995</c:v>
                </c:pt>
                <c:pt idx="4">
                  <c:v>6.944</c:v>
                </c:pt>
                <c:pt idx="5">
                  <c:v>1.389</c:v>
                </c:pt>
              </c:numCache>
            </c:numRef>
          </c:val>
        </c:ser>
        <c:dLbls>
          <c:showVal val="1"/>
        </c:dLbls>
        <c:gapWidth val="95"/>
        <c:gapDepth val="95"/>
        <c:shape val="cylinder"/>
        <c:axId val="68354816"/>
        <c:axId val="68356352"/>
        <c:axId val="0"/>
      </c:bar3DChart>
      <c:catAx>
        <c:axId val="68354816"/>
        <c:scaling>
          <c:orientation val="minMax"/>
        </c:scaling>
        <c:axPos val="l"/>
        <c:majorTickMark val="none"/>
        <c:tickLblPos val="nextTo"/>
        <c:crossAx val="68356352"/>
        <c:crosses val="autoZero"/>
        <c:auto val="1"/>
        <c:lblAlgn val="ctr"/>
        <c:lblOffset val="100"/>
      </c:catAx>
      <c:valAx>
        <c:axId val="68356352"/>
        <c:scaling>
          <c:orientation val="minMax"/>
        </c:scaling>
        <c:delete val="1"/>
        <c:axPos val="b"/>
        <c:numFmt formatCode="General" sourceLinked="1"/>
        <c:tickLblPos val="none"/>
        <c:crossAx val="68354816"/>
        <c:crosses val="autoZero"/>
        <c:crossBetween val="between"/>
      </c:valAx>
      <c:spPr>
        <a:solidFill>
          <a:schemeClr val="lt1"/>
        </a:solidFill>
        <a:ln w="25400" cap="flat" cmpd="sng" algn="ctr">
          <a:solidFill>
            <a:schemeClr val="accent4"/>
          </a:solidFill>
          <a:prstDash val="solid"/>
        </a:ln>
        <a:effectLst/>
      </c:spPr>
    </c:plotArea>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style val="30"/>
  <c:chart>
    <c:title>
      <c:tx>
        <c:rich>
          <a:bodyPr/>
          <a:lstStyle/>
          <a:p>
            <a:pPr>
              <a:defRPr/>
            </a:pPr>
            <a:r>
              <a:rPr lang="en-GB"/>
              <a:t>%</a:t>
            </a:r>
          </a:p>
        </c:rich>
      </c:tx>
      <c:layout>
        <c:manualLayout>
          <c:xMode val="edge"/>
          <c:yMode val="edge"/>
          <c:x val="0.51650807626641404"/>
          <c:y val="9.9417141858186314E-2"/>
        </c:manualLayout>
      </c:layout>
    </c:title>
    <c:view3D>
      <c:rAngAx val="1"/>
    </c:view3D>
    <c:plotArea>
      <c:layout/>
      <c:bar3DChart>
        <c:barDir val="bar"/>
        <c:grouping val="clustered"/>
        <c:ser>
          <c:idx val="0"/>
          <c:order val="0"/>
          <c:tx>
            <c:strRef>
              <c:f>Sheet1!$B$1</c:f>
              <c:strCache>
                <c:ptCount val="1"/>
                <c:pt idx="0">
                  <c:v>Percent Sem 1</c:v>
                </c:pt>
              </c:strCache>
            </c:strRef>
          </c:tx>
          <c:dLbls>
            <c:dLbl>
              <c:idx val="0"/>
              <c:layout/>
              <c:tx>
                <c:rich>
                  <a:bodyPr/>
                  <a:lstStyle/>
                  <a:p>
                    <a:r>
                      <a:rPr lang="en-US" sz="1800" smtClean="0"/>
                      <a:t>2</a:t>
                    </a:r>
                    <a:r>
                      <a:rPr lang="en-US" smtClean="0"/>
                      <a:t>6.9</a:t>
                    </a:r>
                    <a:endParaRPr lang="en-US"/>
                  </a:p>
                </c:rich>
              </c:tx>
              <c:showVal val="1"/>
            </c:dLbl>
            <c:dLbl>
              <c:idx val="1"/>
              <c:layout/>
              <c:tx>
                <c:rich>
                  <a:bodyPr/>
                  <a:lstStyle/>
                  <a:p>
                    <a:r>
                      <a:rPr lang="en-US" sz="1800" smtClean="0"/>
                      <a:t>5</a:t>
                    </a:r>
                    <a:r>
                      <a:rPr lang="en-US" smtClean="0"/>
                      <a:t>0.7</a:t>
                    </a:r>
                    <a:endParaRPr lang="en-US"/>
                  </a:p>
                </c:rich>
              </c:tx>
              <c:showVal val="1"/>
            </c:dLbl>
            <c:dLbl>
              <c:idx val="2"/>
              <c:layout/>
              <c:tx>
                <c:rich>
                  <a:bodyPr/>
                  <a:lstStyle/>
                  <a:p>
                    <a:r>
                      <a:rPr lang="en-US" sz="1800" smtClean="0"/>
                      <a:t>1</a:t>
                    </a:r>
                    <a:r>
                      <a:rPr lang="en-US" smtClean="0"/>
                      <a:t>2.8</a:t>
                    </a:r>
                    <a:endParaRPr lang="en-US"/>
                  </a:p>
                </c:rich>
              </c:tx>
              <c:showVal val="1"/>
            </c:dLbl>
            <c:dLbl>
              <c:idx val="3"/>
              <c:layout/>
              <c:tx>
                <c:rich>
                  <a:bodyPr/>
                  <a:lstStyle/>
                  <a:p>
                    <a:r>
                      <a:rPr lang="en-US" sz="1800" smtClean="0"/>
                      <a:t>5</a:t>
                    </a:r>
                    <a:r>
                      <a:rPr lang="en-US" smtClean="0"/>
                      <a:t>.9</a:t>
                    </a:r>
                    <a:endParaRPr lang="en-US"/>
                  </a:p>
                </c:rich>
              </c:tx>
              <c:showVal val="1"/>
            </c:dLbl>
            <c:dLbl>
              <c:idx val="4"/>
              <c:layout/>
              <c:tx>
                <c:rich>
                  <a:bodyPr/>
                  <a:lstStyle/>
                  <a:p>
                    <a:r>
                      <a:rPr lang="en-US" sz="1800" smtClean="0"/>
                      <a:t>0</a:t>
                    </a:r>
                    <a:r>
                      <a:rPr lang="en-US" smtClean="0"/>
                      <a:t>.7</a:t>
                    </a:r>
                    <a:endParaRPr lang="en-US"/>
                  </a:p>
                </c:rich>
              </c:tx>
              <c:showVal val="1"/>
            </c:dLbl>
            <c:dLbl>
              <c:idx val="5"/>
              <c:layout/>
              <c:tx>
                <c:rich>
                  <a:bodyPr/>
                  <a:lstStyle/>
                  <a:p>
                    <a:r>
                      <a:rPr lang="en-US" sz="1800" smtClean="0"/>
                      <a:t>2</a:t>
                    </a:r>
                    <a:r>
                      <a:rPr lang="en-US" smtClean="0"/>
                      <a:t>.9</a:t>
                    </a:r>
                    <a:endParaRPr lang="en-US"/>
                  </a:p>
                </c:rich>
              </c:tx>
              <c:showVal val="1"/>
            </c:dLbl>
            <c:txPr>
              <a:bodyPr/>
              <a:lstStyle/>
              <a:p>
                <a:pPr>
                  <a:defRPr sz="1800"/>
                </a:pPr>
                <a:endParaRPr lang="en-US"/>
              </a:p>
            </c:txPr>
            <c:showVal val="1"/>
          </c:dLbls>
          <c:cat>
            <c:strRef>
              <c:f>Sheet1!$A$2:$A$7</c:f>
              <c:strCache>
                <c:ptCount val="6"/>
                <c:pt idx="0">
                  <c:v>Strongly agree</c:v>
                </c:pt>
                <c:pt idx="1">
                  <c:v>Agree</c:v>
                </c:pt>
                <c:pt idx="2">
                  <c:v>Neither agree nor disagree</c:v>
                </c:pt>
                <c:pt idx="3">
                  <c:v>Disagree</c:v>
                </c:pt>
                <c:pt idx="4">
                  <c:v>Strongly disagree</c:v>
                </c:pt>
                <c:pt idx="5">
                  <c:v>Unanswered</c:v>
                </c:pt>
              </c:strCache>
            </c:strRef>
          </c:cat>
          <c:val>
            <c:numRef>
              <c:f>Sheet1!$B$2:$B$7</c:f>
              <c:numCache>
                <c:formatCode>General</c:formatCode>
                <c:ptCount val="6"/>
                <c:pt idx="0">
                  <c:v>26.947500000000002</c:v>
                </c:pt>
                <c:pt idx="1">
                  <c:v>50.728500000000139</c:v>
                </c:pt>
                <c:pt idx="2">
                  <c:v>12.8215</c:v>
                </c:pt>
                <c:pt idx="3">
                  <c:v>5.9109999999999996</c:v>
                </c:pt>
                <c:pt idx="4">
                  <c:v>0.69450000000000001</c:v>
                </c:pt>
                <c:pt idx="5">
                  <c:v>2.896499999999993</c:v>
                </c:pt>
              </c:numCache>
            </c:numRef>
          </c:val>
        </c:ser>
        <c:dLbls>
          <c:showVal val="1"/>
        </c:dLbls>
        <c:shape val="cylinder"/>
        <c:axId val="66555264"/>
        <c:axId val="66623360"/>
        <c:axId val="0"/>
      </c:bar3DChart>
      <c:catAx>
        <c:axId val="66555264"/>
        <c:scaling>
          <c:orientation val="minMax"/>
        </c:scaling>
        <c:axPos val="l"/>
        <c:majorTickMark val="none"/>
        <c:tickLblPos val="nextTo"/>
        <c:txPr>
          <a:bodyPr/>
          <a:lstStyle/>
          <a:p>
            <a:pPr>
              <a:defRPr sz="1800"/>
            </a:pPr>
            <a:endParaRPr lang="en-US"/>
          </a:p>
        </c:txPr>
        <c:crossAx val="66623360"/>
        <c:crosses val="autoZero"/>
        <c:auto val="1"/>
        <c:lblAlgn val="ctr"/>
        <c:lblOffset val="100"/>
      </c:catAx>
      <c:valAx>
        <c:axId val="66623360"/>
        <c:scaling>
          <c:orientation val="minMax"/>
        </c:scaling>
        <c:delete val="1"/>
        <c:axPos val="b"/>
        <c:numFmt formatCode="General" sourceLinked="1"/>
        <c:majorTickMark val="none"/>
        <c:tickLblPos val="none"/>
        <c:crossAx val="66555264"/>
        <c:crosses val="autoZero"/>
        <c:crossBetween val="between"/>
      </c:valAx>
    </c:plotArea>
    <c:plotVisOnly val="1"/>
  </c:chart>
  <c:spPr>
    <a:solidFill>
      <a:schemeClr val="lt1"/>
    </a:solidFill>
    <a:ln w="25400" cap="flat" cmpd="sng" algn="ctr">
      <a:solidFill>
        <a:schemeClr val="accent4"/>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style val="26"/>
  <c:chart>
    <c:autoTitleDeleted val="1"/>
    <c:view3D>
      <c:rAngAx val="1"/>
    </c:view3D>
    <c:plotArea>
      <c:layout/>
      <c:bar3DChart>
        <c:barDir val="bar"/>
        <c:grouping val="clustered"/>
        <c:ser>
          <c:idx val="0"/>
          <c:order val="0"/>
          <c:tx>
            <c:strRef>
              <c:f>Sheet1!$B$1</c:f>
              <c:strCache>
                <c:ptCount val="1"/>
                <c:pt idx="0">
                  <c:v>%</c:v>
                </c:pt>
              </c:strCache>
            </c:strRef>
          </c:tx>
          <c:dLbls>
            <c:dLbl>
              <c:idx val="0"/>
              <c:layout/>
              <c:tx>
                <c:rich>
                  <a:bodyPr/>
                  <a:lstStyle/>
                  <a:p>
                    <a:r>
                      <a:rPr lang="en-US" sz="1800" smtClean="0"/>
                      <a:t>1</a:t>
                    </a:r>
                    <a:r>
                      <a:rPr lang="en-US" smtClean="0"/>
                      <a:t>6.2</a:t>
                    </a:r>
                    <a:endParaRPr lang="en-US"/>
                  </a:p>
                </c:rich>
              </c:tx>
              <c:showVal val="1"/>
            </c:dLbl>
            <c:dLbl>
              <c:idx val="1"/>
              <c:layout/>
              <c:tx>
                <c:rich>
                  <a:bodyPr/>
                  <a:lstStyle/>
                  <a:p>
                    <a:r>
                      <a:rPr lang="en-US" sz="1800" smtClean="0"/>
                      <a:t>3</a:t>
                    </a:r>
                    <a:r>
                      <a:rPr lang="en-US" smtClean="0"/>
                      <a:t>6.6</a:t>
                    </a:r>
                    <a:endParaRPr lang="en-US"/>
                  </a:p>
                </c:rich>
              </c:tx>
              <c:showVal val="1"/>
            </c:dLbl>
            <c:dLbl>
              <c:idx val="2"/>
              <c:layout/>
              <c:tx>
                <c:rich>
                  <a:bodyPr/>
                  <a:lstStyle/>
                  <a:p>
                    <a:r>
                      <a:rPr lang="en-US" sz="1800" smtClean="0"/>
                      <a:t>1</a:t>
                    </a:r>
                    <a:r>
                      <a:rPr lang="en-US" smtClean="0"/>
                      <a:t>3.7</a:t>
                    </a:r>
                    <a:endParaRPr lang="en-US"/>
                  </a:p>
                </c:rich>
              </c:tx>
              <c:showVal val="1"/>
            </c:dLbl>
            <c:dLbl>
              <c:idx val="3"/>
              <c:layout/>
              <c:tx>
                <c:rich>
                  <a:bodyPr/>
                  <a:lstStyle/>
                  <a:p>
                    <a:r>
                      <a:rPr lang="en-US" sz="1800" smtClean="0"/>
                      <a:t>1</a:t>
                    </a:r>
                    <a:r>
                      <a:rPr lang="en-US" smtClean="0"/>
                      <a:t>.4</a:t>
                    </a:r>
                    <a:endParaRPr lang="en-US"/>
                  </a:p>
                </c:rich>
              </c:tx>
              <c:showVal val="1"/>
            </c:dLbl>
            <c:dLbl>
              <c:idx val="5"/>
              <c:layout/>
              <c:tx>
                <c:rich>
                  <a:bodyPr/>
                  <a:lstStyle/>
                  <a:p>
                    <a:r>
                      <a:rPr lang="en-US" sz="1800" smtClean="0"/>
                      <a:t>3</a:t>
                    </a:r>
                    <a:r>
                      <a:rPr lang="en-US" smtClean="0"/>
                      <a:t>1.1</a:t>
                    </a:r>
                    <a:endParaRPr lang="en-US"/>
                  </a:p>
                </c:rich>
              </c:tx>
              <c:showVal val="1"/>
            </c:dLbl>
            <c:txPr>
              <a:bodyPr/>
              <a:lstStyle/>
              <a:p>
                <a:pPr>
                  <a:defRPr sz="1800"/>
                </a:pPr>
                <a:endParaRPr lang="en-US"/>
              </a:p>
            </c:txPr>
            <c:showVal val="1"/>
          </c:dLbls>
          <c:cat>
            <c:strRef>
              <c:f>Sheet1!$A$2:$A$7</c:f>
              <c:strCache>
                <c:ptCount val="6"/>
                <c:pt idx="0">
                  <c:v>Strongly agree</c:v>
                </c:pt>
                <c:pt idx="1">
                  <c:v>Agree</c:v>
                </c:pt>
                <c:pt idx="2">
                  <c:v>Neither agree nor disagree</c:v>
                </c:pt>
                <c:pt idx="3">
                  <c:v>Disagree</c:v>
                </c:pt>
                <c:pt idx="4">
                  <c:v>Strongly disagree</c:v>
                </c:pt>
                <c:pt idx="5">
                  <c:v>I did not watch them</c:v>
                </c:pt>
              </c:strCache>
            </c:strRef>
          </c:cat>
          <c:val>
            <c:numRef>
              <c:f>Sheet1!$B$2:$B$7</c:f>
              <c:numCache>
                <c:formatCode>General</c:formatCode>
                <c:ptCount val="6"/>
                <c:pt idx="0">
                  <c:v>16.1755</c:v>
                </c:pt>
                <c:pt idx="1">
                  <c:v>36.5685000000001</c:v>
                </c:pt>
                <c:pt idx="2">
                  <c:v>13.688500000000001</c:v>
                </c:pt>
                <c:pt idx="3">
                  <c:v>1.389</c:v>
                </c:pt>
                <c:pt idx="4">
                  <c:v>0</c:v>
                </c:pt>
                <c:pt idx="5">
                  <c:v>31.080499999999923</c:v>
                </c:pt>
              </c:numCache>
            </c:numRef>
          </c:val>
        </c:ser>
        <c:dLbls>
          <c:showVal val="1"/>
        </c:dLbls>
        <c:shape val="cylinder"/>
        <c:axId val="69215744"/>
        <c:axId val="69217280"/>
        <c:axId val="0"/>
      </c:bar3DChart>
      <c:catAx>
        <c:axId val="69215744"/>
        <c:scaling>
          <c:orientation val="minMax"/>
        </c:scaling>
        <c:axPos val="l"/>
        <c:majorTickMark val="none"/>
        <c:tickLblPos val="nextTo"/>
        <c:txPr>
          <a:bodyPr/>
          <a:lstStyle/>
          <a:p>
            <a:pPr>
              <a:defRPr sz="1800"/>
            </a:pPr>
            <a:endParaRPr lang="en-US"/>
          </a:p>
        </c:txPr>
        <c:crossAx val="69217280"/>
        <c:crosses val="autoZero"/>
        <c:auto val="1"/>
        <c:lblAlgn val="ctr"/>
        <c:lblOffset val="100"/>
      </c:catAx>
      <c:valAx>
        <c:axId val="69217280"/>
        <c:scaling>
          <c:orientation val="minMax"/>
        </c:scaling>
        <c:delete val="1"/>
        <c:axPos val="b"/>
        <c:numFmt formatCode="General" sourceLinked="1"/>
        <c:majorTickMark val="none"/>
        <c:tickLblPos val="none"/>
        <c:crossAx val="69215744"/>
        <c:crosses val="autoZero"/>
        <c:crossBetween val="between"/>
      </c:valAx>
    </c:plotArea>
    <c:legend>
      <c:legendPos val="t"/>
      <c:layout/>
    </c:legend>
    <c:plotVisOnly val="1"/>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pieChart>
        <c:varyColors val="1"/>
        <c:ser>
          <c:idx val="0"/>
          <c:order val="0"/>
          <c:tx>
            <c:strRef>
              <c:f>Sheet1!$B$1</c:f>
              <c:strCache>
                <c:ptCount val="1"/>
                <c:pt idx="0">
                  <c:v>Column1</c:v>
                </c:pt>
              </c:strCache>
            </c:strRef>
          </c:tx>
          <c:spPr>
            <a:scene3d>
              <a:camera prst="orthographicFront"/>
              <a:lightRig rig="threePt" dir="t"/>
            </a:scene3d>
            <a:sp3d>
              <a:bevelT/>
            </a:sp3d>
          </c:spPr>
          <c:dLbls>
            <c:showPercent val="1"/>
            <c:showLeaderLines val="1"/>
          </c:dLbls>
          <c:cat>
            <c:numRef>
              <c:f>Sheet1!$A$2:$A$4</c:f>
              <c:numCache>
                <c:formatCode>0%</c:formatCode>
                <c:ptCount val="3"/>
                <c:pt idx="0">
                  <c:v>0</c:v>
                </c:pt>
                <c:pt idx="1">
                  <c:v>0.05</c:v>
                </c:pt>
                <c:pt idx="2">
                  <c:v>0.1</c:v>
                </c:pt>
              </c:numCache>
            </c:numRef>
          </c:cat>
          <c:val>
            <c:numRef>
              <c:f>Sheet1!$B$2:$B$4</c:f>
              <c:numCache>
                <c:formatCode>General</c:formatCode>
                <c:ptCount val="3"/>
                <c:pt idx="0">
                  <c:v>46</c:v>
                </c:pt>
                <c:pt idx="1">
                  <c:v>19</c:v>
                </c:pt>
                <c:pt idx="2">
                  <c:v>32</c:v>
                </c:pt>
              </c:numCache>
            </c:numRef>
          </c:val>
        </c:ser>
        <c:dLbls>
          <c:showPercent val="1"/>
        </c:dLbls>
        <c:firstSliceAng val="0"/>
      </c:pieChart>
    </c:plotArea>
    <c:legend>
      <c:legendPos val="t"/>
      <c:layout/>
    </c:legend>
    <c:plotVisOnly val="1"/>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GB"/>
  <c:chart>
    <c:autoTitleDeleted val="1"/>
    <c:plotArea>
      <c:layout/>
      <c:pieChart>
        <c:varyColors val="1"/>
        <c:ser>
          <c:idx val="0"/>
          <c:order val="0"/>
          <c:tx>
            <c:strRef>
              <c:f>Sheet1!$B$1</c:f>
              <c:strCache>
                <c:ptCount val="1"/>
                <c:pt idx="0">
                  <c:v>Column1</c:v>
                </c:pt>
              </c:strCache>
            </c:strRef>
          </c:tx>
          <c:spPr>
            <a:scene3d>
              <a:camera prst="orthographicFront"/>
              <a:lightRig rig="threePt" dir="t"/>
            </a:scene3d>
            <a:sp3d>
              <a:bevelT/>
            </a:sp3d>
          </c:spPr>
          <c:dLbls>
            <c:showPercent val="1"/>
            <c:showLeaderLines val="1"/>
          </c:dLbls>
          <c:cat>
            <c:numRef>
              <c:f>Sheet1!$A$2:$A$4</c:f>
              <c:numCache>
                <c:formatCode>0%</c:formatCode>
                <c:ptCount val="3"/>
                <c:pt idx="0">
                  <c:v>0</c:v>
                </c:pt>
                <c:pt idx="1">
                  <c:v>0.05</c:v>
                </c:pt>
                <c:pt idx="2">
                  <c:v>0.1</c:v>
                </c:pt>
              </c:numCache>
            </c:numRef>
          </c:cat>
          <c:val>
            <c:numRef>
              <c:f>Sheet1!$B$2:$B$4</c:f>
              <c:numCache>
                <c:formatCode>General</c:formatCode>
                <c:ptCount val="3"/>
                <c:pt idx="0">
                  <c:v>16</c:v>
                </c:pt>
                <c:pt idx="1">
                  <c:v>26</c:v>
                </c:pt>
                <c:pt idx="2">
                  <c:v>83</c:v>
                </c:pt>
              </c:numCache>
            </c:numRef>
          </c:val>
        </c:ser>
        <c:dLbls>
          <c:showPercent val="1"/>
        </c:dLbls>
        <c:firstSliceAng val="0"/>
      </c:pieChart>
    </c:plotArea>
    <c:legend>
      <c:legendPos val="t"/>
      <c:layout/>
    </c:legend>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GB"/>
  <c:style val="10"/>
  <c:chart>
    <c:autoTitleDeleted val="1"/>
    <c:view3D>
      <c:rotX val="0"/>
      <c:rotY val="0"/>
      <c:perspective val="30"/>
    </c:view3D>
    <c:sideWall>
      <c:spPr>
        <a:noFill/>
        <a:ln w="25400">
          <a:noFill/>
        </a:ln>
      </c:spPr>
    </c:sideWall>
    <c:backWall>
      <c:spPr>
        <a:noFill/>
        <a:ln w="25400">
          <a:noFill/>
        </a:ln>
      </c:spPr>
    </c:backWall>
    <c:plotArea>
      <c:layout/>
      <c:bar3DChart>
        <c:barDir val="col"/>
        <c:grouping val="percentStacked"/>
        <c:ser>
          <c:idx val="0"/>
          <c:order val="0"/>
          <c:tx>
            <c:strRef>
              <c:f>Sheet1!$B$1</c:f>
              <c:strCache>
                <c:ptCount val="1"/>
                <c:pt idx="0">
                  <c:v>0</c:v>
                </c:pt>
              </c:strCache>
            </c:strRef>
          </c:tx>
          <c:dLbls>
            <c:dLbl>
              <c:idx val="2"/>
              <c:layout>
                <c:manualLayout>
                  <c:x val="-6.6554449924851114E-3"/>
                  <c:y val="2.672262004558416E-3"/>
                </c:manualLayout>
              </c:layout>
              <c:showVal val="1"/>
            </c:dLbl>
            <c:dLbl>
              <c:idx val="3"/>
              <c:layout>
                <c:manualLayout>
                  <c:x val="-1.1647028736848985E-2"/>
                  <c:y val="2.672262004558416E-3"/>
                </c:manualLayout>
              </c:layout>
              <c:showVal val="1"/>
            </c:dLbl>
            <c:dLbl>
              <c:idx val="4"/>
              <c:layout>
                <c:manualLayout>
                  <c:x val="-4.9915837443638613E-3"/>
                  <c:y val="0"/>
                </c:manualLayout>
              </c:layout>
              <c:showVal val="1"/>
            </c:dLbl>
            <c:showVal val="1"/>
          </c:dLbls>
          <c:cat>
            <c:strRef>
              <c:f>Sheet1!$A$2:$A$6</c:f>
              <c:strCache>
                <c:ptCount val="5"/>
                <c:pt idx="0">
                  <c:v>0-39</c:v>
                </c:pt>
                <c:pt idx="1">
                  <c:v>40-49</c:v>
                </c:pt>
                <c:pt idx="2">
                  <c:v>50-59</c:v>
                </c:pt>
                <c:pt idx="3">
                  <c:v>60-69</c:v>
                </c:pt>
                <c:pt idx="4">
                  <c:v>70+</c:v>
                </c:pt>
              </c:strCache>
            </c:strRef>
          </c:cat>
          <c:val>
            <c:numRef>
              <c:f>Sheet1!$B$2:$B$6</c:f>
              <c:numCache>
                <c:formatCode>General</c:formatCode>
                <c:ptCount val="5"/>
                <c:pt idx="0">
                  <c:v>75</c:v>
                </c:pt>
                <c:pt idx="1">
                  <c:v>57</c:v>
                </c:pt>
                <c:pt idx="2">
                  <c:v>56</c:v>
                </c:pt>
                <c:pt idx="3">
                  <c:v>48</c:v>
                </c:pt>
                <c:pt idx="4">
                  <c:v>20</c:v>
                </c:pt>
              </c:numCache>
            </c:numRef>
          </c:val>
        </c:ser>
        <c:ser>
          <c:idx val="1"/>
          <c:order val="1"/>
          <c:tx>
            <c:strRef>
              <c:f>Sheet1!$C$1</c:f>
              <c:strCache>
                <c:ptCount val="1"/>
                <c:pt idx="0">
                  <c:v>5%</c:v>
                </c:pt>
              </c:strCache>
            </c:strRef>
          </c:tx>
          <c:cat>
            <c:strRef>
              <c:f>Sheet1!$A$2:$A$6</c:f>
              <c:strCache>
                <c:ptCount val="5"/>
                <c:pt idx="0">
                  <c:v>0-39</c:v>
                </c:pt>
                <c:pt idx="1">
                  <c:v>40-49</c:v>
                </c:pt>
                <c:pt idx="2">
                  <c:v>50-59</c:v>
                </c:pt>
                <c:pt idx="3">
                  <c:v>60-69</c:v>
                </c:pt>
                <c:pt idx="4">
                  <c:v>70+</c:v>
                </c:pt>
              </c:strCache>
            </c:strRef>
          </c:cat>
          <c:val>
            <c:numRef>
              <c:f>Sheet1!$C$2:$C$6</c:f>
              <c:numCache>
                <c:formatCode>General</c:formatCode>
                <c:ptCount val="5"/>
                <c:pt idx="0">
                  <c:v>25</c:v>
                </c:pt>
                <c:pt idx="1">
                  <c:v>21.5</c:v>
                </c:pt>
                <c:pt idx="2">
                  <c:v>23</c:v>
                </c:pt>
                <c:pt idx="3">
                  <c:v>17</c:v>
                </c:pt>
                <c:pt idx="4">
                  <c:v>10</c:v>
                </c:pt>
              </c:numCache>
            </c:numRef>
          </c:val>
        </c:ser>
        <c:ser>
          <c:idx val="2"/>
          <c:order val="2"/>
          <c:tx>
            <c:strRef>
              <c:f>Sheet1!$D$1</c:f>
              <c:strCache>
                <c:ptCount val="1"/>
                <c:pt idx="0">
                  <c:v>10%</c:v>
                </c:pt>
              </c:strCache>
            </c:strRef>
          </c:tx>
          <c:dLbls>
            <c:dLbl>
              <c:idx val="0"/>
              <c:delete val="1"/>
            </c:dLbl>
            <c:dLbl>
              <c:idx val="1"/>
              <c:layout>
                <c:manualLayout>
                  <c:x val="4.9921077951506718E-3"/>
                  <c:y val="-8.0169964280063268E-3"/>
                </c:manualLayout>
              </c:layout>
              <c:showVal val="1"/>
            </c:dLbl>
            <c:dLbl>
              <c:idx val="4"/>
              <c:layout>
                <c:manualLayout>
                  <c:x val="-1.3310889984970245E-2"/>
                  <c:y val="5.3445240091168295E-3"/>
                </c:manualLayout>
              </c:layout>
              <c:showVal val="1"/>
            </c:dLbl>
            <c:showVal val="1"/>
          </c:dLbls>
          <c:cat>
            <c:strRef>
              <c:f>Sheet1!$A$2:$A$6</c:f>
              <c:strCache>
                <c:ptCount val="5"/>
                <c:pt idx="0">
                  <c:v>0-39</c:v>
                </c:pt>
                <c:pt idx="1">
                  <c:v>40-49</c:v>
                </c:pt>
                <c:pt idx="2">
                  <c:v>50-59</c:v>
                </c:pt>
                <c:pt idx="3">
                  <c:v>60-69</c:v>
                </c:pt>
                <c:pt idx="4">
                  <c:v>70+</c:v>
                </c:pt>
              </c:strCache>
            </c:strRef>
          </c:cat>
          <c:val>
            <c:numRef>
              <c:f>Sheet1!$D$2:$D$6</c:f>
              <c:numCache>
                <c:formatCode>General</c:formatCode>
                <c:ptCount val="5"/>
                <c:pt idx="0">
                  <c:v>0</c:v>
                </c:pt>
                <c:pt idx="1">
                  <c:v>21.5</c:v>
                </c:pt>
                <c:pt idx="2">
                  <c:v>21</c:v>
                </c:pt>
                <c:pt idx="3">
                  <c:v>35</c:v>
                </c:pt>
                <c:pt idx="4">
                  <c:v>70</c:v>
                </c:pt>
              </c:numCache>
            </c:numRef>
          </c:val>
        </c:ser>
        <c:dLbls>
          <c:showVal val="1"/>
        </c:dLbls>
        <c:shape val="cylinder"/>
        <c:axId val="74128000"/>
        <c:axId val="73421568"/>
        <c:axId val="0"/>
      </c:bar3DChart>
      <c:catAx>
        <c:axId val="74128000"/>
        <c:scaling>
          <c:orientation val="maxMin"/>
        </c:scaling>
        <c:axPos val="b"/>
        <c:title>
          <c:tx>
            <c:rich>
              <a:bodyPr/>
              <a:lstStyle/>
              <a:p>
                <a:pPr>
                  <a:defRPr>
                    <a:solidFill>
                      <a:schemeClr val="accent3"/>
                    </a:solidFill>
                  </a:defRPr>
                </a:pPr>
                <a:r>
                  <a:rPr lang="en-GB" dirty="0">
                    <a:solidFill>
                      <a:schemeClr val="accent3"/>
                    </a:solidFill>
                  </a:rPr>
                  <a:t>Result (%) in end of year </a:t>
                </a:r>
                <a:r>
                  <a:rPr lang="en-GB" dirty="0" smtClean="0">
                    <a:solidFill>
                      <a:schemeClr val="accent3"/>
                    </a:solidFill>
                  </a:rPr>
                  <a:t>FREN10210 written </a:t>
                </a:r>
                <a:r>
                  <a:rPr lang="en-GB" dirty="0">
                    <a:solidFill>
                      <a:schemeClr val="accent3"/>
                    </a:solidFill>
                  </a:rPr>
                  <a:t>examination</a:t>
                </a:r>
              </a:p>
            </c:rich>
          </c:tx>
          <c:layout/>
        </c:title>
        <c:tickLblPos val="nextTo"/>
        <c:crossAx val="73421568"/>
        <c:crosses val="autoZero"/>
        <c:auto val="1"/>
        <c:lblAlgn val="ctr"/>
        <c:lblOffset val="100"/>
      </c:catAx>
      <c:valAx>
        <c:axId val="73421568"/>
        <c:scaling>
          <c:orientation val="minMax"/>
        </c:scaling>
        <c:delete val="1"/>
        <c:axPos val="r"/>
        <c:numFmt formatCode="0%" sourceLinked="1"/>
        <c:majorTickMark val="none"/>
        <c:tickLblPos val="none"/>
        <c:crossAx val="74128000"/>
        <c:crosses val="autoZero"/>
        <c:crossBetween val="between"/>
      </c:valAx>
    </c:plotArea>
    <c:legend>
      <c:legendPos val="t"/>
      <c:layout/>
    </c:legend>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GB"/>
  <c:style val="10"/>
  <c:chart>
    <c:autoTitleDeleted val="1"/>
    <c:view3D>
      <c:rotX val="0"/>
      <c:rotY val="0"/>
      <c:perspective val="30"/>
    </c:view3D>
    <c:sideWall>
      <c:spPr>
        <a:noFill/>
        <a:ln w="25400">
          <a:noFill/>
        </a:ln>
      </c:spPr>
    </c:sideWall>
    <c:backWall>
      <c:spPr>
        <a:noFill/>
        <a:ln w="25400">
          <a:noFill/>
        </a:ln>
      </c:spPr>
    </c:backWall>
    <c:plotArea>
      <c:layout/>
      <c:bar3DChart>
        <c:barDir val="col"/>
        <c:grouping val="percentStacked"/>
        <c:ser>
          <c:idx val="0"/>
          <c:order val="0"/>
          <c:tx>
            <c:strRef>
              <c:f>Sheet1!$B$1</c:f>
              <c:strCache>
                <c:ptCount val="1"/>
                <c:pt idx="0">
                  <c:v>0</c:v>
                </c:pt>
              </c:strCache>
            </c:strRef>
          </c:tx>
          <c:dLbls>
            <c:dLbl>
              <c:idx val="2"/>
              <c:layout>
                <c:manualLayout>
                  <c:x val="-6.6554449924851114E-3"/>
                  <c:y val="2.672262004558416E-3"/>
                </c:manualLayout>
              </c:layout>
              <c:showVal val="1"/>
            </c:dLbl>
            <c:dLbl>
              <c:idx val="3"/>
              <c:layout>
                <c:manualLayout>
                  <c:x val="-1.1647028736848987E-2"/>
                  <c:y val="2.672262004558416E-3"/>
                </c:manualLayout>
              </c:layout>
              <c:showVal val="1"/>
            </c:dLbl>
            <c:dLbl>
              <c:idx val="4"/>
              <c:layout>
                <c:manualLayout>
                  <c:x val="-4.991583744363863E-3"/>
                  <c:y val="0"/>
                </c:manualLayout>
              </c:layout>
              <c:showVal val="1"/>
            </c:dLbl>
            <c:showVal val="1"/>
          </c:dLbls>
          <c:cat>
            <c:strRef>
              <c:f>Sheet1!$A$2:$A$6</c:f>
              <c:strCache>
                <c:ptCount val="5"/>
                <c:pt idx="0">
                  <c:v>0-39</c:v>
                </c:pt>
                <c:pt idx="1">
                  <c:v>40-49</c:v>
                </c:pt>
                <c:pt idx="2">
                  <c:v>50-59</c:v>
                </c:pt>
                <c:pt idx="3">
                  <c:v>60-69</c:v>
                </c:pt>
                <c:pt idx="4">
                  <c:v>70+</c:v>
                </c:pt>
              </c:strCache>
            </c:strRef>
          </c:cat>
          <c:val>
            <c:numRef>
              <c:f>Sheet1!$B$2:$B$6</c:f>
              <c:numCache>
                <c:formatCode>General</c:formatCode>
                <c:ptCount val="5"/>
                <c:pt idx="1">
                  <c:v>25</c:v>
                </c:pt>
                <c:pt idx="2">
                  <c:v>16.3</c:v>
                </c:pt>
                <c:pt idx="3">
                  <c:v>9</c:v>
                </c:pt>
                <c:pt idx="4">
                  <c:v>6.7</c:v>
                </c:pt>
              </c:numCache>
            </c:numRef>
          </c:val>
        </c:ser>
        <c:ser>
          <c:idx val="1"/>
          <c:order val="1"/>
          <c:tx>
            <c:strRef>
              <c:f>Sheet1!$C$1</c:f>
              <c:strCache>
                <c:ptCount val="1"/>
                <c:pt idx="0">
                  <c:v>5%</c:v>
                </c:pt>
              </c:strCache>
            </c:strRef>
          </c:tx>
          <c:cat>
            <c:strRef>
              <c:f>Sheet1!$A$2:$A$6</c:f>
              <c:strCache>
                <c:ptCount val="5"/>
                <c:pt idx="0">
                  <c:v>0-39</c:v>
                </c:pt>
                <c:pt idx="1">
                  <c:v>40-49</c:v>
                </c:pt>
                <c:pt idx="2">
                  <c:v>50-59</c:v>
                </c:pt>
                <c:pt idx="3">
                  <c:v>60-69</c:v>
                </c:pt>
                <c:pt idx="4">
                  <c:v>70+</c:v>
                </c:pt>
              </c:strCache>
            </c:strRef>
          </c:cat>
          <c:val>
            <c:numRef>
              <c:f>Sheet1!$C$2:$C$6</c:f>
              <c:numCache>
                <c:formatCode>General</c:formatCode>
                <c:ptCount val="5"/>
                <c:pt idx="1">
                  <c:v>33</c:v>
                </c:pt>
                <c:pt idx="2">
                  <c:v>22.4</c:v>
                </c:pt>
                <c:pt idx="3">
                  <c:v>15.5</c:v>
                </c:pt>
                <c:pt idx="4">
                  <c:v>13.3</c:v>
                </c:pt>
              </c:numCache>
            </c:numRef>
          </c:val>
        </c:ser>
        <c:ser>
          <c:idx val="2"/>
          <c:order val="2"/>
          <c:tx>
            <c:strRef>
              <c:f>Sheet1!$D$1</c:f>
              <c:strCache>
                <c:ptCount val="1"/>
                <c:pt idx="0">
                  <c:v>10%</c:v>
                </c:pt>
              </c:strCache>
            </c:strRef>
          </c:tx>
          <c:dLbls>
            <c:dLbl>
              <c:idx val="0"/>
              <c:delete val="1"/>
            </c:dLbl>
            <c:dLbl>
              <c:idx val="1"/>
              <c:layout>
                <c:manualLayout>
                  <c:x val="4.9921077951506736E-3"/>
                  <c:y val="-8.0169964280063268E-3"/>
                </c:manualLayout>
              </c:layout>
              <c:showVal val="1"/>
            </c:dLbl>
            <c:dLbl>
              <c:idx val="4"/>
              <c:layout>
                <c:manualLayout>
                  <c:x val="-1.3310889984970245E-2"/>
                  <c:y val="5.3445240091168295E-3"/>
                </c:manualLayout>
              </c:layout>
              <c:showVal val="1"/>
            </c:dLbl>
            <c:showVal val="1"/>
          </c:dLbls>
          <c:cat>
            <c:strRef>
              <c:f>Sheet1!$A$2:$A$6</c:f>
              <c:strCache>
                <c:ptCount val="5"/>
                <c:pt idx="0">
                  <c:v>0-39</c:v>
                </c:pt>
                <c:pt idx="1">
                  <c:v>40-49</c:v>
                </c:pt>
                <c:pt idx="2">
                  <c:v>50-59</c:v>
                </c:pt>
                <c:pt idx="3">
                  <c:v>60-69</c:v>
                </c:pt>
                <c:pt idx="4">
                  <c:v>70+</c:v>
                </c:pt>
              </c:strCache>
            </c:strRef>
          </c:cat>
          <c:val>
            <c:numRef>
              <c:f>Sheet1!$D$2:$D$6</c:f>
              <c:numCache>
                <c:formatCode>General</c:formatCode>
                <c:ptCount val="5"/>
                <c:pt idx="0">
                  <c:v>100</c:v>
                </c:pt>
                <c:pt idx="1">
                  <c:v>42</c:v>
                </c:pt>
                <c:pt idx="2">
                  <c:v>61.2</c:v>
                </c:pt>
                <c:pt idx="3">
                  <c:v>75.5</c:v>
                </c:pt>
                <c:pt idx="4">
                  <c:v>80</c:v>
                </c:pt>
              </c:numCache>
            </c:numRef>
          </c:val>
        </c:ser>
        <c:dLbls>
          <c:showVal val="1"/>
        </c:dLbls>
        <c:shape val="cylinder"/>
        <c:axId val="73510912"/>
        <c:axId val="73512832"/>
        <c:axId val="0"/>
      </c:bar3DChart>
      <c:catAx>
        <c:axId val="73510912"/>
        <c:scaling>
          <c:orientation val="maxMin"/>
        </c:scaling>
        <c:axPos val="b"/>
        <c:title>
          <c:tx>
            <c:rich>
              <a:bodyPr/>
              <a:lstStyle/>
              <a:p>
                <a:pPr>
                  <a:defRPr>
                    <a:solidFill>
                      <a:schemeClr val="accent3"/>
                    </a:solidFill>
                  </a:defRPr>
                </a:pPr>
                <a:r>
                  <a:rPr lang="en-GB" dirty="0">
                    <a:solidFill>
                      <a:schemeClr val="accent3"/>
                    </a:solidFill>
                  </a:rPr>
                  <a:t>Result (%) in end of year </a:t>
                </a:r>
                <a:r>
                  <a:rPr lang="en-GB" dirty="0" smtClean="0">
                    <a:solidFill>
                      <a:schemeClr val="accent3"/>
                    </a:solidFill>
                  </a:rPr>
                  <a:t>FREN20210 written </a:t>
                </a:r>
                <a:r>
                  <a:rPr lang="en-GB" dirty="0">
                    <a:solidFill>
                      <a:schemeClr val="accent3"/>
                    </a:solidFill>
                  </a:rPr>
                  <a:t>examination</a:t>
                </a:r>
              </a:p>
            </c:rich>
          </c:tx>
          <c:layout/>
        </c:title>
        <c:tickLblPos val="nextTo"/>
        <c:crossAx val="73512832"/>
        <c:crosses val="autoZero"/>
        <c:auto val="1"/>
        <c:lblAlgn val="ctr"/>
        <c:lblOffset val="100"/>
      </c:catAx>
      <c:valAx>
        <c:axId val="73512832"/>
        <c:scaling>
          <c:orientation val="minMax"/>
        </c:scaling>
        <c:delete val="1"/>
        <c:axPos val="r"/>
        <c:numFmt formatCode="0%" sourceLinked="1"/>
        <c:majorTickMark val="none"/>
        <c:tickLblPos val="none"/>
        <c:crossAx val="73510912"/>
        <c:crosses val="autoZero"/>
        <c:crossBetween val="between"/>
      </c:valAx>
    </c:plotArea>
    <c:legend>
      <c:legendPos val="t"/>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4404E-D830-4C39-9394-7E130728DA9F}" type="doc">
      <dgm:prSet loTypeId="urn:microsoft.com/office/officeart/2005/8/layout/orgChart1" loCatId="hierarchy" qsTypeId="urn:microsoft.com/office/officeart/2005/8/quickstyle/simple3" qsCatId="simple" csTypeId="urn:microsoft.com/office/officeart/2005/8/colors/accent3_2" csCatId="accent3" phldr="1"/>
      <dgm:spPr/>
      <dgm:t>
        <a:bodyPr/>
        <a:lstStyle/>
        <a:p>
          <a:endParaRPr lang="en-GB"/>
        </a:p>
      </dgm:t>
    </dgm:pt>
    <dgm:pt modelId="{33A84A9F-BBED-4E11-8C28-5E82CC35636B}">
      <dgm:prSet phldrT="[Text]"/>
      <dgm:spPr/>
      <dgm:t>
        <a:bodyPr/>
        <a:lstStyle/>
        <a:p>
          <a:r>
            <a:rPr lang="en-GB" dirty="0" smtClean="0"/>
            <a:t>Fren10210 – 20 credits (3 contact hours)</a:t>
          </a:r>
          <a:endParaRPr lang="en-GB" dirty="0"/>
        </a:p>
      </dgm:t>
    </dgm:pt>
    <dgm:pt modelId="{F46A5EE4-FFAD-49D3-A911-8013956823D7}" type="parTrans" cxnId="{0872B959-FC26-4EA7-911F-A4215DC03DF6}">
      <dgm:prSet/>
      <dgm:spPr/>
      <dgm:t>
        <a:bodyPr/>
        <a:lstStyle/>
        <a:p>
          <a:endParaRPr lang="en-GB"/>
        </a:p>
      </dgm:t>
    </dgm:pt>
    <dgm:pt modelId="{4BB5E7C9-2988-4DAD-B612-782396F9C7A4}" type="sibTrans" cxnId="{0872B959-FC26-4EA7-911F-A4215DC03DF6}">
      <dgm:prSet/>
      <dgm:spPr/>
      <dgm:t>
        <a:bodyPr/>
        <a:lstStyle/>
        <a:p>
          <a:endParaRPr lang="en-GB"/>
        </a:p>
      </dgm:t>
    </dgm:pt>
    <dgm:pt modelId="{8369A844-EAF9-4C6F-95B5-2623CA81F549}">
      <dgm:prSet phldrT="[Text]"/>
      <dgm:spPr/>
      <dgm:t>
        <a:bodyPr/>
        <a:lstStyle/>
        <a:p>
          <a:r>
            <a:rPr lang="en-GB" dirty="0" smtClean="0"/>
            <a:t>2hr Written / grammar seminar</a:t>
          </a:r>
          <a:endParaRPr lang="en-GB" dirty="0"/>
        </a:p>
      </dgm:t>
    </dgm:pt>
    <dgm:pt modelId="{7E113464-B58D-4CD6-8B90-C7C37577F50B}" type="parTrans" cxnId="{982D7CA1-2CD0-4FA2-99F3-65ECDF807830}">
      <dgm:prSet/>
      <dgm:spPr/>
      <dgm:t>
        <a:bodyPr/>
        <a:lstStyle/>
        <a:p>
          <a:endParaRPr lang="en-GB"/>
        </a:p>
      </dgm:t>
    </dgm:pt>
    <dgm:pt modelId="{CD5B7CB6-F294-4D86-9EA7-9A584E4887A0}" type="sibTrans" cxnId="{982D7CA1-2CD0-4FA2-99F3-65ECDF807830}">
      <dgm:prSet/>
      <dgm:spPr/>
      <dgm:t>
        <a:bodyPr/>
        <a:lstStyle/>
        <a:p>
          <a:endParaRPr lang="en-GB"/>
        </a:p>
      </dgm:t>
    </dgm:pt>
    <dgm:pt modelId="{FEBCB8EF-3760-4AEF-9302-B594408F1DFE}">
      <dgm:prSet phldrT="[Text]"/>
      <dgm:spPr/>
      <dgm:t>
        <a:bodyPr/>
        <a:lstStyle/>
        <a:p>
          <a:pPr algn="l"/>
          <a:r>
            <a:rPr lang="en-GB" dirty="0" smtClean="0"/>
            <a:t>ILP Programme</a:t>
          </a:r>
          <a:endParaRPr lang="en-GB" dirty="0"/>
        </a:p>
      </dgm:t>
    </dgm:pt>
    <dgm:pt modelId="{BD5BB932-7253-4FD5-887A-A4BE648FEE90}" type="parTrans" cxnId="{17A0F5E0-D702-4894-984C-87E8AE6220EE}">
      <dgm:prSet/>
      <dgm:spPr/>
      <dgm:t>
        <a:bodyPr/>
        <a:lstStyle/>
        <a:p>
          <a:endParaRPr lang="en-GB"/>
        </a:p>
      </dgm:t>
    </dgm:pt>
    <dgm:pt modelId="{CD2E8302-3CF7-462C-A93C-44F1472A2824}" type="sibTrans" cxnId="{17A0F5E0-D702-4894-984C-87E8AE6220EE}">
      <dgm:prSet/>
      <dgm:spPr/>
      <dgm:t>
        <a:bodyPr/>
        <a:lstStyle/>
        <a:p>
          <a:endParaRPr lang="en-GB"/>
        </a:p>
      </dgm:t>
    </dgm:pt>
    <dgm:pt modelId="{00B2BD13-E20C-4AB9-BA5B-031BA74C29B0}">
      <dgm:prSet phldrT="[Text]"/>
      <dgm:spPr/>
      <dgm:t>
        <a:bodyPr/>
        <a:lstStyle/>
        <a:p>
          <a:r>
            <a:rPr lang="en-GB" dirty="0" smtClean="0"/>
            <a:t>1hr Oral seminar </a:t>
          </a:r>
          <a:endParaRPr lang="en-GB" dirty="0"/>
        </a:p>
      </dgm:t>
    </dgm:pt>
    <dgm:pt modelId="{25088D69-C9B5-4F1C-82E6-25A3DC8C8C7D}" type="sibTrans" cxnId="{17AB48E1-5408-4538-B444-BC61264D1DC7}">
      <dgm:prSet/>
      <dgm:spPr/>
      <dgm:t>
        <a:bodyPr/>
        <a:lstStyle/>
        <a:p>
          <a:endParaRPr lang="en-GB"/>
        </a:p>
      </dgm:t>
    </dgm:pt>
    <dgm:pt modelId="{FF0434FB-6982-4992-8462-C5C2753DFF2B}" type="parTrans" cxnId="{17AB48E1-5408-4538-B444-BC61264D1DC7}">
      <dgm:prSet/>
      <dgm:spPr/>
      <dgm:t>
        <a:bodyPr/>
        <a:lstStyle/>
        <a:p>
          <a:endParaRPr lang="en-GB"/>
        </a:p>
      </dgm:t>
    </dgm:pt>
    <dgm:pt modelId="{58B63540-711B-45AF-86BF-B8571A2DD0FD}" type="pres">
      <dgm:prSet presAssocID="{6AB4404E-D830-4C39-9394-7E130728DA9F}" presName="hierChild1" presStyleCnt="0">
        <dgm:presLayoutVars>
          <dgm:orgChart val="1"/>
          <dgm:chPref val="1"/>
          <dgm:dir/>
          <dgm:animOne val="branch"/>
          <dgm:animLvl val="lvl"/>
          <dgm:resizeHandles/>
        </dgm:presLayoutVars>
      </dgm:prSet>
      <dgm:spPr/>
      <dgm:t>
        <a:bodyPr/>
        <a:lstStyle/>
        <a:p>
          <a:endParaRPr lang="en-GB"/>
        </a:p>
      </dgm:t>
    </dgm:pt>
    <dgm:pt modelId="{10B2EB59-F532-44A6-A80A-6B5B601CD975}" type="pres">
      <dgm:prSet presAssocID="{33A84A9F-BBED-4E11-8C28-5E82CC35636B}" presName="hierRoot1" presStyleCnt="0">
        <dgm:presLayoutVars>
          <dgm:hierBranch val="init"/>
        </dgm:presLayoutVars>
      </dgm:prSet>
      <dgm:spPr/>
    </dgm:pt>
    <dgm:pt modelId="{E0CFC00F-6D3B-49CA-9EC1-B6B3478AD846}" type="pres">
      <dgm:prSet presAssocID="{33A84A9F-BBED-4E11-8C28-5E82CC35636B}" presName="rootComposite1" presStyleCnt="0"/>
      <dgm:spPr/>
    </dgm:pt>
    <dgm:pt modelId="{4A93BD22-79AA-4CF1-9187-2B1D5D0E6B8F}" type="pres">
      <dgm:prSet presAssocID="{33A84A9F-BBED-4E11-8C28-5E82CC35636B}" presName="rootText1" presStyleLbl="node0" presStyleIdx="0" presStyleCnt="1" custLinFactNeighborX="1516" custLinFactNeighborY="-211">
        <dgm:presLayoutVars>
          <dgm:chPref val="3"/>
        </dgm:presLayoutVars>
      </dgm:prSet>
      <dgm:spPr/>
      <dgm:t>
        <a:bodyPr/>
        <a:lstStyle/>
        <a:p>
          <a:endParaRPr lang="en-GB"/>
        </a:p>
      </dgm:t>
    </dgm:pt>
    <dgm:pt modelId="{227B912B-A2E6-4047-BEDA-D4CBE08CE329}" type="pres">
      <dgm:prSet presAssocID="{33A84A9F-BBED-4E11-8C28-5E82CC35636B}" presName="rootConnector1" presStyleLbl="node1" presStyleIdx="0" presStyleCnt="0"/>
      <dgm:spPr/>
      <dgm:t>
        <a:bodyPr/>
        <a:lstStyle/>
        <a:p>
          <a:endParaRPr lang="en-GB"/>
        </a:p>
      </dgm:t>
    </dgm:pt>
    <dgm:pt modelId="{9D2519C4-EB60-43AF-956B-F755A8872C99}" type="pres">
      <dgm:prSet presAssocID="{33A84A9F-BBED-4E11-8C28-5E82CC35636B}" presName="hierChild2" presStyleCnt="0"/>
      <dgm:spPr/>
    </dgm:pt>
    <dgm:pt modelId="{E6C8243E-5B30-490A-A464-A240E979F558}" type="pres">
      <dgm:prSet presAssocID="{7E113464-B58D-4CD6-8B90-C7C37577F50B}" presName="Name37" presStyleLbl="parChTrans1D2" presStyleIdx="0" presStyleCnt="3"/>
      <dgm:spPr/>
      <dgm:t>
        <a:bodyPr/>
        <a:lstStyle/>
        <a:p>
          <a:endParaRPr lang="en-GB"/>
        </a:p>
      </dgm:t>
    </dgm:pt>
    <dgm:pt modelId="{56B29B34-0AD4-4AB8-ADDC-09829F565756}" type="pres">
      <dgm:prSet presAssocID="{8369A844-EAF9-4C6F-95B5-2623CA81F549}" presName="hierRoot2" presStyleCnt="0">
        <dgm:presLayoutVars>
          <dgm:hierBranch val="init"/>
        </dgm:presLayoutVars>
      </dgm:prSet>
      <dgm:spPr/>
    </dgm:pt>
    <dgm:pt modelId="{41AD99B0-0FA0-4A42-97F1-C06A1F35F37A}" type="pres">
      <dgm:prSet presAssocID="{8369A844-EAF9-4C6F-95B5-2623CA81F549}" presName="rootComposite" presStyleCnt="0"/>
      <dgm:spPr/>
    </dgm:pt>
    <dgm:pt modelId="{B188B9C2-E1F3-480F-802D-41A2D9959E7C}" type="pres">
      <dgm:prSet presAssocID="{8369A844-EAF9-4C6F-95B5-2623CA81F549}" presName="rootText" presStyleLbl="node2" presStyleIdx="0" presStyleCnt="3">
        <dgm:presLayoutVars>
          <dgm:chPref val="3"/>
        </dgm:presLayoutVars>
      </dgm:prSet>
      <dgm:spPr/>
      <dgm:t>
        <a:bodyPr/>
        <a:lstStyle/>
        <a:p>
          <a:endParaRPr lang="en-GB"/>
        </a:p>
      </dgm:t>
    </dgm:pt>
    <dgm:pt modelId="{02184CBC-7369-420A-A243-7D11E528AB68}" type="pres">
      <dgm:prSet presAssocID="{8369A844-EAF9-4C6F-95B5-2623CA81F549}" presName="rootConnector" presStyleLbl="node2" presStyleIdx="0" presStyleCnt="3"/>
      <dgm:spPr/>
      <dgm:t>
        <a:bodyPr/>
        <a:lstStyle/>
        <a:p>
          <a:endParaRPr lang="en-GB"/>
        </a:p>
      </dgm:t>
    </dgm:pt>
    <dgm:pt modelId="{1ACB68C9-8E37-49E8-BA54-AEE12FFE6FA3}" type="pres">
      <dgm:prSet presAssocID="{8369A844-EAF9-4C6F-95B5-2623CA81F549}" presName="hierChild4" presStyleCnt="0"/>
      <dgm:spPr/>
    </dgm:pt>
    <dgm:pt modelId="{44138558-0170-47DC-931F-8925D1F5827F}" type="pres">
      <dgm:prSet presAssocID="{8369A844-EAF9-4C6F-95B5-2623CA81F549}" presName="hierChild5" presStyleCnt="0"/>
      <dgm:spPr/>
    </dgm:pt>
    <dgm:pt modelId="{0BF55DA4-2D25-4D0E-B04E-48A06645F86D}" type="pres">
      <dgm:prSet presAssocID="{FF0434FB-6982-4992-8462-C5C2753DFF2B}" presName="Name37" presStyleLbl="parChTrans1D2" presStyleIdx="1" presStyleCnt="3"/>
      <dgm:spPr/>
      <dgm:t>
        <a:bodyPr/>
        <a:lstStyle/>
        <a:p>
          <a:endParaRPr lang="en-GB"/>
        </a:p>
      </dgm:t>
    </dgm:pt>
    <dgm:pt modelId="{AE4DEAC9-4EFE-4A14-B148-11744E0B0D36}" type="pres">
      <dgm:prSet presAssocID="{00B2BD13-E20C-4AB9-BA5B-031BA74C29B0}" presName="hierRoot2" presStyleCnt="0">
        <dgm:presLayoutVars>
          <dgm:hierBranch val="init"/>
        </dgm:presLayoutVars>
      </dgm:prSet>
      <dgm:spPr/>
    </dgm:pt>
    <dgm:pt modelId="{3A4DCAD4-4DEC-4809-A7F7-CC343F1E5DC2}" type="pres">
      <dgm:prSet presAssocID="{00B2BD13-E20C-4AB9-BA5B-031BA74C29B0}" presName="rootComposite" presStyleCnt="0"/>
      <dgm:spPr/>
    </dgm:pt>
    <dgm:pt modelId="{B59BC5F2-6C48-4CB2-A1B4-796CE9F8406A}" type="pres">
      <dgm:prSet presAssocID="{00B2BD13-E20C-4AB9-BA5B-031BA74C29B0}" presName="rootText" presStyleLbl="node2" presStyleIdx="1" presStyleCnt="3">
        <dgm:presLayoutVars>
          <dgm:chPref val="3"/>
        </dgm:presLayoutVars>
      </dgm:prSet>
      <dgm:spPr/>
      <dgm:t>
        <a:bodyPr/>
        <a:lstStyle/>
        <a:p>
          <a:endParaRPr lang="en-GB"/>
        </a:p>
      </dgm:t>
    </dgm:pt>
    <dgm:pt modelId="{0102A877-1F8B-4944-8D68-EBD8A2566928}" type="pres">
      <dgm:prSet presAssocID="{00B2BD13-E20C-4AB9-BA5B-031BA74C29B0}" presName="rootConnector" presStyleLbl="node2" presStyleIdx="1" presStyleCnt="3"/>
      <dgm:spPr/>
      <dgm:t>
        <a:bodyPr/>
        <a:lstStyle/>
        <a:p>
          <a:endParaRPr lang="en-GB"/>
        </a:p>
      </dgm:t>
    </dgm:pt>
    <dgm:pt modelId="{C802BFBD-D1E1-48B0-97F2-6898BEA2F5F6}" type="pres">
      <dgm:prSet presAssocID="{00B2BD13-E20C-4AB9-BA5B-031BA74C29B0}" presName="hierChild4" presStyleCnt="0"/>
      <dgm:spPr/>
    </dgm:pt>
    <dgm:pt modelId="{778CA7CC-90C1-4B39-B533-BE1AA6B8D62D}" type="pres">
      <dgm:prSet presAssocID="{00B2BD13-E20C-4AB9-BA5B-031BA74C29B0}" presName="hierChild5" presStyleCnt="0"/>
      <dgm:spPr/>
    </dgm:pt>
    <dgm:pt modelId="{5C32AAFC-841E-400F-932A-148D209E167E}" type="pres">
      <dgm:prSet presAssocID="{BD5BB932-7253-4FD5-887A-A4BE648FEE90}" presName="Name37" presStyleLbl="parChTrans1D2" presStyleIdx="2" presStyleCnt="3"/>
      <dgm:spPr/>
      <dgm:t>
        <a:bodyPr/>
        <a:lstStyle/>
        <a:p>
          <a:endParaRPr lang="en-GB"/>
        </a:p>
      </dgm:t>
    </dgm:pt>
    <dgm:pt modelId="{9C11EB90-C8A3-44D3-B855-A14F1DE87B0C}" type="pres">
      <dgm:prSet presAssocID="{FEBCB8EF-3760-4AEF-9302-B594408F1DFE}" presName="hierRoot2" presStyleCnt="0">
        <dgm:presLayoutVars>
          <dgm:hierBranch val="init"/>
        </dgm:presLayoutVars>
      </dgm:prSet>
      <dgm:spPr/>
    </dgm:pt>
    <dgm:pt modelId="{3DE8CAED-F5DE-4957-8D47-5DDD8CBB65E1}" type="pres">
      <dgm:prSet presAssocID="{FEBCB8EF-3760-4AEF-9302-B594408F1DFE}" presName="rootComposite" presStyleCnt="0"/>
      <dgm:spPr/>
    </dgm:pt>
    <dgm:pt modelId="{5F8C5A54-ADCE-4D35-ACD6-3E281F8EE045}" type="pres">
      <dgm:prSet presAssocID="{FEBCB8EF-3760-4AEF-9302-B594408F1DFE}" presName="rootText" presStyleLbl="node2" presStyleIdx="2" presStyleCnt="3">
        <dgm:presLayoutVars>
          <dgm:chPref val="3"/>
        </dgm:presLayoutVars>
      </dgm:prSet>
      <dgm:spPr/>
      <dgm:t>
        <a:bodyPr/>
        <a:lstStyle/>
        <a:p>
          <a:endParaRPr lang="en-GB"/>
        </a:p>
      </dgm:t>
    </dgm:pt>
    <dgm:pt modelId="{A37FBDC0-ECEE-4D7A-9587-92632F2B9B04}" type="pres">
      <dgm:prSet presAssocID="{FEBCB8EF-3760-4AEF-9302-B594408F1DFE}" presName="rootConnector" presStyleLbl="node2" presStyleIdx="2" presStyleCnt="3"/>
      <dgm:spPr/>
      <dgm:t>
        <a:bodyPr/>
        <a:lstStyle/>
        <a:p>
          <a:endParaRPr lang="en-GB"/>
        </a:p>
      </dgm:t>
    </dgm:pt>
    <dgm:pt modelId="{E5B01A8A-5D52-4757-96D1-CDAAD14CB189}" type="pres">
      <dgm:prSet presAssocID="{FEBCB8EF-3760-4AEF-9302-B594408F1DFE}" presName="hierChild4" presStyleCnt="0"/>
      <dgm:spPr/>
    </dgm:pt>
    <dgm:pt modelId="{D3CFD1D5-FAAC-46FA-AB34-2167B23C6ED0}" type="pres">
      <dgm:prSet presAssocID="{FEBCB8EF-3760-4AEF-9302-B594408F1DFE}" presName="hierChild5" presStyleCnt="0"/>
      <dgm:spPr/>
    </dgm:pt>
    <dgm:pt modelId="{6FAFD4AD-A7BD-4C9C-97F9-2BAA46048501}" type="pres">
      <dgm:prSet presAssocID="{33A84A9F-BBED-4E11-8C28-5E82CC35636B}" presName="hierChild3" presStyleCnt="0"/>
      <dgm:spPr/>
    </dgm:pt>
  </dgm:ptLst>
  <dgm:cxnLst>
    <dgm:cxn modelId="{E090F261-B257-4F81-80D6-F8E0268C8C77}" type="presOf" srcId="{BD5BB932-7253-4FD5-887A-A4BE648FEE90}" destId="{5C32AAFC-841E-400F-932A-148D209E167E}" srcOrd="0" destOrd="0" presId="urn:microsoft.com/office/officeart/2005/8/layout/orgChart1"/>
    <dgm:cxn modelId="{17AB48E1-5408-4538-B444-BC61264D1DC7}" srcId="{33A84A9F-BBED-4E11-8C28-5E82CC35636B}" destId="{00B2BD13-E20C-4AB9-BA5B-031BA74C29B0}" srcOrd="1" destOrd="0" parTransId="{FF0434FB-6982-4992-8462-C5C2753DFF2B}" sibTransId="{25088D69-C9B5-4F1C-82E6-25A3DC8C8C7D}"/>
    <dgm:cxn modelId="{E873CD2E-5CC8-4A77-B266-C18E54DA0850}" type="presOf" srcId="{FEBCB8EF-3760-4AEF-9302-B594408F1DFE}" destId="{5F8C5A54-ADCE-4D35-ACD6-3E281F8EE045}" srcOrd="0" destOrd="0" presId="urn:microsoft.com/office/officeart/2005/8/layout/orgChart1"/>
    <dgm:cxn modelId="{982D7CA1-2CD0-4FA2-99F3-65ECDF807830}" srcId="{33A84A9F-BBED-4E11-8C28-5E82CC35636B}" destId="{8369A844-EAF9-4C6F-95B5-2623CA81F549}" srcOrd="0" destOrd="0" parTransId="{7E113464-B58D-4CD6-8B90-C7C37577F50B}" sibTransId="{CD5B7CB6-F294-4D86-9EA7-9A584E4887A0}"/>
    <dgm:cxn modelId="{6DBB752D-394A-49A0-B218-BA9DF3C7BD77}" type="presOf" srcId="{8369A844-EAF9-4C6F-95B5-2623CA81F549}" destId="{B188B9C2-E1F3-480F-802D-41A2D9959E7C}" srcOrd="0" destOrd="0" presId="urn:microsoft.com/office/officeart/2005/8/layout/orgChart1"/>
    <dgm:cxn modelId="{17A0F5E0-D702-4894-984C-87E8AE6220EE}" srcId="{33A84A9F-BBED-4E11-8C28-5E82CC35636B}" destId="{FEBCB8EF-3760-4AEF-9302-B594408F1DFE}" srcOrd="2" destOrd="0" parTransId="{BD5BB932-7253-4FD5-887A-A4BE648FEE90}" sibTransId="{CD2E8302-3CF7-462C-A93C-44F1472A2824}"/>
    <dgm:cxn modelId="{0872B959-FC26-4EA7-911F-A4215DC03DF6}" srcId="{6AB4404E-D830-4C39-9394-7E130728DA9F}" destId="{33A84A9F-BBED-4E11-8C28-5E82CC35636B}" srcOrd="0" destOrd="0" parTransId="{F46A5EE4-FFAD-49D3-A911-8013956823D7}" sibTransId="{4BB5E7C9-2988-4DAD-B612-782396F9C7A4}"/>
    <dgm:cxn modelId="{E1414FF0-BFB6-47C0-8C81-49738673F4FE}" type="presOf" srcId="{00B2BD13-E20C-4AB9-BA5B-031BA74C29B0}" destId="{0102A877-1F8B-4944-8D68-EBD8A2566928}" srcOrd="1" destOrd="0" presId="urn:microsoft.com/office/officeart/2005/8/layout/orgChart1"/>
    <dgm:cxn modelId="{27B559FD-72DB-4BA9-AAA0-0AB6374EA1FE}" type="presOf" srcId="{6AB4404E-D830-4C39-9394-7E130728DA9F}" destId="{58B63540-711B-45AF-86BF-B8571A2DD0FD}" srcOrd="0" destOrd="0" presId="urn:microsoft.com/office/officeart/2005/8/layout/orgChart1"/>
    <dgm:cxn modelId="{B789F891-984A-4EA9-B6D6-1A8493CB27D1}" type="presOf" srcId="{00B2BD13-E20C-4AB9-BA5B-031BA74C29B0}" destId="{B59BC5F2-6C48-4CB2-A1B4-796CE9F8406A}" srcOrd="0" destOrd="0" presId="urn:microsoft.com/office/officeart/2005/8/layout/orgChart1"/>
    <dgm:cxn modelId="{FCD4C507-6715-40C5-AA3E-EEEF78B1DAE6}" type="presOf" srcId="{33A84A9F-BBED-4E11-8C28-5E82CC35636B}" destId="{4A93BD22-79AA-4CF1-9187-2B1D5D0E6B8F}" srcOrd="0" destOrd="0" presId="urn:microsoft.com/office/officeart/2005/8/layout/orgChart1"/>
    <dgm:cxn modelId="{CBF15FB6-7B35-41E5-8BC6-91AB805349AC}" type="presOf" srcId="{FF0434FB-6982-4992-8462-C5C2753DFF2B}" destId="{0BF55DA4-2D25-4D0E-B04E-48A06645F86D}" srcOrd="0" destOrd="0" presId="urn:microsoft.com/office/officeart/2005/8/layout/orgChart1"/>
    <dgm:cxn modelId="{D5884797-3B7F-499E-A6C4-51A05DECF190}" type="presOf" srcId="{7E113464-B58D-4CD6-8B90-C7C37577F50B}" destId="{E6C8243E-5B30-490A-A464-A240E979F558}" srcOrd="0" destOrd="0" presId="urn:microsoft.com/office/officeart/2005/8/layout/orgChart1"/>
    <dgm:cxn modelId="{125B2174-FE1E-4B7D-9884-EC50D6D545FE}" type="presOf" srcId="{FEBCB8EF-3760-4AEF-9302-B594408F1DFE}" destId="{A37FBDC0-ECEE-4D7A-9587-92632F2B9B04}" srcOrd="1" destOrd="0" presId="urn:microsoft.com/office/officeart/2005/8/layout/orgChart1"/>
    <dgm:cxn modelId="{37958822-712A-4B6A-A13A-E69BE7C99C77}" type="presOf" srcId="{33A84A9F-BBED-4E11-8C28-5E82CC35636B}" destId="{227B912B-A2E6-4047-BEDA-D4CBE08CE329}" srcOrd="1" destOrd="0" presId="urn:microsoft.com/office/officeart/2005/8/layout/orgChart1"/>
    <dgm:cxn modelId="{FAB5CB0E-4031-4AE3-AE24-52B6765A3264}" type="presOf" srcId="{8369A844-EAF9-4C6F-95B5-2623CA81F549}" destId="{02184CBC-7369-420A-A243-7D11E528AB68}" srcOrd="1" destOrd="0" presId="urn:microsoft.com/office/officeart/2005/8/layout/orgChart1"/>
    <dgm:cxn modelId="{809C70E1-AB2A-4A38-A74C-3B3C52658E70}" type="presParOf" srcId="{58B63540-711B-45AF-86BF-B8571A2DD0FD}" destId="{10B2EB59-F532-44A6-A80A-6B5B601CD975}" srcOrd="0" destOrd="0" presId="urn:microsoft.com/office/officeart/2005/8/layout/orgChart1"/>
    <dgm:cxn modelId="{1BF8E876-A982-48F0-8E0A-987B65C0B40E}" type="presParOf" srcId="{10B2EB59-F532-44A6-A80A-6B5B601CD975}" destId="{E0CFC00F-6D3B-49CA-9EC1-B6B3478AD846}" srcOrd="0" destOrd="0" presId="urn:microsoft.com/office/officeart/2005/8/layout/orgChart1"/>
    <dgm:cxn modelId="{96B39682-F359-4A7D-9E06-B528A63341F8}" type="presParOf" srcId="{E0CFC00F-6D3B-49CA-9EC1-B6B3478AD846}" destId="{4A93BD22-79AA-4CF1-9187-2B1D5D0E6B8F}" srcOrd="0" destOrd="0" presId="urn:microsoft.com/office/officeart/2005/8/layout/orgChart1"/>
    <dgm:cxn modelId="{D2DEBB73-5B5A-4C1B-9AA4-D5F48499EB37}" type="presParOf" srcId="{E0CFC00F-6D3B-49CA-9EC1-B6B3478AD846}" destId="{227B912B-A2E6-4047-BEDA-D4CBE08CE329}" srcOrd="1" destOrd="0" presId="urn:microsoft.com/office/officeart/2005/8/layout/orgChart1"/>
    <dgm:cxn modelId="{D8BF6216-EFAB-4E25-B2BB-EB6385802FE4}" type="presParOf" srcId="{10B2EB59-F532-44A6-A80A-6B5B601CD975}" destId="{9D2519C4-EB60-43AF-956B-F755A8872C99}" srcOrd="1" destOrd="0" presId="urn:microsoft.com/office/officeart/2005/8/layout/orgChart1"/>
    <dgm:cxn modelId="{CBA8D19B-9B45-4EA6-985B-3F01C494700C}" type="presParOf" srcId="{9D2519C4-EB60-43AF-956B-F755A8872C99}" destId="{E6C8243E-5B30-490A-A464-A240E979F558}" srcOrd="0" destOrd="0" presId="urn:microsoft.com/office/officeart/2005/8/layout/orgChart1"/>
    <dgm:cxn modelId="{18DE65C8-2C85-4AF3-B2E1-7A2C898896CE}" type="presParOf" srcId="{9D2519C4-EB60-43AF-956B-F755A8872C99}" destId="{56B29B34-0AD4-4AB8-ADDC-09829F565756}" srcOrd="1" destOrd="0" presId="urn:microsoft.com/office/officeart/2005/8/layout/orgChart1"/>
    <dgm:cxn modelId="{8F5BF58C-F5D9-4C9D-B1BB-9C42FD240DEA}" type="presParOf" srcId="{56B29B34-0AD4-4AB8-ADDC-09829F565756}" destId="{41AD99B0-0FA0-4A42-97F1-C06A1F35F37A}" srcOrd="0" destOrd="0" presId="urn:microsoft.com/office/officeart/2005/8/layout/orgChart1"/>
    <dgm:cxn modelId="{D7100A7F-20D1-4A0A-8C57-E50419A7551A}" type="presParOf" srcId="{41AD99B0-0FA0-4A42-97F1-C06A1F35F37A}" destId="{B188B9C2-E1F3-480F-802D-41A2D9959E7C}" srcOrd="0" destOrd="0" presId="urn:microsoft.com/office/officeart/2005/8/layout/orgChart1"/>
    <dgm:cxn modelId="{BDEB4B40-7482-47A9-8657-2BE7E8687CCC}" type="presParOf" srcId="{41AD99B0-0FA0-4A42-97F1-C06A1F35F37A}" destId="{02184CBC-7369-420A-A243-7D11E528AB68}" srcOrd="1" destOrd="0" presId="urn:microsoft.com/office/officeart/2005/8/layout/orgChart1"/>
    <dgm:cxn modelId="{84C11345-9685-456E-BA32-F55657A5E400}" type="presParOf" srcId="{56B29B34-0AD4-4AB8-ADDC-09829F565756}" destId="{1ACB68C9-8E37-49E8-BA54-AEE12FFE6FA3}" srcOrd="1" destOrd="0" presId="urn:microsoft.com/office/officeart/2005/8/layout/orgChart1"/>
    <dgm:cxn modelId="{8B513941-99C9-43BA-9BE6-7CE8B0A36BA8}" type="presParOf" srcId="{56B29B34-0AD4-4AB8-ADDC-09829F565756}" destId="{44138558-0170-47DC-931F-8925D1F5827F}" srcOrd="2" destOrd="0" presId="urn:microsoft.com/office/officeart/2005/8/layout/orgChart1"/>
    <dgm:cxn modelId="{2DD8ADBE-3651-4020-A8F3-C8297F2E5512}" type="presParOf" srcId="{9D2519C4-EB60-43AF-956B-F755A8872C99}" destId="{0BF55DA4-2D25-4D0E-B04E-48A06645F86D}" srcOrd="2" destOrd="0" presId="urn:microsoft.com/office/officeart/2005/8/layout/orgChart1"/>
    <dgm:cxn modelId="{F610329E-205D-49CC-A448-F2CDE94BEAB7}" type="presParOf" srcId="{9D2519C4-EB60-43AF-956B-F755A8872C99}" destId="{AE4DEAC9-4EFE-4A14-B148-11744E0B0D36}" srcOrd="3" destOrd="0" presId="urn:microsoft.com/office/officeart/2005/8/layout/orgChart1"/>
    <dgm:cxn modelId="{54BE1A84-236E-4A96-B542-B81C91F76F58}" type="presParOf" srcId="{AE4DEAC9-4EFE-4A14-B148-11744E0B0D36}" destId="{3A4DCAD4-4DEC-4809-A7F7-CC343F1E5DC2}" srcOrd="0" destOrd="0" presId="urn:microsoft.com/office/officeart/2005/8/layout/orgChart1"/>
    <dgm:cxn modelId="{936562C5-C613-4420-98ED-4F3AB53D3052}" type="presParOf" srcId="{3A4DCAD4-4DEC-4809-A7F7-CC343F1E5DC2}" destId="{B59BC5F2-6C48-4CB2-A1B4-796CE9F8406A}" srcOrd="0" destOrd="0" presId="urn:microsoft.com/office/officeart/2005/8/layout/orgChart1"/>
    <dgm:cxn modelId="{3DADE69E-37AE-4048-8E6C-321DE13AEA66}" type="presParOf" srcId="{3A4DCAD4-4DEC-4809-A7F7-CC343F1E5DC2}" destId="{0102A877-1F8B-4944-8D68-EBD8A2566928}" srcOrd="1" destOrd="0" presId="urn:microsoft.com/office/officeart/2005/8/layout/orgChart1"/>
    <dgm:cxn modelId="{39A2BC3F-BAEB-4948-AA1C-57AC0382BFF4}" type="presParOf" srcId="{AE4DEAC9-4EFE-4A14-B148-11744E0B0D36}" destId="{C802BFBD-D1E1-48B0-97F2-6898BEA2F5F6}" srcOrd="1" destOrd="0" presId="urn:microsoft.com/office/officeart/2005/8/layout/orgChart1"/>
    <dgm:cxn modelId="{7E5CE742-93D6-43A8-90B6-8304DEAA0FA1}" type="presParOf" srcId="{AE4DEAC9-4EFE-4A14-B148-11744E0B0D36}" destId="{778CA7CC-90C1-4B39-B533-BE1AA6B8D62D}" srcOrd="2" destOrd="0" presId="urn:microsoft.com/office/officeart/2005/8/layout/orgChart1"/>
    <dgm:cxn modelId="{7B80F213-59F5-47CD-9690-757BE2B58AF9}" type="presParOf" srcId="{9D2519C4-EB60-43AF-956B-F755A8872C99}" destId="{5C32AAFC-841E-400F-932A-148D209E167E}" srcOrd="4" destOrd="0" presId="urn:microsoft.com/office/officeart/2005/8/layout/orgChart1"/>
    <dgm:cxn modelId="{9AA1D39B-E49A-4139-A523-FBFD4A8DE9E5}" type="presParOf" srcId="{9D2519C4-EB60-43AF-956B-F755A8872C99}" destId="{9C11EB90-C8A3-44D3-B855-A14F1DE87B0C}" srcOrd="5" destOrd="0" presId="urn:microsoft.com/office/officeart/2005/8/layout/orgChart1"/>
    <dgm:cxn modelId="{BF37CBED-AF48-4644-B479-46B6025F0365}" type="presParOf" srcId="{9C11EB90-C8A3-44D3-B855-A14F1DE87B0C}" destId="{3DE8CAED-F5DE-4957-8D47-5DDD8CBB65E1}" srcOrd="0" destOrd="0" presId="urn:microsoft.com/office/officeart/2005/8/layout/orgChart1"/>
    <dgm:cxn modelId="{9D068DFF-5472-409D-AE69-42D69A0E85AC}" type="presParOf" srcId="{3DE8CAED-F5DE-4957-8D47-5DDD8CBB65E1}" destId="{5F8C5A54-ADCE-4D35-ACD6-3E281F8EE045}" srcOrd="0" destOrd="0" presId="urn:microsoft.com/office/officeart/2005/8/layout/orgChart1"/>
    <dgm:cxn modelId="{B6D564A8-6781-4966-9B1D-94CB06F54547}" type="presParOf" srcId="{3DE8CAED-F5DE-4957-8D47-5DDD8CBB65E1}" destId="{A37FBDC0-ECEE-4D7A-9587-92632F2B9B04}" srcOrd="1" destOrd="0" presId="urn:microsoft.com/office/officeart/2005/8/layout/orgChart1"/>
    <dgm:cxn modelId="{DE5058CC-10E9-4760-BDF4-CFB2F1DBBA56}" type="presParOf" srcId="{9C11EB90-C8A3-44D3-B855-A14F1DE87B0C}" destId="{E5B01A8A-5D52-4757-96D1-CDAAD14CB189}" srcOrd="1" destOrd="0" presId="urn:microsoft.com/office/officeart/2005/8/layout/orgChart1"/>
    <dgm:cxn modelId="{1B3A4E6E-20A6-407B-8CA6-E945FF55D71E}" type="presParOf" srcId="{9C11EB90-C8A3-44D3-B855-A14F1DE87B0C}" destId="{D3CFD1D5-FAAC-46FA-AB34-2167B23C6ED0}" srcOrd="2" destOrd="0" presId="urn:microsoft.com/office/officeart/2005/8/layout/orgChart1"/>
    <dgm:cxn modelId="{4CB33D9C-52A4-4A94-B5BA-1CAC3396B0E8}" type="presParOf" srcId="{10B2EB59-F532-44A6-A80A-6B5B601CD975}" destId="{6FAFD4AD-A7BD-4C9C-97F9-2BAA46048501}"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32AAFC-841E-400F-932A-148D209E167E}">
      <dsp:nvSpPr>
        <dsp:cNvPr id="0" name=""/>
        <dsp:cNvSpPr/>
      </dsp:nvSpPr>
      <dsp:spPr>
        <a:xfrm>
          <a:off x="3075018" y="1518950"/>
          <a:ext cx="2129463" cy="376145"/>
        </a:xfrm>
        <a:custGeom>
          <a:avLst/>
          <a:gdLst/>
          <a:ahLst/>
          <a:cxnLst/>
          <a:rect l="0" t="0" r="0" b="0"/>
          <a:pathLst>
            <a:path>
              <a:moveTo>
                <a:pt x="0" y="0"/>
              </a:moveTo>
              <a:lnTo>
                <a:pt x="0" y="189013"/>
              </a:lnTo>
              <a:lnTo>
                <a:pt x="2129463" y="189013"/>
              </a:lnTo>
              <a:lnTo>
                <a:pt x="2129463" y="37614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55DA4-2D25-4D0E-B04E-48A06645F86D}">
      <dsp:nvSpPr>
        <dsp:cNvPr id="0" name=""/>
        <dsp:cNvSpPr/>
      </dsp:nvSpPr>
      <dsp:spPr>
        <a:xfrm>
          <a:off x="3002280" y="1518950"/>
          <a:ext cx="91440" cy="376145"/>
        </a:xfrm>
        <a:custGeom>
          <a:avLst/>
          <a:gdLst/>
          <a:ahLst/>
          <a:cxnLst/>
          <a:rect l="0" t="0" r="0" b="0"/>
          <a:pathLst>
            <a:path>
              <a:moveTo>
                <a:pt x="72738" y="0"/>
              </a:moveTo>
              <a:lnTo>
                <a:pt x="72738" y="189013"/>
              </a:lnTo>
              <a:lnTo>
                <a:pt x="45720" y="189013"/>
              </a:lnTo>
              <a:lnTo>
                <a:pt x="45720" y="37614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C8243E-5B30-490A-A464-A240E979F558}">
      <dsp:nvSpPr>
        <dsp:cNvPr id="0" name=""/>
        <dsp:cNvSpPr/>
      </dsp:nvSpPr>
      <dsp:spPr>
        <a:xfrm>
          <a:off x="891517" y="1518950"/>
          <a:ext cx="2183500" cy="376145"/>
        </a:xfrm>
        <a:custGeom>
          <a:avLst/>
          <a:gdLst/>
          <a:ahLst/>
          <a:cxnLst/>
          <a:rect l="0" t="0" r="0" b="0"/>
          <a:pathLst>
            <a:path>
              <a:moveTo>
                <a:pt x="2183500" y="0"/>
              </a:moveTo>
              <a:lnTo>
                <a:pt x="2183500" y="189013"/>
              </a:lnTo>
              <a:lnTo>
                <a:pt x="0" y="189013"/>
              </a:lnTo>
              <a:lnTo>
                <a:pt x="0" y="37614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93BD22-79AA-4CF1-9187-2B1D5D0E6B8F}">
      <dsp:nvSpPr>
        <dsp:cNvPr id="0" name=""/>
        <dsp:cNvSpPr/>
      </dsp:nvSpPr>
      <dsp:spPr>
        <a:xfrm>
          <a:off x="2183910" y="627842"/>
          <a:ext cx="1782216" cy="891108"/>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Fren10210 – 20 credits (3 contact hours)</a:t>
          </a:r>
          <a:endParaRPr lang="en-GB" sz="2000" kern="1200" dirty="0"/>
        </a:p>
      </dsp:txBody>
      <dsp:txXfrm>
        <a:off x="2183910" y="627842"/>
        <a:ext cx="1782216" cy="891108"/>
      </dsp:txXfrm>
    </dsp:sp>
    <dsp:sp modelId="{B188B9C2-E1F3-480F-802D-41A2D9959E7C}">
      <dsp:nvSpPr>
        <dsp:cNvPr id="0" name=""/>
        <dsp:cNvSpPr/>
      </dsp:nvSpPr>
      <dsp:spPr>
        <a:xfrm>
          <a:off x="409" y="1895096"/>
          <a:ext cx="1782216" cy="891108"/>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2hr Written / grammar seminar</a:t>
          </a:r>
          <a:endParaRPr lang="en-GB" sz="2000" kern="1200" dirty="0"/>
        </a:p>
      </dsp:txBody>
      <dsp:txXfrm>
        <a:off x="409" y="1895096"/>
        <a:ext cx="1782216" cy="891108"/>
      </dsp:txXfrm>
    </dsp:sp>
    <dsp:sp modelId="{B59BC5F2-6C48-4CB2-A1B4-796CE9F8406A}">
      <dsp:nvSpPr>
        <dsp:cNvPr id="0" name=""/>
        <dsp:cNvSpPr/>
      </dsp:nvSpPr>
      <dsp:spPr>
        <a:xfrm>
          <a:off x="2156891" y="1895096"/>
          <a:ext cx="1782216" cy="891108"/>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1hr Oral seminar </a:t>
          </a:r>
          <a:endParaRPr lang="en-GB" sz="2000" kern="1200" dirty="0"/>
        </a:p>
      </dsp:txBody>
      <dsp:txXfrm>
        <a:off x="2156891" y="1895096"/>
        <a:ext cx="1782216" cy="891108"/>
      </dsp:txXfrm>
    </dsp:sp>
    <dsp:sp modelId="{5F8C5A54-ADCE-4D35-ACD6-3E281F8EE045}">
      <dsp:nvSpPr>
        <dsp:cNvPr id="0" name=""/>
        <dsp:cNvSpPr/>
      </dsp:nvSpPr>
      <dsp:spPr>
        <a:xfrm>
          <a:off x="4313373" y="1895096"/>
          <a:ext cx="1782216" cy="891108"/>
        </a:xfrm>
        <a:prstGeom prst="rect">
          <a:avLst/>
        </a:prstGeom>
        <a:gradFill rotWithShape="0">
          <a:gsLst>
            <a:gs pos="0">
              <a:schemeClr val="accent3">
                <a:hueOff val="0"/>
                <a:satOff val="0"/>
                <a:lumOff val="0"/>
                <a:alphaOff val="0"/>
                <a:tint val="70000"/>
                <a:satMod val="130000"/>
              </a:schemeClr>
            </a:gs>
            <a:gs pos="43000">
              <a:schemeClr val="accent3">
                <a:hueOff val="0"/>
                <a:satOff val="0"/>
                <a:lumOff val="0"/>
                <a:alphaOff val="0"/>
                <a:tint val="44000"/>
                <a:satMod val="165000"/>
              </a:schemeClr>
            </a:gs>
            <a:gs pos="93000">
              <a:schemeClr val="accent3">
                <a:hueOff val="0"/>
                <a:satOff val="0"/>
                <a:lumOff val="0"/>
                <a:alphaOff val="0"/>
                <a:tint val="15000"/>
                <a:satMod val="165000"/>
              </a:schemeClr>
            </a:gs>
            <a:gs pos="100000">
              <a:schemeClr val="accent3">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n-GB" sz="2000" kern="1200" dirty="0" smtClean="0"/>
            <a:t>ILP Programme</a:t>
          </a:r>
          <a:endParaRPr lang="en-GB" sz="2000" kern="1200" dirty="0"/>
        </a:p>
      </dsp:txBody>
      <dsp:txXfrm>
        <a:off x="4313373" y="1895096"/>
        <a:ext cx="1782216" cy="8911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3226" cy="4911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60335" y="0"/>
            <a:ext cx="2953226" cy="491173"/>
          </a:xfrm>
          <a:prstGeom prst="rect">
            <a:avLst/>
          </a:prstGeom>
        </p:spPr>
        <p:txBody>
          <a:bodyPr vert="horz" lIns="91440" tIns="45720" rIns="91440" bIns="45720" rtlCol="0"/>
          <a:lstStyle>
            <a:lvl1pPr algn="r">
              <a:defRPr sz="1200"/>
            </a:lvl1pPr>
          </a:lstStyle>
          <a:p>
            <a:fld id="{DE28CD8E-9A82-4A7B-90F1-1E48A6311DFD}" type="datetimeFigureOut">
              <a:rPr lang="en-GB" smtClean="0"/>
              <a:pPr/>
              <a:t>02/07/2013</a:t>
            </a:fld>
            <a:endParaRPr lang="en-GB"/>
          </a:p>
        </p:txBody>
      </p:sp>
      <p:sp>
        <p:nvSpPr>
          <p:cNvPr id="4" name="Footer Placeholder 3"/>
          <p:cNvSpPr>
            <a:spLocks noGrp="1"/>
          </p:cNvSpPr>
          <p:nvPr>
            <p:ph type="ftr" sz="quarter" idx="2"/>
          </p:nvPr>
        </p:nvSpPr>
        <p:spPr>
          <a:xfrm>
            <a:off x="0" y="9330572"/>
            <a:ext cx="2953226" cy="49117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60335" y="9330572"/>
            <a:ext cx="2953226" cy="491173"/>
          </a:xfrm>
          <a:prstGeom prst="rect">
            <a:avLst/>
          </a:prstGeom>
        </p:spPr>
        <p:txBody>
          <a:bodyPr vert="horz" lIns="91440" tIns="45720" rIns="91440" bIns="45720" rtlCol="0" anchor="b"/>
          <a:lstStyle>
            <a:lvl1pPr algn="r">
              <a:defRPr sz="1200"/>
            </a:lvl1pPr>
          </a:lstStyle>
          <a:p>
            <a:fld id="{A5A5460D-439E-49E2-BD65-6C402DE60781}"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3226" cy="4911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60335" y="0"/>
            <a:ext cx="2953226" cy="491173"/>
          </a:xfrm>
          <a:prstGeom prst="rect">
            <a:avLst/>
          </a:prstGeom>
        </p:spPr>
        <p:txBody>
          <a:bodyPr vert="horz" lIns="91440" tIns="45720" rIns="91440" bIns="45720" rtlCol="0"/>
          <a:lstStyle>
            <a:lvl1pPr algn="r">
              <a:defRPr sz="1200"/>
            </a:lvl1pPr>
          </a:lstStyle>
          <a:p>
            <a:fld id="{8093B76E-8AF2-4D92-9733-DBAA96318CA3}" type="datetimeFigureOut">
              <a:rPr lang="en-GB" smtClean="0"/>
              <a:pPr/>
              <a:t>02/07/2013</a:t>
            </a:fld>
            <a:endParaRPr lang="en-GB"/>
          </a:p>
        </p:txBody>
      </p:sp>
      <p:sp>
        <p:nvSpPr>
          <p:cNvPr id="4" name="Slide Image Placeholder 3"/>
          <p:cNvSpPr>
            <a:spLocks noGrp="1" noRot="1" noChangeAspect="1"/>
          </p:cNvSpPr>
          <p:nvPr>
            <p:ph type="sldImg" idx="2"/>
          </p:nvPr>
        </p:nvSpPr>
        <p:spPr>
          <a:xfrm>
            <a:off x="952500" y="736600"/>
            <a:ext cx="4911725" cy="36845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514" y="4666139"/>
            <a:ext cx="5452110" cy="442055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30572"/>
            <a:ext cx="2953226" cy="49117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60335" y="9330572"/>
            <a:ext cx="2953226" cy="491173"/>
          </a:xfrm>
          <a:prstGeom prst="rect">
            <a:avLst/>
          </a:prstGeom>
        </p:spPr>
        <p:txBody>
          <a:bodyPr vert="horz" lIns="91440" tIns="45720" rIns="91440" bIns="45720" rtlCol="0" anchor="b"/>
          <a:lstStyle>
            <a:lvl1pPr algn="r">
              <a:defRPr sz="1200"/>
            </a:lvl1pPr>
          </a:lstStyle>
          <a:p>
            <a:fld id="{EBDC32D3-E404-48ED-9D28-A0875C7F023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p:txBody>
      </p:sp>
      <p:sp>
        <p:nvSpPr>
          <p:cNvPr id="4" name="Slide Number Placeholder 3"/>
          <p:cNvSpPr>
            <a:spLocks noGrp="1"/>
          </p:cNvSpPr>
          <p:nvPr>
            <p:ph type="sldNum" sz="quarter" idx="10"/>
          </p:nvPr>
        </p:nvSpPr>
        <p:spPr/>
        <p:txBody>
          <a:bodyPr/>
          <a:lstStyle/>
          <a:p>
            <a:fld id="{EBDC32D3-E404-48ED-9D28-A0875C7F0231}"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12</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17</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 did</a:t>
            </a:r>
            <a:r>
              <a:rPr lang="en-GB" baseline="0" dirty="0" smtClean="0"/>
              <a:t> two questionnaires, one in each semester.  The questionnaires were on the whole course, which was new, here are the four pertinent questions for our purposes today.</a:t>
            </a:r>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80% say</a:t>
            </a:r>
            <a:r>
              <a:rPr lang="en-GB" baseline="0" dirty="0" smtClean="0"/>
              <a:t> they wouldn’t be doing as much ILP (and even enjoying it!)</a:t>
            </a:r>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10</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BDC32D3-E404-48ED-9D28-A0875C7F0231}"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0CD54D1-BFBC-4EFE-84B4-8B60B05A9D74}" type="datetimeFigureOut">
              <a:rPr lang="en-GB" smtClean="0"/>
              <a:pPr/>
              <a:t>02/07/2013</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9CD613CD-7B9F-4DB0-B4C6-146C1308128F}"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CD54D1-BFBC-4EFE-84B4-8B60B05A9D74}" type="datetimeFigureOut">
              <a:rPr lang="en-GB" smtClean="0"/>
              <a:pPr/>
              <a:t>02/07/2013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D613CD-7B9F-4DB0-B4C6-146C1308128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CD54D1-BFBC-4EFE-84B4-8B60B05A9D74}" type="datetimeFigureOut">
              <a:rPr lang="en-GB" smtClean="0"/>
              <a:pPr/>
              <a:t>02/07/2013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D613CD-7B9F-4DB0-B4C6-146C1308128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0CD54D1-BFBC-4EFE-84B4-8B60B05A9D74}" type="datetimeFigureOut">
              <a:rPr lang="en-GB" smtClean="0"/>
              <a:pPr/>
              <a:t>02/07/2013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D613CD-7B9F-4DB0-B4C6-146C1308128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0CD54D1-BFBC-4EFE-84B4-8B60B05A9D74}" type="datetimeFigureOut">
              <a:rPr lang="en-GB" smtClean="0"/>
              <a:pPr/>
              <a:t>02/07/2013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D613CD-7B9F-4DB0-B4C6-146C1308128F}"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CD54D1-BFBC-4EFE-84B4-8B60B05A9D74}" type="datetimeFigureOut">
              <a:rPr lang="en-GB" smtClean="0"/>
              <a:pPr/>
              <a:t>02/07/2013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D613CD-7B9F-4DB0-B4C6-146C1308128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0CD54D1-BFBC-4EFE-84B4-8B60B05A9D74}" type="datetimeFigureOut">
              <a:rPr lang="en-GB" smtClean="0"/>
              <a:pPr/>
              <a:t>02/07/2013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D613CD-7B9F-4DB0-B4C6-146C1308128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0CD54D1-BFBC-4EFE-84B4-8B60B05A9D74}" type="datetimeFigureOut">
              <a:rPr lang="en-GB" smtClean="0"/>
              <a:pPr/>
              <a:t>02/07/2013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D613CD-7B9F-4DB0-B4C6-146C1308128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D54D1-BFBC-4EFE-84B4-8B60B05A9D74}" type="datetimeFigureOut">
              <a:rPr lang="en-GB" smtClean="0"/>
              <a:pPr/>
              <a:t>02/07/2013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D613CD-7B9F-4DB0-B4C6-146C1308128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0CD54D1-BFBC-4EFE-84B4-8B60B05A9D74}" type="datetimeFigureOut">
              <a:rPr lang="en-GB" smtClean="0"/>
              <a:pPr/>
              <a:t>02/07/2013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D613CD-7B9F-4DB0-B4C6-146C1308128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0CD54D1-BFBC-4EFE-84B4-8B60B05A9D74}" type="datetimeFigureOut">
              <a:rPr lang="en-GB" smtClean="0"/>
              <a:pPr/>
              <a:t>02/07/2013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9CD613CD-7B9F-4DB0-B4C6-146C1308128F}"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0CD54D1-BFBC-4EFE-84B4-8B60B05A9D74}" type="datetimeFigureOut">
              <a:rPr lang="en-GB" smtClean="0"/>
              <a:pPr/>
              <a:t>02/07/2013</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D613CD-7B9F-4DB0-B4C6-146C1308128F}"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428604"/>
            <a:ext cx="7851648" cy="1828800"/>
          </a:xfrm>
        </p:spPr>
        <p:txBody>
          <a:bodyPr>
            <a:normAutofit/>
          </a:bodyPr>
          <a:lstStyle/>
          <a:p>
            <a:r>
              <a:rPr lang="en-GB" sz="7200" dirty="0" smtClean="0"/>
              <a:t>eLearning Network</a:t>
            </a:r>
            <a:endParaRPr lang="en-GB" sz="7200" dirty="0"/>
          </a:p>
        </p:txBody>
      </p:sp>
      <p:sp>
        <p:nvSpPr>
          <p:cNvPr id="3" name="Subtitle 2"/>
          <p:cNvSpPr>
            <a:spLocks noGrp="1"/>
          </p:cNvSpPr>
          <p:nvPr>
            <p:ph type="subTitle" idx="1"/>
          </p:nvPr>
        </p:nvSpPr>
        <p:spPr>
          <a:xfrm>
            <a:off x="714348" y="2285992"/>
            <a:ext cx="7854696" cy="1752600"/>
          </a:xfrm>
        </p:spPr>
        <p:txBody>
          <a:bodyPr>
            <a:noAutofit/>
          </a:bodyPr>
          <a:lstStyle/>
          <a:p>
            <a:r>
              <a:rPr lang="en-GB" sz="4000" dirty="0" smtClean="0"/>
              <a:t>On-line assessment and feedback: bringing the WOW factor to French grammar</a:t>
            </a:r>
          </a:p>
        </p:txBody>
      </p:sp>
      <p:pic>
        <p:nvPicPr>
          <p:cNvPr id="1029" name="Picture 5" descr="http://thumbs.dreamstime.com/z/wow-customer-delight-23441229.jpg"/>
          <p:cNvPicPr>
            <a:picLocks noChangeAspect="1" noChangeArrowheads="1"/>
          </p:cNvPicPr>
          <p:nvPr/>
        </p:nvPicPr>
        <p:blipFill>
          <a:blip r:embed="rId3" cstate="print"/>
          <a:srcRect/>
          <a:stretch>
            <a:fillRect/>
          </a:stretch>
        </p:blipFill>
        <p:spPr bwMode="auto">
          <a:xfrm>
            <a:off x="0" y="4144465"/>
            <a:ext cx="1809023" cy="271353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a:scene3d>
              <a:camera prst="orthographicFront"/>
              <a:lightRig rig="threePt" dir="t"/>
            </a:scene3d>
            <a:sp3d extrusionH="57150">
              <a:bevelT w="38100" h="38100"/>
            </a:sp3d>
          </a:bodyPr>
          <a:lstStyle/>
          <a:p>
            <a:r>
              <a:rPr lang="en-GB" sz="3200" b="1" dirty="0" smtClean="0">
                <a:ln w="12700">
                  <a:noFill/>
                  <a:prstDash val="solid"/>
                </a:ln>
                <a:solidFill>
                  <a:schemeClr val="accent4">
                    <a:lumMod val="40000"/>
                    <a:lumOff val="60000"/>
                  </a:schemeClr>
                </a:solidFill>
                <a:effectLst>
                  <a:outerShdw blurRad="41275" dist="20320" dir="1800000" algn="tl" rotWithShape="0">
                    <a:srgbClr val="000000">
                      <a:alpha val="40000"/>
                    </a:srgbClr>
                  </a:outerShdw>
                </a:effectLst>
              </a:rPr>
              <a:t>The feedback given with the exercises is helpful</a:t>
            </a:r>
            <a:endParaRPr lang="en-GB" sz="3200" dirty="0">
              <a:solidFill>
                <a:schemeClr val="accent4">
                  <a:lumMod val="40000"/>
                  <a:lumOff val="60000"/>
                </a:schemeClr>
              </a:solidFill>
            </a:endParaRPr>
          </a:p>
        </p:txBody>
      </p:sp>
      <p:graphicFrame>
        <p:nvGraphicFramePr>
          <p:cNvPr id="5" name="Content Placeholder 3"/>
          <p:cNvGraphicFramePr>
            <a:graphicFrameLocks noGrp="1"/>
          </p:cNvGraphicFramePr>
          <p:nvPr>
            <p:ph sz="half" idx="1"/>
          </p:nvPr>
        </p:nvGraphicFramePr>
        <p:xfrm>
          <a:off x="539552" y="1628800"/>
          <a:ext cx="7992888" cy="402840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51520" y="5805265"/>
            <a:ext cx="8712968" cy="830997"/>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smtClean="0">
                <a:solidFill>
                  <a:schemeClr val="bg1"/>
                </a:solidFill>
              </a:rPr>
              <a:t>78% </a:t>
            </a:r>
            <a:r>
              <a:rPr lang="en-GB" sz="2400" dirty="0" smtClean="0">
                <a:solidFill>
                  <a:schemeClr val="bg1"/>
                </a:solidFill>
              </a:rPr>
              <a:t>of students agree or strongly agree</a:t>
            </a:r>
          </a:p>
          <a:p>
            <a:r>
              <a:rPr lang="en-GB" sz="2400" b="1" dirty="0" smtClean="0">
                <a:solidFill>
                  <a:schemeClr val="bg1"/>
                </a:solidFill>
              </a:rPr>
              <a:t>90%</a:t>
            </a:r>
            <a:r>
              <a:rPr lang="en-GB" sz="2400" dirty="0" smtClean="0">
                <a:solidFill>
                  <a:schemeClr val="bg1"/>
                </a:solidFill>
              </a:rPr>
              <a:t> of students agree, strongly agree or have no opinion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38100" h="38100"/>
            </a:sp3d>
          </a:bodyPr>
          <a:lstStyle/>
          <a:p>
            <a:r>
              <a:rPr lang="en-GB" sz="3000" b="1" dirty="0" smtClean="0">
                <a:ln w="12700">
                  <a:noFill/>
                  <a:prstDash val="solid"/>
                </a:ln>
                <a:solidFill>
                  <a:schemeClr val="accent1"/>
                </a:solidFill>
                <a:effectLst>
                  <a:outerShdw blurRad="41275" dist="20320" dir="1800000" algn="tl" rotWithShape="0">
                    <a:srgbClr val="000000">
                      <a:alpha val="40000"/>
                    </a:srgbClr>
                  </a:outerShdw>
                </a:effectLst>
              </a:rPr>
              <a:t>Did you find the ‘Now watch Annie mark one of your translations live’ useful for the targeted </a:t>
            </a:r>
            <a:r>
              <a:rPr lang="en-GB" sz="3000" b="1" dirty="0" err="1" smtClean="0">
                <a:ln w="12700">
                  <a:noFill/>
                  <a:prstDash val="solid"/>
                </a:ln>
                <a:solidFill>
                  <a:schemeClr val="accent1"/>
                </a:solidFill>
                <a:effectLst>
                  <a:outerShdw blurRad="41275" dist="20320" dir="1800000" algn="tl" rotWithShape="0">
                    <a:srgbClr val="000000">
                      <a:alpha val="40000"/>
                    </a:srgbClr>
                  </a:outerShdw>
                </a:effectLst>
              </a:rPr>
              <a:t>proses</a:t>
            </a:r>
            <a:r>
              <a:rPr lang="en-GB" sz="3000" b="1" dirty="0" smtClean="0">
                <a:ln w="12700">
                  <a:noFill/>
                  <a:prstDash val="solid"/>
                </a:ln>
                <a:solidFill>
                  <a:schemeClr val="accent1"/>
                </a:solidFill>
                <a:effectLst>
                  <a:outerShdw blurRad="41275" dist="20320" dir="1800000" algn="tl" rotWithShape="0">
                    <a:srgbClr val="000000">
                      <a:alpha val="40000"/>
                    </a:srgbClr>
                  </a:outerShdw>
                </a:effectLst>
              </a:rPr>
              <a:t>?</a:t>
            </a:r>
            <a:endParaRPr lang="en-GB" sz="3000" b="1" dirty="0">
              <a:ln w="12700">
                <a:noFill/>
                <a:prstDash val="solid"/>
              </a:ln>
              <a:solidFill>
                <a:schemeClr val="accent1"/>
              </a:solidFill>
              <a:effectLst>
                <a:outerShdw blurRad="41275" dist="20320" dir="1800000" algn="tl" rotWithShape="0">
                  <a:srgbClr val="000000">
                    <a:alpha val="40000"/>
                  </a:srgbClr>
                </a:outerShdw>
              </a:effectLst>
            </a:endParaRPr>
          </a:p>
        </p:txBody>
      </p:sp>
      <p:graphicFrame>
        <p:nvGraphicFramePr>
          <p:cNvPr id="4" name="Content Placeholder 3"/>
          <p:cNvGraphicFramePr>
            <a:graphicFrameLocks noGrp="1"/>
          </p:cNvGraphicFramePr>
          <p:nvPr>
            <p:ph idx="1"/>
          </p:nvPr>
        </p:nvGraphicFramePr>
        <p:xfrm>
          <a:off x="107504" y="1988840"/>
          <a:ext cx="6275040"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516216" y="1700808"/>
            <a:ext cx="2304256" cy="4770537"/>
          </a:xfrm>
          <a:prstGeom prst="rect">
            <a:avLst/>
          </a:prstGeom>
          <a:solidFill>
            <a:schemeClr val="accent1">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sz="3200" b="1" dirty="0" smtClean="0">
                <a:solidFill>
                  <a:schemeClr val="bg1"/>
                </a:solidFill>
              </a:rPr>
              <a:t>31% </a:t>
            </a:r>
            <a:r>
              <a:rPr lang="en-GB" dirty="0" smtClean="0">
                <a:solidFill>
                  <a:schemeClr val="bg1"/>
                </a:solidFill>
              </a:rPr>
              <a:t>of students had not watched them, of those that had:</a:t>
            </a:r>
          </a:p>
          <a:p>
            <a:endParaRPr lang="en-GB" dirty="0" smtClean="0">
              <a:solidFill>
                <a:schemeClr val="bg1"/>
              </a:solidFill>
            </a:endParaRPr>
          </a:p>
          <a:p>
            <a:r>
              <a:rPr lang="en-GB" sz="2800" b="1" dirty="0" smtClean="0">
                <a:solidFill>
                  <a:schemeClr val="bg1"/>
                </a:solidFill>
              </a:rPr>
              <a:t>76%</a:t>
            </a:r>
          </a:p>
          <a:p>
            <a:r>
              <a:rPr lang="en-GB" dirty="0" smtClean="0">
                <a:solidFill>
                  <a:schemeClr val="bg1"/>
                </a:solidFill>
              </a:rPr>
              <a:t>agreed or strongly agreed</a:t>
            </a:r>
          </a:p>
          <a:p>
            <a:r>
              <a:rPr lang="en-GB" sz="2800" b="1" dirty="0" smtClean="0">
                <a:solidFill>
                  <a:schemeClr val="bg1"/>
                </a:solidFill>
              </a:rPr>
              <a:t>96%</a:t>
            </a:r>
          </a:p>
          <a:p>
            <a:r>
              <a:rPr lang="en-GB" dirty="0" smtClean="0">
                <a:solidFill>
                  <a:schemeClr val="bg1"/>
                </a:solidFill>
              </a:rPr>
              <a:t>strongly agreed, agreed or had no opinion</a:t>
            </a:r>
          </a:p>
          <a:p>
            <a:endParaRPr lang="en-GB" dirty="0" smtClean="0">
              <a:solidFill>
                <a:schemeClr val="bg1"/>
              </a:solidFill>
            </a:endParaRPr>
          </a:p>
          <a:p>
            <a:endParaRPr lang="en-GB" dirty="0" smtClean="0">
              <a:solidFill>
                <a:schemeClr val="bg1"/>
              </a:solidFill>
            </a:endParaRPr>
          </a:p>
          <a:p>
            <a:endParaRPr lang="en-GB"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scene3d>
              <a:camera prst="orthographicFront"/>
              <a:lightRig rig="threePt" dir="t"/>
            </a:scene3d>
            <a:sp3d extrusionH="57150">
              <a:bevelT w="38100" h="38100"/>
            </a:sp3d>
          </a:bodyPr>
          <a:lstStyle/>
          <a:p>
            <a:pPr algn="ctr"/>
            <a:r>
              <a:rPr lang="en-GB" sz="3600" b="1" dirty="0" smtClean="0">
                <a:ln w="12700">
                  <a:noFill/>
                  <a:prstDash val="solid"/>
                </a:ln>
                <a:solidFill>
                  <a:schemeClr val="accent2"/>
                </a:solidFill>
                <a:effectLst>
                  <a:outerShdw blurRad="41275" dist="20320" dir="1800000" algn="tl" rotWithShape="0">
                    <a:srgbClr val="000000">
                      <a:alpha val="40000"/>
                    </a:srgbClr>
                  </a:outerShdw>
                </a:effectLst>
              </a:rPr>
              <a:t>Why did the students not watch me?</a:t>
            </a:r>
            <a:endParaRPr lang="en-GB" sz="3600" dirty="0"/>
          </a:p>
        </p:txBody>
      </p:sp>
      <p:sp>
        <p:nvSpPr>
          <p:cNvPr id="3" name="Content Placeholder 2"/>
          <p:cNvSpPr>
            <a:spLocks noGrp="1"/>
          </p:cNvSpPr>
          <p:nvPr>
            <p:ph idx="1"/>
          </p:nvPr>
        </p:nvSpPr>
        <p:spPr>
          <a:xfrm>
            <a:off x="467544" y="1412776"/>
            <a:ext cx="8229600" cy="5210552"/>
          </a:xfrm>
        </p:spPr>
        <p:style>
          <a:lnRef idx="2">
            <a:schemeClr val="accent2"/>
          </a:lnRef>
          <a:fillRef idx="1">
            <a:schemeClr val="lt1"/>
          </a:fillRef>
          <a:effectRef idx="0">
            <a:schemeClr val="accent2"/>
          </a:effectRef>
          <a:fontRef idx="minor">
            <a:schemeClr val="dk1"/>
          </a:fontRef>
        </p:style>
        <p:txBody>
          <a:bodyPr>
            <a:normAutofit/>
          </a:bodyPr>
          <a:lstStyle/>
          <a:p>
            <a:r>
              <a:rPr lang="en-GB" dirty="0" smtClean="0">
                <a:solidFill>
                  <a:schemeClr val="accent4"/>
                </a:solidFill>
              </a:rPr>
              <a:t>No need, enough feedback</a:t>
            </a:r>
          </a:p>
          <a:p>
            <a:r>
              <a:rPr lang="en-GB" dirty="0" smtClean="0">
                <a:solidFill>
                  <a:schemeClr val="accent3"/>
                </a:solidFill>
              </a:rPr>
              <a:t>Laziness </a:t>
            </a:r>
          </a:p>
          <a:p>
            <a:r>
              <a:rPr lang="en-GB" dirty="0" smtClean="0">
                <a:solidFill>
                  <a:schemeClr val="accent2"/>
                </a:solidFill>
              </a:rPr>
              <a:t>Technical difficulties </a:t>
            </a:r>
          </a:p>
          <a:p>
            <a:r>
              <a:rPr lang="en-GB" dirty="0" smtClean="0">
                <a:solidFill>
                  <a:schemeClr val="accent1"/>
                </a:solidFill>
              </a:rPr>
              <a:t>Didn’t know about them</a:t>
            </a:r>
          </a:p>
          <a:p>
            <a:pPr>
              <a:buNone/>
            </a:pPr>
            <a:endParaRPr lang="en-GB" dirty="0" smtClean="0"/>
          </a:p>
          <a:p>
            <a:pPr>
              <a:buNone/>
            </a:pPr>
            <a:endParaRPr lang="en-GB" dirty="0" smtClean="0"/>
          </a:p>
          <a:p>
            <a:pPr>
              <a:buNone/>
            </a:pPr>
            <a:endParaRPr lang="en-GB" dirty="0" smtClean="0">
              <a:solidFill>
                <a:schemeClr val="accent3"/>
              </a:solidFill>
            </a:endParaRPr>
          </a:p>
          <a:p>
            <a:endParaRPr lang="en-GB" dirty="0"/>
          </a:p>
        </p:txBody>
      </p:sp>
      <p:sp>
        <p:nvSpPr>
          <p:cNvPr id="4" name="Oval Callout 3"/>
          <p:cNvSpPr/>
          <p:nvPr/>
        </p:nvSpPr>
        <p:spPr>
          <a:xfrm>
            <a:off x="1691680" y="3429000"/>
            <a:ext cx="6048672" cy="2592288"/>
          </a:xfrm>
          <a:prstGeom prst="wedgeEllipseCallou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i="1" dirty="0" smtClean="0">
                <a:solidFill>
                  <a:schemeClr val="bg1"/>
                </a:solidFill>
              </a:rPr>
              <a:t>“Because having wasted my time completing them I don't want to spend any more time on Blackboard.”</a:t>
            </a:r>
          </a:p>
          <a:p>
            <a:pPr algn="ct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scene3d>
              <a:camera prst="orthographicFront"/>
              <a:lightRig rig="threePt" dir="t"/>
            </a:scene3d>
            <a:sp3d extrusionH="57150">
              <a:bevelT w="38100" h="38100"/>
            </a:sp3d>
          </a:bodyPr>
          <a:lstStyle/>
          <a:p>
            <a:pPr algn="ctr"/>
            <a:r>
              <a:rPr lang="en-GB" sz="3600" b="1" dirty="0" smtClean="0">
                <a:ln w="12700">
                  <a:noFill/>
                  <a:prstDash val="solid"/>
                </a:ln>
                <a:solidFill>
                  <a:schemeClr val="accent2"/>
                </a:solidFill>
                <a:effectLst>
                  <a:outerShdw blurRad="41275" dist="20320" dir="1800000" algn="tl" rotWithShape="0">
                    <a:srgbClr val="000000">
                      <a:alpha val="40000"/>
                    </a:srgbClr>
                  </a:outerShdw>
                </a:effectLst>
              </a:rPr>
              <a:t>OTHER COMMENTS</a:t>
            </a:r>
            <a:endParaRPr lang="en-GB" sz="3600" dirty="0"/>
          </a:p>
        </p:txBody>
      </p:sp>
      <p:sp>
        <p:nvSpPr>
          <p:cNvPr id="11" name="Rounded Rectangle 10"/>
          <p:cNvSpPr/>
          <p:nvPr/>
        </p:nvSpPr>
        <p:spPr>
          <a:xfrm>
            <a:off x="683568" y="3140968"/>
            <a:ext cx="8136904" cy="2016224"/>
          </a:xfrm>
          <a:prstGeom prst="round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200" dirty="0" smtClean="0">
                <a:solidFill>
                  <a:schemeClr val="tx1"/>
                </a:solidFill>
              </a:rPr>
              <a:t>I found the correction videos in which a translation is corrected showing the most common mistakes made a really useful way of picking up on personal mistakes and remembering them - as opposed to just seeing the correct version and noticing differences between one's own translation and the correct one.</a:t>
            </a:r>
          </a:p>
          <a:p>
            <a:pPr algn="ctr"/>
            <a:endParaRPr lang="en-GB" dirty="0"/>
          </a:p>
        </p:txBody>
      </p:sp>
      <p:sp>
        <p:nvSpPr>
          <p:cNvPr id="12" name="Rounded Rectangle 11"/>
          <p:cNvSpPr/>
          <p:nvPr/>
        </p:nvSpPr>
        <p:spPr>
          <a:xfrm>
            <a:off x="755576" y="1268760"/>
            <a:ext cx="7848872" cy="1728192"/>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2200" dirty="0" smtClean="0">
                <a:solidFill>
                  <a:schemeClr val="tx1"/>
                </a:solidFill>
              </a:rPr>
              <a:t>Something which I find SO USEFUL are the </a:t>
            </a:r>
            <a:r>
              <a:rPr lang="en-GB" sz="2200" dirty="0" err="1" smtClean="0">
                <a:solidFill>
                  <a:schemeClr val="tx1"/>
                </a:solidFill>
              </a:rPr>
              <a:t>powerpoints</a:t>
            </a:r>
            <a:r>
              <a:rPr lang="en-GB" sz="2200" dirty="0" smtClean="0">
                <a:solidFill>
                  <a:schemeClr val="tx1"/>
                </a:solidFill>
              </a:rPr>
              <a:t> where Annie speaks and the work where Annie marks it with you. I think these are great and I always listen to them. It makes so much more sense when Annie explains them.</a:t>
            </a:r>
          </a:p>
          <a:p>
            <a:pPr algn="ctr"/>
            <a:endParaRPr lang="en-GB" dirty="0"/>
          </a:p>
        </p:txBody>
      </p:sp>
      <p:sp>
        <p:nvSpPr>
          <p:cNvPr id="13" name="Rounded Rectangle 12"/>
          <p:cNvSpPr/>
          <p:nvPr/>
        </p:nvSpPr>
        <p:spPr>
          <a:xfrm>
            <a:off x="827584" y="5301208"/>
            <a:ext cx="7704856" cy="1296144"/>
          </a:xfrm>
          <a:prstGeom prst="roundRect">
            <a:avLst/>
          </a:prstGeom>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dirty="0" smtClean="0">
                <a:solidFill>
                  <a:schemeClr val="tx1"/>
                </a:solidFill>
              </a:rPr>
              <a:t>[…]how is it she knows absolutely every mistake I have made, without having even looked at my work?!</a:t>
            </a:r>
          </a:p>
          <a:p>
            <a:pPr algn="ct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fontScale="90000"/>
            <a:scene3d>
              <a:camera prst="orthographicFront"/>
              <a:lightRig rig="threePt" dir="t"/>
            </a:scene3d>
            <a:sp3d extrusionH="57150">
              <a:bevelT w="38100" h="38100"/>
            </a:sp3d>
          </a:bodyPr>
          <a:lstStyle/>
          <a:p>
            <a:pPr algn="ctr"/>
            <a:r>
              <a:rPr lang="en-GB" sz="4000" b="1" dirty="0" smtClean="0">
                <a:ln w="12700">
                  <a:noFill/>
                  <a:prstDash val="solid"/>
                </a:ln>
                <a:solidFill>
                  <a:schemeClr val="accent3">
                    <a:lumMod val="60000"/>
                    <a:lumOff val="40000"/>
                  </a:schemeClr>
                </a:solidFill>
                <a:effectLst>
                  <a:outerShdw blurRad="41275" dist="20320" dir="1800000" algn="tl" rotWithShape="0">
                    <a:srgbClr val="000000">
                      <a:alpha val="40000"/>
                    </a:srgbClr>
                  </a:outerShdw>
                </a:effectLst>
              </a:rPr>
              <a:t>Some interesting things we have learnt…</a:t>
            </a:r>
            <a:endParaRPr lang="en-GB" sz="4000" dirty="0"/>
          </a:p>
        </p:txBody>
      </p:sp>
      <p:sp>
        <p:nvSpPr>
          <p:cNvPr id="3" name="Content Placeholder 2"/>
          <p:cNvSpPr>
            <a:spLocks noGrp="1"/>
          </p:cNvSpPr>
          <p:nvPr>
            <p:ph idx="1"/>
          </p:nvPr>
        </p:nvSpPr>
        <p:spPr>
          <a:xfrm>
            <a:off x="457200" y="1484784"/>
            <a:ext cx="8229600" cy="5184576"/>
          </a:xfrm>
          <a:ln>
            <a:noFill/>
          </a:ln>
        </p:spPr>
        <p:style>
          <a:lnRef idx="2">
            <a:schemeClr val="accent2"/>
          </a:lnRef>
          <a:fillRef idx="1">
            <a:schemeClr val="lt1"/>
          </a:fillRef>
          <a:effectRef idx="0">
            <a:schemeClr val="accent2"/>
          </a:effectRef>
          <a:fontRef idx="minor">
            <a:schemeClr val="dk1"/>
          </a:fontRef>
        </p:style>
        <p:txBody>
          <a:bodyPr>
            <a:normAutofit/>
          </a:bodyPr>
          <a:lstStyle/>
          <a:p>
            <a:r>
              <a:rPr lang="en-GB" sz="2800" dirty="0" smtClean="0">
                <a:solidFill>
                  <a:schemeClr val="accent3">
                    <a:lumMod val="60000"/>
                    <a:lumOff val="40000"/>
                  </a:schemeClr>
                </a:solidFill>
              </a:rPr>
              <a:t>First years do not feel any ‘urgency’ to complete the activities;</a:t>
            </a:r>
          </a:p>
          <a:p>
            <a:endParaRPr lang="en-GB" sz="2800" dirty="0" smtClean="0"/>
          </a:p>
          <a:p>
            <a:endParaRPr lang="en-GB" sz="2800" dirty="0" smtClean="0"/>
          </a:p>
          <a:p>
            <a:endParaRPr lang="en-GB" sz="2800" dirty="0" smtClean="0"/>
          </a:p>
          <a:p>
            <a:endParaRPr lang="en-GB" sz="2800" dirty="0" smtClean="0"/>
          </a:p>
          <a:p>
            <a:endParaRPr lang="en-GB" dirty="0"/>
          </a:p>
        </p:txBody>
      </p:sp>
      <p:graphicFrame>
        <p:nvGraphicFramePr>
          <p:cNvPr id="4" name="Content Placeholder 3"/>
          <p:cNvGraphicFramePr>
            <a:graphicFrameLocks/>
          </p:cNvGraphicFramePr>
          <p:nvPr/>
        </p:nvGraphicFramePr>
        <p:xfrm>
          <a:off x="323528" y="2348880"/>
          <a:ext cx="3528392" cy="288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p:cNvGraphicFramePr>
            <a:graphicFrameLocks/>
          </p:cNvGraphicFramePr>
          <p:nvPr/>
        </p:nvGraphicFramePr>
        <p:xfrm>
          <a:off x="4572000" y="2348880"/>
          <a:ext cx="5040560" cy="2952328"/>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827584" y="5085184"/>
            <a:ext cx="2376264" cy="177281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b="1" dirty="0" smtClean="0">
                <a:solidFill>
                  <a:schemeClr val="tx1"/>
                </a:solidFill>
              </a:rPr>
              <a:t>First Year</a:t>
            </a:r>
          </a:p>
          <a:p>
            <a:pPr algn="ctr"/>
            <a:r>
              <a:rPr lang="en-GB" dirty="0" smtClean="0">
                <a:solidFill>
                  <a:schemeClr val="accent3"/>
                </a:solidFill>
              </a:rPr>
              <a:t>Only a third of students got the max +10% available</a:t>
            </a:r>
          </a:p>
          <a:p>
            <a:pPr algn="ctr"/>
            <a:r>
              <a:rPr lang="en-GB" dirty="0" smtClean="0">
                <a:solidFill>
                  <a:schemeClr val="accent1"/>
                </a:solidFill>
              </a:rPr>
              <a:t>Almost half the students got +0%</a:t>
            </a:r>
          </a:p>
        </p:txBody>
      </p:sp>
      <p:sp>
        <p:nvSpPr>
          <p:cNvPr id="7" name="Rectangle 6"/>
          <p:cNvSpPr/>
          <p:nvPr/>
        </p:nvSpPr>
        <p:spPr>
          <a:xfrm>
            <a:off x="5868144" y="5174432"/>
            <a:ext cx="2520280" cy="16835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Second Year</a:t>
            </a:r>
          </a:p>
          <a:p>
            <a:pPr algn="ctr"/>
            <a:r>
              <a:rPr lang="en-GB" dirty="0" smtClean="0">
                <a:solidFill>
                  <a:schemeClr val="accent3"/>
                </a:solidFill>
              </a:rPr>
              <a:t>Two thirds of students did enough activities to get the max +10% available</a:t>
            </a:r>
            <a:endParaRPr lang="en-GB" dirty="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GB" b="1" dirty="0" smtClean="0">
                <a:ln w="12700">
                  <a:noFill/>
                  <a:prstDash val="solid"/>
                </a:ln>
                <a:solidFill>
                  <a:schemeClr val="accent3"/>
                </a:solidFill>
                <a:effectLst>
                  <a:outerShdw blurRad="41275" dist="20320" dir="1800000" algn="tl" rotWithShape="0">
                    <a:srgbClr val="000000">
                      <a:alpha val="40000"/>
                    </a:srgbClr>
                  </a:outerShdw>
                </a:effectLst>
              </a:rPr>
              <a:t>It seems to work – </a:t>
            </a:r>
            <a:endParaRPr lang="en-GB" b="1" dirty="0">
              <a:ln w="12700">
                <a:noFill/>
                <a:prstDash val="solid"/>
              </a:ln>
              <a:solidFill>
                <a:schemeClr val="accent3"/>
              </a:solidFill>
              <a:effectLst>
                <a:outerShdw blurRad="41275" dist="20320" dir="1800000" algn="tl" rotWithShape="0">
                  <a:srgbClr val="000000">
                    <a:alpha val="40000"/>
                  </a:srgbClr>
                </a:outerShdw>
              </a:effectLst>
            </a:endParaRPr>
          </a:p>
        </p:txBody>
      </p:sp>
      <p:graphicFrame>
        <p:nvGraphicFramePr>
          <p:cNvPr id="4" name="Content Placeholder 3"/>
          <p:cNvGraphicFramePr>
            <a:graphicFrameLocks noGrp="1"/>
          </p:cNvGraphicFramePr>
          <p:nvPr>
            <p:ph idx="1"/>
          </p:nvPr>
        </p:nvGraphicFramePr>
        <p:xfrm>
          <a:off x="857224" y="1857364"/>
          <a:ext cx="7632848" cy="475252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http://thumbs.dreamstime.com/z/wow-customer-delight-23441229.jpg"/>
          <p:cNvPicPr>
            <a:picLocks noChangeAspect="1" noChangeArrowheads="1"/>
          </p:cNvPicPr>
          <p:nvPr/>
        </p:nvPicPr>
        <p:blipFill>
          <a:blip r:embed="rId4" cstate="print"/>
          <a:srcRect/>
          <a:stretch>
            <a:fillRect/>
          </a:stretch>
        </p:blipFill>
        <p:spPr bwMode="auto">
          <a:xfrm>
            <a:off x="5364088" y="512676"/>
            <a:ext cx="864096" cy="1296144"/>
          </a:xfrm>
          <a:prstGeom prst="rect">
            <a:avLst/>
          </a:prstGeom>
          <a:noFill/>
        </p:spPr>
      </p:pic>
      <p:sp>
        <p:nvSpPr>
          <p:cNvPr id="8" name="TextBox 7"/>
          <p:cNvSpPr txBox="1"/>
          <p:nvPr/>
        </p:nvSpPr>
        <p:spPr>
          <a:xfrm>
            <a:off x="467544" y="1916832"/>
            <a:ext cx="738664" cy="3672408"/>
          </a:xfrm>
          <a:prstGeom prst="rect">
            <a:avLst/>
          </a:prstGeom>
          <a:noFill/>
          <a:ln>
            <a:solidFill>
              <a:schemeClr val="accent3"/>
            </a:solidFill>
          </a:ln>
        </p:spPr>
        <p:txBody>
          <a:bodyPr vert="vert270" wrap="square" rtlCol="0">
            <a:spAutoFit/>
          </a:bodyPr>
          <a:lstStyle/>
          <a:p>
            <a:r>
              <a:rPr lang="en-GB" dirty="0" smtClean="0"/>
              <a:t>Percentage of students awarded 0,   +5 or +10% for WOW completion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scene3d>
              <a:camera prst="orthographicFront"/>
              <a:lightRig rig="threePt" dir="t"/>
            </a:scene3d>
            <a:sp3d extrusionH="57150">
              <a:bevelT w="38100" h="38100"/>
            </a:sp3d>
          </a:bodyPr>
          <a:lstStyle/>
          <a:p>
            <a:r>
              <a:rPr lang="en-GB" b="1" dirty="0" smtClean="0">
                <a:ln w="12700">
                  <a:noFill/>
                  <a:prstDash val="solid"/>
                </a:ln>
                <a:solidFill>
                  <a:schemeClr val="accent3">
                    <a:lumMod val="60000"/>
                    <a:lumOff val="40000"/>
                  </a:schemeClr>
                </a:solidFill>
                <a:effectLst>
                  <a:outerShdw blurRad="41275" dist="20320" dir="1800000" algn="tl" rotWithShape="0">
                    <a:srgbClr val="000000">
                      <a:alpha val="40000"/>
                    </a:srgbClr>
                  </a:outerShdw>
                </a:effectLst>
              </a:rPr>
              <a:t>More info?</a:t>
            </a:r>
            <a:endParaRPr lang="en-GB" b="1" dirty="0">
              <a:ln w="12700">
                <a:noFill/>
                <a:prstDash val="solid"/>
              </a:ln>
              <a:solidFill>
                <a:schemeClr val="accent3">
                  <a:lumMod val="60000"/>
                  <a:lumOff val="40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67544" y="1412776"/>
            <a:ext cx="8229600" cy="2880320"/>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en-GB" dirty="0" smtClean="0">
                <a:solidFill>
                  <a:schemeClr val="accent3"/>
                </a:solidFill>
              </a:rPr>
              <a:t>Franc, C &amp; Morton, A “The Use of VLE for Monitoring Independent Learning in Large Cohort Provision: The Case of French Studies at the University of Manchester” (in Computer Assisted Foreign Language Teaching and Learning: Technological Advance, ICI Global, 2013)</a:t>
            </a:r>
          </a:p>
          <a:p>
            <a:r>
              <a:rPr lang="en-GB" dirty="0" smtClean="0">
                <a:solidFill>
                  <a:schemeClr val="accent4">
                    <a:lumMod val="60000"/>
                    <a:lumOff val="40000"/>
                  </a:schemeClr>
                </a:solidFill>
              </a:rPr>
              <a:t>Just email: </a:t>
            </a:r>
            <a:r>
              <a:rPr lang="en-GB" dirty="0" err="1" smtClean="0">
                <a:solidFill>
                  <a:schemeClr val="accent4">
                    <a:lumMod val="60000"/>
                    <a:lumOff val="40000"/>
                  </a:schemeClr>
                </a:solidFill>
              </a:rPr>
              <a:t>annie.l.morton@manchester.ac.uk</a:t>
            </a:r>
            <a:endParaRPr lang="en-GB" dirty="0" smtClean="0">
              <a:solidFill>
                <a:schemeClr val="accent4">
                  <a:lumMod val="60000"/>
                  <a:lumOff val="40000"/>
                </a:schemeClr>
              </a:solidFill>
            </a:endParaRPr>
          </a:p>
          <a:p>
            <a:endParaRPr lang="en-GB" dirty="0" smtClean="0">
              <a:solidFill>
                <a:schemeClr val="accent3"/>
              </a:solidFill>
            </a:endParaRPr>
          </a:p>
          <a:p>
            <a:endParaRPr lang="en-GB" dirty="0" smtClean="0">
              <a:solidFill>
                <a:schemeClr val="accent3"/>
              </a:solidFill>
            </a:endParaRPr>
          </a:p>
          <a:p>
            <a:endParaRPr lang="en-GB" b="1" dirty="0" smtClean="0">
              <a:ln w="12700">
                <a:noFill/>
                <a:prstDash val="solid"/>
              </a:ln>
              <a:solidFill>
                <a:schemeClr val="accent3">
                  <a:lumMod val="60000"/>
                  <a:lumOff val="40000"/>
                </a:schemeClr>
              </a:solidFill>
              <a:effectLst>
                <a:outerShdw blurRad="41275" dist="20320" dir="1800000" algn="tl" rotWithShape="0">
                  <a:srgbClr val="000000">
                    <a:alpha val="40000"/>
                  </a:srgbClr>
                </a:outerShdw>
              </a:effectLst>
            </a:endParaRPr>
          </a:p>
          <a:p>
            <a:endParaRPr lang="en-GB" b="1" dirty="0" smtClean="0">
              <a:ln w="12700">
                <a:noFill/>
                <a:prstDash val="solid"/>
              </a:ln>
              <a:solidFill>
                <a:schemeClr val="accent3">
                  <a:lumMod val="60000"/>
                  <a:lumOff val="40000"/>
                </a:schemeClr>
              </a:solidFill>
              <a:effectLst>
                <a:outerShdw blurRad="41275" dist="20320" dir="1800000" algn="tl" rotWithShape="0">
                  <a:srgbClr val="000000">
                    <a:alpha val="40000"/>
                  </a:srgbClr>
                </a:outerShdw>
              </a:effectLst>
            </a:endParaRPr>
          </a:p>
        </p:txBody>
      </p:sp>
      <p:pic>
        <p:nvPicPr>
          <p:cNvPr id="3073" name="Picture 1"/>
          <p:cNvPicPr>
            <a:picLocks noChangeAspect="1" noChangeArrowheads="1"/>
          </p:cNvPicPr>
          <p:nvPr/>
        </p:nvPicPr>
        <p:blipFill>
          <a:blip r:embed="rId3" cstate="print"/>
          <a:srcRect/>
          <a:stretch>
            <a:fillRect/>
          </a:stretch>
        </p:blipFill>
        <p:spPr bwMode="auto">
          <a:xfrm>
            <a:off x="6335688" y="4770145"/>
            <a:ext cx="2808312" cy="20878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170" name="Picture 2" descr="Computer-Assisted Foreign Language Teaching and Learning"/>
          <p:cNvPicPr>
            <a:picLocks noChangeAspect="1" noChangeArrowheads="1"/>
          </p:cNvPicPr>
          <p:nvPr/>
        </p:nvPicPr>
        <p:blipFill>
          <a:blip r:embed="rId4" cstate="print"/>
          <a:srcRect/>
          <a:stretch>
            <a:fillRect/>
          </a:stretch>
        </p:blipFill>
        <p:spPr bwMode="auto">
          <a:xfrm rot="20796115">
            <a:off x="-72315" y="4318277"/>
            <a:ext cx="1855057" cy="24981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Left Arrow 5"/>
          <p:cNvSpPr/>
          <p:nvPr/>
        </p:nvSpPr>
        <p:spPr>
          <a:xfrm>
            <a:off x="1475656" y="6065912"/>
            <a:ext cx="2808312" cy="792088"/>
          </a:xfrm>
          <a:prstGeom prst="leftArrow">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Gloomy looking book!</a:t>
            </a:r>
            <a:endParaRPr lang="en-GB" dirty="0"/>
          </a:p>
        </p:txBody>
      </p:sp>
      <p:sp>
        <p:nvSpPr>
          <p:cNvPr id="7" name="Right Arrow 6"/>
          <p:cNvSpPr/>
          <p:nvPr/>
        </p:nvSpPr>
        <p:spPr>
          <a:xfrm>
            <a:off x="2843808" y="4581128"/>
            <a:ext cx="3456384" cy="1008112"/>
          </a:xfrm>
          <a:prstGeom prst="rightArrow">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Not gloomy –looking Annie and Catherine</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GB" b="1" dirty="0" smtClean="0">
                <a:ln w="12700">
                  <a:noFill/>
                  <a:prstDash val="solid"/>
                </a:ln>
                <a:solidFill>
                  <a:schemeClr val="accent3"/>
                </a:solidFill>
                <a:effectLst>
                  <a:outerShdw blurRad="41275" dist="20320" dir="1800000" algn="tl" rotWithShape="0">
                    <a:srgbClr val="000000">
                      <a:alpha val="40000"/>
                    </a:srgbClr>
                  </a:outerShdw>
                </a:effectLst>
              </a:rPr>
              <a:t>It seems to work – </a:t>
            </a:r>
            <a:endParaRPr lang="en-GB" b="1" dirty="0">
              <a:ln w="12700">
                <a:noFill/>
                <a:prstDash val="solid"/>
              </a:ln>
              <a:solidFill>
                <a:schemeClr val="accent3"/>
              </a:solidFill>
              <a:effectLst>
                <a:outerShdw blurRad="41275" dist="20320" dir="1800000" algn="tl" rotWithShape="0">
                  <a:srgbClr val="000000">
                    <a:alpha val="40000"/>
                  </a:srgbClr>
                </a:outerShdw>
              </a:effectLst>
            </a:endParaRPr>
          </a:p>
        </p:txBody>
      </p:sp>
      <p:graphicFrame>
        <p:nvGraphicFramePr>
          <p:cNvPr id="4" name="Content Placeholder 3"/>
          <p:cNvGraphicFramePr>
            <a:graphicFrameLocks noGrp="1"/>
          </p:cNvGraphicFramePr>
          <p:nvPr>
            <p:ph idx="1"/>
          </p:nvPr>
        </p:nvGraphicFramePr>
        <p:xfrm>
          <a:off x="827584" y="1844824"/>
          <a:ext cx="7632848" cy="4752528"/>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http://thumbs.dreamstime.com/z/wow-customer-delight-23441229.jpg"/>
          <p:cNvPicPr>
            <a:picLocks noChangeAspect="1" noChangeArrowheads="1"/>
          </p:cNvPicPr>
          <p:nvPr/>
        </p:nvPicPr>
        <p:blipFill>
          <a:blip r:embed="rId4" cstate="print"/>
          <a:srcRect/>
          <a:stretch>
            <a:fillRect/>
          </a:stretch>
        </p:blipFill>
        <p:spPr bwMode="auto">
          <a:xfrm>
            <a:off x="5364088" y="512676"/>
            <a:ext cx="864096" cy="1296144"/>
          </a:xfrm>
          <a:prstGeom prst="rect">
            <a:avLst/>
          </a:prstGeom>
          <a:noFill/>
        </p:spPr>
      </p:pic>
      <p:cxnSp>
        <p:nvCxnSpPr>
          <p:cNvPr id="7" name="Straight Connector 6"/>
          <p:cNvCxnSpPr/>
          <p:nvPr/>
        </p:nvCxnSpPr>
        <p:spPr>
          <a:xfrm>
            <a:off x="6876256" y="2492896"/>
            <a:ext cx="1224136" cy="288032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732240" y="2420888"/>
            <a:ext cx="1224136" cy="2952328"/>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67544" y="1916832"/>
            <a:ext cx="738664" cy="3672408"/>
          </a:xfrm>
          <a:prstGeom prst="rect">
            <a:avLst/>
          </a:prstGeom>
          <a:noFill/>
          <a:ln>
            <a:solidFill>
              <a:schemeClr val="accent3"/>
            </a:solidFill>
          </a:ln>
        </p:spPr>
        <p:txBody>
          <a:bodyPr vert="vert270" wrap="square" rtlCol="0">
            <a:spAutoFit/>
          </a:bodyPr>
          <a:lstStyle/>
          <a:p>
            <a:r>
              <a:rPr lang="en-GB" dirty="0" smtClean="0"/>
              <a:t>Percentage of students awarded 0,  + 5 or +10% for WOW completion</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a:sp3d>
          </a:bodyPr>
          <a:lstStyle/>
          <a:p>
            <a:pPr algn="ctr"/>
            <a:r>
              <a:rPr lang="en-GB" sz="4000" b="1" dirty="0" smtClean="0">
                <a:ln w="12700">
                  <a:noFill/>
                  <a:prstDash val="solid"/>
                </a:ln>
                <a:solidFill>
                  <a:schemeClr val="accent3">
                    <a:lumMod val="60000"/>
                    <a:lumOff val="40000"/>
                  </a:schemeClr>
                </a:solidFill>
                <a:effectLst>
                  <a:outerShdw blurRad="41275" dist="20320" dir="1800000" algn="tl" rotWithShape="0">
                    <a:srgbClr val="000000">
                      <a:alpha val="40000"/>
                    </a:srgbClr>
                  </a:outerShdw>
                </a:effectLst>
              </a:rPr>
              <a:t>What we have learnt – our students</a:t>
            </a:r>
            <a:endParaRPr lang="en-GB" sz="4000"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en-GB" sz="2800" dirty="0" smtClean="0">
                <a:solidFill>
                  <a:schemeClr val="accent3">
                    <a:lumMod val="60000"/>
                    <a:lumOff val="40000"/>
                  </a:schemeClr>
                </a:solidFill>
              </a:rPr>
              <a:t>First years do not feel any ‘urgency’ to complete the activities;</a:t>
            </a:r>
          </a:p>
          <a:p>
            <a:r>
              <a:rPr lang="en-GB" sz="2800" dirty="0" smtClean="0">
                <a:solidFill>
                  <a:schemeClr val="accent5"/>
                </a:solidFill>
              </a:rPr>
              <a:t>They do not all thrive in the computer age:</a:t>
            </a:r>
          </a:p>
          <a:p>
            <a:pPr>
              <a:buFontTx/>
              <a:buChar char="-"/>
            </a:pPr>
            <a:r>
              <a:rPr lang="en-GB" sz="2800" dirty="0" smtClean="0">
                <a:solidFill>
                  <a:schemeClr val="accent5"/>
                </a:solidFill>
              </a:rPr>
              <a:t>It took them longer to get used to the system that we anticipated (and we had a number of technical problems);</a:t>
            </a:r>
          </a:p>
          <a:p>
            <a:pPr>
              <a:buFontTx/>
              <a:buChar char="-"/>
            </a:pPr>
            <a:r>
              <a:rPr lang="en-GB" sz="2800" dirty="0" smtClean="0">
                <a:solidFill>
                  <a:schemeClr val="accent5"/>
                </a:solidFill>
              </a:rPr>
              <a:t>A good induction is needed;</a:t>
            </a:r>
          </a:p>
          <a:p>
            <a:pPr>
              <a:buNone/>
            </a:pPr>
            <a:r>
              <a:rPr lang="en-GB" sz="2800" dirty="0" smtClean="0">
                <a:solidFill>
                  <a:schemeClr val="accent5"/>
                </a:solidFill>
              </a:rPr>
              <a:t>- They did not believe the number of activities the system said they had done;</a:t>
            </a:r>
          </a:p>
          <a:p>
            <a:pPr>
              <a:buFontTx/>
              <a:buChar char="-"/>
            </a:pPr>
            <a:r>
              <a:rPr lang="en-GB" sz="2800" dirty="0" smtClean="0">
                <a:solidFill>
                  <a:schemeClr val="accent5"/>
                </a:solidFill>
              </a:rPr>
              <a:t>Some of them want to do exercises with paper and a pen</a:t>
            </a:r>
          </a:p>
          <a:p>
            <a:r>
              <a:rPr lang="en-GB" sz="2800" dirty="0" smtClean="0">
                <a:solidFill>
                  <a:schemeClr val="accent4">
                    <a:lumMod val="60000"/>
                    <a:lumOff val="40000"/>
                  </a:schemeClr>
                </a:solidFill>
              </a:rPr>
              <a:t>Instructions need to be very precise;</a:t>
            </a:r>
          </a:p>
          <a:p>
            <a:r>
              <a:rPr lang="en-GB" sz="2800" dirty="0" smtClean="0">
                <a:solidFill>
                  <a:schemeClr val="accent1"/>
                </a:solidFill>
              </a:rPr>
              <a:t>Only some of them are mature enough to understand why regular and systematic work is necessary.</a:t>
            </a:r>
          </a:p>
          <a:p>
            <a:endParaRPr lang="en-GB" sz="2800" dirty="0" smtClean="0"/>
          </a:p>
          <a:p>
            <a:endParaRPr lang="en-GB" sz="2800" dirty="0" smtClean="0"/>
          </a:p>
          <a:p>
            <a:endParaRPr lang="en-GB" sz="2800" dirty="0" smtClean="0"/>
          </a:p>
          <a:p>
            <a:endParaRPr lang="en-GB" sz="2800" dirty="0" smtClean="0"/>
          </a:p>
          <a:p>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normAutofit/>
            <a:scene3d>
              <a:camera prst="orthographicFront"/>
              <a:lightRig rig="threePt" dir="t"/>
            </a:scene3d>
            <a:sp3d extrusionH="57150">
              <a:bevelT w="38100" h="38100"/>
            </a:sp3d>
          </a:bodyPr>
          <a:lstStyle/>
          <a:p>
            <a:r>
              <a:rPr lang="en-GB" sz="4000" b="1" dirty="0" smtClean="0">
                <a:ln w="12700">
                  <a:noFill/>
                  <a:prstDash val="solid"/>
                </a:ln>
                <a:solidFill>
                  <a:schemeClr val="accent3">
                    <a:lumMod val="60000"/>
                    <a:lumOff val="40000"/>
                  </a:schemeClr>
                </a:solidFill>
                <a:effectLst>
                  <a:outerShdw blurRad="41275" dist="20320" dir="1800000" algn="tl" rotWithShape="0">
                    <a:srgbClr val="000000">
                      <a:alpha val="40000"/>
                    </a:srgbClr>
                  </a:outerShdw>
                </a:effectLst>
              </a:rPr>
              <a:t>What we have learnt – the technology</a:t>
            </a:r>
            <a:endParaRPr lang="en-GB" sz="4000" b="1" dirty="0">
              <a:ln w="12700">
                <a:noFill/>
                <a:prstDash val="solid"/>
              </a:ln>
              <a:solidFill>
                <a:schemeClr val="accent3">
                  <a:lumMod val="60000"/>
                  <a:lumOff val="40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1484784"/>
            <a:ext cx="8229600" cy="5112568"/>
          </a:xfrm>
        </p:spPr>
        <p:txBody>
          <a:bodyPr>
            <a:normAutofit fontScale="92500" lnSpcReduction="20000"/>
          </a:bodyPr>
          <a:lstStyle/>
          <a:p>
            <a:r>
              <a:rPr lang="en-GB" dirty="0" smtClean="0">
                <a:solidFill>
                  <a:schemeClr val="accent3"/>
                </a:solidFill>
              </a:rPr>
              <a:t>Blackboard has not always proved 100% reliable (TDF session: The Trouble with Blackboard – ways round!) </a:t>
            </a:r>
          </a:p>
          <a:p>
            <a:r>
              <a:rPr lang="en-GB" dirty="0" smtClean="0">
                <a:solidFill>
                  <a:schemeClr val="accent2"/>
                </a:solidFill>
              </a:rPr>
              <a:t>Once deployed, a test cannot be changed, even if there is an error in it: we lost all attempts at week 3 and had to ‘gift’ it to all students!</a:t>
            </a:r>
          </a:p>
          <a:p>
            <a:r>
              <a:rPr lang="en-GB" dirty="0" smtClean="0">
                <a:solidFill>
                  <a:schemeClr val="accent4">
                    <a:lumMod val="60000"/>
                    <a:lumOff val="40000"/>
                  </a:schemeClr>
                </a:solidFill>
              </a:rPr>
              <a:t>Away from the University, BB is supported differently by different operating systems; audio files proved particularly problematic;</a:t>
            </a:r>
          </a:p>
          <a:p>
            <a:r>
              <a:rPr lang="en-GB" dirty="0" err="1" smtClean="0">
                <a:solidFill>
                  <a:schemeClr val="accent1"/>
                </a:solidFill>
              </a:rPr>
              <a:t>Gradecentre</a:t>
            </a:r>
            <a:r>
              <a:rPr lang="en-GB" dirty="0" smtClean="0">
                <a:solidFill>
                  <a:schemeClr val="accent1"/>
                </a:solidFill>
              </a:rPr>
              <a:t> not v. student friendly (paper version in dossier) </a:t>
            </a:r>
          </a:p>
          <a:p>
            <a:r>
              <a:rPr lang="en-GB" dirty="0" smtClean="0">
                <a:solidFill>
                  <a:schemeClr val="accent6">
                    <a:lumMod val="60000"/>
                    <a:lumOff val="40000"/>
                  </a:schemeClr>
                </a:solidFill>
              </a:rPr>
              <a:t>BB CANNOT count the number of activities students are doing.  A spreadsheet must be downloaded and activities counted for each student;</a:t>
            </a:r>
          </a:p>
          <a:p>
            <a:r>
              <a:rPr lang="en-GB" dirty="0" smtClean="0">
                <a:solidFill>
                  <a:schemeClr val="accent3">
                    <a:lumMod val="60000"/>
                    <a:lumOff val="40000"/>
                  </a:schemeClr>
                </a:solidFill>
              </a:rPr>
              <a:t>Live-marking technique + </a:t>
            </a:r>
            <a:r>
              <a:rPr lang="en-GB" dirty="0" err="1" smtClean="0">
                <a:solidFill>
                  <a:schemeClr val="accent3">
                    <a:lumMod val="60000"/>
                    <a:lumOff val="40000"/>
                  </a:schemeClr>
                </a:solidFill>
              </a:rPr>
              <a:t>jing</a:t>
            </a:r>
            <a:r>
              <a:rPr lang="en-GB" dirty="0" smtClean="0">
                <a:solidFill>
                  <a:schemeClr val="accent3">
                    <a:lumMod val="60000"/>
                    <a:lumOff val="40000"/>
                  </a:schemeClr>
                </a:solidFill>
              </a:rPr>
              <a:t> screen capture is v. time-consuming, but does get quicker!</a:t>
            </a:r>
          </a:p>
          <a:p>
            <a:endParaRPr lang="en-GB" dirty="0" smtClean="0"/>
          </a:p>
          <a:p>
            <a:endParaRPr lang="en-GB"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p:spPr>
        <p:txBody>
          <a:bodyPr>
            <a:normAutofit fontScale="90000"/>
            <a:scene3d>
              <a:camera prst="orthographicFront"/>
              <a:lightRig rig="threePt" dir="t"/>
            </a:scene3d>
            <a:sp3d extrusionH="57150">
              <a:bevelT w="38100" h="38100"/>
            </a:sp3d>
          </a:bodyPr>
          <a:lstStyle/>
          <a:p>
            <a:pPr algn="ctr"/>
            <a:r>
              <a:rPr lang="en-GB" sz="4000" b="1" dirty="0" smtClean="0">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rPr>
              <a:t/>
            </a:r>
            <a:br>
              <a:rPr lang="en-GB" sz="4000" b="1" dirty="0" smtClean="0">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rPr>
            </a:br>
            <a:r>
              <a:rPr lang="en-GB" sz="4900" b="1" dirty="0" smtClean="0">
                <a:ln w="12700">
                  <a:noFill/>
                  <a:prstDash val="solid"/>
                </a:ln>
                <a:solidFill>
                  <a:schemeClr val="accent1"/>
                </a:solidFill>
                <a:effectLst>
                  <a:outerShdw blurRad="41275" dist="20320" dir="1800000" algn="tl" rotWithShape="0">
                    <a:srgbClr val="000000">
                      <a:alpha val="40000"/>
                    </a:srgbClr>
                  </a:outerShdw>
                </a:effectLst>
              </a:rPr>
              <a:t>Organisation of core French language modules</a:t>
            </a:r>
            <a:r>
              <a:rPr lang="en-GB" sz="4000" b="1" dirty="0" smtClean="0">
                <a:ln w="12700">
                  <a:noFill/>
                  <a:prstDash val="solid"/>
                </a:ln>
                <a:solidFill>
                  <a:schemeClr val="accent1"/>
                </a:solidFill>
                <a:effectLst>
                  <a:outerShdw blurRad="41275" dist="20320" dir="1800000" algn="tl" rotWithShape="0">
                    <a:srgbClr val="000000">
                      <a:alpha val="40000"/>
                    </a:srgbClr>
                  </a:outerShdw>
                </a:effectLst>
              </a:rPr>
              <a:t/>
            </a:r>
            <a:br>
              <a:rPr lang="en-GB" sz="4000" b="1" dirty="0" smtClean="0">
                <a:ln w="12700">
                  <a:noFill/>
                  <a:prstDash val="solid"/>
                </a:ln>
                <a:solidFill>
                  <a:schemeClr val="accent1"/>
                </a:solidFill>
                <a:effectLst>
                  <a:outerShdw blurRad="41275" dist="20320" dir="1800000" algn="tl" rotWithShape="0">
                    <a:srgbClr val="000000">
                      <a:alpha val="40000"/>
                    </a:srgbClr>
                  </a:outerShdw>
                </a:effectLst>
              </a:rPr>
            </a:br>
            <a:endParaRPr lang="en-GB" sz="3200" b="1" dirty="0">
              <a:ln w="12700">
                <a:noFill/>
                <a:prstDash val="solid"/>
              </a:ln>
              <a:solidFill>
                <a:schemeClr val="accent1"/>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57200" y="1700808"/>
            <a:ext cx="8229600" cy="5157192"/>
          </a:xfrm>
        </p:spPr>
        <p:txBody>
          <a:bodyPr>
            <a:scene3d>
              <a:camera prst="orthographicFront"/>
              <a:lightRig rig="threePt" dir="t"/>
            </a:scene3d>
            <a:sp3d extrusionH="57150">
              <a:bevelT w="38100" h="38100"/>
            </a:sp3d>
          </a:bodyPr>
          <a:lstStyle/>
          <a:p>
            <a:pPr>
              <a:buNone/>
            </a:pPr>
            <a:endParaRPr lang="en-GB" dirty="0" smtClean="0"/>
          </a:p>
          <a:p>
            <a:endParaRPr lang="en-GB" dirty="0"/>
          </a:p>
        </p:txBody>
      </p:sp>
      <p:graphicFrame>
        <p:nvGraphicFramePr>
          <p:cNvPr id="6" name="Diagram 5"/>
          <p:cNvGraphicFramePr/>
          <p:nvPr/>
        </p:nvGraphicFramePr>
        <p:xfrm>
          <a:off x="1331640" y="2636912"/>
          <a:ext cx="6096000" cy="3415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475656" y="1772816"/>
            <a:ext cx="6192688"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400" dirty="0" smtClean="0"/>
              <a:t>20 credits = 200 hours = </a:t>
            </a:r>
            <a:r>
              <a:rPr lang="en-GB" sz="2400" dirty="0" smtClean="0">
                <a:solidFill>
                  <a:schemeClr val="accent2"/>
                </a:solidFill>
              </a:rPr>
              <a:t>6 hours </a:t>
            </a:r>
            <a:r>
              <a:rPr lang="en-GB" sz="2400" dirty="0" smtClean="0"/>
              <a:t>outside classroom each week (h/w and Independent Learning Programme = ILP)</a:t>
            </a:r>
          </a:p>
        </p:txBody>
      </p:sp>
      <p:sp>
        <p:nvSpPr>
          <p:cNvPr id="10" name="Up Arrow Callout 9"/>
          <p:cNvSpPr/>
          <p:nvPr/>
        </p:nvSpPr>
        <p:spPr>
          <a:xfrm>
            <a:off x="5715008" y="5643578"/>
            <a:ext cx="1643074" cy="1000132"/>
          </a:xfrm>
          <a:prstGeom prst="upArrowCallout">
            <a:avLst/>
          </a:prstGeom>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WOW factor in this bit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cstate="print"/>
          <a:srcRect t="8380" r="18184" b="4919"/>
          <a:stretch>
            <a:fillRect/>
          </a:stretch>
        </p:blipFill>
        <p:spPr bwMode="auto">
          <a:xfrm>
            <a:off x="0" y="0"/>
            <a:ext cx="6070055" cy="52292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t="12342" b="2809"/>
          <a:stretch>
            <a:fillRect/>
          </a:stretch>
        </p:blipFill>
        <p:spPr bwMode="auto">
          <a:xfrm>
            <a:off x="3311352" y="2564904"/>
            <a:ext cx="5832648" cy="4293096"/>
          </a:xfrm>
          <a:prstGeom prst="rect">
            <a:avLst/>
          </a:prstGeom>
          <a:noFill/>
          <a:ln w="9525">
            <a:noFill/>
            <a:miter lim="800000"/>
            <a:headEnd/>
            <a:tailEnd/>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threePt" dir="t"/>
            </a:scene3d>
            <a:sp3d extrusionH="57150">
              <a:bevelT w="38100" h="38100"/>
            </a:sp3d>
          </a:bodyPr>
          <a:lstStyle/>
          <a:p>
            <a:pPr algn="ctr"/>
            <a:r>
              <a:rPr lang="en-GB" b="1" dirty="0" smtClean="0">
                <a:ln w="12700">
                  <a:noFill/>
                  <a:prstDash val="solid"/>
                </a:ln>
                <a:solidFill>
                  <a:schemeClr val="accent1"/>
                </a:solidFill>
                <a:effectLst>
                  <a:outerShdw blurRad="41275" dist="20320" dir="1800000" algn="tl" rotWithShape="0">
                    <a:srgbClr val="000000">
                      <a:alpha val="40000"/>
                    </a:srgbClr>
                  </a:outerShdw>
                </a:effectLst>
              </a:rPr>
              <a:t>Challenge and Proposed Solution</a:t>
            </a:r>
            <a:endParaRPr lang="en-GB" b="1" dirty="0">
              <a:ln w="12700">
                <a:noFill/>
                <a:prstDash val="solid"/>
              </a:ln>
              <a:solidFill>
                <a:schemeClr val="accent1"/>
              </a:solidFill>
              <a:effectLst>
                <a:outerShdw blurRad="41275" dist="20320" dir="1800000" algn="tl" rotWithShape="0">
                  <a:srgbClr val="000000">
                    <a:alpha val="40000"/>
                  </a:srgbClr>
                </a:outerShdw>
              </a:effectLst>
            </a:endParaRPr>
          </a:p>
        </p:txBody>
      </p:sp>
      <p:sp>
        <p:nvSpPr>
          <p:cNvPr id="3" name="Content Placeholder 2"/>
          <p:cNvSpPr>
            <a:spLocks noGrp="1"/>
          </p:cNvSpPr>
          <p:nvPr>
            <p:ph sz="half" idx="1"/>
          </p:nvPr>
        </p:nvSpPr>
        <p:spPr/>
        <p:style>
          <a:lnRef idx="2">
            <a:schemeClr val="accent2"/>
          </a:lnRef>
          <a:fillRef idx="1">
            <a:schemeClr val="lt1"/>
          </a:fillRef>
          <a:effectRef idx="0">
            <a:schemeClr val="accent2"/>
          </a:effectRef>
          <a:fontRef idx="minor">
            <a:schemeClr val="dk1"/>
          </a:fontRef>
        </p:style>
        <p:txBody>
          <a:bodyPr>
            <a:normAutofit lnSpcReduction="10000"/>
          </a:bodyPr>
          <a:lstStyle/>
          <a:p>
            <a:r>
              <a:rPr lang="en-GB" dirty="0" smtClean="0">
                <a:solidFill>
                  <a:schemeClr val="accent1"/>
                </a:solidFill>
              </a:rPr>
              <a:t>Despite structured ILP </a:t>
            </a:r>
            <a:r>
              <a:rPr lang="en-GB" dirty="0" smtClean="0">
                <a:solidFill>
                  <a:schemeClr val="accent1"/>
                </a:solidFill>
                <a:sym typeface="Wingdings"/>
              </a:rPr>
              <a:t>+ portfolio, students not engaging regularly and systematically in </a:t>
            </a:r>
            <a:r>
              <a:rPr lang="en-GB" dirty="0" err="1" smtClean="0">
                <a:solidFill>
                  <a:schemeClr val="accent1"/>
                </a:solidFill>
                <a:sym typeface="Wingdings"/>
              </a:rPr>
              <a:t>nitty</a:t>
            </a:r>
            <a:r>
              <a:rPr lang="en-GB" dirty="0" smtClean="0">
                <a:solidFill>
                  <a:schemeClr val="accent1"/>
                </a:solidFill>
                <a:sym typeface="Wingdings"/>
              </a:rPr>
              <a:t> gritty of language learning (learning rules and practising)</a:t>
            </a:r>
          </a:p>
          <a:p>
            <a:r>
              <a:rPr lang="en-GB" dirty="0" smtClean="0">
                <a:solidFill>
                  <a:schemeClr val="accent2"/>
                </a:solidFill>
                <a:sym typeface="Wingdings"/>
              </a:rPr>
              <a:t>120-150 students in each year  we cannot take in + mark individual independent activities</a:t>
            </a:r>
            <a:endParaRPr lang="en-GB" dirty="0" smtClean="0">
              <a:solidFill>
                <a:schemeClr val="accent2"/>
              </a:solidFill>
            </a:endParaRPr>
          </a:p>
        </p:txBody>
      </p:sp>
      <p:sp>
        <p:nvSpPr>
          <p:cNvPr id="4" name="Content Placeholder 3"/>
          <p:cNvSpPr>
            <a:spLocks noGrp="1"/>
          </p:cNvSpPr>
          <p:nvPr>
            <p:ph sz="half" idx="2"/>
          </p:nvPr>
        </p:nvSpPr>
        <p:spPr>
          <a:xfrm>
            <a:off x="4714876" y="1928802"/>
            <a:ext cx="4038600" cy="4434840"/>
          </a:xfrm>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GB" dirty="0" smtClean="0">
                <a:solidFill>
                  <a:schemeClr val="accent3"/>
                </a:solidFill>
              </a:rPr>
              <a:t>Creation of a strand of ‘Monitored ILP’ on BB</a:t>
            </a:r>
          </a:p>
          <a:p>
            <a:r>
              <a:rPr lang="en-GB" dirty="0" smtClean="0">
                <a:solidFill>
                  <a:schemeClr val="accent4"/>
                </a:solidFill>
              </a:rPr>
              <a:t>2 x weekly tests (2 x 30 </a:t>
            </a:r>
            <a:r>
              <a:rPr lang="en-GB" dirty="0" err="1" smtClean="0">
                <a:solidFill>
                  <a:schemeClr val="accent4"/>
                </a:solidFill>
              </a:rPr>
              <a:t>mins</a:t>
            </a:r>
            <a:r>
              <a:rPr lang="en-GB" dirty="0" smtClean="0">
                <a:solidFill>
                  <a:schemeClr val="accent4"/>
                </a:solidFill>
              </a:rPr>
              <a:t>)</a:t>
            </a:r>
          </a:p>
          <a:p>
            <a:r>
              <a:rPr lang="en-GB" dirty="0" smtClean="0">
                <a:solidFill>
                  <a:schemeClr val="accent5"/>
                </a:solidFill>
              </a:rPr>
              <a:t>‘Live’ for 10 working days but unlimited attempts</a:t>
            </a:r>
          </a:p>
          <a:p>
            <a:r>
              <a:rPr lang="en-GB" dirty="0" smtClean="0">
                <a:solidFill>
                  <a:schemeClr val="accent6"/>
                </a:solidFill>
              </a:rPr>
              <a:t>90% of tasks completed each semester = +5% to overall grade each semester</a:t>
            </a:r>
            <a:endParaRPr lang="en-GB"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4" grpI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scene3d>
              <a:camera prst="orthographicFront"/>
              <a:lightRig rig="threePt" dir="t"/>
            </a:scene3d>
            <a:sp3d extrusionH="57150">
              <a:bevelT w="38100" h="38100"/>
            </a:sp3d>
          </a:bodyPr>
          <a:lstStyle/>
          <a:p>
            <a:pPr algn="ctr"/>
            <a:r>
              <a:rPr lang="en-GB" b="1" dirty="0" smtClean="0">
                <a:ln w="12700">
                  <a:noFill/>
                  <a:prstDash val="solid"/>
                </a:ln>
                <a:solidFill>
                  <a:schemeClr val="accent6">
                    <a:lumMod val="60000"/>
                    <a:lumOff val="40000"/>
                  </a:schemeClr>
                </a:solidFill>
                <a:effectLst>
                  <a:outerShdw blurRad="41275" dist="20320" dir="1800000" algn="tl" rotWithShape="0">
                    <a:srgbClr val="000000">
                      <a:alpha val="40000"/>
                    </a:srgbClr>
                  </a:outerShdw>
                </a:effectLst>
              </a:rPr>
              <a:t>WOW = Weekly on-line Work</a:t>
            </a:r>
            <a:endParaRPr lang="en-GB" b="1" dirty="0">
              <a:ln w="12700">
                <a:noFill/>
                <a:prstDash val="solid"/>
              </a:ln>
              <a:solidFill>
                <a:schemeClr val="accent6">
                  <a:lumMod val="60000"/>
                  <a:lumOff val="40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539552" y="1340768"/>
            <a:ext cx="8229600" cy="4695800"/>
          </a:xfrm>
        </p:spPr>
        <p:txBody>
          <a:bodyPr/>
          <a:lstStyle/>
          <a:p>
            <a:r>
              <a:rPr lang="en-GB" dirty="0" smtClean="0">
                <a:solidFill>
                  <a:schemeClr val="accent5"/>
                </a:solidFill>
              </a:rPr>
              <a:t>Formerly known (2011-12) as “Monitored Independent Learning”</a:t>
            </a:r>
          </a:p>
          <a:p>
            <a:endParaRPr lang="en-GB" dirty="0">
              <a:solidFill>
                <a:schemeClr val="accent5"/>
              </a:solidFill>
            </a:endParaRPr>
          </a:p>
        </p:txBody>
      </p:sp>
      <p:sp>
        <p:nvSpPr>
          <p:cNvPr id="5" name="Oval Callout 4"/>
          <p:cNvSpPr/>
          <p:nvPr/>
        </p:nvSpPr>
        <p:spPr>
          <a:xfrm>
            <a:off x="251520" y="2276872"/>
            <a:ext cx="8640960" cy="4176464"/>
          </a:xfrm>
          <a:prstGeom prst="wedgeEllipseCallout">
            <a:avLst>
              <a:gd name="adj1" fmla="val -51528"/>
              <a:gd name="adj2" fmla="val 57015"/>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2000" i="1" dirty="0" smtClean="0"/>
          </a:p>
          <a:p>
            <a:pPr algn="ctr"/>
            <a:r>
              <a:rPr lang="en-GB" sz="2100" i="1" dirty="0" smtClean="0">
                <a:solidFill>
                  <a:schemeClr val="bg1"/>
                </a:solidFill>
              </a:rPr>
              <a:t>“I think my independent learning should be just that... independent, and not dictated by the university”</a:t>
            </a:r>
          </a:p>
          <a:p>
            <a:pPr algn="ctr"/>
            <a:endParaRPr lang="en-GB" sz="2100" i="1" dirty="0" smtClean="0">
              <a:solidFill>
                <a:schemeClr val="bg1"/>
              </a:solidFill>
            </a:endParaRPr>
          </a:p>
          <a:p>
            <a:pPr algn="ctr"/>
            <a:r>
              <a:rPr lang="en-GB" sz="2100" i="1" dirty="0" smtClean="0">
                <a:solidFill>
                  <a:schemeClr val="bg1"/>
                </a:solidFill>
              </a:rPr>
              <a:t>“I strongly disagree with the idea of a Monitored ILP. I was enraged when I found out that the reason we have them was because last years' students said they were not motivated to do independent work. To be at university you have to be prepared and you have to WANT to do independent work”. </a:t>
            </a:r>
          </a:p>
          <a:p>
            <a:pPr algn="ctr"/>
            <a:endParaRPr lang="en-GB" i="1" dirty="0" smtClean="0"/>
          </a:p>
          <a:p>
            <a:pPr algn="ctr"/>
            <a:endParaRPr lang="en-GB" dirty="0"/>
          </a:p>
        </p:txBody>
      </p:sp>
      <p:pic>
        <p:nvPicPr>
          <p:cNvPr id="39938" name="Picture 2" descr="http://t2.gstatic.com/images?q=tbn:ANd9GcSnH4WK0TMX1EQATTokHSvcB9HESrRXP9aMjYfgTsJqV81-noxp2w"/>
          <p:cNvPicPr>
            <a:picLocks noChangeAspect="1" noChangeArrowheads="1"/>
          </p:cNvPicPr>
          <p:nvPr/>
        </p:nvPicPr>
        <p:blipFill>
          <a:blip r:embed="rId3" cstate="print"/>
          <a:srcRect/>
          <a:stretch>
            <a:fillRect/>
          </a:stretch>
        </p:blipFill>
        <p:spPr bwMode="auto">
          <a:xfrm>
            <a:off x="7415808" y="5707966"/>
            <a:ext cx="1728192" cy="115003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scene3d>
              <a:camera prst="orthographicFront"/>
              <a:lightRig rig="threePt" dir="t"/>
            </a:scene3d>
            <a:sp3d extrusionH="57150">
              <a:bevelT w="38100" h="38100"/>
            </a:sp3d>
          </a:bodyPr>
          <a:lstStyle/>
          <a:p>
            <a:r>
              <a:rPr lang="en-GB" b="1" dirty="0" smtClean="0">
                <a:ln w="12700">
                  <a:noFill/>
                  <a:prstDash val="solid"/>
                </a:ln>
                <a:solidFill>
                  <a:schemeClr val="accent1">
                    <a:lumMod val="75000"/>
                  </a:schemeClr>
                </a:solidFill>
                <a:effectLst>
                  <a:outerShdw blurRad="41275" dist="20320" dir="1800000" algn="tl" rotWithShape="0">
                    <a:srgbClr val="000000">
                      <a:alpha val="40000"/>
                    </a:srgbClr>
                  </a:outerShdw>
                </a:effectLst>
              </a:rPr>
              <a:t>What we came up with for grammar…</a:t>
            </a:r>
            <a:endParaRPr lang="en-GB" b="1" dirty="0">
              <a:ln w="12700">
                <a:noFill/>
                <a:prstDash val="solid"/>
              </a:ln>
              <a:solidFill>
                <a:schemeClr val="accent1">
                  <a:lumMod val="75000"/>
                </a:schemeClr>
              </a:solidFill>
              <a:effectLst>
                <a:outerShdw blurRad="41275" dist="20320" dir="1800000" algn="tl" rotWithShape="0">
                  <a:srgbClr val="000000">
                    <a:alpha val="40000"/>
                  </a:srgbClr>
                </a:outerShdw>
              </a:effectLst>
            </a:endParaRPr>
          </a:p>
        </p:txBody>
      </p:sp>
      <p:sp>
        <p:nvSpPr>
          <p:cNvPr id="4" name="Text Placeholder 3"/>
          <p:cNvSpPr>
            <a:spLocks noGrp="1"/>
          </p:cNvSpPr>
          <p:nvPr>
            <p:ph idx="1"/>
          </p:nvPr>
        </p:nvSpPr>
        <p:spPr/>
        <p:style>
          <a:lnRef idx="2">
            <a:schemeClr val="accent2"/>
          </a:lnRef>
          <a:fillRef idx="1">
            <a:schemeClr val="lt1"/>
          </a:fillRef>
          <a:effectRef idx="0">
            <a:schemeClr val="accent2"/>
          </a:effectRef>
          <a:fontRef idx="minor">
            <a:schemeClr val="dk1"/>
          </a:fontRef>
        </p:style>
        <p:txBody>
          <a:bodyPr>
            <a:scene3d>
              <a:camera prst="orthographicFront"/>
              <a:lightRig rig="threePt" dir="t"/>
            </a:scene3d>
            <a:sp3d extrusionH="57150">
              <a:bevelT w="38100" h="38100"/>
            </a:sp3d>
          </a:bodyPr>
          <a:lstStyle/>
          <a:p>
            <a:r>
              <a:rPr lang="en-GB" dirty="0" smtClean="0">
                <a:solidFill>
                  <a:srgbClr val="7030A0"/>
                </a:solidFill>
              </a:rPr>
              <a:t>1 x weekly </a:t>
            </a:r>
            <a:r>
              <a:rPr lang="en-GB" dirty="0" smtClean="0">
                <a:solidFill>
                  <a:schemeClr val="accent4">
                    <a:lumMod val="60000"/>
                    <a:lumOff val="40000"/>
                  </a:schemeClr>
                </a:solidFill>
              </a:rPr>
              <a:t>self-test</a:t>
            </a:r>
            <a:r>
              <a:rPr lang="en-GB" dirty="0" smtClean="0">
                <a:solidFill>
                  <a:srgbClr val="7030A0"/>
                </a:solidFill>
              </a:rPr>
              <a:t>;</a:t>
            </a:r>
          </a:p>
          <a:p>
            <a:r>
              <a:rPr lang="en-GB" dirty="0" smtClean="0">
                <a:solidFill>
                  <a:srgbClr val="7030A0"/>
                </a:solidFill>
              </a:rPr>
              <a:t>Discrete grammar points – MCQ, matching, gap-fill , jumbled sentence etc;</a:t>
            </a:r>
          </a:p>
          <a:p>
            <a:r>
              <a:rPr lang="en-GB" dirty="0" smtClean="0">
                <a:solidFill>
                  <a:srgbClr val="7030A0"/>
                </a:solidFill>
              </a:rPr>
              <a:t>Immediate feedback (as ‘personalised’ as possible) for right and wrong answer;</a:t>
            </a:r>
          </a:p>
          <a:p>
            <a:r>
              <a:rPr lang="en-GB" dirty="0" smtClean="0">
                <a:solidFill>
                  <a:srgbClr val="7030A0"/>
                </a:solidFill>
              </a:rPr>
              <a:t>+ monthly </a:t>
            </a:r>
            <a:r>
              <a:rPr lang="en-GB" dirty="0" smtClean="0">
                <a:solidFill>
                  <a:schemeClr val="accent4">
                    <a:lumMod val="60000"/>
                    <a:lumOff val="40000"/>
                  </a:schemeClr>
                </a:solidFill>
              </a:rPr>
              <a:t>targeted prose (short translation paragraphs into French)</a:t>
            </a:r>
            <a:endParaRPr lang="en-GB" dirty="0" smtClean="0">
              <a:solidFill>
                <a:srgbClr val="7030A0"/>
              </a:solidFill>
            </a:endParaRPr>
          </a:p>
          <a:p>
            <a:r>
              <a:rPr lang="en-GB" dirty="0" smtClean="0">
                <a:solidFill>
                  <a:srgbClr val="7030A0"/>
                </a:solidFill>
              </a:rPr>
              <a:t>No right or wrong answer, machine cannot ‘mark’ it…</a:t>
            </a:r>
          </a:p>
        </p:txBody>
      </p:sp>
      <p:pic>
        <p:nvPicPr>
          <p:cNvPr id="1026" name="Picture 2" descr="http://www.winstonbenefits.com/Portals/129398/images/enroll-blog-image.gif"/>
          <p:cNvPicPr>
            <a:picLocks noChangeAspect="1" noChangeArrowheads="1"/>
          </p:cNvPicPr>
          <p:nvPr/>
        </p:nvPicPr>
        <p:blipFill>
          <a:blip r:embed="rId3" cstate="print"/>
          <a:srcRect/>
          <a:stretch>
            <a:fillRect/>
          </a:stretch>
        </p:blipFill>
        <p:spPr bwMode="auto">
          <a:xfrm>
            <a:off x="6623720" y="5534852"/>
            <a:ext cx="2520280" cy="1323148"/>
          </a:xfrm>
          <a:prstGeom prst="rect">
            <a:avLst/>
          </a:prstGeom>
          <a:noFill/>
          <a:ln>
            <a:solidFill>
              <a:schemeClr val="accent2"/>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p>
            <a:r>
              <a:rPr lang="en-GB" b="1" dirty="0" smtClean="0">
                <a:ln w="12700">
                  <a:noFill/>
                  <a:prstDash val="solid"/>
                </a:ln>
                <a:solidFill>
                  <a:schemeClr val="accent1"/>
                </a:solidFill>
                <a:effectLst>
                  <a:outerShdw blurRad="41275" dist="20320" dir="1800000" algn="tl" rotWithShape="0">
                    <a:srgbClr val="000000">
                      <a:alpha val="40000"/>
                    </a:srgbClr>
                  </a:outerShdw>
                </a:effectLst>
              </a:rPr>
              <a:t>What’s in it </a:t>
            </a:r>
            <a:r>
              <a:rPr lang="en-GB" b="1" dirty="0" smtClean="0">
                <a:ln w="12700">
                  <a:noFill/>
                  <a:prstDash val="solid"/>
                </a:ln>
                <a:solidFill>
                  <a:schemeClr val="accent1"/>
                </a:solidFill>
                <a:effectLst>
                  <a:outerShdw blurRad="41275" dist="20320" dir="1800000" algn="tl" rotWithShape="0">
                    <a:srgbClr val="000000">
                      <a:alpha val="40000"/>
                    </a:srgbClr>
                  </a:outerShdw>
                </a:effectLst>
              </a:rPr>
              <a:t>for me?</a:t>
            </a:r>
            <a:endParaRPr lang="en-GB" b="1" dirty="0">
              <a:ln w="12700">
                <a:noFill/>
                <a:prstDash val="solid"/>
              </a:ln>
              <a:solidFill>
                <a:schemeClr val="accent1"/>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p:txBody>
          <a:bodyPr>
            <a:normAutofit fontScale="92500" lnSpcReduction="10000"/>
          </a:bodyPr>
          <a:lstStyle/>
          <a:p>
            <a:r>
              <a:rPr lang="en-GB" dirty="0" smtClean="0">
                <a:solidFill>
                  <a:schemeClr val="accent6"/>
                </a:solidFill>
              </a:rPr>
              <a:t>Quantity versus quality (Ferris, 2004)</a:t>
            </a:r>
          </a:p>
          <a:p>
            <a:r>
              <a:rPr lang="en-GB" dirty="0" smtClean="0">
                <a:solidFill>
                  <a:schemeClr val="accent6"/>
                </a:solidFill>
              </a:rPr>
              <a:t>Added value = multi-pronged, multi-media feedback</a:t>
            </a:r>
            <a:r>
              <a:rPr lang="en-GB" u="sng" dirty="0" smtClean="0">
                <a:solidFill>
                  <a:schemeClr val="accent6"/>
                </a:solidFill>
              </a:rPr>
              <a:t> </a:t>
            </a:r>
            <a:r>
              <a:rPr lang="en-GB" dirty="0" smtClean="0">
                <a:solidFill>
                  <a:schemeClr val="accent6"/>
                </a:solidFill>
              </a:rPr>
              <a:t>approach</a:t>
            </a:r>
          </a:p>
          <a:p>
            <a:endParaRPr lang="en-GB" dirty="0" smtClean="0"/>
          </a:p>
          <a:p>
            <a:endParaRPr lang="en-GB" dirty="0" smtClean="0"/>
          </a:p>
          <a:p>
            <a:endParaRPr lang="en-GB" dirty="0" smtClean="0"/>
          </a:p>
          <a:p>
            <a:endParaRPr lang="en-GB" dirty="0" smtClean="0"/>
          </a:p>
          <a:p>
            <a:endParaRPr lang="en-GB" dirty="0" smtClean="0"/>
          </a:p>
          <a:p>
            <a:endParaRPr lang="en-GB" dirty="0" smtClean="0">
              <a:solidFill>
                <a:schemeClr val="accent6"/>
              </a:solidFill>
            </a:endParaRPr>
          </a:p>
          <a:p>
            <a:r>
              <a:rPr lang="en-GB" dirty="0" smtClean="0">
                <a:solidFill>
                  <a:schemeClr val="accent6"/>
                </a:solidFill>
              </a:rPr>
              <a:t>Motivate, stimulate, satisfy different and varying learning styles and needs</a:t>
            </a:r>
          </a:p>
          <a:p>
            <a:endParaRPr lang="en-GB" dirty="0" smtClean="0"/>
          </a:p>
          <a:p>
            <a:endParaRPr lang="en-GB" dirty="0"/>
          </a:p>
        </p:txBody>
      </p:sp>
      <p:sp>
        <p:nvSpPr>
          <p:cNvPr id="4" name="Rounded Rectangle 3"/>
          <p:cNvSpPr/>
          <p:nvPr/>
        </p:nvSpPr>
        <p:spPr>
          <a:xfrm>
            <a:off x="827584" y="3284984"/>
            <a:ext cx="7416824" cy="576064"/>
          </a:xfrm>
          <a:prstGeom prst="roundRect">
            <a:avLst/>
          </a:prstGeom>
          <a:scene3d>
            <a:camera prst="orthographicFront"/>
            <a:lightRig rig="threePt" dir="t"/>
          </a:scene3d>
          <a:sp3d>
            <a:bevelT/>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600" dirty="0" smtClean="0">
              <a:solidFill>
                <a:schemeClr val="bg1"/>
              </a:solidFill>
            </a:endParaRPr>
          </a:p>
          <a:p>
            <a:pPr algn="ctr"/>
            <a:r>
              <a:rPr lang="en-GB" sz="1600" dirty="0" smtClean="0">
                <a:solidFill>
                  <a:schemeClr val="bg1"/>
                </a:solidFill>
              </a:rPr>
              <a:t>Fair copy + notes on grammar point being tested</a:t>
            </a:r>
          </a:p>
          <a:p>
            <a:pPr algn="ctr"/>
            <a:r>
              <a:rPr lang="en-GB" sz="1600" dirty="0" smtClean="0">
                <a:solidFill>
                  <a:schemeClr val="bg1"/>
                </a:solidFill>
              </a:rPr>
              <a:t>Indication of page numbers in set text</a:t>
            </a:r>
          </a:p>
          <a:p>
            <a:pPr algn="ctr"/>
            <a:endParaRPr lang="en-GB" dirty="0"/>
          </a:p>
        </p:txBody>
      </p:sp>
      <p:sp>
        <p:nvSpPr>
          <p:cNvPr id="6" name="Rounded Rectangle 5"/>
          <p:cNvSpPr/>
          <p:nvPr/>
        </p:nvSpPr>
        <p:spPr>
          <a:xfrm>
            <a:off x="827584" y="4005064"/>
            <a:ext cx="7416824" cy="576064"/>
          </a:xfrm>
          <a:prstGeom prst="roundRect">
            <a:avLst/>
          </a:prstGeom>
          <a:scene3d>
            <a:camera prst="orthographicFront"/>
            <a:lightRig rig="threePt" dir="t"/>
          </a:scene3d>
          <a:sp3d>
            <a:bevelT/>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smtClean="0">
                <a:solidFill>
                  <a:schemeClr val="bg1"/>
                </a:solidFill>
              </a:rPr>
              <a:t>Link to a micro-tutorial (</a:t>
            </a:r>
            <a:r>
              <a:rPr lang="en-GB" sz="1600" dirty="0" err="1" smtClean="0">
                <a:solidFill>
                  <a:schemeClr val="bg1"/>
                </a:solidFill>
              </a:rPr>
              <a:t>Powerpoint</a:t>
            </a:r>
            <a:r>
              <a:rPr lang="en-GB" sz="1600" dirty="0" smtClean="0">
                <a:solidFill>
                  <a:schemeClr val="bg1"/>
                </a:solidFill>
              </a:rPr>
              <a:t> + narration and rehearsed timings)</a:t>
            </a:r>
          </a:p>
          <a:p>
            <a:pPr algn="ctr"/>
            <a:endParaRPr lang="en-GB" dirty="0"/>
          </a:p>
        </p:txBody>
      </p:sp>
      <p:sp>
        <p:nvSpPr>
          <p:cNvPr id="7" name="Rounded Rectangle 6"/>
          <p:cNvSpPr/>
          <p:nvPr/>
        </p:nvSpPr>
        <p:spPr>
          <a:xfrm>
            <a:off x="827584" y="4725144"/>
            <a:ext cx="7416824" cy="576064"/>
          </a:xfrm>
          <a:prstGeom prst="roundRect">
            <a:avLst/>
          </a:prstGeom>
          <a:solidFill>
            <a:schemeClr val="accent4">
              <a:lumMod val="60000"/>
              <a:lumOff val="4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smtClean="0">
              <a:solidFill>
                <a:schemeClr val="bg1"/>
              </a:solidFill>
            </a:endParaRPr>
          </a:p>
          <a:p>
            <a:pPr algn="ctr"/>
            <a:endParaRPr lang="en-GB" sz="1600" dirty="0" smtClean="0">
              <a:solidFill>
                <a:schemeClr val="bg1"/>
              </a:solidFill>
            </a:endParaRPr>
          </a:p>
          <a:p>
            <a:pPr algn="ctr"/>
            <a:r>
              <a:rPr lang="en-GB" sz="1600" dirty="0" smtClean="0">
                <a:solidFill>
                  <a:schemeClr val="bg1"/>
                </a:solidFill>
              </a:rPr>
              <a:t>‘Live’ correction of a staged student copy </a:t>
            </a:r>
          </a:p>
          <a:p>
            <a:pPr algn="ctr"/>
            <a:r>
              <a:rPr lang="en-GB" sz="1600" dirty="0" smtClean="0">
                <a:solidFill>
                  <a:schemeClr val="bg1"/>
                </a:solidFill>
              </a:rPr>
              <a:t>(OneNote + </a:t>
            </a:r>
            <a:r>
              <a:rPr lang="en-GB" sz="1600" dirty="0" err="1" smtClean="0">
                <a:solidFill>
                  <a:schemeClr val="bg1"/>
                </a:solidFill>
              </a:rPr>
              <a:t>jing</a:t>
            </a:r>
            <a:r>
              <a:rPr lang="en-GB" sz="1600" dirty="0" smtClean="0">
                <a:solidFill>
                  <a:schemeClr val="bg1"/>
                </a:solidFill>
              </a:rPr>
              <a:t>)</a:t>
            </a:r>
          </a:p>
          <a:p>
            <a:pPr algn="ctr"/>
            <a:endParaRPr lang="en-GB" sz="1600" dirty="0" smtClean="0">
              <a:solidFill>
                <a:schemeClr val="bg1"/>
              </a:solidFill>
            </a:endParaRPr>
          </a:p>
          <a:p>
            <a:pPr algn="ctr"/>
            <a:endParaRPr lang="en-GB" dirty="0"/>
          </a:p>
        </p:txBody>
      </p:sp>
      <p:pic>
        <p:nvPicPr>
          <p:cNvPr id="8" name="Picture 2"/>
          <p:cNvPicPr>
            <a:picLocks noChangeAspect="1" noChangeArrowheads="1"/>
          </p:cNvPicPr>
          <p:nvPr/>
        </p:nvPicPr>
        <p:blipFill>
          <a:blip r:embed="rId2" cstate="print"/>
          <a:srcRect l="4999" r="12788" b="49817"/>
          <a:stretch>
            <a:fillRect/>
          </a:stretch>
        </p:blipFill>
        <p:spPr bwMode="auto">
          <a:xfrm>
            <a:off x="6191672" y="0"/>
            <a:ext cx="2952328" cy="2160240"/>
          </a:xfrm>
          <a:prstGeom prst="rect">
            <a:avLst/>
          </a:prstGeom>
          <a:noFill/>
          <a:ln w="9525">
            <a:noFill/>
            <a:miter lim="800000"/>
            <a:headEnd/>
            <a:tailEnd/>
          </a:ln>
        </p:spPr>
      </p:pic>
      <p:pic>
        <p:nvPicPr>
          <p:cNvPr id="9" name="Picture 6" descr="http://1.bp.blogspot.com/-umOPUIOoM9g/Txyxk1tNwSI/AAAAAAAAAaY/mdwfsuDsiUc/s1600/1.jpg"/>
          <p:cNvPicPr>
            <a:picLocks noChangeAspect="1" noChangeArrowheads="1"/>
          </p:cNvPicPr>
          <p:nvPr/>
        </p:nvPicPr>
        <p:blipFill>
          <a:blip r:embed="rId3" cstate="print"/>
          <a:srcRect/>
          <a:stretch>
            <a:fillRect/>
          </a:stretch>
        </p:blipFill>
        <p:spPr bwMode="auto">
          <a:xfrm>
            <a:off x="8299284" y="5974416"/>
            <a:ext cx="844716" cy="8835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scene3d>
              <a:camera prst="orthographicFront"/>
              <a:lightRig rig="threePt" dir="t"/>
            </a:scene3d>
            <a:sp3d extrusionH="57150">
              <a:bevelT w="38100" h="38100"/>
            </a:sp3d>
          </a:bodyPr>
          <a:lstStyle/>
          <a:p>
            <a:pPr algn="ctr"/>
            <a:r>
              <a:rPr lang="en-GB" b="1" dirty="0" smtClean="0">
                <a:ln w="12700">
                  <a:noFill/>
                  <a:prstDash val="solid"/>
                </a:ln>
                <a:solidFill>
                  <a:schemeClr val="accent2">
                    <a:lumMod val="40000"/>
                    <a:lumOff val="60000"/>
                  </a:schemeClr>
                </a:solidFill>
                <a:effectLst>
                  <a:outerShdw blurRad="41275" dist="20320" dir="1800000" algn="tl" rotWithShape="0">
                    <a:srgbClr val="000000">
                      <a:alpha val="40000"/>
                    </a:srgbClr>
                  </a:outerShdw>
                </a:effectLst>
              </a:rPr>
              <a:t>So what did our students think?</a:t>
            </a:r>
            <a:endParaRPr lang="en-GB" b="1" dirty="0">
              <a:ln w="12700">
                <a:noFill/>
                <a:prstDash val="solid"/>
              </a:ln>
              <a:solidFill>
                <a:schemeClr val="accent2">
                  <a:lumMod val="40000"/>
                  <a:lumOff val="60000"/>
                </a:schemeClr>
              </a:solidFill>
              <a:effectLst>
                <a:outerShdw blurRad="41275" dist="20320" dir="1800000" algn="tl" rotWithShape="0">
                  <a:srgbClr val="000000">
                    <a:alpha val="40000"/>
                  </a:srgbClr>
                </a:outerShdw>
              </a:effectLst>
            </a:endParaRPr>
          </a:p>
        </p:txBody>
      </p:sp>
      <p:sp>
        <p:nvSpPr>
          <p:cNvPr id="3" name="Content Placeholder 2"/>
          <p:cNvSpPr>
            <a:spLocks noGrp="1"/>
          </p:cNvSpPr>
          <p:nvPr>
            <p:ph idx="1"/>
          </p:nvPr>
        </p:nvSpPr>
        <p:spPr>
          <a:xfrm>
            <a:off x="467544" y="1340768"/>
            <a:ext cx="8229600" cy="1728192"/>
          </a:xfrm>
        </p:spPr>
        <p:txBody>
          <a:bodyPr>
            <a:normAutofit fontScale="92500" lnSpcReduction="10000"/>
          </a:bodyPr>
          <a:lstStyle/>
          <a:p>
            <a:r>
              <a:rPr lang="en-GB" sz="2300" dirty="0" smtClean="0">
                <a:solidFill>
                  <a:schemeClr val="accent1"/>
                </a:solidFill>
              </a:rPr>
              <a:t>2 x surveys (2011-2012)</a:t>
            </a:r>
          </a:p>
          <a:p>
            <a:r>
              <a:rPr lang="en-GB" sz="2300" dirty="0" smtClean="0">
                <a:solidFill>
                  <a:schemeClr val="accent2"/>
                </a:solidFill>
              </a:rPr>
              <a:t>Questions on all aspects of the (new) course – combination of numeric and comments</a:t>
            </a:r>
          </a:p>
          <a:p>
            <a:r>
              <a:rPr lang="en-GB" sz="2300" dirty="0" smtClean="0">
                <a:solidFill>
                  <a:schemeClr val="accent4">
                    <a:lumMod val="60000"/>
                    <a:lumOff val="40000"/>
                  </a:schemeClr>
                </a:solidFill>
              </a:rPr>
              <a:t>We will be looking at the results from these 4 (2 x semesters combined):</a:t>
            </a:r>
          </a:p>
          <a:p>
            <a:pPr>
              <a:buNone/>
            </a:pPr>
            <a:endParaRPr lang="en-GB" dirty="0" smtClean="0"/>
          </a:p>
          <a:p>
            <a:pPr>
              <a:buNone/>
            </a:pPr>
            <a:endParaRPr lang="en-GB" dirty="0" smtClean="0"/>
          </a:p>
          <a:p>
            <a:pPr>
              <a:buNone/>
            </a:pPr>
            <a:endParaRPr lang="en-GB" dirty="0"/>
          </a:p>
        </p:txBody>
      </p:sp>
      <p:sp>
        <p:nvSpPr>
          <p:cNvPr id="5" name="TextBox 4"/>
          <p:cNvSpPr txBox="1"/>
          <p:nvPr/>
        </p:nvSpPr>
        <p:spPr>
          <a:xfrm>
            <a:off x="467544" y="3068960"/>
            <a:ext cx="8280920" cy="344709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457200" indent="-457200"/>
            <a:r>
              <a:rPr lang="en-GB" sz="2000" dirty="0" smtClean="0"/>
              <a:t>1.HONESTLY, do you think you would be doing </a:t>
            </a:r>
            <a:r>
              <a:rPr lang="en-GB" sz="2000" u="sng" dirty="0" smtClean="0"/>
              <a:t>as much </a:t>
            </a:r>
            <a:r>
              <a:rPr lang="en-GB" sz="2000" dirty="0" smtClean="0"/>
              <a:t>independent</a:t>
            </a:r>
          </a:p>
          <a:p>
            <a:pPr marL="457200" indent="-457200"/>
            <a:r>
              <a:rPr lang="en-GB" sz="2000" dirty="0" smtClean="0"/>
              <a:t>learning if we did not have the monitored ILP section of the course?</a:t>
            </a:r>
          </a:p>
          <a:p>
            <a:pPr marL="457200" indent="-457200"/>
            <a:endParaRPr lang="en-GB" sz="2000" dirty="0" smtClean="0"/>
          </a:p>
          <a:p>
            <a:pPr marL="457200" indent="-457200"/>
            <a:r>
              <a:rPr lang="en-GB" sz="2000" dirty="0" smtClean="0"/>
              <a:t>2.The weekly monitored ILP activities  are helping me work </a:t>
            </a:r>
            <a:r>
              <a:rPr lang="en-GB" sz="2000" u="sng" dirty="0" smtClean="0"/>
              <a:t>regularly</a:t>
            </a:r>
          </a:p>
          <a:p>
            <a:pPr marL="457200" indent="-457200"/>
            <a:r>
              <a:rPr lang="en-GB" sz="2000" u="sng" dirty="0" smtClean="0"/>
              <a:t>and systematically</a:t>
            </a:r>
            <a:r>
              <a:rPr lang="en-GB" sz="2000" dirty="0" smtClean="0"/>
              <a:t> outside the classroom.</a:t>
            </a:r>
          </a:p>
          <a:p>
            <a:pPr marL="457200" indent="-457200"/>
            <a:endParaRPr lang="en-GB" sz="2000" dirty="0" smtClean="0"/>
          </a:p>
          <a:p>
            <a:pPr marL="457200" indent="-457200"/>
            <a:r>
              <a:rPr lang="en-GB" sz="2000" dirty="0" smtClean="0"/>
              <a:t>3.The feedback given with the Monitored ILP exercises is helpful.</a:t>
            </a:r>
          </a:p>
          <a:p>
            <a:pPr marL="457200" indent="-457200"/>
            <a:endParaRPr lang="en-GB" sz="2000" dirty="0" smtClean="0"/>
          </a:p>
          <a:p>
            <a:pPr marL="457200" indent="-457200"/>
            <a:r>
              <a:rPr lang="en-GB" sz="2000" dirty="0" smtClean="0"/>
              <a:t>4.Did you find the 'Now watch Annie mark one of your translations live‘</a:t>
            </a:r>
          </a:p>
          <a:p>
            <a:pPr marL="457200" indent="-457200"/>
            <a:r>
              <a:rPr lang="en-GB" sz="2000" dirty="0" smtClean="0"/>
              <a:t>feedbacks useful for the targeted prose exercises?</a:t>
            </a: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143000"/>
          </a:xfrm>
        </p:spPr>
        <p:txBody>
          <a:bodyPr>
            <a:noAutofit/>
            <a:scene3d>
              <a:camera prst="orthographicFront"/>
              <a:lightRig rig="threePt" dir="t"/>
            </a:scene3d>
            <a:sp3d extrusionH="57150">
              <a:bevelT w="38100" h="38100"/>
            </a:sp3d>
          </a:bodyPr>
          <a:lstStyle/>
          <a:p>
            <a:r>
              <a:rPr lang="en-GB" sz="3200" b="1" dirty="0" smtClean="0">
                <a:ln w="12700">
                  <a:noFill/>
                  <a:prstDash val="solid"/>
                </a:ln>
                <a:solidFill>
                  <a:schemeClr val="accent4">
                    <a:lumMod val="40000"/>
                    <a:lumOff val="60000"/>
                  </a:schemeClr>
                </a:solidFill>
                <a:effectLst>
                  <a:outerShdw blurRad="41275" dist="20320" dir="1800000" algn="tl" rotWithShape="0">
                    <a:srgbClr val="000000">
                      <a:alpha val="40000"/>
                    </a:srgbClr>
                  </a:outerShdw>
                </a:effectLst>
              </a:rPr>
              <a:t>HONESTLY do you think you would be doing as much ILP if we did not have the Monitored ILP section?</a:t>
            </a:r>
            <a:endParaRPr lang="en-GB" sz="3200" b="1" dirty="0">
              <a:ln w="12700">
                <a:noFill/>
                <a:prstDash val="solid"/>
              </a:ln>
              <a:solidFill>
                <a:schemeClr val="accent4">
                  <a:lumMod val="40000"/>
                  <a:lumOff val="60000"/>
                </a:schemeClr>
              </a:solidFill>
              <a:effectLst>
                <a:outerShdw blurRad="41275" dist="20320" dir="1800000" algn="tl" rotWithShape="0">
                  <a:srgbClr val="000000">
                    <a:alpha val="40000"/>
                  </a:srgbClr>
                </a:outerShdw>
              </a:effectLst>
            </a:endParaRPr>
          </a:p>
        </p:txBody>
      </p:sp>
      <p:graphicFrame>
        <p:nvGraphicFramePr>
          <p:cNvPr id="7" name="Content Placeholder 3"/>
          <p:cNvGraphicFramePr>
            <a:graphicFrameLocks noGrp="1"/>
          </p:cNvGraphicFramePr>
          <p:nvPr>
            <p:ph sz="quarter" idx="2"/>
          </p:nvPr>
        </p:nvGraphicFramePr>
        <p:xfrm>
          <a:off x="395536" y="2204864"/>
          <a:ext cx="4245868" cy="331236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67544" y="5661248"/>
            <a:ext cx="4392488" cy="954107"/>
          </a:xfrm>
          <a:prstGeom prst="rect">
            <a:avLst/>
          </a:prstGeom>
          <a:solidFill>
            <a:schemeClr val="accent4">
              <a:lumMod val="40000"/>
              <a:lumOff val="60000"/>
            </a:schemeClr>
          </a:solidFill>
          <a:ln>
            <a:no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sz="2800" dirty="0" smtClean="0"/>
              <a:t>80% say they wouldn’t be doing as much ILP</a:t>
            </a:r>
            <a:endParaRPr lang="en-GB" sz="2800" dirty="0"/>
          </a:p>
        </p:txBody>
      </p:sp>
      <p:sp>
        <p:nvSpPr>
          <p:cNvPr id="13" name="Oval Callout 12"/>
          <p:cNvSpPr/>
          <p:nvPr/>
        </p:nvSpPr>
        <p:spPr>
          <a:xfrm>
            <a:off x="4860032" y="2132856"/>
            <a:ext cx="3960440" cy="3528392"/>
          </a:xfrm>
          <a:prstGeom prst="wedgeEllipseCallout">
            <a:avLst>
              <a:gd name="adj1" fmla="val -39174"/>
              <a:gd name="adj2" fmla="val 59109"/>
            </a:avLst>
          </a:prstGeom>
          <a:ln>
            <a:solidFill>
              <a:schemeClr val="accent4"/>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i="1" dirty="0" smtClean="0">
                <a:solidFill>
                  <a:schemeClr val="accent3"/>
                </a:solidFill>
              </a:rPr>
              <a:t>“If the activities weren't compulsory and checked </a:t>
            </a:r>
            <a:r>
              <a:rPr lang="en-GB" b="1" i="1" dirty="0" smtClean="0">
                <a:solidFill>
                  <a:schemeClr val="accent3"/>
                </a:solidFill>
              </a:rPr>
              <a:t>I definitely would not do as much </a:t>
            </a:r>
            <a:r>
              <a:rPr lang="en-GB" i="1" dirty="0" smtClean="0">
                <a:solidFill>
                  <a:schemeClr val="accent3"/>
                </a:solidFill>
              </a:rPr>
              <a:t>so this is so good for me because it forces me to put the extra time in. The exercises are really great and varied. I really enjoy them (weirdly!) and they don't take too long to do.”</a:t>
            </a:r>
            <a:endParaRPr lang="en-GB" i="1" dirty="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from="(-#ppt_w/2)" to="(#ppt_x)" calcmode="lin" valueType="num">
                                      <p:cBhvr>
                                        <p:cTn id="7" dur="600" fill="hold">
                                          <p:stCondLst>
                                            <p:cond delay="0"/>
                                          </p:stCondLst>
                                        </p:cTn>
                                        <p:tgtEl>
                                          <p:spTgt spid="13"/>
                                        </p:tgtEl>
                                        <p:attrNameLst>
                                          <p:attrName>ppt_x</p:attrName>
                                        </p:attrNameLst>
                                      </p:cBhvr>
                                    </p:anim>
                                    <p:anim from="0" to="-1.0" calcmode="lin" valueType="num">
                                      <p:cBhvr>
                                        <p:cTn id="8" dur="200" decel="50000" autoRev="1" fill="hold">
                                          <p:stCondLst>
                                            <p:cond delay="600"/>
                                          </p:stCondLst>
                                        </p:cTn>
                                        <p:tgtEl>
                                          <p:spTgt spid="13"/>
                                        </p:tgtEl>
                                        <p:attrNameLst>
                                          <p:attrName>xshear</p:attrName>
                                        </p:attrNameLst>
                                      </p:cBhvr>
                                    </p:anim>
                                    <p:animScale>
                                      <p:cBhvr>
                                        <p:cTn id="9" dur="200" decel="100000" autoRev="1" fill="hold">
                                          <p:stCondLst>
                                            <p:cond delay="600"/>
                                          </p:stCondLst>
                                        </p:cTn>
                                        <p:tgtEl>
                                          <p:spTgt spid="13"/>
                                        </p:tgtEl>
                                      </p:cBhvr>
                                      <p:from x="100000" y="100000"/>
                                      <p:to x="80000" y="100000"/>
                                    </p:animScale>
                                    <p:anim by="(#ppt_h/3+#ppt_w*0.1)" calcmode="lin" valueType="num">
                                      <p:cBhvr additive="sum">
                                        <p:cTn id="10" dur="200" decel="100000" autoRev="1" fill="hold">
                                          <p:stCondLst>
                                            <p:cond delay="600"/>
                                          </p:stCondLst>
                                        </p:cTn>
                                        <p:tgtEl>
                                          <p:spTgt spid="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threePt" dir="t"/>
            </a:scene3d>
            <a:sp3d extrusionH="57150">
              <a:bevelT w="38100" h="38100"/>
            </a:sp3d>
          </a:bodyPr>
          <a:lstStyle/>
          <a:p>
            <a:r>
              <a:rPr lang="en-GB" sz="2800" b="1" dirty="0" smtClean="0">
                <a:ln w="12700">
                  <a:noFill/>
                  <a:prstDash val="solid"/>
                </a:ln>
                <a:solidFill>
                  <a:schemeClr val="accent4">
                    <a:lumMod val="40000"/>
                    <a:lumOff val="60000"/>
                  </a:schemeClr>
                </a:solidFill>
                <a:effectLst>
                  <a:outerShdw blurRad="41275" dist="20320" dir="1800000" algn="tl" rotWithShape="0">
                    <a:srgbClr val="000000">
                      <a:alpha val="40000"/>
                    </a:srgbClr>
                  </a:outerShdw>
                </a:effectLst>
              </a:rPr>
              <a:t>The weekly monitored ILP activities are helping me work more regularly and systematically outside the classroom</a:t>
            </a:r>
            <a:endParaRPr lang="en-GB" sz="2800" dirty="0">
              <a:ln w="12700">
                <a:noFill/>
                <a:prstDash val="solid"/>
              </a:ln>
              <a:solidFill>
                <a:schemeClr val="accent4">
                  <a:lumMod val="40000"/>
                  <a:lumOff val="60000"/>
                </a:schemeClr>
              </a:solidFill>
            </a:endParaRPr>
          </a:p>
        </p:txBody>
      </p:sp>
      <p:graphicFrame>
        <p:nvGraphicFramePr>
          <p:cNvPr id="7" name="Content Placeholder 4"/>
          <p:cNvGraphicFramePr>
            <a:graphicFrameLocks noGrp="1"/>
          </p:cNvGraphicFramePr>
          <p:nvPr>
            <p:ph sz="half" idx="2"/>
          </p:nvPr>
        </p:nvGraphicFramePr>
        <p:xfrm>
          <a:off x="1979712" y="1700808"/>
          <a:ext cx="6480720" cy="3884389"/>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1115616" y="5661248"/>
            <a:ext cx="7200800" cy="954107"/>
          </a:xfrm>
          <a:prstGeom prst="rect">
            <a:avLst/>
          </a:prstGeom>
          <a:solidFill>
            <a:schemeClr val="accent4">
              <a:lumMod val="40000"/>
              <a:lumOff val="6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square">
            <a:spAutoFit/>
          </a:bodyPr>
          <a:lstStyle/>
          <a:p>
            <a:r>
              <a:rPr lang="en-GB" sz="2800" b="1" dirty="0" smtClean="0">
                <a:solidFill>
                  <a:schemeClr val="bg1"/>
                </a:solidFill>
              </a:rPr>
              <a:t>76% </a:t>
            </a:r>
            <a:r>
              <a:rPr lang="en-GB" sz="2800" dirty="0" smtClean="0"/>
              <a:t>agree or strongly agree</a:t>
            </a:r>
          </a:p>
          <a:p>
            <a:r>
              <a:rPr lang="en-GB" sz="2800" b="1" dirty="0" smtClean="0">
                <a:solidFill>
                  <a:schemeClr val="bg1"/>
                </a:solidFill>
              </a:rPr>
              <a:t>82% </a:t>
            </a:r>
            <a:r>
              <a:rPr lang="en-GB" sz="2800" dirty="0" smtClean="0"/>
              <a:t>strongly agree/agree or have no opinion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4855</TotalTime>
  <Words>1333</Words>
  <Application>Microsoft Office PowerPoint</Application>
  <PresentationFormat>On-screen Show (4:3)</PresentationFormat>
  <Paragraphs>182</Paragraphs>
  <Slides>20</Slides>
  <Notes>15</Notes>
  <HiddenSlides>4</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eLearning Network</vt:lpstr>
      <vt:lpstr> Organisation of core French language modules </vt:lpstr>
      <vt:lpstr>Challenge and Proposed Solution</vt:lpstr>
      <vt:lpstr>WOW = Weekly on-line Work</vt:lpstr>
      <vt:lpstr>What we came up with for grammar…</vt:lpstr>
      <vt:lpstr>What’s in it for me?</vt:lpstr>
      <vt:lpstr>So what did our students think?</vt:lpstr>
      <vt:lpstr>HONESTLY do you think you would be doing as much ILP if we did not have the Monitored ILP section?</vt:lpstr>
      <vt:lpstr>The weekly monitored ILP activities are helping me work more regularly and systematically outside the classroom</vt:lpstr>
      <vt:lpstr>The feedback given with the exercises is helpful</vt:lpstr>
      <vt:lpstr>Did you find the ‘Now watch Annie mark one of your translations live’ useful for the targeted proses?</vt:lpstr>
      <vt:lpstr>Why did the students not watch me?</vt:lpstr>
      <vt:lpstr>OTHER COMMENTS</vt:lpstr>
      <vt:lpstr>Some interesting things we have learnt…</vt:lpstr>
      <vt:lpstr>It seems to work – </vt:lpstr>
      <vt:lpstr>More info?</vt:lpstr>
      <vt:lpstr>It seems to work – </vt:lpstr>
      <vt:lpstr>What we have learnt – our students</vt:lpstr>
      <vt:lpstr>What we have learnt – the technology</vt:lpstr>
      <vt:lpstr>Slide 20</vt:lpstr>
    </vt:vector>
  </TitlesOfParts>
  <Company>University of Manchester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Monitored Independent Study in large cohorts</dc:title>
  <dc:creator>MFGSSALM</dc:creator>
  <cp:lastModifiedBy>Annie</cp:lastModifiedBy>
  <cp:revision>72</cp:revision>
  <dcterms:created xsi:type="dcterms:W3CDTF">2011-04-26T13:14:54Z</dcterms:created>
  <dcterms:modified xsi:type="dcterms:W3CDTF">2013-07-02T19:47:34Z</dcterms:modified>
</cp:coreProperties>
</file>