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 id="2147483726" r:id="rId5"/>
  </p:sldMasterIdLst>
  <p:notesMasterIdLst>
    <p:notesMasterId r:id="rId33"/>
  </p:notesMasterIdLst>
  <p:sldIdLst>
    <p:sldId id="256" r:id="rId6"/>
    <p:sldId id="488" r:id="rId7"/>
    <p:sldId id="362" r:id="rId8"/>
    <p:sldId id="354" r:id="rId9"/>
    <p:sldId id="347" r:id="rId10"/>
    <p:sldId id="361" r:id="rId11"/>
    <p:sldId id="363" r:id="rId12"/>
    <p:sldId id="364" r:id="rId13"/>
    <p:sldId id="257" r:id="rId14"/>
    <p:sldId id="491" r:id="rId15"/>
    <p:sldId id="490" r:id="rId16"/>
    <p:sldId id="493" r:id="rId17"/>
    <p:sldId id="492" r:id="rId18"/>
    <p:sldId id="494" r:id="rId19"/>
    <p:sldId id="366" r:id="rId20"/>
    <p:sldId id="496" r:id="rId21"/>
    <p:sldId id="503" r:id="rId22"/>
    <p:sldId id="505" r:id="rId23"/>
    <p:sldId id="498" r:id="rId24"/>
    <p:sldId id="355" r:id="rId25"/>
    <p:sldId id="367" r:id="rId26"/>
    <p:sldId id="500" r:id="rId27"/>
    <p:sldId id="365" r:id="rId28"/>
    <p:sldId id="368" r:id="rId29"/>
    <p:sldId id="359" r:id="rId30"/>
    <p:sldId id="357" r:id="rId31"/>
    <p:sldId id="4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97DA7-CD45-4452-B692-12AB21BAD869}" v="109" dt="2024-04-24T08:23:43.194"/>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Donnai" userId="734eec3f-d5a8-4441-ae13-4722e5136022" providerId="ADAL" clId="{3A797DA7-CD45-4452-B692-12AB21BAD869}"/>
    <pc:docChg chg="undo custSel addSld delSld modSld sldOrd">
      <pc:chgData name="Thomas Donnai" userId="734eec3f-d5a8-4441-ae13-4722e5136022" providerId="ADAL" clId="{3A797DA7-CD45-4452-B692-12AB21BAD869}" dt="2024-04-24T08:24:16.227" v="2126" actId="208"/>
      <pc:docMkLst>
        <pc:docMk/>
      </pc:docMkLst>
      <pc:sldChg chg="addSp modSp mod">
        <pc:chgData name="Thomas Donnai" userId="734eec3f-d5a8-4441-ae13-4722e5136022" providerId="ADAL" clId="{3A797DA7-CD45-4452-B692-12AB21BAD869}" dt="2024-04-24T08:24:16.227" v="2126" actId="208"/>
        <pc:sldMkLst>
          <pc:docMk/>
          <pc:sldMk cId="1154602022" sldId="256"/>
        </pc:sldMkLst>
        <pc:spChg chg="add mod">
          <ac:chgData name="Thomas Donnai" userId="734eec3f-d5a8-4441-ae13-4722e5136022" providerId="ADAL" clId="{3A797DA7-CD45-4452-B692-12AB21BAD869}" dt="2024-04-24T08:24:16.227" v="2126" actId="208"/>
          <ac:spMkLst>
            <pc:docMk/>
            <pc:sldMk cId="1154602022" sldId="256"/>
            <ac:spMk id="4" creationId="{87AAFAF1-5512-5810-130D-3FD672C26B32}"/>
          </ac:spMkLst>
        </pc:spChg>
      </pc:sldChg>
      <pc:sldChg chg="addSp delSp modSp del mod">
        <pc:chgData name="Thomas Donnai" userId="734eec3f-d5a8-4441-ae13-4722e5136022" providerId="ADAL" clId="{3A797DA7-CD45-4452-B692-12AB21BAD869}" dt="2024-04-24T08:01:21.841" v="1354" actId="47"/>
        <pc:sldMkLst>
          <pc:docMk/>
          <pc:sldMk cId="1716327887" sldId="353"/>
        </pc:sldMkLst>
        <pc:spChg chg="mod">
          <ac:chgData name="Thomas Donnai" userId="734eec3f-d5a8-4441-ae13-4722e5136022" providerId="ADAL" clId="{3A797DA7-CD45-4452-B692-12AB21BAD869}" dt="2024-04-23T12:20:20.541" v="325" actId="14100"/>
          <ac:spMkLst>
            <pc:docMk/>
            <pc:sldMk cId="1716327887" sldId="353"/>
            <ac:spMk id="2" creationId="{FD6C732F-1930-A68C-B02F-2176895F68DF}"/>
          </ac:spMkLst>
        </pc:spChg>
        <pc:spChg chg="add mod">
          <ac:chgData name="Thomas Donnai" userId="734eec3f-d5a8-4441-ae13-4722e5136022" providerId="ADAL" clId="{3A797DA7-CD45-4452-B692-12AB21BAD869}" dt="2024-04-23T12:21:10.253" v="330" actId="767"/>
          <ac:spMkLst>
            <pc:docMk/>
            <pc:sldMk cId="1716327887" sldId="353"/>
            <ac:spMk id="4" creationId="{B8189D9D-3527-D77D-D501-94A686DE52ED}"/>
          </ac:spMkLst>
        </pc:spChg>
        <pc:spChg chg="add mod">
          <ac:chgData name="Thomas Donnai" userId="734eec3f-d5a8-4441-ae13-4722e5136022" providerId="ADAL" clId="{3A797DA7-CD45-4452-B692-12AB21BAD869}" dt="2024-04-24T07:55:52.928" v="1326" actId="208"/>
          <ac:spMkLst>
            <pc:docMk/>
            <pc:sldMk cId="1716327887" sldId="353"/>
            <ac:spMk id="4" creationId="{EED8F668-CE9E-B7E3-621F-A6B6AA6AFE60}"/>
          </ac:spMkLst>
        </pc:spChg>
        <pc:graphicFrameChg chg="del mod modGraphic">
          <ac:chgData name="Thomas Donnai" userId="734eec3f-d5a8-4441-ae13-4722e5136022" providerId="ADAL" clId="{3A797DA7-CD45-4452-B692-12AB21BAD869}" dt="2024-04-24T07:57:56.449" v="1337" actId="21"/>
          <ac:graphicFrameMkLst>
            <pc:docMk/>
            <pc:sldMk cId="1716327887" sldId="353"/>
            <ac:graphicFrameMk id="5" creationId="{0CC37EE2-3D58-95D6-7D48-55D08CFB1A9E}"/>
          </ac:graphicFrameMkLst>
        </pc:graphicFrameChg>
      </pc:sldChg>
      <pc:sldChg chg="addSp modSp add mod ord">
        <pc:chgData name="Thomas Donnai" userId="734eec3f-d5a8-4441-ae13-4722e5136022" providerId="ADAL" clId="{3A797DA7-CD45-4452-B692-12AB21BAD869}" dt="2024-04-24T08:06:46.089" v="1486" actId="14100"/>
        <pc:sldMkLst>
          <pc:docMk/>
          <pc:sldMk cId="4034668584" sldId="355"/>
        </pc:sldMkLst>
        <pc:spChg chg="add mod">
          <ac:chgData name="Thomas Donnai" userId="734eec3f-d5a8-4441-ae13-4722e5136022" providerId="ADAL" clId="{3A797DA7-CD45-4452-B692-12AB21BAD869}" dt="2024-04-24T08:06:42.083" v="1485" actId="14100"/>
          <ac:spMkLst>
            <pc:docMk/>
            <pc:sldMk cId="4034668584" sldId="355"/>
            <ac:spMk id="2" creationId="{82E41EA3-6C25-4137-8795-2702C0A2CBFA}"/>
          </ac:spMkLst>
        </pc:spChg>
        <pc:graphicFrameChg chg="mod modGraphic">
          <ac:chgData name="Thomas Donnai" userId="734eec3f-d5a8-4441-ae13-4722e5136022" providerId="ADAL" clId="{3A797DA7-CD45-4452-B692-12AB21BAD869}" dt="2024-04-24T08:06:46.089" v="1486" actId="14100"/>
          <ac:graphicFrameMkLst>
            <pc:docMk/>
            <pc:sldMk cId="4034668584" sldId="355"/>
            <ac:graphicFrameMk id="3" creationId="{F7893AB9-F07D-C650-03D6-0AA88BE462AD}"/>
          </ac:graphicFrameMkLst>
        </pc:graphicFrameChg>
      </pc:sldChg>
      <pc:sldChg chg="modSp mod">
        <pc:chgData name="Thomas Donnai" userId="734eec3f-d5a8-4441-ae13-4722e5136022" providerId="ADAL" clId="{3A797DA7-CD45-4452-B692-12AB21BAD869}" dt="2024-04-24T07:42:22.570" v="850" actId="113"/>
        <pc:sldMkLst>
          <pc:docMk/>
          <pc:sldMk cId="1623226045" sldId="362"/>
        </pc:sldMkLst>
        <pc:spChg chg="mod">
          <ac:chgData name="Thomas Donnai" userId="734eec3f-d5a8-4441-ae13-4722e5136022" providerId="ADAL" clId="{3A797DA7-CD45-4452-B692-12AB21BAD869}" dt="2024-04-24T07:42:22.570" v="850" actId="113"/>
          <ac:spMkLst>
            <pc:docMk/>
            <pc:sldMk cId="1623226045" sldId="362"/>
            <ac:spMk id="3" creationId="{73BE2731-AE2C-B5AB-2CF0-1EF311D46768}"/>
          </ac:spMkLst>
        </pc:spChg>
      </pc:sldChg>
      <pc:sldChg chg="addSp modSp mod ord">
        <pc:chgData name="Thomas Donnai" userId="734eec3f-d5a8-4441-ae13-4722e5136022" providerId="ADAL" clId="{3A797DA7-CD45-4452-B692-12AB21BAD869}" dt="2024-04-24T08:16:47.551" v="1777" actId="208"/>
        <pc:sldMkLst>
          <pc:docMk/>
          <pc:sldMk cId="3366584422" sldId="365"/>
        </pc:sldMkLst>
        <pc:spChg chg="add mod">
          <ac:chgData name="Thomas Donnai" userId="734eec3f-d5a8-4441-ae13-4722e5136022" providerId="ADAL" clId="{3A797DA7-CD45-4452-B692-12AB21BAD869}" dt="2024-04-24T08:16:47.551" v="1777" actId="208"/>
          <ac:spMkLst>
            <pc:docMk/>
            <pc:sldMk cId="3366584422" sldId="365"/>
            <ac:spMk id="2" creationId="{94A6C352-6DFE-E6CE-376B-D9C7F3CE40C5}"/>
          </ac:spMkLst>
        </pc:spChg>
        <pc:graphicFrameChg chg="mod modGraphic">
          <ac:chgData name="Thomas Donnai" userId="734eec3f-d5a8-4441-ae13-4722e5136022" providerId="ADAL" clId="{3A797DA7-CD45-4452-B692-12AB21BAD869}" dt="2024-04-24T08:15:50.108" v="1723" actId="14100"/>
          <ac:graphicFrameMkLst>
            <pc:docMk/>
            <pc:sldMk cId="3366584422" sldId="365"/>
            <ac:graphicFrameMk id="4" creationId="{3FE700AF-AD45-09A6-4C81-D0B544A3D439}"/>
          </ac:graphicFrameMkLst>
        </pc:graphicFrameChg>
      </pc:sldChg>
      <pc:sldChg chg="modSp mod modAnim">
        <pc:chgData name="Thomas Donnai" userId="734eec3f-d5a8-4441-ae13-4722e5136022" providerId="ADAL" clId="{3A797DA7-CD45-4452-B692-12AB21BAD869}" dt="2024-04-24T08:23:02.914" v="2058" actId="20577"/>
        <pc:sldMkLst>
          <pc:docMk/>
          <pc:sldMk cId="3937460252" sldId="366"/>
        </pc:sldMkLst>
        <pc:spChg chg="mod">
          <ac:chgData name="Thomas Donnai" userId="734eec3f-d5a8-4441-ae13-4722e5136022" providerId="ADAL" clId="{3A797DA7-CD45-4452-B692-12AB21BAD869}" dt="2024-04-24T08:22:01.376" v="1989" actId="20577"/>
          <ac:spMkLst>
            <pc:docMk/>
            <pc:sldMk cId="3937460252" sldId="366"/>
            <ac:spMk id="2" creationId="{567E4334-3274-38E4-C24A-2D46B6C4E5D3}"/>
          </ac:spMkLst>
        </pc:spChg>
        <pc:spChg chg="mod">
          <ac:chgData name="Thomas Donnai" userId="734eec3f-d5a8-4441-ae13-4722e5136022" providerId="ADAL" clId="{3A797DA7-CD45-4452-B692-12AB21BAD869}" dt="2024-04-24T08:23:02.914" v="2058" actId="20577"/>
          <ac:spMkLst>
            <pc:docMk/>
            <pc:sldMk cId="3937460252" sldId="366"/>
            <ac:spMk id="3" creationId="{C95242B8-1B03-91B1-650E-23CB80512FE0}"/>
          </ac:spMkLst>
        </pc:spChg>
      </pc:sldChg>
      <pc:sldChg chg="addSp modSp mod">
        <pc:chgData name="Thomas Donnai" userId="734eec3f-d5a8-4441-ae13-4722e5136022" providerId="ADAL" clId="{3A797DA7-CD45-4452-B692-12AB21BAD869}" dt="2024-04-24T08:12:06.852" v="1612" actId="14100"/>
        <pc:sldMkLst>
          <pc:docMk/>
          <pc:sldMk cId="1754915976" sldId="367"/>
        </pc:sldMkLst>
        <pc:spChg chg="add mod">
          <ac:chgData name="Thomas Donnai" userId="734eec3f-d5a8-4441-ae13-4722e5136022" providerId="ADAL" clId="{3A797DA7-CD45-4452-B692-12AB21BAD869}" dt="2024-04-24T08:09:14.436" v="1490"/>
          <ac:spMkLst>
            <pc:docMk/>
            <pc:sldMk cId="1754915976" sldId="367"/>
            <ac:spMk id="2" creationId="{15FD62CB-B543-4C85-77F2-CE06A453E998}"/>
          </ac:spMkLst>
        </pc:spChg>
        <pc:spChg chg="mod">
          <ac:chgData name="Thomas Donnai" userId="734eec3f-d5a8-4441-ae13-4722e5136022" providerId="ADAL" clId="{3A797DA7-CD45-4452-B692-12AB21BAD869}" dt="2024-04-24T08:10:27.704" v="1561" actId="13926"/>
          <ac:spMkLst>
            <pc:docMk/>
            <pc:sldMk cId="1754915976" sldId="367"/>
            <ac:spMk id="6" creationId="{C768482D-03F1-E244-C029-DDBABDD7EC33}"/>
          </ac:spMkLst>
        </pc:spChg>
        <pc:spChg chg="mod">
          <ac:chgData name="Thomas Donnai" userId="734eec3f-d5a8-4441-ae13-4722e5136022" providerId="ADAL" clId="{3A797DA7-CD45-4452-B692-12AB21BAD869}" dt="2024-04-24T08:12:06.852" v="1612" actId="14100"/>
          <ac:spMkLst>
            <pc:docMk/>
            <pc:sldMk cId="1754915976" sldId="367"/>
            <ac:spMk id="7" creationId="{0BB3D56D-C664-B93D-583C-6BA310078EA7}"/>
          </ac:spMkLst>
        </pc:spChg>
        <pc:graphicFrameChg chg="modGraphic">
          <ac:chgData name="Thomas Donnai" userId="734eec3f-d5a8-4441-ae13-4722e5136022" providerId="ADAL" clId="{3A797DA7-CD45-4452-B692-12AB21BAD869}" dt="2024-04-24T08:08:18.588" v="1488" actId="255"/>
          <ac:graphicFrameMkLst>
            <pc:docMk/>
            <pc:sldMk cId="1754915976" sldId="367"/>
            <ac:graphicFrameMk id="4" creationId="{17E18367-183F-2C4C-23CB-9B3857F73A51}"/>
          </ac:graphicFrameMkLst>
        </pc:graphicFrameChg>
      </pc:sldChg>
      <pc:sldChg chg="addSp delSp modSp mod">
        <pc:chgData name="Thomas Donnai" userId="734eec3f-d5a8-4441-ae13-4722e5136022" providerId="ADAL" clId="{3A797DA7-CD45-4452-B692-12AB21BAD869}" dt="2024-04-24T08:17:04.931" v="1779" actId="14100"/>
        <pc:sldMkLst>
          <pc:docMk/>
          <pc:sldMk cId="26611783" sldId="368"/>
        </pc:sldMkLst>
        <pc:spChg chg="mod">
          <ac:chgData name="Thomas Donnai" userId="734eec3f-d5a8-4441-ae13-4722e5136022" providerId="ADAL" clId="{3A797DA7-CD45-4452-B692-12AB21BAD869}" dt="2024-04-24T08:13:13.088" v="1686" actId="13926"/>
          <ac:spMkLst>
            <pc:docMk/>
            <pc:sldMk cId="26611783" sldId="368"/>
            <ac:spMk id="3" creationId="{E6130AEF-0A36-3BED-4701-24272FE7AF3C}"/>
          </ac:spMkLst>
        </pc:spChg>
        <pc:spChg chg="mod">
          <ac:chgData name="Thomas Donnai" userId="734eec3f-d5a8-4441-ae13-4722e5136022" providerId="ADAL" clId="{3A797DA7-CD45-4452-B692-12AB21BAD869}" dt="2024-04-24T08:17:04.931" v="1779" actId="14100"/>
          <ac:spMkLst>
            <pc:docMk/>
            <pc:sldMk cId="26611783" sldId="368"/>
            <ac:spMk id="5" creationId="{DB826BF9-0AB6-7F82-49A7-7E34E0E36607}"/>
          </ac:spMkLst>
        </pc:spChg>
        <pc:graphicFrameChg chg="add mod modGraphic">
          <ac:chgData name="Thomas Donnai" userId="734eec3f-d5a8-4441-ae13-4722e5136022" providerId="ADAL" clId="{3A797DA7-CD45-4452-B692-12AB21BAD869}" dt="2024-04-24T08:15:01.646" v="1716" actId="14100"/>
          <ac:graphicFrameMkLst>
            <pc:docMk/>
            <pc:sldMk cId="26611783" sldId="368"/>
            <ac:graphicFrameMk id="2" creationId="{A5C5D336-26CD-06E9-5740-4C71362B5B05}"/>
          </ac:graphicFrameMkLst>
        </pc:graphicFrameChg>
        <pc:picChg chg="add del mod">
          <ac:chgData name="Thomas Donnai" userId="734eec3f-d5a8-4441-ae13-4722e5136022" providerId="ADAL" clId="{3A797DA7-CD45-4452-B692-12AB21BAD869}" dt="2024-04-24T08:15:05.993" v="1717" actId="21"/>
          <ac:picMkLst>
            <pc:docMk/>
            <pc:sldMk cId="26611783" sldId="368"/>
            <ac:picMk id="9" creationId="{DABE4CEC-65B5-86F2-3107-073896E080EF}"/>
          </ac:picMkLst>
        </pc:picChg>
      </pc:sldChg>
      <pc:sldChg chg="addSp modSp mod">
        <pc:chgData name="Thomas Donnai" userId="734eec3f-d5a8-4441-ae13-4722e5136022" providerId="ADAL" clId="{3A797DA7-CD45-4452-B692-12AB21BAD869}" dt="2024-04-24T07:42:13.120" v="849" actId="14100"/>
        <pc:sldMkLst>
          <pc:docMk/>
          <pc:sldMk cId="3260727432" sldId="488"/>
        </pc:sldMkLst>
        <pc:spChg chg="add mod">
          <ac:chgData name="Thomas Donnai" userId="734eec3f-d5a8-4441-ae13-4722e5136022" providerId="ADAL" clId="{3A797DA7-CD45-4452-B692-12AB21BAD869}" dt="2024-04-24T07:40:26.230" v="671" actId="113"/>
          <ac:spMkLst>
            <pc:docMk/>
            <pc:sldMk cId="3260727432" sldId="488"/>
            <ac:spMk id="3" creationId="{37F7D1EC-922B-E830-7436-B7DD0A729BAF}"/>
          </ac:spMkLst>
        </pc:spChg>
        <pc:spChg chg="add mod">
          <ac:chgData name="Thomas Donnai" userId="734eec3f-d5a8-4441-ae13-4722e5136022" providerId="ADAL" clId="{3A797DA7-CD45-4452-B692-12AB21BAD869}" dt="2024-04-24T07:42:13.120" v="849" actId="14100"/>
          <ac:spMkLst>
            <pc:docMk/>
            <pc:sldMk cId="3260727432" sldId="488"/>
            <ac:spMk id="4" creationId="{9D0AD80A-AEF8-88F0-6446-2DB32209A93D}"/>
          </ac:spMkLst>
        </pc:spChg>
      </pc:sldChg>
      <pc:sldChg chg="modSp mod">
        <pc:chgData name="Thomas Donnai" userId="734eec3f-d5a8-4441-ae13-4722e5136022" providerId="ADAL" clId="{3A797DA7-CD45-4452-B692-12AB21BAD869}" dt="2024-04-24T08:19:37.766" v="1912" actId="313"/>
        <pc:sldMkLst>
          <pc:docMk/>
          <pc:sldMk cId="2925014503" sldId="489"/>
        </pc:sldMkLst>
        <pc:spChg chg="mod">
          <ac:chgData name="Thomas Donnai" userId="734eec3f-d5a8-4441-ae13-4722e5136022" providerId="ADAL" clId="{3A797DA7-CD45-4452-B692-12AB21BAD869}" dt="2024-04-24T08:17:38.685" v="1784" actId="208"/>
          <ac:spMkLst>
            <pc:docMk/>
            <pc:sldMk cId="2925014503" sldId="489"/>
            <ac:spMk id="2" creationId="{54B45BCF-8C1F-5AEF-986E-F24CAF49E948}"/>
          </ac:spMkLst>
        </pc:spChg>
        <pc:spChg chg="mod">
          <ac:chgData name="Thomas Donnai" userId="734eec3f-d5a8-4441-ae13-4722e5136022" providerId="ADAL" clId="{3A797DA7-CD45-4452-B692-12AB21BAD869}" dt="2024-04-24T08:19:37.766" v="1912" actId="313"/>
          <ac:spMkLst>
            <pc:docMk/>
            <pc:sldMk cId="2925014503" sldId="489"/>
            <ac:spMk id="3" creationId="{441B63A6-F67C-7482-98B9-2563450C61FC}"/>
          </ac:spMkLst>
        </pc:spChg>
        <pc:spChg chg="mod">
          <ac:chgData name="Thomas Donnai" userId="734eec3f-d5a8-4441-ae13-4722e5136022" providerId="ADAL" clId="{3A797DA7-CD45-4452-B692-12AB21BAD869}" dt="2024-04-24T08:17:26.341" v="1782" actId="27636"/>
          <ac:spMkLst>
            <pc:docMk/>
            <pc:sldMk cId="2925014503" sldId="489"/>
            <ac:spMk id="4" creationId="{48F16E8C-C6A4-9F86-A03A-6003DF5E4009}"/>
          </ac:spMkLst>
        </pc:spChg>
      </pc:sldChg>
      <pc:sldChg chg="modSp mod">
        <pc:chgData name="Thomas Donnai" userId="734eec3f-d5a8-4441-ae13-4722e5136022" providerId="ADAL" clId="{3A797DA7-CD45-4452-B692-12AB21BAD869}" dt="2024-04-23T12:17:29.863" v="263" actId="20577"/>
        <pc:sldMkLst>
          <pc:docMk/>
          <pc:sldMk cId="1009567372" sldId="490"/>
        </pc:sldMkLst>
        <pc:spChg chg="mod">
          <ac:chgData name="Thomas Donnai" userId="734eec3f-d5a8-4441-ae13-4722e5136022" providerId="ADAL" clId="{3A797DA7-CD45-4452-B692-12AB21BAD869}" dt="2024-04-23T12:17:29.863" v="263" actId="20577"/>
          <ac:spMkLst>
            <pc:docMk/>
            <pc:sldMk cId="1009567372" sldId="490"/>
            <ac:spMk id="3" creationId="{6D41FDA2-51BE-93D0-A1EC-BE1E36A81132}"/>
          </ac:spMkLst>
        </pc:spChg>
      </pc:sldChg>
      <pc:sldChg chg="modSp mod">
        <pc:chgData name="Thomas Donnai" userId="734eec3f-d5a8-4441-ae13-4722e5136022" providerId="ADAL" clId="{3A797DA7-CD45-4452-B692-12AB21BAD869}" dt="2024-04-24T07:45:16.821" v="1103" actId="27636"/>
        <pc:sldMkLst>
          <pc:docMk/>
          <pc:sldMk cId="3347775494" sldId="491"/>
        </pc:sldMkLst>
        <pc:spChg chg="mod">
          <ac:chgData name="Thomas Donnai" userId="734eec3f-d5a8-4441-ae13-4722e5136022" providerId="ADAL" clId="{3A797DA7-CD45-4452-B692-12AB21BAD869}" dt="2024-04-24T07:45:16.821" v="1103" actId="27636"/>
          <ac:spMkLst>
            <pc:docMk/>
            <pc:sldMk cId="3347775494" sldId="491"/>
            <ac:spMk id="3" creationId="{7EDD0638-E0B8-8F1C-0C31-63EADF1A9671}"/>
          </ac:spMkLst>
        </pc:spChg>
      </pc:sldChg>
      <pc:sldChg chg="modSp mod">
        <pc:chgData name="Thomas Donnai" userId="734eec3f-d5a8-4441-ae13-4722e5136022" providerId="ADAL" clId="{3A797DA7-CD45-4452-B692-12AB21BAD869}" dt="2024-04-24T07:48:00.331" v="1257" actId="255"/>
        <pc:sldMkLst>
          <pc:docMk/>
          <pc:sldMk cId="2745098191" sldId="492"/>
        </pc:sldMkLst>
        <pc:spChg chg="mod">
          <ac:chgData name="Thomas Donnai" userId="734eec3f-d5a8-4441-ae13-4722e5136022" providerId="ADAL" clId="{3A797DA7-CD45-4452-B692-12AB21BAD869}" dt="2024-04-24T07:48:00.331" v="1257" actId="255"/>
          <ac:spMkLst>
            <pc:docMk/>
            <pc:sldMk cId="2745098191" sldId="492"/>
            <ac:spMk id="2" creationId="{847DC51D-F095-0EA0-75EF-5F8C6918728C}"/>
          </ac:spMkLst>
        </pc:spChg>
      </pc:sldChg>
      <pc:sldChg chg="modSp mod">
        <pc:chgData name="Thomas Donnai" userId="734eec3f-d5a8-4441-ae13-4722e5136022" providerId="ADAL" clId="{3A797DA7-CD45-4452-B692-12AB21BAD869}" dt="2024-04-24T07:47:42.174" v="1256" actId="255"/>
        <pc:sldMkLst>
          <pc:docMk/>
          <pc:sldMk cId="2426327169" sldId="493"/>
        </pc:sldMkLst>
        <pc:spChg chg="mod">
          <ac:chgData name="Thomas Donnai" userId="734eec3f-d5a8-4441-ae13-4722e5136022" providerId="ADAL" clId="{3A797DA7-CD45-4452-B692-12AB21BAD869}" dt="2024-04-24T07:47:42.174" v="1256" actId="255"/>
          <ac:spMkLst>
            <pc:docMk/>
            <pc:sldMk cId="2426327169" sldId="493"/>
            <ac:spMk id="3" creationId="{DBAF14A4-2F5D-54B9-E645-80F089817516}"/>
          </ac:spMkLst>
        </pc:spChg>
      </pc:sldChg>
      <pc:sldChg chg="addSp modSp del">
        <pc:chgData name="Thomas Donnai" userId="734eec3f-d5a8-4441-ae13-4722e5136022" providerId="ADAL" clId="{3A797DA7-CD45-4452-B692-12AB21BAD869}" dt="2024-04-24T08:04:14.523" v="1402" actId="47"/>
        <pc:sldMkLst>
          <pc:docMk/>
          <pc:sldMk cId="1258219092" sldId="501"/>
        </pc:sldMkLst>
        <pc:spChg chg="add mod">
          <ac:chgData name="Thomas Donnai" userId="734eec3f-d5a8-4441-ae13-4722e5136022" providerId="ADAL" clId="{3A797DA7-CD45-4452-B692-12AB21BAD869}" dt="2024-04-23T12:43:36.349" v="332" actId="767"/>
          <ac:spMkLst>
            <pc:docMk/>
            <pc:sldMk cId="1258219092" sldId="501"/>
            <ac:spMk id="4" creationId="{40635095-C2E3-2099-0B47-1CCCC12BD2E0}"/>
          </ac:spMkLst>
        </pc:spChg>
      </pc:sldChg>
      <pc:sldChg chg="del">
        <pc:chgData name="Thomas Donnai" userId="734eec3f-d5a8-4441-ae13-4722e5136022" providerId="ADAL" clId="{3A797DA7-CD45-4452-B692-12AB21BAD869}" dt="2024-04-24T08:15:42.871" v="1720" actId="47"/>
        <pc:sldMkLst>
          <pc:docMk/>
          <pc:sldMk cId="2397769370" sldId="502"/>
        </pc:sldMkLst>
      </pc:sldChg>
      <pc:sldChg chg="addSp modSp new mod ord">
        <pc:chgData name="Thomas Donnai" userId="734eec3f-d5a8-4441-ae13-4722e5136022" providerId="ADAL" clId="{3A797DA7-CD45-4452-B692-12AB21BAD869}" dt="2024-04-24T08:23:22.325" v="2060" actId="33524"/>
        <pc:sldMkLst>
          <pc:docMk/>
          <pc:sldMk cId="2667258184" sldId="503"/>
        </pc:sldMkLst>
        <pc:spChg chg="add mod">
          <ac:chgData name="Thomas Donnai" userId="734eec3f-d5a8-4441-ae13-4722e5136022" providerId="ADAL" clId="{3A797DA7-CD45-4452-B692-12AB21BAD869}" dt="2024-04-24T08:02:35.252" v="1400" actId="207"/>
          <ac:spMkLst>
            <pc:docMk/>
            <pc:sldMk cId="2667258184" sldId="503"/>
            <ac:spMk id="3" creationId="{90C27B9D-DC04-68F6-7139-03DB8C08BEAF}"/>
          </ac:spMkLst>
        </pc:spChg>
        <pc:graphicFrameChg chg="add mod modGraphic">
          <ac:chgData name="Thomas Donnai" userId="734eec3f-d5a8-4441-ae13-4722e5136022" providerId="ADAL" clId="{3A797DA7-CD45-4452-B692-12AB21BAD869}" dt="2024-04-24T08:23:22.325" v="2060" actId="33524"/>
          <ac:graphicFrameMkLst>
            <pc:docMk/>
            <pc:sldMk cId="2667258184" sldId="503"/>
            <ac:graphicFrameMk id="2" creationId="{D441FAFD-1C26-A7C7-012F-E96F57098EE8}"/>
          </ac:graphicFrameMkLst>
        </pc:graphicFrameChg>
      </pc:sldChg>
      <pc:sldChg chg="add del">
        <pc:chgData name="Thomas Donnai" userId="734eec3f-d5a8-4441-ae13-4722e5136022" providerId="ADAL" clId="{3A797DA7-CD45-4452-B692-12AB21BAD869}" dt="2024-04-24T07:59:17.005" v="1341" actId="47"/>
        <pc:sldMkLst>
          <pc:docMk/>
          <pc:sldMk cId="686169624" sldId="504"/>
        </pc:sldMkLst>
      </pc:sldChg>
      <pc:sldChg chg="addSp modSp new mod">
        <pc:chgData name="Thomas Donnai" userId="734eec3f-d5a8-4441-ae13-4722e5136022" providerId="ADAL" clId="{3A797DA7-CD45-4452-B692-12AB21BAD869}" dt="2024-04-24T08:02:53.491" v="1401" actId="14100"/>
        <pc:sldMkLst>
          <pc:docMk/>
          <pc:sldMk cId="3615446123" sldId="505"/>
        </pc:sldMkLst>
        <pc:spChg chg="add mod">
          <ac:chgData name="Thomas Donnai" userId="734eec3f-d5a8-4441-ae13-4722e5136022" providerId="ADAL" clId="{3A797DA7-CD45-4452-B692-12AB21BAD869}" dt="2024-04-24T07:59:07.487" v="1340"/>
          <ac:spMkLst>
            <pc:docMk/>
            <pc:sldMk cId="3615446123" sldId="505"/>
            <ac:spMk id="2" creationId="{2EF97ED5-B815-E486-8F48-0E3915239387}"/>
          </ac:spMkLst>
        </pc:spChg>
        <pc:spChg chg="add mod">
          <ac:chgData name="Thomas Donnai" userId="734eec3f-d5a8-4441-ae13-4722e5136022" providerId="ADAL" clId="{3A797DA7-CD45-4452-B692-12AB21BAD869}" dt="2024-04-24T08:02:53.491" v="1401" actId="14100"/>
          <ac:spMkLst>
            <pc:docMk/>
            <pc:sldMk cId="3615446123" sldId="505"/>
            <ac:spMk id="3" creationId="{864882EF-46D0-6DFA-A232-C95F18D3F1D1}"/>
          </ac:spMkLst>
        </pc:spChg>
        <pc:graphicFrameChg chg="add mod modGraphic">
          <ac:chgData name="Thomas Donnai" userId="734eec3f-d5a8-4441-ae13-4722e5136022" providerId="ADAL" clId="{3A797DA7-CD45-4452-B692-12AB21BAD869}" dt="2024-04-24T08:01:00.182" v="1353" actId="14100"/>
          <ac:graphicFrameMkLst>
            <pc:docMk/>
            <pc:sldMk cId="3615446123" sldId="505"/>
            <ac:graphicFrameMk id="4" creationId="{8ECE2D79-CB60-E353-53D8-2DC2AD92B7E9}"/>
          </ac:graphicFrameMkLst>
        </pc:graphicFrameChg>
      </pc:sldChg>
      <pc:sldChg chg="delSp modSp add del mod">
        <pc:chgData name="Thomas Donnai" userId="734eec3f-d5a8-4441-ae13-4722e5136022" providerId="ADAL" clId="{3A797DA7-CD45-4452-B692-12AB21BAD869}" dt="2024-04-24T08:05:47.903" v="1440" actId="47"/>
        <pc:sldMkLst>
          <pc:docMk/>
          <pc:sldMk cId="1179974027" sldId="506"/>
        </pc:sldMkLst>
        <pc:spChg chg="mod">
          <ac:chgData name="Thomas Donnai" userId="734eec3f-d5a8-4441-ae13-4722e5136022" providerId="ADAL" clId="{3A797DA7-CD45-4452-B692-12AB21BAD869}" dt="2024-04-24T08:05:26.417" v="1437" actId="5793"/>
          <ac:spMkLst>
            <pc:docMk/>
            <pc:sldMk cId="1179974027" sldId="506"/>
            <ac:spMk id="6" creationId="{C768482D-03F1-E244-C029-DDBABDD7EC33}"/>
          </ac:spMkLst>
        </pc:spChg>
        <pc:spChg chg="del">
          <ac:chgData name="Thomas Donnai" userId="734eec3f-d5a8-4441-ae13-4722e5136022" providerId="ADAL" clId="{3A797DA7-CD45-4452-B692-12AB21BAD869}" dt="2024-04-24T08:05:04.135" v="1406" actId="21"/>
          <ac:spMkLst>
            <pc:docMk/>
            <pc:sldMk cId="1179974027" sldId="506"/>
            <ac:spMk id="7" creationId="{0BB3D56D-C664-B93D-583C-6BA310078EA7}"/>
          </ac:spMkLst>
        </pc:spChg>
        <pc:graphicFrameChg chg="del">
          <ac:chgData name="Thomas Donnai" userId="734eec3f-d5a8-4441-ae13-4722e5136022" providerId="ADAL" clId="{3A797DA7-CD45-4452-B692-12AB21BAD869}" dt="2024-04-24T08:05:11.121" v="1407" actId="21"/>
          <ac:graphicFrameMkLst>
            <pc:docMk/>
            <pc:sldMk cId="1179974027" sldId="506"/>
            <ac:graphicFrameMk id="4" creationId="{17E18367-183F-2C4C-23CB-9B3857F73A51}"/>
          </ac:graphicFrameMkLst>
        </pc:graphicFrameChg>
      </pc:sldChg>
      <pc:sldChg chg="new del">
        <pc:chgData name="Thomas Donnai" userId="734eec3f-d5a8-4441-ae13-4722e5136022" providerId="ADAL" clId="{3A797DA7-CD45-4452-B692-12AB21BAD869}" dt="2024-04-24T08:04:34.658" v="1404" actId="47"/>
        <pc:sldMkLst>
          <pc:docMk/>
          <pc:sldMk cId="1869185687" sldId="5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E3C6D-19C0-4375-89B1-8B2A4EC805EC}"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44E71-4348-4D93-858C-96CBBE61E888}" type="slidenum">
              <a:rPr lang="en-GB" smtClean="0"/>
              <a:t>‹#›</a:t>
            </a:fld>
            <a:endParaRPr lang="en-GB"/>
          </a:p>
        </p:txBody>
      </p:sp>
    </p:spTree>
    <p:extLst>
      <p:ext uri="{BB962C8B-B14F-4D97-AF65-F5344CB8AC3E}">
        <p14:creationId xmlns:p14="http://schemas.microsoft.com/office/powerpoint/2010/main" val="280727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FA2727-620B-405F-A13E-C8A517ACB0AB}"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3841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FA2727-620B-405F-A13E-C8A517ACB0AB}"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865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DDE053BB-617A-428C-A3F1-4B1AA78AF200}"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64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B3B81-8C07-41FD-A23A-F6B0878A71B3}"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053BB-617A-428C-A3F1-4B1AA78AF200}" type="slidenum">
              <a:rPr lang="en-GB" smtClean="0"/>
              <a:t>‹#›</a:t>
            </a:fld>
            <a:endParaRPr lang="en-GB"/>
          </a:p>
        </p:txBody>
      </p:sp>
    </p:spTree>
    <p:extLst>
      <p:ext uri="{BB962C8B-B14F-4D97-AF65-F5344CB8AC3E}">
        <p14:creationId xmlns:p14="http://schemas.microsoft.com/office/powerpoint/2010/main" val="336944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132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82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spTree>
    <p:extLst>
      <p:ext uri="{BB962C8B-B14F-4D97-AF65-F5344CB8AC3E}">
        <p14:creationId xmlns:p14="http://schemas.microsoft.com/office/powerpoint/2010/main" val="97822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515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49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48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57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GB" dirty="0"/>
          </a:p>
        </p:txBody>
      </p:sp>
      <p:sp>
        <p:nvSpPr>
          <p:cNvPr id="17" name="Footer Placeholder 16"/>
          <p:cNvSpPr>
            <a:spLocks noGrp="1"/>
          </p:cNvSpPr>
          <p:nvPr>
            <p:ph type="ftr" sz="quarter" idx="11"/>
          </p:nvPr>
        </p:nvSpPr>
        <p:spPr/>
        <p:txBody>
          <a:bodyPr/>
          <a:lstStyle/>
          <a:p>
            <a:pPr>
              <a:defRPr/>
            </a:pPr>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40ADF030-6AD7-644C-98AA-4C0F3ED9DEEF}" type="slidenum">
              <a:rPr lang="en-GB" smtClean="0"/>
              <a:pPr>
                <a:defRPr/>
              </a:pPr>
              <a:t>‹#›</a:t>
            </a:fld>
            <a:endParaRPr lang="en-GB"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pic>
        <p:nvPicPr>
          <p:cNvPr id="14" name="Picture 21" descr="TUOM_4COL_cropped_3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22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326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CFFC6171-5F17-134C-B1FA-461CAA3B4040}" type="slidenum">
              <a:rPr lang="en-GB" smtClean="0"/>
              <a:pPr>
                <a:defRPr/>
              </a:pPr>
              <a:t>‹#›</a:t>
            </a:fld>
            <a:endParaRPr lang="en-GB"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370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spTree>
    <p:extLst>
      <p:ext uri="{BB962C8B-B14F-4D97-AF65-F5344CB8AC3E}">
        <p14:creationId xmlns:p14="http://schemas.microsoft.com/office/powerpoint/2010/main" val="211900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a:xfrm>
            <a:off x="1066800" y="6172200"/>
            <a:ext cx="5334000" cy="457200"/>
          </a:xfrm>
        </p:spPr>
        <p:txBody>
          <a:bodyPr/>
          <a:lstStyle/>
          <a:p>
            <a:pPr>
              <a:defRPr/>
            </a:pPr>
            <a:endParaRPr lang="en-GB"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pPr>
              <a:defRPr/>
            </a:pPr>
            <a:fld id="{0C310F24-BFA6-C94D-BFD9-FF9F542EEEDA}" type="slidenum">
              <a:rPr lang="en-GB" smtClean="0"/>
              <a:pPr>
                <a:defRPr/>
              </a:pPr>
              <a:t>‹#›</a:t>
            </a:fld>
            <a:endParaRPr lang="en-GB" dirty="0"/>
          </a:p>
        </p:txBody>
      </p:sp>
    </p:spTree>
    <p:extLst>
      <p:ext uri="{BB962C8B-B14F-4D97-AF65-F5344CB8AC3E}">
        <p14:creationId xmlns:p14="http://schemas.microsoft.com/office/powerpoint/2010/main" val="13027702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00422AC-8D44-F748-9428-A9746F04F754}" type="slidenum">
              <a:rPr lang="en-GB" smtClean="0"/>
              <a:pPr>
                <a:defRPr/>
              </a:pPr>
              <a:t>‹#›</a:t>
            </a:fld>
            <a:endParaRPr lang="en-GB"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1439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DC8F651F-02A6-A54F-8809-737225BBCBE6}" type="slidenum">
              <a:rPr lang="en-GB" smtClean="0"/>
              <a:pPr>
                <a:defRPr/>
              </a:pPr>
              <a:t>‹#›</a:t>
            </a:fld>
            <a:endParaRPr lang="en-GB"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9448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8BBD4BBD-90B2-C549-B5D5-A4552DE7CF58}" type="slidenum">
              <a:rPr lang="en-GB" smtClean="0"/>
              <a:pPr>
                <a:defRPr/>
              </a:pPr>
              <a:t>‹#›</a:t>
            </a:fld>
            <a:endParaRPr lang="en-GB" dirty="0"/>
          </a:p>
        </p:txBody>
      </p:sp>
    </p:spTree>
    <p:extLst>
      <p:ext uri="{BB962C8B-B14F-4D97-AF65-F5344CB8AC3E}">
        <p14:creationId xmlns:p14="http://schemas.microsoft.com/office/powerpoint/2010/main" val="4223464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27DB799F-5357-C240-8506-84CD40D29D97}" type="slidenum">
              <a:rPr lang="en-GB" smtClean="0"/>
              <a:pPr>
                <a:defRPr/>
              </a:pPr>
              <a:t>‹#›</a:t>
            </a:fld>
            <a:endParaRPr lang="en-GB" dirty="0"/>
          </a:p>
        </p:txBody>
      </p:sp>
    </p:spTree>
    <p:extLst>
      <p:ext uri="{BB962C8B-B14F-4D97-AF65-F5344CB8AC3E}">
        <p14:creationId xmlns:p14="http://schemas.microsoft.com/office/powerpoint/2010/main" val="3342877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45A7ADD4-E3ED-1F49-B467-46899508BA57}" type="slidenum">
              <a:rPr lang="en-GB" smtClean="0"/>
              <a:pPr>
                <a:defRPr/>
              </a:pPr>
              <a:t>‹#›</a:t>
            </a:fld>
            <a:endParaRPr lang="en-GB"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26986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a:xfrm>
            <a:off x="1219200" y="6172200"/>
            <a:ext cx="5181600" cy="457200"/>
          </a:xfrm>
        </p:spPr>
        <p:txBody>
          <a:bodyPr/>
          <a:lstStyle/>
          <a:p>
            <a:pPr>
              <a:defRPr/>
            </a:pPr>
            <a:endParaRPr lang="en-GB" dirty="0"/>
          </a:p>
        </p:txBody>
      </p:sp>
      <p:sp>
        <p:nvSpPr>
          <p:cNvPr id="7" name="Slide Number Placeholder 6"/>
          <p:cNvSpPr>
            <a:spLocks noGrp="1"/>
          </p:cNvSpPr>
          <p:nvPr>
            <p:ph type="sldNum" sz="quarter" idx="12"/>
          </p:nvPr>
        </p:nvSpPr>
        <p:spPr>
          <a:xfrm>
            <a:off x="195072" y="6208776"/>
            <a:ext cx="609600" cy="457200"/>
          </a:xfrm>
        </p:spPr>
        <p:txBody>
          <a:bodyPr/>
          <a:lstStyle/>
          <a:p>
            <a:pPr>
              <a:defRPr/>
            </a:pPr>
            <a:fld id="{C3EC2BD6-9996-C24F-A9EC-D970BDA33CEC}" type="slidenum">
              <a:rPr lang="en-GB" smtClean="0"/>
              <a:pPr>
                <a:defRPr/>
              </a:pPr>
              <a:t>‹#›</a:t>
            </a:fld>
            <a:endParaRPr lang="en-GB"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68352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0C624433-D547-3440-A245-3409610130F5}" type="slidenum">
              <a:rPr lang="en-GB" smtClean="0"/>
              <a:pPr>
                <a:defRPr/>
              </a:pPr>
              <a:t>‹#›</a:t>
            </a:fld>
            <a:endParaRPr lang="en-GB" dirty="0"/>
          </a:p>
        </p:txBody>
      </p:sp>
    </p:spTree>
    <p:extLst>
      <p:ext uri="{BB962C8B-B14F-4D97-AF65-F5344CB8AC3E}">
        <p14:creationId xmlns:p14="http://schemas.microsoft.com/office/powerpoint/2010/main" val="2223154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55D6D29B-1194-0D42-A195-84B7D16BF8AC}" type="slidenum">
              <a:rPr lang="en-GB" smtClean="0"/>
              <a:pPr>
                <a:defRPr/>
              </a:pPr>
              <a:t>‹#›</a:t>
            </a:fld>
            <a:endParaRPr lang="en-GB" dirty="0"/>
          </a:p>
        </p:txBody>
      </p:sp>
    </p:spTree>
    <p:extLst>
      <p:ext uri="{BB962C8B-B14F-4D97-AF65-F5344CB8AC3E}">
        <p14:creationId xmlns:p14="http://schemas.microsoft.com/office/powerpoint/2010/main" val="1575699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727200" y="3200400"/>
            <a:ext cx="85344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GB" dirty="0"/>
          </a:p>
        </p:txBody>
      </p:sp>
      <p:sp>
        <p:nvSpPr>
          <p:cNvPr id="17" name="Footer Placeholder 16"/>
          <p:cNvSpPr>
            <a:spLocks noGrp="1"/>
          </p:cNvSpPr>
          <p:nvPr>
            <p:ph type="ftr" sz="quarter" idx="11"/>
          </p:nvPr>
        </p:nvSpPr>
        <p:spPr/>
        <p:txBody>
          <a:bodyPr/>
          <a:lstStyle/>
          <a:p>
            <a:pPr>
              <a:defRPr/>
            </a:pPr>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pPr>
              <a:defRPr/>
            </a:pPr>
            <a:fld id="{40ADF030-6AD7-644C-98AA-4C0F3ED9DEEF}" type="slidenum">
              <a:rPr lang="en-GB" smtClean="0"/>
              <a:pPr>
                <a:defRPr/>
              </a:pPr>
              <a:t>‹#›</a:t>
            </a:fld>
            <a:endParaRPr lang="en-GB" dirty="0"/>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en-US"/>
              <a:t>Click to edit Master title style</a:t>
            </a:r>
          </a:p>
        </p:txBody>
      </p:sp>
      <p:pic>
        <p:nvPicPr>
          <p:cNvPr id="14" name="Picture 21" descr="TUOM_4COL_cropped_3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22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6844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B3B81-8C07-41FD-A23A-F6B0878A71B3}"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053BB-617A-428C-A3F1-4B1AA78AF200}"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65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CFFC6171-5F17-134C-B1FA-461CAA3B4040}" type="slidenum">
              <a:rPr lang="en-GB" smtClean="0"/>
              <a:pPr>
                <a:defRPr/>
              </a:pPr>
              <a:t>‹#›</a:t>
            </a:fld>
            <a:endParaRPr lang="en-GB"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38380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963084" y="952503"/>
            <a:ext cx="103632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a:xfrm>
            <a:off x="1066800" y="6172200"/>
            <a:ext cx="5334000" cy="457200"/>
          </a:xfrm>
        </p:spPr>
        <p:txBody>
          <a:bodyPr/>
          <a:lstStyle/>
          <a:p>
            <a:pPr>
              <a:defRPr/>
            </a:pPr>
            <a:endParaRPr lang="en-GB"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6" name="Slide Number Placeholder 5"/>
          <p:cNvSpPr>
            <a:spLocks noGrp="1"/>
          </p:cNvSpPr>
          <p:nvPr>
            <p:ph type="sldNum" sz="quarter" idx="12"/>
          </p:nvPr>
        </p:nvSpPr>
        <p:spPr>
          <a:xfrm>
            <a:off x="195072" y="6208776"/>
            <a:ext cx="609600" cy="457200"/>
          </a:xfrm>
        </p:spPr>
        <p:txBody>
          <a:bodyPr/>
          <a:lstStyle/>
          <a:p>
            <a:pPr>
              <a:defRPr/>
            </a:pPr>
            <a:fld id="{0C310F24-BFA6-C94D-BFD9-FF9F542EEEDA}" type="slidenum">
              <a:rPr lang="en-GB" smtClean="0"/>
              <a:pPr>
                <a:defRPr/>
              </a:pPr>
              <a:t>‹#›</a:t>
            </a:fld>
            <a:endParaRPr lang="en-GB" dirty="0"/>
          </a:p>
        </p:txBody>
      </p:sp>
    </p:spTree>
    <p:extLst>
      <p:ext uri="{BB962C8B-B14F-4D97-AF65-F5344CB8AC3E}">
        <p14:creationId xmlns:p14="http://schemas.microsoft.com/office/powerpoint/2010/main" val="374484836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00422AC-8D44-F748-9428-A9746F04F754}" type="slidenum">
              <a:rPr lang="en-GB" smtClean="0"/>
              <a:pPr>
                <a:defRPr/>
              </a:pPr>
              <a:t>‹#›</a:t>
            </a:fld>
            <a:endParaRPr lang="en-GB"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9442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DC8F651F-02A6-A54F-8809-737225BBCBE6}" type="slidenum">
              <a:rPr lang="en-GB" smtClean="0"/>
              <a:pPr>
                <a:defRPr/>
              </a:pPr>
              <a:t>‹#›</a:t>
            </a:fld>
            <a:endParaRPr lang="en-GB"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74936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8BBD4BBD-90B2-C549-B5D5-A4552DE7CF58}" type="slidenum">
              <a:rPr lang="en-GB" smtClean="0"/>
              <a:pPr>
                <a:defRPr/>
              </a:pPr>
              <a:t>‹#›</a:t>
            </a:fld>
            <a:endParaRPr lang="en-GB" dirty="0"/>
          </a:p>
        </p:txBody>
      </p:sp>
    </p:spTree>
    <p:extLst>
      <p:ext uri="{BB962C8B-B14F-4D97-AF65-F5344CB8AC3E}">
        <p14:creationId xmlns:p14="http://schemas.microsoft.com/office/powerpoint/2010/main" val="169117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27DB799F-5357-C240-8506-84CD40D29D97}" type="slidenum">
              <a:rPr lang="en-GB" smtClean="0"/>
              <a:pPr>
                <a:defRPr/>
              </a:pPr>
              <a:t>‹#›</a:t>
            </a:fld>
            <a:endParaRPr lang="en-GB" dirty="0"/>
          </a:p>
        </p:txBody>
      </p:sp>
    </p:spTree>
    <p:extLst>
      <p:ext uri="{BB962C8B-B14F-4D97-AF65-F5344CB8AC3E}">
        <p14:creationId xmlns:p14="http://schemas.microsoft.com/office/powerpoint/2010/main" val="3804757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1219200" y="273050"/>
            <a:ext cx="103632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45A7ADD4-E3ED-1F49-B467-46899508BA57}" type="slidenum">
              <a:rPr lang="en-GB" smtClean="0"/>
              <a:pPr>
                <a:defRPr/>
              </a:pPr>
              <a:t>‹#›</a:t>
            </a:fld>
            <a:endParaRPr lang="en-GB"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10714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a:xfrm>
            <a:off x="1219200" y="6172200"/>
            <a:ext cx="5181600" cy="457200"/>
          </a:xfrm>
        </p:spPr>
        <p:txBody>
          <a:bodyPr/>
          <a:lstStyle/>
          <a:p>
            <a:pPr>
              <a:defRPr/>
            </a:pPr>
            <a:endParaRPr lang="en-GB" dirty="0"/>
          </a:p>
        </p:txBody>
      </p:sp>
      <p:sp>
        <p:nvSpPr>
          <p:cNvPr id="7" name="Slide Number Placeholder 6"/>
          <p:cNvSpPr>
            <a:spLocks noGrp="1"/>
          </p:cNvSpPr>
          <p:nvPr>
            <p:ph type="sldNum" sz="quarter" idx="12"/>
          </p:nvPr>
        </p:nvSpPr>
        <p:spPr>
          <a:xfrm>
            <a:off x="195072" y="6208776"/>
            <a:ext cx="609600" cy="457200"/>
          </a:xfrm>
        </p:spPr>
        <p:txBody>
          <a:bodyPr/>
          <a:lstStyle/>
          <a:p>
            <a:pPr>
              <a:defRPr/>
            </a:pPr>
            <a:fld id="{C3EC2BD6-9996-C24F-A9EC-D970BDA33CEC}" type="slidenum">
              <a:rPr lang="en-GB" smtClean="0"/>
              <a:pPr>
                <a:defRPr/>
              </a:pPr>
              <a:t>‹#›</a:t>
            </a:fld>
            <a:endParaRPr lang="en-GB"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187135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0C624433-D547-3440-A245-3409610130F5}" type="slidenum">
              <a:rPr lang="en-GB" smtClean="0"/>
              <a:pPr>
                <a:defRPr/>
              </a:pPr>
              <a:t>‹#›</a:t>
            </a:fld>
            <a:endParaRPr lang="en-GB" dirty="0"/>
          </a:p>
        </p:txBody>
      </p:sp>
    </p:spTree>
    <p:extLst>
      <p:ext uri="{BB962C8B-B14F-4D97-AF65-F5344CB8AC3E}">
        <p14:creationId xmlns:p14="http://schemas.microsoft.com/office/powerpoint/2010/main" val="338221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3"/>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55D6D29B-1194-0D42-A195-84B7D16BF8AC}" type="slidenum">
              <a:rPr lang="en-GB" smtClean="0"/>
              <a:pPr>
                <a:defRPr/>
              </a:pPr>
              <a:t>‹#›</a:t>
            </a:fld>
            <a:endParaRPr lang="en-GB" dirty="0"/>
          </a:p>
        </p:txBody>
      </p:sp>
    </p:spTree>
    <p:extLst>
      <p:ext uri="{BB962C8B-B14F-4D97-AF65-F5344CB8AC3E}">
        <p14:creationId xmlns:p14="http://schemas.microsoft.com/office/powerpoint/2010/main" val="34535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B3B81-8C07-41FD-A23A-F6B0878A71B3}"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053BB-617A-428C-A3F1-4B1AA78AF200}" type="slidenum">
              <a:rPr lang="en-GB" smtClean="0"/>
              <a:t>‹#›</a:t>
            </a:fld>
            <a:endParaRPr lang="en-GB"/>
          </a:p>
        </p:txBody>
      </p:sp>
    </p:spTree>
    <p:extLst>
      <p:ext uri="{BB962C8B-B14F-4D97-AF65-F5344CB8AC3E}">
        <p14:creationId xmlns:p14="http://schemas.microsoft.com/office/powerpoint/2010/main" val="4198042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24/04/2024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0A3E7-EB09-4E69-BDC3-41B2F52C324C}" type="slidenum">
              <a:rPr lang="en-GB" smtClean="0"/>
              <a:pPr>
                <a:defRPr/>
              </a:pPr>
              <a:t>‹#›</a:t>
            </a:fld>
            <a:endParaRPr lang="en-GB"/>
          </a:p>
        </p:txBody>
      </p:sp>
    </p:spTree>
    <p:extLst>
      <p:ext uri="{BB962C8B-B14F-4D97-AF65-F5344CB8AC3E}">
        <p14:creationId xmlns:p14="http://schemas.microsoft.com/office/powerpoint/2010/main" val="4219017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24/04/2024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3B7397-9B2C-4584-ABED-FEF2EADD0823}" type="slidenum">
              <a:rPr lang="en-GB" smtClean="0"/>
              <a:pPr>
                <a:defRPr/>
              </a:pPr>
              <a:t>‹#›</a:t>
            </a:fld>
            <a:endParaRPr lang="en-GB"/>
          </a:p>
        </p:txBody>
      </p:sp>
    </p:spTree>
    <p:extLst>
      <p:ext uri="{BB962C8B-B14F-4D97-AF65-F5344CB8AC3E}">
        <p14:creationId xmlns:p14="http://schemas.microsoft.com/office/powerpoint/2010/main" val="3779978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F2157-9D65-4823-9FCB-92F14F39463F}" type="datetimeFigureOut">
              <a:rPr lang="en-GB" smtClean="0"/>
              <a:t>24/04/2024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77A1E-7054-4A85-BE04-0E2A49E175A9}" type="slidenum">
              <a:rPr lang="en-GB" smtClean="0"/>
              <a:pPr>
                <a:defRPr/>
              </a:pPr>
              <a:t>‹#›</a:t>
            </a:fld>
            <a:endParaRPr lang="en-GB"/>
          </a:p>
        </p:txBody>
      </p:sp>
    </p:spTree>
    <p:extLst>
      <p:ext uri="{BB962C8B-B14F-4D97-AF65-F5344CB8AC3E}">
        <p14:creationId xmlns:p14="http://schemas.microsoft.com/office/powerpoint/2010/main" val="2259764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5F2157-9D65-4823-9FCB-92F14F39463F}" type="datetimeFigureOut">
              <a:rPr lang="en-GB" smtClean="0"/>
              <a:t>24/04/2024</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366B4C-7808-456F-BA75-681D98FC5FB1}" type="slidenum">
              <a:rPr lang="en-GB" smtClean="0"/>
              <a:pPr>
                <a:defRPr/>
              </a:pPr>
              <a:t>‹#›</a:t>
            </a:fld>
            <a:endParaRPr lang="en-GB"/>
          </a:p>
        </p:txBody>
      </p:sp>
    </p:spTree>
    <p:extLst>
      <p:ext uri="{BB962C8B-B14F-4D97-AF65-F5344CB8AC3E}">
        <p14:creationId xmlns:p14="http://schemas.microsoft.com/office/powerpoint/2010/main" val="1452750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5F2157-9D65-4823-9FCB-92F14F39463F}" type="datetimeFigureOut">
              <a:rPr lang="en-GB" smtClean="0"/>
              <a:t>24/04/2024</a:t>
            </a:fld>
            <a:endParaRPr lang="en-GB"/>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1FC7CC-C84D-46F4-8D39-5685E0ED3D27}" type="slidenum">
              <a:rPr lang="en-GB" smtClean="0"/>
              <a:pPr>
                <a:defRPr/>
              </a:pPr>
              <a:t>‹#›</a:t>
            </a:fld>
            <a:endParaRPr lang="en-GB"/>
          </a:p>
        </p:txBody>
      </p:sp>
    </p:spTree>
    <p:extLst>
      <p:ext uri="{BB962C8B-B14F-4D97-AF65-F5344CB8AC3E}">
        <p14:creationId xmlns:p14="http://schemas.microsoft.com/office/powerpoint/2010/main" val="4002908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5F2157-9D65-4823-9FCB-92F14F39463F}" type="datetimeFigureOut">
              <a:rPr lang="en-GB" smtClean="0"/>
              <a:t>24/04/2024</a:t>
            </a:fld>
            <a:endParaRPr lang="en-GB"/>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852291-7CEF-4FE9-87A7-6E8DFA42F1BD}" type="slidenum">
              <a:rPr lang="en-GB" smtClean="0"/>
              <a:pPr>
                <a:defRPr/>
              </a:pPr>
              <a:t>‹#›</a:t>
            </a:fld>
            <a:endParaRPr lang="en-GB"/>
          </a:p>
        </p:txBody>
      </p:sp>
    </p:spTree>
    <p:extLst>
      <p:ext uri="{BB962C8B-B14F-4D97-AF65-F5344CB8AC3E}">
        <p14:creationId xmlns:p14="http://schemas.microsoft.com/office/powerpoint/2010/main" val="1903793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F2157-9D65-4823-9FCB-92F14F39463F}" type="datetimeFigureOut">
              <a:rPr lang="en-GB" smtClean="0"/>
              <a:t>24/04/2024</a:t>
            </a:fld>
            <a:endParaRPr lang="en-GB"/>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3392574-DFA1-4D68-B7F9-61F80E1E2569}" type="slidenum">
              <a:rPr lang="en-GB" smtClean="0"/>
              <a:pPr>
                <a:defRPr/>
              </a:pPr>
              <a:t>‹#›</a:t>
            </a:fld>
            <a:endParaRPr lang="en-GB"/>
          </a:p>
        </p:txBody>
      </p:sp>
    </p:spTree>
    <p:extLst>
      <p:ext uri="{BB962C8B-B14F-4D97-AF65-F5344CB8AC3E}">
        <p14:creationId xmlns:p14="http://schemas.microsoft.com/office/powerpoint/2010/main" val="208879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24/04/2024</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CACB84-C343-4A94-AD08-B373104CD71F}" type="slidenum">
              <a:rPr lang="en-GB" smtClean="0"/>
              <a:pPr>
                <a:defRPr/>
              </a:pPr>
              <a:t>‹#›</a:t>
            </a:fld>
            <a:endParaRPr lang="en-GB"/>
          </a:p>
        </p:txBody>
      </p:sp>
    </p:spTree>
    <p:extLst>
      <p:ext uri="{BB962C8B-B14F-4D97-AF65-F5344CB8AC3E}">
        <p14:creationId xmlns:p14="http://schemas.microsoft.com/office/powerpoint/2010/main" val="3392444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24/04/2024</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EF7691-5C42-4013-9CD9-07FAE61E3D13}" type="slidenum">
              <a:rPr lang="en-GB" smtClean="0"/>
              <a:pPr>
                <a:defRPr/>
              </a:pPr>
              <a:t>‹#›</a:t>
            </a:fld>
            <a:endParaRPr lang="en-GB"/>
          </a:p>
        </p:txBody>
      </p:sp>
    </p:spTree>
    <p:extLst>
      <p:ext uri="{BB962C8B-B14F-4D97-AF65-F5344CB8AC3E}">
        <p14:creationId xmlns:p14="http://schemas.microsoft.com/office/powerpoint/2010/main" val="3391652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24/04/2024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E0871A-CDFC-4EA5-AEF1-24CBC65F9150}" type="slidenum">
              <a:rPr lang="en-GB" smtClean="0"/>
              <a:pPr>
                <a:defRPr/>
              </a:pPr>
              <a:t>‹#›</a:t>
            </a:fld>
            <a:endParaRPr lang="en-GB"/>
          </a:p>
        </p:txBody>
      </p:sp>
    </p:spTree>
    <p:extLst>
      <p:ext uri="{BB962C8B-B14F-4D97-AF65-F5344CB8AC3E}">
        <p14:creationId xmlns:p14="http://schemas.microsoft.com/office/powerpoint/2010/main" val="188750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B3B81-8C07-41FD-A23A-F6B0878A71B3}" type="datetimeFigureOut">
              <a:rPr lang="en-GB" smtClean="0"/>
              <a:t>24/04/2024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E053BB-617A-428C-A3F1-4B1AA78AF200}"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709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24/04/2024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E71C66-2B2E-4102-A8DF-CA515E95309D}" type="slidenum">
              <a:rPr lang="en-GB" smtClean="0"/>
              <a:pPr>
                <a:defRPr/>
              </a:pPr>
              <a:t>‹#›</a:t>
            </a:fld>
            <a:endParaRPr lang="en-GB"/>
          </a:p>
        </p:txBody>
      </p:sp>
    </p:spTree>
    <p:extLst>
      <p:ext uri="{BB962C8B-B14F-4D97-AF65-F5344CB8AC3E}">
        <p14:creationId xmlns:p14="http://schemas.microsoft.com/office/powerpoint/2010/main" val="4068684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3"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2" y="5037663"/>
            <a:ext cx="551167" cy="279400"/>
          </a:xfrm>
        </p:spPr>
        <p:txBody>
          <a:bodyPr/>
          <a:lstStyle/>
          <a:p>
            <a:fld id="{B6AE379D-316A-4E33-9F42-1DA5CFDF07E3}"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5371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spTree>
    <p:extLst>
      <p:ext uri="{BB962C8B-B14F-4D97-AF65-F5344CB8AC3E}">
        <p14:creationId xmlns:p14="http://schemas.microsoft.com/office/powerpoint/2010/main" val="4180410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708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F987EF-4A6F-493B-93F4-9DC4964C6F25}"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E379D-316A-4E33-9F42-1DA5CFDF07E3}" type="slidenum">
              <a:rPr lang="en-GB" smtClean="0"/>
              <a:t>‹#›</a:t>
            </a:fld>
            <a:endParaRPr lang="en-GB"/>
          </a:p>
        </p:txBody>
      </p:sp>
    </p:spTree>
    <p:extLst>
      <p:ext uri="{BB962C8B-B14F-4D97-AF65-F5344CB8AC3E}">
        <p14:creationId xmlns:p14="http://schemas.microsoft.com/office/powerpoint/2010/main" val="607846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987EF-4A6F-493B-93F4-9DC4964C6F25}" type="datetimeFigureOut">
              <a:rPr lang="en-GB" smtClean="0"/>
              <a:t>24/04/2024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AE379D-316A-4E33-9F42-1DA5CFDF07E3}" type="slidenum">
              <a:rPr lang="en-GB" smtClean="0"/>
              <a:t>‹#›</a:t>
            </a:fld>
            <a:endParaRPr lang="en-GB"/>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336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F987EF-4A6F-493B-93F4-9DC4964C6F25}" type="datetimeFigureOut">
              <a:rPr lang="en-GB" smtClean="0"/>
              <a:t>24/04/2024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AE379D-316A-4E33-9F42-1DA5CFDF07E3}" type="slidenum">
              <a:rPr lang="en-GB" smtClean="0"/>
              <a:t>‹#›</a:t>
            </a:fld>
            <a:endParaRPr lang="en-GB"/>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007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987EF-4A6F-493B-93F4-9DC4964C6F25}" type="datetimeFigureOut">
              <a:rPr lang="en-GB" smtClean="0"/>
              <a:t>24/04/2024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AE379D-316A-4E33-9F42-1DA5CFDF07E3}" type="slidenum">
              <a:rPr lang="en-GB" smtClean="0"/>
              <a:t>‹#›</a:t>
            </a:fld>
            <a:endParaRPr lang="en-GB"/>
          </a:p>
        </p:txBody>
      </p:sp>
    </p:spTree>
    <p:extLst>
      <p:ext uri="{BB962C8B-B14F-4D97-AF65-F5344CB8AC3E}">
        <p14:creationId xmlns:p14="http://schemas.microsoft.com/office/powerpoint/2010/main" val="811286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F987EF-4A6F-493B-93F4-9DC4964C6F25}"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E379D-316A-4E33-9F42-1DA5CFDF07E3}" type="slidenum">
              <a:rPr lang="en-GB" smtClean="0"/>
              <a:t>‹#›</a:t>
            </a:fld>
            <a:endParaRPr lang="en-GB"/>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956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F987EF-4A6F-493B-93F4-9DC4964C6F25}"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E379D-316A-4E33-9F42-1DA5CFDF07E3}" type="slidenum">
              <a:rPr lang="en-GB" smtClean="0"/>
              <a:t>‹#›</a:t>
            </a:fld>
            <a:endParaRPr lang="en-GB"/>
          </a:p>
        </p:txBody>
      </p:sp>
    </p:spTree>
    <p:extLst>
      <p:ext uri="{BB962C8B-B14F-4D97-AF65-F5344CB8AC3E}">
        <p14:creationId xmlns:p14="http://schemas.microsoft.com/office/powerpoint/2010/main" val="45853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BB3B81-8C07-41FD-A23A-F6B0878A71B3}" type="datetimeFigureOut">
              <a:rPr lang="en-GB" smtClean="0"/>
              <a:t>24/04/2024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E053BB-617A-428C-A3F1-4B1AA78AF20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205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F987EF-4A6F-493B-93F4-9DC4964C6F25}"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E379D-316A-4E33-9F42-1DA5CFDF07E3}" type="slidenum">
              <a:rPr lang="en-GB" smtClean="0"/>
              <a:t>‹#›</a:t>
            </a:fld>
            <a:endParaRPr lang="en-GB"/>
          </a:p>
        </p:txBody>
      </p:sp>
    </p:spTree>
    <p:extLst>
      <p:ext uri="{BB962C8B-B14F-4D97-AF65-F5344CB8AC3E}">
        <p14:creationId xmlns:p14="http://schemas.microsoft.com/office/powerpoint/2010/main" val="2859735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632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509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spTree>
    <p:extLst>
      <p:ext uri="{BB962C8B-B14F-4D97-AF65-F5344CB8AC3E}">
        <p14:creationId xmlns:p14="http://schemas.microsoft.com/office/powerpoint/2010/main" val="2911600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153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2592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77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987EF-4A6F-493B-93F4-9DC4964C6F25}"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E379D-316A-4E33-9F42-1DA5CFDF07E3}" type="slidenum">
              <a:rPr lang="en-GB" smtClean="0"/>
              <a:t>‹#›</a:t>
            </a:fld>
            <a:endParaRPr lang="en-GB"/>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49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B3B81-8C07-41FD-A23A-F6B0878A71B3}" type="datetimeFigureOut">
              <a:rPr lang="en-GB" smtClean="0"/>
              <a:t>24/04/2024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E053BB-617A-428C-A3F1-4B1AA78AF200}" type="slidenum">
              <a:rPr lang="en-GB" smtClean="0"/>
              <a:t>‹#›</a:t>
            </a:fld>
            <a:endParaRPr lang="en-GB"/>
          </a:p>
        </p:txBody>
      </p:sp>
    </p:spTree>
    <p:extLst>
      <p:ext uri="{BB962C8B-B14F-4D97-AF65-F5344CB8AC3E}">
        <p14:creationId xmlns:p14="http://schemas.microsoft.com/office/powerpoint/2010/main" val="97172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B3B81-8C07-41FD-A23A-F6B0878A71B3}"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053BB-617A-428C-A3F1-4B1AA78AF200}"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18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B3B81-8C07-41FD-A23A-F6B0878A71B3}"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053BB-617A-428C-A3F1-4B1AA78AF200}" type="slidenum">
              <a:rPr lang="en-GB" smtClean="0"/>
              <a:t>‹#›</a:t>
            </a:fld>
            <a:endParaRPr lang="en-GB"/>
          </a:p>
        </p:txBody>
      </p:sp>
    </p:spTree>
    <p:extLst>
      <p:ext uri="{BB962C8B-B14F-4D97-AF65-F5344CB8AC3E}">
        <p14:creationId xmlns:p14="http://schemas.microsoft.com/office/powerpoint/2010/main" val="131329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8.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BB3B81-8C07-41FD-A23A-F6B0878A71B3}" type="datetimeFigureOut">
              <a:rPr lang="en-GB" smtClean="0"/>
              <a:t>24/04/2024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E053BB-617A-428C-A3F1-4B1AA78AF200}" type="slidenum">
              <a:rPr lang="en-GB" smtClean="0"/>
              <a:t>‹#›</a:t>
            </a:fld>
            <a:endParaRPr lang="en-GB"/>
          </a:p>
        </p:txBody>
      </p:sp>
    </p:spTree>
    <p:extLst>
      <p:ext uri="{BB962C8B-B14F-4D97-AF65-F5344CB8AC3E}">
        <p14:creationId xmlns:p14="http://schemas.microsoft.com/office/powerpoint/2010/main" val="535673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b="0" i="0">
                <a:solidFill>
                  <a:schemeClr val="tx2"/>
                </a:solidFill>
                <a:latin typeface="Cambria" panose="02040503050406030204" pitchFamily="18" charset="0"/>
              </a:defRPr>
            </a:lvl1pPr>
          </a:lstStyle>
          <a:p>
            <a:pPr>
              <a:defRPr/>
            </a:pPr>
            <a:endParaRPr lang="en-GB"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b="0" i="0">
                <a:solidFill>
                  <a:schemeClr val="tx2"/>
                </a:solidFill>
                <a:latin typeface="Cambria" panose="02040503050406030204" pitchFamily="18" charset="0"/>
              </a:defRPr>
            </a:lvl1pPr>
          </a:lstStyle>
          <a:p>
            <a:pPr>
              <a:defRPr/>
            </a:pPr>
            <a:endParaRPr lang="en-GB"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BEAE02D-7475-E24E-B505-9F47075C3524}" type="slidenum">
              <a:rPr lang="en-GB" smtClean="0"/>
              <a:pPr>
                <a:defRPr/>
              </a:pPr>
              <a:t>‹#›</a:t>
            </a:fld>
            <a:endParaRPr lang="en-GB" dirty="0"/>
          </a:p>
        </p:txBody>
      </p:sp>
      <p:pic>
        <p:nvPicPr>
          <p:cNvPr id="10" name="Picture 17" descr="TUOM_4COL_cropped_3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3022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7546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050" b="0" i="0">
                <a:solidFill>
                  <a:schemeClr val="tx2"/>
                </a:solidFill>
                <a:latin typeface="Cambria" panose="02040503050406030204" pitchFamily="18" charset="0"/>
              </a:defRPr>
            </a:lvl1pPr>
          </a:lstStyle>
          <a:p>
            <a:pPr>
              <a:defRPr/>
            </a:pPr>
            <a:endParaRPr lang="en-GB"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050" b="0" i="0">
                <a:solidFill>
                  <a:schemeClr val="tx2"/>
                </a:solidFill>
                <a:latin typeface="Cambria" panose="02040503050406030204" pitchFamily="18" charset="0"/>
              </a:defRPr>
            </a:lvl1pPr>
          </a:lstStyle>
          <a:p>
            <a:pPr>
              <a:defRPr/>
            </a:pPr>
            <a:endParaRPr lang="en-GB"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pPr>
              <a:defRPr/>
            </a:pPr>
            <a:fld id="{2BEAE02D-7475-E24E-B505-9F47075C3524}" type="slidenum">
              <a:rPr lang="en-GB" smtClean="0"/>
              <a:pPr>
                <a:defRPr/>
              </a:pPr>
              <a:t>‹#›</a:t>
            </a:fld>
            <a:endParaRPr lang="en-GB" dirty="0"/>
          </a:p>
        </p:txBody>
      </p:sp>
      <p:pic>
        <p:nvPicPr>
          <p:cNvPr id="10" name="Picture 17" descr="TUOM_4COL_cropped_3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3022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4350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F2157-9D65-4823-9FCB-92F14F39463F}" type="datetimeFigureOut">
              <a:rPr lang="en-GB" smtClean="0"/>
              <a:t>24/04/2024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CFCA50-D04C-451F-8F32-AA18F0BC1677}" type="slidenum">
              <a:rPr lang="en-GB" smtClean="0"/>
              <a:pPr>
                <a:defRPr/>
              </a:pPr>
              <a:t>‹#›</a:t>
            </a:fld>
            <a:endParaRPr lang="en-GB"/>
          </a:p>
        </p:txBody>
      </p:sp>
      <p:pic>
        <p:nvPicPr>
          <p:cNvPr id="7" name="Picture 8" descr="TUOM_4COL_cropped_300"/>
          <p:cNvPicPr>
            <a:picLocks noChangeAspect="1" noChangeArrowheads="1"/>
          </p:cNvPicPr>
          <p:nvPr userDrawn="1"/>
        </p:nvPicPr>
        <p:blipFill>
          <a:blip r:embed="rId13" cstate="print"/>
          <a:srcRect/>
          <a:stretch>
            <a:fillRect/>
          </a:stretch>
        </p:blipFill>
        <p:spPr bwMode="auto">
          <a:xfrm>
            <a:off x="0" y="0"/>
            <a:ext cx="3022600" cy="1947863"/>
          </a:xfrm>
          <a:prstGeom prst="rect">
            <a:avLst/>
          </a:prstGeom>
          <a:noFill/>
          <a:ln w="9525">
            <a:noFill/>
            <a:miter lim="800000"/>
            <a:headEnd/>
            <a:tailEnd/>
          </a:ln>
        </p:spPr>
      </p:pic>
    </p:spTree>
    <p:extLst>
      <p:ext uri="{BB962C8B-B14F-4D97-AF65-F5344CB8AC3E}">
        <p14:creationId xmlns:p14="http://schemas.microsoft.com/office/powerpoint/2010/main" val="39071029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3"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8F987EF-4A6F-493B-93F4-9DC4964C6F25}" type="datetimeFigureOut">
              <a:rPr lang="en-GB" smtClean="0"/>
              <a:t>24/04/2024</a:t>
            </a:fld>
            <a:endParaRPr lang="en-GB"/>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AE379D-316A-4E33-9F42-1DA5CFDF07E3}" type="slidenum">
              <a:rPr lang="en-GB" smtClean="0"/>
              <a:t>‹#›</a:t>
            </a:fld>
            <a:endParaRPr lang="en-GB"/>
          </a:p>
        </p:txBody>
      </p:sp>
    </p:spTree>
    <p:extLst>
      <p:ext uri="{BB962C8B-B14F-4D97-AF65-F5344CB8AC3E}">
        <p14:creationId xmlns:p14="http://schemas.microsoft.com/office/powerpoint/2010/main" val="6490715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67D4-CCE5-CC1D-2403-FB7B8FC60952}"/>
              </a:ext>
            </a:extLst>
          </p:cNvPr>
          <p:cNvSpPr>
            <a:spLocks noGrp="1"/>
          </p:cNvSpPr>
          <p:nvPr>
            <p:ph type="ctrTitle"/>
          </p:nvPr>
        </p:nvSpPr>
        <p:spPr>
          <a:xfrm>
            <a:off x="2164080" y="1386840"/>
            <a:ext cx="7894320" cy="2758439"/>
          </a:xfrm>
          <a:solidFill>
            <a:schemeClr val="bg1"/>
          </a:solidFill>
        </p:spPr>
        <p:txBody>
          <a:bodyPr/>
          <a:lstStyle/>
          <a:p>
            <a:r>
              <a:rPr kumimoji="0" lang="en-GB" sz="5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PGCE History Curriculum: Intent, Implementation and Impact</a:t>
            </a:r>
            <a:endParaRPr lang="en-GB" dirty="0"/>
          </a:p>
        </p:txBody>
      </p:sp>
      <p:sp>
        <p:nvSpPr>
          <p:cNvPr id="3" name="TextBox 2">
            <a:extLst>
              <a:ext uri="{FF2B5EF4-FFF2-40B4-BE49-F238E27FC236}">
                <a16:creationId xmlns:a16="http://schemas.microsoft.com/office/drawing/2014/main" id="{38B1A126-B6D4-D4BA-3759-D8D09BCE7713}"/>
              </a:ext>
            </a:extLst>
          </p:cNvPr>
          <p:cNvSpPr txBox="1"/>
          <p:nvPr/>
        </p:nvSpPr>
        <p:spPr>
          <a:xfrm>
            <a:off x="2164080" y="4145279"/>
            <a:ext cx="7879080" cy="1325881"/>
          </a:xfrm>
          <a:prstGeom prst="rect">
            <a:avLst/>
          </a:prstGeom>
          <a:solidFill>
            <a:schemeClr val="bg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87AAFAF1-5512-5810-130D-3FD672C26B32}"/>
              </a:ext>
            </a:extLst>
          </p:cNvPr>
          <p:cNvSpPr txBox="1"/>
          <p:nvPr/>
        </p:nvSpPr>
        <p:spPr>
          <a:xfrm>
            <a:off x="2849880" y="4358640"/>
            <a:ext cx="6309360" cy="400110"/>
          </a:xfrm>
          <a:prstGeom prst="rect">
            <a:avLst/>
          </a:prstGeom>
          <a:noFill/>
          <a:ln>
            <a:solidFill>
              <a:schemeClr val="tx1"/>
            </a:solidFill>
          </a:ln>
        </p:spPr>
        <p:txBody>
          <a:bodyPr wrap="square" rtlCol="0">
            <a:spAutoFit/>
          </a:bodyPr>
          <a:lstStyle/>
          <a:p>
            <a:r>
              <a:rPr lang="en-GB" sz="2000" dirty="0"/>
              <a:t>Information for subject mentors, trainees and school partners</a:t>
            </a:r>
          </a:p>
        </p:txBody>
      </p:sp>
    </p:spTree>
    <p:extLst>
      <p:ext uri="{BB962C8B-B14F-4D97-AF65-F5344CB8AC3E}">
        <p14:creationId xmlns:p14="http://schemas.microsoft.com/office/powerpoint/2010/main" val="115460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3850-DDD7-8C53-8835-1A13FEC5F6A9}"/>
              </a:ext>
            </a:extLst>
          </p:cNvPr>
          <p:cNvSpPr>
            <a:spLocks noGrp="1"/>
          </p:cNvSpPr>
          <p:nvPr>
            <p:ph type="title"/>
          </p:nvPr>
        </p:nvSpPr>
        <p:spPr>
          <a:xfrm>
            <a:off x="1295402" y="746761"/>
            <a:ext cx="9601196" cy="563880"/>
          </a:xfrm>
        </p:spPr>
        <p:txBody>
          <a:bodyPr>
            <a:normAutofit fontScale="90000"/>
          </a:bodyPr>
          <a:lstStyle/>
          <a:p>
            <a:r>
              <a:rPr lang="en-GB" dirty="0"/>
              <a:t>What has informed choices about curriculum?</a:t>
            </a:r>
          </a:p>
        </p:txBody>
      </p:sp>
      <p:sp>
        <p:nvSpPr>
          <p:cNvPr id="3" name="Content Placeholder 2">
            <a:extLst>
              <a:ext uri="{FF2B5EF4-FFF2-40B4-BE49-F238E27FC236}">
                <a16:creationId xmlns:a16="http://schemas.microsoft.com/office/drawing/2014/main" id="{7EDD0638-E0B8-8F1C-0C31-63EADF1A9671}"/>
              </a:ext>
            </a:extLst>
          </p:cNvPr>
          <p:cNvSpPr>
            <a:spLocks noGrp="1"/>
          </p:cNvSpPr>
          <p:nvPr>
            <p:ph idx="1"/>
          </p:nvPr>
        </p:nvSpPr>
        <p:spPr>
          <a:xfrm>
            <a:off x="822960" y="1539241"/>
            <a:ext cx="10393680" cy="4571998"/>
          </a:xfrm>
          <a:solidFill>
            <a:schemeClr val="bg1"/>
          </a:solidFill>
        </p:spPr>
        <p:txBody>
          <a:bodyPr>
            <a:normAutofit fontScale="55000" lnSpcReduction="20000"/>
          </a:bodyPr>
          <a:lstStyle/>
          <a:p>
            <a:pPr marL="0" indent="0">
              <a:buNone/>
            </a:pPr>
            <a:r>
              <a:rPr lang="en-GB" dirty="0"/>
              <a:t> </a:t>
            </a:r>
            <a:r>
              <a:rPr lang="en-GB" sz="3600" dirty="0"/>
              <a:t>•</a:t>
            </a:r>
            <a:r>
              <a:rPr lang="en-GB" sz="3600" b="1" dirty="0"/>
              <a:t>The UoM PGCE Curriculum has a clearly articulated curriculum journey</a:t>
            </a:r>
            <a:r>
              <a:rPr lang="en-GB" sz="3600" dirty="0"/>
              <a:t>: induction and establishing foundations, developing skills and deepening understanding, developing agency and impacting on learning, developing autonomy and agency, enrichment and enhancement. The PGCE History curriculum journey aligns with this journey and session planning and sequencing is informed by this progression.</a:t>
            </a:r>
          </a:p>
          <a:p>
            <a:pPr marL="0" indent="0">
              <a:buNone/>
            </a:pPr>
            <a:r>
              <a:rPr lang="en-GB" sz="3600" dirty="0"/>
              <a:t>• </a:t>
            </a:r>
            <a:r>
              <a:rPr lang="en-GB" sz="3600" b="1" dirty="0"/>
              <a:t>The PGCE History curriculum is peer reviewed </a:t>
            </a:r>
            <a:r>
              <a:rPr lang="en-GB" sz="3600" dirty="0"/>
              <a:t>by other PGCE course leads at Russell group Universities such as University of Nottingham. Feedback is also provided from the External Examiner for PGCE History, David Ingledew. David leads the History Teacher Educators Network which comprises a large group of over 50 History Teacher Educators drawn for HEIs, SCITTs and other ITE routes.</a:t>
            </a:r>
          </a:p>
          <a:p>
            <a:pPr marL="0" indent="0">
              <a:buNone/>
            </a:pPr>
            <a:r>
              <a:rPr lang="en-GB" sz="3600" dirty="0"/>
              <a:t>• </a:t>
            </a:r>
            <a:r>
              <a:rPr lang="en-GB" sz="3600" b="1" dirty="0"/>
              <a:t>The PGCE History course is research informed </a:t>
            </a:r>
            <a:r>
              <a:rPr lang="en-GB" sz="3600" dirty="0"/>
              <a:t>and has responded to the 2021 Ofsted Research Review for History, as well as research literature from the Historical Association such as its annual review of school history. The curriculum is responsive to development and research within the subject.</a:t>
            </a:r>
          </a:p>
          <a:p>
            <a:pPr marL="0" indent="0">
              <a:buNone/>
            </a:pPr>
            <a:r>
              <a:rPr lang="en-GB" sz="3600" dirty="0"/>
              <a:t>•The PGCE History curriculum is discussed and </a:t>
            </a:r>
            <a:r>
              <a:rPr lang="en-GB" sz="3600" b="1" dirty="0"/>
              <a:t>peer reviewed by mentors </a:t>
            </a:r>
            <a:r>
              <a:rPr lang="en-GB" sz="3600" dirty="0"/>
              <a:t>within partnership during  subject development days , mentor group meetings and during mentor training and development sessions.</a:t>
            </a:r>
          </a:p>
        </p:txBody>
      </p:sp>
    </p:spTree>
    <p:extLst>
      <p:ext uri="{BB962C8B-B14F-4D97-AF65-F5344CB8AC3E}">
        <p14:creationId xmlns:p14="http://schemas.microsoft.com/office/powerpoint/2010/main" val="334777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FD4E-28E9-8655-8E5B-0C23823D9D53}"/>
              </a:ext>
            </a:extLst>
          </p:cNvPr>
          <p:cNvSpPr>
            <a:spLocks noGrp="1"/>
          </p:cNvSpPr>
          <p:nvPr>
            <p:ph type="title"/>
          </p:nvPr>
        </p:nvSpPr>
        <p:spPr>
          <a:xfrm>
            <a:off x="1295402" y="716281"/>
            <a:ext cx="9601196" cy="655320"/>
          </a:xfrm>
          <a:ln>
            <a:solidFill>
              <a:schemeClr val="tx1"/>
            </a:solidFill>
          </a:ln>
        </p:spPr>
        <p:txBody>
          <a:bodyPr>
            <a:normAutofit fontScale="90000"/>
          </a:bodyPr>
          <a:lstStyle/>
          <a:p>
            <a:r>
              <a:rPr lang="en-GB" dirty="0"/>
              <a:t>How is the curriculum co-constructed?</a:t>
            </a:r>
          </a:p>
        </p:txBody>
      </p:sp>
      <p:sp>
        <p:nvSpPr>
          <p:cNvPr id="3" name="Content Placeholder 2">
            <a:extLst>
              <a:ext uri="{FF2B5EF4-FFF2-40B4-BE49-F238E27FC236}">
                <a16:creationId xmlns:a16="http://schemas.microsoft.com/office/drawing/2014/main" id="{6D41FDA2-51BE-93D0-A1EC-BE1E36A81132}"/>
              </a:ext>
            </a:extLst>
          </p:cNvPr>
          <p:cNvSpPr>
            <a:spLocks noGrp="1"/>
          </p:cNvSpPr>
          <p:nvPr>
            <p:ph idx="1"/>
          </p:nvPr>
        </p:nvSpPr>
        <p:spPr>
          <a:xfrm>
            <a:off x="929640" y="1554480"/>
            <a:ext cx="10347960" cy="4321388"/>
          </a:xfrm>
          <a:solidFill>
            <a:schemeClr val="bg1"/>
          </a:solidFill>
        </p:spPr>
        <p:txBody>
          <a:bodyPr>
            <a:normAutofit fontScale="85000" lnSpcReduction="20000"/>
          </a:bodyPr>
          <a:lstStyle/>
          <a:p>
            <a:r>
              <a:rPr lang="en-GB" dirty="0"/>
              <a:t>PGCE History mentors are all consulted on the curriculum during mentor training and asked to identify gaps and areas to develop. During History Mentor Network group meetings and subject development days mentors are asked to act as critical friends and help develop the PGCE History curriculum. </a:t>
            </a:r>
            <a:r>
              <a:rPr lang="en-GB" b="1" dirty="0"/>
              <a:t>Around 25% of teaching on the PGCE History course is delivered by subject mentors</a:t>
            </a:r>
            <a:r>
              <a:rPr lang="en-GB" dirty="0"/>
              <a:t>. </a:t>
            </a:r>
          </a:p>
          <a:p>
            <a:r>
              <a:rPr lang="en-GB" dirty="0"/>
              <a:t>A </a:t>
            </a:r>
            <a:r>
              <a:rPr lang="en-GB" b="1" dirty="0"/>
              <a:t>further 25% of teaching and on PGCE History is done by History teachers from the wider partnership and wider teaching community. </a:t>
            </a:r>
            <a:r>
              <a:rPr lang="en-GB" dirty="0"/>
              <a:t>These inputs include diverse topics such as women in the curriculum, teaching A- level History, cognitive science in the History classroom. [see curriculum document for full list of sessions]</a:t>
            </a:r>
          </a:p>
          <a:p>
            <a:r>
              <a:rPr lang="en-GB" dirty="0"/>
              <a:t>Curriculum is discussed during all school visits and all </a:t>
            </a:r>
            <a:r>
              <a:rPr lang="en-GB" b="1" dirty="0"/>
              <a:t>mentors are asked to identify blind spots </a:t>
            </a:r>
            <a:r>
              <a:rPr lang="en-GB" dirty="0"/>
              <a:t>and suggest ways of enriching or contributing to the curriculum. The curriculum is </a:t>
            </a:r>
            <a:r>
              <a:rPr lang="en-GB" b="1" dirty="0"/>
              <a:t>reviewed annually with mentors </a:t>
            </a:r>
            <a:r>
              <a:rPr lang="en-GB" dirty="0"/>
              <a:t>during subject development days and during termly mentor meetings, as well as in subject mentor training</a:t>
            </a:r>
          </a:p>
          <a:p>
            <a:r>
              <a:rPr lang="en-GB" b="1" dirty="0"/>
              <a:t>External Examiners QA curriculum and identify gaps and blind spots in</a:t>
            </a:r>
            <a:r>
              <a:rPr lang="en-GB" dirty="0"/>
              <a:t> EE reports. The prime focus of last year’s EE visit was to examine curriculum content an implementation.</a:t>
            </a:r>
          </a:p>
          <a:p>
            <a:endParaRPr lang="en-GB" dirty="0"/>
          </a:p>
        </p:txBody>
      </p:sp>
    </p:spTree>
    <p:extLst>
      <p:ext uri="{BB962C8B-B14F-4D97-AF65-F5344CB8AC3E}">
        <p14:creationId xmlns:p14="http://schemas.microsoft.com/office/powerpoint/2010/main" val="100956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AA71-CA81-D81B-7757-8668DC959A8B}"/>
              </a:ext>
            </a:extLst>
          </p:cNvPr>
          <p:cNvSpPr>
            <a:spLocks noGrp="1"/>
          </p:cNvSpPr>
          <p:nvPr>
            <p:ph type="title"/>
          </p:nvPr>
        </p:nvSpPr>
        <p:spPr>
          <a:xfrm>
            <a:off x="792480" y="731521"/>
            <a:ext cx="10607040" cy="761999"/>
          </a:xfrm>
          <a:ln>
            <a:solidFill>
              <a:schemeClr val="tx1"/>
            </a:solidFill>
          </a:ln>
        </p:spPr>
        <p:txBody>
          <a:bodyPr>
            <a:normAutofit fontScale="90000"/>
          </a:bodyPr>
          <a:lstStyle/>
          <a:p>
            <a:r>
              <a:rPr lang="en-GB" dirty="0"/>
              <a:t>How do trainees know they are making progress?</a:t>
            </a:r>
          </a:p>
        </p:txBody>
      </p:sp>
      <p:sp>
        <p:nvSpPr>
          <p:cNvPr id="3" name="Content Placeholder 2">
            <a:extLst>
              <a:ext uri="{FF2B5EF4-FFF2-40B4-BE49-F238E27FC236}">
                <a16:creationId xmlns:a16="http://schemas.microsoft.com/office/drawing/2014/main" id="{DBAF14A4-2F5D-54B9-E645-80F089817516}"/>
              </a:ext>
            </a:extLst>
          </p:cNvPr>
          <p:cNvSpPr>
            <a:spLocks noGrp="1"/>
          </p:cNvSpPr>
          <p:nvPr>
            <p:ph idx="1"/>
          </p:nvPr>
        </p:nvSpPr>
        <p:spPr>
          <a:xfrm>
            <a:off x="899160" y="1615441"/>
            <a:ext cx="10500360" cy="4260427"/>
          </a:xfrm>
          <a:solidFill>
            <a:schemeClr val="bg1"/>
          </a:solidFill>
          <a:ln>
            <a:solidFill>
              <a:schemeClr val="tx1"/>
            </a:solidFill>
          </a:ln>
        </p:spPr>
        <p:txBody>
          <a:bodyPr>
            <a:normAutofit fontScale="70000" lnSpcReduction="20000"/>
          </a:bodyPr>
          <a:lstStyle/>
          <a:p>
            <a:r>
              <a:rPr lang="en-GB" sz="2600" dirty="0"/>
              <a:t>PGCE trainees have </a:t>
            </a:r>
            <a:r>
              <a:rPr lang="en-GB" sz="2600" b="1" dirty="0"/>
              <a:t>regular, structured weekly meetings </a:t>
            </a:r>
            <a:r>
              <a:rPr lang="en-GB" sz="2600" dirty="0"/>
              <a:t>with their mentor in which targets are shared, revisited and set. Discussions are recorded in the weekly log.</a:t>
            </a:r>
          </a:p>
          <a:p>
            <a:r>
              <a:rPr lang="en-GB" sz="2600" dirty="0"/>
              <a:t>Trainees record ongoing targets and </a:t>
            </a:r>
            <a:r>
              <a:rPr lang="en-GB" sz="2600" b="1" dirty="0"/>
              <a:t>reflect regularly in the Progress Matrix </a:t>
            </a:r>
            <a:r>
              <a:rPr lang="en-GB" sz="2600" dirty="0"/>
              <a:t>and reflect on these on a weekly basis, adding emergent targets to the central column. Progress Matrix is scrutinised by Tutor on a weekly basis.</a:t>
            </a:r>
          </a:p>
          <a:p>
            <a:r>
              <a:rPr lang="en-GB" sz="2600" dirty="0"/>
              <a:t>Trainees receive </a:t>
            </a:r>
            <a:r>
              <a:rPr lang="en-GB" sz="2600" b="1" dirty="0"/>
              <a:t>weekly formal observations </a:t>
            </a:r>
            <a:r>
              <a:rPr lang="en-GB" sz="2600" dirty="0"/>
              <a:t>from mentor with written feedback, targets generated are then included in the Progress Matrix and discussed in weekly meeting.</a:t>
            </a:r>
          </a:p>
          <a:p>
            <a:r>
              <a:rPr lang="en-GB" sz="2600" dirty="0"/>
              <a:t>Tutors discusses trainee targets during </a:t>
            </a:r>
            <a:r>
              <a:rPr lang="en-GB" sz="2600" b="1" dirty="0"/>
              <a:t>one-to-one tutorials </a:t>
            </a:r>
            <a:r>
              <a:rPr lang="en-GB" sz="2600" dirty="0"/>
              <a:t>which take place at the start and midpoint of placement. There are also placement midpoint ‘check ins’ over the telephone </a:t>
            </a:r>
          </a:p>
          <a:p>
            <a:r>
              <a:rPr lang="en-GB" sz="2600" dirty="0"/>
              <a:t>Summative judgements on progress are generated in the end of placement </a:t>
            </a:r>
            <a:r>
              <a:rPr lang="en-GB" sz="2600" b="1" dirty="0"/>
              <a:t>Progress Report </a:t>
            </a:r>
            <a:r>
              <a:rPr lang="en-GB" sz="2600" dirty="0"/>
              <a:t>which is shared and discussed with trainee prior to being sent to tutor for QA. Progress Report is discussed by Tutor and trainee after placement has ended.</a:t>
            </a:r>
          </a:p>
          <a:p>
            <a:r>
              <a:rPr lang="en-GB" sz="2600" b="1" dirty="0"/>
              <a:t>Tutor observations</a:t>
            </a:r>
            <a:r>
              <a:rPr lang="en-GB" sz="2600" dirty="0"/>
              <a:t> consist of the following: one hour pre-lesson conference, joint observation with mentor, one hour post lesson discussion and target setting. Targets are discussed before and after the lesson and lesson observation feedback generates targets.</a:t>
            </a:r>
          </a:p>
          <a:p>
            <a:endParaRPr lang="en-GB" dirty="0"/>
          </a:p>
        </p:txBody>
      </p:sp>
    </p:spTree>
    <p:extLst>
      <p:ext uri="{BB962C8B-B14F-4D97-AF65-F5344CB8AC3E}">
        <p14:creationId xmlns:p14="http://schemas.microsoft.com/office/powerpoint/2010/main" val="242632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C51D-F095-0EA0-75EF-5F8C6918728C}"/>
              </a:ext>
            </a:extLst>
          </p:cNvPr>
          <p:cNvSpPr>
            <a:spLocks noGrp="1"/>
          </p:cNvSpPr>
          <p:nvPr>
            <p:ph type="title"/>
          </p:nvPr>
        </p:nvSpPr>
        <p:spPr>
          <a:xfrm>
            <a:off x="670560" y="716280"/>
            <a:ext cx="10911840" cy="1264919"/>
          </a:xfrm>
          <a:ln>
            <a:solidFill>
              <a:schemeClr val="tx1"/>
            </a:solidFill>
          </a:ln>
        </p:spPr>
        <p:txBody>
          <a:bodyPr>
            <a:normAutofit/>
          </a:bodyPr>
          <a:lstStyle/>
          <a:p>
            <a:r>
              <a:rPr lang="en-GB" sz="3200" dirty="0"/>
              <a:t>How do we know trainees understand the intent of the curriculum</a:t>
            </a:r>
            <a:r>
              <a:rPr lang="en-GB" sz="2800" dirty="0"/>
              <a:t>?</a:t>
            </a:r>
          </a:p>
        </p:txBody>
      </p:sp>
      <p:sp>
        <p:nvSpPr>
          <p:cNvPr id="3" name="Content Placeholder 2">
            <a:extLst>
              <a:ext uri="{FF2B5EF4-FFF2-40B4-BE49-F238E27FC236}">
                <a16:creationId xmlns:a16="http://schemas.microsoft.com/office/drawing/2014/main" id="{0E505498-80F0-8EF7-2C39-7218DF5F7D04}"/>
              </a:ext>
            </a:extLst>
          </p:cNvPr>
          <p:cNvSpPr>
            <a:spLocks noGrp="1"/>
          </p:cNvSpPr>
          <p:nvPr>
            <p:ph idx="1"/>
          </p:nvPr>
        </p:nvSpPr>
        <p:spPr>
          <a:xfrm>
            <a:off x="822960" y="2697480"/>
            <a:ext cx="10500360" cy="3178388"/>
          </a:xfrm>
          <a:solidFill>
            <a:schemeClr val="bg1"/>
          </a:solidFill>
        </p:spPr>
        <p:txBody>
          <a:bodyPr>
            <a:normAutofit lnSpcReduction="10000"/>
          </a:bodyPr>
          <a:lstStyle/>
          <a:p>
            <a:pPr marL="0" indent="0">
              <a:buNone/>
            </a:pPr>
            <a:r>
              <a:rPr lang="en-GB" dirty="0"/>
              <a:t>• </a:t>
            </a:r>
            <a:r>
              <a:rPr lang="en-GB" b="1" dirty="0"/>
              <a:t>The core questions [which mirror the curriculum journey] for U1/P1-U3/P3 are revisited at regular junctures over the course the year. </a:t>
            </a:r>
            <a:r>
              <a:rPr lang="en-GB" dirty="0"/>
              <a:t>Trainees are required to reflect on and articulate their growing knowledge in response to these core questions. At the end of each placement, trainees present their responses to these core questions and provide examples of their learning.</a:t>
            </a:r>
          </a:p>
          <a:p>
            <a:pPr marL="0" indent="0">
              <a:buNone/>
            </a:pPr>
            <a:r>
              <a:rPr lang="en-GB" dirty="0"/>
              <a:t>• Trainees are also required to record and evidence their learning journey through the Progress Matrix, which illustrates to the tutor how far the intent of the curriculum has been understood and enacted.</a:t>
            </a:r>
          </a:p>
          <a:p>
            <a:endParaRPr lang="en-GB" dirty="0"/>
          </a:p>
        </p:txBody>
      </p:sp>
    </p:spTree>
    <p:extLst>
      <p:ext uri="{BB962C8B-B14F-4D97-AF65-F5344CB8AC3E}">
        <p14:creationId xmlns:p14="http://schemas.microsoft.com/office/powerpoint/2010/main" val="274509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FA0CBA5-6F96-ED99-C62F-52AE7BD3C54D}"/>
              </a:ext>
            </a:extLst>
          </p:cNvPr>
          <p:cNvGraphicFramePr>
            <a:graphicFrameLocks noGrp="1"/>
          </p:cNvGraphicFramePr>
          <p:nvPr>
            <p:extLst>
              <p:ext uri="{D42A27DB-BD31-4B8C-83A1-F6EECF244321}">
                <p14:modId xmlns:p14="http://schemas.microsoft.com/office/powerpoint/2010/main" val="770975482"/>
              </p:ext>
            </p:extLst>
          </p:nvPr>
        </p:nvGraphicFramePr>
        <p:xfrm>
          <a:off x="0" y="369334"/>
          <a:ext cx="12192000" cy="6725794"/>
        </p:xfrm>
        <a:graphic>
          <a:graphicData uri="http://schemas.openxmlformats.org/drawingml/2006/table">
            <a:tbl>
              <a:tblPr bandRow="1"/>
              <a:tblGrid>
                <a:gridCol w="4118433">
                  <a:extLst>
                    <a:ext uri="{9D8B030D-6E8A-4147-A177-3AD203B41FA5}">
                      <a16:colId xmlns:a16="http://schemas.microsoft.com/office/drawing/2014/main" val="4063717469"/>
                    </a:ext>
                  </a:extLst>
                </a:gridCol>
                <a:gridCol w="4119268">
                  <a:extLst>
                    <a:ext uri="{9D8B030D-6E8A-4147-A177-3AD203B41FA5}">
                      <a16:colId xmlns:a16="http://schemas.microsoft.com/office/drawing/2014/main" val="4234773427"/>
                    </a:ext>
                  </a:extLst>
                </a:gridCol>
                <a:gridCol w="3954299">
                  <a:extLst>
                    <a:ext uri="{9D8B030D-6E8A-4147-A177-3AD203B41FA5}">
                      <a16:colId xmlns:a16="http://schemas.microsoft.com/office/drawing/2014/main" val="2417773978"/>
                    </a:ext>
                  </a:extLst>
                </a:gridCol>
              </a:tblGrid>
              <a:tr h="480787">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importance of History as a school subject?</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the requirements and content for KS4 History and how can History teachers develop their knowledge and pedagogy for GCSE?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p>
                      <a:r>
                        <a:rPr lang="en-GB" sz="900" b="1">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strategies can History teachers use to support EAL students in the classroom?</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70716323"/>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the key components of a good History lesson and how does the planning process work?</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can marking and feedback be used to ensure better pupil outcomes?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approaches can History teachers adopt when teaching sensitive, contested and controversial histories?</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58093620"/>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importance of secure subject knowledge and how can subject knowledge be enhanced and developed?</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adaptive teaching look like in the History classroom, and how can History teachers support learners with SEND?</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ensure that LGBT+  voices and experiences  are present in the History curriculum?</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08762048"/>
                  </a:ext>
                </a:extLst>
              </a:tr>
              <a:tr h="480787">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the disciplinary and substantive concepts  in History education?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can History teachers do to make women more visible in the curriculum?</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archives be used to develop representative curriculum planning, and how can sources and evidence be used to drive lesson planning?</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52453502"/>
                  </a:ext>
                </a:extLst>
              </a:tr>
              <a:tr h="360590">
                <a:tc>
                  <a:txBody>
                    <a:bodyPr/>
                    <a:lstStyle/>
                    <a:p>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does a review of recent research suggest about how children learn?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historical scholarship be used to drive curriculum planning and how can we support students with historical interpretations?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approaches can History teachers take when working with complex and contrasting historical interpretations?</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05376077"/>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does a History teacher create enquiry questions and how do disciplinary and substantive concepts appear in enquiries?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specialist subject bodies support your teaching and students’ learning?</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History teachers plan and execute effective Historical fieldwork?</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21068147"/>
                  </a:ext>
                </a:extLst>
              </a:tr>
              <a:tr h="480787">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are curricula constructed and how are enquiry questions used to structure and shape a curriculum?</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meant by curriculum sequencing and a ‘knowledge rich’ curriculum?</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a good curriculum for Holocaust education at KS3 look like?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will you continue to develop your subject and curriculum knowledge in History and which scholarship, research and reading will help add depth to your subject knowledge for your ECT year?</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00481097"/>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a representative History curriculum and which groups tend to be under represented in the school History curriculum?</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formative assessment be used to inform the teacher and to ensure that learning and understanding are made visible?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will you adapt your planning and pedagogy to enhance your practice as an ECT?</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16423717"/>
                  </a:ext>
                </a:extLst>
              </a:tr>
              <a:tr h="424728">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pedagogy and what can History teachers and students do in their lessons?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p>
                      <a:r>
                        <a:rPr lang="en-GB" sz="900" b="1">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it mean to diversify a curriculum and what does a decolonized History curriculum look like?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p>
                      <a:r>
                        <a:rPr lang="en-GB" sz="900" b="1">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History teachers local history is present in lesson and curriculum plans?</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63388619"/>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History teachers assess their students and measure their progress?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p>
                      <a:r>
                        <a:rPr lang="en-GB" sz="900" b="1">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are the implications of Ofsted’s research review for History for practitioners?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are the requirements and key considerations for teaching A- level History and how can History teachers develop their knowledge and pedagogy?</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17257505"/>
                  </a:ext>
                </a:extLst>
              </a:tr>
              <a:tr h="283152">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adaptive teaching and how can History teachers ensure good outcomes for students of different abilities?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History teachers support students with judging historical significance?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History teachers use research to inform and shape their practice?</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21301984"/>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History teachers use sources and evidence in lessons?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can we support students with change and continuity, and judging similarity and difference?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 strategies from Cognitive Science are impactful in the history classroom and how can they be embedded into lesson and curriculum plans?</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92906344"/>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topics in History might be considered sensitive, contested and controversial and how should teachers approach these topics?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experience, skills and attributes are necessary for success in securing a first appointment?</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forms of assessment are most productive and provide teachers with feedback to shape and inform their planning and teaching?</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57762832"/>
                  </a:ext>
                </a:extLst>
              </a:tr>
              <a:tr h="360590">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cognitive science and how can strategies from cognitive science be integrated into History lessons to support students?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can History teachers support students when dealing with complex and contrasting interpretations?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pupil voice be used to inform what History teachers do?</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14848499"/>
                  </a:ext>
                </a:extLst>
              </a:tr>
              <a:tr h="480787">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History teachers embed and promote historical scholarship into lessons?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the Early Career Framework and how will you be monitored, assessed and supported as an Early Career teacher?</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06876084"/>
                  </a:ext>
                </a:extLst>
              </a:tr>
              <a:tr h="424728">
                <a:tc>
                  <a:txBody>
                    <a:bodyPr/>
                    <a:lstStyle/>
                    <a:p>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strategies can teachers employ to ensure behaviour for learning is good in lessons?</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p>
                      <a:r>
                        <a:rPr lang="en-GB" sz="900" b="1">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film be deployed in History lessons to enhance learning and understanding?</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84978637"/>
                  </a:ext>
                </a:extLst>
              </a:tr>
              <a:tr h="424728">
                <a:tc>
                  <a:txBody>
                    <a:bodyPr/>
                    <a:lstStyle/>
                    <a:p>
                      <a:r>
                        <a:rPr lang="en-GB" sz="900" b="1">
                          <a:effectLst/>
                          <a:latin typeface="Calibri" panose="020F0502020204030204" pitchFamily="34" charset="0"/>
                          <a:ea typeface="Times New Roman" panose="02020603050405020304" pitchFamily="18" charset="0"/>
                          <a:cs typeface="Calibri" panose="020F0502020204030204" pitchFamily="34" charset="0"/>
                        </a:rPr>
                        <a:t> </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p>
                      <a:r>
                        <a:rPr lang="en-GB" sz="900" b="1">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a:effectLst/>
                          <a:latin typeface="Calibri" panose="020F0502020204030204" pitchFamily="34" charset="0"/>
                          <a:ea typeface="Calibri" panose="020F0502020204030204" pitchFamily="34" charset="0"/>
                          <a:cs typeface="Times New Roman" panose="02020603050405020304" pitchFamily="18" charset="0"/>
                        </a:rPr>
                        <a:t> </a:t>
                      </a: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research and reading will help inform your pedagogy and classroom practice for your ECT year?</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49" marR="27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96202034"/>
                  </a:ext>
                </a:extLst>
              </a:tr>
            </a:tbl>
          </a:graphicData>
        </a:graphic>
      </p:graphicFrame>
      <p:sp>
        <p:nvSpPr>
          <p:cNvPr id="5" name="TextBox 4">
            <a:extLst>
              <a:ext uri="{FF2B5EF4-FFF2-40B4-BE49-F238E27FC236}">
                <a16:creationId xmlns:a16="http://schemas.microsoft.com/office/drawing/2014/main" id="{A65845EC-C8F1-CE01-18C6-89E03C69EB2C}"/>
              </a:ext>
            </a:extLst>
          </p:cNvPr>
          <p:cNvSpPr txBox="1"/>
          <p:nvPr/>
        </p:nvSpPr>
        <p:spPr>
          <a:xfrm>
            <a:off x="0" y="1"/>
            <a:ext cx="4069080" cy="369332"/>
          </a:xfrm>
          <a:prstGeom prst="rect">
            <a:avLst/>
          </a:prstGeom>
          <a:solidFill>
            <a:srgbClr val="FFFF00"/>
          </a:solidFill>
          <a:ln>
            <a:solidFill>
              <a:schemeClr val="tx1"/>
            </a:solidFill>
          </a:ln>
        </p:spPr>
        <p:txBody>
          <a:bodyPr wrap="square" rtlCol="0">
            <a:spAutoFit/>
          </a:bodyPr>
          <a:lstStyle/>
          <a:p>
            <a:r>
              <a:rPr lang="en-GB" dirty="0"/>
              <a:t>U1/P1 Core questions</a:t>
            </a:r>
          </a:p>
        </p:txBody>
      </p:sp>
      <p:sp>
        <p:nvSpPr>
          <p:cNvPr id="6" name="TextBox 5">
            <a:extLst>
              <a:ext uri="{FF2B5EF4-FFF2-40B4-BE49-F238E27FC236}">
                <a16:creationId xmlns:a16="http://schemas.microsoft.com/office/drawing/2014/main" id="{21432639-6965-E65E-E761-DD1587048E57}"/>
              </a:ext>
            </a:extLst>
          </p:cNvPr>
          <p:cNvSpPr txBox="1"/>
          <p:nvPr/>
        </p:nvSpPr>
        <p:spPr>
          <a:xfrm>
            <a:off x="4069080" y="0"/>
            <a:ext cx="4175760" cy="369332"/>
          </a:xfrm>
          <a:prstGeom prst="rect">
            <a:avLst/>
          </a:prstGeom>
          <a:solidFill>
            <a:srgbClr val="92D050"/>
          </a:solidFill>
          <a:ln>
            <a:solidFill>
              <a:schemeClr val="tx1"/>
            </a:solidFill>
          </a:ln>
        </p:spPr>
        <p:txBody>
          <a:bodyPr wrap="square" rtlCol="0">
            <a:spAutoFit/>
          </a:bodyPr>
          <a:lstStyle/>
          <a:p>
            <a:r>
              <a:rPr lang="en-GB" dirty="0"/>
              <a:t>U2/P2 Core questions</a:t>
            </a:r>
          </a:p>
        </p:txBody>
      </p:sp>
      <p:sp>
        <p:nvSpPr>
          <p:cNvPr id="7" name="TextBox 6">
            <a:extLst>
              <a:ext uri="{FF2B5EF4-FFF2-40B4-BE49-F238E27FC236}">
                <a16:creationId xmlns:a16="http://schemas.microsoft.com/office/drawing/2014/main" id="{66D7DE4A-3045-8F35-8BED-AEFF027B13B9}"/>
              </a:ext>
            </a:extLst>
          </p:cNvPr>
          <p:cNvSpPr txBox="1"/>
          <p:nvPr/>
        </p:nvSpPr>
        <p:spPr>
          <a:xfrm>
            <a:off x="8244840" y="0"/>
            <a:ext cx="3947160" cy="369332"/>
          </a:xfrm>
          <a:prstGeom prst="rect">
            <a:avLst/>
          </a:prstGeom>
          <a:solidFill>
            <a:srgbClr val="00B0F0"/>
          </a:solidFill>
          <a:ln>
            <a:solidFill>
              <a:schemeClr val="tx1"/>
            </a:solidFill>
          </a:ln>
        </p:spPr>
        <p:txBody>
          <a:bodyPr wrap="square" rtlCol="0">
            <a:spAutoFit/>
          </a:bodyPr>
          <a:lstStyle/>
          <a:p>
            <a:r>
              <a:rPr lang="en-GB" dirty="0"/>
              <a:t>U3/P3 Core questions</a:t>
            </a:r>
          </a:p>
        </p:txBody>
      </p:sp>
      <p:sp>
        <p:nvSpPr>
          <p:cNvPr id="8" name="TextBox 7">
            <a:extLst>
              <a:ext uri="{FF2B5EF4-FFF2-40B4-BE49-F238E27FC236}">
                <a16:creationId xmlns:a16="http://schemas.microsoft.com/office/drawing/2014/main" id="{0AB8DFEC-B75A-E944-74EB-AEE2DFF36EE2}"/>
              </a:ext>
            </a:extLst>
          </p:cNvPr>
          <p:cNvSpPr txBox="1"/>
          <p:nvPr/>
        </p:nvSpPr>
        <p:spPr>
          <a:xfrm>
            <a:off x="975360" y="5577840"/>
            <a:ext cx="9890760" cy="1200329"/>
          </a:xfrm>
          <a:prstGeom prst="rect">
            <a:avLst/>
          </a:prstGeom>
          <a:solidFill>
            <a:sysClr val="window" lastClr="FFFFFF"/>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rPr>
              <a:t>The PGCE year has 45 days of University teaching. Around 38 of these days are ‘subject specific’ in focus</a:t>
            </a:r>
            <a:r>
              <a:rPr kumimoji="0" lang="en-GB" sz="1800" b="0" i="0" u="none" strike="noStrike" kern="0" cap="none" spc="0" normalizeH="0" baseline="0" noProof="0" dirty="0">
                <a:ln>
                  <a:noFill/>
                </a:ln>
                <a:solidFill>
                  <a:prstClr val="black"/>
                </a:solidFill>
                <a:effectLst/>
                <a:uLnTx/>
                <a:uFillTx/>
                <a:latin typeface="Calibri" panose="020F0502020204030204"/>
              </a:rPr>
              <a:t>. All of the core questions detailed on this slide are covered on these days.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rPr>
              <a:t>Around 35% of these sessions are planned and delivered by mentors and teachers within the partnership</a:t>
            </a:r>
          </a:p>
        </p:txBody>
      </p:sp>
    </p:spTree>
    <p:extLst>
      <p:ext uri="{BB962C8B-B14F-4D97-AF65-F5344CB8AC3E}">
        <p14:creationId xmlns:p14="http://schemas.microsoft.com/office/powerpoint/2010/main" val="20757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4334-3274-38E4-C24A-2D46B6C4E5D3}"/>
              </a:ext>
            </a:extLst>
          </p:cNvPr>
          <p:cNvSpPr>
            <a:spLocks noGrp="1"/>
          </p:cNvSpPr>
          <p:nvPr>
            <p:ph type="title"/>
          </p:nvPr>
        </p:nvSpPr>
        <p:spPr>
          <a:xfrm>
            <a:off x="929640" y="640081"/>
            <a:ext cx="9966958" cy="838199"/>
          </a:xfrm>
          <a:ln>
            <a:solidFill>
              <a:schemeClr val="tx1"/>
            </a:solidFill>
          </a:ln>
        </p:spPr>
        <p:txBody>
          <a:bodyPr>
            <a:normAutofit/>
          </a:bodyPr>
          <a:lstStyle/>
          <a:p>
            <a:r>
              <a:rPr lang="en-GB" dirty="0"/>
              <a:t>PGCE History Curriculum: Core questions</a:t>
            </a:r>
          </a:p>
        </p:txBody>
      </p:sp>
      <p:sp>
        <p:nvSpPr>
          <p:cNvPr id="3" name="Content Placeholder 2">
            <a:extLst>
              <a:ext uri="{FF2B5EF4-FFF2-40B4-BE49-F238E27FC236}">
                <a16:creationId xmlns:a16="http://schemas.microsoft.com/office/drawing/2014/main" id="{C95242B8-1B03-91B1-650E-23CB80512FE0}"/>
              </a:ext>
            </a:extLst>
          </p:cNvPr>
          <p:cNvSpPr>
            <a:spLocks noGrp="1"/>
          </p:cNvSpPr>
          <p:nvPr>
            <p:ph idx="1"/>
          </p:nvPr>
        </p:nvSpPr>
        <p:spPr>
          <a:xfrm>
            <a:off x="548640" y="1813561"/>
            <a:ext cx="11064240" cy="4587239"/>
          </a:xfrm>
          <a:solidFill>
            <a:schemeClr val="bg1"/>
          </a:solidFill>
          <a:ln>
            <a:solidFill>
              <a:schemeClr val="tx1"/>
            </a:solidFill>
          </a:ln>
        </p:spPr>
        <p:txBody>
          <a:bodyPr>
            <a:normAutofit/>
          </a:bodyPr>
          <a:lstStyle/>
          <a:p>
            <a:r>
              <a:rPr lang="en-GB" sz="2000" dirty="0"/>
              <a:t>The PGCE History curriculum is constructed  and taught through </a:t>
            </a:r>
            <a:r>
              <a:rPr lang="en-GB" sz="2000" b="1" dirty="0"/>
              <a:t>core questions</a:t>
            </a:r>
          </a:p>
          <a:p>
            <a:r>
              <a:rPr lang="en-GB" sz="2000" dirty="0"/>
              <a:t>The PGCE History curriculum is structured and experienced through engaging with core questions for each distinctive phase of the programme. [U1/P1 to U3/P3]</a:t>
            </a:r>
          </a:p>
          <a:p>
            <a:r>
              <a:rPr lang="en-GB" sz="2000" dirty="0"/>
              <a:t>These core questions mirror the way that most school students’ history curricula are structured and experienced: through enquiry questions</a:t>
            </a:r>
          </a:p>
          <a:p>
            <a:r>
              <a:rPr lang="en-GB" sz="2000" dirty="0"/>
              <a:t>These core questions are visited and reviewed at the start, mid-point and end point of each phase of the programme. </a:t>
            </a:r>
          </a:p>
          <a:p>
            <a:r>
              <a:rPr lang="en-GB" sz="2000" dirty="0"/>
              <a:t>Each core question is addressed in a university teaching session, delivered by the subject leader/school partner/mentor/specialist organisation</a:t>
            </a:r>
          </a:p>
          <a:p>
            <a:r>
              <a:rPr lang="en-GB" sz="2000" dirty="0"/>
              <a:t>Trainees are required to discuss and present their learning through presentations at the mid and end points of each phase [see following slides]</a:t>
            </a:r>
          </a:p>
          <a:p>
            <a:r>
              <a:rPr lang="en-GB" sz="2000" dirty="0"/>
              <a:t>The PGCE core questions mirror the overarching UoM Curriculum journey [next slide]</a:t>
            </a:r>
          </a:p>
        </p:txBody>
      </p:sp>
    </p:spTree>
    <p:extLst>
      <p:ext uri="{BB962C8B-B14F-4D97-AF65-F5344CB8AC3E}">
        <p14:creationId xmlns:p14="http://schemas.microsoft.com/office/powerpoint/2010/main" val="39374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fld id="{CFFC6171-5F17-134C-B1FA-461CAA3B4040}" type="slidenum">
              <a:rPr kumimoji="0" lang="en-GB" sz="105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685800" rtl="0" eaLnBrk="1" fontAlgn="base" latinLnBrk="0" hangingPunct="1">
                <a:lnSpc>
                  <a:spcPct val="100000"/>
                </a:lnSpc>
                <a:spcBef>
                  <a:spcPct val="0"/>
                </a:spcBef>
                <a:spcAft>
                  <a:spcPct val="0"/>
                </a:spcAft>
                <a:buClrTx/>
                <a:buSzTx/>
                <a:buFontTx/>
                <a:buNone/>
                <a:tabLst/>
                <a:defRPr/>
              </a:pPr>
              <a:t>16</a:t>
            </a:fld>
            <a:endParaRPr kumimoji="0" lang="en-GB" sz="105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3"/>
          <a:stretch>
            <a:fillRect/>
          </a:stretch>
        </p:blipFill>
        <p:spPr>
          <a:xfrm>
            <a:off x="929640" y="1219200"/>
            <a:ext cx="10683240" cy="5306144"/>
          </a:xfrm>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3429000" y="332656"/>
            <a:ext cx="7010400" cy="655836"/>
          </a:xfrm>
          <a:prstGeom prst="rect">
            <a:avLst/>
          </a:prstGeom>
          <a:solidFill>
            <a:srgbClr val="FFFF00"/>
          </a:solidFill>
          <a:ln>
            <a:solidFill>
              <a:schemeClr val="accent1"/>
            </a:solidFill>
          </a:ln>
        </p:spPr>
        <p:txBody>
          <a:bodyPr bIns="68580" anchor="b" anchorCtr="0">
            <a:normAutofit fontScale="82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Franklin Gothic Book"/>
                <a:ea typeface="+mj-ea"/>
                <a:cs typeface="+mj-cs"/>
              </a:rPr>
              <a:t>UoM PGCE Curriculum map: U1/P1 trainee journey</a:t>
            </a:r>
          </a:p>
        </p:txBody>
      </p:sp>
      <p:sp>
        <p:nvSpPr>
          <p:cNvPr id="2" name="TextBox 1">
            <a:extLst>
              <a:ext uri="{FF2B5EF4-FFF2-40B4-BE49-F238E27FC236}">
                <a16:creationId xmlns:a16="http://schemas.microsoft.com/office/drawing/2014/main" id="{B7D5D9C9-9416-1EE7-E05B-F34C65BD991F}"/>
              </a:ext>
            </a:extLst>
          </p:cNvPr>
          <p:cNvSpPr txBox="1"/>
          <p:nvPr/>
        </p:nvSpPr>
        <p:spPr>
          <a:xfrm>
            <a:off x="10043160" y="2780930"/>
            <a:ext cx="746760" cy="923330"/>
          </a:xfrm>
          <a:prstGeom prst="rect">
            <a:avLst/>
          </a:prstGeom>
          <a:solidFill>
            <a:schemeClr val="bg1"/>
          </a:solid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charset="0"/>
                <a:ea typeface="+mn-ea"/>
                <a:cs typeface="+mn-cs"/>
              </a:rPr>
              <a:t>ECT phase</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Arrow: Left 6">
            <a:extLst>
              <a:ext uri="{FF2B5EF4-FFF2-40B4-BE49-F238E27FC236}">
                <a16:creationId xmlns:a16="http://schemas.microsoft.com/office/drawing/2014/main" id="{5A0FEA47-759D-F0DD-3098-76A97101E868}"/>
              </a:ext>
            </a:extLst>
          </p:cNvPr>
          <p:cNvSpPr/>
          <p:nvPr/>
        </p:nvSpPr>
        <p:spPr>
          <a:xfrm>
            <a:off x="4648200" y="3872272"/>
            <a:ext cx="1385316" cy="363474"/>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Perpetua"/>
              <a:ea typeface="+mn-ea"/>
              <a:cs typeface="+mn-cs"/>
            </a:endParaRPr>
          </a:p>
        </p:txBody>
      </p:sp>
      <p:sp>
        <p:nvSpPr>
          <p:cNvPr id="10" name="TextBox 9">
            <a:extLst>
              <a:ext uri="{FF2B5EF4-FFF2-40B4-BE49-F238E27FC236}">
                <a16:creationId xmlns:a16="http://schemas.microsoft.com/office/drawing/2014/main" id="{65B9F3FC-E9BC-6C5A-874C-66D35FFFB081}"/>
              </a:ext>
            </a:extLst>
          </p:cNvPr>
          <p:cNvSpPr txBox="1"/>
          <p:nvPr/>
        </p:nvSpPr>
        <p:spPr>
          <a:xfrm>
            <a:off x="6096000" y="2746085"/>
            <a:ext cx="2622920" cy="3000821"/>
          </a:xfrm>
          <a:prstGeom prst="rect">
            <a:avLst/>
          </a:prstGeom>
          <a:solidFill>
            <a:srgbClr val="FFFF00"/>
          </a:solidFill>
          <a:ln w="76200">
            <a:solidFill>
              <a:schemeClr val="tx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Phase 1 of the UoM PGCE curriculum journey (U1/P1) focuses on:</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Induction to the profession</a:t>
            </a:r>
          </a:p>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Establishing the foundations</a:t>
            </a:r>
          </a:p>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Developing skills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aim of this first stage is to prepare trainees for the ‘basics’ and to make sure that they had an awareness of what every History teacher needs to know – the building blocks. This is mirrored  in the PGCE History  </a:t>
            </a:r>
            <a:r>
              <a:rPr kumimoji="0" lang="en-GB" sz="135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core questions.</a:t>
            </a:r>
            <a:endParaRPr kumimoji="0" lang="en-GB" sz="1350" b="0" i="0" u="none" strike="noStrike" kern="1200" cap="none" spc="0" normalizeH="0" baseline="0" noProof="0" dirty="0">
              <a:ln>
                <a:noFill/>
              </a:ln>
              <a:solidFill>
                <a:srgbClr val="FF0000"/>
              </a:solidFill>
              <a:effectLst/>
              <a:uLnTx/>
              <a:uFillTx/>
              <a:latin typeface="Perpetua"/>
              <a:ea typeface="+mn-ea"/>
              <a:cs typeface="+mn-cs"/>
            </a:endParaRPr>
          </a:p>
        </p:txBody>
      </p:sp>
      <p:sp>
        <p:nvSpPr>
          <p:cNvPr id="9" name="TextBox 8">
            <a:extLst>
              <a:ext uri="{FF2B5EF4-FFF2-40B4-BE49-F238E27FC236}">
                <a16:creationId xmlns:a16="http://schemas.microsoft.com/office/drawing/2014/main" id="{16AAFDAE-D23D-AB33-FB0D-D69CBC66A1BD}"/>
              </a:ext>
            </a:extLst>
          </p:cNvPr>
          <p:cNvSpPr txBox="1"/>
          <p:nvPr/>
        </p:nvSpPr>
        <p:spPr>
          <a:xfrm>
            <a:off x="10043160" y="4800600"/>
            <a:ext cx="746760"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ECT phase</a:t>
            </a:r>
          </a:p>
        </p:txBody>
      </p:sp>
      <p:sp>
        <p:nvSpPr>
          <p:cNvPr id="12" name="TextBox 11">
            <a:extLst>
              <a:ext uri="{FF2B5EF4-FFF2-40B4-BE49-F238E27FC236}">
                <a16:creationId xmlns:a16="http://schemas.microsoft.com/office/drawing/2014/main" id="{DCC68FBF-E6DE-872D-483E-F36E0B92768D}"/>
              </a:ext>
            </a:extLst>
          </p:cNvPr>
          <p:cNvSpPr txBox="1"/>
          <p:nvPr/>
        </p:nvSpPr>
        <p:spPr>
          <a:xfrm>
            <a:off x="929640" y="1967647"/>
            <a:ext cx="3718560" cy="4557697"/>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8466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41FAFD-1C26-A7C7-012F-E96F57098EE8}"/>
              </a:ext>
            </a:extLst>
          </p:cNvPr>
          <p:cNvGraphicFramePr>
            <a:graphicFrameLocks noGrp="1"/>
          </p:cNvGraphicFramePr>
          <p:nvPr>
            <p:extLst>
              <p:ext uri="{D42A27DB-BD31-4B8C-83A1-F6EECF244321}">
                <p14:modId xmlns:p14="http://schemas.microsoft.com/office/powerpoint/2010/main" val="188327838"/>
              </p:ext>
            </p:extLst>
          </p:nvPr>
        </p:nvGraphicFramePr>
        <p:xfrm>
          <a:off x="822960" y="594360"/>
          <a:ext cx="10546080" cy="5806440"/>
        </p:xfrm>
        <a:graphic>
          <a:graphicData uri="http://schemas.openxmlformats.org/drawingml/2006/table">
            <a:tbl>
              <a:tblPr firstRow="1" bandRow="1">
                <a:tableStyleId>{9D7B26C5-4107-4FEC-AEDC-1716B250A1EF}</a:tableStyleId>
              </a:tblPr>
              <a:tblGrid>
                <a:gridCol w="2597508">
                  <a:extLst>
                    <a:ext uri="{9D8B030D-6E8A-4147-A177-3AD203B41FA5}">
                      <a16:colId xmlns:a16="http://schemas.microsoft.com/office/drawing/2014/main" val="1722897065"/>
                    </a:ext>
                  </a:extLst>
                </a:gridCol>
                <a:gridCol w="2648489">
                  <a:extLst>
                    <a:ext uri="{9D8B030D-6E8A-4147-A177-3AD203B41FA5}">
                      <a16:colId xmlns:a16="http://schemas.microsoft.com/office/drawing/2014/main" val="3261091979"/>
                    </a:ext>
                  </a:extLst>
                </a:gridCol>
                <a:gridCol w="2680217">
                  <a:extLst>
                    <a:ext uri="{9D8B030D-6E8A-4147-A177-3AD203B41FA5}">
                      <a16:colId xmlns:a16="http://schemas.microsoft.com/office/drawing/2014/main" val="3757815326"/>
                    </a:ext>
                  </a:extLst>
                </a:gridCol>
                <a:gridCol w="2619866">
                  <a:extLst>
                    <a:ext uri="{9D8B030D-6E8A-4147-A177-3AD203B41FA5}">
                      <a16:colId xmlns:a16="http://schemas.microsoft.com/office/drawing/2014/main" val="131081270"/>
                    </a:ext>
                  </a:extLst>
                </a:gridCol>
              </a:tblGrid>
              <a:tr h="1321889">
                <a:tc>
                  <a:txBody>
                    <a:bodyPr/>
                    <a:lstStyle/>
                    <a:p>
                      <a:r>
                        <a:rPr lang="en-GB" sz="1600" dirty="0"/>
                        <a:t>What is the importance of History as a school subject?</a:t>
                      </a:r>
                    </a:p>
                  </a:txBody>
                  <a:tcPr marL="51812" marR="51812" marT="25906" marB="25906">
                    <a:solidFill>
                      <a:schemeClr val="bg1"/>
                    </a:solidFill>
                  </a:tcPr>
                </a:tc>
                <a:tc>
                  <a:txBody>
                    <a:bodyPr/>
                    <a:lstStyle/>
                    <a:p>
                      <a:r>
                        <a:rPr lang="en-GB" sz="1600"/>
                        <a:t>What are the key components of a good History lesson and how does the planning process work?</a:t>
                      </a:r>
                    </a:p>
                  </a:txBody>
                  <a:tcPr marL="51812" marR="51812" marT="25906" marB="25906">
                    <a:solidFill>
                      <a:schemeClr val="bg1"/>
                    </a:solidFill>
                  </a:tcPr>
                </a:tc>
                <a:tc>
                  <a:txBody>
                    <a:bodyPr/>
                    <a:lstStyle/>
                    <a:p>
                      <a:r>
                        <a:rPr lang="en-GB" sz="1600" dirty="0"/>
                        <a:t>What is the importance of secure subject knowledge and how can subject knowledge be enhanced and developed?</a:t>
                      </a:r>
                    </a:p>
                  </a:txBody>
                  <a:tcPr marL="51812" marR="51812" marT="25906" marB="25906">
                    <a:solidFill>
                      <a:schemeClr val="bg1"/>
                    </a:solidFill>
                  </a:tcPr>
                </a:tc>
                <a:tc>
                  <a:txBody>
                    <a:bodyPr/>
                    <a:lstStyle/>
                    <a:p>
                      <a:r>
                        <a:rPr lang="en-GB" sz="1600" dirty="0"/>
                        <a:t>What are the disciplinary concepts in History education?</a:t>
                      </a:r>
                    </a:p>
                  </a:txBody>
                  <a:tcPr marL="51812" marR="51812" marT="25906" marB="25906">
                    <a:solidFill>
                      <a:schemeClr val="bg1"/>
                    </a:solidFill>
                  </a:tcPr>
                </a:tc>
                <a:extLst>
                  <a:ext uri="{0D108BD9-81ED-4DB2-BD59-A6C34878D82A}">
                    <a16:rowId xmlns:a16="http://schemas.microsoft.com/office/drawing/2014/main" val="1300484707"/>
                  </a:ext>
                </a:extLst>
              </a:tr>
              <a:tr h="1591919">
                <a:tc>
                  <a:txBody>
                    <a:bodyPr/>
                    <a:lstStyle/>
                    <a:p>
                      <a:r>
                        <a:rPr lang="en-GB" sz="1600" b="1"/>
                        <a:t>What are the substantive concepts in History education?</a:t>
                      </a:r>
                    </a:p>
                  </a:txBody>
                  <a:tcPr marL="51812" marR="51812" marT="25906" marB="25906"/>
                </a:tc>
                <a:tc>
                  <a:txBody>
                    <a:bodyPr/>
                    <a:lstStyle/>
                    <a:p>
                      <a:r>
                        <a:rPr lang="en-GB" sz="1600" b="1" dirty="0"/>
                        <a:t>How does a History teacher create enquiry questions and how do disciplinary and substantive concepts appear in enquiries?</a:t>
                      </a:r>
                    </a:p>
                  </a:txBody>
                  <a:tcPr marL="51812" marR="51812" marT="25906" marB="25906"/>
                </a:tc>
                <a:tc>
                  <a:txBody>
                    <a:bodyPr/>
                    <a:lstStyle/>
                    <a:p>
                      <a:r>
                        <a:rPr lang="en-GB" sz="1600" b="1"/>
                        <a:t>How are curricula constructed and how are enquiry questions used to structure and shape a curriculum?</a:t>
                      </a:r>
                    </a:p>
                  </a:txBody>
                  <a:tcPr marL="51812" marR="51812" marT="25906" marB="25906"/>
                </a:tc>
                <a:tc>
                  <a:txBody>
                    <a:bodyPr/>
                    <a:lstStyle/>
                    <a:p>
                      <a:r>
                        <a:rPr lang="en-GB" sz="1600" b="1" dirty="0"/>
                        <a:t>What is a representative History curriculum, and which groups tend to be underrepresented in the school History curriculum?</a:t>
                      </a:r>
                    </a:p>
                  </a:txBody>
                  <a:tcPr marL="51812" marR="51812" marT="25906" marB="25906"/>
                </a:tc>
                <a:extLst>
                  <a:ext uri="{0D108BD9-81ED-4DB2-BD59-A6C34878D82A}">
                    <a16:rowId xmlns:a16="http://schemas.microsoft.com/office/drawing/2014/main" val="1972298529"/>
                  </a:ext>
                </a:extLst>
              </a:tr>
              <a:tr h="1300713">
                <a:tc>
                  <a:txBody>
                    <a:bodyPr/>
                    <a:lstStyle/>
                    <a:p>
                      <a:r>
                        <a:rPr lang="en-GB" sz="1600" b="1"/>
                        <a:t>What is pedagogy and what can History teachers and students do in their lessons</a:t>
                      </a:r>
                      <a:r>
                        <a:rPr lang="en-GB" sz="1600"/>
                        <a:t>?</a:t>
                      </a:r>
                    </a:p>
                  </a:txBody>
                  <a:tcPr marL="51812" marR="51812" marT="25906" marB="25906"/>
                </a:tc>
                <a:tc>
                  <a:txBody>
                    <a:bodyPr/>
                    <a:lstStyle/>
                    <a:p>
                      <a:r>
                        <a:rPr lang="en-GB" sz="1600" b="1" dirty="0"/>
                        <a:t>How can History teachers assess their students and measure their progress? </a:t>
                      </a:r>
                    </a:p>
                  </a:txBody>
                  <a:tcPr marL="51812" marR="51812" marT="25906" marB="25906"/>
                </a:tc>
                <a:tc>
                  <a:txBody>
                    <a:bodyPr/>
                    <a:lstStyle/>
                    <a:p>
                      <a:r>
                        <a:rPr lang="en-GB" sz="1600" b="1" dirty="0"/>
                        <a:t>What is adaptive teaching and how can History teachers ensure good outcomes for students of different abilities?</a:t>
                      </a:r>
                    </a:p>
                  </a:txBody>
                  <a:tcPr marL="51812" marR="51812" marT="25906" marB="25906"/>
                </a:tc>
                <a:tc>
                  <a:txBody>
                    <a:bodyPr/>
                    <a:lstStyle/>
                    <a:p>
                      <a:r>
                        <a:rPr lang="en-GB" sz="1600" b="1" dirty="0"/>
                        <a:t>How can History teachers use sources and evidence in lessons?</a:t>
                      </a:r>
                    </a:p>
                  </a:txBody>
                  <a:tcPr marL="51812" marR="51812" marT="25906" marB="25906"/>
                </a:tc>
                <a:extLst>
                  <a:ext uri="{0D108BD9-81ED-4DB2-BD59-A6C34878D82A}">
                    <a16:rowId xmlns:a16="http://schemas.microsoft.com/office/drawing/2014/main" val="2171518955"/>
                  </a:ext>
                </a:extLst>
              </a:tr>
              <a:tr h="1591919">
                <a:tc>
                  <a:txBody>
                    <a:bodyPr/>
                    <a:lstStyle/>
                    <a:p>
                      <a:r>
                        <a:rPr lang="en-GB" sz="1600" b="1"/>
                        <a:t>Which topics in History might be considered sensitive, contested and controversial? </a:t>
                      </a:r>
                    </a:p>
                  </a:txBody>
                  <a:tcPr marL="51812" marR="51812" marT="25906" marB="25906"/>
                </a:tc>
                <a:tc>
                  <a:txBody>
                    <a:bodyPr/>
                    <a:lstStyle/>
                    <a:p>
                      <a:r>
                        <a:rPr lang="en-GB" sz="1600" b="1"/>
                        <a:t>What is cognitive science and how can strategies from cognitive science be integrated into History lessons to support students?</a:t>
                      </a:r>
                    </a:p>
                  </a:txBody>
                  <a:tcPr marL="51812" marR="51812" marT="25906" marB="25906"/>
                </a:tc>
                <a:tc>
                  <a:txBody>
                    <a:bodyPr/>
                    <a:lstStyle/>
                    <a:p>
                      <a:r>
                        <a:rPr lang="en-GB" sz="1600" b="1" dirty="0"/>
                        <a:t>How can History teachers embed and promote historical scholarship into lessons?</a:t>
                      </a:r>
                    </a:p>
                  </a:txBody>
                  <a:tcPr marL="51812" marR="51812" marT="25906" marB="25906"/>
                </a:tc>
                <a:tc>
                  <a:txBody>
                    <a:bodyPr/>
                    <a:lstStyle/>
                    <a:p>
                      <a:r>
                        <a:rPr lang="en-GB" sz="1600" b="1" dirty="0"/>
                        <a:t>What strategies can teachers employ to ensure behaviour for learning is good in lessons?</a:t>
                      </a:r>
                    </a:p>
                  </a:txBody>
                  <a:tcPr marL="51812" marR="51812" marT="25906" marB="25906"/>
                </a:tc>
                <a:extLst>
                  <a:ext uri="{0D108BD9-81ED-4DB2-BD59-A6C34878D82A}">
                    <a16:rowId xmlns:a16="http://schemas.microsoft.com/office/drawing/2014/main" val="3674760588"/>
                  </a:ext>
                </a:extLst>
              </a:tr>
            </a:tbl>
          </a:graphicData>
        </a:graphic>
      </p:graphicFrame>
      <p:sp>
        <p:nvSpPr>
          <p:cNvPr id="3" name="TextBox 2">
            <a:extLst>
              <a:ext uri="{FF2B5EF4-FFF2-40B4-BE49-F238E27FC236}">
                <a16:creationId xmlns:a16="http://schemas.microsoft.com/office/drawing/2014/main" id="{90C27B9D-DC04-68F6-7139-03DB8C08BEAF}"/>
              </a:ext>
            </a:extLst>
          </p:cNvPr>
          <p:cNvSpPr txBox="1"/>
          <p:nvPr/>
        </p:nvSpPr>
        <p:spPr>
          <a:xfrm>
            <a:off x="899160" y="0"/>
            <a:ext cx="10424160" cy="369332"/>
          </a:xfrm>
          <a:prstGeom prst="rect">
            <a:avLst/>
          </a:prstGeom>
          <a:solidFill>
            <a:schemeClr val="bg1"/>
          </a:solidFill>
        </p:spPr>
        <p:txBody>
          <a:bodyPr wrap="square" rtlCol="0">
            <a:spAutoFit/>
          </a:bodyPr>
          <a:lstStyle/>
          <a:p>
            <a:r>
              <a:rPr lang="en-GB" b="1" dirty="0"/>
              <a:t>PGCE History core questions for U1/P1</a:t>
            </a:r>
          </a:p>
        </p:txBody>
      </p:sp>
    </p:spTree>
    <p:extLst>
      <p:ext uri="{BB962C8B-B14F-4D97-AF65-F5344CB8AC3E}">
        <p14:creationId xmlns:p14="http://schemas.microsoft.com/office/powerpoint/2010/main" val="266725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F97ED5-B815-E486-8F48-0E3915239387}"/>
              </a:ext>
            </a:extLst>
          </p:cNvPr>
          <p:cNvSpPr txBox="1"/>
          <p:nvPr/>
        </p:nvSpPr>
        <p:spPr>
          <a:xfrm>
            <a:off x="5625261" y="746761"/>
            <a:ext cx="5662965" cy="5501634"/>
          </a:xfrm>
          <a:prstGeom prst="rect">
            <a:avLst/>
          </a:prstGeom>
          <a:solidFill>
            <a:schemeClr val="bg1"/>
          </a:solidFill>
          <a:ln>
            <a:solidFill>
              <a:schemeClr val="tx1"/>
            </a:solidFill>
          </a:ln>
        </p:spPr>
        <p:txBody>
          <a:bodyPr vert="horz" lIns="91440" tIns="45720" rIns="91440" bIns="45720" rtlCol="0" anchor="t">
            <a:normAutofit fontScale="92500" lnSpcReduction="20000"/>
          </a:bodyPr>
          <a:lstStyle/>
          <a:p>
            <a:pPr>
              <a:spcBef>
                <a:spcPct val="20000"/>
              </a:spcBef>
              <a:spcAft>
                <a:spcPts val="600"/>
              </a:spcAft>
              <a:buClr>
                <a:schemeClr val="accent1"/>
              </a:buClr>
              <a:buSzPct val="115000"/>
              <a:buFont typeface="Arial"/>
              <a:buChar char="•"/>
              <a:defRPr/>
            </a:pPr>
            <a:r>
              <a:rPr lang="en-US" sz="1400" b="1" dirty="0">
                <a:solidFill>
                  <a:srgbClr val="262626"/>
                </a:solidFill>
                <a:highlight>
                  <a:srgbClr val="FFFF00"/>
                </a:highlight>
              </a:rPr>
              <a:t>What is the intent?</a:t>
            </a:r>
          </a:p>
          <a:p>
            <a:pPr>
              <a:spcBef>
                <a:spcPct val="20000"/>
              </a:spcBef>
              <a:spcAft>
                <a:spcPts val="600"/>
              </a:spcAft>
              <a:buClr>
                <a:schemeClr val="accent1"/>
              </a:buClr>
              <a:buSzPct val="115000"/>
              <a:buFont typeface="Arial"/>
              <a:buChar char="•"/>
              <a:defRPr/>
            </a:pPr>
            <a:r>
              <a:rPr lang="en-US" sz="1400" dirty="0">
                <a:solidFill>
                  <a:srgbClr val="262626"/>
                </a:solidFill>
              </a:rPr>
              <a:t>These are the key questions for </a:t>
            </a:r>
            <a:r>
              <a:rPr lang="en-US" sz="1400" b="1" dirty="0">
                <a:solidFill>
                  <a:srgbClr val="262626"/>
                </a:solidFill>
              </a:rPr>
              <a:t>U1 /P1 [University 1, Placement 1]  T</a:t>
            </a:r>
            <a:r>
              <a:rPr lang="en-US" sz="1400" dirty="0">
                <a:solidFill>
                  <a:srgbClr val="262626"/>
                </a:solidFill>
              </a:rPr>
              <a:t>hey are all designed to ensure that PGCE Historians:</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Are inducted </a:t>
            </a:r>
            <a:r>
              <a:rPr lang="en-US" sz="1400" dirty="0">
                <a:solidFill>
                  <a:srgbClr val="262626"/>
                </a:solidFill>
              </a:rPr>
              <a:t>into the profession</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Can develop core skills </a:t>
            </a:r>
            <a:r>
              <a:rPr lang="en-US" sz="1400" dirty="0">
                <a:solidFill>
                  <a:srgbClr val="262626"/>
                </a:solidFill>
              </a:rPr>
              <a:t>as history teachers</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Establish foundations </a:t>
            </a:r>
            <a:r>
              <a:rPr lang="en-US" sz="1400" dirty="0">
                <a:solidFill>
                  <a:srgbClr val="262626"/>
                </a:solidFill>
              </a:rPr>
              <a:t>as a history teacher</a:t>
            </a:r>
          </a:p>
          <a:p>
            <a:pPr>
              <a:spcBef>
                <a:spcPct val="20000"/>
              </a:spcBef>
              <a:spcAft>
                <a:spcPts val="600"/>
              </a:spcAft>
              <a:buClr>
                <a:schemeClr val="accent1"/>
              </a:buClr>
              <a:buSzPct val="115000"/>
              <a:defRPr/>
            </a:pPr>
            <a:r>
              <a:rPr lang="en-US" sz="1400" b="1" dirty="0">
                <a:solidFill>
                  <a:srgbClr val="262626"/>
                </a:solidFill>
                <a:highlight>
                  <a:srgbClr val="FFFF00"/>
                </a:highlight>
              </a:rPr>
              <a:t>What is the desired impact?</a:t>
            </a:r>
          </a:p>
          <a:p>
            <a:pPr>
              <a:spcBef>
                <a:spcPct val="20000"/>
              </a:spcBef>
              <a:spcAft>
                <a:spcPts val="600"/>
              </a:spcAft>
              <a:buClr>
                <a:schemeClr val="accent1"/>
              </a:buClr>
              <a:buSzPct val="115000"/>
              <a:defRPr/>
            </a:pPr>
            <a:r>
              <a:rPr lang="en-US" sz="1400" dirty="0">
                <a:solidFill>
                  <a:srgbClr val="262626"/>
                </a:solidFill>
              </a:rPr>
              <a:t>In the early stages, it is essential that history trainees:</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Understand the importance of disciplinary and substantive knowledge and concepts</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Understand the importance of setting high and consistent behavioral expectations and use an appropriate range of strategies and routines</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Understand how enquiry questions are used to construct curricula and drive learning [Ofsted Research Review 2021]</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Learn to use sources, evidence and scholarship in lessons</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Learn the importance of assessment and use a basic range of approaches to measuring pupil progress</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Learn to plan and deliver lessons and gain an awareness of a range of strategies and activities </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Audit their subject knowledge and devise a plan of action for subject knowledge development</a:t>
            </a:r>
          </a:p>
          <a:p>
            <a:pPr marL="285750" indent="-285750">
              <a:spcBef>
                <a:spcPct val="20000"/>
              </a:spcBef>
              <a:spcAft>
                <a:spcPts val="600"/>
              </a:spcAft>
              <a:buClr>
                <a:schemeClr val="accent1"/>
              </a:buClr>
              <a:buSzPct val="115000"/>
              <a:buFont typeface="Wingdings" panose="05000000000000000000" pitchFamily="2" charset="2"/>
              <a:buChar char="ü"/>
              <a:defRPr/>
            </a:pPr>
            <a:r>
              <a:rPr lang="en-US" sz="1400" b="1" dirty="0">
                <a:solidFill>
                  <a:srgbClr val="262626"/>
                </a:solidFill>
              </a:rPr>
              <a:t>Understand that a good curriculum requires breadth, </a:t>
            </a:r>
            <a:r>
              <a:rPr lang="en-US" sz="1400" b="1" dirty="0" err="1">
                <a:solidFill>
                  <a:srgbClr val="262626"/>
                </a:solidFill>
              </a:rPr>
              <a:t>rigour</a:t>
            </a:r>
            <a:r>
              <a:rPr lang="en-US" sz="1400" b="1" dirty="0">
                <a:solidFill>
                  <a:srgbClr val="262626"/>
                </a:solidFill>
              </a:rPr>
              <a:t> and needs to be representative</a:t>
            </a:r>
          </a:p>
          <a:p>
            <a:pPr>
              <a:spcBef>
                <a:spcPct val="20000"/>
              </a:spcBef>
              <a:spcAft>
                <a:spcPts val="600"/>
              </a:spcAft>
              <a:buClr>
                <a:schemeClr val="accent1"/>
              </a:buClr>
              <a:buSzPct val="115000"/>
              <a:defRPr/>
            </a:pPr>
            <a:endParaRPr lang="en-US" sz="1600" dirty="0">
              <a:solidFill>
                <a:srgbClr val="262626"/>
              </a:solidFill>
            </a:endParaRPr>
          </a:p>
        </p:txBody>
      </p:sp>
      <p:sp>
        <p:nvSpPr>
          <p:cNvPr id="3" name="TextBox 2">
            <a:extLst>
              <a:ext uri="{FF2B5EF4-FFF2-40B4-BE49-F238E27FC236}">
                <a16:creationId xmlns:a16="http://schemas.microsoft.com/office/drawing/2014/main" id="{864882EF-46D0-6DFA-A232-C95F18D3F1D1}"/>
              </a:ext>
            </a:extLst>
          </p:cNvPr>
          <p:cNvSpPr txBox="1"/>
          <p:nvPr/>
        </p:nvSpPr>
        <p:spPr>
          <a:xfrm>
            <a:off x="903774" y="609600"/>
            <a:ext cx="3363426" cy="523220"/>
          </a:xfrm>
          <a:prstGeom prst="rect">
            <a:avLst/>
          </a:prstGeom>
          <a:noFill/>
          <a:ln>
            <a:solidFill>
              <a:schemeClr val="tx1"/>
            </a:solidFill>
          </a:ln>
        </p:spPr>
        <p:txBody>
          <a:bodyPr wrap="square" rtlCol="0">
            <a:spAutoFit/>
          </a:bodyPr>
          <a:lstStyle/>
          <a:p>
            <a:r>
              <a:rPr lang="en-GB" sz="1400" dirty="0"/>
              <a:t>The following university sessions illustrate the </a:t>
            </a:r>
            <a:r>
              <a:rPr lang="en-GB" sz="1400" b="1" dirty="0">
                <a:highlight>
                  <a:srgbClr val="FFFF00"/>
                </a:highlight>
              </a:rPr>
              <a:t>implementation </a:t>
            </a:r>
          </a:p>
        </p:txBody>
      </p:sp>
      <p:graphicFrame>
        <p:nvGraphicFramePr>
          <p:cNvPr id="4" name="Table 3">
            <a:extLst>
              <a:ext uri="{FF2B5EF4-FFF2-40B4-BE49-F238E27FC236}">
                <a16:creationId xmlns:a16="http://schemas.microsoft.com/office/drawing/2014/main" id="{8ECE2D79-CB60-E353-53D8-2DC2AD92B7E9}"/>
              </a:ext>
            </a:extLst>
          </p:cNvPr>
          <p:cNvGraphicFramePr>
            <a:graphicFrameLocks noGrp="1"/>
          </p:cNvGraphicFramePr>
          <p:nvPr>
            <p:extLst>
              <p:ext uri="{D42A27DB-BD31-4B8C-83A1-F6EECF244321}">
                <p14:modId xmlns:p14="http://schemas.microsoft.com/office/powerpoint/2010/main" val="4113476819"/>
              </p:ext>
            </p:extLst>
          </p:nvPr>
        </p:nvGraphicFramePr>
        <p:xfrm>
          <a:off x="792480" y="1132820"/>
          <a:ext cx="4541521" cy="5167678"/>
        </p:xfrm>
        <a:graphic>
          <a:graphicData uri="http://schemas.openxmlformats.org/drawingml/2006/table">
            <a:tbl>
              <a:tblPr firstRow="1" bandRow="1">
                <a:tableStyleId>{9D7B26C5-4107-4FEC-AEDC-1716B250A1EF}</a:tableStyleId>
              </a:tblPr>
              <a:tblGrid>
                <a:gridCol w="1118580">
                  <a:extLst>
                    <a:ext uri="{9D8B030D-6E8A-4147-A177-3AD203B41FA5}">
                      <a16:colId xmlns:a16="http://schemas.microsoft.com/office/drawing/2014/main" val="1722897065"/>
                    </a:ext>
                  </a:extLst>
                </a:gridCol>
                <a:gridCol w="1140535">
                  <a:extLst>
                    <a:ext uri="{9D8B030D-6E8A-4147-A177-3AD203B41FA5}">
                      <a16:colId xmlns:a16="http://schemas.microsoft.com/office/drawing/2014/main" val="3261091979"/>
                    </a:ext>
                  </a:extLst>
                </a:gridCol>
                <a:gridCol w="1154198">
                  <a:extLst>
                    <a:ext uri="{9D8B030D-6E8A-4147-A177-3AD203B41FA5}">
                      <a16:colId xmlns:a16="http://schemas.microsoft.com/office/drawing/2014/main" val="3757815326"/>
                    </a:ext>
                  </a:extLst>
                </a:gridCol>
                <a:gridCol w="1128208">
                  <a:extLst>
                    <a:ext uri="{9D8B030D-6E8A-4147-A177-3AD203B41FA5}">
                      <a16:colId xmlns:a16="http://schemas.microsoft.com/office/drawing/2014/main" val="131081270"/>
                    </a:ext>
                  </a:extLst>
                </a:gridCol>
              </a:tblGrid>
              <a:tr h="1246434">
                <a:tc>
                  <a:txBody>
                    <a:bodyPr/>
                    <a:lstStyle/>
                    <a:p>
                      <a:r>
                        <a:rPr lang="en-GB" sz="1000" dirty="0"/>
                        <a:t>What is the importance of History as a school subject?</a:t>
                      </a:r>
                    </a:p>
                  </a:txBody>
                  <a:tcPr marL="51812" marR="51812" marT="25906" marB="25906">
                    <a:solidFill>
                      <a:schemeClr val="bg1"/>
                    </a:solidFill>
                  </a:tcPr>
                </a:tc>
                <a:tc>
                  <a:txBody>
                    <a:bodyPr/>
                    <a:lstStyle/>
                    <a:p>
                      <a:r>
                        <a:rPr lang="en-GB" sz="1000"/>
                        <a:t>What are the key components of a good History lesson and how does the planning process work?</a:t>
                      </a:r>
                    </a:p>
                  </a:txBody>
                  <a:tcPr marL="51812" marR="51812" marT="25906" marB="25906">
                    <a:solidFill>
                      <a:schemeClr val="bg1"/>
                    </a:solidFill>
                  </a:tcPr>
                </a:tc>
                <a:tc>
                  <a:txBody>
                    <a:bodyPr/>
                    <a:lstStyle/>
                    <a:p>
                      <a:r>
                        <a:rPr lang="en-GB" sz="1000" dirty="0"/>
                        <a:t>What is the importance of secure subject knowledge and how can subject knowledge be enhanced and developed?</a:t>
                      </a:r>
                    </a:p>
                  </a:txBody>
                  <a:tcPr marL="51812" marR="51812" marT="25906" marB="25906">
                    <a:solidFill>
                      <a:schemeClr val="bg1"/>
                    </a:solidFill>
                  </a:tcPr>
                </a:tc>
                <a:tc>
                  <a:txBody>
                    <a:bodyPr/>
                    <a:lstStyle/>
                    <a:p>
                      <a:r>
                        <a:rPr lang="en-GB" sz="1000" dirty="0"/>
                        <a:t>What are the disciplinary concepts in History education?</a:t>
                      </a:r>
                    </a:p>
                  </a:txBody>
                  <a:tcPr marL="51812" marR="51812" marT="25906" marB="25906">
                    <a:solidFill>
                      <a:schemeClr val="bg1"/>
                    </a:solidFill>
                  </a:tcPr>
                </a:tc>
                <a:extLst>
                  <a:ext uri="{0D108BD9-81ED-4DB2-BD59-A6C34878D82A}">
                    <a16:rowId xmlns:a16="http://schemas.microsoft.com/office/drawing/2014/main" val="1300484707"/>
                  </a:ext>
                </a:extLst>
              </a:tr>
              <a:tr h="1395887">
                <a:tc>
                  <a:txBody>
                    <a:bodyPr/>
                    <a:lstStyle/>
                    <a:p>
                      <a:r>
                        <a:rPr lang="en-GB" sz="1000" b="1"/>
                        <a:t>What are the substantive concepts in History education?</a:t>
                      </a:r>
                    </a:p>
                  </a:txBody>
                  <a:tcPr marL="51812" marR="51812" marT="25906" marB="25906"/>
                </a:tc>
                <a:tc>
                  <a:txBody>
                    <a:bodyPr/>
                    <a:lstStyle/>
                    <a:p>
                      <a:r>
                        <a:rPr lang="en-GB" sz="1000" b="1" dirty="0"/>
                        <a:t>How does a History teacher create enquiry questions and how do disciplinary and substantive concepts appear in enquiries?</a:t>
                      </a:r>
                    </a:p>
                  </a:txBody>
                  <a:tcPr marL="51812" marR="51812" marT="25906" marB="25906"/>
                </a:tc>
                <a:tc>
                  <a:txBody>
                    <a:bodyPr/>
                    <a:lstStyle/>
                    <a:p>
                      <a:r>
                        <a:rPr lang="en-GB" sz="1000" b="1"/>
                        <a:t>How are curricula constructed and how are enquiry questions used to structure and shape a curriculum?</a:t>
                      </a:r>
                    </a:p>
                  </a:txBody>
                  <a:tcPr marL="51812" marR="51812" marT="25906" marB="25906"/>
                </a:tc>
                <a:tc>
                  <a:txBody>
                    <a:bodyPr/>
                    <a:lstStyle/>
                    <a:p>
                      <a:r>
                        <a:rPr lang="en-GB" sz="1000" b="1" dirty="0"/>
                        <a:t>What is a representative History curriculum and which groups tend to be under represented in the school History curriculum?</a:t>
                      </a:r>
                    </a:p>
                  </a:txBody>
                  <a:tcPr marL="51812" marR="51812" marT="25906" marB="25906"/>
                </a:tc>
                <a:extLst>
                  <a:ext uri="{0D108BD9-81ED-4DB2-BD59-A6C34878D82A}">
                    <a16:rowId xmlns:a16="http://schemas.microsoft.com/office/drawing/2014/main" val="1972298529"/>
                  </a:ext>
                </a:extLst>
              </a:tr>
              <a:tr h="1179071">
                <a:tc>
                  <a:txBody>
                    <a:bodyPr/>
                    <a:lstStyle/>
                    <a:p>
                      <a:r>
                        <a:rPr lang="en-GB" sz="1000" b="1"/>
                        <a:t>What is pedagogy and what can History teachers and students do in their lessons</a:t>
                      </a:r>
                      <a:r>
                        <a:rPr lang="en-GB" sz="1000"/>
                        <a:t>?</a:t>
                      </a:r>
                    </a:p>
                  </a:txBody>
                  <a:tcPr marL="51812" marR="51812" marT="25906" marB="25906"/>
                </a:tc>
                <a:tc>
                  <a:txBody>
                    <a:bodyPr/>
                    <a:lstStyle/>
                    <a:p>
                      <a:r>
                        <a:rPr lang="en-GB" sz="1000" b="1"/>
                        <a:t>How can History teachers assess their students and measure their progress? </a:t>
                      </a:r>
                    </a:p>
                  </a:txBody>
                  <a:tcPr marL="51812" marR="51812" marT="25906" marB="25906"/>
                </a:tc>
                <a:tc>
                  <a:txBody>
                    <a:bodyPr/>
                    <a:lstStyle/>
                    <a:p>
                      <a:r>
                        <a:rPr lang="en-GB" sz="1000" b="1"/>
                        <a:t>What is adaptive teaching and how can History teachers ensure good outcomes for students of different abilities?</a:t>
                      </a:r>
                    </a:p>
                  </a:txBody>
                  <a:tcPr marL="51812" marR="51812" marT="25906" marB="25906"/>
                </a:tc>
                <a:tc>
                  <a:txBody>
                    <a:bodyPr/>
                    <a:lstStyle/>
                    <a:p>
                      <a:r>
                        <a:rPr lang="en-GB" sz="1000" b="1"/>
                        <a:t>How can History teachers use sources and evidence in lessons?</a:t>
                      </a:r>
                    </a:p>
                  </a:txBody>
                  <a:tcPr marL="51812" marR="51812" marT="25906" marB="25906"/>
                </a:tc>
                <a:extLst>
                  <a:ext uri="{0D108BD9-81ED-4DB2-BD59-A6C34878D82A}">
                    <a16:rowId xmlns:a16="http://schemas.microsoft.com/office/drawing/2014/main" val="2171518955"/>
                  </a:ext>
                </a:extLst>
              </a:tr>
              <a:tr h="1294183">
                <a:tc>
                  <a:txBody>
                    <a:bodyPr/>
                    <a:lstStyle/>
                    <a:p>
                      <a:r>
                        <a:rPr lang="en-GB" sz="1000" b="1"/>
                        <a:t>Which topics in History might be considered sensitive, contested and controversial? </a:t>
                      </a:r>
                    </a:p>
                  </a:txBody>
                  <a:tcPr marL="51812" marR="51812" marT="25906" marB="25906"/>
                </a:tc>
                <a:tc>
                  <a:txBody>
                    <a:bodyPr/>
                    <a:lstStyle/>
                    <a:p>
                      <a:r>
                        <a:rPr lang="en-GB" sz="1000" b="1" dirty="0"/>
                        <a:t>What is cognitive science and how can strategies from cognitive science be integrated into History lessons to support students?</a:t>
                      </a:r>
                    </a:p>
                  </a:txBody>
                  <a:tcPr marL="51812" marR="51812" marT="25906" marB="25906"/>
                </a:tc>
                <a:tc>
                  <a:txBody>
                    <a:bodyPr/>
                    <a:lstStyle/>
                    <a:p>
                      <a:r>
                        <a:rPr lang="en-GB" sz="1000" b="1" dirty="0"/>
                        <a:t>How can History teachers embed and promote historical scholarship into lessons?</a:t>
                      </a:r>
                    </a:p>
                  </a:txBody>
                  <a:tcPr marL="51812" marR="51812" marT="25906" marB="25906"/>
                </a:tc>
                <a:tc>
                  <a:txBody>
                    <a:bodyPr/>
                    <a:lstStyle/>
                    <a:p>
                      <a:r>
                        <a:rPr lang="en-GB" sz="1000" b="1" dirty="0"/>
                        <a:t>What strategies can teachers employ to ensure behaviour for learning is good in lessons?</a:t>
                      </a:r>
                    </a:p>
                  </a:txBody>
                  <a:tcPr marL="51812" marR="51812" marT="25906" marB="25906"/>
                </a:tc>
                <a:extLst>
                  <a:ext uri="{0D108BD9-81ED-4DB2-BD59-A6C34878D82A}">
                    <a16:rowId xmlns:a16="http://schemas.microsoft.com/office/drawing/2014/main" val="3674760588"/>
                  </a:ext>
                </a:extLst>
              </a:tr>
            </a:tbl>
          </a:graphicData>
        </a:graphic>
      </p:graphicFrame>
    </p:spTree>
    <p:extLst>
      <p:ext uri="{BB962C8B-B14F-4D97-AF65-F5344CB8AC3E}">
        <p14:creationId xmlns:p14="http://schemas.microsoft.com/office/powerpoint/2010/main" val="361544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fld id="{CFFC6171-5F17-134C-B1FA-461CAA3B4040}" type="slidenum">
              <a:rPr kumimoji="0" lang="en-GB" sz="105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685800" rtl="0" eaLnBrk="1" fontAlgn="base" latinLnBrk="0" hangingPunct="1">
                <a:lnSpc>
                  <a:spcPct val="100000"/>
                </a:lnSpc>
                <a:spcBef>
                  <a:spcPct val="0"/>
                </a:spcBef>
                <a:spcAft>
                  <a:spcPct val="0"/>
                </a:spcAft>
                <a:buClrTx/>
                <a:buSzTx/>
                <a:buFontTx/>
                <a:buNone/>
                <a:tabLst/>
                <a:defRPr/>
              </a:pPr>
              <a:t>19</a:t>
            </a:fld>
            <a:endParaRPr kumimoji="0" lang="en-GB" sz="105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2"/>
          <a:stretch>
            <a:fillRect/>
          </a:stretch>
        </p:blipFill>
        <p:spPr>
          <a:xfrm>
            <a:off x="195072" y="1623060"/>
            <a:ext cx="11539728" cy="5044440"/>
          </a:xfrm>
          <a:ln>
            <a:solidFill>
              <a:srgbClr val="FFFF00"/>
            </a:solidFill>
          </a:ln>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1005840" y="692666"/>
            <a:ext cx="10378440" cy="795978"/>
          </a:xfrm>
          <a:prstGeom prst="rect">
            <a:avLst/>
          </a:prstGeom>
          <a:solidFill>
            <a:srgbClr val="FFFF00"/>
          </a:solidFill>
          <a:ln>
            <a:solidFill>
              <a:schemeClr val="accent1"/>
            </a:solidFill>
          </a:ln>
        </p:spPr>
        <p:txBody>
          <a:bodyPr bIns="6858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Franklin Gothic Book"/>
                <a:ea typeface="+mj-ea"/>
                <a:cs typeface="+mj-cs"/>
              </a:rPr>
              <a:t>UoM PGCE Curriculum map: U2/P2 trainee journey</a:t>
            </a:r>
          </a:p>
        </p:txBody>
      </p:sp>
      <p:sp>
        <p:nvSpPr>
          <p:cNvPr id="7" name="TextBox 6">
            <a:extLst>
              <a:ext uri="{FF2B5EF4-FFF2-40B4-BE49-F238E27FC236}">
                <a16:creationId xmlns:a16="http://schemas.microsoft.com/office/drawing/2014/main" id="{8114DB79-BD02-6B08-39D7-FD13CBCE23EB}"/>
              </a:ext>
            </a:extLst>
          </p:cNvPr>
          <p:cNvSpPr txBox="1"/>
          <p:nvPr/>
        </p:nvSpPr>
        <p:spPr>
          <a:xfrm>
            <a:off x="195073" y="2356599"/>
            <a:ext cx="3468415" cy="4401205"/>
          </a:xfrm>
          <a:prstGeom prst="rect">
            <a:avLst/>
          </a:prstGeom>
          <a:solidFill>
            <a:srgbClr val="FFC000"/>
          </a:solidFill>
          <a:ln w="76200">
            <a:solidFill>
              <a:schemeClr val="tx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With the foundations established in U1/P1 trainees are then move onto </a:t>
            </a: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next phase </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the curriculum in </a:t>
            </a: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U2/P2. The intention of this phase is focused on:</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Deepening Understanding</a:t>
            </a:r>
          </a:p>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Developing Agency</a:t>
            </a:r>
          </a:p>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Impact on Learning</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part of the UoM PGCE curriculum aims to </a:t>
            </a: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grow broader awareness of the subject and the profession</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to start working with greater creativity and autonomy. Trainees will begin to consider ‘fine tuning’ and start to address issues such as curriculum building, inclusion, formative assessment, task design and using a breadth of pedagogical approaches, and to reflect carefully on the impact on learning</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Arrow: Left 8">
            <a:extLst>
              <a:ext uri="{FF2B5EF4-FFF2-40B4-BE49-F238E27FC236}">
                <a16:creationId xmlns:a16="http://schemas.microsoft.com/office/drawing/2014/main" id="{C14F943B-09DE-6E83-6B36-CDE42B84351B}"/>
              </a:ext>
            </a:extLst>
          </p:cNvPr>
          <p:cNvSpPr/>
          <p:nvPr/>
        </p:nvSpPr>
        <p:spPr>
          <a:xfrm rot="10800000">
            <a:off x="3663488" y="3352800"/>
            <a:ext cx="527512" cy="320040"/>
          </a:xfrm>
          <a:prstGeom prst="leftArrow">
            <a:avLst/>
          </a:prstGeom>
          <a:solidFill>
            <a:srgbClr val="F17D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Perpetua"/>
              <a:ea typeface="+mn-ea"/>
              <a:cs typeface="+mn-cs"/>
            </a:endParaRPr>
          </a:p>
        </p:txBody>
      </p:sp>
      <p:sp>
        <p:nvSpPr>
          <p:cNvPr id="10" name="TextBox 9">
            <a:extLst>
              <a:ext uri="{FF2B5EF4-FFF2-40B4-BE49-F238E27FC236}">
                <a16:creationId xmlns:a16="http://schemas.microsoft.com/office/drawing/2014/main" id="{B1FC3AF0-A812-D2E5-0988-24F0F3B61857}"/>
              </a:ext>
            </a:extLst>
          </p:cNvPr>
          <p:cNvSpPr txBox="1"/>
          <p:nvPr/>
        </p:nvSpPr>
        <p:spPr>
          <a:xfrm>
            <a:off x="4191000" y="2499360"/>
            <a:ext cx="3810002" cy="4008120"/>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erpetua"/>
              <a:ea typeface="+mn-ea"/>
              <a:cs typeface="+mn-cs"/>
            </a:endParaRPr>
          </a:p>
        </p:txBody>
      </p:sp>
      <p:sp>
        <p:nvSpPr>
          <p:cNvPr id="11" name="TextBox 10">
            <a:extLst>
              <a:ext uri="{FF2B5EF4-FFF2-40B4-BE49-F238E27FC236}">
                <a16:creationId xmlns:a16="http://schemas.microsoft.com/office/drawing/2014/main" id="{DAF2612D-7449-2419-B048-06BDFDFFEB8C}"/>
              </a:ext>
            </a:extLst>
          </p:cNvPr>
          <p:cNvSpPr txBox="1"/>
          <p:nvPr/>
        </p:nvSpPr>
        <p:spPr>
          <a:xfrm>
            <a:off x="10073640" y="3429000"/>
            <a:ext cx="777240"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ECT phase</a:t>
            </a:r>
          </a:p>
        </p:txBody>
      </p:sp>
      <p:sp>
        <p:nvSpPr>
          <p:cNvPr id="12" name="TextBox 11">
            <a:extLst>
              <a:ext uri="{FF2B5EF4-FFF2-40B4-BE49-F238E27FC236}">
                <a16:creationId xmlns:a16="http://schemas.microsoft.com/office/drawing/2014/main" id="{955DDA56-7834-8F51-2E7F-37726395E6E7}"/>
              </a:ext>
            </a:extLst>
          </p:cNvPr>
          <p:cNvSpPr txBox="1"/>
          <p:nvPr/>
        </p:nvSpPr>
        <p:spPr>
          <a:xfrm>
            <a:off x="10073639" y="5234940"/>
            <a:ext cx="777240"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ECT phase</a:t>
            </a:r>
          </a:p>
        </p:txBody>
      </p:sp>
    </p:spTree>
    <p:extLst>
      <p:ext uri="{BB962C8B-B14F-4D97-AF65-F5344CB8AC3E}">
        <p14:creationId xmlns:p14="http://schemas.microsoft.com/office/powerpoint/2010/main" val="423795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C1BFB6-7C97-9378-C64B-9E7D534FDB1C}"/>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a:extLst>
              <a:ext uri="{FF2B5EF4-FFF2-40B4-BE49-F238E27FC236}">
                <a16:creationId xmlns:a16="http://schemas.microsoft.com/office/drawing/2014/main" id="{37F7D1EC-922B-E830-7436-B7DD0A729BAF}"/>
              </a:ext>
            </a:extLst>
          </p:cNvPr>
          <p:cNvSpPr txBox="1"/>
          <p:nvPr/>
        </p:nvSpPr>
        <p:spPr>
          <a:xfrm>
            <a:off x="3093720" y="1645920"/>
            <a:ext cx="5273040" cy="1754326"/>
          </a:xfrm>
          <a:prstGeom prst="rect">
            <a:avLst/>
          </a:prstGeom>
          <a:solidFill>
            <a:schemeClr val="bg1"/>
          </a:solidFill>
        </p:spPr>
        <p:txBody>
          <a:bodyPr wrap="square" rtlCol="0">
            <a:spAutoFit/>
          </a:bodyPr>
          <a:lstStyle/>
          <a:p>
            <a:r>
              <a:rPr lang="en-GB" dirty="0"/>
              <a:t>These slides are designed to support mentors, trainees and co-professionals to understand the intent, implementation and impact of the UoM PGCE History curriculum. A more extensive </a:t>
            </a:r>
            <a:r>
              <a:rPr lang="en-GB" b="1" dirty="0"/>
              <a:t>elaborated version </a:t>
            </a:r>
            <a:r>
              <a:rPr lang="en-GB" dirty="0"/>
              <a:t>of the curriculum is provided in the document accompanying this presentation.</a:t>
            </a:r>
          </a:p>
        </p:txBody>
      </p:sp>
      <p:sp>
        <p:nvSpPr>
          <p:cNvPr id="4" name="TextBox 3">
            <a:extLst>
              <a:ext uri="{FF2B5EF4-FFF2-40B4-BE49-F238E27FC236}">
                <a16:creationId xmlns:a16="http://schemas.microsoft.com/office/drawing/2014/main" id="{9D0AD80A-AEF8-88F0-6446-2DB32209A93D}"/>
              </a:ext>
            </a:extLst>
          </p:cNvPr>
          <p:cNvSpPr txBox="1"/>
          <p:nvPr/>
        </p:nvSpPr>
        <p:spPr>
          <a:xfrm>
            <a:off x="7741920" y="5046164"/>
            <a:ext cx="4328160" cy="923330"/>
          </a:xfrm>
          <a:prstGeom prst="rect">
            <a:avLst/>
          </a:prstGeom>
          <a:solidFill>
            <a:schemeClr val="bg1"/>
          </a:solidFill>
        </p:spPr>
        <p:txBody>
          <a:bodyPr wrap="square" rtlCol="0">
            <a:spAutoFit/>
          </a:bodyPr>
          <a:lstStyle/>
          <a:p>
            <a:r>
              <a:rPr lang="en-GB" dirty="0"/>
              <a:t>PGCE Historians measure their progress against the core curriculum questions during their ‘midpoint review’ in February 2024</a:t>
            </a:r>
          </a:p>
        </p:txBody>
      </p:sp>
    </p:spTree>
    <p:extLst>
      <p:ext uri="{BB962C8B-B14F-4D97-AF65-F5344CB8AC3E}">
        <p14:creationId xmlns:p14="http://schemas.microsoft.com/office/powerpoint/2010/main" val="326072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7893AB9-F07D-C650-03D6-0AA88BE462AD}"/>
              </a:ext>
            </a:extLst>
          </p:cNvPr>
          <p:cNvGraphicFramePr>
            <a:graphicFrameLocks noGrp="1"/>
          </p:cNvGraphicFramePr>
          <p:nvPr>
            <p:extLst>
              <p:ext uri="{D42A27DB-BD31-4B8C-83A1-F6EECF244321}">
                <p14:modId xmlns:p14="http://schemas.microsoft.com/office/powerpoint/2010/main" val="541170554"/>
              </p:ext>
            </p:extLst>
          </p:nvPr>
        </p:nvGraphicFramePr>
        <p:xfrm>
          <a:off x="0" y="444254"/>
          <a:ext cx="12192000" cy="6950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993731789"/>
                    </a:ext>
                  </a:extLst>
                </a:gridCol>
                <a:gridCol w="3048000">
                  <a:extLst>
                    <a:ext uri="{9D8B030D-6E8A-4147-A177-3AD203B41FA5}">
                      <a16:colId xmlns:a16="http://schemas.microsoft.com/office/drawing/2014/main" val="2032918869"/>
                    </a:ext>
                  </a:extLst>
                </a:gridCol>
                <a:gridCol w="3048000">
                  <a:extLst>
                    <a:ext uri="{9D8B030D-6E8A-4147-A177-3AD203B41FA5}">
                      <a16:colId xmlns:a16="http://schemas.microsoft.com/office/drawing/2014/main" val="3956540096"/>
                    </a:ext>
                  </a:extLst>
                </a:gridCol>
                <a:gridCol w="3048000">
                  <a:extLst>
                    <a:ext uri="{9D8B030D-6E8A-4147-A177-3AD203B41FA5}">
                      <a16:colId xmlns:a16="http://schemas.microsoft.com/office/drawing/2014/main" val="1811275304"/>
                    </a:ext>
                  </a:extLst>
                </a:gridCol>
              </a:tblGrid>
              <a:tr h="1665278">
                <a:tc>
                  <a:txBody>
                    <a:bodyPr/>
                    <a:lstStyle/>
                    <a:p>
                      <a:r>
                        <a:rPr lang="en-GB" sz="1800" b="1" kern="1200" dirty="0">
                          <a:solidFill>
                            <a:schemeClr val="tx1"/>
                          </a:solidFill>
                          <a:effectLst/>
                          <a:latin typeface="+mn-lt"/>
                          <a:ea typeface="+mn-ea"/>
                          <a:cs typeface="+mn-cs"/>
                        </a:rPr>
                        <a:t>What does adaptive teaching look like in the History classroom, and how can History teachers support learners with SEND?</a:t>
                      </a:r>
                      <a:endParaRPr lang="en-GB" dirty="0">
                        <a:solidFill>
                          <a:schemeClr val="tx1"/>
                        </a:solidFill>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What are the requirements and content for GCSE and how can History teachers develop their knowledge and pedagogy for KS4?</a:t>
                      </a:r>
                    </a:p>
                    <a:p>
                      <a:endParaRPr lang="en-GB" dirty="0"/>
                    </a:p>
                  </a:txBody>
                  <a:tcPr>
                    <a:solidFill>
                      <a:schemeClr val="bg1"/>
                    </a:solidFill>
                  </a:tcPr>
                </a:tc>
                <a:tc>
                  <a:txBody>
                    <a:bodyPr/>
                    <a:lstStyle/>
                    <a:p>
                      <a:r>
                        <a:rPr lang="en-GB" sz="1800" b="1" kern="1200" dirty="0">
                          <a:solidFill>
                            <a:schemeClr val="tx1"/>
                          </a:solidFill>
                          <a:effectLst/>
                          <a:latin typeface="+mn-lt"/>
                          <a:ea typeface="+mn-ea"/>
                          <a:cs typeface="+mn-cs"/>
                        </a:rPr>
                        <a:t>What are the implications of Ofsted’s research review for History for practitioners?</a:t>
                      </a:r>
                      <a:endParaRPr lang="en-GB" dirty="0">
                        <a:solidFill>
                          <a:schemeClr val="tx1"/>
                        </a:solidFill>
                      </a:endParaRPr>
                    </a:p>
                  </a:txBody>
                  <a:tcPr>
                    <a:solidFill>
                      <a:schemeClr val="bg1"/>
                    </a:solidFill>
                  </a:tcPr>
                </a:tc>
                <a:tc>
                  <a:txBody>
                    <a:bodyPr/>
                    <a:lstStyle/>
                    <a:p>
                      <a:r>
                        <a:rPr lang="en-GB" sz="1800" b="1" kern="1200" dirty="0">
                          <a:solidFill>
                            <a:schemeClr val="tx1"/>
                          </a:solidFill>
                          <a:effectLst/>
                          <a:latin typeface="+mn-lt"/>
                          <a:ea typeface="+mn-ea"/>
                          <a:cs typeface="+mn-cs"/>
                        </a:rPr>
                        <a:t>How can archives be used to develop representative curriculum planning, and how can sources and evidence be used to drive lesson planning?</a:t>
                      </a:r>
                      <a:endParaRPr lang="en-GB" dirty="0">
                        <a:solidFill>
                          <a:schemeClr val="tx1"/>
                        </a:solidFill>
                      </a:endParaRPr>
                    </a:p>
                  </a:txBody>
                  <a:tcPr>
                    <a:solidFill>
                      <a:schemeClr val="bg1"/>
                    </a:solidFill>
                  </a:tcPr>
                </a:tc>
                <a:extLst>
                  <a:ext uri="{0D108BD9-81ED-4DB2-BD59-A6C34878D82A}">
                    <a16:rowId xmlns:a16="http://schemas.microsoft.com/office/drawing/2014/main" val="4094833332"/>
                  </a:ext>
                </a:extLst>
              </a:tr>
              <a:tr h="1665278">
                <a:tc>
                  <a:txBody>
                    <a:bodyPr/>
                    <a:lstStyle/>
                    <a:p>
                      <a:r>
                        <a:rPr lang="en-GB" sz="1800" b="1" kern="1200" dirty="0">
                          <a:solidFill>
                            <a:schemeClr val="dk1"/>
                          </a:solidFill>
                          <a:effectLst/>
                          <a:latin typeface="+mn-lt"/>
                          <a:ea typeface="+mn-ea"/>
                          <a:cs typeface="+mn-cs"/>
                        </a:rPr>
                        <a:t>What are the requirements and key considerations for teaching A- level History and how can History teachers develop their knowledge and pedagogy?</a:t>
                      </a:r>
                      <a:endParaRPr lang="en-GB" b="1" dirty="0"/>
                    </a:p>
                  </a:txBody>
                  <a:tcPr>
                    <a:solidFill>
                      <a:schemeClr val="bg2"/>
                    </a:solidFill>
                  </a:tcPr>
                </a:tc>
                <a:tc>
                  <a:txBody>
                    <a:bodyPr/>
                    <a:lstStyle/>
                    <a:p>
                      <a:r>
                        <a:rPr lang="en-GB" sz="1800" b="1" kern="1200" dirty="0">
                          <a:solidFill>
                            <a:schemeClr val="dk1"/>
                          </a:solidFill>
                          <a:effectLst/>
                          <a:latin typeface="+mn-lt"/>
                          <a:ea typeface="+mn-ea"/>
                          <a:cs typeface="+mn-cs"/>
                        </a:rPr>
                        <a:t>How can historical scholarship be used to drive curriculum planning and how can we support students with historical interpretations?</a:t>
                      </a:r>
                      <a:endParaRPr lang="en-GB" b="1" dirty="0"/>
                    </a:p>
                  </a:txBody>
                  <a:tcPr>
                    <a:solidFill>
                      <a:schemeClr val="bg2"/>
                    </a:solidFill>
                  </a:tcPr>
                </a:tc>
                <a:tc>
                  <a:txBody>
                    <a:bodyPr/>
                    <a:lstStyle/>
                    <a:p>
                      <a:r>
                        <a:rPr lang="en-GB" sz="1800" b="1" kern="1200" dirty="0">
                          <a:solidFill>
                            <a:schemeClr val="dk1"/>
                          </a:solidFill>
                          <a:effectLst/>
                          <a:latin typeface="+mn-lt"/>
                          <a:ea typeface="+mn-ea"/>
                          <a:cs typeface="+mn-cs"/>
                        </a:rPr>
                        <a:t>How can formative assessment be used to inform the teacher and to ensure that learning and understanding are made visible?</a:t>
                      </a:r>
                      <a:endParaRPr lang="en-GB" b="1" dirty="0"/>
                    </a:p>
                  </a:txBody>
                  <a:tcPr>
                    <a:solidFill>
                      <a:schemeClr val="bg2"/>
                    </a:solidFill>
                  </a:tcPr>
                </a:tc>
                <a:tc>
                  <a:txBody>
                    <a:bodyPr/>
                    <a:lstStyle/>
                    <a:p>
                      <a:r>
                        <a:rPr lang="en-GB" sz="1800" b="1" kern="1200" dirty="0">
                          <a:solidFill>
                            <a:schemeClr val="dk1"/>
                          </a:solidFill>
                          <a:effectLst/>
                          <a:latin typeface="+mn-lt"/>
                          <a:ea typeface="+mn-ea"/>
                          <a:cs typeface="+mn-cs"/>
                        </a:rPr>
                        <a:t>What experience, skills and attributes are necessary for success in securing a first appointment?</a:t>
                      </a:r>
                      <a:endParaRPr lang="en-GB" b="1" dirty="0"/>
                    </a:p>
                  </a:txBody>
                  <a:tcPr>
                    <a:solidFill>
                      <a:schemeClr val="bg2"/>
                    </a:solidFill>
                  </a:tcPr>
                </a:tc>
                <a:extLst>
                  <a:ext uri="{0D108BD9-81ED-4DB2-BD59-A6C34878D82A}">
                    <a16:rowId xmlns:a16="http://schemas.microsoft.com/office/drawing/2014/main" val="1725692715"/>
                  </a:ext>
                </a:extLst>
              </a:tr>
              <a:tr h="1928217">
                <a:tc>
                  <a:txBody>
                    <a:bodyPr/>
                    <a:lstStyle/>
                    <a:p>
                      <a:r>
                        <a:rPr lang="en-GB" sz="1800" b="1" kern="1200" dirty="0">
                          <a:solidFill>
                            <a:schemeClr val="dk1"/>
                          </a:solidFill>
                          <a:effectLst/>
                          <a:latin typeface="+mn-lt"/>
                          <a:ea typeface="+mn-ea"/>
                          <a:cs typeface="+mn-cs"/>
                        </a:rPr>
                        <a:t>How can specialist subject bodies and the wider community of History teachers support your teaching and students’ learning?</a:t>
                      </a:r>
                      <a:endParaRPr lang="en-GB" b="1" dirty="0"/>
                    </a:p>
                  </a:txBody>
                  <a:tcPr>
                    <a:solidFill>
                      <a:schemeClr val="bg1"/>
                    </a:solidFill>
                  </a:tcPr>
                </a:tc>
                <a:tc>
                  <a:txBody>
                    <a:bodyPr/>
                    <a:lstStyle/>
                    <a:p>
                      <a:r>
                        <a:rPr lang="en-GB" sz="1800" b="1" kern="1200" dirty="0">
                          <a:solidFill>
                            <a:schemeClr val="dk1"/>
                          </a:solidFill>
                          <a:effectLst/>
                          <a:latin typeface="+mn-lt"/>
                          <a:ea typeface="+mn-ea"/>
                          <a:cs typeface="+mn-cs"/>
                        </a:rPr>
                        <a:t>What does a good curriculum for Holocaust education at KS3 look like and what are the key considerations when preparing to teach the Holocaust?</a:t>
                      </a:r>
                      <a:endParaRPr lang="en-GB" b="1" dirty="0"/>
                    </a:p>
                  </a:txBody>
                  <a:tcPr>
                    <a:solidFill>
                      <a:schemeClr val="bg1"/>
                    </a:solidFill>
                  </a:tcPr>
                </a:tc>
                <a:tc>
                  <a:txBody>
                    <a:bodyPr/>
                    <a:lstStyle/>
                    <a:p>
                      <a:r>
                        <a:rPr lang="en-GB" sz="1800" b="1" kern="1200" dirty="0">
                          <a:solidFill>
                            <a:schemeClr val="dk1"/>
                          </a:solidFill>
                          <a:effectLst/>
                          <a:latin typeface="+mn-lt"/>
                          <a:ea typeface="+mn-ea"/>
                          <a:cs typeface="+mn-cs"/>
                        </a:rPr>
                        <a:t>Which strategies from Cognitive Science are impactful in the history classroom and how can they be embedded into lesson and curriculum plans?</a:t>
                      </a:r>
                      <a:endParaRPr lang="en-GB" b="1" dirty="0"/>
                    </a:p>
                  </a:txBody>
                  <a:tcPr>
                    <a:solidFill>
                      <a:schemeClr val="bg1"/>
                    </a:solidFill>
                  </a:tcPr>
                </a:tc>
                <a:tc>
                  <a:txBody>
                    <a:bodyPr/>
                    <a:lstStyle/>
                    <a:p>
                      <a:r>
                        <a:rPr lang="en-GB" sz="1800" b="1" kern="1200" dirty="0">
                          <a:solidFill>
                            <a:schemeClr val="tx1"/>
                          </a:solidFill>
                          <a:effectLst/>
                          <a:latin typeface="+mn-lt"/>
                          <a:ea typeface="+mn-ea"/>
                          <a:cs typeface="+mn-cs"/>
                        </a:rPr>
                        <a:t>How can History teachers support students when dealing with complex and contrasting interpretations?</a:t>
                      </a:r>
                      <a:endParaRPr lang="en-GB" b="1" dirty="0">
                        <a:solidFill>
                          <a:schemeClr val="tx1"/>
                        </a:solidFill>
                      </a:endParaRPr>
                    </a:p>
                  </a:txBody>
                  <a:tcPr>
                    <a:solidFill>
                      <a:schemeClr val="bg1"/>
                    </a:solidFill>
                  </a:tcPr>
                </a:tc>
                <a:extLst>
                  <a:ext uri="{0D108BD9-81ED-4DB2-BD59-A6C34878D82A}">
                    <a16:rowId xmlns:a16="http://schemas.microsoft.com/office/drawing/2014/main" val="2887991938"/>
                  </a:ext>
                </a:extLst>
              </a:tr>
              <a:tr h="1464360">
                <a:tc>
                  <a:txBody>
                    <a:bodyPr/>
                    <a:lstStyle/>
                    <a:p>
                      <a:r>
                        <a:rPr lang="en-GB" sz="1800" b="1" kern="1200" dirty="0">
                          <a:solidFill>
                            <a:schemeClr val="dk1"/>
                          </a:solidFill>
                          <a:effectLst/>
                          <a:latin typeface="+mn-lt"/>
                          <a:ea typeface="+mn-ea"/>
                          <a:cs typeface="+mn-cs"/>
                        </a:rPr>
                        <a:t>What can History teachers do to make women more visible in the curriculum?</a:t>
                      </a:r>
                      <a:endParaRPr lang="en-GB" b="1" dirty="0"/>
                    </a:p>
                  </a:txBody>
                  <a:tcPr>
                    <a:solidFill>
                      <a:schemeClr val="bg2"/>
                    </a:solidFill>
                  </a:tcPr>
                </a:tc>
                <a:tc>
                  <a:txBody>
                    <a:bodyPr/>
                    <a:lstStyle/>
                    <a:p>
                      <a:r>
                        <a:rPr lang="en-GB" sz="1800" b="1" kern="1200" dirty="0">
                          <a:solidFill>
                            <a:schemeClr val="dk1"/>
                          </a:solidFill>
                          <a:effectLst/>
                          <a:latin typeface="+mn-lt"/>
                          <a:ea typeface="+mn-ea"/>
                          <a:cs typeface="+mn-cs"/>
                        </a:rPr>
                        <a:t>How can marking and feedback be used to ensure better pupil outcomes?</a:t>
                      </a:r>
                      <a:endParaRPr lang="en-GB" b="1" dirty="0"/>
                    </a:p>
                  </a:txBody>
                  <a:tcPr>
                    <a:solidFill>
                      <a:schemeClr val="bg2"/>
                    </a:solidFill>
                  </a:tcPr>
                </a:tc>
                <a:tc>
                  <a:txBody>
                    <a:bodyPr/>
                    <a:lstStyle/>
                    <a:p>
                      <a:r>
                        <a:rPr lang="en-GB" sz="1800" b="1" kern="1200" dirty="0">
                          <a:solidFill>
                            <a:schemeClr val="dk1"/>
                          </a:solidFill>
                          <a:effectLst/>
                          <a:latin typeface="+mn-lt"/>
                          <a:ea typeface="+mn-ea"/>
                          <a:cs typeface="+mn-cs"/>
                        </a:rPr>
                        <a:t>How can we support students with change and continuity, and judging similarity and difference?</a:t>
                      </a:r>
                      <a:endParaRPr lang="en-GB" b="1" dirty="0"/>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What strategies can teachers employ to ensure behaviour for learning is good in lessons?</a:t>
                      </a:r>
                    </a:p>
                    <a:p>
                      <a:endParaRPr lang="en-GB" dirty="0"/>
                    </a:p>
                  </a:txBody>
                  <a:tcPr>
                    <a:solidFill>
                      <a:schemeClr val="bg2"/>
                    </a:solidFill>
                  </a:tcPr>
                </a:tc>
                <a:extLst>
                  <a:ext uri="{0D108BD9-81ED-4DB2-BD59-A6C34878D82A}">
                    <a16:rowId xmlns:a16="http://schemas.microsoft.com/office/drawing/2014/main" val="2629297024"/>
                  </a:ext>
                </a:extLst>
              </a:tr>
            </a:tbl>
          </a:graphicData>
        </a:graphic>
      </p:graphicFrame>
      <p:sp>
        <p:nvSpPr>
          <p:cNvPr id="2" name="TextBox 1">
            <a:extLst>
              <a:ext uri="{FF2B5EF4-FFF2-40B4-BE49-F238E27FC236}">
                <a16:creationId xmlns:a16="http://schemas.microsoft.com/office/drawing/2014/main" id="{82E41EA3-6C25-4137-8795-2702C0A2CBFA}"/>
              </a:ext>
            </a:extLst>
          </p:cNvPr>
          <p:cNvSpPr txBox="1"/>
          <p:nvPr/>
        </p:nvSpPr>
        <p:spPr>
          <a:xfrm>
            <a:off x="0" y="0"/>
            <a:ext cx="6736080" cy="369332"/>
          </a:xfrm>
          <a:prstGeom prst="rect">
            <a:avLst/>
          </a:prstGeom>
          <a:solidFill>
            <a:schemeClr val="bg1"/>
          </a:solidFill>
          <a:ln>
            <a:solidFill>
              <a:schemeClr val="tx1"/>
            </a:solidFill>
          </a:ln>
        </p:spPr>
        <p:txBody>
          <a:bodyPr wrap="square" rtlCol="0">
            <a:spAutoFit/>
          </a:bodyPr>
          <a:lstStyle/>
          <a:p>
            <a:r>
              <a:rPr lang="en-GB" b="1" dirty="0"/>
              <a:t>PGCE History U2/P2 core questions</a:t>
            </a:r>
          </a:p>
        </p:txBody>
      </p:sp>
    </p:spTree>
    <p:extLst>
      <p:ext uri="{BB962C8B-B14F-4D97-AF65-F5344CB8AC3E}">
        <p14:creationId xmlns:p14="http://schemas.microsoft.com/office/powerpoint/2010/main" val="403466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E18367-183F-2C4C-23CB-9B3857F73A51}"/>
              </a:ext>
            </a:extLst>
          </p:cNvPr>
          <p:cNvGraphicFramePr>
            <a:graphicFrameLocks noGrp="1"/>
          </p:cNvGraphicFramePr>
          <p:nvPr>
            <p:extLst>
              <p:ext uri="{D42A27DB-BD31-4B8C-83A1-F6EECF244321}">
                <p14:modId xmlns:p14="http://schemas.microsoft.com/office/powerpoint/2010/main" val="4246624180"/>
              </p:ext>
            </p:extLst>
          </p:nvPr>
        </p:nvGraphicFramePr>
        <p:xfrm>
          <a:off x="0" y="502921"/>
          <a:ext cx="6096000" cy="638107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993731789"/>
                    </a:ext>
                  </a:extLst>
                </a:gridCol>
                <a:gridCol w="1524000">
                  <a:extLst>
                    <a:ext uri="{9D8B030D-6E8A-4147-A177-3AD203B41FA5}">
                      <a16:colId xmlns:a16="http://schemas.microsoft.com/office/drawing/2014/main" val="2032918869"/>
                    </a:ext>
                  </a:extLst>
                </a:gridCol>
                <a:gridCol w="1524000">
                  <a:extLst>
                    <a:ext uri="{9D8B030D-6E8A-4147-A177-3AD203B41FA5}">
                      <a16:colId xmlns:a16="http://schemas.microsoft.com/office/drawing/2014/main" val="3956540096"/>
                    </a:ext>
                  </a:extLst>
                </a:gridCol>
                <a:gridCol w="1524000">
                  <a:extLst>
                    <a:ext uri="{9D8B030D-6E8A-4147-A177-3AD203B41FA5}">
                      <a16:colId xmlns:a16="http://schemas.microsoft.com/office/drawing/2014/main" val="1811275304"/>
                    </a:ext>
                  </a:extLst>
                </a:gridCol>
              </a:tblGrid>
              <a:tr h="1606347">
                <a:tc>
                  <a:txBody>
                    <a:bodyPr/>
                    <a:lstStyle/>
                    <a:p>
                      <a:r>
                        <a:rPr lang="en-GB" sz="1200" dirty="0">
                          <a:solidFill>
                            <a:schemeClr val="tx1"/>
                          </a:solidFill>
                        </a:rPr>
                        <a:t>What are the requirements and content for KS4 History and how can History teachers develop their knowledge and pedagogy for GCSE?</a:t>
                      </a:r>
                    </a:p>
                  </a:txBody>
                  <a:tcPr marL="68580" marR="68580" marT="34290" marB="34290">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How can historical scholarship be used to drive curriculum planning and how can we support students with historical interpretations?</a:t>
                      </a:r>
                    </a:p>
                  </a:txBody>
                  <a:tcPr marL="68580" marR="68580" marT="34290" marB="34290">
                    <a:solidFill>
                      <a:schemeClr val="bg1"/>
                    </a:solidFill>
                  </a:tcPr>
                </a:tc>
                <a:tc>
                  <a:txBody>
                    <a:bodyPr/>
                    <a:lstStyle/>
                    <a:p>
                      <a:r>
                        <a:rPr lang="en-GB" sz="1200" dirty="0">
                          <a:solidFill>
                            <a:schemeClr val="tx1"/>
                          </a:solidFill>
                        </a:rPr>
                        <a:t>What does it mean to diversify a curriculum and what does a decolonized History curriculum look like?</a:t>
                      </a:r>
                    </a:p>
                  </a:txBody>
                  <a:tcPr marL="68580" marR="68580" marT="34290" marB="34290">
                    <a:solidFill>
                      <a:schemeClr val="bg1"/>
                    </a:solidFill>
                  </a:tcPr>
                </a:tc>
                <a:tc>
                  <a:txBody>
                    <a:bodyPr/>
                    <a:lstStyle/>
                    <a:p>
                      <a:r>
                        <a:rPr lang="en-GB" sz="1200" dirty="0">
                          <a:solidFill>
                            <a:schemeClr val="tx1"/>
                          </a:solidFill>
                        </a:rPr>
                        <a:t>What experience, skills and attributes are necessary for success in securing a first appointment?</a:t>
                      </a:r>
                    </a:p>
                  </a:txBody>
                  <a:tcPr marL="68580" marR="68580" marT="34290" marB="34290">
                    <a:solidFill>
                      <a:schemeClr val="bg1"/>
                    </a:solidFill>
                  </a:tcPr>
                </a:tc>
                <a:extLst>
                  <a:ext uri="{0D108BD9-81ED-4DB2-BD59-A6C34878D82A}">
                    <a16:rowId xmlns:a16="http://schemas.microsoft.com/office/drawing/2014/main" val="4094833332"/>
                  </a:ext>
                </a:extLst>
              </a:tr>
              <a:tr h="1819645">
                <a:tc>
                  <a:txBody>
                    <a:bodyPr/>
                    <a:lstStyle/>
                    <a:p>
                      <a:r>
                        <a:rPr lang="en-GB" sz="1200" b="1" dirty="0"/>
                        <a:t>How can marking and feedback be used to ensure better pupil outcomes?</a:t>
                      </a:r>
                    </a:p>
                  </a:txBody>
                  <a:tcPr marL="68580" marR="68580" marT="34290" marB="34290">
                    <a:solidFill>
                      <a:schemeClr val="bg2"/>
                    </a:solidFill>
                  </a:tcPr>
                </a:tc>
                <a:tc>
                  <a:txBody>
                    <a:bodyPr/>
                    <a:lstStyle/>
                    <a:p>
                      <a:r>
                        <a:rPr lang="en-GB" sz="1200" b="1" dirty="0"/>
                        <a:t>How can specialist subject bodies support your teaching and students’ learning?</a:t>
                      </a:r>
                    </a:p>
                  </a:txBody>
                  <a:tcPr marL="68580" marR="68580" marT="34290" marB="34290">
                    <a:solidFill>
                      <a:schemeClr val="bg2"/>
                    </a:solidFill>
                  </a:tcPr>
                </a:tc>
                <a:tc>
                  <a:txBody>
                    <a:bodyPr/>
                    <a:lstStyle/>
                    <a:p>
                      <a:r>
                        <a:rPr lang="en-GB" sz="1200" b="1" dirty="0"/>
                        <a:t>What are the implications of Ofsted’s research review for History for practitioners?</a:t>
                      </a:r>
                    </a:p>
                  </a:txBody>
                  <a:tcPr marL="68580" marR="68580" marT="34290" marB="34290">
                    <a:solidFill>
                      <a:schemeClr val="bg2"/>
                    </a:solidFill>
                  </a:tcPr>
                </a:tc>
                <a:tc>
                  <a:txBody>
                    <a:bodyPr/>
                    <a:lstStyle/>
                    <a:p>
                      <a:r>
                        <a:rPr lang="en-GB" sz="1200" b="1" dirty="0"/>
                        <a:t>How can History teachers support students when dealing with complex and contrasting interpretations?</a:t>
                      </a:r>
                    </a:p>
                  </a:txBody>
                  <a:tcPr marL="68580" marR="68580" marT="34290" marB="34290">
                    <a:solidFill>
                      <a:schemeClr val="bg2"/>
                    </a:solidFill>
                  </a:tcPr>
                </a:tc>
                <a:extLst>
                  <a:ext uri="{0D108BD9-81ED-4DB2-BD59-A6C34878D82A}">
                    <a16:rowId xmlns:a16="http://schemas.microsoft.com/office/drawing/2014/main" val="1725692715"/>
                  </a:ext>
                </a:extLst>
              </a:tr>
              <a:tr h="1606347">
                <a:tc>
                  <a:txBody>
                    <a:bodyPr/>
                    <a:lstStyle/>
                    <a:p>
                      <a:r>
                        <a:rPr lang="en-GB" sz="1200" b="1" dirty="0"/>
                        <a:t>What does adaptive teaching look like in the History classroom, and how can History teachers support learners with SEND?</a:t>
                      </a:r>
                    </a:p>
                  </a:txBody>
                  <a:tcPr marL="68580" marR="68580" marT="34290" marB="34290">
                    <a:solidFill>
                      <a:schemeClr val="bg1"/>
                    </a:solidFill>
                  </a:tcPr>
                </a:tc>
                <a:tc>
                  <a:txBody>
                    <a:bodyPr/>
                    <a:lstStyle/>
                    <a:p>
                      <a:r>
                        <a:rPr lang="en-GB" sz="1200" b="1" dirty="0"/>
                        <a:t>What does a good curriculum for Holocaust education at KS3 look like?</a:t>
                      </a:r>
                    </a:p>
                  </a:txBody>
                  <a:tcPr marL="68580" marR="68580" marT="34290" marB="34290">
                    <a:solidFill>
                      <a:schemeClr val="bg1"/>
                    </a:solidFill>
                  </a:tcPr>
                </a:tc>
                <a:tc>
                  <a:txBody>
                    <a:bodyPr/>
                    <a:lstStyle/>
                    <a:p>
                      <a:r>
                        <a:rPr lang="en-GB" sz="1200" b="1" dirty="0"/>
                        <a:t>How can History teachers support students with judging historical significance?</a:t>
                      </a:r>
                    </a:p>
                  </a:txBody>
                  <a:tcPr marL="68580" marR="68580" marT="34290" marB="34290">
                    <a:solidFill>
                      <a:schemeClr val="bg1"/>
                    </a:solidFill>
                  </a:tcPr>
                </a:tc>
                <a:tc>
                  <a:txBody>
                    <a:bodyPr/>
                    <a:lstStyle/>
                    <a:p>
                      <a:r>
                        <a:rPr lang="en-GB" sz="1200" b="1" dirty="0">
                          <a:solidFill>
                            <a:schemeClr val="tx1"/>
                          </a:solidFill>
                        </a:rPr>
                        <a:t>What strategies can teachers employ to ensure behaviour for learning is good in lessons?</a:t>
                      </a:r>
                    </a:p>
                    <a:p>
                      <a:endParaRPr lang="en-GB" sz="1200" b="1" dirty="0">
                        <a:solidFill>
                          <a:schemeClr val="tx1"/>
                        </a:solidFill>
                      </a:endParaRPr>
                    </a:p>
                  </a:txBody>
                  <a:tcPr marL="68580" marR="68580" marT="34290" marB="34290">
                    <a:solidFill>
                      <a:schemeClr val="bg1"/>
                    </a:solidFill>
                  </a:tcPr>
                </a:tc>
                <a:extLst>
                  <a:ext uri="{0D108BD9-81ED-4DB2-BD59-A6C34878D82A}">
                    <a16:rowId xmlns:a16="http://schemas.microsoft.com/office/drawing/2014/main" val="2887991938"/>
                  </a:ext>
                </a:extLst>
              </a:tr>
              <a:tr h="1228382">
                <a:tc>
                  <a:txBody>
                    <a:bodyPr/>
                    <a:lstStyle/>
                    <a:p>
                      <a:r>
                        <a:rPr lang="en-GB" sz="1200" b="1" dirty="0"/>
                        <a:t>What can History teachers do to make women more visible in the curriculum?</a:t>
                      </a:r>
                    </a:p>
                  </a:txBody>
                  <a:tcPr marL="68580" marR="68580" marT="34290" marB="34290">
                    <a:solidFill>
                      <a:schemeClr val="bg2"/>
                    </a:solidFill>
                  </a:tcPr>
                </a:tc>
                <a:tc>
                  <a:txBody>
                    <a:bodyPr/>
                    <a:lstStyle/>
                    <a:p>
                      <a:r>
                        <a:rPr lang="en-GB" sz="1200" b="1" dirty="0"/>
                        <a:t>How can formative assessment be used to inform the teacher and to ensure that learning and understanding are made visible?</a:t>
                      </a:r>
                    </a:p>
                  </a:txBody>
                  <a:tcPr marL="68580" marR="68580" marT="34290" marB="34290">
                    <a:solidFill>
                      <a:schemeClr val="bg2"/>
                    </a:solidFill>
                  </a:tcPr>
                </a:tc>
                <a:tc>
                  <a:txBody>
                    <a:bodyPr/>
                    <a:lstStyle/>
                    <a:p>
                      <a:r>
                        <a:rPr lang="en-GB" sz="1200" b="1" dirty="0"/>
                        <a:t>How can we support students with change and continuity, and judging similarity and difference?</a:t>
                      </a:r>
                    </a:p>
                  </a:txBody>
                  <a:tcPr marL="68580" marR="68580" marT="34290" marB="34290">
                    <a:solidFill>
                      <a:schemeClr val="bg2"/>
                    </a:solidFill>
                  </a:tcPr>
                </a:tc>
                <a:tc>
                  <a:txBody>
                    <a:bodyPr/>
                    <a:lstStyle/>
                    <a:p>
                      <a:r>
                        <a:rPr lang="en-GB" sz="1200" b="1" dirty="0"/>
                        <a:t>How are curricula constructed and how are enquiry questions used to structure and shape a curriculum?</a:t>
                      </a:r>
                    </a:p>
                    <a:p>
                      <a:endParaRPr lang="en-GB" sz="1200" dirty="0"/>
                    </a:p>
                  </a:txBody>
                  <a:tcPr marL="68580" marR="68580" marT="34290" marB="34290">
                    <a:solidFill>
                      <a:schemeClr val="bg2"/>
                    </a:solidFill>
                  </a:tcPr>
                </a:tc>
                <a:extLst>
                  <a:ext uri="{0D108BD9-81ED-4DB2-BD59-A6C34878D82A}">
                    <a16:rowId xmlns:a16="http://schemas.microsoft.com/office/drawing/2014/main" val="2629297024"/>
                  </a:ext>
                </a:extLst>
              </a:tr>
            </a:tbl>
          </a:graphicData>
        </a:graphic>
      </p:graphicFrame>
      <p:sp>
        <p:nvSpPr>
          <p:cNvPr id="6" name="TextBox 5">
            <a:extLst>
              <a:ext uri="{FF2B5EF4-FFF2-40B4-BE49-F238E27FC236}">
                <a16:creationId xmlns:a16="http://schemas.microsoft.com/office/drawing/2014/main" id="{C768482D-03F1-E244-C029-DDBABDD7EC33}"/>
              </a:ext>
            </a:extLst>
          </p:cNvPr>
          <p:cNvSpPr txBox="1"/>
          <p:nvPr/>
        </p:nvSpPr>
        <p:spPr>
          <a:xfrm>
            <a:off x="0" y="0"/>
            <a:ext cx="5623560" cy="307777"/>
          </a:xfrm>
          <a:prstGeom prst="rect">
            <a:avLst/>
          </a:prstGeom>
          <a:solidFill>
            <a:schemeClr val="bg1"/>
          </a:solidFill>
          <a:ln>
            <a:solidFill>
              <a:schemeClr val="tx1"/>
            </a:solidFill>
          </a:ln>
        </p:spPr>
        <p:txBody>
          <a:bodyPr wrap="square" rtlCol="0">
            <a:spAutoFit/>
          </a:bodyPr>
          <a:lstStyle/>
          <a:p>
            <a:r>
              <a:rPr lang="en-GB" sz="1400" b="1" dirty="0"/>
              <a:t>The following university sessions illustrate the </a:t>
            </a:r>
            <a:r>
              <a:rPr lang="en-GB" sz="1400" b="1" dirty="0">
                <a:highlight>
                  <a:srgbClr val="FFFF00"/>
                </a:highlight>
              </a:rPr>
              <a:t>implementation</a:t>
            </a:r>
          </a:p>
        </p:txBody>
      </p:sp>
      <p:sp>
        <p:nvSpPr>
          <p:cNvPr id="7" name="TextBox 6">
            <a:extLst>
              <a:ext uri="{FF2B5EF4-FFF2-40B4-BE49-F238E27FC236}">
                <a16:creationId xmlns:a16="http://schemas.microsoft.com/office/drawing/2014/main" id="{0BB3D56D-C664-B93D-583C-6BA310078EA7}"/>
              </a:ext>
            </a:extLst>
          </p:cNvPr>
          <p:cNvSpPr txBox="1"/>
          <p:nvPr/>
        </p:nvSpPr>
        <p:spPr>
          <a:xfrm>
            <a:off x="6096000" y="502921"/>
            <a:ext cx="5943600" cy="6247864"/>
          </a:xfrm>
          <a:prstGeom prst="rect">
            <a:avLst/>
          </a:prstGeom>
          <a:solidFill>
            <a:schemeClr val="bg1"/>
          </a:solidFill>
          <a:ln>
            <a:solidFill>
              <a:schemeClr val="tx1"/>
            </a:solidFill>
          </a:ln>
        </p:spPr>
        <p:txBody>
          <a:bodyPr wrap="square" rtlCol="0">
            <a:spAutoFit/>
          </a:bodyPr>
          <a:lstStyle/>
          <a:p>
            <a:r>
              <a:rPr lang="en-GB" sz="1600" b="1" dirty="0"/>
              <a:t>What is the </a:t>
            </a:r>
            <a:r>
              <a:rPr lang="en-GB" sz="1600" b="1" dirty="0">
                <a:highlight>
                  <a:srgbClr val="FFFF00"/>
                </a:highlight>
              </a:rPr>
              <a:t>intent?</a:t>
            </a:r>
          </a:p>
          <a:p>
            <a:r>
              <a:rPr lang="en-GB" sz="1600" dirty="0"/>
              <a:t>These are the key questions for </a:t>
            </a:r>
            <a:r>
              <a:rPr lang="en-GB" sz="1600" b="1" dirty="0"/>
              <a:t>U2 /P2 . </a:t>
            </a:r>
            <a:r>
              <a:rPr lang="en-GB" sz="1600" dirty="0"/>
              <a:t>They are all designed to ensure that PGCE Historians:</a:t>
            </a:r>
          </a:p>
          <a:p>
            <a:pPr marL="285750" indent="-285750">
              <a:buFont typeface="Wingdings" panose="05000000000000000000" pitchFamily="2" charset="2"/>
              <a:buChar char="ü"/>
            </a:pPr>
            <a:r>
              <a:rPr lang="en-GB" sz="1600" b="1" dirty="0"/>
              <a:t>Deepen understanding </a:t>
            </a:r>
            <a:r>
              <a:rPr lang="en-GB" sz="1600" dirty="0"/>
              <a:t>of the subject and profession</a:t>
            </a:r>
          </a:p>
          <a:p>
            <a:pPr marL="285750" indent="-285750">
              <a:buFont typeface="Wingdings" panose="05000000000000000000" pitchFamily="2" charset="2"/>
              <a:buChar char="ü"/>
            </a:pPr>
            <a:r>
              <a:rPr lang="en-GB" sz="1600" b="1" dirty="0"/>
              <a:t>Develop agency </a:t>
            </a:r>
            <a:r>
              <a:rPr lang="en-GB" sz="1600" dirty="0"/>
              <a:t>in planning, assessment, subject knowledge development and pedagogy</a:t>
            </a:r>
          </a:p>
          <a:p>
            <a:pPr marL="285750" indent="-285750">
              <a:buFont typeface="Wingdings" panose="05000000000000000000" pitchFamily="2" charset="2"/>
              <a:buChar char="ü"/>
            </a:pPr>
            <a:r>
              <a:rPr lang="en-GB" sz="1600" dirty="0"/>
              <a:t>Can begin to judge the </a:t>
            </a:r>
            <a:r>
              <a:rPr lang="en-GB" sz="1600" b="1" dirty="0"/>
              <a:t>impact on learning </a:t>
            </a:r>
            <a:r>
              <a:rPr lang="en-GB" sz="1600" dirty="0"/>
              <a:t>they are having through the above</a:t>
            </a:r>
          </a:p>
          <a:p>
            <a:r>
              <a:rPr lang="en-GB" sz="1600" b="1" dirty="0">
                <a:highlight>
                  <a:srgbClr val="FFFF00"/>
                </a:highlight>
              </a:rPr>
              <a:t>What is the desired impact?</a:t>
            </a:r>
          </a:p>
          <a:p>
            <a:r>
              <a:rPr lang="en-GB" sz="1600" dirty="0"/>
              <a:t>At this stage in their development as teachers of History it is important that trainees can:</a:t>
            </a:r>
          </a:p>
          <a:p>
            <a:pPr marL="285750" indent="-285750">
              <a:buFont typeface="Wingdings" panose="05000000000000000000" pitchFamily="2" charset="2"/>
              <a:buChar char="ü"/>
            </a:pPr>
            <a:r>
              <a:rPr lang="en-GB" sz="1600" b="1" dirty="0"/>
              <a:t>Plan lessons autonomously</a:t>
            </a:r>
            <a:r>
              <a:rPr lang="en-GB" sz="1600" dirty="0"/>
              <a:t>, making choices on different pedagogical approaches and types of tsk design</a:t>
            </a:r>
          </a:p>
          <a:p>
            <a:pPr marL="285750" indent="-285750">
              <a:buFont typeface="Wingdings" panose="05000000000000000000" pitchFamily="2" charset="2"/>
              <a:buChar char="ü"/>
            </a:pPr>
            <a:r>
              <a:rPr lang="en-GB" sz="1600" b="1" dirty="0"/>
              <a:t>Review lesson and curriculum plans critically </a:t>
            </a:r>
            <a:r>
              <a:rPr lang="en-GB" sz="1600" dirty="0"/>
              <a:t>and identify where they might be enhanced or improved</a:t>
            </a:r>
          </a:p>
          <a:p>
            <a:pPr marL="285750" indent="-285750">
              <a:buFont typeface="Wingdings" panose="05000000000000000000" pitchFamily="2" charset="2"/>
              <a:buChar char="ü"/>
            </a:pPr>
            <a:r>
              <a:rPr lang="en-GB" sz="1600" b="1" dirty="0"/>
              <a:t>Assess students </a:t>
            </a:r>
            <a:r>
              <a:rPr lang="en-GB" sz="1600" dirty="0"/>
              <a:t>using a variety of methods </a:t>
            </a:r>
          </a:p>
          <a:p>
            <a:pPr marL="285750" indent="-285750">
              <a:buFont typeface="Wingdings" panose="05000000000000000000" pitchFamily="2" charset="2"/>
              <a:buChar char="ü"/>
            </a:pPr>
            <a:r>
              <a:rPr lang="en-GB" sz="1600" dirty="0"/>
              <a:t>Frame lessons with </a:t>
            </a:r>
            <a:r>
              <a:rPr lang="en-GB" sz="1600" b="1" dirty="0"/>
              <a:t>distinctive disciplinary and substantive foci</a:t>
            </a:r>
          </a:p>
          <a:p>
            <a:pPr marL="285750" indent="-285750">
              <a:buFont typeface="Wingdings" panose="05000000000000000000" pitchFamily="2" charset="2"/>
              <a:buChar char="ü"/>
            </a:pPr>
            <a:r>
              <a:rPr lang="en-GB" sz="1600" b="1" dirty="0"/>
              <a:t>Consult the wider community</a:t>
            </a:r>
            <a:r>
              <a:rPr lang="en-GB" sz="1600" dirty="0"/>
              <a:t> of history educators for ideas through subject associations and other networks</a:t>
            </a:r>
          </a:p>
          <a:p>
            <a:pPr marL="285750" indent="-285750">
              <a:buFont typeface="Wingdings" panose="05000000000000000000" pitchFamily="2" charset="2"/>
              <a:buChar char="ü"/>
            </a:pPr>
            <a:r>
              <a:rPr lang="en-GB" sz="1600" dirty="0"/>
              <a:t>Have experience of planning and </a:t>
            </a:r>
            <a:r>
              <a:rPr lang="en-GB" sz="1600" b="1" dirty="0"/>
              <a:t>teaching at KS4 </a:t>
            </a:r>
          </a:p>
          <a:p>
            <a:pPr marL="285750" indent="-285750">
              <a:buFont typeface="Wingdings" panose="05000000000000000000" pitchFamily="2" charset="2"/>
              <a:buChar char="ü"/>
            </a:pPr>
            <a:r>
              <a:rPr lang="en-GB" sz="1600" dirty="0"/>
              <a:t>Begin to </a:t>
            </a:r>
            <a:r>
              <a:rPr lang="en-GB" sz="1600" b="1" dirty="0"/>
              <a:t>consider the different characteristics of learners </a:t>
            </a:r>
            <a:r>
              <a:rPr lang="en-GB" sz="1600" dirty="0"/>
              <a:t>in their classes and </a:t>
            </a:r>
            <a:r>
              <a:rPr lang="en-GB" sz="1600" b="1" dirty="0"/>
              <a:t>make adjustments </a:t>
            </a:r>
            <a:r>
              <a:rPr lang="en-GB" sz="1600" dirty="0"/>
              <a:t>for these students in their planning and teaching</a:t>
            </a:r>
          </a:p>
          <a:p>
            <a:pPr marL="285750" indent="-285750">
              <a:buFont typeface="Wingdings" panose="05000000000000000000" pitchFamily="2" charset="2"/>
              <a:buChar char="ü"/>
            </a:pPr>
            <a:endParaRPr lang="en-GB" sz="1600" dirty="0"/>
          </a:p>
          <a:p>
            <a:endParaRPr lang="en-GB" sz="1600" dirty="0"/>
          </a:p>
        </p:txBody>
      </p:sp>
    </p:spTree>
    <p:extLst>
      <p:ext uri="{BB962C8B-B14F-4D97-AF65-F5344CB8AC3E}">
        <p14:creationId xmlns:p14="http://schemas.microsoft.com/office/powerpoint/2010/main" val="175491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FC6171-5F17-134C-B1FA-461CAA3B4040}" type="slidenum">
              <a:rPr kumimoji="0" lang="en-GB"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GB"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2"/>
          <a:stretch>
            <a:fillRect/>
          </a:stretch>
        </p:blipFill>
        <p:spPr>
          <a:xfrm>
            <a:off x="804672" y="1036320"/>
            <a:ext cx="11021568" cy="5471160"/>
          </a:xfrm>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3230880" y="108384"/>
            <a:ext cx="8595359" cy="733474"/>
          </a:xfrm>
          <a:prstGeom prst="rect">
            <a:avLst/>
          </a:prstGeom>
          <a:solidFill>
            <a:srgbClr val="FFFF00"/>
          </a:solidFill>
          <a:ln>
            <a:solidFill>
              <a:schemeClr val="accent1"/>
            </a:solidFill>
          </a:ln>
        </p:spPr>
        <p:txBody>
          <a:bodyPr bIns="91440" anchor="b" anchorCtr="0">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Franklin Gothic Book"/>
                <a:ea typeface="+mj-ea"/>
                <a:cs typeface="+mj-cs"/>
              </a:rPr>
              <a:t>UoM PGCE Curriculum map: U3/P3 trainee journey</a:t>
            </a:r>
          </a:p>
        </p:txBody>
      </p:sp>
      <p:sp>
        <p:nvSpPr>
          <p:cNvPr id="5" name="TextBox 4">
            <a:extLst>
              <a:ext uri="{FF2B5EF4-FFF2-40B4-BE49-F238E27FC236}">
                <a16:creationId xmlns:a16="http://schemas.microsoft.com/office/drawing/2014/main" id="{AEB9F293-11B3-037E-5AC1-91F71AF32188}"/>
              </a:ext>
            </a:extLst>
          </p:cNvPr>
          <p:cNvSpPr txBox="1"/>
          <p:nvPr/>
        </p:nvSpPr>
        <p:spPr>
          <a:xfrm>
            <a:off x="10226040" y="3185160"/>
            <a:ext cx="716280"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ECT phase</a:t>
            </a:r>
          </a:p>
        </p:txBody>
      </p:sp>
      <p:sp>
        <p:nvSpPr>
          <p:cNvPr id="7" name="TextBox 6">
            <a:extLst>
              <a:ext uri="{FF2B5EF4-FFF2-40B4-BE49-F238E27FC236}">
                <a16:creationId xmlns:a16="http://schemas.microsoft.com/office/drawing/2014/main" id="{5137C1A1-8D81-0E02-F807-DE874B25D143}"/>
              </a:ext>
            </a:extLst>
          </p:cNvPr>
          <p:cNvSpPr txBox="1"/>
          <p:nvPr/>
        </p:nvSpPr>
        <p:spPr>
          <a:xfrm>
            <a:off x="10226040" y="5059680"/>
            <a:ext cx="716280"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ECT phase</a:t>
            </a:r>
          </a:p>
        </p:txBody>
      </p:sp>
      <p:sp>
        <p:nvSpPr>
          <p:cNvPr id="9" name="TextBox 8">
            <a:extLst>
              <a:ext uri="{FF2B5EF4-FFF2-40B4-BE49-F238E27FC236}">
                <a16:creationId xmlns:a16="http://schemas.microsoft.com/office/drawing/2014/main" id="{952C138C-D702-7786-54DE-3C59B51038F9}"/>
              </a:ext>
            </a:extLst>
          </p:cNvPr>
          <p:cNvSpPr txBox="1"/>
          <p:nvPr/>
        </p:nvSpPr>
        <p:spPr>
          <a:xfrm>
            <a:off x="5806440" y="2087880"/>
            <a:ext cx="3794760" cy="4419600"/>
          </a:xfrm>
          <a:prstGeom prst="rect">
            <a:avLst/>
          </a:prstGeom>
          <a:no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erpetua"/>
              <a:ea typeface="+mn-ea"/>
              <a:cs typeface="+mn-cs"/>
            </a:endParaRPr>
          </a:p>
        </p:txBody>
      </p:sp>
      <p:sp>
        <p:nvSpPr>
          <p:cNvPr id="10" name="TextBox 9">
            <a:extLst>
              <a:ext uri="{FF2B5EF4-FFF2-40B4-BE49-F238E27FC236}">
                <a16:creationId xmlns:a16="http://schemas.microsoft.com/office/drawing/2014/main" id="{0EC2AEF0-3153-D992-DF03-EF317C5D3E81}"/>
              </a:ext>
            </a:extLst>
          </p:cNvPr>
          <p:cNvSpPr txBox="1"/>
          <p:nvPr/>
        </p:nvSpPr>
        <p:spPr>
          <a:xfrm>
            <a:off x="195072" y="2026921"/>
            <a:ext cx="4422648" cy="4801314"/>
          </a:xfrm>
          <a:prstGeom prst="rect">
            <a:avLst/>
          </a:prstGeom>
          <a:solidFill>
            <a:srgbClr val="92D050"/>
          </a:solidFill>
          <a:ln w="762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The final phase of the PGCE curriculum journey – U3 /P3 – continues to focus on  two themes from U2/P2: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Perpetua"/>
                <a:ea typeface="+mn-ea"/>
                <a:cs typeface="+mn-cs"/>
              </a:rPr>
              <a:t>Developing agency and autonomy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Perpetua"/>
                <a:ea typeface="+mn-ea"/>
                <a:cs typeface="+mn-cs"/>
              </a:rPr>
              <a:t>Impact on learning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and requires trainees to look towards their ECT year and beyond, focusing 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Perpetua"/>
                <a:ea typeface="+mn-ea"/>
                <a:cs typeface="+mn-cs"/>
              </a:rPr>
              <a:t>Enrichment and enhancement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erpetua"/>
                <a:ea typeface="+mn-ea"/>
                <a:cs typeface="+mn-cs"/>
              </a:rPr>
              <a:t>This phase of the programme asks students to consider areas of their practice that can be developed, [and in many cases turned into a ‘specialism’] such as curriculum building, subject knowledge, pastoral activities and fieldwork. By the end of the phase the expectation is that trainees are planning and teaching with autonomy and making their own decisions on teaching based on evidence, reflective practice and feedback.</a:t>
            </a:r>
          </a:p>
        </p:txBody>
      </p:sp>
      <p:sp>
        <p:nvSpPr>
          <p:cNvPr id="11" name="Arrow: Right 10">
            <a:extLst>
              <a:ext uri="{FF2B5EF4-FFF2-40B4-BE49-F238E27FC236}">
                <a16:creationId xmlns:a16="http://schemas.microsoft.com/office/drawing/2014/main" id="{10863898-BAD3-8251-F8CF-C7549C194A4F}"/>
              </a:ext>
            </a:extLst>
          </p:cNvPr>
          <p:cNvSpPr/>
          <p:nvPr/>
        </p:nvSpPr>
        <p:spPr>
          <a:xfrm>
            <a:off x="4751832" y="3831491"/>
            <a:ext cx="978408" cy="484632"/>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erpetua"/>
              <a:ea typeface="+mn-ea"/>
              <a:cs typeface="+mn-cs"/>
            </a:endParaRPr>
          </a:p>
        </p:txBody>
      </p:sp>
    </p:spTree>
    <p:extLst>
      <p:ext uri="{BB962C8B-B14F-4D97-AF65-F5344CB8AC3E}">
        <p14:creationId xmlns:p14="http://schemas.microsoft.com/office/powerpoint/2010/main" val="3720747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E700AF-AD45-09A6-4C81-D0B544A3D439}"/>
              </a:ext>
            </a:extLst>
          </p:cNvPr>
          <p:cNvGraphicFramePr>
            <a:graphicFrameLocks noGrp="1"/>
          </p:cNvGraphicFramePr>
          <p:nvPr>
            <p:extLst>
              <p:ext uri="{D42A27DB-BD31-4B8C-83A1-F6EECF244321}">
                <p14:modId xmlns:p14="http://schemas.microsoft.com/office/powerpoint/2010/main" val="3086835494"/>
              </p:ext>
            </p:extLst>
          </p:nvPr>
        </p:nvGraphicFramePr>
        <p:xfrm>
          <a:off x="487680" y="518160"/>
          <a:ext cx="11247120" cy="6277406"/>
        </p:xfrm>
        <a:graphic>
          <a:graphicData uri="http://schemas.openxmlformats.org/drawingml/2006/table">
            <a:tbl>
              <a:tblPr firstRow="1" bandRow="1">
                <a:tableStyleId>{073A0DAA-6AF3-43AB-8588-CEC1D06C72B9}</a:tableStyleId>
              </a:tblPr>
              <a:tblGrid>
                <a:gridCol w="2811780">
                  <a:extLst>
                    <a:ext uri="{9D8B030D-6E8A-4147-A177-3AD203B41FA5}">
                      <a16:colId xmlns:a16="http://schemas.microsoft.com/office/drawing/2014/main" val="919500235"/>
                    </a:ext>
                  </a:extLst>
                </a:gridCol>
                <a:gridCol w="2811780">
                  <a:extLst>
                    <a:ext uri="{9D8B030D-6E8A-4147-A177-3AD203B41FA5}">
                      <a16:colId xmlns:a16="http://schemas.microsoft.com/office/drawing/2014/main" val="2581896566"/>
                    </a:ext>
                  </a:extLst>
                </a:gridCol>
                <a:gridCol w="2811780">
                  <a:extLst>
                    <a:ext uri="{9D8B030D-6E8A-4147-A177-3AD203B41FA5}">
                      <a16:colId xmlns:a16="http://schemas.microsoft.com/office/drawing/2014/main" val="623545372"/>
                    </a:ext>
                  </a:extLst>
                </a:gridCol>
                <a:gridCol w="2811780">
                  <a:extLst>
                    <a:ext uri="{9D8B030D-6E8A-4147-A177-3AD203B41FA5}">
                      <a16:colId xmlns:a16="http://schemas.microsoft.com/office/drawing/2014/main" val="908380741"/>
                    </a:ext>
                  </a:extLst>
                </a:gridCol>
              </a:tblGrid>
              <a:tr h="1394100">
                <a:tc>
                  <a:txBody>
                    <a:bodyPr/>
                    <a:lstStyle/>
                    <a:p>
                      <a:r>
                        <a:rPr lang="en-GB" sz="1600" b="1" dirty="0">
                          <a:solidFill>
                            <a:schemeClr val="tx1"/>
                          </a:solidFill>
                        </a:rPr>
                        <a:t>What  barriers do EAL students face and what strategies can History teachers use to support EAL students in the classroom?</a:t>
                      </a:r>
                    </a:p>
                  </a:txBody>
                  <a:tcPr>
                    <a:solidFill>
                      <a:schemeClr val="bg1">
                        <a:lumMod val="95000"/>
                      </a:schemeClr>
                    </a:solidFill>
                  </a:tcPr>
                </a:tc>
                <a:tc>
                  <a:txBody>
                    <a:bodyPr/>
                    <a:lstStyle/>
                    <a:p>
                      <a:r>
                        <a:rPr lang="en-GB" sz="1600" b="1" dirty="0">
                          <a:solidFill>
                            <a:schemeClr val="tx1"/>
                          </a:solidFill>
                        </a:rPr>
                        <a:t>Which approaches can History teachers take when working with complex and contrasting historical interpretations?</a:t>
                      </a:r>
                    </a:p>
                  </a:txBody>
                  <a:tcPr>
                    <a:solidFill>
                      <a:schemeClr val="bg1">
                        <a:lumMod val="95000"/>
                      </a:schemeClr>
                    </a:solidFill>
                  </a:tcPr>
                </a:tc>
                <a:tc>
                  <a:txBody>
                    <a:bodyPr/>
                    <a:lstStyle/>
                    <a:p>
                      <a:r>
                        <a:rPr lang="en-GB" sz="1600" b="1" dirty="0">
                          <a:solidFill>
                            <a:schemeClr val="tx1"/>
                          </a:solidFill>
                        </a:rPr>
                        <a:t>How can History teachers local history is present in lesson and curriculum plans?</a:t>
                      </a:r>
                    </a:p>
                  </a:txBody>
                  <a:tcPr>
                    <a:solidFill>
                      <a:schemeClr val="bg1">
                        <a:lumMod val="95000"/>
                      </a:schemeClr>
                    </a:solidFill>
                  </a:tcPr>
                </a:tc>
                <a:tc>
                  <a:txBody>
                    <a:bodyPr/>
                    <a:lstStyle/>
                    <a:p>
                      <a:r>
                        <a:rPr lang="en-GB" sz="1600" b="1" dirty="0">
                          <a:solidFill>
                            <a:schemeClr val="tx1"/>
                          </a:solidFill>
                        </a:rPr>
                        <a:t>Which forms of assessment are most productive and provide teachers with feedback to shape and inform their planning and teaching?</a:t>
                      </a:r>
                    </a:p>
                  </a:txBody>
                  <a:tcPr>
                    <a:solidFill>
                      <a:schemeClr val="bg1">
                        <a:lumMod val="95000"/>
                      </a:schemeClr>
                    </a:solidFill>
                  </a:tcPr>
                </a:tc>
                <a:extLst>
                  <a:ext uri="{0D108BD9-81ED-4DB2-BD59-A6C34878D82A}">
                    <a16:rowId xmlns:a16="http://schemas.microsoft.com/office/drawing/2014/main" val="1146778644"/>
                  </a:ext>
                </a:extLst>
              </a:tr>
              <a:tr h="1581354">
                <a:tc>
                  <a:txBody>
                    <a:bodyPr/>
                    <a:lstStyle/>
                    <a:p>
                      <a:r>
                        <a:rPr lang="en-GB" sz="1600" b="1" dirty="0"/>
                        <a:t>What approaches can History teachers adopt when teaching sensitive, contested and controversial histories?</a:t>
                      </a:r>
                    </a:p>
                  </a:txBody>
                  <a:tcPr/>
                </a:tc>
                <a:tc>
                  <a:txBody>
                    <a:bodyPr/>
                    <a:lstStyle/>
                    <a:p>
                      <a:r>
                        <a:rPr lang="en-GB" sz="1600" b="1" dirty="0"/>
                        <a:t>How do History teachers plan and execute effective Historical fieldwork?</a:t>
                      </a:r>
                    </a:p>
                  </a:txBody>
                  <a:tcPr/>
                </a:tc>
                <a:tc>
                  <a:txBody>
                    <a:bodyPr/>
                    <a:lstStyle/>
                    <a:p>
                      <a:r>
                        <a:rPr lang="en-GB" sz="1600" b="1" dirty="0"/>
                        <a:t>What are the requirements and key considerations for teaching A- level History and how can History teachers develop their knowledge and pedagogy?</a:t>
                      </a:r>
                    </a:p>
                  </a:txBody>
                  <a:tcPr/>
                </a:tc>
                <a:tc>
                  <a:txBody>
                    <a:bodyPr/>
                    <a:lstStyle/>
                    <a:p>
                      <a:r>
                        <a:rPr lang="en-GB" sz="1600" b="1" dirty="0"/>
                        <a:t>How can pupil voice be used to inform what History teachers do?</a:t>
                      </a:r>
                    </a:p>
                  </a:txBody>
                  <a:tcPr/>
                </a:tc>
                <a:extLst>
                  <a:ext uri="{0D108BD9-81ED-4DB2-BD59-A6C34878D82A}">
                    <a16:rowId xmlns:a16="http://schemas.microsoft.com/office/drawing/2014/main" val="3518549074"/>
                  </a:ext>
                </a:extLst>
              </a:tr>
              <a:tr h="1614221">
                <a:tc>
                  <a:txBody>
                    <a:bodyPr/>
                    <a:lstStyle/>
                    <a:p>
                      <a:r>
                        <a:rPr lang="en-GB" sz="1600" b="1" dirty="0"/>
                        <a:t>How can we ensure that LGBT+  voices and experiences  are present in the History curriculum?</a:t>
                      </a:r>
                    </a:p>
                  </a:txBody>
                  <a:tcPr/>
                </a:tc>
                <a:tc>
                  <a:txBody>
                    <a:bodyPr/>
                    <a:lstStyle/>
                    <a:p>
                      <a:r>
                        <a:rPr lang="en-GB" sz="1600" b="1" dirty="0"/>
                        <a:t>How will you continue to develop your subject knowledge and which scholarship and reading will add depth to your subject knowledge for your ECT year?</a:t>
                      </a:r>
                    </a:p>
                  </a:txBody>
                  <a:tcPr/>
                </a:tc>
                <a:tc>
                  <a:txBody>
                    <a:bodyPr/>
                    <a:lstStyle/>
                    <a:p>
                      <a:r>
                        <a:rPr lang="en-GB" sz="1600" b="1" dirty="0"/>
                        <a:t>How can History teachers use research to inform and shape their practice?</a:t>
                      </a:r>
                    </a:p>
                  </a:txBody>
                  <a:tcPr/>
                </a:tc>
                <a:tc>
                  <a:txBody>
                    <a:bodyPr/>
                    <a:lstStyle/>
                    <a:p>
                      <a:r>
                        <a:rPr lang="en-GB" sz="1600" b="1" dirty="0"/>
                        <a:t>What is the Early Career Framework and how will you be monitored, assessed and supported as an Early Career teacher?</a:t>
                      </a:r>
                    </a:p>
                  </a:txBody>
                  <a:tcPr/>
                </a:tc>
                <a:extLst>
                  <a:ext uri="{0D108BD9-81ED-4DB2-BD59-A6C34878D82A}">
                    <a16:rowId xmlns:a16="http://schemas.microsoft.com/office/drawing/2014/main" val="3420956519"/>
                  </a:ext>
                </a:extLst>
              </a:tr>
              <a:tr h="1687731">
                <a:tc>
                  <a:txBody>
                    <a:bodyPr/>
                    <a:lstStyle/>
                    <a:p>
                      <a:r>
                        <a:rPr lang="en-GB" sz="1600" b="1" dirty="0"/>
                        <a:t>How can archives be used to develop representative curriculum planning, and how can sources and evidence be used to drive lesson planning?</a:t>
                      </a:r>
                    </a:p>
                  </a:txBody>
                  <a:tcPr/>
                </a:tc>
                <a:tc>
                  <a:txBody>
                    <a:bodyPr/>
                    <a:lstStyle/>
                    <a:p>
                      <a:r>
                        <a:rPr lang="en-GB" sz="1600" b="1" dirty="0"/>
                        <a:t>How will you adapt your planning and pedagogy to enhance your practice as an ECT?</a:t>
                      </a:r>
                    </a:p>
                  </a:txBody>
                  <a:tcPr/>
                </a:tc>
                <a:tc>
                  <a:txBody>
                    <a:bodyPr/>
                    <a:lstStyle/>
                    <a:p>
                      <a:r>
                        <a:rPr lang="en-GB" sz="1600" b="1" dirty="0"/>
                        <a:t>Which strategies from Cognitive Science are impactful in the history classroom and how can they be embedded into lesson and curriculum plans?</a:t>
                      </a:r>
                    </a:p>
                  </a:txBody>
                  <a:tcPr/>
                </a:tc>
                <a:tc>
                  <a:txBody>
                    <a:bodyPr/>
                    <a:lstStyle/>
                    <a:p>
                      <a:r>
                        <a:rPr lang="en-GB" sz="1600" b="1" dirty="0"/>
                        <a:t>How can film be deployed in History lessons to enhance learning and understanding?</a:t>
                      </a:r>
                    </a:p>
                  </a:txBody>
                  <a:tcPr/>
                </a:tc>
                <a:extLst>
                  <a:ext uri="{0D108BD9-81ED-4DB2-BD59-A6C34878D82A}">
                    <a16:rowId xmlns:a16="http://schemas.microsoft.com/office/drawing/2014/main" val="3723680831"/>
                  </a:ext>
                </a:extLst>
              </a:tr>
            </a:tbl>
          </a:graphicData>
        </a:graphic>
      </p:graphicFrame>
      <p:sp>
        <p:nvSpPr>
          <p:cNvPr id="2" name="TextBox 1">
            <a:extLst>
              <a:ext uri="{FF2B5EF4-FFF2-40B4-BE49-F238E27FC236}">
                <a16:creationId xmlns:a16="http://schemas.microsoft.com/office/drawing/2014/main" id="{94A6C352-6DFE-E6CE-376B-D9C7F3CE40C5}"/>
              </a:ext>
            </a:extLst>
          </p:cNvPr>
          <p:cNvSpPr txBox="1"/>
          <p:nvPr/>
        </p:nvSpPr>
        <p:spPr>
          <a:xfrm>
            <a:off x="518160" y="0"/>
            <a:ext cx="6873240" cy="369332"/>
          </a:xfrm>
          <a:prstGeom prst="rect">
            <a:avLst/>
          </a:prstGeom>
          <a:solidFill>
            <a:schemeClr val="bg1"/>
          </a:solidFill>
          <a:ln>
            <a:solidFill>
              <a:schemeClr val="tx1"/>
            </a:solidFill>
          </a:ln>
        </p:spPr>
        <p:txBody>
          <a:bodyPr wrap="square" rtlCol="0">
            <a:spAutoFit/>
          </a:bodyPr>
          <a:lstStyle/>
          <a:p>
            <a:r>
              <a:rPr lang="en-GB" b="1" dirty="0"/>
              <a:t>PGCE History U3/P3 core questions </a:t>
            </a:r>
          </a:p>
        </p:txBody>
      </p:sp>
    </p:spTree>
    <p:extLst>
      <p:ext uri="{BB962C8B-B14F-4D97-AF65-F5344CB8AC3E}">
        <p14:creationId xmlns:p14="http://schemas.microsoft.com/office/powerpoint/2010/main" val="336658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130AEF-0A36-3BED-4701-24272FE7AF3C}"/>
              </a:ext>
            </a:extLst>
          </p:cNvPr>
          <p:cNvSpPr txBox="1"/>
          <p:nvPr/>
        </p:nvSpPr>
        <p:spPr>
          <a:xfrm>
            <a:off x="0" y="0"/>
            <a:ext cx="6553200" cy="369332"/>
          </a:xfrm>
          <a:prstGeom prst="rect">
            <a:avLst/>
          </a:prstGeom>
          <a:solidFill>
            <a:schemeClr val="bg1"/>
          </a:solidFill>
        </p:spPr>
        <p:txBody>
          <a:bodyPr wrap="square" rtlCol="0">
            <a:spAutoFit/>
          </a:bodyPr>
          <a:lstStyle/>
          <a:p>
            <a:r>
              <a:rPr lang="en-GB" b="1" dirty="0"/>
              <a:t>The following university sessions illustrate the </a:t>
            </a:r>
            <a:r>
              <a:rPr lang="en-GB" b="1" dirty="0">
                <a:highlight>
                  <a:srgbClr val="FFFF00"/>
                </a:highlight>
              </a:rPr>
              <a:t>implementation</a:t>
            </a:r>
          </a:p>
        </p:txBody>
      </p:sp>
      <p:sp>
        <p:nvSpPr>
          <p:cNvPr id="5" name="TextBox 4">
            <a:extLst>
              <a:ext uri="{FF2B5EF4-FFF2-40B4-BE49-F238E27FC236}">
                <a16:creationId xmlns:a16="http://schemas.microsoft.com/office/drawing/2014/main" id="{DB826BF9-0AB6-7F82-49A7-7E34E0E36607}"/>
              </a:ext>
            </a:extLst>
          </p:cNvPr>
          <p:cNvSpPr txBox="1"/>
          <p:nvPr/>
        </p:nvSpPr>
        <p:spPr>
          <a:xfrm>
            <a:off x="6751320" y="533401"/>
            <a:ext cx="5440680" cy="61605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What is the </a:t>
            </a:r>
            <a:r>
              <a:rPr kumimoji="0" lang="en-GB" sz="1600" b="1" i="0" u="none" strike="noStrike" kern="1200" cap="none" spc="0" normalizeH="0" baseline="0" noProof="0" dirty="0">
                <a:ln>
                  <a:noFill/>
                </a:ln>
                <a:solidFill>
                  <a:prstClr val="black"/>
                </a:solidFill>
                <a:effectLst/>
                <a:highlight>
                  <a:srgbClr val="FFFF00"/>
                </a:highlight>
                <a:uLnTx/>
                <a:uFillTx/>
                <a:latin typeface="Garamond" panose="02020404030301010803"/>
                <a:ea typeface="+mn-ea"/>
                <a:cs typeface="+mn-cs"/>
              </a:rPr>
              <a:t>intent?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These are the key questions for </a:t>
            </a: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U3 /P3. </a:t>
            </a: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They are all designed to ensure that PGCE Historians continue 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Deepen understanding </a:t>
            </a: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of the subject and profession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Develop agency </a:t>
            </a: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in planning, assessment, subject knowledge development and pedagogy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Can accurately judge the </a:t>
            </a: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impact on learning </a:t>
            </a: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they are having through the above</a:t>
            </a:r>
          </a:p>
          <a:p>
            <a:pPr marR="0" lvl="0" algn="l"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dirty="0">
                <a:ln>
                  <a:noFill/>
                </a:ln>
                <a:solidFill>
                  <a:prstClr val="black"/>
                </a:solidFill>
                <a:effectLst/>
                <a:uLnTx/>
                <a:uFillTx/>
                <a:latin typeface="Garamond" panose="02020404030301010803"/>
                <a:ea typeface="+mn-ea"/>
                <a:cs typeface="+mn-cs"/>
              </a:rPr>
              <a:t>In addition to the above the intention </a:t>
            </a:r>
            <a:r>
              <a:rPr lang="en-GB" sz="1600" dirty="0">
                <a:solidFill>
                  <a:prstClr val="black"/>
                </a:solidFill>
                <a:latin typeface="Garamond" panose="02020404030301010803"/>
              </a:rPr>
              <a:t>of this phase is also to allow PGCE Historians to:</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dirty="0">
                <a:solidFill>
                  <a:prstClr val="black"/>
                </a:solidFill>
                <a:latin typeface="Garamond" panose="02020404030301010803"/>
              </a:rPr>
              <a:t>Enrich and enhance </a:t>
            </a:r>
            <a:r>
              <a:rPr lang="en-GB" sz="1600" dirty="0">
                <a:solidFill>
                  <a:prstClr val="black"/>
                </a:solidFill>
                <a:latin typeface="Garamond" panose="02020404030301010803"/>
              </a:rPr>
              <a:t>their practice as History teachers</a:t>
            </a:r>
          </a:p>
          <a:p>
            <a:pPr marR="0" lvl="0" algn="l" defTabSz="457200" rtl="0" eaLnBrk="1" fontAlgn="auto" latinLnBrk="0" hangingPunct="1">
              <a:lnSpc>
                <a:spcPct val="100000"/>
              </a:lnSpc>
              <a:spcBef>
                <a:spcPts val="0"/>
              </a:spcBef>
              <a:spcAft>
                <a:spcPts val="0"/>
              </a:spcAft>
              <a:buClrTx/>
              <a:buSzTx/>
              <a:tabLst/>
              <a:defRPr/>
            </a:pPr>
            <a:r>
              <a:rPr lang="en-GB" sz="1600" b="1" dirty="0">
                <a:solidFill>
                  <a:prstClr val="black"/>
                </a:solidFill>
                <a:highlight>
                  <a:srgbClr val="FFFF00"/>
                </a:highlight>
                <a:latin typeface="Garamond" panose="02020404030301010803"/>
              </a:rPr>
              <a:t>Impact</a:t>
            </a:r>
          </a:p>
          <a:p>
            <a:pPr marR="0" lvl="0" algn="l"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At this stage in their development as History teachers it is important that trainees can: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dirty="0">
                <a:solidFill>
                  <a:prstClr val="black"/>
                </a:solidFill>
                <a:latin typeface="Garamond" panose="02020404030301010803"/>
              </a:rPr>
              <a:t>Plan sequences of lessons autonomously </a:t>
            </a:r>
            <a:r>
              <a:rPr lang="en-GB" sz="1600" dirty="0">
                <a:solidFill>
                  <a:prstClr val="black"/>
                </a:solidFill>
                <a:latin typeface="Garamond" panose="02020404030301010803"/>
              </a:rPr>
              <a:t>with confidence [</a:t>
            </a:r>
            <a:r>
              <a:rPr lang="en-GB" sz="1600" dirty="0" err="1">
                <a:solidFill>
                  <a:prstClr val="black"/>
                </a:solidFill>
                <a:latin typeface="Garamond" panose="02020404030301010803"/>
              </a:rPr>
              <a:t>eg</a:t>
            </a:r>
            <a:r>
              <a:rPr lang="en-GB" sz="1600" dirty="0">
                <a:solidFill>
                  <a:prstClr val="black"/>
                </a:solidFill>
                <a:latin typeface="Garamond" panose="02020404030301010803"/>
              </a:rPr>
              <a:t> </a:t>
            </a:r>
            <a:r>
              <a:rPr lang="en-GB" sz="1600" b="1" dirty="0">
                <a:solidFill>
                  <a:prstClr val="black"/>
                </a:solidFill>
                <a:latin typeface="Garamond" panose="02020404030301010803"/>
              </a:rPr>
              <a:t>build mid-term curriculum </a:t>
            </a:r>
            <a:r>
              <a:rPr lang="en-GB" sz="1600" dirty="0">
                <a:solidFill>
                  <a:prstClr val="black"/>
                </a:solidFill>
                <a:latin typeface="Garamond" panose="02020404030301010803"/>
              </a:rPr>
              <a:t>plans with coherent and valid enquiry questions]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dirty="0">
                <a:solidFill>
                  <a:prstClr val="black"/>
                </a:solidFill>
                <a:latin typeface="Garamond" panose="02020404030301010803"/>
              </a:rPr>
              <a:t>Engage with educational research </a:t>
            </a:r>
            <a:r>
              <a:rPr lang="en-GB" sz="1600" dirty="0">
                <a:solidFill>
                  <a:prstClr val="black"/>
                </a:solidFill>
                <a:latin typeface="Garamond" panose="02020404030301010803"/>
              </a:rPr>
              <a:t>critically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dirty="0">
                <a:solidFill>
                  <a:prstClr val="black"/>
                </a:solidFill>
                <a:latin typeface="Garamond" panose="02020404030301010803"/>
              </a:rPr>
              <a:t>Address representation </a:t>
            </a:r>
            <a:r>
              <a:rPr lang="en-GB" sz="1600" dirty="0">
                <a:solidFill>
                  <a:prstClr val="black"/>
                </a:solidFill>
                <a:latin typeface="Garamond" panose="02020404030301010803"/>
              </a:rPr>
              <a:t>and breadth in the curriculum </a:t>
            </a:r>
            <a:endPar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Identify targets </a:t>
            </a: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for their continuing professional development as an ECT and beyond [</a:t>
            </a:r>
            <a:r>
              <a:rPr kumimoji="0" lang="en-GB" sz="1600" b="0" i="0" u="none" strike="noStrike" kern="1200" cap="none" spc="0" normalizeH="0" baseline="0" noProof="0" dirty="0" err="1">
                <a:ln>
                  <a:noFill/>
                </a:ln>
                <a:solidFill>
                  <a:prstClr val="black"/>
                </a:solidFill>
                <a:effectLst/>
                <a:uLnTx/>
                <a:uFillTx/>
                <a:latin typeface="Garamond" panose="02020404030301010803"/>
                <a:ea typeface="+mn-ea"/>
                <a:cs typeface="+mn-cs"/>
              </a:rPr>
              <a:t>eg</a:t>
            </a: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 subject knowledge, pedagogy]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Contribute to the department and wider life </a:t>
            </a:r>
            <a:r>
              <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rPr>
              <a:t>of a </a:t>
            </a:r>
            <a:r>
              <a:rPr lang="en-GB" sz="1600" dirty="0">
                <a:solidFill>
                  <a:prstClr val="black"/>
                </a:solidFill>
                <a:latin typeface="Garamond" panose="02020404030301010803"/>
              </a:rPr>
              <a:t>school</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prstClr val="black"/>
                </a:solidFill>
                <a:effectLst/>
                <a:uLnTx/>
                <a:uFillTx/>
                <a:latin typeface="Garamond" panose="02020404030301010803"/>
                <a:ea typeface="+mn-ea"/>
                <a:cs typeface="+mn-cs"/>
              </a:rPr>
              <a:t>E</a:t>
            </a:r>
            <a:r>
              <a:rPr lang="en-GB" sz="1600" b="1" dirty="0" err="1">
                <a:solidFill>
                  <a:prstClr val="black"/>
                </a:solidFill>
                <a:latin typeface="Garamond" panose="02020404030301010803"/>
              </a:rPr>
              <a:t>ngage</a:t>
            </a:r>
            <a:r>
              <a:rPr lang="en-GB" sz="1600" b="1" dirty="0">
                <a:solidFill>
                  <a:prstClr val="black"/>
                </a:solidFill>
                <a:latin typeface="Garamond" panose="02020404030301010803"/>
              </a:rPr>
              <a:t> with scholarship in the subject </a:t>
            </a:r>
            <a:r>
              <a:rPr lang="en-GB" sz="1600" dirty="0">
                <a:solidFill>
                  <a:prstClr val="black"/>
                </a:solidFill>
                <a:latin typeface="Garamond" panose="02020404030301010803"/>
              </a:rPr>
              <a:t>and use this to inform planning</a:t>
            </a:r>
            <a:endParaRPr kumimoji="0" lang="en-GB" sz="16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9" name="Picture 8" descr="A screenshot of a white box&#10;&#10;Description automatically generated">
            <a:extLst>
              <a:ext uri="{FF2B5EF4-FFF2-40B4-BE49-F238E27FC236}">
                <a16:creationId xmlns:a16="http://schemas.microsoft.com/office/drawing/2014/main" id="{DABE4CEC-65B5-86F2-3107-073896E08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332"/>
            <a:ext cx="6751320" cy="6324600"/>
          </a:xfrm>
          <a:prstGeom prst="rect">
            <a:avLst/>
          </a:prstGeom>
        </p:spPr>
      </p:pic>
    </p:spTree>
    <p:extLst>
      <p:ext uri="{BB962C8B-B14F-4D97-AF65-F5344CB8AC3E}">
        <p14:creationId xmlns:p14="http://schemas.microsoft.com/office/powerpoint/2010/main" val="26611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 screen&#10;&#10;Description automatically generated">
            <a:extLst>
              <a:ext uri="{FF2B5EF4-FFF2-40B4-BE49-F238E27FC236}">
                <a16:creationId xmlns:a16="http://schemas.microsoft.com/office/drawing/2014/main" id="{65928F8B-934E-0EEB-5863-F9488F40D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64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looking at a large screen with sticky notes&#10;&#10;Description automatically generated">
            <a:extLst>
              <a:ext uri="{FF2B5EF4-FFF2-40B4-BE49-F238E27FC236}">
                <a16:creationId xmlns:a16="http://schemas.microsoft.com/office/drawing/2014/main" id="{999DD57C-2395-8CF7-7E3A-D0DD56290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805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5BCF-8C1F-5AEF-986E-F24CAF49E948}"/>
              </a:ext>
            </a:extLst>
          </p:cNvPr>
          <p:cNvSpPr>
            <a:spLocks noGrp="1"/>
          </p:cNvSpPr>
          <p:nvPr>
            <p:ph type="title"/>
          </p:nvPr>
        </p:nvSpPr>
        <p:spPr>
          <a:xfrm>
            <a:off x="1295402" y="982133"/>
            <a:ext cx="9601196" cy="1075268"/>
          </a:xfrm>
          <a:ln>
            <a:solidFill>
              <a:schemeClr val="tx1"/>
            </a:solidFill>
          </a:ln>
        </p:spPr>
        <p:txBody>
          <a:bodyPr>
            <a:normAutofit fontScale="90000"/>
          </a:bodyPr>
          <a:lstStyle/>
          <a:p>
            <a:r>
              <a:rPr lang="en-GB" dirty="0"/>
              <a:t>How is trainee progress reviewed and assessed?</a:t>
            </a:r>
          </a:p>
        </p:txBody>
      </p:sp>
      <p:sp>
        <p:nvSpPr>
          <p:cNvPr id="3" name="Content Placeholder 2">
            <a:extLst>
              <a:ext uri="{FF2B5EF4-FFF2-40B4-BE49-F238E27FC236}">
                <a16:creationId xmlns:a16="http://schemas.microsoft.com/office/drawing/2014/main" id="{441B63A6-F67C-7482-98B9-2563450C61FC}"/>
              </a:ext>
            </a:extLst>
          </p:cNvPr>
          <p:cNvSpPr>
            <a:spLocks noGrp="1"/>
          </p:cNvSpPr>
          <p:nvPr>
            <p:ph idx="1"/>
          </p:nvPr>
        </p:nvSpPr>
        <p:spPr>
          <a:xfrm>
            <a:off x="1295401" y="2560320"/>
            <a:ext cx="4114799" cy="3315548"/>
          </a:xfrm>
          <a:solidFill>
            <a:schemeClr val="bg1"/>
          </a:solidFill>
          <a:ln>
            <a:solidFill>
              <a:schemeClr val="tx1"/>
            </a:solidFill>
          </a:ln>
        </p:spPr>
        <p:txBody>
          <a:bodyPr>
            <a:normAutofit fontScale="92500" lnSpcReduction="20000"/>
          </a:bodyPr>
          <a:lstStyle/>
          <a:p>
            <a:r>
              <a:rPr lang="en-GB" b="1" dirty="0">
                <a:latin typeface="Calibri" panose="020F0502020204030204" pitchFamily="34" charset="0"/>
                <a:cs typeface="Calibri" panose="020F0502020204030204" pitchFamily="34" charset="0"/>
              </a:rPr>
              <a:t>Lesson observations – mentor, tutor, and ‘unofficial’ observations</a:t>
            </a:r>
          </a:p>
          <a:p>
            <a:r>
              <a:rPr lang="en-GB" b="1" dirty="0">
                <a:latin typeface="Calibri" panose="020F0502020204030204" pitchFamily="34" charset="0"/>
                <a:cs typeface="Calibri" panose="020F0502020204030204" pitchFamily="34" charset="0"/>
              </a:rPr>
              <a:t>Weekly mentor meetings</a:t>
            </a:r>
          </a:p>
          <a:p>
            <a:r>
              <a:rPr lang="en-GB" b="1" dirty="0">
                <a:latin typeface="Calibri" panose="020F0502020204030204" pitchFamily="34" charset="0"/>
                <a:cs typeface="Calibri" panose="020F0502020204030204" pitchFamily="34" charset="0"/>
              </a:rPr>
              <a:t>Progress Report [summative]</a:t>
            </a:r>
          </a:p>
          <a:p>
            <a:r>
              <a:rPr lang="en-GB" b="1" dirty="0">
                <a:latin typeface="Calibri" panose="020F0502020204030204" pitchFamily="34" charset="0"/>
                <a:cs typeface="Calibri" panose="020F0502020204030204" pitchFamily="34" charset="0"/>
              </a:rPr>
              <a:t>Progress Matrix</a:t>
            </a:r>
          </a:p>
          <a:p>
            <a:r>
              <a:rPr lang="en-GB" b="1" dirty="0">
                <a:latin typeface="Calibri" panose="020F0502020204030204" pitchFamily="34" charset="0"/>
                <a:cs typeface="Calibri" panose="020F0502020204030204" pitchFamily="34" charset="0"/>
              </a:rPr>
              <a:t>The </a:t>
            </a:r>
            <a:r>
              <a:rPr lang="en-GB" b="1" dirty="0" err="1">
                <a:latin typeface="Calibri" panose="020F0502020204030204" pitchFamily="34" charset="0"/>
                <a:cs typeface="Calibri" panose="020F0502020204030204" pitchFamily="34" charset="0"/>
              </a:rPr>
              <a:t>RoAD</a:t>
            </a:r>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University tutorials and ‘check ins’</a:t>
            </a:r>
          </a:p>
        </p:txBody>
      </p:sp>
      <p:sp>
        <p:nvSpPr>
          <p:cNvPr id="4" name="Content Placeholder 2">
            <a:extLst>
              <a:ext uri="{FF2B5EF4-FFF2-40B4-BE49-F238E27FC236}">
                <a16:creationId xmlns:a16="http://schemas.microsoft.com/office/drawing/2014/main" id="{48F16E8C-C6A4-9F86-A03A-6003DF5E4009}"/>
              </a:ext>
            </a:extLst>
          </p:cNvPr>
          <p:cNvSpPr txBox="1">
            <a:spLocks/>
          </p:cNvSpPr>
          <p:nvPr/>
        </p:nvSpPr>
        <p:spPr>
          <a:xfrm>
            <a:off x="5760720" y="2560317"/>
            <a:ext cx="5455920" cy="3315549"/>
          </a:xfrm>
          <a:prstGeom prst="rect">
            <a:avLst/>
          </a:prstGeom>
          <a:solidFill>
            <a:schemeClr val="bg1"/>
          </a:solidFill>
          <a:ln>
            <a:solidFill>
              <a:sysClr val="windowText" lastClr="000000"/>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Core Area 1: </a:t>
            </a:r>
            <a:r>
              <a:rPr kumimoji="0" lang="en-GB" sz="3200" b="1" i="0" u="none" strike="noStrike" kern="1200" cap="none" spc="0" normalizeH="0" baseline="0" noProof="0" dirty="0">
                <a:ln>
                  <a:noFill/>
                </a:ln>
                <a:solidFill>
                  <a:sysClr val="windowText" lastClr="000000"/>
                </a:solidFill>
                <a:effectLst/>
                <a:uLnTx/>
                <a:uFillTx/>
                <a:latin typeface="Calibri"/>
                <a:ea typeface="+mn-ea"/>
                <a:cs typeface="+mn-cs"/>
              </a:rPr>
              <a:t>High Expectations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Core Area 2: </a:t>
            </a:r>
            <a:r>
              <a:rPr kumimoji="0" lang="en-GB" sz="3200" b="1" i="0" u="none" strike="noStrike" kern="1200" cap="none" spc="0" normalizeH="0" baseline="0" noProof="0" dirty="0">
                <a:ln>
                  <a:noFill/>
                </a:ln>
                <a:solidFill>
                  <a:sysClr val="windowText" lastClr="000000"/>
                </a:solidFill>
                <a:effectLst/>
                <a:uLnTx/>
                <a:uFillTx/>
                <a:latin typeface="Calibri"/>
                <a:ea typeface="+mn-ea"/>
                <a:cs typeface="+mn-cs"/>
              </a:rPr>
              <a:t>Subject and Curriculum Knowledge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Core Area 3: </a:t>
            </a:r>
            <a:r>
              <a:rPr kumimoji="0" lang="en-GB" sz="3200" b="1" i="0" u="none" strike="noStrike" kern="1200" cap="none" spc="0" normalizeH="0" baseline="0" noProof="0" dirty="0">
                <a:ln>
                  <a:noFill/>
                </a:ln>
                <a:solidFill>
                  <a:sysClr val="windowText" lastClr="000000"/>
                </a:solidFill>
                <a:effectLst/>
                <a:uLnTx/>
                <a:uFillTx/>
                <a:latin typeface="Calibri"/>
                <a:ea typeface="+mn-ea"/>
                <a:cs typeface="+mn-cs"/>
              </a:rPr>
              <a:t>Planning and Teaching </a:t>
            </a: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[Classroom practice, how pupils learn, adaptive teaching, behaviour for learning]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Core Area 4: </a:t>
            </a:r>
            <a:r>
              <a:rPr kumimoji="0" lang="en-GB" sz="3200" b="1" i="0" u="none" strike="noStrike" kern="1200" cap="none" spc="0" normalizeH="0" baseline="0" noProof="0" dirty="0">
                <a:ln>
                  <a:noFill/>
                </a:ln>
                <a:solidFill>
                  <a:sysClr val="windowText" lastClr="000000"/>
                </a:solidFill>
                <a:effectLst/>
                <a:uLnTx/>
                <a:uFillTx/>
                <a:latin typeface="Calibri"/>
                <a:ea typeface="+mn-ea"/>
                <a:cs typeface="+mn-cs"/>
              </a:rPr>
              <a:t>Assessment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ysClr val="windowText" lastClr="000000"/>
                </a:solidFill>
                <a:effectLst/>
                <a:uLnTx/>
                <a:uFillTx/>
                <a:latin typeface="Calibri"/>
                <a:ea typeface="+mn-ea"/>
                <a:cs typeface="+mn-cs"/>
              </a:rPr>
              <a:t>Core Area 5: </a:t>
            </a:r>
            <a:r>
              <a:rPr kumimoji="0" lang="en-GB" sz="3200" b="1" i="0" u="none" strike="noStrike" kern="1200" cap="none" spc="0" normalizeH="0" baseline="0" noProof="0" dirty="0">
                <a:ln>
                  <a:noFill/>
                </a:ln>
                <a:solidFill>
                  <a:sysClr val="windowText" lastClr="000000"/>
                </a:solidFill>
                <a:effectLst/>
                <a:uLnTx/>
                <a:uFillTx/>
                <a:latin typeface="Calibri"/>
                <a:ea typeface="+mn-ea"/>
                <a:cs typeface="+mn-cs"/>
              </a:rPr>
              <a:t>Professional Behaviours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92501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3760-AF7C-B9FD-8997-7C0F2023B03A}"/>
              </a:ext>
            </a:extLst>
          </p:cNvPr>
          <p:cNvSpPr>
            <a:spLocks noGrp="1"/>
          </p:cNvSpPr>
          <p:nvPr>
            <p:ph type="title"/>
          </p:nvPr>
        </p:nvSpPr>
        <p:spPr/>
        <p:txBody>
          <a:bodyPr/>
          <a:lstStyle/>
          <a:p>
            <a:r>
              <a:rPr lang="en-GB" dirty="0"/>
              <a:t>The UoM PGCE Curriculum</a:t>
            </a:r>
          </a:p>
        </p:txBody>
      </p:sp>
      <p:sp>
        <p:nvSpPr>
          <p:cNvPr id="3" name="Content Placeholder 2">
            <a:extLst>
              <a:ext uri="{FF2B5EF4-FFF2-40B4-BE49-F238E27FC236}">
                <a16:creationId xmlns:a16="http://schemas.microsoft.com/office/drawing/2014/main" id="{73BE2731-AE2C-B5AB-2CF0-1EF311D46768}"/>
              </a:ext>
            </a:extLst>
          </p:cNvPr>
          <p:cNvSpPr>
            <a:spLocks noGrp="1"/>
          </p:cNvSpPr>
          <p:nvPr>
            <p:ph idx="1"/>
          </p:nvPr>
        </p:nvSpPr>
        <p:spPr/>
        <p:txBody>
          <a:bodyPr>
            <a:normAutofit fontScale="92500" lnSpcReduction="20000"/>
          </a:bodyPr>
          <a:lstStyle/>
          <a:p>
            <a:r>
              <a:rPr lang="en-GB" dirty="0"/>
              <a:t>The following slides outline the </a:t>
            </a:r>
            <a:r>
              <a:rPr lang="en-GB" b="1" dirty="0"/>
              <a:t>PGCE curriculum journey </a:t>
            </a:r>
            <a:r>
              <a:rPr lang="en-GB" dirty="0"/>
              <a:t>from U1/P1 to U3/P3 [September-June] </a:t>
            </a:r>
          </a:p>
          <a:p>
            <a:endParaRPr lang="en-GB" dirty="0"/>
          </a:p>
          <a:p>
            <a:r>
              <a:rPr lang="en-GB" dirty="0"/>
              <a:t>These slides illustrate the overarching </a:t>
            </a:r>
            <a:r>
              <a:rPr lang="en-GB" b="1" dirty="0"/>
              <a:t>intent, impact and implementation </a:t>
            </a:r>
            <a:r>
              <a:rPr lang="en-GB" dirty="0"/>
              <a:t>of each phase of the PGCE History programme and the overarching UoM PGCE curriculum journey </a:t>
            </a:r>
          </a:p>
          <a:p>
            <a:endParaRPr lang="en-GB" dirty="0"/>
          </a:p>
          <a:p>
            <a:r>
              <a:rPr lang="en-GB" dirty="0"/>
              <a:t>We will look at the PGCE History curriculum’s intent, implementation and impact after this</a:t>
            </a:r>
          </a:p>
          <a:p>
            <a:pPr marL="0" indent="0">
              <a:buNone/>
            </a:pPr>
            <a:endParaRPr lang="en-GB" dirty="0"/>
          </a:p>
        </p:txBody>
      </p:sp>
    </p:spTree>
    <p:extLst>
      <p:ext uri="{BB962C8B-B14F-4D97-AF65-F5344CB8AC3E}">
        <p14:creationId xmlns:p14="http://schemas.microsoft.com/office/powerpoint/2010/main" val="16232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C0DF-116D-DCAD-7AB6-7E6482AA5EFF}"/>
              </a:ext>
            </a:extLst>
          </p:cNvPr>
          <p:cNvSpPr>
            <a:spLocks noGrp="1"/>
          </p:cNvSpPr>
          <p:nvPr>
            <p:ph type="title"/>
          </p:nvPr>
        </p:nvSpPr>
        <p:spPr/>
        <p:txBody>
          <a:bodyPr>
            <a:normAutofit/>
          </a:bodyPr>
          <a:lstStyle/>
          <a:p>
            <a:r>
              <a:rPr lang="en-GB" dirty="0"/>
              <a:t>The UoM PGCE Curriculum: Core Areas</a:t>
            </a:r>
          </a:p>
        </p:txBody>
      </p:sp>
      <p:sp>
        <p:nvSpPr>
          <p:cNvPr id="3" name="Content Placeholder 2">
            <a:extLst>
              <a:ext uri="{FF2B5EF4-FFF2-40B4-BE49-F238E27FC236}">
                <a16:creationId xmlns:a16="http://schemas.microsoft.com/office/drawing/2014/main" id="{4F6E036C-3636-102F-42D9-08252606F8D0}"/>
              </a:ext>
            </a:extLst>
          </p:cNvPr>
          <p:cNvSpPr>
            <a:spLocks noGrp="1"/>
          </p:cNvSpPr>
          <p:nvPr>
            <p:ph idx="1"/>
          </p:nvPr>
        </p:nvSpPr>
        <p:spPr>
          <a:xfrm>
            <a:off x="1280160" y="1600201"/>
            <a:ext cx="10454640" cy="3052936"/>
          </a:xfrm>
          <a:ln>
            <a:solidFill>
              <a:schemeClr val="tx1"/>
            </a:solidFill>
          </a:ln>
        </p:spPr>
        <p:txBody>
          <a:bodyPr>
            <a:normAutofit fontScale="92500" lnSpcReduction="10000"/>
          </a:bodyPr>
          <a:lstStyle/>
          <a:p>
            <a:r>
              <a:rPr lang="en-GB" dirty="0"/>
              <a:t>Core Area 1: </a:t>
            </a:r>
            <a:r>
              <a:rPr lang="en-GB" b="1" dirty="0"/>
              <a:t>High Expectations</a:t>
            </a:r>
          </a:p>
          <a:p>
            <a:r>
              <a:rPr lang="en-GB" dirty="0"/>
              <a:t>Core Area 2: </a:t>
            </a:r>
            <a:r>
              <a:rPr lang="en-GB" b="1" dirty="0"/>
              <a:t>Subject and Curriculum Knowledge</a:t>
            </a:r>
          </a:p>
          <a:p>
            <a:r>
              <a:rPr lang="en-GB" dirty="0"/>
              <a:t>Core Area 3: </a:t>
            </a:r>
            <a:r>
              <a:rPr lang="en-GB" b="1" dirty="0"/>
              <a:t>Planning and Teaching </a:t>
            </a:r>
            <a:r>
              <a:rPr lang="en-GB" dirty="0"/>
              <a:t>[Classroom practice, how pupils learn, adaptive teaching, behaviour for learning]</a:t>
            </a:r>
          </a:p>
          <a:p>
            <a:r>
              <a:rPr lang="en-GB" dirty="0"/>
              <a:t>Core Area 4: </a:t>
            </a:r>
            <a:r>
              <a:rPr lang="en-GB" b="1" dirty="0"/>
              <a:t>Assessment</a:t>
            </a:r>
          </a:p>
          <a:p>
            <a:r>
              <a:rPr lang="en-GB" dirty="0"/>
              <a:t>Core Area 5: </a:t>
            </a:r>
            <a:r>
              <a:rPr lang="en-GB" b="1" dirty="0"/>
              <a:t>Professional Behaviours</a:t>
            </a:r>
          </a:p>
          <a:p>
            <a:endParaRPr lang="en-GB" dirty="0"/>
          </a:p>
        </p:txBody>
      </p:sp>
      <p:sp>
        <p:nvSpPr>
          <p:cNvPr id="4" name="Slide Number Placeholder 3">
            <a:extLst>
              <a:ext uri="{FF2B5EF4-FFF2-40B4-BE49-F238E27FC236}">
                <a16:creationId xmlns:a16="http://schemas.microsoft.com/office/drawing/2014/main" id="{6F42130B-EE11-3A8A-AB83-12D55877733B}"/>
              </a:ext>
            </a:extLst>
          </p:cNvPr>
          <p:cNvSpPr>
            <a:spLocks noGrp="1"/>
          </p:cNvSpPr>
          <p:nvPr>
            <p:ph type="sldNum" sz="quarter" idx="12"/>
          </p:nvPr>
        </p:nvSpPr>
        <p:spPr/>
        <p:txBody>
          <a:bodyPr/>
          <a:lstStyle/>
          <a:p>
            <a:pPr defTabSz="914400" fontAlgn="base">
              <a:spcBef>
                <a:spcPct val="0"/>
              </a:spcBef>
              <a:spcAft>
                <a:spcPct val="0"/>
              </a:spcAft>
              <a:defRPr/>
            </a:pPr>
            <a:fld id="{943B7397-9B2C-4584-ABED-FEF2EADD0823}" type="slidenum">
              <a:rPr lang="en-GB">
                <a:solidFill>
                  <a:prstClr val="black">
                    <a:tint val="75000"/>
                  </a:prstClr>
                </a:solidFill>
                <a:latin typeface="Arial" charset="0"/>
              </a:rPr>
              <a:pPr defTabSz="914400" fontAlgn="base">
                <a:spcBef>
                  <a:spcPct val="0"/>
                </a:spcBef>
                <a:spcAft>
                  <a:spcPct val="0"/>
                </a:spcAft>
                <a:defRPr/>
              </a:pPr>
              <a:t>4</a:t>
            </a:fld>
            <a:endParaRPr lang="en-GB">
              <a:solidFill>
                <a:prstClr val="black">
                  <a:tint val="75000"/>
                </a:prstClr>
              </a:solidFill>
              <a:latin typeface="Arial" charset="0"/>
            </a:endParaRPr>
          </a:p>
        </p:txBody>
      </p:sp>
      <p:sp>
        <p:nvSpPr>
          <p:cNvPr id="5" name="TextBox 4">
            <a:extLst>
              <a:ext uri="{FF2B5EF4-FFF2-40B4-BE49-F238E27FC236}">
                <a16:creationId xmlns:a16="http://schemas.microsoft.com/office/drawing/2014/main" id="{2E864417-639C-8E3E-64A2-497B5897D690}"/>
              </a:ext>
            </a:extLst>
          </p:cNvPr>
          <p:cNvSpPr txBox="1"/>
          <p:nvPr/>
        </p:nvSpPr>
        <p:spPr>
          <a:xfrm>
            <a:off x="1280160" y="5013176"/>
            <a:ext cx="10698480" cy="1569660"/>
          </a:xfrm>
          <a:prstGeom prst="rect">
            <a:avLst/>
          </a:prstGeom>
          <a:noFill/>
          <a:ln>
            <a:solidFill>
              <a:schemeClr val="tx1"/>
            </a:solidFill>
          </a:ln>
        </p:spPr>
        <p:txBody>
          <a:bodyPr wrap="square" rtlCol="0">
            <a:spAutoFit/>
          </a:bodyPr>
          <a:lstStyle/>
          <a:p>
            <a:pPr defTabSz="914400" fontAlgn="base">
              <a:spcBef>
                <a:spcPct val="0"/>
              </a:spcBef>
              <a:spcAft>
                <a:spcPct val="0"/>
              </a:spcAft>
            </a:pPr>
            <a:r>
              <a:rPr lang="en-GB" sz="2400" dirty="0">
                <a:solidFill>
                  <a:prstClr val="black"/>
                </a:solidFill>
                <a:latin typeface="Arial" charset="0"/>
              </a:rPr>
              <a:t>These are the core areas that drive discussions during </a:t>
            </a:r>
            <a:r>
              <a:rPr lang="en-GB" sz="2400" b="1" dirty="0">
                <a:solidFill>
                  <a:prstClr val="black"/>
                </a:solidFill>
                <a:latin typeface="Arial" charset="0"/>
              </a:rPr>
              <a:t>mentor meetings</a:t>
            </a:r>
            <a:r>
              <a:rPr lang="en-GB" sz="2400" dirty="0">
                <a:solidFill>
                  <a:prstClr val="black"/>
                </a:solidFill>
                <a:latin typeface="Arial" charset="0"/>
              </a:rPr>
              <a:t>, what the trainees put in </a:t>
            </a:r>
            <a:r>
              <a:rPr lang="en-GB" sz="2400" b="1" dirty="0">
                <a:solidFill>
                  <a:prstClr val="black"/>
                </a:solidFill>
                <a:latin typeface="Arial" charset="0"/>
              </a:rPr>
              <a:t>the Progress Matrix</a:t>
            </a:r>
            <a:r>
              <a:rPr lang="en-GB" sz="2400" dirty="0">
                <a:solidFill>
                  <a:prstClr val="black"/>
                </a:solidFill>
                <a:latin typeface="Arial" charset="0"/>
              </a:rPr>
              <a:t>, and how you assess them in the </a:t>
            </a:r>
            <a:r>
              <a:rPr lang="en-GB" sz="2400" b="1" dirty="0">
                <a:solidFill>
                  <a:prstClr val="black"/>
                </a:solidFill>
                <a:latin typeface="Arial" charset="0"/>
              </a:rPr>
              <a:t>Progress Report </a:t>
            </a:r>
            <a:r>
              <a:rPr lang="en-GB" sz="2400" dirty="0">
                <a:solidFill>
                  <a:prstClr val="black"/>
                </a:solidFill>
                <a:latin typeface="Arial" charset="0"/>
              </a:rPr>
              <a:t>at the end of placement. All of the core areas align with University sessions</a:t>
            </a:r>
            <a:endParaRPr lang="en-GB" sz="2400" b="1" dirty="0">
              <a:solidFill>
                <a:prstClr val="black"/>
              </a:solidFill>
              <a:latin typeface="Arial" charset="0"/>
            </a:endParaRPr>
          </a:p>
        </p:txBody>
      </p:sp>
    </p:spTree>
    <p:extLst>
      <p:ext uri="{BB962C8B-B14F-4D97-AF65-F5344CB8AC3E}">
        <p14:creationId xmlns:p14="http://schemas.microsoft.com/office/powerpoint/2010/main" val="396239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defTabSz="914400" fontAlgn="base">
              <a:spcBef>
                <a:spcPct val="0"/>
              </a:spcBef>
              <a:spcAft>
                <a:spcPct val="0"/>
              </a:spcAft>
              <a:defRPr/>
            </a:pPr>
            <a:fld id="{CFFC6171-5F17-134C-B1FA-461CAA3B4040}" type="slidenum">
              <a:rPr lang="en-GB">
                <a:latin typeface="Franklin Gothic Book"/>
              </a:rPr>
              <a:pPr defTabSz="914400" fontAlgn="base">
                <a:spcBef>
                  <a:spcPct val="0"/>
                </a:spcBef>
                <a:spcAft>
                  <a:spcPct val="0"/>
                </a:spcAft>
                <a:defRPr/>
              </a:pPr>
              <a:t>5</a:t>
            </a:fld>
            <a:endParaRPr lang="en-GB" dirty="0">
              <a:latin typeface="Franklin Gothic Book"/>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2"/>
          <a:stretch>
            <a:fillRect/>
          </a:stretch>
        </p:blipFill>
        <p:spPr>
          <a:xfrm>
            <a:off x="804672" y="1036320"/>
            <a:ext cx="11021568" cy="5471160"/>
          </a:xfrm>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4007769" y="108384"/>
            <a:ext cx="4376789" cy="733474"/>
          </a:xfrm>
          <a:prstGeom prst="rect">
            <a:avLst/>
          </a:prstGeom>
          <a:solidFill>
            <a:srgbClr val="FFFF00"/>
          </a:solidFill>
          <a:ln>
            <a:solidFill>
              <a:schemeClr val="accent1"/>
            </a:solidFill>
          </a:ln>
        </p:spPr>
        <p:txBody>
          <a:bodyPr bIns="91440" anchor="b" anchorCtr="0">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914400">
              <a:defRPr/>
            </a:pPr>
            <a:r>
              <a:rPr lang="en-US" dirty="0">
                <a:solidFill>
                  <a:prstClr val="black"/>
                </a:solidFill>
                <a:latin typeface="Franklin Gothic Book"/>
              </a:rPr>
              <a:t>UoM PGCE Curriculum map: trainee journey</a:t>
            </a:r>
          </a:p>
        </p:txBody>
      </p:sp>
      <p:sp>
        <p:nvSpPr>
          <p:cNvPr id="5" name="TextBox 4">
            <a:extLst>
              <a:ext uri="{FF2B5EF4-FFF2-40B4-BE49-F238E27FC236}">
                <a16:creationId xmlns:a16="http://schemas.microsoft.com/office/drawing/2014/main" id="{C54E8145-8975-2A94-C114-E1239B87AF80}"/>
              </a:ext>
            </a:extLst>
          </p:cNvPr>
          <p:cNvSpPr txBox="1"/>
          <p:nvPr/>
        </p:nvSpPr>
        <p:spPr>
          <a:xfrm>
            <a:off x="10226040" y="3185160"/>
            <a:ext cx="853440" cy="646331"/>
          </a:xfrm>
          <a:prstGeom prst="rect">
            <a:avLst/>
          </a:prstGeom>
          <a:solidFill>
            <a:schemeClr val="bg1"/>
          </a:solidFill>
        </p:spPr>
        <p:txBody>
          <a:bodyPr wrap="square" rtlCol="0">
            <a:spAutoFit/>
          </a:bodyPr>
          <a:lstStyle/>
          <a:p>
            <a:r>
              <a:rPr lang="en-GB" dirty="0"/>
              <a:t>ECT phase</a:t>
            </a:r>
          </a:p>
        </p:txBody>
      </p:sp>
      <p:sp>
        <p:nvSpPr>
          <p:cNvPr id="7" name="TextBox 6">
            <a:extLst>
              <a:ext uri="{FF2B5EF4-FFF2-40B4-BE49-F238E27FC236}">
                <a16:creationId xmlns:a16="http://schemas.microsoft.com/office/drawing/2014/main" id="{6A93197D-F7A5-238C-C73B-9B8949609580}"/>
              </a:ext>
            </a:extLst>
          </p:cNvPr>
          <p:cNvSpPr txBox="1"/>
          <p:nvPr/>
        </p:nvSpPr>
        <p:spPr>
          <a:xfrm>
            <a:off x="10226040" y="5013960"/>
            <a:ext cx="853440" cy="646331"/>
          </a:xfrm>
          <a:prstGeom prst="rect">
            <a:avLst/>
          </a:prstGeom>
          <a:solidFill>
            <a:schemeClr val="bg1"/>
          </a:solidFill>
        </p:spPr>
        <p:txBody>
          <a:bodyPr wrap="square" rtlCol="0">
            <a:spAutoFit/>
          </a:bodyPr>
          <a:lstStyle/>
          <a:p>
            <a:r>
              <a:rPr lang="en-GB" dirty="0"/>
              <a:t>ECT phase</a:t>
            </a:r>
          </a:p>
        </p:txBody>
      </p:sp>
    </p:spTree>
    <p:extLst>
      <p:ext uri="{BB962C8B-B14F-4D97-AF65-F5344CB8AC3E}">
        <p14:creationId xmlns:p14="http://schemas.microsoft.com/office/powerpoint/2010/main" val="21527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defTabSz="685800" fontAlgn="base">
              <a:spcBef>
                <a:spcPct val="0"/>
              </a:spcBef>
              <a:spcAft>
                <a:spcPct val="0"/>
              </a:spcAft>
              <a:defRPr/>
            </a:pPr>
            <a:fld id="{CFFC6171-5F17-134C-B1FA-461CAA3B4040}" type="slidenum">
              <a:rPr lang="en-GB">
                <a:latin typeface="Franklin Gothic Book"/>
              </a:rPr>
              <a:pPr defTabSz="685800" fontAlgn="base">
                <a:spcBef>
                  <a:spcPct val="0"/>
                </a:spcBef>
                <a:spcAft>
                  <a:spcPct val="0"/>
                </a:spcAft>
                <a:defRPr/>
              </a:pPr>
              <a:t>6</a:t>
            </a:fld>
            <a:endParaRPr lang="en-GB" dirty="0">
              <a:latin typeface="Franklin Gothic Book"/>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3"/>
          <a:stretch>
            <a:fillRect/>
          </a:stretch>
        </p:blipFill>
        <p:spPr>
          <a:xfrm>
            <a:off x="929640" y="1219200"/>
            <a:ext cx="10683240" cy="5306144"/>
          </a:xfrm>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3429000" y="332656"/>
            <a:ext cx="7010400" cy="655836"/>
          </a:xfrm>
          <a:prstGeom prst="rect">
            <a:avLst/>
          </a:prstGeom>
          <a:solidFill>
            <a:srgbClr val="FFFF00"/>
          </a:solidFill>
          <a:ln>
            <a:solidFill>
              <a:schemeClr val="accent1"/>
            </a:solidFill>
          </a:ln>
        </p:spPr>
        <p:txBody>
          <a:bodyPr bIns="68580" anchor="b" anchorCtr="0">
            <a:normAutofit fontScale="82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685800">
              <a:defRPr/>
            </a:pPr>
            <a:r>
              <a:rPr lang="en-US" sz="3000" dirty="0">
                <a:solidFill>
                  <a:prstClr val="black"/>
                </a:solidFill>
                <a:latin typeface="Franklin Gothic Book"/>
              </a:rPr>
              <a:t>UoM PGCE Curriculum map: U1/P1 trainee journey</a:t>
            </a:r>
          </a:p>
        </p:txBody>
      </p:sp>
      <p:sp>
        <p:nvSpPr>
          <p:cNvPr id="2" name="TextBox 1">
            <a:extLst>
              <a:ext uri="{FF2B5EF4-FFF2-40B4-BE49-F238E27FC236}">
                <a16:creationId xmlns:a16="http://schemas.microsoft.com/office/drawing/2014/main" id="{B7D5D9C9-9416-1EE7-E05B-F34C65BD991F}"/>
              </a:ext>
            </a:extLst>
          </p:cNvPr>
          <p:cNvSpPr txBox="1"/>
          <p:nvPr/>
        </p:nvSpPr>
        <p:spPr>
          <a:xfrm>
            <a:off x="10043160" y="2780930"/>
            <a:ext cx="746760" cy="923330"/>
          </a:xfrm>
          <a:prstGeom prst="rect">
            <a:avLst/>
          </a:prstGeom>
          <a:solidFill>
            <a:schemeClr val="bg1"/>
          </a:solidFill>
        </p:spPr>
        <p:txBody>
          <a:bodyPr wrap="square" rtlCol="0">
            <a:spAutoFit/>
          </a:bodyPr>
          <a:lstStyle/>
          <a:p>
            <a:pPr defTabSz="685800" fontAlgn="base">
              <a:spcBef>
                <a:spcPct val="0"/>
              </a:spcBef>
              <a:spcAft>
                <a:spcPct val="0"/>
              </a:spcAft>
              <a:defRPr/>
            </a:pPr>
            <a:r>
              <a:rPr lang="en-GB" sz="1350" dirty="0">
                <a:solidFill>
                  <a:prstClr val="black"/>
                </a:solidFill>
                <a:latin typeface="Arial" charset="0"/>
              </a:rPr>
              <a:t>ECT phase</a:t>
            </a:r>
          </a:p>
          <a:p>
            <a:pPr defTabSz="685800" fontAlgn="base">
              <a:spcBef>
                <a:spcPct val="0"/>
              </a:spcBef>
              <a:spcAft>
                <a:spcPct val="0"/>
              </a:spcAft>
              <a:defRPr/>
            </a:pPr>
            <a:endParaRPr lang="en-GB" sz="1350" dirty="0">
              <a:solidFill>
                <a:prstClr val="black"/>
              </a:solidFill>
              <a:latin typeface="Arial" charset="0"/>
            </a:endParaRPr>
          </a:p>
          <a:p>
            <a:pPr defTabSz="685800" fontAlgn="base">
              <a:spcBef>
                <a:spcPct val="0"/>
              </a:spcBef>
              <a:spcAft>
                <a:spcPct val="0"/>
              </a:spcAft>
              <a:defRPr/>
            </a:pPr>
            <a:endParaRPr lang="en-GB" sz="1350" dirty="0">
              <a:solidFill>
                <a:prstClr val="black"/>
              </a:solidFill>
              <a:latin typeface="Arial" charset="0"/>
            </a:endParaRPr>
          </a:p>
        </p:txBody>
      </p:sp>
      <p:sp>
        <p:nvSpPr>
          <p:cNvPr id="7" name="Arrow: Left 6">
            <a:extLst>
              <a:ext uri="{FF2B5EF4-FFF2-40B4-BE49-F238E27FC236}">
                <a16:creationId xmlns:a16="http://schemas.microsoft.com/office/drawing/2014/main" id="{5A0FEA47-759D-F0DD-3098-76A97101E868}"/>
              </a:ext>
            </a:extLst>
          </p:cNvPr>
          <p:cNvSpPr/>
          <p:nvPr/>
        </p:nvSpPr>
        <p:spPr>
          <a:xfrm>
            <a:off x="4648200" y="3872272"/>
            <a:ext cx="1385316" cy="363474"/>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a:solidFill>
                <a:prstClr val="white"/>
              </a:solidFill>
              <a:latin typeface="Perpetua"/>
            </a:endParaRPr>
          </a:p>
        </p:txBody>
      </p:sp>
      <p:sp>
        <p:nvSpPr>
          <p:cNvPr id="10" name="TextBox 9">
            <a:extLst>
              <a:ext uri="{FF2B5EF4-FFF2-40B4-BE49-F238E27FC236}">
                <a16:creationId xmlns:a16="http://schemas.microsoft.com/office/drawing/2014/main" id="{65B9F3FC-E9BC-6C5A-874C-66D35FFFB081}"/>
              </a:ext>
            </a:extLst>
          </p:cNvPr>
          <p:cNvSpPr txBox="1"/>
          <p:nvPr/>
        </p:nvSpPr>
        <p:spPr>
          <a:xfrm>
            <a:off x="6096000" y="2746085"/>
            <a:ext cx="2622920" cy="3000821"/>
          </a:xfrm>
          <a:prstGeom prst="rect">
            <a:avLst/>
          </a:prstGeom>
          <a:solidFill>
            <a:srgbClr val="FFFF00"/>
          </a:solidFill>
          <a:ln w="76200">
            <a:solidFill>
              <a:schemeClr val="tx1"/>
            </a:solidFill>
          </a:ln>
        </p:spPr>
        <p:txBody>
          <a:bodyPr wrap="square" rtlCol="0">
            <a:spAutoFit/>
          </a:bodyPr>
          <a:lstStyle/>
          <a:p>
            <a:pPr defTabSz="342900">
              <a:defRPr/>
            </a:pPr>
            <a:r>
              <a:rPr lang="en-GB" sz="1350" b="1" dirty="0">
                <a:solidFill>
                  <a:prstClr val="black"/>
                </a:solidFill>
                <a:latin typeface="Calibri" panose="020F0502020204030204" pitchFamily="34" charset="0"/>
                <a:cs typeface="Calibri" panose="020F0502020204030204" pitchFamily="34" charset="0"/>
              </a:rPr>
              <a:t>Phase 1 of the UoM PGCE curriculum journey (U1/P1) focuses on:</a:t>
            </a:r>
          </a:p>
          <a:p>
            <a:pPr marL="285750" indent="-285750" defTabSz="342900">
              <a:buFont typeface="Arial" panose="020B0604020202020204" pitchFamily="34" charset="0"/>
              <a:buChar char="•"/>
              <a:defRPr/>
            </a:pPr>
            <a:r>
              <a:rPr lang="en-GB" sz="1350" b="1" dirty="0">
                <a:solidFill>
                  <a:prstClr val="black"/>
                </a:solidFill>
                <a:latin typeface="Calibri" panose="020F0502020204030204" pitchFamily="34" charset="0"/>
                <a:cs typeface="Calibri" panose="020F0502020204030204" pitchFamily="34" charset="0"/>
              </a:rPr>
              <a:t> Induction to the profession</a:t>
            </a:r>
          </a:p>
          <a:p>
            <a:pPr marL="214313" indent="-214313" defTabSz="342900">
              <a:buFont typeface="Arial" panose="020B0604020202020204" pitchFamily="34" charset="0"/>
              <a:buChar char="•"/>
              <a:defRPr/>
            </a:pPr>
            <a:r>
              <a:rPr lang="en-GB" sz="1350" b="1" dirty="0">
                <a:solidFill>
                  <a:prstClr val="black"/>
                </a:solidFill>
                <a:latin typeface="Calibri" panose="020F0502020204030204" pitchFamily="34" charset="0"/>
                <a:cs typeface="Calibri" panose="020F0502020204030204" pitchFamily="34" charset="0"/>
              </a:rPr>
              <a:t>Establishing the foundations</a:t>
            </a:r>
          </a:p>
          <a:p>
            <a:pPr marL="214313" indent="-214313" defTabSz="342900">
              <a:buFont typeface="Arial" panose="020B0604020202020204" pitchFamily="34" charset="0"/>
              <a:buChar char="•"/>
              <a:defRPr/>
            </a:pPr>
            <a:r>
              <a:rPr lang="en-GB" sz="1350" b="1" dirty="0">
                <a:solidFill>
                  <a:prstClr val="black"/>
                </a:solidFill>
                <a:latin typeface="Calibri" panose="020F0502020204030204" pitchFamily="34" charset="0"/>
                <a:cs typeface="Calibri" panose="020F0502020204030204" pitchFamily="34" charset="0"/>
              </a:rPr>
              <a:t>Developing skills</a:t>
            </a:r>
          </a:p>
          <a:p>
            <a:pPr defTabSz="342900">
              <a:defRPr/>
            </a:pPr>
            <a:r>
              <a:rPr lang="en-GB" sz="1350" b="1" dirty="0">
                <a:solidFill>
                  <a:prstClr val="black"/>
                </a:solidFill>
                <a:latin typeface="Calibri" panose="020F0502020204030204" pitchFamily="34" charset="0"/>
                <a:cs typeface="Calibri" panose="020F0502020204030204" pitchFamily="34" charset="0"/>
              </a:rPr>
              <a:t>The aim of this first stage is to prepare trainees for the ‘basics’ and to make sure that they had an awareness of what every History teacher needs to know – the building blocks. This is mirrored  in the PGCE History  </a:t>
            </a:r>
            <a:r>
              <a:rPr lang="en-GB" sz="1350" b="1" dirty="0">
                <a:solidFill>
                  <a:srgbClr val="FF0000"/>
                </a:solidFill>
                <a:latin typeface="Calibri" panose="020F0502020204030204" pitchFamily="34" charset="0"/>
                <a:cs typeface="Calibri" panose="020F0502020204030204" pitchFamily="34" charset="0"/>
              </a:rPr>
              <a:t>core questions.</a:t>
            </a:r>
            <a:endParaRPr lang="en-GB" sz="1350" dirty="0">
              <a:solidFill>
                <a:srgbClr val="FF0000"/>
              </a:solidFill>
              <a:latin typeface="Perpetua"/>
            </a:endParaRPr>
          </a:p>
        </p:txBody>
      </p:sp>
      <p:sp>
        <p:nvSpPr>
          <p:cNvPr id="9" name="TextBox 8">
            <a:extLst>
              <a:ext uri="{FF2B5EF4-FFF2-40B4-BE49-F238E27FC236}">
                <a16:creationId xmlns:a16="http://schemas.microsoft.com/office/drawing/2014/main" id="{16AAFDAE-D23D-AB33-FB0D-D69CBC66A1BD}"/>
              </a:ext>
            </a:extLst>
          </p:cNvPr>
          <p:cNvSpPr txBox="1"/>
          <p:nvPr/>
        </p:nvSpPr>
        <p:spPr>
          <a:xfrm>
            <a:off x="10043160" y="4800600"/>
            <a:ext cx="746760" cy="646331"/>
          </a:xfrm>
          <a:prstGeom prst="rect">
            <a:avLst/>
          </a:prstGeom>
          <a:solidFill>
            <a:schemeClr val="bg1"/>
          </a:solidFill>
        </p:spPr>
        <p:txBody>
          <a:bodyPr wrap="square" rtlCol="0">
            <a:spAutoFit/>
          </a:bodyPr>
          <a:lstStyle/>
          <a:p>
            <a:r>
              <a:rPr lang="en-GB" dirty="0"/>
              <a:t>ECT phase</a:t>
            </a:r>
          </a:p>
        </p:txBody>
      </p:sp>
      <p:sp>
        <p:nvSpPr>
          <p:cNvPr id="12" name="TextBox 11">
            <a:extLst>
              <a:ext uri="{FF2B5EF4-FFF2-40B4-BE49-F238E27FC236}">
                <a16:creationId xmlns:a16="http://schemas.microsoft.com/office/drawing/2014/main" id="{DCC68FBF-E6DE-872D-483E-F36E0B92768D}"/>
              </a:ext>
            </a:extLst>
          </p:cNvPr>
          <p:cNvSpPr txBox="1"/>
          <p:nvPr/>
        </p:nvSpPr>
        <p:spPr>
          <a:xfrm>
            <a:off x="929640" y="1967647"/>
            <a:ext cx="3718560" cy="4557697"/>
          </a:xfrm>
          <a:prstGeom prst="rect">
            <a:avLst/>
          </a:prstGeom>
          <a:noFill/>
          <a:ln w="7620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39338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defTabSz="685800" fontAlgn="base">
              <a:spcBef>
                <a:spcPct val="0"/>
              </a:spcBef>
              <a:spcAft>
                <a:spcPct val="0"/>
              </a:spcAft>
              <a:defRPr/>
            </a:pPr>
            <a:fld id="{CFFC6171-5F17-134C-B1FA-461CAA3B4040}" type="slidenum">
              <a:rPr lang="en-GB">
                <a:latin typeface="Franklin Gothic Book"/>
              </a:rPr>
              <a:pPr defTabSz="685800" fontAlgn="base">
                <a:spcBef>
                  <a:spcPct val="0"/>
                </a:spcBef>
                <a:spcAft>
                  <a:spcPct val="0"/>
                </a:spcAft>
                <a:defRPr/>
              </a:pPr>
              <a:t>7</a:t>
            </a:fld>
            <a:endParaRPr lang="en-GB" dirty="0">
              <a:latin typeface="Franklin Gothic Book"/>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2"/>
          <a:stretch>
            <a:fillRect/>
          </a:stretch>
        </p:blipFill>
        <p:spPr>
          <a:xfrm>
            <a:off x="195072" y="1623060"/>
            <a:ext cx="11539728" cy="5044440"/>
          </a:xfrm>
          <a:ln>
            <a:solidFill>
              <a:srgbClr val="FFFF00"/>
            </a:solidFill>
          </a:ln>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1005840" y="692666"/>
            <a:ext cx="10378440" cy="795978"/>
          </a:xfrm>
          <a:prstGeom prst="rect">
            <a:avLst/>
          </a:prstGeom>
          <a:solidFill>
            <a:srgbClr val="FFFF00"/>
          </a:solidFill>
          <a:ln>
            <a:solidFill>
              <a:schemeClr val="accent1"/>
            </a:solidFill>
          </a:ln>
        </p:spPr>
        <p:txBody>
          <a:bodyPr bIns="6858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685800">
              <a:defRPr/>
            </a:pPr>
            <a:r>
              <a:rPr lang="en-US" sz="3000" dirty="0">
                <a:solidFill>
                  <a:prstClr val="black"/>
                </a:solidFill>
                <a:latin typeface="Franklin Gothic Book"/>
              </a:rPr>
              <a:t>UoM PGCE Curriculum map: U2/P2 trainee journey</a:t>
            </a:r>
          </a:p>
        </p:txBody>
      </p:sp>
      <p:sp>
        <p:nvSpPr>
          <p:cNvPr id="7" name="TextBox 6">
            <a:extLst>
              <a:ext uri="{FF2B5EF4-FFF2-40B4-BE49-F238E27FC236}">
                <a16:creationId xmlns:a16="http://schemas.microsoft.com/office/drawing/2014/main" id="{8114DB79-BD02-6B08-39D7-FD13CBCE23EB}"/>
              </a:ext>
            </a:extLst>
          </p:cNvPr>
          <p:cNvSpPr txBox="1"/>
          <p:nvPr/>
        </p:nvSpPr>
        <p:spPr>
          <a:xfrm>
            <a:off x="195073" y="2356599"/>
            <a:ext cx="3468415" cy="4401205"/>
          </a:xfrm>
          <a:prstGeom prst="rect">
            <a:avLst/>
          </a:prstGeom>
          <a:solidFill>
            <a:srgbClr val="FFC000"/>
          </a:solidFill>
          <a:ln w="76200">
            <a:solidFill>
              <a:schemeClr val="tx1"/>
            </a:solidFill>
          </a:ln>
        </p:spPr>
        <p:txBody>
          <a:bodyPr wrap="square" rtlCol="0">
            <a:spAutoFit/>
          </a:bodyPr>
          <a:lstStyle/>
          <a:p>
            <a:pPr defTabSz="342900">
              <a:defRPr/>
            </a:pPr>
            <a:r>
              <a:rPr lang="en-GB" sz="1400" dirty="0">
                <a:solidFill>
                  <a:prstClr val="black"/>
                </a:solidFill>
                <a:latin typeface="Calibri" panose="020F0502020204030204" pitchFamily="34" charset="0"/>
                <a:cs typeface="Calibri" panose="020F0502020204030204" pitchFamily="34" charset="0"/>
              </a:rPr>
              <a:t>With the foundations established in U1/P1 trainees are then move onto </a:t>
            </a:r>
            <a:r>
              <a:rPr lang="en-GB" sz="1400" b="1" dirty="0">
                <a:solidFill>
                  <a:prstClr val="black"/>
                </a:solidFill>
                <a:latin typeface="Calibri" panose="020F0502020204030204" pitchFamily="34" charset="0"/>
                <a:cs typeface="Calibri" panose="020F0502020204030204" pitchFamily="34" charset="0"/>
              </a:rPr>
              <a:t>the next phase </a:t>
            </a:r>
            <a:r>
              <a:rPr lang="en-GB" sz="1400" dirty="0">
                <a:solidFill>
                  <a:prstClr val="black"/>
                </a:solidFill>
                <a:latin typeface="Calibri" panose="020F0502020204030204" pitchFamily="34" charset="0"/>
                <a:cs typeface="Calibri" panose="020F0502020204030204" pitchFamily="34" charset="0"/>
              </a:rPr>
              <a:t>of the curriculum in </a:t>
            </a:r>
            <a:r>
              <a:rPr lang="en-GB" sz="1400" b="1" dirty="0">
                <a:solidFill>
                  <a:prstClr val="black"/>
                </a:solidFill>
                <a:latin typeface="Calibri" panose="020F0502020204030204" pitchFamily="34" charset="0"/>
                <a:cs typeface="Calibri" panose="020F0502020204030204" pitchFamily="34" charset="0"/>
              </a:rPr>
              <a:t>U2/P2. The intention of this phase is focused on:</a:t>
            </a:r>
          </a:p>
          <a:p>
            <a:pPr defTabSz="342900">
              <a:defRPr/>
            </a:pPr>
            <a:endParaRPr lang="en-GB" sz="1400" b="1" dirty="0">
              <a:solidFill>
                <a:prstClr val="black"/>
              </a:solidFill>
              <a:latin typeface="Calibri" panose="020F0502020204030204" pitchFamily="34" charset="0"/>
              <a:cs typeface="Calibri" panose="020F0502020204030204" pitchFamily="34" charset="0"/>
            </a:endParaRPr>
          </a:p>
          <a:p>
            <a:pPr marL="214313" indent="-214313" defTabSz="342900">
              <a:buFont typeface="Arial" panose="020B0604020202020204" pitchFamily="34" charset="0"/>
              <a:buChar char="•"/>
              <a:defRPr/>
            </a:pPr>
            <a:r>
              <a:rPr lang="en-GB" sz="1400" b="1" dirty="0">
                <a:solidFill>
                  <a:prstClr val="black"/>
                </a:solidFill>
                <a:latin typeface="Calibri" panose="020F0502020204030204" pitchFamily="34" charset="0"/>
                <a:cs typeface="Calibri" panose="020F0502020204030204" pitchFamily="34" charset="0"/>
              </a:rPr>
              <a:t>Deepening Understanding</a:t>
            </a:r>
          </a:p>
          <a:p>
            <a:pPr marL="214313" indent="-214313" defTabSz="342900">
              <a:buFont typeface="Arial" panose="020B0604020202020204" pitchFamily="34" charset="0"/>
              <a:buChar char="•"/>
              <a:defRPr/>
            </a:pPr>
            <a:r>
              <a:rPr lang="en-GB" sz="1400" b="1" dirty="0">
                <a:solidFill>
                  <a:prstClr val="black"/>
                </a:solidFill>
                <a:latin typeface="Calibri" panose="020F0502020204030204" pitchFamily="34" charset="0"/>
                <a:cs typeface="Calibri" panose="020F0502020204030204" pitchFamily="34" charset="0"/>
              </a:rPr>
              <a:t>Developing Agency</a:t>
            </a:r>
          </a:p>
          <a:p>
            <a:pPr marL="214313" indent="-214313" defTabSz="342900">
              <a:buFont typeface="Arial" panose="020B0604020202020204" pitchFamily="34" charset="0"/>
              <a:buChar char="•"/>
              <a:defRPr/>
            </a:pPr>
            <a:r>
              <a:rPr lang="en-GB" sz="1400" b="1" dirty="0">
                <a:solidFill>
                  <a:prstClr val="black"/>
                </a:solidFill>
                <a:latin typeface="Calibri" panose="020F0502020204030204" pitchFamily="34" charset="0"/>
                <a:cs typeface="Calibri" panose="020F0502020204030204" pitchFamily="34" charset="0"/>
              </a:rPr>
              <a:t>Impact on Learning</a:t>
            </a:r>
          </a:p>
          <a:p>
            <a:pPr defTabSz="342900">
              <a:defRPr/>
            </a:pPr>
            <a:endParaRPr lang="en-GB" sz="1400" b="1" dirty="0">
              <a:solidFill>
                <a:prstClr val="black"/>
              </a:solidFill>
              <a:latin typeface="Calibri" panose="020F0502020204030204" pitchFamily="34" charset="0"/>
              <a:cs typeface="Calibri" panose="020F0502020204030204" pitchFamily="34" charset="0"/>
            </a:endParaRPr>
          </a:p>
          <a:p>
            <a:pPr defTabSz="342900">
              <a:defRPr/>
            </a:pPr>
            <a:r>
              <a:rPr lang="en-GB" sz="1400" dirty="0">
                <a:solidFill>
                  <a:prstClr val="black"/>
                </a:solidFill>
                <a:latin typeface="Calibri" panose="020F0502020204030204" pitchFamily="34" charset="0"/>
                <a:cs typeface="Calibri" panose="020F0502020204030204" pitchFamily="34" charset="0"/>
              </a:rPr>
              <a:t>This part of the UoM PGCE curriculum aims to </a:t>
            </a:r>
            <a:r>
              <a:rPr lang="en-GB" sz="1400" b="1" dirty="0">
                <a:solidFill>
                  <a:prstClr val="black"/>
                </a:solidFill>
                <a:latin typeface="Calibri" panose="020F0502020204030204" pitchFamily="34" charset="0"/>
                <a:cs typeface="Calibri" panose="020F0502020204030204" pitchFamily="34" charset="0"/>
              </a:rPr>
              <a:t>grow broader awareness of the subject and the profession</a:t>
            </a:r>
            <a:r>
              <a:rPr lang="en-GB" sz="1400" dirty="0">
                <a:solidFill>
                  <a:prstClr val="black"/>
                </a:solidFill>
                <a:latin typeface="Calibri" panose="020F0502020204030204" pitchFamily="34" charset="0"/>
                <a:cs typeface="Calibri" panose="020F0502020204030204" pitchFamily="34" charset="0"/>
              </a:rPr>
              <a:t>, and to start working with greater creativity and autonomy. Trainees will begin to consider ‘fine tuning’ and start to address issues such as curriculum building, inclusion, formative assessment, task design and using a breadth of pedagogical approaches, and to reflect carefully on the impact on learning</a:t>
            </a:r>
          </a:p>
          <a:p>
            <a:pPr defTabSz="342900">
              <a:defRPr/>
            </a:pPr>
            <a:endParaRPr lang="en-GB" sz="1400" dirty="0">
              <a:solidFill>
                <a:prstClr val="black"/>
              </a:solidFill>
              <a:latin typeface="Calibri" panose="020F0502020204030204" pitchFamily="34" charset="0"/>
              <a:cs typeface="Calibri" panose="020F0502020204030204" pitchFamily="34" charset="0"/>
            </a:endParaRPr>
          </a:p>
        </p:txBody>
      </p:sp>
      <p:sp>
        <p:nvSpPr>
          <p:cNvPr id="9" name="Arrow: Left 8">
            <a:extLst>
              <a:ext uri="{FF2B5EF4-FFF2-40B4-BE49-F238E27FC236}">
                <a16:creationId xmlns:a16="http://schemas.microsoft.com/office/drawing/2014/main" id="{C14F943B-09DE-6E83-6B36-CDE42B84351B}"/>
              </a:ext>
            </a:extLst>
          </p:cNvPr>
          <p:cNvSpPr/>
          <p:nvPr/>
        </p:nvSpPr>
        <p:spPr>
          <a:xfrm rot="10800000">
            <a:off x="3663488" y="3352800"/>
            <a:ext cx="527512" cy="320040"/>
          </a:xfrm>
          <a:prstGeom prst="leftArrow">
            <a:avLst/>
          </a:prstGeom>
          <a:solidFill>
            <a:srgbClr val="F17D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a:solidFill>
                <a:prstClr val="white"/>
              </a:solidFill>
              <a:latin typeface="Perpetua"/>
            </a:endParaRPr>
          </a:p>
        </p:txBody>
      </p:sp>
      <p:sp>
        <p:nvSpPr>
          <p:cNvPr id="10" name="TextBox 9">
            <a:extLst>
              <a:ext uri="{FF2B5EF4-FFF2-40B4-BE49-F238E27FC236}">
                <a16:creationId xmlns:a16="http://schemas.microsoft.com/office/drawing/2014/main" id="{B1FC3AF0-A812-D2E5-0988-24F0F3B61857}"/>
              </a:ext>
            </a:extLst>
          </p:cNvPr>
          <p:cNvSpPr txBox="1"/>
          <p:nvPr/>
        </p:nvSpPr>
        <p:spPr>
          <a:xfrm>
            <a:off x="4191000" y="2499360"/>
            <a:ext cx="3810002" cy="4008120"/>
          </a:xfrm>
          <a:prstGeom prst="rect">
            <a:avLst/>
          </a:prstGeom>
          <a:noFill/>
          <a:ln w="76200">
            <a:solidFill>
              <a:schemeClr val="tx1"/>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DAF2612D-7449-2419-B048-06BDFDFFEB8C}"/>
              </a:ext>
            </a:extLst>
          </p:cNvPr>
          <p:cNvSpPr txBox="1"/>
          <p:nvPr/>
        </p:nvSpPr>
        <p:spPr>
          <a:xfrm>
            <a:off x="10073640" y="3429000"/>
            <a:ext cx="777240" cy="646331"/>
          </a:xfrm>
          <a:prstGeom prst="rect">
            <a:avLst/>
          </a:prstGeom>
          <a:solidFill>
            <a:schemeClr val="bg1"/>
          </a:solidFill>
        </p:spPr>
        <p:txBody>
          <a:bodyPr wrap="square" rtlCol="0">
            <a:spAutoFit/>
          </a:bodyPr>
          <a:lstStyle/>
          <a:p>
            <a:r>
              <a:rPr lang="en-GB" dirty="0"/>
              <a:t>ECT phase</a:t>
            </a:r>
          </a:p>
        </p:txBody>
      </p:sp>
      <p:sp>
        <p:nvSpPr>
          <p:cNvPr id="12" name="TextBox 11">
            <a:extLst>
              <a:ext uri="{FF2B5EF4-FFF2-40B4-BE49-F238E27FC236}">
                <a16:creationId xmlns:a16="http://schemas.microsoft.com/office/drawing/2014/main" id="{955DDA56-7834-8F51-2E7F-37726395E6E7}"/>
              </a:ext>
            </a:extLst>
          </p:cNvPr>
          <p:cNvSpPr txBox="1"/>
          <p:nvPr/>
        </p:nvSpPr>
        <p:spPr>
          <a:xfrm>
            <a:off x="10073639" y="5234940"/>
            <a:ext cx="777240" cy="646331"/>
          </a:xfrm>
          <a:prstGeom prst="rect">
            <a:avLst/>
          </a:prstGeom>
          <a:solidFill>
            <a:schemeClr val="bg1"/>
          </a:solidFill>
        </p:spPr>
        <p:txBody>
          <a:bodyPr wrap="square" rtlCol="0">
            <a:spAutoFit/>
          </a:bodyPr>
          <a:lstStyle/>
          <a:p>
            <a:r>
              <a:rPr lang="en-GB" dirty="0"/>
              <a:t>ECT phase</a:t>
            </a:r>
          </a:p>
        </p:txBody>
      </p:sp>
    </p:spTree>
    <p:extLst>
      <p:ext uri="{BB962C8B-B14F-4D97-AF65-F5344CB8AC3E}">
        <p14:creationId xmlns:p14="http://schemas.microsoft.com/office/powerpoint/2010/main" val="395874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FC6171-5F17-134C-B1FA-461CAA3B4040}" type="slidenum">
              <a:rPr kumimoji="0" lang="en-GB"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GB"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2"/>
          <a:stretch>
            <a:fillRect/>
          </a:stretch>
        </p:blipFill>
        <p:spPr>
          <a:xfrm>
            <a:off x="804672" y="1036320"/>
            <a:ext cx="11021568" cy="5471160"/>
          </a:xfrm>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3230880" y="108384"/>
            <a:ext cx="8595359" cy="733474"/>
          </a:xfrm>
          <a:prstGeom prst="rect">
            <a:avLst/>
          </a:prstGeom>
          <a:solidFill>
            <a:srgbClr val="FFFF00"/>
          </a:solidFill>
          <a:ln>
            <a:solidFill>
              <a:schemeClr val="accent1"/>
            </a:solidFill>
          </a:ln>
        </p:spPr>
        <p:txBody>
          <a:bodyPr bIns="91440" anchor="b" anchorCtr="0">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Franklin Gothic Book"/>
                <a:ea typeface="+mj-ea"/>
                <a:cs typeface="+mj-cs"/>
              </a:rPr>
              <a:t>UoM PGCE Curriculum map: U3/P3 trainee journey</a:t>
            </a:r>
          </a:p>
        </p:txBody>
      </p:sp>
      <p:sp>
        <p:nvSpPr>
          <p:cNvPr id="5" name="TextBox 4">
            <a:extLst>
              <a:ext uri="{FF2B5EF4-FFF2-40B4-BE49-F238E27FC236}">
                <a16:creationId xmlns:a16="http://schemas.microsoft.com/office/drawing/2014/main" id="{AEB9F293-11B3-037E-5AC1-91F71AF32188}"/>
              </a:ext>
            </a:extLst>
          </p:cNvPr>
          <p:cNvSpPr txBox="1"/>
          <p:nvPr/>
        </p:nvSpPr>
        <p:spPr>
          <a:xfrm>
            <a:off x="10226040" y="3185160"/>
            <a:ext cx="716280" cy="646331"/>
          </a:xfrm>
          <a:prstGeom prst="rect">
            <a:avLst/>
          </a:prstGeom>
          <a:solidFill>
            <a:schemeClr val="bg1"/>
          </a:solidFill>
        </p:spPr>
        <p:txBody>
          <a:bodyPr wrap="square" rtlCol="0">
            <a:spAutoFit/>
          </a:bodyPr>
          <a:lstStyle/>
          <a:p>
            <a:r>
              <a:rPr lang="en-GB" dirty="0"/>
              <a:t>ECT phase</a:t>
            </a:r>
          </a:p>
        </p:txBody>
      </p:sp>
      <p:sp>
        <p:nvSpPr>
          <p:cNvPr id="7" name="TextBox 6">
            <a:extLst>
              <a:ext uri="{FF2B5EF4-FFF2-40B4-BE49-F238E27FC236}">
                <a16:creationId xmlns:a16="http://schemas.microsoft.com/office/drawing/2014/main" id="{5137C1A1-8D81-0E02-F807-DE874B25D143}"/>
              </a:ext>
            </a:extLst>
          </p:cNvPr>
          <p:cNvSpPr txBox="1"/>
          <p:nvPr/>
        </p:nvSpPr>
        <p:spPr>
          <a:xfrm>
            <a:off x="10226040" y="5059680"/>
            <a:ext cx="716280" cy="646331"/>
          </a:xfrm>
          <a:prstGeom prst="rect">
            <a:avLst/>
          </a:prstGeom>
          <a:solidFill>
            <a:schemeClr val="bg1"/>
          </a:solidFill>
        </p:spPr>
        <p:txBody>
          <a:bodyPr wrap="square" rtlCol="0">
            <a:spAutoFit/>
          </a:bodyPr>
          <a:lstStyle/>
          <a:p>
            <a:r>
              <a:rPr lang="en-GB" dirty="0"/>
              <a:t>ECT phase</a:t>
            </a:r>
          </a:p>
        </p:txBody>
      </p:sp>
      <p:sp>
        <p:nvSpPr>
          <p:cNvPr id="9" name="TextBox 8">
            <a:extLst>
              <a:ext uri="{FF2B5EF4-FFF2-40B4-BE49-F238E27FC236}">
                <a16:creationId xmlns:a16="http://schemas.microsoft.com/office/drawing/2014/main" id="{952C138C-D702-7786-54DE-3C59B51038F9}"/>
              </a:ext>
            </a:extLst>
          </p:cNvPr>
          <p:cNvSpPr txBox="1"/>
          <p:nvPr/>
        </p:nvSpPr>
        <p:spPr>
          <a:xfrm>
            <a:off x="5806440" y="2087880"/>
            <a:ext cx="3794760" cy="4419600"/>
          </a:xfrm>
          <a:prstGeom prst="rect">
            <a:avLst/>
          </a:prstGeom>
          <a:noFill/>
          <a:ln w="76200">
            <a:solidFill>
              <a:schemeClr val="tx1"/>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0EC2AEF0-3153-D992-DF03-EF317C5D3E81}"/>
              </a:ext>
            </a:extLst>
          </p:cNvPr>
          <p:cNvSpPr txBox="1"/>
          <p:nvPr/>
        </p:nvSpPr>
        <p:spPr>
          <a:xfrm>
            <a:off x="195072" y="2026921"/>
            <a:ext cx="4422648" cy="4801314"/>
          </a:xfrm>
          <a:prstGeom prst="rect">
            <a:avLst/>
          </a:prstGeom>
          <a:solidFill>
            <a:srgbClr val="92D050"/>
          </a:solidFill>
          <a:ln w="76200">
            <a:solidFill>
              <a:schemeClr val="tx1"/>
            </a:solidFill>
          </a:ln>
        </p:spPr>
        <p:txBody>
          <a:bodyPr wrap="square" rtlCol="0">
            <a:spAutoFit/>
          </a:bodyPr>
          <a:lstStyle/>
          <a:p>
            <a:r>
              <a:rPr lang="en-GB" dirty="0"/>
              <a:t>The final phase of the PGCE curriculum journey – U3 /P3 – continues to focus on  two themes from U2/P2:</a:t>
            </a:r>
          </a:p>
          <a:p>
            <a:pPr marL="285750" indent="-285750">
              <a:buFont typeface="Arial" panose="020B0604020202020204" pitchFamily="34" charset="0"/>
              <a:buChar char="•"/>
            </a:pPr>
            <a:r>
              <a:rPr lang="en-GB" b="1" dirty="0"/>
              <a:t>Developing agency and autonomy</a:t>
            </a:r>
          </a:p>
          <a:p>
            <a:pPr marL="285750" indent="-285750">
              <a:buFont typeface="Arial" panose="020B0604020202020204" pitchFamily="34" charset="0"/>
              <a:buChar char="•"/>
            </a:pPr>
            <a:r>
              <a:rPr lang="en-GB" b="1" dirty="0"/>
              <a:t>Impact on learning</a:t>
            </a:r>
          </a:p>
          <a:p>
            <a:r>
              <a:rPr lang="en-GB" dirty="0"/>
              <a:t>and requires trainees to look towards their ECT year and beyond, focusing on:  </a:t>
            </a:r>
          </a:p>
          <a:p>
            <a:pPr marL="285750" indent="-285750">
              <a:buFont typeface="Arial" panose="020B0604020202020204" pitchFamily="34" charset="0"/>
              <a:buChar char="•"/>
            </a:pPr>
            <a:r>
              <a:rPr lang="en-GB" b="1" dirty="0"/>
              <a:t>Enrichment and enhancement</a:t>
            </a:r>
          </a:p>
          <a:p>
            <a:r>
              <a:rPr lang="en-GB" dirty="0"/>
              <a:t>This phase of the programme asks students to consider areas of their practice that can be developed, [and in many cases turned into a ‘specialism’] such as curriculum building, subject knowledge, pastoral activities and fieldwork. By the end of the phase the expectation is that trainees are planning and teaching with autonomy and making their own decisions on teaching based on evidence, reflective practice and feedback.</a:t>
            </a:r>
          </a:p>
        </p:txBody>
      </p:sp>
      <p:sp>
        <p:nvSpPr>
          <p:cNvPr id="11" name="Arrow: Right 10">
            <a:extLst>
              <a:ext uri="{FF2B5EF4-FFF2-40B4-BE49-F238E27FC236}">
                <a16:creationId xmlns:a16="http://schemas.microsoft.com/office/drawing/2014/main" id="{10863898-BAD3-8251-F8CF-C7549C194A4F}"/>
              </a:ext>
            </a:extLst>
          </p:cNvPr>
          <p:cNvSpPr/>
          <p:nvPr/>
        </p:nvSpPr>
        <p:spPr>
          <a:xfrm>
            <a:off x="4751832" y="3831491"/>
            <a:ext cx="978408" cy="484632"/>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34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D9AAD-EB37-915B-5735-0BAAFF8FFE21}"/>
              </a:ext>
            </a:extLst>
          </p:cNvPr>
          <p:cNvSpPr>
            <a:spLocks noGrp="1"/>
          </p:cNvSpPr>
          <p:nvPr>
            <p:ph type="title"/>
          </p:nvPr>
        </p:nvSpPr>
        <p:spPr>
          <a:xfrm>
            <a:off x="1295402" y="982133"/>
            <a:ext cx="9601196" cy="999068"/>
          </a:xfrm>
          <a:ln>
            <a:solidFill>
              <a:schemeClr val="tx1"/>
            </a:solidFill>
          </a:ln>
        </p:spPr>
        <p:txBody>
          <a:bodyPr/>
          <a:lstStyle/>
          <a:p>
            <a:r>
              <a:rPr lang="en-GB" dirty="0"/>
              <a:t>An overarching statement of intent</a:t>
            </a:r>
          </a:p>
        </p:txBody>
      </p:sp>
      <p:sp>
        <p:nvSpPr>
          <p:cNvPr id="5" name="Content Placeholder 4">
            <a:extLst>
              <a:ext uri="{FF2B5EF4-FFF2-40B4-BE49-F238E27FC236}">
                <a16:creationId xmlns:a16="http://schemas.microsoft.com/office/drawing/2014/main" id="{BAFD6491-2EF7-3312-884C-E66FB61C3192}"/>
              </a:ext>
            </a:extLst>
          </p:cNvPr>
          <p:cNvSpPr>
            <a:spLocks noGrp="1"/>
          </p:cNvSpPr>
          <p:nvPr>
            <p:ph idx="1"/>
          </p:nvPr>
        </p:nvSpPr>
        <p:spPr>
          <a:xfrm>
            <a:off x="868680" y="2148840"/>
            <a:ext cx="10485120" cy="3727028"/>
          </a:xfrm>
          <a:solidFill>
            <a:schemeClr val="bg1"/>
          </a:solidFill>
        </p:spPr>
        <p:txBody>
          <a:bodyPr>
            <a:normAutofit fontScale="92500" lnSpcReduction="20000"/>
          </a:bodyPr>
          <a:lstStyle/>
          <a:p>
            <a:r>
              <a:rPr lang="en-GB" dirty="0"/>
              <a:t>The intention of the University of Manchester History PGCE course is to train teachers who can provide a high-quality History education to pupils in all manner of school settings.  Trainees will develop their understanding of the importance of History in a variety of educational contexts, understand how a curriculum is used to guide students’ learning, and how to interpret exam specifications to deliver engaging and relevant teaching.  Trainees will understand that History is an inherently broad, complex and diverse subject.  History trainees will reflect on teaching and learning to make informed choices on how best to teach History. They will be able to demonstrate sound assessment practices to ensure they are informed as to how their pupils have made progress in an activity, lesson, scheme of work, or phase of learning. Most importantly, trainees will know from practice and academic study that History is an important and relevant subject suitable for all pupils, no matter their need or background, and they will create a teaching culture that fosters inclusion and progress for all.</a:t>
            </a:r>
          </a:p>
        </p:txBody>
      </p:sp>
    </p:spTree>
    <p:extLst>
      <p:ext uri="{BB962C8B-B14F-4D97-AF65-F5344CB8AC3E}">
        <p14:creationId xmlns:p14="http://schemas.microsoft.com/office/powerpoint/2010/main" val="25004822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826</TotalTime>
  <Words>4920</Words>
  <Application>Microsoft Office PowerPoint</Application>
  <PresentationFormat>Widescreen</PresentationFormat>
  <Paragraphs>322</Paragraphs>
  <Slides>27</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Arial</vt:lpstr>
      <vt:lpstr>Calibri</vt:lpstr>
      <vt:lpstr>Cambria</vt:lpstr>
      <vt:lpstr>Franklin Gothic Book</vt:lpstr>
      <vt:lpstr>Garamond</vt:lpstr>
      <vt:lpstr>Perpetua</vt:lpstr>
      <vt:lpstr>Times New Roman</vt:lpstr>
      <vt:lpstr>Wingdings</vt:lpstr>
      <vt:lpstr>Wingdings 2</vt:lpstr>
      <vt:lpstr>Organic</vt:lpstr>
      <vt:lpstr>Equity</vt:lpstr>
      <vt:lpstr>1_Equity</vt:lpstr>
      <vt:lpstr>Office Theme</vt:lpstr>
      <vt:lpstr>2_Organic</vt:lpstr>
      <vt:lpstr>PGCE History Curriculum: Intent, Implementation and Impact</vt:lpstr>
      <vt:lpstr>PowerPoint Presentation</vt:lpstr>
      <vt:lpstr>The UoM PGCE Curriculum</vt:lpstr>
      <vt:lpstr>The UoM PGCE Curriculum: Core Areas</vt:lpstr>
      <vt:lpstr>PowerPoint Presentation</vt:lpstr>
      <vt:lpstr>PowerPoint Presentation</vt:lpstr>
      <vt:lpstr>PowerPoint Presentation</vt:lpstr>
      <vt:lpstr>PowerPoint Presentation</vt:lpstr>
      <vt:lpstr>An overarching statement of intent</vt:lpstr>
      <vt:lpstr>What has informed choices about curriculum?</vt:lpstr>
      <vt:lpstr>How is the curriculum co-constructed?</vt:lpstr>
      <vt:lpstr>How do trainees know they are making progress?</vt:lpstr>
      <vt:lpstr>How do we know trainees understand the intent of the curriculum?</vt:lpstr>
      <vt:lpstr>PowerPoint Presentation</vt:lpstr>
      <vt:lpstr>PGCE History Curriculum: Core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trainee progress reviewed and assessed?</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Articulating  rationale for the  PGCE History Curriculum: Intent, implementation and impact</dc:title>
  <dc:creator>Thomas Donnai</dc:creator>
  <cp:lastModifiedBy>Thomas Donnai</cp:lastModifiedBy>
  <cp:revision>5</cp:revision>
  <dcterms:created xsi:type="dcterms:W3CDTF">2024-01-24T11:41:53Z</dcterms:created>
  <dcterms:modified xsi:type="dcterms:W3CDTF">2024-04-24T08:24:22Z</dcterms:modified>
</cp:coreProperties>
</file>