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70" r:id="rId2"/>
    <p:sldId id="274" r:id="rId3"/>
    <p:sldId id="275" r:id="rId4"/>
    <p:sldId id="277" r:id="rId5"/>
    <p:sldId id="278" r:id="rId6"/>
    <p:sldId id="279" r:id="rId7"/>
    <p:sldId id="276" r:id="rId8"/>
    <p:sldId id="280" r:id="rId9"/>
    <p:sldId id="282" r:id="rId10"/>
    <p:sldId id="281" r:id="rId11"/>
    <p:sldId id="283" r:id="rId12"/>
    <p:sldId id="284" r:id="rId13"/>
    <p:sldId id="285" r:id="rId14"/>
    <p:sldId id="287" r:id="rId15"/>
    <p:sldId id="272" r:id="rId16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009D"/>
    <a:srgbClr val="FFCC33"/>
    <a:srgbClr val="5368E0"/>
    <a:srgbClr val="D22332"/>
    <a:srgbClr val="959597"/>
    <a:srgbClr val="00A2AE"/>
    <a:srgbClr val="C400AE"/>
    <a:srgbClr val="34BE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84831" autoAdjust="0"/>
  </p:normalViewPr>
  <p:slideViewPr>
    <p:cSldViewPr>
      <p:cViewPr varScale="1">
        <p:scale>
          <a:sx n="98" d="100"/>
          <a:sy n="98" d="100"/>
        </p:scale>
        <p:origin x="1488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75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98B2D-FC7A-4B63-819B-0D7B477B625B}" type="datetimeFigureOut">
              <a:rPr lang="en-GB" sz="1050" smtClean="0"/>
              <a:pPr/>
              <a:t>05/08/2019</a:t>
            </a:fld>
            <a:endParaRPr lang="en-GB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sz="105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E7F10-8EA1-43C5-B06D-A2229E056F06}" type="slidenum">
              <a:rPr lang="en-GB" sz="1050" smtClean="0"/>
              <a:pPr/>
              <a:t>‹#›</a:t>
            </a:fld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2867166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3235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5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3235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50"/>
            </a:lvl1pPr>
          </a:lstStyle>
          <a:p>
            <a:fld id="{654F6EB4-2CDD-47D2-B9A7-DAC85BDC9DAD}" type="datetimeFigureOut">
              <a:rPr lang="en-GB" smtClean="0"/>
              <a:pPr/>
              <a:t>05/08/2019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745" y="395536"/>
            <a:ext cx="4367487" cy="302364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60648" y="3491880"/>
            <a:ext cx="6336704" cy="532859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86563"/>
            <a:ext cx="2971800" cy="3219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5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86563"/>
            <a:ext cx="2971800" cy="3219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/>
            </a:lvl1pPr>
          </a:lstStyle>
          <a:p>
            <a:fld id="{552EAB58-878B-49E2-8C10-E5BAF5B648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184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05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05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05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itchFamily="34" charset="0"/>
      <a:buChar char="•"/>
      <a:defRPr sz="105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itchFamily="34" charset="0"/>
      <a:buChar char="•"/>
      <a:defRPr sz="105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osstech.crossref.org/2013/01/easily-add-publications-to-your-orcid-profile.html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9350" y="395288"/>
            <a:ext cx="4367213" cy="30241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C:\Users\mcyssrs\AppData\Roaming\Microsoft\Templates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EAB58-878B-49E2-8C10-E5BAF5B6487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209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9350" y="395288"/>
            <a:ext cx="4367213" cy="30241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="1" dirty="0" err="1"/>
              <a:t>Silvana</a:t>
            </a:r>
            <a:endParaRPr lang="en-US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NVivo eSeminar</a:t>
            </a:r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NVivo - Progressive Focusing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9350" y="395288"/>
            <a:ext cx="4367213" cy="30241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="1" dirty="0" err="1"/>
              <a:t>Silvana</a:t>
            </a:r>
            <a:endParaRPr lang="en-US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NVivo eSeminar</a:t>
            </a:r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NVivo - Progressive Focusing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9350" y="395288"/>
            <a:ext cx="4367213" cy="30241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="1" dirty="0" err="1"/>
              <a:t>Silvana</a:t>
            </a:r>
            <a:endParaRPr lang="en-US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NVivo eSeminar</a:t>
            </a:r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NVivo - Progressive Focusing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9350" y="395288"/>
            <a:ext cx="4367213" cy="30241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https://www.elsevier.com/solutions/scopus/support/authorprofile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EAB58-878B-49E2-8C10-E5BAF5B6487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816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9350" y="395288"/>
            <a:ext cx="4367213" cy="30241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b="1" dirty="0" err="1"/>
              <a:t>Silvana</a:t>
            </a:r>
            <a:endParaRPr lang="en-US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NVivo eSeminar</a:t>
            </a:r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NVivo - Progressive Focusing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9350" y="395288"/>
            <a:ext cx="4367213" cy="30241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http://crosstech.crossref.org/2013/01/easily-add-publications-to-your-orcid-profile.html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http://orcid.scopusfeedback.com/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EAB58-878B-49E2-8C10-E5BAF5B6487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31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UoM_Title Slide">
    <p:bg>
      <p:bgPr>
        <a:solidFill>
          <a:srgbClr val="6D00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557072"/>
            <a:ext cx="8420100" cy="2520000"/>
          </a:xfrm>
          <a:ln>
            <a:solidFill>
              <a:srgbClr val="6D009D"/>
            </a:solidFill>
          </a:ln>
        </p:spPr>
        <p:txBody>
          <a:bodyPr>
            <a:normAutofit/>
          </a:bodyPr>
          <a:lstStyle>
            <a:lvl1pPr>
              <a:defRPr sz="4400" u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6536" y="4437112"/>
            <a:ext cx="8424936" cy="153657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F89D574-8A47-4F58-8F90-4E2D788B067F}" type="datetime1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ORCID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" descr="TAB_all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94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6ED-3492-41CF-858B-90B16310126D}" type="datetime1">
              <a:rPr lang="en-GB" smtClean="0"/>
              <a:t>05/08/2019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91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D64C-C57C-4804-91CB-9B4BDBCD8E28}" type="datetime1">
              <a:rPr lang="en-GB" smtClean="0"/>
              <a:t>05/08/2019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932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592" y="4800600"/>
            <a:ext cx="7416824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80592" y="612775"/>
            <a:ext cx="7416824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0592" y="5367338"/>
            <a:ext cx="7416824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2DEF-4E73-416C-BD5D-0D0CDE0C6A49}" type="datetime1">
              <a:rPr lang="en-GB" smtClean="0"/>
              <a:t>05/08/2019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82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20A71-6B69-43CE-A1D0-A0553E365964}" type="datetime1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67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EF8E-CF83-4624-B2D0-CA939F13F715}" type="datetime1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387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e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2233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52FD-E104-4103-926B-6E90BFF76487}" type="datetime1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Line 21"/>
          <p:cNvSpPr>
            <a:spLocks noChangeShapeType="1"/>
          </p:cNvSpPr>
          <p:nvPr userDrawn="1"/>
        </p:nvSpPr>
        <p:spPr bwMode="auto">
          <a:xfrm>
            <a:off x="12700" y="1006475"/>
            <a:ext cx="41148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GB"/>
          </a:p>
        </p:txBody>
      </p:sp>
      <p:grpSp>
        <p:nvGrpSpPr>
          <p:cNvPr id="8" name="Group 17"/>
          <p:cNvGrpSpPr>
            <a:grpSpLocks/>
          </p:cNvGrpSpPr>
          <p:nvPr userDrawn="1"/>
        </p:nvGrpSpPr>
        <p:grpSpPr bwMode="auto">
          <a:xfrm>
            <a:off x="328612" y="749895"/>
            <a:ext cx="9232900" cy="5559425"/>
            <a:chOff x="197" y="520"/>
            <a:chExt cx="5816" cy="3502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 rot="21480000">
              <a:off x="197" y="601"/>
              <a:ext cx="5816" cy="3421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215526" dir="81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0" name="Group 16"/>
            <p:cNvGrpSpPr>
              <a:grpSpLocks/>
            </p:cNvGrpSpPr>
            <p:nvPr/>
          </p:nvGrpSpPr>
          <p:grpSpPr bwMode="auto">
            <a:xfrm>
              <a:off x="224" y="520"/>
              <a:ext cx="756" cy="882"/>
              <a:chOff x="224" y="520"/>
              <a:chExt cx="756" cy="882"/>
            </a:xfrm>
          </p:grpSpPr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 rot="21480000">
                <a:off x="224" y="862"/>
                <a:ext cx="492" cy="5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auto">
              <a:xfrm>
                <a:off x="242" y="806"/>
                <a:ext cx="556" cy="580"/>
              </a:xfrm>
              <a:custGeom>
                <a:avLst/>
                <a:gdLst/>
                <a:ahLst/>
                <a:cxnLst>
                  <a:cxn ang="0">
                    <a:pos x="0" y="36"/>
                  </a:cxn>
                  <a:cxn ang="0">
                    <a:pos x="1042" y="0"/>
                  </a:cxn>
                  <a:cxn ang="0">
                    <a:pos x="1077" y="1029"/>
                  </a:cxn>
                  <a:cxn ang="0">
                    <a:pos x="35" y="1064"/>
                  </a:cxn>
                  <a:cxn ang="0">
                    <a:pos x="0" y="36"/>
                  </a:cxn>
                </a:cxnLst>
                <a:rect l="0" t="0" r="r" b="b"/>
                <a:pathLst>
                  <a:path w="1078" h="1065">
                    <a:moveTo>
                      <a:pt x="0" y="36"/>
                    </a:moveTo>
                    <a:lnTo>
                      <a:pt x="1042" y="0"/>
                    </a:lnTo>
                    <a:lnTo>
                      <a:pt x="1077" y="1029"/>
                    </a:lnTo>
                    <a:lnTo>
                      <a:pt x="35" y="1064"/>
                    </a:lnTo>
                    <a:lnTo>
                      <a:pt x="0" y="36"/>
                    </a:lnTo>
                  </a:path>
                </a:pathLst>
              </a:custGeom>
              <a:solidFill>
                <a:srgbClr val="FFCC33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auto">
              <a:xfrm>
                <a:off x="306" y="520"/>
                <a:ext cx="674" cy="788"/>
              </a:xfrm>
              <a:custGeom>
                <a:avLst/>
                <a:gdLst/>
                <a:ahLst/>
                <a:cxnLst>
                  <a:cxn ang="0">
                    <a:pos x="353" y="1446"/>
                  </a:cxn>
                  <a:cxn ang="0">
                    <a:pos x="0" y="784"/>
                  </a:cxn>
                  <a:cxn ang="0">
                    <a:pos x="254" y="611"/>
                  </a:cxn>
                  <a:cxn ang="0">
                    <a:pos x="452" y="1119"/>
                  </a:cxn>
                  <a:cxn ang="0">
                    <a:pos x="1176" y="0"/>
                  </a:cxn>
                  <a:cxn ang="0">
                    <a:pos x="1305" y="132"/>
                  </a:cxn>
                  <a:cxn ang="0">
                    <a:pos x="353" y="1446"/>
                  </a:cxn>
                </a:cxnLst>
                <a:rect l="0" t="0" r="r" b="b"/>
                <a:pathLst>
                  <a:path w="1306" h="1447">
                    <a:moveTo>
                      <a:pt x="353" y="1446"/>
                    </a:moveTo>
                    <a:lnTo>
                      <a:pt x="0" y="784"/>
                    </a:lnTo>
                    <a:lnTo>
                      <a:pt x="254" y="611"/>
                    </a:lnTo>
                    <a:lnTo>
                      <a:pt x="452" y="1119"/>
                    </a:lnTo>
                    <a:lnTo>
                      <a:pt x="1176" y="0"/>
                    </a:lnTo>
                    <a:lnTo>
                      <a:pt x="1305" y="132"/>
                    </a:lnTo>
                    <a:lnTo>
                      <a:pt x="353" y="1446"/>
                    </a:lnTo>
                  </a:path>
                </a:pathLst>
              </a:custGeom>
              <a:solidFill>
                <a:srgbClr val="D22332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1445519">
            <a:off x="1544654" y="1009005"/>
            <a:ext cx="7785113" cy="5085851"/>
          </a:xfrm>
        </p:spPr>
        <p:txBody>
          <a:bodyPr/>
          <a:lstStyle>
            <a:lvl1pPr>
              <a:buClr>
                <a:srgbClr val="D22332"/>
              </a:buClr>
              <a:buFont typeface="Wingdings" pitchFamily="2" charset="2"/>
              <a:buChar char="v"/>
              <a:defRPr/>
            </a:lvl1pPr>
            <a:lvl2pPr>
              <a:buClr>
                <a:srgbClr val="D22332"/>
              </a:buClr>
              <a:buFont typeface="Wingdings" pitchFamily="2" charset="2"/>
              <a:buChar char="§"/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304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MBS_Title Slide">
    <p:bg>
      <p:bgPr>
        <a:solidFill>
          <a:srgbClr val="6D00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557072"/>
            <a:ext cx="8420100" cy="2520000"/>
          </a:xfrm>
          <a:ln>
            <a:solidFill>
              <a:srgbClr val="6D009D"/>
            </a:solidFill>
          </a:ln>
        </p:spPr>
        <p:txBody>
          <a:bodyPr>
            <a:normAutofit/>
          </a:bodyPr>
          <a:lstStyle>
            <a:lvl1pPr>
              <a:defRPr sz="4400" u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6536" y="4437112"/>
            <a:ext cx="8424936" cy="153657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3898DA-0B6D-4812-BAC7-AABC81F4FBE6}" type="datetime1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ORCID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MBS_50YRS_FOI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971" y="5316686"/>
            <a:ext cx="1152525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24" y="485061"/>
            <a:ext cx="2060452" cy="81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979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ndard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557072"/>
            <a:ext cx="8420100" cy="2520000"/>
          </a:xfrm>
          <a:ln>
            <a:solidFill>
              <a:srgbClr val="6D009D"/>
            </a:solidFill>
          </a:ln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6536" y="4437112"/>
            <a:ext cx="8424936" cy="153657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AF58D-92E2-4B4C-995E-6E51820B0B15}" type="datetime1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6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31235-D0FA-4548-BDF8-B421238777F7}" type="datetime1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Line 21"/>
          <p:cNvSpPr>
            <a:spLocks noChangeShapeType="1"/>
          </p:cNvSpPr>
          <p:nvPr userDrawn="1"/>
        </p:nvSpPr>
        <p:spPr bwMode="auto">
          <a:xfrm>
            <a:off x="12700" y="1006475"/>
            <a:ext cx="41148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0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2233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CC33"/>
          </a:solidFill>
          <a:ln w="38100">
            <a:solidFill>
              <a:srgbClr val="5368E0"/>
            </a:solidFill>
          </a:ln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ECF2-6C39-4662-A829-86A9A93B0D30}" type="datetime1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Line 21"/>
          <p:cNvSpPr>
            <a:spLocks noChangeShapeType="1"/>
          </p:cNvSpPr>
          <p:nvPr userDrawn="1"/>
        </p:nvSpPr>
        <p:spPr bwMode="auto">
          <a:xfrm>
            <a:off x="12700" y="1006475"/>
            <a:ext cx="41148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0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1484784"/>
            <a:ext cx="8420100" cy="4464495"/>
          </a:xfrm>
          <a:solidFill>
            <a:srgbClr val="6D009D"/>
          </a:solidFill>
          <a:ln>
            <a:solidFill>
              <a:srgbClr val="6D009D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FontTx/>
              <a:buNone/>
              <a:defRPr 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800100" indent="-342900">
              <a:buFont typeface="Wingdings" panose="05000000000000000000" pitchFamily="2" charset="2"/>
              <a:buChar char="v"/>
              <a:defRPr sz="3600">
                <a:solidFill>
                  <a:schemeClr val="bg1"/>
                </a:solidFill>
              </a:defRPr>
            </a:lvl2pPr>
            <a:lvl3pPr marL="1257300" indent="-342900">
              <a:buFont typeface="Wingdings" panose="05000000000000000000" pitchFamily="2" charset="2"/>
              <a:buChar char="§"/>
              <a:defRPr sz="2800">
                <a:solidFill>
                  <a:schemeClr val="bg1"/>
                </a:solidFill>
              </a:defRPr>
            </a:lvl3pPr>
          </a:lstStyle>
          <a:p>
            <a:pPr lvl="0">
              <a:spcBef>
                <a:spcPct val="0"/>
              </a:spcBef>
            </a:pPr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B4F5-95D4-474E-A0BA-F97AFABFB39F}" type="datetime1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934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412777"/>
            <a:ext cx="4375150" cy="4713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412777"/>
            <a:ext cx="4375150" cy="4713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86915-B08F-4EE7-8573-A84D76895DF2}" type="datetime1">
              <a:rPr lang="en-GB" smtClean="0"/>
              <a:t>05/08/2019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Line 21"/>
          <p:cNvSpPr>
            <a:spLocks noChangeShapeType="1"/>
          </p:cNvSpPr>
          <p:nvPr userDrawn="1"/>
        </p:nvSpPr>
        <p:spPr bwMode="auto">
          <a:xfrm>
            <a:off x="12700" y="1006475"/>
            <a:ext cx="41148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016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A48-1C5E-4E10-BBCD-2B8E73FF3CB8}" type="datetime1">
              <a:rPr lang="en-GB" smtClean="0"/>
              <a:t>05/08/2019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Line 21"/>
          <p:cNvSpPr>
            <a:spLocks noChangeShapeType="1"/>
          </p:cNvSpPr>
          <p:nvPr userDrawn="1"/>
        </p:nvSpPr>
        <p:spPr bwMode="auto">
          <a:xfrm>
            <a:off x="12700" y="1006475"/>
            <a:ext cx="4114800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844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C1D5-FC96-49E4-AFA1-C70126377138}" type="datetime1">
              <a:rPr lang="en-GB" smtClean="0"/>
              <a:t>05/08/2019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58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72" y="116632"/>
            <a:ext cx="9433048" cy="82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496" y="1340768"/>
            <a:ext cx="9001000" cy="4896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4488" y="6453336"/>
            <a:ext cx="2462212" cy="2681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92749-7A85-47EE-B792-8F93B2ECD684}" type="datetime1">
              <a:rPr lang="en-GB" smtClean="0"/>
              <a:t>05/08/2019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52800" y="6453336"/>
            <a:ext cx="3600400" cy="2681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ORCID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453336"/>
            <a:ext cx="2311400" cy="2681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EAD76-61F9-4301-80A9-32A31340ABA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0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49" r:id="rId2"/>
    <p:sldLayoutId id="2147483663" r:id="rId3"/>
    <p:sldLayoutId id="214748365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6D009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buFont typeface="Arial" pitchFamily="34" charset="0"/>
        <a:buChar char="•"/>
        <a:defRPr sz="2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orcid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orcid.scopusfeedback.com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crossref.or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Orcid</a:t>
            </a:r>
            <a:r>
              <a:rPr lang="en-GB" dirty="0" smtClean="0"/>
              <a:t> and Scopus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Prof Rudolf Sinkovics</a:t>
            </a:r>
          </a:p>
          <a:p>
            <a:r>
              <a:rPr lang="en-GB" dirty="0"/>
              <a:t>Rudolf.Sinkovics@manchester.ac.uk</a:t>
            </a:r>
          </a:p>
          <a:p>
            <a:r>
              <a:rPr lang="en-GB"/>
              <a:t>www.manchester.ac.uk/research/rudolf.sinkovics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945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Activate the Scopus to ORCID wizard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easiest way to manage your profile is through the Scopus to ORCID </a:t>
            </a:r>
            <a:r>
              <a:rPr lang="en-GB" dirty="0" smtClean="0"/>
              <a:t>wizard</a:t>
            </a:r>
          </a:p>
          <a:p>
            <a:pPr lvl="1"/>
            <a:endParaRPr lang="en-GB" dirty="0"/>
          </a:p>
          <a:p>
            <a:r>
              <a:rPr lang="en-GB" dirty="0" smtClean="0"/>
              <a:t>First, open </a:t>
            </a:r>
            <a:r>
              <a:rPr lang="en-GB" dirty="0"/>
              <a:t>a browser and log into </a:t>
            </a:r>
            <a:r>
              <a:rPr lang="en-GB" dirty="0" smtClean="0"/>
              <a:t>ORCID</a:t>
            </a:r>
          </a:p>
          <a:p>
            <a:pPr lvl="1"/>
            <a:r>
              <a:rPr lang="en-GB" dirty="0" smtClean="0">
                <a:hlinkClick r:id="rId3"/>
              </a:rPr>
              <a:t>http://orcid.org/</a:t>
            </a:r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 smtClean="0"/>
              <a:t>Second, open another browser tab and go to the Scopus to ORCID wizard </a:t>
            </a:r>
          </a:p>
          <a:p>
            <a:pPr lvl="1"/>
            <a:r>
              <a:rPr lang="en-GB" dirty="0">
                <a:hlinkClick r:id="rId4"/>
              </a:rPr>
              <a:t>http://orcid.scopusfeedback.com/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Follow the steps in this wizard to link </a:t>
            </a:r>
            <a:r>
              <a:rPr lang="en-GB" dirty="0"/>
              <a:t>your existing ORCID ID with your Scopus author </a:t>
            </a:r>
            <a:r>
              <a:rPr lang="en-GB" dirty="0" smtClean="0"/>
              <a:t>identifier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271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Scopus to ORCID wizard example – step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11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787" y="1268760"/>
            <a:ext cx="4924425" cy="473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415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Scopus to ORCID wizard example – step </a:t>
            </a:r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" y="1124744"/>
            <a:ext cx="942022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4725144"/>
            <a:ext cx="942975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939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Scopus to ORCID wizard example – step </a:t>
            </a:r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068660"/>
            <a:ext cx="9486900" cy="560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298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82638" y="1484313"/>
            <a:ext cx="8420100" cy="4465637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Optional other integrators…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12E6D-2DE1-4F10-B2FA-11CFD392149D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922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89107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integrators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Integrator overview, https://orcid.org/organizations/integrators/current</a:t>
            </a:r>
          </a:p>
          <a:p>
            <a:endParaRPr lang="en-GB" dirty="0" smtClean="0"/>
          </a:p>
          <a:p>
            <a:r>
              <a:rPr lang="en-GB" dirty="0" smtClean="0"/>
              <a:t>For grants</a:t>
            </a:r>
            <a:endParaRPr lang="en-GB" dirty="0"/>
          </a:p>
          <a:p>
            <a:pPr lvl="1"/>
            <a:r>
              <a:rPr lang="en-GB" dirty="0" err="1" smtClean="0"/>
              <a:t>ÜberWizard</a:t>
            </a:r>
            <a:r>
              <a:rPr lang="en-GB" dirty="0" smtClean="0"/>
              <a:t> </a:t>
            </a:r>
            <a:r>
              <a:rPr lang="en-GB" dirty="0"/>
              <a:t>for </a:t>
            </a:r>
            <a:r>
              <a:rPr lang="en-GB" dirty="0" smtClean="0"/>
              <a:t>ORCID, http</a:t>
            </a:r>
            <a:r>
              <a:rPr lang="en-GB" dirty="0"/>
              <a:t>://orcid.uberresearch.com</a:t>
            </a:r>
          </a:p>
          <a:p>
            <a:endParaRPr lang="en-GB" dirty="0"/>
          </a:p>
          <a:p>
            <a:r>
              <a:rPr lang="en-GB" dirty="0" err="1"/>
              <a:t>CrossRef</a:t>
            </a:r>
            <a:r>
              <a:rPr lang="en-GB" dirty="0"/>
              <a:t> Metadata Search</a:t>
            </a:r>
          </a:p>
          <a:p>
            <a:pPr lvl="1"/>
            <a:r>
              <a:rPr lang="en-GB" dirty="0">
                <a:hlinkClick r:id="rId3"/>
              </a:rPr>
              <a:t>https://doi.crossref.org/</a:t>
            </a:r>
            <a:endParaRPr lang="en-GB" dirty="0"/>
          </a:p>
          <a:p>
            <a:pPr lvl="1"/>
            <a:r>
              <a:rPr lang="en-GB" dirty="0" smtClean="0"/>
              <a:t>http</a:t>
            </a:r>
            <a:r>
              <a:rPr lang="en-GB" dirty="0"/>
              <a:t>://search.labs.crossref.org</a:t>
            </a:r>
          </a:p>
          <a:p>
            <a:endParaRPr lang="en-GB" dirty="0"/>
          </a:p>
          <a:p>
            <a:r>
              <a:rPr lang="en-GB" dirty="0" err="1" smtClean="0"/>
              <a:t>DataCite</a:t>
            </a:r>
            <a:endParaRPr lang="en-GB" dirty="0"/>
          </a:p>
          <a:p>
            <a:pPr lvl="1"/>
            <a:r>
              <a:rPr lang="en-GB" dirty="0"/>
              <a:t>http://datacite.labs.orcid-eu.org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4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82638" y="1484313"/>
            <a:ext cx="8420100" cy="4465637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What is an ORCID?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12E6D-2DE1-4F10-B2FA-11CFD392149D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922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2858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ORCIDs?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en-GB" dirty="0"/>
              <a:t>A definitive record of your research </a:t>
            </a:r>
            <a:r>
              <a:rPr lang="en-GB" dirty="0" smtClean="0"/>
              <a:t>activities</a:t>
            </a:r>
          </a:p>
          <a:p>
            <a:pPr marL="685800" lvl="1"/>
            <a:r>
              <a:rPr lang="en-GB" i="1" dirty="0" smtClean="0"/>
              <a:t>research </a:t>
            </a:r>
            <a:r>
              <a:rPr lang="en-GB" i="1" dirty="0"/>
              <a:t>outputs</a:t>
            </a:r>
            <a:r>
              <a:rPr lang="en-GB" dirty="0"/>
              <a:t>, </a:t>
            </a:r>
            <a:r>
              <a:rPr lang="en-GB" dirty="0" smtClean="0"/>
              <a:t>but also funding </a:t>
            </a:r>
            <a:r>
              <a:rPr lang="en-GB" dirty="0"/>
              <a:t>data, employment </a:t>
            </a:r>
            <a:r>
              <a:rPr lang="en-GB" dirty="0" smtClean="0"/>
              <a:t>history</a:t>
            </a:r>
          </a:p>
          <a:p>
            <a:pPr marL="685800" lvl="1"/>
            <a:r>
              <a:rPr lang="en-GB" dirty="0" smtClean="0"/>
              <a:t>Uniquely attributed to you (particularly important for popular author names)</a:t>
            </a:r>
          </a:p>
          <a:p>
            <a:pPr marL="685800" lvl="1"/>
            <a:r>
              <a:rPr lang="en-GB" dirty="0" smtClean="0"/>
              <a:t>Available to </a:t>
            </a:r>
            <a:r>
              <a:rPr lang="en-GB" dirty="0"/>
              <a:t>other </a:t>
            </a:r>
            <a:r>
              <a:rPr lang="en-GB" dirty="0" smtClean="0"/>
              <a:t>computer systems </a:t>
            </a:r>
            <a:r>
              <a:rPr lang="en-GB" dirty="0"/>
              <a:t>via the open ORCID </a:t>
            </a:r>
            <a:r>
              <a:rPr lang="en-GB" dirty="0" smtClean="0"/>
              <a:t>registry, thus makes your virtual research identity easier to manager as it feeds into Pure, Google scholar, etc. </a:t>
            </a:r>
          </a:p>
          <a:p>
            <a:pPr marL="685800" lvl="1"/>
            <a:endParaRPr lang="en-GB" dirty="0"/>
          </a:p>
          <a:p>
            <a:pPr marL="285750" indent="-285750"/>
            <a:r>
              <a:rPr lang="en-GB" dirty="0" smtClean="0"/>
              <a:t>A </a:t>
            </a:r>
            <a:r>
              <a:rPr lang="en-GB" dirty="0"/>
              <a:t>personal profile page </a:t>
            </a:r>
            <a:r>
              <a:rPr lang="en-GB" dirty="0" smtClean="0"/>
              <a:t>which </a:t>
            </a:r>
            <a:r>
              <a:rPr lang="en-GB" dirty="0"/>
              <a:t>is available via a unique </a:t>
            </a:r>
            <a:r>
              <a:rPr lang="en-GB" dirty="0" smtClean="0"/>
              <a:t>URL</a:t>
            </a:r>
          </a:p>
          <a:p>
            <a:pPr marL="685800" lvl="1"/>
            <a:r>
              <a:rPr lang="en-GB" dirty="0" smtClean="0"/>
              <a:t>Mo Yamin - </a:t>
            </a:r>
            <a:r>
              <a:rPr lang="en-GB" dirty="0"/>
              <a:t>http://orcid.org/ </a:t>
            </a:r>
            <a:r>
              <a:rPr lang="en-GB" dirty="0" smtClean="0"/>
              <a:t>0000-0003-4729-0642</a:t>
            </a:r>
          </a:p>
          <a:p>
            <a:pPr marL="685800" lvl="1"/>
            <a:r>
              <a:rPr lang="en-GB" dirty="0" smtClean="0"/>
              <a:t>Noemi Sinkovics – http://orcid.org/0000-0002-5143-6870</a:t>
            </a:r>
            <a:endParaRPr lang="en-GB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913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futurespacesfoundation.org/wp-content/uploads/2015/02/Peter-Jon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575" y="2852936"/>
            <a:ext cx="1831579" cy="169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417185" y="2190403"/>
            <a:ext cx="1258358" cy="36933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dirty="0" smtClean="0"/>
              <a:t>Peter Jones</a:t>
            </a:r>
            <a:endParaRPr lang="en-GB" dirty="0"/>
          </a:p>
        </p:txBody>
      </p:sp>
      <p:pic>
        <p:nvPicPr>
          <p:cNvPr id="2052" name="Picture 4" descr="http://www.iph.cam.ac.uk/files/2014/02/p_jon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913" y="2852936"/>
            <a:ext cx="1638182" cy="172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362825" y="2204864"/>
            <a:ext cx="1258358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dirty="0" smtClean="0"/>
              <a:t>Peter Jones</a:t>
            </a:r>
            <a:endParaRPr lang="en-GB" dirty="0"/>
          </a:p>
        </p:txBody>
      </p:sp>
      <p:pic>
        <p:nvPicPr>
          <p:cNvPr id="2054" name="Picture 6" descr="http://wfpquantum.s3.amazonaws.com/images/photostore/large/281986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183" y="2852937"/>
            <a:ext cx="2743289" cy="168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7333648" y="2204864"/>
            <a:ext cx="1258358" cy="36933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dirty="0" smtClean="0"/>
              <a:t>Peter Jones</a:t>
            </a:r>
            <a:endParaRPr lang="en-GB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2046364" y="2559735"/>
            <a:ext cx="1" cy="2932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992004" y="2574196"/>
            <a:ext cx="0" cy="27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962827" y="2574196"/>
            <a:ext cx="1" cy="2787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ORCIDs?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66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futurespacesfoundation.org/wp-content/uploads/2015/02/Peter-Jon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052" y="2852936"/>
            <a:ext cx="1831579" cy="169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17556" y="2204864"/>
            <a:ext cx="2268570" cy="36933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dirty="0"/>
              <a:t>0000-0003-2355-7525</a:t>
            </a:r>
          </a:p>
        </p:txBody>
      </p:sp>
      <p:pic>
        <p:nvPicPr>
          <p:cNvPr id="2052" name="Picture 4" descr="http://www.iph.cam.ac.uk/files/2014/02/p_jon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256" y="2852936"/>
            <a:ext cx="1638182" cy="172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761459" y="2204864"/>
            <a:ext cx="2271776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dirty="0"/>
              <a:t>0000-0002-0387-880X</a:t>
            </a:r>
          </a:p>
        </p:txBody>
      </p:sp>
      <p:pic>
        <p:nvPicPr>
          <p:cNvPr id="2054" name="Picture 6" descr="http://wfpquantum.s3.amazonaws.com/images/photostore/large/281986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183" y="2852937"/>
            <a:ext cx="2743289" cy="168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6828542" y="2202432"/>
            <a:ext cx="2268570" cy="36933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dirty="0"/>
              <a:t>0000-0001-5887-2846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951841" y="2574196"/>
            <a:ext cx="1" cy="27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897347" y="2574196"/>
            <a:ext cx="0" cy="27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962827" y="2571764"/>
            <a:ext cx="1" cy="2811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ORCIDs?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59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futurespacesfoundation.org/wp-content/uploads/2015/02/Peter-Jon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58" y="2852936"/>
            <a:ext cx="1831579" cy="169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90362" y="2204864"/>
            <a:ext cx="2268570" cy="36933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dirty="0"/>
              <a:t>0000-0003-2355-7525</a:t>
            </a:r>
          </a:p>
        </p:txBody>
      </p:sp>
      <p:pic>
        <p:nvPicPr>
          <p:cNvPr id="2052" name="Picture 4" descr="http://www.iph.cam.ac.uk/files/2014/02/p_jon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327" y="2852936"/>
            <a:ext cx="1638182" cy="172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833530" y="2204864"/>
            <a:ext cx="2271776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dirty="0"/>
              <a:t>0000-0002-0387-880X</a:t>
            </a:r>
          </a:p>
        </p:txBody>
      </p:sp>
      <p:pic>
        <p:nvPicPr>
          <p:cNvPr id="2054" name="Picture 6" descr="http://wfpquantum.s3.amazonaws.com/images/photostore/large/281986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183" y="2852937"/>
            <a:ext cx="2743289" cy="168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6828542" y="2202432"/>
            <a:ext cx="2268570" cy="369332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GB" dirty="0"/>
              <a:t>0000-0001-5887-2846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024647" y="2574196"/>
            <a:ext cx="1" cy="27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969418" y="2574196"/>
            <a:ext cx="0" cy="27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962827" y="2571764"/>
            <a:ext cx="1" cy="2811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9273" y="4826128"/>
            <a:ext cx="237074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Research outputs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Grants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Employment history</a:t>
            </a:r>
            <a:endParaRPr lang="en-GB" sz="16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2024647" y="4539427"/>
            <a:ext cx="0" cy="27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84044" y="4831198"/>
            <a:ext cx="237074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Research outputs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Grants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Employment history</a:t>
            </a:r>
            <a:endParaRPr lang="en-GB" sz="16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4969418" y="4544497"/>
            <a:ext cx="0" cy="27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777453" y="4831198"/>
            <a:ext cx="237074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Research outputs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Grants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Employment history</a:t>
            </a:r>
            <a:endParaRPr lang="en-GB" sz="16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7962827" y="4544497"/>
            <a:ext cx="0" cy="278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ORCIDs?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5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82638" y="1484313"/>
            <a:ext cx="8420100" cy="4465637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How do you claim an ORCID?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12E6D-2DE1-4F10-B2FA-11CFD392149D}" type="slidenum">
              <a:rPr lang="en-GB"/>
              <a:pPr>
                <a:defRPr/>
              </a:pPr>
              <a:t>7</a:t>
            </a:fld>
            <a:endParaRPr lang="en-GB"/>
          </a:p>
        </p:txBody>
      </p:sp>
      <p:sp>
        <p:nvSpPr>
          <p:cNvPr id="922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194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Register at https</a:t>
            </a:r>
            <a:r>
              <a:rPr lang="en-GB" dirty="0"/>
              <a:t>://orcid.org/register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ORCID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EAD76-61F9-4301-80A9-32A31340ABA4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9" name="Picture 8" descr="ORCID Registra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528" y="1556792"/>
            <a:ext cx="8619068" cy="385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642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82638" y="1484313"/>
            <a:ext cx="8420100" cy="4465637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Let Scopus handle your ORCID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ORCID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112E6D-2DE1-4F10-B2FA-11CFD392149D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922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63479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110</TotalTime>
  <Words>363</Words>
  <Application>Microsoft Office PowerPoint</Application>
  <PresentationFormat>A4 Paper (210x297 mm)</PresentationFormat>
  <Paragraphs>118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blank</vt:lpstr>
      <vt:lpstr>Orcid and Scopus</vt:lpstr>
      <vt:lpstr>1</vt:lpstr>
      <vt:lpstr>What are ORCIDs?</vt:lpstr>
      <vt:lpstr>What are ORCIDs?</vt:lpstr>
      <vt:lpstr>What are ORCIDs?</vt:lpstr>
      <vt:lpstr>What are ORCIDs?</vt:lpstr>
      <vt:lpstr>2</vt:lpstr>
      <vt:lpstr>Register at https://orcid.org/register</vt:lpstr>
      <vt:lpstr>3</vt:lpstr>
      <vt:lpstr>Activate the Scopus to ORCID wizard</vt:lpstr>
      <vt:lpstr>Scopus to ORCID wizard example – step 1</vt:lpstr>
      <vt:lpstr>Scopus to ORCID wizard example – step 2</vt:lpstr>
      <vt:lpstr>Scopus to ORCID wizard example – step 3</vt:lpstr>
      <vt:lpstr>4</vt:lpstr>
      <vt:lpstr>Further integrators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Scopus and Orcid</dc:title>
  <dc:creator>Rudolf Sinkovics</dc:creator>
  <cp:lastModifiedBy>Andrei Rydzkowski</cp:lastModifiedBy>
  <cp:revision>12</cp:revision>
  <dcterms:created xsi:type="dcterms:W3CDTF">2016-06-02T15:45:57Z</dcterms:created>
  <dcterms:modified xsi:type="dcterms:W3CDTF">2019-08-05T15:27:06Z</dcterms:modified>
</cp:coreProperties>
</file>