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320" r:id="rId2"/>
    <p:sldId id="258" r:id="rId3"/>
    <p:sldId id="264" r:id="rId4"/>
    <p:sldId id="265" r:id="rId5"/>
    <p:sldId id="257" r:id="rId6"/>
    <p:sldId id="293" r:id="rId7"/>
    <p:sldId id="294" r:id="rId8"/>
    <p:sldId id="295" r:id="rId9"/>
    <p:sldId id="296" r:id="rId10"/>
    <p:sldId id="297" r:id="rId11"/>
    <p:sldId id="298" r:id="rId12"/>
    <p:sldId id="299" r:id="rId13"/>
    <p:sldId id="317" r:id="rId14"/>
    <p:sldId id="301" r:id="rId15"/>
    <p:sldId id="302" r:id="rId16"/>
    <p:sldId id="303" r:id="rId17"/>
    <p:sldId id="304" r:id="rId18"/>
    <p:sldId id="305" r:id="rId19"/>
    <p:sldId id="306" r:id="rId20"/>
    <p:sldId id="307" r:id="rId21"/>
    <p:sldId id="308" r:id="rId22"/>
    <p:sldId id="309" r:id="rId23"/>
    <p:sldId id="310" r:id="rId24"/>
    <p:sldId id="318" r:id="rId25"/>
    <p:sldId id="312" r:id="rId26"/>
    <p:sldId id="313" r:id="rId27"/>
    <p:sldId id="285" r:id="rId28"/>
    <p:sldId id="286" r:id="rId29"/>
    <p:sldId id="314"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0092"/>
    <a:srgbClr val="9900CC"/>
    <a:srgbClr val="8C3F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45" autoAdjust="0"/>
    <p:restoredTop sz="89820" autoAdjust="0"/>
  </p:normalViewPr>
  <p:slideViewPr>
    <p:cSldViewPr snapToGrid="0">
      <p:cViewPr varScale="1">
        <p:scale>
          <a:sx n="74" d="100"/>
          <a:sy n="74" d="100"/>
        </p:scale>
        <p:origin x="87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DB7D03-869A-495E-BD6B-89B165DC63CC}" type="datetimeFigureOut">
              <a:rPr lang="en-GB" smtClean="0"/>
              <a:t>08/08/2025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1EE7B33-34E2-48BB-969F-C77831C6FE52}" type="slidenum">
              <a:rPr lang="en-GB" smtClean="0"/>
              <a:t>‹#›</a:t>
            </a:fld>
            <a:endParaRPr lang="en-GB"/>
          </a:p>
        </p:txBody>
      </p:sp>
    </p:spTree>
    <p:extLst>
      <p:ext uri="{BB962C8B-B14F-4D97-AF65-F5344CB8AC3E}">
        <p14:creationId xmlns:p14="http://schemas.microsoft.com/office/powerpoint/2010/main" val="1600032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5</a:t>
            </a:fld>
            <a:endParaRPr lang="en-GB"/>
          </a:p>
        </p:txBody>
      </p:sp>
    </p:spTree>
    <p:extLst>
      <p:ext uri="{BB962C8B-B14F-4D97-AF65-F5344CB8AC3E}">
        <p14:creationId xmlns:p14="http://schemas.microsoft.com/office/powerpoint/2010/main" val="3556789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17</a:t>
            </a:fld>
            <a:endParaRPr lang="en-GB"/>
          </a:p>
        </p:txBody>
      </p:sp>
    </p:spTree>
    <p:extLst>
      <p:ext uri="{BB962C8B-B14F-4D97-AF65-F5344CB8AC3E}">
        <p14:creationId xmlns:p14="http://schemas.microsoft.com/office/powerpoint/2010/main" val="17390028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18</a:t>
            </a:fld>
            <a:endParaRPr lang="en-GB"/>
          </a:p>
        </p:txBody>
      </p:sp>
    </p:spTree>
    <p:extLst>
      <p:ext uri="{BB962C8B-B14F-4D97-AF65-F5344CB8AC3E}">
        <p14:creationId xmlns:p14="http://schemas.microsoft.com/office/powerpoint/2010/main" val="3042176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19</a:t>
            </a:fld>
            <a:endParaRPr lang="en-GB"/>
          </a:p>
        </p:txBody>
      </p:sp>
    </p:spTree>
    <p:extLst>
      <p:ext uri="{BB962C8B-B14F-4D97-AF65-F5344CB8AC3E}">
        <p14:creationId xmlns:p14="http://schemas.microsoft.com/office/powerpoint/2010/main" val="17909289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20</a:t>
            </a:fld>
            <a:endParaRPr lang="en-GB"/>
          </a:p>
        </p:txBody>
      </p:sp>
    </p:spTree>
    <p:extLst>
      <p:ext uri="{BB962C8B-B14F-4D97-AF65-F5344CB8AC3E}">
        <p14:creationId xmlns:p14="http://schemas.microsoft.com/office/powerpoint/2010/main" val="11330037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24</a:t>
            </a:fld>
            <a:endParaRPr lang="en-GB"/>
          </a:p>
        </p:txBody>
      </p:sp>
    </p:spTree>
    <p:extLst>
      <p:ext uri="{BB962C8B-B14F-4D97-AF65-F5344CB8AC3E}">
        <p14:creationId xmlns:p14="http://schemas.microsoft.com/office/powerpoint/2010/main" val="36127803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25</a:t>
            </a:fld>
            <a:endParaRPr lang="en-GB"/>
          </a:p>
        </p:txBody>
      </p:sp>
    </p:spTree>
    <p:extLst>
      <p:ext uri="{BB962C8B-B14F-4D97-AF65-F5344CB8AC3E}">
        <p14:creationId xmlns:p14="http://schemas.microsoft.com/office/powerpoint/2010/main" val="371756965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26</a:t>
            </a:fld>
            <a:endParaRPr lang="en-GB"/>
          </a:p>
        </p:txBody>
      </p:sp>
    </p:spTree>
    <p:extLst>
      <p:ext uri="{BB962C8B-B14F-4D97-AF65-F5344CB8AC3E}">
        <p14:creationId xmlns:p14="http://schemas.microsoft.com/office/powerpoint/2010/main" val="31392318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27</a:t>
            </a:fld>
            <a:endParaRPr lang="en-GB"/>
          </a:p>
        </p:txBody>
      </p:sp>
    </p:spTree>
    <p:extLst>
      <p:ext uri="{BB962C8B-B14F-4D97-AF65-F5344CB8AC3E}">
        <p14:creationId xmlns:p14="http://schemas.microsoft.com/office/powerpoint/2010/main" val="22952272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29</a:t>
            </a:fld>
            <a:endParaRPr lang="en-GB"/>
          </a:p>
        </p:txBody>
      </p:sp>
    </p:spTree>
    <p:extLst>
      <p:ext uri="{BB962C8B-B14F-4D97-AF65-F5344CB8AC3E}">
        <p14:creationId xmlns:p14="http://schemas.microsoft.com/office/powerpoint/2010/main" val="16896866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6</a:t>
            </a:fld>
            <a:endParaRPr lang="en-GB"/>
          </a:p>
        </p:txBody>
      </p:sp>
    </p:spTree>
    <p:extLst>
      <p:ext uri="{BB962C8B-B14F-4D97-AF65-F5344CB8AC3E}">
        <p14:creationId xmlns:p14="http://schemas.microsoft.com/office/powerpoint/2010/main" val="9481803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7</a:t>
            </a:fld>
            <a:endParaRPr lang="en-GB"/>
          </a:p>
        </p:txBody>
      </p:sp>
    </p:spTree>
    <p:extLst>
      <p:ext uri="{BB962C8B-B14F-4D97-AF65-F5344CB8AC3E}">
        <p14:creationId xmlns:p14="http://schemas.microsoft.com/office/powerpoint/2010/main" val="537617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8</a:t>
            </a:fld>
            <a:endParaRPr lang="en-GB"/>
          </a:p>
        </p:txBody>
      </p:sp>
    </p:spTree>
    <p:extLst>
      <p:ext uri="{BB962C8B-B14F-4D97-AF65-F5344CB8AC3E}">
        <p14:creationId xmlns:p14="http://schemas.microsoft.com/office/powerpoint/2010/main" val="4285315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9</a:t>
            </a:fld>
            <a:endParaRPr lang="en-GB"/>
          </a:p>
        </p:txBody>
      </p:sp>
    </p:spTree>
    <p:extLst>
      <p:ext uri="{BB962C8B-B14F-4D97-AF65-F5344CB8AC3E}">
        <p14:creationId xmlns:p14="http://schemas.microsoft.com/office/powerpoint/2010/main" val="18475253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13</a:t>
            </a:fld>
            <a:endParaRPr lang="en-GB"/>
          </a:p>
        </p:txBody>
      </p:sp>
    </p:spTree>
    <p:extLst>
      <p:ext uri="{BB962C8B-B14F-4D97-AF65-F5344CB8AC3E}">
        <p14:creationId xmlns:p14="http://schemas.microsoft.com/office/powerpoint/2010/main" val="11922318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14</a:t>
            </a:fld>
            <a:endParaRPr lang="en-GB"/>
          </a:p>
        </p:txBody>
      </p:sp>
    </p:spTree>
    <p:extLst>
      <p:ext uri="{BB962C8B-B14F-4D97-AF65-F5344CB8AC3E}">
        <p14:creationId xmlns:p14="http://schemas.microsoft.com/office/powerpoint/2010/main" val="2217086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15</a:t>
            </a:fld>
            <a:endParaRPr lang="en-GB"/>
          </a:p>
        </p:txBody>
      </p:sp>
    </p:spTree>
    <p:extLst>
      <p:ext uri="{BB962C8B-B14F-4D97-AF65-F5344CB8AC3E}">
        <p14:creationId xmlns:p14="http://schemas.microsoft.com/office/powerpoint/2010/main" val="1066001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11EE7B33-34E2-48BB-969F-C77831C6FE52}" type="slidenum">
              <a:rPr lang="en-GB" smtClean="0"/>
              <a:t>16</a:t>
            </a:fld>
            <a:endParaRPr lang="en-GB"/>
          </a:p>
        </p:txBody>
      </p:sp>
    </p:spTree>
    <p:extLst>
      <p:ext uri="{BB962C8B-B14F-4D97-AF65-F5344CB8AC3E}">
        <p14:creationId xmlns:p14="http://schemas.microsoft.com/office/powerpoint/2010/main" val="18441399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373770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13807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732496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246776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371251A-BD58-410A-87A7-26618E0A5930}" type="datetimeFigureOut">
              <a:rPr lang="en-GB" smtClean="0"/>
              <a:t>08/08/2025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3743082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2272428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371251A-BD58-410A-87A7-26618E0A5930}" type="datetimeFigureOut">
              <a:rPr lang="en-GB" smtClean="0"/>
              <a:t>08/08/2025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2474710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371251A-BD58-410A-87A7-26618E0A5930}" type="datetimeFigureOut">
              <a:rPr lang="en-GB" smtClean="0"/>
              <a:t>08/08/2025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0113042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71251A-BD58-410A-87A7-26618E0A5930}" type="datetimeFigureOut">
              <a:rPr lang="en-GB" smtClean="0"/>
              <a:t>08/08/2025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951401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3618223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371251A-BD58-410A-87A7-26618E0A5930}" type="datetimeFigureOut">
              <a:rPr lang="en-GB" smtClean="0"/>
              <a:t>08/08/2025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FD9E699-608A-4D0B-8650-AEEE358AFB89}" type="slidenum">
              <a:rPr lang="en-GB" smtClean="0"/>
              <a:t>‹#›</a:t>
            </a:fld>
            <a:endParaRPr lang="en-GB"/>
          </a:p>
        </p:txBody>
      </p:sp>
    </p:spTree>
    <p:extLst>
      <p:ext uri="{BB962C8B-B14F-4D97-AF65-F5344CB8AC3E}">
        <p14:creationId xmlns:p14="http://schemas.microsoft.com/office/powerpoint/2010/main" val="1486911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71251A-BD58-410A-87A7-26618E0A5930}" type="datetimeFigureOut">
              <a:rPr lang="en-GB" smtClean="0"/>
              <a:t>08/08/2025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D9E699-608A-4D0B-8650-AEEE358AFB89}" type="slidenum">
              <a:rPr lang="en-GB" smtClean="0"/>
              <a:t>‹#›</a:t>
            </a:fld>
            <a:endParaRPr lang="en-GB"/>
          </a:p>
        </p:txBody>
      </p:sp>
    </p:spTree>
    <p:extLst>
      <p:ext uri="{BB962C8B-B14F-4D97-AF65-F5344CB8AC3E}">
        <p14:creationId xmlns:p14="http://schemas.microsoft.com/office/powerpoint/2010/main" val="27606588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p:cNvPicPr>
            <a:picLocks noChangeAspect="1" noChangeArrowheads="1"/>
          </p:cNvPicPr>
          <p:nvPr/>
        </p:nvPicPr>
        <p:blipFill>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1695639" y="783256"/>
            <a:ext cx="2881059" cy="12130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ular Callout 5"/>
          <p:cNvSpPr/>
          <p:nvPr/>
        </p:nvSpPr>
        <p:spPr>
          <a:xfrm>
            <a:off x="955963" y="637310"/>
            <a:ext cx="10778837" cy="5038275"/>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p:cNvSpPr txBox="1">
            <a:spLocks noGrp="1"/>
          </p:cNvSpPr>
          <p:nvPr>
            <p:ph type="ctrTitle"/>
          </p:nvPr>
        </p:nvSpPr>
        <p:spPr>
          <a:xfrm>
            <a:off x="1695639" y="2142281"/>
            <a:ext cx="7137301" cy="236655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GB" sz="5000" b="1" dirty="0">
                <a:solidFill>
                  <a:srgbClr val="512275"/>
                </a:solidFill>
                <a:latin typeface="Segoe Print" charset="0"/>
                <a:ea typeface="Segoe Print" charset="0"/>
                <a:cs typeface="Segoe Print" charset="0"/>
              </a:rPr>
              <a:t>Understanding Anger and Aggression </a:t>
            </a:r>
            <a:br>
              <a:rPr lang="en-GB" sz="5000" b="1" dirty="0">
                <a:solidFill>
                  <a:srgbClr val="512275"/>
                </a:solidFill>
                <a:latin typeface="Segoe Print" charset="0"/>
                <a:ea typeface="Segoe Print" charset="0"/>
                <a:cs typeface="Segoe Print" charset="0"/>
              </a:rPr>
            </a:br>
            <a:r>
              <a:rPr lang="en-GB" sz="5000" b="1" dirty="0">
                <a:solidFill>
                  <a:srgbClr val="512275"/>
                </a:solidFill>
                <a:latin typeface="Segoe Print" charset="0"/>
                <a:ea typeface="Segoe Print" charset="0"/>
                <a:cs typeface="Segoe Print" charset="0"/>
              </a:rPr>
              <a:t>Group Slides</a:t>
            </a:r>
            <a:endParaRPr sz="5000" b="1" dirty="0">
              <a:solidFill>
                <a:srgbClr val="512275"/>
              </a:solidFill>
              <a:latin typeface="Segoe Print" charset="0"/>
              <a:ea typeface="Segoe Print" charset="0"/>
              <a:cs typeface="Segoe Print" charset="0"/>
            </a:endParaRPr>
          </a:p>
        </p:txBody>
      </p:sp>
      <p:sp>
        <p:nvSpPr>
          <p:cNvPr id="8" name="Rectangle 7"/>
          <p:cNvSpPr>
            <a:spLocks noChangeArrowheads="1"/>
          </p:cNvSpPr>
          <p:nvPr/>
        </p:nvSpPr>
        <p:spPr bwMode="auto">
          <a:xfrm>
            <a:off x="1695639" y="4394600"/>
            <a:ext cx="6390424" cy="931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0000"/>
              </a:lnSpc>
            </a:pPr>
            <a:r>
              <a:rPr lang="en-GB" sz="2400" dirty="0">
                <a:solidFill>
                  <a:srgbClr val="512275"/>
                </a:solidFill>
                <a:latin typeface="Verdana"/>
                <a:cs typeface="Verdana"/>
              </a:rPr>
              <a:t>[Trainer name]</a:t>
            </a:r>
          </a:p>
          <a:p>
            <a:pPr>
              <a:lnSpc>
                <a:spcPct val="120000"/>
              </a:lnSpc>
            </a:pPr>
            <a:r>
              <a:rPr lang="en-GB" sz="2400" dirty="0">
                <a:solidFill>
                  <a:srgbClr val="512275"/>
                </a:solidFill>
                <a:latin typeface="Verdana"/>
                <a:cs typeface="Verdana"/>
              </a:rPr>
              <a:t>[Trainer organisation]</a:t>
            </a:r>
          </a:p>
        </p:txBody>
      </p:sp>
      <p:pic>
        <p:nvPicPr>
          <p:cNvPr id="2" name="Picture 1">
            <a:extLst>
              <a:ext uri="{FF2B5EF4-FFF2-40B4-BE49-F238E27FC236}">
                <a16:creationId xmlns:a16="http://schemas.microsoft.com/office/drawing/2014/main" id="{95EB2B92-79C2-B023-0A84-9C730FD8A0A6}"/>
              </a:ext>
            </a:extLst>
          </p:cNvPr>
          <p:cNvPicPr>
            <a:picLocks noChangeAspect="1"/>
          </p:cNvPicPr>
          <p:nvPr/>
        </p:nvPicPr>
        <p:blipFill>
          <a:blip r:embed="rId4"/>
          <a:stretch>
            <a:fillRect/>
          </a:stretch>
        </p:blipFill>
        <p:spPr>
          <a:xfrm>
            <a:off x="9005748" y="1047750"/>
            <a:ext cx="2556245" cy="1213078"/>
          </a:xfrm>
          <a:prstGeom prst="rect">
            <a:avLst/>
          </a:prstGeom>
        </p:spPr>
      </p:pic>
      <p:pic>
        <p:nvPicPr>
          <p:cNvPr id="1026" name="Picture 2" descr="Logo downloads | University brand | StaffNet | The University of Manchester">
            <a:extLst>
              <a:ext uri="{FF2B5EF4-FFF2-40B4-BE49-F238E27FC236}">
                <a16:creationId xmlns:a16="http://schemas.microsoft.com/office/drawing/2014/main" id="{758876D1-2EB1-EDB5-B59E-E1C0F9B0F53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83455" y="3106862"/>
            <a:ext cx="2400830" cy="1016926"/>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31951B44-E4EA-3676-D5A3-7A50E51BA908}"/>
              </a:ext>
            </a:extLst>
          </p:cNvPr>
          <p:cNvSpPr txBox="1"/>
          <p:nvPr/>
        </p:nvSpPr>
        <p:spPr>
          <a:xfrm>
            <a:off x="108213" y="6047066"/>
            <a:ext cx="8291293" cy="707886"/>
          </a:xfrm>
          <a:prstGeom prst="rect">
            <a:avLst/>
          </a:prstGeom>
          <a:noFill/>
        </p:spPr>
        <p:txBody>
          <a:bodyPr wrap="square">
            <a:spAutoFit/>
          </a:bodyPr>
          <a:lstStyle/>
          <a:p>
            <a:r>
              <a:rPr lang="en-GB" sz="2000" dirty="0">
                <a:latin typeface="Arial Narrow" panose="020B0606020202030204" pitchFamily="34" charset="0"/>
              </a:rPr>
              <a:t>(c) 2025 Greater Manchester Mental Health NHS Foundation Trust. All rights reserved. </a:t>
            </a:r>
          </a:p>
          <a:p>
            <a:r>
              <a:rPr lang="en-GB" sz="2000" dirty="0">
                <a:latin typeface="Arial Narrow" panose="020B0606020202030204" pitchFamily="34" charset="0"/>
              </a:rPr>
              <a:t>Not to be reproduced in whole or in part without the permission of the copyright owner.</a:t>
            </a:r>
          </a:p>
        </p:txBody>
      </p:sp>
      <p:pic>
        <p:nvPicPr>
          <p:cNvPr id="3" name="Picture 2">
            <a:extLst>
              <a:ext uri="{FF2B5EF4-FFF2-40B4-BE49-F238E27FC236}">
                <a16:creationId xmlns:a16="http://schemas.microsoft.com/office/drawing/2014/main" id="{5DC964E6-9A06-8663-BEE3-2DE5C6AD63B1}"/>
              </a:ext>
            </a:extLst>
          </p:cNvPr>
          <p:cNvPicPr>
            <a:picLocks noChangeAspect="1"/>
          </p:cNvPicPr>
          <p:nvPr/>
        </p:nvPicPr>
        <p:blipFill>
          <a:blip r:embed="rId6"/>
          <a:stretch>
            <a:fillRect/>
          </a:stretch>
        </p:blipFill>
        <p:spPr>
          <a:xfrm>
            <a:off x="8510155" y="4742049"/>
            <a:ext cx="3051838" cy="542679"/>
          </a:xfrm>
          <a:prstGeom prst="rect">
            <a:avLst/>
          </a:prstGeom>
        </p:spPr>
      </p:pic>
    </p:spTree>
    <p:extLst>
      <p:ext uri="{BB962C8B-B14F-4D97-AF65-F5344CB8AC3E}">
        <p14:creationId xmlns:p14="http://schemas.microsoft.com/office/powerpoint/2010/main" val="19528782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2</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171068"/>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Vicious Cycles </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Anger &amp; Aggression)</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33156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92500" lnSpcReduction="2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and explain purpose of the group (to help people understand the vicious cycles we can become stuck in)</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(vicious cycles)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2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577935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21440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2"/>
            <a:ext cx="8196146" cy="514428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anger?</a:t>
            </a:r>
          </a:p>
          <a:p>
            <a:pPr>
              <a:buFontTx/>
              <a:buChar char="-"/>
            </a:pPr>
            <a:r>
              <a:rPr lang="en-GB" dirty="0">
                <a:solidFill>
                  <a:srgbClr val="490092"/>
                </a:solidFill>
                <a:latin typeface="Verdana" panose="020B0604030504040204" pitchFamily="34" charset="0"/>
                <a:ea typeface="Verdana" panose="020B0604030504040204" pitchFamily="34" charset="0"/>
              </a:rPr>
              <a:t>Anger is an emotion we all feel at some time or another</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can build slowly or happen very quickly</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often happens when someone upsets us e.g. when we feel threatened, are treated badly, or when we see someone doing something bad</a:t>
            </a:r>
          </a:p>
          <a:p>
            <a:pPr>
              <a:buFontTx/>
              <a:buChar char="-"/>
            </a:pPr>
            <a:r>
              <a:rPr lang="en-US" dirty="0">
                <a:solidFill>
                  <a:srgbClr val="490092"/>
                </a:solidFill>
                <a:latin typeface="Verdana" panose="020B0604030504040204" pitchFamily="34" charset="0"/>
                <a:ea typeface="Verdana" panose="020B0604030504040204" pitchFamily="34" charset="0"/>
              </a:rPr>
              <a:t>S</a:t>
            </a:r>
            <a:r>
              <a:rPr lang="en-GB" dirty="0" err="1">
                <a:solidFill>
                  <a:srgbClr val="490092"/>
                </a:solidFill>
                <a:latin typeface="Verdana" panose="020B0604030504040204" pitchFamily="34" charset="0"/>
                <a:ea typeface="Verdana" panose="020B0604030504040204" pitchFamily="34" charset="0"/>
              </a:rPr>
              <a:t>ometimes</a:t>
            </a:r>
            <a:r>
              <a:rPr lang="en-GB" dirty="0">
                <a:solidFill>
                  <a:srgbClr val="490092"/>
                </a:solidFill>
                <a:latin typeface="Verdana" panose="020B0604030504040204" pitchFamily="34" charset="0"/>
                <a:ea typeface="Verdana" panose="020B0604030504040204" pitchFamily="34" charset="0"/>
              </a:rPr>
              <a:t> being angry can be a positive thing, as it helps us take action if we see something we are unhappy with</a:t>
            </a:r>
          </a:p>
          <a:p>
            <a:pPr>
              <a:buFontTx/>
              <a:buChar char="-"/>
            </a:pPr>
            <a:r>
              <a:rPr lang="en-GB" dirty="0">
                <a:solidFill>
                  <a:srgbClr val="490092"/>
                </a:solidFill>
                <a:latin typeface="Verdana" panose="020B0604030504040204" pitchFamily="34" charset="0"/>
                <a:ea typeface="Verdana" panose="020B0604030504040204" pitchFamily="34" charset="0"/>
              </a:rPr>
              <a:t>Other times, anger can become a problem for us and can affect our behaviour. Sometimes when angry we can become aggressive which may hurt someone else or ourselves. </a:t>
            </a:r>
            <a:endParaRPr lang="en-GB" dirty="0">
              <a:solidFill>
                <a:srgbClr val="512275"/>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117652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59297" y="1735781"/>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000" dirty="0">
                <a:solidFill>
                  <a:srgbClr val="490092"/>
                </a:solidFill>
                <a:latin typeface="Verdana" panose="020B0604030504040204" pitchFamily="34" charset="0"/>
                <a:ea typeface="Verdana" panose="020B0604030504040204" pitchFamily="34" charset="0"/>
              </a:rPr>
              <a:t>Explain – our thoughts, feelings and behaviours are all connected. This can be understood by drawing out a vicious cycle (draw on paper/whiteboard)</a:t>
            </a:r>
          </a:p>
          <a:p>
            <a:pPr marL="0" indent="0">
              <a:buNone/>
            </a:pPr>
            <a:endParaRPr lang="en-GB"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966250"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5211410"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200" dirty="0">
                <a:solidFill>
                  <a:srgbClr val="512275"/>
                </a:solidFill>
                <a:latin typeface="Segoe Print" charset="0"/>
                <a:ea typeface="Verdana" panose="020B0604030504040204" pitchFamily="34" charset="0"/>
                <a:cs typeface="Segoe Print" charset="0"/>
              </a:rPr>
              <a:t>What is a vicious cycle?</a:t>
            </a:r>
            <a:endParaRPr lang="en-GB" sz="3200" dirty="0">
              <a:solidFill>
                <a:srgbClr val="512275"/>
              </a:solidFill>
              <a:latin typeface="Segoe Print" charset="0"/>
              <a:ea typeface="Verdana" panose="020B0604030504040204" pitchFamily="34" charset="0"/>
              <a:cs typeface="Segoe Print" charset="0"/>
            </a:endParaRPr>
          </a:p>
        </p:txBody>
      </p:sp>
      <p:sp>
        <p:nvSpPr>
          <p:cNvPr id="8" name="Oval 7">
            <a:extLst>
              <a:ext uri="{FF2B5EF4-FFF2-40B4-BE49-F238E27FC236}">
                <a16:creationId xmlns:a16="http://schemas.microsoft.com/office/drawing/2014/main" id="{7C9964C2-4790-4A0A-A9E6-B437FBAED629}"/>
              </a:ext>
            </a:extLst>
          </p:cNvPr>
          <p:cNvSpPr/>
          <p:nvPr/>
        </p:nvSpPr>
        <p:spPr>
          <a:xfrm>
            <a:off x="3086162" y="2988117"/>
            <a:ext cx="1922539" cy="1879651"/>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Triggers</a:t>
            </a:r>
          </a:p>
          <a:p>
            <a:pPr algn="ctr"/>
            <a:endParaRPr lang="en-US" sz="1500" i="1" dirty="0">
              <a:latin typeface="Verdana" panose="020B0604030504040204" pitchFamily="34" charset="0"/>
              <a:ea typeface="Verdana" panose="020B0604030504040204" pitchFamily="34" charset="0"/>
            </a:endParaRPr>
          </a:p>
          <a:p>
            <a:pPr algn="ctr"/>
            <a:r>
              <a:rPr lang="en-US" sz="1500" i="1" dirty="0">
                <a:latin typeface="Verdana" panose="020B0604030504040204" pitchFamily="34" charset="0"/>
                <a:ea typeface="Verdana" panose="020B0604030504040204" pitchFamily="34" charset="0"/>
              </a:rPr>
              <a:t>(lead to a cycle of)</a:t>
            </a:r>
            <a:endParaRPr lang="en-GB" sz="1500" i="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9" name="Oval 8">
            <a:extLst>
              <a:ext uri="{FF2B5EF4-FFF2-40B4-BE49-F238E27FC236}">
                <a16:creationId xmlns:a16="http://schemas.microsoft.com/office/drawing/2014/main" id="{DB130481-E6F9-4145-8813-474EC74CFCD3}"/>
              </a:ext>
            </a:extLst>
          </p:cNvPr>
          <p:cNvSpPr/>
          <p:nvPr/>
        </p:nvSpPr>
        <p:spPr>
          <a:xfrm>
            <a:off x="7600642" y="2529040"/>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Thoughts</a:t>
            </a:r>
          </a:p>
          <a:p>
            <a:pPr algn="ctr"/>
            <a:endParaRPr lang="en-GB" sz="1500" b="1" dirty="0">
              <a:latin typeface="Verdana" panose="020B0604030504040204" pitchFamily="34" charset="0"/>
              <a:ea typeface="Verdana" panose="020B0604030504040204" pitchFamily="34" charset="0"/>
            </a:endParaRPr>
          </a:p>
        </p:txBody>
      </p:sp>
      <p:sp>
        <p:nvSpPr>
          <p:cNvPr id="10" name="Oval 9">
            <a:extLst>
              <a:ext uri="{FF2B5EF4-FFF2-40B4-BE49-F238E27FC236}">
                <a16:creationId xmlns:a16="http://schemas.microsoft.com/office/drawing/2014/main" id="{CA7E42AA-D477-4DBD-81B3-F755DF59C54D}"/>
              </a:ext>
            </a:extLst>
          </p:cNvPr>
          <p:cNvSpPr/>
          <p:nvPr/>
        </p:nvSpPr>
        <p:spPr>
          <a:xfrm>
            <a:off x="9381422" y="4206415"/>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Feelings</a:t>
            </a:r>
          </a:p>
          <a:p>
            <a:pPr algn="ctr"/>
            <a:r>
              <a:rPr lang="en-GB" sz="1500" b="1" i="1" dirty="0">
                <a:latin typeface="Verdana" panose="020B0604030504040204" pitchFamily="34" charset="0"/>
                <a:ea typeface="Verdana" panose="020B0604030504040204" pitchFamily="34" charset="0"/>
              </a:rPr>
              <a:t>(Emotional and physical)</a:t>
            </a:r>
          </a:p>
          <a:p>
            <a:pPr algn="ctr"/>
            <a:endParaRPr lang="en-GB" sz="1500" b="1" dirty="0">
              <a:latin typeface="Verdana" panose="020B0604030504040204" pitchFamily="34" charset="0"/>
              <a:ea typeface="Verdana" panose="020B0604030504040204" pitchFamily="34" charset="0"/>
            </a:endParaRPr>
          </a:p>
        </p:txBody>
      </p:sp>
      <p:sp>
        <p:nvSpPr>
          <p:cNvPr id="11" name="Oval 10">
            <a:extLst>
              <a:ext uri="{FF2B5EF4-FFF2-40B4-BE49-F238E27FC236}">
                <a16:creationId xmlns:a16="http://schemas.microsoft.com/office/drawing/2014/main" id="{4B40861E-AFC7-4FD3-B6F0-264E264B0959}"/>
              </a:ext>
            </a:extLst>
          </p:cNvPr>
          <p:cNvSpPr/>
          <p:nvPr/>
        </p:nvSpPr>
        <p:spPr>
          <a:xfrm>
            <a:off x="6619791" y="4822467"/>
            <a:ext cx="1922539" cy="1879651"/>
          </a:xfrm>
          <a:prstGeom prst="ellipse">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500" b="1" dirty="0">
                <a:latin typeface="Verdana" panose="020B0604030504040204" pitchFamily="34" charset="0"/>
                <a:ea typeface="Verdana" panose="020B0604030504040204" pitchFamily="34" charset="0"/>
              </a:rPr>
              <a:t>Behaviours</a:t>
            </a:r>
          </a:p>
          <a:p>
            <a:pPr algn="ctr"/>
            <a:endParaRPr lang="en-GB" sz="1500" b="1" dirty="0">
              <a:latin typeface="Verdana" panose="020B0604030504040204" pitchFamily="34" charset="0"/>
              <a:ea typeface="Verdana" panose="020B0604030504040204" pitchFamily="34" charset="0"/>
            </a:endParaRPr>
          </a:p>
          <a:p>
            <a:pPr algn="ctr"/>
            <a:endParaRPr lang="en-GB" sz="1500" b="1" dirty="0">
              <a:latin typeface="Verdana" panose="020B0604030504040204" pitchFamily="34" charset="0"/>
              <a:ea typeface="Verdana" panose="020B0604030504040204" pitchFamily="34" charset="0"/>
            </a:endParaRPr>
          </a:p>
        </p:txBody>
      </p:sp>
      <p:sp>
        <p:nvSpPr>
          <p:cNvPr id="12" name="Curved Down Arrow 7">
            <a:extLst>
              <a:ext uri="{FF2B5EF4-FFF2-40B4-BE49-F238E27FC236}">
                <a16:creationId xmlns:a16="http://schemas.microsoft.com/office/drawing/2014/main" id="{F0340527-E5A9-4187-AE88-E97DCE91C377}"/>
              </a:ext>
            </a:extLst>
          </p:cNvPr>
          <p:cNvSpPr/>
          <p:nvPr/>
        </p:nvSpPr>
        <p:spPr>
          <a:xfrm rot="2485610">
            <a:off x="9748417" y="3103257"/>
            <a:ext cx="1188548"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3" name="Curved Down Arrow 8">
            <a:extLst>
              <a:ext uri="{FF2B5EF4-FFF2-40B4-BE49-F238E27FC236}">
                <a16:creationId xmlns:a16="http://schemas.microsoft.com/office/drawing/2014/main" id="{7DE76F24-DA92-43E3-B103-AF51285FD26B}"/>
              </a:ext>
            </a:extLst>
          </p:cNvPr>
          <p:cNvSpPr/>
          <p:nvPr/>
        </p:nvSpPr>
        <p:spPr>
          <a:xfrm rot="9155269">
            <a:off x="8608549" y="6118420"/>
            <a:ext cx="1188549" cy="662465"/>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4" name="Curved Down Arrow 9">
            <a:extLst>
              <a:ext uri="{FF2B5EF4-FFF2-40B4-BE49-F238E27FC236}">
                <a16:creationId xmlns:a16="http://schemas.microsoft.com/office/drawing/2014/main" id="{1AE6874B-B1A9-4D3C-8054-1B4147539DFD}"/>
              </a:ext>
            </a:extLst>
          </p:cNvPr>
          <p:cNvSpPr/>
          <p:nvPr/>
        </p:nvSpPr>
        <p:spPr>
          <a:xfrm rot="17023364">
            <a:off x="6304035" y="3827690"/>
            <a:ext cx="1383569" cy="569087"/>
          </a:xfrm>
          <a:prstGeom prst="curvedDownArrow">
            <a:avLst/>
          </a:prstGeom>
          <a:solidFill>
            <a:srgbClr val="8C3FC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5" name="Down Arrow 10">
            <a:extLst>
              <a:ext uri="{FF2B5EF4-FFF2-40B4-BE49-F238E27FC236}">
                <a16:creationId xmlns:a16="http://schemas.microsoft.com/office/drawing/2014/main" id="{FCD4E172-F677-4597-A227-986D44675C8F}"/>
              </a:ext>
            </a:extLst>
          </p:cNvPr>
          <p:cNvSpPr/>
          <p:nvPr/>
        </p:nvSpPr>
        <p:spPr>
          <a:xfrm rot="16887235">
            <a:off x="5039591" y="3509402"/>
            <a:ext cx="1398481" cy="1250958"/>
          </a:xfrm>
          <a:prstGeom prst="down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263947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Now we will go through each circle in more detail.</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First we have a trigger – something that causes the vicious cycle to begin.</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Ask the group for examples of triggers and write these down in the ‘trigger’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rPr>
              <a:t>Examples of triggers are: </a:t>
            </a:r>
            <a:r>
              <a:rPr lang="en-US" sz="2000" i="1" dirty="0"/>
              <a:t>seeing someone you love being hurt, people being rude or disrespectful to you, getting cheated our of money, being overwhelmed by problems, thinking people are talking about you, people not taking notice of your viewpoint, people making fun of you, losing someone close to you, people being racist or sexist towards you</a:t>
            </a: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998795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Thoughts might be in words or pictures.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What are some common thoughts participants have when they feel angry? (Write these in ‘thoughts’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It’s not fair that people treat me like that, I need to protect myself from unpleasant people, how can someone be so unkind? The people that make me angry need to be taught a lesson, my only way to cope is to smash things, I am confidence I can overcome these people who make me angry, if people upset me they deserve to be paid back, I can’t control the way I feel, I can’t stop myself from hitting out</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Thoughts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805165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Our feelings can be emotional feelings (usually described in one word) or physical feelings.</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When you experience negative thoughts like these, how do you feel emotionally and in your body? (Write these in ‘feelings’ circle).</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furious, terrified, stressed, irritable, panicky, agitated, heart pounding, hot, sweaty, powerful, tense, wound up, restless, full of energy</a:t>
            </a:r>
            <a:endParaRPr lang="en-GB" sz="20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Feelings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460655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When we have negative feelings and thoughts it affects our behaviour (how we act, what we do).</a:t>
            </a:r>
          </a:p>
          <a:p>
            <a:pPr marL="0" indent="0">
              <a:buNone/>
            </a:pPr>
            <a:endParaRPr lang="en-US" i="1" dirty="0">
              <a:solidFill>
                <a:srgbClr val="490092"/>
              </a:solidFill>
              <a:latin typeface="Verdana" panose="020B0604030504040204" pitchFamily="34" charset="0"/>
              <a:ea typeface="Verdana" panose="020B0604030504040204" pitchFamily="34" charset="0"/>
            </a:endParaRPr>
          </a:p>
          <a:p>
            <a:pPr marL="0" indent="0">
              <a:buNone/>
            </a:pPr>
            <a:r>
              <a:rPr lang="en-US" dirty="0">
                <a:solidFill>
                  <a:srgbClr val="490092"/>
                </a:solidFill>
                <a:latin typeface="Verdana" panose="020B0604030504040204" pitchFamily="34" charset="0"/>
                <a:ea typeface="Verdana" panose="020B0604030504040204" pitchFamily="34" charset="0"/>
              </a:rPr>
              <a:t>Examples of behaviour? (write these in ‘behaviour’ circle).</a:t>
            </a:r>
          </a:p>
          <a:p>
            <a:pPr marL="0" indent="0">
              <a:buNone/>
            </a:pPr>
            <a:endParaRPr lang="en-US" sz="2000" i="1"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 waking away from situation, argue with people, try to calm self down, hit out at things, hit people, shout out loud, re-living situations that have caused anger, try and do relaxing things</a:t>
            </a:r>
            <a:endParaRPr lang="en-GB" sz="1800" i="1"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Behaviours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779229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490092"/>
                </a:solidFill>
                <a:latin typeface="Verdana" panose="020B0604030504040204" pitchFamily="34" charset="0"/>
                <a:ea typeface="Verdana" panose="020B0604030504040204" pitchFamily="34" charset="0"/>
              </a:rPr>
              <a:t>Ask the group possible ways to break the cycle. Facilitate discussion. How have people done this in the past?</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000" i="1" dirty="0">
                <a:solidFill>
                  <a:srgbClr val="490092"/>
                </a:solidFill>
                <a:latin typeface="Verdana" panose="020B0604030504040204" pitchFamily="34" charset="0"/>
                <a:ea typeface="Verdana" panose="020B0604030504040204" pitchFamily="34" charset="0"/>
              </a:rPr>
              <a:t>Examples:</a:t>
            </a:r>
          </a:p>
          <a:p>
            <a:pPr marL="0" indent="0">
              <a:buNone/>
            </a:pPr>
            <a:r>
              <a:rPr lang="en-US" sz="2000" dirty="0">
                <a:solidFill>
                  <a:srgbClr val="490092"/>
                </a:solidFill>
                <a:latin typeface="Verdana" panose="020B0604030504040204" pitchFamily="34" charset="0"/>
                <a:ea typeface="Verdana" panose="020B0604030504040204" pitchFamily="34" charset="0"/>
              </a:rPr>
              <a:t>Changes to triggers </a:t>
            </a: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 reduce exposure to triggers.</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thoughts  challenge how true thoughts are, try other ways of thinking.</a:t>
            </a:r>
          </a:p>
          <a:p>
            <a:pPr marL="0" indent="0">
              <a:buNone/>
            </a:pPr>
            <a:r>
              <a:rPr lang="en-US" sz="2000" dirty="0">
                <a:solidFill>
                  <a:srgbClr val="490092"/>
                </a:solidFill>
                <a:latin typeface="Verdana" panose="020B0604030504040204" pitchFamily="34" charset="0"/>
                <a:ea typeface="Verdana" panose="020B0604030504040204" pitchFamily="34" charset="0"/>
                <a:sym typeface="Wingdings" panose="05000000000000000000" pitchFamily="2" charset="2"/>
              </a:rPr>
              <a:t>Changes to feelings and behaviours  try doing something differently, do something enjoyable, try self-soothing, deep breathing</a:t>
            </a:r>
            <a:endParaRPr lang="en-US" sz="20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69490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521900" y="772770"/>
            <a:ext cx="48231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Breaking the cycle</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13208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808361"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1</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678961"/>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11500" dirty="0">
                <a:solidFill>
                  <a:srgbClr val="512275"/>
                </a:solidFill>
                <a:latin typeface="Segoe Print" charset="0"/>
                <a:ea typeface="Segoe Print" charset="0"/>
                <a:cs typeface="Segoe Print" charset="0"/>
              </a:rPr>
              <a:t>Triggers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Anger &amp; Aggression)</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151765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5327683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2C60AE7-2564-4E6D-9A83-15BBB79A25FF}"/>
              </a:ext>
            </a:extLst>
          </p:cNvPr>
          <p:cNvSpPr/>
          <p:nvPr/>
        </p:nvSpPr>
        <p:spPr>
          <a:xfrm>
            <a:off x="0" y="0"/>
            <a:ext cx="10058401"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7">
            <a:extLst>
              <a:ext uri="{FF2B5EF4-FFF2-40B4-BE49-F238E27FC236}">
                <a16:creationId xmlns:a16="http://schemas.microsoft.com/office/drawing/2014/main" id="{AF24F0DA-4549-4AC6-9D52-99CCF1BAF8DE}"/>
              </a:ext>
            </a:extLst>
          </p:cNvPr>
          <p:cNvSpPr>
            <a:spLocks noChangeArrowheads="1"/>
          </p:cNvSpPr>
          <p:nvPr/>
        </p:nvSpPr>
        <p:spPr bwMode="auto">
          <a:xfrm>
            <a:off x="1491756" y="877572"/>
            <a:ext cx="7672099" cy="12934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176213" lvl="2">
              <a:lnSpc>
                <a:spcPct val="120000"/>
              </a:lnSpc>
              <a:defRPr/>
            </a:pPr>
            <a:r>
              <a:rPr lang="en-GB" sz="7200" b="1" dirty="0">
                <a:solidFill>
                  <a:srgbClr val="512275"/>
                </a:solidFill>
                <a:latin typeface="Arial Narrow" charset="0"/>
                <a:ea typeface="Arial Narrow" charset="0"/>
                <a:cs typeface="Arial Narrow" charset="0"/>
              </a:rPr>
              <a:t>Group Session 3</a:t>
            </a:r>
          </a:p>
        </p:txBody>
      </p:sp>
      <p:sp>
        <p:nvSpPr>
          <p:cNvPr id="6" name="Google Shape;67;p12">
            <a:extLst>
              <a:ext uri="{FF2B5EF4-FFF2-40B4-BE49-F238E27FC236}">
                <a16:creationId xmlns:a16="http://schemas.microsoft.com/office/drawing/2014/main" id="{1E75B48E-D333-47AC-AC3A-B928953752FE}"/>
              </a:ext>
            </a:extLst>
          </p:cNvPr>
          <p:cNvSpPr txBox="1">
            <a:spLocks/>
          </p:cNvSpPr>
          <p:nvPr/>
        </p:nvSpPr>
        <p:spPr>
          <a:xfrm>
            <a:off x="2705425" y="2171068"/>
            <a:ext cx="6458430" cy="1484311"/>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GB" sz="9600" dirty="0">
                <a:solidFill>
                  <a:srgbClr val="512275"/>
                </a:solidFill>
                <a:latin typeface="Segoe Print" charset="0"/>
                <a:ea typeface="Segoe Print" charset="0"/>
                <a:cs typeface="Segoe Print" charset="0"/>
              </a:rPr>
              <a:t>Coping Strategies</a:t>
            </a:r>
          </a:p>
          <a:p>
            <a:pPr>
              <a:spcBef>
                <a:spcPts val="0"/>
              </a:spcBef>
            </a:pPr>
            <a:endParaRPr lang="en-US" sz="4000" dirty="0">
              <a:solidFill>
                <a:srgbClr val="512275"/>
              </a:solidFill>
              <a:latin typeface="Segoe Print" charset="0"/>
              <a:ea typeface="Segoe Print" charset="0"/>
              <a:cs typeface="Segoe Print" charset="0"/>
            </a:endParaRPr>
          </a:p>
          <a:p>
            <a:pPr>
              <a:spcBef>
                <a:spcPts val="0"/>
              </a:spcBef>
            </a:pPr>
            <a:r>
              <a:rPr lang="en-US" sz="3600" dirty="0">
                <a:solidFill>
                  <a:srgbClr val="512275"/>
                </a:solidFill>
                <a:latin typeface="Segoe Print" charset="0"/>
                <a:ea typeface="Segoe Print" charset="0"/>
                <a:cs typeface="Segoe Print" charset="0"/>
              </a:rPr>
              <a:t>(</a:t>
            </a:r>
            <a:r>
              <a:rPr lang="en-GB" sz="3600" dirty="0">
                <a:solidFill>
                  <a:srgbClr val="512275"/>
                </a:solidFill>
                <a:latin typeface="Segoe Print" charset="0"/>
                <a:ea typeface="Segoe Print" charset="0"/>
                <a:cs typeface="Segoe Print" charset="0"/>
              </a:rPr>
              <a:t>Anger &amp; Aggression)</a:t>
            </a:r>
            <a:endParaRPr lang="en-GB" sz="8000" dirty="0">
              <a:solidFill>
                <a:srgbClr val="512275"/>
              </a:solidFill>
              <a:latin typeface="Segoe Print" charset="0"/>
              <a:ea typeface="Segoe Print" charset="0"/>
              <a:cs typeface="Segoe Print" charset="0"/>
            </a:endParaRPr>
          </a:p>
        </p:txBody>
      </p:sp>
      <p:sp>
        <p:nvSpPr>
          <p:cNvPr id="7" name="Rectangular Callout 4">
            <a:extLst>
              <a:ext uri="{FF2B5EF4-FFF2-40B4-BE49-F238E27FC236}">
                <a16:creationId xmlns:a16="http://schemas.microsoft.com/office/drawing/2014/main" id="{B2235447-C0B4-4E52-B36F-794EE1EE1B65}"/>
              </a:ext>
            </a:extLst>
          </p:cNvPr>
          <p:cNvSpPr/>
          <p:nvPr/>
        </p:nvSpPr>
        <p:spPr>
          <a:xfrm>
            <a:off x="955963" y="637309"/>
            <a:ext cx="10778837" cy="5611091"/>
          </a:xfrm>
          <a:prstGeom prst="wedgeRectCallout">
            <a:avLst>
              <a:gd name="adj1" fmla="val -56340"/>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9314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92500" lnSpcReduction="1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agenda and explain purpose of the group (to learn about coping strategies for anger and aggression)</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(coping strategies)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3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38295282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5954347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2"/>
            <a:ext cx="8196146" cy="514428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anger?</a:t>
            </a:r>
          </a:p>
          <a:p>
            <a:pPr>
              <a:buFontTx/>
              <a:buChar char="-"/>
            </a:pPr>
            <a:r>
              <a:rPr lang="en-GB" dirty="0">
                <a:solidFill>
                  <a:srgbClr val="490092"/>
                </a:solidFill>
                <a:latin typeface="Verdana" panose="020B0604030504040204" pitchFamily="34" charset="0"/>
                <a:ea typeface="Verdana" panose="020B0604030504040204" pitchFamily="34" charset="0"/>
              </a:rPr>
              <a:t>Anger is an emotion we all feel at some time or another</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can build slowly or happen very quickly</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often happens when someone upsets us e.g. when we feel threatened, are treated badly, or when we see someone doing something bad</a:t>
            </a:r>
          </a:p>
          <a:p>
            <a:pPr>
              <a:buFontTx/>
              <a:buChar char="-"/>
            </a:pPr>
            <a:r>
              <a:rPr lang="en-US" dirty="0">
                <a:solidFill>
                  <a:srgbClr val="490092"/>
                </a:solidFill>
                <a:latin typeface="Verdana" panose="020B0604030504040204" pitchFamily="34" charset="0"/>
                <a:ea typeface="Verdana" panose="020B0604030504040204" pitchFamily="34" charset="0"/>
              </a:rPr>
              <a:t>S</a:t>
            </a:r>
            <a:r>
              <a:rPr lang="en-GB" dirty="0" err="1">
                <a:solidFill>
                  <a:srgbClr val="490092"/>
                </a:solidFill>
                <a:latin typeface="Verdana" panose="020B0604030504040204" pitchFamily="34" charset="0"/>
                <a:ea typeface="Verdana" panose="020B0604030504040204" pitchFamily="34" charset="0"/>
              </a:rPr>
              <a:t>ometimes</a:t>
            </a:r>
            <a:r>
              <a:rPr lang="en-GB" dirty="0">
                <a:solidFill>
                  <a:srgbClr val="490092"/>
                </a:solidFill>
                <a:latin typeface="Verdana" panose="020B0604030504040204" pitchFamily="34" charset="0"/>
                <a:ea typeface="Verdana" panose="020B0604030504040204" pitchFamily="34" charset="0"/>
              </a:rPr>
              <a:t> being angry can be a positive thing, as it helps us take action if we see something we are unhappy with</a:t>
            </a:r>
          </a:p>
          <a:p>
            <a:pPr>
              <a:buFontTx/>
              <a:buChar char="-"/>
            </a:pPr>
            <a:r>
              <a:rPr lang="en-GB" dirty="0">
                <a:solidFill>
                  <a:srgbClr val="490092"/>
                </a:solidFill>
                <a:latin typeface="Verdana" panose="020B0604030504040204" pitchFamily="34" charset="0"/>
                <a:ea typeface="Verdana" panose="020B0604030504040204" pitchFamily="34" charset="0"/>
              </a:rPr>
              <a:t>Other times, anger can become a problem for us and can affect our behaviour. Sometimes when angry we can become aggressive which may hurt someone else or ourselves. </a:t>
            </a:r>
            <a:endParaRPr lang="en-GB" dirty="0">
              <a:solidFill>
                <a:srgbClr val="512275"/>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8334295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Everyone will have different ways of coping.</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We often learn these when we are young. </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Some coping strategies help in the short-term, but not in the long-term (e.g. drinking alcohol).</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7679685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solidFill>
                  <a:srgbClr val="490092"/>
                </a:solidFill>
                <a:latin typeface="Verdana" panose="020B0604030504040204" pitchFamily="34" charset="0"/>
                <a:ea typeface="Verdana" panose="020B0604030504040204" pitchFamily="34" charset="0"/>
              </a:rPr>
              <a:t>Ask the group to share their coping strategies they use to cope with anger.</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Write these on paper/whiteboard.</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Highlight similarities.</a:t>
            </a:r>
          </a:p>
          <a:p>
            <a:pPr marL="0" indent="0">
              <a:buNone/>
            </a:pPr>
            <a:endParaRPr lang="en-US" sz="3200" dirty="0">
              <a:solidFill>
                <a:srgbClr val="490092"/>
              </a:solidFill>
              <a:latin typeface="Verdana" panose="020B0604030504040204" pitchFamily="34" charset="0"/>
              <a:ea typeface="Verdana" panose="020B0604030504040204" pitchFamily="34" charset="0"/>
            </a:endParaRPr>
          </a:p>
          <a:p>
            <a:pPr marL="0" indent="0">
              <a:buNone/>
            </a:pPr>
            <a:r>
              <a:rPr lang="en-US" sz="3200" dirty="0">
                <a:solidFill>
                  <a:srgbClr val="490092"/>
                </a:solidFill>
                <a:latin typeface="Verdana" panose="020B0604030504040204" pitchFamily="34" charset="0"/>
                <a:ea typeface="Verdana" panose="020B0604030504040204" pitchFamily="34" charset="0"/>
              </a:rPr>
              <a:t>Support group to consider which of these are helpful or unhelpful in the long-term.</a:t>
            </a:r>
            <a:endParaRPr lang="en-GB" sz="32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4297177"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553488"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Coping Strategies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2434350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20" y="-89994"/>
            <a:ext cx="11593888" cy="1325563"/>
          </a:xfrm>
        </p:spPr>
        <p:txBody>
          <a:bodyPr>
            <a:normAutofit/>
          </a:bodyPr>
          <a:lstStyle/>
          <a:p>
            <a:r>
              <a:rPr lang="en-GB" sz="3200" b="1" dirty="0">
                <a:solidFill>
                  <a:srgbClr val="490092"/>
                </a:solidFill>
                <a:latin typeface="Segoe Print" panose="02000600000000000000" pitchFamily="2" charset="0"/>
              </a:rPr>
              <a:t>Types of coping strategies (give handout &amp; discuss)</a:t>
            </a:r>
          </a:p>
        </p:txBody>
      </p:sp>
      <p:grpSp>
        <p:nvGrpSpPr>
          <p:cNvPr id="4" name="Group 3"/>
          <p:cNvGrpSpPr/>
          <p:nvPr/>
        </p:nvGrpSpPr>
        <p:grpSpPr>
          <a:xfrm>
            <a:off x="4176914" y="3783907"/>
            <a:ext cx="3951086" cy="3016037"/>
            <a:chOff x="330987" y="1671638"/>
            <a:chExt cx="2865472" cy="2527509"/>
          </a:xfrm>
        </p:grpSpPr>
        <p:sp>
          <p:nvSpPr>
            <p:cNvPr id="5" name="Rectangle 4"/>
            <p:cNvSpPr/>
            <p:nvPr/>
          </p:nvSpPr>
          <p:spPr>
            <a:xfrm>
              <a:off x="330988" y="1671638"/>
              <a:ext cx="2088682" cy="754221"/>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Shame</a:t>
              </a:r>
            </a:p>
          </p:txBody>
        </p:sp>
        <p:sp>
          <p:nvSpPr>
            <p:cNvPr id="6" name="Round Diagonal Corner Rectangle 5"/>
            <p:cNvSpPr/>
            <p:nvPr/>
          </p:nvSpPr>
          <p:spPr>
            <a:xfrm>
              <a:off x="330987" y="2382515"/>
              <a:ext cx="2865472" cy="1816632"/>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stop spending time with anyone who treats you unkindly</a:t>
              </a:r>
            </a:p>
            <a:p>
              <a:pPr marL="285750" indent="-285750">
                <a:buFont typeface="Arial" charset="0"/>
                <a:buChar char="•"/>
              </a:pPr>
              <a:r>
                <a:rPr lang="en-GB" sz="1600" dirty="0">
                  <a:solidFill>
                    <a:srgbClr val="512275"/>
                  </a:solidFill>
                </a:rPr>
                <a:t>recognise when you are trying to be perfect and accept that making mistakes is part of being human</a:t>
              </a:r>
            </a:p>
            <a:p>
              <a:pPr marL="285750" indent="-285750">
                <a:buFont typeface="Arial" charset="0"/>
                <a:buChar char="•"/>
              </a:pPr>
              <a:r>
                <a:rPr lang="en-GB" sz="1600" dirty="0">
                  <a:solidFill>
                    <a:srgbClr val="512275"/>
                  </a:solidFill>
                </a:rPr>
                <a:t>remind yourself that there are reasons for how you behave – it is not because you are 'bad'</a:t>
              </a:r>
              <a:endParaRPr lang="en-US" sz="1600" dirty="0">
                <a:solidFill>
                  <a:srgbClr val="512275"/>
                </a:solidFill>
              </a:endParaRPr>
            </a:p>
          </p:txBody>
        </p:sp>
      </p:grpSp>
      <p:grpSp>
        <p:nvGrpSpPr>
          <p:cNvPr id="7" name="Group 6"/>
          <p:cNvGrpSpPr/>
          <p:nvPr/>
        </p:nvGrpSpPr>
        <p:grpSpPr>
          <a:xfrm>
            <a:off x="263587" y="1029409"/>
            <a:ext cx="3742356" cy="2729528"/>
            <a:chOff x="330988" y="1671638"/>
            <a:chExt cx="3742356" cy="2729528"/>
          </a:xfrm>
        </p:grpSpPr>
        <p:sp>
          <p:nvSpPr>
            <p:cNvPr id="8" name="Rectangle 7"/>
            <p:cNvSpPr/>
            <p:nvPr/>
          </p:nvSpPr>
          <p:spPr>
            <a:xfrm>
              <a:off x="330988" y="1671638"/>
              <a:ext cx="2880000" cy="90011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Anger and frustration</a:t>
              </a:r>
            </a:p>
          </p:txBody>
        </p:sp>
        <p:sp>
          <p:nvSpPr>
            <p:cNvPr id="9" name="Round Diagonal Corner Rectangle 8"/>
            <p:cNvSpPr/>
            <p:nvPr/>
          </p:nvSpPr>
          <p:spPr>
            <a:xfrm>
              <a:off x="330988" y="2571751"/>
              <a:ext cx="3742356" cy="1829415"/>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exercise</a:t>
              </a:r>
            </a:p>
            <a:p>
              <a:pPr marL="285750" indent="-285750">
                <a:buFont typeface="Arial" charset="0"/>
                <a:buChar char="•"/>
              </a:pPr>
              <a:r>
                <a:rPr lang="en-GB" sz="1600" dirty="0">
                  <a:solidFill>
                    <a:srgbClr val="512275"/>
                  </a:solidFill>
                </a:rPr>
                <a:t>hit cushions</a:t>
              </a:r>
            </a:p>
            <a:p>
              <a:pPr marL="285750" indent="-285750">
                <a:buFont typeface="Arial" charset="0"/>
                <a:buChar char="•"/>
              </a:pPr>
              <a:r>
                <a:rPr lang="en-GB" sz="1600" dirty="0">
                  <a:solidFill>
                    <a:srgbClr val="512275"/>
                  </a:solidFill>
                </a:rPr>
                <a:t>dance</a:t>
              </a:r>
            </a:p>
            <a:p>
              <a:pPr marL="285750" indent="-285750">
                <a:buFont typeface="Arial" charset="0"/>
                <a:buChar char="•"/>
              </a:pPr>
              <a:r>
                <a:rPr lang="en-GB" sz="1600" dirty="0">
                  <a:solidFill>
                    <a:srgbClr val="512275"/>
                  </a:solidFill>
                </a:rPr>
                <a:t>shake</a:t>
              </a:r>
            </a:p>
            <a:p>
              <a:pPr marL="285750" indent="-285750">
                <a:buFont typeface="Arial" charset="0"/>
                <a:buChar char="•"/>
              </a:pPr>
              <a:r>
                <a:rPr lang="en-GB" sz="1600" dirty="0">
                  <a:solidFill>
                    <a:srgbClr val="512275"/>
                  </a:solidFill>
                </a:rPr>
                <a:t>bite on bunched up material</a:t>
              </a:r>
            </a:p>
            <a:p>
              <a:pPr marL="285750" indent="-285750">
                <a:buFont typeface="Arial" charset="0"/>
                <a:buChar char="•"/>
              </a:pPr>
              <a:r>
                <a:rPr lang="en-GB" sz="1600" dirty="0">
                  <a:solidFill>
                    <a:srgbClr val="512275"/>
                  </a:solidFill>
                </a:rPr>
                <a:t>tear something up into hundreds of pieces</a:t>
              </a:r>
            </a:p>
          </p:txBody>
        </p:sp>
      </p:grpSp>
      <p:grpSp>
        <p:nvGrpSpPr>
          <p:cNvPr id="10" name="Group 9"/>
          <p:cNvGrpSpPr/>
          <p:nvPr/>
        </p:nvGrpSpPr>
        <p:grpSpPr>
          <a:xfrm>
            <a:off x="8331052" y="949968"/>
            <a:ext cx="3742356" cy="3674574"/>
            <a:chOff x="330988" y="1671638"/>
            <a:chExt cx="3742356" cy="3674574"/>
          </a:xfrm>
        </p:grpSpPr>
        <p:sp>
          <p:nvSpPr>
            <p:cNvPr id="11" name="Rectangle 10"/>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Sadness and fear</a:t>
              </a:r>
            </a:p>
          </p:txBody>
        </p:sp>
        <p:sp>
          <p:nvSpPr>
            <p:cNvPr id="12" name="Round Diagonal Corner Rectangle 11"/>
            <p:cNvSpPr/>
            <p:nvPr/>
          </p:nvSpPr>
          <p:spPr>
            <a:xfrm>
              <a:off x="330988" y="2495613"/>
              <a:ext cx="3742356" cy="2850599"/>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wrap a blanket around you</a:t>
              </a:r>
            </a:p>
            <a:p>
              <a:pPr marL="285750" indent="-285750">
                <a:buFont typeface="Arial" charset="0"/>
                <a:buChar char="•"/>
              </a:pPr>
              <a:r>
                <a:rPr lang="en-GB" sz="1600" dirty="0">
                  <a:solidFill>
                    <a:srgbClr val="512275"/>
                  </a:solidFill>
                </a:rPr>
                <a:t>spend time with an animal</a:t>
              </a:r>
            </a:p>
            <a:p>
              <a:pPr marL="285750" indent="-285750">
                <a:buFont typeface="Arial" charset="0"/>
                <a:buChar char="•"/>
              </a:pPr>
              <a:r>
                <a:rPr lang="en-GB" sz="1600" dirty="0">
                  <a:solidFill>
                    <a:srgbClr val="512275"/>
                  </a:solidFill>
                </a:rPr>
                <a:t>walk in nature</a:t>
              </a:r>
            </a:p>
            <a:p>
              <a:pPr marL="285750" indent="-285750">
                <a:buFont typeface="Arial" charset="0"/>
                <a:buChar char="•"/>
              </a:pPr>
              <a:r>
                <a:rPr lang="en-GB" sz="1600" dirty="0">
                  <a:solidFill>
                    <a:srgbClr val="512275"/>
                  </a:solidFill>
                </a:rPr>
                <a:t>let yourself cry or sleep</a:t>
              </a:r>
            </a:p>
            <a:p>
              <a:pPr marL="285750" indent="-285750">
                <a:buFont typeface="Arial" charset="0"/>
                <a:buChar char="•"/>
              </a:pPr>
              <a:r>
                <a:rPr lang="en-GB" sz="1600" dirty="0">
                  <a:solidFill>
                    <a:srgbClr val="512275"/>
                  </a:solidFill>
                </a:rPr>
                <a:t>listen to soothing music</a:t>
              </a:r>
            </a:p>
            <a:p>
              <a:pPr marL="285750" indent="-285750">
                <a:buFont typeface="Arial" charset="0"/>
                <a:buChar char="•"/>
              </a:pPr>
              <a:r>
                <a:rPr lang="en-GB" sz="1600" dirty="0">
                  <a:solidFill>
                    <a:srgbClr val="512275"/>
                  </a:solidFill>
                </a:rPr>
                <a:t>tell someone how you feel</a:t>
              </a:r>
            </a:p>
            <a:p>
              <a:pPr marL="285750" indent="-285750">
                <a:buFont typeface="Arial" charset="0"/>
                <a:buChar char="•"/>
              </a:pPr>
              <a:r>
                <a:rPr lang="en-GB" sz="1600" dirty="0">
                  <a:solidFill>
                    <a:srgbClr val="512275"/>
                  </a:solidFill>
                </a:rPr>
                <a:t>massage your hands</a:t>
              </a:r>
            </a:p>
            <a:p>
              <a:pPr marL="285750" indent="-285750">
                <a:buFont typeface="Arial" charset="0"/>
                <a:buChar char="•"/>
              </a:pPr>
              <a:r>
                <a:rPr lang="en-GB" sz="1600" dirty="0">
                  <a:solidFill>
                    <a:srgbClr val="512275"/>
                  </a:solidFill>
                </a:rPr>
                <a:t>lie in a comfortable position and breathe in – then breathe out slowly, making your out-breath longer than your in-breath.</a:t>
              </a:r>
              <a:endParaRPr lang="en-US" sz="1600" dirty="0">
                <a:solidFill>
                  <a:srgbClr val="512275"/>
                </a:solidFill>
              </a:endParaRPr>
            </a:p>
          </p:txBody>
        </p:sp>
      </p:grpSp>
      <p:grpSp>
        <p:nvGrpSpPr>
          <p:cNvPr id="13" name="Group 12"/>
          <p:cNvGrpSpPr/>
          <p:nvPr/>
        </p:nvGrpSpPr>
        <p:grpSpPr>
          <a:xfrm>
            <a:off x="4124899" y="1029408"/>
            <a:ext cx="4003101" cy="2729529"/>
            <a:chOff x="-1043805" y="1671637"/>
            <a:chExt cx="3417158" cy="1709721"/>
          </a:xfrm>
        </p:grpSpPr>
        <p:sp>
          <p:nvSpPr>
            <p:cNvPr id="14" name="Rectangle 13"/>
            <p:cNvSpPr/>
            <p:nvPr/>
          </p:nvSpPr>
          <p:spPr>
            <a:xfrm>
              <a:off x="-1043805" y="1671637"/>
              <a:ext cx="2458448" cy="563742"/>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Need to control</a:t>
              </a:r>
            </a:p>
          </p:txBody>
        </p:sp>
        <p:sp>
          <p:nvSpPr>
            <p:cNvPr id="15" name="Round Diagonal Corner Rectangle 14"/>
            <p:cNvSpPr/>
            <p:nvPr/>
          </p:nvSpPr>
          <p:spPr>
            <a:xfrm>
              <a:off x="-1043805" y="2235380"/>
              <a:ext cx="3417158" cy="114597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lists</a:t>
              </a:r>
            </a:p>
            <a:p>
              <a:pPr marL="285750" indent="-285750">
                <a:buFont typeface="Arial" charset="0"/>
                <a:buChar char="•"/>
              </a:pPr>
              <a:r>
                <a:rPr lang="en-GB" sz="1600" dirty="0">
                  <a:solidFill>
                    <a:srgbClr val="512275"/>
                  </a:solidFill>
                </a:rPr>
                <a:t>tidy up</a:t>
              </a:r>
            </a:p>
            <a:p>
              <a:pPr marL="285750" indent="-285750">
                <a:buFont typeface="Arial" charset="0"/>
                <a:buChar char="•"/>
              </a:pPr>
              <a:r>
                <a:rPr lang="en-GB" sz="1600" dirty="0">
                  <a:solidFill>
                    <a:srgbClr val="512275"/>
                  </a:solidFill>
                </a:rPr>
                <a:t>have a throw-out</a:t>
              </a:r>
            </a:p>
            <a:p>
              <a:pPr marL="285750" indent="-285750">
                <a:buFont typeface="Arial" charset="0"/>
                <a:buChar char="•"/>
              </a:pPr>
              <a:r>
                <a:rPr lang="en-GB" sz="1600" dirty="0">
                  <a:solidFill>
                    <a:srgbClr val="512275"/>
                  </a:solidFill>
                </a:rPr>
                <a:t>write a letter saying everything you are feeling, then tear it up</a:t>
              </a:r>
            </a:p>
            <a:p>
              <a:pPr marL="285750" indent="-285750">
                <a:buFont typeface="Arial" charset="0"/>
                <a:buChar char="•"/>
              </a:pPr>
              <a:r>
                <a:rPr lang="en-GB" sz="1600" dirty="0">
                  <a:solidFill>
                    <a:srgbClr val="512275"/>
                  </a:solidFill>
                </a:rPr>
                <a:t>weed a garden</a:t>
              </a:r>
            </a:p>
            <a:p>
              <a:pPr marL="285750" indent="-285750">
                <a:buFont typeface="Arial" charset="0"/>
                <a:buChar char="•"/>
              </a:pPr>
              <a:r>
                <a:rPr lang="en-GB" sz="1600" dirty="0">
                  <a:solidFill>
                    <a:srgbClr val="512275"/>
                  </a:solidFill>
                </a:rPr>
                <a:t>clench then relax all your muscles</a:t>
              </a:r>
              <a:endParaRPr lang="en-US" sz="1600" dirty="0">
                <a:solidFill>
                  <a:srgbClr val="512275"/>
                </a:solidFill>
              </a:endParaRPr>
            </a:p>
          </p:txBody>
        </p:sp>
      </p:grpSp>
      <p:grpSp>
        <p:nvGrpSpPr>
          <p:cNvPr id="16" name="Group 15"/>
          <p:cNvGrpSpPr/>
          <p:nvPr/>
        </p:nvGrpSpPr>
        <p:grpSpPr>
          <a:xfrm>
            <a:off x="8195305" y="4590764"/>
            <a:ext cx="3878103" cy="2221572"/>
            <a:chOff x="-513671" y="1345926"/>
            <a:chExt cx="3878103" cy="2205812"/>
          </a:xfrm>
        </p:grpSpPr>
        <p:sp>
          <p:nvSpPr>
            <p:cNvPr id="17" name="Rectangle 16"/>
            <p:cNvSpPr/>
            <p:nvPr/>
          </p:nvSpPr>
          <p:spPr>
            <a:xfrm>
              <a:off x="-426289" y="1345926"/>
              <a:ext cx="2880000" cy="893615"/>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sz="2000" dirty="0"/>
                <a:t>Numb and disconnected</a:t>
              </a:r>
            </a:p>
          </p:txBody>
        </p:sp>
        <p:sp>
          <p:nvSpPr>
            <p:cNvPr id="18" name="Round Diagonal Corner Rectangle 17"/>
            <p:cNvSpPr/>
            <p:nvPr/>
          </p:nvSpPr>
          <p:spPr>
            <a:xfrm>
              <a:off x="-513671" y="2231612"/>
              <a:ext cx="3878103" cy="1320126"/>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flick elastic bands on your wrists</a:t>
              </a:r>
            </a:p>
            <a:p>
              <a:pPr marL="285750" indent="-285750">
                <a:buFont typeface="Arial" charset="0"/>
                <a:buChar char="•"/>
              </a:pPr>
              <a:r>
                <a:rPr lang="en-GB" sz="1600" dirty="0">
                  <a:solidFill>
                    <a:srgbClr val="512275"/>
                  </a:solidFill>
                </a:rPr>
                <a:t>hold ice cubes</a:t>
              </a:r>
            </a:p>
            <a:p>
              <a:pPr marL="285750" indent="-285750">
                <a:buFont typeface="Arial" charset="0"/>
                <a:buChar char="•"/>
              </a:pPr>
              <a:r>
                <a:rPr lang="en-GB" sz="1600" dirty="0">
                  <a:solidFill>
                    <a:srgbClr val="512275"/>
                  </a:solidFill>
                </a:rPr>
                <a:t>smell something with strong odour</a:t>
              </a:r>
            </a:p>
            <a:p>
              <a:pPr marL="285750" indent="-285750">
                <a:buFont typeface="Arial" charset="0"/>
                <a:buChar char="•"/>
              </a:pPr>
              <a:r>
                <a:rPr lang="en-GB" sz="1600" dirty="0">
                  <a:solidFill>
                    <a:srgbClr val="512275"/>
                  </a:solidFill>
                </a:rPr>
                <a:t>have a very cold shower</a:t>
              </a:r>
              <a:endParaRPr lang="en-US" sz="1600" dirty="0">
                <a:solidFill>
                  <a:srgbClr val="512275"/>
                </a:solidFill>
              </a:endParaRPr>
            </a:p>
          </p:txBody>
        </p:sp>
      </p:grpSp>
      <p:grpSp>
        <p:nvGrpSpPr>
          <p:cNvPr id="19" name="Group 18"/>
          <p:cNvGrpSpPr/>
          <p:nvPr/>
        </p:nvGrpSpPr>
        <p:grpSpPr>
          <a:xfrm>
            <a:off x="135265" y="3794690"/>
            <a:ext cx="3899324" cy="3005254"/>
            <a:chOff x="330987" y="1671638"/>
            <a:chExt cx="3899324" cy="3005254"/>
          </a:xfrm>
        </p:grpSpPr>
        <p:sp>
          <p:nvSpPr>
            <p:cNvPr id="20" name="Rectangle 19"/>
            <p:cNvSpPr/>
            <p:nvPr/>
          </p:nvSpPr>
          <p:spPr>
            <a:xfrm>
              <a:off x="330988" y="1671638"/>
              <a:ext cx="2880000" cy="900000"/>
            </a:xfrm>
            <a:prstGeom prst="rect">
              <a:avLst/>
            </a:prstGeom>
            <a:solidFill>
              <a:srgbClr val="512275"/>
            </a:solidFill>
            <a:ln>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tIns="0" rIns="108000" rtlCol="0" anchor="ctr"/>
            <a:lstStyle/>
            <a:p>
              <a:pPr algn="ctr"/>
              <a:r>
                <a:rPr lang="en-US" dirty="0"/>
                <a:t>Self-hatred</a:t>
              </a:r>
            </a:p>
          </p:txBody>
        </p:sp>
        <p:sp>
          <p:nvSpPr>
            <p:cNvPr id="21" name="Round Diagonal Corner Rectangle 20"/>
            <p:cNvSpPr/>
            <p:nvPr/>
          </p:nvSpPr>
          <p:spPr>
            <a:xfrm>
              <a:off x="330987" y="2500311"/>
              <a:ext cx="3899324" cy="2176581"/>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108000" tIns="0" rIns="0" rtlCol="0" anchor="t"/>
            <a:lstStyle/>
            <a:p>
              <a:pPr marL="285750" indent="-285750">
                <a:buFont typeface="Arial" charset="0"/>
                <a:buChar char="•"/>
              </a:pPr>
              <a:r>
                <a:rPr lang="en-GB" sz="1600" dirty="0">
                  <a:solidFill>
                    <a:srgbClr val="512275"/>
                  </a:solidFill>
                </a:rPr>
                <a:t>write a letter from the part of you that feels the self-hatred, then write back with as much compassion and acceptance as you can</a:t>
              </a:r>
            </a:p>
            <a:p>
              <a:pPr marL="285750" indent="-285750">
                <a:buFont typeface="Arial" charset="0"/>
                <a:buChar char="•"/>
              </a:pPr>
              <a:r>
                <a:rPr lang="en-GB" sz="1600" dirty="0">
                  <a:solidFill>
                    <a:srgbClr val="512275"/>
                  </a:solidFill>
                </a:rPr>
                <a:t>find creative ways to express self-hatred, e.g. writing songs or poetry, drawing, movement or singing</a:t>
              </a:r>
            </a:p>
            <a:p>
              <a:pPr marL="285750" indent="-285750">
                <a:buFont typeface="Arial" charset="0"/>
                <a:buChar char="•"/>
              </a:pPr>
              <a:r>
                <a:rPr lang="en-GB" sz="1600" dirty="0">
                  <a:solidFill>
                    <a:srgbClr val="512275"/>
                  </a:solidFill>
                </a:rPr>
                <a:t>do physical exercise </a:t>
              </a:r>
              <a:endParaRPr lang="en-US" sz="1600" dirty="0">
                <a:solidFill>
                  <a:srgbClr val="512275"/>
                </a:solidFill>
              </a:endParaRPr>
            </a:p>
          </p:txBody>
        </p:sp>
      </p:grpSp>
    </p:spTree>
    <p:extLst>
      <p:ext uri="{BB962C8B-B14F-4D97-AF65-F5344CB8AC3E}">
        <p14:creationId xmlns:p14="http://schemas.microsoft.com/office/powerpoint/2010/main" val="967347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35853"/>
            <a:ext cx="10515600" cy="1325563"/>
          </a:xfrm>
        </p:spPr>
        <p:txBody>
          <a:bodyPr>
            <a:noAutofit/>
          </a:bodyPr>
          <a:lstStyle/>
          <a:p>
            <a:r>
              <a:rPr lang="en-GB" sz="4800" b="1" dirty="0">
                <a:solidFill>
                  <a:srgbClr val="490092"/>
                </a:solidFill>
                <a:latin typeface="Segoe Print" panose="02000600000000000000" pitchFamily="2" charset="0"/>
              </a:rPr>
              <a:t>Group Practise – Diaphragmatic breathing</a:t>
            </a:r>
          </a:p>
        </p:txBody>
      </p:sp>
      <p:sp>
        <p:nvSpPr>
          <p:cNvPr id="3" name="Content Placeholder 2"/>
          <p:cNvSpPr>
            <a:spLocks noGrp="1"/>
          </p:cNvSpPr>
          <p:nvPr>
            <p:ph idx="1"/>
          </p:nvPr>
        </p:nvSpPr>
        <p:spPr>
          <a:xfrm>
            <a:off x="693233" y="1866900"/>
            <a:ext cx="11093605" cy="5147215"/>
          </a:xfrm>
        </p:spPr>
        <p:txBody>
          <a:bodyPr>
            <a:normAutofit fontScale="85000" lnSpcReduction="20000"/>
          </a:bodyPr>
          <a:lstStyle/>
          <a:p>
            <a:pPr marL="0" indent="0">
              <a:buNone/>
            </a:pPr>
            <a:r>
              <a:rPr lang="en-US" dirty="0">
                <a:solidFill>
                  <a:srgbClr val="490092"/>
                </a:solidFill>
                <a:latin typeface="Verdana" panose="020B0604030504040204" pitchFamily="34" charset="0"/>
                <a:ea typeface="Verdana" panose="020B0604030504040204" pitchFamily="34" charset="0"/>
              </a:rPr>
              <a:t>Ask the group to participate in a calming exercise they can use when feeling angry. This exercise helps to reduce our levels of arousal which reduces angry feelings.</a:t>
            </a:r>
          </a:p>
          <a:p>
            <a:pPr>
              <a:buFontTx/>
              <a:buChar char="-"/>
            </a:pPr>
            <a:r>
              <a:rPr lang="en-US" dirty="0">
                <a:solidFill>
                  <a:srgbClr val="490092"/>
                </a:solidFill>
                <a:latin typeface="Verdana" panose="020B0604030504040204" pitchFamily="34" charset="0"/>
                <a:ea typeface="Verdana" panose="020B0604030504040204" pitchFamily="34" charset="0"/>
              </a:rPr>
              <a:t>Place one hand on your chest and one on your abdomen (just below the ribcage)</a:t>
            </a:r>
          </a:p>
          <a:p>
            <a:pPr>
              <a:buFontTx/>
              <a:buChar char="-"/>
            </a:pPr>
            <a:r>
              <a:rPr lang="en-US" dirty="0">
                <a:solidFill>
                  <a:srgbClr val="490092"/>
                </a:solidFill>
                <a:latin typeface="Verdana" panose="020B0604030504040204" pitchFamily="34" charset="0"/>
                <a:ea typeface="Verdana" panose="020B0604030504040204" pitchFamily="34" charset="0"/>
              </a:rPr>
              <a:t>Exhale (breathe out) and then inhale (breathe in)</a:t>
            </a:r>
          </a:p>
          <a:p>
            <a:pPr>
              <a:buFontTx/>
              <a:buChar char="-"/>
            </a:pPr>
            <a:r>
              <a:rPr lang="en-US" dirty="0">
                <a:solidFill>
                  <a:srgbClr val="490092"/>
                </a:solidFill>
                <a:latin typeface="Verdana" panose="020B0604030504040204" pitchFamily="34" charset="0"/>
                <a:ea typeface="Verdana" panose="020B0604030504040204" pitchFamily="34" charset="0"/>
              </a:rPr>
              <a:t>Notice whether your bottom hand (on your abdomen) rises and falls. If you are breathing correctly, it should. If your breathing is too shallow you will notice only your chest moved. Shallow breathing can make us feel panicky.</a:t>
            </a:r>
          </a:p>
          <a:p>
            <a:pPr>
              <a:buFontTx/>
              <a:buChar char="-"/>
            </a:pPr>
            <a:r>
              <a:rPr lang="en-US" dirty="0">
                <a:solidFill>
                  <a:srgbClr val="490092"/>
                </a:solidFill>
                <a:latin typeface="Verdana" panose="020B0604030504040204" pitchFamily="34" charset="0"/>
                <a:ea typeface="Verdana" panose="020B0604030504040204" pitchFamily="34" charset="0"/>
              </a:rPr>
              <a:t>Relaxed breathing sends a signal to your brain that you are safe.</a:t>
            </a:r>
          </a:p>
          <a:p>
            <a:pPr>
              <a:buFontTx/>
              <a:buChar char="-"/>
            </a:pPr>
            <a:r>
              <a:rPr lang="en-US" dirty="0" err="1">
                <a:solidFill>
                  <a:srgbClr val="490092"/>
                </a:solidFill>
                <a:latin typeface="Verdana" panose="020B0604030504040204" pitchFamily="34" charset="0"/>
                <a:ea typeface="Verdana" panose="020B0604030504040204" pitchFamily="34" charset="0"/>
              </a:rPr>
              <a:t>Practise</a:t>
            </a:r>
            <a:r>
              <a:rPr lang="en-US" dirty="0">
                <a:solidFill>
                  <a:srgbClr val="490092"/>
                </a:solidFill>
                <a:latin typeface="Verdana" panose="020B0604030504040204" pitchFamily="34" charset="0"/>
                <a:ea typeface="Verdana" panose="020B0604030504040204" pitchFamily="34" charset="0"/>
              </a:rPr>
              <a:t> this for 2 minutes, you can close your eyes if that feels comfortable.</a:t>
            </a:r>
          </a:p>
          <a:p>
            <a:pPr>
              <a:buFontTx/>
              <a:buChar char="-"/>
            </a:pPr>
            <a:r>
              <a:rPr lang="en-US" dirty="0">
                <a:solidFill>
                  <a:srgbClr val="490092"/>
                </a:solidFill>
                <a:latin typeface="Verdana" panose="020B0604030504040204" pitchFamily="34" charset="0"/>
                <a:ea typeface="Verdana" panose="020B0604030504040204" pitchFamily="34" charset="0"/>
              </a:rPr>
              <a:t>Guide the group to breathe in (counting slowly to three) and breathe out (counting slowly to four), taking small pauses between the breaths.</a:t>
            </a:r>
          </a:p>
        </p:txBody>
      </p:sp>
    </p:spTree>
    <p:extLst>
      <p:ext uri="{BB962C8B-B14F-4D97-AF65-F5344CB8AC3E}">
        <p14:creationId xmlns:p14="http://schemas.microsoft.com/office/powerpoint/2010/main" val="451147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632645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3275" y="791157"/>
            <a:ext cx="6520472" cy="4918270"/>
          </a:xfrm>
        </p:spPr>
        <p:txBody>
          <a:bodyPr>
            <a:normAutofit fontScale="92500" lnSpcReduction="20000"/>
          </a:bodyPr>
          <a:lstStyle/>
          <a:p>
            <a:r>
              <a:rPr lang="en-GB" dirty="0">
                <a:solidFill>
                  <a:srgbClr val="490092"/>
                </a:solidFill>
                <a:latin typeface="Verdana" panose="020B0604030504040204" pitchFamily="34" charset="0"/>
                <a:ea typeface="Verdana" panose="020B0604030504040204" pitchFamily="34" charset="0"/>
              </a:rPr>
              <a:t>Introduce facilitators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How long group will run (1 hour)</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Set the agenda and explain purpose of the group (to help people understand and manage their triggers for anger/aggression)</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What the focus is on today (triggers)</a:t>
            </a:r>
          </a:p>
          <a:p>
            <a:endParaRPr lang="en-GB" dirty="0">
              <a:solidFill>
                <a:srgbClr val="490092"/>
              </a:solidFill>
              <a:latin typeface="Verdana" panose="020B0604030504040204" pitchFamily="34" charset="0"/>
              <a:ea typeface="Verdana" panose="020B0604030504040204" pitchFamily="34" charset="0"/>
            </a:endParaRPr>
          </a:p>
          <a:p>
            <a:r>
              <a:rPr lang="en-GB" dirty="0">
                <a:solidFill>
                  <a:srgbClr val="490092"/>
                </a:solidFill>
                <a:latin typeface="Verdana" panose="020B0604030504040204" pitchFamily="34" charset="0"/>
                <a:ea typeface="Verdana" panose="020B0604030504040204" pitchFamily="34" charset="0"/>
              </a:rPr>
              <a:t>Give out Session 1 handout</a:t>
            </a:r>
          </a:p>
        </p:txBody>
      </p:sp>
      <p:sp>
        <p:nvSpPr>
          <p:cNvPr id="4" name="Rectangle 3">
            <a:extLst>
              <a:ext uri="{FF2B5EF4-FFF2-40B4-BE49-F238E27FC236}">
                <a16:creationId xmlns:a16="http://schemas.microsoft.com/office/drawing/2014/main" id="{2B9048A0-75AF-4234-A549-870FBFEA1590}"/>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C601E526-2E37-431D-867A-DD2F0863FFCC}"/>
              </a:ext>
            </a:extLst>
          </p:cNvPr>
          <p:cNvSpPr/>
          <p:nvPr/>
        </p:nvSpPr>
        <p:spPr>
          <a:xfrm>
            <a:off x="1401096" y="637310"/>
            <a:ext cx="3627621" cy="1581783"/>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1C086759-7628-4919-9A96-9856CA746BD8}"/>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I</a:t>
            </a:r>
            <a:r>
              <a:rPr lang="en-GB" sz="3600" dirty="0" err="1">
                <a:solidFill>
                  <a:srgbClr val="512275"/>
                </a:solidFill>
                <a:latin typeface="Segoe Print" charset="0"/>
                <a:ea typeface="Verdana" panose="020B0604030504040204" pitchFamily="34" charset="0"/>
                <a:cs typeface="Segoe Print" charset="0"/>
              </a:rPr>
              <a:t>ntroduction</a:t>
            </a:r>
            <a:r>
              <a:rPr lang="en-GB" sz="3600" dirty="0">
                <a:solidFill>
                  <a:srgbClr val="512275"/>
                </a:solidFill>
                <a:latin typeface="Segoe Print" charset="0"/>
                <a:ea typeface="Verdana" panose="020B0604030504040204" pitchFamily="34" charset="0"/>
                <a:cs typeface="Segoe Print" charset="0"/>
              </a:rPr>
              <a:t> &amp; Agenda</a:t>
            </a:r>
          </a:p>
        </p:txBody>
      </p:sp>
    </p:spTree>
    <p:extLst>
      <p:ext uri="{BB962C8B-B14F-4D97-AF65-F5344CB8AC3E}">
        <p14:creationId xmlns:p14="http://schemas.microsoft.com/office/powerpoint/2010/main" val="206816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91054" y="1825624"/>
            <a:ext cx="8196146" cy="4798199"/>
          </a:xfrm>
        </p:spPr>
        <p:txBody>
          <a:bodyPr>
            <a:normAutofit lnSpcReduction="10000"/>
          </a:bodyPr>
          <a:lstStyle/>
          <a:p>
            <a:r>
              <a:rPr lang="en-GB" dirty="0">
                <a:solidFill>
                  <a:srgbClr val="490092"/>
                </a:solidFill>
                <a:latin typeface="Verdana" panose="020B0604030504040204" pitchFamily="34" charset="0"/>
                <a:ea typeface="Verdana" panose="020B0604030504040204" pitchFamily="34" charset="0"/>
              </a:rPr>
              <a:t>Introduce the </a:t>
            </a:r>
            <a:r>
              <a:rPr lang="en-GB" dirty="0" err="1">
                <a:solidFill>
                  <a:srgbClr val="490092"/>
                </a:solidFill>
                <a:latin typeface="Verdana" panose="020B0604030504040204" pitchFamily="34" charset="0"/>
                <a:ea typeface="Verdana" panose="020B0604030504040204" pitchFamily="34" charset="0"/>
              </a:rPr>
              <a:t>groundrules</a:t>
            </a:r>
            <a:r>
              <a:rPr lang="en-GB" dirty="0">
                <a:solidFill>
                  <a:srgbClr val="490092"/>
                </a:solidFill>
                <a:latin typeface="Verdana" panose="020B0604030504040204" pitchFamily="34" charset="0"/>
                <a:ea typeface="Verdana" panose="020B0604030504040204" pitchFamily="34" charset="0"/>
              </a:rPr>
              <a:t>.</a:t>
            </a:r>
          </a:p>
          <a:p>
            <a:r>
              <a:rPr lang="en-US" dirty="0">
                <a:solidFill>
                  <a:srgbClr val="490092"/>
                </a:solidFill>
                <a:latin typeface="Verdana" panose="020B0604030504040204" pitchFamily="34" charset="0"/>
                <a:ea typeface="Verdana" panose="020B0604030504040204" pitchFamily="34" charset="0"/>
              </a:rPr>
              <a:t>W</a:t>
            </a:r>
            <a:r>
              <a:rPr lang="en-GB" dirty="0">
                <a:solidFill>
                  <a:srgbClr val="490092"/>
                </a:solidFill>
                <a:latin typeface="Verdana" panose="020B0604030504040204" pitchFamily="34" charset="0"/>
                <a:ea typeface="Verdana" panose="020B0604030504040204" pitchFamily="34" charset="0"/>
              </a:rPr>
              <a:t>rite these on paper or check from last group if anything to be added.</a:t>
            </a:r>
          </a:p>
          <a:p>
            <a:endParaRPr lang="en-GB"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E</a:t>
            </a:r>
            <a:r>
              <a:rPr lang="en-GB" sz="2400" dirty="0" err="1">
                <a:solidFill>
                  <a:srgbClr val="490092"/>
                </a:solidFill>
                <a:latin typeface="Verdana" panose="020B0604030504040204" pitchFamily="34" charset="0"/>
                <a:ea typeface="Verdana" panose="020B0604030504040204" pitchFamily="34" charset="0"/>
              </a:rPr>
              <a:t>xamples</a:t>
            </a:r>
            <a:r>
              <a:rPr lang="en-GB" sz="2400" dirty="0">
                <a:solidFill>
                  <a:srgbClr val="490092"/>
                </a:solidFill>
                <a:latin typeface="Verdana" panose="020B0604030504040204" pitchFamily="34" charset="0"/>
                <a:ea typeface="Verdana" panose="020B0604030504040204" pitchFamily="34" charset="0"/>
              </a:rPr>
              <a:t>:</a:t>
            </a:r>
          </a:p>
          <a:p>
            <a:pPr marL="0" indent="0">
              <a:buNone/>
            </a:pPr>
            <a:r>
              <a:rPr lang="en-GB" sz="2400" dirty="0">
                <a:solidFill>
                  <a:srgbClr val="490092"/>
                </a:solidFill>
                <a:latin typeface="Verdana" panose="020B0604030504040204" pitchFamily="34" charset="0"/>
                <a:ea typeface="Verdana" panose="020B0604030504040204" pitchFamily="34" charset="0"/>
              </a:rPr>
              <a:t>- Not judging other people’s experiences</a:t>
            </a:r>
          </a:p>
          <a:p>
            <a:pPr>
              <a:buFontTx/>
              <a:buChar char="-"/>
            </a:pPr>
            <a:r>
              <a:rPr lang="en-GB" sz="2400" dirty="0">
                <a:solidFill>
                  <a:srgbClr val="490092"/>
                </a:solidFill>
                <a:latin typeface="Verdana" panose="020B0604030504040204" pitchFamily="34" charset="0"/>
                <a:ea typeface="Verdana" panose="020B0604030504040204" pitchFamily="34" charset="0"/>
              </a:rPr>
              <a:t>Allowing everyone a turn to speak</a:t>
            </a:r>
          </a:p>
          <a:p>
            <a:pPr>
              <a:buFontTx/>
              <a:buChar char="-"/>
            </a:pPr>
            <a:r>
              <a:rPr lang="en-GB" sz="2400" dirty="0">
                <a:solidFill>
                  <a:srgbClr val="490092"/>
                </a:solidFill>
                <a:latin typeface="Verdana" panose="020B0604030504040204" pitchFamily="34" charset="0"/>
                <a:ea typeface="Verdana" panose="020B0604030504040204" pitchFamily="34" charset="0"/>
              </a:rPr>
              <a:t>Not talking over each other </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err="1">
                <a:solidFill>
                  <a:srgbClr val="490092"/>
                </a:solidFill>
                <a:latin typeface="Verdana" panose="020B0604030504040204" pitchFamily="34" charset="0"/>
                <a:ea typeface="Verdana" panose="020B0604030504040204" pitchFamily="34" charset="0"/>
              </a:rPr>
              <a:t>ot</a:t>
            </a:r>
            <a:r>
              <a:rPr lang="en-GB" sz="2400" dirty="0">
                <a:solidFill>
                  <a:srgbClr val="490092"/>
                </a:solidFill>
                <a:latin typeface="Verdana" panose="020B0604030504040204" pitchFamily="34" charset="0"/>
                <a:ea typeface="Verdana" panose="020B0604030504040204" pitchFamily="34" charset="0"/>
              </a:rPr>
              <a:t> having to share if don’t want to</a:t>
            </a:r>
          </a:p>
          <a:p>
            <a:pPr>
              <a:buFontTx/>
              <a:buChar char="-"/>
            </a:pPr>
            <a:r>
              <a:rPr lang="en-US" sz="2400" dirty="0">
                <a:solidFill>
                  <a:srgbClr val="490092"/>
                </a:solidFill>
                <a:latin typeface="Verdana" panose="020B0604030504040204" pitchFamily="34" charset="0"/>
                <a:ea typeface="Verdana" panose="020B0604030504040204" pitchFamily="34" charset="0"/>
              </a:rPr>
              <a:t>N</a:t>
            </a:r>
            <a:r>
              <a:rPr lang="en-GB" sz="2400" dirty="0">
                <a:solidFill>
                  <a:srgbClr val="490092"/>
                </a:solidFill>
                <a:latin typeface="Verdana" panose="020B0604030504040204" pitchFamily="34" charset="0"/>
                <a:ea typeface="Verdana" panose="020B0604030504040204" pitchFamily="34" charset="0"/>
              </a:rPr>
              <a:t>o discrimination</a:t>
            </a:r>
          </a:p>
          <a:p>
            <a:pPr>
              <a:buFontTx/>
              <a:buChar char="-"/>
            </a:pPr>
            <a:r>
              <a:rPr lang="en-US" sz="2400" dirty="0">
                <a:solidFill>
                  <a:srgbClr val="490092"/>
                </a:solidFill>
                <a:latin typeface="Verdana" panose="020B0604030504040204" pitchFamily="34" charset="0"/>
                <a:ea typeface="Verdana" panose="020B0604030504040204" pitchFamily="34" charset="0"/>
              </a:rPr>
              <a:t>C</a:t>
            </a:r>
            <a:r>
              <a:rPr lang="en-GB" sz="2400" dirty="0" err="1">
                <a:solidFill>
                  <a:srgbClr val="490092"/>
                </a:solidFill>
                <a:latin typeface="Verdana" panose="020B0604030504040204" pitchFamily="34" charset="0"/>
                <a:ea typeface="Verdana" panose="020B0604030504040204" pitchFamily="34" charset="0"/>
              </a:rPr>
              <a:t>onfidentiality</a:t>
            </a:r>
            <a:endParaRPr lang="en-GB" sz="2400" dirty="0">
              <a:solidFill>
                <a:srgbClr val="490092"/>
              </a:solidFill>
              <a:latin typeface="Verdana" panose="020B0604030504040204" pitchFamily="34" charset="0"/>
              <a:ea typeface="Verdana" panose="020B0604030504040204" pitchFamily="34" charset="0"/>
            </a:endParaRPr>
          </a:p>
          <a:p>
            <a:endParaRPr lang="en-GB" dirty="0">
              <a:solidFill>
                <a:srgbClr val="490092"/>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56A42991-1A4E-458B-A48B-9BDE9861D10B}"/>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ular Callout 4">
            <a:extLst>
              <a:ext uri="{FF2B5EF4-FFF2-40B4-BE49-F238E27FC236}">
                <a16:creationId xmlns:a16="http://schemas.microsoft.com/office/drawing/2014/main" id="{96586AFE-01AE-4DC3-8A68-3733DCFB6682}"/>
              </a:ext>
            </a:extLst>
          </p:cNvPr>
          <p:cNvSpPr/>
          <p:nvPr/>
        </p:nvSpPr>
        <p:spPr>
          <a:xfrm>
            <a:off x="1401096" y="637310"/>
            <a:ext cx="3717314"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Google Shape;67;p12">
            <a:extLst>
              <a:ext uri="{FF2B5EF4-FFF2-40B4-BE49-F238E27FC236}">
                <a16:creationId xmlns:a16="http://schemas.microsoft.com/office/drawing/2014/main" id="{096FDB28-B0FA-4672-AE58-52201C9E9984}"/>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dirty="0" err="1">
                <a:solidFill>
                  <a:srgbClr val="512275"/>
                </a:solidFill>
                <a:latin typeface="Segoe Print" charset="0"/>
                <a:ea typeface="Verdana" panose="020B0604030504040204" pitchFamily="34" charset="0"/>
                <a:cs typeface="Segoe Print" charset="0"/>
              </a:rPr>
              <a:t>Groundrules</a:t>
            </a:r>
            <a:endParaRPr lang="en-GB"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870581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2"/>
            <a:ext cx="8196146" cy="5144289"/>
          </a:xfrm>
          <a:prstGeom prst="rect">
            <a:avLst/>
          </a:prstGeom>
        </p:spPr>
        <p:txBody>
          <a:bodyPr vert="horz" lIns="91440" tIns="45720" rIns="91440" bIns="45720" rtlCol="0">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b="1" dirty="0">
                <a:solidFill>
                  <a:srgbClr val="490092"/>
                </a:solidFill>
                <a:latin typeface="Verdana" panose="020B0604030504040204" pitchFamily="34" charset="0"/>
                <a:ea typeface="Verdana" panose="020B0604030504040204" pitchFamily="34" charset="0"/>
              </a:rPr>
              <a:t>What is anger?</a:t>
            </a:r>
          </a:p>
          <a:p>
            <a:pPr>
              <a:buFontTx/>
              <a:buChar char="-"/>
            </a:pPr>
            <a:r>
              <a:rPr lang="en-GB" dirty="0">
                <a:solidFill>
                  <a:srgbClr val="490092"/>
                </a:solidFill>
                <a:latin typeface="Verdana" panose="020B0604030504040204" pitchFamily="34" charset="0"/>
                <a:ea typeface="Verdana" panose="020B0604030504040204" pitchFamily="34" charset="0"/>
              </a:rPr>
              <a:t>Anger is an emotion we all feel at some time or another</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can build slowly or happen very quickly</a:t>
            </a:r>
          </a:p>
          <a:p>
            <a:pPr>
              <a:buFontTx/>
              <a:buChar char="-"/>
            </a:pPr>
            <a:r>
              <a:rPr lang="en-US" dirty="0">
                <a:solidFill>
                  <a:srgbClr val="490092"/>
                </a:solidFill>
                <a:latin typeface="Verdana" panose="020B0604030504040204" pitchFamily="34" charset="0"/>
                <a:ea typeface="Verdana" panose="020B0604030504040204" pitchFamily="34" charset="0"/>
              </a:rPr>
              <a:t>I</a:t>
            </a:r>
            <a:r>
              <a:rPr lang="en-GB" dirty="0">
                <a:solidFill>
                  <a:srgbClr val="490092"/>
                </a:solidFill>
                <a:latin typeface="Verdana" panose="020B0604030504040204" pitchFamily="34" charset="0"/>
                <a:ea typeface="Verdana" panose="020B0604030504040204" pitchFamily="34" charset="0"/>
              </a:rPr>
              <a:t>t often happens when someone upsets us e.g. when we feel threatened, are treated badly, or when we see someone doing something bad</a:t>
            </a:r>
          </a:p>
          <a:p>
            <a:pPr>
              <a:buFontTx/>
              <a:buChar char="-"/>
            </a:pPr>
            <a:r>
              <a:rPr lang="en-US" dirty="0">
                <a:solidFill>
                  <a:srgbClr val="490092"/>
                </a:solidFill>
                <a:latin typeface="Verdana" panose="020B0604030504040204" pitchFamily="34" charset="0"/>
                <a:ea typeface="Verdana" panose="020B0604030504040204" pitchFamily="34" charset="0"/>
              </a:rPr>
              <a:t>S</a:t>
            </a:r>
            <a:r>
              <a:rPr lang="en-GB" dirty="0" err="1">
                <a:solidFill>
                  <a:srgbClr val="490092"/>
                </a:solidFill>
                <a:latin typeface="Verdana" panose="020B0604030504040204" pitchFamily="34" charset="0"/>
                <a:ea typeface="Verdana" panose="020B0604030504040204" pitchFamily="34" charset="0"/>
              </a:rPr>
              <a:t>ometimes</a:t>
            </a:r>
            <a:r>
              <a:rPr lang="en-GB" dirty="0">
                <a:solidFill>
                  <a:srgbClr val="490092"/>
                </a:solidFill>
                <a:latin typeface="Verdana" panose="020B0604030504040204" pitchFamily="34" charset="0"/>
                <a:ea typeface="Verdana" panose="020B0604030504040204" pitchFamily="34" charset="0"/>
              </a:rPr>
              <a:t> being angry can be a positive thing, as it helps us take action if we see something we are unhappy with</a:t>
            </a:r>
          </a:p>
          <a:p>
            <a:pPr>
              <a:buFontTx/>
              <a:buChar char="-"/>
            </a:pPr>
            <a:r>
              <a:rPr lang="en-GB" dirty="0">
                <a:solidFill>
                  <a:srgbClr val="490092"/>
                </a:solidFill>
                <a:latin typeface="Verdana" panose="020B0604030504040204" pitchFamily="34" charset="0"/>
                <a:ea typeface="Verdana" panose="020B0604030504040204" pitchFamily="34" charset="0"/>
              </a:rPr>
              <a:t>Other times, anger can become a problem for us and can affect our behaviour. Sometimes when angry we can become aggressive which may hurt someone else or ourselves. </a:t>
            </a:r>
            <a:endParaRPr lang="en-GB" dirty="0">
              <a:solidFill>
                <a:srgbClr val="512275"/>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6" y="637310"/>
            <a:ext cx="4029548"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4141641"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Psychoeducation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333144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400" dirty="0">
                <a:solidFill>
                  <a:srgbClr val="490092"/>
                </a:solidFill>
                <a:latin typeface="Verdana" panose="020B0604030504040204" pitchFamily="34" charset="0"/>
                <a:ea typeface="Verdana" panose="020B0604030504040204" pitchFamily="34" charset="0"/>
              </a:rPr>
              <a:t>Ask the group if they have any experiences of anger &amp; aggression they would like to share.</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Ask about symptoms, experiences and examples.</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Write these down on large piece of paper/whiteboard.</a:t>
            </a:r>
          </a:p>
          <a:p>
            <a:pPr marL="0" indent="0">
              <a:buNone/>
            </a:pPr>
            <a:endParaRPr lang="en-US" sz="2400"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Highlight similarities between members.</a:t>
            </a:r>
          </a:p>
          <a:p>
            <a:pPr marL="0" indent="0">
              <a:buNone/>
            </a:pPr>
            <a:endParaRPr lang="en-US" sz="2400"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Experiences of anger</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646304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dirty="0"/>
              <a:t>Ask group what their known triggers are to feeling anxious. Write these down.</a:t>
            </a:r>
          </a:p>
          <a:p>
            <a:pPr marL="0" indent="0">
              <a:buNone/>
            </a:pPr>
            <a:endParaRPr lang="en-US" dirty="0"/>
          </a:p>
          <a:p>
            <a:pPr marL="0" indent="0">
              <a:buNone/>
            </a:pPr>
            <a:r>
              <a:rPr lang="en-US" dirty="0"/>
              <a:t>H</a:t>
            </a:r>
            <a:r>
              <a:rPr lang="en-GB" dirty="0" err="1"/>
              <a:t>ighlight</a:t>
            </a:r>
            <a:r>
              <a:rPr lang="en-GB" dirty="0"/>
              <a:t> similarities. Generate discussion.</a:t>
            </a:r>
          </a:p>
          <a:p>
            <a:pPr marL="0" indent="0">
              <a:buNone/>
            </a:pPr>
            <a:endParaRPr lang="en-US" dirty="0"/>
          </a:p>
          <a:p>
            <a:pPr marL="0" indent="0">
              <a:buNone/>
            </a:pPr>
            <a:r>
              <a:rPr lang="en-US" i="1" dirty="0"/>
              <a:t>Examples: seeing someone you love being hurt, people being rude or disrespectful to you, getting cheated our of money, being overwhelmed by problems, thinking people are talking about you, people not taking notice of your viewpoint, people making fun of you, losing someone close to you, people being racist or sexist towards you</a:t>
            </a:r>
            <a:endParaRPr lang="en-GB" i="1"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378961"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Triggers to anger</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12245458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Group discussion about how participants manage their triggers.</a:t>
            </a:r>
          </a:p>
          <a:p>
            <a:pPr marL="0" indent="0">
              <a:buNone/>
            </a:pPr>
            <a:endParaRPr lang="en-US" sz="3200" dirty="0"/>
          </a:p>
          <a:p>
            <a:pPr marL="0" indent="0">
              <a:buNone/>
            </a:pPr>
            <a:r>
              <a:rPr lang="en-US" sz="3200" dirty="0"/>
              <a:t>What things help? What things don’t help?</a:t>
            </a:r>
            <a:endParaRPr lang="en-GB" sz="3200" dirty="0"/>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Managing Triggers</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3870436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10BF0576-DC83-4931-8B71-9626E7C10544}"/>
              </a:ext>
            </a:extLst>
          </p:cNvPr>
          <p:cNvSpPr txBox="1">
            <a:spLocks/>
          </p:cNvSpPr>
          <p:nvPr/>
        </p:nvSpPr>
        <p:spPr>
          <a:xfrm>
            <a:off x="3735658" y="1948173"/>
            <a:ext cx="8196146" cy="4798199"/>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GB" sz="2400" dirty="0">
                <a:solidFill>
                  <a:srgbClr val="490092"/>
                </a:solidFill>
                <a:latin typeface="Verdana" panose="020B0604030504040204" pitchFamily="34" charset="0"/>
                <a:ea typeface="Verdana" panose="020B0604030504040204" pitchFamily="34" charset="0"/>
              </a:rPr>
              <a:t>Summarise what has been covered in the session (or ask participants to summarise and say what they learned).</a:t>
            </a:r>
          </a:p>
          <a:p>
            <a:pPr marL="0" indent="0">
              <a:buNone/>
            </a:pPr>
            <a:endParaRPr lang="en-US" dirty="0">
              <a:solidFill>
                <a:srgbClr val="490092"/>
              </a:solidFill>
              <a:latin typeface="Verdana" panose="020B0604030504040204" pitchFamily="34" charset="0"/>
              <a:ea typeface="Verdana" panose="020B0604030504040204" pitchFamily="34" charset="0"/>
            </a:endParaRPr>
          </a:p>
          <a:p>
            <a:pPr marL="0" indent="0">
              <a:buNone/>
            </a:pPr>
            <a:r>
              <a:rPr lang="en-US" sz="2400" dirty="0">
                <a:solidFill>
                  <a:srgbClr val="490092"/>
                </a:solidFill>
                <a:latin typeface="Verdana" panose="020B0604030504040204" pitchFamily="34" charset="0"/>
                <a:ea typeface="Verdana" panose="020B0604030504040204" pitchFamily="34" charset="0"/>
              </a:rPr>
              <a:t>Offer further work on topic if any patients are interested (from nurse/psychologist). Discuss this with Jen.</a:t>
            </a:r>
          </a:p>
          <a:p>
            <a:pPr marL="0" indent="0">
              <a:buNone/>
            </a:pPr>
            <a:endParaRPr lang="en-GB" dirty="0">
              <a:solidFill>
                <a:srgbClr val="490092"/>
              </a:solidFill>
              <a:latin typeface="Verdana" panose="020B0604030504040204" pitchFamily="34" charset="0"/>
              <a:ea typeface="Verdana" panose="020B0604030504040204" pitchFamily="34" charset="0"/>
            </a:endParaRPr>
          </a:p>
          <a:p>
            <a:pPr marL="0" indent="0">
              <a:buNone/>
            </a:pPr>
            <a:r>
              <a:rPr lang="en-GB" sz="2400" dirty="0">
                <a:solidFill>
                  <a:srgbClr val="490092"/>
                </a:solidFill>
                <a:latin typeface="Verdana" panose="020B0604030504040204" pitchFamily="34" charset="0"/>
                <a:ea typeface="Verdana" panose="020B0604030504040204" pitchFamily="34" charset="0"/>
              </a:rPr>
              <a:t>Ask for feedback:</a:t>
            </a:r>
          </a:p>
          <a:p>
            <a:pPr>
              <a:buFontTx/>
              <a:buChar char="-"/>
            </a:pPr>
            <a:r>
              <a:rPr lang="en-GB" sz="2000" dirty="0">
                <a:solidFill>
                  <a:srgbClr val="490092"/>
                </a:solidFill>
                <a:latin typeface="Verdana" panose="020B0604030504040204" pitchFamily="34" charset="0"/>
                <a:ea typeface="Verdana" panose="020B0604030504040204" pitchFamily="34" charset="0"/>
              </a:rPr>
              <a:t>How did you find the group?</a:t>
            </a:r>
          </a:p>
          <a:p>
            <a:pPr>
              <a:buFontTx/>
              <a:buChar char="-"/>
            </a:pPr>
            <a:r>
              <a:rPr lang="en-GB" sz="2000" dirty="0">
                <a:solidFill>
                  <a:srgbClr val="490092"/>
                </a:solidFill>
                <a:latin typeface="Verdana" panose="020B0604030504040204" pitchFamily="34" charset="0"/>
                <a:ea typeface="Verdana" panose="020B0604030504040204" pitchFamily="34" charset="0"/>
              </a:rPr>
              <a:t>What was helpful?</a:t>
            </a:r>
          </a:p>
          <a:p>
            <a:pPr>
              <a:buFontTx/>
              <a:buChar char="-"/>
            </a:pPr>
            <a:r>
              <a:rPr lang="en-GB" sz="2000" dirty="0">
                <a:solidFill>
                  <a:srgbClr val="490092"/>
                </a:solidFill>
                <a:latin typeface="Verdana" panose="020B0604030504040204" pitchFamily="34" charset="0"/>
                <a:ea typeface="Verdana" panose="020B0604030504040204" pitchFamily="34" charset="0"/>
              </a:rPr>
              <a:t>What was unhelpful?</a:t>
            </a:r>
          </a:p>
          <a:p>
            <a:pPr>
              <a:buFontTx/>
              <a:buChar char="-"/>
            </a:pPr>
            <a:r>
              <a:rPr lang="en-GB" sz="2000" dirty="0">
                <a:solidFill>
                  <a:srgbClr val="490092"/>
                </a:solidFill>
                <a:latin typeface="Verdana" panose="020B0604030504040204" pitchFamily="34" charset="0"/>
                <a:ea typeface="Verdana" panose="020B0604030504040204" pitchFamily="34" charset="0"/>
              </a:rPr>
              <a:t>Feedback form?</a:t>
            </a:r>
          </a:p>
          <a:p>
            <a:pPr marL="0" indent="0">
              <a:buNone/>
            </a:pPr>
            <a:endParaRPr lang="en-GB" dirty="0">
              <a:solidFill>
                <a:srgbClr val="490092"/>
              </a:solidFill>
              <a:latin typeface="Verdana" panose="020B0604030504040204" pitchFamily="34" charset="0"/>
              <a:ea typeface="Verdana" panose="020B0604030504040204" pitchFamily="34" charset="0"/>
            </a:endParaRPr>
          </a:p>
        </p:txBody>
      </p:sp>
      <p:sp>
        <p:nvSpPr>
          <p:cNvPr id="5" name="Rectangle 4">
            <a:extLst>
              <a:ext uri="{FF2B5EF4-FFF2-40B4-BE49-F238E27FC236}">
                <a16:creationId xmlns:a16="http://schemas.microsoft.com/office/drawing/2014/main" id="{F407B39B-4E41-4926-851B-839CF9F2B704}"/>
              </a:ext>
            </a:extLst>
          </p:cNvPr>
          <p:cNvSpPr/>
          <p:nvPr/>
        </p:nvSpPr>
        <p:spPr>
          <a:xfrm>
            <a:off x="0" y="0"/>
            <a:ext cx="3449782" cy="6858000"/>
          </a:xfrm>
          <a:prstGeom prst="rect">
            <a:avLst/>
          </a:prstGeom>
          <a:gradFill flip="none" rotWithShape="1">
            <a:gsLst>
              <a:gs pos="56000">
                <a:srgbClr val="C4D5F3"/>
              </a:gs>
              <a:gs pos="0">
                <a:srgbClr val="D3C1ED"/>
              </a:gs>
              <a:gs pos="100000">
                <a:schemeClr val="accent6">
                  <a:lumMod val="40000"/>
                  <a:lumOff val="60000"/>
                </a:scheme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ular Callout 4">
            <a:extLst>
              <a:ext uri="{FF2B5EF4-FFF2-40B4-BE49-F238E27FC236}">
                <a16:creationId xmlns:a16="http://schemas.microsoft.com/office/drawing/2014/main" id="{6DEC845D-6EDD-48DA-8C24-DA682F092B31}"/>
              </a:ext>
            </a:extLst>
          </p:cNvPr>
          <p:cNvSpPr/>
          <p:nvPr/>
        </p:nvSpPr>
        <p:spPr>
          <a:xfrm>
            <a:off x="1401095" y="637310"/>
            <a:ext cx="6159431" cy="1039945"/>
          </a:xfrm>
          <a:prstGeom prst="wedgeRectCallout">
            <a:avLst>
              <a:gd name="adj1" fmla="val -70187"/>
              <a:gd name="adj2" fmla="val -33131"/>
            </a:avLst>
          </a:prstGeom>
          <a:noFill/>
          <a:ln w="76200">
            <a:solidFill>
              <a:srgbClr val="5122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Google Shape;67;p12">
            <a:extLst>
              <a:ext uri="{FF2B5EF4-FFF2-40B4-BE49-F238E27FC236}">
                <a16:creationId xmlns:a16="http://schemas.microsoft.com/office/drawing/2014/main" id="{5E01A2D4-3B86-4CD5-80CA-5A359D1E5ADE}"/>
              </a:ext>
            </a:extLst>
          </p:cNvPr>
          <p:cNvSpPr txBox="1">
            <a:spLocks/>
          </p:cNvSpPr>
          <p:nvPr/>
        </p:nvSpPr>
        <p:spPr>
          <a:xfrm>
            <a:off x="1646590" y="908229"/>
            <a:ext cx="6895244" cy="1039944"/>
          </a:xfrm>
          <a:prstGeom prst="rect">
            <a:avLst/>
          </a:prstGeom>
        </p:spPr>
        <p:txBody>
          <a:bodyPr spcFirstLastPara="1" vert="horz" wrap="square" lIns="91425" tIns="91425" rIns="91425" bIns="91425" rtlCol="0" anchor="t"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Bef>
                <a:spcPts val="0"/>
              </a:spcBef>
            </a:pPr>
            <a:r>
              <a:rPr lang="en-US" sz="3600" dirty="0">
                <a:solidFill>
                  <a:srgbClr val="512275"/>
                </a:solidFill>
                <a:latin typeface="Segoe Print" charset="0"/>
                <a:ea typeface="Verdana" panose="020B0604030504040204" pitchFamily="34" charset="0"/>
                <a:cs typeface="Segoe Print" charset="0"/>
              </a:rPr>
              <a:t>Ending the session</a:t>
            </a:r>
            <a:endParaRPr lang="en-GB" sz="3600" dirty="0">
              <a:solidFill>
                <a:srgbClr val="512275"/>
              </a:solidFill>
              <a:latin typeface="Segoe Print" charset="0"/>
              <a:ea typeface="Verdana" panose="020B0604030504040204" pitchFamily="34" charset="0"/>
              <a:cs typeface="Segoe Print" charset="0"/>
            </a:endParaRPr>
          </a:p>
        </p:txBody>
      </p:sp>
    </p:spTree>
    <p:extLst>
      <p:ext uri="{BB962C8B-B14F-4D97-AF65-F5344CB8AC3E}">
        <p14:creationId xmlns:p14="http://schemas.microsoft.com/office/powerpoint/2010/main" val="24880108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1772</TotalTime>
  <Words>2083</Words>
  <Application>Microsoft Office PowerPoint</Application>
  <PresentationFormat>Widescreen</PresentationFormat>
  <Paragraphs>268</Paragraphs>
  <Slides>29</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29</vt:i4>
      </vt:variant>
    </vt:vector>
  </HeadingPairs>
  <TitlesOfParts>
    <vt:vector size="36" baseType="lpstr">
      <vt:lpstr>Arial</vt:lpstr>
      <vt:lpstr>Arial Narrow</vt:lpstr>
      <vt:lpstr>Calibri</vt:lpstr>
      <vt:lpstr>Calibri Light</vt:lpstr>
      <vt:lpstr>Segoe Print</vt:lpstr>
      <vt:lpstr>Verdana</vt:lpstr>
      <vt:lpstr>Office Theme</vt:lpstr>
      <vt:lpstr>Understanding Anger and Aggression  Group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Types of coping strategies (give handout &amp; discuss)</vt:lpstr>
      <vt:lpstr>Group Practise – Diaphragmatic breathing</vt:lpstr>
      <vt:lpstr>PowerPoint Presentation</vt:lpstr>
    </vt:vector>
  </TitlesOfParts>
  <Company>Greater Manchester Mental Health NHS 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Psychosis</dc:title>
  <dc:creator>Jennifer Adams</dc:creator>
  <cp:lastModifiedBy>Adam O'Neill</cp:lastModifiedBy>
  <cp:revision>34</cp:revision>
  <dcterms:created xsi:type="dcterms:W3CDTF">2019-11-28T09:57:57Z</dcterms:created>
  <dcterms:modified xsi:type="dcterms:W3CDTF">2025-08-08T16:28:32Z</dcterms:modified>
</cp:coreProperties>
</file>