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323" r:id="rId3"/>
    <p:sldId id="325" r:id="rId4"/>
    <p:sldId id="267" r:id="rId5"/>
    <p:sldId id="266" r:id="rId6"/>
    <p:sldId id="297" r:id="rId7"/>
    <p:sldId id="330" r:id="rId8"/>
    <p:sldId id="285" r:id="rId9"/>
    <p:sldId id="300" r:id="rId10"/>
    <p:sldId id="327" r:id="rId11"/>
    <p:sldId id="287" r:id="rId12"/>
    <p:sldId id="329" r:id="rId13"/>
    <p:sldId id="320" r:id="rId14"/>
    <p:sldId id="319" r:id="rId15"/>
    <p:sldId id="328" r:id="rId16"/>
    <p:sldId id="332" r:id="rId17"/>
    <p:sldId id="311" r:id="rId18"/>
    <p:sldId id="331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r">
              <a:defRPr sz="1300"/>
            </a:lvl1pPr>
          </a:lstStyle>
          <a:p>
            <a:fld id="{EC51ABA0-3C07-4D32-95BE-9B05A3D2E3F5}" type="datetimeFigureOut">
              <a:rPr lang="en-GB" smtClean="0"/>
              <a:pPr/>
              <a:t>06/06/2016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r">
              <a:defRPr sz="1300"/>
            </a:lvl1pPr>
          </a:lstStyle>
          <a:p>
            <a:fld id="{04CDCDB1-32B1-422F-AAE1-7BBDF0DC9B8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592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/>
          <a:lstStyle>
            <a:lvl1pPr algn="r">
              <a:defRPr sz="1300"/>
            </a:lvl1pPr>
          </a:lstStyle>
          <a:p>
            <a:fld id="{A1E8B92A-F86B-44A8-A106-DD76276DBD6E}" type="datetimeFigureOut">
              <a:rPr lang="en-GB" smtClean="0"/>
              <a:pPr/>
              <a:t>06/06/2016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4" tIns="47781" rIns="95564" bIns="4778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64" tIns="47781" rIns="95564" bIns="477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5564" tIns="47781" rIns="95564" bIns="47781" rtlCol="0" anchor="b"/>
          <a:lstStyle>
            <a:lvl1pPr algn="r">
              <a:defRPr sz="1300"/>
            </a:lvl1pPr>
          </a:lstStyle>
          <a:p>
            <a:fld id="{AB138B77-E6D3-4FE8-A5F0-83A73C5360C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825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  <a:lvl2pPr marL="776454" indent="-29863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2pPr>
            <a:lvl3pPr marL="1194544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3pPr>
            <a:lvl4pPr marL="1672362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4pPr>
            <a:lvl5pPr marL="2150181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5pPr>
            <a:lvl6pPr marL="2627998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6pPr>
            <a:lvl7pPr marL="3105816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7pPr>
            <a:lvl8pPr marL="3583633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8pPr>
            <a:lvl9pPr marL="4061452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E5F6AA-CD6B-4299-8F5D-1E9F922E01A0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  <a:lvl2pPr marL="776454" indent="-29863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2pPr>
            <a:lvl3pPr marL="1194544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3pPr>
            <a:lvl4pPr marL="1672362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4pPr>
            <a:lvl5pPr marL="2150181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5pPr>
            <a:lvl6pPr marL="2627998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6pPr>
            <a:lvl7pPr marL="3105816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7pPr>
            <a:lvl8pPr marL="3583633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8pPr>
            <a:lvl9pPr marL="4061452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C01C69-7216-425E-A465-63AE6E7F4889}" type="slidenum">
              <a:rPr lang="en-US" altLang="en-US" smtClean="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1pPr>
            <a:lvl2pPr marL="776454" indent="-29863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2pPr>
            <a:lvl3pPr marL="1194544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3pPr>
            <a:lvl4pPr marL="1672362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4pPr>
            <a:lvl5pPr marL="2150181" indent="-23890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pitchFamily="34" charset="0"/>
              </a:defRPr>
            </a:lvl5pPr>
            <a:lvl6pPr marL="2627998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6pPr>
            <a:lvl7pPr marL="3105816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7pPr>
            <a:lvl8pPr marL="3583633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8pPr>
            <a:lvl9pPr marL="4061452" indent="-23890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5A5979F-12C6-4D76-BE6E-D0B6C691E0A9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60" indent="-2857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17" indent="-2286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23" indent="-2286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30" indent="-2286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37" indent="-2286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43" indent="-2286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50" indent="-2286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56" indent="-2286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7F7A0E6-FBD8-407F-BE8A-035EE5F8F045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75D5-D01D-47FF-84F4-4B1668BEFBB6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ED1C-AAFC-42D2-AC51-FF35045E88DA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B1229-EFB7-448F-95CA-7DE2CE4D94A9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IMG_8668 Pres Cov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0" y="2895600"/>
            <a:ext cx="5105400" cy="457200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4038600"/>
            <a:ext cx="6372225" cy="327025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0" y="3276600"/>
            <a:ext cx="8820150" cy="838200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9" name="Picture 15" descr="TAB_col_backgroun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8"/>
          <p:cNvSpPr txBox="1">
            <a:spLocks noChangeArrowheads="1"/>
          </p:cNvSpPr>
          <p:nvPr userDrawn="1"/>
        </p:nvSpPr>
        <p:spPr bwMode="auto">
          <a:xfrm>
            <a:off x="6781800" y="188913"/>
            <a:ext cx="22098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smtClean="0">
                <a:solidFill>
                  <a:srgbClr val="FFFFFF"/>
                </a:solidFill>
              </a:rPr>
              <a:t>www.manchester.ac.uk/business</a:t>
            </a:r>
            <a:endParaRPr lang="en-GB" altLang="en-US" sz="1000" b="1" smtClean="0">
              <a:solidFill>
                <a:srgbClr val="000000"/>
              </a:solidFill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7544" y="3356992"/>
            <a:ext cx="8352928" cy="648072"/>
          </a:xfrm>
        </p:spPr>
        <p:txBody>
          <a:bodyPr/>
          <a:lstStyle>
            <a:lvl1pPr>
              <a:buNone/>
              <a:defRPr sz="3000" baseline="0">
                <a:solidFill>
                  <a:srgbClr val="F9C81B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467544" y="3933056"/>
            <a:ext cx="5760640" cy="432048"/>
          </a:xfrm>
        </p:spPr>
        <p:txBody>
          <a:bodyPr/>
          <a:lstStyle>
            <a:lvl1pPr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67544" y="2924944"/>
            <a:ext cx="4319588" cy="431800"/>
          </a:xfrm>
        </p:spPr>
        <p:txBody>
          <a:bodyPr/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624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9750" y="1412776"/>
            <a:ext cx="8424863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75856" y="404664"/>
            <a:ext cx="5868144" cy="6480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933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219129" y="1196975"/>
            <a:ext cx="3889375" cy="53276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50825" y="1196975"/>
            <a:ext cx="4897438" cy="532765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64109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9512" y="1196975"/>
            <a:ext cx="8785101" cy="532765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32750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IMG_8668 Pres Cov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0" y="2895600"/>
            <a:ext cx="5105400" cy="457200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4038600"/>
            <a:ext cx="6372225" cy="327025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0" y="3276600"/>
            <a:ext cx="8820150" cy="838200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pic>
        <p:nvPicPr>
          <p:cNvPr id="9" name="Picture 15" descr="TAB_col_backgroun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8"/>
          <p:cNvSpPr txBox="1">
            <a:spLocks noChangeArrowheads="1"/>
          </p:cNvSpPr>
          <p:nvPr userDrawn="1"/>
        </p:nvSpPr>
        <p:spPr bwMode="auto">
          <a:xfrm>
            <a:off x="6781800" y="188913"/>
            <a:ext cx="22098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smtClean="0">
                <a:solidFill>
                  <a:srgbClr val="FFFFFF"/>
                </a:solidFill>
              </a:rPr>
              <a:t>www.manchester.ac.uk/business</a:t>
            </a:r>
            <a:endParaRPr lang="en-GB" altLang="en-US" sz="1000" b="1" smtClean="0">
              <a:solidFill>
                <a:srgbClr val="000000"/>
              </a:solidFill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7544" y="3356992"/>
            <a:ext cx="8352928" cy="648072"/>
          </a:xfrm>
        </p:spPr>
        <p:txBody>
          <a:bodyPr/>
          <a:lstStyle>
            <a:lvl1pPr>
              <a:buNone/>
              <a:defRPr sz="3000" baseline="0">
                <a:solidFill>
                  <a:srgbClr val="F9C81B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467544" y="3933056"/>
            <a:ext cx="5760640" cy="432048"/>
          </a:xfrm>
        </p:spPr>
        <p:txBody>
          <a:bodyPr/>
          <a:lstStyle>
            <a:lvl1pPr>
              <a:buNone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67544" y="2924944"/>
            <a:ext cx="4319588" cy="431800"/>
          </a:xfrm>
        </p:spPr>
        <p:txBody>
          <a:bodyPr/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529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smtClean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 smtClean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41D92D-C344-44CA-B57A-712C62F35314}" type="slidenum">
              <a:rPr lang="en-US" altLang="en-US" sz="24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2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55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8AE750-2C52-46F4-A63B-93E27C7F018D}" type="datetimeFigureOut">
              <a:rPr lang="en-GB" altLang="en-US" sz="24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06/06/2016</a:t>
            </a:fld>
            <a:endParaRPr lang="en-GB" altLang="en-US" sz="2400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 sz="2400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E71149-0629-4919-8C7D-C75D6211D6B9}" type="slidenum">
              <a:rPr lang="en-GB" altLang="en-US" sz="24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sz="2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5F94-5D60-4063-BCC5-57EE7AB2E64D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4C57C-4FFF-43BB-BD18-12646634DB69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7444-3247-4716-B93D-E3B9783CD401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BDC8-8C25-433C-81F9-38EA1D203699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1AB2F-9ED8-40E9-9658-B54ED765D402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D596-1FC5-4F95-9500-BBD250857565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37207-EBD4-40C6-BE68-4C7575B0D040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43863-70CA-4FCE-9CA7-BC768322C59F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79059-7662-4235-8F3B-18157BD8D07A}" type="datetime1">
              <a:rPr lang="en-GB" smtClean="0"/>
              <a:pPr/>
              <a:t>06/06/2016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1FA56-83E2-482D-898A-773DF1722FD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3414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7" name="Picture 6" descr="TAB_col_white_background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4"/>
          <p:cNvSpPr>
            <a:spLocks noChangeArrowheads="1"/>
          </p:cNvSpPr>
          <p:nvPr userDrawn="1"/>
        </p:nvSpPr>
        <p:spPr bwMode="auto">
          <a:xfrm>
            <a:off x="34925" y="6602413"/>
            <a:ext cx="9037638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911" rIns="0" bIns="50911"/>
          <a:lstStyle>
            <a:lvl1pPr defTabSz="10191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0191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0191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0191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38350" defTabSz="101917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49555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5275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0995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67150" defTabSz="1019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4" algn="r" fontAlgn="base">
              <a:spcBef>
                <a:spcPct val="0"/>
              </a:spcBef>
              <a:spcAft>
                <a:spcPct val="0"/>
              </a:spcAft>
            </a:pPr>
            <a:fld id="{3F033C47-0D65-4A76-9EB8-D123D5266DC5}" type="slidenum">
              <a:rPr lang="en-US" altLang="en-US" sz="1000" b="1" smtClean="0">
                <a:solidFill>
                  <a:srgbClr val="700099"/>
                </a:solidFill>
              </a:rPr>
              <a:pPr lvl="4"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1000" b="1" smtClean="0">
              <a:solidFill>
                <a:srgbClr val="700099"/>
              </a:solidFill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altLang="en-US" sz="800" smtClean="0">
              <a:solidFill>
                <a:srgbClr val="660099"/>
              </a:solidFill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276600" y="404813"/>
            <a:ext cx="5867400" cy="647700"/>
          </a:xfrm>
          <a:prstGeom prst="rect">
            <a:avLst/>
          </a:prstGeom>
          <a:solidFill>
            <a:srgbClr val="66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1317" tIns="50911" rIns="101823" bIns="509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678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5" charset="0"/>
          <a:ea typeface="ＭＳ Ｐゴシック" pitchFamily="-105" charset="-128"/>
          <a:cs typeface="ＭＳ Ｐゴシック" pitchFamily="-10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hyperlink" Target="http://www.cities.manchester.ac.uk/impact-and-engagement/devo-manc-hub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://www.manchester.ac.uk/collaborate/business-engagement/knowledge-exchange/case-studies/gmwda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3" descr="VK1K00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9"/>
          <p:cNvSpPr txBox="1">
            <a:spLocks noChangeArrowheads="1"/>
          </p:cNvSpPr>
          <p:nvPr/>
        </p:nvSpPr>
        <p:spPr bwMode="auto">
          <a:xfrm>
            <a:off x="1258888" y="4083050"/>
            <a:ext cx="68405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000" dirty="0">
                <a:solidFill>
                  <a:schemeClr val="bg1"/>
                </a:solidFill>
              </a:rPr>
              <a:t>The University of Manchester</a:t>
            </a:r>
          </a:p>
        </p:txBody>
      </p:sp>
      <p:pic>
        <p:nvPicPr>
          <p:cNvPr id="15364" name="Picture 21" descr="UoM_CMYK_whiteleft_3mm co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26988"/>
            <a:ext cx="2232025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5" name="Group 37"/>
          <p:cNvGrpSpPr>
            <a:grpSpLocks/>
          </p:cNvGrpSpPr>
          <p:nvPr/>
        </p:nvGrpSpPr>
        <p:grpSpPr bwMode="auto">
          <a:xfrm>
            <a:off x="0" y="5846763"/>
            <a:ext cx="9180513" cy="1011237"/>
            <a:chOff x="0" y="2115"/>
            <a:chExt cx="5783" cy="637"/>
          </a:xfrm>
        </p:grpSpPr>
        <p:sp>
          <p:nvSpPr>
            <p:cNvPr id="15368" name="Rectangle 24"/>
            <p:cNvSpPr>
              <a:spLocks noChangeArrowheads="1"/>
            </p:cNvSpPr>
            <p:nvPr/>
          </p:nvSpPr>
          <p:spPr bwMode="auto">
            <a:xfrm>
              <a:off x="1202" y="2115"/>
              <a:ext cx="272" cy="635"/>
            </a:xfrm>
            <a:prstGeom prst="rect">
              <a:avLst/>
            </a:prstGeom>
            <a:solidFill>
              <a:srgbClr val="34BE52"/>
            </a:solidFill>
            <a:ln w="9525">
              <a:solidFill>
                <a:srgbClr val="34BE5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altLang="en-US" dirty="0">
                <a:solidFill>
                  <a:srgbClr val="6D009D"/>
                </a:solidFill>
              </a:endParaRPr>
            </a:p>
          </p:txBody>
        </p:sp>
        <p:sp>
          <p:nvSpPr>
            <p:cNvPr id="15369" name="Rectangle 25"/>
            <p:cNvSpPr>
              <a:spLocks noChangeArrowheads="1"/>
            </p:cNvSpPr>
            <p:nvPr/>
          </p:nvSpPr>
          <p:spPr bwMode="auto">
            <a:xfrm>
              <a:off x="2653" y="2115"/>
              <a:ext cx="272" cy="635"/>
            </a:xfrm>
            <a:prstGeom prst="rect">
              <a:avLst/>
            </a:prstGeom>
            <a:solidFill>
              <a:srgbClr val="00A2AE"/>
            </a:solidFill>
            <a:ln w="9525">
              <a:solidFill>
                <a:srgbClr val="00A2AE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sp>
          <p:nvSpPr>
            <p:cNvPr id="15370" name="Rectangle 26"/>
            <p:cNvSpPr>
              <a:spLocks noChangeArrowheads="1"/>
            </p:cNvSpPr>
            <p:nvPr/>
          </p:nvSpPr>
          <p:spPr bwMode="auto">
            <a:xfrm>
              <a:off x="4105" y="2115"/>
              <a:ext cx="272" cy="635"/>
            </a:xfrm>
            <a:prstGeom prst="rect">
              <a:avLst/>
            </a:prstGeom>
            <a:solidFill>
              <a:srgbClr val="D22332"/>
            </a:solidFill>
            <a:ln w="9525">
              <a:solidFill>
                <a:srgbClr val="D2233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en-US" dirty="0"/>
            </a:p>
          </p:txBody>
        </p:sp>
        <p:grpSp>
          <p:nvGrpSpPr>
            <p:cNvPr id="15371" name="Group 36"/>
            <p:cNvGrpSpPr>
              <a:grpSpLocks/>
            </p:cNvGrpSpPr>
            <p:nvPr/>
          </p:nvGrpSpPr>
          <p:grpSpPr bwMode="auto">
            <a:xfrm>
              <a:off x="0" y="2115"/>
              <a:ext cx="5783" cy="637"/>
              <a:chOff x="0" y="2115"/>
              <a:chExt cx="5783" cy="637"/>
            </a:xfrm>
          </p:grpSpPr>
          <p:pic>
            <p:nvPicPr>
              <p:cNvPr id="15372" name="Picture 31" descr="DSC_002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7" y="2115"/>
                <a:ext cx="1134" cy="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3" name="Picture 29" descr="federal library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5" y="2115"/>
                <a:ext cx="1179" cy="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4" name="Picture 30" descr="incubator outside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4" y="2115"/>
                <a:ext cx="1180" cy="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375" name="Picture 28" descr="mech eng1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115"/>
                <a:ext cx="1202" cy="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376" name="Rectangle 27"/>
              <p:cNvSpPr>
                <a:spLocks noChangeArrowheads="1"/>
              </p:cNvSpPr>
              <p:nvPr/>
            </p:nvSpPr>
            <p:spPr bwMode="auto">
              <a:xfrm>
                <a:off x="5511" y="2115"/>
                <a:ext cx="272" cy="635"/>
              </a:xfrm>
              <a:prstGeom prst="rect">
                <a:avLst/>
              </a:prstGeom>
              <a:solidFill>
                <a:srgbClr val="5368E0"/>
              </a:solidFill>
              <a:ln w="9525">
                <a:solidFill>
                  <a:srgbClr val="5368E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en-US" altLang="en-US" dirty="0"/>
              </a:p>
            </p:txBody>
          </p:sp>
        </p:grpSp>
      </p:grpSp>
      <p:sp>
        <p:nvSpPr>
          <p:cNvPr id="15367" name="Rectangle 16"/>
          <p:cNvSpPr>
            <a:spLocks noChangeArrowheads="1"/>
          </p:cNvSpPr>
          <p:nvPr/>
        </p:nvSpPr>
        <p:spPr bwMode="auto">
          <a:xfrm>
            <a:off x="483998" y="3645024"/>
            <a:ext cx="84963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Engagement in Humanities</a:t>
            </a:r>
          </a:p>
          <a:p>
            <a:pPr algn="ctr" eaLnBrk="1" hangingPunct="1"/>
            <a:endParaRPr lang="en-GB" altLang="en-US" sz="2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eaLnBrk="1" hangingPunct="1"/>
            <a:r>
              <a:rPr lang="en-GB" altLang="en-US" sz="2000" b="1" dirty="0" smtClean="0">
                <a:solidFill>
                  <a:srgbClr val="000066"/>
                </a:solidFill>
              </a:rPr>
              <a:t>Overview of scoping exercise &amp; BE Strategy</a:t>
            </a:r>
          </a:p>
          <a:p>
            <a:pPr algn="ctr" eaLnBrk="1" hangingPunct="1"/>
            <a:endParaRPr lang="en-GB" altLang="en-US" sz="2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803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63688" y="0"/>
            <a:ext cx="7200800" cy="1143000"/>
          </a:xfrm>
        </p:spPr>
        <p:txBody>
          <a:bodyPr>
            <a:normAutofit/>
          </a:bodyPr>
          <a:lstStyle/>
          <a:p>
            <a: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Potential cross-School themes </a:t>
            </a:r>
            <a:b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</a:br>
            <a: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with significant engagement opportunities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3568" y="1340768"/>
            <a:ext cx="8229600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“</a:t>
            </a:r>
            <a:r>
              <a:rPr lang="en-GB" sz="2400" b="1" dirty="0" err="1" smtClean="0">
                <a:solidFill>
                  <a:srgbClr val="7030A0"/>
                </a:solidFill>
              </a:rPr>
              <a:t>DevoManc</a:t>
            </a:r>
            <a:r>
              <a:rPr lang="en-GB" sz="2400" b="1" dirty="0" smtClean="0">
                <a:solidFill>
                  <a:srgbClr val="7030A0"/>
                </a:solidFill>
              </a:rPr>
              <a:t>”</a:t>
            </a:r>
          </a:p>
          <a:p>
            <a:r>
              <a:rPr lang="en-GB" sz="2000" dirty="0" err="1" smtClean="0">
                <a:hlinkClick r:id="rId2"/>
              </a:rPr>
              <a:t>DevoManc</a:t>
            </a:r>
            <a:r>
              <a:rPr lang="en-GB" sz="2000" dirty="0" smtClean="0">
                <a:hlinkClick r:id="rId2"/>
              </a:rPr>
              <a:t> Hub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Existing </a:t>
            </a:r>
            <a:r>
              <a:rPr lang="en-GB" sz="2000" dirty="0" smtClean="0"/>
              <a:t>relationships with Manchester City Council via: </a:t>
            </a:r>
            <a:r>
              <a:rPr lang="en-GB" sz="2000" dirty="0" err="1" smtClean="0"/>
              <a:t>Cities@Manchester</a:t>
            </a:r>
            <a:r>
              <a:rPr lang="en-GB" sz="2000" dirty="0" smtClean="0"/>
              <a:t>; </a:t>
            </a:r>
            <a:r>
              <a:rPr lang="en-GB" sz="2000" dirty="0" err="1" smtClean="0"/>
              <a:t>Policy@manchester</a:t>
            </a:r>
            <a:r>
              <a:rPr lang="en-GB" sz="2000" dirty="0" smtClean="0"/>
              <a:t>; </a:t>
            </a:r>
            <a:r>
              <a:rPr lang="en-GB" sz="2000" dirty="0"/>
              <a:t>MICRA</a:t>
            </a:r>
            <a:r>
              <a:rPr lang="en-GB" sz="2000" dirty="0" smtClean="0"/>
              <a:t>; SEED; SoSS; AMBS</a:t>
            </a:r>
          </a:p>
          <a:p>
            <a:endParaRPr lang="en-GB" sz="2000" dirty="0" smtClean="0"/>
          </a:p>
          <a:p>
            <a:r>
              <a:rPr lang="en-GB" sz="2000" dirty="0" smtClean="0"/>
              <a:t>A number of Schools &amp; </a:t>
            </a:r>
            <a:r>
              <a:rPr lang="en-GB" sz="2000" dirty="0" smtClean="0"/>
              <a:t>RIs </a:t>
            </a:r>
            <a:r>
              <a:rPr lang="en-GB" sz="2000" dirty="0" smtClean="0"/>
              <a:t>have identified potential benefits from better information sharing about links with the Council</a:t>
            </a:r>
          </a:p>
          <a:p>
            <a:endParaRPr lang="en-GB" sz="2000" dirty="0" smtClean="0"/>
          </a:p>
          <a:p>
            <a:r>
              <a:rPr lang="en-GB" sz="2000" dirty="0" smtClean="0"/>
              <a:t>SALC - cultural economy contribution, The Art of Devolution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Also activity on devolved  health </a:t>
            </a:r>
            <a:r>
              <a:rPr lang="en-GB" sz="2000" dirty="0"/>
              <a:t>agenda (MICRA </a:t>
            </a:r>
            <a:r>
              <a:rPr lang="en-GB" sz="2000" dirty="0" smtClean="0"/>
              <a:t>and AMBS </a:t>
            </a:r>
            <a:r>
              <a:rPr lang="en-GB" sz="2000" dirty="0"/>
              <a:t>via NIHR/CLAHRC</a:t>
            </a:r>
            <a:r>
              <a:rPr lang="en-GB" sz="2000" dirty="0" smtClean="0"/>
              <a:t>) and with TfGM (Cities@)</a:t>
            </a:r>
            <a:endParaRPr lang="en-GB" sz="20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7" name="Picture 6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63688" y="0"/>
            <a:ext cx="7200800" cy="1143000"/>
          </a:xfrm>
        </p:spPr>
        <p:txBody>
          <a:bodyPr>
            <a:normAutofit/>
          </a:bodyPr>
          <a:lstStyle/>
          <a:p>
            <a: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Potential cross-School themes </a:t>
            </a:r>
            <a:b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</a:br>
            <a: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with significant engagement opportunities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7" name="Picture 6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83568" y="1556792"/>
            <a:ext cx="820891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Creative </a:t>
            </a:r>
            <a:r>
              <a:rPr lang="en-GB" sz="2400" b="1" dirty="0">
                <a:solidFill>
                  <a:srgbClr val="7030A0"/>
                </a:solidFill>
              </a:rPr>
              <a:t>&amp; digital industries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Identified </a:t>
            </a:r>
            <a:r>
              <a:rPr lang="en-GB" dirty="0"/>
              <a:t>as a priority </a:t>
            </a:r>
            <a:r>
              <a:rPr lang="en-GB" dirty="0" smtClean="0"/>
              <a:t>sector by </a:t>
            </a:r>
            <a:r>
              <a:rPr lang="en-GB" dirty="0"/>
              <a:t>the </a:t>
            </a:r>
            <a:r>
              <a:rPr lang="en-GB" dirty="0" smtClean="0"/>
              <a:t>President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Economic significance for region - 2</a:t>
            </a:r>
            <a:r>
              <a:rPr lang="en-GB" baseline="30000" dirty="0" smtClean="0"/>
              <a:t>nd</a:t>
            </a:r>
            <a:r>
              <a:rPr lang="en-GB" dirty="0" smtClean="0"/>
              <a:t> largest C&amp;D economy after London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SALC; SoSS; MBS all have engagement activities in this </a:t>
            </a:r>
            <a:r>
              <a:rPr lang="en-GB" dirty="0" smtClean="0"/>
              <a:t>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BE has been building networks and university profile in the GM Creative &amp; Digital Sector</a:t>
            </a:r>
            <a:endParaRPr lang="en-GB" dirty="0"/>
          </a:p>
          <a:p>
            <a:endParaRPr lang="en-GB" sz="1400" u="sng" dirty="0"/>
          </a:p>
          <a:p>
            <a:pPr>
              <a:buNone/>
            </a:pPr>
            <a:r>
              <a:rPr lang="en-GB" sz="2400" b="1" dirty="0" smtClean="0">
                <a:solidFill>
                  <a:srgbClr val="7030A0"/>
                </a:solidFill>
              </a:rPr>
              <a:t>Infrastructure </a:t>
            </a:r>
            <a:endParaRPr lang="en-GB" sz="2400" b="1" dirty="0">
              <a:solidFill>
                <a:srgbClr val="7030A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SEED &amp; MBS have a number of relationships with companies (ARUP) &amp; other external organisations in the infrastructure field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MBS is seeking to establish a cross-School &amp; cross-Faculty </a:t>
            </a:r>
            <a:r>
              <a:rPr lang="en-GB" i="1" dirty="0" err="1"/>
              <a:t>Infrastructure@Manchester</a:t>
            </a:r>
            <a:r>
              <a:rPr lang="en-GB" dirty="0"/>
              <a:t> </a:t>
            </a:r>
            <a:r>
              <a:rPr lang="en-GB" dirty="0" smtClean="0"/>
              <a:t>initiative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2400" b="1" dirty="0">
                <a:solidFill>
                  <a:srgbClr val="7030A0"/>
                </a:solidFill>
              </a:rPr>
              <a:t>Others</a:t>
            </a:r>
            <a:r>
              <a:rPr lang="en-GB" sz="2400" b="1" dirty="0" smtClean="0">
                <a:solidFill>
                  <a:srgbClr val="7030A0"/>
                </a:solidFill>
              </a:rPr>
              <a:t>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6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6552728" cy="1143000"/>
          </a:xfrm>
        </p:spPr>
        <p:txBody>
          <a:bodyPr>
            <a:normAutofit/>
          </a:bodyPr>
          <a:lstStyle/>
          <a:p>
            <a:r>
              <a:rPr lang="en-GB" sz="2800" b="1" kern="0" dirty="0" smtClean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Opportunities to increase engagement</a:t>
            </a:r>
            <a:r>
              <a:rPr lang="en-GB" sz="3200" b="1" dirty="0" smtClean="0"/>
              <a:t/>
            </a:r>
            <a:br>
              <a:rPr lang="en-GB" sz="3200" b="1" dirty="0" smtClean="0"/>
            </a:br>
            <a:endParaRPr lang="en-GB" sz="1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064896" cy="5256584"/>
          </a:xfrm>
        </p:spPr>
        <p:txBody>
          <a:bodyPr>
            <a:normAutofit/>
          </a:bodyPr>
          <a:lstStyle/>
          <a:p>
            <a:endParaRPr lang="en-GB" sz="2000" dirty="0" smtClean="0"/>
          </a:p>
          <a:p>
            <a:r>
              <a:rPr lang="en-GB" sz="2000" dirty="0" smtClean="0"/>
              <a:t>Develop </a:t>
            </a:r>
            <a:r>
              <a:rPr lang="en-GB" sz="2000" dirty="0"/>
              <a:t>more effective engagement with the University’s Strategic Partners</a:t>
            </a:r>
          </a:p>
          <a:p>
            <a:endParaRPr lang="en-GB" sz="2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dirty="0"/>
              <a:t>Utilise </a:t>
            </a:r>
            <a:r>
              <a:rPr lang="en-GB" sz="2000" dirty="0" smtClean="0"/>
              <a:t>IAA and </a:t>
            </a:r>
            <a:r>
              <a:rPr lang="en-GB" sz="2000" dirty="0"/>
              <a:t>H-SIF to support and encourage </a:t>
            </a:r>
            <a:r>
              <a:rPr lang="en-GB" sz="2000" dirty="0">
                <a:cs typeface="Arial" pitchFamily="34" charset="0"/>
              </a:rPr>
              <a:t>collaborative working </a:t>
            </a:r>
            <a:r>
              <a:rPr lang="en-GB" sz="2000" dirty="0" smtClean="0"/>
              <a:t>with </a:t>
            </a:r>
            <a:r>
              <a:rPr lang="en-GB" sz="2000" dirty="0"/>
              <a:t>private sector </a:t>
            </a:r>
            <a:r>
              <a:rPr lang="en-GB" sz="2000" dirty="0" smtClean="0"/>
              <a:t>companies</a:t>
            </a:r>
            <a:endParaRPr lang="en-GB" sz="2000" dirty="0" smtClean="0"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GB" sz="2000" dirty="0"/>
          </a:p>
          <a:p>
            <a:r>
              <a:rPr lang="en-GB" sz="2000" dirty="0"/>
              <a:t>Increase awareness &amp; uptake of Knowledge Transfer Partnerships (KTPs) as a means of increasing collaborative research &amp; growing business research income    </a:t>
            </a:r>
          </a:p>
          <a:p>
            <a:endParaRPr lang="en-GB" sz="2000" dirty="0" smtClean="0"/>
          </a:p>
          <a:p>
            <a:r>
              <a:rPr lang="en-GB" sz="2000" dirty="0" smtClean="0"/>
              <a:t>Examine </a:t>
            </a:r>
            <a:r>
              <a:rPr lang="en-GB" sz="2000" dirty="0"/>
              <a:t>potential for increased external sponsorship of selected </a:t>
            </a:r>
            <a:r>
              <a:rPr lang="en-GB" sz="2000" dirty="0" smtClean="0"/>
              <a:t>activities</a:t>
            </a:r>
            <a:endParaRPr lang="en-GB" sz="2000" dirty="0"/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" name="Picture 4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08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636" y="116632"/>
            <a:ext cx="6912768" cy="1143000"/>
          </a:xfrm>
        </p:spPr>
        <p:txBody>
          <a:bodyPr>
            <a:noAutofit/>
          </a:bodyPr>
          <a:lstStyle/>
          <a:p>
            <a:r>
              <a:rPr lang="en-GB" sz="24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Key tasks for communicating the</a:t>
            </a:r>
            <a:br>
              <a:rPr lang="en-GB" sz="24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</a:br>
            <a:r>
              <a:rPr lang="en-GB" sz="24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Humanities Business Engagement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Raise </a:t>
            </a:r>
            <a:r>
              <a:rPr lang="en-GB" sz="2000" b="1" dirty="0">
                <a:solidFill>
                  <a:srgbClr val="7030A0"/>
                </a:solidFill>
              </a:rPr>
              <a:t>awareness</a:t>
            </a:r>
            <a:r>
              <a:rPr lang="en-GB" sz="2000" dirty="0"/>
              <a:t> &amp; clarify what “engagement” means in the Faculty of </a:t>
            </a:r>
            <a:r>
              <a:rPr lang="en-GB" sz="2000" dirty="0" smtClean="0"/>
              <a:t>Humanities</a:t>
            </a:r>
          </a:p>
          <a:p>
            <a:pPr lvl="0"/>
            <a:endParaRPr lang="en-GB" sz="2000" dirty="0" smtClean="0"/>
          </a:p>
          <a:p>
            <a:pPr lvl="0"/>
            <a:r>
              <a:rPr lang="en-GB" sz="2000" b="1" dirty="0" smtClean="0">
                <a:solidFill>
                  <a:srgbClr val="7030A0"/>
                </a:solidFill>
              </a:rPr>
              <a:t>Signpostin</a:t>
            </a:r>
            <a:r>
              <a:rPr lang="en-GB" sz="2000" dirty="0" smtClean="0"/>
              <a:t>g to the faculty BE strategy </a:t>
            </a:r>
            <a:endParaRPr lang="en-GB" sz="2000" dirty="0"/>
          </a:p>
          <a:p>
            <a:pPr lvl="0"/>
            <a:endParaRPr lang="en-GB" sz="2000" dirty="0"/>
          </a:p>
          <a:p>
            <a:pPr lvl="0"/>
            <a:r>
              <a:rPr lang="en-GB" sz="2000" dirty="0"/>
              <a:t>Make BE support function more </a:t>
            </a:r>
            <a:r>
              <a:rPr lang="en-GB" sz="2000" b="1" dirty="0">
                <a:solidFill>
                  <a:srgbClr val="7030A0"/>
                </a:solidFill>
              </a:rPr>
              <a:t>visible</a:t>
            </a:r>
          </a:p>
          <a:p>
            <a:endParaRPr lang="en-GB" sz="2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b="1" dirty="0" smtClean="0">
                <a:solidFill>
                  <a:srgbClr val="7030A0"/>
                </a:solidFill>
              </a:rPr>
              <a:t>Communicate</a:t>
            </a:r>
            <a:r>
              <a:rPr lang="en-GB" sz="2000" dirty="0" smtClean="0"/>
              <a:t> link to strategic plan goals</a:t>
            </a:r>
            <a:endParaRPr lang="en-GB" sz="2000" dirty="0"/>
          </a:p>
          <a:p>
            <a:endParaRPr lang="en-GB" sz="2000" dirty="0"/>
          </a:p>
          <a:p>
            <a:r>
              <a:rPr lang="en-GB" sz="2000" b="1" dirty="0">
                <a:solidFill>
                  <a:srgbClr val="7030A0"/>
                </a:solidFill>
              </a:rPr>
              <a:t>Encourage</a:t>
            </a:r>
            <a:r>
              <a:rPr lang="en-GB" sz="2000" dirty="0"/>
              <a:t> academics to consider how their research might benefit from working with partner organisations</a:t>
            </a:r>
          </a:p>
          <a:p>
            <a:endParaRPr lang="en-GB" sz="2000" dirty="0"/>
          </a:p>
          <a:p>
            <a:r>
              <a:rPr lang="en-GB" sz="2000" b="1" dirty="0">
                <a:solidFill>
                  <a:srgbClr val="7030A0"/>
                </a:solidFill>
              </a:rPr>
              <a:t>Identify</a:t>
            </a:r>
            <a:r>
              <a:rPr lang="en-GB" sz="2000" dirty="0"/>
              <a:t> </a:t>
            </a:r>
            <a:r>
              <a:rPr lang="en-GB" sz="2000" dirty="0" smtClean="0"/>
              <a:t>high </a:t>
            </a:r>
            <a:r>
              <a:rPr lang="en-GB" sz="2000" dirty="0"/>
              <a:t>potential activities for Faculty support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6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3" descr="DSC_0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67813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6659563" y="127000"/>
            <a:ext cx="23764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altLang="en-GB" sz="900" b="1">
                <a:solidFill>
                  <a:schemeClr val="bg1"/>
                </a:solidFill>
              </a:rPr>
              <a:t>THES University of the Year 2005/6</a:t>
            </a:r>
          </a:p>
        </p:txBody>
      </p:sp>
      <p:pic>
        <p:nvPicPr>
          <p:cNvPr id="26628" name="Picture 7" descr="UoM_CMYK_whiteleft_3mm co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26988"/>
            <a:ext cx="2232025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1835150" y="1038225"/>
            <a:ext cx="5329238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Rachel.kenyon@manchester.ac.uk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GB" altLang="en-US" sz="2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www.humanities.manchester.ac.uk/connect/business-engagement/case-studies/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en-GB" altLang="en-US" sz="2400" b="1" dirty="0" smtClean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GB" altLang="en-US" sz="4000" b="1" dirty="0" smtClean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73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Appendix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13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102960"/>
            <a:ext cx="6048672" cy="1143000"/>
          </a:xfrm>
        </p:spPr>
        <p:txBody>
          <a:bodyPr>
            <a:normAutofit/>
          </a:bodyPr>
          <a:lstStyle/>
          <a:p>
            <a:r>
              <a:rPr lang="en-GB" sz="36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School priorities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896544"/>
          </a:xfrm>
        </p:spPr>
        <p:txBody>
          <a:bodyPr>
            <a:normAutofit fontScale="62500" lnSpcReduction="20000"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SALC</a:t>
            </a:r>
          </a:p>
          <a:p>
            <a:pPr lvl="1"/>
            <a:r>
              <a:rPr lang="en-GB" dirty="0" smtClean="0"/>
              <a:t>Centre for Translation &amp; Intercultural Studies – translation &amp; interpretation centre following Legal Advice Centre model</a:t>
            </a:r>
          </a:p>
          <a:p>
            <a:pPr lvl="1"/>
            <a:r>
              <a:rPr lang="en-GB" dirty="0" smtClean="0"/>
              <a:t>Institute for Cultural Practices – focus to draw together those engaged with museums &amp; art galleries</a:t>
            </a:r>
          </a:p>
          <a:p>
            <a:r>
              <a:rPr lang="en-GB" b="1" dirty="0">
                <a:solidFill>
                  <a:srgbClr val="7030A0"/>
                </a:solidFill>
              </a:rPr>
              <a:t>SEED</a:t>
            </a:r>
          </a:p>
          <a:p>
            <a:pPr lvl="1"/>
            <a:r>
              <a:rPr lang="en-GB" dirty="0" smtClean="0"/>
              <a:t>Expand contribution to the Just GM initiative </a:t>
            </a:r>
          </a:p>
          <a:p>
            <a:pPr lvl="1"/>
            <a:r>
              <a:rPr lang="en-GB" dirty="0" smtClean="0"/>
              <a:t>Environmental Processes Research Group has potential for increased business engagement</a:t>
            </a:r>
          </a:p>
          <a:p>
            <a:r>
              <a:rPr lang="en-GB" b="1" dirty="0" err="1">
                <a:solidFill>
                  <a:srgbClr val="7030A0"/>
                </a:solidFill>
              </a:rPr>
              <a:t>SoSS</a:t>
            </a:r>
            <a:endParaRPr lang="en-GB" b="1" dirty="0">
              <a:solidFill>
                <a:srgbClr val="7030A0"/>
              </a:solidFill>
            </a:endParaRPr>
          </a:p>
          <a:p>
            <a:pPr lvl="1"/>
            <a:r>
              <a:rPr lang="en-GB" dirty="0" smtClean="0"/>
              <a:t>Joined up engagement with Manchester City Council with the aim of broadening &amp; deepening collaboration</a:t>
            </a:r>
          </a:p>
          <a:p>
            <a:pPr lvl="1"/>
            <a:r>
              <a:rPr lang="en-GB" dirty="0" smtClean="0"/>
              <a:t>Additional collaboration agreements building on the experience with the Runnymede Trust</a:t>
            </a:r>
          </a:p>
          <a:p>
            <a:pPr lvl="1"/>
            <a:r>
              <a:rPr lang="en-GB" dirty="0" smtClean="0"/>
              <a:t>Identify &amp; act on good practice lessons learnt from SCI engagement activities</a:t>
            </a:r>
          </a:p>
          <a:p>
            <a:r>
              <a:rPr lang="en-GB" b="1" dirty="0">
                <a:solidFill>
                  <a:srgbClr val="7030A0"/>
                </a:solidFill>
              </a:rPr>
              <a:t>Law </a:t>
            </a:r>
            <a:endParaRPr lang="en-GB" b="1" dirty="0">
              <a:solidFill>
                <a:srgbClr val="7030A0"/>
              </a:solidFill>
            </a:endParaRPr>
          </a:p>
          <a:p>
            <a:pPr lvl="1"/>
            <a:r>
              <a:rPr lang="en-GB" dirty="0" smtClean="0"/>
              <a:t>Legal Tech</a:t>
            </a:r>
          </a:p>
          <a:p>
            <a:pPr marL="0" indent="0">
              <a:buNone/>
            </a:pPr>
            <a:r>
              <a:rPr lang="en-GB" sz="2900" dirty="0" smtClean="0"/>
              <a:t>	</a:t>
            </a:r>
          </a:p>
          <a:p>
            <a:pPr>
              <a:buFontTx/>
              <a:buChar char="-"/>
            </a:pPr>
            <a:endParaRPr lang="en-GB" sz="2900" dirty="0"/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5" name="Picture 4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55650" y="404813"/>
            <a:ext cx="80772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EEECE1"/>
              </a:solidFill>
              <a:cs typeface="Arial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EEECE1"/>
              </a:solidFill>
              <a:cs typeface="Arial" pitchFamily="34" charset="0"/>
            </a:endParaRPr>
          </a:p>
        </p:txBody>
      </p:sp>
      <p:sp>
        <p:nvSpPr>
          <p:cNvPr id="18437" name="Rectangle 2"/>
          <p:cNvSpPr txBox="1">
            <a:spLocks noChangeArrowheads="1"/>
          </p:cNvSpPr>
          <p:nvPr/>
        </p:nvSpPr>
        <p:spPr bwMode="auto">
          <a:xfrm>
            <a:off x="2635142" y="166688"/>
            <a:ext cx="58324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 kern="0" dirty="0" smtClean="0">
                <a:solidFill>
                  <a:srgbClr val="595959"/>
                </a:solidFill>
                <a:latin typeface="+mn-lt"/>
                <a:ea typeface="+mn-ea"/>
              </a:rPr>
              <a:t>Supporting documents: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 kern="0" dirty="0" smtClean="0">
                <a:solidFill>
                  <a:srgbClr val="595959"/>
                </a:solidFill>
                <a:latin typeface="+mn-lt"/>
                <a:ea typeface="+mn-ea"/>
              </a:rPr>
              <a:t>External Promotional </a:t>
            </a:r>
            <a:r>
              <a:rPr lang="en-US" altLang="en-US" sz="2400" b="1" kern="0" dirty="0">
                <a:solidFill>
                  <a:srgbClr val="595959"/>
                </a:solidFill>
                <a:latin typeface="+mn-lt"/>
                <a:ea typeface="+mn-ea"/>
              </a:rPr>
              <a:t>Materials</a:t>
            </a:r>
          </a:p>
        </p:txBody>
      </p:sp>
      <p:sp>
        <p:nvSpPr>
          <p:cNvPr id="18438" name="Rectangle 3"/>
          <p:cNvSpPr txBox="1">
            <a:spLocks noChangeArrowheads="1"/>
          </p:cNvSpPr>
          <p:nvPr/>
        </p:nvSpPr>
        <p:spPr bwMode="auto">
          <a:xfrm>
            <a:off x="107950" y="3933056"/>
            <a:ext cx="342502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Calibri" pitchFamily="34" charset="0"/>
              </a:rPr>
              <a:t>Flyer handouts - consultancy, recruiting talent, KE, Case Studies etc.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Calibri" pitchFamily="34" charset="0"/>
              </a:rPr>
              <a:t>Presentation Folder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Calibri" pitchFamily="34" charset="0"/>
              </a:rPr>
              <a:t>Available to download from webpages, hard copies can be obtained</a:t>
            </a:r>
          </a:p>
        </p:txBody>
      </p:sp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68413"/>
            <a:ext cx="3654425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1700213"/>
            <a:ext cx="2952750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" descr="TIMBURI CASE STUDY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73" y="2662238"/>
            <a:ext cx="2444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06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611188" y="1412875"/>
            <a:ext cx="72009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EEECE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EEECE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7" descr="TAB_col_white_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2"/>
          <p:cNvSpPr txBox="1">
            <a:spLocks noChangeArrowheads="1"/>
          </p:cNvSpPr>
          <p:nvPr/>
        </p:nvSpPr>
        <p:spPr bwMode="auto">
          <a:xfrm>
            <a:off x="539750" y="1989138"/>
            <a:ext cx="77755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dirty="0">
              <a:solidFill>
                <a:srgbClr val="F9C81B"/>
              </a:solidFill>
            </a:endParaRPr>
          </a:p>
        </p:txBody>
      </p:sp>
      <p:sp>
        <p:nvSpPr>
          <p:cNvPr id="27655" name="Rectangle 3"/>
          <p:cNvSpPr txBox="1">
            <a:spLocks noChangeArrowheads="1"/>
          </p:cNvSpPr>
          <p:nvPr/>
        </p:nvSpPr>
        <p:spPr bwMode="auto">
          <a:xfrm>
            <a:off x="539750" y="1268413"/>
            <a:ext cx="7848674" cy="396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>
              <a:buFontTx/>
              <a:buAutoNum type="arabicParenR"/>
              <a:defRPr/>
            </a:pPr>
            <a:endParaRPr lang="en-US" altLang="en-US" sz="2000" dirty="0">
              <a:latin typeface="Arial" charset="0"/>
              <a:ea typeface="+mn-ea"/>
            </a:endParaRPr>
          </a:p>
          <a:p>
            <a:pPr indent="0" defTabSz="457200">
              <a:defRPr/>
            </a:pPr>
            <a:r>
              <a:rPr lang="en-US" altLang="en-US" sz="2000" dirty="0" smtClean="0">
                <a:latin typeface="Arial" charset="0"/>
                <a:ea typeface="+mn-ea"/>
              </a:rPr>
              <a:t>BEST is the ‘Front Door’ for connecting in or out of university, offering </a:t>
            </a:r>
            <a:r>
              <a:rPr lang="en-US" altLang="en-US" sz="2000" dirty="0">
                <a:latin typeface="Arial" charset="0"/>
                <a:ea typeface="+mn-ea"/>
              </a:rPr>
              <a:t>advice, </a:t>
            </a:r>
            <a:r>
              <a:rPr lang="en-US" altLang="en-US" sz="2000" dirty="0" smtClean="0">
                <a:latin typeface="Arial" charset="0"/>
                <a:ea typeface="+mn-ea"/>
              </a:rPr>
              <a:t>support &amp; signposting for BE activity</a:t>
            </a:r>
          </a:p>
          <a:p>
            <a:pPr eaLnBrk="1" hangingPunct="1"/>
            <a:endParaRPr lang="en-GB" altLang="en-US" sz="2000" dirty="0" smtClean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GB" altLang="en-US" sz="2000" dirty="0" smtClean="0"/>
              <a:t>Exploring </a:t>
            </a:r>
            <a:r>
              <a:rPr lang="en-GB" altLang="en-US" sz="2000" dirty="0"/>
              <a:t>different engagement mechanisms with increasing levels of commitment from both sides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en-GB" altLang="en-US" sz="2000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GB" altLang="en-US" sz="2000" dirty="0"/>
              <a:t>Building relationships &amp; trust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en-GB" altLang="en-US" sz="2000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GB" altLang="en-US" sz="2000" dirty="0"/>
              <a:t>Understanding ways of working</a:t>
            </a:r>
          </a:p>
          <a:p>
            <a:pPr eaLnBrk="1" hangingPunct="1">
              <a:buFont typeface="Courier New" panose="02070309020205020404" pitchFamily="49" charset="0"/>
              <a:buChar char="o"/>
            </a:pPr>
            <a:endParaRPr lang="en-GB" altLang="en-US" sz="2000" dirty="0"/>
          </a:p>
          <a:p>
            <a:pPr lvl="1" eaLnBrk="1" hangingPunct="1">
              <a:buFont typeface="Courier New" panose="02070309020205020404" pitchFamily="49" charset="0"/>
              <a:buChar char="o"/>
            </a:pPr>
            <a:r>
              <a:rPr lang="en-GB" altLang="en-US" sz="2000" dirty="0"/>
              <a:t>Identifying mutual needs</a:t>
            </a:r>
          </a:p>
          <a:p>
            <a:pPr marL="342900" defTabSz="457200">
              <a:buFont typeface="Courier New" panose="02070309020205020404" pitchFamily="49" charset="0"/>
              <a:buChar char="o"/>
              <a:defRPr/>
            </a:pPr>
            <a:endParaRPr lang="en-US" altLang="en-US" sz="2000" dirty="0">
              <a:latin typeface="Arial" charset="0"/>
              <a:ea typeface="+mn-ea"/>
            </a:endParaRPr>
          </a:p>
          <a:p>
            <a:pPr marL="342900" defTabSz="457200">
              <a:buFont typeface="Arial" panose="020B0604020202020204" pitchFamily="34" charset="0"/>
              <a:buChar char="•"/>
              <a:defRPr/>
            </a:pPr>
            <a:endParaRPr lang="en-US" altLang="en-US" sz="2000" dirty="0">
              <a:solidFill>
                <a:srgbClr val="595959"/>
              </a:solidFill>
              <a:latin typeface="Arial" charset="0"/>
              <a:ea typeface="+mn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1573" y="188640"/>
            <a:ext cx="65949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800" b="1" kern="0" dirty="0" smtClean="0">
                <a:solidFill>
                  <a:srgbClr val="595959"/>
                </a:solidFill>
              </a:rPr>
              <a:t>Connecting researchers</a:t>
            </a:r>
            <a:r>
              <a:rPr lang="en-US" altLang="en-US" sz="2800" b="1" kern="0" dirty="0">
                <a:solidFill>
                  <a:srgbClr val="595959"/>
                </a:solidFill>
              </a:rPr>
              <a:t>’ great ideas </a:t>
            </a:r>
            <a:endParaRPr lang="en-US" altLang="en-US" sz="2800" b="1" kern="0" dirty="0" smtClean="0">
              <a:solidFill>
                <a:srgbClr val="595959"/>
              </a:solidFill>
            </a:endParaRPr>
          </a:p>
          <a:p>
            <a:pPr algn="ctr">
              <a:defRPr/>
            </a:pPr>
            <a:r>
              <a:rPr lang="en-US" altLang="en-US" sz="2800" b="1" kern="0" dirty="0" smtClean="0">
                <a:solidFill>
                  <a:srgbClr val="595959"/>
                </a:solidFill>
              </a:rPr>
              <a:t>with </a:t>
            </a:r>
            <a:r>
              <a:rPr lang="en-US" altLang="en-US" sz="2800" b="1" kern="0" dirty="0">
                <a:solidFill>
                  <a:srgbClr val="595959"/>
                </a:solidFill>
              </a:rPr>
              <a:t>organisations that can use </a:t>
            </a:r>
            <a:r>
              <a:rPr lang="en-US" altLang="en-US" sz="2800" b="1" kern="0" dirty="0" smtClean="0">
                <a:solidFill>
                  <a:srgbClr val="595959"/>
                </a:solidFill>
              </a:rPr>
              <a:t>them</a:t>
            </a:r>
            <a:endParaRPr lang="en-GB" sz="2800" b="1" kern="0" dirty="0">
              <a:solidFill>
                <a:srgbClr val="595959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902" y="3212975"/>
            <a:ext cx="3984098" cy="3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64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2483768" y="388642"/>
            <a:ext cx="6462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b="1" kern="0" dirty="0">
                <a:solidFill>
                  <a:srgbClr val="595959"/>
                </a:solidFill>
              </a:rPr>
              <a:t>Business engagement supports key elements of the Humanities Strategic Plan 2020</a:t>
            </a:r>
            <a:endParaRPr lang="en-US" sz="2400" b="1" kern="0" dirty="0">
              <a:solidFill>
                <a:srgbClr val="595959"/>
              </a:solidFill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395536" y="2492896"/>
            <a:ext cx="68214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GB" dirty="0" smtClean="0">
              <a:cs typeface="Arial" pitchFamily="34" charset="0"/>
            </a:endParaRPr>
          </a:p>
          <a:p>
            <a:pPr lvl="1"/>
            <a:endParaRPr lang="en-GB" dirty="0" smtClean="0">
              <a:cs typeface="Arial" pitchFamily="34" charset="0"/>
            </a:endParaRPr>
          </a:p>
        </p:txBody>
      </p:sp>
      <p:pic>
        <p:nvPicPr>
          <p:cNvPr id="17411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208" y="1772816"/>
            <a:ext cx="8784976" cy="4320480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GB" sz="2000" b="1" dirty="0" smtClean="0">
                <a:solidFill>
                  <a:srgbClr val="7030A0"/>
                </a:solidFill>
                <a:cs typeface="Arial" pitchFamily="34" charset="0"/>
              </a:rPr>
              <a:t>Goal 1 - World-class research</a:t>
            </a:r>
            <a:r>
              <a:rPr lang="en-GB" sz="2000" b="1" dirty="0" smtClean="0">
                <a:cs typeface="Arial" pitchFamily="34" charset="0"/>
              </a:rPr>
              <a:t>. </a:t>
            </a:r>
            <a:r>
              <a:rPr lang="en-GB" sz="2000" dirty="0" smtClean="0">
                <a:cs typeface="Arial" pitchFamily="34" charset="0"/>
              </a:rPr>
              <a:t>Stronger business engagement can help us to:</a:t>
            </a:r>
          </a:p>
          <a:p>
            <a:pPr lvl="2"/>
            <a:r>
              <a:rPr lang="en-GB" sz="1800" dirty="0">
                <a:cs typeface="Arial" pitchFamily="34" charset="0"/>
              </a:rPr>
              <a:t>C</a:t>
            </a:r>
            <a:r>
              <a:rPr lang="en-GB" sz="1800" dirty="0" smtClean="0">
                <a:cs typeface="Arial" pitchFamily="34" charset="0"/>
              </a:rPr>
              <a:t>o-create knowledge with external partners</a:t>
            </a:r>
          </a:p>
          <a:p>
            <a:pPr lvl="2"/>
            <a:r>
              <a:rPr lang="en-GB" sz="1800" dirty="0" smtClean="0">
                <a:cs typeface="Arial" pitchFamily="34" charset="0"/>
              </a:rPr>
              <a:t>Deliver increased impact from our research, including through executive education</a:t>
            </a:r>
          </a:p>
          <a:p>
            <a:pPr lvl="2"/>
            <a:r>
              <a:rPr lang="en-GB" sz="1800" dirty="0" smtClean="0">
                <a:cs typeface="Arial" pitchFamily="34" charset="0"/>
              </a:rPr>
              <a:t>Diversify </a:t>
            </a:r>
            <a:r>
              <a:rPr lang="en-GB" sz="1800" dirty="0">
                <a:cs typeface="Arial" pitchFamily="34" charset="0"/>
              </a:rPr>
              <a:t>research funding streams</a:t>
            </a:r>
            <a:endParaRPr lang="en-GB" sz="1800" dirty="0">
              <a:solidFill>
                <a:srgbClr val="FF0000"/>
              </a:solidFill>
              <a:cs typeface="Arial" pitchFamily="34" charset="0"/>
            </a:endParaRPr>
          </a:p>
          <a:p>
            <a:pPr marL="914400" lvl="2" indent="0">
              <a:buNone/>
            </a:pPr>
            <a:endParaRPr lang="en-GB" sz="1800" dirty="0" smtClean="0">
              <a:cs typeface="Arial" pitchFamily="34" charset="0"/>
            </a:endParaRPr>
          </a:p>
          <a:p>
            <a:pPr marL="457200" lvl="1" indent="0">
              <a:buNone/>
            </a:pPr>
            <a:r>
              <a:rPr lang="en-GB" sz="2000" b="1" dirty="0">
                <a:solidFill>
                  <a:srgbClr val="7030A0"/>
                </a:solidFill>
                <a:cs typeface="Arial" pitchFamily="34" charset="0"/>
              </a:rPr>
              <a:t>Goal 2 - Outstanding learning &amp; student experience: </a:t>
            </a:r>
          </a:p>
          <a:p>
            <a:pPr lvl="2"/>
            <a:r>
              <a:rPr lang="en-GB" sz="1800" dirty="0" smtClean="0">
                <a:cs typeface="Arial" pitchFamily="34" charset="0"/>
              </a:rPr>
              <a:t>Business engagement can open up opportunities to our graduates to develop the attributes &amp; experience most highly valued by employers</a:t>
            </a:r>
          </a:p>
          <a:p>
            <a:pPr lvl="1">
              <a:buFont typeface="Arial" pitchFamily="34" charset="0"/>
              <a:buChar char="•"/>
            </a:pPr>
            <a:endParaRPr lang="en-GB" sz="2000" b="1" dirty="0" smtClean="0">
              <a:cs typeface="Arial" pitchFamily="34" charset="0"/>
            </a:endParaRPr>
          </a:p>
          <a:p>
            <a:pPr marL="457200" lvl="1" indent="0">
              <a:buNone/>
            </a:pPr>
            <a:r>
              <a:rPr lang="en-GB" sz="2000" b="1" dirty="0">
                <a:solidFill>
                  <a:srgbClr val="7030A0"/>
                </a:solidFill>
                <a:cs typeface="Arial" pitchFamily="34" charset="0"/>
              </a:rPr>
              <a:t>Goal 3 - Social Responsibility.</a:t>
            </a:r>
            <a:r>
              <a:rPr lang="en-GB" sz="2000" b="1" dirty="0" smtClean="0">
                <a:cs typeface="Arial" pitchFamily="34" charset="0"/>
              </a:rPr>
              <a:t> </a:t>
            </a:r>
            <a:r>
              <a:rPr lang="en-GB" sz="2000" dirty="0" smtClean="0">
                <a:cs typeface="Arial" pitchFamily="34" charset="0"/>
              </a:rPr>
              <a:t>Business engagement can:</a:t>
            </a:r>
          </a:p>
          <a:p>
            <a:pPr lvl="2"/>
            <a:r>
              <a:rPr lang="en-GB" sz="1800" dirty="0">
                <a:cs typeface="Arial" pitchFamily="34" charset="0"/>
              </a:rPr>
              <a:t>C</a:t>
            </a:r>
            <a:r>
              <a:rPr lang="en-GB" sz="1800" dirty="0" smtClean="0">
                <a:cs typeface="Arial" pitchFamily="34" charset="0"/>
              </a:rPr>
              <a:t>ontribute to our engagement with  external organisations for the greater good</a:t>
            </a:r>
          </a:p>
          <a:p>
            <a:pPr lvl="2"/>
            <a:r>
              <a:rPr lang="en-GB" sz="1800" dirty="0">
                <a:cs typeface="Arial" pitchFamily="34" charset="0"/>
              </a:rPr>
              <a:t>I</a:t>
            </a:r>
            <a:r>
              <a:rPr lang="en-GB" sz="1800" dirty="0" smtClean="0">
                <a:cs typeface="Arial" pitchFamily="34" charset="0"/>
              </a:rPr>
              <a:t>ncluding with the city region &amp; cultural organisations</a:t>
            </a:r>
          </a:p>
          <a:p>
            <a:pPr lvl="2">
              <a:buNone/>
            </a:pPr>
            <a:endParaRPr lang="en-GB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2699792" y="542672"/>
            <a:ext cx="62555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b="1" kern="0" dirty="0">
                <a:solidFill>
                  <a:srgbClr val="595959"/>
                </a:solidFill>
              </a:rPr>
              <a:t>Business engagement in Humanities</a:t>
            </a:r>
            <a:endParaRPr lang="en-US" sz="2800" b="1" kern="0" dirty="0">
              <a:solidFill>
                <a:srgbClr val="595959"/>
              </a:solidFill>
            </a:endParaRPr>
          </a:p>
        </p:txBody>
      </p:sp>
      <p:pic>
        <p:nvPicPr>
          <p:cNvPr id="17411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Impressive breadth of engagement across Faculty – BUT much is ad hoc: </a:t>
            </a:r>
            <a:r>
              <a:rPr lang="en-GB" sz="2000" b="1" dirty="0">
                <a:solidFill>
                  <a:srgbClr val="7030A0"/>
                </a:solidFill>
                <a:latin typeface="+mj-lt"/>
              </a:rPr>
              <a:t>Areas that may benefit from coordination/prioritisation?</a:t>
            </a:r>
          </a:p>
          <a:p>
            <a:pPr>
              <a:defRPr/>
            </a:pPr>
            <a:endParaRPr lang="en-GB" sz="2000" dirty="0">
              <a:latin typeface="+mj-lt"/>
            </a:endParaRPr>
          </a:p>
          <a:p>
            <a:pPr>
              <a:defRPr/>
            </a:pPr>
            <a:r>
              <a:rPr lang="en-GB" sz="2000" dirty="0">
                <a:latin typeface="+mj-lt"/>
              </a:rPr>
              <a:t>“Business Engagement”  can be a problematic term for many colleagues in the Faculty – </a:t>
            </a:r>
            <a:r>
              <a:rPr lang="en-GB" sz="2000" b="1" dirty="0">
                <a:solidFill>
                  <a:srgbClr val="7030A0"/>
                </a:solidFill>
                <a:latin typeface="+mj-lt"/>
              </a:rPr>
              <a:t>How can we more clearly communicate that it covers a wide </a:t>
            </a:r>
            <a:r>
              <a:rPr lang="en-GB" sz="2000" b="1" dirty="0">
                <a:solidFill>
                  <a:srgbClr val="7030A0"/>
                </a:solidFill>
                <a:latin typeface="+mj-lt"/>
              </a:rPr>
              <a:t>variety of external </a:t>
            </a:r>
            <a:r>
              <a:rPr lang="en-GB" sz="2000" b="1" dirty="0">
                <a:solidFill>
                  <a:srgbClr val="7030A0"/>
                </a:solidFill>
                <a:latin typeface="+mj-lt"/>
              </a:rPr>
              <a:t>partners?</a:t>
            </a:r>
          </a:p>
          <a:p>
            <a:pPr>
              <a:defRPr/>
            </a:pPr>
            <a:endParaRPr lang="en-GB" sz="2000" dirty="0" smtClean="0">
              <a:latin typeface="+mj-lt"/>
            </a:endParaRPr>
          </a:p>
          <a:p>
            <a:r>
              <a:rPr lang="en-GB" sz="2000" dirty="0" smtClean="0"/>
              <a:t>Important relationships include: Tesco </a:t>
            </a:r>
            <a:r>
              <a:rPr lang="en-GB" sz="2000" dirty="0"/>
              <a:t>(SCI); BP (MBS); Siemens (SEED); ARUP (SEED &amp; MBS); Unilever (SEED)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</a:rPr>
              <a:t>	* BUT - University Strategic </a:t>
            </a:r>
            <a:r>
              <a:rPr lang="en-GB" sz="2000" dirty="0">
                <a:solidFill>
                  <a:srgbClr val="FF0000"/>
                </a:solidFill>
              </a:rPr>
              <a:t>Partners only feature at the margins of </a:t>
            </a:r>
            <a:r>
              <a:rPr lang="en-GB" sz="2000" dirty="0" smtClean="0">
                <a:solidFill>
                  <a:srgbClr val="FF0000"/>
                </a:solidFill>
              </a:rPr>
              <a:t>	</a:t>
            </a:r>
            <a:r>
              <a:rPr lang="en-GB" sz="2000" dirty="0" err="1" smtClean="0">
                <a:solidFill>
                  <a:srgbClr val="FF0000"/>
                </a:solidFill>
              </a:rPr>
              <a:t>FoH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>
                <a:solidFill>
                  <a:srgbClr val="FF0000"/>
                </a:solidFill>
              </a:rPr>
              <a:t>engagement</a:t>
            </a:r>
          </a:p>
          <a:p>
            <a:pPr>
              <a:defRPr/>
            </a:pPr>
            <a:endParaRPr lang="en-GB" sz="2000" dirty="0">
              <a:latin typeface="+mj-lt"/>
            </a:endParaRPr>
          </a:p>
          <a:p>
            <a:pPr>
              <a:defRPr/>
            </a:pPr>
            <a:endParaRPr lang="en-GB" sz="2000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763688" y="5589240"/>
            <a:ext cx="568863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Need to embed mind-shift in-line with </a:t>
            </a:r>
            <a:r>
              <a:rPr lang="en-GB" sz="2400" b="1" dirty="0" smtClean="0">
                <a:solidFill>
                  <a:srgbClr val="7030A0"/>
                </a:solidFill>
              </a:rPr>
              <a:t>University </a:t>
            </a:r>
            <a:r>
              <a:rPr lang="en-GB" sz="2400" b="1" dirty="0">
                <a:solidFill>
                  <a:srgbClr val="7030A0"/>
                </a:solidFill>
              </a:rPr>
              <a:t>&amp; </a:t>
            </a:r>
            <a:r>
              <a:rPr lang="en-GB" sz="2400" b="1" dirty="0" smtClean="0">
                <a:solidFill>
                  <a:srgbClr val="7030A0"/>
                </a:solidFill>
              </a:rPr>
              <a:t>Faculty </a:t>
            </a:r>
            <a:r>
              <a:rPr lang="en-GB" sz="2400" b="1" dirty="0">
                <a:solidFill>
                  <a:srgbClr val="7030A0"/>
                </a:solidFill>
              </a:rPr>
              <a:t>level </a:t>
            </a:r>
            <a:r>
              <a:rPr lang="en-GB" sz="2400" b="1" dirty="0" smtClean="0">
                <a:solidFill>
                  <a:srgbClr val="7030A0"/>
                </a:solidFill>
              </a:rPr>
              <a:t>priorities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552" y="4616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Challenges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383264"/>
            <a:ext cx="8229600" cy="4926056"/>
          </a:xfrm>
        </p:spPr>
        <p:txBody>
          <a:bodyPr>
            <a:normAutofit/>
          </a:bodyPr>
          <a:lstStyle/>
          <a:p>
            <a:r>
              <a:rPr lang="en-GB" sz="2000" dirty="0">
                <a:cs typeface="Arial" pitchFamily="34" charset="0"/>
              </a:rPr>
              <a:t>Lack of visibility of </a:t>
            </a:r>
            <a:r>
              <a:rPr lang="en-GB" sz="2000" dirty="0" smtClean="0">
                <a:cs typeface="Arial" pitchFamily="34" charset="0"/>
              </a:rPr>
              <a:t>successful engagement </a:t>
            </a:r>
            <a:r>
              <a:rPr lang="en-GB" sz="2000" dirty="0">
                <a:cs typeface="Arial" pitchFamily="34" charset="0"/>
              </a:rPr>
              <a:t>activities </a:t>
            </a:r>
            <a:r>
              <a:rPr lang="en-GB" sz="2000" dirty="0" smtClean="0">
                <a:cs typeface="Arial" pitchFamily="34" charset="0"/>
              </a:rPr>
              <a:t>in </a:t>
            </a:r>
            <a:r>
              <a:rPr lang="en-GB" sz="2000" dirty="0">
                <a:cs typeface="Arial" pitchFamily="34" charset="0"/>
              </a:rPr>
              <a:t>the Faculty </a:t>
            </a:r>
            <a:endParaRPr lang="en-GB" sz="2000" dirty="0" smtClean="0">
              <a:cs typeface="Arial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600" dirty="0" smtClean="0">
                <a:cs typeface="Arial" pitchFamily="34" charset="0"/>
              </a:rPr>
              <a:t>Difficult </a:t>
            </a:r>
            <a:r>
              <a:rPr lang="en-GB" sz="1600" dirty="0">
                <a:cs typeface="Arial" pitchFamily="34" charset="0"/>
              </a:rPr>
              <a:t>to </a:t>
            </a:r>
            <a:r>
              <a:rPr lang="en-GB" sz="1600" dirty="0" smtClean="0">
                <a:cs typeface="Arial" pitchFamily="34" charset="0"/>
              </a:rPr>
              <a:t>identify existing activity with an organisation </a:t>
            </a:r>
            <a:r>
              <a:rPr lang="en-GB" sz="1600" dirty="0">
                <a:cs typeface="Arial" pitchFamily="34" charset="0"/>
              </a:rPr>
              <a:t>– and opportunities for joined-up </a:t>
            </a:r>
            <a:r>
              <a:rPr lang="en-GB" sz="1600" dirty="0" smtClean="0">
                <a:cs typeface="Arial" pitchFamily="34" charset="0"/>
              </a:rPr>
              <a:t>bids</a:t>
            </a:r>
            <a:endParaRPr lang="en-GB" sz="1600" dirty="0">
              <a:cs typeface="Arial" pitchFamily="34" charset="0"/>
            </a:endParaRPr>
          </a:p>
          <a:p>
            <a:endParaRPr lang="en-GB" sz="2000" dirty="0">
              <a:cs typeface="Arial" pitchFamily="34" charset="0"/>
            </a:endParaRPr>
          </a:p>
          <a:p>
            <a:r>
              <a:rPr lang="en-GB" sz="2000" dirty="0" smtClean="0">
                <a:cs typeface="Arial" pitchFamily="34" charset="0"/>
              </a:rPr>
              <a:t>Perception of engagement as “something else I have to do…”</a:t>
            </a:r>
          </a:p>
          <a:p>
            <a:endParaRPr lang="en-GB" sz="2000" dirty="0">
              <a:cs typeface="Arial" pitchFamily="34" charset="0"/>
            </a:endParaRPr>
          </a:p>
          <a:p>
            <a:r>
              <a:rPr lang="en-GB" sz="2000" dirty="0" smtClean="0">
                <a:cs typeface="Arial" pitchFamily="34" charset="0"/>
              </a:rPr>
              <a:t>Lack </a:t>
            </a:r>
            <a:r>
              <a:rPr lang="en-GB" sz="2000" dirty="0">
                <a:cs typeface="Arial" pitchFamily="34" charset="0"/>
              </a:rPr>
              <a:t>of time, support and/or </a:t>
            </a:r>
            <a:r>
              <a:rPr lang="en-GB" sz="2000" dirty="0" smtClean="0">
                <a:cs typeface="Arial" pitchFamily="34" charset="0"/>
              </a:rPr>
              <a:t>motivation</a:t>
            </a:r>
          </a:p>
          <a:p>
            <a:endParaRPr lang="en-GB" sz="2000" dirty="0">
              <a:cs typeface="Arial" pitchFamily="34" charset="0"/>
            </a:endParaRPr>
          </a:p>
          <a:p>
            <a:r>
              <a:rPr lang="en-GB" sz="2000" dirty="0" smtClean="0">
                <a:cs typeface="Arial" pitchFamily="34" charset="0"/>
              </a:rPr>
              <a:t>Resources </a:t>
            </a:r>
            <a:r>
              <a:rPr lang="en-GB" sz="2000" dirty="0">
                <a:cs typeface="Arial" pitchFamily="34" charset="0"/>
              </a:rPr>
              <a:t>for “pre-engagement” </a:t>
            </a:r>
            <a:r>
              <a:rPr lang="en-GB" sz="2000" dirty="0" smtClean="0">
                <a:cs typeface="Arial" pitchFamily="34" charset="0"/>
              </a:rPr>
              <a:t>networking, relationship </a:t>
            </a:r>
            <a:r>
              <a:rPr lang="en-GB" sz="2000" dirty="0">
                <a:cs typeface="Arial" pitchFamily="34" charset="0"/>
              </a:rPr>
              <a:t>building </a:t>
            </a:r>
            <a:r>
              <a:rPr lang="en-GB" sz="2000" dirty="0" err="1" smtClean="0">
                <a:cs typeface="Arial" pitchFamily="34" charset="0"/>
              </a:rPr>
              <a:t>etc</a:t>
            </a:r>
            <a:r>
              <a:rPr lang="en-GB" sz="2000" dirty="0" smtClean="0">
                <a:cs typeface="Arial" pitchFamily="34" charset="0"/>
              </a:rPr>
              <a:t> (e.g</a:t>
            </a:r>
            <a:r>
              <a:rPr lang="en-GB" sz="2000" dirty="0">
                <a:cs typeface="Arial" pitchFamily="34" charset="0"/>
              </a:rPr>
              <a:t>. funding of travel to </a:t>
            </a:r>
            <a:r>
              <a:rPr lang="en-GB" sz="2000" dirty="0" smtClean="0">
                <a:cs typeface="Arial" pitchFamily="34" charset="0"/>
              </a:rPr>
              <a:t>meetings and events, time and support to </a:t>
            </a:r>
            <a:r>
              <a:rPr lang="en-GB" sz="2000" dirty="0">
                <a:cs typeface="Arial" pitchFamily="34" charset="0"/>
              </a:rPr>
              <a:t>prepare bids for collaborative research funding</a:t>
            </a:r>
            <a:r>
              <a:rPr lang="en-GB" sz="2000" dirty="0" smtClean="0">
                <a:cs typeface="Arial" pitchFamily="34" charset="0"/>
              </a:rPr>
              <a:t>)</a:t>
            </a:r>
          </a:p>
          <a:p>
            <a:endParaRPr lang="en-GB" sz="2000" dirty="0">
              <a:cs typeface="Arial" pitchFamily="34" charset="0"/>
            </a:endParaRPr>
          </a:p>
          <a:p>
            <a:r>
              <a:rPr lang="en-GB" sz="2000" dirty="0">
                <a:cs typeface="Arial" pitchFamily="34" charset="0"/>
              </a:rPr>
              <a:t>Engagement projects can be seen as a valuable activity whose </a:t>
            </a:r>
            <a:r>
              <a:rPr lang="en-GB" sz="2000" dirty="0" smtClean="0">
                <a:cs typeface="Arial" pitchFamily="34" charset="0"/>
              </a:rPr>
              <a:t>cost should be </a:t>
            </a:r>
            <a:r>
              <a:rPr lang="en-GB" sz="2000" dirty="0">
                <a:cs typeface="Arial" pitchFamily="34" charset="0"/>
              </a:rPr>
              <a:t>covered rather than an opportunity to generate new sources of income</a:t>
            </a:r>
          </a:p>
          <a:p>
            <a:endParaRPr lang="en-GB" sz="2000" dirty="0">
              <a:cs typeface="Arial" pitchFamily="34" charset="0"/>
            </a:endParaRP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000" dirty="0" smtClean="0">
                <a:latin typeface="Calibri" pitchFamily="34" charset="0"/>
              </a:rPr>
              <a:t>Outlines </a:t>
            </a:r>
            <a:r>
              <a:rPr lang="en-GB" altLang="en-US" sz="2000" dirty="0">
                <a:latin typeface="Calibri" pitchFamily="34" charset="0"/>
              </a:rPr>
              <a:t>a co-ordinated and strategic approach to embed business engagement activities into routine activity across the Faculty</a:t>
            </a:r>
          </a:p>
          <a:p>
            <a:endParaRPr lang="en-GB" altLang="en-US" sz="2000" dirty="0" smtClean="0">
              <a:latin typeface="Calibri" pitchFamily="34" charset="0"/>
            </a:endParaRPr>
          </a:p>
          <a:p>
            <a:r>
              <a:rPr lang="en-GB" altLang="en-US" sz="2000" dirty="0" smtClean="0">
                <a:latin typeface="Calibri" pitchFamily="34" charset="0"/>
              </a:rPr>
              <a:t>Key </a:t>
            </a:r>
            <a:r>
              <a:rPr lang="en-GB" altLang="en-US" sz="2000" dirty="0">
                <a:latin typeface="Calibri" pitchFamily="34" charset="0"/>
              </a:rPr>
              <a:t>recommendations include</a:t>
            </a:r>
          </a:p>
          <a:p>
            <a:pPr lvl="1">
              <a:buFont typeface="Courier New" pitchFamily="49" charset="0"/>
              <a:buChar char="o"/>
            </a:pPr>
            <a:r>
              <a:rPr lang="en-US" altLang="en-US" sz="2000" dirty="0">
                <a:latin typeface="Calibri" pitchFamily="34" charset="0"/>
              </a:rPr>
              <a:t>Lead responsibility within Schools and Research Institutes;</a:t>
            </a:r>
            <a:endParaRPr lang="en-GB" altLang="en-US" sz="2000" dirty="0">
              <a:latin typeface="Calibri" pitchFamily="34" charset="0"/>
            </a:endParaRPr>
          </a:p>
          <a:p>
            <a:pPr lvl="1">
              <a:buFont typeface="Courier New" pitchFamily="49" charset="0"/>
              <a:buChar char="o"/>
            </a:pPr>
            <a:r>
              <a:rPr lang="en-US" altLang="en-US" sz="2000" dirty="0">
                <a:latin typeface="Calibri" pitchFamily="34" charset="0"/>
              </a:rPr>
              <a:t>Ensure strategic alignment so that business engagement is used to maximum effect in support of our social responsibility agenda;</a:t>
            </a:r>
            <a:endParaRPr lang="en-GB" altLang="en-US" sz="2000" dirty="0">
              <a:latin typeface="Calibri" pitchFamily="34" charset="0"/>
            </a:endParaRPr>
          </a:p>
          <a:p>
            <a:pPr lvl="1">
              <a:buFont typeface="Courier New" pitchFamily="49" charset="0"/>
              <a:buChar char="o"/>
            </a:pPr>
            <a:r>
              <a:rPr lang="en-US" altLang="en-US" sz="2000" dirty="0">
                <a:latin typeface="Calibri" pitchFamily="34" charset="0"/>
              </a:rPr>
              <a:t>Reducing the barriers to business engagement through reward &amp; recognition</a:t>
            </a:r>
            <a:endParaRPr lang="en-GB" altLang="en-US" sz="2000" dirty="0">
              <a:latin typeface="Calibri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627784" y="484604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kern="0" dirty="0" smtClean="0">
                <a:solidFill>
                  <a:srgbClr val="595959"/>
                </a:solidFill>
              </a:rPr>
              <a:t>Faculty Business Engagement  Strategy</a:t>
            </a:r>
            <a:endParaRPr lang="en-US" sz="2800" b="1" kern="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9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2411760" y="284965"/>
            <a:ext cx="60486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800" b="1" kern="0" dirty="0">
                <a:solidFill>
                  <a:srgbClr val="595959"/>
                </a:solidFill>
              </a:rPr>
              <a:t>Vision for business engagement in the Faculty of Humanities</a:t>
            </a:r>
            <a:endParaRPr lang="en-US" sz="2800" b="1" kern="0" dirty="0">
              <a:solidFill>
                <a:srgbClr val="595959"/>
              </a:solidFill>
            </a:endParaRPr>
          </a:p>
        </p:txBody>
      </p:sp>
      <p:pic>
        <p:nvPicPr>
          <p:cNvPr id="17411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Embed engagement activities </a:t>
            </a:r>
            <a:r>
              <a:rPr lang="en-GB" dirty="0"/>
              <a:t>into routine business across the Faculty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Create </a:t>
            </a:r>
            <a:r>
              <a:rPr lang="en-GB" dirty="0"/>
              <a:t>a vibrant internal community maximising the opportunities for engagement </a:t>
            </a:r>
          </a:p>
          <a:p>
            <a:endParaRPr lang="en-GB" dirty="0" smtClean="0"/>
          </a:p>
          <a:p>
            <a:r>
              <a:rPr lang="en-GB" dirty="0" smtClean="0"/>
              <a:t>Identify, develop &amp; sustain strong relationships with major companies &amp; </a:t>
            </a:r>
            <a:r>
              <a:rPr lang="en-GB" dirty="0" smtClean="0"/>
              <a:t>SMEs </a:t>
            </a:r>
            <a:r>
              <a:rPr lang="en-GB" dirty="0" smtClean="0"/>
              <a:t>as well as public sector, NGOs &amp; cultural partners</a:t>
            </a:r>
          </a:p>
          <a:p>
            <a:endParaRPr lang="en-GB" dirty="0" smtClean="0"/>
          </a:p>
          <a:p>
            <a:r>
              <a:rPr lang="en-GB" dirty="0" smtClean="0"/>
              <a:t>Engage at the city-region, national &amp; international level</a:t>
            </a:r>
          </a:p>
          <a:p>
            <a:endParaRPr lang="en-GB" dirty="0" smtClean="0"/>
          </a:p>
          <a:p>
            <a:r>
              <a:rPr lang="en-GB" dirty="0" smtClean="0"/>
              <a:t>Contribute to Faculty Strategic Priorities by helping to diversify income sources; strengthen </a:t>
            </a:r>
            <a:r>
              <a:rPr lang="en-GB" dirty="0" smtClean="0"/>
              <a:t>research impact; </a:t>
            </a:r>
            <a:r>
              <a:rPr lang="en-GB" dirty="0" smtClean="0"/>
              <a:t>engage with </a:t>
            </a:r>
            <a:r>
              <a:rPr lang="en-GB" dirty="0" smtClean="0"/>
              <a:t>regional development; </a:t>
            </a:r>
            <a:r>
              <a:rPr lang="en-GB" dirty="0" smtClean="0"/>
              <a:t>enhance our external profile &amp; reputation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6064" y="116632"/>
            <a:ext cx="7178008" cy="1143000"/>
          </a:xfrm>
        </p:spPr>
        <p:txBody>
          <a:bodyPr>
            <a:normAutofit/>
          </a:bodyPr>
          <a:lstStyle/>
          <a:p>
            <a:r>
              <a:rPr lang="en-GB" sz="2800" b="1" kern="0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Humanities </a:t>
            </a:r>
            <a:r>
              <a:rPr lang="en-GB" sz="2800" b="1" kern="0" dirty="0" smtClean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Business Engagement Strategy</a:t>
            </a:r>
            <a:endParaRPr lang="en-GB" sz="2800" b="1" kern="0" dirty="0">
              <a:solidFill>
                <a:srgbClr val="59595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556792"/>
            <a:ext cx="7704856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>
                <a:solidFill>
                  <a:srgbClr val="7030A0"/>
                </a:solidFill>
              </a:rPr>
              <a:t>What would </a:t>
            </a:r>
            <a:r>
              <a:rPr lang="en-GB" sz="2800" b="1" dirty="0" smtClean="0">
                <a:solidFill>
                  <a:srgbClr val="7030A0"/>
                </a:solidFill>
              </a:rPr>
              <a:t>success </a:t>
            </a:r>
            <a:r>
              <a:rPr lang="en-GB" sz="2800" b="1" dirty="0" smtClean="0">
                <a:solidFill>
                  <a:srgbClr val="7030A0"/>
                </a:solidFill>
              </a:rPr>
              <a:t>look like?</a:t>
            </a:r>
          </a:p>
          <a:p>
            <a:pPr lvl="1"/>
            <a:r>
              <a:rPr lang="en-GB" sz="2400" dirty="0" smtClean="0"/>
              <a:t>Greater research impact</a:t>
            </a:r>
          </a:p>
          <a:p>
            <a:pPr lvl="1"/>
            <a:r>
              <a:rPr lang="en-GB" sz="2400" dirty="0" smtClean="0"/>
              <a:t>Diversified income streams</a:t>
            </a:r>
          </a:p>
          <a:p>
            <a:pPr lvl="1"/>
            <a:r>
              <a:rPr lang="en-GB" sz="2400" dirty="0" smtClean="0"/>
              <a:t>Enhanced student experience</a:t>
            </a:r>
          </a:p>
          <a:p>
            <a:pPr lvl="1"/>
            <a:r>
              <a:rPr lang="en-GB" sz="2400" dirty="0" smtClean="0"/>
              <a:t>Contribution </a:t>
            </a:r>
            <a:r>
              <a:rPr lang="en-GB" sz="2400" dirty="0" smtClean="0"/>
              <a:t>to Humanities strategic goals</a:t>
            </a:r>
          </a:p>
          <a:p>
            <a:pPr lvl="1"/>
            <a:r>
              <a:rPr lang="en-GB" sz="2400" dirty="0" smtClean="0"/>
              <a:t>Improved operations within external </a:t>
            </a:r>
            <a:r>
              <a:rPr lang="en-GB" sz="2400" dirty="0" smtClean="0"/>
              <a:t>partner</a:t>
            </a:r>
          </a:p>
          <a:p>
            <a:pPr lvl="1"/>
            <a:r>
              <a:rPr lang="en-GB" sz="2400" dirty="0" smtClean="0"/>
              <a:t>Tangible economic and/or social impacts</a:t>
            </a:r>
          </a:p>
          <a:p>
            <a:pPr lvl="1"/>
            <a:r>
              <a:rPr lang="en-GB" sz="2400" dirty="0" smtClean="0"/>
              <a:t>Collaborative projects lead to deeper relationship with partner 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dirty="0" smtClean="0"/>
              <a:t>move towards strategic partner status</a:t>
            </a:r>
            <a:endParaRPr lang="en-GB" sz="2400" dirty="0" smtClean="0"/>
          </a:p>
          <a:p>
            <a:pPr lvl="1"/>
            <a:endParaRPr lang="en-GB" sz="2400" dirty="0" smtClean="0"/>
          </a:p>
          <a:p>
            <a:endParaRPr lang="en-GB" sz="2800" dirty="0" smtClean="0"/>
          </a:p>
          <a:p>
            <a:pPr lvl="1"/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1FA56-83E2-482D-898A-773DF1722FDF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6" name="Picture 5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3213100"/>
            <a:ext cx="1757363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196975"/>
            <a:ext cx="9366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 descr="TAB_col_white_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65417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03500" y="457199"/>
            <a:ext cx="65405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>
                <a:solidFill>
                  <a:srgbClr val="595959"/>
                </a:solidFill>
              </a:rPr>
              <a:t>Collaborative Research Case Studies</a:t>
            </a:r>
          </a:p>
        </p:txBody>
      </p:sp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900113" y="1482725"/>
            <a:ext cx="7993062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 altLang="en-US" sz="1600"/>
          </a:p>
          <a:p>
            <a:pPr eaLnBrk="1" hangingPunct="1"/>
            <a:r>
              <a:rPr lang="en-GB" altLang="en-US" sz="1600"/>
              <a:t>Long-term sustainability of cocoa production – developing a Fairtrade supply chain and launching the Cadbury Cocoa Partnership.</a:t>
            </a:r>
          </a:p>
          <a:p>
            <a:pPr eaLnBrk="1" hangingPunct="1"/>
            <a:endParaRPr lang="en-GB" altLang="en-US" sz="1600"/>
          </a:p>
          <a:p>
            <a:pPr eaLnBrk="1" hangingPunct="1"/>
            <a:r>
              <a:rPr lang="en-GB" altLang="en-US" sz="1600"/>
              <a:t>          </a:t>
            </a:r>
            <a:r>
              <a:rPr lang="en-GB" altLang="en-US" sz="1100" b="1"/>
              <a:t>Greater Manchester Waste Disposal Authority </a:t>
            </a:r>
            <a:endParaRPr lang="en-GB" altLang="en-US" sz="1600" b="1"/>
          </a:p>
          <a:p>
            <a:pPr eaLnBrk="1" hangingPunct="1"/>
            <a:endParaRPr lang="en-GB" altLang="en-US" sz="1600"/>
          </a:p>
          <a:p>
            <a:pPr eaLnBrk="1" hangingPunct="1"/>
            <a:r>
              <a:rPr lang="en-GB" altLang="en-US" sz="1600"/>
              <a:t>Application of quantitative analysis methods on the Urban Waste Management </a:t>
            </a:r>
            <a:r>
              <a:rPr lang="en-GB" altLang="en-US" sz="1600">
                <a:hlinkClick r:id="rId5"/>
              </a:rPr>
              <a:t>Project</a:t>
            </a:r>
            <a:r>
              <a:rPr lang="en-GB" altLang="en-US" sz="1600"/>
              <a:t> to understand how big data can help achieve its policy target of zero waste.</a:t>
            </a:r>
          </a:p>
          <a:p>
            <a:pPr eaLnBrk="1" hangingPunct="1"/>
            <a:endParaRPr lang="en-GB" altLang="en-US" sz="1600" i="1"/>
          </a:p>
          <a:p>
            <a:pPr eaLnBrk="1" hangingPunct="1"/>
            <a:r>
              <a:rPr lang="en-GB" altLang="en-US" sz="1600" i="1"/>
              <a:t> </a:t>
            </a:r>
          </a:p>
          <a:p>
            <a:pPr eaLnBrk="1" hangingPunct="1"/>
            <a:endParaRPr lang="en-GB" altLang="en-US" sz="1600"/>
          </a:p>
          <a:p>
            <a:pPr eaLnBrk="1" hangingPunct="1"/>
            <a:r>
              <a:rPr lang="en-GB" altLang="en-US" sz="1600"/>
              <a:t>Working with migrants’ rights community groups to develop a policy-relevant and community-led research agenda relating to the treatment of undocumented migrants.</a:t>
            </a:r>
          </a:p>
          <a:p>
            <a:pPr eaLnBrk="1" hangingPunct="1"/>
            <a:r>
              <a:rPr lang="en-GB" altLang="en-US" sz="1100"/>
              <a:t>	</a:t>
            </a:r>
            <a:r>
              <a:rPr lang="en-GB" altLang="en-US" sz="1100" b="1"/>
              <a:t> </a:t>
            </a:r>
          </a:p>
          <a:p>
            <a:pPr eaLnBrk="1" hangingPunct="1"/>
            <a:endParaRPr lang="en-GB" altLang="en-US" sz="1100" b="1"/>
          </a:p>
          <a:p>
            <a:pPr eaLnBrk="1" hangingPunct="1"/>
            <a:r>
              <a:rPr lang="en-GB" altLang="en-US" sz="1100" b="1"/>
              <a:t>	   (Scottish and Southern Electricity)</a:t>
            </a:r>
          </a:p>
          <a:p>
            <a:pPr eaLnBrk="1" hangingPunct="1"/>
            <a:endParaRPr lang="en-GB" altLang="en-US" sz="1600"/>
          </a:p>
          <a:p>
            <a:pPr eaLnBrk="1" hangingPunct="1"/>
            <a:r>
              <a:rPr lang="en-GB" altLang="en-US" sz="1600"/>
              <a:t>Project with the Centre for Urban Policy Studies developing a cloud based spatial-digital platform to support location-based problems via a package of map-based software tools to support business decisions with a specialist focus in utilities transmission and large scale infrastructure planning.</a:t>
            </a:r>
            <a:endParaRPr lang="en-GB" altLang="en-US"/>
          </a:p>
        </p:txBody>
      </p:sp>
      <p:pic>
        <p:nvPicPr>
          <p:cNvPr id="2458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2420938"/>
            <a:ext cx="98583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4868863"/>
            <a:ext cx="13017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728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 Presentation">
  <a:themeElements>
    <a:clrScheme name="Blank Presentation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</TotalTime>
  <Words>1034</Words>
  <Application>Microsoft Office PowerPoint</Application>
  <PresentationFormat>On-screen Show (4:3)</PresentationFormat>
  <Paragraphs>181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Blank Presentation</vt:lpstr>
      <vt:lpstr>PowerPoint Presentation</vt:lpstr>
      <vt:lpstr>PowerPoint Presentation</vt:lpstr>
      <vt:lpstr>PowerPoint Presentation</vt:lpstr>
      <vt:lpstr>PowerPoint Presentation</vt:lpstr>
      <vt:lpstr>Challenges</vt:lpstr>
      <vt:lpstr>PowerPoint Presentation</vt:lpstr>
      <vt:lpstr>PowerPoint Presentation</vt:lpstr>
      <vt:lpstr>Humanities Business Engagement Strategy</vt:lpstr>
      <vt:lpstr>PowerPoint Presentation</vt:lpstr>
      <vt:lpstr>Potential cross-School themes  with significant engagement opportunities</vt:lpstr>
      <vt:lpstr>Potential cross-School themes  with significant engagement opportunities</vt:lpstr>
      <vt:lpstr>Opportunities to increase engagement </vt:lpstr>
      <vt:lpstr>Key tasks for communicating the Humanities Business Engagement Strategy</vt:lpstr>
      <vt:lpstr>PowerPoint Presentation</vt:lpstr>
      <vt:lpstr>Appendix</vt:lpstr>
      <vt:lpstr>School priorities </vt:lpstr>
      <vt:lpstr>PowerPoint Presentation</vt:lpstr>
    </vt:vector>
  </TitlesOfParts>
  <Company>Manchester Business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engagement in Humanities: vision &amp; work plan</dc:title>
  <dc:creator>mbzanjs</dc:creator>
  <cp:lastModifiedBy>Rachel Kenyon</cp:lastModifiedBy>
  <cp:revision>120</cp:revision>
  <cp:lastPrinted>2016-06-06T14:35:12Z</cp:lastPrinted>
  <dcterms:created xsi:type="dcterms:W3CDTF">2014-11-24T08:17:00Z</dcterms:created>
  <dcterms:modified xsi:type="dcterms:W3CDTF">2016-06-08T07:57:58Z</dcterms:modified>
</cp:coreProperties>
</file>