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23" r:id="rId3"/>
    <p:sldId id="325" r:id="rId4"/>
    <p:sldId id="267" r:id="rId5"/>
    <p:sldId id="266" r:id="rId6"/>
    <p:sldId id="297" r:id="rId7"/>
    <p:sldId id="330" r:id="rId8"/>
    <p:sldId id="285" r:id="rId9"/>
    <p:sldId id="300" r:id="rId10"/>
    <p:sldId id="327" r:id="rId11"/>
    <p:sldId id="287" r:id="rId12"/>
    <p:sldId id="329" r:id="rId13"/>
    <p:sldId id="320" r:id="rId14"/>
    <p:sldId id="319" r:id="rId15"/>
    <p:sldId id="328" r:id="rId16"/>
    <p:sldId id="332" r:id="rId17"/>
    <p:sldId id="311" r:id="rId18"/>
    <p:sldId id="331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r">
              <a:defRPr sz="1300"/>
            </a:lvl1pPr>
          </a:lstStyle>
          <a:p>
            <a:fld id="{EC51ABA0-3C07-4D32-95BE-9B05A3D2E3F5}" type="datetimeFigureOut">
              <a:rPr lang="en-GB" smtClean="0"/>
              <a:pPr/>
              <a:t>06/06/2016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r">
              <a:defRPr sz="1300"/>
            </a:lvl1pPr>
          </a:lstStyle>
          <a:p>
            <a:fld id="{04CDCDB1-32B1-422F-AAE1-7BBDF0DC9B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9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/>
          <a:lstStyle>
            <a:lvl1pPr algn="r">
              <a:defRPr sz="1300"/>
            </a:lvl1pPr>
          </a:lstStyle>
          <a:p>
            <a:fld id="{A1E8B92A-F86B-44A8-A106-DD76276DBD6E}" type="datetimeFigureOut">
              <a:rPr lang="en-GB" smtClean="0"/>
              <a:pPr/>
              <a:t>06/06/2016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1" rIns="95564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4" tIns="47781" rIns="95564" bIns="47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5564" tIns="47781" rIns="95564" bIns="47781" rtlCol="0" anchor="b"/>
          <a:lstStyle>
            <a:lvl1pPr algn="r">
              <a:defRPr sz="1300"/>
            </a:lvl1pPr>
          </a:lstStyle>
          <a:p>
            <a:fld id="{AB138B77-E6D3-4FE8-A5F0-83A73C5360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2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454" indent="-29863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544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362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181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7998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5816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3633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1452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E5F6AA-CD6B-4299-8F5D-1E9F922E01A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454" indent="-29863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544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362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181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7998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5816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3633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1452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C01C69-7216-425E-A465-63AE6E7F488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76454" indent="-29863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94544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72362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50181" indent="-2389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27998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05816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583633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061452" indent="-23890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A5979F-12C6-4D76-BE6E-D0B6C691E0A9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60" indent="-285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17" indent="-2286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23" indent="-2286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30" indent="-2286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37" indent="-22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43" indent="-22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50" indent="-22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56" indent="-2286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F7A0E6-FBD8-407F-BE8A-035EE5F8F04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75D5-D01D-47FF-84F4-4B1668BEFBB6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ED1C-AAFC-42D2-AC51-FF35045E88DA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1229-EFB7-448F-95CA-7DE2CE4D94A9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MG_8668 Pres 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2895600"/>
            <a:ext cx="5105400" cy="457200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4038600"/>
            <a:ext cx="6372225" cy="327025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3276600"/>
            <a:ext cx="8820150" cy="838200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9" name="Picture 15" descr="TAB_col_backgrou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54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781800" y="188913"/>
            <a:ext cx="22098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FFFFFF"/>
                </a:solidFill>
              </a:rPr>
              <a:t>www.manchester.ac.uk/business</a:t>
            </a:r>
            <a:endParaRPr lang="en-GB" altLang="en-US" sz="1000" b="1" smtClean="0">
              <a:solidFill>
                <a:srgbClr val="00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7544" y="3356992"/>
            <a:ext cx="8352928" cy="648072"/>
          </a:xfrm>
        </p:spPr>
        <p:txBody>
          <a:bodyPr/>
          <a:lstStyle>
            <a:lvl1pPr>
              <a:buNone/>
              <a:defRPr sz="3000" baseline="0">
                <a:solidFill>
                  <a:srgbClr val="F9C81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467544" y="3933056"/>
            <a:ext cx="5760640" cy="432048"/>
          </a:xfrm>
        </p:spPr>
        <p:txBody>
          <a:bodyPr/>
          <a:lstStyle>
            <a:lvl1pPr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67544" y="2924944"/>
            <a:ext cx="4319588" cy="4318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2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0" y="1412776"/>
            <a:ext cx="8424863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868144" cy="648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933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129" y="1196975"/>
            <a:ext cx="3889375" cy="532765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50825" y="1196975"/>
            <a:ext cx="4897438" cy="532765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64109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9512" y="1196975"/>
            <a:ext cx="8785101" cy="532765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275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IMG_8668 Pres 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2895600"/>
            <a:ext cx="5105400" cy="457200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4038600"/>
            <a:ext cx="6372225" cy="327025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3276600"/>
            <a:ext cx="8820150" cy="838200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9" name="Picture 15" descr="TAB_col_backgrou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54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781800" y="188913"/>
            <a:ext cx="22098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FFFFFF"/>
                </a:solidFill>
              </a:rPr>
              <a:t>www.manchester.ac.uk/business</a:t>
            </a:r>
            <a:endParaRPr lang="en-GB" altLang="en-US" sz="1000" b="1" smtClean="0">
              <a:solidFill>
                <a:srgbClr val="00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7544" y="3356992"/>
            <a:ext cx="8352928" cy="648072"/>
          </a:xfrm>
        </p:spPr>
        <p:txBody>
          <a:bodyPr/>
          <a:lstStyle>
            <a:lvl1pPr>
              <a:buNone/>
              <a:defRPr sz="3000" baseline="0">
                <a:solidFill>
                  <a:srgbClr val="F9C81B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467544" y="3933056"/>
            <a:ext cx="5760640" cy="432048"/>
          </a:xfrm>
        </p:spPr>
        <p:txBody>
          <a:bodyPr/>
          <a:lstStyle>
            <a:lvl1pPr>
              <a:buNone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467544" y="2924944"/>
            <a:ext cx="4319588" cy="4318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529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41D92D-C344-44CA-B57A-712C62F35314}" type="slidenum">
              <a:rPr lang="en-US" altLang="en-US" sz="2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55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8AE750-2C52-46F4-A63B-93E27C7F018D}" type="datetimeFigureOut">
              <a:rPr lang="en-GB" altLang="en-US" sz="2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06/06/2016</a:t>
            </a:fld>
            <a:endParaRPr lang="en-GB" altLang="en-US" sz="2400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E71149-0629-4919-8C7D-C75D6211D6B9}" type="slidenum">
              <a:rPr lang="en-GB" altLang="en-US" sz="24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2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5F94-5D60-4063-BCC5-57EE7AB2E64D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C57C-4FFF-43BB-BD18-12646634DB69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7444-3247-4716-B93D-E3B9783CD401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BDC8-8C25-433C-81F9-38EA1D203699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AB2F-9ED8-40E9-9658-B54ED765D402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596-1FC5-4F95-9500-BBD250857565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7207-EBD4-40C6-BE68-4C7575B0D040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3863-70CA-4FCE-9CA7-BC768322C59F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9059-7662-4235-8F3B-18157BD8D07A}" type="datetime1">
              <a:rPr lang="en-GB" smtClean="0"/>
              <a:pPr/>
              <a:t>06/06/2016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FA56-83E2-482D-898A-773DF1722F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6" descr="TAB_col_white_background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4"/>
          <p:cNvSpPr>
            <a:spLocks noChangeArrowheads="1"/>
          </p:cNvSpPr>
          <p:nvPr userDrawn="1"/>
        </p:nvSpPr>
        <p:spPr bwMode="auto">
          <a:xfrm>
            <a:off x="34925" y="6602413"/>
            <a:ext cx="90376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11" rIns="0" bIns="50911"/>
          <a:lstStyle>
            <a:lvl1pPr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8350" defTabSz="10191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4" algn="r" fontAlgn="base">
              <a:spcBef>
                <a:spcPct val="0"/>
              </a:spcBef>
              <a:spcAft>
                <a:spcPct val="0"/>
              </a:spcAft>
            </a:pPr>
            <a:fld id="{3F033C47-0D65-4A76-9EB8-D123D5266DC5}" type="slidenum">
              <a:rPr lang="en-US" altLang="en-US" sz="1000" b="1" smtClean="0">
                <a:solidFill>
                  <a:srgbClr val="700099"/>
                </a:solidFill>
              </a:rPr>
              <a:pPr lvl="4"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000" b="1" smtClean="0">
              <a:solidFill>
                <a:srgbClr val="700099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800" smtClean="0">
              <a:solidFill>
                <a:srgbClr val="6600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404813"/>
            <a:ext cx="5867400" cy="647700"/>
          </a:xfrm>
          <a:prstGeom prst="rect">
            <a:avLst/>
          </a:prstGeom>
          <a:solidFill>
            <a:srgbClr val="66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1317" tIns="50911" rIns="101823" bIns="509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78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ww.cities.manchester.ac.uk/impact-and-engagement/devo-manc-hub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manchester.ac.uk/collaborate/business-engagement/knowledge-exchange/case-studies/gmwda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VK1K0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258888" y="4083050"/>
            <a:ext cx="6840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chemeClr val="bg1"/>
                </a:solidFill>
              </a:rPr>
              <a:t>The University of Manchester</a:t>
            </a:r>
          </a:p>
        </p:txBody>
      </p:sp>
      <p:pic>
        <p:nvPicPr>
          <p:cNvPr id="15364" name="Picture 21" descr="UoM_CMYK_whiteleft_3mm c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6988"/>
            <a:ext cx="22320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0" y="5846763"/>
            <a:ext cx="9180513" cy="1011237"/>
            <a:chOff x="0" y="2115"/>
            <a:chExt cx="5783" cy="637"/>
          </a:xfrm>
        </p:grpSpPr>
        <p:sp>
          <p:nvSpPr>
            <p:cNvPr id="15368" name="Rectangle 24"/>
            <p:cNvSpPr>
              <a:spLocks noChangeArrowheads="1"/>
            </p:cNvSpPr>
            <p:nvPr/>
          </p:nvSpPr>
          <p:spPr bwMode="auto">
            <a:xfrm>
              <a:off x="1202" y="2115"/>
              <a:ext cx="272" cy="635"/>
            </a:xfrm>
            <a:prstGeom prst="rect">
              <a:avLst/>
            </a:prstGeom>
            <a:solidFill>
              <a:srgbClr val="34BE52"/>
            </a:solidFill>
            <a:ln w="9525">
              <a:solidFill>
                <a:srgbClr val="34BE5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solidFill>
                  <a:srgbClr val="6D009D"/>
                </a:solidFill>
              </a:endParaRPr>
            </a:p>
          </p:txBody>
        </p:sp>
        <p:sp>
          <p:nvSpPr>
            <p:cNvPr id="15369" name="Rectangle 25"/>
            <p:cNvSpPr>
              <a:spLocks noChangeArrowheads="1"/>
            </p:cNvSpPr>
            <p:nvPr/>
          </p:nvSpPr>
          <p:spPr bwMode="auto">
            <a:xfrm>
              <a:off x="2653" y="2115"/>
              <a:ext cx="272" cy="635"/>
            </a:xfrm>
            <a:prstGeom prst="rect">
              <a:avLst/>
            </a:prstGeom>
            <a:solidFill>
              <a:srgbClr val="00A2AE"/>
            </a:solidFill>
            <a:ln w="9525">
              <a:solidFill>
                <a:srgbClr val="00A2A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370" name="Rectangle 26"/>
            <p:cNvSpPr>
              <a:spLocks noChangeArrowheads="1"/>
            </p:cNvSpPr>
            <p:nvPr/>
          </p:nvSpPr>
          <p:spPr bwMode="auto">
            <a:xfrm>
              <a:off x="4105" y="2115"/>
              <a:ext cx="272" cy="635"/>
            </a:xfrm>
            <a:prstGeom prst="rect">
              <a:avLst/>
            </a:prstGeom>
            <a:solidFill>
              <a:srgbClr val="D22332"/>
            </a:solidFill>
            <a:ln w="9525">
              <a:solidFill>
                <a:srgbClr val="D2233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15371" name="Group 36"/>
            <p:cNvGrpSpPr>
              <a:grpSpLocks/>
            </p:cNvGrpSpPr>
            <p:nvPr/>
          </p:nvGrpSpPr>
          <p:grpSpPr bwMode="auto">
            <a:xfrm>
              <a:off x="0" y="2115"/>
              <a:ext cx="5783" cy="637"/>
              <a:chOff x="0" y="2115"/>
              <a:chExt cx="5783" cy="637"/>
            </a:xfrm>
          </p:grpSpPr>
          <p:pic>
            <p:nvPicPr>
              <p:cNvPr id="15372" name="Picture 31" descr="DSC_00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2115"/>
                <a:ext cx="1134" cy="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29" descr="federal library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2115"/>
                <a:ext cx="1179" cy="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Picture 30" descr="incubator outside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" y="2115"/>
                <a:ext cx="1180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5" name="Picture 28" descr="mech eng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15"/>
                <a:ext cx="1202" cy="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6" name="Rectangle 27"/>
              <p:cNvSpPr>
                <a:spLocks noChangeArrowheads="1"/>
              </p:cNvSpPr>
              <p:nvPr/>
            </p:nvSpPr>
            <p:spPr bwMode="auto">
              <a:xfrm>
                <a:off x="5511" y="2115"/>
                <a:ext cx="272" cy="635"/>
              </a:xfrm>
              <a:prstGeom prst="rect">
                <a:avLst/>
              </a:prstGeom>
              <a:solidFill>
                <a:srgbClr val="5368E0"/>
              </a:solidFill>
              <a:ln w="9525">
                <a:solidFill>
                  <a:srgbClr val="5368E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</p:grp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483998" y="3645024"/>
            <a:ext cx="84963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Engagement in Humanities</a:t>
            </a:r>
          </a:p>
          <a:p>
            <a:pPr algn="ctr" eaLnBrk="1" hangingPunct="1"/>
            <a:endParaRPr lang="en-GB" altLang="en-US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/>
            <a:r>
              <a:rPr lang="en-GB" altLang="en-US" sz="2000" b="1" dirty="0" smtClean="0">
                <a:solidFill>
                  <a:srgbClr val="000066"/>
                </a:solidFill>
              </a:rPr>
              <a:t>Overview of scoping exercise &amp; BE Strategy</a:t>
            </a:r>
          </a:p>
          <a:p>
            <a:pPr algn="ctr" eaLnBrk="1" hangingPunct="1"/>
            <a:endParaRPr lang="en-GB" altLang="en-US" sz="2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0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3688" y="0"/>
            <a:ext cx="7200800" cy="1143000"/>
          </a:xfrm>
        </p:spPr>
        <p:txBody>
          <a:bodyPr>
            <a:normAutofit/>
          </a:bodyPr>
          <a:lstStyle/>
          <a:p>
            <a: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Potential cross-School themes </a:t>
            </a:r>
            <a:b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</a:br>
            <a: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with significant engagement 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“</a:t>
            </a:r>
            <a:r>
              <a:rPr lang="en-GB" sz="2400" b="1" dirty="0" err="1" smtClean="0">
                <a:solidFill>
                  <a:srgbClr val="7030A0"/>
                </a:solidFill>
              </a:rPr>
              <a:t>DevoManc</a:t>
            </a:r>
            <a:r>
              <a:rPr lang="en-GB" sz="24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GB" sz="2000" dirty="0" err="1" smtClean="0">
                <a:hlinkClick r:id="rId2"/>
              </a:rPr>
              <a:t>DevoManc</a:t>
            </a:r>
            <a:r>
              <a:rPr lang="en-GB" sz="2000" dirty="0" smtClean="0">
                <a:hlinkClick r:id="rId2"/>
              </a:rPr>
              <a:t> Hub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Existing </a:t>
            </a:r>
            <a:r>
              <a:rPr lang="en-GB" sz="2000" dirty="0" smtClean="0"/>
              <a:t>relationships with Manchester City Council via: </a:t>
            </a:r>
            <a:r>
              <a:rPr lang="en-GB" sz="2000" dirty="0" err="1" smtClean="0"/>
              <a:t>Cities@Manchester</a:t>
            </a:r>
            <a:r>
              <a:rPr lang="en-GB" sz="2000" dirty="0" smtClean="0"/>
              <a:t>; </a:t>
            </a:r>
            <a:r>
              <a:rPr lang="en-GB" sz="2000" dirty="0" err="1" smtClean="0"/>
              <a:t>Policy@manchester</a:t>
            </a:r>
            <a:r>
              <a:rPr lang="en-GB" sz="2000" dirty="0" smtClean="0"/>
              <a:t>; </a:t>
            </a:r>
            <a:r>
              <a:rPr lang="en-GB" sz="2000" dirty="0"/>
              <a:t>MICRA</a:t>
            </a:r>
            <a:r>
              <a:rPr lang="en-GB" sz="2000" dirty="0" smtClean="0"/>
              <a:t>; SEED; SoSS; AMBS</a:t>
            </a:r>
          </a:p>
          <a:p>
            <a:endParaRPr lang="en-GB" sz="2000" dirty="0" smtClean="0"/>
          </a:p>
          <a:p>
            <a:r>
              <a:rPr lang="en-GB" sz="2000" dirty="0" smtClean="0"/>
              <a:t>A number of Schools &amp; </a:t>
            </a:r>
            <a:r>
              <a:rPr lang="en-GB" sz="2000" dirty="0" smtClean="0"/>
              <a:t>RIs </a:t>
            </a:r>
            <a:r>
              <a:rPr lang="en-GB" sz="2000" dirty="0" smtClean="0"/>
              <a:t>have identified potential benefits from better information sharing about links with the Council</a:t>
            </a:r>
          </a:p>
          <a:p>
            <a:endParaRPr lang="en-GB" sz="2000" dirty="0" smtClean="0"/>
          </a:p>
          <a:p>
            <a:r>
              <a:rPr lang="en-GB" sz="2000" dirty="0" smtClean="0"/>
              <a:t>SALC - cultural economy contribution, The Art of Devolution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Also activity on devolved  health </a:t>
            </a:r>
            <a:r>
              <a:rPr lang="en-GB" sz="2000" dirty="0"/>
              <a:t>agenda (MICRA </a:t>
            </a:r>
            <a:r>
              <a:rPr lang="en-GB" sz="2000" dirty="0" smtClean="0"/>
              <a:t>and AMBS </a:t>
            </a:r>
            <a:r>
              <a:rPr lang="en-GB" sz="2000" dirty="0"/>
              <a:t>via NIHR/CLAHRC</a:t>
            </a:r>
            <a:r>
              <a:rPr lang="en-GB" sz="2000" dirty="0" smtClean="0"/>
              <a:t>) and with TfGM (Cities@)</a:t>
            </a:r>
            <a:endParaRPr lang="en-GB" sz="20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TAB_col_white_backgroun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3688" y="0"/>
            <a:ext cx="7200800" cy="1143000"/>
          </a:xfrm>
        </p:spPr>
        <p:txBody>
          <a:bodyPr>
            <a:normAutofit/>
          </a:bodyPr>
          <a:lstStyle/>
          <a:p>
            <a: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Potential cross-School themes </a:t>
            </a:r>
            <a:b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</a:br>
            <a: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with significant engagement 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3568" y="1556792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Creative </a:t>
            </a:r>
            <a:r>
              <a:rPr lang="en-GB" sz="2400" b="1" dirty="0">
                <a:solidFill>
                  <a:srgbClr val="7030A0"/>
                </a:solidFill>
              </a:rPr>
              <a:t>&amp; digital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Identified </a:t>
            </a:r>
            <a:r>
              <a:rPr lang="en-GB" dirty="0"/>
              <a:t>as a priority </a:t>
            </a:r>
            <a:r>
              <a:rPr lang="en-GB" dirty="0" smtClean="0"/>
              <a:t>sector by </a:t>
            </a:r>
            <a:r>
              <a:rPr lang="en-GB" dirty="0"/>
              <a:t>the </a:t>
            </a:r>
            <a:r>
              <a:rPr lang="en-GB" dirty="0" smtClean="0"/>
              <a:t>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Economic significance for region - 2</a:t>
            </a:r>
            <a:r>
              <a:rPr lang="en-GB" baseline="30000" dirty="0" smtClean="0"/>
              <a:t>nd</a:t>
            </a:r>
            <a:r>
              <a:rPr lang="en-GB" dirty="0" smtClean="0"/>
              <a:t> largest C&amp;D economy after London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SALC; SoSS; MBS all have engagement activities in this </a:t>
            </a:r>
            <a:r>
              <a:rPr lang="en-GB" dirty="0" smtClean="0"/>
              <a:t>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has been building networks and university profile in the GM Creative &amp; Digital Sector</a:t>
            </a:r>
            <a:endParaRPr lang="en-GB" dirty="0"/>
          </a:p>
          <a:p>
            <a:endParaRPr lang="en-GB" sz="1400" u="sng" dirty="0"/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Infrastructure </a:t>
            </a:r>
            <a:endParaRPr lang="en-GB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SEED &amp; MBS have a number of relationships with companies (ARUP) &amp; other external organisations in the infrastructure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MBS is seeking to establish a cross-School &amp; cross-Faculty </a:t>
            </a:r>
            <a:r>
              <a:rPr lang="en-GB" i="1" dirty="0" err="1"/>
              <a:t>Infrastructure@Manchester</a:t>
            </a:r>
            <a:r>
              <a:rPr lang="en-GB" dirty="0"/>
              <a:t> </a:t>
            </a:r>
            <a:r>
              <a:rPr lang="en-GB" dirty="0" smtClean="0"/>
              <a:t>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400" b="1" dirty="0">
                <a:solidFill>
                  <a:srgbClr val="7030A0"/>
                </a:solidFill>
              </a:rPr>
              <a:t>Others</a:t>
            </a:r>
            <a:r>
              <a:rPr lang="en-GB" sz="2400" b="1" dirty="0" smtClean="0">
                <a:solidFill>
                  <a:srgbClr val="7030A0"/>
                </a:solidFill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552728" cy="1143000"/>
          </a:xfrm>
        </p:spPr>
        <p:txBody>
          <a:bodyPr>
            <a:normAutofit/>
          </a:bodyPr>
          <a:lstStyle/>
          <a:p>
            <a:r>
              <a:rPr lang="en-GB" sz="2800" b="1" kern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Opportunities to increase engagement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256584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Develop </a:t>
            </a:r>
            <a:r>
              <a:rPr lang="en-GB" sz="2000" dirty="0"/>
              <a:t>more effective engagement with the University’s Strategic Partners</a:t>
            </a:r>
          </a:p>
          <a:p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dirty="0"/>
              <a:t>Utilise </a:t>
            </a:r>
            <a:r>
              <a:rPr lang="en-GB" sz="2000" dirty="0" smtClean="0"/>
              <a:t>IAA and </a:t>
            </a:r>
            <a:r>
              <a:rPr lang="en-GB" sz="2000" dirty="0"/>
              <a:t>H-SIF to support and encourage </a:t>
            </a:r>
            <a:r>
              <a:rPr lang="en-GB" sz="2000" dirty="0">
                <a:cs typeface="Arial" pitchFamily="34" charset="0"/>
              </a:rPr>
              <a:t>collaborative working </a:t>
            </a:r>
            <a:r>
              <a:rPr lang="en-GB" sz="2000" dirty="0" smtClean="0"/>
              <a:t>with </a:t>
            </a:r>
            <a:r>
              <a:rPr lang="en-GB" sz="2000" dirty="0"/>
              <a:t>private sector </a:t>
            </a:r>
            <a:r>
              <a:rPr lang="en-GB" sz="2000" dirty="0" smtClean="0"/>
              <a:t>companies</a:t>
            </a:r>
            <a:endParaRPr lang="en-GB" sz="2000" dirty="0" smtClean="0"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dirty="0"/>
              <a:t>Increase awareness &amp; uptake of Knowledge Transfer Partnerships (KTPs) as a means of increasing collaborative research &amp; growing business research income    </a:t>
            </a:r>
          </a:p>
          <a:p>
            <a:endParaRPr lang="en-GB" sz="2000" dirty="0" smtClean="0"/>
          </a:p>
          <a:p>
            <a:r>
              <a:rPr lang="en-GB" sz="2000" dirty="0" smtClean="0"/>
              <a:t>Examine </a:t>
            </a:r>
            <a:r>
              <a:rPr lang="en-GB" sz="2000" dirty="0"/>
              <a:t>potential for increased external sponsorship of selected </a:t>
            </a:r>
            <a:r>
              <a:rPr lang="en-GB" sz="2000" dirty="0" smtClean="0"/>
              <a:t>activities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8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636" y="116632"/>
            <a:ext cx="6912768" cy="1143000"/>
          </a:xfrm>
        </p:spPr>
        <p:txBody>
          <a:bodyPr>
            <a:noAutofit/>
          </a:bodyPr>
          <a:lstStyle/>
          <a:p>
            <a:r>
              <a:rPr lang="en-GB" sz="24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Key tasks for communicating the</a:t>
            </a:r>
            <a:br>
              <a:rPr lang="en-GB" sz="24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</a:br>
            <a:r>
              <a:rPr lang="en-GB" sz="24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Humanities Business Engagement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Raise </a:t>
            </a:r>
            <a:r>
              <a:rPr lang="en-GB" sz="2000" b="1" dirty="0">
                <a:solidFill>
                  <a:srgbClr val="7030A0"/>
                </a:solidFill>
              </a:rPr>
              <a:t>awareness</a:t>
            </a:r>
            <a:r>
              <a:rPr lang="en-GB" sz="2000" dirty="0"/>
              <a:t> &amp; clarify what “engagement” means in the Faculty of </a:t>
            </a:r>
            <a:r>
              <a:rPr lang="en-GB" sz="2000" dirty="0" smtClean="0"/>
              <a:t>Humanities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b="1" dirty="0" smtClean="0">
                <a:solidFill>
                  <a:srgbClr val="7030A0"/>
                </a:solidFill>
              </a:rPr>
              <a:t>Signpostin</a:t>
            </a:r>
            <a:r>
              <a:rPr lang="en-GB" sz="2000" dirty="0" smtClean="0"/>
              <a:t>g to the faculty BE strategy </a:t>
            </a:r>
            <a:endParaRPr lang="en-GB" sz="2000" dirty="0"/>
          </a:p>
          <a:p>
            <a:pPr lvl="0"/>
            <a:endParaRPr lang="en-GB" sz="2000" dirty="0"/>
          </a:p>
          <a:p>
            <a:pPr lvl="0"/>
            <a:r>
              <a:rPr lang="en-GB" sz="2000" dirty="0"/>
              <a:t>Make BE support function more </a:t>
            </a:r>
            <a:r>
              <a:rPr lang="en-GB" sz="2000" b="1" dirty="0">
                <a:solidFill>
                  <a:srgbClr val="7030A0"/>
                </a:solidFill>
              </a:rPr>
              <a:t>visible</a:t>
            </a:r>
          </a:p>
          <a:p>
            <a:endParaRPr lang="en-GB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Communicate</a:t>
            </a:r>
            <a:r>
              <a:rPr lang="en-GB" sz="2000" dirty="0" smtClean="0"/>
              <a:t> link to strategic plan goals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>
                <a:solidFill>
                  <a:srgbClr val="7030A0"/>
                </a:solidFill>
              </a:rPr>
              <a:t>Encourage</a:t>
            </a:r>
            <a:r>
              <a:rPr lang="en-GB" sz="2000" dirty="0"/>
              <a:t> academics to consider how their research might benefit from working with partner organisations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7030A0"/>
                </a:solidFill>
              </a:rPr>
              <a:t>Identify</a:t>
            </a:r>
            <a:r>
              <a:rPr lang="en-GB" sz="2000" dirty="0"/>
              <a:t> </a:t>
            </a:r>
            <a:r>
              <a:rPr lang="en-GB" sz="2000" dirty="0" smtClean="0"/>
              <a:t>high </a:t>
            </a:r>
            <a:r>
              <a:rPr lang="en-GB" sz="2000" dirty="0"/>
              <a:t>potential activities for Faculty support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DSC_0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6781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659563" y="127000"/>
            <a:ext cx="23764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GB" altLang="en-GB" sz="900" b="1">
                <a:solidFill>
                  <a:schemeClr val="bg1"/>
                </a:solidFill>
              </a:rPr>
              <a:t>THES University of the Year 2005/6</a:t>
            </a:r>
          </a:p>
        </p:txBody>
      </p:sp>
      <p:pic>
        <p:nvPicPr>
          <p:cNvPr id="26628" name="Picture 7" descr="UoM_CMYK_whiteleft_3mm c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26988"/>
            <a:ext cx="223202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835150" y="1038225"/>
            <a:ext cx="532923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Rachel.kenyon@manchester.ac.uk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www.humanities.manchester.ac.uk/connect/business-engagement/case-studies/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altLang="en-US" sz="24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altLang="en-US" sz="4000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Appendix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13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02960"/>
            <a:ext cx="6048672" cy="1143000"/>
          </a:xfrm>
        </p:spPr>
        <p:txBody>
          <a:bodyPr>
            <a:normAutofit/>
          </a:bodyPr>
          <a:lstStyle/>
          <a:p>
            <a:r>
              <a:rPr lang="en-GB" sz="36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School priorities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SALC</a:t>
            </a:r>
          </a:p>
          <a:p>
            <a:pPr lvl="1"/>
            <a:r>
              <a:rPr lang="en-GB" dirty="0" smtClean="0"/>
              <a:t>Centre for Translation &amp; Intercultural Studies – translation &amp; interpretation centre following Legal Advice Centre model</a:t>
            </a:r>
          </a:p>
          <a:p>
            <a:pPr lvl="1"/>
            <a:r>
              <a:rPr lang="en-GB" dirty="0" smtClean="0"/>
              <a:t>Institute for Cultural Practices – focus to draw together those engaged with museums &amp; art galleries</a:t>
            </a:r>
          </a:p>
          <a:p>
            <a:r>
              <a:rPr lang="en-GB" b="1" dirty="0">
                <a:solidFill>
                  <a:srgbClr val="7030A0"/>
                </a:solidFill>
              </a:rPr>
              <a:t>SEED</a:t>
            </a:r>
          </a:p>
          <a:p>
            <a:pPr lvl="1"/>
            <a:r>
              <a:rPr lang="en-GB" dirty="0" smtClean="0"/>
              <a:t>Expand contribution to the Just GM initiative </a:t>
            </a:r>
          </a:p>
          <a:p>
            <a:pPr lvl="1"/>
            <a:r>
              <a:rPr lang="en-GB" dirty="0" smtClean="0"/>
              <a:t>Environmental Processes Research Group has potential for increased business engagement</a:t>
            </a:r>
          </a:p>
          <a:p>
            <a:r>
              <a:rPr lang="en-GB" b="1" dirty="0" err="1">
                <a:solidFill>
                  <a:srgbClr val="7030A0"/>
                </a:solidFill>
              </a:rPr>
              <a:t>SoSS</a:t>
            </a:r>
            <a:endParaRPr lang="en-GB" b="1" dirty="0">
              <a:solidFill>
                <a:srgbClr val="7030A0"/>
              </a:solidFill>
            </a:endParaRPr>
          </a:p>
          <a:p>
            <a:pPr lvl="1"/>
            <a:r>
              <a:rPr lang="en-GB" dirty="0" smtClean="0"/>
              <a:t>Joined up engagement with Manchester City Council with the aim of broadening &amp; deepening collaboration</a:t>
            </a:r>
          </a:p>
          <a:p>
            <a:pPr lvl="1"/>
            <a:r>
              <a:rPr lang="en-GB" dirty="0" smtClean="0"/>
              <a:t>Additional collaboration agreements building on the experience with the Runnymede Trust</a:t>
            </a:r>
          </a:p>
          <a:p>
            <a:pPr lvl="1"/>
            <a:r>
              <a:rPr lang="en-GB" dirty="0" smtClean="0"/>
              <a:t>Identify &amp; act on good practice lessons learnt from SCI engagement activities</a:t>
            </a:r>
          </a:p>
          <a:p>
            <a:r>
              <a:rPr lang="en-GB" b="1" dirty="0">
                <a:solidFill>
                  <a:srgbClr val="7030A0"/>
                </a:solidFill>
              </a:rPr>
              <a:t>Law </a:t>
            </a:r>
            <a:endParaRPr lang="en-GB" b="1" dirty="0">
              <a:solidFill>
                <a:srgbClr val="7030A0"/>
              </a:solidFill>
            </a:endParaRPr>
          </a:p>
          <a:p>
            <a:pPr lvl="1"/>
            <a:r>
              <a:rPr lang="en-GB" dirty="0" smtClean="0"/>
              <a:t>Legal Tech</a:t>
            </a:r>
          </a:p>
          <a:p>
            <a:pPr marL="0" indent="0">
              <a:buNone/>
            </a:pPr>
            <a:r>
              <a:rPr lang="en-GB" sz="2900" dirty="0" smtClean="0"/>
              <a:t>	</a:t>
            </a:r>
          </a:p>
          <a:p>
            <a:pPr>
              <a:buFontTx/>
              <a:buChar char="-"/>
            </a:pPr>
            <a:endParaRPr lang="en-GB" sz="2900" dirty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4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8077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EEECE1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EEECE1"/>
              </a:solidFill>
              <a:cs typeface="Arial" pitchFamily="34" charset="0"/>
            </a:endParaRP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2635142" y="166688"/>
            <a:ext cx="5832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kern="0" dirty="0" smtClean="0">
                <a:solidFill>
                  <a:srgbClr val="595959"/>
                </a:solidFill>
                <a:latin typeface="+mn-lt"/>
                <a:ea typeface="+mn-ea"/>
              </a:rPr>
              <a:t>Supporting documents: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kern="0" dirty="0" smtClean="0">
                <a:solidFill>
                  <a:srgbClr val="595959"/>
                </a:solidFill>
                <a:latin typeface="+mn-lt"/>
                <a:ea typeface="+mn-ea"/>
              </a:rPr>
              <a:t>External Promotional </a:t>
            </a:r>
            <a:r>
              <a:rPr lang="en-US" altLang="en-US" sz="2400" b="1" kern="0" dirty="0">
                <a:solidFill>
                  <a:srgbClr val="595959"/>
                </a:solidFill>
                <a:latin typeface="+mn-lt"/>
                <a:ea typeface="+mn-ea"/>
              </a:rPr>
              <a:t>Materials</a:t>
            </a:r>
          </a:p>
        </p:txBody>
      </p:sp>
      <p:sp>
        <p:nvSpPr>
          <p:cNvPr id="18438" name="Rectangle 3"/>
          <p:cNvSpPr txBox="1">
            <a:spLocks noChangeArrowheads="1"/>
          </p:cNvSpPr>
          <p:nvPr/>
        </p:nvSpPr>
        <p:spPr bwMode="auto">
          <a:xfrm>
            <a:off x="107950" y="3933056"/>
            <a:ext cx="342502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Flyer handouts - consultancy, recruiting talent, KE, Case Studies etc.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Presentation Folder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</a:rPr>
              <a:t>Available to download from webpages, hard copies can be obtained</a:t>
            </a:r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3654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700213"/>
            <a:ext cx="2952750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" descr="TIMBURI CASE STUDY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73" y="2662238"/>
            <a:ext cx="2444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11188" y="1412875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EEECE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7" descr="TAB_col_white_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54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539750" y="1989138"/>
            <a:ext cx="7775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9C81B"/>
              </a:solidFill>
            </a:endParaRPr>
          </a:p>
        </p:txBody>
      </p:sp>
      <p:sp>
        <p:nvSpPr>
          <p:cNvPr id="27655" name="Rectangle 3"/>
          <p:cNvSpPr txBox="1">
            <a:spLocks noChangeArrowheads="1"/>
          </p:cNvSpPr>
          <p:nvPr/>
        </p:nvSpPr>
        <p:spPr bwMode="auto">
          <a:xfrm>
            <a:off x="539750" y="1268413"/>
            <a:ext cx="7848674" cy="39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200">
              <a:buFontTx/>
              <a:buAutoNum type="arabicParenR"/>
              <a:defRPr/>
            </a:pPr>
            <a:endParaRPr lang="en-US" altLang="en-US" sz="2000" dirty="0">
              <a:latin typeface="Arial" charset="0"/>
              <a:ea typeface="+mn-ea"/>
            </a:endParaRPr>
          </a:p>
          <a:p>
            <a:pPr indent="0" defTabSz="457200">
              <a:defRPr/>
            </a:pPr>
            <a:r>
              <a:rPr lang="en-US" altLang="en-US" sz="2000" dirty="0" smtClean="0">
                <a:latin typeface="Arial" charset="0"/>
                <a:ea typeface="+mn-ea"/>
              </a:rPr>
              <a:t>BEST is the ‘Front Door’ for connecting in or out of university, offering </a:t>
            </a:r>
            <a:r>
              <a:rPr lang="en-US" altLang="en-US" sz="2000" dirty="0">
                <a:latin typeface="Arial" charset="0"/>
                <a:ea typeface="+mn-ea"/>
              </a:rPr>
              <a:t>advice, </a:t>
            </a:r>
            <a:r>
              <a:rPr lang="en-US" altLang="en-US" sz="2000" dirty="0" smtClean="0">
                <a:latin typeface="Arial" charset="0"/>
                <a:ea typeface="+mn-ea"/>
              </a:rPr>
              <a:t>support &amp; signposting for BE activity</a:t>
            </a:r>
          </a:p>
          <a:p>
            <a:pPr eaLnBrk="1" hangingPunct="1"/>
            <a:endParaRPr lang="en-GB" altLang="en-US" sz="2000" dirty="0" smtClean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GB" altLang="en-US" sz="2000" dirty="0" smtClean="0"/>
              <a:t>Exploring </a:t>
            </a:r>
            <a:r>
              <a:rPr lang="en-GB" altLang="en-US" sz="2000" dirty="0"/>
              <a:t>different engagement mechanisms with increasing levels of commitment from both sides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GB" altLang="en-US" sz="20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GB" altLang="en-US" sz="2000" dirty="0"/>
              <a:t>Building relationships &amp; trust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GB" altLang="en-US" sz="20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GB" altLang="en-US" sz="2000" dirty="0"/>
              <a:t>Understanding ways of working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GB" altLang="en-US" sz="20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GB" altLang="en-US" sz="2000" dirty="0"/>
              <a:t>Identifying mutual needs</a:t>
            </a:r>
          </a:p>
          <a:p>
            <a:pPr marL="342900" defTabSz="457200"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latin typeface="Arial" charset="0"/>
              <a:ea typeface="+mn-ea"/>
            </a:endParaRPr>
          </a:p>
          <a:p>
            <a:pPr marL="342900" defTabSz="457200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595959"/>
              </a:solidFill>
              <a:latin typeface="Arial" charset="0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1573" y="188640"/>
            <a:ext cx="6594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kern="0" dirty="0" smtClean="0">
                <a:solidFill>
                  <a:srgbClr val="595959"/>
                </a:solidFill>
              </a:rPr>
              <a:t>Connecting researchers</a:t>
            </a:r>
            <a:r>
              <a:rPr lang="en-US" altLang="en-US" sz="2800" b="1" kern="0" dirty="0">
                <a:solidFill>
                  <a:srgbClr val="595959"/>
                </a:solidFill>
              </a:rPr>
              <a:t>’ great ideas </a:t>
            </a:r>
            <a:endParaRPr lang="en-US" altLang="en-US" sz="2800" b="1" kern="0" dirty="0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altLang="en-US" sz="2800" b="1" kern="0" dirty="0" smtClean="0">
                <a:solidFill>
                  <a:srgbClr val="595959"/>
                </a:solidFill>
              </a:rPr>
              <a:t>with </a:t>
            </a:r>
            <a:r>
              <a:rPr lang="en-US" altLang="en-US" sz="2800" b="1" kern="0" dirty="0">
                <a:solidFill>
                  <a:srgbClr val="595959"/>
                </a:solidFill>
              </a:rPr>
              <a:t>organisations that can use </a:t>
            </a:r>
            <a:r>
              <a:rPr lang="en-US" altLang="en-US" sz="2800" b="1" kern="0" dirty="0" smtClean="0">
                <a:solidFill>
                  <a:srgbClr val="595959"/>
                </a:solidFill>
              </a:rPr>
              <a:t>them</a:t>
            </a:r>
            <a:endParaRPr lang="en-GB" sz="2800" b="1" kern="0" dirty="0">
              <a:solidFill>
                <a:srgbClr val="59595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02" y="3212975"/>
            <a:ext cx="3984098" cy="3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2483768" y="388642"/>
            <a:ext cx="6462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kern="0" dirty="0">
                <a:solidFill>
                  <a:srgbClr val="595959"/>
                </a:solidFill>
              </a:rPr>
              <a:t>Business engagement supports key elements of the Humanities Strategic Plan 2020</a:t>
            </a:r>
            <a:endParaRPr lang="en-US" sz="2400" b="1" kern="0" dirty="0">
              <a:solidFill>
                <a:srgbClr val="595959"/>
              </a:solidFill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395536" y="2492896"/>
            <a:ext cx="6821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GB" dirty="0" smtClean="0">
              <a:cs typeface="Arial" pitchFamily="34" charset="0"/>
            </a:endParaRPr>
          </a:p>
          <a:p>
            <a:pPr lvl="1"/>
            <a:endParaRPr lang="en-GB" dirty="0" smtClean="0">
              <a:cs typeface="Arial" pitchFamily="34" charset="0"/>
            </a:endParaRPr>
          </a:p>
        </p:txBody>
      </p:sp>
      <p:pic>
        <p:nvPicPr>
          <p:cNvPr id="17411" name="Picture 5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208" y="1772816"/>
            <a:ext cx="8784976" cy="432048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sz="2000" b="1" dirty="0" smtClean="0">
                <a:solidFill>
                  <a:srgbClr val="7030A0"/>
                </a:solidFill>
                <a:cs typeface="Arial" pitchFamily="34" charset="0"/>
              </a:rPr>
              <a:t>Goal 1 - World-class research</a:t>
            </a:r>
            <a:r>
              <a:rPr lang="en-GB" sz="2000" b="1" dirty="0" smtClean="0">
                <a:cs typeface="Arial" pitchFamily="34" charset="0"/>
              </a:rPr>
              <a:t>. </a:t>
            </a:r>
            <a:r>
              <a:rPr lang="en-GB" sz="2000" dirty="0" smtClean="0">
                <a:cs typeface="Arial" pitchFamily="34" charset="0"/>
              </a:rPr>
              <a:t>Stronger business engagement can help us to:</a:t>
            </a:r>
          </a:p>
          <a:p>
            <a:pPr lvl="2"/>
            <a:r>
              <a:rPr lang="en-GB" sz="1800" dirty="0">
                <a:cs typeface="Arial" pitchFamily="34" charset="0"/>
              </a:rPr>
              <a:t>C</a:t>
            </a:r>
            <a:r>
              <a:rPr lang="en-GB" sz="1800" dirty="0" smtClean="0">
                <a:cs typeface="Arial" pitchFamily="34" charset="0"/>
              </a:rPr>
              <a:t>o-create knowledge with external partners</a:t>
            </a:r>
          </a:p>
          <a:p>
            <a:pPr lvl="2"/>
            <a:r>
              <a:rPr lang="en-GB" sz="1800" dirty="0" smtClean="0">
                <a:cs typeface="Arial" pitchFamily="34" charset="0"/>
              </a:rPr>
              <a:t>Deliver increased impact from our research, including through executive education</a:t>
            </a:r>
          </a:p>
          <a:p>
            <a:pPr lvl="2"/>
            <a:r>
              <a:rPr lang="en-GB" sz="1800" dirty="0" smtClean="0">
                <a:cs typeface="Arial" pitchFamily="34" charset="0"/>
              </a:rPr>
              <a:t>Diversify </a:t>
            </a:r>
            <a:r>
              <a:rPr lang="en-GB" sz="1800" dirty="0">
                <a:cs typeface="Arial" pitchFamily="34" charset="0"/>
              </a:rPr>
              <a:t>research funding streams</a:t>
            </a:r>
            <a:endParaRPr lang="en-GB" sz="1800" dirty="0">
              <a:solidFill>
                <a:srgbClr val="FF0000"/>
              </a:solidFill>
              <a:cs typeface="Arial" pitchFamily="34" charset="0"/>
            </a:endParaRPr>
          </a:p>
          <a:p>
            <a:pPr marL="914400" lvl="2" indent="0">
              <a:buNone/>
            </a:pPr>
            <a:endParaRPr lang="en-GB" sz="1800" dirty="0" smtClean="0">
              <a:cs typeface="Arial" pitchFamily="34" charset="0"/>
            </a:endParaRPr>
          </a:p>
          <a:p>
            <a:pPr marL="457200" lvl="1" indent="0">
              <a:buNone/>
            </a:pPr>
            <a:r>
              <a:rPr lang="en-GB" sz="2000" b="1" dirty="0">
                <a:solidFill>
                  <a:srgbClr val="7030A0"/>
                </a:solidFill>
                <a:cs typeface="Arial" pitchFamily="34" charset="0"/>
              </a:rPr>
              <a:t>Goal 2 - Outstanding learning &amp; student experience: </a:t>
            </a:r>
          </a:p>
          <a:p>
            <a:pPr lvl="2"/>
            <a:r>
              <a:rPr lang="en-GB" sz="1800" dirty="0" smtClean="0">
                <a:cs typeface="Arial" pitchFamily="34" charset="0"/>
              </a:rPr>
              <a:t>Business engagement can open up opportunities to our graduates to develop the attributes &amp; experience most highly valued by employers</a:t>
            </a:r>
          </a:p>
          <a:p>
            <a:pPr lvl="1">
              <a:buFont typeface="Arial" pitchFamily="34" charset="0"/>
              <a:buChar char="•"/>
            </a:pPr>
            <a:endParaRPr lang="en-GB" sz="2000" b="1" dirty="0" smtClean="0">
              <a:cs typeface="Arial" pitchFamily="34" charset="0"/>
            </a:endParaRPr>
          </a:p>
          <a:p>
            <a:pPr marL="457200" lvl="1" indent="0">
              <a:buNone/>
            </a:pPr>
            <a:r>
              <a:rPr lang="en-GB" sz="2000" b="1" dirty="0">
                <a:solidFill>
                  <a:srgbClr val="7030A0"/>
                </a:solidFill>
                <a:cs typeface="Arial" pitchFamily="34" charset="0"/>
              </a:rPr>
              <a:t>Goal 3 - Social Responsibility.</a:t>
            </a:r>
            <a:r>
              <a:rPr lang="en-GB" sz="2000" b="1" dirty="0" smtClean="0">
                <a:cs typeface="Arial" pitchFamily="34" charset="0"/>
              </a:rPr>
              <a:t> </a:t>
            </a:r>
            <a:r>
              <a:rPr lang="en-GB" sz="2000" dirty="0" smtClean="0">
                <a:cs typeface="Arial" pitchFamily="34" charset="0"/>
              </a:rPr>
              <a:t>Business engagement can:</a:t>
            </a:r>
          </a:p>
          <a:p>
            <a:pPr lvl="2"/>
            <a:r>
              <a:rPr lang="en-GB" sz="1800" dirty="0">
                <a:cs typeface="Arial" pitchFamily="34" charset="0"/>
              </a:rPr>
              <a:t>C</a:t>
            </a:r>
            <a:r>
              <a:rPr lang="en-GB" sz="1800" dirty="0" smtClean="0">
                <a:cs typeface="Arial" pitchFamily="34" charset="0"/>
              </a:rPr>
              <a:t>ontribute to our engagement with  external organisations for the greater good</a:t>
            </a:r>
          </a:p>
          <a:p>
            <a:pPr lvl="2"/>
            <a:r>
              <a:rPr lang="en-GB" sz="1800" dirty="0">
                <a:cs typeface="Arial" pitchFamily="34" charset="0"/>
              </a:rPr>
              <a:t>I</a:t>
            </a:r>
            <a:r>
              <a:rPr lang="en-GB" sz="1800" dirty="0" smtClean="0">
                <a:cs typeface="Arial" pitchFamily="34" charset="0"/>
              </a:rPr>
              <a:t>ncluding with the city region &amp; cultural organisations</a:t>
            </a:r>
          </a:p>
          <a:p>
            <a:pPr lvl="2">
              <a:buNone/>
            </a:pP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2699792" y="542672"/>
            <a:ext cx="6255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kern="0" dirty="0">
                <a:solidFill>
                  <a:srgbClr val="595959"/>
                </a:solidFill>
              </a:rPr>
              <a:t>Business engagement in Humanities</a:t>
            </a:r>
            <a:endParaRPr lang="en-US" sz="2800" b="1" kern="0" dirty="0">
              <a:solidFill>
                <a:srgbClr val="595959"/>
              </a:solidFill>
            </a:endParaRPr>
          </a:p>
        </p:txBody>
      </p:sp>
      <p:pic>
        <p:nvPicPr>
          <p:cNvPr id="17411" name="Picture 5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Impressive breadth of engagement across Faculty – BUT much is ad hoc: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Areas that may benefit from coordination/prioritisation?</a:t>
            </a: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r>
              <a:rPr lang="en-GB" sz="2000" dirty="0">
                <a:latin typeface="+mj-lt"/>
              </a:rPr>
              <a:t>“Business Engagement”  can be a problematic term for many colleagues in the Faculty –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How can we more clearly communicate that it covers a wide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variety of external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partners?</a:t>
            </a:r>
          </a:p>
          <a:p>
            <a:pPr>
              <a:defRPr/>
            </a:pPr>
            <a:endParaRPr lang="en-GB" sz="2000" dirty="0" smtClean="0">
              <a:latin typeface="+mj-lt"/>
            </a:endParaRPr>
          </a:p>
          <a:p>
            <a:r>
              <a:rPr lang="en-GB" sz="2000" dirty="0" smtClean="0"/>
              <a:t>Important relationships include: Tesco </a:t>
            </a:r>
            <a:r>
              <a:rPr lang="en-GB" sz="2000" dirty="0"/>
              <a:t>(SCI); BP (MBS); Siemens (SEED); ARUP (SEED &amp; MBS); Unilever (SEED)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	* BUT - University Strategic </a:t>
            </a:r>
            <a:r>
              <a:rPr lang="en-GB" sz="2000" dirty="0">
                <a:solidFill>
                  <a:srgbClr val="FF0000"/>
                </a:solidFill>
              </a:rPr>
              <a:t>Partners only feature at the margins of </a:t>
            </a:r>
            <a:r>
              <a:rPr lang="en-GB" sz="2000" dirty="0" smtClean="0">
                <a:solidFill>
                  <a:srgbClr val="FF0000"/>
                </a:solidFill>
              </a:rPr>
              <a:t>	</a:t>
            </a:r>
            <a:r>
              <a:rPr lang="en-GB" sz="2000" dirty="0" err="1" smtClean="0">
                <a:solidFill>
                  <a:srgbClr val="FF0000"/>
                </a:solidFill>
              </a:rPr>
              <a:t>FoH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engagement</a:t>
            </a:r>
          </a:p>
          <a:p>
            <a:pPr>
              <a:defRPr/>
            </a:pPr>
            <a:endParaRPr lang="en-GB" sz="2000" dirty="0">
              <a:latin typeface="+mj-lt"/>
            </a:endParaRPr>
          </a:p>
          <a:p>
            <a:pPr>
              <a:defRPr/>
            </a:pPr>
            <a:endParaRPr lang="en-GB" sz="2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63688" y="5589240"/>
            <a:ext cx="56886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Need to embed mind-shift in-line with </a:t>
            </a:r>
            <a:r>
              <a:rPr lang="en-GB" sz="2400" b="1" dirty="0" smtClean="0">
                <a:solidFill>
                  <a:srgbClr val="7030A0"/>
                </a:solidFill>
              </a:rPr>
              <a:t>University </a:t>
            </a:r>
            <a:r>
              <a:rPr lang="en-GB" sz="2400" b="1" dirty="0">
                <a:solidFill>
                  <a:srgbClr val="7030A0"/>
                </a:solidFill>
              </a:rPr>
              <a:t>&amp; </a:t>
            </a:r>
            <a:r>
              <a:rPr lang="en-GB" sz="2400" b="1" dirty="0" smtClean="0">
                <a:solidFill>
                  <a:srgbClr val="7030A0"/>
                </a:solidFill>
              </a:rPr>
              <a:t>Faculty </a:t>
            </a:r>
            <a:r>
              <a:rPr lang="en-GB" sz="2400" b="1" dirty="0">
                <a:solidFill>
                  <a:srgbClr val="7030A0"/>
                </a:solidFill>
              </a:rPr>
              <a:t>level </a:t>
            </a:r>
            <a:r>
              <a:rPr lang="en-GB" sz="2400" b="1" dirty="0" smtClean="0">
                <a:solidFill>
                  <a:srgbClr val="7030A0"/>
                </a:solidFill>
              </a:rPr>
              <a:t>priorities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61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383264"/>
            <a:ext cx="8229600" cy="4926056"/>
          </a:xfrm>
        </p:spPr>
        <p:txBody>
          <a:bodyPr>
            <a:normAutofit/>
          </a:bodyPr>
          <a:lstStyle/>
          <a:p>
            <a:r>
              <a:rPr lang="en-GB" sz="2000" dirty="0">
                <a:cs typeface="Arial" pitchFamily="34" charset="0"/>
              </a:rPr>
              <a:t>Lack of visibility of </a:t>
            </a:r>
            <a:r>
              <a:rPr lang="en-GB" sz="2000" dirty="0" smtClean="0">
                <a:cs typeface="Arial" pitchFamily="34" charset="0"/>
              </a:rPr>
              <a:t>successful engagement </a:t>
            </a:r>
            <a:r>
              <a:rPr lang="en-GB" sz="2000" dirty="0">
                <a:cs typeface="Arial" pitchFamily="34" charset="0"/>
              </a:rPr>
              <a:t>activities </a:t>
            </a:r>
            <a:r>
              <a:rPr lang="en-GB" sz="2000" dirty="0" smtClean="0">
                <a:cs typeface="Arial" pitchFamily="34" charset="0"/>
              </a:rPr>
              <a:t>in </a:t>
            </a:r>
            <a:r>
              <a:rPr lang="en-GB" sz="2000" dirty="0">
                <a:cs typeface="Arial" pitchFamily="34" charset="0"/>
              </a:rPr>
              <a:t>the Faculty </a:t>
            </a:r>
            <a:endParaRPr lang="en-GB" sz="2000" dirty="0" smtClean="0">
              <a:cs typeface="Arial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>
                <a:cs typeface="Arial" pitchFamily="34" charset="0"/>
              </a:rPr>
              <a:t>Difficult </a:t>
            </a:r>
            <a:r>
              <a:rPr lang="en-GB" sz="1600" dirty="0">
                <a:cs typeface="Arial" pitchFamily="34" charset="0"/>
              </a:rPr>
              <a:t>to </a:t>
            </a:r>
            <a:r>
              <a:rPr lang="en-GB" sz="1600" dirty="0" smtClean="0">
                <a:cs typeface="Arial" pitchFamily="34" charset="0"/>
              </a:rPr>
              <a:t>identify existing activity with an organisation </a:t>
            </a:r>
            <a:r>
              <a:rPr lang="en-GB" sz="1600" dirty="0">
                <a:cs typeface="Arial" pitchFamily="34" charset="0"/>
              </a:rPr>
              <a:t>– and opportunities for joined-up </a:t>
            </a:r>
            <a:r>
              <a:rPr lang="en-GB" sz="1600" dirty="0" smtClean="0">
                <a:cs typeface="Arial" pitchFamily="34" charset="0"/>
              </a:rPr>
              <a:t>bids</a:t>
            </a:r>
            <a:endParaRPr lang="en-GB" sz="1600" dirty="0">
              <a:cs typeface="Arial" pitchFamily="34" charset="0"/>
            </a:endParaRPr>
          </a:p>
          <a:p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Perception of engagement as “something else I have to do…”</a:t>
            </a:r>
          </a:p>
          <a:p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Lack </a:t>
            </a:r>
            <a:r>
              <a:rPr lang="en-GB" sz="2000" dirty="0">
                <a:cs typeface="Arial" pitchFamily="34" charset="0"/>
              </a:rPr>
              <a:t>of time, support and/or </a:t>
            </a:r>
            <a:r>
              <a:rPr lang="en-GB" sz="2000" dirty="0" smtClean="0">
                <a:cs typeface="Arial" pitchFamily="34" charset="0"/>
              </a:rPr>
              <a:t>motivation</a:t>
            </a:r>
          </a:p>
          <a:p>
            <a:endParaRPr lang="en-GB" sz="2000" dirty="0">
              <a:cs typeface="Arial" pitchFamily="34" charset="0"/>
            </a:endParaRPr>
          </a:p>
          <a:p>
            <a:r>
              <a:rPr lang="en-GB" sz="2000" dirty="0" smtClean="0">
                <a:cs typeface="Arial" pitchFamily="34" charset="0"/>
              </a:rPr>
              <a:t>Resources </a:t>
            </a:r>
            <a:r>
              <a:rPr lang="en-GB" sz="2000" dirty="0">
                <a:cs typeface="Arial" pitchFamily="34" charset="0"/>
              </a:rPr>
              <a:t>for “pre-engagement” </a:t>
            </a:r>
            <a:r>
              <a:rPr lang="en-GB" sz="2000" dirty="0" smtClean="0">
                <a:cs typeface="Arial" pitchFamily="34" charset="0"/>
              </a:rPr>
              <a:t>networking, relationship </a:t>
            </a:r>
            <a:r>
              <a:rPr lang="en-GB" sz="2000" dirty="0">
                <a:cs typeface="Arial" pitchFamily="34" charset="0"/>
              </a:rPr>
              <a:t>building </a:t>
            </a:r>
            <a:r>
              <a:rPr lang="en-GB" sz="2000" dirty="0" err="1" smtClean="0">
                <a:cs typeface="Arial" pitchFamily="34" charset="0"/>
              </a:rPr>
              <a:t>etc</a:t>
            </a:r>
            <a:r>
              <a:rPr lang="en-GB" sz="2000" dirty="0" smtClean="0">
                <a:cs typeface="Arial" pitchFamily="34" charset="0"/>
              </a:rPr>
              <a:t> (e.g</a:t>
            </a:r>
            <a:r>
              <a:rPr lang="en-GB" sz="2000" dirty="0">
                <a:cs typeface="Arial" pitchFamily="34" charset="0"/>
              </a:rPr>
              <a:t>. funding of travel to </a:t>
            </a:r>
            <a:r>
              <a:rPr lang="en-GB" sz="2000" dirty="0" smtClean="0">
                <a:cs typeface="Arial" pitchFamily="34" charset="0"/>
              </a:rPr>
              <a:t>meetings and events, time and support to </a:t>
            </a:r>
            <a:r>
              <a:rPr lang="en-GB" sz="2000" dirty="0">
                <a:cs typeface="Arial" pitchFamily="34" charset="0"/>
              </a:rPr>
              <a:t>prepare bids for collaborative research funding</a:t>
            </a:r>
            <a:r>
              <a:rPr lang="en-GB" sz="2000" dirty="0" smtClean="0">
                <a:cs typeface="Arial" pitchFamily="34" charset="0"/>
              </a:rPr>
              <a:t>)</a:t>
            </a:r>
          </a:p>
          <a:p>
            <a:endParaRPr lang="en-GB" sz="2000" dirty="0">
              <a:cs typeface="Arial" pitchFamily="34" charset="0"/>
            </a:endParaRPr>
          </a:p>
          <a:p>
            <a:r>
              <a:rPr lang="en-GB" sz="2000" dirty="0">
                <a:cs typeface="Arial" pitchFamily="34" charset="0"/>
              </a:rPr>
              <a:t>Engagement projects can be seen as a valuable activity whose </a:t>
            </a:r>
            <a:r>
              <a:rPr lang="en-GB" sz="2000" dirty="0" smtClean="0">
                <a:cs typeface="Arial" pitchFamily="34" charset="0"/>
              </a:rPr>
              <a:t>cost should be </a:t>
            </a:r>
            <a:r>
              <a:rPr lang="en-GB" sz="2000" dirty="0">
                <a:cs typeface="Arial" pitchFamily="34" charset="0"/>
              </a:rPr>
              <a:t>covered rather than an opportunity to generate new sources of income</a:t>
            </a:r>
          </a:p>
          <a:p>
            <a:endParaRPr lang="en-GB" sz="2000" dirty="0">
              <a:cs typeface="Arial" pitchFamily="34" charset="0"/>
            </a:endParaRP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dirty="0" smtClean="0">
                <a:latin typeface="Calibri" pitchFamily="34" charset="0"/>
              </a:rPr>
              <a:t>Outlines </a:t>
            </a:r>
            <a:r>
              <a:rPr lang="en-GB" altLang="en-US" sz="2000" dirty="0">
                <a:latin typeface="Calibri" pitchFamily="34" charset="0"/>
              </a:rPr>
              <a:t>a co-ordinated and strategic approach to embed business engagement activities into routine activity across the Faculty</a:t>
            </a:r>
          </a:p>
          <a:p>
            <a:endParaRPr lang="en-GB" altLang="en-US" sz="2000" dirty="0" smtClean="0">
              <a:latin typeface="Calibri" pitchFamily="34" charset="0"/>
            </a:endParaRPr>
          </a:p>
          <a:p>
            <a:r>
              <a:rPr lang="en-GB" altLang="en-US" sz="2000" dirty="0" smtClean="0">
                <a:latin typeface="Calibri" pitchFamily="34" charset="0"/>
              </a:rPr>
              <a:t>Key </a:t>
            </a:r>
            <a:r>
              <a:rPr lang="en-GB" altLang="en-US" sz="2000" dirty="0">
                <a:latin typeface="Calibri" pitchFamily="34" charset="0"/>
              </a:rPr>
              <a:t>recommendations include</a:t>
            </a:r>
          </a:p>
          <a:p>
            <a:pPr lvl="1">
              <a:buFont typeface="Courier New" pitchFamily="49" charset="0"/>
              <a:buChar char="o"/>
            </a:pPr>
            <a:r>
              <a:rPr lang="en-US" altLang="en-US" sz="2000" dirty="0">
                <a:latin typeface="Calibri" pitchFamily="34" charset="0"/>
              </a:rPr>
              <a:t>Lead responsibility within Schools and Research Institutes;</a:t>
            </a:r>
            <a:endParaRPr lang="en-GB" altLang="en-US" sz="2000" dirty="0">
              <a:latin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altLang="en-US" sz="2000" dirty="0">
                <a:latin typeface="Calibri" pitchFamily="34" charset="0"/>
              </a:rPr>
              <a:t>Ensure strategic alignment so that business engagement is used to maximum effect in support of our social responsibility agenda;</a:t>
            </a:r>
            <a:endParaRPr lang="en-GB" altLang="en-US" sz="2000" dirty="0">
              <a:latin typeface="Calibri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altLang="en-US" sz="2000" dirty="0">
                <a:latin typeface="Calibri" pitchFamily="34" charset="0"/>
              </a:rPr>
              <a:t>Reducing the barriers to business engagement through reward &amp; recognition</a:t>
            </a:r>
            <a:endParaRPr lang="en-GB" altLang="en-US" sz="2000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5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27784" y="48460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kern="0" dirty="0" smtClean="0">
                <a:solidFill>
                  <a:srgbClr val="595959"/>
                </a:solidFill>
              </a:rPr>
              <a:t>Faculty Business Engagement  Strategy</a:t>
            </a:r>
            <a:endParaRPr lang="en-US" sz="2800" b="1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9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2411760" y="284965"/>
            <a:ext cx="60486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kern="0" dirty="0">
                <a:solidFill>
                  <a:srgbClr val="595959"/>
                </a:solidFill>
              </a:rPr>
              <a:t>Vision for business engagement in the Faculty of Humanities</a:t>
            </a:r>
            <a:endParaRPr lang="en-US" sz="2800" b="1" kern="0" dirty="0">
              <a:solidFill>
                <a:srgbClr val="595959"/>
              </a:solidFill>
            </a:endParaRPr>
          </a:p>
        </p:txBody>
      </p:sp>
      <p:pic>
        <p:nvPicPr>
          <p:cNvPr id="17411" name="Picture 5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Embed engagement activities </a:t>
            </a:r>
            <a:r>
              <a:rPr lang="en-GB" dirty="0"/>
              <a:t>into routine business across the Faculty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Create </a:t>
            </a:r>
            <a:r>
              <a:rPr lang="en-GB" dirty="0"/>
              <a:t>a vibrant internal community maximising the opportunities for engagement </a:t>
            </a:r>
          </a:p>
          <a:p>
            <a:endParaRPr lang="en-GB" dirty="0" smtClean="0"/>
          </a:p>
          <a:p>
            <a:r>
              <a:rPr lang="en-GB" dirty="0" smtClean="0"/>
              <a:t>Identify, develop &amp; sustain strong relationships with major companies &amp; </a:t>
            </a:r>
            <a:r>
              <a:rPr lang="en-GB" dirty="0" smtClean="0"/>
              <a:t>SMEs </a:t>
            </a:r>
            <a:r>
              <a:rPr lang="en-GB" dirty="0" smtClean="0"/>
              <a:t>as well as public sector, NGOs &amp; cultural partners</a:t>
            </a:r>
          </a:p>
          <a:p>
            <a:endParaRPr lang="en-GB" dirty="0" smtClean="0"/>
          </a:p>
          <a:p>
            <a:r>
              <a:rPr lang="en-GB" dirty="0" smtClean="0"/>
              <a:t>Engage at the city-region, national &amp; international level</a:t>
            </a:r>
          </a:p>
          <a:p>
            <a:endParaRPr lang="en-GB" dirty="0" smtClean="0"/>
          </a:p>
          <a:p>
            <a:r>
              <a:rPr lang="en-GB" dirty="0" smtClean="0"/>
              <a:t>Contribute to Faculty Strategic Priorities by helping to diversify income sources; strengthen </a:t>
            </a:r>
            <a:r>
              <a:rPr lang="en-GB" dirty="0" smtClean="0"/>
              <a:t>research impact; </a:t>
            </a:r>
            <a:r>
              <a:rPr lang="en-GB" dirty="0" smtClean="0"/>
              <a:t>engage with </a:t>
            </a:r>
            <a:r>
              <a:rPr lang="en-GB" dirty="0" smtClean="0"/>
              <a:t>regional development; </a:t>
            </a:r>
            <a:r>
              <a:rPr lang="en-GB" dirty="0" smtClean="0"/>
              <a:t>enhance our external profile &amp; reputation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064" y="116632"/>
            <a:ext cx="7178008" cy="1143000"/>
          </a:xfrm>
        </p:spPr>
        <p:txBody>
          <a:bodyPr>
            <a:normAutofit/>
          </a:bodyPr>
          <a:lstStyle/>
          <a:p>
            <a:r>
              <a:rPr lang="en-GB" sz="2800" b="1" kern="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Humanities </a:t>
            </a:r>
            <a:r>
              <a:rPr lang="en-GB" sz="2800" b="1" kern="0" dirty="0" smtClean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Business Engagement Strategy</a:t>
            </a:r>
            <a:endParaRPr lang="en-GB" sz="2800" b="1" kern="0" dirty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What would </a:t>
            </a:r>
            <a:r>
              <a:rPr lang="en-GB" sz="2800" b="1" dirty="0" smtClean="0">
                <a:solidFill>
                  <a:srgbClr val="7030A0"/>
                </a:solidFill>
              </a:rPr>
              <a:t>success </a:t>
            </a:r>
            <a:r>
              <a:rPr lang="en-GB" sz="2800" b="1" dirty="0" smtClean="0">
                <a:solidFill>
                  <a:srgbClr val="7030A0"/>
                </a:solidFill>
              </a:rPr>
              <a:t>look like?</a:t>
            </a:r>
          </a:p>
          <a:p>
            <a:pPr lvl="1"/>
            <a:r>
              <a:rPr lang="en-GB" sz="2400" dirty="0" smtClean="0"/>
              <a:t>Greater research impact</a:t>
            </a:r>
          </a:p>
          <a:p>
            <a:pPr lvl="1"/>
            <a:r>
              <a:rPr lang="en-GB" sz="2400" dirty="0" smtClean="0"/>
              <a:t>Diversified income streams</a:t>
            </a:r>
          </a:p>
          <a:p>
            <a:pPr lvl="1"/>
            <a:r>
              <a:rPr lang="en-GB" sz="2400" dirty="0" smtClean="0"/>
              <a:t>Enhanced student experience</a:t>
            </a:r>
          </a:p>
          <a:p>
            <a:pPr lvl="1"/>
            <a:r>
              <a:rPr lang="en-GB" sz="2400" dirty="0" smtClean="0"/>
              <a:t>Contribution </a:t>
            </a:r>
            <a:r>
              <a:rPr lang="en-GB" sz="2400" dirty="0" smtClean="0"/>
              <a:t>to Humanities strategic goals</a:t>
            </a:r>
          </a:p>
          <a:p>
            <a:pPr lvl="1"/>
            <a:r>
              <a:rPr lang="en-GB" sz="2400" dirty="0" smtClean="0"/>
              <a:t>Improved operations within external </a:t>
            </a:r>
            <a:r>
              <a:rPr lang="en-GB" sz="2400" dirty="0" smtClean="0"/>
              <a:t>partner</a:t>
            </a:r>
          </a:p>
          <a:p>
            <a:pPr lvl="1"/>
            <a:r>
              <a:rPr lang="en-GB" sz="2400" dirty="0" smtClean="0"/>
              <a:t>Tangible economic and/or social impacts</a:t>
            </a:r>
          </a:p>
          <a:p>
            <a:pPr lvl="1"/>
            <a:r>
              <a:rPr lang="en-GB" sz="2400" dirty="0" smtClean="0"/>
              <a:t>Collaborative projects lead to deeper relationship with partner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/>
              <a:t>move towards strategic partner status</a:t>
            </a:r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 smtClean="0"/>
          </a:p>
          <a:p>
            <a:pPr lvl="1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FA56-83E2-482D-898A-773DF1722FDF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 descr="TAB_col_white_backgroun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213100"/>
            <a:ext cx="1757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196975"/>
            <a:ext cx="936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TAB_col_white_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541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3500" y="457199"/>
            <a:ext cx="6540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rgbClr val="595959"/>
                </a:solidFill>
              </a:rPr>
              <a:t>Collaborative Research Case Studies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900113" y="1482725"/>
            <a:ext cx="7993062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Long-term sustainability of cocoa production – developing a Fairtrade supply chain and launching the Cadbury Cocoa Partnership.</a:t>
            </a:r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          </a:t>
            </a:r>
            <a:r>
              <a:rPr lang="en-GB" altLang="en-US" sz="1100" b="1"/>
              <a:t>Greater Manchester Waste Disposal Authority </a:t>
            </a:r>
            <a:endParaRPr lang="en-GB" altLang="en-US" sz="1600" b="1"/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Application of quantitative analysis methods on the Urban Waste Management </a:t>
            </a:r>
            <a:r>
              <a:rPr lang="en-GB" altLang="en-US" sz="1600">
                <a:hlinkClick r:id="rId5"/>
              </a:rPr>
              <a:t>Project</a:t>
            </a:r>
            <a:r>
              <a:rPr lang="en-GB" altLang="en-US" sz="1600"/>
              <a:t> to understand how big data can help achieve its policy target of zero waste.</a:t>
            </a:r>
          </a:p>
          <a:p>
            <a:pPr eaLnBrk="1" hangingPunct="1"/>
            <a:endParaRPr lang="en-GB" altLang="en-US" sz="1600" i="1"/>
          </a:p>
          <a:p>
            <a:pPr eaLnBrk="1" hangingPunct="1"/>
            <a:r>
              <a:rPr lang="en-GB" altLang="en-US" sz="1600" i="1"/>
              <a:t> </a:t>
            </a:r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Working with migrants’ rights community groups to develop a policy-relevant and community-led research agenda relating to the treatment of undocumented migrants.</a:t>
            </a:r>
          </a:p>
          <a:p>
            <a:pPr eaLnBrk="1" hangingPunct="1"/>
            <a:r>
              <a:rPr lang="en-GB" altLang="en-US" sz="1100"/>
              <a:t>	</a:t>
            </a:r>
            <a:r>
              <a:rPr lang="en-GB" altLang="en-US" sz="1100" b="1"/>
              <a:t> </a:t>
            </a:r>
          </a:p>
          <a:p>
            <a:pPr eaLnBrk="1" hangingPunct="1"/>
            <a:endParaRPr lang="en-GB" altLang="en-US" sz="1100" b="1"/>
          </a:p>
          <a:p>
            <a:pPr eaLnBrk="1" hangingPunct="1"/>
            <a:r>
              <a:rPr lang="en-GB" altLang="en-US" sz="1100" b="1"/>
              <a:t>	   (Scottish and Southern Electricity)</a:t>
            </a:r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Project with the Centre for Urban Policy Studies developing a cloud based spatial-digital platform to support location-based problems via a package of map-based software tools to support business decisions with a specialist focus in utilities transmission and large scale infrastructure planning.</a:t>
            </a:r>
            <a:endParaRPr lang="en-GB" altLang="en-US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20938"/>
            <a:ext cx="985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868863"/>
            <a:ext cx="13017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28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1034</Words>
  <Application>Microsoft Office PowerPoint</Application>
  <PresentationFormat>On-screen Show (4:3)</PresentationFormat>
  <Paragraphs>181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Humanities Business Engagement Strategy</vt:lpstr>
      <vt:lpstr>PowerPoint Presentation</vt:lpstr>
      <vt:lpstr>Potential cross-School themes  with significant engagement opportunities</vt:lpstr>
      <vt:lpstr>Potential cross-School themes  with significant engagement opportunities</vt:lpstr>
      <vt:lpstr>Opportunities to increase engagement </vt:lpstr>
      <vt:lpstr>Key tasks for communicating the Humanities Business Engagement Strategy</vt:lpstr>
      <vt:lpstr>PowerPoint Presentation</vt:lpstr>
      <vt:lpstr>Appendix</vt:lpstr>
      <vt:lpstr>School priorities </vt:lpstr>
      <vt:lpstr>PowerPoint Presentation</vt:lpstr>
    </vt:vector>
  </TitlesOfParts>
  <Company>Manchester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engagement in Humanities: vision &amp; work plan</dc:title>
  <dc:creator>mbzanjs</dc:creator>
  <cp:lastModifiedBy>Rachel Kenyon</cp:lastModifiedBy>
  <cp:revision>120</cp:revision>
  <cp:lastPrinted>2016-06-06T14:35:12Z</cp:lastPrinted>
  <dcterms:created xsi:type="dcterms:W3CDTF">2014-11-24T08:17:00Z</dcterms:created>
  <dcterms:modified xsi:type="dcterms:W3CDTF">2016-06-08T07:57:58Z</dcterms:modified>
</cp:coreProperties>
</file>