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15"/>
  </p:notesMasterIdLst>
  <p:handoutMasterIdLst>
    <p:handoutMasterId r:id="rId16"/>
  </p:handoutMasterIdLst>
  <p:sldIdLst>
    <p:sldId id="258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5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0A2"/>
    <a:srgbClr val="FDEADA"/>
    <a:srgbClr val="C00000"/>
    <a:srgbClr val="E6B9B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90904C-A201-4C70-A7FB-64317E4D84C7}" v="67" dt="2025-02-18T16:55:25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333" autoAdjust="0"/>
  </p:normalViewPr>
  <p:slideViewPr>
    <p:cSldViewPr>
      <p:cViewPr varScale="1">
        <p:scale>
          <a:sx n="60" d="100"/>
          <a:sy n="60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57B00-4AB6-485E-92BF-339C7C86DE5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CBA834-BEBA-4E57-BD3B-CBED034D1A51}">
      <dgm:prSet/>
      <dgm:spPr>
        <a:solidFill>
          <a:schemeClr val="accent4">
            <a:lumMod val="25000"/>
          </a:schemeClr>
        </a:solidFill>
      </dgm:spPr>
      <dgm:t>
        <a:bodyPr/>
        <a:lstStyle/>
        <a:p>
          <a:r>
            <a:rPr lang="en-GB" b="1" i="0" dirty="0"/>
            <a:t>Introduction to research impact</a:t>
          </a:r>
          <a:endParaRPr lang="en-US" dirty="0"/>
        </a:p>
      </dgm:t>
    </dgm:pt>
    <dgm:pt modelId="{CDE5245B-0280-42C6-8DDC-E5F0E9BC85B4}" type="parTrans" cxnId="{7A9DE6E7-911B-49A0-A139-B4FAE6BD4DE8}">
      <dgm:prSet/>
      <dgm:spPr/>
      <dgm:t>
        <a:bodyPr/>
        <a:lstStyle/>
        <a:p>
          <a:endParaRPr lang="en-US"/>
        </a:p>
      </dgm:t>
    </dgm:pt>
    <dgm:pt modelId="{6889A609-DE49-4133-8661-F0169AF754A9}" type="sibTrans" cxnId="{7A9DE6E7-911B-49A0-A139-B4FAE6BD4DE8}">
      <dgm:prSet/>
      <dgm:spPr/>
      <dgm:t>
        <a:bodyPr/>
        <a:lstStyle/>
        <a:p>
          <a:endParaRPr lang="en-US"/>
        </a:p>
      </dgm:t>
    </dgm:pt>
    <dgm:pt modelId="{011673A2-1E28-4769-B61D-9F944757113D}">
      <dgm:prSet/>
      <dgm:spPr/>
      <dgm:t>
        <a:bodyPr/>
        <a:lstStyle/>
        <a:p>
          <a:pPr>
            <a:buFontTx/>
            <a:buNone/>
          </a:pPr>
          <a:r>
            <a:rPr lang="en-GB" b="0" i="0" dirty="0"/>
            <a:t>What impact is (and isn’t) and key elements of impact planning and delivery</a:t>
          </a:r>
          <a:endParaRPr lang="en-US" dirty="0"/>
        </a:p>
      </dgm:t>
    </dgm:pt>
    <dgm:pt modelId="{CE6CE231-D768-4EA6-835C-0ADCE439A744}" type="parTrans" cxnId="{0866D99F-B709-42AC-A8AB-15B3BC92174E}">
      <dgm:prSet/>
      <dgm:spPr/>
      <dgm:t>
        <a:bodyPr/>
        <a:lstStyle/>
        <a:p>
          <a:endParaRPr lang="en-US"/>
        </a:p>
      </dgm:t>
    </dgm:pt>
    <dgm:pt modelId="{EA2DB72B-92E1-43C6-A517-212191B79757}" type="sibTrans" cxnId="{0866D99F-B709-42AC-A8AB-15B3BC92174E}">
      <dgm:prSet/>
      <dgm:spPr/>
      <dgm:t>
        <a:bodyPr/>
        <a:lstStyle/>
        <a:p>
          <a:endParaRPr lang="en-US"/>
        </a:p>
      </dgm:t>
    </dgm:pt>
    <dgm:pt modelId="{B4A783B1-14AD-4239-ACEE-60D4936595F8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b="1" i="0"/>
            <a:t>Planning for research impact</a:t>
          </a:r>
          <a:endParaRPr lang="en-US"/>
        </a:p>
      </dgm:t>
    </dgm:pt>
    <dgm:pt modelId="{39F6239B-DC31-4333-90A4-44F0891A4869}" type="parTrans" cxnId="{670A970E-C9BE-4A6A-85B4-BF07EC4DC41D}">
      <dgm:prSet/>
      <dgm:spPr/>
      <dgm:t>
        <a:bodyPr/>
        <a:lstStyle/>
        <a:p>
          <a:endParaRPr lang="en-US"/>
        </a:p>
      </dgm:t>
    </dgm:pt>
    <dgm:pt modelId="{F1CF0901-7662-4DC8-893F-1E6146E98009}" type="sibTrans" cxnId="{670A970E-C9BE-4A6A-85B4-BF07EC4DC41D}">
      <dgm:prSet/>
      <dgm:spPr/>
      <dgm:t>
        <a:bodyPr/>
        <a:lstStyle/>
        <a:p>
          <a:endParaRPr lang="en-US"/>
        </a:p>
      </dgm:t>
    </dgm:pt>
    <dgm:pt modelId="{6A4A1FC0-E6C2-488A-AFB2-0BBF04C64F8D}">
      <dgm:prSet/>
      <dgm:spPr/>
      <dgm:t>
        <a:bodyPr/>
        <a:lstStyle/>
        <a:p>
          <a:pPr>
            <a:buNone/>
          </a:pPr>
          <a:r>
            <a:rPr lang="en-GB" dirty="0"/>
            <a:t>I</a:t>
          </a:r>
          <a:r>
            <a:rPr lang="en-GB" b="0" i="0" dirty="0"/>
            <a:t>ncluding in grant applications</a:t>
          </a:r>
          <a:endParaRPr lang="en-US" dirty="0"/>
        </a:p>
      </dgm:t>
    </dgm:pt>
    <dgm:pt modelId="{17EB7AF6-7E8B-469C-A520-B0464E79B0A8}" type="parTrans" cxnId="{054E2659-28A1-4073-8C88-A667178CDA73}">
      <dgm:prSet/>
      <dgm:spPr/>
      <dgm:t>
        <a:bodyPr/>
        <a:lstStyle/>
        <a:p>
          <a:endParaRPr lang="en-US"/>
        </a:p>
      </dgm:t>
    </dgm:pt>
    <dgm:pt modelId="{0393FDC9-F824-4DA2-BFD5-AD63DBCC1B8D}" type="sibTrans" cxnId="{054E2659-28A1-4073-8C88-A667178CDA73}">
      <dgm:prSet/>
      <dgm:spPr/>
      <dgm:t>
        <a:bodyPr/>
        <a:lstStyle/>
        <a:p>
          <a:endParaRPr lang="en-US"/>
        </a:p>
      </dgm:t>
    </dgm:pt>
    <dgm:pt modelId="{8BED4F08-E1B4-4E02-BA9A-1EFE600D9960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b="1" i="0" dirty="0"/>
            <a:t>Communicating your research</a:t>
          </a:r>
          <a:endParaRPr lang="en-US" dirty="0"/>
        </a:p>
      </dgm:t>
    </dgm:pt>
    <dgm:pt modelId="{7811D76A-27F2-461E-8C31-99BF0D727545}" type="parTrans" cxnId="{2BDE3CEF-C0BA-4CCA-9FAE-2449D554DBA4}">
      <dgm:prSet/>
      <dgm:spPr/>
      <dgm:t>
        <a:bodyPr/>
        <a:lstStyle/>
        <a:p>
          <a:endParaRPr lang="en-US"/>
        </a:p>
      </dgm:t>
    </dgm:pt>
    <dgm:pt modelId="{82518CEB-14FC-4FB6-A9D7-A292C38D1D24}" type="sibTrans" cxnId="{2BDE3CEF-C0BA-4CCA-9FAE-2449D554DBA4}">
      <dgm:prSet/>
      <dgm:spPr/>
      <dgm:t>
        <a:bodyPr/>
        <a:lstStyle/>
        <a:p>
          <a:endParaRPr lang="en-US"/>
        </a:p>
      </dgm:t>
    </dgm:pt>
    <dgm:pt modelId="{59B90B1A-48AF-47E4-928E-424FA766217A}">
      <dgm:prSet/>
      <dgm:spPr/>
      <dgm:t>
        <a:bodyPr/>
        <a:lstStyle/>
        <a:p>
          <a:pPr>
            <a:buNone/>
          </a:pPr>
          <a:r>
            <a:rPr lang="en-GB" b="0" i="0" dirty="0"/>
            <a:t>With a wide variety of groups and audiences</a:t>
          </a:r>
          <a:endParaRPr lang="en-US" dirty="0"/>
        </a:p>
      </dgm:t>
    </dgm:pt>
    <dgm:pt modelId="{3D69B8F8-8907-43BE-86EF-4B9AEF69A883}" type="parTrans" cxnId="{AD52FE7A-6F63-4235-BC9F-C14BB2C6D35F}">
      <dgm:prSet/>
      <dgm:spPr/>
      <dgm:t>
        <a:bodyPr/>
        <a:lstStyle/>
        <a:p>
          <a:endParaRPr lang="en-US"/>
        </a:p>
      </dgm:t>
    </dgm:pt>
    <dgm:pt modelId="{F3528F9E-A647-418D-863F-12687B13CDCC}" type="sibTrans" cxnId="{AD52FE7A-6F63-4235-BC9F-C14BB2C6D35F}">
      <dgm:prSet/>
      <dgm:spPr/>
      <dgm:t>
        <a:bodyPr/>
        <a:lstStyle/>
        <a:p>
          <a:endParaRPr lang="en-US"/>
        </a:p>
      </dgm:t>
    </dgm:pt>
    <dgm:pt modelId="{B89F32D8-E02D-4A58-AC2E-AB1BB708235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b="1" i="0" dirty="0"/>
            <a:t>Working with external stakeholders</a:t>
          </a:r>
          <a:endParaRPr lang="en-US" dirty="0"/>
        </a:p>
      </dgm:t>
    </dgm:pt>
    <dgm:pt modelId="{E06B0A54-C9FE-4C2D-9245-62AA1CE7455B}" type="parTrans" cxnId="{2A3514EA-15BF-47BB-A23A-77C1EBE43C8F}">
      <dgm:prSet/>
      <dgm:spPr/>
      <dgm:t>
        <a:bodyPr/>
        <a:lstStyle/>
        <a:p>
          <a:endParaRPr lang="en-US"/>
        </a:p>
      </dgm:t>
    </dgm:pt>
    <dgm:pt modelId="{86883AE8-410B-4235-AEE4-EF2F79DC5B4A}" type="sibTrans" cxnId="{2A3514EA-15BF-47BB-A23A-77C1EBE43C8F}">
      <dgm:prSet/>
      <dgm:spPr/>
      <dgm:t>
        <a:bodyPr/>
        <a:lstStyle/>
        <a:p>
          <a:endParaRPr lang="en-US"/>
        </a:p>
      </dgm:t>
    </dgm:pt>
    <dgm:pt modelId="{E0DFFE66-5938-4679-972E-9F13CD432363}">
      <dgm:prSet/>
      <dgm:spPr/>
      <dgm:t>
        <a:bodyPr/>
        <a:lstStyle/>
        <a:p>
          <a:pPr>
            <a:buNone/>
          </a:pPr>
          <a:r>
            <a:rPr lang="en-GB" b="0" i="0" dirty="0"/>
            <a:t>to achieve research impact</a:t>
          </a:r>
          <a:endParaRPr lang="en-US" dirty="0"/>
        </a:p>
      </dgm:t>
    </dgm:pt>
    <dgm:pt modelId="{0612A4F4-50D9-475D-8663-35F980E9F11F}" type="parTrans" cxnId="{82FFF942-D1A2-43B4-BC87-8707661F44D7}">
      <dgm:prSet/>
      <dgm:spPr/>
      <dgm:t>
        <a:bodyPr/>
        <a:lstStyle/>
        <a:p>
          <a:endParaRPr lang="en-US"/>
        </a:p>
      </dgm:t>
    </dgm:pt>
    <dgm:pt modelId="{B8327BA3-4349-487E-BA56-A8A481062820}" type="sibTrans" cxnId="{82FFF942-D1A2-43B4-BC87-8707661F44D7}">
      <dgm:prSet/>
      <dgm:spPr/>
      <dgm:t>
        <a:bodyPr/>
        <a:lstStyle/>
        <a:p>
          <a:endParaRPr lang="en-US"/>
        </a:p>
      </dgm:t>
    </dgm:pt>
    <dgm:pt modelId="{DE6F1A2E-FA37-4850-BAEA-88744FB3316D}">
      <dgm:prSet/>
      <dgm:spPr>
        <a:solidFill>
          <a:srgbClr val="7030A0"/>
        </a:solidFill>
      </dgm:spPr>
      <dgm:t>
        <a:bodyPr/>
        <a:lstStyle/>
        <a:p>
          <a:r>
            <a:rPr lang="en-GB" b="1" i="0" dirty="0"/>
            <a:t>Evidencing research impact.</a:t>
          </a:r>
          <a:endParaRPr lang="en-US" dirty="0"/>
        </a:p>
      </dgm:t>
    </dgm:pt>
    <dgm:pt modelId="{2C8D94C5-7790-4DBB-931F-BC250176BE2E}" type="parTrans" cxnId="{25AB2DE1-677E-4015-9824-37529C548E30}">
      <dgm:prSet/>
      <dgm:spPr/>
      <dgm:t>
        <a:bodyPr/>
        <a:lstStyle/>
        <a:p>
          <a:endParaRPr lang="en-US"/>
        </a:p>
      </dgm:t>
    </dgm:pt>
    <dgm:pt modelId="{44C073B6-2DE3-4C2F-8835-B53538A38B17}" type="sibTrans" cxnId="{25AB2DE1-677E-4015-9824-37529C548E30}">
      <dgm:prSet/>
      <dgm:spPr/>
      <dgm:t>
        <a:bodyPr/>
        <a:lstStyle/>
        <a:p>
          <a:endParaRPr lang="en-US"/>
        </a:p>
      </dgm:t>
    </dgm:pt>
    <dgm:pt modelId="{0E7CEE26-B0A7-435B-9BC4-64334F6E94E6}">
      <dgm:prSet/>
      <dgm:spPr/>
      <dgm:t>
        <a:bodyPr/>
        <a:lstStyle/>
        <a:p>
          <a:pPr>
            <a:buFontTx/>
            <a:buNone/>
          </a:pPr>
          <a:r>
            <a:rPr lang="en-GB" b="0" i="0" dirty="0"/>
            <a:t> </a:t>
          </a:r>
          <a:r>
            <a:rPr lang="en-GB" b="1" dirty="0"/>
            <a:t>*Also available in a self-service (e-learning) format* </a:t>
          </a:r>
          <a:endParaRPr lang="en-US" dirty="0"/>
        </a:p>
      </dgm:t>
    </dgm:pt>
    <dgm:pt modelId="{DAB1F5DF-8283-4535-B574-248ECF174136}" type="parTrans" cxnId="{54A53FF3-9447-43E4-9528-C8FB8232D357}">
      <dgm:prSet/>
      <dgm:spPr/>
      <dgm:t>
        <a:bodyPr/>
        <a:lstStyle/>
        <a:p>
          <a:endParaRPr lang="en-GB"/>
        </a:p>
      </dgm:t>
    </dgm:pt>
    <dgm:pt modelId="{68E963B1-7D9F-4EED-BA89-018B6800E62F}" type="sibTrans" cxnId="{54A53FF3-9447-43E4-9528-C8FB8232D357}">
      <dgm:prSet/>
      <dgm:spPr/>
      <dgm:t>
        <a:bodyPr/>
        <a:lstStyle/>
        <a:p>
          <a:endParaRPr lang="en-GB"/>
        </a:p>
      </dgm:t>
    </dgm:pt>
    <dgm:pt modelId="{B101E2B9-A176-4202-B1C3-B8524F23FF3D}" type="pres">
      <dgm:prSet presAssocID="{9FA57B00-4AB6-485E-92BF-339C7C86DE58}" presName="linear" presStyleCnt="0">
        <dgm:presLayoutVars>
          <dgm:animLvl val="lvl"/>
          <dgm:resizeHandles val="exact"/>
        </dgm:presLayoutVars>
      </dgm:prSet>
      <dgm:spPr/>
    </dgm:pt>
    <dgm:pt modelId="{41EC2FE1-F8F2-4D0C-A947-F30668472741}" type="pres">
      <dgm:prSet presAssocID="{4BCBA834-BEBA-4E57-BD3B-CBED034D1A5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15057D-9606-4002-A986-66FAB61A9EE9}" type="pres">
      <dgm:prSet presAssocID="{4BCBA834-BEBA-4E57-BD3B-CBED034D1A51}" presName="childText" presStyleLbl="revTx" presStyleIdx="0" presStyleCnt="4">
        <dgm:presLayoutVars>
          <dgm:bulletEnabled val="1"/>
        </dgm:presLayoutVars>
      </dgm:prSet>
      <dgm:spPr/>
    </dgm:pt>
    <dgm:pt modelId="{ECD34F7A-422F-41D5-9900-38542EEBD729}" type="pres">
      <dgm:prSet presAssocID="{B4A783B1-14AD-4239-ACEE-60D4936595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40713F-923B-4DBB-AFF9-CBB8B54627F6}" type="pres">
      <dgm:prSet presAssocID="{B4A783B1-14AD-4239-ACEE-60D4936595F8}" presName="childText" presStyleLbl="revTx" presStyleIdx="1" presStyleCnt="4">
        <dgm:presLayoutVars>
          <dgm:bulletEnabled val="1"/>
        </dgm:presLayoutVars>
      </dgm:prSet>
      <dgm:spPr/>
    </dgm:pt>
    <dgm:pt modelId="{E0AFCA88-DBE6-446B-BEB0-0879C18D65B2}" type="pres">
      <dgm:prSet presAssocID="{8BED4F08-E1B4-4E02-BA9A-1EFE600D996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7B10DB-664A-471F-A340-95CA476F394B}" type="pres">
      <dgm:prSet presAssocID="{8BED4F08-E1B4-4E02-BA9A-1EFE600D9960}" presName="childText" presStyleLbl="revTx" presStyleIdx="2" presStyleCnt="4">
        <dgm:presLayoutVars>
          <dgm:bulletEnabled val="1"/>
        </dgm:presLayoutVars>
      </dgm:prSet>
      <dgm:spPr/>
    </dgm:pt>
    <dgm:pt modelId="{D9A19210-E54D-4F9F-BF40-29B54DBA1DA1}" type="pres">
      <dgm:prSet presAssocID="{B89F32D8-E02D-4A58-AC2E-AB1BB7082353}" presName="parentText" presStyleLbl="node1" presStyleIdx="3" presStyleCnt="5" custLinFactNeighborX="-122" custLinFactNeighborY="10617">
        <dgm:presLayoutVars>
          <dgm:chMax val="0"/>
          <dgm:bulletEnabled val="1"/>
        </dgm:presLayoutVars>
      </dgm:prSet>
      <dgm:spPr/>
    </dgm:pt>
    <dgm:pt modelId="{6E7805AB-B532-4383-8763-F01DFBF8C451}" type="pres">
      <dgm:prSet presAssocID="{B89F32D8-E02D-4A58-AC2E-AB1BB7082353}" presName="childText" presStyleLbl="revTx" presStyleIdx="3" presStyleCnt="4">
        <dgm:presLayoutVars>
          <dgm:bulletEnabled val="1"/>
        </dgm:presLayoutVars>
      </dgm:prSet>
      <dgm:spPr/>
    </dgm:pt>
    <dgm:pt modelId="{621ECB95-86B2-401D-866A-21AA0A6780E7}" type="pres">
      <dgm:prSet presAssocID="{DE6F1A2E-FA37-4850-BAEA-88744FB3316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D0A60C-F7A1-4A7B-884B-C3BF55FF80A5}" type="presOf" srcId="{B4A783B1-14AD-4239-ACEE-60D4936595F8}" destId="{ECD34F7A-422F-41D5-9900-38542EEBD729}" srcOrd="0" destOrd="0" presId="urn:microsoft.com/office/officeart/2005/8/layout/vList2"/>
    <dgm:cxn modelId="{670A970E-C9BE-4A6A-85B4-BF07EC4DC41D}" srcId="{9FA57B00-4AB6-485E-92BF-339C7C86DE58}" destId="{B4A783B1-14AD-4239-ACEE-60D4936595F8}" srcOrd="1" destOrd="0" parTransId="{39F6239B-DC31-4333-90A4-44F0891A4869}" sibTransId="{F1CF0901-7662-4DC8-893F-1E6146E98009}"/>
    <dgm:cxn modelId="{05F68013-A382-4BE9-AA6C-4681B0A2A5C1}" type="presOf" srcId="{0E7CEE26-B0A7-435B-9BC4-64334F6E94E6}" destId="{A015057D-9606-4002-A986-66FAB61A9EE9}" srcOrd="0" destOrd="1" presId="urn:microsoft.com/office/officeart/2005/8/layout/vList2"/>
    <dgm:cxn modelId="{4EDA2A1D-F909-429C-8943-77A255AB82EA}" type="presOf" srcId="{6A4A1FC0-E6C2-488A-AFB2-0BBF04C64F8D}" destId="{9340713F-923B-4DBB-AFF9-CBB8B54627F6}" srcOrd="0" destOrd="0" presId="urn:microsoft.com/office/officeart/2005/8/layout/vList2"/>
    <dgm:cxn modelId="{B0672F26-8138-4BAA-B11A-56460A101860}" type="presOf" srcId="{9FA57B00-4AB6-485E-92BF-339C7C86DE58}" destId="{B101E2B9-A176-4202-B1C3-B8524F23FF3D}" srcOrd="0" destOrd="0" presId="urn:microsoft.com/office/officeart/2005/8/layout/vList2"/>
    <dgm:cxn modelId="{860CCA2C-668C-4758-B2C7-B22FBE8BCDC2}" type="presOf" srcId="{59B90B1A-48AF-47E4-928E-424FA766217A}" destId="{077B10DB-664A-471F-A340-95CA476F394B}" srcOrd="0" destOrd="0" presId="urn:microsoft.com/office/officeart/2005/8/layout/vList2"/>
    <dgm:cxn modelId="{1289853C-AD0D-426C-933F-1625502AB093}" type="presOf" srcId="{E0DFFE66-5938-4679-972E-9F13CD432363}" destId="{6E7805AB-B532-4383-8763-F01DFBF8C451}" srcOrd="0" destOrd="0" presId="urn:microsoft.com/office/officeart/2005/8/layout/vList2"/>
    <dgm:cxn modelId="{7D91A75D-3E91-4C8A-B7E2-1949C6EF470A}" type="presOf" srcId="{B89F32D8-E02D-4A58-AC2E-AB1BB7082353}" destId="{D9A19210-E54D-4F9F-BF40-29B54DBA1DA1}" srcOrd="0" destOrd="0" presId="urn:microsoft.com/office/officeart/2005/8/layout/vList2"/>
    <dgm:cxn modelId="{82FFF942-D1A2-43B4-BC87-8707661F44D7}" srcId="{B89F32D8-E02D-4A58-AC2E-AB1BB7082353}" destId="{E0DFFE66-5938-4679-972E-9F13CD432363}" srcOrd="0" destOrd="0" parTransId="{0612A4F4-50D9-475D-8663-35F980E9F11F}" sibTransId="{B8327BA3-4349-487E-BA56-A8A481062820}"/>
    <dgm:cxn modelId="{E90CD547-3DD4-4C75-958D-A2DF2CE5E50A}" type="presOf" srcId="{4BCBA834-BEBA-4E57-BD3B-CBED034D1A51}" destId="{41EC2FE1-F8F2-4D0C-A947-F30668472741}" srcOrd="0" destOrd="0" presId="urn:microsoft.com/office/officeart/2005/8/layout/vList2"/>
    <dgm:cxn modelId="{0515B075-F96D-4BFF-9AC4-DB92FAD84C31}" type="presOf" srcId="{DE6F1A2E-FA37-4850-BAEA-88744FB3316D}" destId="{621ECB95-86B2-401D-866A-21AA0A6780E7}" srcOrd="0" destOrd="0" presId="urn:microsoft.com/office/officeart/2005/8/layout/vList2"/>
    <dgm:cxn modelId="{054E2659-28A1-4073-8C88-A667178CDA73}" srcId="{B4A783B1-14AD-4239-ACEE-60D4936595F8}" destId="{6A4A1FC0-E6C2-488A-AFB2-0BBF04C64F8D}" srcOrd="0" destOrd="0" parTransId="{17EB7AF6-7E8B-469C-A520-B0464E79B0A8}" sibTransId="{0393FDC9-F824-4DA2-BFD5-AD63DBCC1B8D}"/>
    <dgm:cxn modelId="{AD52FE7A-6F63-4235-BC9F-C14BB2C6D35F}" srcId="{8BED4F08-E1B4-4E02-BA9A-1EFE600D9960}" destId="{59B90B1A-48AF-47E4-928E-424FA766217A}" srcOrd="0" destOrd="0" parTransId="{3D69B8F8-8907-43BE-86EF-4B9AEF69A883}" sibTransId="{F3528F9E-A647-418D-863F-12687B13CDCC}"/>
    <dgm:cxn modelId="{51C12087-F1E2-4483-8D09-DA4758850940}" type="presOf" srcId="{011673A2-1E28-4769-B61D-9F944757113D}" destId="{A015057D-9606-4002-A986-66FAB61A9EE9}" srcOrd="0" destOrd="0" presId="urn:microsoft.com/office/officeart/2005/8/layout/vList2"/>
    <dgm:cxn modelId="{0866D99F-B709-42AC-A8AB-15B3BC92174E}" srcId="{4BCBA834-BEBA-4E57-BD3B-CBED034D1A51}" destId="{011673A2-1E28-4769-B61D-9F944757113D}" srcOrd="0" destOrd="0" parTransId="{CE6CE231-D768-4EA6-835C-0ADCE439A744}" sibTransId="{EA2DB72B-92E1-43C6-A517-212191B79757}"/>
    <dgm:cxn modelId="{25AB2DE1-677E-4015-9824-37529C548E30}" srcId="{9FA57B00-4AB6-485E-92BF-339C7C86DE58}" destId="{DE6F1A2E-FA37-4850-BAEA-88744FB3316D}" srcOrd="4" destOrd="0" parTransId="{2C8D94C5-7790-4DBB-931F-BC250176BE2E}" sibTransId="{44C073B6-2DE3-4C2F-8835-B53538A38B17}"/>
    <dgm:cxn modelId="{7A9DE6E7-911B-49A0-A139-B4FAE6BD4DE8}" srcId="{9FA57B00-4AB6-485E-92BF-339C7C86DE58}" destId="{4BCBA834-BEBA-4E57-BD3B-CBED034D1A51}" srcOrd="0" destOrd="0" parTransId="{CDE5245B-0280-42C6-8DDC-E5F0E9BC85B4}" sibTransId="{6889A609-DE49-4133-8661-F0169AF754A9}"/>
    <dgm:cxn modelId="{2A3514EA-15BF-47BB-A23A-77C1EBE43C8F}" srcId="{9FA57B00-4AB6-485E-92BF-339C7C86DE58}" destId="{B89F32D8-E02D-4A58-AC2E-AB1BB7082353}" srcOrd="3" destOrd="0" parTransId="{E06B0A54-C9FE-4C2D-9245-62AA1CE7455B}" sibTransId="{86883AE8-410B-4235-AEE4-EF2F79DC5B4A}"/>
    <dgm:cxn modelId="{2BDE3CEF-C0BA-4CCA-9FAE-2449D554DBA4}" srcId="{9FA57B00-4AB6-485E-92BF-339C7C86DE58}" destId="{8BED4F08-E1B4-4E02-BA9A-1EFE600D9960}" srcOrd="2" destOrd="0" parTransId="{7811D76A-27F2-461E-8C31-99BF0D727545}" sibTransId="{82518CEB-14FC-4FB6-A9D7-A292C38D1D24}"/>
    <dgm:cxn modelId="{54A53FF3-9447-43E4-9528-C8FB8232D357}" srcId="{4BCBA834-BEBA-4E57-BD3B-CBED034D1A51}" destId="{0E7CEE26-B0A7-435B-9BC4-64334F6E94E6}" srcOrd="1" destOrd="0" parTransId="{DAB1F5DF-8283-4535-B574-248ECF174136}" sibTransId="{68E963B1-7D9F-4EED-BA89-018B6800E62F}"/>
    <dgm:cxn modelId="{399D97F7-E47A-4486-92D8-6BD56BE5C6EF}" type="presOf" srcId="{8BED4F08-E1B4-4E02-BA9A-1EFE600D9960}" destId="{E0AFCA88-DBE6-446B-BEB0-0879C18D65B2}" srcOrd="0" destOrd="0" presId="urn:microsoft.com/office/officeart/2005/8/layout/vList2"/>
    <dgm:cxn modelId="{7A9D1158-1298-4C97-9F14-3ED24911DD0F}" type="presParOf" srcId="{B101E2B9-A176-4202-B1C3-B8524F23FF3D}" destId="{41EC2FE1-F8F2-4D0C-A947-F30668472741}" srcOrd="0" destOrd="0" presId="urn:microsoft.com/office/officeart/2005/8/layout/vList2"/>
    <dgm:cxn modelId="{8DADFFB4-5D78-47AE-B1A4-8190147AB743}" type="presParOf" srcId="{B101E2B9-A176-4202-B1C3-B8524F23FF3D}" destId="{A015057D-9606-4002-A986-66FAB61A9EE9}" srcOrd="1" destOrd="0" presId="urn:microsoft.com/office/officeart/2005/8/layout/vList2"/>
    <dgm:cxn modelId="{2A85C275-3B6B-4698-A089-CE94E2DC1D7D}" type="presParOf" srcId="{B101E2B9-A176-4202-B1C3-B8524F23FF3D}" destId="{ECD34F7A-422F-41D5-9900-38542EEBD729}" srcOrd="2" destOrd="0" presId="urn:microsoft.com/office/officeart/2005/8/layout/vList2"/>
    <dgm:cxn modelId="{39EA997F-D6FC-4346-A724-420357D4EC9A}" type="presParOf" srcId="{B101E2B9-A176-4202-B1C3-B8524F23FF3D}" destId="{9340713F-923B-4DBB-AFF9-CBB8B54627F6}" srcOrd="3" destOrd="0" presId="urn:microsoft.com/office/officeart/2005/8/layout/vList2"/>
    <dgm:cxn modelId="{2BC95B6C-E838-448A-BE1D-33563485FD8C}" type="presParOf" srcId="{B101E2B9-A176-4202-B1C3-B8524F23FF3D}" destId="{E0AFCA88-DBE6-446B-BEB0-0879C18D65B2}" srcOrd="4" destOrd="0" presId="urn:microsoft.com/office/officeart/2005/8/layout/vList2"/>
    <dgm:cxn modelId="{E58DBEF0-FED1-4556-9B73-4B0D777C7776}" type="presParOf" srcId="{B101E2B9-A176-4202-B1C3-B8524F23FF3D}" destId="{077B10DB-664A-471F-A340-95CA476F394B}" srcOrd="5" destOrd="0" presId="urn:microsoft.com/office/officeart/2005/8/layout/vList2"/>
    <dgm:cxn modelId="{B3525322-2B57-4952-93A2-10B8565FA3CB}" type="presParOf" srcId="{B101E2B9-A176-4202-B1C3-B8524F23FF3D}" destId="{D9A19210-E54D-4F9F-BF40-29B54DBA1DA1}" srcOrd="6" destOrd="0" presId="urn:microsoft.com/office/officeart/2005/8/layout/vList2"/>
    <dgm:cxn modelId="{1A2EEB05-CE6E-4E3A-A7F8-5E7D14775063}" type="presParOf" srcId="{B101E2B9-A176-4202-B1C3-B8524F23FF3D}" destId="{6E7805AB-B532-4383-8763-F01DFBF8C451}" srcOrd="7" destOrd="0" presId="urn:microsoft.com/office/officeart/2005/8/layout/vList2"/>
    <dgm:cxn modelId="{C84E27D0-8B45-4DF7-9C5E-B2DE1F603ED5}" type="presParOf" srcId="{B101E2B9-A176-4202-B1C3-B8524F23FF3D}" destId="{621ECB95-86B2-401D-866A-21AA0A6780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C2FE1-F8F2-4D0C-A947-F30668472741}">
      <dsp:nvSpPr>
        <dsp:cNvPr id="0" name=""/>
        <dsp:cNvSpPr/>
      </dsp:nvSpPr>
      <dsp:spPr>
        <a:xfrm>
          <a:off x="0" y="21013"/>
          <a:ext cx="10653196" cy="575639"/>
        </a:xfrm>
        <a:prstGeom prst="roundRect">
          <a:avLst/>
        </a:prstGeom>
        <a:solidFill>
          <a:schemeClr val="accent4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Introduction to research impact</a:t>
          </a:r>
          <a:endParaRPr lang="en-US" sz="2400" kern="1200" dirty="0"/>
        </a:p>
      </dsp:txBody>
      <dsp:txXfrm>
        <a:off x="28100" y="49113"/>
        <a:ext cx="10596996" cy="519439"/>
      </dsp:txXfrm>
    </dsp:sp>
    <dsp:sp modelId="{A015057D-9606-4002-A986-66FAB61A9EE9}">
      <dsp:nvSpPr>
        <dsp:cNvPr id="0" name=""/>
        <dsp:cNvSpPr/>
      </dsp:nvSpPr>
      <dsp:spPr>
        <a:xfrm>
          <a:off x="0" y="596652"/>
          <a:ext cx="10653196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3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GB" sz="1900" b="0" i="0" kern="1200" dirty="0"/>
            <a:t>What impact is (and isn’t) and key elements of impact planning and delivery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en-GB" sz="1900" b="0" i="0" kern="1200" dirty="0"/>
            <a:t> </a:t>
          </a:r>
          <a:r>
            <a:rPr lang="en-GB" sz="1900" b="1" kern="1200" dirty="0"/>
            <a:t>*Also available in a self-service (e-learning) format* </a:t>
          </a:r>
          <a:endParaRPr lang="en-US" sz="1900" kern="1200" dirty="0"/>
        </a:p>
      </dsp:txBody>
      <dsp:txXfrm>
        <a:off x="0" y="596652"/>
        <a:ext cx="10653196" cy="658260"/>
      </dsp:txXfrm>
    </dsp:sp>
    <dsp:sp modelId="{ECD34F7A-422F-41D5-9900-38542EEBD729}">
      <dsp:nvSpPr>
        <dsp:cNvPr id="0" name=""/>
        <dsp:cNvSpPr/>
      </dsp:nvSpPr>
      <dsp:spPr>
        <a:xfrm>
          <a:off x="0" y="1254913"/>
          <a:ext cx="10653196" cy="575639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/>
            <a:t>Planning for research impact</a:t>
          </a:r>
          <a:endParaRPr lang="en-US" sz="2400" kern="1200"/>
        </a:p>
      </dsp:txBody>
      <dsp:txXfrm>
        <a:off x="28100" y="1283013"/>
        <a:ext cx="10596996" cy="519439"/>
      </dsp:txXfrm>
    </dsp:sp>
    <dsp:sp modelId="{9340713F-923B-4DBB-AFF9-CBB8B54627F6}">
      <dsp:nvSpPr>
        <dsp:cNvPr id="0" name=""/>
        <dsp:cNvSpPr/>
      </dsp:nvSpPr>
      <dsp:spPr>
        <a:xfrm>
          <a:off x="0" y="1830553"/>
          <a:ext cx="1065319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3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1900" kern="1200" dirty="0"/>
            <a:t>I</a:t>
          </a:r>
          <a:r>
            <a:rPr lang="en-GB" sz="1900" b="0" i="0" kern="1200" dirty="0"/>
            <a:t>ncluding in grant applications</a:t>
          </a:r>
          <a:endParaRPr lang="en-US" sz="1900" kern="1200" dirty="0"/>
        </a:p>
      </dsp:txBody>
      <dsp:txXfrm>
        <a:off x="0" y="1830553"/>
        <a:ext cx="10653196" cy="397440"/>
      </dsp:txXfrm>
    </dsp:sp>
    <dsp:sp modelId="{E0AFCA88-DBE6-446B-BEB0-0879C18D65B2}">
      <dsp:nvSpPr>
        <dsp:cNvPr id="0" name=""/>
        <dsp:cNvSpPr/>
      </dsp:nvSpPr>
      <dsp:spPr>
        <a:xfrm>
          <a:off x="0" y="2227993"/>
          <a:ext cx="10653196" cy="575639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Communicating your research</a:t>
          </a:r>
          <a:endParaRPr lang="en-US" sz="2400" kern="1200" dirty="0"/>
        </a:p>
      </dsp:txBody>
      <dsp:txXfrm>
        <a:off x="28100" y="2256093"/>
        <a:ext cx="10596996" cy="519439"/>
      </dsp:txXfrm>
    </dsp:sp>
    <dsp:sp modelId="{077B10DB-664A-471F-A340-95CA476F394B}">
      <dsp:nvSpPr>
        <dsp:cNvPr id="0" name=""/>
        <dsp:cNvSpPr/>
      </dsp:nvSpPr>
      <dsp:spPr>
        <a:xfrm>
          <a:off x="0" y="2803632"/>
          <a:ext cx="1065319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3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1900" b="0" i="0" kern="1200" dirty="0"/>
            <a:t>With a wide variety of groups and audiences</a:t>
          </a:r>
          <a:endParaRPr lang="en-US" sz="1900" kern="1200" dirty="0"/>
        </a:p>
      </dsp:txBody>
      <dsp:txXfrm>
        <a:off x="0" y="2803632"/>
        <a:ext cx="10653196" cy="397440"/>
      </dsp:txXfrm>
    </dsp:sp>
    <dsp:sp modelId="{D9A19210-E54D-4F9F-BF40-29B54DBA1DA1}">
      <dsp:nvSpPr>
        <dsp:cNvPr id="0" name=""/>
        <dsp:cNvSpPr/>
      </dsp:nvSpPr>
      <dsp:spPr>
        <a:xfrm>
          <a:off x="0" y="3243269"/>
          <a:ext cx="10653196" cy="57563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Working with external stakeholders</a:t>
          </a:r>
          <a:endParaRPr lang="en-US" sz="2400" kern="1200" dirty="0"/>
        </a:p>
      </dsp:txBody>
      <dsp:txXfrm>
        <a:off x="28100" y="3271369"/>
        <a:ext cx="10596996" cy="519439"/>
      </dsp:txXfrm>
    </dsp:sp>
    <dsp:sp modelId="{6E7805AB-B532-4383-8763-F01DFBF8C451}">
      <dsp:nvSpPr>
        <dsp:cNvPr id="0" name=""/>
        <dsp:cNvSpPr/>
      </dsp:nvSpPr>
      <dsp:spPr>
        <a:xfrm>
          <a:off x="0" y="3776713"/>
          <a:ext cx="1065319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239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GB" sz="1900" b="0" i="0" kern="1200" dirty="0"/>
            <a:t>to achieve research impact</a:t>
          </a:r>
          <a:endParaRPr lang="en-US" sz="1900" kern="1200" dirty="0"/>
        </a:p>
      </dsp:txBody>
      <dsp:txXfrm>
        <a:off x="0" y="3776713"/>
        <a:ext cx="10653196" cy="397440"/>
      </dsp:txXfrm>
    </dsp:sp>
    <dsp:sp modelId="{621ECB95-86B2-401D-866A-21AA0A6780E7}">
      <dsp:nvSpPr>
        <dsp:cNvPr id="0" name=""/>
        <dsp:cNvSpPr/>
      </dsp:nvSpPr>
      <dsp:spPr>
        <a:xfrm>
          <a:off x="0" y="4174153"/>
          <a:ext cx="10653196" cy="57563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Evidencing research impact.</a:t>
          </a:r>
          <a:endParaRPr lang="en-US" sz="2400" kern="1200" dirty="0"/>
        </a:p>
      </dsp:txBody>
      <dsp:txXfrm>
        <a:off x="28100" y="4202253"/>
        <a:ext cx="10596996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9D220-9986-1645-993A-1DADAE0CC8D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8E09-E4CC-E646-A8E2-42364C70E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756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99CDA-54DB-42F8-BC0E-B5BB74442020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8C0E-EBC0-4363-B866-4FBE8A16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96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8D4E6-F64F-4999-AC2A-A008E685C0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rple Title Slide">
    <p:bg>
      <p:bgPr>
        <a:solidFill>
          <a:srgbClr val="5D2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8E4AFA-0C8C-9540-AEFD-8CE9FF2C2B60}"/>
              </a:ext>
            </a:extLst>
          </p:cNvPr>
          <p:cNvSpPr/>
          <p:nvPr userDrawn="1"/>
        </p:nvSpPr>
        <p:spPr>
          <a:xfrm>
            <a:off x="609600" y="332657"/>
            <a:ext cx="2174032" cy="1080219"/>
          </a:xfrm>
          <a:prstGeom prst="rect">
            <a:avLst/>
          </a:prstGeom>
          <a:solidFill>
            <a:srgbClr val="5D2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984" y="2132301"/>
            <a:ext cx="10716717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1" y="3888073"/>
            <a:ext cx="889754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430232"/>
            <a:ext cx="2916808" cy="365125"/>
          </a:xfrm>
        </p:spPr>
        <p:txBody>
          <a:bodyPr/>
          <a:lstStyle>
            <a:lvl1pPr>
              <a:defRPr/>
            </a:lvl1pPr>
          </a:lstStyle>
          <a:p>
            <a:fld id="{054A59CF-1219-224B-8A92-B2D4529B7F28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8A0A-4898-40BF-9009-4DA7E611EAC1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F806C-12F6-4E44-8704-B6F78D76F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2" y="337984"/>
            <a:ext cx="1655343" cy="70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6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17" y="341786"/>
            <a:ext cx="11506799" cy="1128839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95778"/>
            <a:ext cx="11521280" cy="4497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1" y="6428360"/>
            <a:ext cx="3207940" cy="365125"/>
          </a:xfrm>
        </p:spPr>
        <p:txBody>
          <a:bodyPr/>
          <a:lstStyle>
            <a:lvl1pPr>
              <a:defRPr/>
            </a:lvl1pPr>
          </a:lstStyle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39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17" y="341786"/>
            <a:ext cx="11506799" cy="1128839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95778"/>
            <a:ext cx="11521280" cy="4497364"/>
          </a:xfrm>
        </p:spPr>
        <p:txBody>
          <a:bodyPr wrap="square" numCol="2" spcCol="180000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1" y="6428360"/>
            <a:ext cx="3207940" cy="365125"/>
          </a:xfrm>
        </p:spPr>
        <p:txBody>
          <a:bodyPr/>
          <a:lstStyle>
            <a:lvl1pPr>
              <a:defRPr/>
            </a:lvl1pPr>
          </a:lstStyle>
          <a:p>
            <a:fld id="{CE3CD57E-8B71-A947-82A2-F7215D4D2F9E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16" y="341786"/>
            <a:ext cx="11520824" cy="1128839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1" y="6428360"/>
            <a:ext cx="3207940" cy="365125"/>
          </a:xfrm>
        </p:spPr>
        <p:txBody>
          <a:bodyPr/>
          <a:lstStyle>
            <a:lvl1pPr>
              <a:defRPr/>
            </a:lvl1pPr>
          </a:lstStyle>
          <a:p>
            <a:fld id="{62E13131-33A4-5D4A-9636-BD672098C667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6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grey">
    <p:bg>
      <p:bgPr>
        <a:solidFill>
          <a:srgbClr val="E2E0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17" y="341786"/>
            <a:ext cx="11506799" cy="1128839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695778"/>
            <a:ext cx="11521280" cy="4497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1" y="6428360"/>
            <a:ext cx="3207940" cy="365125"/>
          </a:xfrm>
        </p:spPr>
        <p:txBody>
          <a:bodyPr/>
          <a:lstStyle>
            <a:lvl1pPr>
              <a:defRPr/>
            </a:lvl1pPr>
          </a:lstStyle>
          <a:p>
            <a:fld id="{B8B8B81A-08F9-9B40-810E-1DF2F2F8008B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8A139-7ABE-46A1-B082-C2C77667394C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1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5360" y="332656"/>
            <a:ext cx="115212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5360" y="1700810"/>
            <a:ext cx="11521280" cy="4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360" y="6428360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E9CC6D-AE55-494B-BC13-4E322F82A3AD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708" y="6428360"/>
            <a:ext cx="3860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1840" y="6428360"/>
            <a:ext cx="28448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878614-5F41-4702-8E44-D9C8B2874F5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1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staffnet.manchester.ac.uk/rbe/research-strategy/impact/training-and-resource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staffnet.manchester.ac.uk/rbe/research-strategy/impac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C725B0-D01A-22B7-F9D0-513E3EB5E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the University’s research impact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15DA6-BF18-6A4F-A2A3-81B9A7CD1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Laura Breen, Research Development &amp; Impact Manager, Research Strategy Team</a:t>
            </a:r>
          </a:p>
        </p:txBody>
      </p:sp>
    </p:spTree>
    <p:extLst>
      <p:ext uri="{BB962C8B-B14F-4D97-AF65-F5344CB8AC3E}">
        <p14:creationId xmlns:p14="http://schemas.microsoft.com/office/powerpoint/2010/main" val="211668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B4E4-8537-CB30-8FDA-D3A0BC13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 </a:t>
            </a:r>
          </a:p>
        </p:txBody>
      </p:sp>
      <p:pic>
        <p:nvPicPr>
          <p:cNvPr id="8" name="Content Placeholder 7" descr="A cork board with a blue paper attached to it&#10;&#10;AI-generated content may be incorrect.">
            <a:extLst>
              <a:ext uri="{FF2B5EF4-FFF2-40B4-BE49-F238E27FC236}">
                <a16:creationId xmlns:a16="http://schemas.microsoft.com/office/drawing/2014/main" id="{4AA47712-2FD5-8204-1B74-D4266F5DA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70" y="1695450"/>
            <a:ext cx="6737660" cy="44973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AA9BD-8DA1-2853-621F-76B39247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F6356-7724-3E12-036C-89A1A1A0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0DE82-71E5-F320-9C9F-9EE3270F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8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B0F0-FA13-5ADC-D68F-A6BE70BC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96" y="902427"/>
            <a:ext cx="11520824" cy="1128839"/>
          </a:xfrm>
        </p:spPr>
        <p:txBody>
          <a:bodyPr/>
          <a:lstStyle/>
          <a:p>
            <a:r>
              <a:rPr lang="en-GB" dirty="0"/>
              <a:t>Support for impact throughout the research life course </a:t>
            </a:r>
            <a:br>
              <a:rPr lang="en-GB" dirty="0"/>
            </a:br>
            <a:r>
              <a:rPr lang="en-GB" b="0" dirty="0"/>
              <a:t>(not just for the Research Excellence Framework (REF) – although we’ll help there too)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EFE01-967F-E41C-D4D0-EF58E57C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3131-33A4-5D4A-9636-BD672098C667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AA759-809A-E9C0-FAF7-97D9AA6E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DA2EE-6873-EADF-82B6-AF565153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6112449D-E3F6-79EE-F0C2-6F3FD285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492896"/>
            <a:ext cx="4529867" cy="2744371"/>
          </a:xfrm>
          <a:prstGeom prst="rect">
            <a:avLst/>
          </a:prstGeom>
        </p:spPr>
      </p:pic>
      <p:pic>
        <p:nvPicPr>
          <p:cNvPr id="11" name="Picture 10" descr="A red x on a black background">
            <a:extLst>
              <a:ext uri="{FF2B5EF4-FFF2-40B4-BE49-F238E27FC236}">
                <a16:creationId xmlns:a16="http://schemas.microsoft.com/office/drawing/2014/main" id="{07A5C15B-3272-276D-8E10-A56FDC85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252345"/>
            <a:ext cx="3356992" cy="3356992"/>
          </a:xfrm>
          <a:prstGeom prst="rect">
            <a:avLst/>
          </a:prstGeom>
        </p:spPr>
      </p:pic>
      <p:pic>
        <p:nvPicPr>
          <p:cNvPr id="13" name="Picture 12" descr="A close-up of a red and white background&#10;&#10;AI-generated content may be incorrect.">
            <a:extLst>
              <a:ext uri="{FF2B5EF4-FFF2-40B4-BE49-F238E27FC236}">
                <a16:creationId xmlns:a16="http://schemas.microsoft.com/office/drawing/2014/main" id="{5FAB80ED-5134-F661-F6C8-E7FAB24F6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790037"/>
            <a:ext cx="4822643" cy="22816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6D5E0C-8B93-5DEB-A5B4-589B530F0403}"/>
              </a:ext>
            </a:extLst>
          </p:cNvPr>
          <p:cNvSpPr txBox="1"/>
          <p:nvPr/>
        </p:nvSpPr>
        <p:spPr>
          <a:xfrm>
            <a:off x="1150577" y="5423302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43536"/>
                </a:solidFill>
                <a:latin typeface="Open Sans" panose="020B0606030504020204" pitchFamily="34" charset="0"/>
              </a:rPr>
              <a:t>University’s</a:t>
            </a:r>
            <a:r>
              <a:rPr lang="en-GB" sz="2400" b="0" i="0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400" b="1" i="0" dirty="0">
                <a:solidFill>
                  <a:srgbClr val="6B2C91"/>
                </a:solidFill>
                <a:effectLst/>
                <a:latin typeface="Open Sans" panose="020B0606030504020204" pitchFamily="34" charset="0"/>
              </a:rPr>
              <a:t>core purpose</a:t>
            </a:r>
            <a:r>
              <a:rPr lang="en-GB" sz="2400" b="1" i="0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sz="2400" b="0" i="0" dirty="0">
                <a:solidFill>
                  <a:srgbClr val="343536"/>
                </a:solidFill>
                <a:effectLst/>
                <a:latin typeface="Open Sans" panose="020B0606030504020204" pitchFamily="34" charset="0"/>
              </a:rPr>
              <a:t>‘to advance education, knowledge and wisdom for the good of society.’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766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1654-0DDB-9C0A-89CB-35AB1C59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35" y="64515"/>
            <a:ext cx="11506799" cy="1128839"/>
          </a:xfrm>
        </p:spPr>
        <p:txBody>
          <a:bodyPr/>
          <a:lstStyle/>
          <a:p>
            <a:r>
              <a:rPr lang="en-GB" dirty="0"/>
              <a:t>Who are we? - Strategic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256F5-22F5-0D59-99CE-3AA0445A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35" y="1001682"/>
            <a:ext cx="11521280" cy="402894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61F79-4ECE-63CB-810C-0D32BBBD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A207C-4239-210D-B7AD-E5929DA2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E4EED-B9D5-9004-9406-81A13369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4E1749-6608-A3D9-EEF8-A51262B07274}"/>
              </a:ext>
            </a:extLst>
          </p:cNvPr>
          <p:cNvGrpSpPr/>
          <p:nvPr/>
        </p:nvGrpSpPr>
        <p:grpSpPr>
          <a:xfrm>
            <a:off x="996755" y="978191"/>
            <a:ext cx="10010118" cy="2551619"/>
            <a:chOff x="335360" y="2636912"/>
            <a:chExt cx="7697604" cy="1962150"/>
          </a:xfrm>
        </p:grpSpPr>
        <p:pic>
          <p:nvPicPr>
            <p:cNvPr id="8" name="Picture 7" descr="A person with short brown hair wearing glasses&#10;&#10;AI-generated content may be incorrect.">
              <a:extLst>
                <a:ext uri="{FF2B5EF4-FFF2-40B4-BE49-F238E27FC236}">
                  <a16:creationId xmlns:a16="http://schemas.microsoft.com/office/drawing/2014/main" id="{85EEF724-1CDF-5FEC-EA1F-3DE5E516B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0" y="2636912"/>
              <a:ext cx="5867400" cy="1962150"/>
            </a:xfrm>
            <a:prstGeom prst="rect">
              <a:avLst/>
            </a:prstGeom>
          </p:spPr>
        </p:pic>
        <p:pic>
          <p:nvPicPr>
            <p:cNvPr id="10" name="Picture 9" descr="A person in a suit&#10;&#10;AI-generated content may be incorrect.">
              <a:extLst>
                <a:ext uri="{FF2B5EF4-FFF2-40B4-BE49-F238E27FC236}">
                  <a16:creationId xmlns:a16="http://schemas.microsoft.com/office/drawing/2014/main" id="{B6AB541B-0082-2B8B-2FF3-631C8AD1A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064" y="2643262"/>
              <a:ext cx="1866900" cy="19558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3EBBA2-16E0-E033-FA7F-D3CE122AC52D}"/>
              </a:ext>
            </a:extLst>
          </p:cNvPr>
          <p:cNvSpPr txBox="1"/>
          <p:nvPr/>
        </p:nvSpPr>
        <p:spPr>
          <a:xfrm>
            <a:off x="996755" y="3553301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Development and Impact Manager (Research Strategy Team)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1ECF9-58A1-BCB5-4A3C-89D91C2F6C3D}"/>
              </a:ext>
            </a:extLst>
          </p:cNvPr>
          <p:cNvSpPr txBox="1"/>
          <p:nvPr/>
        </p:nvSpPr>
        <p:spPr>
          <a:xfrm>
            <a:off x="3542309" y="361390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Development and Innovation Manager (Faculty of Humanities)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60FE0B-B616-9545-505B-85B09EC693BF}"/>
              </a:ext>
            </a:extLst>
          </p:cNvPr>
          <p:cNvSpPr txBox="1"/>
          <p:nvPr/>
        </p:nvSpPr>
        <p:spPr>
          <a:xfrm>
            <a:off x="6013276" y="3613904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Excellence and Impact Manager (Faculty of Biology, Medicine and Health)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4D5334-4082-6B2D-8F60-CB4C9F52CAEE}"/>
              </a:ext>
            </a:extLst>
          </p:cNvPr>
          <p:cNvSpPr txBox="1"/>
          <p:nvPr/>
        </p:nvSpPr>
        <p:spPr>
          <a:xfrm>
            <a:off x="8579119" y="361390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Policy, Governance and REF Manager (Faculty of Science and Engineering)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FE840-FC0A-0570-E05B-5998DFA831D7}"/>
              </a:ext>
            </a:extLst>
          </p:cNvPr>
          <p:cNvSpPr txBox="1"/>
          <p:nvPr/>
        </p:nvSpPr>
        <p:spPr>
          <a:xfrm>
            <a:off x="911424" y="5175326"/>
            <a:ext cx="1058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0" dirty="0">
                <a:effectLst/>
                <a:latin typeface="Open Sans" panose="020B0606030504020204" pitchFamily="34" charset="0"/>
              </a:rPr>
              <a:t>Managing research impact across the University to ensure a coordinated approach that combines discipline-specific support with cross and inter-disciplinary collaboration. Contact us for advice and guidance in relation to the areas we lead. 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92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E6D7-0037-2D41-478F-94171D23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" y="653303"/>
            <a:ext cx="11506799" cy="1128839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90B3-7202-6EAB-3BEF-02B1BDB7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260648"/>
            <a:ext cx="11521280" cy="5932494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</a:rPr>
              <a:t>Research Impact Officers - Faculty of Biology, Medicine and Health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4B3FB-F717-E410-08B8-7DC798E2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265E-BF75-373D-6612-CAFC5E4C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234DD-D954-F464-7E2D-9500B255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" name="Picture 9" descr="A person with glasses smiling&#10;&#10;AI-generated content may be incorrect.">
            <a:extLst>
              <a:ext uri="{FF2B5EF4-FFF2-40B4-BE49-F238E27FC236}">
                <a16:creationId xmlns:a16="http://schemas.microsoft.com/office/drawing/2014/main" id="{FA01D290-6775-01C4-F6EC-6A81BE6F4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3" y="1502448"/>
            <a:ext cx="9735293" cy="3853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646D1A-5352-4805-81F8-7033EE7558A3}"/>
              </a:ext>
            </a:extLst>
          </p:cNvPr>
          <p:cNvSpPr txBox="1"/>
          <p:nvPr/>
        </p:nvSpPr>
        <p:spPr>
          <a:xfrm>
            <a:off x="1228353" y="5733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Biological Sciences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8201E-5BE6-BA40-07A3-C05214AA7DC4}"/>
              </a:ext>
            </a:extLst>
          </p:cNvPr>
          <p:cNvSpPr txBox="1"/>
          <p:nvPr/>
        </p:nvSpPr>
        <p:spPr>
          <a:xfrm>
            <a:off x="4263847" y="575675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Health Sciences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23826-BD08-D41B-8304-2F33A3C63F3B}"/>
              </a:ext>
            </a:extLst>
          </p:cNvPr>
          <p:cNvSpPr txBox="1"/>
          <p:nvPr/>
        </p:nvSpPr>
        <p:spPr>
          <a:xfrm>
            <a:off x="7757763" y="571528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244009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EB53E-A2BB-1BF6-4C57-6CF50F7E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5B7D-A252-99E4-A984-60A7BF5D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896140"/>
            <a:ext cx="11506799" cy="1128839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0FDA-F8B3-6402-E307-67529C429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9" y="332656"/>
            <a:ext cx="11521280" cy="549176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</a:rPr>
              <a:t>Research Impact Officers - Faculty of Humanities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0F159-927D-5BC1-CCCF-A4B107D2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A1F2D-2612-6BE6-3945-4D7CB951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B9FE5-CB36-34B7-D20D-631F87A2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0F1B3-BC67-7751-F873-13FBB7A669ED}"/>
              </a:ext>
            </a:extLst>
          </p:cNvPr>
          <p:cNvSpPr txBox="1"/>
          <p:nvPr/>
        </p:nvSpPr>
        <p:spPr>
          <a:xfrm>
            <a:off x="279433" y="456124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Education, Environment and Development (SEED)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F3C03-EADC-F58D-F842-BB6EAA866C69}"/>
              </a:ext>
            </a:extLst>
          </p:cNvPr>
          <p:cNvSpPr txBox="1"/>
          <p:nvPr/>
        </p:nvSpPr>
        <p:spPr>
          <a:xfrm>
            <a:off x="3064693" y="456124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Alliance Manchester Business School (AMBS)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4BA0F6-0C4D-2FE0-05F1-ABF5A289DAC5}"/>
              </a:ext>
            </a:extLst>
          </p:cNvPr>
          <p:cNvSpPr txBox="1"/>
          <p:nvPr/>
        </p:nvSpPr>
        <p:spPr>
          <a:xfrm>
            <a:off x="5982019" y="456124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Social Sciences (</a:t>
            </a:r>
            <a:r>
              <a:rPr lang="en-GB" dirty="0" err="1"/>
              <a:t>SoSS</a:t>
            </a:r>
            <a:r>
              <a:rPr lang="en-GB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D0DCC8-093E-ECAD-66AE-CB2C995C9D53}"/>
              </a:ext>
            </a:extLst>
          </p:cNvPr>
          <p:cNvGrpSpPr/>
          <p:nvPr/>
        </p:nvGrpSpPr>
        <p:grpSpPr>
          <a:xfrm>
            <a:off x="247029" y="1411345"/>
            <a:ext cx="11575386" cy="2790337"/>
            <a:chOff x="3159125" y="2473325"/>
            <a:chExt cx="7929012" cy="1911350"/>
          </a:xfrm>
        </p:grpSpPr>
        <p:pic>
          <p:nvPicPr>
            <p:cNvPr id="8" name="Picture 7" descr="A person with dark hair smiling&#10;&#10;AI-generated content may be incorrect.">
              <a:extLst>
                <a:ext uri="{FF2B5EF4-FFF2-40B4-BE49-F238E27FC236}">
                  <a16:creationId xmlns:a16="http://schemas.microsoft.com/office/drawing/2014/main" id="{6C878B12-BB0E-68D0-A4AD-B30583835B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125" y="2473325"/>
              <a:ext cx="5873750" cy="1911350"/>
            </a:xfrm>
            <a:prstGeom prst="rect">
              <a:avLst/>
            </a:prstGeom>
          </p:spPr>
        </p:pic>
        <p:pic>
          <p:nvPicPr>
            <p:cNvPr id="14" name="Picture 13" descr="A person with short hair wearing glasses&#10;&#10;AI-generated content may be incorrect.">
              <a:extLst>
                <a:ext uri="{FF2B5EF4-FFF2-40B4-BE49-F238E27FC236}">
                  <a16:creationId xmlns:a16="http://schemas.microsoft.com/office/drawing/2014/main" id="{BA8972D1-9F82-1BF1-C122-9B78205D4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087" y="2473325"/>
              <a:ext cx="1924050" cy="18986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552805-6BAB-6535-CC06-783DBF0EAC8A}"/>
              </a:ext>
            </a:extLst>
          </p:cNvPr>
          <p:cNvSpPr txBox="1"/>
          <p:nvPr/>
        </p:nvSpPr>
        <p:spPr>
          <a:xfrm>
            <a:off x="8786666" y="454650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Arts, Languages and Cultures (SALC)</a:t>
            </a:r>
          </a:p>
        </p:txBody>
      </p:sp>
    </p:spTree>
    <p:extLst>
      <p:ext uri="{BB962C8B-B14F-4D97-AF65-F5344CB8AC3E}">
        <p14:creationId xmlns:p14="http://schemas.microsoft.com/office/powerpoint/2010/main" val="121825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9B0F-C6CD-67DF-E2C4-25D78539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F066-FFF0-26CC-1AFD-A186956CE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896140"/>
            <a:ext cx="11506799" cy="1128839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endParaRPr lang="en-GB" sz="28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E188-D823-3DA0-DA02-86422851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9" y="332656"/>
            <a:ext cx="11521280" cy="549176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>
                <a:solidFill>
                  <a:schemeClr val="tx2"/>
                </a:solidFill>
              </a:rPr>
              <a:t>Research Impact Officers - Faculty of Science and Engineering 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8B2D-1F8D-310D-579D-68204697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F92C7-EFA2-E4D2-5493-E6B8CCDB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AE79C-BD46-1F5A-420F-71E5D3D7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706B1C-DB84-6E5B-B8E9-8B8351C1C0DE}"/>
              </a:ext>
            </a:extLst>
          </p:cNvPr>
          <p:cNvSpPr txBox="1"/>
          <p:nvPr/>
        </p:nvSpPr>
        <p:spPr>
          <a:xfrm>
            <a:off x="1004640" y="531552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Natural Sciences (SNS)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1417A-ED3A-F16D-234C-F56FF881FA9B}"/>
              </a:ext>
            </a:extLst>
          </p:cNvPr>
          <p:cNvSpPr txBox="1"/>
          <p:nvPr/>
        </p:nvSpPr>
        <p:spPr>
          <a:xfrm>
            <a:off x="4083980" y="53155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School of Engineering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722D9-58CB-BB03-BE52-C89B4B52A797}"/>
              </a:ext>
            </a:extLst>
          </p:cNvPr>
          <p:cNvSpPr txBox="1"/>
          <p:nvPr/>
        </p:nvSpPr>
        <p:spPr>
          <a:xfrm>
            <a:off x="7320136" y="528347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Interdisciplinary Research  starts Feb 2025 </a:t>
            </a:r>
          </a:p>
        </p:txBody>
      </p:sp>
      <p:pic>
        <p:nvPicPr>
          <p:cNvPr id="9" name="Picture 8" descr="A collage of a person&#10;&#10;AI-generated content may be incorrect.">
            <a:extLst>
              <a:ext uri="{FF2B5EF4-FFF2-40B4-BE49-F238E27FC236}">
                <a16:creationId xmlns:a16="http://schemas.microsoft.com/office/drawing/2014/main" id="{D59BE2F2-15FD-98A5-808E-E3E335145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846781"/>
            <a:ext cx="6345113" cy="3105494"/>
          </a:xfrm>
          <a:prstGeom prst="rect">
            <a:avLst/>
          </a:prstGeom>
        </p:spPr>
      </p:pic>
      <p:pic>
        <p:nvPicPr>
          <p:cNvPr id="17" name="Picture 16" descr="A black silhouette of a person&#10;&#10;AI-generated content may be incorrect.">
            <a:extLst>
              <a:ext uri="{FF2B5EF4-FFF2-40B4-BE49-F238E27FC236}">
                <a16:creationId xmlns:a16="http://schemas.microsoft.com/office/drawing/2014/main" id="{C0DC2975-1D06-3E3E-D4D1-25B420F5F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916832"/>
            <a:ext cx="3205299" cy="30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D301-B154-52EF-38E1-E47CA79A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980" y="290934"/>
            <a:ext cx="11506799" cy="1128839"/>
          </a:xfrm>
        </p:spPr>
        <p:txBody>
          <a:bodyPr/>
          <a:lstStyle/>
          <a:p>
            <a:r>
              <a:rPr lang="en-GB" sz="2800" dirty="0"/>
              <a:t>Faculty Research Impact Officers offer one-to-one support and can assist you with…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5804-1605-2BC3-B04D-04840A67D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1E2EC-4576-BE88-9A25-83A197DD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6A20-8614-D268-7783-9FC1EA98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E853B-DB8E-6D1B-86C4-935A0938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4B169-1975-AC3B-38A3-4BA278A395B4}"/>
              </a:ext>
            </a:extLst>
          </p:cNvPr>
          <p:cNvGrpSpPr/>
          <p:nvPr/>
        </p:nvGrpSpPr>
        <p:grpSpPr>
          <a:xfrm>
            <a:off x="500237" y="1783341"/>
            <a:ext cx="11177958" cy="4322237"/>
            <a:chOff x="118946" y="1504037"/>
            <a:chExt cx="11918351" cy="460852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C0049C5-C4B7-D899-9009-69ABEBA2333E}"/>
                </a:ext>
              </a:extLst>
            </p:cNvPr>
            <p:cNvGrpSpPr/>
            <p:nvPr/>
          </p:nvGrpSpPr>
          <p:grpSpPr>
            <a:xfrm>
              <a:off x="9009933" y="1504037"/>
              <a:ext cx="3027364" cy="4608527"/>
              <a:chOff x="9009933" y="1504037"/>
              <a:chExt cx="3027364" cy="460852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6851E9-AF06-7D48-61AB-0EE32A2B0266}"/>
                  </a:ext>
                </a:extLst>
              </p:cNvPr>
              <p:cNvSpPr/>
              <p:nvPr/>
            </p:nvSpPr>
            <p:spPr>
              <a:xfrm>
                <a:off x="9098866" y="1504037"/>
                <a:ext cx="2890604" cy="46085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2810DF-CD39-2C5E-58EC-24B8AFA6D163}"/>
                  </a:ext>
                </a:extLst>
              </p:cNvPr>
              <p:cNvSpPr txBox="1"/>
              <p:nvPr/>
            </p:nvSpPr>
            <p:spPr>
              <a:xfrm>
                <a:off x="9009933" y="1749060"/>
                <a:ext cx="3027364" cy="246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Communicating &amp; Celebrating</a:t>
                </a:r>
              </a:p>
              <a:p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Increasing the reach of research</a:t>
                </a: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Writing and publicising impact case studies</a:t>
                </a: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Nominations for impact awards</a:t>
                </a:r>
              </a:p>
            </p:txBody>
          </p:sp>
          <p:pic>
            <p:nvPicPr>
              <p:cNvPr id="23" name="Picture 2" descr="77,921 Awards Ceremony Stock Photos, Pictures &amp;amp; Royalty-Free Images - iStock">
                <a:extLst>
                  <a:ext uri="{FF2B5EF4-FFF2-40B4-BE49-F238E27FC236}">
                    <a16:creationId xmlns:a16="http://schemas.microsoft.com/office/drawing/2014/main" id="{21D1F891-8B77-EDCF-CABD-6DA63FA7B4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48167" y="4218387"/>
                <a:ext cx="2591999" cy="17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C5F40C0-6852-052E-9E45-1E27D13E4B4A}"/>
                </a:ext>
              </a:extLst>
            </p:cNvPr>
            <p:cNvGrpSpPr/>
            <p:nvPr/>
          </p:nvGrpSpPr>
          <p:grpSpPr>
            <a:xfrm>
              <a:off x="5904115" y="1504037"/>
              <a:ext cx="3194750" cy="4608000"/>
              <a:chOff x="5904115" y="1504037"/>
              <a:chExt cx="3194750" cy="460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88ABA72-EBAD-B6BD-4A82-CDE9D8DDA98A}"/>
                  </a:ext>
                </a:extLst>
              </p:cNvPr>
              <p:cNvSpPr/>
              <p:nvPr/>
            </p:nvSpPr>
            <p:spPr>
              <a:xfrm>
                <a:off x="6059179" y="1504037"/>
                <a:ext cx="2956042" cy="4608000"/>
              </a:xfrm>
              <a:prstGeom prst="rect">
                <a:avLst/>
              </a:prstGeom>
              <a:solidFill>
                <a:srgbClr val="99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D3D0E86-5038-1D4D-E323-045DBED8FE61}"/>
                  </a:ext>
                </a:extLst>
              </p:cNvPr>
              <p:cNvSpPr txBox="1"/>
              <p:nvPr/>
            </p:nvSpPr>
            <p:spPr>
              <a:xfrm>
                <a:off x="5904115" y="1745621"/>
                <a:ext cx="3194750" cy="2264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 &amp; resources</a:t>
                </a:r>
              </a:p>
              <a:p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Training and resources on:</a:t>
                </a:r>
              </a:p>
              <a:p>
                <a:pPr marL="415529" lvl="1" indent="-214313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Impact planning</a:t>
                </a:r>
              </a:p>
              <a:p>
                <a:pPr marL="415529" lvl="1" indent="-214313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Measuring impact</a:t>
                </a:r>
              </a:p>
              <a:p>
                <a:pPr marL="415529" lvl="1" indent="-214313"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Evidencing impact</a:t>
                </a: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Signposting to specialist support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D0738F8-562E-1CAF-6CD9-E569B308AC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374" r="7424"/>
              <a:stretch/>
            </p:blipFill>
            <p:spPr>
              <a:xfrm>
                <a:off x="6255525" y="4218387"/>
                <a:ext cx="2580130" cy="172800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778217-3F93-561E-A36A-6100DE270528}"/>
                </a:ext>
              </a:extLst>
            </p:cNvPr>
            <p:cNvGrpSpPr/>
            <p:nvPr/>
          </p:nvGrpSpPr>
          <p:grpSpPr>
            <a:xfrm>
              <a:off x="118946" y="1504037"/>
              <a:ext cx="2903251" cy="4608000"/>
              <a:chOff x="118946" y="1504037"/>
              <a:chExt cx="2903251" cy="4608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4DC1FD-950B-77F5-B44E-8C1BC06492E1}"/>
                  </a:ext>
                </a:extLst>
              </p:cNvPr>
              <p:cNvSpPr/>
              <p:nvPr/>
            </p:nvSpPr>
            <p:spPr>
              <a:xfrm>
                <a:off x="118946" y="1504037"/>
                <a:ext cx="2903251" cy="46080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E2E4C0-AF8F-F76E-0EB1-FABA8FEFBB25}"/>
                  </a:ext>
                </a:extLst>
              </p:cNvPr>
              <p:cNvSpPr txBox="1"/>
              <p:nvPr/>
            </p:nvSpPr>
            <p:spPr>
              <a:xfrm>
                <a:off x="154703" y="1741270"/>
                <a:ext cx="2660052" cy="265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Identifying &amp; tracking</a:t>
                </a:r>
              </a:p>
              <a:p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14313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Planning for/ identifying potential impact</a:t>
                </a:r>
              </a:p>
              <a:p>
                <a:pPr marL="214313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Measuring impact</a:t>
                </a:r>
              </a:p>
              <a:p>
                <a:pPr marL="214313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Evidencing impact</a:t>
                </a:r>
              </a:p>
              <a:p>
                <a:pPr marL="214313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Recording impact (in Pure)</a:t>
                </a:r>
              </a:p>
              <a:p>
                <a:pPr marL="214313" indent="-214313">
                  <a:buFont typeface="Courier New" panose="02070309020205020404" pitchFamily="49" charset="0"/>
                  <a:buChar char="o"/>
                </a:pPr>
                <a:endParaRPr lang="en-GB" sz="1200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240D781-C931-6610-CF88-0772D4822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210" y="4215012"/>
                <a:ext cx="2596721" cy="17280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72F99C-CFCB-E880-AB64-24E0F528370B}"/>
                </a:ext>
              </a:extLst>
            </p:cNvPr>
            <p:cNvGrpSpPr/>
            <p:nvPr/>
          </p:nvGrpSpPr>
          <p:grpSpPr>
            <a:xfrm>
              <a:off x="3000654" y="1504037"/>
              <a:ext cx="3045207" cy="4608528"/>
              <a:chOff x="3000654" y="1504037"/>
              <a:chExt cx="3045207" cy="460852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77CE85-0990-49E8-4DDF-C9BAE662C318}"/>
                  </a:ext>
                </a:extLst>
              </p:cNvPr>
              <p:cNvSpPr/>
              <p:nvPr/>
            </p:nvSpPr>
            <p:spPr>
              <a:xfrm>
                <a:off x="3089063" y="1504037"/>
                <a:ext cx="2903251" cy="4608528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B4D0F0-A6EC-C29D-8D09-112963CAC236}"/>
                  </a:ext>
                </a:extLst>
              </p:cNvPr>
              <p:cNvSpPr txBox="1"/>
              <p:nvPr/>
            </p:nvSpPr>
            <p:spPr>
              <a:xfrm>
                <a:off x="3000654" y="1740861"/>
                <a:ext cx="3045207" cy="2526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Research funding proposals</a:t>
                </a:r>
              </a:p>
              <a:p>
                <a:pPr marL="214313" indent="-214313">
                  <a:buFont typeface="Courier New" panose="02070309020205020404" pitchFamily="49" charset="0"/>
                  <a:buChar char="o"/>
                </a:pP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Embedding impact plans in proposals</a:t>
                </a: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Reviewing proposals for impact elements</a:t>
                </a:r>
              </a:p>
              <a:p>
                <a:pPr marL="280988" indent="-214313">
                  <a:buFont typeface="Courier New" panose="02070309020205020404" pitchFamily="49" charset="0"/>
                  <a:buChar char="o"/>
                </a:pPr>
                <a:r>
                  <a:rPr lang="en-GB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Impact funding bids (e.g. IAAs)</a:t>
                </a:r>
              </a:p>
            </p:txBody>
          </p:sp>
          <p:pic>
            <p:nvPicPr>
              <p:cNvPr id="14" name="Picture 2" descr="Drafting Successful Grant Applications - Enago Academy">
                <a:extLst>
                  <a:ext uri="{FF2B5EF4-FFF2-40B4-BE49-F238E27FC236}">
                    <a16:creationId xmlns:a16="http://schemas.microsoft.com/office/drawing/2014/main" id="{6498F529-C808-7CC6-F1D4-F0AE0CAF96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2" r="13157"/>
              <a:stretch/>
            </p:blipFill>
            <p:spPr bwMode="auto">
              <a:xfrm>
                <a:off x="3283389" y="4215012"/>
                <a:ext cx="2514598" cy="17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2727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8151-00FB-47CC-0237-A31E1090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25" y="29599"/>
            <a:ext cx="11506799" cy="1128839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Research impact training modules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B6D4-A0EC-E2FD-B696-A538CEB1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1" y="6428360"/>
            <a:ext cx="320794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B7E85005-BBB6-0D4C-9C56-8744D5466F82}" type="datetime1">
              <a:rPr lang="en-GB" smtClean="0"/>
              <a:pPr>
                <a:spcAft>
                  <a:spcPts val="600"/>
                </a:spcAft>
              </a:pPr>
              <a:t>18/03/2025</a:t>
            </a:fld>
            <a:endParaRPr lang="en-GB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2A5B0C2C-26E5-15E7-C3F5-12E9C029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0708" y="6428360"/>
            <a:ext cx="386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DA338-6521-58B1-55BB-A3275817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1840" y="6428360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F758A139-7ABE-46A1-B082-C2C77667394C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71D9886-93D9-F603-D25C-4B04928DD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078692"/>
              </p:ext>
            </p:extLst>
          </p:nvPr>
        </p:nvGraphicFramePr>
        <p:xfrm>
          <a:off x="623392" y="1043597"/>
          <a:ext cx="10653196" cy="4770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05EEB8-B340-554E-16E7-F017077EE4FF}"/>
              </a:ext>
            </a:extLst>
          </p:cNvPr>
          <p:cNvSpPr txBox="1"/>
          <p:nvPr/>
        </p:nvSpPr>
        <p:spPr>
          <a:xfrm>
            <a:off x="623392" y="5826301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sign up to all of the  modules, including the self -service version on the </a:t>
            </a:r>
            <a:r>
              <a:rPr lang="en-GB" dirty="0">
                <a:hlinkClick r:id="rId7"/>
              </a:rPr>
              <a:t>Research Impact </a:t>
            </a:r>
            <a:r>
              <a:rPr lang="en-GB" dirty="0" err="1">
                <a:hlinkClick r:id="rId7"/>
              </a:rPr>
              <a:t>Staffnet</a:t>
            </a:r>
            <a:r>
              <a:rPr lang="en-GB" dirty="0">
                <a:hlinkClick r:id="rId7"/>
              </a:rPr>
              <a:t> pages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45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F714-CE0B-6E2B-CF08-0C406F1F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96" y="713192"/>
            <a:ext cx="11506799" cy="1128839"/>
          </a:xfrm>
        </p:spPr>
        <p:txBody>
          <a:bodyPr/>
          <a:lstStyle/>
          <a:p>
            <a:r>
              <a:rPr lang="en-US" dirty="0"/>
              <a:t>Find out more </a:t>
            </a:r>
            <a:br>
              <a:rPr lang="en-US" dirty="0"/>
            </a:br>
            <a:br>
              <a:rPr lang="en-US" dirty="0"/>
            </a:br>
            <a:r>
              <a:rPr lang="en-GB" sz="1600" b="0" dirty="0">
                <a:solidFill>
                  <a:schemeClr val="tx1"/>
                </a:solidFill>
                <a:hlinkClick r:id="rId2"/>
              </a:rPr>
              <a:t>https://www.staffnet.manchester.ac.uk/rbe/research-strategy/impact/</a:t>
            </a:r>
            <a:br>
              <a:rPr lang="en-GB" dirty="0">
                <a:hlinkClick r:id="rId2"/>
              </a:rPr>
            </a:br>
            <a:endParaRPr lang="en-US" dirty="0"/>
          </a:p>
        </p:txBody>
      </p:sp>
      <p:pic>
        <p:nvPicPr>
          <p:cNvPr id="8" name="Content Placeholder 7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5297B93-0078-C251-E7AA-72304ACDA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95" y="1842031"/>
            <a:ext cx="6479209" cy="44973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E63A-CCC0-6796-F17E-08DDBE0F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5005-BBB6-0D4C-9C56-8744D5466F82}" type="datetime1">
              <a:rPr lang="en-GB" smtClean="0"/>
              <a:t>18/03/2025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2E4D-0753-492F-A56E-F3B20A5C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2299" y="6428360"/>
            <a:ext cx="764205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D5950-6EF9-1AC0-9368-607515E3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A139-7ABE-46A1-B082-C2C77667394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61172"/>
      </p:ext>
    </p:extLst>
  </p:cSld>
  <p:clrMapOvr>
    <a:masterClrMapping/>
  </p:clrMapOvr>
</p:sld>
</file>

<file path=ppt/theme/theme1.xml><?xml version="1.0" encoding="utf-8"?>
<a:theme xmlns:a="http://schemas.openxmlformats.org/drawingml/2006/main" name="UoM">
  <a:themeElements>
    <a:clrScheme name="UoM ">
      <a:dk1>
        <a:srgbClr val="000000"/>
      </a:dk1>
      <a:lt1>
        <a:srgbClr val="FFFFFF"/>
      </a:lt1>
      <a:dk2>
        <a:srgbClr val="5D2979"/>
      </a:dk2>
      <a:lt2>
        <a:srgbClr val="EEECE1"/>
      </a:lt2>
      <a:accent1>
        <a:srgbClr val="878A8E"/>
      </a:accent1>
      <a:accent2>
        <a:srgbClr val="FDB822"/>
      </a:accent2>
      <a:accent3>
        <a:srgbClr val="EFCA89"/>
      </a:accent3>
      <a:accent4>
        <a:srgbClr val="D3C6E2"/>
      </a:accent4>
      <a:accent5>
        <a:srgbClr val="B3B1B6"/>
      </a:accent5>
      <a:accent6>
        <a:srgbClr val="8253A3"/>
      </a:accent6>
      <a:hlink>
        <a:srgbClr val="000000"/>
      </a:hlink>
      <a:folHlink>
        <a:srgbClr val="0001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85714DEF65E4EA1B441C362C31A70" ma:contentTypeVersion="15" ma:contentTypeDescription="Create a new document." ma:contentTypeScope="" ma:versionID="33ef7623cb432f3d1f8e4933f3b399b0">
  <xsd:schema xmlns:xsd="http://www.w3.org/2001/XMLSchema" xmlns:xs="http://www.w3.org/2001/XMLSchema" xmlns:p="http://schemas.microsoft.com/office/2006/metadata/properties" xmlns:ns2="f0241ee3-9874-473e-b697-f582c4cb8c8f" xmlns:ns3="26f23797-ab33-451f-ae62-7de329a519c0" targetNamespace="http://schemas.microsoft.com/office/2006/metadata/properties" ma:root="true" ma:fieldsID="e62e27314b0ba07a2db4442b09b0cdf0" ns2:_="" ns3:_="">
    <xsd:import namespace="f0241ee3-9874-473e-b697-f582c4cb8c8f"/>
    <xsd:import namespace="26f23797-ab33-451f-ae62-7de329a5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41ee3-9874-473e-b697-f582c4cb8c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23797-ab33-451f-ae62-7de329a519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b72338-d992-4269-aeb5-cd9e294f9966}" ma:internalName="TaxCatchAll" ma:showField="CatchAllData" ma:web="26f23797-ab33-451f-ae62-7de329a5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f23797-ab33-451f-ae62-7de329a519c0" xsi:nil="true"/>
    <lcf76f155ced4ddcb4097134ff3c332f xmlns="f0241ee3-9874-473e-b697-f582c4cb8c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58DB27-CC83-45BF-BF95-1DAA401B10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804A5-8B69-4096-BA3F-963D390C4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241ee3-9874-473e-b697-f582c4cb8c8f"/>
    <ds:schemaRef ds:uri="26f23797-ab33-451f-ae62-7de329a519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71B2D-89B0-49D9-8C1D-B1945C76A573}">
  <ds:schemaRefs>
    <ds:schemaRef ds:uri="http://schemas.microsoft.com/office/2006/metadata/properties"/>
    <ds:schemaRef ds:uri="http://schemas.microsoft.com/office/infopath/2007/PartnerControls"/>
    <ds:schemaRef ds:uri="26f23797-ab33-451f-ae62-7de329a519c0"/>
    <ds:schemaRef ds:uri="f0241ee3-9874-473e-b697-f582c4cb8c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8421</TotalTime>
  <Words>471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UoM</vt:lpstr>
      <vt:lpstr>Working with the University’s research impact team</vt:lpstr>
      <vt:lpstr>Support for impact throughout the research life course  (not just for the Research Excellence Framework (REF) – although we’ll help there too)</vt:lpstr>
      <vt:lpstr>Who are we? - Strategic oversight</vt:lpstr>
      <vt:lpstr>  </vt:lpstr>
      <vt:lpstr>  </vt:lpstr>
      <vt:lpstr>  </vt:lpstr>
      <vt:lpstr>Faculty Research Impact Officers offer one-to-one support and can assist you with…</vt:lpstr>
      <vt:lpstr>Research impact training modules</vt:lpstr>
      <vt:lpstr>Find out more   https://www.staffnet.manchester.ac.uk/rbe/research-strategy/impact/ </vt:lpstr>
      <vt:lpstr>Questions? </vt:lpstr>
    </vt:vector>
  </TitlesOfParts>
  <Manager/>
  <Company>The Univeristy of Manchester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UoM template </dc:title>
  <dc:subject/>
  <dc:creator>Design Team</dc:creator>
  <cp:keywords/>
  <dc:description/>
  <cp:lastModifiedBy>Laura Breen</cp:lastModifiedBy>
  <cp:revision>228</cp:revision>
  <dcterms:created xsi:type="dcterms:W3CDTF">2013-11-21T09:06:30Z</dcterms:created>
  <dcterms:modified xsi:type="dcterms:W3CDTF">2025-03-18T12:06:40Z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0x01010037085714DEF65E4EA1B441C362C31A70</vt:lpwstr>
  </property>
</Properties>
</file>