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5" r:id="rId4"/>
    <p:sldId id="270" r:id="rId5"/>
    <p:sldId id="266" r:id="rId6"/>
    <p:sldId id="267" r:id="rId7"/>
    <p:sldId id="268" r:id="rId8"/>
    <p:sldId id="269" r:id="rId9"/>
    <p:sldId id="260" r:id="rId10"/>
    <p:sldId id="261" r:id="rId11"/>
    <p:sldId id="27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AD63F-3C6C-45F6-B38A-543B06D0FD19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4A42-B9AF-4A01-B13A-E92319E0F0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Internationale: https://www.marxists.org/history/ussr/sounds/mp3/international.mp3</a:t>
            </a:r>
          </a:p>
          <a:p>
            <a:endParaRPr lang="en-GB" dirty="0"/>
          </a:p>
          <a:p>
            <a:r>
              <a:rPr lang="en-GB" dirty="0"/>
              <a:t>You fell a victim: https://www.marxists.org/history/ussr/sounds/mp3/proletariat-01/Vy-shertvoju-pali.mp3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4A42-B9AF-4A01-B13A-E92319E0F0F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32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9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15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8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7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7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9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1E0-BADD-4BAF-9A5D-56EF4A3F22DF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A932-52BA-4CC8-AE54-6C7843F2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12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5AA7-FA4A-49BB-E996-7A4540189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Approaches to Pedagogy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2A6FD-2988-30DB-FAEA-44887562D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14042"/>
            <a:ext cx="6858000" cy="1140003"/>
          </a:xfrm>
        </p:spPr>
        <p:txBody>
          <a:bodyPr>
            <a:normAutofit/>
          </a:bodyPr>
          <a:lstStyle/>
          <a:p>
            <a:r>
              <a:rPr lang="en-GB" dirty="0" err="1"/>
              <a:t>Dr.</a:t>
            </a:r>
            <a:r>
              <a:rPr lang="en-GB" dirty="0"/>
              <a:t> Alistair Dickins</a:t>
            </a:r>
          </a:p>
          <a:p>
            <a:r>
              <a:rPr lang="en-GB" dirty="0"/>
              <a:t>Cheadle Hulme High School (Laurus Trust)</a:t>
            </a:r>
          </a:p>
        </p:txBody>
      </p:sp>
    </p:spTree>
    <p:extLst>
      <p:ext uri="{BB962C8B-B14F-4D97-AF65-F5344CB8AC3E}">
        <p14:creationId xmlns:p14="http://schemas.microsoft.com/office/powerpoint/2010/main" val="117458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9167-D4B6-A28B-4AA1-4A27CE41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39433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Identify any causes of polarisation you can find.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are the most important moments of polarisation?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Who are the main groups/people driving polarisation?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1FB5F5-5F9E-0949-3D34-0354D48A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Anatoly and the Anarchists</a:t>
            </a:r>
            <a:r>
              <a:rPr lang="en-GB"/>
              <a:t>: A Revolutionary Love Story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0A975-88FA-44E6-AE92-9F14E1A4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100" y="2396929"/>
            <a:ext cx="3268868" cy="28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F577-0D83-0195-72A6-66F290F33B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b="1" dirty="0"/>
              <a:t>What can Zhelezniakov’s story tell us about polarisation?</a:t>
            </a:r>
          </a:p>
        </p:txBody>
      </p:sp>
      <p:pic>
        <p:nvPicPr>
          <p:cNvPr id="4" name="Picture 3" descr="Anatoli Zhelezniakov - Wikipedia">
            <a:extLst>
              <a:ext uri="{FF2B5EF4-FFF2-40B4-BE49-F238E27FC236}">
                <a16:creationId xmlns:a16="http://schemas.microsoft.com/office/drawing/2014/main" id="{5F62B0BA-F7DA-1ADC-325C-C632CC54E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05" y="1975701"/>
            <a:ext cx="3566189" cy="4517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CC2C2-A112-D9A5-9287-CBB904C66A67}"/>
              </a:ext>
            </a:extLst>
          </p:cNvPr>
          <p:cNvSpPr txBox="1"/>
          <p:nvPr/>
        </p:nvSpPr>
        <p:spPr>
          <a:xfrm>
            <a:off x="628650" y="1975701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Bolsheviks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C824-B264-E7F7-B668-6097DC6E00A5}"/>
              </a:ext>
            </a:extLst>
          </p:cNvPr>
          <p:cNvSpPr txBox="1"/>
          <p:nvPr/>
        </p:nvSpPr>
        <p:spPr>
          <a:xfrm>
            <a:off x="628650" y="324433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Fringe radicals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77493-C46D-0FFE-15B5-5CE1652A0AD4}"/>
              </a:ext>
            </a:extLst>
          </p:cNvPr>
          <p:cNvSpPr txBox="1"/>
          <p:nvPr/>
        </p:nvSpPr>
        <p:spPr>
          <a:xfrm>
            <a:off x="628649" y="4512967"/>
            <a:ext cx="20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Liberal mistakes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D07F0-8D32-CBF1-A5D3-1B7C74B24870}"/>
              </a:ext>
            </a:extLst>
          </p:cNvPr>
          <p:cNvSpPr txBox="1"/>
          <p:nvPr/>
        </p:nvSpPr>
        <p:spPr>
          <a:xfrm>
            <a:off x="628649" y="5781600"/>
            <a:ext cx="20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“Dual power”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F0749E-C5BA-B5AA-D3FA-F0F27BB3F867}"/>
              </a:ext>
            </a:extLst>
          </p:cNvPr>
          <p:cNvSpPr txBox="1"/>
          <p:nvPr/>
        </p:nvSpPr>
        <p:spPr>
          <a:xfrm>
            <a:off x="6632619" y="1956751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Localities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E7145-5614-A680-6CB1-D7F06EF9B8E5}"/>
              </a:ext>
            </a:extLst>
          </p:cNvPr>
          <p:cNvSpPr txBox="1"/>
          <p:nvPr/>
        </p:nvSpPr>
        <p:spPr>
          <a:xfrm>
            <a:off x="6632619" y="3234859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E1BB5-D63C-3433-7AF2-7CEAADD801E1}"/>
              </a:ext>
            </a:extLst>
          </p:cNvPr>
          <p:cNvSpPr txBox="1"/>
          <p:nvPr/>
        </p:nvSpPr>
        <p:spPr>
          <a:xfrm>
            <a:off x="6452315" y="4512967"/>
            <a:ext cx="20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Labour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936D2F-CA56-F879-043A-F14EB0C5484A}"/>
              </a:ext>
            </a:extLst>
          </p:cNvPr>
          <p:cNvSpPr txBox="1"/>
          <p:nvPr/>
        </p:nvSpPr>
        <p:spPr>
          <a:xfrm>
            <a:off x="6452315" y="5780138"/>
            <a:ext cx="20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Counter-Revolution</a:t>
            </a:r>
          </a:p>
        </p:txBody>
      </p:sp>
    </p:spTree>
    <p:extLst>
      <p:ext uri="{BB962C8B-B14F-4D97-AF65-F5344CB8AC3E}">
        <p14:creationId xmlns:p14="http://schemas.microsoft.com/office/powerpoint/2010/main" val="7078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eating a Culture of Revolution: Workers and the Revolutionary Movement in  Late Imperial Russia | Slavica Publishers">
            <a:extLst>
              <a:ext uri="{FF2B5EF4-FFF2-40B4-BE49-F238E27FC236}">
                <a16:creationId xmlns:a16="http://schemas.microsoft.com/office/drawing/2014/main" id="{3C0A6ACE-EF08-5866-AE97-29F16017C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96" y="1825625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31CDA2-25F9-7BBA-2B48-80D4AE6E0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Song and Emotion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3DF8-FD7D-4CD7-94FA-D55872E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Advantages and hazards of emotions:</a:t>
            </a:r>
          </a:p>
          <a:p>
            <a:pPr lvl="1"/>
            <a:r>
              <a:rPr lang="en-GB" dirty="0"/>
              <a:t>revolutions are </a:t>
            </a:r>
            <a:r>
              <a:rPr lang="en-GB" b="1" dirty="0"/>
              <a:t>emotional</a:t>
            </a:r>
          </a:p>
          <a:p>
            <a:pPr lvl="1"/>
            <a:r>
              <a:rPr lang="en-GB" dirty="0"/>
              <a:t>emotions are </a:t>
            </a:r>
            <a:r>
              <a:rPr lang="en-GB" b="1" dirty="0"/>
              <a:t>difficult to capture</a:t>
            </a:r>
          </a:p>
          <a:p>
            <a:pPr lvl="1"/>
            <a:r>
              <a:rPr lang="en-GB" b="1" dirty="0"/>
              <a:t>empathy</a:t>
            </a:r>
            <a:r>
              <a:rPr lang="en-GB" dirty="0"/>
              <a:t> is (</a:t>
            </a:r>
            <a:r>
              <a:rPr lang="en-GB" dirty="0" err="1"/>
              <a:t>im</a:t>
            </a:r>
            <a:r>
              <a:rPr lang="en-GB" dirty="0"/>
              <a:t>)possible?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Importance of appropriate source base (</a:t>
            </a:r>
            <a:r>
              <a:rPr lang="en-GB" dirty="0" err="1"/>
              <a:t>e.g</a:t>
            </a:r>
            <a:r>
              <a:rPr lang="en-GB" dirty="0"/>
              <a:t> participant memoirs and their sources of inspiration).</a:t>
            </a:r>
          </a:p>
        </p:txBody>
      </p:sp>
      <p:pic>
        <p:nvPicPr>
          <p:cNvPr id="1026" name="Picture 2" descr="John Reed (journalist) - Wikipedia">
            <a:extLst>
              <a:ext uri="{FF2B5EF4-FFF2-40B4-BE49-F238E27FC236}">
                <a16:creationId xmlns:a16="http://schemas.microsoft.com/office/drawing/2014/main" id="{09C6CB8D-2BA8-4203-978C-F20E2E39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6" y="3141035"/>
            <a:ext cx="1964424" cy="30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5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64AE-3AD6-FB6F-305B-06E7BE3BB3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John Reed, </a:t>
            </a:r>
            <a:r>
              <a:rPr lang="en-GB" b="1" i="1" dirty="0"/>
              <a:t>Ten Days that Shook the World</a:t>
            </a:r>
            <a:r>
              <a:rPr lang="en-GB" i="1" dirty="0"/>
              <a:t> </a:t>
            </a:r>
            <a:r>
              <a:rPr lang="en-GB" b="1" dirty="0"/>
              <a:t>(1919)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A6013-6AF1-EBB1-83C7-55DF0FA3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79385"/>
            <a:ext cx="7886700" cy="35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64AE-3AD6-FB6F-305B-06E7BE3BB3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Which song?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572E-8A8E-882A-5908-96BFAC69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Listen to the two songs.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is “The Internationale”? Which “You Fell a Victim”?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/>
              <a:t>Now read </a:t>
            </a:r>
            <a:r>
              <a:rPr lang="en-GB" b="1" dirty="0"/>
              <a:t>the lyrics in English. What messages do the songs try to convey? How does their music help them do this?</a:t>
            </a:r>
          </a:p>
        </p:txBody>
      </p:sp>
    </p:spTree>
    <p:extLst>
      <p:ext uri="{BB962C8B-B14F-4D97-AF65-F5344CB8AC3E}">
        <p14:creationId xmlns:p14="http://schemas.microsoft.com/office/powerpoint/2010/main" val="36240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read, peace and land' connected peasants with workers in the Russian  Revolution - Socialist Worker">
            <a:extLst>
              <a:ext uri="{FF2B5EF4-FFF2-40B4-BE49-F238E27FC236}">
                <a16:creationId xmlns:a16="http://schemas.microsoft.com/office/drawing/2014/main" id="{2A564F92-D7EC-E2C6-5305-F12940DA1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3"/>
          <a:stretch/>
        </p:blipFill>
        <p:spPr bwMode="auto">
          <a:xfrm>
            <a:off x="6752685" y="1825625"/>
            <a:ext cx="1762665" cy="20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5F577-0D83-0195-72A6-66F290F33B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/>
              <a:t>Aims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0B1D-F063-034A-DCF0-831A9CE2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195355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To introduce a range of pedagogical approaches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To demonstrate possibilities for teaching research-informed lessons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  <a:p>
            <a:pPr marL="514350" indent="-514350">
              <a:buFont typeface="+mj-lt"/>
              <a:buAutoNum type="arabicPeriod"/>
            </a:pPr>
            <a:r>
              <a:rPr lang="en-GB"/>
              <a:t>To illustrate a range of potential re(sources) available to teachers</a:t>
            </a:r>
            <a:endParaRPr lang="en-GB" dirty="0"/>
          </a:p>
        </p:txBody>
      </p:sp>
      <p:pic>
        <p:nvPicPr>
          <p:cNvPr id="4" name="Picture 3" descr="Anatoli Zhelezniakov - Wikipedia">
            <a:extLst>
              <a:ext uri="{FF2B5EF4-FFF2-40B4-BE49-F238E27FC236}">
                <a16:creationId xmlns:a16="http://schemas.microsoft.com/office/drawing/2014/main" id="{27672BFD-66DB-C922-7CEB-0CD002F18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91" y="2818812"/>
            <a:ext cx="1762664" cy="223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John Reed (journalist) - Wikipedia">
            <a:extLst>
              <a:ext uri="{FF2B5EF4-FFF2-40B4-BE49-F238E27FC236}">
                <a16:creationId xmlns:a16="http://schemas.microsoft.com/office/drawing/2014/main" id="{AF93192F-6047-37E7-EF31-0E9A0DDE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96" y="4155464"/>
            <a:ext cx="1308029" cy="20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7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85DF-1212-40F2-A384-6C251B6836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1. Unpicking ‘Ordinary People’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CFA345-8317-CE0D-31FA-E9653312187C}"/>
              </a:ext>
            </a:extLst>
          </p:cNvPr>
          <p:cNvSpPr txBox="1">
            <a:spLocks/>
          </p:cNvSpPr>
          <p:nvPr/>
        </p:nvSpPr>
        <p:spPr>
          <a:xfrm>
            <a:off x="628650" y="2428213"/>
            <a:ext cx="78867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2. Narratives of Polarisation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192FED-C204-3CB2-BF71-6B71F3FDE120}"/>
              </a:ext>
            </a:extLst>
          </p:cNvPr>
          <p:cNvSpPr txBox="1">
            <a:spLocks/>
          </p:cNvSpPr>
          <p:nvPr/>
        </p:nvSpPr>
        <p:spPr>
          <a:xfrm>
            <a:off x="628650" y="4491300"/>
            <a:ext cx="78867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3. ‘Feeling’ a Revolution?</a:t>
            </a:r>
          </a:p>
        </p:txBody>
      </p:sp>
    </p:spTree>
    <p:extLst>
      <p:ext uri="{BB962C8B-B14F-4D97-AF65-F5344CB8AC3E}">
        <p14:creationId xmlns:p14="http://schemas.microsoft.com/office/powerpoint/2010/main" val="181883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ead, peace and land' connected peasants with workers in the Russian  Revolution - Socialist Worker">
            <a:extLst>
              <a:ext uri="{FF2B5EF4-FFF2-40B4-BE49-F238E27FC236}">
                <a16:creationId xmlns:a16="http://schemas.microsoft.com/office/drawing/2014/main" id="{69C0F272-265E-42EA-A98A-73471340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28" y="4800600"/>
            <a:ext cx="2424492" cy="1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F85DF-1212-40F2-A384-6C251B6836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‘Ordinary People’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E0159-45A5-449B-BE73-D489D878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3943350" cy="46672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Historians have typically focused on three social groups in the Revolution.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Workers</a:t>
            </a:r>
          </a:p>
          <a:p>
            <a:pPr lvl="1"/>
            <a:r>
              <a:rPr lang="en-GB" dirty="0"/>
              <a:t>Soldiers</a:t>
            </a:r>
          </a:p>
          <a:p>
            <a:pPr lvl="1"/>
            <a:r>
              <a:rPr lang="en-GB" dirty="0"/>
              <a:t>Peasants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 who are these, exactly?</a:t>
            </a:r>
          </a:p>
        </p:txBody>
      </p:sp>
      <p:pic>
        <p:nvPicPr>
          <p:cNvPr id="1026" name="Picture 2" descr="In a Spin: Kremlin Wrestles With Russia's Revolutionary History - The  Moscow Times">
            <a:extLst>
              <a:ext uri="{FF2B5EF4-FFF2-40B4-BE49-F238E27FC236}">
                <a16:creationId xmlns:a16="http://schemas.microsoft.com/office/drawing/2014/main" id="{6B4E7C52-2673-4B10-B2C6-93DB48FA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6" y="3429000"/>
            <a:ext cx="2698044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kers' organizations in the Russian Revolution | International Socialist  Review">
            <a:extLst>
              <a:ext uri="{FF2B5EF4-FFF2-40B4-BE49-F238E27FC236}">
                <a16:creationId xmlns:a16="http://schemas.microsoft.com/office/drawing/2014/main" id="{64C252F3-6758-4C69-9231-F3851D6B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23" y="1914525"/>
            <a:ext cx="2260600" cy="16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5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104E-D6E6-44DF-BB23-FA47CD874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100" y="1825625"/>
            <a:ext cx="58102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“The issue [of ‘ordinary people’] becomes ticklish as soon as one thinks about it – and one should – because </a:t>
            </a:r>
            <a:r>
              <a:rPr lang="en-GB" b="1" dirty="0"/>
              <a:t>‘ordinary’ is neither historical nor precise</a:t>
            </a:r>
            <a:r>
              <a:rPr lang="en-GB" dirty="0"/>
              <a:t>. Saddled with the concept of ordinary, we risk losing sight of the category’s usefulness: to show that </a:t>
            </a:r>
            <a:r>
              <a:rPr lang="en-GB" b="1" dirty="0"/>
              <a:t>the people we term ordinary are in fact extraordinary </a:t>
            </a:r>
            <a:r>
              <a:rPr lang="en-GB" dirty="0"/>
              <a:t>when viewed through the right lens and with creative imagination on the part of the historian.”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E5F249-C6E7-4397-9065-739A481F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/>
              <a:t>Beyond ‘Ordinary’</a:t>
            </a:r>
          </a:p>
        </p:txBody>
      </p:sp>
      <p:pic>
        <p:nvPicPr>
          <p:cNvPr id="7" name="Picture 2" descr="Yanni Kotsonis - American Academy">
            <a:extLst>
              <a:ext uri="{FF2B5EF4-FFF2-40B4-BE49-F238E27FC236}">
                <a16:creationId xmlns:a16="http://schemas.microsoft.com/office/drawing/2014/main" id="{4CBFC8D3-DA7D-4927-BD23-7A973B55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825625"/>
            <a:ext cx="1962151" cy="23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7F68E4-625E-4053-BED7-4C614AB8C9E1}"/>
              </a:ext>
            </a:extLst>
          </p:cNvPr>
          <p:cNvSpPr txBox="1"/>
          <p:nvPr/>
        </p:nvSpPr>
        <p:spPr>
          <a:xfrm>
            <a:off x="628648" y="3281327"/>
            <a:ext cx="196215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Historian, Yanni </a:t>
            </a:r>
            <a:r>
              <a:rPr lang="en-GB" dirty="0" err="1"/>
              <a:t>Kotsonis</a:t>
            </a:r>
            <a:r>
              <a:rPr lang="en-GB" dirty="0"/>
              <a:t>, writing in 2011</a:t>
            </a:r>
          </a:p>
        </p:txBody>
      </p:sp>
    </p:spTree>
    <p:extLst>
      <p:ext uri="{BB962C8B-B14F-4D97-AF65-F5344CB8AC3E}">
        <p14:creationId xmlns:p14="http://schemas.microsoft.com/office/powerpoint/2010/main" val="277902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A6CB-6815-40D3-AD6D-7BBEF0D59A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Who were ‘ordinary’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1321-C913-434A-A3BE-77CC7C3F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Look at the pictures on the cards in front of you.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sort these people into groups, based on who they appear to be?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Workers?</a:t>
            </a:r>
          </a:p>
          <a:p>
            <a:pPr lvl="1"/>
            <a:r>
              <a:rPr lang="en-GB" dirty="0"/>
              <a:t>Soldiers?</a:t>
            </a:r>
          </a:p>
          <a:p>
            <a:pPr lvl="1"/>
            <a:r>
              <a:rPr lang="en-GB" dirty="0"/>
              <a:t>Peasants?</a:t>
            </a:r>
          </a:p>
          <a:p>
            <a:pPr lvl="1"/>
            <a:r>
              <a:rPr lang="en-GB" dirty="0"/>
              <a:t>Others?</a:t>
            </a:r>
          </a:p>
        </p:txBody>
      </p:sp>
      <p:pic>
        <p:nvPicPr>
          <p:cNvPr id="4" name="Picture 6" descr="Bread, peace and land' connected peasants with workers in the Russian  Revolution - Socialist Worker">
            <a:extLst>
              <a:ext uri="{FF2B5EF4-FFF2-40B4-BE49-F238E27FC236}">
                <a16:creationId xmlns:a16="http://schemas.microsoft.com/office/drawing/2014/main" id="{F0B29B7D-AFEB-478F-B229-4889FE2C6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3"/>
          <a:stretch/>
        </p:blipFill>
        <p:spPr bwMode="auto">
          <a:xfrm>
            <a:off x="4739735" y="2109925"/>
            <a:ext cx="1762665" cy="20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Challenges of the Russian Revolution and Women's Rights - Left Voice">
            <a:extLst>
              <a:ext uri="{FF2B5EF4-FFF2-40B4-BE49-F238E27FC236}">
                <a16:creationId xmlns:a16="http://schemas.microsoft.com/office/drawing/2014/main" id="{137BCAC0-130E-4982-8F42-503F1788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7" y="2396329"/>
            <a:ext cx="2031281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laries in tsarist Russia in terms of modern money • The European Times  News">
            <a:extLst>
              <a:ext uri="{FF2B5EF4-FFF2-40B4-BE49-F238E27FC236}">
                <a16:creationId xmlns:a16="http://schemas.microsoft.com/office/drawing/2014/main" id="{061D8051-4B74-477A-B116-51BE22ED5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4" t="39259" r="36001" b="41412"/>
          <a:stretch/>
        </p:blipFill>
        <p:spPr bwMode="auto">
          <a:xfrm>
            <a:off x="4579069" y="4909339"/>
            <a:ext cx="2059608" cy="1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n the eve of revolution: The Bolshevik Party, factory committees, and the  mass movement of the working class - World Socialist Web Site">
            <a:extLst>
              <a:ext uri="{FF2B5EF4-FFF2-40B4-BE49-F238E27FC236}">
                <a16:creationId xmlns:a16="http://schemas.microsoft.com/office/drawing/2014/main" id="{852A9E80-5D24-4C6E-A2F2-A8ABBA3C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82" y="4246557"/>
            <a:ext cx="1680668" cy="13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E7A0-0E2C-B73E-02B3-6F432497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19" y="2141536"/>
            <a:ext cx="394335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Turn over your cards.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Take a few minutes to read the information about each group.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 different groups have anything in common?</a:t>
            </a:r>
          </a:p>
          <a:p>
            <a:pPr lvl="1"/>
            <a:r>
              <a:rPr lang="en-GB" dirty="0"/>
              <a:t>Aims</a:t>
            </a:r>
          </a:p>
          <a:p>
            <a:pPr lvl="1"/>
            <a:r>
              <a:rPr lang="en-GB" dirty="0"/>
              <a:t>Actions</a:t>
            </a:r>
          </a:p>
          <a:p>
            <a:pPr lvl="1"/>
            <a:r>
              <a:rPr lang="en-GB" dirty="0"/>
              <a:t>Enemies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Sort them into categories.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9062CF-5B9A-DEC4-8CA3-AAA29A41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What does the revolution mean to me?</a:t>
            </a:r>
          </a:p>
        </p:txBody>
      </p:sp>
      <p:pic>
        <p:nvPicPr>
          <p:cNvPr id="5" name="Picture 6" descr="Bread, peace and land' connected peasants with workers in the Russian  Revolution - Socialist Worker">
            <a:extLst>
              <a:ext uri="{FF2B5EF4-FFF2-40B4-BE49-F238E27FC236}">
                <a16:creationId xmlns:a16="http://schemas.microsoft.com/office/drawing/2014/main" id="{9F13DF05-65BB-BAD1-9D3A-D584536EC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73"/>
          <a:stretch/>
        </p:blipFill>
        <p:spPr bwMode="auto">
          <a:xfrm>
            <a:off x="4739735" y="2109925"/>
            <a:ext cx="1762665" cy="20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Challenges of the Russian Revolution and Women's Rights - Left Voice">
            <a:extLst>
              <a:ext uri="{FF2B5EF4-FFF2-40B4-BE49-F238E27FC236}">
                <a16:creationId xmlns:a16="http://schemas.microsoft.com/office/drawing/2014/main" id="{B987323E-8576-34F8-9C15-21A61A98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7" y="2396329"/>
            <a:ext cx="2031281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alaries in tsarist Russia in terms of modern money • The European Times  News">
            <a:extLst>
              <a:ext uri="{FF2B5EF4-FFF2-40B4-BE49-F238E27FC236}">
                <a16:creationId xmlns:a16="http://schemas.microsoft.com/office/drawing/2014/main" id="{5C72D974-27EC-5920-49AC-EA7805526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4" t="39259" r="36001" b="41412"/>
          <a:stretch/>
        </p:blipFill>
        <p:spPr bwMode="auto">
          <a:xfrm>
            <a:off x="4579069" y="4909339"/>
            <a:ext cx="2059608" cy="16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On the eve of revolution: The Bolshevik Party, factory committees, and the  mass movement of the working class - World Socialist Web Site">
            <a:extLst>
              <a:ext uri="{FF2B5EF4-FFF2-40B4-BE49-F238E27FC236}">
                <a16:creationId xmlns:a16="http://schemas.microsoft.com/office/drawing/2014/main" id="{A17A027B-ADB8-CD44-AA0E-57857D8F7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82" y="4246557"/>
            <a:ext cx="1680668" cy="13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9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05C1-E4EB-4D81-0B8C-FCB02F1648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‘Ordinary People’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CAB2-C4C3-17ED-0259-5BC7E626E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What do you notice about the ‘ordinary people’ of Russia’s revolution?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are many historians questioning the old categories of peasants, workers, soldiers?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might it have been difficult for Russian society to unite behind a political programme in 1917?</a:t>
            </a:r>
          </a:p>
        </p:txBody>
      </p:sp>
    </p:spTree>
    <p:extLst>
      <p:ext uri="{BB962C8B-B14F-4D97-AF65-F5344CB8AC3E}">
        <p14:creationId xmlns:p14="http://schemas.microsoft.com/office/powerpoint/2010/main" val="195634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F577-0D83-0195-72A6-66F290F33B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b="1" dirty="0"/>
              <a:t>Political Polarisation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0B1D-F063-034A-DCF0-831A9CE2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1953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Advantages of biography: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Relatability</a:t>
            </a:r>
            <a:r>
              <a:rPr lang="en-GB" dirty="0"/>
              <a:t> (and novelty) of personal experiences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Interconnectivity</a:t>
            </a:r>
            <a:r>
              <a:rPr lang="en-GB" dirty="0"/>
              <a:t> with wider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b="1" dirty="0"/>
              <a:t>Narrative structure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Anatoly Zhelezniakov, </a:t>
            </a:r>
            <a:r>
              <a:rPr lang="en-GB" dirty="0"/>
              <a:t>anarchist</a:t>
            </a:r>
            <a:endParaRPr lang="en-GB" b="1" dirty="0"/>
          </a:p>
        </p:txBody>
      </p:sp>
      <p:pic>
        <p:nvPicPr>
          <p:cNvPr id="4" name="Picture 3" descr="Anatoli Zhelezniakov - Wikipedia">
            <a:extLst>
              <a:ext uri="{FF2B5EF4-FFF2-40B4-BE49-F238E27FC236}">
                <a16:creationId xmlns:a16="http://schemas.microsoft.com/office/drawing/2014/main" id="{5F62B0BA-F7DA-1ADC-325C-C632CC54E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1856331"/>
            <a:ext cx="2319266" cy="293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8F8D2-6261-0EE4-2E28-E9A13243D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3764660"/>
            <a:ext cx="1763384" cy="25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2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545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Approaches to Pedagogy</vt:lpstr>
      <vt:lpstr>Aims</vt:lpstr>
      <vt:lpstr>1. Unpicking ‘Ordinary People’</vt:lpstr>
      <vt:lpstr>‘Ordinary People’</vt:lpstr>
      <vt:lpstr>Beyond ‘Ordinary’</vt:lpstr>
      <vt:lpstr>Who were ‘ordinary’ people?</vt:lpstr>
      <vt:lpstr>What does the revolution mean to me?</vt:lpstr>
      <vt:lpstr>‘Ordinary People’</vt:lpstr>
      <vt:lpstr>Political Polarisation</vt:lpstr>
      <vt:lpstr>Anatoly and the Anarchists: A Revolutionary Love Story</vt:lpstr>
      <vt:lpstr>What can Zhelezniakov’s story tell us about polarisation?</vt:lpstr>
      <vt:lpstr>Song and Emotion</vt:lpstr>
      <vt:lpstr>John Reed, Ten Days that Shook the World (1919)</vt:lpstr>
      <vt:lpstr>Which song?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Revolution, 1917</dc:title>
  <dc:creator>Alistair Dickins</dc:creator>
  <cp:lastModifiedBy>Alistair Dickins</cp:lastModifiedBy>
  <cp:revision>26</cp:revision>
  <dcterms:created xsi:type="dcterms:W3CDTF">2022-08-18T08:47:11Z</dcterms:created>
  <dcterms:modified xsi:type="dcterms:W3CDTF">2022-11-17T18:58:02Z</dcterms:modified>
</cp:coreProperties>
</file>