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84"/>
  </p:notesMasterIdLst>
  <p:sldIdLst>
    <p:sldId id="303" r:id="rId6"/>
    <p:sldId id="333" r:id="rId7"/>
    <p:sldId id="304" r:id="rId8"/>
    <p:sldId id="305" r:id="rId9"/>
    <p:sldId id="306" r:id="rId10"/>
    <p:sldId id="307" r:id="rId11"/>
    <p:sldId id="334"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256" r:id="rId32"/>
    <p:sldId id="258" r:id="rId33"/>
    <p:sldId id="259" r:id="rId34"/>
    <p:sldId id="260" r:id="rId35"/>
    <p:sldId id="261" r:id="rId36"/>
    <p:sldId id="262" r:id="rId37"/>
    <p:sldId id="263" r:id="rId38"/>
    <p:sldId id="264" r:id="rId39"/>
    <p:sldId id="265" r:id="rId40"/>
    <p:sldId id="266" r:id="rId41"/>
    <p:sldId id="267" r:id="rId42"/>
    <p:sldId id="268" r:id="rId43"/>
    <p:sldId id="270" r:id="rId44"/>
    <p:sldId id="271" r:id="rId45"/>
    <p:sldId id="272" r:id="rId46"/>
    <p:sldId id="295" r:id="rId47"/>
    <p:sldId id="274" r:id="rId48"/>
    <p:sldId id="275" r:id="rId49"/>
    <p:sldId id="276" r:id="rId50"/>
    <p:sldId id="277" r:id="rId51"/>
    <p:sldId id="278" r:id="rId52"/>
    <p:sldId id="279" r:id="rId53"/>
    <p:sldId id="289" r:id="rId54"/>
    <p:sldId id="283" r:id="rId55"/>
    <p:sldId id="281" r:id="rId56"/>
    <p:sldId id="284" r:id="rId57"/>
    <p:sldId id="282" r:id="rId58"/>
    <p:sldId id="290" r:id="rId59"/>
    <p:sldId id="301" r:id="rId60"/>
    <p:sldId id="335" r:id="rId61"/>
    <p:sldId id="336" r:id="rId62"/>
    <p:sldId id="337" r:id="rId63"/>
    <p:sldId id="338" r:id="rId64"/>
    <p:sldId id="339" r:id="rId65"/>
    <p:sldId id="340" r:id="rId66"/>
    <p:sldId id="346" r:id="rId67"/>
    <p:sldId id="341" r:id="rId68"/>
    <p:sldId id="342" r:id="rId69"/>
    <p:sldId id="343" r:id="rId70"/>
    <p:sldId id="344" r:id="rId71"/>
    <p:sldId id="345" r:id="rId72"/>
    <p:sldId id="291" r:id="rId73"/>
    <p:sldId id="296" r:id="rId74"/>
    <p:sldId id="293" r:id="rId75"/>
    <p:sldId id="299" r:id="rId76"/>
    <p:sldId id="286" r:id="rId77"/>
    <p:sldId id="300" r:id="rId78"/>
    <p:sldId id="328" r:id="rId79"/>
    <p:sldId id="329" r:id="rId80"/>
    <p:sldId id="330" r:id="rId81"/>
    <p:sldId id="331" r:id="rId82"/>
    <p:sldId id="33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SEARCH AND INNOVATION" id="{FEED65E3-424C-684D-8454-4834BCFA016C}">
          <p14:sldIdLst>
            <p14:sldId id="303"/>
            <p14:sldId id="333"/>
          </p14:sldIdLst>
        </p14:section>
        <p14:section name="ABOUT THE UNIVERSITY, FACTS AND FIGURES" id="{467DA796-F6C3-4944-88CF-41EAE81D2835}">
          <p14:sldIdLst>
            <p14:sldId id="304"/>
            <p14:sldId id="305"/>
            <p14:sldId id="306"/>
            <p14:sldId id="307"/>
            <p14:sldId id="334"/>
            <p14:sldId id="309"/>
            <p14:sldId id="310"/>
            <p14:sldId id="311"/>
            <p14:sldId id="312"/>
          </p14:sldIdLst>
        </p14:section>
        <p14:section name="RESEARCH BEACONS, PLATFORMS AND INSTITUTES" id="{9127127B-5B87-49E4-9B6E-B060090DDE20}">
          <p14:sldIdLst>
            <p14:sldId id="313"/>
            <p14:sldId id="314"/>
            <p14:sldId id="315"/>
            <p14:sldId id="316"/>
            <p14:sldId id="317"/>
            <p14:sldId id="318"/>
            <p14:sldId id="319"/>
            <p14:sldId id="320"/>
            <p14:sldId id="321"/>
            <p14:sldId id="322"/>
            <p14:sldId id="323"/>
            <p14:sldId id="324"/>
            <p14:sldId id="325"/>
            <p14:sldId id="326"/>
            <p14:sldId id="327"/>
            <p14:sldId id="256"/>
            <p14:sldId id="258"/>
            <p14:sldId id="259"/>
            <p14:sldId id="260"/>
            <p14:sldId id="261"/>
            <p14:sldId id="262"/>
            <p14:sldId id="263"/>
            <p14:sldId id="264"/>
            <p14:sldId id="265"/>
            <p14:sldId id="266"/>
            <p14:sldId id="267"/>
            <p14:sldId id="268"/>
            <p14:sldId id="270"/>
            <p14:sldId id="271"/>
            <p14:sldId id="272"/>
            <p14:sldId id="295"/>
            <p14:sldId id="274"/>
            <p14:sldId id="275"/>
            <p14:sldId id="276"/>
            <p14:sldId id="277"/>
            <p14:sldId id="278"/>
            <p14:sldId id="279"/>
          </p14:sldIdLst>
        </p14:section>
        <p14:section name="CULTURAL INSTITUTIONS" id="{CD511ADF-3E31-492B-8461-4495B87F3B50}">
          <p14:sldIdLst>
            <p14:sldId id="289"/>
            <p14:sldId id="283"/>
            <p14:sldId id="281"/>
            <p14:sldId id="284"/>
            <p14:sldId id="282"/>
          </p14:sldIdLst>
        </p14:section>
        <p14:section name="INNOVATION" id="{9741E26C-A78F-034E-974A-54CA85C53E55}">
          <p14:sldIdLst>
            <p14:sldId id="290"/>
            <p14:sldId id="301"/>
            <p14:sldId id="335"/>
            <p14:sldId id="336"/>
            <p14:sldId id="337"/>
            <p14:sldId id="338"/>
            <p14:sldId id="339"/>
            <p14:sldId id="340"/>
            <p14:sldId id="346"/>
            <p14:sldId id="341"/>
            <p14:sldId id="342"/>
            <p14:sldId id="343"/>
            <p14:sldId id="344"/>
            <p14:sldId id="345"/>
          </p14:sldIdLst>
        </p14:section>
        <p14:section name="GLOBAL INFLUENCE" id="{449D51F1-A2C4-DF42-8090-1ED397B949AF}">
          <p14:sldIdLst>
            <p14:sldId id="291"/>
            <p14:sldId id="296"/>
            <p14:sldId id="293"/>
            <p14:sldId id="299"/>
            <p14:sldId id="286"/>
          </p14:sldIdLst>
        </p14:section>
        <p14:section name="Research environment and innovation" id="{0EE5E780-ED29-4213-A1CA-7F6718607AFB}">
          <p14:sldIdLst/>
        </p14:section>
        <p14:section name="SLIDE USAGE GUIDANCE" id="{55F090AD-490D-F04F-88D7-5A01390BC145}">
          <p14:sldIdLst>
            <p14:sldId id="300"/>
          </p14:sldIdLst>
        </p14:section>
        <p14:section name="BESPOKE SLIDES FOR EDITING" id="{B1024C72-5C52-44D2-95C2-ABC50E8E5882}">
          <p14:sldIdLst>
            <p14:sldId id="328"/>
            <p14:sldId id="329"/>
            <p14:sldId id="330"/>
            <p14:sldId id="331"/>
            <p14:sldId id="3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25F41-A21F-33B1-92D2-85A59D9D5E3A}" name="Joe Shervin" initials="JS" userId="S::joe.shervin@manchester.ac.uk::7098ee75-611a-4780-8f08-b34711318324" providerId="AD"/>
  <p188:author id="{F4CC0C43-8524-F14D-CA53-7A8AE8D894E5}" name="Elsa Moorehouse-Everett" initials="EM" userId="S::elsa.moorehouse-everett@manchester.ac.uk::fc8bd5fd-19d6-4d5e-956f-3e682c32743c" providerId="AD"/>
  <p188:author id="{2D85DA56-D0C8-D00A-432D-085585E0486D}" name="Lynda Mcintosh" initials="" userId="S::Lynda.S.Mcintosh@manchester.ac.uk::397e4d6b-3d08-4671-a546-0e05eb70c688" providerId="AD"/>
  <p188:author id="{657DE15D-F0AC-3B36-C5D0-F2C572AC279A}" name="Anna Pintus" initials="AP" userId="S::anna.pintus@manchester.ac.uk::7c92630b-580b-455e-8ae2-05046c01fc60" providerId="AD"/>
  <p188:author id="{E582CB85-9149-E7D6-7E8B-A0E213D4ADB2}" name="Claire Zamorski" initials="CZ" userId="S::claire.zamorski@manchester.ac.uk::e14d9ccf-ef7f-4173-88ea-4e9eabed2bc3" providerId="AD"/>
  <p188:author id="{AAA11FE6-8ABC-4A47-67A1-AF94DFAA8527}" name="Kirsty Smith" initials="" userId="S::kirsty.smith@manchester.ac.uk::e007fb07-929e-4bcc-936b-bd6a7955f6b5" providerId="AD"/>
  <p188:author id="{0C5C94EE-E49E-5257-BA42-22A04B44C5C8}" name="Lynda Mcintosh" initials="LM" userId="S::lynda.s.mcintosh@manchester.ac.uk::397e4d6b-3d08-4671-a546-0e05eb70c6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2CF5"/>
    <a:srgbClr val="FDFBFD"/>
    <a:srgbClr val="0D1E33"/>
    <a:srgbClr val="1C349B"/>
    <a:srgbClr val="1C3455"/>
    <a:srgbClr val="EFE6D8"/>
    <a:srgbClr val="1C34B4"/>
    <a:srgbClr val="54361A"/>
    <a:srgbClr val="2F37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E3ED9-B858-3D23-A18F-A963847408DF}" v="30" dt="2024-10-16T09:53:10.224"/>
    <p1510:client id="{C73C3AE7-4B3E-0785-20C3-F9DE2D14DC5B}" v="5" dt="2024-10-16T10:47:40.127"/>
    <p1510:client id="{D5B08D24-68A0-BC74-DDA1-9AC94BCADE1B}" v="170" dt="2024-10-16T10:39:53.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26742" autoAdjust="0"/>
  </p:normalViewPr>
  <p:slideViewPr>
    <p:cSldViewPr snapToGrid="0">
      <p:cViewPr varScale="1">
        <p:scale>
          <a:sx n="15" d="100"/>
          <a:sy n="15" d="100"/>
        </p:scale>
        <p:origin x="2820" y="42"/>
      </p:cViewPr>
      <p:guideLst/>
    </p:cSldViewPr>
  </p:slideViewPr>
  <p:notesTextViewPr>
    <p:cViewPr>
      <p:scale>
        <a:sx n="1" d="1"/>
        <a:sy n="1" d="1"/>
      </p:scale>
      <p:origin x="0" y="-28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microsoft.com/office/2018/10/relationships/authors" Target="author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B08E5-7F99-4947-ADB4-33159D18CB1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27D67AF8-AC6C-234A-923D-9E3EA464574E}">
      <dgm:prSet custT="1"/>
      <dgm:spPr>
        <a:solidFill>
          <a:srgbClr val="F0DEFF">
            <a:alpha val="89617"/>
          </a:srgbClr>
        </a:solidFill>
      </dgm:spPr>
      <dgm:t>
        <a:bodyPr/>
        <a:lstStyle/>
        <a:p>
          <a:r>
            <a:rPr lang="en-GB" sz="1400">
              <a:solidFill>
                <a:schemeClr val="tx2"/>
              </a:solidFill>
            </a:rPr>
            <a:t>Working with academics, support staff and student inventors to identify </a:t>
          </a:r>
          <a:br>
            <a:rPr lang="en-GB" sz="1400">
              <a:solidFill>
                <a:schemeClr val="tx2"/>
              </a:solidFill>
            </a:rPr>
          </a:br>
          <a:r>
            <a:rPr lang="en-GB" sz="1400">
              <a:solidFill>
                <a:schemeClr val="tx2"/>
              </a:solidFill>
            </a:rPr>
            <a:t>IP-rich opportunities. </a:t>
          </a:r>
        </a:p>
      </dgm:t>
    </dgm:pt>
    <dgm:pt modelId="{56BF2FA0-7611-5548-A877-587ECBBB74A6}" type="parTrans" cxnId="{9E21B734-A2DD-9348-A8EC-359C2FE1F1A6}">
      <dgm:prSet/>
      <dgm:spPr/>
      <dgm:t>
        <a:bodyPr/>
        <a:lstStyle/>
        <a:p>
          <a:endParaRPr lang="en-GB"/>
        </a:p>
      </dgm:t>
    </dgm:pt>
    <dgm:pt modelId="{F939F05C-4B7B-AB46-8728-1BA65D3749E2}" type="sibTrans" cxnId="{9E21B734-A2DD-9348-A8EC-359C2FE1F1A6}">
      <dgm:prSet/>
      <dgm:spPr/>
      <dgm:t>
        <a:bodyPr/>
        <a:lstStyle/>
        <a:p>
          <a:endParaRPr lang="en-GB"/>
        </a:p>
      </dgm:t>
    </dgm:pt>
    <dgm:pt modelId="{9AB72E70-3A8C-694B-A650-8501564383E8}" type="pres">
      <dgm:prSet presAssocID="{8EDB08E5-7F99-4947-ADB4-33159D18CB18}" presName="Name0" presStyleCnt="0">
        <dgm:presLayoutVars>
          <dgm:chPref val="3"/>
          <dgm:dir/>
          <dgm:animLvl val="lvl"/>
          <dgm:resizeHandles/>
        </dgm:presLayoutVars>
      </dgm:prSet>
      <dgm:spPr/>
      <dgm:t>
        <a:bodyPr/>
        <a:lstStyle/>
        <a:p>
          <a:endParaRPr lang="en-US"/>
        </a:p>
      </dgm:t>
    </dgm:pt>
    <dgm:pt modelId="{886CE062-3FF5-9D4C-AD37-A78FC2444637}" type="pres">
      <dgm:prSet presAssocID="{27D67AF8-AC6C-234A-923D-9E3EA464574E}" presName="horFlow" presStyleCnt="0"/>
      <dgm:spPr/>
    </dgm:pt>
    <dgm:pt modelId="{BAE66DBB-14E1-264B-9EC5-880216AD675D}" type="pres">
      <dgm:prSet presAssocID="{27D67AF8-AC6C-234A-923D-9E3EA464574E}" presName="bigChev" presStyleLbl="node1" presStyleIdx="0" presStyleCnt="1" custScaleY="89828" custLinFactNeighborY="-5828"/>
      <dgm:spPr/>
      <dgm:t>
        <a:bodyPr/>
        <a:lstStyle/>
        <a:p>
          <a:endParaRPr lang="en-US"/>
        </a:p>
      </dgm:t>
    </dgm:pt>
  </dgm:ptLst>
  <dgm:cxnLst>
    <dgm:cxn modelId="{9E21B734-A2DD-9348-A8EC-359C2FE1F1A6}" srcId="{8EDB08E5-7F99-4947-ADB4-33159D18CB18}" destId="{27D67AF8-AC6C-234A-923D-9E3EA464574E}" srcOrd="0" destOrd="0" parTransId="{56BF2FA0-7611-5548-A877-587ECBBB74A6}" sibTransId="{F939F05C-4B7B-AB46-8728-1BA65D3749E2}"/>
    <dgm:cxn modelId="{BAAAC65D-5E50-8E4C-AADA-8AEF6625B606}" type="presOf" srcId="{8EDB08E5-7F99-4947-ADB4-33159D18CB18}" destId="{9AB72E70-3A8C-694B-A650-8501564383E8}" srcOrd="0" destOrd="0" presId="urn:microsoft.com/office/officeart/2005/8/layout/lProcess3"/>
    <dgm:cxn modelId="{CD7A8AD6-3440-0E4E-BCE9-FCF7F456148F}" type="presOf" srcId="{27D67AF8-AC6C-234A-923D-9E3EA464574E}" destId="{BAE66DBB-14E1-264B-9EC5-880216AD675D}" srcOrd="0" destOrd="0" presId="urn:microsoft.com/office/officeart/2005/8/layout/lProcess3"/>
    <dgm:cxn modelId="{212657C3-D1EA-F24A-8E1C-3FD943B1897C}" type="presParOf" srcId="{9AB72E70-3A8C-694B-A650-8501564383E8}" destId="{886CE062-3FF5-9D4C-AD37-A78FC2444637}" srcOrd="0" destOrd="0" presId="urn:microsoft.com/office/officeart/2005/8/layout/lProcess3"/>
    <dgm:cxn modelId="{32B084A8-CCD8-D641-9886-124B81BBF5BA}" type="presParOf" srcId="{886CE062-3FF5-9D4C-AD37-A78FC2444637}" destId="{BAE66DBB-14E1-264B-9EC5-880216AD675D}"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65CB41-828C-3148-AE93-F5D369054BF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B1C60326-C212-5A46-9407-1D0C47CEEBEA}">
      <dgm:prSet/>
      <dgm:spPr>
        <a:solidFill>
          <a:srgbClr val="F0DEFF">
            <a:alpha val="90000"/>
          </a:srgbClr>
        </a:solidFill>
      </dgm:spPr>
      <dgm:t>
        <a:bodyPr/>
        <a:lstStyle/>
        <a:p>
          <a:r>
            <a:rPr lang="en-GB">
              <a:solidFill>
                <a:schemeClr val="tx2"/>
              </a:solidFill>
            </a:rPr>
            <a:t>Translating innovations so they can be used by industry and create social, economic and environmental impact.</a:t>
          </a:r>
        </a:p>
      </dgm:t>
    </dgm:pt>
    <dgm:pt modelId="{9FC0AA71-600C-6D4D-BED0-019F199A134C}" type="parTrans" cxnId="{BE606402-B0B9-1E4E-8BC2-364F4DA89742}">
      <dgm:prSet/>
      <dgm:spPr/>
      <dgm:t>
        <a:bodyPr/>
        <a:lstStyle/>
        <a:p>
          <a:endParaRPr lang="en-GB"/>
        </a:p>
      </dgm:t>
    </dgm:pt>
    <dgm:pt modelId="{CCE94290-3BF2-C149-8B34-38C9CD148C1A}" type="sibTrans" cxnId="{BE606402-B0B9-1E4E-8BC2-364F4DA89742}">
      <dgm:prSet/>
      <dgm:spPr/>
      <dgm:t>
        <a:bodyPr/>
        <a:lstStyle/>
        <a:p>
          <a:endParaRPr lang="en-GB"/>
        </a:p>
      </dgm:t>
    </dgm:pt>
    <dgm:pt modelId="{6BF07D46-2EE3-A74F-818F-4AF01AE4B4C6}" type="pres">
      <dgm:prSet presAssocID="{3C65CB41-828C-3148-AE93-F5D369054BF3}" presName="Name0" presStyleCnt="0">
        <dgm:presLayoutVars>
          <dgm:chPref val="3"/>
          <dgm:dir/>
          <dgm:animLvl val="lvl"/>
          <dgm:resizeHandles/>
        </dgm:presLayoutVars>
      </dgm:prSet>
      <dgm:spPr/>
      <dgm:t>
        <a:bodyPr/>
        <a:lstStyle/>
        <a:p>
          <a:endParaRPr lang="en-US"/>
        </a:p>
      </dgm:t>
    </dgm:pt>
    <dgm:pt modelId="{CD38A9FA-D66E-5A4B-8AA5-2297AB0673E4}" type="pres">
      <dgm:prSet presAssocID="{B1C60326-C212-5A46-9407-1D0C47CEEBEA}" presName="horFlow" presStyleCnt="0"/>
      <dgm:spPr/>
    </dgm:pt>
    <dgm:pt modelId="{9F7D0BC6-F830-2E4F-A87C-027C525A35ED}" type="pres">
      <dgm:prSet presAssocID="{B1C60326-C212-5A46-9407-1D0C47CEEBEA}" presName="bigChev" presStyleLbl="node1" presStyleIdx="0" presStyleCnt="1" custScaleX="104171" custLinFactNeighborX="0" custLinFactNeighborY="617"/>
      <dgm:spPr/>
      <dgm:t>
        <a:bodyPr/>
        <a:lstStyle/>
        <a:p>
          <a:endParaRPr lang="en-US"/>
        </a:p>
      </dgm:t>
    </dgm:pt>
  </dgm:ptLst>
  <dgm:cxnLst>
    <dgm:cxn modelId="{BE606402-B0B9-1E4E-8BC2-364F4DA89742}" srcId="{3C65CB41-828C-3148-AE93-F5D369054BF3}" destId="{B1C60326-C212-5A46-9407-1D0C47CEEBEA}" srcOrd="0" destOrd="0" parTransId="{9FC0AA71-600C-6D4D-BED0-019F199A134C}" sibTransId="{CCE94290-3BF2-C149-8B34-38C9CD148C1A}"/>
    <dgm:cxn modelId="{57955A33-B338-6F4C-BEF6-ED183054D27E}" type="presOf" srcId="{3C65CB41-828C-3148-AE93-F5D369054BF3}" destId="{6BF07D46-2EE3-A74F-818F-4AF01AE4B4C6}" srcOrd="0" destOrd="0" presId="urn:microsoft.com/office/officeart/2005/8/layout/lProcess3"/>
    <dgm:cxn modelId="{74618FE6-9A8C-F847-8ECF-71D0649FF32A}" type="presOf" srcId="{B1C60326-C212-5A46-9407-1D0C47CEEBEA}" destId="{9F7D0BC6-F830-2E4F-A87C-027C525A35ED}" srcOrd="0" destOrd="0" presId="urn:microsoft.com/office/officeart/2005/8/layout/lProcess3"/>
    <dgm:cxn modelId="{535CCDA9-69B1-EA40-92D1-31CA099654BD}" type="presParOf" srcId="{6BF07D46-2EE3-A74F-818F-4AF01AE4B4C6}" destId="{CD38A9FA-D66E-5A4B-8AA5-2297AB0673E4}" srcOrd="0" destOrd="0" presId="urn:microsoft.com/office/officeart/2005/8/layout/lProcess3"/>
    <dgm:cxn modelId="{81703FE2-0515-8F44-A8A6-CA176E0BCD57}" type="presParOf" srcId="{CD38A9FA-D66E-5A4B-8AA5-2297AB0673E4}" destId="{9F7D0BC6-F830-2E4F-A87C-027C525A35ED}"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05D92-C337-6E41-9830-F178F1B585B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E9C677B2-B517-534F-A433-42648B1B18AC}">
      <dgm:prSet custT="1"/>
      <dgm:spPr>
        <a:solidFill>
          <a:srgbClr val="F0DEFF">
            <a:alpha val="90000"/>
          </a:srgbClr>
        </a:solidFill>
      </dgm:spPr>
      <dgm:t>
        <a:bodyPr/>
        <a:lstStyle/>
        <a:p>
          <a:r>
            <a:rPr lang="en-GB" sz="1400">
              <a:solidFill>
                <a:schemeClr val="tx2"/>
              </a:solidFill>
            </a:rPr>
            <a:t>Commercialising innovations through licensing University IP or forming spin-out companies.</a:t>
          </a:r>
        </a:p>
      </dgm:t>
    </dgm:pt>
    <dgm:pt modelId="{A69B24E8-D472-994C-B73E-09A4266FDA5B}" type="parTrans" cxnId="{94853C6F-B88F-1648-8820-04A8C87A94E7}">
      <dgm:prSet/>
      <dgm:spPr/>
      <dgm:t>
        <a:bodyPr/>
        <a:lstStyle/>
        <a:p>
          <a:endParaRPr lang="en-GB"/>
        </a:p>
      </dgm:t>
    </dgm:pt>
    <dgm:pt modelId="{FE845E7F-D485-4742-A920-6D5237FE9A3C}" type="sibTrans" cxnId="{94853C6F-B88F-1648-8820-04A8C87A94E7}">
      <dgm:prSet/>
      <dgm:spPr/>
      <dgm:t>
        <a:bodyPr/>
        <a:lstStyle/>
        <a:p>
          <a:endParaRPr lang="en-GB"/>
        </a:p>
      </dgm:t>
    </dgm:pt>
    <dgm:pt modelId="{FC00C80A-156F-584B-AF94-C770F560E0AC}" type="pres">
      <dgm:prSet presAssocID="{67405D92-C337-6E41-9830-F178F1B585B5}" presName="Name0" presStyleCnt="0">
        <dgm:presLayoutVars>
          <dgm:chPref val="3"/>
          <dgm:dir/>
          <dgm:animLvl val="lvl"/>
          <dgm:resizeHandles/>
        </dgm:presLayoutVars>
      </dgm:prSet>
      <dgm:spPr/>
      <dgm:t>
        <a:bodyPr/>
        <a:lstStyle/>
        <a:p>
          <a:endParaRPr lang="en-US"/>
        </a:p>
      </dgm:t>
    </dgm:pt>
    <dgm:pt modelId="{88755A42-0EEE-E341-87EE-8906D81ACFDC}" type="pres">
      <dgm:prSet presAssocID="{E9C677B2-B517-534F-A433-42648B1B18AC}" presName="horFlow" presStyleCnt="0"/>
      <dgm:spPr/>
    </dgm:pt>
    <dgm:pt modelId="{C166515D-7B60-344F-8B51-FC0879FFA590}" type="pres">
      <dgm:prSet presAssocID="{E9C677B2-B517-534F-A433-42648B1B18AC}" presName="bigChev" presStyleLbl="node1" presStyleIdx="0" presStyleCnt="1" custScaleY="96344" custLinFactNeighborX="281" custLinFactNeighborY="-18106"/>
      <dgm:spPr/>
      <dgm:t>
        <a:bodyPr/>
        <a:lstStyle/>
        <a:p>
          <a:endParaRPr lang="en-US"/>
        </a:p>
      </dgm:t>
    </dgm:pt>
  </dgm:ptLst>
  <dgm:cxnLst>
    <dgm:cxn modelId="{60C5B7D5-EB39-334D-9D88-689C769DD1BC}" type="presOf" srcId="{E9C677B2-B517-534F-A433-42648B1B18AC}" destId="{C166515D-7B60-344F-8B51-FC0879FFA590}" srcOrd="0" destOrd="0" presId="urn:microsoft.com/office/officeart/2005/8/layout/lProcess3"/>
    <dgm:cxn modelId="{94853C6F-B88F-1648-8820-04A8C87A94E7}" srcId="{67405D92-C337-6E41-9830-F178F1B585B5}" destId="{E9C677B2-B517-534F-A433-42648B1B18AC}" srcOrd="0" destOrd="0" parTransId="{A69B24E8-D472-994C-B73E-09A4266FDA5B}" sibTransId="{FE845E7F-D485-4742-A920-6D5237FE9A3C}"/>
    <dgm:cxn modelId="{89AFFB2D-A5B5-894A-958A-1A4ED891E274}" type="presOf" srcId="{67405D92-C337-6E41-9830-F178F1B585B5}" destId="{FC00C80A-156F-584B-AF94-C770F560E0AC}" srcOrd="0" destOrd="0" presId="urn:microsoft.com/office/officeart/2005/8/layout/lProcess3"/>
    <dgm:cxn modelId="{1FD4B3C8-D0A1-A344-9756-80A594A92C63}" type="presParOf" srcId="{FC00C80A-156F-584B-AF94-C770F560E0AC}" destId="{88755A42-0EEE-E341-87EE-8906D81ACFDC}" srcOrd="0" destOrd="0" presId="urn:microsoft.com/office/officeart/2005/8/layout/lProcess3"/>
    <dgm:cxn modelId="{4FA9F37D-4B34-DA49-ACA5-6EBF1A1DD5E1}" type="presParOf" srcId="{88755A42-0EEE-E341-87EE-8906D81ACFDC}" destId="{C166515D-7B60-344F-8B51-FC0879FFA590}" srcOrd="0"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66DBB-14E1-264B-9EC5-880216AD675D}">
      <dsp:nvSpPr>
        <dsp:cNvPr id="0" name=""/>
        <dsp:cNvSpPr/>
      </dsp:nvSpPr>
      <dsp:spPr>
        <a:xfrm>
          <a:off x="0" y="15190"/>
          <a:ext cx="3275135" cy="1176795"/>
        </a:xfrm>
        <a:prstGeom prst="chevron">
          <a:avLst/>
        </a:prstGeom>
        <a:solidFill>
          <a:srgbClr val="F0DEFF">
            <a:alpha val="8961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GB" sz="1400" kern="1200">
              <a:solidFill>
                <a:schemeClr val="tx2"/>
              </a:solidFill>
            </a:rPr>
            <a:t>Working with academics, support staff and student inventors to identify </a:t>
          </a:r>
          <a:br>
            <a:rPr lang="en-GB" sz="1400" kern="1200">
              <a:solidFill>
                <a:schemeClr val="tx2"/>
              </a:solidFill>
            </a:rPr>
          </a:br>
          <a:r>
            <a:rPr lang="en-GB" sz="1400" kern="1200">
              <a:solidFill>
                <a:schemeClr val="tx2"/>
              </a:solidFill>
            </a:rPr>
            <a:t>IP-rich opportunities. </a:t>
          </a:r>
        </a:p>
      </dsp:txBody>
      <dsp:txXfrm>
        <a:off x="588398" y="15190"/>
        <a:ext cx="2098340" cy="1176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D0BC6-F830-2E4F-A87C-027C525A35ED}">
      <dsp:nvSpPr>
        <dsp:cNvPr id="0" name=""/>
        <dsp:cNvSpPr/>
      </dsp:nvSpPr>
      <dsp:spPr>
        <a:xfrm>
          <a:off x="1587" y="1905"/>
          <a:ext cx="3121024" cy="1198423"/>
        </a:xfrm>
        <a:prstGeom prst="chevron">
          <a:avLst/>
        </a:prstGeom>
        <a:solidFill>
          <a:srgbClr val="F0DEFF">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GB" sz="1500" kern="1200">
              <a:solidFill>
                <a:schemeClr val="tx2"/>
              </a:solidFill>
            </a:rPr>
            <a:t>Translating innovations so they can be used by industry and create social, economic and environmental impact.</a:t>
          </a:r>
        </a:p>
      </dsp:txBody>
      <dsp:txXfrm>
        <a:off x="600799" y="1905"/>
        <a:ext cx="1922601" cy="1198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6515D-7B60-344F-8B51-FC0879FFA590}">
      <dsp:nvSpPr>
        <dsp:cNvPr id="0" name=""/>
        <dsp:cNvSpPr/>
      </dsp:nvSpPr>
      <dsp:spPr>
        <a:xfrm>
          <a:off x="0" y="0"/>
          <a:ext cx="3124200" cy="1203991"/>
        </a:xfrm>
        <a:prstGeom prst="chevron">
          <a:avLst/>
        </a:prstGeom>
        <a:solidFill>
          <a:srgbClr val="F0DEFF">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GB" sz="1400" kern="1200">
              <a:solidFill>
                <a:schemeClr val="tx2"/>
              </a:solidFill>
            </a:rPr>
            <a:t>Commercialising innovations through licensing University IP or forming spin-out companies.</a:t>
          </a:r>
        </a:p>
      </dsp:txBody>
      <dsp:txXfrm>
        <a:off x="601996" y="0"/>
        <a:ext cx="1920209" cy="120399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08F35-49CD-4B51-85B1-7EB221D1747B}" type="datetimeFigureOut">
              <a:rPr lang="en-GB" smtClean="0"/>
              <a:t>15/08/2025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694A7-270C-4295-BB03-EE71C693E986}" type="slidenum">
              <a:rPr lang="en-GB" smtClean="0"/>
              <a:t>‹#›</a:t>
            </a:fld>
            <a:endParaRPr lang="en-GB"/>
          </a:p>
        </p:txBody>
      </p:sp>
    </p:spTree>
    <p:extLst>
      <p:ext uri="{BB962C8B-B14F-4D97-AF65-F5344CB8AC3E}">
        <p14:creationId xmlns:p14="http://schemas.microsoft.com/office/powerpoint/2010/main" val="273799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nchester.ac.uk/research/impact/showcase/helping-rolls-royce-improve-jet-engine-efficiency/?filter=SU"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manchester.ac.uk/collaborate/business-engagement/knowledge-exchange/case-studies/sandon-globa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nchester.ac.uk/discover/news/gates-foundation-funding-for-university-to-develop-low-cost-manufacturing-route-to-the-promising-covid-19-therapy-molnupiravir/"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manchester.ac.uk/discover/news/manchester-lab-develop-more-sustainable-and-rapid-route-to-future-medicines/" TargetMode="External"/><Relationship Id="rId4" Type="http://schemas.openxmlformats.org/officeDocument/2006/relationships/hyperlink" Target="https://www.manchester.ac.uk/discover/news/plastic-eating-bacteria-could-help-aid-global-recycling-effort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nchester.ac.uk/research/beacons/cancer/one-in-two-podcast/season-on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manchester.ac.uk/research/beacons/covid-catalysts/cancer/a-personalised-pathway-cancers-road-to-recovery/" TargetMode="External"/><Relationship Id="rId4" Type="http://schemas.openxmlformats.org/officeDocument/2006/relationships/hyperlink" Target="https://www.manchester.ac.uk/research/beacons/breakthroughs/equality-prostate-research/"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anchester.ac.uk/research/impact/showcase/reducing-climate-change-caused-by-shipping-and-aviation/" TargetMode="External"/><Relationship Id="rId7" Type="http://schemas.openxmlformats.org/officeDocument/2006/relationships/hyperlink" Target="https://www.manchester.ac.uk/research/impact/showcase/supporting-planners-to-understand-vulnerability-to-climate-change/?filter=SU"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ustainablefutures.manchester.ac.uk/research/case-studies/enhancing_high_voltage/" TargetMode="External"/><Relationship Id="rId5" Type="http://schemas.openxmlformats.org/officeDocument/2006/relationships/hyperlink" Target="https://www.sustainablefutures.manchester.ac.uk/research/case-studies/uk_geothermal_energy_potential/" TargetMode="External"/><Relationship Id="rId4" Type="http://schemas.openxmlformats.org/officeDocument/2006/relationships/hyperlink" Target="https://www.sustainablefutures.manchester.ac.uk/research/case-studies/decarbonisation_electricity_network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limatejust.org.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manchester.ac.uk/research/impact/showcase/reframing-gender-arts-policy-and-writer-development-in-contemporary-society/" TargetMode="External"/><Relationship Id="rId5" Type="http://schemas.openxmlformats.org/officeDocument/2006/relationships/hyperlink" Target="https://www.ethnicity.ac.uk/discover/briefings/judiciary/" TargetMode="External"/><Relationship Id="rId4" Type="http://schemas.openxmlformats.org/officeDocument/2006/relationships/hyperlink" Target="https://www.sustainablefutures.manchester.ac.uk/research/climate-questions/adaptation/social-justi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mi.manchester.ac.uk/research/research-groups/democracy-and-election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informatics.bmj.com/content/30/1/e100722" TargetMode="External"/><Relationship Id="rId4" Type="http://schemas.openxmlformats.org/officeDocument/2006/relationships/hyperlink" Target="https://www.manchester.ac.uk/research/impact/showcase/changing-storytelling-in-digital-animation/"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sustainablefutures.manchester.ac.uk/research/climate-questions/adaptation/reducing-festival-waste/" TargetMode="External"/><Relationship Id="rId3" Type="http://schemas.openxmlformats.org/officeDocument/2006/relationships/hyperlink" Target="https://www.creds.ac.uk/" TargetMode="External"/><Relationship Id="rId7" Type="http://schemas.openxmlformats.org/officeDocument/2006/relationships/hyperlink" Target="https://www.manchester.ac.uk/research/impact/sdgs/sustainability/cleaner-skies-sdg-12/"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ustainablefutures.manchester.ac.uk/research/case-studies/one_bin_to_rule_them_all/" TargetMode="External"/><Relationship Id="rId5" Type="http://schemas.openxmlformats.org/officeDocument/2006/relationships/hyperlink" Target="https://www.resourceful.world/" TargetMode="External"/><Relationship Id="rId4" Type="http://schemas.openxmlformats.org/officeDocument/2006/relationships/hyperlink" Target="https://research.manchester.ac.uk/en/publications/filtration-of-microplastic-spheres-by-biochar-removal-efficiency-"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licy.manchester.ac.uk/about-us/partnerships/capturing-the-carbon-opportunit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thnicity.ac.uk/research/projects/evens/code-research-projects-evens-abou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brary.manchester.ac.uk/rylands/special-collections/subject-areas/british-pop-archiv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robots.ox.ac.uk/~vgg/"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anchester.ac.uk/discover/news/harnessing-energy-stored-in-water-from-raindrop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manchester.ac.uk/discover/news/first-human-trial-shows-wonder-material-can-be-developed-safely/" TargetMode="External"/><Relationship Id="rId5" Type="http://schemas.openxmlformats.org/officeDocument/2006/relationships/hyperlink" Target="https://www.manchester.ac.uk/discover/news/new-wearable-sensor-accurately-tracks-tiny-changes-in-the-breath-process/" TargetMode="External"/><Relationship Id="rId4" Type="http://schemas.openxmlformats.org/officeDocument/2006/relationships/hyperlink" Target="https://www.manchester.ac.uk/discover/news/mimicking-the-brain-long-term-memory-and-synapse-like-dynamics-in-2d-nanofluidic-channel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www.manchester.ac.uk/research/structure/platforms/" TargetMode="External"/><Relationship Id="rId13" Type="http://schemas.openxmlformats.org/officeDocument/2006/relationships/hyperlink" Target="https://www.policy.manchester.ac.uk/" TargetMode="External"/><Relationship Id="rId3" Type="http://schemas.openxmlformats.org/officeDocument/2006/relationships/hyperlink" Target="https://www.openresearch.manchester.ac.uk/" TargetMode="External"/><Relationship Id="rId7" Type="http://schemas.openxmlformats.org/officeDocument/2006/relationships/hyperlink" Target="https://www.staffnet.manchester.ac.uk/rbe/ethics-integrity/research-integrity-training/" TargetMode="External"/><Relationship Id="rId12" Type="http://schemas.openxmlformats.org/officeDocument/2006/relationships/hyperlink" Target="https://www.sustainablefutures.manchester.ac.uk/" TargetMode="External"/><Relationship Id="rId2" Type="http://schemas.openxmlformats.org/officeDocument/2006/relationships/slide" Target="../slides/slide66.xml"/><Relationship Id="rId16" Type="http://schemas.openxmlformats.org/officeDocument/2006/relationships/hyperlink" Target="https://www.staffnet.manchester.ac.uk/rbe/rs/finding-funding/umri/umri-discipline-hopping/" TargetMode="External"/><Relationship Id="rId1" Type="http://schemas.openxmlformats.org/officeDocument/2006/relationships/notesMaster" Target="../notesMasters/notesMaster1.xml"/><Relationship Id="rId6" Type="http://schemas.openxmlformats.org/officeDocument/2006/relationships/hyperlink" Target="https://www.manchester.ac.uk/research/environment/governance/conduct/" TargetMode="External"/><Relationship Id="rId11" Type="http://schemas.openxmlformats.org/officeDocument/2006/relationships/hyperlink" Target="https://www.healthierfutures.manchester.ac.uk/" TargetMode="External"/><Relationship Id="rId5" Type="http://schemas.openxmlformats.org/officeDocument/2006/relationships/hyperlink" Target="https://www.staffnet.manchester.ac.uk/rbe/ethics-integrity/rri-at-uom/" TargetMode="External"/><Relationship Id="rId15" Type="http://schemas.openxmlformats.org/officeDocument/2006/relationships/hyperlink" Target="https://www.staffnet.manchester.ac.uk/rbe/rs/finding-funding/umri/umri-pump-priming/" TargetMode="External"/><Relationship Id="rId10" Type="http://schemas.openxmlformats.org/officeDocument/2006/relationships/hyperlink" Target="https://www.digitalfutures.manchester.ac.uk/" TargetMode="External"/><Relationship Id="rId4" Type="http://schemas.openxmlformats.org/officeDocument/2006/relationships/hyperlink" Target="https://www.staffnet.manchester.ac.uk/rbe/research-strategy/impact/research-impact-teams/" TargetMode="External"/><Relationship Id="rId9" Type="http://schemas.openxmlformats.org/officeDocument/2006/relationships/hyperlink" Target="https://www.creative.manchester.ac.uk/" TargetMode="External"/><Relationship Id="rId14" Type="http://schemas.openxmlformats.org/officeDocument/2006/relationships/hyperlink" Target="https://www.staffnet.manchester.ac.uk/rbe/rs/finding-funding/umri/"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694A7-270C-4295-BB03-EE71C693E986}" type="slidenum">
              <a:rPr lang="en-GB" smtClean="0"/>
              <a:t>1</a:t>
            </a:fld>
            <a:endParaRPr lang="en-GB"/>
          </a:p>
        </p:txBody>
      </p:sp>
    </p:spTree>
    <p:extLst>
      <p:ext uri="{BB962C8B-B14F-4D97-AF65-F5344CB8AC3E}">
        <p14:creationId xmlns:p14="http://schemas.microsoft.com/office/powerpoint/2010/main" val="944550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GB"/>
              <a:t>Our postgraduate researchers made a very important contribution to our fantastic set of REF results.</a:t>
            </a:r>
          </a:p>
          <a:p>
            <a:pPr marL="171450" indent="-171450">
              <a:buFont typeface="Arial" panose="020B0604020202020204" pitchFamily="34" charset="0"/>
              <a:buChar char="•"/>
              <a:defRPr/>
            </a:pPr>
            <a:r>
              <a:rPr lang="en-GB" baseline="0"/>
              <a:t>During the REF period almost half of our PGRs published an output – an article, a book, a dataset, a composition.</a:t>
            </a:r>
          </a:p>
          <a:p>
            <a:pPr marL="171450" indent="-171450">
              <a:buFont typeface="Arial" panose="020B0604020202020204" pitchFamily="34" charset="0"/>
              <a:buChar char="•"/>
              <a:defRPr/>
            </a:pPr>
            <a:r>
              <a:rPr lang="en-GB" baseline="0"/>
              <a:t>More than a fifth of the journal articles that we submitted for assessment were co-authored with PGRs. </a:t>
            </a:r>
          </a:p>
          <a:p>
            <a:pPr marL="0" indent="0">
              <a:buFontTx/>
              <a:buNone/>
            </a:pPr>
            <a:endParaRPr lang="en-GB"/>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7112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US" sz="1200" b="0" i="0" dirty="0">
                <a:solidFill>
                  <a:srgbClr val="343536"/>
                </a:solidFill>
                <a:effectLst/>
                <a:latin typeface="Calibri"/>
                <a:cs typeface="Calibri"/>
              </a:rPr>
              <a:t>Research is fundamental to our University. We're committed to the discovery of new knowledge as well as using our research expertise and pioneering spirit to deliver solutions to the world's biggest problems.</a:t>
            </a:r>
          </a:p>
          <a:p>
            <a:pPr marL="171450" indent="-171450">
              <a:buFont typeface="Arial" panose="020B0604020202020204" pitchFamily="34" charset="0"/>
              <a:buChar char="•"/>
              <a:defRPr/>
            </a:pPr>
            <a:r>
              <a:rPr lang="en-GB" sz="1200" b="0" i="0" u="none" strike="noStrike" dirty="0">
                <a:solidFill>
                  <a:srgbClr val="000000"/>
                </a:solidFill>
                <a:effectLst/>
                <a:latin typeface="Calibri"/>
                <a:cs typeface="Calibri"/>
              </a:rPr>
              <a:t>At Manchester the scale of our interdisciplinary research activity sets us apart. We're able to combine disciplines and capabilities to meet both the challenges of cutting-edge research and the external demands of government, business and communities.</a:t>
            </a:r>
            <a:r>
              <a:rPr lang="en-GB" dirty="0">
                <a:solidFill>
                  <a:srgbClr val="000000"/>
                </a:solidFill>
                <a:latin typeface="Calibri"/>
                <a:cs typeface="Calibri"/>
              </a:rPr>
              <a:t> </a:t>
            </a:r>
            <a:endParaRPr lang="en-GB" sz="1200" b="0" i="0" u="none" strike="noStrike">
              <a:solidFill>
                <a:srgbClr val="000000"/>
              </a:solidFill>
              <a:effectLst/>
              <a:latin typeface="Calibri" panose="020F0502020204030204" pitchFamily="34" charset="0"/>
              <a:cs typeface="Calibri"/>
            </a:endParaRPr>
          </a:p>
          <a:p>
            <a:pPr marL="171450" indent="-171450">
              <a:buFont typeface="Arial" panose="020B0604020202020204" pitchFamily="34" charset="0"/>
              <a:buChar char="•"/>
              <a:defRPr/>
            </a:pPr>
            <a:r>
              <a:rPr lang="en-US" sz="1200" b="0" i="0" dirty="0">
                <a:solidFill>
                  <a:srgbClr val="000000"/>
                </a:solidFill>
                <a:effectLst/>
                <a:latin typeface="Calibri"/>
                <a:cs typeface="Calibri"/>
              </a:rPr>
              <a:t>This is exemplified through our research beacons, research institutes and research</a:t>
            </a:r>
            <a:r>
              <a:rPr lang="en-US" sz="1200" b="0" i="0" baseline="0" dirty="0">
                <a:solidFill>
                  <a:srgbClr val="000000"/>
                </a:solidFill>
                <a:effectLst/>
                <a:latin typeface="Calibri"/>
                <a:cs typeface="Calibri"/>
              </a:rPr>
              <a:t> platforms.</a:t>
            </a:r>
          </a:p>
          <a:p>
            <a:pPr marL="171450" indent="-171450">
              <a:buFont typeface="Arial" panose="020B0604020202020204" pitchFamily="34" charset="0"/>
              <a:buChar char="•"/>
              <a:defRPr/>
            </a:pPr>
            <a:r>
              <a:rPr lang="en-US" sz="1200" b="0" i="0" dirty="0">
                <a:solidFill>
                  <a:srgbClr val="000000"/>
                </a:solidFill>
                <a:effectLst/>
                <a:latin typeface="Calibri"/>
                <a:cs typeface="Calibri"/>
              </a:rPr>
              <a:t>Our five beacons showcase the pioneering discoveries from our interdisciplinary collaborations.</a:t>
            </a:r>
          </a:p>
          <a:p>
            <a:pPr marL="171450" indent="-171450">
              <a:buFont typeface="Arial" panose="020B0604020202020204" pitchFamily="34" charset="0"/>
              <a:buChar char="•"/>
              <a:defRPr/>
            </a:pPr>
            <a:r>
              <a:rPr lang="en-US" sz="1200" b="0" i="0" dirty="0">
                <a:solidFill>
                  <a:srgbClr val="000000"/>
                </a:solidFill>
                <a:effectLst/>
                <a:latin typeface="Calibri"/>
                <a:cs typeface="Calibri"/>
              </a:rPr>
              <a:t>Our 22 institutes bring together researchers in areas where we have achieved or are striving to achieve world-leading 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Calibri"/>
                <a:cs typeface="Calibri"/>
              </a:rPr>
              <a:t>Our</a:t>
            </a:r>
            <a:r>
              <a:rPr lang="en-US" sz="1200" b="0" i="0" baseline="0" dirty="0">
                <a:solidFill>
                  <a:srgbClr val="000000"/>
                </a:solidFill>
                <a:effectLst/>
                <a:latin typeface="Calibri"/>
                <a:cs typeface="Calibri"/>
              </a:rPr>
              <a:t> </a:t>
            </a:r>
            <a:r>
              <a:rPr lang="en-US" sz="1200" b="0" i="0" dirty="0">
                <a:solidFill>
                  <a:srgbClr val="000000"/>
                </a:solidFill>
                <a:effectLst/>
                <a:latin typeface="Calibri"/>
                <a:cs typeface="Calibri"/>
              </a:rPr>
              <a:t>platforms enable us to connect, drive and amplify our interdisciplinary research.</a:t>
            </a:r>
            <a:r>
              <a:rPr lang="en-US" dirty="0">
                <a:solidFill>
                  <a:srgbClr val="000000"/>
                </a:solidFill>
                <a:latin typeface="Calibri"/>
                <a:cs typeface="Calibri"/>
              </a:rPr>
              <a:t> </a:t>
            </a:r>
            <a:r>
              <a:rPr lang="en-GB" dirty="0">
                <a:cs typeface="Calibri"/>
              </a:rPr>
              <a:t>Their</a:t>
            </a:r>
            <a:r>
              <a:rPr lang="en-GB" baseline="0" dirty="0">
                <a:cs typeface="Calibri"/>
              </a:rPr>
              <a:t> cross-cutting themes are relevant across all three Faculties and the majority of subject areas. </a:t>
            </a:r>
            <a:endParaRPr lang="en-GB" dirty="0">
              <a:cs typeface="Calibri"/>
            </a:endParaRPr>
          </a:p>
          <a:p>
            <a:pPr marL="0" indent="0">
              <a:buFont typeface="Arial" panose="020B0604020202020204" pitchFamily="34" charset="0"/>
              <a:buNone/>
              <a:defRPr/>
            </a:pPr>
            <a:endParaRPr lang="en-US" sz="1200" b="0" i="0">
              <a:solidFill>
                <a:srgbClr val="000000"/>
              </a:solidFill>
              <a:effectLst/>
              <a:latin typeface="Calibri" panose="020F0502020204030204" pitchFamily="34" charset="0"/>
              <a:cs typeface="Calibri"/>
            </a:endParaRPr>
          </a:p>
          <a:p>
            <a:pPr>
              <a:defRPr/>
            </a:pPr>
            <a:endParaRPr lang="en-US" sz="1200" b="0" i="0">
              <a:solidFill>
                <a:srgbClr val="000000"/>
              </a:solidFill>
              <a:effectLst/>
              <a:latin typeface="Calibri" panose="020F0502020204030204" pitchFamily="34" charset="0"/>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9927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GB" b="0" i="0" u="none" strike="noStrike" dirty="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7424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research priorities are reviewed annually through our Faculties and show both unique strengths and the areas of cross-collaboration.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4FB7E-2569-4CCA-A259-922EEFEDB1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Manchester’s five research beacons showcase our pioneering discoveries, interdisciplinary collaboration</a:t>
            </a:r>
            <a:r>
              <a:rPr lang="en-GB" baseline="0"/>
              <a:t> and cross-sector partnerships that are tackling some of the biggest challenges facing the planet.</a:t>
            </a:r>
            <a:r>
              <a:rPr lang="en-GB"/>
              <a:t> </a:t>
            </a:r>
          </a:p>
          <a:p>
            <a:endParaRPr lang="en-GB"/>
          </a:p>
          <a:p>
            <a:pPr>
              <a:defRPr/>
            </a:pPr>
            <a:r>
              <a:rPr lang="en-GB"/>
              <a:t>They are the means by which we communicate</a:t>
            </a:r>
            <a:r>
              <a:rPr lang="en-GB" baseline="0"/>
              <a:t> our research excellence and how, by </a:t>
            </a:r>
            <a:r>
              <a:rPr lang="en-GB"/>
              <a:t>working </a:t>
            </a:r>
            <a:r>
              <a:rPr lang="en-GB" baseline="0"/>
              <a:t>with </a:t>
            </a:r>
            <a:r>
              <a:rPr lang="en-GB"/>
              <a:t>business</a:t>
            </a:r>
            <a:r>
              <a:rPr lang="en-GB" baseline="0"/>
              <a:t>, policymakers and international academics</a:t>
            </a:r>
            <a:r>
              <a:rPr lang="en-GB"/>
              <a:t>,</a:t>
            </a:r>
            <a:r>
              <a:rPr lang="en-GB" kern="1200" baseline="0">
                <a:effectLst/>
              </a:rPr>
              <a:t> </a:t>
            </a:r>
            <a:r>
              <a:rPr lang="en-GB" baseline="0"/>
              <a:t>our work contributes towards economic, social and cultural change at a community, national and global level. </a:t>
            </a:r>
            <a:r>
              <a:rPr lang="en-GB"/>
              <a:t>As well as our communications to industry, policymakers and international academics, we </a:t>
            </a:r>
            <a:r>
              <a:rPr lang="en-GB" baseline="0"/>
              <a:t>also engage with the general public to help raise awareness and understanding of our research and its impact. </a:t>
            </a: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cs typeface="Calibri"/>
            </a:endParaRPr>
          </a:p>
          <a:p>
            <a:endParaRPr lang="en-GB" baseline="0"/>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88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p>
          <a:p>
            <a:endParaRPr lang="en-GB" b="1" i="1">
              <a:cs typeface="Calibri"/>
            </a:endParaRPr>
          </a:p>
          <a:p>
            <a:r>
              <a:rPr lang="en-GB" b="1" i="1" err="1">
                <a:cs typeface="Calibri"/>
              </a:rPr>
              <a:t>Concretene</a:t>
            </a:r>
            <a:endParaRPr lang="en-GB" b="1" i="1">
              <a:cs typeface="Calibri"/>
            </a:endParaRPr>
          </a:p>
          <a:p>
            <a:pPr marL="171450" indent="-171450">
              <a:buFont typeface="Arial"/>
              <a:buChar char="•"/>
            </a:pPr>
            <a:r>
              <a:rPr lang="en-GB">
                <a:cs typeface="Calibri"/>
              </a:rPr>
              <a:t>Cement production contributes more than 7% of global CO2 emissions, posing an environmental challenge. </a:t>
            </a:r>
          </a:p>
          <a:p>
            <a:pPr marL="171450" indent="-171450">
              <a:buFont typeface="Arial"/>
              <a:buChar char="•"/>
            </a:pPr>
            <a:r>
              <a:rPr lang="en-GB">
                <a:cs typeface="Calibri"/>
              </a:rPr>
              <a:t>Experts at the University's Graphene Engineering Innovation Centre have developed </a:t>
            </a:r>
            <a:r>
              <a:rPr lang="en-GB" err="1">
                <a:cs typeface="Calibri"/>
              </a:rPr>
              <a:t>Concretene</a:t>
            </a:r>
            <a:r>
              <a:rPr lang="en-GB">
                <a:cs typeface="Calibri"/>
              </a:rPr>
              <a:t>, an additive for concrete that uses graphene to enhance strength, durability and corrosion resistance. </a:t>
            </a:r>
          </a:p>
          <a:p>
            <a:pPr marL="171450" indent="-171450">
              <a:buFont typeface="Arial"/>
              <a:buChar char="•"/>
            </a:pPr>
            <a:r>
              <a:rPr lang="en-GB" err="1">
                <a:cs typeface="Calibri"/>
              </a:rPr>
              <a:t>Concretene</a:t>
            </a:r>
            <a:r>
              <a:rPr lang="en-GB">
                <a:cs typeface="Calibri"/>
              </a:rPr>
              <a:t> reduces cement requirements and increases service-life of concrete – providing a sustainable and cost-effective solution for the construction industry.</a:t>
            </a:r>
          </a:p>
          <a:p>
            <a:pPr marL="171450" indent="-171450">
              <a:buFont typeface="Arial"/>
              <a:buChar char="•"/>
            </a:pPr>
            <a:r>
              <a:rPr lang="en-GB">
                <a:cs typeface="Calibri"/>
              </a:rPr>
              <a:t>Based on trials – estimated 20-30% reduction in emissions (dependent on application), 10-20% reduction in costs via cement reduction, service life and carbon taxation, 20-30% reduction in material usage for slab applications. </a:t>
            </a:r>
          </a:p>
          <a:p>
            <a:pPr marL="171450" indent="-171450">
              <a:buFont typeface="Arial"/>
              <a:buChar char="•"/>
            </a:pPr>
            <a:endParaRPr lang="en-GB">
              <a:cs typeface="Calibri"/>
            </a:endParaRPr>
          </a:p>
          <a:p>
            <a:r>
              <a:rPr lang="en-GB" b="1" i="1">
                <a:cs typeface="Calibri"/>
              </a:rPr>
              <a:t>Rolls-Royce</a:t>
            </a:r>
          </a:p>
          <a:p>
            <a:pPr marL="171450" indent="-171450">
              <a:buFont typeface="Arial"/>
              <a:buChar char="•"/>
            </a:pPr>
            <a:r>
              <a:rPr lang="en-GB">
                <a:cs typeface="Calibri"/>
              </a:rPr>
              <a:t>Our research has enable Rolls-Royce plc to better predict the performance of the thermal barrier coatings (TBCs) on their jet engine components, boosting performance and reducing fuel consumption. </a:t>
            </a:r>
          </a:p>
          <a:p>
            <a:pPr marL="171450" indent="-171450">
              <a:buFont typeface="Arial"/>
              <a:buChar char="•"/>
            </a:pPr>
            <a:r>
              <a:rPr lang="en-GB">
                <a:cs typeface="Calibri"/>
              </a:rPr>
              <a:t>Researchers, led by Professor Ping Xiao, developed three tests to predict the mechanical, chemical and physical performance of TBCs across the lifetime of a commercial jet engine when subjected to high temperatures and mechanical loads. </a:t>
            </a:r>
          </a:p>
          <a:p>
            <a:pPr marL="171450" indent="-171450">
              <a:buFont typeface="Arial"/>
              <a:buChar char="•"/>
            </a:pPr>
            <a:r>
              <a:rPr lang="en-GB">
                <a:cs typeface="Calibri"/>
              </a:rPr>
              <a:t>Tests focused on: multidimensional residual stress, strength of interface between TBC coating and engine parts, interfacial adhesion. </a:t>
            </a:r>
          </a:p>
          <a:p>
            <a:pPr marL="171450" indent="-171450">
              <a:buFont typeface="Arial"/>
              <a:buChar char="•"/>
            </a:pPr>
            <a:r>
              <a:rPr lang="en-GB"/>
              <a:t>The heightened confidence in the lifelong TBC system performance allowed an increase in engine cycle temperatures, boosting engine performance and reducing specific fuel consumption.</a:t>
            </a:r>
            <a:endParaRPr lang="en-GB">
              <a:cs typeface="Calibri"/>
            </a:endParaRPr>
          </a:p>
          <a:p>
            <a:r>
              <a:rPr lang="en-GB">
                <a:hlinkClick r:id="rId3"/>
              </a:rPr>
              <a:t>https://www.manchester.ac.uk/research/impact/showcase/helping-rolls-royce-improve-jet-engine-efficiency/?filter=SU</a:t>
            </a:r>
            <a:endParaRPr lang="en-GB">
              <a:cs typeface="Calibri" panose="020F0502020204030204"/>
            </a:endParaRPr>
          </a:p>
          <a:p>
            <a:endParaRPr lang="en-GB">
              <a:cs typeface="Calibri" panose="020F0502020204030204"/>
            </a:endParaRPr>
          </a:p>
          <a:p>
            <a:r>
              <a:rPr lang="en-GB" b="1" i="1">
                <a:cs typeface="Calibri"/>
              </a:rPr>
              <a:t>Sandon Global</a:t>
            </a:r>
            <a:endParaRPr lang="en-GB">
              <a:cs typeface="Calibri"/>
            </a:endParaRPr>
          </a:p>
          <a:p>
            <a:pPr marL="171450" indent="-171450">
              <a:buFont typeface="Arial"/>
              <a:buChar char="•"/>
            </a:pPr>
            <a:r>
              <a:rPr lang="en-GB">
                <a:cs typeface="Calibri"/>
              </a:rPr>
              <a:t>The University partnered with SME Sandon Global Engraving Technologies Ltd to embed expertise in surface engineering of advanced materials, resulting in a groundbreaking new product line. </a:t>
            </a:r>
            <a:endParaRPr lang="en-GB" b="1" i="1">
              <a:cs typeface="Calibri"/>
            </a:endParaRPr>
          </a:p>
          <a:p>
            <a:pPr marL="171450" indent="-171450">
              <a:buFont typeface="Arial"/>
              <a:buChar char="•"/>
            </a:pPr>
            <a:r>
              <a:rPr lang="en-GB">
                <a:cs typeface="Calibri"/>
              </a:rPr>
              <a:t>Sandon Global are an award-winning manufacturer of </a:t>
            </a:r>
            <a:r>
              <a:rPr lang="en-GB"/>
              <a:t>high-precision engineered ceramic coated cylinders with laser engraved microscopic cells to transfer ink onto printing plates in the printing industry.</a:t>
            </a:r>
            <a:endParaRPr lang="en-GB">
              <a:cs typeface="Calibri"/>
            </a:endParaRPr>
          </a:p>
          <a:p>
            <a:pPr marL="171450" indent="-171450">
              <a:buFont typeface="Arial"/>
              <a:buChar char="•"/>
            </a:pPr>
            <a:r>
              <a:rPr lang="en-GB"/>
              <a:t>Working with Professor Allan Matthews and Dr Aleksey </a:t>
            </a:r>
            <a:r>
              <a:rPr lang="en-GB" err="1"/>
              <a:t>Yerokhin</a:t>
            </a:r>
            <a:r>
              <a:rPr lang="en-GB"/>
              <a:t>, Sandon has been able to develop a coating that is more resistant to wear, eliminates scoring, and enhances the quality and precision of printing.</a:t>
            </a:r>
            <a:endParaRPr lang="en-GB">
              <a:cs typeface="Calibri"/>
            </a:endParaRPr>
          </a:p>
          <a:p>
            <a:pPr marL="171450" indent="-171450">
              <a:buFont typeface="Arial"/>
              <a:buChar char="•"/>
            </a:pPr>
            <a:r>
              <a:rPr lang="en-GB"/>
              <a:t>The KTP has presented an opportunity for Sandon to expand globally – taking a new product line to market that offers significantly enhanced performance.</a:t>
            </a:r>
            <a:endParaRPr lang="en-GB">
              <a:cs typeface="Calibri"/>
            </a:endParaRPr>
          </a:p>
          <a:p>
            <a:r>
              <a:rPr lang="en-GB">
                <a:hlinkClick r:id="rId4"/>
              </a:rPr>
              <a:t>https://www.manchester.ac.uk/collaborate/business-engagement/knowledge-exchange/case-studies/sandon-global/</a:t>
            </a:r>
            <a:endParaRPr lang="en-GB"/>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82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Research impact examples</a:t>
            </a:r>
          </a:p>
          <a:p>
            <a:endParaRPr lang="en-GB" b="1" u="sng"/>
          </a:p>
          <a:p>
            <a:r>
              <a:rPr lang="en-GB" b="1" i="1" u="none"/>
              <a:t>COVID-19 therapy Molnupiravir</a:t>
            </a:r>
            <a:endParaRPr lang="en-GB" b="1" i="1" u="none">
              <a:ea typeface="Calibri"/>
              <a:cs typeface="Calibri"/>
            </a:endParaRPr>
          </a:p>
          <a:p>
            <a:pPr marL="171450" indent="-171450">
              <a:buFont typeface="Arial" panose="020B0604020202020204" pitchFamily="34" charset="0"/>
              <a:buChar char="•"/>
            </a:pPr>
            <a:r>
              <a:rPr lang="en-GB" b="0" i="0" u="none"/>
              <a:t>In</a:t>
            </a:r>
            <a:r>
              <a:rPr lang="en-GB" b="0" i="0" u="none" baseline="0"/>
              <a:t> 2021, The University of Manchester received $500,000 from the Bill &amp; Melinda Gates Foundation to develop a low-cost manufacturing route to Molnupiravir, an anti-viral drug for the treatment of COVID-19.</a:t>
            </a:r>
            <a:endParaRPr lang="en-GB" b="0" i="0" u="none" baseline="0">
              <a:ea typeface="Calibri"/>
              <a:cs typeface="Calibri"/>
            </a:endParaRPr>
          </a:p>
          <a:p>
            <a:pPr marL="171450" indent="-171450">
              <a:buFont typeface="Arial" panose="020B0604020202020204" pitchFamily="34" charset="0"/>
              <a:buChar char="•"/>
            </a:pPr>
            <a:r>
              <a:rPr lang="en-GB" b="0" i="0" u="none" baseline="0"/>
              <a:t>Dr Ashleigh Burke developed a new enzyme, cytidine aminotransferase, to allow the production of a key Molnupiravir intermediate.</a:t>
            </a:r>
            <a:endParaRPr lang="en-GB" b="0" i="0" u="none" baseline="0">
              <a:ea typeface="Calibri"/>
              <a:cs typeface="Calibri"/>
            </a:endParaRPr>
          </a:p>
          <a:p>
            <a:pPr marL="171450" indent="-171450">
              <a:buFont typeface="Arial" panose="020B0604020202020204" pitchFamily="34" charset="0"/>
              <a:buChar char="•"/>
            </a:pPr>
            <a:r>
              <a:rPr lang="en-GB" b="0" i="0" u="none" baseline="0"/>
              <a:t>Professor Nicholas Turner, Dr Sarah Lovelock and Professor Anthony Green developed an efficient biocatalytic manufacturing route to Molnupiravir.</a:t>
            </a:r>
            <a:endParaRPr lang="en-GB" b="0" i="0" u="none" baseline="0">
              <a:ea typeface="Calibri"/>
              <a:cs typeface="Calibri"/>
            </a:endParaRPr>
          </a:p>
          <a:p>
            <a:pPr marL="171450" indent="-171450">
              <a:buFont typeface="Arial" panose="020B0604020202020204" pitchFamily="34" charset="0"/>
              <a:buChar char="•"/>
            </a:pPr>
            <a:r>
              <a:rPr lang="en-GB" b="0" i="0" u="none" baseline="0"/>
              <a:t>Approach is being developed with industrial partners (Sterling Pharma Solutions) at multi-Kg scale to enable adoption by pharmaceutical manufacturers at scale.</a:t>
            </a:r>
            <a:r>
              <a:rPr lang="en-GB"/>
              <a:t> </a:t>
            </a:r>
            <a:endParaRPr lang="en-GB" b="0" i="0" u="none" baseline="0">
              <a:ea typeface="Calibri"/>
              <a:cs typeface="Calibri"/>
            </a:endParaRPr>
          </a:p>
          <a:p>
            <a:pPr marL="171450" indent="-171450">
              <a:buFont typeface="Arial" panose="020B0604020202020204" pitchFamily="34" charset="0"/>
              <a:buChar char="•"/>
            </a:pPr>
            <a:r>
              <a:rPr lang="en-GB" b="0" i="0" u="none" baseline="0"/>
              <a:t>Prozomix Ltd is producing high-quality amino transferase with the funds to distribute it globally free-of-charge.</a:t>
            </a:r>
            <a:r>
              <a:rPr lang="en-GB"/>
              <a:t> </a:t>
            </a:r>
          </a:p>
          <a:p>
            <a:r>
              <a:rPr lang="en-GB">
                <a:hlinkClick r:id="rId3"/>
              </a:rPr>
              <a:t>https://www.manchester.ac.uk/discover/news/gates-foundation-funding-for-university-to-develop-low-cost-manufacturing-route-to-the-promising-covid-19-therapy-molnupiravir/</a:t>
            </a:r>
            <a:endParaRPr lang="en-GB"/>
          </a:p>
          <a:p>
            <a:pPr marL="171450" indent="-171450">
              <a:buFont typeface="Arial" panose="020B0604020202020204" pitchFamily="34" charset="0"/>
              <a:buChar char="•"/>
            </a:pPr>
            <a:endParaRPr lang="en-GB" b="0" i="0" u="none" baseline="0">
              <a:ea typeface="Calibri"/>
              <a:cs typeface="Calibri"/>
            </a:endParaRPr>
          </a:p>
          <a:p>
            <a:r>
              <a:rPr lang="en-GB" b="1" i="1">
                <a:ea typeface="Calibri" panose="020F0502020204030204"/>
                <a:cs typeface="Calibri" panose="020F0502020204030204"/>
              </a:rPr>
              <a:t>Plastic-eating bacteria aiding global recycling efforts</a:t>
            </a:r>
            <a:endParaRPr lang="en-GB" b="1" i="1" u="none" baseline="0">
              <a:ea typeface="Calibri"/>
              <a:cs typeface="Calibri"/>
            </a:endParaRPr>
          </a:p>
          <a:p>
            <a:pPr marL="171450" indent="-171450">
              <a:buFont typeface="Arial"/>
              <a:buChar char="•"/>
            </a:pPr>
            <a:r>
              <a:rPr lang="en-GB">
                <a:ea typeface="Calibri" panose="020F0502020204030204"/>
                <a:cs typeface="Calibri" panose="020F0502020204030204"/>
              </a:rPr>
              <a:t>Manchester researchers have made a biotechnological breakthrough which may help humans to use engineered bacteria cells to reduce plastic waste.</a:t>
            </a:r>
            <a:endParaRPr lang="en-GB" b="1" i="1">
              <a:ea typeface="Calibri" panose="020F0502020204030204"/>
              <a:cs typeface="Calibri" panose="020F0502020204030204"/>
            </a:endParaRPr>
          </a:p>
          <a:p>
            <a:pPr marL="171450" indent="-171450">
              <a:buFont typeface="Arial"/>
              <a:buChar char="•"/>
            </a:pPr>
            <a:r>
              <a:rPr lang="en-GB">
                <a:ea typeface="Calibri"/>
                <a:cs typeface="Calibri"/>
              </a:rPr>
              <a:t>Studies exist into the ability of bacteria to degrade PET plastic down into constituent monomers. However, there has been limited study on the ability of the bacteria to recognise and uptake the corresponding monomers into their cells. </a:t>
            </a:r>
          </a:p>
          <a:p>
            <a:pPr marL="171450" indent="-171450">
              <a:buFont typeface="Arial"/>
              <a:buChar char="•"/>
            </a:pPr>
            <a:r>
              <a:rPr lang="en-GB"/>
              <a:t>The Manchester team used biochemical and structural techniques to determine how the substrate, TPA is recognised by </a:t>
            </a:r>
            <a:r>
              <a:rPr lang="en-GB" err="1"/>
              <a:t>TphC</a:t>
            </a:r>
            <a:r>
              <a:rPr lang="en-GB"/>
              <a:t>.</a:t>
            </a:r>
          </a:p>
          <a:p>
            <a:pPr marL="171450" indent="-171450">
              <a:buFont typeface="Arial"/>
              <a:buChar char="•"/>
            </a:pPr>
            <a:r>
              <a:rPr lang="en-GB"/>
              <a:t>Using techniques which allowed the team to visualise the </a:t>
            </a:r>
            <a:r>
              <a:rPr lang="en-GB" err="1"/>
              <a:t>TphC</a:t>
            </a:r>
            <a:r>
              <a:rPr lang="en-GB"/>
              <a:t> in both open and closed conformations upon TPA binding, they then used genome mining approaches to discover homologous transporter proteins and enzymes involved in TPA breakdown and assimilation.</a:t>
            </a:r>
            <a:endParaRPr lang="en-GB">
              <a:ea typeface="Calibri" panose="020F0502020204030204"/>
              <a:cs typeface="Calibri" panose="020F0502020204030204"/>
            </a:endParaRPr>
          </a:p>
          <a:p>
            <a:pPr marL="171450" indent="-171450">
              <a:buFont typeface="Arial"/>
              <a:buChar char="•"/>
            </a:pPr>
            <a:r>
              <a:rPr lang="en-GB"/>
              <a:t>These mined genomic parts provide a genetic resource for future biotechnological and metabolic engineering efforts towards circular plastic bio-economy solutions.</a:t>
            </a:r>
            <a:endParaRPr lang="en-GB">
              <a:ea typeface="Calibri"/>
              <a:cs typeface="Calibri"/>
            </a:endParaRPr>
          </a:p>
          <a:p>
            <a:pPr marL="171450" indent="-171450">
              <a:buFont typeface="Arial"/>
              <a:buChar char="•"/>
            </a:pPr>
            <a:r>
              <a:rPr lang="en-GB"/>
              <a:t>These new findings will now support the development engineered microbial cells for bio-remediation and bio-based recycling of plastic waste.</a:t>
            </a:r>
            <a:endParaRPr lang="en-GB">
              <a:ea typeface="Calibri"/>
              <a:cs typeface="Calibri"/>
            </a:endParaRPr>
          </a:p>
          <a:p>
            <a:r>
              <a:rPr lang="en-GB">
                <a:hlinkClick r:id="rId4"/>
              </a:rPr>
              <a:t>https://www.manchester.ac.uk/discover/news/plastic-eating-bacteria-could-help-aid-global-recycling-efforts/</a:t>
            </a:r>
            <a:endParaRPr lang="en-GB"/>
          </a:p>
          <a:p>
            <a:endParaRPr lang="en-GB">
              <a:ea typeface="Calibri"/>
              <a:cs typeface="Calibri"/>
            </a:endParaRPr>
          </a:p>
          <a:p>
            <a:r>
              <a:rPr lang="en-GB" b="1" i="1">
                <a:ea typeface="Calibri"/>
                <a:cs typeface="Calibri"/>
              </a:rPr>
              <a:t>Developing a sustainable and rapid route to future medicines</a:t>
            </a:r>
          </a:p>
          <a:p>
            <a:pPr marL="171450" indent="-171450">
              <a:buFont typeface="Arial"/>
              <a:buChar char="•"/>
            </a:pPr>
            <a:r>
              <a:rPr lang="en-GB">
                <a:ea typeface="Calibri"/>
                <a:cs typeface="Calibri"/>
              </a:rPr>
              <a:t>Manchester researchers have developed a new sustainable method of combining natural enzymes with non-toxic, synthetic catalysts to deliver the chemical building blocks (amide bonds) needed to produce pharmaceuticals as well as other valuable chemicals. </a:t>
            </a:r>
            <a:endParaRPr lang="en-GB" b="1" i="1">
              <a:ea typeface="Calibri"/>
              <a:cs typeface="Calibri"/>
            </a:endParaRPr>
          </a:p>
          <a:p>
            <a:pPr marL="171450" indent="-171450">
              <a:buFont typeface="Arial"/>
              <a:buChar char="•"/>
            </a:pPr>
            <a:r>
              <a:rPr lang="en-GB">
                <a:ea typeface="Calibri"/>
                <a:cs typeface="Calibri"/>
              </a:rPr>
              <a:t>Traditional production of amide bonds</a:t>
            </a:r>
            <a:r>
              <a:rPr lang="en-GB"/>
              <a:t> is unsustainable, relies on non-renewable ingredients, harmful and wasteful reagents, along with dangerous solvents, leading to difficulties in purification and waste processing. </a:t>
            </a:r>
            <a:endParaRPr lang="en-GB">
              <a:ea typeface="Calibri"/>
              <a:cs typeface="Calibri"/>
            </a:endParaRPr>
          </a:p>
          <a:p>
            <a:pPr marL="171450" indent="-171450">
              <a:buFont typeface="Arial"/>
              <a:buChar char="•"/>
            </a:pPr>
            <a:r>
              <a:rPr lang="en-GB">
                <a:ea typeface="Calibri"/>
                <a:cs typeface="Calibri"/>
              </a:rPr>
              <a:t>Researchers used nitrile hydratase enzymes in combination with copper metal catalysts – using bacterial cells with the enzyme inside to overcome compatibility issues and developing an integrated process for a direct and environmentally friendly route. </a:t>
            </a:r>
          </a:p>
          <a:p>
            <a:pPr marL="171450" indent="-171450">
              <a:buFont typeface="Arial"/>
              <a:buChar char="•"/>
            </a:pPr>
            <a:r>
              <a:rPr lang="en-GB">
                <a:ea typeface="Calibri"/>
                <a:cs typeface="Calibri"/>
              </a:rPr>
              <a:t>The process is carried out in water instead of toxic solvents ad overcomes multi-step issues, avoiding an excess of </a:t>
            </a:r>
            <a:r>
              <a:rPr lang="en-GB" err="1">
                <a:ea typeface="Calibri"/>
                <a:cs typeface="Calibri"/>
              </a:rPr>
              <a:t>byproducts</a:t>
            </a:r>
            <a:r>
              <a:rPr lang="en-GB">
                <a:ea typeface="Calibri"/>
                <a:cs typeface="Calibri"/>
              </a:rPr>
              <a:t>.</a:t>
            </a:r>
          </a:p>
          <a:p>
            <a:pPr marL="171450" indent="-171450">
              <a:buFont typeface="Arial"/>
              <a:buChar char="•"/>
            </a:pPr>
            <a:r>
              <a:rPr lang="en-GB"/>
              <a:t>The researchers envisage that such integrated processes can revolutionise the way we make molecules for a more sustainable future.</a:t>
            </a:r>
            <a:endParaRPr lang="en-GB">
              <a:ea typeface="Calibri"/>
              <a:cs typeface="Calibri"/>
            </a:endParaRPr>
          </a:p>
          <a:p>
            <a:r>
              <a:rPr lang="en-GB">
                <a:hlinkClick r:id="rId5"/>
              </a:rPr>
              <a:t>https://www.manchester.ac.uk/discover/news/manchester-lab-develop-more-sustainable-and-rapid-route-to-future-medicines/</a:t>
            </a:r>
            <a:endParaRPr lang="en-GB"/>
          </a:p>
          <a:p>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b="1" i="1">
              <a:ea typeface="Calibri"/>
              <a:cs typeface="Calibri"/>
            </a:endParaRPr>
          </a:p>
          <a:p>
            <a:pPr marL="171450" indent="-171450">
              <a:buFont typeface="Arial"/>
              <a:buChar char="•"/>
            </a:pPr>
            <a:endParaRPr lang="en-GB" b="1" i="1">
              <a:ea typeface="Calibri"/>
              <a:cs typeface="Calibri"/>
            </a:endParaRPr>
          </a:p>
          <a:p>
            <a:endParaRPr lang="en-GB">
              <a:ea typeface="Calibri"/>
              <a:cs typeface="Calibri"/>
            </a:endParaRPr>
          </a:p>
          <a:p>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pPr marL="171450" indent="-171450">
              <a:buFont typeface="Arial"/>
              <a:buChar char="•"/>
            </a:pPr>
            <a:endParaRPr lang="en-GB">
              <a:ea typeface="Calibri"/>
              <a:cs typeface="Calibri"/>
            </a:endParaRPr>
          </a:p>
          <a:p>
            <a:endParaRPr lang="en-GB" b="1" i="1">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777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endParaRPr lang="en-GB" b="1" u="sng"/>
          </a:p>
          <a:p>
            <a:endParaRPr lang="en-GB" b="1" i="1">
              <a:cs typeface="Calibri"/>
            </a:endParaRPr>
          </a:p>
          <a:p>
            <a:r>
              <a:rPr lang="en-GB" b="1" i="1">
                <a:cs typeface="Calibri"/>
              </a:rPr>
              <a:t>One in Two: a cancer research podcast</a:t>
            </a:r>
          </a:p>
          <a:p>
            <a:pPr marL="171450" indent="-171450">
              <a:buFont typeface="Arial"/>
              <a:buChar char="•"/>
            </a:pPr>
            <a:r>
              <a:rPr lang="en-GB">
                <a:cs typeface="Calibri"/>
              </a:rPr>
              <a:t>Our University, in partnership with the Manchester Cancer Research Centre, produces a cancer research podcast: One in Two. </a:t>
            </a:r>
            <a:endParaRPr lang="en-GB" b="1" i="1">
              <a:cs typeface="Calibri"/>
            </a:endParaRPr>
          </a:p>
          <a:p>
            <a:pPr marL="171450" indent="-171450">
              <a:buFont typeface="Arial"/>
              <a:buChar char="•"/>
            </a:pPr>
            <a:r>
              <a:rPr lang="en-GB">
                <a:cs typeface="Calibri"/>
              </a:rPr>
              <a:t>In each episode our researchers discuss the innovations, discoveries, and projects that are changing the landscape of early detection.</a:t>
            </a:r>
          </a:p>
          <a:p>
            <a:pPr marL="171450" indent="-171450">
              <a:buFont typeface="Arial"/>
              <a:buChar char="•"/>
            </a:pPr>
            <a:r>
              <a:rPr lang="en-GB">
                <a:cs typeface="Calibri"/>
              </a:rPr>
              <a:t>Season one episode one: </a:t>
            </a:r>
            <a:r>
              <a:rPr lang="en-GB"/>
              <a:t>Health inequalities with Professors Phil and Emma Crosbie: does going to communities directly improve screening uptake?</a:t>
            </a:r>
            <a:endParaRPr lang="en-GB">
              <a:cs typeface="Calibri"/>
            </a:endParaRPr>
          </a:p>
          <a:p>
            <a:pPr lvl="1" indent="-171450">
              <a:buFont typeface="Courier New"/>
              <a:buChar char="o"/>
            </a:pPr>
            <a:r>
              <a:rPr lang="en-GB">
                <a:cs typeface="Calibri"/>
              </a:rPr>
              <a:t>A discussion on the early detection of lung and womb cancer.</a:t>
            </a:r>
          </a:p>
          <a:p>
            <a:pPr lvl="1" indent="-171450">
              <a:buFont typeface="Courier New"/>
              <a:buChar char="o"/>
            </a:pPr>
            <a:r>
              <a:rPr lang="en-GB">
                <a:cs typeface="Calibri"/>
              </a:rPr>
              <a:t>Focusing on the incidences of cancer rising particularly among the most socially and economically disadvantage communities.</a:t>
            </a:r>
          </a:p>
          <a:p>
            <a:pPr lvl="1" indent="-171450">
              <a:buFont typeface="Courier New"/>
              <a:buChar char="o"/>
            </a:pPr>
            <a:r>
              <a:rPr lang="en-GB">
                <a:cs typeface="Calibri"/>
              </a:rPr>
              <a:t>How researchers are transforming outcomes for patients through novel approaches to early detection. </a:t>
            </a:r>
          </a:p>
          <a:p>
            <a:pPr lvl="1" indent="-171450">
              <a:buFont typeface="Courier New"/>
              <a:buChar char="o"/>
            </a:pPr>
            <a:endParaRPr lang="en-GB"/>
          </a:p>
          <a:p>
            <a:pPr marL="285750" lvl="1"/>
            <a:r>
              <a:rPr lang="en-GB">
                <a:hlinkClick r:id="rId3"/>
              </a:rPr>
              <a:t>https://www.manchester.ac.uk/research/beacons/cancer/one-in-two-podcast/season-one/</a:t>
            </a:r>
            <a:endParaRPr lang="en-GB">
              <a:cs typeface="Calibri"/>
            </a:endParaRPr>
          </a:p>
          <a:p>
            <a:pPr marL="285750" lvl="1"/>
            <a:endParaRPr lang="en-GB">
              <a:cs typeface="Calibri"/>
            </a:endParaRPr>
          </a:p>
          <a:p>
            <a:r>
              <a:rPr lang="en-GB" b="1" i="1">
                <a:cs typeface="Calibri"/>
              </a:rPr>
              <a:t>Bringing greater ethnic quality to prostate cancer research</a:t>
            </a:r>
            <a:endParaRPr lang="en-GB" i="1">
              <a:cs typeface="Calibri"/>
            </a:endParaRPr>
          </a:p>
          <a:p>
            <a:pPr marL="171450" indent="-171450">
              <a:buFont typeface="Arial"/>
              <a:buChar char="•"/>
            </a:pPr>
            <a:r>
              <a:rPr lang="en-GB"/>
              <a:t>Manchester researchers are applying their world-leading genetic and genomic expertise to study the differences in prostate cancer among ethnic groups to deliver more tailored, targeted treatment.</a:t>
            </a:r>
            <a:endParaRPr lang="en-GB" b="1" i="1">
              <a:cs typeface="Calibri"/>
            </a:endParaRPr>
          </a:p>
          <a:p>
            <a:pPr marL="171450" indent="-171450">
              <a:buFont typeface="Arial"/>
              <a:buChar char="•"/>
            </a:pPr>
            <a:r>
              <a:rPr lang="en-GB"/>
              <a:t>Prostate cancer is more common among ethnic minority groups. On average, one in four Black men will be diagnosed with this cancer, compared with one in eight men from other ethnic backgrounds.</a:t>
            </a:r>
            <a:endParaRPr lang="en-GB">
              <a:cs typeface="Calibri"/>
            </a:endParaRPr>
          </a:p>
          <a:p>
            <a:pPr marL="171450" indent="-171450">
              <a:buFont typeface="Arial"/>
              <a:buChar char="•"/>
            </a:pPr>
            <a:r>
              <a:rPr lang="en-GB"/>
              <a:t>Partnering with researchers at the University of Nairobi, the team aims to extract and sequence the DNA from prostate cancer tumours to establish which mutations occur and understand why varying patterns occur in different ethnic groups. They also hope to learn whether these mutations are caused primarily by environmental factors or inherited genetics.</a:t>
            </a:r>
            <a:endParaRPr lang="en-GB">
              <a:cs typeface="Calibri"/>
            </a:endParaRPr>
          </a:p>
          <a:p>
            <a:pPr marL="171450" indent="-171450">
              <a:buFont typeface="Arial"/>
              <a:buChar char="•"/>
            </a:pPr>
            <a:r>
              <a:rPr lang="en-GB">
                <a:cs typeface="Calibri"/>
              </a:rPr>
              <a:t>Our research has progressed the evidence base for prostate cancer prevention, detection and treatment in Kenyan men and looks to ensure that public health professionals and clinicians across the globe take action.</a:t>
            </a:r>
          </a:p>
          <a:p>
            <a:pPr marL="171450" indent="-171450">
              <a:buFont typeface="Arial"/>
              <a:buChar char="•"/>
            </a:pPr>
            <a:r>
              <a:rPr lang="en-GB">
                <a:cs typeface="Calibri"/>
              </a:rPr>
              <a:t>It also helps to ensure that our University's precision medicine for all approach applied to everyone, regardless of where an individual lives.</a:t>
            </a:r>
          </a:p>
          <a:p>
            <a:endParaRPr lang="en-GB">
              <a:cs typeface="Calibri"/>
            </a:endParaRPr>
          </a:p>
          <a:p>
            <a:r>
              <a:rPr lang="en-GB">
                <a:hlinkClick r:id="rId4"/>
              </a:rPr>
              <a:t>https://www.manchester.ac.uk/research/beacons/breakthroughs/equality-prostate-research/</a:t>
            </a:r>
            <a:endParaRPr lang="en-GB"/>
          </a:p>
          <a:p>
            <a:r>
              <a:rPr lang="en-GB" b="1"/>
              <a:t> </a:t>
            </a:r>
            <a:endParaRPr lang="en-GB">
              <a:cs typeface="Calibri" panose="020F0502020204030204"/>
            </a:endParaRPr>
          </a:p>
          <a:p>
            <a:r>
              <a:rPr lang="en-GB" b="1" i="1"/>
              <a:t>A personalised pathway: cancer’s road to recovery</a:t>
            </a:r>
            <a:endParaRPr lang="en-GB" i="1">
              <a:cs typeface="Calibri" panose="020F0502020204030204"/>
            </a:endParaRPr>
          </a:p>
          <a:p>
            <a:pPr marL="171450" indent="-171450">
              <a:buFont typeface="Arial"/>
              <a:buChar char="•"/>
            </a:pPr>
            <a:r>
              <a:rPr lang="en-GB"/>
              <a:t>Following the COVID-19 pandemic cancer treatment backlogs have increased more than ever before and personalised approaches are needed.</a:t>
            </a:r>
            <a:endParaRPr lang="en-GB" b="1" i="1">
              <a:cs typeface="Calibri"/>
            </a:endParaRPr>
          </a:p>
          <a:p>
            <a:pPr marL="171450" indent="-171450">
              <a:buFont typeface="Arial"/>
              <a:buChar char="•"/>
            </a:pPr>
            <a:r>
              <a:rPr lang="en-GB"/>
              <a:t>Later detection means lower survival rates more, costly treatments and more palliative care.</a:t>
            </a:r>
            <a:endParaRPr lang="en-GB">
              <a:cs typeface="Calibri"/>
            </a:endParaRPr>
          </a:p>
          <a:p>
            <a:pPr marL="171450" indent="-171450">
              <a:buFont typeface="Arial"/>
              <a:buChar char="•"/>
            </a:pPr>
            <a:r>
              <a:rPr lang="en-GB"/>
              <a:t>Our world-leading research on biomarkers and expertise in basic sciences, where we’re growing individual tumours in a lab, is helping to determine the best drugs and therapies for each patient at each stage of their treatment – making sure that every patient gets what they need, when they need it.</a:t>
            </a:r>
            <a:endParaRPr lang="en-GB">
              <a:cs typeface="Calibri"/>
            </a:endParaRPr>
          </a:p>
          <a:p>
            <a:r>
              <a:rPr lang="en-GB">
                <a:hlinkClick r:id="rId5"/>
              </a:rPr>
              <a:t>https://www.manchester.ac.uk/research/beacons/covid-catalysts/cancer/a-personalised-pathway-cancers-road-to-recovery/</a:t>
            </a:r>
            <a:endParaRPr lang="en-GB"/>
          </a:p>
          <a:p>
            <a:r>
              <a:rPr lang="en-GB"/>
              <a:t> </a:t>
            </a:r>
            <a:endParaRPr lang="en-GB">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1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Research impact examples</a:t>
            </a:r>
          </a:p>
          <a:p>
            <a:endParaRPr lang="en-GB" b="1" u="sng"/>
          </a:p>
          <a:p>
            <a:r>
              <a:rPr lang="en-GB" b="1" i="1" u="none"/>
              <a:t>Reducing climate</a:t>
            </a:r>
            <a:r>
              <a:rPr lang="en-GB" b="1" i="1" u="none" baseline="0"/>
              <a:t> change caused by shipping and aviation</a:t>
            </a:r>
            <a:endParaRPr lang="en-GB" b="1" i="1" u="none" baseline="0">
              <a:cs typeface="Calibri"/>
            </a:endParaRPr>
          </a:p>
          <a:p>
            <a:r>
              <a:rPr lang="en-GB" b="0" i="0" u="none" baseline="0"/>
              <a:t>Research conducted at the University’s Tyndall Centre for Climate Change Research has been used to drive policy changes in the shipping and aviation sectors, bringing greenhouse gas emissions targets more in line with the Paris Agreement.</a:t>
            </a:r>
            <a:r>
              <a:rPr lang="en-GB"/>
              <a:t> </a:t>
            </a:r>
            <a:endParaRPr lang="en-GB">
              <a:cs typeface="Calibri"/>
            </a:endParaRPr>
          </a:p>
          <a:p>
            <a:r>
              <a:rPr lang="en-GB" b="0" i="0" u="none" baseline="0"/>
              <a:t>Research highlighted that the aviation sector produces 10% of UK carbon dioxide emissions. Similar challenges were identified with the shipping sector.</a:t>
            </a:r>
            <a:r>
              <a:rPr lang="en-GB"/>
              <a:t> </a:t>
            </a:r>
            <a:endParaRPr lang="en-GB" b="0" i="0" u="none" baseline="0">
              <a:cs typeface="Calibri"/>
            </a:endParaRPr>
          </a:p>
          <a:p>
            <a:pPr marL="171450" indent="-171450">
              <a:buFont typeface="Arial" panose="020B0604020202020204" pitchFamily="34" charset="0"/>
              <a:buChar char="•"/>
            </a:pPr>
            <a:r>
              <a:rPr lang="en-GB" b="0" i="0" u="none" baseline="0"/>
              <a:t>Led by Alice Larkin, Professor of Climate Science and Energy Policy.</a:t>
            </a:r>
            <a:r>
              <a:rPr lang="en-GB"/>
              <a:t> </a:t>
            </a:r>
            <a:endParaRPr lang="en-GB" b="0" i="0" u="none" baseline="0">
              <a:cs typeface="Calibri"/>
            </a:endParaRPr>
          </a:p>
          <a:p>
            <a:pPr marL="171450" indent="-171450">
              <a:buFont typeface="Arial" panose="020B0604020202020204" pitchFamily="34" charset="0"/>
              <a:buChar char="•"/>
            </a:pPr>
            <a:r>
              <a:rPr lang="en-GB" b="0" i="0" u="none" baseline="0"/>
              <a:t>Ongoing research informing policy decisions at regional, national and international levels for the past 15 years:</a:t>
            </a:r>
            <a:endParaRPr lang="en-GB">
              <a:cs typeface="Calibri" panose="020F0502020204030204"/>
            </a:endParaRPr>
          </a:p>
          <a:p>
            <a:pPr marL="628650" lvl="1" indent="-171450">
              <a:buFont typeface="Arial" panose="020B0604020202020204" pitchFamily="34" charset="0"/>
              <a:buChar char="•"/>
            </a:pPr>
            <a:r>
              <a:rPr lang="en-GB" b="0" i="0" u="none" baseline="0"/>
              <a:t>Influenced adoption of climate change targets by the International Maritime Organisation (IMO) – reductions between 800 and 2,400 million tonnes of carbon dioxide annually by 2050.</a:t>
            </a:r>
            <a:endParaRPr lang="en-GB">
              <a:cs typeface="Calibri" panose="020F0502020204030204"/>
            </a:endParaRPr>
          </a:p>
          <a:p>
            <a:pPr marL="628650" lvl="1" indent="-171450">
              <a:buFont typeface="Arial" panose="020B0604020202020204" pitchFamily="34" charset="0"/>
              <a:buChar char="•"/>
            </a:pPr>
            <a:r>
              <a:rPr lang="en-GB" b="0" i="0" u="none" baseline="0"/>
              <a:t>Contributed to Department for Transport’s 2019 Aviation White Paper with regards to the expansion of Heathrow Airport.</a:t>
            </a:r>
            <a:r>
              <a:rPr lang="en-GB"/>
              <a:t> </a:t>
            </a:r>
            <a:endParaRPr lang="en-GB" b="0" i="0" u="none" baseline="0">
              <a:cs typeface="Calibri"/>
            </a:endParaRPr>
          </a:p>
          <a:p>
            <a:pPr marL="628650" lvl="1" indent="-171450">
              <a:buFont typeface="Arial" panose="020B0604020202020204" pitchFamily="34" charset="0"/>
              <a:buChar char="•"/>
            </a:pPr>
            <a:r>
              <a:rPr lang="en-GB" b="0" i="0" u="none" baseline="0"/>
              <a:t>Supported objectives included in the Manchester Climate Change Framework (2020-25) with regards to aviation climate policies.</a:t>
            </a:r>
            <a:endParaRPr lang="en-GB"/>
          </a:p>
          <a:p>
            <a:pPr lvl="1"/>
            <a:endParaRPr lang="en-GB"/>
          </a:p>
          <a:p>
            <a:pPr lvl="1"/>
            <a:r>
              <a:rPr lang="en-GB">
                <a:hlinkClick r:id="rId3"/>
              </a:rPr>
              <a:t>https://www.manchester.ac.uk/research/impact/showcase/reducing-climate-change-caused-by-shipping-and-aviation/</a:t>
            </a:r>
            <a:endParaRPr lang="en-GB">
              <a:cs typeface="Calibri"/>
            </a:endParaRPr>
          </a:p>
          <a:p>
            <a:pPr lvl="1"/>
            <a:endParaRPr lang="en-GB" b="0" i="0" u="none">
              <a:cs typeface="Calibri"/>
            </a:endParaRPr>
          </a:p>
          <a:p>
            <a:r>
              <a:rPr lang="en-GB" b="1" i="1">
                <a:cs typeface="Calibri"/>
              </a:rPr>
              <a:t>Accelerating the decarbonisation of electricity networks</a:t>
            </a:r>
            <a:endParaRPr lang="en-GB" b="1" i="1"/>
          </a:p>
          <a:p>
            <a:r>
              <a:rPr lang="en-GB"/>
              <a:t>Manchester experts have demonstrated a viable </a:t>
            </a:r>
            <a:r>
              <a:rPr lang="en-GB" err="1"/>
              <a:t>retrofill</a:t>
            </a:r>
            <a:r>
              <a:rPr lang="en-GB"/>
              <a:t> solution to replace Sulphur Hexafluoride (SF6), a potent greenhouse gas, used to provide electrical insulation to power equipment, without having to replace or significantly modify existing equipment.</a:t>
            </a:r>
            <a:endParaRPr lang="en-GB">
              <a:cs typeface="Calibri"/>
            </a:endParaRPr>
          </a:p>
          <a:p>
            <a:pPr marL="171450" indent="-171450">
              <a:buFont typeface="Arial"/>
              <a:buChar char="•"/>
            </a:pPr>
            <a:r>
              <a:rPr lang="en-GB"/>
              <a:t>Changing the existing system would cost billions of pounds, levied directly on UK electricity consumers. To avoid this, our researchers needed to find an environmentally sound SF6 replacement that did not require the complete replacement of the existing equipment.</a:t>
            </a:r>
            <a:endParaRPr lang="en-GB">
              <a:cs typeface="Calibri"/>
            </a:endParaRPr>
          </a:p>
          <a:p>
            <a:pPr marL="171450" indent="-171450">
              <a:buFont typeface="Arial"/>
              <a:buChar char="•"/>
            </a:pPr>
            <a:r>
              <a:rPr lang="en-GB">
                <a:cs typeface="Calibri"/>
              </a:rPr>
              <a:t>Teamed up with the </a:t>
            </a:r>
            <a:r>
              <a:rPr lang="en-GB"/>
              <a:t>National Grid Electricity Transmission to identify a suitable gas mixture and finding the right operating conditions at which its properties most closely mirror those of SF6.</a:t>
            </a:r>
            <a:endParaRPr lang="en-GB">
              <a:cs typeface="Calibri"/>
            </a:endParaRPr>
          </a:p>
          <a:p>
            <a:pPr marL="171450" indent="-171450">
              <a:buFont typeface="Arial"/>
              <a:buChar char="•"/>
            </a:pPr>
            <a:r>
              <a:rPr lang="en-GB"/>
              <a:t>Working with C3F7CN, a gas identified as being a good SF6 alternative for new equipment that’s been optimised by manufacturers, the team were able to identify, optimise and </a:t>
            </a:r>
            <a:r>
              <a:rPr lang="en-GB" err="1"/>
              <a:t>retrofill</a:t>
            </a:r>
            <a:r>
              <a:rPr lang="en-GB"/>
              <a:t> a suitable C3F7CN mixture within existing </a:t>
            </a:r>
            <a:r>
              <a:rPr lang="en-GB" err="1"/>
              <a:t>busbar</a:t>
            </a:r>
            <a:r>
              <a:rPr lang="en-GB"/>
              <a:t> and bushing equipment.</a:t>
            </a:r>
            <a:endParaRPr lang="en-GB">
              <a:cs typeface="Calibri"/>
            </a:endParaRPr>
          </a:p>
          <a:p>
            <a:pPr marL="171450" indent="-171450">
              <a:buFont typeface="Arial"/>
              <a:buChar char="•"/>
            </a:pPr>
            <a:r>
              <a:rPr lang="en-GB"/>
              <a:t>This breakthrough unlocks the potential of replacing SF6, without having to replace the equipment completely – resolving a huge environmental and economic challenge and accelerating the UK’s progress towards a net zero future.</a:t>
            </a:r>
            <a:endParaRPr lang="en-GB">
              <a:cs typeface="Calibri"/>
            </a:endParaRPr>
          </a:p>
          <a:p>
            <a:pPr marL="171450" indent="-171450">
              <a:buFont typeface="Arial"/>
              <a:buChar char="•"/>
            </a:pPr>
            <a:endParaRPr lang="en-GB">
              <a:cs typeface="Calibri"/>
            </a:endParaRPr>
          </a:p>
          <a:p>
            <a:r>
              <a:rPr lang="en-GB">
                <a:hlinkClick r:id="rId4"/>
              </a:rPr>
              <a:t>https://www.sustainablefutures.manchester.ac.uk/research/case-studies/decarbonisation_electricity_networks/</a:t>
            </a:r>
            <a:endParaRPr lang="en-GB"/>
          </a:p>
          <a:p>
            <a:endParaRPr lang="en-GB">
              <a:cs typeface="Calibri"/>
            </a:endParaRPr>
          </a:p>
          <a:p>
            <a:r>
              <a:rPr lang="en-GB" b="1" i="1">
                <a:cs typeface="Calibri"/>
              </a:rPr>
              <a:t>Realising the UK's geothermal potential</a:t>
            </a:r>
            <a:endParaRPr lang="en-GB">
              <a:cs typeface="Calibri"/>
            </a:endParaRPr>
          </a:p>
          <a:p>
            <a:r>
              <a:rPr lang="en-GB">
                <a:cs typeface="Calibri"/>
              </a:rPr>
              <a:t>Manchester researchers are working to determine the potential of carboniferous limestone for generating geothermal energy.</a:t>
            </a:r>
            <a:endParaRPr lang="en-GB"/>
          </a:p>
          <a:p>
            <a:pPr marL="171450" indent="-171450">
              <a:buFont typeface="Arial"/>
              <a:buChar char="•"/>
            </a:pPr>
            <a:r>
              <a:rPr lang="en-GB"/>
              <a:t>Geothermal energy has the potential to support the UK’s net-zero targets, by providing a sustainable future source for heating and cooling, particularly for agricultural and domestic buildings.</a:t>
            </a:r>
            <a:endParaRPr lang="en-GB">
              <a:cs typeface="Calibri" panose="020F0502020204030204"/>
            </a:endParaRPr>
          </a:p>
          <a:p>
            <a:pPr marL="171450" indent="-171450">
              <a:buFont typeface="Arial"/>
              <a:buChar char="•"/>
            </a:pPr>
            <a:r>
              <a:rPr lang="en-GB"/>
              <a:t>In England, the carboniferous limestone naturally supplies geo-thermal water, heated to around 20-40 °C, such as in Buxton, Matlock Bath and Bath Spa.</a:t>
            </a:r>
            <a:endParaRPr lang="en-GB">
              <a:cs typeface="Calibri" panose="020F0502020204030204"/>
            </a:endParaRPr>
          </a:p>
          <a:p>
            <a:pPr marL="171450" indent="-171450">
              <a:buFont typeface="Arial"/>
              <a:buChar char="•"/>
            </a:pPr>
            <a:r>
              <a:rPr lang="en-GB">
                <a:cs typeface="Calibri" panose="020F0502020204030204"/>
              </a:rPr>
              <a:t>It comes with it's challenges, however, so researchers are looking into alternative options such as mine water, deep sandstone aquifers and the reuse of old oil and gas wells to supply geothermal water. </a:t>
            </a:r>
          </a:p>
          <a:p>
            <a:pPr marL="171450" indent="-171450">
              <a:buFont typeface="Arial"/>
              <a:buChar char="•"/>
            </a:pPr>
            <a:r>
              <a:rPr lang="en-GB"/>
              <a:t>Funded by The Natural Environment Research Council, and in collaboration with the British Geological Society and the University of Bristol, we are determining where these caves form, and why. This will establish whether they are present at depths of two-to-three kilometres beneath the Earth’s surface. This is the depth required to be an effective future heating source and will help to predict the role that the carboniferous limestone will play in the UK’s geothermal future.</a:t>
            </a:r>
            <a:endParaRPr lang="en-GB">
              <a:cs typeface="Calibri" panose="020F0502020204030204"/>
            </a:endParaRPr>
          </a:p>
          <a:p>
            <a:endParaRPr lang="en-GB"/>
          </a:p>
          <a:p>
            <a:r>
              <a:rPr lang="en-GB">
                <a:hlinkClick r:id="rId5"/>
              </a:rPr>
              <a:t>https://www.sustainablefutures.manchester.ac.uk/research/case-studies/uk_geothermal_energy_potential/</a:t>
            </a:r>
            <a:endParaRPr lang="en-GB"/>
          </a:p>
          <a:p>
            <a:endParaRPr lang="en-GB">
              <a:cs typeface="Calibri"/>
            </a:endParaRPr>
          </a:p>
          <a:p>
            <a:r>
              <a:rPr lang="en-GB" b="1" i="1">
                <a:cs typeface="Calibri"/>
              </a:rPr>
              <a:t>Enhancing high voltage overhead lines</a:t>
            </a:r>
            <a:r>
              <a:rPr lang="en-GB" b="1" i="1" baseline="0">
                <a:cs typeface="Calibri"/>
              </a:rPr>
              <a:t> to increase transmission capacity</a:t>
            </a:r>
            <a:endParaRPr lang="en-GB" b="1" i="1">
              <a:cs typeface="Calibri"/>
            </a:endParaRPr>
          </a:p>
          <a:p>
            <a:r>
              <a:rPr lang="en-GB">
                <a:cs typeface="Calibri"/>
              </a:rPr>
              <a:t>Manchester researchers are working</a:t>
            </a:r>
            <a:r>
              <a:rPr lang="en-GB" baseline="0">
                <a:cs typeface="Calibri"/>
              </a:rPr>
              <a:t> to optimise components of high voltage overhead lines to increase the transmission capacity of our existing electricity infrastructure.</a:t>
            </a:r>
          </a:p>
          <a:p>
            <a:pPr marL="171450" indent="-171450">
              <a:buFont typeface="Arial" panose="020B0604020202020204" pitchFamily="34" charset="0"/>
              <a:buChar char="•"/>
            </a:pPr>
            <a:r>
              <a:rPr lang="en-GB" baseline="0">
                <a:cs typeface="Calibri"/>
              </a:rPr>
              <a:t>As renewable energy is added to the existing network and demand continues to increase, capacity must be increased at certain locations.</a:t>
            </a:r>
          </a:p>
          <a:p>
            <a:pPr marL="171450" indent="-171450">
              <a:buFont typeface="Arial" panose="020B0604020202020204" pitchFamily="34" charset="0"/>
              <a:buChar char="•"/>
            </a:pPr>
            <a:r>
              <a:rPr lang="en-GB" baseline="0">
                <a:cs typeface="Calibri"/>
              </a:rPr>
              <a:t>Manchester’s High Voltage Lab is leading research on three key areas:</a:t>
            </a:r>
          </a:p>
          <a:p>
            <a:pPr marL="628650" lvl="1" indent="-171450">
              <a:buFont typeface="Arial" panose="020B0604020202020204" pitchFamily="34" charset="0"/>
              <a:buChar char="•"/>
            </a:pPr>
            <a:r>
              <a:rPr lang="en-GB" baseline="0">
                <a:cs typeface="Calibri"/>
              </a:rPr>
              <a:t>Polymeric insulators and novel tower designs.</a:t>
            </a:r>
          </a:p>
          <a:p>
            <a:pPr marL="628650" lvl="1" indent="-171450">
              <a:buFont typeface="Arial" panose="020B0604020202020204" pitchFamily="34" charset="0"/>
              <a:buChar char="•"/>
            </a:pPr>
            <a:r>
              <a:rPr lang="en-GB" baseline="0">
                <a:cs typeface="Calibri"/>
              </a:rPr>
              <a:t>Conductor electromechanical performance. </a:t>
            </a:r>
          </a:p>
          <a:p>
            <a:pPr marL="628650" lvl="1" indent="-171450">
              <a:buFont typeface="Arial" panose="020B0604020202020204" pitchFamily="34" charset="0"/>
              <a:buChar char="•"/>
            </a:pPr>
            <a:r>
              <a:rPr lang="en-GB" baseline="0">
                <a:cs typeface="Calibri"/>
              </a:rPr>
              <a:t>Environmental impact including acoustic performance</a:t>
            </a:r>
            <a:endParaRPr lang="en-GB">
              <a:cs typeface="Calibri"/>
            </a:endParaRPr>
          </a:p>
          <a:p>
            <a:pPr marL="171450" indent="-171450">
              <a:buFont typeface="Arial" panose="020B0604020202020204" pitchFamily="34" charset="0"/>
              <a:buChar char="•"/>
            </a:pPr>
            <a:r>
              <a:rPr lang="en-GB">
                <a:cs typeface="Calibri"/>
              </a:rPr>
              <a:t>National Grid estimate that the knowledge</a:t>
            </a:r>
            <a:r>
              <a:rPr lang="en-GB" baseline="0">
                <a:cs typeface="Calibri"/>
              </a:rPr>
              <a:t> generated through this research has resulted in significant savings through optimised use of our transmission assets and capacity. </a:t>
            </a:r>
          </a:p>
          <a:p>
            <a:pPr marL="171450" indent="-171450">
              <a:buFont typeface="Arial" panose="020B0604020202020204" pitchFamily="34" charset="0"/>
              <a:buChar char="•"/>
            </a:pPr>
            <a:endParaRPr lang="en-GB" baseline="0">
              <a:cs typeface="Calibri"/>
            </a:endParaRPr>
          </a:p>
          <a:p>
            <a:pPr marL="0" indent="0">
              <a:buFont typeface="Arial" panose="020B0604020202020204" pitchFamily="34" charset="0"/>
              <a:buNone/>
            </a:pPr>
            <a:r>
              <a:rPr lang="en-GB">
                <a:hlinkClick r:id="rId6"/>
              </a:rPr>
              <a:t>Enhancing high voltage overhead lines to increase transmission capacity | Sustainable Futures | The University of Manchester</a:t>
            </a:r>
            <a:endParaRPr lang="en-GB"/>
          </a:p>
          <a:p>
            <a:pPr marL="0" indent="0">
              <a:buFont typeface="Arial" panose="020B0604020202020204" pitchFamily="34" charset="0"/>
              <a:buNone/>
            </a:pPr>
            <a:endParaRPr lang="en-GB">
              <a:cs typeface="Calibri"/>
            </a:endParaRPr>
          </a:p>
          <a:p>
            <a:pPr marL="0" indent="0">
              <a:buFont typeface="Arial" panose="020B0604020202020204" pitchFamily="34" charset="0"/>
              <a:buNone/>
            </a:pPr>
            <a:r>
              <a:rPr lang="en-GB" b="1" i="1">
                <a:cs typeface="Calibri"/>
              </a:rPr>
              <a:t>Supporting planners</a:t>
            </a:r>
            <a:r>
              <a:rPr lang="en-GB" b="1" i="1" baseline="0">
                <a:cs typeface="Calibri"/>
              </a:rPr>
              <a:t> to understand social and spatial vulnerability to climate change</a:t>
            </a:r>
            <a:endParaRPr lang="en-GB" b="1" i="1">
              <a:cs typeface="Calibri"/>
            </a:endParaRPr>
          </a:p>
          <a:p>
            <a:pPr marL="0" indent="0">
              <a:buFont typeface="Arial"/>
              <a:buNone/>
            </a:pPr>
            <a:r>
              <a:rPr lang="en-GB">
                <a:cs typeface="Calibri"/>
              </a:rPr>
              <a:t>Manchester</a:t>
            </a:r>
            <a:r>
              <a:rPr lang="en-GB" baseline="0">
                <a:cs typeface="Calibri"/>
              </a:rPr>
              <a:t> researchers have developed a mapping tool to measure climate disadvantage and identify vulnerable groups.</a:t>
            </a:r>
          </a:p>
          <a:p>
            <a:pPr marL="171450" indent="-171450">
              <a:buFont typeface="Arial" panose="020B0604020202020204" pitchFamily="34" charset="0"/>
              <a:buChar char="•"/>
            </a:pPr>
            <a:r>
              <a:rPr lang="en-GB" baseline="0">
                <a:cs typeface="Calibri"/>
              </a:rPr>
              <a:t>The extent to which people are affected by climate change depends not only on their exposure to climate-related events, but also forms of social responsibility such as disability, lack of transport and income. </a:t>
            </a:r>
          </a:p>
          <a:p>
            <a:pPr marL="171450" indent="-171450">
              <a:buFont typeface="Arial" panose="020B0604020202020204" pitchFamily="34" charset="0"/>
              <a:buChar char="•"/>
            </a:pPr>
            <a:r>
              <a:rPr lang="en-GB" baseline="0">
                <a:cs typeface="Calibri"/>
              </a:rPr>
              <a:t>Researchers developed Climate Just – a free-to-use tool that provides evidence, guidance and case studies to support the development of more socially aware responses to climate change. </a:t>
            </a:r>
          </a:p>
          <a:p>
            <a:pPr marL="171450" indent="-171450">
              <a:buFont typeface="Arial" panose="020B0604020202020204" pitchFamily="34" charset="0"/>
              <a:buChar char="•"/>
            </a:pPr>
            <a:r>
              <a:rPr lang="en-GB" baseline="0">
                <a:cs typeface="Calibri"/>
              </a:rPr>
              <a:t>The tool shows geographical distributions of characteristics including age or ill health; physical aspects of the environment vulnerable to heatwaves or floods; and factors suggesting how well people can prepare, respond and recover from these events. </a:t>
            </a:r>
          </a:p>
          <a:p>
            <a:pPr marL="171450" indent="-171450">
              <a:buFont typeface="Arial" panose="020B0604020202020204" pitchFamily="34" charset="0"/>
              <a:buChar char="•"/>
            </a:pPr>
            <a:r>
              <a:rPr lang="en-GB" baseline="0">
                <a:cs typeface="Calibri"/>
              </a:rPr>
              <a:t>Social vulnerability is now included in practitioner guidance published by UK planning bodies and the tool has informed climate adaptation strategies at local and national level. </a:t>
            </a:r>
          </a:p>
          <a:p>
            <a:pPr marL="171450" indent="-171450">
              <a:buFont typeface="Arial" panose="020B0604020202020204" pitchFamily="34" charset="0"/>
              <a:buChar char="•"/>
            </a:pPr>
            <a:endParaRPr lang="en-GB" baseline="0">
              <a:cs typeface="Calibri"/>
            </a:endParaRPr>
          </a:p>
          <a:p>
            <a:pPr marL="0" indent="0">
              <a:buFont typeface="Arial" panose="020B0604020202020204" pitchFamily="34" charset="0"/>
              <a:buNone/>
            </a:pPr>
            <a:r>
              <a:rPr lang="en-GB">
                <a:hlinkClick r:id="rId7"/>
              </a:rPr>
              <a:t>Supporting planners to understand social and spatial vulnerability to climate change (manchester.ac.uk)</a:t>
            </a:r>
            <a:endParaRPr lang="en-GB"/>
          </a:p>
          <a:p>
            <a:pPr marL="0" indent="0">
              <a:buFont typeface="Arial" panose="020B0604020202020204" pitchFamily="34" charset="0"/>
              <a:buNone/>
            </a:pP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8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cs typeface="Calibri"/>
              </a:rPr>
              <a:t>Research impact examples</a:t>
            </a:r>
          </a:p>
          <a:p>
            <a:endParaRPr lang="en-GB" b="1" i="1">
              <a:cs typeface="Calibri"/>
            </a:endParaRPr>
          </a:p>
          <a:p>
            <a:r>
              <a:rPr lang="en-GB" b="1" i="1">
                <a:cs typeface="Calibri"/>
              </a:rPr>
              <a:t>Making climate adaptation more socially just</a:t>
            </a:r>
          </a:p>
          <a:p>
            <a:pPr marL="171450" indent="-171450">
              <a:buFont typeface="Arial"/>
              <a:buChar char="•"/>
            </a:pPr>
            <a:r>
              <a:rPr lang="en-GB"/>
              <a:t>Our research has highlighted how we can support socially-vulnerable and climate-disadvantaged communities through map-based evidence.</a:t>
            </a:r>
          </a:p>
          <a:p>
            <a:pPr marL="171450" indent="-171450">
              <a:buFont typeface="Arial"/>
              <a:buChar char="•"/>
            </a:pPr>
            <a:r>
              <a:rPr lang="en-GB"/>
              <a:t>Working with a range of partner organisations since 2010, researchers from the Departments of Geography, Philosophy and Planning developed the free-to-use </a:t>
            </a:r>
            <a:r>
              <a:rPr lang="en-GB" u="sng">
                <a:hlinkClick r:id="rId3"/>
              </a:rPr>
              <a:t>Climate Just</a:t>
            </a:r>
            <a:r>
              <a:rPr lang="en-GB"/>
              <a:t> resource. It provides evidence, guidance and case studies which support users to bring social perspectives into UK climate change risk assessments and adaptation plans.</a:t>
            </a:r>
            <a:endParaRPr lang="en-GB">
              <a:cs typeface="Calibri"/>
            </a:endParaRPr>
          </a:p>
          <a:p>
            <a:pPr marL="171450" indent="-171450">
              <a:buFont typeface="Arial"/>
              <a:buChar char="•"/>
            </a:pPr>
            <a:r>
              <a:rPr lang="en-GB"/>
              <a:t>These maps cover a range of social vulnerability factors, such as disability, income, lack of local knowledge and housing tenure characteristics. They revealed severe regional, and other geographical inequalities in social vulnerability and climate disadvantage across the UK.</a:t>
            </a:r>
            <a:endParaRPr lang="en-GB">
              <a:cs typeface="Calibri"/>
            </a:endParaRPr>
          </a:p>
          <a:p>
            <a:pPr marL="171450" indent="-171450">
              <a:buFont typeface="Arial"/>
              <a:buChar char="•"/>
            </a:pPr>
            <a:r>
              <a:rPr lang="en-GB"/>
              <a:t>The tool has influenced strategic responses from the Environment Agency, Regional Flood and Coastal Committees, NHS Scotland, and a series of local governments and organisations that hope to build a stronger social emphasis into their adaptation plans and practitioner guidance. </a:t>
            </a:r>
            <a:endParaRPr lang="en-GB">
              <a:cs typeface="Calibri"/>
            </a:endParaRPr>
          </a:p>
          <a:p>
            <a:r>
              <a:rPr lang="en-GB">
                <a:hlinkClick r:id="rId4"/>
              </a:rPr>
              <a:t>https://www.sustainablefutures.manchester.ac.uk/research/climate-questions/adaptation/social-justice/</a:t>
            </a:r>
            <a:r>
              <a:rPr lang="en-GB"/>
              <a:t> </a:t>
            </a:r>
          </a:p>
          <a:p>
            <a:pPr>
              <a:buFont typeface="Arial"/>
            </a:pPr>
            <a:endParaRPr lang="en-GB">
              <a:cs typeface="Calibri"/>
            </a:endParaRPr>
          </a:p>
          <a:p>
            <a:r>
              <a:rPr lang="en-GB" b="1" i="1">
                <a:cs typeface="Calibri"/>
              </a:rPr>
              <a:t>Racial bias and the bench</a:t>
            </a:r>
          </a:p>
          <a:p>
            <a:pPr marL="171450" indent="-171450">
              <a:buFont typeface="Arial"/>
              <a:buChar char="•"/>
            </a:pPr>
            <a:r>
              <a:rPr lang="en-GB">
                <a:cs typeface="Calibri"/>
              </a:rPr>
              <a:t>In collaboration with barrister Keir </a:t>
            </a:r>
            <a:r>
              <a:rPr lang="en-GB" err="1">
                <a:cs typeface="Calibri"/>
              </a:rPr>
              <a:t>Monteith</a:t>
            </a:r>
            <a:r>
              <a:rPr lang="en-GB">
                <a:cs typeface="Calibri"/>
              </a:rPr>
              <a:t> KC, our University produced a report focusing on tackling</a:t>
            </a:r>
            <a:r>
              <a:rPr lang="en-GB"/>
              <a:t> racial bias and the lack of diversity in the UK justice system.</a:t>
            </a:r>
            <a:endParaRPr lang="en-US"/>
          </a:p>
          <a:p>
            <a:pPr marL="171450" indent="-171450">
              <a:buFont typeface="Arial"/>
              <a:buChar char="•"/>
            </a:pPr>
            <a:r>
              <a:rPr lang="en-GB">
                <a:cs typeface="Calibri"/>
              </a:rPr>
              <a:t>95% of respondents said racial bias plays a role in the processes or outcomes of the system, 29% said it played a 'fundamental role' and the majority of the 373 respondents said they had witnessed one or more judges acting in a racially biased way towards a defendant and in their decision-making.</a:t>
            </a:r>
            <a:endParaRPr lang="en-GB"/>
          </a:p>
          <a:p>
            <a:pPr marL="171450" indent="-171450">
              <a:buFont typeface="Arial"/>
              <a:buChar char="•"/>
            </a:pPr>
            <a:r>
              <a:rPr lang="en-GB"/>
              <a:t>The report is a response to the five-year strategy launched by Lord Chief Justice Lord Burnett of Maldon to enhance equality and diversity in the judiciary, and finds that it does not consider the issue of racism or even mention ‘racial bias’.</a:t>
            </a:r>
            <a:endParaRPr lang="en-GB">
              <a:cs typeface="Calibri"/>
            </a:endParaRPr>
          </a:p>
          <a:p>
            <a:pPr marL="171450" indent="-171450">
              <a:buFont typeface="Arial"/>
              <a:buChar char="•"/>
            </a:pPr>
            <a:r>
              <a:rPr lang="en-GB"/>
              <a:t>The evidence in the report rings alarm bells about access to fair trials, hearings and tribunals as well as to equal professional development.</a:t>
            </a:r>
            <a:endParaRPr lang="en-GB">
              <a:cs typeface="Calibri"/>
            </a:endParaRPr>
          </a:p>
          <a:p>
            <a:r>
              <a:rPr lang="en-GB">
                <a:hlinkClick r:id="rId5"/>
              </a:rPr>
              <a:t>https://www.ethnicity.ac.uk/discover/briefings/judiciary/</a:t>
            </a:r>
            <a:endParaRPr lang="en-GB"/>
          </a:p>
          <a:p>
            <a:endParaRPr lang="en-GB">
              <a:cs typeface="Calibri"/>
            </a:endParaRPr>
          </a:p>
          <a:p>
            <a:r>
              <a:rPr lang="en-GB" b="1" i="1">
                <a:cs typeface="Calibri"/>
              </a:rPr>
              <a:t>Reframing gender, arts policy and writer development in contemporary society</a:t>
            </a:r>
            <a:endParaRPr lang="en-GB">
              <a:cs typeface="Calibri"/>
            </a:endParaRPr>
          </a:p>
          <a:p>
            <a:pPr marL="171450" indent="-171450">
              <a:buFont typeface="Arial"/>
              <a:buChar char="•"/>
            </a:pPr>
            <a:r>
              <a:rPr lang="en-GB">
                <a:cs typeface="Calibri"/>
              </a:rPr>
              <a:t>Our Centre for New Writing's research is helping to develop new writers, inform arts policy and enrich public conversation about identity and inequalities. </a:t>
            </a:r>
            <a:endParaRPr lang="en-GB" b="1" i="1">
              <a:cs typeface="Calibri"/>
            </a:endParaRPr>
          </a:p>
          <a:p>
            <a:pPr marL="171450" indent="-171450">
              <a:buFont typeface="Arial"/>
              <a:buChar char="•"/>
            </a:pPr>
            <a:r>
              <a:rPr lang="en-GB">
                <a:cs typeface="Calibri"/>
              </a:rPr>
              <a:t>Developed innovative programmes to support new and emerging writers, with a focus on underrepresented groups. </a:t>
            </a:r>
          </a:p>
          <a:p>
            <a:pPr marL="171450" indent="-171450">
              <a:buFont typeface="Arial"/>
              <a:buChar char="•"/>
            </a:pPr>
            <a:r>
              <a:rPr lang="en-GB">
                <a:cs typeface="Calibri"/>
              </a:rPr>
              <a:t>The Centre's programme of public events connects new and established writers with local audiences in Manchester, while also working with the Manchester Literary Festival to curate its annual programme and host joint events. </a:t>
            </a:r>
          </a:p>
          <a:p>
            <a:pPr marL="171450" indent="-171450">
              <a:buFont typeface="Arial"/>
              <a:buChar char="•"/>
            </a:pPr>
            <a:r>
              <a:rPr lang="en-GB">
                <a:cs typeface="Calibri"/>
              </a:rPr>
              <a:t>The Centre influences arts policy and investment strategies in the north-west of England and Ireland. It contributed to Manchester's successful bid to the UNESCO Creative Cities Network as a City of Literature in 2017.</a:t>
            </a:r>
          </a:p>
          <a:p>
            <a:pPr marL="171450" indent="-171450">
              <a:buFont typeface="Arial"/>
              <a:buChar char="•"/>
            </a:pPr>
            <a:r>
              <a:rPr lang="en-GB">
                <a:cs typeface="Calibri"/>
              </a:rPr>
              <a:t>It's writers include Jeanette Winterson and John McAuliffe. </a:t>
            </a:r>
          </a:p>
          <a:p>
            <a:r>
              <a:rPr lang="en-GB">
                <a:hlinkClick r:id="rId6"/>
              </a:rPr>
              <a:t>https://www.manchester.ac.uk/research/impact/showcase/reframing-gender-arts-policy-and-writer-development-in-contemporary-society/</a:t>
            </a:r>
            <a:endParaRPr lang="en-GB"/>
          </a:p>
          <a:p>
            <a:pPr>
              <a:buFont typeface="Arial"/>
            </a:pPr>
            <a:endParaRPr lang="en-GB">
              <a:cs typeface="Calibri"/>
            </a:endParaRPr>
          </a:p>
          <a:p>
            <a:pPr marL="171450" indent="-171450">
              <a:buFont typeface="Arial"/>
              <a:buChar char="•"/>
            </a:pPr>
            <a:endParaRPr lang="en-GB">
              <a:cs typeface="Calibri"/>
            </a:endParaRPr>
          </a:p>
          <a:p>
            <a:pPr marL="171450" indent="-171450">
              <a:buFont typeface="Arial"/>
              <a:buChar char="•"/>
            </a:pPr>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2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its levelling up agenda, bridging social, economic and geographical divides through research, innovation and investment.</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Looking ahead, it’s our vision is to be </a:t>
            </a:r>
            <a:r>
              <a:rPr lang="en-GB" sz="1200" kern="1200">
                <a:solidFill>
                  <a:schemeClr val="tx1"/>
                </a:solidFill>
                <a:effectLst/>
                <a:latin typeface="+mn-lt"/>
                <a:ea typeface="+mn-ea"/>
                <a:cs typeface="+mn-cs"/>
              </a:rPr>
              <a:t>recognised globally for the excellence of our people, research, learning and innovation, and for the benefits we bring to society and the environment.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8D4E6-F64F-4999-AC2A-A008E685C0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06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a:ea typeface="Calibri"/>
                <a:cs typeface="Calibri"/>
              </a:rPr>
              <a:t>Manchester’s five</a:t>
            </a:r>
            <a:r>
              <a:rPr lang="en-GB" sz="1200" baseline="0">
                <a:effectLst/>
                <a:latin typeface="Calibri"/>
                <a:ea typeface="Calibri"/>
                <a:cs typeface="Calibri"/>
              </a:rPr>
              <a:t> </a:t>
            </a:r>
            <a:r>
              <a:rPr lang="en-GB">
                <a:latin typeface="Calibri"/>
                <a:ea typeface="Calibri"/>
                <a:cs typeface="Calibri"/>
              </a:rPr>
              <a:t>research</a:t>
            </a:r>
            <a:r>
              <a:rPr lang="en-GB" sz="1200" baseline="0">
                <a:effectLst/>
                <a:latin typeface="Calibri"/>
                <a:ea typeface="Calibri"/>
                <a:cs typeface="Calibri"/>
              </a:rPr>
              <a:t> </a:t>
            </a:r>
            <a:r>
              <a:rPr lang="en-GB">
                <a:latin typeface="Calibri"/>
                <a:ea typeface="Calibri"/>
                <a:cs typeface="Calibri"/>
              </a:rPr>
              <a:t>platforms </a:t>
            </a:r>
            <a:r>
              <a:rPr lang="en-GB" sz="1200" baseline="0">
                <a:effectLst/>
                <a:latin typeface="Calibri"/>
                <a:ea typeface="Calibri"/>
                <a:cs typeface="Calibri"/>
              </a:rPr>
              <a:t>provide forums, focus and resources to connect, drive and amplify interdisciplinary collaborations across our institutes, research centres and individual academics. </a:t>
            </a:r>
          </a:p>
          <a:p>
            <a:pPr>
              <a:lnSpc>
                <a:spcPct val="107000"/>
              </a:lnSpc>
              <a:spcAft>
                <a:spcPts val="800"/>
              </a:spcAft>
            </a:pPr>
            <a:endParaRPr lang="en-GB" sz="1200" baseline="0">
              <a:effectLst/>
              <a:latin typeface="Calibri"/>
              <a:ea typeface="Calibri"/>
              <a:cs typeface="Calibri"/>
            </a:endParaRPr>
          </a:p>
          <a:p>
            <a:pPr>
              <a:lnSpc>
                <a:spcPct val="107000"/>
              </a:lnSpc>
              <a:spcAft>
                <a:spcPts val="800"/>
              </a:spcAft>
            </a:pPr>
            <a:r>
              <a:rPr lang="en-GB" sz="1200">
                <a:effectLst/>
                <a:latin typeface="Calibri"/>
                <a:ea typeface="Calibri"/>
                <a:cs typeface="Calibri"/>
              </a:rPr>
              <a:t>With hundreds of academics affiliated with each platform, they benefit from the sheer size of our University and the breadth of knowledge we cultivate.</a:t>
            </a:r>
            <a:r>
              <a:rPr lang="en-GB">
                <a:latin typeface="Calibri"/>
                <a:ea typeface="Calibri"/>
                <a:cs typeface="Calibri"/>
              </a:rPr>
              <a:t> </a:t>
            </a:r>
            <a:r>
              <a:rPr lang="en-GB"/>
              <a:t>They boost research, external engagement, impact, inform our teaching, and support innovative projects in Greater Manchester and beyond.</a:t>
            </a:r>
          </a:p>
          <a:p>
            <a:pPr>
              <a:lnSpc>
                <a:spcPct val="107000"/>
              </a:lnSpc>
              <a:spcAft>
                <a:spcPts val="800"/>
              </a:spcAft>
            </a:pPr>
            <a:endParaRPr lang="en-GB">
              <a:cs typeface="Calibri"/>
            </a:endParaRPr>
          </a:p>
          <a:p>
            <a:pPr>
              <a:lnSpc>
                <a:spcPct val="107000"/>
              </a:lnSpc>
              <a:spcAft>
                <a:spcPts val="800"/>
              </a:spcAft>
            </a:pPr>
            <a:r>
              <a:rPr lang="en-GB">
                <a:cs typeface="Calibri"/>
              </a:rPr>
              <a:t>Their</a:t>
            </a:r>
            <a:r>
              <a:rPr lang="en-GB" baseline="0">
                <a:cs typeface="Calibri"/>
              </a:rPr>
              <a:t> cross-cutting themes are relevant across all three Faculties and the majority of subject areas. </a:t>
            </a:r>
            <a:endParaRPr lang="en-GB">
              <a:cs typeface="Calibri"/>
            </a:endParaRPr>
          </a:p>
          <a:p>
            <a:pPr marL="0" indent="0">
              <a:lnSpc>
                <a:spcPct val="107000"/>
              </a:lnSpc>
              <a:spcAft>
                <a:spcPts val="800"/>
              </a:spcAft>
              <a:buFont typeface="Arial"/>
              <a:buNone/>
            </a:pPr>
            <a:endParaRPr lang="en-GB"/>
          </a:p>
          <a:p>
            <a:pPr marL="0" indent="0">
              <a:lnSpc>
                <a:spcPct val="107000"/>
              </a:lnSpc>
              <a:spcAft>
                <a:spcPts val="800"/>
              </a:spcAft>
              <a:buFont typeface="Arial"/>
              <a:buNone/>
            </a:pPr>
            <a:r>
              <a:rPr lang="en-GB"/>
              <a:t>They</a:t>
            </a:r>
            <a:r>
              <a:rPr lang="en-GB" baseline="0"/>
              <a:t> aim</a:t>
            </a:r>
            <a:r>
              <a:rPr lang="en-GB"/>
              <a:t> to be recognised as international and national centres of excellence.</a:t>
            </a:r>
            <a:endParaRPr lang="en-GB">
              <a:cs typeface="Calibri" panose="020F0502020204030204"/>
            </a:endParaRPr>
          </a:p>
          <a:p>
            <a:pPr>
              <a:lnSpc>
                <a:spcPct val="107000"/>
              </a:lnSpc>
              <a:spcAft>
                <a:spcPts val="800"/>
              </a:spcAft>
            </a:pPr>
            <a:endParaRPr lang="en-GB">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80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a:cs typeface="Calibri"/>
              </a:rPr>
              <a:t>The</a:t>
            </a:r>
            <a:r>
              <a:rPr lang="en-GB" b="0" i="0" u="none" baseline="0">
                <a:cs typeface="Calibri"/>
              </a:rPr>
              <a:t> Digital Futures platform focuses on seven key societal challenges that have the potential to be transformed by digital technology. This interdisciplinary network contains more than 1,700 researchers across 30 disciplines and works to understand and drive digital transformation. Experts engage with citizens, business and government to provide thought leadership and help shape the digital future.</a:t>
            </a:r>
            <a:endParaRPr lang="en-GB" b="0" i="0" u="none">
              <a:cs typeface="Calibri"/>
            </a:endParaRPr>
          </a:p>
          <a:p>
            <a:endParaRPr lang="en-GB" b="1" u="sng">
              <a:cs typeface="Calibri"/>
            </a:endParaRPr>
          </a:p>
          <a:p>
            <a:r>
              <a:rPr lang="en-GB" b="1" i="1">
                <a:cs typeface="Calibri"/>
              </a:rPr>
              <a:t>Health and care</a:t>
            </a:r>
          </a:p>
          <a:p>
            <a:r>
              <a:rPr lang="en-GB" i="1"/>
              <a:t>Using data and digital technology to better predict and prevent illness.</a:t>
            </a:r>
            <a:endParaRPr lang="en-GB"/>
          </a:p>
          <a:p>
            <a:r>
              <a:rPr lang="en-GB">
                <a:cs typeface="Calibri"/>
              </a:rPr>
              <a:t>The Christabel Pankhurst Institute – A partnership that build of our University's research strengths in digital technologies, AI and advanced materials to develop transformative solutions to health and care challenges.</a:t>
            </a:r>
            <a:endParaRPr lang="en-GB"/>
          </a:p>
          <a:p>
            <a:endParaRPr lang="en-GB" b="1" i="1">
              <a:cs typeface="Calibri"/>
            </a:endParaRPr>
          </a:p>
          <a:p>
            <a:r>
              <a:rPr lang="en-GB" b="1" i="1">
                <a:cs typeface="Calibri"/>
              </a:rPr>
              <a:t>Cities and environment</a:t>
            </a:r>
            <a:endParaRPr lang="en-GB">
              <a:cs typeface="Calibri"/>
            </a:endParaRPr>
          </a:p>
          <a:p>
            <a:r>
              <a:rPr lang="en-GB" i="1"/>
              <a:t>Transforming cities with sensor networks, data analytics and control systems.</a:t>
            </a:r>
            <a:endParaRPr lang="en-GB"/>
          </a:p>
          <a:p>
            <a:r>
              <a:rPr lang="en-GB">
                <a:cs typeface="Calibri"/>
              </a:rPr>
              <a:t>Climate Just – Our researchers developed a free mapping tool to measure climate disadvantage and identify vulnerable groups. Findings have been used to inform local planning and policy responses to climate change.</a:t>
            </a:r>
            <a:endParaRPr lang="en-GB" i="1">
              <a:cs typeface="Calibri"/>
            </a:endParaRPr>
          </a:p>
          <a:p>
            <a:endParaRPr lang="en-GB" b="1" i="1">
              <a:cs typeface="Calibri"/>
            </a:endParaRPr>
          </a:p>
          <a:p>
            <a:r>
              <a:rPr lang="en-GB" b="1" i="1">
                <a:cs typeface="Calibri"/>
              </a:rPr>
              <a:t>Employment and productivity</a:t>
            </a:r>
            <a:endParaRPr lang="en-GB">
              <a:cs typeface="Calibri"/>
            </a:endParaRPr>
          </a:p>
          <a:p>
            <a:r>
              <a:rPr lang="en-GB" i="1"/>
              <a:t>Exploring impact of digital platforms and automation on the future of work.</a:t>
            </a:r>
            <a:endParaRPr lang="en-GB"/>
          </a:p>
          <a:p>
            <a:r>
              <a:rPr lang="en-GB">
                <a:cs typeface="Calibri"/>
              </a:rPr>
              <a:t>Digital healthcare – </a:t>
            </a:r>
            <a:r>
              <a:rPr lang="en-GB" err="1">
                <a:cs typeface="Calibri"/>
              </a:rPr>
              <a:t>Policy@Manchester</a:t>
            </a:r>
            <a:r>
              <a:rPr lang="en-GB">
                <a:cs typeface="Calibri"/>
              </a:rPr>
              <a:t> worked with Professor Dawn Dowding to create a policy briefing note to demonstrate the need to support the nursing workforce in a move to digital healthcare. The research was shared with the Number 10 Delivery Unit and submitted at Parliamentary Questions by Baroness Merron.</a:t>
            </a:r>
          </a:p>
          <a:p>
            <a:endParaRPr lang="en-GB" b="1" i="1">
              <a:cs typeface="Calibri"/>
            </a:endParaRPr>
          </a:p>
          <a:p>
            <a:r>
              <a:rPr lang="en-GB" b="1" i="1">
                <a:cs typeface="Calibri"/>
              </a:rPr>
              <a:t>Industry 5.0</a:t>
            </a:r>
            <a:endParaRPr lang="en-GB">
              <a:cs typeface="Calibri"/>
            </a:endParaRPr>
          </a:p>
          <a:p>
            <a:r>
              <a:rPr lang="en-GB" i="1"/>
              <a:t>Integrating AI and human problem-solving and creative capabilities to improve products and enable mass personalisation.</a:t>
            </a:r>
            <a:endParaRPr lang="en-GB"/>
          </a:p>
          <a:p>
            <a:r>
              <a:rPr lang="en-GB">
                <a:cs typeface="Calibri"/>
              </a:rPr>
              <a:t>Digging deep for data on safety: a text analysis tool for safety planning on construction sites</a:t>
            </a:r>
            <a:r>
              <a:rPr lang="en-GB" i="1">
                <a:cs typeface="Calibri"/>
              </a:rPr>
              <a:t> </a:t>
            </a:r>
            <a:r>
              <a:rPr lang="en-GB"/>
              <a:t>–</a:t>
            </a:r>
            <a:r>
              <a:rPr lang="en-GB" i="1">
                <a:cs typeface="Calibri"/>
              </a:rPr>
              <a:t> </a:t>
            </a:r>
            <a:r>
              <a:rPr lang="en-GB">
                <a:cs typeface="Calibri"/>
              </a:rPr>
              <a:t>Experts at the National Centre for Text Mining have created a system that can search through thousands of pages of Health and Safety Executive (HSE) documents to extract pertinent safety-critical concepts and associations quickly to aide risk assessments on construction sites. </a:t>
            </a:r>
          </a:p>
          <a:p>
            <a:endParaRPr lang="en-GB" b="1" i="1">
              <a:cs typeface="Calibri"/>
            </a:endParaRPr>
          </a:p>
          <a:p>
            <a:r>
              <a:rPr lang="en-GB" b="1" i="1">
                <a:cs typeface="Calibri"/>
              </a:rPr>
              <a:t>Citizens and democracy </a:t>
            </a:r>
            <a:endParaRPr lang="en-GB">
              <a:cs typeface="Calibri"/>
            </a:endParaRPr>
          </a:p>
          <a:p>
            <a:r>
              <a:rPr lang="en-GB" i="1"/>
              <a:t>Transforming civic and political behaviour through digital citizenship and democracy.</a:t>
            </a:r>
            <a:endParaRPr lang="en-GB"/>
          </a:p>
          <a:p>
            <a:r>
              <a:rPr lang="en-GB">
                <a:cs typeface="Calibri"/>
              </a:rPr>
              <a:t>British Election Study </a:t>
            </a:r>
            <a:r>
              <a:rPr lang="en-GB"/>
              <a:t>–</a:t>
            </a:r>
            <a:r>
              <a:rPr lang="en-GB">
                <a:cs typeface="Calibri"/>
              </a:rPr>
              <a:t> The longest-running social science survey in the UK and one of the longest election studies worldwide – it has made a major contribution to understanding political attitudes and behaviour for nearly 60 years.</a:t>
            </a:r>
            <a:endParaRPr lang="en-GB">
              <a:cs typeface="Calibri"/>
              <a:hlinkClick r:id="rId3"/>
            </a:endParaRPr>
          </a:p>
          <a:p>
            <a:r>
              <a:rPr lang="en-GB">
                <a:cs typeface="Calibri"/>
                <a:hlinkClick r:id="rId3"/>
              </a:rPr>
              <a:t>https</a:t>
            </a:r>
            <a:r>
              <a:rPr lang="en-GB">
                <a:hlinkClick r:id="rId3"/>
              </a:rPr>
              <a:t>://www.cmi.manchester.ac.uk/research/research-groups/democracy-and-elections/</a:t>
            </a:r>
            <a:endParaRPr lang="en-GB">
              <a:cs typeface="Calibri"/>
              <a:hlinkClick r:id="" action="ppaction://noaction"/>
            </a:endParaRPr>
          </a:p>
          <a:p>
            <a:endParaRPr lang="en-GB" b="1" i="1">
              <a:cs typeface="Calibri"/>
            </a:endParaRPr>
          </a:p>
          <a:p>
            <a:r>
              <a:rPr lang="en-GB" b="1" i="1">
                <a:cs typeface="Calibri"/>
              </a:rPr>
              <a:t>Createch</a:t>
            </a:r>
            <a:endParaRPr lang="en-GB">
              <a:cs typeface="Calibri"/>
            </a:endParaRPr>
          </a:p>
          <a:p>
            <a:r>
              <a:rPr lang="en-GB" i="1"/>
              <a:t>Transformative impact of digital technologies in the arts, education, community and heritage.</a:t>
            </a:r>
            <a:endParaRPr lang="en-GB"/>
          </a:p>
          <a:p>
            <a:r>
              <a:rPr lang="en-GB">
                <a:cs typeface="Calibri"/>
              </a:rPr>
              <a:t>Changing the face of storytelling in digital animation </a:t>
            </a:r>
            <a:r>
              <a:rPr lang="en-GB"/>
              <a:t>–</a:t>
            </a:r>
            <a:r>
              <a:rPr lang="en-GB">
                <a:cs typeface="Calibri"/>
              </a:rPr>
              <a:t> Our research is pushing the boundaries of emotive storytelling in cinema and gaming with facial motion capture technology. Researchers taught computers to recognise and track faces, allowing translation of live performances onto 3D models </a:t>
            </a:r>
            <a:r>
              <a:rPr lang="en-GB"/>
              <a:t>– resulting in 10 BAFTAs and an Academy Award. </a:t>
            </a:r>
            <a:endParaRPr lang="en-GB">
              <a:cs typeface="Calibri" panose="020F0502020204030204"/>
            </a:endParaRPr>
          </a:p>
          <a:p>
            <a:r>
              <a:rPr lang="en-GB">
                <a:hlinkClick r:id="rId4"/>
              </a:rPr>
              <a:t>https://www.manchester.ac.uk/research/impact/showcase/changing-storytelling-in-digital-animation/</a:t>
            </a:r>
            <a:endParaRPr lang="en-GB">
              <a:cs typeface="Calibri" panose="020F0502020204030204"/>
            </a:endParaRPr>
          </a:p>
          <a:p>
            <a:endParaRPr lang="en-GB" b="1" i="1">
              <a:cs typeface="Calibri"/>
            </a:endParaRPr>
          </a:p>
          <a:p>
            <a:r>
              <a:rPr lang="en-GB" b="1" i="1">
                <a:cs typeface="Calibri"/>
              </a:rPr>
              <a:t>Digital skills</a:t>
            </a:r>
            <a:endParaRPr lang="en-GB">
              <a:cs typeface="Calibri"/>
            </a:endParaRPr>
          </a:p>
          <a:p>
            <a:r>
              <a:rPr lang="en-GB" i="1"/>
              <a:t>Identifying and delivering the digital skills needed to support and transform the global workplace.</a:t>
            </a:r>
            <a:endParaRPr lang="en-GB"/>
          </a:p>
          <a:p>
            <a:r>
              <a:rPr lang="en-GB">
                <a:cs typeface="Calibri"/>
              </a:rPr>
              <a:t>21st century digital healthcare practice</a:t>
            </a:r>
            <a:r>
              <a:rPr lang="en-GB" i="1">
                <a:cs typeface="Calibri"/>
              </a:rPr>
              <a:t> </a:t>
            </a:r>
            <a:r>
              <a:rPr lang="en-GB"/>
              <a:t>– Our research showed that the capturing of high-quality data in patients' electronic health records will enable better patient outcomes and improved use of real-world data for prognostic modelling, personalised medicine and patient-centred care. </a:t>
            </a:r>
            <a:endParaRPr lang="en-GB">
              <a:cs typeface="Calibri"/>
            </a:endParaRPr>
          </a:p>
          <a:p>
            <a:r>
              <a:rPr lang="en-GB">
                <a:hlinkClick r:id="rId5"/>
              </a:rPr>
              <a:t>Navigating the electronic health record in university education: helping health care professionals of the future prepare for 21st century practice | BMJ Health &amp; Care Informatics</a:t>
            </a:r>
            <a:endParaRPr lang="en-GB">
              <a:cs typeface="Calibri"/>
            </a:endParaRPr>
          </a:p>
          <a:p>
            <a:endParaRPr lang="en-GB">
              <a:cs typeface="Calibri"/>
            </a:endParaRPr>
          </a:p>
          <a:p>
            <a:r>
              <a:rPr lang="en-GB" b="1" u="sng">
                <a:cs typeface="Calibri"/>
              </a:rPr>
              <a:t>Cross-cutting capabilities</a:t>
            </a:r>
            <a:endParaRPr lang="en-GB">
              <a:cs typeface="Calibri"/>
            </a:endParaRPr>
          </a:p>
          <a:p>
            <a:r>
              <a:rPr lang="en-GB" b="1" i="1">
                <a:cs typeface="Calibri"/>
              </a:rPr>
              <a:t>Data science and AI</a:t>
            </a:r>
            <a:endParaRPr lang="en-GB">
              <a:cs typeface="Calibri"/>
            </a:endParaRPr>
          </a:p>
          <a:p>
            <a:pPr marL="171450" indent="-171450">
              <a:buFont typeface="Arial"/>
              <a:buChar char="•"/>
            </a:pPr>
            <a:r>
              <a:rPr lang="en-GB">
                <a:cs typeface="Calibri"/>
              </a:rPr>
              <a:t>Extracting</a:t>
            </a:r>
            <a:r>
              <a:rPr lang="en-GB"/>
              <a:t> meaning from the abundance of data that's now available. </a:t>
            </a:r>
            <a:endParaRPr lang="en-GB">
              <a:cs typeface="Calibri"/>
            </a:endParaRPr>
          </a:p>
          <a:p>
            <a:pPr marL="171450" indent="-171450">
              <a:buFont typeface="Arial"/>
              <a:buChar char="•"/>
            </a:pPr>
            <a:r>
              <a:rPr lang="en-GB">
                <a:cs typeface="Calibri"/>
              </a:rPr>
              <a:t>Institute for Data Science and Artificial Intelligence is an access point to our expertise, facilitates interactions between researchers and problem holders, owns the University's data science strategy and delivers sustainable support for the community. </a:t>
            </a:r>
          </a:p>
          <a:p>
            <a:endParaRPr lang="en-GB" b="1" i="1">
              <a:cs typeface="Calibri"/>
            </a:endParaRPr>
          </a:p>
          <a:p>
            <a:r>
              <a:rPr lang="en-GB" b="1" i="1">
                <a:cs typeface="Calibri"/>
              </a:rPr>
              <a:t>Digital trust and security</a:t>
            </a:r>
            <a:endParaRPr lang="en-GB">
              <a:cs typeface="Calibri"/>
            </a:endParaRPr>
          </a:p>
          <a:p>
            <a:pPr marL="171450" indent="-171450">
              <a:buFont typeface="Arial"/>
              <a:buChar char="•"/>
            </a:pPr>
            <a:r>
              <a:rPr lang="en-GB">
                <a:cs typeface="Calibri"/>
              </a:rPr>
              <a:t>Our University is a partner in the Greater Manchester Cyber Foundry </a:t>
            </a:r>
            <a:r>
              <a:rPr lang="en-GB"/>
              <a:t>– aiming to combat threats to the region's businesses by combining expertise and research in cyber security to create new products and services for SMEs.</a:t>
            </a:r>
            <a:endParaRPr lang="en-GB">
              <a:cs typeface="Calibri"/>
            </a:endParaRPr>
          </a:p>
          <a:p>
            <a:pPr marL="171450" indent="-171450">
              <a:buFont typeface="Arial"/>
              <a:buChar char="•"/>
            </a:pPr>
            <a:r>
              <a:rPr lang="en-GB">
                <a:cs typeface="Calibri"/>
              </a:rPr>
              <a:t>Part of the North West Partnership for Security and Trust </a:t>
            </a:r>
            <a:r>
              <a:rPr lang="en-GB"/>
              <a:t>– between GCHQ and four universities in the north-west. Provides a vehicle for collaboration between disciplines, institutions and sectors and focuses on technology and security challenges. </a:t>
            </a:r>
            <a:endParaRPr lang="en-GB">
              <a:cs typeface="Calibri"/>
            </a:endParaRPr>
          </a:p>
          <a:p>
            <a:endParaRPr lang="en-GB" b="1" i="1">
              <a:cs typeface="Calibri"/>
            </a:endParaRPr>
          </a:p>
          <a:p>
            <a:r>
              <a:rPr lang="en-GB" b="1" i="1">
                <a:cs typeface="Calibri"/>
              </a:rPr>
              <a:t>Human-centred design</a:t>
            </a:r>
            <a:endParaRPr lang="en-GB"/>
          </a:p>
          <a:p>
            <a:pPr marL="171450" indent="-171450">
              <a:buFont typeface="Arial"/>
              <a:buChar char="•"/>
            </a:pPr>
            <a:r>
              <a:rPr lang="en-GB">
                <a:cs typeface="Calibri"/>
              </a:rPr>
              <a:t>Research helping to ensure that everything we design </a:t>
            </a:r>
            <a:r>
              <a:rPr lang="en-GB"/>
              <a:t>– from cars to personal digital assistants, to algorithms – has human understanding, behaviour and ethics at its centre. </a:t>
            </a:r>
            <a:endParaRPr lang="en-GB">
              <a:cs typeface="Calibri"/>
            </a:endParaRPr>
          </a:p>
          <a:p>
            <a:endParaRPr lang="en-GB" b="1" i="1">
              <a:cs typeface="Calibri"/>
            </a:endParaRPr>
          </a:p>
          <a:p>
            <a:r>
              <a:rPr lang="en-GB" b="1" i="1">
                <a:cs typeface="Calibri"/>
              </a:rPr>
              <a:t>Social media and networks </a:t>
            </a:r>
            <a:endParaRPr lang="en-GB">
              <a:cs typeface="Calibri"/>
            </a:endParaRPr>
          </a:p>
          <a:p>
            <a:pPr marL="171450" indent="-171450">
              <a:buFont typeface="Arial"/>
              <a:buChar char="•"/>
            </a:pPr>
            <a:r>
              <a:rPr lang="en-GB">
                <a:cs typeface="Calibri"/>
              </a:rPr>
              <a:t>Social media is ubiquitous in peoples' interactions with each other and organisations and so relevant to a range of societal challenges. Can provide unique insights into behaviour. </a:t>
            </a:r>
          </a:p>
          <a:p>
            <a:pPr marL="171450" indent="-171450">
              <a:buFont typeface="Arial"/>
              <a:buChar char="•"/>
            </a:pPr>
            <a:r>
              <a:rPr lang="en-GB">
                <a:cs typeface="Calibri"/>
              </a:rPr>
              <a:t>The Mitchell Centre for Network Analysis looks at covert networks, network modelling and analysis, and network dynamics.</a:t>
            </a:r>
          </a:p>
          <a:p>
            <a:pPr marL="171450" indent="-171450">
              <a:buFont typeface="Arial"/>
              <a:buChar char="•"/>
            </a:pPr>
            <a:r>
              <a:rPr lang="en-GB">
                <a:cs typeface="Calibri"/>
              </a:rPr>
              <a:t>A 5-year project (Digital campaigning and electoral democracy) in the Cathie Marsh Institute for Social Research investigates the impact of digital technology on the organisation, implementation and impact of political campaigns. </a:t>
            </a:r>
          </a:p>
          <a:p>
            <a:endParaRPr lang="en-GB" b="1" i="1">
              <a:cs typeface="Calibri"/>
            </a:endParaRPr>
          </a:p>
          <a:p>
            <a:r>
              <a:rPr lang="en-GB" b="1" i="1">
                <a:cs typeface="Calibri"/>
              </a:rPr>
              <a:t>Internet of Things </a:t>
            </a:r>
            <a:endParaRPr lang="en-GB">
              <a:cs typeface="Calibri"/>
            </a:endParaRPr>
          </a:p>
          <a:p>
            <a:pPr marL="171450" indent="-171450">
              <a:buFont typeface="Arial"/>
              <a:buChar char="•"/>
            </a:pPr>
            <a:r>
              <a:rPr lang="en-GB">
                <a:cs typeface="Calibri"/>
              </a:rPr>
              <a:t>Research into the Internet of Things technology plays a crucial role in digital transformation. </a:t>
            </a:r>
            <a:endParaRPr lang="en-GB" b="1" i="1">
              <a:cs typeface="Calibri"/>
            </a:endParaRPr>
          </a:p>
          <a:p>
            <a:pPr marL="171450" indent="-171450">
              <a:buFont typeface="Arial"/>
              <a:buChar char="•"/>
            </a:pPr>
            <a:r>
              <a:rPr lang="en-GB">
                <a:cs typeface="Calibri"/>
              </a:rPr>
              <a:t>It supports ubiquitous sensing of personal and public environments, asset location, real-time control and context-sensitive communication.</a:t>
            </a:r>
          </a:p>
          <a:p>
            <a:pPr marL="171450" indent="-171450">
              <a:buFont typeface="Arial"/>
              <a:buChar char="•"/>
            </a:pPr>
            <a:r>
              <a:rPr lang="en-GB">
                <a:cs typeface="Calibri"/>
              </a:rPr>
              <a:t>Provides opportunities for new services, processes and ways of working. </a:t>
            </a:r>
          </a:p>
          <a:p>
            <a:endParaRPr lang="en-GB" b="1" i="1">
              <a:cs typeface="Calibri"/>
            </a:endParaRPr>
          </a:p>
          <a:p>
            <a:r>
              <a:rPr lang="en-GB" b="1" i="1">
                <a:cs typeface="Calibri"/>
              </a:rPr>
              <a:t>Policy and innovation </a:t>
            </a:r>
            <a:endParaRPr lang="en-GB">
              <a:cs typeface="Calibri"/>
            </a:endParaRPr>
          </a:p>
          <a:p>
            <a:pPr marL="171450" indent="-171450">
              <a:buFont typeface="Arial"/>
              <a:buChar char="•"/>
            </a:pPr>
            <a:r>
              <a:rPr lang="en-GB">
                <a:cs typeface="Calibri"/>
              </a:rPr>
              <a:t>Unlocking the potential of digital transformation is likely to require changes in public and business policy, regulations and regional investment. </a:t>
            </a:r>
            <a:endParaRPr lang="en-GB" b="1" i="1">
              <a:cs typeface="Calibri"/>
            </a:endParaRPr>
          </a:p>
          <a:p>
            <a:pPr marL="171450" indent="-171450">
              <a:buFont typeface="Arial"/>
              <a:buChar char="•"/>
            </a:pPr>
            <a:r>
              <a:rPr lang="en-GB">
                <a:cs typeface="Calibri"/>
              </a:rPr>
              <a:t>Researchers are working with </a:t>
            </a:r>
            <a:r>
              <a:rPr lang="en-GB" err="1">
                <a:cs typeface="Calibri"/>
              </a:rPr>
              <a:t>Policy@Manchester</a:t>
            </a:r>
            <a:r>
              <a:rPr lang="en-GB">
                <a:cs typeface="Calibri"/>
              </a:rPr>
              <a:t> to understand commons issues, challenges and engage proactively with policy makers to seek change. </a:t>
            </a:r>
          </a:p>
          <a:p>
            <a:pPr marL="171450" indent="-171450">
              <a:buFont typeface="Arial"/>
              <a:buChar char="•"/>
            </a:pP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788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Impact examples</a:t>
            </a:r>
          </a:p>
          <a:p>
            <a:endParaRPr lang="en-GB" b="1" u="sng"/>
          </a:p>
          <a:p>
            <a:r>
              <a:rPr lang="en-GB" sz="1200" b="1" u="none"/>
              <a:t>(1) Net zero</a:t>
            </a:r>
            <a:r>
              <a:rPr lang="en-GB" sz="1200" b="1" u="none" baseline="0"/>
              <a:t> futures</a:t>
            </a:r>
            <a:endParaRPr lang="en-GB" sz="1200" b="1" u="none" baseline="0">
              <a:cs typeface="Calibri"/>
            </a:endParaRPr>
          </a:p>
          <a:p>
            <a:r>
              <a:rPr lang="en-GB" sz="1200" i="1" kern="1200">
                <a:solidFill>
                  <a:schemeClr val="tx1"/>
                </a:solidFill>
                <a:effectLst/>
                <a:latin typeface="+mn-lt"/>
                <a:ea typeface="+mn-ea"/>
                <a:cs typeface="+mn-cs"/>
              </a:rPr>
              <a:t>Linking energy, carbon capture and biological feedstock to create a model for calculating end-to-end carbon costs.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CREDS Local Carbon Calculator Project</a:t>
            </a:r>
            <a:endParaRPr lang="en-GB" sz="1200" b="1" i="1"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Collaboration</a:t>
            </a:r>
            <a:r>
              <a:rPr lang="en-GB" sz="1200" b="0" i="0" kern="1200" baseline="0">
                <a:solidFill>
                  <a:schemeClr val="tx1"/>
                </a:solidFill>
                <a:effectLst/>
                <a:latin typeface="+mn-lt"/>
                <a:ea typeface="+mn-ea"/>
                <a:cs typeface="+mn-cs"/>
              </a:rPr>
              <a:t> with University of Leeds and Transport for the South East.</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Co-create a transport and domestic energy calculator.</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Interactive website – maps, visualisations, benchmarking statistics – portal to display quantitative, spatially granular analysis of energy demands.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Tested by policymakers, energy analysts, journalists and communities – to create locally-specific action for energy reduction in the transport sector.</a:t>
            </a:r>
            <a:r>
              <a:rPr lang="en-GB"/>
              <a:t> </a:t>
            </a:r>
          </a:p>
          <a:p>
            <a:endParaRPr lang="en-GB">
              <a:cs typeface="Calibri" panose="020F0502020204030204"/>
            </a:endParaRPr>
          </a:p>
          <a:p>
            <a:r>
              <a:rPr lang="en-GB" sz="1200" kern="1200">
                <a:solidFill>
                  <a:schemeClr val="tx1"/>
                </a:solidFill>
                <a:effectLst/>
                <a:latin typeface="+mn-lt"/>
                <a:ea typeface="+mn-ea"/>
                <a:cs typeface="+mn-cs"/>
              </a:rPr>
              <a:t>UN SDGs: 7</a:t>
            </a:r>
            <a:r>
              <a:rPr lang="en-GB"/>
              <a:t> (Affordable and clean energy),</a:t>
            </a:r>
            <a:r>
              <a:rPr lang="en-GB" sz="1200" kern="1200">
                <a:solidFill>
                  <a:schemeClr val="tx1"/>
                </a:solidFill>
                <a:effectLst/>
                <a:latin typeface="+mn-lt"/>
                <a:ea typeface="+mn-ea"/>
                <a:cs typeface="+mn-cs"/>
              </a:rPr>
              <a:t> 13</a:t>
            </a:r>
            <a:r>
              <a:rPr lang="en-GB"/>
              <a:t> (Climate action)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3"/>
              </a:rPr>
              <a:t>CREDS – Research to transform the energy demand landscape</a:t>
            </a:r>
            <a:r>
              <a:rPr lang="en-GB"/>
              <a:t> </a:t>
            </a:r>
            <a:endParaRPr lang="en-GB" sz="1200" kern="1200">
              <a:solidFill>
                <a:schemeClr val="tx1"/>
              </a:solidFill>
              <a:effectLst/>
              <a:latin typeface="+mn-lt"/>
              <a:cs typeface="Calibri"/>
            </a:endParaRPr>
          </a:p>
          <a:p>
            <a:endParaRPr lang="en-GB" b="1" u="none"/>
          </a:p>
          <a:p>
            <a:r>
              <a:rPr lang="en-GB" b="1" u="none"/>
              <a:t>(2) Resilient futures</a:t>
            </a:r>
            <a:endParaRPr lang="en-GB" b="1" u="none">
              <a:cs typeface="Calibri"/>
            </a:endParaRPr>
          </a:p>
          <a:p>
            <a:r>
              <a:rPr lang="en-GB" b="0" i="1" u="none"/>
              <a:t>Improving</a:t>
            </a:r>
            <a:r>
              <a:rPr lang="en-GB" b="0" i="1" u="none" baseline="0"/>
              <a:t> wastewater outcomes through impactful electrochemical processes and better mapping of </a:t>
            </a:r>
            <a:r>
              <a:rPr lang="en-GB" b="0" i="1" u="none" baseline="0" err="1"/>
              <a:t>microplastics</a:t>
            </a:r>
            <a:r>
              <a:rPr lang="en-GB" b="0" i="1" u="none" baseline="0"/>
              <a:t>.</a:t>
            </a:r>
            <a:r>
              <a:rPr lang="en-GB" i="1"/>
              <a:t> </a:t>
            </a:r>
            <a:endParaRPr lang="en-GB" i="1">
              <a:cs typeface="Calibri"/>
            </a:endParaRPr>
          </a:p>
          <a:p>
            <a:r>
              <a:rPr lang="en-GB" b="1" i="1" u="none" baseline="0"/>
              <a:t>Filtration of </a:t>
            </a:r>
            <a:r>
              <a:rPr lang="en-GB" b="1" i="1" u="none" baseline="0" err="1"/>
              <a:t>microplastic</a:t>
            </a:r>
            <a:r>
              <a:rPr lang="en-GB" b="1" i="1" u="none" baseline="0"/>
              <a:t> spheres by </a:t>
            </a:r>
            <a:r>
              <a:rPr lang="en-GB" b="1" i="1" u="none" baseline="0" err="1"/>
              <a:t>biochar</a:t>
            </a:r>
            <a:r>
              <a:rPr lang="en-GB" b="1" i="1" u="none" baseline="0"/>
              <a:t> (removal efficiency and immobilisation mechanisms – research paper_</a:t>
            </a:r>
            <a:endParaRPr lang="en-GB" b="1" i="1" u="none" baseline="0">
              <a:cs typeface="Calibri"/>
            </a:endParaRPr>
          </a:p>
          <a:p>
            <a:pPr marL="171450" indent="-171450">
              <a:buFont typeface="Arial" panose="020B0604020202020204" pitchFamily="34" charset="0"/>
              <a:buChar char="•"/>
            </a:pPr>
            <a:r>
              <a:rPr lang="en-GB" b="0" i="0" u="none"/>
              <a:t>Experimental</a:t>
            </a:r>
            <a:r>
              <a:rPr lang="en-GB" b="0" i="0" u="none" baseline="0"/>
              <a:t> study on removal of microplastic spheres using biochar – a low-cost materials for integration in sand filter systems.</a:t>
            </a:r>
            <a:endParaRPr lang="en-GB" b="0" i="0" u="none" baseline="0">
              <a:cs typeface="Calibri"/>
            </a:endParaRPr>
          </a:p>
          <a:p>
            <a:pPr marL="171450" indent="-171450">
              <a:buFont typeface="Arial" panose="020B0604020202020204" pitchFamily="34" charset="0"/>
              <a:buChar char="•"/>
            </a:pPr>
            <a:r>
              <a:rPr lang="en-GB" b="0" i="0" u="none" baseline="0"/>
              <a:t>Used to improve efficiency in removing microbeads in wastewater treatments plants.</a:t>
            </a:r>
            <a:r>
              <a:rPr lang="en-GB"/>
              <a:t> </a:t>
            </a:r>
            <a:endParaRPr lang="en-GB" b="0" i="0" u="none">
              <a:cs typeface="Calibri"/>
            </a:endParaRPr>
          </a:p>
          <a:p>
            <a:endParaRPr lang="en-GB" b="1" u="none"/>
          </a:p>
          <a:p>
            <a:r>
              <a:rPr lang="en-GB" sz="1200" kern="1200">
                <a:solidFill>
                  <a:schemeClr val="tx1"/>
                </a:solidFill>
                <a:effectLst/>
                <a:latin typeface="+mn-lt"/>
                <a:ea typeface="+mn-ea"/>
                <a:cs typeface="+mn-cs"/>
              </a:rPr>
              <a:t>UN SDGs: 11</a:t>
            </a:r>
            <a:r>
              <a:rPr lang="en-GB"/>
              <a:t> (Sustainable cities and communities)</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4"/>
              </a:rPr>
              <a:t>Filtration of microplastic spheres by biochar: Removal efficiency and immobilisation mechanisms — Research Explorer The University of Manchester</a:t>
            </a:r>
            <a:r>
              <a:rPr lang="en-GB"/>
              <a:t> </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(3) Inspired</a:t>
            </a:r>
            <a:r>
              <a:rPr lang="en-GB" sz="1200" b="1" kern="1200" baseline="0">
                <a:solidFill>
                  <a:schemeClr val="tx1"/>
                </a:solidFill>
                <a:effectLst/>
                <a:latin typeface="+mn-lt"/>
                <a:ea typeface="+mn-ea"/>
                <a:cs typeface="+mn-cs"/>
              </a:rPr>
              <a:t> and informed futures</a:t>
            </a:r>
            <a:r>
              <a:rPr lang="en-GB" b="1"/>
              <a:t> </a:t>
            </a:r>
            <a:endParaRPr lang="en-GB" sz="1200" b="1" kern="1200" baseline="0">
              <a:solidFill>
                <a:schemeClr val="tx1"/>
              </a:solidFill>
              <a:effectLst/>
              <a:latin typeface="+mn-lt"/>
              <a:cs typeface="Calibri"/>
            </a:endParaRPr>
          </a:p>
          <a:p>
            <a:r>
              <a:rPr lang="en-GB" sz="1200" i="1" kern="1200">
                <a:solidFill>
                  <a:schemeClr val="tx1"/>
                </a:solidFill>
                <a:effectLst/>
                <a:latin typeface="+mn-lt"/>
                <a:ea typeface="+mn-ea"/>
                <a:cs typeface="+mn-cs"/>
              </a:rPr>
              <a:t>Developing video games that showcase the importance of integrated, multi-modal future energy systems.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Resourceful World</a:t>
            </a:r>
            <a:r>
              <a:rPr lang="en-GB" b="1" i="1"/>
              <a:t> </a:t>
            </a:r>
            <a:endParaRPr lang="en-GB" sz="1200" b="1" i="1"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Video game, led by Ricardo </a:t>
            </a:r>
            <a:r>
              <a:rPr lang="en-GB" sz="1200" b="0" i="0" kern="1200" err="1">
                <a:solidFill>
                  <a:schemeClr val="tx1"/>
                </a:solidFill>
                <a:effectLst/>
                <a:latin typeface="+mn-lt"/>
                <a:ea typeface="+mn-ea"/>
                <a:cs typeface="+mn-cs"/>
              </a:rPr>
              <a:t>Climent</a:t>
            </a:r>
            <a:r>
              <a:rPr lang="en-GB" sz="1200" b="0" i="0" kern="1200">
                <a:solidFill>
                  <a:schemeClr val="tx1"/>
                </a:solidFill>
                <a:effectLst/>
                <a:latin typeface="+mn-lt"/>
                <a:ea typeface="+mn-ea"/>
                <a:cs typeface="+mn-cs"/>
              </a:rPr>
              <a:t>, designed to communicate fragility of resources</a:t>
            </a:r>
            <a:r>
              <a:rPr lang="en-GB" sz="1200" b="0" i="0" kern="1200" baseline="0">
                <a:solidFill>
                  <a:schemeClr val="tx1"/>
                </a:solidFill>
                <a:effectLst/>
                <a:latin typeface="+mn-lt"/>
                <a:ea typeface="+mn-ea"/>
                <a:cs typeface="+mn-cs"/>
              </a:rPr>
              <a:t> and availability in a finite world.</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Players explore impact of renewable and non-renewable energy on people and the environment before time runs out on imaginary Planet </a:t>
            </a:r>
            <a:r>
              <a:rPr lang="en-GB" sz="1200" b="0" i="0" kern="1200" baseline="0" err="1">
                <a:solidFill>
                  <a:schemeClr val="tx1"/>
                </a:solidFill>
                <a:effectLst/>
                <a:latin typeface="+mn-lt"/>
                <a:ea typeface="+mn-ea"/>
                <a:cs typeface="+mn-cs"/>
              </a:rPr>
              <a:t>Nimbylon</a:t>
            </a:r>
            <a:r>
              <a:rPr lang="en-GB" sz="1200" b="0" i="0" kern="1200" baseline="0">
                <a:solidFill>
                  <a:schemeClr val="tx1"/>
                </a:solidFill>
                <a:effectLst/>
                <a:latin typeface="+mn-lt"/>
                <a:ea typeface="+mn-ea"/>
                <a:cs typeface="+mn-cs"/>
              </a:rPr>
              <a:t>.</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3</a:t>
            </a:r>
            <a:r>
              <a:rPr lang="en-GB"/>
              <a:t> (Good health and well-being),</a:t>
            </a:r>
            <a:r>
              <a:rPr lang="en-GB" sz="1200" kern="1200">
                <a:solidFill>
                  <a:schemeClr val="tx1"/>
                </a:solidFill>
                <a:effectLst/>
                <a:latin typeface="+mn-lt"/>
                <a:ea typeface="+mn-ea"/>
                <a:cs typeface="+mn-cs"/>
              </a:rPr>
              <a:t> 7</a:t>
            </a:r>
            <a:r>
              <a:rPr lang="en-GB"/>
              <a:t> (Affordable and clean energy),</a:t>
            </a:r>
            <a:r>
              <a:rPr lang="en-GB" sz="1200" kern="1200">
                <a:solidFill>
                  <a:schemeClr val="tx1"/>
                </a:solidFill>
                <a:effectLst/>
                <a:latin typeface="+mn-lt"/>
                <a:ea typeface="+mn-ea"/>
                <a:cs typeface="+mn-cs"/>
              </a:rPr>
              <a:t> 13</a:t>
            </a:r>
            <a:r>
              <a:rPr lang="en-GB"/>
              <a:t> (Climate action)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err="1">
                <a:hlinkClick r:id="rId5"/>
              </a:rPr>
              <a:t>Resourceful</a:t>
            </a:r>
            <a:r>
              <a:rPr lang="en-GB" kern="1200" err="1">
                <a:effectLst/>
                <a:hlinkClick r:id="rId5"/>
              </a:rPr>
              <a:t>.</a:t>
            </a:r>
            <a:r>
              <a:rPr lang="en-GB" err="1">
                <a:hlinkClick r:id="rId5"/>
              </a:rPr>
              <a:t>World</a:t>
            </a:r>
            <a:endParaRPr lang="en-GB" sz="1200" kern="1200">
              <a:solidFill>
                <a:schemeClr val="tx1"/>
              </a:solidFill>
              <a:effectLst/>
              <a:latin typeface="+mn-lt"/>
              <a:cs typeface="Calibri"/>
            </a:endParaRPr>
          </a:p>
          <a:p>
            <a:endParaRPr lang="en-GB" sz="1200" b="0" i="1"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(4) Resourceful</a:t>
            </a:r>
            <a:r>
              <a:rPr lang="en-GB" sz="1200" b="1" i="0" kern="1200" baseline="0">
                <a:solidFill>
                  <a:schemeClr val="tx1"/>
                </a:solidFill>
                <a:effectLst/>
                <a:latin typeface="+mn-lt"/>
                <a:ea typeface="+mn-ea"/>
                <a:cs typeface="+mn-cs"/>
              </a:rPr>
              <a:t> futures</a:t>
            </a:r>
            <a:r>
              <a:rPr lang="en-GB" b="1"/>
              <a:t> </a:t>
            </a:r>
            <a:endParaRPr lang="en-GB" sz="1200" b="1" i="0" kern="1200" baseline="0">
              <a:solidFill>
                <a:schemeClr val="tx1"/>
              </a:solidFill>
              <a:effectLst/>
              <a:latin typeface="+mn-lt"/>
              <a:cs typeface="Calibri"/>
            </a:endParaRPr>
          </a:p>
          <a:p>
            <a:r>
              <a:rPr lang="en-GB" sz="1200" i="1" kern="1200">
                <a:solidFill>
                  <a:schemeClr val="tx1"/>
                </a:solidFill>
                <a:effectLst/>
                <a:latin typeface="+mn-lt"/>
                <a:ea typeface="+mn-ea"/>
                <a:cs typeface="+mn-cs"/>
              </a:rPr>
              <a:t>Improving plastic sustainability by making plastic recycling simpler and improving processes.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One Bin to Rule Them</a:t>
            </a:r>
            <a:r>
              <a:rPr lang="en-GB" sz="1200" b="1" i="1" kern="1200" baseline="0">
                <a:solidFill>
                  <a:schemeClr val="tx1"/>
                </a:solidFill>
                <a:effectLst/>
                <a:latin typeface="+mn-lt"/>
                <a:ea typeface="+mn-ea"/>
                <a:cs typeface="+mn-cs"/>
              </a:rPr>
              <a:t> All</a:t>
            </a:r>
            <a:endParaRPr lang="en-GB" sz="1200" b="1" i="1"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Three-year project tackling issue of plastic recycling.</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Bringing together material scientists, with social science and business models – provide understanding of plastics challenge and available recycling regimes in UK households.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Developed hierarchy of plastic materials to help policymakers to create new approaches to waste flows within circular economy.</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Funded by a UK Research and Innovation Industrial Strategy Challenge Fund Grant.</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Produced publicly accessible white paper that has received significant interest.</a:t>
            </a:r>
            <a:r>
              <a:rPr lang="en-GB"/>
              <a:t> </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6"/>
              </a:rPr>
              <a:t>One Bin </a:t>
            </a:r>
            <a:r>
              <a:rPr lang="en-GB" kern="1200">
                <a:effectLst/>
                <a:hlinkClick r:id="rId6"/>
              </a:rPr>
              <a:t>to</a:t>
            </a:r>
            <a:r>
              <a:rPr lang="en-GB">
                <a:hlinkClick r:id="rId6"/>
              </a:rPr>
              <a:t> Rule Them All | Sustainable Futures | The University of Manchester</a:t>
            </a:r>
            <a:endParaRPr lang="en-GB" sz="1200" kern="1200">
              <a:solidFill>
                <a:schemeClr val="tx1"/>
              </a:solidFill>
              <a:effectLst/>
              <a:latin typeface="+mn-lt"/>
              <a:cs typeface="Calibri"/>
            </a:endParaRPr>
          </a:p>
          <a:p>
            <a:endParaRPr lang="en-GB" sz="1200" b="1" i="0" kern="1200" baseline="0">
              <a:solidFill>
                <a:schemeClr val="tx1"/>
              </a:solidFill>
              <a:effectLst/>
              <a:latin typeface="+mn-lt"/>
              <a:ea typeface="+mn-ea"/>
              <a:cs typeface="+mn-cs"/>
            </a:endParaRPr>
          </a:p>
          <a:p>
            <a:r>
              <a:rPr lang="en-GB" sz="1200" b="1" i="0" kern="1200" baseline="0">
                <a:solidFill>
                  <a:schemeClr val="tx1"/>
                </a:solidFill>
                <a:effectLst/>
                <a:latin typeface="+mn-lt"/>
                <a:ea typeface="+mn-ea"/>
                <a:cs typeface="+mn-cs"/>
              </a:rPr>
              <a:t>(5) Healthy futures</a:t>
            </a:r>
            <a:r>
              <a:rPr lang="en-GB" b="1"/>
              <a:t> </a:t>
            </a:r>
            <a:endParaRPr lang="en-GB" sz="1200" b="1" i="0" kern="1200" baseline="0">
              <a:solidFill>
                <a:schemeClr val="tx1"/>
              </a:solidFill>
              <a:effectLst/>
              <a:latin typeface="+mn-lt"/>
              <a:cs typeface="Calibri"/>
            </a:endParaRPr>
          </a:p>
          <a:p>
            <a:r>
              <a:rPr lang="en-GB" sz="1200" i="1" kern="1200">
                <a:solidFill>
                  <a:schemeClr val="tx1"/>
                </a:solidFill>
                <a:effectLst/>
                <a:latin typeface="+mn-lt"/>
                <a:ea typeface="+mn-ea"/>
                <a:cs typeface="+mn-cs"/>
              </a:rPr>
              <a:t>Measuring the health impacts of soot emissions from the airline industry, and working with airlines to reduce global levels.</a:t>
            </a:r>
            <a:endParaRPr lang="en-GB" sz="1200" i="1" kern="1200">
              <a:solidFill>
                <a:schemeClr val="tx1"/>
              </a:solidFill>
              <a:effectLst/>
              <a:latin typeface="+mn-lt"/>
              <a:cs typeface="Calibri"/>
            </a:endParaRPr>
          </a:p>
          <a:p>
            <a:r>
              <a:rPr lang="en-GB" sz="1200" b="1" i="1" kern="1200">
                <a:solidFill>
                  <a:schemeClr val="tx1"/>
                </a:solidFill>
                <a:effectLst/>
                <a:latin typeface="+mn-lt"/>
                <a:ea typeface="+mn-ea"/>
                <a:cs typeface="+mn-cs"/>
              </a:rPr>
              <a:t>Setting</a:t>
            </a:r>
            <a:r>
              <a:rPr lang="en-GB" sz="1200" b="1" i="1" kern="1200" baseline="0">
                <a:solidFill>
                  <a:schemeClr val="tx1"/>
                </a:solidFill>
                <a:effectLst/>
                <a:latin typeface="+mn-lt"/>
                <a:ea typeface="+mn-ea"/>
                <a:cs typeface="+mn-cs"/>
              </a:rPr>
              <a:t> the standard for cleaner skies</a:t>
            </a:r>
            <a:r>
              <a:rPr lang="en-GB" b="1" i="1"/>
              <a:t> </a:t>
            </a:r>
            <a:endParaRPr lang="en-GB" sz="1200" b="1" i="1"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Developing research-led methods to quantify and standardise measurement of non-volatile particulate matter (</a:t>
            </a:r>
            <a:r>
              <a:rPr lang="en-GB" sz="1200" b="0" i="0" kern="1200" baseline="0" err="1">
                <a:solidFill>
                  <a:schemeClr val="tx1"/>
                </a:solidFill>
                <a:effectLst/>
                <a:latin typeface="+mn-lt"/>
                <a:ea typeface="+mn-ea"/>
                <a:cs typeface="+mn-cs"/>
              </a:rPr>
              <a:t>nvPM</a:t>
            </a:r>
            <a:r>
              <a:rPr lang="en-GB" sz="1200" b="0" i="0" kern="1200" baseline="0">
                <a:solidFill>
                  <a:schemeClr val="tx1"/>
                </a:solidFill>
                <a:effectLst/>
                <a:latin typeface="+mn-lt"/>
                <a:ea typeface="+mn-ea"/>
                <a:cs typeface="+mn-cs"/>
              </a:rPr>
              <a:t>) from aircraft engines (an industry worth approx. $10 billion per year).</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Methods adopted by Civil Aviation Organisation (ICAO) to update aircraft emissions regulations.</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Two new international standards for </a:t>
            </a:r>
            <a:r>
              <a:rPr lang="en-GB" sz="1200" b="0" i="0" kern="1200" baseline="0" err="1">
                <a:solidFill>
                  <a:schemeClr val="tx1"/>
                </a:solidFill>
                <a:effectLst/>
                <a:latin typeface="+mn-lt"/>
                <a:ea typeface="+mn-ea"/>
                <a:cs typeface="+mn-cs"/>
              </a:rPr>
              <a:t>nvPM</a:t>
            </a:r>
            <a:r>
              <a:rPr lang="en-GB" sz="1200" b="0" i="0" kern="1200" baseline="0">
                <a:solidFill>
                  <a:schemeClr val="tx1"/>
                </a:solidFill>
                <a:effectLst/>
                <a:latin typeface="+mn-lt"/>
                <a:ea typeface="+mn-ea"/>
                <a:cs typeface="+mn-cs"/>
              </a:rPr>
              <a:t> emissions measurement introduced.</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Technical contribution made and ICAO regulatory documents drafted.</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err="1">
                <a:solidFill>
                  <a:schemeClr val="tx1"/>
                </a:solidFill>
                <a:effectLst/>
                <a:latin typeface="+mn-lt"/>
                <a:ea typeface="+mn-ea"/>
                <a:cs typeface="+mn-cs"/>
              </a:rPr>
              <a:t>nvP</a:t>
            </a:r>
            <a:r>
              <a:rPr lang="en-GB" sz="1200" b="0" i="0" kern="1200" baseline="0">
                <a:solidFill>
                  <a:schemeClr val="tx1"/>
                </a:solidFill>
                <a:effectLst/>
                <a:latin typeface="+mn-lt"/>
                <a:ea typeface="+mn-ea"/>
                <a:cs typeface="+mn-cs"/>
              </a:rPr>
              <a:t> mass and number concentration emission limits for new aircraft engines introduced, to reduce global aviation soot.</a:t>
            </a:r>
            <a:r>
              <a:rPr lang="en-GB"/>
              <a:t> </a:t>
            </a:r>
            <a:endParaRPr lang="en-GB" sz="1200" b="0" i="0" kern="1200" baseline="0">
              <a:solidFill>
                <a:schemeClr val="tx1"/>
              </a:solidFill>
              <a:effectLst/>
              <a:latin typeface="+mn-lt"/>
              <a:cs typeface="Calibri"/>
            </a:endParaRPr>
          </a:p>
          <a:p>
            <a:endParaRPr lang="en-GB" sz="1200" b="1" i="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7"/>
              </a:rPr>
              <a:t>Setting the standard for cleaner skies | Global Challenges Manchester Solutions | The University of Manchester</a:t>
            </a:r>
            <a:endParaRPr lang="en-GB" sz="120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(6) Inclusive and prosperous</a:t>
            </a:r>
            <a:r>
              <a:rPr lang="en-GB" sz="1200" b="1" kern="1200" baseline="0">
                <a:solidFill>
                  <a:schemeClr val="tx1"/>
                </a:solidFill>
                <a:effectLst/>
                <a:latin typeface="+mn-lt"/>
                <a:ea typeface="+mn-ea"/>
                <a:cs typeface="+mn-cs"/>
              </a:rPr>
              <a:t> futures</a:t>
            </a:r>
            <a:endParaRPr lang="en-GB" sz="1200" b="1" kern="1200" baseline="0">
              <a:solidFill>
                <a:schemeClr val="tx1"/>
              </a:solidFill>
              <a:effectLst/>
              <a:latin typeface="+mn-lt"/>
              <a:cs typeface="Calibri"/>
            </a:endParaRPr>
          </a:p>
          <a:p>
            <a:r>
              <a:rPr lang="en-GB" sz="1200" i="1" kern="1200">
                <a:solidFill>
                  <a:schemeClr val="tx1"/>
                </a:solidFill>
                <a:effectLst/>
                <a:latin typeface="+mn-lt"/>
                <a:ea typeface="+mn-ea"/>
                <a:cs typeface="+mn-cs"/>
              </a:rPr>
              <a:t>Working with diverse communities to support pro-environmental behaviour in venues ranging from festivals to homes.</a:t>
            </a:r>
            <a:endParaRPr lang="en-GB" sz="1200" kern="1200">
              <a:solidFill>
                <a:schemeClr val="tx1"/>
              </a:solidFill>
              <a:effectLst/>
              <a:latin typeface="+mn-lt"/>
              <a:ea typeface="+mn-ea"/>
              <a:cs typeface="+mn-cs"/>
            </a:endParaRPr>
          </a:p>
          <a:p>
            <a:r>
              <a:rPr lang="en-GB" sz="1200" b="1" i="1" kern="1200">
                <a:solidFill>
                  <a:schemeClr val="tx1"/>
                </a:solidFill>
                <a:effectLst/>
                <a:latin typeface="+mn-lt"/>
                <a:ea typeface="+mn-ea"/>
                <a:cs typeface="+mn-cs"/>
              </a:rPr>
              <a:t>Reducing the environmental impact of festivalgoers</a:t>
            </a:r>
            <a:endParaRPr lang="en-GB" sz="1200" b="0" i="1" kern="120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Solutions</a:t>
            </a:r>
            <a:r>
              <a:rPr lang="en-GB" sz="1200" b="0" i="0" kern="1200" baseline="0">
                <a:solidFill>
                  <a:schemeClr val="tx1"/>
                </a:solidFill>
                <a:effectLst/>
                <a:latin typeface="+mn-lt"/>
                <a:ea typeface="+mn-ea"/>
                <a:cs typeface="+mn-cs"/>
              </a:rPr>
              <a:t> to reduce the ecological footprint of festivalgoers across the globe.</a:t>
            </a:r>
            <a:r>
              <a:rPr lang="en-GB"/>
              <a:t> </a:t>
            </a:r>
            <a:endParaRPr lang="en-GB" sz="1200" b="0" i="0" kern="1200" baseline="0">
              <a:solidFill>
                <a:schemeClr val="tx1"/>
              </a:solidFill>
              <a:effectLst/>
              <a:latin typeface="+mn-lt"/>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Manchester researchers helped Glastonbury Festival reduce waste through education and behavioural change initiatives.</a:t>
            </a:r>
            <a:endParaRPr lang="en-GB" sz="1200" b="0" i="0" kern="1200">
              <a:solidFill>
                <a:schemeClr val="tx1"/>
              </a:solidFill>
              <a:effectLst/>
              <a:latin typeface="+mn-lt"/>
              <a:cs typeface="Calibri"/>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UN SDGs: 12</a:t>
            </a:r>
            <a:r>
              <a:rPr lang="en-GB"/>
              <a:t> (Responsible consumption and production)</a:t>
            </a:r>
            <a:endParaRPr lang="en-GB" sz="1200" kern="1200">
              <a:solidFill>
                <a:schemeClr val="tx1"/>
              </a:solidFill>
              <a:effectLst/>
              <a:latin typeface="+mn-lt"/>
              <a:cs typeface="Calibri"/>
            </a:endParaRPr>
          </a:p>
          <a:p>
            <a:r>
              <a:rPr lang="en-GB" sz="1200" kern="1200">
                <a:solidFill>
                  <a:schemeClr val="tx1"/>
                </a:solidFill>
                <a:effectLst/>
                <a:latin typeface="+mn-lt"/>
                <a:ea typeface="+mn-ea"/>
                <a:cs typeface="+mn-cs"/>
              </a:rPr>
              <a:t>Link: </a:t>
            </a:r>
            <a:r>
              <a:rPr lang="en-GB">
                <a:hlinkClick r:id="rId8"/>
              </a:rPr>
              <a:t>Reducing waste at festivals | Sustainable Futures | The University of Manchester</a:t>
            </a:r>
            <a:endParaRPr lang="en-GB" sz="1200" b="1" i="0" kern="1200" baseline="0">
              <a:solidFill>
                <a:schemeClr val="tx1"/>
              </a:solidFill>
              <a:effectLst/>
              <a:latin typeface="+mn-lt"/>
              <a:ea typeface="+mn-ea"/>
              <a:cs typeface="+mn-cs"/>
            </a:endParaRPr>
          </a:p>
          <a:p>
            <a:endParaRPr lang="en-GB" sz="1200" b="1" i="0" kern="1200" baseline="0">
              <a:solidFill>
                <a:schemeClr val="tx1"/>
              </a:solidFill>
              <a:effectLst/>
              <a:latin typeface="+mn-lt"/>
              <a:ea typeface="+mn-ea"/>
              <a:cs typeface="+mn-cs"/>
            </a:endParaRPr>
          </a:p>
          <a:p>
            <a:endParaRPr lang="en-GB" sz="1200" b="1" i="0" kern="1200" baseline="0">
              <a:solidFill>
                <a:schemeClr val="tx1"/>
              </a:solidFill>
              <a:effectLst/>
              <a:latin typeface="+mn-lt"/>
              <a:ea typeface="+mn-ea"/>
              <a:cs typeface="+mn-cs"/>
            </a:endParaRPr>
          </a:p>
          <a:p>
            <a:endParaRPr lang="en-GB" sz="1200" b="1" i="0" kern="1200">
              <a:solidFill>
                <a:schemeClr val="tx1"/>
              </a:solidFill>
              <a:effectLst/>
              <a:latin typeface="+mn-lt"/>
              <a:ea typeface="+mn-ea"/>
              <a:cs typeface="+mn-cs"/>
            </a:endParaRPr>
          </a:p>
          <a:p>
            <a:endParaRPr lang="en-GB" b="1" u="non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2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b="1" i="1">
                <a:solidFill>
                  <a:srgbClr val="404040"/>
                </a:solidFill>
              </a:rPr>
              <a:t>Key collaborations</a:t>
            </a:r>
            <a:r>
              <a:rPr lang="en-US" b="1">
                <a:solidFill>
                  <a:srgbClr val="404040"/>
                </a:solidFill>
              </a:rPr>
              <a:t> </a:t>
            </a:r>
            <a:r>
              <a:rPr lang="en-US">
                <a:solidFill>
                  <a:srgbClr val="404040"/>
                </a:solidFill>
              </a:rPr>
              <a:t> </a:t>
            </a:r>
            <a:endParaRPr lang="en-US"/>
          </a:p>
          <a:p>
            <a:pPr defTabSz="457200"/>
            <a:r>
              <a:rPr lang="en-US">
                <a:solidFill>
                  <a:srgbClr val="404040"/>
                </a:solidFill>
              </a:rPr>
              <a:t>CM collaborates with an ecosystem of arts and cultural </a:t>
            </a:r>
            <a:r>
              <a:rPr lang="en-US" err="1">
                <a:solidFill>
                  <a:srgbClr val="404040"/>
                </a:solidFill>
              </a:rPr>
              <a:t>organisations</a:t>
            </a:r>
            <a:r>
              <a:rPr lang="en-US">
                <a:solidFill>
                  <a:srgbClr val="404040"/>
                </a:solidFill>
              </a:rPr>
              <a:t> and venues in Greater Manchester across:  </a:t>
            </a:r>
            <a:endParaRPr lang="en-US"/>
          </a:p>
          <a:p>
            <a:pPr marL="285750" indent="-285750" defTabSz="457200">
              <a:buFont typeface="Arial"/>
              <a:buChar char="•"/>
            </a:pPr>
            <a:r>
              <a:rPr lang="en-US">
                <a:solidFill>
                  <a:srgbClr val="404040"/>
                </a:solidFill>
              </a:rPr>
              <a:t>Research leadership  </a:t>
            </a:r>
            <a:endParaRPr lang="en-US"/>
          </a:p>
          <a:p>
            <a:pPr marL="285750" indent="-285750" defTabSz="457200">
              <a:buFont typeface="Arial"/>
              <a:buChar char="•"/>
            </a:pPr>
            <a:r>
              <a:rPr lang="en-US">
                <a:solidFill>
                  <a:srgbClr val="404040"/>
                </a:solidFill>
              </a:rPr>
              <a:t>Strategic partnerships  </a:t>
            </a:r>
            <a:endParaRPr lang="en-US"/>
          </a:p>
          <a:p>
            <a:pPr marL="285750" indent="-285750" defTabSz="457200">
              <a:buFont typeface="Arial"/>
              <a:buChar char="•"/>
            </a:pPr>
            <a:r>
              <a:rPr lang="en-US">
                <a:solidFill>
                  <a:srgbClr val="404040"/>
                </a:solidFill>
              </a:rPr>
              <a:t>Joint PhDs  </a:t>
            </a:r>
            <a:endParaRPr lang="en-US"/>
          </a:p>
          <a:p>
            <a:pPr marL="285750" indent="-285750" defTabSz="457200">
              <a:buFont typeface="Arial"/>
              <a:buChar char="•"/>
            </a:pPr>
            <a:r>
              <a:rPr lang="en-US">
                <a:solidFill>
                  <a:srgbClr val="404040"/>
                </a:solidFill>
              </a:rPr>
              <a:t>Knowledge exchange  </a:t>
            </a:r>
            <a:endParaRPr lang="en-US"/>
          </a:p>
          <a:p>
            <a:pPr defTabSz="457200"/>
            <a:r>
              <a:rPr lang="en-US">
                <a:solidFill>
                  <a:srgbClr val="404040"/>
                </a:solidFill>
              </a:rPr>
              <a:t> </a:t>
            </a:r>
            <a:endParaRPr lang="en-US"/>
          </a:p>
          <a:p>
            <a:pPr defTabSz="457200"/>
            <a:r>
              <a:rPr lang="en-US" b="1" i="1">
                <a:solidFill>
                  <a:srgbClr val="404040"/>
                </a:solidFill>
              </a:rPr>
              <a:t>Shared research agenda</a:t>
            </a:r>
            <a:r>
              <a:rPr lang="en-US">
                <a:solidFill>
                  <a:srgbClr val="404040"/>
                </a:solidFill>
              </a:rPr>
              <a:t>  </a:t>
            </a:r>
            <a:endParaRPr lang="en-US"/>
          </a:p>
          <a:p>
            <a:pPr defTabSz="457200"/>
            <a:r>
              <a:rPr lang="en-US">
                <a:solidFill>
                  <a:srgbClr val="404040"/>
                </a:solidFill>
              </a:rPr>
              <a:t>Advancing a shared research agenda with the University’s cultural institutions, including:  </a:t>
            </a:r>
            <a:endParaRPr lang="en-US"/>
          </a:p>
          <a:p>
            <a:pPr marL="285750" indent="-285750" defTabSz="457200">
              <a:buFont typeface="Arial"/>
              <a:buChar char="•"/>
            </a:pPr>
            <a:r>
              <a:rPr lang="en-US">
                <a:solidFill>
                  <a:srgbClr val="404040"/>
                </a:solidFill>
              </a:rPr>
              <a:t>Manchester Museum  </a:t>
            </a:r>
            <a:endParaRPr lang="en-US"/>
          </a:p>
          <a:p>
            <a:pPr marL="285750" indent="-285750" defTabSz="457200">
              <a:buFont typeface="Arial"/>
              <a:buChar char="•"/>
            </a:pPr>
            <a:r>
              <a:rPr lang="en-US">
                <a:solidFill>
                  <a:srgbClr val="404040"/>
                </a:solidFill>
              </a:rPr>
              <a:t>Whitworth Art Gallery  </a:t>
            </a:r>
            <a:endParaRPr lang="en-US"/>
          </a:p>
          <a:p>
            <a:pPr marL="285750" indent="-285750" defTabSz="457200">
              <a:buFont typeface="Arial"/>
              <a:buChar char="•"/>
            </a:pPr>
            <a:r>
              <a:rPr lang="en-US">
                <a:solidFill>
                  <a:srgbClr val="404040"/>
                </a:solidFill>
              </a:rPr>
              <a:t>John Rylands Research Institute and Library  </a:t>
            </a:r>
            <a:endParaRPr lang="en-US"/>
          </a:p>
          <a:p>
            <a:pPr marL="285750" indent="-285750" defTabSz="457200">
              <a:buFont typeface="Arial"/>
              <a:buChar char="•"/>
            </a:pPr>
            <a:r>
              <a:rPr lang="en-US">
                <a:solidFill>
                  <a:srgbClr val="404040"/>
                </a:solidFill>
              </a:rPr>
              <a:t>Manchester University Press  </a:t>
            </a:r>
            <a:endParaRPr lang="en-US"/>
          </a:p>
          <a:p>
            <a:pPr marL="285750" indent="-285750" defTabSz="457200">
              <a:buFont typeface="Arial"/>
              <a:buChar char="•"/>
            </a:pPr>
            <a:r>
              <a:rPr lang="en-US">
                <a:solidFill>
                  <a:srgbClr val="404040"/>
                </a:solidFill>
              </a:rPr>
              <a:t>Jodrell Bank Observatory Centre  </a:t>
            </a:r>
            <a:endParaRPr lang="en-US"/>
          </a:p>
          <a:p>
            <a:pPr defTabSz="457200"/>
            <a:r>
              <a:rPr lang="en-US">
                <a:solidFill>
                  <a:srgbClr val="404040"/>
                </a:solidFill>
              </a:rPr>
              <a:t>  </a:t>
            </a:r>
            <a:endParaRPr lang="en-US">
              <a:solidFill>
                <a:srgbClr val="000000"/>
              </a:solidFill>
            </a:endParaRPr>
          </a:p>
          <a:p>
            <a:pPr defTabSz="457200"/>
            <a:r>
              <a:rPr lang="en-US" b="1" u="sng">
                <a:solidFill>
                  <a:srgbClr val="404040"/>
                </a:solidFill>
              </a:rPr>
              <a:t>Impact examples</a:t>
            </a:r>
            <a:r>
              <a:rPr lang="en-US">
                <a:solidFill>
                  <a:srgbClr val="404040"/>
                </a:solidFill>
              </a:rPr>
              <a:t>  </a:t>
            </a:r>
            <a:endParaRPr lang="en-US"/>
          </a:p>
          <a:p>
            <a:pPr defTabSz="457200"/>
            <a:r>
              <a:rPr lang="en-US">
                <a:solidFill>
                  <a:srgbClr val="404040"/>
                </a:solidFill>
              </a:rPr>
              <a:t>  </a:t>
            </a:r>
            <a:endParaRPr lang="en-US">
              <a:solidFill>
                <a:srgbClr val="000000"/>
              </a:solidFill>
            </a:endParaRPr>
          </a:p>
          <a:p>
            <a:pPr defTabSz="457200"/>
            <a:r>
              <a:rPr lang="en-US" b="1" i="1">
                <a:solidFill>
                  <a:srgbClr val="404040"/>
                </a:solidFill>
              </a:rPr>
              <a:t>Creative Industries and Innovation</a:t>
            </a:r>
            <a:r>
              <a:rPr lang="en-US">
                <a:solidFill>
                  <a:srgbClr val="404040"/>
                </a:solidFill>
              </a:rPr>
              <a:t>  </a:t>
            </a:r>
            <a:endParaRPr lang="en-US"/>
          </a:p>
          <a:p>
            <a:pPr marL="285750" indent="-285750" defTabSz="457200">
              <a:buFont typeface="Arial"/>
              <a:buChar char="•"/>
            </a:pPr>
            <a:r>
              <a:rPr lang="en-US">
                <a:solidFill>
                  <a:srgbClr val="404040"/>
                </a:solidFill>
              </a:rPr>
              <a:t>October 2023 – collaboration on All-Party Parliamentary Group (APPG) for Creative Diversity.   </a:t>
            </a:r>
            <a:endParaRPr lang="en-US"/>
          </a:p>
          <a:p>
            <a:pPr marL="285750" indent="-285750" defTabSz="457200">
              <a:buFont typeface="Arial"/>
              <a:buChar char="•"/>
            </a:pPr>
            <a:r>
              <a:rPr lang="en-US">
                <a:solidFill>
                  <a:srgbClr val="404040"/>
                </a:solidFill>
              </a:rPr>
              <a:t>Exploring pathways to creative higher education.  </a:t>
            </a:r>
            <a:endParaRPr lang="en-US"/>
          </a:p>
          <a:p>
            <a:pPr marL="285750" indent="-285750" defTabSz="457200">
              <a:buFont typeface="Arial"/>
              <a:buChar char="•"/>
            </a:pPr>
            <a:r>
              <a:rPr lang="en-US">
                <a:solidFill>
                  <a:srgbClr val="404040"/>
                </a:solidFill>
              </a:rPr>
              <a:t>Supporting diversity in the creative workforce.  </a:t>
            </a:r>
            <a:endParaRPr lang="en-US"/>
          </a:p>
          <a:p>
            <a:pPr marL="285750" indent="-285750" defTabSz="457200">
              <a:buFont typeface="Arial"/>
              <a:buChar char="•"/>
            </a:pPr>
            <a:r>
              <a:rPr lang="en-US">
                <a:solidFill>
                  <a:srgbClr val="404040"/>
                </a:solidFill>
              </a:rPr>
              <a:t>Supporting sustainable practices with fashion industry SME, Style 3D.   </a:t>
            </a:r>
            <a:endParaRPr lang="en-US"/>
          </a:p>
          <a:p>
            <a:pPr defTabSz="457200"/>
            <a:r>
              <a:rPr lang="en-US">
                <a:solidFill>
                  <a:srgbClr val="404040"/>
                </a:solidFill>
              </a:rPr>
              <a:t>  </a:t>
            </a:r>
            <a:endParaRPr lang="en-US"/>
          </a:p>
          <a:p>
            <a:pPr defTabSz="457200"/>
            <a:r>
              <a:rPr lang="en-US" b="1" i="1">
                <a:solidFill>
                  <a:srgbClr val="404040"/>
                </a:solidFill>
              </a:rPr>
              <a:t>Creativity, Health and Wellbeing</a:t>
            </a:r>
            <a:r>
              <a:rPr lang="en-US">
                <a:solidFill>
                  <a:srgbClr val="404040"/>
                </a:solidFill>
              </a:rPr>
              <a:t>  </a:t>
            </a:r>
            <a:endParaRPr lang="en-US"/>
          </a:p>
          <a:p>
            <a:pPr marL="285750" indent="-285750" defTabSz="457200">
              <a:buFont typeface="Arial"/>
              <a:buChar char="•"/>
            </a:pPr>
            <a:r>
              <a:rPr lang="en-US">
                <a:solidFill>
                  <a:srgbClr val="404040"/>
                </a:solidFill>
              </a:rPr>
              <a:t>June 2022 – group convened to deliver Arts and Humanities Research Council (AHRC)-funded project ‘</a:t>
            </a:r>
            <a:r>
              <a:rPr lang="en-US" err="1">
                <a:solidFill>
                  <a:srgbClr val="404040"/>
                </a:solidFill>
              </a:rPr>
              <a:t>Organisations</a:t>
            </a:r>
            <a:r>
              <a:rPr lang="en-US">
                <a:solidFill>
                  <a:srgbClr val="404040"/>
                </a:solidFill>
              </a:rPr>
              <a:t> of Hope’.  </a:t>
            </a:r>
            <a:endParaRPr lang="en-US"/>
          </a:p>
          <a:p>
            <a:pPr marL="285750" indent="-285750" defTabSz="457200">
              <a:buFont typeface="Arial"/>
              <a:buChar char="•"/>
            </a:pPr>
            <a:r>
              <a:rPr lang="en-US">
                <a:solidFill>
                  <a:srgbClr val="404040"/>
                </a:solidFill>
              </a:rPr>
              <a:t>Interdisciplinary, multi-organization research project – establishing a creative health coalition to address health inequalities and inequities in Greater Manchester.   </a:t>
            </a:r>
            <a:endParaRPr lang="en-US"/>
          </a:p>
          <a:p>
            <a:pPr defTabSz="457200"/>
            <a:r>
              <a:rPr lang="en-US">
                <a:solidFill>
                  <a:srgbClr val="404040"/>
                </a:solidFill>
              </a:rPr>
              <a:t>  </a:t>
            </a:r>
            <a:endParaRPr lang="en-US"/>
          </a:p>
          <a:p>
            <a:pPr defTabSz="457200"/>
            <a:r>
              <a:rPr lang="en-US" b="1" i="1">
                <a:solidFill>
                  <a:srgbClr val="404040"/>
                </a:solidFill>
              </a:rPr>
              <a:t>Creative and Civic Futures </a:t>
            </a:r>
            <a:r>
              <a:rPr lang="en-US">
                <a:solidFill>
                  <a:srgbClr val="404040"/>
                </a:solidFill>
              </a:rPr>
              <a:t>  </a:t>
            </a:r>
            <a:endParaRPr lang="en-US"/>
          </a:p>
          <a:p>
            <a:pPr marL="285750" indent="-285750" defTabSz="457200">
              <a:buFont typeface="Arial"/>
              <a:buChar char="•"/>
            </a:pPr>
            <a:r>
              <a:rPr lang="en-US">
                <a:solidFill>
                  <a:srgbClr val="404040"/>
                </a:solidFill>
              </a:rPr>
              <a:t>Working with the John Rylands Research Institute and Library to showcase the British Pop Archive.   </a:t>
            </a:r>
            <a:endParaRPr lang="en-US"/>
          </a:p>
          <a:p>
            <a:pPr marL="285750" indent="-285750" defTabSz="457200">
              <a:buFont typeface="Arial"/>
              <a:buChar char="•"/>
            </a:pPr>
            <a:r>
              <a:rPr lang="en-US">
                <a:solidFill>
                  <a:srgbClr val="404040"/>
                </a:solidFill>
              </a:rPr>
              <a:t>National collection dedicated to the preservation and research of popular culture.   </a:t>
            </a:r>
            <a:endParaRPr lang="en-US"/>
          </a:p>
          <a:p>
            <a:pPr marL="285750" indent="-285750" defTabSz="457200">
              <a:buFont typeface="Arial"/>
              <a:buChar char="•"/>
            </a:pPr>
            <a:r>
              <a:rPr lang="en-US">
                <a:solidFill>
                  <a:srgbClr val="404040"/>
                </a:solidFill>
              </a:rPr>
              <a:t>First specifically-designed, large-scale popular culture archive in the UK.   </a:t>
            </a:r>
            <a:endParaRPr lang="en-US"/>
          </a:p>
          <a:p>
            <a:pPr marL="285750" indent="-285750" defTabSz="457200">
              <a:buFont typeface="Arial"/>
              <a:buChar char="•"/>
            </a:pPr>
            <a:r>
              <a:rPr lang="en-US">
                <a:solidFill>
                  <a:srgbClr val="404040"/>
                </a:solidFill>
              </a:rPr>
              <a:t>Celebrates Manchester’s position as a creative and cultural capital.  </a:t>
            </a:r>
            <a:endParaRPr lang="en-US"/>
          </a:p>
          <a:p>
            <a:pPr defTabSz="457200"/>
            <a:endParaRPr lang="en-US" b="1">
              <a:solidFill>
                <a:srgbClr val="404040"/>
              </a:solidFill>
              <a:cs typeface="Calibri"/>
            </a:endParaRPr>
          </a:p>
          <a:p>
            <a:pPr marL="342900" indent="-342900" defTabSz="457200">
              <a:spcBef>
                <a:spcPct val="0"/>
              </a:spcBef>
              <a:spcAft>
                <a:spcPct val="0"/>
              </a:spcAft>
            </a:pPr>
            <a:endParaRPr lang="en-GB" b="1" i="1">
              <a:solidFill>
                <a:srgbClr val="404040"/>
              </a:solidFill>
              <a:latin typeface="Open Sans ExtraBold"/>
              <a:ea typeface="MS PGothic"/>
              <a:cs typeface="Open Sans ExtraBold"/>
            </a:endParaRPr>
          </a:p>
          <a:p>
            <a:pPr defTabSz="457200"/>
            <a:endParaRPr lang="en-US" b="1">
              <a:solidFill>
                <a:srgbClr val="404040"/>
              </a:solidFill>
              <a:latin typeface="Open Sans ExtraBold"/>
              <a:ea typeface="Open Sans ExtraBold"/>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30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u="none" baseline="0"/>
              <a:t>Healthier </a:t>
            </a:r>
            <a:r>
              <a:rPr lang="en-GB" b="1"/>
              <a:t>Futures</a:t>
            </a:r>
            <a:r>
              <a:rPr lang="en-GB" b="1" u="none" baseline="0"/>
              <a:t> is an emerging interdisciplinary initiative.</a:t>
            </a:r>
          </a:p>
          <a:p>
            <a:endParaRPr lang="en-GB"/>
          </a:p>
          <a:p>
            <a:r>
              <a:rPr lang="en-GB"/>
              <a:t>We are mobilising research across disciplines to address health inequalities and ensure healthier futures for all, focusing on: </a:t>
            </a:r>
            <a:endParaRPr lang="en-GB">
              <a:cs typeface="Calibri" panose="020F0502020204030204"/>
            </a:endParaRPr>
          </a:p>
          <a:p>
            <a:r>
              <a:rPr lang="en-GB"/>
              <a:t>(1) Building capacity and communities. </a:t>
            </a:r>
            <a:endParaRPr lang="en-GB">
              <a:cs typeface="Calibri" panose="020F0502020204030204"/>
            </a:endParaRPr>
          </a:p>
          <a:p>
            <a:r>
              <a:rPr lang="en-GB"/>
              <a:t>(2) Showcasing the University’s groundbreaking interdisciplinary collaborations. </a:t>
            </a:r>
            <a:endParaRPr lang="en-GB">
              <a:cs typeface="Calibri" panose="020F0502020204030204"/>
            </a:endParaRPr>
          </a:p>
          <a:p>
            <a:r>
              <a:rPr lang="en-GB"/>
              <a:t>(3) Developing solutions in partnership with practitioners, policymakers and the public. </a:t>
            </a:r>
            <a:endParaRPr lang="en-GB">
              <a:cs typeface="Calibri" panose="020F0502020204030204"/>
            </a:endParaRPr>
          </a:p>
          <a:p>
            <a:r>
              <a:rPr lang="en-GB"/>
              <a:t> </a:t>
            </a:r>
            <a:endParaRPr lang="en-GB">
              <a:cs typeface="Calibri" panose="020F0502020204030204"/>
            </a:endParaRPr>
          </a:p>
          <a:p>
            <a:r>
              <a:rPr lang="en-GB" b="1" i="1"/>
              <a:t>(1) Building capacity and communities </a:t>
            </a:r>
            <a:r>
              <a:rPr lang="en-GB"/>
              <a:t> </a:t>
            </a:r>
            <a:endParaRPr lang="en-GB">
              <a:cs typeface="Calibri"/>
            </a:endParaRPr>
          </a:p>
          <a:p>
            <a:r>
              <a:rPr lang="en-GB"/>
              <a:t>We are: </a:t>
            </a:r>
            <a:endParaRPr lang="en-GB">
              <a:cs typeface="Calibri"/>
            </a:endParaRPr>
          </a:p>
          <a:p>
            <a:pPr marL="171450" indent="-171450">
              <a:buFont typeface="Arial"/>
              <a:buChar char="•"/>
            </a:pPr>
            <a:r>
              <a:rPr lang="en-GB"/>
              <a:t>Establishing a multidisciplinary leadership team. </a:t>
            </a:r>
            <a:endParaRPr lang="en-GB">
              <a:cs typeface="Calibri"/>
            </a:endParaRPr>
          </a:p>
          <a:p>
            <a:pPr marL="171450" indent="-171450">
              <a:buFont typeface="Arial"/>
              <a:buChar char="•"/>
            </a:pPr>
            <a:r>
              <a:rPr lang="en-GB"/>
              <a:t>Mapping research strengths, activity, impact and collaborations, </a:t>
            </a:r>
            <a:endParaRPr lang="en-GB">
              <a:cs typeface="Calibri"/>
            </a:endParaRPr>
          </a:p>
          <a:p>
            <a:pPr marL="171450" indent="-171450">
              <a:buFont typeface="Arial"/>
              <a:buChar char="•"/>
            </a:pPr>
            <a:r>
              <a:rPr lang="en-GB"/>
              <a:t>Developing forums to connect researchers and foster partnerships. </a:t>
            </a:r>
            <a:endParaRPr lang="en-GB">
              <a:cs typeface="Calibri"/>
            </a:endParaRPr>
          </a:p>
          <a:p>
            <a:pPr marL="171450" indent="-171450">
              <a:buFont typeface="Arial"/>
              <a:buChar char="•"/>
            </a:pPr>
            <a:r>
              <a:rPr lang="en-GB"/>
              <a:t>Facilitating research communities to address opportunities including funding bids and delivery.  </a:t>
            </a:r>
            <a:endParaRPr lang="en-GB">
              <a:cs typeface="Calibri"/>
            </a:endParaRPr>
          </a:p>
          <a:p>
            <a:pPr marL="171450" indent="-171450">
              <a:buFont typeface="Arial"/>
              <a:buChar char="•"/>
            </a:pPr>
            <a:r>
              <a:rPr lang="en-GB"/>
              <a:t>Identifying opportunities to plan and embed research impact.  </a:t>
            </a:r>
            <a:endParaRPr lang="en-GB">
              <a:cs typeface="Calibri"/>
            </a:endParaRPr>
          </a:p>
          <a:p>
            <a:endParaRPr lang="en-GB">
              <a:cs typeface="Calibri"/>
            </a:endParaRPr>
          </a:p>
          <a:p>
            <a:r>
              <a:rPr lang="en-GB" b="1" i="1"/>
              <a:t>(2) Showcasing groundbreaking interdisciplinary collaborations</a:t>
            </a:r>
            <a:r>
              <a:rPr lang="en-GB"/>
              <a:t> </a:t>
            </a:r>
            <a:endParaRPr lang="en-GB">
              <a:cs typeface="Calibri"/>
            </a:endParaRPr>
          </a:p>
          <a:p>
            <a:r>
              <a:rPr lang="en-GB"/>
              <a:t>We are: </a:t>
            </a:r>
            <a:endParaRPr lang="en-GB">
              <a:cs typeface="Calibri"/>
            </a:endParaRPr>
          </a:p>
          <a:p>
            <a:pPr marL="171450" indent="-171450">
              <a:buFont typeface="Arial"/>
              <a:buChar char="•"/>
            </a:pPr>
            <a:r>
              <a:rPr lang="en-GB"/>
              <a:t>Engaging with key external stakeholders to facilitate collaboration. </a:t>
            </a:r>
            <a:endParaRPr lang="en-GB">
              <a:cs typeface="Calibri"/>
            </a:endParaRPr>
          </a:p>
          <a:p>
            <a:pPr marL="171450" indent="-171450">
              <a:buFont typeface="Arial"/>
              <a:buChar char="•"/>
            </a:pPr>
            <a:r>
              <a:rPr lang="en-GB"/>
              <a:t>Curating events and activities to highlight research.  </a:t>
            </a:r>
            <a:endParaRPr lang="en-GB">
              <a:cs typeface="Calibri"/>
            </a:endParaRPr>
          </a:p>
          <a:p>
            <a:pPr marL="171450" indent="-171450">
              <a:buFont typeface="Arial"/>
              <a:buChar char="•"/>
            </a:pPr>
            <a:r>
              <a:rPr lang="en-GB"/>
              <a:t>Amplifying research strengths through Faculty and University marketing.  </a:t>
            </a:r>
            <a:endParaRPr lang="en-GB">
              <a:cs typeface="Calibri"/>
            </a:endParaRPr>
          </a:p>
          <a:p>
            <a:pPr marL="171450" indent="-171450">
              <a:buFont typeface="Arial"/>
              <a:buChar char="•"/>
            </a:pPr>
            <a:r>
              <a:rPr lang="en-GB"/>
              <a:t>Working with </a:t>
            </a:r>
            <a:r>
              <a:rPr lang="en-GB" err="1"/>
              <a:t>Policy@Manchester</a:t>
            </a:r>
            <a:r>
              <a:rPr lang="en-GB"/>
              <a:t> to enhance engagement with local, national and international policymakers.  </a:t>
            </a:r>
            <a:endParaRPr lang="en-GB">
              <a:cs typeface="Calibri"/>
            </a:endParaRPr>
          </a:p>
          <a:p>
            <a:pPr marL="171450" indent="-171450">
              <a:buFont typeface="Arial"/>
              <a:buChar char="•"/>
            </a:pPr>
            <a:r>
              <a:rPr lang="en-GB"/>
              <a:t>Engaging practitioners and the public in the University’s research.  </a:t>
            </a:r>
            <a:endParaRPr lang="en-GB">
              <a:cs typeface="Calibri"/>
            </a:endParaRPr>
          </a:p>
          <a:p>
            <a:endParaRPr lang="en-GB">
              <a:cs typeface="Calibri"/>
            </a:endParaRPr>
          </a:p>
          <a:p>
            <a:r>
              <a:rPr lang="en-GB" b="1" i="1"/>
              <a:t>(3) Developing solutions in partnership with practitioners, policymakers and the public</a:t>
            </a:r>
            <a:r>
              <a:rPr lang="en-GB"/>
              <a:t> </a:t>
            </a:r>
            <a:endParaRPr lang="en-GB">
              <a:cs typeface="Calibri"/>
            </a:endParaRPr>
          </a:p>
          <a:p>
            <a:r>
              <a:rPr lang="en-GB"/>
              <a:t> We are: </a:t>
            </a:r>
            <a:endParaRPr lang="en-GB">
              <a:cs typeface="Calibri"/>
            </a:endParaRPr>
          </a:p>
          <a:p>
            <a:pPr marL="171450" indent="-171450">
              <a:buFont typeface="Arial"/>
              <a:buChar char="•"/>
            </a:pPr>
            <a:r>
              <a:rPr lang="en-GB"/>
              <a:t>Providing means to identify challenges with key partners, to co-design and produce research.  </a:t>
            </a:r>
            <a:endParaRPr lang="en-GB">
              <a:cs typeface="Calibri"/>
            </a:endParaRPr>
          </a:p>
          <a:p>
            <a:pPr marL="171450" indent="-171450">
              <a:buFont typeface="Arial"/>
              <a:buChar char="•"/>
            </a:pPr>
            <a:r>
              <a:rPr lang="en-GB"/>
              <a:t>Developing an agenda for action-focused research. </a:t>
            </a:r>
            <a:endParaRPr lang="en-GB">
              <a:cs typeface="Calibri"/>
            </a:endParaRPr>
          </a:p>
          <a:p>
            <a:pPr marL="171450" indent="-171450">
              <a:buFont typeface="Arial"/>
              <a:buChar char="•"/>
            </a:pPr>
            <a:r>
              <a:rPr lang="en-GB"/>
              <a:t>Putting partnership at the heart of research.  </a:t>
            </a:r>
            <a:endParaRPr lang="en-GB">
              <a:cs typeface="Calibri"/>
            </a:endParaRPr>
          </a:p>
          <a:p>
            <a:pPr marL="171450" indent="-171450">
              <a:buFont typeface="Arial"/>
              <a:buChar char="•"/>
            </a:pPr>
            <a:r>
              <a:rPr lang="en-GB"/>
              <a:t>Accelerating impact.  </a:t>
            </a:r>
            <a:endParaRPr lang="en-GB">
              <a:cs typeface="Calibri"/>
            </a:endParaRPr>
          </a:p>
          <a:p>
            <a:endParaRPr lang="en-GB" b="0" u="none" baseline="0">
              <a:cs typeface="Calibri" panose="020F0502020204030204"/>
            </a:endParaRPr>
          </a:p>
          <a:p>
            <a:pPr marL="171450" indent="-171450">
              <a:buFont typeface="Arial" panose="020B0604020202020204" pitchFamily="34" charset="0"/>
              <a:buChar char="•"/>
            </a:pPr>
            <a:endParaRPr lang="en-GB" b="0" i="0" baseline="0">
              <a:solidFill>
                <a:srgbClr val="7030A0"/>
              </a:solidFill>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9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Impact</a:t>
            </a:r>
            <a:r>
              <a:rPr lang="en-GB" b="1" u="sng" baseline="0"/>
              <a:t> examples</a:t>
            </a:r>
          </a:p>
          <a:p>
            <a:endParaRPr lang="en-GB" b="1" u="sng" baseline="0"/>
          </a:p>
          <a:p>
            <a:r>
              <a:rPr lang="en-GB" b="1" i="1" u="none" baseline="0"/>
              <a:t>Womb cancer and Lynch Syndrome</a:t>
            </a:r>
            <a:r>
              <a:rPr lang="en-GB" b="1" i="1"/>
              <a:t> </a:t>
            </a:r>
            <a:endParaRPr lang="en-GB" b="1" i="1">
              <a:cs typeface="Calibri"/>
            </a:endParaRPr>
          </a:p>
          <a:p>
            <a:r>
              <a:rPr lang="en-GB" b="0" i="0" u="none" baseline="0"/>
              <a:t>Two-year policy engagement project – supporting Professor Emma Crosbie and Dr Neil Ryan, alongside the National Institute for Health and Care Excellence (NICE).</a:t>
            </a:r>
            <a:endParaRPr lang="en-GB" b="0" i="0" u="none" baseline="0">
              <a:cs typeface="Calibri"/>
            </a:endParaRPr>
          </a:p>
          <a:p>
            <a:pPr marL="171450" indent="-171450">
              <a:buFont typeface="Arial" panose="020B0604020202020204" pitchFamily="34" charset="0"/>
              <a:buChar char="•"/>
            </a:pPr>
            <a:r>
              <a:rPr lang="en-GB" b="0" i="0" u="none" baseline="0"/>
              <a:t>2018 – persuaded NICE to open consultation for cancer testing based on University research.</a:t>
            </a:r>
            <a:endParaRPr lang="en-GB" b="0" i="0" u="none" baseline="0">
              <a:cs typeface="Calibri"/>
            </a:endParaRPr>
          </a:p>
          <a:p>
            <a:pPr marL="171450" indent="-171450">
              <a:buFont typeface="Arial" panose="020B0604020202020204" pitchFamily="34" charset="0"/>
              <a:buChar char="•"/>
            </a:pPr>
            <a:r>
              <a:rPr lang="en-GB" b="0" i="0" u="none" baseline="0"/>
              <a:t>NICE guideline 42 (published October 2020) calls for all women with womb cancer to be tested for Lynch Syndrome at point of diagnosis.</a:t>
            </a:r>
            <a:endParaRPr lang="en-GB" b="0" i="0" u="none" baseline="0">
              <a:cs typeface="Calibri"/>
            </a:endParaRPr>
          </a:p>
          <a:p>
            <a:pPr marL="171450" indent="-171450">
              <a:buFont typeface="Arial" panose="020B0604020202020204" pitchFamily="34" charset="0"/>
              <a:buChar char="•"/>
            </a:pPr>
            <a:r>
              <a:rPr lang="en-GB" b="0" i="0" u="none" baseline="0"/>
              <a:t>Approximately 1,000 per year will receive a Lynch Syndrome diagnosis who would not have been aware of the condition.</a:t>
            </a:r>
            <a:r>
              <a:rPr lang="en-GB"/>
              <a:t> </a:t>
            </a:r>
            <a:endParaRPr lang="en-GB" b="0" i="0" u="none" baseline="0">
              <a:cs typeface="Calibri"/>
            </a:endParaRPr>
          </a:p>
          <a:p>
            <a:pPr marL="171450" indent="-171450">
              <a:buFont typeface="Arial" panose="020B0604020202020204" pitchFamily="34" charset="0"/>
              <a:buChar char="•"/>
            </a:pPr>
            <a:r>
              <a:rPr lang="en-GB" b="0" i="0" u="none" baseline="0"/>
              <a:t>They are offered screening, advice and treatment for the increased risk of developing bowel, womb and other cancers – increasing chances of survival.</a:t>
            </a:r>
            <a:endParaRPr lang="en-GB" b="0" i="0" u="none" baseline="0">
              <a:cs typeface="Calibri"/>
            </a:endParaRPr>
          </a:p>
          <a:p>
            <a:pPr marL="171450" indent="-171450">
              <a:buFont typeface="Arial" panose="020B0604020202020204" pitchFamily="34" charset="0"/>
              <a:buChar char="•"/>
            </a:pPr>
            <a:r>
              <a:rPr lang="en-GB" b="0" i="0" u="none" baseline="0"/>
              <a:t>Guideline was welcome by national cancer charities, including The Eve Appeal and Bowel Cancer UK, along with MPs such as Dan Jarvis and Tonia </a:t>
            </a:r>
            <a:r>
              <a:rPr lang="en-GB" b="0" i="0" u="none" baseline="0" err="1"/>
              <a:t>Antoniazzi</a:t>
            </a:r>
            <a:r>
              <a:rPr lang="en-GB" b="0" i="0" u="none" baseline="0"/>
              <a:t> who have campaigned on Lynch Syndrome.</a:t>
            </a:r>
            <a:endParaRPr lang="en-GB" b="0" i="0" u="none" baseline="0">
              <a:cs typeface="Calibri"/>
            </a:endParaRPr>
          </a:p>
          <a:p>
            <a:endParaRPr lang="en-GB" b="0" i="1" u="none"/>
          </a:p>
          <a:p>
            <a:r>
              <a:rPr lang="en-GB" b="1" i="1" u="none"/>
              <a:t>Domestic</a:t>
            </a:r>
            <a:r>
              <a:rPr lang="en-GB" b="1" i="1" u="none" baseline="0"/>
              <a:t> Abuse Bill</a:t>
            </a:r>
            <a:endParaRPr lang="en-GB" b="0" i="0" u="none" baseline="0"/>
          </a:p>
          <a:p>
            <a:pPr marL="171450" indent="-171450">
              <a:buFont typeface="Arial" panose="020B0604020202020204" pitchFamily="34" charset="0"/>
              <a:buChar char="•"/>
            </a:pPr>
            <a:r>
              <a:rPr lang="en-GB" b="0" i="0" u="none" baseline="0"/>
              <a:t>Working with David Gadd, Professor of Criminology, to inform and influence the Domestic Abuse Act 2021 during the Domestic Abuse Bill’s passage through the House of Lords.</a:t>
            </a:r>
            <a:endParaRPr lang="en-GB" b="0" i="0" u="none" baseline="0">
              <a:cs typeface="Calibri"/>
            </a:endParaRPr>
          </a:p>
          <a:p>
            <a:pPr marL="171450" indent="-171450">
              <a:buFont typeface="Arial" panose="020B0604020202020204" pitchFamily="34" charset="0"/>
              <a:buChar char="•"/>
            </a:pPr>
            <a:r>
              <a:rPr lang="en-GB" b="0" i="0" u="none"/>
              <a:t>This</a:t>
            </a:r>
            <a:r>
              <a:rPr lang="en-GB" b="0" i="0" u="none" baseline="0"/>
              <a:t> followed Professor Gadd’s support for the Drive Project’s call to action for a perpetrator strategy.</a:t>
            </a:r>
            <a:r>
              <a:rPr lang="en-GB"/>
              <a:t> </a:t>
            </a:r>
          </a:p>
          <a:p>
            <a:pPr marL="171450" indent="-171450">
              <a:buFont typeface="Arial" panose="020B0604020202020204" pitchFamily="34" charset="0"/>
              <a:buChar char="•"/>
            </a:pPr>
            <a:r>
              <a:rPr lang="en-GB" b="0" i="0" u="none" baseline="0"/>
              <a:t>Supported Gadd with bespoke peer engagement (including the Earl of Lytton) and using his research to provide evidence in favour of the desired strategy.</a:t>
            </a:r>
            <a:endParaRPr lang="en-GB" b="0" i="0" u="none" baseline="0">
              <a:cs typeface="Calibri"/>
            </a:endParaRPr>
          </a:p>
          <a:p>
            <a:pPr marL="171450" indent="-171450">
              <a:buFont typeface="Arial" panose="020B0604020202020204" pitchFamily="34" charset="0"/>
              <a:buChar char="•"/>
            </a:pPr>
            <a:r>
              <a:rPr lang="en-GB" b="0" i="0" u="none" baseline="0"/>
              <a:t>Following debates in the House of Lords and Commons, it was agreed that the Secretary of State should publish a document outlining a domestic abuse strategy within one year of the Act being passed.</a:t>
            </a:r>
            <a:r>
              <a:rPr lang="en-GB"/>
              <a:t> </a:t>
            </a:r>
            <a:endParaRPr lang="en-GB" b="0" i="0" u="none" baseline="0">
              <a:cs typeface="Calibri"/>
            </a:endParaRPr>
          </a:p>
          <a:p>
            <a:pPr marL="171450" indent="-171450">
              <a:buFont typeface="Arial" panose="020B0604020202020204" pitchFamily="34" charset="0"/>
              <a:buChar char="•"/>
            </a:pPr>
            <a:r>
              <a:rPr lang="en-GB" b="0" i="0" u="none" baseline="0"/>
              <a:t>The Domestic Abuse Strategy was a key priority in the Queen’s speech 2021, received £25 million in investment and will focus on preventative work.</a:t>
            </a:r>
            <a:r>
              <a:rPr lang="en-GB"/>
              <a:t> </a:t>
            </a:r>
          </a:p>
          <a:p>
            <a:endParaRPr lang="en-GB"/>
          </a:p>
          <a:p>
            <a:pPr>
              <a:buFont typeface="Arial" panose="020B0604020202020204" pitchFamily="34" charset="0"/>
            </a:pPr>
            <a:r>
              <a:rPr lang="en-GB" b="1" i="1">
                <a:cs typeface="Calibri"/>
              </a:rPr>
              <a:t>CCS publication helping to shape the national CCS strategy</a:t>
            </a:r>
            <a:endParaRPr lang="en-GB" b="1" i="1"/>
          </a:p>
          <a:p>
            <a:pPr marL="171450" indent="-171450">
              <a:buFont typeface="Arial" panose="020B0604020202020204" pitchFamily="34" charset="0"/>
              <a:buChar char="•"/>
            </a:pPr>
            <a:r>
              <a:rPr lang="en-GB">
                <a:cs typeface="Calibri" panose="020F0502020204030204"/>
              </a:rPr>
              <a:t>Produced in partnership with the Confederation of British Industry (CBI), this report on capturing the carbon opportunity was launched in parliament during a joint event with the Carbon Capture and Storage Association, who act as secretariat for the All-Party Parliamentary Group on Carbon Capture Utilisation and Storage.</a:t>
            </a:r>
            <a:endParaRPr lang="en-GB" b="1" i="1">
              <a:cs typeface="Calibri" panose="020F0502020204030204"/>
            </a:endParaRPr>
          </a:p>
          <a:p>
            <a:pPr marL="171450" indent="-171450">
              <a:buFont typeface="Arial" panose="020B0604020202020204" pitchFamily="34" charset="0"/>
              <a:buChar char="•"/>
            </a:pPr>
            <a:r>
              <a:rPr lang="en-GB">
                <a:ea typeface="Calibri" panose="020F0502020204030204"/>
                <a:cs typeface="Calibri" panose="020F0502020204030204"/>
              </a:rPr>
              <a:t>The report demonstrates shared</a:t>
            </a:r>
            <a:r>
              <a:rPr lang="en-GB"/>
              <a:t> ambitions between academic research from our University and the views of businesses on implementation of CCS technology and infrastructure.</a:t>
            </a:r>
            <a:endParaRPr lang="en-GB" u="none">
              <a:ea typeface="Calibri" panose="020F0502020204030204"/>
              <a:cs typeface="Calibri" panose="020F0502020204030204"/>
            </a:endParaRPr>
          </a:p>
          <a:p>
            <a:r>
              <a:rPr lang="en-GB">
                <a:hlinkClick r:id="rId3"/>
              </a:rPr>
              <a:t>https://www.policy.manchester.ac.uk/about-us/partnerships/capturing-the-carbon-opportunity/</a:t>
            </a:r>
            <a:endParaRPr lang="en-GB"/>
          </a:p>
          <a:p>
            <a:endParaRPr lang="en-GB">
              <a:cs typeface="Calibri"/>
            </a:endParaRPr>
          </a:p>
          <a:p>
            <a:pPr>
              <a:buFont typeface="Arial" panose="020B0604020202020204" pitchFamily="34" charset="0"/>
            </a:pPr>
            <a:endParaRPr lang="en-GB" b="1" i="1">
              <a:cs typeface="Calibri" panose="020F0502020204030204"/>
            </a:endParaRPr>
          </a:p>
          <a:p>
            <a:endParaRPr lang="en-GB">
              <a:cs typeface="Calibri" panose="020F0502020204030204"/>
            </a:endParaRPr>
          </a:p>
          <a:p>
            <a:pPr>
              <a:buFont typeface="Arial" panose="020B0604020202020204" pitchFamily="34" charset="0"/>
            </a:pPr>
            <a:endParaRPr lang="en-GB" b="1" i="1">
              <a:cs typeface="Calibri" panose="020F0502020204030204"/>
            </a:endParaRPr>
          </a:p>
          <a:p>
            <a:endParaRPr lang="en-GB">
              <a:cs typeface="Calibri" panose="020F0502020204030204"/>
            </a:endParaRPr>
          </a:p>
          <a:p>
            <a:pPr marL="171450" indent="-171450">
              <a:buFont typeface="Arial" panose="020B0604020202020204" pitchFamily="34" charset="0"/>
              <a:buChar char="•"/>
            </a:pPr>
            <a:endParaRPr lang="en-GB">
              <a:cs typeface="Calibri" panose="020F0502020204030204"/>
            </a:endParaRPr>
          </a:p>
          <a:p>
            <a:endParaRPr lang="en-GB" i="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24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694A7-270C-4295-BB03-EE71C693E986}" type="slidenum">
              <a:rPr lang="en-GB" smtClean="0"/>
              <a:t>27</a:t>
            </a:fld>
            <a:endParaRPr lang="en-GB"/>
          </a:p>
        </p:txBody>
      </p:sp>
    </p:spTree>
    <p:extLst>
      <p:ext uri="{BB962C8B-B14F-4D97-AF65-F5344CB8AC3E}">
        <p14:creationId xmlns:p14="http://schemas.microsoft.com/office/powerpoint/2010/main" val="307253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Research impact examples</a:t>
            </a:r>
          </a:p>
          <a:p>
            <a:endParaRPr lang="en-US" b="1">
              <a:ea typeface="Calibri"/>
              <a:cs typeface="Calibri"/>
            </a:endParaRPr>
          </a:p>
          <a:p>
            <a:r>
              <a:rPr lang="en-US" b="1"/>
              <a:t>EP300/CBP bromodomain inhibitor </a:t>
            </a:r>
            <a:r>
              <a:rPr lang="en-US" b="1" err="1"/>
              <a:t>inobrodib</a:t>
            </a:r>
            <a:endParaRPr lang="en-US" err="1"/>
          </a:p>
          <a:p>
            <a:pPr marL="171450" indent="-171450">
              <a:buFont typeface="Calibri"/>
              <a:buChar char="-"/>
            </a:pPr>
            <a:r>
              <a:rPr lang="en-US"/>
              <a:t>Professor Tim </a:t>
            </a:r>
            <a:r>
              <a:rPr lang="en-US" err="1"/>
              <a:t>Somervaille</a:t>
            </a:r>
            <a:r>
              <a:rPr lang="en-US"/>
              <a:t> and </a:t>
            </a:r>
            <a:r>
              <a:rPr lang="en-US" err="1"/>
              <a:t>CellCentric</a:t>
            </a:r>
            <a:r>
              <a:rPr lang="en-US"/>
              <a:t> have created the EP300/CBP bromodomain inhibitor </a:t>
            </a:r>
            <a:r>
              <a:rPr lang="en-US" err="1"/>
              <a:t>inobrodib</a:t>
            </a:r>
            <a:r>
              <a:rPr lang="en-US"/>
              <a:t> for phase 1/2a trials. </a:t>
            </a:r>
            <a:endParaRPr lang="en-US">
              <a:ea typeface="Calibri" panose="020F0502020204030204"/>
              <a:cs typeface="Calibri" panose="020F0502020204030204"/>
            </a:endParaRPr>
          </a:p>
          <a:p>
            <a:pPr marL="171450" indent="-171450">
              <a:buFont typeface="Calibri"/>
              <a:buChar char="-"/>
            </a:pPr>
            <a:r>
              <a:rPr lang="en-US"/>
              <a:t>First in class inhibitor which induces rapid transcriptional changes and altered EP300 genomic binding resulting in decreased expression of key cancer drivers including MYC and IRF4.</a:t>
            </a:r>
            <a:endParaRPr lang="en-US">
              <a:ea typeface="Calibri" panose="020F0502020204030204"/>
              <a:cs typeface="Calibri" panose="020F0502020204030204"/>
            </a:endParaRPr>
          </a:p>
          <a:p>
            <a:pPr marL="171450" indent="-171450">
              <a:buFont typeface="Calibri"/>
              <a:buChar char="-"/>
            </a:pPr>
            <a:r>
              <a:rPr lang="en-US"/>
              <a:t>Promising in vivo data led to trials where the phase 2 dose has been determined for myeloma. There have been encouraging responses in heavily pre-treated relapsed/refractory myeloma patients along with AML and lymphoma. </a:t>
            </a:r>
          </a:p>
          <a:p>
            <a:pPr marL="171450" indent="-171450">
              <a:buFont typeface="Calibri"/>
              <a:buChar char="-"/>
            </a:pPr>
            <a:r>
              <a:rPr lang="en-US"/>
              <a:t>The next phase will evaluate combination treatments. </a:t>
            </a:r>
            <a:endParaRPr lang="en-US">
              <a:ea typeface="Calibri"/>
              <a:cs typeface="Calibri"/>
            </a:endParaRPr>
          </a:p>
          <a:p>
            <a:pPr marL="171450" indent="-171450">
              <a:buFont typeface="Calibri"/>
              <a:buChar char="-"/>
            </a:pPr>
            <a:r>
              <a:rPr lang="en-US"/>
              <a:t>The team have received a £25 million investment from Pfizer to progress the next steps of clinical development. </a:t>
            </a:r>
            <a:endParaRPr lang="en-US">
              <a:ea typeface="Calibri"/>
              <a:cs typeface="Calibri"/>
            </a:endParaRPr>
          </a:p>
          <a:p>
            <a:r>
              <a:rPr lang="en-US" b="1"/>
              <a:t> </a:t>
            </a:r>
            <a:endParaRPr lang="en-US">
              <a:ea typeface="Calibri"/>
              <a:cs typeface="Calibri"/>
            </a:endParaRPr>
          </a:p>
          <a:p>
            <a:r>
              <a:rPr lang="en-US" b="1"/>
              <a:t>TARGET NATIONAL</a:t>
            </a:r>
            <a:endParaRPr lang="en-US"/>
          </a:p>
          <a:p>
            <a:r>
              <a:rPr lang="en-US" b="1"/>
              <a:t> </a:t>
            </a:r>
            <a:endParaRPr lang="en-US"/>
          </a:p>
          <a:p>
            <a:pPr marL="171450" indent="-171450">
              <a:buFont typeface="Calibri"/>
              <a:buChar char="-"/>
            </a:pPr>
            <a:r>
              <a:rPr lang="en-US"/>
              <a:t>The National Biomarker Centre’s </a:t>
            </a:r>
            <a:r>
              <a:rPr lang="en-US" err="1"/>
              <a:t>ctDNA</a:t>
            </a:r>
            <a:r>
              <a:rPr lang="en-US"/>
              <a:t> profiling to support phase 1 clinical trial selection (TARGET) has been rolled out nationally in TARGET NATIONAL. </a:t>
            </a:r>
            <a:endParaRPr lang="en-US">
              <a:ea typeface="Calibri" panose="020F0502020204030204"/>
              <a:cs typeface="Calibri" panose="020F0502020204030204"/>
            </a:endParaRPr>
          </a:p>
          <a:p>
            <a:pPr marL="171450" indent="-171450">
              <a:buFont typeface="Calibri"/>
              <a:buChar char="-"/>
            </a:pPr>
            <a:r>
              <a:rPr lang="en-US"/>
              <a:t>Trial, in partnership with Roche Diagnostics will recruit 6,000 cancer patients from across the UK through 18 cancer </a:t>
            </a:r>
            <a:r>
              <a:rPr lang="en-US" err="1"/>
              <a:t>centres</a:t>
            </a:r>
            <a:r>
              <a:rPr lang="en-US"/>
              <a:t>. </a:t>
            </a:r>
            <a:endParaRPr lang="en-US">
              <a:ea typeface="Calibri"/>
              <a:cs typeface="Calibri"/>
            </a:endParaRPr>
          </a:p>
          <a:p>
            <a:pPr marL="171450" indent="-171450">
              <a:buFont typeface="Calibri"/>
              <a:buChar char="-"/>
            </a:pPr>
            <a:r>
              <a:rPr lang="en-US"/>
              <a:t>Underpinned by the Centre’s expertise in </a:t>
            </a:r>
            <a:r>
              <a:rPr lang="en-US" err="1"/>
              <a:t>ctDNA</a:t>
            </a:r>
            <a:r>
              <a:rPr lang="en-US"/>
              <a:t> based liquid biopsies and bioinformatics/scientific computing. </a:t>
            </a:r>
            <a:endParaRPr lang="en-US">
              <a:ea typeface="Calibri"/>
              <a:cs typeface="Calibri"/>
            </a:endParaRPr>
          </a:p>
          <a:p>
            <a:pPr marL="171450" indent="-171450">
              <a:buFont typeface="Calibri"/>
              <a:buChar char="-"/>
            </a:pPr>
            <a:r>
              <a:rPr lang="en-US"/>
              <a:t>National rollout led by Matt Krebs at the Christie NHS Foundation Trust. Supported across the UK by clinical research leaders including Sarah Danson in Sheffield, Alistair Greystoke in Newcastle and Becki Lee in Manchester. </a:t>
            </a:r>
            <a:endParaRPr lang="en-US">
              <a:ea typeface="Calibri"/>
              <a:cs typeface="Calibri"/>
            </a:endParaRPr>
          </a:p>
          <a:p>
            <a:endParaRPr lang="en-US">
              <a:ea typeface="Calibri"/>
              <a:cs typeface="Calibri"/>
            </a:endParaRPr>
          </a:p>
          <a:p>
            <a:r>
              <a:rPr lang="en-US" b="1"/>
              <a:t>COX-2</a:t>
            </a:r>
            <a:endParaRPr lang="en-US"/>
          </a:p>
          <a:p>
            <a:r>
              <a:rPr lang="en-US"/>
              <a:t> </a:t>
            </a:r>
            <a:endParaRPr lang="en-US">
              <a:ea typeface="Calibri"/>
              <a:cs typeface="Calibri"/>
            </a:endParaRPr>
          </a:p>
          <a:p>
            <a:pPr marL="171450" indent="-171450">
              <a:buFont typeface="Arial"/>
              <a:buChar char="•"/>
            </a:pPr>
            <a:r>
              <a:rPr lang="en-US"/>
              <a:t>Led by Santiago Zelenay, researchers explored how pharmacological inhibition of COX-2 synergises with immune checkpoint inhibitors resulting in improved immunotherapeutic responses. Specifically, inhibition of prostaglandin E2 synthesis (or its activity on EP2 and EP4 receptors) synergises with anti-PD-1 immunotherapy and triggers a potent and rapid </a:t>
            </a:r>
            <a:r>
              <a:rPr lang="en-US" err="1"/>
              <a:t>intratumoural</a:t>
            </a:r>
            <a:r>
              <a:rPr lang="en-US"/>
              <a:t> </a:t>
            </a:r>
            <a:r>
              <a:rPr lang="en-US" err="1"/>
              <a:t>IFNγ</a:t>
            </a:r>
            <a:r>
              <a:rPr lang="en-US"/>
              <a:t>-dependent response in mouse models. </a:t>
            </a:r>
          </a:p>
          <a:p>
            <a:pPr marL="171450" indent="-171450">
              <a:buFont typeface="Arial"/>
              <a:buChar char="•"/>
            </a:pPr>
            <a:r>
              <a:rPr lang="en-US"/>
              <a:t>In collaboration with Schumacher and Thommen the team explored this effect in human tumours and found the effects on the tumour immune profile of COX-2 inhibition were recapitulated across short term cultures of freshly explanted surgical specimens from a variety of cancer types. </a:t>
            </a:r>
          </a:p>
          <a:p>
            <a:pPr marL="171450" indent="-171450">
              <a:buFont typeface="Arial"/>
              <a:buChar char="•"/>
            </a:pPr>
            <a:r>
              <a:rPr lang="en-US"/>
              <a:t>Santiago, in collaboration with the National Biomarker Centre, now plans to set up the patient-derived tumour fragment platform at CRUK MI with major potential for guiding treatment selection for patients.</a:t>
            </a:r>
          </a:p>
          <a:p>
            <a:r>
              <a:rPr lang="en-US"/>
              <a:t> </a:t>
            </a: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28</a:t>
            </a:fld>
            <a:endParaRPr lang="en-GB"/>
          </a:p>
        </p:txBody>
      </p:sp>
    </p:spTree>
    <p:extLst>
      <p:ext uri="{BB962C8B-B14F-4D97-AF65-F5344CB8AC3E}">
        <p14:creationId xmlns:p14="http://schemas.microsoft.com/office/powerpoint/2010/main" val="719715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*Included is a small selection of our collaborators or partners for each institute</a:t>
            </a:r>
            <a:endParaRPr lang="en-GB" dirty="0"/>
          </a:p>
          <a:p>
            <a:endParaRPr lang="en-GB" b="1" dirty="0"/>
          </a:p>
          <a:p>
            <a:r>
              <a:rPr lang="en-GB" sz="1200" b="1"/>
              <a:t>Research</a:t>
            </a:r>
            <a:r>
              <a:rPr lang="en-GB" sz="1200" b="1" baseline="0"/>
              <a:t> impact examples</a:t>
            </a:r>
            <a:endParaRPr lang="en-GB">
              <a:ea typeface="Calibri"/>
              <a:cs typeface="Calibri"/>
            </a:endParaRPr>
          </a:p>
          <a:p>
            <a:endParaRPr lang="en-GB" b="1" baseline="0"/>
          </a:p>
          <a:p>
            <a:r>
              <a:rPr lang="en-GB" sz="1000" b="1" baseline="0"/>
              <a:t>British Election Study (BES)</a:t>
            </a:r>
            <a:endParaRPr lang="en-GB" sz="1000" b="1" baseline="0">
              <a:ea typeface="Calibri"/>
              <a:cs typeface="Calibri"/>
            </a:endParaRPr>
          </a:p>
          <a:p>
            <a:pPr marL="171450" indent="-171450">
              <a:buFontTx/>
              <a:buChar char="-"/>
            </a:pPr>
            <a:r>
              <a:rPr lang="en-GB" sz="1000" b="0" baseline="0"/>
              <a:t>Using polling methodology to help the industry address the ‘polling </a:t>
            </a:r>
            <a:r>
              <a:rPr lang="en-GB" sz="1000" b="0" baseline="0" err="1"/>
              <a:t>miss’</a:t>
            </a:r>
            <a:r>
              <a:rPr lang="en-GB" sz="1000" b="0" baseline="0"/>
              <a:t> of previous election, changing the turnout weighting methods.</a:t>
            </a:r>
            <a:r>
              <a:rPr lang="en-GB" sz="1000"/>
              <a:t> </a:t>
            </a:r>
          </a:p>
          <a:p>
            <a:pPr marL="171450" indent="-171450">
              <a:buFontTx/>
              <a:buChar char="-"/>
            </a:pPr>
            <a:r>
              <a:rPr lang="en-GB" sz="1000" b="0" baseline="0"/>
              <a:t>Aiding the strategies and internal reviews of the political parties – used as a benchmark to compare other data and analysis.</a:t>
            </a:r>
            <a:r>
              <a:rPr lang="en-GB" sz="1000"/>
              <a:t> </a:t>
            </a:r>
            <a:endParaRPr lang="en-GB" sz="1000" b="0" baseline="0">
              <a:ea typeface="Calibri"/>
              <a:cs typeface="Calibri"/>
            </a:endParaRPr>
          </a:p>
          <a:p>
            <a:pPr marL="171450" indent="-171450">
              <a:buFontTx/>
              <a:buChar char="-"/>
            </a:pPr>
            <a:r>
              <a:rPr lang="en-GB" sz="1000" b="0" baseline="0"/>
              <a:t>Improving public understanding of elections, including contributions to TV election specials across the BBC and ITV, along with national and international newspapers.</a:t>
            </a:r>
            <a:r>
              <a:rPr lang="en-GB" sz="1000"/>
              <a:t> </a:t>
            </a:r>
            <a:endParaRPr lang="en-GB" sz="1000" b="0" baseline="0">
              <a:ea typeface="Calibri"/>
              <a:cs typeface="Calibri"/>
            </a:endParaRPr>
          </a:p>
          <a:p>
            <a:pPr marL="171450" indent="-171450">
              <a:buFontTx/>
              <a:buChar char="-"/>
            </a:pPr>
            <a:endParaRPr lang="en-GB" sz="1000" b="0" baseline="0"/>
          </a:p>
          <a:p>
            <a:pPr marL="0" indent="0">
              <a:buFontTx/>
              <a:buNone/>
            </a:pPr>
            <a:r>
              <a:rPr lang="en-GB" sz="1000" b="1" baseline="0"/>
              <a:t>Security, Privacy, Identity and Trust Engagement </a:t>
            </a:r>
            <a:r>
              <a:rPr lang="en-GB" sz="1000" b="1" baseline="0" err="1"/>
              <a:t>NetworkPlus</a:t>
            </a:r>
            <a:r>
              <a:rPr lang="en-GB" sz="1000" b="1" baseline="0"/>
              <a:t> (SPRITE+)</a:t>
            </a:r>
            <a:endParaRPr lang="en-GB" sz="1000" b="1" baseline="0">
              <a:ea typeface="Calibri"/>
              <a:cs typeface="Calibri"/>
            </a:endParaRPr>
          </a:p>
          <a:p>
            <a:pPr marL="171450" indent="-171450">
              <a:buFontTx/>
              <a:buChar char="-"/>
            </a:pPr>
            <a:r>
              <a:rPr lang="en-GB" sz="1000" b="0" baseline="0"/>
              <a:t>Research policy helping to shape national strategy via a workshop to engage organisations in academia and government.</a:t>
            </a:r>
            <a:r>
              <a:rPr lang="en-GB" sz="1000"/>
              <a:t> </a:t>
            </a:r>
            <a:endParaRPr lang="en-GB" sz="1000" b="0" baseline="0">
              <a:ea typeface="Calibri"/>
              <a:cs typeface="Calibri"/>
            </a:endParaRPr>
          </a:p>
          <a:p>
            <a:pPr marL="171450" indent="-171450">
              <a:buFontTx/>
              <a:buChar char="-"/>
            </a:pPr>
            <a:r>
              <a:rPr lang="en-GB" sz="1000" b="0" baseline="0"/>
              <a:t>Digital identity policy through the Age Check Certification Scheme (ACCS) and other stakeholder organisations.</a:t>
            </a:r>
            <a:r>
              <a:rPr lang="en-GB" sz="1000"/>
              <a:t> </a:t>
            </a:r>
            <a:endParaRPr lang="en-GB" sz="1000" b="0" baseline="0">
              <a:ea typeface="Calibri"/>
              <a:cs typeface="Calibri"/>
            </a:endParaRPr>
          </a:p>
          <a:p>
            <a:pPr marL="171450" indent="-171450">
              <a:buFontTx/>
              <a:buChar char="-"/>
            </a:pPr>
            <a:r>
              <a:rPr lang="en-GB" sz="1000" b="0" baseline="0"/>
              <a:t>Cyber security policy providing expertise and support to regional and national government.</a:t>
            </a:r>
            <a:r>
              <a:rPr lang="en-GB" sz="1000"/>
              <a:t> </a:t>
            </a:r>
            <a:endParaRPr lang="en-GB" sz="1000" b="0" baseline="0">
              <a:ea typeface="Calibri"/>
              <a:cs typeface="Calibri"/>
            </a:endParaRPr>
          </a:p>
          <a:p>
            <a:pPr marL="171450" indent="-171450">
              <a:buFontTx/>
              <a:buChar char="-"/>
            </a:pPr>
            <a:r>
              <a:rPr lang="en-GB" sz="1000" b="0" baseline="0"/>
              <a:t>Evidence for Equality National Survey (EVENS) – largest and most comprehensive survey documenting the lives of ethnic and religious minorities in Britain during the pandemic. Provided an open invitation to people from ethnic minorities to take part and work with community partners to ensure outreach and relevance.</a:t>
            </a:r>
            <a:r>
              <a:rPr lang="en-GB" sz="1000"/>
              <a:t> </a:t>
            </a:r>
            <a:endParaRPr lang="en-GB" sz="1000" b="0" baseline="0">
              <a:ea typeface="Calibri"/>
              <a:cs typeface="Calibri"/>
            </a:endParaRPr>
          </a:p>
          <a:p>
            <a:pPr marL="0" indent="0">
              <a:buFontTx/>
              <a:buNone/>
            </a:pPr>
            <a:endParaRPr lang="en-GB" sz="1200" b="0" i="0" u="sng" strike="noStrike" kern="1200">
              <a:solidFill>
                <a:schemeClr val="tx1"/>
              </a:solidFill>
              <a:effectLst/>
              <a:latin typeface="+mn-lt"/>
              <a:ea typeface="+mn-ea"/>
              <a:cs typeface="+mn-cs"/>
              <a:hlinkClick r:id="rId3"/>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29</a:t>
            </a:fld>
            <a:endParaRPr lang="en-GB"/>
          </a:p>
        </p:txBody>
      </p:sp>
    </p:spTree>
    <p:extLst>
      <p:ext uri="{BB962C8B-B14F-4D97-AF65-F5344CB8AC3E}">
        <p14:creationId xmlns:p14="http://schemas.microsoft.com/office/powerpoint/2010/main" val="1812606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a:t>
            </a:r>
            <a:r>
              <a:rPr lang="en-GB" b="1" baseline="0"/>
              <a:t> examples</a:t>
            </a:r>
            <a:endParaRPr lang="en-GB">
              <a:ea typeface="Calibri"/>
              <a:cs typeface="Calibri"/>
            </a:endParaRPr>
          </a:p>
          <a:p>
            <a:endParaRPr lang="en-GB" b="1" baseline="0"/>
          </a:p>
          <a:p>
            <a:pPr marL="171450" indent="-171450">
              <a:buFontTx/>
              <a:buChar char="-"/>
            </a:pPr>
            <a:r>
              <a:rPr lang="en-GB" b="0" baseline="0"/>
              <a:t>Since 2022 the Institute has led or provided support for successful grant applications in health technology, attracting more than £24 million in research income to the University.</a:t>
            </a:r>
            <a:r>
              <a:rPr lang="en-GB"/>
              <a:t> </a:t>
            </a:r>
            <a:endParaRPr lang="en-GB">
              <a:ea typeface="Calibri"/>
              <a:cs typeface="Calibri"/>
            </a:endParaRPr>
          </a:p>
          <a:p>
            <a:pPr marL="171450" indent="-171450">
              <a:buFontTx/>
              <a:buChar char="-"/>
            </a:pPr>
            <a:r>
              <a:rPr lang="en-GB" b="0" baseline="0"/>
              <a:t>Community of more than 1,500 members including businesses, care providers, funders, charities, patient groups and academics from a broad range of disciplines.</a:t>
            </a:r>
            <a:r>
              <a:rPr lang="en-GB"/>
              <a:t> </a:t>
            </a:r>
            <a:endParaRPr lang="en-GB" b="0" baseline="0">
              <a:ea typeface="Calibri"/>
              <a:cs typeface="Calibri"/>
            </a:endParaRPr>
          </a:p>
          <a:p>
            <a:pPr marL="171450" indent="-171450">
              <a:buFontTx/>
              <a:buChar char="-"/>
            </a:pPr>
            <a:r>
              <a:rPr lang="en-GB" b="0" baseline="0"/>
              <a:t>Holds regular workshops and seminars and pump-priming to facilitate collaborations and co-create innovative solutions to health and care needs.</a:t>
            </a:r>
            <a:r>
              <a:rPr lang="en-GB"/>
              <a:t> </a:t>
            </a:r>
            <a:endParaRPr lang="en-GB" b="0" baseline="0">
              <a:ea typeface="Calibri"/>
              <a:cs typeface="Calibri"/>
            </a:endParaRPr>
          </a:p>
          <a:p>
            <a:pPr marL="171450" indent="-171450">
              <a:buFontTx/>
              <a:buChar char="-"/>
            </a:pPr>
            <a:r>
              <a:rPr lang="en-GB" b="0" baseline="0"/>
              <a:t>Works with partners to provide comprehensive support across the translational pathway – providing advice on applicability, funding, health economics, regulation, clinical trials, commercialisation and deployment.</a:t>
            </a:r>
            <a:r>
              <a:rPr lang="en-GB"/>
              <a:t> </a:t>
            </a:r>
            <a:endParaRPr lang="en-GB" b="0" baseline="0">
              <a:ea typeface="Calibri"/>
              <a:cs typeface="Calibri"/>
            </a:endParaRPr>
          </a:p>
          <a:p>
            <a:pPr marL="171450" indent="-171450">
              <a:buFontTx/>
              <a:buChar char="-"/>
            </a:pPr>
            <a:r>
              <a:rPr lang="en-GB" b="0" baseline="0"/>
              <a:t>Leading national initiatives like </a:t>
            </a:r>
            <a:r>
              <a:rPr lang="en-GB" b="0" baseline="0" err="1"/>
              <a:t>InSilicoUK</a:t>
            </a:r>
            <a:r>
              <a:rPr lang="en-GB" b="0" baseline="0"/>
              <a:t> Regulatory Science (</a:t>
            </a:r>
            <a:r>
              <a:rPr lang="en-GB" sz="1200" b="0" i="0" kern="1200">
                <a:solidFill>
                  <a:schemeClr val="tx1"/>
                </a:solidFill>
                <a:effectLst/>
                <a:latin typeface="+mn-lt"/>
                <a:ea typeface="+mn-ea"/>
                <a:cs typeface="+mn-cs"/>
              </a:rPr>
              <a:t>http://www.insilicouk.org)</a:t>
            </a:r>
            <a:r>
              <a:rPr lang="en-GB" b="0" baseline="0"/>
              <a:t> and Innovation Network</a:t>
            </a:r>
            <a:endParaRPr lang="en-GB" b="0" baseline="0">
              <a:ea typeface="Calibri"/>
              <a:cs typeface="Calibri"/>
            </a:endParaRPr>
          </a:p>
          <a:p>
            <a:pPr marL="171450" indent="-171450">
              <a:buFontTx/>
              <a:buChar char="-"/>
            </a:pPr>
            <a:endParaRPr lang="en-GB" b="0" baseline="0"/>
          </a:p>
          <a:p>
            <a:r>
              <a:rPr lang="en-GB" b="1" baseline="0"/>
              <a:t>Key research partners</a:t>
            </a:r>
            <a:r>
              <a:rPr lang="en-GB" b="1"/>
              <a:t> (expanded)</a:t>
            </a:r>
            <a:endParaRPr lang="en-GB" b="1" baseline="0">
              <a:ea typeface="Calibri"/>
              <a:cs typeface="Calibri"/>
            </a:endParaRPr>
          </a:p>
          <a:p>
            <a:pPr marL="0" indent="0">
              <a:buFontTx/>
              <a:buNone/>
            </a:pPr>
            <a:endParaRPr lang="en-GB" b="1" baseline="0"/>
          </a:p>
          <a:p>
            <a:pPr marL="171450" indent="-171450">
              <a:buFontTx/>
              <a:buChar char="-"/>
            </a:pPr>
            <a:r>
              <a:rPr lang="en-GB" b="0" baseline="0"/>
              <a:t>Formed via a partnership between the University, Greater Manchester Combined Authority (GMCA), Health Innovation Manchester, </a:t>
            </a:r>
            <a:r>
              <a:rPr lang="en-GB" b="0" baseline="0" err="1"/>
              <a:t>Bruntwood</a:t>
            </a:r>
            <a:r>
              <a:rPr lang="en-GB" b="0" baseline="0"/>
              <a:t> SciTech and the Manchester University NHS Foundation Trust.</a:t>
            </a:r>
            <a:r>
              <a:rPr lang="en-GB"/>
              <a:t> </a:t>
            </a:r>
            <a:endParaRPr lang="en-GB" b="0" baseline="0">
              <a:ea typeface="Calibri"/>
              <a:cs typeface="Calibri"/>
            </a:endParaRPr>
          </a:p>
          <a:p>
            <a:pPr marL="171450" indent="-171450">
              <a:buFontTx/>
              <a:buChar char="-"/>
            </a:pPr>
            <a:r>
              <a:rPr lang="en-GB" b="0" baseline="0"/>
              <a:t>Collaborates with The Christie NHS Foundation Trust, </a:t>
            </a:r>
            <a:r>
              <a:rPr lang="en-GB"/>
              <a:t>Northern</a:t>
            </a:r>
            <a:r>
              <a:rPr lang="en-GB" b="0" baseline="0"/>
              <a:t> </a:t>
            </a:r>
            <a:r>
              <a:rPr lang="en-GB"/>
              <a:t>Care Alliance NHS</a:t>
            </a:r>
            <a:r>
              <a:rPr lang="en-GB" b="0" baseline="0"/>
              <a:t> Foundation Trust, Greater Manchester Mental Health NHS Foundation Trust.</a:t>
            </a:r>
            <a:r>
              <a:rPr lang="en-GB"/>
              <a:t> </a:t>
            </a:r>
            <a:endParaRPr lang="en-GB" b="0" baseline="0">
              <a:ea typeface="Calibri"/>
              <a:cs typeface="Calibri"/>
            </a:endParaRPr>
          </a:p>
          <a:p>
            <a:pPr marL="171450" indent="-171450">
              <a:buFontTx/>
              <a:buChar char="-"/>
            </a:pPr>
            <a:r>
              <a:rPr lang="en-GB" b="0" baseline="0"/>
              <a:t>Partnerships with the Turing Innovation Catalyst (entrepreneurship and start-up incubation programme).</a:t>
            </a:r>
            <a:endParaRPr lang="en-GB" b="0" baseline="0">
              <a:ea typeface="Calibri"/>
              <a:cs typeface="Calibri"/>
            </a:endParaRPr>
          </a:p>
          <a:p>
            <a:pPr marL="171450" indent="-171450">
              <a:buFontTx/>
              <a:buChar char="-"/>
            </a:pPr>
            <a:r>
              <a:rPr lang="en-GB" b="0" baseline="0"/>
              <a:t>Royce Institute – working on advanced material devices and therapies.</a:t>
            </a:r>
            <a:endParaRPr lang="en-GB" b="0">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30</a:t>
            </a:fld>
            <a:endParaRPr lang="en-GB"/>
          </a:p>
        </p:txBody>
      </p:sp>
    </p:spTree>
    <p:extLst>
      <p:ext uri="{BB962C8B-B14F-4D97-AF65-F5344CB8AC3E}">
        <p14:creationId xmlns:p14="http://schemas.microsoft.com/office/powerpoint/2010/main" val="84941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a:cs typeface="Calibri"/>
              </a:rPr>
              <a:t>*</a:t>
            </a:r>
            <a:r>
              <a:rPr lang="en-GB" i="1" dirty="0">
                <a:cs typeface="Calibri"/>
              </a:rPr>
              <a:t>Times Higher Education</a:t>
            </a:r>
            <a:r>
              <a:rPr lang="en-GB" dirty="0">
                <a:cs typeface="Calibri"/>
              </a:rPr>
              <a:t> Impact Rankings, 2024</a:t>
            </a:r>
            <a:endParaRPr lang="en-GB" dirty="0"/>
          </a:p>
          <a:p>
            <a:endParaRPr lang="en-GB" dirty="0"/>
          </a:p>
          <a:p>
            <a:r>
              <a:rPr lang="en-GB" dirty="0"/>
              <a:t>We are the first and most eminent of England’s civic universities. Our roots can be traced back to 1824 with the formation of the Manchester Mechanics’ Institution, which was founded as part of a national movement for the education of the working population of Manchester. </a:t>
            </a:r>
            <a:endParaRPr lang="en-GB" dirty="0">
              <a:cs typeface="Calibri"/>
            </a:endParaRPr>
          </a:p>
          <a:p>
            <a:endParaRPr lang="en-GB" dirty="0"/>
          </a:p>
          <a:p>
            <a:r>
              <a:rPr lang="en-GB" dirty="0"/>
              <a:t>We’re one of the UK’s largest universities</a:t>
            </a:r>
            <a:r>
              <a:rPr lang="en-GB" baseline="0" dirty="0"/>
              <a:t> catering for more than 44,000 students, supported by </a:t>
            </a:r>
            <a:r>
              <a:rPr lang="en-GB" dirty="0"/>
              <a:t>nearly 13,000 </a:t>
            </a:r>
            <a:r>
              <a:rPr lang="en-GB" dirty="0">
                <a:solidFill>
                  <a:srgbClr val="000000"/>
                </a:solidFill>
              </a:rPr>
              <a:t>staff</a:t>
            </a:r>
            <a:r>
              <a:rPr lang="en-GB" baseline="0" dirty="0"/>
              <a:t>.</a:t>
            </a:r>
            <a:r>
              <a:rPr lang="en-GB" dirty="0"/>
              <a:t> </a:t>
            </a:r>
            <a:endParaRPr lang="en-GB" baseline="0" dirty="0">
              <a:cs typeface="Calibri"/>
            </a:endParaRPr>
          </a:p>
          <a:p>
            <a:endParaRPr lang="en-GB" baseline="0" dirty="0"/>
          </a:p>
          <a:p>
            <a:r>
              <a:rPr lang="en-GB" dirty="0"/>
              <a:t>We’re a high-ranking</a:t>
            </a:r>
            <a:r>
              <a:rPr lang="en-GB" baseline="0" dirty="0"/>
              <a:t> Russell Group institution and our social and environmental impact has been </a:t>
            </a:r>
            <a:r>
              <a:rPr lang="en-GB" sz="1200" b="0" i="0" kern="1200" dirty="0">
                <a:solidFill>
                  <a:schemeClr val="tx1"/>
                </a:solidFill>
                <a:effectLst/>
                <a:latin typeface="+mn-lt"/>
                <a:ea typeface="+mn-ea"/>
                <a:cs typeface="+mn-cs"/>
              </a:rPr>
              <a:t>ranked number one in the UK and Europe, and number two in the world (</a:t>
            </a:r>
            <a:r>
              <a:rPr lang="en-GB" sz="1200" b="0" i="1" kern="1200" dirty="0">
                <a:solidFill>
                  <a:schemeClr val="tx1"/>
                </a:solidFill>
                <a:effectLst/>
                <a:latin typeface="+mn-lt"/>
                <a:ea typeface="+mn-ea"/>
                <a:cs typeface="+mn-cs"/>
              </a:rPr>
              <a:t>Times Higher Education</a:t>
            </a:r>
            <a:r>
              <a:rPr lang="en-GB" sz="1200" b="0" i="0" kern="1200" dirty="0">
                <a:solidFill>
                  <a:schemeClr val="tx1"/>
                </a:solidFill>
                <a:effectLst/>
                <a:latin typeface="+mn-lt"/>
                <a:ea typeface="+mn-ea"/>
                <a:cs typeface="+mn-cs"/>
              </a:rPr>
              <a:t> Impact Rankings 2024).</a:t>
            </a:r>
            <a:r>
              <a:rPr lang="en-GB" dirty="0"/>
              <a:t> We also ranked first in the UK and Europe, and third in the world, in the QS World University Sustainability Rankings for environmental, social and governance impact. </a:t>
            </a:r>
            <a:endParaRPr lang="en-GB" sz="1200" b="0" i="0" kern="1200" dirty="0">
              <a:solidFill>
                <a:schemeClr val="tx1"/>
              </a:solidFill>
              <a:effectLst/>
              <a:latin typeface="+mn-lt"/>
              <a:cs typeface="Calibri"/>
            </a:endParaRPr>
          </a:p>
          <a:p>
            <a:endParaRPr lang="en-GB" dirty="0"/>
          </a:p>
          <a:p>
            <a:pPr marL="171450" lvl="0" indent="-171450">
              <a:buFont typeface="Arial" panose="020B0604020202020204" pitchFamily="34" charset="0"/>
              <a:buChar char="•"/>
            </a:pPr>
            <a:r>
              <a:rPr lang="en-GB" dirty="0">
                <a:solidFill>
                  <a:srgbClr val="404040"/>
                </a:solidFill>
              </a:rPr>
              <a:t>In the Academic Ranking of World Universities (</a:t>
            </a:r>
            <a:r>
              <a:rPr lang="en-GB" dirty="0" smtClean="0">
                <a:solidFill>
                  <a:srgbClr val="404040"/>
                </a:solidFill>
              </a:rPr>
              <a:t>2025), </a:t>
            </a:r>
            <a:r>
              <a:rPr lang="en-GB" dirty="0">
                <a:solidFill>
                  <a:srgbClr val="404040"/>
                </a:solidFill>
              </a:rPr>
              <a:t>the University placed:</a:t>
            </a:r>
            <a:endParaRPr lang="en-GB" dirty="0">
              <a:solidFill>
                <a:srgbClr val="404040"/>
              </a:solidFill>
              <a:cs typeface="Calibri"/>
            </a:endParaRPr>
          </a:p>
          <a:p>
            <a:pPr marL="628650" lvl="1" indent="-171450">
              <a:buFont typeface="Arial" panose="020B0604020202020204" pitchFamily="34" charset="0"/>
              <a:buChar char="•"/>
            </a:pPr>
            <a:r>
              <a:rPr lang="en-GB" dirty="0" smtClean="0">
                <a:solidFill>
                  <a:srgbClr val="404040"/>
                </a:solidFill>
              </a:rPr>
              <a:t>46th </a:t>
            </a:r>
            <a:r>
              <a:rPr lang="en-GB" dirty="0">
                <a:solidFill>
                  <a:srgbClr val="404040"/>
                </a:solidFill>
              </a:rPr>
              <a:t>in the world;</a:t>
            </a:r>
            <a:endParaRPr lang="en-GB" dirty="0">
              <a:solidFill>
                <a:srgbClr val="404040"/>
              </a:solidFill>
              <a:cs typeface="Calibri"/>
            </a:endParaRPr>
          </a:p>
          <a:p>
            <a:pPr marL="628650" lvl="1" indent="-171450">
              <a:buFont typeface="Arial" panose="020B0604020202020204" pitchFamily="34" charset="0"/>
              <a:buChar char="•"/>
            </a:pPr>
            <a:r>
              <a:rPr lang="en-GB" dirty="0" smtClean="0">
                <a:solidFill>
                  <a:srgbClr val="404040"/>
                </a:solidFill>
              </a:rPr>
              <a:t>13th </a:t>
            </a:r>
            <a:r>
              <a:rPr lang="en-GB" dirty="0">
                <a:solidFill>
                  <a:srgbClr val="404040"/>
                </a:solidFill>
              </a:rPr>
              <a:t>in Europe;</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6th in the UK.</a:t>
            </a:r>
            <a:endParaRPr lang="en-GB" dirty="0">
              <a:solidFill>
                <a:srgbClr val="404040"/>
              </a:solidFill>
              <a:cs typeface="Calibri"/>
            </a:endParaRPr>
          </a:p>
          <a:p>
            <a:pPr marL="457200" lvl="1" indent="0">
              <a:buFont typeface="Arial" panose="020B0604020202020204" pitchFamily="34" charset="0"/>
              <a:buNone/>
            </a:pPr>
            <a:endParaRPr lang="en-GB" dirty="0">
              <a:solidFill>
                <a:srgbClr val="404040"/>
              </a:solidFill>
            </a:endParaRPr>
          </a:p>
          <a:p>
            <a:pPr marL="171450" lvl="0" indent="-171450">
              <a:buFont typeface="Arial" panose="020B0604020202020204" pitchFamily="34" charset="0"/>
              <a:buChar char="•"/>
            </a:pPr>
            <a:r>
              <a:rPr lang="en-GB" dirty="0">
                <a:solidFill>
                  <a:srgbClr val="404040"/>
                </a:solidFill>
              </a:rPr>
              <a:t>Other rankings include:</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QS World University Rankings (2025): 34</a:t>
            </a:r>
            <a:endParaRPr lang="en-GB" dirty="0">
              <a:solidFill>
                <a:srgbClr val="404040"/>
              </a:solidFill>
              <a:cs typeface="Calibri"/>
            </a:endParaRPr>
          </a:p>
          <a:p>
            <a:pPr marL="628650" lvl="1" indent="-171450">
              <a:buFont typeface="Arial" panose="020B0604020202020204" pitchFamily="34" charset="0"/>
              <a:buChar char="•"/>
            </a:pPr>
            <a:r>
              <a:rPr lang="en-GB" i="1" dirty="0">
                <a:solidFill>
                  <a:srgbClr val="404040"/>
                </a:solidFill>
              </a:rPr>
              <a:t>Times Higher Education</a:t>
            </a:r>
            <a:r>
              <a:rPr lang="en-GB" dirty="0">
                <a:solidFill>
                  <a:srgbClr val="404040"/>
                </a:solidFill>
              </a:rPr>
              <a:t> World University Rankings (2025): 53</a:t>
            </a:r>
          </a:p>
          <a:p>
            <a:pPr marL="628650" lvl="1" indent="-171450">
              <a:buFont typeface="Arial" panose="020B0604020202020204" pitchFamily="34" charset="0"/>
              <a:buChar char="•"/>
            </a:pPr>
            <a:r>
              <a:rPr lang="en-GB" i="1" dirty="0">
                <a:solidFill>
                  <a:srgbClr val="404040"/>
                </a:solidFill>
                <a:cs typeface="Calibri"/>
              </a:rPr>
              <a:t>Times Higher Education</a:t>
            </a:r>
            <a:r>
              <a:rPr lang="en-GB" i="0" dirty="0">
                <a:solidFill>
                  <a:srgbClr val="404040"/>
                </a:solidFill>
                <a:cs typeface="Calibri"/>
              </a:rPr>
              <a:t> Most International Universities in the World: 20</a:t>
            </a:r>
            <a:endParaRPr lang="en-GB" i="1"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Complete University Guide (2024):</a:t>
            </a:r>
            <a:r>
              <a:rPr lang="en-GB" baseline="0" dirty="0">
                <a:solidFill>
                  <a:srgbClr val="404040"/>
                </a:solidFill>
              </a:rPr>
              <a:t> </a:t>
            </a:r>
            <a:r>
              <a:rPr lang="en-GB" dirty="0">
                <a:solidFill>
                  <a:srgbClr val="404040"/>
                </a:solidFill>
              </a:rPr>
              <a:t>19</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Sunday Times Good University Guide (2023):</a:t>
            </a:r>
            <a:r>
              <a:rPr lang="en-GB" baseline="0" dirty="0">
                <a:solidFill>
                  <a:srgbClr val="404040"/>
                </a:solidFill>
              </a:rPr>
              <a:t> </a:t>
            </a:r>
            <a:r>
              <a:rPr lang="en-GB" dirty="0">
                <a:solidFill>
                  <a:srgbClr val="404040"/>
                </a:solidFill>
              </a:rPr>
              <a:t>24</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Guardian (2024):</a:t>
            </a:r>
            <a:r>
              <a:rPr lang="en-GB" baseline="0" dirty="0">
                <a:solidFill>
                  <a:srgbClr val="404040"/>
                </a:solidFill>
              </a:rPr>
              <a:t> </a:t>
            </a:r>
            <a:r>
              <a:rPr lang="en-GB" dirty="0">
                <a:solidFill>
                  <a:srgbClr val="404040"/>
                </a:solidFill>
              </a:rPr>
              <a:t>24</a:t>
            </a:r>
          </a:p>
          <a:p>
            <a:pPr marL="628650" lvl="1" indent="-171450">
              <a:buFont typeface="Arial" panose="020B0604020202020204" pitchFamily="34" charset="0"/>
              <a:buChar char="•"/>
            </a:pPr>
            <a:r>
              <a:rPr lang="en-GB" dirty="0">
                <a:solidFill>
                  <a:srgbClr val="404040"/>
                </a:solidFill>
                <a:cs typeface="Calibri"/>
              </a:rPr>
              <a:t>Reuters</a:t>
            </a:r>
            <a:r>
              <a:rPr lang="en-GB" baseline="0" dirty="0">
                <a:solidFill>
                  <a:srgbClr val="404040"/>
                </a:solidFill>
                <a:cs typeface="Calibri"/>
              </a:rPr>
              <a:t> </a:t>
            </a:r>
            <a:r>
              <a:rPr lang="en-GB" dirty="0">
                <a:solidFill>
                  <a:srgbClr val="404040"/>
                </a:solidFill>
              </a:rPr>
              <a:t>– Europe’s Most Innovative Universities</a:t>
            </a:r>
            <a:r>
              <a:rPr lang="en-GB" baseline="0" dirty="0">
                <a:solidFill>
                  <a:srgbClr val="404040"/>
                </a:solidFill>
              </a:rPr>
              <a:t> 2019: 8</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Queens Anniversary Prizes for Higher and Further Education winners 2013, 2011</a:t>
            </a:r>
            <a:endParaRPr lang="en-GB" dirty="0">
              <a:solidFill>
                <a:srgbClr val="404040"/>
              </a:solidFill>
              <a:cs typeface="Calibri"/>
            </a:endParaRPr>
          </a:p>
          <a:p>
            <a:pPr marL="628650" lvl="1" indent="-171450">
              <a:buFont typeface="Arial" panose="020B0604020202020204" pitchFamily="34" charset="0"/>
              <a:buChar char="•"/>
            </a:pPr>
            <a:r>
              <a:rPr lang="en-GB" dirty="0">
                <a:solidFill>
                  <a:srgbClr val="404040"/>
                </a:solidFill>
              </a:rPr>
              <a:t>University Challenge winners 2013, 2012, 2009, 2006</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69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i="1" dirty="0"/>
          </a:p>
          <a:p>
            <a:r>
              <a:rPr lang="en-GB" i="1"/>
              <a:t>Bringing together the UK’s largest and most comprehensive academic nuclear research capability to build on the scale, scope and quality of our activities and foster successful interdisciplinary collaboration.</a:t>
            </a:r>
            <a:endParaRPr lang="en-US">
              <a:ea typeface="Calibri"/>
              <a:cs typeface="Calibri" panose="020F0502020204030204"/>
            </a:endParaRPr>
          </a:p>
          <a:p>
            <a:endParaRPr lang="en-GB" dirty="0">
              <a:cs typeface="Calibri" panose="020F0502020204030204"/>
            </a:endParaRPr>
          </a:p>
          <a:p>
            <a:pPr marL="171450" indent="-171450">
              <a:buFont typeface="Calibri"/>
              <a:buChar char="-"/>
            </a:pPr>
            <a:r>
              <a:rPr lang="en-GB"/>
              <a:t>Addressing the full nuclear fuel cycle and challenges of nuclear power.</a:t>
            </a:r>
            <a:endParaRPr lang="en-US">
              <a:ea typeface="Calibri" panose="020F0502020204030204"/>
              <a:cs typeface="Calibri" panose="020F0502020204030204"/>
            </a:endParaRPr>
          </a:p>
          <a:p>
            <a:pPr marL="171450" indent="-171450">
              <a:buFont typeface="Calibri"/>
              <a:buChar char="-"/>
            </a:pPr>
            <a:r>
              <a:rPr lang="en-GB"/>
              <a:t>Most comprehensive research portfolio in UK academia.</a:t>
            </a:r>
            <a:endParaRPr lang="en-GB">
              <a:ea typeface="Calibri"/>
              <a:cs typeface="Calibri"/>
            </a:endParaRPr>
          </a:p>
          <a:p>
            <a:pPr marL="171450" indent="-171450">
              <a:buFont typeface="Calibri"/>
              <a:buChar char="-"/>
            </a:pPr>
            <a:r>
              <a:rPr lang="en-GB"/>
              <a:t>Investigating materials and fuel for fusion power.</a:t>
            </a:r>
            <a:endParaRPr lang="en-GB">
              <a:ea typeface="Calibri"/>
              <a:cs typeface="Calibri"/>
            </a:endParaRPr>
          </a:p>
          <a:p>
            <a:pPr marL="171450" indent="-171450">
              <a:buFont typeface="Calibri"/>
              <a:buChar char="-"/>
            </a:pPr>
            <a:r>
              <a:rPr lang="en-GB"/>
              <a:t>Researching health impacts and medical applications of radiation.</a:t>
            </a:r>
            <a:endParaRPr lang="en-GB">
              <a:ea typeface="Calibri"/>
              <a:cs typeface="Calibri"/>
            </a:endParaRPr>
          </a:p>
          <a:p>
            <a:endParaRPr lang="en-GB">
              <a:ea typeface="Calibri"/>
              <a:cs typeface="Calibri"/>
            </a:endParaRPr>
          </a:p>
          <a:p>
            <a:r>
              <a:rPr lang="en-GB" b="1"/>
              <a:t>Dalton Nuclear Policy Group</a:t>
            </a:r>
            <a:endParaRPr lang="en-GB"/>
          </a:p>
          <a:p>
            <a:pPr marL="171450" indent="-171450">
              <a:buFont typeface="Calibri"/>
              <a:buChar char="-"/>
            </a:pPr>
            <a:r>
              <a:rPr lang="en-GB" b="0" baseline="0"/>
              <a:t>Leveraging scientific, political and sector knowledge to offer a sustained line of impartial guidance to the government and industry.</a:t>
            </a:r>
            <a:r>
              <a:rPr lang="en-GB"/>
              <a:t> </a:t>
            </a:r>
            <a:endParaRPr lang="en-GB" b="0">
              <a:ea typeface="Calibri"/>
              <a:cs typeface="Calibri"/>
            </a:endParaRPr>
          </a:p>
          <a:p>
            <a:pPr marL="171450" indent="-171450">
              <a:buFont typeface="Calibri"/>
              <a:buChar char="-"/>
            </a:pPr>
            <a:r>
              <a:rPr lang="en-GB" b="0"/>
              <a:t>Investigating</a:t>
            </a:r>
            <a:r>
              <a:rPr lang="en-GB" b="0" baseline="0"/>
              <a:t> wider societal issues around nuclear power.</a:t>
            </a:r>
            <a:r>
              <a:rPr lang="en-GB"/>
              <a:t> </a:t>
            </a:r>
            <a:endParaRPr lang="en-GB" b="0" baseline="0">
              <a:ea typeface="Calibri"/>
              <a:cs typeface="Calibri"/>
            </a:endParaRPr>
          </a:p>
          <a:p>
            <a:pPr marL="171450" indent="-171450">
              <a:buFont typeface="Calibri"/>
              <a:buChar char="-"/>
            </a:pPr>
            <a:r>
              <a:rPr lang="en-GB" b="0" baseline="0"/>
              <a:t>Providing advice to policymakers based on impartial, evidence-based analysis.</a:t>
            </a:r>
            <a:endParaRPr lang="en-GB" b="0" baseline="0">
              <a:ea typeface="Calibri"/>
              <a:cs typeface="Calibri"/>
            </a:endParaRPr>
          </a:p>
          <a:p>
            <a:endParaRPr lang="en-GB" b="0" baseline="0"/>
          </a:p>
          <a:p>
            <a:r>
              <a:rPr lang="en-GB" b="1" baseline="0"/>
              <a:t>Dalton Cumbrian Facility</a:t>
            </a:r>
            <a:endParaRPr lang="en-GB" b="1" baseline="0">
              <a:ea typeface="Calibri"/>
              <a:cs typeface="Calibri"/>
            </a:endParaRPr>
          </a:p>
          <a:p>
            <a:pPr marL="171450" indent="-171450">
              <a:buFont typeface="Calibri"/>
              <a:buChar char="-"/>
            </a:pPr>
            <a:r>
              <a:rPr lang="en-GB" b="0"/>
              <a:t>Dedicated research base for radiation science and nuclear engineering.</a:t>
            </a:r>
            <a:r>
              <a:rPr lang="en-GB"/>
              <a:t> </a:t>
            </a:r>
            <a:endParaRPr lang="en-GB" b="0">
              <a:ea typeface="Calibri"/>
              <a:cs typeface="Calibri"/>
            </a:endParaRPr>
          </a:p>
          <a:p>
            <a:pPr marL="171450" indent="-171450">
              <a:buFont typeface="Calibri"/>
              <a:buChar char="-"/>
            </a:pPr>
            <a:r>
              <a:rPr lang="en-GB" b="0"/>
              <a:t>Unique focus</a:t>
            </a:r>
            <a:r>
              <a:rPr lang="en-GB" b="0" baseline="0"/>
              <a:t> on authentic radioactive and nuclear materials work.</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Research impact examples</a:t>
            </a:r>
            <a:endParaRPr lang="en-GB" b="1" baseline="0">
              <a:ea typeface="Calibri"/>
              <a:cs typeface="Calibri"/>
            </a:endParaRPr>
          </a:p>
          <a:p>
            <a:pPr marL="0" indent="0">
              <a:buFontTx/>
              <a:buNone/>
            </a:pPr>
            <a:endParaRPr lang="en-GB" b="0" baseline="0"/>
          </a:p>
          <a:p>
            <a:pPr marL="0" indent="0">
              <a:buFontTx/>
              <a:buNone/>
            </a:pPr>
            <a:r>
              <a:rPr lang="en-GB" b="1" baseline="0"/>
              <a:t>Robotics for decommissioning</a:t>
            </a:r>
            <a:endParaRPr lang="en-GB" b="1">
              <a:ea typeface="Calibri"/>
              <a:cs typeface="Calibri"/>
            </a:endParaRPr>
          </a:p>
          <a:p>
            <a:pPr marL="171450" indent="-171450">
              <a:buFont typeface="Calibri"/>
              <a:buChar char="-"/>
            </a:pPr>
            <a:r>
              <a:rPr lang="en-GB" b="0" u="none" baseline="0"/>
              <a:t>Our researchers have developed some of the only robots to be deployed into industrial, radioactive facilities in the UK and abroad.</a:t>
            </a:r>
            <a:r>
              <a:rPr lang="en-GB"/>
              <a:t> </a:t>
            </a:r>
            <a:endParaRPr lang="en-GB" b="0" u="none" baseline="0">
              <a:ea typeface="Calibri"/>
              <a:cs typeface="Calibri"/>
            </a:endParaRPr>
          </a:p>
          <a:p>
            <a:pPr marL="171450" indent="-171450">
              <a:buFont typeface="Calibri"/>
              <a:buChar char="-"/>
            </a:pPr>
            <a:r>
              <a:rPr lang="en-GB" b="0" u="none" baseline="0"/>
              <a:t>Lyra (Time Magazine’s Invention of the Year, 2022) now surveys a legacy ventilation duct on the Dounreay site in Scotland. Saved £5 million in labour costs and eliminated 2,250 hours of airline-suited human </a:t>
            </a:r>
            <a:r>
              <a:rPr lang="en-GB"/>
              <a:t>entries</a:t>
            </a:r>
            <a:r>
              <a:rPr lang="en-GB" b="0" u="none" baseline="0"/>
              <a:t>, reducing risk to human operators.</a:t>
            </a:r>
            <a:endParaRPr lang="en-GB" b="0" u="none" baseline="0">
              <a:ea typeface="Calibri"/>
              <a:cs typeface="Calibri"/>
            </a:endParaRPr>
          </a:p>
          <a:p>
            <a:pPr marL="171450" indent="-171450">
              <a:buFont typeface="Calibri"/>
              <a:buChar char="-"/>
            </a:pPr>
            <a:r>
              <a:rPr lang="en-GB" b="0" u="none" baseline="0"/>
              <a:t>Supports the Nuclear Decommissioning Authority’s challenges of reducing human entries into active facilities by 50% before 2030.</a:t>
            </a:r>
            <a:r>
              <a:rPr lang="en-GB"/>
              <a:t> </a:t>
            </a:r>
            <a:endParaRPr lang="en-GB" b="0" u="none" baseline="0">
              <a:ea typeface="Calibri"/>
              <a:cs typeface="Calibri"/>
            </a:endParaRPr>
          </a:p>
          <a:p>
            <a:pPr marL="171450" indent="-171450">
              <a:buFont typeface="Calibri"/>
              <a:buChar char="-"/>
            </a:pPr>
            <a:endParaRPr lang="en-GB" b="0" u="none" baseline="0">
              <a:ea typeface="Calibri"/>
              <a:cs typeface="Calibri"/>
            </a:endParaRPr>
          </a:p>
          <a:p>
            <a:pPr marL="0" indent="0">
              <a:buFontTx/>
              <a:buNone/>
            </a:pPr>
            <a:r>
              <a:rPr lang="en-GB" b="1" u="none" baseline="0"/>
              <a:t>Effluent Treatment Centre of Excellence</a:t>
            </a:r>
            <a:endParaRPr lang="en-GB" b="1" u="none" baseline="0">
              <a:ea typeface="Calibri"/>
              <a:cs typeface="Calibri"/>
            </a:endParaRPr>
          </a:p>
          <a:p>
            <a:pPr marL="171450" indent="-171450">
              <a:buFont typeface="Calibri"/>
              <a:buChar char="-"/>
            </a:pPr>
            <a:r>
              <a:rPr lang="en-GB" b="0" i="0" u="none" baseline="0"/>
              <a:t>Collaboration between our University, Sellafield nuclear facility and the National Nuclear Laboratory.</a:t>
            </a:r>
            <a:r>
              <a:rPr lang="en-GB"/>
              <a:t> </a:t>
            </a:r>
            <a:endParaRPr lang="en-GB" b="0" i="0" u="none" baseline="0">
              <a:ea typeface="Calibri"/>
              <a:cs typeface="Calibri"/>
            </a:endParaRPr>
          </a:p>
          <a:p>
            <a:pPr marL="171450" indent="-171450">
              <a:buFont typeface="Calibri"/>
              <a:buChar char="-"/>
            </a:pPr>
            <a:r>
              <a:rPr lang="en-GB" b="0" i="0" u="none" baseline="0"/>
              <a:t>Provides fundamental research underpinning the effluent treatment facilities at Sellafield.</a:t>
            </a:r>
            <a:endParaRPr lang="en-GB" b="0" i="0" u="none" baseline="0">
              <a:ea typeface="Calibri"/>
              <a:cs typeface="Calibri"/>
            </a:endParaRPr>
          </a:p>
          <a:p>
            <a:pPr marL="171450" indent="-171450">
              <a:buFont typeface="Calibri"/>
              <a:buChar char="-"/>
            </a:pPr>
            <a:r>
              <a:rPr lang="en-GB" b="0" i="0" u="none" baseline="0"/>
              <a:t>Research enabled operational changes at the Enhanced Actinide Removal Plant (EARP), leading to reductions in radionuclide discharges to the Irish Sea by 50-90%.</a:t>
            </a:r>
            <a:endParaRPr lang="en-GB" b="0" i="0" u="none" baseline="0">
              <a:ea typeface="Calibri"/>
              <a:cs typeface="Calibri"/>
            </a:endParaRPr>
          </a:p>
          <a:p>
            <a:pPr marL="171450" indent="-171450">
              <a:buFont typeface="Calibri"/>
              <a:buChar char="-"/>
            </a:pPr>
            <a:r>
              <a:rPr lang="en-GB" b="0" i="0" u="none" baseline="0"/>
              <a:t>Also reduced radioactivity within the whole system by more than 69%, led to a cost saving of more than £10 million and enhanced fuel retrieval operations in the legacy ponds, saving £2.4 million.</a:t>
            </a:r>
            <a:r>
              <a:rPr lang="en-GB"/>
              <a:t> </a:t>
            </a:r>
            <a:endParaRPr lang="en-GB" b="0" i="0" u="none" baseline="0">
              <a:ea typeface="Calibri"/>
              <a:cs typeface="Calibri"/>
            </a:endParaRPr>
          </a:p>
          <a:p>
            <a:pPr marL="171450" indent="-171450">
              <a:buFont typeface="Calibri"/>
              <a:buChar char="-"/>
            </a:pPr>
            <a:endParaRPr lang="en-GB" b="0" i="0" u="none" baseline="0">
              <a:ea typeface="Calibri"/>
              <a:cs typeface="Calibri"/>
            </a:endParaRPr>
          </a:p>
          <a:p>
            <a:pPr marL="0" indent="0">
              <a:buFontTx/>
              <a:buNone/>
            </a:pPr>
            <a:r>
              <a:rPr lang="en-GB" b="1" u="none" baseline="0"/>
              <a:t>Nuclear Graphite Research Group</a:t>
            </a:r>
            <a:endParaRPr lang="en-GB" b="0" u="none" baseline="0"/>
          </a:p>
          <a:p>
            <a:pPr marL="171450" indent="-171450">
              <a:buFont typeface="Calibri"/>
              <a:buChar char="-"/>
            </a:pPr>
            <a:r>
              <a:rPr lang="en-GB" b="0" i="0" u="none" baseline="0"/>
              <a:t>Helping to extend the safe operational lifetime of the UK’s ageing advanced gas-cooled (AGR) nuclear reactors by up to ten years.</a:t>
            </a:r>
            <a:r>
              <a:rPr lang="en-GB"/>
              <a:t> </a:t>
            </a:r>
            <a:endParaRPr lang="en-GB" b="0" i="0" u="none" baseline="0">
              <a:ea typeface="Calibri" panose="020F0502020204030204"/>
              <a:cs typeface="Calibri" panose="020F0502020204030204"/>
            </a:endParaRPr>
          </a:p>
          <a:p>
            <a:pPr marL="171450" indent="-171450">
              <a:buFont typeface="Calibri"/>
              <a:buChar char="-"/>
            </a:pPr>
            <a:r>
              <a:rPr lang="en-GB" b="0" i="0" u="none" baseline="0"/>
              <a:t>Delivering energy security for the UK and an economic impact of £1.5 billion per year.</a:t>
            </a:r>
            <a:r>
              <a:rPr lang="en-GB"/>
              <a:t> </a:t>
            </a:r>
            <a:endParaRPr lang="en-GB" b="0" i="0" u="none" baseline="0">
              <a:ea typeface="Calibri" panose="020F0502020204030204"/>
              <a:cs typeface="Calibri" panose="020F0502020204030204"/>
            </a:endParaRPr>
          </a:p>
          <a:p>
            <a:pPr marL="171450" indent="-171450">
              <a:buFont typeface="Calibri"/>
              <a:buChar char="-"/>
            </a:pPr>
            <a:r>
              <a:rPr lang="en-GB" b="0" i="0" u="none" baseline="0"/>
              <a:t>Saved more than 17 million tonnes of CO2 emissions each year and enabling the UK to save £745 million in excise from the Climate Change Levy.</a:t>
            </a:r>
            <a:r>
              <a:rPr lang="en-GB"/>
              <a:t> </a:t>
            </a:r>
            <a:endParaRPr lang="en-GB" b="0" i="0" u="none" baseline="0">
              <a:ea typeface="Calibri" panose="020F0502020204030204"/>
              <a:cs typeface="Calibri" panose="020F0502020204030204"/>
            </a:endParaRPr>
          </a:p>
          <a:p>
            <a:pPr marL="171450" indent="-171450">
              <a:buFont typeface="Calibri"/>
              <a:buChar char="-"/>
            </a:pPr>
            <a:endParaRPr lang="en-GB"/>
          </a:p>
          <a:p>
            <a:r>
              <a:rPr lang="en-GB" b="1">
                <a:ea typeface="Calibri" panose="020F0502020204030204"/>
                <a:cs typeface="Calibri" panose="020F0502020204030204"/>
              </a:rPr>
              <a:t>Key partners/collaborations (expanded)</a:t>
            </a:r>
          </a:p>
          <a:p>
            <a:endParaRPr lang="en-GB">
              <a:ea typeface="Calibri"/>
              <a:cs typeface="Calibri"/>
            </a:endParaRPr>
          </a:p>
          <a:p>
            <a:r>
              <a:rPr lang="en-GB">
                <a:ea typeface="Calibri"/>
                <a:cs typeface="Calibri"/>
              </a:rPr>
              <a:t>Nuclear Waste Service </a:t>
            </a:r>
            <a:r>
              <a:rPr lang="en-GB"/>
              <a:t>–</a:t>
            </a:r>
            <a:r>
              <a:rPr lang="en-GB" dirty="0">
                <a:ea typeface="Calibri"/>
                <a:cs typeface="Calibri"/>
              </a:rPr>
              <a:t> </a:t>
            </a:r>
            <a:r>
              <a:rPr lang="en-GB"/>
              <a:t>We host the Nuclear Waste Services Research Support Office, a collaboration with The University of Bristol working to harness UK university capabilities to help support radioactive waste management solutions. </a:t>
            </a:r>
            <a:endParaRPr lang="en-GB">
              <a:ea typeface="Calibri"/>
              <a:cs typeface="Calibri"/>
            </a:endParaRPr>
          </a:p>
          <a:p>
            <a:endParaRPr lang="en-GB">
              <a:ea typeface="Calibri"/>
              <a:cs typeface="Calibri"/>
            </a:endParaRPr>
          </a:p>
          <a:p>
            <a:r>
              <a:rPr lang="en-GB">
                <a:ea typeface="Calibri"/>
                <a:cs typeface="Calibri"/>
              </a:rPr>
              <a:t>UKAEA – Manchester </a:t>
            </a:r>
            <a:r>
              <a:rPr lang="en-GB"/>
              <a:t>was awarded £1.3m by the UK Atomic Energy Authority for the development of lithium technologies for fusion. </a:t>
            </a:r>
            <a:endParaRPr lang="en-GB">
              <a:ea typeface="Calibri"/>
              <a:cs typeface="Calibri"/>
            </a:endParaRPr>
          </a:p>
          <a:p>
            <a:endParaRPr lang="en-GB">
              <a:ea typeface="Calibri"/>
              <a:cs typeface="Calibri"/>
            </a:endParaRPr>
          </a:p>
          <a:p>
            <a:r>
              <a:rPr lang="en-GB">
                <a:ea typeface="Calibri"/>
                <a:cs typeface="Calibri"/>
              </a:rPr>
              <a:t>Nuclear Decommissioning Authority </a:t>
            </a:r>
            <a:r>
              <a:rPr lang="en-GB"/>
              <a:t>–</a:t>
            </a:r>
            <a:r>
              <a:rPr lang="en-GB">
                <a:ea typeface="Calibri"/>
                <a:cs typeface="Calibri"/>
              </a:rPr>
              <a:t> Named</a:t>
            </a:r>
            <a:r>
              <a:rPr lang="en-GB"/>
              <a:t> joint winner of the Royal Academy of Engineering’s Bhattacharyya prize 2023 for this decades-long collaboration. </a:t>
            </a:r>
            <a:endParaRPr lang="en-GB">
              <a:ea typeface="Calibri"/>
              <a:cs typeface="Calibri"/>
            </a:endParaRPr>
          </a:p>
          <a:p>
            <a:endParaRPr lang="en-GB">
              <a:ea typeface="Calibri"/>
              <a:cs typeface="Calibri"/>
            </a:endParaRPr>
          </a:p>
          <a:p>
            <a:r>
              <a:rPr lang="en-GB">
                <a:ea typeface="Calibri"/>
                <a:cs typeface="Calibri"/>
              </a:rPr>
              <a:t>Flinders University </a:t>
            </a:r>
            <a:r>
              <a:rPr lang="en-GB"/>
              <a:t>–</a:t>
            </a:r>
            <a:r>
              <a:rPr lang="en-GB" dirty="0">
                <a:ea typeface="Calibri"/>
                <a:cs typeface="Calibri"/>
              </a:rPr>
              <a:t> </a:t>
            </a:r>
            <a:r>
              <a:rPr lang="en-GB"/>
              <a:t>Collaboration to enable Flinders University to begin developing specialist skills needed to underpin the future construction of nuclear submarines under the Australia-United Kingdom-United States (AUKUS) security partnership. </a:t>
            </a:r>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r>
              <a:rPr lang="en-GB" dirty="0"/>
              <a:t> </a:t>
            </a:r>
            <a:endParaRPr lang="en-GB" b="0" i="0" u="none"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31</a:t>
            </a:fld>
            <a:endParaRPr lang="en-GB"/>
          </a:p>
        </p:txBody>
      </p:sp>
    </p:spTree>
    <p:extLst>
      <p:ext uri="{BB962C8B-B14F-4D97-AF65-F5344CB8AC3E}">
        <p14:creationId xmlns:p14="http://schemas.microsoft.com/office/powerpoint/2010/main" val="426932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 examples</a:t>
            </a:r>
            <a:endParaRPr lang="en-GB"/>
          </a:p>
          <a:p>
            <a:endParaRPr lang="en-GB" b="1"/>
          </a:p>
          <a:p>
            <a:r>
              <a:rPr lang="en-GB" b="1"/>
              <a:t>Effective States and Inclusive</a:t>
            </a:r>
            <a:r>
              <a:rPr lang="en-GB" b="1" baseline="0"/>
              <a:t> Development Research Centre (ESID)</a:t>
            </a:r>
            <a:endParaRPr lang="en-GB" b="1" baseline="0">
              <a:ea typeface="Calibri"/>
              <a:cs typeface="Calibri"/>
            </a:endParaRPr>
          </a:p>
          <a:p>
            <a:pPr marL="171450" indent="-171450">
              <a:buFontTx/>
              <a:buChar char="-"/>
            </a:pPr>
            <a:r>
              <a:rPr lang="en-GB" b="0" baseline="0"/>
              <a:t>Our University’s research has transformed how international development agencies understand and promote economic development and encouraged the government to launch politically-informed programmes worth more than £270 million and impact more than one million people.</a:t>
            </a:r>
            <a:r>
              <a:rPr lang="en-GB"/>
              <a:t> </a:t>
            </a:r>
            <a:endParaRPr lang="en-GB">
              <a:ea typeface="Calibri" panose="020F0502020204030204"/>
              <a:cs typeface="Calibri" panose="020F0502020204030204"/>
            </a:endParaRPr>
          </a:p>
          <a:p>
            <a:pPr marL="171450" indent="-171450">
              <a:buFontTx/>
              <a:buChar char="-"/>
            </a:pPr>
            <a:endParaRPr lang="en-GB">
              <a:ea typeface="Calibri" panose="020F0502020204030204"/>
              <a:cs typeface="Calibri" panose="020F0502020204030204"/>
            </a:endParaRPr>
          </a:p>
          <a:p>
            <a:pPr marL="171450" indent="-171450">
              <a:buFontTx/>
              <a:buChar char="-"/>
            </a:pPr>
            <a:r>
              <a:rPr lang="en-GB" b="1"/>
              <a:t>African Cities Research Consortium</a:t>
            </a:r>
            <a:endParaRPr lang="en-GB" b="1" baseline="0">
              <a:ea typeface="Calibri"/>
              <a:cs typeface="Calibri"/>
            </a:endParaRPr>
          </a:p>
          <a:p>
            <a:pPr marL="171450" indent="-171450">
              <a:buFontTx/>
              <a:buChar char="-"/>
            </a:pPr>
            <a:r>
              <a:rPr lang="en-GB" b="0" baseline="0"/>
              <a:t>Teams in Accra, Harare, Kampala, Lagos and Nairobi are implementing urban development interventions to address challenges identified in the foundation phase research and advance urban reform.</a:t>
            </a:r>
            <a:r>
              <a:rPr lang="en-GB"/>
              <a:t> </a:t>
            </a:r>
            <a:endParaRPr lang="en-GB" b="0" baseline="0">
              <a:ea typeface="Calibri"/>
              <a:cs typeface="Calibri"/>
            </a:endParaRPr>
          </a:p>
          <a:p>
            <a:pPr marL="171450" indent="-171450">
              <a:buFontTx/>
              <a:buChar char="-"/>
            </a:pPr>
            <a:r>
              <a:rPr lang="en-GB" b="0" baseline="0"/>
              <a:t>Accra – community-led waste management project to establish an organic waste value chain – providing employment and better working conditions for waste collectors.</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One World Together</a:t>
            </a:r>
            <a:endParaRPr lang="en-GB" b="1" baseline="0">
              <a:ea typeface="Calibri"/>
              <a:cs typeface="Calibri"/>
            </a:endParaRPr>
          </a:p>
          <a:p>
            <a:pPr marL="171450" indent="-171450">
              <a:buFontTx/>
              <a:buChar char="-"/>
            </a:pPr>
            <a:r>
              <a:rPr lang="en-GB" b="0" baseline="0"/>
              <a:t>Community organisations from Manchester to Zambia, guided by a youth board made up of University students.</a:t>
            </a:r>
            <a:r>
              <a:rPr lang="en-GB"/>
              <a:t> </a:t>
            </a:r>
            <a:endParaRPr lang="en-GB" b="0" baseline="0">
              <a:ea typeface="Calibri"/>
              <a:cs typeface="Calibri"/>
            </a:endParaRPr>
          </a:p>
          <a:p>
            <a:pPr marL="171450" indent="-171450">
              <a:buFontTx/>
              <a:buChar char="-"/>
            </a:pPr>
            <a:r>
              <a:rPr lang="en-GB" b="0" baseline="0"/>
              <a:t>Showing a more effective way to generate equitable and impactful funding for community organisations.</a:t>
            </a:r>
            <a:r>
              <a:rPr lang="en-GB"/>
              <a:t> </a:t>
            </a:r>
            <a:endParaRPr lang="en-GB" b="0" baseline="0">
              <a:ea typeface="Calibri"/>
              <a:cs typeface="Calibri"/>
            </a:endParaRPr>
          </a:p>
          <a:p>
            <a:pPr marL="171450" indent="-171450">
              <a:buFontTx/>
              <a:buChar char="-"/>
            </a:pPr>
            <a:r>
              <a:rPr lang="en-GB" b="0" baseline="0"/>
              <a:t>Building new forms of engagement that shift money and power to the organisations closest to communities and improving </a:t>
            </a:r>
            <a:r>
              <a:rPr lang="en-GB"/>
              <a:t>supporter's understanding</a:t>
            </a:r>
            <a:r>
              <a:rPr lang="en-GB" b="0" baseline="0"/>
              <a:t> of poverty and inequality and the role of </a:t>
            </a:r>
            <a:r>
              <a:rPr lang="en-GB"/>
              <a:t>locals</a:t>
            </a:r>
            <a:r>
              <a:rPr lang="en-GB" b="0" baseline="0"/>
              <a:t> </a:t>
            </a:r>
            <a:r>
              <a:rPr lang="en-GB"/>
              <a:t>in</a:t>
            </a:r>
            <a:r>
              <a:rPr lang="en-GB" b="0" baseline="0"/>
              <a:t> overcoming them.</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Preventing cardiovascular disease in Indonesia</a:t>
            </a:r>
            <a:endParaRPr lang="en-GB" b="1" baseline="0">
              <a:ea typeface="Calibri"/>
              <a:cs typeface="Calibri"/>
            </a:endParaRPr>
          </a:p>
          <a:p>
            <a:pPr marL="171450" indent="-171450">
              <a:buFontTx/>
              <a:buChar char="-"/>
            </a:pPr>
            <a:r>
              <a:rPr lang="en-GB" b="0" baseline="0"/>
              <a:t>Dr </a:t>
            </a:r>
            <a:r>
              <a:rPr lang="en-GB" b="0" baseline="0" err="1"/>
              <a:t>Gindo</a:t>
            </a:r>
            <a:r>
              <a:rPr lang="en-GB" b="0" baseline="0"/>
              <a:t> Tampubolon is part of team improving cardiovascular care in rural Indonesia through </a:t>
            </a:r>
            <a:r>
              <a:rPr lang="en-GB" b="0" baseline="0" err="1"/>
              <a:t>SMARThealth</a:t>
            </a:r>
            <a:r>
              <a:rPr lang="en-GB" b="0" baseline="0"/>
              <a:t>.</a:t>
            </a:r>
            <a:r>
              <a:rPr lang="en-GB"/>
              <a:t> </a:t>
            </a:r>
            <a:endParaRPr lang="en-GB" b="0" baseline="0">
              <a:ea typeface="Calibri"/>
              <a:cs typeface="Calibri"/>
            </a:endParaRPr>
          </a:p>
          <a:p>
            <a:pPr marL="171450" indent="-171450">
              <a:buFontTx/>
              <a:buChar char="-"/>
            </a:pPr>
            <a:r>
              <a:rPr lang="en-GB" b="0" baseline="0" err="1"/>
              <a:t>SMARThealth</a:t>
            </a:r>
            <a:r>
              <a:rPr lang="en-GB" b="0" baseline="0"/>
              <a:t> gives rural villages the tools and training to take blood samples to check for risk of cardiovascular disease.</a:t>
            </a:r>
            <a:endParaRPr lang="en-GB" b="0" baseline="0">
              <a:ea typeface="Calibri"/>
              <a:cs typeface="Calibri"/>
            </a:endParaRPr>
          </a:p>
          <a:p>
            <a:pPr marL="171450" indent="-171450">
              <a:buFontTx/>
              <a:buChar char="-"/>
            </a:pPr>
            <a:r>
              <a:rPr lang="en-GB" b="0" baseline="0"/>
              <a:t>Results showed a 14.5% reduction in the number of those at high risk of cardiovascular disease, with improved life expectancy for 3,750 people.</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Building a safe, sustainable and legal wild food sector in Zambia</a:t>
            </a:r>
            <a:endParaRPr lang="en-GB" b="1" baseline="0">
              <a:ea typeface="Calibri"/>
              <a:cs typeface="Calibri"/>
            </a:endParaRPr>
          </a:p>
          <a:p>
            <a:pPr marL="171450" indent="-171450">
              <a:buFontTx/>
              <a:buChar char="-"/>
            </a:pPr>
            <a:r>
              <a:rPr lang="en-GB" b="0" baseline="0"/>
              <a:t>Communications and awareness raising campaign targeting 15,000 people engaged in illegal, unsafe and/or unsustainable game meat trade.</a:t>
            </a:r>
            <a:r>
              <a:rPr lang="en-GB"/>
              <a:t> </a:t>
            </a:r>
            <a:endParaRPr lang="en-GB" b="0" baseline="0">
              <a:ea typeface="Calibri"/>
              <a:cs typeface="Calibri"/>
            </a:endParaRPr>
          </a:p>
          <a:p>
            <a:pPr marL="171450" indent="-171450">
              <a:buFontTx/>
              <a:buChar char="-"/>
            </a:pPr>
            <a:r>
              <a:rPr lang="en-GB" b="0" baseline="0"/>
              <a:t>Research with Zambia’s Wildlife Producers Association </a:t>
            </a:r>
            <a:r>
              <a:rPr lang="en-GB"/>
              <a:t>(</a:t>
            </a:r>
            <a:r>
              <a:rPr lang="en-GB" b="0" baseline="0"/>
              <a:t>9WPA), the Department of National Parks and Wildlife (DNPW) and Wildlife Crime Prevention (WCP) has identified key barriers to participation in the legal game meat sector that leave many trading illegally.</a:t>
            </a:r>
            <a:r>
              <a:rPr lang="en-GB"/>
              <a:t> </a:t>
            </a:r>
            <a:endParaRPr lang="en-GB" b="0" baseline="0">
              <a:ea typeface="Calibri"/>
              <a:cs typeface="Calibri"/>
            </a:endParaRPr>
          </a:p>
          <a:p>
            <a:pPr marL="171450" indent="-171450">
              <a:buFontTx/>
              <a:buChar char="-"/>
            </a:pPr>
            <a:r>
              <a:rPr lang="en-GB" b="0" baseline="0"/>
              <a:t>The group developed an awareness campaign and a</a:t>
            </a:r>
            <a:r>
              <a:rPr lang="en-GB"/>
              <a:t> guidance</a:t>
            </a:r>
            <a:r>
              <a:rPr lang="en-GB" b="0" baseline="0"/>
              <a:t> manual to try and overcome these barriers.</a:t>
            </a:r>
            <a:r>
              <a:rPr lang="en-GB"/>
              <a:t> </a:t>
            </a:r>
            <a:endParaRPr lang="en-GB" b="0" baseline="0">
              <a:ea typeface="Calibri"/>
              <a:cs typeface="Calibri"/>
            </a:endParaRPr>
          </a:p>
          <a:p>
            <a:pPr marL="0" indent="0">
              <a:buFontTx/>
              <a:buNone/>
            </a:pPr>
            <a:endParaRPr lang="en-GB" b="0" baseline="0"/>
          </a:p>
          <a:p>
            <a:pPr marL="171450" indent="-171450">
              <a:buFontTx/>
              <a:buChar char="-"/>
            </a:pPr>
            <a:endParaRPr lang="en-GB" b="0" baseline="0"/>
          </a:p>
          <a:p>
            <a:pPr marL="0" indent="0">
              <a:buFontTx/>
              <a:buNone/>
            </a:pPr>
            <a:endParaRPr lang="en-GB" b="0" baseline="0"/>
          </a:p>
          <a:p>
            <a:pPr marL="171450" indent="-171450">
              <a:buFontTx/>
              <a:buChar char="-"/>
            </a:pPr>
            <a:endParaRPr lang="en-GB" b="0"/>
          </a:p>
        </p:txBody>
      </p:sp>
      <p:sp>
        <p:nvSpPr>
          <p:cNvPr id="4" name="Slide Number Placeholder 3"/>
          <p:cNvSpPr>
            <a:spLocks noGrp="1"/>
          </p:cNvSpPr>
          <p:nvPr>
            <p:ph type="sldNum" sz="quarter" idx="10"/>
          </p:nvPr>
        </p:nvSpPr>
        <p:spPr/>
        <p:txBody>
          <a:bodyPr/>
          <a:lstStyle/>
          <a:p>
            <a:fld id="{2FB694A7-270C-4295-BB03-EE71C693E986}" type="slidenum">
              <a:rPr lang="en-GB" smtClean="0"/>
              <a:t>32</a:t>
            </a:fld>
            <a:endParaRPr lang="en-GB"/>
          </a:p>
        </p:txBody>
      </p:sp>
    </p:spTree>
    <p:extLst>
      <p:ext uri="{BB962C8B-B14F-4D97-AF65-F5344CB8AC3E}">
        <p14:creationId xmlns:p14="http://schemas.microsoft.com/office/powerpoint/2010/main" val="99418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solidFill>
                  <a:schemeClr val="tx1"/>
                </a:solidFill>
              </a:rPr>
              <a:t>Themes</a:t>
            </a:r>
            <a:r>
              <a:rPr lang="en-GB" b="1" baseline="0">
                <a:solidFill>
                  <a:schemeClr val="tx1"/>
                </a:solidFill>
              </a:rPr>
              <a:t> (expanded)</a:t>
            </a:r>
            <a:endParaRPr lang="en-GB"/>
          </a:p>
          <a:p>
            <a:endParaRPr lang="en-GB" b="1" baseline="0">
              <a:solidFill>
                <a:schemeClr val="tx1"/>
              </a:solidFill>
            </a:endParaRPr>
          </a:p>
          <a:p>
            <a:r>
              <a:rPr lang="en-GB" b="1" i="1" baseline="0">
                <a:solidFill>
                  <a:schemeClr val="tx1"/>
                </a:solidFill>
              </a:rPr>
              <a:t>2D materials</a:t>
            </a:r>
            <a:endParaRPr lang="en-GB" b="1" i="1" baseline="0">
              <a:solidFill>
                <a:schemeClr val="tx1"/>
              </a:solidFill>
              <a:ea typeface="Calibri"/>
              <a:cs typeface="Calibri"/>
            </a:endParaRPr>
          </a:p>
          <a:p>
            <a:r>
              <a:rPr lang="en-GB" b="0">
                <a:solidFill>
                  <a:schemeClr val="tx1"/>
                </a:solidFill>
              </a:rPr>
              <a:t>Developing</a:t>
            </a:r>
            <a:r>
              <a:rPr lang="en-GB" b="0" baseline="0">
                <a:solidFill>
                  <a:schemeClr val="tx1"/>
                </a:solidFill>
              </a:rPr>
              <a:t> new high performance and energy-efficient materials, enabling new architectures and fabrication methods for electronic and optoelectronic devices.</a:t>
            </a:r>
            <a:r>
              <a:rPr lang="en-GB"/>
              <a:t> </a:t>
            </a:r>
            <a:endParaRPr lang="en-GB">
              <a:ea typeface="Calibri"/>
              <a:cs typeface="Calibri"/>
            </a:endParaRPr>
          </a:p>
          <a:p>
            <a:endParaRPr lang="en-GB">
              <a:ea typeface="Calibri"/>
              <a:cs typeface="Calibri"/>
            </a:endParaRPr>
          </a:p>
          <a:p>
            <a:r>
              <a:rPr lang="en-GB" b="1" i="1" baseline="0">
                <a:solidFill>
                  <a:schemeClr val="tx1"/>
                </a:solidFill>
              </a:rPr>
              <a:t>Advanced metals processing</a:t>
            </a:r>
            <a:endParaRPr lang="en-GB" b="1" i="1" baseline="0">
              <a:solidFill>
                <a:schemeClr val="tx1"/>
              </a:solidFill>
              <a:ea typeface="Calibri"/>
              <a:cs typeface="Calibri"/>
            </a:endParaRPr>
          </a:p>
          <a:p>
            <a:r>
              <a:rPr lang="en-GB" b="0" i="0" baseline="0">
                <a:solidFill>
                  <a:schemeClr val="tx1"/>
                </a:solidFill>
              </a:rPr>
              <a:t>Building on the UK’s strength in metals processing and providing UK academia and industry with the facilities, support and collaboration opportunities needed to deliver innovative metals processing technology and novel alloy solutions.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Atoms to devices</a:t>
            </a:r>
            <a:r>
              <a:rPr lang="en-GB" b="1" i="1"/>
              <a:t> </a:t>
            </a:r>
            <a:endParaRPr lang="en-GB" b="1" i="1" baseline="0">
              <a:solidFill>
                <a:schemeClr val="tx1"/>
              </a:solidFill>
              <a:ea typeface="Calibri"/>
              <a:cs typeface="Calibri"/>
            </a:endParaRPr>
          </a:p>
          <a:p>
            <a:r>
              <a:rPr lang="en-GB" b="0" i="0" baseline="0">
                <a:solidFill>
                  <a:schemeClr val="tx1"/>
                </a:solidFill>
              </a:rPr>
              <a:t>Providing the underpinning, cross-disciplinary, technology platforms to facilitate and support the accelerated discovery and development of new device materials.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Biomedical materials</a:t>
            </a:r>
            <a:endParaRPr lang="en-GB" b="1" i="1" baseline="0">
              <a:solidFill>
                <a:schemeClr val="tx1"/>
              </a:solidFill>
              <a:ea typeface="Calibri"/>
              <a:cs typeface="Calibri"/>
            </a:endParaRPr>
          </a:p>
          <a:p>
            <a:r>
              <a:rPr lang="en-GB" b="0" i="0" baseline="0">
                <a:solidFill>
                  <a:schemeClr val="tx1"/>
                </a:solidFill>
              </a:rPr>
              <a:t>Accelerating the discovery, manufacture and translation of biomedical materials – enhancing the UK’s position as an international leader in the fields of biomaterials and biomedical systems and devices.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Chemical materials design</a:t>
            </a:r>
            <a:endParaRPr lang="en-GB" b="0" i="0" baseline="0">
              <a:solidFill>
                <a:schemeClr val="tx1"/>
              </a:solidFill>
            </a:endParaRPr>
          </a:p>
          <a:p>
            <a:r>
              <a:rPr lang="en-GB" b="0" i="0" baseline="0">
                <a:solidFill>
                  <a:schemeClr val="tx1"/>
                </a:solidFill>
              </a:rPr>
              <a:t>Accelerating innovation in the composition of matter (organic, inorganic, soft and composite materials) with desired properties (electric, magnetic, catalytic and mechanical).</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Electrochemical systems</a:t>
            </a:r>
            <a:endParaRPr lang="en-GB" b="1" i="1" baseline="0">
              <a:solidFill>
                <a:schemeClr val="tx1"/>
              </a:solidFill>
              <a:ea typeface="Calibri"/>
              <a:cs typeface="Calibri"/>
            </a:endParaRPr>
          </a:p>
          <a:p>
            <a:r>
              <a:rPr lang="en-GB" b="0" i="0" baseline="0">
                <a:solidFill>
                  <a:schemeClr val="tx1"/>
                </a:solidFill>
              </a:rPr>
              <a:t>Delivering substantial advances in efficient energy storage including new energy vectors and chemical synthesis through novel electrochemical devices and systems.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Materials systems for demanding environments</a:t>
            </a:r>
            <a:endParaRPr lang="en-GB" b="0" i="0" baseline="0">
              <a:solidFill>
                <a:schemeClr val="tx1"/>
              </a:solidFill>
            </a:endParaRPr>
          </a:p>
          <a:p>
            <a:r>
              <a:rPr lang="en-GB" b="0" i="0" baseline="0">
                <a:solidFill>
                  <a:schemeClr val="tx1"/>
                </a:solidFill>
              </a:rPr>
              <a:t>Evaluating the sustainability and mitigation strategies for materials in demanding environments for improved component performance and understanding of degradation mechanisms.</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Nuclear materials</a:t>
            </a:r>
            <a:endParaRPr lang="en-GB" b="1" i="1" baseline="0">
              <a:solidFill>
                <a:schemeClr val="tx1"/>
              </a:solidFill>
              <a:ea typeface="Calibri"/>
              <a:cs typeface="Calibri"/>
            </a:endParaRPr>
          </a:p>
          <a:p>
            <a:r>
              <a:rPr lang="en-GB" b="0" i="0" baseline="0">
                <a:solidFill>
                  <a:schemeClr val="tx1"/>
                </a:solidFill>
              </a:rPr>
              <a:t>Helping to increase the UK’s existing economic strengths and competitive advantages in </a:t>
            </a:r>
            <a:r>
              <a:rPr lang="en-GB"/>
              <a:t>nuclear </a:t>
            </a:r>
            <a:r>
              <a:rPr lang="en-GB" b="0" i="0" baseline="0">
                <a:solidFill>
                  <a:schemeClr val="tx1"/>
                </a:solidFill>
              </a:rPr>
              <a:t>energy, and support its net-zero ambitions, by enabling innovation in research on radioactive material.</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Modelling and simulation</a:t>
            </a:r>
            <a:endParaRPr lang="en-GB" b="1" i="1" baseline="0">
              <a:solidFill>
                <a:schemeClr val="tx1"/>
              </a:solidFill>
              <a:ea typeface="Calibri"/>
              <a:cs typeface="Calibri"/>
            </a:endParaRPr>
          </a:p>
          <a:p>
            <a:r>
              <a:rPr lang="en-GB" b="0" i="0" baseline="0">
                <a:solidFill>
                  <a:schemeClr val="tx1"/>
                </a:solidFill>
              </a:rPr>
              <a:t>Linking to the computational materials community working across </a:t>
            </a:r>
            <a:r>
              <a:rPr lang="en-GB" b="0" i="0" baseline="0" err="1">
                <a:solidFill>
                  <a:schemeClr val="tx1"/>
                </a:solidFill>
              </a:rPr>
              <a:t>lengthscales</a:t>
            </a:r>
            <a:r>
              <a:rPr lang="en-GB" b="0" i="0" baseline="0">
                <a:solidFill>
                  <a:schemeClr val="tx1"/>
                </a:solidFill>
              </a:rPr>
              <a:t>.</a:t>
            </a:r>
            <a:r>
              <a:rPr lang="en-GB"/>
              <a:t> </a:t>
            </a:r>
            <a:endParaRPr lang="en-GB" b="0" i="0" baseline="0">
              <a:solidFill>
                <a:schemeClr val="tx1"/>
              </a:solidFill>
              <a:ea typeface="Calibri"/>
              <a:cs typeface="Calibri"/>
            </a:endParaRPr>
          </a:p>
          <a:p>
            <a:r>
              <a:rPr lang="en-GB" b="0" i="0" baseline="0">
                <a:solidFill>
                  <a:schemeClr val="tx1"/>
                </a:solidFill>
              </a:rPr>
              <a:t>Focusing on the rapid discovery/application techniques linking modelling and high-fidelity experiments. The methods allow us to examine the properties, structure and behaviour of all classes of materials from atomic to macroscopic.</a:t>
            </a:r>
            <a:r>
              <a:rPr lang="en-GB"/>
              <a:t> </a:t>
            </a:r>
            <a:endParaRPr lang="en-GB" b="0" i="0" baseline="0">
              <a:solidFill>
                <a:schemeClr val="tx1"/>
              </a:solidFill>
              <a:ea typeface="Calibri"/>
              <a:cs typeface="Calibri"/>
            </a:endParaRPr>
          </a:p>
          <a:p>
            <a:endParaRPr lang="en-GB" b="0" i="0" baseline="0">
              <a:solidFill>
                <a:schemeClr val="tx1"/>
              </a:solidFill>
            </a:endParaRPr>
          </a:p>
          <a:p>
            <a:r>
              <a:rPr lang="en-GB" b="1" i="1" baseline="0">
                <a:solidFill>
                  <a:schemeClr val="tx1"/>
                </a:solidFill>
              </a:rPr>
              <a:t>Imaging and characterisation</a:t>
            </a:r>
            <a:endParaRPr lang="en-GB" b="1" i="1" baseline="0">
              <a:solidFill>
                <a:schemeClr val="tx1"/>
              </a:solidFill>
              <a:ea typeface="Calibri"/>
              <a:cs typeface="Calibri"/>
            </a:endParaRPr>
          </a:p>
          <a:p>
            <a:r>
              <a:rPr lang="en-GB" b="0" i="0" baseline="0">
                <a:solidFill>
                  <a:schemeClr val="tx1"/>
                </a:solidFill>
              </a:rPr>
              <a:t>Ultra-modern facilities across Royce’s national footprint allow a deep understanding of manufacturing processes, functionality and </a:t>
            </a:r>
            <a:r>
              <a:rPr lang="en-GB"/>
              <a:t>in-service</a:t>
            </a:r>
            <a:r>
              <a:rPr lang="en-GB" b="0" i="0" baseline="0">
                <a:solidFill>
                  <a:schemeClr val="tx1"/>
                </a:solidFill>
              </a:rPr>
              <a:t> performance. We draw upon technical and academic expertise to provide real solutions in the discovery and creation of innovative materials.</a:t>
            </a:r>
            <a:r>
              <a:rPr lang="en-GB"/>
              <a:t> </a:t>
            </a:r>
            <a:endParaRPr lang="en-GB">
              <a:ea typeface="Calibri"/>
              <a:cs typeface="Calibri"/>
            </a:endParaRPr>
          </a:p>
          <a:p>
            <a:endParaRPr lang="en-GB" b="1" i="1" baseline="0">
              <a:solidFill>
                <a:schemeClr val="tx1"/>
              </a:solidFill>
              <a:ea typeface="Calibri"/>
              <a:cs typeface="Calibri"/>
            </a:endParaRPr>
          </a:p>
          <a:p>
            <a:endParaRPr lang="en-GB" baseline="0">
              <a:solidFill>
                <a:schemeClr val="tx1"/>
              </a:solidFill>
              <a:ea typeface="Calibri"/>
              <a:cs typeface="Calibri"/>
            </a:endParaRPr>
          </a:p>
          <a:p>
            <a:r>
              <a:rPr lang="en-GB" b="1" i="0" baseline="0">
                <a:solidFill>
                  <a:schemeClr val="tx1"/>
                </a:solidFill>
              </a:rPr>
              <a:t>Research impact examples</a:t>
            </a:r>
            <a:endParaRPr lang="en-GB" b="1" i="0" baseline="0">
              <a:solidFill>
                <a:schemeClr val="tx1"/>
              </a:solidFill>
              <a:ea typeface="Calibri"/>
              <a:cs typeface="Calibri"/>
            </a:endParaRPr>
          </a:p>
          <a:p>
            <a:endParaRPr lang="en-GB" b="0" i="0" baseline="0">
              <a:solidFill>
                <a:schemeClr val="tx1"/>
              </a:solidFill>
            </a:endParaRPr>
          </a:p>
          <a:p>
            <a:r>
              <a:rPr lang="en-GB" b="1" i="0" baseline="0">
                <a:solidFill>
                  <a:schemeClr val="tx1"/>
                </a:solidFill>
              </a:rPr>
              <a:t>Morgan Advanced Materials collaboration with Royce Manchester</a:t>
            </a:r>
            <a:r>
              <a:rPr lang="en-GB" b="1"/>
              <a:t> </a:t>
            </a:r>
            <a:endParaRPr lang="en-GB" b="1" i="0" baseline="0">
              <a:solidFill>
                <a:schemeClr val="tx1"/>
              </a:solidFill>
              <a:ea typeface="Calibri"/>
              <a:cs typeface="Calibri"/>
            </a:endParaRPr>
          </a:p>
          <a:p>
            <a:pPr marL="171450" indent="-171450">
              <a:buFontTx/>
              <a:buChar char="-"/>
            </a:pPr>
            <a:r>
              <a:rPr lang="en-GB" b="0" i="0" baseline="0">
                <a:solidFill>
                  <a:schemeClr val="tx1"/>
                </a:solidFill>
              </a:rPr>
              <a:t>Accelerating the replacement of a sunset fossil-derived chemical (Coal Tar Pitch), which is used throughout the foundation industries as a </a:t>
            </a:r>
            <a:r>
              <a:rPr lang="en-GB" b="0" i="0" baseline="0" err="1">
                <a:solidFill>
                  <a:schemeClr val="tx1"/>
                </a:solidFill>
              </a:rPr>
              <a:t>carbonisable</a:t>
            </a:r>
            <a:r>
              <a:rPr lang="en-GB" b="0" i="0" baseline="0">
                <a:solidFill>
                  <a:schemeClr val="tx1"/>
                </a:solidFill>
              </a:rPr>
              <a:t>/graphitizable binder.</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Replacement is a bio-derived chemical with reduced toxicity.</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Also fostering a deeper understanding of the underlying materials chemistry of Wood Tar </a:t>
            </a:r>
            <a:r>
              <a:rPr lang="en-GB" b="0" i="0" baseline="0" err="1">
                <a:solidFill>
                  <a:schemeClr val="tx1"/>
                </a:solidFill>
              </a:rPr>
              <a:t>Biopitch</a:t>
            </a:r>
            <a:r>
              <a:rPr lang="en-GB" b="0" i="0" baseline="0">
                <a:solidFill>
                  <a:schemeClr val="tx1"/>
                </a:solidFill>
              </a:rPr>
              <a:t>.</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Contribution towards the development of a new product aligned with a net-zero future by 2050.</a:t>
            </a:r>
            <a:r>
              <a:rPr lang="en-GB"/>
              <a:t> </a:t>
            </a:r>
            <a:endParaRPr lang="en-GB" b="0" i="0" baseline="0">
              <a:solidFill>
                <a:schemeClr val="tx1"/>
              </a:solidFill>
              <a:ea typeface="Calibri"/>
              <a:cs typeface="Calibri"/>
            </a:endParaRPr>
          </a:p>
          <a:p>
            <a:pPr marL="171450" indent="-171450">
              <a:buFontTx/>
              <a:buChar char="-"/>
            </a:pPr>
            <a:endParaRPr lang="en-GB" b="0" i="0" baseline="0">
              <a:solidFill>
                <a:schemeClr val="tx1"/>
              </a:solidFill>
            </a:endParaRPr>
          </a:p>
          <a:p>
            <a:r>
              <a:rPr lang="en-GB" b="1" i="0" baseline="0" err="1">
                <a:solidFill>
                  <a:schemeClr val="tx1"/>
                </a:solidFill>
              </a:rPr>
              <a:t>Hardide</a:t>
            </a:r>
            <a:r>
              <a:rPr lang="en-GB" b="1" i="0" baseline="0">
                <a:solidFill>
                  <a:schemeClr val="tx1"/>
                </a:solidFill>
              </a:rPr>
              <a:t> coatings with Royce at Manchester and Cranfield</a:t>
            </a:r>
            <a:r>
              <a:rPr lang="en-GB" b="1"/>
              <a:t> </a:t>
            </a:r>
            <a:endParaRPr lang="en-GB" b="1" i="0" baseline="0">
              <a:solidFill>
                <a:schemeClr val="tx1"/>
              </a:solidFill>
              <a:ea typeface="Calibri"/>
              <a:cs typeface="Calibri"/>
            </a:endParaRPr>
          </a:p>
          <a:p>
            <a:pPr marL="171450" indent="-171450">
              <a:buFontTx/>
              <a:buChar char="-"/>
            </a:pPr>
            <a:r>
              <a:rPr lang="en-GB" b="0" i="0" baseline="0">
                <a:solidFill>
                  <a:schemeClr val="tx1"/>
                </a:solidFill>
              </a:rPr>
              <a:t>Development, characterisation and testing of new coating variants that are free from rare platinum group elements, for use as an electrocatalyst in green hydrogen production.</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The main degradation mechanism observed on the remaining variant have been identified as corrosion of the underlying </a:t>
            </a:r>
            <a:r>
              <a:rPr lang="en-GB"/>
              <a:t>stainless-steel</a:t>
            </a:r>
            <a:r>
              <a:rPr lang="en-GB" b="0" i="0" baseline="0">
                <a:solidFill>
                  <a:schemeClr val="tx1"/>
                </a:solidFill>
              </a:rPr>
              <a:t> substrates rather than the coatings themselves. As a result, follow-up funding has been acquired from Innovate UK </a:t>
            </a:r>
            <a:r>
              <a:rPr lang="en-GB" b="0" i="1" baseline="0">
                <a:solidFill>
                  <a:schemeClr val="tx1"/>
                </a:solidFill>
              </a:rPr>
              <a:t>Resource efficiency to materials and manufacturing (</a:t>
            </a:r>
            <a:r>
              <a:rPr lang="en-GB" b="0" i="1" baseline="0" err="1">
                <a:solidFill>
                  <a:schemeClr val="tx1"/>
                </a:solidFill>
              </a:rPr>
              <a:t>REforMM</a:t>
            </a:r>
            <a:r>
              <a:rPr lang="en-GB" b="0" i="1" baseline="0">
                <a:solidFill>
                  <a:schemeClr val="tx1"/>
                </a:solidFill>
              </a:rPr>
              <a:t>) </a:t>
            </a:r>
            <a:r>
              <a:rPr lang="en-GB" b="0" i="0" baseline="0">
                <a:solidFill>
                  <a:schemeClr val="tx1"/>
                </a:solidFill>
              </a:rPr>
              <a:t>with a project named </a:t>
            </a:r>
            <a:r>
              <a:rPr lang="en-GB" b="0" i="0" baseline="0" err="1">
                <a:solidFill>
                  <a:schemeClr val="tx1"/>
                </a:solidFill>
              </a:rPr>
              <a:t>neWCat</a:t>
            </a:r>
            <a:r>
              <a:rPr lang="en-GB" b="0" i="0" baseline="0">
                <a:solidFill>
                  <a:schemeClr val="tx1"/>
                </a:solidFill>
              </a:rPr>
              <a:t> (</a:t>
            </a:r>
            <a:r>
              <a:rPr lang="en-GB" b="0" i="1" baseline="0">
                <a:solidFill>
                  <a:schemeClr val="tx1"/>
                </a:solidFill>
              </a:rPr>
              <a:t>New Tungsten Carbide Electrocatalysts for Resource Efficient Green Hydrogen Electrolysis</a:t>
            </a:r>
            <a:r>
              <a:rPr lang="en-GB" b="0" i="0" baseline="0">
                <a:solidFill>
                  <a:schemeClr val="tx1"/>
                </a:solidFill>
              </a:rPr>
              <a:t>)</a:t>
            </a:r>
            <a:endParaRPr lang="en-GB" b="0" i="0" baseline="0">
              <a:solidFill>
                <a:schemeClr val="tx1"/>
              </a:solidFill>
              <a:ea typeface="Calibri"/>
              <a:cs typeface="Calibri"/>
            </a:endParaRPr>
          </a:p>
          <a:p>
            <a:pPr marL="171450" indent="-171450">
              <a:buFontTx/>
              <a:buChar char="-"/>
            </a:pPr>
            <a:endParaRPr lang="en-GB" b="0" i="0" baseline="0">
              <a:solidFill>
                <a:schemeClr val="tx1"/>
              </a:solidFill>
            </a:endParaRPr>
          </a:p>
          <a:p>
            <a:pPr marL="0" indent="0">
              <a:buFontTx/>
              <a:buNone/>
            </a:pPr>
            <a:r>
              <a:rPr lang="en-GB" b="1" i="0" baseline="0">
                <a:solidFill>
                  <a:schemeClr val="tx1"/>
                </a:solidFill>
              </a:rPr>
              <a:t>Rolls Royce with Royce at Manchester and Cranfield</a:t>
            </a:r>
            <a:endParaRPr lang="en-GB" b="1" i="0" baseline="0">
              <a:solidFill>
                <a:schemeClr val="tx1"/>
              </a:solidFill>
              <a:ea typeface="Calibri"/>
              <a:cs typeface="Calibri"/>
            </a:endParaRPr>
          </a:p>
          <a:p>
            <a:pPr marL="171450" indent="-171450">
              <a:buFontTx/>
              <a:buChar char="-"/>
            </a:pPr>
            <a:r>
              <a:rPr lang="en-GB" b="0" i="0" baseline="0">
                <a:solidFill>
                  <a:schemeClr val="tx1"/>
                </a:solidFill>
              </a:rPr>
              <a:t>Demonstrating capabilities of hydrogen-fatigue testing facilities at Cranfield.</a:t>
            </a:r>
            <a:endParaRPr lang="en-GB" b="0" i="0" baseline="0">
              <a:solidFill>
                <a:schemeClr val="tx1"/>
              </a:solidFill>
              <a:ea typeface="Calibri"/>
              <a:cs typeface="Calibri"/>
            </a:endParaRPr>
          </a:p>
          <a:p>
            <a:pPr marL="171450" indent="-171450">
              <a:buFontTx/>
              <a:buChar char="-"/>
            </a:pPr>
            <a:r>
              <a:rPr lang="en-GB" b="0" i="0" baseline="0">
                <a:solidFill>
                  <a:schemeClr val="tx1"/>
                </a:solidFill>
              </a:rPr>
              <a:t>Exploring the hydrogen embrittlement of a stainless steel alloy used in aerospace environments.</a:t>
            </a:r>
            <a:r>
              <a:rPr lang="en-GB"/>
              <a:t> </a:t>
            </a:r>
            <a:endParaRPr lang="en-GB" b="0" i="0" baseline="0">
              <a:solidFill>
                <a:schemeClr val="tx1"/>
              </a:solidFill>
              <a:ea typeface="Calibri"/>
              <a:cs typeface="Calibri"/>
            </a:endParaRPr>
          </a:p>
          <a:p>
            <a:pPr marL="171450" indent="-171450">
              <a:buFontTx/>
              <a:buChar char="-"/>
            </a:pPr>
            <a:r>
              <a:rPr lang="en-GB" b="0" i="0" baseline="0">
                <a:solidFill>
                  <a:schemeClr val="tx1"/>
                </a:solidFill>
              </a:rPr>
              <a:t>Follow-on programme established (HOPTIMAL) to explore the impact of low temperature cycles on the lifetime of the material.</a:t>
            </a:r>
            <a:endParaRPr lang="en-GB" b="0" i="0" baseline="0">
              <a:solidFill>
                <a:schemeClr val="tx1"/>
              </a:solidFill>
              <a:ea typeface="Calibri"/>
              <a:cs typeface="Calibri"/>
            </a:endParaRPr>
          </a:p>
          <a:p>
            <a:endParaRPr lang="en-GB" b="0" i="0">
              <a:solidFill>
                <a:schemeClr val="tx1"/>
              </a:solidFill>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33</a:t>
            </a:fld>
            <a:endParaRPr lang="en-GB"/>
          </a:p>
        </p:txBody>
      </p:sp>
    </p:spTree>
    <p:extLst>
      <p:ext uri="{BB962C8B-B14F-4D97-AF65-F5344CB8AC3E}">
        <p14:creationId xmlns:p14="http://schemas.microsoft.com/office/powerpoint/2010/main" val="194908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 impact</a:t>
            </a:r>
            <a:r>
              <a:rPr lang="en-GB" b="1" baseline="0"/>
              <a:t> examples</a:t>
            </a:r>
            <a:endParaRPr lang="en-GB">
              <a:ea typeface="Calibri"/>
              <a:cs typeface="Calibri"/>
            </a:endParaRPr>
          </a:p>
          <a:p>
            <a:endParaRPr lang="en-GB" b="1"/>
          </a:p>
          <a:p>
            <a:r>
              <a:rPr lang="en-GB" b="1"/>
              <a:t>Researching</a:t>
            </a:r>
            <a:r>
              <a:rPr lang="en-GB" b="1" baseline="0"/>
              <a:t> the Impact of Attacks on Healthcare (RIAH)</a:t>
            </a:r>
            <a:endParaRPr lang="en-GB" b="1" baseline="0">
              <a:ea typeface="Calibri"/>
              <a:cs typeface="Calibri"/>
            </a:endParaRPr>
          </a:p>
          <a:p>
            <a:pPr marL="171450" indent="-171450">
              <a:buFontTx/>
              <a:buChar char="-"/>
            </a:pPr>
            <a:r>
              <a:rPr lang="en-GB" b="0" baseline="0"/>
              <a:t>Project collecting and analysing data about the impact of conflict and violence on healthcare systems globally since 2019.</a:t>
            </a:r>
            <a:r>
              <a:rPr lang="en-GB"/>
              <a:t> </a:t>
            </a:r>
            <a:endParaRPr lang="en-GB">
              <a:ea typeface="Calibri"/>
              <a:cs typeface="Calibri"/>
            </a:endParaRPr>
          </a:p>
          <a:p>
            <a:pPr marL="171450" indent="-171450">
              <a:buFontTx/>
              <a:buChar char="-"/>
            </a:pPr>
            <a:r>
              <a:rPr lang="en-GB" b="0" baseline="0"/>
              <a:t>Data has been cited in the UN Secretary General’s Report on the Protection of Civilians.</a:t>
            </a:r>
            <a:r>
              <a:rPr lang="en-GB"/>
              <a:t> </a:t>
            </a:r>
            <a:endParaRPr lang="en-GB" b="0" baseline="0">
              <a:ea typeface="Calibri"/>
              <a:cs typeface="Calibri"/>
            </a:endParaRPr>
          </a:p>
          <a:p>
            <a:pPr marL="171450" indent="-171450">
              <a:buFontTx/>
              <a:buChar char="-"/>
            </a:pPr>
            <a:r>
              <a:rPr lang="en-GB" b="0" baseline="0"/>
              <a:t>Researchers are providing guidance to local and national organisations about data collection methodologies to improve understanding of attacks and their impact, particularly in South Asia.</a:t>
            </a:r>
            <a:r>
              <a:rPr lang="en-GB"/>
              <a:t> </a:t>
            </a:r>
            <a:endParaRPr lang="en-GB" b="0" baseline="0">
              <a:ea typeface="Calibri"/>
              <a:cs typeface="Calibri"/>
            </a:endParaRPr>
          </a:p>
          <a:p>
            <a:pPr marL="171450" indent="-171450">
              <a:buFontTx/>
              <a:buChar char="-"/>
            </a:pPr>
            <a:endParaRPr lang="en-GB" b="0" baseline="0"/>
          </a:p>
          <a:p>
            <a:r>
              <a:rPr lang="en-GB" b="1" baseline="0"/>
              <a:t>Emergency medical responses</a:t>
            </a:r>
            <a:r>
              <a:rPr lang="en-GB" b="1"/>
              <a:t> </a:t>
            </a:r>
            <a:endParaRPr lang="en-GB" b="1" baseline="0">
              <a:ea typeface="Calibri"/>
              <a:cs typeface="Calibri"/>
            </a:endParaRPr>
          </a:p>
          <a:p>
            <a:pPr marL="171450" indent="-171450">
              <a:buFontTx/>
              <a:buChar char="-"/>
            </a:pPr>
            <a:r>
              <a:rPr lang="en-GB" b="0" baseline="0"/>
              <a:t>Series of projects about emergency medical responses to sudden onset disasters, with a focus on the collection, preservation and ownership of medical data.</a:t>
            </a:r>
            <a:r>
              <a:rPr lang="en-GB"/>
              <a:t> </a:t>
            </a:r>
            <a:endParaRPr lang="en-GB" b="0" baseline="0">
              <a:ea typeface="Calibri"/>
              <a:cs typeface="Calibri"/>
            </a:endParaRPr>
          </a:p>
          <a:p>
            <a:pPr marL="171450" indent="-171450">
              <a:buFontTx/>
              <a:buChar char="-"/>
            </a:pPr>
            <a:r>
              <a:rPr lang="en-GB" b="0" baseline="0"/>
              <a:t>Findings informed World Health Organization (WHO) guidelines for Emergency Medical Teams (EMTs).</a:t>
            </a:r>
            <a:r>
              <a:rPr lang="en-GB"/>
              <a:t> </a:t>
            </a:r>
            <a:endParaRPr lang="en-GB" b="0" baseline="0">
              <a:ea typeface="Calibri"/>
              <a:cs typeface="Calibri"/>
            </a:endParaRPr>
          </a:p>
          <a:p>
            <a:pPr marL="171450" indent="-171450">
              <a:buFontTx/>
              <a:buChar char="-"/>
            </a:pPr>
            <a:r>
              <a:rPr lang="en-GB" b="0" baseline="0"/>
              <a:t>In 2016 HCRI staff established and trained the UK EMT through UK-Med and led programmes of work to support EMTs in several countries to reach the standards required for WHO validation.</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Developing Humanitarian Medicine (DHM)</a:t>
            </a:r>
            <a:endParaRPr lang="en-GB" b="1" baseline="0">
              <a:ea typeface="Calibri"/>
              <a:cs typeface="Calibri"/>
            </a:endParaRPr>
          </a:p>
          <a:p>
            <a:pPr marL="171450" indent="-171450">
              <a:buFontTx/>
              <a:buChar char="-"/>
            </a:pPr>
            <a:r>
              <a:rPr lang="en-GB" b="0" baseline="0"/>
              <a:t>Supporting the Humanitarian Archive, an innovative initiative to document and record key moments in humanitarian history.</a:t>
            </a:r>
            <a:r>
              <a:rPr lang="en-GB"/>
              <a:t> </a:t>
            </a:r>
            <a:endParaRPr lang="en-GB" b="0" baseline="0">
              <a:ea typeface="Calibri"/>
              <a:cs typeface="Calibri"/>
            </a:endParaRPr>
          </a:p>
          <a:p>
            <a:pPr marL="171450" indent="-171450">
              <a:buFontTx/>
              <a:buChar char="-"/>
            </a:pPr>
            <a:r>
              <a:rPr lang="en-GB" b="0" baseline="0"/>
              <a:t>Developing a toolkit to enable NGOs to maintain physical and digital archival records.</a:t>
            </a:r>
            <a:r>
              <a:rPr lang="en-GB"/>
              <a:t> </a:t>
            </a:r>
            <a:endParaRPr lang="en-GB" b="0" baseline="0">
              <a:ea typeface="Calibri"/>
              <a:cs typeface="Calibri"/>
            </a:endParaRPr>
          </a:p>
          <a:p>
            <a:pPr marL="171450" indent="-171450">
              <a:buFontTx/>
              <a:buChar char="-"/>
            </a:pPr>
            <a:endParaRPr lang="en-GB" b="0" baseline="0"/>
          </a:p>
          <a:p>
            <a:pPr marL="0" indent="0">
              <a:buFontTx/>
              <a:buNone/>
            </a:pPr>
            <a:r>
              <a:rPr lang="en-GB" b="1" baseline="0"/>
              <a:t>Art of Peace</a:t>
            </a:r>
            <a:endParaRPr lang="en-GB" b="1" baseline="0">
              <a:ea typeface="Calibri"/>
              <a:cs typeface="Calibri"/>
            </a:endParaRPr>
          </a:p>
          <a:p>
            <a:pPr marL="171450" indent="-171450">
              <a:buFontTx/>
              <a:buChar char="-"/>
            </a:pPr>
            <a:r>
              <a:rPr lang="en-GB" b="0" baseline="0"/>
              <a:t>Partnered with In Place of War and artists in Colombia, Bosnia and Lebanon to examine the role of art in building and maintaining peace in conflict-affected countries.</a:t>
            </a:r>
            <a:r>
              <a:rPr lang="en-GB"/>
              <a:t> </a:t>
            </a:r>
            <a:endParaRPr lang="en-GB" b="0" baseline="0">
              <a:ea typeface="Calibri"/>
              <a:cs typeface="Calibri"/>
            </a:endParaRPr>
          </a:p>
          <a:p>
            <a:pPr marL="171450" indent="-171450">
              <a:buFontTx/>
              <a:buChar char="-"/>
            </a:pPr>
            <a:r>
              <a:rPr lang="en-GB" b="0" baseline="0"/>
              <a:t>Short documentary won the AHRC Research into Film Award in 2021.</a:t>
            </a:r>
            <a:r>
              <a:rPr lang="en-GB"/>
              <a:t> </a:t>
            </a:r>
            <a:endParaRPr lang="en-GB" b="0" baseline="0">
              <a:ea typeface="Calibri"/>
              <a:cs typeface="Calibri"/>
            </a:endParaRPr>
          </a:p>
          <a:p>
            <a:pPr marL="171450" indent="-171450">
              <a:buFontTx/>
              <a:buChar char="-"/>
            </a:pPr>
            <a:endParaRPr lang="en-GB" b="0" baseline="0"/>
          </a:p>
          <a:p>
            <a:r>
              <a:rPr lang="en-GB" b="1" baseline="0"/>
              <a:t>Recovery, Renewal, Resilience</a:t>
            </a:r>
            <a:r>
              <a:rPr lang="en-GB" b="1"/>
              <a:t> </a:t>
            </a:r>
            <a:endParaRPr lang="en-GB" b="1" baseline="0">
              <a:ea typeface="Calibri"/>
              <a:cs typeface="Calibri"/>
            </a:endParaRPr>
          </a:p>
          <a:p>
            <a:pPr marL="171450" indent="-171450">
              <a:buFontTx/>
              <a:buChar char="-"/>
            </a:pPr>
            <a:r>
              <a:rPr lang="en-GB" b="0" baseline="0"/>
              <a:t>Researchers are developing a new framework to support Resilience partners as they design Recovery strategies that will reinstate local preparedness for future emergencies.</a:t>
            </a:r>
            <a:r>
              <a:rPr lang="en-GB"/>
              <a:t> </a:t>
            </a:r>
            <a:endParaRPr lang="en-GB" b="0" baseline="0">
              <a:ea typeface="Calibri"/>
              <a:cs typeface="Calibri"/>
            </a:endParaRPr>
          </a:p>
          <a:p>
            <a:pPr marL="171450" indent="-171450">
              <a:buFontTx/>
              <a:buChar char="-"/>
            </a:pPr>
            <a:r>
              <a:rPr lang="en-GB" b="0" baseline="0"/>
              <a:t>Framework developed through partnership with local governments and has led to an international standard (ISO 22393).</a:t>
            </a:r>
            <a:endParaRPr lang="en-GB" b="0" baseline="0">
              <a:ea typeface="Calibri"/>
              <a:cs typeface="Calibri"/>
            </a:endParaRPr>
          </a:p>
          <a:p>
            <a:pPr marL="171450" indent="-171450">
              <a:buFontTx/>
              <a:buChar char="-"/>
            </a:pPr>
            <a:endParaRPr lang="en-GB" b="0"/>
          </a:p>
        </p:txBody>
      </p:sp>
      <p:sp>
        <p:nvSpPr>
          <p:cNvPr id="4" name="Slide Number Placeholder 3"/>
          <p:cNvSpPr>
            <a:spLocks noGrp="1"/>
          </p:cNvSpPr>
          <p:nvPr>
            <p:ph type="sldNum" sz="quarter" idx="10"/>
          </p:nvPr>
        </p:nvSpPr>
        <p:spPr/>
        <p:txBody>
          <a:bodyPr/>
          <a:lstStyle/>
          <a:p>
            <a:fld id="{2FB694A7-270C-4295-BB03-EE71C693E986}" type="slidenum">
              <a:rPr lang="en-GB" smtClean="0"/>
              <a:t>34</a:t>
            </a:fld>
            <a:endParaRPr lang="en-GB"/>
          </a:p>
        </p:txBody>
      </p:sp>
    </p:spTree>
    <p:extLst>
      <p:ext uri="{BB962C8B-B14F-4D97-AF65-F5344CB8AC3E}">
        <p14:creationId xmlns:p14="http://schemas.microsoft.com/office/powerpoint/2010/main" val="4039470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ea typeface="Calibri"/>
              <a:cs typeface="Calibri"/>
            </a:endParaRPr>
          </a:p>
          <a:p>
            <a:r>
              <a:rPr lang="en-GB" b="1">
                <a:ea typeface="Calibri"/>
                <a:cs typeface="Calibri"/>
              </a:rPr>
              <a:t>Application themes</a:t>
            </a:r>
          </a:p>
          <a:p>
            <a:r>
              <a:rPr lang="en-GB">
                <a:ea typeface="Calibri" panose="020F0502020204030204"/>
                <a:cs typeface="Calibri" panose="020F0502020204030204"/>
              </a:rPr>
              <a:t>Health and biology</a:t>
            </a:r>
            <a:endParaRPr lang="en-GB" b="1">
              <a:ea typeface="Calibri" panose="020F0502020204030204"/>
              <a:cs typeface="Calibri" panose="020F0502020204030204"/>
            </a:endParaRPr>
          </a:p>
          <a:p>
            <a:r>
              <a:rPr lang="en-GB">
                <a:ea typeface="Calibri"/>
                <a:cs typeface="Calibri"/>
              </a:rPr>
              <a:t>Social and policy</a:t>
            </a:r>
          </a:p>
          <a:p>
            <a:r>
              <a:rPr lang="en-GB">
                <a:ea typeface="Calibri"/>
                <a:cs typeface="Calibri"/>
              </a:rPr>
              <a:t>Urban, energy and environment</a:t>
            </a:r>
          </a:p>
          <a:p>
            <a:r>
              <a:rPr lang="en-GB">
                <a:ea typeface="Calibri"/>
                <a:cs typeface="Calibri"/>
              </a:rPr>
              <a:t>Business and management</a:t>
            </a:r>
          </a:p>
          <a:p>
            <a:r>
              <a:rPr lang="en-GB">
                <a:ea typeface="Calibri"/>
                <a:cs typeface="Calibri"/>
              </a:rPr>
              <a:t>Fintech</a:t>
            </a:r>
          </a:p>
          <a:p>
            <a:r>
              <a:rPr lang="en-GB">
                <a:ea typeface="Calibri"/>
                <a:cs typeface="Calibri"/>
              </a:rPr>
              <a:t>Applied mathematics</a:t>
            </a:r>
          </a:p>
          <a:p>
            <a:r>
              <a:rPr lang="en-GB">
                <a:ea typeface="Calibri"/>
                <a:cs typeface="Calibri"/>
              </a:rPr>
              <a:t>Digital humanities</a:t>
            </a:r>
          </a:p>
          <a:p>
            <a:r>
              <a:rPr lang="en-GB">
                <a:ea typeface="Calibri"/>
                <a:cs typeface="Calibri"/>
              </a:rPr>
              <a:t>Physical sciences</a:t>
            </a:r>
          </a:p>
          <a:p>
            <a:endParaRPr lang="en-GB" b="1"/>
          </a:p>
          <a:p>
            <a:r>
              <a:rPr lang="en-GB" b="1"/>
              <a:t>Research</a:t>
            </a:r>
            <a:r>
              <a:rPr lang="en-GB" b="1" baseline="0"/>
              <a:t> impact examples</a:t>
            </a:r>
            <a:r>
              <a:rPr lang="en-GB" b="1"/>
              <a:t> </a:t>
            </a:r>
            <a:endParaRPr lang="en-GB"/>
          </a:p>
          <a:p>
            <a:endParaRPr lang="en-GB" b="0" baseline="0"/>
          </a:p>
          <a:p>
            <a:r>
              <a:rPr lang="en-GB" b="1" baseline="0"/>
              <a:t>UKRI AI Centre for Doctoral Training</a:t>
            </a:r>
            <a:endParaRPr lang="en-GB" b="1" baseline="0">
              <a:ea typeface="Calibri"/>
              <a:cs typeface="Calibri"/>
            </a:endParaRPr>
          </a:p>
          <a:p>
            <a:pPr marL="171450" indent="-171450">
              <a:buFont typeface="Calibri"/>
              <a:buChar char="-"/>
            </a:pPr>
            <a:r>
              <a:rPr lang="en-GB" b="0" baseline="0"/>
              <a:t>Funding obtained for a UKRI AI Centre for Doctoral Training in Decision Making for Complex Systems to support more than 50 PhD students over</a:t>
            </a:r>
            <a:r>
              <a:rPr lang="en-GB"/>
              <a:t> five</a:t>
            </a:r>
            <a:r>
              <a:rPr lang="en-GB" b="0" baseline="0"/>
              <a:t> years in Manchester and Cambridge.</a:t>
            </a:r>
            <a:r>
              <a:rPr lang="en-GB"/>
              <a:t> </a:t>
            </a:r>
            <a:endParaRPr lang="en-GB">
              <a:ea typeface="Calibri" panose="020F0502020204030204"/>
              <a:cs typeface="Calibri" panose="020F0502020204030204"/>
            </a:endParaRPr>
          </a:p>
          <a:p>
            <a:pPr marL="171450" indent="-171450">
              <a:buFont typeface="Calibri"/>
              <a:buChar char="-"/>
            </a:pPr>
            <a:endParaRPr lang="en-GB">
              <a:ea typeface="Calibri" panose="020F0502020204030204"/>
              <a:cs typeface="Calibri" panose="020F0502020204030204"/>
            </a:endParaRPr>
          </a:p>
          <a:p>
            <a:r>
              <a:rPr lang="en-GB" b="1" baseline="0"/>
              <a:t>AI Hub in Generative Models</a:t>
            </a:r>
            <a:r>
              <a:rPr lang="en-GB" b="1"/>
              <a:t> </a:t>
            </a:r>
            <a:endParaRPr lang="en-GB" b="1">
              <a:ea typeface="Calibri" panose="020F0502020204030204"/>
              <a:cs typeface="Calibri" panose="020F0502020204030204"/>
            </a:endParaRPr>
          </a:p>
          <a:p>
            <a:pPr marL="171450" indent="-171450">
              <a:buFont typeface="Calibri"/>
              <a:buChar char="-"/>
            </a:pPr>
            <a:r>
              <a:rPr lang="en-GB"/>
              <a:t>£</a:t>
            </a:r>
            <a:r>
              <a:rPr lang="en-GB" b="0" baseline="0"/>
              <a:t>12 million multi-site award led by UCL that will fund generative AI activities across </a:t>
            </a:r>
            <a:r>
              <a:rPr lang="en-GB"/>
              <a:t>six</a:t>
            </a:r>
            <a:r>
              <a:rPr lang="en-GB" b="0" baseline="0"/>
              <a:t> UK universities.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European Laboratory for Learning and Intelligent Systems Unit</a:t>
            </a:r>
            <a:endParaRPr lang="en-GB" b="1" baseline="0">
              <a:ea typeface="Calibri"/>
              <a:cs typeface="Calibri"/>
            </a:endParaRPr>
          </a:p>
          <a:p>
            <a:pPr marL="171450" indent="-171450">
              <a:buFont typeface="Calibri"/>
              <a:buChar char="-"/>
            </a:pPr>
            <a:r>
              <a:rPr lang="en-GB" b="0" baseline="0"/>
              <a:t>Working with the Centre for AI Fundamentals and the Pankhurst Institute to establish an ELLIS, one of only five in the UK.</a:t>
            </a:r>
            <a:endParaRPr lang="en-GB" b="0" baseline="0">
              <a:ea typeface="Calibri"/>
              <a:cs typeface="Calibri"/>
            </a:endParaRPr>
          </a:p>
          <a:p>
            <a:pPr marL="171450" indent="-171450">
              <a:buFont typeface="Calibri"/>
              <a:buChar char="-"/>
            </a:pPr>
            <a:r>
              <a:rPr lang="en-GB" b="0" baseline="0"/>
              <a:t>First summer school ran in 2023 and six PhD students were recruited via the ELLIS PhD programme.</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Collaboration with AIST</a:t>
            </a:r>
            <a:endParaRPr lang="en-GB" b="1" baseline="0">
              <a:ea typeface="Calibri"/>
              <a:cs typeface="Calibri"/>
            </a:endParaRPr>
          </a:p>
          <a:p>
            <a:pPr marL="171450" indent="-171450">
              <a:buFont typeface="Calibri"/>
              <a:buChar char="-"/>
            </a:pPr>
            <a:r>
              <a:rPr lang="en-GB" b="0" baseline="0"/>
              <a:t>IDSAI co-director, Sophia </a:t>
            </a:r>
            <a:r>
              <a:rPr lang="en-GB" b="0" baseline="0" err="1"/>
              <a:t>Ananiadou</a:t>
            </a:r>
            <a:r>
              <a:rPr lang="en-GB" b="0" baseline="0"/>
              <a:t>, leads a collaboration with the National Institute of Advanced Industrial Science and Technology (AIST) in Japan.</a:t>
            </a:r>
            <a:r>
              <a:rPr lang="en-GB"/>
              <a:t> </a:t>
            </a:r>
            <a:endParaRPr lang="en-GB" b="0" baseline="0">
              <a:ea typeface="Calibri"/>
              <a:cs typeface="Calibri"/>
            </a:endParaRPr>
          </a:p>
          <a:p>
            <a:pPr marL="171450" indent="-171450">
              <a:buFont typeface="Calibri"/>
              <a:buChar char="-"/>
            </a:pPr>
            <a:r>
              <a:rPr lang="en-GB" b="0" baseline="0"/>
              <a:t>£380,000 funding received to develop neural information extraction, multi-view, multi-modal </a:t>
            </a:r>
            <a:r>
              <a:rPr lang="en-GB"/>
              <a:t>variational autoencoders (VAEs)</a:t>
            </a:r>
            <a:r>
              <a:rPr lang="en-GB" b="0" baseline="0"/>
              <a:t> for inferring and ranking associations in context, and visual analytics.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Towards Digital Twins of the Urban Environment in a net zero world</a:t>
            </a:r>
            <a:endParaRPr lang="en-GB" b="1" baseline="0">
              <a:ea typeface="Calibri"/>
              <a:cs typeface="Calibri"/>
            </a:endParaRPr>
          </a:p>
          <a:p>
            <a:pPr marL="171450" indent="-171450">
              <a:buFont typeface="Calibri"/>
              <a:buChar char="-"/>
            </a:pPr>
            <a:r>
              <a:rPr lang="en-GB" b="0" baseline="0"/>
              <a:t>Funding from the EPSRC and Alan Turing Institute for a project that will help to develop AI technologies for modelling urban environments</a:t>
            </a:r>
            <a:r>
              <a:rPr lang="en-GB"/>
              <a:t>.</a:t>
            </a:r>
            <a:endParaRPr lang="en-GB" b="0">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35</a:t>
            </a:fld>
            <a:endParaRPr lang="en-GB"/>
          </a:p>
        </p:txBody>
      </p:sp>
    </p:spTree>
    <p:extLst>
      <p:ext uri="{BB962C8B-B14F-4D97-AF65-F5344CB8AC3E}">
        <p14:creationId xmlns:p14="http://schemas.microsoft.com/office/powerpoint/2010/main" val="233651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a:t>
            </a:r>
            <a:r>
              <a:rPr lang="en-GB" b="1" baseline="0"/>
              <a:t> impact examples</a:t>
            </a:r>
            <a:r>
              <a:rPr lang="en-GB" b="1"/>
              <a:t> </a:t>
            </a:r>
            <a:endParaRPr lang="en-GB"/>
          </a:p>
          <a:p>
            <a:endParaRPr lang="en-GB" b="1" baseline="0"/>
          </a:p>
          <a:p>
            <a:r>
              <a:rPr lang="en-GB" b="1"/>
              <a:t>Manchester</a:t>
            </a:r>
            <a:r>
              <a:rPr lang="en-GB" b="1" baseline="0"/>
              <a:t> Digital Collections (MDC)</a:t>
            </a:r>
            <a:endParaRPr lang="en-GB" b="1" baseline="0">
              <a:ea typeface="Calibri"/>
              <a:cs typeface="Calibri"/>
            </a:endParaRPr>
          </a:p>
          <a:p>
            <a:pPr marL="171450" indent="-171450">
              <a:buFont typeface="Calibri"/>
              <a:buChar char="-"/>
            </a:pPr>
            <a:r>
              <a:rPr lang="en-GB" b="0" baseline="0"/>
              <a:t>Digital collections curated around specific themes, providing expert interpretation alongside digital objects aligned with the University’s Open Research principles and practices.</a:t>
            </a:r>
            <a:r>
              <a:rPr lang="en-GB"/>
              <a:t> </a:t>
            </a:r>
            <a:endParaRPr lang="en-GB" b="0" baseline="0">
              <a:ea typeface="Calibri"/>
              <a:cs typeface="Calibri"/>
            </a:endParaRPr>
          </a:p>
          <a:p>
            <a:pPr marL="171450" indent="-171450">
              <a:buFont typeface="Calibri"/>
              <a:buChar char="-"/>
            </a:pPr>
            <a:r>
              <a:rPr lang="en-GB" b="0"/>
              <a:t>Funded by Research Lifecycle</a:t>
            </a:r>
            <a:r>
              <a:rPr lang="en-GB" b="0" baseline="0"/>
              <a:t> Programme from 2018, platform built in collaboration with Cambridge Digital Library (University of Cambridge) and launched in January 2020.</a:t>
            </a:r>
            <a:r>
              <a:rPr lang="en-GB"/>
              <a:t> </a:t>
            </a:r>
            <a:endParaRPr lang="en-GB" b="0" baseline="0">
              <a:ea typeface="Calibri"/>
              <a:cs typeface="Calibri"/>
            </a:endParaRPr>
          </a:p>
          <a:p>
            <a:pPr marL="171450" indent="-171450">
              <a:buFont typeface="Calibri"/>
              <a:buChar char="-"/>
            </a:pPr>
            <a:r>
              <a:rPr lang="en-GB" b="0" baseline="0"/>
              <a:t>To support a need for a sustainable platform for digital humanities activity – enhancing digital collections by aligning them with research and enabling local, national and international collaboration. Making collections open and accessible to as many people as possible.</a:t>
            </a:r>
            <a:r>
              <a:rPr lang="en-GB"/>
              <a:t> </a:t>
            </a:r>
            <a:endParaRPr lang="en-GB" b="0" baseline="0">
              <a:ea typeface="Calibri"/>
              <a:cs typeface="Calibri"/>
            </a:endParaRPr>
          </a:p>
          <a:p>
            <a:pPr marL="171450" indent="-171450">
              <a:buFont typeface="Calibri"/>
              <a:buChar char="-"/>
            </a:pPr>
            <a:endParaRPr lang="en-GB" b="1" baseline="0">
              <a:ea typeface="Calibri" panose="020F0502020204030204"/>
              <a:cs typeface="Calibri" panose="020F0502020204030204"/>
            </a:endParaRPr>
          </a:p>
          <a:p>
            <a:pPr marL="0" indent="0">
              <a:buFontTx/>
              <a:buNone/>
            </a:pPr>
            <a:r>
              <a:rPr lang="en-GB" b="1" baseline="0"/>
              <a:t>Manchester Digital Exhibitions (MDE)</a:t>
            </a:r>
            <a:endParaRPr lang="en-GB" b="1" baseline="0">
              <a:ea typeface="Calibri"/>
              <a:cs typeface="Calibri"/>
            </a:endParaRPr>
          </a:p>
          <a:p>
            <a:pPr marL="171450" indent="-171450">
              <a:buFont typeface="Calibri"/>
              <a:buChar char="-"/>
            </a:pPr>
            <a:r>
              <a:rPr lang="en-GB" b="0" baseline="0"/>
              <a:t>Online platform providing digital exhibitions for a </a:t>
            </a:r>
            <a:r>
              <a:rPr lang="en-GB"/>
              <a:t>public </a:t>
            </a:r>
            <a:r>
              <a:rPr lang="en-GB" b="0" baseline="0"/>
              <a:t>audience – allowing digital visitors to explore collections and curated research from anywhere in the world.</a:t>
            </a:r>
            <a:r>
              <a:rPr lang="en-GB"/>
              <a:t> </a:t>
            </a:r>
            <a:endParaRPr lang="en-GB" b="0" baseline="0">
              <a:ea typeface="Calibri"/>
              <a:cs typeface="Calibri"/>
            </a:endParaRPr>
          </a:p>
          <a:p>
            <a:pPr marL="171450" indent="-171450">
              <a:buFont typeface="Calibri"/>
              <a:buChar char="-"/>
            </a:pPr>
            <a:r>
              <a:rPr lang="en-GB" b="0" baseline="0"/>
              <a:t>Using Omeka S open source online exhibition platform – MDE draws in existing digital content from Manchester Digital Collections and Luna, and makes use of existing metadata and IIIF images.</a:t>
            </a:r>
            <a:r>
              <a:rPr lang="en-GB"/>
              <a:t> </a:t>
            </a:r>
            <a:endParaRPr lang="en-GB" b="0" baseline="0">
              <a:ea typeface="Calibri"/>
              <a:cs typeface="Calibri"/>
            </a:endParaRPr>
          </a:p>
          <a:p>
            <a:pPr marL="171450" indent="-171450">
              <a:buFont typeface="Calibri"/>
              <a:buChar char="-"/>
            </a:pPr>
            <a:endParaRPr lang="en-GB" b="0" baseline="0">
              <a:ea typeface="Calibri"/>
              <a:cs typeface="Calibri"/>
            </a:endParaRPr>
          </a:p>
          <a:p>
            <a:pPr marL="0" indent="0">
              <a:buFontTx/>
              <a:buNone/>
            </a:pPr>
            <a:r>
              <a:rPr lang="en-GB" b="1" baseline="0"/>
              <a:t>John Rylands Research Institute and Library exhibitions</a:t>
            </a:r>
            <a:endParaRPr lang="en-GB" b="1" baseline="0">
              <a:ea typeface="Calibri"/>
              <a:cs typeface="Calibri"/>
            </a:endParaRPr>
          </a:p>
          <a:p>
            <a:pPr marL="171450" indent="-171450">
              <a:buFont typeface="Calibri"/>
              <a:buChar char="-"/>
            </a:pPr>
            <a:r>
              <a:rPr lang="en-GB" b="0" i="0" baseline="0"/>
              <a:t>Working closely with the Library Events and Public Engagement team to create compelling public-facing exhibitions.</a:t>
            </a:r>
            <a:r>
              <a:rPr lang="en-GB"/>
              <a:t> </a:t>
            </a:r>
            <a:endParaRPr lang="en-GB" b="0" i="0" baseline="0">
              <a:ea typeface="Calibri"/>
              <a:cs typeface="Calibri"/>
            </a:endParaRPr>
          </a:p>
          <a:p>
            <a:pPr marL="171450" indent="-171450">
              <a:buFont typeface="Calibri"/>
              <a:buChar char="-"/>
            </a:pPr>
            <a:r>
              <a:rPr lang="en-GB" b="0" i="0" baseline="0"/>
              <a:t>Recent exhibition – </a:t>
            </a:r>
            <a:r>
              <a:rPr lang="en-GB" b="0" i="1" baseline="0"/>
              <a:t>Founders and Funders: Slavery and the building of a university</a:t>
            </a:r>
            <a:r>
              <a:rPr lang="en-GB" b="0" i="0" baseline="0"/>
              <a:t> (September 2023 – March 2024) – Exploring how profits from slave trading, ownership of enslaved people, and manufacturing with slave-grown cotton funded the cultural and educational development of Manchester. Exhibition was co-curated by students from the University, working with researchers from the Race, Roots and Resistance Collective’s </a:t>
            </a:r>
            <a:r>
              <a:rPr lang="en-GB" b="0" i="1" baseline="0"/>
              <a:t>Legacies of Slavery at The University of Manchester</a:t>
            </a:r>
            <a:r>
              <a:rPr lang="en-GB" b="0" i="0" baseline="0"/>
              <a:t> network.</a:t>
            </a:r>
            <a:r>
              <a:rPr lang="en-GB"/>
              <a:t> </a:t>
            </a:r>
            <a:endParaRPr lang="en-GB">
              <a:ea typeface="Calibri" panose="020F0502020204030204"/>
              <a:cs typeface="Calibri" panose="020F0502020204030204"/>
            </a:endParaRPr>
          </a:p>
          <a:p>
            <a:pPr marL="171450" indent="-171450">
              <a:buFont typeface="Calibri"/>
              <a:buChar char="-"/>
            </a:pPr>
            <a:endParaRPr lang="en-GB" b="1">
              <a:ea typeface="Calibri"/>
              <a:cs typeface="Calibri"/>
            </a:endParaRPr>
          </a:p>
          <a:p>
            <a:r>
              <a:rPr lang="en-GB" b="1">
                <a:ea typeface="Calibri"/>
                <a:cs typeface="Calibri"/>
              </a:rPr>
              <a:t>Key partners/collaborations (expanded)</a:t>
            </a:r>
          </a:p>
          <a:p>
            <a:pPr marL="171450" indent="-171450">
              <a:buFont typeface="Calibri"/>
              <a:buChar char="-"/>
            </a:pPr>
            <a:r>
              <a:rPr lang="en-GB"/>
              <a:t>We work closely with Creative Manchester, co-organising events (talks, workshops, performances) around the cultural and creative industries, including the British Pop Archive: </a:t>
            </a:r>
            <a:r>
              <a:rPr lang="en-GB" u="sng" dirty="0">
                <a:hlinkClick r:id="rId3"/>
              </a:rPr>
              <a:t>https://www.library.manchester.ac.uk/rylands/special-collections/subject-areas/british-pop-archive/</a:t>
            </a:r>
            <a:r>
              <a:rPr lang="en-GB" dirty="0"/>
              <a:t> </a:t>
            </a:r>
            <a:endParaRPr lang="en-GB" dirty="0">
              <a:ea typeface="Calibri" panose="020F0502020204030204"/>
              <a:cs typeface="Calibri" panose="020F0502020204030204"/>
            </a:endParaRPr>
          </a:p>
          <a:p>
            <a:endParaRPr lang="en-GB"/>
          </a:p>
          <a:p>
            <a:pPr marL="171450" indent="-171450">
              <a:buFont typeface="Calibri"/>
              <a:buChar char="-"/>
            </a:pPr>
            <a:r>
              <a:rPr lang="en-GB"/>
              <a:t>Through our Simon and Hallsworth Visiting Professor, Professor Ira Rabin, we're deepening links with the international heritage science community, including her group at the German Federal Insitute for Material Research and Testing (BAM) in Berlin.  </a:t>
            </a:r>
            <a:endParaRPr lang="en-GB">
              <a:ea typeface="Calibri" panose="020F0502020204030204"/>
              <a:cs typeface="Calibri" panose="020F0502020204030204"/>
            </a:endParaRPr>
          </a:p>
          <a:p>
            <a:endParaRPr lang="en-GB"/>
          </a:p>
          <a:p>
            <a:pPr marL="171450" indent="-171450">
              <a:buFont typeface="Calibri"/>
              <a:buChar char="-"/>
            </a:pPr>
            <a:r>
              <a:rPr lang="en-GB" err="1"/>
              <a:t>Guyda</a:t>
            </a:r>
            <a:r>
              <a:rPr lang="en-GB"/>
              <a:t> Armstrong’s AHRC-funded </a:t>
            </a:r>
            <a:r>
              <a:rPr lang="en-GB" i="1"/>
              <a:t>Envisioning Dante</a:t>
            </a:r>
            <a:r>
              <a:rPr lang="en-GB"/>
              <a:t> project collaborates with researchers at the University of Oxford's</a:t>
            </a:r>
            <a:r>
              <a:rPr lang="en-GB" b="1" dirty="0"/>
              <a:t> </a:t>
            </a:r>
            <a:r>
              <a:rPr lang="en-GB"/>
              <a:t>Visual Geometry Group in the Department of Engineering Science to perform AI/machine vision analyses of the page design of early printed books: </a:t>
            </a:r>
            <a:r>
              <a:rPr lang="en-GB" u="sng" dirty="0">
                <a:hlinkClick r:id="rId4"/>
              </a:rPr>
              <a:t>https://www.robots.ox.ac.uk/~vgg/</a:t>
            </a:r>
            <a:r>
              <a:rPr lang="en-GB" dirty="0"/>
              <a:t> </a:t>
            </a:r>
            <a:endParaRPr lang="en-GB" dirty="0">
              <a:ea typeface="Calibri" panose="020F0502020204030204"/>
              <a:cs typeface="Calibri" panose="020F0502020204030204"/>
            </a:endParaRPr>
          </a:p>
          <a:p>
            <a:endParaRPr lang="en-GB" b="1">
              <a:ea typeface="Calibri"/>
              <a:cs typeface="Calibri"/>
            </a:endParaRPr>
          </a:p>
        </p:txBody>
      </p:sp>
      <p:sp>
        <p:nvSpPr>
          <p:cNvPr id="4" name="Slide Number Placeholder 3"/>
          <p:cNvSpPr>
            <a:spLocks noGrp="1"/>
          </p:cNvSpPr>
          <p:nvPr>
            <p:ph type="sldNum" sz="quarter" idx="10"/>
          </p:nvPr>
        </p:nvSpPr>
        <p:spPr/>
        <p:txBody>
          <a:bodyPr/>
          <a:lstStyle/>
          <a:p>
            <a:fld id="{2FB694A7-270C-4295-BB03-EE71C693E986}" type="slidenum">
              <a:rPr lang="en-GB" smtClean="0"/>
              <a:t>36</a:t>
            </a:fld>
            <a:endParaRPr lang="en-GB"/>
          </a:p>
        </p:txBody>
      </p:sp>
    </p:spTree>
    <p:extLst>
      <p:ext uri="{BB962C8B-B14F-4D97-AF65-F5344CB8AC3E}">
        <p14:creationId xmlns:p14="http://schemas.microsoft.com/office/powerpoint/2010/main" val="2259099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GB" b="1" dirty="0"/>
          </a:p>
          <a:p>
            <a:r>
              <a:rPr lang="en-GB" b="1"/>
              <a:t>Research</a:t>
            </a:r>
            <a:r>
              <a:rPr lang="en-GB" b="1" baseline="0"/>
              <a:t> impact examples</a:t>
            </a:r>
            <a:endParaRPr lang="en-GB">
              <a:ea typeface="Calibri"/>
              <a:cs typeface="Calibri"/>
            </a:endParaRPr>
          </a:p>
          <a:p>
            <a:endParaRPr lang="en-GB" b="1" baseline="0"/>
          </a:p>
          <a:p>
            <a:r>
              <a:rPr lang="en-GB" b="1" baseline="0"/>
              <a:t>Coronavirus Immune Response and Clinical Outcome (CIRCO)</a:t>
            </a:r>
          </a:p>
          <a:p>
            <a:pPr marL="171450" indent="-171450">
              <a:buFontTx/>
              <a:buChar char="-"/>
            </a:pPr>
            <a:r>
              <a:rPr lang="en-GB" b="0" baseline="0"/>
              <a:t>Formulated 100 nurses, clinicians, healthcare workers and academics into the CIRCO consortium. </a:t>
            </a:r>
          </a:p>
          <a:p>
            <a:pPr marL="171450" indent="-171450">
              <a:buFontTx/>
              <a:buChar char="-"/>
            </a:pPr>
            <a:r>
              <a:rPr lang="en-GB" b="0" baseline="0"/>
              <a:t>Consortium delivered the first longitudinal profile of inflammatory mediators that enabled patient priority for reduced resources and choice of therapeutic. </a:t>
            </a:r>
          </a:p>
          <a:p>
            <a:pPr marL="171450" indent="-171450">
              <a:buFontTx/>
              <a:buChar char="-"/>
            </a:pPr>
            <a:endParaRPr lang="en-GB" b="0" baseline="0"/>
          </a:p>
          <a:p>
            <a:pPr marL="0" indent="0">
              <a:buFontTx/>
              <a:buNone/>
            </a:pPr>
            <a:r>
              <a:rPr lang="en-GB" b="1" baseline="0"/>
              <a:t>Translational Immunology Accelerator </a:t>
            </a:r>
          </a:p>
          <a:p>
            <a:pPr marL="171450" indent="-171450">
              <a:buFontTx/>
              <a:buChar char="-"/>
            </a:pPr>
            <a:r>
              <a:rPr lang="en-GB" b="0" baseline="0"/>
              <a:t>Accelerator embedded in Manchester’s BRC to widen the immunological analysis patients within our dominant disease clusters. </a:t>
            </a:r>
          </a:p>
          <a:p>
            <a:pPr marL="171450" indent="-171450">
              <a:buFontTx/>
              <a:buChar char="-"/>
            </a:pPr>
            <a:r>
              <a:rPr lang="en-GB" b="0" baseline="0"/>
              <a:t>Provide consultation to drive knowledge of mechanism and rationale for novel treatments. </a:t>
            </a:r>
          </a:p>
          <a:p>
            <a:pPr marL="171450" indent="-171450">
              <a:buFontTx/>
              <a:buChar char="-"/>
            </a:pPr>
            <a:endParaRPr lang="en-GB" b="0" baseline="0"/>
          </a:p>
          <a:p>
            <a:pPr marL="0" indent="0">
              <a:buFontTx/>
              <a:buNone/>
            </a:pPr>
            <a:r>
              <a:rPr lang="en-GB" b="1" baseline="0"/>
              <a:t>Patent – early detection of lung cancer</a:t>
            </a:r>
          </a:p>
          <a:p>
            <a:pPr marL="171450" indent="-171450">
              <a:buFontTx/>
              <a:buChar char="-"/>
            </a:pPr>
            <a:r>
              <a:rPr lang="en-GB" b="0" baseline="0"/>
              <a:t>Screened 2,000 people in community at risk of developing lung cancer for every protein in their nasal cavity, and identified protein signatures that diagnoses patients early, enabling them to have curative surgical resection. </a:t>
            </a:r>
          </a:p>
          <a:p>
            <a:pPr marL="0" indent="0">
              <a:buFontTx/>
              <a:buNone/>
            </a:pPr>
            <a:endParaRPr lang="en-GB" b="0" baseline="0"/>
          </a:p>
          <a:p>
            <a:pPr marL="0" indent="0">
              <a:buFontTx/>
              <a:buNone/>
            </a:pPr>
            <a:r>
              <a:rPr lang="en-GB" b="1" baseline="0" err="1"/>
              <a:t>Wellcome</a:t>
            </a:r>
            <a:r>
              <a:rPr lang="en-GB" b="1" baseline="0"/>
              <a:t> Trust PhD programme</a:t>
            </a:r>
          </a:p>
          <a:p>
            <a:r>
              <a:rPr lang="en-GB" b="0" baseline="0"/>
              <a:t>- PhD programme – </a:t>
            </a:r>
            <a:r>
              <a:rPr lang="en-GB" b="0" baseline="0" err="1"/>
              <a:t>Immunomatrix</a:t>
            </a:r>
            <a:r>
              <a:rPr lang="en-GB" b="0" baseline="0"/>
              <a:t> in Complex Disease. Acquired funding to train 30 PhD students in interdisciplinary science, studying immunity within the context of the specific tissue matrix.</a:t>
            </a:r>
            <a:r>
              <a:rPr lang="en-GB"/>
              <a:t> </a:t>
            </a:r>
            <a:endParaRPr lang="en-GB" b="0" baseline="0"/>
          </a:p>
          <a:p>
            <a:pPr marL="0" indent="0">
              <a:buFontTx/>
              <a:buNone/>
            </a:pPr>
            <a:endParaRPr lang="en-GB" b="0" baseline="0"/>
          </a:p>
        </p:txBody>
      </p:sp>
      <p:sp>
        <p:nvSpPr>
          <p:cNvPr id="4" name="Slide Number Placeholder 3"/>
          <p:cNvSpPr>
            <a:spLocks noGrp="1"/>
          </p:cNvSpPr>
          <p:nvPr>
            <p:ph type="sldNum" sz="quarter" idx="10"/>
          </p:nvPr>
        </p:nvSpPr>
        <p:spPr/>
        <p:txBody>
          <a:bodyPr/>
          <a:lstStyle/>
          <a:p>
            <a:fld id="{2FB694A7-270C-4295-BB03-EE71C693E986}" type="slidenum">
              <a:rPr lang="en-GB" smtClean="0"/>
              <a:t>37</a:t>
            </a:fld>
            <a:endParaRPr lang="en-GB"/>
          </a:p>
        </p:txBody>
      </p:sp>
    </p:spTree>
    <p:extLst>
      <p:ext uri="{BB962C8B-B14F-4D97-AF65-F5344CB8AC3E}">
        <p14:creationId xmlns:p14="http://schemas.microsoft.com/office/powerpoint/2010/main" val="1927203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b="1">
              <a:ea typeface="Calibri"/>
              <a:cs typeface="Calibri"/>
            </a:endParaRPr>
          </a:p>
          <a:p>
            <a:r>
              <a:rPr lang="en-US" b="1" i="1">
                <a:ea typeface="Calibri"/>
                <a:cs typeface="Calibri"/>
              </a:rPr>
              <a:t>Early cancer evolution and detection</a:t>
            </a:r>
          </a:p>
          <a:p>
            <a:pPr marL="171450" indent="-171450">
              <a:buFont typeface="Calibri"/>
              <a:buChar char="-"/>
            </a:pPr>
            <a:r>
              <a:rPr lang="en-US">
                <a:ea typeface="Calibri"/>
                <a:cs typeface="Calibri"/>
              </a:rPr>
              <a:t>Supported by CRUK Manchester Centre, International Alliance for Cancer Early Detection (ACED) and NIHR grants. </a:t>
            </a:r>
          </a:p>
          <a:p>
            <a:pPr marL="171450" indent="-171450">
              <a:buFont typeface="Calibri"/>
              <a:buChar char="-"/>
            </a:pPr>
            <a:r>
              <a:rPr lang="en-US">
                <a:ea typeface="Calibri"/>
                <a:cs typeface="Calibri"/>
              </a:rPr>
              <a:t>Identifying strategies and biological drivers to help clinicians detect cancer at its earliest treatable stage. </a:t>
            </a:r>
          </a:p>
          <a:p>
            <a:pPr marL="171450" indent="-171450">
              <a:buFont typeface="Calibri"/>
              <a:buChar char="-"/>
            </a:pPr>
            <a:r>
              <a:rPr lang="en-US">
                <a:ea typeface="Calibri"/>
                <a:cs typeface="Calibri"/>
              </a:rPr>
              <a:t>Using mobile early detection to reach underserved and diverse national and international populations at the highest risk of cancer. </a:t>
            </a:r>
          </a:p>
          <a:p>
            <a:pPr marL="171450" indent="-171450">
              <a:buFont typeface="Calibri"/>
              <a:buChar char="-"/>
            </a:pPr>
            <a:r>
              <a:rPr lang="en-US">
                <a:ea typeface="Calibri"/>
                <a:cs typeface="Calibri"/>
              </a:rPr>
              <a:t>Looking to improve understanding of progression and immunology of early hereditary cancers in adult and </a:t>
            </a:r>
            <a:r>
              <a:rPr lang="en-US" err="1">
                <a:ea typeface="Calibri"/>
                <a:cs typeface="Calibri"/>
              </a:rPr>
              <a:t>paediatric</a:t>
            </a:r>
            <a:r>
              <a:rPr lang="en-US">
                <a:ea typeface="Calibri"/>
                <a:cs typeface="Calibri"/>
              </a:rPr>
              <a:t> populations. </a:t>
            </a:r>
          </a:p>
          <a:p>
            <a:pPr marL="171450" indent="-171450">
              <a:buFont typeface="Calibri"/>
              <a:buChar char="-"/>
            </a:pPr>
            <a:r>
              <a:rPr lang="en-US">
                <a:ea typeface="Calibri"/>
                <a:cs typeface="Calibri"/>
              </a:rPr>
              <a:t>Using advanced materials and 3D cell systems to understand early cancer biology and the genomic risk factors underpinning the development of cancer. </a:t>
            </a:r>
          </a:p>
          <a:p>
            <a:pPr marL="171450" indent="-171450">
              <a:buFont typeface="Calibri"/>
              <a:buChar char="-"/>
            </a:pPr>
            <a:endParaRPr lang="en-US">
              <a:ea typeface="Calibri"/>
              <a:cs typeface="Calibri"/>
            </a:endParaRPr>
          </a:p>
          <a:p>
            <a:r>
              <a:rPr lang="en-US" b="1" i="1">
                <a:ea typeface="Calibri"/>
                <a:cs typeface="Calibri"/>
              </a:rPr>
              <a:t>Precision radiotherapy</a:t>
            </a:r>
          </a:p>
          <a:p>
            <a:pPr marL="171450" indent="-171450">
              <a:buFont typeface="Calibri"/>
              <a:buChar char="-"/>
            </a:pPr>
            <a:r>
              <a:rPr lang="en-US">
                <a:ea typeface="Calibri"/>
                <a:cs typeface="Calibri"/>
              </a:rPr>
              <a:t>Delivering novel and advanced radiotherapy by uncovering novel biological insights and targets underpinning radio resistance. </a:t>
            </a:r>
          </a:p>
          <a:p>
            <a:pPr marL="171450" indent="-171450">
              <a:buFont typeface="Calibri"/>
              <a:buChar char="-"/>
            </a:pPr>
            <a:r>
              <a:rPr lang="en-US">
                <a:ea typeface="Calibri"/>
                <a:cs typeface="Calibri"/>
              </a:rPr>
              <a:t>Cutting-edge radiotherapy clinical trials including new NHS indications for protons and FLASH therapy. </a:t>
            </a:r>
          </a:p>
          <a:p>
            <a:pPr marL="171450" indent="-171450">
              <a:buFont typeface="Calibri"/>
              <a:buChar char="-"/>
            </a:pPr>
            <a:r>
              <a:rPr lang="en-US">
                <a:ea typeface="Calibri"/>
                <a:cs typeface="Calibri"/>
              </a:rPr>
              <a:t>Identifying how radiotherapy interacts with the immune systems to best use immunotherapy in conjunction with precise physical targeting. </a:t>
            </a:r>
          </a:p>
          <a:p>
            <a:pPr marL="171450" indent="-171450">
              <a:buFont typeface="Calibri"/>
              <a:buChar char="-"/>
            </a:pPr>
            <a:endParaRPr lang="en-US">
              <a:ea typeface="Calibri"/>
              <a:cs typeface="Calibri"/>
            </a:endParaRPr>
          </a:p>
          <a:p>
            <a:r>
              <a:rPr lang="en-US" b="1" i="1">
                <a:ea typeface="Calibri"/>
                <a:cs typeface="Calibri"/>
              </a:rPr>
              <a:t>Cancer biomarker discovery, validation and implementation</a:t>
            </a:r>
          </a:p>
          <a:p>
            <a:pPr marL="171450" indent="-171450">
              <a:buFont typeface="Calibri"/>
              <a:buChar char="-"/>
            </a:pPr>
            <a:r>
              <a:rPr lang="en-US">
                <a:ea typeface="Calibri"/>
                <a:cs typeface="Calibri"/>
              </a:rPr>
              <a:t>Discovering, quantifying, validating and implementing biomarker-driven clinical trials, supporting the activities of other research themes at the MCRC. </a:t>
            </a:r>
          </a:p>
          <a:p>
            <a:pPr marL="171450" indent="-171450">
              <a:buFont typeface="Calibri"/>
              <a:buChar char="-"/>
            </a:pPr>
            <a:endParaRPr lang="en-US">
              <a:ea typeface="Calibri"/>
              <a:cs typeface="Calibri"/>
            </a:endParaRPr>
          </a:p>
          <a:p>
            <a:r>
              <a:rPr lang="en-US" b="1" i="1">
                <a:ea typeface="Calibri"/>
                <a:cs typeface="Calibri"/>
              </a:rPr>
              <a:t>Experimental cancer medicine</a:t>
            </a:r>
          </a:p>
          <a:p>
            <a:pPr marL="171450" indent="-171450">
              <a:buFont typeface="Calibri"/>
              <a:buChar char="-"/>
            </a:pPr>
            <a:r>
              <a:rPr lang="en-US">
                <a:ea typeface="Calibri"/>
                <a:cs typeface="Calibri"/>
              </a:rPr>
              <a:t>Bringing novel targeted therapies to patients through the entire clinical trials pipeline, from Phase 1 studies testing first in human treatments to observational studies exploring the use of 'at home' digital technologies. </a:t>
            </a:r>
          </a:p>
          <a:p>
            <a:pPr marL="171450" indent="-171450">
              <a:buFont typeface="Calibri"/>
              <a:buChar char="-"/>
            </a:pPr>
            <a:endParaRPr lang="en-US">
              <a:ea typeface="Calibri"/>
              <a:cs typeface="Calibri"/>
            </a:endParaRPr>
          </a:p>
          <a:p>
            <a:r>
              <a:rPr lang="en-US" b="1" i="1">
                <a:ea typeface="Calibri"/>
                <a:cs typeface="Calibri"/>
              </a:rPr>
              <a:t>Digital cancer </a:t>
            </a:r>
            <a:r>
              <a:rPr lang="en-US" b="1" i="1" err="1">
                <a:ea typeface="Calibri"/>
                <a:cs typeface="Calibri"/>
              </a:rPr>
              <a:t>centre</a:t>
            </a:r>
            <a:endParaRPr lang="en-US" b="1" i="1">
              <a:ea typeface="Calibri"/>
              <a:cs typeface="Calibri"/>
            </a:endParaRPr>
          </a:p>
          <a:p>
            <a:pPr marL="171450" indent="-171450">
              <a:buFont typeface="Calibri"/>
              <a:buChar char="-"/>
            </a:pPr>
            <a:r>
              <a:rPr lang="en-US">
                <a:ea typeface="Calibri"/>
                <a:cs typeface="Calibri"/>
              </a:rPr>
              <a:t>Leveraging real time, real world evidence to improve cancer care. </a:t>
            </a:r>
          </a:p>
          <a:p>
            <a:pPr marL="171450" indent="-171450">
              <a:buFont typeface="Calibri"/>
              <a:buChar char="-"/>
            </a:pPr>
            <a:r>
              <a:rPr lang="en-US">
                <a:ea typeface="Calibri"/>
                <a:cs typeface="Calibri"/>
              </a:rPr>
              <a:t>Using electronic patient records, machine learning and big data technologies to investigate how comorbidity and polypharmacy affect patient outcomes. </a:t>
            </a:r>
          </a:p>
          <a:p>
            <a:pPr marL="171450" indent="-171450">
              <a:buFont typeface="Calibri"/>
              <a:buChar char="-"/>
            </a:pPr>
            <a:r>
              <a:rPr lang="en-US">
                <a:ea typeface="Calibri"/>
                <a:cs typeface="Calibri"/>
              </a:rPr>
              <a:t>Studies inform pre-clinical model and synthetic populations development with the Pankhurst and Data Sciences Institutes. </a:t>
            </a:r>
          </a:p>
          <a:p>
            <a:endParaRPr lang="en-US" b="1" i="1">
              <a:ea typeface="Calibri"/>
              <a:cs typeface="Calibri"/>
            </a:endParaRPr>
          </a:p>
          <a:p>
            <a:r>
              <a:rPr lang="en-US" b="1" i="1">
                <a:ea typeface="Calibri"/>
                <a:cs typeface="Calibri"/>
              </a:rPr>
              <a:t>Global genomics</a:t>
            </a:r>
          </a:p>
          <a:p>
            <a:pPr marL="171450" indent="-171450">
              <a:buFont typeface="Calibri"/>
              <a:buChar char="-"/>
            </a:pPr>
            <a:r>
              <a:rPr lang="en-US">
                <a:ea typeface="Calibri"/>
                <a:cs typeface="Calibri"/>
              </a:rPr>
              <a:t>Investigating ethnicity-specific genetics and </a:t>
            </a:r>
            <a:r>
              <a:rPr lang="en-US" err="1">
                <a:ea typeface="Calibri"/>
                <a:cs typeface="Calibri"/>
              </a:rPr>
              <a:t>tumour</a:t>
            </a:r>
            <a:r>
              <a:rPr lang="en-US">
                <a:ea typeface="Calibri"/>
                <a:cs typeface="Calibri"/>
              </a:rPr>
              <a:t> evolution to best plan precision medicine for national and international patient populations. </a:t>
            </a:r>
          </a:p>
          <a:p>
            <a:pPr marL="171450" indent="-171450">
              <a:buFont typeface="Calibri"/>
              <a:buChar char="-"/>
            </a:pPr>
            <a:endParaRPr lang="en-US" b="1" i="1">
              <a:ea typeface="Calibri"/>
              <a:cs typeface="Calibri"/>
            </a:endParaRPr>
          </a:p>
          <a:p>
            <a:r>
              <a:rPr lang="en-US" b="1" i="1">
                <a:ea typeface="Calibri"/>
                <a:cs typeface="Calibri"/>
              </a:rPr>
              <a:t>Advanced intelligent materials</a:t>
            </a:r>
          </a:p>
          <a:p>
            <a:pPr marL="171450" indent="-171450">
              <a:buFont typeface="Calibri"/>
              <a:buChar char="-"/>
            </a:pPr>
            <a:r>
              <a:rPr lang="en-US">
                <a:ea typeface="Calibri"/>
                <a:cs typeface="Calibri"/>
              </a:rPr>
              <a:t>Investigating how nano technology, biosensors and ex-vivo scaffolds could support cancer research from drug delivery and early detection through to molecular biology. </a:t>
            </a:r>
          </a:p>
          <a:p>
            <a:pPr marL="171450" indent="-171450">
              <a:buFont typeface="Calibri"/>
              <a:buChar char="-"/>
            </a:pPr>
            <a:endParaRPr lang="en-US">
              <a:ea typeface="Calibri"/>
              <a:cs typeface="Calibri"/>
            </a:endParaRPr>
          </a:p>
          <a:p>
            <a:r>
              <a:rPr lang="en-US" b="1">
                <a:ea typeface="Calibri"/>
                <a:cs typeface="Calibri"/>
              </a:rPr>
              <a:t>Cross cutting themes</a:t>
            </a:r>
            <a:endParaRPr lang="en-US">
              <a:ea typeface="Calibri"/>
              <a:cs typeface="Calibri"/>
            </a:endParaRPr>
          </a:p>
          <a:p>
            <a:endParaRPr lang="en-US" b="1">
              <a:ea typeface="Calibri"/>
              <a:cs typeface="Calibri"/>
            </a:endParaRPr>
          </a:p>
          <a:p>
            <a:r>
              <a:rPr lang="en-US" b="1" i="1">
                <a:ea typeface="Calibri"/>
                <a:cs typeface="Calibri"/>
              </a:rPr>
              <a:t>Basic and clinical scientist training</a:t>
            </a:r>
          </a:p>
          <a:p>
            <a:pPr marL="171450" indent="-171450">
              <a:buFont typeface="Calibri"/>
              <a:buChar char="-"/>
            </a:pPr>
            <a:r>
              <a:rPr lang="en-US">
                <a:ea typeface="Calibri"/>
                <a:cs typeface="Calibri"/>
              </a:rPr>
              <a:t>Providing high quality postgraduate support to nurture future cancer leaders. </a:t>
            </a:r>
          </a:p>
          <a:p>
            <a:pPr marL="171450" indent="-171450">
              <a:buFont typeface="Calibri"/>
              <a:buChar char="-"/>
            </a:pPr>
            <a:r>
              <a:rPr lang="en-US">
                <a:ea typeface="Calibri"/>
                <a:cs typeface="Calibri"/>
              </a:rPr>
              <a:t>Opportunities for mentoring and skills progression within a collaborative and team science environment, offering students the qualities they need to advance careers in scientific and medical research. </a:t>
            </a:r>
          </a:p>
          <a:p>
            <a:endParaRPr lang="en-US" b="1" i="1">
              <a:ea typeface="Calibri"/>
              <a:cs typeface="Calibri"/>
            </a:endParaRPr>
          </a:p>
          <a:p>
            <a:r>
              <a:rPr lang="en-US" b="1" i="1" err="1">
                <a:ea typeface="Calibri"/>
                <a:cs typeface="Calibri"/>
              </a:rPr>
              <a:t>Commercialisation</a:t>
            </a:r>
            <a:endParaRPr lang="en-US" b="1" i="1">
              <a:ea typeface="Calibri"/>
              <a:cs typeface="Calibri"/>
            </a:endParaRPr>
          </a:p>
          <a:p>
            <a:pPr marL="171450" indent="-171450">
              <a:buFont typeface="Calibri"/>
              <a:buChar char="-"/>
            </a:pPr>
            <a:r>
              <a:rPr lang="en-US">
                <a:ea typeface="Calibri"/>
                <a:cs typeface="Calibri"/>
              </a:rPr>
              <a:t>Supporting academic researchers to </a:t>
            </a:r>
            <a:r>
              <a:rPr lang="en-US" err="1">
                <a:ea typeface="Calibri"/>
                <a:cs typeface="Calibri"/>
              </a:rPr>
              <a:t>commercialise</a:t>
            </a:r>
            <a:r>
              <a:rPr lang="en-US">
                <a:ea typeface="Calibri"/>
                <a:cs typeface="Calibri"/>
              </a:rPr>
              <a:t> their research. </a:t>
            </a:r>
          </a:p>
          <a:p>
            <a:pPr marL="171450" indent="-171450">
              <a:buFont typeface="Calibri"/>
              <a:buChar char="-"/>
            </a:pPr>
            <a:r>
              <a:rPr lang="en-US">
                <a:ea typeface="Calibri"/>
                <a:cs typeface="Calibri"/>
              </a:rPr>
              <a:t>One to one support for academics at all stages in their careers. </a:t>
            </a:r>
          </a:p>
          <a:p>
            <a:pPr marL="171450" indent="-171450">
              <a:buFont typeface="Calibri"/>
              <a:buChar char="-"/>
            </a:pPr>
            <a:r>
              <a:rPr lang="en-US">
                <a:ea typeface="Calibri"/>
                <a:cs typeface="Calibri"/>
              </a:rPr>
              <a:t>Covering all aspects of translation and </a:t>
            </a:r>
            <a:r>
              <a:rPr lang="en-US" err="1">
                <a:ea typeface="Calibri"/>
                <a:cs typeface="Calibri"/>
              </a:rPr>
              <a:t>commercialisation</a:t>
            </a:r>
            <a:r>
              <a:rPr lang="en-US">
                <a:ea typeface="Calibri"/>
                <a:cs typeface="Calibri"/>
              </a:rPr>
              <a:t> including IP protection, patenting, market research, business case development, licensing and spin our formation.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r>
              <a:rPr lang="en-US" b="1">
                <a:ea typeface="Calibri"/>
                <a:cs typeface="Calibri"/>
              </a:rPr>
              <a:t>Research impact examples</a:t>
            </a:r>
            <a:endParaRPr lang="en-US">
              <a:ea typeface="Calibri"/>
              <a:cs typeface="Calibri"/>
            </a:endParaRPr>
          </a:p>
          <a:p>
            <a:endParaRPr lang="en-US" b="1">
              <a:ea typeface="Calibri"/>
              <a:cs typeface="Calibri"/>
            </a:endParaRPr>
          </a:p>
          <a:p>
            <a:r>
              <a:rPr lang="en-US" b="1">
                <a:ea typeface="Calibri"/>
                <a:cs typeface="Calibri"/>
              </a:rPr>
              <a:t>DETERMINE: Determining extended therapeutic indications for existing drugs</a:t>
            </a:r>
          </a:p>
          <a:p>
            <a:pPr marL="171450" indent="-171450">
              <a:buFont typeface="Calibri"/>
              <a:buChar char="-"/>
            </a:pPr>
            <a:r>
              <a:rPr lang="en-US">
                <a:ea typeface="Calibri"/>
                <a:cs typeface="Calibri"/>
              </a:rPr>
              <a:t>Led by Dr Matthew Krebs.</a:t>
            </a:r>
          </a:p>
          <a:p>
            <a:pPr marL="171450" indent="-171450">
              <a:buFont typeface="Calibri"/>
              <a:buChar char="-"/>
            </a:pPr>
            <a:r>
              <a:rPr lang="en-US">
                <a:ea typeface="Calibri"/>
                <a:cs typeface="Calibri"/>
              </a:rPr>
              <a:t>Looking at whether patients with an identifiable genomic alteration in </a:t>
            </a:r>
            <a:r>
              <a:rPr lang="en-US" err="1">
                <a:ea typeface="Calibri"/>
                <a:cs typeface="Calibri"/>
              </a:rPr>
              <a:t>tumours</a:t>
            </a:r>
            <a:r>
              <a:rPr lang="en-US">
                <a:ea typeface="Calibri"/>
                <a:cs typeface="Calibri"/>
              </a:rPr>
              <a:t> can be treated with drugs currently licensed for other cancers. </a:t>
            </a:r>
          </a:p>
          <a:p>
            <a:pPr marL="171450" indent="-171450">
              <a:buFont typeface="Calibri"/>
              <a:buChar char="-"/>
            </a:pPr>
            <a:r>
              <a:rPr lang="en-US">
                <a:ea typeface="Calibri"/>
                <a:cs typeface="Calibri"/>
              </a:rPr>
              <a:t>First UK precision trial in rare cancer – aiming to provide treatments for patients with limited options. </a:t>
            </a:r>
          </a:p>
          <a:p>
            <a:pPr marL="171450" indent="-171450">
              <a:buFont typeface="Calibri"/>
              <a:buChar char="-"/>
            </a:pPr>
            <a:endParaRPr lang="en-US">
              <a:ea typeface="Calibri"/>
              <a:cs typeface="Calibri"/>
            </a:endParaRPr>
          </a:p>
          <a:p>
            <a:r>
              <a:rPr lang="en-US" b="1">
                <a:ea typeface="Calibri"/>
                <a:cs typeface="Calibri"/>
              </a:rPr>
              <a:t>Lung health check: Manchester pilot leads to national rollout</a:t>
            </a:r>
            <a:endParaRPr lang="en-US">
              <a:ea typeface="Calibri"/>
              <a:cs typeface="Calibri"/>
            </a:endParaRPr>
          </a:p>
          <a:p>
            <a:pPr marL="171450" indent="-171450">
              <a:buFont typeface="Calibri"/>
              <a:buChar char="-"/>
            </a:pPr>
            <a:r>
              <a:rPr lang="en-US">
                <a:ea typeface="Calibri"/>
                <a:cs typeface="Calibri"/>
              </a:rPr>
              <a:t>Began as a small scale research pilot in 2018. </a:t>
            </a:r>
          </a:p>
          <a:p>
            <a:pPr marL="171450" indent="-171450">
              <a:buFont typeface="Calibri"/>
              <a:buChar char="-"/>
            </a:pPr>
            <a:r>
              <a:rPr lang="en-US">
                <a:ea typeface="Calibri"/>
                <a:cs typeface="Calibri"/>
              </a:rPr>
              <a:t>Mobile CT scans put in carparks closer to people most at risk of developing lung cancer. </a:t>
            </a:r>
          </a:p>
          <a:p>
            <a:pPr marL="171450" indent="-171450">
              <a:buFont typeface="Calibri"/>
              <a:buChar char="-"/>
            </a:pPr>
            <a:r>
              <a:rPr lang="en-US">
                <a:ea typeface="Calibri"/>
                <a:cs typeface="Calibri"/>
              </a:rPr>
              <a:t>Results showed a marked increase in early stage lung cancer when treatments are more likely to be curative. </a:t>
            </a:r>
          </a:p>
          <a:p>
            <a:pPr marL="171450" indent="-171450">
              <a:buFont typeface="Calibri"/>
              <a:buChar char="-"/>
            </a:pPr>
            <a:r>
              <a:rPr lang="en-US">
                <a:ea typeface="Calibri"/>
                <a:cs typeface="Calibri"/>
              </a:rPr>
              <a:t>In June 2023 the Lung Health Check was rolled out nationwide, bringing life saving early detection to millions. </a:t>
            </a:r>
          </a:p>
          <a:p>
            <a:pPr marL="171450" indent="-171450">
              <a:buFont typeface="Calibri"/>
              <a:buChar char="-"/>
            </a:pPr>
            <a:endParaRPr lang="en-US">
              <a:ea typeface="Calibri"/>
              <a:cs typeface="Calibri"/>
            </a:endParaRPr>
          </a:p>
          <a:p>
            <a:r>
              <a:rPr lang="en-US" b="1">
                <a:ea typeface="Calibri"/>
                <a:cs typeface="Calibri"/>
              </a:rPr>
              <a:t>PROCAS: Identifying a risk score for breast cancer </a:t>
            </a:r>
            <a:endParaRPr lang="en-US">
              <a:ea typeface="Calibri"/>
              <a:cs typeface="Calibri"/>
            </a:endParaRPr>
          </a:p>
          <a:p>
            <a:pPr marL="171450" indent="-171450">
              <a:buFont typeface="Calibri"/>
              <a:buChar char="-"/>
            </a:pPr>
            <a:r>
              <a:rPr lang="en-US">
                <a:ea typeface="Calibri"/>
                <a:cs typeface="Calibri"/>
              </a:rPr>
              <a:t>Launched in 2009, PROCAS 1 was the largest recruiting research study in the UK involving 57,900 women (attending their first mammogram within Greater Manchester) over six years.</a:t>
            </a:r>
          </a:p>
          <a:p>
            <a:pPr marL="171450" indent="-171450">
              <a:buFont typeface="Calibri"/>
              <a:buChar char="-"/>
            </a:pPr>
            <a:r>
              <a:rPr lang="en-US">
                <a:ea typeface="Calibri"/>
                <a:cs typeface="Calibri"/>
              </a:rPr>
              <a:t>Gathered additional details including current health, age at first period, age at first pregnancy, age at menopause, HRT use, diet, BMI and weight gain, and lifestyle choices. </a:t>
            </a:r>
          </a:p>
          <a:p>
            <a:pPr marL="171450" indent="-171450">
              <a:buFont typeface="Calibri"/>
              <a:buChar char="-"/>
            </a:pPr>
            <a:r>
              <a:rPr lang="en-US">
                <a:ea typeface="Calibri"/>
                <a:cs typeface="Calibri"/>
              </a:rPr>
              <a:t>From the information a breast cancer risk score was determined, estimating each woman's risk of developing the disease in the next ten years. </a:t>
            </a:r>
          </a:p>
          <a:p>
            <a:pPr marL="171450" indent="-171450">
              <a:buFont typeface="Calibri"/>
              <a:buChar char="-"/>
            </a:pPr>
            <a:endParaRPr lang="en-US">
              <a:ea typeface="Calibri"/>
              <a:cs typeface="Calibri"/>
            </a:endParaRPr>
          </a:p>
          <a:p>
            <a:r>
              <a:rPr lang="en-US" b="1">
                <a:ea typeface="Calibri"/>
                <a:cs typeface="Calibri"/>
              </a:rPr>
              <a:t>Improving outcomes for people with OSCC in Kenya</a:t>
            </a:r>
            <a:endParaRPr lang="en-US">
              <a:ea typeface="Calibri"/>
              <a:cs typeface="Calibri"/>
            </a:endParaRPr>
          </a:p>
          <a:p>
            <a:pPr marL="171450" indent="-171450">
              <a:buFont typeface="Calibri"/>
              <a:buChar char="-"/>
            </a:pPr>
            <a:r>
              <a:rPr lang="en-US">
                <a:ea typeface="Calibri"/>
                <a:cs typeface="Calibri"/>
              </a:rPr>
              <a:t>Partnership between the University, Christie NHS Foundation Trust and Kenyatta University Teaching, Referral and Research Hospital. </a:t>
            </a:r>
          </a:p>
          <a:p>
            <a:pPr marL="171450" indent="-171450">
              <a:buFont typeface="Calibri"/>
              <a:buChar char="-"/>
            </a:pPr>
            <a:r>
              <a:rPr lang="en-US">
                <a:ea typeface="Calibri"/>
                <a:cs typeface="Calibri"/>
              </a:rPr>
              <a:t>Raising awareness of squamous cell carcinoma of the </a:t>
            </a:r>
            <a:r>
              <a:rPr lang="en-US" err="1">
                <a:ea typeface="Calibri"/>
                <a:cs typeface="Calibri"/>
              </a:rPr>
              <a:t>oesophagus</a:t>
            </a:r>
            <a:r>
              <a:rPr lang="en-US">
                <a:ea typeface="Calibri"/>
                <a:cs typeface="Calibri"/>
              </a:rPr>
              <a:t> in Kenya and increasing engagement in public screening opportunities using mobile detection units. </a:t>
            </a:r>
          </a:p>
          <a:p>
            <a:pPr marL="171450" indent="-171450">
              <a:buFont typeface="Calibri"/>
              <a:buChar char="-"/>
            </a:pPr>
            <a:r>
              <a:rPr lang="en-US">
                <a:ea typeface="Calibri"/>
                <a:cs typeface="Calibri"/>
              </a:rPr>
              <a:t>'Hub and spoke' system linking cancer detection and outcome data to cancer hospitals and local healthcare authorities. </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38</a:t>
            </a:fld>
            <a:endParaRPr lang="en-GB"/>
          </a:p>
        </p:txBody>
      </p:sp>
    </p:spTree>
    <p:extLst>
      <p:ext uri="{BB962C8B-B14F-4D97-AF65-F5344CB8AC3E}">
        <p14:creationId xmlns:p14="http://schemas.microsoft.com/office/powerpoint/2010/main" val="3073884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b="1">
              <a:ea typeface="Calibri"/>
              <a:cs typeface="Calibri"/>
            </a:endParaRPr>
          </a:p>
          <a:p>
            <a:r>
              <a:rPr lang="en-US" b="1" i="1">
                <a:ea typeface="Calibri"/>
                <a:cs typeface="Calibri"/>
              </a:rPr>
              <a:t>Environmental impact on health and health inequalities</a:t>
            </a:r>
          </a:p>
          <a:p>
            <a:pPr marL="171450" indent="-171450">
              <a:buFont typeface="Calibri"/>
              <a:buChar char="-"/>
            </a:pPr>
            <a:r>
              <a:rPr lang="en-US">
                <a:ea typeface="Calibri"/>
                <a:cs typeface="Calibri"/>
              </a:rPr>
              <a:t>Impact (both positive and negative) of the environment (including indoor environments) on physical (both non-communicable and infectious diseases), mental health, wellbeing and health inequalities. </a:t>
            </a:r>
          </a:p>
          <a:p>
            <a:pPr marL="171450" indent="-171450">
              <a:buFont typeface="Calibri"/>
              <a:buChar char="-"/>
            </a:pPr>
            <a:endParaRPr lang="en-US">
              <a:ea typeface="Calibri"/>
              <a:cs typeface="Calibri"/>
            </a:endParaRPr>
          </a:p>
          <a:p>
            <a:r>
              <a:rPr lang="en-US" b="1" i="1">
                <a:ea typeface="Calibri"/>
                <a:cs typeface="Calibri"/>
              </a:rPr>
              <a:t>Our changing Earth system</a:t>
            </a:r>
          </a:p>
          <a:p>
            <a:pPr marL="171450" indent="-171450">
              <a:buFont typeface="Calibri"/>
              <a:buChar char="-"/>
            </a:pPr>
            <a:r>
              <a:rPr lang="en-US">
                <a:ea typeface="Calibri"/>
                <a:cs typeface="Calibri"/>
              </a:rPr>
              <a:t>Understanding the physical, biological and chemical changes in the Earth system and making a major contribution to the challenge of living in the modern age. </a:t>
            </a:r>
          </a:p>
          <a:p>
            <a:pPr marL="171450" indent="-171450">
              <a:buFont typeface="Calibri"/>
              <a:buChar char="-"/>
            </a:pPr>
            <a:endParaRPr lang="en-US">
              <a:ea typeface="Calibri"/>
              <a:cs typeface="Calibri"/>
            </a:endParaRPr>
          </a:p>
          <a:p>
            <a:r>
              <a:rPr lang="en-US" b="1" i="1">
                <a:ea typeface="Calibri"/>
                <a:cs typeface="Calibri"/>
              </a:rPr>
              <a:t>Managing the world's water resources</a:t>
            </a:r>
          </a:p>
          <a:p>
            <a:pPr marL="171450" indent="-171450">
              <a:buFont typeface="Calibri"/>
              <a:buChar char="-"/>
            </a:pPr>
            <a:r>
              <a:rPr lang="en-US">
                <a:ea typeface="Calibri"/>
                <a:cs typeface="Calibri"/>
              </a:rPr>
              <a:t>Developing knowledge and solutions to help ensure sufficient availability of water for humans and the environment under climate and socioeconomic change. </a:t>
            </a:r>
          </a:p>
          <a:p>
            <a:pPr marL="171450" indent="-171450">
              <a:buFont typeface="Calibri"/>
              <a:buChar char="-"/>
            </a:pPr>
            <a:endParaRPr lang="en-US">
              <a:ea typeface="Calibri"/>
              <a:cs typeface="Calibri"/>
            </a:endParaRPr>
          </a:p>
          <a:p>
            <a:r>
              <a:rPr lang="en-US" b="1" i="1">
                <a:ea typeface="Calibri"/>
                <a:cs typeface="Calibri"/>
              </a:rPr>
              <a:t>Environmental energy</a:t>
            </a:r>
          </a:p>
          <a:p>
            <a:pPr marL="171450" indent="-171450">
              <a:buFont typeface="Calibri"/>
              <a:buChar char="-"/>
            </a:pPr>
            <a:r>
              <a:rPr lang="en-US">
                <a:ea typeface="Calibri"/>
                <a:cs typeface="Calibri"/>
              </a:rPr>
              <a:t>Research working towards attaining </a:t>
            </a:r>
            <a:r>
              <a:rPr lang="en-US" err="1">
                <a:ea typeface="Calibri"/>
                <a:cs typeface="Calibri"/>
              </a:rPr>
              <a:t>decarbonised</a:t>
            </a:r>
            <a:r>
              <a:rPr lang="en-US">
                <a:ea typeface="Calibri"/>
                <a:cs typeface="Calibri"/>
              </a:rPr>
              <a:t>, sustainable systems and net zero energy options. </a:t>
            </a:r>
          </a:p>
          <a:p>
            <a:pPr marL="171450" indent="-171450">
              <a:buFont typeface="Calibri"/>
              <a:buChar char="-"/>
            </a:pPr>
            <a:endParaRPr lang="en-US">
              <a:ea typeface="Calibri"/>
              <a:cs typeface="Calibri"/>
            </a:endParaRPr>
          </a:p>
          <a:p>
            <a:r>
              <a:rPr lang="en-US" b="1" i="1">
                <a:ea typeface="Calibri"/>
                <a:cs typeface="Calibri"/>
              </a:rPr>
              <a:t>Healthy and biodiverse ecosystems</a:t>
            </a:r>
          </a:p>
          <a:p>
            <a:pPr marL="171450" indent="-171450">
              <a:buFont typeface="Calibri"/>
              <a:buChar char="-"/>
            </a:pPr>
            <a:r>
              <a:rPr lang="en-US">
                <a:ea typeface="Calibri"/>
                <a:cs typeface="Calibri"/>
              </a:rPr>
              <a:t>Understanding how human activity changes biodiversity, the mechanisms by which biodiversity regulates ecosystem processes, and the most effective ways of harnessing biodiversity to promote ecosystem services. </a:t>
            </a:r>
          </a:p>
          <a:p>
            <a:pPr marL="171450" indent="-171450">
              <a:buFont typeface="Calibri"/>
              <a:buChar char="-"/>
            </a:pPr>
            <a:endParaRPr lang="en-US">
              <a:ea typeface="Calibri"/>
              <a:cs typeface="Calibri"/>
            </a:endParaRPr>
          </a:p>
          <a:p>
            <a:r>
              <a:rPr lang="en-US" b="1">
                <a:ea typeface="Calibri"/>
                <a:cs typeface="Calibri"/>
              </a:rPr>
              <a:t>Research impact examples</a:t>
            </a:r>
            <a:endParaRPr lang="en-US">
              <a:ea typeface="Calibri"/>
              <a:cs typeface="Calibri"/>
            </a:endParaRPr>
          </a:p>
          <a:p>
            <a:endParaRPr lang="en-US" b="1">
              <a:ea typeface="Calibri"/>
              <a:cs typeface="Calibri"/>
            </a:endParaRPr>
          </a:p>
          <a:p>
            <a:r>
              <a:rPr lang="en-US" b="1">
                <a:ea typeface="Calibri"/>
                <a:cs typeface="Calibri"/>
              </a:rPr>
              <a:t>NERC </a:t>
            </a:r>
            <a:r>
              <a:rPr lang="en-US" b="1" err="1">
                <a:ea typeface="Calibri"/>
                <a:cs typeface="Calibri"/>
              </a:rPr>
              <a:t>Centres</a:t>
            </a:r>
            <a:r>
              <a:rPr lang="en-US" b="1">
                <a:ea typeface="Calibri"/>
                <a:cs typeface="Calibri"/>
              </a:rPr>
              <a:t> for Doctoral Training (2023)</a:t>
            </a:r>
          </a:p>
          <a:p>
            <a:pPr marL="171450" indent="-171450">
              <a:buFont typeface="Calibri"/>
              <a:buChar char="-"/>
            </a:pPr>
            <a:r>
              <a:rPr lang="en-US">
                <a:ea typeface="Calibri"/>
                <a:cs typeface="Calibri"/>
              </a:rPr>
              <a:t>Supported the selection, development and submission of the University's 2023 NERC CDT bid on </a:t>
            </a:r>
            <a:r>
              <a:rPr lang="en-US" i="1">
                <a:ea typeface="Calibri"/>
                <a:cs typeface="Calibri"/>
              </a:rPr>
              <a:t>Functionalising Microbiomes to provide Environmental Solutions (FAMES)</a:t>
            </a:r>
            <a:r>
              <a:rPr lang="en-US">
                <a:ea typeface="Calibri"/>
                <a:cs typeface="Calibri"/>
              </a:rPr>
              <a:t>. </a:t>
            </a:r>
          </a:p>
          <a:p>
            <a:pPr marL="171450" indent="-171450">
              <a:buFont typeface="Calibri"/>
              <a:buChar char="-"/>
            </a:pPr>
            <a:r>
              <a:rPr lang="en-US">
                <a:ea typeface="Calibri"/>
                <a:cs typeface="Calibri"/>
              </a:rPr>
              <a:t>Led by Professor Dunc Cameron and Dr Chris Knight. </a:t>
            </a:r>
          </a:p>
          <a:p>
            <a:pPr marL="171450" indent="-171450">
              <a:buFont typeface="Calibri"/>
              <a:buChar char="-"/>
            </a:pPr>
            <a:r>
              <a:rPr lang="en-US">
                <a:ea typeface="Calibri"/>
                <a:cs typeface="Calibri"/>
              </a:rPr>
              <a:t>Collaboration with University of Salford and Manchester Metropolitan University. </a:t>
            </a:r>
          </a:p>
          <a:p>
            <a:pPr marL="171450" indent="-171450">
              <a:buFont typeface="Calibri"/>
              <a:buChar char="-"/>
            </a:pPr>
            <a:endParaRPr lang="en-US">
              <a:ea typeface="Calibri"/>
              <a:cs typeface="Calibri"/>
            </a:endParaRPr>
          </a:p>
          <a:p>
            <a:r>
              <a:rPr lang="en-US" b="1">
                <a:ea typeface="Calibri"/>
                <a:cs typeface="Calibri"/>
              </a:rPr>
              <a:t>Air pollution hazard identification platform</a:t>
            </a:r>
            <a:endParaRPr lang="en-US">
              <a:ea typeface="Calibri"/>
              <a:cs typeface="Calibri"/>
            </a:endParaRPr>
          </a:p>
          <a:p>
            <a:pPr marL="171450" indent="-171450">
              <a:buFont typeface="Calibri"/>
              <a:buChar char="-"/>
            </a:pPr>
            <a:r>
              <a:rPr lang="en-US">
                <a:ea typeface="Calibri"/>
                <a:cs typeface="Calibri"/>
              </a:rPr>
              <a:t>Collaboration with the National Centre for Atmospheric Science – clinical trial exposing healthy aged volunteers to different air pollutants from our Manchester Aerosol Chamber. </a:t>
            </a:r>
            <a:endParaRPr lang="en-US"/>
          </a:p>
          <a:p>
            <a:pPr marL="171450" indent="-171450">
              <a:buFont typeface="Calibri"/>
              <a:buChar char="-"/>
            </a:pPr>
            <a:r>
              <a:rPr lang="en-US">
                <a:ea typeface="Calibri"/>
                <a:cs typeface="Calibri"/>
              </a:rPr>
              <a:t>To understand the relative risk of initiation of neurodegenerative disease and cognitive impairment associated with breathing the different pollutants and how these impacts are mediated. </a:t>
            </a:r>
          </a:p>
          <a:p>
            <a:pPr marL="171450" indent="-171450">
              <a:buFont typeface="Calibri"/>
              <a:buChar char="-"/>
            </a:pPr>
            <a:r>
              <a:rPr lang="en-US">
                <a:ea typeface="Calibri"/>
                <a:cs typeface="Calibri"/>
              </a:rPr>
              <a:t>Diesel exhaust, wood smoke, cleaning products and cooking fumes – pollutant levels are measured and controlled.</a:t>
            </a:r>
          </a:p>
          <a:p>
            <a:pPr marL="171450" indent="-171450">
              <a:buFont typeface="Calibri"/>
              <a:buChar char="-"/>
            </a:pPr>
            <a:endParaRPr lang="en-US">
              <a:ea typeface="Calibri"/>
              <a:cs typeface="Calibri"/>
            </a:endParaRPr>
          </a:p>
          <a:p>
            <a:r>
              <a:rPr lang="en-US" b="1">
                <a:ea typeface="Calibri"/>
                <a:cs typeface="Calibri"/>
              </a:rPr>
              <a:t>Natural hydrogen project led by MERI</a:t>
            </a:r>
          </a:p>
          <a:p>
            <a:pPr marL="171450" indent="-171450">
              <a:buFont typeface="Calibri"/>
              <a:buChar char="-"/>
            </a:pPr>
            <a:r>
              <a:rPr lang="en-US">
                <a:ea typeface="Calibri"/>
                <a:cs typeface="Calibri"/>
              </a:rPr>
              <a:t>Commissioning the biomass/sustainable energy labs in Engineering Building A. </a:t>
            </a:r>
          </a:p>
          <a:p>
            <a:pPr marL="171450" indent="-171450">
              <a:buFont typeface="Calibri"/>
              <a:buChar char="-"/>
            </a:pPr>
            <a:r>
              <a:rPr lang="en-US">
                <a:ea typeface="Calibri"/>
                <a:cs typeface="Calibri"/>
              </a:rPr>
              <a:t>Lab has supported a NERC-funded experiment to examine stove emissions under a range of real-world conditions, in partnership with York University. </a:t>
            </a:r>
          </a:p>
          <a:p>
            <a:pPr marL="171450" indent="-171450">
              <a:buFont typeface="Calibri"/>
              <a:buChar char="-"/>
            </a:pPr>
            <a:r>
              <a:rPr lang="en-US">
                <a:ea typeface="Calibri"/>
                <a:cs typeface="Calibri"/>
              </a:rPr>
              <a:t>Collaboration with Cardiff and York Universities, the NCAS and a consortium of SAF fuel developer and aircraft test facilities to carry out large scale sustainable aviation fuel tests at Hawarden airport. </a:t>
            </a:r>
          </a:p>
          <a:p>
            <a:pPr marL="171450" indent="-171450">
              <a:buFont typeface="Calibri"/>
              <a:buChar char="-"/>
            </a:pPr>
            <a:endParaRPr lang="en-US">
              <a:ea typeface="Calibri"/>
              <a:cs typeface="Calibri"/>
            </a:endParaRPr>
          </a:p>
          <a:p>
            <a:r>
              <a:rPr lang="en-US" b="1">
                <a:ea typeface="Calibri"/>
                <a:cs typeface="Calibri"/>
              </a:rPr>
              <a:t>Funding successes under 'water' theme</a:t>
            </a:r>
          </a:p>
          <a:p>
            <a:pPr marL="171450" indent="-171450">
              <a:buFont typeface="Calibri"/>
              <a:buChar char="-"/>
            </a:pPr>
            <a:r>
              <a:rPr lang="en-US">
                <a:ea typeface="Calibri"/>
                <a:cs typeface="Calibri"/>
              </a:rPr>
              <a:t>£1million four year Horizon Europe and UKRI-funded project on transformation and robust adaptation to water scarcity – TRANSCEND.</a:t>
            </a:r>
          </a:p>
          <a:p>
            <a:pPr marL="171450" indent="-171450">
              <a:buFont typeface="Calibri"/>
              <a:buChar char="-"/>
            </a:pPr>
            <a:r>
              <a:rPr lang="en-US">
                <a:ea typeface="Calibri"/>
                <a:cs typeface="Calibri"/>
              </a:rPr>
              <a:t>PhD cluster focused on domestic water demand management, funded by Northumbrian Water.</a:t>
            </a:r>
          </a:p>
          <a:p>
            <a:pPr marL="171450" indent="-171450">
              <a:buFont typeface="Calibri"/>
              <a:buChar char="-"/>
            </a:pPr>
            <a:r>
              <a:rPr lang="en-US">
                <a:ea typeface="Calibri"/>
                <a:cs typeface="Calibri"/>
              </a:rPr>
              <a:t>High profile and international recognition of our research and expertise in the area of water – such as Tim Foster being appointed Global Fellow of Daugherty Water for Food Global. </a:t>
            </a:r>
          </a:p>
        </p:txBody>
      </p:sp>
      <p:sp>
        <p:nvSpPr>
          <p:cNvPr id="4" name="Slide Number Placeholder 3"/>
          <p:cNvSpPr>
            <a:spLocks noGrp="1"/>
          </p:cNvSpPr>
          <p:nvPr>
            <p:ph type="sldNum" sz="quarter" idx="5"/>
          </p:nvPr>
        </p:nvSpPr>
        <p:spPr/>
        <p:txBody>
          <a:bodyPr/>
          <a:lstStyle/>
          <a:p>
            <a:fld id="{2FB694A7-270C-4295-BB03-EE71C693E986}" type="slidenum">
              <a:rPr lang="en-GB" smtClean="0"/>
              <a:t>39</a:t>
            </a:fld>
            <a:endParaRPr lang="en-GB"/>
          </a:p>
        </p:txBody>
      </p:sp>
    </p:spTree>
    <p:extLst>
      <p:ext uri="{BB962C8B-B14F-4D97-AF65-F5344CB8AC3E}">
        <p14:creationId xmlns:p14="http://schemas.microsoft.com/office/powerpoint/2010/main" val="3364335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Research impact examples</a:t>
            </a:r>
            <a:endParaRPr lang="en-US"/>
          </a:p>
          <a:p>
            <a:endParaRPr lang="en-US" b="1">
              <a:ea typeface="Calibri"/>
              <a:cs typeface="Calibri"/>
            </a:endParaRPr>
          </a:p>
          <a:p>
            <a:r>
              <a:rPr lang="en-US" b="1">
                <a:ea typeface="Calibri"/>
                <a:cs typeface="Calibri"/>
              </a:rPr>
              <a:t>Oligonucleotide therapeutics</a:t>
            </a:r>
          </a:p>
          <a:p>
            <a:pPr marL="171450" indent="-171450">
              <a:buFont typeface="Calibri"/>
              <a:buChar char="-"/>
            </a:pPr>
            <a:r>
              <a:rPr lang="en-US">
                <a:ea typeface="Calibri"/>
                <a:cs typeface="Calibri"/>
              </a:rPr>
              <a:t>Oligonucleotides are short sequences of DNA that control how genes are expressed within the body. They have the ability to turn genes on or off that could contribute to disease. However, they are difficult and expensive to manufacture. </a:t>
            </a:r>
          </a:p>
          <a:p>
            <a:pPr marL="171450" indent="-171450">
              <a:buFont typeface="Calibri"/>
              <a:buChar char="-"/>
            </a:pPr>
            <a:r>
              <a:rPr lang="en-US">
                <a:ea typeface="Calibri"/>
                <a:cs typeface="Calibri"/>
              </a:rPr>
              <a:t>Led by Sarah Lovelock, a team of researchers have found a new production method that allows these DNA sequences to be produced at scale with the harmful reagents used in current chemical processes. </a:t>
            </a:r>
          </a:p>
          <a:p>
            <a:pPr marL="171450" indent="-171450">
              <a:buFont typeface="Calibri"/>
              <a:buChar char="-"/>
            </a:pPr>
            <a:endParaRPr lang="en-US">
              <a:ea typeface="Calibri"/>
              <a:cs typeface="Calibri"/>
            </a:endParaRPr>
          </a:p>
          <a:p>
            <a:r>
              <a:rPr lang="en-US" b="1">
                <a:ea typeface="Calibri"/>
                <a:cs typeface="Calibri"/>
              </a:rPr>
              <a:t>Biocatalytic routes to global health drugs</a:t>
            </a:r>
          </a:p>
          <a:p>
            <a:pPr marL="171450" indent="-171450">
              <a:buFont typeface="Calibri"/>
              <a:buChar char="-"/>
            </a:pPr>
            <a:r>
              <a:rPr lang="en-US">
                <a:ea typeface="Calibri"/>
                <a:cs typeface="Calibri"/>
              </a:rPr>
              <a:t>Many drug production methods are proprietary which allows large pharmaceutical companies to control how drugs reach the market. </a:t>
            </a:r>
          </a:p>
          <a:p>
            <a:pPr marL="171450" indent="-171450">
              <a:buFont typeface="Calibri"/>
              <a:buChar char="-"/>
            </a:pPr>
            <a:r>
              <a:rPr lang="en-US">
                <a:ea typeface="Calibri"/>
                <a:cs typeface="Calibri"/>
              </a:rPr>
              <a:t>Our academics, including Anthony Green and Nick Turner, worked with the Bill &amp; Melinda Gates Foundation to find new ways to make drugs that are free of big pharma patents. </a:t>
            </a:r>
          </a:p>
          <a:p>
            <a:pPr marL="171450" indent="-171450">
              <a:buFont typeface="Calibri"/>
              <a:buChar char="-"/>
            </a:pPr>
            <a:r>
              <a:rPr lang="en-US">
                <a:ea typeface="Calibri"/>
                <a:cs typeface="Calibri"/>
              </a:rPr>
              <a:t>The aim is to create more equitable access to medicines. </a:t>
            </a:r>
          </a:p>
          <a:p>
            <a:endParaRPr lang="en-US">
              <a:ea typeface="Calibri"/>
              <a:cs typeface="Calibri"/>
            </a:endParaRPr>
          </a:p>
          <a:p>
            <a:r>
              <a:rPr lang="en-US" b="1">
                <a:ea typeface="Calibri"/>
                <a:cs typeface="Calibri"/>
              </a:rPr>
              <a:t>Parkinson's diagnostics</a:t>
            </a:r>
          </a:p>
          <a:p>
            <a:pPr marL="171450" indent="-171450">
              <a:buFont typeface="Calibri"/>
              <a:buChar char="-"/>
            </a:pPr>
            <a:r>
              <a:rPr lang="en-US">
                <a:ea typeface="Calibri"/>
                <a:cs typeface="Calibri"/>
              </a:rPr>
              <a:t>Professor Perdita Barran's team have developed a non-invasive swab that can identify biomarkers for Parkinson's.</a:t>
            </a:r>
          </a:p>
          <a:p>
            <a:pPr marL="171450" indent="-171450">
              <a:buFont typeface="Calibri"/>
              <a:buChar char="-"/>
            </a:pPr>
            <a:r>
              <a:rPr lang="en-US">
                <a:ea typeface="Calibri"/>
                <a:cs typeface="Calibri"/>
              </a:rPr>
              <a:t>The test would help speed up the diagnostic process and improve patient outcomes for treating and managing symptoms. </a:t>
            </a:r>
          </a:p>
          <a:p>
            <a:pPr marL="171450" indent="-171450">
              <a:buFont typeface="Calibri"/>
              <a:buChar char="-"/>
            </a:pPr>
            <a:endParaRPr lang="en-US">
              <a:ea typeface="Calibri"/>
              <a:cs typeface="Calibri"/>
            </a:endParaRPr>
          </a:p>
          <a:p>
            <a:r>
              <a:rPr lang="en-US" b="1">
                <a:ea typeface="Calibri"/>
                <a:cs typeface="Calibri"/>
              </a:rPr>
              <a:t>Synthetic genomes and genome evolution</a:t>
            </a:r>
            <a:endParaRPr lang="en-US">
              <a:ea typeface="Calibri"/>
              <a:cs typeface="Calibri"/>
            </a:endParaRPr>
          </a:p>
          <a:p>
            <a:pPr marL="171450" indent="-171450">
              <a:buFont typeface="Calibri"/>
              <a:buChar char="-"/>
            </a:pPr>
            <a:r>
              <a:rPr lang="en-US">
                <a:ea typeface="Calibri"/>
                <a:cs typeface="Calibri"/>
              </a:rPr>
              <a:t>Part of the Yeast synthetic genome project (Sc3.0), researchers including Patrick Cai and Daniela </a:t>
            </a:r>
            <a:r>
              <a:rPr lang="en-US" err="1">
                <a:ea typeface="Calibri"/>
                <a:cs typeface="Calibri"/>
              </a:rPr>
              <a:t>Delneri</a:t>
            </a:r>
            <a:r>
              <a:rPr lang="en-US">
                <a:ea typeface="Calibri"/>
                <a:cs typeface="Calibri"/>
              </a:rPr>
              <a:t> are working to build completely synthetic chromosomes which will eventually be combined into a full yeast cell. </a:t>
            </a:r>
          </a:p>
          <a:p>
            <a:pPr marL="171450" indent="-171450">
              <a:buFont typeface="Calibri"/>
              <a:buChar char="-"/>
            </a:pPr>
            <a:r>
              <a:rPr lang="en-US">
                <a:ea typeface="Calibri"/>
                <a:cs typeface="Calibri"/>
              </a:rPr>
              <a:t>This is fundamental to our understanding of how DNA, genes, and gene expression works and could eventually be scaled up to address healthcare issues, food and energy security. </a:t>
            </a:r>
          </a:p>
          <a:p>
            <a:pPr marL="171450" indent="-171450">
              <a:buFont typeface="Calibri"/>
              <a:buChar char="-"/>
            </a:pPr>
            <a:endParaRPr lang="en-US">
              <a:ea typeface="Calibri"/>
              <a:cs typeface="Calibri"/>
            </a:endParaRPr>
          </a:p>
          <a:p>
            <a:r>
              <a:rPr lang="en-US" b="1">
                <a:ea typeface="Calibri"/>
                <a:cs typeface="Calibri"/>
              </a:rPr>
              <a:t>Novel enzymes in fuels production</a:t>
            </a:r>
            <a:endParaRPr lang="en-US">
              <a:ea typeface="Calibri"/>
              <a:cs typeface="Calibri"/>
            </a:endParaRPr>
          </a:p>
          <a:p>
            <a:pPr marL="171450" indent="-171450">
              <a:buFont typeface="Calibri"/>
              <a:buChar char="-"/>
            </a:pPr>
            <a:r>
              <a:rPr lang="en-US">
                <a:ea typeface="Calibri"/>
                <a:cs typeface="Calibri"/>
              </a:rPr>
              <a:t>In partnership with Shell, Professor David Leys and team are looking at how enzymes can be used to biologically produce the chemicals we need for everyday products such as fuels and plastics.</a:t>
            </a:r>
          </a:p>
          <a:p>
            <a:pPr marL="171450" indent="-171450">
              <a:buFont typeface="Calibri"/>
              <a:buChar char="-"/>
            </a:pPr>
            <a:r>
              <a:rPr lang="en-US">
                <a:ea typeface="Calibri"/>
                <a:cs typeface="Calibri"/>
              </a:rPr>
              <a:t>By using enzymes, we can use waste as a feedstock and produce these commodity chemicals in a way that uses less energy, fewer finite resources and fewer hazardous chemicals.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40</a:t>
            </a:fld>
            <a:endParaRPr lang="en-GB"/>
          </a:p>
        </p:txBody>
      </p:sp>
    </p:spTree>
    <p:extLst>
      <p:ext uri="{BB962C8B-B14F-4D97-AF65-F5344CB8AC3E}">
        <p14:creationId xmlns:p14="http://schemas.microsoft.com/office/powerpoint/2010/main" val="2698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At Manchester we’ve always done things</a:t>
            </a:r>
            <a:r>
              <a:rPr lang="en-GB" sz="1200" kern="1200" baseline="0" dirty="0">
                <a:solidFill>
                  <a:schemeClr val="tx1"/>
                </a:solidFill>
                <a:effectLst/>
                <a:latin typeface="+mn-lt"/>
                <a:ea typeface="+mn-ea"/>
                <a:cs typeface="+mn-cs"/>
              </a:rPr>
              <a:t> differently. </a:t>
            </a:r>
            <a:r>
              <a:rPr lang="en-GB" sz="1200" kern="1200" dirty="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dirty="0">
                <a:solidFill>
                  <a:schemeClr val="tx1"/>
                </a:solidFill>
                <a:effectLst/>
                <a:latin typeface="+mn-lt"/>
                <a:ea typeface="+mn-ea"/>
                <a:cs typeface="+mn-cs"/>
              </a:rPr>
              <a:t>now a UNESCO World Heritage Site,</a:t>
            </a:r>
            <a:r>
              <a:rPr lang="en-GB" sz="1200" kern="1200" dirty="0">
                <a:solidFill>
                  <a:schemeClr val="tx1"/>
                </a:solidFill>
                <a:effectLst/>
                <a:latin typeface="+mn-lt"/>
                <a:ea typeface="+mn-ea"/>
                <a:cs typeface="+mn-cs"/>
              </a:rPr>
              <a:t> in Cheshire that a young Bernard Lovell built the world's largest steerable radio telescope just after World War II</a:t>
            </a:r>
            <a:r>
              <a:rPr lang="en-GB" sz="1200" kern="1200" baseline="0" dirty="0">
                <a:solidFill>
                  <a:schemeClr val="tx1"/>
                </a:solidFill>
                <a:effectLst/>
                <a:latin typeface="+mn-lt"/>
                <a:ea typeface="+mn-ea"/>
                <a:cs typeface="+mn-cs"/>
              </a:rPr>
              <a:t>.</a:t>
            </a:r>
            <a:r>
              <a:rPr lang="en-GB" dirty="0"/>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26 Nobel laureates, radical thinkers and influencers affiliated </a:t>
            </a:r>
            <a:r>
              <a:rPr lang="en-GB" dirty="0"/>
              <a:t>with our </a:t>
            </a:r>
            <a:r>
              <a:rPr lang="en-GB" sz="1200" kern="1200" dirty="0">
                <a:solidFill>
                  <a:schemeClr val="tx1"/>
                </a:solidFill>
                <a:effectLst/>
                <a:latin typeface="+mn-lt"/>
                <a:ea typeface="+mn-ea"/>
                <a:cs typeface="+mn-cs"/>
              </a:rPr>
              <a:t>University. Most recently alumnus</a:t>
            </a:r>
            <a:r>
              <a:rPr lang="en-GB" sz="1200" kern="1200" baseline="0" dirty="0">
                <a:solidFill>
                  <a:schemeClr val="tx1"/>
                </a:solidFill>
                <a:effectLst/>
                <a:latin typeface="+mn-lt"/>
                <a:ea typeface="+mn-ea"/>
                <a:cs typeface="+mn-cs"/>
              </a:rPr>
              <a:t> Simon Johnson was awarded the Nobel Prize in Economics for his studies of how institutions are formed and affect prosperity. We are also </a:t>
            </a:r>
            <a:r>
              <a:rPr lang="en-GB" sz="1200" kern="1200" dirty="0">
                <a:solidFill>
                  <a:schemeClr val="tx1"/>
                </a:solidFill>
                <a:effectLst/>
                <a:latin typeface="+mn-lt"/>
                <a:ea typeface="+mn-ea"/>
                <a:cs typeface="+mn-cs"/>
              </a:rPr>
              <a:t>the home of graphene with Professors Andre Geim and Kostya Novoselov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are proud to be </a:t>
            </a:r>
            <a:r>
              <a:rPr lang="en-GB" dirty="0"/>
              <a:t>centred</a:t>
            </a:r>
            <a:r>
              <a:rPr lang="en-GB" sz="1200" kern="1200" dirty="0">
                <a:solidFill>
                  <a:schemeClr val="tx1"/>
                </a:solidFill>
                <a:effectLst/>
                <a:latin typeface="+mn-lt"/>
                <a:ea typeface="+mn-ea"/>
                <a:cs typeface="+mn-cs"/>
              </a:rPr>
              <a:t> in a city which itself was the birthplace of the Industrial Revolution, the suffragette movement and the chartists.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200BA2-3153-594F-9FA1-622AF4C39710}"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651780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 </a:t>
            </a:r>
            <a:endParaRPr lang="en-US"/>
          </a:p>
          <a:p>
            <a:endParaRPr lang="en-US" i="1">
              <a:ea typeface="Calibri"/>
              <a:cs typeface="Calibri"/>
            </a:endParaRPr>
          </a:p>
          <a:p>
            <a:r>
              <a:rPr lang="en-US" b="1" i="1">
                <a:ea typeface="Calibri"/>
                <a:cs typeface="Calibri"/>
              </a:rPr>
              <a:t>Transforming sociotechnical systems and value chains</a:t>
            </a:r>
          </a:p>
          <a:p>
            <a:pPr marL="171450" indent="-171450">
              <a:buFont typeface="Calibri"/>
              <a:buChar char="-"/>
            </a:pPr>
            <a:r>
              <a:rPr lang="en-US">
                <a:ea typeface="Calibri"/>
                <a:cs typeface="Calibri"/>
              </a:rPr>
              <a:t>Studying how networks of actors, institutions and technologies evolve and influence the direction and pace of innovation. </a:t>
            </a:r>
          </a:p>
          <a:p>
            <a:pPr marL="171450" indent="-171450">
              <a:buFont typeface="Calibri"/>
              <a:buChar char="-"/>
            </a:pPr>
            <a:r>
              <a:rPr lang="en-US">
                <a:ea typeface="Calibri"/>
                <a:cs typeface="Calibri"/>
              </a:rPr>
              <a:t>Sustainability transitions and the multi-level perspective (MLP), sustainable governance in and of value chains, patterns of investment and asset ownership, and the emergence of digital platforms. </a:t>
            </a:r>
          </a:p>
          <a:p>
            <a:pPr marL="171450" indent="-171450">
              <a:buFont typeface="Calibri"/>
              <a:buChar char="-"/>
            </a:pPr>
            <a:endParaRPr lang="en-US">
              <a:ea typeface="Calibri"/>
              <a:cs typeface="Calibri"/>
            </a:endParaRPr>
          </a:p>
          <a:p>
            <a:r>
              <a:rPr lang="en-US" b="1" i="1">
                <a:ea typeface="Calibri"/>
                <a:cs typeface="Calibri"/>
              </a:rPr>
              <a:t>The governance of emerging technologies</a:t>
            </a:r>
          </a:p>
          <a:p>
            <a:pPr marL="171450" indent="-171450">
              <a:buFont typeface="Calibri"/>
              <a:buChar char="-"/>
            </a:pPr>
            <a:r>
              <a:rPr lang="en-US">
                <a:ea typeface="Calibri"/>
                <a:cs typeface="Calibri"/>
              </a:rPr>
              <a:t>Understanding the dynamics of new and emerging technologies. For example AI, nanotechnology, graphene, quantum technologies, additive manufacturing and synthetic biology. </a:t>
            </a:r>
          </a:p>
          <a:p>
            <a:pPr marL="171450" indent="-171450">
              <a:buFont typeface="Calibri"/>
              <a:buChar char="-"/>
            </a:pPr>
            <a:r>
              <a:rPr lang="en-US">
                <a:ea typeface="Calibri"/>
                <a:cs typeface="Calibri"/>
              </a:rPr>
              <a:t>The governance and responsible innovation of emerging technologies and the responsible innovation and management of </a:t>
            </a:r>
            <a:r>
              <a:rPr lang="en-US" err="1">
                <a:ea typeface="Calibri"/>
                <a:cs typeface="Calibri"/>
              </a:rPr>
              <a:t>organisations</a:t>
            </a:r>
            <a:r>
              <a:rPr lang="en-US">
                <a:ea typeface="Calibri"/>
                <a:cs typeface="Calibri"/>
              </a:rPr>
              <a:t>. </a:t>
            </a:r>
          </a:p>
          <a:p>
            <a:pPr marL="171450" indent="-171450">
              <a:buFont typeface="Calibri"/>
              <a:buChar char="-"/>
            </a:pPr>
            <a:endParaRPr lang="en-US" b="1" i="1">
              <a:ea typeface="Calibri"/>
              <a:cs typeface="Calibri"/>
            </a:endParaRPr>
          </a:p>
          <a:p>
            <a:r>
              <a:rPr lang="en-US" b="1" i="1">
                <a:ea typeface="Calibri"/>
                <a:cs typeface="Calibri"/>
              </a:rPr>
              <a:t>Science and technology policy and knowledge production</a:t>
            </a:r>
          </a:p>
          <a:p>
            <a:pPr marL="171450" indent="-171450">
              <a:buFont typeface="Calibri"/>
              <a:buChar char="-"/>
            </a:pPr>
            <a:r>
              <a:rPr lang="en-US">
                <a:ea typeface="Calibri"/>
                <a:cs typeface="Calibri"/>
              </a:rPr>
              <a:t>Looking at the role of policy in creating, sustaining and developing the conditions for science, technology and innovation. </a:t>
            </a:r>
          </a:p>
          <a:p>
            <a:pPr marL="171450" indent="-171450">
              <a:buFont typeface="Calibri"/>
              <a:buChar char="-"/>
            </a:pPr>
            <a:r>
              <a:rPr lang="en-US">
                <a:ea typeface="Calibri"/>
                <a:cs typeface="Calibri"/>
              </a:rPr>
              <a:t>Science funding and research careers, demand driven innovation policies and public procurement, universities and public policy, challenge or mission orientated policy, innovation policy in the age of economic security and technological sovereignty. </a:t>
            </a:r>
          </a:p>
          <a:p>
            <a:pPr marL="171450" indent="-171450">
              <a:buFont typeface="Calibri"/>
              <a:buChar char="-"/>
            </a:pPr>
            <a:endParaRPr lang="en-US">
              <a:ea typeface="Calibri"/>
              <a:cs typeface="Calibri"/>
            </a:endParaRPr>
          </a:p>
          <a:p>
            <a:r>
              <a:rPr lang="en-US" b="1" i="1">
                <a:ea typeface="Calibri"/>
                <a:cs typeface="Calibri"/>
              </a:rPr>
              <a:t>Geography of innovation</a:t>
            </a:r>
          </a:p>
          <a:p>
            <a:pPr marL="171450" indent="-171450">
              <a:buFont typeface="Calibri"/>
              <a:buChar char="-"/>
            </a:pPr>
            <a:r>
              <a:rPr lang="en-US">
                <a:ea typeface="Calibri"/>
                <a:cs typeface="Calibri"/>
              </a:rPr>
              <a:t>Interrogating the spatial dynamics of innovation – how innovation is clustered geographically and how that shapes, and is shaped by, place-based policies and institutions. </a:t>
            </a:r>
          </a:p>
          <a:p>
            <a:pPr marL="171450" indent="-171450">
              <a:buFont typeface="Calibri"/>
              <a:buChar char="-"/>
            </a:pPr>
            <a:r>
              <a:rPr lang="en-US">
                <a:ea typeface="Calibri"/>
                <a:cs typeface="Calibri"/>
              </a:rPr>
              <a:t>Regional impact of universities, regional resilience, place based industrial policies, new urban innovation models such as Innovation District. </a:t>
            </a:r>
          </a:p>
          <a:p>
            <a:pPr marL="171450" indent="-171450">
              <a:buFont typeface="Calibri"/>
              <a:buChar char="-"/>
            </a:pPr>
            <a:endParaRPr lang="en-US">
              <a:ea typeface="Calibri"/>
              <a:cs typeface="Calibri"/>
            </a:endParaRPr>
          </a:p>
          <a:p>
            <a:r>
              <a:rPr lang="en-US" b="1" i="1">
                <a:ea typeface="Calibri"/>
                <a:cs typeface="Calibri"/>
              </a:rPr>
              <a:t>Innovation management and strategy</a:t>
            </a:r>
          </a:p>
          <a:p>
            <a:pPr marL="171450" indent="-171450">
              <a:buFont typeface="Calibri"/>
              <a:buChar char="-"/>
            </a:pPr>
            <a:r>
              <a:rPr lang="en-US">
                <a:ea typeface="Calibri"/>
                <a:cs typeface="Calibri"/>
              </a:rPr>
              <a:t>Researching technological and </a:t>
            </a:r>
            <a:r>
              <a:rPr lang="en-US" err="1">
                <a:ea typeface="Calibri"/>
                <a:cs typeface="Calibri"/>
              </a:rPr>
              <a:t>organisational</a:t>
            </a:r>
            <a:r>
              <a:rPr lang="en-US">
                <a:ea typeface="Calibri"/>
                <a:cs typeface="Calibri"/>
              </a:rPr>
              <a:t> changes within firms, including the development of new business models and the orchestration of innovation ecosystems. </a:t>
            </a:r>
          </a:p>
          <a:p>
            <a:pPr marL="171450" indent="-171450">
              <a:buFont typeface="Calibri"/>
              <a:buChar char="-"/>
            </a:pPr>
            <a:r>
              <a:rPr lang="en-US">
                <a:ea typeface="Calibri"/>
                <a:cs typeface="Calibri"/>
              </a:rPr>
              <a:t>Innovation management and competitiveness, business model innovation, innovation ecosystems, and innovation in services and in cultural and creative industries. </a:t>
            </a:r>
          </a:p>
          <a:p>
            <a:pPr marL="171450" indent="-171450">
              <a:buFont typeface="Calibri"/>
              <a:buChar char="-"/>
            </a:pPr>
            <a:endParaRPr lang="en-US">
              <a:ea typeface="Calibri"/>
              <a:cs typeface="Calibri"/>
            </a:endParaRPr>
          </a:p>
          <a:p>
            <a:r>
              <a:rPr lang="en-US" b="1">
                <a:ea typeface="Calibri"/>
                <a:cs typeface="Calibri"/>
              </a:rPr>
              <a:t>Making an impact</a:t>
            </a:r>
          </a:p>
          <a:p>
            <a:pPr marL="171450" indent="-171450">
              <a:buFont typeface="Calibri"/>
              <a:buChar char="-"/>
            </a:pPr>
            <a:r>
              <a:rPr lang="en-US">
                <a:ea typeface="Calibri"/>
                <a:cs typeface="Calibri"/>
              </a:rPr>
              <a:t>Shaping global policies.</a:t>
            </a:r>
          </a:p>
          <a:p>
            <a:pPr marL="171450" indent="-171450">
              <a:buFont typeface="Calibri"/>
              <a:buChar char="-"/>
            </a:pPr>
            <a:r>
              <a:rPr lang="en-US">
                <a:ea typeface="Calibri"/>
                <a:cs typeface="Calibri"/>
              </a:rPr>
              <a:t>Advising </a:t>
            </a:r>
            <a:r>
              <a:rPr lang="en-US" err="1">
                <a:ea typeface="Calibri"/>
                <a:cs typeface="Calibri"/>
              </a:rPr>
              <a:t>organisations</a:t>
            </a:r>
            <a:r>
              <a:rPr lang="en-US">
                <a:ea typeface="Calibri"/>
                <a:cs typeface="Calibri"/>
              </a:rPr>
              <a:t> and policymakers. </a:t>
            </a:r>
          </a:p>
          <a:p>
            <a:pPr marL="171450" indent="-171450">
              <a:buFont typeface="Calibri"/>
              <a:buChar char="-"/>
            </a:pPr>
            <a:r>
              <a:rPr lang="en-US">
                <a:ea typeface="Calibri"/>
                <a:cs typeface="Calibri"/>
              </a:rPr>
              <a:t>Participating in boards and expert groups.</a:t>
            </a:r>
          </a:p>
          <a:p>
            <a:pPr marL="171450" indent="-171450">
              <a:buFont typeface="Calibri"/>
              <a:buChar char="-"/>
            </a:pPr>
            <a:r>
              <a:rPr lang="en-US">
                <a:ea typeface="Calibri"/>
                <a:cs typeface="Calibri"/>
              </a:rPr>
              <a:t>Pioneering innovation partnership. </a:t>
            </a:r>
          </a:p>
          <a:p>
            <a:endParaRPr lang="en-US" b="1">
              <a:ea typeface="Calibri"/>
              <a:cs typeface="Calibri"/>
            </a:endParaRPr>
          </a:p>
          <a:p>
            <a:r>
              <a:rPr lang="en-US" b="1">
                <a:ea typeface="Calibri"/>
                <a:cs typeface="Calibri"/>
              </a:rPr>
              <a:t>Research impact examples</a:t>
            </a:r>
          </a:p>
          <a:p>
            <a:endParaRPr lang="en-US" b="1">
              <a:ea typeface="Calibri"/>
              <a:cs typeface="Calibri"/>
            </a:endParaRPr>
          </a:p>
          <a:p>
            <a:r>
              <a:rPr lang="en-US" b="1">
                <a:ea typeface="Calibri"/>
                <a:cs typeface="Calibri"/>
              </a:rPr>
              <a:t>Publications</a:t>
            </a:r>
          </a:p>
          <a:p>
            <a:r>
              <a:rPr lang="en-US"/>
              <a:t>MIOIR research is highly cited in policy documents. According to Scival, over the last ten years 42% of MIOIR publications have been cited by national and international policy bodies, compared to the business school's baseline of 24%. The number of policy documents citing MIOIR work has consistently increased. </a:t>
            </a:r>
            <a:endParaRPr lang="en-US">
              <a:ea typeface="Calibri"/>
              <a:cs typeface="Calibri"/>
            </a:endParaRPr>
          </a:p>
          <a:p>
            <a:r>
              <a:rPr lang="en-US" dirty="0"/>
              <a:t> </a:t>
            </a:r>
            <a:endParaRPr lang="en-US" dirty="0">
              <a:ea typeface="Calibri"/>
              <a:cs typeface="Calibri"/>
            </a:endParaRPr>
          </a:p>
          <a:p>
            <a:r>
              <a:rPr lang="en-US" b="1">
                <a:ea typeface="Calibri"/>
                <a:cs typeface="Calibri"/>
              </a:rPr>
              <a:t>UK's Research and Innovation Landscape</a:t>
            </a:r>
            <a:endParaRPr lang="en-US"/>
          </a:p>
          <a:p>
            <a:r>
              <a:rPr lang="en-US"/>
              <a:t>Kieron Flanagan and Philip McCann, along with associate member Richard Jones, were among a short list of experts consulted for Sir Paul Nurse's recent Review of the UK's Research and Innovation Landscape. Flanagan's work was also cited in the report. </a:t>
            </a:r>
            <a:endParaRPr lang="en-US">
              <a:ea typeface="Calibri" panose="020F0502020204030204"/>
              <a:cs typeface="Calibri" panose="020F0502020204030204"/>
            </a:endParaRPr>
          </a:p>
          <a:p>
            <a:r>
              <a:rPr lang="en-US" dirty="0"/>
              <a:t> </a:t>
            </a:r>
            <a:endParaRPr lang="en-US" dirty="0">
              <a:ea typeface="Calibri"/>
              <a:cs typeface="Calibri"/>
            </a:endParaRPr>
          </a:p>
          <a:p>
            <a:r>
              <a:rPr lang="en-US" b="1">
                <a:ea typeface="Calibri"/>
                <a:cs typeface="Calibri"/>
              </a:rPr>
              <a:t>Low carbon reorientation in UK steel, oil refining and petrochemicals</a:t>
            </a:r>
            <a:endParaRPr lang="en-US" b="1"/>
          </a:p>
          <a:p>
            <a:r>
              <a:rPr lang="en-US"/>
              <a:t>Geels and Gregory's research on low-carbon reorientation in the UK steel, oil refining and petrochemical industries, funded by the UKRI Industrial </a:t>
            </a:r>
            <a:r>
              <a:rPr lang="en-US" err="1"/>
              <a:t>Decarbonisation</a:t>
            </a:r>
            <a:r>
              <a:rPr lang="en-US"/>
              <a:t> Research and Innovation Centre (IDRIC), has provided important insights to policymakers on the drivers, barriers and varying speeds of industrial </a:t>
            </a:r>
            <a:r>
              <a:rPr lang="en-US" err="1"/>
              <a:t>decarbonisation</a:t>
            </a:r>
            <a:r>
              <a:rPr lang="en-US"/>
              <a:t>. </a:t>
            </a:r>
            <a:endParaRPr lang="en-US">
              <a:ea typeface="Calibri"/>
              <a:cs typeface="Calibri"/>
            </a:endParaRPr>
          </a:p>
          <a:p>
            <a:r>
              <a:rPr lang="en-US" dirty="0"/>
              <a:t> </a:t>
            </a:r>
            <a:endParaRPr lang="en-US" dirty="0">
              <a:ea typeface="Calibri"/>
              <a:cs typeface="Calibri"/>
            </a:endParaRPr>
          </a:p>
          <a:p>
            <a:r>
              <a:rPr lang="en-US" b="1">
                <a:ea typeface="Calibri"/>
                <a:cs typeface="Calibri"/>
              </a:rPr>
              <a:t>Innovation Policy Expert Group</a:t>
            </a:r>
            <a:endParaRPr lang="en-US"/>
          </a:p>
          <a:p>
            <a:r>
              <a:rPr lang="en-US"/>
              <a:t>Elvira </a:t>
            </a:r>
            <a:r>
              <a:rPr lang="en-US" err="1"/>
              <a:t>Uyarra</a:t>
            </a:r>
            <a:r>
              <a:rPr lang="en-US"/>
              <a:t> and Mabel Sánchez </a:t>
            </a:r>
            <a:r>
              <a:rPr lang="en-US" err="1"/>
              <a:t>Barrioluengo</a:t>
            </a:r>
            <a:r>
              <a:rPr lang="en-US"/>
              <a:t> were part of the Innovation Policy Expert Group created in 2021 by the Spanish Ministry of Science and Innovation to provide advice on improving the design, implementation and assessment of innovation policies in Spain. Their expertise informed the development of Spain's new Plan to Attract and Retain Scientific and Innovative Talent, announced by Prime Minister Pedro Sánchez in June 2022. The plan sought to improve conditions for scientific careers, remove barriers to attracting international scientific talent to the public sector, and promote the incorporation of innovative scientific talent into the private sector. </a:t>
            </a:r>
          </a:p>
          <a:p>
            <a:r>
              <a:rPr lang="en-US" dirty="0"/>
              <a:t> </a:t>
            </a:r>
            <a:endParaRPr lang="en-US" dirty="0">
              <a:ea typeface="Calibri"/>
              <a:cs typeface="Calibri"/>
            </a:endParaRPr>
          </a:p>
          <a:p>
            <a:r>
              <a:rPr lang="en-US" b="1">
                <a:ea typeface="Calibri"/>
                <a:cs typeface="Calibri"/>
              </a:rPr>
              <a:t>Innovation Procurement Empowerment Centre</a:t>
            </a:r>
            <a:endParaRPr lang="en-US"/>
          </a:p>
          <a:p>
            <a:r>
              <a:rPr lang="en-US"/>
              <a:t>MIOIR is a founding partner in the new £1 million Innovation Procurement Empowerment Centre (IPEC), a collaboration with the Connected Places Catapult, Innovate UK, and the University of Birmingham. This builds on over a decade of MIOIR research on public procurement and innovation by researchers such as Luke Georghiou, Jakob Edler, Elvira </a:t>
            </a:r>
            <a:r>
              <a:rPr lang="en-US" err="1"/>
              <a:t>Uyarra</a:t>
            </a:r>
            <a:r>
              <a:rPr lang="en-US"/>
              <a:t> and Kieron Flanagan. </a:t>
            </a: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41</a:t>
            </a:fld>
            <a:endParaRPr lang="en-GB"/>
          </a:p>
        </p:txBody>
      </p:sp>
    </p:spTree>
    <p:extLst>
      <p:ext uri="{BB962C8B-B14F-4D97-AF65-F5344CB8AC3E}">
        <p14:creationId xmlns:p14="http://schemas.microsoft.com/office/powerpoint/2010/main" val="1287676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600"/>
              </a:spcAft>
            </a:pPr>
            <a:r>
              <a:rPr lang="en-GB" kern="100"/>
              <a:t>*Included is a small selection of our collaborators or partners for each institute</a:t>
            </a:r>
            <a:endParaRPr lang="en-US"/>
          </a:p>
          <a:p>
            <a:pPr>
              <a:lnSpc>
                <a:spcPct val="114999"/>
              </a:lnSpc>
              <a:spcAft>
                <a:spcPts val="600"/>
              </a:spcAft>
            </a:pPr>
            <a:endParaRPr lang="en-GB" sz="1800" b="1" kern="100" dirty="0">
              <a:latin typeface="Aptos"/>
              <a:ea typeface="Aptos" panose="020B0004020202020204" pitchFamily="34" charset="0"/>
              <a:cs typeface="Times New Roman" panose="02020603050405020304" pitchFamily="18" charset="0"/>
            </a:endParaRPr>
          </a:p>
          <a:p>
            <a:pPr>
              <a:lnSpc>
                <a:spcPct val="114999"/>
              </a:lnSpc>
              <a:spcAft>
                <a:spcPts val="600"/>
              </a:spcAft>
            </a:pPr>
            <a:r>
              <a:rPr lang="en-GB" sz="1800" b="1" kern="100">
                <a:latin typeface="Aptos"/>
                <a:ea typeface="Aptos" panose="020B0004020202020204" pitchFamily="34" charset="0"/>
                <a:cs typeface="Times New Roman" panose="02020603050405020304" pitchFamily="18" charset="0"/>
              </a:rPr>
              <a:t>Research impact examples</a:t>
            </a:r>
            <a:endParaRPr lang="en-GB"/>
          </a:p>
          <a:p>
            <a:pPr>
              <a:lnSpc>
                <a:spcPct val="114999"/>
              </a:lnSpc>
              <a:spcAft>
                <a:spcPts val="600"/>
              </a:spcAft>
            </a:pPr>
            <a:endParaRPr lang="en-GB" sz="1800" b="1" kern="100">
              <a:latin typeface="Aptos"/>
              <a:ea typeface="Aptos" panose="020B0004020202020204" pitchFamily="34" charset="0"/>
              <a:cs typeface="Times New Roman" panose="02020603050405020304" pitchFamily="18" charset="0"/>
            </a:endParaRPr>
          </a:p>
          <a:p>
            <a:pPr>
              <a:lnSpc>
                <a:spcPct val="114999"/>
              </a:lnSpc>
              <a:spcAft>
                <a:spcPts val="600"/>
              </a:spcAft>
            </a:pPr>
            <a:r>
              <a:rPr lang="en-GB" sz="1800" b="1" kern="100">
                <a:latin typeface="Aptos"/>
                <a:ea typeface="Aptos" panose="020B0004020202020204" pitchFamily="34" charset="0"/>
                <a:cs typeface="Times New Roman" panose="02020603050405020304" pitchFamily="18" charset="0"/>
              </a:rPr>
              <a:t>Transforming European energy poverty policy</a:t>
            </a:r>
          </a:p>
          <a:p>
            <a:pPr marL="285750" indent="-285750">
              <a:lnSpc>
                <a:spcPct val="114999"/>
              </a:lnSpc>
              <a:spcAft>
                <a:spcPts val="600"/>
              </a:spcAft>
              <a:buFont typeface="Calibri"/>
              <a:buChar char="-"/>
            </a:pPr>
            <a:r>
              <a:rPr lang="en-GB" sz="1800" kern="100">
                <a:latin typeface="Aptos"/>
                <a:ea typeface="Aptos" panose="020B0004020202020204" pitchFamily="34" charset="0"/>
                <a:cs typeface="Times New Roman" panose="02020603050405020304" pitchFamily="18" charset="0"/>
              </a:rPr>
              <a:t>Research addressing energy injustices has revolutionised how policymakers see the issues and outlined plans for how to address fuel and energy policy across Europe. </a:t>
            </a:r>
          </a:p>
          <a:p>
            <a:pPr marL="285750" indent="-285750">
              <a:lnSpc>
                <a:spcPct val="114999"/>
              </a:lnSpc>
              <a:spcAft>
                <a:spcPts val="600"/>
              </a:spcAft>
              <a:buFont typeface="Calibri"/>
              <a:buChar char="-"/>
            </a:pPr>
            <a:r>
              <a:rPr lang="en-GB" sz="1800" kern="100">
                <a:latin typeface="Aptos"/>
              </a:rPr>
              <a:t>Research led by Stefan </a:t>
            </a:r>
            <a:r>
              <a:rPr lang="en-GB" sz="1800" kern="100" err="1">
                <a:latin typeface="Aptos"/>
              </a:rPr>
              <a:t>Bouzarovski</a:t>
            </a:r>
            <a:r>
              <a:rPr lang="en-GB" sz="1800" kern="100">
                <a:latin typeface="Aptos"/>
              </a:rPr>
              <a:t>, Professor of Geography, has established a framework to explain how domestic energy deprivation affects households and communities over prolonged periods of time, and in relation to existing political and economic inequality. </a:t>
            </a:r>
          </a:p>
          <a:p>
            <a:pPr marL="285750" indent="-285750">
              <a:lnSpc>
                <a:spcPct val="114999"/>
              </a:lnSpc>
              <a:spcAft>
                <a:spcPts val="600"/>
              </a:spcAft>
              <a:buFont typeface="Calibri"/>
              <a:buChar char="-"/>
            </a:pPr>
            <a:r>
              <a:rPr lang="en-GB" sz="1800" kern="100">
                <a:latin typeface="Aptos"/>
              </a:rPr>
              <a:t>Through a prolific programme of European-wide engagement – 100 events, 200 high-level presentations, ten policy briefs, two sets of EU member state energy poverty reports, and three pan-EU energy poverty reports – the University generated wide-scale awareness of the crisis and its causes. </a:t>
            </a:r>
          </a:p>
          <a:p>
            <a:pPr marL="285750" indent="-285750">
              <a:lnSpc>
                <a:spcPct val="114999"/>
              </a:lnSpc>
              <a:spcAft>
                <a:spcPts val="600"/>
              </a:spcAft>
              <a:buFont typeface="Calibri"/>
              <a:buChar char="-"/>
            </a:pPr>
            <a:r>
              <a:rPr lang="en-GB" sz="1800" kern="100">
                <a:latin typeface="Aptos"/>
                <a:ea typeface="Calibri"/>
                <a:cs typeface="Times New Roman" panose="02020603050405020304" pitchFamily="18" charset="0"/>
              </a:rPr>
              <a:t>Key outputs – drove awareness of the billions living in energy poverty, made energy poverty a mainstream policy component, catalysed an unparalleled programme of EU policy action.</a:t>
            </a:r>
          </a:p>
          <a:p>
            <a:pPr marL="285750" indent="-285750">
              <a:lnSpc>
                <a:spcPct val="114999"/>
              </a:lnSpc>
              <a:spcAft>
                <a:spcPts val="600"/>
              </a:spcAft>
              <a:buFont typeface="Calibri"/>
              <a:buChar char="-"/>
            </a:pPr>
            <a:r>
              <a:rPr lang="en-GB" sz="1800" kern="100">
                <a:latin typeface="Aptos"/>
                <a:ea typeface="Calibri"/>
              </a:rPr>
              <a:t>Research revolutionised how policymakers see the issue, making it a mainstream policy component, and outlined plans to address energy and fuel poverty across Europe. Our work established a framework explaining how domestic energy deprivation affects households and communities over long periods of time, and in relation to existing political and economic inequality.</a:t>
            </a:r>
            <a:endParaRPr lang="en-GB" sz="1800" kern="100">
              <a:latin typeface="Aptos"/>
              <a:ea typeface="Calibri"/>
              <a:cs typeface="Times New Roman" panose="02020603050405020304" pitchFamily="18" charset="0"/>
            </a:endParaRPr>
          </a:p>
          <a:p>
            <a:pPr marL="285750" indent="-285750">
              <a:lnSpc>
                <a:spcPct val="114999"/>
              </a:lnSpc>
              <a:spcAft>
                <a:spcPts val="600"/>
              </a:spcAft>
              <a:buFont typeface="Calibri"/>
              <a:buChar char="-"/>
            </a:pPr>
            <a:endParaRPr lang="en-GB" sz="1800" kern="100">
              <a:latin typeface="Aptos"/>
              <a:ea typeface="Calibri"/>
              <a:cs typeface="Times New Roman" panose="02020603050405020304" pitchFamily="18" charset="0"/>
            </a:endParaRPr>
          </a:p>
          <a:p>
            <a:pPr>
              <a:lnSpc>
                <a:spcPct val="114999"/>
              </a:lnSpc>
              <a:spcAft>
                <a:spcPts val="600"/>
              </a:spcAft>
            </a:pPr>
            <a:r>
              <a:rPr lang="en-GB" sz="1800" b="1" kern="100">
                <a:latin typeface="Aptos"/>
                <a:ea typeface="Calibri"/>
                <a:cs typeface="Times New Roman" panose="02020603050405020304" pitchFamily="18" charset="0"/>
              </a:rPr>
              <a:t>The Everyday Austerity project</a:t>
            </a:r>
            <a:endParaRPr lang="en-GB" sz="1800" kern="100">
              <a:latin typeface="Aptos"/>
              <a:ea typeface="Calibri"/>
              <a:cs typeface="Times New Roman" panose="02020603050405020304" pitchFamily="18" charset="0"/>
            </a:endParaRPr>
          </a:p>
          <a:p>
            <a:pPr marL="285750" indent="-285750">
              <a:lnSpc>
                <a:spcPct val="114999"/>
              </a:lnSpc>
              <a:spcAft>
                <a:spcPts val="600"/>
              </a:spcAft>
              <a:buFont typeface="Calibri"/>
              <a:buChar char="-"/>
            </a:pPr>
            <a:r>
              <a:rPr lang="en-GB" sz="1800" kern="100">
                <a:latin typeface="Aptos"/>
                <a:ea typeface="Calibri"/>
                <a:cs typeface="Times New Roman" panose="02020603050405020304" pitchFamily="18" charset="0"/>
              </a:rPr>
              <a:t>Led by Sarah Marie Hall, the Everyday Austerity project is shaping welfare policy and practice, and shifting public understanding of the everyday impacts of austerity in the UK. </a:t>
            </a:r>
          </a:p>
          <a:p>
            <a:pPr marL="285750" indent="-285750">
              <a:lnSpc>
                <a:spcPct val="114999"/>
              </a:lnSpc>
              <a:spcAft>
                <a:spcPts val="600"/>
              </a:spcAft>
              <a:buFont typeface="Calibri"/>
              <a:buChar char="-"/>
            </a:pPr>
            <a:r>
              <a:rPr lang="en-GB" sz="1800" kern="100">
                <a:latin typeface="Aptos"/>
                <a:ea typeface="Calibri"/>
              </a:rPr>
              <a:t>Looking at the impact the austerity policies were having on everyday life for families and communities in Greater Manchester. Dr Sarah Hall spent two years working with six families in Manchester gathering first-hand personal stories to better understand the personal impact of austerity on life to inform policy and improve livelihoods. </a:t>
            </a:r>
            <a:endParaRPr lang="en-GB" sz="1800" kern="100">
              <a:latin typeface="Aptos"/>
            </a:endParaRPr>
          </a:p>
          <a:p>
            <a:pPr marL="285750" indent="-285750">
              <a:lnSpc>
                <a:spcPct val="114999"/>
              </a:lnSpc>
              <a:spcAft>
                <a:spcPts val="600"/>
              </a:spcAft>
              <a:buFont typeface="Calibri"/>
              <a:buChar char="-"/>
            </a:pPr>
            <a:r>
              <a:rPr lang="en-GB" sz="1800" kern="100">
                <a:latin typeface="Aptos"/>
                <a:ea typeface="Calibri"/>
              </a:rPr>
              <a:t>She also advised, trained and empowered groups and communities to tackle the resulting social injustices. </a:t>
            </a:r>
            <a:endParaRPr lang="en-GB" sz="1800" kern="100">
              <a:latin typeface="Aptos"/>
            </a:endParaRPr>
          </a:p>
          <a:p>
            <a:pPr marL="285750" indent="-285750">
              <a:lnSpc>
                <a:spcPct val="114999"/>
              </a:lnSpc>
              <a:spcAft>
                <a:spcPts val="600"/>
              </a:spcAft>
              <a:buFont typeface="Calibri"/>
              <a:buChar char="-"/>
            </a:pPr>
            <a:endParaRPr lang="en-GB" kern="100">
              <a:latin typeface="Calibri"/>
              <a:ea typeface="Calibri"/>
              <a:cs typeface="Calibri"/>
            </a:endParaRPr>
          </a:p>
          <a:p>
            <a:pPr>
              <a:lnSpc>
                <a:spcPct val="114999"/>
              </a:lnSpc>
              <a:spcAft>
                <a:spcPts val="600"/>
              </a:spcAft>
            </a:pPr>
            <a:endParaRPr lang="en-GB" sz="1800" kern="100">
              <a:latin typeface="Aptos"/>
              <a:ea typeface="Calibri"/>
              <a:cs typeface="Times New Roman" panose="02020603050405020304" pitchFamily="18" charset="0"/>
            </a:endParaRPr>
          </a:p>
          <a:p>
            <a:pPr>
              <a:lnSpc>
                <a:spcPct val="114999"/>
              </a:lnSpc>
              <a:spcAft>
                <a:spcPts val="600"/>
              </a:spcAft>
            </a:pPr>
            <a:r>
              <a:rPr lang="en-GB" sz="1800" b="1" kern="100">
                <a:latin typeface="Aptos"/>
                <a:ea typeface="Calibri"/>
                <a:cs typeface="Times New Roman" panose="02020603050405020304" pitchFamily="18" charset="0"/>
              </a:rPr>
              <a:t>Key partners (expanded)</a:t>
            </a:r>
          </a:p>
          <a:p>
            <a:pPr>
              <a:lnSpc>
                <a:spcPct val="114999"/>
              </a:lnSpc>
              <a:spcAft>
                <a:spcPts val="600"/>
              </a:spcAft>
            </a:pPr>
            <a:r>
              <a:rPr lang="en-GB" sz="1800" kern="100">
                <a:latin typeface="Aptos"/>
                <a:ea typeface="Calibri"/>
                <a:cs typeface="Times New Roman" panose="02020603050405020304" pitchFamily="18" charset="0"/>
              </a:rPr>
              <a:t>Stockport Council</a:t>
            </a:r>
          </a:p>
          <a:p>
            <a:pPr>
              <a:lnSpc>
                <a:spcPct val="114999"/>
              </a:lnSpc>
              <a:spcAft>
                <a:spcPts val="600"/>
              </a:spcAft>
            </a:pPr>
            <a:r>
              <a:rPr lang="en-GB" sz="1800" kern="100">
                <a:latin typeface="Aptos"/>
                <a:ea typeface="Calibri"/>
                <a:cs typeface="Times New Roman" panose="02020603050405020304" pitchFamily="18" charset="0"/>
              </a:rPr>
              <a:t>Wigan District Council</a:t>
            </a:r>
          </a:p>
          <a:p>
            <a:pPr>
              <a:lnSpc>
                <a:spcPct val="114999"/>
              </a:lnSpc>
              <a:spcAft>
                <a:spcPts val="600"/>
              </a:spcAft>
            </a:pPr>
            <a:r>
              <a:rPr lang="en-GB" sz="1800" kern="100">
                <a:latin typeface="Aptos"/>
                <a:ea typeface="Calibri"/>
                <a:cs typeface="Times New Roman" panose="02020603050405020304" pitchFamily="18" charset="0"/>
              </a:rPr>
              <a:t>Transport for the North </a:t>
            </a:r>
          </a:p>
          <a:p>
            <a:pPr>
              <a:lnSpc>
                <a:spcPct val="114999"/>
              </a:lnSpc>
              <a:spcAft>
                <a:spcPts val="600"/>
              </a:spcAft>
            </a:pPr>
            <a:r>
              <a:rPr lang="en-GB" sz="1800" kern="100">
                <a:latin typeface="Aptos"/>
                <a:ea typeface="Calibri"/>
                <a:cs typeface="Times New Roman" panose="02020603050405020304" pitchFamily="18" charset="0"/>
              </a:rPr>
              <a:t>Buro Happold</a:t>
            </a:r>
          </a:p>
          <a:p>
            <a:pPr>
              <a:lnSpc>
                <a:spcPct val="114999"/>
              </a:lnSpc>
              <a:spcAft>
                <a:spcPts val="600"/>
              </a:spcAft>
            </a:pPr>
            <a:r>
              <a:rPr lang="en-GB" sz="1800" kern="100">
                <a:latin typeface="Aptos"/>
                <a:ea typeface="Calibri"/>
                <a:cs typeface="Times New Roman" panose="02020603050405020304" pitchFamily="18" charset="0"/>
              </a:rPr>
              <a:t>Salford Council </a:t>
            </a:r>
          </a:p>
          <a:p>
            <a:pPr>
              <a:lnSpc>
                <a:spcPct val="114999"/>
              </a:lnSpc>
              <a:spcAft>
                <a:spcPts val="600"/>
              </a:spcAft>
            </a:pPr>
            <a:r>
              <a:rPr lang="en-GB" sz="1800" kern="100">
                <a:latin typeface="Aptos"/>
                <a:ea typeface="Calibri"/>
                <a:cs typeface="Times New Roman" panose="02020603050405020304" pitchFamily="18" charset="0"/>
              </a:rPr>
              <a:t>Amey</a:t>
            </a:r>
          </a:p>
          <a:p>
            <a:pPr>
              <a:lnSpc>
                <a:spcPct val="114999"/>
              </a:lnSpc>
              <a:spcAft>
                <a:spcPts val="600"/>
              </a:spcAft>
            </a:pPr>
            <a:endParaRPr lang="en-GB" sz="1800" kern="100">
              <a:latin typeface="Aptos"/>
              <a:ea typeface="Calibr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42</a:t>
            </a:fld>
            <a:endParaRPr lang="en-GB"/>
          </a:p>
        </p:txBody>
      </p:sp>
    </p:spTree>
    <p:extLst>
      <p:ext uri="{BB962C8B-B14F-4D97-AF65-F5344CB8AC3E}">
        <p14:creationId xmlns:p14="http://schemas.microsoft.com/office/powerpoint/2010/main" val="3725560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Themes (expanded)</a:t>
            </a:r>
            <a:endParaRPr lang="en-US"/>
          </a:p>
          <a:p>
            <a:endParaRPr lang="en-US"/>
          </a:p>
          <a:p>
            <a:r>
              <a:rPr lang="en-US" b="1" i="1">
                <a:ea typeface="Calibri"/>
                <a:cs typeface="Calibri"/>
              </a:rPr>
              <a:t>Composites</a:t>
            </a:r>
            <a:endParaRPr lang="en-US"/>
          </a:p>
          <a:p>
            <a:pPr marL="171450" indent="-171450">
              <a:buFont typeface="Calibri"/>
              <a:buChar char="-"/>
            </a:pPr>
            <a:r>
              <a:rPr lang="en-US">
                <a:ea typeface="Calibri"/>
                <a:cs typeface="Calibri"/>
              </a:rPr>
              <a:t>Graphene composites enhancing traditional materials, boosting durability and corrosion resistance when added to paints and coatings. </a:t>
            </a:r>
            <a:endParaRPr lang="en-US"/>
          </a:p>
          <a:p>
            <a:pPr marL="171450" indent="-171450">
              <a:buFont typeface="Calibri"/>
              <a:buChar char="-"/>
            </a:pPr>
            <a:r>
              <a:rPr lang="en-US">
                <a:ea typeface="Calibri"/>
                <a:cs typeface="Calibri"/>
              </a:rPr>
              <a:t>Researchers are exploring its application in construction, ultra light-ultra strong materials for aerospace and automotive. </a:t>
            </a:r>
            <a:endParaRPr lang="en-US"/>
          </a:p>
          <a:p>
            <a:pPr marL="171450" indent="-171450">
              <a:buFont typeface="Calibri"/>
              <a:buChar char="-"/>
            </a:pPr>
            <a:endParaRPr lang="en-US"/>
          </a:p>
          <a:p>
            <a:r>
              <a:rPr lang="en-US" b="1" i="1">
                <a:ea typeface="Calibri"/>
                <a:cs typeface="Calibri"/>
              </a:rPr>
              <a:t>Energy and green hydrogen</a:t>
            </a:r>
            <a:endParaRPr lang="en-US"/>
          </a:p>
          <a:p>
            <a:pPr marL="171450" indent="-171450">
              <a:buFont typeface="Calibri"/>
              <a:buChar char="-"/>
            </a:pPr>
            <a:r>
              <a:rPr lang="en-US">
                <a:ea typeface="Calibri"/>
                <a:cs typeface="Calibri"/>
              </a:rPr>
              <a:t>Because of their surface to volume ratio, flexibility and electrochemical properties, 2D materials are ideal for energy storage, hydrogen evolution reactions and making membranes for fuel cells. </a:t>
            </a:r>
            <a:endParaRPr lang="en-US"/>
          </a:p>
          <a:p>
            <a:pPr marL="171450" indent="-171450">
              <a:buFont typeface="Calibri"/>
              <a:buChar char="-"/>
            </a:pPr>
            <a:endParaRPr lang="en-US"/>
          </a:p>
          <a:p>
            <a:r>
              <a:rPr lang="en-US" b="1" i="1">
                <a:ea typeface="Calibri"/>
                <a:cs typeface="Calibri"/>
              </a:rPr>
              <a:t>Assembly of new 2D materials from atomic planes</a:t>
            </a:r>
            <a:endParaRPr lang="en-US"/>
          </a:p>
          <a:p>
            <a:pPr marL="171450" indent="-171450">
              <a:buFont typeface="Calibri"/>
              <a:buChar char="-"/>
            </a:pPr>
            <a:r>
              <a:rPr lang="en-US">
                <a:ea typeface="Calibri"/>
                <a:cs typeface="Calibri"/>
              </a:rPr>
              <a:t>Pioneering the development of heterostructures by stacking distinct 2D crystals to engineer materials with bespoke characteristics. </a:t>
            </a:r>
            <a:endParaRPr lang="en-US"/>
          </a:p>
          <a:p>
            <a:pPr marL="171450" indent="-171450">
              <a:buFont typeface="Calibri"/>
              <a:buChar char="-"/>
            </a:pPr>
            <a:r>
              <a:rPr lang="en-US">
                <a:ea typeface="Calibri"/>
                <a:cs typeface="Calibri"/>
              </a:rPr>
              <a:t>The ultra-high vacuum facility allows for the precise and ultra-clean fabrication of heterostructures from exfoliated materials like graphene in a contaminant-free environment. </a:t>
            </a:r>
            <a:endParaRPr lang="en-US"/>
          </a:p>
          <a:p>
            <a:pPr marL="171450" indent="-171450">
              <a:buFont typeface="Calibri"/>
              <a:buChar char="-"/>
            </a:pPr>
            <a:endParaRPr lang="en-US"/>
          </a:p>
          <a:p>
            <a:r>
              <a:rPr lang="en-US" b="1" i="1">
                <a:ea typeface="Calibri"/>
                <a:cs typeface="Calibri"/>
              </a:rPr>
              <a:t>Functional membranes</a:t>
            </a:r>
            <a:endParaRPr lang="en-US"/>
          </a:p>
          <a:p>
            <a:pPr marL="171450" indent="-171450">
              <a:buFont typeface="Calibri"/>
              <a:buChar char="-"/>
            </a:pPr>
            <a:r>
              <a:rPr lang="en-US">
                <a:ea typeface="Calibri"/>
                <a:cs typeface="Calibri"/>
              </a:rPr>
              <a:t>Investigating graphene oxide membranes, as a way to separate organic solvents from water and to dry gas mixtures, and their potential to deliver clean water and enhance food and pharmaceutical processes. </a:t>
            </a:r>
            <a:endParaRPr lang="en-US"/>
          </a:p>
          <a:p>
            <a:pPr marL="171450" indent="-171450">
              <a:buFont typeface="Calibri"/>
              <a:buChar char="-"/>
            </a:pPr>
            <a:endParaRPr lang="en-US"/>
          </a:p>
          <a:p>
            <a:r>
              <a:rPr lang="en-US" b="1" i="1">
                <a:ea typeface="Calibri"/>
                <a:cs typeface="Calibri"/>
              </a:rPr>
              <a:t>Nanomedicine </a:t>
            </a:r>
            <a:endParaRPr lang="en-US"/>
          </a:p>
          <a:p>
            <a:pPr marL="171450" indent="-171450">
              <a:buFont typeface="Calibri"/>
              <a:buChar char="-"/>
            </a:pPr>
            <a:r>
              <a:rPr lang="en-US">
                <a:ea typeface="Calibri"/>
                <a:cs typeface="Calibri"/>
              </a:rPr>
              <a:t>Investigating graphene's ability to be used in biomedical applications such as biosensors, targeted drug delivery, improved brain penetration, wound management and 'smart' implants. </a:t>
            </a:r>
            <a:endParaRPr lang="en-US"/>
          </a:p>
          <a:p>
            <a:pPr marL="171450" indent="-171450">
              <a:buFont typeface="Calibri"/>
              <a:buChar char="-"/>
            </a:pPr>
            <a:endParaRPr lang="en-US"/>
          </a:p>
          <a:p>
            <a:r>
              <a:rPr lang="en-US" b="1" i="1">
                <a:ea typeface="Calibri"/>
                <a:cs typeface="Calibri"/>
              </a:rPr>
              <a:t>Printed electronics and heat management materials </a:t>
            </a:r>
          </a:p>
          <a:p>
            <a:pPr marL="171450" indent="-171450">
              <a:buFont typeface="Calibri"/>
              <a:buChar char="-"/>
            </a:pPr>
            <a:r>
              <a:rPr lang="en-US">
                <a:ea typeface="Calibri"/>
                <a:cs typeface="Calibri"/>
              </a:rPr>
              <a:t>Harnessing the qualities of 2D materials to create thin, flexible and transparent electronic components. </a:t>
            </a:r>
            <a:endParaRPr lang="en-US"/>
          </a:p>
          <a:p>
            <a:pPr marL="171450" indent="-171450">
              <a:buFont typeface="Calibri"/>
              <a:buChar char="-"/>
            </a:pPr>
            <a:r>
              <a:rPr lang="en-US">
                <a:ea typeface="Calibri"/>
                <a:cs typeface="Calibri"/>
              </a:rPr>
              <a:t>2D materials inks are printed onto substrates, enabling the integration of electronics into wearable device and smart textiles. </a:t>
            </a:r>
            <a:endParaRPr lang="en-US"/>
          </a:p>
          <a:p>
            <a:pPr marL="171450" indent="-171450">
              <a:buFont typeface="Calibri"/>
              <a:buChar char="-"/>
            </a:pPr>
            <a:endParaRPr lang="en-US"/>
          </a:p>
          <a:p>
            <a:endParaRPr lang="en-US"/>
          </a:p>
          <a:p>
            <a:r>
              <a:rPr lang="en-US" b="1">
                <a:ea typeface="Calibri"/>
                <a:cs typeface="Calibri"/>
              </a:rPr>
              <a:t>Research impact examples</a:t>
            </a:r>
          </a:p>
          <a:p>
            <a:endParaRPr lang="en-US" b="1">
              <a:ea typeface="Calibri"/>
              <a:cs typeface="Calibri"/>
            </a:endParaRPr>
          </a:p>
          <a:p>
            <a:r>
              <a:rPr lang="en-US" b="1">
                <a:ea typeface="Calibri"/>
                <a:cs typeface="Calibri"/>
              </a:rPr>
              <a:t>Harnessing energy stored in water from raindrops</a:t>
            </a:r>
          </a:p>
          <a:p>
            <a:pPr marL="171450" indent="-171450">
              <a:buFont typeface="Calibri"/>
              <a:buChar char="-"/>
            </a:pPr>
            <a:r>
              <a:rPr lang="en-US">
                <a:ea typeface="Calibri"/>
                <a:cs typeface="Calibri"/>
              </a:rPr>
              <a:t>Using nanocapillaries to understand the fundamental structure and </a:t>
            </a:r>
            <a:r>
              <a:rPr lang="en-US" err="1">
                <a:ea typeface="Calibri"/>
                <a:cs typeface="Calibri"/>
              </a:rPr>
              <a:t>behaviour</a:t>
            </a:r>
            <a:r>
              <a:rPr lang="en-US">
                <a:ea typeface="Calibri"/>
                <a:cs typeface="Calibri"/>
              </a:rPr>
              <a:t> of water. </a:t>
            </a:r>
          </a:p>
          <a:p>
            <a:pPr marL="171450" indent="-171450">
              <a:buFont typeface="Calibri"/>
              <a:buChar char="-"/>
            </a:pPr>
            <a:r>
              <a:rPr lang="en-US"/>
              <a:t>70% of solar radiation that reaches the surface of earth gets absorbed by water. This energy circulates with water around the globe and transfers into other forms of energy. </a:t>
            </a:r>
            <a:endParaRPr lang="en-US">
              <a:cs typeface="Calibri"/>
            </a:endParaRPr>
          </a:p>
          <a:p>
            <a:pPr marL="171450" indent="-171450">
              <a:buFont typeface="Calibri"/>
              <a:buChar char="-"/>
            </a:pPr>
            <a:r>
              <a:rPr lang="en-US"/>
              <a:t>Most of the energy – such as osmotic energy, stored in water is not exploited yet. </a:t>
            </a:r>
            <a:endParaRPr lang="en-US">
              <a:ea typeface="Calibri"/>
              <a:cs typeface="Calibri"/>
            </a:endParaRPr>
          </a:p>
          <a:p>
            <a:pPr marL="171450" indent="-171450">
              <a:buFont typeface="Calibri"/>
              <a:buChar char="-"/>
            </a:pPr>
            <a:r>
              <a:rPr lang="en-US"/>
              <a:t>In Manchester research led by Dr Qian Yang explores the fundamental questions around the structure and </a:t>
            </a:r>
            <a:r>
              <a:rPr lang="en-US" err="1"/>
              <a:t>behaviour</a:t>
            </a:r>
            <a:r>
              <a:rPr lang="en-US"/>
              <a:t> of water at the molecular level. </a:t>
            </a:r>
            <a:endParaRPr lang="en-US">
              <a:cs typeface="Calibri" panose="020F0502020204030204"/>
            </a:endParaRPr>
          </a:p>
          <a:p>
            <a:pPr marL="171450" indent="-171450">
              <a:buFont typeface="Calibri"/>
              <a:buChar char="-"/>
            </a:pPr>
            <a:r>
              <a:rPr lang="en-US"/>
              <a:t>Using nanocapillaries made from graphene she is progressing underpinning research that could lead to the development of a brand-new form of renewable energy that could </a:t>
            </a:r>
            <a:r>
              <a:rPr lang="en-US" err="1"/>
              <a:t>revolutionise</a:t>
            </a:r>
            <a:r>
              <a:rPr lang="en-US"/>
              <a:t> sustainable living. </a:t>
            </a:r>
            <a:endParaRPr lang="en-US">
              <a:cs typeface="Calibri" panose="020F0502020204030204"/>
            </a:endParaRPr>
          </a:p>
          <a:p>
            <a:pPr marL="171450" indent="-171450">
              <a:buFont typeface="Calibri"/>
              <a:buChar char="-"/>
            </a:pPr>
            <a:endParaRPr lang="en-US">
              <a:ea typeface="Calibri"/>
              <a:cs typeface="Calibri"/>
            </a:endParaRPr>
          </a:p>
          <a:p>
            <a:r>
              <a:rPr lang="en-US" dirty="0">
                <a:hlinkClick r:id="rId3"/>
              </a:rPr>
              <a:t>Harnessing energy stored in water from raindrops (manchester.ac.uk)</a:t>
            </a:r>
            <a:endParaRPr lang="en-US" dirty="0"/>
          </a:p>
          <a:p>
            <a:pPr marL="171450" indent="-171450">
              <a:buFont typeface="Calibri"/>
              <a:buChar char="-"/>
            </a:pPr>
            <a:endParaRPr lang="en-US">
              <a:ea typeface="Calibri"/>
              <a:cs typeface="Calibri"/>
            </a:endParaRPr>
          </a:p>
          <a:p>
            <a:r>
              <a:rPr lang="en-US" b="1">
                <a:ea typeface="Calibri"/>
                <a:cs typeface="Calibri"/>
              </a:rPr>
              <a:t>Mimicking the brain: Long term memory and synapse-like dynamics in 2D nanofluidic channels </a:t>
            </a:r>
            <a:endParaRPr lang="en-US">
              <a:ea typeface="Calibri"/>
              <a:cs typeface="Calibri"/>
            </a:endParaRPr>
          </a:p>
          <a:p>
            <a:pPr marL="171450" indent="-171450">
              <a:buFont typeface="Calibri"/>
              <a:buChar char="-"/>
            </a:pPr>
            <a:r>
              <a:rPr lang="en-US"/>
              <a:t>Tiny channels of nanometer scale (1 nanometer = 1/billionth of a meter) are found in nature that allow substances to pass through and filter out impurities. These are present in human cell linings and in the neurons in the brain. Creating these structures artificially could be useful for many things, such as testing medicines, delivering drugs, and filtering water.</a:t>
            </a:r>
            <a:endParaRPr lang="en-US">
              <a:cs typeface="Calibri"/>
            </a:endParaRPr>
          </a:p>
          <a:p>
            <a:pPr marL="171450" indent="-171450">
              <a:buFont typeface="Calibri"/>
              <a:buChar char="-"/>
            </a:pPr>
            <a:r>
              <a:rPr lang="en-US" err="1"/>
              <a:t>Nanofluidics</a:t>
            </a:r>
            <a:r>
              <a:rPr lang="en-US"/>
              <a:t> is the study of the transport of fluids that are confined to structures of nanometer length scale. Manchester’s Professor Radha Boya investigates nanocapillaries’ design and fabrication. </a:t>
            </a:r>
            <a:endParaRPr lang="en-US">
              <a:ea typeface="Calibri"/>
              <a:cs typeface="Calibri"/>
            </a:endParaRPr>
          </a:p>
          <a:p>
            <a:pPr marL="171450" indent="-171450">
              <a:buFont typeface="Calibri"/>
              <a:buChar char="-"/>
            </a:pPr>
            <a:r>
              <a:rPr lang="en-US"/>
              <a:t>The brain uses ions, chemicals and water to make its calculations and store 'memory' whereas artificial computers use electrons in their operation. The emerging field of nanofluidic computing, also called ionic computing, raises the possibility of devices that operate similarly to the human brain.</a:t>
            </a:r>
            <a:endParaRPr lang="en-US">
              <a:cs typeface="Calibri" panose="020F0502020204030204"/>
            </a:endParaRPr>
          </a:p>
          <a:p>
            <a:pPr marL="171450" indent="-171450">
              <a:buFont typeface="Calibri"/>
              <a:buChar char="-"/>
            </a:pPr>
            <a:endParaRPr lang="en-US">
              <a:ea typeface="Calibri"/>
              <a:cs typeface="Calibri"/>
            </a:endParaRPr>
          </a:p>
          <a:p>
            <a:r>
              <a:rPr lang="en-US" dirty="0">
                <a:hlinkClick r:id="rId4"/>
              </a:rPr>
              <a:t>Mimicking the Brain: Long-Term Memory and Synapse-Like Dynamics in 2D Nanofluidic Channels (manchester.ac.uk)</a:t>
            </a:r>
            <a:endParaRPr lang="en-US" dirty="0"/>
          </a:p>
          <a:p>
            <a:pPr marL="171450" indent="-171450">
              <a:buFont typeface="Calibri"/>
              <a:buChar char="-"/>
            </a:pPr>
            <a:endParaRPr lang="en-US">
              <a:ea typeface="Calibri"/>
              <a:cs typeface="Calibri"/>
            </a:endParaRPr>
          </a:p>
          <a:p>
            <a:r>
              <a:rPr lang="en-US" b="1">
                <a:ea typeface="Calibri"/>
                <a:cs typeface="Calibri"/>
              </a:rPr>
              <a:t>New wearable sensor accurately tracks tiny changes in the breath process </a:t>
            </a:r>
            <a:endParaRPr lang="en-US">
              <a:ea typeface="Calibri"/>
              <a:cs typeface="Calibri"/>
            </a:endParaRPr>
          </a:p>
          <a:p>
            <a:pPr marL="171450" indent="-171450">
              <a:buFont typeface="Calibri"/>
              <a:buChar char="-"/>
            </a:pPr>
            <a:r>
              <a:rPr lang="en-US"/>
              <a:t>Manchester scientists have developed a new type of wearable sensor that can precisely track your breath, even the slightest changes in the exhaling and inhaling processes.</a:t>
            </a:r>
            <a:endParaRPr lang="en-US">
              <a:ea typeface="Calibri"/>
              <a:cs typeface="Calibri"/>
            </a:endParaRPr>
          </a:p>
          <a:p>
            <a:pPr marL="171450" indent="-171450">
              <a:buFont typeface="Calibri"/>
              <a:buChar char="-"/>
            </a:pPr>
            <a:r>
              <a:rPr lang="en-US"/>
              <a:t>The sensor, based on a 2D material called hexagonal boron nitride (h-BN), is significantly more sensitive and accurate than previous designs. It can detect even subtle variations in breath patterns, such as those caused by asthma or sleep </a:t>
            </a:r>
            <a:r>
              <a:rPr lang="en-US" err="1"/>
              <a:t>apnoea</a:t>
            </a:r>
            <a:r>
              <a:rPr lang="en-US"/>
              <a:t>.</a:t>
            </a:r>
            <a:endParaRPr lang="en-US">
              <a:ea typeface="Calibri"/>
              <a:cs typeface="Calibri"/>
            </a:endParaRPr>
          </a:p>
          <a:p>
            <a:pPr marL="171450" indent="-171450">
              <a:buFont typeface="Calibri"/>
              <a:buChar char="-"/>
            </a:pPr>
            <a:r>
              <a:rPr lang="en-US"/>
              <a:t>The active material in the sensor is made of a hexagonal boron nitride ink, designed by supramolecular chemistry to provide enhanced sensibility to water molecules. The ink is deposited between electrodes in the form of a thin film and then an alternating electric field is applied to the electrodes. When you inhale and exhale, the electrical signal of the film changes based on the local humidity, showing a characteristic “V shape” associated to the full breathing cycle. Changes in the V shape can therefore be attributed to changes in the exhaling-inhaling process, for example due to coughing, fever, runny and stuffy nose.</a:t>
            </a:r>
            <a:endParaRPr lang="en-US">
              <a:ea typeface="Calibri"/>
              <a:cs typeface="Calibri"/>
            </a:endParaRPr>
          </a:p>
          <a:p>
            <a:pPr marL="171450" indent="-171450">
              <a:buFont typeface="Calibri"/>
              <a:buChar char="-"/>
            </a:pPr>
            <a:r>
              <a:rPr lang="en-US"/>
              <a:t>The new sensor is more sensitive, meaning it can detect smaller changes in breath. It is also faster, with a response time of just milliseconds. And it is not affected by temperature or other environmental factors, making it more reliable for real-world use. </a:t>
            </a:r>
            <a:endParaRPr lang="en-US">
              <a:ea typeface="Calibri"/>
              <a:cs typeface="Calibri"/>
            </a:endParaRPr>
          </a:p>
          <a:p>
            <a:pPr marL="171450" indent="-171450">
              <a:buFont typeface="Calibri"/>
              <a:buChar char="-"/>
            </a:pPr>
            <a:r>
              <a:rPr lang="en-US"/>
              <a:t>The researchers are now working on extending the technology to achieve high sensitivity and selectivity towards selected biomarkers found in the breath that are associated to diseases, for example respiratory ammonia.</a:t>
            </a:r>
            <a:endParaRPr lang="en-US">
              <a:ea typeface="Calibri"/>
              <a:cs typeface="Calibri"/>
            </a:endParaRPr>
          </a:p>
          <a:p>
            <a:pPr marL="171450" indent="-171450">
              <a:buFont typeface="Calibri"/>
              <a:buChar char="-"/>
            </a:pPr>
            <a:endParaRPr lang="en-US">
              <a:ea typeface="Calibri"/>
              <a:cs typeface="Calibri"/>
            </a:endParaRPr>
          </a:p>
          <a:p>
            <a:r>
              <a:rPr lang="en-US" dirty="0">
                <a:hlinkClick r:id="rId5"/>
              </a:rPr>
              <a:t>Wearable Sensor Accurately Tracks Changes in Breath Process (manchester.ac.uk)</a:t>
            </a:r>
            <a:endParaRPr lang="en-US" dirty="0"/>
          </a:p>
          <a:p>
            <a:pPr marL="171450" indent="-171450">
              <a:buFont typeface="Calibri"/>
              <a:buChar char="-"/>
            </a:pPr>
            <a:endParaRPr lang="en-US">
              <a:ea typeface="Calibri"/>
              <a:cs typeface="Calibri"/>
            </a:endParaRPr>
          </a:p>
          <a:p>
            <a:r>
              <a:rPr lang="en-US" b="1">
                <a:ea typeface="Calibri"/>
                <a:cs typeface="Calibri"/>
              </a:rPr>
              <a:t>First human trial shows 'wonder' material can be developed safely</a:t>
            </a:r>
            <a:endParaRPr lang="en-US">
              <a:ea typeface="Calibri"/>
              <a:cs typeface="Calibri"/>
            </a:endParaRPr>
          </a:p>
          <a:p>
            <a:pPr marL="171450" indent="-171450">
              <a:buFont typeface="Calibri"/>
              <a:buChar char="-"/>
            </a:pPr>
            <a:r>
              <a:rPr lang="en-US"/>
              <a:t>Carefully controlled inhalation of a specific type of graphene has been found to have no short-term adverse effects on lung or cardiovascular function.</a:t>
            </a:r>
            <a:endParaRPr lang="en-US">
              <a:ea typeface="Calibri"/>
              <a:cs typeface="Calibri"/>
            </a:endParaRPr>
          </a:p>
          <a:p>
            <a:pPr marL="171450" indent="-171450">
              <a:buFont typeface="Calibri"/>
              <a:buChar char="-"/>
            </a:pPr>
            <a:r>
              <a:rPr lang="en-US"/>
              <a:t>The first controlled exposure clinical trial in people was carried out using thin, ultra-pure graphene oxide – a water-compatible form of the material.</a:t>
            </a:r>
            <a:endParaRPr lang="en-US">
              <a:ea typeface="Calibri"/>
              <a:cs typeface="Calibri"/>
            </a:endParaRPr>
          </a:p>
          <a:p>
            <a:pPr marL="171450" indent="-171450">
              <a:buFont typeface="Calibri"/>
              <a:buChar char="-"/>
            </a:pPr>
            <a:r>
              <a:rPr lang="en-US"/>
              <a:t>The volunteers breathed the material through a face mask for two hours while cycling in a purpose-designed mobile exposure chamber brought to Edinburgh from the National Public Health Institute in the Netherlands.</a:t>
            </a:r>
            <a:endParaRPr lang="en-US">
              <a:ea typeface="Calibri"/>
              <a:cs typeface="Calibri"/>
            </a:endParaRPr>
          </a:p>
          <a:p>
            <a:pPr marL="171450" indent="-171450">
              <a:buFont typeface="Calibri"/>
              <a:buChar char="-"/>
            </a:pPr>
            <a:r>
              <a:rPr lang="en-US"/>
              <a:t>Effects on lung function, blood pressure, blood clotting and inflammation in the blood were measured – before the exposure and at two-hour intervals. A few weeks later, the volunteers were asked to return to the clinic for repeated controlled exposures to a different size of graphene oxide, or clean air for comparison.</a:t>
            </a:r>
            <a:endParaRPr lang="en-US">
              <a:cs typeface="Calibri" panose="020F0502020204030204"/>
            </a:endParaRPr>
          </a:p>
          <a:p>
            <a:pPr marL="171450" indent="-171450">
              <a:buFont typeface="Calibri"/>
              <a:buChar char="-"/>
            </a:pPr>
            <a:r>
              <a:rPr lang="en-US"/>
              <a:t>Further work is needed to find out whether higher doses of this graphene oxide material or other forms of graphene would have a different effect.</a:t>
            </a:r>
            <a:endParaRPr lang="en-US">
              <a:cs typeface="Calibri" panose="020F0502020204030204"/>
            </a:endParaRPr>
          </a:p>
          <a:p>
            <a:endParaRPr lang="en-US">
              <a:ea typeface="Calibri"/>
              <a:cs typeface="Calibri"/>
            </a:endParaRPr>
          </a:p>
          <a:p>
            <a:r>
              <a:rPr lang="en-US" dirty="0">
                <a:hlinkClick r:id="rId6"/>
              </a:rPr>
              <a:t>First human trial shows ‘wonder’ material can be developed safely (manchester.ac.uk)</a:t>
            </a:r>
            <a:r>
              <a:rPr lang="en-US" dirty="0"/>
              <a:t> </a:t>
            </a:r>
            <a:endParaRPr lang="en-US" dirty="0">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43</a:t>
            </a:fld>
            <a:endParaRPr lang="en-GB"/>
          </a:p>
        </p:txBody>
      </p:sp>
    </p:spTree>
    <p:extLst>
      <p:ext uri="{BB962C8B-B14F-4D97-AF65-F5344CB8AC3E}">
        <p14:creationId xmlns:p14="http://schemas.microsoft.com/office/powerpoint/2010/main" val="3305734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Research impact examples</a:t>
            </a:r>
          </a:p>
          <a:p>
            <a:endParaRPr lang="en-US" b="1">
              <a:ea typeface="Calibri"/>
              <a:cs typeface="Calibri"/>
            </a:endParaRPr>
          </a:p>
          <a:p>
            <a:r>
              <a:rPr lang="en-US" b="1">
                <a:ea typeface="Calibri"/>
                <a:cs typeface="Calibri"/>
              </a:rPr>
              <a:t>Photonic materials and devices </a:t>
            </a:r>
          </a:p>
          <a:p>
            <a:pPr marL="171450" indent="-171450">
              <a:buFont typeface="Calibri"/>
              <a:buChar char="-"/>
            </a:pPr>
            <a:r>
              <a:rPr lang="en-US">
                <a:ea typeface="Calibri"/>
                <a:cs typeface="Calibri"/>
              </a:rPr>
              <a:t>Dr Jessica Boland and team are using ultrafast spectroscopy and microscopy for optoelectronic </a:t>
            </a:r>
            <a:r>
              <a:rPr lang="en-US" err="1">
                <a:ea typeface="Calibri"/>
                <a:cs typeface="Calibri"/>
              </a:rPr>
              <a:t>characterisation</a:t>
            </a:r>
            <a:r>
              <a:rPr lang="en-US">
                <a:ea typeface="Calibri"/>
                <a:cs typeface="Calibri"/>
              </a:rPr>
              <a:t> and the application of low dimensional materials in next generation devices. </a:t>
            </a:r>
          </a:p>
          <a:p>
            <a:pPr marL="171450" indent="-171450">
              <a:buFont typeface="Calibri"/>
              <a:buChar char="-"/>
            </a:pPr>
            <a:r>
              <a:rPr lang="en-US">
                <a:ea typeface="Calibri"/>
                <a:cs typeface="Calibri"/>
              </a:rPr>
              <a:t>Developing techniques to image quantum materials in nanoscale resolution under visible light. </a:t>
            </a:r>
          </a:p>
          <a:p>
            <a:pPr marL="171450" indent="-171450">
              <a:buFont typeface="Calibri"/>
              <a:buChar char="-"/>
            </a:pPr>
            <a:r>
              <a:rPr lang="en-US">
                <a:ea typeface="Calibri"/>
                <a:cs typeface="Calibri"/>
              </a:rPr>
              <a:t>In collaboration with the National Physical Laboratory (NPL) who have opened a new joint facility within the Institute. </a:t>
            </a:r>
          </a:p>
          <a:p>
            <a:pPr marL="171450" indent="-171450">
              <a:buFont typeface="Calibri"/>
              <a:buChar char="-"/>
            </a:pPr>
            <a:endParaRPr lang="en-US">
              <a:ea typeface="Calibri"/>
              <a:cs typeface="Calibri"/>
            </a:endParaRPr>
          </a:p>
          <a:p>
            <a:r>
              <a:rPr lang="en-US" b="1">
                <a:ea typeface="Calibri"/>
                <a:cs typeface="Calibri"/>
              </a:rPr>
              <a:t>Accelerating ion beams </a:t>
            </a:r>
          </a:p>
          <a:p>
            <a:pPr marL="171450" indent="-171450">
              <a:buFont typeface="Calibri"/>
              <a:buChar char="-"/>
            </a:pPr>
            <a:r>
              <a:rPr lang="en-US">
                <a:ea typeface="Calibri"/>
                <a:cs typeface="Calibri"/>
              </a:rPr>
              <a:t>Drs Morgan Hibberd and Darren Graham have demonstrated a novel compact method for accelerating ion beams using laser generated terahertz pulses – published in Nature Photonics.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44</a:t>
            </a:fld>
            <a:endParaRPr lang="en-GB"/>
          </a:p>
        </p:txBody>
      </p:sp>
    </p:spTree>
    <p:extLst>
      <p:ext uri="{BB962C8B-B14F-4D97-AF65-F5344CB8AC3E}">
        <p14:creationId xmlns:p14="http://schemas.microsoft.com/office/powerpoint/2010/main" val="2169772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Partners (expanded)</a:t>
            </a:r>
            <a:endParaRPr lang="en-US">
              <a:ea typeface="Calibri"/>
              <a:cs typeface="Calibri"/>
            </a:endParaRPr>
          </a:p>
          <a:p>
            <a:r>
              <a:rPr lang="en-US">
                <a:ea typeface="Calibri"/>
                <a:cs typeface="Calibri"/>
              </a:rPr>
              <a:t>Economic Statistics Centre of Excellence (ESRC) </a:t>
            </a:r>
            <a:r>
              <a:rPr lang="en-US"/>
              <a:t>– </a:t>
            </a:r>
            <a:r>
              <a:rPr lang="en-US">
                <a:ea typeface="Calibri"/>
                <a:cs typeface="Calibri"/>
              </a:rPr>
              <a:t>Funder</a:t>
            </a:r>
            <a:endParaRPr lang="en-US" b="1">
              <a:ea typeface="Calibri"/>
              <a:cs typeface="Calibri"/>
            </a:endParaRPr>
          </a:p>
          <a:p>
            <a:r>
              <a:rPr lang="en-US">
                <a:ea typeface="Calibri"/>
                <a:cs typeface="Calibri"/>
              </a:rPr>
              <a:t>Academic partners – University of Cambridge, University of Cardiff, University of Glasgow, University of Sheffield, University of Warwick, Queen's University Belfast, King's College London. </a:t>
            </a:r>
          </a:p>
          <a:p>
            <a:r>
              <a:rPr lang="en-US">
                <a:ea typeface="Calibri"/>
                <a:cs typeface="Calibri"/>
              </a:rPr>
              <a:t>National Institute of Economic and Social Research</a:t>
            </a:r>
          </a:p>
          <a:p>
            <a:r>
              <a:rPr lang="en-US">
                <a:ea typeface="Calibri"/>
                <a:cs typeface="Calibri"/>
              </a:rPr>
              <a:t>Economics and Social Research Council</a:t>
            </a:r>
          </a:p>
          <a:p>
            <a:endParaRPr lang="en-US" b="1">
              <a:ea typeface="Calibri"/>
              <a:cs typeface="Calibri"/>
            </a:endParaRPr>
          </a:p>
          <a:p>
            <a:r>
              <a:rPr lang="en-US" b="1">
                <a:ea typeface="Calibri"/>
                <a:cs typeface="Calibri"/>
              </a:rPr>
              <a:t>Research impact examples</a:t>
            </a:r>
            <a:endParaRPr lang="en-US"/>
          </a:p>
          <a:p>
            <a:endParaRPr lang="en-US" b="1">
              <a:ea typeface="Calibri"/>
              <a:cs typeface="Calibri"/>
            </a:endParaRPr>
          </a:p>
          <a:p>
            <a:r>
              <a:rPr lang="en-US" b="1">
                <a:ea typeface="Calibri"/>
                <a:cs typeface="Calibri"/>
              </a:rPr>
              <a:t>National Productivity Week </a:t>
            </a:r>
          </a:p>
          <a:p>
            <a:pPr marL="171450" indent="-171450">
              <a:buFont typeface="Calibri"/>
              <a:buChar char="-"/>
            </a:pPr>
            <a:r>
              <a:rPr lang="en-US" err="1">
                <a:ea typeface="Calibri"/>
                <a:cs typeface="Calibri"/>
              </a:rPr>
              <a:t>Organised</a:t>
            </a:r>
            <a:r>
              <a:rPr lang="en-US">
                <a:ea typeface="Calibri"/>
                <a:cs typeface="Calibri"/>
              </a:rPr>
              <a:t> a National Productivity Week in November 2023. </a:t>
            </a:r>
          </a:p>
          <a:p>
            <a:pPr marL="171450" indent="-171450">
              <a:buFont typeface="Calibri"/>
              <a:buChar char="-"/>
            </a:pPr>
            <a:r>
              <a:rPr lang="en-US">
                <a:ea typeface="Calibri"/>
                <a:cs typeface="Calibri"/>
              </a:rPr>
              <a:t>17 events happening across the UK to raise awareness of the topic with business leaders and policymakers. </a:t>
            </a:r>
          </a:p>
          <a:p>
            <a:pPr marL="171450" indent="-171450">
              <a:buFont typeface="Calibri"/>
              <a:buChar char="-"/>
            </a:pPr>
            <a:r>
              <a:rPr lang="en-US">
                <a:ea typeface="Calibri"/>
                <a:cs typeface="Calibri"/>
              </a:rPr>
              <a:t>Involved the Institute's partners and regional productivity forums, plus Be The Business, The Chartered Institute of Management Accountants and the Institute for Government. </a:t>
            </a:r>
          </a:p>
          <a:p>
            <a:pPr marL="171450" indent="-171450">
              <a:buFont typeface="Calibri"/>
              <a:buChar char="-"/>
            </a:pPr>
            <a:r>
              <a:rPr lang="en-US">
                <a:ea typeface="Calibri"/>
                <a:cs typeface="Calibri"/>
              </a:rPr>
              <a:t>The event is next scheduled for January 2025. </a:t>
            </a:r>
          </a:p>
          <a:p>
            <a:pPr marL="171450" indent="-171450">
              <a:buFont typeface="Calibri"/>
              <a:buChar char="-"/>
            </a:pPr>
            <a:endParaRPr lang="en-US">
              <a:ea typeface="Calibri"/>
              <a:cs typeface="Calibri"/>
            </a:endParaRPr>
          </a:p>
          <a:p>
            <a:r>
              <a:rPr lang="en-US" b="1">
                <a:ea typeface="Calibri"/>
                <a:cs typeface="Calibri"/>
              </a:rPr>
              <a:t>Productivity blueprint</a:t>
            </a:r>
          </a:p>
          <a:p>
            <a:pPr marL="171450" indent="-171450">
              <a:buFont typeface="Calibri"/>
              <a:buChar char="-"/>
            </a:pPr>
            <a:r>
              <a:rPr lang="en-US">
                <a:ea typeface="Calibri"/>
                <a:cs typeface="Calibri"/>
              </a:rPr>
              <a:t>November 2023 – launched a publication, </a:t>
            </a:r>
            <a:r>
              <a:rPr lang="en-US" i="1">
                <a:ea typeface="Calibri"/>
                <a:cs typeface="Calibri"/>
              </a:rPr>
              <a:t>The Productivity Agenda</a:t>
            </a:r>
            <a:r>
              <a:rPr lang="en-US">
                <a:ea typeface="Calibri"/>
                <a:cs typeface="Calibri"/>
              </a:rPr>
              <a:t>, a blueprint for boosting the UK's productivity. </a:t>
            </a:r>
          </a:p>
          <a:p>
            <a:pPr marL="171450" indent="-171450">
              <a:buFont typeface="Calibri"/>
              <a:buChar char="-"/>
            </a:pPr>
            <a:r>
              <a:rPr lang="en-US">
                <a:ea typeface="Calibri"/>
                <a:cs typeface="Calibri"/>
              </a:rPr>
              <a:t>Cited in the Resolution Foundation's Economy 2030, Be The Business' Productivity Manifesto and The Chartered Management Institute's UK Management 2030. </a:t>
            </a:r>
          </a:p>
          <a:p>
            <a:pPr marL="171450" indent="-171450">
              <a:buFont typeface="Calibri"/>
              <a:buChar char="-"/>
            </a:pPr>
            <a:endParaRPr lang="en-US">
              <a:ea typeface="Calibri"/>
              <a:cs typeface="Calibri"/>
            </a:endParaRPr>
          </a:p>
          <a:p>
            <a:r>
              <a:rPr lang="en-US" b="1">
                <a:ea typeface="Calibri"/>
                <a:cs typeface="Calibri"/>
              </a:rPr>
              <a:t>Regional productivity forums</a:t>
            </a:r>
          </a:p>
          <a:p>
            <a:pPr marL="171450" indent="-171450">
              <a:buFont typeface="Calibri"/>
              <a:buChar char="-"/>
            </a:pPr>
            <a:r>
              <a:rPr lang="en-US">
                <a:ea typeface="Calibri"/>
                <a:cs typeface="Calibri"/>
              </a:rPr>
              <a:t>Eight regional productivity forums, joining academic researchers with business leaders. </a:t>
            </a:r>
          </a:p>
          <a:p>
            <a:pPr marL="171450" indent="-171450">
              <a:buFont typeface="Calibri"/>
              <a:buChar char="-"/>
            </a:pPr>
            <a:r>
              <a:rPr lang="en-US">
                <a:ea typeface="Calibri"/>
                <a:cs typeface="Calibri"/>
              </a:rPr>
              <a:t>Involved in the creation and implementation of research projects, the design of practical business and policy interventions, and providing input to the development of the Institute's future research agenda. </a:t>
            </a:r>
          </a:p>
          <a:p>
            <a:pPr marL="171450" indent="-171450">
              <a:buFont typeface="Calibri"/>
              <a:buChar char="-"/>
            </a:pPr>
            <a:endParaRPr lang="en-US">
              <a:ea typeface="Calibri"/>
              <a:cs typeface="Calibri"/>
            </a:endParaRPr>
          </a:p>
          <a:p>
            <a:r>
              <a:rPr lang="en-US" b="1">
                <a:ea typeface="Calibri"/>
                <a:cs typeface="Calibri"/>
              </a:rPr>
              <a:t>Public sector productivity </a:t>
            </a:r>
          </a:p>
          <a:p>
            <a:pPr marL="171450" indent="-171450">
              <a:buFont typeface="Calibri"/>
              <a:buChar char="-"/>
            </a:pPr>
            <a:r>
              <a:rPr lang="en-US">
                <a:ea typeface="Calibri"/>
                <a:cs typeface="Calibri"/>
              </a:rPr>
              <a:t>Involved in the government's Public Sector Productivity Taskforce. </a:t>
            </a:r>
          </a:p>
          <a:p>
            <a:pPr marL="171450" indent="-171450">
              <a:buFont typeface="Calibri"/>
              <a:buChar char="-"/>
            </a:pPr>
            <a:r>
              <a:rPr lang="en-US">
                <a:ea typeface="Calibri"/>
                <a:cs typeface="Calibri"/>
              </a:rPr>
              <a:t>Research covering mapping the service delivery chain for delivering outcomes, the role of digital transformation and human resource management, healthcare during the COVID-19 pandemic, policing and further education colleges. </a:t>
            </a:r>
          </a:p>
          <a:p>
            <a:pPr marL="171450" indent="-171450">
              <a:buFont typeface="Calibri"/>
              <a:buChar char="-"/>
            </a:pPr>
            <a:endParaRPr lang="en-US">
              <a:ea typeface="Calibri"/>
              <a:cs typeface="Calibri"/>
            </a:endParaRPr>
          </a:p>
          <a:p>
            <a:r>
              <a:rPr lang="en-US" b="1">
                <a:ea typeface="Calibri"/>
                <a:cs typeface="Calibri"/>
              </a:rPr>
              <a:t>Business productivity</a:t>
            </a:r>
          </a:p>
          <a:p>
            <a:pPr marL="171450" indent="-171450">
              <a:buFont typeface="Calibri"/>
              <a:buChar char="-"/>
            </a:pPr>
            <a:r>
              <a:rPr lang="en-US" i="1">
                <a:ea typeface="Calibri"/>
                <a:cs typeface="Calibri"/>
              </a:rPr>
              <a:t>Strategic Productivity for the Leadership Team</a:t>
            </a:r>
            <a:r>
              <a:rPr lang="en-US">
                <a:ea typeface="Calibri"/>
                <a:cs typeface="Calibri"/>
              </a:rPr>
              <a:t> report details how they can incorporate productivity goals into their everyday actions to add values. </a:t>
            </a:r>
          </a:p>
          <a:p>
            <a:pPr marL="171450" indent="-171450">
              <a:buFont typeface="Calibri"/>
              <a:buChar char="-"/>
            </a:pPr>
            <a:r>
              <a:rPr lang="en-US">
                <a:ea typeface="Calibri"/>
                <a:cs typeface="Calibri"/>
              </a:rPr>
              <a:t>Collaboration with US-based The Conference Board to further the work. </a:t>
            </a:r>
          </a:p>
          <a:p>
            <a:pPr marL="171450" indent="-171450">
              <a:buFont typeface="Calibri"/>
              <a:buChar char="-"/>
            </a:pPr>
            <a:endParaRPr lang="en-US">
              <a:ea typeface="Calibri"/>
              <a:cs typeface="Calibri"/>
            </a:endParaRPr>
          </a:p>
          <a:p>
            <a:r>
              <a:rPr lang="en-US" b="1">
                <a:ea typeface="Calibri"/>
                <a:cs typeface="Calibri"/>
              </a:rPr>
              <a:t>Productivity Puzzles podcast</a:t>
            </a:r>
          </a:p>
          <a:p>
            <a:pPr marL="171450" indent="-171450">
              <a:buFont typeface="Calibri"/>
              <a:buChar char="-"/>
            </a:pPr>
            <a:r>
              <a:rPr lang="en-US">
                <a:ea typeface="Calibri"/>
                <a:cs typeface="Calibri"/>
              </a:rPr>
              <a:t>Podcast helping to explain productivity research and hot topics with policymakers and practitioners, creating pathways to impact through awareness. </a:t>
            </a:r>
          </a:p>
        </p:txBody>
      </p:sp>
      <p:sp>
        <p:nvSpPr>
          <p:cNvPr id="4" name="Slide Number Placeholder 3"/>
          <p:cNvSpPr>
            <a:spLocks noGrp="1"/>
          </p:cNvSpPr>
          <p:nvPr>
            <p:ph type="sldNum" sz="quarter" idx="5"/>
          </p:nvPr>
        </p:nvSpPr>
        <p:spPr/>
        <p:txBody>
          <a:bodyPr/>
          <a:lstStyle/>
          <a:p>
            <a:fld id="{2FB694A7-270C-4295-BB03-EE71C693E986}" type="slidenum">
              <a:rPr lang="en-GB" smtClean="0"/>
              <a:t>45</a:t>
            </a:fld>
            <a:endParaRPr lang="en-GB"/>
          </a:p>
        </p:txBody>
      </p:sp>
    </p:spTree>
    <p:extLst>
      <p:ext uri="{BB962C8B-B14F-4D97-AF65-F5344CB8AC3E}">
        <p14:creationId xmlns:p14="http://schemas.microsoft.com/office/powerpoint/2010/main" val="216935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cs typeface="Calibri"/>
            </a:endParaRPr>
          </a:p>
          <a:p>
            <a:r>
              <a:rPr lang="en-US" b="1">
                <a:cs typeface="Calibri"/>
              </a:rPr>
              <a:t>Research impact examples </a:t>
            </a:r>
            <a:endParaRPr lang="en-US">
              <a:ea typeface="Calibri"/>
              <a:cs typeface="Calibri"/>
            </a:endParaRPr>
          </a:p>
          <a:p>
            <a:endParaRPr lang="en-US" b="1">
              <a:cs typeface="Calibri"/>
            </a:endParaRPr>
          </a:p>
          <a:p>
            <a:r>
              <a:rPr lang="en-US" b="1">
                <a:cs typeface="Calibri"/>
              </a:rPr>
              <a:t>One bin to rule them all </a:t>
            </a:r>
          </a:p>
          <a:p>
            <a:pPr marL="171450" indent="-171450">
              <a:buFont typeface="Calibri"/>
              <a:buChar char="-"/>
            </a:pPr>
            <a:r>
              <a:rPr lang="en-US">
                <a:cs typeface="Calibri"/>
              </a:rPr>
              <a:t>Consortium between the University and 17 companies, local and national authorities. </a:t>
            </a:r>
          </a:p>
          <a:p>
            <a:pPr marL="171450" indent="-171450">
              <a:buFont typeface="Calibri"/>
              <a:buChar char="-"/>
            </a:pPr>
            <a:r>
              <a:rPr lang="en-US">
                <a:cs typeface="Calibri"/>
              </a:rPr>
              <a:t>Aims to improve compliance with recycling by developing 'one bin' to hold all plastic-like items and improving recycling infrastructure to create more usable recycled plastics that can be fed back into a circular economy. </a:t>
            </a:r>
          </a:p>
          <a:p>
            <a:pPr marL="171450" indent="-171450">
              <a:buFont typeface="Calibri"/>
              <a:buChar char="-"/>
            </a:pPr>
            <a:r>
              <a:rPr lang="en-US">
                <a:cs typeface="Calibri"/>
              </a:rPr>
              <a:t>Generated outputs including policy reports and a plastics hierarchy which has been adopted by 11 industry partners and used by the Greater Manchester Combined Authority (GMCA). </a:t>
            </a:r>
          </a:p>
          <a:p>
            <a:pPr marL="171450" indent="-171450">
              <a:buFont typeface="Calibri"/>
              <a:buChar char="-"/>
            </a:pPr>
            <a:endParaRPr lang="en-US">
              <a:cs typeface="Calibri"/>
            </a:endParaRPr>
          </a:p>
          <a:p>
            <a:r>
              <a:rPr lang="en-US" b="1">
                <a:cs typeface="Calibri"/>
              </a:rPr>
              <a:t>Towards Inclusive Environmental Sustainability (TIES)</a:t>
            </a:r>
          </a:p>
          <a:p>
            <a:pPr marL="171450" indent="-171450">
              <a:buFont typeface="Calibri"/>
              <a:buChar char="-"/>
            </a:pPr>
            <a:r>
              <a:rPr lang="en-US">
                <a:cs typeface="Calibri"/>
              </a:rPr>
              <a:t>The team working on the TIES research project held the 'Mangoes, meat and motors' event to address the climate issue on Manchester's </a:t>
            </a:r>
            <a:r>
              <a:rPr lang="en-US" i="1">
                <a:cs typeface="Calibri"/>
              </a:rPr>
              <a:t>Curry Mile</a:t>
            </a:r>
            <a:r>
              <a:rPr lang="en-US">
                <a:cs typeface="Calibri"/>
              </a:rPr>
              <a:t>. </a:t>
            </a:r>
          </a:p>
          <a:p>
            <a:pPr marL="171450" indent="-171450">
              <a:buFont typeface="Calibri"/>
              <a:buChar char="-"/>
            </a:pPr>
            <a:r>
              <a:rPr lang="en-US">
                <a:cs typeface="Calibri"/>
              </a:rPr>
              <a:t>Engaged the community in a friendly and generative discussion about how to make the </a:t>
            </a:r>
            <a:r>
              <a:rPr lang="en-US" i="1">
                <a:cs typeface="Calibri"/>
              </a:rPr>
              <a:t>Curry Mile</a:t>
            </a:r>
            <a:r>
              <a:rPr lang="en-US">
                <a:cs typeface="Calibri"/>
              </a:rPr>
              <a:t> a place that serves people and the environment better. </a:t>
            </a:r>
          </a:p>
          <a:p>
            <a:pPr marL="171450" indent="-171450">
              <a:buFont typeface="Calibri"/>
              <a:buChar char="-"/>
            </a:pPr>
            <a:endParaRPr lang="en-US">
              <a:cs typeface="Calibri"/>
            </a:endParaRPr>
          </a:p>
          <a:p>
            <a:pPr marL="171450" indent="-171450">
              <a:buFont typeface="Calibri"/>
              <a:buChar char="-"/>
            </a:pPr>
            <a:r>
              <a:rPr lang="en-US">
                <a:cs typeface="Calibri"/>
              </a:rPr>
              <a:t>Institute Director Matthew Paterson has visited parliament to give short, informative talks on various topics of politics and sustainability. </a:t>
            </a:r>
          </a:p>
        </p:txBody>
      </p:sp>
      <p:sp>
        <p:nvSpPr>
          <p:cNvPr id="4" name="Slide Number Placeholder 3"/>
          <p:cNvSpPr>
            <a:spLocks noGrp="1"/>
          </p:cNvSpPr>
          <p:nvPr>
            <p:ph type="sldNum" sz="quarter" idx="5"/>
          </p:nvPr>
        </p:nvSpPr>
        <p:spPr/>
        <p:txBody>
          <a:bodyPr/>
          <a:lstStyle/>
          <a:p>
            <a:fld id="{2FB694A7-270C-4295-BB03-EE71C693E986}" type="slidenum">
              <a:rPr lang="en-GB" smtClean="0"/>
              <a:t>46</a:t>
            </a:fld>
            <a:endParaRPr lang="en-GB"/>
          </a:p>
        </p:txBody>
      </p:sp>
    </p:spTree>
    <p:extLst>
      <p:ext uri="{BB962C8B-B14F-4D97-AF65-F5344CB8AC3E}">
        <p14:creationId xmlns:p14="http://schemas.microsoft.com/office/powerpoint/2010/main" val="267885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cs typeface="Calibri"/>
            </a:endParaRPr>
          </a:p>
          <a:p>
            <a:r>
              <a:rPr lang="en-US" b="1">
                <a:cs typeface="Calibri"/>
              </a:rPr>
              <a:t>Themes (expanded)</a:t>
            </a:r>
            <a:endParaRPr lang="en-US"/>
          </a:p>
          <a:p>
            <a:endParaRPr lang="en-US" i="1">
              <a:ea typeface="Calibri"/>
              <a:cs typeface="Calibri"/>
            </a:endParaRPr>
          </a:p>
          <a:p>
            <a:r>
              <a:rPr lang="en-US" b="1" i="1">
                <a:cs typeface="Calibri"/>
              </a:rPr>
              <a:t>Safer infrastructures</a:t>
            </a:r>
            <a:endParaRPr lang="en-US" b="1" i="1">
              <a:ea typeface="Calibri"/>
              <a:cs typeface="Calibri"/>
            </a:endParaRPr>
          </a:p>
          <a:p>
            <a:pPr marL="171450" indent="-171450">
              <a:buFont typeface="Calibri"/>
              <a:buChar char="-"/>
            </a:pPr>
            <a:r>
              <a:rPr lang="en-US">
                <a:cs typeface="Calibri"/>
              </a:rPr>
              <a:t>How to improve the safety and increase the resilience infrastructure and industries of today and tomorrow. </a:t>
            </a:r>
            <a:endParaRPr lang="en-US">
              <a:ea typeface="Calibri"/>
              <a:cs typeface="Calibri"/>
            </a:endParaRPr>
          </a:p>
          <a:p>
            <a:pPr marL="171450" indent="-171450">
              <a:buFont typeface="Calibri"/>
              <a:buChar char="-"/>
            </a:pPr>
            <a:r>
              <a:rPr lang="en-US">
                <a:cs typeface="Calibri"/>
              </a:rPr>
              <a:t>Applying cutting-edge science and technical expertise to the assessment of structural integrity and in areas of occupational safety, as well as mapping the way forward to emerging technologies. </a:t>
            </a:r>
            <a:endParaRPr lang="en-US">
              <a:ea typeface="Calibri"/>
              <a:cs typeface="Calibri"/>
            </a:endParaRPr>
          </a:p>
          <a:p>
            <a:pPr marL="171450" indent="-171450">
              <a:buFont typeface="Calibri"/>
              <a:buChar char="-"/>
            </a:pPr>
            <a:endParaRPr lang="en-US">
              <a:cs typeface="Calibri"/>
            </a:endParaRPr>
          </a:p>
          <a:p>
            <a:r>
              <a:rPr lang="en-US" b="1" i="1">
                <a:cs typeface="Calibri"/>
              </a:rPr>
              <a:t>Social change and inequalities</a:t>
            </a:r>
            <a:endParaRPr lang="en-US" b="1" i="1">
              <a:ea typeface="Calibri"/>
              <a:cs typeface="Calibri"/>
            </a:endParaRPr>
          </a:p>
          <a:p>
            <a:pPr marL="171450" indent="-171450">
              <a:buFont typeface="Calibri"/>
              <a:buChar char="-"/>
            </a:pPr>
            <a:r>
              <a:rPr lang="en-US">
                <a:cs typeface="Calibri"/>
              </a:rPr>
              <a:t>Looking at how improvements in health and safety can support societal changes to the way work is undertaken. </a:t>
            </a:r>
          </a:p>
          <a:p>
            <a:pPr marL="171450" indent="-171450">
              <a:buFont typeface="Calibri"/>
              <a:buChar char="-"/>
            </a:pPr>
            <a:r>
              <a:rPr lang="en-US">
                <a:cs typeface="Calibri"/>
              </a:rPr>
              <a:t>Understanding how new models of employment and changes in employment practice can create or mitigate health and safety risk.</a:t>
            </a:r>
            <a:endParaRPr lang="en-US">
              <a:ea typeface="Calibri"/>
              <a:cs typeface="Calibri"/>
            </a:endParaRPr>
          </a:p>
          <a:p>
            <a:pPr marL="171450" indent="-171450">
              <a:buFont typeface="Calibri"/>
              <a:buChar char="-"/>
            </a:pPr>
            <a:r>
              <a:rPr lang="en-US">
                <a:cs typeface="Calibri"/>
              </a:rPr>
              <a:t>Identifying ways to improve models and practices along with considering the impact of an ageing workforce as technology changes rapidly. </a:t>
            </a:r>
            <a:endParaRPr lang="en-US">
              <a:ea typeface="Calibri"/>
              <a:cs typeface="Calibri"/>
            </a:endParaRPr>
          </a:p>
          <a:p>
            <a:pPr marL="171450" indent="-171450">
              <a:buFont typeface="Calibri"/>
              <a:buChar char="-"/>
            </a:pPr>
            <a:endParaRPr lang="en-US">
              <a:cs typeface="Calibri"/>
            </a:endParaRPr>
          </a:p>
          <a:p>
            <a:r>
              <a:rPr lang="en-US" b="1" i="1">
                <a:cs typeface="Calibri"/>
              </a:rPr>
              <a:t>Work and health</a:t>
            </a:r>
            <a:endParaRPr lang="en-US" b="1" i="1">
              <a:ea typeface="Calibri"/>
              <a:cs typeface="Calibri"/>
            </a:endParaRPr>
          </a:p>
          <a:p>
            <a:pPr marL="171450" indent="-171450">
              <a:buFont typeface="Calibri"/>
              <a:buChar char="-"/>
            </a:pPr>
            <a:r>
              <a:rPr lang="en-US">
                <a:cs typeface="Calibri"/>
              </a:rPr>
              <a:t>How work and health outcomes are interlinked and the interventions that can improve health outcomes. </a:t>
            </a:r>
            <a:endParaRPr lang="en-US">
              <a:ea typeface="Calibri"/>
              <a:cs typeface="Calibri"/>
            </a:endParaRPr>
          </a:p>
          <a:p>
            <a:pPr marL="171450" indent="-171450">
              <a:buFont typeface="Calibri"/>
              <a:buChar char="-"/>
            </a:pPr>
            <a:r>
              <a:rPr lang="en-US">
                <a:cs typeface="Calibri"/>
              </a:rPr>
              <a:t>Improve understanding of work as a cause of ill health. </a:t>
            </a:r>
            <a:endParaRPr lang="en-US">
              <a:ea typeface="Calibri"/>
              <a:cs typeface="Calibri"/>
            </a:endParaRPr>
          </a:p>
          <a:p>
            <a:pPr marL="171450" indent="-171450">
              <a:buFont typeface="Calibri"/>
              <a:buChar char="-"/>
            </a:pPr>
            <a:r>
              <a:rPr lang="en-US">
                <a:cs typeface="Calibri"/>
              </a:rPr>
              <a:t>Consider how occupational health evidence and data collection may be </a:t>
            </a:r>
            <a:r>
              <a:rPr lang="en-US" err="1">
                <a:cs typeface="Calibri"/>
              </a:rPr>
              <a:t>modernised</a:t>
            </a:r>
            <a:r>
              <a:rPr lang="en-US">
                <a:cs typeface="Calibri"/>
              </a:rPr>
              <a:t>. </a:t>
            </a:r>
            <a:endParaRPr lang="en-US">
              <a:ea typeface="Calibri"/>
              <a:cs typeface="Calibri"/>
            </a:endParaRPr>
          </a:p>
          <a:p>
            <a:pPr marL="171450" indent="-171450">
              <a:buFont typeface="Calibri"/>
              <a:buChar char="-"/>
            </a:pPr>
            <a:endParaRPr lang="en-US">
              <a:cs typeface="Calibri"/>
            </a:endParaRPr>
          </a:p>
          <a:p>
            <a:r>
              <a:rPr lang="en-US" b="1" i="1">
                <a:cs typeface="Calibri"/>
              </a:rPr>
              <a:t>Reliability and resilience</a:t>
            </a:r>
            <a:endParaRPr lang="en-US" b="1" i="1">
              <a:ea typeface="Calibri"/>
              <a:cs typeface="Calibri"/>
            </a:endParaRPr>
          </a:p>
          <a:p>
            <a:pPr marL="171450" indent="-171450">
              <a:buFont typeface="Calibri"/>
              <a:buChar char="-"/>
            </a:pPr>
            <a:r>
              <a:rPr lang="en-US">
                <a:cs typeface="Calibri"/>
              </a:rPr>
              <a:t>Understanding the interdependency between work activities that make up our complex work environments so they are designed to be safer and more resilient. </a:t>
            </a:r>
            <a:endParaRPr lang="en-US">
              <a:ea typeface="Calibri"/>
              <a:cs typeface="Calibri"/>
            </a:endParaRPr>
          </a:p>
          <a:p>
            <a:pPr marL="171450" indent="-171450">
              <a:buFont typeface="Calibri"/>
              <a:buChar char="-"/>
            </a:pPr>
            <a:r>
              <a:rPr lang="en-US">
                <a:cs typeface="Calibri"/>
              </a:rPr>
              <a:t>Research areas include the human-machine interface within complex systems, management and design strategies to increase safety and resilience within these, and detection and management of failure. </a:t>
            </a:r>
            <a:endParaRPr lang="en-US">
              <a:ea typeface="Calibri"/>
              <a:cs typeface="Calibri"/>
            </a:endParaRPr>
          </a:p>
          <a:p>
            <a:endParaRPr lang="en-US">
              <a:cs typeface="Calibri"/>
            </a:endParaRPr>
          </a:p>
          <a:p>
            <a:r>
              <a:rPr lang="en-US" b="1" i="1" err="1">
                <a:cs typeface="Calibri"/>
              </a:rPr>
              <a:t>Digitalisation</a:t>
            </a:r>
            <a:r>
              <a:rPr lang="en-US" b="1" i="1">
                <a:cs typeface="Calibri"/>
              </a:rPr>
              <a:t> and complexity</a:t>
            </a:r>
            <a:endParaRPr lang="en-US" b="1" i="1">
              <a:ea typeface="Calibri"/>
              <a:cs typeface="Calibri"/>
            </a:endParaRPr>
          </a:p>
          <a:p>
            <a:pPr marL="171450" indent="-171450">
              <a:buFont typeface="Calibri"/>
              <a:buChar char="-"/>
            </a:pPr>
            <a:r>
              <a:rPr lang="en-US">
                <a:cs typeface="Calibri"/>
              </a:rPr>
              <a:t>How the digital revolution impacting society can be harnessed to continuously improve health and safety, and be best employed to ensure a resilient working world. </a:t>
            </a:r>
            <a:endParaRPr lang="en-US">
              <a:ea typeface="Calibri"/>
              <a:cs typeface="Calibri"/>
            </a:endParaRPr>
          </a:p>
          <a:p>
            <a:pPr marL="171450" indent="-171450">
              <a:buFont typeface="Calibri"/>
              <a:buChar char="-"/>
            </a:pPr>
            <a:r>
              <a:rPr lang="en-US">
                <a:cs typeface="Calibri"/>
              </a:rPr>
              <a:t>Anticipating and addressing the opportunities and challenges of emerging technologies for occupational health and safety – understanding risks and </a:t>
            </a:r>
            <a:r>
              <a:rPr lang="en-US" err="1">
                <a:cs typeface="Calibri"/>
              </a:rPr>
              <a:t>maximising</a:t>
            </a:r>
            <a:r>
              <a:rPr lang="en-US">
                <a:cs typeface="Calibri"/>
              </a:rPr>
              <a:t> benefits. </a:t>
            </a:r>
            <a:endParaRPr lang="en-US">
              <a:ea typeface="Calibri"/>
              <a:cs typeface="Calibri"/>
            </a:endParaRPr>
          </a:p>
          <a:p>
            <a:pPr marL="171450" indent="-171450">
              <a:buFont typeface="Calibri"/>
              <a:buChar char="-"/>
            </a:pPr>
            <a:endParaRPr lang="en-US" b="1" i="1">
              <a:ea typeface="Calibri"/>
              <a:cs typeface="Calibri"/>
            </a:endParaRPr>
          </a:p>
          <a:p>
            <a:r>
              <a:rPr lang="en-US" b="1" i="1">
                <a:cs typeface="Calibri"/>
              </a:rPr>
              <a:t>Leadership, work and wellbeing</a:t>
            </a:r>
            <a:endParaRPr lang="en-US" b="1" i="1">
              <a:ea typeface="Calibri"/>
              <a:cs typeface="Calibri"/>
            </a:endParaRPr>
          </a:p>
          <a:p>
            <a:pPr marL="171450" indent="-171450">
              <a:buFont typeface="Calibri"/>
              <a:buChar char="-"/>
            </a:pPr>
            <a:r>
              <a:rPr lang="en-US">
                <a:cs typeface="Calibri"/>
              </a:rPr>
              <a:t>Enhancing wellbeing at work, including reducing work-related stress and making a positive contribution to mental health. </a:t>
            </a:r>
            <a:endParaRPr lang="en-US">
              <a:ea typeface="Calibri"/>
              <a:cs typeface="Calibri"/>
            </a:endParaRPr>
          </a:p>
          <a:p>
            <a:pPr marL="171450" indent="-171450">
              <a:buFont typeface="Calibri"/>
              <a:buChar char="-"/>
            </a:pPr>
            <a:r>
              <a:rPr lang="en-US">
                <a:cs typeface="Calibri"/>
              </a:rPr>
              <a:t>Understanding role of leadership contributions to risk management and assurance, guide on development and governance, and support pragmatic change for improvement from a holistic perspective. </a:t>
            </a:r>
          </a:p>
          <a:p>
            <a:pPr marL="171450" indent="-171450">
              <a:buFont typeface="Calibri"/>
              <a:buChar char="-"/>
            </a:pPr>
            <a:endParaRPr lang="en-US">
              <a:cs typeface="Calibri"/>
            </a:endParaRPr>
          </a:p>
          <a:p>
            <a:r>
              <a:rPr lang="en-US" b="1">
                <a:cs typeface="Calibri"/>
              </a:rPr>
              <a:t>Research impact examples</a:t>
            </a:r>
          </a:p>
          <a:p>
            <a:endParaRPr lang="en-US" b="1">
              <a:cs typeface="Calibri"/>
            </a:endParaRPr>
          </a:p>
          <a:p>
            <a:r>
              <a:rPr lang="en-US" b="1">
                <a:cs typeface="Calibri"/>
              </a:rPr>
              <a:t>Partnership for Research in Occupational, Transport and Environmental COVID Transmission (PROTECT)</a:t>
            </a:r>
          </a:p>
          <a:p>
            <a:pPr marL="171450" indent="-171450">
              <a:buFont typeface="Calibri"/>
              <a:buChar char="-"/>
            </a:pPr>
            <a:r>
              <a:rPr lang="en-US">
                <a:cs typeface="Calibri"/>
              </a:rPr>
              <a:t>UK-wide research </a:t>
            </a:r>
            <a:r>
              <a:rPr lang="en-US" err="1">
                <a:cs typeface="Calibri"/>
              </a:rPr>
              <a:t>programme</a:t>
            </a:r>
            <a:r>
              <a:rPr lang="en-US">
                <a:cs typeface="Calibri"/>
              </a:rPr>
              <a:t> improving our understanding of how SARS-CoV-2 is transmitted for person to person, and how this varies in different environments. </a:t>
            </a:r>
            <a:endParaRPr lang="en-US">
              <a:ea typeface="Calibri"/>
              <a:cs typeface="Calibri"/>
            </a:endParaRPr>
          </a:p>
          <a:p>
            <a:pPr marL="171450" indent="-171450">
              <a:buFont typeface="Calibri"/>
              <a:buChar char="-"/>
            </a:pPr>
            <a:r>
              <a:rPr lang="en-US">
                <a:ea typeface="Calibri"/>
                <a:cs typeface="Calibri"/>
              </a:rPr>
              <a:t>Made up of different themes to ensure the research questions are approached from various angles: microbiology, building science, </a:t>
            </a:r>
            <a:r>
              <a:rPr lang="en-US" err="1">
                <a:ea typeface="Calibri"/>
                <a:cs typeface="Calibri"/>
              </a:rPr>
              <a:t>behavioural</a:t>
            </a:r>
            <a:r>
              <a:rPr lang="en-US">
                <a:ea typeface="Calibri"/>
                <a:cs typeface="Calibri"/>
              </a:rPr>
              <a:t> science and mathematical modelling. </a:t>
            </a:r>
          </a:p>
          <a:p>
            <a:pPr marL="171450" indent="-171450">
              <a:buFont typeface="Calibri"/>
              <a:buChar char="-"/>
            </a:pPr>
            <a:endParaRPr lang="en-US">
              <a:ea typeface="Calibri"/>
              <a:cs typeface="Calibri"/>
            </a:endParaRPr>
          </a:p>
          <a:p>
            <a:r>
              <a:rPr lang="en-US" b="1">
                <a:ea typeface="Calibri" panose="020F0502020204030204"/>
                <a:cs typeface="Calibri"/>
              </a:rPr>
              <a:t>Discovering Safety </a:t>
            </a:r>
            <a:r>
              <a:rPr lang="en-US" b="1" err="1">
                <a:ea typeface="Calibri" panose="020F0502020204030204"/>
                <a:cs typeface="Calibri"/>
              </a:rPr>
              <a:t>Programme</a:t>
            </a:r>
            <a:endParaRPr lang="en-US" b="1">
              <a:ea typeface="Calibri" panose="020F0502020204030204"/>
              <a:cs typeface="Calibri"/>
            </a:endParaRPr>
          </a:p>
          <a:p>
            <a:pPr marL="171450" indent="-171450">
              <a:buFont typeface="Calibri"/>
              <a:buChar char="-"/>
            </a:pPr>
            <a:r>
              <a:rPr lang="en-US">
                <a:ea typeface="Calibri" panose="020F0502020204030204"/>
                <a:cs typeface="Calibri"/>
              </a:rPr>
              <a:t>Developing new techniques to </a:t>
            </a:r>
            <a:r>
              <a:rPr lang="en-US" err="1">
                <a:ea typeface="Calibri" panose="020F0502020204030204"/>
                <a:cs typeface="Calibri"/>
              </a:rPr>
              <a:t>analyse</a:t>
            </a:r>
            <a:r>
              <a:rPr lang="en-US">
                <a:ea typeface="Calibri" panose="020F0502020204030204"/>
                <a:cs typeface="Calibri"/>
              </a:rPr>
              <a:t> and aggregate data from sources worldwide, providing new learning to help prevent future accidents. </a:t>
            </a:r>
          </a:p>
          <a:p>
            <a:pPr marL="171450" indent="-171450">
              <a:buFont typeface="Calibri"/>
              <a:buChar char="-"/>
            </a:pPr>
            <a:r>
              <a:rPr lang="en-US">
                <a:ea typeface="Calibri" panose="020F0502020204030204"/>
                <a:cs typeface="Calibri"/>
              </a:rPr>
              <a:t>Working with industry, academics and governments from the global community, generating bespoke solutions for local contexts, including challenges faced in developing countries.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How body worn camera use influences rates of violence and aggression</a:t>
            </a:r>
            <a:endParaRPr lang="en-US">
              <a:ea typeface="Calibri" panose="020F0502020204030204"/>
              <a:cs typeface="Calibri"/>
            </a:endParaRPr>
          </a:p>
          <a:p>
            <a:pPr marL="171450" indent="-171450">
              <a:buFont typeface="Calibri"/>
              <a:buChar char="-"/>
            </a:pPr>
            <a:r>
              <a:rPr lang="en-US">
                <a:ea typeface="Calibri" panose="020F0502020204030204"/>
                <a:cs typeface="Calibri"/>
              </a:rPr>
              <a:t>Examining the role of third-party workplace violence and aggression directed to employees by members of the public. </a:t>
            </a:r>
          </a:p>
          <a:p>
            <a:pPr marL="171450" indent="-171450">
              <a:buFont typeface="Calibri"/>
              <a:buChar char="-"/>
            </a:pPr>
            <a:r>
              <a:rPr lang="en-US">
                <a:ea typeface="Calibri" panose="020F0502020204030204"/>
                <a:cs typeface="Calibri"/>
              </a:rPr>
              <a:t>Through the Violence and Aggression network (VARN) researchers worked with an </a:t>
            </a:r>
            <a:r>
              <a:rPr lang="en-US" err="1">
                <a:ea typeface="Calibri" panose="020F0502020204030204"/>
                <a:cs typeface="Calibri"/>
              </a:rPr>
              <a:t>organisation</a:t>
            </a:r>
            <a:r>
              <a:rPr lang="en-US">
                <a:ea typeface="Calibri" panose="020F0502020204030204"/>
                <a:cs typeface="Calibri"/>
              </a:rPr>
              <a:t> looking for insight into the impact of body worn video cameras on V&amp;A incidents on civil enforcement officers.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Building Safety Network </a:t>
            </a:r>
            <a:endParaRPr lang="en-US">
              <a:ea typeface="Calibri" panose="020F0502020204030204"/>
              <a:cs typeface="Calibri"/>
            </a:endParaRPr>
          </a:p>
          <a:p>
            <a:pPr marL="171450" indent="-171450">
              <a:buFont typeface="Calibri"/>
              <a:buChar char="-"/>
            </a:pPr>
            <a:r>
              <a:rPr lang="en-US">
                <a:ea typeface="Calibri" panose="020F0502020204030204"/>
                <a:cs typeface="Calibri"/>
              </a:rPr>
              <a:t>Bringing together expertise in building safety, the social science of infrastructure and housing, and research on legislation, regulation, standards and policy in a collaboration between Creative Manchester and the Manchester Urban Institute. </a:t>
            </a:r>
          </a:p>
          <a:p>
            <a:pPr marL="171450" indent="-171450">
              <a:buFont typeface="Calibri"/>
              <a:buChar char="-"/>
            </a:pPr>
            <a:endParaRPr lang="en-US">
              <a:ea typeface="Calibri" panose="020F0502020204030204"/>
              <a:cs typeface="Calibri"/>
            </a:endParaRPr>
          </a:p>
          <a:p>
            <a:r>
              <a:rPr lang="en-US" b="1">
                <a:ea typeface="Calibri" panose="020F0502020204030204"/>
                <a:cs typeface="Calibri"/>
              </a:rPr>
              <a:t>SALIENT – The UKRI Building a Secure and Resilient World Research and Coordination Hub</a:t>
            </a:r>
            <a:endParaRPr lang="en-US">
              <a:ea typeface="Calibri" panose="020F0502020204030204"/>
              <a:cs typeface="Calibri"/>
            </a:endParaRPr>
          </a:p>
          <a:p>
            <a:pPr marL="171450" indent="-171450">
              <a:buFont typeface="Calibri"/>
              <a:buChar char="-"/>
            </a:pPr>
            <a:r>
              <a:rPr lang="en-US">
                <a:ea typeface="Calibri" panose="020F0502020204030204"/>
                <a:cs typeface="Calibri"/>
              </a:rPr>
              <a:t>Bringing Manchester academics together with partners from the universities of Bath, Exeter and Sussex to </a:t>
            </a:r>
            <a:r>
              <a:rPr lang="en-US" err="1">
                <a:ea typeface="Calibri" panose="020F0502020204030204"/>
                <a:cs typeface="Calibri"/>
              </a:rPr>
              <a:t>catalyse</a:t>
            </a:r>
            <a:r>
              <a:rPr lang="en-US">
                <a:ea typeface="Calibri" panose="020F0502020204030204"/>
                <a:cs typeface="Calibri"/>
              </a:rPr>
              <a:t>, convene and conduct research and innovation in support of the UK's national security and resilience. </a:t>
            </a:r>
          </a:p>
          <a:p>
            <a:pPr marL="171450" indent="-171450">
              <a:buFont typeface="Calibri"/>
              <a:buChar char="-"/>
            </a:pPr>
            <a:r>
              <a:rPr lang="en-US">
                <a:ea typeface="Calibri" panose="020F0502020204030204"/>
                <a:cs typeface="Calibri"/>
              </a:rPr>
              <a:t>The project will focus on robust and secure supply chains, global order in a time of change, technologies used for security and defense, </a:t>
            </a:r>
            <a:r>
              <a:rPr lang="en-US" err="1">
                <a:ea typeface="Calibri" panose="020F0502020204030204"/>
                <a:cs typeface="Calibri"/>
              </a:rPr>
              <a:t>behavioural</a:t>
            </a:r>
            <a:r>
              <a:rPr lang="en-US">
                <a:ea typeface="Calibri" panose="020F0502020204030204"/>
                <a:cs typeface="Calibri"/>
              </a:rPr>
              <a:t> and cultural resilience, and strengthening resilience in our natural and built environments. </a:t>
            </a:r>
          </a:p>
          <a:p>
            <a:pPr marL="171450" indent="-171450">
              <a:buFont typeface="Calibri"/>
              <a:buChar char="-"/>
            </a:pPr>
            <a:endParaRPr lang="en-US">
              <a:ea typeface="Calibri" panose="020F0502020204030204"/>
              <a:cs typeface="Calibri"/>
            </a:endParaRPr>
          </a:p>
          <a:p>
            <a:pPr marL="171450" indent="-171450">
              <a:buFont typeface="Calibri"/>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47</a:t>
            </a:fld>
            <a:endParaRPr lang="en-GB"/>
          </a:p>
        </p:txBody>
      </p:sp>
    </p:spTree>
    <p:extLst>
      <p:ext uri="{BB962C8B-B14F-4D97-AF65-F5344CB8AC3E}">
        <p14:creationId xmlns:p14="http://schemas.microsoft.com/office/powerpoint/2010/main" val="18234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institute</a:t>
            </a:r>
            <a:endParaRPr lang="en-US"/>
          </a:p>
          <a:p>
            <a:endParaRPr lang="en-US" b="1" dirty="0">
              <a:ea typeface="Calibri"/>
              <a:cs typeface="Calibri"/>
            </a:endParaRPr>
          </a:p>
          <a:p>
            <a:r>
              <a:rPr lang="en-US" b="1">
                <a:ea typeface="Calibri"/>
                <a:cs typeface="Calibri"/>
              </a:rPr>
              <a:t>Research impact examples </a:t>
            </a:r>
            <a:endParaRPr lang="en-US"/>
          </a:p>
          <a:p>
            <a:endParaRPr lang="en-US" b="1">
              <a:ea typeface="Calibri"/>
              <a:cs typeface="Calibri"/>
            </a:endParaRPr>
          </a:p>
          <a:p>
            <a:r>
              <a:rPr lang="en-US" b="1">
                <a:ea typeface="Calibri"/>
                <a:cs typeface="Calibri"/>
              </a:rPr>
              <a:t>Foundational economy approach</a:t>
            </a:r>
          </a:p>
          <a:p>
            <a:pPr marL="171450" indent="-171450">
              <a:buFont typeface="Calibri"/>
              <a:buChar char="-"/>
            </a:pPr>
            <a:r>
              <a:rPr lang="en-US">
                <a:ea typeface="Calibri"/>
                <a:cs typeface="Calibri"/>
              </a:rPr>
              <a:t>Created by Professors Froud, Moran and Williams at Alliance Manchester Business School (AMBS) - the foundational economy approach has influence Welsh Government policy to focus on essential services provided by local firms. </a:t>
            </a:r>
          </a:p>
          <a:p>
            <a:pPr marL="171450" indent="-171450">
              <a:buFont typeface="Calibri"/>
              <a:buChar char="-"/>
            </a:pPr>
            <a:r>
              <a:rPr lang="en-US">
                <a:ea typeface="Calibri"/>
                <a:cs typeface="Calibri"/>
              </a:rPr>
              <a:t>In 2019 the Welsh Government established a Minsterial Advisory Board on the foundational economy to advise on policy interventions and promote non-government initiatives. </a:t>
            </a:r>
          </a:p>
          <a:p>
            <a:pPr marL="171450" indent="-171450">
              <a:buFont typeface="Calibri"/>
              <a:buChar char="-"/>
            </a:pPr>
            <a:r>
              <a:rPr lang="en-US">
                <a:ea typeface="Calibri"/>
                <a:cs typeface="Calibri"/>
              </a:rPr>
              <a:t>The Foundational Economy Challenge Fund has distributed £4,350,000 to 52 local projects across Wales and the approach has become an important part of the government's economic action plan. </a:t>
            </a:r>
          </a:p>
          <a:p>
            <a:pPr marL="171450" indent="-171450">
              <a:buFont typeface="Calibri"/>
              <a:buChar char="-"/>
            </a:pPr>
            <a:endParaRPr lang="en-US">
              <a:ea typeface="Calibri"/>
              <a:cs typeface="Calibri"/>
            </a:endParaRPr>
          </a:p>
          <a:p>
            <a:r>
              <a:rPr lang="en-US" b="1">
                <a:ea typeface="Calibri"/>
                <a:cs typeface="Calibri"/>
              </a:rPr>
              <a:t>Addressing workplace bullying and harassment in ageing workforce</a:t>
            </a:r>
            <a:endParaRPr lang="en-US">
              <a:ea typeface="Calibri"/>
              <a:cs typeface="Calibri"/>
            </a:endParaRPr>
          </a:p>
          <a:p>
            <a:pPr marL="171450" indent="-171450">
              <a:buFont typeface="Calibri"/>
              <a:buChar char="-"/>
            </a:pPr>
            <a:r>
              <a:rPr lang="en-US">
                <a:ea typeface="Calibri"/>
                <a:cs typeface="Calibri"/>
              </a:rPr>
              <a:t>Research led by Professor David Johnson has improved local and national government understanding of the need for greater workplace protection for ageing workers. </a:t>
            </a:r>
          </a:p>
          <a:p>
            <a:pPr marL="171450" indent="-171450">
              <a:buFont typeface="Calibri"/>
              <a:buChar char="-"/>
            </a:pPr>
            <a:r>
              <a:rPr lang="en-US">
                <a:ea typeface="Calibri"/>
                <a:cs typeface="Calibri"/>
              </a:rPr>
              <a:t>Johnson established an industry-wide network for the UK logistics and transport sector and produced best practice guidelines to improve the health and wellbeing of an ageing workforce. </a:t>
            </a:r>
          </a:p>
          <a:p>
            <a:pPr marL="171450" indent="-171450">
              <a:buFont typeface="Calibri"/>
              <a:buChar char="-"/>
            </a:pPr>
            <a:r>
              <a:rPr lang="en-US">
                <a:ea typeface="Calibri"/>
                <a:cs typeface="Calibri"/>
              </a:rPr>
              <a:t>The guidelines and network have resulted in significant changes to </a:t>
            </a:r>
            <a:r>
              <a:rPr lang="en-US" err="1">
                <a:ea typeface="Calibri"/>
                <a:cs typeface="Calibri"/>
              </a:rPr>
              <a:t>organisational</a:t>
            </a:r>
            <a:r>
              <a:rPr lang="en-US">
                <a:ea typeface="Calibri"/>
                <a:cs typeface="Calibri"/>
              </a:rPr>
              <a:t> understanding, policies, training and practices. </a:t>
            </a:r>
          </a:p>
          <a:p>
            <a:pPr marL="171450" indent="-171450">
              <a:buFont typeface="Calibri"/>
              <a:buChar char="-"/>
            </a:pPr>
            <a:endParaRPr lang="en-US">
              <a:ea typeface="Calibri"/>
              <a:cs typeface="Calibri"/>
            </a:endParaRPr>
          </a:p>
          <a:p>
            <a:r>
              <a:rPr lang="en-US" b="1">
                <a:ea typeface="Calibri"/>
                <a:cs typeface="Calibri"/>
              </a:rPr>
              <a:t>Influencing international and national employment policies to promote inclusive </a:t>
            </a:r>
            <a:r>
              <a:rPr lang="en-US" b="1" err="1">
                <a:ea typeface="Calibri"/>
                <a:cs typeface="Calibri"/>
              </a:rPr>
              <a:t>labour</a:t>
            </a:r>
            <a:r>
              <a:rPr lang="en-US" b="1">
                <a:ea typeface="Calibri"/>
                <a:cs typeface="Calibri"/>
              </a:rPr>
              <a:t> markets</a:t>
            </a:r>
            <a:endParaRPr lang="en-US">
              <a:ea typeface="Calibri"/>
              <a:cs typeface="Calibri"/>
            </a:endParaRPr>
          </a:p>
          <a:p>
            <a:pPr marL="171450" indent="-171450">
              <a:buFont typeface="Calibri"/>
              <a:buChar char="-"/>
            </a:pPr>
            <a:r>
              <a:rPr lang="en-US">
                <a:ea typeface="Calibri"/>
                <a:cs typeface="Calibri"/>
              </a:rPr>
              <a:t>Researchers have conducted comparative analyses of legal and collective interventions that promote inclusive </a:t>
            </a:r>
            <a:r>
              <a:rPr lang="en-US" err="1">
                <a:ea typeface="Calibri"/>
                <a:cs typeface="Calibri"/>
              </a:rPr>
              <a:t>labour</a:t>
            </a:r>
            <a:r>
              <a:rPr lang="en-US">
                <a:ea typeface="Calibri"/>
                <a:cs typeface="Calibri"/>
              </a:rPr>
              <a:t> markets, including minimum wage schemes, extending collective bargaining and closing gender pay gaps. </a:t>
            </a:r>
          </a:p>
          <a:p>
            <a:pPr marL="171450" indent="-171450">
              <a:buFont typeface="Calibri"/>
              <a:buChar char="-"/>
            </a:pPr>
            <a:r>
              <a:rPr lang="en-US">
                <a:ea typeface="Calibri"/>
                <a:cs typeface="Calibri"/>
              </a:rPr>
              <a:t>Research has influenced guidance produced by international policy bodies, shaped national policies ad provided evidence used by European trade unions in interactions with policymakers. </a:t>
            </a:r>
          </a:p>
          <a:p>
            <a:pPr marL="171450" indent="-171450">
              <a:buFont typeface="Calibri"/>
              <a:buChar char="-"/>
            </a:pPr>
            <a:r>
              <a:rPr lang="en-US">
                <a:ea typeface="Calibri"/>
                <a:cs typeface="Calibri"/>
              </a:rPr>
              <a:t>Supports the development of more inclusive </a:t>
            </a:r>
            <a:r>
              <a:rPr lang="en-US" err="1">
                <a:ea typeface="Calibri"/>
                <a:cs typeface="Calibri"/>
              </a:rPr>
              <a:t>labour</a:t>
            </a:r>
            <a:r>
              <a:rPr lang="en-US">
                <a:ea typeface="Calibri"/>
                <a:cs typeface="Calibri"/>
              </a:rPr>
              <a:t> markets through complementary legal protections and collective bargaining. </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48</a:t>
            </a:fld>
            <a:endParaRPr lang="en-GB"/>
          </a:p>
        </p:txBody>
      </p:sp>
    </p:spTree>
    <p:extLst>
      <p:ext uri="{BB962C8B-B14F-4D97-AF65-F5344CB8AC3E}">
        <p14:creationId xmlns:p14="http://schemas.microsoft.com/office/powerpoint/2010/main" val="1027615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Impact examples</a:t>
            </a:r>
            <a:endParaRPr lang="en-US"/>
          </a:p>
          <a:p>
            <a:endParaRPr lang="en-US" b="1">
              <a:ea typeface="Calibri"/>
              <a:cs typeface="Calibri"/>
            </a:endParaRPr>
          </a:p>
          <a:p>
            <a:r>
              <a:rPr lang="en-US" b="1" err="1">
                <a:ea typeface="Calibri"/>
                <a:cs typeface="Calibri"/>
              </a:rPr>
              <a:t>Bluedot</a:t>
            </a:r>
            <a:r>
              <a:rPr lang="en-US" b="1">
                <a:ea typeface="Calibri"/>
                <a:cs typeface="Calibri"/>
              </a:rPr>
              <a:t> 2023</a:t>
            </a:r>
          </a:p>
          <a:p>
            <a:pPr marL="171450" indent="-171450">
              <a:buFont typeface="Calibri"/>
              <a:buChar char="-"/>
            </a:pPr>
            <a:r>
              <a:rPr lang="en-US">
                <a:ea typeface="Calibri"/>
                <a:cs typeface="Calibri"/>
              </a:rPr>
              <a:t>A music, science and culture event held annually at Jodrell Bank combining music, live science experiments, current research, expert talks and immersive artworks.</a:t>
            </a:r>
          </a:p>
          <a:p>
            <a:pPr marL="171450" indent="-171450">
              <a:buFont typeface="Calibri"/>
              <a:buChar char="-"/>
            </a:pPr>
            <a:r>
              <a:rPr lang="en-US">
                <a:ea typeface="Calibri"/>
                <a:cs typeface="Calibri"/>
              </a:rPr>
              <a:t>In 2023, the event showcased more than 50 science speakers including the University's own Tim O'Brien, Sarah Crowther, Matthew Cobb and Sheena Cruickshank. </a:t>
            </a:r>
          </a:p>
          <a:p>
            <a:pPr marL="171450" indent="-171450">
              <a:buFont typeface="Calibri"/>
              <a:buChar char="-"/>
            </a:pPr>
            <a:r>
              <a:rPr lang="en-US">
                <a:ea typeface="Calibri"/>
                <a:cs typeface="Calibri"/>
              </a:rPr>
              <a:t>It also included 40 exhibitors, including Creative Manchester, Dalton Nuclear Institute, Graphene City and the Tyndall Centre for Climate Change Research. </a:t>
            </a:r>
          </a:p>
          <a:p>
            <a:pPr marL="171450" indent="-171450">
              <a:buFont typeface="Calibri"/>
              <a:buChar char="-"/>
            </a:pPr>
            <a:endParaRPr lang="en-US">
              <a:ea typeface="Calibri"/>
              <a:cs typeface="Calibri"/>
            </a:endParaRPr>
          </a:p>
          <a:p>
            <a:r>
              <a:rPr lang="en-US" b="1">
                <a:ea typeface="Calibri"/>
                <a:cs typeface="Calibri"/>
              </a:rPr>
              <a:t>Valuing Inclusion</a:t>
            </a:r>
            <a:endParaRPr lang="en-US">
              <a:ea typeface="Calibri"/>
              <a:cs typeface="Calibri"/>
            </a:endParaRPr>
          </a:p>
          <a:p>
            <a:pPr marL="171450" indent="-171450">
              <a:buFont typeface="Calibri"/>
              <a:buChar char="-"/>
            </a:pPr>
            <a:r>
              <a:rPr lang="en-US">
                <a:ea typeface="Calibri"/>
                <a:cs typeface="Calibri"/>
              </a:rPr>
              <a:t>Project </a:t>
            </a:r>
            <a:r>
              <a:rPr lang="en-US" i="1">
                <a:ea typeface="Calibri"/>
                <a:cs typeface="Calibri"/>
              </a:rPr>
              <a:t>Valuing Inclusion</a:t>
            </a:r>
            <a:r>
              <a:rPr lang="en-US">
                <a:ea typeface="Calibri"/>
                <a:cs typeface="Calibri"/>
              </a:rPr>
              <a:t> - working with community partner </a:t>
            </a:r>
            <a:r>
              <a:rPr lang="en-US" err="1">
                <a:ea typeface="Calibri"/>
                <a:cs typeface="Calibri"/>
              </a:rPr>
              <a:t>organisations</a:t>
            </a:r>
            <a:r>
              <a:rPr lang="en-US">
                <a:ea typeface="Calibri"/>
                <a:cs typeface="Calibri"/>
              </a:rPr>
              <a:t> to bring teenagers from areas of high deprivation to the site for talks with our staff, exhibitions and VR experience in the dome, along with a Q&amp;A with one of our scientists. </a:t>
            </a:r>
          </a:p>
        </p:txBody>
      </p:sp>
      <p:sp>
        <p:nvSpPr>
          <p:cNvPr id="4" name="Slide Number Placeholder 3"/>
          <p:cNvSpPr>
            <a:spLocks noGrp="1"/>
          </p:cNvSpPr>
          <p:nvPr>
            <p:ph type="sldNum" sz="quarter" idx="5"/>
          </p:nvPr>
        </p:nvSpPr>
        <p:spPr/>
        <p:txBody>
          <a:bodyPr/>
          <a:lstStyle/>
          <a:p>
            <a:fld id="{2FB694A7-270C-4295-BB03-EE71C693E986}" type="slidenum">
              <a:rPr lang="en-GB" smtClean="0"/>
              <a:t>50</a:t>
            </a:fld>
            <a:endParaRPr lang="en-GB"/>
          </a:p>
        </p:txBody>
      </p:sp>
    </p:spTree>
    <p:extLst>
      <p:ext uri="{BB962C8B-B14F-4D97-AF65-F5344CB8AC3E}">
        <p14:creationId xmlns:p14="http://schemas.microsoft.com/office/powerpoint/2010/main" val="3720424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Highlights (expanded)</a:t>
            </a:r>
            <a:endParaRPr lang="en-US"/>
          </a:p>
          <a:p>
            <a:endParaRPr lang="en-US" b="1">
              <a:ea typeface="Calibri"/>
              <a:cs typeface="Calibri"/>
            </a:endParaRPr>
          </a:p>
          <a:p>
            <a:pPr marL="171450" indent="-171450">
              <a:buFont typeface="Calibri"/>
              <a:buChar char="-"/>
            </a:pPr>
            <a:r>
              <a:rPr lang="en-GB"/>
              <a:t>Manchester Museum reopened in February 2023 following a £15 million investment to create a more inclusive, imaginative and caring museum where everyone belongs, including the award-winning, co-curated South Asia Gallery.</a:t>
            </a:r>
            <a:endParaRPr lang="en-GB">
              <a:ea typeface="Calibri"/>
              <a:cs typeface="Calibri"/>
            </a:endParaRPr>
          </a:p>
          <a:p>
            <a:pPr marL="171450" indent="-171450">
              <a:buFont typeface="Calibri"/>
              <a:buChar char="-"/>
            </a:pPr>
            <a:r>
              <a:rPr lang="en-GB"/>
              <a:t>Programmed 846 public events reaching 91,300 people (2023).</a:t>
            </a:r>
            <a:endParaRPr lang="en-GB">
              <a:ea typeface="Calibri"/>
              <a:cs typeface="Calibri"/>
            </a:endParaRPr>
          </a:p>
          <a:p>
            <a:pPr marL="171450" indent="-171450">
              <a:buFont typeface="Arial"/>
              <a:buChar char="•"/>
            </a:pPr>
            <a:r>
              <a:rPr lang="en-GB"/>
              <a:t>The </a:t>
            </a:r>
            <a:r>
              <a:rPr lang="en-GB" i="1"/>
              <a:t>Golden Mummies of Egypt</a:t>
            </a:r>
            <a:r>
              <a:rPr lang="en-GB"/>
              <a:t> exhibition toured to five venues across the USA and China before being shown back in Manchester Museum – reaching a global audience of over a million people between 2020 and 2024.</a:t>
            </a:r>
            <a:endParaRPr lang="en-GB">
              <a:ea typeface="Calibri"/>
              <a:cs typeface="Calibri"/>
            </a:endParaRPr>
          </a:p>
          <a:p>
            <a:endParaRPr lang="en-GB" dirty="0">
              <a:ea typeface="Calibri"/>
              <a:cs typeface="Calibri"/>
            </a:endParaRPr>
          </a:p>
          <a:p>
            <a:pPr>
              <a:buFont typeface="Arial"/>
            </a:pPr>
            <a:r>
              <a:rPr lang="en-GB">
                <a:ea typeface="Calibri"/>
                <a:cs typeface="Calibri"/>
              </a:rPr>
              <a:t>(Stats on slide to be updated every year to ensure relevance)</a:t>
            </a:r>
            <a:endParaRPr lang="en-GB" dirty="0">
              <a:ea typeface="Calibri"/>
              <a:cs typeface="Calibri"/>
            </a:endParaRPr>
          </a:p>
          <a:p>
            <a:pPr marL="171450" indent="-171450">
              <a:buFont typeface="Calibri"/>
              <a:buChar char="-"/>
            </a:pPr>
            <a:endParaRPr lang="en-GB">
              <a:ea typeface="Calibri"/>
              <a:cs typeface="Calibri"/>
            </a:endParaRPr>
          </a:p>
          <a:p>
            <a:r>
              <a:rPr lang="en-GB" b="1">
                <a:ea typeface="Calibri"/>
                <a:cs typeface="Calibri"/>
              </a:rPr>
              <a:t>Research impact examples</a:t>
            </a:r>
          </a:p>
          <a:p>
            <a:endParaRPr lang="en-GB" b="1">
              <a:ea typeface="Calibri"/>
              <a:cs typeface="Calibri"/>
            </a:endParaRPr>
          </a:p>
          <a:p>
            <a:r>
              <a:rPr lang="en-GB" b="1">
                <a:ea typeface="Calibri"/>
                <a:cs typeface="Calibri"/>
              </a:rPr>
              <a:t>Academic outputs</a:t>
            </a:r>
            <a:endParaRPr lang="en-GB" b="1"/>
          </a:p>
          <a:p>
            <a:r>
              <a:rPr lang="en-GB"/>
              <a:t>Manchester Museum supported 2,107 academic outputs (publications and citations) between 2017-23. For example scientists at the Universities of Birmingham and Michigan (Figueroa, R.T., Goodvin, D., </a:t>
            </a:r>
            <a:r>
              <a:rPr lang="en-GB" err="1"/>
              <a:t>Kolmann</a:t>
            </a:r>
            <a:r>
              <a:rPr lang="en-GB"/>
              <a:t>, M.A. </a:t>
            </a:r>
            <a:r>
              <a:rPr lang="en-GB" i="1"/>
              <a:t>et al.</a:t>
            </a:r>
            <a:r>
              <a:rPr lang="en-GB"/>
              <a:t>) identified the world’s oldest example of a well-preserved vertebrate brain in 319 million-year-old fish fossil</a:t>
            </a:r>
            <a:r>
              <a:rPr lang="en-GB" b="1" dirty="0"/>
              <a:t> </a:t>
            </a:r>
            <a:r>
              <a:rPr lang="en-GB" i="1" err="1"/>
              <a:t>Coccocephalus</a:t>
            </a:r>
            <a:r>
              <a:rPr lang="en-GB" i="1" dirty="0"/>
              <a:t> </a:t>
            </a:r>
            <a:r>
              <a:rPr lang="en-GB" i="1" err="1"/>
              <a:t>wildi</a:t>
            </a:r>
            <a:r>
              <a:rPr lang="en-GB" i="1" dirty="0"/>
              <a:t> </a:t>
            </a:r>
            <a:r>
              <a:rPr lang="en-GB"/>
              <a:t>(published in </a:t>
            </a:r>
            <a:r>
              <a:rPr lang="en-GB" i="1"/>
              <a:t>Nature, </a:t>
            </a:r>
            <a:r>
              <a:rPr lang="en-GB"/>
              <a:t>2023).</a:t>
            </a:r>
            <a:endParaRPr lang="en-GB">
              <a:ea typeface="Calibri" panose="020F0502020204030204"/>
              <a:cs typeface="Calibri" panose="020F0502020204030204"/>
            </a:endParaRPr>
          </a:p>
          <a:p>
            <a:endParaRPr lang="en-GB"/>
          </a:p>
          <a:p>
            <a:r>
              <a:rPr lang="en-GB" b="1" i="1">
                <a:ea typeface="Calibri"/>
                <a:cs typeface="Calibri"/>
              </a:rPr>
              <a:t>After Repatriation</a:t>
            </a:r>
            <a:endParaRPr lang="en-GB"/>
          </a:p>
          <a:p>
            <a:r>
              <a:rPr lang="en-GB"/>
              <a:t>Our university and the University of Melbourne research partnership </a:t>
            </a:r>
            <a:r>
              <a:rPr lang="en-GB" i="1"/>
              <a:t>After Repatriation</a:t>
            </a:r>
            <a:r>
              <a:rPr lang="en-GB"/>
              <a:t> explored the impact of MM’s 2019 return of secret sacred and ceremonial objects with the Australian Institute of Aboriginal and Torres Strait Islander Studies (AIATSIS).</a:t>
            </a:r>
            <a:endParaRPr lang="en-GB">
              <a:ea typeface="Calibri" panose="020F0502020204030204"/>
              <a:cs typeface="Calibri" panose="020F0502020204030204"/>
            </a:endParaRPr>
          </a:p>
          <a:p>
            <a:endParaRPr lang="en-GB"/>
          </a:p>
          <a:p>
            <a:r>
              <a:rPr lang="en-GB" b="1">
                <a:ea typeface="Calibri"/>
                <a:cs typeface="Calibri"/>
              </a:rPr>
              <a:t>MOONMOTH</a:t>
            </a:r>
            <a:endParaRPr lang="en-GB" b="1"/>
          </a:p>
          <a:p>
            <a:r>
              <a:rPr lang="en-GB"/>
              <a:t>Creative and civic futures are at the centre of our work. Alice Sharp from Invisible Dust undertook a Simon Industrial Fellowship, working with Manchester Museum collections and curators and artist Tania Kovats, to present a work called MOONMOTH, drawing attention to biodiversity crisis at the Women of the World (WOW) Festival, held at Factory International in May 2024</a:t>
            </a:r>
            <a:endParaRPr lang="en-GB">
              <a:ea typeface="Calibri" panose="020F0502020204030204"/>
              <a:cs typeface="Calibri" panose="020F0502020204030204"/>
            </a:endParaRPr>
          </a:p>
          <a:p>
            <a:endParaRPr lang="en-GB"/>
          </a:p>
          <a:p>
            <a:r>
              <a:rPr lang="en-GB" b="1">
                <a:ea typeface="Calibri"/>
                <a:cs typeface="Calibri"/>
              </a:rPr>
              <a:t>Global research networks</a:t>
            </a:r>
            <a:endParaRPr lang="en-GB" b="1"/>
          </a:p>
          <a:p>
            <a:r>
              <a:rPr lang="en-GB"/>
              <a:t>Global research networks are necessary to understand our collections. Objects are presented on </a:t>
            </a:r>
            <a:r>
              <a:rPr lang="en-GB" i="1"/>
              <a:t>Digital Benin </a:t>
            </a:r>
            <a:r>
              <a:rPr lang="en-GB"/>
              <a:t>(hosted by MARKK, Hamburg in collaboration with </a:t>
            </a:r>
            <a:r>
              <a:rPr lang="en-GB" err="1"/>
              <a:t>Uniben</a:t>
            </a:r>
            <a:r>
              <a:rPr lang="en-GB"/>
              <a:t>, Sorbonne Universite, Institute for Benin Studies and Welt Museum Wien) and</a:t>
            </a:r>
            <a:r>
              <a:rPr lang="en-GB" b="1" dirty="0"/>
              <a:t> </a:t>
            </a:r>
            <a:r>
              <a:rPr lang="en-GB"/>
              <a:t>our Curator of Living Cultures is a participant in</a:t>
            </a:r>
            <a:r>
              <a:rPr lang="en-GB" b="1" dirty="0"/>
              <a:t> </a:t>
            </a:r>
            <a:r>
              <a:rPr lang="en-GB" i="1" err="1"/>
              <a:t>TheMuseumsLab</a:t>
            </a:r>
            <a:r>
              <a:rPr lang="en-GB"/>
              <a:t> learning and knowledge exchange programme (implemented by National Museums of Kenya, Museum fur </a:t>
            </a:r>
            <a:r>
              <a:rPr lang="en-GB" err="1"/>
              <a:t>Naturkunde</a:t>
            </a:r>
            <a:r>
              <a:rPr lang="en-GB"/>
              <a:t> Berlin, University of Nairobi, Hochschule fur Technik and </a:t>
            </a:r>
            <a:r>
              <a:rPr lang="en-GB" err="1"/>
              <a:t>Wirtshaft</a:t>
            </a:r>
            <a:r>
              <a:rPr lang="en-GB"/>
              <a:t>, Berlin).</a:t>
            </a:r>
            <a:endParaRPr lang="en-GB">
              <a:ea typeface="Calibri" panose="020F0502020204030204"/>
              <a:cs typeface="Calibri" panose="020F0502020204030204"/>
            </a:endParaRPr>
          </a:p>
          <a:p>
            <a:endParaRPr lang="en-GB">
              <a:ea typeface="Calibri" panose="020F0502020204030204"/>
              <a:cs typeface="Calibri" panose="020F0502020204030204"/>
            </a:endParaRPr>
          </a:p>
          <a:p>
            <a:r>
              <a:rPr lang="en-GB" b="1">
                <a:ea typeface="Calibri"/>
                <a:cs typeface="Calibri"/>
              </a:rPr>
              <a:t>Exhibitions and displays</a:t>
            </a:r>
            <a:endParaRPr lang="en-GB" b="1"/>
          </a:p>
          <a:p>
            <a:r>
              <a:rPr lang="en-GB"/>
              <a:t>Exhibitions and displays are one of our key impact mechanisms. </a:t>
            </a:r>
            <a:r>
              <a:rPr lang="en-GB" i="1"/>
              <a:t>Ancient History, Contemporary Belonging</a:t>
            </a:r>
            <a:r>
              <a:rPr lang="en-GB" b="1" dirty="0"/>
              <a:t> </a:t>
            </a:r>
            <a:r>
              <a:rPr lang="en-GB"/>
              <a:t>(PI Jennifer Cromwell, Manchester Metropolitan University) explored the migration of ancient historical objects with migrant background young people, including display interventions within Manchester Museum’s Archaeology and Egypt and Sudan galleries (2023-2024).</a:t>
            </a:r>
            <a:endParaRPr lang="en-GB">
              <a:ea typeface="Calibri" panose="020F0502020204030204"/>
              <a:cs typeface="Calibri" panose="020F0502020204030204"/>
            </a:endParaRPr>
          </a:p>
          <a:p>
            <a:endParaRPr lang="en-GB" b="1">
              <a:ea typeface="Calibri" panose="020F0502020204030204"/>
              <a:cs typeface="Calibri" panose="020F0502020204030204"/>
            </a:endParaRPr>
          </a:p>
          <a:p>
            <a:r>
              <a:rPr lang="en-GB" b="1">
                <a:ea typeface="Calibri" panose="020F0502020204030204"/>
                <a:cs typeface="Calibri" panose="020F0502020204030204"/>
              </a:rPr>
              <a:t>Key partners (expanded)</a:t>
            </a:r>
          </a:p>
          <a:p>
            <a:endParaRPr lang="en-GB" b="1">
              <a:ea typeface="Calibri" panose="020F0502020204030204"/>
              <a:cs typeface="Calibri" panose="020F0502020204030204"/>
            </a:endParaRPr>
          </a:p>
          <a:p>
            <a:r>
              <a:rPr lang="en-GB" b="1"/>
              <a:t>The Australian Institute of Aboriginal and Torres Strait Islander Studies (AIATSIS)</a:t>
            </a:r>
            <a:endParaRPr lang="en-GB"/>
          </a:p>
          <a:p>
            <a:r>
              <a:rPr lang="en-GB"/>
              <a:t>With AIATSIS we have returned cultural heritage from The University of Manchester to six Aboriginal communities, and presented jointly at UNESCO.</a:t>
            </a:r>
            <a:endParaRPr lang="en-GB">
              <a:ea typeface="Calibri"/>
              <a:cs typeface="Calibri"/>
            </a:endParaRPr>
          </a:p>
          <a:p>
            <a:endParaRPr lang="en-GB"/>
          </a:p>
          <a:p>
            <a:r>
              <a:rPr lang="en-GB" b="1"/>
              <a:t>The Carbon Literacy Trust and Museum Development England</a:t>
            </a:r>
            <a:endParaRPr lang="en-GB"/>
          </a:p>
          <a:p>
            <a:r>
              <a:rPr lang="en-GB"/>
              <a:t>Manchester Museum is the world’s first Carbon Literate Museum and our Roots and Branches partnership has delivered carbon literacy training to over 1,300 delegates representing over 370 organisations.</a:t>
            </a:r>
            <a:endParaRPr lang="en-GB">
              <a:ea typeface="Calibri"/>
              <a:cs typeface="Calibri"/>
            </a:endParaRPr>
          </a:p>
          <a:p>
            <a:endParaRPr lang="en-GB"/>
          </a:p>
          <a:p>
            <a:r>
              <a:rPr lang="en-GB" b="1"/>
              <a:t>Indian Music Experience and the British Council</a:t>
            </a:r>
            <a:endParaRPr lang="en-GB" b="1">
              <a:ea typeface="Calibri"/>
              <a:cs typeface="Calibri"/>
            </a:endParaRPr>
          </a:p>
          <a:p>
            <a:r>
              <a:rPr lang="en-GB" i="1" err="1"/>
              <a:t>RhythmXChange</a:t>
            </a:r>
            <a:r>
              <a:rPr lang="en-GB"/>
              <a:t> explored music as a shared language and supported young artists in Manchester and Delhi to develop and showcase new work together in association with Manchester Museum’s South Asia Gallery.</a:t>
            </a:r>
            <a:endParaRPr lang="en-GB">
              <a:ea typeface="Calibri"/>
              <a:cs typeface="Calibri"/>
            </a:endParaRPr>
          </a:p>
          <a:p>
            <a:endParaRPr lang="en-GB"/>
          </a:p>
          <a:p>
            <a:r>
              <a:rPr lang="en-GB" b="1"/>
              <a:t>Panama Wildlife Conservation</a:t>
            </a:r>
            <a:endParaRPr lang="en-GB" b="1">
              <a:ea typeface="Calibri"/>
              <a:cs typeface="Calibri"/>
            </a:endParaRPr>
          </a:p>
          <a:p>
            <a:r>
              <a:rPr lang="en-GB"/>
              <a:t>Working together to protect amphibian species in Panama, including the world’s first captive breeding of the critically endangered harlequin toad (</a:t>
            </a:r>
            <a:r>
              <a:rPr lang="en-GB" i="1" err="1"/>
              <a:t>Atelopus</a:t>
            </a:r>
            <a:r>
              <a:rPr lang="en-GB" i="1" dirty="0"/>
              <a:t> </a:t>
            </a:r>
            <a:r>
              <a:rPr lang="en-GB" i="1" err="1"/>
              <a:t>varius</a:t>
            </a:r>
            <a:r>
              <a:rPr lang="en-GB"/>
              <a:t>) outside Panama in the Museum’s Vivarium.</a:t>
            </a:r>
            <a:endParaRPr lang="en-GB">
              <a:ea typeface="Calibri"/>
              <a:cs typeface="Calibri"/>
            </a:endParaRPr>
          </a:p>
          <a:p>
            <a:endParaRPr lang="en-GB"/>
          </a:p>
          <a:p>
            <a:endParaRPr lang="en-GB" b="1">
              <a:ea typeface="Calibri"/>
              <a:cs typeface="Calibri"/>
            </a:endParaRPr>
          </a:p>
          <a:p>
            <a:endParaRPr lang="en-GB"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51</a:t>
            </a:fld>
            <a:endParaRPr lang="en-GB"/>
          </a:p>
        </p:txBody>
      </p:sp>
    </p:spTree>
    <p:extLst>
      <p:ext uri="{BB962C8B-B14F-4D97-AF65-F5344CB8AC3E}">
        <p14:creationId xmlns:p14="http://schemas.microsoft.com/office/powerpoint/2010/main" val="316671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a:latin typeface="Calibri" charset="0"/>
              </a:rPr>
              <a:t>Research and discovery</a:t>
            </a:r>
          </a:p>
          <a:p>
            <a:pPr eaLnBrk="1" hangingPunct="1">
              <a:spcBef>
                <a:spcPct val="0"/>
              </a:spcBef>
            </a:pPr>
            <a:r>
              <a:rPr lang="en-US">
                <a:latin typeface="Calibri" charset="0"/>
              </a:rPr>
              <a:t>We are one of the</a:t>
            </a:r>
            <a:r>
              <a:rPr lang="en-US" baseline="0">
                <a:latin typeface="Calibri" charset="0"/>
              </a:rPr>
              <a:t> world’s leading research universities and our interdisciplinary research areas showcase our pioneering discoveries and cross-sector partnerships that are tackling some of the biggest global challenges.</a:t>
            </a:r>
            <a:endParaRPr lang="en-US">
              <a:latin typeface="Calibri" charset="0"/>
            </a:endParaRPr>
          </a:p>
          <a:p>
            <a:pPr eaLnBrk="1" hangingPunct="1">
              <a:spcBef>
                <a:spcPct val="0"/>
              </a:spcBef>
            </a:pPr>
            <a:endParaRPr lang="en-US">
              <a:latin typeface="Calibri" charset="0"/>
            </a:endParaRPr>
          </a:p>
          <a:p>
            <a:pPr eaLnBrk="1" hangingPunct="1">
              <a:spcBef>
                <a:spcPct val="0"/>
              </a:spcBef>
            </a:pPr>
            <a:r>
              <a:rPr lang="en-US" b="1">
                <a:latin typeface="Calibri" charset="0"/>
              </a:rPr>
              <a:t>Teaching and learning</a:t>
            </a:r>
            <a:endParaRPr lang="en-US" b="1" baseline="0">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a:latin typeface="Calibri" charset="0"/>
              </a:rPr>
              <a:t>Our teaching and learning is inspired by our world-leading research. Our academics’ latest research drives our teaching </a:t>
            </a:r>
            <a:r>
              <a:rPr lang="en-US" baseline="0" err="1">
                <a:latin typeface="Calibri" charset="0"/>
              </a:rPr>
              <a:t>programmes</a:t>
            </a:r>
            <a:r>
              <a:rPr lang="en-US" baseline="0">
                <a:latin typeface="Calibri" charset="0"/>
              </a:rPr>
              <a:t>, many of which are also designed to meet the needs of industry and society.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atin typeface="Calibri" charset="0"/>
            </a:endParaRPr>
          </a:p>
          <a:p>
            <a:pPr eaLnBrk="1" hangingPunct="1">
              <a:spcBef>
                <a:spcPct val="0"/>
              </a:spcBef>
            </a:pPr>
            <a:r>
              <a:rPr lang="en-US" b="1">
                <a:latin typeface="Calibri" charset="0"/>
              </a:rPr>
              <a:t>Social</a:t>
            </a:r>
            <a:r>
              <a:rPr lang="en-US" b="1" baseline="0">
                <a:latin typeface="Calibri" charset="0"/>
              </a:rPr>
              <a:t> responsibility</a:t>
            </a:r>
          </a:p>
          <a:p>
            <a:r>
              <a:rPr lang="en-GB"/>
              <a:t>Social responsibility is one of our University’s three core goals, as important as our commitment to world-leading research and outstanding teaching and learning. The priority we place on social responsibility makes us unique among British universities. </a:t>
            </a: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200BA2-3153-594F-9FA1-622AF4C39710}"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712475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*Included is a small selection of our collaborators or partners for each cultural institution</a:t>
            </a:r>
            <a:endParaRPr lang="en-US" dirty="0"/>
          </a:p>
          <a:p>
            <a:endParaRPr lang="en-GB" b="1" dirty="0">
              <a:ea typeface="Calibri"/>
              <a:cs typeface="Calibri"/>
            </a:endParaRPr>
          </a:p>
          <a:p>
            <a:r>
              <a:rPr lang="en-GB" b="1" dirty="0">
                <a:ea typeface="Calibri"/>
                <a:cs typeface="Calibri"/>
              </a:rPr>
              <a:t>Highlights (expanded)</a:t>
            </a:r>
            <a:endParaRPr lang="en-GB" dirty="0">
              <a:cs typeface="Calibri"/>
            </a:endParaRPr>
          </a:p>
          <a:p>
            <a:pPr marL="171450" indent="-171450">
              <a:buFont typeface="Calibri"/>
              <a:buChar char="-"/>
            </a:pPr>
            <a:r>
              <a:rPr lang="en-GB" dirty="0"/>
              <a:t>Catalyst and focus for world-leading research on textual, material and visual cultures. </a:t>
            </a:r>
            <a:endParaRPr lang="en-US" dirty="0">
              <a:ea typeface="Calibri"/>
              <a:cs typeface="Calibri"/>
            </a:endParaRPr>
          </a:p>
          <a:p>
            <a:pPr marL="171450" indent="-171450">
              <a:buFont typeface="Calibri"/>
              <a:buChar char="-"/>
            </a:pPr>
            <a:r>
              <a:rPr lang="en-GB" dirty="0">
                <a:ea typeface="Calibri"/>
                <a:cs typeface="Calibri"/>
              </a:rPr>
              <a:t>Re</a:t>
            </a:r>
            <a:r>
              <a:rPr lang="en-GB" dirty="0"/>
              <a:t>searchers working across global textual artefacts from four millennia. </a:t>
            </a:r>
            <a:endParaRPr lang="en-GB" dirty="0">
              <a:ea typeface="Calibri"/>
              <a:cs typeface="Calibri"/>
            </a:endParaRPr>
          </a:p>
          <a:p>
            <a:pPr marL="171450" indent="-171450">
              <a:buFont typeface="Calibri"/>
              <a:buChar char="-"/>
            </a:pPr>
            <a:r>
              <a:rPr lang="en-GB" dirty="0"/>
              <a:t>Interdisciplinary research across scientific and digital, cultural heritage and the creative industries. </a:t>
            </a:r>
            <a:endParaRPr lang="en-GB" dirty="0">
              <a:ea typeface="Calibri"/>
              <a:cs typeface="Calibri"/>
            </a:endParaRPr>
          </a:p>
          <a:p>
            <a:pPr marL="171450" indent="-171450">
              <a:buFont typeface="Calibri"/>
              <a:buChar char="-"/>
            </a:pPr>
            <a:r>
              <a:rPr lang="en-GB" dirty="0"/>
              <a:t>The John Rylands Next Chapter project is a £7.6m project to transform our capabilities to support academic and public events, exhibitions and public engagement with research, advanced imaging and digitisation, due to be completed March 2025.</a:t>
            </a:r>
            <a:endParaRPr lang="en-GB" dirty="0">
              <a:ea typeface="Calibri" panose="020F0502020204030204"/>
              <a:cs typeface="Calibri" panose="020F0502020204030204"/>
            </a:endParaRPr>
          </a:p>
          <a:p>
            <a:pPr marL="171450" indent="-171450">
              <a:buFont typeface="Calibri"/>
              <a:buChar char="-"/>
            </a:pPr>
            <a:r>
              <a:rPr lang="en-GB" dirty="0"/>
              <a:t>In 2020 we launched Manchester Digital Collections a globally accessible resource for exploring high-quality images of cultural collections and research projects at The University of Manchester.</a:t>
            </a:r>
            <a:endParaRPr lang="en-GB" dirty="0">
              <a:ea typeface="Calibri" panose="020F0502020204030204"/>
              <a:cs typeface="Calibri" panose="020F0502020204030204"/>
            </a:endParaRPr>
          </a:p>
          <a:p>
            <a:endParaRPr lang="en-US" b="1">
              <a:ea typeface="Calibri"/>
              <a:cs typeface="Calibri"/>
            </a:endParaRPr>
          </a:p>
          <a:p>
            <a:r>
              <a:rPr lang="en-US" b="1" dirty="0">
                <a:ea typeface="Calibri"/>
                <a:cs typeface="Calibri"/>
              </a:rPr>
              <a:t>Impact examples </a:t>
            </a:r>
            <a:endParaRPr lang="en-US" dirty="0"/>
          </a:p>
          <a:p>
            <a:endParaRPr lang="en-US" b="1">
              <a:ea typeface="Calibri"/>
              <a:cs typeface="Calibri"/>
            </a:endParaRPr>
          </a:p>
          <a:p>
            <a:r>
              <a:rPr lang="en-US" b="1" dirty="0">
                <a:ea typeface="Calibri"/>
                <a:cs typeface="Calibri"/>
              </a:rPr>
              <a:t>Manchester Digital Collections (MDC)</a:t>
            </a:r>
          </a:p>
          <a:p>
            <a:pPr marL="171450" indent="-171450">
              <a:buFont typeface="Calibri"/>
              <a:buChar char="-"/>
            </a:pPr>
            <a:r>
              <a:rPr lang="en-US" dirty="0">
                <a:ea typeface="Calibri"/>
                <a:cs typeface="Calibri"/>
              </a:rPr>
              <a:t>Digital collections curated around specific themes, providing expert interpretation alongside digital objects and aligned with the University's Open Research principles and practices. </a:t>
            </a:r>
          </a:p>
          <a:p>
            <a:pPr marL="171450" indent="-171450">
              <a:buFont typeface="Calibri"/>
              <a:buChar char="-"/>
            </a:pPr>
            <a:r>
              <a:rPr lang="en-US" dirty="0">
                <a:ea typeface="Calibri"/>
                <a:cs typeface="Calibri"/>
              </a:rPr>
              <a:t>Platform built in collaboration with the University of Cambridge, funded by the Research Lifecycle </a:t>
            </a:r>
            <a:r>
              <a:rPr lang="en-US" dirty="0" err="1">
                <a:ea typeface="Calibri"/>
                <a:cs typeface="Calibri"/>
              </a:rPr>
              <a:t>Programme</a:t>
            </a:r>
            <a:r>
              <a:rPr lang="en-US" dirty="0">
                <a:ea typeface="Calibri"/>
                <a:cs typeface="Calibri"/>
              </a:rPr>
              <a:t> and launched in 2020. </a:t>
            </a:r>
          </a:p>
          <a:p>
            <a:pPr marL="171450" indent="-171450">
              <a:buFont typeface="Calibri"/>
              <a:buChar char="-"/>
            </a:pPr>
            <a:r>
              <a:rPr lang="en-US" dirty="0">
                <a:ea typeface="Calibri"/>
                <a:cs typeface="Calibri"/>
              </a:rPr>
              <a:t>Driven by a need to provide a sustainable platform for digital humanities activity – enhancing digital collections by aligning them with scholarly research and enabling local, nation and international collaboration. </a:t>
            </a:r>
          </a:p>
          <a:p>
            <a:pPr marL="171450" indent="-171450">
              <a:buFont typeface="Calibri"/>
              <a:buChar char="-"/>
            </a:pPr>
            <a:endParaRPr lang="en-US">
              <a:ea typeface="Calibri"/>
              <a:cs typeface="Calibri"/>
            </a:endParaRPr>
          </a:p>
          <a:p>
            <a:r>
              <a:rPr lang="en-US" b="1" dirty="0">
                <a:ea typeface="Calibri"/>
                <a:cs typeface="Calibri"/>
              </a:rPr>
              <a:t>Manchester Digital Exhibitions (MDE)</a:t>
            </a:r>
          </a:p>
          <a:p>
            <a:pPr marL="171450" indent="-171450">
              <a:buFont typeface="Calibri"/>
              <a:buChar char="-"/>
            </a:pPr>
            <a:r>
              <a:rPr lang="en-US" dirty="0">
                <a:ea typeface="Calibri"/>
                <a:cs typeface="Calibri"/>
              </a:rPr>
              <a:t>An online platform allowing visitors to explore collections and curated research from anywhere in the world. </a:t>
            </a:r>
          </a:p>
          <a:p>
            <a:pPr marL="171450" indent="-171450">
              <a:buFont typeface="Calibri"/>
              <a:buChar char="-"/>
            </a:pPr>
            <a:r>
              <a:rPr lang="en-US" dirty="0">
                <a:ea typeface="Calibri"/>
                <a:cs typeface="Calibri"/>
              </a:rPr>
              <a:t>Using Omeka S open sourced online exhibition platform. </a:t>
            </a:r>
          </a:p>
          <a:p>
            <a:pPr marL="171450" indent="-171450">
              <a:buFont typeface="Calibri"/>
              <a:buChar char="-"/>
            </a:pPr>
            <a:r>
              <a:rPr lang="en-US" dirty="0">
                <a:ea typeface="Calibri"/>
                <a:cs typeface="Calibri"/>
              </a:rPr>
              <a:t>In pilot phase the platform has created online version of Rylands exhibitions including </a:t>
            </a:r>
            <a:r>
              <a:rPr lang="en-US" i="1" dirty="0">
                <a:ea typeface="Calibri"/>
                <a:cs typeface="Calibri"/>
              </a:rPr>
              <a:t>Qing</a:t>
            </a:r>
            <a:r>
              <a:rPr lang="en-US" dirty="0">
                <a:ea typeface="Calibri"/>
                <a:cs typeface="Calibri"/>
              </a:rPr>
              <a:t>, </a:t>
            </a:r>
            <a:r>
              <a:rPr lang="en-US" i="1" dirty="0">
                <a:ea typeface="Calibri"/>
                <a:cs typeface="Calibri"/>
              </a:rPr>
              <a:t>Travels in Japan</a:t>
            </a:r>
            <a:r>
              <a:rPr lang="en-US" dirty="0">
                <a:ea typeface="Calibri"/>
                <a:cs typeface="Calibri"/>
              </a:rPr>
              <a:t> and non-University artworks created as part of the </a:t>
            </a:r>
            <a:r>
              <a:rPr lang="en-US" i="1" dirty="0">
                <a:ea typeface="Calibri"/>
                <a:cs typeface="Calibri"/>
              </a:rPr>
              <a:t>CARLA project. </a:t>
            </a:r>
            <a:endParaRPr lang="en-US" dirty="0">
              <a:ea typeface="Calibri"/>
              <a:cs typeface="Calibri"/>
            </a:endParaRPr>
          </a:p>
          <a:p>
            <a:pPr marL="171450" indent="-171450">
              <a:buFont typeface="Calibri"/>
              <a:buChar char="-"/>
            </a:pPr>
            <a:endParaRPr lang="en-US" i="1">
              <a:ea typeface="Calibri"/>
              <a:cs typeface="Calibri"/>
            </a:endParaRPr>
          </a:p>
          <a:p>
            <a:r>
              <a:rPr lang="en-US" b="1" dirty="0">
                <a:ea typeface="Calibri"/>
                <a:cs typeface="Calibri"/>
              </a:rPr>
              <a:t>Developing humanitarian medicine</a:t>
            </a:r>
          </a:p>
          <a:p>
            <a:pPr marL="171450" indent="-171450">
              <a:buFont typeface="Calibri"/>
              <a:buChar char="-"/>
            </a:pPr>
            <a:r>
              <a:rPr lang="en-GB" dirty="0"/>
              <a:t>Drawing from existing NGO archives, public records and personal papers in the JRRIL’s Humanitarian Archive, researchers based at the Humanitarian and Conflict Response Institute examined the history of humanitarian medicine as a set of emergency interventions to redefine clinical norms and contribute to health access debates. They reviewed how humanitarian medical providers engage with pharmaceutical and biotech industries to disseminate, repurpose, and research drugs and diagnostic tools. Their findings and recommendations have been embedded in two of the largest Nobel Prize-winning humanitarian organisations: Médecins Sans Frontières (MSF) and Save the Children (SCF).</a:t>
            </a:r>
            <a:endParaRPr lang="en-US" dirty="0">
              <a:ea typeface="Calibri" panose="020F0502020204030204"/>
              <a:cs typeface="Calibri" panose="020F0502020204030204"/>
            </a:endParaRPr>
          </a:p>
          <a:p>
            <a:pPr marL="171450" indent="-171450">
              <a:buFont typeface="Calibri"/>
              <a:buChar char="-"/>
            </a:pPr>
            <a:endParaRPr lang="en-US" i="1">
              <a:ea typeface="Calibri"/>
              <a:cs typeface="Calibri"/>
            </a:endParaRPr>
          </a:p>
          <a:p>
            <a:r>
              <a:rPr lang="en-US" b="1" i="1" dirty="0">
                <a:ea typeface="Calibri"/>
                <a:cs typeface="Calibri"/>
              </a:rPr>
              <a:t>Exhibitions</a:t>
            </a:r>
          </a:p>
          <a:p>
            <a:pPr marL="171450" indent="-171450">
              <a:buFont typeface="Calibri"/>
              <a:buChar char="-"/>
            </a:pPr>
            <a:r>
              <a:rPr lang="en-US" i="1" dirty="0">
                <a:ea typeface="Calibri"/>
                <a:cs typeface="Calibri"/>
              </a:rPr>
              <a:t>Founder and Funders: Slavery and the building of a university</a:t>
            </a:r>
            <a:r>
              <a:rPr lang="en-US" dirty="0">
                <a:ea typeface="Calibri"/>
                <a:cs typeface="Calibri"/>
              </a:rPr>
              <a:t> (September 2023 – March 2024) - exploring how profits from slave trading, ownership of enslaved people and manufacturing with slave-grown cotton funded the cultural and educational development of our University. Co-curated with master's students, working with researchers from the Race, Roots and Resistance Collective's </a:t>
            </a:r>
            <a:r>
              <a:rPr lang="en-US" i="1" dirty="0">
                <a:ea typeface="Calibri"/>
                <a:cs typeface="Calibri"/>
              </a:rPr>
              <a:t>Legacies of Slavery at The University of Manchester</a:t>
            </a:r>
            <a:r>
              <a:rPr lang="en-US" dirty="0">
                <a:ea typeface="Calibri"/>
                <a:cs typeface="Calibri"/>
              </a:rPr>
              <a:t> network. </a:t>
            </a:r>
          </a:p>
          <a:p>
            <a:pPr marL="171450" indent="-171450">
              <a:buFont typeface="Calibri"/>
              <a:buChar char="-"/>
            </a:pPr>
            <a:r>
              <a:rPr lang="en-US" i="1" dirty="0">
                <a:ea typeface="Calibri"/>
                <a:cs typeface="Calibri"/>
              </a:rPr>
              <a:t>Designing Dante</a:t>
            </a:r>
            <a:r>
              <a:rPr lang="en-US" dirty="0">
                <a:ea typeface="Calibri"/>
                <a:cs typeface="Calibri"/>
              </a:rPr>
              <a:t> (March – October 2022) - exploring Dante's design of his afterlife in the </a:t>
            </a:r>
            <a:r>
              <a:rPr lang="en-US" i="1" dirty="0">
                <a:ea typeface="Calibri"/>
                <a:cs typeface="Calibri"/>
              </a:rPr>
              <a:t>Divine Comedy</a:t>
            </a:r>
            <a:r>
              <a:rPr lang="en-US" dirty="0">
                <a:ea typeface="Calibri"/>
                <a:cs typeface="Calibri"/>
              </a:rPr>
              <a:t> and the ways the poem has been designed and presented in the 700 years since his death. The Library holds one of the greatest collections of Dante's books in the world. </a:t>
            </a:r>
          </a:p>
          <a:p>
            <a:pPr marL="171450" indent="-171450">
              <a:buFont typeface="Calibri"/>
              <a:buChar char="-"/>
            </a:pPr>
            <a:r>
              <a:rPr lang="en-US" i="1" dirty="0">
                <a:ea typeface="Calibri"/>
                <a:cs typeface="Calibri"/>
              </a:rPr>
              <a:t>Workers' Playtime: Community and culture in industrial Lancashire </a:t>
            </a:r>
            <a:r>
              <a:rPr lang="en-US" dirty="0">
                <a:ea typeface="Calibri"/>
                <a:cs typeface="Calibri"/>
              </a:rPr>
              <a:t>(March – September 2023) - going beyond the factories to explore the culture and communities created by the workers in pursuit of a better life for themselves and their children. A tale of political, economic and cultural self-</a:t>
            </a:r>
            <a:r>
              <a:rPr lang="en-US" dirty="0" err="1">
                <a:ea typeface="Calibri"/>
                <a:cs typeface="Calibri"/>
              </a:rPr>
              <a:t>organisation</a:t>
            </a:r>
            <a:r>
              <a:rPr lang="en-US" dirty="0">
                <a:ea typeface="Calibri"/>
                <a:cs typeface="Calibri"/>
              </a:rPr>
              <a:t> in pursuit of mutual improvement and creative expression. </a:t>
            </a:r>
          </a:p>
          <a:p>
            <a:pPr marL="171450" indent="-171450">
              <a:buFont typeface="Calibri"/>
              <a:buChar char="-"/>
            </a:pPr>
            <a:endParaRPr lang="en-US" b="1">
              <a:ea typeface="Calibri"/>
              <a:cs typeface="Calibri"/>
            </a:endParaRPr>
          </a:p>
          <a:p>
            <a:r>
              <a:rPr lang="en-US" b="1" dirty="0">
                <a:ea typeface="Calibri"/>
                <a:cs typeface="Calibri"/>
              </a:rPr>
              <a:t>Key partners (expanded)</a:t>
            </a:r>
          </a:p>
          <a:p>
            <a:endParaRPr lang="en-US" b="1">
              <a:ea typeface="Calibri"/>
              <a:cs typeface="Calibri"/>
            </a:endParaRPr>
          </a:p>
          <a:p>
            <a:r>
              <a:rPr lang="en-GB" dirty="0"/>
              <a:t>Since 2018 we have worked with colleagues at Cambridge University Library to develop the sector-leading advanced image platform, Manchester Digital Collections, a new resource for exploring high-quality images of cultural collections and research projects at The University of Manchester, and we are a member of the Cambridge Digital Collections Platform Consortium.</a:t>
            </a:r>
            <a:endParaRPr lang="en-US" dirty="0"/>
          </a:p>
          <a:p>
            <a:endParaRPr lang="en-US"/>
          </a:p>
          <a:p>
            <a:r>
              <a:rPr lang="en-GB" dirty="0"/>
              <a:t>Through the John Rylands Research Institute, we have a formal internationalisation programme for researchers with institutions such as: </a:t>
            </a:r>
            <a:endParaRPr lang="en-US" dirty="0"/>
          </a:p>
          <a:p>
            <a:pPr marL="171450" indent="-171450">
              <a:buFont typeface="Symbol"/>
              <a:buChar char="•"/>
            </a:pPr>
            <a:r>
              <a:rPr lang="en-GB" dirty="0"/>
              <a:t>Newberry Library in Chicago</a:t>
            </a:r>
            <a:endParaRPr lang="en-US" dirty="0">
              <a:ea typeface="Calibri"/>
              <a:cs typeface="Calibri"/>
            </a:endParaRPr>
          </a:p>
          <a:p>
            <a:pPr marL="171450" indent="-171450">
              <a:buFont typeface="Symbol"/>
              <a:buChar char="•"/>
            </a:pPr>
            <a:r>
              <a:rPr lang="en-GB" dirty="0"/>
              <a:t>The John W. Kluge Centre at the Library of Congress in Washington D.C.</a:t>
            </a:r>
            <a:endParaRPr lang="en-US" dirty="0">
              <a:ea typeface="Calibri"/>
              <a:cs typeface="Calibri"/>
            </a:endParaRPr>
          </a:p>
          <a:p>
            <a:pPr marL="171450" indent="-171450">
              <a:buFont typeface="Symbol"/>
              <a:buChar char="•"/>
            </a:pPr>
            <a:r>
              <a:rPr lang="en-GB" dirty="0"/>
              <a:t>Folger Shakespeare Library in Washington D.C., and </a:t>
            </a:r>
            <a:endParaRPr lang="en-US" dirty="0">
              <a:ea typeface="Calibri"/>
              <a:cs typeface="Calibri"/>
            </a:endParaRPr>
          </a:p>
          <a:p>
            <a:pPr marL="171450" indent="-171450">
              <a:buFont typeface="Symbol"/>
              <a:buChar char="•"/>
            </a:pPr>
            <a:r>
              <a:rPr lang="en-GB" dirty="0"/>
              <a:t>The Huntington Library in California </a:t>
            </a:r>
            <a:endParaRPr lang="en-US" dirty="0"/>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52</a:t>
            </a:fld>
            <a:endParaRPr lang="en-GB"/>
          </a:p>
        </p:txBody>
      </p:sp>
    </p:spTree>
    <p:extLst>
      <p:ext uri="{BB962C8B-B14F-4D97-AF65-F5344CB8AC3E}">
        <p14:creationId xmlns:p14="http://schemas.microsoft.com/office/powerpoint/2010/main" val="24368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*Included is a small selection of our collaborators or partners for each cultural institution</a:t>
            </a:r>
            <a:endParaRPr lang="en-US"/>
          </a:p>
          <a:p>
            <a:endParaRPr lang="en-US" b="1" dirty="0">
              <a:ea typeface="Calibri"/>
              <a:cs typeface="Calibri"/>
            </a:endParaRPr>
          </a:p>
          <a:p>
            <a:r>
              <a:rPr lang="en-US" b="1">
                <a:ea typeface="Calibri"/>
                <a:cs typeface="Calibri"/>
              </a:rPr>
              <a:t>Impact examples</a:t>
            </a:r>
            <a:endParaRPr lang="en-US"/>
          </a:p>
          <a:p>
            <a:endParaRPr lang="en-US" b="1">
              <a:ea typeface="Calibri"/>
              <a:cs typeface="Calibri"/>
            </a:endParaRPr>
          </a:p>
          <a:p>
            <a:r>
              <a:rPr lang="en-US" b="1">
                <a:ea typeface="Calibri"/>
                <a:cs typeface="Calibri"/>
              </a:rPr>
              <a:t>Exhibition making</a:t>
            </a:r>
          </a:p>
          <a:p>
            <a:pPr marL="171450" indent="-171450">
              <a:buFont typeface="Calibri"/>
              <a:buChar char="-"/>
            </a:pPr>
            <a:r>
              <a:rPr lang="en-US">
                <a:ea typeface="Calibri"/>
                <a:cs typeface="Calibri"/>
              </a:rPr>
              <a:t>Internationally-renowned exhibitions </a:t>
            </a:r>
            <a:r>
              <a:rPr lang="en-US" err="1">
                <a:ea typeface="Calibri"/>
                <a:cs typeface="Calibri"/>
              </a:rPr>
              <a:t>programme</a:t>
            </a:r>
            <a:r>
              <a:rPr lang="en-US">
                <a:ea typeface="Calibri"/>
                <a:cs typeface="Calibri"/>
              </a:rPr>
              <a:t> that successfully combines academic scholarship, popular appeal and local relevance. </a:t>
            </a:r>
          </a:p>
          <a:p>
            <a:pPr marL="171450" indent="-171450">
              <a:buFont typeface="Calibri"/>
              <a:buChar char="-"/>
            </a:pPr>
            <a:r>
              <a:rPr lang="en-US">
                <a:ea typeface="Calibri"/>
                <a:cs typeface="Calibri"/>
              </a:rPr>
              <a:t>In the last five years the gallery has presented 73 exhibitions to more than one million visitors. The exhibitions include those from Suzanne Lacy, Susan </a:t>
            </a:r>
            <a:r>
              <a:rPr lang="en-US" err="1">
                <a:ea typeface="Calibri"/>
                <a:cs typeface="Calibri"/>
              </a:rPr>
              <a:t>Hefuna</a:t>
            </a:r>
            <a:r>
              <a:rPr lang="en-US">
                <a:ea typeface="Calibri"/>
                <a:cs typeface="Calibri"/>
              </a:rPr>
              <a:t>, William Kentridge, Ibrahim Mahama and John Lyons. </a:t>
            </a:r>
          </a:p>
          <a:p>
            <a:pPr marL="171450" indent="-171450">
              <a:buFont typeface="Calibri"/>
              <a:buChar char="-"/>
            </a:pPr>
            <a:r>
              <a:rPr lang="en-US" i="1">
                <a:ea typeface="Calibri"/>
                <a:cs typeface="Calibri"/>
              </a:rPr>
              <a:t>Traces of Displacement – </a:t>
            </a:r>
            <a:r>
              <a:rPr lang="en-US">
                <a:ea typeface="Calibri"/>
                <a:cs typeface="Calibri"/>
              </a:rPr>
              <a:t>collaboration between the Whitworth, the University, University of Melbourne, Manchester Art Gallery and In Place of War. Exhibition explored one the major humanitarian concerns of the 20th and 21st centuries, forced displacement. </a:t>
            </a:r>
          </a:p>
          <a:p>
            <a:pPr marL="171450" indent="-171450">
              <a:buFont typeface="Calibri"/>
              <a:buChar char="-"/>
            </a:pPr>
            <a:r>
              <a:rPr lang="en-US" i="1">
                <a:ea typeface="Calibri"/>
                <a:cs typeface="Calibri"/>
              </a:rPr>
              <a:t>Albrecht Durer's Material World – </a:t>
            </a:r>
            <a:r>
              <a:rPr lang="en-US">
                <a:ea typeface="Calibri"/>
                <a:cs typeface="Calibri"/>
              </a:rPr>
              <a:t>building on the Australian Research Council Discovery Project with Australia Catholic University, Heidelberg University, the University of Melbourne and our University – the exhibition brought new scholarship to a broad audience with wide coverage in the national press. </a:t>
            </a:r>
          </a:p>
          <a:p>
            <a:pPr marL="171450" indent="-171450">
              <a:buFont typeface="Calibri"/>
              <a:buChar char="-"/>
            </a:pPr>
            <a:r>
              <a:rPr lang="en-US" i="1">
                <a:ea typeface="Calibri"/>
                <a:cs typeface="Calibri"/>
              </a:rPr>
              <a:t>Still Parents – </a:t>
            </a:r>
            <a:r>
              <a:rPr lang="en-US">
                <a:ea typeface="Calibri"/>
                <a:cs typeface="Calibri"/>
              </a:rPr>
              <a:t>Creating a platform to share personal stories, open conversations and break the wall of silence that continues to surround baby loss. Resulted in a new strand of work – Still Care. </a:t>
            </a:r>
          </a:p>
          <a:p>
            <a:pPr marL="171450" indent="-171450">
              <a:buFont typeface="Calibri"/>
              <a:buChar char="-"/>
            </a:pPr>
            <a:r>
              <a:rPr lang="en-US" i="1">
                <a:ea typeface="Calibri"/>
                <a:cs typeface="Calibri"/>
              </a:rPr>
              <a:t>(Un) Defining Queer – </a:t>
            </a:r>
            <a:r>
              <a:rPr lang="en-US">
                <a:ea typeface="Calibri"/>
                <a:cs typeface="Calibri"/>
              </a:rPr>
              <a:t>Examining how we can use a queer lens to define what the term 'queer' means. The project interrogated language, histories and narratives within the Whitworth's practice and collections. It sought to redress historic omissions that have existed as a result of heteronormative museum practice. </a:t>
            </a:r>
          </a:p>
          <a:p>
            <a:pPr marL="171450" indent="-171450">
              <a:buFont typeface="Calibri"/>
              <a:buChar char="-"/>
            </a:pPr>
            <a:endParaRPr lang="en-US">
              <a:ea typeface="Calibri"/>
              <a:cs typeface="Calibri"/>
            </a:endParaRPr>
          </a:p>
          <a:p>
            <a:r>
              <a:rPr lang="en-US" b="1">
                <a:ea typeface="Calibri"/>
                <a:cs typeface="Calibri"/>
              </a:rPr>
              <a:t>Key partners (expanded)</a:t>
            </a:r>
          </a:p>
          <a:p>
            <a:endParaRPr lang="en-GB" b="1"/>
          </a:p>
          <a:p>
            <a:r>
              <a:rPr lang="en-GB"/>
              <a:t>Manchester International Festival (MIF) – Every two years the Whitworth launches a major new exhibition as part of MIF – the world’s first festival of original, new work and special events. </a:t>
            </a:r>
            <a:endParaRPr lang="en-US">
              <a:ea typeface="Calibri"/>
              <a:cs typeface="Calibri"/>
            </a:endParaRPr>
          </a:p>
          <a:p>
            <a:endParaRPr lang="en-GB" b="1" u="sng"/>
          </a:p>
          <a:p>
            <a:r>
              <a:rPr lang="en-GB" err="1"/>
              <a:t>Afrocats</a:t>
            </a:r>
            <a:r>
              <a:rPr lang="en-GB"/>
              <a:t> – an award-winning charity that supports refugees, asylum seekers, and anyone facing social exclusion in Greater Manchester. </a:t>
            </a:r>
            <a:r>
              <a:rPr lang="en-GB" err="1"/>
              <a:t>Afrocats</a:t>
            </a:r>
            <a:r>
              <a:rPr lang="en-GB"/>
              <a:t> x Whitworth is a powerful partnership that launched in February 2022 to reimagine how the Whitworth connects with local families in a more accessible, inclusive and equitable way.</a:t>
            </a:r>
            <a:endParaRPr lang="en-US">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53</a:t>
            </a:fld>
            <a:endParaRPr lang="en-GB"/>
          </a:p>
        </p:txBody>
      </p:sp>
    </p:spTree>
    <p:extLst>
      <p:ext uri="{BB962C8B-B14F-4D97-AF65-F5344CB8AC3E}">
        <p14:creationId xmlns:p14="http://schemas.microsoft.com/office/powerpoint/2010/main" val="1716897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US" b="1">
                <a:ea typeface="Calibri" panose="020F0502020204030204"/>
                <a:cs typeface="Calibri" panose="020F0502020204030204"/>
              </a:rPr>
              <a:t>Key facts</a:t>
            </a:r>
          </a:p>
          <a:p>
            <a:pPr marL="171450" indent="-171450">
              <a:buFont typeface="Arial"/>
              <a:buChar char="•"/>
            </a:pPr>
            <a:r>
              <a:rPr lang="en-US"/>
              <a:t>We hold one of the UK’s largest UKRI Impact Acceleration Accounts for Knowledge Exchange and Impact funding</a:t>
            </a:r>
            <a:endParaRPr lang="en-US">
              <a:ea typeface="Calibri"/>
              <a:cs typeface="Calibri"/>
            </a:endParaRPr>
          </a:p>
          <a:p>
            <a:pPr marL="171450" indent="-171450">
              <a:buFont typeface="Arial"/>
              <a:buChar char="•"/>
            </a:pPr>
            <a:r>
              <a:rPr lang="en-US"/>
              <a:t>Maximum ranking (top quintile) for Research Partnerships in the Knowledge Exchange Framework</a:t>
            </a:r>
            <a:endParaRPr lang="en-US">
              <a:ea typeface="Calibri"/>
              <a:cs typeface="Calibri"/>
            </a:endParaRPr>
          </a:p>
          <a:p>
            <a:pPr>
              <a:spcBef>
                <a:spcPct val="20000"/>
              </a:spcBef>
              <a:spcAft>
                <a:spcPct val="0"/>
              </a:spcAft>
            </a:pPr>
            <a:endParaRPr lang="en-US" b="1">
              <a:ea typeface="Calibri" panose="020F0502020204030204"/>
              <a:cs typeface="Calibri" panose="020F0502020204030204"/>
            </a:endParaRPr>
          </a:p>
          <a:p>
            <a:pPr>
              <a:spcBef>
                <a:spcPct val="20000"/>
              </a:spcBef>
              <a:spcAft>
                <a:spcPct val="0"/>
              </a:spcAft>
            </a:pPr>
            <a:r>
              <a:rPr lang="en-US" b="1">
                <a:ea typeface="Calibri" panose="020F0502020204030204"/>
                <a:cs typeface="Calibri" panose="020F0502020204030204"/>
              </a:rPr>
              <a:t>Innovation (expanded)</a:t>
            </a:r>
            <a:endParaRPr lang="en-US">
              <a:ea typeface="Calibri"/>
              <a:cs typeface="Calibri"/>
            </a:endParaRPr>
          </a:p>
          <a:p>
            <a:pPr marL="342265" indent="-342265">
              <a:spcBef>
                <a:spcPct val="20000"/>
              </a:spcBef>
              <a:spcAft>
                <a:spcPct val="0"/>
              </a:spcAft>
              <a:buFont typeface="Calibri"/>
              <a:buChar char="-"/>
            </a:pPr>
            <a:r>
              <a:rPr lang="en-US"/>
              <a:t>Innovation is a core priority for the University and is a central theme within our strategic plan. We have an ambition to become </a:t>
            </a:r>
            <a:r>
              <a:rPr lang="en-US" err="1"/>
              <a:t>recognised</a:t>
            </a:r>
            <a:r>
              <a:rPr lang="en-US"/>
              <a:t> as a world leader in innovation. </a:t>
            </a:r>
            <a:endParaRPr lang="en-US">
              <a:ea typeface="Calibri"/>
              <a:cs typeface="Calibri"/>
            </a:endParaRPr>
          </a:p>
          <a:p>
            <a:pPr>
              <a:spcBef>
                <a:spcPct val="20000"/>
              </a:spcBef>
              <a:spcAft>
                <a:spcPct val="0"/>
              </a:spcAft>
            </a:pPr>
            <a:r>
              <a:rPr lang="en-US" b="1" i="1"/>
              <a:t>External partnerships and collaborations </a:t>
            </a:r>
            <a:r>
              <a:rPr lang="en-US" b="1" i="1" err="1"/>
              <a:t>eg</a:t>
            </a:r>
            <a:r>
              <a:rPr lang="en-US" b="1" i="1"/>
              <a:t> with business</a:t>
            </a:r>
            <a:endParaRPr lang="en-US">
              <a:ea typeface="Calibri" panose="020F0502020204030204"/>
              <a:cs typeface="Calibri" panose="020F0502020204030204"/>
            </a:endParaRPr>
          </a:p>
          <a:p>
            <a:pPr marL="171450" indent="-171450">
              <a:spcBef>
                <a:spcPct val="20000"/>
              </a:spcBef>
              <a:spcAft>
                <a:spcPct val="0"/>
              </a:spcAft>
              <a:buFont typeface="Calibri"/>
              <a:buChar char="-"/>
            </a:pPr>
            <a:r>
              <a:rPr lang="en-US"/>
              <a:t>Sitting at the heart of our innovation activities, we work with partners of all types regionally, nationally and globally to </a:t>
            </a:r>
            <a:r>
              <a:rPr lang="en-US" err="1"/>
              <a:t>maximise</a:t>
            </a:r>
            <a:r>
              <a:rPr lang="en-US"/>
              <a:t> opportunities to innovate. </a:t>
            </a:r>
            <a:endParaRPr lang="en-US">
              <a:ea typeface="Calibri"/>
              <a:cs typeface="Calibri"/>
            </a:endParaRPr>
          </a:p>
          <a:p>
            <a:pPr marL="171450" indent="-171450">
              <a:spcBef>
                <a:spcPct val="20000"/>
              </a:spcBef>
              <a:spcAft>
                <a:spcPct val="0"/>
              </a:spcAft>
              <a:buFont typeface="Calibri"/>
              <a:buChar char="-"/>
            </a:pPr>
            <a:r>
              <a:rPr lang="en-US"/>
              <a:t>We have a range of partnerships and collaborations large and small. </a:t>
            </a:r>
          </a:p>
          <a:p>
            <a:pPr marL="171450" indent="-171450">
              <a:spcBef>
                <a:spcPct val="20000"/>
              </a:spcBef>
              <a:spcAft>
                <a:spcPct val="0"/>
              </a:spcAft>
              <a:buFont typeface="Calibri"/>
              <a:buChar char="-"/>
            </a:pPr>
            <a:r>
              <a:rPr lang="en-US"/>
              <a:t>Examples include Major Strategic alliances with large corporates (</a:t>
            </a:r>
            <a:r>
              <a:rPr lang="en-US" err="1"/>
              <a:t>eg</a:t>
            </a:r>
            <a:r>
              <a:rPr lang="en-US"/>
              <a:t> Siemens, AstraZeneca, Unilever, Rolls Royce). </a:t>
            </a:r>
            <a:endParaRPr lang="en-US">
              <a:ea typeface="Calibri"/>
              <a:cs typeface="Calibri"/>
            </a:endParaRPr>
          </a:p>
          <a:p>
            <a:pPr marL="171450" indent="-171450">
              <a:spcBef>
                <a:spcPct val="20000"/>
              </a:spcBef>
              <a:spcAft>
                <a:spcPct val="0"/>
              </a:spcAft>
              <a:buFont typeface="Calibri"/>
              <a:buChar char="-"/>
            </a:pPr>
            <a:r>
              <a:rPr lang="en-US"/>
              <a:t>Offering extensive support and access to funding for SME partners </a:t>
            </a:r>
            <a:r>
              <a:rPr lang="en-US" err="1"/>
              <a:t>eg</a:t>
            </a:r>
            <a:r>
              <a:rPr lang="en-US"/>
              <a:t> through support for Knowledge Transfer Partnerships (KTP) and our Scale up Forum.</a:t>
            </a:r>
            <a:endParaRPr lang="en-US">
              <a:ea typeface="Calibri" panose="020F0502020204030204"/>
              <a:cs typeface="Calibri" panose="020F0502020204030204"/>
            </a:endParaRPr>
          </a:p>
          <a:p>
            <a:pPr marL="171450" indent="-171450">
              <a:spcBef>
                <a:spcPct val="20000"/>
              </a:spcBef>
              <a:spcAft>
                <a:spcPct val="0"/>
              </a:spcAft>
              <a:buFont typeface="Calibri"/>
              <a:buChar char="-"/>
            </a:pPr>
            <a:endParaRPr lang="en-US" b="1" i="1">
              <a:ea typeface="Calibri"/>
              <a:cs typeface="Calibri"/>
            </a:endParaRPr>
          </a:p>
          <a:p>
            <a:pPr>
              <a:spcBef>
                <a:spcPct val="20000"/>
              </a:spcBef>
              <a:spcAft>
                <a:spcPct val="0"/>
              </a:spcAft>
            </a:pPr>
            <a:r>
              <a:rPr lang="en-US" b="1" i="1" err="1">
                <a:ea typeface="Calibri" panose="020F0502020204030204"/>
                <a:cs typeface="Calibri" panose="020F0502020204030204"/>
              </a:rPr>
              <a:t>Commercialisation</a:t>
            </a:r>
            <a:r>
              <a:rPr lang="en-US" b="1" i="1">
                <a:ea typeface="Calibri" panose="020F0502020204030204"/>
                <a:cs typeface="Calibri" panose="020F0502020204030204"/>
              </a:rPr>
              <a:t> of intellectual property</a:t>
            </a:r>
          </a:p>
          <a:p>
            <a:pPr marL="342265" indent="-342265">
              <a:spcBef>
                <a:spcPct val="20000"/>
              </a:spcBef>
              <a:spcAft>
                <a:spcPct val="0"/>
              </a:spcAft>
              <a:buFont typeface="Calibri"/>
              <a:buChar char="-"/>
            </a:pPr>
            <a:r>
              <a:rPr lang="en-US"/>
              <a:t>We ensure that we </a:t>
            </a:r>
            <a:r>
              <a:rPr lang="en-US" err="1"/>
              <a:t>maximise</a:t>
            </a:r>
            <a:r>
              <a:rPr lang="en-US"/>
              <a:t> opportunities to </a:t>
            </a:r>
            <a:r>
              <a:rPr lang="en-US" err="1"/>
              <a:t>commercialise</a:t>
            </a:r>
            <a:r>
              <a:rPr lang="en-US"/>
              <a:t> our intellectual property by supporting IP-rich spin out companies and securing investment for </a:t>
            </a:r>
            <a:r>
              <a:rPr lang="en-US" err="1"/>
              <a:t>commercialisation</a:t>
            </a:r>
            <a:r>
              <a:rPr lang="en-US"/>
              <a:t>.</a:t>
            </a:r>
            <a:endParaRPr lang="en-US">
              <a:ea typeface="Calibri"/>
              <a:cs typeface="Calibri"/>
            </a:endParaRPr>
          </a:p>
          <a:p>
            <a:pPr marL="342265" indent="-342265">
              <a:spcBef>
                <a:spcPct val="20000"/>
              </a:spcBef>
              <a:spcAft>
                <a:spcPct val="0"/>
              </a:spcAft>
              <a:buFont typeface="Calibri"/>
              <a:buChar char="-"/>
            </a:pPr>
            <a:r>
              <a:rPr lang="en-US"/>
              <a:t>We established the University of Manchester Innovation Factory to support all aspects of IP </a:t>
            </a:r>
            <a:r>
              <a:rPr lang="en-US" err="1"/>
              <a:t>commercialisation</a:t>
            </a:r>
            <a:r>
              <a:rPr lang="en-US"/>
              <a:t>.</a:t>
            </a:r>
            <a:endParaRPr lang="en-US">
              <a:ea typeface="Calibri" panose="020F0502020204030204"/>
              <a:cs typeface="Calibri" panose="020F0502020204030204"/>
            </a:endParaRPr>
          </a:p>
          <a:p>
            <a:pPr>
              <a:spcBef>
                <a:spcPct val="20000"/>
              </a:spcBef>
              <a:spcAft>
                <a:spcPct val="0"/>
              </a:spcAft>
            </a:pPr>
            <a:endParaRPr lang="en-US">
              <a:ea typeface="Calibri" panose="020F0502020204030204"/>
              <a:cs typeface="Calibri" panose="020F0502020204030204"/>
            </a:endParaRPr>
          </a:p>
          <a:p>
            <a:pPr>
              <a:spcBef>
                <a:spcPct val="20000"/>
              </a:spcBef>
              <a:spcAft>
                <a:spcPct val="0"/>
              </a:spcAft>
            </a:pPr>
            <a:r>
              <a:rPr lang="en-US" b="1" i="1">
                <a:ea typeface="Calibri"/>
                <a:cs typeface="Calibri"/>
              </a:rPr>
              <a:t>Innovative environment</a:t>
            </a:r>
            <a:endParaRPr lang="en-US"/>
          </a:p>
          <a:p>
            <a:pPr marL="342265" indent="-342265">
              <a:spcBef>
                <a:spcPct val="20000"/>
              </a:spcBef>
              <a:spcAft>
                <a:spcPct val="0"/>
              </a:spcAft>
              <a:buFont typeface="Calibri"/>
              <a:buChar char="-"/>
            </a:pPr>
            <a:r>
              <a:rPr lang="en-US"/>
              <a:t>We place emphasis on providing an optimal environment to nurture innovation and support entrepreneurs to develop their ideas. </a:t>
            </a:r>
            <a:endParaRPr lang="en-US">
              <a:ea typeface="Calibri"/>
              <a:cs typeface="Calibri"/>
            </a:endParaRPr>
          </a:p>
          <a:p>
            <a:pPr marL="342265" indent="-342265">
              <a:spcBef>
                <a:spcPct val="20000"/>
              </a:spcBef>
              <a:spcAft>
                <a:spcPct val="0"/>
              </a:spcAft>
              <a:buFont typeface="Calibri"/>
              <a:buChar char="-"/>
            </a:pPr>
            <a:r>
              <a:rPr lang="en-US"/>
              <a:t>Our Masood Entrepreneurship Centre offers training, support and guidance for every part of the innovation journey and we have supported many of our students to develop their ideas from early concept through to starting up successful enterprises and securing investment.</a:t>
            </a:r>
            <a:endParaRPr lang="en-US">
              <a:ea typeface="Calibri"/>
              <a:cs typeface="Calibri"/>
            </a:endParaRPr>
          </a:p>
          <a:p>
            <a:pPr marL="342265" indent="-342265">
              <a:spcBef>
                <a:spcPct val="20000"/>
              </a:spcBef>
              <a:spcAft>
                <a:spcPct val="0"/>
              </a:spcAft>
              <a:buFont typeface="Calibri"/>
              <a:buChar char="-"/>
            </a:pPr>
            <a:endParaRPr lang="en-US">
              <a:ea typeface="Calibri"/>
              <a:cs typeface="Calibri"/>
            </a:endParaRPr>
          </a:p>
          <a:p>
            <a:pPr>
              <a:spcBef>
                <a:spcPct val="20000"/>
              </a:spcBef>
              <a:spcAft>
                <a:spcPct val="0"/>
              </a:spcAft>
            </a:pPr>
            <a:endParaRPr lang="en-US">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54</a:t>
            </a:fld>
            <a:endParaRPr lang="en-GB"/>
          </a:p>
        </p:txBody>
      </p:sp>
    </p:spTree>
    <p:extLst>
      <p:ext uri="{BB962C8B-B14F-4D97-AF65-F5344CB8AC3E}">
        <p14:creationId xmlns:p14="http://schemas.microsoft.com/office/powerpoint/2010/main" val="1807286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US" b="1" dirty="0">
                <a:ea typeface="Calibri" panose="020F0502020204030204"/>
                <a:cs typeface="Calibri" panose="020F0502020204030204"/>
              </a:rPr>
              <a:t>Key facts</a:t>
            </a:r>
          </a:p>
          <a:p>
            <a:pPr marL="171450" indent="-171450">
              <a:buFont typeface="Arial"/>
              <a:buChar char="•"/>
            </a:pPr>
            <a:r>
              <a:rPr lang="en-US" dirty="0"/>
              <a:t>We hold one of the UK’s largest UKRI Impact Acceleration Accounts for Knowledge Exchange and Impact funding</a:t>
            </a:r>
            <a:endParaRPr lang="en-US" dirty="0">
              <a:ea typeface="Calibri"/>
              <a:cs typeface="Calibri"/>
            </a:endParaRPr>
          </a:p>
          <a:p>
            <a:pPr marL="171450" indent="-171450">
              <a:buFont typeface="Arial"/>
              <a:buChar char="•"/>
            </a:pPr>
            <a:r>
              <a:rPr lang="en-US" dirty="0"/>
              <a:t>Maximum ranking (top quintile) for Research Partnerships in the Knowledge Exchange Framework</a:t>
            </a:r>
            <a:endParaRPr lang="en-US" dirty="0">
              <a:ea typeface="Calibri"/>
              <a:cs typeface="Calibri"/>
            </a:endParaRPr>
          </a:p>
          <a:p>
            <a:pPr>
              <a:spcBef>
                <a:spcPct val="20000"/>
              </a:spcBef>
              <a:spcAft>
                <a:spcPct val="0"/>
              </a:spcAft>
            </a:pPr>
            <a:endParaRPr lang="en-US" b="1" dirty="0">
              <a:ea typeface="Calibri" panose="020F0502020204030204"/>
              <a:cs typeface="Calibri" panose="020F0502020204030204"/>
            </a:endParaRPr>
          </a:p>
          <a:p>
            <a:pPr>
              <a:spcBef>
                <a:spcPct val="20000"/>
              </a:spcBef>
              <a:spcAft>
                <a:spcPct val="0"/>
              </a:spcAft>
            </a:pPr>
            <a:r>
              <a:rPr lang="en-US" b="1" dirty="0">
                <a:ea typeface="Calibri" panose="020F0502020204030204"/>
                <a:cs typeface="Calibri" panose="020F0502020204030204"/>
              </a:rPr>
              <a:t>Innovation (expanded)</a:t>
            </a:r>
            <a:endParaRPr lang="en-US" dirty="0">
              <a:ea typeface="Calibri"/>
              <a:cs typeface="Calibri"/>
            </a:endParaRPr>
          </a:p>
          <a:p>
            <a:pPr marL="342265" indent="-342265">
              <a:spcBef>
                <a:spcPct val="20000"/>
              </a:spcBef>
              <a:spcAft>
                <a:spcPct val="0"/>
              </a:spcAft>
              <a:buFont typeface="Calibri"/>
              <a:buChar char="-"/>
            </a:pPr>
            <a:r>
              <a:rPr lang="en-US" dirty="0"/>
              <a:t>Innovation is a core priority for the University and is a central theme within our strategic plan. We have an ambition to become recognised as a world leader in innovation. </a:t>
            </a:r>
            <a:endParaRPr lang="en-US" dirty="0">
              <a:ea typeface="Calibri"/>
              <a:cs typeface="Calibri"/>
            </a:endParaRPr>
          </a:p>
          <a:p>
            <a:pPr>
              <a:spcBef>
                <a:spcPct val="20000"/>
              </a:spcBef>
              <a:spcAft>
                <a:spcPct val="0"/>
              </a:spcAft>
            </a:pPr>
            <a:r>
              <a:rPr lang="en-US" b="1" i="1" dirty="0"/>
              <a:t>External partnerships and collaborations </a:t>
            </a:r>
            <a:r>
              <a:rPr lang="en-US" b="1" i="1" dirty="0" err="1"/>
              <a:t>eg</a:t>
            </a:r>
            <a:r>
              <a:rPr lang="en-US" b="1" i="1" dirty="0"/>
              <a:t> with business</a:t>
            </a:r>
            <a:endParaRPr lang="en-US" dirty="0">
              <a:ea typeface="Calibri" panose="020F0502020204030204"/>
              <a:cs typeface="Calibri" panose="020F0502020204030204"/>
            </a:endParaRPr>
          </a:p>
          <a:p>
            <a:pPr marL="171450" indent="-171450">
              <a:spcBef>
                <a:spcPct val="20000"/>
              </a:spcBef>
              <a:spcAft>
                <a:spcPct val="0"/>
              </a:spcAft>
              <a:buFont typeface="Calibri"/>
              <a:buChar char="-"/>
            </a:pPr>
            <a:r>
              <a:rPr lang="en-US" dirty="0"/>
              <a:t>Sitting at the heart of our innovation activities, we work with partners of all types regionally, nationally and globally to </a:t>
            </a:r>
            <a:r>
              <a:rPr lang="en-US" dirty="0" err="1"/>
              <a:t>maximise</a:t>
            </a:r>
            <a:r>
              <a:rPr lang="en-US" dirty="0"/>
              <a:t> opportunities to innovate. </a:t>
            </a:r>
            <a:endParaRPr lang="en-US" dirty="0">
              <a:ea typeface="Calibri"/>
              <a:cs typeface="Calibri"/>
            </a:endParaRPr>
          </a:p>
          <a:p>
            <a:pPr marL="171450" indent="-171450">
              <a:spcBef>
                <a:spcPct val="20000"/>
              </a:spcBef>
              <a:spcAft>
                <a:spcPct val="0"/>
              </a:spcAft>
              <a:buFont typeface="Calibri"/>
              <a:buChar char="-"/>
            </a:pPr>
            <a:r>
              <a:rPr lang="en-US" dirty="0"/>
              <a:t>We have a range of partnerships and collaborations large and small. </a:t>
            </a:r>
          </a:p>
          <a:p>
            <a:pPr marL="171450" indent="-171450">
              <a:spcBef>
                <a:spcPct val="20000"/>
              </a:spcBef>
              <a:spcAft>
                <a:spcPct val="0"/>
              </a:spcAft>
              <a:buFont typeface="Calibri"/>
              <a:buChar char="-"/>
            </a:pPr>
            <a:r>
              <a:rPr lang="en-US" dirty="0"/>
              <a:t>Examples include Major Strategic alliances with large corporates (</a:t>
            </a:r>
            <a:r>
              <a:rPr lang="en-US" dirty="0" err="1"/>
              <a:t>eg</a:t>
            </a:r>
            <a:r>
              <a:rPr lang="en-US" dirty="0"/>
              <a:t> Siemens, AstraZeneca, Unilever, Rolls Royce). </a:t>
            </a:r>
            <a:endParaRPr lang="en-US" dirty="0">
              <a:ea typeface="Calibri"/>
              <a:cs typeface="Calibri"/>
            </a:endParaRPr>
          </a:p>
          <a:p>
            <a:pPr marL="171450" indent="-171450">
              <a:spcBef>
                <a:spcPct val="20000"/>
              </a:spcBef>
              <a:spcAft>
                <a:spcPct val="0"/>
              </a:spcAft>
              <a:buFont typeface="Calibri"/>
              <a:buChar char="-"/>
            </a:pPr>
            <a:r>
              <a:rPr lang="en-US" dirty="0"/>
              <a:t>Offering extensive support and access to funding for SME partners </a:t>
            </a:r>
            <a:r>
              <a:rPr lang="en-US" dirty="0" err="1"/>
              <a:t>eg</a:t>
            </a:r>
            <a:r>
              <a:rPr lang="en-US" dirty="0"/>
              <a:t> through support for Knowledge Transfer Partnerships (KTP) and our Scale up Forum.</a:t>
            </a:r>
            <a:endParaRPr lang="en-US" dirty="0">
              <a:ea typeface="Calibri" panose="020F0502020204030204"/>
              <a:cs typeface="Calibri" panose="020F0502020204030204"/>
            </a:endParaRPr>
          </a:p>
          <a:p>
            <a:pPr marL="171450" indent="-171450">
              <a:spcBef>
                <a:spcPct val="20000"/>
              </a:spcBef>
              <a:spcAft>
                <a:spcPct val="0"/>
              </a:spcAft>
              <a:buFont typeface="Calibri"/>
              <a:buChar char="-"/>
            </a:pPr>
            <a:endParaRPr lang="en-US" b="1" i="1" dirty="0">
              <a:ea typeface="Calibri"/>
              <a:cs typeface="Calibri"/>
            </a:endParaRPr>
          </a:p>
          <a:p>
            <a:pPr>
              <a:spcBef>
                <a:spcPct val="20000"/>
              </a:spcBef>
              <a:spcAft>
                <a:spcPct val="0"/>
              </a:spcAft>
            </a:pPr>
            <a:r>
              <a:rPr lang="en-US" b="1" i="1" dirty="0">
                <a:ea typeface="Calibri"/>
                <a:cs typeface="Calibri"/>
              </a:rPr>
              <a:t>Commercialisation of intellectual property</a:t>
            </a:r>
          </a:p>
          <a:p>
            <a:pPr marL="342265" indent="-342265">
              <a:spcBef>
                <a:spcPct val="20000"/>
              </a:spcBef>
              <a:spcAft>
                <a:spcPct val="0"/>
              </a:spcAft>
              <a:buFont typeface="Calibri"/>
              <a:buChar char="-"/>
            </a:pPr>
            <a:r>
              <a:rPr lang="en-US" dirty="0"/>
              <a:t>We ensure that we </a:t>
            </a:r>
            <a:r>
              <a:rPr lang="en-US" dirty="0" err="1"/>
              <a:t>maximise</a:t>
            </a:r>
            <a:r>
              <a:rPr lang="en-US" dirty="0"/>
              <a:t> opportunities to </a:t>
            </a:r>
            <a:r>
              <a:rPr lang="en-US" dirty="0" err="1"/>
              <a:t>commercialise</a:t>
            </a:r>
            <a:r>
              <a:rPr lang="en-US" dirty="0"/>
              <a:t> our intellectual property by supporting IP-rich spin out companies and securing investment for commercialisation.</a:t>
            </a:r>
            <a:endParaRPr lang="en-US" dirty="0">
              <a:ea typeface="Calibri"/>
              <a:cs typeface="Calibri"/>
            </a:endParaRPr>
          </a:p>
          <a:p>
            <a:pPr marL="342265" indent="-342265">
              <a:spcBef>
                <a:spcPct val="20000"/>
              </a:spcBef>
              <a:spcAft>
                <a:spcPct val="0"/>
              </a:spcAft>
              <a:buFont typeface="Calibri"/>
              <a:buChar char="-"/>
            </a:pPr>
            <a:r>
              <a:rPr lang="en-US" dirty="0"/>
              <a:t>We established the University of Manchester Innovation Factory to support all aspects of IP commercialisation.</a:t>
            </a:r>
            <a:endParaRPr lang="en-US" dirty="0">
              <a:ea typeface="Calibri" panose="020F0502020204030204"/>
              <a:cs typeface="Calibri" panose="020F0502020204030204"/>
            </a:endParaRPr>
          </a:p>
          <a:p>
            <a:pPr>
              <a:spcBef>
                <a:spcPct val="20000"/>
              </a:spcBef>
              <a:spcAft>
                <a:spcPct val="0"/>
              </a:spcAft>
            </a:pPr>
            <a:endParaRPr lang="en-US" dirty="0">
              <a:ea typeface="Calibri" panose="020F0502020204030204"/>
              <a:cs typeface="Calibri" panose="020F0502020204030204"/>
            </a:endParaRPr>
          </a:p>
          <a:p>
            <a:pPr>
              <a:spcBef>
                <a:spcPct val="20000"/>
              </a:spcBef>
              <a:spcAft>
                <a:spcPct val="0"/>
              </a:spcAft>
            </a:pPr>
            <a:r>
              <a:rPr lang="en-US" b="1" i="1" dirty="0">
                <a:ea typeface="Calibri"/>
                <a:cs typeface="Calibri"/>
              </a:rPr>
              <a:t>Innovative environment</a:t>
            </a:r>
            <a:endParaRPr lang="en-US" dirty="0"/>
          </a:p>
          <a:p>
            <a:pPr marL="342265" indent="-342265">
              <a:spcBef>
                <a:spcPct val="20000"/>
              </a:spcBef>
              <a:spcAft>
                <a:spcPct val="0"/>
              </a:spcAft>
              <a:buFont typeface="Calibri"/>
              <a:buChar char="-"/>
            </a:pPr>
            <a:r>
              <a:rPr lang="en-US" dirty="0"/>
              <a:t>We place emphasis on providing an optimal environment to nurture innovation and support entrepreneurs to develop their ideas. </a:t>
            </a:r>
            <a:endParaRPr lang="en-US" dirty="0">
              <a:ea typeface="Calibri"/>
              <a:cs typeface="Calibri"/>
            </a:endParaRPr>
          </a:p>
          <a:p>
            <a:pPr marL="342265" indent="-342265">
              <a:spcBef>
                <a:spcPct val="20000"/>
              </a:spcBef>
              <a:spcAft>
                <a:spcPct val="0"/>
              </a:spcAft>
              <a:buFont typeface="Calibri"/>
              <a:buChar char="-"/>
            </a:pPr>
            <a:r>
              <a:rPr lang="en-US" dirty="0"/>
              <a:t>Our Masood Entrepreneurship Centre offers training, support and guidance for every part of the innovation journey and we have supported many of our students to develop their ideas from early concept through to starting up successful enterprises and securing investment.</a:t>
            </a:r>
            <a:endParaRPr lang="en-US" dirty="0">
              <a:ea typeface="Calibri"/>
              <a:cs typeface="Calibri"/>
            </a:endParaRPr>
          </a:p>
          <a:p>
            <a:pPr marL="342265" indent="-342265">
              <a:spcBef>
                <a:spcPct val="20000"/>
              </a:spcBef>
              <a:spcAft>
                <a:spcPct val="0"/>
              </a:spcAft>
              <a:buFont typeface="Calibri"/>
              <a:buChar char="-"/>
            </a:pPr>
            <a:endParaRPr lang="en-US" dirty="0">
              <a:ea typeface="Calibri"/>
              <a:cs typeface="Calibri"/>
            </a:endParaRPr>
          </a:p>
          <a:p>
            <a:pPr>
              <a:spcBef>
                <a:spcPct val="20000"/>
              </a:spcBef>
              <a:spcAft>
                <a:spcPct val="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55</a:t>
            </a:fld>
            <a:endParaRPr lang="en-GB"/>
          </a:p>
        </p:txBody>
      </p:sp>
    </p:spTree>
    <p:extLst>
      <p:ext uri="{BB962C8B-B14F-4D97-AF65-F5344CB8AC3E}">
        <p14:creationId xmlns:p14="http://schemas.microsoft.com/office/powerpoint/2010/main" val="3242022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The University of Manchester has a well established and comprehensive innovation ecosystem, as outlined in this infographic. Each quarter of the loop highlights the key innovation objectives and the functions responsible for the delivery of those objectives. The </a:t>
            </a:r>
            <a:r>
              <a:rPr lang="en-US" sz="1200" b="0" i="0" u="none" strike="noStrike" kern="1200" err="1">
                <a:solidFill>
                  <a:schemeClr val="tx1"/>
                </a:solidFill>
                <a:effectLst/>
                <a:latin typeface="+mn-lt"/>
                <a:ea typeface="+mn-ea"/>
                <a:cs typeface="+mn-cs"/>
              </a:rPr>
              <a:t>coloured</a:t>
            </a:r>
            <a:r>
              <a:rPr lang="en-US" sz="1200" b="0" i="0" u="none" strike="noStrike" kern="1200">
                <a:solidFill>
                  <a:schemeClr val="tx1"/>
                </a:solidFill>
                <a:effectLst/>
                <a:latin typeface="+mn-lt"/>
                <a:ea typeface="+mn-ea"/>
                <a:cs typeface="+mn-cs"/>
              </a:rPr>
              <a:t> outer circle highlights the key stakeholders involved.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It is important to note that innovation activities may feed into multiple areas of the ecosystem loop, at different points. For example, a student develops innovation and entrepreneurial capabilities via MEC and Innovation Academy &gt; goes on to establish a start-up business &gt; that business collaborates with the University to enhance the businesses R&amp;D capabilities &gt; they set up their HQ at Sister. Another example, a business engages with Unit M &gt; decides to grow their business in Manchester &gt; establishes a collaborative R&amp;D partnership with the University &gt; licenses some of the University IP &gt; recruits entrepreneurial students. </a:t>
            </a:r>
            <a:endParaRPr lang="en-US" sz="1200" b="0" i="0" kern="1200">
              <a:solidFill>
                <a:schemeClr val="tx1"/>
              </a:solidFill>
              <a:effectLst/>
              <a:latin typeface="+mn-lt"/>
              <a:ea typeface="Calibri"/>
              <a:cs typeface="Calibri"/>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a:cs typeface="Calibri"/>
            </a:endParaRP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Train</a:t>
            </a:r>
            <a:r>
              <a:rPr lang="en-US"/>
              <a:t> and</a:t>
            </a:r>
            <a:r>
              <a:rPr lang="en-US" sz="1200" b="0" i="0" u="none" strike="noStrike" kern="1200">
                <a:solidFill>
                  <a:schemeClr val="tx1"/>
                </a:solidFill>
                <a:effectLst/>
                <a:latin typeface="+mn-lt"/>
                <a:ea typeface="+mn-ea"/>
                <a:cs typeface="+mn-cs"/>
              </a:rPr>
              <a:t> </a:t>
            </a:r>
            <a:r>
              <a:rPr lang="en-US"/>
              <a:t>inspire</a:t>
            </a:r>
            <a:r>
              <a:rPr lang="en-US" sz="1200" b="0" i="0" u="none" strike="noStrike" kern="1200">
                <a:solidFill>
                  <a:schemeClr val="tx1"/>
                </a:solidFill>
                <a:effectLst/>
                <a:latin typeface="+mn-lt"/>
                <a:ea typeface="+mn-ea"/>
                <a:cs typeface="+mn-cs"/>
              </a:rPr>
              <a:t>: Training and development of our staff and students to be entrepreneurial and innovative is provided via the Innovation Academy and Masood Entrepreneurship Centre (MEC)</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a:cs typeface="Calibri"/>
            </a:endParaRPr>
          </a:p>
          <a:p>
            <a:endParaRPr lang="en-US">
              <a:ea typeface="Calibri" panose="020F0502020204030204"/>
              <a:cs typeface="Calibri" panose="020F0502020204030204"/>
            </a:endParaRPr>
          </a:p>
          <a:p>
            <a:pPr marL="171450" indent="-171450" fontAlgn="base">
              <a:buFont typeface="Arial" panose="020B0604020202020204" pitchFamily="34" charset="0"/>
              <a:buChar char="•"/>
            </a:pPr>
            <a:r>
              <a:rPr lang="en-US" sz="1200" b="0" i="0" kern="1200">
                <a:solidFill>
                  <a:schemeClr val="tx1"/>
                </a:solidFill>
                <a:effectLst/>
                <a:latin typeface="+mn-lt"/>
                <a:ea typeface="+mn-ea"/>
                <a:cs typeface="+mn-cs"/>
              </a:rPr>
              <a:t>Establish</a:t>
            </a:r>
            <a:r>
              <a:rPr lang="en-US"/>
              <a:t> and</a:t>
            </a:r>
            <a:r>
              <a:rPr lang="en-US" sz="1200" b="0" i="0" kern="1200">
                <a:solidFill>
                  <a:schemeClr val="tx1"/>
                </a:solidFill>
                <a:effectLst/>
                <a:latin typeface="+mn-lt"/>
                <a:ea typeface="+mn-ea"/>
                <a:cs typeface="+mn-cs"/>
              </a:rPr>
              <a:t> </a:t>
            </a:r>
            <a:r>
              <a:rPr lang="en-US"/>
              <a:t>diversify</a:t>
            </a:r>
            <a:r>
              <a:rPr lang="en-US" sz="1200" b="0" i="0" kern="1200">
                <a:solidFill>
                  <a:schemeClr val="tx1"/>
                </a:solidFill>
                <a:effectLst/>
                <a:latin typeface="+mn-lt"/>
                <a:ea typeface="+mn-ea"/>
                <a:cs typeface="+mn-cs"/>
              </a:rPr>
              <a:t>: The University partners and collaborated with businesses and external </a:t>
            </a:r>
            <a:r>
              <a:rPr lang="en-US" sz="1200" b="0" i="0" kern="1200" err="1">
                <a:solidFill>
                  <a:schemeClr val="tx1"/>
                </a:solidFill>
                <a:effectLst/>
                <a:latin typeface="+mn-lt"/>
                <a:ea typeface="+mn-ea"/>
                <a:cs typeface="+mn-cs"/>
              </a:rPr>
              <a:t>organisations</a:t>
            </a:r>
            <a:r>
              <a:rPr lang="en-US" sz="1200" b="0" i="0" kern="1200">
                <a:solidFill>
                  <a:schemeClr val="tx1"/>
                </a:solidFill>
                <a:effectLst/>
                <a:latin typeface="+mn-lt"/>
                <a:ea typeface="+mn-ea"/>
                <a:cs typeface="+mn-cs"/>
              </a:rPr>
              <a:t> in several ways. The Business Engagement and Knowledge Exchange team is the main point of entry for businesses wanting to partner and collaborate with the University and the team manages the establishment and diversification of our industrial relationships and partnerships. </a:t>
            </a:r>
            <a:endParaRPr lang="en-US" sz="1200" b="0" i="0" kern="1200">
              <a:solidFill>
                <a:schemeClr val="tx1"/>
              </a:solidFill>
              <a:effectLst/>
              <a:latin typeface="+mn-lt"/>
              <a:ea typeface="Calibri"/>
              <a:cs typeface="Calibri"/>
            </a:endParaRPr>
          </a:p>
          <a:p>
            <a:pPr marL="171450" indent="-171450">
              <a:buFont typeface="Arial" panose="020B0604020202020204" pitchFamily="34" charset="0"/>
              <a:buChar char="•"/>
            </a:pPr>
            <a:endParaRPr lang="en-US"/>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The Innovation Factory</a:t>
            </a:r>
            <a:r>
              <a:rPr lang="en-US" sz="1200" b="0" i="0" u="none" strike="noStrike" kern="1200" baseline="0">
                <a:solidFill>
                  <a:schemeClr val="tx1"/>
                </a:solidFill>
                <a:effectLst/>
                <a:latin typeface="+mn-lt"/>
                <a:ea typeface="+mn-ea"/>
                <a:cs typeface="+mn-cs"/>
              </a:rPr>
              <a:t> is responsible for </a:t>
            </a:r>
            <a:r>
              <a:rPr lang="en-US" sz="1200" b="0" i="0" u="none" strike="noStrike" kern="1200">
                <a:solidFill>
                  <a:schemeClr val="tx1"/>
                </a:solidFill>
                <a:effectLst/>
                <a:latin typeface="+mn-lt"/>
                <a:ea typeface="+mn-ea"/>
                <a:cs typeface="+mn-cs"/>
              </a:rPr>
              <a:t>protecting and </a:t>
            </a:r>
            <a:r>
              <a:rPr lang="en-US" sz="1200" b="0" i="0" u="none" strike="noStrike" kern="1200" err="1">
                <a:solidFill>
                  <a:schemeClr val="tx1"/>
                </a:solidFill>
                <a:effectLst/>
                <a:latin typeface="+mn-lt"/>
                <a:ea typeface="+mn-ea"/>
                <a:cs typeface="+mn-cs"/>
              </a:rPr>
              <a:t>commercialising</a:t>
            </a:r>
            <a:r>
              <a:rPr lang="en-US" sz="1200" b="0" i="0" u="none" strike="noStrike" kern="1200">
                <a:solidFill>
                  <a:schemeClr val="tx1"/>
                </a:solidFill>
                <a:effectLst/>
                <a:latin typeface="+mn-lt"/>
                <a:ea typeface="+mn-ea"/>
                <a:cs typeface="+mn-cs"/>
              </a:rPr>
              <a:t> the University’s IP through spin-outs and licensing. </a:t>
            </a:r>
            <a:endParaRPr lang="en-US" sz="1200" b="0" i="0" kern="1200">
              <a:solidFill>
                <a:schemeClr val="tx1"/>
              </a:solidFill>
              <a:effectLst/>
              <a:latin typeface="+mn-lt"/>
              <a:ea typeface="Calibri"/>
              <a:cs typeface="Calibri"/>
            </a:endParaRPr>
          </a:p>
          <a:p>
            <a:pPr marL="171450" indent="-171450">
              <a:buFont typeface="Arial" panose="020B0604020202020204" pitchFamily="34" charset="0"/>
              <a:buChar char="•"/>
            </a:pPr>
            <a:endParaRPr lang="en-US"/>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Unit M has been recently established to c</a:t>
            </a:r>
            <a:r>
              <a:rPr lang="en-GB" sz="1200" b="0" i="0" u="none" strike="noStrike" kern="1200" err="1">
                <a:solidFill>
                  <a:schemeClr val="tx1"/>
                </a:solidFill>
                <a:effectLst/>
                <a:latin typeface="+mn-lt"/>
                <a:ea typeface="+mn-ea"/>
                <a:cs typeface="+mn-cs"/>
              </a:rPr>
              <a:t>onnect</a:t>
            </a:r>
            <a:r>
              <a:rPr lang="en-GB" sz="1200" b="0" i="0" u="none" strike="noStrike" kern="1200">
                <a:solidFill>
                  <a:schemeClr val="tx1"/>
                </a:solidFill>
                <a:effectLst/>
                <a:latin typeface="+mn-lt"/>
                <a:ea typeface="+mn-ea"/>
                <a:cs typeface="+mn-cs"/>
              </a:rPr>
              <a:t> and catalyse the innovation ecosystem in Manchester and the wider region to accelerate inclusive growth</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a:cs typeface="Calibri"/>
            </a:endParaRPr>
          </a:p>
          <a:p>
            <a:pPr marL="171450" indent="-171450">
              <a:buFont typeface="Arial" panose="020B0604020202020204" pitchFamily="34" charset="0"/>
              <a:buChar char="•"/>
            </a:pPr>
            <a:endParaRPr lang="en-US"/>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Sister</a:t>
            </a:r>
            <a:r>
              <a:rPr lang="en-US" sz="1200" b="0" i="0" u="none" strike="noStrike" kern="1200" baseline="0">
                <a:solidFill>
                  <a:schemeClr val="tx1"/>
                </a:solidFill>
                <a:effectLst/>
                <a:latin typeface="+mn-lt"/>
                <a:ea typeface="+mn-ea"/>
                <a:cs typeface="+mn-cs"/>
              </a:rPr>
              <a:t> (formerly ID Manchester),</a:t>
            </a:r>
            <a:r>
              <a:rPr lang="en-US" sz="1200" b="0" i="0" u="none" strike="noStrike" kern="1200">
                <a:solidFill>
                  <a:schemeClr val="tx1"/>
                </a:solidFill>
                <a:effectLst/>
                <a:latin typeface="+mn-lt"/>
                <a:ea typeface="+mn-ea"/>
                <a:cs typeface="+mn-cs"/>
              </a:rPr>
              <a:t> the University’s joint venture with </a:t>
            </a:r>
            <a:r>
              <a:rPr lang="en-US" sz="1200" b="0" i="0" u="none" strike="noStrike" kern="1200" err="1">
                <a:solidFill>
                  <a:schemeClr val="tx1"/>
                </a:solidFill>
                <a:effectLst/>
                <a:latin typeface="+mn-lt"/>
                <a:ea typeface="+mn-ea"/>
                <a:cs typeface="+mn-cs"/>
              </a:rPr>
              <a:t>Bruntwood</a:t>
            </a:r>
            <a:r>
              <a:rPr lang="en-US" sz="1200" b="0" i="0" u="none" strike="noStrike" kern="1200">
                <a:solidFill>
                  <a:schemeClr val="tx1"/>
                </a:solidFill>
                <a:effectLst/>
                <a:latin typeface="+mn-lt"/>
                <a:ea typeface="+mn-ea"/>
                <a:cs typeface="+mn-cs"/>
              </a:rPr>
              <a:t> to establish Manchester’s world-leading Innovation District, comprising of innovator space and innovation community development. The Renold Innovation Hub opened in 2024. </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4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a:ea typeface="Calibri"/>
                <a:cs typeface="Calibri"/>
              </a:rPr>
              <a:t>Overview:</a:t>
            </a:r>
          </a:p>
          <a:p>
            <a:endParaRPr lang="en-GB" sz="1000" b="1">
              <a:ea typeface="Calibri"/>
              <a:cs typeface="Calibri"/>
            </a:endParaRPr>
          </a:p>
          <a:p>
            <a:pPr marL="285750" indent="-285750">
              <a:buFont typeface="Calibri"/>
              <a:buChar char="-"/>
            </a:pPr>
            <a:r>
              <a:rPr lang="en-GB" sz="1000">
                <a:ea typeface="Calibri"/>
                <a:cs typeface="Calibri"/>
              </a:rPr>
              <a:t>Knowledge exchange remains a key priority and the University achieved the maximum possible rating of 'very high engagement' for intellectual property and commercialisation according to the Knowledge Exchange Framework. </a:t>
            </a:r>
          </a:p>
          <a:p>
            <a:pPr marL="285750" indent="-285750">
              <a:buFont typeface="Calibri"/>
              <a:buChar char="-"/>
            </a:pPr>
            <a:r>
              <a:rPr lang="en-GB" sz="1000">
                <a:ea typeface="Calibri"/>
                <a:cs typeface="Calibri"/>
              </a:rPr>
              <a:t>Received £15 million from the UK Research and Innovation Impact Acceleration Account, one of the largest in the UK, to turn cutting-edge research into innovative solutions. </a:t>
            </a:r>
          </a:p>
          <a:p>
            <a:pPr marL="285750" indent="-285750">
              <a:buFont typeface="Calibri"/>
              <a:buChar char="-"/>
            </a:pPr>
            <a:r>
              <a:rPr lang="en-GB" sz="1000">
                <a:ea typeface="Calibri"/>
                <a:cs typeface="Calibri"/>
              </a:rPr>
              <a:t>Our 20-year, multi-million pound partnership with Boots and the No7 Beauty Company was renewed for a further five years. This high-profile partnership is furthering skin science advancements and developing new products that are revolutionising skin care in the beauty industry. </a:t>
            </a:r>
          </a:p>
          <a:p>
            <a:pPr marL="285750" indent="-285750">
              <a:buFont typeface="Calibri"/>
              <a:buChar char="-"/>
            </a:pPr>
            <a:r>
              <a:rPr lang="en-GB" sz="1000">
                <a:ea typeface="Calibri"/>
                <a:cs typeface="Calibri"/>
              </a:rPr>
              <a:t>The University is actively involved in Prosperity Partnerships, a UKRI programme that brings together industry and academia to address real-world challenges and holds one of the largest portfolios of Prosperity Partnership funding at £52 million. </a:t>
            </a:r>
          </a:p>
          <a:p>
            <a:endParaRPr lang="en-GB">
              <a:ea typeface="Calibri"/>
              <a:cs typeface="Calibri"/>
            </a:endParaRPr>
          </a:p>
          <a:p>
            <a:endParaRPr lang="en-GB" sz="1000" b="1">
              <a:ea typeface="Calibri"/>
              <a:cs typeface="Calibri"/>
            </a:endParaRPr>
          </a:p>
          <a:p>
            <a:endParaRPr lang="en-GB" sz="100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893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Through our partnerships and collaborations with external organisations, we are committed to driving economic growth, social development and cultural enrichment. </a:t>
            </a:r>
            <a:endParaRPr lang="en-US"/>
          </a:p>
          <a:p>
            <a:endParaRPr lang="en-GB"/>
          </a:p>
          <a:p>
            <a:r>
              <a:rPr lang="en-GB"/>
              <a:t>The Business Engagement and Knowledge Exchange Team is the main entry point of entry to the University for businesses seeking to partner and collaborate. The team also provides stewardship that facilitates growth and diversity of these partnerships. </a:t>
            </a:r>
            <a:endParaRPr lang="en-US"/>
          </a:p>
          <a:p>
            <a:endParaRPr lang="en-GB"/>
          </a:p>
          <a:p>
            <a:r>
              <a:rPr lang="en-GB"/>
              <a:t>We're proud to partner with some of the largest organisations in </a:t>
            </a:r>
            <a:r>
              <a:rPr lang="en-GB">
                <a:cs typeface="+mn-lt"/>
              </a:rPr>
              <a:t/>
            </a:r>
            <a:br>
              <a:rPr lang="en-GB">
                <a:cs typeface="+mn-lt"/>
              </a:rPr>
            </a:br>
            <a:r>
              <a:rPr lang="en-GB"/>
              <a:t>the world, along with regional and national SMEs. </a:t>
            </a:r>
            <a:r>
              <a:rPr lang="en-GB">
                <a:cs typeface="+mn-lt"/>
              </a:rPr>
              <a:t/>
            </a:r>
            <a:br>
              <a:rPr lang="en-GB">
                <a:cs typeface="+mn-lt"/>
              </a:rPr>
            </a:br>
            <a:r>
              <a:rPr lang="en-GB">
                <a:cs typeface="+mn-lt"/>
              </a:rPr>
              <a:t/>
            </a:r>
            <a:br>
              <a:rPr lang="en-GB">
                <a:cs typeface="+mn-lt"/>
              </a:rPr>
            </a:br>
            <a:r>
              <a:rPr lang="en-GB"/>
              <a:t>Our tailored partnerships focus on;</a:t>
            </a:r>
            <a:endParaRPr lang="en-US"/>
          </a:p>
          <a:p>
            <a:pPr marL="342900" indent="-342900">
              <a:lnSpc>
                <a:spcPct val="107000"/>
              </a:lnSpc>
              <a:spcAft>
                <a:spcPts val="800"/>
              </a:spcAft>
              <a:buFont typeface="Wingdings,Sans-Serif"/>
              <a:buChar char="§"/>
            </a:pPr>
            <a:r>
              <a:rPr lang="en-GB"/>
              <a:t>Tackling global challenges through interdisciplinary collaborative research and skills and </a:t>
            </a:r>
            <a:endParaRPr lang="en-US"/>
          </a:p>
          <a:p>
            <a:pPr marL="342900" indent="-342900">
              <a:lnSpc>
                <a:spcPct val="107000"/>
              </a:lnSpc>
              <a:spcAft>
                <a:spcPts val="800"/>
              </a:spcAft>
              <a:buFont typeface="Wingdings,Sans-Serif"/>
              <a:buChar char="§"/>
            </a:pPr>
            <a:r>
              <a:rPr lang="en-GB">
                <a:ea typeface="Calibri"/>
                <a:cs typeface="Calibri"/>
              </a:rPr>
              <a:t>Developing new products, processes and services with organisations </a:t>
            </a:r>
          </a:p>
          <a:p>
            <a:pPr marL="342900" indent="-342900">
              <a:lnSpc>
                <a:spcPct val="107000"/>
              </a:lnSpc>
              <a:spcAft>
                <a:spcPts val="800"/>
              </a:spcAft>
              <a:buFont typeface="Wingdings,Sans-Serif"/>
              <a:buChar char="§"/>
            </a:pPr>
            <a:r>
              <a:rPr lang="en-GB"/>
              <a:t>Developing new products, processes and services </a:t>
            </a:r>
            <a:r>
              <a:rPr lang="en-GB">
                <a:cs typeface="+mn-lt"/>
              </a:rPr>
              <a:t/>
            </a:r>
            <a:br>
              <a:rPr lang="en-GB">
                <a:cs typeface="+mn-lt"/>
              </a:rPr>
            </a:br>
            <a:r>
              <a:rPr lang="en-GB"/>
              <a:t>with businesses and organisations </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160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a:t>World-class service</a:t>
            </a:r>
            <a:r>
              <a:rPr lang="en-GB" b="0" baseline="0"/>
              <a:t> – enabling successful engagement with national and international industry partners, entrepreneurs, licensees and VC investors. </a:t>
            </a:r>
          </a:p>
          <a:p>
            <a:pPr marL="171450" indent="-171450">
              <a:buFontTx/>
              <a:buChar char="-"/>
            </a:pPr>
            <a:r>
              <a:rPr lang="en-GB" b="0" baseline="0"/>
              <a:t>In the 2023/24 financial year, the Innovation Factory launched seven new spin-outs, secured £2.3M in licensing incomes and secured £9.2M in first investments in new spin-outs. </a:t>
            </a:r>
          </a:p>
          <a:p>
            <a:pPr marL="171450" indent="-171450">
              <a:buFontTx/>
              <a:buChar char="-"/>
            </a:pPr>
            <a:r>
              <a:rPr lang="en-GB" b="0" baseline="0"/>
              <a:t>There are currently more than 100 spin-outs originating from the University. </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26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baseline="0"/>
              <a:t>Sister (formerly ID Manchester) will transform The University of Manchester’s former North campus, once home to the historic University of Manchester Institute of Science and Technology (UMIST), into a vibrant city centre neighbourhood. </a:t>
            </a:r>
          </a:p>
          <a:p>
            <a:pPr marL="171450" indent="-171450">
              <a:buFontTx/>
              <a:buChar char="-"/>
            </a:pPr>
            <a:r>
              <a:rPr lang="en-GB" b="0" baseline="0"/>
              <a:t>Development of the site will take place in phases over the next 15-20 years. </a:t>
            </a:r>
          </a:p>
          <a:p>
            <a:pPr marL="171450" indent="-171450">
              <a:buFontTx/>
              <a:buChar char="-"/>
            </a:pPr>
            <a:r>
              <a:rPr lang="en-GB" b="0" baseline="0"/>
              <a:t>The first building, the </a:t>
            </a:r>
            <a:r>
              <a:rPr lang="en-GB" b="0" baseline="0" err="1"/>
              <a:t>Renold</a:t>
            </a:r>
            <a:r>
              <a:rPr lang="en-GB" b="0" baseline="0"/>
              <a:t> Building, opened on site in 2024. </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907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Tx/>
              <a:buChar char="-"/>
            </a:pPr>
            <a:r>
              <a:rPr lang="en-GB" sz="1200" b="0" i="0" u="none" strike="noStrike" kern="1200">
                <a:solidFill>
                  <a:schemeClr val="tx1"/>
                </a:solidFill>
                <a:effectLst/>
                <a:latin typeface="+mn-lt"/>
                <a:ea typeface="+mn-ea"/>
                <a:cs typeface="+mn-cs"/>
              </a:rPr>
              <a:t>Unit M  is designed to drive regional innovation as an immediate step to solve the UK’s growth and productivity challenge.</a:t>
            </a:r>
            <a:r>
              <a:rPr lang="en-US" sz="1200" b="0" i="0" kern="1200">
                <a:solidFill>
                  <a:schemeClr val="tx1"/>
                </a:solidFill>
                <a:effectLst/>
                <a:latin typeface="+mn-lt"/>
                <a:ea typeface="+mn-ea"/>
                <a:cs typeface="+mn-cs"/>
              </a:rPr>
              <a:t>​</a:t>
            </a:r>
          </a:p>
          <a:p>
            <a:pPr marL="171450" indent="-171450" rtl="0" fontAlgn="base">
              <a:buFontTx/>
              <a:buChar char="-"/>
            </a:pPr>
            <a:r>
              <a:rPr lang="en-GB" sz="1200" b="0" i="0" u="none" strike="noStrike" kern="1200">
                <a:solidFill>
                  <a:schemeClr val="tx1"/>
                </a:solidFill>
                <a:effectLst/>
                <a:latin typeface="+mn-lt"/>
                <a:ea typeface="+mn-ea"/>
                <a:cs typeface="+mn-cs"/>
              </a:rPr>
              <a:t>It will connect and catalyse the innovation ecosystem in Manchester and the wider region to accelerate inclusive growth.</a:t>
            </a:r>
            <a:r>
              <a:rPr lang="en-US" sz="1200" b="0" i="0" kern="1200">
                <a:solidFill>
                  <a:schemeClr val="tx1"/>
                </a:solidFill>
                <a:effectLst/>
                <a:latin typeface="+mn-lt"/>
                <a:ea typeface="+mn-ea"/>
                <a:cs typeface="+mn-cs"/>
              </a:rPr>
              <a:t>​</a:t>
            </a:r>
          </a:p>
          <a:p>
            <a:pPr marL="171450" indent="-171450" rtl="0" fontAlgn="base">
              <a:buFontTx/>
              <a:buChar char="-"/>
            </a:pPr>
            <a:r>
              <a:rPr lang="en-GB" sz="1200" b="0" i="0" u="none" strike="noStrike" kern="1200">
                <a:solidFill>
                  <a:schemeClr val="tx1"/>
                </a:solidFill>
                <a:effectLst/>
                <a:latin typeface="+mn-lt"/>
                <a:ea typeface="+mn-ea"/>
                <a:cs typeface="+mn-cs"/>
              </a:rPr>
              <a:t>It will have the agility to operate dynamically in response to the most impactful opportunities as they emerge - whether that’s connecting students into the ecosystem or drawing on expertise from across the whole University to help solve real world challenges from industry</a:t>
            </a:r>
            <a:r>
              <a:rPr lang="en-US" sz="1200" b="0" i="0" kern="1200">
                <a:solidFill>
                  <a:schemeClr val="tx1"/>
                </a:solidFill>
                <a:effectLst/>
                <a:latin typeface="+mn-lt"/>
                <a:ea typeface="+mn-ea"/>
                <a:cs typeface="+mn-cs"/>
              </a:rPr>
              <a:t>​.</a:t>
            </a:r>
          </a:p>
          <a:p>
            <a:pPr marL="171450" indent="-171450" rtl="0" fontAlgn="base">
              <a:buFontTx/>
              <a:buChar char="-"/>
            </a:pPr>
            <a:r>
              <a:rPr lang="en-GB" sz="1200" b="0" i="0" u="none" strike="noStrike" kern="1200">
                <a:solidFill>
                  <a:schemeClr val="tx1"/>
                </a:solidFill>
                <a:effectLst/>
                <a:latin typeface="+mn-lt"/>
                <a:ea typeface="+mn-ea"/>
                <a:cs typeface="+mn-cs"/>
              </a:rPr>
              <a:t>It</a:t>
            </a:r>
            <a:r>
              <a:rPr lang="en-GB" sz="1200" b="0" i="0" u="none" strike="noStrike" kern="1200" baseline="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is designed to address all aspects of the innovation challenge –by making the University’s world-class research, innovation assets and talent more accessible to all. </a:t>
            </a:r>
            <a:endParaRPr lang="en-US" sz="1200" b="0" i="0" kern="1200">
              <a:solidFill>
                <a:schemeClr val="tx1"/>
              </a:solidFill>
              <a:effectLst/>
              <a:latin typeface="+mn-lt"/>
              <a:ea typeface="+mn-ea"/>
              <a:cs typeface="+mn-cs"/>
            </a:endParaRPr>
          </a:p>
          <a:p>
            <a:pPr marL="0" indent="0">
              <a:buFontTx/>
              <a:buNone/>
            </a:pP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02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1824, The University of Manchester has been pioneering, innovating and discovering. Shaping the world, changing the world, the first in the world.</a:t>
            </a:r>
          </a:p>
          <a:p>
            <a:endParaRPr lang="en-US">
              <a:cs typeface="Calibri"/>
            </a:endParaRPr>
          </a:p>
          <a:p>
            <a:r>
              <a:rPr lang="en-US" dirty="0"/>
              <a:t>Building on our discoveries, we’re spearheading change, addressing our planet’s greatest challenges, and making a difference in our city, nation and beyond.</a:t>
            </a:r>
            <a:endParaRPr lang="en-US" dirty="0">
              <a:cs typeface="Calibri"/>
            </a:endParaRPr>
          </a:p>
          <a:p>
            <a:endParaRPr lang="en-US">
              <a:cs typeface="Calibri"/>
            </a:endParaRPr>
          </a:p>
          <a:p>
            <a:r>
              <a:rPr lang="en-US" dirty="0"/>
              <a:t>We look forwards and outwards; our aspirations are limitless. We will continue to collaborate, encourage and influence – for the next 200 years and more.</a:t>
            </a: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605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19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*Manchester Doctoral College (MDC)</a:t>
            </a:r>
          </a:p>
          <a:p>
            <a:endParaRPr lang="en-GB" b="1" dirty="0">
              <a:ea typeface="Calibri"/>
              <a:cs typeface="Calibri"/>
            </a:endParaRPr>
          </a:p>
          <a:p>
            <a:r>
              <a:rPr lang="en-GB" b="1" dirty="0">
                <a:ea typeface="Calibri"/>
                <a:cs typeface="Calibri"/>
              </a:rPr>
              <a:t>Overview:</a:t>
            </a:r>
          </a:p>
          <a:p>
            <a:r>
              <a:rPr lang="en-GB" dirty="0"/>
              <a:t>At the University of Manchester, we are committed to attracting and nurturing the brightest researchers within a dynamic and supportive environment where they can thrive. The Manchester Doctoral College (MDC) plays a vital role in this mission, providing leadership and coordination across the University to ensure we attract outstanding postgraduate researchers (PGRs) to areas of both internal and global strategic importance. </a:t>
            </a:r>
            <a:endParaRPr lang="en-GB" dirty="0">
              <a:ea typeface="Calibri"/>
              <a:cs typeface="Calibri"/>
            </a:endParaRPr>
          </a:p>
          <a:p>
            <a:endParaRPr lang="en-GB"/>
          </a:p>
          <a:p>
            <a:r>
              <a:rPr lang="en-GB" dirty="0"/>
              <a:t>By optimising funding opportunities and refining our recruitment and admissions processes, we secure the most talented researchers and empower them to make a meaningful impact. MDC fosters an inclusive, stimulating, and collaborative research culture, offering tailored development opportunities that equip our PGRs with the skills and confidence to excel in their chosen careers—whether in academia, industry, or beyond. </a:t>
            </a:r>
            <a:endParaRPr lang="en-GB" dirty="0">
              <a:ea typeface="Calibri"/>
              <a:cs typeface="Calibri"/>
            </a:endParaRPr>
          </a:p>
          <a:p>
            <a:endParaRPr lang="en-GB" b="0" i="0" u="none">
              <a:ea typeface="Calibri"/>
              <a:cs typeface="Calibri"/>
            </a:endParaRPr>
          </a:p>
          <a:p>
            <a:r>
              <a:rPr lang="en-GB" b="1" dirty="0"/>
              <a:t>   Key Areas:</a:t>
            </a:r>
            <a:endParaRPr lang="en-GB" dirty="0"/>
          </a:p>
          <a:p>
            <a:endParaRPr lang="en-GB" b="1"/>
          </a:p>
          <a:p>
            <a:pPr marL="171450" indent="-171450">
              <a:buFont typeface="Arial"/>
              <a:buChar char="•"/>
            </a:pPr>
            <a:r>
              <a:rPr lang="en-GB" b="1" dirty="0"/>
              <a:t>Coordinated leadership and strategy</a:t>
            </a:r>
            <a:endParaRPr lang="en-GB" dirty="0"/>
          </a:p>
          <a:p>
            <a:pPr marL="628650" lvl="1" indent="-171450">
              <a:buFont typeface="Courier New"/>
              <a:buChar char="○"/>
            </a:pPr>
            <a:r>
              <a:rPr lang="en-GB" dirty="0"/>
              <a:t>Manchester Doctoral College (MDC) provides a robust and cohesive structure.</a:t>
            </a:r>
            <a:endParaRPr lang="en-GB" dirty="0">
              <a:ea typeface="Calibri"/>
              <a:cs typeface="Calibri"/>
            </a:endParaRPr>
          </a:p>
          <a:p>
            <a:pPr marL="628650" lvl="1" indent="-171450">
              <a:buFont typeface="Courier New"/>
              <a:buChar char="○"/>
            </a:pPr>
            <a:r>
              <a:rPr lang="en-GB" dirty="0"/>
              <a:t>Faculty Doctoral Academies (DAs) and the Research Degrees and Researcher Development (RDRD) team ensure strategic leadership across the university.</a:t>
            </a:r>
            <a:endParaRPr lang="en-GB" dirty="0">
              <a:ea typeface="Calibri"/>
              <a:cs typeface="Calibri"/>
            </a:endParaRPr>
          </a:p>
          <a:p>
            <a:pPr marL="628650" lvl="1" indent="-171450">
              <a:buFont typeface="Courier New"/>
              <a:buChar char="○"/>
            </a:pPr>
            <a:r>
              <a:rPr lang="en-GB" dirty="0"/>
              <a:t>Faculty-led management of PGRs tailored to discipline-specific needs.</a:t>
            </a:r>
            <a:endParaRPr lang="en-GB" dirty="0">
              <a:ea typeface="Calibri"/>
              <a:cs typeface="Calibri"/>
            </a:endParaRPr>
          </a:p>
          <a:p>
            <a:pPr marL="171450" indent="-171450">
              <a:buFont typeface="Arial"/>
              <a:buChar char="•"/>
            </a:pPr>
            <a:r>
              <a:rPr lang="en-GB" b="1" dirty="0"/>
              <a:t>Attracting and recruiting the best research talent</a:t>
            </a:r>
            <a:endParaRPr lang="en-GB" dirty="0"/>
          </a:p>
          <a:p>
            <a:pPr marL="628650" lvl="1" indent="-171450">
              <a:buFont typeface="Courier New"/>
              <a:buChar char="○"/>
            </a:pPr>
            <a:r>
              <a:rPr lang="en-GB" dirty="0"/>
              <a:t>Commitment to securing high-quality UK and international PGR candidates.</a:t>
            </a:r>
            <a:endParaRPr lang="en-GB" dirty="0">
              <a:ea typeface="Calibri"/>
              <a:cs typeface="Calibri"/>
            </a:endParaRPr>
          </a:p>
          <a:p>
            <a:pPr marL="628650" lvl="1" indent="-171450">
              <a:buFont typeface="Courier New"/>
              <a:buChar char="○"/>
            </a:pPr>
            <a:r>
              <a:rPr lang="en-GB" dirty="0"/>
              <a:t>25% of PGR funding comes from UKRI—recognised as a mark of quality.</a:t>
            </a:r>
            <a:endParaRPr lang="en-GB" dirty="0">
              <a:ea typeface="Calibri"/>
              <a:cs typeface="Calibri"/>
            </a:endParaRPr>
          </a:p>
          <a:p>
            <a:pPr marL="628650" lvl="1" indent="-171450">
              <a:buFont typeface="Courier New"/>
              <a:buChar char="○"/>
            </a:pPr>
            <a:r>
              <a:rPr lang="en-GB" dirty="0"/>
              <a:t>Our large International PGR community and international PGR collaborations with Melbourne, Tsinghua, Chile, Tokyo, and Toronto give us global reach.</a:t>
            </a:r>
            <a:endParaRPr lang="en-GB" dirty="0">
              <a:ea typeface="Calibri"/>
              <a:cs typeface="Calibri"/>
            </a:endParaRPr>
          </a:p>
          <a:p>
            <a:pPr marL="171450" indent="-171450">
              <a:buFont typeface="Arial"/>
              <a:buChar char="•"/>
            </a:pPr>
            <a:r>
              <a:rPr lang="en-GB" b="1" dirty="0"/>
              <a:t>Preparing future research and industry leaders</a:t>
            </a:r>
            <a:endParaRPr lang="en-GB" dirty="0"/>
          </a:p>
          <a:p>
            <a:pPr marL="628650" lvl="1" indent="-171450">
              <a:buFont typeface="Courier New"/>
              <a:buChar char="○"/>
            </a:pPr>
            <a:r>
              <a:rPr lang="en-GB" dirty="0"/>
              <a:t>PGRs are trained to address global and societal challenges.</a:t>
            </a:r>
            <a:endParaRPr lang="en-GB" dirty="0">
              <a:ea typeface="Calibri"/>
              <a:cs typeface="Calibri"/>
            </a:endParaRPr>
          </a:p>
          <a:p>
            <a:pPr marL="628650" lvl="1" indent="-171450">
              <a:buFont typeface="Courier New"/>
              <a:buChar char="○"/>
            </a:pPr>
            <a:r>
              <a:rPr lang="en-GB" dirty="0"/>
              <a:t>University wide researcher development programme supporting PGRs with personal, professional and career development training opportunities</a:t>
            </a:r>
            <a:endParaRPr lang="en-GB" dirty="0">
              <a:ea typeface="Calibri"/>
              <a:cs typeface="Calibri"/>
            </a:endParaRPr>
          </a:p>
          <a:p>
            <a:pPr lvl="1"/>
            <a:r>
              <a:rPr lang="en-GB" dirty="0"/>
              <a:t>spanning academia, industry, and other sectors.</a:t>
            </a:r>
            <a:endParaRPr lang="en-GB" dirty="0">
              <a:ea typeface="Calibri"/>
              <a:cs typeface="Calibri"/>
            </a:endParaRPr>
          </a:p>
          <a:p>
            <a:pPr marL="628650" lvl="1" indent="-171450">
              <a:buFont typeface="Courier New"/>
              <a:buChar char="○"/>
            </a:pPr>
            <a:r>
              <a:rPr lang="en-GB" dirty="0"/>
              <a:t>Inclusion and representation in decision-making enhance leadership development.</a:t>
            </a:r>
            <a:endParaRPr lang="en-GB" dirty="0">
              <a:ea typeface="Calibri"/>
              <a:cs typeface="Calibri"/>
            </a:endParaRPr>
          </a:p>
          <a:p>
            <a:pPr marL="171450" indent="-171450">
              <a:buFont typeface="Arial"/>
              <a:buChar char="•"/>
            </a:pPr>
            <a:r>
              <a:rPr lang="en-GB" b="1" dirty="0"/>
              <a:t>PGR contribution to the research environment</a:t>
            </a:r>
            <a:endParaRPr lang="en-GB" dirty="0"/>
          </a:p>
          <a:p>
            <a:pPr marL="628650" lvl="1" indent="-171450">
              <a:buFont typeface="Courier New"/>
              <a:buChar char="○"/>
            </a:pPr>
            <a:r>
              <a:rPr lang="en-GB" dirty="0"/>
              <a:t>PGRs are integral to the University’s research ecosystem contributing to research outputs, enhancing communities and increasing global impact on the economy, environment, society, culture and health.</a:t>
            </a:r>
            <a:endParaRPr lang="en-GB" dirty="0">
              <a:ea typeface="Calibri"/>
              <a:cs typeface="Calibri"/>
            </a:endParaRPr>
          </a:p>
          <a:p>
            <a:pPr marL="628650" lvl="1" indent="-171450">
              <a:buFont typeface="Courier New"/>
              <a:buChar char="○"/>
            </a:pPr>
            <a:r>
              <a:rPr lang="en-GB" dirty="0"/>
              <a:t>Faculty Doctoral Academies ensure vibrant research environments aligned with local and global needs.</a:t>
            </a:r>
            <a:endParaRPr lang="en-GB" dirty="0">
              <a:ea typeface="Calibri" panose="020F0502020204030204"/>
              <a:cs typeface="Calibri" panose="020F0502020204030204"/>
            </a:endParaRPr>
          </a:p>
          <a:p>
            <a:pPr marL="628650" lvl="1" indent="-171450">
              <a:buFont typeface="Courier New"/>
              <a:buChar char="○"/>
            </a:pPr>
            <a:endParaRPr lang="en-GB" b="1"/>
          </a:p>
          <a:p>
            <a:pPr marL="628650" lvl="1" indent="-171450">
              <a:buFont typeface="Courier New"/>
              <a:buChar char="○"/>
            </a:pPr>
            <a:endParaRPr lang="en-GB" b="1"/>
          </a:p>
          <a:p>
            <a:pPr lvl="1"/>
            <a:r>
              <a:rPr lang="en-GB" b="1" dirty="0"/>
              <a:t>Facts:</a:t>
            </a:r>
            <a:endParaRPr lang="en-GB" dirty="0">
              <a:ea typeface="Calibri" panose="020F0502020204030204"/>
              <a:cs typeface="Calibri" panose="020F0502020204030204"/>
            </a:endParaRPr>
          </a:p>
          <a:p>
            <a:pPr lvl="1"/>
            <a:endParaRPr lang="en-GB" b="1"/>
          </a:p>
          <a:p>
            <a:pPr marL="171450" indent="-171450">
              <a:buFont typeface="Symbol"/>
              <a:buChar char="•"/>
            </a:pPr>
            <a:r>
              <a:rPr lang="en-GB" b="1" dirty="0"/>
              <a:t>Structured support and funding</a:t>
            </a:r>
            <a:endParaRPr lang="en-GB" dirty="0"/>
          </a:p>
          <a:p>
            <a:pPr marL="628650" lvl="1" indent="-171450">
              <a:buFont typeface="Courier New"/>
              <a:buChar char="○"/>
            </a:pPr>
            <a:r>
              <a:rPr lang="en-GB" dirty="0"/>
              <a:t>MDC oversees a diverse range of UKRI and charity-funded doctoral programmes worth over £100M.</a:t>
            </a:r>
            <a:endParaRPr lang="en-GB" dirty="0">
              <a:ea typeface="Calibri"/>
              <a:cs typeface="Calibri"/>
            </a:endParaRPr>
          </a:p>
          <a:p>
            <a:pPr marL="628650" lvl="1" indent="-171450">
              <a:buFont typeface="Courier New"/>
              <a:buChar char="○"/>
            </a:pPr>
            <a:r>
              <a:rPr lang="en-GB" dirty="0"/>
              <a:t>16 UKRI-funded CDT/DTP programmes, 9 charity-funded, and 2 NHS-funded programme. Our President’s Doctoral Scholarships Scheme -  University flagship funding initiative open to students of all nationalities and across all research areas</a:t>
            </a:r>
            <a:endParaRPr lang="en-GB" dirty="0">
              <a:ea typeface="Calibri"/>
              <a:cs typeface="Calibri"/>
            </a:endParaRPr>
          </a:p>
          <a:p>
            <a:pPr marL="628650" lvl="1" indent="-171450">
              <a:buFont typeface="Courier New"/>
              <a:buChar char="○"/>
            </a:pPr>
            <a:r>
              <a:rPr lang="en-GB" dirty="0"/>
              <a:t>Multiple pathways into PGR, including part-time options, to support diversity and accessibility.</a:t>
            </a:r>
            <a:endParaRPr lang="en-GB" dirty="0">
              <a:ea typeface="Calibri"/>
              <a:cs typeface="Calibri"/>
            </a:endParaRPr>
          </a:p>
          <a:p>
            <a:pPr marL="171450" indent="-171450">
              <a:buFont typeface="Symbol"/>
              <a:buChar char="•"/>
            </a:pPr>
            <a:r>
              <a:rPr lang="en-GB" b="1" dirty="0"/>
              <a:t>PGR population and global standing</a:t>
            </a:r>
            <a:endParaRPr lang="en-GB" dirty="0"/>
          </a:p>
          <a:p>
            <a:pPr marL="628650" lvl="1" indent="-171450">
              <a:buFont typeface="Courier New"/>
              <a:buChar char="○"/>
            </a:pPr>
            <a:r>
              <a:rPr lang="en-GB" dirty="0"/>
              <a:t>UoM has the 5th largest PGR population in the UK (HESA 2022-23), behind UCL, Oxford, Imperial, and Cambridge.</a:t>
            </a:r>
            <a:endParaRPr lang="en-GB" dirty="0">
              <a:ea typeface="Calibri"/>
              <a:cs typeface="Calibri"/>
            </a:endParaRPr>
          </a:p>
          <a:p>
            <a:pPr marL="628650" lvl="1" indent="-171450">
              <a:buFont typeface="Courier New"/>
              <a:buChar char="○"/>
            </a:pPr>
            <a:r>
              <a:rPr lang="en-GB" dirty="0"/>
              <a:t>3,800 registered PGRs (53% home, 47% international).</a:t>
            </a:r>
            <a:endParaRPr lang="en-GB" dirty="0">
              <a:ea typeface="Calibri"/>
              <a:cs typeface="Calibri"/>
            </a:endParaRPr>
          </a:p>
          <a:p>
            <a:pPr marL="628650" lvl="1" indent="-171450">
              <a:buFont typeface="Courier New"/>
              <a:buChar char="○"/>
            </a:pPr>
            <a:r>
              <a:rPr lang="en-GB" dirty="0"/>
              <a:t>5,960 active PGRs (48% home, 52% international).</a:t>
            </a:r>
            <a:endParaRPr lang="en-GB" dirty="0">
              <a:ea typeface="Calibri"/>
              <a:cs typeface="Calibri"/>
            </a:endParaRPr>
          </a:p>
          <a:p>
            <a:pPr marL="171450" indent="-171450">
              <a:buFont typeface="Symbol"/>
              <a:buChar char="•"/>
            </a:pPr>
            <a:r>
              <a:rPr lang="en-GB" b="1" dirty="0"/>
              <a:t>Commitment to global and societal impact</a:t>
            </a:r>
            <a:endParaRPr lang="en-GB" dirty="0"/>
          </a:p>
          <a:p>
            <a:pPr marL="628650" lvl="1" indent="-171450">
              <a:buFont typeface="Courier New"/>
              <a:buChar char="○"/>
            </a:pPr>
            <a:r>
              <a:rPr lang="en-GB" dirty="0"/>
              <a:t>PGRs contribute to addressing societal and global challenges.</a:t>
            </a:r>
            <a:endParaRPr lang="en-GB" dirty="0">
              <a:ea typeface="Calibri"/>
              <a:cs typeface="Calibri"/>
            </a:endParaRPr>
          </a:p>
          <a:p>
            <a:pPr marL="628650" lvl="1" indent="-171450">
              <a:buFont typeface="Courier New"/>
              <a:buChar char="○"/>
            </a:pPr>
            <a:r>
              <a:rPr lang="en-GB" dirty="0"/>
              <a:t>MDC ensures research aligns with evolving global needs.</a:t>
            </a:r>
            <a:endParaRPr lang="en-GB" dirty="0">
              <a:ea typeface="Calibri"/>
              <a:cs typeface="Calibri"/>
            </a:endParaRPr>
          </a:p>
          <a:p>
            <a:pPr lvl="1"/>
            <a:endParaRPr lang="en-GB"/>
          </a:p>
          <a:p>
            <a:pPr lvl="1"/>
            <a:r>
              <a:rPr lang="en-GB" b="1" dirty="0"/>
              <a:t>Supporting notes:</a:t>
            </a:r>
            <a:endParaRPr lang="en-GB" dirty="0"/>
          </a:p>
          <a:p>
            <a:pPr lvl="1"/>
            <a:endParaRPr lang="en-GB" b="1"/>
          </a:p>
          <a:p>
            <a:pPr marL="171450" indent="-171450">
              <a:buFont typeface="Symbol"/>
              <a:buChar char="•"/>
            </a:pPr>
            <a:r>
              <a:rPr lang="en-GB" b="1" dirty="0"/>
              <a:t>MDC’s role in research excellence</a:t>
            </a:r>
            <a:endParaRPr lang="en-GB" dirty="0"/>
          </a:p>
          <a:p>
            <a:pPr marL="628650" lvl="1" indent="-171450">
              <a:buFont typeface="Courier New"/>
              <a:buChar char="○"/>
            </a:pPr>
            <a:r>
              <a:rPr lang="en-GB" dirty="0"/>
              <a:t>MDC attracts and nurtures the brightest research talent, ensuring they thrive in a dynamic and supportive environment.</a:t>
            </a:r>
            <a:endParaRPr lang="en-GB" dirty="0">
              <a:ea typeface="Calibri"/>
              <a:cs typeface="Calibri"/>
            </a:endParaRPr>
          </a:p>
          <a:p>
            <a:pPr marL="628650" lvl="1" indent="-171450">
              <a:buFont typeface="Courier New"/>
              <a:buChar char="○"/>
            </a:pPr>
            <a:r>
              <a:rPr lang="en-GB" dirty="0"/>
              <a:t>Provides leadership and coordination across faculties to drive high-impact research.</a:t>
            </a:r>
            <a:endParaRPr lang="en-GB" dirty="0">
              <a:ea typeface="Calibri"/>
              <a:cs typeface="Calibri"/>
            </a:endParaRPr>
          </a:p>
          <a:p>
            <a:pPr marL="171450" indent="-171450">
              <a:buFont typeface="Symbol"/>
              <a:buChar char="•"/>
            </a:pPr>
            <a:r>
              <a:rPr lang="en-GB" b="1" dirty="0"/>
              <a:t>Optimising funding and recruitment</a:t>
            </a:r>
            <a:endParaRPr lang="en-GB" dirty="0"/>
          </a:p>
          <a:p>
            <a:pPr marL="628650" lvl="1" indent="-171450">
              <a:buFont typeface="Courier New"/>
              <a:buChar char="○"/>
            </a:pPr>
            <a:r>
              <a:rPr lang="en-GB" dirty="0"/>
              <a:t>Focused on securing the most talented PGRs through optimised funding and recruitment processes.</a:t>
            </a:r>
            <a:endParaRPr lang="en-GB" dirty="0">
              <a:ea typeface="Calibri"/>
              <a:cs typeface="Calibri"/>
            </a:endParaRPr>
          </a:p>
          <a:p>
            <a:pPr marL="628650" lvl="1" indent="-171450">
              <a:buFont typeface="Courier New"/>
              <a:buChar char="○"/>
            </a:pPr>
            <a:r>
              <a:rPr lang="en-GB" dirty="0"/>
              <a:t>Ensures PGRs can make a meaningful impact through research.</a:t>
            </a:r>
            <a:endParaRPr lang="en-GB" dirty="0">
              <a:ea typeface="Calibri"/>
              <a:cs typeface="Calibri"/>
            </a:endParaRPr>
          </a:p>
          <a:p>
            <a:pPr marL="171450" indent="-171450">
              <a:buFont typeface="Symbol"/>
              <a:buChar char="•"/>
            </a:pPr>
            <a:r>
              <a:rPr lang="en-GB" b="1" dirty="0"/>
              <a:t>Enhancing the PGR experience</a:t>
            </a:r>
            <a:endParaRPr lang="en-GB" dirty="0"/>
          </a:p>
          <a:p>
            <a:pPr marL="628650" lvl="1" indent="-171450">
              <a:buFont typeface="Courier New"/>
              <a:buChar char="○"/>
            </a:pPr>
            <a:r>
              <a:rPr lang="en-GB" dirty="0"/>
              <a:t>Faculty Doctoral Academies oversee the entire PGR lifecycle, from recruitment to career transition.</a:t>
            </a:r>
            <a:endParaRPr lang="en-GB" dirty="0">
              <a:ea typeface="Calibri"/>
              <a:cs typeface="Calibri"/>
            </a:endParaRPr>
          </a:p>
          <a:p>
            <a:pPr marL="628650" lvl="1" indent="-171450">
              <a:buFont typeface="Courier New"/>
              <a:buChar char="○"/>
            </a:pPr>
            <a:r>
              <a:rPr lang="en-GB" dirty="0"/>
              <a:t>Commitment to student experience, wellbeing, and celebrating successes.</a:t>
            </a:r>
            <a:endParaRPr lang="en-GB" dirty="0">
              <a:ea typeface="Calibri"/>
              <a:cs typeface="Calibri"/>
            </a:endParaRPr>
          </a:p>
          <a:p>
            <a:pPr marL="171450" indent="-171450">
              <a:buFont typeface="Symbol"/>
              <a:buChar char="•"/>
            </a:pPr>
            <a:r>
              <a:rPr lang="en-GB" b="1" dirty="0"/>
              <a:t>Why Manchester?</a:t>
            </a:r>
            <a:endParaRPr lang="en-GB" dirty="0"/>
          </a:p>
          <a:p>
            <a:pPr marL="628650" lvl="1" indent="-171450">
              <a:buFont typeface="Courier New"/>
              <a:buChar char="○"/>
            </a:pPr>
            <a:r>
              <a:rPr lang="en-GB" dirty="0"/>
              <a:t>Strong faculty structure with a tailored, discipline-specific approach.</a:t>
            </a:r>
            <a:endParaRPr lang="en-GB" dirty="0">
              <a:ea typeface="Calibri"/>
              <a:cs typeface="Calibri"/>
            </a:endParaRPr>
          </a:p>
          <a:p>
            <a:pPr marL="628650" lvl="1" indent="-171450">
              <a:buFont typeface="Courier New"/>
              <a:buChar char="○"/>
            </a:pPr>
            <a:r>
              <a:rPr lang="en-GB" dirty="0"/>
              <a:t>Inclusive and collaborative research culture.</a:t>
            </a:r>
            <a:endParaRPr lang="en-GB" dirty="0">
              <a:ea typeface="Calibri"/>
              <a:cs typeface="Calibri"/>
            </a:endParaRPr>
          </a:p>
          <a:p>
            <a:pPr marL="628650" lvl="1" indent="-171450">
              <a:buFont typeface="Courier New"/>
              <a:buChar char="○"/>
            </a:pPr>
            <a:r>
              <a:rPr lang="en-GB" dirty="0"/>
              <a:t>Well-connected globally through strategic partnerships.</a:t>
            </a:r>
            <a:endParaRPr lang="en-GB" dirty="0">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0805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Overview:</a:t>
            </a:r>
          </a:p>
          <a:p>
            <a:pPr marL="171450" indent="-171450">
              <a:buFont typeface="Calibri"/>
              <a:buChar char="-"/>
            </a:pPr>
            <a:endParaRPr lang="en-GB" dirty="0"/>
          </a:p>
          <a:p>
            <a:pPr marL="171450" indent="-171450">
              <a:buFont typeface="Calibri"/>
              <a:buChar char="-"/>
            </a:pPr>
            <a:r>
              <a:rPr lang="en-GB" dirty="0"/>
              <a:t>The University of Manchester invests in a range of discipline-specific, institutionally funded research fellowships to help develop academic research careers.</a:t>
            </a:r>
            <a:endParaRPr lang="en-US" dirty="0">
              <a:ea typeface="Calibri"/>
              <a:cs typeface="Calibri"/>
            </a:endParaRPr>
          </a:p>
          <a:p>
            <a:pPr marL="171450" indent="-171450">
              <a:buFont typeface="Calibri"/>
              <a:buChar char="-"/>
            </a:pPr>
            <a:r>
              <a:rPr lang="en-GB" dirty="0"/>
              <a:t>Support for externally funded research fellowships and individual awards at postgraduate, postdoctoral, career development and professorial stages.</a:t>
            </a:r>
            <a:endParaRPr lang="en-US" dirty="0"/>
          </a:p>
          <a:p>
            <a:pPr marL="171450" indent="-171450">
              <a:buFont typeface="Calibri"/>
              <a:buChar char="-"/>
            </a:pPr>
            <a:r>
              <a:rPr lang="en-GB" dirty="0"/>
              <a:t>We develop our community of research fellows as current or future research leaders.</a:t>
            </a:r>
            <a:endParaRPr lang="en-US" dirty="0">
              <a:ea typeface="Calibri" panose="020F0502020204030204"/>
              <a:cs typeface="Calibri" panose="020F0502020204030204"/>
            </a:endParaRPr>
          </a:p>
          <a:p>
            <a:pPr marL="171450" indent="-171450">
              <a:buFont typeface="Calibri"/>
              <a:buChar char="-"/>
            </a:pPr>
            <a:endParaRPr lang="en-GB" b="0" i="0" u="none" dirty="0">
              <a:ea typeface="Calibri"/>
              <a:cs typeface="Calibri"/>
            </a:endParaRPr>
          </a:p>
          <a:p>
            <a:r>
              <a:rPr lang="en-GB" dirty="0"/>
              <a:t>At Manchester we encourage our researchers to thrive. One way in which we provide support is via fellowships and individual awards.</a:t>
            </a:r>
            <a:endParaRPr lang="en-GB" dirty="0">
              <a:ea typeface="Calibri"/>
              <a:cs typeface="Calibri"/>
            </a:endParaRPr>
          </a:p>
          <a:p>
            <a:endParaRPr lang="en-GB" dirty="0"/>
          </a:p>
          <a:p>
            <a:r>
              <a:rPr lang="en-GB" dirty="0"/>
              <a:t>We invest in research by annually offering a range of institutional fellowships designed to establish or consolidate academic research careers.</a:t>
            </a:r>
            <a:endParaRPr lang="en-GB" dirty="0">
              <a:ea typeface="Calibri"/>
              <a:cs typeface="Calibri"/>
            </a:endParaRPr>
          </a:p>
          <a:p>
            <a:r>
              <a:rPr lang="en-GB" dirty="0"/>
              <a:t> </a:t>
            </a:r>
            <a:endParaRPr lang="en-GB" dirty="0">
              <a:ea typeface="Calibri"/>
              <a:cs typeface="Calibri"/>
            </a:endParaRPr>
          </a:p>
          <a:p>
            <a:r>
              <a:rPr lang="en-GB" dirty="0"/>
              <a:t>We also offer a suite of support for internal and external applicants wishing to apply for externally funded fellowships and awards that they will hold at Manchester.</a:t>
            </a:r>
            <a:endParaRPr lang="en-GB" dirty="0">
              <a:ea typeface="Calibri"/>
              <a:cs typeface="Calibri"/>
            </a:endParaRPr>
          </a:p>
          <a:p>
            <a:endParaRPr lang="en-GB" dirty="0"/>
          </a:p>
          <a:p>
            <a:r>
              <a:rPr lang="en-GB" dirty="0"/>
              <a:t>We host externally funded fellowships from across the UK Research and Innovation funding portfolio.</a:t>
            </a:r>
            <a:endParaRPr lang="en-GB" dirty="0">
              <a:ea typeface="Calibri"/>
              <a:cs typeface="Calibri"/>
            </a:endParaRPr>
          </a:p>
          <a:p>
            <a:endParaRPr lang="en-GB" dirty="0"/>
          </a:p>
          <a:p>
            <a:r>
              <a:rPr lang="en-GB" dirty="0"/>
              <a:t>We also host fellowships and individual awards from UK charities such as Cancer Research UK, the Leverhulme Trust, the </a:t>
            </a:r>
            <a:r>
              <a:rPr lang="en-GB" dirty="0" err="1"/>
              <a:t>Wellcome</a:t>
            </a:r>
            <a:r>
              <a:rPr lang="en-GB" dirty="0"/>
              <a:t> Trust and the British Academy</a:t>
            </a:r>
            <a:endParaRPr lang="en-GB" dirty="0">
              <a:ea typeface="Calibri"/>
              <a:cs typeface="Calibri"/>
            </a:endParaRPr>
          </a:p>
          <a:p>
            <a:r>
              <a:rPr lang="en-GB" dirty="0"/>
              <a:t> </a:t>
            </a:r>
            <a:endParaRPr lang="en-GB" dirty="0">
              <a:ea typeface="Calibri"/>
              <a:cs typeface="Calibri"/>
            </a:endParaRPr>
          </a:p>
          <a:p>
            <a:r>
              <a:rPr lang="en-GB" dirty="0"/>
              <a:t>When joining Manchester, fellows and individual award holders have access to bespoke leadership development, coaching and mentoring, as well practical support and advice for processes such as purchasing, recruitment and administration. This is in addition to the focus on research a fellowship or individual award provides, alongside the opportunity to develop their teaching experience as fits their career aspirations.</a:t>
            </a:r>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096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Overview:</a:t>
            </a:r>
          </a:p>
          <a:p>
            <a:endParaRPr lang="en-GB">
              <a:ea typeface="Calibri"/>
              <a:cs typeface="Calibri"/>
            </a:endParaRPr>
          </a:p>
          <a:p>
            <a:r>
              <a:rPr lang="en-GB" b="1"/>
              <a:t>Researcher Development Programme</a:t>
            </a:r>
            <a:endParaRPr lang="en-GB" b="1">
              <a:ea typeface="Calibri"/>
              <a:cs typeface="Calibri"/>
            </a:endParaRPr>
          </a:p>
          <a:p>
            <a:pPr marL="171450" indent="-171450">
              <a:buFont typeface="Arial"/>
              <a:buChar char="•"/>
            </a:pPr>
            <a:r>
              <a:rPr lang="en-GB"/>
              <a:t>We offer tailored workshops, resources, and training to support research staff at all career stages.</a:t>
            </a:r>
            <a:endParaRPr lang="en-GB">
              <a:ea typeface="Calibri"/>
              <a:cs typeface="Calibri"/>
            </a:endParaRPr>
          </a:p>
          <a:p>
            <a:pPr marL="171450" indent="-171450">
              <a:buFont typeface="Arial"/>
              <a:buChar char="•"/>
            </a:pPr>
            <a:r>
              <a:rPr lang="en-GB"/>
              <a:t>Covering topics from grant writing and public engagement to leadership and wellbeing.</a:t>
            </a:r>
            <a:endParaRPr lang="en-GB">
              <a:ea typeface="Calibri"/>
              <a:cs typeface="Calibri"/>
            </a:endParaRPr>
          </a:p>
          <a:p>
            <a:pPr marL="171450" indent="-171450">
              <a:buFont typeface="Arial"/>
              <a:buChar char="•"/>
            </a:pPr>
            <a:r>
              <a:rPr lang="en-GB"/>
              <a:t>Delivered by our expert Researcher Development Officers and academic facilitators from across the university and linked to the Researcher Development Framework (RDF).</a:t>
            </a:r>
            <a:endParaRPr lang="en-GB">
              <a:ea typeface="Calibri" panose="020F0502020204030204"/>
              <a:cs typeface="Calibri" panose="020F0502020204030204"/>
            </a:endParaRPr>
          </a:p>
          <a:p>
            <a:endParaRPr lang="en-GB">
              <a:ea typeface="Calibri" panose="020F0502020204030204"/>
              <a:cs typeface="Calibri" panose="020F0502020204030204"/>
            </a:endParaRPr>
          </a:p>
          <a:p>
            <a:r>
              <a:rPr lang="en-GB" b="1"/>
              <a:t>Prosper: Career Development for Researchers</a:t>
            </a:r>
            <a:endParaRPr lang="en-GB" b="1">
              <a:ea typeface="Calibri"/>
              <a:cs typeface="Calibri"/>
            </a:endParaRPr>
          </a:p>
          <a:p>
            <a:pPr marL="171450" indent="-171450">
              <a:buFont typeface="Arial"/>
              <a:buChar char="•"/>
            </a:pPr>
            <a:r>
              <a:rPr lang="en-GB"/>
              <a:t>Manchester is a key partner in Prosper, an innovative programme helping researchers explore career paths beyond academia.</a:t>
            </a:r>
          </a:p>
          <a:p>
            <a:pPr marL="171450" indent="-171450">
              <a:buFont typeface="Arial"/>
              <a:buChar char="•"/>
            </a:pPr>
            <a:r>
              <a:rPr lang="en-GB"/>
              <a:t>Provides access to career coaching, employer insights, and self-reflection tools.</a:t>
            </a:r>
          </a:p>
          <a:p>
            <a:pPr marL="171450" indent="-171450">
              <a:buFont typeface="Arial"/>
              <a:buChar char="•"/>
            </a:pPr>
            <a:r>
              <a:rPr lang="en-GB"/>
              <a:t>Helps researchers build skills and confidence to navigate diverse career options.</a:t>
            </a:r>
            <a:endParaRPr lang="en-GB">
              <a:ea typeface="Calibri" panose="020F0502020204030204"/>
              <a:cs typeface="Calibri" panose="020F0502020204030204"/>
            </a:endParaRPr>
          </a:p>
          <a:p>
            <a:pPr marL="171450" indent="-171450">
              <a:buFont typeface="Arial"/>
              <a:buChar char="•"/>
            </a:pPr>
            <a:r>
              <a:rPr lang="en-GB"/>
              <a:t>We offer in-person and online cohorts for researchers to come together with their peers and take action on their career development.</a:t>
            </a:r>
            <a:endParaRPr lang="en-GB">
              <a:ea typeface="Calibri"/>
              <a:cs typeface="Calibri"/>
            </a:endParaRPr>
          </a:p>
          <a:p>
            <a:endParaRPr lang="en-GB">
              <a:ea typeface="Calibri"/>
              <a:cs typeface="Calibri"/>
            </a:endParaRPr>
          </a:p>
          <a:p>
            <a:r>
              <a:rPr lang="en-GB" b="1"/>
              <a:t>The concordat to support the career development of researchers</a:t>
            </a:r>
            <a:endParaRPr lang="en-GB" b="1">
              <a:ea typeface="Calibri"/>
              <a:cs typeface="Calibri"/>
            </a:endParaRPr>
          </a:p>
          <a:p>
            <a:pPr marL="171450" indent="-171450">
              <a:buFont typeface="Arial"/>
              <a:buChar char="•"/>
            </a:pPr>
            <a:r>
              <a:rPr lang="en-GB"/>
              <a:t>We are committed to enhancing research culture and the research environment through the Researcher Development Concordat.</a:t>
            </a:r>
          </a:p>
          <a:p>
            <a:pPr marL="171450" indent="-171450">
              <a:buFont typeface="Arial"/>
              <a:buChar char="•"/>
            </a:pPr>
            <a:r>
              <a:rPr lang="en-GB"/>
              <a:t>Through the Concordat, we commit to 10 days’ development for all research staff at the University.</a:t>
            </a:r>
            <a:endParaRPr lang="en-GB">
              <a:ea typeface="Calibri"/>
              <a:cs typeface="Calibri"/>
            </a:endParaRPr>
          </a:p>
          <a:p>
            <a:pPr marL="171450" indent="-171450">
              <a:buFont typeface="Arial"/>
              <a:buChar char="•"/>
            </a:pPr>
            <a:r>
              <a:rPr lang="en-GB"/>
              <a:t>We provide structured support to help research staff thrive and secure their next career step.</a:t>
            </a:r>
            <a:endParaRPr lang="en-GB">
              <a:ea typeface="Calibri"/>
              <a:cs typeface="Calibri"/>
            </a:endParaRPr>
          </a:p>
          <a:p>
            <a:endParaRPr lang="en-GB">
              <a:ea typeface="Calibri"/>
              <a:cs typeface="Calibri"/>
            </a:endParaRPr>
          </a:p>
          <a:p>
            <a:pPr>
              <a:buFont typeface="Arial"/>
            </a:pPr>
            <a:r>
              <a:rPr lang="en-GB" b="1"/>
              <a:t>Leadership and mentoring opportunities</a:t>
            </a:r>
          </a:p>
          <a:p>
            <a:pPr marL="171450" indent="-171450">
              <a:buFont typeface="Arial"/>
              <a:buChar char="•"/>
            </a:pPr>
            <a:r>
              <a:rPr lang="en-GB"/>
              <a:t>We offer mentoring schemes and leadership development for research staff.</a:t>
            </a:r>
          </a:p>
          <a:p>
            <a:pPr marL="171450" indent="-171450">
              <a:buFont typeface="Arial"/>
              <a:buChar char="•"/>
            </a:pPr>
            <a:r>
              <a:rPr lang="en-GB"/>
              <a:t>Access to initiatives like PI Toolkit and PGR Supervisor Toolkit for managers and supervisors of researchers. </a:t>
            </a:r>
            <a:endParaRPr lang="en-GB">
              <a:ea typeface="Calibri" panose="020F0502020204030204"/>
              <a:cs typeface="Calibri" panose="020F0502020204030204"/>
            </a:endParaRPr>
          </a:p>
          <a:p>
            <a:pPr marL="171450" indent="-171450">
              <a:buFont typeface="Arial"/>
              <a:buChar char="•"/>
            </a:pPr>
            <a:r>
              <a:rPr lang="en-GB"/>
              <a:t>Helping researchers prepare for independent research careers or leadership roles through workshops and online resources.</a:t>
            </a:r>
            <a:endParaRPr lang="en-GB">
              <a:ea typeface="Calibri"/>
              <a:cs typeface="Calibri"/>
            </a:endParaRPr>
          </a:p>
          <a:p>
            <a:endParaRPr lang="en-GB">
              <a:ea typeface="Calibri"/>
              <a:cs typeface="Calibri"/>
            </a:endParaRPr>
          </a:p>
          <a:p>
            <a:pPr>
              <a:buFont typeface="Arial"/>
            </a:pPr>
            <a:r>
              <a:rPr lang="en-GB" b="1"/>
              <a:t>Networking and collaboration support</a:t>
            </a:r>
            <a:endParaRPr lang="en-GB" b="1">
              <a:ea typeface="Calibri"/>
              <a:cs typeface="Calibri"/>
            </a:endParaRPr>
          </a:p>
          <a:p>
            <a:pPr marL="171450" indent="-171450">
              <a:buFont typeface="Arial"/>
              <a:buChar char="•"/>
            </a:pPr>
            <a:r>
              <a:rPr lang="en-GB"/>
              <a:t>Opportunities to connect with peers, industry partners, and professional services.</a:t>
            </a:r>
            <a:endParaRPr lang="en-GB">
              <a:ea typeface="Calibri"/>
              <a:cs typeface="Calibri"/>
            </a:endParaRPr>
          </a:p>
          <a:p>
            <a:pPr marL="171450" indent="-171450">
              <a:buFont typeface="Arial"/>
              <a:buChar char="•"/>
            </a:pPr>
            <a:r>
              <a:rPr lang="en-GB"/>
              <a:t>Events like the Research Staff Conference and cross-institutional networking with MMU and Salford (Greater Manchester Researcher Development Network).</a:t>
            </a:r>
            <a:endParaRPr lang="en-GB">
              <a:ea typeface="Calibri"/>
              <a:cs typeface="Calibri"/>
            </a:endParaRPr>
          </a:p>
          <a:p>
            <a:pPr marL="171450" indent="-171450">
              <a:buFont typeface="Arial"/>
              <a:buChar char="•"/>
            </a:pPr>
            <a:r>
              <a:rPr lang="en-GB"/>
              <a:t>Funding opportunities for interdisciplinary research and collaborations (Collaboration and Dissemination Fund).</a:t>
            </a:r>
            <a:endParaRPr lang="en-GB">
              <a:ea typeface="Calibri"/>
              <a:cs typeface="Calibri"/>
            </a:endParaRPr>
          </a:p>
          <a:p>
            <a:pPr marL="171450" indent="-171450">
              <a:buFont typeface="Arial"/>
              <a:buChar char="•"/>
            </a:pPr>
            <a:endParaRPr lang="en-GB">
              <a:ea typeface="Calibri"/>
              <a:cs typeface="Calibri"/>
            </a:endParaRPr>
          </a:p>
          <a:p>
            <a:r>
              <a:rPr lang="en-GB" b="1">
                <a:ea typeface="Calibri"/>
                <a:cs typeface="Calibri"/>
              </a:rPr>
              <a:t>USPs</a:t>
            </a:r>
            <a:endParaRPr lang="en-GB" b="1"/>
          </a:p>
          <a:p>
            <a:endParaRPr lang="en-GB" b="1"/>
          </a:p>
          <a:p>
            <a:r>
              <a:rPr lang="en-GB" b="1"/>
              <a:t>Sector-leading approach to career development</a:t>
            </a:r>
            <a:endParaRPr lang="en-GB"/>
          </a:p>
          <a:p>
            <a:pPr marL="171450" indent="-171450">
              <a:buFont typeface="Arial"/>
              <a:buChar char="•"/>
            </a:pPr>
            <a:r>
              <a:rPr lang="en-GB"/>
              <a:t>We are a partner of Prosper, ensuring our researchers have access to unique career resources.</a:t>
            </a:r>
            <a:endParaRPr lang="en-GB">
              <a:ea typeface="Calibri" panose="020F0502020204030204"/>
              <a:cs typeface="Calibri" panose="020F0502020204030204"/>
            </a:endParaRPr>
          </a:p>
          <a:p>
            <a:endParaRPr lang="en-GB" b="1"/>
          </a:p>
          <a:p>
            <a:r>
              <a:rPr lang="en-GB" b="1"/>
              <a:t>Cross-institutional collaboration and engagement</a:t>
            </a:r>
            <a:endParaRPr lang="en-GB"/>
          </a:p>
          <a:p>
            <a:pPr marL="171450" indent="-171450">
              <a:buFont typeface="Arial"/>
              <a:buChar char="•"/>
            </a:pPr>
            <a:r>
              <a:rPr lang="en-GB"/>
              <a:t>We actively work with MMU and Salford to support research staff across the region.</a:t>
            </a:r>
            <a:endParaRPr lang="en-GB">
              <a:ea typeface="Calibri"/>
              <a:cs typeface="Calibri"/>
            </a:endParaRPr>
          </a:p>
          <a:p>
            <a:pPr marL="171450" indent="-171450">
              <a:buFont typeface="Arial"/>
              <a:buChar char="•"/>
            </a:pPr>
            <a:r>
              <a:rPr lang="en-GB"/>
              <a:t>Joint events, networking, and shared resources enhance development opportunities.</a:t>
            </a:r>
            <a:endParaRPr lang="en-GB">
              <a:ea typeface="Calibri" panose="020F0502020204030204"/>
              <a:cs typeface="Calibri" panose="020F0502020204030204"/>
            </a:endParaRPr>
          </a:p>
          <a:p>
            <a:endParaRPr lang="en-GB" b="1"/>
          </a:p>
          <a:p>
            <a:r>
              <a:rPr lang="en-GB" b="1"/>
              <a:t>Commitment to researcher-led initiatives</a:t>
            </a:r>
            <a:endParaRPr lang="en-GB"/>
          </a:p>
          <a:p>
            <a:pPr marL="171450" indent="-171450">
              <a:buFont typeface="Arial"/>
              <a:buChar char="•"/>
            </a:pPr>
            <a:r>
              <a:rPr lang="en-GB"/>
              <a:t>We co-develop programmes with research staff input, ensuring our support is relevant and impactful.</a:t>
            </a:r>
            <a:endParaRPr lang="en-GB">
              <a:ea typeface="Calibri"/>
              <a:cs typeface="Calibri"/>
            </a:endParaRPr>
          </a:p>
          <a:p>
            <a:pPr marL="171450" indent="-171450">
              <a:buFont typeface="Arial"/>
              <a:buChar char="•"/>
            </a:pPr>
            <a:r>
              <a:rPr lang="en-GB"/>
              <a:t>Strong engagement with Research Staff Forums and Faculty Committees.</a:t>
            </a:r>
            <a:endParaRPr lang="en-GB">
              <a:ea typeface="Calibri"/>
              <a:cs typeface="Calibri"/>
            </a:endParaRPr>
          </a:p>
          <a:p>
            <a:endParaRPr lang="en-GB">
              <a:ea typeface="Calibri"/>
              <a:cs typeface="Calibri"/>
            </a:endParaRPr>
          </a:p>
          <a:p>
            <a:endParaRPr lang="en-GB" b="1">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3460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Overview:</a:t>
            </a:r>
          </a:p>
          <a:p>
            <a:pPr marL="171450" indent="-171450">
              <a:buFont typeface="Symbol"/>
              <a:buChar char="•"/>
            </a:pPr>
            <a:r>
              <a:rPr lang="en-GB"/>
              <a:t>Research culture is the way that we collaborate, communicate, and interact with each other; it is the behaviours, attitudes, and values that shape how our research is developed, conducted, and used; and it is the mechanisms by which we recognise and reward our work.</a:t>
            </a:r>
          </a:p>
          <a:p>
            <a:pPr marL="171450" indent="-171450">
              <a:buFont typeface="Symbol"/>
              <a:buChar char="•"/>
            </a:pPr>
            <a:r>
              <a:rPr lang="en-GB"/>
              <a:t>At Manchester, we provide a creative, ambitious and supportive research culture and environment, in which researchers at every career stage can develop and thrive as leaders in their chosen field. In the most recent Research Excellence Framework (REF 2021) the University’s research environment achieved a result of 99% ‘internationally excellent’ or ‘world-leading’, making it one of the best places in the country to build a research career.</a:t>
            </a:r>
          </a:p>
          <a:p>
            <a:pPr marL="171450" indent="-171450">
              <a:buFont typeface="Symbol"/>
              <a:buChar char="•"/>
            </a:pPr>
            <a:r>
              <a:rPr lang="en-GB"/>
              <a:t>We continue to develop our work in this area continues via the four themes of our Research Culture and Environment Framework:</a:t>
            </a:r>
          </a:p>
          <a:p>
            <a:endParaRPr lang="en-GB"/>
          </a:p>
          <a:p>
            <a:r>
              <a:rPr lang="en-GB" b="1"/>
              <a:t>Supporting diverse and rewarding careers  </a:t>
            </a:r>
            <a:endParaRPr lang="en-GB"/>
          </a:p>
          <a:p>
            <a:pPr marL="171450" indent="-171450">
              <a:buFont typeface="Symbol"/>
              <a:buChar char="•"/>
            </a:pPr>
            <a:r>
              <a:rPr lang="en-GB"/>
              <a:t>We support staff involved in research to develop and thrive in their chosen field, in academia or beyond. Example initiatives include:</a:t>
            </a:r>
          </a:p>
          <a:p>
            <a:pPr marL="628650" lvl="1" indent="-171450">
              <a:buFont typeface="Courier New"/>
              <a:buChar char="o"/>
            </a:pPr>
            <a:r>
              <a:rPr lang="en-GB"/>
              <a:t>The Leading Researcher Programme, a collaborative interdisciplinary leadership development programme, designed to enable mid-career and senior academics to raise their research ambitions, develop their next big research idea, and achieve their goals.</a:t>
            </a:r>
            <a:endParaRPr lang="en-GB">
              <a:ea typeface="Calibri" panose="020F0502020204030204"/>
              <a:cs typeface="Calibri" panose="020F0502020204030204"/>
            </a:endParaRPr>
          </a:p>
          <a:p>
            <a:pPr marL="628650" lvl="1" indent="-171450">
              <a:buFont typeface="Courier New"/>
              <a:buChar char="o"/>
            </a:pPr>
            <a:r>
              <a:rPr lang="en-GB"/>
              <a:t>The embedding of the Research England funded ‘Prosper’ project in our Researcher Development offering provides support and resources to empower research staff (particularly postdocs) to explore their career aspirations and investigate diverse career pathways within and beyond academia.</a:t>
            </a:r>
            <a:endParaRPr lang="en-GB">
              <a:ea typeface="Calibri" panose="020F0502020204030204"/>
              <a:cs typeface="Calibri" panose="020F0502020204030204"/>
            </a:endParaRPr>
          </a:p>
          <a:p>
            <a:endParaRPr lang="en-GB" b="1">
              <a:ea typeface="Calibri"/>
              <a:cs typeface="Calibri"/>
            </a:endParaRPr>
          </a:p>
          <a:p>
            <a:r>
              <a:rPr lang="en-GB" b="1"/>
              <a:t>Enabling open and impactful research  </a:t>
            </a:r>
            <a:endParaRPr lang="en-GB"/>
          </a:p>
          <a:p>
            <a:pPr marL="171450" indent="-171450">
              <a:buFont typeface="Symbol"/>
              <a:buChar char="•"/>
            </a:pPr>
            <a:r>
              <a:rPr lang="en-GB"/>
              <a:t>A culture of open and impactful research seeks to ensure that our researchers’ findings and data are accessible to, and reusable by, others, and that the research has meaningful benefits outside of academia. Example initiatives of how we support and enable this include: </a:t>
            </a:r>
          </a:p>
          <a:p>
            <a:pPr marL="628650" lvl="1" indent="-171450">
              <a:buFont typeface="Courier New"/>
              <a:buChar char="o"/>
            </a:pPr>
            <a:r>
              <a:rPr lang="en-GB"/>
              <a:t>Our </a:t>
            </a:r>
            <a:r>
              <a:rPr lang="en-GB" u="sng">
                <a:hlinkClick r:id="rId3"/>
              </a:rPr>
              <a:t>Office for Open Research</a:t>
            </a:r>
            <a:r>
              <a:rPr lang="en-GB"/>
              <a:t> provides an umbrella for open research activity at the University. Through development programmes, a skills framework, and seminars and events, they empower colleagues with the skills to make their research more open.</a:t>
            </a:r>
            <a:endParaRPr lang="en-GB">
              <a:ea typeface="Calibri" panose="020F0502020204030204"/>
              <a:cs typeface="Calibri" panose="020F0502020204030204"/>
            </a:endParaRPr>
          </a:p>
          <a:p>
            <a:pPr marL="628650" lvl="1" indent="-171450">
              <a:buFont typeface="Courier New"/>
              <a:buChar char="o"/>
            </a:pPr>
            <a:r>
              <a:rPr lang="en-GB"/>
              <a:t>Research impact is woven through our ethos, strategies and support structures, from </a:t>
            </a:r>
            <a:r>
              <a:rPr lang="en-GB" u="sng">
                <a:hlinkClick r:id="rId4"/>
              </a:rPr>
              <a:t>specialist Research Impact teams</a:t>
            </a:r>
            <a:r>
              <a:rPr lang="en-GB"/>
              <a:t>, five dedicated impact training modules, and the work of our colleagues in Social Responsibility, Business Engagement and Knowledge Exchange and our cultural institutions.</a:t>
            </a:r>
            <a:endParaRPr lang="en-GB">
              <a:ea typeface="Calibri" panose="020F0502020204030204"/>
              <a:cs typeface="Calibri" panose="020F0502020204030204"/>
            </a:endParaRPr>
          </a:p>
          <a:p>
            <a:endParaRPr lang="en-GB"/>
          </a:p>
          <a:p>
            <a:r>
              <a:rPr lang="en-GB" b="1" i="1" u="sng"/>
              <a:t>Upholding the highest levels of responsible and ethical research  </a:t>
            </a:r>
            <a:endParaRPr lang="en-GB"/>
          </a:p>
          <a:p>
            <a:pPr marL="171450" indent="-171450">
              <a:buFont typeface="Symbol"/>
              <a:buChar char="•"/>
            </a:pPr>
            <a:r>
              <a:rPr lang="en-GB"/>
              <a:t>Upholding the highest levels of responsible and ethical research is integral to a thriving and supportive research culture. Example initiatives include:</a:t>
            </a:r>
          </a:p>
          <a:p>
            <a:pPr marL="628650" lvl="1" indent="-171450">
              <a:buFont typeface="Courier New"/>
              <a:buChar char="o"/>
            </a:pPr>
            <a:r>
              <a:rPr lang="en-GB"/>
              <a:t>The Universities </a:t>
            </a:r>
            <a:r>
              <a:rPr lang="en-GB" u="sng">
                <a:hlinkClick r:id="rId5"/>
              </a:rPr>
              <a:t>Responsible Research and Innovation (RRI) Framework</a:t>
            </a:r>
            <a:r>
              <a:rPr lang="en-GB"/>
              <a:t> supports researchers preparing funding applications and starting new projects, offering materials to assist them in designing responsible research. </a:t>
            </a:r>
            <a:endParaRPr lang="en-GB">
              <a:ea typeface="Calibri" panose="020F0502020204030204"/>
              <a:cs typeface="Calibri" panose="020F0502020204030204"/>
            </a:endParaRPr>
          </a:p>
          <a:p>
            <a:pPr marL="628650" lvl="1" indent="-171450">
              <a:buFont typeface="Courier New"/>
              <a:buChar char="o"/>
            </a:pPr>
            <a:r>
              <a:rPr lang="en-GB"/>
              <a:t>The University’s expectations of research integrity are set out in the our </a:t>
            </a:r>
            <a:r>
              <a:rPr lang="en-GB" u="sng">
                <a:hlinkClick r:id="rId6"/>
              </a:rPr>
              <a:t>Code of Good Research Conduct</a:t>
            </a:r>
            <a:r>
              <a:rPr lang="en-GB"/>
              <a:t>; and we provide </a:t>
            </a:r>
            <a:r>
              <a:rPr lang="en-GB" u="sng">
                <a:hlinkClick r:id="rId7"/>
              </a:rPr>
              <a:t>research integrity training</a:t>
            </a:r>
            <a:r>
              <a:rPr lang="en-GB"/>
              <a:t> for all research and academic staff, and PGRs.  </a:t>
            </a:r>
            <a:endParaRPr lang="en-GB">
              <a:ea typeface="Calibri" panose="020F0502020204030204"/>
              <a:cs typeface="Calibri" panose="020F0502020204030204"/>
            </a:endParaRPr>
          </a:p>
          <a:p>
            <a:endParaRPr lang="en-GB"/>
          </a:p>
          <a:p>
            <a:r>
              <a:rPr lang="en-GB" b="1" i="1" u="sng"/>
              <a:t>Building collaboration and interdisciplinarity  </a:t>
            </a:r>
            <a:endParaRPr lang="en-GB"/>
          </a:p>
          <a:p>
            <a:pPr marL="171450" indent="-171450">
              <a:buFont typeface="Symbol"/>
              <a:buChar char="•"/>
            </a:pPr>
            <a:r>
              <a:rPr lang="en-GB"/>
              <a:t>We are passionate about bringing people together, combining expertise from across disciplines, roles and sectors to address society’s biggest questions. Example initiatives of how we support and enable this include:</a:t>
            </a:r>
          </a:p>
          <a:p>
            <a:pPr marL="628650" lvl="1" indent="-171450">
              <a:buFont typeface="Courier New"/>
              <a:buChar char="o"/>
            </a:pPr>
            <a:r>
              <a:rPr lang="en-GB"/>
              <a:t>Our five </a:t>
            </a:r>
            <a:r>
              <a:rPr lang="en-GB" u="sng">
                <a:hlinkClick r:id="rId8"/>
              </a:rPr>
              <a:t>research platforms</a:t>
            </a:r>
            <a:r>
              <a:rPr lang="en-GB"/>
              <a:t> –</a:t>
            </a:r>
            <a:r>
              <a:rPr lang="en-GB" u="sng">
                <a:hlinkClick r:id="rId9"/>
              </a:rPr>
              <a:t> Creative Manchester,</a:t>
            </a:r>
            <a:r>
              <a:rPr lang="en-GB"/>
              <a:t> </a:t>
            </a:r>
            <a:r>
              <a:rPr lang="en-GB" u="sng">
                <a:hlinkClick r:id="rId10"/>
              </a:rPr>
              <a:t>Digital Futures</a:t>
            </a:r>
            <a:r>
              <a:rPr lang="en-GB"/>
              <a:t>, </a:t>
            </a:r>
            <a:r>
              <a:rPr lang="en-GB" u="sng">
                <a:hlinkClick r:id="rId11"/>
              </a:rPr>
              <a:t>Healthier Futures</a:t>
            </a:r>
            <a:r>
              <a:rPr lang="en-GB"/>
              <a:t>, </a:t>
            </a:r>
            <a:r>
              <a:rPr lang="en-GB" u="sng">
                <a:hlinkClick r:id="rId12"/>
              </a:rPr>
              <a:t>Sustainable Futures</a:t>
            </a:r>
            <a:r>
              <a:rPr lang="en-GB"/>
              <a:t> and </a:t>
            </a:r>
            <a:r>
              <a:rPr lang="en-GB" u="sng">
                <a:hlinkClick r:id="rId13"/>
              </a:rPr>
              <a:t>Policy@Manchester,</a:t>
            </a:r>
            <a:r>
              <a:rPr lang="en-GB"/>
              <a:t> provide focus and resource to connect, drive and amplify interdisciplinary collaborations between academics, faculties and institutes.</a:t>
            </a:r>
            <a:endParaRPr lang="en-GB">
              <a:ea typeface="Calibri" panose="020F0502020204030204"/>
              <a:cs typeface="Calibri" panose="020F0502020204030204"/>
            </a:endParaRPr>
          </a:p>
          <a:p>
            <a:pPr marL="628650" lvl="1" indent="-171450">
              <a:buFont typeface="Courier New"/>
              <a:buChar char="o"/>
            </a:pPr>
            <a:r>
              <a:rPr lang="en-GB" u="sng">
                <a:hlinkClick r:id="rId14"/>
              </a:rPr>
              <a:t>University of Manchester Research Institute (UMRI)</a:t>
            </a:r>
            <a:r>
              <a:rPr lang="en-GB"/>
              <a:t> provides funding for </a:t>
            </a:r>
            <a:r>
              <a:rPr lang="en-GB" u="sng">
                <a:hlinkClick r:id="rId15"/>
              </a:rPr>
              <a:t>pump priming</a:t>
            </a:r>
            <a:r>
              <a:rPr lang="en-GB"/>
              <a:t> activities that will lead to an increase in successful interdisciplinary research across the University, and supports new partnerships across disciplines through short ‘</a:t>
            </a:r>
            <a:r>
              <a:rPr lang="en-GB" u="sng">
                <a:hlinkClick r:id="rId16"/>
              </a:rPr>
              <a:t>discipline hopping</a:t>
            </a:r>
            <a:r>
              <a:rPr lang="en-GB"/>
              <a:t>’ research placements.</a:t>
            </a:r>
            <a:endParaRPr lang="en-GB">
              <a:ea typeface="Calibri" panose="020F0502020204030204"/>
              <a:cs typeface="Calibri" panose="020F0502020204030204"/>
            </a:endParaRPr>
          </a:p>
          <a:p>
            <a:endParaRPr lang="en-GB" b="0" i="0" u="none">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45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Overview:</a:t>
            </a:r>
            <a:endParaRPr lang="en-GB" b="1"/>
          </a:p>
          <a:p>
            <a:r>
              <a:rPr lang="en-GB" sz="1200" b="0" i="0" kern="1200">
                <a:solidFill>
                  <a:schemeClr val="tx1"/>
                </a:solidFill>
                <a:effectLst/>
                <a:latin typeface="+mn-lt"/>
                <a:ea typeface="+mn-ea"/>
                <a:cs typeface="+mn-cs"/>
              </a:rPr>
              <a:t>The Office for Open Research provides expert services to support you throughout the research process, to enable creation of more reproducible, efficient, rigorous and impactful research. </a:t>
            </a:r>
            <a:endParaRPr lang="en-GB">
              <a:ea typeface="Calibri"/>
              <a:cs typeface="Calibri"/>
            </a:endParaRPr>
          </a:p>
          <a:p>
            <a:endParaRPr lang="en-GB" sz="1200" b="0" i="0" kern="120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Open Access – publish your research Open Access</a:t>
            </a:r>
            <a:endParaRPr lang="en-GB" sz="1200" b="0" i="0" kern="1200">
              <a:solidFill>
                <a:schemeClr val="tx1"/>
              </a:solidFill>
              <a:effectLst/>
              <a:latin typeface="+mn-lt"/>
              <a:ea typeface="Calibri"/>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Research data management – manage</a:t>
            </a:r>
            <a:r>
              <a:rPr lang="en-GB" sz="1200" b="0" i="0" kern="1200" baseline="0">
                <a:solidFill>
                  <a:schemeClr val="tx1"/>
                </a:solidFill>
                <a:effectLst/>
                <a:latin typeface="+mn-lt"/>
                <a:ea typeface="+mn-ea"/>
                <a:cs typeface="+mn-cs"/>
              </a:rPr>
              <a:t> and share your research data</a:t>
            </a:r>
            <a:endParaRPr lang="en-GB" sz="1200" b="0" i="0" kern="1200" baseline="0">
              <a:solidFill>
                <a:schemeClr val="tx1"/>
              </a:solidFill>
              <a:effectLst/>
              <a:latin typeface="+mn-lt"/>
              <a:ea typeface="Calibri"/>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Research indicators – understand your research through intelligence and analysis of research indicators </a:t>
            </a:r>
            <a:endParaRPr lang="en-GB" sz="1200" b="0" i="0" kern="1200" baseline="0">
              <a:solidFill>
                <a:schemeClr val="tx1"/>
              </a:solidFill>
              <a:effectLst/>
              <a:latin typeface="+mn-lt"/>
              <a:ea typeface="Calibri"/>
              <a:cs typeface="Calibri"/>
            </a:endParaRPr>
          </a:p>
          <a:p>
            <a:pPr marL="171450" indent="-171450">
              <a:buFont typeface="Arial" panose="020B0604020202020204" pitchFamily="34" charset="0"/>
              <a:buChar char="•"/>
            </a:pPr>
            <a:r>
              <a:rPr lang="en-GB" sz="1200" b="0" i="0" kern="1200" baseline="0">
                <a:solidFill>
                  <a:schemeClr val="tx1"/>
                </a:solidFill>
                <a:effectLst/>
                <a:latin typeface="+mn-lt"/>
                <a:ea typeface="+mn-ea"/>
                <a:cs typeface="+mn-cs"/>
              </a:rPr>
              <a:t>Open Research programme – programme of strategic projects to make the University’s research more transparent </a:t>
            </a:r>
            <a:endParaRPr lang="en-GB" sz="1200" b="0" i="0" kern="1200" baseline="0">
              <a:solidFill>
                <a:schemeClr val="tx1"/>
              </a:solidFill>
              <a:effectLst/>
              <a:latin typeface="+mn-lt"/>
              <a:ea typeface="Calibri"/>
              <a:cs typeface="Calibri"/>
            </a:endParaRPr>
          </a:p>
          <a:p>
            <a:pPr marL="171450" indent="-171450">
              <a:buFont typeface="Arial" panose="020B0604020202020204" pitchFamily="34" charset="0"/>
              <a:buChar char="•"/>
            </a:pPr>
            <a:endParaRPr lang="en-GB" sz="1200" b="0" i="0" kern="1200" baseline="0">
              <a:solidFill>
                <a:schemeClr val="tx1"/>
              </a:solidFill>
              <a:effectLst/>
              <a:latin typeface="+mn-lt"/>
              <a:ea typeface="+mn-ea"/>
              <a:cs typeface="+mn-cs"/>
            </a:endParaRPr>
          </a:p>
          <a:p>
            <a:pPr marL="0" indent="0">
              <a:buFont typeface="Arial" panose="020B0604020202020204" pitchFamily="34" charset="0"/>
              <a:buNone/>
            </a:pPr>
            <a:r>
              <a:rPr lang="en-GB" sz="1200" b="1" i="0" kern="1200" baseline="0">
                <a:solidFill>
                  <a:schemeClr val="tx1"/>
                </a:solidFill>
                <a:effectLst/>
                <a:latin typeface="+mn-lt"/>
                <a:ea typeface="+mn-ea"/>
                <a:cs typeface="+mn-cs"/>
              </a:rPr>
              <a:t>Open Access</a:t>
            </a:r>
            <a:endParaRPr lang="en-GB" sz="1200" b="1" i="0" kern="1200" baseline="0">
              <a:solidFill>
                <a:schemeClr val="tx1"/>
              </a:solidFill>
              <a:effectLst/>
              <a:latin typeface="+mn-lt"/>
              <a:ea typeface="Calibri"/>
              <a:cs typeface="Calibri"/>
            </a:endParaRPr>
          </a:p>
          <a:p>
            <a:pPr marL="0" indent="0">
              <a:buFont typeface="Arial" panose="020B0604020202020204" pitchFamily="34" charset="0"/>
              <a:buNone/>
            </a:pPr>
            <a:endParaRPr lang="en-GB" sz="1200" b="1" i="0" kern="1200" baseline="0">
              <a:solidFill>
                <a:schemeClr val="tx1"/>
              </a:solidFill>
              <a:effectLst/>
              <a:latin typeface="+mn-lt"/>
              <a:ea typeface="+mn-ea"/>
              <a:cs typeface="+mn-cs"/>
            </a:endParaRPr>
          </a:p>
          <a:p>
            <a:pPr marL="171450" indent="-171450">
              <a:buFontTx/>
              <a:buChar char="-"/>
            </a:pPr>
            <a:r>
              <a:rPr lang="en-GB" sz="1200" b="0" i="0" kern="1200" baseline="0">
                <a:solidFill>
                  <a:schemeClr val="tx1"/>
                </a:solidFill>
                <a:effectLst/>
                <a:latin typeface="+mn-lt"/>
                <a:ea typeface="+mn-ea"/>
                <a:cs typeface="+mn-cs"/>
              </a:rPr>
              <a:t>Request funding for publishing in a fully Open Access journal.</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Request funding via the Open Access Gateway is your work acknowledges funding from UKRI, The </a:t>
            </a:r>
            <a:r>
              <a:rPr lang="en-GB" sz="1200" b="0" i="0" kern="1200" baseline="0" err="1">
                <a:solidFill>
                  <a:schemeClr val="tx1"/>
                </a:solidFill>
                <a:effectLst/>
                <a:latin typeface="+mn-lt"/>
                <a:ea typeface="+mn-ea"/>
                <a:cs typeface="+mn-cs"/>
              </a:rPr>
              <a:t>Wellcome</a:t>
            </a:r>
            <a:r>
              <a:rPr lang="en-GB" sz="1200" b="0" i="0" kern="1200" baseline="0">
                <a:solidFill>
                  <a:schemeClr val="tx1"/>
                </a:solidFill>
                <a:effectLst/>
                <a:latin typeface="+mn-lt"/>
                <a:ea typeface="+mn-ea"/>
                <a:cs typeface="+mn-cs"/>
              </a:rPr>
              <a:t> Trust, CRUK or BHF.</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Request funding via the Open Access enquiry form if your work does not acknowledge funding from these organisations.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Publish your work via one of the University’s publisher Open Access agreements, established by the Library.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Deposit your work to Pure via the Open Access Gateway.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Explore options for publishing long-form outputs Open Access. </a:t>
            </a:r>
            <a:endParaRPr lang="en-GB" sz="1200" b="0" i="0" kern="1200" baseline="0">
              <a:solidFill>
                <a:schemeClr val="tx1"/>
              </a:solidFill>
              <a:effectLst/>
              <a:latin typeface="+mn-lt"/>
              <a:ea typeface="Calibri"/>
              <a:cs typeface="Calibri"/>
            </a:endParaRPr>
          </a:p>
          <a:p>
            <a:pPr marL="171450" indent="-171450">
              <a:buFontTx/>
              <a:buChar char="-"/>
            </a:pPr>
            <a:endParaRPr lang="en-GB" sz="1200" b="0" i="0" kern="1200" baseline="0">
              <a:solidFill>
                <a:schemeClr val="tx1"/>
              </a:solidFill>
              <a:effectLst/>
              <a:latin typeface="+mn-lt"/>
              <a:ea typeface="+mn-ea"/>
              <a:cs typeface="+mn-cs"/>
            </a:endParaRPr>
          </a:p>
          <a:p>
            <a:pPr marL="0" indent="0">
              <a:buFontTx/>
              <a:buNone/>
            </a:pPr>
            <a:r>
              <a:rPr lang="en-GB" sz="1200" b="1" i="0" kern="1200" baseline="0">
                <a:solidFill>
                  <a:schemeClr val="tx1"/>
                </a:solidFill>
                <a:effectLst/>
                <a:latin typeface="+mn-lt"/>
                <a:ea typeface="+mn-ea"/>
                <a:cs typeface="+mn-cs"/>
              </a:rPr>
              <a:t>Research data management </a:t>
            </a:r>
            <a:endParaRPr lang="en-GB" sz="1200" b="1" i="0" kern="1200" baseline="0">
              <a:solidFill>
                <a:schemeClr val="tx1"/>
              </a:solidFill>
              <a:effectLst/>
              <a:latin typeface="+mn-lt"/>
              <a:ea typeface="Calibri"/>
              <a:cs typeface="Calibri"/>
            </a:endParaRPr>
          </a:p>
          <a:p>
            <a:pPr marL="0" indent="0">
              <a:buFontTx/>
              <a:buNone/>
            </a:pPr>
            <a:endParaRPr lang="en-GB" sz="1200" b="1" i="0" kern="1200" baseline="0">
              <a:solidFill>
                <a:schemeClr val="tx1"/>
              </a:solidFill>
              <a:effectLst/>
              <a:latin typeface="+mn-lt"/>
              <a:ea typeface="+mn-ea"/>
              <a:cs typeface="+mn-cs"/>
            </a:endParaRPr>
          </a:p>
          <a:p>
            <a:pPr marL="171450" indent="-171450">
              <a:buFontTx/>
              <a:buChar char="-"/>
            </a:pPr>
            <a:r>
              <a:rPr lang="en-GB" sz="1200" b="0" i="0" kern="1200" baseline="0">
                <a:solidFill>
                  <a:schemeClr val="tx1"/>
                </a:solidFill>
                <a:effectLst/>
                <a:latin typeface="+mn-lt"/>
                <a:ea typeface="+mn-ea"/>
                <a:cs typeface="+mn-cs"/>
              </a:rPr>
              <a:t>Write your data management plan (DMP) using </a:t>
            </a:r>
            <a:r>
              <a:rPr lang="en-GB" sz="1200" b="0" i="0" kern="1200" baseline="0" err="1">
                <a:solidFill>
                  <a:schemeClr val="tx1"/>
                </a:solidFill>
                <a:effectLst/>
                <a:latin typeface="+mn-lt"/>
                <a:ea typeface="+mn-ea"/>
                <a:cs typeface="+mn-cs"/>
              </a:rPr>
              <a:t>DMPonline</a:t>
            </a:r>
            <a:r>
              <a:rPr lang="en-GB" sz="1200" b="0" i="0" kern="1200" baseline="0">
                <a:solidFill>
                  <a:schemeClr val="tx1"/>
                </a:solidFill>
                <a:effectLst/>
                <a:latin typeface="+mn-lt"/>
                <a:ea typeface="+mn-ea"/>
                <a:cs typeface="+mn-cs"/>
              </a:rPr>
              <a:t>.</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Request feedback on your DMP from us.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Explore guidance and training on best practices for managing and sharing, collecting, organising and storing your data.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Join the University’s Data Stewardship Community (</a:t>
            </a:r>
            <a:r>
              <a:rPr lang="en-GB" sz="1200" b="0" i="0" kern="1200">
                <a:solidFill>
                  <a:schemeClr val="tx1"/>
                </a:solidFill>
                <a:effectLst/>
                <a:latin typeface="+mn-lt"/>
                <a:ea typeface="+mn-ea"/>
                <a:cs typeface="+mn-cs"/>
              </a:rPr>
              <a:t>https://</a:t>
            </a:r>
            <a:r>
              <a:rPr lang="en-GB" sz="1200" b="0" i="0" kern="1200" err="1">
                <a:solidFill>
                  <a:schemeClr val="tx1"/>
                </a:solidFill>
                <a:effectLst/>
                <a:latin typeface="+mn-lt"/>
                <a:ea typeface="+mn-ea"/>
                <a:cs typeface="+mn-cs"/>
              </a:rPr>
              <a:t>bit.ly</a:t>
            </a:r>
            <a:r>
              <a:rPr lang="en-GB" sz="1200" b="0" i="0" kern="1200">
                <a:solidFill>
                  <a:schemeClr val="tx1"/>
                </a:solidFill>
                <a:effectLst/>
                <a:latin typeface="+mn-lt"/>
                <a:ea typeface="+mn-ea"/>
                <a:cs typeface="+mn-cs"/>
              </a:rPr>
              <a:t>/</a:t>
            </a:r>
            <a:r>
              <a:rPr lang="en-GB" sz="1200" b="0" i="0" kern="1200" err="1">
                <a:solidFill>
                  <a:schemeClr val="tx1"/>
                </a:solidFill>
                <a:effectLst/>
                <a:latin typeface="+mn-lt"/>
                <a:ea typeface="+mn-ea"/>
                <a:cs typeface="+mn-cs"/>
              </a:rPr>
              <a:t>CaDiRdatasteward</a:t>
            </a:r>
            <a:r>
              <a:rPr lang="en-GB" sz="1200" b="0" i="0" kern="1200" baseline="0">
                <a:solidFill>
                  <a:schemeClr val="tx1"/>
                </a:solidFill>
                <a:effectLst/>
                <a:latin typeface="+mn-lt"/>
                <a:ea typeface="+mn-ea"/>
                <a:cs typeface="+mn-cs"/>
              </a:rPr>
              <a:t>) to share and learn about data stewardship-related training, resources, events, and expert RDM advice.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Deposit your data to </a:t>
            </a:r>
            <a:r>
              <a:rPr lang="en-GB" sz="1200" b="0" i="0" kern="1200" baseline="0" err="1">
                <a:solidFill>
                  <a:schemeClr val="tx1"/>
                </a:solidFill>
                <a:effectLst/>
                <a:latin typeface="+mn-lt"/>
                <a:ea typeface="+mn-ea"/>
                <a:cs typeface="+mn-cs"/>
              </a:rPr>
              <a:t>Figshare</a:t>
            </a:r>
            <a:r>
              <a:rPr lang="en-GB" sz="1200" b="0" i="0" kern="1200" baseline="0">
                <a:solidFill>
                  <a:schemeClr val="tx1"/>
                </a:solidFill>
                <a:effectLst/>
                <a:latin typeface="+mn-lt"/>
                <a:ea typeface="+mn-ea"/>
                <a:cs typeface="+mn-cs"/>
              </a:rPr>
              <a:t> to publish it openly.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Record your published datasets in Pure. </a:t>
            </a:r>
            <a:endParaRPr lang="en-GB" sz="1200" b="0" i="0" kern="1200" baseline="0">
              <a:solidFill>
                <a:schemeClr val="tx1"/>
              </a:solidFill>
              <a:effectLst/>
              <a:latin typeface="+mn-lt"/>
              <a:ea typeface="Calibri"/>
              <a:cs typeface="Calibri"/>
            </a:endParaRPr>
          </a:p>
          <a:p>
            <a:pPr marL="171450" indent="-171450">
              <a:buFontTx/>
              <a:buChar char="-"/>
            </a:pPr>
            <a:endParaRPr lang="en-GB" sz="1200" b="0" i="0" kern="1200" baseline="0">
              <a:solidFill>
                <a:schemeClr val="tx1"/>
              </a:solidFill>
              <a:effectLst/>
              <a:latin typeface="+mn-lt"/>
              <a:ea typeface="+mn-ea"/>
              <a:cs typeface="+mn-cs"/>
            </a:endParaRPr>
          </a:p>
          <a:p>
            <a:pPr marL="0" indent="0">
              <a:buFontTx/>
              <a:buNone/>
            </a:pPr>
            <a:r>
              <a:rPr lang="en-GB" sz="1200" b="1" i="0" kern="1200" baseline="0">
                <a:solidFill>
                  <a:schemeClr val="tx1"/>
                </a:solidFill>
                <a:effectLst/>
                <a:latin typeface="+mn-lt"/>
                <a:ea typeface="+mn-ea"/>
                <a:cs typeface="+mn-cs"/>
              </a:rPr>
              <a:t>Research indicators</a:t>
            </a:r>
            <a:endParaRPr lang="en-GB" sz="1200" b="1" i="0" kern="1200" baseline="0">
              <a:solidFill>
                <a:schemeClr val="tx1"/>
              </a:solidFill>
              <a:effectLst/>
              <a:latin typeface="+mn-lt"/>
              <a:ea typeface="Calibri"/>
              <a:cs typeface="Calibri"/>
            </a:endParaRPr>
          </a:p>
          <a:p>
            <a:pPr marL="0" indent="0">
              <a:buFontTx/>
              <a:buNone/>
            </a:pPr>
            <a:endParaRPr lang="en-GB" sz="1200" b="1" i="0" kern="1200" baseline="0">
              <a:solidFill>
                <a:schemeClr val="tx1"/>
              </a:solidFill>
              <a:effectLst/>
              <a:latin typeface="+mn-lt"/>
              <a:ea typeface="+mn-ea"/>
              <a:cs typeface="+mn-cs"/>
            </a:endParaRPr>
          </a:p>
          <a:p>
            <a:pPr marL="0" indent="0">
              <a:buFontTx/>
              <a:buNone/>
            </a:pPr>
            <a:r>
              <a:rPr lang="en-GB" sz="1200" b="0" i="0" kern="1200" baseline="0">
                <a:solidFill>
                  <a:schemeClr val="tx1"/>
                </a:solidFill>
                <a:effectLst/>
                <a:latin typeface="+mn-lt"/>
                <a:ea typeface="+mn-ea"/>
                <a:cs typeface="+mn-cs"/>
              </a:rPr>
              <a:t>We offer bespoke consultancy support, applying expert bibliometric techniques to answer important questions asked by researchers and research leads. We can work with you to:</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Identify growing trends in research.</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Map research activity against strategic indicators such as the United Nations Sustainable Development Goals (SDGs).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Identify potential collaboration opportunities within the University and beyond.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Benchmark indications of research impact at the institutional, departmental and Unit of Assessment level. </a:t>
            </a:r>
            <a:endParaRPr lang="en-GB" sz="1200" b="0" i="0" kern="1200" baseline="0">
              <a:solidFill>
                <a:schemeClr val="tx1"/>
              </a:solidFill>
              <a:effectLst/>
              <a:latin typeface="+mn-lt"/>
              <a:ea typeface="Calibri"/>
              <a:cs typeface="Calibri"/>
            </a:endParaRPr>
          </a:p>
          <a:p>
            <a:pPr marL="171450" indent="-171450">
              <a:buFontTx/>
              <a:buChar char="-"/>
            </a:pPr>
            <a:endParaRPr lang="en-GB" sz="1200" b="0" i="0" kern="1200" baseline="0">
              <a:solidFill>
                <a:schemeClr val="tx1"/>
              </a:solidFill>
              <a:effectLst/>
              <a:latin typeface="+mn-lt"/>
              <a:ea typeface="+mn-ea"/>
              <a:cs typeface="+mn-cs"/>
            </a:endParaRPr>
          </a:p>
          <a:p>
            <a:pPr marL="0" indent="0">
              <a:buFontTx/>
              <a:buNone/>
            </a:pPr>
            <a:r>
              <a:rPr lang="en-GB" sz="1200" b="1" i="0" kern="1200" baseline="0">
                <a:solidFill>
                  <a:schemeClr val="tx1"/>
                </a:solidFill>
                <a:effectLst/>
                <a:latin typeface="+mn-lt"/>
                <a:ea typeface="+mn-ea"/>
                <a:cs typeface="+mn-cs"/>
              </a:rPr>
              <a:t>Open research skills training</a:t>
            </a:r>
            <a:endParaRPr lang="en-GB" sz="1200" b="1" i="0" kern="1200" baseline="0">
              <a:solidFill>
                <a:schemeClr val="tx1"/>
              </a:solidFill>
              <a:effectLst/>
              <a:latin typeface="+mn-lt"/>
              <a:ea typeface="Calibri"/>
              <a:cs typeface="Calibri"/>
            </a:endParaRPr>
          </a:p>
          <a:p>
            <a:pPr marL="0" indent="0">
              <a:buFontTx/>
              <a:buNone/>
            </a:pPr>
            <a:endParaRPr lang="en-GB" sz="1200" b="1" i="0" kern="1200" baseline="0">
              <a:solidFill>
                <a:schemeClr val="tx1"/>
              </a:solidFill>
              <a:effectLst/>
              <a:latin typeface="+mn-lt"/>
              <a:ea typeface="+mn-ea"/>
              <a:cs typeface="+mn-cs"/>
            </a:endParaRPr>
          </a:p>
          <a:p>
            <a:pPr marL="171450" indent="-171450">
              <a:buFontTx/>
              <a:buChar char="-"/>
            </a:pPr>
            <a:r>
              <a:rPr lang="en-GB" sz="1200" b="0" i="0" kern="1200" baseline="0">
                <a:solidFill>
                  <a:schemeClr val="tx1"/>
                </a:solidFill>
                <a:effectLst/>
                <a:latin typeface="+mn-lt"/>
                <a:ea typeface="+mn-ea"/>
                <a:cs typeface="+mn-cs"/>
              </a:rPr>
              <a:t>Book onto My Research Essentials training or work through our online training resources. </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Request bespoke training and discuss your open research training needs (</a:t>
            </a:r>
            <a:r>
              <a:rPr lang="en-GB" sz="1200" b="0" i="0" kern="1200" baseline="0" err="1">
                <a:solidFill>
                  <a:schemeClr val="tx1"/>
                </a:solidFill>
                <a:effectLst/>
                <a:latin typeface="+mn-lt"/>
                <a:ea typeface="+mn-ea"/>
                <a:cs typeface="+mn-cs"/>
              </a:rPr>
              <a:t>openresearch@manchester.ac.uk</a:t>
            </a:r>
            <a:r>
              <a:rPr lang="en-GB" sz="1200" b="0" i="0" kern="1200" baseline="0">
                <a:solidFill>
                  <a:schemeClr val="tx1"/>
                </a:solidFill>
                <a:effectLst/>
                <a:latin typeface="+mn-lt"/>
                <a:ea typeface="+mn-ea"/>
                <a:cs typeface="+mn-cs"/>
              </a:rPr>
              <a:t>).</a:t>
            </a:r>
            <a:endParaRPr lang="en-GB" sz="1200" b="0" i="0" kern="1200" baseline="0">
              <a:solidFill>
                <a:schemeClr val="tx1"/>
              </a:solidFill>
              <a:effectLst/>
              <a:latin typeface="+mn-lt"/>
              <a:ea typeface="Calibri"/>
              <a:cs typeface="Calibri"/>
            </a:endParaRPr>
          </a:p>
          <a:p>
            <a:pPr marL="171450" indent="-171450">
              <a:buFontTx/>
              <a:buChar char="-"/>
            </a:pPr>
            <a:r>
              <a:rPr lang="en-GB" sz="1200" b="0" i="0" kern="1200" baseline="0">
                <a:solidFill>
                  <a:schemeClr val="tx1"/>
                </a:solidFill>
                <a:effectLst/>
                <a:latin typeface="+mn-lt"/>
                <a:ea typeface="+mn-ea"/>
                <a:cs typeface="+mn-cs"/>
              </a:rPr>
              <a:t>Become a My Research Essentials training partner and disseminate your open research skills and practices to a University-wide audience by collaboratively developing workshops or online resources (</a:t>
            </a:r>
            <a:r>
              <a:rPr lang="en-GB" sz="1200" b="0" i="0" kern="1200" baseline="0" err="1">
                <a:solidFill>
                  <a:schemeClr val="tx1"/>
                </a:solidFill>
                <a:effectLst/>
                <a:latin typeface="+mn-lt"/>
                <a:ea typeface="+mn-ea"/>
                <a:cs typeface="+mn-cs"/>
              </a:rPr>
              <a:t>openresearch@manchester.ac.uk</a:t>
            </a:r>
            <a:r>
              <a:rPr lang="en-GB" sz="1200" b="0" i="0" kern="1200" baseline="0">
                <a:solidFill>
                  <a:schemeClr val="tx1"/>
                </a:solidFill>
                <a:effectLst/>
                <a:latin typeface="+mn-lt"/>
                <a:ea typeface="+mn-ea"/>
                <a:cs typeface="+mn-cs"/>
              </a:rPr>
              <a:t>).</a:t>
            </a:r>
            <a:endParaRPr lang="en-GB" sz="1200" b="0" i="0" kern="1200" baseline="0">
              <a:solidFill>
                <a:schemeClr val="tx1"/>
              </a:solidFill>
              <a:effectLst/>
              <a:latin typeface="+mn-lt"/>
              <a:ea typeface="Calibri"/>
              <a:cs typeface="Calibri"/>
            </a:endParaRPr>
          </a:p>
          <a:p>
            <a:pPr marL="171450" indent="-171450">
              <a:buFontTx/>
              <a:buChar char="-"/>
            </a:pPr>
            <a:endParaRPr lang="en-GB" sz="1200" b="0" i="0" kern="1200" baseline="0">
              <a:solidFill>
                <a:schemeClr val="tx1"/>
              </a:solidFill>
              <a:effectLst/>
              <a:latin typeface="+mn-lt"/>
              <a:ea typeface="+mn-ea"/>
              <a:cs typeface="+mn-cs"/>
            </a:endParaRPr>
          </a:p>
          <a:p>
            <a:pPr marL="0" indent="0">
              <a:buFontTx/>
              <a:buNone/>
            </a:pPr>
            <a:endParaRPr lang="en-GB" sz="1200" b="0" i="0" kern="1200" baseline="0">
              <a:solidFill>
                <a:schemeClr val="tx1"/>
              </a:solidFill>
              <a:effectLst/>
              <a:latin typeface="+mn-lt"/>
              <a:ea typeface="+mn-ea"/>
              <a:cs typeface="+mn-cs"/>
            </a:endParaRPr>
          </a:p>
          <a:p>
            <a:pPr marL="171450" indent="-171450">
              <a:buFont typeface="Arial" panose="020B0604020202020204" pitchFamily="34" charset="0"/>
              <a:buChar char="•"/>
            </a:pPr>
            <a:endParaRPr lang="en-GB" sz="1200" b="0" i="0" kern="1200">
              <a:solidFill>
                <a:schemeClr val="tx1"/>
              </a:solidFill>
              <a:effectLst/>
              <a:latin typeface="+mn-lt"/>
              <a:ea typeface="+mn-ea"/>
              <a:cs typeface="+mn-cs"/>
            </a:endParaRPr>
          </a:p>
          <a:p>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694A7-270C-4295-BB03-EE71C693E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377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35,500+ publications with international collaboration – 2019-2024</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8,500+ collaborations with international teams and academics – 2019-2024</a:t>
            </a: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North America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Manchester-Melbourne-Toronto Alliance – Trilateral collaboration providing world-class opportunities for industry, researchers and students. 3 continents – 187,000 students – 45,000 staff. </a:t>
            </a:r>
          </a:p>
          <a:p>
            <a:pPr lvl="0"/>
            <a:r>
              <a:rPr lang="en-GB" sz="1200" kern="1200" dirty="0">
                <a:solidFill>
                  <a:schemeClr val="tx1"/>
                </a:solidFill>
                <a:effectLst/>
                <a:latin typeface="+mn-lt"/>
                <a:ea typeface="+mn-ea"/>
                <a:cs typeface="+mn-cs"/>
              </a:rPr>
              <a:t>Indiana University – research engagement, faculty, PhD student and doctoral research exchange partners plus a joint MBA programme. </a:t>
            </a:r>
          </a:p>
          <a:p>
            <a:pPr lvl="0"/>
            <a:r>
              <a:rPr lang="en-GB" sz="1200" kern="1200" dirty="0">
                <a:solidFill>
                  <a:schemeClr val="tx1"/>
                </a:solidFill>
                <a:effectLst/>
                <a:latin typeface="+mn-lt"/>
                <a:ea typeface="+mn-ea"/>
                <a:cs typeface="+mn-cs"/>
              </a:rPr>
              <a:t>Special relationship partners – </a:t>
            </a:r>
            <a:r>
              <a:rPr lang="en-GB" sz="1200" kern="1200" dirty="0" err="1">
                <a:solidFill>
                  <a:schemeClr val="tx1"/>
                </a:solidFill>
                <a:effectLst/>
                <a:latin typeface="+mn-lt"/>
                <a:ea typeface="+mn-ea"/>
                <a:cs typeface="+mn-cs"/>
              </a:rPr>
              <a:t>Morehouse</a:t>
            </a:r>
            <a:r>
              <a:rPr lang="en-GB" sz="1200" kern="1200" dirty="0">
                <a:solidFill>
                  <a:schemeClr val="tx1"/>
                </a:solidFill>
                <a:effectLst/>
                <a:latin typeface="+mn-lt"/>
                <a:ea typeface="+mn-ea"/>
                <a:cs typeface="+mn-cs"/>
              </a:rPr>
              <a:t> College, Atlanta, Georgia – Spelman College, Atlanta, Georgia – Vassar College, Poughkeepsie, New York – Xavier University, New Orleans, Louisiana.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South America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Universidad de Chile – Strategic partner, research engagement and dual award PhD programme.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Africa</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University of Ghana – research engagement </a:t>
            </a:r>
          </a:p>
          <a:p>
            <a:pPr lvl="0"/>
            <a:r>
              <a:rPr lang="en-GB" sz="1200" kern="1200" dirty="0">
                <a:solidFill>
                  <a:schemeClr val="tx1"/>
                </a:solidFill>
                <a:effectLst/>
                <a:latin typeface="+mn-lt"/>
                <a:ea typeface="+mn-ea"/>
                <a:cs typeface="+mn-cs"/>
              </a:rPr>
              <a:t>University of Nairobi, Kenya – Global Humanities Alliance partner and research engagement</a:t>
            </a:r>
          </a:p>
          <a:p>
            <a:pPr lvl="0"/>
            <a:r>
              <a:rPr lang="en-GB" sz="1200" kern="1200" dirty="0">
                <a:solidFill>
                  <a:schemeClr val="tx1"/>
                </a:solidFill>
                <a:effectLst/>
                <a:latin typeface="+mn-lt"/>
                <a:ea typeface="+mn-ea"/>
                <a:cs typeface="+mn-cs"/>
              </a:rPr>
              <a:t>Kenyatta University Teaching, Referral and Research Hospital, Kenya</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South, East and Southeast Asia</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Tsinghua University, Beijing, China – research engagement and partnerships, dual award PhD programme and studentships</a:t>
            </a:r>
          </a:p>
          <a:p>
            <a:pPr lvl="0"/>
            <a:r>
              <a:rPr lang="en-GB" sz="1200" kern="1200" dirty="0">
                <a:solidFill>
                  <a:schemeClr val="tx1"/>
                </a:solidFill>
                <a:effectLst/>
                <a:latin typeface="+mn-lt"/>
                <a:ea typeface="+mn-ea"/>
                <a:cs typeface="+mn-cs"/>
              </a:rPr>
              <a:t>Shanghai Jiao Tong University, Shanghai, China – research engagement and Chinese Scholarship Council Innovative Talent Platform</a:t>
            </a:r>
          </a:p>
          <a:p>
            <a:pPr lvl="0"/>
            <a:r>
              <a:rPr lang="en-GB" sz="1200" kern="1200" dirty="0">
                <a:solidFill>
                  <a:schemeClr val="tx1"/>
                </a:solidFill>
                <a:effectLst/>
                <a:latin typeface="+mn-lt"/>
                <a:ea typeface="+mn-ea"/>
                <a:cs typeface="+mn-cs"/>
              </a:rPr>
              <a:t>Peking University Health Science Centre – research engagement and partnerships, CSC Innovation Talent Platform</a:t>
            </a:r>
          </a:p>
          <a:p>
            <a:pPr lvl="0"/>
            <a:r>
              <a:rPr lang="en-GB" sz="1200" kern="1200" dirty="0">
                <a:solidFill>
                  <a:schemeClr val="tx1"/>
                </a:solidFill>
                <a:effectLst/>
                <a:latin typeface="+mn-lt"/>
                <a:ea typeface="+mn-ea"/>
                <a:cs typeface="+mn-cs"/>
              </a:rPr>
              <a:t>The Chinese University of Hong Kong – strategic partners with seed fund and research collaboration </a:t>
            </a:r>
          </a:p>
          <a:p>
            <a:pPr lvl="0"/>
            <a:r>
              <a:rPr lang="en-GB" sz="1200" kern="1200" dirty="0">
                <a:solidFill>
                  <a:schemeClr val="tx1"/>
                </a:solidFill>
                <a:effectLst/>
                <a:latin typeface="+mn-lt"/>
                <a:ea typeface="+mn-ea"/>
                <a:cs typeface="+mn-cs"/>
              </a:rPr>
              <a:t>University of Tokyo, Japan – research engagement and dual award PhD programme </a:t>
            </a:r>
          </a:p>
          <a:p>
            <a:pPr lvl="0"/>
            <a:r>
              <a:rPr lang="en-GB" sz="1200" kern="1200" dirty="0">
                <a:solidFill>
                  <a:schemeClr val="tx1"/>
                </a:solidFill>
                <a:effectLst/>
                <a:latin typeface="+mn-lt"/>
                <a:ea typeface="+mn-ea"/>
                <a:cs typeface="+mn-cs"/>
              </a:rPr>
              <a:t>Osaka University, Japan – research engagement </a:t>
            </a:r>
          </a:p>
          <a:p>
            <a:pPr lvl="0"/>
            <a:r>
              <a:rPr lang="en-GB" sz="1200" kern="1200" dirty="0" err="1">
                <a:solidFill>
                  <a:schemeClr val="tx1"/>
                </a:solidFill>
                <a:effectLst/>
                <a:latin typeface="+mn-lt"/>
                <a:ea typeface="+mn-ea"/>
                <a:cs typeface="+mn-cs"/>
              </a:rPr>
              <a:t>Ashoka</a:t>
            </a:r>
            <a:r>
              <a:rPr lang="en-GB" sz="1200" kern="1200" dirty="0">
                <a:solidFill>
                  <a:schemeClr val="tx1"/>
                </a:solidFill>
                <a:effectLst/>
                <a:latin typeface="+mn-lt"/>
                <a:ea typeface="+mn-ea"/>
                <a:cs typeface="+mn-cs"/>
              </a:rPr>
              <a:t> University, India – Global Humanities Alliance partner, research engagement with seed fund and research and teaching collaborations </a:t>
            </a:r>
          </a:p>
          <a:p>
            <a:pPr lvl="0"/>
            <a:r>
              <a:rPr lang="en-GB" sz="1200" kern="1200" dirty="0">
                <a:solidFill>
                  <a:schemeClr val="tx1"/>
                </a:solidFill>
                <a:effectLst/>
                <a:latin typeface="+mn-lt"/>
                <a:ea typeface="+mn-ea"/>
                <a:cs typeface="+mn-cs"/>
              </a:rPr>
              <a:t>O.P. Jindal Global University, India – research engagement with seed fund and research and teaching collaboration </a:t>
            </a:r>
          </a:p>
          <a:p>
            <a:pPr lvl="0"/>
            <a:r>
              <a:rPr lang="en-GB" sz="1200" kern="1200" dirty="0" err="1">
                <a:solidFill>
                  <a:schemeClr val="tx1"/>
                </a:solidFill>
                <a:effectLst/>
                <a:latin typeface="+mn-lt"/>
                <a:ea typeface="+mn-ea"/>
                <a:cs typeface="+mn-cs"/>
              </a:rPr>
              <a:t>IISc</a:t>
            </a:r>
            <a:r>
              <a:rPr lang="en-GB" sz="1200" kern="1200" dirty="0">
                <a:solidFill>
                  <a:schemeClr val="tx1"/>
                </a:solidFill>
                <a:effectLst/>
                <a:latin typeface="+mn-lt"/>
                <a:ea typeface="+mn-ea"/>
                <a:cs typeface="+mn-cs"/>
              </a:rPr>
              <a:t> Bangalore, India – research engagement with seed fund and joint PhD programme </a:t>
            </a:r>
          </a:p>
          <a:p>
            <a:pPr lvl="0"/>
            <a:r>
              <a:rPr lang="en-GB" sz="1200" kern="1200" dirty="0">
                <a:solidFill>
                  <a:schemeClr val="tx1"/>
                </a:solidFill>
                <a:effectLst/>
                <a:latin typeface="+mn-lt"/>
                <a:ea typeface="+mn-ea"/>
                <a:cs typeface="+mn-cs"/>
              </a:rPr>
              <a:t>IIT Kharagpur, India – research engagement and joint PhD programme</a:t>
            </a:r>
          </a:p>
          <a:p>
            <a:pPr lvl="0"/>
            <a:r>
              <a:rPr lang="en-GB" sz="1200" kern="1200" dirty="0" err="1">
                <a:solidFill>
                  <a:schemeClr val="tx1"/>
                </a:solidFill>
                <a:effectLst/>
                <a:latin typeface="+mn-lt"/>
                <a:ea typeface="+mn-ea"/>
                <a:cs typeface="+mn-cs"/>
              </a:rPr>
              <a:t>Universitas</a:t>
            </a:r>
            <a:r>
              <a:rPr lang="en-GB" sz="1200" kern="1200" dirty="0">
                <a:solidFill>
                  <a:schemeClr val="tx1"/>
                </a:solidFill>
                <a:effectLst/>
                <a:latin typeface="+mn-lt"/>
                <a:ea typeface="+mn-ea"/>
                <a:cs typeface="+mn-cs"/>
              </a:rPr>
              <a:t> Indonesia – improving mental health awareness and treatment </a:t>
            </a:r>
          </a:p>
          <a:p>
            <a:pPr lvl="0"/>
            <a:r>
              <a:rPr lang="en-GB" sz="1200" kern="1200" dirty="0" err="1">
                <a:solidFill>
                  <a:schemeClr val="tx1"/>
                </a:solidFill>
                <a:effectLst/>
                <a:latin typeface="+mn-lt"/>
                <a:ea typeface="+mn-ea"/>
                <a:cs typeface="+mn-cs"/>
              </a:rPr>
              <a:t>Ghadja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Mada</a:t>
            </a:r>
            <a:r>
              <a:rPr lang="en-GB" sz="1200" kern="1200" dirty="0">
                <a:solidFill>
                  <a:schemeClr val="tx1"/>
                </a:solidFill>
                <a:effectLst/>
                <a:latin typeface="+mn-lt"/>
                <a:ea typeface="+mn-ea"/>
                <a:cs typeface="+mn-cs"/>
              </a:rPr>
              <a:t> University, Indonesia – Global Humanities Alliance partner and research engagement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Europe</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KTH Royal Institute of Technology, Stockholm, Sweden – strategic partners with seed fund and joint research programmes </a:t>
            </a:r>
          </a:p>
          <a:p>
            <a:pPr lvl="0"/>
            <a:r>
              <a:rPr lang="en-GB" sz="1200" kern="1200" dirty="0">
                <a:solidFill>
                  <a:schemeClr val="tx1"/>
                </a:solidFill>
                <a:effectLst/>
                <a:latin typeface="+mn-lt"/>
                <a:ea typeface="+mn-ea"/>
                <a:cs typeface="+mn-cs"/>
              </a:rPr>
              <a:t>Stockholm University, Sweden – strategic partner with seed fund and joint research programmes </a:t>
            </a:r>
          </a:p>
          <a:p>
            <a:pPr lvl="0"/>
            <a:r>
              <a:rPr lang="en-GB" sz="1200" kern="1200" dirty="0">
                <a:solidFill>
                  <a:schemeClr val="tx1"/>
                </a:solidFill>
                <a:effectLst/>
                <a:latin typeface="+mn-lt"/>
                <a:ea typeface="+mn-ea"/>
                <a:cs typeface="+mn-cs"/>
              </a:rPr>
              <a:t>Heidelberg University, Germany – strategic partner with </a:t>
            </a:r>
            <a:r>
              <a:rPr lang="en-GB" sz="1200" kern="1200" dirty="0" err="1">
                <a:solidFill>
                  <a:schemeClr val="tx1"/>
                </a:solidFill>
                <a:effectLst/>
                <a:latin typeface="+mn-lt"/>
                <a:ea typeface="+mn-ea"/>
                <a:cs typeface="+mn-cs"/>
              </a:rPr>
              <a:t>seedcorn</a:t>
            </a:r>
            <a:r>
              <a:rPr lang="en-GB" sz="1200" kern="1200" dirty="0">
                <a:solidFill>
                  <a:schemeClr val="tx1"/>
                </a:solidFill>
                <a:effectLst/>
                <a:latin typeface="+mn-lt"/>
                <a:ea typeface="+mn-ea"/>
                <a:cs typeface="+mn-cs"/>
              </a:rPr>
              <a:t> fund and research partner </a:t>
            </a:r>
          </a:p>
          <a:p>
            <a:pPr lvl="0"/>
            <a:r>
              <a:rPr lang="en-GB" sz="1200" kern="1200" dirty="0">
                <a:solidFill>
                  <a:schemeClr val="tx1"/>
                </a:solidFill>
                <a:effectLst/>
                <a:latin typeface="+mn-lt"/>
                <a:ea typeface="+mn-ea"/>
                <a:cs typeface="+mn-cs"/>
              </a:rPr>
              <a:t>University of Bordeaux, France – strategic partner and </a:t>
            </a:r>
            <a:r>
              <a:rPr lang="en-GB" sz="1200" kern="1200" dirty="0" err="1">
                <a:solidFill>
                  <a:schemeClr val="tx1"/>
                </a:solidFill>
                <a:effectLst/>
                <a:latin typeface="+mn-lt"/>
                <a:ea typeface="+mn-ea"/>
                <a:cs typeface="+mn-cs"/>
              </a:rPr>
              <a:t>seedcorn</a:t>
            </a:r>
            <a:r>
              <a:rPr lang="en-GB" sz="1200" kern="1200" dirty="0">
                <a:solidFill>
                  <a:schemeClr val="tx1"/>
                </a:solidFill>
                <a:effectLst/>
                <a:latin typeface="+mn-lt"/>
                <a:ea typeface="+mn-ea"/>
                <a:cs typeface="+mn-cs"/>
              </a:rPr>
              <a:t> fund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Middle East and North Africa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Tel Aviv University – strategic partner with seed fund and joint research funds </a:t>
            </a:r>
          </a:p>
          <a:p>
            <a:pPr lvl="0"/>
            <a:r>
              <a:rPr lang="en-GB" sz="1200" kern="1200" dirty="0">
                <a:solidFill>
                  <a:schemeClr val="tx1"/>
                </a:solidFill>
                <a:effectLst/>
                <a:latin typeface="+mn-lt"/>
                <a:ea typeface="+mn-ea"/>
                <a:cs typeface="+mn-cs"/>
              </a:rPr>
              <a:t>Mansoura University, Egypt – 3,000 medical graduates over 19 years on the Mansoura Manchester Medical Programme, plus jointly run Dental Programme </a:t>
            </a:r>
          </a:p>
          <a:p>
            <a:pPr lvl="0"/>
            <a:r>
              <a:rPr lang="en-GB" sz="1200" kern="1200" dirty="0">
                <a:solidFill>
                  <a:schemeClr val="tx1"/>
                </a:solidFill>
                <a:effectLst/>
                <a:latin typeface="+mn-lt"/>
                <a:ea typeface="+mn-ea"/>
                <a:cs typeface="+mn-cs"/>
              </a:rPr>
              <a:t>Alexandria University, Egypt – Joint medical and dentistry programmes </a:t>
            </a:r>
          </a:p>
          <a:p>
            <a:endParaRPr lang="en-GB" sz="1200" kern="1200" dirty="0">
              <a:solidFill>
                <a:schemeClr val="tx1"/>
              </a:solidFill>
              <a:effectLst/>
              <a:latin typeface="+mn-lt"/>
              <a:ea typeface="+mn-ea"/>
              <a:cs typeface="+mn-cs"/>
            </a:endParaRPr>
          </a:p>
          <a:p>
            <a:endParaRPr lang="en-US" dirty="0">
              <a:cs typeface="Calibri"/>
            </a:endParaRPr>
          </a:p>
          <a:p>
            <a:pPr marL="171450" indent="-171450">
              <a:buFont typeface="Calibri"/>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68</a:t>
            </a:fld>
            <a:endParaRPr lang="en-GB"/>
          </a:p>
        </p:txBody>
      </p:sp>
    </p:spTree>
    <p:extLst>
      <p:ext uri="{BB962C8B-B14F-4D97-AF65-F5344CB8AC3E}">
        <p14:creationId xmlns:p14="http://schemas.microsoft.com/office/powerpoint/2010/main" val="35118788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MMT alliance</a:t>
            </a:r>
          </a:p>
          <a:p>
            <a:pPr marL="171450" indent="-171450">
              <a:buFont typeface="Calibri"/>
              <a:buChar char="-"/>
            </a:pPr>
            <a:r>
              <a:rPr lang="en-US"/>
              <a:t>Trilateral MMT alliance with the universities of Melbourne and Toronto.</a:t>
            </a:r>
            <a:endParaRPr lang="en-US">
              <a:cs typeface="Calibri"/>
            </a:endParaRPr>
          </a:p>
          <a:p>
            <a:pPr marL="171450" indent="-171450">
              <a:buFont typeface="Calibri"/>
              <a:buChar char="-"/>
            </a:pPr>
            <a:r>
              <a:rPr lang="en-US"/>
              <a:t>Brings together 187,000 students and 45,000 staff across three continents.</a:t>
            </a:r>
            <a:endParaRPr lang="en-US">
              <a:cs typeface="Calibri"/>
            </a:endParaRPr>
          </a:p>
          <a:p>
            <a:pPr marL="171450" indent="-171450">
              <a:buFont typeface="Calibri"/>
              <a:buChar char="-"/>
            </a:pPr>
            <a:r>
              <a:rPr lang="en-US"/>
              <a:t>Promotes vital knowledge exchange in areas including sustainable consumption, cultural industries, indigenous populations, digital health and cancer. </a:t>
            </a:r>
          </a:p>
          <a:p>
            <a:pPr marL="171450" indent="-171450">
              <a:buFont typeface="Calibri"/>
              <a:buChar char="-"/>
            </a:pPr>
            <a:r>
              <a:rPr lang="en-US"/>
              <a:t>Researchers have access to specialist facilities that support collaborative working, while students benefit from world renowned teachers, innovative classrooms and leading exchange schemes.</a:t>
            </a:r>
            <a:endParaRPr lang="en-US">
              <a:cs typeface="Calibri"/>
            </a:endParaRPr>
          </a:p>
          <a:p>
            <a:endParaRPr lang="en-US" b="1">
              <a:cs typeface="Calibri"/>
            </a:endParaRPr>
          </a:p>
          <a:p>
            <a:r>
              <a:rPr lang="en-US" b="1">
                <a:cs typeface="Calibri"/>
              </a:rPr>
              <a:t>Osaka University strategic partnership</a:t>
            </a:r>
            <a:endParaRPr lang="en-US"/>
          </a:p>
          <a:p>
            <a:pPr marL="171450" indent="-171450">
              <a:buFont typeface="Calibri"/>
              <a:buChar char="-"/>
            </a:pPr>
            <a:r>
              <a:rPr lang="en-US"/>
              <a:t>Civic engagement between the cities of Osaka and Manchester is complemented by our strategic partnership with Osaka University, and facilitates increased research engagement in several areas. </a:t>
            </a:r>
          </a:p>
          <a:p>
            <a:pPr marL="171450" indent="-171450">
              <a:buFont typeface="Calibri"/>
              <a:buChar char="-"/>
            </a:pPr>
            <a:r>
              <a:rPr lang="en-US"/>
              <a:t>Including environmental sustainability, advanced materials – such as in photonics, nano and quantum materials – and biotechnology. </a:t>
            </a:r>
          </a:p>
          <a:p>
            <a:pPr marL="171450" indent="-171450">
              <a:buFont typeface="Calibri"/>
              <a:buChar char="-"/>
            </a:pPr>
            <a:r>
              <a:rPr lang="en-US"/>
              <a:t>The partnership looks to strengthen the science and boost innovation in these key spaces.</a:t>
            </a:r>
          </a:p>
          <a:p>
            <a:pPr marL="171450" indent="-171450">
              <a:buFont typeface="Calibri"/>
              <a:buChar char="-"/>
            </a:pPr>
            <a:endParaRPr lang="en-US" b="1">
              <a:cs typeface="Calibri"/>
            </a:endParaRPr>
          </a:p>
          <a:p>
            <a:r>
              <a:rPr lang="en-US" b="1">
                <a:cs typeface="Calibri"/>
              </a:rPr>
              <a:t>Other key partnerships and funding</a:t>
            </a:r>
          </a:p>
          <a:p>
            <a:endParaRPr lang="en-US" b="1">
              <a:cs typeface="Calibri"/>
            </a:endParaRPr>
          </a:p>
          <a:p>
            <a:pPr marL="171450" indent="-171450">
              <a:buFont typeface="Calibri"/>
              <a:buChar char="-"/>
            </a:pPr>
            <a:r>
              <a:rPr lang="en-US"/>
              <a:t>Strategic partnership with Heidelberg University in Germany.</a:t>
            </a:r>
            <a:endParaRPr lang="en-US">
              <a:cs typeface="Calibri" panose="020F0502020204030204"/>
            </a:endParaRPr>
          </a:p>
          <a:p>
            <a:pPr marL="171450" indent="-171450">
              <a:buFont typeface="Calibri"/>
              <a:buChar char="-"/>
            </a:pPr>
            <a:r>
              <a:rPr lang="en-US"/>
              <a:t>Annual research seed funding with universities including the KTH Royal Institute of Technology, Stockholm University, Tel Aviv University and the Chinese University of Hong Kong. </a:t>
            </a:r>
          </a:p>
          <a:p>
            <a:pPr marL="171450" indent="-171450">
              <a:buFont typeface="Calibri"/>
              <a:buChar char="-"/>
            </a:pPr>
            <a:r>
              <a:rPr lang="en-US"/>
              <a:t>Conducting dual or joint award PhD </a:t>
            </a:r>
            <a:r>
              <a:rPr lang="en-US" err="1"/>
              <a:t>programmes</a:t>
            </a:r>
            <a:r>
              <a:rPr lang="en-US"/>
              <a:t> with Tsinghua University, University of Tokyo and the University of Melbourne.</a:t>
            </a:r>
            <a:endParaRPr lang="en-US">
              <a:cs typeface="Calibri"/>
            </a:endParaRPr>
          </a:p>
          <a:p>
            <a:pPr marL="171450" indent="-171450">
              <a:buFont typeface="Calibri"/>
              <a:buChar char="-"/>
            </a:pPr>
            <a:r>
              <a:rPr lang="en-US"/>
              <a:t>Within the Healthy China 2030 policy, it is </a:t>
            </a:r>
            <a:r>
              <a:rPr lang="en-US" err="1"/>
              <a:t>recognised</a:t>
            </a:r>
            <a:r>
              <a:rPr lang="en-US"/>
              <a:t> that China lacks community pharmacies. Our partnership with the China Pharmaceutical University is addressing the gap by enabling Chinese students to develop the skills necessary to work in clinical pharmacy through collaborative teaching and learning.</a:t>
            </a:r>
            <a:endParaRPr lang="en-US">
              <a:cs typeface="Calibri"/>
            </a:endParaRPr>
          </a:p>
          <a:p>
            <a:endParaRPr lang="en-US">
              <a:cs typeface="Calibri"/>
            </a:endParaRPr>
          </a:p>
          <a:p>
            <a:r>
              <a:rPr lang="en-US" b="1">
                <a:cs typeface="Calibri"/>
              </a:rPr>
              <a:t>Student exchange</a:t>
            </a:r>
          </a:p>
          <a:p>
            <a:pPr marL="171450" indent="-171450">
              <a:buFont typeface="Calibri"/>
              <a:buChar char="-"/>
            </a:pPr>
            <a:r>
              <a:rPr lang="en-US"/>
              <a:t>Student exchange part of our collaborations with Shanghai Jiao Tong University and Peking University Health Science Centre. </a:t>
            </a:r>
          </a:p>
          <a:p>
            <a:pPr marL="171450" indent="-171450">
              <a:buFont typeface="Calibri"/>
              <a:buChar char="-"/>
            </a:pPr>
            <a:r>
              <a:rPr lang="en-US"/>
              <a:t>Awarded two China Scholarship Council Innovative Talent Platforms, allowing the exchange of PhD students and post-doctoral fellows between Manchester, Beijing and Shanghai within healthcare and life sciences.</a:t>
            </a:r>
            <a:endParaRPr lang="en-US">
              <a:cs typeface="Calibri"/>
            </a:endParaRPr>
          </a:p>
          <a:p>
            <a:pPr marL="171450" indent="-171450">
              <a:buFont typeface="Calibri"/>
              <a:buChar char="-"/>
            </a:pPr>
            <a:endParaRPr lang="en-US">
              <a:cs typeface="Calibri"/>
            </a:endParaRPr>
          </a:p>
          <a:p>
            <a:r>
              <a:rPr lang="en-US" b="1">
                <a:cs typeface="Calibri"/>
              </a:rPr>
              <a:t>Joint doctoral </a:t>
            </a:r>
            <a:r>
              <a:rPr lang="en-US" b="1" err="1">
                <a:cs typeface="Calibri"/>
              </a:rPr>
              <a:t>programmes</a:t>
            </a:r>
          </a:p>
          <a:p>
            <a:pPr marL="171450" indent="-171450">
              <a:buFont typeface="Calibri"/>
              <a:buChar char="-"/>
            </a:pPr>
            <a:r>
              <a:rPr lang="en-US"/>
              <a:t>Joint doctoral </a:t>
            </a:r>
            <a:r>
              <a:rPr lang="en-US" err="1"/>
              <a:t>programmes</a:t>
            </a:r>
            <a:r>
              <a:rPr lang="en-US"/>
              <a:t> with both the Indian Institute of Science in Bengaluru and the Indian Institute of Technology, Kharagpur. Bengaluru - building on research collaborations in graphene, atmospheric sciences, advanced manufacturing and artificial intelligence. Kharagpur - we’re bolstering work in environmental geochemistry, biomaterials and Industry 4.0. </a:t>
            </a:r>
          </a:p>
          <a:p>
            <a:pPr marL="171450" indent="-171450">
              <a:buFont typeface="Calibri"/>
              <a:buChar char="-"/>
            </a:pPr>
            <a:r>
              <a:rPr lang="en-US"/>
              <a:t>Dual doctoral </a:t>
            </a:r>
            <a:r>
              <a:rPr lang="en-US" err="1"/>
              <a:t>programme</a:t>
            </a:r>
            <a:r>
              <a:rPr lang="en-US"/>
              <a:t> with Universidad de Chile focuses on electronic and electrical engineering.</a:t>
            </a:r>
            <a:endParaRPr lang="en-US">
              <a:cs typeface="Calibri"/>
            </a:endParaRPr>
          </a:p>
          <a:p>
            <a:pPr marL="171450" indent="-171450">
              <a:buFont typeface="Calibri"/>
              <a:buChar char="-"/>
            </a:pPr>
            <a:endParaRPr lang="en-US">
              <a:cs typeface="Calibri"/>
            </a:endParaRPr>
          </a:p>
          <a:p>
            <a:r>
              <a:rPr lang="en-US" b="1">
                <a:cs typeface="Calibri"/>
              </a:rPr>
              <a:t>Expanding medical </a:t>
            </a:r>
            <a:r>
              <a:rPr lang="en-US" b="1" err="1">
                <a:cs typeface="Calibri"/>
              </a:rPr>
              <a:t>programmes</a:t>
            </a:r>
            <a:r>
              <a:rPr lang="en-US" b="1">
                <a:cs typeface="Calibri"/>
              </a:rPr>
              <a:t> </a:t>
            </a:r>
            <a:endParaRPr lang="en-US">
              <a:cs typeface="Calibri"/>
            </a:endParaRPr>
          </a:p>
          <a:p>
            <a:pPr marL="171450" indent="-171450">
              <a:buFont typeface="Calibri"/>
              <a:buChar char="-"/>
            </a:pPr>
            <a:r>
              <a:rPr lang="en-US"/>
              <a:t> Mansoura University - Manchester has helped to expand its medical </a:t>
            </a:r>
            <a:r>
              <a:rPr lang="en-US" err="1"/>
              <a:t>programme</a:t>
            </a:r>
            <a:r>
              <a:rPr lang="en-US"/>
              <a:t> by adapting teaching and learning methods for the Egyptian system, while also making the course more attractive to overseas students. </a:t>
            </a:r>
          </a:p>
          <a:p>
            <a:pPr marL="171450" indent="-171450">
              <a:buFont typeface="Calibri"/>
              <a:buChar char="-"/>
            </a:pPr>
            <a:r>
              <a:rPr lang="en-US"/>
              <a:t>Joint award medical </a:t>
            </a:r>
            <a:r>
              <a:rPr lang="en-US" err="1"/>
              <a:t>programme</a:t>
            </a:r>
            <a:r>
              <a:rPr lang="en-US"/>
              <a:t> with Alexandria University, offering a degree from both institutions. </a:t>
            </a:r>
            <a:endParaRPr lang="en-US">
              <a:cs typeface="Calibri"/>
            </a:endParaRPr>
          </a:p>
          <a:p>
            <a:pPr marL="171450" indent="-171450">
              <a:buFont typeface="Calibri"/>
              <a:buChar char="-"/>
            </a:pPr>
            <a:r>
              <a:rPr lang="en-US"/>
              <a:t>Collaborations also offer staff exchanges, giving educators the opportunity to explore new approaches to teaching.</a:t>
            </a:r>
            <a:endParaRPr lang="en-US">
              <a:cs typeface="Calibri"/>
            </a:endParaRPr>
          </a:p>
          <a:p>
            <a:endParaRPr lang="en-US">
              <a:cs typeface="Calibri"/>
            </a:endParaRPr>
          </a:p>
          <a:p>
            <a:pPr marL="171450" indent="-171450">
              <a:buFont typeface="Calibri"/>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69</a:t>
            </a:fld>
            <a:endParaRPr lang="en-GB"/>
          </a:p>
        </p:txBody>
      </p:sp>
    </p:spTree>
    <p:extLst>
      <p:ext uri="{BB962C8B-B14F-4D97-AF65-F5344CB8AC3E}">
        <p14:creationId xmlns:p14="http://schemas.microsoft.com/office/powerpoint/2010/main" val="429451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Examples (delete as necessary):</a:t>
            </a:r>
          </a:p>
          <a:p>
            <a:endParaRPr lang="en-US">
              <a:cs typeface="Calibri"/>
            </a:endParaRPr>
          </a:p>
          <a:p>
            <a:r>
              <a:rPr lang="en-US" b="1">
                <a:cs typeface="Calibri"/>
              </a:rPr>
              <a:t>Key partnerships and collaborations</a:t>
            </a:r>
          </a:p>
          <a:p>
            <a:endParaRPr lang="en-US" b="1">
              <a:cs typeface="Calibri"/>
            </a:endParaRPr>
          </a:p>
          <a:p>
            <a:pPr marL="171450" indent="-171450">
              <a:buFont typeface="Calibri"/>
              <a:buChar char="-"/>
            </a:pPr>
            <a:r>
              <a:rPr lang="en-US"/>
              <a:t>Professor Rahul Nair of the National Graphene Institute is partnering with the Carlsberg group to develop next generation membranes for filtration and separation technology for the food and beverage sector. Part of the Royal Academy of Engineering’s Research Chair scheme, which promotes collaboration between academia and business to tackle engineering challenges. The project will explore how graphene and other 2D materials-based membranes can be used for healthy, sustainable and responsible plant-based food production.</a:t>
            </a:r>
          </a:p>
          <a:p>
            <a:endParaRPr lang="en-US">
              <a:cs typeface="Calibri"/>
            </a:endParaRPr>
          </a:p>
          <a:p>
            <a:pPr marL="171450" indent="-171450">
              <a:buFont typeface="Calibri"/>
              <a:buChar char="-"/>
            </a:pPr>
            <a:r>
              <a:rPr lang="en-US"/>
              <a:t>20 year long collaboration with Walgreen Boots Alliance (WBA) to examine the characteristics of skin ageing and the role of the environment in accelerating the process. Testing the efficacy of anti-ageing technologies to inform the development of more effective interventions for consumers.</a:t>
            </a:r>
            <a:endParaRPr lang="en-US">
              <a:cs typeface="Calibri"/>
            </a:endParaRPr>
          </a:p>
          <a:p>
            <a:pPr marL="171450" indent="-171450">
              <a:buFont typeface="Calibri"/>
              <a:buChar char="-"/>
            </a:pPr>
            <a:r>
              <a:rPr lang="en-US"/>
              <a:t>The University was also successful in its 2023 bid for Prosperity Partnerships funding from the Biotechnology and Biological Sciences Research Council (BBSRC). Project Spectrum looks to redress a historical imbalance in the existing body of skin research, with darker skin tones underrepresented. It represents an exciting evolution of the collaboration, uniting national and international experts in skin biology, photobiology and gerontology.</a:t>
            </a:r>
          </a:p>
          <a:p>
            <a:pPr marL="171450" indent="-171450">
              <a:buFont typeface="Calibri"/>
              <a:buChar char="-"/>
            </a:pPr>
            <a:endParaRPr lang="en-US">
              <a:cs typeface="Calibri"/>
            </a:endParaRPr>
          </a:p>
          <a:p>
            <a:pPr marL="171450" indent="-171450">
              <a:buFont typeface="Calibri"/>
              <a:buChar char="-"/>
            </a:pPr>
            <a:r>
              <a:rPr lang="en-US"/>
              <a:t>Researching the Impact of Attacks on Healthcare (RIAH). Global, multi-institution, interdisciplinary </a:t>
            </a:r>
            <a:r>
              <a:rPr lang="en-US" err="1"/>
              <a:t>programme</a:t>
            </a:r>
            <a:r>
              <a:rPr lang="en-US"/>
              <a:t> is dedicated to improving understanding of the short- and long-term impact of attacks on healthcare in areas experiencing armed conflict. This research is crucial in helping to improve the resilience of health </a:t>
            </a:r>
            <a:r>
              <a:rPr lang="en-US" err="1"/>
              <a:t>programmes</a:t>
            </a:r>
            <a:r>
              <a:rPr lang="en-US"/>
              <a:t>, enable effective mitigation measures and initiate long-term policy changes.</a:t>
            </a:r>
            <a:endParaRPr lang="en-US">
              <a:cs typeface="Calibri"/>
            </a:endParaRPr>
          </a:p>
          <a:p>
            <a:pPr marL="171450" indent="-171450">
              <a:buFont typeface="Calibri"/>
              <a:buChar char="-"/>
            </a:pPr>
            <a:endParaRPr lang="en-US"/>
          </a:p>
          <a:p>
            <a:pPr marL="171450" indent="-171450">
              <a:buFont typeface="Calibri"/>
              <a:buChar char="-"/>
            </a:pPr>
            <a:r>
              <a:rPr lang="en-US"/>
              <a:t>Partnership with global sustainable development consultancy, Arup, to drive cutting-edge research and create impactful change across engineering, mathematics, urban planning, social value and sustainability.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70</a:t>
            </a:fld>
            <a:endParaRPr lang="en-GB"/>
          </a:p>
        </p:txBody>
      </p:sp>
    </p:spTree>
    <p:extLst>
      <p:ext uri="{BB962C8B-B14F-4D97-AF65-F5344CB8AC3E}">
        <p14:creationId xmlns:p14="http://schemas.microsoft.com/office/powerpoint/2010/main" val="1523180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Examples (delete as necessary):</a:t>
            </a:r>
          </a:p>
          <a:p>
            <a:endParaRPr lang="en-US" dirty="0">
              <a:cs typeface="Calibri"/>
            </a:endParaRPr>
          </a:p>
          <a:p>
            <a:r>
              <a:rPr lang="en-US" b="1" dirty="0">
                <a:cs typeface="Calibri"/>
              </a:rPr>
              <a:t>Key partnerships and collaborations</a:t>
            </a:r>
          </a:p>
          <a:p>
            <a:endParaRPr lang="en-US" b="1" dirty="0">
              <a:cs typeface="Calibri"/>
            </a:endParaRPr>
          </a:p>
          <a:p>
            <a:pPr marL="171450" indent="-171450">
              <a:buFont typeface="Calibri"/>
              <a:buChar char="-"/>
            </a:pPr>
            <a:r>
              <a:rPr lang="en-US" dirty="0"/>
              <a:t>Professor Rahul Nair of the National Graphene Institute is partnering with the Carlsberg group to develop next generation membranes for filtration and separation technology for the food and beverage sector. Part of the Royal Academy of Engineering’s Research Chair scheme, which promotes collaboration between academia and business to tackle engineering challenges. The project will explore how graphene and other 2D materials-based membranes can be used for healthy, sustainable and responsible plant-based food production.</a:t>
            </a:r>
          </a:p>
          <a:p>
            <a:endParaRPr lang="en-US" dirty="0">
              <a:cs typeface="Calibri"/>
            </a:endParaRPr>
          </a:p>
          <a:p>
            <a:pPr marL="171450" indent="-171450">
              <a:buFont typeface="Calibri"/>
              <a:buChar char="-"/>
            </a:pPr>
            <a:r>
              <a:rPr lang="en-US" dirty="0"/>
              <a:t>20 year long collaboration with Walgreen Boots Alliance (WBA) to examine the characteristics of skin ageing and the role of the environment in accelerating the process. Testing the efficacy of anti-ageing technologies to inform the development of more effective interventions for consumers.</a:t>
            </a:r>
            <a:endParaRPr lang="en-US" dirty="0">
              <a:cs typeface="Calibri"/>
            </a:endParaRPr>
          </a:p>
          <a:p>
            <a:pPr marL="171450" indent="-171450">
              <a:buFont typeface="Calibri"/>
              <a:buChar char="-"/>
            </a:pPr>
            <a:r>
              <a:rPr lang="en-US" dirty="0"/>
              <a:t>The University was also successful in its 2023 bid for Prosperity Partnerships funding from the Biotechnology and Biological Sciences Research Council (BBSRC). Project Spectrum looks to redress a historical imbalance in the existing body of skin research, with darker skin tones underrepresented. It represents an exciting evolution of the collaboration, uniting national and international experts in skin biology, photobiology and gerontology.</a:t>
            </a:r>
          </a:p>
          <a:p>
            <a:pPr marL="171450" indent="-171450">
              <a:buFont typeface="Calibri"/>
              <a:buChar char="-"/>
            </a:pPr>
            <a:endParaRPr lang="en-US" dirty="0">
              <a:cs typeface="Calibri"/>
            </a:endParaRPr>
          </a:p>
          <a:p>
            <a:pPr marL="171450" indent="-171450">
              <a:buFont typeface="Calibri"/>
              <a:buChar char="-"/>
            </a:pPr>
            <a:r>
              <a:rPr lang="en-US" dirty="0"/>
              <a:t>Researching the Impact of Attacks on Healthcare (RIAH). Global, multi-institution, interdisciplinary programme is dedicated to improving understanding of the short- and long-term impact of attacks on healthcare in areas experiencing armed conflict. This research is crucial in helping to improve the resilience of health programmes, enable effective mitigation measures and initiate long-term policy changes.</a:t>
            </a:r>
            <a:endParaRPr lang="en-US" dirty="0">
              <a:cs typeface="Calibri"/>
            </a:endParaRPr>
          </a:p>
          <a:p>
            <a:pPr marL="171450" indent="-171450">
              <a:buFont typeface="Calibri"/>
              <a:buChar char="-"/>
            </a:pPr>
            <a:endParaRPr lang="en-US" dirty="0"/>
          </a:p>
          <a:p>
            <a:pPr marL="171450" indent="-171450">
              <a:buFont typeface="Calibri"/>
              <a:buChar char="-"/>
            </a:pPr>
            <a:r>
              <a:rPr lang="en-US" dirty="0"/>
              <a:t>Partnership with global sustainable development consultancy, Arup, to drive cutting-edge research and create impactful change across engineering, mathematics, urban planning, social value and sustainability.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FB694A7-270C-4295-BB03-EE71C693E986}" type="slidenum">
              <a:rPr lang="en-GB" smtClean="0"/>
              <a:t>71</a:t>
            </a:fld>
            <a:endParaRPr lang="en-GB"/>
          </a:p>
        </p:txBody>
      </p:sp>
    </p:spTree>
    <p:extLst>
      <p:ext uri="{BB962C8B-B14F-4D97-AF65-F5344CB8AC3E}">
        <p14:creationId xmlns:p14="http://schemas.microsoft.com/office/powerpoint/2010/main" val="265327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9939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2D5F6-868F-8E40-8FDE-A7345935FF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5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a:t>Our ambition is to be a world leading source of new knowledge, discovery and application.</a:t>
            </a:r>
          </a:p>
          <a:p>
            <a:pPr marL="171450" indent="-171450">
              <a:buFont typeface="Arial" panose="020B0604020202020204" pitchFamily="34" charset="0"/>
              <a:buChar char="•"/>
            </a:pPr>
            <a:r>
              <a:rPr lang="en-GB" baseline="0"/>
              <a:t>The </a:t>
            </a:r>
            <a:r>
              <a:rPr lang="en-GB"/>
              <a:t>Research</a:t>
            </a:r>
            <a:r>
              <a:rPr lang="en-GB" baseline="0"/>
              <a:t> </a:t>
            </a:r>
            <a:r>
              <a:rPr lang="en-GB"/>
              <a:t>Excellence</a:t>
            </a:r>
            <a:r>
              <a:rPr lang="en-GB" baseline="0"/>
              <a:t> </a:t>
            </a:r>
            <a:r>
              <a:rPr lang="en-GB"/>
              <a:t>Framework (REF 2021),</a:t>
            </a:r>
            <a:r>
              <a:rPr lang="en-GB" baseline="0"/>
              <a:t> the UK system for assessing the quality of research at UK universities, confirmed that our research is outstanding and world class.</a:t>
            </a:r>
            <a:r>
              <a:rPr lang="en-GB"/>
              <a:t> </a:t>
            </a:r>
            <a:endParaRPr lang="en-GB" baseline="0">
              <a:cs typeface="Calibri"/>
            </a:endParaRPr>
          </a:p>
          <a:p>
            <a:pPr marL="171450" indent="-171450">
              <a:buFont typeface="Arial" panose="020B0604020202020204" pitchFamily="34" charset="0"/>
              <a:buChar char="•"/>
            </a:pPr>
            <a:r>
              <a:rPr lang="en-GB"/>
              <a:t>The University submitted research activity in 31 different subject areas for assessment – one </a:t>
            </a:r>
            <a:r>
              <a:rPr lang="en-GB" baseline="0"/>
              <a:t>of the broadest submissions of any university in the UK.</a:t>
            </a:r>
            <a:endParaRPr lang="en-GB">
              <a:cs typeface="Calibri" panose="020F0502020204030204"/>
            </a:endParaRPr>
          </a:p>
          <a:p>
            <a:pPr marL="171450" indent="-171450">
              <a:buFont typeface="Arial" panose="020B0604020202020204" pitchFamily="34" charset="0"/>
              <a:buChar char="•"/>
            </a:pPr>
            <a:r>
              <a:rPr lang="en-GB" baseline="0"/>
              <a:t>93% of our research activity was assessed as ‘world leading’ or ‘internationally excellent’.</a:t>
            </a:r>
            <a:endParaRPr lang="en-GB" baseline="0">
              <a:cs typeface="Calibri"/>
            </a:endParaRPr>
          </a:p>
          <a:p>
            <a:pPr marL="171450" indent="-171450">
              <a:buFont typeface="Arial" panose="020B0604020202020204" pitchFamily="34" charset="0"/>
              <a:buChar char="•"/>
            </a:pPr>
            <a:r>
              <a:rPr lang="en-GB" b="0" i="0" u="none" strike="noStrike">
                <a:solidFill>
                  <a:srgbClr val="000000"/>
                </a:solidFill>
                <a:effectLst/>
                <a:latin typeface="Calibri"/>
                <a:cs typeface="Calibri"/>
              </a:rPr>
              <a:t>We ranked 5th in the UK in terms of research power, a measure of both our quality and scale. </a:t>
            </a:r>
            <a:endParaRPr lang="en-GB" baseline="0">
              <a:latin typeface="Calibri"/>
              <a:cs typeface="Calibri"/>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1329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a:t>The submission of 160 research impact case studies to REF </a:t>
            </a:r>
            <a:r>
              <a:rPr lang="en-GB"/>
              <a:t>2021 shows</a:t>
            </a:r>
            <a:r>
              <a:rPr lang="en-GB" baseline="0"/>
              <a:t> that we excel in both discovery and application.</a:t>
            </a:r>
            <a:r>
              <a:rPr lang="en-GB"/>
              <a:t> </a:t>
            </a:r>
            <a:endParaRPr lang="en-GB" baseline="0"/>
          </a:p>
          <a:p>
            <a:pPr marL="171450" indent="-171450">
              <a:buFont typeface="Arial" panose="020B0604020202020204" pitchFamily="34" charset="0"/>
              <a:buChar char="•"/>
            </a:pPr>
            <a:r>
              <a:rPr lang="en-GB" baseline="0"/>
              <a:t>96% of</a:t>
            </a:r>
            <a:r>
              <a:rPr lang="en-GB"/>
              <a:t> our research impact was</a:t>
            </a:r>
            <a:r>
              <a:rPr lang="en-GB" baseline="0"/>
              <a:t> assessed as ‘world leading’ or ‘internationally excellent’ and this shows the benefit our research has had to society, culture, environment, health and the economy.</a:t>
            </a:r>
            <a:endParaRPr lang="en-GB" baseline="0">
              <a:cs typeface="Calibri"/>
            </a:endParaRPr>
          </a:p>
          <a:p>
            <a:pPr marL="171450" indent="-171450">
              <a:buFont typeface="Arial" panose="020B0604020202020204" pitchFamily="34" charset="0"/>
              <a:buChar char="•"/>
            </a:pPr>
            <a:r>
              <a:rPr lang="en-GB" baseline="0"/>
              <a:t>Our success requires a research environment and culture which is intellectually bold, ambitious and creative</a:t>
            </a:r>
            <a:r>
              <a:rPr lang="en-GB"/>
              <a:t>,</a:t>
            </a:r>
            <a:r>
              <a:rPr lang="en-GB" baseline="0"/>
              <a:t> and also collegial, fair and collaborative. The REF confirms that we provide a creative, ambitious and supportive environment in which researchers at every stage of their career can develop and thrive as leaders in their chosen field. The REF assessment rated 99% of our environment as ‘world leading’ or ‘internationally excellent</a:t>
            </a:r>
            <a:r>
              <a:rPr lang="en-GB"/>
              <a:t>’,</a:t>
            </a:r>
            <a:r>
              <a:rPr lang="en-GB" baseline="0"/>
              <a:t> confirming that our University is one of the best places in the UK to build a research career.</a:t>
            </a:r>
            <a:r>
              <a:rPr lang="en-GB"/>
              <a:t> </a:t>
            </a:r>
            <a:endParaRPr lang="en-GB">
              <a:cs typeface="Calibri"/>
            </a:endParaRPr>
          </a:p>
          <a:p>
            <a:pPr marL="0" indent="0">
              <a:buFontTx/>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73133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7"/>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27552" y="2132301"/>
            <a:ext cx="10534149" cy="1470025"/>
          </a:xfrm>
          <a:prstGeom prst="rect">
            <a:avLst/>
          </a:prstGeom>
        </p:spPr>
        <p:txBody>
          <a:bodyPr/>
          <a:lstStyle>
            <a:lvl1pPr>
              <a:lnSpc>
                <a:spcPct val="80000"/>
              </a:lnSpc>
              <a:defRPr sz="6600" b="1">
                <a:solidFill>
                  <a:schemeClr val="bg1"/>
                </a:solidFill>
                <a:latin typeface="Arial" pitchFamily="34" charset="0"/>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552" y="3888073"/>
            <a:ext cx="10534149" cy="1752600"/>
          </a:xfrm>
          <a:prstGeom prst="rect">
            <a:avLst/>
          </a:prstGeom>
        </p:spPr>
        <p:txBody>
          <a:bodyPr/>
          <a:lstStyle>
            <a:lvl1pPr marL="0" indent="0" algn="l">
              <a:buNone/>
              <a:defRPr sz="2800">
                <a:solidFill>
                  <a:schemeClr val="bg1">
                    <a:lumMod val="8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pic>
        <p:nvPicPr>
          <p:cNvPr id="5" name="Picture 4">
            <a:extLst>
              <a:ext uri="{FF2B5EF4-FFF2-40B4-BE49-F238E27FC236}">
                <a16:creationId xmlns:a16="http://schemas.microsoft.com/office/drawing/2014/main" id="{453994B4-9F63-6005-436B-EEB10F372C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730" r="23487" b="53702"/>
          <a:stretch/>
        </p:blipFill>
        <p:spPr>
          <a:xfrm>
            <a:off x="457200" y="408003"/>
            <a:ext cx="1982822" cy="929602"/>
          </a:xfrm>
          <a:prstGeom prst="rect">
            <a:avLst/>
          </a:prstGeom>
        </p:spPr>
      </p:pic>
    </p:spTree>
    <p:extLst>
      <p:ext uri="{BB962C8B-B14F-4D97-AF65-F5344CB8AC3E}">
        <p14:creationId xmlns:p14="http://schemas.microsoft.com/office/powerpoint/2010/main" val="291749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tforms_wide_blank">
    <p:bg>
      <p:bgPr>
        <a:solidFill>
          <a:schemeClr val="bg1">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4278524"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6" y="254712"/>
            <a:ext cx="3376843" cy="1409461"/>
          </a:xfrm>
        </p:spPr>
        <p:txBody>
          <a:bodyPr anchor="b"/>
          <a:lstStyle>
            <a:lvl1pPr marL="0" indent="0">
              <a:lnSpc>
                <a:spcPct val="90000"/>
              </a:lnSpc>
              <a:buNone/>
              <a:defRPr sz="2400" b="1">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4278524"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6" y="1845664"/>
            <a:ext cx="3376843" cy="2514303"/>
          </a:xfrm>
        </p:spPr>
        <p:txBody>
          <a:bodyPr/>
          <a:lstStyle>
            <a:lvl1pPr marL="0" indent="0">
              <a:buNone/>
              <a:defRPr sz="1800" b="0" i="1">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6" y="5854148"/>
            <a:ext cx="3376843"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3376842" cy="696463"/>
          </a:xfrm>
        </p:spPr>
        <p:txBody>
          <a:bodyPr/>
          <a:lstStyle>
            <a:lvl1pPr marL="0" indent="0">
              <a:buNone/>
              <a:defRPr sz="1600" i="1">
                <a:solidFill>
                  <a:schemeClr val="bg1"/>
                </a:solidFill>
              </a:defRPr>
            </a:lvl1pPr>
          </a:lstStyle>
          <a:p>
            <a:r>
              <a:rPr lang="en-US"/>
              <a:t>Insert logo here</a:t>
            </a:r>
          </a:p>
        </p:txBody>
      </p:sp>
    </p:spTree>
    <p:extLst>
      <p:ext uri="{BB962C8B-B14F-4D97-AF65-F5344CB8AC3E}">
        <p14:creationId xmlns:p14="http://schemas.microsoft.com/office/powerpoint/2010/main" val="234073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642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7"/>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27552" y="2132301"/>
            <a:ext cx="10534149" cy="1470025"/>
          </a:xfrm>
          <a:prstGeom prst="rect">
            <a:avLst/>
          </a:prstGeom>
        </p:spPr>
        <p:txBody>
          <a:bodyPr/>
          <a:lstStyle>
            <a:lvl1pPr>
              <a:lnSpc>
                <a:spcPct val="80000"/>
              </a:lnSpc>
              <a:defRPr sz="6600" b="1">
                <a:solidFill>
                  <a:schemeClr val="bg1"/>
                </a:solidFill>
                <a:latin typeface="Arial" pitchFamily="34" charset="0"/>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27552" y="3888073"/>
            <a:ext cx="10534149" cy="1752600"/>
          </a:xfrm>
          <a:prstGeom prst="rect">
            <a:avLst/>
          </a:prstGeom>
        </p:spPr>
        <p:txBody>
          <a:bodyPr/>
          <a:lstStyle>
            <a:lvl1pPr marL="0" indent="0" algn="l">
              <a:buNone/>
              <a:defRPr sz="2800">
                <a:solidFill>
                  <a:schemeClr val="bg1">
                    <a:lumMod val="85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pic>
        <p:nvPicPr>
          <p:cNvPr id="5" name="Picture 4">
            <a:extLst>
              <a:ext uri="{FF2B5EF4-FFF2-40B4-BE49-F238E27FC236}">
                <a16:creationId xmlns:a16="http://schemas.microsoft.com/office/drawing/2014/main" id="{453994B4-9F63-6005-436B-EEB10F372C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730" r="23487" b="53702"/>
          <a:stretch/>
        </p:blipFill>
        <p:spPr>
          <a:xfrm>
            <a:off x="457200" y="408003"/>
            <a:ext cx="1982822" cy="929602"/>
          </a:xfrm>
          <a:prstGeom prst="rect">
            <a:avLst/>
          </a:prstGeom>
        </p:spPr>
      </p:pic>
    </p:spTree>
    <p:extLst>
      <p:ext uri="{BB962C8B-B14F-4D97-AF65-F5344CB8AC3E}">
        <p14:creationId xmlns:p14="http://schemas.microsoft.com/office/powerpoint/2010/main" val="370864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ody_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3582FB-63EB-EB7F-D253-CA357C55056E}"/>
              </a:ext>
            </a:extLst>
          </p:cNvPr>
          <p:cNvSpPr>
            <a:spLocks noGrp="1"/>
          </p:cNvSpPr>
          <p:nvPr>
            <p:ph type="pic" sz="quarter" idx="14" hasCustomPrompt="1"/>
          </p:nvPr>
        </p:nvSpPr>
        <p:spPr>
          <a:xfrm>
            <a:off x="8360228" y="0"/>
            <a:ext cx="3831772" cy="6858000"/>
          </a:xfrm>
          <a:solidFill>
            <a:srgbClr val="F0DEFF"/>
          </a:solidFill>
        </p:spPr>
        <p:txBody>
          <a:bodyPr tIns="180000"/>
          <a:lstStyle>
            <a:lvl1pPr marL="0" indent="0" algn="ctr">
              <a:buNone/>
              <a:defRPr b="0" i="1"/>
            </a:lvl1pPr>
          </a:lstStyle>
          <a:p>
            <a:r>
              <a:rPr lang="en-US" b="0" i="1"/>
              <a:t>Insert image</a:t>
            </a: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7625848" cy="1325563"/>
          </a:xfrm>
          <a:prstGeom prst="rect">
            <a:avLst/>
          </a:prstGeom>
        </p:spPr>
        <p:txBody>
          <a:bodyPr>
            <a:normAutofit/>
          </a:bodyPr>
          <a:lstStyle>
            <a:lvl1pPr>
              <a:defRPr sz="32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7625848" cy="435133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2564375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B5D076A4-11FB-0737-4572-6F50C59E01DF}"/>
              </a:ext>
            </a:extLst>
          </p:cNvPr>
          <p:cNvSpPr>
            <a:spLocks noGrp="1"/>
          </p:cNvSpPr>
          <p:nvPr>
            <p:ph type="pic" sz="quarter" idx="14" hasCustomPrompt="1"/>
          </p:nvPr>
        </p:nvSpPr>
        <p:spPr>
          <a:xfrm>
            <a:off x="0" y="0"/>
            <a:ext cx="12192001" cy="6858000"/>
          </a:xfrm>
          <a:solidFill>
            <a:srgbClr val="F0DEFF"/>
          </a:solidFill>
        </p:spPr>
        <p:txBody>
          <a:bodyPr tIns="180000"/>
          <a:lstStyle>
            <a:lvl1pPr marL="0" indent="0" algn="ctr">
              <a:buNone/>
              <a:defRPr b="0" i="1"/>
            </a:lvl1pPr>
          </a:lstStyle>
          <a:p>
            <a:r>
              <a:rPr lang="en-US" b="0" i="1"/>
              <a:t>Insert image</a:t>
            </a:r>
            <a:endParaRPr lang="en-US"/>
          </a:p>
        </p:txBody>
      </p:sp>
      <p:sp>
        <p:nvSpPr>
          <p:cNvPr id="8" name="Title 1">
            <a:extLst>
              <a:ext uri="{FF2B5EF4-FFF2-40B4-BE49-F238E27FC236}">
                <a16:creationId xmlns:a16="http://schemas.microsoft.com/office/drawing/2014/main" id="{212902D2-6F01-7A93-DEF6-390460810468}"/>
              </a:ext>
            </a:extLst>
          </p:cNvPr>
          <p:cNvSpPr>
            <a:spLocks noGrp="1"/>
          </p:cNvSpPr>
          <p:nvPr>
            <p:ph type="title"/>
          </p:nvPr>
        </p:nvSpPr>
        <p:spPr>
          <a:xfrm>
            <a:off x="527552" y="365125"/>
            <a:ext cx="7625848" cy="1325563"/>
          </a:xfrm>
          <a:prstGeom prst="rect">
            <a:avLst/>
          </a:prstGeom>
        </p:spPr>
        <p:txBody>
          <a:bodyPr>
            <a:normAutofit/>
          </a:bodyPr>
          <a:lstStyle>
            <a:lvl1pPr>
              <a:defRPr sz="3200" b="1" i="0">
                <a:solidFill>
                  <a:schemeClr val="tx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32039BE4-9995-FEBD-F870-A029C0BE6732}"/>
              </a:ext>
            </a:extLst>
          </p:cNvPr>
          <p:cNvSpPr>
            <a:spLocks noGrp="1"/>
          </p:cNvSpPr>
          <p:nvPr>
            <p:ph idx="1"/>
          </p:nvPr>
        </p:nvSpPr>
        <p:spPr>
          <a:xfrm>
            <a:off x="527552" y="1825625"/>
            <a:ext cx="7625848" cy="435133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0D8CC9DD-03CC-D657-E09E-E4BED68D99CF}"/>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11" name="Footer Placeholder 4">
            <a:extLst>
              <a:ext uri="{FF2B5EF4-FFF2-40B4-BE49-F238E27FC236}">
                <a16:creationId xmlns:a16="http://schemas.microsoft.com/office/drawing/2014/main" id="{0EA13C09-3C55-758B-102F-AA9BE0B01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Slide Number Placeholder 5">
            <a:extLst>
              <a:ext uri="{FF2B5EF4-FFF2-40B4-BE49-F238E27FC236}">
                <a16:creationId xmlns:a16="http://schemas.microsoft.com/office/drawing/2014/main" id="{3AB1F84F-FFBA-ADA7-E913-CB07F7E1A1FA}"/>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1362746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9599F7-549A-09AF-FF6B-B80C9D17A2D9}"/>
              </a:ext>
            </a:extLst>
          </p:cNvPr>
          <p:cNvSpPr>
            <a:spLocks noGrp="1"/>
          </p:cNvSpPr>
          <p:nvPr>
            <p:ph type="title"/>
          </p:nvPr>
        </p:nvSpPr>
        <p:spPr>
          <a:xfrm>
            <a:off x="527552" y="365125"/>
            <a:ext cx="10826248" cy="1325563"/>
          </a:xfrm>
          <a:prstGeom prst="rect">
            <a:avLst/>
          </a:prstGeom>
        </p:spPr>
        <p:txBody>
          <a:bodyPr>
            <a:normAutofit/>
          </a:bodyPr>
          <a:lstStyle>
            <a:lvl1pPr algn="ctr">
              <a:defRPr sz="32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8F4A36BC-F232-5459-FEA7-4F14AC39EC17}"/>
              </a:ext>
            </a:extLst>
          </p:cNvPr>
          <p:cNvSpPr>
            <a:spLocks noGrp="1"/>
          </p:cNvSpPr>
          <p:nvPr>
            <p:ph idx="1"/>
          </p:nvPr>
        </p:nvSpPr>
        <p:spPr>
          <a:xfrm>
            <a:off x="527552" y="1825625"/>
            <a:ext cx="10826248" cy="435133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6FC32581-D5FA-C46C-B135-D8D7E196515D}"/>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10" name="Footer Placeholder 4">
            <a:extLst>
              <a:ext uri="{FF2B5EF4-FFF2-40B4-BE49-F238E27FC236}">
                <a16:creationId xmlns:a16="http://schemas.microsoft.com/office/drawing/2014/main" id="{828B3BBC-95F2-6793-3A98-33B902BD4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4B485F8B-928A-2BFA-994A-EACDF63F4A9A}"/>
              </a:ext>
            </a:extLst>
          </p:cNvPr>
          <p:cNvSpPr>
            <a:spLocks noGrp="1"/>
          </p:cNvSpPr>
          <p:nvPr>
            <p:ph type="sldNum" sz="quarter" idx="12"/>
          </p:nvPr>
        </p:nvSpPr>
        <p:spPr>
          <a:xfrm>
            <a:off x="8610600"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893298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B3DB71D-3338-4D32-9788-DAC30755C22D}" type="datetimeFigureOut">
              <a:rPr lang="en-GB" smtClean="0"/>
              <a:t>15/08/2025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0AB3A-73A3-4DCD-B35E-56EC3C90BA22}" type="slidenum">
              <a:rPr lang="en-GB" smtClean="0"/>
              <a:t>‹#›</a:t>
            </a:fld>
            <a:endParaRPr lang="en-GB"/>
          </a:p>
        </p:txBody>
      </p:sp>
      <p:sp>
        <p:nvSpPr>
          <p:cNvPr id="8" name="Rectangle 7">
            <a:extLst>
              <a:ext uri="{FF2B5EF4-FFF2-40B4-BE49-F238E27FC236}">
                <a16:creationId xmlns:a16="http://schemas.microsoft.com/office/drawing/2014/main" id="{8512F76D-AC18-1060-253C-A359DCCAD86F}"/>
              </a:ext>
            </a:extLst>
          </p:cNvPr>
          <p:cNvSpPr/>
          <p:nvPr userDrawn="1"/>
        </p:nvSpPr>
        <p:spPr>
          <a:xfrm>
            <a:off x="0" y="0"/>
            <a:ext cx="12192000" cy="1882578"/>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CC251D6-7D79-5FFF-65DC-DBCCAA363B80}"/>
              </a:ext>
            </a:extLst>
          </p:cNvPr>
          <p:cNvSpPr>
            <a:spLocks noGrp="1"/>
          </p:cNvSpPr>
          <p:nvPr>
            <p:ph type="title"/>
          </p:nvPr>
        </p:nvSpPr>
        <p:spPr>
          <a:xfrm>
            <a:off x="527552" y="365125"/>
            <a:ext cx="11445912" cy="1325563"/>
          </a:xfrm>
          <a:prstGeom prst="rect">
            <a:avLst/>
          </a:prstGeom>
        </p:spPr>
        <p:txBody>
          <a:bodyPr>
            <a:normAutofit/>
          </a:bodyPr>
          <a:lstStyle>
            <a:lvl1pPr algn="l">
              <a:defRPr lang="en-US" sz="4800" b="1" kern="1200" dirty="0">
                <a:solidFill>
                  <a:schemeClr val="bg1"/>
                </a:solidFill>
                <a:latin typeface="Arial" pitchFamily="34" charset="0"/>
                <a:ea typeface="+mj-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t>Click to edit Master title style</a:t>
            </a:r>
            <a:endParaRPr lang="en-US"/>
          </a:p>
        </p:txBody>
      </p:sp>
      <p:sp>
        <p:nvSpPr>
          <p:cNvPr id="10" name="Content Placeholder 2">
            <a:extLst>
              <a:ext uri="{FF2B5EF4-FFF2-40B4-BE49-F238E27FC236}">
                <a16:creationId xmlns:a16="http://schemas.microsoft.com/office/drawing/2014/main" id="{56EBBE81-9A8D-68E8-8F6B-DC668C9D18D7}"/>
              </a:ext>
            </a:extLst>
          </p:cNvPr>
          <p:cNvSpPr>
            <a:spLocks noGrp="1"/>
          </p:cNvSpPr>
          <p:nvPr>
            <p:ph idx="1"/>
          </p:nvPr>
        </p:nvSpPr>
        <p:spPr>
          <a:xfrm>
            <a:off x="527552" y="2074481"/>
            <a:ext cx="10826248" cy="410248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5">
            <a:extLst>
              <a:ext uri="{FF2B5EF4-FFF2-40B4-BE49-F238E27FC236}">
                <a16:creationId xmlns:a16="http://schemas.microsoft.com/office/drawing/2014/main" id="{B4916861-16BB-E9BA-32F6-2986705CEBF9}"/>
              </a:ext>
            </a:extLst>
          </p:cNvPr>
          <p:cNvSpPr txBox="1">
            <a:spLocks/>
          </p:cNvSpPr>
          <p:nvPr userDrawn="1"/>
        </p:nvSpPr>
        <p:spPr>
          <a:xfrm>
            <a:off x="8921248" y="6356350"/>
            <a:ext cx="2743200" cy="365125"/>
          </a:xfrm>
          <a:prstGeom prst="rect">
            <a:avLst/>
          </a:prstGeom>
        </p:spPr>
        <p:txBody>
          <a:bodyPr vert="horz" wrap="square" lIns="0" tIns="0" rIns="0" bIns="0" numCol="1" rtlCol="0" anchor="ctr" anchorCtr="0" compatLnSpc="1">
            <a:prstTxWarp prst="textNoShape">
              <a:avLst/>
            </a:prstTxWarp>
          </a:bodyPr>
          <a:lstStyle>
            <a:defPPr>
              <a:defRPr lang="en-US"/>
            </a:defPPr>
            <a:lvl1pPr marL="0" algn="r" defTabSz="914400" rtl="0" eaLnBrk="1" latinLnBrk="0" hangingPunct="1">
              <a:defRPr lang="en-US" sz="1000" kern="1200" smtClean="0">
                <a:solidFill>
                  <a:srgbClr val="89898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98F568-3512-1442-8D0D-D3D3D88AA387}" type="slidenum">
              <a:rPr lang="en-GB" smtClean="0"/>
              <a:pPr/>
              <a:t>‹#›</a:t>
            </a:fld>
            <a:endParaRPr lang="en-GB"/>
          </a:p>
        </p:txBody>
      </p:sp>
    </p:spTree>
    <p:extLst>
      <p:ext uri="{BB962C8B-B14F-4D97-AF65-F5344CB8AC3E}">
        <p14:creationId xmlns:p14="http://schemas.microsoft.com/office/powerpoint/2010/main" val="2899713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243C74-1D90-AEC5-ABD9-3079A7734B64}"/>
              </a:ext>
            </a:extLst>
          </p:cNvPr>
          <p:cNvSpPr/>
          <p:nvPr userDrawn="1"/>
        </p:nvSpPr>
        <p:spPr>
          <a:xfrm>
            <a:off x="0" y="0"/>
            <a:ext cx="7560500" cy="6857998"/>
          </a:xfrm>
          <a:prstGeom prst="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E8307B0-97EF-4AAB-F8A6-A56596081854}"/>
              </a:ext>
            </a:extLst>
          </p:cNvPr>
          <p:cNvGrpSpPr/>
          <p:nvPr userDrawn="1"/>
        </p:nvGrpSpPr>
        <p:grpSpPr>
          <a:xfrm>
            <a:off x="7514782" y="-2"/>
            <a:ext cx="4677217" cy="6858002"/>
            <a:chOff x="7514782" y="-2"/>
            <a:chExt cx="4677217" cy="6858002"/>
          </a:xfrm>
        </p:grpSpPr>
        <p:sp>
          <p:nvSpPr>
            <p:cNvPr id="11" name="Rectangle 10">
              <a:extLst>
                <a:ext uri="{FF2B5EF4-FFF2-40B4-BE49-F238E27FC236}">
                  <a16:creationId xmlns:a16="http://schemas.microsoft.com/office/drawing/2014/main" id="{B9B05EAC-7EAA-E0CF-7FFC-2089A812D2FA}"/>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98048-2B83-8947-1F63-F92D9E430B32}"/>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686F46F0-ED71-1AEC-4077-5E3657337503}"/>
              </a:ext>
            </a:extLst>
          </p:cNvPr>
          <p:cNvSpPr>
            <a:spLocks noGrp="1"/>
          </p:cNvSpPr>
          <p:nvPr>
            <p:ph type="title"/>
          </p:nvPr>
        </p:nvSpPr>
        <p:spPr>
          <a:xfrm>
            <a:off x="527552" y="328246"/>
            <a:ext cx="6144052" cy="2684586"/>
          </a:xfrm>
          <a:prstGeom prst="rect">
            <a:avLst/>
          </a:prstGeom>
        </p:spPr>
        <p:txBody>
          <a:bodyPr anchor="b">
            <a:normAutofit/>
          </a:bodyPr>
          <a:lstStyle>
            <a:lvl1pPr>
              <a:lnSpc>
                <a:spcPct val="80000"/>
              </a:lnSpc>
              <a:defRPr sz="60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4" name="Text Placeholder 15">
            <a:extLst>
              <a:ext uri="{FF2B5EF4-FFF2-40B4-BE49-F238E27FC236}">
                <a16:creationId xmlns:a16="http://schemas.microsoft.com/office/drawing/2014/main" id="{7D00F7BA-F38B-5CDD-0C00-E38B911B6A29}"/>
              </a:ext>
            </a:extLst>
          </p:cNvPr>
          <p:cNvSpPr>
            <a:spLocks noGrp="1"/>
          </p:cNvSpPr>
          <p:nvPr>
            <p:ph type="body" sz="quarter" idx="10" hasCustomPrompt="1"/>
          </p:nvPr>
        </p:nvSpPr>
        <p:spPr>
          <a:xfrm>
            <a:off x="527050" y="3224213"/>
            <a:ext cx="6144052" cy="2379662"/>
          </a:xfr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188"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Information text</a:t>
            </a:r>
          </a:p>
        </p:txBody>
      </p:sp>
    </p:spTree>
    <p:extLst>
      <p:ext uri="{BB962C8B-B14F-4D97-AF65-F5344CB8AC3E}">
        <p14:creationId xmlns:p14="http://schemas.microsoft.com/office/powerpoint/2010/main" val="35666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95168F-33D3-E936-8764-C023E6345862}"/>
              </a:ext>
            </a:extLst>
          </p:cNvPr>
          <p:cNvSpPr/>
          <p:nvPr userDrawn="1"/>
        </p:nvSpPr>
        <p:spPr>
          <a:xfrm>
            <a:off x="0" y="0"/>
            <a:ext cx="3270738"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6">
            <a:extLst>
              <a:ext uri="{FF2B5EF4-FFF2-40B4-BE49-F238E27FC236}">
                <a16:creationId xmlns:a16="http://schemas.microsoft.com/office/drawing/2014/main" id="{153FF10F-EAF1-C98F-45D4-D60D68E207D7}"/>
              </a:ext>
            </a:extLst>
          </p:cNvPr>
          <p:cNvSpPr>
            <a:spLocks noGrp="1"/>
          </p:cNvSpPr>
          <p:nvPr>
            <p:ph type="body" sz="quarter" idx="10" hasCustomPrompt="1"/>
          </p:nvPr>
        </p:nvSpPr>
        <p:spPr>
          <a:xfrm>
            <a:off x="526647" y="254712"/>
            <a:ext cx="2313428" cy="1409461"/>
          </a:xfrm>
        </p:spPr>
        <p:txBody>
          <a:bodyPr anchor="b"/>
          <a:lstStyle>
            <a:lvl1pPr marL="0" indent="0">
              <a:lnSpc>
                <a:spcPct val="90000"/>
              </a:lnSpc>
              <a:buNone/>
              <a:defRPr sz="2400">
                <a:solidFill>
                  <a:schemeClr val="bg1"/>
                </a:solidFill>
                <a:latin typeface="Arial" panose="020B0604020202020204" pitchFamily="34" charset="0"/>
                <a:cs typeface="Arial" panose="020B0604020202020204" pitchFamily="34" charset="0"/>
              </a:defRPr>
            </a:lvl1pPr>
          </a:lstStyle>
          <a:p>
            <a:pPr lvl="0"/>
            <a:r>
              <a:rPr lang="en-GB"/>
              <a:t>Title </a:t>
            </a:r>
            <a:br>
              <a:rPr lang="en-GB"/>
            </a:br>
            <a:r>
              <a:rPr lang="en-GB"/>
              <a:t>here</a:t>
            </a:r>
            <a:endParaRPr lang="en-US"/>
          </a:p>
        </p:txBody>
      </p:sp>
      <p:sp>
        <p:nvSpPr>
          <p:cNvPr id="7" name="Rectangle 6">
            <a:extLst>
              <a:ext uri="{FF2B5EF4-FFF2-40B4-BE49-F238E27FC236}">
                <a16:creationId xmlns:a16="http://schemas.microsoft.com/office/drawing/2014/main" id="{F7D2AAEC-AD4E-2A8B-E514-A9F7B5F71D25}"/>
              </a:ext>
            </a:extLst>
          </p:cNvPr>
          <p:cNvSpPr/>
          <p:nvPr userDrawn="1"/>
        </p:nvSpPr>
        <p:spPr>
          <a:xfrm flipH="1">
            <a:off x="3271915"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a:extLst>
              <a:ext uri="{FF2B5EF4-FFF2-40B4-BE49-F238E27FC236}">
                <a16:creationId xmlns:a16="http://schemas.microsoft.com/office/drawing/2014/main" id="{BA735655-08B0-37DF-6A00-96EB14A142E7}"/>
              </a:ext>
            </a:extLst>
          </p:cNvPr>
          <p:cNvSpPr>
            <a:spLocks noGrp="1"/>
          </p:cNvSpPr>
          <p:nvPr>
            <p:ph type="body" sz="quarter" idx="11" hasCustomPrompt="1"/>
          </p:nvPr>
        </p:nvSpPr>
        <p:spPr>
          <a:xfrm>
            <a:off x="526647" y="1845664"/>
            <a:ext cx="2313428" cy="2514303"/>
          </a:xfrm>
        </p:spPr>
        <p:txBody>
          <a:bodyPr/>
          <a:lstStyle>
            <a:lvl1pPr marL="0" indent="0">
              <a:buNone/>
              <a:defRPr sz="1800" b="0">
                <a:solidFill>
                  <a:schemeClr val="bg1"/>
                </a:solidFill>
                <a:latin typeface="Arial" panose="020B0604020202020204" pitchFamily="34" charset="0"/>
                <a:cs typeface="Arial" panose="020B0604020202020204" pitchFamily="34" charset="0"/>
              </a:defRPr>
            </a:lvl1pPr>
          </a:lstStyle>
          <a:p>
            <a:pPr lvl="0"/>
            <a:r>
              <a:rPr lang="en-GB"/>
              <a:t>Description</a:t>
            </a:r>
          </a:p>
          <a:p>
            <a:pPr lvl="0"/>
            <a:endParaRPr lang="en-US"/>
          </a:p>
        </p:txBody>
      </p:sp>
      <p:sp>
        <p:nvSpPr>
          <p:cNvPr id="9" name="Text Placeholder 26">
            <a:extLst>
              <a:ext uri="{FF2B5EF4-FFF2-40B4-BE49-F238E27FC236}">
                <a16:creationId xmlns:a16="http://schemas.microsoft.com/office/drawing/2014/main" id="{429A891A-2D8B-61DC-2065-4F3208950141}"/>
              </a:ext>
            </a:extLst>
          </p:cNvPr>
          <p:cNvSpPr>
            <a:spLocks noGrp="1"/>
          </p:cNvSpPr>
          <p:nvPr>
            <p:ph type="body" sz="quarter" idx="12" hasCustomPrompt="1"/>
          </p:nvPr>
        </p:nvSpPr>
        <p:spPr>
          <a:xfrm>
            <a:off x="526647" y="5854148"/>
            <a:ext cx="2313428" cy="539989"/>
          </a:xfr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r>
              <a:rPr lang="en-GB"/>
              <a:t>Contact name and info</a:t>
            </a:r>
            <a:endParaRPr lang="en-US"/>
          </a:p>
        </p:txBody>
      </p:sp>
      <p:sp>
        <p:nvSpPr>
          <p:cNvPr id="10" name="Picture Placeholder 30">
            <a:extLst>
              <a:ext uri="{FF2B5EF4-FFF2-40B4-BE49-F238E27FC236}">
                <a16:creationId xmlns:a16="http://schemas.microsoft.com/office/drawing/2014/main" id="{CBB1D9F7-596C-4DBD-4139-FC1C291645F7}"/>
              </a:ext>
            </a:extLst>
          </p:cNvPr>
          <p:cNvSpPr>
            <a:spLocks noGrp="1"/>
          </p:cNvSpPr>
          <p:nvPr>
            <p:ph type="pic" sz="quarter" idx="13" hasCustomPrompt="1"/>
          </p:nvPr>
        </p:nvSpPr>
        <p:spPr>
          <a:xfrm>
            <a:off x="526647" y="4893151"/>
            <a:ext cx="2313427" cy="696463"/>
          </a:xfrm>
        </p:spPr>
        <p:txBody>
          <a:bodyPr/>
          <a:lstStyle>
            <a:lvl1pPr marL="0" indent="0">
              <a:buNone/>
              <a:defRPr sz="1600" i="1">
                <a:solidFill>
                  <a:schemeClr val="bg1"/>
                </a:solidFill>
                <a:latin typeface="Arial" panose="020B0604020202020204" pitchFamily="34" charset="0"/>
                <a:cs typeface="Arial" panose="020B0604020202020204" pitchFamily="34" charset="0"/>
              </a:defRPr>
            </a:lvl1pPr>
          </a:lstStyle>
          <a:p>
            <a:r>
              <a:rPr lang="en-US"/>
              <a:t>Insert logo here</a:t>
            </a:r>
          </a:p>
        </p:txBody>
      </p:sp>
      <p:sp>
        <p:nvSpPr>
          <p:cNvPr id="11" name="Picture Placeholder 2">
            <a:extLst>
              <a:ext uri="{FF2B5EF4-FFF2-40B4-BE49-F238E27FC236}">
                <a16:creationId xmlns:a16="http://schemas.microsoft.com/office/drawing/2014/main" id="{51CB7BFF-AAD4-732C-A942-38A937BD9FAB}"/>
              </a:ext>
            </a:extLst>
          </p:cNvPr>
          <p:cNvSpPr>
            <a:spLocks noGrp="1"/>
          </p:cNvSpPr>
          <p:nvPr>
            <p:ph type="pic" sz="quarter" idx="14" hasCustomPrompt="1"/>
          </p:nvPr>
        </p:nvSpPr>
        <p:spPr>
          <a:xfrm>
            <a:off x="3317875" y="0"/>
            <a:ext cx="8874125" cy="6858000"/>
          </a:xfrm>
          <a:solidFill>
            <a:srgbClr val="F0DEFF"/>
          </a:solidFill>
        </p:spPr>
        <p:txBody>
          <a:bodyPr/>
          <a:lstStyle>
            <a:lvl1pPr marL="0" indent="0" algn="ctr">
              <a:buNone/>
              <a:defRPr b="0" i="1"/>
            </a:lvl1pPr>
          </a:lstStyle>
          <a:p>
            <a:r>
              <a:rPr lang="en-US" b="0" i="1"/>
              <a:t>Insert background image</a:t>
            </a:r>
            <a:endParaRPr lang="en-US"/>
          </a:p>
        </p:txBody>
      </p:sp>
    </p:spTree>
    <p:extLst>
      <p:ext uri="{BB962C8B-B14F-4D97-AF65-F5344CB8AC3E}">
        <p14:creationId xmlns:p14="http://schemas.microsoft.com/office/powerpoint/2010/main" val="276648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DB71D-3338-4D32-9788-DAC30755C22D}" type="datetimeFigureOut">
              <a:rPr lang="en-GB" smtClean="0"/>
              <a:t>15/08/2025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B0AB3A-73A3-4DCD-B35E-56EC3C90BA22}" type="slidenum">
              <a:rPr lang="en-GB" smtClean="0"/>
              <a:t>‹#›</a:t>
            </a:fld>
            <a:endParaRPr lang="en-GB"/>
          </a:p>
        </p:txBody>
      </p:sp>
    </p:spTree>
    <p:extLst>
      <p:ext uri="{BB962C8B-B14F-4D97-AF65-F5344CB8AC3E}">
        <p14:creationId xmlns:p14="http://schemas.microsoft.com/office/powerpoint/2010/main" val="356549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ody_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3582FB-63EB-EB7F-D253-CA357C55056E}"/>
              </a:ext>
            </a:extLst>
          </p:cNvPr>
          <p:cNvSpPr>
            <a:spLocks noGrp="1"/>
          </p:cNvSpPr>
          <p:nvPr>
            <p:ph type="pic" sz="quarter" idx="14" hasCustomPrompt="1"/>
          </p:nvPr>
        </p:nvSpPr>
        <p:spPr>
          <a:xfrm>
            <a:off x="8360229" y="0"/>
            <a:ext cx="3831772" cy="6858000"/>
          </a:xfrm>
          <a:solidFill>
            <a:schemeClr val="bg2">
              <a:lumMod val="10000"/>
              <a:lumOff val="90000"/>
            </a:schemeClr>
          </a:solidFill>
        </p:spPr>
        <p:txBody>
          <a:bodyPr tIns="180000"/>
          <a:lstStyle>
            <a:lvl1pPr marL="0" indent="0" algn="ctr">
              <a:buNone/>
              <a:defRPr b="0" i="1"/>
            </a:lvl1pPr>
          </a:lstStyle>
          <a:p>
            <a:r>
              <a:rPr lang="en-US" b="0" i="1"/>
              <a:t>Insert image</a:t>
            </a: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7625848"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76258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215468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_Full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3582FB-63EB-EB7F-D253-CA357C55056E}"/>
              </a:ext>
            </a:extLst>
          </p:cNvPr>
          <p:cNvSpPr>
            <a:spLocks noGrp="1"/>
          </p:cNvSpPr>
          <p:nvPr>
            <p:ph type="pic" sz="quarter" idx="14" hasCustomPrompt="1"/>
          </p:nvPr>
        </p:nvSpPr>
        <p:spPr>
          <a:xfrm>
            <a:off x="0" y="0"/>
            <a:ext cx="12192001" cy="6858000"/>
          </a:xfrm>
          <a:solidFill>
            <a:schemeClr val="bg2">
              <a:lumMod val="10000"/>
              <a:lumOff val="90000"/>
            </a:schemeClr>
          </a:solidFill>
        </p:spPr>
        <p:txBody>
          <a:bodyPr tIns="180000"/>
          <a:lstStyle>
            <a:lvl1pPr marL="0" indent="0" algn="ctr">
              <a:buNone/>
              <a:defRPr b="0" i="1"/>
            </a:lvl1pPr>
          </a:lstStyle>
          <a:p>
            <a:r>
              <a:rPr lang="en-US" b="0" i="1"/>
              <a:t>Insert image</a:t>
            </a: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7625848"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76258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60179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s centre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0826248" cy="1325563"/>
          </a:xfrm>
          <a:prstGeom prst="rect">
            <a:avLst/>
          </a:prstGeom>
        </p:spPr>
        <p:txBody>
          <a:bodyPr/>
          <a:lstStyle>
            <a:lvl1pPr algn="ct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10826248"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610600"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458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ock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119482-963A-59DD-C0D1-8CD35E33F753}"/>
              </a:ext>
            </a:extLst>
          </p:cNvPr>
          <p:cNvSpPr/>
          <p:nvPr userDrawn="1"/>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1445912" cy="1325563"/>
          </a:xfrm>
          <a:prstGeom prst="rect">
            <a:avLst/>
          </a:prstGeom>
        </p:spPr>
        <p:txBody>
          <a:bodyPr/>
          <a:lstStyle>
            <a:lvl1pPr algn="l">
              <a:defRPr lang="en-US" sz="4800" b="1" kern="1200" dirty="0">
                <a:solidFill>
                  <a:schemeClr val="bg1"/>
                </a:solidFill>
                <a:latin typeface="Arial" pitchFamily="34" charset="0"/>
                <a:ea typeface="+mj-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2074481"/>
            <a:ext cx="10826248" cy="41024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921248" y="6356350"/>
            <a:ext cx="2743200"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38415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A1D6E-087F-5176-B800-40E379134934}"/>
              </a:ext>
            </a:extLst>
          </p:cNvPr>
          <p:cNvSpPr>
            <a:spLocks noGrp="1"/>
          </p:cNvSpPr>
          <p:nvPr>
            <p:ph type="title"/>
          </p:nvPr>
        </p:nvSpPr>
        <p:spPr>
          <a:xfrm>
            <a:off x="527552" y="365125"/>
            <a:ext cx="11086516" cy="1325563"/>
          </a:xfrm>
          <a:prstGeom prst="rect">
            <a:avLst/>
          </a:prstGeom>
        </p:spPr>
        <p:txBody>
          <a:bodyPr/>
          <a:lstStyle>
            <a:lvl1pPr>
              <a:defRPr>
                <a:solidFill>
                  <a:schemeClr val="tx2"/>
                </a:solidFill>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E2532AC-775A-6CC1-E5E0-47D446302832}"/>
              </a:ext>
            </a:extLst>
          </p:cNvPr>
          <p:cNvSpPr>
            <a:spLocks noGrp="1"/>
          </p:cNvSpPr>
          <p:nvPr>
            <p:ph idx="1"/>
          </p:nvPr>
        </p:nvSpPr>
        <p:spPr>
          <a:xfrm>
            <a:off x="527552" y="1825625"/>
            <a:ext cx="11086516"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4749462-DE94-7B55-A7E2-B8DFC3617DD6}"/>
              </a:ext>
            </a:extLst>
          </p:cNvPr>
          <p:cNvSpPr>
            <a:spLocks noGrp="1"/>
          </p:cNvSpPr>
          <p:nvPr>
            <p:ph type="dt" sz="half" idx="10"/>
          </p:nvPr>
        </p:nvSpPr>
        <p:spPr>
          <a:xfrm>
            <a:off x="527552" y="6356350"/>
            <a:ext cx="2743200" cy="365125"/>
          </a:xfrm>
          <a:prstGeom prst="rect">
            <a:avLst/>
          </a:prstGeom>
        </p:spPr>
        <p:txBody>
          <a:bodyPr/>
          <a:lstStyle/>
          <a:p>
            <a:fld id="{D9029FB5-A9EC-C644-8FB7-7613EBA78A8B}" type="datetimeFigureOut">
              <a:rPr lang="en-US" smtClean="0"/>
              <a:t>8/15/2025</a:t>
            </a:fld>
            <a:endParaRPr lang="en-US"/>
          </a:p>
        </p:txBody>
      </p:sp>
      <p:sp>
        <p:nvSpPr>
          <p:cNvPr id="8" name="Footer Placeholder 4">
            <a:extLst>
              <a:ext uri="{FF2B5EF4-FFF2-40B4-BE49-F238E27FC236}">
                <a16:creationId xmlns:a16="http://schemas.microsoft.com/office/drawing/2014/main" id="{BFA417D1-A5DD-CFB2-A195-46AFC17602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EDC24282-05BB-4269-1228-4AA896FD85F7}"/>
              </a:ext>
            </a:extLst>
          </p:cNvPr>
          <p:cNvSpPr>
            <a:spLocks noGrp="1"/>
          </p:cNvSpPr>
          <p:nvPr>
            <p:ph type="sldNum" sz="quarter" idx="12"/>
          </p:nvPr>
        </p:nvSpPr>
        <p:spPr>
          <a:xfrm>
            <a:off x="8660980" y="6356350"/>
            <a:ext cx="3003468" cy="365125"/>
          </a:xfrm>
          <a:prstGeom prst="rect">
            <a:avLst/>
          </a:prstGeom>
        </p:spPr>
        <p:txBody>
          <a:bodyPr vert="horz" wrap="square" lIns="0" tIns="0" rIns="0" bIns="0" numCol="1" anchor="ctr" anchorCtr="0" compatLnSpc="1">
            <a:prstTxWarp prst="textNoShape">
              <a:avLst/>
            </a:prstTxWarp>
          </a:bodyPr>
          <a:lstStyle>
            <a:lvl1pPr algn="r">
              <a:defRPr lang="en-US" sz="1000" smtClean="0">
                <a:solidFill>
                  <a:srgbClr val="898989"/>
                </a:solidFill>
                <a:latin typeface="Arial" panose="020B0604020202020204" pitchFamily="34" charset="0"/>
                <a:cs typeface="Arial" panose="020B0604020202020204" pitchFamily="34" charset="0"/>
              </a:defRPr>
            </a:lvl1pPr>
          </a:lstStyle>
          <a:p>
            <a:fld id="{6598F568-3512-1442-8D0D-D3D3D88AA387}" type="slidenum">
              <a:rPr lang="en-GB" smtClean="0"/>
              <a:pPr/>
              <a:t>‹#›</a:t>
            </a:fld>
            <a:endParaRPr lang="en-GB"/>
          </a:p>
        </p:txBody>
      </p:sp>
    </p:spTree>
    <p:extLst>
      <p:ext uri="{BB962C8B-B14F-4D97-AF65-F5344CB8AC3E}">
        <p14:creationId xmlns:p14="http://schemas.microsoft.com/office/powerpoint/2010/main" val="201555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tform intro">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EB3C0C-EDB7-40A6-2771-1828F53AEED4}"/>
              </a:ext>
            </a:extLst>
          </p:cNvPr>
          <p:cNvGrpSpPr/>
          <p:nvPr userDrawn="1"/>
        </p:nvGrpSpPr>
        <p:grpSpPr>
          <a:xfrm>
            <a:off x="7514782" y="-2"/>
            <a:ext cx="4677217" cy="6858002"/>
            <a:chOff x="7514782" y="-2"/>
            <a:chExt cx="4677217" cy="6858002"/>
          </a:xfrm>
        </p:grpSpPr>
        <p:sp>
          <p:nvSpPr>
            <p:cNvPr id="8" name="Rectangle 7">
              <a:extLst>
                <a:ext uri="{FF2B5EF4-FFF2-40B4-BE49-F238E27FC236}">
                  <a16:creationId xmlns:a16="http://schemas.microsoft.com/office/drawing/2014/main" id="{AE3D41A0-2635-2801-877D-093E4225DE75}"/>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3A8045-A0F4-13CD-2F76-9E2932449001}"/>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C1308D69-CE2C-8A14-0F00-D0193CB88B2B}"/>
              </a:ext>
            </a:extLst>
          </p:cNvPr>
          <p:cNvSpPr>
            <a:spLocks noGrp="1"/>
          </p:cNvSpPr>
          <p:nvPr>
            <p:ph type="title"/>
          </p:nvPr>
        </p:nvSpPr>
        <p:spPr>
          <a:xfrm>
            <a:off x="527552" y="328246"/>
            <a:ext cx="6144052" cy="2684586"/>
          </a:xfrm>
          <a:prstGeom prst="rect">
            <a:avLst/>
          </a:prstGeom>
        </p:spPr>
        <p:txBody>
          <a:bodyPr anchor="b"/>
          <a:lstStyle>
            <a:lvl1pPr>
              <a:lnSpc>
                <a:spcPct val="80000"/>
              </a:lnSpc>
              <a:defRPr sz="6600">
                <a:solidFill>
                  <a:schemeClr val="bg1"/>
                </a:solidFill>
              </a:defRPr>
            </a:lvl1pPr>
          </a:lstStyle>
          <a:p>
            <a:r>
              <a:rPr lang="en-GB"/>
              <a:t>Click to edit Master title style</a:t>
            </a:r>
            <a:endParaRPr lang="en-US"/>
          </a:p>
        </p:txBody>
      </p:sp>
      <p:sp>
        <p:nvSpPr>
          <p:cNvPr id="16" name="Text Placeholder 15">
            <a:extLst>
              <a:ext uri="{FF2B5EF4-FFF2-40B4-BE49-F238E27FC236}">
                <a16:creationId xmlns:a16="http://schemas.microsoft.com/office/drawing/2014/main" id="{A9D13D12-C48A-0AB4-57B2-B9A964FB1287}"/>
              </a:ext>
            </a:extLst>
          </p:cNvPr>
          <p:cNvSpPr>
            <a:spLocks noGrp="1"/>
          </p:cNvSpPr>
          <p:nvPr>
            <p:ph type="body" sz="quarter" idx="10" hasCustomPrompt="1"/>
          </p:nvPr>
        </p:nvSpPr>
        <p:spPr>
          <a:xfrm>
            <a:off x="527050" y="3224213"/>
            <a:ext cx="6144052" cy="2379662"/>
          </a:xfrm>
        </p:spPr>
        <p:txBody>
          <a:bodyPr/>
          <a:lstStyle>
            <a:lvl1pPr marL="0" indent="0">
              <a:buNone/>
              <a:defRPr sz="2000">
                <a:solidFill>
                  <a:schemeClr val="bg1"/>
                </a:solidFill>
              </a:defRPr>
            </a:lvl1pPr>
            <a:lvl2pPr marL="457188"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Information text</a:t>
            </a:r>
          </a:p>
        </p:txBody>
      </p:sp>
    </p:spTree>
    <p:extLst>
      <p:ext uri="{BB962C8B-B14F-4D97-AF65-F5344CB8AC3E}">
        <p14:creationId xmlns:p14="http://schemas.microsoft.com/office/powerpoint/2010/main" val="286907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tforms_imag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3270738"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7" y="254712"/>
            <a:ext cx="2313428" cy="1409461"/>
          </a:xfrm>
        </p:spPr>
        <p:txBody>
          <a:bodyPr anchor="b"/>
          <a:lstStyle>
            <a:lvl1pPr marL="0" indent="0">
              <a:lnSpc>
                <a:spcPct val="90000"/>
              </a:lnSpc>
              <a:buNone/>
              <a:defRPr sz="2400">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3271915"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7" y="1845664"/>
            <a:ext cx="2313428" cy="2514303"/>
          </a:xfrm>
        </p:spPr>
        <p:txBody>
          <a:bodyPr/>
          <a:lstStyle>
            <a:lvl1pPr marL="0" indent="0">
              <a:buNone/>
              <a:defRPr sz="1800" b="0">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7" y="5854148"/>
            <a:ext cx="2313428"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2313427" cy="696463"/>
          </a:xfrm>
        </p:spPr>
        <p:txBody>
          <a:bodyPr/>
          <a:lstStyle>
            <a:lvl1pPr marL="0" indent="0">
              <a:buNone/>
              <a:defRPr sz="1600" i="1">
                <a:solidFill>
                  <a:schemeClr val="bg1"/>
                </a:solidFill>
              </a:defRPr>
            </a:lvl1pPr>
          </a:lstStyle>
          <a:p>
            <a:r>
              <a:rPr lang="en-US"/>
              <a:t>Insert logo here</a:t>
            </a:r>
          </a:p>
        </p:txBody>
      </p:sp>
      <p:sp>
        <p:nvSpPr>
          <p:cNvPr id="3" name="Picture Placeholder 2">
            <a:extLst>
              <a:ext uri="{FF2B5EF4-FFF2-40B4-BE49-F238E27FC236}">
                <a16:creationId xmlns:a16="http://schemas.microsoft.com/office/drawing/2014/main" id="{AE8AC3A0-5D8F-A704-3B34-3DB0C30AC5BB}"/>
              </a:ext>
            </a:extLst>
          </p:cNvPr>
          <p:cNvSpPr>
            <a:spLocks noGrp="1"/>
          </p:cNvSpPr>
          <p:nvPr>
            <p:ph type="pic" sz="quarter" idx="14" hasCustomPrompt="1"/>
          </p:nvPr>
        </p:nvSpPr>
        <p:spPr>
          <a:xfrm>
            <a:off x="3317875" y="0"/>
            <a:ext cx="8874125" cy="6858000"/>
          </a:xfrm>
        </p:spPr>
        <p:txBody>
          <a:bodyPr/>
          <a:lstStyle>
            <a:lvl1pPr marL="0" indent="0" algn="ctr">
              <a:buNone/>
              <a:defRPr b="0" i="1"/>
            </a:lvl1pPr>
          </a:lstStyle>
          <a:p>
            <a:r>
              <a:rPr lang="en-US" b="0" i="1"/>
              <a:t>Insert background image</a:t>
            </a:r>
            <a:endParaRPr lang="en-US"/>
          </a:p>
        </p:txBody>
      </p:sp>
    </p:spTree>
    <p:extLst>
      <p:ext uri="{BB962C8B-B14F-4D97-AF65-F5344CB8AC3E}">
        <p14:creationId xmlns:p14="http://schemas.microsoft.com/office/powerpoint/2010/main" val="90145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tforms_blank">
    <p:bg>
      <p:bgPr>
        <a:solidFill>
          <a:schemeClr val="bg1">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D9F9A-478F-5D69-152A-8C020A7EA888}"/>
              </a:ext>
            </a:extLst>
          </p:cNvPr>
          <p:cNvSpPr/>
          <p:nvPr userDrawn="1"/>
        </p:nvSpPr>
        <p:spPr>
          <a:xfrm>
            <a:off x="0" y="0"/>
            <a:ext cx="3270738"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77D33881-3C2D-F56E-2903-EF1710B28BD6}"/>
              </a:ext>
            </a:extLst>
          </p:cNvPr>
          <p:cNvSpPr>
            <a:spLocks noGrp="1"/>
          </p:cNvSpPr>
          <p:nvPr>
            <p:ph type="body" sz="quarter" idx="10" hasCustomPrompt="1"/>
          </p:nvPr>
        </p:nvSpPr>
        <p:spPr>
          <a:xfrm>
            <a:off x="526647" y="254712"/>
            <a:ext cx="2313428" cy="1409461"/>
          </a:xfrm>
        </p:spPr>
        <p:txBody>
          <a:bodyPr anchor="b"/>
          <a:lstStyle>
            <a:lvl1pPr marL="0" indent="0">
              <a:lnSpc>
                <a:spcPct val="90000"/>
              </a:lnSpc>
              <a:buNone/>
              <a:defRPr sz="2400">
                <a:solidFill>
                  <a:schemeClr val="bg1"/>
                </a:solidFill>
              </a:defRPr>
            </a:lvl1pPr>
          </a:lstStyle>
          <a:p>
            <a:pPr lvl="0"/>
            <a:r>
              <a:rPr lang="en-GB"/>
              <a:t>Title </a:t>
            </a:r>
            <a:br>
              <a:rPr lang="en-GB"/>
            </a:br>
            <a:r>
              <a:rPr lang="en-GB"/>
              <a:t>here</a:t>
            </a:r>
            <a:endParaRPr lang="en-US"/>
          </a:p>
        </p:txBody>
      </p:sp>
      <p:sp>
        <p:nvSpPr>
          <p:cNvPr id="16" name="Rectangle 15">
            <a:extLst>
              <a:ext uri="{FF2B5EF4-FFF2-40B4-BE49-F238E27FC236}">
                <a16:creationId xmlns:a16="http://schemas.microsoft.com/office/drawing/2014/main" id="{BB5FB9F4-51C9-D1A3-B0BC-F785F4605BC8}"/>
              </a:ext>
            </a:extLst>
          </p:cNvPr>
          <p:cNvSpPr/>
          <p:nvPr userDrawn="1"/>
        </p:nvSpPr>
        <p:spPr>
          <a:xfrm flipH="1">
            <a:off x="3271915"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6">
            <a:extLst>
              <a:ext uri="{FF2B5EF4-FFF2-40B4-BE49-F238E27FC236}">
                <a16:creationId xmlns:a16="http://schemas.microsoft.com/office/drawing/2014/main" id="{9C8F67F7-63BD-95F0-7CC0-8EFF370F2028}"/>
              </a:ext>
            </a:extLst>
          </p:cNvPr>
          <p:cNvSpPr>
            <a:spLocks noGrp="1"/>
          </p:cNvSpPr>
          <p:nvPr>
            <p:ph type="body" sz="quarter" idx="11" hasCustomPrompt="1"/>
          </p:nvPr>
        </p:nvSpPr>
        <p:spPr>
          <a:xfrm>
            <a:off x="526647" y="1845664"/>
            <a:ext cx="2313428" cy="2514303"/>
          </a:xfrm>
        </p:spPr>
        <p:txBody>
          <a:bodyPr/>
          <a:lstStyle>
            <a:lvl1pPr marL="0" indent="0">
              <a:buNone/>
              <a:defRPr sz="1800" b="0">
                <a:solidFill>
                  <a:schemeClr val="bg1"/>
                </a:solidFill>
              </a:defRPr>
            </a:lvl1pPr>
          </a:lstStyle>
          <a:p>
            <a:pPr lvl="0"/>
            <a:r>
              <a:rPr lang="en-GB"/>
              <a:t>Description</a:t>
            </a:r>
          </a:p>
          <a:p>
            <a:pPr lvl="0"/>
            <a:endParaRPr lang="en-US"/>
          </a:p>
        </p:txBody>
      </p:sp>
      <p:sp>
        <p:nvSpPr>
          <p:cNvPr id="29" name="Text Placeholder 26">
            <a:extLst>
              <a:ext uri="{FF2B5EF4-FFF2-40B4-BE49-F238E27FC236}">
                <a16:creationId xmlns:a16="http://schemas.microsoft.com/office/drawing/2014/main" id="{710BBB63-CFAC-17F6-EEC5-FFCE6681856A}"/>
              </a:ext>
            </a:extLst>
          </p:cNvPr>
          <p:cNvSpPr>
            <a:spLocks noGrp="1"/>
          </p:cNvSpPr>
          <p:nvPr>
            <p:ph type="body" sz="quarter" idx="12" hasCustomPrompt="1"/>
          </p:nvPr>
        </p:nvSpPr>
        <p:spPr>
          <a:xfrm>
            <a:off x="526647" y="5854148"/>
            <a:ext cx="2313428" cy="539989"/>
          </a:xfrm>
        </p:spPr>
        <p:txBody>
          <a:bodyPr/>
          <a:lstStyle>
            <a:lvl1pPr marL="0" indent="0">
              <a:buNone/>
              <a:defRPr sz="1400">
                <a:solidFill>
                  <a:schemeClr val="bg1"/>
                </a:solidFill>
              </a:defRPr>
            </a:lvl1pPr>
          </a:lstStyle>
          <a:p>
            <a:pPr lvl="0"/>
            <a:r>
              <a:rPr lang="en-GB"/>
              <a:t>Contact name and info</a:t>
            </a:r>
            <a:endParaRPr lang="en-US"/>
          </a:p>
        </p:txBody>
      </p:sp>
      <p:sp>
        <p:nvSpPr>
          <p:cNvPr id="31" name="Picture Placeholder 30">
            <a:extLst>
              <a:ext uri="{FF2B5EF4-FFF2-40B4-BE49-F238E27FC236}">
                <a16:creationId xmlns:a16="http://schemas.microsoft.com/office/drawing/2014/main" id="{BC914F83-F7B5-1A24-FC00-B78C4676AC87}"/>
              </a:ext>
            </a:extLst>
          </p:cNvPr>
          <p:cNvSpPr>
            <a:spLocks noGrp="1"/>
          </p:cNvSpPr>
          <p:nvPr>
            <p:ph type="pic" sz="quarter" idx="13" hasCustomPrompt="1"/>
          </p:nvPr>
        </p:nvSpPr>
        <p:spPr>
          <a:xfrm>
            <a:off x="526647" y="4893151"/>
            <a:ext cx="2313427" cy="696463"/>
          </a:xfrm>
        </p:spPr>
        <p:txBody>
          <a:bodyPr/>
          <a:lstStyle>
            <a:lvl1pPr marL="0" indent="0">
              <a:buNone/>
              <a:defRPr sz="1600" i="1">
                <a:solidFill>
                  <a:schemeClr val="bg1"/>
                </a:solidFill>
              </a:defRPr>
            </a:lvl1pPr>
          </a:lstStyle>
          <a:p>
            <a:r>
              <a:rPr lang="en-US"/>
              <a:t>Insert logo here</a:t>
            </a:r>
          </a:p>
        </p:txBody>
      </p:sp>
    </p:spTree>
    <p:extLst>
      <p:ext uri="{BB962C8B-B14F-4D97-AF65-F5344CB8AC3E}">
        <p14:creationId xmlns:p14="http://schemas.microsoft.com/office/powerpoint/2010/main" val="39987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60"/>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15/08/2025</a:t>
            </a:fld>
            <a:endParaRPr lang="en-GB"/>
          </a:p>
        </p:txBody>
      </p:sp>
      <p:sp>
        <p:nvSpPr>
          <p:cNvPr id="5" name="Footer Placeholder 4"/>
          <p:cNvSpPr>
            <a:spLocks noGrp="1"/>
          </p:cNvSpPr>
          <p:nvPr>
            <p:ph type="ftr" sz="quarter" idx="3"/>
          </p:nvPr>
        </p:nvSpPr>
        <p:spPr>
          <a:xfrm>
            <a:off x="4240708" y="6428360"/>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891785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 id="2147483681" r:id="rId10"/>
    <p:sldLayoutId id="2147483682" r:id="rId11"/>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DB71D-3338-4D32-9788-DAC30755C22D}" type="datetimeFigureOut">
              <a:rPr lang="en-GB" smtClean="0"/>
              <a:t>15/08/2025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0AB3A-73A3-4DCD-B35E-56EC3C90BA22}" type="slidenum">
              <a:rPr lang="en-GB" smtClean="0"/>
              <a:t>‹#›</a:t>
            </a:fld>
            <a:endParaRPr lang="en-GB"/>
          </a:p>
        </p:txBody>
      </p:sp>
    </p:spTree>
    <p:extLst>
      <p:ext uri="{BB962C8B-B14F-4D97-AF65-F5344CB8AC3E}">
        <p14:creationId xmlns:p14="http://schemas.microsoft.com/office/powerpoint/2010/main" val="694592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 Id="rId1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15.xml"/><Relationship Id="rId7" Type="http://schemas.openxmlformats.org/officeDocument/2006/relationships/slide" Target="slide73.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68.xml"/><Relationship Id="rId5" Type="http://schemas.openxmlformats.org/officeDocument/2006/relationships/slide" Target="slide54.xml"/><Relationship Id="rId4" Type="http://schemas.openxmlformats.org/officeDocument/2006/relationships/slide" Target="slide4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3.svg"/><Relationship Id="rId18" Type="http://schemas.openxmlformats.org/officeDocument/2006/relationships/image" Target="../media/image29.png"/><Relationship Id="rId3" Type="http://schemas.openxmlformats.org/officeDocument/2006/relationships/image" Target="../media/image21.jpe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26.png"/><Relationship Id="rId17" Type="http://schemas.openxmlformats.org/officeDocument/2006/relationships/image" Target="../media/image47.svg"/><Relationship Id="rId2" Type="http://schemas.openxmlformats.org/officeDocument/2006/relationships/notesSlide" Target="../notesSlides/notesSlide21.xml"/><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25.png"/><Relationship Id="rId19" Type="http://schemas.openxmlformats.org/officeDocument/2006/relationships/image" Target="../media/image49.svg"/><Relationship Id="rId4" Type="http://schemas.openxmlformats.org/officeDocument/2006/relationships/image" Target="../media/image22.png"/><Relationship Id="rId9" Type="http://schemas.openxmlformats.org/officeDocument/2006/relationships/image" Target="../media/image39.svg"/><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0.png"/><Relationship Id="rId12"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5.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53.svg"/><Relationship Id="rId9" Type="http://schemas.openxmlformats.org/officeDocument/2006/relationships/image" Target="../media/image33.png"/><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7.svg"/><Relationship Id="rId18" Type="http://schemas.openxmlformats.org/officeDocument/2006/relationships/image" Target="../media/image51.png"/><Relationship Id="rId3" Type="http://schemas.openxmlformats.org/officeDocument/2006/relationships/image" Target="../media/image44.jpeg"/><Relationship Id="rId7" Type="http://schemas.openxmlformats.org/officeDocument/2006/relationships/image" Target="../media/image71.svg"/><Relationship Id="rId12" Type="http://schemas.openxmlformats.org/officeDocument/2006/relationships/image" Target="../media/image48.png"/><Relationship Id="rId17" Type="http://schemas.openxmlformats.org/officeDocument/2006/relationships/image" Target="../media/image81.svg"/><Relationship Id="rId2" Type="http://schemas.openxmlformats.org/officeDocument/2006/relationships/notesSlide" Target="../notesSlides/notesSlide24.xml"/><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75.svg"/><Relationship Id="rId5" Type="http://schemas.openxmlformats.org/officeDocument/2006/relationships/image" Target="../media/image51.svg"/><Relationship Id="rId15" Type="http://schemas.openxmlformats.org/officeDocument/2006/relationships/image" Target="../media/image79.svg"/><Relationship Id="rId10" Type="http://schemas.openxmlformats.org/officeDocument/2006/relationships/image" Target="../media/image47.png"/><Relationship Id="rId19" Type="http://schemas.openxmlformats.org/officeDocument/2006/relationships/image" Target="../media/image83.svg"/><Relationship Id="rId4" Type="http://schemas.openxmlformats.org/officeDocument/2006/relationships/image" Target="../media/image30.png"/><Relationship Id="rId9" Type="http://schemas.openxmlformats.org/officeDocument/2006/relationships/image" Target="../media/image73.sv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2.svg"/><Relationship Id="rId3" Type="http://schemas.openxmlformats.org/officeDocument/2006/relationships/image" Target="../media/image52.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90.svg"/><Relationship Id="rId5" Type="http://schemas.openxmlformats.org/officeDocument/2006/relationships/image" Target="../media/image53.jpeg"/><Relationship Id="rId15" Type="http://schemas.openxmlformats.org/officeDocument/2006/relationships/image" Target="../media/image94.svg"/><Relationship Id="rId10" Type="http://schemas.openxmlformats.org/officeDocument/2006/relationships/image" Target="../media/image55.png"/><Relationship Id="rId4" Type="http://schemas.openxmlformats.org/officeDocument/2006/relationships/image" Target="../media/image85.svg"/><Relationship Id="rId9" Type="http://schemas.openxmlformats.org/officeDocument/2006/relationships/image" Target="../media/image88.sv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8.xml"/><Relationship Id="rId18" Type="http://schemas.openxmlformats.org/officeDocument/2006/relationships/slide" Target="slide43.xml"/><Relationship Id="rId3" Type="http://schemas.openxmlformats.org/officeDocument/2006/relationships/slide" Target="slide28.xml"/><Relationship Id="rId21" Type="http://schemas.openxmlformats.org/officeDocument/2006/relationships/slide" Target="slide46.xml"/><Relationship Id="rId7" Type="http://schemas.openxmlformats.org/officeDocument/2006/relationships/slide" Target="slide32.xml"/><Relationship Id="rId12" Type="http://schemas.openxmlformats.org/officeDocument/2006/relationships/slide" Target="slide37.xml"/><Relationship Id="rId17" Type="http://schemas.openxmlformats.org/officeDocument/2006/relationships/slide" Target="slide42.xml"/><Relationship Id="rId2" Type="http://schemas.openxmlformats.org/officeDocument/2006/relationships/notesSlide" Target="../notesSlides/notesSlide26.xml"/><Relationship Id="rId16" Type="http://schemas.openxmlformats.org/officeDocument/2006/relationships/slide" Target="slide41.xml"/><Relationship Id="rId20"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36.xml"/><Relationship Id="rId5" Type="http://schemas.openxmlformats.org/officeDocument/2006/relationships/slide" Target="slide30.xml"/><Relationship Id="rId15" Type="http://schemas.openxmlformats.org/officeDocument/2006/relationships/slide" Target="slide40.xml"/><Relationship Id="rId23" Type="http://schemas.openxmlformats.org/officeDocument/2006/relationships/slide" Target="slide48.xml"/><Relationship Id="rId10" Type="http://schemas.openxmlformats.org/officeDocument/2006/relationships/slide" Target="slide35.xml"/><Relationship Id="rId19" Type="http://schemas.openxmlformats.org/officeDocument/2006/relationships/slide" Target="slide44.xml"/><Relationship Id="rId4" Type="http://schemas.openxmlformats.org/officeDocument/2006/relationships/slide" Target="slide29.xml"/><Relationship Id="rId9" Type="http://schemas.openxmlformats.org/officeDocument/2006/relationships/slide" Target="slide34.xml"/><Relationship Id="rId14" Type="http://schemas.openxmlformats.org/officeDocument/2006/relationships/slide" Target="slide39.xml"/><Relationship Id="rId22" Type="http://schemas.openxmlformats.org/officeDocument/2006/relationships/slide" Target="slide4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20.sv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50.xml"/><Relationship Id="rId1" Type="http://schemas.openxmlformats.org/officeDocument/2006/relationships/slideLayout" Target="../slideLayouts/slideLayout7.xml"/><Relationship Id="rId5" Type="http://schemas.openxmlformats.org/officeDocument/2006/relationships/slide" Target="slide53.xml"/><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image" Target="../media/image124.sv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image" Target="../media/image87.jpeg"/><Relationship Id="rId4" Type="http://schemas.openxmlformats.org/officeDocument/2006/relationships/image" Target="../media/image126.sv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131.sv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93.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57.xml"/><Relationship Id="rId16" Type="http://schemas.openxmlformats.org/officeDocument/2006/relationships/diagramQuickStyle" Target="../diagrams/quickStyle3.xml"/><Relationship Id="rId1" Type="http://schemas.openxmlformats.org/officeDocument/2006/relationships/slideLayout" Target="../slideLayouts/slideLayout1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94.jpe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99.emf"/><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hyperlink" Target="https://www.scieng.manchester.ac.uk/innovation-academy/welcome/" TargetMode="External"/><Relationship Id="rId4" Type="http://schemas.openxmlformats.org/officeDocument/2006/relationships/hyperlink" Target="https://www.entrepreneurship.manchester.ac.uk/"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6.sv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4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46.sv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46.svg"/></Relationships>
</file>

<file path=ppt/slides/_rels/slide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9.svg"/><Relationship Id="rId7" Type="http://schemas.openxmlformats.org/officeDocument/2006/relationships/image" Target="../media/image153.sv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51.sv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B0AB-6A6F-D7AA-8ABF-FB99F66A2A00}"/>
              </a:ext>
            </a:extLst>
          </p:cNvPr>
          <p:cNvSpPr>
            <a:spLocks noGrp="1"/>
          </p:cNvSpPr>
          <p:nvPr>
            <p:ph type="ctrTitle"/>
          </p:nvPr>
        </p:nvSpPr>
        <p:spPr/>
        <p:txBody>
          <a:bodyPr/>
          <a:lstStyle/>
          <a:p>
            <a:r>
              <a:rPr lang="en-GB">
                <a:latin typeface="Arial"/>
                <a:cs typeface="Arial"/>
              </a:rPr>
              <a:t>Research and Innovation</a:t>
            </a:r>
            <a:endParaRPr lang="en-GB"/>
          </a:p>
        </p:txBody>
      </p:sp>
      <p:sp>
        <p:nvSpPr>
          <p:cNvPr id="3" name="Subtitle 2">
            <a:extLst>
              <a:ext uri="{FF2B5EF4-FFF2-40B4-BE49-F238E27FC236}">
                <a16:creationId xmlns:a16="http://schemas.microsoft.com/office/drawing/2014/main" id="{B1B2E7FF-D40F-5253-5260-7231DB8AAC95}"/>
              </a:ext>
            </a:extLst>
          </p:cNvPr>
          <p:cNvSpPr>
            <a:spLocks noGrp="1"/>
          </p:cNvSpPr>
          <p:nvPr>
            <p:ph type="subTitle" idx="1"/>
          </p:nvPr>
        </p:nvSpPr>
        <p:spPr/>
        <p:txBody>
          <a:bodyPr/>
          <a:lstStyle/>
          <a:p>
            <a:r>
              <a:rPr lang="en-GB" dirty="0">
                <a:latin typeface="Arial"/>
                <a:cs typeface="Arial"/>
              </a:rPr>
              <a:t>April 2025</a:t>
            </a:r>
          </a:p>
        </p:txBody>
      </p:sp>
    </p:spTree>
    <p:extLst>
      <p:ext uri="{BB962C8B-B14F-4D97-AF65-F5344CB8AC3E}">
        <p14:creationId xmlns:p14="http://schemas.microsoft.com/office/powerpoint/2010/main" val="397152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858BC88-B0DD-453D-90C8-98426BD2BBE2}"/>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20486D3F-BE4C-8F45-6B2F-750CFC778E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14" name="Title 1">
            <a:extLst>
              <a:ext uri="{FF2B5EF4-FFF2-40B4-BE49-F238E27FC236}">
                <a16:creationId xmlns:a16="http://schemas.microsoft.com/office/drawing/2014/main" id="{35B850A1-21ED-C648-9156-A120521625AC}"/>
              </a:ext>
            </a:extLst>
          </p:cNvPr>
          <p:cNvSpPr txBox="1">
            <a:spLocks/>
          </p:cNvSpPr>
          <p:nvPr/>
        </p:nvSpPr>
        <p:spPr>
          <a:xfrm>
            <a:off x="3118588" y="958557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30" name="Freeform 29">
            <a:extLst>
              <a:ext uri="{FF2B5EF4-FFF2-40B4-BE49-F238E27FC236}">
                <a16:creationId xmlns:a16="http://schemas.microsoft.com/office/drawing/2014/main" id="{191D3DB0-D32F-B18E-EDD8-349A73C5B8F0}"/>
              </a:ext>
            </a:extLst>
          </p:cNvPr>
          <p:cNvSpPr/>
          <p:nvPr/>
        </p:nvSpPr>
        <p:spPr>
          <a:xfrm rot="2700000">
            <a:off x="426614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ounded Rectangle 30">
            <a:extLst>
              <a:ext uri="{FF2B5EF4-FFF2-40B4-BE49-F238E27FC236}">
                <a16:creationId xmlns:a16="http://schemas.microsoft.com/office/drawing/2014/main" id="{5435438E-B374-BD42-6C07-CB8745FD8628}"/>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F0E8AEA3-2E7F-9206-D518-C7081FAACD52}"/>
              </a:ext>
            </a:extLst>
          </p:cNvPr>
          <p:cNvSpPr/>
          <p:nvPr/>
        </p:nvSpPr>
        <p:spPr>
          <a:xfrm>
            <a:off x="4380637"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96</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our research impact was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assessed as 'world-leading’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excellent' (3*)</a:t>
            </a:r>
          </a:p>
        </p:txBody>
      </p:sp>
      <p:sp>
        <p:nvSpPr>
          <p:cNvPr id="33" name="Freeform 32">
            <a:extLst>
              <a:ext uri="{FF2B5EF4-FFF2-40B4-BE49-F238E27FC236}">
                <a16:creationId xmlns:a16="http://schemas.microsoft.com/office/drawing/2014/main" id="{E9FD9531-9B91-13EB-9366-D790816BBE77}"/>
              </a:ext>
            </a:extLst>
          </p:cNvPr>
          <p:cNvSpPr/>
          <p:nvPr/>
        </p:nvSpPr>
        <p:spPr>
          <a:xfrm rot="2700000">
            <a:off x="8155754"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ounded Rectangle 33">
            <a:extLst>
              <a:ext uri="{FF2B5EF4-FFF2-40B4-BE49-F238E27FC236}">
                <a16:creationId xmlns:a16="http://schemas.microsoft.com/office/drawing/2014/main" id="{88E94E3C-EF82-A7F1-79FD-F3753C3A719E}"/>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77C52B72-E7AC-C1F7-4060-039432507C9F}"/>
              </a:ext>
            </a:extLst>
          </p:cNvPr>
          <p:cNvSpPr/>
          <p:nvPr/>
        </p:nvSpPr>
        <p:spPr>
          <a:xfrm>
            <a:off x="8270249"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99</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of our research </a:t>
            </a: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environment was </a:t>
            </a:r>
            <a:r>
              <a:rPr kumimoji="0" lang="en-US" sz="1800" b="0" i="0" u="none" strike="noStrike" kern="1200" cap="none" spc="0" normalizeH="0" baseline="0" noProof="0">
                <a:ln>
                  <a:noFill/>
                </a:ln>
                <a:solidFill>
                  <a:srgbClr val="FFFFFF"/>
                </a:solidFill>
                <a:effectLst/>
                <a:uLnTx/>
                <a:uFillTx/>
                <a:latin typeface="Arial"/>
                <a:ea typeface="+mn-ea"/>
                <a:cs typeface="Arial"/>
              </a:rPr>
              <a:t/>
            </a:r>
            <a:br>
              <a:rPr kumimoji="0" lang="en-US" sz="1800" b="0" i="0" u="none" strike="noStrike" kern="1200" cap="none" spc="0" normalizeH="0" baseline="0" noProof="0">
                <a:ln>
                  <a:noFill/>
                </a:ln>
                <a:solidFill>
                  <a:srgbClr val="FFFFFF"/>
                </a:solidFill>
                <a:effectLst/>
                <a:uLnTx/>
                <a:uFillTx/>
                <a:latin typeface="Arial"/>
                <a:ea typeface="+mn-ea"/>
                <a:cs typeface="Arial"/>
              </a:rPr>
            </a:br>
            <a:r>
              <a:rPr kumimoji="0" lang="en-US" sz="1800" b="0" i="0" u="none" strike="noStrike" kern="1200" cap="none" spc="0" normalizeH="0" baseline="0" noProof="0">
                <a:ln>
                  <a:noFill/>
                </a:ln>
                <a:solidFill>
                  <a:srgbClr val="000000"/>
                </a:solidFill>
                <a:effectLst/>
                <a:uLnTx/>
                <a:uFillTx/>
                <a:latin typeface="Arial"/>
                <a:ea typeface="+mn-ea"/>
                <a:cs typeface="Arial"/>
              </a:rPr>
              <a:t>assessed as 'world-leading’ </a:t>
            </a:r>
            <a:r>
              <a:rPr kumimoji="0" lang="en-US" sz="1800" b="0" i="0" u="none" strike="noStrike" kern="1200" cap="none" spc="0" normalizeH="0" baseline="0" noProof="0">
                <a:ln>
                  <a:noFill/>
                </a:ln>
                <a:solidFill>
                  <a:srgbClr val="FFFFFF"/>
                </a:solidFill>
                <a:effectLst/>
                <a:uLnTx/>
                <a:uFillTx/>
                <a:latin typeface="Arial"/>
                <a:ea typeface="+mn-ea"/>
                <a:cs typeface="Arial"/>
              </a:rPr>
              <a:t/>
            </a:r>
            <a:br>
              <a:rPr kumimoji="0" lang="en-US" sz="1800" b="0" i="0" u="none" strike="noStrike" kern="1200" cap="none" spc="0" normalizeH="0" baseline="0" noProof="0">
                <a:ln>
                  <a:noFill/>
                </a:ln>
                <a:solidFill>
                  <a:srgbClr val="FFFFFF"/>
                </a:solidFill>
                <a:effectLst/>
                <a:uLnTx/>
                <a:uFillTx/>
                <a:latin typeface="Arial"/>
                <a:ea typeface="+mn-ea"/>
                <a:cs typeface="Arial"/>
              </a:rPr>
            </a:br>
            <a:r>
              <a:rPr kumimoji="0" lang="en-US" sz="18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excellent' (3*)</a:t>
            </a:r>
          </a:p>
          <a:p>
            <a:pPr marL="0" marR="0" lvl="0" indent="0" algn="ctr" defTabSz="914400" rtl="0" eaLnBrk="1" fontAlgn="auto"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Freeform 35">
            <a:extLst>
              <a:ext uri="{FF2B5EF4-FFF2-40B4-BE49-F238E27FC236}">
                <a16:creationId xmlns:a16="http://schemas.microsoft.com/office/drawing/2014/main" id="{3A7B3A0A-903E-93F8-86C1-5CB430358264}"/>
              </a:ext>
            </a:extLst>
          </p:cNvPr>
          <p:cNvSpPr/>
          <p:nvPr/>
        </p:nvSpPr>
        <p:spPr>
          <a:xfrm rot="2700000">
            <a:off x="37653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ounded Rectangle 36">
            <a:extLst>
              <a:ext uri="{FF2B5EF4-FFF2-40B4-BE49-F238E27FC236}">
                <a16:creationId xmlns:a16="http://schemas.microsoft.com/office/drawing/2014/main" id="{C8333A63-496D-6171-B6D8-4356D5CF0A98}"/>
              </a:ext>
            </a:extLst>
          </p:cNvPr>
          <p:cNvSpPr/>
          <p:nvPr/>
        </p:nvSpPr>
        <p:spPr>
          <a:xfrm>
            <a:off x="56320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1E9CBB90-3A43-876B-BAC5-7C80D828B4D4}"/>
              </a:ext>
            </a:extLst>
          </p:cNvPr>
          <p:cNvSpPr/>
          <p:nvPr/>
        </p:nvSpPr>
        <p:spPr>
          <a:xfrm>
            <a:off x="49102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160</a:t>
            </a:r>
            <a:endParaRPr kumimoji="0" lang="en-US" sz="54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Impact case studies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showing benefits to society,</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 culture, health, environment,</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0000"/>
                </a:solidFill>
                <a:effectLst/>
                <a:uLnTx/>
                <a:uFillTx/>
                <a:latin typeface="Arial"/>
                <a:ea typeface="+mn-ea"/>
                <a:cs typeface="Arial"/>
              </a:rPr>
              <a:t>and the economy</a:t>
            </a:r>
          </a:p>
        </p:txBody>
      </p:sp>
      <p:sp>
        <p:nvSpPr>
          <p:cNvPr id="2" name="Title 1">
            <a:extLst>
              <a:ext uri="{FF2B5EF4-FFF2-40B4-BE49-F238E27FC236}">
                <a16:creationId xmlns:a16="http://schemas.microsoft.com/office/drawing/2014/main" id="{57916318-3632-9168-1D59-9BCCDA16F4B6}"/>
              </a:ext>
            </a:extLst>
          </p:cNvPr>
          <p:cNvSpPr>
            <a:spLocks noGrp="1"/>
          </p:cNvSpPr>
          <p:nvPr>
            <p:ph type="title"/>
          </p:nvPr>
        </p:nvSpPr>
        <p:spPr>
          <a:xfrm>
            <a:off x="527051" y="365125"/>
            <a:ext cx="7212136" cy="1325563"/>
          </a:xfrm>
        </p:spPr>
        <p:txBody>
          <a:bodyPr/>
          <a:lstStyle/>
          <a:p>
            <a:r>
              <a:rPr lang="en-US"/>
              <a:t>Research impact and environment</a:t>
            </a:r>
          </a:p>
        </p:txBody>
      </p:sp>
    </p:spTree>
    <p:extLst>
      <p:ext uri="{BB962C8B-B14F-4D97-AF65-F5344CB8AC3E}">
        <p14:creationId xmlns:p14="http://schemas.microsoft.com/office/powerpoint/2010/main" val="56487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65A0DA6-C61E-2138-B261-1BCFFAB7B739}"/>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35B850A1-21ED-C648-9156-A120521625AC}"/>
              </a:ext>
            </a:extLst>
          </p:cNvPr>
          <p:cNvSpPr txBox="1">
            <a:spLocks/>
          </p:cNvSpPr>
          <p:nvPr/>
        </p:nvSpPr>
        <p:spPr>
          <a:xfrm>
            <a:off x="620034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pic>
        <p:nvPicPr>
          <p:cNvPr id="11" name="Picture 10">
            <a:extLst>
              <a:ext uri="{FF2B5EF4-FFF2-40B4-BE49-F238E27FC236}">
                <a16:creationId xmlns:a16="http://schemas.microsoft.com/office/drawing/2014/main" id="{B432E5CD-63CA-2BF0-B5ED-A68FDFF0F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24" name="Freeform 23">
            <a:extLst>
              <a:ext uri="{FF2B5EF4-FFF2-40B4-BE49-F238E27FC236}">
                <a16:creationId xmlns:a16="http://schemas.microsoft.com/office/drawing/2014/main" id="{B621A7B7-2C4C-40FB-8B12-875C74F4AAC4}"/>
              </a:ext>
            </a:extLst>
          </p:cNvPr>
          <p:cNvSpPr/>
          <p:nvPr/>
        </p:nvSpPr>
        <p:spPr>
          <a:xfrm rot="2700000">
            <a:off x="617419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ounded Rectangle 24">
            <a:extLst>
              <a:ext uri="{FF2B5EF4-FFF2-40B4-BE49-F238E27FC236}">
                <a16:creationId xmlns:a16="http://schemas.microsoft.com/office/drawing/2014/main" id="{0D88E2C2-2F5C-E960-21A9-8480A825B8BA}"/>
              </a:ext>
            </a:extLst>
          </p:cNvPr>
          <p:cNvSpPr/>
          <p:nvPr/>
        </p:nvSpPr>
        <p:spPr>
          <a:xfrm>
            <a:off x="636086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34A7D15-95C3-58C0-CBE6-222995457218}"/>
              </a:ext>
            </a:extLst>
          </p:cNvPr>
          <p:cNvSpPr/>
          <p:nvPr/>
        </p:nvSpPr>
        <p:spPr>
          <a:xfrm>
            <a:off x="6288687"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22</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of our REF-submitted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journal articles were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co-authored with PGRs</a:t>
            </a: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30" name="Freeform 29">
            <a:extLst>
              <a:ext uri="{FF2B5EF4-FFF2-40B4-BE49-F238E27FC236}">
                <a16:creationId xmlns:a16="http://schemas.microsoft.com/office/drawing/2014/main" id="{365A651D-A8FD-18D8-7842-2242FAD5827D}"/>
              </a:ext>
            </a:extLst>
          </p:cNvPr>
          <p:cNvSpPr/>
          <p:nvPr/>
        </p:nvSpPr>
        <p:spPr>
          <a:xfrm rot="2700000">
            <a:off x="228458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ounded Rectangle 30">
            <a:extLst>
              <a:ext uri="{FF2B5EF4-FFF2-40B4-BE49-F238E27FC236}">
                <a16:creationId xmlns:a16="http://schemas.microsoft.com/office/drawing/2014/main" id="{E8C9D72F-10AD-D8AB-3C41-0E1941C246CA}"/>
              </a:ext>
            </a:extLst>
          </p:cNvPr>
          <p:cNvSpPr/>
          <p:nvPr/>
        </p:nvSpPr>
        <p:spPr>
          <a:xfrm>
            <a:off x="247125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ECD5469A-E4DE-4B84-342E-482725C03A19}"/>
              </a:ext>
            </a:extLst>
          </p:cNvPr>
          <p:cNvSpPr/>
          <p:nvPr/>
        </p:nvSpPr>
        <p:spPr>
          <a:xfrm>
            <a:off x="239907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48</a:t>
            </a:r>
            <a:r>
              <a:rPr kumimoji="0" lang="en-US" sz="5400" b="1" i="0" u="none" strike="noStrike" kern="1200" cap="none" spc="0" normalizeH="0" baseline="0" noProof="0">
                <a:ln>
                  <a:noFill/>
                </a:ln>
                <a:solidFill>
                  <a:srgbClr val="000000"/>
                </a:solidFill>
                <a:effectLst/>
                <a:uLnTx/>
                <a:uFillTx/>
                <a:latin typeface="Arial"/>
                <a:ea typeface="+mn-ea"/>
                <a:cs typeface="Arial"/>
              </a:rPr>
              <a:t>%</a:t>
            </a:r>
          </a:p>
          <a:p>
            <a:pPr marL="0" marR="0" lvl="1"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of our PGRs published one</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or more outputs including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journal articles, books, </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a:ea typeface="+mn-ea"/>
                <a:cs typeface="Arial"/>
              </a:rPr>
              <a:t>datasets and compositions</a:t>
            </a:r>
          </a:p>
        </p:txBody>
      </p:sp>
      <p:sp>
        <p:nvSpPr>
          <p:cNvPr id="2" name="Title 1">
            <a:extLst>
              <a:ext uri="{FF2B5EF4-FFF2-40B4-BE49-F238E27FC236}">
                <a16:creationId xmlns:a16="http://schemas.microsoft.com/office/drawing/2014/main" id="{E634B4AB-484C-620D-861E-36E68429966B}"/>
              </a:ext>
            </a:extLst>
          </p:cNvPr>
          <p:cNvSpPr>
            <a:spLocks noGrp="1"/>
          </p:cNvSpPr>
          <p:nvPr>
            <p:ph type="title"/>
          </p:nvPr>
        </p:nvSpPr>
        <p:spPr>
          <a:xfrm>
            <a:off x="527552" y="365125"/>
            <a:ext cx="11445912" cy="1325563"/>
          </a:xfrm>
        </p:spPr>
        <p:txBody>
          <a:bodyPr/>
          <a:lstStyle/>
          <a:p>
            <a:r>
              <a:rPr lang="en-US"/>
              <a:t>Contribution of postgraduate researchers</a:t>
            </a:r>
          </a:p>
        </p:txBody>
      </p:sp>
    </p:spTree>
    <p:extLst>
      <p:ext uri="{BB962C8B-B14F-4D97-AF65-F5344CB8AC3E}">
        <p14:creationId xmlns:p14="http://schemas.microsoft.com/office/powerpoint/2010/main" val="410299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7F2AEA7F-3C47-356D-6D24-090128ECB824}"/>
              </a:ext>
            </a:extLst>
          </p:cNvPr>
          <p:cNvSpPr txBox="1">
            <a:spLocks noChangeArrowheads="1"/>
          </p:cNvSpPr>
          <p:nvPr/>
        </p:nvSpPr>
        <p:spPr bwMode="auto">
          <a:xfrm>
            <a:off x="9188982" y="2261000"/>
            <a:ext cx="2468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Beacons: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Showcase our pioneering discoveries, interdisciplinary collaboration and cross-sector partnerships that are tackling some of the biggest challenges facing the planet.</a:t>
            </a:r>
          </a:p>
        </p:txBody>
      </p:sp>
      <p:sp>
        <p:nvSpPr>
          <p:cNvPr id="20" name="TextBox 40">
            <a:extLst>
              <a:ext uri="{FF2B5EF4-FFF2-40B4-BE49-F238E27FC236}">
                <a16:creationId xmlns:a16="http://schemas.microsoft.com/office/drawing/2014/main" id="{BA0A0873-30B9-F781-327F-450B161DB681}"/>
              </a:ext>
            </a:extLst>
          </p:cNvPr>
          <p:cNvSpPr txBox="1">
            <a:spLocks noChangeArrowheads="1"/>
          </p:cNvSpPr>
          <p:nvPr/>
        </p:nvSpPr>
        <p:spPr bwMode="auto">
          <a:xfrm>
            <a:off x="9188982" y="4760562"/>
            <a:ext cx="2468562"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dirty="0">
                <a:ln>
                  <a:noFill/>
                </a:ln>
                <a:solidFill>
                  <a:srgbClr val="595959"/>
                </a:solidFill>
                <a:effectLst/>
                <a:uLnTx/>
                <a:uFillTx/>
                <a:latin typeface="Arial"/>
                <a:ea typeface="Geneva"/>
                <a:cs typeface="Arial"/>
              </a:rPr>
              <a:t>Platforms: </a:t>
            </a:r>
            <a:endParaRPr kumimoji="0" lang="en-GB" altLang="en-US" sz="1100" b="1"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srgbClr val="595959"/>
                </a:solidFill>
                <a:effectLst/>
                <a:uLnTx/>
                <a:uFillTx/>
                <a:latin typeface="Arial"/>
                <a:ea typeface="Geneva"/>
                <a:cs typeface="Arial"/>
              </a:rPr>
              <a:t>Provide forums, focus and resources to connect, drive and amplify interdisciplinary collaborations across our institutes, research centres and individual academics. They support research, external engagement, impact and inform teaching. </a:t>
            </a:r>
            <a:endParaRPr kumimoji="0" lang="en-GB" altLang="en-US" sz="1100" b="0"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srgbClr val="595959"/>
                </a:solidFill>
                <a:effectLst/>
                <a:uLnTx/>
                <a:uFillTx/>
                <a:latin typeface="Arial"/>
                <a:ea typeface="Geneva"/>
                <a:cs typeface="Arial"/>
              </a:rPr>
              <a:t> </a:t>
            </a:r>
            <a:endParaRPr kumimoji="0" lang="en-GB" altLang="en-US" sz="1100" b="0" i="0" u="none" strike="noStrike" kern="1200" cap="none" spc="0" normalizeH="0" baseline="0" noProof="0" dirty="0">
              <a:ln>
                <a:noFill/>
              </a:ln>
              <a:solidFill>
                <a:srgbClr val="595959"/>
              </a:solidFill>
              <a:effectLst/>
              <a:uLnTx/>
              <a:uFillTx/>
              <a:latin typeface="Arial" panose="020B0604020202020204" pitchFamily="34" charset="0"/>
              <a:ea typeface="Geneva" pitchFamily="122" charset="-128"/>
              <a:cs typeface="Arial"/>
            </a:endParaRPr>
          </a:p>
        </p:txBody>
      </p:sp>
      <p:sp>
        <p:nvSpPr>
          <p:cNvPr id="21" name="TextBox 41">
            <a:extLst>
              <a:ext uri="{FF2B5EF4-FFF2-40B4-BE49-F238E27FC236}">
                <a16:creationId xmlns:a16="http://schemas.microsoft.com/office/drawing/2014/main" id="{ABAD67D5-139B-1E17-4617-92D99EA01227}"/>
              </a:ext>
            </a:extLst>
          </p:cNvPr>
          <p:cNvSpPr txBox="1">
            <a:spLocks noChangeArrowheads="1"/>
          </p:cNvSpPr>
          <p:nvPr/>
        </p:nvSpPr>
        <p:spPr bwMode="auto">
          <a:xfrm>
            <a:off x="9188982" y="3680059"/>
            <a:ext cx="24685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1pPr>
            <a:lvl2pPr marL="4572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2pPr>
            <a:lvl3pPr marL="9144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3pPr>
            <a:lvl4pPr marL="13716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4pPr>
            <a:lvl5pPr marL="1828800" algn="l" defTabSz="457200" rtl="0" eaLnBrk="0" fontAlgn="base" hangingPunct="0">
              <a:spcBef>
                <a:spcPct val="0"/>
              </a:spcBef>
              <a:spcAft>
                <a:spcPct val="0"/>
              </a:spcAft>
              <a:defRPr kern="1200">
                <a:solidFill>
                  <a:sysClr val="windowText" lastClr="000000"/>
                </a:solidFill>
                <a:latin typeface="Arial" panose="020B0604020202020204" pitchFamily="34" charset="0"/>
                <a:ea typeface="Geneva" pitchFamily="122" charset="-128"/>
              </a:defRPr>
            </a:lvl5pPr>
            <a:lvl6pPr marL="2286000" algn="l" defTabSz="914400" rtl="0" eaLnBrk="1" latinLnBrk="0" hangingPunct="1">
              <a:defRPr kern="1200">
                <a:solidFill>
                  <a:sysClr val="windowText" lastClr="000000"/>
                </a:solidFill>
                <a:latin typeface="Arial" panose="020B0604020202020204" pitchFamily="34" charset="0"/>
                <a:ea typeface="Geneva" pitchFamily="122" charset="-128"/>
              </a:defRPr>
            </a:lvl6pPr>
            <a:lvl7pPr marL="2743200" algn="l" defTabSz="914400" rtl="0" eaLnBrk="1" latinLnBrk="0" hangingPunct="1">
              <a:defRPr kern="1200">
                <a:solidFill>
                  <a:sysClr val="windowText" lastClr="000000"/>
                </a:solidFill>
                <a:latin typeface="Arial" panose="020B0604020202020204" pitchFamily="34" charset="0"/>
                <a:ea typeface="Geneva" pitchFamily="122" charset="-128"/>
              </a:defRPr>
            </a:lvl7pPr>
            <a:lvl8pPr marL="3200400" algn="l" defTabSz="914400" rtl="0" eaLnBrk="1" latinLnBrk="0" hangingPunct="1">
              <a:defRPr kern="1200">
                <a:solidFill>
                  <a:sysClr val="windowText" lastClr="000000"/>
                </a:solidFill>
                <a:latin typeface="Arial" panose="020B0604020202020204" pitchFamily="34" charset="0"/>
                <a:ea typeface="Geneva" pitchFamily="122" charset="-128"/>
              </a:defRPr>
            </a:lvl8pPr>
            <a:lvl9pPr marL="3657600" algn="l" defTabSz="914400" rtl="0" eaLnBrk="1" latinLnBrk="0" hangingPunct="1">
              <a:defRPr kern="1200">
                <a:solidFill>
                  <a:sysClr val="windowText" lastClr="000000"/>
                </a:solidFill>
                <a:latin typeface="Arial" panose="020B0604020202020204" pitchFamily="34" charset="0"/>
                <a:ea typeface="Geneva" pitchFamily="122"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1"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Institutes: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595959"/>
                </a:solidFill>
                <a:effectLst/>
                <a:uLnTx/>
                <a:uFillTx/>
                <a:latin typeface="Arial" panose="020B0604020202020204" pitchFamily="34" charset="0"/>
                <a:ea typeface="Geneva" pitchFamily="122" charset="-128"/>
                <a:cs typeface="+mn-cs"/>
              </a:rPr>
              <a:t>Where we have achieved, or aspire to, world-leading status in interdisciplinary research.</a:t>
            </a:r>
          </a:p>
        </p:txBody>
      </p:sp>
      <p:grpSp>
        <p:nvGrpSpPr>
          <p:cNvPr id="2" name="Group 1">
            <a:extLst>
              <a:ext uri="{FF2B5EF4-FFF2-40B4-BE49-F238E27FC236}">
                <a16:creationId xmlns:a16="http://schemas.microsoft.com/office/drawing/2014/main" id="{1B95ABE6-0BA3-88E1-F39A-6A97837BE6E5}"/>
              </a:ext>
            </a:extLst>
          </p:cNvPr>
          <p:cNvGrpSpPr/>
          <p:nvPr/>
        </p:nvGrpSpPr>
        <p:grpSpPr>
          <a:xfrm>
            <a:off x="534307" y="2298456"/>
            <a:ext cx="8176658" cy="4138280"/>
            <a:chOff x="534307" y="2289389"/>
            <a:chExt cx="5865813" cy="2968741"/>
          </a:xfrm>
        </p:grpSpPr>
        <p:sp>
          <p:nvSpPr>
            <p:cNvPr id="16" name="Oval 15">
              <a:extLst>
                <a:ext uri="{FF2B5EF4-FFF2-40B4-BE49-F238E27FC236}">
                  <a16:creationId xmlns:a16="http://schemas.microsoft.com/office/drawing/2014/main" id="{5C4A82B2-A950-8271-4AE1-57AAF34C5E6F}"/>
                </a:ext>
              </a:extLst>
            </p:cNvPr>
            <p:cNvSpPr/>
            <p:nvPr/>
          </p:nvSpPr>
          <p:spPr>
            <a:xfrm>
              <a:off x="2952863" y="4206411"/>
              <a:ext cx="1044575" cy="1050925"/>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Creative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Manchester</a:t>
              </a:r>
            </a:p>
          </p:txBody>
        </p:sp>
        <p:sp>
          <p:nvSpPr>
            <p:cNvPr id="17" name="Oval 16">
              <a:extLst>
                <a:ext uri="{FF2B5EF4-FFF2-40B4-BE49-F238E27FC236}">
                  <a16:creationId xmlns:a16="http://schemas.microsoft.com/office/drawing/2014/main" id="{01FF8567-4873-08E3-E379-3B6D14B65E8F}"/>
                </a:ext>
              </a:extLst>
            </p:cNvPr>
            <p:cNvSpPr/>
            <p:nvPr/>
          </p:nvSpPr>
          <p:spPr>
            <a:xfrm>
              <a:off x="548595" y="4206411"/>
              <a:ext cx="1046162" cy="1050925"/>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Digital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Futures</a:t>
              </a:r>
            </a:p>
          </p:txBody>
        </p:sp>
        <p:sp>
          <p:nvSpPr>
            <p:cNvPr id="8" name="Oval 7">
              <a:extLst>
                <a:ext uri="{FF2B5EF4-FFF2-40B4-BE49-F238E27FC236}">
                  <a16:creationId xmlns:a16="http://schemas.microsoft.com/office/drawing/2014/main" id="{01A87A59-6756-E550-7A28-3B882D5660E3}"/>
                </a:ext>
              </a:extLst>
            </p:cNvPr>
            <p:cNvSpPr/>
            <p:nvPr/>
          </p:nvSpPr>
          <p:spPr>
            <a:xfrm>
              <a:off x="534307" y="2290183"/>
              <a:ext cx="1046163"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Advanced </a:t>
              </a: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
              </a:r>
              <a:b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b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materials</a:t>
              </a:r>
            </a:p>
          </p:txBody>
        </p:sp>
        <p:sp>
          <p:nvSpPr>
            <p:cNvPr id="9" name="Oval 8">
              <a:extLst>
                <a:ext uri="{FF2B5EF4-FFF2-40B4-BE49-F238E27FC236}">
                  <a16:creationId xmlns:a16="http://schemas.microsoft.com/office/drawing/2014/main" id="{B84F2E92-743A-BD8B-F8EB-1E0A01FD7E25}"/>
                </a:ext>
              </a:extLst>
            </p:cNvPr>
            <p:cNvSpPr/>
            <p:nvPr/>
          </p:nvSpPr>
          <p:spPr>
            <a:xfrm>
              <a:off x="1743982" y="2289389"/>
              <a:ext cx="1044575" cy="1052513"/>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Biotechnology</a:t>
              </a:r>
            </a:p>
          </p:txBody>
        </p:sp>
        <p:sp>
          <p:nvSpPr>
            <p:cNvPr id="10" name="Oval 9">
              <a:extLst>
                <a:ext uri="{FF2B5EF4-FFF2-40B4-BE49-F238E27FC236}">
                  <a16:creationId xmlns:a16="http://schemas.microsoft.com/office/drawing/2014/main" id="{50EA2997-E5DF-4C1A-59B8-B6D78401FB29}"/>
                </a:ext>
              </a:extLst>
            </p:cNvPr>
            <p:cNvSpPr/>
            <p:nvPr/>
          </p:nvSpPr>
          <p:spPr>
            <a:xfrm>
              <a:off x="2952070" y="2290183"/>
              <a:ext cx="1046162"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Cancer</a:t>
              </a:r>
            </a:p>
          </p:txBody>
        </p:sp>
        <p:sp>
          <p:nvSpPr>
            <p:cNvPr id="11" name="Oval 10">
              <a:extLst>
                <a:ext uri="{FF2B5EF4-FFF2-40B4-BE49-F238E27FC236}">
                  <a16:creationId xmlns:a16="http://schemas.microsoft.com/office/drawing/2014/main" id="{93DAE178-4F30-E76D-3F69-5B9F289CE108}"/>
                </a:ext>
              </a:extLst>
            </p:cNvPr>
            <p:cNvSpPr/>
            <p:nvPr/>
          </p:nvSpPr>
          <p:spPr>
            <a:xfrm>
              <a:off x="4142695" y="2290183"/>
              <a:ext cx="1046162"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Energy</a:t>
              </a:r>
            </a:p>
          </p:txBody>
        </p:sp>
        <p:sp>
          <p:nvSpPr>
            <p:cNvPr id="12" name="Oval 11">
              <a:extLst>
                <a:ext uri="{FF2B5EF4-FFF2-40B4-BE49-F238E27FC236}">
                  <a16:creationId xmlns:a16="http://schemas.microsoft.com/office/drawing/2014/main" id="{3B399329-EAB1-5F3C-5D13-31F0F675D62E}"/>
                </a:ext>
              </a:extLst>
            </p:cNvPr>
            <p:cNvSpPr/>
            <p:nvPr/>
          </p:nvSpPr>
          <p:spPr>
            <a:xfrm>
              <a:off x="5353957" y="2290183"/>
              <a:ext cx="1046163" cy="1050925"/>
            </a:xfrm>
            <a:prstGeom prst="ellipse">
              <a:avLst/>
            </a:prstGeom>
            <a:solidFill>
              <a:sysClr val="window" lastClr="FFFFFF"/>
            </a:solidFill>
            <a:ln w="38100" cap="flat" cmpd="sng" algn="ctr">
              <a:solidFill>
                <a:srgbClr val="8064A2">
                  <a:lumMod val="75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Global </a:t>
              </a:r>
              <a: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t/>
              </a:r>
              <a:br>
                <a:rPr kumimoji="0" lang="en-GB" sz="1400" b="1" i="0" u="none" strike="noStrike" kern="1200" cap="none" spc="0" normalizeH="0" baseline="0" noProof="0">
                  <a:ln>
                    <a:noFill/>
                  </a:ln>
                  <a:solidFill>
                    <a:srgbClr val="8064A2">
                      <a:lumMod val="50000"/>
                    </a:srgbClr>
                  </a:solidFill>
                  <a:effectLst/>
                  <a:uLnTx/>
                  <a:uFillTx/>
                  <a:latin typeface="Arial" panose="020B0604020202020204"/>
                  <a:ea typeface="+mn-ea"/>
                  <a:cs typeface="+mn-cs"/>
                </a:rPr>
              </a:br>
              <a:r>
                <a:rPr kumimoji="0" lang="en-GB" sz="1400" b="1" i="0" u="none" strike="noStrike" kern="1200" cap="none" spc="0" normalizeH="0" baseline="0" noProof="0" dirty="0">
                  <a:ln>
                    <a:noFill/>
                  </a:ln>
                  <a:solidFill>
                    <a:srgbClr val="8064A2">
                      <a:lumMod val="50000"/>
                    </a:srgbClr>
                  </a:solidFill>
                  <a:effectLst/>
                  <a:uLnTx/>
                  <a:uFillTx/>
                  <a:latin typeface="Arial" panose="020B0604020202020204"/>
                  <a:ea typeface="+mn-ea"/>
                  <a:cs typeface="+mn-cs"/>
                </a:rPr>
                <a:t>inequalities</a:t>
              </a:r>
            </a:p>
          </p:txBody>
        </p:sp>
        <p:sp>
          <p:nvSpPr>
            <p:cNvPr id="18" name="Oval 17">
              <a:extLst>
                <a:ext uri="{FF2B5EF4-FFF2-40B4-BE49-F238E27FC236}">
                  <a16:creationId xmlns:a16="http://schemas.microsoft.com/office/drawing/2014/main" id="{2AA84946-851B-6EBE-9A81-BA9F7863BA9D}"/>
                </a:ext>
              </a:extLst>
            </p:cNvPr>
            <p:cNvSpPr/>
            <p:nvPr/>
          </p:nvSpPr>
          <p:spPr>
            <a:xfrm>
              <a:off x="1761185" y="4205617"/>
              <a:ext cx="1046163" cy="1052512"/>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Sustainable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Futures</a:t>
              </a:r>
            </a:p>
          </p:txBody>
        </p:sp>
        <p:sp>
          <p:nvSpPr>
            <p:cNvPr id="19" name="Oval 18">
              <a:extLst>
                <a:ext uri="{FF2B5EF4-FFF2-40B4-BE49-F238E27FC236}">
                  <a16:creationId xmlns:a16="http://schemas.microsoft.com/office/drawing/2014/main" id="{A46FD807-53F5-5DBE-6856-4A72084D7C8F}"/>
                </a:ext>
              </a:extLst>
            </p:cNvPr>
            <p:cNvSpPr/>
            <p:nvPr/>
          </p:nvSpPr>
          <p:spPr>
            <a:xfrm>
              <a:off x="5353957" y="4205617"/>
              <a:ext cx="1046162" cy="1052513"/>
            </a:xfrm>
            <a:prstGeom prst="ellipse">
              <a:avLst/>
            </a:prstGeom>
            <a:solidFill>
              <a:sysClr val="window" lastClr="FFFFFF"/>
            </a:solidFill>
            <a:ln w="38100" cap="flat" cmpd="dbl"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Policy@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Manchester</a:t>
              </a:r>
            </a:p>
          </p:txBody>
        </p:sp>
      </p:grpSp>
      <p:sp>
        <p:nvSpPr>
          <p:cNvPr id="27" name="Rectangle 26">
            <a:extLst>
              <a:ext uri="{FF2B5EF4-FFF2-40B4-BE49-F238E27FC236}">
                <a16:creationId xmlns:a16="http://schemas.microsoft.com/office/drawing/2014/main" id="{39E46547-9828-8F5D-F291-F27B1AE49B88}"/>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F69E7DD-CD55-7FF8-E7D0-18DFC3AECC96}"/>
              </a:ext>
            </a:extLst>
          </p:cNvPr>
          <p:cNvSpPr>
            <a:spLocks noGrp="1"/>
          </p:cNvSpPr>
          <p:nvPr>
            <p:ph type="title"/>
          </p:nvPr>
        </p:nvSpPr>
        <p:spPr>
          <a:xfrm>
            <a:off x="527552" y="365125"/>
            <a:ext cx="11445912" cy="1325563"/>
          </a:xfrm>
        </p:spPr>
        <p:txBody>
          <a:bodyPr/>
          <a:lstStyle/>
          <a:p>
            <a:pPr algn="l"/>
            <a:r>
              <a:rPr lang="en-US"/>
              <a:t>Accelerating </a:t>
            </a:r>
            <a:br>
              <a:rPr lang="en-US"/>
            </a:br>
            <a:r>
              <a:rPr lang="en-US"/>
              <a:t>interdisciplinary research </a:t>
            </a:r>
          </a:p>
        </p:txBody>
      </p:sp>
      <p:sp>
        <p:nvSpPr>
          <p:cNvPr id="29" name="TextBox 28">
            <a:extLst>
              <a:ext uri="{FF2B5EF4-FFF2-40B4-BE49-F238E27FC236}">
                <a16:creationId xmlns:a16="http://schemas.microsoft.com/office/drawing/2014/main" id="{AE12C855-EC1E-8B0C-9A87-D1636A296591}"/>
              </a:ext>
            </a:extLst>
          </p:cNvPr>
          <p:cNvSpPr txBox="1"/>
          <p:nvPr/>
        </p:nvSpPr>
        <p:spPr>
          <a:xfrm>
            <a:off x="527049" y="4091322"/>
            <a:ext cx="8183915" cy="5360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base">
              <a:lnSpc>
                <a:spcPct val="110000"/>
              </a:lnSpc>
              <a:spcBef>
                <a:spcPct val="0"/>
              </a:spcBef>
              <a:spcAft>
                <a:spcPts val="2400"/>
              </a:spcAft>
              <a:buClrTx/>
              <a:buSzTx/>
              <a:buFontTx/>
              <a:buNone/>
              <a:tabLst/>
              <a:defRPr>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22 interdisciplinary research institutes</a:t>
            </a:r>
          </a:p>
        </p:txBody>
      </p:sp>
      <p:sp>
        <p:nvSpPr>
          <p:cNvPr id="23" name="Oval 22">
            <a:extLst>
              <a:ext uri="{FF2B5EF4-FFF2-40B4-BE49-F238E27FC236}">
                <a16:creationId xmlns:a16="http://schemas.microsoft.com/office/drawing/2014/main" id="{5C4A82B2-A950-8271-4AE1-57AAF34C5E6F}"/>
              </a:ext>
            </a:extLst>
          </p:cNvPr>
          <p:cNvSpPr/>
          <p:nvPr/>
        </p:nvSpPr>
        <p:spPr>
          <a:xfrm>
            <a:off x="5593737" y="4969584"/>
            <a:ext cx="1456087" cy="1464938"/>
          </a:xfrm>
          <a:prstGeom prst="ellipse">
            <a:avLst/>
          </a:prstGeom>
          <a:solidFill>
            <a:sysClr val="window" lastClr="FFFFFF"/>
          </a:solidFill>
          <a:ln w="38100" cap="flat" cmpd="sng" algn="ctr">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defPPr>
              <a:defRPr lang="en-US"/>
            </a:defPPr>
            <a:lvl1pPr algn="l" defTabSz="457200" rtl="0" eaLnBrk="0" fontAlgn="base" hangingPunct="0">
              <a:spcBef>
                <a:spcPct val="0"/>
              </a:spcBef>
              <a:spcAft>
                <a:spcPct val="0"/>
              </a:spcAft>
              <a:defRPr kern="1200">
                <a:solidFill>
                  <a:sysClr val="window" lastClr="FFFFFF"/>
                </a:solidFill>
                <a:latin typeface="Calibri"/>
              </a:defRPr>
            </a:lvl1pPr>
            <a:lvl2pPr marL="457200" algn="l" defTabSz="457200" rtl="0" eaLnBrk="0" fontAlgn="base" hangingPunct="0">
              <a:spcBef>
                <a:spcPct val="0"/>
              </a:spcBef>
              <a:spcAft>
                <a:spcPct val="0"/>
              </a:spcAft>
              <a:defRPr kern="1200">
                <a:solidFill>
                  <a:sysClr val="window" lastClr="FFFFFF"/>
                </a:solidFill>
                <a:latin typeface="Calibri"/>
              </a:defRPr>
            </a:lvl2pPr>
            <a:lvl3pPr marL="914400" algn="l" defTabSz="457200" rtl="0" eaLnBrk="0" fontAlgn="base" hangingPunct="0">
              <a:spcBef>
                <a:spcPct val="0"/>
              </a:spcBef>
              <a:spcAft>
                <a:spcPct val="0"/>
              </a:spcAft>
              <a:defRPr kern="1200">
                <a:solidFill>
                  <a:sysClr val="window" lastClr="FFFFFF"/>
                </a:solidFill>
                <a:latin typeface="Calibri"/>
              </a:defRPr>
            </a:lvl3pPr>
            <a:lvl4pPr marL="1371600" algn="l" defTabSz="457200" rtl="0" eaLnBrk="0" fontAlgn="base" hangingPunct="0">
              <a:spcBef>
                <a:spcPct val="0"/>
              </a:spcBef>
              <a:spcAft>
                <a:spcPct val="0"/>
              </a:spcAft>
              <a:defRPr kern="1200">
                <a:solidFill>
                  <a:sysClr val="window" lastClr="FFFFFF"/>
                </a:solidFill>
                <a:latin typeface="Calibri"/>
              </a:defRPr>
            </a:lvl4pPr>
            <a:lvl5pPr marL="1828800" algn="l" defTabSz="457200"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rPr>
              <a:t>Healthier</a:t>
            </a:r>
          </a:p>
          <a:p>
            <a:pPr marL="0" marR="0" lvl="0" indent="0" algn="ctr" defTabSz="457200" rtl="0" eaLnBrk="0" fontAlgn="base" latinLnBrk="0" hangingPunct="0">
              <a:lnSpc>
                <a:spcPct val="100000"/>
              </a:lnSpc>
              <a:spcBef>
                <a:spcPct val="0"/>
              </a:spcBef>
              <a:spcAft>
                <a:spcPct val="0"/>
              </a:spcAft>
              <a:buClrTx/>
              <a:buSzTx/>
              <a:buFontTx/>
              <a:buNone/>
              <a:tabLst/>
              <a:defRPr/>
            </a:pPr>
            <a:r>
              <a:rPr lang="en-GB" sz="1400" b="1" dirty="0">
                <a:solidFill>
                  <a:srgbClr val="595959"/>
                </a:solidFill>
                <a:latin typeface="Arial" panose="020B0604020202020204"/>
              </a:rPr>
              <a:t>Futures</a:t>
            </a:r>
            <a:endParaRPr kumimoji="0" lang="en-GB" sz="1400" b="1"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096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6A4C27B8-E59E-E23C-A8B4-5980241C2CD4}"/>
              </a:ext>
            </a:extLst>
          </p:cNvPr>
          <p:cNvPicPr>
            <a:picLocks noChangeAspect="1"/>
          </p:cNvPicPr>
          <p:nvPr/>
        </p:nvPicPr>
        <p:blipFill rotWithShape="1">
          <a:blip r:embed="rId3" cstate="screen">
            <a:alphaModFix amt="51000"/>
            <a:extLst>
              <a:ext uri="{28A0092B-C50C-407E-A947-70E740481C1C}">
                <a14:useLocalDpi xmlns:a14="http://schemas.microsoft.com/office/drawing/2010/main"/>
              </a:ext>
            </a:extLst>
          </a:blip>
          <a:srcRect l="-36651"/>
          <a:stretch/>
        </p:blipFill>
        <p:spPr>
          <a:xfrm>
            <a:off x="0" y="1882998"/>
            <a:ext cx="12192000" cy="4975002"/>
          </a:xfrm>
          <a:prstGeom prst="rect">
            <a:avLst/>
          </a:prstGeom>
          <a:solidFill>
            <a:schemeClr val="tx2"/>
          </a:solidFill>
        </p:spPr>
      </p:pic>
      <p:sp>
        <p:nvSpPr>
          <p:cNvPr id="6" name="Rectangle 5">
            <a:extLst>
              <a:ext uri="{FF2B5EF4-FFF2-40B4-BE49-F238E27FC236}">
                <a16:creationId xmlns:a16="http://schemas.microsoft.com/office/drawing/2014/main" id="{1C0865FD-23C4-5DF9-49CD-18BE687985E4}"/>
              </a:ext>
            </a:extLst>
          </p:cNvPr>
          <p:cNvSpPr/>
          <p:nvPr/>
        </p:nvSpPr>
        <p:spPr>
          <a:xfrm rot="10800000">
            <a:off x="0" y="1882998"/>
            <a:ext cx="5142614" cy="4975002"/>
          </a:xfrm>
          <a:prstGeom prst="rect">
            <a:avLst/>
          </a:prstGeom>
          <a:gradFill>
            <a:gsLst>
              <a:gs pos="0">
                <a:schemeClr val="tx2">
                  <a:alpha val="0"/>
                </a:schemeClr>
              </a:gs>
              <a:gs pos="25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5" name="Title 4">
            <a:extLst>
              <a:ext uri="{FF2B5EF4-FFF2-40B4-BE49-F238E27FC236}">
                <a16:creationId xmlns:a16="http://schemas.microsoft.com/office/drawing/2014/main" id="{BD3F4B89-D087-7E83-0882-DEF4C23C1697}"/>
              </a:ext>
            </a:extLst>
          </p:cNvPr>
          <p:cNvSpPr>
            <a:spLocks noGrp="1"/>
          </p:cNvSpPr>
          <p:nvPr>
            <p:ph type="title"/>
          </p:nvPr>
        </p:nvSpPr>
        <p:spPr>
          <a:xfrm>
            <a:off x="527552" y="365125"/>
            <a:ext cx="11445912" cy="1325563"/>
          </a:xfrm>
        </p:spPr>
        <p:txBody>
          <a:bodyPr/>
          <a:lstStyle/>
          <a:p>
            <a:r>
              <a:rPr lang="en-US"/>
              <a:t>Accelerating </a:t>
            </a:r>
            <a:br>
              <a:rPr lang="en-US"/>
            </a:br>
            <a:r>
              <a:rPr lang="en-US"/>
              <a:t>i</a:t>
            </a:r>
            <a:r>
              <a:rPr lang="en-US" noProof="0" err="1"/>
              <a:t>nterdisciplinary</a:t>
            </a:r>
            <a:r>
              <a:rPr lang="en-US"/>
              <a:t> </a:t>
            </a:r>
            <a:r>
              <a:rPr lang="en-US" noProof="0"/>
              <a:t>research</a:t>
            </a:r>
            <a:endParaRPr lang="en-US"/>
          </a:p>
        </p:txBody>
      </p:sp>
      <p:sp>
        <p:nvSpPr>
          <p:cNvPr id="16" name="Title 1">
            <a:extLst>
              <a:ext uri="{FF2B5EF4-FFF2-40B4-BE49-F238E27FC236}">
                <a16:creationId xmlns:a16="http://schemas.microsoft.com/office/drawing/2014/main" id="{CFCF4E10-912C-5E0B-29E9-AFBB3FFF0145}"/>
              </a:ext>
            </a:extLst>
          </p:cNvPr>
          <p:cNvSpPr txBox="1">
            <a:spLocks/>
          </p:cNvSpPr>
          <p:nvPr/>
        </p:nvSpPr>
        <p:spPr>
          <a:xfrm>
            <a:off x="6200345" y="5866945"/>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grpSp>
        <p:nvGrpSpPr>
          <p:cNvPr id="23" name="Group 22">
            <a:extLst>
              <a:ext uri="{FF2B5EF4-FFF2-40B4-BE49-F238E27FC236}">
                <a16:creationId xmlns:a16="http://schemas.microsoft.com/office/drawing/2014/main" id="{62D21FA7-4FC4-E3B3-A6F3-B8FB909378AB}"/>
              </a:ext>
            </a:extLst>
          </p:cNvPr>
          <p:cNvGrpSpPr/>
          <p:nvPr/>
        </p:nvGrpSpPr>
        <p:grpSpPr>
          <a:xfrm>
            <a:off x="517463" y="3025275"/>
            <a:ext cx="3774832" cy="3304580"/>
            <a:chOff x="3427316" y="4002655"/>
            <a:chExt cx="2330308" cy="3304580"/>
          </a:xfrm>
          <a:solidFill>
            <a:schemeClr val="accent1"/>
          </a:solidFill>
        </p:grpSpPr>
        <p:sp>
          <p:nvSpPr>
            <p:cNvPr id="17" name="Rounded Rectangle 16">
              <a:extLst>
                <a:ext uri="{FF2B5EF4-FFF2-40B4-BE49-F238E27FC236}">
                  <a16:creationId xmlns:a16="http://schemas.microsoft.com/office/drawing/2014/main" id="{9032DF13-86DE-905A-7037-F47B465AD503}"/>
                </a:ext>
              </a:extLst>
            </p:cNvPr>
            <p:cNvSpPr/>
            <p:nvPr/>
          </p:nvSpPr>
          <p:spPr>
            <a:xfrm>
              <a:off x="3427316" y="5635719"/>
              <a:ext cx="2330308" cy="1671516"/>
            </a:xfrm>
            <a:prstGeom prst="roundRect">
              <a:avLst>
                <a:gd name="adj" fmla="val 900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Provide a governance framework for interdisciplinary structures in the University to assist in maximising their performance and deliver </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added value.</a:t>
              </a:r>
            </a:p>
          </p:txBody>
        </p:sp>
        <p:sp>
          <p:nvSpPr>
            <p:cNvPr id="19" name="Rounded Rectangle 18">
              <a:extLst>
                <a:ext uri="{FF2B5EF4-FFF2-40B4-BE49-F238E27FC236}">
                  <a16:creationId xmlns:a16="http://schemas.microsoft.com/office/drawing/2014/main" id="{D24791A0-4C5E-952D-1F7F-461ECF2C6E7B}"/>
                </a:ext>
              </a:extLst>
            </p:cNvPr>
            <p:cNvSpPr/>
            <p:nvPr/>
          </p:nvSpPr>
          <p:spPr>
            <a:xfrm>
              <a:off x="3427316" y="4002655"/>
              <a:ext cx="2330308" cy="1440754"/>
            </a:xfrm>
            <a:prstGeom prst="roundRect">
              <a:avLst>
                <a:gd name="adj" fmla="val 900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a:rPr>
                <a:t>Foster and nurture interdisciplinary research through strategic investments, pump-priming </a:t>
              </a:r>
              <a:r>
                <a:rPr kumimoji="0" lang="en-GB" sz="1800" b="0" i="0" u="none" strike="noStrike" kern="1200" cap="none" spc="0" normalizeH="0" baseline="0" noProof="0">
                  <a:ln>
                    <a:noFill/>
                  </a:ln>
                  <a:solidFill>
                    <a:srgbClr val="000000"/>
                  </a:solidFill>
                  <a:effectLst/>
                  <a:uLnTx/>
                  <a:uFillTx/>
                  <a:latin typeface="Arial"/>
                  <a:ea typeface="+mn-ea"/>
                  <a:cs typeface="Arial"/>
                </a:rPr>
                <a:t/>
              </a:r>
              <a:br>
                <a:rPr kumimoji="0" lang="en-GB" sz="1800" b="0" i="0" u="none" strike="noStrike" kern="1200" cap="none" spc="0" normalizeH="0" baseline="0" noProof="0">
                  <a:ln>
                    <a:noFill/>
                  </a:ln>
                  <a:solidFill>
                    <a:srgbClr val="000000"/>
                  </a:solidFill>
                  <a:effectLst/>
                  <a:uLnTx/>
                  <a:uFillTx/>
                  <a:latin typeface="Arial"/>
                  <a:ea typeface="+mn-ea"/>
                  <a:cs typeface="Arial"/>
                </a:rPr>
              </a:br>
              <a:r>
                <a:rPr kumimoji="0" lang="en-GB" sz="1800" b="0" i="0" u="none" strike="noStrike" kern="1200" cap="none" spc="0" normalizeH="0" baseline="0" noProof="0" dirty="0">
                  <a:ln>
                    <a:noFill/>
                  </a:ln>
                  <a:solidFill>
                    <a:srgbClr val="000000"/>
                  </a:solidFill>
                  <a:effectLst/>
                  <a:uLnTx/>
                  <a:uFillTx/>
                  <a:latin typeface="Arial"/>
                  <a:ea typeface="+mn-ea"/>
                  <a:cs typeface="Arial"/>
                </a:rPr>
                <a:t>and networking.</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2" name="TextBox 21">
            <a:extLst>
              <a:ext uri="{FF2B5EF4-FFF2-40B4-BE49-F238E27FC236}">
                <a16:creationId xmlns:a16="http://schemas.microsoft.com/office/drawing/2014/main" id="{1A23CE30-0561-85BD-94E4-BC5D220FFCFC}"/>
              </a:ext>
            </a:extLst>
          </p:cNvPr>
          <p:cNvSpPr txBox="1"/>
          <p:nvPr/>
        </p:nvSpPr>
        <p:spPr>
          <a:xfrm>
            <a:off x="517462" y="2338618"/>
            <a:ext cx="3774832" cy="5360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base">
              <a:lnSpc>
                <a:spcPct val="110000"/>
              </a:lnSpc>
              <a:spcBef>
                <a:spcPct val="0"/>
              </a:spcBef>
              <a:spcAft>
                <a:spcPts val="2400"/>
              </a:spcAft>
              <a:buClrTx/>
              <a:buSzTx/>
              <a:buFontTx/>
              <a:buNone/>
              <a:tabLst/>
              <a:defRPr>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mn-ea"/>
                <a:cs typeface="Arial"/>
              </a:rPr>
              <a:t>The University aims to</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720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D425E0B-882F-7A90-3734-C3485F353C13}"/>
              </a:ext>
            </a:extLst>
          </p:cNvPr>
          <p:cNvSpPr/>
          <p:nvPr/>
        </p:nvSpPr>
        <p:spPr>
          <a:xfrm>
            <a:off x="4305588"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Freeform 31">
            <a:extLst>
              <a:ext uri="{FF2B5EF4-FFF2-40B4-BE49-F238E27FC236}">
                <a16:creationId xmlns:a16="http://schemas.microsoft.com/office/drawing/2014/main" id="{F48701E1-03F0-0D3A-BF7D-6B58CEBEDCF2}"/>
              </a:ext>
            </a:extLst>
          </p:cNvPr>
          <p:cNvSpPr/>
          <p:nvPr/>
        </p:nvSpPr>
        <p:spPr>
          <a:xfrm>
            <a:off x="8197104"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0A0D7DDD-A722-8DC8-3DFE-1D8A03EFF2A0}"/>
              </a:ext>
            </a:extLst>
          </p:cNvPr>
          <p:cNvSpPr/>
          <p:nvPr/>
        </p:nvSpPr>
        <p:spPr>
          <a:xfrm>
            <a:off x="424704" y="3901554"/>
            <a:ext cx="3586603" cy="2161917"/>
          </a:xfrm>
          <a:custGeom>
            <a:avLst/>
            <a:gdLst>
              <a:gd name="connsiteX0" fmla="*/ 0 w 3586603"/>
              <a:gd name="connsiteY0" fmla="*/ 0 h 2161917"/>
              <a:gd name="connsiteX1" fmla="*/ 3586603 w 3586603"/>
              <a:gd name="connsiteY1" fmla="*/ 0 h 2161917"/>
              <a:gd name="connsiteX2" fmla="*/ 3586603 w 3586603"/>
              <a:gd name="connsiteY2" fmla="*/ 1811393 h 2161917"/>
              <a:gd name="connsiteX3" fmla="*/ 3236079 w 3586603"/>
              <a:gd name="connsiteY3" fmla="*/ 2161917 h 2161917"/>
              <a:gd name="connsiteX4" fmla="*/ 350524 w 3586603"/>
              <a:gd name="connsiteY4" fmla="*/ 2161917 h 2161917"/>
              <a:gd name="connsiteX5" fmla="*/ 0 w 3586603"/>
              <a:gd name="connsiteY5" fmla="*/ 1811393 h 21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603" h="2161917">
                <a:moveTo>
                  <a:pt x="0" y="0"/>
                </a:moveTo>
                <a:lnTo>
                  <a:pt x="3586603" y="0"/>
                </a:lnTo>
                <a:lnTo>
                  <a:pt x="3586603" y="1811393"/>
                </a:lnTo>
                <a:cubicBezTo>
                  <a:pt x="3586603" y="2004982"/>
                  <a:pt x="3429668" y="2161917"/>
                  <a:pt x="3236079" y="2161917"/>
                </a:cubicBezTo>
                <a:lnTo>
                  <a:pt x="350524" y="2161917"/>
                </a:lnTo>
                <a:cubicBezTo>
                  <a:pt x="156935" y="2161917"/>
                  <a:pt x="0" y="2004982"/>
                  <a:pt x="0" y="1811393"/>
                </a:cubicBez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610EFB70-84E8-B3F5-4EF4-45027C5E1E21}"/>
              </a:ext>
            </a:extLst>
          </p:cNvPr>
          <p:cNvSpPr>
            <a:spLocks noGrp="1"/>
          </p:cNvSpPr>
          <p:nvPr>
            <p:ph type="title"/>
          </p:nvPr>
        </p:nvSpPr>
        <p:spPr>
          <a:xfrm>
            <a:off x="527552" y="365125"/>
            <a:ext cx="11445912" cy="1325563"/>
          </a:xfrm>
        </p:spPr>
        <p:txBody>
          <a:bodyPr/>
          <a:lstStyle/>
          <a:p>
            <a:r>
              <a:rPr lang="en-US" noProof="0"/>
              <a:t>Faculty thematic research areas</a:t>
            </a:r>
            <a:endParaRPr lang="en-US"/>
          </a:p>
        </p:txBody>
      </p:sp>
      <p:sp>
        <p:nvSpPr>
          <p:cNvPr id="20" name="Rounded Rectangle 19">
            <a:extLst>
              <a:ext uri="{FF2B5EF4-FFF2-40B4-BE49-F238E27FC236}">
                <a16:creationId xmlns:a16="http://schemas.microsoft.com/office/drawing/2014/main" id="{52B3864F-E0FF-C148-F6F9-4328BBE8CD3E}"/>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30B195E-2C94-995E-72FD-9BB6DA6BA225}"/>
              </a:ext>
            </a:extLst>
          </p:cNvPr>
          <p:cNvSpPr/>
          <p:nvPr/>
        </p:nvSpPr>
        <p:spPr>
          <a:xfrm>
            <a:off x="4380637" y="2870633"/>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Humanities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Creative</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Digital futures</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Global inequalities</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Adaptive societies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Sustainable futures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a:extLst>
              <a:ext uri="{FF2B5EF4-FFF2-40B4-BE49-F238E27FC236}">
                <a16:creationId xmlns:a16="http://schemas.microsoft.com/office/drawing/2014/main" id="{2E3E46E6-4A8E-B5B3-6B7E-C10A5BA94439}"/>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0FC4744F-C228-2F37-212D-F9DA796405D6}"/>
              </a:ext>
            </a:extLst>
          </p:cNvPr>
          <p:cNvSpPr/>
          <p:nvPr/>
        </p:nvSpPr>
        <p:spPr>
          <a:xfrm>
            <a:off x="8270249" y="2870633"/>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Science and </a:t>
            </a: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Engineering</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Artificial intelligence</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Fundamental</a:t>
            </a: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Health </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a:cs typeface="Arial"/>
              </a:rPr>
              <a:t>Quantum and digital</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Sustainability</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 </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ounded Rectangle 25">
            <a:extLst>
              <a:ext uri="{FF2B5EF4-FFF2-40B4-BE49-F238E27FC236}">
                <a16:creationId xmlns:a16="http://schemas.microsoft.com/office/drawing/2014/main" id="{3BF811CD-1CB0-57AB-4A02-E311218BFB2C}"/>
              </a:ext>
            </a:extLst>
          </p:cNvPr>
          <p:cNvSpPr/>
          <p:nvPr/>
        </p:nvSpPr>
        <p:spPr>
          <a:xfrm>
            <a:off x="574819"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313F446D-493A-3F89-2980-BA8338886221}"/>
              </a:ext>
            </a:extLst>
          </p:cNvPr>
          <p:cNvSpPr/>
          <p:nvPr/>
        </p:nvSpPr>
        <p:spPr>
          <a:xfrm>
            <a:off x="1070520" y="2870633"/>
            <a:ext cx="2294970"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18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Biology, Medicine </a:t>
            </a:r>
            <a: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r>
            <a:br>
              <a:rPr kumimoji="0" lang="en-GB"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2800" b="0" i="0" u="none" strike="noStrike" kern="1200" cap="none" spc="0" normalizeH="0" baseline="0" noProof="0" dirty="0">
                <a:ln>
                  <a:noFill/>
                </a:ln>
                <a:solidFill>
                  <a:srgbClr val="000000"/>
                </a:solidFill>
                <a:effectLst/>
                <a:uLnTx/>
                <a:uFillTx/>
                <a:latin typeface="Arial"/>
                <a:ea typeface="+mn-ea"/>
                <a:cs typeface="Arial"/>
              </a:rPr>
              <a:t>and Health</a:t>
            </a: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Biotechnology</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a:t>
            </a:r>
          </a:p>
          <a:p>
            <a:pPr marL="0" marR="0" lvl="0" indent="0" algn="ctr" defTabSz="914400" rtl="0" eaLnBrk="1" fontAlgn="base" latinLnBrk="0" hangingPunct="1">
              <a:lnSpc>
                <a:spcPct val="110000"/>
              </a:lnSpc>
              <a:spcBef>
                <a:spcPct val="0"/>
              </a:spcBef>
              <a:spcAft>
                <a:spcPct val="0"/>
              </a:spcAft>
              <a:buClrTx/>
              <a:buSzTx/>
              <a:buFontTx/>
              <a:buNone/>
              <a:tabLst/>
              <a:defRPr/>
            </a:pPr>
            <a:r>
              <a:rPr lang="en-GB" sz="2000" dirty="0">
                <a:solidFill>
                  <a:srgbClr val="000000"/>
                </a:solidFill>
                <a:latin typeface="Arial" panose="020B0604020202020204" pitchFamily="34" charset="0"/>
                <a:cs typeface="Arial" panose="020B0604020202020204" pitchFamily="34" charset="0"/>
              </a:rPr>
              <a:t>Digital futures</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Healthier</a:t>
            </a:r>
            <a:r>
              <a:rPr kumimoji="0" lang="en-GB" sz="20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futures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Arial"/>
              </a:rPr>
              <a:t>Sustainable futures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0855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226C16E-EDA5-05D6-CB99-4F1FEBB57C1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7049" y="4823783"/>
            <a:ext cx="3294674" cy="1538551"/>
          </a:xfrm>
          <a:prstGeom prst="rect">
            <a:avLst/>
          </a:prstGeom>
        </p:spPr>
      </p:pic>
      <p:grpSp>
        <p:nvGrpSpPr>
          <p:cNvPr id="25" name="Group 24">
            <a:extLst>
              <a:ext uri="{FF2B5EF4-FFF2-40B4-BE49-F238E27FC236}">
                <a16:creationId xmlns:a16="http://schemas.microsoft.com/office/drawing/2014/main" id="{04FFC837-ACB2-3502-27C9-9F327FBB9FBD}"/>
              </a:ext>
            </a:extLst>
          </p:cNvPr>
          <p:cNvGrpSpPr/>
          <p:nvPr/>
        </p:nvGrpSpPr>
        <p:grpSpPr>
          <a:xfrm>
            <a:off x="7514782" y="-2"/>
            <a:ext cx="4677217" cy="6858002"/>
            <a:chOff x="7514782" y="-2"/>
            <a:chExt cx="4677217" cy="6858002"/>
          </a:xfrm>
        </p:grpSpPr>
        <p:grpSp>
          <p:nvGrpSpPr>
            <p:cNvPr id="11" name="Group 10">
              <a:extLst>
                <a:ext uri="{FF2B5EF4-FFF2-40B4-BE49-F238E27FC236}">
                  <a16:creationId xmlns:a16="http://schemas.microsoft.com/office/drawing/2014/main" id="{AC1B9E7D-BB75-0655-A0E5-9F2A08C6ECFE}"/>
                </a:ext>
              </a:extLst>
            </p:cNvPr>
            <p:cNvGrpSpPr/>
            <p:nvPr/>
          </p:nvGrpSpPr>
          <p:grpSpPr>
            <a:xfrm>
              <a:off x="7514782" y="-2"/>
              <a:ext cx="4677217" cy="6858002"/>
              <a:chOff x="7514782" y="-2"/>
              <a:chExt cx="4677217" cy="6858002"/>
            </a:xfrm>
          </p:grpSpPr>
          <p:sp>
            <p:nvSpPr>
              <p:cNvPr id="9" name="Rectangle 8">
                <a:extLst>
                  <a:ext uri="{FF2B5EF4-FFF2-40B4-BE49-F238E27FC236}">
                    <a16:creationId xmlns:a16="http://schemas.microsoft.com/office/drawing/2014/main" id="{076A8BCE-57D2-7F98-DB56-C7A2B2EF5A76}"/>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CA5D62A-11CD-05E4-5CAE-BF14E7D6D234}"/>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51BE532A-AB0B-E692-0CAA-89B41ECC91B3}"/>
                </a:ext>
              </a:extLst>
            </p:cNvPr>
            <p:cNvGrpSpPr/>
            <p:nvPr/>
          </p:nvGrpSpPr>
          <p:grpSpPr>
            <a:xfrm>
              <a:off x="8530050" y="1421791"/>
              <a:ext cx="2692400" cy="4159216"/>
              <a:chOff x="8138694" y="1461559"/>
              <a:chExt cx="2692400" cy="4159216"/>
            </a:xfrm>
          </p:grpSpPr>
          <p:pic>
            <p:nvPicPr>
              <p:cNvPr id="13" name="Graphic 12">
                <a:extLst>
                  <a:ext uri="{FF2B5EF4-FFF2-40B4-BE49-F238E27FC236}">
                    <a16:creationId xmlns:a16="http://schemas.microsoft.com/office/drawing/2014/main" id="{8C25F6AB-4E0F-8A06-D0E2-FC9B3B7F64F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138694" y="4985775"/>
                <a:ext cx="2692400" cy="635000"/>
              </a:xfrm>
              <a:prstGeom prst="rect">
                <a:avLst/>
              </a:prstGeom>
            </p:spPr>
          </p:pic>
          <p:pic>
            <p:nvPicPr>
              <p:cNvPr id="15" name="Graphic 14">
                <a:extLst>
                  <a:ext uri="{FF2B5EF4-FFF2-40B4-BE49-F238E27FC236}">
                    <a16:creationId xmlns:a16="http://schemas.microsoft.com/office/drawing/2014/main" id="{149C7977-A220-0003-BBD5-CF0B683B49D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138694" y="4104721"/>
                <a:ext cx="2692400" cy="635000"/>
              </a:xfrm>
              <a:prstGeom prst="rect">
                <a:avLst/>
              </a:prstGeom>
            </p:spPr>
          </p:pic>
          <p:pic>
            <p:nvPicPr>
              <p:cNvPr id="17" name="Graphic 16">
                <a:extLst>
                  <a:ext uri="{FF2B5EF4-FFF2-40B4-BE49-F238E27FC236}">
                    <a16:creationId xmlns:a16="http://schemas.microsoft.com/office/drawing/2014/main" id="{E971096B-A72F-A244-A9D4-49AD0661A0B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138694" y="2342613"/>
                <a:ext cx="2692400" cy="635000"/>
              </a:xfrm>
              <a:prstGeom prst="rect">
                <a:avLst/>
              </a:prstGeom>
            </p:spPr>
          </p:pic>
          <p:pic>
            <p:nvPicPr>
              <p:cNvPr id="19" name="Graphic 18">
                <a:extLst>
                  <a:ext uri="{FF2B5EF4-FFF2-40B4-BE49-F238E27FC236}">
                    <a16:creationId xmlns:a16="http://schemas.microsoft.com/office/drawing/2014/main" id="{D990DA61-706F-F51B-6F6E-37060F784F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138694" y="3223667"/>
                <a:ext cx="2692400" cy="635000"/>
              </a:xfrm>
              <a:prstGeom prst="rect">
                <a:avLst/>
              </a:prstGeom>
            </p:spPr>
          </p:pic>
          <p:pic>
            <p:nvPicPr>
              <p:cNvPr id="21" name="Graphic 20">
                <a:extLst>
                  <a:ext uri="{FF2B5EF4-FFF2-40B4-BE49-F238E27FC236}">
                    <a16:creationId xmlns:a16="http://schemas.microsoft.com/office/drawing/2014/main" id="{36BB0A7B-1AF5-E315-642B-076C8FC81C6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138694" y="1461559"/>
                <a:ext cx="2692400" cy="635000"/>
              </a:xfrm>
              <a:prstGeom prst="rect">
                <a:avLst/>
              </a:prstGeom>
            </p:spPr>
          </p:pic>
        </p:grpSp>
      </p:grpSp>
      <p:sp>
        <p:nvSpPr>
          <p:cNvPr id="12" name="Title 11">
            <a:extLst>
              <a:ext uri="{FF2B5EF4-FFF2-40B4-BE49-F238E27FC236}">
                <a16:creationId xmlns:a16="http://schemas.microsoft.com/office/drawing/2014/main" id="{49AC1113-8EF5-91A4-825E-CC97B080F640}"/>
              </a:ext>
            </a:extLst>
          </p:cNvPr>
          <p:cNvSpPr>
            <a:spLocks noGrp="1"/>
          </p:cNvSpPr>
          <p:nvPr>
            <p:ph type="title"/>
          </p:nvPr>
        </p:nvSpPr>
        <p:spPr>
          <a:xfrm>
            <a:off x="527552" y="241982"/>
            <a:ext cx="6144052" cy="2684586"/>
          </a:xfrm>
        </p:spPr>
        <p:txBody>
          <a:bodyPr/>
          <a:lstStyle/>
          <a:p>
            <a:r>
              <a:rPr lang="en-GB">
                <a:latin typeface="Arial"/>
                <a:cs typeface="Arial"/>
              </a:rPr>
              <a:t>Research beacons</a:t>
            </a:r>
            <a:endParaRPr lang="en-GB"/>
          </a:p>
        </p:txBody>
      </p:sp>
      <p:sp>
        <p:nvSpPr>
          <p:cNvPr id="16" name="Text Placeholder 15">
            <a:extLst>
              <a:ext uri="{FF2B5EF4-FFF2-40B4-BE49-F238E27FC236}">
                <a16:creationId xmlns:a16="http://schemas.microsoft.com/office/drawing/2014/main" id="{09D00776-878E-E4E7-168F-421FAB9D2963}"/>
              </a:ext>
            </a:extLst>
          </p:cNvPr>
          <p:cNvSpPr>
            <a:spLocks noGrp="1"/>
          </p:cNvSpPr>
          <p:nvPr>
            <p:ph type="body" sz="quarter" idx="10"/>
          </p:nvPr>
        </p:nvSpPr>
        <p:spPr>
          <a:xfrm>
            <a:off x="527051" y="3137949"/>
            <a:ext cx="5962340" cy="2379662"/>
          </a:xfrm>
        </p:spPr>
        <p:txBody>
          <a:bodyPr/>
          <a:lstStyle/>
          <a:p>
            <a:r>
              <a:rPr lang="en-GB">
                <a:latin typeface="Arial"/>
                <a:cs typeface="Arial"/>
              </a:rPr>
              <a:t>Manchester’s five research beacons showcase our groundbreaking discoveries, interdisciplinary collaboration and cross-sector partnerships that are tackling some of the biggest challenges facing the planet. </a:t>
            </a:r>
            <a:endParaRPr lang="en-US"/>
          </a:p>
          <a:p>
            <a:endParaRPr lang="en-GB">
              <a:latin typeface="Arial"/>
              <a:cs typeface="Arial"/>
            </a:endParaRPr>
          </a:p>
          <a:p>
            <a:endParaRPr lang="en-US"/>
          </a:p>
        </p:txBody>
      </p:sp>
    </p:spTree>
    <p:extLst>
      <p:ext uri="{BB962C8B-B14F-4D97-AF65-F5344CB8AC3E}">
        <p14:creationId xmlns:p14="http://schemas.microsoft.com/office/powerpoint/2010/main" val="29665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3DC38F5-4B5E-30E7-6AB1-20FFBC826600}"/>
              </a:ext>
            </a:extLst>
          </p:cNvPr>
          <p:cNvSpPr>
            <a:spLocks noGrp="1"/>
          </p:cNvSpPr>
          <p:nvPr>
            <p:ph type="body" sz="quarter" idx="10"/>
          </p:nvPr>
        </p:nvSpPr>
        <p:spPr>
          <a:xfrm>
            <a:off x="526647" y="254712"/>
            <a:ext cx="2313428" cy="1409461"/>
          </a:xfrm>
        </p:spPr>
        <p:txBody>
          <a:bodyPr/>
          <a:lstStyle/>
          <a:p>
            <a:r>
              <a:rPr lang="en-GB">
                <a:latin typeface="Arial"/>
                <a:cs typeface="Arial"/>
              </a:rPr>
              <a:t>Advanced materials</a:t>
            </a:r>
            <a:endParaRPr lang="en-GB"/>
          </a:p>
        </p:txBody>
      </p:sp>
      <p:sp>
        <p:nvSpPr>
          <p:cNvPr id="28" name="Text Placeholder 27">
            <a:extLst>
              <a:ext uri="{FF2B5EF4-FFF2-40B4-BE49-F238E27FC236}">
                <a16:creationId xmlns:a16="http://schemas.microsoft.com/office/drawing/2014/main" id="{94036BEC-37BD-3023-B520-EF4161A9B888}"/>
              </a:ext>
            </a:extLst>
          </p:cNvPr>
          <p:cNvSpPr>
            <a:spLocks noGrp="1"/>
          </p:cNvSpPr>
          <p:nvPr>
            <p:ph type="body" sz="quarter" idx="11"/>
          </p:nvPr>
        </p:nvSpPr>
        <p:spPr>
          <a:xfrm>
            <a:off x="527049" y="1846263"/>
            <a:ext cx="2526829" cy="2513012"/>
          </a:xfrm>
        </p:spPr>
        <p:txBody>
          <a:bodyPr/>
          <a:lstStyle/>
          <a:p>
            <a:r>
              <a:rPr lang="en-GB"/>
              <a:t>Developing the materials that help mitigate challenges, capitalise on opportunity, and ensure the UK’s reputation as a technology superpower.</a:t>
            </a:r>
          </a:p>
        </p:txBody>
      </p:sp>
      <p:sp>
        <p:nvSpPr>
          <p:cNvPr id="32" name="Text Placeholder 31">
            <a:extLst>
              <a:ext uri="{FF2B5EF4-FFF2-40B4-BE49-F238E27FC236}">
                <a16:creationId xmlns:a16="http://schemas.microsoft.com/office/drawing/2014/main" id="{4FA0D77D-CF14-9CA0-89BF-6679331C2FEB}"/>
              </a:ext>
            </a:extLst>
          </p:cNvPr>
          <p:cNvSpPr>
            <a:spLocks noGrp="1"/>
          </p:cNvSpPr>
          <p:nvPr>
            <p:ph type="body" sz="quarter" idx="12"/>
          </p:nvPr>
        </p:nvSpPr>
        <p:spPr/>
        <p:txBody>
          <a:bodyPr/>
          <a:lstStyle/>
          <a:p>
            <a:endParaRPr lang="en-US"/>
          </a:p>
        </p:txBody>
      </p:sp>
      <p:pic>
        <p:nvPicPr>
          <p:cNvPr id="3" name="Picture Placeholder 2" descr="A close up of hexagons&#10;&#10;Description automatically generated">
            <a:extLst>
              <a:ext uri="{FF2B5EF4-FFF2-40B4-BE49-F238E27FC236}">
                <a16:creationId xmlns:a16="http://schemas.microsoft.com/office/drawing/2014/main" id="{2874776F-914D-979C-2DCA-7B86BF44BE2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3317875" y="0"/>
            <a:ext cx="8874125" cy="6858000"/>
          </a:xfrm>
        </p:spPr>
      </p:pic>
      <p:pic>
        <p:nvPicPr>
          <p:cNvPr id="64" name="Graphic 63">
            <a:extLst>
              <a:ext uri="{FF2B5EF4-FFF2-40B4-BE49-F238E27FC236}">
                <a16:creationId xmlns:a16="http://schemas.microsoft.com/office/drawing/2014/main" id="{838F4A10-936B-EF44-22C3-71B37AD5566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21334" y="4893151"/>
            <a:ext cx="2312986" cy="545516"/>
          </a:xfrm>
          <a:prstGeom prst="rect">
            <a:avLst/>
          </a:prstGeom>
        </p:spPr>
      </p:pic>
      <p:sp>
        <p:nvSpPr>
          <p:cNvPr id="65" name="Rectangle 64">
            <a:extLst>
              <a:ext uri="{FF2B5EF4-FFF2-40B4-BE49-F238E27FC236}">
                <a16:creationId xmlns:a16="http://schemas.microsoft.com/office/drawing/2014/main" id="{59E5A663-9E4B-4FB8-F68C-8D0490B2EAAB}"/>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44142341-75E1-8B74-56DA-D62A2F1D8802}"/>
              </a:ext>
            </a:extLst>
          </p:cNvPr>
          <p:cNvSpPr/>
          <p:nvPr/>
        </p:nvSpPr>
        <p:spPr>
          <a:xfrm>
            <a:off x="3797385" y="1360713"/>
            <a:ext cx="7960593" cy="422403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47546940-AA75-23B8-81ED-6FC5BC8795A4}"/>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pSp>
        <p:nvGrpSpPr>
          <p:cNvPr id="34" name="Group 33">
            <a:extLst>
              <a:ext uri="{FF2B5EF4-FFF2-40B4-BE49-F238E27FC236}">
                <a16:creationId xmlns:a16="http://schemas.microsoft.com/office/drawing/2014/main" id="{6B7CB1F8-0889-A364-EFBF-EE9C56B0CCA7}"/>
              </a:ext>
            </a:extLst>
          </p:cNvPr>
          <p:cNvGrpSpPr/>
          <p:nvPr/>
        </p:nvGrpSpPr>
        <p:grpSpPr>
          <a:xfrm>
            <a:off x="4529313" y="5856529"/>
            <a:ext cx="6437306" cy="575453"/>
            <a:chOff x="1809901" y="5870622"/>
            <a:chExt cx="8514506" cy="575453"/>
          </a:xfrm>
        </p:grpSpPr>
        <p:sp>
          <p:nvSpPr>
            <p:cNvPr id="35" name="TextBox 34">
              <a:extLst>
                <a:ext uri="{FF2B5EF4-FFF2-40B4-BE49-F238E27FC236}">
                  <a16:creationId xmlns:a16="http://schemas.microsoft.com/office/drawing/2014/main" id="{D8FEBBA6-7B8E-472D-85D8-7C2885F0F44F}"/>
                </a:ext>
              </a:extLst>
            </p:cNvPr>
            <p:cNvSpPr txBox="1"/>
            <p:nvPr/>
          </p:nvSpPr>
          <p:spPr>
            <a:xfrm>
              <a:off x="1809901" y="5870622"/>
              <a:ext cx="1634094"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Graphene Engineering Innovation Centre</a:t>
              </a:r>
            </a:p>
          </p:txBody>
        </p:sp>
        <p:sp>
          <p:nvSpPr>
            <p:cNvPr id="36" name="TextBox 35">
              <a:extLst>
                <a:ext uri="{FF2B5EF4-FFF2-40B4-BE49-F238E27FC236}">
                  <a16:creationId xmlns:a16="http://schemas.microsoft.com/office/drawing/2014/main" id="{D8FE0E48-45E5-5510-D8D2-D5096919E5BC}"/>
                </a:ext>
              </a:extLst>
            </p:cNvPr>
            <p:cNvSpPr txBox="1"/>
            <p:nvPr/>
          </p:nvSpPr>
          <p:spPr>
            <a:xfrm>
              <a:off x="3983614" y="5892077"/>
              <a:ext cx="1162794"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National Graphene Institute</a:t>
              </a:r>
            </a:p>
          </p:txBody>
        </p:sp>
        <p:sp>
          <p:nvSpPr>
            <p:cNvPr id="37" name="TextBox 36">
              <a:extLst>
                <a:ext uri="{FF2B5EF4-FFF2-40B4-BE49-F238E27FC236}">
                  <a16:creationId xmlns:a16="http://schemas.microsoft.com/office/drawing/2014/main" id="{A05362A9-B11E-9531-A588-E617C6C64A87}"/>
                </a:ext>
              </a:extLst>
            </p:cNvPr>
            <p:cNvSpPr txBox="1"/>
            <p:nvPr/>
          </p:nvSpPr>
          <p:spPr>
            <a:xfrm>
              <a:off x="5598120" y="5979574"/>
              <a:ext cx="1413318"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Henry Royce Institute</a:t>
              </a:r>
            </a:p>
          </p:txBody>
        </p:sp>
        <p:sp>
          <p:nvSpPr>
            <p:cNvPr id="38" name="TextBox 37">
              <a:extLst>
                <a:ext uri="{FF2B5EF4-FFF2-40B4-BE49-F238E27FC236}">
                  <a16:creationId xmlns:a16="http://schemas.microsoft.com/office/drawing/2014/main" id="{A709D605-1246-E296-28DE-A3BDAA50C216}"/>
                </a:ext>
              </a:extLst>
            </p:cNvPr>
            <p:cNvSpPr txBox="1"/>
            <p:nvPr/>
          </p:nvSpPr>
          <p:spPr>
            <a:xfrm>
              <a:off x="7360623" y="5892077"/>
              <a:ext cx="1131313" cy="55399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Christabel Pankhurst Institute</a:t>
              </a:r>
            </a:p>
          </p:txBody>
        </p:sp>
        <p:sp>
          <p:nvSpPr>
            <p:cNvPr id="39" name="TextBox 38">
              <a:extLst>
                <a:ext uri="{FF2B5EF4-FFF2-40B4-BE49-F238E27FC236}">
                  <a16:creationId xmlns:a16="http://schemas.microsoft.com/office/drawing/2014/main" id="{4432DF89-05CC-0CE4-19A5-50C4B77B08C4}"/>
                </a:ext>
              </a:extLst>
            </p:cNvPr>
            <p:cNvSpPr txBox="1"/>
            <p:nvPr/>
          </p:nvSpPr>
          <p:spPr>
            <a:xfrm>
              <a:off x="8712406" y="5991862"/>
              <a:ext cx="161200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Thomas Ashton Institute</a:t>
              </a:r>
            </a:p>
          </p:txBody>
        </p:sp>
        <p:cxnSp>
          <p:nvCxnSpPr>
            <p:cNvPr id="40" name="Straight Connector 39">
              <a:extLst>
                <a:ext uri="{FF2B5EF4-FFF2-40B4-BE49-F238E27FC236}">
                  <a16:creationId xmlns:a16="http://schemas.microsoft.com/office/drawing/2014/main" id="{A052805C-2A73-39D6-BD04-72E4775BDC4D}"/>
                </a:ext>
              </a:extLst>
            </p:cNvPr>
            <p:cNvCxnSpPr>
              <a:cxnSpLocks/>
            </p:cNvCxnSpPr>
            <p:nvPr/>
          </p:nvCxnSpPr>
          <p:spPr>
            <a:xfrm>
              <a:off x="3744097"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75BD3E-0C5D-3BCF-A0CC-BDB09EC2C0EC}"/>
                </a:ext>
              </a:extLst>
            </p:cNvPr>
            <p:cNvCxnSpPr>
              <a:cxnSpLocks/>
            </p:cNvCxnSpPr>
            <p:nvPr/>
          </p:nvCxnSpPr>
          <p:spPr>
            <a:xfrm>
              <a:off x="861789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76FA7D-1734-E59E-5F87-2A172552C20D}"/>
                </a:ext>
              </a:extLst>
            </p:cNvPr>
            <p:cNvCxnSpPr>
              <a:cxnSpLocks/>
            </p:cNvCxnSpPr>
            <p:nvPr/>
          </p:nvCxnSpPr>
          <p:spPr>
            <a:xfrm>
              <a:off x="542724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D85384-DDE5-41CE-C7FE-36EC4C9AF307}"/>
                </a:ext>
              </a:extLst>
            </p:cNvPr>
            <p:cNvCxnSpPr>
              <a:cxnSpLocks/>
            </p:cNvCxnSpPr>
            <p:nvPr/>
          </p:nvCxnSpPr>
          <p:spPr>
            <a:xfrm>
              <a:off x="721558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le 5">
            <a:extLst>
              <a:ext uri="{FF2B5EF4-FFF2-40B4-BE49-F238E27FC236}">
                <a16:creationId xmlns:a16="http://schemas.microsoft.com/office/drawing/2014/main" id="{A42DEFFF-4380-21C4-58B2-DD8911D4CF99}"/>
              </a:ext>
            </a:extLst>
          </p:cNvPr>
          <p:cNvGraphicFramePr>
            <a:graphicFrameLocks noGrp="1"/>
          </p:cNvGraphicFramePr>
          <p:nvPr/>
        </p:nvGraphicFramePr>
        <p:xfrm>
          <a:off x="4075173" y="2447975"/>
          <a:ext cx="7420142" cy="3117120"/>
        </p:xfrm>
        <a:graphic>
          <a:graphicData uri="http://schemas.openxmlformats.org/drawingml/2006/table">
            <a:tbl>
              <a:tblPr firstRow="1" bandRow="1">
                <a:tableStyleId>{5C22544A-7EE6-4342-B048-85BDC9FD1C3A}</a:tableStyleId>
              </a:tblPr>
              <a:tblGrid>
                <a:gridCol w="1313326">
                  <a:extLst>
                    <a:ext uri="{9D8B030D-6E8A-4147-A177-3AD203B41FA5}">
                      <a16:colId xmlns:a16="http://schemas.microsoft.com/office/drawing/2014/main" val="2145424548"/>
                    </a:ext>
                  </a:extLst>
                </a:gridCol>
                <a:gridCol w="213378">
                  <a:extLst>
                    <a:ext uri="{9D8B030D-6E8A-4147-A177-3AD203B41FA5}">
                      <a16:colId xmlns:a16="http://schemas.microsoft.com/office/drawing/2014/main" val="1888193004"/>
                    </a:ext>
                  </a:extLst>
                </a:gridCol>
                <a:gridCol w="1313326">
                  <a:extLst>
                    <a:ext uri="{9D8B030D-6E8A-4147-A177-3AD203B41FA5}">
                      <a16:colId xmlns:a16="http://schemas.microsoft.com/office/drawing/2014/main" val="1478772449"/>
                    </a:ext>
                  </a:extLst>
                </a:gridCol>
                <a:gridCol w="213378">
                  <a:extLst>
                    <a:ext uri="{9D8B030D-6E8A-4147-A177-3AD203B41FA5}">
                      <a16:colId xmlns:a16="http://schemas.microsoft.com/office/drawing/2014/main" val="977609943"/>
                    </a:ext>
                  </a:extLst>
                </a:gridCol>
                <a:gridCol w="1313326">
                  <a:extLst>
                    <a:ext uri="{9D8B030D-6E8A-4147-A177-3AD203B41FA5}">
                      <a16:colId xmlns:a16="http://schemas.microsoft.com/office/drawing/2014/main" val="3948952172"/>
                    </a:ext>
                  </a:extLst>
                </a:gridCol>
                <a:gridCol w="213378">
                  <a:extLst>
                    <a:ext uri="{9D8B030D-6E8A-4147-A177-3AD203B41FA5}">
                      <a16:colId xmlns:a16="http://schemas.microsoft.com/office/drawing/2014/main" val="1139365010"/>
                    </a:ext>
                  </a:extLst>
                </a:gridCol>
                <a:gridCol w="1381850">
                  <a:extLst>
                    <a:ext uri="{9D8B030D-6E8A-4147-A177-3AD203B41FA5}">
                      <a16:colId xmlns:a16="http://schemas.microsoft.com/office/drawing/2014/main" val="1342419380"/>
                    </a:ext>
                  </a:extLst>
                </a:gridCol>
                <a:gridCol w="144854">
                  <a:extLst>
                    <a:ext uri="{9D8B030D-6E8A-4147-A177-3AD203B41FA5}">
                      <a16:colId xmlns:a16="http://schemas.microsoft.com/office/drawing/2014/main" val="3996154401"/>
                    </a:ext>
                  </a:extLst>
                </a:gridCol>
                <a:gridCol w="1313326">
                  <a:extLst>
                    <a:ext uri="{9D8B030D-6E8A-4147-A177-3AD203B41FA5}">
                      <a16:colId xmlns:a16="http://schemas.microsoft.com/office/drawing/2014/main" val="3838495195"/>
                    </a:ext>
                  </a:extLst>
                </a:gridCol>
              </a:tblGrid>
              <a:tr h="13609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2D materials, graphene, nanomaterials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Composites</a:t>
                      </a:r>
                      <a:r>
                        <a:rPr lang="en-GB" sz="1300" b="1">
                          <a:solidFill>
                            <a:schemeClr val="bg1"/>
                          </a:solidFill>
                          <a:latin typeface="+mn-lt"/>
                          <a:ea typeface="Open Sans Light"/>
                          <a:cs typeface="Arial"/>
                        </a:rPr>
                        <a:t>, polymers, </a:t>
                      </a:r>
                      <a:r>
                        <a:rPr lang="en-GB" sz="1300" b="1">
                          <a:solidFill>
                            <a:schemeClr val="bg1"/>
                          </a:solidFill>
                          <a:latin typeface="Arial" panose="020B0604020202020204" pitchFamily="34" charset="0"/>
                          <a:cs typeface="Arial" panose="020B0604020202020204" pitchFamily="34" charset="0"/>
                        </a:rPr>
                        <a:t/>
                      </a:r>
                      <a:br>
                        <a:rPr lang="en-GB" sz="1300" b="1">
                          <a:solidFill>
                            <a:schemeClr val="bg1"/>
                          </a:solidFill>
                          <a:latin typeface="Arial" panose="020B0604020202020204" pitchFamily="34" charset="0"/>
                          <a:cs typeface="Arial" panose="020B0604020202020204" pitchFamily="34" charset="0"/>
                        </a:rPr>
                      </a:br>
                      <a:r>
                        <a:rPr lang="en-GB" sz="1300" b="1">
                          <a:solidFill>
                            <a:schemeClr val="bg1"/>
                          </a:solidFill>
                          <a:latin typeface="+mn-lt"/>
                          <a:ea typeface="Open Sans Light"/>
                          <a:cs typeface="Arial"/>
                        </a:rPr>
                        <a:t>self-assembling materials, textiles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Coatings, corrosion, metallurgy, nuclear</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ea typeface="Open Sans Light"/>
                          <a:cs typeface="Arial"/>
                        </a:rPr>
                        <a:t>Bioelectronics, biomaterials, biotherapeutics, tissue engineering </a:t>
                      </a:r>
                      <a:endParaRPr lang="en-GB" sz="1300" b="1">
                        <a:solidFill>
                          <a:schemeClr val="bg1"/>
                        </a:solidFil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Arial" panose="020B0604020202020204" pitchFamily="34" charset="0"/>
                          <a:cs typeface="Arial" panose="020B0604020202020204" pitchFamily="34" charset="0"/>
                        </a:rPr>
                        <a:t>Societal application </a:t>
                      </a:r>
                      <a:br>
                        <a:rPr lang="en-GB" sz="1300" b="1">
                          <a:solidFill>
                            <a:schemeClr val="bg1"/>
                          </a:solidFill>
                          <a:latin typeface="Arial" panose="020B0604020202020204" pitchFamily="34" charset="0"/>
                          <a:cs typeface="Arial" panose="020B0604020202020204" pitchFamily="34" charset="0"/>
                        </a:rPr>
                      </a:br>
                      <a:r>
                        <a:rPr lang="en-GB" sz="1300" b="1">
                          <a:solidFill>
                            <a:schemeClr val="bg1"/>
                          </a:solidFill>
                          <a:latin typeface="Arial" panose="020B0604020202020204" pitchFamily="34" charset="0"/>
                          <a:cs typeface="Arial" panose="020B0604020202020204" pitchFamily="34" charset="0"/>
                        </a:rPr>
                        <a:t>and policy engagement</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73082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cs typeface="Arial"/>
                        </a:rPr>
                        <a:t>Driving the 2D materials science revolution.</a:t>
                      </a:r>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Pioneering the materials to ensure greener, healthier and more prosperous lives.</a:t>
                      </a:r>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Improving material</a:t>
                      </a:r>
                      <a:endParaRPr lang="en-US" sz="1300">
                        <a:solidFill>
                          <a:schemeClr val="bg1"/>
                        </a:solidFill>
                      </a:endParaRPr>
                    </a:p>
                    <a:p>
                      <a:r>
                        <a:rPr lang="en-GB" sz="1300">
                          <a:solidFill>
                            <a:schemeClr val="bg1"/>
                          </a:solidFill>
                          <a:latin typeface="+mn-lt"/>
                          <a:ea typeface="Open Sans Light"/>
                          <a:cs typeface="Arial"/>
                        </a:rPr>
                        <a:t>performance for demanding environments.</a:t>
                      </a:r>
                      <a:endParaRPr lang="en-US" sz="1300">
                        <a:solidFill>
                          <a:schemeClr val="bg1"/>
                        </a:solidFill>
                      </a:endParaRPr>
                    </a:p>
                    <a:p>
                      <a:endParaRPr lang="en-GB" sz="1300">
                        <a:solidFill>
                          <a:schemeClr val="bg1"/>
                        </a:solidFill>
                      </a:endParaRP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Accelerating </a:t>
                      </a:r>
                    </a:p>
                    <a:p>
                      <a:r>
                        <a:rPr lang="en-GB" sz="1300">
                          <a:solidFill>
                            <a:schemeClr val="bg1"/>
                          </a:solidFill>
                          <a:latin typeface="+mn-lt"/>
                          <a:ea typeface="Open Sans Light"/>
                          <a:cs typeface="Arial"/>
                        </a:rPr>
                        <a:t>the discovery of transformative materials for health applications.</a:t>
                      </a: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Embedding socio-economic and business perspectives.</a:t>
                      </a:r>
                    </a:p>
                    <a:p>
                      <a:endParaRPr lang="en-US" sz="13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7" name="Straight Connector 6">
            <a:extLst>
              <a:ext uri="{FF2B5EF4-FFF2-40B4-BE49-F238E27FC236}">
                <a16:creationId xmlns:a16="http://schemas.microsoft.com/office/drawing/2014/main" id="{00612B04-7FE7-22C8-E726-BF9B13CA0C6B}"/>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8381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56" descr="A solar panels in a field&#10;&#10;Description automatically generated">
            <a:extLst>
              <a:ext uri="{FF2B5EF4-FFF2-40B4-BE49-F238E27FC236}">
                <a16:creationId xmlns:a16="http://schemas.microsoft.com/office/drawing/2014/main" id="{16A3983A-C8F4-DB51-22C9-019C2E9395E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17875" y="0"/>
            <a:ext cx="8874125" cy="6858000"/>
          </a:xfrm>
        </p:spPr>
      </p:pic>
      <p:sp>
        <p:nvSpPr>
          <p:cNvPr id="49" name="Text Placeholder 48">
            <a:extLst>
              <a:ext uri="{FF2B5EF4-FFF2-40B4-BE49-F238E27FC236}">
                <a16:creationId xmlns:a16="http://schemas.microsoft.com/office/drawing/2014/main" id="{D9760E44-EDFC-DB98-DDF1-0DAD1AFB1410}"/>
              </a:ext>
            </a:extLst>
          </p:cNvPr>
          <p:cNvSpPr>
            <a:spLocks noGrp="1"/>
          </p:cNvSpPr>
          <p:nvPr>
            <p:ph type="body" sz="quarter" idx="10"/>
          </p:nvPr>
        </p:nvSpPr>
        <p:spPr>
          <a:xfrm>
            <a:off x="526647" y="254712"/>
            <a:ext cx="2313428" cy="1409461"/>
          </a:xfrm>
        </p:spPr>
        <p:txBody>
          <a:bodyPr/>
          <a:lstStyle/>
          <a:p>
            <a:r>
              <a:rPr lang="en-GB"/>
              <a:t>Biotechnology</a:t>
            </a:r>
          </a:p>
        </p:txBody>
      </p:sp>
      <p:sp>
        <p:nvSpPr>
          <p:cNvPr id="50" name="Text Placeholder 49">
            <a:extLst>
              <a:ext uri="{FF2B5EF4-FFF2-40B4-BE49-F238E27FC236}">
                <a16:creationId xmlns:a16="http://schemas.microsoft.com/office/drawing/2014/main" id="{3BA308BF-87FE-E588-FF59-D94483E76297}"/>
              </a:ext>
            </a:extLst>
          </p:cNvPr>
          <p:cNvSpPr>
            <a:spLocks noGrp="1"/>
          </p:cNvSpPr>
          <p:nvPr>
            <p:ph type="body" sz="quarter" idx="11"/>
          </p:nvPr>
        </p:nvSpPr>
        <p:spPr>
          <a:xfrm>
            <a:off x="527050" y="1846263"/>
            <a:ext cx="2126894" cy="2513012"/>
          </a:xfrm>
        </p:spPr>
        <p:txBody>
          <a:bodyPr/>
          <a:lstStyle/>
          <a:p>
            <a:r>
              <a:rPr lang="en-GB"/>
              <a:t>Using natural processes to engineer a better future for us all. </a:t>
            </a:r>
          </a:p>
          <a:p>
            <a:endParaRPr lang="en-US"/>
          </a:p>
        </p:txBody>
      </p:sp>
      <p:sp>
        <p:nvSpPr>
          <p:cNvPr id="62" name="Text Placeholder 61">
            <a:extLst>
              <a:ext uri="{FF2B5EF4-FFF2-40B4-BE49-F238E27FC236}">
                <a16:creationId xmlns:a16="http://schemas.microsoft.com/office/drawing/2014/main" id="{354FC4F4-40EA-272C-99FA-5CEB5D957890}"/>
              </a:ext>
            </a:extLst>
          </p:cNvPr>
          <p:cNvSpPr>
            <a:spLocks noGrp="1"/>
          </p:cNvSpPr>
          <p:nvPr>
            <p:ph type="body" sz="quarter" idx="12"/>
          </p:nvPr>
        </p:nvSpPr>
        <p:spPr/>
        <p:txBody>
          <a:bodyPr/>
          <a:lstStyle/>
          <a:p>
            <a:endParaRPr lang="en-US"/>
          </a:p>
        </p:txBody>
      </p:sp>
      <p:pic>
        <p:nvPicPr>
          <p:cNvPr id="20" name="Graphic 19">
            <a:extLst>
              <a:ext uri="{FF2B5EF4-FFF2-40B4-BE49-F238E27FC236}">
                <a16:creationId xmlns:a16="http://schemas.microsoft.com/office/drawing/2014/main" id="{BB18DBDD-E7B2-46E3-CD67-95B50B14B06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21334" y="4893151"/>
            <a:ext cx="2312987" cy="545516"/>
          </a:xfrm>
          <a:prstGeom prst="rect">
            <a:avLst/>
          </a:prstGeom>
        </p:spPr>
      </p:pic>
      <p:sp>
        <p:nvSpPr>
          <p:cNvPr id="5" name="Rectangle 4">
            <a:extLst>
              <a:ext uri="{FF2B5EF4-FFF2-40B4-BE49-F238E27FC236}">
                <a16:creationId xmlns:a16="http://schemas.microsoft.com/office/drawing/2014/main" id="{91A6D3C3-D128-90F6-2E07-4A80352B58D1}"/>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BB6B2379-795C-0473-68CA-A67B7266B566}"/>
              </a:ext>
            </a:extLst>
          </p:cNvPr>
          <p:cNvGrpSpPr/>
          <p:nvPr/>
        </p:nvGrpSpPr>
        <p:grpSpPr>
          <a:xfrm>
            <a:off x="4546278" y="5928880"/>
            <a:ext cx="6607142" cy="437481"/>
            <a:chOff x="1378972" y="5931075"/>
            <a:chExt cx="9102555" cy="437481"/>
          </a:xfrm>
        </p:grpSpPr>
        <p:sp>
          <p:nvSpPr>
            <p:cNvPr id="42" name="TextBox 41">
              <a:extLst>
                <a:ext uri="{FF2B5EF4-FFF2-40B4-BE49-F238E27FC236}">
                  <a16:creationId xmlns:a16="http://schemas.microsoft.com/office/drawing/2014/main" id="{02337E90-9268-E61C-122B-F83E74F16686}"/>
                </a:ext>
              </a:extLst>
            </p:cNvPr>
            <p:cNvSpPr txBox="1"/>
            <p:nvPr/>
          </p:nvSpPr>
          <p:spPr>
            <a:xfrm>
              <a:off x="1378972" y="5979574"/>
              <a:ext cx="205606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Institute of Biotechnology</a:t>
              </a:r>
            </a:p>
          </p:txBody>
        </p:sp>
        <p:sp>
          <p:nvSpPr>
            <p:cNvPr id="43" name="TextBox 42">
              <a:extLst>
                <a:ext uri="{FF2B5EF4-FFF2-40B4-BE49-F238E27FC236}">
                  <a16:creationId xmlns:a16="http://schemas.microsoft.com/office/drawing/2014/main" id="{9D7BF2F8-74CD-A803-DEAB-285D5F7E9C0C}"/>
                </a:ext>
              </a:extLst>
            </p:cNvPr>
            <p:cNvSpPr txBox="1"/>
            <p:nvPr/>
          </p:nvSpPr>
          <p:spPr>
            <a:xfrm>
              <a:off x="3978086" y="5979574"/>
              <a:ext cx="127827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Henry Royce Institute</a:t>
              </a:r>
            </a:p>
          </p:txBody>
        </p:sp>
        <p:sp>
          <p:nvSpPr>
            <p:cNvPr id="44" name="TextBox 43">
              <a:extLst>
                <a:ext uri="{FF2B5EF4-FFF2-40B4-BE49-F238E27FC236}">
                  <a16:creationId xmlns:a16="http://schemas.microsoft.com/office/drawing/2014/main" id="{B544996B-7812-CA94-6161-048D98FBD85D}"/>
                </a:ext>
              </a:extLst>
            </p:cNvPr>
            <p:cNvSpPr txBox="1"/>
            <p:nvPr/>
          </p:nvSpPr>
          <p:spPr>
            <a:xfrm>
              <a:off x="5598120" y="5979574"/>
              <a:ext cx="1975887"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Firs Environmental Research Station</a:t>
              </a:r>
            </a:p>
          </p:txBody>
        </p:sp>
        <p:cxnSp>
          <p:nvCxnSpPr>
            <p:cNvPr id="45" name="Straight Connector 44">
              <a:extLst>
                <a:ext uri="{FF2B5EF4-FFF2-40B4-BE49-F238E27FC236}">
                  <a16:creationId xmlns:a16="http://schemas.microsoft.com/office/drawing/2014/main" id="{201A2D06-2324-5E3E-34B7-74FC9C2ABD3B}"/>
                </a:ext>
              </a:extLst>
            </p:cNvPr>
            <p:cNvCxnSpPr>
              <a:cxnSpLocks/>
            </p:cNvCxnSpPr>
            <p:nvPr/>
          </p:nvCxnSpPr>
          <p:spPr>
            <a:xfrm>
              <a:off x="3744097"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3E0B65-63C0-49B2-4A81-FDD7B59F62F6}"/>
                </a:ext>
              </a:extLst>
            </p:cNvPr>
            <p:cNvCxnSpPr>
              <a:cxnSpLocks/>
            </p:cNvCxnSpPr>
            <p:nvPr/>
          </p:nvCxnSpPr>
          <p:spPr>
            <a:xfrm>
              <a:off x="542724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DD4090-2812-84BB-CA16-5EB1599535A9}"/>
                </a:ext>
              </a:extLst>
            </p:cNvPr>
            <p:cNvSpPr txBox="1"/>
            <p:nvPr/>
          </p:nvSpPr>
          <p:spPr>
            <a:xfrm>
              <a:off x="7822131" y="5979574"/>
              <a:ext cx="265939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Environmental Research Institute</a:t>
              </a:r>
            </a:p>
          </p:txBody>
        </p:sp>
        <p:cxnSp>
          <p:nvCxnSpPr>
            <p:cNvPr id="4" name="Straight Connector 3">
              <a:extLst>
                <a:ext uri="{FF2B5EF4-FFF2-40B4-BE49-F238E27FC236}">
                  <a16:creationId xmlns:a16="http://schemas.microsoft.com/office/drawing/2014/main" id="{935F20F9-72C6-D375-AFD9-1F630DBC70A7}"/>
                </a:ext>
              </a:extLst>
            </p:cNvPr>
            <p:cNvCxnSpPr>
              <a:cxnSpLocks/>
            </p:cNvCxnSpPr>
            <p:nvPr/>
          </p:nvCxnSpPr>
          <p:spPr>
            <a:xfrm>
              <a:off x="7651251" y="5931075"/>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420FA9FE-89AB-0696-3B1D-CE273203C57B}"/>
              </a:ext>
            </a:extLst>
          </p:cNvPr>
          <p:cNvSpPr/>
          <p:nvPr/>
        </p:nvSpPr>
        <p:spPr>
          <a:xfrm>
            <a:off x="3797385" y="1360713"/>
            <a:ext cx="7960593" cy="305875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03DC6D2-E6F4-42DA-AD84-C56781AD6BA9}"/>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8" name="Table 7">
            <a:extLst>
              <a:ext uri="{FF2B5EF4-FFF2-40B4-BE49-F238E27FC236}">
                <a16:creationId xmlns:a16="http://schemas.microsoft.com/office/drawing/2014/main" id="{3B5FF7B9-D33C-9805-02A3-24C476139211}"/>
              </a:ext>
            </a:extLst>
          </p:cNvPr>
          <p:cNvGraphicFramePr>
            <a:graphicFrameLocks noGrp="1"/>
          </p:cNvGraphicFramePr>
          <p:nvPr/>
        </p:nvGraphicFramePr>
        <p:xfrm>
          <a:off x="4075172" y="2068790"/>
          <a:ext cx="7420144" cy="2350682"/>
        </p:xfrm>
        <a:graphic>
          <a:graphicData uri="http://schemas.openxmlformats.org/drawingml/2006/table">
            <a:tbl>
              <a:tblPr firstRow="1" bandRow="1">
                <a:tableStyleId>{5C22544A-7EE6-4342-B048-85BDC9FD1C3A}</a:tableStyleId>
              </a:tblPr>
              <a:tblGrid>
                <a:gridCol w="1735336">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6">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6">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6">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100824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Industrial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Environmental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Microbial biotechnology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Life sciences </a:t>
                      </a:r>
                    </a:p>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and health</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28224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Harnessing natural processes to develop new energy sources.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Exploring sustainable agricultural practices and utilising bioremediation.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Developing sustainable, </a:t>
                      </a:r>
                      <a:br>
                        <a:rPr lang="en-GB" sz="1300" kern="1200">
                          <a:solidFill>
                            <a:schemeClr val="bg1"/>
                          </a:solidFill>
                          <a:latin typeface="+mn-lt"/>
                          <a:ea typeface="+mn-ea"/>
                          <a:cs typeface="Arial"/>
                        </a:rPr>
                      </a:br>
                      <a:r>
                        <a:rPr lang="en-GB" sz="1300" kern="1200">
                          <a:solidFill>
                            <a:schemeClr val="bg1"/>
                          </a:solidFill>
                          <a:latin typeface="+mn-lt"/>
                          <a:ea typeface="+mn-ea"/>
                          <a:cs typeface="Arial"/>
                        </a:rPr>
                        <a:t>efficient and cheaper production methods for everyday products.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kern="1200">
                          <a:solidFill>
                            <a:schemeClr val="bg1"/>
                          </a:solidFill>
                          <a:latin typeface="+mn-lt"/>
                          <a:ea typeface="+mn-ea"/>
                          <a:cs typeface="Arial"/>
                        </a:rPr>
                        <a:t>Producing medicines more efficiently without the need for harmful chemicals.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0" name="Straight Connector 9">
            <a:extLst>
              <a:ext uri="{FF2B5EF4-FFF2-40B4-BE49-F238E27FC236}">
                <a16:creationId xmlns:a16="http://schemas.microsoft.com/office/drawing/2014/main" id="{6101B0BB-B3A6-7839-F027-22D3D8221DF6}"/>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54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E68015F-BD5D-8F8F-8CB6-138E86175604}"/>
              </a:ext>
            </a:extLst>
          </p:cNvPr>
          <p:cNvSpPr>
            <a:spLocks noGrp="1"/>
          </p:cNvSpPr>
          <p:nvPr>
            <p:ph type="body" sz="quarter" idx="10"/>
          </p:nvPr>
        </p:nvSpPr>
        <p:spPr>
          <a:xfrm>
            <a:off x="526647" y="254712"/>
            <a:ext cx="2313428" cy="1409461"/>
          </a:xfrm>
        </p:spPr>
        <p:txBody>
          <a:bodyPr/>
          <a:lstStyle/>
          <a:p>
            <a:r>
              <a:rPr lang="en-US"/>
              <a:t>Cancer</a:t>
            </a:r>
          </a:p>
        </p:txBody>
      </p:sp>
      <p:sp>
        <p:nvSpPr>
          <p:cNvPr id="15" name="Text Placeholder 14">
            <a:extLst>
              <a:ext uri="{FF2B5EF4-FFF2-40B4-BE49-F238E27FC236}">
                <a16:creationId xmlns:a16="http://schemas.microsoft.com/office/drawing/2014/main" id="{EF63D5A1-030E-C74A-9115-F19B58146045}"/>
              </a:ext>
            </a:extLst>
          </p:cNvPr>
          <p:cNvSpPr>
            <a:spLocks noGrp="1"/>
          </p:cNvSpPr>
          <p:nvPr>
            <p:ph type="body" sz="quarter" idx="11"/>
          </p:nvPr>
        </p:nvSpPr>
        <p:spPr>
          <a:xfrm>
            <a:off x="526647" y="1845664"/>
            <a:ext cx="2313428" cy="2514303"/>
          </a:xfrm>
        </p:spPr>
        <p:txBody>
          <a:bodyPr/>
          <a:lstStyle/>
          <a:p>
            <a:r>
              <a:rPr lang="en-GB"/>
              <a:t>Reducing the global cancer burden through research and world-leading facilities.</a:t>
            </a:r>
          </a:p>
          <a:p>
            <a:endParaRPr lang="en-US"/>
          </a:p>
        </p:txBody>
      </p:sp>
      <p:sp>
        <p:nvSpPr>
          <p:cNvPr id="29" name="Text Placeholder 28">
            <a:extLst>
              <a:ext uri="{FF2B5EF4-FFF2-40B4-BE49-F238E27FC236}">
                <a16:creationId xmlns:a16="http://schemas.microsoft.com/office/drawing/2014/main" id="{FBA4F862-9E1B-1E8F-185A-30EF64660C29}"/>
              </a:ext>
            </a:extLst>
          </p:cNvPr>
          <p:cNvSpPr>
            <a:spLocks noGrp="1"/>
          </p:cNvSpPr>
          <p:nvPr>
            <p:ph type="body" sz="quarter" idx="12"/>
          </p:nvPr>
        </p:nvSpPr>
        <p:spPr/>
        <p:txBody>
          <a:bodyPr/>
          <a:lstStyle/>
          <a:p>
            <a:endParaRPr lang="en-US"/>
          </a:p>
        </p:txBody>
      </p:sp>
      <p:pic>
        <p:nvPicPr>
          <p:cNvPr id="3" name="Picture Placeholder 2" descr="A close-up of a x-ray&#10;&#10;Description automatically generated">
            <a:extLst>
              <a:ext uri="{FF2B5EF4-FFF2-40B4-BE49-F238E27FC236}">
                <a16:creationId xmlns:a16="http://schemas.microsoft.com/office/drawing/2014/main" id="{D08F22FE-A21F-A267-2DD0-C84AA1C6A1A4}"/>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3307242" y="0"/>
            <a:ext cx="8874125" cy="6858000"/>
          </a:xfrm>
        </p:spPr>
      </p:pic>
      <p:sp>
        <p:nvSpPr>
          <p:cNvPr id="31" name="Rectangle 30">
            <a:extLst>
              <a:ext uri="{FF2B5EF4-FFF2-40B4-BE49-F238E27FC236}">
                <a16:creationId xmlns:a16="http://schemas.microsoft.com/office/drawing/2014/main" id="{3838B562-199B-E8AC-CE43-AB13C13B3E57}"/>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9" name="Graphic 58">
            <a:extLst>
              <a:ext uri="{FF2B5EF4-FFF2-40B4-BE49-F238E27FC236}">
                <a16:creationId xmlns:a16="http://schemas.microsoft.com/office/drawing/2014/main" id="{AA5A598E-31F8-15E9-C161-7490CF7B44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21335" y="4894039"/>
            <a:ext cx="2314536" cy="544628"/>
          </a:xfrm>
          <a:prstGeom prst="rect">
            <a:avLst/>
          </a:prstGeom>
        </p:spPr>
      </p:pic>
      <p:grpSp>
        <p:nvGrpSpPr>
          <p:cNvPr id="61" name="Group 60">
            <a:extLst>
              <a:ext uri="{FF2B5EF4-FFF2-40B4-BE49-F238E27FC236}">
                <a16:creationId xmlns:a16="http://schemas.microsoft.com/office/drawing/2014/main" id="{D86A391D-4C4A-1FEC-58E4-92E07AAA833F}"/>
              </a:ext>
            </a:extLst>
          </p:cNvPr>
          <p:cNvGrpSpPr/>
          <p:nvPr/>
        </p:nvGrpSpPr>
        <p:grpSpPr>
          <a:xfrm>
            <a:off x="4277441" y="5945596"/>
            <a:ext cx="6933725" cy="437481"/>
            <a:chOff x="4403259" y="5945596"/>
            <a:chExt cx="6933725" cy="437481"/>
          </a:xfrm>
        </p:grpSpPr>
        <p:sp>
          <p:nvSpPr>
            <p:cNvPr id="18" name="TextBox 17"/>
            <p:cNvSpPr txBox="1"/>
            <p:nvPr/>
          </p:nvSpPr>
          <p:spPr>
            <a:xfrm>
              <a:off x="4403259" y="5979670"/>
              <a:ext cx="1428642"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Cancer Research Centre</a:t>
              </a:r>
            </a:p>
          </p:txBody>
        </p:sp>
        <p:sp>
          <p:nvSpPr>
            <p:cNvPr id="19" name="TextBox 18"/>
            <p:cNvSpPr txBox="1"/>
            <p:nvPr/>
          </p:nvSpPr>
          <p:spPr>
            <a:xfrm>
              <a:off x="6304115" y="5979670"/>
              <a:ext cx="1544676"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Cancer Research UK Manchester Institute</a:t>
              </a:r>
            </a:p>
          </p:txBody>
        </p:sp>
        <p:sp>
          <p:nvSpPr>
            <p:cNvPr id="20" name="TextBox 19"/>
            <p:cNvSpPr txBox="1"/>
            <p:nvPr/>
          </p:nvSpPr>
          <p:spPr>
            <a:xfrm>
              <a:off x="8321005" y="5979670"/>
              <a:ext cx="1234176"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Cancer Biomarker Centre</a:t>
              </a:r>
            </a:p>
          </p:txBody>
        </p:sp>
        <p:sp>
          <p:nvSpPr>
            <p:cNvPr id="21" name="TextBox 20"/>
            <p:cNvSpPr txBox="1"/>
            <p:nvPr/>
          </p:nvSpPr>
          <p:spPr>
            <a:xfrm>
              <a:off x="10027393" y="5979670"/>
              <a:ext cx="1309591" cy="369332"/>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CRUK Manchester Centre</a:t>
              </a:r>
            </a:p>
          </p:txBody>
        </p:sp>
        <p:cxnSp>
          <p:nvCxnSpPr>
            <p:cNvPr id="23" name="Straight Connector 22">
              <a:extLst>
                <a:ext uri="{FF2B5EF4-FFF2-40B4-BE49-F238E27FC236}">
                  <a16:creationId xmlns:a16="http://schemas.microsoft.com/office/drawing/2014/main" id="{154DCFF2-2217-C24C-E257-45BC16DC6BC1}"/>
                </a:ext>
              </a:extLst>
            </p:cNvPr>
            <p:cNvCxnSpPr>
              <a:cxnSpLocks/>
            </p:cNvCxnSpPr>
            <p:nvPr/>
          </p:nvCxnSpPr>
          <p:spPr>
            <a:xfrm>
              <a:off x="606800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4C3C03-1A99-78C6-0E61-FE6B2E82D498}"/>
                </a:ext>
              </a:extLst>
            </p:cNvPr>
            <p:cNvCxnSpPr>
              <a:cxnSpLocks/>
            </p:cNvCxnSpPr>
            <p:nvPr/>
          </p:nvCxnSpPr>
          <p:spPr>
            <a:xfrm>
              <a:off x="808489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969BE8-C4CD-23DC-E372-A4778060042D}"/>
                </a:ext>
              </a:extLst>
            </p:cNvPr>
            <p:cNvCxnSpPr>
              <a:cxnSpLocks/>
            </p:cNvCxnSpPr>
            <p:nvPr/>
          </p:nvCxnSpPr>
          <p:spPr>
            <a:xfrm>
              <a:off x="9791288" y="594559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6CB7CA9E-D2B5-A4B1-5D02-77DCDAC88254}"/>
              </a:ext>
            </a:extLst>
          </p:cNvPr>
          <p:cNvSpPr/>
          <p:nvPr/>
        </p:nvSpPr>
        <p:spPr>
          <a:xfrm>
            <a:off x="3797385" y="1360714"/>
            <a:ext cx="7960593" cy="314749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10D284A-7BBE-8D05-7489-B5870DF02328}"/>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9" name="Table 8">
            <a:extLst>
              <a:ext uri="{FF2B5EF4-FFF2-40B4-BE49-F238E27FC236}">
                <a16:creationId xmlns:a16="http://schemas.microsoft.com/office/drawing/2014/main" id="{E693B57E-A928-9496-D44A-229A81B21E81}"/>
              </a:ext>
            </a:extLst>
          </p:cNvPr>
          <p:cNvGraphicFramePr>
            <a:graphicFrameLocks noGrp="1"/>
          </p:cNvGraphicFramePr>
          <p:nvPr/>
        </p:nvGraphicFramePr>
        <p:xfrm>
          <a:off x="4075172" y="2068790"/>
          <a:ext cx="7420144" cy="2439415"/>
        </p:xfrm>
        <a:graphic>
          <a:graphicData uri="http://schemas.openxmlformats.org/drawingml/2006/table">
            <a:tbl>
              <a:tblPr firstRow="1" bandRow="1">
                <a:tableStyleId>{5C22544A-7EE6-4342-B048-85BDC9FD1C3A}</a:tableStyleId>
              </a:tblPr>
              <a:tblGrid>
                <a:gridCol w="1735336">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6">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6">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6">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1073800">
                <a:tc>
                  <a:txBody>
                    <a:bodyPr/>
                    <a:lstStyle/>
                    <a:p>
                      <a:r>
                        <a:rPr lang="en-GB" sz="1300"/>
                        <a:t>Early </a:t>
                      </a:r>
                      <a:br>
                        <a:rPr lang="en-GB" sz="1300"/>
                      </a:br>
                      <a:r>
                        <a:rPr lang="en-GB" sz="1300"/>
                        <a:t>detection</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latin typeface="+mn-lt"/>
                          <a:ea typeface="Open Sans Light"/>
                          <a:cs typeface="Arial"/>
                        </a:rPr>
                        <a:t>Delivering precision cancer medicine</a:t>
                      </a:r>
                      <a:endParaRPr lang="en-GB" sz="1300"/>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Improving understanding of global populations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Reducing inequalities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365615">
                <a:tc>
                  <a:txBody>
                    <a:bodyPr/>
                    <a:lstStyle/>
                    <a:p>
                      <a:r>
                        <a:rPr lang="en-GB" sz="1300">
                          <a:solidFill>
                            <a:schemeClr val="bg1"/>
                          </a:solidFill>
                          <a:latin typeface="+mn-lt"/>
                          <a:ea typeface="Open Sans Light"/>
                          <a:cs typeface="Arial"/>
                        </a:rPr>
                        <a:t>New prevention and detection strategies.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Developing </a:t>
                      </a:r>
                      <a:r>
                        <a:rPr lang="en-GB" sz="1300" err="1">
                          <a:solidFill>
                            <a:schemeClr val="bg1"/>
                          </a:solidFill>
                          <a:latin typeface="+mn-lt"/>
                          <a:ea typeface="Open Sans Light"/>
                          <a:cs typeface="Arial"/>
                        </a:rPr>
                        <a:t>groundbreaking</a:t>
                      </a:r>
                      <a:r>
                        <a:rPr lang="en-GB" sz="1300">
                          <a:solidFill>
                            <a:schemeClr val="bg1"/>
                          </a:solidFill>
                          <a:latin typeface="+mn-lt"/>
                          <a:ea typeface="Open Sans Light"/>
                          <a:cs typeface="Arial"/>
                        </a:rPr>
                        <a:t> treatments for diverse populations.</a:t>
                      </a:r>
                      <a:endParaRPr lang="en-GB" sz="1300">
                        <a:solidFill>
                          <a:schemeClr val="bg1"/>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Ensuring access to bespoke treatment </a:t>
                      </a:r>
                      <a:endParaRPr lang="en-GB" sz="1300">
                        <a:solidFill>
                          <a:schemeClr val="bg1"/>
                        </a:solidFill>
                      </a:endParaRPr>
                    </a:p>
                    <a:p>
                      <a:r>
                        <a:rPr lang="en-GB" sz="1300">
                          <a:solidFill>
                            <a:schemeClr val="bg1"/>
                          </a:solidFill>
                          <a:latin typeface="+mn-lt"/>
                          <a:ea typeface="Open Sans Light"/>
                          <a:cs typeface="Arial"/>
                        </a:rPr>
                        <a:t>strategies.</a:t>
                      </a:r>
                      <a:endParaRPr lang="en-GB" sz="1300">
                        <a:solidFill>
                          <a:schemeClr val="bg1"/>
                        </a:solidFill>
                      </a:endParaRPr>
                    </a:p>
                    <a:p>
                      <a:endParaRPr lang="en-GB" sz="1300">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latin typeface="+mn-lt"/>
                          <a:ea typeface="Open Sans Light"/>
                          <a:cs typeface="Arial"/>
                        </a:rPr>
                        <a:t>Enabling access to high-quality </a:t>
                      </a:r>
                      <a:br>
                        <a:rPr lang="en-GB" sz="1300">
                          <a:solidFill>
                            <a:schemeClr val="bg1"/>
                          </a:solidFill>
                          <a:latin typeface="+mn-lt"/>
                          <a:ea typeface="Open Sans Light"/>
                          <a:cs typeface="Arial"/>
                        </a:rPr>
                      </a:br>
                      <a:r>
                        <a:rPr lang="en-GB" sz="1300">
                          <a:solidFill>
                            <a:schemeClr val="bg1"/>
                          </a:solidFill>
                          <a:latin typeface="+mn-lt"/>
                          <a:ea typeface="Open Sans Light"/>
                          <a:cs typeface="Arial"/>
                        </a:rPr>
                        <a:t>cancer care.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1" name="Straight Connector 10">
            <a:extLst>
              <a:ext uri="{FF2B5EF4-FFF2-40B4-BE49-F238E27FC236}">
                <a16:creationId xmlns:a16="http://schemas.microsoft.com/office/drawing/2014/main" id="{7D85CC78-0C24-7F90-B646-12E60A78145F}"/>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365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E9B459-787A-DEA8-9B00-E61FD4B7B445}"/>
              </a:ext>
            </a:extLst>
          </p:cNvPr>
          <p:cNvSpPr>
            <a:spLocks noGrp="1"/>
          </p:cNvSpPr>
          <p:nvPr>
            <p:ph type="body" sz="quarter" idx="10"/>
          </p:nvPr>
        </p:nvSpPr>
        <p:spPr>
          <a:xfrm>
            <a:off x="526647" y="254712"/>
            <a:ext cx="2313428" cy="1409461"/>
          </a:xfrm>
        </p:spPr>
        <p:txBody>
          <a:bodyPr/>
          <a:lstStyle/>
          <a:p>
            <a:r>
              <a:rPr lang="en-US"/>
              <a:t>Energy</a:t>
            </a:r>
          </a:p>
        </p:txBody>
      </p:sp>
      <p:sp>
        <p:nvSpPr>
          <p:cNvPr id="5" name="Text Placeholder 4">
            <a:extLst>
              <a:ext uri="{FF2B5EF4-FFF2-40B4-BE49-F238E27FC236}">
                <a16:creationId xmlns:a16="http://schemas.microsoft.com/office/drawing/2014/main" id="{1AB901BF-1B0E-811D-9F05-C43B6E30BA7F}"/>
              </a:ext>
            </a:extLst>
          </p:cNvPr>
          <p:cNvSpPr>
            <a:spLocks noGrp="1"/>
          </p:cNvSpPr>
          <p:nvPr>
            <p:ph type="body" sz="quarter" idx="11"/>
          </p:nvPr>
        </p:nvSpPr>
        <p:spPr>
          <a:xfrm>
            <a:off x="526647" y="1845664"/>
            <a:ext cx="2313428" cy="2514303"/>
          </a:xfrm>
        </p:spPr>
        <p:txBody>
          <a:bodyPr/>
          <a:lstStyle/>
          <a:p>
            <a:r>
              <a:rPr lang="en-GB">
                <a:latin typeface="Arial"/>
                <a:cs typeface="Arial"/>
              </a:rPr>
              <a:t>Driving the transition to an equitable and prosperous net-zero future. </a:t>
            </a:r>
            <a:endParaRPr lang="en-GB"/>
          </a:p>
          <a:p>
            <a:endParaRPr lang="en-US"/>
          </a:p>
        </p:txBody>
      </p:sp>
      <p:sp>
        <p:nvSpPr>
          <p:cNvPr id="47" name="Text Placeholder 46">
            <a:extLst>
              <a:ext uri="{FF2B5EF4-FFF2-40B4-BE49-F238E27FC236}">
                <a16:creationId xmlns:a16="http://schemas.microsoft.com/office/drawing/2014/main" id="{440844E0-CCE3-DB63-1A45-7AB9A4B1777F}"/>
              </a:ext>
            </a:extLst>
          </p:cNvPr>
          <p:cNvSpPr>
            <a:spLocks noGrp="1"/>
          </p:cNvSpPr>
          <p:nvPr>
            <p:ph type="body" sz="quarter" idx="12"/>
          </p:nvPr>
        </p:nvSpPr>
        <p:spPr/>
        <p:txBody>
          <a:bodyPr/>
          <a:lstStyle/>
          <a:p>
            <a:endParaRPr lang="en-US"/>
          </a:p>
        </p:txBody>
      </p:sp>
      <p:pic>
        <p:nvPicPr>
          <p:cNvPr id="29" name="Picture Placeholder 28" descr="A long shot of a row of windmills&#10;&#10;Description automatically generated">
            <a:extLst>
              <a:ext uri="{FF2B5EF4-FFF2-40B4-BE49-F238E27FC236}">
                <a16:creationId xmlns:a16="http://schemas.microsoft.com/office/drawing/2014/main" id="{447EBA1E-F85D-0053-AC35-9D643D98E28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17875" y="0"/>
            <a:ext cx="8874125" cy="6858000"/>
          </a:xfrm>
        </p:spPr>
      </p:pic>
      <p:pic>
        <p:nvPicPr>
          <p:cNvPr id="42" name="Graphic 41">
            <a:extLst>
              <a:ext uri="{FF2B5EF4-FFF2-40B4-BE49-F238E27FC236}">
                <a16:creationId xmlns:a16="http://schemas.microsoft.com/office/drawing/2014/main" id="{E70A2178-3763-A020-ED5F-671CBF50486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18538" y="4893151"/>
            <a:ext cx="2312986" cy="545516"/>
          </a:xfrm>
          <a:prstGeom prst="rect">
            <a:avLst/>
          </a:prstGeom>
        </p:spPr>
      </p:pic>
      <p:sp>
        <p:nvSpPr>
          <p:cNvPr id="49" name="Rectangle 48">
            <a:extLst>
              <a:ext uri="{FF2B5EF4-FFF2-40B4-BE49-F238E27FC236}">
                <a16:creationId xmlns:a16="http://schemas.microsoft.com/office/drawing/2014/main" id="{16CF9A63-43C9-AACD-B331-10DD09787DD0}"/>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01C1AE84-DA7B-ED9D-2B55-93D6F196D8FF}"/>
              </a:ext>
            </a:extLst>
          </p:cNvPr>
          <p:cNvGrpSpPr/>
          <p:nvPr/>
        </p:nvGrpSpPr>
        <p:grpSpPr>
          <a:xfrm>
            <a:off x="4215629" y="5925516"/>
            <a:ext cx="6984022" cy="437481"/>
            <a:chOff x="4215629" y="5925516"/>
            <a:chExt cx="6984022" cy="437481"/>
          </a:xfrm>
        </p:grpSpPr>
        <p:sp>
          <p:nvSpPr>
            <p:cNvPr id="12" name="TextBox 11"/>
            <p:cNvSpPr txBox="1"/>
            <p:nvPr/>
          </p:nvSpPr>
          <p:spPr>
            <a:xfrm>
              <a:off x="4215629" y="5959590"/>
              <a:ext cx="123670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Dalton Nuclear Institute</a:t>
              </a:r>
            </a:p>
          </p:txBody>
        </p:sp>
        <p:sp>
          <p:nvSpPr>
            <p:cNvPr id="13" name="TextBox 12"/>
            <p:cNvSpPr txBox="1"/>
            <p:nvPr/>
          </p:nvSpPr>
          <p:spPr>
            <a:xfrm>
              <a:off x="5770824" y="5959590"/>
              <a:ext cx="1509119"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Sustainable Consumption Institute</a:t>
              </a:r>
            </a:p>
          </p:txBody>
        </p:sp>
        <p:sp>
          <p:nvSpPr>
            <p:cNvPr id="14" name="TextBox 13"/>
            <p:cNvSpPr txBox="1"/>
            <p:nvPr/>
          </p:nvSpPr>
          <p:spPr>
            <a:xfrm>
              <a:off x="7598435" y="5959590"/>
              <a:ext cx="1069617"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Urban Institute</a:t>
              </a:r>
            </a:p>
          </p:txBody>
        </p:sp>
        <p:sp>
          <p:nvSpPr>
            <p:cNvPr id="15" name="TextBox 14"/>
            <p:cNvSpPr txBox="1"/>
            <p:nvPr/>
          </p:nvSpPr>
          <p:spPr>
            <a:xfrm>
              <a:off x="8986544" y="5959590"/>
              <a:ext cx="856192"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Productivity Institute</a:t>
              </a:r>
            </a:p>
          </p:txBody>
        </p:sp>
        <p:sp>
          <p:nvSpPr>
            <p:cNvPr id="16" name="TextBox 15"/>
            <p:cNvSpPr txBox="1"/>
            <p:nvPr/>
          </p:nvSpPr>
          <p:spPr>
            <a:xfrm>
              <a:off x="10161225" y="5959590"/>
              <a:ext cx="1038426"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Tyndall Manchester</a:t>
              </a:r>
            </a:p>
          </p:txBody>
        </p:sp>
        <p:cxnSp>
          <p:nvCxnSpPr>
            <p:cNvPr id="52" name="Straight Connector 51">
              <a:extLst>
                <a:ext uri="{FF2B5EF4-FFF2-40B4-BE49-F238E27FC236}">
                  <a16:creationId xmlns:a16="http://schemas.microsoft.com/office/drawing/2014/main" id="{154DCFF2-2217-C24C-E257-45BC16DC6BC1}"/>
                </a:ext>
              </a:extLst>
            </p:cNvPr>
            <p:cNvCxnSpPr>
              <a:cxnSpLocks/>
            </p:cNvCxnSpPr>
            <p:nvPr/>
          </p:nvCxnSpPr>
          <p:spPr>
            <a:xfrm>
              <a:off x="5611578"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F46606-B7DC-F11F-0229-C587B7A94249}"/>
                </a:ext>
              </a:extLst>
            </p:cNvPr>
            <p:cNvCxnSpPr>
              <a:cxnSpLocks/>
            </p:cNvCxnSpPr>
            <p:nvPr/>
          </p:nvCxnSpPr>
          <p:spPr>
            <a:xfrm>
              <a:off x="10001982"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4C3C03-1A99-78C6-0E61-FE6B2E82D498}"/>
                </a:ext>
              </a:extLst>
            </p:cNvPr>
            <p:cNvCxnSpPr>
              <a:cxnSpLocks/>
            </p:cNvCxnSpPr>
            <p:nvPr/>
          </p:nvCxnSpPr>
          <p:spPr>
            <a:xfrm>
              <a:off x="7439189"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969BE8-C4CD-23DC-E372-A4778060042D}"/>
                </a:ext>
              </a:extLst>
            </p:cNvPr>
            <p:cNvCxnSpPr>
              <a:cxnSpLocks/>
            </p:cNvCxnSpPr>
            <p:nvPr/>
          </p:nvCxnSpPr>
          <p:spPr>
            <a:xfrm>
              <a:off x="8827298" y="59255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3971BEE4-AAFF-B52A-EB4A-A3522B1929E4}"/>
              </a:ext>
            </a:extLst>
          </p:cNvPr>
          <p:cNvSpPr/>
          <p:nvPr/>
        </p:nvSpPr>
        <p:spPr>
          <a:xfrm>
            <a:off x="3797385" y="1360713"/>
            <a:ext cx="7960593" cy="29992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10EF9BF-3260-33AD-A315-5E933F843FF8}"/>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17" name="Table 16">
            <a:extLst>
              <a:ext uri="{FF2B5EF4-FFF2-40B4-BE49-F238E27FC236}">
                <a16:creationId xmlns:a16="http://schemas.microsoft.com/office/drawing/2014/main" id="{E76F1EE5-0043-0FEC-160C-0A777FCA2B8C}"/>
              </a:ext>
            </a:extLst>
          </p:cNvPr>
          <p:cNvGraphicFramePr>
            <a:graphicFrameLocks noGrp="1"/>
          </p:cNvGraphicFramePr>
          <p:nvPr/>
        </p:nvGraphicFramePr>
        <p:xfrm>
          <a:off x="4075172" y="2068790"/>
          <a:ext cx="7420143" cy="2291172"/>
        </p:xfrm>
        <a:graphic>
          <a:graphicData uri="http://schemas.openxmlformats.org/drawingml/2006/table">
            <a:tbl>
              <a:tblPr firstRow="1" bandRow="1">
                <a:tableStyleId>{5C22544A-7EE6-4342-B048-85BDC9FD1C3A}</a:tableStyleId>
              </a:tblPr>
              <a:tblGrid>
                <a:gridCol w="2313781">
                  <a:extLst>
                    <a:ext uri="{9D8B030D-6E8A-4147-A177-3AD203B41FA5}">
                      <a16:colId xmlns:a16="http://schemas.microsoft.com/office/drawing/2014/main" val="2145424548"/>
                    </a:ext>
                  </a:extLst>
                </a:gridCol>
                <a:gridCol w="159600">
                  <a:extLst>
                    <a:ext uri="{9D8B030D-6E8A-4147-A177-3AD203B41FA5}">
                      <a16:colId xmlns:a16="http://schemas.microsoft.com/office/drawing/2014/main" val="1888193004"/>
                    </a:ext>
                  </a:extLst>
                </a:gridCol>
                <a:gridCol w="2313781">
                  <a:extLst>
                    <a:ext uri="{9D8B030D-6E8A-4147-A177-3AD203B41FA5}">
                      <a16:colId xmlns:a16="http://schemas.microsoft.com/office/drawing/2014/main" val="1478772449"/>
                    </a:ext>
                  </a:extLst>
                </a:gridCol>
                <a:gridCol w="159600">
                  <a:extLst>
                    <a:ext uri="{9D8B030D-6E8A-4147-A177-3AD203B41FA5}">
                      <a16:colId xmlns:a16="http://schemas.microsoft.com/office/drawing/2014/main" val="977609943"/>
                    </a:ext>
                  </a:extLst>
                </a:gridCol>
                <a:gridCol w="2313781">
                  <a:extLst>
                    <a:ext uri="{9D8B030D-6E8A-4147-A177-3AD203B41FA5}">
                      <a16:colId xmlns:a16="http://schemas.microsoft.com/office/drawing/2014/main" val="3948952172"/>
                    </a:ext>
                  </a:extLst>
                </a:gridCol>
                <a:gridCol w="159600">
                  <a:extLst>
                    <a:ext uri="{9D8B030D-6E8A-4147-A177-3AD203B41FA5}">
                      <a16:colId xmlns:a16="http://schemas.microsoft.com/office/drawing/2014/main" val="1139365010"/>
                    </a:ext>
                  </a:extLst>
                </a:gridCol>
              </a:tblGrid>
              <a:tr h="1008545">
                <a:tc>
                  <a:txBody>
                    <a:bodyPr/>
                    <a:lstStyle/>
                    <a:p>
                      <a:r>
                        <a:rPr lang="en-GB" sz="1300"/>
                        <a:t>Energy production</a:t>
                      </a:r>
                      <a:br>
                        <a:rPr lang="en-GB" sz="1300"/>
                      </a:br>
                      <a:r>
                        <a:rPr lang="en-GB" sz="1300"/>
                        <a:t>and security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Energy equity </a:t>
                      </a:r>
                      <a:br>
                        <a:rPr lang="en-GB" sz="1300"/>
                      </a:br>
                      <a:r>
                        <a:rPr lang="en-GB" sz="1300"/>
                        <a:t>and engagement</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300"/>
                        <a:t>Energy and environmental sustainability</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282627">
                <a:tc>
                  <a:txBody>
                    <a:bodyPr/>
                    <a:lstStyle/>
                    <a:p>
                      <a:r>
                        <a:rPr lang="en-GB" sz="1300">
                          <a:solidFill>
                            <a:schemeClr val="bg1"/>
                          </a:solidFill>
                        </a:rPr>
                        <a:t>Ensuring efficient, reliable and secure access to energy.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Driving universal access to reliable and affordable energy to allow communities to thrive.</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Devising pioneering methods to mitigate the impacts of energy supply and demand.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9" name="Straight Connector 18">
            <a:extLst>
              <a:ext uri="{FF2B5EF4-FFF2-40B4-BE49-F238E27FC236}">
                <a16:creationId xmlns:a16="http://schemas.microsoft.com/office/drawing/2014/main" id="{C9877A70-49E0-886F-B643-8E28FFB508ED}"/>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9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p:txBody>
          <a:bodyPr/>
          <a:lstStyle/>
          <a:p>
            <a:r>
              <a:rPr lang="en-GB" sz="2000" dirty="0">
                <a:hlinkClick r:id="rId2" action="ppaction://hlinksldjump"/>
              </a:rPr>
              <a:t>About the University, facts and figures</a:t>
            </a:r>
            <a:endParaRPr lang="en-GB" sz="2000" dirty="0"/>
          </a:p>
          <a:p>
            <a:r>
              <a:rPr lang="en-GB" sz="2000" dirty="0">
                <a:hlinkClick r:id="rId3" action="ppaction://hlinksldjump"/>
              </a:rPr>
              <a:t>Research beacons, platforms and institutes</a:t>
            </a:r>
            <a:endParaRPr lang="en-GB" sz="2000" dirty="0"/>
          </a:p>
          <a:p>
            <a:r>
              <a:rPr lang="en-GB" sz="2000" dirty="0">
                <a:hlinkClick r:id="rId4" action="ppaction://hlinksldjump"/>
              </a:rPr>
              <a:t>Cultural institutions</a:t>
            </a:r>
            <a:endParaRPr lang="en-GB" sz="2000" dirty="0"/>
          </a:p>
          <a:p>
            <a:r>
              <a:rPr lang="en-GB" sz="2000" dirty="0">
                <a:hlinkClick r:id="rId5" action="ppaction://hlinksldjump"/>
              </a:rPr>
              <a:t>Innovation and research environment</a:t>
            </a:r>
            <a:endParaRPr lang="en-GB" sz="2000" dirty="0"/>
          </a:p>
          <a:p>
            <a:r>
              <a:rPr lang="en-GB" sz="2000" dirty="0">
                <a:hlinkClick r:id="rId6" action="ppaction://hlinksldjump"/>
              </a:rPr>
              <a:t>Global influence and reputation</a:t>
            </a:r>
            <a:endParaRPr lang="en-GB" sz="2000" dirty="0"/>
          </a:p>
          <a:p>
            <a:r>
              <a:rPr lang="en-GB" sz="2000" dirty="0">
                <a:hlinkClick r:id="rId7" action="ppaction://hlinksldjump"/>
              </a:rPr>
              <a:t>Slide usage guidance</a:t>
            </a:r>
            <a:endParaRPr lang="en-GB" sz="2000" dirty="0"/>
          </a:p>
          <a:p>
            <a:r>
              <a:rPr lang="en-GB" sz="2000" dirty="0">
                <a:hlinkClick r:id="rId8" action="ppaction://hlinksldjump"/>
              </a:rPr>
              <a:t>Bespoke slides for editing</a:t>
            </a:r>
            <a:endParaRPr lang="en-GB" sz="2000" dirty="0"/>
          </a:p>
        </p:txBody>
      </p:sp>
    </p:spTree>
    <p:extLst>
      <p:ext uri="{BB962C8B-B14F-4D97-AF65-F5344CB8AC3E}">
        <p14:creationId xmlns:p14="http://schemas.microsoft.com/office/powerpoint/2010/main" val="57776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3C530CC-53E1-DCB6-5F74-FF5943B7C595}"/>
              </a:ext>
            </a:extLst>
          </p:cNvPr>
          <p:cNvSpPr>
            <a:spLocks noGrp="1"/>
          </p:cNvSpPr>
          <p:nvPr>
            <p:ph type="body" sz="quarter" idx="10"/>
          </p:nvPr>
        </p:nvSpPr>
        <p:spPr>
          <a:xfrm>
            <a:off x="526647" y="254712"/>
            <a:ext cx="2313428" cy="1409461"/>
          </a:xfrm>
        </p:spPr>
        <p:txBody>
          <a:bodyPr/>
          <a:lstStyle/>
          <a:p>
            <a:r>
              <a:rPr lang="en-GB">
                <a:latin typeface="Arial"/>
                <a:cs typeface="Arial"/>
              </a:rPr>
              <a:t>Global inequalities</a:t>
            </a:r>
            <a:endParaRPr lang="en-GB"/>
          </a:p>
        </p:txBody>
      </p:sp>
      <p:sp>
        <p:nvSpPr>
          <p:cNvPr id="12" name="Text Placeholder 11">
            <a:extLst>
              <a:ext uri="{FF2B5EF4-FFF2-40B4-BE49-F238E27FC236}">
                <a16:creationId xmlns:a16="http://schemas.microsoft.com/office/drawing/2014/main" id="{DB777A24-3E61-4917-7DCF-3CFE20E8CFB5}"/>
              </a:ext>
            </a:extLst>
          </p:cNvPr>
          <p:cNvSpPr>
            <a:spLocks noGrp="1"/>
          </p:cNvSpPr>
          <p:nvPr>
            <p:ph type="body" sz="quarter" idx="11"/>
          </p:nvPr>
        </p:nvSpPr>
        <p:spPr>
          <a:xfrm>
            <a:off x="527050" y="1846263"/>
            <a:ext cx="2241861" cy="2513012"/>
          </a:xfrm>
        </p:spPr>
        <p:txBody>
          <a:bodyPr/>
          <a:lstStyle/>
          <a:p>
            <a:r>
              <a:rPr lang="en-GB"/>
              <a:t>Tackling disparities worldwide with solutions that help communities to thrive.</a:t>
            </a:r>
          </a:p>
          <a:p>
            <a:endParaRPr lang="en-US"/>
          </a:p>
        </p:txBody>
      </p:sp>
      <p:sp>
        <p:nvSpPr>
          <p:cNvPr id="73" name="Text Placeholder 72">
            <a:extLst>
              <a:ext uri="{FF2B5EF4-FFF2-40B4-BE49-F238E27FC236}">
                <a16:creationId xmlns:a16="http://schemas.microsoft.com/office/drawing/2014/main" id="{76D6F946-0305-5715-ECF4-A91C7DBA4F05}"/>
              </a:ext>
            </a:extLst>
          </p:cNvPr>
          <p:cNvSpPr>
            <a:spLocks noGrp="1"/>
          </p:cNvSpPr>
          <p:nvPr>
            <p:ph type="body" sz="quarter" idx="12"/>
          </p:nvPr>
        </p:nvSpPr>
        <p:spPr/>
        <p:txBody>
          <a:bodyPr/>
          <a:lstStyle/>
          <a:p>
            <a:endParaRPr lang="en-US"/>
          </a:p>
        </p:txBody>
      </p:sp>
      <p:pic>
        <p:nvPicPr>
          <p:cNvPr id="78" name="Picture Placeholder 77" descr="A group of people sitting in a circle&#10;&#10;Description automatically generated">
            <a:extLst>
              <a:ext uri="{FF2B5EF4-FFF2-40B4-BE49-F238E27FC236}">
                <a16:creationId xmlns:a16="http://schemas.microsoft.com/office/drawing/2014/main" id="{C90B272C-79C7-E93B-0E36-4461F0D7E7F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3319978" y="0"/>
            <a:ext cx="8874125" cy="6858000"/>
          </a:xfrm>
          <a:noFill/>
          <a:ln>
            <a:noFill/>
          </a:ln>
        </p:spPr>
      </p:pic>
      <p:sp>
        <p:nvSpPr>
          <p:cNvPr id="27" name="Rectangle 26">
            <a:extLst>
              <a:ext uri="{FF2B5EF4-FFF2-40B4-BE49-F238E27FC236}">
                <a16:creationId xmlns:a16="http://schemas.microsoft.com/office/drawing/2014/main" id="{A7A2E560-7E1E-2A71-491E-1E5BB6E23E3D}"/>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0" name="Graphic 69">
            <a:extLst>
              <a:ext uri="{FF2B5EF4-FFF2-40B4-BE49-F238E27FC236}">
                <a16:creationId xmlns:a16="http://schemas.microsoft.com/office/drawing/2014/main" id="{4C483004-468E-C444-58F7-D877BD36A81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21334" y="4893151"/>
            <a:ext cx="2312988" cy="545516"/>
          </a:xfrm>
          <a:prstGeom prst="rect">
            <a:avLst/>
          </a:prstGeom>
        </p:spPr>
      </p:pic>
      <p:grpSp>
        <p:nvGrpSpPr>
          <p:cNvPr id="85" name="Group 84">
            <a:extLst>
              <a:ext uri="{FF2B5EF4-FFF2-40B4-BE49-F238E27FC236}">
                <a16:creationId xmlns:a16="http://schemas.microsoft.com/office/drawing/2014/main" id="{159E5017-A87B-8CA9-352B-436FF8C2B85B}"/>
              </a:ext>
            </a:extLst>
          </p:cNvPr>
          <p:cNvGrpSpPr/>
          <p:nvPr/>
        </p:nvGrpSpPr>
        <p:grpSpPr>
          <a:xfrm>
            <a:off x="4303132" y="5876557"/>
            <a:ext cx="6887596" cy="553998"/>
            <a:chOff x="4248826" y="5876557"/>
            <a:chExt cx="6887596" cy="553998"/>
          </a:xfrm>
        </p:grpSpPr>
        <p:sp>
          <p:nvSpPr>
            <p:cNvPr id="30" name="TextBox 29"/>
            <p:cNvSpPr txBox="1"/>
            <p:nvPr/>
          </p:nvSpPr>
          <p:spPr>
            <a:xfrm>
              <a:off x="4248826" y="5876557"/>
              <a:ext cx="1026199"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Global Development Institute</a:t>
              </a:r>
            </a:p>
          </p:txBody>
        </p:sp>
        <p:sp>
          <p:nvSpPr>
            <p:cNvPr id="31" name="TextBox 30"/>
            <p:cNvSpPr txBox="1"/>
            <p:nvPr/>
          </p:nvSpPr>
          <p:spPr>
            <a:xfrm>
              <a:off x="5759889" y="5876557"/>
              <a:ext cx="766110"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Work and Equalities Institute</a:t>
              </a:r>
            </a:p>
          </p:txBody>
        </p:sp>
        <p:sp>
          <p:nvSpPr>
            <p:cNvPr id="32" name="TextBox 31"/>
            <p:cNvSpPr txBox="1"/>
            <p:nvPr/>
          </p:nvSpPr>
          <p:spPr>
            <a:xfrm>
              <a:off x="7010863" y="5876557"/>
              <a:ext cx="1285171"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Humanitarian and Conflict Response Institute</a:t>
              </a:r>
            </a:p>
          </p:txBody>
        </p:sp>
        <p:sp>
          <p:nvSpPr>
            <p:cNvPr id="33" name="TextBox 32"/>
            <p:cNvSpPr txBox="1"/>
            <p:nvPr/>
          </p:nvSpPr>
          <p:spPr>
            <a:xfrm>
              <a:off x="8780900" y="5876557"/>
              <a:ext cx="855318"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Manchester Urban Institute</a:t>
              </a:r>
            </a:p>
          </p:txBody>
        </p:sp>
        <p:sp>
          <p:nvSpPr>
            <p:cNvPr id="34" name="TextBox 33"/>
            <p:cNvSpPr txBox="1"/>
            <p:nvPr/>
          </p:nvSpPr>
          <p:spPr>
            <a:xfrm>
              <a:off x="10121084" y="5876557"/>
              <a:ext cx="1015338" cy="553998"/>
            </a:xfrm>
            <a:prstGeom prst="rect">
              <a:avLst/>
            </a:prstGeom>
            <a:noFill/>
            <a:ln>
              <a:noFill/>
            </a:ln>
          </p:spPr>
          <p:txBody>
            <a:bodyPr wrap="square" lIns="0" tIns="0" rIns="0" bIns="0" rtlCol="0">
              <a:spAutoFit/>
            </a:bodyPr>
            <a:lstStyle>
              <a:defPPr>
                <a:defRPr lang="en-US"/>
              </a:defPPr>
              <a:lvl1pPr algn="ctr">
                <a:defRPr sz="1200">
                  <a:solidFill>
                    <a:schemeClr val="bg1"/>
                  </a:solidFill>
                  <a:latin typeface="Arial" panose="020B0604020202020204" pitchFamily="34" charset="0"/>
                  <a:ea typeface="Open Sans Light" pitchFamily="2"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Sustainable Consumption Institute</a:t>
              </a:r>
            </a:p>
          </p:txBody>
        </p:sp>
        <p:cxnSp>
          <p:nvCxnSpPr>
            <p:cNvPr id="35" name="Straight Connector 34">
              <a:extLst>
                <a:ext uri="{FF2B5EF4-FFF2-40B4-BE49-F238E27FC236}">
                  <a16:creationId xmlns:a16="http://schemas.microsoft.com/office/drawing/2014/main" id="{154DCFF2-2217-C24C-E257-45BC16DC6BC1}"/>
                </a:ext>
              </a:extLst>
            </p:cNvPr>
            <p:cNvCxnSpPr>
              <a:cxnSpLocks/>
            </p:cNvCxnSpPr>
            <p:nvPr/>
          </p:nvCxnSpPr>
          <p:spPr>
            <a:xfrm>
              <a:off x="5517457"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F46606-B7DC-F11F-0229-C587B7A94249}"/>
                </a:ext>
              </a:extLst>
            </p:cNvPr>
            <p:cNvCxnSpPr>
              <a:cxnSpLocks/>
            </p:cNvCxnSpPr>
            <p:nvPr/>
          </p:nvCxnSpPr>
          <p:spPr>
            <a:xfrm>
              <a:off x="9878651"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74C3C03-1A99-78C6-0E61-FE6B2E82D498}"/>
                </a:ext>
              </a:extLst>
            </p:cNvPr>
            <p:cNvCxnSpPr>
              <a:cxnSpLocks/>
            </p:cNvCxnSpPr>
            <p:nvPr/>
          </p:nvCxnSpPr>
          <p:spPr>
            <a:xfrm>
              <a:off x="6768431"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1969BE8-C4CD-23DC-E372-A4778060042D}"/>
                </a:ext>
              </a:extLst>
            </p:cNvPr>
            <p:cNvCxnSpPr>
              <a:cxnSpLocks/>
            </p:cNvCxnSpPr>
            <p:nvPr/>
          </p:nvCxnSpPr>
          <p:spPr>
            <a:xfrm>
              <a:off x="8538467" y="5934816"/>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AC6B76AD-78B4-C7F5-34AF-47ABB5C249BA}"/>
              </a:ext>
            </a:extLst>
          </p:cNvPr>
          <p:cNvSpPr/>
          <p:nvPr/>
        </p:nvSpPr>
        <p:spPr>
          <a:xfrm>
            <a:off x="3797385" y="1360714"/>
            <a:ext cx="7960593" cy="299856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5C1BD0A-843F-168F-DC46-9184487B9735}"/>
              </a:ext>
            </a:extLst>
          </p:cNvPr>
          <p:cNvSpPr txBox="1"/>
          <p:nvPr/>
        </p:nvSpPr>
        <p:spPr>
          <a:xfrm>
            <a:off x="4075173" y="1624926"/>
            <a:ext cx="2754319" cy="369332"/>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Our research covers</a:t>
            </a:r>
          </a:p>
        </p:txBody>
      </p:sp>
      <p:graphicFrame>
        <p:nvGraphicFramePr>
          <p:cNvPr id="9" name="Table 8">
            <a:extLst>
              <a:ext uri="{FF2B5EF4-FFF2-40B4-BE49-F238E27FC236}">
                <a16:creationId xmlns:a16="http://schemas.microsoft.com/office/drawing/2014/main" id="{2B8C8F72-7BDF-883E-6977-E27D6C830B0D}"/>
              </a:ext>
            </a:extLst>
          </p:cNvPr>
          <p:cNvGraphicFramePr>
            <a:graphicFrameLocks noGrp="1"/>
          </p:cNvGraphicFramePr>
          <p:nvPr/>
        </p:nvGraphicFramePr>
        <p:xfrm>
          <a:off x="4075173" y="2068790"/>
          <a:ext cx="7420140" cy="2229027"/>
        </p:xfrm>
        <a:graphic>
          <a:graphicData uri="http://schemas.openxmlformats.org/drawingml/2006/table">
            <a:tbl>
              <a:tblPr firstRow="1" bandRow="1">
                <a:tableStyleId>{5C22544A-7EE6-4342-B048-85BDC9FD1C3A}</a:tableStyleId>
              </a:tblPr>
              <a:tblGrid>
                <a:gridCol w="1735335">
                  <a:extLst>
                    <a:ext uri="{9D8B030D-6E8A-4147-A177-3AD203B41FA5}">
                      <a16:colId xmlns:a16="http://schemas.microsoft.com/office/drawing/2014/main" val="2145424548"/>
                    </a:ext>
                  </a:extLst>
                </a:gridCol>
                <a:gridCol w="119700">
                  <a:extLst>
                    <a:ext uri="{9D8B030D-6E8A-4147-A177-3AD203B41FA5}">
                      <a16:colId xmlns:a16="http://schemas.microsoft.com/office/drawing/2014/main" val="1888193004"/>
                    </a:ext>
                  </a:extLst>
                </a:gridCol>
                <a:gridCol w="1735335">
                  <a:extLst>
                    <a:ext uri="{9D8B030D-6E8A-4147-A177-3AD203B41FA5}">
                      <a16:colId xmlns:a16="http://schemas.microsoft.com/office/drawing/2014/main" val="1478772449"/>
                    </a:ext>
                  </a:extLst>
                </a:gridCol>
                <a:gridCol w="119700">
                  <a:extLst>
                    <a:ext uri="{9D8B030D-6E8A-4147-A177-3AD203B41FA5}">
                      <a16:colId xmlns:a16="http://schemas.microsoft.com/office/drawing/2014/main" val="977609943"/>
                    </a:ext>
                  </a:extLst>
                </a:gridCol>
                <a:gridCol w="1735335">
                  <a:extLst>
                    <a:ext uri="{9D8B030D-6E8A-4147-A177-3AD203B41FA5}">
                      <a16:colId xmlns:a16="http://schemas.microsoft.com/office/drawing/2014/main" val="3948952172"/>
                    </a:ext>
                  </a:extLst>
                </a:gridCol>
                <a:gridCol w="119700">
                  <a:extLst>
                    <a:ext uri="{9D8B030D-6E8A-4147-A177-3AD203B41FA5}">
                      <a16:colId xmlns:a16="http://schemas.microsoft.com/office/drawing/2014/main" val="1139365010"/>
                    </a:ext>
                  </a:extLst>
                </a:gridCol>
                <a:gridCol w="1735335">
                  <a:extLst>
                    <a:ext uri="{9D8B030D-6E8A-4147-A177-3AD203B41FA5}">
                      <a16:colId xmlns:a16="http://schemas.microsoft.com/office/drawing/2014/main" val="1342419380"/>
                    </a:ext>
                  </a:extLst>
                </a:gridCol>
                <a:gridCol w="119700">
                  <a:extLst>
                    <a:ext uri="{9D8B030D-6E8A-4147-A177-3AD203B41FA5}">
                      <a16:colId xmlns:a16="http://schemas.microsoft.com/office/drawing/2014/main" val="3838495195"/>
                    </a:ext>
                  </a:extLst>
                </a:gridCol>
              </a:tblGrid>
              <a:tr h="88658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People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Place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Participation</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Practice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r h="1127525">
                <a:tc>
                  <a:txBody>
                    <a:bodyPr/>
                    <a:lstStyle/>
                    <a:p>
                      <a:r>
                        <a:rPr lang="en-GB" sz="1300">
                          <a:solidFill>
                            <a:schemeClr val="bg1"/>
                          </a:solidFill>
                        </a:rPr>
                        <a:t>Age, gender, race, LGBTQ+.</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Health, access to resource, food insecurity, cost of living, education, history and memory.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Arts and culture, changing policy, listening, collaborating.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a:solidFill>
                            <a:schemeClr val="bg1"/>
                          </a:solidFill>
                        </a:rPr>
                        <a:t>Individual characteristics, </a:t>
                      </a:r>
                      <a:br>
                        <a:rPr lang="en-GB" sz="1300">
                          <a:solidFill>
                            <a:schemeClr val="bg1"/>
                          </a:solidFill>
                        </a:rPr>
                      </a:br>
                      <a:r>
                        <a:rPr lang="en-GB" sz="1300">
                          <a:solidFill>
                            <a:schemeClr val="bg1"/>
                          </a:solidFill>
                        </a:rPr>
                        <a:t>health and resources, culture and policy.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300" kern="1200">
                        <a:solidFill>
                          <a:schemeClr val="bg1"/>
                        </a:solidFill>
                        <a:latin typeface="+mn-lt"/>
                        <a:ea typeface="+mn-ea"/>
                        <a:cs typeface="Aria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a:solidFill>
                          <a:schemeClr val="bg1"/>
                        </a:solidFill>
                      </a:endParaRPr>
                    </a:p>
                  </a:txBody>
                  <a:tcPr marL="0" marT="10800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831465"/>
                  </a:ext>
                </a:extLst>
              </a:tr>
            </a:tbl>
          </a:graphicData>
        </a:graphic>
      </p:graphicFrame>
      <p:cxnSp>
        <p:nvCxnSpPr>
          <p:cNvPr id="13" name="Straight Connector 12">
            <a:extLst>
              <a:ext uri="{FF2B5EF4-FFF2-40B4-BE49-F238E27FC236}">
                <a16:creationId xmlns:a16="http://schemas.microsoft.com/office/drawing/2014/main" id="{6572770E-EA4B-7F29-2F63-330B37D54F34}"/>
              </a:ext>
            </a:extLst>
          </p:cNvPr>
          <p:cNvCxnSpPr>
            <a:cxnSpLocks/>
          </p:cNvCxnSpPr>
          <p:nvPr/>
        </p:nvCxnSpPr>
        <p:spPr>
          <a:xfrm>
            <a:off x="4075173" y="1993602"/>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2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B3CE9E1-BA2E-13A6-A57F-A35122A21544}"/>
              </a:ext>
            </a:extLst>
          </p:cNvPr>
          <p:cNvGrpSpPr/>
          <p:nvPr/>
        </p:nvGrpSpPr>
        <p:grpSpPr>
          <a:xfrm>
            <a:off x="7514782" y="-2"/>
            <a:ext cx="4677217" cy="6858002"/>
            <a:chOff x="7514782" y="-2"/>
            <a:chExt cx="4677217" cy="6858002"/>
          </a:xfrm>
        </p:grpSpPr>
        <p:sp>
          <p:nvSpPr>
            <p:cNvPr id="26" name="Rectangle 25">
              <a:extLst>
                <a:ext uri="{FF2B5EF4-FFF2-40B4-BE49-F238E27FC236}">
                  <a16:creationId xmlns:a16="http://schemas.microsoft.com/office/drawing/2014/main" id="{B3BC559C-7A97-A9C9-40CC-ACC77A066C6D}"/>
                </a:ext>
              </a:extLst>
            </p:cNvPr>
            <p:cNvSpPr/>
            <p:nvPr/>
          </p:nvSpPr>
          <p:spPr>
            <a:xfrm>
              <a:off x="7560500" y="0"/>
              <a:ext cx="4631499" cy="6858000"/>
            </a:xfrm>
            <a:prstGeom prst="rect">
              <a:avLst/>
            </a:prstGeom>
            <a:solidFill>
              <a:srgbClr val="5C2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AF361A63-FBB6-E6BC-048B-FA173D50F049}"/>
                </a:ext>
              </a:extLst>
            </p:cNvPr>
            <p:cNvSpPr/>
            <p:nvPr/>
          </p:nvSpPr>
          <p:spPr>
            <a:xfrm flipH="1">
              <a:off x="7514782" y="-2"/>
              <a:ext cx="4571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Content Placeholder 2">
            <a:extLst>
              <a:ext uri="{FF2B5EF4-FFF2-40B4-BE49-F238E27FC236}">
                <a16:creationId xmlns:a16="http://schemas.microsoft.com/office/drawing/2014/main" id="{7BF8295A-D3C8-A587-581F-E9C832CA98AF}"/>
              </a:ext>
            </a:extLst>
          </p:cNvPr>
          <p:cNvSpPr txBox="1">
            <a:spLocks/>
          </p:cNvSpPr>
          <p:nvPr/>
        </p:nvSpPr>
        <p:spPr bwMode="auto">
          <a:xfrm>
            <a:off x="8012867" y="929025"/>
            <a:ext cx="3789326" cy="5201392"/>
          </a:xfrm>
          <a:prstGeom prst="rect">
            <a:avLst/>
          </a:prstGeom>
          <a:noFill/>
        </p:spPr>
        <p:txBody>
          <a:bodyPr wrap="square" lIns="0" tIns="0" rIns="0" bIns="0" rtlCol="0" anchor="t">
            <a:noAutofit/>
          </a:bodyPr>
          <a:lstStyle>
            <a:defPPr>
              <a:defRPr lang="en-US"/>
            </a:defPPr>
            <a:lvl1pPr>
              <a:defRPr sz="1600">
                <a:solidFill>
                  <a:schemeClr val="bg1"/>
                </a:solidFill>
                <a:latin typeface="Open Sans Light" pitchFamily="2" charset="0"/>
                <a:ea typeface="Open Sans Light" pitchFamily="2" charset="0"/>
                <a:cs typeface="Open Sans Light" pitchFamily="2" charset="0"/>
              </a:defRPr>
            </a:lvl1pPr>
            <a:lvl2pPr marL="457189"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2pPr>
            <a:lvl3pPr marL="914377"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3pPr>
            <a:lvl4pPr marL="1371566"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4pPr>
            <a:lvl5pPr marL="1828754" indent="0" algn="ctr" rtl="0" fontAlgn="base">
              <a:spcBef>
                <a:spcPct val="20000"/>
              </a:spcBef>
              <a:spcAft>
                <a:spcPct val="0"/>
              </a:spcAft>
              <a:buFont typeface="Arial" pitchFamily="34" charset="0"/>
              <a:buNone/>
              <a:defRPr sz="2800" kern="1200">
                <a:solidFill>
                  <a:schemeClr val="tx1">
                    <a:tint val="75000"/>
                  </a:schemeClr>
                </a:solidFill>
                <a:latin typeface="Arial" pitchFamily="34" charset="0"/>
                <a:ea typeface="+mn-ea"/>
                <a:cs typeface="Arial" pitchFamily="34" charset="0"/>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Digital Futures</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Sustainable Futures</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Creative Manchester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
            </a:r>
            <a:b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br>
            <a:r>
              <a:rPr kumimoji="0" lang="en-GB" sz="2000" b="1" i="0" u="none" strike="noStrike" kern="1200" cap="none" spc="0" normalizeH="0" baseline="0" noProof="0">
                <a:ln>
                  <a:noFill/>
                </a:ln>
                <a:solidFill>
                  <a:srgbClr val="FFFFFF"/>
                </a:solidFill>
                <a:effectLst/>
                <a:uLnTx/>
                <a:uFillTx/>
                <a:latin typeface="Arial"/>
                <a:ea typeface="Open Sans Light"/>
                <a:cs typeface="Arial"/>
              </a:rPr>
              <a:t>Healthier Futures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Arial"/>
              <a:ea typeface="Open San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Arial"/>
              <a:ea typeface="Open Sans Ligh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FFFFFF"/>
                </a:solidFill>
                <a:effectLst/>
                <a:uLnTx/>
                <a:uFillTx/>
                <a:latin typeface="Arial"/>
                <a:ea typeface="Open Sans Light"/>
                <a:cs typeface="Arial"/>
              </a:rPr>
              <a:t>Policy@Manchester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Open Sans Light"/>
                <a:cs typeface="Arial"/>
              </a:rPr>
              <a:t> </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sp>
        <p:nvSpPr>
          <p:cNvPr id="15" name="Title 14">
            <a:extLst>
              <a:ext uri="{FF2B5EF4-FFF2-40B4-BE49-F238E27FC236}">
                <a16:creationId xmlns:a16="http://schemas.microsoft.com/office/drawing/2014/main" id="{8CA3820F-B641-9649-72B1-9065B6CDA3C6}"/>
              </a:ext>
            </a:extLst>
          </p:cNvPr>
          <p:cNvSpPr>
            <a:spLocks noGrp="1"/>
          </p:cNvSpPr>
          <p:nvPr>
            <p:ph type="title"/>
          </p:nvPr>
        </p:nvSpPr>
        <p:spPr>
          <a:xfrm>
            <a:off x="527552" y="328246"/>
            <a:ext cx="6144052" cy="2684586"/>
          </a:xfrm>
        </p:spPr>
        <p:txBody>
          <a:bodyPr/>
          <a:lstStyle/>
          <a:p>
            <a:r>
              <a:rPr lang="en-GB">
                <a:latin typeface="Arial"/>
                <a:cs typeface="Arial"/>
              </a:rPr>
              <a:t>Research platforms</a:t>
            </a:r>
            <a:endParaRPr lang="en-GB"/>
          </a:p>
        </p:txBody>
      </p:sp>
      <p:sp>
        <p:nvSpPr>
          <p:cNvPr id="16" name="Text Placeholder 15">
            <a:extLst>
              <a:ext uri="{FF2B5EF4-FFF2-40B4-BE49-F238E27FC236}">
                <a16:creationId xmlns:a16="http://schemas.microsoft.com/office/drawing/2014/main" id="{75073FD3-8602-2F35-5B4C-F91C8F20DB23}"/>
              </a:ext>
            </a:extLst>
          </p:cNvPr>
          <p:cNvSpPr>
            <a:spLocks noGrp="1"/>
          </p:cNvSpPr>
          <p:nvPr>
            <p:ph type="body" sz="quarter" idx="10"/>
          </p:nvPr>
        </p:nvSpPr>
        <p:spPr>
          <a:xfrm>
            <a:off x="527051" y="3224213"/>
            <a:ext cx="5962340" cy="2379662"/>
          </a:xfrm>
        </p:spPr>
        <p:txBody>
          <a:bodyPr/>
          <a:lstStyle/>
          <a:p>
            <a:r>
              <a:rPr lang="en-GB">
                <a:latin typeface="Arial"/>
                <a:cs typeface="Arial"/>
              </a:rPr>
              <a:t>Manchester’s five research platforms provide </a:t>
            </a:r>
            <a:r>
              <a:rPr lang="en-GB"/>
              <a:t/>
            </a:r>
            <a:br>
              <a:rPr lang="en-GB"/>
            </a:br>
            <a:r>
              <a:rPr lang="en-GB">
                <a:latin typeface="Arial"/>
                <a:cs typeface="Arial"/>
              </a:rPr>
              <a:t>forums, focus and resources to connect, drive and amplify interdisciplinary collaborations across our institutes, research centres and individual academics. They support research, external engagement and inform our teaching.</a:t>
            </a:r>
          </a:p>
          <a:p>
            <a:endParaRPr lang="en-US"/>
          </a:p>
        </p:txBody>
      </p:sp>
    </p:spTree>
    <p:extLst>
      <p:ext uri="{BB962C8B-B14F-4D97-AF65-F5344CB8AC3E}">
        <p14:creationId xmlns:p14="http://schemas.microsoft.com/office/powerpoint/2010/main" val="377263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a:extLst>
              <a:ext uri="{FF2B5EF4-FFF2-40B4-BE49-F238E27FC236}">
                <a16:creationId xmlns:a16="http://schemas.microsoft.com/office/drawing/2014/main" id="{AA80AB58-B348-5558-7E89-2576FA51E96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307711" y="-1"/>
            <a:ext cx="8874125" cy="6858000"/>
          </a:xfrm>
        </p:spPr>
      </p:pic>
      <p:sp>
        <p:nvSpPr>
          <p:cNvPr id="6" name="Rectangle 5">
            <a:extLst>
              <a:ext uri="{FF2B5EF4-FFF2-40B4-BE49-F238E27FC236}">
                <a16:creationId xmlns:a16="http://schemas.microsoft.com/office/drawing/2014/main" id="{15AFBEAD-21D9-0652-B1B3-6DF5EB08952B}"/>
              </a:ext>
            </a:extLst>
          </p:cNvPr>
          <p:cNvSpPr/>
          <p:nvPr/>
        </p:nvSpPr>
        <p:spPr>
          <a:xfrm>
            <a:off x="3307712" y="0"/>
            <a:ext cx="8874125" cy="6857999"/>
          </a:xfrm>
          <a:prstGeom prst="rect">
            <a:avLst/>
          </a:prstGeom>
          <a:solidFill>
            <a:srgbClr val="033A63">
              <a:alpha val="80827"/>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8F12C04D-F586-16CD-8DE2-F1B7ED5C2ACC}"/>
              </a:ext>
            </a:extLst>
          </p:cNvPr>
          <p:cNvSpPr>
            <a:spLocks noGrp="1"/>
          </p:cNvSpPr>
          <p:nvPr>
            <p:ph type="body" sz="quarter" idx="10"/>
          </p:nvPr>
        </p:nvSpPr>
        <p:spPr/>
        <p:txBody>
          <a:bodyPr/>
          <a:lstStyle/>
          <a:p>
            <a:r>
              <a:rPr lang="en-GB"/>
              <a:t>Digital Futures</a:t>
            </a:r>
          </a:p>
        </p:txBody>
      </p:sp>
      <p:sp>
        <p:nvSpPr>
          <p:cNvPr id="10" name="Text Placeholder 9">
            <a:extLst>
              <a:ext uri="{FF2B5EF4-FFF2-40B4-BE49-F238E27FC236}">
                <a16:creationId xmlns:a16="http://schemas.microsoft.com/office/drawing/2014/main" id="{382B070B-E0CE-2E71-8A89-6FBEF13E86C0}"/>
              </a:ext>
            </a:extLst>
          </p:cNvPr>
          <p:cNvSpPr>
            <a:spLocks noGrp="1"/>
          </p:cNvSpPr>
          <p:nvPr>
            <p:ph type="body" sz="quarter" idx="11"/>
          </p:nvPr>
        </p:nvSpPr>
        <p:spPr/>
        <p:txBody>
          <a:bodyPr/>
          <a:lstStyle/>
          <a:p>
            <a:r>
              <a:rPr lang="en-GB"/>
              <a:t>Transforming our world through digital research.</a:t>
            </a:r>
          </a:p>
          <a:p>
            <a:endParaRPr lang="en-US"/>
          </a:p>
        </p:txBody>
      </p:sp>
      <p:sp>
        <p:nvSpPr>
          <p:cNvPr id="42" name="Text Placeholder 41">
            <a:extLst>
              <a:ext uri="{FF2B5EF4-FFF2-40B4-BE49-F238E27FC236}">
                <a16:creationId xmlns:a16="http://schemas.microsoft.com/office/drawing/2014/main" id="{2E6A37CD-D35B-13C8-C041-79CCEDDB60EF}"/>
              </a:ext>
            </a:extLst>
          </p:cNvPr>
          <p:cNvSpPr>
            <a:spLocks noGrp="1"/>
          </p:cNvSpPr>
          <p:nvPr>
            <p:ph type="body" sz="quarter" idx="12"/>
          </p:nvPr>
        </p:nvSpPr>
        <p:spPr/>
        <p:txBody>
          <a:bodyPr/>
          <a:lstStyle/>
          <a:p>
            <a:endParaRPr lang="en-US"/>
          </a:p>
        </p:txBody>
      </p:sp>
      <p:pic>
        <p:nvPicPr>
          <p:cNvPr id="49" name="Picture Placeholder 48">
            <a:extLst>
              <a:ext uri="{FF2B5EF4-FFF2-40B4-BE49-F238E27FC236}">
                <a16:creationId xmlns:a16="http://schemas.microsoft.com/office/drawing/2014/main" id="{4EE5FF02-A2F6-6B2D-5B5D-AA55011B963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t="-63266" b="-63266"/>
          <a:stretch/>
        </p:blipFill>
        <p:spPr>
          <a:xfrm>
            <a:off x="526648" y="5190874"/>
            <a:ext cx="1793670" cy="539989"/>
          </a:xfrm>
        </p:spPr>
      </p:pic>
      <p:sp>
        <p:nvSpPr>
          <p:cNvPr id="5" name="Rectangle 4">
            <a:extLst>
              <a:ext uri="{FF2B5EF4-FFF2-40B4-BE49-F238E27FC236}">
                <a16:creationId xmlns:a16="http://schemas.microsoft.com/office/drawing/2014/main" id="{2D542FC4-2716-50EE-D486-1F56FBF7415A}"/>
              </a:ext>
            </a:extLst>
          </p:cNvPr>
          <p:cNvSpPr/>
          <p:nvPr/>
        </p:nvSpPr>
        <p:spPr>
          <a:xfrm>
            <a:off x="3797385" y="5762762"/>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0CC0189A-5270-1B70-A9A2-980B781CFD87}"/>
              </a:ext>
            </a:extLst>
          </p:cNvPr>
          <p:cNvGrpSpPr/>
          <p:nvPr/>
        </p:nvGrpSpPr>
        <p:grpSpPr>
          <a:xfrm>
            <a:off x="4240566" y="5905401"/>
            <a:ext cx="7074229" cy="437481"/>
            <a:chOff x="4864834" y="5893940"/>
            <a:chExt cx="7074229" cy="437481"/>
          </a:xfrm>
        </p:grpSpPr>
        <p:sp>
          <p:nvSpPr>
            <p:cNvPr id="18" name="TextBox 17">
              <a:extLst>
                <a:ext uri="{FF2B5EF4-FFF2-40B4-BE49-F238E27FC236}">
                  <a16:creationId xmlns:a16="http://schemas.microsoft.com/office/drawing/2014/main" id="{D11AD691-854B-A731-94AE-4224922451BC}"/>
                </a:ext>
              </a:extLst>
            </p:cNvPr>
            <p:cNvSpPr txBox="1"/>
            <p:nvPr/>
          </p:nvSpPr>
          <p:spPr>
            <a:xfrm>
              <a:off x="4864834" y="5928014"/>
              <a:ext cx="901561"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Data science and AI</a:t>
              </a:r>
            </a:p>
          </p:txBody>
        </p:sp>
        <p:sp>
          <p:nvSpPr>
            <p:cNvPr id="19" name="TextBox 18">
              <a:extLst>
                <a:ext uri="{FF2B5EF4-FFF2-40B4-BE49-F238E27FC236}">
                  <a16:creationId xmlns:a16="http://schemas.microsoft.com/office/drawing/2014/main" id="{155D5FA0-DBAD-35B1-2781-717CC6E33E50}"/>
                </a:ext>
              </a:extLst>
            </p:cNvPr>
            <p:cNvSpPr txBox="1"/>
            <p:nvPr/>
          </p:nvSpPr>
          <p:spPr>
            <a:xfrm>
              <a:off x="6042777" y="5928014"/>
              <a:ext cx="971954"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Social media and networks</a:t>
              </a:r>
            </a:p>
          </p:txBody>
        </p:sp>
        <p:sp>
          <p:nvSpPr>
            <p:cNvPr id="20" name="TextBox 19">
              <a:extLst>
                <a:ext uri="{FF2B5EF4-FFF2-40B4-BE49-F238E27FC236}">
                  <a16:creationId xmlns:a16="http://schemas.microsoft.com/office/drawing/2014/main" id="{C1625EBE-167F-1DAD-B494-51D3653060D8}"/>
                </a:ext>
              </a:extLst>
            </p:cNvPr>
            <p:cNvSpPr txBox="1"/>
            <p:nvPr/>
          </p:nvSpPr>
          <p:spPr>
            <a:xfrm>
              <a:off x="7291113" y="5928014"/>
              <a:ext cx="1068525"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Digital trust and security</a:t>
              </a:r>
            </a:p>
          </p:txBody>
        </p:sp>
        <p:sp>
          <p:nvSpPr>
            <p:cNvPr id="21" name="TextBox 20">
              <a:extLst>
                <a:ext uri="{FF2B5EF4-FFF2-40B4-BE49-F238E27FC236}">
                  <a16:creationId xmlns:a16="http://schemas.microsoft.com/office/drawing/2014/main" id="{F30D936F-5647-4217-BEFC-0D8CF8CF35CB}"/>
                </a:ext>
              </a:extLst>
            </p:cNvPr>
            <p:cNvSpPr txBox="1"/>
            <p:nvPr/>
          </p:nvSpPr>
          <p:spPr>
            <a:xfrm>
              <a:off x="8636020" y="5928014"/>
              <a:ext cx="786373"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Internet of things </a:t>
              </a:r>
            </a:p>
          </p:txBody>
        </p:sp>
        <p:sp>
          <p:nvSpPr>
            <p:cNvPr id="22" name="TextBox 21">
              <a:extLst>
                <a:ext uri="{FF2B5EF4-FFF2-40B4-BE49-F238E27FC236}">
                  <a16:creationId xmlns:a16="http://schemas.microsoft.com/office/drawing/2014/main" id="{F3838E8D-BFD0-74F2-51E3-3362F9A78452}"/>
                </a:ext>
              </a:extLst>
            </p:cNvPr>
            <p:cNvSpPr txBox="1"/>
            <p:nvPr/>
          </p:nvSpPr>
          <p:spPr>
            <a:xfrm>
              <a:off x="9698775" y="5928014"/>
              <a:ext cx="1147640"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Human-centred design</a:t>
              </a:r>
            </a:p>
          </p:txBody>
        </p:sp>
        <p:cxnSp>
          <p:nvCxnSpPr>
            <p:cNvPr id="23" name="Straight Connector 22">
              <a:extLst>
                <a:ext uri="{FF2B5EF4-FFF2-40B4-BE49-F238E27FC236}">
                  <a16:creationId xmlns:a16="http://schemas.microsoft.com/office/drawing/2014/main" id="{139687A3-32FB-2318-4A98-B2C1474DE020}"/>
                </a:ext>
              </a:extLst>
            </p:cNvPr>
            <p:cNvCxnSpPr>
              <a:cxnSpLocks/>
            </p:cNvCxnSpPr>
            <p:nvPr/>
          </p:nvCxnSpPr>
          <p:spPr>
            <a:xfrm>
              <a:off x="5904586"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E20EA5-9695-07A6-A615-C961E680606B}"/>
                </a:ext>
              </a:extLst>
            </p:cNvPr>
            <p:cNvCxnSpPr>
              <a:cxnSpLocks/>
            </p:cNvCxnSpPr>
            <p:nvPr/>
          </p:nvCxnSpPr>
          <p:spPr>
            <a:xfrm>
              <a:off x="9560584"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970225-14E5-D4BB-C1C8-5BA901E5C76E}"/>
                </a:ext>
              </a:extLst>
            </p:cNvPr>
            <p:cNvCxnSpPr>
              <a:cxnSpLocks/>
            </p:cNvCxnSpPr>
            <p:nvPr/>
          </p:nvCxnSpPr>
          <p:spPr>
            <a:xfrm>
              <a:off x="7152922"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50B88BF-4439-9EA6-8C5A-9371A3D2174D}"/>
                </a:ext>
              </a:extLst>
            </p:cNvPr>
            <p:cNvCxnSpPr>
              <a:cxnSpLocks/>
            </p:cNvCxnSpPr>
            <p:nvPr/>
          </p:nvCxnSpPr>
          <p:spPr>
            <a:xfrm>
              <a:off x="8497829"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7DB1D0-7F4E-79DC-D777-9F40850BF20A}"/>
                </a:ext>
              </a:extLst>
            </p:cNvPr>
            <p:cNvCxnSpPr>
              <a:cxnSpLocks/>
            </p:cNvCxnSpPr>
            <p:nvPr/>
          </p:nvCxnSpPr>
          <p:spPr>
            <a:xfrm>
              <a:off x="10984606" y="5893940"/>
              <a:ext cx="0" cy="437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08EE88B-AD35-9E53-3758-9CA4DCC79116}"/>
                </a:ext>
              </a:extLst>
            </p:cNvPr>
            <p:cNvSpPr txBox="1"/>
            <p:nvPr/>
          </p:nvSpPr>
          <p:spPr>
            <a:xfrm>
              <a:off x="11122793" y="5928014"/>
              <a:ext cx="816270" cy="369332"/>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Policy and innovation</a:t>
              </a:r>
            </a:p>
          </p:txBody>
        </p:sp>
      </p:grpSp>
      <p:pic>
        <p:nvPicPr>
          <p:cNvPr id="8" name="Graphic 7" descr="Medical with solid fill">
            <a:extLst>
              <a:ext uri="{FF2B5EF4-FFF2-40B4-BE49-F238E27FC236}">
                <a16:creationId xmlns:a16="http://schemas.microsoft.com/office/drawing/2014/main" id="{653F1A89-376C-0FEB-0B42-A1ACE283C81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157544" y="982388"/>
            <a:ext cx="761939" cy="761939"/>
          </a:xfrm>
          <a:prstGeom prst="rect">
            <a:avLst/>
          </a:prstGeom>
        </p:spPr>
      </p:pic>
      <p:pic>
        <p:nvPicPr>
          <p:cNvPr id="12" name="Graphic 11" descr="City with solid fill">
            <a:extLst>
              <a:ext uri="{FF2B5EF4-FFF2-40B4-BE49-F238E27FC236}">
                <a16:creationId xmlns:a16="http://schemas.microsoft.com/office/drawing/2014/main" id="{43E73D58-1663-8CC7-49FA-79130FF7B82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209645" y="898649"/>
            <a:ext cx="914400" cy="914400"/>
          </a:xfrm>
          <a:prstGeom prst="rect">
            <a:avLst/>
          </a:prstGeom>
        </p:spPr>
      </p:pic>
      <p:pic>
        <p:nvPicPr>
          <p:cNvPr id="14" name="Graphic 13" descr="Work from home desk with solid fill">
            <a:extLst>
              <a:ext uri="{FF2B5EF4-FFF2-40B4-BE49-F238E27FC236}">
                <a16:creationId xmlns:a16="http://schemas.microsoft.com/office/drawing/2014/main" id="{11D1FAC5-C268-9657-A403-3CED7728435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44418" y="896341"/>
            <a:ext cx="914400" cy="914400"/>
          </a:xfrm>
          <a:prstGeom prst="rect">
            <a:avLst/>
          </a:prstGeom>
        </p:spPr>
      </p:pic>
      <p:pic>
        <p:nvPicPr>
          <p:cNvPr id="16" name="Graphic 15" descr="Universal access with solid fill">
            <a:extLst>
              <a:ext uri="{FF2B5EF4-FFF2-40B4-BE49-F238E27FC236}">
                <a16:creationId xmlns:a16="http://schemas.microsoft.com/office/drawing/2014/main" id="{A74D26E3-0B8E-A5BB-7CB3-B3F7938899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152606" y="3291121"/>
            <a:ext cx="914400" cy="914400"/>
          </a:xfrm>
          <a:prstGeom prst="rect">
            <a:avLst/>
          </a:prstGeom>
        </p:spPr>
      </p:pic>
      <p:pic>
        <p:nvPicPr>
          <p:cNvPr id="29" name="Graphic 28" descr="Processor with solid fill">
            <a:extLst>
              <a:ext uri="{FF2B5EF4-FFF2-40B4-BE49-F238E27FC236}">
                <a16:creationId xmlns:a16="http://schemas.microsoft.com/office/drawing/2014/main" id="{713CDE23-6D68-538F-84AA-54D65713940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9497253" y="3328699"/>
            <a:ext cx="776209" cy="776209"/>
          </a:xfrm>
          <a:prstGeom prst="rect">
            <a:avLst/>
          </a:prstGeom>
        </p:spPr>
      </p:pic>
      <p:pic>
        <p:nvPicPr>
          <p:cNvPr id="31" name="Graphic 30" descr="Artificial Intelligence with solid fill">
            <a:extLst>
              <a:ext uri="{FF2B5EF4-FFF2-40B4-BE49-F238E27FC236}">
                <a16:creationId xmlns:a16="http://schemas.microsoft.com/office/drawing/2014/main" id="{3EAB7665-AE20-325A-60A1-580DE22B71E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0636662" y="946856"/>
            <a:ext cx="711443" cy="711443"/>
          </a:xfrm>
          <a:prstGeom prst="rect">
            <a:avLst/>
          </a:prstGeom>
        </p:spPr>
      </p:pic>
      <p:pic>
        <p:nvPicPr>
          <p:cNvPr id="33" name="Graphic 32" descr="Lightbulb and gear with solid fill">
            <a:extLst>
              <a:ext uri="{FF2B5EF4-FFF2-40B4-BE49-F238E27FC236}">
                <a16:creationId xmlns:a16="http://schemas.microsoft.com/office/drawing/2014/main" id="{965825F8-5612-BDCD-6F26-2F458D34DF07}"/>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7405761" y="3374280"/>
            <a:ext cx="678024" cy="678024"/>
          </a:xfrm>
          <a:prstGeom prst="rect">
            <a:avLst/>
          </a:prstGeom>
        </p:spPr>
      </p:pic>
      <p:sp>
        <p:nvSpPr>
          <p:cNvPr id="35" name="TextBox 34">
            <a:extLst>
              <a:ext uri="{FF2B5EF4-FFF2-40B4-BE49-F238E27FC236}">
                <a16:creationId xmlns:a16="http://schemas.microsoft.com/office/drawing/2014/main" id="{55DD8605-C32C-5CE3-322B-72B7AFDAED32}"/>
              </a:ext>
            </a:extLst>
          </p:cNvPr>
          <p:cNvSpPr txBox="1"/>
          <p:nvPr/>
        </p:nvSpPr>
        <p:spPr>
          <a:xfrm>
            <a:off x="3914953" y="2084313"/>
            <a:ext cx="1251932"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Health and care</a:t>
            </a:r>
          </a:p>
        </p:txBody>
      </p:sp>
      <p:sp>
        <p:nvSpPr>
          <p:cNvPr id="37" name="TextBox 36">
            <a:extLst>
              <a:ext uri="{FF2B5EF4-FFF2-40B4-BE49-F238E27FC236}">
                <a16:creationId xmlns:a16="http://schemas.microsoft.com/office/drawing/2014/main" id="{FDFD8CA9-D7C8-B8B8-DB85-073F0B185ABC}"/>
              </a:ext>
            </a:extLst>
          </p:cNvPr>
          <p:cNvSpPr txBox="1"/>
          <p:nvPr/>
        </p:nvSpPr>
        <p:spPr>
          <a:xfrm>
            <a:off x="5832260" y="2084313"/>
            <a:ext cx="1756621"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Cities and environment</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ACC130A3-79CE-C557-A6B0-01EA2B308F9E}"/>
              </a:ext>
            </a:extLst>
          </p:cNvPr>
          <p:cNvSpPr txBox="1"/>
          <p:nvPr/>
        </p:nvSpPr>
        <p:spPr>
          <a:xfrm>
            <a:off x="7983727" y="2084313"/>
            <a:ext cx="162879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Employment and productivity</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41" name="TextBox 40">
            <a:extLst>
              <a:ext uri="{FF2B5EF4-FFF2-40B4-BE49-F238E27FC236}">
                <a16:creationId xmlns:a16="http://schemas.microsoft.com/office/drawing/2014/main" id="{B308D102-5716-5DD5-5882-328BE4BD857F}"/>
              </a:ext>
            </a:extLst>
          </p:cNvPr>
          <p:cNvSpPr txBox="1"/>
          <p:nvPr/>
        </p:nvSpPr>
        <p:spPr>
          <a:xfrm>
            <a:off x="10177617" y="2084313"/>
            <a:ext cx="1487736"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Industry 5.0</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44" name="TextBox 43">
            <a:extLst>
              <a:ext uri="{FF2B5EF4-FFF2-40B4-BE49-F238E27FC236}">
                <a16:creationId xmlns:a16="http://schemas.microsoft.com/office/drawing/2014/main" id="{2E0F68C6-3E88-0FFC-D69A-7407D5F168F6}"/>
              </a:ext>
            </a:extLst>
          </p:cNvPr>
          <p:cNvSpPr txBox="1"/>
          <p:nvPr/>
        </p:nvSpPr>
        <p:spPr>
          <a:xfrm>
            <a:off x="4760046" y="4478730"/>
            <a:ext cx="1650538"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Citizens and democracy</a:t>
            </a:r>
          </a:p>
        </p:txBody>
      </p:sp>
      <p:sp>
        <p:nvSpPr>
          <p:cNvPr id="47" name="TextBox 46">
            <a:extLst>
              <a:ext uri="{FF2B5EF4-FFF2-40B4-BE49-F238E27FC236}">
                <a16:creationId xmlns:a16="http://schemas.microsoft.com/office/drawing/2014/main" id="{792E84D9-BB7C-ADA5-7399-115BBC34F67D}"/>
              </a:ext>
            </a:extLst>
          </p:cNvPr>
          <p:cNvSpPr txBox="1"/>
          <p:nvPr/>
        </p:nvSpPr>
        <p:spPr>
          <a:xfrm>
            <a:off x="7073830" y="4478730"/>
            <a:ext cx="1323079"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FFFFFF"/>
                </a:solidFill>
                <a:effectLst/>
                <a:uLnTx/>
                <a:uFillTx/>
                <a:latin typeface="Arial" panose="020B0604020202020204"/>
                <a:ea typeface="+mn-ea"/>
                <a:cs typeface="+mn-cs"/>
              </a:rPr>
              <a:t>Createch</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56588995-D2A3-8244-718C-CD7A5CDAEF08}"/>
              </a:ext>
            </a:extLst>
          </p:cNvPr>
          <p:cNvSpPr txBox="1"/>
          <p:nvPr/>
        </p:nvSpPr>
        <p:spPr>
          <a:xfrm>
            <a:off x="9074507" y="4478730"/>
            <a:ext cx="1684618"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Digital skills</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nvGrpSpPr>
          <p:cNvPr id="64" name="Group 63">
            <a:extLst>
              <a:ext uri="{FF2B5EF4-FFF2-40B4-BE49-F238E27FC236}">
                <a16:creationId xmlns:a16="http://schemas.microsoft.com/office/drawing/2014/main" id="{F084E7F8-9D34-38CB-F705-B5256CEE8EE4}"/>
              </a:ext>
            </a:extLst>
          </p:cNvPr>
          <p:cNvGrpSpPr/>
          <p:nvPr/>
        </p:nvGrpSpPr>
        <p:grpSpPr>
          <a:xfrm>
            <a:off x="3585304" y="1760910"/>
            <a:ext cx="8324557" cy="971281"/>
            <a:chOff x="3629414" y="1760910"/>
            <a:chExt cx="8324557" cy="971281"/>
          </a:xfrm>
        </p:grpSpPr>
        <p:pic>
          <p:nvPicPr>
            <p:cNvPr id="58" name="Graphic 57">
              <a:extLst>
                <a:ext uri="{FF2B5EF4-FFF2-40B4-BE49-F238E27FC236}">
                  <a16:creationId xmlns:a16="http://schemas.microsoft.com/office/drawing/2014/main" id="{6F419B70-4947-4750-C4E3-B602A3067514}"/>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3629414" y="1760910"/>
              <a:ext cx="1911230" cy="971281"/>
            </a:xfrm>
            <a:prstGeom prst="rect">
              <a:avLst/>
            </a:prstGeom>
          </p:spPr>
        </p:pic>
        <p:pic>
          <p:nvPicPr>
            <p:cNvPr id="59" name="Graphic 58">
              <a:extLst>
                <a:ext uri="{FF2B5EF4-FFF2-40B4-BE49-F238E27FC236}">
                  <a16:creationId xmlns:a16="http://schemas.microsoft.com/office/drawing/2014/main" id="{57FDC7E5-4A17-835A-E6D9-C97C9843A999}"/>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5767190" y="1760910"/>
              <a:ext cx="1911230" cy="971281"/>
            </a:xfrm>
            <a:prstGeom prst="rect">
              <a:avLst/>
            </a:prstGeom>
          </p:spPr>
        </p:pic>
        <p:pic>
          <p:nvPicPr>
            <p:cNvPr id="61" name="Graphic 60">
              <a:extLst>
                <a:ext uri="{FF2B5EF4-FFF2-40B4-BE49-F238E27FC236}">
                  <a16:creationId xmlns:a16="http://schemas.microsoft.com/office/drawing/2014/main" id="{AB0667CD-7231-1C30-2688-AA8739DAE349}"/>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904966" y="1760910"/>
              <a:ext cx="1911230" cy="971281"/>
            </a:xfrm>
            <a:prstGeom prst="rect">
              <a:avLst/>
            </a:prstGeom>
          </p:spPr>
        </p:pic>
        <p:pic>
          <p:nvPicPr>
            <p:cNvPr id="62" name="Graphic 61">
              <a:extLst>
                <a:ext uri="{FF2B5EF4-FFF2-40B4-BE49-F238E27FC236}">
                  <a16:creationId xmlns:a16="http://schemas.microsoft.com/office/drawing/2014/main" id="{6BD2B7E0-CF43-A83C-0E62-8F14D4C2404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10042741" y="1760910"/>
              <a:ext cx="1911230" cy="971281"/>
            </a:xfrm>
            <a:prstGeom prst="rect">
              <a:avLst/>
            </a:prstGeom>
          </p:spPr>
        </p:pic>
      </p:grpSp>
      <p:grpSp>
        <p:nvGrpSpPr>
          <p:cNvPr id="65" name="Group 64">
            <a:extLst>
              <a:ext uri="{FF2B5EF4-FFF2-40B4-BE49-F238E27FC236}">
                <a16:creationId xmlns:a16="http://schemas.microsoft.com/office/drawing/2014/main" id="{A46F37C0-9D11-EAB1-7914-28AA7CC3FCFB}"/>
              </a:ext>
            </a:extLst>
          </p:cNvPr>
          <p:cNvGrpSpPr/>
          <p:nvPr/>
        </p:nvGrpSpPr>
        <p:grpSpPr>
          <a:xfrm>
            <a:off x="4654191" y="4140660"/>
            <a:ext cx="6186782" cy="971281"/>
            <a:chOff x="3629414" y="1760910"/>
            <a:chExt cx="6186782" cy="971281"/>
          </a:xfrm>
        </p:grpSpPr>
        <p:pic>
          <p:nvPicPr>
            <p:cNvPr id="66" name="Graphic 65">
              <a:extLst>
                <a:ext uri="{FF2B5EF4-FFF2-40B4-BE49-F238E27FC236}">
                  <a16:creationId xmlns:a16="http://schemas.microsoft.com/office/drawing/2014/main" id="{A6DDD8A7-EAE6-70D3-DA5D-17970120F2E4}"/>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3629414" y="1760910"/>
              <a:ext cx="1911230" cy="971281"/>
            </a:xfrm>
            <a:prstGeom prst="rect">
              <a:avLst/>
            </a:prstGeom>
          </p:spPr>
        </p:pic>
        <p:pic>
          <p:nvPicPr>
            <p:cNvPr id="67" name="Graphic 66">
              <a:extLst>
                <a:ext uri="{FF2B5EF4-FFF2-40B4-BE49-F238E27FC236}">
                  <a16:creationId xmlns:a16="http://schemas.microsoft.com/office/drawing/2014/main" id="{56B0D834-32E6-EC7F-E5CF-BB8A0EC9C21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5767190" y="1760910"/>
              <a:ext cx="1911230" cy="971281"/>
            </a:xfrm>
            <a:prstGeom prst="rect">
              <a:avLst/>
            </a:prstGeom>
          </p:spPr>
        </p:pic>
        <p:pic>
          <p:nvPicPr>
            <p:cNvPr id="68" name="Graphic 67">
              <a:extLst>
                <a:ext uri="{FF2B5EF4-FFF2-40B4-BE49-F238E27FC236}">
                  <a16:creationId xmlns:a16="http://schemas.microsoft.com/office/drawing/2014/main" id="{B10590E4-7FA1-B8FA-9C44-9AD4F863AA35}"/>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7904966" y="1760910"/>
              <a:ext cx="1911230" cy="971281"/>
            </a:xfrm>
            <a:prstGeom prst="rect">
              <a:avLst/>
            </a:prstGeom>
          </p:spPr>
        </p:pic>
      </p:grpSp>
    </p:spTree>
    <p:extLst>
      <p:ext uri="{BB962C8B-B14F-4D97-AF65-F5344CB8AC3E}">
        <p14:creationId xmlns:p14="http://schemas.microsoft.com/office/powerpoint/2010/main" val="47161585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075A85-BD10-2935-3E44-A39BD3515529}"/>
              </a:ext>
            </a:extLst>
          </p:cNvPr>
          <p:cNvSpPr>
            <a:spLocks noGrp="1"/>
          </p:cNvSpPr>
          <p:nvPr>
            <p:ph type="body" sz="quarter" idx="10"/>
          </p:nvPr>
        </p:nvSpPr>
        <p:spPr>
          <a:xfrm>
            <a:off x="526647" y="254712"/>
            <a:ext cx="2313428" cy="1409461"/>
          </a:xfrm>
        </p:spPr>
        <p:txBody>
          <a:bodyPr/>
          <a:lstStyle/>
          <a:p>
            <a:r>
              <a:rPr lang="en-GB"/>
              <a:t>Sustainable Futures</a:t>
            </a:r>
          </a:p>
        </p:txBody>
      </p:sp>
      <p:sp>
        <p:nvSpPr>
          <p:cNvPr id="5" name="Text Placeholder 4">
            <a:extLst>
              <a:ext uri="{FF2B5EF4-FFF2-40B4-BE49-F238E27FC236}">
                <a16:creationId xmlns:a16="http://schemas.microsoft.com/office/drawing/2014/main" id="{134ABD9A-4727-D3A3-E939-90609132E1BD}"/>
              </a:ext>
            </a:extLst>
          </p:cNvPr>
          <p:cNvSpPr>
            <a:spLocks noGrp="1"/>
          </p:cNvSpPr>
          <p:nvPr>
            <p:ph type="body" sz="quarter" idx="11"/>
          </p:nvPr>
        </p:nvSpPr>
        <p:spPr>
          <a:xfrm>
            <a:off x="526647" y="1845664"/>
            <a:ext cx="2313428" cy="2514303"/>
          </a:xfrm>
        </p:spPr>
        <p:txBody>
          <a:bodyPr/>
          <a:lstStyle/>
          <a:p>
            <a:r>
              <a:rPr lang="en-GB"/>
              <a:t>Delivering solutions to urgent environmental challenges.</a:t>
            </a:r>
          </a:p>
        </p:txBody>
      </p:sp>
      <p:sp>
        <p:nvSpPr>
          <p:cNvPr id="10" name="Text Placeholder 9">
            <a:extLst>
              <a:ext uri="{FF2B5EF4-FFF2-40B4-BE49-F238E27FC236}">
                <a16:creationId xmlns:a16="http://schemas.microsoft.com/office/drawing/2014/main" id="{B8EE739C-79FC-8491-5CAA-61F63AAD71B5}"/>
              </a:ext>
            </a:extLst>
          </p:cNvPr>
          <p:cNvSpPr>
            <a:spLocks noGrp="1"/>
          </p:cNvSpPr>
          <p:nvPr>
            <p:ph type="body" sz="quarter" idx="12"/>
          </p:nvPr>
        </p:nvSpPr>
        <p:spPr/>
        <p:txBody>
          <a:bodyPr/>
          <a:lstStyle/>
          <a:p>
            <a:endParaRPr lang="en-US"/>
          </a:p>
        </p:txBody>
      </p:sp>
      <p:pic>
        <p:nvPicPr>
          <p:cNvPr id="9" name="Graphic 8">
            <a:extLst>
              <a:ext uri="{FF2B5EF4-FFF2-40B4-BE49-F238E27FC236}">
                <a16:creationId xmlns:a16="http://schemas.microsoft.com/office/drawing/2014/main" id="{E87909D9-D41A-D40C-91FE-BCAA96D6C2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6647" y="5308127"/>
            <a:ext cx="2176289" cy="373078"/>
          </a:xfrm>
          <a:prstGeom prst="rect">
            <a:avLst/>
          </a:prstGeom>
        </p:spPr>
      </p:pic>
      <p:pic>
        <p:nvPicPr>
          <p:cNvPr id="2" name="Graphic 1">
            <a:extLst>
              <a:ext uri="{FF2B5EF4-FFF2-40B4-BE49-F238E27FC236}">
                <a16:creationId xmlns:a16="http://schemas.microsoft.com/office/drawing/2014/main" id="{6F6ABB2C-0EE7-C9C8-153B-D754EC61501E}"/>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0496" r="-9045"/>
          <a:stretch/>
        </p:blipFill>
        <p:spPr>
          <a:xfrm>
            <a:off x="3280512" y="4945975"/>
            <a:ext cx="8569204" cy="1800883"/>
          </a:xfrm>
          <a:prstGeom prst="rect">
            <a:avLst/>
          </a:prstGeom>
        </p:spPr>
      </p:pic>
      <p:grpSp>
        <p:nvGrpSpPr>
          <p:cNvPr id="6" name="Group 5">
            <a:extLst>
              <a:ext uri="{FF2B5EF4-FFF2-40B4-BE49-F238E27FC236}">
                <a16:creationId xmlns:a16="http://schemas.microsoft.com/office/drawing/2014/main" id="{1CEC7452-628C-11FF-C05E-1B408A05649E}"/>
              </a:ext>
            </a:extLst>
          </p:cNvPr>
          <p:cNvGrpSpPr/>
          <p:nvPr/>
        </p:nvGrpSpPr>
        <p:grpSpPr>
          <a:xfrm>
            <a:off x="4434022" y="1634064"/>
            <a:ext cx="6821122" cy="3035022"/>
            <a:chOff x="-1291364" y="1329724"/>
            <a:chExt cx="6821122" cy="3035022"/>
          </a:xfrm>
        </p:grpSpPr>
        <p:sp>
          <p:nvSpPr>
            <p:cNvPr id="7" name="TextBox 6">
              <a:extLst>
                <a:ext uri="{FF2B5EF4-FFF2-40B4-BE49-F238E27FC236}">
                  <a16:creationId xmlns:a16="http://schemas.microsoft.com/office/drawing/2014/main" id="{08877C26-5C93-DF81-DF09-FF4A19DC1681}"/>
                </a:ext>
              </a:extLst>
            </p:cNvPr>
            <p:cNvSpPr txBox="1"/>
            <p:nvPr/>
          </p:nvSpPr>
          <p:spPr>
            <a:xfrm>
              <a:off x="3565797" y="3814104"/>
              <a:ext cx="1963961" cy="461665"/>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Inspired and informed futures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sp>
          <p:nvSpPr>
            <p:cNvPr id="8" name="TextBox 7">
              <a:extLst>
                <a:ext uri="{FF2B5EF4-FFF2-40B4-BE49-F238E27FC236}">
                  <a16:creationId xmlns:a16="http://schemas.microsoft.com/office/drawing/2014/main" id="{FB4579DF-F40A-BCB1-D143-0A2AEA1010B2}"/>
                </a:ext>
              </a:extLst>
            </p:cNvPr>
            <p:cNvSpPr txBox="1"/>
            <p:nvPr/>
          </p:nvSpPr>
          <p:spPr>
            <a:xfrm>
              <a:off x="-1262694" y="3814104"/>
              <a:ext cx="1889064" cy="465864"/>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Resourceful futures</a:t>
              </a:r>
            </a:p>
          </p:txBody>
        </p:sp>
        <p:sp>
          <p:nvSpPr>
            <p:cNvPr id="11" name="TextBox 10">
              <a:extLst>
                <a:ext uri="{FF2B5EF4-FFF2-40B4-BE49-F238E27FC236}">
                  <a16:creationId xmlns:a16="http://schemas.microsoft.com/office/drawing/2014/main" id="{B8FE9B1B-87AB-13D2-98BB-C093D0651866}"/>
                </a:ext>
              </a:extLst>
            </p:cNvPr>
            <p:cNvSpPr txBox="1"/>
            <p:nvPr/>
          </p:nvSpPr>
          <p:spPr>
            <a:xfrm>
              <a:off x="-1291364" y="1329724"/>
              <a:ext cx="1917734" cy="621231"/>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Healthy futures</a:t>
              </a:r>
            </a:p>
          </p:txBody>
        </p:sp>
        <p:sp>
          <p:nvSpPr>
            <p:cNvPr id="12" name="TextBox 11">
              <a:extLst>
                <a:ext uri="{FF2B5EF4-FFF2-40B4-BE49-F238E27FC236}">
                  <a16:creationId xmlns:a16="http://schemas.microsoft.com/office/drawing/2014/main" id="{92CB550D-FB5C-8899-7E43-E90F26F1D252}"/>
                </a:ext>
              </a:extLst>
            </p:cNvPr>
            <p:cNvSpPr txBox="1"/>
            <p:nvPr/>
          </p:nvSpPr>
          <p:spPr>
            <a:xfrm>
              <a:off x="1186324" y="3814104"/>
              <a:ext cx="1768472" cy="550642"/>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Resilient futures</a:t>
              </a:r>
            </a:p>
          </p:txBody>
        </p:sp>
        <p:sp>
          <p:nvSpPr>
            <p:cNvPr id="13" name="TextBox 12">
              <a:extLst>
                <a:ext uri="{FF2B5EF4-FFF2-40B4-BE49-F238E27FC236}">
                  <a16:creationId xmlns:a16="http://schemas.microsoft.com/office/drawing/2014/main" id="{893E5C9B-3CE8-27CB-2E5E-F54C8BD176EF}"/>
                </a:ext>
              </a:extLst>
            </p:cNvPr>
            <p:cNvSpPr txBox="1"/>
            <p:nvPr/>
          </p:nvSpPr>
          <p:spPr>
            <a:xfrm>
              <a:off x="3607862" y="1329724"/>
              <a:ext cx="1921896" cy="604503"/>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Open Sans Light"/>
                  <a:cs typeface="Arial"/>
                </a:rPr>
                <a:t>Net-zero futures</a:t>
              </a:r>
            </a:p>
          </p:txBody>
        </p:sp>
        <p:sp>
          <p:nvSpPr>
            <p:cNvPr id="14" name="TextBox 13">
              <a:extLst>
                <a:ext uri="{FF2B5EF4-FFF2-40B4-BE49-F238E27FC236}">
                  <a16:creationId xmlns:a16="http://schemas.microsoft.com/office/drawing/2014/main" id="{813A494E-9E99-C93A-ABBE-926FDAF63F3A}"/>
                </a:ext>
              </a:extLst>
            </p:cNvPr>
            <p:cNvSpPr txBox="1"/>
            <p:nvPr/>
          </p:nvSpPr>
          <p:spPr>
            <a:xfrm>
              <a:off x="1186324" y="1329724"/>
              <a:ext cx="1868223" cy="854763"/>
            </a:xfrm>
            <a:prstGeom prst="rect">
              <a:avLst/>
            </a:prstGeom>
            <a:noFill/>
            <a:ln>
              <a:noFill/>
            </a:ln>
          </p:spPr>
          <p:txBody>
            <a:bodyPr wrap="square" lIns="0" tIns="0" rIns="0" bIns="0" rtlCol="0" anchor="t">
              <a:noAutofit/>
            </a:bodyPr>
            <a:lstStyle>
              <a:defPPr>
                <a:defRPr lang="en-US"/>
              </a:defPPr>
              <a:lvl1pPr>
                <a:defRPr sz="2400">
                  <a:solidFill>
                    <a:srgbClr val="283583"/>
                  </a:solidFill>
                  <a:latin typeface="Open Sans Light" pitchFamily="2" charset="0"/>
                  <a:ea typeface="Open Sans Light" pitchFamily="2" charset="0"/>
                  <a:cs typeface="Open Sans Light"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Inclusive and prosperous futures</a:t>
              </a:r>
            </a:p>
          </p:txBody>
        </p:sp>
      </p:grpSp>
      <p:grpSp>
        <p:nvGrpSpPr>
          <p:cNvPr id="15" name="Group 14">
            <a:extLst>
              <a:ext uri="{FF2B5EF4-FFF2-40B4-BE49-F238E27FC236}">
                <a16:creationId xmlns:a16="http://schemas.microsoft.com/office/drawing/2014/main" id="{98972FB2-D533-4902-DC2D-7B6C79D48868}"/>
              </a:ext>
            </a:extLst>
          </p:cNvPr>
          <p:cNvGrpSpPr/>
          <p:nvPr/>
        </p:nvGrpSpPr>
        <p:grpSpPr>
          <a:xfrm>
            <a:off x="4300199" y="1362562"/>
            <a:ext cx="7095272" cy="971281"/>
            <a:chOff x="3629414" y="1760910"/>
            <a:chExt cx="6186782" cy="971281"/>
          </a:xfrm>
        </p:grpSpPr>
        <p:pic>
          <p:nvPicPr>
            <p:cNvPr id="16" name="Graphic 15">
              <a:extLst>
                <a:ext uri="{FF2B5EF4-FFF2-40B4-BE49-F238E27FC236}">
                  <a16:creationId xmlns:a16="http://schemas.microsoft.com/office/drawing/2014/main" id="{F0978FFF-8229-AE74-9640-880C5883ECE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629414" y="1760910"/>
              <a:ext cx="1911230" cy="971281"/>
            </a:xfrm>
            <a:prstGeom prst="rect">
              <a:avLst/>
            </a:prstGeom>
          </p:spPr>
        </p:pic>
        <p:pic>
          <p:nvPicPr>
            <p:cNvPr id="17" name="Graphic 16">
              <a:extLst>
                <a:ext uri="{FF2B5EF4-FFF2-40B4-BE49-F238E27FC236}">
                  <a16:creationId xmlns:a16="http://schemas.microsoft.com/office/drawing/2014/main" id="{B375FEE7-AE56-B088-1AD2-9355181D24E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767190" y="1760910"/>
              <a:ext cx="1911230" cy="971281"/>
            </a:xfrm>
            <a:prstGeom prst="rect">
              <a:avLst/>
            </a:prstGeom>
          </p:spPr>
        </p:pic>
        <p:pic>
          <p:nvPicPr>
            <p:cNvPr id="18" name="Graphic 17">
              <a:extLst>
                <a:ext uri="{FF2B5EF4-FFF2-40B4-BE49-F238E27FC236}">
                  <a16:creationId xmlns:a16="http://schemas.microsoft.com/office/drawing/2014/main" id="{31E7468E-74A1-5B0D-49C1-61F9B9FD8F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904966" y="1760910"/>
              <a:ext cx="1911230" cy="971281"/>
            </a:xfrm>
            <a:prstGeom prst="rect">
              <a:avLst/>
            </a:prstGeom>
          </p:spPr>
        </p:pic>
      </p:grpSp>
      <p:pic>
        <p:nvPicPr>
          <p:cNvPr id="19" name="Picture 18">
            <a:extLst>
              <a:ext uri="{FF2B5EF4-FFF2-40B4-BE49-F238E27FC236}">
                <a16:creationId xmlns:a16="http://schemas.microsoft.com/office/drawing/2014/main" id="{0A94770D-DA93-09A4-5F7F-9DA6279F100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40526" y="121594"/>
            <a:ext cx="1911230" cy="1252847"/>
          </a:xfrm>
          <a:prstGeom prst="rect">
            <a:avLst/>
          </a:prstGeom>
        </p:spPr>
      </p:pic>
      <p:pic>
        <p:nvPicPr>
          <p:cNvPr id="20" name="Picture 19">
            <a:extLst>
              <a:ext uri="{FF2B5EF4-FFF2-40B4-BE49-F238E27FC236}">
                <a16:creationId xmlns:a16="http://schemas.microsoft.com/office/drawing/2014/main" id="{76FC923E-EAF3-A0A6-D300-65D49129616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92220" y="92680"/>
            <a:ext cx="1911231" cy="1235951"/>
          </a:xfrm>
          <a:prstGeom prst="rect">
            <a:avLst/>
          </a:prstGeom>
        </p:spPr>
      </p:pic>
      <p:pic>
        <p:nvPicPr>
          <p:cNvPr id="21" name="Picture 20">
            <a:extLst>
              <a:ext uri="{FF2B5EF4-FFF2-40B4-BE49-F238E27FC236}">
                <a16:creationId xmlns:a16="http://schemas.microsoft.com/office/drawing/2014/main" id="{E99631C3-69FD-0DE3-D922-F9F8015D6AC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343915" y="121594"/>
            <a:ext cx="1911230" cy="1253091"/>
          </a:xfrm>
          <a:prstGeom prst="rect">
            <a:avLst/>
          </a:prstGeom>
        </p:spPr>
      </p:pic>
      <p:grpSp>
        <p:nvGrpSpPr>
          <p:cNvPr id="22" name="Group 21">
            <a:extLst>
              <a:ext uri="{FF2B5EF4-FFF2-40B4-BE49-F238E27FC236}">
                <a16:creationId xmlns:a16="http://schemas.microsoft.com/office/drawing/2014/main" id="{F400F53C-0277-C452-2FFF-F162CE16F5FA}"/>
              </a:ext>
            </a:extLst>
          </p:cNvPr>
          <p:cNvGrpSpPr/>
          <p:nvPr/>
        </p:nvGrpSpPr>
        <p:grpSpPr>
          <a:xfrm>
            <a:off x="4280709" y="3811952"/>
            <a:ext cx="7095272" cy="971281"/>
            <a:chOff x="3629414" y="1760910"/>
            <a:chExt cx="6186782" cy="971281"/>
          </a:xfrm>
        </p:grpSpPr>
        <p:pic>
          <p:nvPicPr>
            <p:cNvPr id="23" name="Graphic 22">
              <a:extLst>
                <a:ext uri="{FF2B5EF4-FFF2-40B4-BE49-F238E27FC236}">
                  <a16:creationId xmlns:a16="http://schemas.microsoft.com/office/drawing/2014/main" id="{D3B7FE17-F7F4-49DC-3DF3-E68394D533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629414" y="1760910"/>
              <a:ext cx="1911230" cy="971281"/>
            </a:xfrm>
            <a:prstGeom prst="rect">
              <a:avLst/>
            </a:prstGeom>
          </p:spPr>
        </p:pic>
        <p:pic>
          <p:nvPicPr>
            <p:cNvPr id="24" name="Graphic 23">
              <a:extLst>
                <a:ext uri="{FF2B5EF4-FFF2-40B4-BE49-F238E27FC236}">
                  <a16:creationId xmlns:a16="http://schemas.microsoft.com/office/drawing/2014/main" id="{F91FA564-F9B8-1E6E-7216-7EB012F100F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767190" y="1760910"/>
              <a:ext cx="1911230" cy="971281"/>
            </a:xfrm>
            <a:prstGeom prst="rect">
              <a:avLst/>
            </a:prstGeom>
          </p:spPr>
        </p:pic>
        <p:pic>
          <p:nvPicPr>
            <p:cNvPr id="41" name="Graphic 40">
              <a:extLst>
                <a:ext uri="{FF2B5EF4-FFF2-40B4-BE49-F238E27FC236}">
                  <a16:creationId xmlns:a16="http://schemas.microsoft.com/office/drawing/2014/main" id="{3ADB6191-32E4-2017-C39D-B68EA200A26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904966" y="1760910"/>
              <a:ext cx="1911230" cy="971281"/>
            </a:xfrm>
            <a:prstGeom prst="rect">
              <a:avLst/>
            </a:prstGeom>
          </p:spPr>
        </p:pic>
      </p:grpSp>
      <p:pic>
        <p:nvPicPr>
          <p:cNvPr id="42" name="Picture 41">
            <a:extLst>
              <a:ext uri="{FF2B5EF4-FFF2-40B4-BE49-F238E27FC236}">
                <a16:creationId xmlns:a16="http://schemas.microsoft.com/office/drawing/2014/main" id="{2A19898A-6804-4394-6F79-D467AA2D903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291184" y="2554070"/>
            <a:ext cx="1911230" cy="1257882"/>
          </a:xfrm>
          <a:prstGeom prst="rect">
            <a:avLst/>
          </a:prstGeom>
        </p:spPr>
      </p:pic>
      <p:pic>
        <p:nvPicPr>
          <p:cNvPr id="43" name="Picture 42">
            <a:extLst>
              <a:ext uri="{FF2B5EF4-FFF2-40B4-BE49-F238E27FC236}">
                <a16:creationId xmlns:a16="http://schemas.microsoft.com/office/drawing/2014/main" id="{B552A930-EEDA-8541-AE73-4C9D4D9B3FF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440526" y="2534470"/>
            <a:ext cx="1911231" cy="1268751"/>
          </a:xfrm>
          <a:prstGeom prst="rect">
            <a:avLst/>
          </a:prstGeom>
        </p:spPr>
      </p:pic>
      <p:pic>
        <p:nvPicPr>
          <p:cNvPr id="44" name="Picture 43">
            <a:extLst>
              <a:ext uri="{FF2B5EF4-FFF2-40B4-BE49-F238E27FC236}">
                <a16:creationId xmlns:a16="http://schemas.microsoft.com/office/drawing/2014/main" id="{483F5657-DF9F-C426-C4B6-CECF149D411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42183" y="2547523"/>
            <a:ext cx="2014649" cy="1342441"/>
          </a:xfrm>
          <a:prstGeom prst="rect">
            <a:avLst/>
          </a:prstGeom>
        </p:spPr>
      </p:pic>
    </p:spTree>
    <p:extLst>
      <p:ext uri="{BB962C8B-B14F-4D97-AF65-F5344CB8AC3E}">
        <p14:creationId xmlns:p14="http://schemas.microsoft.com/office/powerpoint/2010/main" val="420637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stage&#10;&#10;Description automatically generated">
            <a:extLst>
              <a:ext uri="{FF2B5EF4-FFF2-40B4-BE49-F238E27FC236}">
                <a16:creationId xmlns:a16="http://schemas.microsoft.com/office/drawing/2014/main" id="{4FC8DCC3-2228-D0C7-949F-FDF0AC7D5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2989" y="-856"/>
            <a:ext cx="4075093" cy="2709937"/>
          </a:xfrm>
          <a:prstGeom prst="rect">
            <a:avLst/>
          </a:prstGeom>
        </p:spPr>
      </p:pic>
      <p:pic>
        <p:nvPicPr>
          <p:cNvPr id="6" name="Picture 5" descr="A person speaking into a microphone&#10;&#10;Description automatically generated">
            <a:extLst>
              <a:ext uri="{FF2B5EF4-FFF2-40B4-BE49-F238E27FC236}">
                <a16:creationId xmlns:a16="http://schemas.microsoft.com/office/drawing/2014/main" id="{3F6A3C94-40C1-BB36-82CE-A994E76D19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571" y="-1218"/>
            <a:ext cx="4075606" cy="2710278"/>
          </a:xfrm>
          <a:prstGeom prst="rect">
            <a:avLst/>
          </a:prstGeom>
        </p:spPr>
      </p:pic>
      <p:pic>
        <p:nvPicPr>
          <p:cNvPr id="8" name="Picture 7" descr="A person wearing a virtual reality headset&#10;&#10;Description automatically generated">
            <a:extLst>
              <a:ext uri="{FF2B5EF4-FFF2-40B4-BE49-F238E27FC236}">
                <a16:creationId xmlns:a16="http://schemas.microsoft.com/office/drawing/2014/main" id="{2FDC1A17-2E78-E926-FE0C-198806BE58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84310" y="-1218"/>
            <a:ext cx="1907686" cy="2710278"/>
          </a:xfrm>
          <a:prstGeom prst="rect">
            <a:avLst/>
          </a:prstGeom>
        </p:spPr>
      </p:pic>
      <p:pic>
        <p:nvPicPr>
          <p:cNvPr id="66" name="Graphic 65">
            <a:extLst>
              <a:ext uri="{FF2B5EF4-FFF2-40B4-BE49-F238E27FC236}">
                <a16:creationId xmlns:a16="http://schemas.microsoft.com/office/drawing/2014/main" id="{301DD079-ECB7-4408-09D3-E9A6F7D0B0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26647" y="5305526"/>
            <a:ext cx="1944152" cy="334017"/>
          </a:xfrm>
          <a:prstGeom prst="rect">
            <a:avLst/>
          </a:prstGeom>
        </p:spPr>
      </p:pic>
      <p:pic>
        <p:nvPicPr>
          <p:cNvPr id="47" name="Graphic 46">
            <a:extLst>
              <a:ext uri="{FF2B5EF4-FFF2-40B4-BE49-F238E27FC236}">
                <a16:creationId xmlns:a16="http://schemas.microsoft.com/office/drawing/2014/main" id="{7A549542-D001-ED8A-A4BC-751F0FCB143D}"/>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rcRect t="-38582" r="-55912"/>
          <a:stretch/>
        </p:blipFill>
        <p:spPr>
          <a:xfrm flipH="1">
            <a:off x="8995735" y="4314700"/>
            <a:ext cx="3206112" cy="2543300"/>
          </a:xfrm>
          <a:prstGeom prst="rect">
            <a:avLst/>
          </a:prstGeom>
        </p:spPr>
      </p:pic>
      <p:grpSp>
        <p:nvGrpSpPr>
          <p:cNvPr id="67" name="Group 66">
            <a:extLst>
              <a:ext uri="{FF2B5EF4-FFF2-40B4-BE49-F238E27FC236}">
                <a16:creationId xmlns:a16="http://schemas.microsoft.com/office/drawing/2014/main" id="{98768674-112C-91DB-F64D-18A7EBF05776}"/>
              </a:ext>
            </a:extLst>
          </p:cNvPr>
          <p:cNvGrpSpPr/>
          <p:nvPr/>
        </p:nvGrpSpPr>
        <p:grpSpPr>
          <a:xfrm>
            <a:off x="3617580" y="3503874"/>
            <a:ext cx="8748352" cy="2232420"/>
            <a:chOff x="3681501" y="761828"/>
            <a:chExt cx="6228115" cy="1589302"/>
          </a:xfrm>
        </p:grpSpPr>
        <p:sp>
          <p:nvSpPr>
            <p:cNvPr id="42" name="TextBox 41">
              <a:extLst>
                <a:ext uri="{FF2B5EF4-FFF2-40B4-BE49-F238E27FC236}">
                  <a16:creationId xmlns:a16="http://schemas.microsoft.com/office/drawing/2014/main" id="{0451269D-DD78-324B-3095-06F1856A2588}"/>
                </a:ext>
              </a:extLst>
            </p:cNvPr>
            <p:cNvSpPr txBox="1"/>
            <p:nvPr/>
          </p:nvSpPr>
          <p:spPr>
            <a:xfrm>
              <a:off x="5755482" y="761828"/>
              <a:ext cx="4154134"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Creative</a:t>
              </a:r>
              <a:r>
                <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rPr>
                <a:t> </a:t>
              </a: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industries and innovation</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sp>
          <p:nvSpPr>
            <p:cNvPr id="43" name="TextBox 42">
              <a:extLst>
                <a:ext uri="{FF2B5EF4-FFF2-40B4-BE49-F238E27FC236}">
                  <a16:creationId xmlns:a16="http://schemas.microsoft.com/office/drawing/2014/main" id="{2322CB65-E710-9288-1456-0E80F70488C5}"/>
                </a:ext>
              </a:extLst>
            </p:cNvPr>
            <p:cNvSpPr txBox="1"/>
            <p:nvPr/>
          </p:nvSpPr>
          <p:spPr>
            <a:xfrm>
              <a:off x="5755482" y="1339551"/>
              <a:ext cx="3619351"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Creativity, health and wellbeing</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sp>
          <p:nvSpPr>
            <p:cNvPr id="44" name="TextBox 43">
              <a:extLst>
                <a:ext uri="{FF2B5EF4-FFF2-40B4-BE49-F238E27FC236}">
                  <a16:creationId xmlns:a16="http://schemas.microsoft.com/office/drawing/2014/main" id="{CFD91304-40E1-303E-6652-3CAA1996AA4C}"/>
                </a:ext>
              </a:extLst>
            </p:cNvPr>
            <p:cNvSpPr txBox="1"/>
            <p:nvPr/>
          </p:nvSpPr>
          <p:spPr>
            <a:xfrm>
              <a:off x="5755482" y="1889465"/>
              <a:ext cx="3619351" cy="461665"/>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Creative and civic futures</a:t>
              </a:r>
              <a:endParaRPr kumimoji="0" lang="en-GB" sz="2400" b="0" i="1" u="none" strike="noStrike" kern="1200" cap="none" spc="0" normalizeH="0" baseline="0" noProof="0">
                <a:ln>
                  <a:noFill/>
                </a:ln>
                <a:solidFill>
                  <a:srgbClr val="FFFFFF"/>
                </a:solidFill>
                <a:effectLst/>
                <a:uLnTx/>
                <a:uFillTx/>
                <a:latin typeface="Arial" panose="020B0604020202020204" pitchFamily="34" charset="0"/>
                <a:ea typeface="Open Sans ExtraBold" pitchFamily="2"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9867F8CC-43A1-8316-C12D-0903BA723E11}"/>
                </a:ext>
              </a:extLst>
            </p:cNvPr>
            <p:cNvCxnSpPr>
              <a:cxnSpLocks/>
            </p:cNvCxnSpPr>
            <p:nvPr/>
          </p:nvCxnSpPr>
          <p:spPr>
            <a:xfrm>
              <a:off x="4993477" y="1561393"/>
              <a:ext cx="579422"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2CB20EE-15D3-F3E7-512D-85003E50ABDB}"/>
                </a:ext>
              </a:extLst>
            </p:cNvPr>
            <p:cNvCxnSpPr>
              <a:cxnSpLocks/>
            </p:cNvCxnSpPr>
            <p:nvPr/>
          </p:nvCxnSpPr>
          <p:spPr>
            <a:xfrm>
              <a:off x="4405002" y="995552"/>
              <a:ext cx="1167897"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42D0F57-1BDA-A49E-6881-A50CABFD4BF6}"/>
                </a:ext>
              </a:extLst>
            </p:cNvPr>
            <p:cNvCxnSpPr>
              <a:cxnSpLocks/>
            </p:cNvCxnSpPr>
            <p:nvPr/>
          </p:nvCxnSpPr>
          <p:spPr>
            <a:xfrm>
              <a:off x="4405002" y="2127235"/>
              <a:ext cx="1167897" cy="0"/>
            </a:xfrm>
            <a:prstGeom prst="straightConnector1">
              <a:avLst/>
            </a:prstGeom>
            <a:ln w="38100">
              <a:solidFill>
                <a:srgbClr val="6FC6DA"/>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7E2D079E-F37E-B927-0E08-2D62143458FD}"/>
                </a:ext>
              </a:extLst>
            </p:cNvPr>
            <p:cNvSpPr/>
            <p:nvPr/>
          </p:nvSpPr>
          <p:spPr>
            <a:xfrm>
              <a:off x="3681501" y="835248"/>
              <a:ext cx="1447002" cy="1447002"/>
            </a:xfrm>
            <a:prstGeom prst="ellipse">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3583"/>
                  </a:solidFill>
                  <a:effectLst/>
                  <a:uLnTx/>
                  <a:uFillTx/>
                  <a:latin typeface="Arial" panose="020B0604020202020204" pitchFamily="34" charset="0"/>
                  <a:ea typeface="Open Sans ExtraBold" pitchFamily="2" charset="0"/>
                  <a:cs typeface="Arial" panose="020B0604020202020204" pitchFamily="34" charset="0"/>
                </a:rPr>
                <a:t>Key themes</a:t>
              </a:r>
              <a:endParaRPr kumimoji="0" lang="en-US" sz="2400" b="1" i="0" u="none" strike="noStrike" kern="1200" cap="none" spc="0" normalizeH="0" baseline="0" noProof="0">
                <a:ln>
                  <a:noFill/>
                </a:ln>
                <a:solidFill>
                  <a:srgbClr val="283583"/>
                </a:solidFill>
                <a:effectLst/>
                <a:uLnTx/>
                <a:uFillTx/>
                <a:latin typeface="Arial" panose="020B0604020202020204" pitchFamily="34" charset="0"/>
                <a:ea typeface="Open Sans Light" pitchFamily="2" charset="0"/>
                <a:cs typeface="Arial" panose="020B0604020202020204" pitchFamily="34" charset="0"/>
              </a:endParaRPr>
            </a:p>
          </p:txBody>
        </p:sp>
      </p:grpSp>
      <p:sp>
        <p:nvSpPr>
          <p:cNvPr id="9" name="Text Placeholder 8">
            <a:extLst>
              <a:ext uri="{FF2B5EF4-FFF2-40B4-BE49-F238E27FC236}">
                <a16:creationId xmlns:a16="http://schemas.microsoft.com/office/drawing/2014/main" id="{AE3B5B3F-F2C4-DCEC-5539-0AFE5B0A2B60}"/>
              </a:ext>
            </a:extLst>
          </p:cNvPr>
          <p:cNvSpPr>
            <a:spLocks noGrp="1"/>
          </p:cNvSpPr>
          <p:nvPr>
            <p:ph type="body" sz="quarter" idx="10"/>
          </p:nvPr>
        </p:nvSpPr>
        <p:spPr>
          <a:xfrm>
            <a:off x="526647" y="254712"/>
            <a:ext cx="2313428" cy="1409461"/>
          </a:xfrm>
        </p:spPr>
        <p:txBody>
          <a:bodyPr/>
          <a:lstStyle/>
          <a:p>
            <a:r>
              <a:rPr lang="en-GB"/>
              <a:t>Creative</a:t>
            </a:r>
            <a:br>
              <a:rPr lang="en-GB"/>
            </a:br>
            <a:r>
              <a:rPr lang="en-GB"/>
              <a:t>Manchester</a:t>
            </a:r>
          </a:p>
        </p:txBody>
      </p:sp>
      <p:sp>
        <p:nvSpPr>
          <p:cNvPr id="10" name="Text Placeholder 9">
            <a:extLst>
              <a:ext uri="{FF2B5EF4-FFF2-40B4-BE49-F238E27FC236}">
                <a16:creationId xmlns:a16="http://schemas.microsoft.com/office/drawing/2014/main" id="{87E9BAD6-7300-84F6-430F-31687AA9E0F2}"/>
              </a:ext>
            </a:extLst>
          </p:cNvPr>
          <p:cNvSpPr>
            <a:spLocks noGrp="1"/>
          </p:cNvSpPr>
          <p:nvPr>
            <p:ph type="body" sz="quarter" idx="11"/>
          </p:nvPr>
        </p:nvSpPr>
        <p:spPr>
          <a:xfrm>
            <a:off x="527051" y="1846263"/>
            <a:ext cx="2503428" cy="2780724"/>
          </a:xfrm>
        </p:spPr>
        <p:txBody>
          <a:bodyPr/>
          <a:lstStyle/>
          <a:p>
            <a:r>
              <a:rPr lang="en-GB" dirty="0"/>
              <a:t>Convening and sustaining interdisciplinary research, in partnership with the creative and cultural industries sector, in the region, nationally and globally. </a:t>
            </a:r>
            <a:endParaRPr lang="en-US" dirty="0"/>
          </a:p>
        </p:txBody>
      </p:sp>
      <p:sp>
        <p:nvSpPr>
          <p:cNvPr id="19" name="Text Placeholder 18">
            <a:extLst>
              <a:ext uri="{FF2B5EF4-FFF2-40B4-BE49-F238E27FC236}">
                <a16:creationId xmlns:a16="http://schemas.microsoft.com/office/drawing/2014/main" id="{8EC7F489-37DB-5AEB-8B58-E61A24F7944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6284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FFB0FB2-337E-1991-4EDB-E20D6A87B988}"/>
              </a:ext>
            </a:extLst>
          </p:cNvPr>
          <p:cNvSpPr>
            <a:spLocks noGrp="1"/>
          </p:cNvSpPr>
          <p:nvPr>
            <p:ph type="body" sz="quarter" idx="10"/>
          </p:nvPr>
        </p:nvSpPr>
        <p:spPr>
          <a:xfrm>
            <a:off x="526647" y="254712"/>
            <a:ext cx="2313428" cy="1409461"/>
          </a:xfrm>
        </p:spPr>
        <p:txBody>
          <a:bodyPr/>
          <a:lstStyle/>
          <a:p>
            <a:r>
              <a:rPr lang="en-GB"/>
              <a:t>Healthier Futures</a:t>
            </a:r>
          </a:p>
        </p:txBody>
      </p:sp>
      <p:sp>
        <p:nvSpPr>
          <p:cNvPr id="8" name="Text Placeholder 7">
            <a:extLst>
              <a:ext uri="{FF2B5EF4-FFF2-40B4-BE49-F238E27FC236}">
                <a16:creationId xmlns:a16="http://schemas.microsoft.com/office/drawing/2014/main" id="{1DBFC077-2759-B900-B199-9643402E3ABE}"/>
              </a:ext>
            </a:extLst>
          </p:cNvPr>
          <p:cNvSpPr>
            <a:spLocks noGrp="1"/>
          </p:cNvSpPr>
          <p:nvPr>
            <p:ph type="body" sz="quarter" idx="11"/>
          </p:nvPr>
        </p:nvSpPr>
        <p:spPr>
          <a:xfrm>
            <a:off x="526647" y="1845664"/>
            <a:ext cx="2313428" cy="2514303"/>
          </a:xfrm>
        </p:spPr>
        <p:txBody>
          <a:bodyPr/>
          <a:lstStyle/>
          <a:p>
            <a:r>
              <a:rPr lang="en-GB"/>
              <a:t>Tackling inequalities to deliver fairer health. </a:t>
            </a:r>
          </a:p>
        </p:txBody>
      </p:sp>
      <p:sp>
        <p:nvSpPr>
          <p:cNvPr id="63" name="Text Placeholder 62">
            <a:extLst>
              <a:ext uri="{FF2B5EF4-FFF2-40B4-BE49-F238E27FC236}">
                <a16:creationId xmlns:a16="http://schemas.microsoft.com/office/drawing/2014/main" id="{7F950207-B5F6-D270-1D6B-6FC58EA5F4FF}"/>
              </a:ext>
            </a:extLst>
          </p:cNvPr>
          <p:cNvSpPr>
            <a:spLocks noGrp="1"/>
          </p:cNvSpPr>
          <p:nvPr>
            <p:ph type="body" sz="quarter" idx="12"/>
          </p:nvPr>
        </p:nvSpPr>
        <p:spPr/>
        <p:txBody>
          <a:bodyPr/>
          <a:lstStyle/>
          <a:p>
            <a:endParaRPr lang="en-US"/>
          </a:p>
        </p:txBody>
      </p:sp>
      <p:pic>
        <p:nvPicPr>
          <p:cNvPr id="69" name="Picture Placeholder 68" descr="A group of people in a courtyard&#10;&#10;Description automatically generated">
            <a:extLst>
              <a:ext uri="{FF2B5EF4-FFF2-40B4-BE49-F238E27FC236}">
                <a16:creationId xmlns:a16="http://schemas.microsoft.com/office/drawing/2014/main" id="{CA246CD3-F14C-821D-D045-978765320883}"/>
              </a:ext>
            </a:extLst>
          </p:cNvPr>
          <p:cNvPicPr>
            <a:picLocks noGrp="1" noChangeAspect="1"/>
          </p:cNvPicPr>
          <p:nvPr>
            <p:ph type="pic" sz="quarter" idx="14"/>
          </p:nvPr>
        </p:nvPicPr>
        <p:blipFill>
          <a:blip r:embed="rId3" cstate="screen">
            <a:alphaModFix amt="23000"/>
            <a:extLst>
              <a:ext uri="{28A0092B-C50C-407E-A947-70E740481C1C}">
                <a14:useLocalDpi xmlns:a14="http://schemas.microsoft.com/office/drawing/2010/main"/>
              </a:ext>
            </a:extLst>
          </a:blip>
          <a:srcRect/>
          <a:stretch>
            <a:fillRect/>
          </a:stretch>
        </p:blipFill>
        <p:spPr>
          <a:solidFill>
            <a:schemeClr val="tx2"/>
          </a:solidFill>
        </p:spPr>
      </p:pic>
      <p:sp>
        <p:nvSpPr>
          <p:cNvPr id="16" name="TextBox 15">
            <a:extLst>
              <a:ext uri="{FF2B5EF4-FFF2-40B4-BE49-F238E27FC236}">
                <a16:creationId xmlns:a16="http://schemas.microsoft.com/office/drawing/2014/main" id="{FECC1D3C-CB95-10A7-78FE-D7295928D5E6}"/>
              </a:ext>
            </a:extLst>
          </p:cNvPr>
          <p:cNvSpPr txBox="1"/>
          <p:nvPr/>
        </p:nvSpPr>
        <p:spPr>
          <a:xfrm>
            <a:off x="3713489" y="2084313"/>
            <a:ext cx="1690761"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Environment</a:t>
            </a:r>
          </a:p>
        </p:txBody>
      </p:sp>
      <p:sp>
        <p:nvSpPr>
          <p:cNvPr id="17" name="TextBox 16">
            <a:extLst>
              <a:ext uri="{FF2B5EF4-FFF2-40B4-BE49-F238E27FC236}">
                <a16:creationId xmlns:a16="http://schemas.microsoft.com/office/drawing/2014/main" id="{C1477E5A-BE2C-AA76-8B64-3D4F803372F6}"/>
              </a:ext>
            </a:extLst>
          </p:cNvPr>
          <p:cNvSpPr txBox="1"/>
          <p:nvPr/>
        </p:nvSpPr>
        <p:spPr>
          <a:xfrm>
            <a:off x="5832260" y="2084313"/>
            <a:ext cx="1756621"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Ageing</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8" name="TextBox 17">
            <a:extLst>
              <a:ext uri="{FF2B5EF4-FFF2-40B4-BE49-F238E27FC236}">
                <a16:creationId xmlns:a16="http://schemas.microsoft.com/office/drawing/2014/main" id="{26EA85D2-BBCE-25EA-3576-2BD348D985C0}"/>
              </a:ext>
            </a:extLst>
          </p:cNvPr>
          <p:cNvSpPr txBox="1"/>
          <p:nvPr/>
        </p:nvSpPr>
        <p:spPr>
          <a:xfrm>
            <a:off x="7983727" y="2084313"/>
            <a:ext cx="162879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Ethnicity and racism</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9" name="TextBox 18">
            <a:extLst>
              <a:ext uri="{FF2B5EF4-FFF2-40B4-BE49-F238E27FC236}">
                <a16:creationId xmlns:a16="http://schemas.microsoft.com/office/drawing/2014/main" id="{58CDBA5C-5B5A-9B05-0471-4F5301D10FBF}"/>
              </a:ext>
            </a:extLst>
          </p:cNvPr>
          <p:cNvSpPr txBox="1"/>
          <p:nvPr/>
        </p:nvSpPr>
        <p:spPr>
          <a:xfrm>
            <a:off x="10177617" y="2084313"/>
            <a:ext cx="148773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Children and young people</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20" name="TextBox 19">
            <a:extLst>
              <a:ext uri="{FF2B5EF4-FFF2-40B4-BE49-F238E27FC236}">
                <a16:creationId xmlns:a16="http://schemas.microsoft.com/office/drawing/2014/main" id="{2E493AD2-1D76-2C1A-0402-5F3749450E75}"/>
              </a:ext>
            </a:extLst>
          </p:cNvPr>
          <p:cNvSpPr txBox="1"/>
          <p:nvPr/>
        </p:nvSpPr>
        <p:spPr>
          <a:xfrm>
            <a:off x="4760046" y="4478730"/>
            <a:ext cx="1650538"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Employment and productivity</a:t>
            </a:r>
          </a:p>
        </p:txBody>
      </p:sp>
      <p:sp>
        <p:nvSpPr>
          <p:cNvPr id="21" name="TextBox 20">
            <a:extLst>
              <a:ext uri="{FF2B5EF4-FFF2-40B4-BE49-F238E27FC236}">
                <a16:creationId xmlns:a16="http://schemas.microsoft.com/office/drawing/2014/main" id="{101202B5-76E8-E319-648F-4884CFFFCB6B}"/>
              </a:ext>
            </a:extLst>
          </p:cNvPr>
          <p:cNvSpPr txBox="1"/>
          <p:nvPr/>
        </p:nvSpPr>
        <p:spPr>
          <a:xfrm>
            <a:off x="7073830" y="4478730"/>
            <a:ext cx="1323079"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Poverty and deprivation</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CFFAB86-0009-C2CE-9E42-509EEBEC59EB}"/>
              </a:ext>
            </a:extLst>
          </p:cNvPr>
          <p:cNvSpPr txBox="1"/>
          <p:nvPr/>
        </p:nvSpPr>
        <p:spPr>
          <a:xfrm>
            <a:off x="9074507" y="4478730"/>
            <a:ext cx="1684618"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Health and social care</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nvGrpSpPr>
          <p:cNvPr id="23" name="Group 22">
            <a:extLst>
              <a:ext uri="{FF2B5EF4-FFF2-40B4-BE49-F238E27FC236}">
                <a16:creationId xmlns:a16="http://schemas.microsoft.com/office/drawing/2014/main" id="{DAA856E3-57DF-EE4C-FF87-78675E5D4E62}"/>
              </a:ext>
            </a:extLst>
          </p:cNvPr>
          <p:cNvGrpSpPr/>
          <p:nvPr/>
        </p:nvGrpSpPr>
        <p:grpSpPr>
          <a:xfrm>
            <a:off x="3585304" y="1760910"/>
            <a:ext cx="8324557" cy="971281"/>
            <a:chOff x="3629414" y="1760910"/>
            <a:chExt cx="8324557" cy="971281"/>
          </a:xfrm>
        </p:grpSpPr>
        <p:pic>
          <p:nvPicPr>
            <p:cNvPr id="24" name="Graphic 23">
              <a:extLst>
                <a:ext uri="{FF2B5EF4-FFF2-40B4-BE49-F238E27FC236}">
                  <a16:creationId xmlns:a16="http://schemas.microsoft.com/office/drawing/2014/main" id="{3847B225-DE40-0884-97F6-B3F9B12CE5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29414" y="1760910"/>
              <a:ext cx="1911230" cy="971281"/>
            </a:xfrm>
            <a:prstGeom prst="rect">
              <a:avLst/>
            </a:prstGeom>
          </p:spPr>
        </p:pic>
        <p:pic>
          <p:nvPicPr>
            <p:cNvPr id="25" name="Graphic 24">
              <a:extLst>
                <a:ext uri="{FF2B5EF4-FFF2-40B4-BE49-F238E27FC236}">
                  <a16:creationId xmlns:a16="http://schemas.microsoft.com/office/drawing/2014/main" id="{44386235-B465-780E-37C5-2DB2709D248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767190" y="1760910"/>
              <a:ext cx="1911230" cy="971281"/>
            </a:xfrm>
            <a:prstGeom prst="rect">
              <a:avLst/>
            </a:prstGeom>
          </p:spPr>
        </p:pic>
        <p:pic>
          <p:nvPicPr>
            <p:cNvPr id="26" name="Graphic 25">
              <a:extLst>
                <a:ext uri="{FF2B5EF4-FFF2-40B4-BE49-F238E27FC236}">
                  <a16:creationId xmlns:a16="http://schemas.microsoft.com/office/drawing/2014/main" id="{45250FB5-DE9E-7EA0-00B8-A644D745CC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904966" y="1760910"/>
              <a:ext cx="1911230" cy="971281"/>
            </a:xfrm>
            <a:prstGeom prst="rect">
              <a:avLst/>
            </a:prstGeom>
          </p:spPr>
        </p:pic>
        <p:pic>
          <p:nvPicPr>
            <p:cNvPr id="27" name="Graphic 26">
              <a:extLst>
                <a:ext uri="{FF2B5EF4-FFF2-40B4-BE49-F238E27FC236}">
                  <a16:creationId xmlns:a16="http://schemas.microsoft.com/office/drawing/2014/main" id="{FAA475F5-B802-CB8C-DDFA-B999FA8AB02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042741" y="1760910"/>
              <a:ext cx="1911230" cy="971281"/>
            </a:xfrm>
            <a:prstGeom prst="rect">
              <a:avLst/>
            </a:prstGeom>
          </p:spPr>
        </p:pic>
      </p:grpSp>
      <p:grpSp>
        <p:nvGrpSpPr>
          <p:cNvPr id="29" name="Group 28">
            <a:extLst>
              <a:ext uri="{FF2B5EF4-FFF2-40B4-BE49-F238E27FC236}">
                <a16:creationId xmlns:a16="http://schemas.microsoft.com/office/drawing/2014/main" id="{DBA6F2EE-045C-DFA2-9F68-C132FF7278CF}"/>
              </a:ext>
            </a:extLst>
          </p:cNvPr>
          <p:cNvGrpSpPr/>
          <p:nvPr/>
        </p:nvGrpSpPr>
        <p:grpSpPr>
          <a:xfrm>
            <a:off x="4654191" y="4140660"/>
            <a:ext cx="6186782" cy="971281"/>
            <a:chOff x="3629414" y="1760910"/>
            <a:chExt cx="6186782" cy="971281"/>
          </a:xfrm>
        </p:grpSpPr>
        <p:pic>
          <p:nvPicPr>
            <p:cNvPr id="30" name="Graphic 29">
              <a:extLst>
                <a:ext uri="{FF2B5EF4-FFF2-40B4-BE49-F238E27FC236}">
                  <a16:creationId xmlns:a16="http://schemas.microsoft.com/office/drawing/2014/main" id="{24822D29-F949-1A6F-66E8-5F52BFF1B59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629414" y="1760910"/>
              <a:ext cx="1911230" cy="971281"/>
            </a:xfrm>
            <a:prstGeom prst="rect">
              <a:avLst/>
            </a:prstGeom>
          </p:spPr>
        </p:pic>
        <p:pic>
          <p:nvPicPr>
            <p:cNvPr id="31" name="Graphic 30">
              <a:extLst>
                <a:ext uri="{FF2B5EF4-FFF2-40B4-BE49-F238E27FC236}">
                  <a16:creationId xmlns:a16="http://schemas.microsoft.com/office/drawing/2014/main" id="{BAA2010F-AB1B-91BB-8E20-A93A585B65C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767190" y="1760910"/>
              <a:ext cx="1911230" cy="971281"/>
            </a:xfrm>
            <a:prstGeom prst="rect">
              <a:avLst/>
            </a:prstGeom>
          </p:spPr>
        </p:pic>
        <p:pic>
          <p:nvPicPr>
            <p:cNvPr id="32" name="Graphic 31">
              <a:extLst>
                <a:ext uri="{FF2B5EF4-FFF2-40B4-BE49-F238E27FC236}">
                  <a16:creationId xmlns:a16="http://schemas.microsoft.com/office/drawing/2014/main" id="{4C69EB15-53E1-C3A7-7E51-784E5436771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904966" y="1760910"/>
              <a:ext cx="1911230" cy="971281"/>
            </a:xfrm>
            <a:prstGeom prst="rect">
              <a:avLst/>
            </a:prstGeom>
          </p:spPr>
        </p:pic>
      </p:grpSp>
      <p:pic>
        <p:nvPicPr>
          <p:cNvPr id="36" name="Graphic 35" descr="Open hand with plant with solid fill">
            <a:extLst>
              <a:ext uri="{FF2B5EF4-FFF2-40B4-BE49-F238E27FC236}">
                <a16:creationId xmlns:a16="http://schemas.microsoft.com/office/drawing/2014/main" id="{352521F8-A030-174A-B5C1-B27B2D7BF81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313024" y="1048864"/>
            <a:ext cx="682334" cy="682334"/>
          </a:xfrm>
          <a:prstGeom prst="rect">
            <a:avLst/>
          </a:prstGeom>
        </p:spPr>
      </p:pic>
      <p:pic>
        <p:nvPicPr>
          <p:cNvPr id="38" name="Graphic 37" descr="Man with cane with solid fill">
            <a:extLst>
              <a:ext uri="{FF2B5EF4-FFF2-40B4-BE49-F238E27FC236}">
                <a16:creationId xmlns:a16="http://schemas.microsoft.com/office/drawing/2014/main" id="{F0CDD879-9449-685D-1E6F-5E34232A781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323228" y="996505"/>
            <a:ext cx="710933" cy="710933"/>
          </a:xfrm>
          <a:prstGeom prst="rect">
            <a:avLst/>
          </a:prstGeom>
        </p:spPr>
      </p:pic>
      <p:pic>
        <p:nvPicPr>
          <p:cNvPr id="40" name="Graphic 39" descr="First aid kit with solid fill">
            <a:extLst>
              <a:ext uri="{FF2B5EF4-FFF2-40B4-BE49-F238E27FC236}">
                <a16:creationId xmlns:a16="http://schemas.microsoft.com/office/drawing/2014/main" id="{6FC05554-10D7-9A50-C5B8-CF494B059B3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596955" y="3484642"/>
            <a:ext cx="576805" cy="576805"/>
          </a:xfrm>
          <a:prstGeom prst="rect">
            <a:avLst/>
          </a:prstGeom>
        </p:spPr>
      </p:pic>
      <p:pic>
        <p:nvPicPr>
          <p:cNvPr id="42" name="Graphic 41" descr="Bowl with solid fill">
            <a:extLst>
              <a:ext uri="{FF2B5EF4-FFF2-40B4-BE49-F238E27FC236}">
                <a16:creationId xmlns:a16="http://schemas.microsoft.com/office/drawing/2014/main" id="{FF5B07A4-0FA2-7FCD-1EE9-856BB53236C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386245" y="3484642"/>
            <a:ext cx="704727" cy="704727"/>
          </a:xfrm>
          <a:prstGeom prst="rect">
            <a:avLst/>
          </a:prstGeom>
        </p:spPr>
      </p:pic>
      <p:pic>
        <p:nvPicPr>
          <p:cNvPr id="15" name="Graphic 14">
            <a:extLst>
              <a:ext uri="{FF2B5EF4-FFF2-40B4-BE49-F238E27FC236}">
                <a16:creationId xmlns:a16="http://schemas.microsoft.com/office/drawing/2014/main" id="{28D5A7B3-8979-B02B-CAFC-0BAC788CDEA3}"/>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464672" y="1090274"/>
            <a:ext cx="913626" cy="600740"/>
          </a:xfrm>
          <a:prstGeom prst="rect">
            <a:avLst/>
          </a:prstGeom>
        </p:spPr>
      </p:pic>
      <p:pic>
        <p:nvPicPr>
          <p:cNvPr id="37" name="Graphic 36">
            <a:extLst>
              <a:ext uri="{FF2B5EF4-FFF2-40B4-BE49-F238E27FC236}">
                <a16:creationId xmlns:a16="http://schemas.microsoft.com/office/drawing/2014/main" id="{079A0EFB-8AB4-E061-68BC-294BB6F96C0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5282781" y="3451847"/>
            <a:ext cx="654050" cy="609600"/>
          </a:xfrm>
          <a:prstGeom prst="rect">
            <a:avLst/>
          </a:prstGeom>
        </p:spPr>
      </p:pic>
      <p:pic>
        <p:nvPicPr>
          <p:cNvPr id="56" name="Graphic 55" descr="Raised hand with solid fill">
            <a:extLst>
              <a:ext uri="{FF2B5EF4-FFF2-40B4-BE49-F238E27FC236}">
                <a16:creationId xmlns:a16="http://schemas.microsoft.com/office/drawing/2014/main" id="{E503EF6C-D9AA-93D0-5326-EA21E4937D8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8478511" y="996504"/>
            <a:ext cx="710933" cy="710933"/>
          </a:xfrm>
          <a:prstGeom prst="rect">
            <a:avLst/>
          </a:prstGeom>
        </p:spPr>
      </p:pic>
    </p:spTree>
    <p:extLst>
      <p:ext uri="{BB962C8B-B14F-4D97-AF65-F5344CB8AC3E}">
        <p14:creationId xmlns:p14="http://schemas.microsoft.com/office/powerpoint/2010/main" val="162794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C1F454-0A6E-D5F4-6D8D-5CD480472527}"/>
              </a:ext>
            </a:extLst>
          </p:cNvPr>
          <p:cNvSpPr>
            <a:spLocks noGrp="1"/>
          </p:cNvSpPr>
          <p:nvPr>
            <p:ph type="body" sz="quarter" idx="10"/>
          </p:nvPr>
        </p:nvSpPr>
        <p:spPr/>
        <p:txBody>
          <a:bodyPr/>
          <a:lstStyle/>
          <a:p>
            <a:r>
              <a:rPr lang="en-GB"/>
              <a:t>Policy@</a:t>
            </a:r>
          </a:p>
          <a:p>
            <a:r>
              <a:rPr lang="en-GB"/>
              <a:t>Manchester </a:t>
            </a:r>
          </a:p>
        </p:txBody>
      </p:sp>
      <p:sp>
        <p:nvSpPr>
          <p:cNvPr id="4" name="Text Placeholder 3">
            <a:extLst>
              <a:ext uri="{FF2B5EF4-FFF2-40B4-BE49-F238E27FC236}">
                <a16:creationId xmlns:a16="http://schemas.microsoft.com/office/drawing/2014/main" id="{E352BD57-9878-B21F-3968-39FA84A775D3}"/>
              </a:ext>
            </a:extLst>
          </p:cNvPr>
          <p:cNvSpPr>
            <a:spLocks noGrp="1"/>
          </p:cNvSpPr>
          <p:nvPr>
            <p:ph type="body" sz="quarter" idx="11"/>
          </p:nvPr>
        </p:nvSpPr>
        <p:spPr/>
        <p:txBody>
          <a:bodyPr/>
          <a:lstStyle/>
          <a:p>
            <a:r>
              <a:rPr lang="en-GB"/>
              <a:t>Impacting lives locally, nationally and globally by influencing and challenging policymakers with research-informed evidence and ideas. </a:t>
            </a:r>
          </a:p>
        </p:txBody>
      </p:sp>
      <p:sp>
        <p:nvSpPr>
          <p:cNvPr id="5" name="Text Placeholder 4">
            <a:extLst>
              <a:ext uri="{FF2B5EF4-FFF2-40B4-BE49-F238E27FC236}">
                <a16:creationId xmlns:a16="http://schemas.microsoft.com/office/drawing/2014/main" id="{E2FFD268-B890-7887-9183-90CEBFC9DB5A}"/>
              </a:ext>
            </a:extLst>
          </p:cNvPr>
          <p:cNvSpPr>
            <a:spLocks noGrp="1"/>
          </p:cNvSpPr>
          <p:nvPr>
            <p:ph type="body" sz="quarter" idx="12"/>
          </p:nvPr>
        </p:nvSpPr>
        <p:spPr/>
        <p:txBody>
          <a:bodyPr/>
          <a:lstStyle/>
          <a:p>
            <a:endParaRPr lang="en-US"/>
          </a:p>
        </p:txBody>
      </p:sp>
      <p:pic>
        <p:nvPicPr>
          <p:cNvPr id="9" name="Picture Placeholder 8">
            <a:extLst>
              <a:ext uri="{FF2B5EF4-FFF2-40B4-BE49-F238E27FC236}">
                <a16:creationId xmlns:a16="http://schemas.microsoft.com/office/drawing/2014/main" id="{481023D8-B5B3-EDD1-378C-AE4461C7513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t="-198466" r="-1225" b="-3257"/>
          <a:stretch/>
        </p:blipFill>
        <p:spPr>
          <a:xfrm>
            <a:off x="526647" y="4893151"/>
            <a:ext cx="2313427" cy="696463"/>
          </a:xfrm>
        </p:spPr>
      </p:pic>
      <p:pic>
        <p:nvPicPr>
          <p:cNvPr id="11" name="Picture Placeholder 10" descr="A person and person looking at sticky notes on a glass wall&#10;&#10;Description automatically generated">
            <a:extLst>
              <a:ext uri="{FF2B5EF4-FFF2-40B4-BE49-F238E27FC236}">
                <a16:creationId xmlns:a16="http://schemas.microsoft.com/office/drawing/2014/main" id="{7CE0D70E-120D-63B0-3BDE-CEA8DC2D3D38}"/>
              </a:ext>
            </a:extLst>
          </p:cNvPr>
          <p:cNvPicPr>
            <a:picLocks noGrp="1" noChangeAspect="1"/>
          </p:cNvPicPr>
          <p:nvPr>
            <p:ph type="pic" sz="quarter" idx="14"/>
          </p:nvPr>
        </p:nvPicPr>
        <p:blipFill rotWithShape="1">
          <a:blip r:embed="rId5" cstate="screen">
            <a:alphaModFix amt="36000"/>
            <a:extLst>
              <a:ext uri="{28A0092B-C50C-407E-A947-70E740481C1C}">
                <a14:useLocalDpi xmlns:a14="http://schemas.microsoft.com/office/drawing/2010/main"/>
              </a:ext>
            </a:extLst>
          </a:blip>
          <a:srcRect/>
          <a:stretch/>
        </p:blipFill>
        <p:spPr>
          <a:xfrm>
            <a:off x="3317875" y="0"/>
            <a:ext cx="8874125" cy="6858000"/>
          </a:xfrm>
          <a:solidFill>
            <a:schemeClr val="tx2"/>
          </a:solidFill>
        </p:spPr>
      </p:pic>
      <p:sp>
        <p:nvSpPr>
          <p:cNvPr id="23" name="TextBox 22">
            <a:extLst>
              <a:ext uri="{FF2B5EF4-FFF2-40B4-BE49-F238E27FC236}">
                <a16:creationId xmlns:a16="http://schemas.microsoft.com/office/drawing/2014/main" id="{8C6FEA47-4DB6-59D1-D1C8-2DA76C752C8D}"/>
              </a:ext>
            </a:extLst>
          </p:cNvPr>
          <p:cNvSpPr txBox="1"/>
          <p:nvPr/>
        </p:nvSpPr>
        <p:spPr>
          <a:xfrm>
            <a:off x="3518698" y="4481618"/>
            <a:ext cx="205776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Connecting researchers and policymakers </a:t>
            </a:r>
          </a:p>
        </p:txBody>
      </p:sp>
      <p:sp>
        <p:nvSpPr>
          <p:cNvPr id="24" name="TextBox 23">
            <a:extLst>
              <a:ext uri="{FF2B5EF4-FFF2-40B4-BE49-F238E27FC236}">
                <a16:creationId xmlns:a16="http://schemas.microsoft.com/office/drawing/2014/main" id="{ADD7B1BC-4F2C-6128-8016-7E9FB3C3C35E}"/>
              </a:ext>
            </a:extLst>
          </p:cNvPr>
          <p:cNvSpPr txBox="1"/>
          <p:nvPr/>
        </p:nvSpPr>
        <p:spPr>
          <a:xfrm>
            <a:off x="5832260" y="4481618"/>
            <a:ext cx="1756621"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Sharing expertise</a:t>
            </a:r>
          </a:p>
        </p:txBody>
      </p:sp>
      <p:sp>
        <p:nvSpPr>
          <p:cNvPr id="25" name="TextBox 24">
            <a:extLst>
              <a:ext uri="{FF2B5EF4-FFF2-40B4-BE49-F238E27FC236}">
                <a16:creationId xmlns:a16="http://schemas.microsoft.com/office/drawing/2014/main" id="{B9364F84-C8E3-597E-6DB6-257CBDEA7D56}"/>
              </a:ext>
            </a:extLst>
          </p:cNvPr>
          <p:cNvSpPr txBox="1"/>
          <p:nvPr/>
        </p:nvSpPr>
        <p:spPr>
          <a:xfrm>
            <a:off x="7983727" y="4481618"/>
            <a:ext cx="1628796"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Creating partnerships </a:t>
            </a:r>
          </a:p>
        </p:txBody>
      </p:sp>
      <p:sp>
        <p:nvSpPr>
          <p:cNvPr id="26" name="TextBox 25">
            <a:extLst>
              <a:ext uri="{FF2B5EF4-FFF2-40B4-BE49-F238E27FC236}">
                <a16:creationId xmlns:a16="http://schemas.microsoft.com/office/drawing/2014/main" id="{8B7E6055-326B-DE88-8EF9-F272D71A7016}"/>
              </a:ext>
            </a:extLst>
          </p:cNvPr>
          <p:cNvSpPr txBox="1"/>
          <p:nvPr/>
        </p:nvSpPr>
        <p:spPr>
          <a:xfrm>
            <a:off x="10177617" y="4481618"/>
            <a:ext cx="1487736" cy="83099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Providing training and resources</a:t>
            </a:r>
          </a:p>
        </p:txBody>
      </p:sp>
      <p:grpSp>
        <p:nvGrpSpPr>
          <p:cNvPr id="30" name="Group 29">
            <a:extLst>
              <a:ext uri="{FF2B5EF4-FFF2-40B4-BE49-F238E27FC236}">
                <a16:creationId xmlns:a16="http://schemas.microsoft.com/office/drawing/2014/main" id="{56DAD726-9E0F-37CF-EFBB-8DAE0614E90B}"/>
              </a:ext>
            </a:extLst>
          </p:cNvPr>
          <p:cNvGrpSpPr/>
          <p:nvPr/>
        </p:nvGrpSpPr>
        <p:grpSpPr>
          <a:xfrm>
            <a:off x="3585304" y="4158215"/>
            <a:ext cx="8324557" cy="971281"/>
            <a:chOff x="3629414" y="1760910"/>
            <a:chExt cx="8324557" cy="971281"/>
          </a:xfrm>
        </p:grpSpPr>
        <p:pic>
          <p:nvPicPr>
            <p:cNvPr id="31" name="Graphic 30">
              <a:extLst>
                <a:ext uri="{FF2B5EF4-FFF2-40B4-BE49-F238E27FC236}">
                  <a16:creationId xmlns:a16="http://schemas.microsoft.com/office/drawing/2014/main" id="{3339345D-E26B-837F-1AC3-CF26C6FDBCB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629414" y="1760910"/>
              <a:ext cx="1911230" cy="971281"/>
            </a:xfrm>
            <a:prstGeom prst="rect">
              <a:avLst/>
            </a:prstGeom>
          </p:spPr>
        </p:pic>
        <p:pic>
          <p:nvPicPr>
            <p:cNvPr id="32" name="Graphic 31">
              <a:extLst>
                <a:ext uri="{FF2B5EF4-FFF2-40B4-BE49-F238E27FC236}">
                  <a16:creationId xmlns:a16="http://schemas.microsoft.com/office/drawing/2014/main" id="{54E47325-B8EF-8D40-F52B-51CCD8D4849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767190" y="1760910"/>
              <a:ext cx="1911230" cy="971281"/>
            </a:xfrm>
            <a:prstGeom prst="rect">
              <a:avLst/>
            </a:prstGeom>
          </p:spPr>
        </p:pic>
        <p:pic>
          <p:nvPicPr>
            <p:cNvPr id="33" name="Graphic 32">
              <a:extLst>
                <a:ext uri="{FF2B5EF4-FFF2-40B4-BE49-F238E27FC236}">
                  <a16:creationId xmlns:a16="http://schemas.microsoft.com/office/drawing/2014/main" id="{7C23545D-C76D-EC3B-72E5-D1E3B0FE055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904966" y="1760910"/>
              <a:ext cx="1911230" cy="971281"/>
            </a:xfrm>
            <a:prstGeom prst="rect">
              <a:avLst/>
            </a:prstGeom>
          </p:spPr>
        </p:pic>
        <p:pic>
          <p:nvPicPr>
            <p:cNvPr id="34" name="Graphic 33">
              <a:extLst>
                <a:ext uri="{FF2B5EF4-FFF2-40B4-BE49-F238E27FC236}">
                  <a16:creationId xmlns:a16="http://schemas.microsoft.com/office/drawing/2014/main" id="{6C80E10A-003C-A9D9-1ECD-8AA40595F6A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042741" y="1760910"/>
              <a:ext cx="1911230" cy="971281"/>
            </a:xfrm>
            <a:prstGeom prst="rect">
              <a:avLst/>
            </a:prstGeom>
          </p:spPr>
        </p:pic>
      </p:grpSp>
      <p:pic>
        <p:nvPicPr>
          <p:cNvPr id="47" name="Graphic 46" descr="Connections with solid fill">
            <a:extLst>
              <a:ext uri="{FF2B5EF4-FFF2-40B4-BE49-F238E27FC236}">
                <a16:creationId xmlns:a16="http://schemas.microsoft.com/office/drawing/2014/main" id="{242F4997-D3AE-623A-6EC1-2AE671D3C9B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121414" y="3278592"/>
            <a:ext cx="839010" cy="839010"/>
          </a:xfrm>
          <a:prstGeom prst="rect">
            <a:avLst/>
          </a:prstGeom>
        </p:spPr>
      </p:pic>
      <p:pic>
        <p:nvPicPr>
          <p:cNvPr id="49" name="Graphic 48" descr="Share with solid fill">
            <a:extLst>
              <a:ext uri="{FF2B5EF4-FFF2-40B4-BE49-F238E27FC236}">
                <a16:creationId xmlns:a16="http://schemas.microsoft.com/office/drawing/2014/main" id="{93395EA1-2643-10E9-4F4D-6D8A9E02706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096000" y="3232841"/>
            <a:ext cx="914400" cy="914400"/>
          </a:xfrm>
          <a:prstGeom prst="rect">
            <a:avLst/>
          </a:prstGeom>
        </p:spPr>
      </p:pic>
      <p:pic>
        <p:nvPicPr>
          <p:cNvPr id="51" name="Graphic 50" descr="Boardroom with solid fill">
            <a:extLst>
              <a:ext uri="{FF2B5EF4-FFF2-40B4-BE49-F238E27FC236}">
                <a16:creationId xmlns:a16="http://schemas.microsoft.com/office/drawing/2014/main" id="{6B510F80-9E88-381B-106B-3813D2078F37}"/>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340925" y="3278592"/>
            <a:ext cx="914400" cy="914400"/>
          </a:xfrm>
          <a:prstGeom prst="rect">
            <a:avLst/>
          </a:prstGeom>
        </p:spPr>
      </p:pic>
      <p:pic>
        <p:nvPicPr>
          <p:cNvPr id="53" name="Graphic 52" descr="Teacher with solid fill">
            <a:extLst>
              <a:ext uri="{FF2B5EF4-FFF2-40B4-BE49-F238E27FC236}">
                <a16:creationId xmlns:a16="http://schemas.microsoft.com/office/drawing/2014/main" id="{5C6725EA-0506-D358-F83F-E05E627AFDEA}"/>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585850" y="3393809"/>
            <a:ext cx="723793" cy="723793"/>
          </a:xfrm>
          <a:prstGeom prst="rect">
            <a:avLst/>
          </a:prstGeom>
        </p:spPr>
      </p:pic>
    </p:spTree>
    <p:extLst>
      <p:ext uri="{BB962C8B-B14F-4D97-AF65-F5344CB8AC3E}">
        <p14:creationId xmlns:p14="http://schemas.microsoft.com/office/powerpoint/2010/main" val="373405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Research institutes </a:t>
            </a:r>
          </a:p>
        </p:txBody>
      </p:sp>
      <p:sp>
        <p:nvSpPr>
          <p:cNvPr id="3" name="Text Placeholder 2">
            <a:extLst>
              <a:ext uri="{FF2B5EF4-FFF2-40B4-BE49-F238E27FC236}">
                <a16:creationId xmlns:a16="http://schemas.microsoft.com/office/drawing/2014/main" id="{3018A14E-B11C-330D-F68E-EEA42D0E8BD6}"/>
              </a:ext>
            </a:extLst>
          </p:cNvPr>
          <p:cNvSpPr>
            <a:spLocks noGrp="1"/>
          </p:cNvSpPr>
          <p:nvPr>
            <p:ph type="body" sz="quarter" idx="10"/>
          </p:nvPr>
        </p:nvSpPr>
        <p:spPr>
          <a:xfrm>
            <a:off x="527050" y="3224213"/>
            <a:ext cx="5486572" cy="2379662"/>
          </a:xfrm>
        </p:spPr>
        <p:txBody>
          <a:bodyPr/>
          <a:lstStyle/>
          <a:p>
            <a:r>
              <a:rPr lang="en-US" sz="2000" dirty="0">
                <a:latin typeface="Arial"/>
                <a:ea typeface="Calibri"/>
                <a:cs typeface="Calibri"/>
              </a:rPr>
              <a:t>The University of Manchester is home to 21 interdisciplinary research institutes, combining </a:t>
            </a:r>
            <a:r>
              <a:rPr lang="en-US" dirty="0">
                <a:latin typeface="Arial"/>
                <a:ea typeface="Calibri"/>
                <a:cs typeface="Calibri"/>
              </a:rPr>
              <a:t>specialisms</a:t>
            </a:r>
            <a:r>
              <a:rPr lang="en-US" sz="2000" dirty="0">
                <a:latin typeface="Arial"/>
                <a:ea typeface="Calibri"/>
                <a:cs typeface="Calibri"/>
              </a:rPr>
              <a:t> and knowledge to drive cutting-edge research and develop solutions to the world's biggest challenges.</a:t>
            </a:r>
          </a:p>
          <a:p>
            <a:endParaRPr lang="en-US" dirty="0"/>
          </a:p>
        </p:txBody>
      </p:sp>
      <p:graphicFrame>
        <p:nvGraphicFramePr>
          <p:cNvPr id="4" name="Table 3">
            <a:extLst>
              <a:ext uri="{FF2B5EF4-FFF2-40B4-BE49-F238E27FC236}">
                <a16:creationId xmlns:a16="http://schemas.microsoft.com/office/drawing/2014/main" id="{B55DEE90-92A8-35F8-CF81-8F33EC01478A}"/>
              </a:ext>
            </a:extLst>
          </p:cNvPr>
          <p:cNvGraphicFramePr>
            <a:graphicFrameLocks noGrp="1"/>
          </p:cNvGraphicFramePr>
          <p:nvPr>
            <p:extLst>
              <p:ext uri="{D42A27DB-BD31-4B8C-83A1-F6EECF244321}">
                <p14:modId xmlns:p14="http://schemas.microsoft.com/office/powerpoint/2010/main" val="4024458330"/>
              </p:ext>
            </p:extLst>
          </p:nvPr>
        </p:nvGraphicFramePr>
        <p:xfrm>
          <a:off x="7710617" y="172993"/>
          <a:ext cx="4308390" cy="6456408"/>
        </p:xfrm>
        <a:graphic>
          <a:graphicData uri="http://schemas.openxmlformats.org/drawingml/2006/table">
            <a:tbl>
              <a:tblPr>
                <a:tableStyleId>{5C22544A-7EE6-4342-B048-85BDC9FD1C3A}</a:tableStyleId>
              </a:tblPr>
              <a:tblGrid>
                <a:gridCol w="1436130">
                  <a:extLst>
                    <a:ext uri="{9D8B030D-6E8A-4147-A177-3AD203B41FA5}">
                      <a16:colId xmlns:a16="http://schemas.microsoft.com/office/drawing/2014/main" val="2484633865"/>
                    </a:ext>
                  </a:extLst>
                </a:gridCol>
                <a:gridCol w="1436130">
                  <a:extLst>
                    <a:ext uri="{9D8B030D-6E8A-4147-A177-3AD203B41FA5}">
                      <a16:colId xmlns:a16="http://schemas.microsoft.com/office/drawing/2014/main" val="3304062104"/>
                    </a:ext>
                  </a:extLst>
                </a:gridCol>
                <a:gridCol w="1436130">
                  <a:extLst>
                    <a:ext uri="{9D8B030D-6E8A-4147-A177-3AD203B41FA5}">
                      <a16:colId xmlns:a16="http://schemas.microsoft.com/office/drawing/2014/main" val="1055099045"/>
                    </a:ext>
                  </a:extLst>
                </a:gridCol>
              </a:tblGrid>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Cancer Research UK </a:t>
                      </a:r>
                      <a:br>
                        <a:rPr lang="en-GB" sz="1000">
                          <a:solidFill>
                            <a:schemeClr val="bg1"/>
                          </a:solidFill>
                        </a:rPr>
                      </a:br>
                      <a:r>
                        <a:rPr lang="en-GB" sz="1000">
                          <a:solidFill>
                            <a:schemeClr val="bg1"/>
                          </a:solidFill>
                        </a:rPr>
                        <a:t>Manchester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Cathie Marsh</a:t>
                      </a:r>
                      <a:br>
                        <a:rPr lang="en-GB" sz="1000">
                          <a:solidFill>
                            <a:schemeClr val="bg1"/>
                          </a:solidFill>
                        </a:rPr>
                      </a:br>
                      <a:r>
                        <a:rPr lang="en-GB" sz="1000">
                          <a:solidFill>
                            <a:schemeClr val="bg1"/>
                          </a:solidFill>
                        </a:rPr>
                        <a:t>Institute for Social Research</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The Christabel </a:t>
                      </a:r>
                      <a:br>
                        <a:rPr lang="en-GB" sz="1000">
                          <a:solidFill>
                            <a:schemeClr val="bg1"/>
                          </a:solidFill>
                        </a:rPr>
                      </a:br>
                      <a:r>
                        <a:rPr lang="en-GB" sz="1000">
                          <a:solidFill>
                            <a:schemeClr val="bg1"/>
                          </a:solidFill>
                        </a:rPr>
                        <a:t>Pankhurst Institute </a:t>
                      </a:r>
                      <a:br>
                        <a:rPr lang="en-GB" sz="1000">
                          <a:solidFill>
                            <a:schemeClr val="bg1"/>
                          </a:solidFill>
                        </a:rPr>
                      </a:br>
                      <a:r>
                        <a:rPr lang="en-GB" sz="1000">
                          <a:solidFill>
                            <a:schemeClr val="bg1"/>
                          </a:solidFill>
                        </a:rPr>
                        <a:t>for Health Technology Research </a:t>
                      </a:r>
                      <a:br>
                        <a:rPr lang="en-GB" sz="1000">
                          <a:solidFill>
                            <a:schemeClr val="bg1"/>
                          </a:solidFill>
                        </a:rPr>
                      </a:br>
                      <a:r>
                        <a:rPr lang="en-GB" sz="1000">
                          <a:solidFill>
                            <a:schemeClr val="bg1"/>
                          </a:solidFill>
                        </a:rPr>
                        <a:t>and Innovation</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00236461"/>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Dalton Nuclear Institute</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Global Development Institute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Henry Royce </a:t>
                      </a:r>
                      <a:br>
                        <a:rPr lang="en-GB" sz="1000">
                          <a:solidFill>
                            <a:schemeClr val="bg1"/>
                          </a:solidFill>
                        </a:rPr>
                      </a:br>
                      <a:r>
                        <a:rPr lang="en-GB" sz="1000">
                          <a:solidFill>
                            <a:schemeClr val="bg1"/>
                          </a:solidFill>
                        </a:rPr>
                        <a:t>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8586451"/>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Humanitarian and Conflict Response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Institute for Data Science and </a:t>
                      </a:r>
                      <a:br>
                        <a:rPr lang="en-GB" sz="1000">
                          <a:solidFill>
                            <a:schemeClr val="bg1"/>
                          </a:solidFill>
                        </a:rPr>
                      </a:br>
                      <a:r>
                        <a:rPr lang="en-GB" sz="1000">
                          <a:solidFill>
                            <a:schemeClr val="bg1"/>
                          </a:solidFill>
                        </a:rPr>
                        <a:t>Artificial Intelligence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John Rylands Research</a:t>
                      </a:r>
                      <a:br>
                        <a:rPr lang="en-GB" sz="1000">
                          <a:solidFill>
                            <a:schemeClr val="bg1"/>
                          </a:solidFill>
                        </a:rPr>
                      </a:br>
                      <a:r>
                        <a:rPr lang="en-GB" sz="1000">
                          <a:solidFill>
                            <a:schemeClr val="bg1"/>
                          </a:solidFill>
                        </a:rPr>
                        <a:t>Institute and Library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4372646"/>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Lydia Becker </a:t>
                      </a:r>
                      <a:br>
                        <a:rPr lang="en-GB" sz="1000">
                          <a:solidFill>
                            <a:schemeClr val="bg1"/>
                          </a:solidFill>
                        </a:rPr>
                      </a:br>
                      <a:r>
                        <a:rPr lang="en-GB" sz="1000">
                          <a:solidFill>
                            <a:schemeClr val="bg1"/>
                          </a:solidFill>
                        </a:rPr>
                        <a:t>Institute of </a:t>
                      </a:r>
                      <a:br>
                        <a:rPr lang="en-GB" sz="1000">
                          <a:solidFill>
                            <a:schemeClr val="bg1"/>
                          </a:solidFill>
                        </a:rPr>
                      </a:br>
                      <a:r>
                        <a:rPr lang="en-GB" sz="1000">
                          <a:solidFill>
                            <a:schemeClr val="bg1"/>
                          </a:solidFill>
                        </a:rPr>
                        <a:t>Immunology and Inflammation</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Manchester Cancer Research Centre</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GB" sz="1000" dirty="0">
                        <a:solidFill>
                          <a:schemeClr val="bg1"/>
                        </a:solidFil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dirty="0">
                          <a:solidFill>
                            <a:schemeClr val="bg1"/>
                          </a:solidFill>
                        </a:rPr>
                        <a:t>Work and Equalities Institute </a:t>
                      </a:r>
                      <a:endParaRPr lang="en-US" sz="1000" dirty="0">
                        <a:solidFill>
                          <a:schemeClr val="bg1"/>
                        </a:solidFil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000" dirty="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925455241"/>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kern="1200">
                          <a:solidFill>
                            <a:schemeClr val="bg1"/>
                          </a:solidFill>
                          <a:latin typeface="+mn-lt"/>
                          <a:ea typeface="+mn-ea"/>
                          <a:cs typeface="+mn-cs"/>
                        </a:rPr>
                        <a:t>Manchester</a:t>
                      </a:r>
                      <a:r>
                        <a:rPr lang="en-GB" sz="1000">
                          <a:solidFill>
                            <a:schemeClr val="bg1"/>
                          </a:solidFill>
                        </a:rPr>
                        <a:t> Environmental </a:t>
                      </a:r>
                      <a:r>
                        <a:rPr lang="en-GB" sz="1000" kern="1200">
                          <a:solidFill>
                            <a:schemeClr val="bg1"/>
                          </a:solidFill>
                          <a:latin typeface="+mn-lt"/>
                          <a:ea typeface="+mn-ea"/>
                          <a:cs typeface="+mn-cs"/>
                        </a:rPr>
                        <a:t>Research Institute </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Manchester Institute of Biotechnology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a:solidFill>
                            <a:schemeClr val="bg1"/>
                          </a:solidFill>
                        </a:rPr>
                        <a:t>Manchester Institute of Innovation Research</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79699963"/>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a:solidFill>
                            <a:schemeClr val="bg1"/>
                          </a:solidFill>
                        </a:rPr>
                        <a:t>Manchester Urban Institute</a:t>
                      </a: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National Graphene Institute</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Photon Science Institute </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67848127"/>
                  </a:ext>
                </a:extLst>
              </a:tr>
              <a:tr h="92234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The Productivity</a:t>
                      </a:r>
                      <a:br>
                        <a:rPr lang="en-GB" sz="1000">
                          <a:solidFill>
                            <a:schemeClr val="bg1"/>
                          </a:solidFill>
                        </a:rPr>
                      </a:br>
                      <a:r>
                        <a:rPr lang="en-GB" sz="1000">
                          <a:solidFill>
                            <a:schemeClr val="bg1"/>
                          </a:solidFill>
                        </a:rPr>
                        <a:t>Institute</a:t>
                      </a:r>
                      <a:endParaRPr lang="en-US" sz="100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a:solidFill>
                            <a:schemeClr val="bg1"/>
                          </a:solidFill>
                        </a:rPr>
                        <a:t>Sustainable Consumption Institute </a:t>
                      </a:r>
                      <a:endParaRPr lang="en-US" sz="1000">
                        <a:solidFill>
                          <a:schemeClr val="bg1"/>
                        </a:solidFill>
                      </a:endParaRPr>
                    </a:p>
                  </a:txBody>
                  <a:tcPr marL="9000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000" dirty="0">
                          <a:solidFill>
                            <a:schemeClr val="bg1"/>
                          </a:solidFill>
                        </a:rPr>
                        <a:t>Thomas Ashton Institute for</a:t>
                      </a:r>
                      <a:br>
                        <a:rPr lang="en-GB" sz="1000" dirty="0">
                          <a:solidFill>
                            <a:schemeClr val="bg1"/>
                          </a:solidFill>
                        </a:rPr>
                      </a:br>
                      <a:r>
                        <a:rPr lang="en-GB" sz="1000" dirty="0">
                          <a:solidFill>
                            <a:schemeClr val="bg1"/>
                          </a:solidFill>
                        </a:rPr>
                        <a:t>Risk and Regulatory Research</a:t>
                      </a:r>
                      <a:endParaRPr lang="en-US" sz="1000" dirty="0">
                        <a:solidFill>
                          <a:schemeClr val="bg1"/>
                        </a:solidFill>
                      </a:endParaRPr>
                    </a:p>
                  </a:txBody>
                  <a:tcPr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38952725"/>
                  </a:ext>
                </a:extLst>
              </a:tr>
            </a:tbl>
          </a:graphicData>
        </a:graphic>
      </p:graphicFrame>
      <p:sp>
        <p:nvSpPr>
          <p:cNvPr id="29" name="TextBox 28">
            <a:extLst>
              <a:ext uri="{FF2B5EF4-FFF2-40B4-BE49-F238E27FC236}">
                <a16:creationId xmlns:a16="http://schemas.microsoft.com/office/drawing/2014/main" id="{2B82E7C1-277B-9771-07B0-8E697546D8A5}"/>
              </a:ext>
            </a:extLst>
          </p:cNvPr>
          <p:cNvSpPr txBox="1"/>
          <p:nvPr/>
        </p:nvSpPr>
        <p:spPr>
          <a:xfrm>
            <a:off x="8585883" y="-354614"/>
            <a:ext cx="2911374" cy="307777"/>
          </a:xfrm>
          <a:prstGeom prst="rect">
            <a:avLst/>
          </a:prstGeom>
          <a:noFill/>
        </p:spPr>
        <p:txBody>
          <a:bodyPr wrap="none" rtlCol="0">
            <a:spAutoFit/>
          </a:bodyPr>
          <a:lstStyle/>
          <a:p>
            <a:r>
              <a:rPr lang="en-US" sz="1400"/>
              <a:t>Hyperlinks to corresponding slides</a:t>
            </a:r>
          </a:p>
        </p:txBody>
      </p:sp>
      <p:sp>
        <p:nvSpPr>
          <p:cNvPr id="7" name="Rectangle 6">
            <a:hlinkClick r:id="rId3" action="ppaction://hlinksldjump"/>
            <a:extLst>
              <a:ext uri="{FF2B5EF4-FFF2-40B4-BE49-F238E27FC236}">
                <a16:creationId xmlns:a16="http://schemas.microsoft.com/office/drawing/2014/main" id="{ECE6B9F4-B31B-BF56-23F5-2D5A3ACB1BE7}"/>
              </a:ext>
            </a:extLst>
          </p:cNvPr>
          <p:cNvSpPr/>
          <p:nvPr/>
        </p:nvSpPr>
        <p:spPr>
          <a:xfrm>
            <a:off x="7746023" y="228600"/>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ction="ppaction://hlinksldjump"/>
            <a:extLst>
              <a:ext uri="{FF2B5EF4-FFF2-40B4-BE49-F238E27FC236}">
                <a16:creationId xmlns:a16="http://schemas.microsoft.com/office/drawing/2014/main" id="{783E8C31-3571-8949-A96C-3BABCF186DFA}"/>
              </a:ext>
            </a:extLst>
          </p:cNvPr>
          <p:cNvSpPr/>
          <p:nvPr/>
        </p:nvSpPr>
        <p:spPr>
          <a:xfrm>
            <a:off x="9183527" y="228600"/>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ction="ppaction://hlinksldjump"/>
            <a:extLst>
              <a:ext uri="{FF2B5EF4-FFF2-40B4-BE49-F238E27FC236}">
                <a16:creationId xmlns:a16="http://schemas.microsoft.com/office/drawing/2014/main" id="{6ED04E8A-61B7-E33A-89A1-F72A6CF553F3}"/>
              </a:ext>
            </a:extLst>
          </p:cNvPr>
          <p:cNvSpPr/>
          <p:nvPr/>
        </p:nvSpPr>
        <p:spPr>
          <a:xfrm>
            <a:off x="10621031" y="2277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ction="ppaction://hlinksldjump"/>
            <a:extLst>
              <a:ext uri="{FF2B5EF4-FFF2-40B4-BE49-F238E27FC236}">
                <a16:creationId xmlns:a16="http://schemas.microsoft.com/office/drawing/2014/main" id="{2C47C96D-AAD6-CEFC-0C8C-980DF3E81113}"/>
              </a:ext>
            </a:extLst>
          </p:cNvPr>
          <p:cNvSpPr/>
          <p:nvPr/>
        </p:nvSpPr>
        <p:spPr>
          <a:xfrm>
            <a:off x="7746023"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BACE581E-8C6C-B357-CD2E-85938D150783}"/>
              </a:ext>
            </a:extLst>
          </p:cNvPr>
          <p:cNvSpPr/>
          <p:nvPr/>
        </p:nvSpPr>
        <p:spPr>
          <a:xfrm>
            <a:off x="9183527"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8" action="ppaction://hlinksldjump"/>
            <a:extLst>
              <a:ext uri="{FF2B5EF4-FFF2-40B4-BE49-F238E27FC236}">
                <a16:creationId xmlns:a16="http://schemas.microsoft.com/office/drawing/2014/main" id="{6761119B-4C29-C1A3-8319-1AB80EDAE46E}"/>
              </a:ext>
            </a:extLst>
          </p:cNvPr>
          <p:cNvSpPr/>
          <p:nvPr/>
        </p:nvSpPr>
        <p:spPr>
          <a:xfrm>
            <a:off x="10621031" y="104628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9" action="ppaction://hlinksldjump"/>
            <a:extLst>
              <a:ext uri="{FF2B5EF4-FFF2-40B4-BE49-F238E27FC236}">
                <a16:creationId xmlns:a16="http://schemas.microsoft.com/office/drawing/2014/main" id="{EE5B0454-59AD-F822-B06D-2077552B0C1A}"/>
              </a:ext>
            </a:extLst>
          </p:cNvPr>
          <p:cNvSpPr/>
          <p:nvPr/>
        </p:nvSpPr>
        <p:spPr>
          <a:xfrm>
            <a:off x="7746023"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0" action="ppaction://hlinksldjump"/>
            <a:extLst>
              <a:ext uri="{FF2B5EF4-FFF2-40B4-BE49-F238E27FC236}">
                <a16:creationId xmlns:a16="http://schemas.microsoft.com/office/drawing/2014/main" id="{F0ED1CFF-A549-59D5-2049-133084BE777D}"/>
              </a:ext>
            </a:extLst>
          </p:cNvPr>
          <p:cNvSpPr/>
          <p:nvPr/>
        </p:nvSpPr>
        <p:spPr>
          <a:xfrm>
            <a:off x="9183527"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11" action="ppaction://hlinksldjump"/>
            <a:extLst>
              <a:ext uri="{FF2B5EF4-FFF2-40B4-BE49-F238E27FC236}">
                <a16:creationId xmlns:a16="http://schemas.microsoft.com/office/drawing/2014/main" id="{BA7C45B8-E9D2-FF52-020E-BD7B62643336}"/>
              </a:ext>
            </a:extLst>
          </p:cNvPr>
          <p:cNvSpPr/>
          <p:nvPr/>
        </p:nvSpPr>
        <p:spPr>
          <a:xfrm>
            <a:off x="10621031" y="1863967"/>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2" action="ppaction://hlinksldjump"/>
            <a:extLst>
              <a:ext uri="{FF2B5EF4-FFF2-40B4-BE49-F238E27FC236}">
                <a16:creationId xmlns:a16="http://schemas.microsoft.com/office/drawing/2014/main" id="{3758DA15-E242-EFD1-1EDB-763978AA3220}"/>
              </a:ext>
            </a:extLst>
          </p:cNvPr>
          <p:cNvSpPr/>
          <p:nvPr/>
        </p:nvSpPr>
        <p:spPr>
          <a:xfrm>
            <a:off x="7746023" y="2681653"/>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13" action="ppaction://hlinksldjump"/>
            <a:extLst>
              <a:ext uri="{FF2B5EF4-FFF2-40B4-BE49-F238E27FC236}">
                <a16:creationId xmlns:a16="http://schemas.microsoft.com/office/drawing/2014/main" id="{53A2D333-EDEE-4AC1-2710-B529F92ADAB5}"/>
              </a:ext>
            </a:extLst>
          </p:cNvPr>
          <p:cNvSpPr/>
          <p:nvPr/>
        </p:nvSpPr>
        <p:spPr>
          <a:xfrm>
            <a:off x="9183527" y="2681653"/>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4" action="ppaction://hlinksldjump"/>
            <a:extLst>
              <a:ext uri="{FF2B5EF4-FFF2-40B4-BE49-F238E27FC236}">
                <a16:creationId xmlns:a16="http://schemas.microsoft.com/office/drawing/2014/main" id="{2D6ADEA9-B56D-5E35-BE7B-ADB104B21539}"/>
              </a:ext>
            </a:extLst>
          </p:cNvPr>
          <p:cNvSpPr/>
          <p:nvPr/>
        </p:nvSpPr>
        <p:spPr>
          <a:xfrm>
            <a:off x="7739720"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5" action="ppaction://hlinksldjump"/>
            <a:extLst>
              <a:ext uri="{FF2B5EF4-FFF2-40B4-BE49-F238E27FC236}">
                <a16:creationId xmlns:a16="http://schemas.microsoft.com/office/drawing/2014/main" id="{80FDF8E1-81C1-AC46-B9D0-D54CC9CFD5F5}"/>
              </a:ext>
            </a:extLst>
          </p:cNvPr>
          <p:cNvSpPr/>
          <p:nvPr/>
        </p:nvSpPr>
        <p:spPr>
          <a:xfrm>
            <a:off x="9183527"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6" action="ppaction://hlinksldjump"/>
            <a:extLst>
              <a:ext uri="{FF2B5EF4-FFF2-40B4-BE49-F238E27FC236}">
                <a16:creationId xmlns:a16="http://schemas.microsoft.com/office/drawing/2014/main" id="{373E0BBA-764C-FC83-8686-E76E80090747}"/>
              </a:ext>
            </a:extLst>
          </p:cNvPr>
          <p:cNvSpPr/>
          <p:nvPr/>
        </p:nvSpPr>
        <p:spPr>
          <a:xfrm>
            <a:off x="10621031" y="3508129"/>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7" action="ppaction://hlinksldjump"/>
            <a:extLst>
              <a:ext uri="{FF2B5EF4-FFF2-40B4-BE49-F238E27FC236}">
                <a16:creationId xmlns:a16="http://schemas.microsoft.com/office/drawing/2014/main" id="{A4A5B0E3-3E2B-D6E6-DD97-7CE964B5D349}"/>
              </a:ext>
            </a:extLst>
          </p:cNvPr>
          <p:cNvSpPr/>
          <p:nvPr/>
        </p:nvSpPr>
        <p:spPr>
          <a:xfrm>
            <a:off x="7746023"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18" action="ppaction://hlinksldjump"/>
            <a:extLst>
              <a:ext uri="{FF2B5EF4-FFF2-40B4-BE49-F238E27FC236}">
                <a16:creationId xmlns:a16="http://schemas.microsoft.com/office/drawing/2014/main" id="{A55C0878-1A37-3A05-10E0-EA9B2857D469}"/>
              </a:ext>
            </a:extLst>
          </p:cNvPr>
          <p:cNvSpPr/>
          <p:nvPr/>
        </p:nvSpPr>
        <p:spPr>
          <a:xfrm>
            <a:off x="9183527"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9" action="ppaction://hlinksldjump"/>
            <a:extLst>
              <a:ext uri="{FF2B5EF4-FFF2-40B4-BE49-F238E27FC236}">
                <a16:creationId xmlns:a16="http://schemas.microsoft.com/office/drawing/2014/main" id="{9BFDA6F3-AC5A-5ADA-71A1-B997D80CC033}"/>
              </a:ext>
            </a:extLst>
          </p:cNvPr>
          <p:cNvSpPr/>
          <p:nvPr/>
        </p:nvSpPr>
        <p:spPr>
          <a:xfrm>
            <a:off x="10621031" y="4325815"/>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20" action="ppaction://hlinksldjump"/>
            <a:extLst>
              <a:ext uri="{FF2B5EF4-FFF2-40B4-BE49-F238E27FC236}">
                <a16:creationId xmlns:a16="http://schemas.microsoft.com/office/drawing/2014/main" id="{A0E1CBA2-701D-AB4C-5B3D-3DD5EA4E037D}"/>
              </a:ext>
            </a:extLst>
          </p:cNvPr>
          <p:cNvSpPr/>
          <p:nvPr/>
        </p:nvSpPr>
        <p:spPr>
          <a:xfrm>
            <a:off x="7746023" y="5149198"/>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21" action="ppaction://hlinksldjump"/>
            <a:extLst>
              <a:ext uri="{FF2B5EF4-FFF2-40B4-BE49-F238E27FC236}">
                <a16:creationId xmlns:a16="http://schemas.microsoft.com/office/drawing/2014/main" id="{3E771A07-78AB-72AC-EF3D-8FD5B960ADDB}"/>
              </a:ext>
            </a:extLst>
          </p:cNvPr>
          <p:cNvSpPr/>
          <p:nvPr/>
        </p:nvSpPr>
        <p:spPr>
          <a:xfrm>
            <a:off x="9258223" y="513470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22" action="ppaction://hlinksldjump"/>
            <a:extLst>
              <a:ext uri="{FF2B5EF4-FFF2-40B4-BE49-F238E27FC236}">
                <a16:creationId xmlns:a16="http://schemas.microsoft.com/office/drawing/2014/main" id="{3E666756-DE78-E675-A674-0AE67463EF42}"/>
              </a:ext>
            </a:extLst>
          </p:cNvPr>
          <p:cNvSpPr/>
          <p:nvPr/>
        </p:nvSpPr>
        <p:spPr>
          <a:xfrm>
            <a:off x="10621031" y="5134706"/>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23" action="ppaction://hlinksldjump"/>
            <a:extLst>
              <a:ext uri="{FF2B5EF4-FFF2-40B4-BE49-F238E27FC236}">
                <a16:creationId xmlns:a16="http://schemas.microsoft.com/office/drawing/2014/main" id="{CEF29412-9EA5-C9E7-A4A0-6F0557FB31A0}"/>
              </a:ext>
            </a:extLst>
          </p:cNvPr>
          <p:cNvSpPr/>
          <p:nvPr/>
        </p:nvSpPr>
        <p:spPr>
          <a:xfrm>
            <a:off x="10656199" y="2697284"/>
            <a:ext cx="1362808" cy="69459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a:extLst>
              <a:ext uri="{FF2B5EF4-FFF2-40B4-BE49-F238E27FC236}">
                <a16:creationId xmlns:a16="http://schemas.microsoft.com/office/drawing/2014/main" id="{C8930646-11DF-FA5F-248B-5656FADCBD23}"/>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3518692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in front of a building&#10;&#10;Description automatically generated">
            <a:extLst>
              <a:ext uri="{FF2B5EF4-FFF2-40B4-BE49-F238E27FC236}">
                <a16:creationId xmlns:a16="http://schemas.microsoft.com/office/drawing/2014/main" id="{40BE5381-D6D3-4B2E-B352-649F7AB569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0"/>
            <a:ext cx="7866185" cy="6858000"/>
          </a:xfrm>
          <a:prstGeom prst="rect">
            <a:avLst/>
          </a:prstGeom>
        </p:spPr>
      </p:pic>
      <p:sp>
        <p:nvSpPr>
          <p:cNvPr id="38" name="Rectangle 37">
            <a:extLst>
              <a:ext uri="{FF2B5EF4-FFF2-40B4-BE49-F238E27FC236}">
                <a16:creationId xmlns:a16="http://schemas.microsoft.com/office/drawing/2014/main" id="{3750E23A-E6AD-CD5B-34F8-76AF3F13750F}"/>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54B54E2F-FD3E-BB2C-58E7-6DA3058F05AF}"/>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7" name="Straight Connector 36">
            <a:extLst>
              <a:ext uri="{FF2B5EF4-FFF2-40B4-BE49-F238E27FC236}">
                <a16:creationId xmlns:a16="http://schemas.microsoft.com/office/drawing/2014/main" id="{9EEC4B01-D31F-0648-3D88-ABE9BAA1298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9" name="Table 38">
            <a:extLst>
              <a:ext uri="{FF2B5EF4-FFF2-40B4-BE49-F238E27FC236}">
                <a16:creationId xmlns:a16="http://schemas.microsoft.com/office/drawing/2014/main" id="{17D341DC-68F4-A260-E60B-7678D8C0CFA0}"/>
              </a:ext>
            </a:extLst>
          </p:cNvPr>
          <p:cNvGraphicFramePr>
            <a:graphicFrameLocks noGrp="1"/>
          </p:cNvGraphicFramePr>
          <p:nvPr>
            <p:extLst>
              <p:ext uri="{D42A27DB-BD31-4B8C-83A1-F6EECF244321}">
                <p14:modId xmlns:p14="http://schemas.microsoft.com/office/powerpoint/2010/main" val="2098026982"/>
              </p:ext>
            </p:extLst>
          </p:nvPr>
        </p:nvGraphicFramePr>
        <p:xfrm>
          <a:off x="4880681" y="1829082"/>
          <a:ext cx="6784269" cy="1004733"/>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 microenvironment</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Haematological malignancies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Cancers of unmet need</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Lung cancer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a:solidFill>
                            <a:schemeClr val="bg1"/>
                          </a:solidFill>
                          <a:ea typeface="Calibri"/>
                          <a:cs typeface="Calibri"/>
                        </a:rPr>
                        <a:t>Melanoma</a:t>
                      </a:r>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Tumour-host interactions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Tumour cell plasticity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11" name="Text Placeholder 10">
            <a:extLst>
              <a:ext uri="{FF2B5EF4-FFF2-40B4-BE49-F238E27FC236}">
                <a16:creationId xmlns:a16="http://schemas.microsoft.com/office/drawing/2014/main" id="{855DA686-FA09-4DCF-B6AB-DC5BCE752D6B}"/>
              </a:ext>
            </a:extLst>
          </p:cNvPr>
          <p:cNvSpPr>
            <a:spLocks noGrp="1"/>
          </p:cNvSpPr>
          <p:nvPr>
            <p:ph type="body" sz="quarter" idx="10"/>
          </p:nvPr>
        </p:nvSpPr>
        <p:spPr>
          <a:xfrm>
            <a:off x="526646" y="254712"/>
            <a:ext cx="3376843" cy="1409461"/>
          </a:xfrm>
        </p:spPr>
        <p:txBody>
          <a:bodyPr/>
          <a:lstStyle/>
          <a:p>
            <a:r>
              <a:rPr lang="en-GB"/>
              <a:t>Cancer Research UK Manchester Institute </a:t>
            </a:r>
            <a:endParaRPr lang="en-US"/>
          </a:p>
        </p:txBody>
      </p:sp>
      <p:sp>
        <p:nvSpPr>
          <p:cNvPr id="13" name="Text Placeholder 12">
            <a:extLst>
              <a:ext uri="{FF2B5EF4-FFF2-40B4-BE49-F238E27FC236}">
                <a16:creationId xmlns:a16="http://schemas.microsoft.com/office/drawing/2014/main" id="{6FDF9BA9-FB51-E673-C35E-B2DA78E09612}"/>
              </a:ext>
            </a:extLst>
          </p:cNvPr>
          <p:cNvSpPr>
            <a:spLocks noGrp="1"/>
          </p:cNvSpPr>
          <p:nvPr>
            <p:ph type="body" sz="quarter" idx="11"/>
          </p:nvPr>
        </p:nvSpPr>
        <p:spPr>
          <a:xfrm>
            <a:off x="526646" y="1845664"/>
            <a:ext cx="3376843" cy="2514303"/>
          </a:xfrm>
        </p:spPr>
        <p:txBody>
          <a:bodyPr/>
          <a:lstStyle/>
          <a:p>
            <a:r>
              <a:rPr lang="en-GB">
                <a:latin typeface="Arial"/>
                <a:cs typeface="Arial"/>
              </a:rPr>
              <a:t>Leading basic, </a:t>
            </a:r>
            <a:r>
              <a:rPr lang="en-GB" dirty="0">
                <a:latin typeface="Arial"/>
                <a:cs typeface="Arial"/>
              </a:rPr>
              <a:t>translational and clinical research.</a:t>
            </a:r>
            <a:endParaRPr lang="en-GB" dirty="0"/>
          </a:p>
          <a:p>
            <a:endParaRPr lang="en-US"/>
          </a:p>
        </p:txBody>
      </p:sp>
      <p:sp>
        <p:nvSpPr>
          <p:cNvPr id="25" name="Text Placeholder 24">
            <a:extLst>
              <a:ext uri="{FF2B5EF4-FFF2-40B4-BE49-F238E27FC236}">
                <a16:creationId xmlns:a16="http://schemas.microsoft.com/office/drawing/2014/main" id="{EBFB7281-757B-AE4B-4FA9-F44D9B6FCAB6}"/>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4DC1B355-D3CE-17C0-533D-49F0F716CBD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646" y="4893151"/>
            <a:ext cx="2476500" cy="708660"/>
          </a:xfrm>
          <a:prstGeom prst="rect">
            <a:avLst/>
          </a:prstGeom>
          <a:noFill/>
          <a:ln>
            <a:noFill/>
          </a:ln>
        </p:spPr>
      </p:pic>
    </p:spTree>
    <p:extLst>
      <p:ext uri="{BB962C8B-B14F-4D97-AF65-F5344CB8AC3E}">
        <p14:creationId xmlns:p14="http://schemas.microsoft.com/office/powerpoint/2010/main" val="206170465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erson sitting at a desk with a computer and keyboard&#10;&#10;Description automatically generated">
            <a:extLst>
              <a:ext uri="{FF2B5EF4-FFF2-40B4-BE49-F238E27FC236}">
                <a16:creationId xmlns:a16="http://schemas.microsoft.com/office/drawing/2014/main" id="{E44DFBCE-8CE3-5073-B2A2-588E606CB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3103" y="0"/>
            <a:ext cx="7858897" cy="6858000"/>
          </a:xfrm>
          <a:prstGeom prst="rect">
            <a:avLst/>
          </a:prstGeom>
        </p:spPr>
      </p:pic>
      <p:sp>
        <p:nvSpPr>
          <p:cNvPr id="23" name="Rectangle 22">
            <a:extLst>
              <a:ext uri="{FF2B5EF4-FFF2-40B4-BE49-F238E27FC236}">
                <a16:creationId xmlns:a16="http://schemas.microsoft.com/office/drawing/2014/main" id="{DCEEA43D-B201-ECE2-C191-9F95CA83948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7BF6F9DB-F223-D4CD-1896-04EA6A701391}"/>
              </a:ext>
            </a:extLst>
          </p:cNvPr>
          <p:cNvSpPr>
            <a:spLocks noGrp="1"/>
          </p:cNvSpPr>
          <p:nvPr>
            <p:ph type="body" sz="quarter" idx="10"/>
          </p:nvPr>
        </p:nvSpPr>
        <p:spPr>
          <a:xfrm>
            <a:off x="526646" y="254712"/>
            <a:ext cx="3376843" cy="1409461"/>
          </a:xfrm>
        </p:spPr>
        <p:txBody>
          <a:bodyPr/>
          <a:lstStyle/>
          <a:p>
            <a:r>
              <a:rPr lang="en-GB"/>
              <a:t>Cathie Marsh Institute for Social Research</a:t>
            </a:r>
            <a:endParaRPr lang="en-US"/>
          </a:p>
        </p:txBody>
      </p:sp>
      <p:sp>
        <p:nvSpPr>
          <p:cNvPr id="10" name="Text Placeholder 9">
            <a:extLst>
              <a:ext uri="{FF2B5EF4-FFF2-40B4-BE49-F238E27FC236}">
                <a16:creationId xmlns:a16="http://schemas.microsoft.com/office/drawing/2014/main" id="{CFE7DB0C-FC89-56FB-FF94-7B89135A9976}"/>
              </a:ext>
            </a:extLst>
          </p:cNvPr>
          <p:cNvSpPr>
            <a:spLocks noGrp="1"/>
          </p:cNvSpPr>
          <p:nvPr>
            <p:ph type="body" sz="quarter" idx="11"/>
          </p:nvPr>
        </p:nvSpPr>
        <p:spPr>
          <a:xfrm>
            <a:off x="526646" y="1845664"/>
            <a:ext cx="3376843" cy="2514303"/>
          </a:xfrm>
        </p:spPr>
        <p:txBody>
          <a:bodyPr/>
          <a:lstStyle/>
          <a:p>
            <a:r>
              <a:rPr lang="en-GB">
                <a:latin typeface="Arial"/>
                <a:cs typeface="Arial"/>
              </a:rPr>
              <a:t>Providing rigorous empirical answers to contemporary social questions and empowering others to do the same.</a:t>
            </a:r>
            <a:endParaRPr lang="en-GB"/>
          </a:p>
          <a:p>
            <a:endParaRPr lang="en-US"/>
          </a:p>
        </p:txBody>
      </p:sp>
      <p:sp>
        <p:nvSpPr>
          <p:cNvPr id="21" name="Text Placeholder 20">
            <a:extLst>
              <a:ext uri="{FF2B5EF4-FFF2-40B4-BE49-F238E27FC236}">
                <a16:creationId xmlns:a16="http://schemas.microsoft.com/office/drawing/2014/main" id="{595762FE-CD2F-0835-B422-471960A58688}"/>
              </a:ext>
            </a:extLst>
          </p:cNvPr>
          <p:cNvSpPr>
            <a:spLocks noGrp="1"/>
          </p:cNvSpPr>
          <p:nvPr>
            <p:ph type="body" sz="quarter" idx="12"/>
          </p:nvPr>
        </p:nvSpPr>
        <p:spPr/>
        <p:txBody>
          <a:bodyPr/>
          <a:lstStyle/>
          <a:p>
            <a:endParaRPr lang="en-US"/>
          </a:p>
        </p:txBody>
      </p:sp>
      <p:graphicFrame>
        <p:nvGraphicFramePr>
          <p:cNvPr id="18" name="Table 17">
            <a:extLst>
              <a:ext uri="{FF2B5EF4-FFF2-40B4-BE49-F238E27FC236}">
                <a16:creationId xmlns:a16="http://schemas.microsoft.com/office/drawing/2014/main" id="{28681BCA-9CD6-EF0B-C8C7-A04B58C4D83F}"/>
              </a:ext>
            </a:extLst>
          </p:cNvPr>
          <p:cNvGraphicFramePr>
            <a:graphicFrameLocks noGrp="1"/>
          </p:cNvGraphicFramePr>
          <p:nvPr>
            <p:extLst>
              <p:ext uri="{D42A27DB-BD31-4B8C-83A1-F6EECF244321}">
                <p14:modId xmlns:p14="http://schemas.microsoft.com/office/powerpoint/2010/main" val="4123697273"/>
              </p:ext>
            </p:extLst>
          </p:nvPr>
        </p:nvGraphicFramePr>
        <p:xfrm>
          <a:off x="4693478" y="5963478"/>
          <a:ext cx="7185088" cy="386521"/>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86521">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bg1"/>
                          </a:solidFill>
                          <a:ea typeface="Calibri"/>
                          <a:cs typeface="Calibri"/>
                        </a:rPr>
                        <a:t>BBC</a:t>
                      </a:r>
                      <a:endParaRPr lang="en-US"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dirty="0">
                          <a:solidFill>
                            <a:schemeClr val="bg1"/>
                          </a:solidFill>
                          <a:ea typeface="Calibri"/>
                          <a:cs typeface="Calibri"/>
                        </a:rPr>
                        <a:t>Office for National Statistics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YouGov*</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4" name="Rectangle 23">
            <a:extLst>
              <a:ext uri="{FF2B5EF4-FFF2-40B4-BE49-F238E27FC236}">
                <a16:creationId xmlns:a16="http://schemas.microsoft.com/office/drawing/2014/main" id="{8045AE78-DE64-134E-E745-43C65A3292E1}"/>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AF59710-0BEE-8D4F-8EDF-9DAD78CFA711}"/>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6" name="Straight Connector 25">
            <a:extLst>
              <a:ext uri="{FF2B5EF4-FFF2-40B4-BE49-F238E27FC236}">
                <a16:creationId xmlns:a16="http://schemas.microsoft.com/office/drawing/2014/main" id="{953E6853-244C-C833-C685-58C71BEB0CD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CD8C030E-6E91-B37E-9A86-C4B7E5779BBD}"/>
              </a:ext>
            </a:extLst>
          </p:cNvPr>
          <p:cNvGraphicFramePr>
            <a:graphicFrameLocks noGrp="1"/>
          </p:cNvGraphicFramePr>
          <p:nvPr>
            <p:extLst>
              <p:ext uri="{D42A27DB-BD31-4B8C-83A1-F6EECF244321}">
                <p14:modId xmlns:p14="http://schemas.microsoft.com/office/powerpoint/2010/main" val="2836707428"/>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Survey statistics and methodology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Advanced statistical </a:t>
                      </a:r>
                      <a:br>
                        <a:rPr lang="en-GB" sz="1200">
                          <a:solidFill>
                            <a:schemeClr val="bg1"/>
                          </a:solidFill>
                        </a:rPr>
                      </a:br>
                      <a:r>
                        <a:rPr lang="en-GB" sz="1200">
                          <a:solidFill>
                            <a:schemeClr val="bg1"/>
                          </a:solidFill>
                        </a:rPr>
                        <a:t>modelling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Social data science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Population dynamics and demography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Data literacy and </a:t>
                      </a:r>
                      <a:br>
                        <a:rPr lang="en-GB" sz="1200">
                          <a:solidFill>
                            <a:schemeClr val="bg1"/>
                          </a:solidFill>
                        </a:rPr>
                      </a:br>
                      <a:r>
                        <a:rPr lang="en-GB" sz="1200">
                          <a:solidFill>
                            <a:schemeClr val="bg1"/>
                          </a:solidFill>
                        </a:rPr>
                        <a:t>understanding data</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8" name="Picture Placeholder 7">
            <a:extLst>
              <a:ext uri="{FF2B5EF4-FFF2-40B4-BE49-F238E27FC236}">
                <a16:creationId xmlns:a16="http://schemas.microsoft.com/office/drawing/2014/main" id="{6787C987-4F87-7B02-C369-A58735E06025}"/>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4981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a:xfrm>
            <a:off x="527050" y="2411413"/>
            <a:ext cx="10534650" cy="1752599"/>
          </a:xfrm>
        </p:spPr>
        <p:txBody>
          <a:bodyPr anchor="b"/>
          <a:lstStyle/>
          <a:p>
            <a:r>
              <a:rPr lang="en-US" sz="6600"/>
              <a:t>About The University </a:t>
            </a:r>
            <a:br>
              <a:rPr lang="en-US" sz="6600"/>
            </a:br>
            <a:r>
              <a:rPr lang="en-US" sz="6600"/>
              <a:t>of Manchester</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a:xfrm>
            <a:off x="527050" y="4327785"/>
            <a:ext cx="10534650" cy="1752600"/>
          </a:xfrm>
        </p:spPr>
        <p:txBody>
          <a:bodyPr/>
          <a:lstStyle/>
          <a:p>
            <a:r>
              <a:rPr lang="en-GB"/>
              <a:t>Author name</a:t>
            </a:r>
          </a:p>
        </p:txBody>
      </p:sp>
    </p:spTree>
    <p:extLst>
      <p:ext uri="{BB962C8B-B14F-4D97-AF65-F5344CB8AC3E}">
        <p14:creationId xmlns:p14="http://schemas.microsoft.com/office/powerpoint/2010/main" val="2769520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person holding a transparent device&#10;&#10;Description automatically generated">
            <a:extLst>
              <a:ext uri="{FF2B5EF4-FFF2-40B4-BE49-F238E27FC236}">
                <a16:creationId xmlns:a16="http://schemas.microsoft.com/office/drawing/2014/main" id="{D3CAA250-5219-DFEE-CBB6-E9D93C96BE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932" y="880"/>
            <a:ext cx="7863068" cy="6856617"/>
          </a:xfrm>
          <a:prstGeom prst="rect">
            <a:avLst/>
          </a:prstGeom>
        </p:spPr>
      </p:pic>
      <p:sp>
        <p:nvSpPr>
          <p:cNvPr id="38" name="Rectangle 37">
            <a:extLst>
              <a:ext uri="{FF2B5EF4-FFF2-40B4-BE49-F238E27FC236}">
                <a16:creationId xmlns:a16="http://schemas.microsoft.com/office/drawing/2014/main" id="{12D52EA1-6A16-3521-4EE0-A477909742D6}"/>
              </a:ext>
            </a:extLst>
          </p:cNvPr>
          <p:cNvSpPr/>
          <p:nvPr/>
        </p:nvSpPr>
        <p:spPr>
          <a:xfrm>
            <a:off x="4693506" y="958850"/>
            <a:ext cx="7185087" cy="299531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6DE6D6ED-91FA-34FE-83E3-C8F039E48CF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7F28992-6EFF-AC9D-209B-2A1759802571}"/>
              </a:ext>
            </a:extLst>
          </p:cNvPr>
          <p:cNvSpPr>
            <a:spLocks noGrp="1"/>
          </p:cNvSpPr>
          <p:nvPr>
            <p:ph type="body" sz="quarter" idx="10"/>
          </p:nvPr>
        </p:nvSpPr>
        <p:spPr>
          <a:xfrm>
            <a:off x="527050" y="936907"/>
            <a:ext cx="3376613" cy="1409700"/>
          </a:xfrm>
        </p:spPr>
        <p:txBody>
          <a:bodyPr/>
          <a:lstStyle/>
          <a:p>
            <a:r>
              <a:rPr lang="en-GB">
                <a:latin typeface="Arial"/>
                <a:cs typeface="Arial"/>
              </a:rPr>
              <a:t>The Christabel Pankhurst Institute for Health Technology Research and Innovation</a:t>
            </a:r>
            <a:endParaRPr lang="en-US">
              <a:latin typeface="Arial"/>
              <a:cs typeface="Arial"/>
            </a:endParaRPr>
          </a:p>
        </p:txBody>
      </p:sp>
      <p:sp>
        <p:nvSpPr>
          <p:cNvPr id="16" name="Text Placeholder 15">
            <a:extLst>
              <a:ext uri="{FF2B5EF4-FFF2-40B4-BE49-F238E27FC236}">
                <a16:creationId xmlns:a16="http://schemas.microsoft.com/office/drawing/2014/main" id="{212569EC-0944-8A3E-A2C9-BAF377535095}"/>
              </a:ext>
            </a:extLst>
          </p:cNvPr>
          <p:cNvSpPr>
            <a:spLocks noGrp="1"/>
          </p:cNvSpPr>
          <p:nvPr>
            <p:ph type="body" sz="quarter" idx="11"/>
          </p:nvPr>
        </p:nvSpPr>
        <p:spPr>
          <a:xfrm>
            <a:off x="527050" y="2529170"/>
            <a:ext cx="3376613" cy="2513012"/>
          </a:xfrm>
        </p:spPr>
        <p:txBody>
          <a:bodyPr/>
          <a:lstStyle/>
          <a:p>
            <a:r>
              <a:rPr lang="en-GB" dirty="0">
                <a:latin typeface="Arial"/>
                <a:cs typeface="Arial"/>
              </a:rPr>
              <a:t>Driving innovation in health technology for a better tomorrow.</a:t>
            </a:r>
            <a:endParaRPr lang="en-GB" dirty="0"/>
          </a:p>
        </p:txBody>
      </p:sp>
      <p:sp>
        <p:nvSpPr>
          <p:cNvPr id="24" name="Text Placeholder 23">
            <a:extLst>
              <a:ext uri="{FF2B5EF4-FFF2-40B4-BE49-F238E27FC236}">
                <a16:creationId xmlns:a16="http://schemas.microsoft.com/office/drawing/2014/main" id="{2B5D5572-54C7-5050-3133-96EC6AB94B43}"/>
              </a:ext>
            </a:extLst>
          </p:cNvPr>
          <p:cNvSpPr>
            <a:spLocks noGrp="1"/>
          </p:cNvSpPr>
          <p:nvPr>
            <p:ph type="body" sz="quarter" idx="12"/>
          </p:nvPr>
        </p:nvSpPr>
        <p:spPr/>
        <p:txBody>
          <a:bodyPr/>
          <a:lstStyle/>
          <a:p>
            <a:endParaRPr lang="en-US"/>
          </a:p>
        </p:txBody>
      </p:sp>
      <p:graphicFrame>
        <p:nvGraphicFramePr>
          <p:cNvPr id="29" name="Table 28">
            <a:extLst>
              <a:ext uri="{FF2B5EF4-FFF2-40B4-BE49-F238E27FC236}">
                <a16:creationId xmlns:a16="http://schemas.microsoft.com/office/drawing/2014/main" id="{4FB61884-FF19-A3E1-F1AA-BEE301715735}"/>
              </a:ext>
            </a:extLst>
          </p:cNvPr>
          <p:cNvGraphicFramePr>
            <a:graphicFrameLocks noGrp="1"/>
          </p:cNvGraphicFramePr>
          <p:nvPr>
            <p:extLst>
              <p:ext uri="{D42A27DB-BD31-4B8C-83A1-F6EECF244321}">
                <p14:modId xmlns:p14="http://schemas.microsoft.com/office/powerpoint/2010/main" val="2766575993"/>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Health Innovation Manchester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err="1">
                          <a:solidFill>
                            <a:schemeClr val="bg1"/>
                          </a:solidFill>
                          <a:ea typeface="Calibri"/>
                          <a:cs typeface="Calibri"/>
                        </a:rPr>
                        <a:t>Bruntwood</a:t>
                      </a:r>
                      <a:r>
                        <a:rPr lang="en-GB" sz="1200">
                          <a:solidFill>
                            <a:schemeClr val="bg1"/>
                          </a:solidFill>
                          <a:ea typeface="Calibri"/>
                          <a:cs typeface="Calibri"/>
                        </a:rPr>
                        <a:t> SciTech</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Manchester University NHS Foundation Trust*</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9" name="TextBox 38">
            <a:extLst>
              <a:ext uri="{FF2B5EF4-FFF2-40B4-BE49-F238E27FC236}">
                <a16:creationId xmlns:a16="http://schemas.microsoft.com/office/drawing/2014/main" id="{C0200D21-49B9-B391-3BE3-74BBBF11DADD}"/>
              </a:ext>
            </a:extLst>
          </p:cNvPr>
          <p:cNvSpPr txBox="1"/>
          <p:nvPr/>
        </p:nvSpPr>
        <p:spPr>
          <a:xfrm>
            <a:off x="4880680" y="1310770"/>
            <a:ext cx="3806120"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FFFFFF"/>
                </a:solidFill>
                <a:latin typeface="Arial" panose="020B0604020202020204" pitchFamily="34" charset="0"/>
                <a:cs typeface="Arial" panose="020B0604020202020204" pitchFamily="34" charset="0"/>
              </a:rPr>
              <a:t>Science and technology programmes</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40" name="Straight Connector 39">
            <a:extLst>
              <a:ext uri="{FF2B5EF4-FFF2-40B4-BE49-F238E27FC236}">
                <a16:creationId xmlns:a16="http://schemas.microsoft.com/office/drawing/2014/main" id="{D84DBC22-2E4D-5F41-2AE7-1ACB726694B8}"/>
              </a:ext>
            </a:extLst>
          </p:cNvPr>
          <p:cNvCxnSpPr>
            <a:cxnSpLocks/>
          </p:cNvCxnSpPr>
          <p:nvPr/>
        </p:nvCxnSpPr>
        <p:spPr>
          <a:xfrm>
            <a:off x="4880680" y="1679446"/>
            <a:ext cx="36727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1" name="Table 40">
            <a:extLst>
              <a:ext uri="{FF2B5EF4-FFF2-40B4-BE49-F238E27FC236}">
                <a16:creationId xmlns:a16="http://schemas.microsoft.com/office/drawing/2014/main" id="{3FF3286B-1973-CE0E-1A54-4F9289832761}"/>
              </a:ext>
            </a:extLst>
          </p:cNvPr>
          <p:cNvGraphicFramePr>
            <a:graphicFrameLocks noGrp="1"/>
          </p:cNvGraphicFramePr>
          <p:nvPr>
            <p:extLst>
              <p:ext uri="{D42A27DB-BD31-4B8C-83A1-F6EECF244321}">
                <p14:modId xmlns:p14="http://schemas.microsoft.com/office/powerpoint/2010/main" val="2377076532"/>
              </p:ext>
            </p:extLst>
          </p:nvPr>
        </p:nvGraphicFramePr>
        <p:xfrm>
          <a:off x="4880681" y="1829082"/>
          <a:ext cx="6784268" cy="82296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dirty="0">
                          <a:solidFill>
                            <a:schemeClr val="bg1"/>
                          </a:solidFill>
                        </a:rPr>
                        <a:t>Artificial intelligence and digital health</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dirty="0">
                          <a:solidFill>
                            <a:schemeClr val="bg1"/>
                          </a:solidFill>
                        </a:rPr>
                        <a:t>Computational medicine and computational</a:t>
                      </a:r>
                      <a:r>
                        <a:rPr lang="en-GB" sz="1200" baseline="0" dirty="0">
                          <a:solidFill>
                            <a:schemeClr val="bg1"/>
                          </a:solidFill>
                        </a:rPr>
                        <a:t> biology</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dirty="0">
                          <a:solidFill>
                            <a:schemeClr val="bg1"/>
                          </a:solidFill>
                        </a:rPr>
                        <a:t>Diagnostic and therapeutic technologies</a:t>
                      </a:r>
                      <a:endParaRPr lang="en-GB" sz="1200" i="1" dirty="0">
                        <a:solidFill>
                          <a:schemeClr val="bg1"/>
                        </a:solidFill>
                      </a:endParaRPr>
                    </a:p>
                    <a:p>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sp>
        <p:nvSpPr>
          <p:cNvPr id="42" name="TextBox 41">
            <a:extLst>
              <a:ext uri="{FF2B5EF4-FFF2-40B4-BE49-F238E27FC236}">
                <a16:creationId xmlns:a16="http://schemas.microsoft.com/office/drawing/2014/main" id="{09C1E74B-942E-62E6-7881-AFF0CED5751C}"/>
              </a:ext>
            </a:extLst>
          </p:cNvPr>
          <p:cNvSpPr txBox="1"/>
          <p:nvPr/>
        </p:nvSpPr>
        <p:spPr>
          <a:xfrm>
            <a:off x="4880680" y="2686489"/>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FFFFFF"/>
                </a:solidFill>
                <a:latin typeface="Arial"/>
                <a:ea typeface="Open Sans Light"/>
                <a:cs typeface="Arial"/>
              </a:rPr>
              <a:t>Cross-cutting</a:t>
            </a:r>
            <a:r>
              <a:rPr kumimoji="0" lang="en-GB" sz="1800" b="0" i="0" u="none" strike="noStrike" kern="1200" cap="none" spc="0" normalizeH="0" baseline="0" noProof="0" dirty="0">
                <a:ln>
                  <a:noFill/>
                </a:ln>
                <a:solidFill>
                  <a:srgbClr val="FFFFFF"/>
                </a:solidFill>
                <a:effectLst/>
                <a:uLnTx/>
                <a:uFillTx/>
                <a:latin typeface="Arial"/>
                <a:ea typeface="Open Sans Light"/>
                <a:cs typeface="Arial"/>
              </a:rPr>
              <a:t> </a:t>
            </a:r>
            <a:r>
              <a:rPr lang="en-GB" b="0" dirty="0">
                <a:solidFill>
                  <a:srgbClr val="FFFFFF"/>
                </a:solidFill>
                <a:latin typeface="Arial"/>
                <a:ea typeface="Open Sans Light"/>
                <a:cs typeface="Arial"/>
              </a:rPr>
              <a:t>challenges</a:t>
            </a:r>
            <a:endParaRPr kumimoji="0" lang="en-GB" sz="1800" b="0" i="0" u="none" strike="noStrike" kern="1200" cap="none" spc="0" normalizeH="0" baseline="0" noProof="0" dirty="0">
              <a:ln>
                <a:noFill/>
              </a:ln>
              <a:solidFill>
                <a:srgbClr val="FFFFFF"/>
              </a:solidFill>
              <a:effectLst/>
              <a:uLnTx/>
              <a:uFillTx/>
              <a:latin typeface="Arial"/>
              <a:ea typeface="Open Sans Light"/>
              <a:cs typeface="Arial"/>
            </a:endParaRPr>
          </a:p>
        </p:txBody>
      </p:sp>
      <p:cxnSp>
        <p:nvCxnSpPr>
          <p:cNvPr id="43" name="Straight Connector 42">
            <a:extLst>
              <a:ext uri="{FF2B5EF4-FFF2-40B4-BE49-F238E27FC236}">
                <a16:creationId xmlns:a16="http://schemas.microsoft.com/office/drawing/2014/main" id="{F73285CF-A4B1-8B07-6993-8DC343A37C70}"/>
              </a:ext>
            </a:extLst>
          </p:cNvPr>
          <p:cNvCxnSpPr>
            <a:cxnSpLocks/>
          </p:cNvCxnSpPr>
          <p:nvPr/>
        </p:nvCxnSpPr>
        <p:spPr>
          <a:xfrm>
            <a:off x="4880680" y="3055165"/>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4" name="Table 43">
            <a:extLst>
              <a:ext uri="{FF2B5EF4-FFF2-40B4-BE49-F238E27FC236}">
                <a16:creationId xmlns:a16="http://schemas.microsoft.com/office/drawing/2014/main" id="{A7975735-1815-42DA-A774-D9AB370B1B16}"/>
              </a:ext>
            </a:extLst>
          </p:cNvPr>
          <p:cNvGraphicFramePr>
            <a:graphicFrameLocks noGrp="1"/>
          </p:cNvGraphicFramePr>
          <p:nvPr>
            <p:extLst>
              <p:ext uri="{D42A27DB-BD31-4B8C-83A1-F6EECF244321}">
                <p14:modId xmlns:p14="http://schemas.microsoft.com/office/powerpoint/2010/main" val="3201121133"/>
              </p:ext>
            </p:extLst>
          </p:nvPr>
        </p:nvGraphicFramePr>
        <p:xfrm>
          <a:off x="4880681" y="3204801"/>
          <a:ext cx="6784268" cy="64008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dirty="0">
                          <a:solidFill>
                            <a:schemeClr val="bg1"/>
                          </a:solidFill>
                        </a:rPr>
                        <a:t>Inclusive, equitable and preventive population health</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dirty="0">
                          <a:solidFill>
                            <a:schemeClr val="bg1"/>
                          </a:solidFill>
                        </a:rPr>
                        <a:t>Timely disease prediction and personalised</a:t>
                      </a:r>
                      <a:r>
                        <a:rPr lang="en-GB" sz="1200" baseline="0" dirty="0">
                          <a:solidFill>
                            <a:schemeClr val="bg1"/>
                          </a:solidFill>
                        </a:rPr>
                        <a:t> diagnosis</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dirty="0">
                          <a:solidFill>
                            <a:schemeClr val="bg1"/>
                          </a:solidFill>
                        </a:rPr>
                        <a:t>Bringing safer interventions, faster and sustainably</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i="0" baseline="0" dirty="0">
                          <a:solidFill>
                            <a:schemeClr val="bg1"/>
                          </a:solidFill>
                        </a:rPr>
                        <a:t>Fast-track responsible health futures in a digital innovation region</a:t>
                      </a:r>
                      <a:endParaRPr lang="en-GB" sz="1200" i="1" dirty="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pic>
        <p:nvPicPr>
          <p:cNvPr id="18" name="Picture Placeholder 17">
            <a:extLst>
              <a:ext uri="{FF2B5EF4-FFF2-40B4-BE49-F238E27FC236}">
                <a16:creationId xmlns:a16="http://schemas.microsoft.com/office/drawing/2014/main" id="{558E2327-ED2B-5B9A-28B2-962C67A4D77D}"/>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a:prstGeom prst="rect">
            <a:avLst/>
          </a:prstGeom>
          <a:solidFill>
            <a:schemeClr val="bg1"/>
          </a:solidFill>
        </p:spPr>
      </p:pic>
    </p:spTree>
    <p:extLst>
      <p:ext uri="{BB962C8B-B14F-4D97-AF65-F5344CB8AC3E}">
        <p14:creationId xmlns:p14="http://schemas.microsoft.com/office/powerpoint/2010/main" val="2139563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erson in purple gloves holding a yellow object&#10;&#10;Description automatically generated">
            <a:extLst>
              <a:ext uri="{FF2B5EF4-FFF2-40B4-BE49-F238E27FC236}">
                <a16:creationId xmlns:a16="http://schemas.microsoft.com/office/drawing/2014/main" id="{039F8C18-C6D5-88A2-03EF-18884A568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9" name="Rectangle 28">
            <a:extLst>
              <a:ext uri="{FF2B5EF4-FFF2-40B4-BE49-F238E27FC236}">
                <a16:creationId xmlns:a16="http://schemas.microsoft.com/office/drawing/2014/main" id="{3AA5A1C6-1373-F750-BF06-D0ED23EBE61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0059E34C-AC21-C89A-87EA-E6E7B8C17166}"/>
              </a:ext>
            </a:extLst>
          </p:cNvPr>
          <p:cNvSpPr>
            <a:spLocks noGrp="1"/>
          </p:cNvSpPr>
          <p:nvPr>
            <p:ph type="body" sz="quarter" idx="10"/>
          </p:nvPr>
        </p:nvSpPr>
        <p:spPr>
          <a:xfrm>
            <a:off x="526646" y="254712"/>
            <a:ext cx="3376843" cy="1409461"/>
          </a:xfrm>
        </p:spPr>
        <p:txBody>
          <a:bodyPr/>
          <a:lstStyle/>
          <a:p>
            <a:r>
              <a:rPr lang="en-GB"/>
              <a:t>Dalton Nuclear Institute </a:t>
            </a:r>
            <a:endParaRPr lang="en-US"/>
          </a:p>
        </p:txBody>
      </p:sp>
      <p:sp>
        <p:nvSpPr>
          <p:cNvPr id="10" name="Text Placeholder 9">
            <a:extLst>
              <a:ext uri="{FF2B5EF4-FFF2-40B4-BE49-F238E27FC236}">
                <a16:creationId xmlns:a16="http://schemas.microsoft.com/office/drawing/2014/main" id="{263055FD-EBA5-90D4-838B-CEF6FA8C7D68}"/>
              </a:ext>
            </a:extLst>
          </p:cNvPr>
          <p:cNvSpPr>
            <a:spLocks noGrp="1"/>
          </p:cNvSpPr>
          <p:nvPr>
            <p:ph type="body" sz="quarter" idx="11"/>
          </p:nvPr>
        </p:nvSpPr>
        <p:spPr>
          <a:xfrm>
            <a:off x="526646" y="1845664"/>
            <a:ext cx="3376843" cy="2514303"/>
          </a:xfrm>
        </p:spPr>
        <p:txBody>
          <a:bodyPr/>
          <a:lstStyle/>
          <a:p>
            <a:r>
              <a:rPr lang="en-GB" dirty="0">
                <a:latin typeface="Arial"/>
                <a:cs typeface="Calibri"/>
              </a:rPr>
              <a:t>Bringing together the UK’s largest and most advanced academic nuclear research capability.</a:t>
            </a:r>
          </a:p>
          <a:p>
            <a:endParaRPr lang="en-GB"/>
          </a:p>
          <a:p>
            <a:endParaRPr lang="en-GB"/>
          </a:p>
          <a:p>
            <a:endParaRPr lang="en-GB"/>
          </a:p>
          <a:p>
            <a:endParaRPr lang="en-US"/>
          </a:p>
        </p:txBody>
      </p:sp>
      <p:sp>
        <p:nvSpPr>
          <p:cNvPr id="19" name="Text Placeholder 18">
            <a:extLst>
              <a:ext uri="{FF2B5EF4-FFF2-40B4-BE49-F238E27FC236}">
                <a16:creationId xmlns:a16="http://schemas.microsoft.com/office/drawing/2014/main" id="{EF33E716-F634-8873-5E01-129A3C76C227}"/>
              </a:ext>
            </a:extLst>
          </p:cNvPr>
          <p:cNvSpPr>
            <a:spLocks noGrp="1"/>
          </p:cNvSpPr>
          <p:nvPr>
            <p:ph type="body" sz="quarter" idx="12"/>
          </p:nvPr>
        </p:nvSpPr>
        <p:spPr/>
        <p:txBody>
          <a:bodyPr/>
          <a:lstStyle/>
          <a:p>
            <a:endParaRPr lang="en-US"/>
          </a:p>
        </p:txBody>
      </p:sp>
      <p:graphicFrame>
        <p:nvGraphicFramePr>
          <p:cNvPr id="22" name="Table 21">
            <a:extLst>
              <a:ext uri="{FF2B5EF4-FFF2-40B4-BE49-F238E27FC236}">
                <a16:creationId xmlns:a16="http://schemas.microsoft.com/office/drawing/2014/main" id="{BAD2A6DE-9470-0D94-351E-AE3EBD05413E}"/>
              </a:ext>
            </a:extLst>
          </p:cNvPr>
          <p:cNvGraphicFramePr>
            <a:graphicFrameLocks noGrp="1"/>
          </p:cNvGraphicFramePr>
          <p:nvPr>
            <p:extLst>
              <p:ext uri="{D42A27DB-BD31-4B8C-83A1-F6EECF244321}">
                <p14:modId xmlns:p14="http://schemas.microsoft.com/office/powerpoint/2010/main" val="1132480218"/>
              </p:ext>
            </p:extLst>
          </p:nvPr>
        </p:nvGraphicFramePr>
        <p:xfrm>
          <a:off x="4693507" y="5977798"/>
          <a:ext cx="7185090" cy="370840"/>
        </p:xfrm>
        <a:graphic>
          <a:graphicData uri="http://schemas.openxmlformats.org/drawingml/2006/table">
            <a:tbl>
              <a:tblPr bandRow="1">
                <a:tableStyleId>{5C22544A-7EE6-4342-B048-85BDC9FD1C3A}</a:tableStyleId>
              </a:tblPr>
              <a:tblGrid>
                <a:gridCol w="1437018">
                  <a:extLst>
                    <a:ext uri="{9D8B030D-6E8A-4147-A177-3AD203B41FA5}">
                      <a16:colId xmlns:a16="http://schemas.microsoft.com/office/drawing/2014/main" val="3965022016"/>
                    </a:ext>
                  </a:extLst>
                </a:gridCol>
                <a:gridCol w="1437018">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Sellafield Ltd</a:t>
                      </a:r>
                      <a:endParaRPr lang="en-GB" sz="1200" i="1">
                        <a:solidFill>
                          <a:schemeClr val="bg1"/>
                        </a:solidFill>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Jacobs</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National Nuclear Laboratory</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Rolls-Royce</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EDF*</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2" name="Rectangle 31">
            <a:extLst>
              <a:ext uri="{FF2B5EF4-FFF2-40B4-BE49-F238E27FC236}">
                <a16:creationId xmlns:a16="http://schemas.microsoft.com/office/drawing/2014/main" id="{0FA3924D-32FD-3AFE-C51E-55411F6C4E57}"/>
              </a:ext>
            </a:extLst>
          </p:cNvPr>
          <p:cNvSpPr/>
          <p:nvPr/>
        </p:nvSpPr>
        <p:spPr>
          <a:xfrm>
            <a:off x="4693506" y="958850"/>
            <a:ext cx="7185087" cy="195852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E9B4804F-A1E1-2A8A-D9C5-AA60882DEA7E}"/>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4" name="Straight Connector 33">
            <a:extLst>
              <a:ext uri="{FF2B5EF4-FFF2-40B4-BE49-F238E27FC236}">
                <a16:creationId xmlns:a16="http://schemas.microsoft.com/office/drawing/2014/main" id="{BBF1CE4C-A69F-53DF-5674-3A3572D6E61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A4E5BAC0-8648-9A62-315B-00FB11B1D798}"/>
              </a:ext>
            </a:extLst>
          </p:cNvPr>
          <p:cNvGraphicFramePr>
            <a:graphicFrameLocks noGrp="1"/>
          </p:cNvGraphicFramePr>
          <p:nvPr>
            <p:extLst>
              <p:ext uri="{D42A27DB-BD31-4B8C-83A1-F6EECF244321}">
                <p14:modId xmlns:p14="http://schemas.microsoft.com/office/powerpoint/2010/main" val="2167725079"/>
              </p:ext>
            </p:extLst>
          </p:nvPr>
        </p:nvGraphicFramePr>
        <p:xfrm>
          <a:off x="4880681" y="1829082"/>
          <a:ext cx="6784268" cy="1212513"/>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542691">
                <a:tc>
                  <a:txBody>
                    <a:bodyPr/>
                    <a:lstStyle/>
                    <a:p>
                      <a:pPr algn="l"/>
                      <a:r>
                        <a:rPr lang="en-US" sz="1200">
                          <a:solidFill>
                            <a:schemeClr val="bg1"/>
                          </a:solidFill>
                        </a:rPr>
                        <a:t>Fuel and fuel cladding</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Reactors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Recycle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Environment and waste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Decommissioning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Nuclear and society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Fusion power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Health and medical</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41" name="Picture Placeholder 40">
            <a:extLst>
              <a:ext uri="{FF2B5EF4-FFF2-40B4-BE49-F238E27FC236}">
                <a16:creationId xmlns:a16="http://schemas.microsoft.com/office/drawing/2014/main" id="{74567D50-4DB8-3FAF-FDB1-C0E466053F8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06030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oup of women sitting at a table&#10;&#10;Description automatically generated">
            <a:extLst>
              <a:ext uri="{FF2B5EF4-FFF2-40B4-BE49-F238E27FC236}">
                <a16:creationId xmlns:a16="http://schemas.microsoft.com/office/drawing/2014/main" id="{41AED6DD-7FB2-1229-774A-B2704A723D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969"/>
          <a:stretch/>
        </p:blipFill>
        <p:spPr>
          <a:xfrm>
            <a:off x="4328932" y="0"/>
            <a:ext cx="7863068" cy="6856575"/>
          </a:xfrm>
          <a:prstGeom prst="rect">
            <a:avLst/>
          </a:prstGeom>
          <a:solidFill>
            <a:srgbClr val="EDEFEF"/>
          </a:solidFill>
        </p:spPr>
      </p:pic>
      <p:sp>
        <p:nvSpPr>
          <p:cNvPr id="29" name="Rectangle 28">
            <a:extLst>
              <a:ext uri="{FF2B5EF4-FFF2-40B4-BE49-F238E27FC236}">
                <a16:creationId xmlns:a16="http://schemas.microsoft.com/office/drawing/2014/main" id="{42A97EB7-5431-352D-CC5B-5195CC0BE89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ADED0B5D-627C-06B9-35E7-AEF409D1A502}"/>
              </a:ext>
            </a:extLst>
          </p:cNvPr>
          <p:cNvSpPr>
            <a:spLocks noGrp="1"/>
          </p:cNvSpPr>
          <p:nvPr>
            <p:ph type="body" sz="quarter" idx="10"/>
          </p:nvPr>
        </p:nvSpPr>
        <p:spPr>
          <a:xfrm>
            <a:off x="526646" y="254712"/>
            <a:ext cx="3376843" cy="1409461"/>
          </a:xfrm>
        </p:spPr>
        <p:txBody>
          <a:bodyPr/>
          <a:lstStyle/>
          <a:p>
            <a:r>
              <a:rPr lang="en-GB"/>
              <a:t>Global Development Institute </a:t>
            </a:r>
            <a:endParaRPr lang="en-US"/>
          </a:p>
        </p:txBody>
      </p:sp>
      <p:sp>
        <p:nvSpPr>
          <p:cNvPr id="14" name="Text Placeholder 13">
            <a:extLst>
              <a:ext uri="{FF2B5EF4-FFF2-40B4-BE49-F238E27FC236}">
                <a16:creationId xmlns:a16="http://schemas.microsoft.com/office/drawing/2014/main" id="{E0F981F4-EDB1-E081-168E-8EB48D9ADBC2}"/>
              </a:ext>
            </a:extLst>
          </p:cNvPr>
          <p:cNvSpPr>
            <a:spLocks noGrp="1"/>
          </p:cNvSpPr>
          <p:nvPr>
            <p:ph type="body" sz="quarter" idx="11"/>
          </p:nvPr>
        </p:nvSpPr>
        <p:spPr>
          <a:xfrm>
            <a:off x="526646" y="1845664"/>
            <a:ext cx="3376843" cy="2514303"/>
          </a:xfrm>
        </p:spPr>
        <p:txBody>
          <a:bodyPr/>
          <a:lstStyle/>
          <a:p>
            <a:r>
              <a:rPr lang="en-GB">
                <a:latin typeface="Arial"/>
                <a:cs typeface="Arial"/>
              </a:rPr>
              <a:t>Bringing together critical thinking with social justice.</a:t>
            </a:r>
            <a:endParaRPr lang="en-GB"/>
          </a:p>
          <a:p>
            <a:endParaRPr lang="en-US"/>
          </a:p>
        </p:txBody>
      </p:sp>
      <p:sp>
        <p:nvSpPr>
          <p:cNvPr id="24" name="Text Placeholder 23">
            <a:extLst>
              <a:ext uri="{FF2B5EF4-FFF2-40B4-BE49-F238E27FC236}">
                <a16:creationId xmlns:a16="http://schemas.microsoft.com/office/drawing/2014/main" id="{EBF1FF2C-30CF-BC7C-09E3-028E3FA796F5}"/>
              </a:ext>
            </a:extLst>
          </p:cNvPr>
          <p:cNvSpPr>
            <a:spLocks noGrp="1"/>
          </p:cNvSpPr>
          <p:nvPr>
            <p:ph type="body" sz="quarter" idx="12"/>
          </p:nvPr>
        </p:nvSpPr>
        <p:spPr/>
        <p:txBody>
          <a:bodyPr/>
          <a:lstStyle/>
          <a:p>
            <a:endParaRPr lang="en-US"/>
          </a:p>
        </p:txBody>
      </p:sp>
      <p:graphicFrame>
        <p:nvGraphicFramePr>
          <p:cNvPr id="27" name="Table 26">
            <a:extLst>
              <a:ext uri="{FF2B5EF4-FFF2-40B4-BE49-F238E27FC236}">
                <a16:creationId xmlns:a16="http://schemas.microsoft.com/office/drawing/2014/main" id="{810175A9-8C35-0021-298A-5F7070080F4E}"/>
              </a:ext>
            </a:extLst>
          </p:cNvPr>
          <p:cNvGraphicFramePr>
            <a:graphicFrameLocks noGrp="1"/>
          </p:cNvGraphicFramePr>
          <p:nvPr>
            <p:extLst>
              <p:ext uri="{D42A27DB-BD31-4B8C-83A1-F6EECF244321}">
                <p14:modId xmlns:p14="http://schemas.microsoft.com/office/powerpoint/2010/main" val="1846674007"/>
              </p:ext>
            </p:extLst>
          </p:nvPr>
        </p:nvGraphicFramePr>
        <p:xfrm>
          <a:off x="4693507" y="5963943"/>
          <a:ext cx="7185090" cy="370840"/>
        </p:xfrm>
        <a:graphic>
          <a:graphicData uri="http://schemas.openxmlformats.org/drawingml/2006/table">
            <a:tbl>
              <a:tblPr bandRow="1">
                <a:tableStyleId>{5C22544A-7EE6-4342-B048-85BDC9FD1C3A}</a:tableStyleId>
              </a:tblPr>
              <a:tblGrid>
                <a:gridCol w="1040028">
                  <a:extLst>
                    <a:ext uri="{9D8B030D-6E8A-4147-A177-3AD203B41FA5}">
                      <a16:colId xmlns:a16="http://schemas.microsoft.com/office/drawing/2014/main" val="3965022016"/>
                    </a:ext>
                  </a:extLst>
                </a:gridCol>
                <a:gridCol w="1834008">
                  <a:extLst>
                    <a:ext uri="{9D8B030D-6E8A-4147-A177-3AD203B41FA5}">
                      <a16:colId xmlns:a16="http://schemas.microsoft.com/office/drawing/2014/main" val="3517273429"/>
                    </a:ext>
                  </a:extLst>
                </a:gridCol>
                <a:gridCol w="1518584">
                  <a:extLst>
                    <a:ext uri="{9D8B030D-6E8A-4147-A177-3AD203B41FA5}">
                      <a16:colId xmlns:a16="http://schemas.microsoft.com/office/drawing/2014/main" val="42269687"/>
                    </a:ext>
                  </a:extLst>
                </a:gridCol>
                <a:gridCol w="1203767">
                  <a:extLst>
                    <a:ext uri="{9D8B030D-6E8A-4147-A177-3AD203B41FA5}">
                      <a16:colId xmlns:a16="http://schemas.microsoft.com/office/drawing/2014/main" val="2606530108"/>
                    </a:ext>
                  </a:extLst>
                </a:gridCol>
                <a:gridCol w="1588703">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BRAC</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African Cities Research Consortium</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George Institute for Global Health</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University of </a:t>
                      </a:r>
                      <a:r>
                        <a:rPr lang="en-GB" sz="1200" err="1">
                          <a:solidFill>
                            <a:schemeClr val="bg1"/>
                          </a:solidFill>
                        </a:rPr>
                        <a:t>Brawijaya</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District Government </a:t>
                      </a:r>
                      <a:r>
                        <a:rPr lang="en-GB" sz="1200" dirty="0">
                          <a:solidFill>
                            <a:srgbClr val="FFFFFF"/>
                          </a:solidFill>
                        </a:rPr>
                        <a:t/>
                      </a:r>
                      <a:br>
                        <a:rPr lang="en-GB" sz="1200" dirty="0">
                          <a:solidFill>
                            <a:srgbClr val="FFFFFF"/>
                          </a:solidFill>
                        </a:rPr>
                      </a:br>
                      <a:r>
                        <a:rPr lang="en-GB" sz="1200">
                          <a:solidFill>
                            <a:schemeClr val="bg1"/>
                          </a:solidFill>
                        </a:rPr>
                        <a:t>of Malang*</a:t>
                      </a:r>
                      <a:endParaRPr lang="en-GB" sz="1200" i="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0" name="Rectangle 29">
            <a:extLst>
              <a:ext uri="{FF2B5EF4-FFF2-40B4-BE49-F238E27FC236}">
                <a16:creationId xmlns:a16="http://schemas.microsoft.com/office/drawing/2014/main" id="{CD6324D6-66A3-EEA1-16F8-2845C784D07C}"/>
              </a:ext>
            </a:extLst>
          </p:cNvPr>
          <p:cNvSpPr/>
          <p:nvPr/>
        </p:nvSpPr>
        <p:spPr>
          <a:xfrm>
            <a:off x="4693506" y="958850"/>
            <a:ext cx="7185087" cy="2166315"/>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5D49656-239D-7FC6-7F37-217CB9F81486}"/>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2" name="Straight Connector 31">
            <a:extLst>
              <a:ext uri="{FF2B5EF4-FFF2-40B4-BE49-F238E27FC236}">
                <a16:creationId xmlns:a16="http://schemas.microsoft.com/office/drawing/2014/main" id="{2A24A080-28C2-DF4B-DEEE-0DDD07D04CD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F9EA0A2F-9922-2F65-E0A2-6CFE06035488}"/>
              </a:ext>
            </a:extLst>
          </p:cNvPr>
          <p:cNvGraphicFramePr>
            <a:graphicFrameLocks noGrp="1"/>
          </p:cNvGraphicFramePr>
          <p:nvPr>
            <p:extLst>
              <p:ext uri="{D42A27DB-BD31-4B8C-83A1-F6EECF244321}">
                <p14:modId xmlns:p14="http://schemas.microsoft.com/office/powerpoint/2010/main" val="2710263796"/>
              </p:ext>
            </p:extLst>
          </p:nvPr>
        </p:nvGraphicFramePr>
        <p:xfrm>
          <a:off x="4880681" y="1829082"/>
          <a:ext cx="6784268" cy="143219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Digital development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Migration, refugees, and asylum</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Global urban futures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Growth and distribution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Politics, governance and management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Global production networks, trade, and labour</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Resources, environment, </a:t>
                      </a:r>
                      <a:r>
                        <a:rPr lang="en-GB" sz="1200">
                          <a:solidFill>
                            <a:srgbClr val="FFFFFF"/>
                          </a:solidFill>
                        </a:rPr>
                        <a:t/>
                      </a:r>
                      <a:br>
                        <a:rPr lang="en-GB" sz="1200">
                          <a:solidFill>
                            <a:srgbClr val="FFFFFF"/>
                          </a:solidFill>
                        </a:rPr>
                      </a:br>
                      <a:r>
                        <a:rPr lang="en-GB" sz="1200">
                          <a:solidFill>
                            <a:schemeClr val="bg1"/>
                          </a:solidFill>
                        </a:rPr>
                        <a:t>and development</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9" name="Picture Placeholder 38">
            <a:extLst>
              <a:ext uri="{FF2B5EF4-FFF2-40B4-BE49-F238E27FC236}">
                <a16:creationId xmlns:a16="http://schemas.microsoft.com/office/drawing/2014/main" id="{735D7678-AA1D-8A3F-1FEA-D92AECAAD79E}"/>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338091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people in a lab&#10;&#10;Description automatically generated">
            <a:extLst>
              <a:ext uri="{FF2B5EF4-FFF2-40B4-BE49-F238E27FC236}">
                <a16:creationId xmlns:a16="http://schemas.microsoft.com/office/drawing/2014/main" id="{A461788B-F3E3-40A4-91E2-C40D00E9F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4334608" y="39458"/>
            <a:ext cx="7857392" cy="6861674"/>
          </a:xfrm>
          <a:prstGeom prst="rect">
            <a:avLst/>
          </a:prstGeom>
        </p:spPr>
      </p:pic>
      <p:sp>
        <p:nvSpPr>
          <p:cNvPr id="30" name="Rectangle 29">
            <a:extLst>
              <a:ext uri="{FF2B5EF4-FFF2-40B4-BE49-F238E27FC236}">
                <a16:creationId xmlns:a16="http://schemas.microsoft.com/office/drawing/2014/main" id="{4B59D51C-5EEB-39A2-898B-4E0B3509F28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AB478571-EBB3-E589-7A5C-C6C38F2E0437}"/>
              </a:ext>
            </a:extLst>
          </p:cNvPr>
          <p:cNvSpPr>
            <a:spLocks noGrp="1"/>
          </p:cNvSpPr>
          <p:nvPr>
            <p:ph type="body" sz="quarter" idx="10"/>
          </p:nvPr>
        </p:nvSpPr>
        <p:spPr>
          <a:xfrm>
            <a:off x="526646" y="-139847"/>
            <a:ext cx="3376843" cy="1409461"/>
          </a:xfrm>
        </p:spPr>
        <p:txBody>
          <a:bodyPr/>
          <a:lstStyle/>
          <a:p>
            <a:r>
              <a:rPr lang="en-GB"/>
              <a:t>Henry Royce Institute </a:t>
            </a:r>
            <a:endParaRPr lang="en-US"/>
          </a:p>
        </p:txBody>
      </p:sp>
      <p:sp>
        <p:nvSpPr>
          <p:cNvPr id="9" name="Text Placeholder 8">
            <a:extLst>
              <a:ext uri="{FF2B5EF4-FFF2-40B4-BE49-F238E27FC236}">
                <a16:creationId xmlns:a16="http://schemas.microsoft.com/office/drawing/2014/main" id="{4E977CA1-B219-1252-506E-86D4B2663C79}"/>
              </a:ext>
            </a:extLst>
          </p:cNvPr>
          <p:cNvSpPr>
            <a:spLocks noGrp="1"/>
          </p:cNvSpPr>
          <p:nvPr>
            <p:ph type="body" sz="quarter" idx="11"/>
          </p:nvPr>
        </p:nvSpPr>
        <p:spPr>
          <a:xfrm>
            <a:off x="526646" y="1451105"/>
            <a:ext cx="3376843" cy="2514303"/>
          </a:xfrm>
        </p:spPr>
        <p:txBody>
          <a:bodyPr/>
          <a:lstStyle/>
          <a:p>
            <a:r>
              <a:rPr lang="en-GB">
                <a:latin typeface="Arial"/>
                <a:cs typeface="Arial"/>
              </a:rPr>
              <a:t>Advancing materials for a </a:t>
            </a:r>
            <a:r>
              <a:rPr lang="en-GB" dirty="0">
                <a:latin typeface="Arial"/>
                <a:cs typeface="Arial"/>
              </a:rPr>
              <a:t>sustainable society.</a:t>
            </a:r>
          </a:p>
          <a:p>
            <a:endParaRPr lang="en-US"/>
          </a:p>
        </p:txBody>
      </p:sp>
      <p:sp>
        <p:nvSpPr>
          <p:cNvPr id="25" name="Text Placeholder 24">
            <a:extLst>
              <a:ext uri="{FF2B5EF4-FFF2-40B4-BE49-F238E27FC236}">
                <a16:creationId xmlns:a16="http://schemas.microsoft.com/office/drawing/2014/main" id="{615C59FF-15F2-4CB5-786C-4F3948C7B619}"/>
              </a:ext>
            </a:extLst>
          </p:cNvPr>
          <p:cNvSpPr>
            <a:spLocks noGrp="1"/>
          </p:cNvSpPr>
          <p:nvPr>
            <p:ph type="body" sz="quarter" idx="12"/>
          </p:nvPr>
        </p:nvSpPr>
        <p:spPr/>
        <p:txBody>
          <a:bodyPr/>
          <a:lstStyle/>
          <a:p>
            <a:endParaRPr lang="en-US"/>
          </a:p>
        </p:txBody>
      </p:sp>
      <p:graphicFrame>
        <p:nvGraphicFramePr>
          <p:cNvPr id="28" name="Table 27">
            <a:extLst>
              <a:ext uri="{FF2B5EF4-FFF2-40B4-BE49-F238E27FC236}">
                <a16:creationId xmlns:a16="http://schemas.microsoft.com/office/drawing/2014/main" id="{C193DA61-95EB-CD17-C648-7577E746886A}"/>
              </a:ext>
            </a:extLst>
          </p:cNvPr>
          <p:cNvGraphicFramePr>
            <a:graphicFrameLocks noGrp="1"/>
          </p:cNvGraphicFramePr>
          <p:nvPr>
            <p:extLst>
              <p:ext uri="{D42A27DB-BD31-4B8C-83A1-F6EECF244321}">
                <p14:modId xmlns:p14="http://schemas.microsoft.com/office/powerpoint/2010/main" val="4008336791"/>
              </p:ext>
            </p:extLst>
          </p:nvPr>
        </p:nvGraphicFramePr>
        <p:xfrm>
          <a:off x="4721216"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i="0">
                          <a:solidFill>
                            <a:schemeClr val="bg1"/>
                          </a:solidFill>
                        </a:rPr>
                        <a:t>Tata Steel</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i="0">
                          <a:solidFill>
                            <a:schemeClr val="bg1"/>
                          </a:solidFill>
                        </a:rPr>
                        <a:t>Defence Science and </a:t>
                      </a:r>
                      <a:r>
                        <a:rPr lang="en-GB" sz="1200" i="0" dirty="0">
                          <a:solidFill>
                            <a:srgbClr val="FFFFFF"/>
                          </a:solidFill>
                        </a:rPr>
                        <a:t/>
                      </a:r>
                      <a:br>
                        <a:rPr lang="en-GB" sz="1200" i="0" dirty="0">
                          <a:solidFill>
                            <a:srgbClr val="FFFFFF"/>
                          </a:solidFill>
                        </a:rPr>
                      </a:br>
                      <a:r>
                        <a:rPr lang="en-GB" sz="1200" i="0">
                          <a:solidFill>
                            <a:schemeClr val="bg1"/>
                          </a:solidFill>
                        </a:rPr>
                        <a:t>Technology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i="0">
                          <a:solidFill>
                            <a:schemeClr val="bg1"/>
                          </a:solidFill>
                          <a:ea typeface="Calibri"/>
                          <a:cs typeface="Calibri"/>
                        </a:rPr>
                        <a:t>Centre of Expertise in Advanced Materials and Sustainability*</a:t>
                      </a:r>
                      <a:endParaRPr lang="en-GB" sz="1200" b="1" i="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1" name="Rectangle 30">
            <a:extLst>
              <a:ext uri="{FF2B5EF4-FFF2-40B4-BE49-F238E27FC236}">
                <a16:creationId xmlns:a16="http://schemas.microsoft.com/office/drawing/2014/main" id="{5634C995-1132-3CAF-FAF3-F5B250B6EBA3}"/>
              </a:ext>
            </a:extLst>
          </p:cNvPr>
          <p:cNvSpPr/>
          <p:nvPr/>
        </p:nvSpPr>
        <p:spPr>
          <a:xfrm>
            <a:off x="4693506" y="958850"/>
            <a:ext cx="7185087" cy="24701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98DD4280-313B-9F03-94E0-E3940DF665C7}"/>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3" name="Straight Connector 32">
            <a:extLst>
              <a:ext uri="{FF2B5EF4-FFF2-40B4-BE49-F238E27FC236}">
                <a16:creationId xmlns:a16="http://schemas.microsoft.com/office/drawing/2014/main" id="{5E11E37C-AEAC-F98C-DF19-98CE41858170}"/>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4" name="Table 33">
            <a:extLst>
              <a:ext uri="{FF2B5EF4-FFF2-40B4-BE49-F238E27FC236}">
                <a16:creationId xmlns:a16="http://schemas.microsoft.com/office/drawing/2014/main" id="{2233FBD5-F881-DC2B-A933-9387C3E9D03E}"/>
              </a:ext>
            </a:extLst>
          </p:cNvPr>
          <p:cNvGraphicFramePr>
            <a:graphicFrameLocks noGrp="1"/>
          </p:cNvGraphicFramePr>
          <p:nvPr>
            <p:extLst>
              <p:ext uri="{D42A27DB-BD31-4B8C-83A1-F6EECF244321}">
                <p14:modId xmlns:p14="http://schemas.microsoft.com/office/powerpoint/2010/main" val="497786541"/>
              </p:ext>
            </p:extLst>
          </p:nvPr>
        </p:nvGraphicFramePr>
        <p:xfrm>
          <a:off x="4880681" y="1829082"/>
          <a:ext cx="6784270" cy="1615071"/>
        </p:xfrm>
        <a:graphic>
          <a:graphicData uri="http://schemas.openxmlformats.org/drawingml/2006/table">
            <a:tbl>
              <a:tblPr>
                <a:tableStyleId>{5C22544A-7EE6-4342-B048-85BDC9FD1C3A}</a:tableStyleId>
              </a:tblPr>
              <a:tblGrid>
                <a:gridCol w="1356854">
                  <a:extLst>
                    <a:ext uri="{9D8B030D-6E8A-4147-A177-3AD203B41FA5}">
                      <a16:colId xmlns:a16="http://schemas.microsoft.com/office/drawing/2014/main" val="2016023353"/>
                    </a:ext>
                  </a:extLst>
                </a:gridCol>
                <a:gridCol w="1356854">
                  <a:extLst>
                    <a:ext uri="{9D8B030D-6E8A-4147-A177-3AD203B41FA5}">
                      <a16:colId xmlns:a16="http://schemas.microsoft.com/office/drawing/2014/main" val="3270494959"/>
                    </a:ext>
                  </a:extLst>
                </a:gridCol>
                <a:gridCol w="1356854">
                  <a:extLst>
                    <a:ext uri="{9D8B030D-6E8A-4147-A177-3AD203B41FA5}">
                      <a16:colId xmlns:a16="http://schemas.microsoft.com/office/drawing/2014/main" val="1874508282"/>
                    </a:ext>
                  </a:extLst>
                </a:gridCol>
                <a:gridCol w="1356854">
                  <a:extLst>
                    <a:ext uri="{9D8B030D-6E8A-4147-A177-3AD203B41FA5}">
                      <a16:colId xmlns:a16="http://schemas.microsoft.com/office/drawing/2014/main" val="394603922"/>
                    </a:ext>
                  </a:extLst>
                </a:gridCol>
                <a:gridCol w="1356854">
                  <a:extLst>
                    <a:ext uri="{9D8B030D-6E8A-4147-A177-3AD203B41FA5}">
                      <a16:colId xmlns:a16="http://schemas.microsoft.com/office/drawing/2014/main" val="1048577344"/>
                    </a:ext>
                  </a:extLst>
                </a:gridCol>
              </a:tblGrid>
              <a:tr h="334911">
                <a:tc>
                  <a:txBody>
                    <a:bodyPr/>
                    <a:lstStyle/>
                    <a:p>
                      <a:r>
                        <a:rPr lang="en-GB" sz="1200">
                          <a:solidFill>
                            <a:schemeClr val="bg1"/>
                          </a:solidFill>
                        </a:rPr>
                        <a:t>2D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Advanced metals processing</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Atom to devices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Biomedical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Chemical materials design</a:t>
                      </a:r>
                    </a:p>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Imaging and characterisation</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Electrochemical systems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Material systems for demanding environments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Nuclear materials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Modelling and simulation</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8" name="Picture Placeholder 7">
            <a:extLst>
              <a:ext uri="{FF2B5EF4-FFF2-40B4-BE49-F238E27FC236}">
                <a16:creationId xmlns:a16="http://schemas.microsoft.com/office/drawing/2014/main" id="{F87F228A-1A13-03B1-BA38-F542ABF111B7}"/>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502250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F0FE-CC30-5D9D-F0E7-5412485AEC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8000" y="0"/>
            <a:ext cx="7874000" cy="6858000"/>
          </a:xfrm>
          <a:prstGeom prst="rect">
            <a:avLst/>
          </a:prstGeom>
        </p:spPr>
      </p:pic>
      <p:sp>
        <p:nvSpPr>
          <p:cNvPr id="18" name="Rectangle 17">
            <a:extLst>
              <a:ext uri="{FF2B5EF4-FFF2-40B4-BE49-F238E27FC236}">
                <a16:creationId xmlns:a16="http://schemas.microsoft.com/office/drawing/2014/main" id="{162F824E-C29C-8C6D-CF6E-85E03E0DDF0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0E53166B-2CEE-5AD3-063C-CA4F52582A80}"/>
              </a:ext>
            </a:extLst>
          </p:cNvPr>
          <p:cNvSpPr>
            <a:spLocks noGrp="1"/>
          </p:cNvSpPr>
          <p:nvPr>
            <p:ph type="body" sz="quarter" idx="10"/>
          </p:nvPr>
        </p:nvSpPr>
        <p:spPr>
          <a:xfrm>
            <a:off x="526646" y="537804"/>
            <a:ext cx="3376843" cy="1409461"/>
          </a:xfrm>
        </p:spPr>
        <p:txBody>
          <a:bodyPr/>
          <a:lstStyle/>
          <a:p>
            <a:r>
              <a:rPr lang="en-GB"/>
              <a:t>Humanitarian and Conflict Response Institute </a:t>
            </a:r>
            <a:endParaRPr lang="en-US"/>
          </a:p>
        </p:txBody>
      </p:sp>
      <p:sp>
        <p:nvSpPr>
          <p:cNvPr id="6" name="Text Placeholder 5">
            <a:extLst>
              <a:ext uri="{FF2B5EF4-FFF2-40B4-BE49-F238E27FC236}">
                <a16:creationId xmlns:a16="http://schemas.microsoft.com/office/drawing/2014/main" id="{3DE33F27-0115-7173-36AC-7F16B269C769}"/>
              </a:ext>
            </a:extLst>
          </p:cNvPr>
          <p:cNvSpPr>
            <a:spLocks noGrp="1"/>
          </p:cNvSpPr>
          <p:nvPr>
            <p:ph type="body" sz="quarter" idx="11"/>
          </p:nvPr>
        </p:nvSpPr>
        <p:spPr>
          <a:xfrm>
            <a:off x="526646" y="2128756"/>
            <a:ext cx="3376843" cy="2514303"/>
          </a:xfrm>
        </p:spPr>
        <p:txBody>
          <a:bodyPr/>
          <a:lstStyle/>
          <a:p>
            <a:endParaRPr lang="en-US"/>
          </a:p>
          <a:p>
            <a:endParaRPr lang="en-US"/>
          </a:p>
        </p:txBody>
      </p:sp>
      <p:sp>
        <p:nvSpPr>
          <p:cNvPr id="14" name="Text Placeholder 13">
            <a:extLst>
              <a:ext uri="{FF2B5EF4-FFF2-40B4-BE49-F238E27FC236}">
                <a16:creationId xmlns:a16="http://schemas.microsoft.com/office/drawing/2014/main" id="{8EC8B2C5-30AE-8C77-23C6-2000C26081F6}"/>
              </a:ext>
            </a:extLst>
          </p:cNvPr>
          <p:cNvSpPr>
            <a:spLocks noGrp="1"/>
          </p:cNvSpPr>
          <p:nvPr>
            <p:ph type="body" sz="quarter" idx="12"/>
          </p:nvPr>
        </p:nvSpPr>
        <p:spPr/>
        <p:txBody>
          <a:bodyPr/>
          <a:lstStyle/>
          <a:p>
            <a:endParaRPr lang="en-US"/>
          </a:p>
        </p:txBody>
      </p:sp>
      <p:graphicFrame>
        <p:nvGraphicFramePr>
          <p:cNvPr id="17" name="Table 16">
            <a:extLst>
              <a:ext uri="{FF2B5EF4-FFF2-40B4-BE49-F238E27FC236}">
                <a16:creationId xmlns:a16="http://schemas.microsoft.com/office/drawing/2014/main" id="{FFC3772C-8118-FD45-D69D-03153C38818F}"/>
              </a:ext>
            </a:extLst>
          </p:cNvPr>
          <p:cNvGraphicFramePr>
            <a:graphicFrameLocks noGrp="1"/>
          </p:cNvGraphicFramePr>
          <p:nvPr>
            <p:extLst>
              <p:ext uri="{D42A27DB-BD31-4B8C-83A1-F6EECF244321}">
                <p14:modId xmlns:p14="http://schemas.microsoft.com/office/powerpoint/2010/main" val="401212097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kern="1200">
                          <a:solidFill>
                            <a:schemeClr val="bg1"/>
                          </a:solidFill>
                          <a:latin typeface="+mn-lt"/>
                          <a:ea typeface="+mn-ea"/>
                          <a:cs typeface="+mn-cs"/>
                        </a:rPr>
                        <a:t>UK-MED</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kern="1200">
                          <a:solidFill>
                            <a:schemeClr val="bg1"/>
                          </a:solidFill>
                          <a:latin typeface="+mn-lt"/>
                          <a:ea typeface="+mn-ea"/>
                          <a:cs typeface="+mn-cs"/>
                        </a:rPr>
                        <a:t>Médecins Sans Frontières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Insecurity Insight* </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9" name="Picture Placeholder 8">
            <a:extLst>
              <a:ext uri="{FF2B5EF4-FFF2-40B4-BE49-F238E27FC236}">
                <a16:creationId xmlns:a16="http://schemas.microsoft.com/office/drawing/2014/main" id="{705FEE2E-2C5B-D24D-3CDA-EFA476B0D5CE}"/>
              </a:ext>
            </a:extLst>
          </p:cNvPr>
          <p:cNvSpPr>
            <a:spLocks noGrp="1"/>
          </p:cNvSpPr>
          <p:nvPr>
            <p:ph type="pic" sz="quarter" idx="13"/>
          </p:nvPr>
        </p:nvSpPr>
        <p:spPr/>
        <p:txBody>
          <a:bodyPr/>
          <a:lstStyle/>
          <a:p>
            <a:endParaRPr lang="en-US"/>
          </a:p>
        </p:txBody>
      </p:sp>
      <p:sp>
        <p:nvSpPr>
          <p:cNvPr id="4" name="Rectangle 3">
            <a:extLst>
              <a:ext uri="{FF2B5EF4-FFF2-40B4-BE49-F238E27FC236}">
                <a16:creationId xmlns:a16="http://schemas.microsoft.com/office/drawing/2014/main" id="{1A007CAA-B22C-F5E2-0A9E-6586B0897FCB}"/>
              </a:ext>
            </a:extLst>
          </p:cNvPr>
          <p:cNvSpPr/>
          <p:nvPr/>
        </p:nvSpPr>
        <p:spPr>
          <a:xfrm>
            <a:off x="4693506" y="958850"/>
            <a:ext cx="7185087" cy="1662343"/>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34EE238-C474-2573-F427-9F2CCAE02390}"/>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8" name="Straight Connector 7">
            <a:extLst>
              <a:ext uri="{FF2B5EF4-FFF2-40B4-BE49-F238E27FC236}">
                <a16:creationId xmlns:a16="http://schemas.microsoft.com/office/drawing/2014/main" id="{447E07E0-C255-4169-5DC2-F31D5F6D074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EFD3FD84-A4B1-2F17-3ECD-F7C182D502D2}"/>
              </a:ext>
            </a:extLst>
          </p:cNvPr>
          <p:cNvGraphicFramePr>
            <a:graphicFrameLocks noGrp="1"/>
          </p:cNvGraphicFramePr>
          <p:nvPr>
            <p:extLst>
              <p:ext uri="{D42A27DB-BD31-4B8C-83A1-F6EECF244321}">
                <p14:modId xmlns:p14="http://schemas.microsoft.com/office/powerpoint/2010/main" val="1818818371"/>
              </p:ext>
            </p:extLst>
          </p:nvPr>
        </p:nvGraphicFramePr>
        <p:xfrm>
          <a:off x="4880680" y="1829082"/>
          <a:ext cx="6865004" cy="792111"/>
        </p:xfrm>
        <a:graphic>
          <a:graphicData uri="http://schemas.openxmlformats.org/drawingml/2006/table">
            <a:tbl>
              <a:tblPr>
                <a:tableStyleId>{5C22544A-7EE6-4342-B048-85BDC9FD1C3A}</a:tableStyleId>
              </a:tblPr>
              <a:tblGrid>
                <a:gridCol w="1247977">
                  <a:extLst>
                    <a:ext uri="{9D8B030D-6E8A-4147-A177-3AD203B41FA5}">
                      <a16:colId xmlns:a16="http://schemas.microsoft.com/office/drawing/2014/main" val="2016023353"/>
                    </a:ext>
                  </a:extLst>
                </a:gridCol>
                <a:gridCol w="1828800">
                  <a:extLst>
                    <a:ext uri="{9D8B030D-6E8A-4147-A177-3AD203B41FA5}">
                      <a16:colId xmlns:a16="http://schemas.microsoft.com/office/drawing/2014/main" val="3270494959"/>
                    </a:ext>
                  </a:extLst>
                </a:gridCol>
                <a:gridCol w="2071976">
                  <a:extLst>
                    <a:ext uri="{9D8B030D-6E8A-4147-A177-3AD203B41FA5}">
                      <a16:colId xmlns:a16="http://schemas.microsoft.com/office/drawing/2014/main" val="1874508282"/>
                    </a:ext>
                  </a:extLst>
                </a:gridCol>
                <a:gridCol w="1716251">
                  <a:extLst>
                    <a:ext uri="{9D8B030D-6E8A-4147-A177-3AD203B41FA5}">
                      <a16:colId xmlns:a16="http://schemas.microsoft.com/office/drawing/2014/main" val="394603922"/>
                    </a:ext>
                  </a:extLst>
                </a:gridCol>
              </a:tblGrid>
              <a:tr h="334911">
                <a:tc>
                  <a:txBody>
                    <a:bodyPr/>
                    <a:lstStyle/>
                    <a:p>
                      <a:pPr marL="0" algn="l" defTabSz="914377" rtl="0" eaLnBrk="1" latinLnBrk="0" hangingPunct="1"/>
                      <a:r>
                        <a:rPr lang="en-US" sz="1200">
                          <a:solidFill>
                            <a:schemeClr val="bg1"/>
                          </a:solidFill>
                        </a:rPr>
                        <a:t>Health</a:t>
                      </a:r>
                      <a:endParaRPr lang="en-GB" sz="1200" kern="1200">
                        <a:solidFill>
                          <a:schemeClr val="bg1"/>
                        </a:solidFill>
                        <a:latin typeface="+mn-lt"/>
                        <a:ea typeface="+mn-ea"/>
                        <a:cs typeface="+mn-cs"/>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Wellbeing and</a:t>
                      </a:r>
                      <a:br>
                        <a:rPr lang="en-US" sz="1200">
                          <a:solidFill>
                            <a:schemeClr val="bg1"/>
                          </a:solidFill>
                        </a:rPr>
                      </a:br>
                      <a:r>
                        <a:rPr lang="en-US" sz="1200">
                          <a:solidFill>
                            <a:schemeClr val="bg1"/>
                          </a:solidFill>
                        </a:rPr>
                        <a:t>social justice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Knowledge production in intervention and response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Space of peace, conflict and crisis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bl>
          </a:graphicData>
        </a:graphic>
      </p:graphicFrame>
      <p:sp>
        <p:nvSpPr>
          <p:cNvPr id="10" name="Text Placeholder 9">
            <a:extLst>
              <a:ext uri="{FF2B5EF4-FFF2-40B4-BE49-F238E27FC236}">
                <a16:creationId xmlns:a16="http://schemas.microsoft.com/office/drawing/2014/main" id="{4CC2F43C-D665-6E4D-6AF0-2E6F52572A7A}"/>
              </a:ext>
            </a:extLst>
          </p:cNvPr>
          <p:cNvSpPr txBox="1">
            <a:spLocks/>
          </p:cNvSpPr>
          <p:nvPr/>
        </p:nvSpPr>
        <p:spPr bwMode="auto">
          <a:xfrm>
            <a:off x="526646" y="2133211"/>
            <a:ext cx="3376843" cy="25143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 typeface="Arial" pitchFamily="34" charset="0"/>
              <a:buNone/>
              <a:defRPr sz="1800" b="0" i="1" kern="1200">
                <a:solidFill>
                  <a:schemeClr val="bg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latin typeface="Arial"/>
                <a:ea typeface="Calibri"/>
                <a:cs typeface="Calibri"/>
              </a:rPr>
              <a:t>Leading </a:t>
            </a:r>
            <a:r>
              <a:rPr lang="en-GB">
                <a:latin typeface="Arial"/>
                <a:ea typeface="Calibri"/>
                <a:cs typeface="Calibri"/>
              </a:rPr>
              <a:t>research and </a:t>
            </a:r>
            <a:r>
              <a:rPr lang="en-GB" dirty="0">
                <a:latin typeface="Arial"/>
                <a:ea typeface="Calibri"/>
                <a:cs typeface="Calibri"/>
              </a:rPr>
              <a:t>education </a:t>
            </a:r>
            <a:r>
              <a:rPr lang="en-GB">
                <a:latin typeface="Arial"/>
                <a:ea typeface="Calibri"/>
                <a:cs typeface="Calibri"/>
              </a:rPr>
              <a:t>on the challenges of armed </a:t>
            </a:r>
            <a:r>
              <a:rPr lang="en-GB" dirty="0">
                <a:latin typeface="Arial"/>
                <a:ea typeface="Calibri"/>
                <a:cs typeface="Calibri"/>
              </a:rPr>
              <a:t>conflict, humanitarian response, disaster management, and global humanitarian health.</a:t>
            </a:r>
          </a:p>
          <a:p>
            <a:endParaRPr lang="en-GB"/>
          </a:p>
          <a:p>
            <a:endParaRPr lang="en-GB"/>
          </a:p>
          <a:p>
            <a:endParaRPr lang="en-US"/>
          </a:p>
        </p:txBody>
      </p:sp>
    </p:spTree>
    <p:extLst>
      <p:ext uri="{BB962C8B-B14F-4D97-AF65-F5344CB8AC3E}">
        <p14:creationId xmlns:p14="http://schemas.microsoft.com/office/powerpoint/2010/main" val="197336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E821343-FD3F-6C02-3E27-3FED4604AE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474"/>
          <a:stretch/>
        </p:blipFill>
        <p:spPr>
          <a:xfrm>
            <a:off x="4328933" y="0"/>
            <a:ext cx="7863068" cy="6858000"/>
          </a:xfrm>
          <a:prstGeom prst="rect">
            <a:avLst/>
          </a:prstGeom>
          <a:solidFill>
            <a:srgbClr val="070451"/>
          </a:solidFill>
        </p:spPr>
      </p:pic>
      <p:sp>
        <p:nvSpPr>
          <p:cNvPr id="25" name="Rectangle 24">
            <a:extLst>
              <a:ext uri="{FF2B5EF4-FFF2-40B4-BE49-F238E27FC236}">
                <a16:creationId xmlns:a16="http://schemas.microsoft.com/office/drawing/2014/main" id="{57C24B29-CC7B-016C-FC6C-5C81FDACAFA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516B1D18-F8B1-A373-DC88-CB5BAAB6B89A}"/>
              </a:ext>
            </a:extLst>
          </p:cNvPr>
          <p:cNvSpPr>
            <a:spLocks noGrp="1"/>
          </p:cNvSpPr>
          <p:nvPr>
            <p:ph type="body" sz="quarter" idx="10"/>
          </p:nvPr>
        </p:nvSpPr>
        <p:spPr>
          <a:xfrm>
            <a:off x="526646" y="524169"/>
            <a:ext cx="3376843" cy="1409461"/>
          </a:xfrm>
        </p:spPr>
        <p:txBody>
          <a:bodyPr/>
          <a:lstStyle/>
          <a:p>
            <a:r>
              <a:rPr lang="en-GB"/>
              <a:t>Institute for Data Science and Artificial Intelligence </a:t>
            </a:r>
            <a:endParaRPr lang="en-US"/>
          </a:p>
        </p:txBody>
      </p:sp>
      <p:sp>
        <p:nvSpPr>
          <p:cNvPr id="13" name="Text Placeholder 12">
            <a:extLst>
              <a:ext uri="{FF2B5EF4-FFF2-40B4-BE49-F238E27FC236}">
                <a16:creationId xmlns:a16="http://schemas.microsoft.com/office/drawing/2014/main" id="{9EFC77D7-7B61-C4D5-2373-C78E15CC3C56}"/>
              </a:ext>
            </a:extLst>
          </p:cNvPr>
          <p:cNvSpPr>
            <a:spLocks noGrp="1"/>
          </p:cNvSpPr>
          <p:nvPr>
            <p:ph type="body" sz="quarter" idx="11"/>
          </p:nvPr>
        </p:nvSpPr>
        <p:spPr>
          <a:xfrm>
            <a:off x="526646" y="2115720"/>
            <a:ext cx="3376613" cy="2513012"/>
          </a:xfrm>
        </p:spPr>
        <p:txBody>
          <a:bodyPr/>
          <a:lstStyle/>
          <a:p>
            <a:r>
              <a:rPr lang="en-GB">
                <a:latin typeface="Arial"/>
                <a:cs typeface="Arial"/>
              </a:rPr>
              <a:t>Providing an access point to the University’s expertise in data science and AI. </a:t>
            </a:r>
            <a:endParaRPr lang="en-GB"/>
          </a:p>
          <a:p>
            <a:endParaRPr lang="en-US"/>
          </a:p>
        </p:txBody>
      </p:sp>
      <p:sp>
        <p:nvSpPr>
          <p:cNvPr id="18" name="Text Placeholder 17">
            <a:extLst>
              <a:ext uri="{FF2B5EF4-FFF2-40B4-BE49-F238E27FC236}">
                <a16:creationId xmlns:a16="http://schemas.microsoft.com/office/drawing/2014/main" id="{AA7E4878-090E-F790-0CBE-9BBFAA3B668B}"/>
              </a:ext>
            </a:extLst>
          </p:cNvPr>
          <p:cNvSpPr>
            <a:spLocks noGrp="1"/>
          </p:cNvSpPr>
          <p:nvPr>
            <p:ph type="body" sz="quarter" idx="12"/>
          </p:nvPr>
        </p:nvSpPr>
        <p:spPr/>
        <p:txBody>
          <a:bodyPr/>
          <a:lstStyle/>
          <a:p>
            <a:endParaRPr lang="en-US"/>
          </a:p>
        </p:txBody>
      </p:sp>
      <p:graphicFrame>
        <p:nvGraphicFramePr>
          <p:cNvPr id="24" name="Table 23">
            <a:extLst>
              <a:ext uri="{FF2B5EF4-FFF2-40B4-BE49-F238E27FC236}">
                <a16:creationId xmlns:a16="http://schemas.microsoft.com/office/drawing/2014/main" id="{11C932D2-1330-1F3C-4AF5-A86588107ED6}"/>
              </a:ext>
            </a:extLst>
          </p:cNvPr>
          <p:cNvGraphicFramePr>
            <a:graphicFrameLocks noGrp="1"/>
          </p:cNvGraphicFramePr>
          <p:nvPr>
            <p:extLst>
              <p:ext uri="{D42A27DB-BD31-4B8C-83A1-F6EECF244321}">
                <p14:modId xmlns:p14="http://schemas.microsoft.com/office/powerpoint/2010/main" val="3197597204"/>
              </p:ext>
            </p:extLst>
          </p:nvPr>
        </p:nvGraphicFramePr>
        <p:xfrm>
          <a:off x="4693507" y="5977798"/>
          <a:ext cx="7185087" cy="365760"/>
        </p:xfrm>
        <a:graphic>
          <a:graphicData uri="http://schemas.openxmlformats.org/drawingml/2006/table">
            <a:tbl>
              <a:tblPr bandRow="1">
                <a:tableStyleId>{5C22544A-7EE6-4342-B048-85BDC9FD1C3A}</a:tableStyleId>
              </a:tblPr>
              <a:tblGrid>
                <a:gridCol w="1764958">
                  <a:extLst>
                    <a:ext uri="{9D8B030D-6E8A-4147-A177-3AD203B41FA5}">
                      <a16:colId xmlns:a16="http://schemas.microsoft.com/office/drawing/2014/main" val="3965022016"/>
                    </a:ext>
                  </a:extLst>
                </a:gridCol>
                <a:gridCol w="2570205">
                  <a:extLst>
                    <a:ext uri="{9D8B030D-6E8A-4147-A177-3AD203B41FA5}">
                      <a16:colId xmlns:a16="http://schemas.microsoft.com/office/drawing/2014/main" val="3517273429"/>
                    </a:ext>
                  </a:extLst>
                </a:gridCol>
                <a:gridCol w="2849924">
                  <a:extLst>
                    <a:ext uri="{9D8B030D-6E8A-4147-A177-3AD203B41FA5}">
                      <a16:colId xmlns:a16="http://schemas.microsoft.com/office/drawing/2014/main" val="2606530108"/>
                    </a:ext>
                  </a:extLst>
                </a:gridCol>
              </a:tblGrid>
              <a:tr h="226671">
                <a:tc>
                  <a:txBody>
                    <a:bodyPr/>
                    <a:lstStyle/>
                    <a:p>
                      <a:pPr algn="ctr"/>
                      <a:r>
                        <a:rPr lang="en-GB" sz="1200">
                          <a:solidFill>
                            <a:schemeClr val="bg1"/>
                          </a:solidFill>
                        </a:rPr>
                        <a:t>The Alan Turing </a:t>
                      </a:r>
                      <a:r>
                        <a:rPr lang="en-GB" sz="1200" dirty="0">
                          <a:solidFill>
                            <a:srgbClr val="FFFFFF"/>
                          </a:solidFill>
                        </a:rPr>
                        <a:t/>
                      </a:r>
                      <a:br>
                        <a:rPr lang="en-GB" sz="1200" dirty="0">
                          <a:solidFill>
                            <a:srgbClr val="FFFFFF"/>
                          </a:solidFill>
                        </a:rPr>
                      </a:br>
                      <a:r>
                        <a:rPr lang="en-GB" sz="1200">
                          <a:solidFill>
                            <a:schemeClr val="bg1"/>
                          </a:solidFill>
                        </a:rPr>
                        <a:t>Institute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European Laboratory for </a:t>
                      </a:r>
                      <a:r>
                        <a:rPr lang="en-GB" sz="1200" dirty="0">
                          <a:solidFill>
                            <a:srgbClr val="FFFFFF"/>
                          </a:solidFill>
                        </a:rPr>
                        <a:t/>
                      </a:r>
                      <a:br>
                        <a:rPr lang="en-GB" sz="1200" dirty="0">
                          <a:solidFill>
                            <a:srgbClr val="FFFFFF"/>
                          </a:solidFill>
                        </a:rPr>
                      </a:br>
                      <a:r>
                        <a:rPr lang="en-GB" sz="1200">
                          <a:solidFill>
                            <a:schemeClr val="bg1"/>
                          </a:solidFill>
                        </a:rPr>
                        <a:t>Learning and Intelligent Systems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rPr>
                        <a:t>National Institute of Advanced Industrial Science and Technology, Japan*</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6" name="Rectangle 25">
            <a:extLst>
              <a:ext uri="{FF2B5EF4-FFF2-40B4-BE49-F238E27FC236}">
                <a16:creationId xmlns:a16="http://schemas.microsoft.com/office/drawing/2014/main" id="{D949D27A-1499-0874-EAC6-C170F3218DFC}"/>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89727A1-2A12-9EA5-1783-80B92A81CFDB}"/>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Methodological themes</a:t>
            </a:r>
          </a:p>
        </p:txBody>
      </p:sp>
      <p:cxnSp>
        <p:nvCxnSpPr>
          <p:cNvPr id="28" name="Straight Connector 27">
            <a:extLst>
              <a:ext uri="{FF2B5EF4-FFF2-40B4-BE49-F238E27FC236}">
                <a16:creationId xmlns:a16="http://schemas.microsoft.com/office/drawing/2014/main" id="{ABFDBB2E-52C8-1D64-F94E-4AB876B283FE}"/>
              </a:ext>
            </a:extLst>
          </p:cNvPr>
          <p:cNvCxnSpPr>
            <a:cxnSpLocks/>
          </p:cNvCxnSpPr>
          <p:nvPr/>
        </p:nvCxnSpPr>
        <p:spPr>
          <a:xfrm>
            <a:off x="4880680" y="1679446"/>
            <a:ext cx="23534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9" name="Table 28">
            <a:extLst>
              <a:ext uri="{FF2B5EF4-FFF2-40B4-BE49-F238E27FC236}">
                <a16:creationId xmlns:a16="http://schemas.microsoft.com/office/drawing/2014/main" id="{D4D18F73-1FEF-1585-FB60-5443848DDD66}"/>
              </a:ext>
            </a:extLst>
          </p:cNvPr>
          <p:cNvGraphicFramePr>
            <a:graphicFrameLocks noGrp="1"/>
          </p:cNvGraphicFramePr>
          <p:nvPr>
            <p:extLst>
              <p:ext uri="{D42A27DB-BD31-4B8C-83A1-F6EECF244321}">
                <p14:modId xmlns:p14="http://schemas.microsoft.com/office/powerpoint/2010/main" val="1617164907"/>
              </p:ext>
            </p:extLst>
          </p:nvPr>
        </p:nvGraphicFramePr>
        <p:xfrm>
          <a:off x="4880681" y="1829082"/>
          <a:ext cx="6784269" cy="112702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Machine learning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Natural language processing</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Imaging science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Modelling human behaviour</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Information management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Network analysis</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6" name="Picture Placeholder 35">
            <a:extLst>
              <a:ext uri="{FF2B5EF4-FFF2-40B4-BE49-F238E27FC236}">
                <a16:creationId xmlns:a16="http://schemas.microsoft.com/office/drawing/2014/main" id="{8D632ADA-207F-C0AE-8EB5-641C13363E9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797926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lose-up of a book with a book opening&#10;&#10;Description automatically generated">
            <a:extLst>
              <a:ext uri="{FF2B5EF4-FFF2-40B4-BE49-F238E27FC236}">
                <a16:creationId xmlns:a16="http://schemas.microsoft.com/office/drawing/2014/main" id="{35487D6B-6C7E-E535-A22C-83602E758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11734"/>
            <a:ext cx="7851494" cy="6869734"/>
          </a:xfrm>
          <a:prstGeom prst="rect">
            <a:avLst/>
          </a:prstGeom>
        </p:spPr>
      </p:pic>
      <p:sp>
        <p:nvSpPr>
          <p:cNvPr id="22" name="Rectangle 21">
            <a:extLst>
              <a:ext uri="{FF2B5EF4-FFF2-40B4-BE49-F238E27FC236}">
                <a16:creationId xmlns:a16="http://schemas.microsoft.com/office/drawing/2014/main" id="{F3F89187-C77A-E2D3-3B42-7D4371D9879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BA9C39E-157F-9924-4712-BC99189F3F3C}"/>
              </a:ext>
            </a:extLst>
          </p:cNvPr>
          <p:cNvSpPr>
            <a:spLocks noGrp="1"/>
          </p:cNvSpPr>
          <p:nvPr>
            <p:ph type="body" sz="quarter" idx="10"/>
          </p:nvPr>
        </p:nvSpPr>
        <p:spPr>
          <a:xfrm>
            <a:off x="526646" y="537804"/>
            <a:ext cx="3376843" cy="1409461"/>
          </a:xfrm>
        </p:spPr>
        <p:txBody>
          <a:bodyPr/>
          <a:lstStyle/>
          <a:p>
            <a:r>
              <a:rPr lang="en-GB">
                <a:latin typeface="Arial"/>
                <a:cs typeface="Arial"/>
              </a:rPr>
              <a:t>John Rylands Research Institute </a:t>
            </a:r>
            <a:r>
              <a:rPr lang="en-GB"/>
              <a:t/>
            </a:r>
            <a:br>
              <a:rPr lang="en-GB"/>
            </a:br>
            <a:endParaRPr lang="en-GB"/>
          </a:p>
        </p:txBody>
      </p:sp>
      <p:sp>
        <p:nvSpPr>
          <p:cNvPr id="10" name="Text Placeholder 9">
            <a:extLst>
              <a:ext uri="{FF2B5EF4-FFF2-40B4-BE49-F238E27FC236}">
                <a16:creationId xmlns:a16="http://schemas.microsoft.com/office/drawing/2014/main" id="{378DBAEC-93FD-7A9E-ED0E-52210E19959D}"/>
              </a:ext>
            </a:extLst>
          </p:cNvPr>
          <p:cNvSpPr>
            <a:spLocks noGrp="1"/>
          </p:cNvSpPr>
          <p:nvPr>
            <p:ph type="body" sz="quarter" idx="11"/>
          </p:nvPr>
        </p:nvSpPr>
        <p:spPr>
          <a:xfrm>
            <a:off x="526646" y="2128756"/>
            <a:ext cx="3376843" cy="2514303"/>
          </a:xfrm>
        </p:spPr>
        <p:txBody>
          <a:bodyPr/>
          <a:lstStyle/>
          <a:p>
            <a:r>
              <a:rPr lang="en-GB">
                <a:latin typeface="Arial"/>
                <a:ea typeface="Calibri"/>
                <a:cs typeface="Calibri"/>
              </a:rPr>
              <a:t>Promoting research in the humanities and sciences using the astonishingly rich Special Collections of the University of Manchester Library.</a:t>
            </a:r>
            <a:r>
              <a:rPr lang="en-GB" sz="1100" i="0" dirty="0">
                <a:latin typeface="Calibri"/>
                <a:ea typeface="Calibri"/>
                <a:cs typeface="Calibri"/>
              </a:rPr>
              <a:t> </a:t>
            </a:r>
          </a:p>
          <a:p>
            <a:endParaRPr lang="en-US"/>
          </a:p>
        </p:txBody>
      </p:sp>
      <p:sp>
        <p:nvSpPr>
          <p:cNvPr id="18" name="Text Placeholder 17">
            <a:extLst>
              <a:ext uri="{FF2B5EF4-FFF2-40B4-BE49-F238E27FC236}">
                <a16:creationId xmlns:a16="http://schemas.microsoft.com/office/drawing/2014/main" id="{F4BCAABF-F58B-A4DC-C2E0-39317EAC1781}"/>
              </a:ext>
            </a:extLst>
          </p:cNvPr>
          <p:cNvSpPr>
            <a:spLocks noGrp="1"/>
          </p:cNvSpPr>
          <p:nvPr>
            <p:ph type="body" sz="quarter" idx="12"/>
          </p:nvPr>
        </p:nvSpPr>
        <p:spPr/>
        <p:txBody>
          <a:bodyPr/>
          <a:lstStyle/>
          <a:p>
            <a:endParaRPr lang="en-US"/>
          </a:p>
        </p:txBody>
      </p:sp>
      <p:graphicFrame>
        <p:nvGraphicFramePr>
          <p:cNvPr id="21" name="Table 20">
            <a:extLst>
              <a:ext uri="{FF2B5EF4-FFF2-40B4-BE49-F238E27FC236}">
                <a16:creationId xmlns:a16="http://schemas.microsoft.com/office/drawing/2014/main" id="{A4F011C8-B2EE-677A-8AA1-8356697A50D7}"/>
              </a:ext>
            </a:extLst>
          </p:cNvPr>
          <p:cNvGraphicFramePr>
            <a:graphicFrameLocks noGrp="1"/>
          </p:cNvGraphicFramePr>
          <p:nvPr>
            <p:extLst>
              <p:ext uri="{D42A27DB-BD31-4B8C-83A1-F6EECF244321}">
                <p14:modId xmlns:p14="http://schemas.microsoft.com/office/powerpoint/2010/main" val="1465325379"/>
              </p:ext>
            </p:extLst>
          </p:nvPr>
        </p:nvGraphicFramePr>
        <p:xfrm>
          <a:off x="4693507" y="5977798"/>
          <a:ext cx="7185087" cy="365760"/>
        </p:xfrm>
        <a:graphic>
          <a:graphicData uri="http://schemas.openxmlformats.org/drawingml/2006/table">
            <a:tbl>
              <a:tblPr bandRow="1">
                <a:tableStyleId>{5C22544A-7EE6-4342-B048-85BDC9FD1C3A}</a:tableStyleId>
              </a:tblPr>
              <a:tblGrid>
                <a:gridCol w="1750836">
                  <a:extLst>
                    <a:ext uri="{9D8B030D-6E8A-4147-A177-3AD203B41FA5}">
                      <a16:colId xmlns:a16="http://schemas.microsoft.com/office/drawing/2014/main" val="3965022016"/>
                    </a:ext>
                  </a:extLst>
                </a:gridCol>
                <a:gridCol w="1981200">
                  <a:extLst>
                    <a:ext uri="{9D8B030D-6E8A-4147-A177-3AD203B41FA5}">
                      <a16:colId xmlns:a16="http://schemas.microsoft.com/office/drawing/2014/main" val="3517273429"/>
                    </a:ext>
                  </a:extLst>
                </a:gridCol>
                <a:gridCol w="3453051">
                  <a:extLst>
                    <a:ext uri="{9D8B030D-6E8A-4147-A177-3AD203B41FA5}">
                      <a16:colId xmlns:a16="http://schemas.microsoft.com/office/drawing/2014/main" val="2606530108"/>
                    </a:ext>
                  </a:extLst>
                </a:gridCol>
              </a:tblGrid>
              <a:tr h="0">
                <a:tc>
                  <a:txBody>
                    <a:bodyPr/>
                    <a:lstStyle/>
                    <a:p>
                      <a:pPr algn="ctr"/>
                      <a:r>
                        <a:rPr lang="en-GB" sz="120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University of Oxford</a:t>
                      </a:r>
                      <a:endParaRPr lang="en-GB"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mn-lt"/>
                          <a:cs typeface="Calibri"/>
                        </a:rPr>
                        <a:t>German Federal Institute for </a:t>
                      </a:r>
                      <a:r>
                        <a:rPr lang="en-US" sz="1200" kern="1200" dirty="0">
                          <a:solidFill>
                            <a:srgbClr val="FFFFFF"/>
                          </a:solidFill>
                          <a:latin typeface="+mn-lt"/>
                          <a:cs typeface="Calibri"/>
                        </a:rPr>
                        <a:t/>
                      </a:r>
                      <a:br>
                        <a:rPr lang="en-US" sz="1200" kern="1200" dirty="0">
                          <a:solidFill>
                            <a:srgbClr val="FFFFFF"/>
                          </a:solidFill>
                          <a:latin typeface="+mn-lt"/>
                          <a:cs typeface="Calibri"/>
                        </a:rPr>
                      </a:br>
                      <a:r>
                        <a:rPr lang="en-US" sz="1200" kern="1200">
                          <a:solidFill>
                            <a:schemeClr val="bg1"/>
                          </a:solidFill>
                          <a:latin typeface="+mn-lt"/>
                          <a:cs typeface="Calibri"/>
                        </a:rPr>
                        <a:t>Material Research and Testing (BAM)*</a:t>
                      </a:r>
                      <a:endParaRPr lang="en-GB" sz="1200" kern="1200">
                        <a:solidFill>
                          <a:schemeClr val="bg1"/>
                        </a:solidFill>
                        <a:latin typeface="+mn-lt"/>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3" name="Rectangle 22">
            <a:extLst>
              <a:ext uri="{FF2B5EF4-FFF2-40B4-BE49-F238E27FC236}">
                <a16:creationId xmlns:a16="http://schemas.microsoft.com/office/drawing/2014/main" id="{2046DFF2-65A7-B860-2560-012E45897970}"/>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0BC74EFD-4CB6-F8D8-310F-BDAB4D0355E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Areas </a:t>
            </a:r>
            <a:r>
              <a:rPr lang="en-GB" b="0">
                <a:solidFill>
                  <a:srgbClr val="FFFFFF"/>
                </a:solidFill>
                <a:latin typeface="Arial" panose="020B0604020202020204" pitchFamily="34" charset="0"/>
                <a:cs typeface="Arial" panose="020B0604020202020204" pitchFamily="34" charset="0"/>
              </a:rPr>
              <a:t>of focus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5" name="Straight Connector 24">
            <a:extLst>
              <a:ext uri="{FF2B5EF4-FFF2-40B4-BE49-F238E27FC236}">
                <a16:creationId xmlns:a16="http://schemas.microsoft.com/office/drawing/2014/main" id="{175ACA48-F0A2-01CA-9353-B6B152F0995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CCBB18E4-D1AB-E79E-6A4D-85D2396489DE}"/>
              </a:ext>
            </a:extLst>
          </p:cNvPr>
          <p:cNvGraphicFramePr>
            <a:graphicFrameLocks noGrp="1"/>
          </p:cNvGraphicFramePr>
          <p:nvPr>
            <p:extLst>
              <p:ext uri="{D42A27DB-BD31-4B8C-83A1-F6EECF244321}">
                <p14:modId xmlns:p14="http://schemas.microsoft.com/office/powerpoint/2010/main" val="904310487"/>
              </p:ext>
            </p:extLst>
          </p:nvPr>
        </p:nvGraphicFramePr>
        <p:xfrm>
          <a:off x="4880681" y="1829082"/>
          <a:ext cx="6784269" cy="149278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Catalyst for world-leading research on textual, material and visual cultures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Working with textual artefacts from the past four millennia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Interdisciplinary research across heritage science, digital technologies, cultural heritage and creative industries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3" name="Picture Placeholder 32">
            <a:extLst>
              <a:ext uri="{FF2B5EF4-FFF2-40B4-BE49-F238E27FC236}">
                <a16:creationId xmlns:a16="http://schemas.microsoft.com/office/drawing/2014/main" id="{05E8F186-D41A-2008-AC19-02FD0E1039E4}"/>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538795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8066B5-20FE-BA52-5AA7-98B776D9F3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0"/>
            <a:ext cx="7866185" cy="6858000"/>
          </a:xfrm>
          <a:prstGeom prst="rect">
            <a:avLst/>
          </a:prstGeom>
        </p:spPr>
      </p:pic>
      <p:sp>
        <p:nvSpPr>
          <p:cNvPr id="36" name="Rectangle 35">
            <a:extLst>
              <a:ext uri="{FF2B5EF4-FFF2-40B4-BE49-F238E27FC236}">
                <a16:creationId xmlns:a16="http://schemas.microsoft.com/office/drawing/2014/main" id="{B24484D9-0368-DFF8-3955-C5DD4F088555}"/>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 Placeholder 12">
            <a:extLst>
              <a:ext uri="{FF2B5EF4-FFF2-40B4-BE49-F238E27FC236}">
                <a16:creationId xmlns:a16="http://schemas.microsoft.com/office/drawing/2014/main" id="{AA4F64AB-232B-6B56-D572-E519B155B0DD}"/>
              </a:ext>
            </a:extLst>
          </p:cNvPr>
          <p:cNvSpPr>
            <a:spLocks noGrp="1"/>
          </p:cNvSpPr>
          <p:nvPr>
            <p:ph type="body" sz="quarter" idx="10"/>
          </p:nvPr>
        </p:nvSpPr>
        <p:spPr>
          <a:xfrm>
            <a:off x="526646" y="562079"/>
            <a:ext cx="3376843" cy="1409461"/>
          </a:xfrm>
        </p:spPr>
        <p:txBody>
          <a:bodyPr/>
          <a:lstStyle/>
          <a:p>
            <a:r>
              <a:rPr lang="en-GB"/>
              <a:t>Lydia Becker Institute </a:t>
            </a:r>
            <a:br>
              <a:rPr lang="en-GB"/>
            </a:br>
            <a:r>
              <a:rPr lang="en-GB"/>
              <a:t>of Immunology and Inflammation</a:t>
            </a:r>
            <a:endParaRPr lang="en-US"/>
          </a:p>
        </p:txBody>
      </p:sp>
      <p:sp>
        <p:nvSpPr>
          <p:cNvPr id="14" name="Text Placeholder 13">
            <a:extLst>
              <a:ext uri="{FF2B5EF4-FFF2-40B4-BE49-F238E27FC236}">
                <a16:creationId xmlns:a16="http://schemas.microsoft.com/office/drawing/2014/main" id="{94612389-02A4-4D83-3BC7-F85749F7624B}"/>
              </a:ext>
            </a:extLst>
          </p:cNvPr>
          <p:cNvSpPr>
            <a:spLocks noGrp="1"/>
          </p:cNvSpPr>
          <p:nvPr>
            <p:ph type="body" sz="quarter" idx="11"/>
          </p:nvPr>
        </p:nvSpPr>
        <p:spPr>
          <a:xfrm>
            <a:off x="526646" y="2153031"/>
            <a:ext cx="3376843" cy="2514303"/>
          </a:xfrm>
        </p:spPr>
        <p:txBody>
          <a:bodyPr/>
          <a:lstStyle/>
          <a:p>
            <a:r>
              <a:rPr lang="en-GB">
                <a:latin typeface="Arial"/>
                <a:cs typeface="Arial"/>
              </a:rPr>
              <a:t>Harnessing immune complexity.</a:t>
            </a:r>
            <a:endParaRPr lang="en-GB"/>
          </a:p>
          <a:p>
            <a:endParaRPr lang="en-US"/>
          </a:p>
        </p:txBody>
      </p:sp>
      <p:sp>
        <p:nvSpPr>
          <p:cNvPr id="27" name="Text Placeholder 26">
            <a:extLst>
              <a:ext uri="{FF2B5EF4-FFF2-40B4-BE49-F238E27FC236}">
                <a16:creationId xmlns:a16="http://schemas.microsoft.com/office/drawing/2014/main" id="{866A2B66-49BA-1A56-AABD-86AAC6BC6022}"/>
              </a:ext>
            </a:extLst>
          </p:cNvPr>
          <p:cNvSpPr>
            <a:spLocks noGrp="1"/>
          </p:cNvSpPr>
          <p:nvPr>
            <p:ph type="body" sz="quarter" idx="12"/>
          </p:nvPr>
        </p:nvSpPr>
        <p:spPr/>
        <p:txBody>
          <a:bodyPr/>
          <a:lstStyle/>
          <a:p>
            <a:endParaRPr lang="en-US"/>
          </a:p>
        </p:txBody>
      </p:sp>
      <p:graphicFrame>
        <p:nvGraphicFramePr>
          <p:cNvPr id="34" name="Table 33">
            <a:extLst>
              <a:ext uri="{FF2B5EF4-FFF2-40B4-BE49-F238E27FC236}">
                <a16:creationId xmlns:a16="http://schemas.microsoft.com/office/drawing/2014/main" id="{84D0596C-F41C-CDF2-A63E-40DC6FFF9D58}"/>
              </a:ext>
            </a:extLst>
          </p:cNvPr>
          <p:cNvGraphicFramePr>
            <a:graphicFrameLocks noGrp="1"/>
          </p:cNvGraphicFramePr>
          <p:nvPr>
            <p:extLst>
              <p:ext uri="{D42A27DB-BD31-4B8C-83A1-F6EECF244321}">
                <p14:modId xmlns:p14="http://schemas.microsoft.com/office/powerpoint/2010/main" val="554034050"/>
              </p:ext>
            </p:extLst>
          </p:nvPr>
        </p:nvGraphicFramePr>
        <p:xfrm>
          <a:off x="4693507" y="5977798"/>
          <a:ext cx="7185088" cy="416339"/>
        </p:xfrm>
        <a:graphic>
          <a:graphicData uri="http://schemas.openxmlformats.org/drawingml/2006/table">
            <a:tbl>
              <a:tblPr bandRow="1">
                <a:tableStyleId>{5C22544A-7EE6-4342-B048-85BDC9FD1C3A}</a:tableStyleId>
              </a:tblPr>
              <a:tblGrid>
                <a:gridCol w="1358950">
                  <a:extLst>
                    <a:ext uri="{9D8B030D-6E8A-4147-A177-3AD203B41FA5}">
                      <a16:colId xmlns:a16="http://schemas.microsoft.com/office/drawing/2014/main" val="3965022016"/>
                    </a:ext>
                  </a:extLst>
                </a:gridCol>
                <a:gridCol w="2198914">
                  <a:extLst>
                    <a:ext uri="{9D8B030D-6E8A-4147-A177-3AD203B41FA5}">
                      <a16:colId xmlns:a16="http://schemas.microsoft.com/office/drawing/2014/main" val="3517273429"/>
                    </a:ext>
                  </a:extLst>
                </a:gridCol>
                <a:gridCol w="1665515">
                  <a:extLst>
                    <a:ext uri="{9D8B030D-6E8A-4147-A177-3AD203B41FA5}">
                      <a16:colId xmlns:a16="http://schemas.microsoft.com/office/drawing/2014/main" val="2606530108"/>
                    </a:ext>
                  </a:extLst>
                </a:gridCol>
                <a:gridCol w="1961709">
                  <a:extLst>
                    <a:ext uri="{9D8B030D-6E8A-4147-A177-3AD203B41FA5}">
                      <a16:colId xmlns:a16="http://schemas.microsoft.com/office/drawing/2014/main" val="2725173044"/>
                    </a:ext>
                  </a:extLst>
                </a:gridCol>
              </a:tblGrid>
              <a:tr h="416339">
                <a:tc>
                  <a:txBody>
                    <a:bodyPr/>
                    <a:lstStyle/>
                    <a:p>
                      <a:pPr algn="ctr"/>
                      <a:r>
                        <a:rPr lang="en-GB" sz="1200">
                          <a:solidFill>
                            <a:schemeClr val="bg1"/>
                          </a:solidFill>
                        </a:rPr>
                        <a:t>Health Innovation Manchester</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NIHR Manchester Biomedical </a:t>
                      </a:r>
                      <a:r>
                        <a:rPr lang="en-GB" sz="1200" dirty="0">
                          <a:solidFill>
                            <a:srgbClr val="FFFFFF"/>
                          </a:solidFill>
                        </a:rPr>
                        <a:t/>
                      </a:r>
                      <a:br>
                        <a:rPr lang="en-GB" sz="1200" dirty="0">
                          <a:solidFill>
                            <a:srgbClr val="FFFFFF"/>
                          </a:solidFill>
                        </a:rPr>
                      </a:br>
                      <a:r>
                        <a:rPr lang="en-GB" sz="1200">
                          <a:solidFill>
                            <a:schemeClr val="bg1"/>
                          </a:solidFill>
                        </a:rPr>
                        <a:t>Research </a:t>
                      </a:r>
                      <a:r>
                        <a:rPr lang="en-GB" sz="1200" kern="1200">
                          <a:solidFill>
                            <a:schemeClr val="bg1"/>
                          </a:solidFill>
                          <a:latin typeface="+mn-lt"/>
                          <a:ea typeface="+mn-ea"/>
                          <a:cs typeface="+mn-cs"/>
                        </a:rPr>
                        <a:t>Centre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kern="1200">
                          <a:solidFill>
                            <a:schemeClr val="bg1"/>
                          </a:solidFill>
                          <a:latin typeface="+mn-lt"/>
                          <a:ea typeface="+mn-ea"/>
                          <a:cs typeface="+mn-cs"/>
                        </a:rPr>
                        <a:t>Manchester Cancer Research Centre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kern="1200">
                          <a:solidFill>
                            <a:schemeClr val="bg1"/>
                          </a:solidFill>
                          <a:latin typeface="+mn-lt"/>
                          <a:ea typeface="+mn-ea"/>
                          <a:cs typeface="+mn-cs"/>
                        </a:rPr>
                        <a:t>UK Coronavirus </a:t>
                      </a:r>
                      <a:r>
                        <a:rPr lang="en-GB" sz="1200" kern="1200" dirty="0">
                          <a:solidFill>
                            <a:srgbClr val="FFFFFF"/>
                          </a:solidFill>
                          <a:latin typeface="+mn-lt"/>
                          <a:ea typeface="+mn-ea"/>
                          <a:cs typeface="+mn-cs"/>
                        </a:rPr>
                        <a:t/>
                      </a:r>
                      <a:br>
                        <a:rPr lang="en-GB" sz="1200" kern="1200" dirty="0">
                          <a:solidFill>
                            <a:srgbClr val="FFFFFF"/>
                          </a:solidFill>
                          <a:latin typeface="+mn-lt"/>
                          <a:ea typeface="+mn-ea"/>
                          <a:cs typeface="+mn-cs"/>
                        </a:rPr>
                      </a:br>
                      <a:r>
                        <a:rPr lang="en-GB" sz="1200" kern="1200">
                          <a:solidFill>
                            <a:schemeClr val="bg1"/>
                          </a:solidFill>
                          <a:latin typeface="+mn-lt"/>
                          <a:ea typeface="+mn-ea"/>
                          <a:cs typeface="+mn-cs"/>
                        </a:rPr>
                        <a:t>Immunology Consortium*</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7" name="Rectangle 36">
            <a:extLst>
              <a:ext uri="{FF2B5EF4-FFF2-40B4-BE49-F238E27FC236}">
                <a16:creationId xmlns:a16="http://schemas.microsoft.com/office/drawing/2014/main" id="{540DF2C2-6024-B028-CDE1-BB2E0DD52FDF}"/>
              </a:ext>
            </a:extLst>
          </p:cNvPr>
          <p:cNvSpPr/>
          <p:nvPr/>
        </p:nvSpPr>
        <p:spPr>
          <a:xfrm>
            <a:off x="4693506" y="958850"/>
            <a:ext cx="7185087" cy="2424712"/>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CDB85198-CE1A-B2BC-2401-986C47C7AC72}"/>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9" name="Straight Connector 38">
            <a:extLst>
              <a:ext uri="{FF2B5EF4-FFF2-40B4-BE49-F238E27FC236}">
                <a16:creationId xmlns:a16="http://schemas.microsoft.com/office/drawing/2014/main" id="{8ACEB443-93C6-3C1D-64FB-7996542A4B3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0" name="Table 39">
            <a:extLst>
              <a:ext uri="{FF2B5EF4-FFF2-40B4-BE49-F238E27FC236}">
                <a16:creationId xmlns:a16="http://schemas.microsoft.com/office/drawing/2014/main" id="{E9B98493-8BC5-E042-395F-91782A582DCE}"/>
              </a:ext>
            </a:extLst>
          </p:cNvPr>
          <p:cNvGraphicFramePr>
            <a:graphicFrameLocks noGrp="1"/>
          </p:cNvGraphicFramePr>
          <p:nvPr>
            <p:extLst>
              <p:ext uri="{D42A27DB-BD31-4B8C-83A1-F6EECF244321}">
                <p14:modId xmlns:p14="http://schemas.microsoft.com/office/powerpoint/2010/main" val="2271145680"/>
              </p:ext>
            </p:extLst>
          </p:nvPr>
        </p:nvGraphicFramePr>
        <p:xfrm>
          <a:off x="4880681" y="1829082"/>
          <a:ext cx="6784268" cy="155448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Barrier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Cancer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Cardiovascular and multi-morbidities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Cellular immunology</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Eco-immunology and context-specific</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mn-lt"/>
                          <a:ea typeface="+mn-ea"/>
                          <a:cs typeface="+mn-cs"/>
                        </a:rPr>
                        <a:t>Immune tolerance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Immuno-matrix</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Immuno-informatics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Life course immunology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200">
                          <a:solidFill>
                            <a:schemeClr val="bg1"/>
                          </a:solidFill>
                        </a:rPr>
                        <a:t>Neuro-immunology</a:t>
                      </a:r>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Pathogens, parasites and commensals</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3" name="Picture Placeholder 2" descr="A green rectangular sign with white text&#10;&#10;Description automatically generated">
            <a:extLst>
              <a:ext uri="{FF2B5EF4-FFF2-40B4-BE49-F238E27FC236}">
                <a16:creationId xmlns:a16="http://schemas.microsoft.com/office/drawing/2014/main" id="{11BCC17E-B404-B848-60AE-7AF78AE93812}"/>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526646" y="4654093"/>
            <a:ext cx="2278100" cy="990568"/>
          </a:xfrm>
        </p:spPr>
      </p:pic>
    </p:spTree>
    <p:extLst>
      <p:ext uri="{BB962C8B-B14F-4D97-AF65-F5344CB8AC3E}">
        <p14:creationId xmlns:p14="http://schemas.microsoft.com/office/powerpoint/2010/main" val="371874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lose-up of a cell&#10;&#10;Description automatically generated">
            <a:extLst>
              <a:ext uri="{FF2B5EF4-FFF2-40B4-BE49-F238E27FC236}">
                <a16:creationId xmlns:a16="http://schemas.microsoft.com/office/drawing/2014/main" id="{6108ED04-9878-E30F-B456-DC5B3554B4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0"/>
            <a:ext cx="7870351" cy="6858000"/>
          </a:xfrm>
          <a:prstGeom prst="rect">
            <a:avLst/>
          </a:prstGeom>
        </p:spPr>
      </p:pic>
      <p:sp>
        <p:nvSpPr>
          <p:cNvPr id="27" name="Rectangle 26">
            <a:extLst>
              <a:ext uri="{FF2B5EF4-FFF2-40B4-BE49-F238E27FC236}">
                <a16:creationId xmlns:a16="http://schemas.microsoft.com/office/drawing/2014/main" id="{0C1C3E23-4062-B51F-3CE3-AD65813AA21A}"/>
              </a:ext>
            </a:extLst>
          </p:cNvPr>
          <p:cNvSpPr/>
          <p:nvPr/>
        </p:nvSpPr>
        <p:spPr>
          <a:xfrm>
            <a:off x="4693506" y="5856390"/>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3">
            <a:extLst>
              <a:ext uri="{FF2B5EF4-FFF2-40B4-BE49-F238E27FC236}">
                <a16:creationId xmlns:a16="http://schemas.microsoft.com/office/drawing/2014/main" id="{A233207C-150B-4D39-C69D-0E2E589A04CF}"/>
              </a:ext>
            </a:extLst>
          </p:cNvPr>
          <p:cNvSpPr>
            <a:spLocks noGrp="1"/>
          </p:cNvSpPr>
          <p:nvPr>
            <p:ph type="body" sz="quarter" idx="10"/>
          </p:nvPr>
        </p:nvSpPr>
        <p:spPr>
          <a:xfrm>
            <a:off x="526646" y="254712"/>
            <a:ext cx="3376843" cy="1409461"/>
          </a:xfrm>
        </p:spPr>
        <p:txBody>
          <a:bodyPr/>
          <a:lstStyle/>
          <a:p>
            <a:r>
              <a:rPr lang="en-GB"/>
              <a:t>Manchester Cancer Research Centre</a:t>
            </a:r>
            <a:endParaRPr lang="en-US"/>
          </a:p>
        </p:txBody>
      </p:sp>
      <p:sp>
        <p:nvSpPr>
          <p:cNvPr id="16" name="Text Placeholder 15">
            <a:extLst>
              <a:ext uri="{FF2B5EF4-FFF2-40B4-BE49-F238E27FC236}">
                <a16:creationId xmlns:a16="http://schemas.microsoft.com/office/drawing/2014/main" id="{015A6AC6-EAC8-AE7B-AFD7-B162353598BB}"/>
              </a:ext>
            </a:extLst>
          </p:cNvPr>
          <p:cNvSpPr>
            <a:spLocks noGrp="1"/>
          </p:cNvSpPr>
          <p:nvPr>
            <p:ph type="body" sz="quarter" idx="11"/>
          </p:nvPr>
        </p:nvSpPr>
        <p:spPr>
          <a:xfrm>
            <a:off x="526646" y="1845664"/>
            <a:ext cx="3376843" cy="2514303"/>
          </a:xfrm>
        </p:spPr>
        <p:txBody>
          <a:bodyPr/>
          <a:lstStyle/>
          <a:p>
            <a:r>
              <a:rPr lang="en-GB">
                <a:latin typeface="Arial"/>
                <a:cs typeface="Arial"/>
              </a:rPr>
              <a:t>Developing precision cancer </a:t>
            </a:r>
            <a:r>
              <a:rPr lang="en-GB" dirty="0">
                <a:latin typeface="Arial"/>
                <a:cs typeface="Arial"/>
              </a:rPr>
              <a:t>medicine </a:t>
            </a:r>
            <a:r>
              <a:rPr lang="en-GB">
                <a:latin typeface="Arial"/>
                <a:cs typeface="Arial"/>
              </a:rPr>
              <a:t>for all.  </a:t>
            </a:r>
            <a:endParaRPr lang="en-GB"/>
          </a:p>
          <a:p>
            <a:endParaRPr lang="en-US" dirty="0"/>
          </a:p>
        </p:txBody>
      </p:sp>
      <p:sp>
        <p:nvSpPr>
          <p:cNvPr id="22" name="Text Placeholder 21">
            <a:extLst>
              <a:ext uri="{FF2B5EF4-FFF2-40B4-BE49-F238E27FC236}">
                <a16:creationId xmlns:a16="http://schemas.microsoft.com/office/drawing/2014/main" id="{8945DAB5-46C6-E380-02D6-E2E39617122E}"/>
              </a:ext>
            </a:extLst>
          </p:cNvPr>
          <p:cNvSpPr>
            <a:spLocks noGrp="1"/>
          </p:cNvSpPr>
          <p:nvPr>
            <p:ph type="body" sz="quarter" idx="12"/>
          </p:nvPr>
        </p:nvSpPr>
        <p:spPr/>
        <p:txBody>
          <a:bodyPr/>
          <a:lstStyle/>
          <a:p>
            <a:endParaRPr lang="en-US"/>
          </a:p>
        </p:txBody>
      </p:sp>
      <p:graphicFrame>
        <p:nvGraphicFramePr>
          <p:cNvPr id="25" name="Table 24">
            <a:extLst>
              <a:ext uri="{FF2B5EF4-FFF2-40B4-BE49-F238E27FC236}">
                <a16:creationId xmlns:a16="http://schemas.microsoft.com/office/drawing/2014/main" id="{98693059-48D6-DF99-8DA1-9474C525E1DF}"/>
              </a:ext>
            </a:extLst>
          </p:cNvPr>
          <p:cNvGraphicFramePr>
            <a:graphicFrameLocks noGrp="1"/>
          </p:cNvGraphicFramePr>
          <p:nvPr>
            <p:extLst>
              <p:ext uri="{D42A27DB-BD31-4B8C-83A1-F6EECF244321}">
                <p14:modId xmlns:p14="http://schemas.microsoft.com/office/powerpoint/2010/main" val="3546449001"/>
              </p:ext>
            </p:extLst>
          </p:nvPr>
        </p:nvGraphicFramePr>
        <p:xfrm>
          <a:off x="4693507" y="5980040"/>
          <a:ext cx="7185087" cy="365760"/>
        </p:xfrm>
        <a:graphic>
          <a:graphicData uri="http://schemas.openxmlformats.org/drawingml/2006/table">
            <a:tbl>
              <a:tblPr bandRow="1">
                <a:tableStyleId>{5C22544A-7EE6-4342-B048-85BDC9FD1C3A}</a:tableStyleId>
              </a:tblPr>
              <a:tblGrid>
                <a:gridCol w="2786450">
                  <a:extLst>
                    <a:ext uri="{9D8B030D-6E8A-4147-A177-3AD203B41FA5}">
                      <a16:colId xmlns:a16="http://schemas.microsoft.com/office/drawing/2014/main" val="3965022016"/>
                    </a:ext>
                  </a:extLst>
                </a:gridCol>
                <a:gridCol w="2003608">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50239">
                <a:tc>
                  <a:txBody>
                    <a:bodyPr/>
                    <a:lstStyle/>
                    <a:p>
                      <a:pPr algn="ctr"/>
                      <a:r>
                        <a:rPr lang="en-GB" sz="1200">
                          <a:solidFill>
                            <a:schemeClr val="bg1"/>
                          </a:solidFill>
                          <a:ea typeface="Calibri"/>
                          <a:cs typeface="Calibri"/>
                        </a:rPr>
                        <a:t>The Christie NHS Foundation Trust</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Cancer Research UK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Kenyatta University Teaching Referral and Research Hospital*</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8" name="Rectangle 27">
            <a:extLst>
              <a:ext uri="{FF2B5EF4-FFF2-40B4-BE49-F238E27FC236}">
                <a16:creationId xmlns:a16="http://schemas.microsoft.com/office/drawing/2014/main" id="{F0209761-2267-0421-B291-1A9685DE8F9B}"/>
              </a:ext>
            </a:extLst>
          </p:cNvPr>
          <p:cNvSpPr/>
          <p:nvPr/>
        </p:nvSpPr>
        <p:spPr>
          <a:xfrm>
            <a:off x="4693506" y="958850"/>
            <a:ext cx="7185087" cy="2453298"/>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EAB652A5-D18B-D00D-B66A-B883980618F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0" name="Straight Connector 29">
            <a:extLst>
              <a:ext uri="{FF2B5EF4-FFF2-40B4-BE49-F238E27FC236}">
                <a16:creationId xmlns:a16="http://schemas.microsoft.com/office/drawing/2014/main" id="{F58083FF-D0B8-5EF2-5A80-111C6B62A6E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9A8EEDCC-019A-5CC9-DA0B-8728688A339A}"/>
              </a:ext>
            </a:extLst>
          </p:cNvPr>
          <p:cNvGraphicFramePr>
            <a:graphicFrameLocks noGrp="1"/>
          </p:cNvGraphicFramePr>
          <p:nvPr>
            <p:extLst>
              <p:ext uri="{D42A27DB-BD31-4B8C-83A1-F6EECF244321}">
                <p14:modId xmlns:p14="http://schemas.microsoft.com/office/powerpoint/2010/main" val="1710380355"/>
              </p:ext>
            </p:extLst>
          </p:nvPr>
        </p:nvGraphicFramePr>
        <p:xfrm>
          <a:off x="4880681" y="1829082"/>
          <a:ext cx="6784268" cy="179795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Early cancer evolution and detection</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Precision radiotherapy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Cancer biomarker discovery, validation and implementation</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Experimental cancer medicine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Digital cancer centre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Global genomics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Advanced intelligent materials</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7" name="Picture Placeholder 36">
            <a:extLst>
              <a:ext uri="{FF2B5EF4-FFF2-40B4-BE49-F238E27FC236}">
                <a16:creationId xmlns:a16="http://schemas.microsoft.com/office/drawing/2014/main" id="{AE4F4B22-9E03-A166-41BC-330D716CD988}"/>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00301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AA85463-A996-9E82-1188-6588B1FABC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6" name="Rectangle 25">
            <a:extLst>
              <a:ext uri="{FF2B5EF4-FFF2-40B4-BE49-F238E27FC236}">
                <a16:creationId xmlns:a16="http://schemas.microsoft.com/office/drawing/2014/main" id="{397F2C6B-4A8F-7CD5-EEA0-3CD761EA9F74}"/>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77E9044C-3B43-7E2F-2BCE-733CA361A793}"/>
              </a:ext>
            </a:extLst>
          </p:cNvPr>
          <p:cNvSpPr>
            <a:spLocks noGrp="1"/>
          </p:cNvSpPr>
          <p:nvPr>
            <p:ph type="body" sz="quarter" idx="10"/>
          </p:nvPr>
        </p:nvSpPr>
        <p:spPr>
          <a:xfrm>
            <a:off x="526646" y="555388"/>
            <a:ext cx="3376843" cy="1409461"/>
          </a:xfrm>
        </p:spPr>
        <p:txBody>
          <a:bodyPr/>
          <a:lstStyle/>
          <a:p>
            <a:r>
              <a:rPr lang="en-GB"/>
              <a:t>Manchester Environmental Research Institute</a:t>
            </a:r>
            <a:endParaRPr lang="en-US"/>
          </a:p>
        </p:txBody>
      </p:sp>
      <p:sp>
        <p:nvSpPr>
          <p:cNvPr id="12" name="Text Placeholder 11">
            <a:extLst>
              <a:ext uri="{FF2B5EF4-FFF2-40B4-BE49-F238E27FC236}">
                <a16:creationId xmlns:a16="http://schemas.microsoft.com/office/drawing/2014/main" id="{33BD3AD2-395E-19DE-0FF4-626D30AD80A3}"/>
              </a:ext>
            </a:extLst>
          </p:cNvPr>
          <p:cNvSpPr>
            <a:spLocks noGrp="1"/>
          </p:cNvSpPr>
          <p:nvPr>
            <p:ph type="body" sz="quarter" idx="11"/>
          </p:nvPr>
        </p:nvSpPr>
        <p:spPr>
          <a:xfrm>
            <a:off x="526646" y="2146340"/>
            <a:ext cx="3376843" cy="2514303"/>
          </a:xfrm>
        </p:spPr>
        <p:txBody>
          <a:bodyPr/>
          <a:lstStyle/>
          <a:p>
            <a:r>
              <a:rPr lang="en-GB">
                <a:latin typeface="Arial"/>
                <a:cs typeface="Arial"/>
              </a:rPr>
              <a:t>Integrating environmental research to address global, regional and local environmental challenges through active engagement with key stakeholders.</a:t>
            </a:r>
            <a:endParaRPr lang="en-GB"/>
          </a:p>
          <a:p>
            <a:endParaRPr lang="en-US"/>
          </a:p>
        </p:txBody>
      </p:sp>
      <p:sp>
        <p:nvSpPr>
          <p:cNvPr id="21" name="Text Placeholder 20">
            <a:extLst>
              <a:ext uri="{FF2B5EF4-FFF2-40B4-BE49-F238E27FC236}">
                <a16:creationId xmlns:a16="http://schemas.microsoft.com/office/drawing/2014/main" id="{FCF1F135-66F7-F171-F8FB-B912EC005DFD}"/>
              </a:ext>
            </a:extLst>
          </p:cNvPr>
          <p:cNvSpPr>
            <a:spLocks noGrp="1"/>
          </p:cNvSpPr>
          <p:nvPr>
            <p:ph type="body" sz="quarter" idx="12"/>
          </p:nvPr>
        </p:nvSpPr>
        <p:spPr/>
        <p:txBody>
          <a:bodyPr/>
          <a:lstStyle/>
          <a:p>
            <a:endParaRPr lang="en-US"/>
          </a:p>
        </p:txBody>
      </p:sp>
      <p:graphicFrame>
        <p:nvGraphicFramePr>
          <p:cNvPr id="24" name="Table 23">
            <a:extLst>
              <a:ext uri="{FF2B5EF4-FFF2-40B4-BE49-F238E27FC236}">
                <a16:creationId xmlns:a16="http://schemas.microsoft.com/office/drawing/2014/main" id="{9FC75FB3-7756-341F-0A40-EA2A71064015}"/>
              </a:ext>
            </a:extLst>
          </p:cNvPr>
          <p:cNvGraphicFramePr>
            <a:graphicFrameLocks noGrp="1"/>
          </p:cNvGraphicFramePr>
          <p:nvPr>
            <p:extLst>
              <p:ext uri="{D42A27DB-BD31-4B8C-83A1-F6EECF244321}">
                <p14:modId xmlns:p14="http://schemas.microsoft.com/office/powerpoint/2010/main" val="211690441"/>
              </p:ext>
            </p:extLst>
          </p:nvPr>
        </p:nvGraphicFramePr>
        <p:xfrm>
          <a:off x="4693507" y="5977798"/>
          <a:ext cx="7185088" cy="370840"/>
        </p:xfrm>
        <a:graphic>
          <a:graphicData uri="http://schemas.openxmlformats.org/drawingml/2006/table">
            <a:tbl>
              <a:tblPr bandRow="1">
                <a:tableStyleId>{5C22544A-7EE6-4342-B048-85BDC9FD1C3A}</a:tableStyleId>
              </a:tblPr>
              <a:tblGrid>
                <a:gridCol w="1794379">
                  <a:extLst>
                    <a:ext uri="{9D8B030D-6E8A-4147-A177-3AD203B41FA5}">
                      <a16:colId xmlns:a16="http://schemas.microsoft.com/office/drawing/2014/main" val="3965022016"/>
                    </a:ext>
                  </a:extLst>
                </a:gridCol>
                <a:gridCol w="1798165">
                  <a:extLst>
                    <a:ext uri="{9D8B030D-6E8A-4147-A177-3AD203B41FA5}">
                      <a16:colId xmlns:a16="http://schemas.microsoft.com/office/drawing/2014/main" val="3517273429"/>
                    </a:ext>
                  </a:extLst>
                </a:gridCol>
                <a:gridCol w="1994771">
                  <a:extLst>
                    <a:ext uri="{9D8B030D-6E8A-4147-A177-3AD203B41FA5}">
                      <a16:colId xmlns:a16="http://schemas.microsoft.com/office/drawing/2014/main" val="2606530108"/>
                    </a:ext>
                  </a:extLst>
                </a:gridCol>
                <a:gridCol w="1597773">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National Environment Research Council </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a:rPr>
                        <a:t>UK Research </a:t>
                      </a:r>
                      <a:r>
                        <a:rPr lang="en-US" sz="1200" dirty="0">
                          <a:solidFill>
                            <a:srgbClr val="FFFFFF"/>
                          </a:solidFill>
                          <a:cs typeface="Arial"/>
                        </a:rPr>
                        <a:t/>
                      </a:r>
                      <a:br>
                        <a:rPr lang="en-US" sz="1200" dirty="0">
                          <a:solidFill>
                            <a:srgbClr val="FFFFFF"/>
                          </a:solidFill>
                          <a:cs typeface="Arial"/>
                        </a:rPr>
                      </a:br>
                      <a:r>
                        <a:rPr lang="en-US" sz="1200">
                          <a:solidFill>
                            <a:schemeClr val="bg1"/>
                          </a:solidFill>
                          <a:cs typeface="Arial"/>
                        </a:rPr>
                        <a:t>and Innovation</a:t>
                      </a:r>
                      <a:endParaRPr lang="en-GB" sz="12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panose="020F0502020204030204"/>
                          <a:cs typeface="Calibri" panose="020F0502020204030204"/>
                        </a:rPr>
                        <a:t>Advanced Research </a:t>
                      </a:r>
                      <a:r>
                        <a:rPr lang="en-GB" sz="1200" dirty="0">
                          <a:solidFill>
                            <a:srgbClr val="FFFFFF"/>
                          </a:solidFill>
                          <a:ea typeface="Calibri" panose="020F0502020204030204"/>
                          <a:cs typeface="Calibri" panose="020F0502020204030204"/>
                        </a:rPr>
                        <a:t/>
                      </a:r>
                      <a:br>
                        <a:rPr lang="en-GB" sz="1200" dirty="0">
                          <a:solidFill>
                            <a:srgbClr val="FFFFFF"/>
                          </a:solidFill>
                          <a:ea typeface="Calibri" panose="020F0502020204030204"/>
                          <a:cs typeface="Calibri" panose="020F0502020204030204"/>
                        </a:rPr>
                      </a:br>
                      <a:r>
                        <a:rPr lang="en-GB" sz="1200">
                          <a:solidFill>
                            <a:schemeClr val="bg1"/>
                          </a:solidFill>
                          <a:ea typeface="Calibri" panose="020F0502020204030204"/>
                          <a:cs typeface="Calibri" panose="020F0502020204030204"/>
                        </a:rPr>
                        <a:t>and Invention Agency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panose="020F0502020204030204"/>
                          <a:cs typeface="Calibri" panose="020F0502020204030204"/>
                        </a:rPr>
                        <a:t>National Centre for Atmospheric Science*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7" name="Rectangle 26">
            <a:extLst>
              <a:ext uri="{FF2B5EF4-FFF2-40B4-BE49-F238E27FC236}">
                <a16:creationId xmlns:a16="http://schemas.microsoft.com/office/drawing/2014/main" id="{24A384A9-66A9-EABC-CB85-9643A5569360}"/>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CD64514-E243-505E-EB98-7B4296651F00}"/>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9" name="Straight Connector 28">
            <a:extLst>
              <a:ext uri="{FF2B5EF4-FFF2-40B4-BE49-F238E27FC236}">
                <a16:creationId xmlns:a16="http://schemas.microsoft.com/office/drawing/2014/main" id="{DEC4D9B1-D2EB-69C0-B221-F1CF416049A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9B1D3827-ACF0-02D2-CC4F-DE1E19C6C918}"/>
              </a:ext>
            </a:extLst>
          </p:cNvPr>
          <p:cNvGraphicFramePr>
            <a:graphicFrameLocks noGrp="1"/>
          </p:cNvGraphicFramePr>
          <p:nvPr>
            <p:extLst>
              <p:ext uri="{D42A27DB-BD31-4B8C-83A1-F6EECF244321}">
                <p14:modId xmlns:p14="http://schemas.microsoft.com/office/powerpoint/2010/main" val="1483514891"/>
              </p:ext>
            </p:extLst>
          </p:nvPr>
        </p:nvGraphicFramePr>
        <p:xfrm>
          <a:off x="4880681" y="1829082"/>
          <a:ext cx="6784269" cy="143219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Environmental impact on </a:t>
                      </a:r>
                      <a:br>
                        <a:rPr lang="en-GB" sz="1200">
                          <a:solidFill>
                            <a:schemeClr val="bg1"/>
                          </a:solidFill>
                        </a:rPr>
                      </a:br>
                      <a:r>
                        <a:rPr lang="en-GB" sz="1200">
                          <a:solidFill>
                            <a:schemeClr val="bg1"/>
                          </a:solidFill>
                        </a:rPr>
                        <a:t>health and health inequalities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Our changing Earth system</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Managing the world’s </a:t>
                      </a:r>
                      <a:br>
                        <a:rPr lang="en-GB" sz="1200">
                          <a:solidFill>
                            <a:schemeClr val="bg1"/>
                          </a:solidFill>
                        </a:rPr>
                      </a:br>
                      <a:r>
                        <a:rPr lang="en-GB" sz="1200">
                          <a:solidFill>
                            <a:schemeClr val="bg1"/>
                          </a:solidFill>
                        </a:rPr>
                        <a:t>water resources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Environmental energy</a:t>
                      </a:r>
                      <a:endParaRPr lang="en-GB" sz="1200" i="1">
                        <a:solidFill>
                          <a:schemeClr val="bg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Healthy and biodiverse ecosystems</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6" name="Picture Placeholder 35">
            <a:extLst>
              <a:ext uri="{FF2B5EF4-FFF2-40B4-BE49-F238E27FC236}">
                <a16:creationId xmlns:a16="http://schemas.microsoft.com/office/drawing/2014/main" id="{61C2A42F-D0DB-9194-0478-7E6756BD338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828672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ity with many buildings and trees&#10;&#10;Description automatically generated with medium confidence">
            <a:extLst>
              <a:ext uri="{FF2B5EF4-FFF2-40B4-BE49-F238E27FC236}">
                <a16:creationId xmlns:a16="http://schemas.microsoft.com/office/drawing/2014/main" id="{D160017A-0CDD-A9C9-084F-E266B8597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US">
                <a:latin typeface="Arial"/>
                <a:cs typeface="Arial"/>
              </a:rPr>
              <a:t>Introduction to The University of Manchester</a:t>
            </a:r>
          </a:p>
        </p:txBody>
      </p:sp>
      <p:grpSp>
        <p:nvGrpSpPr>
          <p:cNvPr id="9" name="Group 8">
            <a:extLst>
              <a:ext uri="{FF2B5EF4-FFF2-40B4-BE49-F238E27FC236}">
                <a16:creationId xmlns:a16="http://schemas.microsoft.com/office/drawing/2014/main" id="{805B0DBD-CE1D-2A19-34EB-5C1FDF8E7994}"/>
              </a:ext>
            </a:extLst>
          </p:cNvPr>
          <p:cNvGrpSpPr/>
          <p:nvPr/>
        </p:nvGrpSpPr>
        <p:grpSpPr>
          <a:xfrm>
            <a:off x="2007015" y="1690688"/>
            <a:ext cx="8177970" cy="4687534"/>
            <a:chOff x="1498945" y="1690688"/>
            <a:chExt cx="9194111" cy="5269976"/>
          </a:xfrm>
        </p:grpSpPr>
        <p:sp>
          <p:nvSpPr>
            <p:cNvPr id="6" name="Oval 5"/>
            <p:cNvSpPr/>
            <p:nvPr/>
          </p:nvSpPr>
          <p:spPr>
            <a:xfrm>
              <a:off x="4843902"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5400" b="1" noProof="0" dirty="0" smtClean="0">
                  <a:solidFill>
                    <a:srgbClr val="FFFFFF"/>
                  </a:solidFill>
                  <a:latin typeface="Arial" panose="020B0604020202020204" pitchFamily="34" charset="0"/>
                  <a:cs typeface="Arial" panose="020B0604020202020204" pitchFamily="34" charset="0"/>
                </a:rPr>
                <a:t>46</a:t>
              </a:r>
              <a:endParaRPr kumimoji="0" lang="en-US" sz="9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Academic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Ranking of World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Universities</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1498945"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a:ea typeface="+mn-ea"/>
                  <a:cs typeface="Arial"/>
                </a:rPr>
                <a:t>34</a:t>
              </a:r>
              <a:endParaRPr kumimoji="0" lang="en-US" sz="96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QS World University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Rankings</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8188858" y="1690688"/>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mn-ea"/>
                  <a:cs typeface="Arial"/>
                </a:rPr>
                <a:t>2</a:t>
              </a:r>
              <a:endParaRPr kumimoji="0" lang="en-US" sz="9600" b="1"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in the world for</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 social and </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environmental </a:t>
              </a:r>
              <a:br>
                <a:rPr kumimoji="0" lang="en-US" sz="1200" b="0" i="0" u="none" strike="noStrike" kern="1200" cap="none" spc="0" normalizeH="0" baseline="0" noProof="0">
                  <a:ln>
                    <a:noFill/>
                  </a:ln>
                  <a:solidFill>
                    <a:srgbClr val="FFFFFF"/>
                  </a:solidFill>
                  <a:effectLst/>
                  <a:uLnTx/>
                  <a:uFillTx/>
                  <a:latin typeface="Arial"/>
                  <a:ea typeface="+mn-ea"/>
                  <a:cs typeface="Arial"/>
                </a:rPr>
              </a:br>
              <a:r>
                <a:rPr kumimoji="0" lang="en-US" sz="1200" b="0" i="0" u="none" strike="noStrike" kern="1200" cap="none" spc="0" normalizeH="0" baseline="0" noProof="0">
                  <a:ln>
                    <a:noFill/>
                  </a:ln>
                  <a:solidFill>
                    <a:srgbClr val="FFFFFF"/>
                  </a:solidFill>
                  <a:effectLst/>
                  <a:uLnTx/>
                  <a:uFillTx/>
                  <a:latin typeface="Arial"/>
                  <a:ea typeface="+mn-ea"/>
                  <a:cs typeface="Arial"/>
                </a:rPr>
                <a:t>impact*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1FF6FC7D-EE80-F389-2F92-C3CFA19196F8}"/>
                </a:ext>
              </a:extLst>
            </p:cNvPr>
            <p:cNvSpPr/>
            <p:nvPr/>
          </p:nvSpPr>
          <p:spPr>
            <a:xfrm>
              <a:off x="4843902"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a:t>
              </a:r>
              <a:endParaRPr kumimoji="0" lang="en-US" sz="9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Europe's Most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Innovative Universities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(Reuters, 2019)</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5575ED7D-B7D6-202E-B110-635813807722}"/>
                </a:ext>
              </a:extLst>
            </p:cNvPr>
            <p:cNvSpPr/>
            <p:nvPr/>
          </p:nvSpPr>
          <p:spPr>
            <a:xfrm>
              <a:off x="1498945"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mn-ea"/>
                  <a:cs typeface="Arial"/>
                </a:rPr>
                <a:t>1</a:t>
              </a:r>
              <a:endParaRPr kumimoji="0" lang="en-US" sz="9600" b="1"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QS World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University Sustainability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Rankings –1 in the UK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for environmental, social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and governance</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 impact.</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821E93BA-0626-948F-BFE1-618308C36919}"/>
                </a:ext>
              </a:extLst>
            </p:cNvPr>
            <p:cNvSpPr/>
            <p:nvPr/>
          </p:nvSpPr>
          <p:spPr>
            <a:xfrm>
              <a:off x="8188858" y="4456466"/>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a:ea typeface="+mn-ea"/>
                  <a:cs typeface="Arial"/>
                </a:rPr>
                <a:t>20</a:t>
              </a:r>
              <a:endParaRPr kumimoji="0" lang="en-US" sz="96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t>Times Higher </a:t>
              </a:r>
              <a:b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Arial"/>
                </a:rPr>
                <a:t>Education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Most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International Universities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in the World</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6515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n office&#10;&#10;Description automatically generated">
            <a:extLst>
              <a:ext uri="{FF2B5EF4-FFF2-40B4-BE49-F238E27FC236}">
                <a16:creationId xmlns:a16="http://schemas.microsoft.com/office/drawing/2014/main" id="{FA0E0797-A882-CD51-05A3-BEC4B1147B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3046"/>
            <a:ext cx="7866185" cy="6861046"/>
          </a:xfrm>
          <a:prstGeom prst="rect">
            <a:avLst/>
          </a:prstGeom>
        </p:spPr>
      </p:pic>
      <p:sp>
        <p:nvSpPr>
          <p:cNvPr id="25" name="Rectangle 24">
            <a:extLst>
              <a:ext uri="{FF2B5EF4-FFF2-40B4-BE49-F238E27FC236}">
                <a16:creationId xmlns:a16="http://schemas.microsoft.com/office/drawing/2014/main" id="{C4FDA9ED-003B-1BE1-0BF9-B75DA9ED72D9}"/>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078483C4-4C93-EEB2-AB80-81C60310D7D5}"/>
              </a:ext>
            </a:extLst>
          </p:cNvPr>
          <p:cNvSpPr>
            <a:spLocks noGrp="1"/>
          </p:cNvSpPr>
          <p:nvPr>
            <p:ph type="body" sz="quarter" idx="10"/>
          </p:nvPr>
        </p:nvSpPr>
        <p:spPr>
          <a:xfrm>
            <a:off x="526646" y="254712"/>
            <a:ext cx="3376843" cy="1409461"/>
          </a:xfrm>
        </p:spPr>
        <p:txBody>
          <a:bodyPr/>
          <a:lstStyle/>
          <a:p>
            <a:r>
              <a:rPr lang="en-GB"/>
              <a:t>Manchester Institute </a:t>
            </a:r>
            <a:br>
              <a:rPr lang="en-GB"/>
            </a:br>
            <a:r>
              <a:rPr lang="en-GB"/>
              <a:t>of Biotechnology </a:t>
            </a:r>
            <a:endParaRPr lang="en-US"/>
          </a:p>
        </p:txBody>
      </p:sp>
      <p:sp>
        <p:nvSpPr>
          <p:cNvPr id="12" name="Text Placeholder 11">
            <a:extLst>
              <a:ext uri="{FF2B5EF4-FFF2-40B4-BE49-F238E27FC236}">
                <a16:creationId xmlns:a16="http://schemas.microsoft.com/office/drawing/2014/main" id="{685641C8-329C-4757-D921-04879C758467}"/>
              </a:ext>
            </a:extLst>
          </p:cNvPr>
          <p:cNvSpPr>
            <a:spLocks noGrp="1"/>
          </p:cNvSpPr>
          <p:nvPr>
            <p:ph type="body" sz="quarter" idx="11"/>
          </p:nvPr>
        </p:nvSpPr>
        <p:spPr>
          <a:xfrm>
            <a:off x="526646" y="1845664"/>
            <a:ext cx="3376843" cy="2514303"/>
          </a:xfrm>
        </p:spPr>
        <p:txBody>
          <a:bodyPr/>
          <a:lstStyle/>
          <a:p>
            <a:r>
              <a:rPr lang="en-GB">
                <a:latin typeface="Arial"/>
                <a:cs typeface="Arial"/>
              </a:rPr>
              <a:t>Engineering biology for a </a:t>
            </a:r>
            <a:r>
              <a:rPr lang="en-GB"/>
              <a:t/>
            </a:r>
            <a:br>
              <a:rPr lang="en-GB"/>
            </a:br>
            <a:r>
              <a:rPr lang="en-GB">
                <a:latin typeface="Arial"/>
                <a:cs typeface="Arial"/>
              </a:rPr>
              <a:t>healthy, sustainable and prosperous future.</a:t>
            </a:r>
            <a:endParaRPr lang="en-GB"/>
          </a:p>
          <a:p>
            <a:endParaRPr lang="en-US"/>
          </a:p>
        </p:txBody>
      </p:sp>
      <p:sp>
        <p:nvSpPr>
          <p:cNvPr id="20" name="Text Placeholder 19">
            <a:extLst>
              <a:ext uri="{FF2B5EF4-FFF2-40B4-BE49-F238E27FC236}">
                <a16:creationId xmlns:a16="http://schemas.microsoft.com/office/drawing/2014/main" id="{52A452E1-A053-D4B4-89C0-13FC6F0AD30B}"/>
              </a:ext>
            </a:extLst>
          </p:cNvPr>
          <p:cNvSpPr>
            <a:spLocks noGrp="1"/>
          </p:cNvSpPr>
          <p:nvPr>
            <p:ph type="body" sz="quarter" idx="12"/>
          </p:nvPr>
        </p:nvSpPr>
        <p:spPr/>
        <p:txBody>
          <a:bodyPr/>
          <a:lstStyle/>
          <a:p>
            <a:endParaRPr lang="en-US"/>
          </a:p>
        </p:txBody>
      </p:sp>
      <p:graphicFrame>
        <p:nvGraphicFramePr>
          <p:cNvPr id="23" name="Table 22">
            <a:extLst>
              <a:ext uri="{FF2B5EF4-FFF2-40B4-BE49-F238E27FC236}">
                <a16:creationId xmlns:a16="http://schemas.microsoft.com/office/drawing/2014/main" id="{E9F0AD08-63E2-41C0-E8F2-E087C4128EC1}"/>
              </a:ext>
            </a:extLst>
          </p:cNvPr>
          <p:cNvGraphicFramePr>
            <a:graphicFrameLocks noGrp="1"/>
          </p:cNvGraphicFramePr>
          <p:nvPr>
            <p:extLst>
              <p:ext uri="{D42A27DB-BD31-4B8C-83A1-F6EECF244321}">
                <p14:modId xmlns:p14="http://schemas.microsoft.com/office/powerpoint/2010/main" val="2852476665"/>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558589">
                  <a:extLst>
                    <a:ext uri="{9D8B030D-6E8A-4147-A177-3AD203B41FA5}">
                      <a16:colId xmlns:a16="http://schemas.microsoft.com/office/drawing/2014/main" val="3517273429"/>
                    </a:ext>
                  </a:extLst>
                </a:gridCol>
                <a:gridCol w="2033955">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Henry Royce Institute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UK Catalysis Hub</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Medicines Manufacturing Innovation Centre</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Harwell Campus (Diamond, NATA, RFI)*</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6" name="Rectangle 25">
            <a:extLst>
              <a:ext uri="{FF2B5EF4-FFF2-40B4-BE49-F238E27FC236}">
                <a16:creationId xmlns:a16="http://schemas.microsoft.com/office/drawing/2014/main" id="{2CD733E4-00BB-252B-4BB1-0C39DC99E746}"/>
              </a:ext>
            </a:extLst>
          </p:cNvPr>
          <p:cNvSpPr/>
          <p:nvPr/>
        </p:nvSpPr>
        <p:spPr>
          <a:xfrm>
            <a:off x="4693506" y="958850"/>
            <a:ext cx="7185087" cy="172647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CA2CAC3-29B2-7AEA-7D5F-6622ACF4E72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8" name="Straight Connector 27">
            <a:extLst>
              <a:ext uri="{FF2B5EF4-FFF2-40B4-BE49-F238E27FC236}">
                <a16:creationId xmlns:a16="http://schemas.microsoft.com/office/drawing/2014/main" id="{6CCD08BB-1C65-AEAA-4C87-F28CF24F2A7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9" name="Table 28">
            <a:extLst>
              <a:ext uri="{FF2B5EF4-FFF2-40B4-BE49-F238E27FC236}">
                <a16:creationId xmlns:a16="http://schemas.microsoft.com/office/drawing/2014/main" id="{31FF9DD1-3367-AA2F-2CF3-61D19E8DDCF3}"/>
              </a:ext>
            </a:extLst>
          </p:cNvPr>
          <p:cNvGraphicFramePr>
            <a:graphicFrameLocks noGrp="1"/>
          </p:cNvGraphicFramePr>
          <p:nvPr>
            <p:extLst>
              <p:ext uri="{D42A27DB-BD31-4B8C-83A1-F6EECF244321}">
                <p14:modId xmlns:p14="http://schemas.microsoft.com/office/powerpoint/2010/main" val="891324938"/>
              </p:ext>
            </p:extLst>
          </p:nvPr>
        </p:nvGraphicFramePr>
        <p:xfrm>
          <a:off x="4880681" y="1829082"/>
          <a:ext cx="6784268" cy="1309902"/>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Chemicals and materials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Energy and the environment</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Medicine and health</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Enabling platform technologies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4" name="Picture Placeholder 3">
            <a:extLst>
              <a:ext uri="{FF2B5EF4-FFF2-40B4-BE49-F238E27FC236}">
                <a16:creationId xmlns:a16="http://schemas.microsoft.com/office/drawing/2014/main" id="{ED619964-7E59-14D7-A2DB-9C5C23501425}"/>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787578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58323-BD4A-E63A-D0EC-A16908DF17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3352" y="1"/>
            <a:ext cx="8141678" cy="6857999"/>
          </a:xfrm>
          <a:prstGeom prst="rect">
            <a:avLst/>
          </a:prstGeom>
        </p:spPr>
      </p:pic>
      <p:sp>
        <p:nvSpPr>
          <p:cNvPr id="27" name="Rectangle 26">
            <a:extLst>
              <a:ext uri="{FF2B5EF4-FFF2-40B4-BE49-F238E27FC236}">
                <a16:creationId xmlns:a16="http://schemas.microsoft.com/office/drawing/2014/main" id="{5AF39E32-00E6-A664-1A3A-AA09D11B5C36}"/>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Placeholder 13">
            <a:extLst>
              <a:ext uri="{FF2B5EF4-FFF2-40B4-BE49-F238E27FC236}">
                <a16:creationId xmlns:a16="http://schemas.microsoft.com/office/drawing/2014/main" id="{423CC8C4-725A-735C-04FA-3929BAF89627}"/>
              </a:ext>
            </a:extLst>
          </p:cNvPr>
          <p:cNvSpPr>
            <a:spLocks noGrp="1"/>
          </p:cNvSpPr>
          <p:nvPr>
            <p:ph type="body" sz="quarter" idx="10"/>
          </p:nvPr>
        </p:nvSpPr>
        <p:spPr>
          <a:xfrm>
            <a:off x="526646" y="254712"/>
            <a:ext cx="3376843" cy="1409461"/>
          </a:xfrm>
        </p:spPr>
        <p:txBody>
          <a:bodyPr/>
          <a:lstStyle/>
          <a:p>
            <a:r>
              <a:rPr lang="en-GB"/>
              <a:t>Manchester Institute of Innovation Research</a:t>
            </a:r>
            <a:endParaRPr lang="en-US"/>
          </a:p>
        </p:txBody>
      </p:sp>
      <p:sp>
        <p:nvSpPr>
          <p:cNvPr id="15" name="Text Placeholder 14">
            <a:extLst>
              <a:ext uri="{FF2B5EF4-FFF2-40B4-BE49-F238E27FC236}">
                <a16:creationId xmlns:a16="http://schemas.microsoft.com/office/drawing/2014/main" id="{29C3141E-E748-67CC-AE4C-DDF09B62656C}"/>
              </a:ext>
            </a:extLst>
          </p:cNvPr>
          <p:cNvSpPr>
            <a:spLocks noGrp="1"/>
          </p:cNvSpPr>
          <p:nvPr>
            <p:ph type="body" sz="quarter" idx="11"/>
          </p:nvPr>
        </p:nvSpPr>
        <p:spPr>
          <a:xfrm>
            <a:off x="526646" y="1845664"/>
            <a:ext cx="3376843" cy="2514303"/>
          </a:xfrm>
        </p:spPr>
        <p:txBody>
          <a:bodyPr/>
          <a:lstStyle/>
          <a:p>
            <a:r>
              <a:rPr lang="en-GB">
                <a:latin typeface="Arial"/>
                <a:cs typeface="Arial"/>
              </a:rPr>
              <a:t>Advancing science, technology and innovation policy and management for a more sustainable future.</a:t>
            </a:r>
            <a:endParaRPr lang="en-GB"/>
          </a:p>
          <a:p>
            <a:endParaRPr lang="en-US"/>
          </a:p>
        </p:txBody>
      </p:sp>
      <p:sp>
        <p:nvSpPr>
          <p:cNvPr id="22" name="Text Placeholder 21">
            <a:extLst>
              <a:ext uri="{FF2B5EF4-FFF2-40B4-BE49-F238E27FC236}">
                <a16:creationId xmlns:a16="http://schemas.microsoft.com/office/drawing/2014/main" id="{CE824707-14E8-5A32-E97F-1E6130EFF44D}"/>
              </a:ext>
            </a:extLst>
          </p:cNvPr>
          <p:cNvSpPr>
            <a:spLocks noGrp="1"/>
          </p:cNvSpPr>
          <p:nvPr>
            <p:ph type="body" sz="quarter" idx="12"/>
          </p:nvPr>
        </p:nvSpPr>
        <p:spPr/>
        <p:txBody>
          <a:bodyPr/>
          <a:lstStyle/>
          <a:p>
            <a:endParaRPr lang="en-US"/>
          </a:p>
        </p:txBody>
      </p:sp>
      <p:graphicFrame>
        <p:nvGraphicFramePr>
          <p:cNvPr id="25" name="Table 24">
            <a:extLst>
              <a:ext uri="{FF2B5EF4-FFF2-40B4-BE49-F238E27FC236}">
                <a16:creationId xmlns:a16="http://schemas.microsoft.com/office/drawing/2014/main" id="{50FABDA7-0350-7AA4-F080-144632C4DDB9}"/>
              </a:ext>
            </a:extLst>
          </p:cNvPr>
          <p:cNvGraphicFramePr>
            <a:graphicFrameLocks noGrp="1"/>
          </p:cNvGraphicFramePr>
          <p:nvPr>
            <p:extLst>
              <p:ext uri="{D42A27DB-BD31-4B8C-83A1-F6EECF244321}">
                <p14:modId xmlns:p14="http://schemas.microsoft.com/office/powerpoint/2010/main" val="2268675369"/>
              </p:ext>
            </p:extLst>
          </p:nvPr>
        </p:nvGraphicFramePr>
        <p:xfrm>
          <a:off x="4693507" y="5977798"/>
          <a:ext cx="7185090" cy="370840"/>
        </p:xfrm>
        <a:graphic>
          <a:graphicData uri="http://schemas.openxmlformats.org/drawingml/2006/table">
            <a:tbl>
              <a:tblPr bandRow="1">
                <a:tableStyleId>{5C22544A-7EE6-4342-B048-85BDC9FD1C3A}</a:tableStyleId>
              </a:tblPr>
              <a:tblGrid>
                <a:gridCol w="1847336">
                  <a:extLst>
                    <a:ext uri="{9D8B030D-6E8A-4147-A177-3AD203B41FA5}">
                      <a16:colId xmlns:a16="http://schemas.microsoft.com/office/drawing/2014/main" val="3965022016"/>
                    </a:ext>
                  </a:extLst>
                </a:gridCol>
                <a:gridCol w="1729946">
                  <a:extLst>
                    <a:ext uri="{9D8B030D-6E8A-4147-A177-3AD203B41FA5}">
                      <a16:colId xmlns:a16="http://schemas.microsoft.com/office/drawing/2014/main" val="3517273429"/>
                    </a:ext>
                  </a:extLst>
                </a:gridCol>
                <a:gridCol w="1334530">
                  <a:extLst>
                    <a:ext uri="{9D8B030D-6E8A-4147-A177-3AD203B41FA5}">
                      <a16:colId xmlns:a16="http://schemas.microsoft.com/office/drawing/2014/main" val="42269687"/>
                    </a:ext>
                  </a:extLst>
                </a:gridCol>
                <a:gridCol w="1235676">
                  <a:extLst>
                    <a:ext uri="{9D8B030D-6E8A-4147-A177-3AD203B41FA5}">
                      <a16:colId xmlns:a16="http://schemas.microsoft.com/office/drawing/2014/main" val="2606530108"/>
                    </a:ext>
                  </a:extLst>
                </a:gridCol>
                <a:gridCol w="1037602">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100">
                          <a:solidFill>
                            <a:schemeClr val="bg1"/>
                          </a:solidFill>
                        </a:rPr>
                        <a:t>Leading UK, EU and </a:t>
                      </a:r>
                      <a:r>
                        <a:rPr lang="en-GB" sz="1100" dirty="0">
                          <a:solidFill>
                            <a:srgbClr val="FFFFFF"/>
                          </a:solidFill>
                        </a:rPr>
                        <a:t/>
                      </a:r>
                      <a:br>
                        <a:rPr lang="en-GB" sz="1100" dirty="0">
                          <a:solidFill>
                            <a:srgbClr val="FFFFFF"/>
                          </a:solidFill>
                        </a:rPr>
                      </a:br>
                      <a:r>
                        <a:rPr lang="en-GB" sz="1100">
                          <a:solidFill>
                            <a:schemeClr val="bg1"/>
                          </a:solidFill>
                        </a:rPr>
                        <a:t>Non-EU innovation centres</a:t>
                      </a:r>
                      <a:endParaRPr lang="en-GB" sz="11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rPr>
                        <a:t>Innovation management research networks</a:t>
                      </a:r>
                      <a:endParaRPr lang="en-GB" sz="11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rPr>
                        <a:t>Local and national authorities</a:t>
                      </a:r>
                      <a:endParaRPr lang="en-GB" sz="1100">
                        <a:solidFill>
                          <a:schemeClr val="bg1"/>
                        </a:solidFill>
                        <a:ea typeface="Calibri" panose="020F0502020204030204"/>
                        <a:cs typeface="Calibri" panose="020F0502020204030204"/>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ea typeface="Calibri" panose="020F0502020204030204"/>
                          <a:cs typeface="Calibri" panose="020F0502020204030204"/>
                        </a:rPr>
                        <a:t>International organisations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100">
                          <a:solidFill>
                            <a:schemeClr val="bg1"/>
                          </a:solidFill>
                          <a:ea typeface="Calibri" panose="020F0502020204030204"/>
                          <a:cs typeface="Calibri" panose="020F0502020204030204"/>
                        </a:rPr>
                        <a:t>Business and industry*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8" name="Rectangle 27">
            <a:extLst>
              <a:ext uri="{FF2B5EF4-FFF2-40B4-BE49-F238E27FC236}">
                <a16:creationId xmlns:a16="http://schemas.microsoft.com/office/drawing/2014/main" id="{03938871-F87E-5525-2537-C495C93D288D}"/>
              </a:ext>
            </a:extLst>
          </p:cNvPr>
          <p:cNvSpPr/>
          <p:nvPr/>
        </p:nvSpPr>
        <p:spPr>
          <a:xfrm>
            <a:off x="4693506" y="958850"/>
            <a:ext cx="7185087" cy="228206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1B5324A1-A386-135E-8D7D-3B32E0B71DE8}"/>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0" name="Straight Connector 29">
            <a:extLst>
              <a:ext uri="{FF2B5EF4-FFF2-40B4-BE49-F238E27FC236}">
                <a16:creationId xmlns:a16="http://schemas.microsoft.com/office/drawing/2014/main" id="{C8D8C16A-5CFD-79D4-5420-DAD707D9BECF}"/>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E143661D-F4F1-FE57-2B6B-97810BCFD93E}"/>
              </a:ext>
            </a:extLst>
          </p:cNvPr>
          <p:cNvGraphicFramePr>
            <a:graphicFrameLocks noGrp="1"/>
          </p:cNvGraphicFramePr>
          <p:nvPr>
            <p:extLst>
              <p:ext uri="{D42A27DB-BD31-4B8C-83A1-F6EECF244321}">
                <p14:modId xmlns:p14="http://schemas.microsoft.com/office/powerpoint/2010/main" val="3942938534"/>
              </p:ext>
            </p:extLst>
          </p:nvPr>
        </p:nvGraphicFramePr>
        <p:xfrm>
          <a:off x="4880681" y="1829083"/>
          <a:ext cx="6784269" cy="1554480"/>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87368">
                <a:tc>
                  <a:txBody>
                    <a:bodyPr/>
                    <a:lstStyle/>
                    <a:p>
                      <a:r>
                        <a:rPr lang="en-GB" sz="1200">
                          <a:solidFill>
                            <a:schemeClr val="bg1"/>
                          </a:solidFill>
                        </a:rPr>
                        <a:t>Transforming sociotechnical systems and value chains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Governance of emerging technologies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Science and technology policy and knowledge production</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4873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Geography of innovation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Innovation management </a:t>
                      </a:r>
                      <a:br>
                        <a:rPr lang="en-GB" sz="1200">
                          <a:solidFill>
                            <a:schemeClr val="bg1"/>
                          </a:solidFill>
                        </a:rPr>
                      </a:br>
                      <a:r>
                        <a:rPr lang="en-GB" sz="1200">
                          <a:solidFill>
                            <a:schemeClr val="bg1"/>
                          </a:solidFill>
                        </a:rPr>
                        <a:t>and strategy</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25500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7" name="Picture Placeholder 6">
            <a:extLst>
              <a:ext uri="{FF2B5EF4-FFF2-40B4-BE49-F238E27FC236}">
                <a16:creationId xmlns:a16="http://schemas.microsoft.com/office/drawing/2014/main" id="{FD6426D3-4C16-7EF3-BD7E-619E1741CA27}"/>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934539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uple of people standing in front of a bus stop&#10;&#10;Description automatically generated">
            <a:extLst>
              <a:ext uri="{FF2B5EF4-FFF2-40B4-BE49-F238E27FC236}">
                <a16:creationId xmlns:a16="http://schemas.microsoft.com/office/drawing/2014/main" id="{91C8273C-3434-0A36-5609-E9A38C560B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5815" y="-15182"/>
            <a:ext cx="7866185" cy="6858000"/>
          </a:xfrm>
          <a:prstGeom prst="rect">
            <a:avLst/>
          </a:prstGeom>
        </p:spPr>
      </p:pic>
      <p:sp>
        <p:nvSpPr>
          <p:cNvPr id="2" name="Text Placeholder 1">
            <a:extLst>
              <a:ext uri="{FF2B5EF4-FFF2-40B4-BE49-F238E27FC236}">
                <a16:creationId xmlns:a16="http://schemas.microsoft.com/office/drawing/2014/main" id="{F17F3FCD-74BF-3CB2-55DD-3C2731F01DA4}"/>
              </a:ext>
            </a:extLst>
          </p:cNvPr>
          <p:cNvSpPr>
            <a:spLocks noGrp="1"/>
          </p:cNvSpPr>
          <p:nvPr>
            <p:ph type="body" sz="quarter" idx="10"/>
          </p:nvPr>
        </p:nvSpPr>
        <p:spPr>
          <a:xfrm>
            <a:off x="526646" y="254712"/>
            <a:ext cx="3376843" cy="1409461"/>
          </a:xfrm>
        </p:spPr>
        <p:txBody>
          <a:bodyPr/>
          <a:lstStyle/>
          <a:p>
            <a:r>
              <a:rPr lang="en-US"/>
              <a:t>Manchester Urban Institute</a:t>
            </a:r>
          </a:p>
        </p:txBody>
      </p:sp>
      <p:sp>
        <p:nvSpPr>
          <p:cNvPr id="3" name="Text Placeholder 2">
            <a:extLst>
              <a:ext uri="{FF2B5EF4-FFF2-40B4-BE49-F238E27FC236}">
                <a16:creationId xmlns:a16="http://schemas.microsoft.com/office/drawing/2014/main" id="{9ACEDC45-73AE-3DCB-9045-C40D492D1068}"/>
              </a:ext>
            </a:extLst>
          </p:cNvPr>
          <p:cNvSpPr>
            <a:spLocks noGrp="1"/>
          </p:cNvSpPr>
          <p:nvPr>
            <p:ph type="body" sz="quarter" idx="11"/>
          </p:nvPr>
        </p:nvSpPr>
        <p:spPr>
          <a:xfrm>
            <a:off x="526646" y="1845664"/>
            <a:ext cx="3376843" cy="2514303"/>
          </a:xfrm>
        </p:spPr>
        <p:txBody>
          <a:bodyPr/>
          <a:lstStyle/>
          <a:p>
            <a:r>
              <a:rPr lang="en-GB">
                <a:latin typeface="Arial"/>
                <a:cs typeface="Arial"/>
              </a:rPr>
              <a:t>Co-producing deep and integrated understandings of how cities work. </a:t>
            </a:r>
            <a:endParaRPr lang="en-US"/>
          </a:p>
        </p:txBody>
      </p:sp>
      <p:sp>
        <p:nvSpPr>
          <p:cNvPr id="14" name="Text Placeholder 13">
            <a:extLst>
              <a:ext uri="{FF2B5EF4-FFF2-40B4-BE49-F238E27FC236}">
                <a16:creationId xmlns:a16="http://schemas.microsoft.com/office/drawing/2014/main" id="{1593C7BE-482D-9E76-2B08-498B7BFE0A31}"/>
              </a:ext>
            </a:extLst>
          </p:cNvPr>
          <p:cNvSpPr>
            <a:spLocks noGrp="1"/>
          </p:cNvSpPr>
          <p:nvPr>
            <p:ph type="body" sz="quarter" idx="12"/>
          </p:nvPr>
        </p:nvSpPr>
        <p:spPr/>
        <p:txBody>
          <a:bodyPr/>
          <a:lstStyle/>
          <a:p>
            <a:endParaRPr lang="en-US"/>
          </a:p>
        </p:txBody>
      </p:sp>
      <p:sp>
        <p:nvSpPr>
          <p:cNvPr id="5" name="Rectangle 4">
            <a:extLst>
              <a:ext uri="{FF2B5EF4-FFF2-40B4-BE49-F238E27FC236}">
                <a16:creationId xmlns:a16="http://schemas.microsoft.com/office/drawing/2014/main" id="{4694FFCC-7F37-199F-026C-1669A1CDAED4}"/>
              </a:ext>
            </a:extLst>
          </p:cNvPr>
          <p:cNvSpPr/>
          <p:nvPr/>
        </p:nvSpPr>
        <p:spPr>
          <a:xfrm>
            <a:off x="4693506" y="958851"/>
            <a:ext cx="7185087" cy="26987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EE58385-64E0-6262-0BF8-07DF22177051}"/>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10" name="Straight Connector 9">
            <a:extLst>
              <a:ext uri="{FF2B5EF4-FFF2-40B4-BE49-F238E27FC236}">
                <a16:creationId xmlns:a16="http://schemas.microsoft.com/office/drawing/2014/main" id="{C03DB51A-A41D-E439-D939-CEE6892AA732}"/>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316751C6-FD4A-5CE5-E6EE-EB166957AF26}"/>
              </a:ext>
            </a:extLst>
          </p:cNvPr>
          <p:cNvGraphicFramePr>
            <a:graphicFrameLocks noGrp="1"/>
          </p:cNvGraphicFramePr>
          <p:nvPr>
            <p:extLst>
              <p:ext uri="{D42A27DB-BD31-4B8C-83A1-F6EECF244321}">
                <p14:modId xmlns:p14="http://schemas.microsoft.com/office/powerpoint/2010/main" val="3281700520"/>
              </p:ext>
            </p:extLst>
          </p:nvPr>
        </p:nvGraphicFramePr>
        <p:xfrm>
          <a:off x="4880681" y="1829082"/>
          <a:ext cx="6784268" cy="1706511"/>
        </p:xfrm>
        <a:graphic>
          <a:graphicData uri="http://schemas.openxmlformats.org/drawingml/2006/table">
            <a:tbl>
              <a:tblPr>
                <a:tableStyleId>{5C22544A-7EE6-4342-B048-85BDC9FD1C3A}</a:tableStyleId>
              </a:tblPr>
              <a:tblGrid>
                <a:gridCol w="2371019">
                  <a:extLst>
                    <a:ext uri="{9D8B030D-6E8A-4147-A177-3AD203B41FA5}">
                      <a16:colId xmlns:a16="http://schemas.microsoft.com/office/drawing/2014/main" val="2016023353"/>
                    </a:ext>
                  </a:extLst>
                </a:gridCol>
                <a:gridCol w="2186608">
                  <a:extLst>
                    <a:ext uri="{9D8B030D-6E8A-4147-A177-3AD203B41FA5}">
                      <a16:colId xmlns:a16="http://schemas.microsoft.com/office/drawing/2014/main" val="3270494959"/>
                    </a:ext>
                  </a:extLst>
                </a:gridCol>
                <a:gridCol w="2226641">
                  <a:extLst>
                    <a:ext uri="{9D8B030D-6E8A-4147-A177-3AD203B41FA5}">
                      <a16:colId xmlns:a16="http://schemas.microsoft.com/office/drawing/2014/main" val="394603922"/>
                    </a:ext>
                  </a:extLst>
                </a:gridCol>
              </a:tblGrid>
              <a:tr h="334911">
                <a:tc>
                  <a:txBody>
                    <a:bodyPr/>
                    <a:lstStyle/>
                    <a:p>
                      <a:r>
                        <a:rPr lang="en-US" sz="1200">
                          <a:solidFill>
                            <a:schemeClr val="bg1"/>
                          </a:solidFill>
                        </a:rPr>
                        <a:t>Creative placemaking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bg1"/>
                          </a:solidFill>
                        </a:rPr>
                        <a:t>Digital urban futures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Future-proof cities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US" sz="1200">
                          <a:solidFill>
                            <a:schemeClr val="bg1"/>
                          </a:solidFill>
                        </a:rPr>
                        <a:t>Health and wellbeing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solidFill>
                            <a:schemeClr val="bg1"/>
                          </a:solidFill>
                        </a:rPr>
                        <a:t>People and energy          </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bg1"/>
                          </a:solidFill>
                        </a:rPr>
                        <a:t>Project delivery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r>
                        <a:rPr lang="en-US" sz="1200">
                          <a:solidFill>
                            <a:schemeClr val="bg1"/>
                          </a:solidFill>
                        </a:rPr>
                        <a:t>Green and resilient urban futures        </a:t>
                      </a: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Smart and sustainable cities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Transport and mobilities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Urban infrastructures     </a:t>
                      </a: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a:solidFill>
                            <a:schemeClr val="bg1"/>
                          </a:solidFill>
                        </a:rPr>
                        <a:t>Urban justice, gender and social difference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2160895"/>
                  </a:ext>
                </a:extLst>
              </a:tr>
            </a:tbl>
          </a:graphicData>
        </a:graphic>
      </p:graphicFrame>
      <p:sp>
        <p:nvSpPr>
          <p:cNvPr id="12" name="Rectangle 11">
            <a:extLst>
              <a:ext uri="{FF2B5EF4-FFF2-40B4-BE49-F238E27FC236}">
                <a16:creationId xmlns:a16="http://schemas.microsoft.com/office/drawing/2014/main" id="{BAA1BBA0-F0DA-B661-A131-C7435E71CC21}"/>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3" name="Table 12">
            <a:extLst>
              <a:ext uri="{FF2B5EF4-FFF2-40B4-BE49-F238E27FC236}">
                <a16:creationId xmlns:a16="http://schemas.microsoft.com/office/drawing/2014/main" id="{D49165DB-4143-3CB2-9A11-F92B9FA1CAEB}"/>
              </a:ext>
            </a:extLst>
          </p:cNvPr>
          <p:cNvGraphicFramePr>
            <a:graphicFrameLocks noGrp="1"/>
          </p:cNvGraphicFramePr>
          <p:nvPr>
            <p:extLst>
              <p:ext uri="{D42A27DB-BD31-4B8C-83A1-F6EECF244321}">
                <p14:modId xmlns:p14="http://schemas.microsoft.com/office/powerpoint/2010/main" val="3947218474"/>
              </p:ext>
            </p:extLst>
          </p:nvPr>
        </p:nvGraphicFramePr>
        <p:xfrm>
          <a:off x="4693507" y="5977798"/>
          <a:ext cx="7185090" cy="370840"/>
        </p:xfrm>
        <a:graphic>
          <a:graphicData uri="http://schemas.openxmlformats.org/drawingml/2006/table">
            <a:tbl>
              <a:tblPr bandRow="1">
                <a:tableStyleId>{5C22544A-7EE6-4342-B048-85BDC9FD1C3A}</a:tableStyleId>
              </a:tblPr>
              <a:tblGrid>
                <a:gridCol w="1699055">
                  <a:extLst>
                    <a:ext uri="{9D8B030D-6E8A-4147-A177-3AD203B41FA5}">
                      <a16:colId xmlns:a16="http://schemas.microsoft.com/office/drawing/2014/main" val="3965022016"/>
                    </a:ext>
                  </a:extLst>
                </a:gridCol>
                <a:gridCol w="1174981">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algn="ctr"/>
                      <a:r>
                        <a:rPr lang="en-US" sz="1200">
                          <a:solidFill>
                            <a:schemeClr val="bg1"/>
                          </a:solidFill>
                          <a:cs typeface="Calibri"/>
                        </a:rPr>
                        <a:t>Transport for</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Greater Manchester</a:t>
                      </a:r>
                      <a:endParaRPr lang="en-GB" sz="1200">
                        <a:solidFill>
                          <a:schemeClr val="bg1"/>
                        </a:solidFill>
                        <a:ea typeface="Calibri"/>
                        <a:cs typeface="Calibri"/>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Manchester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City Council</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Calibri"/>
                        </a:rPr>
                        <a:t>Living Streets</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Far East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Consortium</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CivED CIC*</a:t>
                      </a:r>
                      <a:endParaRPr lang="en-GB" sz="1200">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1" name="Picture Placeholder 20">
            <a:extLst>
              <a:ext uri="{FF2B5EF4-FFF2-40B4-BE49-F238E27FC236}">
                <a16:creationId xmlns:a16="http://schemas.microsoft.com/office/drawing/2014/main" id="{2D7AA974-B57A-74F8-7DA7-12E12BB8E60A}"/>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125558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glass facade&#10;&#10;Description automatically generated with medium confidence">
            <a:extLst>
              <a:ext uri="{FF2B5EF4-FFF2-40B4-BE49-F238E27FC236}">
                <a16:creationId xmlns:a16="http://schemas.microsoft.com/office/drawing/2014/main" id="{6776B63B-A8B2-5272-5E50-3BC91AE729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327450" y="0"/>
            <a:ext cx="7864549" cy="6858000"/>
          </a:xfrm>
          <a:prstGeom prst="rect">
            <a:avLst/>
          </a:prstGeom>
        </p:spPr>
      </p:pic>
      <p:sp>
        <p:nvSpPr>
          <p:cNvPr id="27" name="Rectangle 26">
            <a:extLst>
              <a:ext uri="{FF2B5EF4-FFF2-40B4-BE49-F238E27FC236}">
                <a16:creationId xmlns:a16="http://schemas.microsoft.com/office/drawing/2014/main" id="{09E4B1C6-CCFC-AE15-66C6-0C951CFD983C}"/>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68EF1639-4EE3-4F48-D79F-4A5B57499B92}"/>
              </a:ext>
            </a:extLst>
          </p:cNvPr>
          <p:cNvSpPr>
            <a:spLocks noGrp="1"/>
          </p:cNvSpPr>
          <p:nvPr>
            <p:ph type="body" sz="quarter" idx="10"/>
          </p:nvPr>
        </p:nvSpPr>
        <p:spPr>
          <a:xfrm>
            <a:off x="526646" y="254712"/>
            <a:ext cx="3376843" cy="1409461"/>
          </a:xfrm>
        </p:spPr>
        <p:txBody>
          <a:bodyPr/>
          <a:lstStyle/>
          <a:p>
            <a:r>
              <a:rPr lang="en-GB"/>
              <a:t>National Graphene Institute</a:t>
            </a:r>
            <a:endParaRPr lang="en-US"/>
          </a:p>
        </p:txBody>
      </p:sp>
      <p:sp>
        <p:nvSpPr>
          <p:cNvPr id="18" name="Text Placeholder 17">
            <a:extLst>
              <a:ext uri="{FF2B5EF4-FFF2-40B4-BE49-F238E27FC236}">
                <a16:creationId xmlns:a16="http://schemas.microsoft.com/office/drawing/2014/main" id="{DEC5260E-2A31-288D-4354-8D55110FA5E4}"/>
              </a:ext>
            </a:extLst>
          </p:cNvPr>
          <p:cNvSpPr>
            <a:spLocks noGrp="1"/>
          </p:cNvSpPr>
          <p:nvPr>
            <p:ph type="body" sz="quarter" idx="11"/>
          </p:nvPr>
        </p:nvSpPr>
        <p:spPr>
          <a:xfrm>
            <a:off x="526646" y="1845664"/>
            <a:ext cx="3376843" cy="2514303"/>
          </a:xfrm>
        </p:spPr>
        <p:txBody>
          <a:bodyPr/>
          <a:lstStyle/>
          <a:p>
            <a:r>
              <a:rPr lang="en-GB">
                <a:latin typeface="Arial"/>
                <a:cs typeface="Arial"/>
              </a:rPr>
              <a:t>Developing transformative solutions that leverage the unique properties of graphene and 2D materials for a broad range of technologies. </a:t>
            </a:r>
            <a:endParaRPr lang="en-GB"/>
          </a:p>
          <a:p>
            <a:endParaRPr lang="en-US"/>
          </a:p>
        </p:txBody>
      </p:sp>
      <p:sp>
        <p:nvSpPr>
          <p:cNvPr id="23" name="Text Placeholder 22">
            <a:extLst>
              <a:ext uri="{FF2B5EF4-FFF2-40B4-BE49-F238E27FC236}">
                <a16:creationId xmlns:a16="http://schemas.microsoft.com/office/drawing/2014/main" id="{E0FF9D90-A605-3358-D7BE-B1454AF5B59E}"/>
              </a:ext>
            </a:extLst>
          </p:cNvPr>
          <p:cNvSpPr>
            <a:spLocks noGrp="1"/>
          </p:cNvSpPr>
          <p:nvPr>
            <p:ph type="body" sz="quarter" idx="12"/>
          </p:nvPr>
        </p:nvSpPr>
        <p:spPr/>
        <p:txBody>
          <a:bodyPr/>
          <a:lstStyle/>
          <a:p>
            <a:endParaRPr lang="en-US"/>
          </a:p>
        </p:txBody>
      </p:sp>
      <p:sp>
        <p:nvSpPr>
          <p:cNvPr id="28" name="Rectangle 27">
            <a:extLst>
              <a:ext uri="{FF2B5EF4-FFF2-40B4-BE49-F238E27FC236}">
                <a16:creationId xmlns:a16="http://schemas.microsoft.com/office/drawing/2014/main" id="{FA518D90-4A83-B1CB-A4BE-7D7633ED796F}"/>
              </a:ext>
            </a:extLst>
          </p:cNvPr>
          <p:cNvSpPr/>
          <p:nvPr/>
        </p:nvSpPr>
        <p:spPr>
          <a:xfrm>
            <a:off x="4693506" y="958850"/>
            <a:ext cx="7185087" cy="217788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F6A8B6A-D06F-326B-0DD0-94C7CE39EF42}"/>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Themes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8932564-C895-BC64-7B49-56BAA3D14D47}"/>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39B9B3A6-9099-E305-8953-21DBE2132701}"/>
              </a:ext>
            </a:extLst>
          </p:cNvPr>
          <p:cNvGraphicFramePr>
            <a:graphicFrameLocks noGrp="1"/>
          </p:cNvGraphicFramePr>
          <p:nvPr>
            <p:extLst>
              <p:ext uri="{D42A27DB-BD31-4B8C-83A1-F6EECF244321}">
                <p14:modId xmlns:p14="http://schemas.microsoft.com/office/powerpoint/2010/main" val="3378125373"/>
              </p:ext>
            </p:extLst>
          </p:nvPr>
        </p:nvGraphicFramePr>
        <p:xfrm>
          <a:off x="4880681" y="1829083"/>
          <a:ext cx="6347654" cy="1554480"/>
        </p:xfrm>
        <a:graphic>
          <a:graphicData uri="http://schemas.openxmlformats.org/drawingml/2006/table">
            <a:tbl>
              <a:tblPr>
                <a:tableStyleId>{5C22544A-7EE6-4342-B048-85BDC9FD1C3A}</a:tableStyleId>
              </a:tblPr>
              <a:tblGrid>
                <a:gridCol w="1704117">
                  <a:extLst>
                    <a:ext uri="{9D8B030D-6E8A-4147-A177-3AD203B41FA5}">
                      <a16:colId xmlns:a16="http://schemas.microsoft.com/office/drawing/2014/main" val="2016023353"/>
                    </a:ext>
                  </a:extLst>
                </a:gridCol>
                <a:gridCol w="1704117">
                  <a:extLst>
                    <a:ext uri="{9D8B030D-6E8A-4147-A177-3AD203B41FA5}">
                      <a16:colId xmlns:a16="http://schemas.microsoft.com/office/drawing/2014/main" val="3270494959"/>
                    </a:ext>
                  </a:extLst>
                </a:gridCol>
                <a:gridCol w="2939420">
                  <a:extLst>
                    <a:ext uri="{9D8B030D-6E8A-4147-A177-3AD203B41FA5}">
                      <a16:colId xmlns:a16="http://schemas.microsoft.com/office/drawing/2014/main" val="394603922"/>
                    </a:ext>
                  </a:extLst>
                </a:gridCol>
              </a:tblGrid>
              <a:tr h="487368">
                <a:tc>
                  <a:txBody>
                    <a:bodyPr/>
                    <a:lstStyle/>
                    <a:p>
                      <a:r>
                        <a:rPr lang="en-GB" sz="1200">
                          <a:solidFill>
                            <a:schemeClr val="bg1"/>
                          </a:solidFill>
                        </a:rPr>
                        <a:t>Composites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Energy and green hydrogen</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Assembly of new 2D materials from atomic planes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48736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Functional membranes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Nanomedicine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Printed electronics and heat management materials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25500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graphicFrame>
        <p:nvGraphicFramePr>
          <p:cNvPr id="3" name="Table 2">
            <a:extLst>
              <a:ext uri="{FF2B5EF4-FFF2-40B4-BE49-F238E27FC236}">
                <a16:creationId xmlns:a16="http://schemas.microsoft.com/office/drawing/2014/main" id="{B8CE7296-7039-CD66-4EBC-4190BFD25539}"/>
              </a:ext>
            </a:extLst>
          </p:cNvPr>
          <p:cNvGraphicFramePr>
            <a:graphicFrameLocks noGrp="1"/>
          </p:cNvGraphicFramePr>
          <p:nvPr>
            <p:extLst>
              <p:ext uri="{D42A27DB-BD31-4B8C-83A1-F6EECF244321}">
                <p14:modId xmlns:p14="http://schemas.microsoft.com/office/powerpoint/2010/main" val="942105742"/>
              </p:ext>
            </p:extLst>
          </p:nvPr>
        </p:nvGraphicFramePr>
        <p:xfrm>
          <a:off x="4693507" y="5977798"/>
          <a:ext cx="7185090" cy="370840"/>
        </p:xfrm>
        <a:graphic>
          <a:graphicData uri="http://schemas.openxmlformats.org/drawingml/2006/table">
            <a:tbl>
              <a:tblPr bandRow="1">
                <a:tableStyleId>{5C22544A-7EE6-4342-B048-85BDC9FD1C3A}</a:tableStyleId>
              </a:tblPr>
              <a:tblGrid>
                <a:gridCol w="1699055">
                  <a:extLst>
                    <a:ext uri="{9D8B030D-6E8A-4147-A177-3AD203B41FA5}">
                      <a16:colId xmlns:a16="http://schemas.microsoft.com/office/drawing/2014/main" val="3965022016"/>
                    </a:ext>
                  </a:extLst>
                </a:gridCol>
                <a:gridCol w="1554009">
                  <a:extLst>
                    <a:ext uri="{9D8B030D-6E8A-4147-A177-3AD203B41FA5}">
                      <a16:colId xmlns:a16="http://schemas.microsoft.com/office/drawing/2014/main" val="3517273429"/>
                    </a:ext>
                  </a:extLst>
                </a:gridCol>
                <a:gridCol w="1057990">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Royal Academy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of Engineering</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Morgan Advanced Materials</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Carlsberg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University of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Cambridge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National Physical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Laboratory*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9" name="Picture Placeholder 8">
            <a:extLst>
              <a:ext uri="{FF2B5EF4-FFF2-40B4-BE49-F238E27FC236}">
                <a16:creationId xmlns:a16="http://schemas.microsoft.com/office/drawing/2014/main" id="{24EBE303-A0E7-C3F3-7677-AFF4A2D1AAE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651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ue and green light pattern&#10;&#10;Description automatically generated with medium confidence">
            <a:extLst>
              <a:ext uri="{FF2B5EF4-FFF2-40B4-BE49-F238E27FC236}">
                <a16:creationId xmlns:a16="http://schemas.microsoft.com/office/drawing/2014/main" id="{5F797959-F4BB-BAFC-3343-52E8B364BC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506" y="0"/>
            <a:ext cx="7851494" cy="6858000"/>
          </a:xfrm>
          <a:prstGeom prst="rect">
            <a:avLst/>
          </a:prstGeom>
        </p:spPr>
      </p:pic>
      <p:sp>
        <p:nvSpPr>
          <p:cNvPr id="3" name="Text Placeholder 2">
            <a:extLst>
              <a:ext uri="{FF2B5EF4-FFF2-40B4-BE49-F238E27FC236}">
                <a16:creationId xmlns:a16="http://schemas.microsoft.com/office/drawing/2014/main" id="{2C5DB71D-E601-DE94-031D-4A53AD563D4D}"/>
              </a:ext>
            </a:extLst>
          </p:cNvPr>
          <p:cNvSpPr>
            <a:spLocks noGrp="1"/>
          </p:cNvSpPr>
          <p:nvPr>
            <p:ph type="body" sz="quarter" idx="10"/>
          </p:nvPr>
        </p:nvSpPr>
        <p:spPr>
          <a:xfrm>
            <a:off x="526646" y="254712"/>
            <a:ext cx="3376843" cy="1409461"/>
          </a:xfrm>
        </p:spPr>
        <p:txBody>
          <a:bodyPr/>
          <a:lstStyle/>
          <a:p>
            <a:r>
              <a:rPr lang="en-GB"/>
              <a:t>Photon Science Institute </a:t>
            </a:r>
            <a:endParaRPr lang="en-US"/>
          </a:p>
        </p:txBody>
      </p:sp>
      <p:sp>
        <p:nvSpPr>
          <p:cNvPr id="12" name="Text Placeholder 11">
            <a:extLst>
              <a:ext uri="{FF2B5EF4-FFF2-40B4-BE49-F238E27FC236}">
                <a16:creationId xmlns:a16="http://schemas.microsoft.com/office/drawing/2014/main" id="{8DD6C428-FEBD-705B-34E9-ED0F2CFCEADF}"/>
              </a:ext>
            </a:extLst>
          </p:cNvPr>
          <p:cNvSpPr>
            <a:spLocks noGrp="1"/>
          </p:cNvSpPr>
          <p:nvPr>
            <p:ph type="body" sz="quarter" idx="11"/>
          </p:nvPr>
        </p:nvSpPr>
        <p:spPr/>
        <p:txBody>
          <a:bodyPr/>
          <a:lstStyle/>
          <a:p>
            <a:r>
              <a:rPr lang="en-US">
                <a:latin typeface="Arial"/>
                <a:ea typeface="Calibri"/>
                <a:cs typeface="Calibri"/>
              </a:rPr>
              <a:t>Enabling and </a:t>
            </a:r>
            <a:r>
              <a:rPr lang="en-US" err="1">
                <a:latin typeface="Arial"/>
                <a:ea typeface="Calibri"/>
                <a:cs typeface="Calibri"/>
              </a:rPr>
              <a:t>catalysing</a:t>
            </a:r>
            <a:r>
              <a:rPr lang="en-US">
                <a:latin typeface="Arial"/>
                <a:ea typeface="Calibri"/>
                <a:cs typeface="Calibri"/>
              </a:rPr>
              <a:t> world-leading science and innovation using the tools of cutting-edge photonics, spectroscopy and imaging.</a:t>
            </a:r>
            <a:endParaRPr lang="en-US">
              <a:latin typeface="Arial"/>
            </a:endParaRPr>
          </a:p>
        </p:txBody>
      </p:sp>
      <p:sp>
        <p:nvSpPr>
          <p:cNvPr id="13" name="Text Placeholder 12">
            <a:extLst>
              <a:ext uri="{FF2B5EF4-FFF2-40B4-BE49-F238E27FC236}">
                <a16:creationId xmlns:a16="http://schemas.microsoft.com/office/drawing/2014/main" id="{1FF7CD16-9F19-B8FA-7B25-7E058C785A84}"/>
              </a:ext>
            </a:extLst>
          </p:cNvPr>
          <p:cNvSpPr>
            <a:spLocks noGrp="1"/>
          </p:cNvSpPr>
          <p:nvPr>
            <p:ph type="body" sz="quarter" idx="12"/>
          </p:nvPr>
        </p:nvSpPr>
        <p:spPr/>
        <p:txBody>
          <a:bodyPr/>
          <a:lstStyle/>
          <a:p>
            <a:endParaRPr lang="en-US"/>
          </a:p>
        </p:txBody>
      </p:sp>
      <p:sp>
        <p:nvSpPr>
          <p:cNvPr id="15" name="Rectangle 14">
            <a:extLst>
              <a:ext uri="{FF2B5EF4-FFF2-40B4-BE49-F238E27FC236}">
                <a16:creationId xmlns:a16="http://schemas.microsoft.com/office/drawing/2014/main" id="{38D52613-BBC9-B126-F74E-4D2DDE9C3595}"/>
              </a:ext>
            </a:extLst>
          </p:cNvPr>
          <p:cNvSpPr/>
          <p:nvPr/>
        </p:nvSpPr>
        <p:spPr>
          <a:xfrm>
            <a:off x="4693506" y="958851"/>
            <a:ext cx="7185087" cy="1657028"/>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9B6EDCE0-DA40-DD15-6D26-08DB13B1A5FB}"/>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17" name="Straight Connector 16">
            <a:extLst>
              <a:ext uri="{FF2B5EF4-FFF2-40B4-BE49-F238E27FC236}">
                <a16:creationId xmlns:a16="http://schemas.microsoft.com/office/drawing/2014/main" id="{A8599FE0-1662-24CE-9773-8D99B447392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6E9CA49B-BC77-24C1-1849-9C133474DD51}"/>
              </a:ext>
            </a:extLst>
          </p:cNvPr>
          <p:cNvGraphicFramePr>
            <a:graphicFrameLocks noGrp="1"/>
          </p:cNvGraphicFramePr>
          <p:nvPr>
            <p:extLst>
              <p:ext uri="{D42A27DB-BD31-4B8C-83A1-F6EECF244321}">
                <p14:modId xmlns:p14="http://schemas.microsoft.com/office/powerpoint/2010/main" val="3377618943"/>
              </p:ext>
            </p:extLst>
          </p:nvPr>
        </p:nvGraphicFramePr>
        <p:xfrm>
          <a:off x="4880681" y="1829082"/>
          <a:ext cx="6784269" cy="130990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Photonic materials and devices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Advanced instrumentation development</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err="1">
                          <a:solidFill>
                            <a:schemeClr val="bg1"/>
                          </a:solidFill>
                        </a:rPr>
                        <a:t>Biophotonics</a:t>
                      </a:r>
                      <a:r>
                        <a:rPr lang="en-GB" sz="1200">
                          <a:solidFill>
                            <a:schemeClr val="bg1"/>
                          </a:solidFill>
                        </a:rPr>
                        <a:t> and bioanalytical spectroscopy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24" name="Picture Placeholder 23">
            <a:extLst>
              <a:ext uri="{FF2B5EF4-FFF2-40B4-BE49-F238E27FC236}">
                <a16:creationId xmlns:a16="http://schemas.microsoft.com/office/drawing/2014/main" id="{42A0FAAE-043A-471D-088F-EAF64879C932}"/>
              </a:ext>
            </a:extLst>
          </p:cNvPr>
          <p:cNvSpPr>
            <a:spLocks noGrp="1"/>
          </p:cNvSpPr>
          <p:nvPr>
            <p:ph type="pic" sz="quarter" idx="13"/>
          </p:nvPr>
        </p:nvSpPr>
        <p:spPr/>
        <p:txBody>
          <a:bodyPr/>
          <a:lstStyle/>
          <a:p>
            <a:endParaRPr lang="en-US"/>
          </a:p>
        </p:txBody>
      </p:sp>
      <p:sp>
        <p:nvSpPr>
          <p:cNvPr id="4" name="Rectangle 3">
            <a:extLst>
              <a:ext uri="{FF2B5EF4-FFF2-40B4-BE49-F238E27FC236}">
                <a16:creationId xmlns:a16="http://schemas.microsoft.com/office/drawing/2014/main" id="{9A2B8A7C-4D1B-C741-2223-949C30C7C728}"/>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96B922BB-A83A-563E-33E6-A8C6A172DEF6}"/>
              </a:ext>
            </a:extLst>
          </p:cNvPr>
          <p:cNvGraphicFramePr>
            <a:graphicFrameLocks noGrp="1"/>
          </p:cNvGraphicFramePr>
          <p:nvPr>
            <p:extLst>
              <p:ext uri="{D42A27DB-BD31-4B8C-83A1-F6EECF244321}">
                <p14:modId xmlns:p14="http://schemas.microsoft.com/office/powerpoint/2010/main" val="671654935"/>
              </p:ext>
            </p:extLst>
          </p:nvPr>
        </p:nvGraphicFramePr>
        <p:xfrm>
          <a:off x="4693507" y="5905911"/>
          <a:ext cx="7185086" cy="548640"/>
        </p:xfrm>
        <a:graphic>
          <a:graphicData uri="http://schemas.openxmlformats.org/drawingml/2006/table">
            <a:tbl>
              <a:tblPr bandRow="1">
                <a:tableStyleId>{5C22544A-7EE6-4342-B048-85BDC9FD1C3A}</a:tableStyleId>
              </a:tblPr>
              <a:tblGrid>
                <a:gridCol w="1699054">
                  <a:extLst>
                    <a:ext uri="{9D8B030D-6E8A-4147-A177-3AD203B41FA5}">
                      <a16:colId xmlns:a16="http://schemas.microsoft.com/office/drawing/2014/main" val="3965022016"/>
                    </a:ext>
                  </a:extLst>
                </a:gridCol>
                <a:gridCol w="1543767">
                  <a:extLst>
                    <a:ext uri="{9D8B030D-6E8A-4147-A177-3AD203B41FA5}">
                      <a16:colId xmlns:a16="http://schemas.microsoft.com/office/drawing/2014/main" val="3517273429"/>
                    </a:ext>
                  </a:extLst>
                </a:gridCol>
                <a:gridCol w="1162747">
                  <a:extLst>
                    <a:ext uri="{9D8B030D-6E8A-4147-A177-3AD203B41FA5}">
                      <a16:colId xmlns:a16="http://schemas.microsoft.com/office/drawing/2014/main" val="42269687"/>
                    </a:ext>
                  </a:extLst>
                </a:gridCol>
                <a:gridCol w="1572477">
                  <a:extLst>
                    <a:ext uri="{9D8B030D-6E8A-4147-A177-3AD203B41FA5}">
                      <a16:colId xmlns:a16="http://schemas.microsoft.com/office/drawing/2014/main" val="2606530108"/>
                    </a:ext>
                  </a:extLst>
                </a:gridCol>
                <a:gridCol w="1207041">
                  <a:extLst>
                    <a:ext uri="{9D8B030D-6E8A-4147-A177-3AD203B41FA5}">
                      <a16:colId xmlns:a16="http://schemas.microsoft.com/office/drawing/2014/main" val="2725173044"/>
                    </a:ext>
                  </a:extLst>
                </a:gridCol>
              </a:tblGrid>
              <a:tr h="370840">
                <a:tc>
                  <a:txBody>
                    <a:bodyPr/>
                    <a:lstStyle/>
                    <a:p>
                      <a:pPr algn="ctr"/>
                      <a:r>
                        <a:rPr lang="en-US" sz="1200">
                          <a:solidFill>
                            <a:schemeClr val="bg1"/>
                          </a:solidFill>
                          <a:cs typeface="Calibri"/>
                        </a:rPr>
                        <a:t>Royce Institute for Advanced Materials</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National Physical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National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Nuclear Laboratory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STFC Daresbury/</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Cockcroft Institute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Calibri"/>
                        </a:rPr>
                        <a:t>UK Catalysis </a:t>
                      </a:r>
                      <a:r>
                        <a:rPr lang="en-US" sz="1200" dirty="0">
                          <a:solidFill>
                            <a:srgbClr val="FFFFFF"/>
                          </a:solidFill>
                          <a:cs typeface="Calibri"/>
                        </a:rPr>
                        <a:t/>
                      </a:r>
                      <a:br>
                        <a:rPr lang="en-US" sz="1200" dirty="0">
                          <a:solidFill>
                            <a:srgbClr val="FFFFFF"/>
                          </a:solidFill>
                          <a:cs typeface="Calibri"/>
                        </a:rPr>
                      </a:br>
                      <a:r>
                        <a:rPr lang="en-US" sz="1200">
                          <a:solidFill>
                            <a:schemeClr val="bg1"/>
                          </a:solidFill>
                          <a:cs typeface="Calibri"/>
                        </a:rPr>
                        <a:t>Hub*</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883948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reaching out to pieces of puzzle&#10;&#10;Description automatically generated">
            <a:extLst>
              <a:ext uri="{FF2B5EF4-FFF2-40B4-BE49-F238E27FC236}">
                <a16:creationId xmlns:a16="http://schemas.microsoft.com/office/drawing/2014/main" id="{BBCFBB32-F56D-796C-1B50-D4FF553B4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7357" y="0"/>
            <a:ext cx="7874643" cy="6858000"/>
          </a:xfrm>
          <a:prstGeom prst="rect">
            <a:avLst/>
          </a:prstGeom>
        </p:spPr>
      </p:pic>
      <p:sp>
        <p:nvSpPr>
          <p:cNvPr id="23" name="Rectangle 22">
            <a:extLst>
              <a:ext uri="{FF2B5EF4-FFF2-40B4-BE49-F238E27FC236}">
                <a16:creationId xmlns:a16="http://schemas.microsoft.com/office/drawing/2014/main" id="{55235983-6E79-A370-C71D-CDD03854B41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AAB83B5-48EF-EAE8-90DC-183401ECA411}"/>
              </a:ext>
            </a:extLst>
          </p:cNvPr>
          <p:cNvSpPr>
            <a:spLocks noGrp="1"/>
          </p:cNvSpPr>
          <p:nvPr>
            <p:ph type="body" sz="quarter" idx="10"/>
          </p:nvPr>
        </p:nvSpPr>
        <p:spPr>
          <a:xfrm>
            <a:off x="526646" y="254712"/>
            <a:ext cx="3376843" cy="1409461"/>
          </a:xfrm>
        </p:spPr>
        <p:txBody>
          <a:bodyPr/>
          <a:lstStyle/>
          <a:p>
            <a:r>
              <a:rPr lang="en-GB">
                <a:latin typeface="Arial"/>
                <a:cs typeface="Arial"/>
              </a:rPr>
              <a:t>The Productivity Institute</a:t>
            </a:r>
            <a:endParaRPr lang="en-US">
              <a:latin typeface="Arial"/>
              <a:cs typeface="Arial"/>
            </a:endParaRPr>
          </a:p>
        </p:txBody>
      </p:sp>
      <p:sp>
        <p:nvSpPr>
          <p:cNvPr id="6" name="Text Placeholder 5">
            <a:extLst>
              <a:ext uri="{FF2B5EF4-FFF2-40B4-BE49-F238E27FC236}">
                <a16:creationId xmlns:a16="http://schemas.microsoft.com/office/drawing/2014/main" id="{C04B805C-175F-E94D-F2EE-97A422F438EC}"/>
              </a:ext>
            </a:extLst>
          </p:cNvPr>
          <p:cNvSpPr>
            <a:spLocks noGrp="1"/>
          </p:cNvSpPr>
          <p:nvPr>
            <p:ph type="body" sz="quarter" idx="11"/>
          </p:nvPr>
        </p:nvSpPr>
        <p:spPr>
          <a:xfrm>
            <a:off x="526646" y="1845664"/>
            <a:ext cx="3376843" cy="2514303"/>
          </a:xfrm>
        </p:spPr>
        <p:txBody>
          <a:bodyPr/>
          <a:lstStyle/>
          <a:p>
            <a:r>
              <a:rPr lang="en-GB" dirty="0">
                <a:latin typeface="Arial"/>
                <a:cs typeface="Arial"/>
              </a:rPr>
              <a:t>Exploring what productivity means for business, for workers and for communities – how it's </a:t>
            </a:r>
            <a:r>
              <a:rPr lang="en-GB">
                <a:latin typeface="Arial"/>
                <a:cs typeface="Arial"/>
              </a:rPr>
              <a:t>measured and contributes to </a:t>
            </a:r>
            <a:r>
              <a:rPr lang="en-GB" dirty="0">
                <a:latin typeface="Arial"/>
                <a:cs typeface="Arial"/>
              </a:rPr>
              <a:t>increased living standards and wellbeing. </a:t>
            </a:r>
          </a:p>
          <a:p>
            <a:endParaRPr lang="en-US"/>
          </a:p>
        </p:txBody>
      </p:sp>
      <p:sp>
        <p:nvSpPr>
          <p:cNvPr id="18" name="Text Placeholder 17">
            <a:extLst>
              <a:ext uri="{FF2B5EF4-FFF2-40B4-BE49-F238E27FC236}">
                <a16:creationId xmlns:a16="http://schemas.microsoft.com/office/drawing/2014/main" id="{9795CBB6-3EE8-FE8C-29A8-8DC0ACBDBDD0}"/>
              </a:ext>
            </a:extLst>
          </p:cNvPr>
          <p:cNvSpPr>
            <a:spLocks noGrp="1"/>
          </p:cNvSpPr>
          <p:nvPr>
            <p:ph type="body" sz="quarter" idx="12"/>
          </p:nvPr>
        </p:nvSpPr>
        <p:spPr/>
        <p:txBody>
          <a:bodyPr/>
          <a:lstStyle/>
          <a:p>
            <a:endParaRPr lang="en-US"/>
          </a:p>
        </p:txBody>
      </p:sp>
      <p:graphicFrame>
        <p:nvGraphicFramePr>
          <p:cNvPr id="22" name="Table 21">
            <a:extLst>
              <a:ext uri="{FF2B5EF4-FFF2-40B4-BE49-F238E27FC236}">
                <a16:creationId xmlns:a16="http://schemas.microsoft.com/office/drawing/2014/main" id="{FDEF3417-048B-33E5-439E-647F231EE50A}"/>
              </a:ext>
            </a:extLst>
          </p:cNvPr>
          <p:cNvGraphicFramePr>
            <a:graphicFrameLocks noGrp="1"/>
          </p:cNvGraphicFramePr>
          <p:nvPr>
            <p:extLst>
              <p:ext uri="{D42A27DB-BD31-4B8C-83A1-F6EECF244321}">
                <p14:modId xmlns:p14="http://schemas.microsoft.com/office/powerpoint/2010/main" val="996239539"/>
              </p:ext>
            </p:extLst>
          </p:nvPr>
        </p:nvGraphicFramePr>
        <p:xfrm>
          <a:off x="4693507" y="5977798"/>
          <a:ext cx="7185088" cy="370840"/>
        </p:xfrm>
        <a:graphic>
          <a:graphicData uri="http://schemas.openxmlformats.org/drawingml/2006/table">
            <a:tbl>
              <a:tblPr bandRow="1">
                <a:tableStyleId>{5C22544A-7EE6-4342-B048-85BDC9FD1C3A}</a:tableStyleId>
              </a:tblPr>
              <a:tblGrid>
                <a:gridCol w="1794379">
                  <a:extLst>
                    <a:ext uri="{9D8B030D-6E8A-4147-A177-3AD203B41FA5}">
                      <a16:colId xmlns:a16="http://schemas.microsoft.com/office/drawing/2014/main" val="3965022016"/>
                    </a:ext>
                  </a:extLst>
                </a:gridCol>
                <a:gridCol w="1272157">
                  <a:extLst>
                    <a:ext uri="{9D8B030D-6E8A-4147-A177-3AD203B41FA5}">
                      <a16:colId xmlns:a16="http://schemas.microsoft.com/office/drawing/2014/main" val="3517273429"/>
                    </a:ext>
                  </a:extLst>
                </a:gridCol>
                <a:gridCol w="2322280">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Economic Statistics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Centre of Excellence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Nine academic partners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National Institute of Economic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and Social Research</a:t>
                      </a:r>
                      <a:endParaRPr lang="en-US"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Economics and Social Research Council*</a:t>
                      </a:r>
                      <a:endParaRPr lang="en-GB" sz="1200" i="1">
                        <a:solidFill>
                          <a:schemeClr val="bg1"/>
                        </a:solidFill>
                        <a:ea typeface="Calibri"/>
                        <a:cs typeface="Calibri"/>
                      </a:endParaRP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4" name="Rectangle 23">
            <a:extLst>
              <a:ext uri="{FF2B5EF4-FFF2-40B4-BE49-F238E27FC236}">
                <a16:creationId xmlns:a16="http://schemas.microsoft.com/office/drawing/2014/main" id="{38FA136A-FD2D-9774-728C-C8F59614C1E4}"/>
              </a:ext>
            </a:extLst>
          </p:cNvPr>
          <p:cNvSpPr/>
          <p:nvPr/>
        </p:nvSpPr>
        <p:spPr>
          <a:xfrm>
            <a:off x="4693506" y="958851"/>
            <a:ext cx="7185087" cy="1622304"/>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8816A465-F615-EAA2-D491-F35B560BC75C}"/>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6" name="Straight Connector 25">
            <a:extLst>
              <a:ext uri="{FF2B5EF4-FFF2-40B4-BE49-F238E27FC236}">
                <a16:creationId xmlns:a16="http://schemas.microsoft.com/office/drawing/2014/main" id="{A6B0FD0D-1BEC-464F-049B-98A0C79014B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42B5CEC7-2A30-78E6-AAF5-40FAE350C208}"/>
              </a:ext>
            </a:extLst>
          </p:cNvPr>
          <p:cNvGraphicFramePr>
            <a:graphicFrameLocks noGrp="1"/>
          </p:cNvGraphicFramePr>
          <p:nvPr>
            <p:extLst>
              <p:ext uri="{D42A27DB-BD31-4B8C-83A1-F6EECF244321}">
                <p14:modId xmlns:p14="http://schemas.microsoft.com/office/powerpoint/2010/main" val="1562156991"/>
              </p:ext>
            </p:extLst>
          </p:nvPr>
        </p:nvGraphicFramePr>
        <p:xfrm>
          <a:off x="4880681" y="1829082"/>
          <a:ext cx="6784269" cy="1309902"/>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People</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ea typeface="Calibri"/>
                          <a:cs typeface="Calibri"/>
                        </a:rPr>
                        <a:t>Firms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Institutions and economic systems</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err="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4" name="Picture Placeholder 3" descr="A colorful logo with white text&#10;&#10;Description automatically generated">
            <a:extLst>
              <a:ext uri="{FF2B5EF4-FFF2-40B4-BE49-F238E27FC236}">
                <a16:creationId xmlns:a16="http://schemas.microsoft.com/office/drawing/2014/main" id="{AC03FB3B-1D7C-2F1E-AC44-00C8E5DC1053}"/>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447517" y="4619084"/>
            <a:ext cx="1703770" cy="975946"/>
          </a:xfrm>
        </p:spPr>
      </p:pic>
    </p:spTree>
    <p:extLst>
      <p:ext uri="{BB962C8B-B14F-4D97-AF65-F5344CB8AC3E}">
        <p14:creationId xmlns:p14="http://schemas.microsoft.com/office/powerpoint/2010/main" val="3878092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erson walking with a bicycle&#10;&#10;Description automatically generated">
            <a:extLst>
              <a:ext uri="{FF2B5EF4-FFF2-40B4-BE49-F238E27FC236}">
                <a16:creationId xmlns:a16="http://schemas.microsoft.com/office/drawing/2014/main" id="{3D3E1998-53BC-A430-8798-33B8FE283F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4317357" y="0"/>
            <a:ext cx="7874643" cy="6858000"/>
          </a:xfrm>
          <a:prstGeom prst="rect">
            <a:avLst/>
          </a:prstGeom>
          <a:solidFill>
            <a:srgbClr val="EFE6D8"/>
          </a:solidFill>
        </p:spPr>
      </p:pic>
      <p:sp>
        <p:nvSpPr>
          <p:cNvPr id="24" name="Rectangle 23">
            <a:extLst>
              <a:ext uri="{FF2B5EF4-FFF2-40B4-BE49-F238E27FC236}">
                <a16:creationId xmlns:a16="http://schemas.microsoft.com/office/drawing/2014/main" id="{8D3072D4-833D-7CAE-25FD-4617D6883DCE}"/>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2903E7C-F46D-5DE5-CE36-EF7D32C85D2D}"/>
              </a:ext>
            </a:extLst>
          </p:cNvPr>
          <p:cNvSpPr>
            <a:spLocks noGrp="1"/>
          </p:cNvSpPr>
          <p:nvPr>
            <p:ph type="body" sz="quarter" idx="10"/>
          </p:nvPr>
        </p:nvSpPr>
        <p:spPr>
          <a:xfrm>
            <a:off x="526646" y="254712"/>
            <a:ext cx="3376843" cy="1409461"/>
          </a:xfrm>
        </p:spPr>
        <p:txBody>
          <a:bodyPr/>
          <a:lstStyle/>
          <a:p>
            <a:r>
              <a:rPr lang="en-GB"/>
              <a:t>Sustainable Consumption Institute </a:t>
            </a:r>
            <a:endParaRPr lang="en-US"/>
          </a:p>
        </p:txBody>
      </p:sp>
      <p:sp>
        <p:nvSpPr>
          <p:cNvPr id="10" name="Text Placeholder 9">
            <a:extLst>
              <a:ext uri="{FF2B5EF4-FFF2-40B4-BE49-F238E27FC236}">
                <a16:creationId xmlns:a16="http://schemas.microsoft.com/office/drawing/2014/main" id="{EE0CD6F6-BA2A-D11F-BF38-7BD9ECB25016}"/>
              </a:ext>
            </a:extLst>
          </p:cNvPr>
          <p:cNvSpPr>
            <a:spLocks noGrp="1"/>
          </p:cNvSpPr>
          <p:nvPr>
            <p:ph type="body" sz="quarter" idx="11"/>
          </p:nvPr>
        </p:nvSpPr>
        <p:spPr>
          <a:xfrm>
            <a:off x="526646" y="1845664"/>
            <a:ext cx="3376843" cy="2514303"/>
          </a:xfrm>
        </p:spPr>
        <p:txBody>
          <a:bodyPr/>
          <a:lstStyle/>
          <a:p>
            <a:r>
              <a:rPr lang="en-GB">
                <a:latin typeface="Arial"/>
                <a:cs typeface="Arial"/>
              </a:rPr>
              <a:t>Understanding sustainability</a:t>
            </a:r>
            <a:r>
              <a:rPr lang="en-GB"/>
              <a:t/>
            </a:r>
            <a:br>
              <a:rPr lang="en-GB"/>
            </a:br>
            <a:r>
              <a:rPr lang="en-GB">
                <a:latin typeface="Arial"/>
                <a:cs typeface="Arial"/>
              </a:rPr>
              <a:t>in a turbulent world.</a:t>
            </a:r>
            <a:endParaRPr lang="en-GB"/>
          </a:p>
          <a:p>
            <a:endParaRPr lang="en-US"/>
          </a:p>
        </p:txBody>
      </p:sp>
      <p:sp>
        <p:nvSpPr>
          <p:cNvPr id="20" name="Text Placeholder 19">
            <a:extLst>
              <a:ext uri="{FF2B5EF4-FFF2-40B4-BE49-F238E27FC236}">
                <a16:creationId xmlns:a16="http://schemas.microsoft.com/office/drawing/2014/main" id="{749DA945-C9F4-CDB0-74EB-42B1F4C4CF02}"/>
              </a:ext>
            </a:extLst>
          </p:cNvPr>
          <p:cNvSpPr>
            <a:spLocks noGrp="1"/>
          </p:cNvSpPr>
          <p:nvPr>
            <p:ph type="body" sz="quarter" idx="12"/>
          </p:nvPr>
        </p:nvSpPr>
        <p:spPr/>
        <p:txBody>
          <a:bodyPr/>
          <a:lstStyle/>
          <a:p>
            <a:endParaRPr lang="en-US"/>
          </a:p>
        </p:txBody>
      </p:sp>
      <p:graphicFrame>
        <p:nvGraphicFramePr>
          <p:cNvPr id="23" name="Table 22">
            <a:extLst>
              <a:ext uri="{FF2B5EF4-FFF2-40B4-BE49-F238E27FC236}">
                <a16:creationId xmlns:a16="http://schemas.microsoft.com/office/drawing/2014/main" id="{BD8C4120-669D-6409-8702-B67B5CD295E5}"/>
              </a:ext>
            </a:extLst>
          </p:cNvPr>
          <p:cNvGraphicFramePr>
            <a:graphicFrameLocks noGrp="1"/>
          </p:cNvGraphicFramePr>
          <p:nvPr>
            <p:extLst>
              <p:ext uri="{D42A27DB-BD31-4B8C-83A1-F6EECF244321}">
                <p14:modId xmlns:p14="http://schemas.microsoft.com/office/powerpoint/2010/main" val="1468916675"/>
              </p:ext>
            </p:extLst>
          </p:nvPr>
        </p:nvGraphicFramePr>
        <p:xfrm>
          <a:off x="4693507" y="5977798"/>
          <a:ext cx="7185088" cy="370840"/>
        </p:xfrm>
        <a:graphic>
          <a:graphicData uri="http://schemas.openxmlformats.org/drawingml/2006/table">
            <a:tbl>
              <a:tblPr bandRow="1">
                <a:tableStyleId>{5C22544A-7EE6-4342-B048-85BDC9FD1C3A}</a:tableStyleId>
              </a:tblPr>
              <a:tblGrid>
                <a:gridCol w="1614866">
                  <a:extLst>
                    <a:ext uri="{9D8B030D-6E8A-4147-A177-3AD203B41FA5}">
                      <a16:colId xmlns:a16="http://schemas.microsoft.com/office/drawing/2014/main" val="3965022016"/>
                    </a:ext>
                  </a:extLst>
                </a:gridCol>
                <a:gridCol w="1224541">
                  <a:extLst>
                    <a:ext uri="{9D8B030D-6E8A-4147-A177-3AD203B41FA5}">
                      <a16:colId xmlns:a16="http://schemas.microsoft.com/office/drawing/2014/main" val="3517273429"/>
                    </a:ext>
                  </a:extLst>
                </a:gridCol>
                <a:gridCol w="1164772">
                  <a:extLst>
                    <a:ext uri="{9D8B030D-6E8A-4147-A177-3AD203B41FA5}">
                      <a16:colId xmlns:a16="http://schemas.microsoft.com/office/drawing/2014/main" val="2606530108"/>
                    </a:ext>
                  </a:extLst>
                </a:gridCol>
                <a:gridCol w="1675762">
                  <a:extLst>
                    <a:ext uri="{9D8B030D-6E8A-4147-A177-3AD203B41FA5}">
                      <a16:colId xmlns:a16="http://schemas.microsoft.com/office/drawing/2014/main" val="1490246800"/>
                    </a:ext>
                  </a:extLst>
                </a:gridCol>
                <a:gridCol w="1505147">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Greater Manchester Combined Authority</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Manchester City Council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Arial"/>
                        </a:rPr>
                        <a:t>HM Revenue </a:t>
                      </a:r>
                      <a:r>
                        <a:rPr lang="en-US" sz="1200" dirty="0">
                          <a:solidFill>
                            <a:srgbClr val="FFFFFF"/>
                          </a:solidFill>
                          <a:cs typeface="Arial"/>
                        </a:rPr>
                        <a:t/>
                      </a:r>
                      <a:br>
                        <a:rPr lang="en-US" sz="1200" dirty="0">
                          <a:solidFill>
                            <a:srgbClr val="FFFFFF"/>
                          </a:solidFill>
                          <a:cs typeface="Arial"/>
                        </a:rPr>
                      </a:br>
                      <a:r>
                        <a:rPr lang="en-US" sz="1200">
                          <a:solidFill>
                            <a:schemeClr val="bg1"/>
                          </a:solidFill>
                          <a:cs typeface="Arial"/>
                        </a:rPr>
                        <a:t>&amp; Customs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a:rPr>
                        <a:t>Dept for Environment, Food &amp; Rural Affairs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 Plastics Treaty Scientists' Coalition*</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5" name="Rectangle 24">
            <a:extLst>
              <a:ext uri="{FF2B5EF4-FFF2-40B4-BE49-F238E27FC236}">
                <a16:creationId xmlns:a16="http://schemas.microsoft.com/office/drawing/2014/main" id="{77862592-B43D-C46D-EDE6-94104736049D}"/>
              </a:ext>
            </a:extLst>
          </p:cNvPr>
          <p:cNvSpPr/>
          <p:nvPr/>
        </p:nvSpPr>
        <p:spPr>
          <a:xfrm>
            <a:off x="4693507" y="958851"/>
            <a:ext cx="3870201" cy="2030534"/>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CECEA05-26C1-467F-8F7B-37913878475E}"/>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7" name="Straight Connector 26">
            <a:extLst>
              <a:ext uri="{FF2B5EF4-FFF2-40B4-BE49-F238E27FC236}">
                <a16:creationId xmlns:a16="http://schemas.microsoft.com/office/drawing/2014/main" id="{1B31E4F5-5838-55BB-1ECE-7D783819926D}"/>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8" name="Table 27">
            <a:extLst>
              <a:ext uri="{FF2B5EF4-FFF2-40B4-BE49-F238E27FC236}">
                <a16:creationId xmlns:a16="http://schemas.microsoft.com/office/drawing/2014/main" id="{99DBA5FC-0214-ADED-6D9F-16BD203915A3}"/>
              </a:ext>
            </a:extLst>
          </p:cNvPr>
          <p:cNvGraphicFramePr>
            <a:graphicFrameLocks noGrp="1"/>
          </p:cNvGraphicFramePr>
          <p:nvPr>
            <p:extLst>
              <p:ext uri="{D42A27DB-BD31-4B8C-83A1-F6EECF244321}">
                <p14:modId xmlns:p14="http://schemas.microsoft.com/office/powerpoint/2010/main" val="2729809690"/>
              </p:ext>
            </p:extLst>
          </p:nvPr>
        </p:nvGraphicFramePr>
        <p:xfrm>
          <a:off x="4880681" y="1829082"/>
          <a:ext cx="6784268" cy="1249311"/>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Justice and inequality</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Cities and sustainability</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r>
                        <a:rPr lang="en-GB" sz="1200">
                          <a:solidFill>
                            <a:schemeClr val="bg1"/>
                          </a:solidFill>
                        </a:rPr>
                        <a:t>Social movements and alternative economies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Circular economies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4" name="Picture Placeholder 33">
            <a:extLst>
              <a:ext uri="{FF2B5EF4-FFF2-40B4-BE49-F238E27FC236}">
                <a16:creationId xmlns:a16="http://schemas.microsoft.com/office/drawing/2014/main" id="{31B5676C-80AD-C448-A7A1-965533EABBEF}"/>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4102077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in orange vests looking at a tablet&#10;&#10;Description automatically generated">
            <a:extLst>
              <a:ext uri="{FF2B5EF4-FFF2-40B4-BE49-F238E27FC236}">
                <a16:creationId xmlns:a16="http://schemas.microsoft.com/office/drawing/2014/main" id="{0E08E588-05E8-22D8-4185-C6B421B8BE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4256" y="0"/>
            <a:ext cx="7857744" cy="6858000"/>
          </a:xfrm>
          <a:prstGeom prst="rect">
            <a:avLst/>
          </a:prstGeom>
        </p:spPr>
      </p:pic>
      <p:sp>
        <p:nvSpPr>
          <p:cNvPr id="29" name="Rectangle 28">
            <a:extLst>
              <a:ext uri="{FF2B5EF4-FFF2-40B4-BE49-F238E27FC236}">
                <a16:creationId xmlns:a16="http://schemas.microsoft.com/office/drawing/2014/main" id="{437FAC8F-4C1D-916B-9613-85FA5F58BDB3}"/>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DAE833F1-5A8A-936C-6977-57A9D6FD6CAE}"/>
              </a:ext>
            </a:extLst>
          </p:cNvPr>
          <p:cNvSpPr>
            <a:spLocks noGrp="1"/>
          </p:cNvSpPr>
          <p:nvPr>
            <p:ph type="body" sz="quarter" idx="10"/>
          </p:nvPr>
        </p:nvSpPr>
        <p:spPr>
          <a:xfrm>
            <a:off x="527050" y="523342"/>
            <a:ext cx="3376613" cy="1409700"/>
          </a:xfrm>
        </p:spPr>
        <p:txBody>
          <a:bodyPr/>
          <a:lstStyle/>
          <a:p>
            <a:r>
              <a:rPr lang="en-GB"/>
              <a:t>Thomas Ashton Institute for Risk and Regulatory Research</a:t>
            </a:r>
            <a:endParaRPr lang="en-US"/>
          </a:p>
        </p:txBody>
      </p:sp>
      <p:sp>
        <p:nvSpPr>
          <p:cNvPr id="17" name="Text Placeholder 16">
            <a:extLst>
              <a:ext uri="{FF2B5EF4-FFF2-40B4-BE49-F238E27FC236}">
                <a16:creationId xmlns:a16="http://schemas.microsoft.com/office/drawing/2014/main" id="{AA8F0F6B-266B-5489-E7B4-CAC36E4BA80A}"/>
              </a:ext>
            </a:extLst>
          </p:cNvPr>
          <p:cNvSpPr>
            <a:spLocks noGrp="1"/>
          </p:cNvSpPr>
          <p:nvPr>
            <p:ph type="body" sz="quarter" idx="11"/>
          </p:nvPr>
        </p:nvSpPr>
        <p:spPr>
          <a:xfrm>
            <a:off x="527050" y="2115605"/>
            <a:ext cx="3376613" cy="2513012"/>
          </a:xfrm>
        </p:spPr>
        <p:txBody>
          <a:bodyPr/>
          <a:lstStyle/>
          <a:p>
            <a:r>
              <a:rPr lang="en-GB">
                <a:latin typeface="Arial"/>
                <a:cs typeface="Arial"/>
              </a:rPr>
              <a:t>Delivering research, learning and regulatory insights that widen the global conversation to enable a better working world.</a:t>
            </a:r>
            <a:endParaRPr lang="en-GB"/>
          </a:p>
          <a:p>
            <a:endParaRPr lang="en-US"/>
          </a:p>
        </p:txBody>
      </p:sp>
      <p:sp>
        <p:nvSpPr>
          <p:cNvPr id="22" name="Text Placeholder 21">
            <a:extLst>
              <a:ext uri="{FF2B5EF4-FFF2-40B4-BE49-F238E27FC236}">
                <a16:creationId xmlns:a16="http://schemas.microsoft.com/office/drawing/2014/main" id="{622C1345-06E7-6C42-57DB-D82A3E4076F2}"/>
              </a:ext>
            </a:extLst>
          </p:cNvPr>
          <p:cNvSpPr>
            <a:spLocks noGrp="1"/>
          </p:cNvSpPr>
          <p:nvPr>
            <p:ph type="body" sz="quarter" idx="12"/>
          </p:nvPr>
        </p:nvSpPr>
        <p:spPr/>
        <p:txBody>
          <a:bodyPr/>
          <a:lstStyle/>
          <a:p>
            <a:endParaRPr lang="en-US"/>
          </a:p>
        </p:txBody>
      </p:sp>
      <p:graphicFrame>
        <p:nvGraphicFramePr>
          <p:cNvPr id="27" name="Table 26">
            <a:extLst>
              <a:ext uri="{FF2B5EF4-FFF2-40B4-BE49-F238E27FC236}">
                <a16:creationId xmlns:a16="http://schemas.microsoft.com/office/drawing/2014/main" id="{0660CCE4-65AC-50BE-51C6-2C9699C369E2}"/>
              </a:ext>
            </a:extLst>
          </p:cNvPr>
          <p:cNvGraphicFramePr>
            <a:graphicFrameLocks noGrp="1"/>
          </p:cNvGraphicFramePr>
          <p:nvPr>
            <p:extLst>
              <p:ext uri="{D42A27DB-BD31-4B8C-83A1-F6EECF244321}">
                <p14:modId xmlns:p14="http://schemas.microsoft.com/office/powerpoint/2010/main" val="44376745"/>
              </p:ext>
            </p:extLst>
          </p:nvPr>
        </p:nvGraphicFramePr>
        <p:xfrm>
          <a:off x="4693507" y="5977798"/>
          <a:ext cx="7185088" cy="370840"/>
        </p:xfrm>
        <a:graphic>
          <a:graphicData uri="http://schemas.openxmlformats.org/drawingml/2006/table">
            <a:tbl>
              <a:tblPr bandRow="1">
                <a:tableStyleId>{5C22544A-7EE6-4342-B048-85BDC9FD1C3A}</a:tableStyleId>
              </a:tblPr>
              <a:tblGrid>
                <a:gridCol w="1796272">
                  <a:extLst>
                    <a:ext uri="{9D8B030D-6E8A-4147-A177-3AD203B41FA5}">
                      <a16:colId xmlns:a16="http://schemas.microsoft.com/office/drawing/2014/main" val="3965022016"/>
                    </a:ext>
                  </a:extLst>
                </a:gridCol>
                <a:gridCol w="1796272">
                  <a:extLst>
                    <a:ext uri="{9D8B030D-6E8A-4147-A177-3AD203B41FA5}">
                      <a16:colId xmlns:a16="http://schemas.microsoft.com/office/drawing/2014/main" val="3517273429"/>
                    </a:ext>
                  </a:extLst>
                </a:gridCol>
                <a:gridCol w="1796272">
                  <a:extLst>
                    <a:ext uri="{9D8B030D-6E8A-4147-A177-3AD203B41FA5}">
                      <a16:colId xmlns:a16="http://schemas.microsoft.com/office/drawing/2014/main" val="2606530108"/>
                    </a:ext>
                  </a:extLst>
                </a:gridCol>
                <a:gridCol w="1796272">
                  <a:extLst>
                    <a:ext uri="{9D8B030D-6E8A-4147-A177-3AD203B41FA5}">
                      <a16:colId xmlns:a16="http://schemas.microsoft.com/office/drawing/2014/main" val="2725173044"/>
                    </a:ext>
                  </a:extLst>
                </a:gridCol>
              </a:tblGrid>
              <a:tr h="370840">
                <a:tc>
                  <a:txBody>
                    <a:bodyPr/>
                    <a:lstStyle/>
                    <a:p>
                      <a:pPr algn="ctr"/>
                      <a:r>
                        <a:rPr lang="en-GB" sz="1200">
                          <a:solidFill>
                            <a:schemeClr val="bg1"/>
                          </a:solidFill>
                          <a:ea typeface="Calibri"/>
                          <a:cs typeface="Calibri"/>
                        </a:rPr>
                        <a:t>Health and Safety Executive</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Office for Nuclear Regulation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a:solidFill>
                            <a:schemeClr val="bg1"/>
                          </a:solidFill>
                          <a:cs typeface="Arial"/>
                        </a:rPr>
                        <a:t>UK Health Security Agency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Cabinet Office*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0" name="Rectangle 29">
            <a:extLst>
              <a:ext uri="{FF2B5EF4-FFF2-40B4-BE49-F238E27FC236}">
                <a16:creationId xmlns:a16="http://schemas.microsoft.com/office/drawing/2014/main" id="{CC3EF207-565F-18BF-B602-854ADAB21BCC}"/>
              </a:ext>
            </a:extLst>
          </p:cNvPr>
          <p:cNvSpPr/>
          <p:nvPr/>
        </p:nvSpPr>
        <p:spPr>
          <a:xfrm>
            <a:off x="4693506" y="958850"/>
            <a:ext cx="7185087" cy="1969545"/>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60587E51-04EA-EECC-B35B-1E02FFDDC8D5}"/>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32" name="Straight Connector 31">
            <a:extLst>
              <a:ext uri="{FF2B5EF4-FFF2-40B4-BE49-F238E27FC236}">
                <a16:creationId xmlns:a16="http://schemas.microsoft.com/office/drawing/2014/main" id="{667420EB-9759-E802-2557-EDBA79398535}"/>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D90F56BB-01A4-40FE-5648-108601547EE6}"/>
              </a:ext>
            </a:extLst>
          </p:cNvPr>
          <p:cNvGraphicFramePr>
            <a:graphicFrameLocks noGrp="1"/>
          </p:cNvGraphicFramePr>
          <p:nvPr>
            <p:extLst>
              <p:ext uri="{D42A27DB-BD31-4B8C-83A1-F6EECF244321}">
                <p14:modId xmlns:p14="http://schemas.microsoft.com/office/powerpoint/2010/main" val="3679793797"/>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334911">
                <a:tc>
                  <a:txBody>
                    <a:bodyPr/>
                    <a:lstStyle/>
                    <a:p>
                      <a:r>
                        <a:rPr lang="en-GB" sz="1200">
                          <a:solidFill>
                            <a:schemeClr val="bg1"/>
                          </a:solidFill>
                        </a:rPr>
                        <a:t>Safer infrastructures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Social change and inequalities</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Work and health</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Reliability and resilience</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Digitalisation and complexity</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Leadership, work and wellbeing</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7" name="Graphic 6" descr="Web design with solid fill">
            <a:extLst>
              <a:ext uri="{FF2B5EF4-FFF2-40B4-BE49-F238E27FC236}">
                <a16:creationId xmlns:a16="http://schemas.microsoft.com/office/drawing/2014/main" id="{42E0B9E4-4191-E2DB-4029-32BC7DACA19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22854" y="5560312"/>
            <a:ext cx="669438" cy="669438"/>
          </a:xfrm>
          <a:prstGeom prst="rect">
            <a:avLst/>
          </a:prstGeom>
        </p:spPr>
      </p:pic>
      <p:sp>
        <p:nvSpPr>
          <p:cNvPr id="21" name="Picture Placeholder 20">
            <a:extLst>
              <a:ext uri="{FF2B5EF4-FFF2-40B4-BE49-F238E27FC236}">
                <a16:creationId xmlns:a16="http://schemas.microsoft.com/office/drawing/2014/main" id="{727077BA-B099-1BF6-C808-4A8A0F63E05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741552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in a room&#10;&#10;Description automatically generated">
            <a:extLst>
              <a:ext uri="{FF2B5EF4-FFF2-40B4-BE49-F238E27FC236}">
                <a16:creationId xmlns:a16="http://schemas.microsoft.com/office/drawing/2014/main" id="{7429A118-CE66-0E3D-887E-D9B07198B3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28932" y="-6626"/>
            <a:ext cx="7863068" cy="6864625"/>
          </a:xfrm>
          <a:prstGeom prst="rect">
            <a:avLst/>
          </a:prstGeom>
        </p:spPr>
      </p:pic>
      <p:sp>
        <p:nvSpPr>
          <p:cNvPr id="20" name="Rectangle 19">
            <a:extLst>
              <a:ext uri="{FF2B5EF4-FFF2-40B4-BE49-F238E27FC236}">
                <a16:creationId xmlns:a16="http://schemas.microsoft.com/office/drawing/2014/main" id="{2D99E7EC-7D60-FC38-9C7E-87EFFA438E66}"/>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 Placeholder 9">
            <a:extLst>
              <a:ext uri="{FF2B5EF4-FFF2-40B4-BE49-F238E27FC236}">
                <a16:creationId xmlns:a16="http://schemas.microsoft.com/office/drawing/2014/main" id="{E64C50FB-061A-6015-6017-E84170B9498F}"/>
              </a:ext>
            </a:extLst>
          </p:cNvPr>
          <p:cNvSpPr>
            <a:spLocks noGrp="1"/>
          </p:cNvSpPr>
          <p:nvPr>
            <p:ph type="body" sz="quarter" idx="10"/>
          </p:nvPr>
        </p:nvSpPr>
        <p:spPr/>
        <p:txBody>
          <a:bodyPr/>
          <a:lstStyle/>
          <a:p>
            <a:r>
              <a:rPr lang="en-GB"/>
              <a:t>Work and Equalities Institute </a:t>
            </a:r>
            <a:endParaRPr lang="en-US"/>
          </a:p>
        </p:txBody>
      </p:sp>
      <p:sp>
        <p:nvSpPr>
          <p:cNvPr id="12" name="Text Placeholder 11">
            <a:extLst>
              <a:ext uri="{FF2B5EF4-FFF2-40B4-BE49-F238E27FC236}">
                <a16:creationId xmlns:a16="http://schemas.microsoft.com/office/drawing/2014/main" id="{1470C1BE-BA1A-C6A5-6B81-6143FE87647E}"/>
              </a:ext>
            </a:extLst>
          </p:cNvPr>
          <p:cNvSpPr>
            <a:spLocks noGrp="1"/>
          </p:cNvSpPr>
          <p:nvPr>
            <p:ph type="body" sz="quarter" idx="11"/>
          </p:nvPr>
        </p:nvSpPr>
        <p:spPr/>
        <p:txBody>
          <a:bodyPr/>
          <a:lstStyle/>
          <a:p>
            <a:r>
              <a:rPr lang="en-US">
                <a:latin typeface="Arial"/>
                <a:cs typeface="Arial"/>
              </a:rPr>
              <a:t>Identifying and promoting the conditions for </a:t>
            </a:r>
            <a:r>
              <a:rPr lang="en-US" dirty="0">
                <a:latin typeface="Arial"/>
                <a:cs typeface="Arial"/>
              </a:rPr>
              <a:t>more inclusive and </a:t>
            </a:r>
            <a:r>
              <a:rPr lang="en-US">
                <a:latin typeface="Arial"/>
                <a:cs typeface="Arial"/>
              </a:rPr>
              <a:t>fair work, and employment </a:t>
            </a:r>
            <a:r>
              <a:rPr lang="en-US" dirty="0">
                <a:latin typeface="Arial"/>
                <a:cs typeface="Arial"/>
              </a:rPr>
              <a:t>arrangements.</a:t>
            </a:r>
            <a:endParaRPr lang="en-US" dirty="0"/>
          </a:p>
        </p:txBody>
      </p:sp>
      <p:sp>
        <p:nvSpPr>
          <p:cNvPr id="14" name="Text Placeholder 13">
            <a:extLst>
              <a:ext uri="{FF2B5EF4-FFF2-40B4-BE49-F238E27FC236}">
                <a16:creationId xmlns:a16="http://schemas.microsoft.com/office/drawing/2014/main" id="{FC9FE906-4912-5F22-916D-1ABD19D72F50}"/>
              </a:ext>
            </a:extLst>
          </p:cNvPr>
          <p:cNvSpPr>
            <a:spLocks noGrp="1"/>
          </p:cNvSpPr>
          <p:nvPr>
            <p:ph type="body" sz="quarter" idx="12"/>
          </p:nvPr>
        </p:nvSpPr>
        <p:spPr/>
        <p:txBody>
          <a:bodyPr/>
          <a:lstStyle/>
          <a:p>
            <a:endParaRPr lang="en-US"/>
          </a:p>
        </p:txBody>
      </p:sp>
      <p:graphicFrame>
        <p:nvGraphicFramePr>
          <p:cNvPr id="18" name="Table 17">
            <a:extLst>
              <a:ext uri="{FF2B5EF4-FFF2-40B4-BE49-F238E27FC236}">
                <a16:creationId xmlns:a16="http://schemas.microsoft.com/office/drawing/2014/main" id="{CA677086-8C14-2F48-A9EC-41D4A0AB5D15}"/>
              </a:ext>
            </a:extLst>
          </p:cNvPr>
          <p:cNvGraphicFramePr>
            <a:graphicFrameLocks noGrp="1"/>
          </p:cNvGraphicFramePr>
          <p:nvPr>
            <p:extLst>
              <p:ext uri="{D42A27DB-BD31-4B8C-83A1-F6EECF244321}">
                <p14:modId xmlns:p14="http://schemas.microsoft.com/office/powerpoint/2010/main" val="1234048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a:solidFill>
                            <a:schemeClr val="bg1"/>
                          </a:solidFill>
                          <a:ea typeface="Calibri"/>
                          <a:cs typeface="Calibri"/>
                        </a:rPr>
                        <a:t>International Labour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Organisation</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Greater Manchester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Combined Authority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Health and Safety </a:t>
                      </a:r>
                      <a:r>
                        <a:rPr lang="en-GB" sz="1200" dirty="0">
                          <a:solidFill>
                            <a:srgbClr val="FFFFFF"/>
                          </a:solidFill>
                          <a:ea typeface="Calibri"/>
                          <a:cs typeface="Calibri"/>
                        </a:rPr>
                        <a:t/>
                      </a:r>
                      <a:br>
                        <a:rPr lang="en-GB" sz="1200" dirty="0">
                          <a:solidFill>
                            <a:srgbClr val="FFFFFF"/>
                          </a:solidFill>
                          <a:ea typeface="Calibri"/>
                          <a:cs typeface="Calibri"/>
                        </a:rPr>
                      </a:br>
                      <a:r>
                        <a:rPr lang="en-GB" sz="1200">
                          <a:solidFill>
                            <a:schemeClr val="bg1"/>
                          </a:solidFill>
                          <a:ea typeface="Calibri"/>
                          <a:cs typeface="Calibri"/>
                        </a:rPr>
                        <a:t>Executive*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1" name="Rectangle 20">
            <a:extLst>
              <a:ext uri="{FF2B5EF4-FFF2-40B4-BE49-F238E27FC236}">
                <a16:creationId xmlns:a16="http://schemas.microsoft.com/office/drawing/2014/main" id="{DEBBF307-0828-1DA7-1AA2-02C1D1F1902B}"/>
              </a:ext>
            </a:extLst>
          </p:cNvPr>
          <p:cNvSpPr/>
          <p:nvPr/>
        </p:nvSpPr>
        <p:spPr>
          <a:xfrm>
            <a:off x="4693506" y="958851"/>
            <a:ext cx="7185087" cy="16319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575797A-6F86-51EE-AF5A-ACE5B78093ED}"/>
              </a:ext>
            </a:extLst>
          </p:cNvPr>
          <p:cNvSpPr txBox="1"/>
          <p:nvPr/>
        </p:nvSpPr>
        <p:spPr>
          <a:xfrm>
            <a:off x="4880680" y="1310770"/>
            <a:ext cx="2754319" cy="330987"/>
          </a:xfrm>
          <a:prstGeom prst="rect">
            <a:avLst/>
          </a:prstGeom>
          <a:noFill/>
        </p:spPr>
        <p:txBody>
          <a:bodyPr wrap="square" lIns="0" tIns="0" rIns="0" bIns="0" rtlCol="0">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rPr>
              <a:t>Themes</a:t>
            </a:r>
          </a:p>
        </p:txBody>
      </p:sp>
      <p:cxnSp>
        <p:nvCxnSpPr>
          <p:cNvPr id="23" name="Straight Connector 22">
            <a:extLst>
              <a:ext uri="{FF2B5EF4-FFF2-40B4-BE49-F238E27FC236}">
                <a16:creationId xmlns:a16="http://schemas.microsoft.com/office/drawing/2014/main" id="{DC53EB5D-34CC-A895-8060-87A884F25D51}"/>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a:extLst>
              <a:ext uri="{FF2B5EF4-FFF2-40B4-BE49-F238E27FC236}">
                <a16:creationId xmlns:a16="http://schemas.microsoft.com/office/drawing/2014/main" id="{CB8AF885-F42E-40B7-DBCB-196E1EDF5D9A}"/>
              </a:ext>
            </a:extLst>
          </p:cNvPr>
          <p:cNvGraphicFramePr>
            <a:graphicFrameLocks noGrp="1"/>
          </p:cNvGraphicFramePr>
          <p:nvPr>
            <p:extLst>
              <p:ext uri="{D42A27DB-BD31-4B8C-83A1-F6EECF244321}">
                <p14:modId xmlns:p14="http://schemas.microsoft.com/office/powerpoint/2010/main" val="1765865739"/>
              </p:ext>
            </p:extLst>
          </p:nvPr>
        </p:nvGraphicFramePr>
        <p:xfrm>
          <a:off x="4880681" y="1829082"/>
          <a:ext cx="6784268" cy="1309902"/>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1874508282"/>
                    </a:ext>
                  </a:extLst>
                </a:gridCol>
                <a:gridCol w="1696067">
                  <a:extLst>
                    <a:ext uri="{9D8B030D-6E8A-4147-A177-3AD203B41FA5}">
                      <a16:colId xmlns:a16="http://schemas.microsoft.com/office/drawing/2014/main" val="394603922"/>
                    </a:ext>
                  </a:extLst>
                </a:gridCol>
              </a:tblGrid>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Work futures</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Equality, diversity and inclusion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Fairness and wellbeing in the workplace</a:t>
                      </a: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Regulation and representation</a:t>
                      </a:r>
                      <a:endParaRPr lang="en-GB" sz="1200" i="1">
                        <a:solidFill>
                          <a:schemeClr val="bg1"/>
                        </a:solidFill>
                      </a:endParaRP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30" name="Picture Placeholder 29">
            <a:extLst>
              <a:ext uri="{FF2B5EF4-FFF2-40B4-BE49-F238E27FC236}">
                <a16:creationId xmlns:a16="http://schemas.microsoft.com/office/drawing/2014/main" id="{2920C04A-6D1F-B957-9C7D-87277ACAEC8E}"/>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02651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CFEF-56E3-4AB9-96B0-677A80D9DAD1}"/>
              </a:ext>
            </a:extLst>
          </p:cNvPr>
          <p:cNvSpPr>
            <a:spLocks noGrp="1"/>
          </p:cNvSpPr>
          <p:nvPr>
            <p:ph type="title"/>
          </p:nvPr>
        </p:nvSpPr>
        <p:spPr/>
        <p:txBody>
          <a:bodyPr/>
          <a:lstStyle/>
          <a:p>
            <a:r>
              <a:rPr lang="en-US">
                <a:ea typeface="Calibri Light"/>
                <a:cs typeface="Calibri Light"/>
              </a:rPr>
              <a:t>Cultural institutions</a:t>
            </a:r>
            <a:endParaRPr lang="en-US"/>
          </a:p>
        </p:txBody>
      </p:sp>
      <p:sp>
        <p:nvSpPr>
          <p:cNvPr id="3" name="Text Placeholder 2">
            <a:extLst>
              <a:ext uri="{FF2B5EF4-FFF2-40B4-BE49-F238E27FC236}">
                <a16:creationId xmlns:a16="http://schemas.microsoft.com/office/drawing/2014/main" id="{A51B7103-A5CC-6605-F8B6-E7671A014DCB}"/>
              </a:ext>
            </a:extLst>
          </p:cNvPr>
          <p:cNvSpPr>
            <a:spLocks noGrp="1"/>
          </p:cNvSpPr>
          <p:nvPr>
            <p:ph type="body" sz="quarter" idx="10"/>
          </p:nvPr>
        </p:nvSpPr>
        <p:spPr/>
        <p:txBody>
          <a:bodyPr/>
          <a:lstStyle/>
          <a:p>
            <a:r>
              <a:rPr lang="en-GB" sz="2000"/>
              <a:t>Our University’s cultural institutions contribute to our academic pursuits, enhance the cultural fabric of our city, and are an integral part of our social responsibility and public engagement commitment. </a:t>
            </a:r>
          </a:p>
          <a:p>
            <a:endParaRPr lang="en-US"/>
          </a:p>
        </p:txBody>
      </p:sp>
      <p:sp>
        <p:nvSpPr>
          <p:cNvPr id="4" name="TextBox 3">
            <a:extLst>
              <a:ext uri="{FF2B5EF4-FFF2-40B4-BE49-F238E27FC236}">
                <a16:creationId xmlns:a16="http://schemas.microsoft.com/office/drawing/2014/main" id="{AD37CFD7-F090-DA43-3608-22321B4F9C92}"/>
              </a:ext>
            </a:extLst>
          </p:cNvPr>
          <p:cNvSpPr txBox="1"/>
          <p:nvPr/>
        </p:nvSpPr>
        <p:spPr>
          <a:xfrm>
            <a:off x="7854965" y="1571541"/>
            <a:ext cx="3941619" cy="4032333"/>
          </a:xfrm>
          <a:prstGeom prst="rect">
            <a:avLst/>
          </a:prstGeom>
          <a:noFill/>
        </p:spPr>
        <p:txBody>
          <a:bodyPr wrap="square" lIns="0" tIns="0" rIns="0" bIns="0" rtlCol="0" anchor="ctr" anchorCtr="0">
            <a:noAutofit/>
          </a:bodyPr>
          <a:lstStyle/>
          <a:p>
            <a:r>
              <a:rPr lang="en-GB" sz="2400">
                <a:solidFill>
                  <a:schemeClr val="bg1"/>
                </a:solidFill>
              </a:rPr>
              <a:t>Jodrell Bank Centre </a:t>
            </a:r>
            <a:r>
              <a:rPr lang="en-GB" sz="2400"/>
              <a:t/>
            </a:r>
            <a:br>
              <a:rPr lang="en-GB" sz="2400"/>
            </a:br>
            <a:r>
              <a:rPr lang="en-GB" sz="2400">
                <a:solidFill>
                  <a:schemeClr val="bg1"/>
                </a:solidFill>
              </a:rPr>
              <a:t>for Engagement</a:t>
            </a:r>
          </a:p>
          <a:p>
            <a:endParaRPr lang="en-GB" sz="2400">
              <a:solidFill>
                <a:schemeClr val="bg1"/>
              </a:solidFill>
            </a:endParaRPr>
          </a:p>
          <a:p>
            <a:r>
              <a:rPr lang="en-GB" sz="2400">
                <a:solidFill>
                  <a:schemeClr val="bg1"/>
                </a:solidFill>
              </a:rPr>
              <a:t>Manchester Museum</a:t>
            </a:r>
            <a:endParaRPr lang="en-GB" sz="2400">
              <a:solidFill>
                <a:schemeClr val="bg1"/>
              </a:solidFill>
              <a:cs typeface="Arial"/>
            </a:endParaRPr>
          </a:p>
          <a:p>
            <a:endParaRPr lang="en-GB" sz="2400">
              <a:solidFill>
                <a:schemeClr val="bg1"/>
              </a:solidFill>
            </a:endParaRPr>
          </a:p>
          <a:p>
            <a:r>
              <a:rPr lang="en-GB" sz="2400">
                <a:solidFill>
                  <a:schemeClr val="bg1"/>
                </a:solidFill>
              </a:rPr>
              <a:t>John Rylands Research Institute and Library </a:t>
            </a:r>
            <a:endParaRPr lang="en-GB" sz="2400">
              <a:solidFill>
                <a:schemeClr val="bg1"/>
              </a:solidFill>
              <a:cs typeface="Arial"/>
            </a:endParaRPr>
          </a:p>
          <a:p>
            <a:endParaRPr lang="en-GB" sz="2400">
              <a:solidFill>
                <a:schemeClr val="bg1"/>
              </a:solidFill>
            </a:endParaRPr>
          </a:p>
          <a:p>
            <a:r>
              <a:rPr lang="en-GB" sz="2400">
                <a:solidFill>
                  <a:schemeClr val="bg1"/>
                </a:solidFill>
                <a:cs typeface="Arial"/>
              </a:rPr>
              <a:t>The Whitworth Art Gallery</a:t>
            </a:r>
          </a:p>
        </p:txBody>
      </p:sp>
      <p:cxnSp>
        <p:nvCxnSpPr>
          <p:cNvPr id="6" name="Straight Connector 5">
            <a:extLst>
              <a:ext uri="{FF2B5EF4-FFF2-40B4-BE49-F238E27FC236}">
                <a16:creationId xmlns:a16="http://schemas.microsoft.com/office/drawing/2014/main" id="{7223C635-1AAF-9B29-76E4-D14AD84BDA13}"/>
              </a:ext>
            </a:extLst>
          </p:cNvPr>
          <p:cNvCxnSpPr/>
          <p:nvPr/>
        </p:nvCxnSpPr>
        <p:spPr>
          <a:xfrm>
            <a:off x="7867135" y="2869861"/>
            <a:ext cx="3599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AF6063-B4F5-EADC-B31E-AB95D29D20D5}"/>
              </a:ext>
            </a:extLst>
          </p:cNvPr>
          <p:cNvCxnSpPr/>
          <p:nvPr/>
        </p:nvCxnSpPr>
        <p:spPr>
          <a:xfrm>
            <a:off x="7867135" y="3611267"/>
            <a:ext cx="3599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70CCA7-50A6-27A4-1175-F4B3F6A771D9}"/>
              </a:ext>
            </a:extLst>
          </p:cNvPr>
          <p:cNvCxnSpPr/>
          <p:nvPr/>
        </p:nvCxnSpPr>
        <p:spPr>
          <a:xfrm>
            <a:off x="7867135" y="4690424"/>
            <a:ext cx="359993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hlinkClick r:id="rId2" action="ppaction://hlinksldjump"/>
            <a:extLst>
              <a:ext uri="{FF2B5EF4-FFF2-40B4-BE49-F238E27FC236}">
                <a16:creationId xmlns:a16="http://schemas.microsoft.com/office/drawing/2014/main" id="{75D21BFB-A20F-62DE-0DAB-709B07EF87D3}"/>
              </a:ext>
            </a:extLst>
          </p:cNvPr>
          <p:cNvSpPr/>
          <p:nvPr/>
        </p:nvSpPr>
        <p:spPr>
          <a:xfrm>
            <a:off x="7854965" y="1892300"/>
            <a:ext cx="3016235" cy="863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3" action="ppaction://hlinksldjump"/>
            <a:extLst>
              <a:ext uri="{FF2B5EF4-FFF2-40B4-BE49-F238E27FC236}">
                <a16:creationId xmlns:a16="http://schemas.microsoft.com/office/drawing/2014/main" id="{6849C1A4-99FA-9589-021F-CAFA32ADECB4}"/>
              </a:ext>
            </a:extLst>
          </p:cNvPr>
          <p:cNvSpPr/>
          <p:nvPr/>
        </p:nvSpPr>
        <p:spPr>
          <a:xfrm>
            <a:off x="7854965" y="2983822"/>
            <a:ext cx="3599935" cy="559477"/>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ction="ppaction://hlinksldjump"/>
            <a:extLst>
              <a:ext uri="{FF2B5EF4-FFF2-40B4-BE49-F238E27FC236}">
                <a16:creationId xmlns:a16="http://schemas.microsoft.com/office/drawing/2014/main" id="{A872625B-6964-37A9-7B98-027D93F4E4A8}"/>
              </a:ext>
            </a:extLst>
          </p:cNvPr>
          <p:cNvSpPr/>
          <p:nvPr/>
        </p:nvSpPr>
        <p:spPr>
          <a:xfrm>
            <a:off x="7854965" y="3783922"/>
            <a:ext cx="3599935" cy="83853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a:extLst>
              <a:ext uri="{FF2B5EF4-FFF2-40B4-BE49-F238E27FC236}">
                <a16:creationId xmlns:a16="http://schemas.microsoft.com/office/drawing/2014/main" id="{E1F3AC08-06F8-67A3-8EE7-8AE10FF5ADD2}"/>
              </a:ext>
            </a:extLst>
          </p:cNvPr>
          <p:cNvSpPr/>
          <p:nvPr/>
        </p:nvSpPr>
        <p:spPr>
          <a:xfrm>
            <a:off x="7854965" y="4761822"/>
            <a:ext cx="3599935" cy="559477"/>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D7A622-8139-58BE-7023-3DF5BB86A042}"/>
              </a:ext>
            </a:extLst>
          </p:cNvPr>
          <p:cNvSpPr txBox="1"/>
          <p:nvPr/>
        </p:nvSpPr>
        <p:spPr>
          <a:xfrm>
            <a:off x="8585883" y="-354614"/>
            <a:ext cx="2911374" cy="307777"/>
          </a:xfrm>
          <a:prstGeom prst="rect">
            <a:avLst/>
          </a:prstGeom>
          <a:noFill/>
        </p:spPr>
        <p:txBody>
          <a:bodyPr wrap="none" rtlCol="0">
            <a:spAutoFit/>
          </a:bodyPr>
          <a:lstStyle/>
          <a:p>
            <a:r>
              <a:rPr lang="en-US" sz="1400"/>
              <a:t>Hyperlinks to corresponding slides</a:t>
            </a:r>
          </a:p>
        </p:txBody>
      </p:sp>
    </p:spTree>
    <p:extLst>
      <p:ext uri="{BB962C8B-B14F-4D97-AF65-F5344CB8AC3E}">
        <p14:creationId xmlns:p14="http://schemas.microsoft.com/office/powerpoint/2010/main" val="376489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5807BA7-8C99-D147-9F85-95E7AC948089}"/>
              </a:ext>
            </a:extLst>
          </p:cNvPr>
          <p:cNvSpPr txBox="1">
            <a:spLocks/>
          </p:cNvSpPr>
          <p:nvPr/>
        </p:nvSpPr>
        <p:spPr>
          <a:xfrm>
            <a:off x="401943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11" name="Rectangle 10">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solidFill>
                  <a:srgbClr val="595959"/>
                </a:solidFill>
                <a:latin typeface="Arial" panose="020B0604020202020204"/>
                <a:cs typeface="Open Sans Light"/>
              </a:rPr>
              <a:t>26</a:t>
            </a:r>
            <a:r>
              <a:rPr kumimoji="0" lang="en-CA" sz="2400" b="0" i="0" u="none" strike="noStrike" kern="1200" cap="none" spc="0" normalizeH="0" baseline="0" noProof="0" dirty="0">
                <a:ln>
                  <a:noFill/>
                </a:ln>
                <a:solidFill>
                  <a:srgbClr val="595959"/>
                </a:solidFill>
                <a:effectLst/>
                <a:uLnTx/>
                <a:uFillTx/>
                <a:latin typeface="Arial" panose="020B0604020202020204"/>
                <a:ea typeface="+mn-ea"/>
                <a:cs typeface="Open Sans Light"/>
              </a:rPr>
              <a:t> Nobel Prize winners among our current and former staff and students</a:t>
            </a:r>
          </a:p>
        </p:txBody>
      </p:sp>
      <p:sp>
        <p:nvSpPr>
          <p:cNvPr id="5" name="Title 4">
            <a:extLst>
              <a:ext uri="{FF2B5EF4-FFF2-40B4-BE49-F238E27FC236}">
                <a16:creationId xmlns:a16="http://schemas.microsoft.com/office/drawing/2014/main" id="{240D4CA4-59C5-AFE3-13D1-FD6A88AD33CC}"/>
              </a:ext>
            </a:extLst>
          </p:cNvPr>
          <p:cNvSpPr>
            <a:spLocks noGrp="1"/>
          </p:cNvSpPr>
          <p:nvPr>
            <p:ph type="title"/>
          </p:nvPr>
        </p:nvSpPr>
        <p:spPr/>
        <p:txBody>
          <a:bodyPr/>
          <a:lstStyle/>
          <a:p>
            <a:pPr algn="ctr"/>
            <a:r>
              <a:rPr lang="en-US"/>
              <a:t>The University of Manchester</a:t>
            </a:r>
            <a:r>
              <a:rPr lang="en-US">
                <a:solidFill>
                  <a:schemeClr val="tx2"/>
                </a:solidFill>
              </a:rPr>
              <a:t> academic heritage</a:t>
            </a:r>
            <a:endParaRPr lang="en-US"/>
          </a:p>
        </p:txBody>
      </p:sp>
      <p:sp>
        <p:nvSpPr>
          <p:cNvPr id="4" name="TextBox 3">
            <a:extLst>
              <a:ext uri="{FF2B5EF4-FFF2-40B4-BE49-F238E27FC236}">
                <a16:creationId xmlns:a16="http://schemas.microsoft.com/office/drawing/2014/main" id="{7E9ADDB7-5BD5-5275-DE4E-2DF30BDF1922}"/>
              </a:ext>
            </a:extLst>
          </p:cNvPr>
          <p:cNvSpPr txBox="1"/>
          <p:nvPr/>
        </p:nvSpPr>
        <p:spPr>
          <a:xfrm>
            <a:off x="972924" y="1868989"/>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William Lawrence Bragg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1915</a:t>
            </a:r>
          </a:p>
        </p:txBody>
      </p:sp>
      <p:sp>
        <p:nvSpPr>
          <p:cNvPr id="6" name="TextBox 5">
            <a:extLst>
              <a:ext uri="{FF2B5EF4-FFF2-40B4-BE49-F238E27FC236}">
                <a16:creationId xmlns:a16="http://schemas.microsoft.com/office/drawing/2014/main" id="{FDCBB240-06F8-E26A-4093-5E41654A8B8D}"/>
              </a:ext>
            </a:extLst>
          </p:cNvPr>
          <p:cNvSpPr txBox="1"/>
          <p:nvPr/>
        </p:nvSpPr>
        <p:spPr>
          <a:xfrm>
            <a:off x="2828618" y="1868989"/>
            <a:ext cx="105783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Harden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1929</a:t>
            </a:r>
          </a:p>
        </p:txBody>
      </p:sp>
      <p:sp>
        <p:nvSpPr>
          <p:cNvPr id="7" name="TextBox 6">
            <a:extLst>
              <a:ext uri="{FF2B5EF4-FFF2-40B4-BE49-F238E27FC236}">
                <a16:creationId xmlns:a16="http://schemas.microsoft.com/office/drawing/2014/main" id="{2980AE53-89FD-C35F-16A3-665EA517CE50}"/>
              </a:ext>
            </a:extLst>
          </p:cNvPr>
          <p:cNvSpPr txBox="1"/>
          <p:nvPr/>
        </p:nvSpPr>
        <p:spPr>
          <a:xfrm>
            <a:off x="4343652" y="1868989"/>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Robert Robinson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1947</a:t>
            </a:r>
          </a:p>
        </p:txBody>
      </p:sp>
      <p:sp>
        <p:nvSpPr>
          <p:cNvPr id="8" name="TextBox 7">
            <a:extLst>
              <a:ext uri="{FF2B5EF4-FFF2-40B4-BE49-F238E27FC236}">
                <a16:creationId xmlns:a16="http://schemas.microsoft.com/office/drawing/2014/main" id="{2257C276-157C-221B-B10C-D95B2FDDA31C}"/>
              </a:ext>
            </a:extLst>
          </p:cNvPr>
          <p:cNvSpPr txBox="1"/>
          <p:nvPr/>
        </p:nvSpPr>
        <p:spPr>
          <a:xfrm>
            <a:off x="5957297" y="1868989"/>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Melvin Calvin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1961</a:t>
            </a:r>
          </a:p>
        </p:txBody>
      </p:sp>
      <p:sp>
        <p:nvSpPr>
          <p:cNvPr id="12" name="TextBox 11">
            <a:extLst>
              <a:ext uri="{FF2B5EF4-FFF2-40B4-BE49-F238E27FC236}">
                <a16:creationId xmlns:a16="http://schemas.microsoft.com/office/drawing/2014/main" id="{A75400D7-01A5-0BB3-C144-EA622EDA9F93}"/>
              </a:ext>
            </a:extLst>
          </p:cNvPr>
          <p:cNvSpPr txBox="1"/>
          <p:nvPr/>
        </p:nvSpPr>
        <p:spPr>
          <a:xfrm>
            <a:off x="7445438" y="1868989"/>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Lewis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1979</a:t>
            </a:r>
          </a:p>
        </p:txBody>
      </p:sp>
      <p:sp>
        <p:nvSpPr>
          <p:cNvPr id="13" name="TextBox 12">
            <a:extLst>
              <a:ext uri="{FF2B5EF4-FFF2-40B4-BE49-F238E27FC236}">
                <a16:creationId xmlns:a16="http://schemas.microsoft.com/office/drawing/2014/main" id="{0BFAE3BC-1CC5-1774-1A5A-C3B014EB4B38}"/>
              </a:ext>
            </a:extLst>
          </p:cNvPr>
          <p:cNvSpPr txBox="1"/>
          <p:nvPr/>
        </p:nvSpPr>
        <p:spPr>
          <a:xfrm>
            <a:off x="8915654" y="1868989"/>
            <a:ext cx="1506071"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Sulston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 or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2002</a:t>
            </a:r>
          </a:p>
        </p:txBody>
      </p:sp>
      <p:sp>
        <p:nvSpPr>
          <p:cNvPr id="14" name="TextBox 13">
            <a:extLst>
              <a:ext uri="{FF2B5EF4-FFF2-40B4-BE49-F238E27FC236}">
                <a16:creationId xmlns:a16="http://schemas.microsoft.com/office/drawing/2014/main" id="{07EF4F0B-CAA2-9665-A3F6-FCCA9723F129}"/>
              </a:ext>
            </a:extLst>
          </p:cNvPr>
          <p:cNvSpPr txBox="1"/>
          <p:nvPr/>
        </p:nvSpPr>
        <p:spPr>
          <a:xfrm>
            <a:off x="1789409" y="2542733"/>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Niels Bohr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p:txBody>
      </p:sp>
      <p:sp>
        <p:nvSpPr>
          <p:cNvPr id="15" name="TextBox 14">
            <a:extLst>
              <a:ext uri="{FF2B5EF4-FFF2-40B4-BE49-F238E27FC236}">
                <a16:creationId xmlns:a16="http://schemas.microsoft.com/office/drawing/2014/main" id="{B709359A-E67E-EAFD-4F25-B1EEA2847817}"/>
              </a:ext>
            </a:extLst>
          </p:cNvPr>
          <p:cNvSpPr txBox="1"/>
          <p:nvPr/>
        </p:nvSpPr>
        <p:spPr>
          <a:xfrm>
            <a:off x="3322840" y="2373455"/>
            <a:ext cx="1716274" cy="7540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Walter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Norman Haworth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1937</a:t>
            </a:r>
          </a:p>
        </p:txBody>
      </p:sp>
      <p:sp>
        <p:nvSpPr>
          <p:cNvPr id="16" name="TextBox 15">
            <a:extLst>
              <a:ext uri="{FF2B5EF4-FFF2-40B4-BE49-F238E27FC236}">
                <a16:creationId xmlns:a16="http://schemas.microsoft.com/office/drawing/2014/main" id="{C8CFF161-A23C-7983-4FE0-2FB10CBC1112}"/>
              </a:ext>
            </a:extLst>
          </p:cNvPr>
          <p:cNvSpPr txBox="1"/>
          <p:nvPr/>
        </p:nvSpPr>
        <p:spPr>
          <a:xfrm>
            <a:off x="5160137" y="2542733"/>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Cockcroft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1951</a:t>
            </a:r>
          </a:p>
        </p:txBody>
      </p:sp>
      <p:sp>
        <p:nvSpPr>
          <p:cNvPr id="17" name="TextBox 16">
            <a:extLst>
              <a:ext uri="{FF2B5EF4-FFF2-40B4-BE49-F238E27FC236}">
                <a16:creationId xmlns:a16="http://schemas.microsoft.com/office/drawing/2014/main" id="{74CCCF99-B4D8-7AF2-3D3D-CCFF9BBF946B}"/>
              </a:ext>
            </a:extLst>
          </p:cNvPr>
          <p:cNvSpPr txBox="1"/>
          <p:nvPr/>
        </p:nvSpPr>
        <p:spPr>
          <a:xfrm>
            <a:off x="6621153" y="2542733"/>
            <a:ext cx="1352282"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Richard Hicks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1972</a:t>
            </a:r>
          </a:p>
        </p:txBody>
      </p:sp>
      <p:sp>
        <p:nvSpPr>
          <p:cNvPr id="18" name="TextBox 17">
            <a:extLst>
              <a:ext uri="{FF2B5EF4-FFF2-40B4-BE49-F238E27FC236}">
                <a16:creationId xmlns:a16="http://schemas.microsoft.com/office/drawing/2014/main" id="{14E2BFE2-32AE-C464-E33F-83D110F5987A}"/>
              </a:ext>
            </a:extLst>
          </p:cNvPr>
          <p:cNvSpPr txBox="1"/>
          <p:nvPr/>
        </p:nvSpPr>
        <p:spPr>
          <a:xfrm>
            <a:off x="8261923" y="2542733"/>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Michael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1993</a:t>
            </a:r>
          </a:p>
        </p:txBody>
      </p:sp>
      <p:sp>
        <p:nvSpPr>
          <p:cNvPr id="19" name="TextBox 18">
            <a:extLst>
              <a:ext uri="{FF2B5EF4-FFF2-40B4-BE49-F238E27FC236}">
                <a16:creationId xmlns:a16="http://schemas.microsoft.com/office/drawing/2014/main" id="{60D55879-D8EE-A55F-9666-BBAE90C1637B}"/>
              </a:ext>
            </a:extLst>
          </p:cNvPr>
          <p:cNvSpPr txBox="1"/>
          <p:nvPr/>
        </p:nvSpPr>
        <p:spPr>
          <a:xfrm>
            <a:off x="9732139" y="2542733"/>
            <a:ext cx="1506071" cy="58477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Kostya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Novoselov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0" name="TextBox 19">
            <a:extLst>
              <a:ext uri="{FF2B5EF4-FFF2-40B4-BE49-F238E27FC236}">
                <a16:creationId xmlns:a16="http://schemas.microsoft.com/office/drawing/2014/main" id="{52CBF179-001E-3D95-1647-6E4794D2C6FF}"/>
              </a:ext>
            </a:extLst>
          </p:cNvPr>
          <p:cNvSpPr txBox="1"/>
          <p:nvPr/>
        </p:nvSpPr>
        <p:spPr>
          <a:xfrm>
            <a:off x="166797" y="2542733"/>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JJ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1906</a:t>
            </a:r>
          </a:p>
        </p:txBody>
      </p:sp>
      <p:sp>
        <p:nvSpPr>
          <p:cNvPr id="21" name="TextBox 20">
            <a:extLst>
              <a:ext uri="{FF2B5EF4-FFF2-40B4-BE49-F238E27FC236}">
                <a16:creationId xmlns:a16="http://schemas.microsoft.com/office/drawing/2014/main" id="{666F45B7-E852-9D67-06B0-1B29B46276FA}"/>
              </a:ext>
            </a:extLst>
          </p:cNvPr>
          <p:cNvSpPr txBox="1"/>
          <p:nvPr/>
        </p:nvSpPr>
        <p:spPr>
          <a:xfrm>
            <a:off x="2201093" y="4200221"/>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CTR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2" name="TextBox 21">
            <a:extLst>
              <a:ext uri="{FF2B5EF4-FFF2-40B4-BE49-F238E27FC236}">
                <a16:creationId xmlns:a16="http://schemas.microsoft.com/office/drawing/2014/main" id="{CB1F2202-202C-8D3F-1E37-5BAAEE66B63E}"/>
              </a:ext>
            </a:extLst>
          </p:cNvPr>
          <p:cNvSpPr txBox="1"/>
          <p:nvPr/>
        </p:nvSpPr>
        <p:spPr>
          <a:xfrm>
            <a:off x="3643312" y="4200221"/>
            <a:ext cx="1854996"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George de Hevesy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3" name="TextBox 22">
            <a:extLst>
              <a:ext uri="{FF2B5EF4-FFF2-40B4-BE49-F238E27FC236}">
                <a16:creationId xmlns:a16="http://schemas.microsoft.com/office/drawing/2014/main" id="{7AA3FEE4-259A-464A-DD93-C8C4DC88B670}"/>
              </a:ext>
            </a:extLst>
          </p:cNvPr>
          <p:cNvSpPr txBox="1"/>
          <p:nvPr/>
        </p:nvSpPr>
        <p:spPr>
          <a:xfrm>
            <a:off x="5571821" y="4200221"/>
            <a:ext cx="1156447"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Alexander Todd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4" name="TextBox 23">
            <a:extLst>
              <a:ext uri="{FF2B5EF4-FFF2-40B4-BE49-F238E27FC236}">
                <a16:creationId xmlns:a16="http://schemas.microsoft.com/office/drawing/2014/main" id="{E240C17D-76FC-0A9B-C640-01299C34DF3D}"/>
              </a:ext>
            </a:extLst>
          </p:cNvPr>
          <p:cNvSpPr txBox="1"/>
          <p:nvPr/>
        </p:nvSpPr>
        <p:spPr>
          <a:xfrm>
            <a:off x="7032837" y="4200221"/>
            <a:ext cx="1352282"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Nevill</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 Francis Mott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5" name="TextBox 24">
            <a:extLst>
              <a:ext uri="{FF2B5EF4-FFF2-40B4-BE49-F238E27FC236}">
                <a16:creationId xmlns:a16="http://schemas.microsoft.com/office/drawing/2014/main" id="{C07B4C54-1806-7CAE-C71C-14AE3D987EC2}"/>
              </a:ext>
            </a:extLst>
          </p:cNvPr>
          <p:cNvSpPr txBox="1"/>
          <p:nvPr/>
        </p:nvSpPr>
        <p:spPr>
          <a:xfrm>
            <a:off x="8673607" y="4200221"/>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Joseph E Stiglitz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p:txBody>
      </p:sp>
      <p:sp>
        <p:nvSpPr>
          <p:cNvPr id="26" name="TextBox 25">
            <a:extLst>
              <a:ext uri="{FF2B5EF4-FFF2-40B4-BE49-F238E27FC236}">
                <a16:creationId xmlns:a16="http://schemas.microsoft.com/office/drawing/2014/main" id="{C4460642-338A-5975-3A39-9A6777EE1D77}"/>
              </a:ext>
            </a:extLst>
          </p:cNvPr>
          <p:cNvSpPr txBox="1"/>
          <p:nvPr/>
        </p:nvSpPr>
        <p:spPr>
          <a:xfrm>
            <a:off x="578481" y="4200221"/>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Ernest Rutherford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3" name="TextBox 32">
            <a:extLst>
              <a:ext uri="{FF2B5EF4-FFF2-40B4-BE49-F238E27FC236}">
                <a16:creationId xmlns:a16="http://schemas.microsoft.com/office/drawing/2014/main" id="{73219202-6A45-DF7B-23A5-33D00C0476CC}"/>
              </a:ext>
            </a:extLst>
          </p:cNvPr>
          <p:cNvSpPr txBox="1"/>
          <p:nvPr/>
        </p:nvSpPr>
        <p:spPr>
          <a:xfrm>
            <a:off x="2945856" y="4873965"/>
            <a:ext cx="17301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James Chadwick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4" name="TextBox 33">
            <a:extLst>
              <a:ext uri="{FF2B5EF4-FFF2-40B4-BE49-F238E27FC236}">
                <a16:creationId xmlns:a16="http://schemas.microsoft.com/office/drawing/2014/main" id="{38B0CBCF-4E4C-5832-7BFE-5CEC87A0042D}"/>
              </a:ext>
            </a:extLst>
          </p:cNvPr>
          <p:cNvSpPr txBox="1"/>
          <p:nvPr/>
        </p:nvSpPr>
        <p:spPr>
          <a:xfrm>
            <a:off x="4685010" y="4873965"/>
            <a:ext cx="1358848" cy="754053"/>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Patrick Maynard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Stuart Blackett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5" name="TextBox 34">
            <a:extLst>
              <a:ext uri="{FF2B5EF4-FFF2-40B4-BE49-F238E27FC236}">
                <a16:creationId xmlns:a16="http://schemas.microsoft.com/office/drawing/2014/main" id="{9405C626-63B9-2065-1DB3-A50A1088F4E8}"/>
              </a:ext>
            </a:extLst>
          </p:cNvPr>
          <p:cNvSpPr txBox="1"/>
          <p:nvPr/>
        </p:nvSpPr>
        <p:spPr>
          <a:xfrm>
            <a:off x="6176934" y="4873965"/>
            <a:ext cx="14338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Hans Albrecht Bethe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6" name="TextBox 35">
            <a:extLst>
              <a:ext uri="{FF2B5EF4-FFF2-40B4-BE49-F238E27FC236}">
                <a16:creationId xmlns:a16="http://schemas.microsoft.com/office/drawing/2014/main" id="{4F4D31AC-AC0C-19EF-1DB4-D78D8863D479}"/>
              </a:ext>
            </a:extLst>
          </p:cNvPr>
          <p:cNvSpPr txBox="1"/>
          <p:nvPr/>
        </p:nvSpPr>
        <p:spPr>
          <a:xfrm>
            <a:off x="7777599" y="4873965"/>
            <a:ext cx="143388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Charles Polanyi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7" name="TextBox 36">
            <a:extLst>
              <a:ext uri="{FF2B5EF4-FFF2-40B4-BE49-F238E27FC236}">
                <a16:creationId xmlns:a16="http://schemas.microsoft.com/office/drawing/2014/main" id="{DF8673EE-7794-8E40-3722-A8BD15164034}"/>
              </a:ext>
            </a:extLst>
          </p:cNvPr>
          <p:cNvSpPr txBox="1"/>
          <p:nvPr/>
        </p:nvSpPr>
        <p:spPr>
          <a:xfrm>
            <a:off x="9418370" y="4873965"/>
            <a:ext cx="1228169"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Andre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Geim</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8" name="TextBox 37">
            <a:extLst>
              <a:ext uri="{FF2B5EF4-FFF2-40B4-BE49-F238E27FC236}">
                <a16:creationId xmlns:a16="http://schemas.microsoft.com/office/drawing/2014/main" id="{5A971911-17EA-8DD2-2A9A-CC65793B3671}"/>
              </a:ext>
            </a:extLst>
          </p:cNvPr>
          <p:cNvSpPr txBox="1"/>
          <p:nvPr/>
        </p:nvSpPr>
        <p:spPr>
          <a:xfrm>
            <a:off x="1296349" y="4873965"/>
            <a:ext cx="1730189" cy="58477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Archibald V Hill</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a:t>
            </a:r>
          </a:p>
        </p:txBody>
      </p:sp>
      <p:cxnSp>
        <p:nvCxnSpPr>
          <p:cNvPr id="10" name="Straight Connector 9">
            <a:extLst>
              <a:ext uri="{FF2B5EF4-FFF2-40B4-BE49-F238E27FC236}">
                <a16:creationId xmlns:a16="http://schemas.microsoft.com/office/drawing/2014/main" id="{51BB3002-8CB6-B5E4-B4B5-9669695B0987}"/>
              </a:ext>
            </a:extLst>
          </p:cNvPr>
          <p:cNvCxnSpPr/>
          <p:nvPr/>
        </p:nvCxnSpPr>
        <p:spPr>
          <a:xfrm flipV="1">
            <a:off x="1044180"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B8B91-61E6-8389-4980-EEA81206DA5B}"/>
              </a:ext>
            </a:extLst>
          </p:cNvPr>
          <p:cNvCxnSpPr/>
          <p:nvPr/>
        </p:nvCxnSpPr>
        <p:spPr>
          <a:xfrm flipV="1">
            <a:off x="9257238" y="3699317"/>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536644-AD13-BED0-B779-22FBEBE6A102}"/>
              </a:ext>
            </a:extLst>
          </p:cNvPr>
          <p:cNvCxnSpPr/>
          <p:nvPr/>
        </p:nvCxnSpPr>
        <p:spPr>
          <a:xfrm flipV="1">
            <a:off x="7301748" y="3210684"/>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184C75-42E5-8E20-E36C-279AB0EB11F8}"/>
              </a:ext>
            </a:extLst>
          </p:cNvPr>
          <p:cNvCxnSpPr/>
          <p:nvPr/>
        </p:nvCxnSpPr>
        <p:spPr>
          <a:xfrm flipV="1">
            <a:off x="4564062" y="3699317"/>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663AB7-F528-9AB6-E0CB-F5EC2DFD6842}"/>
              </a:ext>
            </a:extLst>
          </p:cNvPr>
          <p:cNvCxnSpPr/>
          <p:nvPr/>
        </p:nvCxnSpPr>
        <p:spPr>
          <a:xfrm flipV="1">
            <a:off x="5737356" y="3210684"/>
            <a:ext cx="0" cy="4366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7F56A9-5CAA-559C-6675-1312BAF22424}"/>
              </a:ext>
            </a:extLst>
          </p:cNvPr>
          <p:cNvCxnSpPr/>
          <p:nvPr/>
        </p:nvCxnSpPr>
        <p:spPr>
          <a:xfrm flipV="1">
            <a:off x="6128454" y="3699317"/>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6693BF-D63A-9197-6FFB-FDA5F5842EE6}"/>
              </a:ext>
            </a:extLst>
          </p:cNvPr>
          <p:cNvCxnSpPr/>
          <p:nvPr/>
        </p:nvCxnSpPr>
        <p:spPr>
          <a:xfrm flipV="1">
            <a:off x="8866140" y="3210684"/>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3E088F-6027-C5EE-0FD2-2E4C502754EC}"/>
              </a:ext>
            </a:extLst>
          </p:cNvPr>
          <p:cNvCxnSpPr/>
          <p:nvPr/>
        </p:nvCxnSpPr>
        <p:spPr>
          <a:xfrm flipV="1">
            <a:off x="1435278" y="3699317"/>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2E315A9-B301-5ABF-2457-869B8D6143A4}"/>
              </a:ext>
            </a:extLst>
          </p:cNvPr>
          <p:cNvCxnSpPr/>
          <p:nvPr/>
        </p:nvCxnSpPr>
        <p:spPr>
          <a:xfrm flipV="1">
            <a:off x="2999670" y="3699317"/>
            <a:ext cx="0" cy="436632"/>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AE543A-73C3-95F3-E15F-BFC08FE6C512}"/>
              </a:ext>
            </a:extLst>
          </p:cNvPr>
          <p:cNvCxnSpPr/>
          <p:nvPr/>
        </p:nvCxnSpPr>
        <p:spPr>
          <a:xfrm flipV="1">
            <a:off x="3781866" y="3699316"/>
            <a:ext cx="0" cy="11721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4AF9D8-FA5C-1FEC-A560-5A2BCF33B769}"/>
              </a:ext>
            </a:extLst>
          </p:cNvPr>
          <p:cNvCxnSpPr/>
          <p:nvPr/>
        </p:nvCxnSpPr>
        <p:spPr>
          <a:xfrm flipV="1">
            <a:off x="10039434" y="3699316"/>
            <a:ext cx="0" cy="117212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721391-6A4E-8415-8B29-C0CE51C87550}"/>
              </a:ext>
            </a:extLst>
          </p:cNvPr>
          <p:cNvCxnSpPr/>
          <p:nvPr/>
        </p:nvCxnSpPr>
        <p:spPr>
          <a:xfrm flipV="1">
            <a:off x="2217474" y="3699316"/>
            <a:ext cx="0" cy="117212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2E89AF9-2E84-05F6-94C2-B4834DCEA2E1}"/>
              </a:ext>
            </a:extLst>
          </p:cNvPr>
          <p:cNvCxnSpPr/>
          <p:nvPr/>
        </p:nvCxnSpPr>
        <p:spPr>
          <a:xfrm flipV="1">
            <a:off x="8475042" y="3699316"/>
            <a:ext cx="0" cy="117212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F005DA-1AAA-62FC-FEE9-2617A4CD2108}"/>
              </a:ext>
            </a:extLst>
          </p:cNvPr>
          <p:cNvCxnSpPr/>
          <p:nvPr/>
        </p:nvCxnSpPr>
        <p:spPr>
          <a:xfrm flipV="1">
            <a:off x="6910650" y="3699316"/>
            <a:ext cx="0" cy="1172129"/>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B7CB3BC-6472-CC50-9DAF-A9FD173485DE}"/>
              </a:ext>
            </a:extLst>
          </p:cNvPr>
          <p:cNvCxnSpPr/>
          <p:nvPr/>
        </p:nvCxnSpPr>
        <p:spPr>
          <a:xfrm flipV="1">
            <a:off x="5346258" y="3699316"/>
            <a:ext cx="0" cy="1172129"/>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471E16D-A64D-4C60-36A1-34C7B81DA953}"/>
              </a:ext>
            </a:extLst>
          </p:cNvPr>
          <p:cNvCxnSpPr/>
          <p:nvPr/>
        </p:nvCxnSpPr>
        <p:spPr>
          <a:xfrm flipV="1">
            <a:off x="7692846" y="3699317"/>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5B32C1-D727-088F-4A90-E95DFB10DB63}"/>
              </a:ext>
            </a:extLst>
          </p:cNvPr>
          <p:cNvCxnSpPr/>
          <p:nvPr/>
        </p:nvCxnSpPr>
        <p:spPr>
          <a:xfrm flipV="1">
            <a:off x="10430534"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9A97DCAB-EBA7-7AAA-8B85-E923B693E75E}"/>
              </a:ext>
            </a:extLst>
          </p:cNvPr>
          <p:cNvGrpSpPr/>
          <p:nvPr/>
        </p:nvGrpSpPr>
        <p:grpSpPr>
          <a:xfrm>
            <a:off x="1826376" y="2451245"/>
            <a:ext cx="7821960" cy="1196071"/>
            <a:chOff x="2099546" y="3210684"/>
            <a:chExt cx="7821960" cy="436632"/>
          </a:xfrm>
        </p:grpSpPr>
        <p:cxnSp>
          <p:nvCxnSpPr>
            <p:cNvPr id="28" name="Straight Connector 27">
              <a:extLst>
                <a:ext uri="{FF2B5EF4-FFF2-40B4-BE49-F238E27FC236}">
                  <a16:creationId xmlns:a16="http://schemas.microsoft.com/office/drawing/2014/main" id="{BDD26AD4-AF54-FF28-562D-8972E22B84AE}"/>
                </a:ext>
              </a:extLst>
            </p:cNvPr>
            <p:cNvCxnSpPr/>
            <p:nvPr/>
          </p:nvCxnSpPr>
          <p:spPr>
            <a:xfrm flipV="1">
              <a:off x="6792722"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3F99B0-9199-347C-21F0-70042069C8DC}"/>
                </a:ext>
              </a:extLst>
            </p:cNvPr>
            <p:cNvCxnSpPr>
              <a:cxnSpLocks/>
            </p:cNvCxnSpPr>
            <p:nvPr/>
          </p:nvCxnSpPr>
          <p:spPr>
            <a:xfrm flipV="1">
              <a:off x="2099546" y="3210684"/>
              <a:ext cx="0" cy="43663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46BB38-BD3E-6B31-658D-AAA00B60CF46}"/>
                </a:ext>
              </a:extLst>
            </p:cNvPr>
            <p:cNvCxnSpPr/>
            <p:nvPr/>
          </p:nvCxnSpPr>
          <p:spPr>
            <a:xfrm flipV="1">
              <a:off x="3663938" y="3210684"/>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C382F8-16D2-9F0F-FD99-A557221DA37B}"/>
                </a:ext>
              </a:extLst>
            </p:cNvPr>
            <p:cNvCxnSpPr/>
            <p:nvPr/>
          </p:nvCxnSpPr>
          <p:spPr>
            <a:xfrm flipV="1">
              <a:off x="9921506" y="3210684"/>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00E500-181C-CC7A-40E0-184B0F8A9CF7}"/>
                </a:ext>
              </a:extLst>
            </p:cNvPr>
            <p:cNvCxnSpPr/>
            <p:nvPr/>
          </p:nvCxnSpPr>
          <p:spPr>
            <a:xfrm flipV="1">
              <a:off x="8357114" y="3210684"/>
              <a:ext cx="0" cy="436632"/>
            </a:xfrm>
            <a:prstGeom prst="line">
              <a:avLst/>
            </a:prstGeom>
            <a:ln>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23FD96-EA4C-3CFB-5977-12944DB2192A}"/>
                </a:ext>
              </a:extLst>
            </p:cNvPr>
            <p:cNvCxnSpPr/>
            <p:nvPr/>
          </p:nvCxnSpPr>
          <p:spPr>
            <a:xfrm flipV="1">
              <a:off x="5228330"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9B964F1A-12C1-2E7A-FFD5-C9E0DEC98C33}"/>
              </a:ext>
            </a:extLst>
          </p:cNvPr>
          <p:cNvCxnSpPr/>
          <p:nvPr/>
        </p:nvCxnSpPr>
        <p:spPr>
          <a:xfrm flipV="1">
            <a:off x="2608572"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CC379B8-853B-D985-A958-6CB2A442F331}"/>
              </a:ext>
            </a:extLst>
          </p:cNvPr>
          <p:cNvCxnSpPr/>
          <p:nvPr/>
        </p:nvCxnSpPr>
        <p:spPr>
          <a:xfrm flipV="1">
            <a:off x="4172964" y="3210684"/>
            <a:ext cx="0" cy="436632"/>
          </a:xfrm>
          <a:prstGeom prst="line">
            <a:avLst/>
          </a:prstGeom>
          <a:ln>
            <a:solidFill>
              <a:schemeClr val="bg2">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580AEBE-8DD2-67D3-121E-0D38671BD5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641" y="3589483"/>
            <a:ext cx="10160997" cy="139110"/>
          </a:xfrm>
          <a:prstGeom prst="rect">
            <a:avLst/>
          </a:prstGeom>
        </p:spPr>
      </p:pic>
      <p:cxnSp>
        <p:nvCxnSpPr>
          <p:cNvPr id="62" name="Straight Connector 61">
            <a:extLst>
              <a:ext uri="{FF2B5EF4-FFF2-40B4-BE49-F238E27FC236}">
                <a16:creationId xmlns:a16="http://schemas.microsoft.com/office/drawing/2014/main" id="{540A2A95-F19A-3660-0419-7B82E61DCCAE}"/>
              </a:ext>
            </a:extLst>
          </p:cNvPr>
          <p:cNvCxnSpPr>
            <a:cxnSpLocks/>
          </p:cNvCxnSpPr>
          <p:nvPr/>
        </p:nvCxnSpPr>
        <p:spPr>
          <a:xfrm flipV="1">
            <a:off x="10829850" y="3699317"/>
            <a:ext cx="0" cy="43663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955C4A0-198A-7ADD-AAED-816C8D21835C}"/>
              </a:ext>
            </a:extLst>
          </p:cNvPr>
          <p:cNvSpPr txBox="1"/>
          <p:nvPr/>
        </p:nvSpPr>
        <p:spPr>
          <a:xfrm>
            <a:off x="10258840" y="4200221"/>
            <a:ext cx="1156447" cy="58477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panose="020B0604020202020204"/>
              </a:rPr>
              <a:t>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gn="ctr">
              <a:defRPr/>
            </a:pPr>
            <a:r>
              <a:rPr lang="en-US" sz="1100" b="1" dirty="0">
                <a:solidFill>
                  <a:srgbClr val="000000"/>
                </a:solidFill>
                <a:latin typeface="Arial" panose="020B0604020202020204"/>
              </a:rPr>
              <a:t>Simon Johnson</a:t>
            </a:r>
            <a:endParaRPr lang="en-US" sz="1100" b="1" i="0" u="none" strike="noStrike" kern="1200" cap="none" spc="0" normalizeH="0" baseline="0" noProof="0" dirty="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Arial" panose="020B0604020202020204"/>
              </a:rPr>
              <a:t>Economics</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7513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theater&#10;&#10;Description automatically generated">
            <a:extLst>
              <a:ext uri="{FF2B5EF4-FFF2-40B4-BE49-F238E27FC236}">
                <a16:creationId xmlns:a16="http://schemas.microsoft.com/office/drawing/2014/main" id="{6BAAE81E-DB35-3C3D-98A0-6A3745510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932" y="0"/>
            <a:ext cx="7863068" cy="6858000"/>
          </a:xfrm>
          <a:prstGeom prst="rect">
            <a:avLst/>
          </a:prstGeom>
        </p:spPr>
      </p:pic>
      <p:sp>
        <p:nvSpPr>
          <p:cNvPr id="31" name="Rectangle 30">
            <a:extLst>
              <a:ext uri="{FF2B5EF4-FFF2-40B4-BE49-F238E27FC236}">
                <a16:creationId xmlns:a16="http://schemas.microsoft.com/office/drawing/2014/main" id="{1E190DF3-0F0D-0044-082F-5B143EA1107A}"/>
              </a:ext>
            </a:extLst>
          </p:cNvPr>
          <p:cNvSpPr/>
          <p:nvPr/>
        </p:nvSpPr>
        <p:spPr>
          <a:xfrm>
            <a:off x="4328932" y="-1"/>
            <a:ext cx="7863068" cy="3669175"/>
          </a:xfrm>
          <a:prstGeom prst="rect">
            <a:avLst/>
          </a:prstGeom>
          <a:gradFill>
            <a:gsLst>
              <a:gs pos="0">
                <a:srgbClr val="0070C0">
                  <a:alpha val="83901"/>
                </a:srgbClr>
              </a:gs>
              <a:gs pos="100000">
                <a:srgbClr val="0070C0">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D198B8-F473-B6B4-CDB0-7C7973B1B03F}"/>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20" name="Table 19">
            <a:extLst>
              <a:ext uri="{FF2B5EF4-FFF2-40B4-BE49-F238E27FC236}">
                <a16:creationId xmlns:a16="http://schemas.microsoft.com/office/drawing/2014/main" id="{3AB56B28-7686-DAF7-E651-6BA1AF9B8355}"/>
              </a:ext>
            </a:extLst>
          </p:cNvPr>
          <p:cNvGraphicFramePr>
            <a:graphicFrameLocks noGrp="1"/>
          </p:cNvGraphicFramePr>
          <p:nvPr>
            <p:extLst>
              <p:ext uri="{D42A27DB-BD31-4B8C-83A1-F6EECF244321}">
                <p14:modId xmlns:p14="http://schemas.microsoft.com/office/powerpoint/2010/main" val="2209033435"/>
              </p:ext>
            </p:extLst>
          </p:nvPr>
        </p:nvGraphicFramePr>
        <p:xfrm>
          <a:off x="4693507" y="5977798"/>
          <a:ext cx="7185090" cy="370840"/>
        </p:xfrm>
        <a:graphic>
          <a:graphicData uri="http://schemas.openxmlformats.org/drawingml/2006/table">
            <a:tbl>
              <a:tblPr bandRow="1">
                <a:tableStyleId>{5C22544A-7EE6-4342-B048-85BDC9FD1C3A}</a:tableStyleId>
              </a:tblPr>
              <a:tblGrid>
                <a:gridCol w="1437018">
                  <a:extLst>
                    <a:ext uri="{9D8B030D-6E8A-4147-A177-3AD203B41FA5}">
                      <a16:colId xmlns:a16="http://schemas.microsoft.com/office/drawing/2014/main" val="3965022016"/>
                    </a:ext>
                  </a:extLst>
                </a:gridCol>
                <a:gridCol w="1437018">
                  <a:extLst>
                    <a:ext uri="{9D8B030D-6E8A-4147-A177-3AD203B41FA5}">
                      <a16:colId xmlns:a16="http://schemas.microsoft.com/office/drawing/2014/main" val="3517273429"/>
                    </a:ext>
                  </a:extLst>
                </a:gridCol>
                <a:gridCol w="1437018">
                  <a:extLst>
                    <a:ext uri="{9D8B030D-6E8A-4147-A177-3AD203B41FA5}">
                      <a16:colId xmlns:a16="http://schemas.microsoft.com/office/drawing/2014/main" val="42269687"/>
                    </a:ext>
                  </a:extLst>
                </a:gridCol>
                <a:gridCol w="1437018">
                  <a:extLst>
                    <a:ext uri="{9D8B030D-6E8A-4147-A177-3AD203B41FA5}">
                      <a16:colId xmlns:a16="http://schemas.microsoft.com/office/drawing/2014/main" val="2606530108"/>
                    </a:ext>
                  </a:extLst>
                </a:gridCol>
                <a:gridCol w="1437018">
                  <a:extLst>
                    <a:ext uri="{9D8B030D-6E8A-4147-A177-3AD203B41FA5}">
                      <a16:colId xmlns:a16="http://schemas.microsoft.com/office/drawing/2014/main" val="2725173044"/>
                    </a:ext>
                  </a:extLst>
                </a:gridCol>
              </a:tblGrid>
              <a:tr h="37084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UNESCO</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World Heritage UK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ea typeface="Calibri"/>
                          <a:cs typeface="Calibri"/>
                        </a:rPr>
                        <a:t>National Lottery Heritage Fund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From the Fields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a:solidFill>
                            <a:schemeClr val="bg1"/>
                          </a:solidFill>
                          <a:ea typeface="Calibri"/>
                          <a:cs typeface="Calibri"/>
                        </a:rPr>
                        <a:t>The Royal Society*</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3" name="Text Placeholder 2">
            <a:extLst>
              <a:ext uri="{FF2B5EF4-FFF2-40B4-BE49-F238E27FC236}">
                <a16:creationId xmlns:a16="http://schemas.microsoft.com/office/drawing/2014/main" id="{D870F9FF-C2D9-039B-6179-AA807D2C80A2}"/>
              </a:ext>
            </a:extLst>
          </p:cNvPr>
          <p:cNvSpPr>
            <a:spLocks noGrp="1"/>
          </p:cNvSpPr>
          <p:nvPr>
            <p:ph type="body" sz="quarter" idx="10"/>
          </p:nvPr>
        </p:nvSpPr>
        <p:spPr/>
        <p:txBody>
          <a:bodyPr/>
          <a:lstStyle/>
          <a:p>
            <a:r>
              <a:rPr lang="en-GB"/>
              <a:t>Jodrell Bank Centre </a:t>
            </a:r>
            <a:br>
              <a:rPr lang="en-GB"/>
            </a:br>
            <a:r>
              <a:rPr lang="en-GB"/>
              <a:t>for Engagement</a:t>
            </a:r>
            <a:endParaRPr lang="en-US"/>
          </a:p>
        </p:txBody>
      </p:sp>
      <p:sp>
        <p:nvSpPr>
          <p:cNvPr id="11" name="Text Placeholder 10">
            <a:extLst>
              <a:ext uri="{FF2B5EF4-FFF2-40B4-BE49-F238E27FC236}">
                <a16:creationId xmlns:a16="http://schemas.microsoft.com/office/drawing/2014/main" id="{6357EF6C-B484-C5A6-4047-46A3F9CA1CDE}"/>
              </a:ext>
            </a:extLst>
          </p:cNvPr>
          <p:cNvSpPr>
            <a:spLocks noGrp="1"/>
          </p:cNvSpPr>
          <p:nvPr>
            <p:ph type="body" sz="quarter" idx="11"/>
          </p:nvPr>
        </p:nvSpPr>
        <p:spPr/>
        <p:txBody>
          <a:bodyPr/>
          <a:lstStyle/>
          <a:p>
            <a:r>
              <a:rPr lang="en-GB">
                <a:latin typeface="Arial"/>
                <a:cs typeface="Arial"/>
              </a:rPr>
              <a:t>Engaging the public with the wonders of science, astronomy and the universe. A hub for scientific education and outreach. </a:t>
            </a:r>
            <a:endParaRPr lang="en-GB" i="1"/>
          </a:p>
          <a:p>
            <a:endParaRPr lang="en-US"/>
          </a:p>
        </p:txBody>
      </p:sp>
      <p:sp>
        <p:nvSpPr>
          <p:cNvPr id="13" name="Text Placeholder 12">
            <a:extLst>
              <a:ext uri="{FF2B5EF4-FFF2-40B4-BE49-F238E27FC236}">
                <a16:creationId xmlns:a16="http://schemas.microsoft.com/office/drawing/2014/main" id="{A17A57A8-51F3-2850-F883-6563E3B34473}"/>
              </a:ext>
            </a:extLst>
          </p:cNvPr>
          <p:cNvSpPr>
            <a:spLocks noGrp="1"/>
          </p:cNvSpPr>
          <p:nvPr>
            <p:ph type="body" sz="quarter" idx="12"/>
          </p:nvPr>
        </p:nvSpPr>
        <p:spPr/>
        <p:txBody>
          <a:bodyPr/>
          <a:lstStyle/>
          <a:p>
            <a:endParaRPr lang="en-US"/>
          </a:p>
        </p:txBody>
      </p:sp>
      <p:pic>
        <p:nvPicPr>
          <p:cNvPr id="22" name="Picture Placeholder 21">
            <a:extLst>
              <a:ext uri="{FF2B5EF4-FFF2-40B4-BE49-F238E27FC236}">
                <a16:creationId xmlns:a16="http://schemas.microsoft.com/office/drawing/2014/main" id="{BBBFB67B-5D0A-E89E-B41A-B85065502547}"/>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t="-923" b="-4054"/>
          <a:stretch/>
        </p:blipFill>
        <p:spPr>
          <a:xfrm>
            <a:off x="526647" y="3921322"/>
            <a:ext cx="1708586" cy="1746421"/>
          </a:xfrm>
        </p:spPr>
      </p:pic>
      <p:sp>
        <p:nvSpPr>
          <p:cNvPr id="24" name="Rectangle 23">
            <a:extLst>
              <a:ext uri="{FF2B5EF4-FFF2-40B4-BE49-F238E27FC236}">
                <a16:creationId xmlns:a16="http://schemas.microsoft.com/office/drawing/2014/main" id="{36EEE3EA-449F-4EF6-17ED-4C10779A63E6}"/>
              </a:ext>
            </a:extLst>
          </p:cNvPr>
          <p:cNvSpPr/>
          <p:nvPr/>
        </p:nvSpPr>
        <p:spPr>
          <a:xfrm>
            <a:off x="4693506" y="958850"/>
            <a:ext cx="7185087" cy="2959981"/>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05CF91D4-53FA-BF91-5811-B0E716661703}"/>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6" name="Straight Connector 25">
            <a:extLst>
              <a:ext uri="{FF2B5EF4-FFF2-40B4-BE49-F238E27FC236}">
                <a16:creationId xmlns:a16="http://schemas.microsoft.com/office/drawing/2014/main" id="{C145760D-0D7C-18D6-BD25-2ED2944200AE}"/>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91BEFEA6-8073-FC45-2C52-7905A080E12F}"/>
              </a:ext>
            </a:extLst>
          </p:cNvPr>
          <p:cNvGraphicFramePr>
            <a:graphicFrameLocks noGrp="1"/>
          </p:cNvGraphicFramePr>
          <p:nvPr>
            <p:extLst>
              <p:ext uri="{D42A27DB-BD31-4B8C-83A1-F6EECF244321}">
                <p14:modId xmlns:p14="http://schemas.microsoft.com/office/powerpoint/2010/main" val="616503210"/>
              </p:ext>
            </p:extLst>
          </p:nvPr>
        </p:nvGraphicFramePr>
        <p:xfrm>
          <a:off x="4880681" y="1829082"/>
          <a:ext cx="6784268" cy="1737360"/>
        </p:xfrm>
        <a:graphic>
          <a:graphicData uri="http://schemas.openxmlformats.org/drawingml/2006/table">
            <a:tbl>
              <a:tblPr>
                <a:tableStyleId>{5C22544A-7EE6-4342-B048-85BDC9FD1C3A}</a:tableStyleId>
              </a:tblPr>
              <a:tblGrid>
                <a:gridCol w="1696067">
                  <a:extLst>
                    <a:ext uri="{9D8B030D-6E8A-4147-A177-3AD203B41FA5}">
                      <a16:colId xmlns:a16="http://schemas.microsoft.com/office/drawing/2014/main" val="2016023353"/>
                    </a:ext>
                  </a:extLst>
                </a:gridCol>
                <a:gridCol w="1696067">
                  <a:extLst>
                    <a:ext uri="{9D8B030D-6E8A-4147-A177-3AD203B41FA5}">
                      <a16:colId xmlns:a16="http://schemas.microsoft.com/office/drawing/2014/main" val="3270494959"/>
                    </a:ext>
                  </a:extLst>
                </a:gridCol>
                <a:gridCol w="1696067">
                  <a:extLst>
                    <a:ext uri="{9D8B030D-6E8A-4147-A177-3AD203B41FA5}">
                      <a16:colId xmlns:a16="http://schemas.microsoft.com/office/drawing/2014/main" val="964274815"/>
                    </a:ext>
                  </a:extLst>
                </a:gridCol>
                <a:gridCol w="1696067">
                  <a:extLst>
                    <a:ext uri="{9D8B030D-6E8A-4147-A177-3AD203B41FA5}">
                      <a16:colId xmlns:a16="http://schemas.microsoft.com/office/drawing/2014/main" val="394603922"/>
                    </a:ext>
                  </a:extLst>
                </a:gridCol>
              </a:tblGrid>
              <a:tr h="334911">
                <a:tc>
                  <a:txBody>
                    <a:bodyPr/>
                    <a:lstStyle/>
                    <a:p>
                      <a:r>
                        <a:rPr lang="en-GB" sz="1200">
                          <a:solidFill>
                            <a:schemeClr val="bg1"/>
                          </a:solidFill>
                        </a:rPr>
                        <a:t>Leading public engagement for Jodrell Bank – a live science UNESCO world heritage site</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Host to several international visits including the Commonwealth Scientific and Industrial Research Organisation (CSIRO)</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Welcomes exhibitors and science speakers to bluedot, including American astronomer, Jill Tarter</a:t>
                      </a:r>
                    </a:p>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UK SKA Outreach Officer – based in SKAO headquarters, leading on public engagement and outreach for international project, with more than 150,000 visitors per year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bl>
          </a:graphicData>
        </a:graphic>
      </p:graphicFrame>
    </p:spTree>
    <p:extLst>
      <p:ext uri="{BB962C8B-B14F-4D97-AF65-F5344CB8AC3E}">
        <p14:creationId xmlns:p14="http://schemas.microsoft.com/office/powerpoint/2010/main" val="4037824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FFC4A-2DC3-CF10-1677-DE0EB1CAC369}"/>
              </a:ext>
            </a:extLst>
          </p:cNvPr>
          <p:cNvSpPr>
            <a:spLocks noGrp="1"/>
          </p:cNvSpPr>
          <p:nvPr>
            <p:ph type="body" sz="quarter" idx="10"/>
          </p:nvPr>
        </p:nvSpPr>
        <p:spPr>
          <a:xfrm>
            <a:off x="526646" y="-95754"/>
            <a:ext cx="3376843" cy="1409461"/>
          </a:xfrm>
        </p:spPr>
        <p:txBody>
          <a:bodyPr/>
          <a:lstStyle/>
          <a:p>
            <a:r>
              <a:rPr lang="en-GB"/>
              <a:t>Manchester Museum</a:t>
            </a:r>
            <a:endParaRPr lang="en-US"/>
          </a:p>
        </p:txBody>
      </p:sp>
      <p:sp>
        <p:nvSpPr>
          <p:cNvPr id="5" name="Text Placeholder 4">
            <a:extLst>
              <a:ext uri="{FF2B5EF4-FFF2-40B4-BE49-F238E27FC236}">
                <a16:creationId xmlns:a16="http://schemas.microsoft.com/office/drawing/2014/main" id="{13ECACD4-B251-9C0F-C3BD-8BC961D0883B}"/>
              </a:ext>
            </a:extLst>
          </p:cNvPr>
          <p:cNvSpPr>
            <a:spLocks noGrp="1"/>
          </p:cNvSpPr>
          <p:nvPr>
            <p:ph type="body" sz="quarter" idx="11"/>
          </p:nvPr>
        </p:nvSpPr>
        <p:spPr>
          <a:xfrm>
            <a:off x="526646" y="1495198"/>
            <a:ext cx="3376843" cy="2514303"/>
          </a:xfrm>
        </p:spPr>
        <p:txBody>
          <a:bodyPr/>
          <a:lstStyle/>
          <a:p>
            <a:r>
              <a:rPr lang="en-GB">
                <a:latin typeface="Arial"/>
                <a:cs typeface="Arial"/>
              </a:rPr>
              <a:t>Offering a diverse collection spanning disciplines from archaeology to anthropology and natural history, along with educational programmes and exhibitions connecting people to the world’s cultures and environments. </a:t>
            </a:r>
            <a:endParaRPr lang="en-GB" i="1"/>
          </a:p>
          <a:p>
            <a:endParaRPr lang="en-US"/>
          </a:p>
        </p:txBody>
      </p:sp>
      <p:sp>
        <p:nvSpPr>
          <p:cNvPr id="6" name="Text Placeholder 5">
            <a:extLst>
              <a:ext uri="{FF2B5EF4-FFF2-40B4-BE49-F238E27FC236}">
                <a16:creationId xmlns:a16="http://schemas.microsoft.com/office/drawing/2014/main" id="{6F06538E-DE7A-60BF-968C-E13B5A9ADE6F}"/>
              </a:ext>
            </a:extLst>
          </p:cNvPr>
          <p:cNvSpPr>
            <a:spLocks noGrp="1"/>
          </p:cNvSpPr>
          <p:nvPr>
            <p:ph type="body" sz="quarter" idx="12"/>
          </p:nvPr>
        </p:nvSpPr>
        <p:spPr/>
        <p:txBody>
          <a:bodyPr/>
          <a:lstStyle/>
          <a:p>
            <a:endParaRPr lang="en-US"/>
          </a:p>
        </p:txBody>
      </p:sp>
      <p:pic>
        <p:nvPicPr>
          <p:cNvPr id="13" name="Picture Placeholder 12">
            <a:extLst>
              <a:ext uri="{FF2B5EF4-FFF2-40B4-BE49-F238E27FC236}">
                <a16:creationId xmlns:a16="http://schemas.microsoft.com/office/drawing/2014/main" id="{D8127D8A-B797-49F7-9F3C-F29B793DE54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l="-835" r="-884"/>
          <a:stretch/>
        </p:blipFill>
        <p:spPr>
          <a:xfrm>
            <a:off x="526646" y="4934159"/>
            <a:ext cx="2726724" cy="498981"/>
          </a:xfrm>
        </p:spPr>
      </p:pic>
      <p:pic>
        <p:nvPicPr>
          <p:cNvPr id="7" name="Picture 6" descr="A group of people standing around a table&#10;&#10;Description automatically generated">
            <a:extLst>
              <a:ext uri="{FF2B5EF4-FFF2-40B4-BE49-F238E27FC236}">
                <a16:creationId xmlns:a16="http://schemas.microsoft.com/office/drawing/2014/main" id="{0F209C6B-0F1C-9358-9DB0-2B231630DF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25112" y="2048"/>
            <a:ext cx="7866888" cy="6855951"/>
          </a:xfrm>
          <a:prstGeom prst="rect">
            <a:avLst/>
          </a:prstGeom>
        </p:spPr>
      </p:pic>
      <p:sp>
        <p:nvSpPr>
          <p:cNvPr id="8" name="Rectangle 7">
            <a:extLst>
              <a:ext uri="{FF2B5EF4-FFF2-40B4-BE49-F238E27FC236}">
                <a16:creationId xmlns:a16="http://schemas.microsoft.com/office/drawing/2014/main" id="{AA015858-8239-3044-9AA4-4467206E4188}"/>
              </a:ext>
            </a:extLst>
          </p:cNvPr>
          <p:cNvSpPr/>
          <p:nvPr/>
        </p:nvSpPr>
        <p:spPr>
          <a:xfrm>
            <a:off x="4693506" y="958850"/>
            <a:ext cx="7185087" cy="2241549"/>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D725D67-BB78-68BC-4209-B4CDBD887692}"/>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lang="en-US"/>
          </a:p>
        </p:txBody>
      </p:sp>
      <p:cxnSp>
        <p:nvCxnSpPr>
          <p:cNvPr id="10" name="Straight Connector 9">
            <a:extLst>
              <a:ext uri="{FF2B5EF4-FFF2-40B4-BE49-F238E27FC236}">
                <a16:creationId xmlns:a16="http://schemas.microsoft.com/office/drawing/2014/main" id="{4820168E-650F-1379-BAAD-2B8761B5E8E9}"/>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D0FAFF76-88E3-78D1-F281-0662E8A421CA}"/>
              </a:ext>
            </a:extLst>
          </p:cNvPr>
          <p:cNvGraphicFramePr>
            <a:graphicFrameLocks noGrp="1"/>
          </p:cNvGraphicFramePr>
          <p:nvPr>
            <p:extLst>
              <p:ext uri="{D42A27DB-BD31-4B8C-83A1-F6EECF244321}">
                <p14:modId xmlns:p14="http://schemas.microsoft.com/office/powerpoint/2010/main" val="3783361181"/>
              </p:ext>
            </p:extLst>
          </p:nvPr>
        </p:nvGraphicFramePr>
        <p:xfrm>
          <a:off x="4880681" y="1829082"/>
          <a:ext cx="6784269" cy="161507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defTabSz="914377">
                        <a:defRPr/>
                      </a:pPr>
                      <a:r>
                        <a:rPr lang="en-US" sz="1200">
                          <a:solidFill>
                            <a:schemeClr val="bg1"/>
                          </a:solidFill>
                        </a:rPr>
                        <a:t>Opened in 1890, one of the UK's foremost university museums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Collection of 4.5 million objects, spanning natural sciences and human cultures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defRPr/>
                      </a:pPr>
                      <a:r>
                        <a:rPr lang="en-US" sz="1200">
                          <a:solidFill>
                            <a:schemeClr val="bg1"/>
                          </a:solidFill>
                        </a:rPr>
                        <a:t>£15 million investment, reopened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882,327 visitors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solidFill>
                            <a:schemeClr val="bg1"/>
                          </a:solidFill>
                        </a:rPr>
                        <a:t>17,400 school pupils engaged in </a:t>
                      </a:r>
                      <a:r>
                        <a:rPr lang="en-US" sz="1200" err="1">
                          <a:solidFill>
                            <a:schemeClr val="bg1"/>
                          </a:solidFill>
                        </a:rPr>
                        <a:t>programmes</a:t>
                      </a:r>
                      <a:r>
                        <a:rPr lang="en-US" sz="1200">
                          <a:solidFill>
                            <a:schemeClr val="bg1"/>
                          </a:solidFill>
                        </a:rPr>
                        <a:t>, visits and outreach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
        <p:nvSpPr>
          <p:cNvPr id="12" name="Rectangle 11">
            <a:extLst>
              <a:ext uri="{FF2B5EF4-FFF2-40B4-BE49-F238E27FC236}">
                <a16:creationId xmlns:a16="http://schemas.microsoft.com/office/drawing/2014/main" id="{329BEF5A-AEBF-9BD0-36C9-77C6EF3DBFB9}"/>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4" name="Table 13">
            <a:extLst>
              <a:ext uri="{FF2B5EF4-FFF2-40B4-BE49-F238E27FC236}">
                <a16:creationId xmlns:a16="http://schemas.microsoft.com/office/drawing/2014/main" id="{1E540009-498B-676D-EDCD-D08F33290882}"/>
              </a:ext>
            </a:extLst>
          </p:cNvPr>
          <p:cNvGraphicFramePr>
            <a:graphicFrameLocks noGrp="1"/>
          </p:cNvGraphicFramePr>
          <p:nvPr>
            <p:extLst>
              <p:ext uri="{D42A27DB-BD31-4B8C-83A1-F6EECF244321}">
                <p14:modId xmlns:p14="http://schemas.microsoft.com/office/powerpoint/2010/main" val="1380560799"/>
              </p:ext>
            </p:extLst>
          </p:nvPr>
        </p:nvGraphicFramePr>
        <p:xfrm>
          <a:off x="4693507" y="5977798"/>
          <a:ext cx="7185086" cy="370840"/>
        </p:xfrm>
        <a:graphic>
          <a:graphicData uri="http://schemas.openxmlformats.org/drawingml/2006/table">
            <a:tbl>
              <a:tblPr bandRow="1">
                <a:tableStyleId>{5C22544A-7EE6-4342-B048-85BDC9FD1C3A}</a:tableStyleId>
              </a:tblPr>
              <a:tblGrid>
                <a:gridCol w="2414864">
                  <a:extLst>
                    <a:ext uri="{9D8B030D-6E8A-4147-A177-3AD203B41FA5}">
                      <a16:colId xmlns:a16="http://schemas.microsoft.com/office/drawing/2014/main" val="3965022016"/>
                    </a:ext>
                  </a:extLst>
                </a:gridCol>
                <a:gridCol w="1012372">
                  <a:extLst>
                    <a:ext uri="{9D8B030D-6E8A-4147-A177-3AD203B41FA5}">
                      <a16:colId xmlns:a16="http://schemas.microsoft.com/office/drawing/2014/main" val="3517273429"/>
                    </a:ext>
                  </a:extLst>
                </a:gridCol>
                <a:gridCol w="1687286">
                  <a:extLst>
                    <a:ext uri="{9D8B030D-6E8A-4147-A177-3AD203B41FA5}">
                      <a16:colId xmlns:a16="http://schemas.microsoft.com/office/drawing/2014/main" val="42269687"/>
                    </a:ext>
                  </a:extLst>
                </a:gridCol>
                <a:gridCol w="863523">
                  <a:extLst>
                    <a:ext uri="{9D8B030D-6E8A-4147-A177-3AD203B41FA5}">
                      <a16:colId xmlns:a16="http://schemas.microsoft.com/office/drawing/2014/main" val="2606530108"/>
                    </a:ext>
                  </a:extLst>
                </a:gridCol>
                <a:gridCol w="1207041">
                  <a:extLst>
                    <a:ext uri="{9D8B030D-6E8A-4147-A177-3AD203B41FA5}">
                      <a16:colId xmlns:a16="http://schemas.microsoft.com/office/drawing/2014/main" val="2725173044"/>
                    </a:ext>
                  </a:extLst>
                </a:gridCol>
              </a:tblGrid>
              <a:tr h="370840">
                <a:tc>
                  <a:txBody>
                    <a:bodyPr/>
                    <a:lstStyle/>
                    <a:p>
                      <a:pPr algn="ctr" defTabSz="914377"/>
                      <a:r>
                        <a:rPr lang="en-US" sz="1200" dirty="0" err="1">
                          <a:solidFill>
                            <a:schemeClr val="bg1"/>
                          </a:solidFill>
                          <a:cs typeface="Calibri"/>
                        </a:rPr>
                        <a:t>Austrailian</a:t>
                      </a:r>
                      <a:r>
                        <a:rPr lang="en-US" sz="1200" dirty="0">
                          <a:solidFill>
                            <a:schemeClr val="bg1"/>
                          </a:solidFill>
                          <a:cs typeface="Calibri"/>
                        </a:rPr>
                        <a:t> Institute of Aboriginal and Torres Strait Islander Studies</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Carbon Literacy Trust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Museum Development England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defTabSz="914377"/>
                      <a:r>
                        <a:rPr lang="en-US" sz="1200" dirty="0">
                          <a:solidFill>
                            <a:schemeClr val="bg1"/>
                          </a:solidFill>
                          <a:cs typeface="Calibri"/>
                        </a:rPr>
                        <a:t>The British Council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dirty="0">
                          <a:solidFill>
                            <a:schemeClr val="bg1"/>
                          </a:solidFill>
                          <a:cs typeface="Calibri"/>
                        </a:rPr>
                        <a:t>Creative Manchester*</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1295405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ong shot of a library&#10;&#10;Description automatically generated">
            <a:extLst>
              <a:ext uri="{FF2B5EF4-FFF2-40B4-BE49-F238E27FC236}">
                <a16:creationId xmlns:a16="http://schemas.microsoft.com/office/drawing/2014/main" id="{FDEC57AC-D5B6-0705-8CF8-200C005C06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328932" y="0"/>
            <a:ext cx="7863068" cy="6858000"/>
          </a:xfrm>
          <a:prstGeom prst="rect">
            <a:avLst/>
          </a:prstGeom>
        </p:spPr>
      </p:pic>
      <p:sp>
        <p:nvSpPr>
          <p:cNvPr id="18" name="Rectangle 17">
            <a:extLst>
              <a:ext uri="{FF2B5EF4-FFF2-40B4-BE49-F238E27FC236}">
                <a16:creationId xmlns:a16="http://schemas.microsoft.com/office/drawing/2014/main" id="{741EC802-DA88-EFB1-12A1-EFF15ED00EA0}"/>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08F12C1A-7C93-8910-D540-07DD281C7B42}"/>
              </a:ext>
            </a:extLst>
          </p:cNvPr>
          <p:cNvSpPr>
            <a:spLocks noGrp="1"/>
          </p:cNvSpPr>
          <p:nvPr>
            <p:ph type="body" sz="quarter" idx="10"/>
          </p:nvPr>
        </p:nvSpPr>
        <p:spPr>
          <a:xfrm>
            <a:off x="526646" y="562078"/>
            <a:ext cx="3376843" cy="1409461"/>
          </a:xfrm>
        </p:spPr>
        <p:txBody>
          <a:bodyPr/>
          <a:lstStyle/>
          <a:p>
            <a:r>
              <a:rPr lang="en-GB"/>
              <a:t>John Rylands Research Institute </a:t>
            </a:r>
            <a:br>
              <a:rPr lang="en-GB"/>
            </a:br>
            <a:r>
              <a:rPr lang="en-GB"/>
              <a:t>and Library</a:t>
            </a:r>
            <a:endParaRPr lang="en-US"/>
          </a:p>
        </p:txBody>
      </p:sp>
      <p:sp>
        <p:nvSpPr>
          <p:cNvPr id="10" name="Text Placeholder 9">
            <a:extLst>
              <a:ext uri="{FF2B5EF4-FFF2-40B4-BE49-F238E27FC236}">
                <a16:creationId xmlns:a16="http://schemas.microsoft.com/office/drawing/2014/main" id="{D930D0E8-5AD4-3B2E-55A4-22C3595FBB18}"/>
              </a:ext>
            </a:extLst>
          </p:cNvPr>
          <p:cNvSpPr>
            <a:spLocks noGrp="1"/>
          </p:cNvSpPr>
          <p:nvPr>
            <p:ph type="body" sz="quarter" idx="11"/>
          </p:nvPr>
        </p:nvSpPr>
        <p:spPr>
          <a:xfrm>
            <a:off x="526646" y="2153030"/>
            <a:ext cx="3376843" cy="2514303"/>
          </a:xfrm>
        </p:spPr>
        <p:txBody>
          <a:bodyPr/>
          <a:lstStyle/>
          <a:p>
            <a:r>
              <a:rPr lang="en-GB">
                <a:latin typeface="Arial"/>
                <a:cs typeface="Arial"/>
              </a:rPr>
              <a:t>Housing one of the finest </a:t>
            </a:r>
            <a:r>
              <a:rPr lang="en-GB" dirty="0">
                <a:latin typeface="Arial"/>
                <a:cs typeface="Arial"/>
              </a:rPr>
              <a:t>collections of manuscripts and early printed books in the UK, while also facilitating research and innovation. </a:t>
            </a:r>
            <a:endParaRPr lang="en-GB" i="1" dirty="0"/>
          </a:p>
          <a:p>
            <a:endParaRPr lang="en-US"/>
          </a:p>
        </p:txBody>
      </p:sp>
      <p:sp>
        <p:nvSpPr>
          <p:cNvPr id="12" name="Text Placeholder 11">
            <a:extLst>
              <a:ext uri="{FF2B5EF4-FFF2-40B4-BE49-F238E27FC236}">
                <a16:creationId xmlns:a16="http://schemas.microsoft.com/office/drawing/2014/main" id="{BC5CD9D5-E0FC-7CDF-BB00-04FE333A6FBD}"/>
              </a:ext>
            </a:extLst>
          </p:cNvPr>
          <p:cNvSpPr>
            <a:spLocks noGrp="1"/>
          </p:cNvSpPr>
          <p:nvPr>
            <p:ph type="body" sz="quarter" idx="12"/>
          </p:nvPr>
        </p:nvSpPr>
        <p:spPr/>
        <p:txBody>
          <a:bodyPr/>
          <a:lstStyle/>
          <a:p>
            <a:endParaRPr lang="en-US"/>
          </a:p>
        </p:txBody>
      </p:sp>
      <p:sp>
        <p:nvSpPr>
          <p:cNvPr id="14" name="Picture Placeholder 13">
            <a:extLst>
              <a:ext uri="{FF2B5EF4-FFF2-40B4-BE49-F238E27FC236}">
                <a16:creationId xmlns:a16="http://schemas.microsoft.com/office/drawing/2014/main" id="{FC0B9691-CC78-501E-4970-B59E5B82896E}"/>
              </a:ext>
            </a:extLst>
          </p:cNvPr>
          <p:cNvSpPr>
            <a:spLocks noGrp="1"/>
          </p:cNvSpPr>
          <p:nvPr>
            <p:ph type="pic" sz="quarter" idx="13"/>
          </p:nvPr>
        </p:nvSpPr>
        <p:spPr/>
        <p:txBody>
          <a:bodyPr/>
          <a:lstStyle/>
          <a:p>
            <a:endParaRPr lang="en-US"/>
          </a:p>
        </p:txBody>
      </p:sp>
      <p:graphicFrame>
        <p:nvGraphicFramePr>
          <p:cNvPr id="17" name="Table 16">
            <a:extLst>
              <a:ext uri="{FF2B5EF4-FFF2-40B4-BE49-F238E27FC236}">
                <a16:creationId xmlns:a16="http://schemas.microsoft.com/office/drawing/2014/main" id="{48569E6A-2B2D-DB58-E017-0FD4297C75EA}"/>
              </a:ext>
            </a:extLst>
          </p:cNvPr>
          <p:cNvGraphicFramePr>
            <a:graphicFrameLocks noGrp="1"/>
          </p:cNvGraphicFramePr>
          <p:nvPr>
            <p:extLst>
              <p:ext uri="{D42A27DB-BD31-4B8C-83A1-F6EECF244321}">
                <p14:modId xmlns:p14="http://schemas.microsoft.com/office/powerpoint/2010/main" val="2675969003"/>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dirty="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200" dirty="0">
                          <a:solidFill>
                            <a:schemeClr val="bg1"/>
                          </a:solidFill>
                          <a:ea typeface="Calibri"/>
                          <a:cs typeface="Calibri"/>
                        </a:rPr>
                        <a:t>University of Oxford</a:t>
                      </a:r>
                      <a:endParaRPr lang="en-GB"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bg1"/>
                          </a:solidFill>
                        </a:rPr>
                        <a:t>University of Cambridge*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
        <p:nvSpPr>
          <p:cNvPr id="20" name="Rectangle 19">
            <a:extLst>
              <a:ext uri="{FF2B5EF4-FFF2-40B4-BE49-F238E27FC236}">
                <a16:creationId xmlns:a16="http://schemas.microsoft.com/office/drawing/2014/main" id="{B5CE779B-7DDC-C2B7-B1FA-757CB9154B94}"/>
              </a:ext>
            </a:extLst>
          </p:cNvPr>
          <p:cNvSpPr/>
          <p:nvPr/>
        </p:nvSpPr>
        <p:spPr>
          <a:xfrm>
            <a:off x="4693506" y="958850"/>
            <a:ext cx="7185087" cy="2062287"/>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64C9DD67-2147-4EE6-5AE1-C93A539A146B}"/>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F3DD90B-2023-601A-0BBA-DA521C1F031A}"/>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CFE036E8-A435-B6A4-BCD9-F96CBFD1C666}"/>
              </a:ext>
            </a:extLst>
          </p:cNvPr>
          <p:cNvGraphicFramePr>
            <a:graphicFrameLocks noGrp="1"/>
          </p:cNvGraphicFramePr>
          <p:nvPr>
            <p:extLst>
              <p:ext uri="{D42A27DB-BD31-4B8C-83A1-F6EECF244321}">
                <p14:modId xmlns:p14="http://schemas.microsoft.com/office/powerpoint/2010/main" val="2920557527"/>
              </p:ext>
            </p:extLst>
          </p:nvPr>
        </p:nvGraphicFramePr>
        <p:xfrm>
          <a:off x="4880681" y="1829082"/>
          <a:ext cx="6784269" cy="1249311"/>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412179">
                <a:tc>
                  <a:txBody>
                    <a:bodyPr/>
                    <a:lstStyle/>
                    <a:p>
                      <a:pPr defTabSz="914377"/>
                      <a:r>
                        <a:rPr lang="en-US" sz="1200">
                          <a:solidFill>
                            <a:schemeClr val="bg1"/>
                          </a:solidFill>
                        </a:rPr>
                        <a:t>Third largest academic</a:t>
                      </a:r>
                      <a:r>
                        <a:rPr lang="en-US" sz="1200">
                          <a:solidFill>
                            <a:srgbClr val="FFFFFF"/>
                          </a:solidFill>
                        </a:rPr>
                        <a:t/>
                      </a:r>
                      <a:br>
                        <a:rPr lang="en-US" sz="1200">
                          <a:solidFill>
                            <a:srgbClr val="FFFFFF"/>
                          </a:solidFill>
                        </a:rPr>
                      </a:br>
                      <a:r>
                        <a:rPr lang="en-US" sz="1200">
                          <a:solidFill>
                            <a:schemeClr val="bg1"/>
                          </a:solidFill>
                        </a:rPr>
                        <a:t>library in UK</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Ten million items in collection</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Largest digital research collection of any UK library</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334911">
                <a:tc>
                  <a:txBody>
                    <a:bodyPr/>
                    <a:lstStyle/>
                    <a:p>
                      <a:pPr defTabSz="914377"/>
                      <a:r>
                        <a:rPr lang="en-US" sz="1200">
                          <a:solidFill>
                            <a:schemeClr val="bg1"/>
                          </a:solidFill>
                        </a:rPr>
                        <a:t>Top six special collections libraries in the world</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defTabSz="914377"/>
                      <a:r>
                        <a:rPr lang="en-US" sz="1200">
                          <a:solidFill>
                            <a:schemeClr val="bg1"/>
                          </a:solidFill>
                        </a:rPr>
                        <a:t>210,000 visitors in 2023</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200" i="1">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3491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spTree>
    <p:extLst>
      <p:ext uri="{BB962C8B-B14F-4D97-AF65-F5344CB8AC3E}">
        <p14:creationId xmlns:p14="http://schemas.microsoft.com/office/powerpoint/2010/main" val="1111358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4B821A9-3C06-756F-C0A3-93056441D0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774"/>
          <a:stretch/>
        </p:blipFill>
        <p:spPr>
          <a:xfrm>
            <a:off x="4328932" y="-4617"/>
            <a:ext cx="7863068" cy="6862617"/>
          </a:xfrm>
          <a:prstGeom prst="rect">
            <a:avLst/>
          </a:prstGeom>
          <a:solidFill>
            <a:srgbClr val="54361A"/>
          </a:solidFill>
        </p:spPr>
      </p:pic>
      <p:sp>
        <p:nvSpPr>
          <p:cNvPr id="25" name="Rectangle 24">
            <a:extLst>
              <a:ext uri="{FF2B5EF4-FFF2-40B4-BE49-F238E27FC236}">
                <a16:creationId xmlns:a16="http://schemas.microsoft.com/office/drawing/2014/main" id="{426A934C-FFB4-E721-AE4A-5F35CD8410F2}"/>
              </a:ext>
            </a:extLst>
          </p:cNvPr>
          <p:cNvSpPr/>
          <p:nvPr/>
        </p:nvSpPr>
        <p:spPr>
          <a:xfrm>
            <a:off x="4693506" y="5854148"/>
            <a:ext cx="7185087" cy="618140"/>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23CABDD5-D2C5-EC9B-7B5B-6E4859CA76FC}"/>
              </a:ext>
            </a:extLst>
          </p:cNvPr>
          <p:cNvSpPr>
            <a:spLocks noGrp="1"/>
          </p:cNvSpPr>
          <p:nvPr>
            <p:ph type="body" sz="quarter" idx="10"/>
          </p:nvPr>
        </p:nvSpPr>
        <p:spPr>
          <a:xfrm>
            <a:off x="526646" y="-98691"/>
            <a:ext cx="3376843" cy="1409461"/>
          </a:xfrm>
        </p:spPr>
        <p:txBody>
          <a:bodyPr/>
          <a:lstStyle/>
          <a:p>
            <a:r>
              <a:rPr lang="en-GB">
                <a:latin typeface="Arial"/>
                <a:cs typeface="Arial"/>
              </a:rPr>
              <a:t>The Whitworth Art Gallery</a:t>
            </a:r>
            <a:endParaRPr lang="en-US"/>
          </a:p>
        </p:txBody>
      </p:sp>
      <p:sp>
        <p:nvSpPr>
          <p:cNvPr id="13" name="Text Placeholder 12">
            <a:extLst>
              <a:ext uri="{FF2B5EF4-FFF2-40B4-BE49-F238E27FC236}">
                <a16:creationId xmlns:a16="http://schemas.microsoft.com/office/drawing/2014/main" id="{FD569B27-0510-EDE2-B8AB-28A56C72BE89}"/>
              </a:ext>
            </a:extLst>
          </p:cNvPr>
          <p:cNvSpPr>
            <a:spLocks noGrp="1"/>
          </p:cNvSpPr>
          <p:nvPr>
            <p:ph type="body" sz="quarter" idx="11"/>
          </p:nvPr>
        </p:nvSpPr>
        <p:spPr>
          <a:xfrm>
            <a:off x="526646" y="1492261"/>
            <a:ext cx="3376843" cy="2514303"/>
          </a:xfrm>
        </p:spPr>
        <p:txBody>
          <a:bodyPr/>
          <a:lstStyle/>
          <a:p>
            <a:r>
              <a:rPr lang="en-GB" dirty="0">
                <a:latin typeface="Arial"/>
                <a:cs typeface="Arial"/>
              </a:rPr>
              <a:t>Housing an</a:t>
            </a:r>
            <a:r>
              <a:rPr lang="en-GB">
                <a:latin typeface="Arial"/>
                <a:cs typeface="Arial"/>
              </a:rPr>
              <a:t> internationally </a:t>
            </a:r>
            <a:r>
              <a:rPr lang="en-GB" dirty="0">
                <a:latin typeface="Arial"/>
                <a:cs typeface="Arial"/>
              </a:rPr>
              <a:t>important collection of modern art, textiles and wallpapers. A place of research and learning open to the public, offering a space for the employment and understanding of art.</a:t>
            </a:r>
            <a:r>
              <a:rPr lang="en-GB" i="1" dirty="0">
                <a:latin typeface="Arial"/>
                <a:cs typeface="Arial"/>
              </a:rPr>
              <a:t> </a:t>
            </a:r>
            <a:endParaRPr lang="en-GB" i="1" dirty="0"/>
          </a:p>
          <a:p>
            <a:endParaRPr lang="en-US"/>
          </a:p>
        </p:txBody>
      </p:sp>
      <p:sp>
        <p:nvSpPr>
          <p:cNvPr id="15" name="Text Placeholder 14">
            <a:extLst>
              <a:ext uri="{FF2B5EF4-FFF2-40B4-BE49-F238E27FC236}">
                <a16:creationId xmlns:a16="http://schemas.microsoft.com/office/drawing/2014/main" id="{9FCD0DFB-AFBC-30A4-9F86-AB66FFCFC08B}"/>
              </a:ext>
            </a:extLst>
          </p:cNvPr>
          <p:cNvSpPr>
            <a:spLocks noGrp="1"/>
          </p:cNvSpPr>
          <p:nvPr>
            <p:ph type="body" sz="quarter" idx="12"/>
          </p:nvPr>
        </p:nvSpPr>
        <p:spPr/>
        <p:txBody>
          <a:bodyPr/>
          <a:lstStyle/>
          <a:p>
            <a:endParaRPr lang="en-US"/>
          </a:p>
        </p:txBody>
      </p:sp>
      <p:sp>
        <p:nvSpPr>
          <p:cNvPr id="30" name="Rectangle 29">
            <a:extLst>
              <a:ext uri="{FF2B5EF4-FFF2-40B4-BE49-F238E27FC236}">
                <a16:creationId xmlns:a16="http://schemas.microsoft.com/office/drawing/2014/main" id="{8A8CC235-FE36-FA58-CDE0-0BA7D08F97E5}"/>
              </a:ext>
            </a:extLst>
          </p:cNvPr>
          <p:cNvSpPr/>
          <p:nvPr/>
        </p:nvSpPr>
        <p:spPr>
          <a:xfrm>
            <a:off x="4693506" y="958850"/>
            <a:ext cx="7185087" cy="2470150"/>
          </a:xfrm>
          <a:prstGeom prst="rect">
            <a:avLst/>
          </a:prstGeom>
          <a:solidFill>
            <a:schemeClr val="accent5">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F36EBFA6-6E07-F84C-3B91-9AB1B4C5B4F4}"/>
              </a:ext>
            </a:extLst>
          </p:cNvPr>
          <p:cNvSpPr txBox="1"/>
          <p:nvPr/>
        </p:nvSpPr>
        <p:spPr>
          <a:xfrm>
            <a:off x="4880680" y="1310770"/>
            <a:ext cx="2754319" cy="330987"/>
          </a:xfrm>
          <a:prstGeom prst="rect">
            <a:avLst/>
          </a:prstGeom>
          <a:noFill/>
        </p:spPr>
        <p:txBody>
          <a:bodyPr wrap="square" lIns="0" tIns="0" rIns="0" bIns="0" rtlCol="0" anchor="t">
            <a:noAutofit/>
          </a:bodyPr>
          <a:lstStyle>
            <a:defPPr>
              <a:defRPr lang="en-US"/>
            </a:defPPr>
            <a:lvl1pPr>
              <a:defRPr b="1">
                <a:solidFill>
                  <a:schemeClr val="bg1"/>
                </a:solidFill>
                <a:latin typeface="Open Sans Light" pitchFamily="2" charset="0"/>
                <a:ea typeface="Open Sans Light" pitchFamily="2" charset="0"/>
                <a:cs typeface="Open Sans Light"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FFFFFF"/>
                </a:solidFill>
                <a:latin typeface="Arial"/>
                <a:ea typeface="Open Sans Light"/>
                <a:cs typeface="Arial"/>
              </a:rPr>
              <a:t>Highlights</a:t>
            </a: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Open Sans Light"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C5908EB8-35AD-763C-E6ED-3059D76EA030}"/>
              </a:ext>
            </a:extLst>
          </p:cNvPr>
          <p:cNvCxnSpPr>
            <a:cxnSpLocks/>
          </p:cNvCxnSpPr>
          <p:nvPr/>
        </p:nvCxnSpPr>
        <p:spPr>
          <a:xfrm>
            <a:off x="4880680" y="1679446"/>
            <a:ext cx="20208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A8E6E77A-B094-9687-33A8-CE000953CE33}"/>
              </a:ext>
            </a:extLst>
          </p:cNvPr>
          <p:cNvGraphicFramePr>
            <a:graphicFrameLocks noGrp="1"/>
          </p:cNvGraphicFramePr>
          <p:nvPr>
            <p:extLst>
              <p:ext uri="{D42A27DB-BD31-4B8C-83A1-F6EECF244321}">
                <p14:modId xmlns:p14="http://schemas.microsoft.com/office/powerpoint/2010/main" val="2664384762"/>
              </p:ext>
            </p:extLst>
          </p:nvPr>
        </p:nvGraphicFramePr>
        <p:xfrm>
          <a:off x="4880681" y="1829082"/>
          <a:ext cx="6784269" cy="2038888"/>
        </p:xfrm>
        <a:graphic>
          <a:graphicData uri="http://schemas.openxmlformats.org/drawingml/2006/table">
            <a:tbl>
              <a:tblPr>
                <a:tableStyleId>{5C22544A-7EE6-4342-B048-85BDC9FD1C3A}</a:tableStyleId>
              </a:tblPr>
              <a:tblGrid>
                <a:gridCol w="2261423">
                  <a:extLst>
                    <a:ext uri="{9D8B030D-6E8A-4147-A177-3AD203B41FA5}">
                      <a16:colId xmlns:a16="http://schemas.microsoft.com/office/drawing/2014/main" val="2016023353"/>
                    </a:ext>
                  </a:extLst>
                </a:gridCol>
                <a:gridCol w="2261423">
                  <a:extLst>
                    <a:ext uri="{9D8B030D-6E8A-4147-A177-3AD203B41FA5}">
                      <a16:colId xmlns:a16="http://schemas.microsoft.com/office/drawing/2014/main" val="3270494959"/>
                    </a:ext>
                  </a:extLst>
                </a:gridCol>
                <a:gridCol w="2261423">
                  <a:extLst>
                    <a:ext uri="{9D8B030D-6E8A-4147-A177-3AD203B41FA5}">
                      <a16:colId xmlns:a16="http://schemas.microsoft.com/office/drawing/2014/main" val="394603922"/>
                    </a:ext>
                  </a:extLst>
                </a:gridCol>
              </a:tblGrid>
              <a:tr h="781916">
                <a:tc>
                  <a:txBody>
                    <a:bodyPr/>
                    <a:lstStyle/>
                    <a:p>
                      <a:r>
                        <a:rPr lang="en-GB" sz="1200">
                          <a:solidFill>
                            <a:schemeClr val="bg1"/>
                          </a:solidFill>
                        </a:rPr>
                        <a:t>First art gallery in north-west to receive Gallery of Sanctuary status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Home to collection of more than 60,000 works of art, textiles and wallpapers</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200">
                          <a:solidFill>
                            <a:schemeClr val="bg1"/>
                          </a:solidFill>
                        </a:rPr>
                        <a:t>Collection loaned to 17 national and seven international venues </a:t>
                      </a:r>
                      <a:r>
                        <a:rPr lang="en-GB" sz="1200">
                          <a:solidFill>
                            <a:srgbClr val="FFFFFF"/>
                          </a:solidFill>
                        </a:rPr>
                        <a:t/>
                      </a:r>
                      <a:br>
                        <a:rPr lang="en-GB" sz="1200">
                          <a:solidFill>
                            <a:srgbClr val="FFFFFF"/>
                          </a:solidFill>
                        </a:rPr>
                      </a:br>
                      <a:r>
                        <a:rPr lang="en-GB" sz="1200">
                          <a:solidFill>
                            <a:schemeClr val="bg1"/>
                          </a:solidFill>
                        </a:rPr>
                        <a:t>per year</a:t>
                      </a: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713026"/>
                  </a:ext>
                </a:extLst>
              </a:tr>
              <a:tr h="8933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17 world-class exhibitions </a:t>
                      </a:r>
                      <a:r>
                        <a:rPr lang="en-GB" sz="1200">
                          <a:solidFill>
                            <a:srgbClr val="FFFFFF"/>
                          </a:solidFill>
                        </a:rPr>
                        <a:t/>
                      </a:r>
                      <a:br>
                        <a:rPr lang="en-GB" sz="1200">
                          <a:solidFill>
                            <a:srgbClr val="FFFFFF"/>
                          </a:solidFill>
                        </a:rPr>
                      </a:br>
                      <a:r>
                        <a:rPr lang="en-GB" sz="1200">
                          <a:solidFill>
                            <a:schemeClr val="bg1"/>
                          </a:solidFill>
                        </a:rPr>
                        <a:t>every year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More than 300 volunteers offering 5,500 hours of support across the gallery</a:t>
                      </a:r>
                    </a:p>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a:solidFill>
                            <a:schemeClr val="bg1"/>
                          </a:solidFill>
                        </a:rPr>
                        <a:t>More than 65,000 HE and FE visits per year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151589"/>
                  </a:ext>
                </a:extLst>
              </a:tr>
              <a:tr h="36357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sz="1200">
                        <a:solidFill>
                          <a:schemeClr val="bg1"/>
                        </a:solidFill>
                        <a:ea typeface="Calibri"/>
                        <a:cs typeface="Calibri"/>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a:solidFill>
                          <a:schemeClr val="bg1"/>
                        </a:solidFill>
                      </a:endParaRPr>
                    </a:p>
                  </a:txBody>
                  <a:tcPr marL="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417082"/>
                  </a:ext>
                </a:extLst>
              </a:tr>
            </a:tbl>
          </a:graphicData>
        </a:graphic>
      </p:graphicFrame>
      <p:pic>
        <p:nvPicPr>
          <p:cNvPr id="37" name="Picture Placeholder 36">
            <a:extLst>
              <a:ext uri="{FF2B5EF4-FFF2-40B4-BE49-F238E27FC236}">
                <a16:creationId xmlns:a16="http://schemas.microsoft.com/office/drawing/2014/main" id="{816F471F-2028-EB2E-BFE8-6F4C6D3CBB78}"/>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b="-63239"/>
          <a:stretch/>
        </p:blipFill>
        <p:spPr>
          <a:xfrm>
            <a:off x="526647" y="5027418"/>
            <a:ext cx="2725839" cy="562196"/>
          </a:xfrm>
        </p:spPr>
      </p:pic>
      <p:graphicFrame>
        <p:nvGraphicFramePr>
          <p:cNvPr id="4" name="Table 3">
            <a:extLst>
              <a:ext uri="{FF2B5EF4-FFF2-40B4-BE49-F238E27FC236}">
                <a16:creationId xmlns:a16="http://schemas.microsoft.com/office/drawing/2014/main" id="{733D0791-6597-10AE-87B1-057842D8D426}"/>
              </a:ext>
            </a:extLst>
          </p:cNvPr>
          <p:cNvGraphicFramePr>
            <a:graphicFrameLocks noGrp="1"/>
          </p:cNvGraphicFramePr>
          <p:nvPr>
            <p:extLst>
              <p:ext uri="{D42A27DB-BD31-4B8C-83A1-F6EECF244321}">
                <p14:modId xmlns:p14="http://schemas.microsoft.com/office/powerpoint/2010/main" val="3432898770"/>
              </p:ext>
            </p:extLst>
          </p:nvPr>
        </p:nvGraphicFramePr>
        <p:xfrm>
          <a:off x="4693507" y="5977798"/>
          <a:ext cx="7185087" cy="370840"/>
        </p:xfrm>
        <a:graphic>
          <a:graphicData uri="http://schemas.openxmlformats.org/drawingml/2006/table">
            <a:tbl>
              <a:tblPr bandRow="1">
                <a:tableStyleId>{5C22544A-7EE6-4342-B048-85BDC9FD1C3A}</a:tableStyleId>
              </a:tblPr>
              <a:tblGrid>
                <a:gridCol w="2395029">
                  <a:extLst>
                    <a:ext uri="{9D8B030D-6E8A-4147-A177-3AD203B41FA5}">
                      <a16:colId xmlns:a16="http://schemas.microsoft.com/office/drawing/2014/main" val="3965022016"/>
                    </a:ext>
                  </a:extLst>
                </a:gridCol>
                <a:gridCol w="2395029">
                  <a:extLst>
                    <a:ext uri="{9D8B030D-6E8A-4147-A177-3AD203B41FA5}">
                      <a16:colId xmlns:a16="http://schemas.microsoft.com/office/drawing/2014/main" val="3517273429"/>
                    </a:ext>
                  </a:extLst>
                </a:gridCol>
                <a:gridCol w="2395029">
                  <a:extLst>
                    <a:ext uri="{9D8B030D-6E8A-4147-A177-3AD203B41FA5}">
                      <a16:colId xmlns:a16="http://schemas.microsoft.com/office/drawing/2014/main" val="2606530108"/>
                    </a:ext>
                  </a:extLst>
                </a:gridCol>
              </a:tblGrid>
              <a:tr h="370840">
                <a:tc>
                  <a:txBody>
                    <a:bodyPr/>
                    <a:lstStyle/>
                    <a:p>
                      <a:pPr algn="ctr"/>
                      <a:r>
                        <a:rPr lang="en-GB" sz="1200" dirty="0">
                          <a:solidFill>
                            <a:schemeClr val="bg1"/>
                          </a:solidFill>
                        </a:rPr>
                        <a:t>Creative Manchester</a:t>
                      </a: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dirty="0">
                          <a:solidFill>
                            <a:schemeClr val="bg1"/>
                          </a:solidFill>
                          <a:cs typeface="Calibri"/>
                        </a:rPr>
                        <a:t>Manchester International Festival</a:t>
                      </a:r>
                      <a:endParaRPr lang="en-GB" sz="12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err="1">
                          <a:solidFill>
                            <a:schemeClr val="bg1"/>
                          </a:solidFill>
                        </a:rPr>
                        <a:t>Afrocats</a:t>
                      </a:r>
                      <a:r>
                        <a:rPr lang="en-GB" sz="1200" dirty="0">
                          <a:solidFill>
                            <a:schemeClr val="bg1"/>
                          </a:solidFill>
                        </a:rPr>
                        <a:t>*</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8766098"/>
                  </a:ext>
                </a:extLst>
              </a:tr>
            </a:tbl>
          </a:graphicData>
        </a:graphic>
      </p:graphicFrame>
    </p:spTree>
    <p:extLst>
      <p:ext uri="{BB962C8B-B14F-4D97-AF65-F5344CB8AC3E}">
        <p14:creationId xmlns:p14="http://schemas.microsoft.com/office/powerpoint/2010/main" val="323689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90FB-7EF4-7BB0-A643-FF3CF471AE87}"/>
              </a:ext>
            </a:extLst>
          </p:cNvPr>
          <p:cNvSpPr>
            <a:spLocks noGrp="1"/>
          </p:cNvSpPr>
          <p:nvPr>
            <p:ph type="title"/>
          </p:nvPr>
        </p:nvSpPr>
        <p:spPr>
          <a:xfrm>
            <a:off x="527050" y="924036"/>
            <a:ext cx="6145213" cy="2684462"/>
          </a:xfrm>
        </p:spPr>
        <p:txBody>
          <a:bodyPr/>
          <a:lstStyle/>
          <a:p>
            <a:r>
              <a:rPr lang="en-US"/>
              <a:t>Innovation at </a:t>
            </a:r>
            <a:br>
              <a:rPr lang="en-US"/>
            </a:br>
            <a:r>
              <a:rPr lang="en-US"/>
              <a:t>The University of Manchester</a:t>
            </a:r>
          </a:p>
        </p:txBody>
      </p:sp>
      <p:sp>
        <p:nvSpPr>
          <p:cNvPr id="8" name="Text Placeholder 7">
            <a:extLst>
              <a:ext uri="{FF2B5EF4-FFF2-40B4-BE49-F238E27FC236}">
                <a16:creationId xmlns:a16="http://schemas.microsoft.com/office/drawing/2014/main" id="{3AF35229-6B33-85C7-71A7-ED165FE938B3}"/>
              </a:ext>
            </a:extLst>
          </p:cNvPr>
          <p:cNvSpPr>
            <a:spLocks noGrp="1"/>
          </p:cNvSpPr>
          <p:nvPr>
            <p:ph type="body" sz="quarter" idx="10"/>
          </p:nvPr>
        </p:nvSpPr>
        <p:spPr>
          <a:xfrm>
            <a:off x="527050" y="3819636"/>
            <a:ext cx="6830680" cy="2379662"/>
          </a:xfrm>
        </p:spPr>
        <p:txBody>
          <a:bodyPr/>
          <a:lstStyle/>
          <a:p>
            <a:r>
              <a:rPr lang="en-US"/>
              <a:t>Innovation is a core priority for The University of Manchester and is a central theme within our strategic plan. Our ambition is to be </a:t>
            </a:r>
            <a:r>
              <a:rPr lang="en-US" err="1"/>
              <a:t>recognised</a:t>
            </a:r>
            <a:r>
              <a:rPr lang="en-US"/>
              <a:t> as a world leader in innovation through our partnerships and collaborations, supporting </a:t>
            </a:r>
            <a:r>
              <a:rPr lang="en-US" err="1"/>
              <a:t>commercialisation</a:t>
            </a:r>
            <a:r>
              <a:rPr lang="en-US"/>
              <a:t> and providing an optimal environment to boost entrepreneurship. </a:t>
            </a:r>
          </a:p>
          <a:p>
            <a:endParaRPr lang="en-US"/>
          </a:p>
        </p:txBody>
      </p:sp>
    </p:spTree>
    <p:extLst>
      <p:ext uri="{BB962C8B-B14F-4D97-AF65-F5344CB8AC3E}">
        <p14:creationId xmlns:p14="http://schemas.microsoft.com/office/powerpoint/2010/main" val="3889755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C62548-4A9A-35FE-AA2E-4EA8A34FEB97}"/>
              </a:ext>
            </a:extLst>
          </p:cNvPr>
          <p:cNvSpPr/>
          <p:nvPr/>
        </p:nvSpPr>
        <p:spPr>
          <a:xfrm>
            <a:off x="839973" y="0"/>
            <a:ext cx="3784009"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E0EDE4-E00D-2924-80A8-2DDA1AE25B82}"/>
              </a:ext>
            </a:extLst>
          </p:cNvPr>
          <p:cNvSpPr/>
          <p:nvPr/>
        </p:nvSpPr>
        <p:spPr>
          <a:xfrm>
            <a:off x="4623982" y="0"/>
            <a:ext cx="3784009" cy="6858000"/>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ECD473-5F6A-90A7-86C8-CD5B308FE998}"/>
              </a:ext>
            </a:extLst>
          </p:cNvPr>
          <p:cNvSpPr/>
          <p:nvPr/>
        </p:nvSpPr>
        <p:spPr>
          <a:xfrm>
            <a:off x="8407992" y="0"/>
            <a:ext cx="3784009"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7394B0-EDA6-CA6E-4FAB-0F15DC678474}"/>
              </a:ext>
            </a:extLst>
          </p:cNvPr>
          <p:cNvSpPr/>
          <p:nvPr/>
        </p:nvSpPr>
        <p:spPr>
          <a:xfrm>
            <a:off x="0" y="0"/>
            <a:ext cx="83997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88FC37-F954-9A79-E0CE-E587F24F85AF}"/>
              </a:ext>
            </a:extLst>
          </p:cNvPr>
          <p:cNvSpPr txBox="1"/>
          <p:nvPr/>
        </p:nvSpPr>
        <p:spPr>
          <a:xfrm>
            <a:off x="1322794" y="1316500"/>
            <a:ext cx="2824070" cy="4254573"/>
          </a:xfrm>
          <a:prstGeom prst="rect">
            <a:avLst/>
          </a:prstGeom>
          <a:noFill/>
        </p:spPr>
        <p:txBody>
          <a:bodyPr wrap="square" lIns="0" tIns="0" rIns="0" bIns="0" anchor="t">
            <a:noAutofit/>
          </a:bodyPr>
          <a:lstStyle/>
          <a:p>
            <a:pPr algn="ctr"/>
            <a:r>
              <a:rPr lang="en-US" sz="2200" b="1">
                <a:solidFill>
                  <a:schemeClr val="bg1"/>
                </a:solidFill>
                <a:cs typeface="Arial"/>
              </a:rPr>
              <a:t>External partnerships </a:t>
            </a:r>
            <a:r>
              <a:rPr lang="en-US" sz="2200" b="1">
                <a:cs typeface="Arial"/>
              </a:rPr>
              <a:t/>
            </a:r>
            <a:br>
              <a:rPr lang="en-US" sz="2200" b="1">
                <a:cs typeface="Arial"/>
              </a:rPr>
            </a:br>
            <a:r>
              <a:rPr lang="en-US" sz="2200" b="1">
                <a:solidFill>
                  <a:schemeClr val="bg1"/>
                </a:solidFill>
                <a:cs typeface="Arial"/>
              </a:rPr>
              <a:t>and collaborations </a:t>
            </a:r>
          </a:p>
          <a:p>
            <a:pPr algn="ctr"/>
            <a:endParaRPr lang="en-US">
              <a:solidFill>
                <a:schemeClr val="bg1"/>
              </a:solidFill>
              <a:cs typeface="Arial"/>
            </a:endParaRPr>
          </a:p>
          <a:p>
            <a:pPr algn="ctr"/>
            <a:r>
              <a:rPr lang="en-US" sz="1800">
                <a:solidFill>
                  <a:schemeClr val="bg1"/>
                </a:solidFill>
                <a:cs typeface="Arial"/>
              </a:rPr>
              <a:t>Regional, national</a:t>
            </a:r>
            <a:r>
              <a:rPr lang="en-US" sz="1800">
                <a:cs typeface="Arial"/>
              </a:rPr>
              <a:t/>
            </a:r>
            <a:br>
              <a:rPr lang="en-US" sz="1800">
                <a:cs typeface="Arial"/>
              </a:rPr>
            </a:br>
            <a:r>
              <a:rPr lang="en-US" sz="1800">
                <a:solidFill>
                  <a:schemeClr val="bg1"/>
                </a:solidFill>
                <a:cs typeface="Arial"/>
              </a:rPr>
              <a:t>and global</a:t>
            </a:r>
          </a:p>
          <a:p>
            <a:pPr algn="ctr"/>
            <a:endParaRPr lang="en-US">
              <a:solidFill>
                <a:schemeClr val="bg1"/>
              </a:solidFill>
              <a:cs typeface="Arial"/>
            </a:endParaRPr>
          </a:p>
          <a:p>
            <a:pPr algn="ctr"/>
            <a:r>
              <a:rPr lang="en-US" sz="1800">
                <a:solidFill>
                  <a:schemeClr val="bg1"/>
                </a:solidFill>
                <a:cs typeface="Arial"/>
              </a:rPr>
              <a:t>Major strategic alliances with large corporates including AstraZeneca, Unilever and Rolls-Royce</a:t>
            </a:r>
            <a:endParaRPr lang="en-US">
              <a:solidFill>
                <a:schemeClr val="bg1"/>
              </a:solidFill>
            </a:endParaRPr>
          </a:p>
          <a:p>
            <a:pPr algn="ctr"/>
            <a:endParaRPr lang="en-US" sz="1800">
              <a:solidFill>
                <a:schemeClr val="bg1"/>
              </a:solidFill>
              <a:cs typeface="Arial"/>
            </a:endParaRPr>
          </a:p>
          <a:p>
            <a:pPr algn="ctr"/>
            <a:r>
              <a:rPr lang="en-US" sz="1800">
                <a:solidFill>
                  <a:schemeClr val="bg1"/>
                </a:solidFill>
                <a:cs typeface="Arial"/>
              </a:rPr>
              <a:t>Support and funding for SME partners through knowledge exchange partnerships and our </a:t>
            </a:r>
            <a:r>
              <a:rPr lang="en-US" sz="1800">
                <a:cs typeface="Arial"/>
              </a:rPr>
              <a:t/>
            </a:r>
            <a:br>
              <a:rPr lang="en-US" sz="1800">
                <a:cs typeface="Arial"/>
              </a:rPr>
            </a:br>
            <a:r>
              <a:rPr lang="en-US" sz="1800">
                <a:solidFill>
                  <a:schemeClr val="bg1"/>
                </a:solidFill>
                <a:cs typeface="Arial"/>
              </a:rPr>
              <a:t>Scale-Up Forum </a:t>
            </a:r>
          </a:p>
        </p:txBody>
      </p:sp>
      <p:sp>
        <p:nvSpPr>
          <p:cNvPr id="16" name="TextBox 15">
            <a:extLst>
              <a:ext uri="{FF2B5EF4-FFF2-40B4-BE49-F238E27FC236}">
                <a16:creationId xmlns:a16="http://schemas.microsoft.com/office/drawing/2014/main" id="{839B6B11-7B09-C165-943C-AFFC82066A5C}"/>
              </a:ext>
            </a:extLst>
          </p:cNvPr>
          <p:cNvSpPr txBox="1"/>
          <p:nvPr/>
        </p:nvSpPr>
        <p:spPr>
          <a:xfrm>
            <a:off x="8867922" y="1328101"/>
            <a:ext cx="2841257" cy="2924922"/>
          </a:xfrm>
          <a:prstGeom prst="rect">
            <a:avLst/>
          </a:prstGeom>
          <a:noFill/>
        </p:spPr>
        <p:txBody>
          <a:bodyPr wrap="square" lIns="0" tIns="0" rIns="0" bIns="0" anchor="t">
            <a:noAutofit/>
          </a:bodyPr>
          <a:lstStyle/>
          <a:p>
            <a:pPr algn="ctr"/>
            <a:r>
              <a:rPr lang="en-US" sz="2200" b="1">
                <a:cs typeface="Arial"/>
              </a:rPr>
              <a:t/>
            </a:r>
            <a:br>
              <a:rPr lang="en-US" sz="2200" b="1">
                <a:cs typeface="Arial"/>
              </a:rPr>
            </a:br>
            <a:r>
              <a:rPr lang="en-US" sz="2200" b="1">
                <a:solidFill>
                  <a:schemeClr val="tx2"/>
                </a:solidFill>
                <a:cs typeface="Arial"/>
              </a:rPr>
              <a:t>Innovative environment</a:t>
            </a:r>
          </a:p>
          <a:p>
            <a:pPr algn="ctr"/>
            <a:endParaRPr lang="en-US" sz="1800">
              <a:solidFill>
                <a:schemeClr val="tx2"/>
              </a:solidFill>
              <a:cs typeface="Arial"/>
            </a:endParaRPr>
          </a:p>
          <a:p>
            <a:pPr algn="ctr"/>
            <a:r>
              <a:rPr lang="en-US">
                <a:solidFill>
                  <a:schemeClr val="tx2"/>
                </a:solidFill>
                <a:cs typeface="Arial"/>
              </a:rPr>
              <a:t>Nurturing</a:t>
            </a:r>
            <a:r>
              <a:rPr lang="en-US" sz="1800">
                <a:solidFill>
                  <a:schemeClr val="tx2"/>
                </a:solidFill>
                <a:cs typeface="Arial"/>
              </a:rPr>
              <a:t> innovation and </a:t>
            </a:r>
            <a:r>
              <a:rPr lang="en-US">
                <a:solidFill>
                  <a:schemeClr val="tx2"/>
                </a:solidFill>
                <a:cs typeface="Arial"/>
              </a:rPr>
              <a:t>supporting</a:t>
            </a:r>
            <a:r>
              <a:rPr lang="en-US" sz="1800">
                <a:solidFill>
                  <a:schemeClr val="tx2"/>
                </a:solidFill>
                <a:cs typeface="Arial"/>
              </a:rPr>
              <a:t> entrepreneurs to develop their ideas </a:t>
            </a:r>
          </a:p>
          <a:p>
            <a:pPr algn="ctr"/>
            <a:endParaRPr lang="en-US" sz="1800">
              <a:solidFill>
                <a:schemeClr val="tx2"/>
              </a:solidFill>
              <a:cs typeface="Arial"/>
            </a:endParaRPr>
          </a:p>
          <a:p>
            <a:pPr algn="ctr"/>
            <a:r>
              <a:rPr lang="en-US" sz="1800">
                <a:solidFill>
                  <a:schemeClr val="tx2"/>
                </a:solidFill>
                <a:cs typeface="Arial"/>
              </a:rPr>
              <a:t>Masood Entrepreneurship Centre offers training, support and guidance</a:t>
            </a:r>
          </a:p>
        </p:txBody>
      </p:sp>
      <p:sp>
        <p:nvSpPr>
          <p:cNvPr id="18" name="TextBox 17">
            <a:extLst>
              <a:ext uri="{FF2B5EF4-FFF2-40B4-BE49-F238E27FC236}">
                <a16:creationId xmlns:a16="http://schemas.microsoft.com/office/drawing/2014/main" id="{865C6217-7A89-090D-1D5F-27674873A036}"/>
              </a:ext>
            </a:extLst>
          </p:cNvPr>
          <p:cNvSpPr txBox="1"/>
          <p:nvPr/>
        </p:nvSpPr>
        <p:spPr>
          <a:xfrm>
            <a:off x="5083913" y="1328101"/>
            <a:ext cx="2841256" cy="2659108"/>
          </a:xfrm>
          <a:prstGeom prst="rect">
            <a:avLst/>
          </a:prstGeom>
          <a:noFill/>
        </p:spPr>
        <p:txBody>
          <a:bodyPr wrap="square" lIns="0" tIns="0" rIns="0" bIns="0" anchor="t">
            <a:noAutofit/>
          </a:bodyPr>
          <a:lstStyle/>
          <a:p>
            <a:pPr algn="ctr"/>
            <a:r>
              <a:rPr lang="en-US" sz="2200" b="1">
                <a:cs typeface="Arial"/>
              </a:rPr>
              <a:t/>
            </a:r>
            <a:br>
              <a:rPr lang="en-US" sz="2200" b="1">
                <a:cs typeface="Arial"/>
              </a:rPr>
            </a:br>
            <a:r>
              <a:rPr lang="en-US" sz="2200" b="1">
                <a:solidFill>
                  <a:schemeClr val="bg1"/>
                </a:solidFill>
                <a:cs typeface="Arial"/>
              </a:rPr>
              <a:t>Intellectual property </a:t>
            </a:r>
            <a:r>
              <a:rPr lang="en-US" sz="2200" b="1" err="1">
                <a:solidFill>
                  <a:schemeClr val="bg1"/>
                </a:solidFill>
                <a:cs typeface="Arial"/>
              </a:rPr>
              <a:t>commercialisation</a:t>
            </a:r>
            <a:endParaRPr lang="en-US" sz="2200" b="1">
              <a:solidFill>
                <a:schemeClr val="bg1"/>
              </a:solidFill>
              <a:cs typeface="Arial"/>
            </a:endParaRPr>
          </a:p>
          <a:p>
            <a:pPr algn="ctr"/>
            <a:endParaRPr lang="en-US" sz="1800">
              <a:solidFill>
                <a:schemeClr val="bg1"/>
              </a:solidFill>
              <a:cs typeface="Arial"/>
            </a:endParaRPr>
          </a:p>
          <a:p>
            <a:pPr algn="ctr"/>
            <a:r>
              <a:rPr lang="en-US">
                <a:solidFill>
                  <a:schemeClr val="bg1"/>
                </a:solidFill>
                <a:cs typeface="Arial"/>
              </a:rPr>
              <a:t>Supporting</a:t>
            </a:r>
            <a:r>
              <a:rPr lang="en-US" sz="1800">
                <a:solidFill>
                  <a:schemeClr val="bg1"/>
                </a:solidFill>
                <a:cs typeface="Arial"/>
              </a:rPr>
              <a:t> IP-rich spin out companies and </a:t>
            </a:r>
            <a:r>
              <a:rPr lang="en-US">
                <a:solidFill>
                  <a:schemeClr val="bg1"/>
                </a:solidFill>
                <a:cs typeface="Arial"/>
              </a:rPr>
              <a:t>securing</a:t>
            </a:r>
            <a:r>
              <a:rPr lang="en-US" sz="1800">
                <a:solidFill>
                  <a:schemeClr val="bg1"/>
                </a:solidFill>
                <a:cs typeface="Arial"/>
              </a:rPr>
              <a:t> investment for </a:t>
            </a:r>
            <a:r>
              <a:rPr lang="en-US" sz="1800" err="1">
                <a:solidFill>
                  <a:schemeClr val="bg1"/>
                </a:solidFill>
                <a:cs typeface="Arial"/>
              </a:rPr>
              <a:t>commercialisation</a:t>
            </a:r>
            <a:endParaRPr lang="en-US" sz="1800">
              <a:solidFill>
                <a:schemeClr val="bg1"/>
              </a:solidFill>
              <a:cs typeface="Arial"/>
            </a:endParaRPr>
          </a:p>
          <a:p>
            <a:pPr algn="ctr"/>
            <a:endParaRPr lang="en-US" sz="1800">
              <a:solidFill>
                <a:schemeClr val="bg1"/>
              </a:solidFill>
              <a:cs typeface="Arial"/>
            </a:endParaRPr>
          </a:p>
          <a:p>
            <a:pPr algn="ctr"/>
            <a:r>
              <a:rPr lang="en-US" sz="1800">
                <a:solidFill>
                  <a:schemeClr val="bg1"/>
                </a:solidFill>
                <a:cs typeface="Arial"/>
              </a:rPr>
              <a:t>Established Innovation Factory </a:t>
            </a:r>
          </a:p>
        </p:txBody>
      </p:sp>
      <p:cxnSp>
        <p:nvCxnSpPr>
          <p:cNvPr id="20" name="Straight Connector 19">
            <a:extLst>
              <a:ext uri="{FF2B5EF4-FFF2-40B4-BE49-F238E27FC236}">
                <a16:creationId xmlns:a16="http://schemas.microsoft.com/office/drawing/2014/main" id="{B2F91996-F38E-56B2-CD95-8916CDAF8708}"/>
              </a:ext>
            </a:extLst>
          </p:cNvPr>
          <p:cNvCxnSpPr/>
          <p:nvPr/>
        </p:nvCxnSpPr>
        <p:spPr>
          <a:xfrm>
            <a:off x="2488019" y="2466753"/>
            <a:ext cx="606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224568-6F7B-E967-46C8-2CDBF811ECCE}"/>
              </a:ext>
            </a:extLst>
          </p:cNvPr>
          <p:cNvCxnSpPr/>
          <p:nvPr/>
        </p:nvCxnSpPr>
        <p:spPr>
          <a:xfrm>
            <a:off x="6166884" y="2466753"/>
            <a:ext cx="606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0285A9-8C1B-72EF-5538-075196EA99CA}"/>
              </a:ext>
            </a:extLst>
          </p:cNvPr>
          <p:cNvCxnSpPr/>
          <p:nvPr/>
        </p:nvCxnSpPr>
        <p:spPr>
          <a:xfrm>
            <a:off x="9983972" y="2466753"/>
            <a:ext cx="60605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930836"/>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a:t>Innovation ecosystem</a:t>
            </a:r>
          </a:p>
        </p:txBody>
      </p:sp>
      <p:pic>
        <p:nvPicPr>
          <p:cNvPr id="5" name="Picture 4" descr="A diagram of a diagram&#10;&#10;AI-generated content may be incorrect.">
            <a:extLst>
              <a:ext uri="{FF2B5EF4-FFF2-40B4-BE49-F238E27FC236}">
                <a16:creationId xmlns:a16="http://schemas.microsoft.com/office/drawing/2014/main" id="{778E339A-9518-2E8F-3FD1-4C0C95BDF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538" y="-141515"/>
            <a:ext cx="12539076" cy="7141030"/>
          </a:xfrm>
          <a:prstGeom prst="rect">
            <a:avLst/>
          </a:prstGeom>
        </p:spPr>
      </p:pic>
    </p:spTree>
    <p:extLst>
      <p:ext uri="{BB962C8B-B14F-4D97-AF65-F5344CB8AC3E}">
        <p14:creationId xmlns:p14="http://schemas.microsoft.com/office/powerpoint/2010/main" val="3359394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with many buildings and trees&#10;&#10;Description automatically generated with medium confidence">
            <a:extLst>
              <a:ext uri="{FF2B5EF4-FFF2-40B4-BE49-F238E27FC236}">
                <a16:creationId xmlns:a16="http://schemas.microsoft.com/office/drawing/2014/main" id="{10A380AF-CBCD-920D-5FC6-EE59BE2B3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3542EE61-7A4F-D1F3-CCE9-C5CB0E8A8687}"/>
              </a:ext>
            </a:extLst>
          </p:cNvPr>
          <p:cNvSpPr/>
          <p:nvPr/>
        </p:nvSpPr>
        <p:spPr>
          <a:xfrm>
            <a:off x="-17581" y="-19824"/>
            <a:ext cx="12227162" cy="6877824"/>
          </a:xfrm>
          <a:prstGeom prst="rect">
            <a:avLst/>
          </a:prstGeom>
          <a:solidFill>
            <a:schemeClr val="tx1">
              <a:lumMod val="5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9BE8C27-B7F3-AD7F-96D9-0A1F3B38EBD5}"/>
              </a:ext>
            </a:extLst>
          </p:cNvPr>
          <p:cNvSpPr/>
          <p:nvPr/>
        </p:nvSpPr>
        <p:spPr>
          <a:xfrm rot="5400000">
            <a:off x="4067151" y="-1292101"/>
            <a:ext cx="4075280" cy="12244743"/>
          </a:xfrm>
          <a:prstGeom prst="rect">
            <a:avLst/>
          </a:prstGeom>
          <a:gradFill>
            <a:gsLst>
              <a:gs pos="100000">
                <a:schemeClr val="tx2">
                  <a:alpha val="75000"/>
                </a:schemeClr>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pPr algn="ctr"/>
            <a:r>
              <a:rPr lang="en-GB" sz="3600">
                <a:solidFill>
                  <a:schemeClr val="bg1"/>
                </a:solidFill>
              </a:rPr>
              <a:t>A powerful ecosystem</a:t>
            </a:r>
          </a:p>
        </p:txBody>
      </p:sp>
      <p:sp>
        <p:nvSpPr>
          <p:cNvPr id="12" name="Rounded Rectangle 11">
            <a:extLst>
              <a:ext uri="{FF2B5EF4-FFF2-40B4-BE49-F238E27FC236}">
                <a16:creationId xmlns:a16="http://schemas.microsoft.com/office/drawing/2014/main" id="{DE0FB320-F9DD-175A-42A5-7AF0F40A7D48}"/>
              </a:ext>
            </a:extLst>
          </p:cNvPr>
          <p:cNvSpPr/>
          <p:nvPr/>
        </p:nvSpPr>
        <p:spPr>
          <a:xfrm>
            <a:off x="237143" y="2275488"/>
            <a:ext cx="2704471" cy="2677258"/>
          </a:xfrm>
          <a:prstGeom prst="roundRect">
            <a:avLst>
              <a:gd name="adj" fmla="val 9007"/>
            </a:avLst>
          </a:prstGeom>
          <a:solidFill>
            <a:srgbClr val="F0DEFF">
              <a:alpha val="85188"/>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DE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4B6E76D-B440-92D6-C5AD-29E98F3D81D0}"/>
              </a:ext>
            </a:extLst>
          </p:cNvPr>
          <p:cNvSpPr txBox="1"/>
          <p:nvPr/>
        </p:nvSpPr>
        <p:spPr>
          <a:xfrm>
            <a:off x="237143" y="2877943"/>
            <a:ext cx="27044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'Very high engagement' for intellectual property and commercialisation.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000000"/>
                </a:solidFill>
                <a:effectLst/>
                <a:uLnTx/>
                <a:uFillTx/>
                <a:latin typeface="Arial" panose="020B0604020202020204"/>
                <a:ea typeface="+mn-ea"/>
                <a:cs typeface="Arial"/>
              </a:rPr>
              <a:t>Knowledge Exchange Framework</a:t>
            </a:r>
          </a:p>
        </p:txBody>
      </p:sp>
      <p:sp>
        <p:nvSpPr>
          <p:cNvPr id="13" name="Rounded Rectangle 12">
            <a:extLst>
              <a:ext uri="{FF2B5EF4-FFF2-40B4-BE49-F238E27FC236}">
                <a16:creationId xmlns:a16="http://schemas.microsoft.com/office/drawing/2014/main" id="{37E23380-C7CB-BB0D-0875-5508F990AA97}"/>
              </a:ext>
            </a:extLst>
          </p:cNvPr>
          <p:cNvSpPr/>
          <p:nvPr/>
        </p:nvSpPr>
        <p:spPr>
          <a:xfrm>
            <a:off x="3242468" y="2275488"/>
            <a:ext cx="2704471" cy="2677258"/>
          </a:xfrm>
          <a:prstGeom prst="roundRect">
            <a:avLst>
              <a:gd name="adj" fmla="val 9007"/>
            </a:avLst>
          </a:prstGeom>
          <a:solidFill>
            <a:srgbClr val="F0DEFF">
              <a:alpha val="85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19E8FEB-FABC-934B-0A96-3A213B3700AA}"/>
              </a:ext>
            </a:extLst>
          </p:cNvPr>
          <p:cNvSpPr txBox="1"/>
          <p:nvPr/>
        </p:nvSpPr>
        <p:spPr>
          <a:xfrm>
            <a:off x="3242468" y="2877943"/>
            <a:ext cx="270447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20-year multi-million-pound partnership with Boots and No7 has </a:t>
            </a:r>
            <a:b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b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been renewed for a further five years.</a:t>
            </a:r>
          </a:p>
        </p:txBody>
      </p:sp>
      <p:sp>
        <p:nvSpPr>
          <p:cNvPr id="14" name="Rounded Rectangle 13">
            <a:extLst>
              <a:ext uri="{FF2B5EF4-FFF2-40B4-BE49-F238E27FC236}">
                <a16:creationId xmlns:a16="http://schemas.microsoft.com/office/drawing/2014/main" id="{069EF788-20C2-13FE-C79F-A58EC4E0829A}"/>
              </a:ext>
            </a:extLst>
          </p:cNvPr>
          <p:cNvSpPr/>
          <p:nvPr/>
        </p:nvSpPr>
        <p:spPr>
          <a:xfrm>
            <a:off x="6247792" y="2287271"/>
            <a:ext cx="2704471" cy="2677258"/>
          </a:xfrm>
          <a:prstGeom prst="roundRect">
            <a:avLst>
              <a:gd name="adj" fmla="val 9007"/>
            </a:avLst>
          </a:prstGeom>
          <a:solidFill>
            <a:srgbClr val="F0DEFF">
              <a:alpha val="85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4E222C8-5C18-707A-9CDF-4CC71AC91F42}"/>
              </a:ext>
            </a:extLst>
          </p:cNvPr>
          <p:cNvSpPr txBox="1"/>
          <p:nvPr/>
        </p:nvSpPr>
        <p:spPr>
          <a:xfrm>
            <a:off x="6247792" y="2630645"/>
            <a:ext cx="270447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£15 million from the </a:t>
            </a:r>
            <a:b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b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UK Research and Innovation Impact Acceleration Account – turning cutting-edge research into </a:t>
            </a:r>
            <a:b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b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innovative solutions.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Rounded Rectangle 14">
            <a:extLst>
              <a:ext uri="{FF2B5EF4-FFF2-40B4-BE49-F238E27FC236}">
                <a16:creationId xmlns:a16="http://schemas.microsoft.com/office/drawing/2014/main" id="{CBF01352-F153-549C-5436-0988B30320FF}"/>
              </a:ext>
            </a:extLst>
          </p:cNvPr>
          <p:cNvSpPr/>
          <p:nvPr/>
        </p:nvSpPr>
        <p:spPr>
          <a:xfrm>
            <a:off x="9253116" y="2287271"/>
            <a:ext cx="2704471" cy="2677258"/>
          </a:xfrm>
          <a:prstGeom prst="roundRect">
            <a:avLst>
              <a:gd name="adj" fmla="val 9007"/>
            </a:avLst>
          </a:prstGeom>
          <a:solidFill>
            <a:srgbClr val="F0DEFF">
              <a:alpha val="85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10D86C3-BAD8-8D2A-55D8-2CA061945B23}"/>
              </a:ext>
            </a:extLst>
          </p:cNvPr>
          <p:cNvSpPr txBox="1"/>
          <p:nvPr/>
        </p:nvSpPr>
        <p:spPr>
          <a:xfrm>
            <a:off x="9253116" y="2630645"/>
            <a:ext cx="270174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Involved in Prosperity Partnerships, a </a:t>
            </a:r>
            <a:b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br>
            <a:r>
              <a:rPr kumimoji="0" lang="en-GB" sz="1800" b="0" i="0" u="none" strike="noStrike" kern="1200" cap="none" spc="0" normalizeH="0" baseline="0" noProof="0">
                <a:ln>
                  <a:noFill/>
                </a:ln>
                <a:solidFill>
                  <a:srgbClr val="000000"/>
                </a:solidFill>
                <a:effectLst/>
                <a:uLnTx/>
                <a:uFillTx/>
                <a:latin typeface="Arial" panose="020B0604020202020204"/>
                <a:ea typeface="+mn-ea"/>
                <a:cs typeface="Arial"/>
              </a:rPr>
              <a:t>£52 million UKRI program bringing together industry and academic to solve real world challenges.</a:t>
            </a:r>
          </a:p>
        </p:txBody>
      </p:sp>
    </p:spTree>
    <p:extLst>
      <p:ext uri="{BB962C8B-B14F-4D97-AF65-F5344CB8AC3E}">
        <p14:creationId xmlns:p14="http://schemas.microsoft.com/office/powerpoint/2010/main" val="3205647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45">
            <a:extLst>
              <a:ext uri="{FF2B5EF4-FFF2-40B4-BE49-F238E27FC236}">
                <a16:creationId xmlns:a16="http://schemas.microsoft.com/office/drawing/2014/main" id="{64E54703-75AD-9299-0818-C8624EC13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6344"/>
          <a:stretch/>
        </p:blipFill>
        <p:spPr>
          <a:xfrm>
            <a:off x="1" y="1908000"/>
            <a:ext cx="12192000" cy="9216000"/>
          </a:xfrm>
          <a:prstGeom prst="rect">
            <a:avLst/>
          </a:prstGeom>
        </p:spPr>
      </p:pic>
      <p:sp>
        <p:nvSpPr>
          <p:cNvPr id="17" name="Rectangle 16">
            <a:extLst>
              <a:ext uri="{FF2B5EF4-FFF2-40B4-BE49-F238E27FC236}">
                <a16:creationId xmlns:a16="http://schemas.microsoft.com/office/drawing/2014/main" id="{6F6CB16B-3788-A7C2-5A51-62E0D04D4B83}"/>
              </a:ext>
            </a:extLst>
          </p:cNvPr>
          <p:cNvSpPr/>
          <p:nvPr/>
        </p:nvSpPr>
        <p:spPr>
          <a:xfrm>
            <a:off x="0" y="1901020"/>
            <a:ext cx="12191999" cy="4949999"/>
          </a:xfrm>
          <a:prstGeom prst="rect">
            <a:avLst/>
          </a:prstGeom>
          <a:solidFill>
            <a:srgbClr val="033A63">
              <a:alpha val="5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AC0F02A-A3E8-B6B7-970D-57BB6548F3E3}"/>
              </a:ext>
            </a:extLst>
          </p:cNvPr>
          <p:cNvSpPr/>
          <p:nvPr/>
        </p:nvSpPr>
        <p:spPr>
          <a:xfrm>
            <a:off x="869430" y="4818528"/>
            <a:ext cx="10453140" cy="1552855"/>
          </a:xfrm>
          <a:prstGeom prst="rect">
            <a:avLst/>
          </a:prstGeom>
          <a:solidFill>
            <a:srgbClr val="F0DEFF">
              <a:alpha val="88000"/>
            </a:srgb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86F0A5DE-7338-AD82-230A-76DDD5BFB853}"/>
              </a:ext>
            </a:extLst>
          </p:cNvPr>
          <p:cNvSpPr/>
          <p:nvPr/>
        </p:nvSpPr>
        <p:spPr>
          <a:xfrm>
            <a:off x="869430" y="2265783"/>
            <a:ext cx="10453140" cy="2209502"/>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C4EECE9-59C5-9FD2-BAF8-04D34EEC25F4}"/>
              </a:ext>
            </a:extLst>
          </p:cNvPr>
          <p:cNvSpPr>
            <a:spLocks noGrp="1"/>
          </p:cNvSpPr>
          <p:nvPr>
            <p:ph type="title"/>
          </p:nvPr>
        </p:nvSpPr>
        <p:spPr/>
        <p:txBody>
          <a:bodyPr>
            <a:normAutofit/>
          </a:bodyPr>
          <a:lstStyle/>
          <a:p>
            <a:r>
              <a:rPr lang="en-GB" sz="3600">
                <a:ea typeface="Calibri Light"/>
                <a:cs typeface="Calibri Light"/>
              </a:rPr>
              <a:t>Business Engagement and Knowledge Exchange</a:t>
            </a:r>
            <a:endParaRPr lang="en-GB" sz="3600"/>
          </a:p>
        </p:txBody>
      </p:sp>
      <p:sp>
        <p:nvSpPr>
          <p:cNvPr id="6" name="TextBox 5">
            <a:extLst>
              <a:ext uri="{FF2B5EF4-FFF2-40B4-BE49-F238E27FC236}">
                <a16:creationId xmlns:a16="http://schemas.microsoft.com/office/drawing/2014/main" id="{41CB53E4-0CFD-6645-CA58-0946D591EAAE}"/>
              </a:ext>
            </a:extLst>
          </p:cNvPr>
          <p:cNvSpPr txBox="1"/>
          <p:nvPr/>
        </p:nvSpPr>
        <p:spPr>
          <a:xfrm>
            <a:off x="527552" y="1348141"/>
            <a:ext cx="94678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Supporting and nurturing new and existing business partnerships and collaborations.</a:t>
            </a:r>
            <a:endParaRPr kumimoji="0" lang="en-GB" sz="1800" b="0" i="0" u="none" strike="noStrike" kern="1200" cap="none" spc="0" normalizeH="0" baseline="0" noProof="0">
              <a:ln>
                <a:noFill/>
              </a:ln>
              <a:solidFill>
                <a:srgbClr val="FFFFFF"/>
              </a:solidFill>
              <a:effectLst/>
              <a:uLnTx/>
              <a:uFillTx/>
              <a:latin typeface="Arial" panose="020B0604020202020204"/>
              <a:ea typeface="Calibri"/>
              <a:cs typeface="Calibri"/>
            </a:endParaRPr>
          </a:p>
        </p:txBody>
      </p:sp>
      <p:sp>
        <p:nvSpPr>
          <p:cNvPr id="8" name="TextBox 7">
            <a:extLst>
              <a:ext uri="{FF2B5EF4-FFF2-40B4-BE49-F238E27FC236}">
                <a16:creationId xmlns:a16="http://schemas.microsoft.com/office/drawing/2014/main" id="{8A18BE01-9FE1-E2E7-F4B9-A713A056FB76}"/>
              </a:ext>
            </a:extLst>
          </p:cNvPr>
          <p:cNvSpPr txBox="1"/>
          <p:nvPr/>
        </p:nvSpPr>
        <p:spPr>
          <a:xfrm>
            <a:off x="1462261" y="2828835"/>
            <a:ext cx="40409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Partnerships and collaborations </a:t>
            </a:r>
            <a:b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with external organisations to </a:t>
            </a:r>
            <a:b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drive economic growth, social development and cultural enrichment.</a:t>
            </a:r>
            <a:endParaRPr kumimoji="0" lang="en-GB" sz="1800" b="0" i="0" u="none" strike="noStrike" kern="1200" cap="none" spc="0" normalizeH="0" baseline="0" noProof="0">
              <a:ln>
                <a:noFill/>
              </a:ln>
              <a:solidFill>
                <a:srgbClr val="FFFFFF"/>
              </a:solidFill>
              <a:effectLst/>
              <a:uLnTx/>
              <a:uFillTx/>
              <a:latin typeface="Arial" panose="020B0604020202020204"/>
              <a:ea typeface="Calibri"/>
              <a:cs typeface="Calibri"/>
            </a:endParaRPr>
          </a:p>
        </p:txBody>
      </p:sp>
      <p:sp>
        <p:nvSpPr>
          <p:cNvPr id="9" name="TextBox 8">
            <a:extLst>
              <a:ext uri="{FF2B5EF4-FFF2-40B4-BE49-F238E27FC236}">
                <a16:creationId xmlns:a16="http://schemas.microsoft.com/office/drawing/2014/main" id="{19803608-AEF4-6A6A-F497-FBCB9077309C}"/>
              </a:ext>
            </a:extLst>
          </p:cNvPr>
          <p:cNvSpPr txBox="1"/>
          <p:nvPr/>
        </p:nvSpPr>
        <p:spPr>
          <a:xfrm>
            <a:off x="7147185" y="2828835"/>
            <a:ext cx="3124200"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Proud to partner with some of the largest organisations in the world, along with national and regional SMEs.</a:t>
            </a:r>
            <a:endParaRPr kumimoji="0" lang="en-GB" sz="1800" b="0" i="0" u="none" strike="noStrike" kern="1200" cap="none" spc="0" normalizeH="0" baseline="0" noProof="0">
              <a:ln>
                <a:noFill/>
              </a:ln>
              <a:solidFill>
                <a:srgbClr val="FFFFFF"/>
              </a:solidFill>
              <a:effectLst/>
              <a:uLnTx/>
              <a:uFillTx/>
              <a:latin typeface="Arial" panose="020B0604020202020204"/>
              <a:ea typeface="Calibri"/>
              <a:cs typeface="Calibri"/>
            </a:endParaRPr>
          </a:p>
        </p:txBody>
      </p:sp>
      <p:sp>
        <p:nvSpPr>
          <p:cNvPr id="11" name="TextBox 10">
            <a:extLst>
              <a:ext uri="{FF2B5EF4-FFF2-40B4-BE49-F238E27FC236}">
                <a16:creationId xmlns:a16="http://schemas.microsoft.com/office/drawing/2014/main" id="{5E7AD074-31EA-6C59-07F3-53C70E8C1A81}"/>
              </a:ext>
            </a:extLst>
          </p:cNvPr>
          <p:cNvSpPr txBox="1"/>
          <p:nvPr/>
        </p:nvSpPr>
        <p:spPr>
          <a:xfrm>
            <a:off x="3748284" y="4993047"/>
            <a:ext cx="4695432"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Our tailored partnerships focus on:</a:t>
            </a:r>
          </a:p>
        </p:txBody>
      </p:sp>
      <p:sp>
        <p:nvSpPr>
          <p:cNvPr id="13" name="TextBox 12">
            <a:extLst>
              <a:ext uri="{FF2B5EF4-FFF2-40B4-BE49-F238E27FC236}">
                <a16:creationId xmlns:a16="http://schemas.microsoft.com/office/drawing/2014/main" id="{3D58BA90-1D84-C11E-1FEF-3B74F02094A0}"/>
              </a:ext>
            </a:extLst>
          </p:cNvPr>
          <p:cNvSpPr txBox="1"/>
          <p:nvPr/>
        </p:nvSpPr>
        <p:spPr>
          <a:xfrm>
            <a:off x="1454280" y="5494146"/>
            <a:ext cx="401842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Tackling global challenges though interdisciplinary research and skills. </a:t>
            </a:r>
          </a:p>
        </p:txBody>
      </p:sp>
      <p:sp>
        <p:nvSpPr>
          <p:cNvPr id="14" name="TextBox 13">
            <a:extLst>
              <a:ext uri="{FF2B5EF4-FFF2-40B4-BE49-F238E27FC236}">
                <a16:creationId xmlns:a16="http://schemas.microsoft.com/office/drawing/2014/main" id="{117A1155-B236-F9A9-27CE-489EB318963B}"/>
              </a:ext>
            </a:extLst>
          </p:cNvPr>
          <p:cNvSpPr txBox="1"/>
          <p:nvPr/>
        </p:nvSpPr>
        <p:spPr>
          <a:xfrm>
            <a:off x="6719298" y="5494146"/>
            <a:ext cx="3684916"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Developing new products, processes and services. </a:t>
            </a:r>
            <a:endParaRPr kumimoji="0" lang="en-GB" sz="1800" b="0" i="0" u="none" strike="noStrike" kern="1200" cap="none" spc="0" normalizeH="0" baseline="0" noProof="0">
              <a:ln>
                <a:noFill/>
              </a:ln>
              <a:solidFill>
                <a:srgbClr val="000000"/>
              </a:solidFill>
              <a:effectLst/>
              <a:uLnTx/>
              <a:uFillTx/>
              <a:latin typeface="Arial" panose="020B0604020202020204"/>
              <a:ea typeface="Calibri"/>
              <a:cs typeface="Calibri"/>
            </a:endParaRPr>
          </a:p>
        </p:txBody>
      </p:sp>
      <p:cxnSp>
        <p:nvCxnSpPr>
          <p:cNvPr id="7" name="Straight Connector 6">
            <a:extLst>
              <a:ext uri="{FF2B5EF4-FFF2-40B4-BE49-F238E27FC236}">
                <a16:creationId xmlns:a16="http://schemas.microsoft.com/office/drawing/2014/main" id="{55BCE03A-AE4D-11EA-F1EC-AA65C70E73BD}"/>
              </a:ext>
            </a:extLst>
          </p:cNvPr>
          <p:cNvCxnSpPr>
            <a:cxnSpLocks/>
          </p:cNvCxnSpPr>
          <p:nvPr/>
        </p:nvCxnSpPr>
        <p:spPr>
          <a:xfrm>
            <a:off x="6096000" y="2488223"/>
            <a:ext cx="0" cy="17672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F18141E-DA03-FD26-8EB1-989832778537}"/>
              </a:ext>
            </a:extLst>
          </p:cNvPr>
          <p:cNvCxnSpPr/>
          <p:nvPr/>
        </p:nvCxnSpPr>
        <p:spPr>
          <a:xfrm>
            <a:off x="-37669" y="1920096"/>
            <a:ext cx="1222966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924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2AE550-48C5-DDF5-2645-3E8B373FD39F}"/>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rcRect b="-38450"/>
          <a:stretch/>
        </p:blipFill>
        <p:spPr>
          <a:xfrm>
            <a:off x="0" y="1935432"/>
            <a:ext cx="12229669" cy="6876000"/>
          </a:xfrm>
          <a:prstGeom prst="rect">
            <a:avLst/>
          </a:prstGeom>
        </p:spPr>
      </p:pic>
      <p:sp>
        <p:nvSpPr>
          <p:cNvPr id="2" name="Title 1"/>
          <p:cNvSpPr>
            <a:spLocks noGrp="1"/>
          </p:cNvSpPr>
          <p:nvPr>
            <p:ph type="title"/>
          </p:nvPr>
        </p:nvSpPr>
        <p:spPr/>
        <p:txBody>
          <a:bodyPr>
            <a:normAutofit/>
          </a:bodyPr>
          <a:lstStyle/>
          <a:p>
            <a:r>
              <a:rPr lang="en-GB" sz="3600"/>
              <a:t>Innovation Factory Ltd</a:t>
            </a:r>
          </a:p>
        </p:txBody>
      </p:sp>
      <p:sp>
        <p:nvSpPr>
          <p:cNvPr id="3" name="TextBox 2"/>
          <p:cNvSpPr txBox="1"/>
          <p:nvPr/>
        </p:nvSpPr>
        <p:spPr>
          <a:xfrm>
            <a:off x="527552" y="1369497"/>
            <a:ext cx="1082624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Driving the commercialisation of The University of Manchester's innovations and intellectual property (IP).</a:t>
            </a:r>
            <a:endParaRPr kumimoji="0" lang="en-GB" sz="1800" b="0" i="0" u="none" strike="noStrike" kern="1200" cap="none" spc="0" normalizeH="0" baseline="0" noProof="0">
              <a:ln>
                <a:noFill/>
              </a:ln>
              <a:solidFill>
                <a:srgbClr val="FFFFFF"/>
              </a:solidFill>
              <a:effectLst/>
              <a:uLnTx/>
              <a:uFillTx/>
              <a:latin typeface="Arial" panose="020B0604020202020204"/>
              <a:ea typeface="Calibri"/>
              <a:cs typeface="Calibri"/>
            </a:endParaRPr>
          </a:p>
        </p:txBody>
      </p:sp>
      <p:graphicFrame>
        <p:nvGraphicFramePr>
          <p:cNvPr id="12" name="Diagram 11">
            <a:extLst>
              <a:ext uri="{FF2B5EF4-FFF2-40B4-BE49-F238E27FC236}">
                <a16:creationId xmlns:a16="http://schemas.microsoft.com/office/drawing/2014/main" id="{7FD38EB2-9FA7-FE08-423D-065A807D8264}"/>
              </a:ext>
            </a:extLst>
          </p:cNvPr>
          <p:cNvGraphicFramePr/>
          <p:nvPr/>
        </p:nvGraphicFramePr>
        <p:xfrm>
          <a:off x="971549" y="2545147"/>
          <a:ext cx="3275135" cy="1359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a:extLst>
              <a:ext uri="{FF2B5EF4-FFF2-40B4-BE49-F238E27FC236}">
                <a16:creationId xmlns:a16="http://schemas.microsoft.com/office/drawing/2014/main" id="{16737831-ADE0-9170-7245-0FE7A52980C2}"/>
              </a:ext>
            </a:extLst>
          </p:cNvPr>
          <p:cNvGraphicFramePr/>
          <p:nvPr/>
        </p:nvGraphicFramePr>
        <p:xfrm>
          <a:off x="4533900" y="2536800"/>
          <a:ext cx="3124200" cy="12003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4" name="Diagram 13">
            <a:extLst>
              <a:ext uri="{FF2B5EF4-FFF2-40B4-BE49-F238E27FC236}">
                <a16:creationId xmlns:a16="http://schemas.microsoft.com/office/drawing/2014/main" id="{0DF22346-D455-56E4-7B30-74A301C16A15}"/>
              </a:ext>
            </a:extLst>
          </p:cNvPr>
          <p:cNvGraphicFramePr/>
          <p:nvPr/>
        </p:nvGraphicFramePr>
        <p:xfrm>
          <a:off x="7945316" y="2519214"/>
          <a:ext cx="3124200" cy="14368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Rectangle 8"/>
          <p:cNvSpPr/>
          <p:nvPr/>
        </p:nvSpPr>
        <p:spPr>
          <a:xfrm>
            <a:off x="4279249" y="4251055"/>
            <a:ext cx="5594106" cy="2077063"/>
          </a:xfrm>
          <a:prstGeom prst="rect">
            <a:avLst/>
          </a:prstGeom>
          <a:solidFill>
            <a:schemeClr val="tx1">
              <a:lumMod val="50000"/>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Arial" panose="020B0604020202020204"/>
                <a:ea typeface="+mn-ea"/>
                <a:cs typeface="+mn-cs"/>
              </a:rPr>
              <a:t>2023/24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Launched 7 spin-outs.</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Secured £2.3M in licensing income.</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£9.2M in first investment in new spin-outs.</a:t>
            </a:r>
          </a:p>
        </p:txBody>
      </p:sp>
      <p:pic>
        <p:nvPicPr>
          <p:cNvPr id="19" name="Picture 18">
            <a:extLst>
              <a:ext uri="{FF2B5EF4-FFF2-40B4-BE49-F238E27FC236}">
                <a16:creationId xmlns:a16="http://schemas.microsoft.com/office/drawing/2014/main" id="{DF496297-EC1A-46C8-0B3F-6311BF4CD77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951851" y="4251055"/>
            <a:ext cx="2063976" cy="2063976"/>
          </a:xfrm>
          <a:prstGeom prst="rect">
            <a:avLst/>
          </a:prstGeom>
        </p:spPr>
      </p:pic>
      <p:cxnSp>
        <p:nvCxnSpPr>
          <p:cNvPr id="5" name="Straight Connector 4">
            <a:extLst>
              <a:ext uri="{FF2B5EF4-FFF2-40B4-BE49-F238E27FC236}">
                <a16:creationId xmlns:a16="http://schemas.microsoft.com/office/drawing/2014/main" id="{193FEAC7-53E7-59EB-2569-5AE277A78C4A}"/>
              </a:ext>
            </a:extLst>
          </p:cNvPr>
          <p:cNvCxnSpPr/>
          <p:nvPr/>
        </p:nvCxnSpPr>
        <p:spPr>
          <a:xfrm>
            <a:off x="-37669" y="1920096"/>
            <a:ext cx="1222966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74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169BFB-6081-FE4F-8A03-B19AB7E928B2}"/>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15" name="Title 1">
            <a:extLst>
              <a:ext uri="{FF2B5EF4-FFF2-40B4-BE49-F238E27FC236}">
                <a16:creationId xmlns:a16="http://schemas.microsoft.com/office/drawing/2014/main" id="{D87BC8BC-30F0-554B-A300-6340A0BB9B78}"/>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prstClr val="black">
                  <a:lumMod val="65000"/>
                  <a:lumOff val="35000"/>
                </a:prstClr>
              </a:solidFill>
              <a:effectLst/>
              <a:uLnTx/>
              <a:uFillTx/>
              <a:latin typeface="Open Sans Light"/>
              <a:ea typeface="+mj-ea"/>
              <a:cs typeface="Open Sans Light"/>
            </a:endParaRPr>
          </a:p>
        </p:txBody>
      </p:sp>
      <p:sp>
        <p:nvSpPr>
          <p:cNvPr id="16" name="Title 1">
            <a:extLst>
              <a:ext uri="{FF2B5EF4-FFF2-40B4-BE49-F238E27FC236}">
                <a16:creationId xmlns:a16="http://schemas.microsoft.com/office/drawing/2014/main" id="{B22382EC-3003-A44E-8490-6E9C7522B66B}"/>
              </a:ext>
            </a:extLst>
          </p:cNvPr>
          <p:cNvSpPr txBox="1">
            <a:spLocks/>
          </p:cNvSpPr>
          <p:nvPr/>
        </p:nvSpPr>
        <p:spPr>
          <a:xfrm>
            <a:off x="1184476" y="4693847"/>
            <a:ext cx="3174186"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Research and discovery</a:t>
            </a:r>
          </a:p>
        </p:txBody>
      </p:sp>
      <p:sp>
        <p:nvSpPr>
          <p:cNvPr id="17" name="Title 1">
            <a:extLst>
              <a:ext uri="{FF2B5EF4-FFF2-40B4-BE49-F238E27FC236}">
                <a16:creationId xmlns:a16="http://schemas.microsoft.com/office/drawing/2014/main" id="{6445453F-DEC2-F543-B97A-EC102CB460E8}"/>
              </a:ext>
            </a:extLst>
          </p:cNvPr>
          <p:cNvSpPr txBox="1">
            <a:spLocks/>
          </p:cNvSpPr>
          <p:nvPr/>
        </p:nvSpPr>
        <p:spPr>
          <a:xfrm>
            <a:off x="4578578" y="4693847"/>
            <a:ext cx="3010718"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Teaching and learning</a:t>
            </a:r>
          </a:p>
        </p:txBody>
      </p:sp>
      <p:sp>
        <p:nvSpPr>
          <p:cNvPr id="18" name="Title 1">
            <a:extLst>
              <a:ext uri="{FF2B5EF4-FFF2-40B4-BE49-F238E27FC236}">
                <a16:creationId xmlns:a16="http://schemas.microsoft.com/office/drawing/2014/main" id="{761CF58D-04D1-E74B-9F80-E764003FA164}"/>
              </a:ext>
            </a:extLst>
          </p:cNvPr>
          <p:cNvSpPr txBox="1">
            <a:spLocks/>
          </p:cNvSpPr>
          <p:nvPr/>
        </p:nvSpPr>
        <p:spPr>
          <a:xfrm>
            <a:off x="8076234" y="4693847"/>
            <a:ext cx="2780190" cy="88476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Social responsibility</a:t>
            </a:r>
          </a:p>
        </p:txBody>
      </p:sp>
      <p:pic>
        <p:nvPicPr>
          <p:cNvPr id="19" name="Picture 18">
            <a:extLst>
              <a:ext uri="{FF2B5EF4-FFF2-40B4-BE49-F238E27FC236}">
                <a16:creationId xmlns:a16="http://schemas.microsoft.com/office/drawing/2014/main" id="{5F03792F-A75F-D240-A4CC-3F023B1D75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56" t="13006" r="69287" b="12049"/>
          <a:stretch/>
        </p:blipFill>
        <p:spPr>
          <a:xfrm>
            <a:off x="1607378" y="1954518"/>
            <a:ext cx="2328382" cy="2265288"/>
          </a:xfrm>
          <a:prstGeom prst="rect">
            <a:avLst/>
          </a:prstGeom>
        </p:spPr>
      </p:pic>
      <p:sp>
        <p:nvSpPr>
          <p:cNvPr id="20" name="Oval 19">
            <a:extLst>
              <a:ext uri="{FF2B5EF4-FFF2-40B4-BE49-F238E27FC236}">
                <a16:creationId xmlns:a16="http://schemas.microsoft.com/office/drawing/2014/main" id="{72A761AE-36C5-D74E-B4B0-1F46071CBA94}"/>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31A11252-432D-214E-9B59-E5FAC09CF810}"/>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47AD1AC6-D8A4-A049-BEB4-C57F89982379}"/>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921A5B75-EE77-3B42-A948-1301FB16F6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280" t="13006" r="35163" b="12049"/>
          <a:stretch/>
        </p:blipFill>
        <p:spPr>
          <a:xfrm>
            <a:off x="4919746" y="1954518"/>
            <a:ext cx="2328382" cy="2265288"/>
          </a:xfrm>
          <a:prstGeom prst="rect">
            <a:avLst/>
          </a:prstGeom>
        </p:spPr>
      </p:pic>
      <p:pic>
        <p:nvPicPr>
          <p:cNvPr id="25" name="Picture 24">
            <a:extLst>
              <a:ext uri="{FF2B5EF4-FFF2-40B4-BE49-F238E27FC236}">
                <a16:creationId xmlns:a16="http://schemas.microsoft.com/office/drawing/2014/main" id="{D0C7EB95-AAFC-D349-BB1C-0BA8987CF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92" t="13006" r="-149" b="12049"/>
          <a:stretch/>
        </p:blipFill>
        <p:spPr>
          <a:xfrm>
            <a:off x="8302138" y="1954518"/>
            <a:ext cx="2328382" cy="2265288"/>
          </a:xfrm>
          <a:prstGeom prst="rect">
            <a:avLst/>
          </a:prstGeom>
        </p:spPr>
      </p:pic>
      <p:sp>
        <p:nvSpPr>
          <p:cNvPr id="2" name="Title 1">
            <a:extLst>
              <a:ext uri="{FF2B5EF4-FFF2-40B4-BE49-F238E27FC236}">
                <a16:creationId xmlns:a16="http://schemas.microsoft.com/office/drawing/2014/main" id="{4ADFD163-3F14-CE1C-1C70-2CA7133C3E33}"/>
              </a:ext>
            </a:extLst>
          </p:cNvPr>
          <p:cNvSpPr>
            <a:spLocks noGrp="1"/>
          </p:cNvSpPr>
          <p:nvPr>
            <p:ph type="title"/>
          </p:nvPr>
        </p:nvSpPr>
        <p:spPr/>
        <p:txBody>
          <a:bodyPr/>
          <a:lstStyle/>
          <a:p>
            <a:pPr algn="ctr"/>
            <a:r>
              <a:rPr lang="en-US" dirty="0">
                <a:solidFill>
                  <a:schemeClr val="tx2"/>
                </a:solidFill>
              </a:rPr>
              <a:t>Our core goals</a:t>
            </a:r>
          </a:p>
        </p:txBody>
      </p:sp>
    </p:spTree>
    <p:extLst>
      <p:ext uri="{BB962C8B-B14F-4D97-AF65-F5344CB8AC3E}">
        <p14:creationId xmlns:p14="http://schemas.microsoft.com/office/powerpoint/2010/main" val="39517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DFD19013-9163-AED6-8AC9-0C1ABF8BC4E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18" name="Rectangle 17">
            <a:extLst>
              <a:ext uri="{FF2B5EF4-FFF2-40B4-BE49-F238E27FC236}">
                <a16:creationId xmlns:a16="http://schemas.microsoft.com/office/drawing/2014/main" id="{9D0E6B20-964E-213D-C229-E19158AB8BEF}"/>
              </a:ext>
            </a:extLst>
          </p:cNvPr>
          <p:cNvSpPr/>
          <p:nvPr/>
        </p:nvSpPr>
        <p:spPr>
          <a:xfrm rot="5400000">
            <a:off x="5854056" y="520056"/>
            <a:ext cx="3801762" cy="8874126"/>
          </a:xfrm>
          <a:prstGeom prst="rect">
            <a:avLst/>
          </a:prstGeom>
          <a:gradFill>
            <a:gsLst>
              <a:gs pos="100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2252F9AB-E648-C46C-070A-DC4AC193A8A2}"/>
              </a:ext>
            </a:extLst>
          </p:cNvPr>
          <p:cNvSpPr>
            <a:spLocks noGrp="1"/>
          </p:cNvSpPr>
          <p:nvPr>
            <p:ph type="body" sz="quarter" idx="10"/>
          </p:nvPr>
        </p:nvSpPr>
        <p:spPr>
          <a:xfrm>
            <a:off x="386604" y="254712"/>
            <a:ext cx="2313428" cy="1409461"/>
          </a:xfrm>
        </p:spPr>
        <p:txBody>
          <a:bodyPr/>
          <a:lstStyle/>
          <a:p>
            <a:r>
              <a:rPr lang="en-GB" sz="3600" b="1"/>
              <a:t>Sister</a:t>
            </a:r>
            <a:r>
              <a:rPr lang="en-GB" b="1"/>
              <a:t> </a:t>
            </a:r>
            <a:br>
              <a:rPr lang="en-GB" b="1"/>
            </a:br>
            <a:r>
              <a:rPr lang="en-GB" sz="2000" b="1"/>
              <a:t>(formerly ID Manchester)</a:t>
            </a:r>
            <a:endParaRPr lang="en-US" sz="2000" b="1"/>
          </a:p>
        </p:txBody>
      </p:sp>
      <p:sp>
        <p:nvSpPr>
          <p:cNvPr id="7" name="Text Placeholder 6">
            <a:extLst>
              <a:ext uri="{FF2B5EF4-FFF2-40B4-BE49-F238E27FC236}">
                <a16:creationId xmlns:a16="http://schemas.microsoft.com/office/drawing/2014/main" id="{B8C91003-0BCA-6D74-903B-2E3CAE025DBC}"/>
              </a:ext>
            </a:extLst>
          </p:cNvPr>
          <p:cNvSpPr>
            <a:spLocks noGrp="1"/>
          </p:cNvSpPr>
          <p:nvPr>
            <p:ph type="body" sz="quarter" idx="11"/>
          </p:nvPr>
        </p:nvSpPr>
        <p:spPr>
          <a:xfrm>
            <a:off x="386604" y="1781821"/>
            <a:ext cx="2661396" cy="1274417"/>
          </a:xfrm>
        </p:spPr>
        <p:txBody>
          <a:bodyPr/>
          <a:lstStyle/>
          <a:p>
            <a:r>
              <a:rPr lang="en-GB" sz="1400"/>
              <a:t>Transforming The University </a:t>
            </a:r>
            <a:br>
              <a:rPr lang="en-GB" sz="1400"/>
            </a:br>
            <a:r>
              <a:rPr lang="en-GB" sz="1400"/>
              <a:t>of Manchester’s former North campus into a vibrant city centre neighbourhood </a:t>
            </a:r>
            <a:br>
              <a:rPr lang="en-GB" sz="1400"/>
            </a:br>
            <a:r>
              <a:rPr lang="en-GB" sz="1400"/>
              <a:t>in collaboration with </a:t>
            </a:r>
            <a:br>
              <a:rPr lang="en-GB" sz="1400"/>
            </a:br>
            <a:r>
              <a:rPr lang="en-GB" sz="1400" err="1"/>
              <a:t>Bruntwood</a:t>
            </a:r>
            <a:r>
              <a:rPr lang="en-GB" sz="1400"/>
              <a:t> SciTech.</a:t>
            </a:r>
          </a:p>
          <a:p>
            <a:endParaRPr lang="en-US"/>
          </a:p>
        </p:txBody>
      </p:sp>
      <p:sp>
        <p:nvSpPr>
          <p:cNvPr id="4" name="TextBox 3"/>
          <p:cNvSpPr txBox="1"/>
          <p:nvPr/>
        </p:nvSpPr>
        <p:spPr>
          <a:xfrm>
            <a:off x="451520" y="3250388"/>
            <a:ext cx="2661396" cy="210826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2 million </a:t>
            </a:r>
            <a:r>
              <a:rPr kumimoji="0" lang="en-GB" sz="1400" b="0" i="0" u="none" strike="noStrike" kern="1200" cap="none" spc="0" normalizeH="0" baseline="0" noProof="0" err="1">
                <a:ln>
                  <a:noFill/>
                </a:ln>
                <a:solidFill>
                  <a:srgbClr val="FFFFFF"/>
                </a:solidFill>
                <a:effectLst/>
                <a:uLnTx/>
                <a:uFillTx/>
                <a:latin typeface="Arial" panose="020B0604020202020204"/>
                <a:ea typeface="+mn-ea"/>
                <a:cs typeface="+mn-cs"/>
              </a:rPr>
              <a:t>sq</a:t>
            </a: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 ft of commercial, innovation </a:t>
            </a:r>
            <a:r>
              <a:rPr kumimoji="0" lang="en-GB" sz="1400" b="0" i="0" u="none" strike="noStrike" kern="1200" cap="none" spc="0" normalizeH="0" baseline="0" noProof="0">
                <a:ln>
                  <a:noFill/>
                </a:ln>
                <a:solidFill>
                  <a:srgbClr val="630798"/>
                </a:solidFill>
                <a:effectLst/>
                <a:uLnTx/>
                <a:uFillTx/>
                <a:latin typeface="Arial" panose="020B0604020202020204"/>
                <a:ea typeface="+mn-ea"/>
                <a:cs typeface="+mn-cs"/>
              </a:rPr>
              <a:t/>
            </a:r>
            <a:br>
              <a:rPr kumimoji="0" lang="en-GB" sz="1400" b="0" i="0" u="none" strike="noStrike" kern="1200" cap="none" spc="0" normalizeH="0" baseline="0" noProof="0">
                <a:ln>
                  <a:noFill/>
                </a:ln>
                <a:solidFill>
                  <a:srgbClr val="630798"/>
                </a:solidFill>
                <a:effectLst/>
                <a:uLnTx/>
                <a:uFillTx/>
                <a:latin typeface="Arial" panose="020B0604020202020204"/>
                <a:ea typeface="+mn-ea"/>
                <a:cs typeface="+mn-cs"/>
              </a:rPr>
            </a:b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and retail space.</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Creating 1,500 new homes.</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9 acres of public realm.</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10,000 new jobs, training and apprenticeship opportunities. </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9" name="Rectangle 8"/>
          <p:cNvSpPr/>
          <p:nvPr/>
        </p:nvSpPr>
        <p:spPr>
          <a:xfrm>
            <a:off x="3730759" y="5358657"/>
            <a:ext cx="6104238" cy="1176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21600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FFFFFF"/>
                </a:solidFill>
                <a:effectLst/>
                <a:uLnTx/>
                <a:uFillTx/>
                <a:latin typeface="Arial" panose="020B0604020202020204"/>
                <a:ea typeface="+mn-ea"/>
                <a:cs typeface="+mn-cs"/>
              </a:rPr>
              <a:t>Renold</a:t>
            </a: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 innovation 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A new home for start-ups, spin-outs and entrepreneurs.</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Offering co-working and private workspaces and flexible event space.</a:t>
            </a: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7ABF68AA-EC80-89C7-4BCB-DD5ED6079801}"/>
              </a:ext>
            </a:extLst>
          </p:cNvPr>
          <p:cNvPicPr>
            <a:picLocks noChangeAspect="1"/>
          </p:cNvPicPr>
          <p:nvPr/>
        </p:nvPicPr>
        <p:blipFill>
          <a:blip r:embed="rId4"/>
          <a:stretch>
            <a:fillRect/>
          </a:stretch>
        </p:blipFill>
        <p:spPr>
          <a:xfrm>
            <a:off x="3455950" y="169643"/>
            <a:ext cx="1296692" cy="1296692"/>
          </a:xfrm>
          <a:prstGeom prst="rect">
            <a:avLst/>
          </a:prstGeom>
        </p:spPr>
      </p:pic>
    </p:spTree>
    <p:extLst>
      <p:ext uri="{BB962C8B-B14F-4D97-AF65-F5344CB8AC3E}">
        <p14:creationId xmlns:p14="http://schemas.microsoft.com/office/powerpoint/2010/main" val="2196799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52685-E03C-F866-F099-9CAC9125E285}"/>
              </a:ext>
            </a:extLst>
          </p:cNvPr>
          <p:cNvPicPr>
            <a:picLocks noChangeAspect="1"/>
          </p:cNvPicPr>
          <p:nvPr/>
        </p:nvPicPr>
        <p:blipFill rotWithShape="1">
          <a:blip r:embed="rId3"/>
          <a:srcRect/>
          <a:stretch/>
        </p:blipFill>
        <p:spPr>
          <a:xfrm>
            <a:off x="-4" y="1891780"/>
            <a:ext cx="12192000" cy="6263898"/>
          </a:xfrm>
          <a:prstGeom prst="rect">
            <a:avLst/>
          </a:prstGeom>
        </p:spPr>
      </p:pic>
      <p:sp>
        <p:nvSpPr>
          <p:cNvPr id="12" name="Rectangle 11">
            <a:extLst>
              <a:ext uri="{FF2B5EF4-FFF2-40B4-BE49-F238E27FC236}">
                <a16:creationId xmlns:a16="http://schemas.microsoft.com/office/drawing/2014/main" id="{F26BF80B-13E6-ACC3-A90C-3E8A0598FBA1}"/>
              </a:ext>
            </a:extLst>
          </p:cNvPr>
          <p:cNvSpPr/>
          <p:nvPr/>
        </p:nvSpPr>
        <p:spPr>
          <a:xfrm>
            <a:off x="-2" y="1920096"/>
            <a:ext cx="12192000" cy="5076000"/>
          </a:xfrm>
          <a:prstGeom prst="rect">
            <a:avLst/>
          </a:prstGeom>
          <a:solidFill>
            <a:schemeClr val="tx2">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GB"/>
              <a:t>Unit M</a:t>
            </a:r>
          </a:p>
        </p:txBody>
      </p:sp>
      <p:sp>
        <p:nvSpPr>
          <p:cNvPr id="3" name="TextBox 2"/>
          <p:cNvSpPr txBox="1"/>
          <p:nvPr/>
        </p:nvSpPr>
        <p:spPr>
          <a:xfrm>
            <a:off x="527552" y="1353273"/>
            <a:ext cx="94678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Driving regional innovation to help solve the UK’s growth and productivity challenges. </a:t>
            </a:r>
          </a:p>
        </p:txBody>
      </p:sp>
      <p:sp>
        <p:nvSpPr>
          <p:cNvPr id="9" name="Oval 8">
            <a:extLst>
              <a:ext uri="{FF2B5EF4-FFF2-40B4-BE49-F238E27FC236}">
                <a16:creationId xmlns:a16="http://schemas.microsoft.com/office/drawing/2014/main" id="{D4CCAF20-301D-54B4-8798-D9E7AAC2BC2F}"/>
              </a:ext>
            </a:extLst>
          </p:cNvPr>
          <p:cNvSpPr/>
          <p:nvPr/>
        </p:nvSpPr>
        <p:spPr>
          <a:xfrm>
            <a:off x="971550" y="2753371"/>
            <a:ext cx="3008355" cy="3008355"/>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p:cNvSpPr txBox="1"/>
          <p:nvPr/>
        </p:nvSpPr>
        <p:spPr>
          <a:xfrm>
            <a:off x="1107989" y="3380385"/>
            <a:ext cx="2735477" cy="17543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Connecting and catalysing the innovation ecosystem in Manchester and the wider region to </a:t>
            </a:r>
            <a:r>
              <a:rPr kumimoji="0" lang="en-GB" sz="1800" b="0" i="0" u="none" strike="noStrike" kern="1200" cap="none" spc="0" normalizeH="0" baseline="0" noProof="0">
                <a:ln>
                  <a:noFill/>
                </a:ln>
                <a:solidFill>
                  <a:srgbClr val="630798"/>
                </a:solidFill>
                <a:effectLst/>
                <a:uLnTx/>
                <a:uFillTx/>
                <a:latin typeface="Arial" panose="020B0604020202020204"/>
                <a:ea typeface="+mn-ea"/>
                <a:cs typeface="+mn-cs"/>
              </a:rPr>
              <a:t/>
            </a:r>
            <a:br>
              <a:rPr kumimoji="0" lang="en-GB" sz="1800" b="0" i="0" u="none" strike="noStrike" kern="1200" cap="none" spc="0" normalizeH="0" baseline="0" noProof="0">
                <a:ln>
                  <a:noFill/>
                </a:ln>
                <a:solidFill>
                  <a:srgbClr val="630798"/>
                </a:solidFill>
                <a:effectLst/>
                <a:uLnTx/>
                <a:uFillTx/>
                <a:latin typeface="Arial" panose="020B0604020202020204"/>
                <a:ea typeface="+mn-ea"/>
                <a:cs typeface="+mn-cs"/>
              </a:rPr>
            </a:b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accelerate growth.</a:t>
            </a:r>
          </a:p>
        </p:txBody>
      </p:sp>
      <p:sp>
        <p:nvSpPr>
          <p:cNvPr id="10" name="Oval 9">
            <a:extLst>
              <a:ext uri="{FF2B5EF4-FFF2-40B4-BE49-F238E27FC236}">
                <a16:creationId xmlns:a16="http://schemas.microsoft.com/office/drawing/2014/main" id="{5F07D934-BED2-C9CB-CEA5-614DD684EAF7}"/>
              </a:ext>
            </a:extLst>
          </p:cNvPr>
          <p:cNvSpPr/>
          <p:nvPr/>
        </p:nvSpPr>
        <p:spPr>
          <a:xfrm>
            <a:off x="4591822" y="2758184"/>
            <a:ext cx="3008355" cy="3008355"/>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095A13D0-E625-1F72-B350-943B7BC2070D}"/>
              </a:ext>
            </a:extLst>
          </p:cNvPr>
          <p:cNvSpPr/>
          <p:nvPr/>
        </p:nvSpPr>
        <p:spPr>
          <a:xfrm>
            <a:off x="8212094" y="2774240"/>
            <a:ext cx="3008355" cy="3008355"/>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p:cNvSpPr txBox="1"/>
          <p:nvPr/>
        </p:nvSpPr>
        <p:spPr>
          <a:xfrm>
            <a:off x="4858779" y="3539753"/>
            <a:ext cx="2474439" cy="147732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Operating dynamically and reactively to respond to the most impactful opportunities as they emerge. </a:t>
            </a:r>
          </a:p>
        </p:txBody>
      </p:sp>
      <p:sp>
        <p:nvSpPr>
          <p:cNvPr id="6" name="TextBox 5"/>
          <p:cNvSpPr txBox="1"/>
          <p:nvPr/>
        </p:nvSpPr>
        <p:spPr>
          <a:xfrm>
            <a:off x="8509428" y="3262754"/>
            <a:ext cx="2413686"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Addressing all aspects of the innovation challenge by making the University’s research, assets and talents more accessible.</a:t>
            </a:r>
          </a:p>
        </p:txBody>
      </p:sp>
      <p:cxnSp>
        <p:nvCxnSpPr>
          <p:cNvPr id="8" name="Straight Connector 7">
            <a:extLst>
              <a:ext uri="{FF2B5EF4-FFF2-40B4-BE49-F238E27FC236}">
                <a16:creationId xmlns:a16="http://schemas.microsoft.com/office/drawing/2014/main" id="{8D113525-7885-5172-9DA3-AF8C09DB5DAF}"/>
              </a:ext>
            </a:extLst>
          </p:cNvPr>
          <p:cNvCxnSpPr/>
          <p:nvPr/>
        </p:nvCxnSpPr>
        <p:spPr>
          <a:xfrm>
            <a:off x="-37669" y="1920096"/>
            <a:ext cx="1222966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43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77" descr="A group of people sitting in a circle&#10;&#10;Description automatically generated">
            <a:extLst>
              <a:ext uri="{FF2B5EF4-FFF2-40B4-BE49-F238E27FC236}">
                <a16:creationId xmlns:a16="http://schemas.microsoft.com/office/drawing/2014/main" id="{66649AD4-C4FF-943C-E7BA-9C3C57C8C1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19978" y="0"/>
            <a:ext cx="8874125" cy="6858000"/>
          </a:xfrm>
          <a:prstGeom prst="rect">
            <a:avLst/>
          </a:prstGeom>
          <a:noFill/>
          <a:ln>
            <a:noFill/>
          </a:ln>
        </p:spPr>
      </p:pic>
      <p:sp>
        <p:nvSpPr>
          <p:cNvPr id="11" name="Text Placeholder 10">
            <a:extLst>
              <a:ext uri="{FF2B5EF4-FFF2-40B4-BE49-F238E27FC236}">
                <a16:creationId xmlns:a16="http://schemas.microsoft.com/office/drawing/2014/main" id="{136DC748-5618-ECD7-9AC8-AAAFE02E2563}"/>
              </a:ext>
            </a:extLst>
          </p:cNvPr>
          <p:cNvSpPr>
            <a:spLocks noGrp="1"/>
          </p:cNvSpPr>
          <p:nvPr>
            <p:ph type="body" sz="quarter" idx="11"/>
          </p:nvPr>
        </p:nvSpPr>
        <p:spPr>
          <a:xfrm>
            <a:off x="526647" y="707697"/>
            <a:ext cx="2313428" cy="2514303"/>
          </a:xfrm>
        </p:spPr>
        <p:txBody>
          <a:bodyPr/>
          <a:lstStyle/>
          <a:p>
            <a:r>
              <a:rPr lang="en-US" sz="1800" dirty="0"/>
              <a:t>Enabling our students, staff </a:t>
            </a:r>
            <a:br>
              <a:rPr lang="en-US" sz="1800" dirty="0"/>
            </a:br>
            <a:r>
              <a:rPr lang="en-US" sz="1800" dirty="0"/>
              <a:t>and graduates </a:t>
            </a:r>
            <a:br>
              <a:rPr lang="en-US" sz="1800" dirty="0"/>
            </a:br>
            <a:r>
              <a:rPr lang="en-US" sz="1800" dirty="0"/>
              <a:t>to develop entrepreneurial </a:t>
            </a:r>
            <a:br>
              <a:rPr lang="en-US" sz="1800" dirty="0"/>
            </a:br>
            <a:r>
              <a:rPr lang="en-US" sz="1800" dirty="0"/>
              <a:t>skills and capabilities </a:t>
            </a:r>
            <a:endParaRPr lang="en-US" dirty="0"/>
          </a:p>
        </p:txBody>
      </p:sp>
      <p:sp>
        <p:nvSpPr>
          <p:cNvPr id="15" name="Rectangle 14">
            <a:extLst>
              <a:ext uri="{FF2B5EF4-FFF2-40B4-BE49-F238E27FC236}">
                <a16:creationId xmlns:a16="http://schemas.microsoft.com/office/drawing/2014/main" id="{B8E72E0E-F4BE-4D5A-01E8-566F60BC463F}"/>
              </a:ext>
            </a:extLst>
          </p:cNvPr>
          <p:cNvSpPr/>
          <p:nvPr/>
        </p:nvSpPr>
        <p:spPr>
          <a:xfrm>
            <a:off x="3774640" y="707696"/>
            <a:ext cx="7960593" cy="3718180"/>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The </a:t>
            </a: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hlinkClick r:id="rId4">
                  <a:extLst>
                    <a:ext uri="{A12FA001-AC4F-418D-AE19-62706E023703}">
                      <ahyp:hlinkClr xmlns:ahyp="http://schemas.microsoft.com/office/drawing/2018/hyperlinkcolor" xmlns="" val="tx"/>
                    </a:ext>
                  </a:extLst>
                </a:hlinkClick>
              </a:rPr>
              <a:t>Masood Entrepreneurship Centre</a:t>
            </a: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 (MEC) is the focal point for </a:t>
            </a:r>
            <a:b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b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enterprise and entrepreneurship teaching, learning and startup support at The University of Manchester.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Stimulating and growing the University community's entrepreneurial </a:t>
            </a:r>
            <a:b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b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and innovation mindset through a range of formal and informal learning opportunities.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In 2023/24: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More than 2,300 students took MEC Taught Units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Over 4,000 registered for MEC events</a:t>
            </a:r>
            <a:endParaRPr kumimoji="0" lang="en-GB" sz="1800" b="0" i="0" u="none" strike="noStrike" kern="1200" cap="none" spc="0" normalizeH="0" baseline="0" noProof="0" dirty="0">
              <a:ln>
                <a:noFill/>
              </a:ln>
              <a:solidFill>
                <a:srgbClr val="630798"/>
              </a:solidFill>
              <a:effectLst/>
              <a:uLnTx/>
              <a:uFillTx/>
              <a:latin typeface="Arial" panose="020B0604020202020204"/>
              <a:ea typeface="+mn-ea"/>
              <a:cs typeface="Aria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630798"/>
                </a:solidFill>
                <a:effectLst/>
                <a:uLnTx/>
                <a:uFillTx/>
                <a:latin typeface="Arial" panose="020B0604020202020204"/>
                <a:ea typeface="+mn-ea"/>
                <a:cs typeface="+mn-cs"/>
              </a:rPr>
              <a:t>54 businesses launched</a:t>
            </a:r>
          </a:p>
        </p:txBody>
      </p:sp>
      <p:sp>
        <p:nvSpPr>
          <p:cNvPr id="16" name="Rectangle 15">
            <a:extLst>
              <a:ext uri="{FF2B5EF4-FFF2-40B4-BE49-F238E27FC236}">
                <a16:creationId xmlns:a16="http://schemas.microsoft.com/office/drawing/2014/main" id="{6B304349-403E-757C-EFC9-D6EA4D8386C0}"/>
              </a:ext>
            </a:extLst>
          </p:cNvPr>
          <p:cNvSpPr/>
          <p:nvPr/>
        </p:nvSpPr>
        <p:spPr>
          <a:xfrm>
            <a:off x="3774639" y="4822499"/>
            <a:ext cx="7960593" cy="1638878"/>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t>The </a:t>
            </a:r>
            <a: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hlinkClick r:id="rId5">
                  <a:extLst>
                    <a:ext uri="{A12FA001-AC4F-418D-AE19-62706E023703}">
                      <ahyp:hlinkClr xmlns:ahyp="http://schemas.microsoft.com/office/drawing/2018/hyperlinkcolor" xmlns="" val="tx"/>
                    </a:ext>
                  </a:extLst>
                </a:hlinkClick>
              </a:rPr>
              <a:t>Innovation Academy</a:t>
            </a:r>
            <a: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t> provides researchers and academics </a:t>
            </a:r>
            <a:b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t>with knowledge, support and signposting to enhance their </a:t>
            </a:r>
            <a:b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630798"/>
                </a:solidFill>
                <a:effectLst/>
                <a:uLnTx/>
                <a:uFillTx/>
                <a:latin typeface="Arial" panose="020B0604020202020204"/>
                <a:ea typeface="+mn-ea"/>
                <a:cs typeface="+mn-cs"/>
              </a:rPr>
              <a:t>innovation opportunities.</a:t>
            </a:r>
          </a:p>
        </p:txBody>
      </p:sp>
      <p:pic>
        <p:nvPicPr>
          <p:cNvPr id="18" name="Picture 17" descr="A purple cubes on a black background&#10;&#10;Description automatically generated">
            <a:extLst>
              <a:ext uri="{FF2B5EF4-FFF2-40B4-BE49-F238E27FC236}">
                <a16:creationId xmlns:a16="http://schemas.microsoft.com/office/drawing/2014/main" id="{0AB20590-09FB-72C9-043A-DD16378D66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53594" y="5614499"/>
            <a:ext cx="1358743" cy="664663"/>
          </a:xfrm>
          <a:prstGeom prst="rect">
            <a:avLst/>
          </a:prstGeom>
        </p:spPr>
      </p:pic>
      <p:pic>
        <p:nvPicPr>
          <p:cNvPr id="20" name="Picture 19">
            <a:extLst>
              <a:ext uri="{FF2B5EF4-FFF2-40B4-BE49-F238E27FC236}">
                <a16:creationId xmlns:a16="http://schemas.microsoft.com/office/drawing/2014/main" id="{30357508-FC7B-DE80-F277-724C71AA212E}"/>
              </a:ext>
            </a:extLst>
          </p:cNvPr>
          <p:cNvPicPr>
            <a:picLocks noChangeAspect="1"/>
          </p:cNvPicPr>
          <p:nvPr/>
        </p:nvPicPr>
        <p:blipFill>
          <a:blip r:embed="rId7"/>
          <a:stretch>
            <a:fillRect/>
          </a:stretch>
        </p:blipFill>
        <p:spPr>
          <a:xfrm>
            <a:off x="10178837" y="3041276"/>
            <a:ext cx="1333500" cy="1130300"/>
          </a:xfrm>
          <a:prstGeom prst="rect">
            <a:avLst/>
          </a:prstGeom>
        </p:spPr>
      </p:pic>
    </p:spTree>
    <p:extLst>
      <p:ext uri="{BB962C8B-B14F-4D97-AF65-F5344CB8AC3E}">
        <p14:creationId xmlns:p14="http://schemas.microsoft.com/office/powerpoint/2010/main" val="4263923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 descr="A close-up of a x-ray&#10;&#10;Description automatically generated">
            <a:extLst>
              <a:ext uri="{FF2B5EF4-FFF2-40B4-BE49-F238E27FC236}">
                <a16:creationId xmlns:a16="http://schemas.microsoft.com/office/drawing/2014/main" id="{1AA5900E-BE36-B630-A8EE-40374275072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28742" y="-11876"/>
            <a:ext cx="8889491" cy="6869875"/>
          </a:xfrm>
          <a:prstGeom prst="rect">
            <a:avLst/>
          </a:prstGeom>
          <a:solidFill>
            <a:srgbClr val="F0DEFF"/>
          </a:solidFill>
        </p:spPr>
      </p:pic>
      <p:sp>
        <p:nvSpPr>
          <p:cNvPr id="26" name="Rectangle 25">
            <a:extLst>
              <a:ext uri="{FF2B5EF4-FFF2-40B4-BE49-F238E27FC236}">
                <a16:creationId xmlns:a16="http://schemas.microsoft.com/office/drawing/2014/main" id="{7D992630-64DB-B706-395E-A0F8F73D57D6}"/>
              </a:ext>
            </a:extLst>
          </p:cNvPr>
          <p:cNvSpPr/>
          <p:nvPr/>
        </p:nvSpPr>
        <p:spPr>
          <a:xfrm rot="5400000">
            <a:off x="5870124" y="536124"/>
            <a:ext cx="3801762" cy="8889490"/>
          </a:xfrm>
          <a:prstGeom prst="rect">
            <a:avLst/>
          </a:prstGeom>
          <a:gradFill>
            <a:gsLst>
              <a:gs pos="100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72F300AA-08EF-0B94-0B79-6852F2227E56}"/>
              </a:ext>
            </a:extLst>
          </p:cNvPr>
          <p:cNvSpPr>
            <a:spLocks noGrp="1"/>
          </p:cNvSpPr>
          <p:nvPr>
            <p:ph type="body" sz="quarter" idx="10"/>
          </p:nvPr>
        </p:nvSpPr>
        <p:spPr>
          <a:xfrm>
            <a:off x="311476" y="262950"/>
            <a:ext cx="2313428" cy="1409461"/>
          </a:xfrm>
        </p:spPr>
        <p:txBody>
          <a:bodyPr/>
          <a:lstStyle/>
          <a:p>
            <a:r>
              <a:rPr lang="en-GB" b="1" dirty="0">
                <a:latin typeface="Arial"/>
                <a:cs typeface="Arial"/>
              </a:rPr>
              <a:t>Postgraduate researchers</a:t>
            </a:r>
            <a:endParaRPr lang="en-GB" b="1" dirty="0"/>
          </a:p>
        </p:txBody>
      </p:sp>
      <p:sp>
        <p:nvSpPr>
          <p:cNvPr id="15" name="Text Placeholder 14">
            <a:extLst>
              <a:ext uri="{FF2B5EF4-FFF2-40B4-BE49-F238E27FC236}">
                <a16:creationId xmlns:a16="http://schemas.microsoft.com/office/drawing/2014/main" id="{813BADEB-DCB3-B44A-6FA3-8CE1860193A7}"/>
              </a:ext>
            </a:extLst>
          </p:cNvPr>
          <p:cNvSpPr>
            <a:spLocks noGrp="1"/>
          </p:cNvSpPr>
          <p:nvPr>
            <p:ph type="body" sz="quarter" idx="11"/>
          </p:nvPr>
        </p:nvSpPr>
        <p:spPr>
          <a:xfrm>
            <a:off x="311475" y="1779762"/>
            <a:ext cx="2802427" cy="1210574"/>
          </a:xfrm>
        </p:spPr>
        <p:txBody>
          <a:bodyPr vert="horz" lIns="91440" tIns="45720" rIns="91440" bIns="45720" rtlCol="0" anchor="t">
            <a:normAutofit/>
          </a:bodyPr>
          <a:lstStyle/>
          <a:p>
            <a:r>
              <a:rPr lang="en-GB">
                <a:latin typeface="Arial"/>
                <a:cs typeface="Arial"/>
              </a:rPr>
              <a:t>Attracting, developing and supporting global postgraduate research talent.</a:t>
            </a:r>
            <a:endParaRPr lang="en-GB"/>
          </a:p>
        </p:txBody>
      </p:sp>
      <p:sp>
        <p:nvSpPr>
          <p:cNvPr id="2" name="Rectangle 1">
            <a:extLst>
              <a:ext uri="{FF2B5EF4-FFF2-40B4-BE49-F238E27FC236}">
                <a16:creationId xmlns:a16="http://schemas.microsoft.com/office/drawing/2014/main" id="{A4DA0A89-349A-E4AD-BD53-9D915C3114B0}"/>
              </a:ext>
            </a:extLst>
          </p:cNvPr>
          <p:cNvSpPr/>
          <p:nvPr/>
        </p:nvSpPr>
        <p:spPr>
          <a:xfrm>
            <a:off x="3785509" y="5587126"/>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30BCD6D-E0CF-AF32-AB36-15DF1D077BFB}"/>
              </a:ext>
            </a:extLst>
          </p:cNvPr>
          <p:cNvSpPr/>
          <p:nvPr/>
        </p:nvSpPr>
        <p:spPr>
          <a:xfrm>
            <a:off x="3785509" y="3580404"/>
            <a:ext cx="7960593" cy="1507397"/>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40AC769A-5C93-AD13-6CD2-32C98EDE9E0A}"/>
              </a:ext>
            </a:extLst>
          </p:cNvPr>
          <p:cNvGraphicFramePr>
            <a:graphicFrameLocks noGrp="1"/>
          </p:cNvGraphicFramePr>
          <p:nvPr/>
        </p:nvGraphicFramePr>
        <p:xfrm>
          <a:off x="4209608" y="3728001"/>
          <a:ext cx="7112392" cy="1180320"/>
        </p:xfrm>
        <a:graphic>
          <a:graphicData uri="http://schemas.openxmlformats.org/drawingml/2006/table">
            <a:tbl>
              <a:tblPr firstRow="1" bandRow="1">
                <a:tableStyleId>{5C22544A-7EE6-4342-B048-85BDC9FD1C3A}</a:tableStyleId>
              </a:tblPr>
              <a:tblGrid>
                <a:gridCol w="1566748">
                  <a:extLst>
                    <a:ext uri="{9D8B030D-6E8A-4147-A177-3AD203B41FA5}">
                      <a16:colId xmlns:a16="http://schemas.microsoft.com/office/drawing/2014/main" val="2145424548"/>
                    </a:ext>
                  </a:extLst>
                </a:gridCol>
                <a:gridCol w="254552">
                  <a:extLst>
                    <a:ext uri="{9D8B030D-6E8A-4147-A177-3AD203B41FA5}">
                      <a16:colId xmlns:a16="http://schemas.microsoft.com/office/drawing/2014/main" val="1888193004"/>
                    </a:ext>
                  </a:extLst>
                </a:gridCol>
                <a:gridCol w="1566748">
                  <a:extLst>
                    <a:ext uri="{9D8B030D-6E8A-4147-A177-3AD203B41FA5}">
                      <a16:colId xmlns:a16="http://schemas.microsoft.com/office/drawing/2014/main" val="1478772449"/>
                    </a:ext>
                  </a:extLst>
                </a:gridCol>
                <a:gridCol w="254552">
                  <a:extLst>
                    <a:ext uri="{9D8B030D-6E8A-4147-A177-3AD203B41FA5}">
                      <a16:colId xmlns:a16="http://schemas.microsoft.com/office/drawing/2014/main" val="977609943"/>
                    </a:ext>
                  </a:extLst>
                </a:gridCol>
                <a:gridCol w="1685583">
                  <a:extLst>
                    <a:ext uri="{9D8B030D-6E8A-4147-A177-3AD203B41FA5}">
                      <a16:colId xmlns:a16="http://schemas.microsoft.com/office/drawing/2014/main" val="3948952172"/>
                    </a:ext>
                  </a:extLst>
                </a:gridCol>
                <a:gridCol w="135716">
                  <a:extLst>
                    <a:ext uri="{9D8B030D-6E8A-4147-A177-3AD203B41FA5}">
                      <a16:colId xmlns:a16="http://schemas.microsoft.com/office/drawing/2014/main" val="1139365010"/>
                    </a:ext>
                  </a:extLst>
                </a:gridCol>
                <a:gridCol w="1648493">
                  <a:extLst>
                    <a:ext uri="{9D8B030D-6E8A-4147-A177-3AD203B41FA5}">
                      <a16:colId xmlns:a16="http://schemas.microsoft.com/office/drawing/2014/main" val="1342419380"/>
                    </a:ext>
                  </a:extLst>
                </a:gridCol>
              </a:tblGrid>
              <a:tr h="817157">
                <a:tc>
                  <a:txBody>
                    <a:bodyPr/>
                    <a:lstStyle/>
                    <a:p>
                      <a:pPr marL="0" marR="0" lvl="0" indent="0" algn="l" rtl="0" eaLnBrk="1" fontAlgn="auto" latinLnBrk="0" hangingPunct="1">
                        <a:lnSpc>
                          <a:spcPct val="100000"/>
                        </a:lnSpc>
                        <a:spcBef>
                          <a:spcPts val="0"/>
                        </a:spcBef>
                        <a:spcAft>
                          <a:spcPts val="0"/>
                        </a:spcAft>
                        <a:buClrTx/>
                        <a:buSzTx/>
                        <a:buFontTx/>
                        <a:buNone/>
                      </a:pPr>
                      <a:r>
                        <a:rPr lang="en-GB" sz="1300" b="1" dirty="0">
                          <a:solidFill>
                            <a:schemeClr val="bg1"/>
                          </a:solidFill>
                          <a:latin typeface="+mn-lt"/>
                          <a:cs typeface="Arial"/>
                        </a:rPr>
                        <a:t>Vibrant environment supported by doctoral academies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dirty="0">
                          <a:solidFill>
                            <a:schemeClr val="bg1"/>
                          </a:solidFill>
                          <a:latin typeface="+mn-lt"/>
                        </a:rPr>
                        <a:t>Developing talent and preparing future research and industry leaders</a:t>
                      </a:r>
                      <a:endParaRPr lang="en-GB" sz="1300" b="1" dirty="0">
                        <a:solidFill>
                          <a:schemeClr val="bg1"/>
                        </a:solidFill>
                        <a:latin typeface="+mn-lt"/>
                        <a:ea typeface="Open Sans Light"/>
                        <a:cs typeface="Aria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300" dirty="0">
                          <a:solidFill>
                            <a:schemeClr val="bg1"/>
                          </a:solidFill>
                          <a:latin typeface="+mn-lt"/>
                        </a:rPr>
                        <a:t>Significant contribution to the University's research ecosystem</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300" dirty="0">
                          <a:solidFill>
                            <a:schemeClr val="bg1"/>
                          </a:solidFill>
                          <a:latin typeface="+mn-lt"/>
                        </a:rPr>
                        <a:t>Coordinated leadership</a:t>
                      </a:r>
                      <a:r>
                        <a:rPr lang="en-GB" sz="1300" baseline="0" dirty="0">
                          <a:solidFill>
                            <a:schemeClr val="bg1"/>
                          </a:solidFill>
                          <a:latin typeface="+mn-lt"/>
                        </a:rPr>
                        <a:t> and strategy through Manchester Doctoral College</a:t>
                      </a:r>
                      <a:endParaRPr lang="en-GB" sz="1300" dirty="0">
                        <a:solidFill>
                          <a:schemeClr val="bg1"/>
                        </a:solidFill>
                        <a:latin typeface="+mn-lt"/>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bl>
          </a:graphicData>
        </a:graphic>
      </p:graphicFrame>
      <p:sp>
        <p:nvSpPr>
          <p:cNvPr id="16" name="TextBox 15">
            <a:extLst>
              <a:ext uri="{FF2B5EF4-FFF2-40B4-BE49-F238E27FC236}">
                <a16:creationId xmlns:a16="http://schemas.microsoft.com/office/drawing/2014/main" id="{CA246B22-9844-18B7-51DB-11EB641BF58F}"/>
              </a:ext>
            </a:extLst>
          </p:cNvPr>
          <p:cNvSpPr txBox="1"/>
          <p:nvPr/>
        </p:nvSpPr>
        <p:spPr>
          <a:xfrm>
            <a:off x="3816686" y="5741152"/>
            <a:ext cx="2630559"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Doctoral programmes worth more than £100 million</a:t>
            </a:r>
            <a:endParaRPr kumimoji="0" lang="en-GB" sz="1200" b="0" i="0" u="none" strike="noStrike" kern="1200" cap="none" spc="0" normalizeH="0" baseline="0" noProof="0" dirty="0">
              <a:ln>
                <a:noFill/>
              </a:ln>
              <a:solidFill>
                <a:srgbClr val="FFFFFF"/>
              </a:solidFill>
              <a:effectLst/>
              <a:uLnTx/>
              <a:uFillTx/>
              <a:latin typeface="Arial" panose="020B0604020202020204"/>
              <a:ea typeface="Calibri" panose="020F0502020204030204"/>
              <a:cs typeface="Calibri" panose="020F0502020204030204"/>
            </a:endParaRPr>
          </a:p>
        </p:txBody>
      </p:sp>
      <p:sp>
        <p:nvSpPr>
          <p:cNvPr id="18" name="TextBox 17">
            <a:extLst>
              <a:ext uri="{FF2B5EF4-FFF2-40B4-BE49-F238E27FC236}">
                <a16:creationId xmlns:a16="http://schemas.microsoft.com/office/drawing/2014/main" id="{E0F9D7DF-190C-BE0A-6C03-4B6FA28EABA6}"/>
              </a:ext>
            </a:extLst>
          </p:cNvPr>
          <p:cNvSpPr txBox="1"/>
          <p:nvPr/>
        </p:nvSpPr>
        <p:spPr>
          <a:xfrm>
            <a:off x="6535100" y="5772637"/>
            <a:ext cx="2683491"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a:ea typeface="Calibri"/>
                <a:cs typeface="Calibri"/>
              </a:rPr>
              <a:t>5th largest PGR population </a:t>
            </a:r>
            <a:br>
              <a:rPr kumimoji="0" lang="en-GB" sz="1200" b="0" i="0" u="none" strike="noStrike" kern="1200" cap="none" spc="0" normalizeH="0" baseline="0" noProof="0">
                <a:ln>
                  <a:noFill/>
                </a:ln>
                <a:solidFill>
                  <a:srgbClr val="FFFFFF"/>
                </a:solidFill>
                <a:effectLst/>
                <a:uLnTx/>
                <a:uFillTx/>
                <a:latin typeface="Arial" panose="020B0604020202020204"/>
                <a:ea typeface="Calibri"/>
                <a:cs typeface="Calibri"/>
              </a:rPr>
            </a:br>
            <a:r>
              <a:rPr kumimoji="0" lang="en-GB" sz="1200" b="0" i="0" u="none" strike="noStrike" kern="1200" cap="none" spc="0" normalizeH="0" baseline="0" noProof="0">
                <a:ln>
                  <a:noFill/>
                </a:ln>
                <a:solidFill>
                  <a:srgbClr val="FFFFFF"/>
                </a:solidFill>
                <a:effectLst/>
                <a:uLnTx/>
                <a:uFillTx/>
                <a:latin typeface="Arial" panose="020B0604020202020204"/>
                <a:ea typeface="Calibri"/>
                <a:cs typeface="Calibri"/>
              </a:rPr>
              <a:t>in the UK</a:t>
            </a:r>
            <a:endParaRPr kumimoji="0" lang="en-GB"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BD4CEB88-9681-159A-7CFA-31ACF2E0D421}"/>
              </a:ext>
            </a:extLst>
          </p:cNvPr>
          <p:cNvSpPr txBox="1"/>
          <p:nvPr/>
        </p:nvSpPr>
        <p:spPr>
          <a:xfrm>
            <a:off x="9300512" y="5756540"/>
            <a:ext cx="2445588" cy="43088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a:ea typeface="+mn-ea"/>
                <a:cs typeface="+mn-cs"/>
              </a:rPr>
              <a:t>Joint-funded PhDs with global institutions</a:t>
            </a:r>
            <a:endParaRPr kumimoji="0" lang="en-GB" sz="11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cxnSp>
        <p:nvCxnSpPr>
          <p:cNvPr id="28" name="Straight Connector 27">
            <a:extLst>
              <a:ext uri="{FF2B5EF4-FFF2-40B4-BE49-F238E27FC236}">
                <a16:creationId xmlns:a16="http://schemas.microsoft.com/office/drawing/2014/main" id="{D1EDFC15-77BD-07F4-1F43-88E5A6212673}"/>
              </a:ext>
            </a:extLst>
          </p:cNvPr>
          <p:cNvCxnSpPr>
            <a:cxnSpLocks/>
          </p:cNvCxnSpPr>
          <p:nvPr/>
        </p:nvCxnSpPr>
        <p:spPr>
          <a:xfrm>
            <a:off x="6457878" y="5655076"/>
            <a:ext cx="0" cy="5792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A03C07F-3CE8-1041-3740-749A689EA069}"/>
              </a:ext>
            </a:extLst>
          </p:cNvPr>
          <p:cNvCxnSpPr>
            <a:cxnSpLocks/>
          </p:cNvCxnSpPr>
          <p:nvPr/>
        </p:nvCxnSpPr>
        <p:spPr>
          <a:xfrm>
            <a:off x="9295813" y="5655076"/>
            <a:ext cx="4699" cy="5792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20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5392CD3-856E-9021-973F-08EA4704EF1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3353037" y="0"/>
            <a:ext cx="8874125" cy="6858000"/>
          </a:xfrm>
        </p:spPr>
      </p:pic>
      <p:sp>
        <p:nvSpPr>
          <p:cNvPr id="15" name="Rectangle 14">
            <a:extLst>
              <a:ext uri="{FF2B5EF4-FFF2-40B4-BE49-F238E27FC236}">
                <a16:creationId xmlns:a16="http://schemas.microsoft.com/office/drawing/2014/main" id="{2B1F5224-68A6-B01C-083C-19E044264ADF}"/>
              </a:ext>
            </a:extLst>
          </p:cNvPr>
          <p:cNvSpPr/>
          <p:nvPr/>
        </p:nvSpPr>
        <p:spPr>
          <a:xfrm rot="5400000">
            <a:off x="5752459" y="393208"/>
            <a:ext cx="4075280" cy="8874125"/>
          </a:xfrm>
          <a:prstGeom prst="rect">
            <a:avLst/>
          </a:prstGeom>
          <a:gradFill>
            <a:gsLst>
              <a:gs pos="100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F1F76CD0-F51A-FFDC-8515-8B8A4C6DDFEC}"/>
              </a:ext>
            </a:extLst>
          </p:cNvPr>
          <p:cNvSpPr/>
          <p:nvPr/>
        </p:nvSpPr>
        <p:spPr>
          <a:xfrm>
            <a:off x="3785509" y="5587126"/>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02F89E2F-937F-A70C-BB2D-858604005455}"/>
              </a:ext>
            </a:extLst>
          </p:cNvPr>
          <p:cNvSpPr>
            <a:spLocks noGrp="1"/>
          </p:cNvSpPr>
          <p:nvPr>
            <p:ph type="body" sz="quarter" idx="10"/>
          </p:nvPr>
        </p:nvSpPr>
        <p:spPr>
          <a:xfrm>
            <a:off x="290513" y="288439"/>
            <a:ext cx="2313428" cy="1409461"/>
          </a:xfrm>
        </p:spPr>
        <p:txBody>
          <a:bodyPr/>
          <a:lstStyle/>
          <a:p>
            <a:r>
              <a:rPr lang="en-GB" b="1" dirty="0"/>
              <a:t>Research fellowships</a:t>
            </a:r>
            <a:endParaRPr lang="en-US" b="1" dirty="0"/>
          </a:p>
        </p:txBody>
      </p:sp>
      <p:sp>
        <p:nvSpPr>
          <p:cNvPr id="5" name="Text Placeholder 4">
            <a:extLst>
              <a:ext uri="{FF2B5EF4-FFF2-40B4-BE49-F238E27FC236}">
                <a16:creationId xmlns:a16="http://schemas.microsoft.com/office/drawing/2014/main" id="{D3FA3A4D-FA18-13FD-AB6A-29BF90C9CC00}"/>
              </a:ext>
            </a:extLst>
          </p:cNvPr>
          <p:cNvSpPr>
            <a:spLocks noGrp="1"/>
          </p:cNvSpPr>
          <p:nvPr>
            <p:ph type="body" sz="quarter" idx="11"/>
          </p:nvPr>
        </p:nvSpPr>
        <p:spPr>
          <a:xfrm>
            <a:off x="290513" y="1837482"/>
            <a:ext cx="2313428" cy="1583336"/>
          </a:xfrm>
        </p:spPr>
        <p:txBody>
          <a:bodyPr vert="horz" lIns="91440" tIns="45720" rIns="91440" bIns="45720" rtlCol="0" anchor="t">
            <a:normAutofit/>
          </a:bodyPr>
          <a:lstStyle/>
          <a:p>
            <a:r>
              <a:rPr lang="en-GB" dirty="0">
                <a:latin typeface="Arial"/>
                <a:cs typeface="Arial"/>
              </a:rPr>
              <a:t>Developing a community of research fellows as current or future research leaders. </a:t>
            </a:r>
          </a:p>
          <a:p>
            <a:endParaRPr lang="en-GB" dirty="0"/>
          </a:p>
          <a:p>
            <a:endParaRPr lang="en-GB" dirty="0"/>
          </a:p>
          <a:p>
            <a:endParaRPr lang="en-GB" dirty="0"/>
          </a:p>
          <a:p>
            <a:endParaRPr lang="en-GB" dirty="0"/>
          </a:p>
          <a:p>
            <a:endParaRPr lang="en-GB" sz="800" dirty="0"/>
          </a:p>
        </p:txBody>
      </p:sp>
      <p:sp>
        <p:nvSpPr>
          <p:cNvPr id="22" name="TextBox 21">
            <a:extLst>
              <a:ext uri="{FF2B5EF4-FFF2-40B4-BE49-F238E27FC236}">
                <a16:creationId xmlns:a16="http://schemas.microsoft.com/office/drawing/2014/main" id="{D7CA7756-687C-C47E-B48D-0FE585222F2A}"/>
              </a:ext>
            </a:extLst>
          </p:cNvPr>
          <p:cNvSpPr txBox="1"/>
          <p:nvPr/>
        </p:nvSpPr>
        <p:spPr>
          <a:xfrm>
            <a:off x="9295813" y="5603758"/>
            <a:ext cx="2422640"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a:ea typeface="+mn-ea"/>
                <a:cs typeface="Arial"/>
              </a:rPr>
              <a:t>£28m investment to recruit and fund more than 200 early career researchers, with philanthropic support</a:t>
            </a:r>
          </a:p>
        </p:txBody>
      </p:sp>
      <p:cxnSp>
        <p:nvCxnSpPr>
          <p:cNvPr id="21" name="Straight Connector 20">
            <a:extLst>
              <a:ext uri="{FF2B5EF4-FFF2-40B4-BE49-F238E27FC236}">
                <a16:creationId xmlns:a16="http://schemas.microsoft.com/office/drawing/2014/main" id="{9A6F35CE-5B9C-3686-D7AC-3CFB791DFB46}"/>
              </a:ext>
            </a:extLst>
          </p:cNvPr>
          <p:cNvCxnSpPr>
            <a:cxnSpLocks/>
          </p:cNvCxnSpPr>
          <p:nvPr/>
        </p:nvCxnSpPr>
        <p:spPr>
          <a:xfrm>
            <a:off x="6457879" y="5659176"/>
            <a:ext cx="0" cy="6238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ACFAA6-96DF-91EA-BB0E-5548EF49B30C}"/>
              </a:ext>
            </a:extLst>
          </p:cNvPr>
          <p:cNvCxnSpPr>
            <a:cxnSpLocks/>
          </p:cNvCxnSpPr>
          <p:nvPr/>
        </p:nvCxnSpPr>
        <p:spPr>
          <a:xfrm>
            <a:off x="9295813" y="5659176"/>
            <a:ext cx="0" cy="6238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1B94A59-20FC-F0CE-645F-A5F5D652A7A0}"/>
              </a:ext>
            </a:extLst>
          </p:cNvPr>
          <p:cNvSpPr/>
          <p:nvPr/>
        </p:nvSpPr>
        <p:spPr>
          <a:xfrm>
            <a:off x="3785509" y="3560400"/>
            <a:ext cx="7960593" cy="1527401"/>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6" name="Table 5">
            <a:extLst>
              <a:ext uri="{FF2B5EF4-FFF2-40B4-BE49-F238E27FC236}">
                <a16:creationId xmlns:a16="http://schemas.microsoft.com/office/drawing/2014/main" id="{97F47230-3C29-DFEB-AA58-8E7311978A87}"/>
              </a:ext>
            </a:extLst>
          </p:cNvPr>
          <p:cNvGraphicFramePr>
            <a:graphicFrameLocks noGrp="1"/>
          </p:cNvGraphicFramePr>
          <p:nvPr/>
        </p:nvGraphicFramePr>
        <p:xfrm>
          <a:off x="4139199" y="3726150"/>
          <a:ext cx="7301799" cy="1043668"/>
        </p:xfrm>
        <a:graphic>
          <a:graphicData uri="http://schemas.openxmlformats.org/drawingml/2006/table">
            <a:tbl>
              <a:tblPr firstRow="1" bandRow="1">
                <a:tableStyleId>{5C22544A-7EE6-4342-B048-85BDC9FD1C3A}</a:tableStyleId>
              </a:tblPr>
              <a:tblGrid>
                <a:gridCol w="2196067">
                  <a:extLst>
                    <a:ext uri="{9D8B030D-6E8A-4147-A177-3AD203B41FA5}">
                      <a16:colId xmlns:a16="http://schemas.microsoft.com/office/drawing/2014/main" val="2145424548"/>
                    </a:ext>
                  </a:extLst>
                </a:gridCol>
                <a:gridCol w="356799">
                  <a:extLst>
                    <a:ext uri="{9D8B030D-6E8A-4147-A177-3AD203B41FA5}">
                      <a16:colId xmlns:a16="http://schemas.microsoft.com/office/drawing/2014/main" val="1888193004"/>
                    </a:ext>
                  </a:extLst>
                </a:gridCol>
                <a:gridCol w="2196067">
                  <a:extLst>
                    <a:ext uri="{9D8B030D-6E8A-4147-A177-3AD203B41FA5}">
                      <a16:colId xmlns:a16="http://schemas.microsoft.com/office/drawing/2014/main" val="1478772449"/>
                    </a:ext>
                  </a:extLst>
                </a:gridCol>
                <a:gridCol w="356799">
                  <a:extLst>
                    <a:ext uri="{9D8B030D-6E8A-4147-A177-3AD203B41FA5}">
                      <a16:colId xmlns:a16="http://schemas.microsoft.com/office/drawing/2014/main" val="977609943"/>
                    </a:ext>
                  </a:extLst>
                </a:gridCol>
                <a:gridCol w="2196067">
                  <a:extLst>
                    <a:ext uri="{9D8B030D-6E8A-4147-A177-3AD203B41FA5}">
                      <a16:colId xmlns:a16="http://schemas.microsoft.com/office/drawing/2014/main" val="3948952172"/>
                    </a:ext>
                  </a:extLst>
                </a:gridCol>
              </a:tblGrid>
              <a:tr h="817157">
                <a:tc>
                  <a:txBody>
                    <a:bodyPr/>
                    <a:lstStyle/>
                    <a:p>
                      <a:pPr marL="0" marR="0" lvl="0" indent="0" algn="l">
                        <a:lnSpc>
                          <a:spcPct val="90000"/>
                        </a:lnSpc>
                        <a:spcBef>
                          <a:spcPts val="1000"/>
                        </a:spcBef>
                        <a:spcAft>
                          <a:spcPts val="0"/>
                        </a:spcAft>
                        <a:buNone/>
                      </a:pPr>
                      <a:r>
                        <a:rPr lang="en-GB" sz="1300" b="1" i="0" u="none" strike="noStrike" noProof="0" dirty="0">
                          <a:solidFill>
                            <a:srgbClr val="FFFFFF"/>
                          </a:solidFill>
                          <a:latin typeface="+mn-lt"/>
                        </a:rPr>
                        <a:t>Thriving and diverse Fellows community across all three Faculties</a:t>
                      </a:r>
                      <a:endParaRPr lang="en-GB" sz="1300" dirty="0"/>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a:lnSpc>
                          <a:spcPct val="90000"/>
                        </a:lnSpc>
                        <a:spcBef>
                          <a:spcPts val="1000"/>
                        </a:spcBef>
                        <a:spcAft>
                          <a:spcPts val="0"/>
                        </a:spcAft>
                        <a:buNone/>
                      </a:pPr>
                      <a:endParaRPr lang="en-GB" sz="1400" b="0" i="0" u="none" strike="noStrike" noProof="0" dirty="0">
                        <a:solidFill>
                          <a:srgbClr val="630798"/>
                        </a:solidFill>
                        <a:latin typeface="Arial"/>
                      </a:endParaRPr>
                    </a:p>
                    <a:p>
                      <a:pPr marL="0" marR="0" lvl="0" indent="0" algn="l">
                        <a:lnSpc>
                          <a:spcPct val="90000"/>
                        </a:lnSpc>
                        <a:spcBef>
                          <a:spcPts val="1000"/>
                        </a:spcBef>
                        <a:spcAft>
                          <a:spcPts val="0"/>
                        </a:spcAft>
                        <a:buNone/>
                      </a:pPr>
                      <a:r>
                        <a:rPr lang="en-GB" sz="1300" b="1" i="0" u="none" strike="noStrike" noProof="0" dirty="0">
                          <a:solidFill>
                            <a:srgbClr val="FFFFFF"/>
                          </a:solidFill>
                          <a:latin typeface="Arial"/>
                        </a:rPr>
                        <a:t>Access</a:t>
                      </a:r>
                      <a:r>
                        <a:rPr lang="en-GB" sz="1300" b="1" i="0" u="none" strike="noStrike" baseline="0" noProof="0" dirty="0">
                          <a:solidFill>
                            <a:srgbClr val="FFFFFF"/>
                          </a:solidFill>
                          <a:latin typeface="Arial"/>
                        </a:rPr>
                        <a:t> to b</a:t>
                      </a:r>
                      <a:r>
                        <a:rPr lang="en-GB" sz="1300" b="1" i="0" u="none" strike="noStrike" noProof="0" dirty="0">
                          <a:solidFill>
                            <a:srgbClr val="FFFFFF"/>
                          </a:solidFill>
                          <a:latin typeface="Arial"/>
                        </a:rPr>
                        <a:t>espoke leadership and development programmes</a:t>
                      </a:r>
                      <a:endParaRPr lang="en-GB" sz="1300" dirty="0"/>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spcAft>
                          <a:spcPts val="600"/>
                        </a:spcAft>
                        <a:buFontTx/>
                        <a:buNone/>
                      </a:pPr>
                      <a:r>
                        <a:rPr lang="en-GB" sz="1300" dirty="0">
                          <a:solidFill>
                            <a:schemeClr val="bg1"/>
                          </a:solidFill>
                          <a:latin typeface="+mn-lt"/>
                        </a:rPr>
                        <a:t>Access to coaching, mentoring and networking opportunities</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bl>
          </a:graphicData>
        </a:graphic>
      </p:graphicFrame>
      <p:sp>
        <p:nvSpPr>
          <p:cNvPr id="7" name="TextBox 6">
            <a:extLst>
              <a:ext uri="{FF2B5EF4-FFF2-40B4-BE49-F238E27FC236}">
                <a16:creationId xmlns:a16="http://schemas.microsoft.com/office/drawing/2014/main" id="{5A5D87BC-8CA1-10C5-F4F2-31C43164467F}"/>
              </a:ext>
            </a:extLst>
          </p:cNvPr>
          <p:cNvSpPr txBox="1"/>
          <p:nvPr/>
        </p:nvSpPr>
        <p:spPr>
          <a:xfrm>
            <a:off x="3785508" y="5659785"/>
            <a:ext cx="2613804" cy="623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FFFFFF"/>
                </a:solidFill>
                <a:effectLst/>
                <a:uLnTx/>
                <a:uFillTx/>
                <a:latin typeface="Arial" panose="020B0604020202020204"/>
                <a:ea typeface="+mn-ea"/>
                <a:cs typeface="+mn-cs"/>
              </a:rPr>
              <a:t>Supporting individual awards at postdoctoral, career development and professorial stages</a:t>
            </a:r>
            <a:endParaRPr kumimoji="0" lang="en-US" sz="1150" b="0" i="0" u="none" strike="noStrike" kern="1200" cap="none" spc="0" normalizeH="0" baseline="0" noProof="0" dirty="0">
              <a:ln>
                <a:noFill/>
              </a:ln>
              <a:solidFill>
                <a:srgbClr val="630798"/>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2C774F3C-B5FE-2126-4C1C-6150C3338234}"/>
              </a:ext>
            </a:extLst>
          </p:cNvPr>
          <p:cNvSpPr txBox="1"/>
          <p:nvPr/>
        </p:nvSpPr>
        <p:spPr>
          <a:xfrm>
            <a:off x="6693510" y="5673553"/>
            <a:ext cx="2422640" cy="6001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Arial" panose="020B0604020202020204"/>
                <a:ea typeface="+mn-ea"/>
                <a:cs typeface="Arial"/>
              </a:rPr>
              <a:t>Host fellowships supported by major UK funders including UKRI, national academies and charities</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2465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sitting around a table&#10;&#10;Description automatically generated">
            <a:extLst>
              <a:ext uri="{FF2B5EF4-FFF2-40B4-BE49-F238E27FC236}">
                <a16:creationId xmlns:a16="http://schemas.microsoft.com/office/drawing/2014/main" id="{C9810E51-B483-BD96-0948-D4AF7491208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3348000" y="-18000"/>
            <a:ext cx="8856000" cy="6876000"/>
          </a:xfrm>
          <a:prstGeom prst="rect">
            <a:avLst/>
          </a:prstGeom>
          <a:solidFill>
            <a:schemeClr val="tx2"/>
          </a:solidFill>
        </p:spPr>
      </p:pic>
      <p:sp>
        <p:nvSpPr>
          <p:cNvPr id="5" name="Text Placeholder 4">
            <a:extLst>
              <a:ext uri="{FF2B5EF4-FFF2-40B4-BE49-F238E27FC236}">
                <a16:creationId xmlns:a16="http://schemas.microsoft.com/office/drawing/2014/main" id="{C34D1980-9D73-2DD9-2D4C-432D0F831ECF}"/>
              </a:ext>
            </a:extLst>
          </p:cNvPr>
          <p:cNvSpPr>
            <a:spLocks noGrp="1"/>
          </p:cNvSpPr>
          <p:nvPr>
            <p:ph type="body" sz="quarter" idx="10"/>
          </p:nvPr>
        </p:nvSpPr>
        <p:spPr/>
        <p:txBody>
          <a:bodyPr/>
          <a:lstStyle/>
          <a:p>
            <a:r>
              <a:rPr lang="en-GB" b="1"/>
              <a:t>Research </a:t>
            </a:r>
            <a:br>
              <a:rPr lang="en-GB" b="1"/>
            </a:br>
            <a:r>
              <a:rPr lang="en-GB" b="1"/>
              <a:t>staff</a:t>
            </a:r>
            <a:endParaRPr lang="en-US" b="1"/>
          </a:p>
        </p:txBody>
      </p:sp>
      <p:sp>
        <p:nvSpPr>
          <p:cNvPr id="14" name="Text Placeholder 13">
            <a:extLst>
              <a:ext uri="{FF2B5EF4-FFF2-40B4-BE49-F238E27FC236}">
                <a16:creationId xmlns:a16="http://schemas.microsoft.com/office/drawing/2014/main" id="{4A1C553F-8B0B-06EE-34A3-8A069DAC0E62}"/>
              </a:ext>
            </a:extLst>
          </p:cNvPr>
          <p:cNvSpPr>
            <a:spLocks noGrp="1"/>
          </p:cNvSpPr>
          <p:nvPr>
            <p:ph type="body" sz="quarter" idx="11"/>
          </p:nvPr>
        </p:nvSpPr>
        <p:spPr>
          <a:xfrm>
            <a:off x="526647" y="1845664"/>
            <a:ext cx="2313428" cy="1480355"/>
          </a:xfrm>
        </p:spPr>
        <p:txBody>
          <a:bodyPr vert="horz" lIns="91440" tIns="45720" rIns="91440" bIns="45720" rtlCol="0" anchor="t">
            <a:normAutofit lnSpcReduction="10000"/>
          </a:bodyPr>
          <a:lstStyle/>
          <a:p>
            <a:r>
              <a:rPr lang="en-GB" dirty="0">
                <a:latin typeface="Arial"/>
                <a:cs typeface="Arial"/>
              </a:rPr>
              <a:t>Empowering research staff with development opportunities, training and career support.</a:t>
            </a:r>
            <a:endParaRPr lang="en-GB" dirty="0"/>
          </a:p>
        </p:txBody>
      </p:sp>
      <p:sp>
        <p:nvSpPr>
          <p:cNvPr id="20" name="Rectangle 19">
            <a:extLst>
              <a:ext uri="{FF2B5EF4-FFF2-40B4-BE49-F238E27FC236}">
                <a16:creationId xmlns:a16="http://schemas.microsoft.com/office/drawing/2014/main" id="{9F0CF6CB-CA68-3B8C-BFA2-2A1591FD357B}"/>
              </a:ext>
            </a:extLst>
          </p:cNvPr>
          <p:cNvSpPr/>
          <p:nvPr/>
        </p:nvSpPr>
        <p:spPr>
          <a:xfrm rot="5400000">
            <a:off x="6139897" y="780647"/>
            <a:ext cx="3295368" cy="8879162"/>
          </a:xfrm>
          <a:prstGeom prst="rect">
            <a:avLst/>
          </a:prstGeom>
          <a:gradFill>
            <a:gsLst>
              <a:gs pos="100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57EE9D00-5E53-DF7A-144F-48CFF68268C3}"/>
              </a:ext>
            </a:extLst>
          </p:cNvPr>
          <p:cNvSpPr/>
          <p:nvPr/>
        </p:nvSpPr>
        <p:spPr>
          <a:xfrm>
            <a:off x="3785509" y="5587126"/>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E11B17E8-96E1-CB96-2F36-8EE8D70BEEF2}"/>
              </a:ext>
            </a:extLst>
          </p:cNvPr>
          <p:cNvSpPr/>
          <p:nvPr/>
        </p:nvSpPr>
        <p:spPr>
          <a:xfrm>
            <a:off x="3785509" y="3580404"/>
            <a:ext cx="7960593" cy="1507397"/>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4C48C555-107C-1AD2-71FC-79D93F969344}"/>
              </a:ext>
            </a:extLst>
          </p:cNvPr>
          <p:cNvGraphicFramePr>
            <a:graphicFrameLocks noGrp="1"/>
          </p:cNvGraphicFramePr>
          <p:nvPr/>
        </p:nvGraphicFramePr>
        <p:xfrm>
          <a:off x="4055734" y="3761897"/>
          <a:ext cx="7420142" cy="1180320"/>
        </p:xfrm>
        <a:graphic>
          <a:graphicData uri="http://schemas.openxmlformats.org/drawingml/2006/table">
            <a:tbl>
              <a:tblPr firstRow="1" bandRow="1">
                <a:tableStyleId>{5C22544A-7EE6-4342-B048-85BDC9FD1C3A}</a:tableStyleId>
              </a:tblPr>
              <a:tblGrid>
                <a:gridCol w="1313326">
                  <a:extLst>
                    <a:ext uri="{9D8B030D-6E8A-4147-A177-3AD203B41FA5}">
                      <a16:colId xmlns:a16="http://schemas.microsoft.com/office/drawing/2014/main" val="2145424548"/>
                    </a:ext>
                  </a:extLst>
                </a:gridCol>
                <a:gridCol w="213378">
                  <a:extLst>
                    <a:ext uri="{9D8B030D-6E8A-4147-A177-3AD203B41FA5}">
                      <a16:colId xmlns:a16="http://schemas.microsoft.com/office/drawing/2014/main" val="1888193004"/>
                    </a:ext>
                  </a:extLst>
                </a:gridCol>
                <a:gridCol w="1313326">
                  <a:extLst>
                    <a:ext uri="{9D8B030D-6E8A-4147-A177-3AD203B41FA5}">
                      <a16:colId xmlns:a16="http://schemas.microsoft.com/office/drawing/2014/main" val="1478772449"/>
                    </a:ext>
                  </a:extLst>
                </a:gridCol>
                <a:gridCol w="213378">
                  <a:extLst>
                    <a:ext uri="{9D8B030D-6E8A-4147-A177-3AD203B41FA5}">
                      <a16:colId xmlns:a16="http://schemas.microsoft.com/office/drawing/2014/main" val="977609943"/>
                    </a:ext>
                  </a:extLst>
                </a:gridCol>
                <a:gridCol w="1313326">
                  <a:extLst>
                    <a:ext uri="{9D8B030D-6E8A-4147-A177-3AD203B41FA5}">
                      <a16:colId xmlns:a16="http://schemas.microsoft.com/office/drawing/2014/main" val="3948952172"/>
                    </a:ext>
                  </a:extLst>
                </a:gridCol>
                <a:gridCol w="213378">
                  <a:extLst>
                    <a:ext uri="{9D8B030D-6E8A-4147-A177-3AD203B41FA5}">
                      <a16:colId xmlns:a16="http://schemas.microsoft.com/office/drawing/2014/main" val="1139365010"/>
                    </a:ext>
                  </a:extLst>
                </a:gridCol>
                <a:gridCol w="1381850">
                  <a:extLst>
                    <a:ext uri="{9D8B030D-6E8A-4147-A177-3AD203B41FA5}">
                      <a16:colId xmlns:a16="http://schemas.microsoft.com/office/drawing/2014/main" val="1342419380"/>
                    </a:ext>
                  </a:extLst>
                </a:gridCol>
                <a:gridCol w="144854">
                  <a:extLst>
                    <a:ext uri="{9D8B030D-6E8A-4147-A177-3AD203B41FA5}">
                      <a16:colId xmlns:a16="http://schemas.microsoft.com/office/drawing/2014/main" val="3996154401"/>
                    </a:ext>
                  </a:extLst>
                </a:gridCol>
                <a:gridCol w="1313326">
                  <a:extLst>
                    <a:ext uri="{9D8B030D-6E8A-4147-A177-3AD203B41FA5}">
                      <a16:colId xmlns:a16="http://schemas.microsoft.com/office/drawing/2014/main" val="3838495195"/>
                    </a:ext>
                  </a:extLst>
                </a:gridCol>
              </a:tblGrid>
              <a:tr h="81715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Researcher development programme</a:t>
                      </a:r>
                      <a:endParaRPr lang="en-GB" sz="13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Prosper@</a:t>
                      </a:r>
                      <a:br>
                        <a:rPr lang="en-GB" sz="1300">
                          <a:solidFill>
                            <a:schemeClr val="bg1"/>
                          </a:solidFill>
                        </a:rPr>
                      </a:br>
                      <a:r>
                        <a:rPr lang="en-GB" sz="1300">
                          <a:solidFill>
                            <a:schemeClr val="bg1"/>
                          </a:solidFill>
                        </a:rPr>
                        <a:t>Manchester: Career development </a:t>
                      </a:r>
                      <a:br>
                        <a:rPr lang="en-GB" sz="1300">
                          <a:solidFill>
                            <a:schemeClr val="bg1"/>
                          </a:solidFill>
                        </a:rPr>
                      </a:br>
                      <a:r>
                        <a:rPr lang="en-GB" sz="1300">
                          <a:solidFill>
                            <a:schemeClr val="bg1"/>
                          </a:solidFill>
                        </a:rPr>
                        <a:t>for researchers</a:t>
                      </a:r>
                      <a:endParaRPr lang="en-GB" sz="1300" b="1">
                        <a:solidFill>
                          <a:schemeClr val="bg1"/>
                        </a:solidFill>
                        <a:latin typeface="+mn-lt"/>
                        <a:ea typeface="Open Sans Light"/>
                        <a:cs typeface="Aria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Networking and collaboration support</a:t>
                      </a:r>
                      <a:endParaRPr lang="en-GB" sz="13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Leadership </a:t>
                      </a:r>
                      <a:br>
                        <a:rPr lang="en-GB" sz="1300">
                          <a:solidFill>
                            <a:schemeClr val="bg1"/>
                          </a:solidFill>
                        </a:rPr>
                      </a:br>
                      <a:r>
                        <a:rPr lang="en-GB" sz="1300">
                          <a:solidFill>
                            <a:schemeClr val="bg1"/>
                          </a:solidFill>
                        </a:rPr>
                        <a:t>and mentoring opportunities</a:t>
                      </a:r>
                      <a:endParaRPr lang="en-GB" sz="1300" b="1">
                        <a:solidFill>
                          <a:schemeClr val="bg1"/>
                        </a:solidFil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The Concordat to support </a:t>
                      </a:r>
                      <a:br>
                        <a:rPr lang="en-GB" sz="1300">
                          <a:solidFill>
                            <a:schemeClr val="bg1"/>
                          </a:solidFill>
                        </a:rPr>
                      </a:br>
                      <a:r>
                        <a:rPr lang="en-GB" sz="1300">
                          <a:solidFill>
                            <a:schemeClr val="bg1"/>
                          </a:solidFill>
                        </a:rPr>
                        <a:t>the career development </a:t>
                      </a:r>
                      <a:br>
                        <a:rPr lang="en-GB" sz="1300">
                          <a:solidFill>
                            <a:schemeClr val="bg1"/>
                          </a:solidFill>
                        </a:rPr>
                      </a:br>
                      <a:r>
                        <a:rPr lang="en-GB" sz="1300">
                          <a:solidFill>
                            <a:schemeClr val="bg1"/>
                          </a:solidFill>
                        </a:rPr>
                        <a:t>of researchers</a:t>
                      </a:r>
                      <a:endParaRPr lang="en-GB" sz="13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bl>
          </a:graphicData>
        </a:graphic>
      </p:graphicFrame>
      <p:sp>
        <p:nvSpPr>
          <p:cNvPr id="21" name="TextBox 20">
            <a:extLst>
              <a:ext uri="{FF2B5EF4-FFF2-40B4-BE49-F238E27FC236}">
                <a16:creationId xmlns:a16="http://schemas.microsoft.com/office/drawing/2014/main" id="{81C85AA3-D74C-3407-A237-6E0F78C5070D}"/>
              </a:ext>
            </a:extLst>
          </p:cNvPr>
          <p:cNvSpPr txBox="1"/>
          <p:nvPr/>
        </p:nvSpPr>
        <p:spPr>
          <a:xfrm>
            <a:off x="3779928" y="5741152"/>
            <a:ext cx="267237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a:ea typeface="+mn-ea"/>
                <a:cs typeface="+mn-cs"/>
              </a:rPr>
              <a:t>Cross-institutional collaboration </a:t>
            </a:r>
            <a:br>
              <a:rPr kumimoji="0" lang="en-GB" sz="12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GB" sz="1200" b="0" i="0" u="none" strike="noStrike" kern="1200" cap="none" spc="0" normalizeH="0" baseline="0" noProof="0">
                <a:ln>
                  <a:noFill/>
                </a:ln>
                <a:solidFill>
                  <a:srgbClr val="FFFFFF"/>
                </a:solidFill>
                <a:effectLst/>
                <a:uLnTx/>
                <a:uFillTx/>
                <a:latin typeface="Arial" panose="020B0604020202020204"/>
                <a:ea typeface="+mn-ea"/>
                <a:cs typeface="+mn-cs"/>
              </a:rPr>
              <a:t>and engagement</a:t>
            </a:r>
          </a:p>
        </p:txBody>
      </p:sp>
      <p:sp>
        <p:nvSpPr>
          <p:cNvPr id="22" name="TextBox 21">
            <a:extLst>
              <a:ext uri="{FF2B5EF4-FFF2-40B4-BE49-F238E27FC236}">
                <a16:creationId xmlns:a16="http://schemas.microsoft.com/office/drawing/2014/main" id="{C92D829C-62FB-C418-42DC-1DC0FE778A00}"/>
              </a:ext>
            </a:extLst>
          </p:cNvPr>
          <p:cNvSpPr txBox="1"/>
          <p:nvPr/>
        </p:nvSpPr>
        <p:spPr>
          <a:xfrm>
            <a:off x="6570028" y="5761597"/>
            <a:ext cx="26599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Calibri"/>
                <a:cs typeface="Calibri"/>
              </a:rPr>
              <a:t>Leading support for career development</a:t>
            </a:r>
          </a:p>
        </p:txBody>
      </p:sp>
      <p:sp>
        <p:nvSpPr>
          <p:cNvPr id="23" name="TextBox 22">
            <a:extLst>
              <a:ext uri="{FF2B5EF4-FFF2-40B4-BE49-F238E27FC236}">
                <a16:creationId xmlns:a16="http://schemas.microsoft.com/office/drawing/2014/main" id="{765E9D2F-DB33-D28F-901C-13FC370066AD}"/>
              </a:ext>
            </a:extLst>
          </p:cNvPr>
          <p:cNvSpPr txBox="1"/>
          <p:nvPr/>
        </p:nvSpPr>
        <p:spPr>
          <a:xfrm>
            <a:off x="9284650" y="5755486"/>
            <a:ext cx="245028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a:ea typeface="+mn-ea"/>
                <a:cs typeface="Arial"/>
              </a:rPr>
              <a:t>Commitment to </a:t>
            </a:r>
            <a:br>
              <a:rPr kumimoji="0" lang="en-GB"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GB" sz="1200" b="0" i="0" u="none" strike="noStrike" kern="1200" cap="none" spc="0" normalizeH="0" baseline="0" noProof="0">
                <a:ln>
                  <a:noFill/>
                </a:ln>
                <a:solidFill>
                  <a:srgbClr val="FFFFFF"/>
                </a:solidFill>
                <a:effectLst/>
                <a:uLnTx/>
                <a:uFillTx/>
                <a:latin typeface="Arial" panose="020B0604020202020204"/>
                <a:ea typeface="+mn-ea"/>
                <a:cs typeface="Arial"/>
              </a:rPr>
              <a:t>researcher-led initiatives</a:t>
            </a:r>
          </a:p>
        </p:txBody>
      </p:sp>
      <p:cxnSp>
        <p:nvCxnSpPr>
          <p:cNvPr id="25" name="Straight Connector 24">
            <a:extLst>
              <a:ext uri="{FF2B5EF4-FFF2-40B4-BE49-F238E27FC236}">
                <a16:creationId xmlns:a16="http://schemas.microsoft.com/office/drawing/2014/main" id="{38A1A0A0-B1BB-7A31-B7E8-DF789F7C7FC8}"/>
              </a:ext>
            </a:extLst>
          </p:cNvPr>
          <p:cNvCxnSpPr>
            <a:cxnSpLocks/>
          </p:cNvCxnSpPr>
          <p:nvPr/>
        </p:nvCxnSpPr>
        <p:spPr>
          <a:xfrm>
            <a:off x="6457879" y="5730369"/>
            <a:ext cx="0" cy="46166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DB73C-6162-CA2F-7D11-6395D8FFF8C8}"/>
              </a:ext>
            </a:extLst>
          </p:cNvPr>
          <p:cNvCxnSpPr>
            <a:cxnSpLocks/>
          </p:cNvCxnSpPr>
          <p:nvPr/>
        </p:nvCxnSpPr>
        <p:spPr>
          <a:xfrm>
            <a:off x="9295814" y="5730369"/>
            <a:ext cx="0" cy="46166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460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8A4DEC2-360D-5A40-F543-DB117B1EFF1F}"/>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13" name="Text Placeholder 12">
            <a:extLst>
              <a:ext uri="{FF2B5EF4-FFF2-40B4-BE49-F238E27FC236}">
                <a16:creationId xmlns:a16="http://schemas.microsoft.com/office/drawing/2014/main" id="{9D5EDEE2-2C89-63EB-33EA-0BB984E8A4BD}"/>
              </a:ext>
            </a:extLst>
          </p:cNvPr>
          <p:cNvSpPr>
            <a:spLocks noGrp="1"/>
          </p:cNvSpPr>
          <p:nvPr>
            <p:ph type="body" sz="quarter" idx="10"/>
          </p:nvPr>
        </p:nvSpPr>
        <p:spPr>
          <a:xfrm>
            <a:off x="390534" y="254712"/>
            <a:ext cx="2711810" cy="1409461"/>
          </a:xfrm>
        </p:spPr>
        <p:txBody>
          <a:bodyPr/>
          <a:lstStyle/>
          <a:p>
            <a:r>
              <a:rPr lang="en-GB" b="1"/>
              <a:t>Research culture and environment</a:t>
            </a:r>
            <a:endParaRPr lang="en-US" b="1"/>
          </a:p>
        </p:txBody>
      </p:sp>
      <p:sp>
        <p:nvSpPr>
          <p:cNvPr id="14" name="Text Placeholder 13">
            <a:extLst>
              <a:ext uri="{FF2B5EF4-FFF2-40B4-BE49-F238E27FC236}">
                <a16:creationId xmlns:a16="http://schemas.microsoft.com/office/drawing/2014/main" id="{4E7BC578-EB3E-1A25-955D-69721048C9D2}"/>
              </a:ext>
            </a:extLst>
          </p:cNvPr>
          <p:cNvSpPr>
            <a:spLocks noGrp="1"/>
          </p:cNvSpPr>
          <p:nvPr>
            <p:ph type="body" sz="quarter" idx="11"/>
          </p:nvPr>
        </p:nvSpPr>
        <p:spPr>
          <a:xfrm>
            <a:off x="400185" y="1779762"/>
            <a:ext cx="2611789" cy="663904"/>
          </a:xfrm>
        </p:spPr>
        <p:txBody>
          <a:bodyPr vert="horz" lIns="91440" tIns="45720" rIns="91440" bIns="45720" rtlCol="0" anchor="t">
            <a:normAutofit/>
          </a:bodyPr>
          <a:lstStyle/>
          <a:p>
            <a:r>
              <a:rPr lang="en-GB">
                <a:latin typeface="Arial"/>
                <a:cs typeface="Arial"/>
              </a:rPr>
              <a:t>Building better research cultures together.</a:t>
            </a:r>
            <a:endParaRPr lang="en-GB"/>
          </a:p>
        </p:txBody>
      </p:sp>
      <p:sp>
        <p:nvSpPr>
          <p:cNvPr id="20" name="Rectangle 19">
            <a:extLst>
              <a:ext uri="{FF2B5EF4-FFF2-40B4-BE49-F238E27FC236}">
                <a16:creationId xmlns:a16="http://schemas.microsoft.com/office/drawing/2014/main" id="{D34472BC-A26B-C8F7-3BEE-1C9974EA69A4}"/>
              </a:ext>
            </a:extLst>
          </p:cNvPr>
          <p:cNvSpPr/>
          <p:nvPr/>
        </p:nvSpPr>
        <p:spPr>
          <a:xfrm rot="5400000">
            <a:off x="6477664" y="1151903"/>
            <a:ext cx="2554545" cy="8874126"/>
          </a:xfrm>
          <a:prstGeom prst="rect">
            <a:avLst/>
          </a:prstGeom>
          <a:gradFill>
            <a:gsLst>
              <a:gs pos="100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2E8F2AF6-3596-93E1-36BB-BAA28CC40624}"/>
              </a:ext>
            </a:extLst>
          </p:cNvPr>
          <p:cNvSpPr/>
          <p:nvPr/>
        </p:nvSpPr>
        <p:spPr>
          <a:xfrm>
            <a:off x="3785509" y="4767936"/>
            <a:ext cx="7960593" cy="1507397"/>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 name="Table 2">
            <a:extLst>
              <a:ext uri="{FF2B5EF4-FFF2-40B4-BE49-F238E27FC236}">
                <a16:creationId xmlns:a16="http://schemas.microsoft.com/office/drawing/2014/main" id="{7EAB3675-B52C-66D3-2688-B951F1717D8C}"/>
              </a:ext>
            </a:extLst>
          </p:cNvPr>
          <p:cNvGraphicFramePr>
            <a:graphicFrameLocks noGrp="1"/>
          </p:cNvGraphicFramePr>
          <p:nvPr/>
        </p:nvGraphicFramePr>
        <p:xfrm>
          <a:off x="4209608" y="5001797"/>
          <a:ext cx="7112394" cy="982200"/>
        </p:xfrm>
        <a:graphic>
          <a:graphicData uri="http://schemas.openxmlformats.org/drawingml/2006/table">
            <a:tbl>
              <a:tblPr firstRow="1" bandRow="1">
                <a:tableStyleId>{5C22544A-7EE6-4342-B048-85BDC9FD1C3A}</a:tableStyleId>
              </a:tblPr>
              <a:tblGrid>
                <a:gridCol w="1566748">
                  <a:extLst>
                    <a:ext uri="{9D8B030D-6E8A-4147-A177-3AD203B41FA5}">
                      <a16:colId xmlns:a16="http://schemas.microsoft.com/office/drawing/2014/main" val="2145424548"/>
                    </a:ext>
                  </a:extLst>
                </a:gridCol>
                <a:gridCol w="254552">
                  <a:extLst>
                    <a:ext uri="{9D8B030D-6E8A-4147-A177-3AD203B41FA5}">
                      <a16:colId xmlns:a16="http://schemas.microsoft.com/office/drawing/2014/main" val="1888193004"/>
                    </a:ext>
                  </a:extLst>
                </a:gridCol>
                <a:gridCol w="1566748">
                  <a:extLst>
                    <a:ext uri="{9D8B030D-6E8A-4147-A177-3AD203B41FA5}">
                      <a16:colId xmlns:a16="http://schemas.microsoft.com/office/drawing/2014/main" val="1478772449"/>
                    </a:ext>
                  </a:extLst>
                </a:gridCol>
                <a:gridCol w="254552">
                  <a:extLst>
                    <a:ext uri="{9D8B030D-6E8A-4147-A177-3AD203B41FA5}">
                      <a16:colId xmlns:a16="http://schemas.microsoft.com/office/drawing/2014/main" val="977609943"/>
                    </a:ext>
                  </a:extLst>
                </a:gridCol>
                <a:gridCol w="1566748">
                  <a:extLst>
                    <a:ext uri="{9D8B030D-6E8A-4147-A177-3AD203B41FA5}">
                      <a16:colId xmlns:a16="http://schemas.microsoft.com/office/drawing/2014/main" val="3948952172"/>
                    </a:ext>
                  </a:extLst>
                </a:gridCol>
                <a:gridCol w="254552">
                  <a:extLst>
                    <a:ext uri="{9D8B030D-6E8A-4147-A177-3AD203B41FA5}">
                      <a16:colId xmlns:a16="http://schemas.microsoft.com/office/drawing/2014/main" val="1139365010"/>
                    </a:ext>
                  </a:extLst>
                </a:gridCol>
                <a:gridCol w="1648494">
                  <a:extLst>
                    <a:ext uri="{9D8B030D-6E8A-4147-A177-3AD203B41FA5}">
                      <a16:colId xmlns:a16="http://schemas.microsoft.com/office/drawing/2014/main" val="1342419380"/>
                    </a:ext>
                  </a:extLst>
                </a:gridCol>
              </a:tblGrid>
              <a:tr h="81715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Supporting diverse and rewarding careers</a:t>
                      </a:r>
                      <a:endParaRPr lang="en-GB" sz="13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Enabling open and impactful research</a:t>
                      </a:r>
                      <a:endParaRPr lang="en-GB" sz="1300" b="1">
                        <a:solidFill>
                          <a:schemeClr val="bg1"/>
                        </a:solidFill>
                        <a:latin typeface="+mn-lt"/>
                        <a:ea typeface="Open Sans Light"/>
                        <a:cs typeface="Aria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Building collaboration and interdisciplinarity</a:t>
                      </a:r>
                      <a:endParaRPr lang="en-GB" sz="1300" b="1">
                        <a:solidFill>
                          <a:schemeClr val="bg1"/>
                        </a:solidFill>
                        <a:latin typeface="Arial" panose="020B0604020202020204" pitchFamily="34" charset="0"/>
                        <a:cs typeface="Arial" panose="020B0604020202020204" pitchFamily="34" charset="0"/>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rPr>
                        <a:t>Upholding the highest levels of responsible and ethical research</a:t>
                      </a:r>
                      <a:endParaRPr lang="en-GB" sz="1300" b="1">
                        <a:solidFill>
                          <a:schemeClr val="bg1"/>
                        </a:solidFil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bl>
          </a:graphicData>
        </a:graphic>
      </p:graphicFrame>
    </p:spTree>
    <p:extLst>
      <p:ext uri="{BB962C8B-B14F-4D97-AF65-F5344CB8AC3E}">
        <p14:creationId xmlns:p14="http://schemas.microsoft.com/office/powerpoint/2010/main" val="1538068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flection of a building in a glass building&#10;&#10;AI-generated content may be incorrect.">
            <a:extLst>
              <a:ext uri="{FF2B5EF4-FFF2-40B4-BE49-F238E27FC236}">
                <a16:creationId xmlns:a16="http://schemas.microsoft.com/office/drawing/2014/main" id="{A22B1F24-90CA-D9A9-223E-E46A7BAFCD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7875" y="0"/>
            <a:ext cx="8874126" cy="6857999"/>
          </a:xfrm>
          <a:prstGeom prst="rect">
            <a:avLst/>
          </a:prstGeom>
        </p:spPr>
      </p:pic>
      <p:sp>
        <p:nvSpPr>
          <p:cNvPr id="25" name="Rectangle 24">
            <a:extLst>
              <a:ext uri="{FF2B5EF4-FFF2-40B4-BE49-F238E27FC236}">
                <a16:creationId xmlns:a16="http://schemas.microsoft.com/office/drawing/2014/main" id="{598ADD79-C4EA-52DE-C373-D779D5EC8AEA}"/>
              </a:ext>
            </a:extLst>
          </p:cNvPr>
          <p:cNvSpPr/>
          <p:nvPr/>
        </p:nvSpPr>
        <p:spPr>
          <a:xfrm rot="5400000">
            <a:off x="6620175" y="1286175"/>
            <a:ext cx="2269524" cy="8874126"/>
          </a:xfrm>
          <a:prstGeom prst="rect">
            <a:avLst/>
          </a:prstGeom>
          <a:gradFill>
            <a:gsLst>
              <a:gs pos="99000">
                <a:schemeClr val="tx2"/>
              </a:gs>
              <a:gs pos="0">
                <a:schemeClr val="bg1">
                  <a:alpha val="0"/>
                </a:schemeClr>
              </a:gs>
              <a:gs pos="49000">
                <a:schemeClr val="tx2">
                  <a:alpha val="51351"/>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17A61C3-E63A-A61D-4C7C-C745F0C08681}"/>
              </a:ext>
            </a:extLst>
          </p:cNvPr>
          <p:cNvSpPr/>
          <p:nvPr/>
        </p:nvSpPr>
        <p:spPr>
          <a:xfrm>
            <a:off x="3785509" y="5587126"/>
            <a:ext cx="7960593" cy="769718"/>
          </a:xfrm>
          <a:prstGeom prst="rect">
            <a:avLst/>
          </a:prstGeom>
          <a:solidFill>
            <a:srgbClr val="5C2A7A">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B8D2F3E0-7582-F011-C8B2-782E07822F3C}"/>
              </a:ext>
            </a:extLst>
          </p:cNvPr>
          <p:cNvSpPr>
            <a:spLocks noGrp="1"/>
          </p:cNvSpPr>
          <p:nvPr>
            <p:ph type="body" sz="quarter" idx="10"/>
          </p:nvPr>
        </p:nvSpPr>
        <p:spPr>
          <a:xfrm>
            <a:off x="386604" y="254712"/>
            <a:ext cx="2447212" cy="1409461"/>
          </a:xfrm>
        </p:spPr>
        <p:txBody>
          <a:bodyPr/>
          <a:lstStyle/>
          <a:p>
            <a:r>
              <a:rPr lang="en-GB" b="1"/>
              <a:t>Office for </a:t>
            </a:r>
            <a:br>
              <a:rPr lang="en-GB" b="1"/>
            </a:br>
            <a:r>
              <a:rPr lang="en-GB" b="1"/>
              <a:t>Open Research</a:t>
            </a:r>
            <a:endParaRPr lang="en-US" b="1"/>
          </a:p>
        </p:txBody>
      </p:sp>
      <p:sp>
        <p:nvSpPr>
          <p:cNvPr id="8" name="Text Placeholder 7">
            <a:extLst>
              <a:ext uri="{FF2B5EF4-FFF2-40B4-BE49-F238E27FC236}">
                <a16:creationId xmlns:a16="http://schemas.microsoft.com/office/drawing/2014/main" id="{C439F072-C552-A3D1-93E1-868DCAD8A6CD}"/>
              </a:ext>
            </a:extLst>
          </p:cNvPr>
          <p:cNvSpPr>
            <a:spLocks noGrp="1"/>
          </p:cNvSpPr>
          <p:nvPr>
            <p:ph type="body" sz="quarter" idx="11"/>
          </p:nvPr>
        </p:nvSpPr>
        <p:spPr>
          <a:xfrm>
            <a:off x="386603" y="1845665"/>
            <a:ext cx="2636683" cy="1325904"/>
          </a:xfrm>
        </p:spPr>
        <p:txBody>
          <a:bodyPr vert="horz" lIns="91440" tIns="45720" rIns="91440" bIns="45720" rtlCol="0" anchor="t">
            <a:normAutofit/>
          </a:bodyPr>
          <a:lstStyle/>
          <a:p>
            <a:r>
              <a:rPr lang="en-GB">
                <a:latin typeface="Arial"/>
                <a:cs typeface="Arial"/>
              </a:rPr>
              <a:t>Providing a central hub for Open Research </a:t>
            </a:r>
            <a:r>
              <a:rPr lang="en-GB"/>
              <a:t/>
            </a:r>
            <a:br>
              <a:rPr lang="en-GB"/>
            </a:br>
            <a:r>
              <a:rPr lang="en-GB">
                <a:latin typeface="Arial"/>
                <a:cs typeface="Arial"/>
              </a:rPr>
              <a:t>at The University </a:t>
            </a:r>
            <a:r>
              <a:rPr lang="en-GB"/>
              <a:t/>
            </a:r>
            <a:br>
              <a:rPr lang="en-GB"/>
            </a:br>
            <a:r>
              <a:rPr lang="en-GB">
                <a:latin typeface="Arial"/>
                <a:cs typeface="Arial"/>
              </a:rPr>
              <a:t>of Manchester.</a:t>
            </a:r>
            <a:endParaRPr lang="en-GB"/>
          </a:p>
          <a:p>
            <a:endParaRPr lang="en-US"/>
          </a:p>
        </p:txBody>
      </p:sp>
      <p:sp>
        <p:nvSpPr>
          <p:cNvPr id="21" name="TextBox 20"/>
          <p:cNvSpPr txBox="1"/>
          <p:nvPr/>
        </p:nvSpPr>
        <p:spPr>
          <a:xfrm>
            <a:off x="6361746" y="5833485"/>
            <a:ext cx="2820564" cy="286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a:ea typeface="+mn-ea"/>
                <a:cs typeface="+mn-cs"/>
              </a:rPr>
              <a:t>Open Research Fellowship</a:t>
            </a:r>
          </a:p>
        </p:txBody>
      </p:sp>
      <p:sp>
        <p:nvSpPr>
          <p:cNvPr id="22" name="TextBox 21"/>
          <p:cNvSpPr txBox="1"/>
          <p:nvPr/>
        </p:nvSpPr>
        <p:spPr>
          <a:xfrm>
            <a:off x="9203142" y="5833482"/>
            <a:ext cx="2521223" cy="286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a:ea typeface="+mn-ea"/>
                <a:cs typeface="+mn-cs"/>
              </a:rPr>
              <a:t>My Research Essentials</a:t>
            </a:r>
          </a:p>
        </p:txBody>
      </p:sp>
      <p:sp>
        <p:nvSpPr>
          <p:cNvPr id="23" name="TextBox 22"/>
          <p:cNvSpPr txBox="1"/>
          <p:nvPr/>
        </p:nvSpPr>
        <p:spPr>
          <a:xfrm>
            <a:off x="3785508" y="5833483"/>
            <a:ext cx="2519414" cy="28642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Open Research Tracker</a:t>
            </a:r>
          </a:p>
        </p:txBody>
      </p:sp>
      <p:cxnSp>
        <p:nvCxnSpPr>
          <p:cNvPr id="26" name="Straight Connector 25">
            <a:extLst>
              <a:ext uri="{FF2B5EF4-FFF2-40B4-BE49-F238E27FC236}">
                <a16:creationId xmlns:a16="http://schemas.microsoft.com/office/drawing/2014/main" id="{C5CCD507-1D23-E682-BC99-F89C2A5BD153}"/>
              </a:ext>
            </a:extLst>
          </p:cNvPr>
          <p:cNvCxnSpPr>
            <a:cxnSpLocks/>
          </p:cNvCxnSpPr>
          <p:nvPr/>
        </p:nvCxnSpPr>
        <p:spPr>
          <a:xfrm>
            <a:off x="6364663" y="5768637"/>
            <a:ext cx="0" cy="406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6DB86D-78A5-8DD1-668F-15776D27220B}"/>
              </a:ext>
            </a:extLst>
          </p:cNvPr>
          <p:cNvCxnSpPr>
            <a:cxnSpLocks/>
          </p:cNvCxnSpPr>
          <p:nvPr/>
        </p:nvCxnSpPr>
        <p:spPr>
          <a:xfrm>
            <a:off x="9180298" y="5768637"/>
            <a:ext cx="0" cy="406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26291FB-568E-F3C8-434B-38B6FDFF8A68}"/>
              </a:ext>
            </a:extLst>
          </p:cNvPr>
          <p:cNvSpPr/>
          <p:nvPr/>
        </p:nvSpPr>
        <p:spPr>
          <a:xfrm>
            <a:off x="3785509" y="3580404"/>
            <a:ext cx="7960593" cy="1507397"/>
          </a:xfrm>
          <a:prstGeom prst="rect">
            <a:avLst/>
          </a:prstGeom>
          <a:solidFill>
            <a:schemeClr val="tx1">
              <a:lumMod val="50000"/>
              <a:alpha val="88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94F05517-E98E-A53A-1A36-FC617FC32657}"/>
              </a:ext>
            </a:extLst>
          </p:cNvPr>
          <p:cNvGraphicFramePr>
            <a:graphicFrameLocks noGrp="1"/>
          </p:cNvGraphicFramePr>
          <p:nvPr/>
        </p:nvGraphicFramePr>
        <p:xfrm>
          <a:off x="4055734" y="3761897"/>
          <a:ext cx="7420142" cy="817157"/>
        </p:xfrm>
        <a:graphic>
          <a:graphicData uri="http://schemas.openxmlformats.org/drawingml/2006/table">
            <a:tbl>
              <a:tblPr firstRow="1" bandRow="1">
                <a:tableStyleId>{5C22544A-7EE6-4342-B048-85BDC9FD1C3A}</a:tableStyleId>
              </a:tblPr>
              <a:tblGrid>
                <a:gridCol w="1313326">
                  <a:extLst>
                    <a:ext uri="{9D8B030D-6E8A-4147-A177-3AD203B41FA5}">
                      <a16:colId xmlns:a16="http://schemas.microsoft.com/office/drawing/2014/main" val="2145424548"/>
                    </a:ext>
                  </a:extLst>
                </a:gridCol>
                <a:gridCol w="213378">
                  <a:extLst>
                    <a:ext uri="{9D8B030D-6E8A-4147-A177-3AD203B41FA5}">
                      <a16:colId xmlns:a16="http://schemas.microsoft.com/office/drawing/2014/main" val="1888193004"/>
                    </a:ext>
                  </a:extLst>
                </a:gridCol>
                <a:gridCol w="1313326">
                  <a:extLst>
                    <a:ext uri="{9D8B030D-6E8A-4147-A177-3AD203B41FA5}">
                      <a16:colId xmlns:a16="http://schemas.microsoft.com/office/drawing/2014/main" val="1478772449"/>
                    </a:ext>
                  </a:extLst>
                </a:gridCol>
                <a:gridCol w="213378">
                  <a:extLst>
                    <a:ext uri="{9D8B030D-6E8A-4147-A177-3AD203B41FA5}">
                      <a16:colId xmlns:a16="http://schemas.microsoft.com/office/drawing/2014/main" val="977609943"/>
                    </a:ext>
                  </a:extLst>
                </a:gridCol>
                <a:gridCol w="1313326">
                  <a:extLst>
                    <a:ext uri="{9D8B030D-6E8A-4147-A177-3AD203B41FA5}">
                      <a16:colId xmlns:a16="http://schemas.microsoft.com/office/drawing/2014/main" val="3948952172"/>
                    </a:ext>
                  </a:extLst>
                </a:gridCol>
                <a:gridCol w="213378">
                  <a:extLst>
                    <a:ext uri="{9D8B030D-6E8A-4147-A177-3AD203B41FA5}">
                      <a16:colId xmlns:a16="http://schemas.microsoft.com/office/drawing/2014/main" val="1139365010"/>
                    </a:ext>
                  </a:extLst>
                </a:gridCol>
                <a:gridCol w="1381850">
                  <a:extLst>
                    <a:ext uri="{9D8B030D-6E8A-4147-A177-3AD203B41FA5}">
                      <a16:colId xmlns:a16="http://schemas.microsoft.com/office/drawing/2014/main" val="1342419380"/>
                    </a:ext>
                  </a:extLst>
                </a:gridCol>
                <a:gridCol w="144854">
                  <a:extLst>
                    <a:ext uri="{9D8B030D-6E8A-4147-A177-3AD203B41FA5}">
                      <a16:colId xmlns:a16="http://schemas.microsoft.com/office/drawing/2014/main" val="3996154401"/>
                    </a:ext>
                  </a:extLst>
                </a:gridCol>
                <a:gridCol w="1313326">
                  <a:extLst>
                    <a:ext uri="{9D8B030D-6E8A-4147-A177-3AD203B41FA5}">
                      <a16:colId xmlns:a16="http://schemas.microsoft.com/office/drawing/2014/main" val="3838495195"/>
                    </a:ext>
                  </a:extLst>
                </a:gridCol>
              </a:tblGrid>
              <a:tr h="81715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cs typeface="Arial" panose="020B0604020202020204" pitchFamily="34" charset="0"/>
                        </a:rPr>
                        <a:t>Open access research</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a:solidFill>
                            <a:schemeClr val="bg1"/>
                          </a:solidFill>
                          <a:latin typeface="+mn-lt"/>
                          <a:ea typeface="Open Sans Light"/>
                          <a:cs typeface="Arial"/>
                        </a:rPr>
                        <a:t>Open research skills</a:t>
                      </a:r>
                      <a:endParaRPr lang="en-GB" sz="1300" b="1">
                        <a:solidFill>
                          <a:schemeClr val="bg1"/>
                        </a:solidFill>
                        <a:latin typeface="+mn-lt"/>
                        <a:ea typeface="Open Sans Light"/>
                        <a:cs typeface="Arial"/>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cs typeface="Arial" panose="020B0604020202020204" pitchFamily="34" charset="0"/>
                        </a:rPr>
                        <a:t>Research data management</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ea typeface="Open Sans Light"/>
                          <a:cs typeface="Arial"/>
                        </a:rPr>
                        <a:t>Research indicators</a:t>
                      </a:r>
                      <a:endParaRPr lang="en-GB" sz="1300" b="1">
                        <a:solidFill>
                          <a:schemeClr val="bg1"/>
                        </a:solidFill>
                        <a:latin typeface="+mn-lt"/>
                      </a:endParaRP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a:solidFill>
                          <a:schemeClr val="bg1"/>
                        </a:solidFill>
                        <a:latin typeface="+mn-lt"/>
                      </a:endParaRPr>
                    </a:p>
                  </a:txBody>
                  <a:tcPr marL="0" marB="144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300" b="1">
                          <a:solidFill>
                            <a:schemeClr val="bg1"/>
                          </a:solidFill>
                          <a:latin typeface="+mn-lt"/>
                          <a:cs typeface="Arial" panose="020B0604020202020204" pitchFamily="34" charset="0"/>
                        </a:rPr>
                        <a:t>Open research programme</a:t>
                      </a:r>
                    </a:p>
                  </a:txBody>
                  <a:tcPr marL="0" marB="14400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0873295"/>
                  </a:ext>
                </a:extLst>
              </a:tr>
            </a:tbl>
          </a:graphicData>
        </a:graphic>
      </p:graphicFrame>
    </p:spTree>
    <p:extLst>
      <p:ext uri="{BB962C8B-B14F-4D97-AF65-F5344CB8AC3E}">
        <p14:creationId xmlns:p14="http://schemas.microsoft.com/office/powerpoint/2010/main" val="1272002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C345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Academic version</a:t>
            </a:r>
          </a:p>
        </p:txBody>
      </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
        <p:nvSpPr>
          <p:cNvPr id="3" name="Content Placeholder 2">
            <a:extLst>
              <a:ext uri="{FF2B5EF4-FFF2-40B4-BE49-F238E27FC236}">
                <a16:creationId xmlns:a16="http://schemas.microsoft.com/office/drawing/2014/main" id="{E80D9B3E-93D8-795F-A8A6-090FCCA35621}"/>
              </a:ext>
            </a:extLst>
          </p:cNvPr>
          <p:cNvSpPr>
            <a:spLocks noGrp="1"/>
          </p:cNvSpPr>
          <p:nvPr>
            <p:ph idx="1"/>
          </p:nvPr>
        </p:nvSpPr>
        <p:spPr>
          <a:xfrm>
            <a:off x="527050" y="1825625"/>
            <a:ext cx="2343150" cy="4667250"/>
          </a:xfrm>
        </p:spPr>
        <p:txBody>
          <a:bodyPr/>
          <a:lstStyle/>
          <a:p>
            <a:pPr marL="342265" indent="-342265">
              <a:spcAft>
                <a:spcPts val="1200"/>
              </a:spcAft>
            </a:pPr>
            <a:r>
              <a:rPr lang="en-US" sz="1400">
                <a:solidFill>
                  <a:schemeClr val="bg1"/>
                </a:solidFill>
                <a:latin typeface="Arial"/>
                <a:cs typeface="Arial"/>
              </a:rPr>
              <a:t>Reputation for excellence increasing advocacy and influencing global debate</a:t>
            </a:r>
            <a:endParaRPr lang="en-US">
              <a:solidFill>
                <a:schemeClr val="bg1"/>
              </a:solidFill>
              <a:latin typeface="Arial"/>
              <a:cs typeface="Arial"/>
            </a:endParaRPr>
          </a:p>
          <a:p>
            <a:pPr marL="342265" indent="-342265">
              <a:spcAft>
                <a:spcPts val="1200"/>
              </a:spcAft>
            </a:pPr>
            <a:r>
              <a:rPr lang="en-US" sz="1400">
                <a:solidFill>
                  <a:schemeClr val="bg1"/>
                </a:solidFill>
                <a:latin typeface="Arial"/>
                <a:cs typeface="Arial"/>
              </a:rPr>
              <a:t>Staff encouraged to take leading roles in external bodies that influence the direction and reputation of our sector</a:t>
            </a:r>
            <a:endParaRPr lang="en-US">
              <a:solidFill>
                <a:schemeClr val="bg1"/>
              </a:solidFill>
              <a:latin typeface="Arial"/>
              <a:cs typeface="Arial"/>
            </a:endParaRPr>
          </a:p>
          <a:p>
            <a:pPr marL="342265" indent="-342265">
              <a:spcAft>
                <a:spcPts val="1200"/>
              </a:spcAft>
            </a:pPr>
            <a:r>
              <a:rPr lang="en-US" sz="1400">
                <a:solidFill>
                  <a:schemeClr val="bg1"/>
                </a:solidFill>
                <a:latin typeface="Arial"/>
                <a:cs typeface="Arial"/>
              </a:rPr>
              <a:t>Internationally and socially diverse population of the world's most talented students and researchers</a:t>
            </a:r>
            <a:endParaRPr lang="en-US" sz="1400">
              <a:solidFill>
                <a:schemeClr val="bg1"/>
              </a:solidFill>
            </a:endParaRPr>
          </a:p>
          <a:p>
            <a:pPr marL="342265" indent="-342265">
              <a:spcAft>
                <a:spcPts val="1200"/>
              </a:spcAft>
            </a:pPr>
            <a:endParaRPr lang="en-US" sz="1400">
              <a:solidFill>
                <a:schemeClr val="bg1"/>
              </a:solidFill>
            </a:endParaRP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3149597" y="1404433"/>
            <a:ext cx="8515353" cy="5088442"/>
          </a:xfrm>
          <a:prstGeom prst="rect">
            <a:avLst/>
          </a:prstGeom>
        </p:spPr>
      </p:pic>
      <p:sp>
        <p:nvSpPr>
          <p:cNvPr id="40" name="Oval 39">
            <a:extLst>
              <a:ext uri="{FF2B5EF4-FFF2-40B4-BE49-F238E27FC236}">
                <a16:creationId xmlns:a16="http://schemas.microsoft.com/office/drawing/2014/main" id="{D4E4A366-DCE3-7409-BCBC-B371ADA6F84F}"/>
              </a:ext>
            </a:extLst>
          </p:cNvPr>
          <p:cNvSpPr/>
          <p:nvPr/>
        </p:nvSpPr>
        <p:spPr>
          <a:xfrm>
            <a:off x="4769281" y="2264285"/>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35,000+</a:t>
            </a:r>
          </a:p>
          <a:p>
            <a:pPr algn="ctr"/>
            <a:r>
              <a:rPr lang="en-US" sz="2000">
                <a:solidFill>
                  <a:schemeClr val="bg1"/>
                </a:solidFill>
              </a:rPr>
              <a:t>publications with </a:t>
            </a:r>
            <a:r>
              <a:rPr lang="en-US" sz="2000"/>
              <a:t/>
            </a:r>
            <a:br>
              <a:rPr lang="en-US" sz="2000"/>
            </a:br>
            <a:r>
              <a:rPr lang="en-US" sz="2000">
                <a:solidFill>
                  <a:schemeClr val="bg1"/>
                </a:solidFill>
              </a:rPr>
              <a:t>international </a:t>
            </a:r>
            <a:r>
              <a:rPr lang="en-US" sz="2000"/>
              <a:t/>
            </a:r>
            <a:br>
              <a:rPr lang="en-US" sz="2000"/>
            </a:br>
            <a:r>
              <a:rPr lang="en-US" sz="2000">
                <a:solidFill>
                  <a:schemeClr val="bg1"/>
                </a:solidFill>
              </a:rPr>
              <a:t>collaboration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41" name="Oval 40">
            <a:extLst>
              <a:ext uri="{FF2B5EF4-FFF2-40B4-BE49-F238E27FC236}">
                <a16:creationId xmlns:a16="http://schemas.microsoft.com/office/drawing/2014/main" id="{89D4C628-D10F-A15F-1F23-6384DEDE8397}"/>
              </a:ext>
            </a:extLst>
          </p:cNvPr>
          <p:cNvSpPr/>
          <p:nvPr/>
        </p:nvSpPr>
        <p:spPr>
          <a:xfrm>
            <a:off x="7734306" y="2258110"/>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8,000+</a:t>
            </a:r>
          </a:p>
          <a:p>
            <a:pPr algn="ctr"/>
            <a:r>
              <a:rPr lang="en-US" sz="2000">
                <a:solidFill>
                  <a:schemeClr val="bg1"/>
                </a:solidFill>
              </a:rPr>
              <a:t>collaborations with </a:t>
            </a:r>
            <a:r>
              <a:rPr lang="en-US" sz="2000"/>
              <a:t/>
            </a:r>
            <a:br>
              <a:rPr lang="en-US" sz="2000"/>
            </a:br>
            <a:r>
              <a:rPr lang="en-US" sz="2000">
                <a:solidFill>
                  <a:schemeClr val="bg1"/>
                </a:solidFill>
              </a:rPr>
              <a:t>international teams </a:t>
            </a:r>
            <a:r>
              <a:rPr lang="en-US" sz="2000"/>
              <a:t/>
            </a:r>
            <a:br>
              <a:rPr lang="en-US" sz="2000"/>
            </a:br>
            <a:r>
              <a:rPr lang="en-US" sz="2000">
                <a:solidFill>
                  <a:schemeClr val="bg1"/>
                </a:solidFill>
              </a:rPr>
              <a:t>and academics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42" name="Oval 41">
            <a:extLst>
              <a:ext uri="{FF2B5EF4-FFF2-40B4-BE49-F238E27FC236}">
                <a16:creationId xmlns:a16="http://schemas.microsoft.com/office/drawing/2014/main" id="{D69474E8-04DB-5C70-85B7-BEFA65661CBD}"/>
              </a:ext>
            </a:extLst>
          </p:cNvPr>
          <p:cNvSpPr/>
          <p:nvPr/>
        </p:nvSpPr>
        <p:spPr>
          <a:xfrm>
            <a:off x="4223178" y="4943738"/>
            <a:ext cx="234517" cy="23451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61F70B-6130-9C4F-005C-D936930141DF}"/>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23472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grpId="1" nodeType="afterEffect">
                                  <p:stCondLst>
                                    <p:cond delay="10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2000"/>
                            </p:stCondLst>
                            <p:childTnLst>
                              <p:par>
                                <p:cTn id="16" presetID="26" presetClass="emph" presetSubtype="0" repeatCount="indefinite" fill="hold" grpId="0" nodeType="afterEffect">
                                  <p:stCondLst>
                                    <p:cond delay="0"/>
                                  </p:stCondLst>
                                  <p:endCondLst>
                                    <p:cond evt="onNext" delay="0">
                                      <p:tgtEl>
                                        <p:sldTgt/>
                                      </p:tgtEl>
                                    </p:cond>
                                  </p:endCondLst>
                                  <p:childTnLst>
                                    <p:animEffect transition="out" filter="fade">
                                      <p:cBhvr>
                                        <p:cTn id="17" dur="2000" tmFilter="0, 0; .2, .5; .8, .5; 1, 0"/>
                                        <p:tgtEl>
                                          <p:spTgt spid="42"/>
                                        </p:tgtEl>
                                      </p:cBhvr>
                                    </p:animEffect>
                                    <p:animScale>
                                      <p:cBhvr>
                                        <p:cTn id="18" dur="10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2"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C345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Academic version</a:t>
            </a: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3149597" y="1404433"/>
            <a:ext cx="8515353" cy="5088442"/>
          </a:xfrm>
          <a:prstGeom prst="rect">
            <a:avLst/>
          </a:prstGeom>
        </p:spPr>
      </p:pic>
      <p:sp>
        <p:nvSpPr>
          <p:cNvPr id="4" name="Oval 3">
            <a:extLst>
              <a:ext uri="{FF2B5EF4-FFF2-40B4-BE49-F238E27FC236}">
                <a16:creationId xmlns:a16="http://schemas.microsoft.com/office/drawing/2014/main" id="{7BCCF0DF-3106-DE31-E577-0825AFA77539}"/>
              </a:ext>
            </a:extLst>
          </p:cNvPr>
          <p:cNvSpPr/>
          <p:nvPr/>
        </p:nvSpPr>
        <p:spPr>
          <a:xfrm>
            <a:off x="1420316" y="3491767"/>
            <a:ext cx="1593619" cy="1619074"/>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EA43DFB-9380-7E46-C06E-356AC999AAD1}"/>
              </a:ext>
            </a:extLst>
          </p:cNvPr>
          <p:cNvGrpSpPr/>
          <p:nvPr/>
        </p:nvGrpSpPr>
        <p:grpSpPr>
          <a:xfrm>
            <a:off x="359207" y="3325445"/>
            <a:ext cx="3584577" cy="3167430"/>
            <a:chOff x="3624294" y="1631987"/>
            <a:chExt cx="4546600" cy="4017500"/>
          </a:xfrm>
        </p:grpSpPr>
        <p:sp>
          <p:nvSpPr>
            <p:cNvPr id="6" name="Oval 5">
              <a:extLst>
                <a:ext uri="{FF2B5EF4-FFF2-40B4-BE49-F238E27FC236}">
                  <a16:creationId xmlns:a16="http://schemas.microsoft.com/office/drawing/2014/main" id="{5B366AC9-3C72-7AEB-DFDA-3CEEFC5F0D79}"/>
                </a:ext>
              </a:extLst>
            </p:cNvPr>
            <p:cNvSpPr/>
            <p:nvPr/>
          </p:nvSpPr>
          <p:spPr>
            <a:xfrm>
              <a:off x="4739261" y="1631987"/>
              <a:ext cx="2316667" cy="231666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rPr>
                <a:t>MMT</a:t>
              </a:r>
              <a:br>
                <a:rPr lang="en-US" sz="1600" b="1">
                  <a:solidFill>
                    <a:schemeClr val="accent1"/>
                  </a:solidFill>
                </a:rPr>
              </a:br>
              <a:r>
                <a:rPr lang="en-US" sz="1600" b="1">
                  <a:solidFill>
                    <a:schemeClr val="accent1"/>
                  </a:solidFill>
                </a:rPr>
                <a:t>Global Alliance</a:t>
              </a:r>
            </a:p>
            <a:p>
              <a:pPr algn="ctr"/>
              <a:r>
                <a:rPr lang="en-US" sz="1400"/>
                <a:t>Manchester,</a:t>
              </a:r>
              <a:br>
                <a:rPr lang="en-US" sz="1400"/>
              </a:br>
              <a:r>
                <a:rPr lang="en-US" sz="1400"/>
                <a:t>Melbourne and Toronto Alliance</a:t>
              </a:r>
            </a:p>
          </p:txBody>
        </p:sp>
        <p:grpSp>
          <p:nvGrpSpPr>
            <p:cNvPr id="8" name="Group 7">
              <a:extLst>
                <a:ext uri="{FF2B5EF4-FFF2-40B4-BE49-F238E27FC236}">
                  <a16:creationId xmlns:a16="http://schemas.microsoft.com/office/drawing/2014/main" id="{49BD6FCA-1CC5-E716-F986-C6BFF08B7C95}"/>
                </a:ext>
              </a:extLst>
            </p:cNvPr>
            <p:cNvGrpSpPr/>
            <p:nvPr/>
          </p:nvGrpSpPr>
          <p:grpSpPr>
            <a:xfrm>
              <a:off x="3624294" y="4239166"/>
              <a:ext cx="4546600" cy="1410321"/>
              <a:chOff x="2870200" y="4256626"/>
              <a:chExt cx="6067965" cy="1882237"/>
            </a:xfrm>
          </p:grpSpPr>
          <p:sp>
            <p:nvSpPr>
              <p:cNvPr id="12" name="Oval 11">
                <a:extLst>
                  <a:ext uri="{FF2B5EF4-FFF2-40B4-BE49-F238E27FC236}">
                    <a16:creationId xmlns:a16="http://schemas.microsoft.com/office/drawing/2014/main" id="{B2D63D45-4338-A735-5623-147E49760359}"/>
                  </a:ext>
                </a:extLst>
              </p:cNvPr>
              <p:cNvSpPr/>
              <p:nvPr/>
            </p:nvSpPr>
            <p:spPr>
              <a:xfrm>
                <a:off x="2870200"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3</a:t>
                </a:r>
              </a:p>
              <a:p>
                <a:pPr algn="ctr"/>
                <a:r>
                  <a:rPr lang="en-US" sz="1400"/>
                  <a:t>continents</a:t>
                </a:r>
              </a:p>
            </p:txBody>
          </p:sp>
          <p:sp>
            <p:nvSpPr>
              <p:cNvPr id="13" name="Oval 12">
                <a:extLst>
                  <a:ext uri="{FF2B5EF4-FFF2-40B4-BE49-F238E27FC236}">
                    <a16:creationId xmlns:a16="http://schemas.microsoft.com/office/drawing/2014/main" id="{2AE9CE5B-978F-C370-FC82-EFDEF1BD56B2}"/>
                  </a:ext>
                </a:extLst>
              </p:cNvPr>
              <p:cNvSpPr/>
              <p:nvPr/>
            </p:nvSpPr>
            <p:spPr>
              <a:xfrm>
                <a:off x="4963064"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t>187,000</a:t>
                </a:r>
                <a:endParaRPr lang="en-US" sz="1200" b="1"/>
              </a:p>
              <a:p>
                <a:pPr algn="ctr"/>
                <a:r>
                  <a:rPr lang="en-US" sz="1400"/>
                  <a:t>students</a:t>
                </a:r>
              </a:p>
            </p:txBody>
          </p:sp>
          <p:sp>
            <p:nvSpPr>
              <p:cNvPr id="15" name="Oval 14">
                <a:extLst>
                  <a:ext uri="{FF2B5EF4-FFF2-40B4-BE49-F238E27FC236}">
                    <a16:creationId xmlns:a16="http://schemas.microsoft.com/office/drawing/2014/main" id="{20CB5224-E8F7-B32C-8B67-9328E10C7F71}"/>
                  </a:ext>
                </a:extLst>
              </p:cNvPr>
              <p:cNvSpPr/>
              <p:nvPr/>
            </p:nvSpPr>
            <p:spPr>
              <a:xfrm>
                <a:off x="7055928"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45,000</a:t>
                </a:r>
              </a:p>
              <a:p>
                <a:pPr algn="ctr"/>
                <a:r>
                  <a:rPr lang="en-US" sz="1400"/>
                  <a:t>staff</a:t>
                </a:r>
              </a:p>
            </p:txBody>
          </p:sp>
        </p:grpSp>
        <p:cxnSp>
          <p:nvCxnSpPr>
            <p:cNvPr id="9" name="Straight Connector 8">
              <a:extLst>
                <a:ext uri="{FF2B5EF4-FFF2-40B4-BE49-F238E27FC236}">
                  <a16:creationId xmlns:a16="http://schemas.microsoft.com/office/drawing/2014/main" id="{B5D8B1A7-8EE2-184D-BE20-077270B9EF9D}"/>
                </a:ext>
              </a:extLst>
            </p:cNvPr>
            <p:cNvCxnSpPr>
              <a:cxnSpLocks/>
              <a:stCxn id="13" idx="0"/>
              <a:endCxn id="6" idx="4"/>
            </p:cNvCxnSpPr>
            <p:nvPr/>
          </p:nvCxnSpPr>
          <p:spPr>
            <a:xfrm flipV="1">
              <a:off x="5897594" y="3948654"/>
              <a:ext cx="1" cy="2905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FCD08A-2464-8CF1-52A0-03CFA9967DFC}"/>
                </a:ext>
              </a:extLst>
            </p:cNvPr>
            <p:cNvCxnSpPr>
              <a:cxnSpLocks/>
              <a:stCxn id="12" idx="0"/>
              <a:endCxn id="6" idx="3"/>
            </p:cNvCxnSpPr>
            <p:nvPr/>
          </p:nvCxnSpPr>
          <p:spPr>
            <a:xfrm flipV="1">
              <a:off x="4329455"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4A5ED7-25DE-1DD7-C113-C44D5243F2DB}"/>
                </a:ext>
              </a:extLst>
            </p:cNvPr>
            <p:cNvCxnSpPr>
              <a:cxnSpLocks/>
              <a:stCxn id="15" idx="0"/>
              <a:endCxn id="6" idx="5"/>
            </p:cNvCxnSpPr>
            <p:nvPr/>
          </p:nvCxnSpPr>
          <p:spPr>
            <a:xfrm flipH="1" flipV="1">
              <a:off x="6716660"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F7C94FC-A1AC-9E4C-7499-8B2AF61EA323}"/>
              </a:ext>
            </a:extLst>
          </p:cNvPr>
          <p:cNvSpPr/>
          <p:nvPr/>
        </p:nvSpPr>
        <p:spPr>
          <a:xfrm>
            <a:off x="2550158" y="18002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North America</a:t>
            </a:r>
          </a:p>
        </p:txBody>
      </p:sp>
      <p:sp>
        <p:nvSpPr>
          <p:cNvPr id="27" name="Rectangle 26">
            <a:extLst>
              <a:ext uri="{FF2B5EF4-FFF2-40B4-BE49-F238E27FC236}">
                <a16:creationId xmlns:a16="http://schemas.microsoft.com/office/drawing/2014/main" id="{579B36A8-0DBE-2CBB-1F1A-303D79D0634C}"/>
              </a:ext>
            </a:extLst>
          </p:cNvPr>
          <p:cNvSpPr/>
          <p:nvPr/>
        </p:nvSpPr>
        <p:spPr>
          <a:xfrm>
            <a:off x="3716997" y="47450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South America</a:t>
            </a:r>
          </a:p>
        </p:txBody>
      </p:sp>
      <p:sp>
        <p:nvSpPr>
          <p:cNvPr id="28" name="Rectangle 27">
            <a:extLst>
              <a:ext uri="{FF2B5EF4-FFF2-40B4-BE49-F238E27FC236}">
                <a16:creationId xmlns:a16="http://schemas.microsoft.com/office/drawing/2014/main" id="{B554BBD9-FEC1-67A6-76E6-7EB8FC03EC41}"/>
              </a:ext>
            </a:extLst>
          </p:cNvPr>
          <p:cNvSpPr/>
          <p:nvPr/>
        </p:nvSpPr>
        <p:spPr>
          <a:xfrm>
            <a:off x="9019349" y="91981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East and Southeast Asia</a:t>
            </a:r>
          </a:p>
        </p:txBody>
      </p:sp>
      <p:sp>
        <p:nvSpPr>
          <p:cNvPr id="29" name="Rectangle 28">
            <a:extLst>
              <a:ext uri="{FF2B5EF4-FFF2-40B4-BE49-F238E27FC236}">
                <a16:creationId xmlns:a16="http://schemas.microsoft.com/office/drawing/2014/main" id="{8E087E82-B22C-0FC9-4DE7-A67FF7678E05}"/>
              </a:ext>
            </a:extLst>
          </p:cNvPr>
          <p:cNvSpPr/>
          <p:nvPr/>
        </p:nvSpPr>
        <p:spPr>
          <a:xfrm>
            <a:off x="7422774" y="2980322"/>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Europe</a:t>
            </a:r>
          </a:p>
        </p:txBody>
      </p:sp>
      <p:sp>
        <p:nvSpPr>
          <p:cNvPr id="30" name="Rectangle 29">
            <a:extLst>
              <a:ext uri="{FF2B5EF4-FFF2-40B4-BE49-F238E27FC236}">
                <a16:creationId xmlns:a16="http://schemas.microsoft.com/office/drawing/2014/main" id="{2965DDC4-F510-0BA9-9C25-1FD84CEF85AC}"/>
              </a:ext>
            </a:extLst>
          </p:cNvPr>
          <p:cNvSpPr/>
          <p:nvPr/>
        </p:nvSpPr>
        <p:spPr>
          <a:xfrm>
            <a:off x="6619724" y="3845263"/>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Middle East and North Africa</a:t>
            </a:r>
          </a:p>
        </p:txBody>
      </p:sp>
      <p:sp>
        <p:nvSpPr>
          <p:cNvPr id="35" name="Rectangle 34">
            <a:extLst>
              <a:ext uri="{FF2B5EF4-FFF2-40B4-BE49-F238E27FC236}">
                <a16:creationId xmlns:a16="http://schemas.microsoft.com/office/drawing/2014/main" id="{2536A5B1-D4BD-2B63-3914-01B97168219B}"/>
              </a:ext>
            </a:extLst>
          </p:cNvPr>
          <p:cNvSpPr/>
          <p:nvPr/>
        </p:nvSpPr>
        <p:spPr>
          <a:xfrm>
            <a:off x="6642118" y="5472069"/>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Africa</a:t>
            </a:r>
          </a:p>
        </p:txBody>
      </p:sp>
      <p:sp>
        <p:nvSpPr>
          <p:cNvPr id="42" name="Rectangle 41">
            <a:extLst>
              <a:ext uri="{FF2B5EF4-FFF2-40B4-BE49-F238E27FC236}">
                <a16:creationId xmlns:a16="http://schemas.microsoft.com/office/drawing/2014/main" id="{B9FEAE91-CE22-5FF6-7D29-13A3570F2187}"/>
              </a:ext>
            </a:extLst>
          </p:cNvPr>
          <p:cNvSpPr/>
          <p:nvPr/>
        </p:nvSpPr>
        <p:spPr>
          <a:xfrm>
            <a:off x="9360125" y="594182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Australia</a:t>
            </a:r>
          </a:p>
        </p:txBody>
      </p:sp>
      <p:grpSp>
        <p:nvGrpSpPr>
          <p:cNvPr id="49" name="Group 48">
            <a:extLst>
              <a:ext uri="{FF2B5EF4-FFF2-40B4-BE49-F238E27FC236}">
                <a16:creationId xmlns:a16="http://schemas.microsoft.com/office/drawing/2014/main" id="{D522340B-DB87-CD01-4A21-EA477ADF94F9}"/>
              </a:ext>
            </a:extLst>
          </p:cNvPr>
          <p:cNvGrpSpPr/>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26BEDC53-354D-473E-AFF4-CC6414C2DA79}"/>
                </a:ext>
              </a:extLst>
            </p:cNvPr>
            <p:cNvSpPr/>
            <p:nvPr/>
          </p:nvSpPr>
          <p:spPr>
            <a:xfrm>
              <a:off x="0" y="0"/>
              <a:ext cx="12192000" cy="6858000"/>
            </a:xfrm>
            <a:prstGeom prst="rect">
              <a:avLst/>
            </a:prstGeom>
            <a:solidFill>
              <a:srgbClr val="1C3455">
                <a:alpha val="763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E112E53-E795-994A-73D1-5EA5AD6BC55D}"/>
                </a:ext>
              </a:extLst>
            </p:cNvPr>
            <p:cNvSpPr/>
            <p:nvPr/>
          </p:nvSpPr>
          <p:spPr>
            <a:xfrm>
              <a:off x="6163532"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2006</a:t>
              </a:r>
              <a:r>
                <a:rPr lang="en-US" sz="1600">
                  <a:solidFill>
                    <a:srgbClr val="1C3455"/>
                  </a:solidFill>
                </a:rPr>
                <a:t/>
              </a:r>
              <a:br>
                <a:rPr lang="en-US" sz="1600">
                  <a:solidFill>
                    <a:srgbClr val="1C3455"/>
                  </a:solidFill>
                </a:rPr>
              </a:br>
              <a:r>
                <a:rPr lang="en-US" sz="1600">
                  <a:solidFill>
                    <a:srgbClr val="1C3455"/>
                  </a:solidFill>
                </a:rPr>
                <a:t>Middle East Centre </a:t>
              </a:r>
              <a:br>
                <a:rPr lang="en-US" sz="1600">
                  <a:solidFill>
                    <a:srgbClr val="1C3455"/>
                  </a:solidFill>
                </a:rPr>
              </a:br>
              <a:r>
                <a:rPr lang="en-US" sz="1600">
                  <a:solidFill>
                    <a:srgbClr val="1C3455"/>
                  </a:solidFill>
                </a:rPr>
                <a:t>(Dubai)</a:t>
              </a:r>
              <a:endParaRPr lang="en-US" sz="1400">
                <a:solidFill>
                  <a:srgbClr val="1C3455"/>
                </a:solidFill>
              </a:endParaRPr>
            </a:p>
          </p:txBody>
        </p:sp>
        <p:sp>
          <p:nvSpPr>
            <p:cNvPr id="45" name="Oval 44">
              <a:extLst>
                <a:ext uri="{FF2B5EF4-FFF2-40B4-BE49-F238E27FC236}">
                  <a16:creationId xmlns:a16="http://schemas.microsoft.com/office/drawing/2014/main" id="{1C88316E-D3A6-ED2A-0FA0-76F6AAE1857F}"/>
                </a:ext>
              </a:extLst>
            </p:cNvPr>
            <p:cNvSpPr/>
            <p:nvPr/>
          </p:nvSpPr>
          <p:spPr>
            <a:xfrm>
              <a:off x="8617623"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1999</a:t>
              </a:r>
              <a:r>
                <a:rPr lang="en-US" sz="1600">
                  <a:solidFill>
                    <a:srgbClr val="1C3455"/>
                  </a:solidFill>
                </a:rPr>
                <a:t/>
              </a:r>
              <a:br>
                <a:rPr lang="en-US" sz="1600">
                  <a:solidFill>
                    <a:srgbClr val="1C3455"/>
                  </a:solidFill>
                </a:rPr>
              </a:br>
              <a:r>
                <a:rPr lang="en-US" sz="1600">
                  <a:solidFill>
                    <a:srgbClr val="1C3455"/>
                  </a:solidFill>
                </a:rPr>
                <a:t>South East Centre </a:t>
              </a:r>
              <a:br>
                <a:rPr lang="en-US" sz="1600">
                  <a:solidFill>
                    <a:srgbClr val="1C3455"/>
                  </a:solidFill>
                </a:rPr>
              </a:br>
              <a:r>
                <a:rPr lang="en-US" sz="1600">
                  <a:solidFill>
                    <a:srgbClr val="1C3455"/>
                  </a:solidFill>
                </a:rPr>
                <a:t>(Singapore)</a:t>
              </a:r>
              <a:endParaRPr lang="en-US" sz="1400">
                <a:solidFill>
                  <a:srgbClr val="1C3455"/>
                </a:solidFill>
              </a:endParaRPr>
            </a:p>
          </p:txBody>
        </p:sp>
        <p:sp>
          <p:nvSpPr>
            <p:cNvPr id="46" name="Oval 45">
              <a:extLst>
                <a:ext uri="{FF2B5EF4-FFF2-40B4-BE49-F238E27FC236}">
                  <a16:creationId xmlns:a16="http://schemas.microsoft.com/office/drawing/2014/main" id="{D329E8FD-9078-CCFE-B452-0D0C2F03D0C3}"/>
                </a:ext>
              </a:extLst>
            </p:cNvPr>
            <p:cNvSpPr/>
            <p:nvPr/>
          </p:nvSpPr>
          <p:spPr>
            <a:xfrm>
              <a:off x="8620818"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1992</a:t>
              </a:r>
              <a:r>
                <a:rPr lang="en-US" sz="1600">
                  <a:solidFill>
                    <a:srgbClr val="1C3455"/>
                  </a:solidFill>
                </a:rPr>
                <a:t/>
              </a:r>
              <a:br>
                <a:rPr lang="en-US" sz="1600">
                  <a:solidFill>
                    <a:srgbClr val="1C3455"/>
                  </a:solidFill>
                </a:rPr>
              </a:br>
              <a:r>
                <a:rPr lang="en-US" sz="1600">
                  <a:solidFill>
                    <a:srgbClr val="1C3455"/>
                  </a:solidFill>
                </a:rPr>
                <a:t>East Asia Centre</a:t>
              </a:r>
              <a:br>
                <a:rPr lang="en-US" sz="1600">
                  <a:solidFill>
                    <a:srgbClr val="1C3455"/>
                  </a:solidFill>
                </a:rPr>
              </a:br>
              <a:r>
                <a:rPr lang="en-US" sz="1600">
                  <a:solidFill>
                    <a:srgbClr val="1C3455"/>
                  </a:solidFill>
                </a:rPr>
                <a:t>(Hong Kong)</a:t>
              </a:r>
              <a:endParaRPr lang="en-US" sz="1400">
                <a:solidFill>
                  <a:srgbClr val="1C3455"/>
                </a:solidFill>
              </a:endParaRPr>
            </a:p>
          </p:txBody>
        </p:sp>
        <p:sp>
          <p:nvSpPr>
            <p:cNvPr id="47" name="Oval 46">
              <a:extLst>
                <a:ext uri="{FF2B5EF4-FFF2-40B4-BE49-F238E27FC236}">
                  <a16:creationId xmlns:a16="http://schemas.microsoft.com/office/drawing/2014/main" id="{B4C35BFB-52F3-E292-00CF-BB46F4886DBC}"/>
                </a:ext>
              </a:extLst>
            </p:cNvPr>
            <p:cNvSpPr/>
            <p:nvPr/>
          </p:nvSpPr>
          <p:spPr>
            <a:xfrm>
              <a:off x="6163532"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2008</a:t>
              </a:r>
              <a:r>
                <a:rPr lang="en-US" sz="1600">
                  <a:solidFill>
                    <a:srgbClr val="1C3455"/>
                  </a:solidFill>
                </a:rPr>
                <a:t/>
              </a:r>
              <a:br>
                <a:rPr lang="en-US" sz="1600">
                  <a:solidFill>
                    <a:srgbClr val="1C3455"/>
                  </a:solidFill>
                </a:rPr>
              </a:br>
              <a:r>
                <a:rPr lang="en-US" sz="1600">
                  <a:solidFill>
                    <a:srgbClr val="1C3455"/>
                  </a:solidFill>
                </a:rPr>
                <a:t>China Centre</a:t>
              </a:r>
              <a:br>
                <a:rPr lang="en-US" sz="1600">
                  <a:solidFill>
                    <a:srgbClr val="1C3455"/>
                  </a:solidFill>
                </a:rPr>
              </a:br>
              <a:r>
                <a:rPr lang="en-US" sz="1600">
                  <a:solidFill>
                    <a:srgbClr val="1C3455"/>
                  </a:solidFill>
                </a:rPr>
                <a:t>(Shanghai)</a:t>
              </a:r>
              <a:endParaRPr lang="en-US" sz="1400">
                <a:solidFill>
                  <a:srgbClr val="1C3455"/>
                </a:solidFill>
              </a:endParaRPr>
            </a:p>
          </p:txBody>
        </p:sp>
      </p:gr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Tree>
    <p:extLst>
      <p:ext uri="{BB962C8B-B14F-4D97-AF65-F5344CB8AC3E}">
        <p14:creationId xmlns:p14="http://schemas.microsoft.com/office/powerpoint/2010/main" val="20464471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5"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020C-DA94-602D-D848-DF7B39584BD2}"/>
              </a:ext>
            </a:extLst>
          </p:cNvPr>
          <p:cNvSpPr>
            <a:spLocks noGrp="1"/>
          </p:cNvSpPr>
          <p:nvPr>
            <p:ph type="title"/>
          </p:nvPr>
        </p:nvSpPr>
        <p:spPr/>
        <p:txBody>
          <a:bodyPr/>
          <a:lstStyle/>
          <a:p>
            <a:pPr algn="ctr"/>
            <a:r>
              <a:rPr lang="en-US" dirty="0">
                <a:solidFill>
                  <a:schemeClr val="bg1"/>
                </a:solidFill>
              </a:rPr>
              <a:t>Bicentenary</a:t>
            </a:r>
          </a:p>
        </p:txBody>
      </p:sp>
      <p:sp>
        <p:nvSpPr>
          <p:cNvPr id="3" name="Content Placeholder 2">
            <a:extLst>
              <a:ext uri="{FF2B5EF4-FFF2-40B4-BE49-F238E27FC236}">
                <a16:creationId xmlns:a16="http://schemas.microsoft.com/office/drawing/2014/main" id="{586A9990-714F-C980-0F4A-551486AE5E91}"/>
              </a:ext>
            </a:extLst>
          </p:cNvPr>
          <p:cNvSpPr>
            <a:spLocks noGrp="1"/>
          </p:cNvSpPr>
          <p:nvPr>
            <p:ph idx="1"/>
          </p:nvPr>
        </p:nvSpPr>
        <p:spPr>
          <a:xfrm>
            <a:off x="287154" y="1825625"/>
            <a:ext cx="11617692" cy="3323891"/>
          </a:xfrm>
        </p:spPr>
        <p:txBody>
          <a:bodyPr/>
          <a:lstStyle/>
          <a:p>
            <a:pPr marL="0" indent="0" algn="ctr">
              <a:buNone/>
            </a:pPr>
            <a:r>
              <a:rPr lang="en-US" dirty="0">
                <a:solidFill>
                  <a:schemeClr val="bg1"/>
                </a:solidFill>
                <a:latin typeface="Arial"/>
                <a:cs typeface="Arial"/>
              </a:rPr>
              <a:t>In 2024, The University of Manchester celebrated</a:t>
            </a:r>
            <a:br>
              <a:rPr lang="en-US" dirty="0">
                <a:solidFill>
                  <a:schemeClr val="bg1"/>
                </a:solidFill>
                <a:latin typeface="Arial"/>
                <a:cs typeface="Arial"/>
              </a:rPr>
            </a:br>
            <a:r>
              <a:rPr lang="en-US" dirty="0">
                <a:solidFill>
                  <a:schemeClr val="bg1"/>
                </a:solidFill>
                <a:latin typeface="Arial"/>
                <a:cs typeface="Arial"/>
              </a:rPr>
              <a:t>200 years of learning, innovation and research;</a:t>
            </a:r>
            <a:r>
              <a:rPr lang="en-US" dirty="0">
                <a:solidFill>
                  <a:schemeClr val="bg1"/>
                </a:solidFill>
              </a:rPr>
              <a:t> </a:t>
            </a:r>
            <a:br>
              <a:rPr lang="en-US" dirty="0">
                <a:solidFill>
                  <a:schemeClr val="bg1"/>
                </a:solidFill>
              </a:rPr>
            </a:br>
            <a:r>
              <a:rPr lang="en-US" dirty="0">
                <a:solidFill>
                  <a:schemeClr val="bg1"/>
                </a:solidFill>
                <a:latin typeface="Arial"/>
                <a:cs typeface="Arial"/>
              </a:rPr>
              <a:t>our incredible people and community; and our global influence. </a:t>
            </a:r>
          </a:p>
          <a:p>
            <a:pPr marL="0" indent="0" algn="ctr">
              <a:buNone/>
            </a:pPr>
            <a:endParaRPr lang="en-US" dirty="0">
              <a:solidFill>
                <a:schemeClr val="bg1"/>
              </a:solidFill>
              <a:latin typeface="Arial"/>
              <a:cs typeface="Arial"/>
            </a:endParaRPr>
          </a:p>
          <a:p>
            <a:pPr marL="0" indent="0" algn="ctr">
              <a:buNone/>
            </a:pPr>
            <a:r>
              <a:rPr lang="en-US" dirty="0">
                <a:solidFill>
                  <a:schemeClr val="bg1"/>
                </a:solidFill>
                <a:latin typeface="Arial"/>
                <a:cs typeface="Arial"/>
              </a:rPr>
              <a:t>We’re spearheading change, addressing our planet’s </a:t>
            </a:r>
            <a:br>
              <a:rPr lang="en-US" dirty="0">
                <a:solidFill>
                  <a:schemeClr val="bg1"/>
                </a:solidFill>
                <a:latin typeface="Arial"/>
                <a:cs typeface="Arial"/>
              </a:rPr>
            </a:br>
            <a:r>
              <a:rPr lang="en-US" dirty="0">
                <a:solidFill>
                  <a:schemeClr val="bg1"/>
                </a:solidFill>
                <a:latin typeface="Arial"/>
                <a:cs typeface="Arial"/>
              </a:rPr>
              <a:t>greatest challenges, and making a difference in our city, </a:t>
            </a:r>
            <a:br>
              <a:rPr lang="en-US" dirty="0">
                <a:solidFill>
                  <a:schemeClr val="bg1"/>
                </a:solidFill>
                <a:latin typeface="Arial"/>
                <a:cs typeface="Arial"/>
              </a:rPr>
            </a:br>
            <a:r>
              <a:rPr lang="en-US" dirty="0">
                <a:solidFill>
                  <a:schemeClr val="bg1"/>
                </a:solidFill>
                <a:latin typeface="Arial"/>
                <a:cs typeface="Arial"/>
              </a:rPr>
              <a:t>nation and beyond.</a:t>
            </a:r>
            <a:endParaRPr lang="en-US" dirty="0">
              <a:solidFill>
                <a:schemeClr val="bg1"/>
              </a:solidFill>
            </a:endParaRPr>
          </a:p>
        </p:txBody>
      </p:sp>
      <p:pic>
        <p:nvPicPr>
          <p:cNvPr id="8" name="Graphic 7">
            <a:extLst>
              <a:ext uri="{FF2B5EF4-FFF2-40B4-BE49-F238E27FC236}">
                <a16:creationId xmlns:a16="http://schemas.microsoft.com/office/drawing/2014/main" id="{D0EA7C27-3276-3D76-AD73-17B1A54A8C5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752587" y="5496334"/>
            <a:ext cx="6696213" cy="762558"/>
          </a:xfrm>
          <a:prstGeom prst="rect">
            <a:avLst/>
          </a:prstGeom>
        </p:spPr>
      </p:pic>
    </p:spTree>
    <p:extLst>
      <p:ext uri="{BB962C8B-B14F-4D97-AF65-F5344CB8AC3E}">
        <p14:creationId xmlns:p14="http://schemas.microsoft.com/office/powerpoint/2010/main" val="3706246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C34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Industry version</a:t>
            </a:r>
          </a:p>
        </p:txBody>
      </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
        <p:nvSpPr>
          <p:cNvPr id="3" name="Content Placeholder 2">
            <a:extLst>
              <a:ext uri="{FF2B5EF4-FFF2-40B4-BE49-F238E27FC236}">
                <a16:creationId xmlns:a16="http://schemas.microsoft.com/office/drawing/2014/main" id="{E80D9B3E-93D8-795F-A8A6-090FCCA35621}"/>
              </a:ext>
            </a:extLst>
          </p:cNvPr>
          <p:cNvSpPr>
            <a:spLocks noGrp="1"/>
          </p:cNvSpPr>
          <p:nvPr>
            <p:ph idx="1"/>
          </p:nvPr>
        </p:nvSpPr>
        <p:spPr>
          <a:xfrm>
            <a:off x="527050" y="1825625"/>
            <a:ext cx="2343150" cy="4667250"/>
          </a:xfrm>
        </p:spPr>
        <p:txBody>
          <a:bodyPr/>
          <a:lstStyle/>
          <a:p>
            <a:pPr marL="342265" indent="-342265">
              <a:spcAft>
                <a:spcPts val="1200"/>
              </a:spcAft>
            </a:pPr>
            <a:r>
              <a:rPr lang="en-US" sz="1400">
                <a:solidFill>
                  <a:schemeClr val="bg1"/>
                </a:solidFill>
                <a:latin typeface="Arial"/>
                <a:cs typeface="Arial"/>
              </a:rPr>
              <a:t>Reputation for excellence increasing advocacy and influencing global debate​</a:t>
            </a:r>
          </a:p>
          <a:p>
            <a:pPr marL="342265" indent="-342265">
              <a:spcAft>
                <a:spcPts val="1200"/>
              </a:spcAft>
            </a:pPr>
            <a:r>
              <a:rPr lang="en-US" sz="1400">
                <a:solidFill>
                  <a:schemeClr val="bg1"/>
                </a:solidFill>
                <a:latin typeface="Arial"/>
                <a:cs typeface="Arial"/>
              </a:rPr>
              <a:t>Staff encouraged to take leading roles in external bodies that influence the direction and reputation of our sector</a:t>
            </a:r>
          </a:p>
          <a:p>
            <a:pPr marL="342265" indent="-342265">
              <a:spcAft>
                <a:spcPts val="1200"/>
              </a:spcAft>
            </a:pPr>
            <a:r>
              <a:rPr lang="en-US" sz="1400">
                <a:solidFill>
                  <a:schemeClr val="bg1"/>
                </a:solidFill>
                <a:latin typeface="Arial"/>
                <a:cs typeface="Arial"/>
              </a:rPr>
              <a:t>Internationally and socially diverse population of the world's most talented students and researchers</a:t>
            </a:r>
          </a:p>
          <a:p>
            <a:pPr marL="342265" indent="-342265">
              <a:spcAft>
                <a:spcPts val="1200"/>
              </a:spcAft>
            </a:pPr>
            <a:endParaRPr lang="en-US" sz="1400">
              <a:solidFill>
                <a:schemeClr val="bg1"/>
              </a:solidFill>
            </a:endParaRP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3149597" y="1404433"/>
            <a:ext cx="8515353" cy="5088442"/>
          </a:xfrm>
          <a:prstGeom prst="rect">
            <a:avLst/>
          </a:prstGeom>
        </p:spPr>
      </p:pic>
      <p:sp>
        <p:nvSpPr>
          <p:cNvPr id="17" name="Oval 16">
            <a:extLst>
              <a:ext uri="{FF2B5EF4-FFF2-40B4-BE49-F238E27FC236}">
                <a16:creationId xmlns:a16="http://schemas.microsoft.com/office/drawing/2014/main" id="{4AE95750-672E-5A91-7E40-99146914A5AC}"/>
              </a:ext>
            </a:extLst>
          </p:cNvPr>
          <p:cNvSpPr/>
          <p:nvPr/>
        </p:nvSpPr>
        <p:spPr>
          <a:xfrm>
            <a:off x="4769281" y="2264285"/>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35,000+</a:t>
            </a:r>
          </a:p>
          <a:p>
            <a:pPr algn="ctr"/>
            <a:r>
              <a:rPr lang="en-US" sz="2000">
                <a:solidFill>
                  <a:schemeClr val="bg1"/>
                </a:solidFill>
              </a:rPr>
              <a:t>publications with </a:t>
            </a:r>
            <a:r>
              <a:rPr lang="en-US" sz="2000"/>
              <a:t/>
            </a:r>
            <a:br>
              <a:rPr lang="en-US" sz="2000"/>
            </a:br>
            <a:r>
              <a:rPr lang="en-US" sz="2000">
                <a:solidFill>
                  <a:schemeClr val="bg1"/>
                </a:solidFill>
              </a:rPr>
              <a:t>international </a:t>
            </a:r>
            <a:r>
              <a:rPr lang="en-US" sz="2000"/>
              <a:t/>
            </a:r>
            <a:br>
              <a:rPr lang="en-US" sz="2000"/>
            </a:br>
            <a:r>
              <a:rPr lang="en-US" sz="2000">
                <a:solidFill>
                  <a:schemeClr val="bg1"/>
                </a:solidFill>
              </a:rPr>
              <a:t>collaboration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18" name="Oval 17">
            <a:extLst>
              <a:ext uri="{FF2B5EF4-FFF2-40B4-BE49-F238E27FC236}">
                <a16:creationId xmlns:a16="http://schemas.microsoft.com/office/drawing/2014/main" id="{FC59EDDD-26E1-5BE7-1BBF-1E091C99B710}"/>
              </a:ext>
            </a:extLst>
          </p:cNvPr>
          <p:cNvSpPr/>
          <p:nvPr/>
        </p:nvSpPr>
        <p:spPr>
          <a:xfrm>
            <a:off x="7734306" y="2258110"/>
            <a:ext cx="2685628" cy="2685628"/>
          </a:xfrm>
          <a:prstGeom prst="ellipse">
            <a:avLst/>
          </a:prstGeom>
          <a:solidFill>
            <a:srgbClr val="1C345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2400" b="1">
                <a:solidFill>
                  <a:schemeClr val="bg1"/>
                </a:solidFill>
              </a:rPr>
              <a:t>8,000+</a:t>
            </a:r>
          </a:p>
          <a:p>
            <a:pPr algn="ctr"/>
            <a:r>
              <a:rPr lang="en-US" sz="2000">
                <a:solidFill>
                  <a:schemeClr val="bg1"/>
                </a:solidFill>
              </a:rPr>
              <a:t>collaborations with </a:t>
            </a:r>
            <a:r>
              <a:rPr lang="en-US" sz="2000"/>
              <a:t/>
            </a:r>
            <a:br>
              <a:rPr lang="en-US" sz="2000"/>
            </a:br>
            <a:r>
              <a:rPr lang="en-US" sz="2000">
                <a:solidFill>
                  <a:schemeClr val="bg1"/>
                </a:solidFill>
              </a:rPr>
              <a:t>international teams </a:t>
            </a:r>
            <a:r>
              <a:rPr lang="en-US" sz="2000"/>
              <a:t/>
            </a:r>
            <a:br>
              <a:rPr lang="en-US" sz="2000"/>
            </a:br>
            <a:r>
              <a:rPr lang="en-US" sz="2000">
                <a:solidFill>
                  <a:schemeClr val="bg1"/>
                </a:solidFill>
              </a:rPr>
              <a:t>and academics </a:t>
            </a:r>
            <a:r>
              <a:rPr lang="en-US" sz="2000"/>
              <a:t/>
            </a:r>
            <a:br>
              <a:rPr lang="en-US" sz="2000"/>
            </a:br>
            <a:r>
              <a:rPr lang="en-US" sz="2000">
                <a:solidFill>
                  <a:schemeClr val="bg1"/>
                </a:solidFill>
              </a:rPr>
              <a:t>2018–2023</a:t>
            </a:r>
            <a:endParaRPr lang="en-US" sz="2000">
              <a:solidFill>
                <a:schemeClr val="bg1"/>
              </a:solidFill>
              <a:cs typeface="Arial"/>
            </a:endParaRPr>
          </a:p>
        </p:txBody>
      </p:sp>
      <p:sp>
        <p:nvSpPr>
          <p:cNvPr id="19" name="Oval 18">
            <a:extLst>
              <a:ext uri="{FF2B5EF4-FFF2-40B4-BE49-F238E27FC236}">
                <a16:creationId xmlns:a16="http://schemas.microsoft.com/office/drawing/2014/main" id="{DD2C6FBA-AD79-E561-0AA7-C5962CC691DE}"/>
              </a:ext>
            </a:extLst>
          </p:cNvPr>
          <p:cNvSpPr/>
          <p:nvPr/>
        </p:nvSpPr>
        <p:spPr>
          <a:xfrm>
            <a:off x="4223178" y="4943738"/>
            <a:ext cx="234517" cy="23451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DF9BC1-5725-3907-BDA4-182ED3220218}"/>
              </a:ext>
            </a:extLst>
          </p:cNvPr>
          <p:cNvSpPr txBox="1"/>
          <p:nvPr/>
        </p:nvSpPr>
        <p:spPr>
          <a:xfrm>
            <a:off x="0" y="-354614"/>
            <a:ext cx="2093778" cy="307777"/>
          </a:xfrm>
          <a:prstGeom prst="rect">
            <a:avLst/>
          </a:prstGeom>
          <a:noFill/>
        </p:spPr>
        <p:txBody>
          <a:bodyPr wrap="none" rtlCol="0">
            <a:spAutoFit/>
          </a:bodyPr>
          <a:lstStyle/>
          <a:p>
            <a:r>
              <a:rPr lang="en-US" sz="1400"/>
              <a:t>View in slideshow mode</a:t>
            </a:r>
          </a:p>
        </p:txBody>
      </p:sp>
    </p:spTree>
    <p:extLst>
      <p:ext uri="{BB962C8B-B14F-4D97-AF65-F5344CB8AC3E}">
        <p14:creationId xmlns:p14="http://schemas.microsoft.com/office/powerpoint/2010/main" val="13134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1" nodeType="after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2000"/>
                            </p:stCondLst>
                            <p:childTnLst>
                              <p:par>
                                <p:cTn id="16" presetID="26" presetClass="emph" presetSubtype="0" repeatCount="indefinite" fill="hold" grpId="0" nodeType="afterEffect">
                                  <p:stCondLst>
                                    <p:cond delay="0"/>
                                  </p:stCondLst>
                                  <p:endCondLst>
                                    <p:cond evt="onNext" delay="0">
                                      <p:tgtEl>
                                        <p:sldTgt/>
                                      </p:tgtEl>
                                    </p:cond>
                                  </p:endCondLst>
                                  <p:childTnLst>
                                    <p:animEffect transition="out" filter="fade">
                                      <p:cBhvr>
                                        <p:cTn id="17" dur="2000" tmFilter="0, 0; .2, .5; .8, .5; 1, 0"/>
                                        <p:tgtEl>
                                          <p:spTgt spid="19"/>
                                        </p:tgtEl>
                                      </p:cBhvr>
                                    </p:animEffect>
                                    <p:animScale>
                                      <p:cBhvr>
                                        <p:cTn id="18"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9"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C349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77578-865C-917C-DD08-7B21695324DD}"/>
              </a:ext>
            </a:extLst>
          </p:cNvPr>
          <p:cNvSpPr/>
          <p:nvPr/>
        </p:nvSpPr>
        <p:spPr>
          <a:xfrm>
            <a:off x="10183851" y="-638175"/>
            <a:ext cx="2008149" cy="5485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Industry version</a:t>
            </a:r>
          </a:p>
        </p:txBody>
      </p:sp>
      <p:pic>
        <p:nvPicPr>
          <p:cNvPr id="14" name="Graphic 13">
            <a:extLst>
              <a:ext uri="{FF2B5EF4-FFF2-40B4-BE49-F238E27FC236}">
                <a16:creationId xmlns:a16="http://schemas.microsoft.com/office/drawing/2014/main" id="{F05C26EE-B34D-8B8F-4A3D-1DB1E1057B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3149597" y="1404433"/>
            <a:ext cx="8515353" cy="5088442"/>
          </a:xfrm>
          <a:prstGeom prst="rect">
            <a:avLst/>
          </a:prstGeom>
        </p:spPr>
      </p:pic>
      <p:sp>
        <p:nvSpPr>
          <p:cNvPr id="4" name="Oval 3">
            <a:extLst>
              <a:ext uri="{FF2B5EF4-FFF2-40B4-BE49-F238E27FC236}">
                <a16:creationId xmlns:a16="http://schemas.microsoft.com/office/drawing/2014/main" id="{7BCCF0DF-3106-DE31-E577-0825AFA77539}"/>
              </a:ext>
            </a:extLst>
          </p:cNvPr>
          <p:cNvSpPr/>
          <p:nvPr/>
        </p:nvSpPr>
        <p:spPr>
          <a:xfrm>
            <a:off x="1420316" y="3491767"/>
            <a:ext cx="1593619" cy="1619074"/>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EA43DFB-9380-7E46-C06E-356AC999AAD1}"/>
              </a:ext>
            </a:extLst>
          </p:cNvPr>
          <p:cNvGrpSpPr/>
          <p:nvPr/>
        </p:nvGrpSpPr>
        <p:grpSpPr>
          <a:xfrm>
            <a:off x="359207" y="3325445"/>
            <a:ext cx="3584577" cy="3167430"/>
            <a:chOff x="3624294" y="1631987"/>
            <a:chExt cx="4546600" cy="4017500"/>
          </a:xfrm>
        </p:grpSpPr>
        <p:sp>
          <p:nvSpPr>
            <p:cNvPr id="6" name="Oval 5">
              <a:extLst>
                <a:ext uri="{FF2B5EF4-FFF2-40B4-BE49-F238E27FC236}">
                  <a16:creationId xmlns:a16="http://schemas.microsoft.com/office/drawing/2014/main" id="{5B366AC9-3C72-7AEB-DFDA-3CEEFC5F0D79}"/>
                </a:ext>
              </a:extLst>
            </p:cNvPr>
            <p:cNvSpPr/>
            <p:nvPr/>
          </p:nvSpPr>
          <p:spPr>
            <a:xfrm>
              <a:off x="4739261" y="1631987"/>
              <a:ext cx="2316667" cy="231666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1"/>
                  </a:solidFill>
                </a:rPr>
                <a:t>MMT</a:t>
              </a:r>
              <a:br>
                <a:rPr lang="en-US" sz="1600" b="1">
                  <a:solidFill>
                    <a:schemeClr val="accent1"/>
                  </a:solidFill>
                </a:rPr>
              </a:br>
              <a:r>
                <a:rPr lang="en-US" sz="1600" b="1">
                  <a:solidFill>
                    <a:schemeClr val="accent1"/>
                  </a:solidFill>
                </a:rPr>
                <a:t>Global Alliance</a:t>
              </a:r>
            </a:p>
            <a:p>
              <a:pPr algn="ctr"/>
              <a:r>
                <a:rPr lang="en-US" sz="1400"/>
                <a:t>Manchester,</a:t>
              </a:r>
              <a:br>
                <a:rPr lang="en-US" sz="1400"/>
              </a:br>
              <a:r>
                <a:rPr lang="en-US" sz="1400"/>
                <a:t>Melbourne and Toronto Alliance</a:t>
              </a:r>
            </a:p>
          </p:txBody>
        </p:sp>
        <p:grpSp>
          <p:nvGrpSpPr>
            <p:cNvPr id="8" name="Group 7">
              <a:extLst>
                <a:ext uri="{FF2B5EF4-FFF2-40B4-BE49-F238E27FC236}">
                  <a16:creationId xmlns:a16="http://schemas.microsoft.com/office/drawing/2014/main" id="{49BD6FCA-1CC5-E716-F986-C6BFF08B7C95}"/>
                </a:ext>
              </a:extLst>
            </p:cNvPr>
            <p:cNvGrpSpPr/>
            <p:nvPr/>
          </p:nvGrpSpPr>
          <p:grpSpPr>
            <a:xfrm>
              <a:off x="3624294" y="4239166"/>
              <a:ext cx="4546600" cy="1410321"/>
              <a:chOff x="2870200" y="4256626"/>
              <a:chExt cx="6067965" cy="1882237"/>
            </a:xfrm>
          </p:grpSpPr>
          <p:sp>
            <p:nvSpPr>
              <p:cNvPr id="12" name="Oval 11">
                <a:extLst>
                  <a:ext uri="{FF2B5EF4-FFF2-40B4-BE49-F238E27FC236}">
                    <a16:creationId xmlns:a16="http://schemas.microsoft.com/office/drawing/2014/main" id="{B2D63D45-4338-A735-5623-147E49760359}"/>
                  </a:ext>
                </a:extLst>
              </p:cNvPr>
              <p:cNvSpPr/>
              <p:nvPr/>
            </p:nvSpPr>
            <p:spPr>
              <a:xfrm>
                <a:off x="2870200"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3</a:t>
                </a:r>
              </a:p>
              <a:p>
                <a:pPr algn="ctr"/>
                <a:r>
                  <a:rPr lang="en-US" sz="1400"/>
                  <a:t>continents</a:t>
                </a:r>
              </a:p>
            </p:txBody>
          </p:sp>
          <p:sp>
            <p:nvSpPr>
              <p:cNvPr id="13" name="Oval 12">
                <a:extLst>
                  <a:ext uri="{FF2B5EF4-FFF2-40B4-BE49-F238E27FC236}">
                    <a16:creationId xmlns:a16="http://schemas.microsoft.com/office/drawing/2014/main" id="{2AE9CE5B-978F-C370-FC82-EFDEF1BD56B2}"/>
                  </a:ext>
                </a:extLst>
              </p:cNvPr>
              <p:cNvSpPr/>
              <p:nvPr/>
            </p:nvSpPr>
            <p:spPr>
              <a:xfrm>
                <a:off x="4963064"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t>187,000</a:t>
                </a:r>
                <a:endParaRPr lang="en-US" sz="1200" b="1"/>
              </a:p>
              <a:p>
                <a:pPr algn="ctr"/>
                <a:r>
                  <a:rPr lang="en-US" sz="1400"/>
                  <a:t>students</a:t>
                </a:r>
              </a:p>
            </p:txBody>
          </p:sp>
          <p:sp>
            <p:nvSpPr>
              <p:cNvPr id="15" name="Oval 14">
                <a:extLst>
                  <a:ext uri="{FF2B5EF4-FFF2-40B4-BE49-F238E27FC236}">
                    <a16:creationId xmlns:a16="http://schemas.microsoft.com/office/drawing/2014/main" id="{20CB5224-E8F7-B32C-8B67-9328E10C7F71}"/>
                  </a:ext>
                </a:extLst>
              </p:cNvPr>
              <p:cNvSpPr/>
              <p:nvPr/>
            </p:nvSpPr>
            <p:spPr>
              <a:xfrm>
                <a:off x="7055928" y="4256626"/>
                <a:ext cx="1882237" cy="1882237"/>
              </a:xfrm>
              <a:prstGeom prst="ellipse">
                <a:avLst/>
              </a:prstGeom>
              <a:solidFill>
                <a:srgbClr val="1C34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b="1"/>
                  <a:t>45,000</a:t>
                </a:r>
              </a:p>
              <a:p>
                <a:pPr algn="ctr"/>
                <a:r>
                  <a:rPr lang="en-US" sz="1400"/>
                  <a:t>staff</a:t>
                </a:r>
              </a:p>
            </p:txBody>
          </p:sp>
        </p:grpSp>
        <p:cxnSp>
          <p:nvCxnSpPr>
            <p:cNvPr id="9" name="Straight Connector 8">
              <a:extLst>
                <a:ext uri="{FF2B5EF4-FFF2-40B4-BE49-F238E27FC236}">
                  <a16:creationId xmlns:a16="http://schemas.microsoft.com/office/drawing/2014/main" id="{B5D8B1A7-8EE2-184D-BE20-077270B9EF9D}"/>
                </a:ext>
              </a:extLst>
            </p:cNvPr>
            <p:cNvCxnSpPr>
              <a:cxnSpLocks/>
              <a:stCxn id="13" idx="0"/>
              <a:endCxn id="6" idx="4"/>
            </p:cNvCxnSpPr>
            <p:nvPr/>
          </p:nvCxnSpPr>
          <p:spPr>
            <a:xfrm flipV="1">
              <a:off x="5897594" y="3948654"/>
              <a:ext cx="1" cy="2905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FCD08A-2464-8CF1-52A0-03CFA9967DFC}"/>
                </a:ext>
              </a:extLst>
            </p:cNvPr>
            <p:cNvCxnSpPr>
              <a:cxnSpLocks/>
              <a:stCxn id="12" idx="0"/>
              <a:endCxn id="6" idx="3"/>
            </p:cNvCxnSpPr>
            <p:nvPr/>
          </p:nvCxnSpPr>
          <p:spPr>
            <a:xfrm flipV="1">
              <a:off x="4329455"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4A5ED7-25DE-1DD7-C113-C44D5243F2DB}"/>
                </a:ext>
              </a:extLst>
            </p:cNvPr>
            <p:cNvCxnSpPr>
              <a:cxnSpLocks/>
              <a:stCxn id="15" idx="0"/>
              <a:endCxn id="6" idx="5"/>
            </p:cNvCxnSpPr>
            <p:nvPr/>
          </p:nvCxnSpPr>
          <p:spPr>
            <a:xfrm flipH="1" flipV="1">
              <a:off x="6716660" y="3609386"/>
              <a:ext cx="749074" cy="6297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9F7C94FC-A1AC-9E4C-7499-8B2AF61EA323}"/>
              </a:ext>
            </a:extLst>
          </p:cNvPr>
          <p:cNvSpPr/>
          <p:nvPr/>
        </p:nvSpPr>
        <p:spPr>
          <a:xfrm>
            <a:off x="2550158" y="18002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North America</a:t>
            </a:r>
          </a:p>
        </p:txBody>
      </p:sp>
      <p:sp>
        <p:nvSpPr>
          <p:cNvPr id="27" name="Rectangle 26">
            <a:extLst>
              <a:ext uri="{FF2B5EF4-FFF2-40B4-BE49-F238E27FC236}">
                <a16:creationId xmlns:a16="http://schemas.microsoft.com/office/drawing/2014/main" id="{579B36A8-0DBE-2CBB-1F1A-303D79D0634C}"/>
              </a:ext>
            </a:extLst>
          </p:cNvPr>
          <p:cNvSpPr/>
          <p:nvPr/>
        </p:nvSpPr>
        <p:spPr>
          <a:xfrm>
            <a:off x="3716997" y="4745086"/>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South America</a:t>
            </a:r>
          </a:p>
        </p:txBody>
      </p:sp>
      <p:sp>
        <p:nvSpPr>
          <p:cNvPr id="28" name="Rectangle 27">
            <a:extLst>
              <a:ext uri="{FF2B5EF4-FFF2-40B4-BE49-F238E27FC236}">
                <a16:creationId xmlns:a16="http://schemas.microsoft.com/office/drawing/2014/main" id="{B554BBD9-FEC1-67A6-76E6-7EB8FC03EC41}"/>
              </a:ext>
            </a:extLst>
          </p:cNvPr>
          <p:cNvSpPr/>
          <p:nvPr/>
        </p:nvSpPr>
        <p:spPr>
          <a:xfrm>
            <a:off x="9019349" y="91981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East and Southeast Asia</a:t>
            </a:r>
          </a:p>
        </p:txBody>
      </p:sp>
      <p:sp>
        <p:nvSpPr>
          <p:cNvPr id="29" name="Rectangle 28">
            <a:extLst>
              <a:ext uri="{FF2B5EF4-FFF2-40B4-BE49-F238E27FC236}">
                <a16:creationId xmlns:a16="http://schemas.microsoft.com/office/drawing/2014/main" id="{8E087E82-B22C-0FC9-4DE7-A67FF7678E05}"/>
              </a:ext>
            </a:extLst>
          </p:cNvPr>
          <p:cNvSpPr/>
          <p:nvPr/>
        </p:nvSpPr>
        <p:spPr>
          <a:xfrm>
            <a:off x="7422774" y="2980322"/>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Europe</a:t>
            </a:r>
          </a:p>
        </p:txBody>
      </p:sp>
      <p:sp>
        <p:nvSpPr>
          <p:cNvPr id="30" name="Rectangle 29">
            <a:extLst>
              <a:ext uri="{FF2B5EF4-FFF2-40B4-BE49-F238E27FC236}">
                <a16:creationId xmlns:a16="http://schemas.microsoft.com/office/drawing/2014/main" id="{2965DDC4-F510-0BA9-9C25-1FD84CEF85AC}"/>
              </a:ext>
            </a:extLst>
          </p:cNvPr>
          <p:cNvSpPr/>
          <p:nvPr/>
        </p:nvSpPr>
        <p:spPr>
          <a:xfrm>
            <a:off x="6619724" y="3845263"/>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Middle East and North Africa</a:t>
            </a:r>
          </a:p>
        </p:txBody>
      </p:sp>
      <p:sp>
        <p:nvSpPr>
          <p:cNvPr id="35" name="Rectangle 34">
            <a:extLst>
              <a:ext uri="{FF2B5EF4-FFF2-40B4-BE49-F238E27FC236}">
                <a16:creationId xmlns:a16="http://schemas.microsoft.com/office/drawing/2014/main" id="{2536A5B1-D4BD-2B63-3914-01B97168219B}"/>
              </a:ext>
            </a:extLst>
          </p:cNvPr>
          <p:cNvSpPr/>
          <p:nvPr/>
        </p:nvSpPr>
        <p:spPr>
          <a:xfrm>
            <a:off x="6642118" y="5472069"/>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Africa</a:t>
            </a:r>
          </a:p>
        </p:txBody>
      </p:sp>
      <p:sp>
        <p:nvSpPr>
          <p:cNvPr id="42" name="Rectangle 41">
            <a:extLst>
              <a:ext uri="{FF2B5EF4-FFF2-40B4-BE49-F238E27FC236}">
                <a16:creationId xmlns:a16="http://schemas.microsoft.com/office/drawing/2014/main" id="{B9FEAE91-CE22-5FF6-7D29-13A3570F2187}"/>
              </a:ext>
            </a:extLst>
          </p:cNvPr>
          <p:cNvSpPr/>
          <p:nvPr/>
        </p:nvSpPr>
        <p:spPr>
          <a:xfrm>
            <a:off x="9360125" y="5941820"/>
            <a:ext cx="1606100" cy="45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sz="1400">
                <a:solidFill>
                  <a:schemeClr val="tx1"/>
                </a:solidFill>
              </a:rPr>
              <a:t>Australia</a:t>
            </a:r>
          </a:p>
        </p:txBody>
      </p:sp>
      <p:grpSp>
        <p:nvGrpSpPr>
          <p:cNvPr id="49" name="Group 48">
            <a:extLst>
              <a:ext uri="{FF2B5EF4-FFF2-40B4-BE49-F238E27FC236}">
                <a16:creationId xmlns:a16="http://schemas.microsoft.com/office/drawing/2014/main" id="{D522340B-DB87-CD01-4A21-EA477ADF94F9}"/>
              </a:ext>
            </a:extLst>
          </p:cNvPr>
          <p:cNvGrpSpPr/>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26BEDC53-354D-473E-AFF4-CC6414C2DA79}"/>
                </a:ext>
              </a:extLst>
            </p:cNvPr>
            <p:cNvSpPr/>
            <p:nvPr/>
          </p:nvSpPr>
          <p:spPr>
            <a:xfrm>
              <a:off x="0" y="0"/>
              <a:ext cx="12192000" cy="6858000"/>
            </a:xfrm>
            <a:prstGeom prst="rect">
              <a:avLst/>
            </a:prstGeom>
            <a:solidFill>
              <a:srgbClr val="1C349B">
                <a:alpha val="763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E112E53-E795-994A-73D1-5EA5AD6BC55D}"/>
                </a:ext>
              </a:extLst>
            </p:cNvPr>
            <p:cNvSpPr/>
            <p:nvPr/>
          </p:nvSpPr>
          <p:spPr>
            <a:xfrm>
              <a:off x="6163532"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2006</a:t>
              </a:r>
              <a:r>
                <a:rPr lang="en-US" sz="1600">
                  <a:solidFill>
                    <a:srgbClr val="1C3455"/>
                  </a:solidFill>
                </a:rPr>
                <a:t/>
              </a:r>
              <a:br>
                <a:rPr lang="en-US" sz="1600">
                  <a:solidFill>
                    <a:srgbClr val="1C3455"/>
                  </a:solidFill>
                </a:rPr>
              </a:br>
              <a:r>
                <a:rPr lang="en-US" sz="1600">
                  <a:solidFill>
                    <a:srgbClr val="1C3455"/>
                  </a:solidFill>
                </a:rPr>
                <a:t>Middle East Centre </a:t>
              </a:r>
              <a:br>
                <a:rPr lang="en-US" sz="1600">
                  <a:solidFill>
                    <a:srgbClr val="1C3455"/>
                  </a:solidFill>
                </a:rPr>
              </a:br>
              <a:r>
                <a:rPr lang="en-US" sz="1600">
                  <a:solidFill>
                    <a:srgbClr val="1C3455"/>
                  </a:solidFill>
                </a:rPr>
                <a:t>(Dubai)</a:t>
              </a:r>
              <a:endParaRPr lang="en-US" sz="1400">
                <a:solidFill>
                  <a:srgbClr val="1C3455"/>
                </a:solidFill>
              </a:endParaRPr>
            </a:p>
          </p:txBody>
        </p:sp>
        <p:sp>
          <p:nvSpPr>
            <p:cNvPr id="45" name="Oval 44">
              <a:extLst>
                <a:ext uri="{FF2B5EF4-FFF2-40B4-BE49-F238E27FC236}">
                  <a16:creationId xmlns:a16="http://schemas.microsoft.com/office/drawing/2014/main" id="{1C88316E-D3A6-ED2A-0FA0-76F6AAE1857F}"/>
                </a:ext>
              </a:extLst>
            </p:cNvPr>
            <p:cNvSpPr/>
            <p:nvPr/>
          </p:nvSpPr>
          <p:spPr>
            <a:xfrm>
              <a:off x="8617623" y="1151938"/>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1999</a:t>
              </a:r>
              <a:r>
                <a:rPr lang="en-US" sz="1600">
                  <a:solidFill>
                    <a:srgbClr val="1C3455"/>
                  </a:solidFill>
                </a:rPr>
                <a:t/>
              </a:r>
              <a:br>
                <a:rPr lang="en-US" sz="1600">
                  <a:solidFill>
                    <a:srgbClr val="1C3455"/>
                  </a:solidFill>
                </a:rPr>
              </a:br>
              <a:r>
                <a:rPr lang="en-US" sz="1600">
                  <a:solidFill>
                    <a:srgbClr val="1C3455"/>
                  </a:solidFill>
                </a:rPr>
                <a:t>South East Centre </a:t>
              </a:r>
              <a:br>
                <a:rPr lang="en-US" sz="1600">
                  <a:solidFill>
                    <a:srgbClr val="1C3455"/>
                  </a:solidFill>
                </a:rPr>
              </a:br>
              <a:r>
                <a:rPr lang="en-US" sz="1600">
                  <a:solidFill>
                    <a:srgbClr val="1C3455"/>
                  </a:solidFill>
                </a:rPr>
                <a:t>(Singapore)</a:t>
              </a:r>
              <a:endParaRPr lang="en-US" sz="1400">
                <a:solidFill>
                  <a:srgbClr val="1C3455"/>
                </a:solidFill>
              </a:endParaRPr>
            </a:p>
          </p:txBody>
        </p:sp>
        <p:sp>
          <p:nvSpPr>
            <p:cNvPr id="46" name="Oval 45">
              <a:extLst>
                <a:ext uri="{FF2B5EF4-FFF2-40B4-BE49-F238E27FC236}">
                  <a16:creationId xmlns:a16="http://schemas.microsoft.com/office/drawing/2014/main" id="{D329E8FD-9078-CCFE-B452-0D0C2F03D0C3}"/>
                </a:ext>
              </a:extLst>
            </p:cNvPr>
            <p:cNvSpPr/>
            <p:nvPr/>
          </p:nvSpPr>
          <p:spPr>
            <a:xfrm>
              <a:off x="8620818"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1992</a:t>
              </a:r>
              <a:r>
                <a:rPr lang="en-US" sz="1600">
                  <a:solidFill>
                    <a:srgbClr val="1C3455"/>
                  </a:solidFill>
                </a:rPr>
                <a:t/>
              </a:r>
              <a:br>
                <a:rPr lang="en-US" sz="1600">
                  <a:solidFill>
                    <a:srgbClr val="1C3455"/>
                  </a:solidFill>
                </a:rPr>
              </a:br>
              <a:r>
                <a:rPr lang="en-US" sz="1600">
                  <a:solidFill>
                    <a:srgbClr val="1C3455"/>
                  </a:solidFill>
                </a:rPr>
                <a:t>East Asia Centre</a:t>
              </a:r>
              <a:br>
                <a:rPr lang="en-US" sz="1600">
                  <a:solidFill>
                    <a:srgbClr val="1C3455"/>
                  </a:solidFill>
                </a:rPr>
              </a:br>
              <a:r>
                <a:rPr lang="en-US" sz="1600">
                  <a:solidFill>
                    <a:srgbClr val="1C3455"/>
                  </a:solidFill>
                </a:rPr>
                <a:t>(Hong Kong)</a:t>
              </a:r>
              <a:endParaRPr lang="en-US" sz="1400">
                <a:solidFill>
                  <a:srgbClr val="1C3455"/>
                </a:solidFill>
              </a:endParaRPr>
            </a:p>
          </p:txBody>
        </p:sp>
        <p:sp>
          <p:nvSpPr>
            <p:cNvPr id="47" name="Oval 46">
              <a:extLst>
                <a:ext uri="{FF2B5EF4-FFF2-40B4-BE49-F238E27FC236}">
                  <a16:creationId xmlns:a16="http://schemas.microsoft.com/office/drawing/2014/main" id="{B4C35BFB-52F3-E292-00CF-BB46F4886DBC}"/>
                </a:ext>
              </a:extLst>
            </p:cNvPr>
            <p:cNvSpPr/>
            <p:nvPr/>
          </p:nvSpPr>
          <p:spPr>
            <a:xfrm>
              <a:off x="6163532" y="3587887"/>
              <a:ext cx="2269959" cy="22699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600">
                  <a:solidFill>
                    <a:srgbClr val="1C3455"/>
                  </a:solidFill>
                </a:rPr>
                <a:t>Established in </a:t>
              </a:r>
              <a:br>
                <a:rPr lang="en-US" sz="1600">
                  <a:solidFill>
                    <a:srgbClr val="1C3455"/>
                  </a:solidFill>
                </a:rPr>
              </a:br>
              <a:r>
                <a:rPr lang="en-US" sz="3600" b="1">
                  <a:solidFill>
                    <a:srgbClr val="1C3455"/>
                  </a:solidFill>
                </a:rPr>
                <a:t>2008</a:t>
              </a:r>
              <a:r>
                <a:rPr lang="en-US" sz="1600">
                  <a:solidFill>
                    <a:srgbClr val="1C3455"/>
                  </a:solidFill>
                </a:rPr>
                <a:t/>
              </a:r>
              <a:br>
                <a:rPr lang="en-US" sz="1600">
                  <a:solidFill>
                    <a:srgbClr val="1C3455"/>
                  </a:solidFill>
                </a:rPr>
              </a:br>
              <a:r>
                <a:rPr lang="en-US" sz="1600">
                  <a:solidFill>
                    <a:srgbClr val="1C3455"/>
                  </a:solidFill>
                </a:rPr>
                <a:t>China Centre</a:t>
              </a:r>
              <a:br>
                <a:rPr lang="en-US" sz="1600">
                  <a:solidFill>
                    <a:srgbClr val="1C3455"/>
                  </a:solidFill>
                </a:rPr>
              </a:br>
              <a:r>
                <a:rPr lang="en-US" sz="1600">
                  <a:solidFill>
                    <a:srgbClr val="1C3455"/>
                  </a:solidFill>
                </a:rPr>
                <a:t>(Shanghai)</a:t>
              </a:r>
              <a:endParaRPr lang="en-US" sz="1400">
                <a:solidFill>
                  <a:srgbClr val="1C3455"/>
                </a:solidFill>
              </a:endParaRPr>
            </a:p>
          </p:txBody>
        </p:sp>
      </p:grpSp>
      <p:sp>
        <p:nvSpPr>
          <p:cNvPr id="2" name="Title 1">
            <a:extLst>
              <a:ext uri="{FF2B5EF4-FFF2-40B4-BE49-F238E27FC236}">
                <a16:creationId xmlns:a16="http://schemas.microsoft.com/office/drawing/2014/main" id="{7C7CDC60-FE02-2421-5DF9-F1AEB4D17354}"/>
              </a:ext>
            </a:extLst>
          </p:cNvPr>
          <p:cNvSpPr>
            <a:spLocks noGrp="1"/>
          </p:cNvSpPr>
          <p:nvPr>
            <p:ph type="title"/>
          </p:nvPr>
        </p:nvSpPr>
        <p:spPr>
          <a:xfrm>
            <a:off x="527552" y="365125"/>
            <a:ext cx="11086516" cy="1325563"/>
          </a:xfrm>
        </p:spPr>
        <p:txBody>
          <a:bodyPr/>
          <a:lstStyle/>
          <a:p>
            <a:r>
              <a:rPr lang="en-US">
                <a:solidFill>
                  <a:schemeClr val="bg1"/>
                </a:solidFill>
              </a:rPr>
              <a:t>Global reputation</a:t>
            </a:r>
          </a:p>
        </p:txBody>
      </p:sp>
    </p:spTree>
    <p:extLst>
      <p:ext uri="{BB962C8B-B14F-4D97-AF65-F5344CB8AC3E}">
        <p14:creationId xmlns:p14="http://schemas.microsoft.com/office/powerpoint/2010/main" val="20153370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5" grpId="0" animBg="1"/>
      <p:bldP spid="4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europe with lights&#10;&#10;Description automatically generated">
            <a:extLst>
              <a:ext uri="{FF2B5EF4-FFF2-40B4-BE49-F238E27FC236}">
                <a16:creationId xmlns:a16="http://schemas.microsoft.com/office/drawing/2014/main" id="{53B8C087-9AC2-0618-E33A-2164B53684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345"/>
          <a:stretch/>
        </p:blipFill>
        <p:spPr>
          <a:xfrm>
            <a:off x="880" y="-762001"/>
            <a:ext cx="12191120" cy="7620494"/>
          </a:xfrm>
          <a:prstGeom prst="rect">
            <a:avLst/>
          </a:prstGeom>
          <a:solidFill>
            <a:srgbClr val="0D1E33"/>
          </a:solidFill>
        </p:spPr>
      </p:pic>
      <p:sp>
        <p:nvSpPr>
          <p:cNvPr id="2" name="Title 1"/>
          <p:cNvSpPr>
            <a:spLocks noGrp="1"/>
          </p:cNvSpPr>
          <p:nvPr>
            <p:ph type="title"/>
          </p:nvPr>
        </p:nvSpPr>
        <p:spPr/>
        <p:txBody>
          <a:bodyPr/>
          <a:lstStyle/>
          <a:p>
            <a:pPr algn="ctr"/>
            <a:r>
              <a:rPr lang="en-GB">
                <a:solidFill>
                  <a:schemeClr val="bg1"/>
                </a:solidFill>
                <a:latin typeface="Arial"/>
                <a:cs typeface="Arial"/>
              </a:rPr>
              <a:t>Global influence</a:t>
            </a:r>
          </a:p>
        </p:txBody>
      </p:sp>
      <p:grpSp>
        <p:nvGrpSpPr>
          <p:cNvPr id="19" name="Group 18">
            <a:extLst>
              <a:ext uri="{FF2B5EF4-FFF2-40B4-BE49-F238E27FC236}">
                <a16:creationId xmlns:a16="http://schemas.microsoft.com/office/drawing/2014/main" id="{8E507C1A-DD4F-D3DB-5E28-34CD58C9FAC1}"/>
              </a:ext>
            </a:extLst>
          </p:cNvPr>
          <p:cNvGrpSpPr/>
          <p:nvPr/>
        </p:nvGrpSpPr>
        <p:grpSpPr>
          <a:xfrm>
            <a:off x="2296914" y="1837591"/>
            <a:ext cx="7598171" cy="4321595"/>
            <a:chOff x="1468316" y="2437756"/>
            <a:chExt cx="6137031" cy="3490546"/>
          </a:xfrm>
        </p:grpSpPr>
        <p:sp>
          <p:nvSpPr>
            <p:cNvPr id="5" name="Oval 4">
              <a:extLst>
                <a:ext uri="{FF2B5EF4-FFF2-40B4-BE49-F238E27FC236}">
                  <a16:creationId xmlns:a16="http://schemas.microsoft.com/office/drawing/2014/main" id="{19F0081A-0BDF-6A08-10F9-B57D1E43357B}"/>
                </a:ext>
              </a:extLst>
            </p:cNvPr>
            <p:cNvSpPr/>
            <p:nvPr/>
          </p:nvSpPr>
          <p:spPr>
            <a:xfrm>
              <a:off x="1468316"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lstStyle/>
            <a:p>
              <a:pPr algn="ctr"/>
              <a:r>
                <a:rPr lang="en-US" sz="2800" b="1">
                  <a:cs typeface="Calibri"/>
                </a:rPr>
                <a:t>£1.4 billion </a:t>
              </a:r>
              <a:br>
                <a:rPr lang="en-US" sz="2800" b="1">
                  <a:cs typeface="Calibri"/>
                </a:rPr>
              </a:br>
              <a:r>
                <a:rPr lang="en-US" sz="2800" b="1">
                  <a:cs typeface="Calibri"/>
                </a:rPr>
                <a:t>income</a:t>
              </a:r>
              <a:endParaRPr lang="en-US" sz="2800" b="1"/>
            </a:p>
          </p:txBody>
        </p:sp>
        <p:sp>
          <p:nvSpPr>
            <p:cNvPr id="6" name="Oval 5">
              <a:extLst>
                <a:ext uri="{FF2B5EF4-FFF2-40B4-BE49-F238E27FC236}">
                  <a16:creationId xmlns:a16="http://schemas.microsoft.com/office/drawing/2014/main" id="{1DD513A8-837E-D957-9CAC-69A70608D53E}"/>
                </a:ext>
              </a:extLst>
            </p:cNvPr>
            <p:cNvSpPr/>
            <p:nvPr/>
          </p:nvSpPr>
          <p:spPr>
            <a:xfrm>
              <a:off x="3666393"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b="1">
                  <a:cs typeface="Calibri"/>
                </a:rPr>
                <a:t>46,000 students </a:t>
              </a:r>
              <a:r>
                <a:rPr lang="en-US" sz="2000" b="1">
                  <a:cs typeface="Calibri"/>
                </a:rPr>
                <a:t/>
              </a:r>
              <a:br>
                <a:rPr lang="en-US" sz="2000" b="1">
                  <a:cs typeface="Calibri"/>
                </a:rPr>
              </a:br>
              <a:r>
                <a:rPr lang="en-US" sz="1400">
                  <a:cs typeface="Calibri"/>
                </a:rPr>
                <a:t>with one third from overseas </a:t>
              </a:r>
              <a:endParaRPr lang="en-US" sz="1400"/>
            </a:p>
          </p:txBody>
        </p:sp>
        <p:sp>
          <p:nvSpPr>
            <p:cNvPr id="14" name="Oval 13">
              <a:extLst>
                <a:ext uri="{FF2B5EF4-FFF2-40B4-BE49-F238E27FC236}">
                  <a16:creationId xmlns:a16="http://schemas.microsoft.com/office/drawing/2014/main" id="{C01285B7-2DDE-5C0C-E6BD-20583563A0AE}"/>
                </a:ext>
              </a:extLst>
            </p:cNvPr>
            <p:cNvSpPr/>
            <p:nvPr/>
          </p:nvSpPr>
          <p:spPr>
            <a:xfrm>
              <a:off x="5864470" y="2437756"/>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a:cs typeface="Calibri"/>
                </a:rPr>
                <a:t>One third of </a:t>
              </a:r>
              <a:br>
                <a:rPr lang="en-US" b="1">
                  <a:cs typeface="Calibri"/>
                </a:rPr>
              </a:br>
              <a:r>
                <a:rPr lang="en-US" b="1">
                  <a:cs typeface="Calibri"/>
                </a:rPr>
                <a:t>our 13,000-strong </a:t>
              </a:r>
              <a:br>
                <a:rPr lang="en-US" b="1">
                  <a:cs typeface="Calibri"/>
                </a:rPr>
              </a:br>
              <a:r>
                <a:rPr lang="en-US" b="1">
                  <a:cs typeface="Calibri"/>
                </a:rPr>
                <a:t>staff are from </a:t>
              </a:r>
              <a:br>
                <a:rPr lang="en-US" b="1">
                  <a:cs typeface="Calibri"/>
                </a:rPr>
              </a:br>
              <a:r>
                <a:rPr lang="en-US" b="1">
                  <a:cs typeface="Calibri"/>
                </a:rPr>
                <a:t>overseas</a:t>
              </a:r>
              <a:endParaRPr lang="en-US" b="1"/>
            </a:p>
          </p:txBody>
        </p:sp>
        <p:sp>
          <p:nvSpPr>
            <p:cNvPr id="15" name="Oval 14">
              <a:extLst>
                <a:ext uri="{FF2B5EF4-FFF2-40B4-BE49-F238E27FC236}">
                  <a16:creationId xmlns:a16="http://schemas.microsoft.com/office/drawing/2014/main" id="{C6692A07-43F0-62A1-C1A6-7943AD9B4165}"/>
                </a:ext>
              </a:extLst>
            </p:cNvPr>
            <p:cNvSpPr/>
            <p:nvPr/>
          </p:nvSpPr>
          <p:spPr>
            <a:xfrm>
              <a:off x="4745085" y="4187425"/>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b="1">
                  <a:cs typeface="Calibri"/>
                </a:rPr>
                <a:t>2nd </a:t>
              </a:r>
              <a:r>
                <a:rPr lang="en-US" sz="1600" b="1">
                  <a:cs typeface="Calibri"/>
                </a:rPr>
                <a:t/>
              </a:r>
              <a:br>
                <a:rPr lang="en-US" sz="1600" b="1">
                  <a:cs typeface="Calibri"/>
                </a:rPr>
              </a:br>
              <a:r>
                <a:rPr lang="en-US" sz="1600">
                  <a:cs typeface="Calibri"/>
                </a:rPr>
                <a:t>most targeted </a:t>
              </a:r>
              <a:br>
                <a:rPr lang="en-US" sz="1600">
                  <a:cs typeface="Calibri"/>
                </a:rPr>
              </a:br>
              <a:r>
                <a:rPr lang="en-US" sz="1600">
                  <a:cs typeface="Calibri"/>
                </a:rPr>
                <a:t>university by UK’s </a:t>
              </a:r>
              <a:br>
                <a:rPr lang="en-US" sz="1600">
                  <a:cs typeface="Calibri"/>
                </a:rPr>
              </a:br>
              <a:r>
                <a:rPr lang="en-US" sz="1600">
                  <a:cs typeface="Calibri"/>
                </a:rPr>
                <a:t>top graduate </a:t>
              </a:r>
              <a:br>
                <a:rPr lang="en-US" sz="1600">
                  <a:cs typeface="Calibri"/>
                </a:rPr>
              </a:br>
              <a:r>
                <a:rPr lang="en-US" sz="1600">
                  <a:cs typeface="Calibri"/>
                </a:rPr>
                <a:t>employers</a:t>
              </a:r>
              <a:endParaRPr lang="en-US" sz="1600"/>
            </a:p>
          </p:txBody>
        </p:sp>
        <p:sp>
          <p:nvSpPr>
            <p:cNvPr id="16" name="Oval 15">
              <a:extLst>
                <a:ext uri="{FF2B5EF4-FFF2-40B4-BE49-F238E27FC236}">
                  <a16:creationId xmlns:a16="http://schemas.microsoft.com/office/drawing/2014/main" id="{14ABE1BC-0609-658F-8A8E-E7C8C1F3D42C}"/>
                </a:ext>
              </a:extLst>
            </p:cNvPr>
            <p:cNvSpPr/>
            <p:nvPr/>
          </p:nvSpPr>
          <p:spPr>
            <a:xfrm>
              <a:off x="2567355" y="4187425"/>
              <a:ext cx="1740877" cy="1740877"/>
            </a:xfrm>
            <a:prstGeom prst="ellipse">
              <a:avLst/>
            </a:prstGeom>
            <a:solidFill>
              <a:schemeClr val="bg2">
                <a:alpha val="8602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000" b="1">
                  <a:cs typeface="Calibri"/>
                </a:rPr>
                <a:t>500,000</a:t>
              </a:r>
              <a:r>
                <a:rPr lang="en-US" sz="2400">
                  <a:cs typeface="Calibri"/>
                </a:rPr>
                <a:t> </a:t>
              </a:r>
              <a:r>
                <a:rPr lang="en-US" sz="1400">
                  <a:cs typeface="Calibri"/>
                </a:rPr>
                <a:t/>
              </a:r>
              <a:br>
                <a:rPr lang="en-US" sz="1400">
                  <a:cs typeface="Calibri"/>
                </a:rPr>
              </a:br>
              <a:r>
                <a:rPr lang="en-US" sz="1400">
                  <a:cs typeface="Calibri"/>
                </a:rPr>
                <a:t>strong alumni </a:t>
              </a:r>
              <a:br>
                <a:rPr lang="en-US" sz="1400">
                  <a:cs typeface="Calibri"/>
                </a:rPr>
              </a:br>
              <a:r>
                <a:rPr lang="en-US" sz="1400">
                  <a:cs typeface="Calibri"/>
                </a:rPr>
                <a:t>community in </a:t>
              </a:r>
              <a:br>
                <a:rPr lang="en-US" sz="1400">
                  <a:cs typeface="Calibri"/>
                </a:rPr>
              </a:br>
              <a:r>
                <a:rPr lang="en-US" sz="2000" b="1">
                  <a:cs typeface="Calibri"/>
                </a:rPr>
                <a:t>183 countries </a:t>
              </a:r>
              <a:endParaRPr lang="en-US" sz="2400" b="1">
                <a:cs typeface="Calibri"/>
              </a:endParaRPr>
            </a:p>
          </p:txBody>
        </p:sp>
      </p:grpSp>
    </p:spTree>
    <p:extLst>
      <p:ext uri="{BB962C8B-B14F-4D97-AF65-F5344CB8AC3E}">
        <p14:creationId xmlns:p14="http://schemas.microsoft.com/office/powerpoint/2010/main" val="25485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5A60-17C8-B001-ECC1-D58023753850}"/>
              </a:ext>
            </a:extLst>
          </p:cNvPr>
          <p:cNvSpPr>
            <a:spLocks noGrp="1"/>
          </p:cNvSpPr>
          <p:nvPr>
            <p:ph type="title"/>
          </p:nvPr>
        </p:nvSpPr>
        <p:spPr/>
        <p:txBody>
          <a:bodyPr/>
          <a:lstStyle/>
          <a:p>
            <a:r>
              <a:rPr lang="en-US">
                <a:latin typeface="Arial"/>
                <a:cs typeface="Arial"/>
              </a:rPr>
              <a:t>How to use the slides</a:t>
            </a:r>
            <a:endParaRPr lang="en-US"/>
          </a:p>
        </p:txBody>
      </p:sp>
      <p:sp>
        <p:nvSpPr>
          <p:cNvPr id="3" name="Content Placeholder 2">
            <a:extLst>
              <a:ext uri="{FF2B5EF4-FFF2-40B4-BE49-F238E27FC236}">
                <a16:creationId xmlns:a16="http://schemas.microsoft.com/office/drawing/2014/main" id="{008724F6-8221-7D23-4FBA-759AF3FBFB26}"/>
              </a:ext>
            </a:extLst>
          </p:cNvPr>
          <p:cNvSpPr>
            <a:spLocks noGrp="1"/>
          </p:cNvSpPr>
          <p:nvPr>
            <p:ph idx="1"/>
          </p:nvPr>
        </p:nvSpPr>
        <p:spPr>
          <a:xfrm>
            <a:off x="527552" y="1415720"/>
            <a:ext cx="11086516" cy="5190031"/>
          </a:xfrm>
        </p:spPr>
        <p:txBody>
          <a:bodyPr/>
          <a:lstStyle/>
          <a:p>
            <a:pPr marL="342265" indent="-342265"/>
            <a:r>
              <a:rPr lang="en-US" sz="2200" dirty="0">
                <a:latin typeface="Arial"/>
                <a:cs typeface="Arial"/>
              </a:rPr>
              <a:t>The slides are to be used as summaries, with more information expanded upon in the notes section.</a:t>
            </a:r>
          </a:p>
          <a:p>
            <a:pPr marL="342265" indent="-342265"/>
            <a:r>
              <a:rPr lang="en-US" sz="2200" dirty="0">
                <a:latin typeface="Arial"/>
                <a:cs typeface="Arial"/>
              </a:rPr>
              <a:t>Information in the notes can be edited/updated when necessary. Any edits to the slides themselves should go through the central marketing team to ensure consistent formatting.</a:t>
            </a:r>
          </a:p>
          <a:p>
            <a:pPr marL="342265" indent="-342265"/>
            <a:r>
              <a:rPr lang="en-US" sz="2200" dirty="0">
                <a:latin typeface="Arial"/>
                <a:cs typeface="Arial"/>
              </a:rPr>
              <a:t>The key facts slide will be updated by the central marketing team as and when new rankings or information comes through.</a:t>
            </a:r>
          </a:p>
          <a:p>
            <a:pPr marL="342265" indent="-342265"/>
            <a:r>
              <a:rPr lang="en-US" sz="2200" dirty="0">
                <a:latin typeface="Arial"/>
                <a:cs typeface="Arial"/>
              </a:rPr>
              <a:t>The title slides for the research beacons, platforms and institutes can be used as introductory pieces. For the institutes title slide, each of the institutes listed are hyperlinked to their corresponding slides. </a:t>
            </a:r>
          </a:p>
          <a:p>
            <a:pPr marL="342265" indent="-342265"/>
            <a:r>
              <a:rPr lang="en-US" sz="2200" dirty="0">
                <a:latin typeface="Arial"/>
                <a:cs typeface="Arial"/>
              </a:rPr>
              <a:t>There are two versions of the global reputation slides – one for an industry audience, and one for academic. Both are set up to animate in slideshow mode. </a:t>
            </a:r>
            <a:endParaRPr lang="en-US" sz="2200" dirty="0"/>
          </a:p>
          <a:p>
            <a:pPr marL="342265" indent="-342265"/>
            <a:r>
              <a:rPr lang="en-US" sz="2200" dirty="0">
                <a:latin typeface="Arial"/>
                <a:cs typeface="Arial"/>
              </a:rPr>
              <a:t>The global influence – research impact slide can be edited by the central marketing team to include different stats should they be required for a specific audience. </a:t>
            </a:r>
            <a:endParaRPr lang="en-US" sz="2200" dirty="0"/>
          </a:p>
          <a:p>
            <a:pPr marL="342265" indent="-342265"/>
            <a:endParaRPr lang="en-US" dirty="0"/>
          </a:p>
        </p:txBody>
      </p:sp>
    </p:spTree>
    <p:extLst>
      <p:ext uri="{BB962C8B-B14F-4D97-AF65-F5344CB8AC3E}">
        <p14:creationId xmlns:p14="http://schemas.microsoft.com/office/powerpoint/2010/main" val="1360864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D020A4-D000-F3B9-0E11-9F179D2C20B9}"/>
              </a:ext>
            </a:extLst>
          </p:cNvPr>
          <p:cNvSpPr>
            <a:spLocks noGrp="1"/>
          </p:cNvSpPr>
          <p:nvPr>
            <p:ph type="ctrTitle"/>
          </p:nvPr>
        </p:nvSpPr>
        <p:spPr/>
        <p:txBody>
          <a:bodyPr/>
          <a:lstStyle/>
          <a:p>
            <a:r>
              <a:rPr lang="en-US"/>
              <a:t>Bespoke slides</a:t>
            </a:r>
          </a:p>
        </p:txBody>
      </p:sp>
      <p:sp>
        <p:nvSpPr>
          <p:cNvPr id="6" name="Subtitle 5">
            <a:extLst>
              <a:ext uri="{FF2B5EF4-FFF2-40B4-BE49-F238E27FC236}">
                <a16:creationId xmlns:a16="http://schemas.microsoft.com/office/drawing/2014/main" id="{7353980A-44D0-1ABC-6A4D-907C8E234DB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6965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p:txBody>
          <a:bodyPr/>
          <a:lstStyle/>
          <a:p>
            <a:r>
              <a:rPr lang="en-US"/>
              <a:t>Layout 1</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552" y="1825625"/>
            <a:ext cx="10826248" cy="1325563"/>
          </a:xfrm>
        </p:spPr>
        <p:txBody>
          <a:bodyPr/>
          <a:lstStyle/>
          <a:p>
            <a:pPr marL="0" indent="0">
              <a:buNone/>
            </a:pPr>
            <a:r>
              <a:rPr lang="en-US"/>
              <a:t>Template options to aid design</a:t>
            </a:r>
          </a:p>
        </p:txBody>
      </p:sp>
      <p:grpSp>
        <p:nvGrpSpPr>
          <p:cNvPr id="29" name="Group 28">
            <a:extLst>
              <a:ext uri="{FF2B5EF4-FFF2-40B4-BE49-F238E27FC236}">
                <a16:creationId xmlns:a16="http://schemas.microsoft.com/office/drawing/2014/main" id="{27049675-DB89-477B-9871-81C30A13B40A}"/>
              </a:ext>
            </a:extLst>
          </p:cNvPr>
          <p:cNvGrpSpPr/>
          <p:nvPr/>
        </p:nvGrpSpPr>
        <p:grpSpPr>
          <a:xfrm>
            <a:off x="845162" y="3429000"/>
            <a:ext cx="10508638" cy="2863247"/>
            <a:chOff x="376530" y="2657021"/>
            <a:chExt cx="9283156" cy="2529345"/>
          </a:xfrm>
        </p:grpSpPr>
        <p:sp>
          <p:nvSpPr>
            <p:cNvPr id="13" name="Freeform 12">
              <a:extLst>
                <a:ext uri="{FF2B5EF4-FFF2-40B4-BE49-F238E27FC236}">
                  <a16:creationId xmlns:a16="http://schemas.microsoft.com/office/drawing/2014/main" id="{322862D0-CFEF-B1E8-D2FB-034397806276}"/>
                </a:ext>
              </a:extLst>
            </p:cNvPr>
            <p:cNvSpPr/>
            <p:nvPr/>
          </p:nvSpPr>
          <p:spPr>
            <a:xfrm rot="2700000">
              <a:off x="2732065"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id="{A72D9CDD-0D38-F786-BEF6-B727E90ED8D5}"/>
                </a:ext>
              </a:extLst>
            </p:cNvPr>
            <p:cNvSpPr/>
            <p:nvPr/>
          </p:nvSpPr>
          <p:spPr>
            <a:xfrm>
              <a:off x="2845113"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5FC699D-FFB0-DAA7-ABF1-745361DAD636}"/>
                </a:ext>
              </a:extLst>
            </p:cNvPr>
            <p:cNvSpPr/>
            <p:nvPr/>
          </p:nvSpPr>
          <p:spPr>
            <a:xfrm>
              <a:off x="2801403"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16" name="Freeform 15">
              <a:extLst>
                <a:ext uri="{FF2B5EF4-FFF2-40B4-BE49-F238E27FC236}">
                  <a16:creationId xmlns:a16="http://schemas.microsoft.com/office/drawing/2014/main" id="{D91899D1-E732-F047-EC30-5398484E73AD}"/>
                </a:ext>
              </a:extLst>
            </p:cNvPr>
            <p:cNvSpPr/>
            <p:nvPr/>
          </p:nvSpPr>
          <p:spPr>
            <a:xfrm rot="2700000">
              <a:off x="5087600"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E5BF1937-BCD2-E7A1-0142-F342A75DCDE1}"/>
                </a:ext>
              </a:extLst>
            </p:cNvPr>
            <p:cNvSpPr/>
            <p:nvPr/>
          </p:nvSpPr>
          <p:spPr>
            <a:xfrm>
              <a:off x="5200648"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BF55358-F292-1D1F-394F-750304031417}"/>
                </a:ext>
              </a:extLst>
            </p:cNvPr>
            <p:cNvSpPr/>
            <p:nvPr/>
          </p:nvSpPr>
          <p:spPr>
            <a:xfrm>
              <a:off x="5156938"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19" name="Freeform 18">
              <a:extLst>
                <a:ext uri="{FF2B5EF4-FFF2-40B4-BE49-F238E27FC236}">
                  <a16:creationId xmlns:a16="http://schemas.microsoft.com/office/drawing/2014/main" id="{A7368CC0-0157-4A41-2FE6-6766A743F882}"/>
                </a:ext>
              </a:extLst>
            </p:cNvPr>
            <p:cNvSpPr/>
            <p:nvPr/>
          </p:nvSpPr>
          <p:spPr>
            <a:xfrm rot="2700000">
              <a:off x="376530" y="2970055"/>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73040359-0026-9E96-CFF4-9387C5436657}"/>
                </a:ext>
              </a:extLst>
            </p:cNvPr>
            <p:cNvSpPr/>
            <p:nvPr/>
          </p:nvSpPr>
          <p:spPr>
            <a:xfrm>
              <a:off x="489578"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106849FC-A8C8-76F2-1087-6A040DB54702}"/>
                </a:ext>
              </a:extLst>
            </p:cNvPr>
            <p:cNvSpPr/>
            <p:nvPr/>
          </p:nvSpPr>
          <p:spPr>
            <a:xfrm>
              <a:off x="445868"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sp>
          <p:nvSpPr>
            <p:cNvPr id="26" name="Freeform 25">
              <a:extLst>
                <a:ext uri="{FF2B5EF4-FFF2-40B4-BE49-F238E27FC236}">
                  <a16:creationId xmlns:a16="http://schemas.microsoft.com/office/drawing/2014/main" id="{B67FA7F7-A764-D0F6-B966-34ED522507CF}"/>
                </a:ext>
              </a:extLst>
            </p:cNvPr>
            <p:cNvSpPr/>
            <p:nvPr/>
          </p:nvSpPr>
          <p:spPr>
            <a:xfrm rot="2700000">
              <a:off x="7443375" y="2970054"/>
              <a:ext cx="2216311" cy="2216311"/>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ounded Rectangle 26">
              <a:extLst>
                <a:ext uri="{FF2B5EF4-FFF2-40B4-BE49-F238E27FC236}">
                  <a16:creationId xmlns:a16="http://schemas.microsoft.com/office/drawing/2014/main" id="{088A6982-B55A-634C-5FE5-46ECEA73B3B6}"/>
                </a:ext>
              </a:extLst>
            </p:cNvPr>
            <p:cNvSpPr/>
            <p:nvPr/>
          </p:nvSpPr>
          <p:spPr>
            <a:xfrm>
              <a:off x="7556423" y="2657021"/>
              <a:ext cx="1990215" cy="1970189"/>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89BB4642-50B9-C1E1-7A95-FA0407883655}"/>
                </a:ext>
              </a:extLst>
            </p:cNvPr>
            <p:cNvSpPr/>
            <p:nvPr/>
          </p:nvSpPr>
          <p:spPr>
            <a:xfrm>
              <a:off x="7512713" y="2767066"/>
              <a:ext cx="2077635" cy="1970189"/>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tIns="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Text in here</a:t>
              </a:r>
            </a:p>
          </p:txBody>
        </p:sp>
      </p:grpSp>
    </p:spTree>
    <p:extLst>
      <p:ext uri="{BB962C8B-B14F-4D97-AF65-F5344CB8AC3E}">
        <p14:creationId xmlns:p14="http://schemas.microsoft.com/office/powerpoint/2010/main" val="2770313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a:xfrm>
            <a:off x="527552" y="365125"/>
            <a:ext cx="7625848" cy="1325563"/>
          </a:xfrm>
        </p:spPr>
        <p:txBody>
          <a:bodyPr/>
          <a:lstStyle/>
          <a:p>
            <a:r>
              <a:rPr lang="en-US"/>
              <a:t>Layout 2</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552" y="1825625"/>
            <a:ext cx="7625848" cy="4351338"/>
          </a:xfrm>
        </p:spPr>
        <p:txBody>
          <a:bodyPr/>
          <a:lstStyle/>
          <a:p>
            <a:r>
              <a:rPr lang="en-US"/>
              <a:t>Template options to aid design</a:t>
            </a:r>
          </a:p>
        </p:txBody>
      </p:sp>
      <p:sp>
        <p:nvSpPr>
          <p:cNvPr id="7" name="Picture Placeholder 6">
            <a:extLst>
              <a:ext uri="{FF2B5EF4-FFF2-40B4-BE49-F238E27FC236}">
                <a16:creationId xmlns:a16="http://schemas.microsoft.com/office/drawing/2014/main" id="{CEEF5EB7-30D9-F8EB-B640-E7704AC0BD68}"/>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3158604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E45C7EF-7636-F5CB-7FAE-892EF25CDC7B}"/>
              </a:ext>
            </a:extLst>
          </p:cNvPr>
          <p:cNvSpPr/>
          <p:nvPr/>
        </p:nvSpPr>
        <p:spPr>
          <a:xfrm>
            <a:off x="0" y="2861953"/>
            <a:ext cx="12192000" cy="3996047"/>
          </a:xfrm>
          <a:prstGeom prst="rect">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ED63318-466C-6D05-9E50-BF5223013714}"/>
              </a:ext>
            </a:extLst>
          </p:cNvPr>
          <p:cNvSpPr>
            <a:spLocks noGrp="1"/>
          </p:cNvSpPr>
          <p:nvPr>
            <p:ph type="title"/>
          </p:nvPr>
        </p:nvSpPr>
        <p:spPr>
          <a:xfrm>
            <a:off x="527552" y="365125"/>
            <a:ext cx="10826248" cy="1325563"/>
          </a:xfrm>
        </p:spPr>
        <p:txBody>
          <a:bodyPr/>
          <a:lstStyle/>
          <a:p>
            <a:r>
              <a:rPr lang="en-US"/>
              <a:t>Layout 3</a:t>
            </a:r>
          </a:p>
        </p:txBody>
      </p:sp>
      <p:sp>
        <p:nvSpPr>
          <p:cNvPr id="3" name="Content Placeholder 2">
            <a:extLst>
              <a:ext uri="{FF2B5EF4-FFF2-40B4-BE49-F238E27FC236}">
                <a16:creationId xmlns:a16="http://schemas.microsoft.com/office/drawing/2014/main" id="{03321912-87A8-5476-9343-E348C8F19B43}"/>
              </a:ext>
            </a:extLst>
          </p:cNvPr>
          <p:cNvSpPr>
            <a:spLocks noGrp="1"/>
          </p:cNvSpPr>
          <p:nvPr>
            <p:ph idx="1"/>
          </p:nvPr>
        </p:nvSpPr>
        <p:spPr>
          <a:xfrm>
            <a:off x="527050" y="1825625"/>
            <a:ext cx="10826750" cy="1214457"/>
          </a:xfrm>
        </p:spPr>
        <p:txBody>
          <a:bodyPr/>
          <a:lstStyle/>
          <a:p>
            <a:r>
              <a:rPr lang="en-US"/>
              <a:t>Template options to aid design</a:t>
            </a:r>
          </a:p>
        </p:txBody>
      </p:sp>
      <p:cxnSp>
        <p:nvCxnSpPr>
          <p:cNvPr id="12" name="Straight Connector 11">
            <a:extLst>
              <a:ext uri="{FF2B5EF4-FFF2-40B4-BE49-F238E27FC236}">
                <a16:creationId xmlns:a16="http://schemas.microsoft.com/office/drawing/2014/main" id="{B13D3F5D-0D8E-7D78-B05B-50FC089C942B}"/>
              </a:ext>
            </a:extLst>
          </p:cNvPr>
          <p:cNvCxnSpPr>
            <a:cxnSpLocks/>
          </p:cNvCxnSpPr>
          <p:nvPr/>
        </p:nvCxnSpPr>
        <p:spPr>
          <a:xfrm flipV="1">
            <a:off x="1809007"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36B72E-28A5-B457-CCA4-A3A3EE1EE9B5}"/>
              </a:ext>
            </a:extLst>
          </p:cNvPr>
          <p:cNvCxnSpPr>
            <a:cxnSpLocks/>
          </p:cNvCxnSpPr>
          <p:nvPr/>
        </p:nvCxnSpPr>
        <p:spPr>
          <a:xfrm flipV="1">
            <a:off x="3899064" y="4254559"/>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D36B26-C898-1D37-BDB9-A490E3772D03}"/>
              </a:ext>
            </a:extLst>
          </p:cNvPr>
          <p:cNvCxnSpPr>
            <a:cxnSpLocks/>
          </p:cNvCxnSpPr>
          <p:nvPr/>
        </p:nvCxnSpPr>
        <p:spPr>
          <a:xfrm flipV="1">
            <a:off x="5989121"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B60178-38AC-406A-B2A3-BE6C365B9546}"/>
              </a:ext>
            </a:extLst>
          </p:cNvPr>
          <p:cNvCxnSpPr>
            <a:cxnSpLocks/>
          </p:cNvCxnSpPr>
          <p:nvPr/>
        </p:nvCxnSpPr>
        <p:spPr>
          <a:xfrm flipV="1">
            <a:off x="8079178" y="4254559"/>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B39885-4F28-A724-7579-A36A1A9659AC}"/>
              </a:ext>
            </a:extLst>
          </p:cNvPr>
          <p:cNvCxnSpPr>
            <a:cxnSpLocks/>
          </p:cNvCxnSpPr>
          <p:nvPr/>
        </p:nvCxnSpPr>
        <p:spPr>
          <a:xfrm flipV="1">
            <a:off x="10169235" y="4879503"/>
            <a:ext cx="0" cy="62494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2F4BFF-6E65-7C53-859C-6C9D43B4DCA9}"/>
              </a:ext>
            </a:extLst>
          </p:cNvPr>
          <p:cNvCxnSpPr>
            <a:cxnSpLocks/>
          </p:cNvCxnSpPr>
          <p:nvPr/>
        </p:nvCxnSpPr>
        <p:spPr>
          <a:xfrm>
            <a:off x="527050" y="4879503"/>
            <a:ext cx="11182020" cy="0"/>
          </a:xfrm>
          <a:prstGeom prst="straightConnector1">
            <a:avLst/>
          </a:prstGeom>
          <a:ln w="34925">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3140249-1F43-E454-2B2D-CC5599FF4FBC}"/>
              </a:ext>
            </a:extLst>
          </p:cNvPr>
          <p:cNvSpPr txBox="1">
            <a:spLocks/>
          </p:cNvSpPr>
          <p:nvPr/>
        </p:nvSpPr>
        <p:spPr bwMode="auto">
          <a:xfrm>
            <a:off x="904792"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18" name="Content Placeholder 2">
            <a:extLst>
              <a:ext uri="{FF2B5EF4-FFF2-40B4-BE49-F238E27FC236}">
                <a16:creationId xmlns:a16="http://schemas.microsoft.com/office/drawing/2014/main" id="{2D806FB4-A811-B6F6-325C-451E41B53C93}"/>
              </a:ext>
            </a:extLst>
          </p:cNvPr>
          <p:cNvSpPr txBox="1">
            <a:spLocks/>
          </p:cNvSpPr>
          <p:nvPr/>
        </p:nvSpPr>
        <p:spPr bwMode="auto">
          <a:xfrm>
            <a:off x="5084906"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19" name="Content Placeholder 2">
            <a:extLst>
              <a:ext uri="{FF2B5EF4-FFF2-40B4-BE49-F238E27FC236}">
                <a16:creationId xmlns:a16="http://schemas.microsoft.com/office/drawing/2014/main" id="{23976CF7-40C4-970A-551F-B8EAB2FC7DEF}"/>
              </a:ext>
            </a:extLst>
          </p:cNvPr>
          <p:cNvSpPr txBox="1">
            <a:spLocks/>
          </p:cNvSpPr>
          <p:nvPr/>
        </p:nvSpPr>
        <p:spPr bwMode="auto">
          <a:xfrm>
            <a:off x="9265020" y="5559134"/>
            <a:ext cx="1808430" cy="6249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21" name="Content Placeholder 2">
            <a:extLst>
              <a:ext uri="{FF2B5EF4-FFF2-40B4-BE49-F238E27FC236}">
                <a16:creationId xmlns:a16="http://schemas.microsoft.com/office/drawing/2014/main" id="{C36F625D-D5C8-91B3-5156-86EA12E4E8D5}"/>
              </a:ext>
            </a:extLst>
          </p:cNvPr>
          <p:cNvSpPr txBox="1">
            <a:spLocks/>
          </p:cNvSpPr>
          <p:nvPr/>
        </p:nvSpPr>
        <p:spPr bwMode="auto">
          <a:xfrm>
            <a:off x="2994849" y="3535874"/>
            <a:ext cx="1808430" cy="6249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sp>
        <p:nvSpPr>
          <p:cNvPr id="22" name="Content Placeholder 2">
            <a:extLst>
              <a:ext uri="{FF2B5EF4-FFF2-40B4-BE49-F238E27FC236}">
                <a16:creationId xmlns:a16="http://schemas.microsoft.com/office/drawing/2014/main" id="{D517DF5E-A352-40B9-2442-801A677506B5}"/>
              </a:ext>
            </a:extLst>
          </p:cNvPr>
          <p:cNvSpPr txBox="1">
            <a:spLocks/>
          </p:cNvSpPr>
          <p:nvPr/>
        </p:nvSpPr>
        <p:spPr bwMode="auto">
          <a:xfrm>
            <a:off x="7174963" y="3535874"/>
            <a:ext cx="1808430" cy="6249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marL="342891" indent="-342891"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32" indent="-28574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971"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160"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349" indent="-228594"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Timeline text to go in here</a:t>
            </a:r>
          </a:p>
        </p:txBody>
      </p:sp>
      <p:pic>
        <p:nvPicPr>
          <p:cNvPr id="24" name="Graphic 23" descr="Alarm clock with solid fill">
            <a:extLst>
              <a:ext uri="{FF2B5EF4-FFF2-40B4-BE49-F238E27FC236}">
                <a16:creationId xmlns:a16="http://schemas.microsoft.com/office/drawing/2014/main" id="{C2D94E72-363B-979E-C31D-947A9FD99CB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7489" y="4082189"/>
            <a:ext cx="662462" cy="659593"/>
          </a:xfrm>
          <a:prstGeom prst="rect">
            <a:avLst/>
          </a:prstGeom>
        </p:spPr>
      </p:pic>
      <p:pic>
        <p:nvPicPr>
          <p:cNvPr id="26" name="Graphic 25" descr="Brainstorm with solid fill">
            <a:extLst>
              <a:ext uri="{FF2B5EF4-FFF2-40B4-BE49-F238E27FC236}">
                <a16:creationId xmlns:a16="http://schemas.microsoft.com/office/drawing/2014/main" id="{6543D4C8-628F-FE3F-41F7-79246A29E40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749417" y="4199874"/>
            <a:ext cx="550658" cy="548274"/>
          </a:xfrm>
          <a:prstGeom prst="rect">
            <a:avLst/>
          </a:prstGeom>
        </p:spPr>
      </p:pic>
      <p:pic>
        <p:nvPicPr>
          <p:cNvPr id="28" name="Graphic 27" descr="Checkbox Ticked with solid fill">
            <a:extLst>
              <a:ext uri="{FF2B5EF4-FFF2-40B4-BE49-F238E27FC236}">
                <a16:creationId xmlns:a16="http://schemas.microsoft.com/office/drawing/2014/main" id="{F7D2B4CD-3F84-25BB-DBA3-A7C1A079583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323124" y="4045218"/>
            <a:ext cx="771891" cy="768549"/>
          </a:xfrm>
          <a:prstGeom prst="rect">
            <a:avLst/>
          </a:prstGeom>
        </p:spPr>
      </p:pic>
    </p:spTree>
    <p:extLst>
      <p:ext uri="{BB962C8B-B14F-4D97-AF65-F5344CB8AC3E}">
        <p14:creationId xmlns:p14="http://schemas.microsoft.com/office/powerpoint/2010/main" val="140609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83C6B5-F5D2-6AD6-F99C-AAD7F16D38A8}"/>
              </a:ext>
            </a:extLst>
          </p:cNvPr>
          <p:cNvSpPr>
            <a:spLocks noGrp="1"/>
          </p:cNvSpPr>
          <p:nvPr>
            <p:ph type="pic" sz="quarter" idx="14"/>
          </p:nvPr>
        </p:nvSpPr>
        <p:spPr/>
        <p:txBody>
          <a:bodyPr/>
          <a:lstStyle/>
          <a:p>
            <a:endParaRPr lang="en-US"/>
          </a:p>
        </p:txBody>
      </p:sp>
      <p:sp>
        <p:nvSpPr>
          <p:cNvPr id="5" name="Title 4">
            <a:extLst>
              <a:ext uri="{FF2B5EF4-FFF2-40B4-BE49-F238E27FC236}">
                <a16:creationId xmlns:a16="http://schemas.microsoft.com/office/drawing/2014/main" id="{2D1A7351-8D05-8E5F-88C1-223AC3BB6786}"/>
              </a:ext>
            </a:extLst>
          </p:cNvPr>
          <p:cNvSpPr>
            <a:spLocks noGrp="1"/>
          </p:cNvSpPr>
          <p:nvPr>
            <p:ph type="title"/>
          </p:nvPr>
        </p:nvSpPr>
        <p:spPr>
          <a:xfrm>
            <a:off x="527552" y="365125"/>
            <a:ext cx="5101352" cy="1325563"/>
          </a:xfrm>
        </p:spPr>
        <p:txBody>
          <a:bodyPr/>
          <a:lstStyle/>
          <a:p>
            <a:r>
              <a:rPr lang="en-US"/>
              <a:t>Layout 4</a:t>
            </a:r>
          </a:p>
        </p:txBody>
      </p:sp>
      <p:sp>
        <p:nvSpPr>
          <p:cNvPr id="6" name="Content Placeholder 5">
            <a:extLst>
              <a:ext uri="{FF2B5EF4-FFF2-40B4-BE49-F238E27FC236}">
                <a16:creationId xmlns:a16="http://schemas.microsoft.com/office/drawing/2014/main" id="{C9757941-45DF-FD19-A44B-9A730EF73083}"/>
              </a:ext>
            </a:extLst>
          </p:cNvPr>
          <p:cNvSpPr>
            <a:spLocks noGrp="1"/>
          </p:cNvSpPr>
          <p:nvPr>
            <p:ph idx="1"/>
          </p:nvPr>
        </p:nvSpPr>
        <p:spPr>
          <a:xfrm>
            <a:off x="527552" y="1825625"/>
            <a:ext cx="5101352" cy="4351338"/>
          </a:xfrm>
        </p:spPr>
        <p:txBody>
          <a:bodyPr/>
          <a:lstStyle/>
          <a:p>
            <a:endParaRPr lang="en-US"/>
          </a:p>
        </p:txBody>
      </p:sp>
    </p:spTree>
    <p:extLst>
      <p:ext uri="{BB962C8B-B14F-4D97-AF65-F5344CB8AC3E}">
        <p14:creationId xmlns:p14="http://schemas.microsoft.com/office/powerpoint/2010/main" val="381751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protective glasses and gloves&#10;&#10;Description automatically generated">
            <a:extLst>
              <a:ext uri="{FF2B5EF4-FFF2-40B4-BE49-F238E27FC236}">
                <a16:creationId xmlns:a16="http://schemas.microsoft.com/office/drawing/2014/main" id="{D91F3C07-C765-CB5C-0740-6E27F08B5E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91"/>
          <a:stretch/>
        </p:blipFill>
        <p:spPr>
          <a:xfrm>
            <a:off x="1900621" y="0"/>
            <a:ext cx="10291379" cy="6858000"/>
          </a:xfrm>
          <a:prstGeom prst="rect">
            <a:avLst/>
          </a:prstGeom>
        </p:spPr>
      </p:pic>
      <p:sp>
        <p:nvSpPr>
          <p:cNvPr id="9" name="Rectangle 8">
            <a:extLst>
              <a:ext uri="{FF2B5EF4-FFF2-40B4-BE49-F238E27FC236}">
                <a16:creationId xmlns:a16="http://schemas.microsoft.com/office/drawing/2014/main" id="{82F73960-A351-A76E-21EC-6EE845B64859}"/>
              </a:ext>
            </a:extLst>
          </p:cNvPr>
          <p:cNvSpPr/>
          <p:nvPr/>
        </p:nvSpPr>
        <p:spPr>
          <a:xfrm>
            <a:off x="0" y="0"/>
            <a:ext cx="7128842" cy="6858000"/>
          </a:xfrm>
          <a:prstGeom prst="rect">
            <a:avLst/>
          </a:prstGeom>
          <a:gradFill>
            <a:gsLst>
              <a:gs pos="5500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purple and white logo&#10;&#10;Description automatically generated">
            <a:extLst>
              <a:ext uri="{FF2B5EF4-FFF2-40B4-BE49-F238E27FC236}">
                <a16:creationId xmlns:a16="http://schemas.microsoft.com/office/drawing/2014/main" id="{56C7F590-F84A-E183-9952-F94D7D7821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455" y="547222"/>
            <a:ext cx="1762423" cy="745641"/>
          </a:xfrm>
          <a:prstGeom prst="rect">
            <a:avLst/>
          </a:prstGeom>
        </p:spPr>
      </p:pic>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a:xfrm>
            <a:off x="527553" y="2168188"/>
            <a:ext cx="4667300" cy="1470025"/>
          </a:xfrm>
        </p:spPr>
        <p:txBody>
          <a:bodyPr/>
          <a:lstStyle/>
          <a:p>
            <a:r>
              <a:rPr lang="en-GB" sz="6600">
                <a:solidFill>
                  <a:schemeClr val="tx2"/>
                </a:solidFill>
              </a:rPr>
              <a:t>Research</a:t>
            </a:r>
          </a:p>
        </p:txBody>
      </p:sp>
      <p:sp>
        <p:nvSpPr>
          <p:cNvPr id="2" name="Subtitle 1">
            <a:extLst>
              <a:ext uri="{FF2B5EF4-FFF2-40B4-BE49-F238E27FC236}">
                <a16:creationId xmlns:a16="http://schemas.microsoft.com/office/drawing/2014/main" id="{801F9FFA-8B15-8BCF-51C2-34F9D5215422}"/>
              </a:ext>
            </a:extLst>
          </p:cNvPr>
          <p:cNvSpPr>
            <a:spLocks noGrp="1"/>
          </p:cNvSpPr>
          <p:nvPr>
            <p:ph type="subTitle" idx="1"/>
          </p:nvPr>
        </p:nvSpPr>
        <p:spPr>
          <a:xfrm>
            <a:off x="527552" y="4490523"/>
            <a:ext cx="4890609" cy="1515167"/>
          </a:xfrm>
        </p:spPr>
        <p:txBody>
          <a:bodyPr/>
          <a:lstStyle/>
          <a:p>
            <a:endParaRPr lang="en-US">
              <a:solidFill>
                <a:schemeClr val="tx2"/>
              </a:solidFill>
            </a:endParaRPr>
          </a:p>
        </p:txBody>
      </p:sp>
      <p:sp>
        <p:nvSpPr>
          <p:cNvPr id="5" name="Title 2">
            <a:extLst>
              <a:ext uri="{FF2B5EF4-FFF2-40B4-BE49-F238E27FC236}">
                <a16:creationId xmlns:a16="http://schemas.microsoft.com/office/drawing/2014/main" id="{84AF39A4-70F8-5CA8-E74B-C5C219B5626F}"/>
              </a:ext>
            </a:extLst>
          </p:cNvPr>
          <p:cNvSpPr txBox="1">
            <a:spLocks/>
          </p:cNvSpPr>
          <p:nvPr/>
        </p:nvSpPr>
        <p:spPr bwMode="auto">
          <a:xfrm>
            <a:off x="527552" y="3219977"/>
            <a:ext cx="7128842" cy="95815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4000" b="1"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600" b="1" i="0" u="none" strike="noStrike" kern="1200" cap="none" spc="0" normalizeH="0" baseline="0" noProof="0">
                <a:ln>
                  <a:noFill/>
                </a:ln>
                <a:solidFill>
                  <a:srgbClr val="5C2A79"/>
                </a:solidFill>
                <a:effectLst/>
                <a:uLnTx/>
                <a:uFillTx/>
                <a:latin typeface="Arial" pitchFamily="34" charset="0"/>
                <a:ea typeface="+mj-ea"/>
                <a:cs typeface="Arial" pitchFamily="34" charset="0"/>
              </a:rPr>
              <a:t>and discovery</a:t>
            </a:r>
          </a:p>
        </p:txBody>
      </p:sp>
    </p:spTree>
    <p:extLst>
      <p:ext uri="{BB962C8B-B14F-4D97-AF65-F5344CB8AC3E}">
        <p14:creationId xmlns:p14="http://schemas.microsoft.com/office/powerpoint/2010/main" val="227026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80DC7AF-0F94-CAA1-35A6-14634898F3A9}"/>
              </a:ext>
            </a:extLst>
          </p:cNvPr>
          <p:cNvSpPr/>
          <p:nvPr/>
        </p:nvSpPr>
        <p:spPr>
          <a:xfrm>
            <a:off x="0" y="0"/>
            <a:ext cx="12192000" cy="18825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AF3F8AC6-EFEB-3575-437E-60BDAAFFEAF4}"/>
              </a:ext>
            </a:extLst>
          </p:cNvPr>
          <p:cNvSpPr>
            <a:spLocks noGrp="1"/>
          </p:cNvSpPr>
          <p:nvPr>
            <p:ph type="title"/>
          </p:nvPr>
        </p:nvSpPr>
        <p:spPr/>
        <p:txBody>
          <a:bodyPr anchor="ctr"/>
          <a:lstStyle/>
          <a:p>
            <a:pPr algn="l">
              <a:lnSpc>
                <a:spcPct val="80000"/>
              </a:lnSpc>
            </a:pPr>
            <a:r>
              <a:rPr lang="en-US" sz="4800" noProof="0">
                <a:solidFill>
                  <a:schemeClr val="bg1"/>
                </a:solidFill>
              </a:rPr>
              <a:t>Our world-class research</a:t>
            </a:r>
            <a:endParaRPr lang="en-US" sz="4800">
              <a:solidFill>
                <a:schemeClr val="bg1"/>
              </a:solidFill>
            </a:endParaRPr>
          </a:p>
        </p:txBody>
      </p:sp>
      <p:pic>
        <p:nvPicPr>
          <p:cNvPr id="25" name="Picture 24">
            <a:extLst>
              <a:ext uri="{FF2B5EF4-FFF2-40B4-BE49-F238E27FC236}">
                <a16:creationId xmlns:a16="http://schemas.microsoft.com/office/drawing/2014/main" id="{4FFE32CE-302C-CF96-8A65-D1E232CC53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22173" y="383793"/>
            <a:ext cx="1969827" cy="1119933"/>
          </a:xfrm>
          <a:prstGeom prst="rect">
            <a:avLst/>
          </a:prstGeom>
          <a:solidFill>
            <a:schemeClr val="bg1"/>
          </a:solidFill>
        </p:spPr>
      </p:pic>
      <p:sp>
        <p:nvSpPr>
          <p:cNvPr id="33" name="Freeform 32">
            <a:extLst>
              <a:ext uri="{FF2B5EF4-FFF2-40B4-BE49-F238E27FC236}">
                <a16:creationId xmlns:a16="http://schemas.microsoft.com/office/drawing/2014/main" id="{1D68BF1D-EE8A-E1DF-A3A5-9BA1180AD4F8}"/>
              </a:ext>
            </a:extLst>
          </p:cNvPr>
          <p:cNvSpPr/>
          <p:nvPr/>
        </p:nvSpPr>
        <p:spPr>
          <a:xfrm rot="2700000">
            <a:off x="4266142"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ounded Rectangle 28">
            <a:extLst>
              <a:ext uri="{FF2B5EF4-FFF2-40B4-BE49-F238E27FC236}">
                <a16:creationId xmlns:a16="http://schemas.microsoft.com/office/drawing/2014/main" id="{99AB7871-3367-F48B-B6B3-7A73BCD5ED4D}"/>
              </a:ext>
            </a:extLst>
          </p:cNvPr>
          <p:cNvSpPr/>
          <p:nvPr/>
        </p:nvSpPr>
        <p:spPr>
          <a:xfrm>
            <a:off x="4452814"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BAEA7BD-DC93-5942-A780-CC56774471D6}"/>
              </a:ext>
            </a:extLst>
          </p:cNvPr>
          <p:cNvSpPr/>
          <p:nvPr/>
        </p:nvSpPr>
        <p:spPr>
          <a:xfrm>
            <a:off x="4380637" y="2838734"/>
            <a:ext cx="3430726" cy="3066398"/>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93</a:t>
            </a:r>
            <a:r>
              <a:rPr kumimoji="0" lang="en-US" sz="5400" b="1" i="0" u="none" strike="noStrike" kern="1200" cap="none" spc="0" normalizeH="0" baseline="0" noProof="0">
                <a:ln>
                  <a:noFill/>
                </a:ln>
                <a:solidFill>
                  <a:srgbClr val="000000"/>
                </a:solidFill>
                <a:effectLst/>
                <a:uLnTx/>
                <a:uFillTx/>
                <a:latin typeface="Arial"/>
                <a:ea typeface="+mn-ea"/>
                <a:cs typeface="Arial"/>
              </a:rPr>
              <a:t>%</a:t>
            </a:r>
            <a:endParaRPr kumimoji="0" lang="en-US" sz="72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our research activity was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assessed as 'world-leading’ </a:t>
            </a:r>
            <a:br>
              <a:rPr kumimoji="0" lang="en-US" sz="2000" b="0" i="0" u="none" strike="noStrike" kern="1200" cap="none" spc="0" normalizeH="0" baseline="0" noProof="0">
                <a:ln>
                  <a:noFill/>
                </a:ln>
                <a:solidFill>
                  <a:srgbClr val="000000"/>
                </a:solidFill>
                <a:effectLst/>
                <a:uLnTx/>
                <a:uFillTx/>
                <a:latin typeface="Arial"/>
                <a:ea typeface="+mn-ea"/>
                <a:cs typeface="Arial"/>
              </a:rPr>
            </a:br>
            <a:r>
              <a:rPr kumimoji="0" lang="en-US" sz="2000" b="0" i="0" u="none" strike="noStrike" kern="1200" cap="none" spc="0" normalizeH="0" baseline="0" noProof="0">
                <a:ln>
                  <a:noFill/>
                </a:ln>
                <a:solidFill>
                  <a:srgbClr val="000000"/>
                </a:solidFill>
                <a:effectLst/>
                <a:uLnTx/>
                <a:uFillTx/>
                <a:latin typeface="Arial"/>
                <a:ea typeface="+mn-ea"/>
                <a:cs typeface="Arial"/>
              </a:rPr>
              <a:t>(4*) or 'internationally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excellent' (3*)</a:t>
            </a:r>
          </a:p>
          <a:p>
            <a:pPr marL="0" marR="0" lvl="0" indent="0" algn="ctr" defTabSz="914400" rtl="0" eaLnBrk="1" fontAlgn="auto" latinLnBrk="0" hangingPunct="1">
              <a:lnSpc>
                <a:spcPct val="11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Arial"/>
            </a:endParaRPr>
          </a:p>
        </p:txBody>
      </p:sp>
      <p:sp>
        <p:nvSpPr>
          <p:cNvPr id="36" name="Freeform 35">
            <a:extLst>
              <a:ext uri="{FF2B5EF4-FFF2-40B4-BE49-F238E27FC236}">
                <a16:creationId xmlns:a16="http://schemas.microsoft.com/office/drawing/2014/main" id="{FB5377AC-EF60-B7CB-2C39-6392C208EEE7}"/>
              </a:ext>
            </a:extLst>
          </p:cNvPr>
          <p:cNvSpPr/>
          <p:nvPr/>
        </p:nvSpPr>
        <p:spPr>
          <a:xfrm rot="2700000">
            <a:off x="8155754"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bg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ounded Rectangle 36">
            <a:extLst>
              <a:ext uri="{FF2B5EF4-FFF2-40B4-BE49-F238E27FC236}">
                <a16:creationId xmlns:a16="http://schemas.microsoft.com/office/drawing/2014/main" id="{8E2AE665-8BB3-9EAA-58A9-2A053A3FD7AB}"/>
              </a:ext>
            </a:extLst>
          </p:cNvPr>
          <p:cNvSpPr/>
          <p:nvPr/>
        </p:nvSpPr>
        <p:spPr>
          <a:xfrm>
            <a:off x="8342426"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C0073779-4548-0AAD-675B-A23DA9BB0A60}"/>
              </a:ext>
            </a:extLst>
          </p:cNvPr>
          <p:cNvSpPr/>
          <p:nvPr/>
        </p:nvSpPr>
        <p:spPr>
          <a:xfrm>
            <a:off x="8270249"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5</a:t>
            </a: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Ranked fifth</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 in the UK in terms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of research power</a:t>
            </a:r>
          </a:p>
        </p:txBody>
      </p:sp>
      <p:sp>
        <p:nvSpPr>
          <p:cNvPr id="39" name="Freeform 38">
            <a:extLst>
              <a:ext uri="{FF2B5EF4-FFF2-40B4-BE49-F238E27FC236}">
                <a16:creationId xmlns:a16="http://schemas.microsoft.com/office/drawing/2014/main" id="{731C6F4C-3024-6759-0779-97F1FBCBA22F}"/>
              </a:ext>
            </a:extLst>
          </p:cNvPr>
          <p:cNvSpPr/>
          <p:nvPr/>
        </p:nvSpPr>
        <p:spPr>
          <a:xfrm rot="2700000">
            <a:off x="376530" y="3173921"/>
            <a:ext cx="3659716" cy="3659716"/>
          </a:xfrm>
          <a:custGeom>
            <a:avLst/>
            <a:gdLst>
              <a:gd name="connsiteX0" fmla="*/ 1039280 w 3659716"/>
              <a:gd name="connsiteY0" fmla="*/ 1039281 h 3659716"/>
              <a:gd name="connsiteX1" fmla="*/ 1488683 w 3659716"/>
              <a:gd name="connsiteY1" fmla="*/ 1039281 h 3659716"/>
              <a:gd name="connsiteX2" fmla="*/ 2527964 w 3659716"/>
              <a:gd name="connsiteY2" fmla="*/ 0 h 3659716"/>
              <a:gd name="connsiteX3" fmla="*/ 2916479 w 3659716"/>
              <a:gd name="connsiteY3" fmla="*/ 388515 h 3659716"/>
              <a:gd name="connsiteX4" fmla="*/ 3458427 w 3659716"/>
              <a:gd name="connsiteY4" fmla="*/ 930463 h 3659716"/>
              <a:gd name="connsiteX5" fmla="*/ 3538762 w 3659716"/>
              <a:gd name="connsiteY5" fmla="*/ 1010799 h 3659716"/>
              <a:gd name="connsiteX6" fmla="*/ 3538762 w 3659716"/>
              <a:gd name="connsiteY6" fmla="*/ 1594818 h 3659716"/>
              <a:gd name="connsiteX7" fmla="*/ 1594818 w 3659716"/>
              <a:gd name="connsiteY7" fmla="*/ 3538762 h 3659716"/>
              <a:gd name="connsiteX8" fmla="*/ 1010799 w 3659716"/>
              <a:gd name="connsiteY8" fmla="*/ 3538762 h 3659716"/>
              <a:gd name="connsiteX9" fmla="*/ 930464 w 3659716"/>
              <a:gd name="connsiteY9" fmla="*/ 3458427 h 3659716"/>
              <a:gd name="connsiteX10" fmla="*/ 388515 w 3659716"/>
              <a:gd name="connsiteY10" fmla="*/ 2916478 h 3659716"/>
              <a:gd name="connsiteX11" fmla="*/ 0 w 3659716"/>
              <a:gd name="connsiteY11" fmla="*/ 2527963 h 3659716"/>
              <a:gd name="connsiteX12" fmla="*/ 1039280 w 3659716"/>
              <a:gd name="connsiteY12" fmla="*/ 1488684 h 365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716" h="3659716">
                <a:moveTo>
                  <a:pt x="1039280" y="1039281"/>
                </a:moveTo>
                <a:lnTo>
                  <a:pt x="1488683" y="1039281"/>
                </a:lnTo>
                <a:lnTo>
                  <a:pt x="2527964" y="0"/>
                </a:lnTo>
                <a:lnTo>
                  <a:pt x="2916479" y="388515"/>
                </a:lnTo>
                <a:lnTo>
                  <a:pt x="3458427" y="930463"/>
                </a:lnTo>
                <a:lnTo>
                  <a:pt x="3538762" y="1010799"/>
                </a:lnTo>
                <a:cubicBezTo>
                  <a:pt x="3700035" y="1172071"/>
                  <a:pt x="3700035" y="1433545"/>
                  <a:pt x="3538762" y="1594818"/>
                </a:cubicBezTo>
                <a:lnTo>
                  <a:pt x="1594818" y="3538762"/>
                </a:lnTo>
                <a:cubicBezTo>
                  <a:pt x="1433546" y="3700034"/>
                  <a:pt x="1172072" y="3700034"/>
                  <a:pt x="1010799" y="3538762"/>
                </a:cubicBezTo>
                <a:lnTo>
                  <a:pt x="930464" y="3458427"/>
                </a:lnTo>
                <a:lnTo>
                  <a:pt x="388515" y="2916478"/>
                </a:lnTo>
                <a:lnTo>
                  <a:pt x="0" y="2527963"/>
                </a:lnTo>
                <a:lnTo>
                  <a:pt x="1039280" y="1488684"/>
                </a:lnTo>
                <a:close/>
              </a:path>
            </a:pathLst>
          </a:cu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ounded Rectangle 39">
            <a:extLst>
              <a:ext uri="{FF2B5EF4-FFF2-40B4-BE49-F238E27FC236}">
                <a16:creationId xmlns:a16="http://schemas.microsoft.com/office/drawing/2014/main" id="{8F0F4F39-CDA3-7FEC-3AC7-B84EE8BAC33D}"/>
              </a:ext>
            </a:extLst>
          </p:cNvPr>
          <p:cNvSpPr/>
          <p:nvPr/>
        </p:nvSpPr>
        <p:spPr>
          <a:xfrm>
            <a:off x="563202" y="2657021"/>
            <a:ext cx="3286372" cy="3253304"/>
          </a:xfrm>
          <a:prstGeom prst="roundRect">
            <a:avLst>
              <a:gd name="adj" fmla="val 9007"/>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39C47EE3-92DA-62B6-3F7B-CB1F028A256A}"/>
              </a:ext>
            </a:extLst>
          </p:cNvPr>
          <p:cNvSpPr/>
          <p:nvPr/>
        </p:nvSpPr>
        <p:spPr>
          <a:xfrm>
            <a:off x="491025" y="2838734"/>
            <a:ext cx="3430726" cy="3253304"/>
          </a:xfrm>
          <a:prstGeom prst="rect">
            <a:avLst/>
          </a:prstGeom>
          <a:noFill/>
          <a:ln w="73025">
            <a:noFill/>
          </a:ln>
          <a:effectLst/>
        </p:spPr>
        <p:style>
          <a:lnRef idx="1">
            <a:schemeClr val="accent1"/>
          </a:lnRef>
          <a:fillRef idx="3">
            <a:schemeClr val="accent1"/>
          </a:fillRef>
          <a:effectRef idx="2">
            <a:schemeClr val="accent1"/>
          </a:effectRef>
          <a:fontRef idx="minor">
            <a:schemeClr val="lt1"/>
          </a:fontRef>
        </p:style>
        <p:txBody>
          <a:bodyPr wrap="none" lIns="91440" tIns="0" rIns="91440" bIns="45720" rtlCol="0" anchor="t"/>
          <a:lstStyle/>
          <a:p>
            <a:pPr marL="0" marR="0" lvl="0" indent="0" algn="ctr" defTabSz="914400" rtl="0" eaLnBrk="1" fontAlgn="base" latinLnBrk="0" hangingPunct="1">
              <a:lnSpc>
                <a:spcPct val="110000"/>
              </a:lnSpc>
              <a:spcBef>
                <a:spcPct val="0"/>
              </a:spcBef>
              <a:spcAft>
                <a:spcPts val="240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a:ea typeface="+mn-ea"/>
                <a:cs typeface="Arial"/>
              </a:rPr>
              <a:t>31</a:t>
            </a:r>
            <a:endParaRPr kumimoji="0" lang="en-US" sz="5400" b="1"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subject areas </a:t>
            </a:r>
            <a:r>
              <a:rPr kumimoji="0" lang="en-US" sz="2000" b="0" i="0" u="none" strike="noStrike" kern="1200" cap="none" spc="0" normalizeH="0" baseline="0" noProof="0">
                <a:ln>
                  <a:noFill/>
                </a:ln>
                <a:solidFill>
                  <a:srgbClr val="000000"/>
                </a:solidFill>
                <a:effectLst/>
                <a:uLnTx/>
                <a:uFillTx/>
                <a:latin typeface="Arial"/>
                <a:ea typeface="Calibri"/>
                <a:cs typeface="Calibri"/>
              </a:rPr>
              <a: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one of the broadest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submissions of any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Arial"/>
              </a:rPr>
              <a:t>university in the UK </a:t>
            </a: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1863670"/>
      </p:ext>
    </p:extLst>
  </p:cSld>
  <p:clrMapOvr>
    <a:masterClrMapping/>
  </p:clrMapOvr>
</p:sld>
</file>

<file path=ppt/theme/theme1.xml><?xml version="1.0" encoding="utf-8"?>
<a:theme xmlns:a="http://schemas.openxmlformats.org/drawingml/2006/main" name="UoM">
  <a:themeElements>
    <a:clrScheme name="UoM corporate colours">
      <a:dk1>
        <a:srgbClr val="000000"/>
      </a:dk1>
      <a:lt1>
        <a:srgbClr val="FFFFFF"/>
      </a:lt1>
      <a:dk2>
        <a:srgbClr val="5C2A79"/>
      </a:dk2>
      <a:lt2>
        <a:srgbClr val="381249"/>
      </a:lt2>
      <a:accent1>
        <a:srgbClr val="FFCC33"/>
      </a:accent1>
      <a:accent2>
        <a:srgbClr val="959597"/>
      </a:accent2>
      <a:accent3>
        <a:srgbClr val="5C2979"/>
      </a:accent3>
      <a:accent4>
        <a:srgbClr val="5C2979"/>
      </a:accent4>
      <a:accent5>
        <a:srgbClr val="5C2979"/>
      </a:accent5>
      <a:accent6>
        <a:srgbClr val="5C2979"/>
      </a:accent6>
      <a:hlink>
        <a:srgbClr val="5C2979"/>
      </a:hlink>
      <a:folHlink>
        <a:srgbClr val="9292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c 3">
      <a:dk1>
        <a:srgbClr val="630798"/>
      </a:dk1>
      <a:lt1>
        <a:srgbClr val="FFFFFF"/>
      </a:lt1>
      <a:dk2>
        <a:srgbClr val="000000"/>
      </a:dk2>
      <a:lt2>
        <a:srgbClr val="E7E6E6"/>
      </a:lt2>
      <a:accent1>
        <a:srgbClr val="630798"/>
      </a:accent1>
      <a:accent2>
        <a:srgbClr val="FDB825"/>
      </a:accent2>
      <a:accent3>
        <a:srgbClr val="716848"/>
      </a:accent3>
      <a:accent4>
        <a:srgbClr val="630799"/>
      </a:accent4>
      <a:accent5>
        <a:srgbClr val="000000"/>
      </a:accent5>
      <a:accent6>
        <a:srgbClr val="FEB72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E7507E7778384A8006775C20E7BC75" ma:contentTypeVersion="18" ma:contentTypeDescription="Create a new document." ma:contentTypeScope="" ma:versionID="7a06a23e99125c1e0465ed61d626614d">
  <xsd:schema xmlns:xsd="http://www.w3.org/2001/XMLSchema" xmlns:xs="http://www.w3.org/2001/XMLSchema" xmlns:p="http://schemas.microsoft.com/office/2006/metadata/properties" xmlns:ns2="0d9d01df-8dd5-4417-a5aa-eb89111a6566" xmlns:ns3="35a2615a-b2e9-49af-a602-70812bb68f25" targetNamespace="http://schemas.microsoft.com/office/2006/metadata/properties" ma:root="true" ma:fieldsID="cc0c57c552747e96747af9347cd84c55" ns2:_="" ns3:_="">
    <xsd:import namespace="0d9d01df-8dd5-4417-a5aa-eb89111a6566"/>
    <xsd:import namespace="35a2615a-b2e9-49af-a602-70812bb68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01df-8dd5-4417-a5aa-eb89111a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a2615a-b2e9-49af-a602-70812bb68f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f700d09-a83c-4d8f-9c07-3b9686beebea}" ma:internalName="TaxCatchAll" ma:showField="CatchAllData" ma:web="35a2615a-b2e9-49af-a602-70812bb68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9d01df-8dd5-4417-a5aa-eb89111a6566">
      <Terms xmlns="http://schemas.microsoft.com/office/infopath/2007/PartnerControls"/>
    </lcf76f155ced4ddcb4097134ff3c332f>
    <TaxCatchAll xmlns="35a2615a-b2e9-49af-a602-70812bb68f25" xsi:nil="true"/>
    <SharedWithUsers xmlns="35a2615a-b2e9-49af-a602-70812bb68f25">
      <UserInfo>
        <DisplayName>Lynda Mcintosh</DisplayName>
        <AccountId>182</AccountId>
        <AccountType/>
      </UserInfo>
      <UserInfo>
        <DisplayName>Anna Pintus</DisplayName>
        <AccountId>391</AccountId>
        <AccountType/>
      </UserInfo>
      <UserInfo>
        <DisplayName>Natasha Warren</DisplayName>
        <AccountId>29</AccountId>
        <AccountType/>
      </UserInfo>
      <UserInfo>
        <DisplayName>Andrew Simmons</DisplayName>
        <AccountId>12</AccountId>
        <AccountType/>
      </UserInfo>
      <UserInfo>
        <DisplayName>Colette Fagan</DisplayName>
        <AccountId>1456</AccountId>
        <AccountType/>
      </UserInfo>
      <UserInfo>
        <DisplayName>Nigel Hooper</DisplayName>
        <AccountId>1349</AccountId>
        <AccountType/>
      </UserInfo>
      <UserInfo>
        <DisplayName>Sarah Albutt</DisplayName>
        <AccountId>1457</AccountId>
        <AccountType/>
      </UserInfo>
      <UserInfo>
        <DisplayName>Jamie Brown</DisplayName>
        <AccountId>118</AccountId>
        <AccountType/>
      </UserInfo>
      <UserInfo>
        <DisplayName>Claire Faichnie</DisplayName>
        <AccountId>383</AccountId>
        <AccountType/>
      </UserInfo>
      <UserInfo>
        <DisplayName>Stephen Flint</DisplayName>
        <AccountId>736</AccountId>
        <AccountType/>
      </UserInfo>
      <UserInfo>
        <DisplayName>David Polya</DisplayName>
        <AccountId>738</AccountId>
        <AccountType/>
      </UserInfo>
      <UserInfo>
        <DisplayName>Joanne Jacobs</DisplayName>
        <AccountId>212</AccountId>
        <AccountType/>
      </UserInfo>
      <UserInfo>
        <DisplayName>Angelia Wilson</DisplayName>
        <AccountId>739</AccountId>
        <AccountType/>
      </UserInfo>
      <UserInfo>
        <DisplayName>Keith Brennan</DisplayName>
        <AccountId>279</AccountId>
        <AccountType/>
      </UserInfo>
      <UserInfo>
        <DisplayName>Richard Cotton</DisplayName>
        <AccountId>737</AccountId>
        <AccountType/>
      </UserInfo>
      <UserInfo>
        <DisplayName>Tanya Luff</DisplayName>
        <AccountId>740</AccountId>
        <AccountType/>
      </UserInfo>
    </SharedWithUsers>
  </documentManagement>
</p:properties>
</file>

<file path=customXml/itemProps1.xml><?xml version="1.0" encoding="utf-8"?>
<ds:datastoreItem xmlns:ds="http://schemas.openxmlformats.org/officeDocument/2006/customXml" ds:itemID="{FC1288FE-8F29-4A68-9EC7-A052A0344BA6}">
  <ds:schemaRefs>
    <ds:schemaRef ds:uri="http://schemas.microsoft.com/sharepoint/v3/contenttype/forms"/>
  </ds:schemaRefs>
</ds:datastoreItem>
</file>

<file path=customXml/itemProps2.xml><?xml version="1.0" encoding="utf-8"?>
<ds:datastoreItem xmlns:ds="http://schemas.openxmlformats.org/officeDocument/2006/customXml" ds:itemID="{AFBFD0FA-590B-4E06-93F7-D0C8274FC6F9}">
  <ds:schemaRefs>
    <ds:schemaRef ds:uri="0d9d01df-8dd5-4417-a5aa-eb89111a6566"/>
    <ds:schemaRef ds:uri="35a2615a-b2e9-49af-a602-70812bb68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9BF8C4-A356-406A-8FB1-E95357772729}">
  <ds:schemaRefs>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 ds:uri="0d9d01df-8dd5-4417-a5aa-eb89111a6566"/>
    <ds:schemaRef ds:uri="35a2615a-b2e9-49af-a602-70812bb68f2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368</TotalTime>
  <Words>27466</Words>
  <Application>Microsoft Office PowerPoint</Application>
  <PresentationFormat>Widescreen</PresentationFormat>
  <Paragraphs>2561</Paragraphs>
  <Slides>78</Slides>
  <Notes>70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78</vt:i4>
      </vt:variant>
    </vt:vector>
  </HeadingPairs>
  <TitlesOfParts>
    <vt:vector size="93" baseType="lpstr">
      <vt:lpstr>MS PGothic</vt:lpstr>
      <vt:lpstr>Aptos</vt:lpstr>
      <vt:lpstr>Arial</vt:lpstr>
      <vt:lpstr>Calibri</vt:lpstr>
      <vt:lpstr>Calibri Light</vt:lpstr>
      <vt:lpstr>Courier New</vt:lpstr>
      <vt:lpstr>Geneva</vt:lpstr>
      <vt:lpstr>Open Sans ExtraBold</vt:lpstr>
      <vt:lpstr>Open Sans Light</vt:lpstr>
      <vt:lpstr>Symbol</vt:lpstr>
      <vt:lpstr>Times New Roman</vt:lpstr>
      <vt:lpstr>Wingdings,Sans-Serif</vt:lpstr>
      <vt:lpstr>ヒラギノ角ゴ Pro W3</vt:lpstr>
      <vt:lpstr>UoM</vt:lpstr>
      <vt:lpstr>Office Theme</vt:lpstr>
      <vt:lpstr>Research and Innovation</vt:lpstr>
      <vt:lpstr>Contents</vt:lpstr>
      <vt:lpstr>About The University  of Manchester</vt:lpstr>
      <vt:lpstr>Introduction to The University of Manchester</vt:lpstr>
      <vt:lpstr>The University of Manchester academic heritage</vt:lpstr>
      <vt:lpstr>Our core goals</vt:lpstr>
      <vt:lpstr>Bicentenary</vt:lpstr>
      <vt:lpstr>Research</vt:lpstr>
      <vt:lpstr>Our world-class research</vt:lpstr>
      <vt:lpstr>Research impact and environment</vt:lpstr>
      <vt:lpstr>Contribution of postgraduate researchers</vt:lpstr>
      <vt:lpstr>Accelerating  interdisciplinary research </vt:lpstr>
      <vt:lpstr>Accelerating  interdisciplinary research</vt:lpstr>
      <vt:lpstr>Faculty thematic research areas</vt:lpstr>
      <vt:lpstr>Research beacons</vt:lpstr>
      <vt:lpstr>PowerPoint Presentation</vt:lpstr>
      <vt:lpstr>PowerPoint Presentation</vt:lpstr>
      <vt:lpstr>PowerPoint Presentation</vt:lpstr>
      <vt:lpstr>PowerPoint Presentation</vt:lpstr>
      <vt:lpstr>PowerPoint Presentation</vt:lpstr>
      <vt:lpstr>Research platforms</vt:lpstr>
      <vt:lpstr>PowerPoint Presentation</vt:lpstr>
      <vt:lpstr>PowerPoint Presentation</vt:lpstr>
      <vt:lpstr>PowerPoint Presentation</vt:lpstr>
      <vt:lpstr>PowerPoint Presentation</vt:lpstr>
      <vt:lpstr>PowerPoint Presentation</vt:lpstr>
      <vt:lpstr>Research institutes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institutions</vt:lpstr>
      <vt:lpstr>PowerPoint Presentation</vt:lpstr>
      <vt:lpstr>PowerPoint Presentation</vt:lpstr>
      <vt:lpstr>PowerPoint Presentation</vt:lpstr>
      <vt:lpstr>PowerPoint Presentation</vt:lpstr>
      <vt:lpstr>Innovation at  The University of Manchester</vt:lpstr>
      <vt:lpstr>PowerPoint Presentation</vt:lpstr>
      <vt:lpstr>Innovation ecosystem</vt:lpstr>
      <vt:lpstr>A powerful ecosystem</vt:lpstr>
      <vt:lpstr>Business Engagement and Knowledge Exchange</vt:lpstr>
      <vt:lpstr>Innovation Factory Ltd</vt:lpstr>
      <vt:lpstr>PowerPoint Presentation</vt:lpstr>
      <vt:lpstr>Unit M</vt:lpstr>
      <vt:lpstr>PowerPoint Presentation</vt:lpstr>
      <vt:lpstr>PowerPoint Presentation</vt:lpstr>
      <vt:lpstr>PowerPoint Presentation</vt:lpstr>
      <vt:lpstr>PowerPoint Presentation</vt:lpstr>
      <vt:lpstr>PowerPoint Presentation</vt:lpstr>
      <vt:lpstr>PowerPoint Presentation</vt:lpstr>
      <vt:lpstr>Global reputation</vt:lpstr>
      <vt:lpstr>Global reputation</vt:lpstr>
      <vt:lpstr>Global reputation</vt:lpstr>
      <vt:lpstr>Global reputation</vt:lpstr>
      <vt:lpstr>Global influence</vt:lpstr>
      <vt:lpstr>How to use the slides</vt:lpstr>
      <vt:lpstr>Bespoke slides</vt:lpstr>
      <vt:lpstr>Layout 1</vt:lpstr>
      <vt:lpstr>Layout 2</vt:lpstr>
      <vt:lpstr>Layout 3</vt:lpstr>
      <vt:lpstr>Layout 4</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institutes</dc:title>
  <dc:creator>Anna Pintus</dc:creator>
  <cp:lastModifiedBy>Anna Pintus</cp:lastModifiedBy>
  <cp:revision>204</cp:revision>
  <dcterms:created xsi:type="dcterms:W3CDTF">2024-04-30T10:45:43Z</dcterms:created>
  <dcterms:modified xsi:type="dcterms:W3CDTF">2025-08-15T08:45:33Z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0x010100B1E7507E7778384A8006775C20E7BC75</vt:lpwstr>
  </property>
  <property fmtid="{D5CDD505-2E9C-101B-9397-08002B2CF9AE}" pid="3" name="MediaServiceImageTags">
    <vt:lpwstr/>
  </property>
</Properties>
</file>