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3.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 id="2147483684" r:id="rId5"/>
    <p:sldMasterId id="2147483693" r:id="rId6"/>
    <p:sldMasterId id="2147483706" r:id="rId7"/>
  </p:sldMasterIdLst>
  <p:notesMasterIdLst>
    <p:notesMasterId r:id="rId79"/>
  </p:notesMasterIdLst>
  <p:sldIdLst>
    <p:sldId id="303" r:id="rId8"/>
    <p:sldId id="333" r:id="rId9"/>
    <p:sldId id="304" r:id="rId10"/>
    <p:sldId id="305" r:id="rId11"/>
    <p:sldId id="306" r:id="rId12"/>
    <p:sldId id="351" r:id="rId13"/>
    <p:sldId id="334" r:id="rId14"/>
    <p:sldId id="309" r:id="rId15"/>
    <p:sldId id="310" r:id="rId16"/>
    <p:sldId id="311" r:id="rId17"/>
    <p:sldId id="312" r:id="rId18"/>
    <p:sldId id="314" r:id="rId19"/>
    <p:sldId id="315" r:id="rId20"/>
    <p:sldId id="322" r:id="rId21"/>
    <p:sldId id="350" r:id="rId22"/>
    <p:sldId id="348" r:id="rId23"/>
    <p:sldId id="325" r:id="rId24"/>
    <p:sldId id="326" r:id="rId25"/>
    <p:sldId id="327" r:id="rId26"/>
    <p:sldId id="256" r:id="rId27"/>
    <p:sldId id="258" r:id="rId28"/>
    <p:sldId id="259" r:id="rId29"/>
    <p:sldId id="260" r:id="rId30"/>
    <p:sldId id="261" r:id="rId31"/>
    <p:sldId id="262" r:id="rId32"/>
    <p:sldId id="263" r:id="rId33"/>
    <p:sldId id="264" r:id="rId34"/>
    <p:sldId id="265" r:id="rId35"/>
    <p:sldId id="266" r:id="rId36"/>
    <p:sldId id="267" r:id="rId37"/>
    <p:sldId id="268" r:id="rId38"/>
    <p:sldId id="270" r:id="rId39"/>
    <p:sldId id="271" r:id="rId40"/>
    <p:sldId id="272" r:id="rId41"/>
    <p:sldId id="295" r:id="rId42"/>
    <p:sldId id="274" r:id="rId43"/>
    <p:sldId id="275" r:id="rId44"/>
    <p:sldId id="276" r:id="rId45"/>
    <p:sldId id="277" r:id="rId46"/>
    <p:sldId id="278" r:id="rId47"/>
    <p:sldId id="279" r:id="rId48"/>
    <p:sldId id="289" r:id="rId49"/>
    <p:sldId id="283" r:id="rId50"/>
    <p:sldId id="281" r:id="rId51"/>
    <p:sldId id="284" r:id="rId52"/>
    <p:sldId id="282" r:id="rId53"/>
    <p:sldId id="290" r:id="rId54"/>
    <p:sldId id="301" r:id="rId55"/>
    <p:sldId id="335" r:id="rId56"/>
    <p:sldId id="336" r:id="rId57"/>
    <p:sldId id="337" r:id="rId58"/>
    <p:sldId id="338" r:id="rId59"/>
    <p:sldId id="339" r:id="rId60"/>
    <p:sldId id="340" r:id="rId61"/>
    <p:sldId id="346" r:id="rId62"/>
    <p:sldId id="341" r:id="rId63"/>
    <p:sldId id="342" r:id="rId64"/>
    <p:sldId id="343" r:id="rId65"/>
    <p:sldId id="344" r:id="rId66"/>
    <p:sldId id="345" r:id="rId67"/>
    <p:sldId id="291" r:id="rId68"/>
    <p:sldId id="296" r:id="rId69"/>
    <p:sldId id="293" r:id="rId70"/>
    <p:sldId id="299" r:id="rId71"/>
    <p:sldId id="286" r:id="rId72"/>
    <p:sldId id="300" r:id="rId73"/>
    <p:sldId id="328" r:id="rId74"/>
    <p:sldId id="329" r:id="rId75"/>
    <p:sldId id="330" r:id="rId76"/>
    <p:sldId id="331" r:id="rId77"/>
    <p:sldId id="332" r:id="rId7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RESEARCH AND INNOVATION" id="{FEED65E3-424C-684D-8454-4834BCFA016C}">
          <p14:sldIdLst>
            <p14:sldId id="303"/>
            <p14:sldId id="333"/>
          </p14:sldIdLst>
        </p14:section>
        <p14:section name="ABOUT THE UNIVERSITY, FACTS AND FIGURES" id="{467DA796-F6C3-4944-88CF-41EAE81D2835}">
          <p14:sldIdLst>
            <p14:sldId id="304"/>
            <p14:sldId id="305"/>
            <p14:sldId id="306"/>
            <p14:sldId id="351"/>
            <p14:sldId id="334"/>
            <p14:sldId id="309"/>
            <p14:sldId id="310"/>
            <p14:sldId id="311"/>
            <p14:sldId id="312"/>
          </p14:sldIdLst>
        </p14:section>
        <p14:section name="RESEARCH PLATFORMS AND INSTITUTES" id="{9127127B-5B87-49E4-9B6E-B060090DDE20}">
          <p14:sldIdLst>
            <p14:sldId id="314"/>
            <p14:sldId id="315"/>
            <p14:sldId id="322"/>
            <p14:sldId id="350"/>
            <p14:sldId id="348"/>
            <p14:sldId id="325"/>
            <p14:sldId id="326"/>
            <p14:sldId id="327"/>
            <p14:sldId id="256"/>
            <p14:sldId id="258"/>
            <p14:sldId id="259"/>
            <p14:sldId id="260"/>
            <p14:sldId id="261"/>
            <p14:sldId id="262"/>
            <p14:sldId id="263"/>
            <p14:sldId id="264"/>
            <p14:sldId id="265"/>
            <p14:sldId id="266"/>
            <p14:sldId id="267"/>
            <p14:sldId id="268"/>
            <p14:sldId id="270"/>
            <p14:sldId id="271"/>
            <p14:sldId id="272"/>
            <p14:sldId id="295"/>
            <p14:sldId id="274"/>
            <p14:sldId id="275"/>
            <p14:sldId id="276"/>
            <p14:sldId id="277"/>
            <p14:sldId id="278"/>
            <p14:sldId id="279"/>
          </p14:sldIdLst>
        </p14:section>
        <p14:section name="CULTURAL INSTITUTIONS" id="{CD511ADF-3E31-492B-8461-4495B87F3B50}">
          <p14:sldIdLst>
            <p14:sldId id="289"/>
            <p14:sldId id="283"/>
            <p14:sldId id="281"/>
            <p14:sldId id="284"/>
            <p14:sldId id="282"/>
          </p14:sldIdLst>
        </p14:section>
        <p14:section name="INNOVATION" id="{9741E26C-A78F-034E-974A-54CA85C53E55}">
          <p14:sldIdLst>
            <p14:sldId id="290"/>
            <p14:sldId id="301"/>
            <p14:sldId id="335"/>
            <p14:sldId id="336"/>
            <p14:sldId id="337"/>
            <p14:sldId id="338"/>
            <p14:sldId id="339"/>
            <p14:sldId id="340"/>
            <p14:sldId id="346"/>
            <p14:sldId id="341"/>
            <p14:sldId id="342"/>
            <p14:sldId id="343"/>
            <p14:sldId id="344"/>
            <p14:sldId id="345"/>
          </p14:sldIdLst>
        </p14:section>
        <p14:section name="GLOBAL INFLUENCE" id="{449D51F1-A2C4-DF42-8090-1ED397B949AF}">
          <p14:sldIdLst>
            <p14:sldId id="291"/>
            <p14:sldId id="296"/>
            <p14:sldId id="293"/>
            <p14:sldId id="299"/>
            <p14:sldId id="286"/>
          </p14:sldIdLst>
        </p14:section>
        <p14:section name="Research environment and innovation" id="{0EE5E780-ED29-4213-A1CA-7F6718607AFB}">
          <p14:sldIdLst/>
        </p14:section>
        <p14:section name="SLIDE USAGE GUIDANCE" id="{55F090AD-490D-F04F-88D7-5A01390BC145}">
          <p14:sldIdLst>
            <p14:sldId id="300"/>
          </p14:sldIdLst>
        </p14:section>
        <p14:section name="BESPOKE SLIDES FOR EDITING" id="{B1024C72-5C52-44D2-95C2-ABC50E8E5882}">
          <p14:sldIdLst>
            <p14:sldId id="328"/>
            <p14:sldId id="329"/>
            <p14:sldId id="330"/>
            <p14:sldId id="331"/>
            <p14:sldId id="332"/>
          </p14:sldIdLst>
        </p14:section>
      </p14:section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7B25F41-A21F-33B1-92D2-85A59D9D5E3A}" name="Joe Shervin" initials="JS" userId="S::joe.shervin@manchester.ac.uk::7098ee75-611a-4780-8f08-b34711318324" providerId="AD"/>
  <p188:author id="{F4CC0C43-8524-F14D-CA53-7A8AE8D894E5}" name="Elsa Moorehouse-Everett" initials="EM" userId="S::elsa.moorehouse-everett@manchester.ac.uk::fc8bd5fd-19d6-4d5e-956f-3e682c32743c" providerId="AD"/>
  <p188:author id="{2D85DA56-D0C8-D00A-432D-085585E0486D}" name="Lynda Mcintosh" initials="" userId="S::Lynda.S.Mcintosh@manchester.ac.uk::397e4d6b-3d08-4671-a546-0e05eb70c688" providerId="AD"/>
  <p188:author id="{657DE15D-F0AC-3B36-C5D0-F2C572AC279A}" name="Anna Pintus" initials="AP" userId="S::anna.pintus@manchester.ac.uk::7c92630b-580b-455e-8ae2-05046c01fc60" providerId="AD"/>
  <p188:author id="{E582CB85-9149-E7D6-7E8B-A0E213D4ADB2}" name="Claire Zamorski" initials="CZ" userId="S::claire.zamorski@manchester.ac.uk::e14d9ccf-ef7f-4173-88ea-4e9eabed2bc3" providerId="AD"/>
  <p188:author id="{AAA11FE6-8ABC-4A47-67A1-AF94DFAA8527}" name="Kirsty Smith" initials="" userId="S::kirsty.smith@manchester.ac.uk::e007fb07-929e-4bcc-936b-bd6a7955f6b5" providerId="AD"/>
  <p188:author id="{0C5C94EE-E49E-5257-BA42-22A04B44C5C8}" name="Lynda Mcintosh" initials="LM" userId="S::lynda.s.mcintosh@manchester.ac.uk::397e4d6b-3d08-4671-a546-0e05eb70c688"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692CF5"/>
    <a:srgbClr val="FDFBFD"/>
    <a:srgbClr val="0D1E33"/>
    <a:srgbClr val="1C349B"/>
    <a:srgbClr val="1C3455"/>
    <a:srgbClr val="EFE6D8"/>
    <a:srgbClr val="1C34B4"/>
    <a:srgbClr val="54361A"/>
    <a:srgbClr val="2F375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5A86605-CF26-77DE-C70A-2D2828D23A5D}" v="1" dt="2026-06-25T12:41:10.04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9" d="100"/>
          <a:sy n="59" d="100"/>
        </p:scale>
        <p:origin x="940" y="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9.xml"/><Relationship Id="rId21" Type="http://schemas.openxmlformats.org/officeDocument/2006/relationships/slide" Target="slides/slide14.xml"/><Relationship Id="rId42" Type="http://schemas.openxmlformats.org/officeDocument/2006/relationships/slide" Target="slides/slide35.xml"/><Relationship Id="rId47" Type="http://schemas.openxmlformats.org/officeDocument/2006/relationships/slide" Target="slides/slide40.xml"/><Relationship Id="rId63" Type="http://schemas.openxmlformats.org/officeDocument/2006/relationships/slide" Target="slides/slide56.xml"/><Relationship Id="rId68" Type="http://schemas.openxmlformats.org/officeDocument/2006/relationships/slide" Target="slides/slide61.xml"/><Relationship Id="rId84" Type="http://schemas.microsoft.com/office/2015/10/relationships/revisionInfo" Target="revisionInfo.xml"/><Relationship Id="rId16" Type="http://schemas.openxmlformats.org/officeDocument/2006/relationships/slide" Target="slides/slide9.xml"/><Relationship Id="rId11" Type="http://schemas.openxmlformats.org/officeDocument/2006/relationships/slide" Target="slides/slide4.xml"/><Relationship Id="rId32" Type="http://schemas.openxmlformats.org/officeDocument/2006/relationships/slide" Target="slides/slide25.xml"/><Relationship Id="rId37" Type="http://schemas.openxmlformats.org/officeDocument/2006/relationships/slide" Target="slides/slide30.xml"/><Relationship Id="rId53" Type="http://schemas.openxmlformats.org/officeDocument/2006/relationships/slide" Target="slides/slide46.xml"/><Relationship Id="rId58" Type="http://schemas.openxmlformats.org/officeDocument/2006/relationships/slide" Target="slides/slide51.xml"/><Relationship Id="rId74" Type="http://schemas.openxmlformats.org/officeDocument/2006/relationships/slide" Target="slides/slide67.xml"/><Relationship Id="rId79" Type="http://schemas.openxmlformats.org/officeDocument/2006/relationships/notesMaster" Target="notesMasters/notesMaster1.xml"/><Relationship Id="rId5" Type="http://schemas.openxmlformats.org/officeDocument/2006/relationships/slideMaster" Target="slideMasters/slideMaster2.xml"/><Relationship Id="rId19" Type="http://schemas.openxmlformats.org/officeDocument/2006/relationships/slide" Target="slides/slide1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slide" Target="slides/slide36.xml"/><Relationship Id="rId48" Type="http://schemas.openxmlformats.org/officeDocument/2006/relationships/slide" Target="slides/slide41.xml"/><Relationship Id="rId56" Type="http://schemas.openxmlformats.org/officeDocument/2006/relationships/slide" Target="slides/slide49.xml"/><Relationship Id="rId64" Type="http://schemas.openxmlformats.org/officeDocument/2006/relationships/slide" Target="slides/slide57.xml"/><Relationship Id="rId69" Type="http://schemas.openxmlformats.org/officeDocument/2006/relationships/slide" Target="slides/slide62.xml"/><Relationship Id="rId77" Type="http://schemas.openxmlformats.org/officeDocument/2006/relationships/slide" Target="slides/slide70.xml"/><Relationship Id="rId8" Type="http://schemas.openxmlformats.org/officeDocument/2006/relationships/slide" Target="slides/slide1.xml"/><Relationship Id="rId51" Type="http://schemas.openxmlformats.org/officeDocument/2006/relationships/slide" Target="slides/slide44.xml"/><Relationship Id="rId72" Type="http://schemas.openxmlformats.org/officeDocument/2006/relationships/slide" Target="slides/slide65.xml"/><Relationship Id="rId80" Type="http://schemas.openxmlformats.org/officeDocument/2006/relationships/presProps" Target="presProps.xml"/><Relationship Id="rId85" Type="http://schemas.microsoft.com/office/2018/10/relationships/authors" Target="authors.xml"/><Relationship Id="rId3" Type="http://schemas.openxmlformats.org/officeDocument/2006/relationships/customXml" Target="../customXml/item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slide" Target="slides/slide39.xml"/><Relationship Id="rId59" Type="http://schemas.openxmlformats.org/officeDocument/2006/relationships/slide" Target="slides/slide52.xml"/><Relationship Id="rId67" Type="http://schemas.openxmlformats.org/officeDocument/2006/relationships/slide" Target="slides/slide60.xml"/><Relationship Id="rId20" Type="http://schemas.openxmlformats.org/officeDocument/2006/relationships/slide" Target="slides/slide13.xml"/><Relationship Id="rId41" Type="http://schemas.openxmlformats.org/officeDocument/2006/relationships/slide" Target="slides/slide34.xml"/><Relationship Id="rId54" Type="http://schemas.openxmlformats.org/officeDocument/2006/relationships/slide" Target="slides/slide47.xml"/><Relationship Id="rId62" Type="http://schemas.openxmlformats.org/officeDocument/2006/relationships/slide" Target="slides/slide55.xml"/><Relationship Id="rId70" Type="http://schemas.openxmlformats.org/officeDocument/2006/relationships/slide" Target="slides/slide63.xml"/><Relationship Id="rId75" Type="http://schemas.openxmlformats.org/officeDocument/2006/relationships/slide" Target="slides/slide68.xml"/><Relationship Id="rId83"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slide" Target="slides/slide42.xml"/><Relationship Id="rId57" Type="http://schemas.openxmlformats.org/officeDocument/2006/relationships/slide" Target="slides/slide50.xml"/><Relationship Id="rId10" Type="http://schemas.openxmlformats.org/officeDocument/2006/relationships/slide" Target="slides/slide3.xml"/><Relationship Id="rId31" Type="http://schemas.openxmlformats.org/officeDocument/2006/relationships/slide" Target="slides/slide24.xml"/><Relationship Id="rId44" Type="http://schemas.openxmlformats.org/officeDocument/2006/relationships/slide" Target="slides/slide37.xml"/><Relationship Id="rId52" Type="http://schemas.openxmlformats.org/officeDocument/2006/relationships/slide" Target="slides/slide45.xml"/><Relationship Id="rId60" Type="http://schemas.openxmlformats.org/officeDocument/2006/relationships/slide" Target="slides/slide53.xml"/><Relationship Id="rId65" Type="http://schemas.openxmlformats.org/officeDocument/2006/relationships/slide" Target="slides/slide58.xml"/><Relationship Id="rId73" Type="http://schemas.openxmlformats.org/officeDocument/2006/relationships/slide" Target="slides/slide66.xml"/><Relationship Id="rId78" Type="http://schemas.openxmlformats.org/officeDocument/2006/relationships/slide" Target="slides/slide71.xml"/><Relationship Id="rId8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2.xml"/><Relationship Id="rId13" Type="http://schemas.openxmlformats.org/officeDocument/2006/relationships/slide" Target="slides/slide6.xml"/><Relationship Id="rId18" Type="http://schemas.openxmlformats.org/officeDocument/2006/relationships/slide" Target="slides/slide11.xml"/><Relationship Id="rId39" Type="http://schemas.openxmlformats.org/officeDocument/2006/relationships/slide" Target="slides/slide32.xml"/><Relationship Id="rId34" Type="http://schemas.openxmlformats.org/officeDocument/2006/relationships/slide" Target="slides/slide27.xml"/><Relationship Id="rId50" Type="http://schemas.openxmlformats.org/officeDocument/2006/relationships/slide" Target="slides/slide43.xml"/><Relationship Id="rId55" Type="http://schemas.openxmlformats.org/officeDocument/2006/relationships/slide" Target="slides/slide48.xml"/><Relationship Id="rId76" Type="http://schemas.openxmlformats.org/officeDocument/2006/relationships/slide" Target="slides/slide69.xml"/><Relationship Id="rId7" Type="http://schemas.openxmlformats.org/officeDocument/2006/relationships/slideMaster" Target="slideMasters/slideMaster4.xml"/><Relationship Id="rId71" Type="http://schemas.openxmlformats.org/officeDocument/2006/relationships/slide" Target="slides/slide64.xml"/><Relationship Id="rId2" Type="http://schemas.openxmlformats.org/officeDocument/2006/relationships/customXml" Target="../customXml/item2.xml"/><Relationship Id="rId29" Type="http://schemas.openxmlformats.org/officeDocument/2006/relationships/slide" Target="slides/slide22.xml"/><Relationship Id="rId24" Type="http://schemas.openxmlformats.org/officeDocument/2006/relationships/slide" Target="slides/slide17.xml"/><Relationship Id="rId40" Type="http://schemas.openxmlformats.org/officeDocument/2006/relationships/slide" Target="slides/slide33.xml"/><Relationship Id="rId45" Type="http://schemas.openxmlformats.org/officeDocument/2006/relationships/slide" Target="slides/slide38.xml"/><Relationship Id="rId66" Type="http://schemas.openxmlformats.org/officeDocument/2006/relationships/slide" Target="slides/slide59.xml"/><Relationship Id="rId61" Type="http://schemas.openxmlformats.org/officeDocument/2006/relationships/slide" Target="slides/slide54.xml"/><Relationship Id="rId82"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EDB08E5-7F99-4947-ADB4-33159D18CB18}" type="doc">
      <dgm:prSet loTypeId="urn:microsoft.com/office/officeart/2005/8/layout/lProcess3" loCatId="process" qsTypeId="urn:microsoft.com/office/officeart/2005/8/quickstyle/simple1" qsCatId="simple" csTypeId="urn:microsoft.com/office/officeart/2005/8/colors/accent1_2" csCatId="accent1" phldr="1"/>
      <dgm:spPr/>
      <dgm:t>
        <a:bodyPr/>
        <a:lstStyle/>
        <a:p>
          <a:endParaRPr lang="en-GB"/>
        </a:p>
      </dgm:t>
    </dgm:pt>
    <dgm:pt modelId="{27D67AF8-AC6C-234A-923D-9E3EA464574E}">
      <dgm:prSet custT="1"/>
      <dgm:spPr>
        <a:solidFill>
          <a:srgbClr val="F0DEFF">
            <a:alpha val="89617"/>
          </a:srgbClr>
        </a:solidFill>
      </dgm:spPr>
      <dgm:t>
        <a:bodyPr/>
        <a:lstStyle/>
        <a:p>
          <a:r>
            <a:rPr lang="en-GB" sz="1400">
              <a:solidFill>
                <a:schemeClr val="tx2"/>
              </a:solidFill>
            </a:rPr>
            <a:t>Working with academics, support staff and student inventors to identify </a:t>
          </a:r>
          <a:br>
            <a:rPr lang="en-GB" sz="1400">
              <a:solidFill>
                <a:schemeClr val="tx2"/>
              </a:solidFill>
            </a:rPr>
          </a:br>
          <a:r>
            <a:rPr lang="en-GB" sz="1400">
              <a:solidFill>
                <a:schemeClr val="tx2"/>
              </a:solidFill>
            </a:rPr>
            <a:t>IP-rich opportunities. </a:t>
          </a:r>
        </a:p>
      </dgm:t>
    </dgm:pt>
    <dgm:pt modelId="{56BF2FA0-7611-5548-A877-587ECBBB74A6}" type="parTrans" cxnId="{9E21B734-A2DD-9348-A8EC-359C2FE1F1A6}">
      <dgm:prSet/>
      <dgm:spPr/>
      <dgm:t>
        <a:bodyPr/>
        <a:lstStyle/>
        <a:p>
          <a:endParaRPr lang="en-GB"/>
        </a:p>
      </dgm:t>
    </dgm:pt>
    <dgm:pt modelId="{F939F05C-4B7B-AB46-8728-1BA65D3749E2}" type="sibTrans" cxnId="{9E21B734-A2DD-9348-A8EC-359C2FE1F1A6}">
      <dgm:prSet/>
      <dgm:spPr/>
      <dgm:t>
        <a:bodyPr/>
        <a:lstStyle/>
        <a:p>
          <a:endParaRPr lang="en-GB"/>
        </a:p>
      </dgm:t>
    </dgm:pt>
    <dgm:pt modelId="{9AB72E70-3A8C-694B-A650-8501564383E8}" type="pres">
      <dgm:prSet presAssocID="{8EDB08E5-7F99-4947-ADB4-33159D18CB18}" presName="Name0" presStyleCnt="0">
        <dgm:presLayoutVars>
          <dgm:chPref val="3"/>
          <dgm:dir/>
          <dgm:animLvl val="lvl"/>
          <dgm:resizeHandles/>
        </dgm:presLayoutVars>
      </dgm:prSet>
      <dgm:spPr/>
    </dgm:pt>
    <dgm:pt modelId="{886CE062-3FF5-9D4C-AD37-A78FC2444637}" type="pres">
      <dgm:prSet presAssocID="{27D67AF8-AC6C-234A-923D-9E3EA464574E}" presName="horFlow" presStyleCnt="0"/>
      <dgm:spPr/>
    </dgm:pt>
    <dgm:pt modelId="{BAE66DBB-14E1-264B-9EC5-880216AD675D}" type="pres">
      <dgm:prSet presAssocID="{27D67AF8-AC6C-234A-923D-9E3EA464574E}" presName="bigChev" presStyleLbl="node1" presStyleIdx="0" presStyleCnt="1" custScaleY="89828" custLinFactNeighborY="-5828"/>
      <dgm:spPr/>
    </dgm:pt>
  </dgm:ptLst>
  <dgm:cxnLst>
    <dgm:cxn modelId="{9E21B734-A2DD-9348-A8EC-359C2FE1F1A6}" srcId="{8EDB08E5-7F99-4947-ADB4-33159D18CB18}" destId="{27D67AF8-AC6C-234A-923D-9E3EA464574E}" srcOrd="0" destOrd="0" parTransId="{56BF2FA0-7611-5548-A877-587ECBBB74A6}" sibTransId="{F939F05C-4B7B-AB46-8728-1BA65D3749E2}"/>
    <dgm:cxn modelId="{BAAAC65D-5E50-8E4C-AADA-8AEF6625B606}" type="presOf" srcId="{8EDB08E5-7F99-4947-ADB4-33159D18CB18}" destId="{9AB72E70-3A8C-694B-A650-8501564383E8}" srcOrd="0" destOrd="0" presId="urn:microsoft.com/office/officeart/2005/8/layout/lProcess3"/>
    <dgm:cxn modelId="{CD7A8AD6-3440-0E4E-BCE9-FCF7F456148F}" type="presOf" srcId="{27D67AF8-AC6C-234A-923D-9E3EA464574E}" destId="{BAE66DBB-14E1-264B-9EC5-880216AD675D}" srcOrd="0" destOrd="0" presId="urn:microsoft.com/office/officeart/2005/8/layout/lProcess3"/>
    <dgm:cxn modelId="{212657C3-D1EA-F24A-8E1C-3FD943B1897C}" type="presParOf" srcId="{9AB72E70-3A8C-694B-A650-8501564383E8}" destId="{886CE062-3FF5-9D4C-AD37-A78FC2444637}" srcOrd="0" destOrd="0" presId="urn:microsoft.com/office/officeart/2005/8/layout/lProcess3"/>
    <dgm:cxn modelId="{32B084A8-CCD8-D641-9886-124B81BBF5BA}" type="presParOf" srcId="{886CE062-3FF5-9D4C-AD37-A78FC2444637}" destId="{BAE66DBB-14E1-264B-9EC5-880216AD675D}" srcOrd="0" destOrd="0" presId="urn:microsoft.com/office/officeart/2005/8/layout/lProcess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C65CB41-828C-3148-AE93-F5D369054BF3}" type="doc">
      <dgm:prSet loTypeId="urn:microsoft.com/office/officeart/2005/8/layout/lProcess3" loCatId="process" qsTypeId="urn:microsoft.com/office/officeart/2005/8/quickstyle/simple1" qsCatId="simple" csTypeId="urn:microsoft.com/office/officeart/2005/8/colors/accent1_2" csCatId="accent1" phldr="1"/>
      <dgm:spPr/>
      <dgm:t>
        <a:bodyPr/>
        <a:lstStyle/>
        <a:p>
          <a:endParaRPr lang="en-GB"/>
        </a:p>
      </dgm:t>
    </dgm:pt>
    <dgm:pt modelId="{B1C60326-C212-5A46-9407-1D0C47CEEBEA}">
      <dgm:prSet/>
      <dgm:spPr>
        <a:solidFill>
          <a:srgbClr val="F0DEFF">
            <a:alpha val="90000"/>
          </a:srgbClr>
        </a:solidFill>
      </dgm:spPr>
      <dgm:t>
        <a:bodyPr/>
        <a:lstStyle/>
        <a:p>
          <a:r>
            <a:rPr lang="en-GB">
              <a:solidFill>
                <a:schemeClr val="tx2"/>
              </a:solidFill>
            </a:rPr>
            <a:t>Translating innovations so they can be used by industry and create social, economic and environmental impact.</a:t>
          </a:r>
        </a:p>
      </dgm:t>
    </dgm:pt>
    <dgm:pt modelId="{9FC0AA71-600C-6D4D-BED0-019F199A134C}" type="parTrans" cxnId="{BE606402-B0B9-1E4E-8BC2-364F4DA89742}">
      <dgm:prSet/>
      <dgm:spPr/>
      <dgm:t>
        <a:bodyPr/>
        <a:lstStyle/>
        <a:p>
          <a:endParaRPr lang="en-GB"/>
        </a:p>
      </dgm:t>
    </dgm:pt>
    <dgm:pt modelId="{CCE94290-3BF2-C149-8B34-38C9CD148C1A}" type="sibTrans" cxnId="{BE606402-B0B9-1E4E-8BC2-364F4DA89742}">
      <dgm:prSet/>
      <dgm:spPr/>
      <dgm:t>
        <a:bodyPr/>
        <a:lstStyle/>
        <a:p>
          <a:endParaRPr lang="en-GB"/>
        </a:p>
      </dgm:t>
    </dgm:pt>
    <dgm:pt modelId="{6BF07D46-2EE3-A74F-818F-4AF01AE4B4C6}" type="pres">
      <dgm:prSet presAssocID="{3C65CB41-828C-3148-AE93-F5D369054BF3}" presName="Name0" presStyleCnt="0">
        <dgm:presLayoutVars>
          <dgm:chPref val="3"/>
          <dgm:dir/>
          <dgm:animLvl val="lvl"/>
          <dgm:resizeHandles/>
        </dgm:presLayoutVars>
      </dgm:prSet>
      <dgm:spPr/>
    </dgm:pt>
    <dgm:pt modelId="{CD38A9FA-D66E-5A4B-8AA5-2297AB0673E4}" type="pres">
      <dgm:prSet presAssocID="{B1C60326-C212-5A46-9407-1D0C47CEEBEA}" presName="horFlow" presStyleCnt="0"/>
      <dgm:spPr/>
    </dgm:pt>
    <dgm:pt modelId="{9F7D0BC6-F830-2E4F-A87C-027C525A35ED}" type="pres">
      <dgm:prSet presAssocID="{B1C60326-C212-5A46-9407-1D0C47CEEBEA}" presName="bigChev" presStyleLbl="node1" presStyleIdx="0" presStyleCnt="1" custScaleX="104171" custLinFactNeighborX="0" custLinFactNeighborY="617"/>
      <dgm:spPr/>
    </dgm:pt>
  </dgm:ptLst>
  <dgm:cxnLst>
    <dgm:cxn modelId="{BE606402-B0B9-1E4E-8BC2-364F4DA89742}" srcId="{3C65CB41-828C-3148-AE93-F5D369054BF3}" destId="{B1C60326-C212-5A46-9407-1D0C47CEEBEA}" srcOrd="0" destOrd="0" parTransId="{9FC0AA71-600C-6D4D-BED0-019F199A134C}" sibTransId="{CCE94290-3BF2-C149-8B34-38C9CD148C1A}"/>
    <dgm:cxn modelId="{57955A33-B338-6F4C-BEF6-ED183054D27E}" type="presOf" srcId="{3C65CB41-828C-3148-AE93-F5D369054BF3}" destId="{6BF07D46-2EE3-A74F-818F-4AF01AE4B4C6}" srcOrd="0" destOrd="0" presId="urn:microsoft.com/office/officeart/2005/8/layout/lProcess3"/>
    <dgm:cxn modelId="{74618FE6-9A8C-F847-8ECF-71D0649FF32A}" type="presOf" srcId="{B1C60326-C212-5A46-9407-1D0C47CEEBEA}" destId="{9F7D0BC6-F830-2E4F-A87C-027C525A35ED}" srcOrd="0" destOrd="0" presId="urn:microsoft.com/office/officeart/2005/8/layout/lProcess3"/>
    <dgm:cxn modelId="{535CCDA9-69B1-EA40-92D1-31CA099654BD}" type="presParOf" srcId="{6BF07D46-2EE3-A74F-818F-4AF01AE4B4C6}" destId="{CD38A9FA-D66E-5A4B-8AA5-2297AB0673E4}" srcOrd="0" destOrd="0" presId="urn:microsoft.com/office/officeart/2005/8/layout/lProcess3"/>
    <dgm:cxn modelId="{81703FE2-0515-8F44-A8A6-CA176E0BCD57}" type="presParOf" srcId="{CD38A9FA-D66E-5A4B-8AA5-2297AB0673E4}" destId="{9F7D0BC6-F830-2E4F-A87C-027C525A35ED}" srcOrd="0" destOrd="0" presId="urn:microsoft.com/office/officeart/2005/8/layout/lProcess3"/>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7405D92-C337-6E41-9830-F178F1B585B5}" type="doc">
      <dgm:prSet loTypeId="urn:microsoft.com/office/officeart/2005/8/layout/lProcess3" loCatId="process" qsTypeId="urn:microsoft.com/office/officeart/2005/8/quickstyle/simple1" qsCatId="simple" csTypeId="urn:microsoft.com/office/officeart/2005/8/colors/accent1_2" csCatId="accent1" phldr="1"/>
      <dgm:spPr/>
      <dgm:t>
        <a:bodyPr/>
        <a:lstStyle/>
        <a:p>
          <a:endParaRPr lang="en-GB"/>
        </a:p>
      </dgm:t>
    </dgm:pt>
    <dgm:pt modelId="{E9C677B2-B517-534F-A433-42648B1B18AC}">
      <dgm:prSet custT="1"/>
      <dgm:spPr>
        <a:solidFill>
          <a:srgbClr val="F0DEFF">
            <a:alpha val="90000"/>
          </a:srgbClr>
        </a:solidFill>
      </dgm:spPr>
      <dgm:t>
        <a:bodyPr/>
        <a:lstStyle/>
        <a:p>
          <a:r>
            <a:rPr lang="en-GB" sz="1400">
              <a:solidFill>
                <a:schemeClr val="tx2"/>
              </a:solidFill>
            </a:rPr>
            <a:t>Commercialising innovations through licensing University IP or forming spin-out companies.</a:t>
          </a:r>
        </a:p>
      </dgm:t>
    </dgm:pt>
    <dgm:pt modelId="{A69B24E8-D472-994C-B73E-09A4266FDA5B}" type="parTrans" cxnId="{94853C6F-B88F-1648-8820-04A8C87A94E7}">
      <dgm:prSet/>
      <dgm:spPr/>
      <dgm:t>
        <a:bodyPr/>
        <a:lstStyle/>
        <a:p>
          <a:endParaRPr lang="en-GB"/>
        </a:p>
      </dgm:t>
    </dgm:pt>
    <dgm:pt modelId="{FE845E7F-D485-4742-A920-6D5237FE9A3C}" type="sibTrans" cxnId="{94853C6F-B88F-1648-8820-04A8C87A94E7}">
      <dgm:prSet/>
      <dgm:spPr/>
      <dgm:t>
        <a:bodyPr/>
        <a:lstStyle/>
        <a:p>
          <a:endParaRPr lang="en-GB"/>
        </a:p>
      </dgm:t>
    </dgm:pt>
    <dgm:pt modelId="{FC00C80A-156F-584B-AF94-C770F560E0AC}" type="pres">
      <dgm:prSet presAssocID="{67405D92-C337-6E41-9830-F178F1B585B5}" presName="Name0" presStyleCnt="0">
        <dgm:presLayoutVars>
          <dgm:chPref val="3"/>
          <dgm:dir/>
          <dgm:animLvl val="lvl"/>
          <dgm:resizeHandles/>
        </dgm:presLayoutVars>
      </dgm:prSet>
      <dgm:spPr/>
    </dgm:pt>
    <dgm:pt modelId="{88755A42-0EEE-E341-87EE-8906D81ACFDC}" type="pres">
      <dgm:prSet presAssocID="{E9C677B2-B517-534F-A433-42648B1B18AC}" presName="horFlow" presStyleCnt="0"/>
      <dgm:spPr/>
    </dgm:pt>
    <dgm:pt modelId="{C166515D-7B60-344F-8B51-FC0879FFA590}" type="pres">
      <dgm:prSet presAssocID="{E9C677B2-B517-534F-A433-42648B1B18AC}" presName="bigChev" presStyleLbl="node1" presStyleIdx="0" presStyleCnt="1" custScaleY="96344" custLinFactNeighborX="281" custLinFactNeighborY="-18106"/>
      <dgm:spPr/>
    </dgm:pt>
  </dgm:ptLst>
  <dgm:cxnLst>
    <dgm:cxn modelId="{89AFFB2D-A5B5-894A-958A-1A4ED891E274}" type="presOf" srcId="{67405D92-C337-6E41-9830-F178F1B585B5}" destId="{FC00C80A-156F-584B-AF94-C770F560E0AC}" srcOrd="0" destOrd="0" presId="urn:microsoft.com/office/officeart/2005/8/layout/lProcess3"/>
    <dgm:cxn modelId="{94853C6F-B88F-1648-8820-04A8C87A94E7}" srcId="{67405D92-C337-6E41-9830-F178F1B585B5}" destId="{E9C677B2-B517-534F-A433-42648B1B18AC}" srcOrd="0" destOrd="0" parTransId="{A69B24E8-D472-994C-B73E-09A4266FDA5B}" sibTransId="{FE845E7F-D485-4742-A920-6D5237FE9A3C}"/>
    <dgm:cxn modelId="{60C5B7D5-EB39-334D-9D88-689C769DD1BC}" type="presOf" srcId="{E9C677B2-B517-534F-A433-42648B1B18AC}" destId="{C166515D-7B60-344F-8B51-FC0879FFA590}" srcOrd="0" destOrd="0" presId="urn:microsoft.com/office/officeart/2005/8/layout/lProcess3"/>
    <dgm:cxn modelId="{1FD4B3C8-D0A1-A344-9756-80A594A92C63}" type="presParOf" srcId="{FC00C80A-156F-584B-AF94-C770F560E0AC}" destId="{88755A42-0EEE-E341-87EE-8906D81ACFDC}" srcOrd="0" destOrd="0" presId="urn:microsoft.com/office/officeart/2005/8/layout/lProcess3"/>
    <dgm:cxn modelId="{4FA9F37D-4B34-DA49-ACA5-6EBF1A1DD5E1}" type="presParOf" srcId="{88755A42-0EEE-E341-87EE-8906D81ACFDC}" destId="{C166515D-7B60-344F-8B51-FC0879FFA590}" srcOrd="0" destOrd="0" presId="urn:microsoft.com/office/officeart/2005/8/layout/lProcess3"/>
  </dgm:cxnLst>
  <dgm:bg/>
  <dgm:whole/>
  <dgm:extLst>
    <a:ext uri="http://schemas.microsoft.com/office/drawing/2008/diagram">
      <dsp:dataModelExt xmlns:dsp="http://schemas.microsoft.com/office/drawing/2008/diagram" relId="rId1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AE66DBB-14E1-264B-9EC5-880216AD675D}">
      <dsp:nvSpPr>
        <dsp:cNvPr id="0" name=""/>
        <dsp:cNvSpPr/>
      </dsp:nvSpPr>
      <dsp:spPr>
        <a:xfrm>
          <a:off x="0" y="15190"/>
          <a:ext cx="3275135" cy="1176795"/>
        </a:xfrm>
        <a:prstGeom prst="chevron">
          <a:avLst/>
        </a:prstGeom>
        <a:solidFill>
          <a:srgbClr val="F0DEFF">
            <a:alpha val="89617"/>
          </a:srgb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8890" rIns="0" bIns="8890" numCol="1" spcCol="1270" anchor="ctr" anchorCtr="0">
          <a:noAutofit/>
        </a:bodyPr>
        <a:lstStyle/>
        <a:p>
          <a:pPr marL="0" lvl="0" indent="0" algn="ctr" defTabSz="622300">
            <a:lnSpc>
              <a:spcPct val="90000"/>
            </a:lnSpc>
            <a:spcBef>
              <a:spcPct val="0"/>
            </a:spcBef>
            <a:spcAft>
              <a:spcPct val="35000"/>
            </a:spcAft>
            <a:buNone/>
          </a:pPr>
          <a:r>
            <a:rPr lang="en-GB" sz="1400" kern="1200">
              <a:solidFill>
                <a:schemeClr val="tx2"/>
              </a:solidFill>
            </a:rPr>
            <a:t>Working with academics, support staff and student inventors to identify </a:t>
          </a:r>
          <a:br>
            <a:rPr lang="en-GB" sz="1400" kern="1200">
              <a:solidFill>
                <a:schemeClr val="tx2"/>
              </a:solidFill>
            </a:rPr>
          </a:br>
          <a:r>
            <a:rPr lang="en-GB" sz="1400" kern="1200">
              <a:solidFill>
                <a:schemeClr val="tx2"/>
              </a:solidFill>
            </a:rPr>
            <a:t>IP-rich opportunities. </a:t>
          </a:r>
        </a:p>
      </dsp:txBody>
      <dsp:txXfrm>
        <a:off x="588398" y="15190"/>
        <a:ext cx="2098340" cy="117679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F7D0BC6-F830-2E4F-A87C-027C525A35ED}">
      <dsp:nvSpPr>
        <dsp:cNvPr id="0" name=""/>
        <dsp:cNvSpPr/>
      </dsp:nvSpPr>
      <dsp:spPr>
        <a:xfrm>
          <a:off x="1587" y="1905"/>
          <a:ext cx="3121024" cy="1198423"/>
        </a:xfrm>
        <a:prstGeom prst="chevron">
          <a:avLst/>
        </a:prstGeom>
        <a:solidFill>
          <a:srgbClr val="F0DEFF">
            <a:alpha val="90000"/>
          </a:srgb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8890" rIns="0" bIns="8890" numCol="1" spcCol="1270" anchor="ctr" anchorCtr="0">
          <a:noAutofit/>
        </a:bodyPr>
        <a:lstStyle/>
        <a:p>
          <a:pPr marL="0" lvl="0" indent="0" algn="ctr" defTabSz="622300">
            <a:lnSpc>
              <a:spcPct val="90000"/>
            </a:lnSpc>
            <a:spcBef>
              <a:spcPct val="0"/>
            </a:spcBef>
            <a:spcAft>
              <a:spcPct val="35000"/>
            </a:spcAft>
            <a:buNone/>
          </a:pPr>
          <a:r>
            <a:rPr lang="en-GB" sz="1400" kern="1200">
              <a:solidFill>
                <a:schemeClr val="tx2"/>
              </a:solidFill>
            </a:rPr>
            <a:t>Translating innovations so they can be used by industry and create social, economic and environmental impact.</a:t>
          </a:r>
        </a:p>
      </dsp:txBody>
      <dsp:txXfrm>
        <a:off x="600799" y="1905"/>
        <a:ext cx="1922601" cy="119842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166515D-7B60-344F-8B51-FC0879FFA590}">
      <dsp:nvSpPr>
        <dsp:cNvPr id="0" name=""/>
        <dsp:cNvSpPr/>
      </dsp:nvSpPr>
      <dsp:spPr>
        <a:xfrm>
          <a:off x="0" y="0"/>
          <a:ext cx="3124200" cy="1203991"/>
        </a:xfrm>
        <a:prstGeom prst="chevron">
          <a:avLst/>
        </a:prstGeom>
        <a:solidFill>
          <a:srgbClr val="F0DEFF">
            <a:alpha val="90000"/>
          </a:srgb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8890" rIns="0" bIns="8890" numCol="1" spcCol="1270" anchor="ctr" anchorCtr="0">
          <a:noAutofit/>
        </a:bodyPr>
        <a:lstStyle/>
        <a:p>
          <a:pPr marL="0" lvl="0" indent="0" algn="ctr" defTabSz="622300">
            <a:lnSpc>
              <a:spcPct val="90000"/>
            </a:lnSpc>
            <a:spcBef>
              <a:spcPct val="0"/>
            </a:spcBef>
            <a:spcAft>
              <a:spcPct val="35000"/>
            </a:spcAft>
            <a:buNone/>
          </a:pPr>
          <a:r>
            <a:rPr lang="en-GB" sz="1400" kern="1200">
              <a:solidFill>
                <a:schemeClr val="tx2"/>
              </a:solidFill>
            </a:rPr>
            <a:t>Commercialising innovations through licensing University IP or forming spin-out companies.</a:t>
          </a:r>
        </a:p>
      </dsp:txBody>
      <dsp:txXfrm>
        <a:off x="601996" y="0"/>
        <a:ext cx="1920209" cy="1203991"/>
      </dsp:txXfrm>
    </dsp:sp>
  </dsp:spTree>
</dsp:drawing>
</file>

<file path=ppt/diagrams/layout1.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8D08F35-49CD-4B51-85B1-7EB221D1747B}" type="datetimeFigureOut">
              <a:rPr lang="en-GB" smtClean="0"/>
              <a:t>26/06/2026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FB694A7-270C-4295-BB03-EE71C693E986}" type="slidenum">
              <a:rPr lang="en-GB" smtClean="0"/>
              <a:t>‹#›</a:t>
            </a:fld>
            <a:endParaRPr lang="en-GB"/>
          </a:p>
        </p:txBody>
      </p:sp>
    </p:spTree>
    <p:extLst>
      <p:ext uri="{BB962C8B-B14F-4D97-AF65-F5344CB8AC3E}">
        <p14:creationId xmlns:p14="http://schemas.microsoft.com/office/powerpoint/2010/main" val="27379990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8" Type="http://schemas.openxmlformats.org/officeDocument/2006/relationships/hyperlink" Target="https://www.resourceful.world/" TargetMode="External"/><Relationship Id="rId3" Type="http://schemas.openxmlformats.org/officeDocument/2006/relationships/hyperlink" Target="https://www.sustainablefutures.manchester.ac.uk/research/case-studies/sustainable-threads/" TargetMode="External"/><Relationship Id="rId7" Type="http://schemas.openxmlformats.org/officeDocument/2006/relationships/hyperlink" Target="https://www.meri.manchester.ac.uk/research/expertise/ecosystem-restoration/peatlands/" TargetMode="External"/><Relationship Id="rId2" Type="http://schemas.openxmlformats.org/officeDocument/2006/relationships/slide" Target="../slides/slide16.xml"/><Relationship Id="rId1" Type="http://schemas.openxmlformats.org/officeDocument/2006/relationships/notesMaster" Target="../notesMasters/notesMaster1.xml"/><Relationship Id="rId6" Type="http://schemas.openxmlformats.org/officeDocument/2006/relationships/hyperlink" Target="https://www.sustainablefutures.manchester.ac.uk/research/climate-questions/adaptation/reducing-festival-waste/" TargetMode="External"/><Relationship Id="rId5" Type="http://schemas.openxmlformats.org/officeDocument/2006/relationships/hyperlink" Target="https://www.sustainablefutures.manchester.ac.uk/research/case-studies/enhancing_high_voltage/" TargetMode="External"/><Relationship Id="rId4" Type="http://schemas.openxmlformats.org/officeDocument/2006/relationships/hyperlink" Target="https://research.manchester.ac.uk/en/publications/filtration-of-microplastic-spheres-by-biochar-removal-efficiency-" TargetMode="Externa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www.policy.manchester.ac.uk/about-us/partnerships/capturing-the-carbon-opportunity/" TargetMode="External"/><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s://www.ethnicity.ac.uk/research/projects/evens/code-research-projects-evens-about/" TargetMode="External"/><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3" Type="http://schemas.openxmlformats.org/officeDocument/2006/relationships/hyperlink" Target="https://www.library.manchester.ac.uk/rylands/special-collections/subject-areas/british-pop-archive/" TargetMode="External"/><Relationship Id="rId2" Type="http://schemas.openxmlformats.org/officeDocument/2006/relationships/slide" Target="../slides/slide29.xml"/><Relationship Id="rId1" Type="http://schemas.openxmlformats.org/officeDocument/2006/relationships/notesMaster" Target="../notesMasters/notesMaster1.xml"/><Relationship Id="rId4" Type="http://schemas.openxmlformats.org/officeDocument/2006/relationships/hyperlink" Target="https://www.robots.ox.ac.uk/~vgg/" TargetMode="Externa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3" Type="http://schemas.openxmlformats.org/officeDocument/2006/relationships/hyperlink" Target="https://www.manchester.ac.uk/discover/news/harnessing-energy-stored-in-water-from-raindrops/" TargetMode="External"/><Relationship Id="rId2" Type="http://schemas.openxmlformats.org/officeDocument/2006/relationships/slide" Target="../slides/slide36.xml"/><Relationship Id="rId1" Type="http://schemas.openxmlformats.org/officeDocument/2006/relationships/notesMaster" Target="../notesMasters/notesMaster1.xml"/><Relationship Id="rId6" Type="http://schemas.openxmlformats.org/officeDocument/2006/relationships/hyperlink" Target="https://www.manchester.ac.uk/discover/news/first-human-trial-shows-wonder-material-can-be-developed-safely/" TargetMode="External"/><Relationship Id="rId5" Type="http://schemas.openxmlformats.org/officeDocument/2006/relationships/hyperlink" Target="https://www.manchester.ac.uk/discover/news/new-wearable-sensor-accurately-tracks-tiny-changes-in-the-breath-process/" TargetMode="External"/><Relationship Id="rId4" Type="http://schemas.openxmlformats.org/officeDocument/2006/relationships/hyperlink" Target="https://www.manchester.ac.uk/discover/news/mimicking-the-brain-long-term-memory-and-synapse-like-dynamics-in-2d-nanofluidic-channels/" TargetMode="Externa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8" Type="http://schemas.openxmlformats.org/officeDocument/2006/relationships/hyperlink" Target="https://www.manchester.ac.uk/research/structure/platforms/" TargetMode="External"/><Relationship Id="rId13" Type="http://schemas.openxmlformats.org/officeDocument/2006/relationships/hyperlink" Target="https://www.policy.manchester.ac.uk/" TargetMode="External"/><Relationship Id="rId3" Type="http://schemas.openxmlformats.org/officeDocument/2006/relationships/hyperlink" Target="https://www.openresearch.manchester.ac.uk/" TargetMode="External"/><Relationship Id="rId7" Type="http://schemas.openxmlformats.org/officeDocument/2006/relationships/hyperlink" Target="https://www.staffnet.manchester.ac.uk/rbe/ethics-integrity/research-integrity-training/" TargetMode="External"/><Relationship Id="rId12" Type="http://schemas.openxmlformats.org/officeDocument/2006/relationships/hyperlink" Target="https://www.sustainablefutures.manchester.ac.uk/" TargetMode="External"/><Relationship Id="rId2" Type="http://schemas.openxmlformats.org/officeDocument/2006/relationships/slide" Target="../slides/slide59.xml"/><Relationship Id="rId16" Type="http://schemas.openxmlformats.org/officeDocument/2006/relationships/hyperlink" Target="https://www.staffnet.manchester.ac.uk/rbe/rs/finding-funding/umri/umri-discipline-hopping/" TargetMode="External"/><Relationship Id="rId1" Type="http://schemas.openxmlformats.org/officeDocument/2006/relationships/notesMaster" Target="../notesMasters/notesMaster1.xml"/><Relationship Id="rId6" Type="http://schemas.openxmlformats.org/officeDocument/2006/relationships/hyperlink" Target="https://www.manchester.ac.uk/research/environment/governance/conduct/" TargetMode="External"/><Relationship Id="rId11" Type="http://schemas.openxmlformats.org/officeDocument/2006/relationships/hyperlink" Target="https://www.healthierfutures.manchester.ac.uk/" TargetMode="External"/><Relationship Id="rId5" Type="http://schemas.openxmlformats.org/officeDocument/2006/relationships/hyperlink" Target="https://www.staffnet.manchester.ac.uk/rbe/ethics-integrity/rri-at-uom/" TargetMode="External"/><Relationship Id="rId15" Type="http://schemas.openxmlformats.org/officeDocument/2006/relationships/hyperlink" Target="https://www.staffnet.manchester.ac.uk/rbe/rs/finding-funding/umri/umri-pump-priming/" TargetMode="External"/><Relationship Id="rId10" Type="http://schemas.openxmlformats.org/officeDocument/2006/relationships/hyperlink" Target="https://www.digitalfutures.manchester.ac.uk/" TargetMode="External"/><Relationship Id="rId4" Type="http://schemas.openxmlformats.org/officeDocument/2006/relationships/hyperlink" Target="https://www.staffnet.manchester.ac.uk/rbe/research-strategy/impact/research-impact-teams/" TargetMode="External"/><Relationship Id="rId9" Type="http://schemas.openxmlformats.org/officeDocument/2006/relationships/hyperlink" Target="https://www.creative.manchester.ac.uk/" TargetMode="External"/><Relationship Id="rId14" Type="http://schemas.openxmlformats.org/officeDocument/2006/relationships/hyperlink" Target="https://www.staffnet.manchester.ac.uk/rbe/rs/finding-funding/umri/" TargetMode="Externa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FB694A7-270C-4295-BB03-EE71C693E986}" type="slidenum">
              <a:rPr lang="en-GB" smtClean="0"/>
              <a:t>1</a:t>
            </a:fld>
            <a:endParaRPr lang="en-GB"/>
          </a:p>
        </p:txBody>
      </p:sp>
    </p:spTree>
    <p:extLst>
      <p:ext uri="{BB962C8B-B14F-4D97-AF65-F5344CB8AC3E}">
        <p14:creationId xmlns:p14="http://schemas.microsoft.com/office/powerpoint/2010/main" val="94455043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171450" indent="-171450">
              <a:buFont typeface="Arial" panose="020B0604020202020204" pitchFamily="34" charset="0"/>
              <a:buChar char="•"/>
              <a:defRPr/>
            </a:pPr>
            <a:r>
              <a:rPr lang="en-GB"/>
              <a:t>Our postgraduate researchers made a very important contribution to our fantastic set of REF results.</a:t>
            </a:r>
          </a:p>
          <a:p>
            <a:pPr marL="171450" indent="-171450">
              <a:buFont typeface="Arial" panose="020B0604020202020204" pitchFamily="34" charset="0"/>
              <a:buChar char="•"/>
              <a:defRPr/>
            </a:pPr>
            <a:r>
              <a:rPr lang="en-GB" baseline="0"/>
              <a:t>During the REF period almost half of our PGRs published an output – an article, a book, a dataset, a composition.</a:t>
            </a:r>
          </a:p>
          <a:p>
            <a:pPr marL="171450" indent="-171450">
              <a:buFont typeface="Arial" panose="020B0604020202020204" pitchFamily="34" charset="0"/>
              <a:buChar char="•"/>
              <a:defRPr/>
            </a:pPr>
            <a:r>
              <a:rPr lang="en-GB" baseline="0"/>
              <a:t>More than a fifth of the journal articles that we submitted for assessment were co-authored with PGRs. </a:t>
            </a:r>
          </a:p>
          <a:p>
            <a:pPr marL="0" indent="0">
              <a:buFontTx/>
              <a:buNone/>
            </a:pPr>
            <a:endParaRPr lang="en-GB"/>
          </a:p>
          <a:p>
            <a:pPr marL="0" indent="0">
              <a:buFontTx/>
              <a:buNone/>
            </a:pPr>
            <a:endParaRPr lang="en-GB" baseline="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66585A8-1790-134B-BCD0-53E8515CD8F6}" type="slidenum">
              <a:rPr kumimoji="0" lang="en-US" sz="1200" b="0" i="0" u="none" strike="noStrike" kern="1200" cap="none" spc="0" normalizeH="0" baseline="0" noProof="0" smtClean="0">
                <a:ln>
                  <a:noFill/>
                </a:ln>
                <a:solidFill>
                  <a:prstClr val="black"/>
                </a:solidFill>
                <a:effectLst/>
                <a:uLnTx/>
                <a:uFillTx/>
                <a:latin typeface="Arial" pitchFamily="34" charset="0"/>
                <a:ea typeface="+mn-ea"/>
                <a:cs typeface="Arial"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Arial" pitchFamily="34" charset="0"/>
              <a:ea typeface="+mn-ea"/>
              <a:cs typeface="Arial" pitchFamily="34" charset="0"/>
            </a:endParaRPr>
          </a:p>
        </p:txBody>
      </p:sp>
    </p:spTree>
    <p:extLst>
      <p:ext uri="{BB962C8B-B14F-4D97-AF65-F5344CB8AC3E}">
        <p14:creationId xmlns:p14="http://schemas.microsoft.com/office/powerpoint/2010/main" val="67112856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defRPr/>
            </a:pPr>
            <a:endParaRPr lang="en-GB" b="0" i="0" u="none" strike="noStrike">
              <a:solidFill>
                <a:srgbClr val="000000"/>
              </a:solidFill>
              <a:effectLst/>
              <a:latin typeface="Calibri" panose="020F0502020204030204" pitchFamily="34" charset="0"/>
              <a:cs typeface="Calibri"/>
            </a:endParaRPr>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66585A8-1790-134B-BCD0-53E8515CD8F6}" type="slidenum">
              <a:rPr kumimoji="0" lang="en-US" sz="1200" b="0" i="0" u="none" strike="noStrike" kern="1200" cap="none" spc="0" normalizeH="0" baseline="0" noProof="0" smtClean="0">
                <a:ln>
                  <a:noFill/>
                </a:ln>
                <a:solidFill>
                  <a:prstClr val="black"/>
                </a:solidFill>
                <a:effectLst/>
                <a:uLnTx/>
                <a:uFillTx/>
                <a:latin typeface="Arial" pitchFamily="34" charset="0"/>
                <a:ea typeface="+mn-ea"/>
                <a:cs typeface="Arial"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Arial" pitchFamily="34" charset="0"/>
              <a:ea typeface="+mn-ea"/>
              <a:cs typeface="Arial" pitchFamily="34" charset="0"/>
            </a:endParaRPr>
          </a:p>
        </p:txBody>
      </p:sp>
    </p:spTree>
    <p:extLst>
      <p:ext uri="{BB962C8B-B14F-4D97-AF65-F5344CB8AC3E}">
        <p14:creationId xmlns:p14="http://schemas.microsoft.com/office/powerpoint/2010/main" val="237424261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Our research priorities are reviewed annually through our Faculties and show both unique strengths and the areas of cross-collaboration. </a:t>
            </a:r>
          </a:p>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C54FB7E-2569-4CCA-A259-922EEFEDB131}"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181164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i="0" kern="1200">
                <a:solidFill>
                  <a:schemeClr val="tx1"/>
                </a:solidFill>
                <a:effectLst/>
                <a:latin typeface="+mn-lt"/>
                <a:ea typeface="+mn-ea"/>
                <a:cs typeface="+mn-cs"/>
              </a:rPr>
              <a:t>Our research platforms provide leadership and resource to connect, drive and amplify interdisciplinary collaborations.</a:t>
            </a:r>
          </a:p>
          <a:p>
            <a:r>
              <a:rPr lang="en-GB" sz="1200" i="0" kern="1200">
                <a:solidFill>
                  <a:schemeClr val="tx1"/>
                </a:solidFill>
                <a:effectLst/>
                <a:latin typeface="+mn-lt"/>
                <a:ea typeface="+mn-ea"/>
                <a:cs typeface="+mn-cs"/>
              </a:rPr>
              <a:t> </a:t>
            </a:r>
          </a:p>
          <a:p>
            <a:r>
              <a:rPr lang="en-GB" sz="1200" i="0" kern="1200">
                <a:solidFill>
                  <a:schemeClr val="tx1"/>
                </a:solidFill>
                <a:effectLst/>
                <a:latin typeface="+mn-lt"/>
                <a:ea typeface="+mn-ea"/>
                <a:cs typeface="+mn-cs"/>
              </a:rPr>
              <a:t>Across the University we build connections between academics, faculties and institutes, to bring together expertise which can offer the widest range of insight and innovation to tackle pressing challenges and embrace exciting opportunities. These connections lead to cutting edge collaborative research, inform teaching and learning, and spur innovation.</a:t>
            </a:r>
          </a:p>
          <a:p>
            <a:r>
              <a:rPr lang="en-GB" sz="1200" i="0" kern="1200">
                <a:solidFill>
                  <a:schemeClr val="tx1"/>
                </a:solidFill>
                <a:effectLst/>
                <a:latin typeface="+mn-lt"/>
                <a:ea typeface="+mn-ea"/>
                <a:cs typeface="+mn-cs"/>
              </a:rPr>
              <a:t> </a:t>
            </a:r>
          </a:p>
          <a:p>
            <a:r>
              <a:rPr lang="en-GB" sz="1200" i="0" kern="1200">
                <a:solidFill>
                  <a:schemeClr val="tx1"/>
                </a:solidFill>
                <a:effectLst/>
                <a:latin typeface="+mn-lt"/>
                <a:ea typeface="+mn-ea"/>
                <a:cs typeface="+mn-cs"/>
              </a:rPr>
              <a:t>Beyond campus, we are working with people and organisations, be they business or civic, cultural institutions or sector professionals, policymakers or publics, to ensure that the University of Manchester’s work in each of our platform priority areas is driven, designed and produced with partnership and lasting impact at its core.</a:t>
            </a:r>
          </a:p>
          <a:p>
            <a:pPr>
              <a:lnSpc>
                <a:spcPct val="107000"/>
              </a:lnSpc>
              <a:spcAft>
                <a:spcPts val="800"/>
              </a:spcAft>
            </a:pPr>
            <a:endParaRPr lang="en-GB">
              <a:latin typeface="Calibri"/>
              <a:ea typeface="Calibri"/>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172D5F6-868F-8E40-8FDE-A7345935FF5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2380802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a:solidFill>
                  <a:schemeClr val="tx1"/>
                </a:solidFill>
                <a:effectLst/>
                <a:latin typeface="+mn-lt"/>
                <a:ea typeface="+mn-ea"/>
                <a:cs typeface="+mn-cs"/>
              </a:rPr>
              <a:t>Digital Futures is built around five focused digital theme areas: Cultures, Worlds, Health, Economy, and Society.</a:t>
            </a:r>
          </a:p>
          <a:p>
            <a:endParaRPr lang="en-GB" sz="1200" kern="1200">
              <a:solidFill>
                <a:schemeClr val="tx1"/>
              </a:solidFill>
              <a:effectLst/>
              <a:latin typeface="+mn-lt"/>
              <a:ea typeface="+mn-ea"/>
              <a:cs typeface="+mn-cs"/>
            </a:endParaRPr>
          </a:p>
          <a:p>
            <a:r>
              <a:rPr lang="en-GB" sz="1200" kern="1200">
                <a:solidFill>
                  <a:schemeClr val="tx1"/>
                </a:solidFill>
                <a:effectLst/>
                <a:latin typeface="+mn-lt"/>
                <a:ea typeface="+mn-ea"/>
                <a:cs typeface="+mn-cs"/>
              </a:rPr>
              <a:t>Digital Futures brings together more</a:t>
            </a:r>
            <a:r>
              <a:rPr lang="en-GB" sz="1200" kern="1200" baseline="0">
                <a:solidFill>
                  <a:schemeClr val="tx1"/>
                </a:solidFill>
                <a:effectLst/>
                <a:latin typeface="+mn-lt"/>
                <a:ea typeface="+mn-ea"/>
                <a:cs typeface="+mn-cs"/>
              </a:rPr>
              <a:t> than</a:t>
            </a:r>
            <a:r>
              <a:rPr lang="en-GB" sz="1200" kern="1200">
                <a:solidFill>
                  <a:schemeClr val="tx1"/>
                </a:solidFill>
                <a:effectLst/>
                <a:latin typeface="+mn-lt"/>
                <a:ea typeface="+mn-ea"/>
                <a:cs typeface="+mn-cs"/>
              </a:rPr>
              <a:t> 2,200 researchers from over 30 different disciplines across all three of the University’s faculties into multidisciplinary communities to tackle important research problems, build critical mass in new and emerging research areas and to work with external stakeholders to support Greater Manchester's ambitions as a leading digital city-region. </a:t>
            </a:r>
          </a:p>
          <a:p>
            <a:endParaRPr lang="en-GB" sz="1200" kern="1200">
              <a:solidFill>
                <a:schemeClr val="tx1"/>
              </a:solidFill>
              <a:effectLst/>
              <a:latin typeface="+mn-lt"/>
              <a:ea typeface="+mn-ea"/>
              <a:cs typeface="+mn-cs"/>
            </a:endParaRPr>
          </a:p>
          <a:p>
            <a:r>
              <a:rPr lang="en-GB" sz="1200" kern="1200">
                <a:solidFill>
                  <a:schemeClr val="tx1"/>
                </a:solidFill>
                <a:effectLst/>
                <a:latin typeface="+mn-lt"/>
                <a:ea typeface="+mn-ea"/>
                <a:cs typeface="+mn-cs"/>
              </a:rPr>
              <a:t>We bring our knowledge to bear on the great issues facing the world in the 21st century, exploring the complex interplay between scientific, engineering, social, wealth creation, and quality of life concerns. We are able to combine disciplines and capabilities to meet both the challenges of leading-edge research and the external demands of government, business and communities.</a:t>
            </a:r>
          </a:p>
          <a:p>
            <a:endParaRPr lang="en-GB" sz="1200" kern="1200">
              <a:solidFill>
                <a:schemeClr val="tx1"/>
              </a:solidFill>
              <a:effectLst/>
              <a:latin typeface="+mn-lt"/>
              <a:ea typeface="+mn-ea"/>
              <a:cs typeface="+mn-cs"/>
            </a:endParaRPr>
          </a:p>
          <a:p>
            <a:r>
              <a:rPr lang="en-GB" sz="1200" b="1" kern="1200">
                <a:solidFill>
                  <a:schemeClr val="tx1"/>
                </a:solidFill>
                <a:effectLst/>
                <a:latin typeface="+mn-lt"/>
                <a:ea typeface="+mn-ea"/>
                <a:cs typeface="+mn-cs"/>
              </a:rPr>
              <a:t>Digital health</a:t>
            </a:r>
          </a:p>
          <a:p>
            <a:r>
              <a:rPr lang="en-GB" sz="1200" b="0" kern="1200">
                <a:solidFill>
                  <a:schemeClr val="tx1"/>
                </a:solidFill>
                <a:effectLst/>
                <a:latin typeface="+mn-lt"/>
                <a:ea typeface="+mn-ea"/>
                <a:cs typeface="+mn-cs"/>
              </a:rPr>
              <a:t>Using</a:t>
            </a:r>
            <a:r>
              <a:rPr lang="en-GB" sz="1200" b="0" kern="1200" baseline="0">
                <a:solidFill>
                  <a:schemeClr val="tx1"/>
                </a:solidFill>
                <a:effectLst/>
                <a:latin typeface="+mn-lt"/>
                <a:ea typeface="+mn-ea"/>
                <a:cs typeface="+mn-cs"/>
              </a:rPr>
              <a:t> digital technologies to improve health and (social) care. The goal is to enhance patient care, streamline healthcare processes, and promote preventive health measures. </a:t>
            </a:r>
          </a:p>
          <a:p>
            <a:endParaRPr lang="en-GB" sz="1200" b="0" kern="1200" baseline="0">
              <a:solidFill>
                <a:schemeClr val="tx1"/>
              </a:solidFill>
              <a:effectLst/>
              <a:latin typeface="+mn-lt"/>
              <a:ea typeface="+mn-ea"/>
              <a:cs typeface="+mn-cs"/>
            </a:endParaRPr>
          </a:p>
          <a:p>
            <a:r>
              <a:rPr lang="en-GB" sz="1200" b="1" kern="1200" baseline="0">
                <a:solidFill>
                  <a:schemeClr val="tx1"/>
                </a:solidFill>
                <a:effectLst/>
                <a:latin typeface="+mn-lt"/>
                <a:ea typeface="+mn-ea"/>
                <a:cs typeface="+mn-cs"/>
              </a:rPr>
              <a:t>Digital worlds </a:t>
            </a:r>
          </a:p>
          <a:p>
            <a:r>
              <a:rPr lang="en-GB" sz="1200" b="0" kern="1200" baseline="0">
                <a:solidFill>
                  <a:schemeClr val="tx1"/>
                </a:solidFill>
                <a:effectLst/>
                <a:latin typeface="+mn-lt"/>
                <a:ea typeface="+mn-ea"/>
                <a:cs typeface="+mn-cs"/>
              </a:rPr>
              <a:t>We explore how digital technologies, from sensor networks through to digital twins, are transforming both real and virtual worlds, as well as the lives of those who inhabit them. </a:t>
            </a:r>
          </a:p>
          <a:p>
            <a:endParaRPr lang="en-GB" sz="1200" b="0" kern="1200" baseline="0">
              <a:solidFill>
                <a:schemeClr val="tx1"/>
              </a:solidFill>
              <a:effectLst/>
              <a:latin typeface="+mn-lt"/>
              <a:ea typeface="+mn-ea"/>
              <a:cs typeface="+mn-cs"/>
            </a:endParaRPr>
          </a:p>
          <a:p>
            <a:r>
              <a:rPr lang="en-GB" sz="1200" b="1" kern="1200" baseline="0">
                <a:solidFill>
                  <a:schemeClr val="tx1"/>
                </a:solidFill>
                <a:effectLst/>
                <a:latin typeface="+mn-lt"/>
                <a:ea typeface="+mn-ea"/>
                <a:cs typeface="+mn-cs"/>
              </a:rPr>
              <a:t>Digital society </a:t>
            </a:r>
          </a:p>
          <a:p>
            <a:r>
              <a:rPr lang="en-GB" sz="1200" b="0" kern="1200" baseline="0">
                <a:solidFill>
                  <a:schemeClr val="tx1"/>
                </a:solidFill>
                <a:effectLst/>
                <a:latin typeface="+mn-lt"/>
                <a:ea typeface="+mn-ea"/>
                <a:cs typeface="+mn-cs"/>
              </a:rPr>
              <a:t>Given our increasing dependence on digital technologies, the issue of whether and how we can trust the systems we use and the people we interact with has become critical. </a:t>
            </a:r>
          </a:p>
          <a:p>
            <a:endParaRPr lang="en-GB" sz="1200" b="0" kern="1200" baseline="0">
              <a:solidFill>
                <a:schemeClr val="tx1"/>
              </a:solidFill>
              <a:effectLst/>
              <a:latin typeface="+mn-lt"/>
              <a:ea typeface="+mn-ea"/>
              <a:cs typeface="+mn-cs"/>
            </a:endParaRPr>
          </a:p>
          <a:p>
            <a:r>
              <a:rPr lang="en-GB" sz="1200" b="1" kern="1200" baseline="0">
                <a:solidFill>
                  <a:schemeClr val="tx1"/>
                </a:solidFill>
                <a:effectLst/>
                <a:latin typeface="+mn-lt"/>
                <a:ea typeface="+mn-ea"/>
                <a:cs typeface="+mn-cs"/>
              </a:rPr>
              <a:t>Digital economy</a:t>
            </a:r>
          </a:p>
          <a:p>
            <a:r>
              <a:rPr lang="en-GB" sz="1200" b="0" kern="1200" baseline="0">
                <a:solidFill>
                  <a:schemeClr val="tx1"/>
                </a:solidFill>
                <a:effectLst/>
                <a:latin typeface="+mn-lt"/>
                <a:ea typeface="+mn-ea"/>
                <a:cs typeface="+mn-cs"/>
              </a:rPr>
              <a:t>The impact of digital technology on global economic and financial systems, patterns of employment and workplace practices, and its integration in industrial processes. </a:t>
            </a:r>
          </a:p>
          <a:p>
            <a:endParaRPr lang="en-GB" sz="1200" b="0" kern="1200" baseline="0">
              <a:solidFill>
                <a:schemeClr val="tx1"/>
              </a:solidFill>
              <a:effectLst/>
              <a:latin typeface="+mn-lt"/>
              <a:ea typeface="+mn-ea"/>
              <a:cs typeface="+mn-cs"/>
            </a:endParaRPr>
          </a:p>
          <a:p>
            <a:r>
              <a:rPr lang="en-GB" sz="1200" b="1" kern="1200" baseline="0">
                <a:solidFill>
                  <a:schemeClr val="tx1"/>
                </a:solidFill>
                <a:effectLst/>
                <a:latin typeface="+mn-lt"/>
                <a:ea typeface="+mn-ea"/>
                <a:cs typeface="+mn-cs"/>
              </a:rPr>
              <a:t>Digital cultures</a:t>
            </a:r>
          </a:p>
          <a:p>
            <a:r>
              <a:rPr lang="en-GB" sz="1200" b="0" kern="1200" baseline="0">
                <a:solidFill>
                  <a:schemeClr val="tx1"/>
                </a:solidFill>
                <a:effectLst/>
                <a:latin typeface="+mn-lt"/>
                <a:ea typeface="+mn-ea"/>
                <a:cs typeface="+mn-cs"/>
              </a:rPr>
              <a:t>Digital technology enables new modes of intellectual pursuit, creative expression, and cultural production. We aim to better understand how it’s reshaping our cultural landscapes past, present and future. </a:t>
            </a:r>
          </a:p>
          <a:p>
            <a:endParaRPr lang="en-GB" sz="1200" b="0" kern="1200" baseline="0">
              <a:solidFill>
                <a:schemeClr val="tx1"/>
              </a:solidFill>
              <a:effectLst/>
              <a:latin typeface="+mn-lt"/>
              <a:ea typeface="+mn-ea"/>
              <a:cs typeface="+mn-cs"/>
            </a:endParaRPr>
          </a:p>
          <a:p>
            <a:r>
              <a:rPr lang="en-GB" sz="1200" b="1" kern="1200" baseline="0">
                <a:solidFill>
                  <a:schemeClr val="tx1"/>
                </a:solidFill>
                <a:effectLst/>
                <a:latin typeface="+mn-lt"/>
                <a:ea typeface="+mn-ea"/>
                <a:cs typeface="+mn-cs"/>
              </a:rPr>
              <a:t>Capability:</a:t>
            </a:r>
          </a:p>
          <a:p>
            <a:endParaRPr lang="en-GB" sz="1200" b="0" kern="1200" baseline="0">
              <a:solidFill>
                <a:schemeClr val="tx1"/>
              </a:solidFill>
              <a:effectLst/>
              <a:latin typeface="+mn-lt"/>
              <a:ea typeface="+mn-ea"/>
              <a:cs typeface="+mn-cs"/>
            </a:endParaRPr>
          </a:p>
          <a:p>
            <a:r>
              <a:rPr lang="en-GB" sz="1200" b="1" kern="1200">
                <a:solidFill>
                  <a:schemeClr val="tx1"/>
                </a:solidFill>
                <a:effectLst/>
                <a:latin typeface="+mn-lt"/>
                <a:ea typeface="+mn-ea"/>
                <a:cs typeface="+mn-cs"/>
              </a:rPr>
              <a:t>Digital Skills</a:t>
            </a:r>
          </a:p>
          <a:p>
            <a:endParaRPr lang="en-GB" sz="1200" b="1" kern="1200">
              <a:solidFill>
                <a:schemeClr val="tx1"/>
              </a:solidFill>
              <a:effectLst/>
              <a:latin typeface="+mn-lt"/>
              <a:ea typeface="+mn-ea"/>
              <a:cs typeface="+mn-cs"/>
            </a:endParaRPr>
          </a:p>
          <a:p>
            <a:r>
              <a:rPr lang="en-GB" sz="1200" kern="1200">
                <a:solidFill>
                  <a:schemeClr val="tx1"/>
                </a:solidFill>
                <a:effectLst/>
                <a:latin typeface="+mn-lt"/>
                <a:ea typeface="+mn-ea"/>
                <a:cs typeface="+mn-cs"/>
              </a:rPr>
              <a:t>From enabling individuals to transforming and driving industries, digital skills underpin our 21st century lives. Ranging from essential Digital Skills for Life and for work through to advanced technical skills for innovation, this theme focuses on how the Universit</a:t>
            </a:r>
            <a:r>
              <a:rPr lang="en-GB" sz="1200" kern="1200" baseline="0">
                <a:solidFill>
                  <a:schemeClr val="tx1"/>
                </a:solidFill>
                <a:effectLst/>
                <a:latin typeface="+mn-lt"/>
                <a:ea typeface="+mn-ea"/>
                <a:cs typeface="+mn-cs"/>
              </a:rPr>
              <a:t>y </a:t>
            </a:r>
            <a:r>
              <a:rPr lang="en-GB" sz="1200" kern="1200">
                <a:solidFill>
                  <a:schemeClr val="tx1"/>
                </a:solidFill>
                <a:effectLst/>
                <a:latin typeface="+mn-lt"/>
                <a:ea typeface="+mn-ea"/>
                <a:cs typeface="+mn-cs"/>
              </a:rPr>
              <a:t>will work with students, colleagues, employers and other education providers to identify and deliver the digital skills needed to support and responsibly transform the global workplace. </a:t>
            </a:r>
          </a:p>
          <a:p>
            <a:endParaRPr lang="en-GB" sz="1200" kern="1200">
              <a:solidFill>
                <a:schemeClr val="tx1"/>
              </a:solidFill>
              <a:effectLst/>
              <a:latin typeface="+mn-lt"/>
              <a:ea typeface="+mn-ea"/>
              <a:cs typeface="+mn-cs"/>
            </a:endParaRPr>
          </a:p>
          <a:p>
            <a:r>
              <a:rPr lang="en-GB" sz="1200" kern="1200">
                <a:solidFill>
                  <a:schemeClr val="tx1"/>
                </a:solidFill>
                <a:effectLst/>
                <a:latin typeface="+mn-lt"/>
                <a:ea typeface="+mn-ea"/>
                <a:cs typeface="+mn-cs"/>
              </a:rPr>
              <a:t>The theme includes:</a:t>
            </a:r>
          </a:p>
          <a:p>
            <a:r>
              <a:rPr lang="en-GB" sz="1200" b="1" kern="1200" err="1">
                <a:solidFill>
                  <a:schemeClr val="tx1"/>
                </a:solidFill>
                <a:effectLst/>
                <a:latin typeface="+mn-lt"/>
                <a:ea typeface="+mn-ea"/>
                <a:cs typeface="+mn-cs"/>
              </a:rPr>
              <a:t>AI@Manchester</a:t>
            </a:r>
            <a:endParaRPr lang="en-GB" sz="1200" b="1" kern="1200">
              <a:solidFill>
                <a:schemeClr val="tx1"/>
              </a:solidFill>
              <a:effectLst/>
              <a:latin typeface="+mn-lt"/>
              <a:ea typeface="+mn-ea"/>
              <a:cs typeface="+mn-cs"/>
            </a:endParaRPr>
          </a:p>
          <a:p>
            <a:endParaRPr lang="en-GB" sz="1200" kern="1200">
              <a:solidFill>
                <a:schemeClr val="tx1"/>
              </a:solidFill>
              <a:effectLst/>
              <a:latin typeface="+mn-lt"/>
              <a:ea typeface="+mn-ea"/>
              <a:cs typeface="+mn-cs"/>
            </a:endParaRPr>
          </a:p>
          <a:p>
            <a:r>
              <a:rPr lang="en-GB" sz="1200" kern="1200" err="1">
                <a:solidFill>
                  <a:schemeClr val="tx1"/>
                </a:solidFill>
                <a:effectLst/>
                <a:latin typeface="+mn-lt"/>
                <a:ea typeface="+mn-ea"/>
                <a:cs typeface="+mn-cs"/>
              </a:rPr>
              <a:t>AI@Manchester</a:t>
            </a:r>
            <a:r>
              <a:rPr lang="en-GB" sz="1200" kern="1200">
                <a:solidFill>
                  <a:schemeClr val="tx1"/>
                </a:solidFill>
                <a:effectLst/>
                <a:latin typeface="+mn-lt"/>
                <a:ea typeface="+mn-ea"/>
                <a:cs typeface="+mn-cs"/>
              </a:rPr>
              <a:t> is the access point to the University's AI research and innovation activities.</a:t>
            </a:r>
          </a:p>
          <a:p>
            <a:endParaRPr lang="en-GB" sz="1200" b="0" kern="1200">
              <a:solidFill>
                <a:schemeClr val="tx1"/>
              </a:solidFill>
              <a:effectLst/>
              <a:latin typeface="+mn-lt"/>
              <a:ea typeface="+mn-ea"/>
              <a:cs typeface="+mn-cs"/>
            </a:endParaRPr>
          </a:p>
          <a:p>
            <a:endParaRPr lang="en-GB">
              <a:cs typeface="Calibri"/>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172D5F6-868F-8E40-8FDE-A7345935FF5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455942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u="sng"/>
              <a:t>Impact examples</a:t>
            </a:r>
          </a:p>
          <a:p>
            <a:endParaRPr lang="en-GB" sz="1200" b="0" i="0" kern="1200">
              <a:solidFill>
                <a:schemeClr val="tx1"/>
              </a:solidFill>
              <a:effectLst/>
              <a:latin typeface="+mn-lt"/>
              <a:ea typeface="+mn-ea"/>
              <a:cs typeface="+mn-cs"/>
            </a:endParaRPr>
          </a:p>
          <a:p>
            <a:r>
              <a:rPr lang="en-GB" sz="1200" b="1" i="0" kern="1200">
                <a:solidFill>
                  <a:schemeClr val="tx1"/>
                </a:solidFill>
                <a:effectLst/>
                <a:latin typeface="+mn-lt"/>
                <a:ea typeface="+mn-ea"/>
                <a:cs typeface="+mn-cs"/>
              </a:rPr>
              <a:t>Materials</a:t>
            </a:r>
          </a:p>
          <a:p>
            <a:r>
              <a:rPr lang="en-GB" sz="1200" b="0" i="1" kern="1200">
                <a:solidFill>
                  <a:schemeClr val="tx1"/>
                </a:solidFill>
                <a:effectLst/>
                <a:latin typeface="+mn-lt"/>
                <a:ea typeface="+mn-ea"/>
                <a:cs typeface="+mn-cs"/>
              </a:rPr>
              <a:t>A vibrant community-led initiative in Hulme teaching essential skills in clothing repair, upcycling, and sustainable living led by Dr </a:t>
            </a:r>
            <a:r>
              <a:rPr lang="en-GB" sz="1200" b="0" i="1" kern="1200" err="1">
                <a:solidFill>
                  <a:schemeClr val="tx1"/>
                </a:solidFill>
                <a:effectLst/>
                <a:latin typeface="+mn-lt"/>
                <a:ea typeface="+mn-ea"/>
                <a:cs typeface="+mn-cs"/>
              </a:rPr>
              <a:t>Ghada</a:t>
            </a:r>
            <a:r>
              <a:rPr lang="en-GB" sz="1200" b="0" i="1" kern="1200">
                <a:solidFill>
                  <a:schemeClr val="tx1"/>
                </a:solidFill>
                <a:effectLst/>
                <a:latin typeface="+mn-lt"/>
                <a:ea typeface="+mn-ea"/>
                <a:cs typeface="+mn-cs"/>
              </a:rPr>
              <a:t> </a:t>
            </a:r>
            <a:r>
              <a:rPr lang="en-GB" sz="1200" b="0" i="1" kern="1200" err="1">
                <a:solidFill>
                  <a:schemeClr val="tx1"/>
                </a:solidFill>
                <a:effectLst/>
                <a:latin typeface="+mn-lt"/>
                <a:ea typeface="+mn-ea"/>
                <a:cs typeface="+mn-cs"/>
              </a:rPr>
              <a:t>Solima</a:t>
            </a:r>
            <a:r>
              <a:rPr lang="en-GB" sz="1200" b="0" i="0" kern="1200" err="1">
                <a:solidFill>
                  <a:schemeClr val="tx1"/>
                </a:solidFill>
                <a:effectLst/>
                <a:latin typeface="+mn-lt"/>
                <a:ea typeface="+mn-ea"/>
                <a:cs typeface="+mn-cs"/>
              </a:rPr>
              <a:t>n</a:t>
            </a:r>
            <a:r>
              <a:rPr lang="en-GB" sz="1200" b="0" i="0" kern="1200">
                <a:solidFill>
                  <a:schemeClr val="tx1"/>
                </a:solidFill>
                <a:effectLst/>
                <a:latin typeface="+mn-lt"/>
                <a:ea typeface="+mn-ea"/>
                <a:cs typeface="+mn-cs"/>
              </a:rPr>
              <a:t>.</a:t>
            </a:r>
            <a:endParaRPr lang="en-GB" sz="1200" b="1" i="0" kern="1200">
              <a:solidFill>
                <a:schemeClr val="tx1"/>
              </a:solidFill>
              <a:effectLst/>
              <a:latin typeface="+mn-lt"/>
              <a:ea typeface="+mn-ea"/>
              <a:cs typeface="+mn-cs"/>
            </a:endParaRPr>
          </a:p>
          <a:p>
            <a:r>
              <a:rPr lang="en-GB" sz="1200" b="1" i="0" kern="1200">
                <a:solidFill>
                  <a:schemeClr val="tx1"/>
                </a:solidFill>
                <a:effectLst/>
                <a:latin typeface="+mn-lt"/>
                <a:ea typeface="+mn-ea"/>
                <a:cs typeface="+mn-cs"/>
              </a:rPr>
              <a:t>Sustainable Threads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b="0"/>
              <a:t>Community-led project in Hulme, Manchester empowering asylum seekers, marginalised groups, and local residents through free workshops in clothing repair, upcycling, and sustainable living.</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a:t>The initiative addresses the environmental and social challenges of the fashion industry, which contributes </a:t>
            </a:r>
            <a:r>
              <a:rPr lang="en-GB" b="1"/>
              <a:t>£62bn to the UK economy</a:t>
            </a:r>
            <a:r>
              <a:rPr lang="en-GB"/>
              <a:t> but also accounts for </a:t>
            </a:r>
            <a:r>
              <a:rPr lang="en-GB" b="1"/>
              <a:t>up to 8% of global greenhouse gas emissions</a:t>
            </a:r>
            <a:r>
              <a:rPr lang="en-GB"/>
              <a:t> and significant textile waste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b="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b="0"/>
              <a:t>UN SDGs:</a:t>
            </a:r>
            <a:r>
              <a:rPr lang="en-GB"/>
              <a:t> 4 (Quality Education), 8 (Decent Work and Economic Growth), 11 (Sustainable Cities and Communities), 12 (Responsible Consumption and Production), 13 (Climate Action)</a:t>
            </a:r>
            <a:endParaRPr lang="en-GB" b="0"/>
          </a:p>
          <a:p>
            <a:r>
              <a:rPr lang="en-GB" sz="1200" b="0" i="0" kern="1200">
                <a:solidFill>
                  <a:schemeClr val="tx1"/>
                </a:solidFill>
                <a:effectLst/>
                <a:latin typeface="+mn-lt"/>
                <a:ea typeface="+mn-ea"/>
                <a:cs typeface="+mn-cs"/>
              </a:rPr>
              <a:t>Link: </a:t>
            </a:r>
            <a:r>
              <a:rPr lang="en-GB" sz="1200" u="sng" kern="1200">
                <a:solidFill>
                  <a:schemeClr val="tx1"/>
                </a:solidFill>
                <a:effectLst/>
                <a:latin typeface="+mn-lt"/>
                <a:ea typeface="+mn-ea"/>
                <a:cs typeface="+mn-cs"/>
                <a:hlinkClick r:id="rId3"/>
              </a:rPr>
              <a:t>Sustainable Threads</a:t>
            </a:r>
            <a:endParaRPr lang="en-GB" sz="1200" u="sng" kern="1200">
              <a:solidFill>
                <a:schemeClr val="tx1"/>
              </a:solidFill>
              <a:effectLst/>
              <a:latin typeface="+mn-lt"/>
              <a:ea typeface="+mn-ea"/>
              <a:cs typeface="+mn-cs"/>
            </a:endParaRPr>
          </a:p>
          <a:p>
            <a:endParaRPr lang="en-GB" sz="1200" b="0" i="1" kern="1200">
              <a:solidFill>
                <a:schemeClr val="tx1"/>
              </a:solidFill>
              <a:effectLst/>
              <a:latin typeface="+mn-lt"/>
              <a:ea typeface="+mn-ea"/>
              <a:cs typeface="+mn-cs"/>
            </a:endParaRPr>
          </a:p>
          <a:p>
            <a:r>
              <a:rPr lang="en-GB" b="1" u="none"/>
              <a:t>Resilience</a:t>
            </a:r>
            <a:endParaRPr lang="en-GB" b="1" u="none">
              <a:cs typeface="Calibri"/>
            </a:endParaRPr>
          </a:p>
          <a:p>
            <a:r>
              <a:rPr lang="en-GB" b="0" i="1" u="none"/>
              <a:t>Improving</a:t>
            </a:r>
            <a:r>
              <a:rPr lang="en-GB" b="0" i="1" u="none" baseline="0"/>
              <a:t> wastewater outcomes through impactful electrochemical processes and better mapping of </a:t>
            </a:r>
            <a:r>
              <a:rPr lang="en-GB" b="0" i="1" u="none" baseline="0" err="1"/>
              <a:t>microplastics</a:t>
            </a:r>
            <a:r>
              <a:rPr lang="en-GB" b="0" i="1" u="none" baseline="0"/>
              <a:t>.</a:t>
            </a:r>
            <a:r>
              <a:rPr lang="en-GB" i="1"/>
              <a:t> </a:t>
            </a:r>
            <a:endParaRPr lang="en-GB" i="1">
              <a:cs typeface="Calibri"/>
            </a:endParaRPr>
          </a:p>
          <a:p>
            <a:r>
              <a:rPr lang="en-GB" b="1" i="1" u="none" baseline="0"/>
              <a:t>Filtration of </a:t>
            </a:r>
            <a:r>
              <a:rPr lang="en-GB" b="1" i="1" u="none" baseline="0" err="1"/>
              <a:t>microplastic</a:t>
            </a:r>
            <a:r>
              <a:rPr lang="en-GB" b="1" i="1" u="none" baseline="0"/>
              <a:t> spheres by </a:t>
            </a:r>
            <a:r>
              <a:rPr lang="en-GB" b="1" i="1" u="none" baseline="0" err="1"/>
              <a:t>biochar</a:t>
            </a:r>
            <a:r>
              <a:rPr lang="en-GB" b="1" i="1" u="none" baseline="0"/>
              <a:t> (removal efficiency and immobilisation mechanisms) </a:t>
            </a:r>
          </a:p>
          <a:p>
            <a:r>
              <a:rPr lang="en-GB" b="0" i="0" u="none"/>
              <a:t>Experimental</a:t>
            </a:r>
            <a:r>
              <a:rPr lang="en-GB" b="0" i="0" u="none" baseline="0"/>
              <a:t> study on removal of </a:t>
            </a:r>
            <a:r>
              <a:rPr lang="en-GB" b="0" i="0" u="none" baseline="0" err="1"/>
              <a:t>microplastic</a:t>
            </a:r>
            <a:r>
              <a:rPr lang="en-GB" b="0" i="0" u="none" baseline="0"/>
              <a:t> spheres using </a:t>
            </a:r>
            <a:r>
              <a:rPr lang="en-GB" b="0" i="0" u="none" baseline="0" err="1"/>
              <a:t>biochar</a:t>
            </a:r>
            <a:r>
              <a:rPr lang="en-GB" b="0" i="0" u="none" baseline="0"/>
              <a:t> – a low-cost materials for integration in sand filter systems.</a:t>
            </a:r>
            <a:endParaRPr lang="en-GB" b="0" i="0" u="none" baseline="0">
              <a:cs typeface="Calibri"/>
            </a:endParaRPr>
          </a:p>
          <a:p>
            <a:pPr marL="171450" indent="-171450">
              <a:buFont typeface="Arial" panose="020B0604020202020204" pitchFamily="34" charset="0"/>
              <a:buChar char="•"/>
            </a:pPr>
            <a:r>
              <a:rPr lang="en-GB" b="0" i="0" u="none" baseline="0"/>
              <a:t>Used to improve efficiency in removing microbeads in wastewater treatments plants.</a:t>
            </a:r>
            <a:r>
              <a:rPr lang="en-GB"/>
              <a:t> </a:t>
            </a:r>
            <a:endParaRPr lang="en-GB" b="0" i="0" u="none">
              <a:cs typeface="Calibri"/>
            </a:endParaRPr>
          </a:p>
          <a:p>
            <a:endParaRPr lang="en-GB" b="1" u="none"/>
          </a:p>
          <a:p>
            <a:r>
              <a:rPr lang="en-GB" sz="1200" kern="1200">
                <a:solidFill>
                  <a:schemeClr val="tx1"/>
                </a:solidFill>
                <a:effectLst/>
                <a:latin typeface="+mn-lt"/>
                <a:ea typeface="+mn-ea"/>
                <a:cs typeface="+mn-cs"/>
              </a:rPr>
              <a:t>UN SDGs: 11</a:t>
            </a:r>
            <a:r>
              <a:rPr lang="en-GB"/>
              <a:t> (Sustainable cities and communities)</a:t>
            </a:r>
            <a:endParaRPr lang="en-GB" sz="1200" kern="1200">
              <a:solidFill>
                <a:schemeClr val="tx1"/>
              </a:solidFill>
              <a:effectLst/>
              <a:latin typeface="+mn-lt"/>
              <a:cs typeface="Calibri"/>
            </a:endParaRPr>
          </a:p>
          <a:p>
            <a:r>
              <a:rPr lang="en-GB" sz="1200" kern="1200">
                <a:solidFill>
                  <a:schemeClr val="tx1"/>
                </a:solidFill>
                <a:effectLst/>
                <a:latin typeface="+mn-lt"/>
                <a:ea typeface="+mn-ea"/>
                <a:cs typeface="+mn-cs"/>
              </a:rPr>
              <a:t>Link: </a:t>
            </a:r>
            <a:r>
              <a:rPr lang="en-GB">
                <a:hlinkClick r:id="rId4"/>
              </a:rPr>
              <a:t>Filtration of </a:t>
            </a:r>
            <a:r>
              <a:rPr lang="en-GB" err="1">
                <a:hlinkClick r:id="rId4"/>
              </a:rPr>
              <a:t>microplastic</a:t>
            </a:r>
            <a:r>
              <a:rPr lang="en-GB">
                <a:hlinkClick r:id="rId4"/>
              </a:rPr>
              <a:t> spheres by </a:t>
            </a:r>
            <a:r>
              <a:rPr lang="en-GB" err="1">
                <a:hlinkClick r:id="rId4"/>
              </a:rPr>
              <a:t>biochar</a:t>
            </a:r>
            <a:r>
              <a:rPr lang="en-GB">
                <a:hlinkClick r:id="rId4"/>
              </a:rPr>
              <a:t>: Removal efficiency and immobilisation mechanisms — Research Explorer The University of Manchester</a:t>
            </a:r>
            <a:r>
              <a:rPr lang="en-GB"/>
              <a:t> </a:t>
            </a:r>
            <a:endParaRPr lang="en-GB" sz="1200" kern="1200">
              <a:solidFill>
                <a:schemeClr val="tx1"/>
              </a:solidFill>
              <a:effectLst/>
              <a:latin typeface="+mn-lt"/>
              <a:cs typeface="Calibri"/>
            </a:endParaRPr>
          </a:p>
          <a:p>
            <a:endParaRPr lang="en-GB" sz="1200" b="0" i="0" kern="1200">
              <a:solidFill>
                <a:schemeClr val="tx1"/>
              </a:solidFill>
              <a:effectLst/>
              <a:latin typeface="+mn-lt"/>
              <a:ea typeface="+mn-ea"/>
              <a:cs typeface="+mn-cs"/>
            </a:endParaRPr>
          </a:p>
          <a:p>
            <a:r>
              <a:rPr lang="en-GB" sz="1200" b="1" i="0" kern="1200">
                <a:solidFill>
                  <a:schemeClr val="tx1"/>
                </a:solidFill>
                <a:effectLst/>
                <a:latin typeface="+mn-lt"/>
                <a:ea typeface="+mn-ea"/>
                <a:cs typeface="+mn-cs"/>
              </a:rPr>
              <a:t>Energy</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1" kern="1200">
                <a:solidFill>
                  <a:schemeClr val="tx1"/>
                </a:solidFill>
                <a:effectLst/>
                <a:latin typeface="+mn-lt"/>
                <a:ea typeface="+mn-ea"/>
                <a:cs typeface="+mn-cs"/>
              </a:rPr>
              <a:t>Enhancing high voltage overhead lines to increase transmission capacity</a:t>
            </a:r>
          </a:p>
          <a:p>
            <a:pPr marL="0" marR="0" lvl="0" indent="0" algn="l" defTabSz="914400" rtl="0" eaLnBrk="1" fontAlgn="auto" latinLnBrk="0" hangingPunct="1">
              <a:lnSpc>
                <a:spcPct val="100000"/>
              </a:lnSpc>
              <a:spcBef>
                <a:spcPts val="0"/>
              </a:spcBef>
              <a:spcAft>
                <a:spcPts val="0"/>
              </a:spcAft>
              <a:buClrTx/>
              <a:buSzTx/>
              <a:buFontTx/>
              <a:buNone/>
              <a:tabLst/>
              <a:defRPr/>
            </a:pPr>
            <a:r>
              <a:rPr lang="en-GB" b="1" i="0"/>
              <a:t>Advancing the design and performance of high voltage overhead lines to increase electricity transmission capacity</a:t>
            </a:r>
            <a:endParaRPr lang="en-GB" sz="1200" b="1" i="0" kern="1200">
              <a:solidFill>
                <a:schemeClr val="tx1"/>
              </a:solidFill>
              <a:effectLst/>
              <a:latin typeface="+mn-lt"/>
              <a:ea typeface="+mn-ea"/>
              <a:cs typeface="+mn-cs"/>
            </a:endParaRPr>
          </a:p>
          <a:p>
            <a:pPr marL="171450" indent="-171450">
              <a:buFont typeface="Arial" panose="020B0604020202020204" pitchFamily="34" charset="0"/>
              <a:buChar char="•"/>
            </a:pPr>
            <a:r>
              <a:rPr lang="en-GB" b="0"/>
              <a:t>Looked at polymeric insulators and novel tower designs to improve reliability and reduce noise. </a:t>
            </a:r>
          </a:p>
          <a:p>
            <a:pPr marL="171450" indent="-171450">
              <a:buFont typeface="Arial" panose="020B0604020202020204" pitchFamily="34" charset="0"/>
              <a:buChar char="•"/>
            </a:pPr>
            <a:r>
              <a:rPr lang="en-GB" b="0"/>
              <a:t>Electromechanical modelling of conductors for better performance and design rules.</a:t>
            </a:r>
          </a:p>
          <a:p>
            <a:pPr marL="171450" indent="-171450">
              <a:buFont typeface="Arial" panose="020B0604020202020204" pitchFamily="34" charset="0"/>
              <a:buChar char="•"/>
            </a:pPr>
            <a:r>
              <a:rPr lang="en-GB" b="0"/>
              <a:t>Environmental impact studies, including acoustic performance and aging of materials.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kern="120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kern="1200">
                <a:solidFill>
                  <a:schemeClr val="tx1"/>
                </a:solidFill>
                <a:effectLst/>
                <a:latin typeface="+mn-lt"/>
                <a:ea typeface="+mn-ea"/>
                <a:cs typeface="+mn-cs"/>
              </a:rPr>
              <a:t>UN SDGs: 7 (</a:t>
            </a:r>
            <a:r>
              <a:rPr lang="en-GB" b="0"/>
              <a:t>Affordable and Clean Energy</a:t>
            </a:r>
            <a:r>
              <a:rPr lang="en-GB" sz="1200" b="0" i="0" kern="1200">
                <a:solidFill>
                  <a:schemeClr val="tx1"/>
                </a:solidFill>
                <a:effectLst/>
                <a:latin typeface="+mn-lt"/>
                <a:ea typeface="+mn-ea"/>
                <a:cs typeface="+mn-cs"/>
              </a:rPr>
              <a:t>), </a:t>
            </a:r>
            <a:r>
              <a:rPr lang="en-GB"/>
              <a:t>9 (Industry, Innovation and Infrastructure), 11 (Sustainable Cities and Communities), 12 (Responsible Consumption and Production),13 (Climate Action)</a:t>
            </a:r>
            <a:endParaRPr lang="en-GB" sz="1200" b="0" i="0" kern="1200">
              <a:solidFill>
                <a:schemeClr val="tx1"/>
              </a:solidFill>
              <a:effectLst/>
              <a:latin typeface="+mn-lt"/>
              <a:ea typeface="+mn-ea"/>
              <a:cs typeface="+mn-cs"/>
            </a:endParaRPr>
          </a:p>
          <a:p>
            <a:r>
              <a:rPr lang="en-GB" sz="1200" b="0" i="0" kern="1200">
                <a:solidFill>
                  <a:schemeClr val="tx1"/>
                </a:solidFill>
                <a:effectLst/>
                <a:latin typeface="+mn-lt"/>
                <a:ea typeface="+mn-ea"/>
                <a:cs typeface="+mn-cs"/>
              </a:rPr>
              <a:t>Link: </a:t>
            </a:r>
            <a:r>
              <a:rPr lang="en-GB" sz="1200" u="sng" kern="1200">
                <a:solidFill>
                  <a:schemeClr val="tx1"/>
                </a:solidFill>
                <a:effectLst/>
                <a:latin typeface="+mn-lt"/>
                <a:ea typeface="+mn-ea"/>
                <a:cs typeface="+mn-cs"/>
                <a:hlinkClick r:id="rId5"/>
              </a:rPr>
              <a:t>Enhancing High Voltage</a:t>
            </a:r>
            <a:endParaRPr lang="en-GB" sz="1200" kern="1200">
              <a:solidFill>
                <a:schemeClr val="tx1"/>
              </a:solidFill>
              <a:effectLst/>
              <a:latin typeface="+mn-lt"/>
              <a:ea typeface="+mn-ea"/>
              <a:cs typeface="+mn-cs"/>
            </a:endParaRPr>
          </a:p>
          <a:p>
            <a:endParaRPr lang="en-GB" sz="1200" b="0" i="0" kern="1200">
              <a:solidFill>
                <a:schemeClr val="tx1"/>
              </a:solidFill>
              <a:effectLst/>
              <a:latin typeface="+mn-lt"/>
              <a:ea typeface="+mn-ea"/>
              <a:cs typeface="+mn-cs"/>
            </a:endParaRPr>
          </a:p>
          <a:p>
            <a:r>
              <a:rPr lang="en-GB" sz="1200" b="1" i="0" kern="1200">
                <a:solidFill>
                  <a:schemeClr val="tx1"/>
                </a:solidFill>
                <a:effectLst/>
                <a:latin typeface="+mn-lt"/>
                <a:ea typeface="+mn-ea"/>
                <a:cs typeface="+mn-cs"/>
              </a:rPr>
              <a:t>Equity</a:t>
            </a:r>
          </a:p>
          <a:p>
            <a:r>
              <a:rPr lang="en-GB" sz="1200" i="1" kern="1200">
                <a:solidFill>
                  <a:schemeClr val="tx1"/>
                </a:solidFill>
                <a:effectLst/>
                <a:latin typeface="+mn-lt"/>
                <a:ea typeface="+mn-ea"/>
                <a:cs typeface="+mn-cs"/>
              </a:rPr>
              <a:t>Working with diverse communities to support pro-environmental behaviour in venues ranging from festivals to homes.</a:t>
            </a:r>
            <a:endParaRPr lang="en-GB" sz="1200" kern="1200">
              <a:solidFill>
                <a:schemeClr val="tx1"/>
              </a:solidFill>
              <a:effectLst/>
              <a:latin typeface="+mn-lt"/>
              <a:ea typeface="+mn-ea"/>
              <a:cs typeface="+mn-cs"/>
            </a:endParaRPr>
          </a:p>
          <a:p>
            <a:r>
              <a:rPr lang="en-GB" sz="1200" b="1" i="1" kern="1200">
                <a:solidFill>
                  <a:schemeClr val="tx1"/>
                </a:solidFill>
                <a:effectLst/>
                <a:latin typeface="+mn-lt"/>
                <a:ea typeface="+mn-ea"/>
                <a:cs typeface="+mn-cs"/>
              </a:rPr>
              <a:t>Reducing the environmental impact of festivalgoers</a:t>
            </a:r>
            <a:endParaRPr lang="en-GB" sz="1200" b="0" i="1" kern="1200">
              <a:solidFill>
                <a:schemeClr val="tx1"/>
              </a:solidFill>
              <a:effectLst/>
              <a:latin typeface="+mn-lt"/>
              <a:ea typeface="+mn-ea"/>
              <a:cs typeface="+mn-cs"/>
            </a:endParaRPr>
          </a:p>
          <a:p>
            <a:pPr marL="171450" indent="-171450">
              <a:buFont typeface="Arial" panose="020B0604020202020204" pitchFamily="34" charset="0"/>
              <a:buChar char="•"/>
            </a:pPr>
            <a:r>
              <a:rPr lang="en-GB" sz="1200" b="0" i="0" kern="1200">
                <a:solidFill>
                  <a:schemeClr val="tx1"/>
                </a:solidFill>
                <a:effectLst/>
                <a:latin typeface="+mn-lt"/>
                <a:ea typeface="+mn-ea"/>
                <a:cs typeface="+mn-cs"/>
              </a:rPr>
              <a:t>Solutions</a:t>
            </a:r>
            <a:r>
              <a:rPr lang="en-GB" sz="1200" b="0" i="0" kern="1200" baseline="0">
                <a:solidFill>
                  <a:schemeClr val="tx1"/>
                </a:solidFill>
                <a:effectLst/>
                <a:latin typeface="+mn-lt"/>
                <a:ea typeface="+mn-ea"/>
                <a:cs typeface="+mn-cs"/>
              </a:rPr>
              <a:t> to reduce the ecological footprint of festivalgoers across the globe.</a:t>
            </a:r>
            <a:r>
              <a:rPr lang="en-GB"/>
              <a:t> </a:t>
            </a:r>
            <a:endParaRPr lang="en-GB" sz="1200" b="0" i="0" kern="1200" baseline="0">
              <a:solidFill>
                <a:schemeClr val="tx1"/>
              </a:solidFill>
              <a:effectLst/>
              <a:latin typeface="+mn-lt"/>
              <a:cs typeface="Calibri"/>
            </a:endParaRPr>
          </a:p>
          <a:p>
            <a:pPr marL="171450" indent="-171450">
              <a:buFont typeface="Arial" panose="020B0604020202020204" pitchFamily="34" charset="0"/>
              <a:buChar char="•"/>
            </a:pPr>
            <a:r>
              <a:rPr lang="en-GB" sz="1200" b="0" i="0" kern="1200" baseline="0">
                <a:solidFill>
                  <a:schemeClr val="tx1"/>
                </a:solidFill>
                <a:effectLst/>
                <a:latin typeface="+mn-lt"/>
                <a:ea typeface="+mn-ea"/>
                <a:cs typeface="+mn-cs"/>
              </a:rPr>
              <a:t>Manchester researchers helped Glastonbury Festival reduce waste through education and behavioural change initiatives.</a:t>
            </a:r>
            <a:endParaRPr lang="en-GB" sz="1200" b="0" i="0" kern="1200">
              <a:solidFill>
                <a:schemeClr val="tx1"/>
              </a:solidFill>
              <a:effectLst/>
              <a:latin typeface="+mn-lt"/>
              <a:cs typeface="Calibri"/>
            </a:endParaRPr>
          </a:p>
          <a:p>
            <a:endParaRPr lang="en-GB" sz="1200" kern="1200">
              <a:solidFill>
                <a:schemeClr val="tx1"/>
              </a:solidFill>
              <a:effectLst/>
              <a:latin typeface="+mn-lt"/>
              <a:ea typeface="+mn-ea"/>
              <a:cs typeface="+mn-cs"/>
            </a:endParaRPr>
          </a:p>
          <a:p>
            <a:r>
              <a:rPr lang="en-GB" sz="1200" kern="1200">
                <a:solidFill>
                  <a:schemeClr val="tx1"/>
                </a:solidFill>
                <a:effectLst/>
                <a:latin typeface="+mn-lt"/>
                <a:ea typeface="+mn-ea"/>
                <a:cs typeface="+mn-cs"/>
              </a:rPr>
              <a:t>UN SDGs: 12</a:t>
            </a:r>
            <a:r>
              <a:rPr lang="en-GB"/>
              <a:t> (Responsible consumption and production)</a:t>
            </a:r>
            <a:endParaRPr lang="en-GB" sz="1200" kern="1200">
              <a:solidFill>
                <a:schemeClr val="tx1"/>
              </a:solidFill>
              <a:effectLst/>
              <a:latin typeface="+mn-lt"/>
              <a:cs typeface="Calibri"/>
            </a:endParaRPr>
          </a:p>
          <a:p>
            <a:r>
              <a:rPr lang="en-GB" sz="1200" kern="1200">
                <a:solidFill>
                  <a:schemeClr val="tx1"/>
                </a:solidFill>
                <a:effectLst/>
                <a:latin typeface="+mn-lt"/>
                <a:ea typeface="+mn-ea"/>
                <a:cs typeface="+mn-cs"/>
              </a:rPr>
              <a:t>Link: </a:t>
            </a:r>
            <a:r>
              <a:rPr lang="en-GB">
                <a:hlinkClick r:id="rId6"/>
              </a:rPr>
              <a:t>Reducing waste at festivals | Sustainable Futures | The University of Manchester</a:t>
            </a:r>
            <a:endParaRPr lang="en-GB" sz="1200" b="0" i="0" kern="1200">
              <a:solidFill>
                <a:schemeClr val="tx1"/>
              </a:solidFill>
              <a:effectLst/>
              <a:latin typeface="+mn-lt"/>
              <a:ea typeface="+mn-ea"/>
              <a:cs typeface="+mn-cs"/>
            </a:endParaRPr>
          </a:p>
          <a:p>
            <a:pPr rtl="0" fontAlgn="base"/>
            <a:endParaRPr lang="en-GB" sz="1200" b="1" i="0" kern="1200">
              <a:solidFill>
                <a:schemeClr val="tx1"/>
              </a:solidFill>
              <a:effectLst/>
              <a:latin typeface="+mn-lt"/>
              <a:ea typeface="+mn-ea"/>
              <a:cs typeface="+mn-cs"/>
            </a:endParaRPr>
          </a:p>
          <a:p>
            <a:pPr rtl="0" fontAlgn="base"/>
            <a:r>
              <a:rPr lang="en-GB" sz="1200" b="1" i="0" kern="1200">
                <a:solidFill>
                  <a:schemeClr val="tx1"/>
                </a:solidFill>
                <a:effectLst/>
                <a:latin typeface="+mn-lt"/>
                <a:ea typeface="+mn-ea"/>
                <a:cs typeface="+mn-cs"/>
              </a:rPr>
              <a:t>Nature</a:t>
            </a:r>
          </a:p>
          <a:p>
            <a:pPr rtl="0" fontAlgn="base"/>
            <a:r>
              <a:rPr lang="en-GB" sz="1200" b="0" i="1" kern="1200">
                <a:solidFill>
                  <a:schemeClr val="tx1"/>
                </a:solidFill>
                <a:effectLst/>
                <a:latin typeface="+mn-lt"/>
                <a:ea typeface="+mn-ea"/>
                <a:cs typeface="+mn-cs"/>
              </a:rPr>
              <a:t>Demonstrating how restoration of upland peatland landscapes can provide a low-cost way to reduce the risk of flooding in downstream communities. </a:t>
            </a:r>
            <a:endParaRPr lang="en-GB" sz="1200" b="0" i="0" kern="1200">
              <a:solidFill>
                <a:schemeClr val="tx1"/>
              </a:solidFill>
              <a:effectLst/>
              <a:latin typeface="+mn-lt"/>
              <a:ea typeface="+mn-ea"/>
              <a:cs typeface="+mn-cs"/>
            </a:endParaRPr>
          </a:p>
          <a:p>
            <a:pPr rtl="0" fontAlgn="base"/>
            <a:r>
              <a:rPr lang="en-GB" sz="1200" b="0" i="1" kern="1200">
                <a:solidFill>
                  <a:schemeClr val="tx1"/>
                </a:solidFill>
                <a:effectLst/>
                <a:latin typeface="+mn-lt"/>
                <a:ea typeface="+mn-ea"/>
                <a:cs typeface="+mn-cs"/>
              </a:rPr>
              <a:t>Protect- Natural Flood Management Programme</a:t>
            </a:r>
            <a:endParaRPr lang="en-GB" sz="1200" b="0" i="0" kern="1200">
              <a:solidFill>
                <a:schemeClr val="tx1"/>
              </a:solidFill>
              <a:effectLst/>
              <a:latin typeface="+mn-lt"/>
              <a:ea typeface="+mn-ea"/>
              <a:cs typeface="+mn-cs"/>
            </a:endParaRPr>
          </a:p>
          <a:p>
            <a:pPr rtl="0" fontAlgn="base"/>
            <a:r>
              <a:rPr lang="en-GB" sz="1200" b="0" i="0" kern="1200">
                <a:solidFill>
                  <a:schemeClr val="tx1"/>
                </a:solidFill>
                <a:effectLst/>
                <a:latin typeface="+mn-lt"/>
                <a:ea typeface="+mn-ea"/>
                <a:cs typeface="+mn-cs"/>
              </a:rPr>
              <a:t>collaboration with partners including Flood Risk Management Environment Agency, GM, Moors for the Future, Merseyside, Cheshire Environment Agency, and  University of </a:t>
            </a:r>
            <a:r>
              <a:rPr lang="en-GB" sz="1200" b="0" i="0" kern="1200" err="1">
                <a:solidFill>
                  <a:schemeClr val="tx1"/>
                </a:solidFill>
                <a:effectLst/>
                <a:latin typeface="+mn-lt"/>
                <a:ea typeface="+mn-ea"/>
                <a:cs typeface="+mn-cs"/>
              </a:rPr>
              <a:t>Leedy</a:t>
            </a:r>
            <a:endParaRPr lang="en-GB" sz="1200" b="0" i="0" kern="1200">
              <a:solidFill>
                <a:schemeClr val="tx1"/>
              </a:solidFill>
              <a:effectLst/>
              <a:latin typeface="+mn-lt"/>
              <a:ea typeface="+mn-ea"/>
              <a:cs typeface="+mn-cs"/>
            </a:endParaRPr>
          </a:p>
          <a:p>
            <a:pPr rtl="0" fontAlgn="base"/>
            <a:r>
              <a:rPr lang="en-GB" sz="1200" b="0" i="0" kern="1200">
                <a:solidFill>
                  <a:schemeClr val="tx1"/>
                </a:solidFill>
                <a:effectLst/>
                <a:latin typeface="+mn-lt"/>
                <a:ea typeface="+mn-ea"/>
                <a:cs typeface="+mn-cs"/>
              </a:rPr>
              <a:t>Looked at various types of natural interventions to find that peatland restoration offered many benefits above flood risks, including carbon capture and increases in biodiversity</a:t>
            </a:r>
          </a:p>
          <a:p>
            <a:pPr rtl="0" fontAlgn="base"/>
            <a:r>
              <a:rPr lang="en-GB" sz="1200" b="0" i="0" kern="1200">
                <a:solidFill>
                  <a:schemeClr val="tx1"/>
                </a:solidFill>
                <a:effectLst/>
                <a:latin typeface="+mn-lt"/>
                <a:ea typeface="+mn-ea"/>
                <a:cs typeface="+mn-cs"/>
              </a:rPr>
              <a:t>provided decision makers with the information they need to understand what interventions work best where.</a:t>
            </a:r>
          </a:p>
          <a:p>
            <a:pPr rtl="0" fontAlgn="base"/>
            <a:endParaRPr lang="en-GB" sz="1200" b="0" i="0" kern="1200">
              <a:solidFill>
                <a:schemeClr val="tx1"/>
              </a:solidFill>
              <a:effectLst/>
              <a:latin typeface="+mn-lt"/>
              <a:ea typeface="+mn-ea"/>
              <a:cs typeface="+mn-cs"/>
            </a:endParaRPr>
          </a:p>
          <a:p>
            <a:pPr rtl="0" fontAlgn="base"/>
            <a:r>
              <a:rPr lang="en-GB" sz="1200" b="0" i="0" kern="1200">
                <a:solidFill>
                  <a:schemeClr val="tx1"/>
                </a:solidFill>
                <a:effectLst/>
                <a:latin typeface="+mn-lt"/>
                <a:ea typeface="+mn-ea"/>
                <a:cs typeface="+mn-cs"/>
              </a:rPr>
              <a:t>UN SDGs: 3 (Health), 8 (Decent Work and Economic growth), 12( Climate Action), 15 (Life on land), 17 (Partnerships).</a:t>
            </a:r>
          </a:p>
          <a:p>
            <a:pPr rtl="0" fontAlgn="base"/>
            <a:r>
              <a:rPr lang="en-GB" sz="1200" b="0" i="0" kern="1200">
                <a:solidFill>
                  <a:schemeClr val="tx1"/>
                </a:solidFill>
                <a:effectLst/>
                <a:latin typeface="+mn-lt"/>
                <a:ea typeface="+mn-ea"/>
                <a:cs typeface="+mn-cs"/>
              </a:rPr>
              <a:t>Link: </a:t>
            </a:r>
            <a:r>
              <a:rPr lang="en-GB" sz="1200" b="0" i="0" kern="1200">
                <a:solidFill>
                  <a:schemeClr val="tx1"/>
                </a:solidFill>
                <a:effectLst/>
                <a:latin typeface="+mn-lt"/>
                <a:ea typeface="+mn-ea"/>
                <a:cs typeface="+mn-cs"/>
                <a:hlinkClick r:id="rId7" tooltip="https://www.meri.manchester.ac.uk/research/expertise/ecosystem-restoration/peatlands/#"/>
              </a:rPr>
              <a:t>Peatland restoration - Manchester Environmental Research Institute - The University of Manchester</a:t>
            </a:r>
            <a:endParaRPr lang="en-GB" sz="1200" b="0" i="0" kern="1200">
              <a:solidFill>
                <a:schemeClr val="tx1"/>
              </a:solidFill>
              <a:effectLst/>
              <a:latin typeface="+mn-lt"/>
              <a:ea typeface="+mn-ea"/>
              <a:cs typeface="+mn-cs"/>
            </a:endParaRPr>
          </a:p>
          <a:p>
            <a:pPr rtl="0" fontAlgn="base"/>
            <a:endParaRPr lang="en-GB" sz="1200" b="0" i="0" kern="1200">
              <a:solidFill>
                <a:schemeClr val="tx1"/>
              </a:solidFill>
              <a:effectLst/>
              <a:latin typeface="+mn-lt"/>
              <a:ea typeface="+mn-ea"/>
              <a:cs typeface="+mn-cs"/>
            </a:endParaRPr>
          </a:p>
          <a:p>
            <a:r>
              <a:rPr lang="en-GB" sz="1200" b="1" kern="1200">
                <a:solidFill>
                  <a:schemeClr val="tx1"/>
                </a:solidFill>
                <a:effectLst/>
                <a:latin typeface="+mn-lt"/>
                <a:ea typeface="+mn-ea"/>
                <a:cs typeface="+mn-cs"/>
              </a:rPr>
              <a:t>Skills</a:t>
            </a:r>
            <a:endParaRPr lang="en-GB" sz="1200" b="1" kern="1200" baseline="0">
              <a:solidFill>
                <a:schemeClr val="tx1"/>
              </a:solidFill>
              <a:effectLst/>
              <a:latin typeface="+mn-lt"/>
              <a:cs typeface="Calibri"/>
            </a:endParaRPr>
          </a:p>
          <a:p>
            <a:r>
              <a:rPr lang="en-GB" sz="1200" i="1" kern="1200">
                <a:solidFill>
                  <a:schemeClr val="tx1"/>
                </a:solidFill>
                <a:effectLst/>
                <a:latin typeface="+mn-lt"/>
                <a:ea typeface="+mn-ea"/>
                <a:cs typeface="+mn-cs"/>
              </a:rPr>
              <a:t>Developing video games that showcase the importance of integrated, multi-modal future energy systems.</a:t>
            </a:r>
            <a:endParaRPr lang="en-GB" sz="1200" kern="1200">
              <a:solidFill>
                <a:schemeClr val="tx1"/>
              </a:solidFill>
              <a:effectLst/>
              <a:latin typeface="+mn-lt"/>
              <a:ea typeface="+mn-ea"/>
              <a:cs typeface="+mn-cs"/>
            </a:endParaRPr>
          </a:p>
          <a:p>
            <a:r>
              <a:rPr lang="en-GB" sz="1200" b="1" i="1" kern="1200">
                <a:solidFill>
                  <a:schemeClr val="tx1"/>
                </a:solidFill>
                <a:effectLst/>
                <a:latin typeface="+mn-lt"/>
                <a:ea typeface="+mn-ea"/>
                <a:cs typeface="+mn-cs"/>
              </a:rPr>
              <a:t>Resourceful World</a:t>
            </a:r>
            <a:r>
              <a:rPr lang="en-GB" b="1" i="1"/>
              <a:t> </a:t>
            </a:r>
            <a:endParaRPr lang="en-GB" sz="1200" b="1" i="1" kern="1200">
              <a:solidFill>
                <a:schemeClr val="tx1"/>
              </a:solidFill>
              <a:effectLst/>
              <a:latin typeface="+mn-lt"/>
              <a:cs typeface="Calibri"/>
            </a:endParaRPr>
          </a:p>
          <a:p>
            <a:pPr marL="171450" indent="-171450">
              <a:buFont typeface="Arial" panose="020B0604020202020204" pitchFamily="34" charset="0"/>
              <a:buChar char="•"/>
            </a:pPr>
            <a:r>
              <a:rPr lang="en-GB" sz="1200" b="0" i="0" kern="1200">
                <a:solidFill>
                  <a:schemeClr val="tx1"/>
                </a:solidFill>
                <a:effectLst/>
                <a:latin typeface="+mn-lt"/>
                <a:ea typeface="+mn-ea"/>
                <a:cs typeface="+mn-cs"/>
              </a:rPr>
              <a:t>Video game, led by Ricardo </a:t>
            </a:r>
            <a:r>
              <a:rPr lang="en-GB" sz="1200" b="0" i="0" kern="1200" err="1">
                <a:solidFill>
                  <a:schemeClr val="tx1"/>
                </a:solidFill>
                <a:effectLst/>
                <a:latin typeface="+mn-lt"/>
                <a:ea typeface="+mn-ea"/>
                <a:cs typeface="+mn-cs"/>
              </a:rPr>
              <a:t>Climent</a:t>
            </a:r>
            <a:r>
              <a:rPr lang="en-GB" sz="1200" b="0" i="0" kern="1200">
                <a:solidFill>
                  <a:schemeClr val="tx1"/>
                </a:solidFill>
                <a:effectLst/>
                <a:latin typeface="+mn-lt"/>
                <a:ea typeface="+mn-ea"/>
                <a:cs typeface="+mn-cs"/>
              </a:rPr>
              <a:t>, designed to communicate fragility of resources</a:t>
            </a:r>
            <a:r>
              <a:rPr lang="en-GB" sz="1200" b="0" i="0" kern="1200" baseline="0">
                <a:solidFill>
                  <a:schemeClr val="tx1"/>
                </a:solidFill>
                <a:effectLst/>
                <a:latin typeface="+mn-lt"/>
                <a:ea typeface="+mn-ea"/>
                <a:cs typeface="+mn-cs"/>
              </a:rPr>
              <a:t> and availability in a finite world.</a:t>
            </a:r>
            <a:endParaRPr lang="en-GB" sz="1200" b="0" i="0" kern="1200" baseline="0">
              <a:solidFill>
                <a:schemeClr val="tx1"/>
              </a:solidFill>
              <a:effectLst/>
              <a:latin typeface="+mn-lt"/>
              <a:cs typeface="Calibri"/>
            </a:endParaRPr>
          </a:p>
          <a:p>
            <a:pPr marL="171450" indent="-171450">
              <a:buFont typeface="Arial" panose="020B0604020202020204" pitchFamily="34" charset="0"/>
              <a:buChar char="•"/>
            </a:pPr>
            <a:r>
              <a:rPr lang="en-GB" sz="1200" b="0" i="0" kern="1200" baseline="0">
                <a:solidFill>
                  <a:schemeClr val="tx1"/>
                </a:solidFill>
                <a:effectLst/>
                <a:latin typeface="+mn-lt"/>
                <a:ea typeface="+mn-ea"/>
                <a:cs typeface="+mn-cs"/>
              </a:rPr>
              <a:t>Players explore impact of renewable and non-renewable energy on people and the environment before time runs out on imaginary Planet </a:t>
            </a:r>
            <a:r>
              <a:rPr lang="en-GB" sz="1200" b="0" i="0" kern="1200" baseline="0" err="1">
                <a:solidFill>
                  <a:schemeClr val="tx1"/>
                </a:solidFill>
                <a:effectLst/>
                <a:latin typeface="+mn-lt"/>
                <a:ea typeface="+mn-ea"/>
                <a:cs typeface="+mn-cs"/>
              </a:rPr>
              <a:t>Nimbylon</a:t>
            </a:r>
            <a:r>
              <a:rPr lang="en-GB" sz="1200" b="0" i="0" kern="1200" baseline="0">
                <a:solidFill>
                  <a:schemeClr val="tx1"/>
                </a:solidFill>
                <a:effectLst/>
                <a:latin typeface="+mn-lt"/>
                <a:ea typeface="+mn-ea"/>
                <a:cs typeface="+mn-cs"/>
              </a:rPr>
              <a:t>.</a:t>
            </a:r>
            <a:endParaRPr lang="en-GB" sz="1200" b="0" i="0" kern="1200">
              <a:solidFill>
                <a:schemeClr val="tx1"/>
              </a:solidFill>
              <a:effectLst/>
              <a:latin typeface="+mn-lt"/>
              <a:cs typeface="Calibri"/>
            </a:endParaRPr>
          </a:p>
          <a:p>
            <a:endParaRPr lang="en-GB" sz="1200" kern="1200">
              <a:solidFill>
                <a:schemeClr val="tx1"/>
              </a:solidFill>
              <a:effectLst/>
              <a:latin typeface="+mn-lt"/>
              <a:ea typeface="+mn-ea"/>
              <a:cs typeface="+mn-cs"/>
            </a:endParaRPr>
          </a:p>
          <a:p>
            <a:r>
              <a:rPr lang="en-GB" sz="1200" kern="1200">
                <a:solidFill>
                  <a:schemeClr val="tx1"/>
                </a:solidFill>
                <a:effectLst/>
                <a:latin typeface="+mn-lt"/>
                <a:ea typeface="+mn-ea"/>
                <a:cs typeface="+mn-cs"/>
              </a:rPr>
              <a:t>UN SDGs: 3</a:t>
            </a:r>
            <a:r>
              <a:rPr lang="en-GB"/>
              <a:t> (Good health and well-being),</a:t>
            </a:r>
            <a:r>
              <a:rPr lang="en-GB" sz="1200" kern="1200">
                <a:solidFill>
                  <a:schemeClr val="tx1"/>
                </a:solidFill>
                <a:effectLst/>
                <a:latin typeface="+mn-lt"/>
                <a:ea typeface="+mn-ea"/>
                <a:cs typeface="+mn-cs"/>
              </a:rPr>
              <a:t> 7</a:t>
            </a:r>
            <a:r>
              <a:rPr lang="en-GB"/>
              <a:t> (Affordable and clean energy),</a:t>
            </a:r>
            <a:r>
              <a:rPr lang="en-GB" sz="1200" kern="1200">
                <a:solidFill>
                  <a:schemeClr val="tx1"/>
                </a:solidFill>
                <a:effectLst/>
                <a:latin typeface="+mn-lt"/>
                <a:ea typeface="+mn-ea"/>
                <a:cs typeface="+mn-cs"/>
              </a:rPr>
              <a:t> 13</a:t>
            </a:r>
            <a:r>
              <a:rPr lang="en-GB"/>
              <a:t> (Climate action)</a:t>
            </a:r>
            <a:endParaRPr lang="en-GB" sz="1200" kern="1200">
              <a:solidFill>
                <a:schemeClr val="tx1"/>
              </a:solidFill>
              <a:effectLst/>
              <a:latin typeface="+mn-lt"/>
              <a:cs typeface="Calibri"/>
            </a:endParaRPr>
          </a:p>
          <a:p>
            <a:r>
              <a:rPr lang="en-GB" sz="1200" kern="1200">
                <a:solidFill>
                  <a:schemeClr val="tx1"/>
                </a:solidFill>
                <a:effectLst/>
                <a:latin typeface="+mn-lt"/>
                <a:ea typeface="+mn-ea"/>
                <a:cs typeface="+mn-cs"/>
              </a:rPr>
              <a:t>Link: </a:t>
            </a:r>
            <a:r>
              <a:rPr lang="en-GB" err="1">
                <a:hlinkClick r:id="rId8"/>
              </a:rPr>
              <a:t>Resourceful</a:t>
            </a:r>
            <a:r>
              <a:rPr lang="en-GB" kern="1200" err="1">
                <a:effectLst/>
                <a:hlinkClick r:id="rId8"/>
              </a:rPr>
              <a:t>.</a:t>
            </a:r>
            <a:r>
              <a:rPr lang="en-GB" err="1">
                <a:hlinkClick r:id="rId8"/>
              </a:rPr>
              <a:t>World</a:t>
            </a:r>
            <a:endParaRPr lang="en-GB" sz="1200" kern="1200">
              <a:solidFill>
                <a:schemeClr val="tx1"/>
              </a:solidFill>
              <a:effectLst/>
              <a:latin typeface="+mn-lt"/>
              <a:cs typeface="Calibri"/>
            </a:endParaRPr>
          </a:p>
          <a:p>
            <a:pPr rtl="0" fontAlgn="base"/>
            <a:endParaRPr lang="en-GB" sz="1200" b="0" i="0" kern="1200">
              <a:solidFill>
                <a:schemeClr val="tx1"/>
              </a:solidFill>
              <a:effectLst/>
              <a:latin typeface="+mn-lt"/>
              <a:ea typeface="+mn-ea"/>
              <a:cs typeface="+mn-cs"/>
            </a:endParaRPr>
          </a:p>
          <a:p>
            <a:endParaRPr lang="en-GB" sz="1200" b="0" i="0" kern="1200">
              <a:solidFill>
                <a:schemeClr val="tx1"/>
              </a:solidFill>
              <a:effectLst/>
              <a:latin typeface="+mn-lt"/>
              <a:ea typeface="+mn-ea"/>
              <a:cs typeface="+mn-cs"/>
            </a:endParaRPr>
          </a:p>
          <a:p>
            <a:endParaRPr lang="en-GB" sz="1200" b="0" i="0" kern="120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588A383-77AB-41DD-B221-5E9307416E33}"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9587481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457200"/>
            <a:r>
              <a:rPr lang="en-US" b="1" i="1">
                <a:solidFill>
                  <a:srgbClr val="404040"/>
                </a:solidFill>
              </a:rPr>
              <a:t>Key collaborations</a:t>
            </a:r>
            <a:r>
              <a:rPr lang="en-US" b="1">
                <a:solidFill>
                  <a:srgbClr val="404040"/>
                </a:solidFill>
              </a:rPr>
              <a:t> </a:t>
            </a:r>
            <a:r>
              <a:rPr lang="en-US">
                <a:solidFill>
                  <a:srgbClr val="404040"/>
                </a:solidFill>
              </a:rPr>
              <a:t> </a:t>
            </a:r>
            <a:endParaRPr lang="en-US"/>
          </a:p>
          <a:p>
            <a:pPr defTabSz="457200"/>
            <a:r>
              <a:rPr lang="en-US">
                <a:solidFill>
                  <a:srgbClr val="404040"/>
                </a:solidFill>
              </a:rPr>
              <a:t>CM collaborates with an ecosystem of arts and cultural </a:t>
            </a:r>
            <a:r>
              <a:rPr lang="en-US" err="1">
                <a:solidFill>
                  <a:srgbClr val="404040"/>
                </a:solidFill>
              </a:rPr>
              <a:t>organisations</a:t>
            </a:r>
            <a:r>
              <a:rPr lang="en-US">
                <a:solidFill>
                  <a:srgbClr val="404040"/>
                </a:solidFill>
              </a:rPr>
              <a:t> and venues in Greater Manchester across:  </a:t>
            </a:r>
            <a:endParaRPr lang="en-US"/>
          </a:p>
          <a:p>
            <a:pPr marL="285750" indent="-285750" defTabSz="457200">
              <a:buFont typeface="Arial"/>
              <a:buChar char="•"/>
            </a:pPr>
            <a:r>
              <a:rPr lang="en-US">
                <a:solidFill>
                  <a:srgbClr val="404040"/>
                </a:solidFill>
              </a:rPr>
              <a:t>Research leadership  </a:t>
            </a:r>
            <a:endParaRPr lang="en-US"/>
          </a:p>
          <a:p>
            <a:pPr marL="285750" indent="-285750" defTabSz="457200">
              <a:buFont typeface="Arial"/>
              <a:buChar char="•"/>
            </a:pPr>
            <a:r>
              <a:rPr lang="en-US">
                <a:solidFill>
                  <a:srgbClr val="404040"/>
                </a:solidFill>
              </a:rPr>
              <a:t>Strategic partnerships  </a:t>
            </a:r>
            <a:endParaRPr lang="en-US"/>
          </a:p>
          <a:p>
            <a:pPr marL="285750" indent="-285750" defTabSz="457200">
              <a:buFont typeface="Arial"/>
              <a:buChar char="•"/>
            </a:pPr>
            <a:r>
              <a:rPr lang="en-US">
                <a:solidFill>
                  <a:srgbClr val="404040"/>
                </a:solidFill>
              </a:rPr>
              <a:t>Joint PhDs  </a:t>
            </a:r>
            <a:endParaRPr lang="en-US"/>
          </a:p>
          <a:p>
            <a:pPr marL="285750" indent="-285750" defTabSz="457200">
              <a:buFont typeface="Arial"/>
              <a:buChar char="•"/>
            </a:pPr>
            <a:r>
              <a:rPr lang="en-US">
                <a:solidFill>
                  <a:srgbClr val="404040"/>
                </a:solidFill>
              </a:rPr>
              <a:t>Knowledge exchange  </a:t>
            </a:r>
            <a:endParaRPr lang="en-US"/>
          </a:p>
          <a:p>
            <a:pPr defTabSz="457200"/>
            <a:r>
              <a:rPr lang="en-US">
                <a:solidFill>
                  <a:srgbClr val="404040"/>
                </a:solidFill>
              </a:rPr>
              <a:t> </a:t>
            </a:r>
            <a:endParaRPr lang="en-US"/>
          </a:p>
          <a:p>
            <a:pPr defTabSz="457200"/>
            <a:r>
              <a:rPr lang="en-US" b="1" i="1">
                <a:solidFill>
                  <a:srgbClr val="404040"/>
                </a:solidFill>
              </a:rPr>
              <a:t>Shared research agenda</a:t>
            </a:r>
            <a:r>
              <a:rPr lang="en-US">
                <a:solidFill>
                  <a:srgbClr val="404040"/>
                </a:solidFill>
              </a:rPr>
              <a:t>  </a:t>
            </a:r>
            <a:endParaRPr lang="en-US"/>
          </a:p>
          <a:p>
            <a:pPr defTabSz="457200"/>
            <a:r>
              <a:rPr lang="en-US">
                <a:solidFill>
                  <a:srgbClr val="404040"/>
                </a:solidFill>
              </a:rPr>
              <a:t>Advancing a shared research agenda with the University’s cultural institutions, including:  </a:t>
            </a:r>
            <a:endParaRPr lang="en-US"/>
          </a:p>
          <a:p>
            <a:pPr marL="285750" indent="-285750" defTabSz="457200">
              <a:buFont typeface="Arial"/>
              <a:buChar char="•"/>
            </a:pPr>
            <a:r>
              <a:rPr lang="en-US">
                <a:solidFill>
                  <a:srgbClr val="404040"/>
                </a:solidFill>
              </a:rPr>
              <a:t>Manchester Museum  </a:t>
            </a:r>
            <a:endParaRPr lang="en-US"/>
          </a:p>
          <a:p>
            <a:pPr marL="285750" indent="-285750" defTabSz="457200">
              <a:buFont typeface="Arial"/>
              <a:buChar char="•"/>
            </a:pPr>
            <a:r>
              <a:rPr lang="en-US">
                <a:solidFill>
                  <a:srgbClr val="404040"/>
                </a:solidFill>
              </a:rPr>
              <a:t>Whitworth Art Gallery  </a:t>
            </a:r>
            <a:endParaRPr lang="en-US"/>
          </a:p>
          <a:p>
            <a:pPr marL="285750" indent="-285750" defTabSz="457200">
              <a:buFont typeface="Arial"/>
              <a:buChar char="•"/>
            </a:pPr>
            <a:r>
              <a:rPr lang="en-US">
                <a:solidFill>
                  <a:srgbClr val="404040"/>
                </a:solidFill>
              </a:rPr>
              <a:t>John Rylands Research Institute and Library  </a:t>
            </a:r>
            <a:endParaRPr lang="en-US"/>
          </a:p>
          <a:p>
            <a:pPr marL="285750" indent="-285750" defTabSz="457200">
              <a:buFont typeface="Arial"/>
              <a:buChar char="•"/>
            </a:pPr>
            <a:r>
              <a:rPr lang="en-US">
                <a:solidFill>
                  <a:srgbClr val="404040"/>
                </a:solidFill>
              </a:rPr>
              <a:t>Manchester University Press  </a:t>
            </a:r>
            <a:endParaRPr lang="en-US"/>
          </a:p>
          <a:p>
            <a:pPr marL="285750" indent="-285750" defTabSz="457200">
              <a:buFont typeface="Arial"/>
              <a:buChar char="•"/>
            </a:pPr>
            <a:r>
              <a:rPr lang="en-US">
                <a:solidFill>
                  <a:srgbClr val="404040"/>
                </a:solidFill>
              </a:rPr>
              <a:t>Jodrell Bank Observatory Centre  </a:t>
            </a:r>
            <a:endParaRPr lang="en-US"/>
          </a:p>
          <a:p>
            <a:pPr defTabSz="457200"/>
            <a:r>
              <a:rPr lang="en-US">
                <a:solidFill>
                  <a:srgbClr val="404040"/>
                </a:solidFill>
              </a:rPr>
              <a:t>  </a:t>
            </a:r>
            <a:endParaRPr lang="en-US">
              <a:solidFill>
                <a:srgbClr val="000000"/>
              </a:solidFill>
            </a:endParaRPr>
          </a:p>
          <a:p>
            <a:pPr defTabSz="457200"/>
            <a:r>
              <a:rPr lang="en-US" b="1" u="sng">
                <a:solidFill>
                  <a:srgbClr val="404040"/>
                </a:solidFill>
              </a:rPr>
              <a:t>Impact examples</a:t>
            </a:r>
            <a:r>
              <a:rPr lang="en-US">
                <a:solidFill>
                  <a:srgbClr val="404040"/>
                </a:solidFill>
              </a:rPr>
              <a:t>  </a:t>
            </a:r>
            <a:endParaRPr lang="en-US"/>
          </a:p>
          <a:p>
            <a:pPr defTabSz="457200"/>
            <a:r>
              <a:rPr lang="en-US">
                <a:solidFill>
                  <a:srgbClr val="404040"/>
                </a:solidFill>
              </a:rPr>
              <a:t>  </a:t>
            </a:r>
            <a:endParaRPr lang="en-US">
              <a:solidFill>
                <a:srgbClr val="000000"/>
              </a:solidFill>
            </a:endParaRPr>
          </a:p>
          <a:p>
            <a:pPr defTabSz="457200"/>
            <a:r>
              <a:rPr lang="en-US" b="1" i="1">
                <a:solidFill>
                  <a:srgbClr val="404040"/>
                </a:solidFill>
              </a:rPr>
              <a:t>Creative Industries and Innovation</a:t>
            </a:r>
            <a:r>
              <a:rPr lang="en-US">
                <a:solidFill>
                  <a:srgbClr val="404040"/>
                </a:solidFill>
              </a:rPr>
              <a:t>  </a:t>
            </a:r>
            <a:endParaRPr lang="en-US"/>
          </a:p>
          <a:p>
            <a:pPr marL="285750" indent="-285750" defTabSz="457200">
              <a:buFont typeface="Arial"/>
              <a:buChar char="•"/>
            </a:pPr>
            <a:r>
              <a:rPr lang="en-US">
                <a:solidFill>
                  <a:srgbClr val="404040"/>
                </a:solidFill>
              </a:rPr>
              <a:t>October 2023 – collaboration on All-Party Parliamentary Group (APPG) for Creative Diversity.   </a:t>
            </a:r>
            <a:endParaRPr lang="en-US"/>
          </a:p>
          <a:p>
            <a:pPr marL="285750" indent="-285750" defTabSz="457200">
              <a:buFont typeface="Arial"/>
              <a:buChar char="•"/>
            </a:pPr>
            <a:r>
              <a:rPr lang="en-US">
                <a:solidFill>
                  <a:srgbClr val="404040"/>
                </a:solidFill>
              </a:rPr>
              <a:t>Exploring pathways to creative higher education.  </a:t>
            </a:r>
            <a:endParaRPr lang="en-US"/>
          </a:p>
          <a:p>
            <a:pPr marL="285750" indent="-285750" defTabSz="457200">
              <a:buFont typeface="Arial"/>
              <a:buChar char="•"/>
            </a:pPr>
            <a:r>
              <a:rPr lang="en-US">
                <a:solidFill>
                  <a:srgbClr val="404040"/>
                </a:solidFill>
              </a:rPr>
              <a:t>Supporting diversity in the creative workforce.  </a:t>
            </a:r>
            <a:endParaRPr lang="en-US"/>
          </a:p>
          <a:p>
            <a:pPr marL="285750" indent="-285750" defTabSz="457200">
              <a:buFont typeface="Arial"/>
              <a:buChar char="•"/>
            </a:pPr>
            <a:r>
              <a:rPr lang="en-US">
                <a:solidFill>
                  <a:srgbClr val="404040"/>
                </a:solidFill>
              </a:rPr>
              <a:t>Supporting sustainable practices with fashion industry SME, Style 3D.   </a:t>
            </a:r>
            <a:endParaRPr lang="en-US"/>
          </a:p>
          <a:p>
            <a:pPr defTabSz="457200"/>
            <a:r>
              <a:rPr lang="en-US">
                <a:solidFill>
                  <a:srgbClr val="404040"/>
                </a:solidFill>
              </a:rPr>
              <a:t>  </a:t>
            </a:r>
            <a:endParaRPr lang="en-US"/>
          </a:p>
          <a:p>
            <a:pPr defTabSz="457200"/>
            <a:r>
              <a:rPr lang="en-US" b="1" i="1">
                <a:solidFill>
                  <a:srgbClr val="404040"/>
                </a:solidFill>
              </a:rPr>
              <a:t>Creativity, Health and Wellbeing</a:t>
            </a:r>
            <a:r>
              <a:rPr lang="en-US">
                <a:solidFill>
                  <a:srgbClr val="404040"/>
                </a:solidFill>
              </a:rPr>
              <a:t>  </a:t>
            </a:r>
            <a:endParaRPr lang="en-US"/>
          </a:p>
          <a:p>
            <a:pPr marL="285750" indent="-285750" defTabSz="457200">
              <a:buFont typeface="Arial"/>
              <a:buChar char="•"/>
            </a:pPr>
            <a:r>
              <a:rPr lang="en-US">
                <a:solidFill>
                  <a:srgbClr val="404040"/>
                </a:solidFill>
              </a:rPr>
              <a:t>June 2022 – group convened to deliver Arts and Humanities Research Council (AHRC)-funded project ‘</a:t>
            </a:r>
            <a:r>
              <a:rPr lang="en-US" err="1">
                <a:solidFill>
                  <a:srgbClr val="404040"/>
                </a:solidFill>
              </a:rPr>
              <a:t>Organisations</a:t>
            </a:r>
            <a:r>
              <a:rPr lang="en-US">
                <a:solidFill>
                  <a:srgbClr val="404040"/>
                </a:solidFill>
              </a:rPr>
              <a:t> of Hope’.  </a:t>
            </a:r>
            <a:endParaRPr lang="en-US"/>
          </a:p>
          <a:p>
            <a:pPr marL="285750" indent="-285750" defTabSz="457200">
              <a:buFont typeface="Arial"/>
              <a:buChar char="•"/>
            </a:pPr>
            <a:r>
              <a:rPr lang="en-US">
                <a:solidFill>
                  <a:srgbClr val="404040"/>
                </a:solidFill>
              </a:rPr>
              <a:t>Interdisciplinary, multi-organization research project – establishing a creative health coalition to address health inequalities and inequities in Greater Manchester.   </a:t>
            </a:r>
            <a:endParaRPr lang="en-US"/>
          </a:p>
          <a:p>
            <a:pPr defTabSz="457200"/>
            <a:r>
              <a:rPr lang="en-US">
                <a:solidFill>
                  <a:srgbClr val="404040"/>
                </a:solidFill>
              </a:rPr>
              <a:t>  </a:t>
            </a:r>
            <a:endParaRPr lang="en-US"/>
          </a:p>
          <a:p>
            <a:pPr defTabSz="457200"/>
            <a:r>
              <a:rPr lang="en-US" b="1" i="1">
                <a:solidFill>
                  <a:srgbClr val="404040"/>
                </a:solidFill>
              </a:rPr>
              <a:t>Creative and Civic Futures </a:t>
            </a:r>
            <a:r>
              <a:rPr lang="en-US">
                <a:solidFill>
                  <a:srgbClr val="404040"/>
                </a:solidFill>
              </a:rPr>
              <a:t>  </a:t>
            </a:r>
            <a:endParaRPr lang="en-US"/>
          </a:p>
          <a:p>
            <a:pPr marL="285750" indent="-285750" defTabSz="457200">
              <a:buFont typeface="Arial"/>
              <a:buChar char="•"/>
            </a:pPr>
            <a:r>
              <a:rPr lang="en-US">
                <a:solidFill>
                  <a:srgbClr val="404040"/>
                </a:solidFill>
              </a:rPr>
              <a:t>Working with the John Rylands Research Institute and Library to showcase the British Pop Archive.   </a:t>
            </a:r>
            <a:endParaRPr lang="en-US"/>
          </a:p>
          <a:p>
            <a:pPr marL="285750" indent="-285750" defTabSz="457200">
              <a:buFont typeface="Arial"/>
              <a:buChar char="•"/>
            </a:pPr>
            <a:r>
              <a:rPr lang="en-US">
                <a:solidFill>
                  <a:srgbClr val="404040"/>
                </a:solidFill>
              </a:rPr>
              <a:t>National collection dedicated to the preservation and research of popular culture.   </a:t>
            </a:r>
            <a:endParaRPr lang="en-US"/>
          </a:p>
          <a:p>
            <a:pPr marL="285750" indent="-285750" defTabSz="457200">
              <a:buFont typeface="Arial"/>
              <a:buChar char="•"/>
            </a:pPr>
            <a:r>
              <a:rPr lang="en-US">
                <a:solidFill>
                  <a:srgbClr val="404040"/>
                </a:solidFill>
              </a:rPr>
              <a:t>First specifically-designed, large-scale popular culture archive in the UK.   </a:t>
            </a:r>
            <a:endParaRPr lang="en-US"/>
          </a:p>
          <a:p>
            <a:pPr marL="285750" indent="-285750" defTabSz="457200">
              <a:buFont typeface="Arial"/>
              <a:buChar char="•"/>
            </a:pPr>
            <a:r>
              <a:rPr lang="en-US">
                <a:solidFill>
                  <a:srgbClr val="404040"/>
                </a:solidFill>
              </a:rPr>
              <a:t>Celebrates Manchester’s position as a creative and cultural capital.  </a:t>
            </a:r>
            <a:endParaRPr lang="en-US"/>
          </a:p>
          <a:p>
            <a:pPr defTabSz="457200"/>
            <a:endParaRPr lang="en-US" b="1">
              <a:solidFill>
                <a:srgbClr val="404040"/>
              </a:solidFill>
              <a:cs typeface="Calibri"/>
            </a:endParaRPr>
          </a:p>
          <a:p>
            <a:pPr marL="342900" indent="-342900" defTabSz="457200">
              <a:spcBef>
                <a:spcPct val="0"/>
              </a:spcBef>
              <a:spcAft>
                <a:spcPct val="0"/>
              </a:spcAft>
            </a:pPr>
            <a:endParaRPr lang="en-GB" b="1" i="1">
              <a:solidFill>
                <a:srgbClr val="404040"/>
              </a:solidFill>
              <a:latin typeface="Open Sans ExtraBold"/>
              <a:ea typeface="MS PGothic"/>
              <a:cs typeface="Open Sans ExtraBold"/>
            </a:endParaRPr>
          </a:p>
          <a:p>
            <a:pPr defTabSz="457200"/>
            <a:endParaRPr lang="en-US" b="1">
              <a:solidFill>
                <a:srgbClr val="404040"/>
              </a:solidFill>
              <a:latin typeface="Open Sans ExtraBold"/>
              <a:ea typeface="Open Sans ExtraBold"/>
              <a:cs typeface="Arial"/>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172D5F6-868F-8E40-8FDE-A7345935FF5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5123033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GB" b="1" u="none" baseline="0"/>
              <a:t>Healthier </a:t>
            </a:r>
            <a:r>
              <a:rPr lang="en-GB" b="1"/>
              <a:t>Futures</a:t>
            </a:r>
            <a:r>
              <a:rPr lang="en-GB" b="1" u="none" baseline="0"/>
              <a:t> is an emerging interdisciplinary initiative.</a:t>
            </a:r>
          </a:p>
          <a:p>
            <a:endParaRPr lang="en-GB"/>
          </a:p>
          <a:p>
            <a:r>
              <a:rPr lang="en-GB"/>
              <a:t>We are mobilising research across disciplines to address health inequalities and ensure healthier futures for all, focusing on: </a:t>
            </a:r>
            <a:endParaRPr lang="en-GB">
              <a:cs typeface="Calibri" panose="020F0502020204030204"/>
            </a:endParaRPr>
          </a:p>
          <a:p>
            <a:r>
              <a:rPr lang="en-GB"/>
              <a:t>(1) Building capacity and communities. </a:t>
            </a:r>
            <a:endParaRPr lang="en-GB">
              <a:cs typeface="Calibri" panose="020F0502020204030204"/>
            </a:endParaRPr>
          </a:p>
          <a:p>
            <a:r>
              <a:rPr lang="en-GB"/>
              <a:t>(2) Showcasing the University’s groundbreaking interdisciplinary collaborations. </a:t>
            </a:r>
            <a:endParaRPr lang="en-GB">
              <a:cs typeface="Calibri" panose="020F0502020204030204"/>
            </a:endParaRPr>
          </a:p>
          <a:p>
            <a:r>
              <a:rPr lang="en-GB"/>
              <a:t>(3) Developing solutions in partnership with practitioners, policymakers and the public. </a:t>
            </a:r>
            <a:endParaRPr lang="en-GB">
              <a:cs typeface="Calibri" panose="020F0502020204030204"/>
            </a:endParaRPr>
          </a:p>
          <a:p>
            <a:r>
              <a:rPr lang="en-GB"/>
              <a:t> </a:t>
            </a:r>
            <a:endParaRPr lang="en-GB">
              <a:cs typeface="Calibri" panose="020F0502020204030204"/>
            </a:endParaRPr>
          </a:p>
          <a:p>
            <a:r>
              <a:rPr lang="en-GB" b="1" i="1"/>
              <a:t>(1) Building capacity and communities </a:t>
            </a:r>
            <a:r>
              <a:rPr lang="en-GB"/>
              <a:t> </a:t>
            </a:r>
            <a:endParaRPr lang="en-GB">
              <a:cs typeface="Calibri"/>
            </a:endParaRPr>
          </a:p>
          <a:p>
            <a:r>
              <a:rPr lang="en-GB"/>
              <a:t>We are: </a:t>
            </a:r>
            <a:endParaRPr lang="en-GB">
              <a:cs typeface="Calibri"/>
            </a:endParaRPr>
          </a:p>
          <a:p>
            <a:pPr marL="171450" indent="-171450">
              <a:buFont typeface="Arial"/>
              <a:buChar char="•"/>
            </a:pPr>
            <a:r>
              <a:rPr lang="en-GB"/>
              <a:t>Establishing a multidisciplinary leadership team. </a:t>
            </a:r>
            <a:endParaRPr lang="en-GB">
              <a:cs typeface="Calibri"/>
            </a:endParaRPr>
          </a:p>
          <a:p>
            <a:pPr marL="171450" indent="-171450">
              <a:buFont typeface="Arial"/>
              <a:buChar char="•"/>
            </a:pPr>
            <a:r>
              <a:rPr lang="en-GB"/>
              <a:t>Mapping research strengths, activity, impact and collaborations, </a:t>
            </a:r>
            <a:endParaRPr lang="en-GB">
              <a:cs typeface="Calibri"/>
            </a:endParaRPr>
          </a:p>
          <a:p>
            <a:pPr marL="171450" indent="-171450">
              <a:buFont typeface="Arial"/>
              <a:buChar char="•"/>
            </a:pPr>
            <a:r>
              <a:rPr lang="en-GB"/>
              <a:t>Developing forums to connect researchers and foster partnerships. </a:t>
            </a:r>
            <a:endParaRPr lang="en-GB">
              <a:cs typeface="Calibri"/>
            </a:endParaRPr>
          </a:p>
          <a:p>
            <a:pPr marL="171450" indent="-171450">
              <a:buFont typeface="Arial"/>
              <a:buChar char="•"/>
            </a:pPr>
            <a:r>
              <a:rPr lang="en-GB"/>
              <a:t>Facilitating research communities to address opportunities including funding bids and delivery.  </a:t>
            </a:r>
            <a:endParaRPr lang="en-GB">
              <a:cs typeface="Calibri"/>
            </a:endParaRPr>
          </a:p>
          <a:p>
            <a:pPr marL="171450" indent="-171450">
              <a:buFont typeface="Arial"/>
              <a:buChar char="•"/>
            </a:pPr>
            <a:r>
              <a:rPr lang="en-GB"/>
              <a:t>Identifying opportunities to plan and embed research impact.  </a:t>
            </a:r>
            <a:endParaRPr lang="en-GB">
              <a:cs typeface="Calibri"/>
            </a:endParaRPr>
          </a:p>
          <a:p>
            <a:endParaRPr lang="en-GB">
              <a:cs typeface="Calibri"/>
            </a:endParaRPr>
          </a:p>
          <a:p>
            <a:r>
              <a:rPr lang="en-GB" b="1" i="1"/>
              <a:t>(2) Showcasing groundbreaking interdisciplinary collaborations</a:t>
            </a:r>
            <a:r>
              <a:rPr lang="en-GB"/>
              <a:t> </a:t>
            </a:r>
            <a:endParaRPr lang="en-GB">
              <a:cs typeface="Calibri"/>
            </a:endParaRPr>
          </a:p>
          <a:p>
            <a:r>
              <a:rPr lang="en-GB"/>
              <a:t>We are: </a:t>
            </a:r>
            <a:endParaRPr lang="en-GB">
              <a:cs typeface="Calibri"/>
            </a:endParaRPr>
          </a:p>
          <a:p>
            <a:pPr marL="171450" indent="-171450">
              <a:buFont typeface="Arial"/>
              <a:buChar char="•"/>
            </a:pPr>
            <a:r>
              <a:rPr lang="en-GB"/>
              <a:t>Engaging with key external stakeholders to facilitate collaboration. </a:t>
            </a:r>
            <a:endParaRPr lang="en-GB">
              <a:cs typeface="Calibri"/>
            </a:endParaRPr>
          </a:p>
          <a:p>
            <a:pPr marL="171450" indent="-171450">
              <a:buFont typeface="Arial"/>
              <a:buChar char="•"/>
            </a:pPr>
            <a:r>
              <a:rPr lang="en-GB"/>
              <a:t>Curating events and activities to highlight research.  </a:t>
            </a:r>
            <a:endParaRPr lang="en-GB">
              <a:cs typeface="Calibri"/>
            </a:endParaRPr>
          </a:p>
          <a:p>
            <a:pPr marL="171450" indent="-171450">
              <a:buFont typeface="Arial"/>
              <a:buChar char="•"/>
            </a:pPr>
            <a:r>
              <a:rPr lang="en-GB"/>
              <a:t>Amplifying research strengths through Faculty and University marketing.  </a:t>
            </a:r>
            <a:endParaRPr lang="en-GB">
              <a:cs typeface="Calibri"/>
            </a:endParaRPr>
          </a:p>
          <a:p>
            <a:pPr marL="171450" indent="-171450">
              <a:buFont typeface="Arial"/>
              <a:buChar char="•"/>
            </a:pPr>
            <a:r>
              <a:rPr lang="en-GB"/>
              <a:t>Working with </a:t>
            </a:r>
            <a:r>
              <a:rPr lang="en-GB" err="1"/>
              <a:t>Policy@Manchester</a:t>
            </a:r>
            <a:r>
              <a:rPr lang="en-GB"/>
              <a:t> to enhance engagement with local, national and international policymakers.  </a:t>
            </a:r>
            <a:endParaRPr lang="en-GB">
              <a:cs typeface="Calibri"/>
            </a:endParaRPr>
          </a:p>
          <a:p>
            <a:pPr marL="171450" indent="-171450">
              <a:buFont typeface="Arial"/>
              <a:buChar char="•"/>
            </a:pPr>
            <a:r>
              <a:rPr lang="en-GB"/>
              <a:t>Engaging practitioners and the public in the University’s research.  </a:t>
            </a:r>
            <a:endParaRPr lang="en-GB">
              <a:cs typeface="Calibri"/>
            </a:endParaRPr>
          </a:p>
          <a:p>
            <a:endParaRPr lang="en-GB">
              <a:cs typeface="Calibri"/>
            </a:endParaRPr>
          </a:p>
          <a:p>
            <a:r>
              <a:rPr lang="en-GB" b="1" i="1"/>
              <a:t>(3) Developing solutions in partnership with practitioners, policymakers and the public</a:t>
            </a:r>
            <a:r>
              <a:rPr lang="en-GB"/>
              <a:t> </a:t>
            </a:r>
            <a:endParaRPr lang="en-GB">
              <a:cs typeface="Calibri"/>
            </a:endParaRPr>
          </a:p>
          <a:p>
            <a:r>
              <a:rPr lang="en-GB"/>
              <a:t> We are: </a:t>
            </a:r>
            <a:endParaRPr lang="en-GB">
              <a:cs typeface="Calibri"/>
            </a:endParaRPr>
          </a:p>
          <a:p>
            <a:pPr marL="171450" indent="-171450">
              <a:buFont typeface="Arial"/>
              <a:buChar char="•"/>
            </a:pPr>
            <a:r>
              <a:rPr lang="en-GB"/>
              <a:t>Providing means to identify challenges with key partners, to co-design and produce research.  </a:t>
            </a:r>
            <a:endParaRPr lang="en-GB">
              <a:cs typeface="Calibri"/>
            </a:endParaRPr>
          </a:p>
          <a:p>
            <a:pPr marL="171450" indent="-171450">
              <a:buFont typeface="Arial"/>
              <a:buChar char="•"/>
            </a:pPr>
            <a:r>
              <a:rPr lang="en-GB"/>
              <a:t>Developing an agenda for action-focused research. </a:t>
            </a:r>
            <a:endParaRPr lang="en-GB">
              <a:cs typeface="Calibri"/>
            </a:endParaRPr>
          </a:p>
          <a:p>
            <a:pPr marL="171450" indent="-171450">
              <a:buFont typeface="Arial"/>
              <a:buChar char="•"/>
            </a:pPr>
            <a:r>
              <a:rPr lang="en-GB"/>
              <a:t>Putting partnership at the heart of research.  </a:t>
            </a:r>
            <a:endParaRPr lang="en-GB">
              <a:cs typeface="Calibri"/>
            </a:endParaRPr>
          </a:p>
          <a:p>
            <a:pPr marL="171450" indent="-171450">
              <a:buFont typeface="Arial"/>
              <a:buChar char="•"/>
            </a:pPr>
            <a:r>
              <a:rPr lang="en-GB"/>
              <a:t>Accelerating impact.  </a:t>
            </a:r>
            <a:endParaRPr lang="en-GB">
              <a:cs typeface="Calibri"/>
            </a:endParaRPr>
          </a:p>
          <a:p>
            <a:endParaRPr lang="en-GB" b="0" u="none" baseline="0">
              <a:cs typeface="Calibri" panose="020F0502020204030204"/>
            </a:endParaRPr>
          </a:p>
          <a:p>
            <a:pPr marL="171450" indent="-171450">
              <a:buFont typeface="Arial" panose="020B0604020202020204" pitchFamily="34" charset="0"/>
              <a:buChar char="•"/>
            </a:pPr>
            <a:endParaRPr lang="en-GB" b="0" i="0" baseline="0">
              <a:solidFill>
                <a:srgbClr val="7030A0"/>
              </a:solidFill>
              <a:cs typeface="Calibri"/>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172D5F6-868F-8E40-8FDE-A7345935FF5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4789707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u="sng"/>
              <a:t>Impact</a:t>
            </a:r>
            <a:r>
              <a:rPr lang="en-GB" b="1" u="sng" baseline="0"/>
              <a:t> examples</a:t>
            </a:r>
          </a:p>
          <a:p>
            <a:endParaRPr lang="en-GB" b="1" u="sng" baseline="0"/>
          </a:p>
          <a:p>
            <a:r>
              <a:rPr lang="en-GB" b="1" i="1" u="none" baseline="0"/>
              <a:t>Womb cancer and Lynch Syndrome</a:t>
            </a:r>
            <a:r>
              <a:rPr lang="en-GB" b="1" i="1"/>
              <a:t> </a:t>
            </a:r>
            <a:endParaRPr lang="en-GB" b="1" i="1">
              <a:cs typeface="Calibri"/>
            </a:endParaRPr>
          </a:p>
          <a:p>
            <a:r>
              <a:rPr lang="en-GB" b="0" i="0" u="none" baseline="0"/>
              <a:t>Two-year policy engagement project – supporting Professor Emma Crosbie and Dr Neil Ryan, alongside the National Institute for Health and Care Excellence (NICE).</a:t>
            </a:r>
            <a:endParaRPr lang="en-GB" b="0" i="0" u="none" baseline="0">
              <a:cs typeface="Calibri"/>
            </a:endParaRPr>
          </a:p>
          <a:p>
            <a:pPr marL="171450" indent="-171450">
              <a:buFont typeface="Arial" panose="020B0604020202020204" pitchFamily="34" charset="0"/>
              <a:buChar char="•"/>
            </a:pPr>
            <a:r>
              <a:rPr lang="en-GB" b="0" i="0" u="none" baseline="0"/>
              <a:t>2018 – persuaded NICE to open consultation for cancer testing based on University research.</a:t>
            </a:r>
            <a:endParaRPr lang="en-GB" b="0" i="0" u="none" baseline="0">
              <a:cs typeface="Calibri"/>
            </a:endParaRPr>
          </a:p>
          <a:p>
            <a:pPr marL="171450" indent="-171450">
              <a:buFont typeface="Arial" panose="020B0604020202020204" pitchFamily="34" charset="0"/>
              <a:buChar char="•"/>
            </a:pPr>
            <a:r>
              <a:rPr lang="en-GB" b="0" i="0" u="none" baseline="0"/>
              <a:t>NICE guideline 42 (published October 2020) calls for all women with womb cancer to be tested for Lynch Syndrome at point of diagnosis.</a:t>
            </a:r>
            <a:endParaRPr lang="en-GB" b="0" i="0" u="none" baseline="0">
              <a:cs typeface="Calibri"/>
            </a:endParaRPr>
          </a:p>
          <a:p>
            <a:pPr marL="171450" indent="-171450">
              <a:buFont typeface="Arial" panose="020B0604020202020204" pitchFamily="34" charset="0"/>
              <a:buChar char="•"/>
            </a:pPr>
            <a:r>
              <a:rPr lang="en-GB" b="0" i="0" u="none" baseline="0"/>
              <a:t>Approximately 1,000 per year will receive a Lynch Syndrome diagnosis who would not have been aware of the condition.</a:t>
            </a:r>
            <a:r>
              <a:rPr lang="en-GB"/>
              <a:t> </a:t>
            </a:r>
            <a:endParaRPr lang="en-GB" b="0" i="0" u="none" baseline="0">
              <a:cs typeface="Calibri"/>
            </a:endParaRPr>
          </a:p>
          <a:p>
            <a:pPr marL="171450" indent="-171450">
              <a:buFont typeface="Arial" panose="020B0604020202020204" pitchFamily="34" charset="0"/>
              <a:buChar char="•"/>
            </a:pPr>
            <a:r>
              <a:rPr lang="en-GB" b="0" i="0" u="none" baseline="0"/>
              <a:t>They are offered screening, advice and treatment for the increased risk of developing bowel, womb and other cancers – increasing chances of survival.</a:t>
            </a:r>
            <a:endParaRPr lang="en-GB" b="0" i="0" u="none" baseline="0">
              <a:cs typeface="Calibri"/>
            </a:endParaRPr>
          </a:p>
          <a:p>
            <a:pPr marL="171450" indent="-171450">
              <a:buFont typeface="Arial" panose="020B0604020202020204" pitchFamily="34" charset="0"/>
              <a:buChar char="•"/>
            </a:pPr>
            <a:r>
              <a:rPr lang="en-GB" b="0" i="0" u="none" baseline="0"/>
              <a:t>Guideline was welcome by national cancer charities, including The Eve Appeal and Bowel Cancer UK, along with MPs such as Dan Jarvis and Tonia </a:t>
            </a:r>
            <a:r>
              <a:rPr lang="en-GB" b="0" i="0" u="none" baseline="0" err="1"/>
              <a:t>Antoniazzi</a:t>
            </a:r>
            <a:r>
              <a:rPr lang="en-GB" b="0" i="0" u="none" baseline="0"/>
              <a:t> who have campaigned on Lynch Syndrome.</a:t>
            </a:r>
            <a:endParaRPr lang="en-GB" b="0" i="0" u="none" baseline="0">
              <a:cs typeface="Calibri"/>
            </a:endParaRPr>
          </a:p>
          <a:p>
            <a:endParaRPr lang="en-GB" b="0" i="1" u="none"/>
          </a:p>
          <a:p>
            <a:r>
              <a:rPr lang="en-GB" b="1" i="1" u="none"/>
              <a:t>Domestic</a:t>
            </a:r>
            <a:r>
              <a:rPr lang="en-GB" b="1" i="1" u="none" baseline="0"/>
              <a:t> Abuse Bill</a:t>
            </a:r>
            <a:endParaRPr lang="en-GB" b="0" i="0" u="none" baseline="0"/>
          </a:p>
          <a:p>
            <a:pPr marL="171450" indent="-171450">
              <a:buFont typeface="Arial" panose="020B0604020202020204" pitchFamily="34" charset="0"/>
              <a:buChar char="•"/>
            </a:pPr>
            <a:r>
              <a:rPr lang="en-GB" b="0" i="0" u="none" baseline="0"/>
              <a:t>Working with David Gadd, Professor of Criminology, to inform and influence the Domestic Abuse Act 2021 during the Domestic Abuse Bill’s passage through the House of Lords.</a:t>
            </a:r>
            <a:endParaRPr lang="en-GB" b="0" i="0" u="none" baseline="0">
              <a:cs typeface="Calibri"/>
            </a:endParaRPr>
          </a:p>
          <a:p>
            <a:pPr marL="171450" indent="-171450">
              <a:buFont typeface="Arial" panose="020B0604020202020204" pitchFamily="34" charset="0"/>
              <a:buChar char="•"/>
            </a:pPr>
            <a:r>
              <a:rPr lang="en-GB" b="0" i="0" u="none"/>
              <a:t>This</a:t>
            </a:r>
            <a:r>
              <a:rPr lang="en-GB" b="0" i="0" u="none" baseline="0"/>
              <a:t> followed Professor Gadd’s support for the Drive Project’s call to action for a perpetrator strategy.</a:t>
            </a:r>
            <a:r>
              <a:rPr lang="en-GB"/>
              <a:t> </a:t>
            </a:r>
          </a:p>
          <a:p>
            <a:pPr marL="171450" indent="-171450">
              <a:buFont typeface="Arial" panose="020B0604020202020204" pitchFamily="34" charset="0"/>
              <a:buChar char="•"/>
            </a:pPr>
            <a:r>
              <a:rPr lang="en-GB" b="0" i="0" u="none" baseline="0"/>
              <a:t>Supported Gadd with bespoke peer engagement (including the Earl of Lytton) and using his research to provide evidence in favour of the desired strategy.</a:t>
            </a:r>
            <a:endParaRPr lang="en-GB" b="0" i="0" u="none" baseline="0">
              <a:cs typeface="Calibri"/>
            </a:endParaRPr>
          </a:p>
          <a:p>
            <a:pPr marL="171450" indent="-171450">
              <a:buFont typeface="Arial" panose="020B0604020202020204" pitchFamily="34" charset="0"/>
              <a:buChar char="•"/>
            </a:pPr>
            <a:r>
              <a:rPr lang="en-GB" b="0" i="0" u="none" baseline="0"/>
              <a:t>Following debates in the House of Lords and Commons, it was agreed that the Secretary of State should publish a document outlining a domestic abuse strategy within one year of the Act being passed.</a:t>
            </a:r>
            <a:r>
              <a:rPr lang="en-GB"/>
              <a:t> </a:t>
            </a:r>
            <a:endParaRPr lang="en-GB" b="0" i="0" u="none" baseline="0">
              <a:cs typeface="Calibri"/>
            </a:endParaRPr>
          </a:p>
          <a:p>
            <a:pPr marL="171450" indent="-171450">
              <a:buFont typeface="Arial" panose="020B0604020202020204" pitchFamily="34" charset="0"/>
              <a:buChar char="•"/>
            </a:pPr>
            <a:r>
              <a:rPr lang="en-GB" b="0" i="0" u="none" baseline="0"/>
              <a:t>The Domestic Abuse Strategy was a key priority in the Queen’s speech 2021, received £25 million in investment and will focus on preventative work.</a:t>
            </a:r>
            <a:r>
              <a:rPr lang="en-GB"/>
              <a:t> </a:t>
            </a:r>
          </a:p>
          <a:p>
            <a:endParaRPr lang="en-GB"/>
          </a:p>
          <a:p>
            <a:pPr>
              <a:buFont typeface="Arial" panose="020B0604020202020204" pitchFamily="34" charset="0"/>
            </a:pPr>
            <a:r>
              <a:rPr lang="en-GB" b="1" i="1">
                <a:cs typeface="Calibri"/>
              </a:rPr>
              <a:t>CCS publication helping to shape the national CCS strategy</a:t>
            </a:r>
            <a:endParaRPr lang="en-GB" b="1" i="1"/>
          </a:p>
          <a:p>
            <a:pPr marL="171450" indent="-171450">
              <a:buFont typeface="Arial" panose="020B0604020202020204" pitchFamily="34" charset="0"/>
              <a:buChar char="•"/>
            </a:pPr>
            <a:r>
              <a:rPr lang="en-GB">
                <a:cs typeface="Calibri" panose="020F0502020204030204"/>
              </a:rPr>
              <a:t>Produced in partnership with the Confederation of British Industry (CBI), this report on capturing the carbon opportunity was launched in parliament during a joint event with the Carbon Capture and Storage Association, who act as secretariat for the All-Party Parliamentary Group on Carbon Capture Utilisation and Storage.</a:t>
            </a:r>
            <a:endParaRPr lang="en-GB" b="1" i="1">
              <a:cs typeface="Calibri" panose="020F0502020204030204"/>
            </a:endParaRPr>
          </a:p>
          <a:p>
            <a:pPr marL="171450" indent="-171450">
              <a:buFont typeface="Arial" panose="020B0604020202020204" pitchFamily="34" charset="0"/>
              <a:buChar char="•"/>
            </a:pPr>
            <a:r>
              <a:rPr lang="en-GB">
                <a:ea typeface="Calibri" panose="020F0502020204030204"/>
                <a:cs typeface="Calibri" panose="020F0502020204030204"/>
              </a:rPr>
              <a:t>The report demonstrates shared</a:t>
            </a:r>
            <a:r>
              <a:rPr lang="en-GB"/>
              <a:t> ambitions between academic research from our University and the views of businesses on implementation of CCS technology and infrastructure.</a:t>
            </a:r>
            <a:endParaRPr lang="en-GB" u="none">
              <a:ea typeface="Calibri" panose="020F0502020204030204"/>
              <a:cs typeface="Calibri" panose="020F0502020204030204"/>
            </a:endParaRPr>
          </a:p>
          <a:p>
            <a:r>
              <a:rPr lang="en-GB">
                <a:hlinkClick r:id="rId3"/>
              </a:rPr>
              <a:t>https://www.policy.manchester.ac.uk/about-us/partnerships/capturing-the-carbon-opportunity/</a:t>
            </a:r>
            <a:endParaRPr lang="en-GB"/>
          </a:p>
          <a:p>
            <a:endParaRPr lang="en-GB">
              <a:cs typeface="Calibri"/>
            </a:endParaRPr>
          </a:p>
          <a:p>
            <a:pPr>
              <a:buFont typeface="Arial" panose="020B0604020202020204" pitchFamily="34" charset="0"/>
            </a:pPr>
            <a:endParaRPr lang="en-GB" b="1" i="1">
              <a:cs typeface="Calibri" panose="020F0502020204030204"/>
            </a:endParaRPr>
          </a:p>
          <a:p>
            <a:endParaRPr lang="en-GB">
              <a:cs typeface="Calibri" panose="020F0502020204030204"/>
            </a:endParaRPr>
          </a:p>
          <a:p>
            <a:pPr>
              <a:buFont typeface="Arial" panose="020B0604020202020204" pitchFamily="34" charset="0"/>
            </a:pPr>
            <a:endParaRPr lang="en-GB" b="1" i="1">
              <a:cs typeface="Calibri" panose="020F0502020204030204"/>
            </a:endParaRPr>
          </a:p>
          <a:p>
            <a:endParaRPr lang="en-GB">
              <a:cs typeface="Calibri" panose="020F0502020204030204"/>
            </a:endParaRPr>
          </a:p>
          <a:p>
            <a:pPr marL="171450" indent="-171450">
              <a:buFont typeface="Arial" panose="020B0604020202020204" pitchFamily="34" charset="0"/>
              <a:buChar char="•"/>
            </a:pPr>
            <a:endParaRPr lang="en-GB">
              <a:cs typeface="Calibri" panose="020F0502020204030204"/>
            </a:endParaRPr>
          </a:p>
          <a:p>
            <a:endParaRPr lang="en-GB" i="1">
              <a:cs typeface="Calibri" panose="020F0502020204030204"/>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172D5F6-868F-8E40-8FDE-A7345935FF5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5402424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2FB694A7-270C-4295-BB03-EE71C693E986}" type="slidenum">
              <a:rPr lang="en-GB" smtClean="0"/>
              <a:t>20</a:t>
            </a:fld>
            <a:endParaRPr lang="en-GB"/>
          </a:p>
        </p:txBody>
      </p:sp>
    </p:spTree>
    <p:extLst>
      <p:ext uri="{BB962C8B-B14F-4D97-AF65-F5344CB8AC3E}">
        <p14:creationId xmlns:p14="http://schemas.microsoft.com/office/powerpoint/2010/main" val="30725394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The University of Manchester is a place where research has a global impact, where students experience outstanding teaching and learning, helping them to develop into tomorrow’s leaders, and where all activity is enriched by a commitment to social responsibility. </a:t>
            </a:r>
          </a:p>
          <a:p>
            <a:endParaRPr lang="en-GB"/>
          </a:p>
          <a:p>
            <a:r>
              <a:rPr lang="en-GB"/>
              <a:t>Based in the</a:t>
            </a:r>
            <a:r>
              <a:rPr lang="en-GB" baseline="0"/>
              <a:t> heart of Manchester, the city </a:t>
            </a:r>
            <a:r>
              <a:rPr lang="en-GB"/>
              <a:t>is a big part of our identity, and the University and the city have long worked together to ensure its success. The city of Manchester was at the heart of the Industrial Revolution, and our predecessor institutions were opening the doors of education to the working classes of Manchester. Today the city and the University are entering a new era of possibilities as the government pushes forward with its levelling up agenda, bridging social, economic and geographical divides through research, innovation and investment.</a:t>
            </a:r>
          </a:p>
          <a:p>
            <a:endParaRPr lang="en-GB"/>
          </a:p>
          <a:p>
            <a:pPr marL="0" marR="0" lvl="0" indent="0" algn="l" defTabSz="914400" rtl="0" eaLnBrk="1" fontAlgn="auto" latinLnBrk="0" hangingPunct="1">
              <a:lnSpc>
                <a:spcPct val="100000"/>
              </a:lnSpc>
              <a:spcBef>
                <a:spcPts val="0"/>
              </a:spcBef>
              <a:spcAft>
                <a:spcPts val="0"/>
              </a:spcAft>
              <a:buClrTx/>
              <a:buSzTx/>
              <a:buFontTx/>
              <a:buNone/>
              <a:tabLst/>
              <a:defRPr/>
            </a:pPr>
            <a:r>
              <a:rPr lang="en-GB"/>
              <a:t>Looking ahead, it’s our vision is to be </a:t>
            </a:r>
            <a:r>
              <a:rPr lang="en-GB" sz="1200" kern="1200">
                <a:solidFill>
                  <a:schemeClr val="tx1"/>
                </a:solidFill>
                <a:effectLst/>
                <a:latin typeface="+mn-lt"/>
                <a:ea typeface="+mn-ea"/>
                <a:cs typeface="+mn-cs"/>
              </a:rPr>
              <a:t>recognised globally for the excellence of our people, research, learning and innovation, and for the benefits we bring to society and the environment.</a:t>
            </a:r>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EE8D4E6-F64F-4999-AC2A-A008E685C045}"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3070643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ea typeface="Calibri"/>
                <a:cs typeface="Calibri"/>
              </a:rPr>
              <a:t>Research impact examples</a:t>
            </a:r>
          </a:p>
          <a:p>
            <a:endParaRPr lang="en-US" b="1">
              <a:ea typeface="Calibri"/>
              <a:cs typeface="Calibri"/>
            </a:endParaRPr>
          </a:p>
          <a:p>
            <a:r>
              <a:rPr lang="en-US" b="1"/>
              <a:t>EP300/CBP bromodomain inhibitor </a:t>
            </a:r>
            <a:r>
              <a:rPr lang="en-US" b="1" err="1"/>
              <a:t>inobrodib</a:t>
            </a:r>
            <a:endParaRPr lang="en-US" err="1"/>
          </a:p>
          <a:p>
            <a:pPr marL="171450" indent="-171450">
              <a:buFont typeface="Calibri"/>
              <a:buChar char="-"/>
            </a:pPr>
            <a:r>
              <a:rPr lang="en-US"/>
              <a:t>Professor Tim </a:t>
            </a:r>
            <a:r>
              <a:rPr lang="en-US" err="1"/>
              <a:t>Somervaille</a:t>
            </a:r>
            <a:r>
              <a:rPr lang="en-US"/>
              <a:t> and </a:t>
            </a:r>
            <a:r>
              <a:rPr lang="en-US" err="1"/>
              <a:t>CellCentric</a:t>
            </a:r>
            <a:r>
              <a:rPr lang="en-US"/>
              <a:t> have created the EP300/CBP bromodomain inhibitor </a:t>
            </a:r>
            <a:r>
              <a:rPr lang="en-US" err="1"/>
              <a:t>inobrodib</a:t>
            </a:r>
            <a:r>
              <a:rPr lang="en-US"/>
              <a:t> for phase 1/2a trials. </a:t>
            </a:r>
            <a:endParaRPr lang="en-US">
              <a:ea typeface="Calibri" panose="020F0502020204030204"/>
              <a:cs typeface="Calibri" panose="020F0502020204030204"/>
            </a:endParaRPr>
          </a:p>
          <a:p>
            <a:pPr marL="171450" indent="-171450">
              <a:buFont typeface="Calibri"/>
              <a:buChar char="-"/>
            </a:pPr>
            <a:r>
              <a:rPr lang="en-US"/>
              <a:t>First in class inhibitor which induces rapid transcriptional changes and altered EP300 genomic binding resulting in decreased expression of key cancer drivers including MYC and IRF4.</a:t>
            </a:r>
            <a:endParaRPr lang="en-US">
              <a:ea typeface="Calibri" panose="020F0502020204030204"/>
              <a:cs typeface="Calibri" panose="020F0502020204030204"/>
            </a:endParaRPr>
          </a:p>
          <a:p>
            <a:pPr marL="171450" indent="-171450">
              <a:buFont typeface="Calibri"/>
              <a:buChar char="-"/>
            </a:pPr>
            <a:r>
              <a:rPr lang="en-US"/>
              <a:t>Promising in vivo data led to trials where the phase 2 dose has been determined for myeloma. There have been encouraging responses in heavily pre-treated relapsed/refractory myeloma patients along with AML and lymphoma. </a:t>
            </a:r>
          </a:p>
          <a:p>
            <a:pPr marL="171450" indent="-171450">
              <a:buFont typeface="Calibri"/>
              <a:buChar char="-"/>
            </a:pPr>
            <a:r>
              <a:rPr lang="en-US"/>
              <a:t>The next phase will evaluate combination treatments. </a:t>
            </a:r>
            <a:endParaRPr lang="en-US">
              <a:ea typeface="Calibri"/>
              <a:cs typeface="Calibri"/>
            </a:endParaRPr>
          </a:p>
          <a:p>
            <a:pPr marL="171450" indent="-171450">
              <a:buFont typeface="Calibri"/>
              <a:buChar char="-"/>
            </a:pPr>
            <a:r>
              <a:rPr lang="en-US"/>
              <a:t>The team have received a £25 million investment from Pfizer to progress the next steps of clinical development. </a:t>
            </a:r>
            <a:endParaRPr lang="en-US">
              <a:ea typeface="Calibri"/>
              <a:cs typeface="Calibri"/>
            </a:endParaRPr>
          </a:p>
          <a:p>
            <a:r>
              <a:rPr lang="en-US" b="1"/>
              <a:t> </a:t>
            </a:r>
            <a:endParaRPr lang="en-US">
              <a:ea typeface="Calibri"/>
              <a:cs typeface="Calibri"/>
            </a:endParaRPr>
          </a:p>
          <a:p>
            <a:r>
              <a:rPr lang="en-US" b="1"/>
              <a:t>TARGET NATIONAL</a:t>
            </a:r>
            <a:endParaRPr lang="en-US"/>
          </a:p>
          <a:p>
            <a:r>
              <a:rPr lang="en-US" b="1"/>
              <a:t> </a:t>
            </a:r>
            <a:endParaRPr lang="en-US"/>
          </a:p>
          <a:p>
            <a:pPr marL="171450" indent="-171450">
              <a:buFont typeface="Calibri"/>
              <a:buChar char="-"/>
            </a:pPr>
            <a:r>
              <a:rPr lang="en-US"/>
              <a:t>The National Biomarker Centre’s </a:t>
            </a:r>
            <a:r>
              <a:rPr lang="en-US" err="1"/>
              <a:t>ctDNA</a:t>
            </a:r>
            <a:r>
              <a:rPr lang="en-US"/>
              <a:t> profiling to support phase 1 clinical trial selection (TARGET) has been rolled out nationally in TARGET NATIONAL. </a:t>
            </a:r>
            <a:endParaRPr lang="en-US">
              <a:ea typeface="Calibri" panose="020F0502020204030204"/>
              <a:cs typeface="Calibri" panose="020F0502020204030204"/>
            </a:endParaRPr>
          </a:p>
          <a:p>
            <a:pPr marL="171450" indent="-171450">
              <a:buFont typeface="Calibri"/>
              <a:buChar char="-"/>
            </a:pPr>
            <a:r>
              <a:rPr lang="en-US"/>
              <a:t>Trial, in partnership with Roche Diagnostics will recruit 6,000 cancer patients from across the UK through 18 cancer </a:t>
            </a:r>
            <a:r>
              <a:rPr lang="en-US" err="1"/>
              <a:t>centres</a:t>
            </a:r>
            <a:r>
              <a:rPr lang="en-US"/>
              <a:t>. </a:t>
            </a:r>
            <a:endParaRPr lang="en-US">
              <a:ea typeface="Calibri"/>
              <a:cs typeface="Calibri"/>
            </a:endParaRPr>
          </a:p>
          <a:p>
            <a:pPr marL="171450" indent="-171450">
              <a:buFont typeface="Calibri"/>
              <a:buChar char="-"/>
            </a:pPr>
            <a:r>
              <a:rPr lang="en-US"/>
              <a:t>Underpinned by the Centre’s expertise in </a:t>
            </a:r>
            <a:r>
              <a:rPr lang="en-US" err="1"/>
              <a:t>ctDNA</a:t>
            </a:r>
            <a:r>
              <a:rPr lang="en-US"/>
              <a:t> based liquid biopsies and bioinformatics/scientific computing. </a:t>
            </a:r>
            <a:endParaRPr lang="en-US">
              <a:ea typeface="Calibri"/>
              <a:cs typeface="Calibri"/>
            </a:endParaRPr>
          </a:p>
          <a:p>
            <a:pPr marL="171450" indent="-171450">
              <a:buFont typeface="Calibri"/>
              <a:buChar char="-"/>
            </a:pPr>
            <a:r>
              <a:rPr lang="en-US"/>
              <a:t>National rollout led by Matt Krebs at the Christie NHS Foundation Trust. Supported across the UK by clinical research leaders including Sarah Danson in Sheffield, Alistair Greystoke in Newcastle and Becki Lee in Manchester. </a:t>
            </a:r>
            <a:endParaRPr lang="en-US">
              <a:ea typeface="Calibri"/>
              <a:cs typeface="Calibri"/>
            </a:endParaRPr>
          </a:p>
          <a:p>
            <a:endParaRPr lang="en-US">
              <a:ea typeface="Calibri"/>
              <a:cs typeface="Calibri"/>
            </a:endParaRPr>
          </a:p>
          <a:p>
            <a:r>
              <a:rPr lang="en-US" b="1"/>
              <a:t>COX-2</a:t>
            </a:r>
            <a:endParaRPr lang="en-US"/>
          </a:p>
          <a:p>
            <a:r>
              <a:rPr lang="en-US"/>
              <a:t> </a:t>
            </a:r>
            <a:endParaRPr lang="en-US">
              <a:ea typeface="Calibri"/>
              <a:cs typeface="Calibri"/>
            </a:endParaRPr>
          </a:p>
          <a:p>
            <a:pPr marL="171450" indent="-171450">
              <a:buFont typeface="Arial"/>
              <a:buChar char="•"/>
            </a:pPr>
            <a:r>
              <a:rPr lang="en-US"/>
              <a:t>Led by Santiago Zelenay, researchers explored how pharmacological inhibition of COX-2 synergises with immune checkpoint inhibitors resulting in improved immunotherapeutic responses. Specifically, inhibition of prostaglandin E2 synthesis (or its activity on EP2 and EP4 receptors) synergises with anti-PD-1 immunotherapy and triggers a potent and rapid </a:t>
            </a:r>
            <a:r>
              <a:rPr lang="en-US" err="1"/>
              <a:t>intratumoural</a:t>
            </a:r>
            <a:r>
              <a:rPr lang="en-US"/>
              <a:t> </a:t>
            </a:r>
            <a:r>
              <a:rPr lang="en-US" err="1"/>
              <a:t>IFNγ</a:t>
            </a:r>
            <a:r>
              <a:rPr lang="en-US"/>
              <a:t>-dependent response in mouse models. </a:t>
            </a:r>
          </a:p>
          <a:p>
            <a:pPr marL="171450" indent="-171450">
              <a:buFont typeface="Arial"/>
              <a:buChar char="•"/>
            </a:pPr>
            <a:r>
              <a:rPr lang="en-US"/>
              <a:t>In collaboration with Schumacher and Thommen the team explored this effect in human tumours and found the effects on the tumour immune profile of COX-2 inhibition were recapitulated across short term cultures of freshly explanted surgical specimens from a variety of cancer types. </a:t>
            </a:r>
          </a:p>
          <a:p>
            <a:pPr marL="171450" indent="-171450">
              <a:buFont typeface="Arial"/>
              <a:buChar char="•"/>
            </a:pPr>
            <a:r>
              <a:rPr lang="en-US"/>
              <a:t>Santiago, in collaboration with the National Biomarker Centre, now plans to set up the patient-derived tumour fragment platform at CRUK MI with major potential for guiding treatment selection for patients.</a:t>
            </a:r>
          </a:p>
          <a:p>
            <a:r>
              <a:rPr lang="en-US"/>
              <a:t> </a:t>
            </a:r>
            <a:endParaRPr lang="en-US">
              <a:ea typeface="Calibri"/>
              <a:cs typeface="Calibri"/>
            </a:endParaRPr>
          </a:p>
          <a:p>
            <a:endParaRPr lang="en-US" b="1">
              <a:ea typeface="Calibri"/>
              <a:cs typeface="Calibri"/>
            </a:endParaRPr>
          </a:p>
          <a:p>
            <a:endParaRPr lang="en-US" b="1">
              <a:ea typeface="Calibri"/>
              <a:cs typeface="Calibri"/>
            </a:endParaRPr>
          </a:p>
        </p:txBody>
      </p:sp>
      <p:sp>
        <p:nvSpPr>
          <p:cNvPr id="4" name="Slide Number Placeholder 3"/>
          <p:cNvSpPr>
            <a:spLocks noGrp="1"/>
          </p:cNvSpPr>
          <p:nvPr>
            <p:ph type="sldNum" sz="quarter" idx="5"/>
          </p:nvPr>
        </p:nvSpPr>
        <p:spPr/>
        <p:txBody>
          <a:bodyPr/>
          <a:lstStyle/>
          <a:p>
            <a:fld id="{2FB694A7-270C-4295-BB03-EE71C693E986}" type="slidenum">
              <a:rPr lang="en-GB" smtClean="0"/>
              <a:t>21</a:t>
            </a:fld>
            <a:endParaRPr lang="en-GB"/>
          </a:p>
        </p:txBody>
      </p:sp>
    </p:spTree>
    <p:extLst>
      <p:ext uri="{BB962C8B-B14F-4D97-AF65-F5344CB8AC3E}">
        <p14:creationId xmlns:p14="http://schemas.microsoft.com/office/powerpoint/2010/main" val="71971515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a typeface="Calibri"/>
                <a:cs typeface="Calibri"/>
              </a:rPr>
              <a:t>*Included is a small selection of our collaborators or partners for each institute</a:t>
            </a:r>
            <a:endParaRPr lang="en-GB"/>
          </a:p>
          <a:p>
            <a:endParaRPr lang="en-GB" b="1"/>
          </a:p>
          <a:p>
            <a:r>
              <a:rPr lang="en-GB" sz="1200" b="1"/>
              <a:t>Research</a:t>
            </a:r>
            <a:r>
              <a:rPr lang="en-GB" sz="1200" b="1" baseline="0"/>
              <a:t> impact examples</a:t>
            </a:r>
            <a:endParaRPr lang="en-GB">
              <a:ea typeface="Calibri"/>
              <a:cs typeface="Calibri"/>
            </a:endParaRPr>
          </a:p>
          <a:p>
            <a:endParaRPr lang="en-GB" b="1" baseline="0"/>
          </a:p>
          <a:p>
            <a:r>
              <a:rPr lang="en-GB" sz="1000" b="1" baseline="0"/>
              <a:t>British Election Study (BES)</a:t>
            </a:r>
            <a:endParaRPr lang="en-GB" sz="1000" b="1" baseline="0">
              <a:ea typeface="Calibri"/>
              <a:cs typeface="Calibri"/>
            </a:endParaRPr>
          </a:p>
          <a:p>
            <a:pPr marL="171450" indent="-171450">
              <a:buFontTx/>
              <a:buChar char="-"/>
            </a:pPr>
            <a:r>
              <a:rPr lang="en-GB" sz="1000" b="0" baseline="0"/>
              <a:t>Using polling methodology to help the industry address the ‘polling </a:t>
            </a:r>
            <a:r>
              <a:rPr lang="en-GB" sz="1000" b="0" baseline="0" err="1"/>
              <a:t>miss’</a:t>
            </a:r>
            <a:r>
              <a:rPr lang="en-GB" sz="1000" b="0" baseline="0"/>
              <a:t> of previous election, changing the turnout weighting methods.</a:t>
            </a:r>
            <a:r>
              <a:rPr lang="en-GB" sz="1000"/>
              <a:t> </a:t>
            </a:r>
          </a:p>
          <a:p>
            <a:pPr marL="171450" indent="-171450">
              <a:buFontTx/>
              <a:buChar char="-"/>
            </a:pPr>
            <a:r>
              <a:rPr lang="en-GB" sz="1000" b="0" baseline="0"/>
              <a:t>Aiding the strategies and internal reviews of the political parties – used as a benchmark to compare other data and analysis.</a:t>
            </a:r>
            <a:r>
              <a:rPr lang="en-GB" sz="1000"/>
              <a:t> </a:t>
            </a:r>
            <a:endParaRPr lang="en-GB" sz="1000" b="0" baseline="0">
              <a:ea typeface="Calibri"/>
              <a:cs typeface="Calibri"/>
            </a:endParaRPr>
          </a:p>
          <a:p>
            <a:pPr marL="171450" indent="-171450">
              <a:buFontTx/>
              <a:buChar char="-"/>
            </a:pPr>
            <a:r>
              <a:rPr lang="en-GB" sz="1000" b="0" baseline="0"/>
              <a:t>Improving public understanding of elections, including contributions to TV election specials across the BBC and ITV, along with national and international newspapers.</a:t>
            </a:r>
            <a:r>
              <a:rPr lang="en-GB" sz="1000"/>
              <a:t> </a:t>
            </a:r>
            <a:endParaRPr lang="en-GB" sz="1000" b="0" baseline="0">
              <a:ea typeface="Calibri"/>
              <a:cs typeface="Calibri"/>
            </a:endParaRPr>
          </a:p>
          <a:p>
            <a:pPr marL="171450" indent="-171450">
              <a:buFontTx/>
              <a:buChar char="-"/>
            </a:pPr>
            <a:endParaRPr lang="en-GB" sz="1000" b="0" baseline="0"/>
          </a:p>
          <a:p>
            <a:pPr marL="0" indent="0">
              <a:buFontTx/>
              <a:buNone/>
            </a:pPr>
            <a:r>
              <a:rPr lang="en-GB" sz="1000" b="1" baseline="0"/>
              <a:t>Security, Privacy, Identity and Trust Engagement </a:t>
            </a:r>
            <a:r>
              <a:rPr lang="en-GB" sz="1000" b="1" baseline="0" err="1"/>
              <a:t>NetworkPlus</a:t>
            </a:r>
            <a:r>
              <a:rPr lang="en-GB" sz="1000" b="1" baseline="0"/>
              <a:t> (SPRITE+)</a:t>
            </a:r>
            <a:endParaRPr lang="en-GB" sz="1000" b="1" baseline="0">
              <a:ea typeface="Calibri"/>
              <a:cs typeface="Calibri"/>
            </a:endParaRPr>
          </a:p>
          <a:p>
            <a:pPr marL="171450" indent="-171450">
              <a:buFontTx/>
              <a:buChar char="-"/>
            </a:pPr>
            <a:r>
              <a:rPr lang="en-GB" sz="1000" b="0" baseline="0"/>
              <a:t>Research policy helping to shape national strategy via a workshop to engage organisations in academia and government.</a:t>
            </a:r>
            <a:r>
              <a:rPr lang="en-GB" sz="1000"/>
              <a:t> </a:t>
            </a:r>
            <a:endParaRPr lang="en-GB" sz="1000" b="0" baseline="0">
              <a:ea typeface="Calibri"/>
              <a:cs typeface="Calibri"/>
            </a:endParaRPr>
          </a:p>
          <a:p>
            <a:pPr marL="171450" indent="-171450">
              <a:buFontTx/>
              <a:buChar char="-"/>
            </a:pPr>
            <a:r>
              <a:rPr lang="en-GB" sz="1000" b="0" baseline="0"/>
              <a:t>Digital identity policy through the Age Check Certification Scheme (ACCS) and other stakeholder organisations.</a:t>
            </a:r>
            <a:r>
              <a:rPr lang="en-GB" sz="1000"/>
              <a:t> </a:t>
            </a:r>
            <a:endParaRPr lang="en-GB" sz="1000" b="0" baseline="0">
              <a:ea typeface="Calibri"/>
              <a:cs typeface="Calibri"/>
            </a:endParaRPr>
          </a:p>
          <a:p>
            <a:pPr marL="171450" indent="-171450">
              <a:buFontTx/>
              <a:buChar char="-"/>
            </a:pPr>
            <a:r>
              <a:rPr lang="en-GB" sz="1000" b="0" baseline="0"/>
              <a:t>Cyber security policy providing expertise and support to regional and national government.</a:t>
            </a:r>
            <a:r>
              <a:rPr lang="en-GB" sz="1000"/>
              <a:t> </a:t>
            </a:r>
            <a:endParaRPr lang="en-GB" sz="1000" b="0" baseline="0">
              <a:ea typeface="Calibri"/>
              <a:cs typeface="Calibri"/>
            </a:endParaRPr>
          </a:p>
          <a:p>
            <a:pPr marL="171450" indent="-171450">
              <a:buFontTx/>
              <a:buChar char="-"/>
            </a:pPr>
            <a:r>
              <a:rPr lang="en-GB" sz="1000" b="0" baseline="0"/>
              <a:t>Evidence for Equality National Survey (EVENS) – largest and most comprehensive survey documenting the lives of ethnic and religious minorities in Britain during the pandemic. Provided an open invitation to people from ethnic minorities to take part and work with community partners to ensure outreach and relevance.</a:t>
            </a:r>
            <a:r>
              <a:rPr lang="en-GB" sz="1000"/>
              <a:t> </a:t>
            </a:r>
            <a:endParaRPr lang="en-GB" sz="1000" b="0" baseline="0">
              <a:ea typeface="Calibri"/>
              <a:cs typeface="Calibri"/>
            </a:endParaRPr>
          </a:p>
          <a:p>
            <a:pPr marL="0" indent="0">
              <a:buFontTx/>
              <a:buNone/>
            </a:pPr>
            <a:endParaRPr lang="en-GB" sz="1200" b="0" i="0" u="sng" strike="noStrike" kern="1200">
              <a:solidFill>
                <a:schemeClr val="tx1"/>
              </a:solidFill>
              <a:effectLst/>
              <a:latin typeface="+mn-lt"/>
              <a:ea typeface="+mn-ea"/>
              <a:cs typeface="+mn-cs"/>
              <a:hlinkClick r:id="rId3"/>
            </a:endParaRPr>
          </a:p>
        </p:txBody>
      </p:sp>
      <p:sp>
        <p:nvSpPr>
          <p:cNvPr id="4" name="Slide Number Placeholder 3"/>
          <p:cNvSpPr>
            <a:spLocks noGrp="1"/>
          </p:cNvSpPr>
          <p:nvPr>
            <p:ph type="sldNum" sz="quarter" idx="10"/>
          </p:nvPr>
        </p:nvSpPr>
        <p:spPr/>
        <p:txBody>
          <a:bodyPr/>
          <a:lstStyle/>
          <a:p>
            <a:fld id="{2FB694A7-270C-4295-BB03-EE71C693E986}" type="slidenum">
              <a:rPr lang="en-GB" smtClean="0"/>
              <a:t>22</a:t>
            </a:fld>
            <a:endParaRPr lang="en-GB"/>
          </a:p>
        </p:txBody>
      </p:sp>
    </p:spTree>
    <p:extLst>
      <p:ext uri="{BB962C8B-B14F-4D97-AF65-F5344CB8AC3E}">
        <p14:creationId xmlns:p14="http://schemas.microsoft.com/office/powerpoint/2010/main" val="181260652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*Included is a small selection of our collaborators or partners for each institute</a:t>
            </a:r>
            <a:endParaRPr lang="en-US"/>
          </a:p>
          <a:p>
            <a:endParaRPr lang="en-GB" b="1"/>
          </a:p>
          <a:p>
            <a:r>
              <a:rPr lang="en-GB" b="1"/>
              <a:t>Research impact</a:t>
            </a:r>
            <a:r>
              <a:rPr lang="en-GB" b="1" baseline="0"/>
              <a:t> examples</a:t>
            </a:r>
            <a:endParaRPr lang="en-GB">
              <a:ea typeface="Calibri"/>
              <a:cs typeface="Calibri"/>
            </a:endParaRPr>
          </a:p>
          <a:p>
            <a:endParaRPr lang="en-GB" b="1" baseline="0"/>
          </a:p>
          <a:p>
            <a:pPr marL="171450" indent="-171450">
              <a:buFontTx/>
              <a:buChar char="-"/>
            </a:pPr>
            <a:r>
              <a:rPr lang="en-GB" b="0" baseline="0"/>
              <a:t>Since 2022 the Institute has led or provided support for successful grant applications in health technology, attracting more than £24 million in research income to the University.</a:t>
            </a:r>
            <a:r>
              <a:rPr lang="en-GB"/>
              <a:t> </a:t>
            </a:r>
            <a:endParaRPr lang="en-GB">
              <a:ea typeface="Calibri"/>
              <a:cs typeface="Calibri"/>
            </a:endParaRPr>
          </a:p>
          <a:p>
            <a:pPr marL="171450" indent="-171450">
              <a:buFontTx/>
              <a:buChar char="-"/>
            </a:pPr>
            <a:r>
              <a:rPr lang="en-GB" b="0" baseline="0"/>
              <a:t>Community of more than 1,500 members including businesses, care providers, funders, charities, patient groups and academics from a broad range of disciplines.</a:t>
            </a:r>
            <a:r>
              <a:rPr lang="en-GB"/>
              <a:t> </a:t>
            </a:r>
            <a:endParaRPr lang="en-GB" b="0" baseline="0">
              <a:ea typeface="Calibri"/>
              <a:cs typeface="Calibri"/>
            </a:endParaRPr>
          </a:p>
          <a:p>
            <a:pPr marL="171450" indent="-171450">
              <a:buFontTx/>
              <a:buChar char="-"/>
            </a:pPr>
            <a:r>
              <a:rPr lang="en-GB" b="0" baseline="0"/>
              <a:t>Holds regular workshops and seminars and pump-priming to facilitate collaborations and co-create innovative solutions to health and care needs.</a:t>
            </a:r>
            <a:r>
              <a:rPr lang="en-GB"/>
              <a:t> </a:t>
            </a:r>
            <a:endParaRPr lang="en-GB" b="0" baseline="0">
              <a:ea typeface="Calibri"/>
              <a:cs typeface="Calibri"/>
            </a:endParaRPr>
          </a:p>
          <a:p>
            <a:pPr marL="171450" indent="-171450">
              <a:buFontTx/>
              <a:buChar char="-"/>
            </a:pPr>
            <a:r>
              <a:rPr lang="en-GB" b="0" baseline="0"/>
              <a:t>Works with partners to provide comprehensive support across the translational pathway – providing advice on applicability, funding, health economics, regulation, clinical trials, commercialisation and deployment.</a:t>
            </a:r>
            <a:r>
              <a:rPr lang="en-GB"/>
              <a:t> </a:t>
            </a:r>
            <a:endParaRPr lang="en-GB" b="0" baseline="0">
              <a:ea typeface="Calibri"/>
              <a:cs typeface="Calibri"/>
            </a:endParaRPr>
          </a:p>
          <a:p>
            <a:pPr marL="171450" indent="-171450">
              <a:buFontTx/>
              <a:buChar char="-"/>
            </a:pPr>
            <a:r>
              <a:rPr lang="en-GB" b="0" baseline="0"/>
              <a:t>Leading national initiatives like </a:t>
            </a:r>
            <a:r>
              <a:rPr lang="en-GB" b="0" baseline="0" err="1"/>
              <a:t>InSilicoUK</a:t>
            </a:r>
            <a:r>
              <a:rPr lang="en-GB" b="0" baseline="0"/>
              <a:t> Regulatory Science (</a:t>
            </a:r>
            <a:r>
              <a:rPr lang="en-GB" sz="1200" b="0" i="0" kern="1200">
                <a:solidFill>
                  <a:schemeClr val="tx1"/>
                </a:solidFill>
                <a:effectLst/>
                <a:latin typeface="+mn-lt"/>
                <a:ea typeface="+mn-ea"/>
                <a:cs typeface="+mn-cs"/>
              </a:rPr>
              <a:t>http://www.insilicouk.org)</a:t>
            </a:r>
            <a:r>
              <a:rPr lang="en-GB" b="0" baseline="0"/>
              <a:t> and Innovation Network</a:t>
            </a:r>
            <a:endParaRPr lang="en-GB" b="0" baseline="0">
              <a:ea typeface="Calibri"/>
              <a:cs typeface="Calibri"/>
            </a:endParaRPr>
          </a:p>
          <a:p>
            <a:pPr marL="171450" indent="-171450">
              <a:buFontTx/>
              <a:buChar char="-"/>
            </a:pPr>
            <a:endParaRPr lang="en-GB" b="0" baseline="0"/>
          </a:p>
          <a:p>
            <a:r>
              <a:rPr lang="en-GB" b="1" baseline="0"/>
              <a:t>Key research partners</a:t>
            </a:r>
            <a:r>
              <a:rPr lang="en-GB" b="1"/>
              <a:t> (expanded)</a:t>
            </a:r>
            <a:endParaRPr lang="en-GB" b="1" baseline="0">
              <a:ea typeface="Calibri"/>
              <a:cs typeface="Calibri"/>
            </a:endParaRPr>
          </a:p>
          <a:p>
            <a:pPr marL="0" indent="0">
              <a:buFontTx/>
              <a:buNone/>
            </a:pPr>
            <a:endParaRPr lang="en-GB" b="1" baseline="0"/>
          </a:p>
          <a:p>
            <a:pPr marL="171450" indent="-171450">
              <a:buFontTx/>
              <a:buChar char="-"/>
            </a:pPr>
            <a:r>
              <a:rPr lang="en-GB" b="0" baseline="0"/>
              <a:t>Formed via a partnership between the University, Greater Manchester Combined Authority (GMCA), Health Innovation Manchester, </a:t>
            </a:r>
            <a:r>
              <a:rPr lang="en-GB" b="0" baseline="0" err="1"/>
              <a:t>Bruntwood</a:t>
            </a:r>
            <a:r>
              <a:rPr lang="en-GB" b="0" baseline="0"/>
              <a:t> SciTech and the Manchester University NHS Foundation Trust.</a:t>
            </a:r>
            <a:r>
              <a:rPr lang="en-GB"/>
              <a:t> </a:t>
            </a:r>
            <a:endParaRPr lang="en-GB" b="0" baseline="0">
              <a:ea typeface="Calibri"/>
              <a:cs typeface="Calibri"/>
            </a:endParaRPr>
          </a:p>
          <a:p>
            <a:pPr marL="171450" indent="-171450">
              <a:buFontTx/>
              <a:buChar char="-"/>
            </a:pPr>
            <a:r>
              <a:rPr lang="en-GB" b="0" baseline="0"/>
              <a:t>Collaborates with The Christie NHS Foundation Trust, </a:t>
            </a:r>
            <a:r>
              <a:rPr lang="en-GB"/>
              <a:t>Northern</a:t>
            </a:r>
            <a:r>
              <a:rPr lang="en-GB" b="0" baseline="0"/>
              <a:t> </a:t>
            </a:r>
            <a:r>
              <a:rPr lang="en-GB"/>
              <a:t>Care Alliance NHS</a:t>
            </a:r>
            <a:r>
              <a:rPr lang="en-GB" b="0" baseline="0"/>
              <a:t> Foundation Trust, Greater Manchester Mental Health NHS Foundation Trust.</a:t>
            </a:r>
            <a:r>
              <a:rPr lang="en-GB"/>
              <a:t> </a:t>
            </a:r>
            <a:endParaRPr lang="en-GB" b="0" baseline="0">
              <a:ea typeface="Calibri"/>
              <a:cs typeface="Calibri"/>
            </a:endParaRPr>
          </a:p>
          <a:p>
            <a:pPr marL="171450" indent="-171450">
              <a:buFontTx/>
              <a:buChar char="-"/>
            </a:pPr>
            <a:r>
              <a:rPr lang="en-GB" b="0" baseline="0"/>
              <a:t>Partnerships with the Turing Innovation Catalyst (entrepreneurship and start-up incubation programme).</a:t>
            </a:r>
            <a:endParaRPr lang="en-GB" b="0" baseline="0">
              <a:ea typeface="Calibri"/>
              <a:cs typeface="Calibri"/>
            </a:endParaRPr>
          </a:p>
          <a:p>
            <a:pPr marL="171450" indent="-171450">
              <a:buFontTx/>
              <a:buChar char="-"/>
            </a:pPr>
            <a:r>
              <a:rPr lang="en-GB" b="0" baseline="0"/>
              <a:t>Royce Institute – working on advanced material devices and therapies.</a:t>
            </a:r>
            <a:endParaRPr lang="en-GB" b="0">
              <a:ea typeface="Calibri"/>
              <a:cs typeface="Calibri"/>
            </a:endParaRPr>
          </a:p>
        </p:txBody>
      </p:sp>
      <p:sp>
        <p:nvSpPr>
          <p:cNvPr id="4" name="Slide Number Placeholder 3"/>
          <p:cNvSpPr>
            <a:spLocks noGrp="1"/>
          </p:cNvSpPr>
          <p:nvPr>
            <p:ph type="sldNum" sz="quarter" idx="10"/>
          </p:nvPr>
        </p:nvSpPr>
        <p:spPr/>
        <p:txBody>
          <a:bodyPr/>
          <a:lstStyle/>
          <a:p>
            <a:fld id="{2FB694A7-270C-4295-BB03-EE71C693E986}" type="slidenum">
              <a:rPr lang="en-GB" smtClean="0"/>
              <a:t>23</a:t>
            </a:fld>
            <a:endParaRPr lang="en-GB"/>
          </a:p>
        </p:txBody>
      </p:sp>
    </p:spTree>
    <p:extLst>
      <p:ext uri="{BB962C8B-B14F-4D97-AF65-F5344CB8AC3E}">
        <p14:creationId xmlns:p14="http://schemas.microsoft.com/office/powerpoint/2010/main" val="84941365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*Included is a small selection of our collaborators or partners for each institute</a:t>
            </a:r>
            <a:endParaRPr lang="en-US"/>
          </a:p>
          <a:p>
            <a:endParaRPr lang="en-GB" i="1"/>
          </a:p>
          <a:p>
            <a:r>
              <a:rPr lang="en-GB" i="1"/>
              <a:t>Bringing together the UK’s largest and most comprehensive academic nuclear research capability to build on the scale, scope and quality of our activities and foster successful interdisciplinary collaboration.</a:t>
            </a:r>
            <a:endParaRPr lang="en-US">
              <a:ea typeface="Calibri"/>
              <a:cs typeface="Calibri" panose="020F0502020204030204"/>
            </a:endParaRPr>
          </a:p>
          <a:p>
            <a:endParaRPr lang="en-GB">
              <a:cs typeface="Calibri" panose="020F0502020204030204"/>
            </a:endParaRPr>
          </a:p>
          <a:p>
            <a:pPr marL="171450" indent="-171450">
              <a:buFont typeface="Calibri"/>
              <a:buChar char="-"/>
            </a:pPr>
            <a:r>
              <a:rPr lang="en-GB"/>
              <a:t>Addressing the full nuclear fuel cycle and challenges of nuclear power.</a:t>
            </a:r>
            <a:endParaRPr lang="en-US">
              <a:ea typeface="Calibri" panose="020F0502020204030204"/>
              <a:cs typeface="Calibri" panose="020F0502020204030204"/>
            </a:endParaRPr>
          </a:p>
          <a:p>
            <a:pPr marL="171450" indent="-171450">
              <a:buFont typeface="Calibri"/>
              <a:buChar char="-"/>
            </a:pPr>
            <a:r>
              <a:rPr lang="en-GB"/>
              <a:t>Most comprehensive research portfolio in UK academia.</a:t>
            </a:r>
            <a:endParaRPr lang="en-GB">
              <a:ea typeface="Calibri"/>
              <a:cs typeface="Calibri"/>
            </a:endParaRPr>
          </a:p>
          <a:p>
            <a:pPr marL="171450" indent="-171450">
              <a:buFont typeface="Calibri"/>
              <a:buChar char="-"/>
            </a:pPr>
            <a:r>
              <a:rPr lang="en-GB"/>
              <a:t>Investigating materials and fuel for fusion power.</a:t>
            </a:r>
            <a:endParaRPr lang="en-GB">
              <a:ea typeface="Calibri"/>
              <a:cs typeface="Calibri"/>
            </a:endParaRPr>
          </a:p>
          <a:p>
            <a:pPr marL="171450" indent="-171450">
              <a:buFont typeface="Calibri"/>
              <a:buChar char="-"/>
            </a:pPr>
            <a:r>
              <a:rPr lang="en-GB"/>
              <a:t>Researching health impacts and medical applications of radiation.</a:t>
            </a:r>
            <a:endParaRPr lang="en-GB">
              <a:ea typeface="Calibri"/>
              <a:cs typeface="Calibri"/>
            </a:endParaRPr>
          </a:p>
          <a:p>
            <a:endParaRPr lang="en-GB">
              <a:ea typeface="Calibri"/>
              <a:cs typeface="Calibri"/>
            </a:endParaRPr>
          </a:p>
          <a:p>
            <a:r>
              <a:rPr lang="en-GB" b="1"/>
              <a:t>Dalton Nuclear Policy Group</a:t>
            </a:r>
            <a:endParaRPr lang="en-GB"/>
          </a:p>
          <a:p>
            <a:pPr marL="171450" indent="-171450">
              <a:buFont typeface="Calibri"/>
              <a:buChar char="-"/>
            </a:pPr>
            <a:r>
              <a:rPr lang="en-GB" b="0" baseline="0"/>
              <a:t>Leveraging scientific, political and sector knowledge to offer a sustained line of impartial guidance to the government and industry.</a:t>
            </a:r>
            <a:r>
              <a:rPr lang="en-GB"/>
              <a:t> </a:t>
            </a:r>
            <a:endParaRPr lang="en-GB" b="0">
              <a:ea typeface="Calibri"/>
              <a:cs typeface="Calibri"/>
            </a:endParaRPr>
          </a:p>
          <a:p>
            <a:pPr marL="171450" indent="-171450">
              <a:buFont typeface="Calibri"/>
              <a:buChar char="-"/>
            </a:pPr>
            <a:r>
              <a:rPr lang="en-GB" b="0"/>
              <a:t>Investigating</a:t>
            </a:r>
            <a:r>
              <a:rPr lang="en-GB" b="0" baseline="0"/>
              <a:t> wider societal issues around nuclear power.</a:t>
            </a:r>
            <a:r>
              <a:rPr lang="en-GB"/>
              <a:t> </a:t>
            </a:r>
            <a:endParaRPr lang="en-GB" b="0" baseline="0">
              <a:ea typeface="Calibri"/>
              <a:cs typeface="Calibri"/>
            </a:endParaRPr>
          </a:p>
          <a:p>
            <a:pPr marL="171450" indent="-171450">
              <a:buFont typeface="Calibri"/>
              <a:buChar char="-"/>
            </a:pPr>
            <a:r>
              <a:rPr lang="en-GB" b="0" baseline="0"/>
              <a:t>Providing advice to policymakers based on impartial, evidence-based analysis.</a:t>
            </a:r>
            <a:endParaRPr lang="en-GB" b="0" baseline="0">
              <a:ea typeface="Calibri"/>
              <a:cs typeface="Calibri"/>
            </a:endParaRPr>
          </a:p>
          <a:p>
            <a:endParaRPr lang="en-GB" b="0" baseline="0"/>
          </a:p>
          <a:p>
            <a:r>
              <a:rPr lang="en-GB" b="1" baseline="0"/>
              <a:t>Dalton Cumbrian Facility</a:t>
            </a:r>
            <a:endParaRPr lang="en-GB" b="1" baseline="0">
              <a:ea typeface="Calibri"/>
              <a:cs typeface="Calibri"/>
            </a:endParaRPr>
          </a:p>
          <a:p>
            <a:pPr marL="171450" indent="-171450">
              <a:buFont typeface="Calibri"/>
              <a:buChar char="-"/>
            </a:pPr>
            <a:r>
              <a:rPr lang="en-GB" b="0"/>
              <a:t>Dedicated research base for radiation science and nuclear engineering.</a:t>
            </a:r>
            <a:r>
              <a:rPr lang="en-GB"/>
              <a:t> </a:t>
            </a:r>
            <a:endParaRPr lang="en-GB" b="0">
              <a:ea typeface="Calibri"/>
              <a:cs typeface="Calibri"/>
            </a:endParaRPr>
          </a:p>
          <a:p>
            <a:pPr marL="171450" indent="-171450">
              <a:buFont typeface="Calibri"/>
              <a:buChar char="-"/>
            </a:pPr>
            <a:r>
              <a:rPr lang="en-GB" b="0"/>
              <a:t>Unique focus</a:t>
            </a:r>
            <a:r>
              <a:rPr lang="en-GB" b="0" baseline="0"/>
              <a:t> on authentic radioactive and nuclear materials work.</a:t>
            </a:r>
            <a:r>
              <a:rPr lang="en-GB"/>
              <a:t> </a:t>
            </a:r>
            <a:endParaRPr lang="en-GB" b="0" baseline="0">
              <a:ea typeface="Calibri"/>
              <a:cs typeface="Calibri"/>
            </a:endParaRPr>
          </a:p>
          <a:p>
            <a:pPr marL="171450" indent="-171450">
              <a:buFont typeface="Calibri"/>
              <a:buChar char="-"/>
            </a:pPr>
            <a:endParaRPr lang="en-GB" b="0" baseline="0">
              <a:ea typeface="Calibri"/>
              <a:cs typeface="Calibri"/>
            </a:endParaRPr>
          </a:p>
          <a:p>
            <a:pPr marL="0" indent="0">
              <a:buFontTx/>
              <a:buNone/>
            </a:pPr>
            <a:r>
              <a:rPr lang="en-GB" b="1" baseline="0"/>
              <a:t>Research impact examples</a:t>
            </a:r>
            <a:endParaRPr lang="en-GB" b="1" baseline="0">
              <a:ea typeface="Calibri"/>
              <a:cs typeface="Calibri"/>
            </a:endParaRPr>
          </a:p>
          <a:p>
            <a:pPr marL="0" indent="0">
              <a:buFontTx/>
              <a:buNone/>
            </a:pPr>
            <a:endParaRPr lang="en-GB" b="0" baseline="0"/>
          </a:p>
          <a:p>
            <a:pPr marL="0" indent="0">
              <a:buFontTx/>
              <a:buNone/>
            </a:pPr>
            <a:r>
              <a:rPr lang="en-GB" b="1" baseline="0"/>
              <a:t>Robotics for decommissioning</a:t>
            </a:r>
            <a:endParaRPr lang="en-GB" b="1">
              <a:ea typeface="Calibri"/>
              <a:cs typeface="Calibri"/>
            </a:endParaRPr>
          </a:p>
          <a:p>
            <a:pPr marL="171450" indent="-171450">
              <a:buFont typeface="Calibri"/>
              <a:buChar char="-"/>
            </a:pPr>
            <a:r>
              <a:rPr lang="en-GB" b="0" u="none" baseline="0"/>
              <a:t>Our researchers have developed some of the only robots to be deployed into industrial, radioactive facilities in the UK and abroad.</a:t>
            </a:r>
            <a:r>
              <a:rPr lang="en-GB"/>
              <a:t> </a:t>
            </a:r>
            <a:endParaRPr lang="en-GB" b="0" u="none" baseline="0">
              <a:ea typeface="Calibri"/>
              <a:cs typeface="Calibri"/>
            </a:endParaRPr>
          </a:p>
          <a:p>
            <a:pPr marL="171450" indent="-171450">
              <a:buFont typeface="Calibri"/>
              <a:buChar char="-"/>
            </a:pPr>
            <a:r>
              <a:rPr lang="en-GB" b="0" u="none" baseline="0"/>
              <a:t>Lyra (Time Magazine’s Invention of the Year, 2022) now surveys a legacy ventilation duct on the Dounreay site in Scotland. Saved £5 million in labour costs and eliminated 2,250 hours of airline-suited human </a:t>
            </a:r>
            <a:r>
              <a:rPr lang="en-GB"/>
              <a:t>entries</a:t>
            </a:r>
            <a:r>
              <a:rPr lang="en-GB" b="0" u="none" baseline="0"/>
              <a:t>, reducing risk to human operators.</a:t>
            </a:r>
            <a:endParaRPr lang="en-GB" b="0" u="none" baseline="0">
              <a:ea typeface="Calibri"/>
              <a:cs typeface="Calibri"/>
            </a:endParaRPr>
          </a:p>
          <a:p>
            <a:pPr marL="171450" indent="-171450">
              <a:buFont typeface="Calibri"/>
              <a:buChar char="-"/>
            </a:pPr>
            <a:r>
              <a:rPr lang="en-GB" b="0" u="none" baseline="0"/>
              <a:t>Supports the Nuclear Decommissioning Authority’s challenges of reducing human entries into active facilities by 50% before 2030.</a:t>
            </a:r>
            <a:r>
              <a:rPr lang="en-GB"/>
              <a:t> </a:t>
            </a:r>
            <a:endParaRPr lang="en-GB" b="0" u="none" baseline="0">
              <a:ea typeface="Calibri"/>
              <a:cs typeface="Calibri"/>
            </a:endParaRPr>
          </a:p>
          <a:p>
            <a:pPr marL="171450" indent="-171450">
              <a:buFont typeface="Calibri"/>
              <a:buChar char="-"/>
            </a:pPr>
            <a:endParaRPr lang="en-GB" b="0" u="none" baseline="0">
              <a:ea typeface="Calibri"/>
              <a:cs typeface="Calibri"/>
            </a:endParaRPr>
          </a:p>
          <a:p>
            <a:pPr marL="0" indent="0">
              <a:buFontTx/>
              <a:buNone/>
            </a:pPr>
            <a:r>
              <a:rPr lang="en-GB" b="1" u="none" baseline="0"/>
              <a:t>Effluent Treatment Centre of Excellence</a:t>
            </a:r>
            <a:endParaRPr lang="en-GB" b="1" u="none" baseline="0">
              <a:ea typeface="Calibri"/>
              <a:cs typeface="Calibri"/>
            </a:endParaRPr>
          </a:p>
          <a:p>
            <a:pPr marL="171450" indent="-171450">
              <a:buFont typeface="Calibri"/>
              <a:buChar char="-"/>
            </a:pPr>
            <a:r>
              <a:rPr lang="en-GB" b="0" i="0" u="none" baseline="0"/>
              <a:t>Collaboration between our University, Sellafield nuclear facility and the National Nuclear Laboratory.</a:t>
            </a:r>
            <a:r>
              <a:rPr lang="en-GB"/>
              <a:t> </a:t>
            </a:r>
            <a:endParaRPr lang="en-GB" b="0" i="0" u="none" baseline="0">
              <a:ea typeface="Calibri"/>
              <a:cs typeface="Calibri"/>
            </a:endParaRPr>
          </a:p>
          <a:p>
            <a:pPr marL="171450" indent="-171450">
              <a:buFont typeface="Calibri"/>
              <a:buChar char="-"/>
            </a:pPr>
            <a:r>
              <a:rPr lang="en-GB" b="0" i="0" u="none" baseline="0"/>
              <a:t>Provides fundamental research underpinning the effluent treatment facilities at Sellafield.</a:t>
            </a:r>
            <a:endParaRPr lang="en-GB" b="0" i="0" u="none" baseline="0">
              <a:ea typeface="Calibri"/>
              <a:cs typeface="Calibri"/>
            </a:endParaRPr>
          </a:p>
          <a:p>
            <a:pPr marL="171450" indent="-171450">
              <a:buFont typeface="Calibri"/>
              <a:buChar char="-"/>
            </a:pPr>
            <a:r>
              <a:rPr lang="en-GB" b="0" i="0" u="none" baseline="0"/>
              <a:t>Research enabled operational changes at the Enhanced Actinide Removal Plant (EARP), leading to reductions in radionuclide discharges to the Irish Sea by 50-90%.</a:t>
            </a:r>
            <a:endParaRPr lang="en-GB" b="0" i="0" u="none" baseline="0">
              <a:ea typeface="Calibri"/>
              <a:cs typeface="Calibri"/>
            </a:endParaRPr>
          </a:p>
          <a:p>
            <a:pPr marL="171450" indent="-171450">
              <a:buFont typeface="Calibri"/>
              <a:buChar char="-"/>
            </a:pPr>
            <a:r>
              <a:rPr lang="en-GB" b="0" i="0" u="none" baseline="0"/>
              <a:t>Also reduced radioactivity within the whole system by more than 69%, led to a cost saving of more than £10 million and enhanced fuel retrieval operations in the legacy ponds, saving £2.4 million.</a:t>
            </a:r>
            <a:r>
              <a:rPr lang="en-GB"/>
              <a:t> </a:t>
            </a:r>
            <a:endParaRPr lang="en-GB" b="0" i="0" u="none" baseline="0">
              <a:ea typeface="Calibri"/>
              <a:cs typeface="Calibri"/>
            </a:endParaRPr>
          </a:p>
          <a:p>
            <a:pPr marL="171450" indent="-171450">
              <a:buFont typeface="Calibri"/>
              <a:buChar char="-"/>
            </a:pPr>
            <a:endParaRPr lang="en-GB" b="0" i="0" u="none" baseline="0">
              <a:ea typeface="Calibri"/>
              <a:cs typeface="Calibri"/>
            </a:endParaRPr>
          </a:p>
          <a:p>
            <a:pPr marL="0" indent="0">
              <a:buFontTx/>
              <a:buNone/>
            </a:pPr>
            <a:r>
              <a:rPr lang="en-GB" b="1" u="none" baseline="0"/>
              <a:t>Nuclear Graphite Research Group</a:t>
            </a:r>
            <a:endParaRPr lang="en-GB" b="0" u="none" baseline="0"/>
          </a:p>
          <a:p>
            <a:pPr marL="171450" indent="-171450">
              <a:buFont typeface="Calibri"/>
              <a:buChar char="-"/>
            </a:pPr>
            <a:r>
              <a:rPr lang="en-GB" b="0" i="0" u="none" baseline="0"/>
              <a:t>Helping to extend the safe operational lifetime of the UK’s ageing advanced gas-cooled (AGR) nuclear reactors by up to ten years.</a:t>
            </a:r>
            <a:r>
              <a:rPr lang="en-GB"/>
              <a:t> </a:t>
            </a:r>
            <a:endParaRPr lang="en-GB" b="0" i="0" u="none" baseline="0">
              <a:ea typeface="Calibri" panose="020F0502020204030204"/>
              <a:cs typeface="Calibri" panose="020F0502020204030204"/>
            </a:endParaRPr>
          </a:p>
          <a:p>
            <a:pPr marL="171450" indent="-171450">
              <a:buFont typeface="Calibri"/>
              <a:buChar char="-"/>
            </a:pPr>
            <a:r>
              <a:rPr lang="en-GB" b="0" i="0" u="none" baseline="0"/>
              <a:t>Delivering energy security for the UK and an economic impact of £1.5 billion per year.</a:t>
            </a:r>
            <a:r>
              <a:rPr lang="en-GB"/>
              <a:t> </a:t>
            </a:r>
            <a:endParaRPr lang="en-GB" b="0" i="0" u="none" baseline="0">
              <a:ea typeface="Calibri" panose="020F0502020204030204"/>
              <a:cs typeface="Calibri" panose="020F0502020204030204"/>
            </a:endParaRPr>
          </a:p>
          <a:p>
            <a:pPr marL="171450" indent="-171450">
              <a:buFont typeface="Calibri"/>
              <a:buChar char="-"/>
            </a:pPr>
            <a:r>
              <a:rPr lang="en-GB" b="0" i="0" u="none" baseline="0"/>
              <a:t>Saved more than 17 million tonnes of CO2 emissions each year and enabling the UK to save £745 million in excise from the Climate Change Levy.</a:t>
            </a:r>
            <a:r>
              <a:rPr lang="en-GB"/>
              <a:t> </a:t>
            </a:r>
            <a:endParaRPr lang="en-GB" b="0" i="0" u="none" baseline="0">
              <a:ea typeface="Calibri" panose="020F0502020204030204"/>
              <a:cs typeface="Calibri" panose="020F0502020204030204"/>
            </a:endParaRPr>
          </a:p>
          <a:p>
            <a:pPr marL="171450" indent="-171450">
              <a:buFont typeface="Calibri"/>
              <a:buChar char="-"/>
            </a:pPr>
            <a:endParaRPr lang="en-GB"/>
          </a:p>
          <a:p>
            <a:r>
              <a:rPr lang="en-GB" b="1">
                <a:ea typeface="Calibri" panose="020F0502020204030204"/>
                <a:cs typeface="Calibri" panose="020F0502020204030204"/>
              </a:rPr>
              <a:t>Key partners/collaborations (expanded)</a:t>
            </a:r>
          </a:p>
          <a:p>
            <a:endParaRPr lang="en-GB">
              <a:ea typeface="Calibri"/>
              <a:cs typeface="Calibri"/>
            </a:endParaRPr>
          </a:p>
          <a:p>
            <a:r>
              <a:rPr lang="en-GB">
                <a:ea typeface="Calibri"/>
                <a:cs typeface="Calibri"/>
              </a:rPr>
              <a:t>Nuclear Waste Service </a:t>
            </a:r>
            <a:r>
              <a:rPr lang="en-GB"/>
              <a:t>–</a:t>
            </a:r>
            <a:r>
              <a:rPr lang="en-GB">
                <a:ea typeface="Calibri"/>
                <a:cs typeface="Calibri"/>
              </a:rPr>
              <a:t> </a:t>
            </a:r>
            <a:r>
              <a:rPr lang="en-GB"/>
              <a:t>We host the Nuclear Waste Services Research Support Office, a collaboration with The University of Bristol working to harness UK university capabilities to help support radioactive waste management solutions. </a:t>
            </a:r>
            <a:endParaRPr lang="en-GB">
              <a:ea typeface="Calibri"/>
              <a:cs typeface="Calibri"/>
            </a:endParaRPr>
          </a:p>
          <a:p>
            <a:endParaRPr lang="en-GB">
              <a:ea typeface="Calibri"/>
              <a:cs typeface="Calibri"/>
            </a:endParaRPr>
          </a:p>
          <a:p>
            <a:r>
              <a:rPr lang="en-GB">
                <a:ea typeface="Calibri"/>
                <a:cs typeface="Calibri"/>
              </a:rPr>
              <a:t>UKAEA – Manchester </a:t>
            </a:r>
            <a:r>
              <a:rPr lang="en-GB"/>
              <a:t>was awarded £1.3m by the UK Atomic Energy Authority for the development of lithium technologies for fusion. </a:t>
            </a:r>
            <a:endParaRPr lang="en-GB">
              <a:ea typeface="Calibri"/>
              <a:cs typeface="Calibri"/>
            </a:endParaRPr>
          </a:p>
          <a:p>
            <a:endParaRPr lang="en-GB">
              <a:ea typeface="Calibri"/>
              <a:cs typeface="Calibri"/>
            </a:endParaRPr>
          </a:p>
          <a:p>
            <a:r>
              <a:rPr lang="en-GB">
                <a:ea typeface="Calibri"/>
                <a:cs typeface="Calibri"/>
              </a:rPr>
              <a:t>Nuclear Decommissioning Authority </a:t>
            </a:r>
            <a:r>
              <a:rPr lang="en-GB"/>
              <a:t>–</a:t>
            </a:r>
            <a:r>
              <a:rPr lang="en-GB">
                <a:ea typeface="Calibri"/>
                <a:cs typeface="Calibri"/>
              </a:rPr>
              <a:t> Named</a:t>
            </a:r>
            <a:r>
              <a:rPr lang="en-GB"/>
              <a:t> joint winner of the Royal Academy of Engineering’s Bhattacharyya prize 2023 for this decades-long collaboration. </a:t>
            </a:r>
            <a:endParaRPr lang="en-GB">
              <a:ea typeface="Calibri"/>
              <a:cs typeface="Calibri"/>
            </a:endParaRPr>
          </a:p>
          <a:p>
            <a:endParaRPr lang="en-GB">
              <a:ea typeface="Calibri"/>
              <a:cs typeface="Calibri"/>
            </a:endParaRPr>
          </a:p>
          <a:p>
            <a:r>
              <a:rPr lang="en-GB">
                <a:ea typeface="Calibri"/>
                <a:cs typeface="Calibri"/>
              </a:rPr>
              <a:t>Flinders University </a:t>
            </a:r>
            <a:r>
              <a:rPr lang="en-GB"/>
              <a:t>–</a:t>
            </a:r>
            <a:r>
              <a:rPr lang="en-GB">
                <a:ea typeface="Calibri"/>
                <a:cs typeface="Calibri"/>
              </a:rPr>
              <a:t> </a:t>
            </a:r>
            <a:r>
              <a:rPr lang="en-GB"/>
              <a:t>Collaboration to enable Flinders University to begin developing specialist skills needed to underpin the future construction of nuclear submarines under the Australia-United Kingdom-United States (AUKUS) security partnership. </a:t>
            </a:r>
            <a:endParaRPr lang="en-GB">
              <a:ea typeface="Calibri"/>
              <a:cs typeface="Calibri"/>
            </a:endParaRPr>
          </a:p>
          <a:p>
            <a:endParaRPr lang="en-GB">
              <a:ea typeface="Calibri"/>
              <a:cs typeface="Calibri"/>
            </a:endParaRPr>
          </a:p>
          <a:p>
            <a:endParaRPr lang="en-GB">
              <a:ea typeface="Calibri"/>
              <a:cs typeface="Calibri"/>
            </a:endParaRPr>
          </a:p>
          <a:p>
            <a:endParaRPr lang="en-GB">
              <a:ea typeface="Calibri"/>
              <a:cs typeface="Calibri"/>
            </a:endParaRPr>
          </a:p>
          <a:p>
            <a:endParaRPr lang="en-GB">
              <a:ea typeface="Calibri"/>
              <a:cs typeface="Calibri"/>
            </a:endParaRPr>
          </a:p>
          <a:p>
            <a:r>
              <a:rPr lang="en-GB"/>
              <a:t> </a:t>
            </a:r>
            <a:endParaRPr lang="en-GB" b="0" i="0" u="none">
              <a:ea typeface="Calibri" panose="020F0502020204030204"/>
              <a:cs typeface="Calibri" panose="020F0502020204030204"/>
            </a:endParaRPr>
          </a:p>
        </p:txBody>
      </p:sp>
      <p:sp>
        <p:nvSpPr>
          <p:cNvPr id="4" name="Slide Number Placeholder 3"/>
          <p:cNvSpPr>
            <a:spLocks noGrp="1"/>
          </p:cNvSpPr>
          <p:nvPr>
            <p:ph type="sldNum" sz="quarter" idx="10"/>
          </p:nvPr>
        </p:nvSpPr>
        <p:spPr/>
        <p:txBody>
          <a:bodyPr/>
          <a:lstStyle/>
          <a:p>
            <a:fld id="{2FB694A7-270C-4295-BB03-EE71C693E986}" type="slidenum">
              <a:rPr lang="en-GB" smtClean="0"/>
              <a:t>24</a:t>
            </a:fld>
            <a:endParaRPr lang="en-GB"/>
          </a:p>
        </p:txBody>
      </p:sp>
    </p:spTree>
    <p:extLst>
      <p:ext uri="{BB962C8B-B14F-4D97-AF65-F5344CB8AC3E}">
        <p14:creationId xmlns:p14="http://schemas.microsoft.com/office/powerpoint/2010/main" val="426932946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*Included is a small selection of our collaborators or partners for each institute</a:t>
            </a:r>
            <a:endParaRPr lang="en-US"/>
          </a:p>
          <a:p>
            <a:endParaRPr lang="en-GB" b="1"/>
          </a:p>
          <a:p>
            <a:r>
              <a:rPr lang="en-GB" b="1"/>
              <a:t>Research impact examples</a:t>
            </a:r>
            <a:endParaRPr lang="en-GB"/>
          </a:p>
          <a:p>
            <a:endParaRPr lang="en-GB" b="1"/>
          </a:p>
          <a:p>
            <a:r>
              <a:rPr lang="en-GB" b="1"/>
              <a:t>Effective States and Inclusive</a:t>
            </a:r>
            <a:r>
              <a:rPr lang="en-GB" b="1" baseline="0"/>
              <a:t> Development Research Centre (ESID)</a:t>
            </a:r>
            <a:endParaRPr lang="en-GB" b="1" baseline="0">
              <a:ea typeface="Calibri"/>
              <a:cs typeface="Calibri"/>
            </a:endParaRPr>
          </a:p>
          <a:p>
            <a:pPr marL="171450" indent="-171450">
              <a:buFontTx/>
              <a:buChar char="-"/>
            </a:pPr>
            <a:r>
              <a:rPr lang="en-GB" b="0" baseline="0"/>
              <a:t>Our University’s research has transformed how international development agencies understand and promote economic development and encouraged the government to launch politically-informed programmes worth more than £270 million and impact more than one million people.</a:t>
            </a:r>
            <a:r>
              <a:rPr lang="en-GB"/>
              <a:t> </a:t>
            </a:r>
            <a:endParaRPr lang="en-GB">
              <a:ea typeface="Calibri" panose="020F0502020204030204"/>
              <a:cs typeface="Calibri" panose="020F0502020204030204"/>
            </a:endParaRPr>
          </a:p>
          <a:p>
            <a:pPr marL="171450" indent="-171450">
              <a:buFontTx/>
              <a:buChar char="-"/>
            </a:pPr>
            <a:endParaRPr lang="en-GB">
              <a:ea typeface="Calibri" panose="020F0502020204030204"/>
              <a:cs typeface="Calibri" panose="020F0502020204030204"/>
            </a:endParaRPr>
          </a:p>
          <a:p>
            <a:pPr marL="171450" indent="-171450">
              <a:buFontTx/>
              <a:buChar char="-"/>
            </a:pPr>
            <a:r>
              <a:rPr lang="en-GB" b="1"/>
              <a:t>African Cities Research Consortium</a:t>
            </a:r>
            <a:endParaRPr lang="en-GB" b="1" baseline="0">
              <a:ea typeface="Calibri"/>
              <a:cs typeface="Calibri"/>
            </a:endParaRPr>
          </a:p>
          <a:p>
            <a:pPr marL="171450" indent="-171450">
              <a:buFontTx/>
              <a:buChar char="-"/>
            </a:pPr>
            <a:r>
              <a:rPr lang="en-GB" b="0" baseline="0"/>
              <a:t>Teams in Accra, Harare, Kampala, Lagos and Nairobi are implementing urban development interventions to address challenges identified in the foundation phase research and advance urban reform.</a:t>
            </a:r>
            <a:r>
              <a:rPr lang="en-GB"/>
              <a:t> </a:t>
            </a:r>
            <a:endParaRPr lang="en-GB" b="0" baseline="0">
              <a:ea typeface="Calibri"/>
              <a:cs typeface="Calibri"/>
            </a:endParaRPr>
          </a:p>
          <a:p>
            <a:pPr marL="171450" indent="-171450">
              <a:buFontTx/>
              <a:buChar char="-"/>
            </a:pPr>
            <a:r>
              <a:rPr lang="en-GB" b="0" baseline="0"/>
              <a:t>Accra – community-led waste management project to establish an organic waste value chain – providing employment and better working conditions for waste collectors.</a:t>
            </a:r>
            <a:r>
              <a:rPr lang="en-GB"/>
              <a:t> </a:t>
            </a:r>
            <a:endParaRPr lang="en-GB" b="0" baseline="0">
              <a:ea typeface="Calibri"/>
              <a:cs typeface="Calibri"/>
            </a:endParaRPr>
          </a:p>
          <a:p>
            <a:pPr marL="171450" indent="-171450">
              <a:buFontTx/>
              <a:buChar char="-"/>
            </a:pPr>
            <a:endParaRPr lang="en-GB" b="0" baseline="0"/>
          </a:p>
          <a:p>
            <a:pPr marL="0" indent="0">
              <a:buFontTx/>
              <a:buNone/>
            </a:pPr>
            <a:r>
              <a:rPr lang="en-GB" b="1" baseline="0"/>
              <a:t>One World Together</a:t>
            </a:r>
            <a:endParaRPr lang="en-GB" b="1" baseline="0">
              <a:ea typeface="Calibri"/>
              <a:cs typeface="Calibri"/>
            </a:endParaRPr>
          </a:p>
          <a:p>
            <a:pPr marL="171450" indent="-171450">
              <a:buFontTx/>
              <a:buChar char="-"/>
            </a:pPr>
            <a:r>
              <a:rPr lang="en-GB" b="0" baseline="0"/>
              <a:t>Community organisations from Manchester to Zambia, guided by a youth board made up of University students.</a:t>
            </a:r>
            <a:r>
              <a:rPr lang="en-GB"/>
              <a:t> </a:t>
            </a:r>
            <a:endParaRPr lang="en-GB" b="0" baseline="0">
              <a:ea typeface="Calibri"/>
              <a:cs typeface="Calibri"/>
            </a:endParaRPr>
          </a:p>
          <a:p>
            <a:pPr marL="171450" indent="-171450">
              <a:buFontTx/>
              <a:buChar char="-"/>
            </a:pPr>
            <a:r>
              <a:rPr lang="en-GB" b="0" baseline="0"/>
              <a:t>Showing a more effective way to generate equitable and impactful funding for community organisations.</a:t>
            </a:r>
            <a:r>
              <a:rPr lang="en-GB"/>
              <a:t> </a:t>
            </a:r>
            <a:endParaRPr lang="en-GB" b="0" baseline="0">
              <a:ea typeface="Calibri"/>
              <a:cs typeface="Calibri"/>
            </a:endParaRPr>
          </a:p>
          <a:p>
            <a:pPr marL="171450" indent="-171450">
              <a:buFontTx/>
              <a:buChar char="-"/>
            </a:pPr>
            <a:r>
              <a:rPr lang="en-GB" b="0" baseline="0"/>
              <a:t>Building new forms of engagement that shift money and power to the organisations closest to communities and improving </a:t>
            </a:r>
            <a:r>
              <a:rPr lang="en-GB"/>
              <a:t>supporter's understanding</a:t>
            </a:r>
            <a:r>
              <a:rPr lang="en-GB" b="0" baseline="0"/>
              <a:t> of poverty and inequality and the role of </a:t>
            </a:r>
            <a:r>
              <a:rPr lang="en-GB"/>
              <a:t>locals</a:t>
            </a:r>
            <a:r>
              <a:rPr lang="en-GB" b="0" baseline="0"/>
              <a:t> </a:t>
            </a:r>
            <a:r>
              <a:rPr lang="en-GB"/>
              <a:t>in</a:t>
            </a:r>
            <a:r>
              <a:rPr lang="en-GB" b="0" baseline="0"/>
              <a:t> overcoming them.</a:t>
            </a:r>
            <a:r>
              <a:rPr lang="en-GB"/>
              <a:t> </a:t>
            </a:r>
            <a:endParaRPr lang="en-GB" b="0" baseline="0">
              <a:ea typeface="Calibri"/>
              <a:cs typeface="Calibri"/>
            </a:endParaRPr>
          </a:p>
          <a:p>
            <a:pPr marL="171450" indent="-171450">
              <a:buFontTx/>
              <a:buChar char="-"/>
            </a:pPr>
            <a:endParaRPr lang="en-GB" b="0" baseline="0"/>
          </a:p>
          <a:p>
            <a:pPr marL="0" indent="0">
              <a:buFontTx/>
              <a:buNone/>
            </a:pPr>
            <a:r>
              <a:rPr lang="en-GB" b="1" baseline="0"/>
              <a:t>Preventing cardiovascular disease in Indonesia</a:t>
            </a:r>
            <a:endParaRPr lang="en-GB" b="1" baseline="0">
              <a:ea typeface="Calibri"/>
              <a:cs typeface="Calibri"/>
            </a:endParaRPr>
          </a:p>
          <a:p>
            <a:pPr marL="171450" indent="-171450">
              <a:buFontTx/>
              <a:buChar char="-"/>
            </a:pPr>
            <a:r>
              <a:rPr lang="en-GB" b="0" baseline="0"/>
              <a:t>Dr </a:t>
            </a:r>
            <a:r>
              <a:rPr lang="en-GB" b="0" baseline="0" err="1"/>
              <a:t>Gindo</a:t>
            </a:r>
            <a:r>
              <a:rPr lang="en-GB" b="0" baseline="0"/>
              <a:t> Tampubolon is part of team improving cardiovascular care in rural Indonesia through </a:t>
            </a:r>
            <a:r>
              <a:rPr lang="en-GB" b="0" baseline="0" err="1"/>
              <a:t>SMARThealth</a:t>
            </a:r>
            <a:r>
              <a:rPr lang="en-GB" b="0" baseline="0"/>
              <a:t>.</a:t>
            </a:r>
            <a:r>
              <a:rPr lang="en-GB"/>
              <a:t> </a:t>
            </a:r>
            <a:endParaRPr lang="en-GB" b="0" baseline="0">
              <a:ea typeface="Calibri"/>
              <a:cs typeface="Calibri"/>
            </a:endParaRPr>
          </a:p>
          <a:p>
            <a:pPr marL="171450" indent="-171450">
              <a:buFontTx/>
              <a:buChar char="-"/>
            </a:pPr>
            <a:r>
              <a:rPr lang="en-GB" b="0" baseline="0" err="1"/>
              <a:t>SMARThealth</a:t>
            </a:r>
            <a:r>
              <a:rPr lang="en-GB" b="0" baseline="0"/>
              <a:t> gives rural villages the tools and training to take blood samples to check for risk of cardiovascular disease.</a:t>
            </a:r>
            <a:endParaRPr lang="en-GB" b="0" baseline="0">
              <a:ea typeface="Calibri"/>
              <a:cs typeface="Calibri"/>
            </a:endParaRPr>
          </a:p>
          <a:p>
            <a:pPr marL="171450" indent="-171450">
              <a:buFontTx/>
              <a:buChar char="-"/>
            </a:pPr>
            <a:r>
              <a:rPr lang="en-GB" b="0" baseline="0"/>
              <a:t>Results showed a 14.5% reduction in the number of those at high risk of cardiovascular disease, with improved life expectancy for 3,750 people.</a:t>
            </a:r>
            <a:r>
              <a:rPr lang="en-GB"/>
              <a:t> </a:t>
            </a:r>
            <a:endParaRPr lang="en-GB" b="0" baseline="0">
              <a:ea typeface="Calibri"/>
              <a:cs typeface="Calibri"/>
            </a:endParaRPr>
          </a:p>
          <a:p>
            <a:pPr marL="171450" indent="-171450">
              <a:buFontTx/>
              <a:buChar char="-"/>
            </a:pPr>
            <a:endParaRPr lang="en-GB" b="0" baseline="0"/>
          </a:p>
          <a:p>
            <a:pPr marL="0" indent="0">
              <a:buFontTx/>
              <a:buNone/>
            </a:pPr>
            <a:r>
              <a:rPr lang="en-GB" b="1" baseline="0"/>
              <a:t>Building a safe, sustainable and legal wild food sector in Zambia</a:t>
            </a:r>
            <a:endParaRPr lang="en-GB" b="1" baseline="0">
              <a:ea typeface="Calibri"/>
              <a:cs typeface="Calibri"/>
            </a:endParaRPr>
          </a:p>
          <a:p>
            <a:pPr marL="171450" indent="-171450">
              <a:buFontTx/>
              <a:buChar char="-"/>
            </a:pPr>
            <a:r>
              <a:rPr lang="en-GB" b="0" baseline="0"/>
              <a:t>Communications and awareness raising campaign targeting 15,000 people engaged in illegal, unsafe and/or unsustainable game meat trade.</a:t>
            </a:r>
            <a:r>
              <a:rPr lang="en-GB"/>
              <a:t> </a:t>
            </a:r>
            <a:endParaRPr lang="en-GB" b="0" baseline="0">
              <a:ea typeface="Calibri"/>
              <a:cs typeface="Calibri"/>
            </a:endParaRPr>
          </a:p>
          <a:p>
            <a:pPr marL="171450" indent="-171450">
              <a:buFontTx/>
              <a:buChar char="-"/>
            </a:pPr>
            <a:r>
              <a:rPr lang="en-GB" b="0" baseline="0"/>
              <a:t>Research with Zambia’s Wildlife Producers Association </a:t>
            </a:r>
            <a:r>
              <a:rPr lang="en-GB"/>
              <a:t>(</a:t>
            </a:r>
            <a:r>
              <a:rPr lang="en-GB" b="0" baseline="0"/>
              <a:t>9WPA), the Department of National Parks and Wildlife (DNPW) and Wildlife Crime Prevention (WCP) has identified key barriers to participation in the legal game meat sector that leave many trading illegally.</a:t>
            </a:r>
            <a:r>
              <a:rPr lang="en-GB"/>
              <a:t> </a:t>
            </a:r>
            <a:endParaRPr lang="en-GB" b="0" baseline="0">
              <a:ea typeface="Calibri"/>
              <a:cs typeface="Calibri"/>
            </a:endParaRPr>
          </a:p>
          <a:p>
            <a:pPr marL="171450" indent="-171450">
              <a:buFontTx/>
              <a:buChar char="-"/>
            </a:pPr>
            <a:r>
              <a:rPr lang="en-GB" b="0" baseline="0"/>
              <a:t>The group developed an awareness campaign and a</a:t>
            </a:r>
            <a:r>
              <a:rPr lang="en-GB"/>
              <a:t> guidance</a:t>
            </a:r>
            <a:r>
              <a:rPr lang="en-GB" b="0" baseline="0"/>
              <a:t> manual to try and overcome these barriers.</a:t>
            </a:r>
            <a:r>
              <a:rPr lang="en-GB"/>
              <a:t> </a:t>
            </a:r>
            <a:endParaRPr lang="en-GB" b="0" baseline="0">
              <a:ea typeface="Calibri"/>
              <a:cs typeface="Calibri"/>
            </a:endParaRPr>
          </a:p>
          <a:p>
            <a:pPr marL="0" indent="0">
              <a:buFontTx/>
              <a:buNone/>
            </a:pPr>
            <a:endParaRPr lang="en-GB" b="0" baseline="0"/>
          </a:p>
          <a:p>
            <a:pPr marL="171450" indent="-171450">
              <a:buFontTx/>
              <a:buChar char="-"/>
            </a:pPr>
            <a:endParaRPr lang="en-GB" b="0" baseline="0"/>
          </a:p>
          <a:p>
            <a:pPr marL="0" indent="0">
              <a:buFontTx/>
              <a:buNone/>
            </a:pPr>
            <a:endParaRPr lang="en-GB" b="0" baseline="0"/>
          </a:p>
          <a:p>
            <a:pPr marL="171450" indent="-171450">
              <a:buFontTx/>
              <a:buChar char="-"/>
            </a:pPr>
            <a:endParaRPr lang="en-GB" b="0"/>
          </a:p>
        </p:txBody>
      </p:sp>
      <p:sp>
        <p:nvSpPr>
          <p:cNvPr id="4" name="Slide Number Placeholder 3"/>
          <p:cNvSpPr>
            <a:spLocks noGrp="1"/>
          </p:cNvSpPr>
          <p:nvPr>
            <p:ph type="sldNum" sz="quarter" idx="10"/>
          </p:nvPr>
        </p:nvSpPr>
        <p:spPr/>
        <p:txBody>
          <a:bodyPr/>
          <a:lstStyle/>
          <a:p>
            <a:fld id="{2FB694A7-270C-4295-BB03-EE71C693E986}" type="slidenum">
              <a:rPr lang="en-GB" smtClean="0"/>
              <a:t>25</a:t>
            </a:fld>
            <a:endParaRPr lang="en-GB"/>
          </a:p>
        </p:txBody>
      </p:sp>
    </p:spTree>
    <p:extLst>
      <p:ext uri="{BB962C8B-B14F-4D97-AF65-F5344CB8AC3E}">
        <p14:creationId xmlns:p14="http://schemas.microsoft.com/office/powerpoint/2010/main" val="9941866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*Included is a small selection of our collaborators or partners for each institute</a:t>
            </a:r>
            <a:endParaRPr lang="en-US"/>
          </a:p>
          <a:p>
            <a:endParaRPr lang="en-GB" b="1"/>
          </a:p>
          <a:p>
            <a:r>
              <a:rPr lang="en-GB" b="1">
                <a:solidFill>
                  <a:schemeClr val="tx1"/>
                </a:solidFill>
              </a:rPr>
              <a:t>Themes</a:t>
            </a:r>
            <a:r>
              <a:rPr lang="en-GB" b="1" baseline="0">
                <a:solidFill>
                  <a:schemeClr val="tx1"/>
                </a:solidFill>
              </a:rPr>
              <a:t> (expanded)</a:t>
            </a:r>
            <a:endParaRPr lang="en-GB"/>
          </a:p>
          <a:p>
            <a:endParaRPr lang="en-GB" b="1" baseline="0">
              <a:solidFill>
                <a:schemeClr val="tx1"/>
              </a:solidFill>
            </a:endParaRPr>
          </a:p>
          <a:p>
            <a:r>
              <a:rPr lang="en-GB" b="1" i="1" baseline="0">
                <a:solidFill>
                  <a:schemeClr val="tx1"/>
                </a:solidFill>
              </a:rPr>
              <a:t>2D materials</a:t>
            </a:r>
            <a:endParaRPr lang="en-GB" b="1" i="1" baseline="0">
              <a:solidFill>
                <a:schemeClr val="tx1"/>
              </a:solidFill>
              <a:ea typeface="Calibri"/>
              <a:cs typeface="Calibri"/>
            </a:endParaRPr>
          </a:p>
          <a:p>
            <a:r>
              <a:rPr lang="en-GB" b="0">
                <a:solidFill>
                  <a:schemeClr val="tx1"/>
                </a:solidFill>
              </a:rPr>
              <a:t>Developing</a:t>
            </a:r>
            <a:r>
              <a:rPr lang="en-GB" b="0" baseline="0">
                <a:solidFill>
                  <a:schemeClr val="tx1"/>
                </a:solidFill>
              </a:rPr>
              <a:t> new high performance and energy-efficient materials, enabling new architectures and fabrication methods for electronic and optoelectronic devices.</a:t>
            </a:r>
            <a:r>
              <a:rPr lang="en-GB"/>
              <a:t> </a:t>
            </a:r>
            <a:endParaRPr lang="en-GB">
              <a:ea typeface="Calibri"/>
              <a:cs typeface="Calibri"/>
            </a:endParaRPr>
          </a:p>
          <a:p>
            <a:endParaRPr lang="en-GB">
              <a:ea typeface="Calibri"/>
              <a:cs typeface="Calibri"/>
            </a:endParaRPr>
          </a:p>
          <a:p>
            <a:r>
              <a:rPr lang="en-GB" b="1" i="1" baseline="0">
                <a:solidFill>
                  <a:schemeClr val="tx1"/>
                </a:solidFill>
              </a:rPr>
              <a:t>Advanced metals processing</a:t>
            </a:r>
            <a:endParaRPr lang="en-GB" b="1" i="1" baseline="0">
              <a:solidFill>
                <a:schemeClr val="tx1"/>
              </a:solidFill>
              <a:ea typeface="Calibri"/>
              <a:cs typeface="Calibri"/>
            </a:endParaRPr>
          </a:p>
          <a:p>
            <a:r>
              <a:rPr lang="en-GB" b="0" i="0" baseline="0">
                <a:solidFill>
                  <a:schemeClr val="tx1"/>
                </a:solidFill>
              </a:rPr>
              <a:t>Building on the UK’s strength in metals processing and providing UK academia and industry with the facilities, support and collaboration opportunities needed to deliver innovative metals processing technology and novel alloy solutions.</a:t>
            </a:r>
            <a:r>
              <a:rPr lang="en-GB"/>
              <a:t> </a:t>
            </a:r>
            <a:endParaRPr lang="en-GB" b="0" i="0" baseline="0">
              <a:solidFill>
                <a:schemeClr val="tx1"/>
              </a:solidFill>
              <a:ea typeface="Calibri"/>
              <a:cs typeface="Calibri"/>
            </a:endParaRPr>
          </a:p>
          <a:p>
            <a:endParaRPr lang="en-GB" b="0" i="0" baseline="0">
              <a:solidFill>
                <a:schemeClr val="tx1"/>
              </a:solidFill>
            </a:endParaRPr>
          </a:p>
          <a:p>
            <a:r>
              <a:rPr lang="en-GB" b="1" i="1" baseline="0">
                <a:solidFill>
                  <a:schemeClr val="tx1"/>
                </a:solidFill>
              </a:rPr>
              <a:t>Atoms to devices</a:t>
            </a:r>
            <a:r>
              <a:rPr lang="en-GB" b="1" i="1"/>
              <a:t> </a:t>
            </a:r>
            <a:endParaRPr lang="en-GB" b="1" i="1" baseline="0">
              <a:solidFill>
                <a:schemeClr val="tx1"/>
              </a:solidFill>
              <a:ea typeface="Calibri"/>
              <a:cs typeface="Calibri"/>
            </a:endParaRPr>
          </a:p>
          <a:p>
            <a:r>
              <a:rPr lang="en-GB" b="0" i="0" baseline="0">
                <a:solidFill>
                  <a:schemeClr val="tx1"/>
                </a:solidFill>
              </a:rPr>
              <a:t>Providing the underpinning, cross-disciplinary, technology platforms to facilitate and support the accelerated discovery and development of new device materials.</a:t>
            </a:r>
            <a:r>
              <a:rPr lang="en-GB"/>
              <a:t> </a:t>
            </a:r>
            <a:endParaRPr lang="en-GB" b="0" i="0" baseline="0">
              <a:solidFill>
                <a:schemeClr val="tx1"/>
              </a:solidFill>
              <a:ea typeface="Calibri"/>
              <a:cs typeface="Calibri"/>
            </a:endParaRPr>
          </a:p>
          <a:p>
            <a:endParaRPr lang="en-GB" b="0" i="0" baseline="0">
              <a:solidFill>
                <a:schemeClr val="tx1"/>
              </a:solidFill>
            </a:endParaRPr>
          </a:p>
          <a:p>
            <a:r>
              <a:rPr lang="en-GB" b="1" i="1" baseline="0">
                <a:solidFill>
                  <a:schemeClr val="tx1"/>
                </a:solidFill>
              </a:rPr>
              <a:t>Biomedical materials</a:t>
            </a:r>
            <a:endParaRPr lang="en-GB" b="1" i="1" baseline="0">
              <a:solidFill>
                <a:schemeClr val="tx1"/>
              </a:solidFill>
              <a:ea typeface="Calibri"/>
              <a:cs typeface="Calibri"/>
            </a:endParaRPr>
          </a:p>
          <a:p>
            <a:r>
              <a:rPr lang="en-GB" b="0" i="0" baseline="0">
                <a:solidFill>
                  <a:schemeClr val="tx1"/>
                </a:solidFill>
              </a:rPr>
              <a:t>Accelerating the discovery, manufacture and translation of biomedical materials – enhancing the UK’s position as an international leader in the fields of biomaterials and biomedical systems and devices.</a:t>
            </a:r>
            <a:r>
              <a:rPr lang="en-GB"/>
              <a:t> </a:t>
            </a:r>
            <a:endParaRPr lang="en-GB" b="0" i="0" baseline="0">
              <a:solidFill>
                <a:schemeClr val="tx1"/>
              </a:solidFill>
              <a:ea typeface="Calibri"/>
              <a:cs typeface="Calibri"/>
            </a:endParaRPr>
          </a:p>
          <a:p>
            <a:endParaRPr lang="en-GB" b="0" i="0" baseline="0">
              <a:solidFill>
                <a:schemeClr val="tx1"/>
              </a:solidFill>
            </a:endParaRPr>
          </a:p>
          <a:p>
            <a:r>
              <a:rPr lang="en-GB" b="1" i="1" baseline="0">
                <a:solidFill>
                  <a:schemeClr val="tx1"/>
                </a:solidFill>
              </a:rPr>
              <a:t>Chemical materials design</a:t>
            </a:r>
            <a:endParaRPr lang="en-GB" b="0" i="0" baseline="0">
              <a:solidFill>
                <a:schemeClr val="tx1"/>
              </a:solidFill>
            </a:endParaRPr>
          </a:p>
          <a:p>
            <a:r>
              <a:rPr lang="en-GB" b="0" i="0" baseline="0">
                <a:solidFill>
                  <a:schemeClr val="tx1"/>
                </a:solidFill>
              </a:rPr>
              <a:t>Accelerating innovation in the composition of matter (organic, inorganic, soft and composite materials) with desired properties (electric, magnetic, catalytic and mechanical).</a:t>
            </a:r>
            <a:r>
              <a:rPr lang="en-GB"/>
              <a:t> </a:t>
            </a:r>
            <a:endParaRPr lang="en-GB" b="0" i="0" baseline="0">
              <a:solidFill>
                <a:schemeClr val="tx1"/>
              </a:solidFill>
              <a:ea typeface="Calibri"/>
              <a:cs typeface="Calibri"/>
            </a:endParaRPr>
          </a:p>
          <a:p>
            <a:endParaRPr lang="en-GB" b="0" i="0" baseline="0">
              <a:solidFill>
                <a:schemeClr val="tx1"/>
              </a:solidFill>
            </a:endParaRPr>
          </a:p>
          <a:p>
            <a:r>
              <a:rPr lang="en-GB" b="1" i="1" baseline="0">
                <a:solidFill>
                  <a:schemeClr val="tx1"/>
                </a:solidFill>
              </a:rPr>
              <a:t>Electrochemical systems</a:t>
            </a:r>
            <a:endParaRPr lang="en-GB" b="1" i="1" baseline="0">
              <a:solidFill>
                <a:schemeClr val="tx1"/>
              </a:solidFill>
              <a:ea typeface="Calibri"/>
              <a:cs typeface="Calibri"/>
            </a:endParaRPr>
          </a:p>
          <a:p>
            <a:r>
              <a:rPr lang="en-GB" b="0" i="0" baseline="0">
                <a:solidFill>
                  <a:schemeClr val="tx1"/>
                </a:solidFill>
              </a:rPr>
              <a:t>Delivering substantial advances in efficient energy storage including new energy vectors and chemical synthesis through novel electrochemical devices and systems.</a:t>
            </a:r>
            <a:r>
              <a:rPr lang="en-GB"/>
              <a:t> </a:t>
            </a:r>
            <a:endParaRPr lang="en-GB" b="0" i="0" baseline="0">
              <a:solidFill>
                <a:schemeClr val="tx1"/>
              </a:solidFill>
              <a:ea typeface="Calibri"/>
              <a:cs typeface="Calibri"/>
            </a:endParaRPr>
          </a:p>
          <a:p>
            <a:endParaRPr lang="en-GB" b="0" i="0" baseline="0">
              <a:solidFill>
                <a:schemeClr val="tx1"/>
              </a:solidFill>
            </a:endParaRPr>
          </a:p>
          <a:p>
            <a:r>
              <a:rPr lang="en-GB" b="1" i="1" baseline="0">
                <a:solidFill>
                  <a:schemeClr val="tx1"/>
                </a:solidFill>
              </a:rPr>
              <a:t>Materials systems for demanding environments</a:t>
            </a:r>
            <a:endParaRPr lang="en-GB" b="0" i="0" baseline="0">
              <a:solidFill>
                <a:schemeClr val="tx1"/>
              </a:solidFill>
            </a:endParaRPr>
          </a:p>
          <a:p>
            <a:r>
              <a:rPr lang="en-GB" b="0" i="0" baseline="0">
                <a:solidFill>
                  <a:schemeClr val="tx1"/>
                </a:solidFill>
              </a:rPr>
              <a:t>Evaluating the sustainability and mitigation strategies for materials in demanding environments for improved component performance and understanding of degradation mechanisms.</a:t>
            </a:r>
            <a:r>
              <a:rPr lang="en-GB"/>
              <a:t> </a:t>
            </a:r>
            <a:endParaRPr lang="en-GB" b="0" i="0" baseline="0">
              <a:solidFill>
                <a:schemeClr val="tx1"/>
              </a:solidFill>
              <a:ea typeface="Calibri"/>
              <a:cs typeface="Calibri"/>
            </a:endParaRPr>
          </a:p>
          <a:p>
            <a:endParaRPr lang="en-GB" b="0" i="0" baseline="0">
              <a:solidFill>
                <a:schemeClr val="tx1"/>
              </a:solidFill>
            </a:endParaRPr>
          </a:p>
          <a:p>
            <a:r>
              <a:rPr lang="en-GB" b="1" i="1" baseline="0">
                <a:solidFill>
                  <a:schemeClr val="tx1"/>
                </a:solidFill>
              </a:rPr>
              <a:t>Nuclear materials</a:t>
            </a:r>
            <a:endParaRPr lang="en-GB" b="1" i="1" baseline="0">
              <a:solidFill>
                <a:schemeClr val="tx1"/>
              </a:solidFill>
              <a:ea typeface="Calibri"/>
              <a:cs typeface="Calibri"/>
            </a:endParaRPr>
          </a:p>
          <a:p>
            <a:r>
              <a:rPr lang="en-GB" b="0" i="0" baseline="0">
                <a:solidFill>
                  <a:schemeClr val="tx1"/>
                </a:solidFill>
              </a:rPr>
              <a:t>Helping to increase the UK’s existing economic strengths and competitive advantages in </a:t>
            </a:r>
            <a:r>
              <a:rPr lang="en-GB"/>
              <a:t>nuclear </a:t>
            </a:r>
            <a:r>
              <a:rPr lang="en-GB" b="0" i="0" baseline="0">
                <a:solidFill>
                  <a:schemeClr val="tx1"/>
                </a:solidFill>
              </a:rPr>
              <a:t>energy, and support its net-zero ambitions, by enabling innovation in research on radioactive material.</a:t>
            </a:r>
            <a:r>
              <a:rPr lang="en-GB"/>
              <a:t> </a:t>
            </a:r>
            <a:endParaRPr lang="en-GB" b="0" i="0" baseline="0">
              <a:solidFill>
                <a:schemeClr val="tx1"/>
              </a:solidFill>
              <a:ea typeface="Calibri"/>
              <a:cs typeface="Calibri"/>
            </a:endParaRPr>
          </a:p>
          <a:p>
            <a:endParaRPr lang="en-GB" b="0" i="0" baseline="0">
              <a:solidFill>
                <a:schemeClr val="tx1"/>
              </a:solidFill>
            </a:endParaRPr>
          </a:p>
          <a:p>
            <a:r>
              <a:rPr lang="en-GB" b="1" i="1" baseline="0">
                <a:solidFill>
                  <a:schemeClr val="tx1"/>
                </a:solidFill>
              </a:rPr>
              <a:t>Modelling and simulation</a:t>
            </a:r>
            <a:endParaRPr lang="en-GB" b="1" i="1" baseline="0">
              <a:solidFill>
                <a:schemeClr val="tx1"/>
              </a:solidFill>
              <a:ea typeface="Calibri"/>
              <a:cs typeface="Calibri"/>
            </a:endParaRPr>
          </a:p>
          <a:p>
            <a:r>
              <a:rPr lang="en-GB" b="0" i="0" baseline="0">
                <a:solidFill>
                  <a:schemeClr val="tx1"/>
                </a:solidFill>
              </a:rPr>
              <a:t>Linking to the computational materials community working across </a:t>
            </a:r>
            <a:r>
              <a:rPr lang="en-GB" b="0" i="0" baseline="0" err="1">
                <a:solidFill>
                  <a:schemeClr val="tx1"/>
                </a:solidFill>
              </a:rPr>
              <a:t>lengthscales</a:t>
            </a:r>
            <a:r>
              <a:rPr lang="en-GB" b="0" i="0" baseline="0">
                <a:solidFill>
                  <a:schemeClr val="tx1"/>
                </a:solidFill>
              </a:rPr>
              <a:t>.</a:t>
            </a:r>
            <a:r>
              <a:rPr lang="en-GB"/>
              <a:t> </a:t>
            </a:r>
            <a:endParaRPr lang="en-GB" b="0" i="0" baseline="0">
              <a:solidFill>
                <a:schemeClr val="tx1"/>
              </a:solidFill>
              <a:ea typeface="Calibri"/>
              <a:cs typeface="Calibri"/>
            </a:endParaRPr>
          </a:p>
          <a:p>
            <a:r>
              <a:rPr lang="en-GB" b="0" i="0" baseline="0">
                <a:solidFill>
                  <a:schemeClr val="tx1"/>
                </a:solidFill>
              </a:rPr>
              <a:t>Focusing on the rapid discovery/application techniques linking modelling and high-fidelity experiments. The methods allow us to examine the properties, structure and behaviour of all classes of materials from atomic to macroscopic.</a:t>
            </a:r>
            <a:r>
              <a:rPr lang="en-GB"/>
              <a:t> </a:t>
            </a:r>
            <a:endParaRPr lang="en-GB" b="0" i="0" baseline="0">
              <a:solidFill>
                <a:schemeClr val="tx1"/>
              </a:solidFill>
              <a:ea typeface="Calibri"/>
              <a:cs typeface="Calibri"/>
            </a:endParaRPr>
          </a:p>
          <a:p>
            <a:endParaRPr lang="en-GB" b="0" i="0" baseline="0">
              <a:solidFill>
                <a:schemeClr val="tx1"/>
              </a:solidFill>
            </a:endParaRPr>
          </a:p>
          <a:p>
            <a:r>
              <a:rPr lang="en-GB" b="1" i="1" baseline="0">
                <a:solidFill>
                  <a:schemeClr val="tx1"/>
                </a:solidFill>
              </a:rPr>
              <a:t>Imaging and characterisation</a:t>
            </a:r>
            <a:endParaRPr lang="en-GB" b="1" i="1" baseline="0">
              <a:solidFill>
                <a:schemeClr val="tx1"/>
              </a:solidFill>
              <a:ea typeface="Calibri"/>
              <a:cs typeface="Calibri"/>
            </a:endParaRPr>
          </a:p>
          <a:p>
            <a:r>
              <a:rPr lang="en-GB" b="0" i="0" baseline="0">
                <a:solidFill>
                  <a:schemeClr val="tx1"/>
                </a:solidFill>
              </a:rPr>
              <a:t>Ultra-modern facilities across Royce’s national footprint allow a deep understanding of manufacturing processes, functionality and </a:t>
            </a:r>
            <a:r>
              <a:rPr lang="en-GB"/>
              <a:t>in-service</a:t>
            </a:r>
            <a:r>
              <a:rPr lang="en-GB" b="0" i="0" baseline="0">
                <a:solidFill>
                  <a:schemeClr val="tx1"/>
                </a:solidFill>
              </a:rPr>
              <a:t> performance. We draw upon technical and academic expertise to provide real solutions in the discovery and creation of innovative materials.</a:t>
            </a:r>
            <a:r>
              <a:rPr lang="en-GB"/>
              <a:t> </a:t>
            </a:r>
            <a:endParaRPr lang="en-GB">
              <a:ea typeface="Calibri"/>
              <a:cs typeface="Calibri"/>
            </a:endParaRPr>
          </a:p>
          <a:p>
            <a:endParaRPr lang="en-GB" b="1" i="1" baseline="0">
              <a:solidFill>
                <a:schemeClr val="tx1"/>
              </a:solidFill>
              <a:ea typeface="Calibri"/>
              <a:cs typeface="Calibri"/>
            </a:endParaRPr>
          </a:p>
          <a:p>
            <a:endParaRPr lang="en-GB" baseline="0">
              <a:solidFill>
                <a:schemeClr val="tx1"/>
              </a:solidFill>
              <a:ea typeface="Calibri"/>
              <a:cs typeface="Calibri"/>
            </a:endParaRPr>
          </a:p>
          <a:p>
            <a:r>
              <a:rPr lang="en-GB" b="1" i="0" baseline="0">
                <a:solidFill>
                  <a:schemeClr val="tx1"/>
                </a:solidFill>
              </a:rPr>
              <a:t>Research impact examples</a:t>
            </a:r>
            <a:endParaRPr lang="en-GB" b="1" i="0" baseline="0">
              <a:solidFill>
                <a:schemeClr val="tx1"/>
              </a:solidFill>
              <a:ea typeface="Calibri"/>
              <a:cs typeface="Calibri"/>
            </a:endParaRPr>
          </a:p>
          <a:p>
            <a:endParaRPr lang="en-GB" b="0" i="0" baseline="0">
              <a:solidFill>
                <a:schemeClr val="tx1"/>
              </a:solidFill>
            </a:endParaRPr>
          </a:p>
          <a:p>
            <a:r>
              <a:rPr lang="en-GB" b="1" i="0" baseline="0">
                <a:solidFill>
                  <a:schemeClr val="tx1"/>
                </a:solidFill>
              </a:rPr>
              <a:t>Morgan Advanced Materials collaboration with Royce Manchester</a:t>
            </a:r>
            <a:r>
              <a:rPr lang="en-GB" b="1"/>
              <a:t> </a:t>
            </a:r>
            <a:endParaRPr lang="en-GB" b="1" i="0" baseline="0">
              <a:solidFill>
                <a:schemeClr val="tx1"/>
              </a:solidFill>
              <a:ea typeface="Calibri"/>
              <a:cs typeface="Calibri"/>
            </a:endParaRPr>
          </a:p>
          <a:p>
            <a:pPr marL="171450" indent="-171450">
              <a:buFontTx/>
              <a:buChar char="-"/>
            </a:pPr>
            <a:r>
              <a:rPr lang="en-GB" b="0" i="0" baseline="0">
                <a:solidFill>
                  <a:schemeClr val="tx1"/>
                </a:solidFill>
              </a:rPr>
              <a:t>Accelerating the replacement of a sunset fossil-derived chemical (Coal Tar Pitch), which is used throughout the foundation industries as a </a:t>
            </a:r>
            <a:r>
              <a:rPr lang="en-GB" b="0" i="0" baseline="0" err="1">
                <a:solidFill>
                  <a:schemeClr val="tx1"/>
                </a:solidFill>
              </a:rPr>
              <a:t>carbonisable</a:t>
            </a:r>
            <a:r>
              <a:rPr lang="en-GB" b="0" i="0" baseline="0">
                <a:solidFill>
                  <a:schemeClr val="tx1"/>
                </a:solidFill>
              </a:rPr>
              <a:t>/graphitizable binder.</a:t>
            </a:r>
            <a:r>
              <a:rPr lang="en-GB"/>
              <a:t> </a:t>
            </a:r>
            <a:endParaRPr lang="en-GB" b="0" i="0" baseline="0">
              <a:solidFill>
                <a:schemeClr val="tx1"/>
              </a:solidFill>
              <a:ea typeface="Calibri"/>
              <a:cs typeface="Calibri"/>
            </a:endParaRPr>
          </a:p>
          <a:p>
            <a:pPr marL="171450" indent="-171450">
              <a:buFontTx/>
              <a:buChar char="-"/>
            </a:pPr>
            <a:r>
              <a:rPr lang="en-GB" b="0" i="0" baseline="0">
                <a:solidFill>
                  <a:schemeClr val="tx1"/>
                </a:solidFill>
              </a:rPr>
              <a:t>Replacement is a bio-derived chemical with reduced toxicity.</a:t>
            </a:r>
            <a:r>
              <a:rPr lang="en-GB"/>
              <a:t> </a:t>
            </a:r>
            <a:endParaRPr lang="en-GB" b="0" i="0" baseline="0">
              <a:solidFill>
                <a:schemeClr val="tx1"/>
              </a:solidFill>
              <a:ea typeface="Calibri"/>
              <a:cs typeface="Calibri"/>
            </a:endParaRPr>
          </a:p>
          <a:p>
            <a:pPr marL="171450" indent="-171450">
              <a:buFontTx/>
              <a:buChar char="-"/>
            </a:pPr>
            <a:r>
              <a:rPr lang="en-GB" b="0" i="0" baseline="0">
                <a:solidFill>
                  <a:schemeClr val="tx1"/>
                </a:solidFill>
              </a:rPr>
              <a:t>Also fostering a deeper understanding of the underlying materials chemistry of Wood Tar </a:t>
            </a:r>
            <a:r>
              <a:rPr lang="en-GB" b="0" i="0" baseline="0" err="1">
                <a:solidFill>
                  <a:schemeClr val="tx1"/>
                </a:solidFill>
              </a:rPr>
              <a:t>Biopitch</a:t>
            </a:r>
            <a:r>
              <a:rPr lang="en-GB" b="0" i="0" baseline="0">
                <a:solidFill>
                  <a:schemeClr val="tx1"/>
                </a:solidFill>
              </a:rPr>
              <a:t>.</a:t>
            </a:r>
            <a:r>
              <a:rPr lang="en-GB"/>
              <a:t> </a:t>
            </a:r>
            <a:endParaRPr lang="en-GB" b="0" i="0" baseline="0">
              <a:solidFill>
                <a:schemeClr val="tx1"/>
              </a:solidFill>
              <a:ea typeface="Calibri"/>
              <a:cs typeface="Calibri"/>
            </a:endParaRPr>
          </a:p>
          <a:p>
            <a:pPr marL="171450" indent="-171450">
              <a:buFontTx/>
              <a:buChar char="-"/>
            </a:pPr>
            <a:r>
              <a:rPr lang="en-GB" b="0" i="0" baseline="0">
                <a:solidFill>
                  <a:schemeClr val="tx1"/>
                </a:solidFill>
              </a:rPr>
              <a:t>Contribution towards the development of a new product aligned with a net-zero future by 2050.</a:t>
            </a:r>
            <a:r>
              <a:rPr lang="en-GB"/>
              <a:t> </a:t>
            </a:r>
            <a:endParaRPr lang="en-GB" b="0" i="0" baseline="0">
              <a:solidFill>
                <a:schemeClr val="tx1"/>
              </a:solidFill>
              <a:ea typeface="Calibri"/>
              <a:cs typeface="Calibri"/>
            </a:endParaRPr>
          </a:p>
          <a:p>
            <a:pPr marL="171450" indent="-171450">
              <a:buFontTx/>
              <a:buChar char="-"/>
            </a:pPr>
            <a:endParaRPr lang="en-GB" b="0" i="0" baseline="0">
              <a:solidFill>
                <a:schemeClr val="tx1"/>
              </a:solidFill>
            </a:endParaRPr>
          </a:p>
          <a:p>
            <a:r>
              <a:rPr lang="en-GB" b="1" i="0" baseline="0" err="1">
                <a:solidFill>
                  <a:schemeClr val="tx1"/>
                </a:solidFill>
              </a:rPr>
              <a:t>Hardide</a:t>
            </a:r>
            <a:r>
              <a:rPr lang="en-GB" b="1" i="0" baseline="0">
                <a:solidFill>
                  <a:schemeClr val="tx1"/>
                </a:solidFill>
              </a:rPr>
              <a:t> coatings with Royce at Manchester and Cranfield</a:t>
            </a:r>
            <a:r>
              <a:rPr lang="en-GB" b="1"/>
              <a:t> </a:t>
            </a:r>
            <a:endParaRPr lang="en-GB" b="1" i="0" baseline="0">
              <a:solidFill>
                <a:schemeClr val="tx1"/>
              </a:solidFill>
              <a:ea typeface="Calibri"/>
              <a:cs typeface="Calibri"/>
            </a:endParaRPr>
          </a:p>
          <a:p>
            <a:pPr marL="171450" indent="-171450">
              <a:buFontTx/>
              <a:buChar char="-"/>
            </a:pPr>
            <a:r>
              <a:rPr lang="en-GB" b="0" i="0" baseline="0">
                <a:solidFill>
                  <a:schemeClr val="tx1"/>
                </a:solidFill>
              </a:rPr>
              <a:t>Development, characterisation and testing of new coating variants that are free from rare platinum group elements, for use as an electrocatalyst in green hydrogen production.</a:t>
            </a:r>
            <a:r>
              <a:rPr lang="en-GB"/>
              <a:t> </a:t>
            </a:r>
            <a:endParaRPr lang="en-GB" b="0" i="0" baseline="0">
              <a:solidFill>
                <a:schemeClr val="tx1"/>
              </a:solidFill>
              <a:ea typeface="Calibri"/>
              <a:cs typeface="Calibri"/>
            </a:endParaRPr>
          </a:p>
          <a:p>
            <a:pPr marL="171450" indent="-171450">
              <a:buFontTx/>
              <a:buChar char="-"/>
            </a:pPr>
            <a:r>
              <a:rPr lang="en-GB" b="0" i="0" baseline="0">
                <a:solidFill>
                  <a:schemeClr val="tx1"/>
                </a:solidFill>
              </a:rPr>
              <a:t>The main degradation mechanism observed on the remaining variant have been identified as corrosion of the underlying </a:t>
            </a:r>
            <a:r>
              <a:rPr lang="en-GB"/>
              <a:t>stainless-steel</a:t>
            </a:r>
            <a:r>
              <a:rPr lang="en-GB" b="0" i="0" baseline="0">
                <a:solidFill>
                  <a:schemeClr val="tx1"/>
                </a:solidFill>
              </a:rPr>
              <a:t> substrates rather than the coatings themselves. As a result, follow-up funding has been acquired from Innovate UK </a:t>
            </a:r>
            <a:r>
              <a:rPr lang="en-GB" b="0" i="1" baseline="0">
                <a:solidFill>
                  <a:schemeClr val="tx1"/>
                </a:solidFill>
              </a:rPr>
              <a:t>Resource efficiency to materials and manufacturing (</a:t>
            </a:r>
            <a:r>
              <a:rPr lang="en-GB" b="0" i="1" baseline="0" err="1">
                <a:solidFill>
                  <a:schemeClr val="tx1"/>
                </a:solidFill>
              </a:rPr>
              <a:t>REforMM</a:t>
            </a:r>
            <a:r>
              <a:rPr lang="en-GB" b="0" i="1" baseline="0">
                <a:solidFill>
                  <a:schemeClr val="tx1"/>
                </a:solidFill>
              </a:rPr>
              <a:t>) </a:t>
            </a:r>
            <a:r>
              <a:rPr lang="en-GB" b="0" i="0" baseline="0">
                <a:solidFill>
                  <a:schemeClr val="tx1"/>
                </a:solidFill>
              </a:rPr>
              <a:t>with a project named </a:t>
            </a:r>
            <a:r>
              <a:rPr lang="en-GB" b="0" i="0" baseline="0" err="1">
                <a:solidFill>
                  <a:schemeClr val="tx1"/>
                </a:solidFill>
              </a:rPr>
              <a:t>neWCat</a:t>
            </a:r>
            <a:r>
              <a:rPr lang="en-GB" b="0" i="0" baseline="0">
                <a:solidFill>
                  <a:schemeClr val="tx1"/>
                </a:solidFill>
              </a:rPr>
              <a:t> (</a:t>
            </a:r>
            <a:r>
              <a:rPr lang="en-GB" b="0" i="1" baseline="0">
                <a:solidFill>
                  <a:schemeClr val="tx1"/>
                </a:solidFill>
              </a:rPr>
              <a:t>New Tungsten Carbide Electrocatalysts for Resource Efficient Green Hydrogen Electrolysis</a:t>
            </a:r>
            <a:r>
              <a:rPr lang="en-GB" b="0" i="0" baseline="0">
                <a:solidFill>
                  <a:schemeClr val="tx1"/>
                </a:solidFill>
              </a:rPr>
              <a:t>)</a:t>
            </a:r>
            <a:endParaRPr lang="en-GB" b="0" i="0" baseline="0">
              <a:solidFill>
                <a:schemeClr val="tx1"/>
              </a:solidFill>
              <a:ea typeface="Calibri"/>
              <a:cs typeface="Calibri"/>
            </a:endParaRPr>
          </a:p>
          <a:p>
            <a:pPr marL="171450" indent="-171450">
              <a:buFontTx/>
              <a:buChar char="-"/>
            </a:pPr>
            <a:endParaRPr lang="en-GB" b="0" i="0" baseline="0">
              <a:solidFill>
                <a:schemeClr val="tx1"/>
              </a:solidFill>
            </a:endParaRPr>
          </a:p>
          <a:p>
            <a:pPr marL="0" indent="0">
              <a:buFontTx/>
              <a:buNone/>
            </a:pPr>
            <a:r>
              <a:rPr lang="en-GB" b="1" i="0" baseline="0">
                <a:solidFill>
                  <a:schemeClr val="tx1"/>
                </a:solidFill>
              </a:rPr>
              <a:t>Rolls Royce with Royce at Manchester and Cranfield</a:t>
            </a:r>
            <a:endParaRPr lang="en-GB" b="1" i="0" baseline="0">
              <a:solidFill>
                <a:schemeClr val="tx1"/>
              </a:solidFill>
              <a:ea typeface="Calibri"/>
              <a:cs typeface="Calibri"/>
            </a:endParaRPr>
          </a:p>
          <a:p>
            <a:pPr marL="171450" indent="-171450">
              <a:buFontTx/>
              <a:buChar char="-"/>
            </a:pPr>
            <a:r>
              <a:rPr lang="en-GB" b="0" i="0" baseline="0">
                <a:solidFill>
                  <a:schemeClr val="tx1"/>
                </a:solidFill>
              </a:rPr>
              <a:t>Demonstrating capabilities of hydrogen-fatigue testing facilities at Cranfield.</a:t>
            </a:r>
            <a:endParaRPr lang="en-GB" b="0" i="0" baseline="0">
              <a:solidFill>
                <a:schemeClr val="tx1"/>
              </a:solidFill>
              <a:ea typeface="Calibri"/>
              <a:cs typeface="Calibri"/>
            </a:endParaRPr>
          </a:p>
          <a:p>
            <a:pPr marL="171450" indent="-171450">
              <a:buFontTx/>
              <a:buChar char="-"/>
            </a:pPr>
            <a:r>
              <a:rPr lang="en-GB" b="0" i="0" baseline="0">
                <a:solidFill>
                  <a:schemeClr val="tx1"/>
                </a:solidFill>
              </a:rPr>
              <a:t>Exploring the hydrogen embrittlement of a stainless steel alloy used in aerospace environments.</a:t>
            </a:r>
            <a:r>
              <a:rPr lang="en-GB"/>
              <a:t> </a:t>
            </a:r>
            <a:endParaRPr lang="en-GB" b="0" i="0" baseline="0">
              <a:solidFill>
                <a:schemeClr val="tx1"/>
              </a:solidFill>
              <a:ea typeface="Calibri"/>
              <a:cs typeface="Calibri"/>
            </a:endParaRPr>
          </a:p>
          <a:p>
            <a:pPr marL="171450" indent="-171450">
              <a:buFontTx/>
              <a:buChar char="-"/>
            </a:pPr>
            <a:r>
              <a:rPr lang="en-GB" b="0" i="0" baseline="0">
                <a:solidFill>
                  <a:schemeClr val="tx1"/>
                </a:solidFill>
              </a:rPr>
              <a:t>Follow-on programme established (HOPTIMAL) to explore the impact of low temperature cycles on the lifetime of the material.</a:t>
            </a:r>
            <a:endParaRPr lang="en-GB" b="0" i="0" baseline="0">
              <a:solidFill>
                <a:schemeClr val="tx1"/>
              </a:solidFill>
              <a:ea typeface="Calibri"/>
              <a:cs typeface="Calibri"/>
            </a:endParaRPr>
          </a:p>
          <a:p>
            <a:endParaRPr lang="en-GB" b="0" i="0">
              <a:solidFill>
                <a:schemeClr val="tx1"/>
              </a:solidFill>
            </a:endParaRPr>
          </a:p>
        </p:txBody>
      </p:sp>
      <p:sp>
        <p:nvSpPr>
          <p:cNvPr id="4" name="Slide Number Placeholder 3"/>
          <p:cNvSpPr>
            <a:spLocks noGrp="1"/>
          </p:cNvSpPr>
          <p:nvPr>
            <p:ph type="sldNum" sz="quarter" idx="10"/>
          </p:nvPr>
        </p:nvSpPr>
        <p:spPr/>
        <p:txBody>
          <a:bodyPr/>
          <a:lstStyle/>
          <a:p>
            <a:fld id="{2FB694A7-270C-4295-BB03-EE71C693E986}" type="slidenum">
              <a:rPr lang="en-GB" smtClean="0"/>
              <a:t>26</a:t>
            </a:fld>
            <a:endParaRPr lang="en-GB"/>
          </a:p>
        </p:txBody>
      </p:sp>
    </p:spTree>
    <p:extLst>
      <p:ext uri="{BB962C8B-B14F-4D97-AF65-F5344CB8AC3E}">
        <p14:creationId xmlns:p14="http://schemas.microsoft.com/office/powerpoint/2010/main" val="194908808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*Included is a small selection of our collaborators or partners for each institute</a:t>
            </a:r>
            <a:endParaRPr lang="en-US"/>
          </a:p>
          <a:p>
            <a:endParaRPr lang="en-GB" b="1"/>
          </a:p>
          <a:p>
            <a:r>
              <a:rPr lang="en-GB" b="1"/>
              <a:t>Research impact</a:t>
            </a:r>
            <a:r>
              <a:rPr lang="en-GB" b="1" baseline="0"/>
              <a:t> examples</a:t>
            </a:r>
            <a:endParaRPr lang="en-GB">
              <a:ea typeface="Calibri"/>
              <a:cs typeface="Calibri"/>
            </a:endParaRPr>
          </a:p>
          <a:p>
            <a:endParaRPr lang="en-GB" b="1"/>
          </a:p>
          <a:p>
            <a:r>
              <a:rPr lang="en-GB" b="1"/>
              <a:t>Researching</a:t>
            </a:r>
            <a:r>
              <a:rPr lang="en-GB" b="1" baseline="0"/>
              <a:t> the Impact of Attacks on Healthcare (RIAH)</a:t>
            </a:r>
            <a:endParaRPr lang="en-GB" b="1" baseline="0">
              <a:ea typeface="Calibri"/>
              <a:cs typeface="Calibri"/>
            </a:endParaRPr>
          </a:p>
          <a:p>
            <a:pPr marL="171450" indent="-171450">
              <a:buFontTx/>
              <a:buChar char="-"/>
            </a:pPr>
            <a:r>
              <a:rPr lang="en-GB" b="0" baseline="0"/>
              <a:t>Project collecting and analysing data about the impact of conflict and violence on healthcare systems globally since 2019.</a:t>
            </a:r>
            <a:r>
              <a:rPr lang="en-GB"/>
              <a:t> </a:t>
            </a:r>
            <a:endParaRPr lang="en-GB">
              <a:ea typeface="Calibri"/>
              <a:cs typeface="Calibri"/>
            </a:endParaRPr>
          </a:p>
          <a:p>
            <a:pPr marL="171450" indent="-171450">
              <a:buFontTx/>
              <a:buChar char="-"/>
            </a:pPr>
            <a:r>
              <a:rPr lang="en-GB" b="0" baseline="0"/>
              <a:t>Data has been cited in the UN Secretary General’s Report on the Protection of Civilians.</a:t>
            </a:r>
            <a:r>
              <a:rPr lang="en-GB"/>
              <a:t> </a:t>
            </a:r>
            <a:endParaRPr lang="en-GB" b="0" baseline="0">
              <a:ea typeface="Calibri"/>
              <a:cs typeface="Calibri"/>
            </a:endParaRPr>
          </a:p>
          <a:p>
            <a:pPr marL="171450" indent="-171450">
              <a:buFontTx/>
              <a:buChar char="-"/>
            </a:pPr>
            <a:r>
              <a:rPr lang="en-GB" b="0" baseline="0"/>
              <a:t>Researchers are providing guidance to local and national organisations about data collection methodologies to improve understanding of attacks and their impact, particularly in South Asia.</a:t>
            </a:r>
            <a:r>
              <a:rPr lang="en-GB"/>
              <a:t> </a:t>
            </a:r>
            <a:endParaRPr lang="en-GB" b="0" baseline="0">
              <a:ea typeface="Calibri"/>
              <a:cs typeface="Calibri"/>
            </a:endParaRPr>
          </a:p>
          <a:p>
            <a:pPr marL="171450" indent="-171450">
              <a:buFontTx/>
              <a:buChar char="-"/>
            </a:pPr>
            <a:endParaRPr lang="en-GB" b="0" baseline="0"/>
          </a:p>
          <a:p>
            <a:r>
              <a:rPr lang="en-GB" b="1" baseline="0"/>
              <a:t>Emergency medical responses</a:t>
            </a:r>
            <a:r>
              <a:rPr lang="en-GB" b="1"/>
              <a:t> </a:t>
            </a:r>
            <a:endParaRPr lang="en-GB" b="1" baseline="0">
              <a:ea typeface="Calibri"/>
              <a:cs typeface="Calibri"/>
            </a:endParaRPr>
          </a:p>
          <a:p>
            <a:pPr marL="171450" indent="-171450">
              <a:buFontTx/>
              <a:buChar char="-"/>
            </a:pPr>
            <a:r>
              <a:rPr lang="en-GB" b="0" baseline="0"/>
              <a:t>Series of projects about emergency medical responses to sudden onset disasters, with a focus on the collection, preservation and ownership of medical data.</a:t>
            </a:r>
            <a:r>
              <a:rPr lang="en-GB"/>
              <a:t> </a:t>
            </a:r>
            <a:endParaRPr lang="en-GB" b="0" baseline="0">
              <a:ea typeface="Calibri"/>
              <a:cs typeface="Calibri"/>
            </a:endParaRPr>
          </a:p>
          <a:p>
            <a:pPr marL="171450" indent="-171450">
              <a:buFontTx/>
              <a:buChar char="-"/>
            </a:pPr>
            <a:r>
              <a:rPr lang="en-GB" b="0" baseline="0"/>
              <a:t>Findings informed World Health Organization (WHO) guidelines for Emergency Medical Teams (EMTs).</a:t>
            </a:r>
            <a:r>
              <a:rPr lang="en-GB"/>
              <a:t> </a:t>
            </a:r>
            <a:endParaRPr lang="en-GB" b="0" baseline="0">
              <a:ea typeface="Calibri"/>
              <a:cs typeface="Calibri"/>
            </a:endParaRPr>
          </a:p>
          <a:p>
            <a:pPr marL="171450" indent="-171450">
              <a:buFontTx/>
              <a:buChar char="-"/>
            </a:pPr>
            <a:r>
              <a:rPr lang="en-GB" b="0" baseline="0"/>
              <a:t>In 2016 HCRI staff established and trained the UK EMT through UK-Med and led programmes of work to support EMTs in several countries to reach the standards required for WHO validation.</a:t>
            </a:r>
            <a:r>
              <a:rPr lang="en-GB"/>
              <a:t> </a:t>
            </a:r>
            <a:endParaRPr lang="en-GB" b="0" baseline="0">
              <a:ea typeface="Calibri"/>
              <a:cs typeface="Calibri"/>
            </a:endParaRPr>
          </a:p>
          <a:p>
            <a:pPr marL="171450" indent="-171450">
              <a:buFontTx/>
              <a:buChar char="-"/>
            </a:pPr>
            <a:endParaRPr lang="en-GB" b="0" baseline="0"/>
          </a:p>
          <a:p>
            <a:pPr marL="0" indent="0">
              <a:buFontTx/>
              <a:buNone/>
            </a:pPr>
            <a:r>
              <a:rPr lang="en-GB" b="1" baseline="0"/>
              <a:t>Developing Humanitarian Medicine (DHM)</a:t>
            </a:r>
            <a:endParaRPr lang="en-GB" b="1" baseline="0">
              <a:ea typeface="Calibri"/>
              <a:cs typeface="Calibri"/>
            </a:endParaRPr>
          </a:p>
          <a:p>
            <a:pPr marL="171450" indent="-171450">
              <a:buFontTx/>
              <a:buChar char="-"/>
            </a:pPr>
            <a:r>
              <a:rPr lang="en-GB" b="0" baseline="0"/>
              <a:t>Supporting the Humanitarian Archive, an innovative initiative to document and record key moments in humanitarian history.</a:t>
            </a:r>
            <a:r>
              <a:rPr lang="en-GB"/>
              <a:t> </a:t>
            </a:r>
            <a:endParaRPr lang="en-GB" b="0" baseline="0">
              <a:ea typeface="Calibri"/>
              <a:cs typeface="Calibri"/>
            </a:endParaRPr>
          </a:p>
          <a:p>
            <a:pPr marL="171450" indent="-171450">
              <a:buFontTx/>
              <a:buChar char="-"/>
            </a:pPr>
            <a:r>
              <a:rPr lang="en-GB" b="0" baseline="0"/>
              <a:t>Developing a toolkit to enable NGOs to maintain physical and digital archival records.</a:t>
            </a:r>
            <a:r>
              <a:rPr lang="en-GB"/>
              <a:t> </a:t>
            </a:r>
            <a:endParaRPr lang="en-GB" b="0" baseline="0">
              <a:ea typeface="Calibri"/>
              <a:cs typeface="Calibri"/>
            </a:endParaRPr>
          </a:p>
          <a:p>
            <a:pPr marL="171450" indent="-171450">
              <a:buFontTx/>
              <a:buChar char="-"/>
            </a:pPr>
            <a:endParaRPr lang="en-GB" b="0" baseline="0"/>
          </a:p>
          <a:p>
            <a:pPr marL="0" indent="0">
              <a:buFontTx/>
              <a:buNone/>
            </a:pPr>
            <a:r>
              <a:rPr lang="en-GB" b="1" baseline="0"/>
              <a:t>Art of Peace</a:t>
            </a:r>
            <a:endParaRPr lang="en-GB" b="1" baseline="0">
              <a:ea typeface="Calibri"/>
              <a:cs typeface="Calibri"/>
            </a:endParaRPr>
          </a:p>
          <a:p>
            <a:pPr marL="171450" indent="-171450">
              <a:buFontTx/>
              <a:buChar char="-"/>
            </a:pPr>
            <a:r>
              <a:rPr lang="en-GB" b="0" baseline="0"/>
              <a:t>Partnered with In Place of War and artists in Colombia, Bosnia and Lebanon to examine the role of art in building and maintaining peace in conflict-affected countries.</a:t>
            </a:r>
            <a:r>
              <a:rPr lang="en-GB"/>
              <a:t> </a:t>
            </a:r>
            <a:endParaRPr lang="en-GB" b="0" baseline="0">
              <a:ea typeface="Calibri"/>
              <a:cs typeface="Calibri"/>
            </a:endParaRPr>
          </a:p>
          <a:p>
            <a:pPr marL="171450" indent="-171450">
              <a:buFontTx/>
              <a:buChar char="-"/>
            </a:pPr>
            <a:r>
              <a:rPr lang="en-GB" b="0" baseline="0"/>
              <a:t>Short documentary won the AHRC Research into Film Award in 2021.</a:t>
            </a:r>
            <a:r>
              <a:rPr lang="en-GB"/>
              <a:t> </a:t>
            </a:r>
            <a:endParaRPr lang="en-GB" b="0" baseline="0">
              <a:ea typeface="Calibri"/>
              <a:cs typeface="Calibri"/>
            </a:endParaRPr>
          </a:p>
          <a:p>
            <a:pPr marL="171450" indent="-171450">
              <a:buFontTx/>
              <a:buChar char="-"/>
            </a:pPr>
            <a:endParaRPr lang="en-GB" b="0" baseline="0"/>
          </a:p>
          <a:p>
            <a:r>
              <a:rPr lang="en-GB" b="1" baseline="0"/>
              <a:t>Recovery, Renewal, Resilience</a:t>
            </a:r>
            <a:r>
              <a:rPr lang="en-GB" b="1"/>
              <a:t> </a:t>
            </a:r>
            <a:endParaRPr lang="en-GB" b="1" baseline="0">
              <a:ea typeface="Calibri"/>
              <a:cs typeface="Calibri"/>
            </a:endParaRPr>
          </a:p>
          <a:p>
            <a:pPr marL="171450" indent="-171450">
              <a:buFontTx/>
              <a:buChar char="-"/>
            </a:pPr>
            <a:r>
              <a:rPr lang="en-GB" b="0" baseline="0"/>
              <a:t>Researchers are developing a new framework to support Resilience partners as they design Recovery strategies that will reinstate local preparedness for future emergencies.</a:t>
            </a:r>
            <a:r>
              <a:rPr lang="en-GB"/>
              <a:t> </a:t>
            </a:r>
            <a:endParaRPr lang="en-GB" b="0" baseline="0">
              <a:ea typeface="Calibri"/>
              <a:cs typeface="Calibri"/>
            </a:endParaRPr>
          </a:p>
          <a:p>
            <a:pPr marL="171450" indent="-171450">
              <a:buFontTx/>
              <a:buChar char="-"/>
            </a:pPr>
            <a:r>
              <a:rPr lang="en-GB" b="0" baseline="0"/>
              <a:t>Framework developed through partnership with local governments and has led to an international standard (ISO 22393).</a:t>
            </a:r>
            <a:endParaRPr lang="en-GB" b="0" baseline="0">
              <a:ea typeface="Calibri"/>
              <a:cs typeface="Calibri"/>
            </a:endParaRPr>
          </a:p>
          <a:p>
            <a:pPr marL="171450" indent="-171450">
              <a:buFontTx/>
              <a:buChar char="-"/>
            </a:pPr>
            <a:endParaRPr lang="en-GB" b="0"/>
          </a:p>
        </p:txBody>
      </p:sp>
      <p:sp>
        <p:nvSpPr>
          <p:cNvPr id="4" name="Slide Number Placeholder 3"/>
          <p:cNvSpPr>
            <a:spLocks noGrp="1"/>
          </p:cNvSpPr>
          <p:nvPr>
            <p:ph type="sldNum" sz="quarter" idx="10"/>
          </p:nvPr>
        </p:nvSpPr>
        <p:spPr/>
        <p:txBody>
          <a:bodyPr/>
          <a:lstStyle/>
          <a:p>
            <a:fld id="{2FB694A7-270C-4295-BB03-EE71C693E986}" type="slidenum">
              <a:rPr lang="en-GB" smtClean="0"/>
              <a:t>27</a:t>
            </a:fld>
            <a:endParaRPr lang="en-GB"/>
          </a:p>
        </p:txBody>
      </p:sp>
    </p:spTree>
    <p:extLst>
      <p:ext uri="{BB962C8B-B14F-4D97-AF65-F5344CB8AC3E}">
        <p14:creationId xmlns:p14="http://schemas.microsoft.com/office/powerpoint/2010/main" val="403947008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*Included is a small selection of our collaborators or partners for each institute</a:t>
            </a:r>
            <a:endParaRPr lang="en-US"/>
          </a:p>
          <a:p>
            <a:endParaRPr lang="en-GB" b="1">
              <a:ea typeface="Calibri"/>
              <a:cs typeface="Calibri"/>
            </a:endParaRPr>
          </a:p>
          <a:p>
            <a:r>
              <a:rPr lang="en-GB" b="1">
                <a:ea typeface="Calibri"/>
                <a:cs typeface="Calibri"/>
              </a:rPr>
              <a:t>Application themes</a:t>
            </a:r>
          </a:p>
          <a:p>
            <a:r>
              <a:rPr lang="en-GB">
                <a:ea typeface="Calibri" panose="020F0502020204030204"/>
                <a:cs typeface="Calibri" panose="020F0502020204030204"/>
              </a:rPr>
              <a:t>Health and biology</a:t>
            </a:r>
            <a:endParaRPr lang="en-GB" b="1">
              <a:ea typeface="Calibri" panose="020F0502020204030204"/>
              <a:cs typeface="Calibri" panose="020F0502020204030204"/>
            </a:endParaRPr>
          </a:p>
          <a:p>
            <a:r>
              <a:rPr lang="en-GB">
                <a:ea typeface="Calibri"/>
                <a:cs typeface="Calibri"/>
              </a:rPr>
              <a:t>Social and policy</a:t>
            </a:r>
          </a:p>
          <a:p>
            <a:r>
              <a:rPr lang="en-GB">
                <a:ea typeface="Calibri"/>
                <a:cs typeface="Calibri"/>
              </a:rPr>
              <a:t>Urban, energy and environment</a:t>
            </a:r>
          </a:p>
          <a:p>
            <a:r>
              <a:rPr lang="en-GB">
                <a:ea typeface="Calibri"/>
                <a:cs typeface="Calibri"/>
              </a:rPr>
              <a:t>Business and management</a:t>
            </a:r>
          </a:p>
          <a:p>
            <a:r>
              <a:rPr lang="en-GB">
                <a:ea typeface="Calibri"/>
                <a:cs typeface="Calibri"/>
              </a:rPr>
              <a:t>Fintech</a:t>
            </a:r>
          </a:p>
          <a:p>
            <a:r>
              <a:rPr lang="en-GB">
                <a:ea typeface="Calibri"/>
                <a:cs typeface="Calibri"/>
              </a:rPr>
              <a:t>Applied mathematics</a:t>
            </a:r>
          </a:p>
          <a:p>
            <a:r>
              <a:rPr lang="en-GB">
                <a:ea typeface="Calibri"/>
                <a:cs typeface="Calibri"/>
              </a:rPr>
              <a:t>Digital humanities</a:t>
            </a:r>
          </a:p>
          <a:p>
            <a:r>
              <a:rPr lang="en-GB">
                <a:ea typeface="Calibri"/>
                <a:cs typeface="Calibri"/>
              </a:rPr>
              <a:t>Physical sciences</a:t>
            </a:r>
          </a:p>
          <a:p>
            <a:endParaRPr lang="en-GB" b="1"/>
          </a:p>
          <a:p>
            <a:r>
              <a:rPr lang="en-GB" b="1"/>
              <a:t>Research</a:t>
            </a:r>
            <a:r>
              <a:rPr lang="en-GB" b="1" baseline="0"/>
              <a:t> impact examples</a:t>
            </a:r>
            <a:r>
              <a:rPr lang="en-GB" b="1"/>
              <a:t> </a:t>
            </a:r>
            <a:endParaRPr lang="en-GB"/>
          </a:p>
          <a:p>
            <a:endParaRPr lang="en-GB" b="0" baseline="0"/>
          </a:p>
          <a:p>
            <a:r>
              <a:rPr lang="en-GB" b="1" baseline="0"/>
              <a:t>UKRI AI Centre for Doctoral Training</a:t>
            </a:r>
            <a:endParaRPr lang="en-GB" b="1" baseline="0">
              <a:ea typeface="Calibri"/>
              <a:cs typeface="Calibri"/>
            </a:endParaRPr>
          </a:p>
          <a:p>
            <a:pPr marL="171450" indent="-171450">
              <a:buFont typeface="Calibri"/>
              <a:buChar char="-"/>
            </a:pPr>
            <a:r>
              <a:rPr lang="en-GB" b="0" baseline="0"/>
              <a:t>Funding obtained for a UKRI AI Centre for Doctoral Training in Decision Making for Complex Systems to support more than 50 PhD students over</a:t>
            </a:r>
            <a:r>
              <a:rPr lang="en-GB"/>
              <a:t> five</a:t>
            </a:r>
            <a:r>
              <a:rPr lang="en-GB" b="0" baseline="0"/>
              <a:t> years in Manchester and Cambridge.</a:t>
            </a:r>
            <a:r>
              <a:rPr lang="en-GB"/>
              <a:t> </a:t>
            </a:r>
            <a:endParaRPr lang="en-GB">
              <a:ea typeface="Calibri" panose="020F0502020204030204"/>
              <a:cs typeface="Calibri" panose="020F0502020204030204"/>
            </a:endParaRPr>
          </a:p>
          <a:p>
            <a:pPr marL="171450" indent="-171450">
              <a:buFont typeface="Calibri"/>
              <a:buChar char="-"/>
            </a:pPr>
            <a:endParaRPr lang="en-GB">
              <a:ea typeface="Calibri" panose="020F0502020204030204"/>
              <a:cs typeface="Calibri" panose="020F0502020204030204"/>
            </a:endParaRPr>
          </a:p>
          <a:p>
            <a:r>
              <a:rPr lang="en-GB" b="1" baseline="0"/>
              <a:t>AI Hub in Generative Models</a:t>
            </a:r>
            <a:r>
              <a:rPr lang="en-GB" b="1"/>
              <a:t> </a:t>
            </a:r>
            <a:endParaRPr lang="en-GB" b="1">
              <a:ea typeface="Calibri" panose="020F0502020204030204"/>
              <a:cs typeface="Calibri" panose="020F0502020204030204"/>
            </a:endParaRPr>
          </a:p>
          <a:p>
            <a:pPr marL="171450" indent="-171450">
              <a:buFont typeface="Calibri"/>
              <a:buChar char="-"/>
            </a:pPr>
            <a:r>
              <a:rPr lang="en-GB"/>
              <a:t>£</a:t>
            </a:r>
            <a:r>
              <a:rPr lang="en-GB" b="0" baseline="0"/>
              <a:t>12 million multi-site award led by UCL that will fund generative AI activities across </a:t>
            </a:r>
            <a:r>
              <a:rPr lang="en-GB"/>
              <a:t>six</a:t>
            </a:r>
            <a:r>
              <a:rPr lang="en-GB" b="0" baseline="0"/>
              <a:t> UK universities.</a:t>
            </a:r>
            <a:r>
              <a:rPr lang="en-GB"/>
              <a:t> </a:t>
            </a:r>
            <a:endParaRPr lang="en-GB" b="0" baseline="0">
              <a:ea typeface="Calibri"/>
              <a:cs typeface="Calibri"/>
            </a:endParaRPr>
          </a:p>
          <a:p>
            <a:pPr marL="171450" indent="-171450">
              <a:buFont typeface="Calibri"/>
              <a:buChar char="-"/>
            </a:pPr>
            <a:endParaRPr lang="en-GB" b="0" baseline="0">
              <a:ea typeface="Calibri"/>
              <a:cs typeface="Calibri"/>
            </a:endParaRPr>
          </a:p>
          <a:p>
            <a:pPr marL="0" indent="0">
              <a:buFontTx/>
              <a:buNone/>
            </a:pPr>
            <a:r>
              <a:rPr lang="en-GB" b="1" baseline="0"/>
              <a:t>European Laboratory for Learning and Intelligent Systems Unit</a:t>
            </a:r>
            <a:endParaRPr lang="en-GB" b="1" baseline="0">
              <a:ea typeface="Calibri"/>
              <a:cs typeface="Calibri"/>
            </a:endParaRPr>
          </a:p>
          <a:p>
            <a:pPr marL="171450" indent="-171450">
              <a:buFont typeface="Calibri"/>
              <a:buChar char="-"/>
            </a:pPr>
            <a:r>
              <a:rPr lang="en-GB" b="0" baseline="0"/>
              <a:t>Working with the Centre for AI Fundamentals and the Pankhurst Institute to establish an ELLIS, one of only five in the UK.</a:t>
            </a:r>
            <a:endParaRPr lang="en-GB" b="0" baseline="0">
              <a:ea typeface="Calibri"/>
              <a:cs typeface="Calibri"/>
            </a:endParaRPr>
          </a:p>
          <a:p>
            <a:pPr marL="171450" indent="-171450">
              <a:buFont typeface="Calibri"/>
              <a:buChar char="-"/>
            </a:pPr>
            <a:r>
              <a:rPr lang="en-GB" b="0" baseline="0"/>
              <a:t>First summer school ran in 2023 and six PhD students were recruited via the ELLIS PhD programme.</a:t>
            </a:r>
            <a:r>
              <a:rPr lang="en-GB"/>
              <a:t> </a:t>
            </a:r>
            <a:endParaRPr lang="en-GB" b="0" baseline="0">
              <a:ea typeface="Calibri"/>
              <a:cs typeface="Calibri"/>
            </a:endParaRPr>
          </a:p>
          <a:p>
            <a:pPr marL="171450" indent="-171450">
              <a:buFont typeface="Calibri"/>
              <a:buChar char="-"/>
            </a:pPr>
            <a:endParaRPr lang="en-GB" b="0" baseline="0">
              <a:ea typeface="Calibri"/>
              <a:cs typeface="Calibri"/>
            </a:endParaRPr>
          </a:p>
          <a:p>
            <a:pPr marL="0" indent="0">
              <a:buFontTx/>
              <a:buNone/>
            </a:pPr>
            <a:r>
              <a:rPr lang="en-GB" b="1" baseline="0"/>
              <a:t>Collaboration with AIST</a:t>
            </a:r>
            <a:endParaRPr lang="en-GB" b="1" baseline="0">
              <a:ea typeface="Calibri"/>
              <a:cs typeface="Calibri"/>
            </a:endParaRPr>
          </a:p>
          <a:p>
            <a:pPr marL="171450" indent="-171450">
              <a:buFont typeface="Calibri"/>
              <a:buChar char="-"/>
            </a:pPr>
            <a:r>
              <a:rPr lang="en-GB" b="0" baseline="0"/>
              <a:t>IDSAI co-director, Sophia </a:t>
            </a:r>
            <a:r>
              <a:rPr lang="en-GB" b="0" baseline="0" err="1"/>
              <a:t>Ananiadou</a:t>
            </a:r>
            <a:r>
              <a:rPr lang="en-GB" b="0" baseline="0"/>
              <a:t>, leads a collaboration with the National Institute of Advanced Industrial Science and Technology (AIST) in Japan.</a:t>
            </a:r>
            <a:r>
              <a:rPr lang="en-GB"/>
              <a:t> </a:t>
            </a:r>
            <a:endParaRPr lang="en-GB" b="0" baseline="0">
              <a:ea typeface="Calibri"/>
              <a:cs typeface="Calibri"/>
            </a:endParaRPr>
          </a:p>
          <a:p>
            <a:pPr marL="171450" indent="-171450">
              <a:buFont typeface="Calibri"/>
              <a:buChar char="-"/>
            </a:pPr>
            <a:r>
              <a:rPr lang="en-GB" b="0" baseline="0"/>
              <a:t>£380,000 funding received to develop neural information extraction, multi-view, multi-modal </a:t>
            </a:r>
            <a:r>
              <a:rPr lang="en-GB"/>
              <a:t>variational autoencoders (VAEs)</a:t>
            </a:r>
            <a:r>
              <a:rPr lang="en-GB" b="0" baseline="0"/>
              <a:t> for inferring and ranking associations in context, and visual analytics.</a:t>
            </a:r>
            <a:r>
              <a:rPr lang="en-GB"/>
              <a:t> </a:t>
            </a:r>
            <a:endParaRPr lang="en-GB" b="0" baseline="0">
              <a:ea typeface="Calibri"/>
              <a:cs typeface="Calibri"/>
            </a:endParaRPr>
          </a:p>
          <a:p>
            <a:pPr marL="171450" indent="-171450">
              <a:buFont typeface="Calibri"/>
              <a:buChar char="-"/>
            </a:pPr>
            <a:endParaRPr lang="en-GB" b="0" baseline="0">
              <a:ea typeface="Calibri"/>
              <a:cs typeface="Calibri"/>
            </a:endParaRPr>
          </a:p>
          <a:p>
            <a:pPr marL="0" indent="0">
              <a:buFontTx/>
              <a:buNone/>
            </a:pPr>
            <a:r>
              <a:rPr lang="en-GB" b="1" baseline="0"/>
              <a:t>Towards Digital Twins of the Urban Environment in a net zero world</a:t>
            </a:r>
            <a:endParaRPr lang="en-GB" b="1" baseline="0">
              <a:ea typeface="Calibri"/>
              <a:cs typeface="Calibri"/>
            </a:endParaRPr>
          </a:p>
          <a:p>
            <a:pPr marL="171450" indent="-171450">
              <a:buFont typeface="Calibri"/>
              <a:buChar char="-"/>
            </a:pPr>
            <a:r>
              <a:rPr lang="en-GB" b="0" baseline="0"/>
              <a:t>Funding from the EPSRC and Alan Turing Institute for a project that will help to develop AI technologies for modelling urban environments</a:t>
            </a:r>
            <a:r>
              <a:rPr lang="en-GB"/>
              <a:t>.</a:t>
            </a:r>
            <a:endParaRPr lang="en-GB" b="0">
              <a:ea typeface="Calibri"/>
              <a:cs typeface="Calibri"/>
            </a:endParaRPr>
          </a:p>
        </p:txBody>
      </p:sp>
      <p:sp>
        <p:nvSpPr>
          <p:cNvPr id="4" name="Slide Number Placeholder 3"/>
          <p:cNvSpPr>
            <a:spLocks noGrp="1"/>
          </p:cNvSpPr>
          <p:nvPr>
            <p:ph type="sldNum" sz="quarter" idx="10"/>
          </p:nvPr>
        </p:nvSpPr>
        <p:spPr/>
        <p:txBody>
          <a:bodyPr/>
          <a:lstStyle/>
          <a:p>
            <a:fld id="{2FB694A7-270C-4295-BB03-EE71C693E986}" type="slidenum">
              <a:rPr lang="en-GB" smtClean="0"/>
              <a:t>28</a:t>
            </a:fld>
            <a:endParaRPr lang="en-GB"/>
          </a:p>
        </p:txBody>
      </p:sp>
    </p:spTree>
    <p:extLst>
      <p:ext uri="{BB962C8B-B14F-4D97-AF65-F5344CB8AC3E}">
        <p14:creationId xmlns:p14="http://schemas.microsoft.com/office/powerpoint/2010/main" val="233651054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*Included is a small selection of our collaborators or partners for each institute</a:t>
            </a:r>
            <a:endParaRPr lang="en-US"/>
          </a:p>
          <a:p>
            <a:endParaRPr lang="en-GB" b="1"/>
          </a:p>
          <a:p>
            <a:r>
              <a:rPr lang="en-GB" b="1"/>
              <a:t>Research</a:t>
            </a:r>
            <a:r>
              <a:rPr lang="en-GB" b="1" baseline="0"/>
              <a:t> impact examples</a:t>
            </a:r>
            <a:r>
              <a:rPr lang="en-GB" b="1"/>
              <a:t> </a:t>
            </a:r>
            <a:endParaRPr lang="en-GB"/>
          </a:p>
          <a:p>
            <a:endParaRPr lang="en-GB" b="1" baseline="0"/>
          </a:p>
          <a:p>
            <a:r>
              <a:rPr lang="en-GB" b="1"/>
              <a:t>Manchester</a:t>
            </a:r>
            <a:r>
              <a:rPr lang="en-GB" b="1" baseline="0"/>
              <a:t> Digital Collections (MDC)</a:t>
            </a:r>
            <a:endParaRPr lang="en-GB" b="1" baseline="0">
              <a:ea typeface="Calibri"/>
              <a:cs typeface="Calibri"/>
            </a:endParaRPr>
          </a:p>
          <a:p>
            <a:pPr marL="171450" indent="-171450">
              <a:buFont typeface="Calibri"/>
              <a:buChar char="-"/>
            </a:pPr>
            <a:r>
              <a:rPr lang="en-GB" b="0" baseline="0"/>
              <a:t>Digital collections curated around specific themes, providing expert interpretation alongside digital objects aligned with the University’s Open Research principles and practices.</a:t>
            </a:r>
            <a:r>
              <a:rPr lang="en-GB"/>
              <a:t> </a:t>
            </a:r>
            <a:endParaRPr lang="en-GB" b="0" baseline="0">
              <a:ea typeface="Calibri"/>
              <a:cs typeface="Calibri"/>
            </a:endParaRPr>
          </a:p>
          <a:p>
            <a:pPr marL="171450" indent="-171450">
              <a:buFont typeface="Calibri"/>
              <a:buChar char="-"/>
            </a:pPr>
            <a:r>
              <a:rPr lang="en-GB" b="0"/>
              <a:t>Funded by Research Lifecycle</a:t>
            </a:r>
            <a:r>
              <a:rPr lang="en-GB" b="0" baseline="0"/>
              <a:t> Programme from 2018, platform built in collaboration with Cambridge Digital Library (University of Cambridge) and launched in January 2020.</a:t>
            </a:r>
            <a:r>
              <a:rPr lang="en-GB"/>
              <a:t> </a:t>
            </a:r>
            <a:endParaRPr lang="en-GB" b="0" baseline="0">
              <a:ea typeface="Calibri"/>
              <a:cs typeface="Calibri"/>
            </a:endParaRPr>
          </a:p>
          <a:p>
            <a:pPr marL="171450" indent="-171450">
              <a:buFont typeface="Calibri"/>
              <a:buChar char="-"/>
            </a:pPr>
            <a:r>
              <a:rPr lang="en-GB" b="0" baseline="0"/>
              <a:t>To support a need for a sustainable platform for digital humanities activity – enhancing digital collections by aligning them with research and enabling local, national and international collaboration. Making collections open and accessible to as many people as possible.</a:t>
            </a:r>
            <a:r>
              <a:rPr lang="en-GB"/>
              <a:t> </a:t>
            </a:r>
            <a:endParaRPr lang="en-GB" b="0" baseline="0">
              <a:ea typeface="Calibri"/>
              <a:cs typeface="Calibri"/>
            </a:endParaRPr>
          </a:p>
          <a:p>
            <a:pPr marL="171450" indent="-171450">
              <a:buFont typeface="Calibri"/>
              <a:buChar char="-"/>
            </a:pPr>
            <a:endParaRPr lang="en-GB" b="1" baseline="0">
              <a:ea typeface="Calibri" panose="020F0502020204030204"/>
              <a:cs typeface="Calibri" panose="020F0502020204030204"/>
            </a:endParaRPr>
          </a:p>
          <a:p>
            <a:pPr marL="0" indent="0">
              <a:buFontTx/>
              <a:buNone/>
            </a:pPr>
            <a:r>
              <a:rPr lang="en-GB" b="1" baseline="0"/>
              <a:t>Manchester Digital Exhibitions (MDE)</a:t>
            </a:r>
            <a:endParaRPr lang="en-GB" b="1" baseline="0">
              <a:ea typeface="Calibri"/>
              <a:cs typeface="Calibri"/>
            </a:endParaRPr>
          </a:p>
          <a:p>
            <a:pPr marL="171450" indent="-171450">
              <a:buFont typeface="Calibri"/>
              <a:buChar char="-"/>
            </a:pPr>
            <a:r>
              <a:rPr lang="en-GB" b="0" baseline="0"/>
              <a:t>Online platform providing digital exhibitions for a </a:t>
            </a:r>
            <a:r>
              <a:rPr lang="en-GB"/>
              <a:t>public </a:t>
            </a:r>
            <a:r>
              <a:rPr lang="en-GB" b="0" baseline="0"/>
              <a:t>audience – allowing digital visitors to explore collections and curated research from anywhere in the world.</a:t>
            </a:r>
            <a:r>
              <a:rPr lang="en-GB"/>
              <a:t> </a:t>
            </a:r>
            <a:endParaRPr lang="en-GB" b="0" baseline="0">
              <a:ea typeface="Calibri"/>
              <a:cs typeface="Calibri"/>
            </a:endParaRPr>
          </a:p>
          <a:p>
            <a:pPr marL="171450" indent="-171450">
              <a:buFont typeface="Calibri"/>
              <a:buChar char="-"/>
            </a:pPr>
            <a:r>
              <a:rPr lang="en-GB" b="0" baseline="0"/>
              <a:t>Using Omeka S open source online exhibition platform – MDE draws in existing digital content from Manchester Digital Collections and Luna, and makes use of existing metadata and IIIF images.</a:t>
            </a:r>
            <a:r>
              <a:rPr lang="en-GB"/>
              <a:t> </a:t>
            </a:r>
            <a:endParaRPr lang="en-GB" b="0" baseline="0">
              <a:ea typeface="Calibri"/>
              <a:cs typeface="Calibri"/>
            </a:endParaRPr>
          </a:p>
          <a:p>
            <a:pPr marL="171450" indent="-171450">
              <a:buFont typeface="Calibri"/>
              <a:buChar char="-"/>
            </a:pPr>
            <a:endParaRPr lang="en-GB" b="0" baseline="0">
              <a:ea typeface="Calibri"/>
              <a:cs typeface="Calibri"/>
            </a:endParaRPr>
          </a:p>
          <a:p>
            <a:pPr marL="0" indent="0">
              <a:buFontTx/>
              <a:buNone/>
            </a:pPr>
            <a:r>
              <a:rPr lang="en-GB" b="1" baseline="0"/>
              <a:t>John Rylands Research Institute and Library exhibitions</a:t>
            </a:r>
            <a:endParaRPr lang="en-GB" b="1" baseline="0">
              <a:ea typeface="Calibri"/>
              <a:cs typeface="Calibri"/>
            </a:endParaRPr>
          </a:p>
          <a:p>
            <a:pPr marL="171450" indent="-171450">
              <a:buFont typeface="Calibri"/>
              <a:buChar char="-"/>
            </a:pPr>
            <a:r>
              <a:rPr lang="en-GB" b="0" i="0" baseline="0"/>
              <a:t>Working closely with the Library Events and Public Engagement team to create compelling public-facing exhibitions.</a:t>
            </a:r>
            <a:r>
              <a:rPr lang="en-GB"/>
              <a:t> </a:t>
            </a:r>
            <a:endParaRPr lang="en-GB" b="0" i="0" baseline="0">
              <a:ea typeface="Calibri"/>
              <a:cs typeface="Calibri"/>
            </a:endParaRPr>
          </a:p>
          <a:p>
            <a:pPr marL="171450" indent="-171450">
              <a:buFont typeface="Calibri"/>
              <a:buChar char="-"/>
            </a:pPr>
            <a:r>
              <a:rPr lang="en-GB" b="0" i="0" baseline="0"/>
              <a:t>Recent exhibition – </a:t>
            </a:r>
            <a:r>
              <a:rPr lang="en-GB" b="0" i="1" baseline="0"/>
              <a:t>Founders and Funders: Slavery and the building of a university</a:t>
            </a:r>
            <a:r>
              <a:rPr lang="en-GB" b="0" i="0" baseline="0"/>
              <a:t> (September 2023 – March 2024) – Exploring how profits from slave trading, ownership of enslaved people, and manufacturing with slave-grown cotton funded the cultural and educational development of Manchester. Exhibition was co-curated by students from the University, working with researchers from the Race, Roots and Resistance Collective’s </a:t>
            </a:r>
            <a:r>
              <a:rPr lang="en-GB" b="0" i="1" baseline="0"/>
              <a:t>Legacies of Slavery at The University of Manchester</a:t>
            </a:r>
            <a:r>
              <a:rPr lang="en-GB" b="0" i="0" baseline="0"/>
              <a:t> network.</a:t>
            </a:r>
            <a:r>
              <a:rPr lang="en-GB"/>
              <a:t> </a:t>
            </a:r>
            <a:endParaRPr lang="en-GB">
              <a:ea typeface="Calibri" panose="020F0502020204030204"/>
              <a:cs typeface="Calibri" panose="020F0502020204030204"/>
            </a:endParaRPr>
          </a:p>
          <a:p>
            <a:pPr marL="171450" indent="-171450">
              <a:buFont typeface="Calibri"/>
              <a:buChar char="-"/>
            </a:pPr>
            <a:endParaRPr lang="en-GB" b="1">
              <a:ea typeface="Calibri"/>
              <a:cs typeface="Calibri"/>
            </a:endParaRPr>
          </a:p>
          <a:p>
            <a:r>
              <a:rPr lang="en-GB" b="1">
                <a:ea typeface="Calibri"/>
                <a:cs typeface="Calibri"/>
              </a:rPr>
              <a:t>Key partners/collaborations (expanded)</a:t>
            </a:r>
          </a:p>
          <a:p>
            <a:pPr marL="171450" indent="-171450">
              <a:buFont typeface="Calibri"/>
              <a:buChar char="-"/>
            </a:pPr>
            <a:r>
              <a:rPr lang="en-GB"/>
              <a:t>We work closely with Creative Manchester, co-organising events (talks, workshops, performances) around the cultural and creative industries, including the British Pop Archive: </a:t>
            </a:r>
            <a:r>
              <a:rPr lang="en-GB" u="sng">
                <a:hlinkClick r:id="rId3"/>
              </a:rPr>
              <a:t>https://www.library.manchester.ac.uk/rylands/special-collections/subject-areas/british-pop-archive/</a:t>
            </a:r>
            <a:r>
              <a:rPr lang="en-GB"/>
              <a:t> </a:t>
            </a:r>
            <a:endParaRPr lang="en-GB">
              <a:ea typeface="Calibri" panose="020F0502020204030204"/>
              <a:cs typeface="Calibri" panose="020F0502020204030204"/>
            </a:endParaRPr>
          </a:p>
          <a:p>
            <a:endParaRPr lang="en-GB"/>
          </a:p>
          <a:p>
            <a:pPr marL="171450" indent="-171450">
              <a:buFont typeface="Calibri"/>
              <a:buChar char="-"/>
            </a:pPr>
            <a:r>
              <a:rPr lang="en-GB"/>
              <a:t>Through our Simon and Hallsworth Visiting Professor, Professor Ira Rabin, we're deepening links with the international heritage science community, including her group at the German Federal Insitute for Material Research and Testing (BAM) in Berlin.  </a:t>
            </a:r>
            <a:endParaRPr lang="en-GB">
              <a:ea typeface="Calibri" panose="020F0502020204030204"/>
              <a:cs typeface="Calibri" panose="020F0502020204030204"/>
            </a:endParaRPr>
          </a:p>
          <a:p>
            <a:endParaRPr lang="en-GB"/>
          </a:p>
          <a:p>
            <a:pPr marL="171450" indent="-171450">
              <a:buFont typeface="Calibri"/>
              <a:buChar char="-"/>
            </a:pPr>
            <a:r>
              <a:rPr lang="en-GB" err="1"/>
              <a:t>Guyda</a:t>
            </a:r>
            <a:r>
              <a:rPr lang="en-GB"/>
              <a:t> Armstrong’s AHRC-funded </a:t>
            </a:r>
            <a:r>
              <a:rPr lang="en-GB" i="1"/>
              <a:t>Envisioning Dante</a:t>
            </a:r>
            <a:r>
              <a:rPr lang="en-GB"/>
              <a:t> project collaborates with researchers at the University of Oxford's</a:t>
            </a:r>
            <a:r>
              <a:rPr lang="en-GB" b="1"/>
              <a:t> </a:t>
            </a:r>
            <a:r>
              <a:rPr lang="en-GB"/>
              <a:t>Visual Geometry Group in the Department of Engineering Science to perform AI/machine vision analyses of the page design of early printed books: </a:t>
            </a:r>
            <a:r>
              <a:rPr lang="en-GB" u="sng">
                <a:hlinkClick r:id="rId4"/>
              </a:rPr>
              <a:t>https://www.robots.ox.ac.uk/~vgg/</a:t>
            </a:r>
            <a:r>
              <a:rPr lang="en-GB"/>
              <a:t> </a:t>
            </a:r>
            <a:endParaRPr lang="en-GB">
              <a:ea typeface="Calibri" panose="020F0502020204030204"/>
              <a:cs typeface="Calibri" panose="020F0502020204030204"/>
            </a:endParaRPr>
          </a:p>
          <a:p>
            <a:endParaRPr lang="en-GB" b="1">
              <a:ea typeface="Calibri"/>
              <a:cs typeface="Calibri"/>
            </a:endParaRPr>
          </a:p>
        </p:txBody>
      </p:sp>
      <p:sp>
        <p:nvSpPr>
          <p:cNvPr id="4" name="Slide Number Placeholder 3"/>
          <p:cNvSpPr>
            <a:spLocks noGrp="1"/>
          </p:cNvSpPr>
          <p:nvPr>
            <p:ph type="sldNum" sz="quarter" idx="10"/>
          </p:nvPr>
        </p:nvSpPr>
        <p:spPr/>
        <p:txBody>
          <a:bodyPr/>
          <a:lstStyle/>
          <a:p>
            <a:fld id="{2FB694A7-270C-4295-BB03-EE71C693E986}" type="slidenum">
              <a:rPr lang="en-GB" smtClean="0"/>
              <a:t>29</a:t>
            </a:fld>
            <a:endParaRPr lang="en-GB"/>
          </a:p>
        </p:txBody>
      </p:sp>
    </p:spTree>
    <p:extLst>
      <p:ext uri="{BB962C8B-B14F-4D97-AF65-F5344CB8AC3E}">
        <p14:creationId xmlns:p14="http://schemas.microsoft.com/office/powerpoint/2010/main" val="225909975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*Included is a small selection of our collaborators or partners for each institute</a:t>
            </a:r>
            <a:endParaRPr lang="en-US"/>
          </a:p>
          <a:p>
            <a:endParaRPr lang="en-GB" b="1"/>
          </a:p>
          <a:p>
            <a:r>
              <a:rPr lang="en-GB" b="1"/>
              <a:t>Research</a:t>
            </a:r>
            <a:r>
              <a:rPr lang="en-GB" b="1" baseline="0"/>
              <a:t> impact examples</a:t>
            </a:r>
            <a:endParaRPr lang="en-GB">
              <a:ea typeface="Calibri"/>
              <a:cs typeface="Calibri"/>
            </a:endParaRPr>
          </a:p>
          <a:p>
            <a:endParaRPr lang="en-GB" b="1" baseline="0"/>
          </a:p>
          <a:p>
            <a:r>
              <a:rPr lang="en-GB" b="1" baseline="0"/>
              <a:t>Coronavirus Immune Response and Clinical Outcome (CIRCO)</a:t>
            </a:r>
          </a:p>
          <a:p>
            <a:pPr marL="171450" indent="-171450">
              <a:buFontTx/>
              <a:buChar char="-"/>
            </a:pPr>
            <a:r>
              <a:rPr lang="en-GB" b="0" baseline="0"/>
              <a:t>Formulated 100 nurses, clinicians, healthcare workers and academics into the CIRCO consortium. </a:t>
            </a:r>
          </a:p>
          <a:p>
            <a:pPr marL="171450" indent="-171450">
              <a:buFontTx/>
              <a:buChar char="-"/>
            </a:pPr>
            <a:r>
              <a:rPr lang="en-GB" b="0" baseline="0"/>
              <a:t>Consortium delivered the first longitudinal profile of inflammatory mediators that enabled patient priority for reduced resources and choice of therapeutic. </a:t>
            </a:r>
          </a:p>
          <a:p>
            <a:pPr marL="171450" indent="-171450">
              <a:buFontTx/>
              <a:buChar char="-"/>
            </a:pPr>
            <a:endParaRPr lang="en-GB" b="0" baseline="0"/>
          </a:p>
          <a:p>
            <a:pPr marL="0" indent="0">
              <a:buFontTx/>
              <a:buNone/>
            </a:pPr>
            <a:r>
              <a:rPr lang="en-GB" b="1" baseline="0"/>
              <a:t>Translational Immunology Accelerator </a:t>
            </a:r>
          </a:p>
          <a:p>
            <a:pPr marL="171450" indent="-171450">
              <a:buFontTx/>
              <a:buChar char="-"/>
            </a:pPr>
            <a:r>
              <a:rPr lang="en-GB" b="0" baseline="0"/>
              <a:t>Accelerator embedded in Manchester’s BRC to widen the immunological analysis patients within our dominant disease clusters. </a:t>
            </a:r>
          </a:p>
          <a:p>
            <a:pPr marL="171450" indent="-171450">
              <a:buFontTx/>
              <a:buChar char="-"/>
            </a:pPr>
            <a:r>
              <a:rPr lang="en-GB" b="0" baseline="0"/>
              <a:t>Provide consultation to drive knowledge of mechanism and rationale for novel treatments. </a:t>
            </a:r>
          </a:p>
          <a:p>
            <a:pPr marL="171450" indent="-171450">
              <a:buFontTx/>
              <a:buChar char="-"/>
            </a:pPr>
            <a:endParaRPr lang="en-GB" b="0" baseline="0"/>
          </a:p>
          <a:p>
            <a:pPr marL="0" indent="0">
              <a:buFontTx/>
              <a:buNone/>
            </a:pPr>
            <a:r>
              <a:rPr lang="en-GB" b="1" baseline="0"/>
              <a:t>Patent – early detection of lung cancer</a:t>
            </a:r>
          </a:p>
          <a:p>
            <a:pPr marL="171450" indent="-171450">
              <a:buFontTx/>
              <a:buChar char="-"/>
            </a:pPr>
            <a:r>
              <a:rPr lang="en-GB" b="0" baseline="0"/>
              <a:t>Screened 2,000 people in community at risk of developing lung cancer for every protein in their nasal cavity, and identified protein signatures that diagnoses patients early, enabling them to have curative surgical resection. </a:t>
            </a:r>
          </a:p>
          <a:p>
            <a:pPr marL="0" indent="0">
              <a:buFontTx/>
              <a:buNone/>
            </a:pPr>
            <a:endParaRPr lang="en-GB" b="0" baseline="0"/>
          </a:p>
          <a:p>
            <a:pPr marL="0" indent="0">
              <a:buFontTx/>
              <a:buNone/>
            </a:pPr>
            <a:r>
              <a:rPr lang="en-GB" b="1" baseline="0" err="1"/>
              <a:t>Wellcome</a:t>
            </a:r>
            <a:r>
              <a:rPr lang="en-GB" b="1" baseline="0"/>
              <a:t> Trust PhD programme</a:t>
            </a:r>
          </a:p>
          <a:p>
            <a:r>
              <a:rPr lang="en-GB" b="0" baseline="0"/>
              <a:t>- PhD programme – </a:t>
            </a:r>
            <a:r>
              <a:rPr lang="en-GB" b="0" baseline="0" err="1"/>
              <a:t>Immunomatrix</a:t>
            </a:r>
            <a:r>
              <a:rPr lang="en-GB" b="0" baseline="0"/>
              <a:t> in Complex Disease. Acquired funding to train 30 PhD students in interdisciplinary science, studying immunity within the context of the specific tissue matrix.</a:t>
            </a:r>
            <a:r>
              <a:rPr lang="en-GB"/>
              <a:t> </a:t>
            </a:r>
            <a:endParaRPr lang="en-GB" b="0" baseline="0"/>
          </a:p>
          <a:p>
            <a:pPr marL="0" indent="0">
              <a:buFontTx/>
              <a:buNone/>
            </a:pPr>
            <a:endParaRPr lang="en-GB" b="0" baseline="0"/>
          </a:p>
        </p:txBody>
      </p:sp>
      <p:sp>
        <p:nvSpPr>
          <p:cNvPr id="4" name="Slide Number Placeholder 3"/>
          <p:cNvSpPr>
            <a:spLocks noGrp="1"/>
          </p:cNvSpPr>
          <p:nvPr>
            <p:ph type="sldNum" sz="quarter" idx="10"/>
          </p:nvPr>
        </p:nvSpPr>
        <p:spPr/>
        <p:txBody>
          <a:bodyPr/>
          <a:lstStyle/>
          <a:p>
            <a:fld id="{2FB694A7-270C-4295-BB03-EE71C693E986}" type="slidenum">
              <a:rPr lang="en-GB" smtClean="0"/>
              <a:t>30</a:t>
            </a:fld>
            <a:endParaRPr lang="en-GB"/>
          </a:p>
        </p:txBody>
      </p:sp>
    </p:spTree>
    <p:extLst>
      <p:ext uri="{BB962C8B-B14F-4D97-AF65-F5344CB8AC3E}">
        <p14:creationId xmlns:p14="http://schemas.microsoft.com/office/powerpoint/2010/main" val="19272031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r>
              <a:rPr lang="en-GB">
                <a:cs typeface="Calibri"/>
              </a:rPr>
              <a:t>*</a:t>
            </a:r>
            <a:r>
              <a:rPr lang="en-GB" i="1">
                <a:cs typeface="Calibri"/>
              </a:rPr>
              <a:t>Times Higher Education</a:t>
            </a:r>
            <a:r>
              <a:rPr lang="en-GB">
                <a:cs typeface="Calibri"/>
              </a:rPr>
              <a:t> Impact Rankings, 2025</a:t>
            </a:r>
            <a:endParaRPr lang="en-GB"/>
          </a:p>
          <a:p>
            <a:endParaRPr lang="en-GB"/>
          </a:p>
          <a:p>
            <a:r>
              <a:rPr lang="en-GB"/>
              <a:t>We are the first and most eminent of England’s civic universities. Our roots can be traced back to 1824 with the formation of the Manchester Mechanics’ Institution, which was founded as part of a national movement for the education of the working population of Manchester. </a:t>
            </a:r>
            <a:endParaRPr lang="en-GB">
              <a:cs typeface="Calibri"/>
            </a:endParaRPr>
          </a:p>
          <a:p>
            <a:endParaRPr lang="en-GB"/>
          </a:p>
          <a:p>
            <a:r>
              <a:rPr lang="en-GB"/>
              <a:t>We’re one of the UK’s largest universities</a:t>
            </a:r>
            <a:r>
              <a:rPr lang="en-GB" baseline="0"/>
              <a:t> catering for more than 44,000 students, supported by </a:t>
            </a:r>
            <a:r>
              <a:rPr lang="en-GB"/>
              <a:t>nearly 13,000 </a:t>
            </a:r>
            <a:r>
              <a:rPr lang="en-GB">
                <a:solidFill>
                  <a:srgbClr val="000000"/>
                </a:solidFill>
              </a:rPr>
              <a:t>staff</a:t>
            </a:r>
            <a:r>
              <a:rPr lang="en-GB" baseline="0"/>
              <a:t>.</a:t>
            </a:r>
            <a:r>
              <a:rPr lang="en-GB"/>
              <a:t> </a:t>
            </a:r>
            <a:endParaRPr lang="en-GB" baseline="0">
              <a:cs typeface="Calibri"/>
            </a:endParaRPr>
          </a:p>
          <a:p>
            <a:endParaRPr lang="en-GB" baseline="0"/>
          </a:p>
          <a:p>
            <a:r>
              <a:rPr lang="en-GB"/>
              <a:t>We’re a high-ranking</a:t>
            </a:r>
            <a:r>
              <a:rPr lang="en-GB" baseline="0"/>
              <a:t> Russell Group institution and our social and environmental impact has been </a:t>
            </a:r>
            <a:r>
              <a:rPr lang="en-GB" sz="1200" b="0" i="0" kern="1200">
                <a:solidFill>
                  <a:schemeClr val="tx1"/>
                </a:solidFill>
                <a:effectLst/>
                <a:latin typeface="+mn-lt"/>
                <a:ea typeface="+mn-ea"/>
                <a:cs typeface="+mn-cs"/>
              </a:rPr>
              <a:t>ranked number one in the UK and Europe, and number two in the world (</a:t>
            </a:r>
            <a:r>
              <a:rPr lang="en-GB" sz="1200" b="0" i="1" kern="1200">
                <a:solidFill>
                  <a:schemeClr val="tx1"/>
                </a:solidFill>
                <a:effectLst/>
                <a:latin typeface="+mn-lt"/>
                <a:ea typeface="+mn-ea"/>
                <a:cs typeface="+mn-cs"/>
              </a:rPr>
              <a:t>Times Higher Education</a:t>
            </a:r>
            <a:r>
              <a:rPr lang="en-GB" sz="1200" b="0" i="0" kern="1200">
                <a:solidFill>
                  <a:schemeClr val="tx1"/>
                </a:solidFill>
                <a:effectLst/>
                <a:latin typeface="+mn-lt"/>
                <a:ea typeface="+mn-ea"/>
                <a:cs typeface="+mn-cs"/>
              </a:rPr>
              <a:t> Impact Rankings 2025).</a:t>
            </a:r>
            <a:r>
              <a:rPr lang="en-GB"/>
              <a:t> </a:t>
            </a:r>
            <a:endParaRPr lang="en-GB" sz="1200" b="0" i="0" kern="1200">
              <a:solidFill>
                <a:schemeClr val="tx1"/>
              </a:solidFill>
              <a:effectLst/>
              <a:latin typeface="+mn-lt"/>
              <a:cs typeface="Calibri"/>
            </a:endParaRPr>
          </a:p>
          <a:p>
            <a:endParaRPr lang="en-GB"/>
          </a:p>
          <a:p>
            <a:pPr marL="171450" lvl="0" indent="-171450">
              <a:buFont typeface="Arial" panose="020B0604020202020204" pitchFamily="34" charset="0"/>
              <a:buChar char="•"/>
            </a:pPr>
            <a:r>
              <a:rPr lang="en-GB">
                <a:solidFill>
                  <a:srgbClr val="404040"/>
                </a:solidFill>
              </a:rPr>
              <a:t>In the Academic Ranking of World Universities (2025), the University placed:</a:t>
            </a:r>
            <a:endParaRPr lang="en-GB">
              <a:solidFill>
                <a:srgbClr val="404040"/>
              </a:solidFill>
              <a:cs typeface="Calibri"/>
            </a:endParaRPr>
          </a:p>
          <a:p>
            <a:pPr marL="628650" lvl="1" indent="-171450">
              <a:buFont typeface="Arial" panose="020B0604020202020204" pitchFamily="34" charset="0"/>
              <a:buChar char="•"/>
            </a:pPr>
            <a:r>
              <a:rPr lang="en-GB">
                <a:solidFill>
                  <a:srgbClr val="404040"/>
                </a:solidFill>
              </a:rPr>
              <a:t>46th in the world;</a:t>
            </a:r>
            <a:endParaRPr lang="en-GB">
              <a:solidFill>
                <a:srgbClr val="404040"/>
              </a:solidFill>
              <a:cs typeface="Calibri"/>
            </a:endParaRPr>
          </a:p>
          <a:p>
            <a:pPr marL="628650" lvl="1" indent="-171450">
              <a:buFont typeface="Arial" panose="020B0604020202020204" pitchFamily="34" charset="0"/>
              <a:buChar char="•"/>
            </a:pPr>
            <a:r>
              <a:rPr lang="en-GB">
                <a:solidFill>
                  <a:srgbClr val="404040"/>
                </a:solidFill>
              </a:rPr>
              <a:t>13th in Europe;</a:t>
            </a:r>
            <a:endParaRPr lang="en-GB">
              <a:solidFill>
                <a:srgbClr val="404040"/>
              </a:solidFill>
              <a:cs typeface="Calibri"/>
            </a:endParaRPr>
          </a:p>
          <a:p>
            <a:pPr marL="628650" lvl="1" indent="-171450">
              <a:buFont typeface="Arial" panose="020B0604020202020204" pitchFamily="34" charset="0"/>
              <a:buChar char="•"/>
            </a:pPr>
            <a:r>
              <a:rPr lang="en-GB">
                <a:solidFill>
                  <a:srgbClr val="404040"/>
                </a:solidFill>
              </a:rPr>
              <a:t>6th in the UK.</a:t>
            </a:r>
            <a:endParaRPr lang="en-GB">
              <a:solidFill>
                <a:srgbClr val="404040"/>
              </a:solidFill>
              <a:cs typeface="Calibri"/>
            </a:endParaRPr>
          </a:p>
          <a:p>
            <a:pPr marL="457200" lvl="1" indent="0">
              <a:buFont typeface="Arial" panose="020B0604020202020204" pitchFamily="34" charset="0"/>
              <a:buNone/>
            </a:pPr>
            <a:endParaRPr lang="en-GB">
              <a:solidFill>
                <a:srgbClr val="404040"/>
              </a:solidFill>
            </a:endParaRPr>
          </a:p>
          <a:p>
            <a:pPr marL="171450" lvl="0" indent="-171450">
              <a:buFont typeface="Arial" panose="020B0604020202020204" pitchFamily="34" charset="0"/>
              <a:buChar char="•"/>
            </a:pPr>
            <a:r>
              <a:rPr lang="en-GB">
                <a:solidFill>
                  <a:srgbClr val="404040"/>
                </a:solidFill>
              </a:rPr>
              <a:t>Other rankings include:</a:t>
            </a:r>
            <a:endParaRPr lang="en-GB">
              <a:solidFill>
                <a:srgbClr val="404040"/>
              </a:solidFill>
              <a:cs typeface="Calibri"/>
            </a:endParaRPr>
          </a:p>
          <a:p>
            <a:pPr marL="628650" lvl="1" indent="-171450">
              <a:buFont typeface="Arial" panose="020B0604020202020204" pitchFamily="34" charset="0"/>
              <a:buChar char="•"/>
            </a:pPr>
            <a:r>
              <a:rPr lang="en-GB">
                <a:solidFill>
                  <a:srgbClr val="404040"/>
                </a:solidFill>
              </a:rPr>
              <a:t>QS World University Rankings (2026): 35</a:t>
            </a:r>
            <a:endParaRPr lang="en-GB">
              <a:solidFill>
                <a:srgbClr val="404040"/>
              </a:solidFill>
              <a:cs typeface="Calibri"/>
            </a:endParaRPr>
          </a:p>
          <a:p>
            <a:pPr marL="628650" lvl="1" indent="-171450">
              <a:buFont typeface="Arial" panose="020B0604020202020204" pitchFamily="34" charset="0"/>
              <a:buChar char="•"/>
            </a:pPr>
            <a:r>
              <a:rPr lang="en-GB" i="1">
                <a:solidFill>
                  <a:srgbClr val="404040"/>
                </a:solidFill>
              </a:rPr>
              <a:t>Times Higher Education</a:t>
            </a:r>
            <a:r>
              <a:rPr lang="en-GB">
                <a:solidFill>
                  <a:srgbClr val="404040"/>
                </a:solidFill>
              </a:rPr>
              <a:t> World University Rankings (2026): 56</a:t>
            </a:r>
          </a:p>
          <a:p>
            <a:pPr marL="628650" lvl="1" indent="-171450">
              <a:buFont typeface="Arial" panose="020B0604020202020204" pitchFamily="34" charset="0"/>
              <a:buChar char="•"/>
            </a:pPr>
            <a:r>
              <a:rPr lang="en-GB" i="1">
                <a:solidFill>
                  <a:srgbClr val="404040"/>
                </a:solidFill>
                <a:cs typeface="Calibri"/>
              </a:rPr>
              <a:t>Times Higher Education</a:t>
            </a:r>
            <a:r>
              <a:rPr lang="en-GB" i="0">
                <a:solidFill>
                  <a:srgbClr val="404040"/>
                </a:solidFill>
                <a:cs typeface="Calibri"/>
              </a:rPr>
              <a:t> Most International Universities in the World: 20</a:t>
            </a:r>
            <a:endParaRPr lang="en-GB" i="1">
              <a:solidFill>
                <a:srgbClr val="404040"/>
              </a:solidFill>
              <a:cs typeface="Calibri"/>
            </a:endParaRPr>
          </a:p>
          <a:p>
            <a:pPr marL="628650" lvl="1" indent="-171450">
              <a:buFont typeface="Arial" panose="020B0604020202020204" pitchFamily="34" charset="0"/>
              <a:buChar char="•"/>
            </a:pPr>
            <a:r>
              <a:rPr lang="en-GB">
                <a:solidFill>
                  <a:srgbClr val="404040"/>
                </a:solidFill>
              </a:rPr>
              <a:t>Complete University Guide (2024):</a:t>
            </a:r>
            <a:r>
              <a:rPr lang="en-GB" baseline="0">
                <a:solidFill>
                  <a:srgbClr val="404040"/>
                </a:solidFill>
              </a:rPr>
              <a:t> </a:t>
            </a:r>
            <a:r>
              <a:rPr lang="en-GB">
                <a:solidFill>
                  <a:srgbClr val="404040"/>
                </a:solidFill>
              </a:rPr>
              <a:t>19</a:t>
            </a:r>
            <a:endParaRPr lang="en-GB">
              <a:solidFill>
                <a:srgbClr val="404040"/>
              </a:solidFill>
              <a:cs typeface="Calibri"/>
            </a:endParaRPr>
          </a:p>
          <a:p>
            <a:pPr marL="628650" lvl="1" indent="-171450">
              <a:buFont typeface="Arial" panose="020B0604020202020204" pitchFamily="34" charset="0"/>
              <a:buChar char="•"/>
            </a:pPr>
            <a:r>
              <a:rPr lang="en-GB">
                <a:solidFill>
                  <a:srgbClr val="404040"/>
                </a:solidFill>
              </a:rPr>
              <a:t>Sunday Times Good University Guide (2023):</a:t>
            </a:r>
            <a:r>
              <a:rPr lang="en-GB" baseline="0">
                <a:solidFill>
                  <a:srgbClr val="404040"/>
                </a:solidFill>
              </a:rPr>
              <a:t> </a:t>
            </a:r>
            <a:r>
              <a:rPr lang="en-GB">
                <a:solidFill>
                  <a:srgbClr val="404040"/>
                </a:solidFill>
              </a:rPr>
              <a:t>24</a:t>
            </a:r>
            <a:endParaRPr lang="en-GB">
              <a:solidFill>
                <a:srgbClr val="404040"/>
              </a:solidFill>
              <a:cs typeface="Calibri"/>
            </a:endParaRPr>
          </a:p>
          <a:p>
            <a:pPr marL="628650" lvl="1" indent="-171450">
              <a:buFont typeface="Arial" panose="020B0604020202020204" pitchFamily="34" charset="0"/>
              <a:buChar char="•"/>
            </a:pPr>
            <a:r>
              <a:rPr lang="en-GB">
                <a:solidFill>
                  <a:srgbClr val="404040"/>
                </a:solidFill>
              </a:rPr>
              <a:t>Guardian (2024):</a:t>
            </a:r>
            <a:r>
              <a:rPr lang="en-GB" baseline="0">
                <a:solidFill>
                  <a:srgbClr val="404040"/>
                </a:solidFill>
              </a:rPr>
              <a:t> </a:t>
            </a:r>
            <a:r>
              <a:rPr lang="en-GB">
                <a:solidFill>
                  <a:srgbClr val="404040"/>
                </a:solidFill>
              </a:rPr>
              <a:t>24</a:t>
            </a:r>
          </a:p>
          <a:p>
            <a:pPr marL="628650" lvl="1" indent="-171450">
              <a:buFont typeface="Arial" panose="020B0604020202020204" pitchFamily="34" charset="0"/>
              <a:buChar char="•"/>
            </a:pPr>
            <a:r>
              <a:rPr lang="en-GB">
                <a:solidFill>
                  <a:srgbClr val="404040"/>
                </a:solidFill>
                <a:cs typeface="Calibri"/>
              </a:rPr>
              <a:t>Reuters</a:t>
            </a:r>
            <a:r>
              <a:rPr lang="en-GB" baseline="0">
                <a:solidFill>
                  <a:srgbClr val="404040"/>
                </a:solidFill>
                <a:cs typeface="Calibri"/>
              </a:rPr>
              <a:t> </a:t>
            </a:r>
            <a:r>
              <a:rPr lang="en-GB">
                <a:solidFill>
                  <a:srgbClr val="404040"/>
                </a:solidFill>
              </a:rPr>
              <a:t>– Europe’s Most Innovative Universities</a:t>
            </a:r>
            <a:r>
              <a:rPr lang="en-GB" baseline="0">
                <a:solidFill>
                  <a:srgbClr val="404040"/>
                </a:solidFill>
              </a:rPr>
              <a:t> 2019: 8</a:t>
            </a:r>
            <a:endParaRPr lang="en-GB">
              <a:solidFill>
                <a:srgbClr val="404040"/>
              </a:solidFill>
              <a:cs typeface="Calibri"/>
            </a:endParaRPr>
          </a:p>
          <a:p>
            <a:pPr marL="628650" lvl="1" indent="-171450">
              <a:buFont typeface="Arial" panose="020B0604020202020204" pitchFamily="34" charset="0"/>
              <a:buChar char="•"/>
            </a:pPr>
            <a:r>
              <a:rPr lang="en-GB">
                <a:solidFill>
                  <a:srgbClr val="404040"/>
                </a:solidFill>
              </a:rPr>
              <a:t>Queens Anniversary Prizes for Higher and Further Education winners 2013, 2011</a:t>
            </a:r>
            <a:endParaRPr lang="en-GB">
              <a:solidFill>
                <a:srgbClr val="404040"/>
              </a:solidFill>
              <a:cs typeface="Calibri"/>
            </a:endParaRPr>
          </a:p>
          <a:p>
            <a:pPr marL="628650" lvl="1" indent="-171450">
              <a:buFont typeface="Arial" panose="020B0604020202020204" pitchFamily="34" charset="0"/>
              <a:buChar char="•"/>
            </a:pPr>
            <a:r>
              <a:rPr lang="en-GB">
                <a:solidFill>
                  <a:srgbClr val="404040"/>
                </a:solidFill>
              </a:rPr>
              <a:t>University Challenge winners 2013, 2012, 2009, 2006</a:t>
            </a:r>
            <a:endParaRPr lang="en-US"/>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66585A8-1790-134B-BCD0-53E8515CD8F6}"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30066971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*Included is a small selection of our collaborators or partners for each institute</a:t>
            </a:r>
            <a:endParaRPr lang="en-US"/>
          </a:p>
          <a:p>
            <a:endParaRPr lang="en-US" b="1">
              <a:ea typeface="Calibri"/>
              <a:cs typeface="Calibri"/>
            </a:endParaRPr>
          </a:p>
          <a:p>
            <a:r>
              <a:rPr lang="en-US" b="1">
                <a:ea typeface="Calibri"/>
                <a:cs typeface="Calibri"/>
              </a:rPr>
              <a:t>Themes (expanded)</a:t>
            </a:r>
            <a:endParaRPr lang="en-US"/>
          </a:p>
          <a:p>
            <a:endParaRPr lang="en-US" b="1">
              <a:ea typeface="Calibri"/>
              <a:cs typeface="Calibri"/>
            </a:endParaRPr>
          </a:p>
          <a:p>
            <a:r>
              <a:rPr lang="en-US" b="1" i="1">
                <a:ea typeface="Calibri"/>
                <a:cs typeface="Calibri"/>
              </a:rPr>
              <a:t>Early cancer evolution and detection</a:t>
            </a:r>
          </a:p>
          <a:p>
            <a:pPr marL="171450" indent="-171450">
              <a:buFont typeface="Calibri"/>
              <a:buChar char="-"/>
            </a:pPr>
            <a:r>
              <a:rPr lang="en-US">
                <a:ea typeface="Calibri"/>
                <a:cs typeface="Calibri"/>
              </a:rPr>
              <a:t>Supported by CRUK Manchester Centre, International Alliance for Cancer Early Detection (ACED) and NIHR grants. </a:t>
            </a:r>
          </a:p>
          <a:p>
            <a:pPr marL="171450" indent="-171450">
              <a:buFont typeface="Calibri"/>
              <a:buChar char="-"/>
            </a:pPr>
            <a:r>
              <a:rPr lang="en-US">
                <a:ea typeface="Calibri"/>
                <a:cs typeface="Calibri"/>
              </a:rPr>
              <a:t>Identifying strategies and biological drivers to help clinicians detect cancer at its earliest treatable stage. </a:t>
            </a:r>
          </a:p>
          <a:p>
            <a:pPr marL="171450" indent="-171450">
              <a:buFont typeface="Calibri"/>
              <a:buChar char="-"/>
            </a:pPr>
            <a:r>
              <a:rPr lang="en-US">
                <a:ea typeface="Calibri"/>
                <a:cs typeface="Calibri"/>
              </a:rPr>
              <a:t>Using mobile early detection to reach underserved and diverse national and international populations at the highest risk of cancer. </a:t>
            </a:r>
          </a:p>
          <a:p>
            <a:pPr marL="171450" indent="-171450">
              <a:buFont typeface="Calibri"/>
              <a:buChar char="-"/>
            </a:pPr>
            <a:r>
              <a:rPr lang="en-US">
                <a:ea typeface="Calibri"/>
                <a:cs typeface="Calibri"/>
              </a:rPr>
              <a:t>Looking to improve understanding of progression and immunology of early hereditary cancers in adult and </a:t>
            </a:r>
            <a:r>
              <a:rPr lang="en-US" err="1">
                <a:ea typeface="Calibri"/>
                <a:cs typeface="Calibri"/>
              </a:rPr>
              <a:t>paediatric</a:t>
            </a:r>
            <a:r>
              <a:rPr lang="en-US">
                <a:ea typeface="Calibri"/>
                <a:cs typeface="Calibri"/>
              </a:rPr>
              <a:t> populations. </a:t>
            </a:r>
          </a:p>
          <a:p>
            <a:pPr marL="171450" indent="-171450">
              <a:buFont typeface="Calibri"/>
              <a:buChar char="-"/>
            </a:pPr>
            <a:r>
              <a:rPr lang="en-US">
                <a:ea typeface="Calibri"/>
                <a:cs typeface="Calibri"/>
              </a:rPr>
              <a:t>Using advanced materials and 3D cell systems to understand early cancer biology and the genomic risk factors underpinning the development of cancer. </a:t>
            </a:r>
          </a:p>
          <a:p>
            <a:pPr marL="171450" indent="-171450">
              <a:buFont typeface="Calibri"/>
              <a:buChar char="-"/>
            </a:pPr>
            <a:endParaRPr lang="en-US">
              <a:ea typeface="Calibri"/>
              <a:cs typeface="Calibri"/>
            </a:endParaRPr>
          </a:p>
          <a:p>
            <a:r>
              <a:rPr lang="en-US" b="1" i="1">
                <a:ea typeface="Calibri"/>
                <a:cs typeface="Calibri"/>
              </a:rPr>
              <a:t>Precision radiotherapy</a:t>
            </a:r>
          </a:p>
          <a:p>
            <a:pPr marL="171450" indent="-171450">
              <a:buFont typeface="Calibri"/>
              <a:buChar char="-"/>
            </a:pPr>
            <a:r>
              <a:rPr lang="en-US">
                <a:ea typeface="Calibri"/>
                <a:cs typeface="Calibri"/>
              </a:rPr>
              <a:t>Delivering novel and advanced radiotherapy by uncovering novel biological insights and targets underpinning radio resistance. </a:t>
            </a:r>
          </a:p>
          <a:p>
            <a:pPr marL="171450" indent="-171450">
              <a:buFont typeface="Calibri"/>
              <a:buChar char="-"/>
            </a:pPr>
            <a:r>
              <a:rPr lang="en-US">
                <a:ea typeface="Calibri"/>
                <a:cs typeface="Calibri"/>
              </a:rPr>
              <a:t>Cutting-edge radiotherapy clinical trials including new NHS indications for protons and FLASH therapy. </a:t>
            </a:r>
          </a:p>
          <a:p>
            <a:pPr marL="171450" indent="-171450">
              <a:buFont typeface="Calibri"/>
              <a:buChar char="-"/>
            </a:pPr>
            <a:r>
              <a:rPr lang="en-US">
                <a:ea typeface="Calibri"/>
                <a:cs typeface="Calibri"/>
              </a:rPr>
              <a:t>Identifying how radiotherapy interacts with the immune systems to best use immunotherapy in conjunction with precise physical targeting. </a:t>
            </a:r>
          </a:p>
          <a:p>
            <a:pPr marL="171450" indent="-171450">
              <a:buFont typeface="Calibri"/>
              <a:buChar char="-"/>
            </a:pPr>
            <a:endParaRPr lang="en-US">
              <a:ea typeface="Calibri"/>
              <a:cs typeface="Calibri"/>
            </a:endParaRPr>
          </a:p>
          <a:p>
            <a:r>
              <a:rPr lang="en-US" b="1" i="1">
                <a:ea typeface="Calibri"/>
                <a:cs typeface="Calibri"/>
              </a:rPr>
              <a:t>Cancer biomarker discovery, validation and implementation</a:t>
            </a:r>
          </a:p>
          <a:p>
            <a:pPr marL="171450" indent="-171450">
              <a:buFont typeface="Calibri"/>
              <a:buChar char="-"/>
            </a:pPr>
            <a:r>
              <a:rPr lang="en-US">
                <a:ea typeface="Calibri"/>
                <a:cs typeface="Calibri"/>
              </a:rPr>
              <a:t>Discovering, quantifying, validating and implementing biomarker-driven clinical trials, supporting the activities of other research themes at the MCRC. </a:t>
            </a:r>
          </a:p>
          <a:p>
            <a:pPr marL="171450" indent="-171450">
              <a:buFont typeface="Calibri"/>
              <a:buChar char="-"/>
            </a:pPr>
            <a:endParaRPr lang="en-US">
              <a:ea typeface="Calibri"/>
              <a:cs typeface="Calibri"/>
            </a:endParaRPr>
          </a:p>
          <a:p>
            <a:r>
              <a:rPr lang="en-US" b="1" i="1">
                <a:ea typeface="Calibri"/>
                <a:cs typeface="Calibri"/>
              </a:rPr>
              <a:t>Experimental cancer medicine</a:t>
            </a:r>
          </a:p>
          <a:p>
            <a:pPr marL="171450" indent="-171450">
              <a:buFont typeface="Calibri"/>
              <a:buChar char="-"/>
            </a:pPr>
            <a:r>
              <a:rPr lang="en-US">
                <a:ea typeface="Calibri"/>
                <a:cs typeface="Calibri"/>
              </a:rPr>
              <a:t>Bringing novel targeted therapies to patients through the entire clinical trials pipeline, from Phase 1 studies testing first in human treatments to observational studies exploring the use of 'at home' digital technologies. </a:t>
            </a:r>
          </a:p>
          <a:p>
            <a:pPr marL="171450" indent="-171450">
              <a:buFont typeface="Calibri"/>
              <a:buChar char="-"/>
            </a:pPr>
            <a:endParaRPr lang="en-US">
              <a:ea typeface="Calibri"/>
              <a:cs typeface="Calibri"/>
            </a:endParaRPr>
          </a:p>
          <a:p>
            <a:r>
              <a:rPr lang="en-US" b="1" i="1">
                <a:ea typeface="Calibri"/>
                <a:cs typeface="Calibri"/>
              </a:rPr>
              <a:t>Digital cancer </a:t>
            </a:r>
            <a:r>
              <a:rPr lang="en-US" b="1" i="1" err="1">
                <a:ea typeface="Calibri"/>
                <a:cs typeface="Calibri"/>
              </a:rPr>
              <a:t>centre</a:t>
            </a:r>
            <a:endParaRPr lang="en-US" b="1" i="1">
              <a:ea typeface="Calibri"/>
              <a:cs typeface="Calibri"/>
            </a:endParaRPr>
          </a:p>
          <a:p>
            <a:pPr marL="171450" indent="-171450">
              <a:buFont typeface="Calibri"/>
              <a:buChar char="-"/>
            </a:pPr>
            <a:r>
              <a:rPr lang="en-US">
                <a:ea typeface="Calibri"/>
                <a:cs typeface="Calibri"/>
              </a:rPr>
              <a:t>Leveraging real time, real world evidence to improve cancer care. </a:t>
            </a:r>
          </a:p>
          <a:p>
            <a:pPr marL="171450" indent="-171450">
              <a:buFont typeface="Calibri"/>
              <a:buChar char="-"/>
            </a:pPr>
            <a:r>
              <a:rPr lang="en-US">
                <a:ea typeface="Calibri"/>
                <a:cs typeface="Calibri"/>
              </a:rPr>
              <a:t>Using electronic patient records, machine learning and big data technologies to investigate how comorbidity and polypharmacy affect patient outcomes. </a:t>
            </a:r>
          </a:p>
          <a:p>
            <a:pPr marL="171450" indent="-171450">
              <a:buFont typeface="Calibri"/>
              <a:buChar char="-"/>
            </a:pPr>
            <a:r>
              <a:rPr lang="en-US">
                <a:ea typeface="Calibri"/>
                <a:cs typeface="Calibri"/>
              </a:rPr>
              <a:t>Studies inform pre-clinical model and synthetic populations development with the Pankhurst and Data Sciences Institutes. </a:t>
            </a:r>
          </a:p>
          <a:p>
            <a:endParaRPr lang="en-US" b="1" i="1">
              <a:ea typeface="Calibri"/>
              <a:cs typeface="Calibri"/>
            </a:endParaRPr>
          </a:p>
          <a:p>
            <a:r>
              <a:rPr lang="en-US" b="1" i="1">
                <a:ea typeface="Calibri"/>
                <a:cs typeface="Calibri"/>
              </a:rPr>
              <a:t>Global genomics</a:t>
            </a:r>
          </a:p>
          <a:p>
            <a:pPr marL="171450" indent="-171450">
              <a:buFont typeface="Calibri"/>
              <a:buChar char="-"/>
            </a:pPr>
            <a:r>
              <a:rPr lang="en-US">
                <a:ea typeface="Calibri"/>
                <a:cs typeface="Calibri"/>
              </a:rPr>
              <a:t>Investigating ethnicity-specific genetics and </a:t>
            </a:r>
            <a:r>
              <a:rPr lang="en-US" err="1">
                <a:ea typeface="Calibri"/>
                <a:cs typeface="Calibri"/>
              </a:rPr>
              <a:t>tumour</a:t>
            </a:r>
            <a:r>
              <a:rPr lang="en-US">
                <a:ea typeface="Calibri"/>
                <a:cs typeface="Calibri"/>
              </a:rPr>
              <a:t> evolution to best plan precision medicine for national and international patient populations. </a:t>
            </a:r>
          </a:p>
          <a:p>
            <a:pPr marL="171450" indent="-171450">
              <a:buFont typeface="Calibri"/>
              <a:buChar char="-"/>
            </a:pPr>
            <a:endParaRPr lang="en-US" b="1" i="1">
              <a:ea typeface="Calibri"/>
              <a:cs typeface="Calibri"/>
            </a:endParaRPr>
          </a:p>
          <a:p>
            <a:r>
              <a:rPr lang="en-US" b="1" i="1">
                <a:ea typeface="Calibri"/>
                <a:cs typeface="Calibri"/>
              </a:rPr>
              <a:t>Advanced intelligent materials</a:t>
            </a:r>
          </a:p>
          <a:p>
            <a:pPr marL="171450" indent="-171450">
              <a:buFont typeface="Calibri"/>
              <a:buChar char="-"/>
            </a:pPr>
            <a:r>
              <a:rPr lang="en-US">
                <a:ea typeface="Calibri"/>
                <a:cs typeface="Calibri"/>
              </a:rPr>
              <a:t>Investigating how nano technology, biosensors and ex-vivo scaffolds could support cancer research from drug delivery and early detection through to molecular biology. </a:t>
            </a:r>
          </a:p>
          <a:p>
            <a:pPr marL="171450" indent="-171450">
              <a:buFont typeface="Calibri"/>
              <a:buChar char="-"/>
            </a:pPr>
            <a:endParaRPr lang="en-US">
              <a:ea typeface="Calibri"/>
              <a:cs typeface="Calibri"/>
            </a:endParaRPr>
          </a:p>
          <a:p>
            <a:r>
              <a:rPr lang="en-US" b="1">
                <a:ea typeface="Calibri"/>
                <a:cs typeface="Calibri"/>
              </a:rPr>
              <a:t>Cross cutting themes</a:t>
            </a:r>
            <a:endParaRPr lang="en-US">
              <a:ea typeface="Calibri"/>
              <a:cs typeface="Calibri"/>
            </a:endParaRPr>
          </a:p>
          <a:p>
            <a:endParaRPr lang="en-US" b="1">
              <a:ea typeface="Calibri"/>
              <a:cs typeface="Calibri"/>
            </a:endParaRPr>
          </a:p>
          <a:p>
            <a:r>
              <a:rPr lang="en-US" b="1" i="1">
                <a:ea typeface="Calibri"/>
                <a:cs typeface="Calibri"/>
              </a:rPr>
              <a:t>Basic and clinical scientist training</a:t>
            </a:r>
          </a:p>
          <a:p>
            <a:pPr marL="171450" indent="-171450">
              <a:buFont typeface="Calibri"/>
              <a:buChar char="-"/>
            </a:pPr>
            <a:r>
              <a:rPr lang="en-US">
                <a:ea typeface="Calibri"/>
                <a:cs typeface="Calibri"/>
              </a:rPr>
              <a:t>Providing high quality postgraduate support to nurture future cancer leaders. </a:t>
            </a:r>
          </a:p>
          <a:p>
            <a:pPr marL="171450" indent="-171450">
              <a:buFont typeface="Calibri"/>
              <a:buChar char="-"/>
            </a:pPr>
            <a:r>
              <a:rPr lang="en-US">
                <a:ea typeface="Calibri"/>
                <a:cs typeface="Calibri"/>
              </a:rPr>
              <a:t>Opportunities for mentoring and skills progression within a collaborative and team science environment, offering students the qualities they need to advance careers in scientific and medical research. </a:t>
            </a:r>
          </a:p>
          <a:p>
            <a:endParaRPr lang="en-US" b="1" i="1">
              <a:ea typeface="Calibri"/>
              <a:cs typeface="Calibri"/>
            </a:endParaRPr>
          </a:p>
          <a:p>
            <a:r>
              <a:rPr lang="en-US" b="1" i="1" err="1">
                <a:ea typeface="Calibri"/>
                <a:cs typeface="Calibri"/>
              </a:rPr>
              <a:t>Commercialisation</a:t>
            </a:r>
            <a:endParaRPr lang="en-US" b="1" i="1">
              <a:ea typeface="Calibri"/>
              <a:cs typeface="Calibri"/>
            </a:endParaRPr>
          </a:p>
          <a:p>
            <a:pPr marL="171450" indent="-171450">
              <a:buFont typeface="Calibri"/>
              <a:buChar char="-"/>
            </a:pPr>
            <a:r>
              <a:rPr lang="en-US">
                <a:ea typeface="Calibri"/>
                <a:cs typeface="Calibri"/>
              </a:rPr>
              <a:t>Supporting academic researchers to </a:t>
            </a:r>
            <a:r>
              <a:rPr lang="en-US" err="1">
                <a:ea typeface="Calibri"/>
                <a:cs typeface="Calibri"/>
              </a:rPr>
              <a:t>commercialise</a:t>
            </a:r>
            <a:r>
              <a:rPr lang="en-US">
                <a:ea typeface="Calibri"/>
                <a:cs typeface="Calibri"/>
              </a:rPr>
              <a:t> their research. </a:t>
            </a:r>
          </a:p>
          <a:p>
            <a:pPr marL="171450" indent="-171450">
              <a:buFont typeface="Calibri"/>
              <a:buChar char="-"/>
            </a:pPr>
            <a:r>
              <a:rPr lang="en-US">
                <a:ea typeface="Calibri"/>
                <a:cs typeface="Calibri"/>
              </a:rPr>
              <a:t>One to one support for academics at all stages in their careers. </a:t>
            </a:r>
          </a:p>
          <a:p>
            <a:pPr marL="171450" indent="-171450">
              <a:buFont typeface="Calibri"/>
              <a:buChar char="-"/>
            </a:pPr>
            <a:r>
              <a:rPr lang="en-US">
                <a:ea typeface="Calibri"/>
                <a:cs typeface="Calibri"/>
              </a:rPr>
              <a:t>Covering all aspects of translation and </a:t>
            </a:r>
            <a:r>
              <a:rPr lang="en-US" err="1">
                <a:ea typeface="Calibri"/>
                <a:cs typeface="Calibri"/>
              </a:rPr>
              <a:t>commercialisation</a:t>
            </a:r>
            <a:r>
              <a:rPr lang="en-US">
                <a:ea typeface="Calibri"/>
                <a:cs typeface="Calibri"/>
              </a:rPr>
              <a:t> including IP protection, patenting, market research, business case development, licensing and spin our formation. </a:t>
            </a:r>
          </a:p>
          <a:p>
            <a:pPr marL="171450" indent="-171450">
              <a:buFont typeface="Calibri"/>
              <a:buChar char="-"/>
            </a:pPr>
            <a:endParaRPr lang="en-US">
              <a:ea typeface="Calibri"/>
              <a:cs typeface="Calibri"/>
            </a:endParaRPr>
          </a:p>
          <a:p>
            <a:pPr marL="171450" indent="-171450">
              <a:buFont typeface="Calibri"/>
              <a:buChar char="-"/>
            </a:pPr>
            <a:endParaRPr lang="en-US">
              <a:ea typeface="Calibri"/>
              <a:cs typeface="Calibri"/>
            </a:endParaRPr>
          </a:p>
          <a:p>
            <a:r>
              <a:rPr lang="en-US" b="1">
                <a:ea typeface="Calibri"/>
                <a:cs typeface="Calibri"/>
              </a:rPr>
              <a:t>Research impact examples</a:t>
            </a:r>
            <a:endParaRPr lang="en-US">
              <a:ea typeface="Calibri"/>
              <a:cs typeface="Calibri"/>
            </a:endParaRPr>
          </a:p>
          <a:p>
            <a:endParaRPr lang="en-US" b="1">
              <a:ea typeface="Calibri"/>
              <a:cs typeface="Calibri"/>
            </a:endParaRPr>
          </a:p>
          <a:p>
            <a:r>
              <a:rPr lang="en-US" b="1">
                <a:ea typeface="Calibri"/>
                <a:cs typeface="Calibri"/>
              </a:rPr>
              <a:t>DETERMINE: Determining extended therapeutic indications for existing drugs</a:t>
            </a:r>
          </a:p>
          <a:p>
            <a:pPr marL="171450" indent="-171450">
              <a:buFont typeface="Calibri"/>
              <a:buChar char="-"/>
            </a:pPr>
            <a:r>
              <a:rPr lang="en-US">
                <a:ea typeface="Calibri"/>
                <a:cs typeface="Calibri"/>
              </a:rPr>
              <a:t>Led by Dr Matthew Krebs.</a:t>
            </a:r>
          </a:p>
          <a:p>
            <a:pPr marL="171450" indent="-171450">
              <a:buFont typeface="Calibri"/>
              <a:buChar char="-"/>
            </a:pPr>
            <a:r>
              <a:rPr lang="en-US">
                <a:ea typeface="Calibri"/>
                <a:cs typeface="Calibri"/>
              </a:rPr>
              <a:t>Looking at whether patients with an identifiable genomic alteration in </a:t>
            </a:r>
            <a:r>
              <a:rPr lang="en-US" err="1">
                <a:ea typeface="Calibri"/>
                <a:cs typeface="Calibri"/>
              </a:rPr>
              <a:t>tumours</a:t>
            </a:r>
            <a:r>
              <a:rPr lang="en-US">
                <a:ea typeface="Calibri"/>
                <a:cs typeface="Calibri"/>
              </a:rPr>
              <a:t> can be treated with drugs currently licensed for other cancers. </a:t>
            </a:r>
          </a:p>
          <a:p>
            <a:pPr marL="171450" indent="-171450">
              <a:buFont typeface="Calibri"/>
              <a:buChar char="-"/>
            </a:pPr>
            <a:r>
              <a:rPr lang="en-US">
                <a:ea typeface="Calibri"/>
                <a:cs typeface="Calibri"/>
              </a:rPr>
              <a:t>First UK precision trial in rare cancer – aiming to provide treatments for patients with limited options. </a:t>
            </a:r>
          </a:p>
          <a:p>
            <a:pPr marL="171450" indent="-171450">
              <a:buFont typeface="Calibri"/>
              <a:buChar char="-"/>
            </a:pPr>
            <a:endParaRPr lang="en-US">
              <a:ea typeface="Calibri"/>
              <a:cs typeface="Calibri"/>
            </a:endParaRPr>
          </a:p>
          <a:p>
            <a:r>
              <a:rPr lang="en-US" b="1">
                <a:ea typeface="Calibri"/>
                <a:cs typeface="Calibri"/>
              </a:rPr>
              <a:t>Lung health check: Manchester pilot leads to national rollout</a:t>
            </a:r>
            <a:endParaRPr lang="en-US">
              <a:ea typeface="Calibri"/>
              <a:cs typeface="Calibri"/>
            </a:endParaRPr>
          </a:p>
          <a:p>
            <a:pPr marL="171450" indent="-171450">
              <a:buFont typeface="Calibri"/>
              <a:buChar char="-"/>
            </a:pPr>
            <a:r>
              <a:rPr lang="en-US">
                <a:ea typeface="Calibri"/>
                <a:cs typeface="Calibri"/>
              </a:rPr>
              <a:t>Began as a small scale research pilot in 2018. </a:t>
            </a:r>
          </a:p>
          <a:p>
            <a:pPr marL="171450" indent="-171450">
              <a:buFont typeface="Calibri"/>
              <a:buChar char="-"/>
            </a:pPr>
            <a:r>
              <a:rPr lang="en-US">
                <a:ea typeface="Calibri"/>
                <a:cs typeface="Calibri"/>
              </a:rPr>
              <a:t>Mobile CT scans put in carparks closer to people most at risk of developing lung cancer. </a:t>
            </a:r>
          </a:p>
          <a:p>
            <a:pPr marL="171450" indent="-171450">
              <a:buFont typeface="Calibri"/>
              <a:buChar char="-"/>
            </a:pPr>
            <a:r>
              <a:rPr lang="en-US">
                <a:ea typeface="Calibri"/>
                <a:cs typeface="Calibri"/>
              </a:rPr>
              <a:t>Results showed a marked increase in early stage lung cancer when treatments are more likely to be curative. </a:t>
            </a:r>
          </a:p>
          <a:p>
            <a:pPr marL="171450" indent="-171450">
              <a:buFont typeface="Calibri"/>
              <a:buChar char="-"/>
            </a:pPr>
            <a:r>
              <a:rPr lang="en-US">
                <a:ea typeface="Calibri"/>
                <a:cs typeface="Calibri"/>
              </a:rPr>
              <a:t>In June 2023 the Lung Health Check was rolled out nationwide, bringing life saving early detection to millions. </a:t>
            </a:r>
          </a:p>
          <a:p>
            <a:pPr marL="171450" indent="-171450">
              <a:buFont typeface="Calibri"/>
              <a:buChar char="-"/>
            </a:pPr>
            <a:endParaRPr lang="en-US">
              <a:ea typeface="Calibri"/>
              <a:cs typeface="Calibri"/>
            </a:endParaRPr>
          </a:p>
          <a:p>
            <a:r>
              <a:rPr lang="en-US" b="1">
                <a:ea typeface="Calibri"/>
                <a:cs typeface="Calibri"/>
              </a:rPr>
              <a:t>PROCAS: Identifying a risk score for breast cancer </a:t>
            </a:r>
            <a:endParaRPr lang="en-US">
              <a:ea typeface="Calibri"/>
              <a:cs typeface="Calibri"/>
            </a:endParaRPr>
          </a:p>
          <a:p>
            <a:pPr marL="171450" indent="-171450">
              <a:buFont typeface="Calibri"/>
              <a:buChar char="-"/>
            </a:pPr>
            <a:r>
              <a:rPr lang="en-US">
                <a:ea typeface="Calibri"/>
                <a:cs typeface="Calibri"/>
              </a:rPr>
              <a:t>Launched in 2009, PROCAS 1 was the largest recruiting research study in the UK involving 57,900 women (attending their first mammogram within Greater Manchester) over six years.</a:t>
            </a:r>
          </a:p>
          <a:p>
            <a:pPr marL="171450" indent="-171450">
              <a:buFont typeface="Calibri"/>
              <a:buChar char="-"/>
            </a:pPr>
            <a:r>
              <a:rPr lang="en-US">
                <a:ea typeface="Calibri"/>
                <a:cs typeface="Calibri"/>
              </a:rPr>
              <a:t>Gathered additional details including current health, age at first period, age at first pregnancy, age at menopause, HRT use, diet, BMI and weight gain, and lifestyle choices. </a:t>
            </a:r>
          </a:p>
          <a:p>
            <a:pPr marL="171450" indent="-171450">
              <a:buFont typeface="Calibri"/>
              <a:buChar char="-"/>
            </a:pPr>
            <a:r>
              <a:rPr lang="en-US">
                <a:ea typeface="Calibri"/>
                <a:cs typeface="Calibri"/>
              </a:rPr>
              <a:t>From the information a breast cancer risk score was determined, estimating each woman's risk of developing the disease in the next ten years. </a:t>
            </a:r>
          </a:p>
          <a:p>
            <a:pPr marL="171450" indent="-171450">
              <a:buFont typeface="Calibri"/>
              <a:buChar char="-"/>
            </a:pPr>
            <a:endParaRPr lang="en-US">
              <a:ea typeface="Calibri"/>
              <a:cs typeface="Calibri"/>
            </a:endParaRPr>
          </a:p>
          <a:p>
            <a:r>
              <a:rPr lang="en-US" b="1">
                <a:ea typeface="Calibri"/>
                <a:cs typeface="Calibri"/>
              </a:rPr>
              <a:t>Improving outcomes for people with OSCC in Kenya</a:t>
            </a:r>
            <a:endParaRPr lang="en-US">
              <a:ea typeface="Calibri"/>
              <a:cs typeface="Calibri"/>
            </a:endParaRPr>
          </a:p>
          <a:p>
            <a:pPr marL="171450" indent="-171450">
              <a:buFont typeface="Calibri"/>
              <a:buChar char="-"/>
            </a:pPr>
            <a:r>
              <a:rPr lang="en-US">
                <a:ea typeface="Calibri"/>
                <a:cs typeface="Calibri"/>
              </a:rPr>
              <a:t>Partnership between the University, Christie NHS Foundation Trust and Kenyatta University Teaching, Referral and Research Hospital. </a:t>
            </a:r>
          </a:p>
          <a:p>
            <a:pPr marL="171450" indent="-171450">
              <a:buFont typeface="Calibri"/>
              <a:buChar char="-"/>
            </a:pPr>
            <a:r>
              <a:rPr lang="en-US">
                <a:ea typeface="Calibri"/>
                <a:cs typeface="Calibri"/>
              </a:rPr>
              <a:t>Raising awareness of squamous cell carcinoma of the </a:t>
            </a:r>
            <a:r>
              <a:rPr lang="en-US" err="1">
                <a:ea typeface="Calibri"/>
                <a:cs typeface="Calibri"/>
              </a:rPr>
              <a:t>oesophagus</a:t>
            </a:r>
            <a:r>
              <a:rPr lang="en-US">
                <a:ea typeface="Calibri"/>
                <a:cs typeface="Calibri"/>
              </a:rPr>
              <a:t> in Kenya and increasing engagement in public screening opportunities using mobile detection units. </a:t>
            </a:r>
          </a:p>
          <a:p>
            <a:pPr marL="171450" indent="-171450">
              <a:buFont typeface="Calibri"/>
              <a:buChar char="-"/>
            </a:pPr>
            <a:r>
              <a:rPr lang="en-US">
                <a:ea typeface="Calibri"/>
                <a:cs typeface="Calibri"/>
              </a:rPr>
              <a:t>'Hub and spoke' system linking cancer detection and outcome data to cancer hospitals and local healthcare authorities. </a:t>
            </a:r>
          </a:p>
          <a:p>
            <a:pPr marL="171450" indent="-171450">
              <a:buFont typeface="Calibri"/>
              <a:buChar char="-"/>
            </a:pPr>
            <a:endParaRPr lang="en-US">
              <a:ea typeface="Calibri"/>
              <a:cs typeface="Calibri"/>
            </a:endParaRPr>
          </a:p>
        </p:txBody>
      </p:sp>
      <p:sp>
        <p:nvSpPr>
          <p:cNvPr id="4" name="Slide Number Placeholder 3"/>
          <p:cNvSpPr>
            <a:spLocks noGrp="1"/>
          </p:cNvSpPr>
          <p:nvPr>
            <p:ph type="sldNum" sz="quarter" idx="5"/>
          </p:nvPr>
        </p:nvSpPr>
        <p:spPr/>
        <p:txBody>
          <a:bodyPr/>
          <a:lstStyle/>
          <a:p>
            <a:fld id="{2FB694A7-270C-4295-BB03-EE71C693E986}" type="slidenum">
              <a:rPr lang="en-GB" smtClean="0"/>
              <a:t>31</a:t>
            </a:fld>
            <a:endParaRPr lang="en-GB"/>
          </a:p>
        </p:txBody>
      </p:sp>
    </p:spTree>
    <p:extLst>
      <p:ext uri="{BB962C8B-B14F-4D97-AF65-F5344CB8AC3E}">
        <p14:creationId xmlns:p14="http://schemas.microsoft.com/office/powerpoint/2010/main" val="307388418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*Included is a small selection of our collaborators or partners for each institute</a:t>
            </a:r>
            <a:endParaRPr lang="en-US"/>
          </a:p>
          <a:p>
            <a:endParaRPr lang="en-US" b="1">
              <a:ea typeface="Calibri"/>
              <a:cs typeface="Calibri"/>
            </a:endParaRPr>
          </a:p>
          <a:p>
            <a:r>
              <a:rPr lang="en-US" b="1">
                <a:ea typeface="Calibri"/>
                <a:cs typeface="Calibri"/>
              </a:rPr>
              <a:t>Themes (expanded)</a:t>
            </a:r>
            <a:endParaRPr lang="en-US"/>
          </a:p>
          <a:p>
            <a:endParaRPr lang="en-US" b="1">
              <a:ea typeface="Calibri"/>
              <a:cs typeface="Calibri"/>
            </a:endParaRPr>
          </a:p>
          <a:p>
            <a:r>
              <a:rPr lang="en-US" b="1" i="1">
                <a:ea typeface="Calibri"/>
                <a:cs typeface="Calibri"/>
              </a:rPr>
              <a:t>Environmental impact on health and health inequalities</a:t>
            </a:r>
          </a:p>
          <a:p>
            <a:pPr marL="171450" indent="-171450">
              <a:buFont typeface="Calibri"/>
              <a:buChar char="-"/>
            </a:pPr>
            <a:r>
              <a:rPr lang="en-US">
                <a:ea typeface="Calibri"/>
                <a:cs typeface="Calibri"/>
              </a:rPr>
              <a:t>Impact (both positive and negative) of the environment (including indoor environments) on physical (both non-communicable and infectious diseases), mental health, wellbeing and health inequalities. </a:t>
            </a:r>
          </a:p>
          <a:p>
            <a:pPr marL="171450" indent="-171450">
              <a:buFont typeface="Calibri"/>
              <a:buChar char="-"/>
            </a:pPr>
            <a:endParaRPr lang="en-US">
              <a:ea typeface="Calibri"/>
              <a:cs typeface="Calibri"/>
            </a:endParaRPr>
          </a:p>
          <a:p>
            <a:r>
              <a:rPr lang="en-US" b="1" i="1">
                <a:ea typeface="Calibri"/>
                <a:cs typeface="Calibri"/>
              </a:rPr>
              <a:t>Our changing Earth system</a:t>
            </a:r>
          </a:p>
          <a:p>
            <a:pPr marL="171450" indent="-171450">
              <a:buFont typeface="Calibri"/>
              <a:buChar char="-"/>
            </a:pPr>
            <a:r>
              <a:rPr lang="en-US">
                <a:ea typeface="Calibri"/>
                <a:cs typeface="Calibri"/>
              </a:rPr>
              <a:t>Understanding the physical, biological and chemical changes in the Earth system and making a major contribution to the challenge of living in the modern age. </a:t>
            </a:r>
          </a:p>
          <a:p>
            <a:pPr marL="171450" indent="-171450">
              <a:buFont typeface="Calibri"/>
              <a:buChar char="-"/>
            </a:pPr>
            <a:endParaRPr lang="en-US">
              <a:ea typeface="Calibri"/>
              <a:cs typeface="Calibri"/>
            </a:endParaRPr>
          </a:p>
          <a:p>
            <a:r>
              <a:rPr lang="en-US" b="1" i="1">
                <a:ea typeface="Calibri"/>
                <a:cs typeface="Calibri"/>
              </a:rPr>
              <a:t>Managing the world's water resources</a:t>
            </a:r>
          </a:p>
          <a:p>
            <a:pPr marL="171450" indent="-171450">
              <a:buFont typeface="Calibri"/>
              <a:buChar char="-"/>
            </a:pPr>
            <a:r>
              <a:rPr lang="en-US">
                <a:ea typeface="Calibri"/>
                <a:cs typeface="Calibri"/>
              </a:rPr>
              <a:t>Developing knowledge and solutions to help ensure sufficient availability of water for humans and the environment under climate and socioeconomic change. </a:t>
            </a:r>
          </a:p>
          <a:p>
            <a:pPr marL="171450" indent="-171450">
              <a:buFont typeface="Calibri"/>
              <a:buChar char="-"/>
            </a:pPr>
            <a:endParaRPr lang="en-US">
              <a:ea typeface="Calibri"/>
              <a:cs typeface="Calibri"/>
            </a:endParaRPr>
          </a:p>
          <a:p>
            <a:r>
              <a:rPr lang="en-US" b="1" i="1">
                <a:ea typeface="Calibri"/>
                <a:cs typeface="Calibri"/>
              </a:rPr>
              <a:t>Environmental energy</a:t>
            </a:r>
          </a:p>
          <a:p>
            <a:pPr marL="171450" indent="-171450">
              <a:buFont typeface="Calibri"/>
              <a:buChar char="-"/>
            </a:pPr>
            <a:r>
              <a:rPr lang="en-US">
                <a:ea typeface="Calibri"/>
                <a:cs typeface="Calibri"/>
              </a:rPr>
              <a:t>Research working towards attaining </a:t>
            </a:r>
            <a:r>
              <a:rPr lang="en-US" err="1">
                <a:ea typeface="Calibri"/>
                <a:cs typeface="Calibri"/>
              </a:rPr>
              <a:t>decarbonised</a:t>
            </a:r>
            <a:r>
              <a:rPr lang="en-US">
                <a:ea typeface="Calibri"/>
                <a:cs typeface="Calibri"/>
              </a:rPr>
              <a:t>, sustainable systems and net zero energy options. </a:t>
            </a:r>
          </a:p>
          <a:p>
            <a:pPr marL="171450" indent="-171450">
              <a:buFont typeface="Calibri"/>
              <a:buChar char="-"/>
            </a:pPr>
            <a:endParaRPr lang="en-US">
              <a:ea typeface="Calibri"/>
              <a:cs typeface="Calibri"/>
            </a:endParaRPr>
          </a:p>
          <a:p>
            <a:r>
              <a:rPr lang="en-US" b="1" i="1">
                <a:ea typeface="Calibri"/>
                <a:cs typeface="Calibri"/>
              </a:rPr>
              <a:t>Healthy and biodiverse ecosystems</a:t>
            </a:r>
          </a:p>
          <a:p>
            <a:pPr marL="171450" indent="-171450">
              <a:buFont typeface="Calibri"/>
              <a:buChar char="-"/>
            </a:pPr>
            <a:r>
              <a:rPr lang="en-US">
                <a:ea typeface="Calibri"/>
                <a:cs typeface="Calibri"/>
              </a:rPr>
              <a:t>Understanding how human activity changes biodiversity, the mechanisms by which biodiversity regulates ecosystem processes, and the most effective ways of harnessing biodiversity to promote ecosystem services. </a:t>
            </a:r>
          </a:p>
          <a:p>
            <a:pPr marL="171450" indent="-171450">
              <a:buFont typeface="Calibri"/>
              <a:buChar char="-"/>
            </a:pPr>
            <a:endParaRPr lang="en-US">
              <a:ea typeface="Calibri"/>
              <a:cs typeface="Calibri"/>
            </a:endParaRPr>
          </a:p>
          <a:p>
            <a:r>
              <a:rPr lang="en-US" b="1">
                <a:ea typeface="Calibri"/>
                <a:cs typeface="Calibri"/>
              </a:rPr>
              <a:t>Research impact examples</a:t>
            </a:r>
            <a:endParaRPr lang="en-US">
              <a:ea typeface="Calibri"/>
              <a:cs typeface="Calibri"/>
            </a:endParaRPr>
          </a:p>
          <a:p>
            <a:endParaRPr lang="en-US" b="1">
              <a:ea typeface="Calibri"/>
              <a:cs typeface="Calibri"/>
            </a:endParaRPr>
          </a:p>
          <a:p>
            <a:r>
              <a:rPr lang="en-US" b="1">
                <a:ea typeface="Calibri"/>
                <a:cs typeface="Calibri"/>
              </a:rPr>
              <a:t>NERC </a:t>
            </a:r>
            <a:r>
              <a:rPr lang="en-US" b="1" err="1">
                <a:ea typeface="Calibri"/>
                <a:cs typeface="Calibri"/>
              </a:rPr>
              <a:t>Centres</a:t>
            </a:r>
            <a:r>
              <a:rPr lang="en-US" b="1">
                <a:ea typeface="Calibri"/>
                <a:cs typeface="Calibri"/>
              </a:rPr>
              <a:t> for Doctoral Training (2023)</a:t>
            </a:r>
          </a:p>
          <a:p>
            <a:pPr marL="171450" indent="-171450">
              <a:buFont typeface="Calibri"/>
              <a:buChar char="-"/>
            </a:pPr>
            <a:r>
              <a:rPr lang="en-US">
                <a:ea typeface="Calibri"/>
                <a:cs typeface="Calibri"/>
              </a:rPr>
              <a:t>Supported the selection, development and submission of the University's 2023 NERC CDT bid on </a:t>
            </a:r>
            <a:r>
              <a:rPr lang="en-US" i="1">
                <a:ea typeface="Calibri"/>
                <a:cs typeface="Calibri"/>
              </a:rPr>
              <a:t>Functionalising Microbiomes to provide Environmental Solutions (FAMES)</a:t>
            </a:r>
            <a:r>
              <a:rPr lang="en-US">
                <a:ea typeface="Calibri"/>
                <a:cs typeface="Calibri"/>
              </a:rPr>
              <a:t>. </a:t>
            </a:r>
          </a:p>
          <a:p>
            <a:pPr marL="171450" indent="-171450">
              <a:buFont typeface="Calibri"/>
              <a:buChar char="-"/>
            </a:pPr>
            <a:r>
              <a:rPr lang="en-US">
                <a:ea typeface="Calibri"/>
                <a:cs typeface="Calibri"/>
              </a:rPr>
              <a:t>Led by Professor Dunc Cameron and Dr Chris Knight. </a:t>
            </a:r>
          </a:p>
          <a:p>
            <a:pPr marL="171450" indent="-171450">
              <a:buFont typeface="Calibri"/>
              <a:buChar char="-"/>
            </a:pPr>
            <a:r>
              <a:rPr lang="en-US">
                <a:ea typeface="Calibri"/>
                <a:cs typeface="Calibri"/>
              </a:rPr>
              <a:t>Collaboration with University of Salford and Manchester Metropolitan University. </a:t>
            </a:r>
          </a:p>
          <a:p>
            <a:pPr marL="171450" indent="-171450">
              <a:buFont typeface="Calibri"/>
              <a:buChar char="-"/>
            </a:pPr>
            <a:endParaRPr lang="en-US">
              <a:ea typeface="Calibri"/>
              <a:cs typeface="Calibri"/>
            </a:endParaRPr>
          </a:p>
          <a:p>
            <a:r>
              <a:rPr lang="en-US" b="1">
                <a:ea typeface="Calibri"/>
                <a:cs typeface="Calibri"/>
              </a:rPr>
              <a:t>Air pollution hazard identification platform</a:t>
            </a:r>
            <a:endParaRPr lang="en-US">
              <a:ea typeface="Calibri"/>
              <a:cs typeface="Calibri"/>
            </a:endParaRPr>
          </a:p>
          <a:p>
            <a:pPr marL="171450" indent="-171450">
              <a:buFont typeface="Calibri"/>
              <a:buChar char="-"/>
            </a:pPr>
            <a:r>
              <a:rPr lang="en-US">
                <a:ea typeface="Calibri"/>
                <a:cs typeface="Calibri"/>
              </a:rPr>
              <a:t>Collaboration with the National Centre for Atmospheric Science – clinical trial exposing healthy aged volunteers to different air pollutants from our Manchester Aerosol Chamber. </a:t>
            </a:r>
            <a:endParaRPr lang="en-US"/>
          </a:p>
          <a:p>
            <a:pPr marL="171450" indent="-171450">
              <a:buFont typeface="Calibri"/>
              <a:buChar char="-"/>
            </a:pPr>
            <a:r>
              <a:rPr lang="en-US">
                <a:ea typeface="Calibri"/>
                <a:cs typeface="Calibri"/>
              </a:rPr>
              <a:t>To understand the relative risk of initiation of neurodegenerative disease and cognitive impairment associated with breathing the different pollutants and how these impacts are mediated. </a:t>
            </a:r>
          </a:p>
          <a:p>
            <a:pPr marL="171450" indent="-171450">
              <a:buFont typeface="Calibri"/>
              <a:buChar char="-"/>
            </a:pPr>
            <a:r>
              <a:rPr lang="en-US">
                <a:ea typeface="Calibri"/>
                <a:cs typeface="Calibri"/>
              </a:rPr>
              <a:t>Diesel exhaust, wood smoke, cleaning products and cooking fumes – pollutant levels are measured and controlled.</a:t>
            </a:r>
          </a:p>
          <a:p>
            <a:pPr marL="171450" indent="-171450">
              <a:buFont typeface="Calibri"/>
              <a:buChar char="-"/>
            </a:pPr>
            <a:endParaRPr lang="en-US">
              <a:ea typeface="Calibri"/>
              <a:cs typeface="Calibri"/>
            </a:endParaRPr>
          </a:p>
          <a:p>
            <a:r>
              <a:rPr lang="en-US" b="1">
                <a:ea typeface="Calibri"/>
                <a:cs typeface="Calibri"/>
              </a:rPr>
              <a:t>Natural hydrogen project led by MERI</a:t>
            </a:r>
          </a:p>
          <a:p>
            <a:pPr marL="171450" indent="-171450">
              <a:buFont typeface="Calibri"/>
              <a:buChar char="-"/>
            </a:pPr>
            <a:r>
              <a:rPr lang="en-US">
                <a:ea typeface="Calibri"/>
                <a:cs typeface="Calibri"/>
              </a:rPr>
              <a:t>Commissioning the biomass/sustainable energy labs in Engineering Building A. </a:t>
            </a:r>
          </a:p>
          <a:p>
            <a:pPr marL="171450" indent="-171450">
              <a:buFont typeface="Calibri"/>
              <a:buChar char="-"/>
            </a:pPr>
            <a:r>
              <a:rPr lang="en-US">
                <a:ea typeface="Calibri"/>
                <a:cs typeface="Calibri"/>
              </a:rPr>
              <a:t>Lab has supported a NERC-funded experiment to examine stove emissions under a range of real-world conditions, in partnership with York University. </a:t>
            </a:r>
          </a:p>
          <a:p>
            <a:pPr marL="171450" indent="-171450">
              <a:buFont typeface="Calibri"/>
              <a:buChar char="-"/>
            </a:pPr>
            <a:r>
              <a:rPr lang="en-US">
                <a:ea typeface="Calibri"/>
                <a:cs typeface="Calibri"/>
              </a:rPr>
              <a:t>Collaboration with Cardiff and York Universities, the NCAS and a consortium of SAF fuel developer and aircraft test facilities to carry out large scale sustainable aviation fuel tests at Hawarden airport. </a:t>
            </a:r>
          </a:p>
          <a:p>
            <a:pPr marL="171450" indent="-171450">
              <a:buFont typeface="Calibri"/>
              <a:buChar char="-"/>
            </a:pPr>
            <a:endParaRPr lang="en-US">
              <a:ea typeface="Calibri"/>
              <a:cs typeface="Calibri"/>
            </a:endParaRPr>
          </a:p>
          <a:p>
            <a:r>
              <a:rPr lang="en-US" b="1">
                <a:ea typeface="Calibri"/>
                <a:cs typeface="Calibri"/>
              </a:rPr>
              <a:t>Funding successes under 'water' theme</a:t>
            </a:r>
          </a:p>
          <a:p>
            <a:pPr marL="171450" indent="-171450">
              <a:buFont typeface="Calibri"/>
              <a:buChar char="-"/>
            </a:pPr>
            <a:r>
              <a:rPr lang="en-US">
                <a:ea typeface="Calibri"/>
                <a:cs typeface="Calibri"/>
              </a:rPr>
              <a:t>£1million four year Horizon Europe and UKRI-funded project on transformation and robust adaptation to water scarcity – TRANSCEND.</a:t>
            </a:r>
          </a:p>
          <a:p>
            <a:pPr marL="171450" indent="-171450">
              <a:buFont typeface="Calibri"/>
              <a:buChar char="-"/>
            </a:pPr>
            <a:r>
              <a:rPr lang="en-US">
                <a:ea typeface="Calibri"/>
                <a:cs typeface="Calibri"/>
              </a:rPr>
              <a:t>PhD cluster focused on domestic water demand management, funded by Northumbrian Water.</a:t>
            </a:r>
          </a:p>
          <a:p>
            <a:pPr marL="171450" indent="-171450">
              <a:buFont typeface="Calibri"/>
              <a:buChar char="-"/>
            </a:pPr>
            <a:r>
              <a:rPr lang="en-US">
                <a:ea typeface="Calibri"/>
                <a:cs typeface="Calibri"/>
              </a:rPr>
              <a:t>High profile and international recognition of our research and expertise in the area of water – such as Tim Foster being appointed Global Fellow of Daugherty Water for Food Global. </a:t>
            </a:r>
          </a:p>
        </p:txBody>
      </p:sp>
      <p:sp>
        <p:nvSpPr>
          <p:cNvPr id="4" name="Slide Number Placeholder 3"/>
          <p:cNvSpPr>
            <a:spLocks noGrp="1"/>
          </p:cNvSpPr>
          <p:nvPr>
            <p:ph type="sldNum" sz="quarter" idx="5"/>
          </p:nvPr>
        </p:nvSpPr>
        <p:spPr/>
        <p:txBody>
          <a:bodyPr/>
          <a:lstStyle/>
          <a:p>
            <a:fld id="{2FB694A7-270C-4295-BB03-EE71C693E986}" type="slidenum">
              <a:rPr lang="en-GB" smtClean="0"/>
              <a:t>32</a:t>
            </a:fld>
            <a:endParaRPr lang="en-GB"/>
          </a:p>
        </p:txBody>
      </p:sp>
    </p:spTree>
    <p:extLst>
      <p:ext uri="{BB962C8B-B14F-4D97-AF65-F5344CB8AC3E}">
        <p14:creationId xmlns:p14="http://schemas.microsoft.com/office/powerpoint/2010/main" val="336433524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*Included is a small selection of our collaborators or partners for each institute</a:t>
            </a:r>
            <a:endParaRPr lang="en-US"/>
          </a:p>
          <a:p>
            <a:endParaRPr lang="en-US" b="1">
              <a:ea typeface="Calibri"/>
              <a:cs typeface="Calibri"/>
            </a:endParaRPr>
          </a:p>
          <a:p>
            <a:r>
              <a:rPr lang="en-US" b="1">
                <a:ea typeface="Calibri"/>
                <a:cs typeface="Calibri"/>
              </a:rPr>
              <a:t>Research impact examples</a:t>
            </a:r>
            <a:endParaRPr lang="en-US"/>
          </a:p>
          <a:p>
            <a:endParaRPr lang="en-US" b="1">
              <a:ea typeface="Calibri"/>
              <a:cs typeface="Calibri"/>
            </a:endParaRPr>
          </a:p>
          <a:p>
            <a:r>
              <a:rPr lang="en-US" b="1">
                <a:ea typeface="Calibri"/>
                <a:cs typeface="Calibri"/>
              </a:rPr>
              <a:t>Oligonucleotide therapeutics</a:t>
            </a:r>
          </a:p>
          <a:p>
            <a:pPr marL="171450" indent="-171450">
              <a:buFont typeface="Calibri"/>
              <a:buChar char="-"/>
            </a:pPr>
            <a:r>
              <a:rPr lang="en-US">
                <a:ea typeface="Calibri"/>
                <a:cs typeface="Calibri"/>
              </a:rPr>
              <a:t>Oligonucleotides are short sequences of DNA that control how genes are expressed within the body. They have the ability to turn genes on or off that could contribute to disease. However, they are difficult and expensive to manufacture. </a:t>
            </a:r>
          </a:p>
          <a:p>
            <a:pPr marL="171450" indent="-171450">
              <a:buFont typeface="Calibri"/>
              <a:buChar char="-"/>
            </a:pPr>
            <a:r>
              <a:rPr lang="en-US">
                <a:ea typeface="Calibri"/>
                <a:cs typeface="Calibri"/>
              </a:rPr>
              <a:t>Led by Sarah Lovelock, a team of researchers have found a new production method that allows these DNA sequences to be produced at scale with the harmful reagents used in current chemical processes. </a:t>
            </a:r>
          </a:p>
          <a:p>
            <a:pPr marL="171450" indent="-171450">
              <a:buFont typeface="Calibri"/>
              <a:buChar char="-"/>
            </a:pPr>
            <a:endParaRPr lang="en-US">
              <a:ea typeface="Calibri"/>
              <a:cs typeface="Calibri"/>
            </a:endParaRPr>
          </a:p>
          <a:p>
            <a:r>
              <a:rPr lang="en-US" b="1">
                <a:ea typeface="Calibri"/>
                <a:cs typeface="Calibri"/>
              </a:rPr>
              <a:t>Biocatalytic routes to global health drugs</a:t>
            </a:r>
          </a:p>
          <a:p>
            <a:pPr marL="171450" indent="-171450">
              <a:buFont typeface="Calibri"/>
              <a:buChar char="-"/>
            </a:pPr>
            <a:r>
              <a:rPr lang="en-US">
                <a:ea typeface="Calibri"/>
                <a:cs typeface="Calibri"/>
              </a:rPr>
              <a:t>Many drug production methods are proprietary which allows large pharmaceutical companies to control how drugs reach the market. </a:t>
            </a:r>
          </a:p>
          <a:p>
            <a:pPr marL="171450" indent="-171450">
              <a:buFont typeface="Calibri"/>
              <a:buChar char="-"/>
            </a:pPr>
            <a:r>
              <a:rPr lang="en-US">
                <a:ea typeface="Calibri"/>
                <a:cs typeface="Calibri"/>
              </a:rPr>
              <a:t>Our academics, including Anthony Green and Nick Turner, worked with the Bill &amp; Melinda Gates Foundation to find new ways to make drugs that are free of big pharma patents. </a:t>
            </a:r>
          </a:p>
          <a:p>
            <a:pPr marL="171450" indent="-171450">
              <a:buFont typeface="Calibri"/>
              <a:buChar char="-"/>
            </a:pPr>
            <a:r>
              <a:rPr lang="en-US">
                <a:ea typeface="Calibri"/>
                <a:cs typeface="Calibri"/>
              </a:rPr>
              <a:t>The aim is to create more equitable access to medicines. </a:t>
            </a:r>
          </a:p>
          <a:p>
            <a:endParaRPr lang="en-US">
              <a:ea typeface="Calibri"/>
              <a:cs typeface="Calibri"/>
            </a:endParaRPr>
          </a:p>
          <a:p>
            <a:r>
              <a:rPr lang="en-US" b="1">
                <a:ea typeface="Calibri"/>
                <a:cs typeface="Calibri"/>
              </a:rPr>
              <a:t>Parkinson's diagnostics</a:t>
            </a:r>
          </a:p>
          <a:p>
            <a:pPr marL="171450" indent="-171450">
              <a:buFont typeface="Calibri"/>
              <a:buChar char="-"/>
            </a:pPr>
            <a:r>
              <a:rPr lang="en-US">
                <a:ea typeface="Calibri"/>
                <a:cs typeface="Calibri"/>
              </a:rPr>
              <a:t>Professor Perdita Barran's team have developed a non-invasive swab that can identify biomarkers for Parkinson's.</a:t>
            </a:r>
          </a:p>
          <a:p>
            <a:pPr marL="171450" indent="-171450">
              <a:buFont typeface="Calibri"/>
              <a:buChar char="-"/>
            </a:pPr>
            <a:r>
              <a:rPr lang="en-US">
                <a:ea typeface="Calibri"/>
                <a:cs typeface="Calibri"/>
              </a:rPr>
              <a:t>The test would help speed up the diagnostic process and improve patient outcomes for treating and managing symptoms. </a:t>
            </a:r>
          </a:p>
          <a:p>
            <a:pPr marL="171450" indent="-171450">
              <a:buFont typeface="Calibri"/>
              <a:buChar char="-"/>
            </a:pPr>
            <a:endParaRPr lang="en-US">
              <a:ea typeface="Calibri"/>
              <a:cs typeface="Calibri"/>
            </a:endParaRPr>
          </a:p>
          <a:p>
            <a:r>
              <a:rPr lang="en-US" b="1">
                <a:ea typeface="Calibri"/>
                <a:cs typeface="Calibri"/>
              </a:rPr>
              <a:t>Synthetic genomes and genome evolution</a:t>
            </a:r>
            <a:endParaRPr lang="en-US">
              <a:ea typeface="Calibri"/>
              <a:cs typeface="Calibri"/>
            </a:endParaRPr>
          </a:p>
          <a:p>
            <a:pPr marL="171450" indent="-171450">
              <a:buFont typeface="Calibri"/>
              <a:buChar char="-"/>
            </a:pPr>
            <a:r>
              <a:rPr lang="en-US">
                <a:ea typeface="Calibri"/>
                <a:cs typeface="Calibri"/>
              </a:rPr>
              <a:t>Part of the Yeast synthetic genome project (Sc3.0), researchers including Patrick Cai and Daniela </a:t>
            </a:r>
            <a:r>
              <a:rPr lang="en-US" err="1">
                <a:ea typeface="Calibri"/>
                <a:cs typeface="Calibri"/>
              </a:rPr>
              <a:t>Delneri</a:t>
            </a:r>
            <a:r>
              <a:rPr lang="en-US">
                <a:ea typeface="Calibri"/>
                <a:cs typeface="Calibri"/>
              </a:rPr>
              <a:t> are working to build completely synthetic chromosomes which will eventually be combined into a full yeast cell. </a:t>
            </a:r>
          </a:p>
          <a:p>
            <a:pPr marL="171450" indent="-171450">
              <a:buFont typeface="Calibri"/>
              <a:buChar char="-"/>
            </a:pPr>
            <a:r>
              <a:rPr lang="en-US">
                <a:ea typeface="Calibri"/>
                <a:cs typeface="Calibri"/>
              </a:rPr>
              <a:t>This is fundamental to our understanding of how DNA, genes, and gene expression works and could eventually be scaled up to address healthcare issues, food and energy security. </a:t>
            </a:r>
          </a:p>
          <a:p>
            <a:pPr marL="171450" indent="-171450">
              <a:buFont typeface="Calibri"/>
              <a:buChar char="-"/>
            </a:pPr>
            <a:endParaRPr lang="en-US">
              <a:ea typeface="Calibri"/>
              <a:cs typeface="Calibri"/>
            </a:endParaRPr>
          </a:p>
          <a:p>
            <a:r>
              <a:rPr lang="en-US" b="1">
                <a:ea typeface="Calibri"/>
                <a:cs typeface="Calibri"/>
              </a:rPr>
              <a:t>Novel enzymes in fuels production</a:t>
            </a:r>
            <a:endParaRPr lang="en-US">
              <a:ea typeface="Calibri"/>
              <a:cs typeface="Calibri"/>
            </a:endParaRPr>
          </a:p>
          <a:p>
            <a:pPr marL="171450" indent="-171450">
              <a:buFont typeface="Calibri"/>
              <a:buChar char="-"/>
            </a:pPr>
            <a:r>
              <a:rPr lang="en-US">
                <a:ea typeface="Calibri"/>
                <a:cs typeface="Calibri"/>
              </a:rPr>
              <a:t>In partnership with Shell, Professor David Leys and team are looking at how enzymes can be used to biologically produce the chemicals we need for everyday products such as fuels and plastics.</a:t>
            </a:r>
          </a:p>
          <a:p>
            <a:pPr marL="171450" indent="-171450">
              <a:buFont typeface="Calibri"/>
              <a:buChar char="-"/>
            </a:pPr>
            <a:r>
              <a:rPr lang="en-US">
                <a:ea typeface="Calibri"/>
                <a:cs typeface="Calibri"/>
              </a:rPr>
              <a:t>By using enzymes, we can use waste as a feedstock and produce these commodity chemicals in a way that uses less energy, fewer finite resources and fewer hazardous chemicals. </a:t>
            </a:r>
          </a:p>
          <a:p>
            <a:endParaRPr lang="en-US">
              <a:ea typeface="Calibri"/>
              <a:cs typeface="Calibri"/>
            </a:endParaRPr>
          </a:p>
        </p:txBody>
      </p:sp>
      <p:sp>
        <p:nvSpPr>
          <p:cNvPr id="4" name="Slide Number Placeholder 3"/>
          <p:cNvSpPr>
            <a:spLocks noGrp="1"/>
          </p:cNvSpPr>
          <p:nvPr>
            <p:ph type="sldNum" sz="quarter" idx="5"/>
          </p:nvPr>
        </p:nvSpPr>
        <p:spPr/>
        <p:txBody>
          <a:bodyPr/>
          <a:lstStyle/>
          <a:p>
            <a:fld id="{2FB694A7-270C-4295-BB03-EE71C693E986}" type="slidenum">
              <a:rPr lang="en-GB" smtClean="0"/>
              <a:t>33</a:t>
            </a:fld>
            <a:endParaRPr lang="en-GB"/>
          </a:p>
        </p:txBody>
      </p:sp>
    </p:spTree>
    <p:extLst>
      <p:ext uri="{BB962C8B-B14F-4D97-AF65-F5344CB8AC3E}">
        <p14:creationId xmlns:p14="http://schemas.microsoft.com/office/powerpoint/2010/main" val="2698060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*Included is a small selection of our collaborators or partners for each institute</a:t>
            </a:r>
            <a:endParaRPr lang="en-US"/>
          </a:p>
          <a:p>
            <a:endParaRPr lang="en-US" b="1">
              <a:ea typeface="Calibri"/>
              <a:cs typeface="Calibri"/>
            </a:endParaRPr>
          </a:p>
          <a:p>
            <a:r>
              <a:rPr lang="en-US" b="1">
                <a:ea typeface="Calibri"/>
                <a:cs typeface="Calibri"/>
              </a:rPr>
              <a:t>Themes (expanded) </a:t>
            </a:r>
            <a:endParaRPr lang="en-US"/>
          </a:p>
          <a:p>
            <a:endParaRPr lang="en-US" i="1">
              <a:ea typeface="Calibri"/>
              <a:cs typeface="Calibri"/>
            </a:endParaRPr>
          </a:p>
          <a:p>
            <a:r>
              <a:rPr lang="en-US" b="1" i="1">
                <a:ea typeface="Calibri"/>
                <a:cs typeface="Calibri"/>
              </a:rPr>
              <a:t>Transforming sociotechnical systems and value chains</a:t>
            </a:r>
          </a:p>
          <a:p>
            <a:pPr marL="171450" indent="-171450">
              <a:buFont typeface="Calibri"/>
              <a:buChar char="-"/>
            </a:pPr>
            <a:r>
              <a:rPr lang="en-US">
                <a:ea typeface="Calibri"/>
                <a:cs typeface="Calibri"/>
              </a:rPr>
              <a:t>Studying how networks of actors, institutions and technologies evolve and influence the direction and pace of innovation. </a:t>
            </a:r>
          </a:p>
          <a:p>
            <a:pPr marL="171450" indent="-171450">
              <a:buFont typeface="Calibri"/>
              <a:buChar char="-"/>
            </a:pPr>
            <a:r>
              <a:rPr lang="en-US">
                <a:ea typeface="Calibri"/>
                <a:cs typeface="Calibri"/>
              </a:rPr>
              <a:t>Sustainability transitions and the multi-level perspective (MLP), sustainable governance in and of value chains, patterns of investment and asset ownership, and the emergence of digital platforms. </a:t>
            </a:r>
          </a:p>
          <a:p>
            <a:pPr marL="171450" indent="-171450">
              <a:buFont typeface="Calibri"/>
              <a:buChar char="-"/>
            </a:pPr>
            <a:endParaRPr lang="en-US">
              <a:ea typeface="Calibri"/>
              <a:cs typeface="Calibri"/>
            </a:endParaRPr>
          </a:p>
          <a:p>
            <a:r>
              <a:rPr lang="en-US" b="1" i="1">
                <a:ea typeface="Calibri"/>
                <a:cs typeface="Calibri"/>
              </a:rPr>
              <a:t>The governance of emerging technologies</a:t>
            </a:r>
          </a:p>
          <a:p>
            <a:pPr marL="171450" indent="-171450">
              <a:buFont typeface="Calibri"/>
              <a:buChar char="-"/>
            </a:pPr>
            <a:r>
              <a:rPr lang="en-US">
                <a:ea typeface="Calibri"/>
                <a:cs typeface="Calibri"/>
              </a:rPr>
              <a:t>Understanding the dynamics of new and emerging technologies. For example AI, nanotechnology, graphene, quantum technologies, additive manufacturing and synthetic biology. </a:t>
            </a:r>
          </a:p>
          <a:p>
            <a:pPr marL="171450" indent="-171450">
              <a:buFont typeface="Calibri"/>
              <a:buChar char="-"/>
            </a:pPr>
            <a:r>
              <a:rPr lang="en-US">
                <a:ea typeface="Calibri"/>
                <a:cs typeface="Calibri"/>
              </a:rPr>
              <a:t>The governance and responsible innovation of emerging technologies and the responsible innovation and management of </a:t>
            </a:r>
            <a:r>
              <a:rPr lang="en-US" err="1">
                <a:ea typeface="Calibri"/>
                <a:cs typeface="Calibri"/>
              </a:rPr>
              <a:t>organisations</a:t>
            </a:r>
            <a:r>
              <a:rPr lang="en-US">
                <a:ea typeface="Calibri"/>
                <a:cs typeface="Calibri"/>
              </a:rPr>
              <a:t>. </a:t>
            </a:r>
          </a:p>
          <a:p>
            <a:pPr marL="171450" indent="-171450">
              <a:buFont typeface="Calibri"/>
              <a:buChar char="-"/>
            </a:pPr>
            <a:endParaRPr lang="en-US" b="1" i="1">
              <a:ea typeface="Calibri"/>
              <a:cs typeface="Calibri"/>
            </a:endParaRPr>
          </a:p>
          <a:p>
            <a:r>
              <a:rPr lang="en-US" b="1" i="1">
                <a:ea typeface="Calibri"/>
                <a:cs typeface="Calibri"/>
              </a:rPr>
              <a:t>Science and technology policy and knowledge production</a:t>
            </a:r>
          </a:p>
          <a:p>
            <a:pPr marL="171450" indent="-171450">
              <a:buFont typeface="Calibri"/>
              <a:buChar char="-"/>
            </a:pPr>
            <a:r>
              <a:rPr lang="en-US">
                <a:ea typeface="Calibri"/>
                <a:cs typeface="Calibri"/>
              </a:rPr>
              <a:t>Looking at the role of policy in creating, sustaining and developing the conditions for science, technology and innovation. </a:t>
            </a:r>
          </a:p>
          <a:p>
            <a:pPr marL="171450" indent="-171450">
              <a:buFont typeface="Calibri"/>
              <a:buChar char="-"/>
            </a:pPr>
            <a:r>
              <a:rPr lang="en-US">
                <a:ea typeface="Calibri"/>
                <a:cs typeface="Calibri"/>
              </a:rPr>
              <a:t>Science funding and research careers, demand driven innovation policies and public procurement, universities and public policy, challenge or mission orientated policy, innovation policy in the age of economic security and technological sovereignty. </a:t>
            </a:r>
          </a:p>
          <a:p>
            <a:pPr marL="171450" indent="-171450">
              <a:buFont typeface="Calibri"/>
              <a:buChar char="-"/>
            </a:pPr>
            <a:endParaRPr lang="en-US">
              <a:ea typeface="Calibri"/>
              <a:cs typeface="Calibri"/>
            </a:endParaRPr>
          </a:p>
          <a:p>
            <a:r>
              <a:rPr lang="en-US" b="1" i="1">
                <a:ea typeface="Calibri"/>
                <a:cs typeface="Calibri"/>
              </a:rPr>
              <a:t>Geography of innovation</a:t>
            </a:r>
          </a:p>
          <a:p>
            <a:pPr marL="171450" indent="-171450">
              <a:buFont typeface="Calibri"/>
              <a:buChar char="-"/>
            </a:pPr>
            <a:r>
              <a:rPr lang="en-US">
                <a:ea typeface="Calibri"/>
                <a:cs typeface="Calibri"/>
              </a:rPr>
              <a:t>Interrogating the spatial dynamics of innovation – how innovation is clustered geographically and how that shapes, and is shaped by, place-based policies and institutions. </a:t>
            </a:r>
          </a:p>
          <a:p>
            <a:pPr marL="171450" indent="-171450">
              <a:buFont typeface="Calibri"/>
              <a:buChar char="-"/>
            </a:pPr>
            <a:r>
              <a:rPr lang="en-US">
                <a:ea typeface="Calibri"/>
                <a:cs typeface="Calibri"/>
              </a:rPr>
              <a:t>Regional impact of universities, regional resilience, place based industrial policies, new urban innovation models such as Innovation District. </a:t>
            </a:r>
          </a:p>
          <a:p>
            <a:pPr marL="171450" indent="-171450">
              <a:buFont typeface="Calibri"/>
              <a:buChar char="-"/>
            </a:pPr>
            <a:endParaRPr lang="en-US">
              <a:ea typeface="Calibri"/>
              <a:cs typeface="Calibri"/>
            </a:endParaRPr>
          </a:p>
          <a:p>
            <a:r>
              <a:rPr lang="en-US" b="1" i="1">
                <a:ea typeface="Calibri"/>
                <a:cs typeface="Calibri"/>
              </a:rPr>
              <a:t>Innovation management and strategy</a:t>
            </a:r>
          </a:p>
          <a:p>
            <a:pPr marL="171450" indent="-171450">
              <a:buFont typeface="Calibri"/>
              <a:buChar char="-"/>
            </a:pPr>
            <a:r>
              <a:rPr lang="en-US">
                <a:ea typeface="Calibri"/>
                <a:cs typeface="Calibri"/>
              </a:rPr>
              <a:t>Researching technological and </a:t>
            </a:r>
            <a:r>
              <a:rPr lang="en-US" err="1">
                <a:ea typeface="Calibri"/>
                <a:cs typeface="Calibri"/>
              </a:rPr>
              <a:t>organisational</a:t>
            </a:r>
            <a:r>
              <a:rPr lang="en-US">
                <a:ea typeface="Calibri"/>
                <a:cs typeface="Calibri"/>
              </a:rPr>
              <a:t> changes within firms, including the development of new business models and the orchestration of innovation ecosystems. </a:t>
            </a:r>
          </a:p>
          <a:p>
            <a:pPr marL="171450" indent="-171450">
              <a:buFont typeface="Calibri"/>
              <a:buChar char="-"/>
            </a:pPr>
            <a:r>
              <a:rPr lang="en-US">
                <a:ea typeface="Calibri"/>
                <a:cs typeface="Calibri"/>
              </a:rPr>
              <a:t>Innovation management and competitiveness, business model innovation, innovation ecosystems, and innovation in services and in cultural and creative industries. </a:t>
            </a:r>
          </a:p>
          <a:p>
            <a:pPr marL="171450" indent="-171450">
              <a:buFont typeface="Calibri"/>
              <a:buChar char="-"/>
            </a:pPr>
            <a:endParaRPr lang="en-US">
              <a:ea typeface="Calibri"/>
              <a:cs typeface="Calibri"/>
            </a:endParaRPr>
          </a:p>
          <a:p>
            <a:r>
              <a:rPr lang="en-US" b="1">
                <a:ea typeface="Calibri"/>
                <a:cs typeface="Calibri"/>
              </a:rPr>
              <a:t>Making an impact</a:t>
            </a:r>
          </a:p>
          <a:p>
            <a:pPr marL="171450" indent="-171450">
              <a:buFont typeface="Calibri"/>
              <a:buChar char="-"/>
            </a:pPr>
            <a:r>
              <a:rPr lang="en-US">
                <a:ea typeface="Calibri"/>
                <a:cs typeface="Calibri"/>
              </a:rPr>
              <a:t>Shaping global policies.</a:t>
            </a:r>
          </a:p>
          <a:p>
            <a:pPr marL="171450" indent="-171450">
              <a:buFont typeface="Calibri"/>
              <a:buChar char="-"/>
            </a:pPr>
            <a:r>
              <a:rPr lang="en-US">
                <a:ea typeface="Calibri"/>
                <a:cs typeface="Calibri"/>
              </a:rPr>
              <a:t>Advising </a:t>
            </a:r>
            <a:r>
              <a:rPr lang="en-US" err="1">
                <a:ea typeface="Calibri"/>
                <a:cs typeface="Calibri"/>
              </a:rPr>
              <a:t>organisations</a:t>
            </a:r>
            <a:r>
              <a:rPr lang="en-US">
                <a:ea typeface="Calibri"/>
                <a:cs typeface="Calibri"/>
              </a:rPr>
              <a:t> and policymakers. </a:t>
            </a:r>
          </a:p>
          <a:p>
            <a:pPr marL="171450" indent="-171450">
              <a:buFont typeface="Calibri"/>
              <a:buChar char="-"/>
            </a:pPr>
            <a:r>
              <a:rPr lang="en-US">
                <a:ea typeface="Calibri"/>
                <a:cs typeface="Calibri"/>
              </a:rPr>
              <a:t>Participating in boards and expert groups.</a:t>
            </a:r>
          </a:p>
          <a:p>
            <a:pPr marL="171450" indent="-171450">
              <a:buFont typeface="Calibri"/>
              <a:buChar char="-"/>
            </a:pPr>
            <a:r>
              <a:rPr lang="en-US">
                <a:ea typeface="Calibri"/>
                <a:cs typeface="Calibri"/>
              </a:rPr>
              <a:t>Pioneering innovation partnership. </a:t>
            </a:r>
          </a:p>
          <a:p>
            <a:endParaRPr lang="en-US" b="1">
              <a:ea typeface="Calibri"/>
              <a:cs typeface="Calibri"/>
            </a:endParaRPr>
          </a:p>
          <a:p>
            <a:r>
              <a:rPr lang="en-US" b="1">
                <a:ea typeface="Calibri"/>
                <a:cs typeface="Calibri"/>
              </a:rPr>
              <a:t>Research impact examples</a:t>
            </a:r>
          </a:p>
          <a:p>
            <a:endParaRPr lang="en-US" b="1">
              <a:ea typeface="Calibri"/>
              <a:cs typeface="Calibri"/>
            </a:endParaRPr>
          </a:p>
          <a:p>
            <a:r>
              <a:rPr lang="en-US" b="1">
                <a:ea typeface="Calibri"/>
                <a:cs typeface="Calibri"/>
              </a:rPr>
              <a:t>Publications</a:t>
            </a:r>
          </a:p>
          <a:p>
            <a:r>
              <a:rPr lang="en-US"/>
              <a:t>MIOIR research is highly cited in policy documents. According to Scival, over the last ten years 42% of MIOIR publications have been cited by national and international policy bodies, compared to the business school's baseline of 24%. The number of policy documents citing MIOIR work has consistently increased. </a:t>
            </a:r>
            <a:endParaRPr lang="en-US">
              <a:ea typeface="Calibri"/>
              <a:cs typeface="Calibri"/>
            </a:endParaRPr>
          </a:p>
          <a:p>
            <a:r>
              <a:rPr lang="en-US"/>
              <a:t> </a:t>
            </a:r>
            <a:endParaRPr lang="en-US">
              <a:ea typeface="Calibri"/>
              <a:cs typeface="Calibri"/>
            </a:endParaRPr>
          </a:p>
          <a:p>
            <a:r>
              <a:rPr lang="en-US" b="1">
                <a:ea typeface="Calibri"/>
                <a:cs typeface="Calibri"/>
              </a:rPr>
              <a:t>UK's Research and Innovation Landscape</a:t>
            </a:r>
            <a:endParaRPr lang="en-US"/>
          </a:p>
          <a:p>
            <a:r>
              <a:rPr lang="en-US"/>
              <a:t>Kieron Flanagan and Philip McCann, along with associate member Richard Jones, were among a short list of experts consulted for Sir Paul Nurse's recent Review of the UK's Research and Innovation Landscape. Flanagan's work was also cited in the report. </a:t>
            </a:r>
            <a:endParaRPr lang="en-US">
              <a:ea typeface="Calibri" panose="020F0502020204030204"/>
              <a:cs typeface="Calibri" panose="020F0502020204030204"/>
            </a:endParaRPr>
          </a:p>
          <a:p>
            <a:r>
              <a:rPr lang="en-US"/>
              <a:t> </a:t>
            </a:r>
            <a:endParaRPr lang="en-US">
              <a:ea typeface="Calibri"/>
              <a:cs typeface="Calibri"/>
            </a:endParaRPr>
          </a:p>
          <a:p>
            <a:r>
              <a:rPr lang="en-US" b="1">
                <a:ea typeface="Calibri"/>
                <a:cs typeface="Calibri"/>
              </a:rPr>
              <a:t>Low carbon reorientation in UK steel, oil refining and petrochemicals</a:t>
            </a:r>
            <a:endParaRPr lang="en-US" b="1"/>
          </a:p>
          <a:p>
            <a:r>
              <a:rPr lang="en-US"/>
              <a:t>Geels and Gregory's research on low-carbon reorientation in the UK steel, oil refining and petrochemical industries, funded by the UKRI Industrial </a:t>
            </a:r>
            <a:r>
              <a:rPr lang="en-US" err="1"/>
              <a:t>Decarbonisation</a:t>
            </a:r>
            <a:r>
              <a:rPr lang="en-US"/>
              <a:t> Research and Innovation Centre (IDRIC), has provided important insights to policymakers on the drivers, barriers and varying speeds of industrial </a:t>
            </a:r>
            <a:r>
              <a:rPr lang="en-US" err="1"/>
              <a:t>decarbonisation</a:t>
            </a:r>
            <a:r>
              <a:rPr lang="en-US"/>
              <a:t>. </a:t>
            </a:r>
            <a:endParaRPr lang="en-US">
              <a:ea typeface="Calibri"/>
              <a:cs typeface="Calibri"/>
            </a:endParaRPr>
          </a:p>
          <a:p>
            <a:r>
              <a:rPr lang="en-US"/>
              <a:t> </a:t>
            </a:r>
            <a:endParaRPr lang="en-US">
              <a:ea typeface="Calibri"/>
              <a:cs typeface="Calibri"/>
            </a:endParaRPr>
          </a:p>
          <a:p>
            <a:r>
              <a:rPr lang="en-US" b="1">
                <a:ea typeface="Calibri"/>
                <a:cs typeface="Calibri"/>
              </a:rPr>
              <a:t>Innovation Policy Expert Group</a:t>
            </a:r>
            <a:endParaRPr lang="en-US"/>
          </a:p>
          <a:p>
            <a:r>
              <a:rPr lang="en-US"/>
              <a:t>Elvira </a:t>
            </a:r>
            <a:r>
              <a:rPr lang="en-US" err="1"/>
              <a:t>Uyarra</a:t>
            </a:r>
            <a:r>
              <a:rPr lang="en-US"/>
              <a:t> and Mabel Sánchez </a:t>
            </a:r>
            <a:r>
              <a:rPr lang="en-US" err="1"/>
              <a:t>Barrioluengo</a:t>
            </a:r>
            <a:r>
              <a:rPr lang="en-US"/>
              <a:t> were part of the Innovation Policy Expert Group created in 2021 by the Spanish Ministry of Science and Innovation to provide advice on improving the design, implementation and assessment of innovation policies in Spain. Their expertise informed the development of Spain's new Plan to Attract and Retain Scientific and Innovative Talent, announced by Prime Minister Pedro Sánchez in June 2022. The plan sought to improve conditions for scientific careers, remove barriers to attracting international scientific talent to the public sector, and promote the incorporation of innovative scientific talent into the private sector. </a:t>
            </a:r>
          </a:p>
          <a:p>
            <a:r>
              <a:rPr lang="en-US"/>
              <a:t> </a:t>
            </a:r>
            <a:endParaRPr lang="en-US">
              <a:ea typeface="Calibri"/>
              <a:cs typeface="Calibri"/>
            </a:endParaRPr>
          </a:p>
          <a:p>
            <a:r>
              <a:rPr lang="en-US" b="1">
                <a:ea typeface="Calibri"/>
                <a:cs typeface="Calibri"/>
              </a:rPr>
              <a:t>Innovation Procurement Empowerment Centre</a:t>
            </a:r>
            <a:endParaRPr lang="en-US"/>
          </a:p>
          <a:p>
            <a:r>
              <a:rPr lang="en-US"/>
              <a:t>MIOIR is a founding partner in the new £1 million Innovation Procurement Empowerment Centre (IPEC), a collaboration with the Connected Places Catapult, Innovate UK, and the University of Birmingham. This builds on over a decade of MIOIR research on public procurement and innovation by researchers such as Luke Georghiou, Jakob Edler, Elvira </a:t>
            </a:r>
            <a:r>
              <a:rPr lang="en-US" err="1"/>
              <a:t>Uyarra</a:t>
            </a:r>
            <a:r>
              <a:rPr lang="en-US"/>
              <a:t> and Kieron Flanagan. </a:t>
            </a:r>
            <a:endParaRPr lang="en-US">
              <a:ea typeface="Calibri"/>
              <a:cs typeface="Calibri"/>
            </a:endParaRPr>
          </a:p>
          <a:p>
            <a:endParaRPr lang="en-US" b="1">
              <a:ea typeface="Calibri"/>
              <a:cs typeface="Calibri"/>
            </a:endParaRPr>
          </a:p>
          <a:p>
            <a:endParaRPr lang="en-US" b="1">
              <a:ea typeface="Calibri"/>
              <a:cs typeface="Calibri"/>
            </a:endParaRPr>
          </a:p>
        </p:txBody>
      </p:sp>
      <p:sp>
        <p:nvSpPr>
          <p:cNvPr id="4" name="Slide Number Placeholder 3"/>
          <p:cNvSpPr>
            <a:spLocks noGrp="1"/>
          </p:cNvSpPr>
          <p:nvPr>
            <p:ph type="sldNum" sz="quarter" idx="5"/>
          </p:nvPr>
        </p:nvSpPr>
        <p:spPr/>
        <p:txBody>
          <a:bodyPr/>
          <a:lstStyle/>
          <a:p>
            <a:fld id="{2FB694A7-270C-4295-BB03-EE71C693E986}" type="slidenum">
              <a:rPr lang="en-GB" smtClean="0"/>
              <a:t>34</a:t>
            </a:fld>
            <a:endParaRPr lang="en-GB"/>
          </a:p>
        </p:txBody>
      </p:sp>
    </p:spTree>
    <p:extLst>
      <p:ext uri="{BB962C8B-B14F-4D97-AF65-F5344CB8AC3E}">
        <p14:creationId xmlns:p14="http://schemas.microsoft.com/office/powerpoint/2010/main" val="128767660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4999"/>
              </a:lnSpc>
              <a:spcAft>
                <a:spcPts val="600"/>
              </a:spcAft>
            </a:pPr>
            <a:r>
              <a:rPr lang="en-GB" kern="100"/>
              <a:t>*Included is a small selection of our collaborators or partners for each institute</a:t>
            </a:r>
            <a:endParaRPr lang="en-US"/>
          </a:p>
          <a:p>
            <a:pPr>
              <a:lnSpc>
                <a:spcPct val="114999"/>
              </a:lnSpc>
              <a:spcAft>
                <a:spcPts val="600"/>
              </a:spcAft>
            </a:pPr>
            <a:endParaRPr lang="en-GB" sz="1800" b="1" kern="100">
              <a:latin typeface="Aptos"/>
              <a:ea typeface="Aptos" panose="020B0004020202020204" pitchFamily="34" charset="0"/>
              <a:cs typeface="Times New Roman" panose="02020603050405020304" pitchFamily="18" charset="0"/>
            </a:endParaRPr>
          </a:p>
          <a:p>
            <a:pPr>
              <a:lnSpc>
                <a:spcPct val="114999"/>
              </a:lnSpc>
              <a:spcAft>
                <a:spcPts val="600"/>
              </a:spcAft>
            </a:pPr>
            <a:r>
              <a:rPr lang="en-GB" sz="1800" b="1" kern="100">
                <a:latin typeface="Aptos"/>
                <a:ea typeface="Aptos" panose="020B0004020202020204" pitchFamily="34" charset="0"/>
                <a:cs typeface="Times New Roman" panose="02020603050405020304" pitchFamily="18" charset="0"/>
              </a:rPr>
              <a:t>Research impact examples</a:t>
            </a:r>
            <a:endParaRPr lang="en-GB"/>
          </a:p>
          <a:p>
            <a:pPr>
              <a:lnSpc>
                <a:spcPct val="114999"/>
              </a:lnSpc>
              <a:spcAft>
                <a:spcPts val="600"/>
              </a:spcAft>
            </a:pPr>
            <a:endParaRPr lang="en-GB" sz="1800" b="1" kern="100">
              <a:latin typeface="Aptos"/>
              <a:ea typeface="Aptos" panose="020B0004020202020204" pitchFamily="34" charset="0"/>
              <a:cs typeface="Times New Roman" panose="02020603050405020304" pitchFamily="18" charset="0"/>
            </a:endParaRPr>
          </a:p>
          <a:p>
            <a:pPr>
              <a:lnSpc>
                <a:spcPct val="114999"/>
              </a:lnSpc>
              <a:spcAft>
                <a:spcPts val="600"/>
              </a:spcAft>
            </a:pPr>
            <a:r>
              <a:rPr lang="en-GB" sz="1800" b="1" kern="100">
                <a:latin typeface="Aptos"/>
                <a:ea typeface="Aptos" panose="020B0004020202020204" pitchFamily="34" charset="0"/>
                <a:cs typeface="Times New Roman" panose="02020603050405020304" pitchFamily="18" charset="0"/>
              </a:rPr>
              <a:t>Transforming European energy poverty policy</a:t>
            </a:r>
          </a:p>
          <a:p>
            <a:pPr marL="285750" indent="-285750">
              <a:lnSpc>
                <a:spcPct val="114999"/>
              </a:lnSpc>
              <a:spcAft>
                <a:spcPts val="600"/>
              </a:spcAft>
              <a:buFont typeface="Calibri"/>
              <a:buChar char="-"/>
            </a:pPr>
            <a:r>
              <a:rPr lang="en-GB" sz="1800" kern="100">
                <a:latin typeface="Aptos"/>
                <a:ea typeface="Aptos" panose="020B0004020202020204" pitchFamily="34" charset="0"/>
                <a:cs typeface="Times New Roman" panose="02020603050405020304" pitchFamily="18" charset="0"/>
              </a:rPr>
              <a:t>Research addressing energy injustices has revolutionised how policymakers see the issues and outlined plans for how to address fuel and energy policy across Europe. </a:t>
            </a:r>
          </a:p>
          <a:p>
            <a:pPr marL="285750" indent="-285750">
              <a:lnSpc>
                <a:spcPct val="114999"/>
              </a:lnSpc>
              <a:spcAft>
                <a:spcPts val="600"/>
              </a:spcAft>
              <a:buFont typeface="Calibri"/>
              <a:buChar char="-"/>
            </a:pPr>
            <a:r>
              <a:rPr lang="en-GB" sz="1800" kern="100">
                <a:latin typeface="Aptos"/>
              </a:rPr>
              <a:t>Research led by Stefan </a:t>
            </a:r>
            <a:r>
              <a:rPr lang="en-GB" sz="1800" kern="100" err="1">
                <a:latin typeface="Aptos"/>
              </a:rPr>
              <a:t>Bouzarovski</a:t>
            </a:r>
            <a:r>
              <a:rPr lang="en-GB" sz="1800" kern="100">
                <a:latin typeface="Aptos"/>
              </a:rPr>
              <a:t>, Professor of Geography, has established a framework to explain how domestic energy deprivation affects households and communities over prolonged periods of time, and in relation to existing political and economic inequality. </a:t>
            </a:r>
          </a:p>
          <a:p>
            <a:pPr marL="285750" indent="-285750">
              <a:lnSpc>
                <a:spcPct val="114999"/>
              </a:lnSpc>
              <a:spcAft>
                <a:spcPts val="600"/>
              </a:spcAft>
              <a:buFont typeface="Calibri"/>
              <a:buChar char="-"/>
            </a:pPr>
            <a:r>
              <a:rPr lang="en-GB" sz="1800" kern="100">
                <a:latin typeface="Aptos"/>
              </a:rPr>
              <a:t>Through a prolific programme of European-wide engagement – 100 events, 200 high-level presentations, ten policy briefs, two sets of EU member state energy poverty reports, and three pan-EU energy poverty reports – the University generated wide-scale awareness of the crisis and its causes. </a:t>
            </a:r>
          </a:p>
          <a:p>
            <a:pPr marL="285750" indent="-285750">
              <a:lnSpc>
                <a:spcPct val="114999"/>
              </a:lnSpc>
              <a:spcAft>
                <a:spcPts val="600"/>
              </a:spcAft>
              <a:buFont typeface="Calibri"/>
              <a:buChar char="-"/>
            </a:pPr>
            <a:r>
              <a:rPr lang="en-GB" sz="1800" kern="100">
                <a:latin typeface="Aptos"/>
                <a:ea typeface="Calibri"/>
                <a:cs typeface="Times New Roman" panose="02020603050405020304" pitchFamily="18" charset="0"/>
              </a:rPr>
              <a:t>Key outputs – drove awareness of the billions living in energy poverty, made energy poverty a mainstream policy component, catalysed an unparalleled programme of EU policy action.</a:t>
            </a:r>
          </a:p>
          <a:p>
            <a:pPr marL="285750" indent="-285750">
              <a:lnSpc>
                <a:spcPct val="114999"/>
              </a:lnSpc>
              <a:spcAft>
                <a:spcPts val="600"/>
              </a:spcAft>
              <a:buFont typeface="Calibri"/>
              <a:buChar char="-"/>
            </a:pPr>
            <a:r>
              <a:rPr lang="en-GB" sz="1800" kern="100">
                <a:latin typeface="Aptos"/>
                <a:ea typeface="Calibri"/>
              </a:rPr>
              <a:t>Research revolutionised how policymakers see the issue, making it a mainstream policy component, and outlined plans to address energy and fuel poverty across Europe. Our work established a framework explaining how domestic energy deprivation affects households and communities over long periods of time, and in relation to existing political and economic inequality.</a:t>
            </a:r>
            <a:endParaRPr lang="en-GB" sz="1800" kern="100">
              <a:latin typeface="Aptos"/>
              <a:ea typeface="Calibri"/>
              <a:cs typeface="Times New Roman" panose="02020603050405020304" pitchFamily="18" charset="0"/>
            </a:endParaRPr>
          </a:p>
          <a:p>
            <a:pPr marL="285750" indent="-285750">
              <a:lnSpc>
                <a:spcPct val="114999"/>
              </a:lnSpc>
              <a:spcAft>
                <a:spcPts val="600"/>
              </a:spcAft>
              <a:buFont typeface="Calibri"/>
              <a:buChar char="-"/>
            </a:pPr>
            <a:endParaRPr lang="en-GB" sz="1800" kern="100">
              <a:latin typeface="Aptos"/>
              <a:ea typeface="Calibri"/>
              <a:cs typeface="Times New Roman" panose="02020603050405020304" pitchFamily="18" charset="0"/>
            </a:endParaRPr>
          </a:p>
          <a:p>
            <a:pPr>
              <a:lnSpc>
                <a:spcPct val="114999"/>
              </a:lnSpc>
              <a:spcAft>
                <a:spcPts val="600"/>
              </a:spcAft>
            </a:pPr>
            <a:r>
              <a:rPr lang="en-GB" sz="1800" b="1" kern="100">
                <a:latin typeface="Aptos"/>
                <a:ea typeface="Calibri"/>
                <a:cs typeface="Times New Roman" panose="02020603050405020304" pitchFamily="18" charset="0"/>
              </a:rPr>
              <a:t>The Everyday Austerity project</a:t>
            </a:r>
            <a:endParaRPr lang="en-GB" sz="1800" kern="100">
              <a:latin typeface="Aptos"/>
              <a:ea typeface="Calibri"/>
              <a:cs typeface="Times New Roman" panose="02020603050405020304" pitchFamily="18" charset="0"/>
            </a:endParaRPr>
          </a:p>
          <a:p>
            <a:pPr marL="285750" indent="-285750">
              <a:lnSpc>
                <a:spcPct val="114999"/>
              </a:lnSpc>
              <a:spcAft>
                <a:spcPts val="600"/>
              </a:spcAft>
              <a:buFont typeface="Calibri"/>
              <a:buChar char="-"/>
            </a:pPr>
            <a:r>
              <a:rPr lang="en-GB" sz="1800" kern="100">
                <a:latin typeface="Aptos"/>
                <a:ea typeface="Calibri"/>
                <a:cs typeface="Times New Roman" panose="02020603050405020304" pitchFamily="18" charset="0"/>
              </a:rPr>
              <a:t>Led by Sarah Marie Hall, the Everyday Austerity project is shaping welfare policy and practice, and shifting public understanding of the everyday impacts of austerity in the UK. </a:t>
            </a:r>
          </a:p>
          <a:p>
            <a:pPr marL="285750" indent="-285750">
              <a:lnSpc>
                <a:spcPct val="114999"/>
              </a:lnSpc>
              <a:spcAft>
                <a:spcPts val="600"/>
              </a:spcAft>
              <a:buFont typeface="Calibri"/>
              <a:buChar char="-"/>
            </a:pPr>
            <a:r>
              <a:rPr lang="en-GB" sz="1800" kern="100">
                <a:latin typeface="Aptos"/>
                <a:ea typeface="Calibri"/>
              </a:rPr>
              <a:t>Looking at the impact the austerity policies were having on everyday life for families and communities in Greater Manchester. Dr Sarah Hall spent two years working with six families in Manchester gathering first-hand personal stories to better understand the personal impact of austerity on life to inform policy and improve livelihoods. </a:t>
            </a:r>
            <a:endParaRPr lang="en-GB" sz="1800" kern="100">
              <a:latin typeface="Aptos"/>
            </a:endParaRPr>
          </a:p>
          <a:p>
            <a:pPr marL="285750" indent="-285750">
              <a:lnSpc>
                <a:spcPct val="114999"/>
              </a:lnSpc>
              <a:spcAft>
                <a:spcPts val="600"/>
              </a:spcAft>
              <a:buFont typeface="Calibri"/>
              <a:buChar char="-"/>
            </a:pPr>
            <a:r>
              <a:rPr lang="en-GB" sz="1800" kern="100">
                <a:latin typeface="Aptos"/>
                <a:ea typeface="Calibri"/>
              </a:rPr>
              <a:t>She also advised, trained and empowered groups and communities to tackle the resulting social injustices. </a:t>
            </a:r>
            <a:endParaRPr lang="en-GB" sz="1800" kern="100">
              <a:latin typeface="Aptos"/>
            </a:endParaRPr>
          </a:p>
          <a:p>
            <a:pPr marL="285750" indent="-285750">
              <a:lnSpc>
                <a:spcPct val="114999"/>
              </a:lnSpc>
              <a:spcAft>
                <a:spcPts val="600"/>
              </a:spcAft>
              <a:buFont typeface="Calibri"/>
              <a:buChar char="-"/>
            </a:pPr>
            <a:endParaRPr lang="en-GB" kern="100">
              <a:latin typeface="Calibri"/>
              <a:ea typeface="Calibri"/>
              <a:cs typeface="Calibri"/>
            </a:endParaRPr>
          </a:p>
          <a:p>
            <a:pPr>
              <a:lnSpc>
                <a:spcPct val="114999"/>
              </a:lnSpc>
              <a:spcAft>
                <a:spcPts val="600"/>
              </a:spcAft>
            </a:pPr>
            <a:endParaRPr lang="en-GB" sz="1800" kern="100">
              <a:latin typeface="Aptos"/>
              <a:ea typeface="Calibri"/>
              <a:cs typeface="Times New Roman" panose="02020603050405020304" pitchFamily="18" charset="0"/>
            </a:endParaRPr>
          </a:p>
          <a:p>
            <a:pPr>
              <a:lnSpc>
                <a:spcPct val="114999"/>
              </a:lnSpc>
              <a:spcAft>
                <a:spcPts val="600"/>
              </a:spcAft>
            </a:pPr>
            <a:r>
              <a:rPr lang="en-GB" sz="1800" b="1" kern="100">
                <a:latin typeface="Aptos"/>
                <a:ea typeface="Calibri"/>
                <a:cs typeface="Times New Roman" panose="02020603050405020304" pitchFamily="18" charset="0"/>
              </a:rPr>
              <a:t>Key partners (expanded)</a:t>
            </a:r>
          </a:p>
          <a:p>
            <a:pPr>
              <a:lnSpc>
                <a:spcPct val="114999"/>
              </a:lnSpc>
              <a:spcAft>
                <a:spcPts val="600"/>
              </a:spcAft>
            </a:pPr>
            <a:r>
              <a:rPr lang="en-GB" sz="1800" kern="100">
                <a:latin typeface="Aptos"/>
                <a:ea typeface="Calibri"/>
                <a:cs typeface="Times New Roman" panose="02020603050405020304" pitchFamily="18" charset="0"/>
              </a:rPr>
              <a:t>Stockport Council</a:t>
            </a:r>
          </a:p>
          <a:p>
            <a:pPr>
              <a:lnSpc>
                <a:spcPct val="114999"/>
              </a:lnSpc>
              <a:spcAft>
                <a:spcPts val="600"/>
              </a:spcAft>
            </a:pPr>
            <a:r>
              <a:rPr lang="en-GB" sz="1800" kern="100">
                <a:latin typeface="Aptos"/>
                <a:ea typeface="Calibri"/>
                <a:cs typeface="Times New Roman" panose="02020603050405020304" pitchFamily="18" charset="0"/>
              </a:rPr>
              <a:t>Wigan District Council</a:t>
            </a:r>
          </a:p>
          <a:p>
            <a:pPr>
              <a:lnSpc>
                <a:spcPct val="114999"/>
              </a:lnSpc>
              <a:spcAft>
                <a:spcPts val="600"/>
              </a:spcAft>
            </a:pPr>
            <a:r>
              <a:rPr lang="en-GB" sz="1800" kern="100">
                <a:latin typeface="Aptos"/>
                <a:ea typeface="Calibri"/>
                <a:cs typeface="Times New Roman" panose="02020603050405020304" pitchFamily="18" charset="0"/>
              </a:rPr>
              <a:t>Transport for the North </a:t>
            </a:r>
          </a:p>
          <a:p>
            <a:pPr>
              <a:lnSpc>
                <a:spcPct val="114999"/>
              </a:lnSpc>
              <a:spcAft>
                <a:spcPts val="600"/>
              </a:spcAft>
            </a:pPr>
            <a:r>
              <a:rPr lang="en-GB" sz="1800" kern="100">
                <a:latin typeface="Aptos"/>
                <a:ea typeface="Calibri"/>
                <a:cs typeface="Times New Roman" panose="02020603050405020304" pitchFamily="18" charset="0"/>
              </a:rPr>
              <a:t>Buro Happold</a:t>
            </a:r>
          </a:p>
          <a:p>
            <a:pPr>
              <a:lnSpc>
                <a:spcPct val="114999"/>
              </a:lnSpc>
              <a:spcAft>
                <a:spcPts val="600"/>
              </a:spcAft>
            </a:pPr>
            <a:r>
              <a:rPr lang="en-GB" sz="1800" kern="100">
                <a:latin typeface="Aptos"/>
                <a:ea typeface="Calibri"/>
                <a:cs typeface="Times New Roman" panose="02020603050405020304" pitchFamily="18" charset="0"/>
              </a:rPr>
              <a:t>Salford Council </a:t>
            </a:r>
          </a:p>
          <a:p>
            <a:pPr>
              <a:lnSpc>
                <a:spcPct val="114999"/>
              </a:lnSpc>
              <a:spcAft>
                <a:spcPts val="600"/>
              </a:spcAft>
            </a:pPr>
            <a:r>
              <a:rPr lang="en-GB" sz="1800" kern="100">
                <a:latin typeface="Aptos"/>
                <a:ea typeface="Calibri"/>
                <a:cs typeface="Times New Roman" panose="02020603050405020304" pitchFamily="18" charset="0"/>
              </a:rPr>
              <a:t>Amey</a:t>
            </a:r>
          </a:p>
          <a:p>
            <a:pPr>
              <a:lnSpc>
                <a:spcPct val="114999"/>
              </a:lnSpc>
              <a:spcAft>
                <a:spcPts val="600"/>
              </a:spcAft>
            </a:pPr>
            <a:endParaRPr lang="en-GB" sz="1800" kern="100">
              <a:latin typeface="Aptos"/>
              <a:ea typeface="Calibri"/>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2FB694A7-270C-4295-BB03-EE71C693E986}" type="slidenum">
              <a:rPr lang="en-GB" smtClean="0"/>
              <a:t>35</a:t>
            </a:fld>
            <a:endParaRPr lang="en-GB"/>
          </a:p>
        </p:txBody>
      </p:sp>
    </p:spTree>
    <p:extLst>
      <p:ext uri="{BB962C8B-B14F-4D97-AF65-F5344CB8AC3E}">
        <p14:creationId xmlns:p14="http://schemas.microsoft.com/office/powerpoint/2010/main" val="372556057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*Included is a small selection of our collaborators or partners for each institute</a:t>
            </a:r>
            <a:endParaRPr lang="en-US"/>
          </a:p>
          <a:p>
            <a:endParaRPr lang="en-US" b="1">
              <a:ea typeface="Calibri"/>
              <a:cs typeface="Calibri"/>
            </a:endParaRPr>
          </a:p>
          <a:p>
            <a:r>
              <a:rPr lang="en-US" b="1">
                <a:ea typeface="Calibri"/>
                <a:cs typeface="Calibri"/>
              </a:rPr>
              <a:t>Themes (expanded)</a:t>
            </a:r>
            <a:endParaRPr lang="en-US"/>
          </a:p>
          <a:p>
            <a:endParaRPr lang="en-US"/>
          </a:p>
          <a:p>
            <a:r>
              <a:rPr lang="en-US" b="1" i="1">
                <a:ea typeface="Calibri"/>
                <a:cs typeface="Calibri"/>
              </a:rPr>
              <a:t>Composites</a:t>
            </a:r>
            <a:endParaRPr lang="en-US"/>
          </a:p>
          <a:p>
            <a:pPr marL="171450" indent="-171450">
              <a:buFont typeface="Calibri"/>
              <a:buChar char="-"/>
            </a:pPr>
            <a:r>
              <a:rPr lang="en-US">
                <a:ea typeface="Calibri"/>
                <a:cs typeface="Calibri"/>
              </a:rPr>
              <a:t>Graphene composites enhancing traditional materials, boosting durability and corrosion resistance when added to paints and coatings. </a:t>
            </a:r>
            <a:endParaRPr lang="en-US"/>
          </a:p>
          <a:p>
            <a:pPr marL="171450" indent="-171450">
              <a:buFont typeface="Calibri"/>
              <a:buChar char="-"/>
            </a:pPr>
            <a:r>
              <a:rPr lang="en-US">
                <a:ea typeface="Calibri"/>
                <a:cs typeface="Calibri"/>
              </a:rPr>
              <a:t>Researchers are exploring its application in construction, ultra light-ultra strong materials for aerospace and automotive. </a:t>
            </a:r>
            <a:endParaRPr lang="en-US"/>
          </a:p>
          <a:p>
            <a:pPr marL="171450" indent="-171450">
              <a:buFont typeface="Calibri"/>
              <a:buChar char="-"/>
            </a:pPr>
            <a:endParaRPr lang="en-US"/>
          </a:p>
          <a:p>
            <a:r>
              <a:rPr lang="en-US" b="1" i="1">
                <a:ea typeface="Calibri"/>
                <a:cs typeface="Calibri"/>
              </a:rPr>
              <a:t>Energy and green hydrogen</a:t>
            </a:r>
            <a:endParaRPr lang="en-US"/>
          </a:p>
          <a:p>
            <a:pPr marL="171450" indent="-171450">
              <a:buFont typeface="Calibri"/>
              <a:buChar char="-"/>
            </a:pPr>
            <a:r>
              <a:rPr lang="en-US">
                <a:ea typeface="Calibri"/>
                <a:cs typeface="Calibri"/>
              </a:rPr>
              <a:t>Because of their surface to volume ratio, flexibility and electrochemical properties, 2D materials are ideal for energy storage, hydrogen evolution reactions and making membranes for fuel cells. </a:t>
            </a:r>
            <a:endParaRPr lang="en-US"/>
          </a:p>
          <a:p>
            <a:pPr marL="171450" indent="-171450">
              <a:buFont typeface="Calibri"/>
              <a:buChar char="-"/>
            </a:pPr>
            <a:endParaRPr lang="en-US"/>
          </a:p>
          <a:p>
            <a:r>
              <a:rPr lang="en-US" b="1" i="1">
                <a:ea typeface="Calibri"/>
                <a:cs typeface="Calibri"/>
              </a:rPr>
              <a:t>Assembly of new 2D materials from atomic planes</a:t>
            </a:r>
            <a:endParaRPr lang="en-US"/>
          </a:p>
          <a:p>
            <a:pPr marL="171450" indent="-171450">
              <a:buFont typeface="Calibri"/>
              <a:buChar char="-"/>
            </a:pPr>
            <a:r>
              <a:rPr lang="en-US">
                <a:ea typeface="Calibri"/>
                <a:cs typeface="Calibri"/>
              </a:rPr>
              <a:t>Pioneering the development of heterostructures by stacking distinct 2D crystals to engineer materials with bespoke characteristics. </a:t>
            </a:r>
            <a:endParaRPr lang="en-US"/>
          </a:p>
          <a:p>
            <a:pPr marL="171450" indent="-171450">
              <a:buFont typeface="Calibri"/>
              <a:buChar char="-"/>
            </a:pPr>
            <a:r>
              <a:rPr lang="en-US">
                <a:ea typeface="Calibri"/>
                <a:cs typeface="Calibri"/>
              </a:rPr>
              <a:t>The ultra-high vacuum facility allows for the precise and ultra-clean fabrication of heterostructures from exfoliated materials like graphene in a contaminant-free environment. </a:t>
            </a:r>
            <a:endParaRPr lang="en-US"/>
          </a:p>
          <a:p>
            <a:pPr marL="171450" indent="-171450">
              <a:buFont typeface="Calibri"/>
              <a:buChar char="-"/>
            </a:pPr>
            <a:endParaRPr lang="en-US"/>
          </a:p>
          <a:p>
            <a:r>
              <a:rPr lang="en-US" b="1" i="1">
                <a:ea typeface="Calibri"/>
                <a:cs typeface="Calibri"/>
              </a:rPr>
              <a:t>Functional membranes</a:t>
            </a:r>
            <a:endParaRPr lang="en-US"/>
          </a:p>
          <a:p>
            <a:pPr marL="171450" indent="-171450">
              <a:buFont typeface="Calibri"/>
              <a:buChar char="-"/>
            </a:pPr>
            <a:r>
              <a:rPr lang="en-US">
                <a:ea typeface="Calibri"/>
                <a:cs typeface="Calibri"/>
              </a:rPr>
              <a:t>Investigating graphene oxide membranes, as a way to separate organic solvents from water and to dry gas mixtures, and their potential to deliver clean water and enhance food and pharmaceutical processes. </a:t>
            </a:r>
            <a:endParaRPr lang="en-US"/>
          </a:p>
          <a:p>
            <a:pPr marL="171450" indent="-171450">
              <a:buFont typeface="Calibri"/>
              <a:buChar char="-"/>
            </a:pPr>
            <a:endParaRPr lang="en-US"/>
          </a:p>
          <a:p>
            <a:r>
              <a:rPr lang="en-US" b="1" i="1">
                <a:ea typeface="Calibri"/>
                <a:cs typeface="Calibri"/>
              </a:rPr>
              <a:t>Nanomedicine </a:t>
            </a:r>
            <a:endParaRPr lang="en-US"/>
          </a:p>
          <a:p>
            <a:pPr marL="171450" indent="-171450">
              <a:buFont typeface="Calibri"/>
              <a:buChar char="-"/>
            </a:pPr>
            <a:r>
              <a:rPr lang="en-US">
                <a:ea typeface="Calibri"/>
                <a:cs typeface="Calibri"/>
              </a:rPr>
              <a:t>Investigating graphene's ability to be used in biomedical applications such as biosensors, targeted drug delivery, improved brain penetration, wound management and 'smart' implants. </a:t>
            </a:r>
            <a:endParaRPr lang="en-US"/>
          </a:p>
          <a:p>
            <a:pPr marL="171450" indent="-171450">
              <a:buFont typeface="Calibri"/>
              <a:buChar char="-"/>
            </a:pPr>
            <a:endParaRPr lang="en-US"/>
          </a:p>
          <a:p>
            <a:r>
              <a:rPr lang="en-US" b="1" i="1">
                <a:ea typeface="Calibri"/>
                <a:cs typeface="Calibri"/>
              </a:rPr>
              <a:t>Printed electronics and heat management materials </a:t>
            </a:r>
          </a:p>
          <a:p>
            <a:pPr marL="171450" indent="-171450">
              <a:buFont typeface="Calibri"/>
              <a:buChar char="-"/>
            </a:pPr>
            <a:r>
              <a:rPr lang="en-US">
                <a:ea typeface="Calibri"/>
                <a:cs typeface="Calibri"/>
              </a:rPr>
              <a:t>Harnessing the qualities of 2D materials to create thin, flexible and transparent electronic components. </a:t>
            </a:r>
            <a:endParaRPr lang="en-US"/>
          </a:p>
          <a:p>
            <a:pPr marL="171450" indent="-171450">
              <a:buFont typeface="Calibri"/>
              <a:buChar char="-"/>
            </a:pPr>
            <a:r>
              <a:rPr lang="en-US">
                <a:ea typeface="Calibri"/>
                <a:cs typeface="Calibri"/>
              </a:rPr>
              <a:t>2D materials inks are printed onto substrates, enabling the integration of electronics into wearable device and smart textiles. </a:t>
            </a:r>
            <a:endParaRPr lang="en-US"/>
          </a:p>
          <a:p>
            <a:pPr marL="171450" indent="-171450">
              <a:buFont typeface="Calibri"/>
              <a:buChar char="-"/>
            </a:pPr>
            <a:endParaRPr lang="en-US"/>
          </a:p>
          <a:p>
            <a:endParaRPr lang="en-US"/>
          </a:p>
          <a:p>
            <a:r>
              <a:rPr lang="en-US" b="1">
                <a:ea typeface="Calibri"/>
                <a:cs typeface="Calibri"/>
              </a:rPr>
              <a:t>Research impact examples</a:t>
            </a:r>
          </a:p>
          <a:p>
            <a:endParaRPr lang="en-US" b="1">
              <a:ea typeface="Calibri"/>
              <a:cs typeface="Calibri"/>
            </a:endParaRPr>
          </a:p>
          <a:p>
            <a:r>
              <a:rPr lang="en-US" b="1">
                <a:ea typeface="Calibri"/>
                <a:cs typeface="Calibri"/>
              </a:rPr>
              <a:t>Harnessing energy stored in water from raindrops</a:t>
            </a:r>
          </a:p>
          <a:p>
            <a:pPr marL="171450" indent="-171450">
              <a:buFont typeface="Calibri"/>
              <a:buChar char="-"/>
            </a:pPr>
            <a:r>
              <a:rPr lang="en-US">
                <a:ea typeface="Calibri"/>
                <a:cs typeface="Calibri"/>
              </a:rPr>
              <a:t>Using nanocapillaries to understand the fundamental structure and </a:t>
            </a:r>
            <a:r>
              <a:rPr lang="en-US" err="1">
                <a:ea typeface="Calibri"/>
                <a:cs typeface="Calibri"/>
              </a:rPr>
              <a:t>behaviour</a:t>
            </a:r>
            <a:r>
              <a:rPr lang="en-US">
                <a:ea typeface="Calibri"/>
                <a:cs typeface="Calibri"/>
              </a:rPr>
              <a:t> of water. </a:t>
            </a:r>
          </a:p>
          <a:p>
            <a:pPr marL="171450" indent="-171450">
              <a:buFont typeface="Calibri"/>
              <a:buChar char="-"/>
            </a:pPr>
            <a:r>
              <a:rPr lang="en-US"/>
              <a:t>70% of solar radiation that reaches the surface of earth gets absorbed by water. This energy circulates with water around the globe and transfers into other forms of energy. </a:t>
            </a:r>
            <a:endParaRPr lang="en-US">
              <a:cs typeface="Calibri"/>
            </a:endParaRPr>
          </a:p>
          <a:p>
            <a:pPr marL="171450" indent="-171450">
              <a:buFont typeface="Calibri"/>
              <a:buChar char="-"/>
            </a:pPr>
            <a:r>
              <a:rPr lang="en-US"/>
              <a:t>Most of the energy – such as osmotic energy, stored in water is not exploited yet. </a:t>
            </a:r>
            <a:endParaRPr lang="en-US">
              <a:ea typeface="Calibri"/>
              <a:cs typeface="Calibri"/>
            </a:endParaRPr>
          </a:p>
          <a:p>
            <a:pPr marL="171450" indent="-171450">
              <a:buFont typeface="Calibri"/>
              <a:buChar char="-"/>
            </a:pPr>
            <a:r>
              <a:rPr lang="en-US"/>
              <a:t>In Manchester research led by Dr Qian Yang explores the fundamental questions around the structure and </a:t>
            </a:r>
            <a:r>
              <a:rPr lang="en-US" err="1"/>
              <a:t>behaviour</a:t>
            </a:r>
            <a:r>
              <a:rPr lang="en-US"/>
              <a:t> of water at the molecular level. </a:t>
            </a:r>
            <a:endParaRPr lang="en-US">
              <a:cs typeface="Calibri" panose="020F0502020204030204"/>
            </a:endParaRPr>
          </a:p>
          <a:p>
            <a:pPr marL="171450" indent="-171450">
              <a:buFont typeface="Calibri"/>
              <a:buChar char="-"/>
            </a:pPr>
            <a:r>
              <a:rPr lang="en-US"/>
              <a:t>Using nanocapillaries made from graphene she is progressing underpinning research that could lead to the development of a brand-new form of renewable energy that could </a:t>
            </a:r>
            <a:r>
              <a:rPr lang="en-US" err="1"/>
              <a:t>revolutionise</a:t>
            </a:r>
            <a:r>
              <a:rPr lang="en-US"/>
              <a:t> sustainable living. </a:t>
            </a:r>
            <a:endParaRPr lang="en-US">
              <a:cs typeface="Calibri" panose="020F0502020204030204"/>
            </a:endParaRPr>
          </a:p>
          <a:p>
            <a:pPr marL="171450" indent="-171450">
              <a:buFont typeface="Calibri"/>
              <a:buChar char="-"/>
            </a:pPr>
            <a:endParaRPr lang="en-US">
              <a:ea typeface="Calibri"/>
              <a:cs typeface="Calibri"/>
            </a:endParaRPr>
          </a:p>
          <a:p>
            <a:r>
              <a:rPr lang="en-US">
                <a:hlinkClick r:id="rId3"/>
              </a:rPr>
              <a:t>Harnessing energy stored in water from raindrops (manchester.ac.uk)</a:t>
            </a:r>
            <a:endParaRPr lang="en-US"/>
          </a:p>
          <a:p>
            <a:pPr marL="171450" indent="-171450">
              <a:buFont typeface="Calibri"/>
              <a:buChar char="-"/>
            </a:pPr>
            <a:endParaRPr lang="en-US">
              <a:ea typeface="Calibri"/>
              <a:cs typeface="Calibri"/>
            </a:endParaRPr>
          </a:p>
          <a:p>
            <a:r>
              <a:rPr lang="en-US" b="1">
                <a:ea typeface="Calibri"/>
                <a:cs typeface="Calibri"/>
              </a:rPr>
              <a:t>Mimicking the brain: Long term memory and synapse-like dynamics in 2D nanofluidic channels </a:t>
            </a:r>
            <a:endParaRPr lang="en-US">
              <a:ea typeface="Calibri"/>
              <a:cs typeface="Calibri"/>
            </a:endParaRPr>
          </a:p>
          <a:p>
            <a:pPr marL="171450" indent="-171450">
              <a:buFont typeface="Calibri"/>
              <a:buChar char="-"/>
            </a:pPr>
            <a:r>
              <a:rPr lang="en-US"/>
              <a:t>Tiny channels of nanometer scale (1 nanometer = 1/billionth of a meter) are found in nature that allow substances to pass through and filter out impurities. These are present in human cell linings and in the neurons in the brain. Creating these structures artificially could be useful for many things, such as testing medicines, delivering drugs, and filtering water.</a:t>
            </a:r>
            <a:endParaRPr lang="en-US">
              <a:cs typeface="Calibri"/>
            </a:endParaRPr>
          </a:p>
          <a:p>
            <a:pPr marL="171450" indent="-171450">
              <a:buFont typeface="Calibri"/>
              <a:buChar char="-"/>
            </a:pPr>
            <a:r>
              <a:rPr lang="en-US" err="1"/>
              <a:t>Nanofluidics</a:t>
            </a:r>
            <a:r>
              <a:rPr lang="en-US"/>
              <a:t> is the study of the transport of fluids that are confined to structures of nanometer length scale. Manchester’s Professor Radha Boya investigates nanocapillaries’ design and fabrication. </a:t>
            </a:r>
            <a:endParaRPr lang="en-US">
              <a:ea typeface="Calibri"/>
              <a:cs typeface="Calibri"/>
            </a:endParaRPr>
          </a:p>
          <a:p>
            <a:pPr marL="171450" indent="-171450">
              <a:buFont typeface="Calibri"/>
              <a:buChar char="-"/>
            </a:pPr>
            <a:r>
              <a:rPr lang="en-US"/>
              <a:t>The brain uses ions, chemicals and water to make its calculations and store 'memory' whereas artificial computers use electrons in their operation. The emerging field of nanofluidic computing, also called ionic computing, raises the possibility of devices that operate similarly to the human brain.</a:t>
            </a:r>
            <a:endParaRPr lang="en-US">
              <a:cs typeface="Calibri" panose="020F0502020204030204"/>
            </a:endParaRPr>
          </a:p>
          <a:p>
            <a:pPr marL="171450" indent="-171450">
              <a:buFont typeface="Calibri"/>
              <a:buChar char="-"/>
            </a:pPr>
            <a:endParaRPr lang="en-US">
              <a:ea typeface="Calibri"/>
              <a:cs typeface="Calibri"/>
            </a:endParaRPr>
          </a:p>
          <a:p>
            <a:r>
              <a:rPr lang="en-US">
                <a:hlinkClick r:id="rId4"/>
              </a:rPr>
              <a:t>Mimicking the Brain: Long-Term Memory and Synapse-Like Dynamics in 2D Nanofluidic Channels (manchester.ac.uk)</a:t>
            </a:r>
            <a:endParaRPr lang="en-US"/>
          </a:p>
          <a:p>
            <a:pPr marL="171450" indent="-171450">
              <a:buFont typeface="Calibri"/>
              <a:buChar char="-"/>
            </a:pPr>
            <a:endParaRPr lang="en-US">
              <a:ea typeface="Calibri"/>
              <a:cs typeface="Calibri"/>
            </a:endParaRPr>
          </a:p>
          <a:p>
            <a:r>
              <a:rPr lang="en-US" b="1">
                <a:ea typeface="Calibri"/>
                <a:cs typeface="Calibri"/>
              </a:rPr>
              <a:t>New wearable sensor accurately tracks tiny changes in the breath process </a:t>
            </a:r>
            <a:endParaRPr lang="en-US">
              <a:ea typeface="Calibri"/>
              <a:cs typeface="Calibri"/>
            </a:endParaRPr>
          </a:p>
          <a:p>
            <a:pPr marL="171450" indent="-171450">
              <a:buFont typeface="Calibri"/>
              <a:buChar char="-"/>
            </a:pPr>
            <a:r>
              <a:rPr lang="en-US"/>
              <a:t>Manchester scientists have developed a new type of wearable sensor that can precisely track your breath, even the slightest changes in the exhaling and inhaling processes.</a:t>
            </a:r>
            <a:endParaRPr lang="en-US">
              <a:ea typeface="Calibri"/>
              <a:cs typeface="Calibri"/>
            </a:endParaRPr>
          </a:p>
          <a:p>
            <a:pPr marL="171450" indent="-171450">
              <a:buFont typeface="Calibri"/>
              <a:buChar char="-"/>
            </a:pPr>
            <a:r>
              <a:rPr lang="en-US"/>
              <a:t>The sensor, based on a 2D material called hexagonal boron nitride (h-BN), is significantly more sensitive and accurate than previous designs. It can detect even subtle variations in breath patterns, such as those caused by asthma or sleep </a:t>
            </a:r>
            <a:r>
              <a:rPr lang="en-US" err="1"/>
              <a:t>apnoea</a:t>
            </a:r>
            <a:r>
              <a:rPr lang="en-US"/>
              <a:t>.</a:t>
            </a:r>
            <a:endParaRPr lang="en-US">
              <a:ea typeface="Calibri"/>
              <a:cs typeface="Calibri"/>
            </a:endParaRPr>
          </a:p>
          <a:p>
            <a:pPr marL="171450" indent="-171450">
              <a:buFont typeface="Calibri"/>
              <a:buChar char="-"/>
            </a:pPr>
            <a:r>
              <a:rPr lang="en-US"/>
              <a:t>The active material in the sensor is made of a hexagonal boron nitride ink, designed by supramolecular chemistry to provide enhanced sensibility to water molecules. The ink is deposited between electrodes in the form of a thin film and then an alternating electric field is applied to the electrodes. When you inhale and exhale, the electrical signal of the film changes based on the local humidity, showing a characteristic “V shape” associated to the full breathing cycle. Changes in the V shape can therefore be attributed to changes in the exhaling-inhaling process, for example due to coughing, fever, runny and stuffy nose.</a:t>
            </a:r>
            <a:endParaRPr lang="en-US">
              <a:ea typeface="Calibri"/>
              <a:cs typeface="Calibri"/>
            </a:endParaRPr>
          </a:p>
          <a:p>
            <a:pPr marL="171450" indent="-171450">
              <a:buFont typeface="Calibri"/>
              <a:buChar char="-"/>
            </a:pPr>
            <a:r>
              <a:rPr lang="en-US"/>
              <a:t>The new sensor is more sensitive, meaning it can detect smaller changes in breath. It is also faster, with a response time of just milliseconds. And it is not affected by temperature or other environmental factors, making it more reliable for real-world use. </a:t>
            </a:r>
            <a:endParaRPr lang="en-US">
              <a:ea typeface="Calibri"/>
              <a:cs typeface="Calibri"/>
            </a:endParaRPr>
          </a:p>
          <a:p>
            <a:pPr marL="171450" indent="-171450">
              <a:buFont typeface="Calibri"/>
              <a:buChar char="-"/>
            </a:pPr>
            <a:r>
              <a:rPr lang="en-US"/>
              <a:t>The researchers are now working on extending the technology to achieve high sensitivity and selectivity towards selected biomarkers found in the breath that are associated to diseases, for example respiratory ammonia.</a:t>
            </a:r>
            <a:endParaRPr lang="en-US">
              <a:ea typeface="Calibri"/>
              <a:cs typeface="Calibri"/>
            </a:endParaRPr>
          </a:p>
          <a:p>
            <a:pPr marL="171450" indent="-171450">
              <a:buFont typeface="Calibri"/>
              <a:buChar char="-"/>
            </a:pPr>
            <a:endParaRPr lang="en-US">
              <a:ea typeface="Calibri"/>
              <a:cs typeface="Calibri"/>
            </a:endParaRPr>
          </a:p>
          <a:p>
            <a:r>
              <a:rPr lang="en-US">
                <a:hlinkClick r:id="rId5"/>
              </a:rPr>
              <a:t>Wearable Sensor Accurately Tracks Changes in Breath Process (manchester.ac.uk)</a:t>
            </a:r>
            <a:endParaRPr lang="en-US"/>
          </a:p>
          <a:p>
            <a:pPr marL="171450" indent="-171450">
              <a:buFont typeface="Calibri"/>
              <a:buChar char="-"/>
            </a:pPr>
            <a:endParaRPr lang="en-US">
              <a:ea typeface="Calibri"/>
              <a:cs typeface="Calibri"/>
            </a:endParaRPr>
          </a:p>
          <a:p>
            <a:r>
              <a:rPr lang="en-US" b="1">
                <a:ea typeface="Calibri"/>
                <a:cs typeface="Calibri"/>
              </a:rPr>
              <a:t>First human trial shows 'wonder' material can be developed safely</a:t>
            </a:r>
            <a:endParaRPr lang="en-US">
              <a:ea typeface="Calibri"/>
              <a:cs typeface="Calibri"/>
            </a:endParaRPr>
          </a:p>
          <a:p>
            <a:pPr marL="171450" indent="-171450">
              <a:buFont typeface="Calibri"/>
              <a:buChar char="-"/>
            </a:pPr>
            <a:r>
              <a:rPr lang="en-US"/>
              <a:t>Carefully controlled inhalation of a specific type of graphene has been found to have no short-term adverse effects on lung or cardiovascular function.</a:t>
            </a:r>
            <a:endParaRPr lang="en-US">
              <a:ea typeface="Calibri"/>
              <a:cs typeface="Calibri"/>
            </a:endParaRPr>
          </a:p>
          <a:p>
            <a:pPr marL="171450" indent="-171450">
              <a:buFont typeface="Calibri"/>
              <a:buChar char="-"/>
            </a:pPr>
            <a:r>
              <a:rPr lang="en-US"/>
              <a:t>The first controlled exposure clinical trial in people was carried out using thin, ultra-pure graphene oxide – a water-compatible form of the material.</a:t>
            </a:r>
            <a:endParaRPr lang="en-US">
              <a:ea typeface="Calibri"/>
              <a:cs typeface="Calibri"/>
            </a:endParaRPr>
          </a:p>
          <a:p>
            <a:pPr marL="171450" indent="-171450">
              <a:buFont typeface="Calibri"/>
              <a:buChar char="-"/>
            </a:pPr>
            <a:r>
              <a:rPr lang="en-US"/>
              <a:t>The volunteers breathed the material through a face mask for two hours while cycling in a purpose-designed mobile exposure chamber brought to Edinburgh from the National Public Health Institute in the Netherlands.</a:t>
            </a:r>
            <a:endParaRPr lang="en-US">
              <a:ea typeface="Calibri"/>
              <a:cs typeface="Calibri"/>
            </a:endParaRPr>
          </a:p>
          <a:p>
            <a:pPr marL="171450" indent="-171450">
              <a:buFont typeface="Calibri"/>
              <a:buChar char="-"/>
            </a:pPr>
            <a:r>
              <a:rPr lang="en-US"/>
              <a:t>Effects on lung function, blood pressure, blood clotting and inflammation in the blood were measured – before the exposure and at two-hour intervals. A few weeks later, the volunteers were asked to return to the clinic for repeated controlled exposures to a different size of graphene oxide, or clean air for comparison.</a:t>
            </a:r>
            <a:endParaRPr lang="en-US">
              <a:cs typeface="Calibri" panose="020F0502020204030204"/>
            </a:endParaRPr>
          </a:p>
          <a:p>
            <a:pPr marL="171450" indent="-171450">
              <a:buFont typeface="Calibri"/>
              <a:buChar char="-"/>
            </a:pPr>
            <a:r>
              <a:rPr lang="en-US"/>
              <a:t>Further work is needed to find out whether higher doses of this graphene oxide material or other forms of graphene would have a different effect.</a:t>
            </a:r>
            <a:endParaRPr lang="en-US">
              <a:cs typeface="Calibri" panose="020F0502020204030204"/>
            </a:endParaRPr>
          </a:p>
          <a:p>
            <a:endParaRPr lang="en-US">
              <a:ea typeface="Calibri"/>
              <a:cs typeface="Calibri"/>
            </a:endParaRPr>
          </a:p>
          <a:p>
            <a:r>
              <a:rPr lang="en-US">
                <a:hlinkClick r:id="rId6"/>
              </a:rPr>
              <a:t>First human trial shows ‘wonder’ material can be developed safely (manchester.ac.uk)</a:t>
            </a:r>
            <a:r>
              <a:rPr lang="en-US"/>
              <a:t> </a:t>
            </a:r>
            <a:endParaRPr lang="en-US">
              <a:cs typeface="Calibri"/>
            </a:endParaRPr>
          </a:p>
          <a:p>
            <a:pPr marL="171450" indent="-171450">
              <a:buFont typeface="Calibri"/>
              <a:buChar char="-"/>
            </a:pPr>
            <a:endParaRPr lang="en-US">
              <a:ea typeface="Calibri"/>
              <a:cs typeface="Calibri"/>
            </a:endParaRPr>
          </a:p>
          <a:p>
            <a:pPr marL="171450" indent="-171450">
              <a:buFont typeface="Calibri"/>
              <a:buChar char="-"/>
            </a:pPr>
            <a:endParaRPr lang="en-US">
              <a:ea typeface="Calibri"/>
              <a:cs typeface="Calibri"/>
            </a:endParaRPr>
          </a:p>
          <a:p>
            <a:pPr marL="171450" indent="-171450">
              <a:buFont typeface="Calibri"/>
              <a:buChar char="-"/>
            </a:pPr>
            <a:endParaRPr lang="en-US">
              <a:ea typeface="Calibri"/>
              <a:cs typeface="Calibri"/>
            </a:endParaRPr>
          </a:p>
          <a:p>
            <a:pPr marL="171450" indent="-171450">
              <a:buFont typeface="Calibri"/>
              <a:buChar char="-"/>
            </a:pPr>
            <a:endParaRPr lang="en-US">
              <a:ea typeface="Calibri"/>
              <a:cs typeface="Calibri"/>
            </a:endParaRPr>
          </a:p>
          <a:p>
            <a:endParaRPr lang="en-US" b="1">
              <a:ea typeface="Calibri"/>
              <a:cs typeface="Calibri"/>
            </a:endParaRPr>
          </a:p>
          <a:p>
            <a:endParaRPr lang="en-US" b="1">
              <a:ea typeface="Calibri"/>
              <a:cs typeface="Calibri"/>
            </a:endParaRPr>
          </a:p>
        </p:txBody>
      </p:sp>
      <p:sp>
        <p:nvSpPr>
          <p:cNvPr id="4" name="Slide Number Placeholder 3"/>
          <p:cNvSpPr>
            <a:spLocks noGrp="1"/>
          </p:cNvSpPr>
          <p:nvPr>
            <p:ph type="sldNum" sz="quarter" idx="5"/>
          </p:nvPr>
        </p:nvSpPr>
        <p:spPr/>
        <p:txBody>
          <a:bodyPr/>
          <a:lstStyle/>
          <a:p>
            <a:fld id="{2FB694A7-270C-4295-BB03-EE71C693E986}" type="slidenum">
              <a:rPr lang="en-GB" smtClean="0"/>
              <a:t>36</a:t>
            </a:fld>
            <a:endParaRPr lang="en-GB"/>
          </a:p>
        </p:txBody>
      </p:sp>
    </p:spTree>
    <p:extLst>
      <p:ext uri="{BB962C8B-B14F-4D97-AF65-F5344CB8AC3E}">
        <p14:creationId xmlns:p14="http://schemas.microsoft.com/office/powerpoint/2010/main" val="330573490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ea typeface="Calibri"/>
                <a:cs typeface="Calibri"/>
              </a:rPr>
              <a:t>Research impact examples</a:t>
            </a:r>
          </a:p>
          <a:p>
            <a:endParaRPr lang="en-US" b="1">
              <a:ea typeface="Calibri"/>
              <a:cs typeface="Calibri"/>
            </a:endParaRPr>
          </a:p>
          <a:p>
            <a:r>
              <a:rPr lang="en-US" b="1">
                <a:ea typeface="Calibri"/>
                <a:cs typeface="Calibri"/>
              </a:rPr>
              <a:t>Photonic materials and devices </a:t>
            </a:r>
          </a:p>
          <a:p>
            <a:pPr marL="171450" indent="-171450">
              <a:buFont typeface="Calibri"/>
              <a:buChar char="-"/>
            </a:pPr>
            <a:r>
              <a:rPr lang="en-US">
                <a:ea typeface="Calibri"/>
                <a:cs typeface="Calibri"/>
              </a:rPr>
              <a:t>Dr Jessica Boland and team are using ultrafast spectroscopy and microscopy for optoelectronic </a:t>
            </a:r>
            <a:r>
              <a:rPr lang="en-US" err="1">
                <a:ea typeface="Calibri"/>
                <a:cs typeface="Calibri"/>
              </a:rPr>
              <a:t>characterisation</a:t>
            </a:r>
            <a:r>
              <a:rPr lang="en-US">
                <a:ea typeface="Calibri"/>
                <a:cs typeface="Calibri"/>
              </a:rPr>
              <a:t> and the application of low dimensional materials in next generation devices. </a:t>
            </a:r>
          </a:p>
          <a:p>
            <a:pPr marL="171450" indent="-171450">
              <a:buFont typeface="Calibri"/>
              <a:buChar char="-"/>
            </a:pPr>
            <a:r>
              <a:rPr lang="en-US">
                <a:ea typeface="Calibri"/>
                <a:cs typeface="Calibri"/>
              </a:rPr>
              <a:t>Developing techniques to image quantum materials in nanoscale resolution under visible light. </a:t>
            </a:r>
          </a:p>
          <a:p>
            <a:pPr marL="171450" indent="-171450">
              <a:buFont typeface="Calibri"/>
              <a:buChar char="-"/>
            </a:pPr>
            <a:r>
              <a:rPr lang="en-US">
                <a:ea typeface="Calibri"/>
                <a:cs typeface="Calibri"/>
              </a:rPr>
              <a:t>In collaboration with the National Physical Laboratory (NPL) who have opened a new joint facility within the Institute. </a:t>
            </a:r>
          </a:p>
          <a:p>
            <a:pPr marL="171450" indent="-171450">
              <a:buFont typeface="Calibri"/>
              <a:buChar char="-"/>
            </a:pPr>
            <a:endParaRPr lang="en-US">
              <a:ea typeface="Calibri"/>
              <a:cs typeface="Calibri"/>
            </a:endParaRPr>
          </a:p>
          <a:p>
            <a:r>
              <a:rPr lang="en-US" b="1">
                <a:ea typeface="Calibri"/>
                <a:cs typeface="Calibri"/>
              </a:rPr>
              <a:t>Accelerating ion beams </a:t>
            </a:r>
          </a:p>
          <a:p>
            <a:pPr marL="171450" indent="-171450">
              <a:buFont typeface="Calibri"/>
              <a:buChar char="-"/>
            </a:pPr>
            <a:r>
              <a:rPr lang="en-US">
                <a:ea typeface="Calibri"/>
                <a:cs typeface="Calibri"/>
              </a:rPr>
              <a:t>Drs Morgan Hibberd and Darren Graham have demonstrated a novel compact method for accelerating ion beams using laser generated terahertz pulses – published in Nature Photonics. </a:t>
            </a:r>
          </a:p>
          <a:p>
            <a:pPr marL="171450" indent="-171450">
              <a:buFont typeface="Calibri"/>
              <a:buChar char="-"/>
            </a:pPr>
            <a:endParaRPr lang="en-US">
              <a:ea typeface="Calibri"/>
              <a:cs typeface="Calibri"/>
            </a:endParaRPr>
          </a:p>
          <a:p>
            <a:pPr marL="171450" indent="-171450">
              <a:buFont typeface="Calibri"/>
              <a:buChar char="-"/>
            </a:pPr>
            <a:endParaRPr lang="en-US">
              <a:ea typeface="Calibri"/>
              <a:cs typeface="Calibri"/>
            </a:endParaRPr>
          </a:p>
          <a:p>
            <a:endParaRPr lang="en-US">
              <a:ea typeface="Calibri"/>
              <a:cs typeface="Calibri"/>
            </a:endParaRPr>
          </a:p>
        </p:txBody>
      </p:sp>
      <p:sp>
        <p:nvSpPr>
          <p:cNvPr id="4" name="Slide Number Placeholder 3"/>
          <p:cNvSpPr>
            <a:spLocks noGrp="1"/>
          </p:cNvSpPr>
          <p:nvPr>
            <p:ph type="sldNum" sz="quarter" idx="5"/>
          </p:nvPr>
        </p:nvSpPr>
        <p:spPr/>
        <p:txBody>
          <a:bodyPr/>
          <a:lstStyle/>
          <a:p>
            <a:fld id="{2FB694A7-270C-4295-BB03-EE71C693E986}" type="slidenum">
              <a:rPr lang="en-GB" smtClean="0"/>
              <a:t>37</a:t>
            </a:fld>
            <a:endParaRPr lang="en-GB"/>
          </a:p>
        </p:txBody>
      </p:sp>
    </p:spTree>
    <p:extLst>
      <p:ext uri="{BB962C8B-B14F-4D97-AF65-F5344CB8AC3E}">
        <p14:creationId xmlns:p14="http://schemas.microsoft.com/office/powerpoint/2010/main" val="216977276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*Included is a small selection of our collaborators or partners for each institute</a:t>
            </a:r>
            <a:endParaRPr lang="en-US"/>
          </a:p>
          <a:p>
            <a:endParaRPr lang="en-US" b="1">
              <a:ea typeface="Calibri"/>
              <a:cs typeface="Calibri"/>
            </a:endParaRPr>
          </a:p>
          <a:p>
            <a:r>
              <a:rPr lang="en-US" b="1">
                <a:ea typeface="Calibri"/>
                <a:cs typeface="Calibri"/>
              </a:rPr>
              <a:t>Partners (expanded)</a:t>
            </a:r>
            <a:endParaRPr lang="en-US">
              <a:ea typeface="Calibri"/>
              <a:cs typeface="Calibri"/>
            </a:endParaRPr>
          </a:p>
          <a:p>
            <a:r>
              <a:rPr lang="en-US">
                <a:ea typeface="Calibri"/>
                <a:cs typeface="Calibri"/>
              </a:rPr>
              <a:t>Economic Statistics Centre of Excellence (ESRC) </a:t>
            </a:r>
            <a:r>
              <a:rPr lang="en-US"/>
              <a:t>– </a:t>
            </a:r>
            <a:r>
              <a:rPr lang="en-US">
                <a:ea typeface="Calibri"/>
                <a:cs typeface="Calibri"/>
              </a:rPr>
              <a:t>Funder</a:t>
            </a:r>
            <a:endParaRPr lang="en-US" b="1">
              <a:ea typeface="Calibri"/>
              <a:cs typeface="Calibri"/>
            </a:endParaRPr>
          </a:p>
          <a:p>
            <a:r>
              <a:rPr lang="en-US">
                <a:ea typeface="Calibri"/>
                <a:cs typeface="Calibri"/>
              </a:rPr>
              <a:t>Academic partners – University of Cambridge, University of Cardiff, University of Glasgow, University of Sheffield, University of Warwick, Queen's University Belfast, King's College London. </a:t>
            </a:r>
          </a:p>
          <a:p>
            <a:r>
              <a:rPr lang="en-US">
                <a:ea typeface="Calibri"/>
                <a:cs typeface="Calibri"/>
              </a:rPr>
              <a:t>National Institute of Economic and Social Research</a:t>
            </a:r>
          </a:p>
          <a:p>
            <a:r>
              <a:rPr lang="en-US">
                <a:ea typeface="Calibri"/>
                <a:cs typeface="Calibri"/>
              </a:rPr>
              <a:t>Economics and Social Research Council</a:t>
            </a:r>
          </a:p>
          <a:p>
            <a:endParaRPr lang="en-US" b="1">
              <a:ea typeface="Calibri"/>
              <a:cs typeface="Calibri"/>
            </a:endParaRPr>
          </a:p>
          <a:p>
            <a:r>
              <a:rPr lang="en-US" b="1">
                <a:ea typeface="Calibri"/>
                <a:cs typeface="Calibri"/>
              </a:rPr>
              <a:t>Research impact examples</a:t>
            </a:r>
            <a:endParaRPr lang="en-US"/>
          </a:p>
          <a:p>
            <a:endParaRPr lang="en-US" b="1">
              <a:ea typeface="Calibri"/>
              <a:cs typeface="Calibri"/>
            </a:endParaRPr>
          </a:p>
          <a:p>
            <a:r>
              <a:rPr lang="en-US" b="1">
                <a:ea typeface="Calibri"/>
                <a:cs typeface="Calibri"/>
              </a:rPr>
              <a:t>National Productivity Week </a:t>
            </a:r>
          </a:p>
          <a:p>
            <a:pPr marL="171450" indent="-171450">
              <a:buFont typeface="Calibri"/>
              <a:buChar char="-"/>
            </a:pPr>
            <a:r>
              <a:rPr lang="en-US" err="1">
                <a:ea typeface="Calibri"/>
                <a:cs typeface="Calibri"/>
              </a:rPr>
              <a:t>Organised</a:t>
            </a:r>
            <a:r>
              <a:rPr lang="en-US">
                <a:ea typeface="Calibri"/>
                <a:cs typeface="Calibri"/>
              </a:rPr>
              <a:t> a National Productivity Week in November 2023. </a:t>
            </a:r>
          </a:p>
          <a:p>
            <a:pPr marL="171450" indent="-171450">
              <a:buFont typeface="Calibri"/>
              <a:buChar char="-"/>
            </a:pPr>
            <a:r>
              <a:rPr lang="en-US">
                <a:ea typeface="Calibri"/>
                <a:cs typeface="Calibri"/>
              </a:rPr>
              <a:t>17 events happening across the UK to raise awareness of the topic with business leaders and policymakers. </a:t>
            </a:r>
          </a:p>
          <a:p>
            <a:pPr marL="171450" indent="-171450">
              <a:buFont typeface="Calibri"/>
              <a:buChar char="-"/>
            </a:pPr>
            <a:r>
              <a:rPr lang="en-US">
                <a:ea typeface="Calibri"/>
                <a:cs typeface="Calibri"/>
              </a:rPr>
              <a:t>Involved the Institute's partners and regional productivity forums, plus Be The Business, The Chartered Institute of Management Accountants and the Institute for Government. </a:t>
            </a:r>
          </a:p>
          <a:p>
            <a:pPr marL="171450" indent="-171450">
              <a:buFont typeface="Calibri"/>
              <a:buChar char="-"/>
            </a:pPr>
            <a:r>
              <a:rPr lang="en-US">
                <a:ea typeface="Calibri"/>
                <a:cs typeface="Calibri"/>
              </a:rPr>
              <a:t>The event is next scheduled for January 2025. </a:t>
            </a:r>
          </a:p>
          <a:p>
            <a:pPr marL="171450" indent="-171450">
              <a:buFont typeface="Calibri"/>
              <a:buChar char="-"/>
            </a:pPr>
            <a:endParaRPr lang="en-US">
              <a:ea typeface="Calibri"/>
              <a:cs typeface="Calibri"/>
            </a:endParaRPr>
          </a:p>
          <a:p>
            <a:r>
              <a:rPr lang="en-US" b="1">
                <a:ea typeface="Calibri"/>
                <a:cs typeface="Calibri"/>
              </a:rPr>
              <a:t>Productivity blueprint</a:t>
            </a:r>
          </a:p>
          <a:p>
            <a:pPr marL="171450" indent="-171450">
              <a:buFont typeface="Calibri"/>
              <a:buChar char="-"/>
            </a:pPr>
            <a:r>
              <a:rPr lang="en-US">
                <a:ea typeface="Calibri"/>
                <a:cs typeface="Calibri"/>
              </a:rPr>
              <a:t>November 2023 – launched a publication, </a:t>
            </a:r>
            <a:r>
              <a:rPr lang="en-US" i="1">
                <a:ea typeface="Calibri"/>
                <a:cs typeface="Calibri"/>
              </a:rPr>
              <a:t>The Productivity Agenda</a:t>
            </a:r>
            <a:r>
              <a:rPr lang="en-US">
                <a:ea typeface="Calibri"/>
                <a:cs typeface="Calibri"/>
              </a:rPr>
              <a:t>, a blueprint for boosting the UK's productivity. </a:t>
            </a:r>
          </a:p>
          <a:p>
            <a:pPr marL="171450" indent="-171450">
              <a:buFont typeface="Calibri"/>
              <a:buChar char="-"/>
            </a:pPr>
            <a:r>
              <a:rPr lang="en-US">
                <a:ea typeface="Calibri"/>
                <a:cs typeface="Calibri"/>
              </a:rPr>
              <a:t>Cited in the Resolution Foundation's Economy 2030, Be The Business' Productivity Manifesto and The Chartered Management Institute's UK Management 2030. </a:t>
            </a:r>
          </a:p>
          <a:p>
            <a:pPr marL="171450" indent="-171450">
              <a:buFont typeface="Calibri"/>
              <a:buChar char="-"/>
            </a:pPr>
            <a:endParaRPr lang="en-US">
              <a:ea typeface="Calibri"/>
              <a:cs typeface="Calibri"/>
            </a:endParaRPr>
          </a:p>
          <a:p>
            <a:r>
              <a:rPr lang="en-US" b="1">
                <a:ea typeface="Calibri"/>
                <a:cs typeface="Calibri"/>
              </a:rPr>
              <a:t>Regional productivity forums</a:t>
            </a:r>
          </a:p>
          <a:p>
            <a:pPr marL="171450" indent="-171450">
              <a:buFont typeface="Calibri"/>
              <a:buChar char="-"/>
            </a:pPr>
            <a:r>
              <a:rPr lang="en-US">
                <a:ea typeface="Calibri"/>
                <a:cs typeface="Calibri"/>
              </a:rPr>
              <a:t>Eight regional productivity forums, joining academic researchers with business leaders. </a:t>
            </a:r>
          </a:p>
          <a:p>
            <a:pPr marL="171450" indent="-171450">
              <a:buFont typeface="Calibri"/>
              <a:buChar char="-"/>
            </a:pPr>
            <a:r>
              <a:rPr lang="en-US">
                <a:ea typeface="Calibri"/>
                <a:cs typeface="Calibri"/>
              </a:rPr>
              <a:t>Involved in the creation and implementation of research projects, the design of practical business and policy interventions, and providing input to the development of the Institute's future research agenda. </a:t>
            </a:r>
          </a:p>
          <a:p>
            <a:pPr marL="171450" indent="-171450">
              <a:buFont typeface="Calibri"/>
              <a:buChar char="-"/>
            </a:pPr>
            <a:endParaRPr lang="en-US">
              <a:ea typeface="Calibri"/>
              <a:cs typeface="Calibri"/>
            </a:endParaRPr>
          </a:p>
          <a:p>
            <a:r>
              <a:rPr lang="en-US" b="1">
                <a:ea typeface="Calibri"/>
                <a:cs typeface="Calibri"/>
              </a:rPr>
              <a:t>Public sector productivity </a:t>
            </a:r>
          </a:p>
          <a:p>
            <a:pPr marL="171450" indent="-171450">
              <a:buFont typeface="Calibri"/>
              <a:buChar char="-"/>
            </a:pPr>
            <a:r>
              <a:rPr lang="en-US">
                <a:ea typeface="Calibri"/>
                <a:cs typeface="Calibri"/>
              </a:rPr>
              <a:t>Involved in the government's Public Sector Productivity Taskforce. </a:t>
            </a:r>
          </a:p>
          <a:p>
            <a:pPr marL="171450" indent="-171450">
              <a:buFont typeface="Calibri"/>
              <a:buChar char="-"/>
            </a:pPr>
            <a:r>
              <a:rPr lang="en-US">
                <a:ea typeface="Calibri"/>
                <a:cs typeface="Calibri"/>
              </a:rPr>
              <a:t>Research covering mapping the service delivery chain for delivering outcomes, the role of digital transformation and human resource management, healthcare during the COVID-19 pandemic, policing and further education colleges. </a:t>
            </a:r>
          </a:p>
          <a:p>
            <a:pPr marL="171450" indent="-171450">
              <a:buFont typeface="Calibri"/>
              <a:buChar char="-"/>
            </a:pPr>
            <a:endParaRPr lang="en-US">
              <a:ea typeface="Calibri"/>
              <a:cs typeface="Calibri"/>
            </a:endParaRPr>
          </a:p>
          <a:p>
            <a:r>
              <a:rPr lang="en-US" b="1">
                <a:ea typeface="Calibri"/>
                <a:cs typeface="Calibri"/>
              </a:rPr>
              <a:t>Business productivity</a:t>
            </a:r>
          </a:p>
          <a:p>
            <a:pPr marL="171450" indent="-171450">
              <a:buFont typeface="Calibri"/>
              <a:buChar char="-"/>
            </a:pPr>
            <a:r>
              <a:rPr lang="en-US" i="1">
                <a:ea typeface="Calibri"/>
                <a:cs typeface="Calibri"/>
              </a:rPr>
              <a:t>Strategic Productivity for the Leadership Team</a:t>
            </a:r>
            <a:r>
              <a:rPr lang="en-US">
                <a:ea typeface="Calibri"/>
                <a:cs typeface="Calibri"/>
              </a:rPr>
              <a:t> report details how they can incorporate productivity goals into their everyday actions to add values. </a:t>
            </a:r>
          </a:p>
          <a:p>
            <a:pPr marL="171450" indent="-171450">
              <a:buFont typeface="Calibri"/>
              <a:buChar char="-"/>
            </a:pPr>
            <a:r>
              <a:rPr lang="en-US">
                <a:ea typeface="Calibri"/>
                <a:cs typeface="Calibri"/>
              </a:rPr>
              <a:t>Collaboration with US-based The Conference Board to further the work. </a:t>
            </a:r>
          </a:p>
          <a:p>
            <a:pPr marL="171450" indent="-171450">
              <a:buFont typeface="Calibri"/>
              <a:buChar char="-"/>
            </a:pPr>
            <a:endParaRPr lang="en-US">
              <a:ea typeface="Calibri"/>
              <a:cs typeface="Calibri"/>
            </a:endParaRPr>
          </a:p>
          <a:p>
            <a:r>
              <a:rPr lang="en-US" b="1">
                <a:ea typeface="Calibri"/>
                <a:cs typeface="Calibri"/>
              </a:rPr>
              <a:t>Productivity Puzzles podcast</a:t>
            </a:r>
          </a:p>
          <a:p>
            <a:pPr marL="171450" indent="-171450">
              <a:buFont typeface="Calibri"/>
              <a:buChar char="-"/>
            </a:pPr>
            <a:r>
              <a:rPr lang="en-US">
                <a:ea typeface="Calibri"/>
                <a:cs typeface="Calibri"/>
              </a:rPr>
              <a:t>Podcast helping to explain productivity research and hot topics with policymakers and practitioners, creating pathways to impact through awareness. </a:t>
            </a:r>
          </a:p>
        </p:txBody>
      </p:sp>
      <p:sp>
        <p:nvSpPr>
          <p:cNvPr id="4" name="Slide Number Placeholder 3"/>
          <p:cNvSpPr>
            <a:spLocks noGrp="1"/>
          </p:cNvSpPr>
          <p:nvPr>
            <p:ph type="sldNum" sz="quarter" idx="5"/>
          </p:nvPr>
        </p:nvSpPr>
        <p:spPr/>
        <p:txBody>
          <a:bodyPr/>
          <a:lstStyle/>
          <a:p>
            <a:fld id="{2FB694A7-270C-4295-BB03-EE71C693E986}" type="slidenum">
              <a:rPr lang="en-GB" smtClean="0"/>
              <a:t>38</a:t>
            </a:fld>
            <a:endParaRPr lang="en-GB"/>
          </a:p>
        </p:txBody>
      </p:sp>
    </p:spTree>
    <p:extLst>
      <p:ext uri="{BB962C8B-B14F-4D97-AF65-F5344CB8AC3E}">
        <p14:creationId xmlns:p14="http://schemas.microsoft.com/office/powerpoint/2010/main" val="21693599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*Included is a small selection of our collaborators or partners for each institute</a:t>
            </a:r>
            <a:endParaRPr lang="en-US"/>
          </a:p>
          <a:p>
            <a:endParaRPr lang="en-US" b="1">
              <a:cs typeface="Calibri"/>
            </a:endParaRPr>
          </a:p>
          <a:p>
            <a:r>
              <a:rPr lang="en-US" b="1">
                <a:cs typeface="Calibri"/>
              </a:rPr>
              <a:t>Research impact examples </a:t>
            </a:r>
            <a:endParaRPr lang="en-US">
              <a:ea typeface="Calibri"/>
              <a:cs typeface="Calibri"/>
            </a:endParaRPr>
          </a:p>
          <a:p>
            <a:endParaRPr lang="en-US" b="1">
              <a:cs typeface="Calibri"/>
            </a:endParaRPr>
          </a:p>
          <a:p>
            <a:r>
              <a:rPr lang="en-US" b="1">
                <a:cs typeface="Calibri"/>
              </a:rPr>
              <a:t>One bin to rule them all </a:t>
            </a:r>
          </a:p>
          <a:p>
            <a:pPr marL="171450" indent="-171450">
              <a:buFont typeface="Calibri"/>
              <a:buChar char="-"/>
            </a:pPr>
            <a:r>
              <a:rPr lang="en-US">
                <a:cs typeface="Calibri"/>
              </a:rPr>
              <a:t>Consortium between the University and 17 companies, local and national authorities. </a:t>
            </a:r>
          </a:p>
          <a:p>
            <a:pPr marL="171450" indent="-171450">
              <a:buFont typeface="Calibri"/>
              <a:buChar char="-"/>
            </a:pPr>
            <a:r>
              <a:rPr lang="en-US">
                <a:cs typeface="Calibri"/>
              </a:rPr>
              <a:t>Aims to improve compliance with recycling by developing 'one bin' to hold all plastic-like items and improving recycling infrastructure to create more usable recycled plastics that can be fed back into a circular economy. </a:t>
            </a:r>
          </a:p>
          <a:p>
            <a:pPr marL="171450" indent="-171450">
              <a:buFont typeface="Calibri"/>
              <a:buChar char="-"/>
            </a:pPr>
            <a:r>
              <a:rPr lang="en-US">
                <a:cs typeface="Calibri"/>
              </a:rPr>
              <a:t>Generated outputs including policy reports and a plastics hierarchy which has been adopted by 11 industry partners and used by the Greater Manchester Combined Authority (GMCA). </a:t>
            </a:r>
          </a:p>
          <a:p>
            <a:pPr marL="171450" indent="-171450">
              <a:buFont typeface="Calibri"/>
              <a:buChar char="-"/>
            </a:pPr>
            <a:endParaRPr lang="en-US">
              <a:cs typeface="Calibri"/>
            </a:endParaRPr>
          </a:p>
          <a:p>
            <a:r>
              <a:rPr lang="en-US" b="1">
                <a:cs typeface="Calibri"/>
              </a:rPr>
              <a:t>Towards Inclusive Environmental Sustainability (TIES)</a:t>
            </a:r>
          </a:p>
          <a:p>
            <a:pPr marL="171450" indent="-171450">
              <a:buFont typeface="Calibri"/>
              <a:buChar char="-"/>
            </a:pPr>
            <a:r>
              <a:rPr lang="en-US">
                <a:cs typeface="Calibri"/>
              </a:rPr>
              <a:t>The team working on the TIES research project held the 'Mangoes, meat and motors' event to address the climate issue on Manchester's </a:t>
            </a:r>
            <a:r>
              <a:rPr lang="en-US" i="1">
                <a:cs typeface="Calibri"/>
              </a:rPr>
              <a:t>Curry Mile</a:t>
            </a:r>
            <a:r>
              <a:rPr lang="en-US">
                <a:cs typeface="Calibri"/>
              </a:rPr>
              <a:t>. </a:t>
            </a:r>
          </a:p>
          <a:p>
            <a:pPr marL="171450" indent="-171450">
              <a:buFont typeface="Calibri"/>
              <a:buChar char="-"/>
            </a:pPr>
            <a:r>
              <a:rPr lang="en-US">
                <a:cs typeface="Calibri"/>
              </a:rPr>
              <a:t>Engaged the community in a friendly and generative discussion about how to make the </a:t>
            </a:r>
            <a:r>
              <a:rPr lang="en-US" i="1">
                <a:cs typeface="Calibri"/>
              </a:rPr>
              <a:t>Curry Mile</a:t>
            </a:r>
            <a:r>
              <a:rPr lang="en-US">
                <a:cs typeface="Calibri"/>
              </a:rPr>
              <a:t> a place that serves people and the environment better. </a:t>
            </a:r>
          </a:p>
          <a:p>
            <a:pPr marL="171450" indent="-171450">
              <a:buFont typeface="Calibri"/>
              <a:buChar char="-"/>
            </a:pPr>
            <a:endParaRPr lang="en-US">
              <a:cs typeface="Calibri"/>
            </a:endParaRPr>
          </a:p>
          <a:p>
            <a:pPr marL="171450" indent="-171450">
              <a:buFont typeface="Calibri"/>
              <a:buChar char="-"/>
            </a:pPr>
            <a:r>
              <a:rPr lang="en-US">
                <a:cs typeface="Calibri"/>
              </a:rPr>
              <a:t>Institute Director Matthew Paterson has visited parliament to give short, informative talks on various topics of politics and sustainability. </a:t>
            </a:r>
          </a:p>
        </p:txBody>
      </p:sp>
      <p:sp>
        <p:nvSpPr>
          <p:cNvPr id="4" name="Slide Number Placeholder 3"/>
          <p:cNvSpPr>
            <a:spLocks noGrp="1"/>
          </p:cNvSpPr>
          <p:nvPr>
            <p:ph type="sldNum" sz="quarter" idx="5"/>
          </p:nvPr>
        </p:nvSpPr>
        <p:spPr/>
        <p:txBody>
          <a:bodyPr/>
          <a:lstStyle/>
          <a:p>
            <a:fld id="{2FB694A7-270C-4295-BB03-EE71C693E986}" type="slidenum">
              <a:rPr lang="en-GB" smtClean="0"/>
              <a:t>39</a:t>
            </a:fld>
            <a:endParaRPr lang="en-GB"/>
          </a:p>
        </p:txBody>
      </p:sp>
    </p:spTree>
    <p:extLst>
      <p:ext uri="{BB962C8B-B14F-4D97-AF65-F5344CB8AC3E}">
        <p14:creationId xmlns:p14="http://schemas.microsoft.com/office/powerpoint/2010/main" val="26788581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*Included is a small selection of our collaborators or partners for each institute</a:t>
            </a:r>
            <a:endParaRPr lang="en-US"/>
          </a:p>
          <a:p>
            <a:endParaRPr lang="en-US" b="1">
              <a:cs typeface="Calibri"/>
            </a:endParaRPr>
          </a:p>
          <a:p>
            <a:r>
              <a:rPr lang="en-US" b="1">
                <a:cs typeface="Calibri"/>
              </a:rPr>
              <a:t>Themes (expanded)</a:t>
            </a:r>
            <a:endParaRPr lang="en-US"/>
          </a:p>
          <a:p>
            <a:endParaRPr lang="en-US" i="1">
              <a:ea typeface="Calibri"/>
              <a:cs typeface="Calibri"/>
            </a:endParaRPr>
          </a:p>
          <a:p>
            <a:r>
              <a:rPr lang="en-US" b="1" i="1">
                <a:cs typeface="Calibri"/>
              </a:rPr>
              <a:t>Safer infrastructures</a:t>
            </a:r>
            <a:endParaRPr lang="en-US" b="1" i="1">
              <a:ea typeface="Calibri"/>
              <a:cs typeface="Calibri"/>
            </a:endParaRPr>
          </a:p>
          <a:p>
            <a:pPr marL="171450" indent="-171450">
              <a:buFont typeface="Calibri"/>
              <a:buChar char="-"/>
            </a:pPr>
            <a:r>
              <a:rPr lang="en-US">
                <a:cs typeface="Calibri"/>
              </a:rPr>
              <a:t>How to improve the safety and increase the resilience infrastructure and industries of today and tomorrow. </a:t>
            </a:r>
            <a:endParaRPr lang="en-US">
              <a:ea typeface="Calibri"/>
              <a:cs typeface="Calibri"/>
            </a:endParaRPr>
          </a:p>
          <a:p>
            <a:pPr marL="171450" indent="-171450">
              <a:buFont typeface="Calibri"/>
              <a:buChar char="-"/>
            </a:pPr>
            <a:r>
              <a:rPr lang="en-US">
                <a:cs typeface="Calibri"/>
              </a:rPr>
              <a:t>Applying cutting-edge science and technical expertise to the assessment of structural integrity and in areas of occupational safety, as well as mapping the way forward to emerging technologies. </a:t>
            </a:r>
            <a:endParaRPr lang="en-US">
              <a:ea typeface="Calibri"/>
              <a:cs typeface="Calibri"/>
            </a:endParaRPr>
          </a:p>
          <a:p>
            <a:pPr marL="171450" indent="-171450">
              <a:buFont typeface="Calibri"/>
              <a:buChar char="-"/>
            </a:pPr>
            <a:endParaRPr lang="en-US">
              <a:cs typeface="Calibri"/>
            </a:endParaRPr>
          </a:p>
          <a:p>
            <a:r>
              <a:rPr lang="en-US" b="1" i="1">
                <a:cs typeface="Calibri"/>
              </a:rPr>
              <a:t>Social change and inequalities</a:t>
            </a:r>
            <a:endParaRPr lang="en-US" b="1" i="1">
              <a:ea typeface="Calibri"/>
              <a:cs typeface="Calibri"/>
            </a:endParaRPr>
          </a:p>
          <a:p>
            <a:pPr marL="171450" indent="-171450">
              <a:buFont typeface="Calibri"/>
              <a:buChar char="-"/>
            </a:pPr>
            <a:r>
              <a:rPr lang="en-US">
                <a:cs typeface="Calibri"/>
              </a:rPr>
              <a:t>Looking at how improvements in health and safety can support societal changes to the way work is undertaken. </a:t>
            </a:r>
          </a:p>
          <a:p>
            <a:pPr marL="171450" indent="-171450">
              <a:buFont typeface="Calibri"/>
              <a:buChar char="-"/>
            </a:pPr>
            <a:r>
              <a:rPr lang="en-US">
                <a:cs typeface="Calibri"/>
              </a:rPr>
              <a:t>Understanding how new models of employment and changes in employment practice can create or mitigate health and safety risk.</a:t>
            </a:r>
            <a:endParaRPr lang="en-US">
              <a:ea typeface="Calibri"/>
              <a:cs typeface="Calibri"/>
            </a:endParaRPr>
          </a:p>
          <a:p>
            <a:pPr marL="171450" indent="-171450">
              <a:buFont typeface="Calibri"/>
              <a:buChar char="-"/>
            </a:pPr>
            <a:r>
              <a:rPr lang="en-US">
                <a:cs typeface="Calibri"/>
              </a:rPr>
              <a:t>Identifying ways to improve models and practices along with considering the impact of an ageing workforce as technology changes rapidly. </a:t>
            </a:r>
            <a:endParaRPr lang="en-US">
              <a:ea typeface="Calibri"/>
              <a:cs typeface="Calibri"/>
            </a:endParaRPr>
          </a:p>
          <a:p>
            <a:pPr marL="171450" indent="-171450">
              <a:buFont typeface="Calibri"/>
              <a:buChar char="-"/>
            </a:pPr>
            <a:endParaRPr lang="en-US">
              <a:cs typeface="Calibri"/>
            </a:endParaRPr>
          </a:p>
          <a:p>
            <a:r>
              <a:rPr lang="en-US" b="1" i="1">
                <a:cs typeface="Calibri"/>
              </a:rPr>
              <a:t>Work and health</a:t>
            </a:r>
            <a:endParaRPr lang="en-US" b="1" i="1">
              <a:ea typeface="Calibri"/>
              <a:cs typeface="Calibri"/>
            </a:endParaRPr>
          </a:p>
          <a:p>
            <a:pPr marL="171450" indent="-171450">
              <a:buFont typeface="Calibri"/>
              <a:buChar char="-"/>
            </a:pPr>
            <a:r>
              <a:rPr lang="en-US">
                <a:cs typeface="Calibri"/>
              </a:rPr>
              <a:t>How work and health outcomes are interlinked and the interventions that can improve health outcomes. </a:t>
            </a:r>
            <a:endParaRPr lang="en-US">
              <a:ea typeface="Calibri"/>
              <a:cs typeface="Calibri"/>
            </a:endParaRPr>
          </a:p>
          <a:p>
            <a:pPr marL="171450" indent="-171450">
              <a:buFont typeface="Calibri"/>
              <a:buChar char="-"/>
            </a:pPr>
            <a:r>
              <a:rPr lang="en-US">
                <a:cs typeface="Calibri"/>
              </a:rPr>
              <a:t>Improve understanding of work as a cause of ill health. </a:t>
            </a:r>
            <a:endParaRPr lang="en-US">
              <a:ea typeface="Calibri"/>
              <a:cs typeface="Calibri"/>
            </a:endParaRPr>
          </a:p>
          <a:p>
            <a:pPr marL="171450" indent="-171450">
              <a:buFont typeface="Calibri"/>
              <a:buChar char="-"/>
            </a:pPr>
            <a:r>
              <a:rPr lang="en-US">
                <a:cs typeface="Calibri"/>
              </a:rPr>
              <a:t>Consider how occupational health evidence and data collection may be </a:t>
            </a:r>
            <a:r>
              <a:rPr lang="en-US" err="1">
                <a:cs typeface="Calibri"/>
              </a:rPr>
              <a:t>modernised</a:t>
            </a:r>
            <a:r>
              <a:rPr lang="en-US">
                <a:cs typeface="Calibri"/>
              </a:rPr>
              <a:t>. </a:t>
            </a:r>
            <a:endParaRPr lang="en-US">
              <a:ea typeface="Calibri"/>
              <a:cs typeface="Calibri"/>
            </a:endParaRPr>
          </a:p>
          <a:p>
            <a:pPr marL="171450" indent="-171450">
              <a:buFont typeface="Calibri"/>
              <a:buChar char="-"/>
            </a:pPr>
            <a:endParaRPr lang="en-US">
              <a:cs typeface="Calibri"/>
            </a:endParaRPr>
          </a:p>
          <a:p>
            <a:r>
              <a:rPr lang="en-US" b="1" i="1">
                <a:cs typeface="Calibri"/>
              </a:rPr>
              <a:t>Reliability and resilience</a:t>
            </a:r>
            <a:endParaRPr lang="en-US" b="1" i="1">
              <a:ea typeface="Calibri"/>
              <a:cs typeface="Calibri"/>
            </a:endParaRPr>
          </a:p>
          <a:p>
            <a:pPr marL="171450" indent="-171450">
              <a:buFont typeface="Calibri"/>
              <a:buChar char="-"/>
            </a:pPr>
            <a:r>
              <a:rPr lang="en-US">
                <a:cs typeface="Calibri"/>
              </a:rPr>
              <a:t>Understanding the interdependency between work activities that make up our complex work environments so they are designed to be safer and more resilient. </a:t>
            </a:r>
            <a:endParaRPr lang="en-US">
              <a:ea typeface="Calibri"/>
              <a:cs typeface="Calibri"/>
            </a:endParaRPr>
          </a:p>
          <a:p>
            <a:pPr marL="171450" indent="-171450">
              <a:buFont typeface="Calibri"/>
              <a:buChar char="-"/>
            </a:pPr>
            <a:r>
              <a:rPr lang="en-US">
                <a:cs typeface="Calibri"/>
              </a:rPr>
              <a:t>Research areas include the human-machine interface within complex systems, management and design strategies to increase safety and resilience within these, and detection and management of failure. </a:t>
            </a:r>
            <a:endParaRPr lang="en-US">
              <a:ea typeface="Calibri"/>
              <a:cs typeface="Calibri"/>
            </a:endParaRPr>
          </a:p>
          <a:p>
            <a:endParaRPr lang="en-US">
              <a:cs typeface="Calibri"/>
            </a:endParaRPr>
          </a:p>
          <a:p>
            <a:r>
              <a:rPr lang="en-US" b="1" i="1" err="1">
                <a:cs typeface="Calibri"/>
              </a:rPr>
              <a:t>Digitalisation</a:t>
            </a:r>
            <a:r>
              <a:rPr lang="en-US" b="1" i="1">
                <a:cs typeface="Calibri"/>
              </a:rPr>
              <a:t> and complexity</a:t>
            </a:r>
            <a:endParaRPr lang="en-US" b="1" i="1">
              <a:ea typeface="Calibri"/>
              <a:cs typeface="Calibri"/>
            </a:endParaRPr>
          </a:p>
          <a:p>
            <a:pPr marL="171450" indent="-171450">
              <a:buFont typeface="Calibri"/>
              <a:buChar char="-"/>
            </a:pPr>
            <a:r>
              <a:rPr lang="en-US">
                <a:cs typeface="Calibri"/>
              </a:rPr>
              <a:t>How the digital revolution impacting society can be harnessed to continuously improve health and safety, and be best employed to ensure a resilient working world. </a:t>
            </a:r>
            <a:endParaRPr lang="en-US">
              <a:ea typeface="Calibri"/>
              <a:cs typeface="Calibri"/>
            </a:endParaRPr>
          </a:p>
          <a:p>
            <a:pPr marL="171450" indent="-171450">
              <a:buFont typeface="Calibri"/>
              <a:buChar char="-"/>
            </a:pPr>
            <a:r>
              <a:rPr lang="en-US">
                <a:cs typeface="Calibri"/>
              </a:rPr>
              <a:t>Anticipating and addressing the opportunities and challenges of emerging technologies for occupational health and safety – understanding risks and </a:t>
            </a:r>
            <a:r>
              <a:rPr lang="en-US" err="1">
                <a:cs typeface="Calibri"/>
              </a:rPr>
              <a:t>maximising</a:t>
            </a:r>
            <a:r>
              <a:rPr lang="en-US">
                <a:cs typeface="Calibri"/>
              </a:rPr>
              <a:t> benefits. </a:t>
            </a:r>
            <a:endParaRPr lang="en-US">
              <a:ea typeface="Calibri"/>
              <a:cs typeface="Calibri"/>
            </a:endParaRPr>
          </a:p>
          <a:p>
            <a:pPr marL="171450" indent="-171450">
              <a:buFont typeface="Calibri"/>
              <a:buChar char="-"/>
            </a:pPr>
            <a:endParaRPr lang="en-US" b="1" i="1">
              <a:ea typeface="Calibri"/>
              <a:cs typeface="Calibri"/>
            </a:endParaRPr>
          </a:p>
          <a:p>
            <a:r>
              <a:rPr lang="en-US" b="1" i="1">
                <a:cs typeface="Calibri"/>
              </a:rPr>
              <a:t>Leadership, work and wellbeing</a:t>
            </a:r>
            <a:endParaRPr lang="en-US" b="1" i="1">
              <a:ea typeface="Calibri"/>
              <a:cs typeface="Calibri"/>
            </a:endParaRPr>
          </a:p>
          <a:p>
            <a:pPr marL="171450" indent="-171450">
              <a:buFont typeface="Calibri"/>
              <a:buChar char="-"/>
            </a:pPr>
            <a:r>
              <a:rPr lang="en-US">
                <a:cs typeface="Calibri"/>
              </a:rPr>
              <a:t>Enhancing wellbeing at work, including reducing work-related stress and making a positive contribution to mental health. </a:t>
            </a:r>
            <a:endParaRPr lang="en-US">
              <a:ea typeface="Calibri"/>
              <a:cs typeface="Calibri"/>
            </a:endParaRPr>
          </a:p>
          <a:p>
            <a:pPr marL="171450" indent="-171450">
              <a:buFont typeface="Calibri"/>
              <a:buChar char="-"/>
            </a:pPr>
            <a:r>
              <a:rPr lang="en-US">
                <a:cs typeface="Calibri"/>
              </a:rPr>
              <a:t>Understanding role of leadership contributions to risk management and assurance, guide on development and governance, and support pragmatic change for improvement from a holistic perspective. </a:t>
            </a:r>
          </a:p>
          <a:p>
            <a:pPr marL="171450" indent="-171450">
              <a:buFont typeface="Calibri"/>
              <a:buChar char="-"/>
            </a:pPr>
            <a:endParaRPr lang="en-US">
              <a:cs typeface="Calibri"/>
            </a:endParaRPr>
          </a:p>
          <a:p>
            <a:r>
              <a:rPr lang="en-US" b="1">
                <a:cs typeface="Calibri"/>
              </a:rPr>
              <a:t>Research impact examples</a:t>
            </a:r>
          </a:p>
          <a:p>
            <a:endParaRPr lang="en-US" b="1">
              <a:cs typeface="Calibri"/>
            </a:endParaRPr>
          </a:p>
          <a:p>
            <a:r>
              <a:rPr lang="en-US" b="1">
                <a:cs typeface="Calibri"/>
              </a:rPr>
              <a:t>Partnership for Research in Occupational, Transport and Environmental COVID Transmission (PROTECT)</a:t>
            </a:r>
          </a:p>
          <a:p>
            <a:pPr marL="171450" indent="-171450">
              <a:buFont typeface="Calibri"/>
              <a:buChar char="-"/>
            </a:pPr>
            <a:r>
              <a:rPr lang="en-US">
                <a:cs typeface="Calibri"/>
              </a:rPr>
              <a:t>UK-wide research </a:t>
            </a:r>
            <a:r>
              <a:rPr lang="en-US" err="1">
                <a:cs typeface="Calibri"/>
              </a:rPr>
              <a:t>programme</a:t>
            </a:r>
            <a:r>
              <a:rPr lang="en-US">
                <a:cs typeface="Calibri"/>
              </a:rPr>
              <a:t> improving our understanding of how SARS-CoV-2 is transmitted for person to person, and how this varies in different environments. </a:t>
            </a:r>
            <a:endParaRPr lang="en-US">
              <a:ea typeface="Calibri"/>
              <a:cs typeface="Calibri"/>
            </a:endParaRPr>
          </a:p>
          <a:p>
            <a:pPr marL="171450" indent="-171450">
              <a:buFont typeface="Calibri"/>
              <a:buChar char="-"/>
            </a:pPr>
            <a:r>
              <a:rPr lang="en-US">
                <a:ea typeface="Calibri"/>
                <a:cs typeface="Calibri"/>
              </a:rPr>
              <a:t>Made up of different themes to ensure the research questions are approached from various angles: microbiology, building science, </a:t>
            </a:r>
            <a:r>
              <a:rPr lang="en-US" err="1">
                <a:ea typeface="Calibri"/>
                <a:cs typeface="Calibri"/>
              </a:rPr>
              <a:t>behavioural</a:t>
            </a:r>
            <a:r>
              <a:rPr lang="en-US">
                <a:ea typeface="Calibri"/>
                <a:cs typeface="Calibri"/>
              </a:rPr>
              <a:t> science and mathematical modelling. </a:t>
            </a:r>
          </a:p>
          <a:p>
            <a:pPr marL="171450" indent="-171450">
              <a:buFont typeface="Calibri"/>
              <a:buChar char="-"/>
            </a:pPr>
            <a:endParaRPr lang="en-US">
              <a:ea typeface="Calibri"/>
              <a:cs typeface="Calibri"/>
            </a:endParaRPr>
          </a:p>
          <a:p>
            <a:r>
              <a:rPr lang="en-US" b="1">
                <a:ea typeface="Calibri" panose="020F0502020204030204"/>
                <a:cs typeface="Calibri"/>
              </a:rPr>
              <a:t>Discovering Safety </a:t>
            </a:r>
            <a:r>
              <a:rPr lang="en-US" b="1" err="1">
                <a:ea typeface="Calibri" panose="020F0502020204030204"/>
                <a:cs typeface="Calibri"/>
              </a:rPr>
              <a:t>Programme</a:t>
            </a:r>
            <a:endParaRPr lang="en-US" b="1">
              <a:ea typeface="Calibri" panose="020F0502020204030204"/>
              <a:cs typeface="Calibri"/>
            </a:endParaRPr>
          </a:p>
          <a:p>
            <a:pPr marL="171450" indent="-171450">
              <a:buFont typeface="Calibri"/>
              <a:buChar char="-"/>
            </a:pPr>
            <a:r>
              <a:rPr lang="en-US">
                <a:ea typeface="Calibri" panose="020F0502020204030204"/>
                <a:cs typeface="Calibri"/>
              </a:rPr>
              <a:t>Developing new techniques to </a:t>
            </a:r>
            <a:r>
              <a:rPr lang="en-US" err="1">
                <a:ea typeface="Calibri" panose="020F0502020204030204"/>
                <a:cs typeface="Calibri"/>
              </a:rPr>
              <a:t>analyse</a:t>
            </a:r>
            <a:r>
              <a:rPr lang="en-US">
                <a:ea typeface="Calibri" panose="020F0502020204030204"/>
                <a:cs typeface="Calibri"/>
              </a:rPr>
              <a:t> and aggregate data from sources worldwide, providing new learning to help prevent future accidents. </a:t>
            </a:r>
          </a:p>
          <a:p>
            <a:pPr marL="171450" indent="-171450">
              <a:buFont typeface="Calibri"/>
              <a:buChar char="-"/>
            </a:pPr>
            <a:r>
              <a:rPr lang="en-US">
                <a:ea typeface="Calibri" panose="020F0502020204030204"/>
                <a:cs typeface="Calibri"/>
              </a:rPr>
              <a:t>Working with industry, academics and governments from the global community, generating bespoke solutions for local contexts, including challenges faced in developing countries. </a:t>
            </a:r>
          </a:p>
          <a:p>
            <a:pPr marL="171450" indent="-171450">
              <a:buFont typeface="Calibri"/>
              <a:buChar char="-"/>
            </a:pPr>
            <a:endParaRPr lang="en-US">
              <a:ea typeface="Calibri" panose="020F0502020204030204"/>
              <a:cs typeface="Calibri"/>
            </a:endParaRPr>
          </a:p>
          <a:p>
            <a:r>
              <a:rPr lang="en-US" b="1">
                <a:ea typeface="Calibri" panose="020F0502020204030204"/>
                <a:cs typeface="Calibri"/>
              </a:rPr>
              <a:t>How body worn camera use influences rates of violence and aggression</a:t>
            </a:r>
            <a:endParaRPr lang="en-US">
              <a:ea typeface="Calibri" panose="020F0502020204030204"/>
              <a:cs typeface="Calibri"/>
            </a:endParaRPr>
          </a:p>
          <a:p>
            <a:pPr marL="171450" indent="-171450">
              <a:buFont typeface="Calibri"/>
              <a:buChar char="-"/>
            </a:pPr>
            <a:r>
              <a:rPr lang="en-US">
                <a:ea typeface="Calibri" panose="020F0502020204030204"/>
                <a:cs typeface="Calibri"/>
              </a:rPr>
              <a:t>Examining the role of third-party workplace violence and aggression directed to employees by members of the public. </a:t>
            </a:r>
          </a:p>
          <a:p>
            <a:pPr marL="171450" indent="-171450">
              <a:buFont typeface="Calibri"/>
              <a:buChar char="-"/>
            </a:pPr>
            <a:r>
              <a:rPr lang="en-US">
                <a:ea typeface="Calibri" panose="020F0502020204030204"/>
                <a:cs typeface="Calibri"/>
              </a:rPr>
              <a:t>Through the Violence and Aggression network (VARN) researchers worked with an </a:t>
            </a:r>
            <a:r>
              <a:rPr lang="en-US" err="1">
                <a:ea typeface="Calibri" panose="020F0502020204030204"/>
                <a:cs typeface="Calibri"/>
              </a:rPr>
              <a:t>organisation</a:t>
            </a:r>
            <a:r>
              <a:rPr lang="en-US">
                <a:ea typeface="Calibri" panose="020F0502020204030204"/>
                <a:cs typeface="Calibri"/>
              </a:rPr>
              <a:t> looking for insight into the impact of body worn video cameras on V&amp;A incidents on civil enforcement officers. </a:t>
            </a:r>
          </a:p>
          <a:p>
            <a:pPr marL="171450" indent="-171450">
              <a:buFont typeface="Calibri"/>
              <a:buChar char="-"/>
            </a:pPr>
            <a:endParaRPr lang="en-US">
              <a:ea typeface="Calibri" panose="020F0502020204030204"/>
              <a:cs typeface="Calibri"/>
            </a:endParaRPr>
          </a:p>
          <a:p>
            <a:r>
              <a:rPr lang="en-US" b="1">
                <a:ea typeface="Calibri" panose="020F0502020204030204"/>
                <a:cs typeface="Calibri"/>
              </a:rPr>
              <a:t>Building Safety Network </a:t>
            </a:r>
            <a:endParaRPr lang="en-US">
              <a:ea typeface="Calibri" panose="020F0502020204030204"/>
              <a:cs typeface="Calibri"/>
            </a:endParaRPr>
          </a:p>
          <a:p>
            <a:pPr marL="171450" indent="-171450">
              <a:buFont typeface="Calibri"/>
              <a:buChar char="-"/>
            </a:pPr>
            <a:r>
              <a:rPr lang="en-US">
                <a:ea typeface="Calibri" panose="020F0502020204030204"/>
                <a:cs typeface="Calibri"/>
              </a:rPr>
              <a:t>Bringing together expertise in building safety, the social science of infrastructure and housing, and research on legislation, regulation, standards and policy in a collaboration between Creative Manchester and the Manchester Urban Institute. </a:t>
            </a:r>
          </a:p>
          <a:p>
            <a:pPr marL="171450" indent="-171450">
              <a:buFont typeface="Calibri"/>
              <a:buChar char="-"/>
            </a:pPr>
            <a:endParaRPr lang="en-US">
              <a:ea typeface="Calibri" panose="020F0502020204030204"/>
              <a:cs typeface="Calibri"/>
            </a:endParaRPr>
          </a:p>
          <a:p>
            <a:r>
              <a:rPr lang="en-US" b="1">
                <a:ea typeface="Calibri" panose="020F0502020204030204"/>
                <a:cs typeface="Calibri"/>
              </a:rPr>
              <a:t>SALIENT – The UKRI Building a Secure and Resilient World Research and Coordination Hub</a:t>
            </a:r>
            <a:endParaRPr lang="en-US">
              <a:ea typeface="Calibri" panose="020F0502020204030204"/>
              <a:cs typeface="Calibri"/>
            </a:endParaRPr>
          </a:p>
          <a:p>
            <a:pPr marL="171450" indent="-171450">
              <a:buFont typeface="Calibri"/>
              <a:buChar char="-"/>
            </a:pPr>
            <a:r>
              <a:rPr lang="en-US">
                <a:ea typeface="Calibri" panose="020F0502020204030204"/>
                <a:cs typeface="Calibri"/>
              </a:rPr>
              <a:t>Bringing Manchester academics together with partners from the universities of Bath, Exeter and Sussex to </a:t>
            </a:r>
            <a:r>
              <a:rPr lang="en-US" err="1">
                <a:ea typeface="Calibri" panose="020F0502020204030204"/>
                <a:cs typeface="Calibri"/>
              </a:rPr>
              <a:t>catalyse</a:t>
            </a:r>
            <a:r>
              <a:rPr lang="en-US">
                <a:ea typeface="Calibri" panose="020F0502020204030204"/>
                <a:cs typeface="Calibri"/>
              </a:rPr>
              <a:t>, convene and conduct research and innovation in support of the UK's national security and resilience. </a:t>
            </a:r>
          </a:p>
          <a:p>
            <a:pPr marL="171450" indent="-171450">
              <a:buFont typeface="Calibri"/>
              <a:buChar char="-"/>
            </a:pPr>
            <a:r>
              <a:rPr lang="en-US">
                <a:ea typeface="Calibri" panose="020F0502020204030204"/>
                <a:cs typeface="Calibri"/>
              </a:rPr>
              <a:t>The project will focus on robust and secure supply chains, global order in a time of change, technologies used for security and defense, </a:t>
            </a:r>
            <a:r>
              <a:rPr lang="en-US" err="1">
                <a:ea typeface="Calibri" panose="020F0502020204030204"/>
                <a:cs typeface="Calibri"/>
              </a:rPr>
              <a:t>behavioural</a:t>
            </a:r>
            <a:r>
              <a:rPr lang="en-US">
                <a:ea typeface="Calibri" panose="020F0502020204030204"/>
                <a:cs typeface="Calibri"/>
              </a:rPr>
              <a:t> and cultural resilience, and strengthening resilience in our natural and built environments. </a:t>
            </a:r>
          </a:p>
          <a:p>
            <a:pPr marL="171450" indent="-171450">
              <a:buFont typeface="Calibri"/>
              <a:buChar char="-"/>
            </a:pPr>
            <a:endParaRPr lang="en-US">
              <a:ea typeface="Calibri" panose="020F0502020204030204"/>
              <a:cs typeface="Calibri"/>
            </a:endParaRPr>
          </a:p>
          <a:p>
            <a:pPr marL="171450" indent="-171450">
              <a:buFont typeface="Calibri"/>
              <a:buChar char="-"/>
            </a:pPr>
            <a:endParaRPr lang="en-US">
              <a:ea typeface="Calibri" panose="020F0502020204030204"/>
              <a:cs typeface="Calibri"/>
            </a:endParaRPr>
          </a:p>
        </p:txBody>
      </p:sp>
      <p:sp>
        <p:nvSpPr>
          <p:cNvPr id="4" name="Slide Number Placeholder 3"/>
          <p:cNvSpPr>
            <a:spLocks noGrp="1"/>
          </p:cNvSpPr>
          <p:nvPr>
            <p:ph type="sldNum" sz="quarter" idx="5"/>
          </p:nvPr>
        </p:nvSpPr>
        <p:spPr/>
        <p:txBody>
          <a:bodyPr/>
          <a:lstStyle/>
          <a:p>
            <a:fld id="{2FB694A7-270C-4295-BB03-EE71C693E986}" type="slidenum">
              <a:rPr lang="en-GB" smtClean="0"/>
              <a:t>40</a:t>
            </a:fld>
            <a:endParaRPr lang="en-GB"/>
          </a:p>
        </p:txBody>
      </p:sp>
    </p:spTree>
    <p:extLst>
      <p:ext uri="{BB962C8B-B14F-4D97-AF65-F5344CB8AC3E}">
        <p14:creationId xmlns:p14="http://schemas.microsoft.com/office/powerpoint/2010/main" val="182342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25602"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r>
              <a:rPr lang="en-GB" sz="1200" kern="1200">
                <a:solidFill>
                  <a:schemeClr val="tx1"/>
                </a:solidFill>
                <a:effectLst/>
                <a:latin typeface="+mn-lt"/>
                <a:ea typeface="+mn-ea"/>
                <a:cs typeface="+mn-cs"/>
              </a:rPr>
              <a:t>At Manchester we’ve always done things</a:t>
            </a:r>
            <a:r>
              <a:rPr lang="en-GB" sz="1200" kern="1200" baseline="0">
                <a:solidFill>
                  <a:schemeClr val="tx1"/>
                </a:solidFill>
                <a:effectLst/>
                <a:latin typeface="+mn-lt"/>
                <a:ea typeface="+mn-ea"/>
                <a:cs typeface="+mn-cs"/>
              </a:rPr>
              <a:t> differently. </a:t>
            </a:r>
            <a:r>
              <a:rPr lang="en-GB" sz="1200" kern="1200">
                <a:solidFill>
                  <a:schemeClr val="tx1"/>
                </a:solidFill>
                <a:effectLst/>
                <a:latin typeface="+mn-lt"/>
                <a:ea typeface="+mn-ea"/>
                <a:cs typeface="+mn-cs"/>
              </a:rPr>
              <a:t>We were the birthplace of the nuclear age, when Ernest Rutherford's pioneering research led to the splitting of the atom. The computer revolution started here in June 1948 when a machine built by Tom Kilburn and Sir Freddie Williams, known affectionately as ‘the Baby', ran its first stored programme as the world’s first programmable computer. It was here at the University that economist and logician WS Jevons formulated the principles of modern economics, and it was at our Jodrell Bank site, </a:t>
            </a:r>
            <a:r>
              <a:rPr lang="en-GB" sz="1200" kern="1200" baseline="0">
                <a:solidFill>
                  <a:schemeClr val="tx1"/>
                </a:solidFill>
                <a:effectLst/>
                <a:latin typeface="+mn-lt"/>
                <a:ea typeface="+mn-ea"/>
                <a:cs typeface="+mn-cs"/>
              </a:rPr>
              <a:t>now a UNESCO World Heritage Site,</a:t>
            </a:r>
            <a:r>
              <a:rPr lang="en-GB" sz="1200" kern="1200">
                <a:solidFill>
                  <a:schemeClr val="tx1"/>
                </a:solidFill>
                <a:effectLst/>
                <a:latin typeface="+mn-lt"/>
                <a:ea typeface="+mn-ea"/>
                <a:cs typeface="+mn-cs"/>
              </a:rPr>
              <a:t> in Cheshire that a young Bernard Lovell built the world's largest steerable radio telescope just after World War II</a:t>
            </a:r>
            <a:r>
              <a:rPr lang="en-GB" sz="1200" kern="1200" baseline="0">
                <a:solidFill>
                  <a:schemeClr val="tx1"/>
                </a:solidFill>
                <a:effectLst/>
                <a:latin typeface="+mn-lt"/>
                <a:ea typeface="+mn-ea"/>
                <a:cs typeface="+mn-cs"/>
              </a:rPr>
              <a:t>.</a:t>
            </a:r>
            <a:r>
              <a:rPr lang="en-GB"/>
              <a:t> </a:t>
            </a:r>
            <a:endParaRPr lang="en-GB" sz="1200" kern="120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a:solidFill>
                  <a:schemeClr val="tx1"/>
                </a:solidFill>
                <a:effectLst/>
                <a:latin typeface="+mn-lt"/>
                <a:ea typeface="+mn-ea"/>
                <a:cs typeface="+mn-cs"/>
              </a:rPr>
              <a:t>There are 26 Nobel laureates, radical thinkers and influencers affiliated </a:t>
            </a:r>
            <a:r>
              <a:rPr lang="en-GB"/>
              <a:t>with our </a:t>
            </a:r>
            <a:r>
              <a:rPr lang="en-GB" sz="1200" kern="1200">
                <a:solidFill>
                  <a:schemeClr val="tx1"/>
                </a:solidFill>
                <a:effectLst/>
                <a:latin typeface="+mn-lt"/>
                <a:ea typeface="+mn-ea"/>
                <a:cs typeface="+mn-cs"/>
              </a:rPr>
              <a:t>University. Most recently alumnus</a:t>
            </a:r>
            <a:r>
              <a:rPr lang="en-GB" sz="1200" kern="1200" baseline="0">
                <a:solidFill>
                  <a:schemeClr val="tx1"/>
                </a:solidFill>
                <a:effectLst/>
                <a:latin typeface="+mn-lt"/>
                <a:ea typeface="+mn-ea"/>
                <a:cs typeface="+mn-cs"/>
              </a:rPr>
              <a:t> Simon Johnson was awarded the Nobel Prize in Economics for his studies of how institutions are formed and affect prosperity. We are also </a:t>
            </a:r>
            <a:r>
              <a:rPr lang="en-GB" sz="1200" kern="1200">
                <a:solidFill>
                  <a:schemeClr val="tx1"/>
                </a:solidFill>
                <a:effectLst/>
                <a:latin typeface="+mn-lt"/>
                <a:ea typeface="+mn-ea"/>
                <a:cs typeface="+mn-cs"/>
              </a:rPr>
              <a:t>the home of graphene with Professors Andre Geim and Kostya Novoselov sharing the 2010 Nobel Prize in Physics for their demonstration of how to extract and isolate graphene from graphite crystals using tape. Thinner than a human hair yet 200 times stronger than steel, graphene is set to revolutionise the world in areas including energy, membranes, composites and coatings, biomedicine, sensors and electronics.</a:t>
            </a:r>
          </a:p>
          <a:p>
            <a:endParaRPr lang="en-GB" sz="1200" kern="1200">
              <a:solidFill>
                <a:schemeClr val="tx1"/>
              </a:solidFill>
              <a:effectLst/>
              <a:latin typeface="+mn-lt"/>
              <a:ea typeface="+mn-ea"/>
              <a:cs typeface="+mn-cs"/>
            </a:endParaRPr>
          </a:p>
          <a:p>
            <a:r>
              <a:rPr lang="en-GB" sz="1200" kern="1200">
                <a:solidFill>
                  <a:schemeClr val="tx1"/>
                </a:solidFill>
                <a:effectLst/>
                <a:latin typeface="+mn-lt"/>
                <a:ea typeface="+mn-ea"/>
                <a:cs typeface="+mn-cs"/>
              </a:rPr>
              <a:t>And we are proud to be </a:t>
            </a:r>
            <a:r>
              <a:rPr lang="en-GB"/>
              <a:t>centred</a:t>
            </a:r>
            <a:r>
              <a:rPr lang="en-GB" sz="1200" kern="1200">
                <a:solidFill>
                  <a:schemeClr val="tx1"/>
                </a:solidFill>
                <a:effectLst/>
                <a:latin typeface="+mn-lt"/>
                <a:ea typeface="+mn-ea"/>
                <a:cs typeface="+mn-cs"/>
              </a:rPr>
              <a:t> in a city which itself was the birthplace of the Industrial Revolution, the suffragette movement and the chartists.</a:t>
            </a:r>
            <a:endParaRPr lang="en-GB" sz="1200" kern="1200">
              <a:solidFill>
                <a:schemeClr val="tx1"/>
              </a:solidFill>
              <a:effectLst/>
              <a:latin typeface="+mn-lt"/>
              <a:cs typeface="Calibri"/>
            </a:endParaRPr>
          </a:p>
          <a:p>
            <a:endParaRPr lang="en-GB" sz="1200" kern="1200">
              <a:solidFill>
                <a:schemeClr val="tx1"/>
              </a:solidFill>
              <a:effectLst/>
              <a:latin typeface="+mn-lt"/>
              <a:ea typeface="+mn-ea"/>
              <a:cs typeface="+mn-cs"/>
            </a:endParaRPr>
          </a:p>
        </p:txBody>
      </p:sp>
      <p:sp>
        <p:nvSpPr>
          <p:cNvPr id="25603"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400">
                <a:solidFill>
                  <a:schemeClr val="tx1"/>
                </a:solidFill>
                <a:latin typeface="Calibri" charset="0"/>
                <a:ea typeface="ヒラギノ角ゴ Pro W3" charset="0"/>
                <a:cs typeface="ヒラギノ角ゴ Pro W3" charset="0"/>
              </a:defRPr>
            </a:lvl1pPr>
            <a:lvl2pPr marL="742950" indent="-285750" eaLnBrk="0" hangingPunct="0">
              <a:defRPr sz="2400">
                <a:solidFill>
                  <a:schemeClr val="tx1"/>
                </a:solidFill>
                <a:latin typeface="Calibri" charset="0"/>
                <a:ea typeface="ヒラギノ角ゴ Pro W3" charset="0"/>
              </a:defRPr>
            </a:lvl2pPr>
            <a:lvl3pPr marL="1143000" indent="-228600" eaLnBrk="0" hangingPunct="0">
              <a:defRPr sz="2400">
                <a:solidFill>
                  <a:schemeClr val="tx1"/>
                </a:solidFill>
                <a:latin typeface="Calibri" charset="0"/>
                <a:ea typeface="ヒラギノ角ゴ Pro W3" charset="0"/>
              </a:defRPr>
            </a:lvl3pPr>
            <a:lvl4pPr marL="1600200" indent="-228600" eaLnBrk="0" hangingPunct="0">
              <a:defRPr sz="2400">
                <a:solidFill>
                  <a:schemeClr val="tx1"/>
                </a:solidFill>
                <a:latin typeface="Calibri" charset="0"/>
                <a:ea typeface="ヒラギノ角ゴ Pro W3" charset="0"/>
              </a:defRPr>
            </a:lvl4pPr>
            <a:lvl5pPr marL="2057400" indent="-228600" eaLnBrk="0" hangingPunct="0">
              <a:defRPr sz="2400">
                <a:solidFill>
                  <a:schemeClr val="tx1"/>
                </a:solidFill>
                <a:latin typeface="Calibri" charset="0"/>
                <a:ea typeface="ヒラギノ角ゴ Pro W3" charset="0"/>
              </a:defRPr>
            </a:lvl5pPr>
            <a:lvl6pPr marL="2514600" indent="-228600" eaLnBrk="0" fontAlgn="base" hangingPunct="0">
              <a:spcBef>
                <a:spcPct val="0"/>
              </a:spcBef>
              <a:spcAft>
                <a:spcPct val="0"/>
              </a:spcAft>
              <a:defRPr sz="2400">
                <a:solidFill>
                  <a:schemeClr val="tx1"/>
                </a:solidFill>
                <a:latin typeface="Calibri" charset="0"/>
                <a:ea typeface="ヒラギノ角ゴ Pro W3" charset="0"/>
              </a:defRPr>
            </a:lvl6pPr>
            <a:lvl7pPr marL="2971800" indent="-228600" eaLnBrk="0" fontAlgn="base" hangingPunct="0">
              <a:spcBef>
                <a:spcPct val="0"/>
              </a:spcBef>
              <a:spcAft>
                <a:spcPct val="0"/>
              </a:spcAft>
              <a:defRPr sz="2400">
                <a:solidFill>
                  <a:schemeClr val="tx1"/>
                </a:solidFill>
                <a:latin typeface="Calibri" charset="0"/>
                <a:ea typeface="ヒラギノ角ゴ Pro W3" charset="0"/>
              </a:defRPr>
            </a:lvl7pPr>
            <a:lvl8pPr marL="3429000" indent="-228600" eaLnBrk="0" fontAlgn="base" hangingPunct="0">
              <a:spcBef>
                <a:spcPct val="0"/>
              </a:spcBef>
              <a:spcAft>
                <a:spcPct val="0"/>
              </a:spcAft>
              <a:defRPr sz="2400">
                <a:solidFill>
                  <a:schemeClr val="tx1"/>
                </a:solidFill>
                <a:latin typeface="Calibri" charset="0"/>
                <a:ea typeface="ヒラギノ角ゴ Pro W3" charset="0"/>
              </a:defRPr>
            </a:lvl8pPr>
            <a:lvl9pPr marL="3886200" indent="-228600" eaLnBrk="0" fontAlgn="base" hangingPunct="0">
              <a:spcBef>
                <a:spcPct val="0"/>
              </a:spcBef>
              <a:spcAft>
                <a:spcPct val="0"/>
              </a:spcAft>
              <a:defRPr sz="2400">
                <a:solidFill>
                  <a:schemeClr val="tx1"/>
                </a:solidFill>
                <a:latin typeface="Calibri" charset="0"/>
                <a:ea typeface="ヒラギノ角ゴ Pro W3"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7C200BA2-3153-594F-9FA1-622AF4C39710}" type="slidenum">
              <a:rPr kumimoji="0" lang="en-US" sz="1200" b="0" i="0" u="none" strike="noStrike" kern="1200" cap="none" spc="0" normalizeH="0" baseline="0" noProof="0">
                <a:ln>
                  <a:noFill/>
                </a:ln>
                <a:solidFill>
                  <a:prstClr val="black"/>
                </a:solidFill>
                <a:effectLst/>
                <a:uLnTx/>
                <a:uFillTx/>
                <a:latin typeface="Calibri" charset="0"/>
              </a:rPr>
              <a:pPr marL="0" marR="0" lvl="0" indent="0" algn="r" defTabSz="914400" rtl="0" eaLnBrk="1" fontAlgn="base" latinLnBrk="0" hangingPunct="1">
                <a:lnSpc>
                  <a:spcPct val="100000"/>
                </a:lnSpc>
                <a:spcBef>
                  <a:spcPct val="0"/>
                </a:spcBef>
                <a:spcAft>
                  <a:spcPct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charset="0"/>
            </a:endParaRPr>
          </a:p>
        </p:txBody>
      </p:sp>
    </p:spTree>
    <p:extLst>
      <p:ext uri="{BB962C8B-B14F-4D97-AF65-F5344CB8AC3E}">
        <p14:creationId xmlns:p14="http://schemas.microsoft.com/office/powerpoint/2010/main" val="65178091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*Included is a small selection of our collaborators or partners for each institute</a:t>
            </a:r>
            <a:endParaRPr lang="en-US"/>
          </a:p>
          <a:p>
            <a:endParaRPr lang="en-US" b="1">
              <a:ea typeface="Calibri"/>
              <a:cs typeface="Calibri"/>
            </a:endParaRPr>
          </a:p>
          <a:p>
            <a:r>
              <a:rPr lang="en-US" b="1">
                <a:ea typeface="Calibri"/>
                <a:cs typeface="Calibri"/>
              </a:rPr>
              <a:t>Research impact examples </a:t>
            </a:r>
            <a:endParaRPr lang="en-US"/>
          </a:p>
          <a:p>
            <a:endParaRPr lang="en-US" b="1">
              <a:ea typeface="Calibri"/>
              <a:cs typeface="Calibri"/>
            </a:endParaRPr>
          </a:p>
          <a:p>
            <a:r>
              <a:rPr lang="en-US" b="1">
                <a:ea typeface="Calibri"/>
                <a:cs typeface="Calibri"/>
              </a:rPr>
              <a:t>Foundational economy approach</a:t>
            </a:r>
          </a:p>
          <a:p>
            <a:pPr marL="171450" indent="-171450">
              <a:buFont typeface="Calibri"/>
              <a:buChar char="-"/>
            </a:pPr>
            <a:r>
              <a:rPr lang="en-US">
                <a:ea typeface="Calibri"/>
                <a:cs typeface="Calibri"/>
              </a:rPr>
              <a:t>Created by Professors Froud, Moran and Williams at Alliance Manchester Business School (AMBS) - the foundational economy approach has influence Welsh Government policy to focus on essential services provided by local firms. </a:t>
            </a:r>
          </a:p>
          <a:p>
            <a:pPr marL="171450" indent="-171450">
              <a:buFont typeface="Calibri"/>
              <a:buChar char="-"/>
            </a:pPr>
            <a:r>
              <a:rPr lang="en-US">
                <a:ea typeface="Calibri"/>
                <a:cs typeface="Calibri"/>
              </a:rPr>
              <a:t>In 2019 the Welsh Government established a Minsterial Advisory Board on the foundational economy to advise on policy interventions and promote non-government initiatives. </a:t>
            </a:r>
          </a:p>
          <a:p>
            <a:pPr marL="171450" indent="-171450">
              <a:buFont typeface="Calibri"/>
              <a:buChar char="-"/>
            </a:pPr>
            <a:r>
              <a:rPr lang="en-US">
                <a:ea typeface="Calibri"/>
                <a:cs typeface="Calibri"/>
              </a:rPr>
              <a:t>The Foundational Economy Challenge Fund has distributed £4,350,000 to 52 local projects across Wales and the approach has become an important part of the government's economic action plan. </a:t>
            </a:r>
          </a:p>
          <a:p>
            <a:pPr marL="171450" indent="-171450">
              <a:buFont typeface="Calibri"/>
              <a:buChar char="-"/>
            </a:pPr>
            <a:endParaRPr lang="en-US">
              <a:ea typeface="Calibri"/>
              <a:cs typeface="Calibri"/>
            </a:endParaRPr>
          </a:p>
          <a:p>
            <a:r>
              <a:rPr lang="en-US" b="1">
                <a:ea typeface="Calibri"/>
                <a:cs typeface="Calibri"/>
              </a:rPr>
              <a:t>Addressing workplace bullying and harassment in ageing workforce</a:t>
            </a:r>
            <a:endParaRPr lang="en-US">
              <a:ea typeface="Calibri"/>
              <a:cs typeface="Calibri"/>
            </a:endParaRPr>
          </a:p>
          <a:p>
            <a:pPr marL="171450" indent="-171450">
              <a:buFont typeface="Calibri"/>
              <a:buChar char="-"/>
            </a:pPr>
            <a:r>
              <a:rPr lang="en-US">
                <a:ea typeface="Calibri"/>
                <a:cs typeface="Calibri"/>
              </a:rPr>
              <a:t>Research led by Professor David Johnson has improved local and national government understanding of the need for greater workplace protection for ageing workers. </a:t>
            </a:r>
          </a:p>
          <a:p>
            <a:pPr marL="171450" indent="-171450">
              <a:buFont typeface="Calibri"/>
              <a:buChar char="-"/>
            </a:pPr>
            <a:r>
              <a:rPr lang="en-US">
                <a:ea typeface="Calibri"/>
                <a:cs typeface="Calibri"/>
              </a:rPr>
              <a:t>Johnson established an industry-wide network for the UK logistics and transport sector and produced best practice guidelines to improve the health and wellbeing of an ageing workforce. </a:t>
            </a:r>
          </a:p>
          <a:p>
            <a:pPr marL="171450" indent="-171450">
              <a:buFont typeface="Calibri"/>
              <a:buChar char="-"/>
            </a:pPr>
            <a:r>
              <a:rPr lang="en-US">
                <a:ea typeface="Calibri"/>
                <a:cs typeface="Calibri"/>
              </a:rPr>
              <a:t>The guidelines and network have resulted in significant changes to </a:t>
            </a:r>
            <a:r>
              <a:rPr lang="en-US" err="1">
                <a:ea typeface="Calibri"/>
                <a:cs typeface="Calibri"/>
              </a:rPr>
              <a:t>organisational</a:t>
            </a:r>
            <a:r>
              <a:rPr lang="en-US">
                <a:ea typeface="Calibri"/>
                <a:cs typeface="Calibri"/>
              </a:rPr>
              <a:t> understanding, policies, training and practices. </a:t>
            </a:r>
          </a:p>
          <a:p>
            <a:pPr marL="171450" indent="-171450">
              <a:buFont typeface="Calibri"/>
              <a:buChar char="-"/>
            </a:pPr>
            <a:endParaRPr lang="en-US">
              <a:ea typeface="Calibri"/>
              <a:cs typeface="Calibri"/>
            </a:endParaRPr>
          </a:p>
          <a:p>
            <a:r>
              <a:rPr lang="en-US" b="1">
                <a:ea typeface="Calibri"/>
                <a:cs typeface="Calibri"/>
              </a:rPr>
              <a:t>Influencing international and national employment policies to promote inclusive </a:t>
            </a:r>
            <a:r>
              <a:rPr lang="en-US" b="1" err="1">
                <a:ea typeface="Calibri"/>
                <a:cs typeface="Calibri"/>
              </a:rPr>
              <a:t>labour</a:t>
            </a:r>
            <a:r>
              <a:rPr lang="en-US" b="1">
                <a:ea typeface="Calibri"/>
                <a:cs typeface="Calibri"/>
              </a:rPr>
              <a:t> markets</a:t>
            </a:r>
            <a:endParaRPr lang="en-US">
              <a:ea typeface="Calibri"/>
              <a:cs typeface="Calibri"/>
            </a:endParaRPr>
          </a:p>
          <a:p>
            <a:pPr marL="171450" indent="-171450">
              <a:buFont typeface="Calibri"/>
              <a:buChar char="-"/>
            </a:pPr>
            <a:r>
              <a:rPr lang="en-US">
                <a:ea typeface="Calibri"/>
                <a:cs typeface="Calibri"/>
              </a:rPr>
              <a:t>Researchers have conducted comparative analyses of legal and collective interventions that promote inclusive </a:t>
            </a:r>
            <a:r>
              <a:rPr lang="en-US" err="1">
                <a:ea typeface="Calibri"/>
                <a:cs typeface="Calibri"/>
              </a:rPr>
              <a:t>labour</a:t>
            </a:r>
            <a:r>
              <a:rPr lang="en-US">
                <a:ea typeface="Calibri"/>
                <a:cs typeface="Calibri"/>
              </a:rPr>
              <a:t> markets, including minimum wage schemes, extending collective bargaining and closing gender pay gaps. </a:t>
            </a:r>
          </a:p>
          <a:p>
            <a:pPr marL="171450" indent="-171450">
              <a:buFont typeface="Calibri"/>
              <a:buChar char="-"/>
            </a:pPr>
            <a:r>
              <a:rPr lang="en-US">
                <a:ea typeface="Calibri"/>
                <a:cs typeface="Calibri"/>
              </a:rPr>
              <a:t>Research has influenced guidance produced by international policy bodies, shaped national policies ad provided evidence used by European trade unions in interactions with policymakers. </a:t>
            </a:r>
          </a:p>
          <a:p>
            <a:pPr marL="171450" indent="-171450">
              <a:buFont typeface="Calibri"/>
              <a:buChar char="-"/>
            </a:pPr>
            <a:r>
              <a:rPr lang="en-US">
                <a:ea typeface="Calibri"/>
                <a:cs typeface="Calibri"/>
              </a:rPr>
              <a:t>Supports the development of more inclusive </a:t>
            </a:r>
            <a:r>
              <a:rPr lang="en-US" err="1">
                <a:ea typeface="Calibri"/>
                <a:cs typeface="Calibri"/>
              </a:rPr>
              <a:t>labour</a:t>
            </a:r>
            <a:r>
              <a:rPr lang="en-US">
                <a:ea typeface="Calibri"/>
                <a:cs typeface="Calibri"/>
              </a:rPr>
              <a:t> markets through complementary legal protections and collective bargaining. </a:t>
            </a:r>
          </a:p>
          <a:p>
            <a:pPr marL="171450" indent="-171450">
              <a:buFont typeface="Calibri"/>
              <a:buChar char="-"/>
            </a:pPr>
            <a:endParaRPr lang="en-US">
              <a:ea typeface="Calibri"/>
              <a:cs typeface="Calibri"/>
            </a:endParaRPr>
          </a:p>
          <a:p>
            <a:pPr marL="171450" indent="-171450">
              <a:buFont typeface="Calibri"/>
              <a:buChar char="-"/>
            </a:pPr>
            <a:endParaRPr lang="en-US">
              <a:ea typeface="Calibri"/>
              <a:cs typeface="Calibri"/>
            </a:endParaRPr>
          </a:p>
        </p:txBody>
      </p:sp>
      <p:sp>
        <p:nvSpPr>
          <p:cNvPr id="4" name="Slide Number Placeholder 3"/>
          <p:cNvSpPr>
            <a:spLocks noGrp="1"/>
          </p:cNvSpPr>
          <p:nvPr>
            <p:ph type="sldNum" sz="quarter" idx="5"/>
          </p:nvPr>
        </p:nvSpPr>
        <p:spPr/>
        <p:txBody>
          <a:bodyPr/>
          <a:lstStyle/>
          <a:p>
            <a:fld id="{2FB694A7-270C-4295-BB03-EE71C693E986}" type="slidenum">
              <a:rPr lang="en-GB" smtClean="0"/>
              <a:t>41</a:t>
            </a:fld>
            <a:endParaRPr lang="en-GB"/>
          </a:p>
        </p:txBody>
      </p:sp>
    </p:spTree>
    <p:extLst>
      <p:ext uri="{BB962C8B-B14F-4D97-AF65-F5344CB8AC3E}">
        <p14:creationId xmlns:p14="http://schemas.microsoft.com/office/powerpoint/2010/main" val="102761575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*Included is a small selection of our collaborators or partners for each cultural institution</a:t>
            </a:r>
            <a:endParaRPr lang="en-US"/>
          </a:p>
          <a:p>
            <a:endParaRPr lang="en-US" b="1">
              <a:ea typeface="Calibri"/>
              <a:cs typeface="Calibri"/>
            </a:endParaRPr>
          </a:p>
          <a:p>
            <a:r>
              <a:rPr lang="en-US" b="1">
                <a:ea typeface="Calibri"/>
                <a:cs typeface="Calibri"/>
              </a:rPr>
              <a:t>Impact examples</a:t>
            </a:r>
            <a:endParaRPr lang="en-US"/>
          </a:p>
          <a:p>
            <a:endParaRPr lang="en-US" b="1">
              <a:ea typeface="Calibri"/>
              <a:cs typeface="Calibri"/>
            </a:endParaRPr>
          </a:p>
          <a:p>
            <a:r>
              <a:rPr lang="en-US" b="1" err="1">
                <a:ea typeface="Calibri"/>
                <a:cs typeface="Calibri"/>
              </a:rPr>
              <a:t>Bluedot</a:t>
            </a:r>
            <a:r>
              <a:rPr lang="en-US" b="1">
                <a:ea typeface="Calibri"/>
                <a:cs typeface="Calibri"/>
              </a:rPr>
              <a:t> 2023</a:t>
            </a:r>
          </a:p>
          <a:p>
            <a:pPr marL="171450" indent="-171450">
              <a:buFont typeface="Calibri"/>
              <a:buChar char="-"/>
            </a:pPr>
            <a:r>
              <a:rPr lang="en-US">
                <a:ea typeface="Calibri"/>
                <a:cs typeface="Calibri"/>
              </a:rPr>
              <a:t>A music, science and culture event held annually at Jodrell Bank combining music, live science experiments, current research, expert talks and immersive artworks.</a:t>
            </a:r>
          </a:p>
          <a:p>
            <a:pPr marL="171450" indent="-171450">
              <a:buFont typeface="Calibri"/>
              <a:buChar char="-"/>
            </a:pPr>
            <a:r>
              <a:rPr lang="en-US">
                <a:ea typeface="Calibri"/>
                <a:cs typeface="Calibri"/>
              </a:rPr>
              <a:t>In 2023, the event showcased more than 50 science speakers including the University's own Tim O'Brien, Sarah Crowther, Matthew Cobb and Sheena Cruickshank. </a:t>
            </a:r>
          </a:p>
          <a:p>
            <a:pPr marL="171450" indent="-171450">
              <a:buFont typeface="Calibri"/>
              <a:buChar char="-"/>
            </a:pPr>
            <a:r>
              <a:rPr lang="en-US">
                <a:ea typeface="Calibri"/>
                <a:cs typeface="Calibri"/>
              </a:rPr>
              <a:t>It also included 40 exhibitors, including Creative Manchester, Dalton Nuclear Institute, Graphene City and the Tyndall Centre for Climate Change Research. </a:t>
            </a:r>
          </a:p>
          <a:p>
            <a:pPr marL="171450" indent="-171450">
              <a:buFont typeface="Calibri"/>
              <a:buChar char="-"/>
            </a:pPr>
            <a:endParaRPr lang="en-US">
              <a:ea typeface="Calibri"/>
              <a:cs typeface="Calibri"/>
            </a:endParaRPr>
          </a:p>
          <a:p>
            <a:r>
              <a:rPr lang="en-US" b="1">
                <a:ea typeface="Calibri"/>
                <a:cs typeface="Calibri"/>
              </a:rPr>
              <a:t>Valuing Inclusion</a:t>
            </a:r>
            <a:endParaRPr lang="en-US">
              <a:ea typeface="Calibri"/>
              <a:cs typeface="Calibri"/>
            </a:endParaRPr>
          </a:p>
          <a:p>
            <a:pPr marL="171450" indent="-171450">
              <a:buFont typeface="Calibri"/>
              <a:buChar char="-"/>
            </a:pPr>
            <a:r>
              <a:rPr lang="en-US">
                <a:ea typeface="Calibri"/>
                <a:cs typeface="Calibri"/>
              </a:rPr>
              <a:t>Project </a:t>
            </a:r>
            <a:r>
              <a:rPr lang="en-US" i="1">
                <a:ea typeface="Calibri"/>
                <a:cs typeface="Calibri"/>
              </a:rPr>
              <a:t>Valuing Inclusion</a:t>
            </a:r>
            <a:r>
              <a:rPr lang="en-US">
                <a:ea typeface="Calibri"/>
                <a:cs typeface="Calibri"/>
              </a:rPr>
              <a:t> - working with community partner </a:t>
            </a:r>
            <a:r>
              <a:rPr lang="en-US" err="1">
                <a:ea typeface="Calibri"/>
                <a:cs typeface="Calibri"/>
              </a:rPr>
              <a:t>organisations</a:t>
            </a:r>
            <a:r>
              <a:rPr lang="en-US">
                <a:ea typeface="Calibri"/>
                <a:cs typeface="Calibri"/>
              </a:rPr>
              <a:t> to bring teenagers from areas of high deprivation to the site for talks with our staff, exhibitions and VR experience in the dome, along with a Q&amp;A with one of our scientists. </a:t>
            </a:r>
          </a:p>
        </p:txBody>
      </p:sp>
      <p:sp>
        <p:nvSpPr>
          <p:cNvPr id="4" name="Slide Number Placeholder 3"/>
          <p:cNvSpPr>
            <a:spLocks noGrp="1"/>
          </p:cNvSpPr>
          <p:nvPr>
            <p:ph type="sldNum" sz="quarter" idx="5"/>
          </p:nvPr>
        </p:nvSpPr>
        <p:spPr/>
        <p:txBody>
          <a:bodyPr/>
          <a:lstStyle/>
          <a:p>
            <a:fld id="{2FB694A7-270C-4295-BB03-EE71C693E986}" type="slidenum">
              <a:rPr lang="en-GB" smtClean="0"/>
              <a:t>43</a:t>
            </a:fld>
            <a:endParaRPr lang="en-GB"/>
          </a:p>
        </p:txBody>
      </p:sp>
    </p:spTree>
    <p:extLst>
      <p:ext uri="{BB962C8B-B14F-4D97-AF65-F5344CB8AC3E}">
        <p14:creationId xmlns:p14="http://schemas.microsoft.com/office/powerpoint/2010/main" val="372042477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*Included is a small selection of our collaborators or partners for each cultural institution</a:t>
            </a:r>
            <a:endParaRPr lang="en-US"/>
          </a:p>
          <a:p>
            <a:endParaRPr lang="en-US" b="1">
              <a:ea typeface="Calibri"/>
              <a:cs typeface="Calibri"/>
            </a:endParaRPr>
          </a:p>
          <a:p>
            <a:r>
              <a:rPr lang="en-US" b="1">
                <a:ea typeface="Calibri"/>
                <a:cs typeface="Calibri"/>
              </a:rPr>
              <a:t>Highlights (expanded)</a:t>
            </a:r>
            <a:endParaRPr lang="en-US"/>
          </a:p>
          <a:p>
            <a:endParaRPr lang="en-US" b="1">
              <a:ea typeface="Calibri"/>
              <a:cs typeface="Calibri"/>
            </a:endParaRPr>
          </a:p>
          <a:p>
            <a:pPr marL="171450" indent="-171450">
              <a:buFont typeface="Calibri"/>
              <a:buChar char="-"/>
            </a:pPr>
            <a:r>
              <a:rPr lang="en-GB"/>
              <a:t>Manchester Museum reopened in February 2023 following a £15 million investment to create a more inclusive, imaginative and caring museum where everyone belongs, including the award-winning, co-curated South Asia Gallery.</a:t>
            </a:r>
            <a:endParaRPr lang="en-GB">
              <a:ea typeface="Calibri"/>
              <a:cs typeface="Calibri"/>
            </a:endParaRPr>
          </a:p>
          <a:p>
            <a:pPr marL="171450" indent="-171450">
              <a:buFont typeface="Calibri"/>
              <a:buChar char="-"/>
            </a:pPr>
            <a:r>
              <a:rPr lang="en-GB"/>
              <a:t>Programmed 846 public events reaching 91,300 people (2023).</a:t>
            </a:r>
            <a:endParaRPr lang="en-GB">
              <a:ea typeface="Calibri"/>
              <a:cs typeface="Calibri"/>
            </a:endParaRPr>
          </a:p>
          <a:p>
            <a:pPr marL="171450" indent="-171450">
              <a:buFont typeface="Arial"/>
              <a:buChar char="•"/>
            </a:pPr>
            <a:r>
              <a:rPr lang="en-GB"/>
              <a:t>The </a:t>
            </a:r>
            <a:r>
              <a:rPr lang="en-GB" i="1"/>
              <a:t>Golden Mummies of Egypt</a:t>
            </a:r>
            <a:r>
              <a:rPr lang="en-GB"/>
              <a:t> exhibition toured to five venues across the USA and China before being shown back in Manchester Museum – reaching a global audience of over a million people between 2020 and 2024.</a:t>
            </a:r>
            <a:endParaRPr lang="en-GB">
              <a:ea typeface="Calibri"/>
              <a:cs typeface="Calibri"/>
            </a:endParaRPr>
          </a:p>
          <a:p>
            <a:endParaRPr lang="en-GB">
              <a:ea typeface="Calibri"/>
              <a:cs typeface="Calibri"/>
            </a:endParaRPr>
          </a:p>
          <a:p>
            <a:pPr>
              <a:buFont typeface="Arial"/>
            </a:pPr>
            <a:r>
              <a:rPr lang="en-GB">
                <a:ea typeface="Calibri"/>
                <a:cs typeface="Calibri"/>
              </a:rPr>
              <a:t>(Stats on slide to be updated every year to ensure relevance)</a:t>
            </a:r>
          </a:p>
          <a:p>
            <a:pPr marL="171450" indent="-171450">
              <a:buFont typeface="Calibri"/>
              <a:buChar char="-"/>
            </a:pPr>
            <a:endParaRPr lang="en-GB">
              <a:ea typeface="Calibri"/>
              <a:cs typeface="Calibri"/>
            </a:endParaRPr>
          </a:p>
          <a:p>
            <a:r>
              <a:rPr lang="en-GB" b="1">
                <a:ea typeface="Calibri"/>
                <a:cs typeface="Calibri"/>
              </a:rPr>
              <a:t>Research impact examples</a:t>
            </a:r>
          </a:p>
          <a:p>
            <a:endParaRPr lang="en-GB" b="1">
              <a:ea typeface="Calibri"/>
              <a:cs typeface="Calibri"/>
            </a:endParaRPr>
          </a:p>
          <a:p>
            <a:r>
              <a:rPr lang="en-GB" b="1">
                <a:ea typeface="Calibri"/>
                <a:cs typeface="Calibri"/>
              </a:rPr>
              <a:t>Academic outputs</a:t>
            </a:r>
            <a:endParaRPr lang="en-GB" b="1"/>
          </a:p>
          <a:p>
            <a:r>
              <a:rPr lang="en-GB"/>
              <a:t>Manchester Museum supported 2,107 academic outputs (publications and citations) between 2017-23. For example scientists at the Universities of Birmingham and Michigan (Figueroa, R.T., Goodvin, D., </a:t>
            </a:r>
            <a:r>
              <a:rPr lang="en-GB" err="1"/>
              <a:t>Kolmann</a:t>
            </a:r>
            <a:r>
              <a:rPr lang="en-GB"/>
              <a:t>, M.A. </a:t>
            </a:r>
            <a:r>
              <a:rPr lang="en-GB" i="1"/>
              <a:t>et al.</a:t>
            </a:r>
            <a:r>
              <a:rPr lang="en-GB"/>
              <a:t>) identified the world’s oldest example of a well-preserved vertebrate brain in 319 million-year-old fish fossil</a:t>
            </a:r>
            <a:r>
              <a:rPr lang="en-GB" b="1"/>
              <a:t> </a:t>
            </a:r>
            <a:r>
              <a:rPr lang="en-GB" i="1" err="1"/>
              <a:t>Coccocephalus</a:t>
            </a:r>
            <a:r>
              <a:rPr lang="en-GB" i="1"/>
              <a:t> </a:t>
            </a:r>
            <a:r>
              <a:rPr lang="en-GB" i="1" err="1"/>
              <a:t>wildi</a:t>
            </a:r>
            <a:r>
              <a:rPr lang="en-GB" i="1"/>
              <a:t> </a:t>
            </a:r>
            <a:r>
              <a:rPr lang="en-GB"/>
              <a:t>(published in </a:t>
            </a:r>
            <a:r>
              <a:rPr lang="en-GB" i="1"/>
              <a:t>Nature, </a:t>
            </a:r>
            <a:r>
              <a:rPr lang="en-GB"/>
              <a:t>2023).</a:t>
            </a:r>
            <a:endParaRPr lang="en-GB">
              <a:ea typeface="Calibri" panose="020F0502020204030204"/>
              <a:cs typeface="Calibri" panose="020F0502020204030204"/>
            </a:endParaRPr>
          </a:p>
          <a:p>
            <a:endParaRPr lang="en-GB"/>
          </a:p>
          <a:p>
            <a:r>
              <a:rPr lang="en-GB" b="1" i="1">
                <a:ea typeface="Calibri"/>
                <a:cs typeface="Calibri"/>
              </a:rPr>
              <a:t>After Repatriation</a:t>
            </a:r>
            <a:endParaRPr lang="en-GB"/>
          </a:p>
          <a:p>
            <a:r>
              <a:rPr lang="en-GB"/>
              <a:t>Our university and the University of Melbourne research partnership </a:t>
            </a:r>
            <a:r>
              <a:rPr lang="en-GB" i="1"/>
              <a:t>After Repatriation</a:t>
            </a:r>
            <a:r>
              <a:rPr lang="en-GB"/>
              <a:t> explored the impact of MM’s 2019 return of secret sacred and ceremonial objects with the Australian Institute of Aboriginal and Torres Strait Islander Studies (AIATSIS).</a:t>
            </a:r>
            <a:endParaRPr lang="en-GB">
              <a:ea typeface="Calibri" panose="020F0502020204030204"/>
              <a:cs typeface="Calibri" panose="020F0502020204030204"/>
            </a:endParaRPr>
          </a:p>
          <a:p>
            <a:endParaRPr lang="en-GB"/>
          </a:p>
          <a:p>
            <a:r>
              <a:rPr lang="en-GB" b="1">
                <a:ea typeface="Calibri"/>
                <a:cs typeface="Calibri"/>
              </a:rPr>
              <a:t>MOONMOTH</a:t>
            </a:r>
            <a:endParaRPr lang="en-GB" b="1"/>
          </a:p>
          <a:p>
            <a:r>
              <a:rPr lang="en-GB"/>
              <a:t>Creative and civic futures are at the centre of our work. Alice Sharp from Invisible Dust undertook a Simon Industrial Fellowship, working with Manchester Museum collections and curators and artist Tania Kovats, to present a work called MOONMOTH, drawing attention to biodiversity crisis at the Women of the World (WOW) Festival, held at Factory International in May 2024</a:t>
            </a:r>
            <a:endParaRPr lang="en-GB">
              <a:ea typeface="Calibri" panose="020F0502020204030204"/>
              <a:cs typeface="Calibri" panose="020F0502020204030204"/>
            </a:endParaRPr>
          </a:p>
          <a:p>
            <a:endParaRPr lang="en-GB"/>
          </a:p>
          <a:p>
            <a:r>
              <a:rPr lang="en-GB" b="1">
                <a:ea typeface="Calibri"/>
                <a:cs typeface="Calibri"/>
              </a:rPr>
              <a:t>Global research networks</a:t>
            </a:r>
            <a:endParaRPr lang="en-GB" b="1"/>
          </a:p>
          <a:p>
            <a:r>
              <a:rPr lang="en-GB"/>
              <a:t>Global research networks are necessary to understand our collections. Objects are presented on </a:t>
            </a:r>
            <a:r>
              <a:rPr lang="en-GB" i="1"/>
              <a:t>Digital Benin </a:t>
            </a:r>
            <a:r>
              <a:rPr lang="en-GB"/>
              <a:t>(hosted by MARKK, Hamburg in collaboration with </a:t>
            </a:r>
            <a:r>
              <a:rPr lang="en-GB" err="1"/>
              <a:t>Uniben</a:t>
            </a:r>
            <a:r>
              <a:rPr lang="en-GB"/>
              <a:t>, Sorbonne Universite, Institute for Benin Studies and Welt Museum Wien) and</a:t>
            </a:r>
            <a:r>
              <a:rPr lang="en-GB" b="1"/>
              <a:t> </a:t>
            </a:r>
            <a:r>
              <a:rPr lang="en-GB"/>
              <a:t>our Curator of Living Cultures is a participant in</a:t>
            </a:r>
            <a:r>
              <a:rPr lang="en-GB" b="1"/>
              <a:t> </a:t>
            </a:r>
            <a:r>
              <a:rPr lang="en-GB" i="1" err="1"/>
              <a:t>TheMuseumsLab</a:t>
            </a:r>
            <a:r>
              <a:rPr lang="en-GB"/>
              <a:t> learning and knowledge exchange programme (implemented by National Museums of Kenya, Museum fur </a:t>
            </a:r>
            <a:r>
              <a:rPr lang="en-GB" err="1"/>
              <a:t>Naturkunde</a:t>
            </a:r>
            <a:r>
              <a:rPr lang="en-GB"/>
              <a:t> Berlin, University of Nairobi, Hochschule fur Technik and </a:t>
            </a:r>
            <a:r>
              <a:rPr lang="en-GB" err="1"/>
              <a:t>Wirtshaft</a:t>
            </a:r>
            <a:r>
              <a:rPr lang="en-GB"/>
              <a:t>, Berlin).</a:t>
            </a:r>
            <a:endParaRPr lang="en-GB">
              <a:ea typeface="Calibri" panose="020F0502020204030204"/>
              <a:cs typeface="Calibri" panose="020F0502020204030204"/>
            </a:endParaRPr>
          </a:p>
          <a:p>
            <a:endParaRPr lang="en-GB">
              <a:ea typeface="Calibri" panose="020F0502020204030204"/>
              <a:cs typeface="Calibri" panose="020F0502020204030204"/>
            </a:endParaRPr>
          </a:p>
          <a:p>
            <a:r>
              <a:rPr lang="en-GB" b="1">
                <a:ea typeface="Calibri"/>
                <a:cs typeface="Calibri"/>
              </a:rPr>
              <a:t>Exhibitions and displays</a:t>
            </a:r>
            <a:endParaRPr lang="en-GB" b="1"/>
          </a:p>
          <a:p>
            <a:r>
              <a:rPr lang="en-GB"/>
              <a:t>Exhibitions and displays are one of our key impact mechanisms. </a:t>
            </a:r>
            <a:r>
              <a:rPr lang="en-GB" i="1"/>
              <a:t>Ancient History, Contemporary Belonging</a:t>
            </a:r>
            <a:r>
              <a:rPr lang="en-GB" b="1"/>
              <a:t> </a:t>
            </a:r>
            <a:r>
              <a:rPr lang="en-GB"/>
              <a:t>(PI Jennifer Cromwell, Manchester Metropolitan University) explored the migration of ancient historical objects with migrant background young people, including display interventions within Manchester Museum’s Archaeology and Egypt and Sudan galleries (2023-2024).</a:t>
            </a:r>
            <a:endParaRPr lang="en-GB">
              <a:ea typeface="Calibri" panose="020F0502020204030204"/>
              <a:cs typeface="Calibri" panose="020F0502020204030204"/>
            </a:endParaRPr>
          </a:p>
          <a:p>
            <a:endParaRPr lang="en-GB" b="1">
              <a:ea typeface="Calibri" panose="020F0502020204030204"/>
              <a:cs typeface="Calibri" panose="020F0502020204030204"/>
            </a:endParaRPr>
          </a:p>
          <a:p>
            <a:r>
              <a:rPr lang="en-GB" b="1">
                <a:ea typeface="Calibri" panose="020F0502020204030204"/>
                <a:cs typeface="Calibri" panose="020F0502020204030204"/>
              </a:rPr>
              <a:t>Key partners (expanded)</a:t>
            </a:r>
          </a:p>
          <a:p>
            <a:endParaRPr lang="en-GB" b="1">
              <a:ea typeface="Calibri" panose="020F0502020204030204"/>
              <a:cs typeface="Calibri" panose="020F0502020204030204"/>
            </a:endParaRPr>
          </a:p>
          <a:p>
            <a:r>
              <a:rPr lang="en-GB" b="1"/>
              <a:t>The Australian Institute of Aboriginal and Torres Strait Islander Studies (AIATSIS)</a:t>
            </a:r>
            <a:endParaRPr lang="en-GB"/>
          </a:p>
          <a:p>
            <a:r>
              <a:rPr lang="en-GB"/>
              <a:t>With AIATSIS we have returned cultural heritage from The University of Manchester to six Aboriginal communities, and presented jointly at UNESCO.</a:t>
            </a:r>
            <a:endParaRPr lang="en-GB">
              <a:ea typeface="Calibri"/>
              <a:cs typeface="Calibri"/>
            </a:endParaRPr>
          </a:p>
          <a:p>
            <a:endParaRPr lang="en-GB"/>
          </a:p>
          <a:p>
            <a:r>
              <a:rPr lang="en-GB" b="1"/>
              <a:t>The Carbon Literacy Trust and Museum Development England</a:t>
            </a:r>
            <a:endParaRPr lang="en-GB"/>
          </a:p>
          <a:p>
            <a:r>
              <a:rPr lang="en-GB"/>
              <a:t>Manchester Museum is the world’s first Carbon Literate Museum and our Roots and Branches partnership has delivered carbon literacy training to over 1,300 delegates representing over 370 organisations.</a:t>
            </a:r>
            <a:endParaRPr lang="en-GB">
              <a:ea typeface="Calibri"/>
              <a:cs typeface="Calibri"/>
            </a:endParaRPr>
          </a:p>
          <a:p>
            <a:endParaRPr lang="en-GB"/>
          </a:p>
          <a:p>
            <a:r>
              <a:rPr lang="en-GB" b="1"/>
              <a:t>Indian Music Experience and the British Council</a:t>
            </a:r>
            <a:endParaRPr lang="en-GB" b="1">
              <a:ea typeface="Calibri"/>
              <a:cs typeface="Calibri"/>
            </a:endParaRPr>
          </a:p>
          <a:p>
            <a:r>
              <a:rPr lang="en-GB" i="1" err="1"/>
              <a:t>RhythmXChange</a:t>
            </a:r>
            <a:r>
              <a:rPr lang="en-GB"/>
              <a:t> explored music as a shared language and supported young artists in Manchester and Delhi to develop and showcase new work together in association with Manchester Museum’s South Asia Gallery.</a:t>
            </a:r>
            <a:endParaRPr lang="en-GB">
              <a:ea typeface="Calibri"/>
              <a:cs typeface="Calibri"/>
            </a:endParaRPr>
          </a:p>
          <a:p>
            <a:endParaRPr lang="en-GB"/>
          </a:p>
          <a:p>
            <a:r>
              <a:rPr lang="en-GB" b="1"/>
              <a:t>Panama Wildlife Conservation</a:t>
            </a:r>
            <a:endParaRPr lang="en-GB" b="1">
              <a:ea typeface="Calibri"/>
              <a:cs typeface="Calibri"/>
            </a:endParaRPr>
          </a:p>
          <a:p>
            <a:r>
              <a:rPr lang="en-GB"/>
              <a:t>Working together to protect amphibian species in Panama, including the world’s first captive breeding of the critically endangered harlequin toad (</a:t>
            </a:r>
            <a:r>
              <a:rPr lang="en-GB" i="1" err="1"/>
              <a:t>Atelopus</a:t>
            </a:r>
            <a:r>
              <a:rPr lang="en-GB" i="1"/>
              <a:t> </a:t>
            </a:r>
            <a:r>
              <a:rPr lang="en-GB" i="1" err="1"/>
              <a:t>varius</a:t>
            </a:r>
            <a:r>
              <a:rPr lang="en-GB"/>
              <a:t>) outside Panama in the Museum’s Vivarium.</a:t>
            </a:r>
            <a:endParaRPr lang="en-GB">
              <a:ea typeface="Calibri"/>
              <a:cs typeface="Calibri"/>
            </a:endParaRPr>
          </a:p>
          <a:p>
            <a:endParaRPr lang="en-GB"/>
          </a:p>
          <a:p>
            <a:endParaRPr lang="en-GB" b="1">
              <a:ea typeface="Calibri"/>
              <a:cs typeface="Calibri"/>
            </a:endParaRPr>
          </a:p>
          <a:p>
            <a:endParaRPr lang="en-GB" b="1">
              <a:ea typeface="Calibri"/>
              <a:cs typeface="Calibri"/>
            </a:endParaRPr>
          </a:p>
        </p:txBody>
      </p:sp>
      <p:sp>
        <p:nvSpPr>
          <p:cNvPr id="4" name="Slide Number Placeholder 3"/>
          <p:cNvSpPr>
            <a:spLocks noGrp="1"/>
          </p:cNvSpPr>
          <p:nvPr>
            <p:ph type="sldNum" sz="quarter" idx="5"/>
          </p:nvPr>
        </p:nvSpPr>
        <p:spPr/>
        <p:txBody>
          <a:bodyPr/>
          <a:lstStyle/>
          <a:p>
            <a:fld id="{2FB694A7-270C-4295-BB03-EE71C693E986}" type="slidenum">
              <a:rPr lang="en-GB" smtClean="0"/>
              <a:t>44</a:t>
            </a:fld>
            <a:endParaRPr lang="en-GB"/>
          </a:p>
        </p:txBody>
      </p:sp>
    </p:spTree>
    <p:extLst>
      <p:ext uri="{BB962C8B-B14F-4D97-AF65-F5344CB8AC3E}">
        <p14:creationId xmlns:p14="http://schemas.microsoft.com/office/powerpoint/2010/main" val="316671011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*Included is a small selection of our collaborators or partners for each cultural institution</a:t>
            </a:r>
            <a:endParaRPr lang="en-US"/>
          </a:p>
          <a:p>
            <a:endParaRPr lang="en-GB" b="1">
              <a:ea typeface="Calibri"/>
              <a:cs typeface="Calibri"/>
            </a:endParaRPr>
          </a:p>
          <a:p>
            <a:r>
              <a:rPr lang="en-GB" b="1">
                <a:ea typeface="Calibri"/>
                <a:cs typeface="Calibri"/>
              </a:rPr>
              <a:t>Highlights (expanded)</a:t>
            </a:r>
            <a:endParaRPr lang="en-GB">
              <a:cs typeface="Calibri"/>
            </a:endParaRPr>
          </a:p>
          <a:p>
            <a:pPr marL="171450" indent="-171450">
              <a:buFont typeface="Calibri"/>
              <a:buChar char="-"/>
            </a:pPr>
            <a:r>
              <a:rPr lang="en-GB"/>
              <a:t>Catalyst and focus for world-leading research on textual, material and visual cultures. </a:t>
            </a:r>
            <a:endParaRPr lang="en-US">
              <a:ea typeface="Calibri"/>
              <a:cs typeface="Calibri"/>
            </a:endParaRPr>
          </a:p>
          <a:p>
            <a:pPr marL="171450" indent="-171450">
              <a:buFont typeface="Calibri"/>
              <a:buChar char="-"/>
            </a:pPr>
            <a:r>
              <a:rPr lang="en-GB">
                <a:ea typeface="Calibri"/>
                <a:cs typeface="Calibri"/>
              </a:rPr>
              <a:t>Re</a:t>
            </a:r>
            <a:r>
              <a:rPr lang="en-GB"/>
              <a:t>searchers working across global textual artefacts from four millennia. </a:t>
            </a:r>
            <a:endParaRPr lang="en-GB">
              <a:ea typeface="Calibri"/>
              <a:cs typeface="Calibri"/>
            </a:endParaRPr>
          </a:p>
          <a:p>
            <a:pPr marL="171450" indent="-171450">
              <a:buFont typeface="Calibri"/>
              <a:buChar char="-"/>
            </a:pPr>
            <a:r>
              <a:rPr lang="en-GB"/>
              <a:t>Interdisciplinary research across scientific and digital, cultural heritage and the creative industries. </a:t>
            </a:r>
            <a:endParaRPr lang="en-GB">
              <a:ea typeface="Calibri"/>
              <a:cs typeface="Calibri"/>
            </a:endParaRPr>
          </a:p>
          <a:p>
            <a:pPr marL="171450" indent="-171450">
              <a:buFont typeface="Calibri"/>
              <a:buChar char="-"/>
            </a:pPr>
            <a:r>
              <a:rPr lang="en-GB"/>
              <a:t>The John Rylands Next Chapter project is a £7.6m project to transform our capabilities to support academic and public events, exhibitions and public engagement with research, advanced imaging and digitisation, due to be completed March 2025.</a:t>
            </a:r>
            <a:endParaRPr lang="en-GB">
              <a:ea typeface="Calibri" panose="020F0502020204030204"/>
              <a:cs typeface="Calibri" panose="020F0502020204030204"/>
            </a:endParaRPr>
          </a:p>
          <a:p>
            <a:pPr marL="171450" indent="-171450">
              <a:buFont typeface="Calibri"/>
              <a:buChar char="-"/>
            </a:pPr>
            <a:r>
              <a:rPr lang="en-GB"/>
              <a:t>In 2020 we launched Manchester Digital Collections a globally accessible resource for exploring high-quality images of cultural collections and research projects at The University of Manchester.</a:t>
            </a:r>
            <a:endParaRPr lang="en-GB">
              <a:ea typeface="Calibri" panose="020F0502020204030204"/>
              <a:cs typeface="Calibri" panose="020F0502020204030204"/>
            </a:endParaRPr>
          </a:p>
          <a:p>
            <a:endParaRPr lang="en-US" b="1">
              <a:ea typeface="Calibri"/>
              <a:cs typeface="Calibri"/>
            </a:endParaRPr>
          </a:p>
          <a:p>
            <a:r>
              <a:rPr lang="en-US" b="1">
                <a:ea typeface="Calibri"/>
                <a:cs typeface="Calibri"/>
              </a:rPr>
              <a:t>Impact examples </a:t>
            </a:r>
            <a:endParaRPr lang="en-US"/>
          </a:p>
          <a:p>
            <a:endParaRPr lang="en-US" b="1">
              <a:ea typeface="Calibri"/>
              <a:cs typeface="Calibri"/>
            </a:endParaRPr>
          </a:p>
          <a:p>
            <a:r>
              <a:rPr lang="en-US" b="1">
                <a:ea typeface="Calibri"/>
                <a:cs typeface="Calibri"/>
              </a:rPr>
              <a:t>Manchester Digital Collections (MDC)</a:t>
            </a:r>
          </a:p>
          <a:p>
            <a:pPr marL="171450" indent="-171450">
              <a:buFont typeface="Calibri"/>
              <a:buChar char="-"/>
            </a:pPr>
            <a:r>
              <a:rPr lang="en-US">
                <a:ea typeface="Calibri"/>
                <a:cs typeface="Calibri"/>
              </a:rPr>
              <a:t>Digital collections curated around specific themes, providing expert interpretation alongside digital objects and aligned with the University's Open Research principles and practices. </a:t>
            </a:r>
          </a:p>
          <a:p>
            <a:pPr marL="171450" indent="-171450">
              <a:buFont typeface="Calibri"/>
              <a:buChar char="-"/>
            </a:pPr>
            <a:r>
              <a:rPr lang="en-US">
                <a:ea typeface="Calibri"/>
                <a:cs typeface="Calibri"/>
              </a:rPr>
              <a:t>Platform built in collaboration with the University of Cambridge, funded by the Research Lifecycle </a:t>
            </a:r>
            <a:r>
              <a:rPr lang="en-US" err="1">
                <a:ea typeface="Calibri"/>
                <a:cs typeface="Calibri"/>
              </a:rPr>
              <a:t>Programme</a:t>
            </a:r>
            <a:r>
              <a:rPr lang="en-US">
                <a:ea typeface="Calibri"/>
                <a:cs typeface="Calibri"/>
              </a:rPr>
              <a:t> and launched in 2020. </a:t>
            </a:r>
          </a:p>
          <a:p>
            <a:pPr marL="171450" indent="-171450">
              <a:buFont typeface="Calibri"/>
              <a:buChar char="-"/>
            </a:pPr>
            <a:r>
              <a:rPr lang="en-US">
                <a:ea typeface="Calibri"/>
                <a:cs typeface="Calibri"/>
              </a:rPr>
              <a:t>Driven by a need to provide a sustainable platform for digital humanities activity – enhancing digital collections by aligning them with scholarly research and enabling local, nation and international collaboration. </a:t>
            </a:r>
          </a:p>
          <a:p>
            <a:pPr marL="171450" indent="-171450">
              <a:buFont typeface="Calibri"/>
              <a:buChar char="-"/>
            </a:pPr>
            <a:endParaRPr lang="en-US">
              <a:ea typeface="Calibri"/>
              <a:cs typeface="Calibri"/>
            </a:endParaRPr>
          </a:p>
          <a:p>
            <a:r>
              <a:rPr lang="en-US" b="1">
                <a:ea typeface="Calibri"/>
                <a:cs typeface="Calibri"/>
              </a:rPr>
              <a:t>Manchester Digital Exhibitions (MDE)</a:t>
            </a:r>
          </a:p>
          <a:p>
            <a:pPr marL="171450" indent="-171450">
              <a:buFont typeface="Calibri"/>
              <a:buChar char="-"/>
            </a:pPr>
            <a:r>
              <a:rPr lang="en-US">
                <a:ea typeface="Calibri"/>
                <a:cs typeface="Calibri"/>
              </a:rPr>
              <a:t>An online platform allowing visitors to explore collections and curated research from anywhere in the world. </a:t>
            </a:r>
          </a:p>
          <a:p>
            <a:pPr marL="171450" indent="-171450">
              <a:buFont typeface="Calibri"/>
              <a:buChar char="-"/>
            </a:pPr>
            <a:r>
              <a:rPr lang="en-US">
                <a:ea typeface="Calibri"/>
                <a:cs typeface="Calibri"/>
              </a:rPr>
              <a:t>Using Omeka S open sourced online exhibition platform. </a:t>
            </a:r>
          </a:p>
          <a:p>
            <a:pPr marL="171450" indent="-171450">
              <a:buFont typeface="Calibri"/>
              <a:buChar char="-"/>
            </a:pPr>
            <a:r>
              <a:rPr lang="en-US">
                <a:ea typeface="Calibri"/>
                <a:cs typeface="Calibri"/>
              </a:rPr>
              <a:t>In pilot phase the platform has created online version of Rylands exhibitions including </a:t>
            </a:r>
            <a:r>
              <a:rPr lang="en-US" i="1">
                <a:ea typeface="Calibri"/>
                <a:cs typeface="Calibri"/>
              </a:rPr>
              <a:t>Qing</a:t>
            </a:r>
            <a:r>
              <a:rPr lang="en-US">
                <a:ea typeface="Calibri"/>
                <a:cs typeface="Calibri"/>
              </a:rPr>
              <a:t>, </a:t>
            </a:r>
            <a:r>
              <a:rPr lang="en-US" i="1">
                <a:ea typeface="Calibri"/>
                <a:cs typeface="Calibri"/>
              </a:rPr>
              <a:t>Travels in Japan</a:t>
            </a:r>
            <a:r>
              <a:rPr lang="en-US">
                <a:ea typeface="Calibri"/>
                <a:cs typeface="Calibri"/>
              </a:rPr>
              <a:t> and non-University artworks created as part of the </a:t>
            </a:r>
            <a:r>
              <a:rPr lang="en-US" i="1">
                <a:ea typeface="Calibri"/>
                <a:cs typeface="Calibri"/>
              </a:rPr>
              <a:t>CARLA project. </a:t>
            </a:r>
            <a:endParaRPr lang="en-US">
              <a:ea typeface="Calibri"/>
              <a:cs typeface="Calibri"/>
            </a:endParaRPr>
          </a:p>
          <a:p>
            <a:pPr marL="171450" indent="-171450">
              <a:buFont typeface="Calibri"/>
              <a:buChar char="-"/>
            </a:pPr>
            <a:endParaRPr lang="en-US" i="1">
              <a:ea typeface="Calibri"/>
              <a:cs typeface="Calibri"/>
            </a:endParaRPr>
          </a:p>
          <a:p>
            <a:r>
              <a:rPr lang="en-US" b="1">
                <a:ea typeface="Calibri"/>
                <a:cs typeface="Calibri"/>
              </a:rPr>
              <a:t>Developing humanitarian medicine</a:t>
            </a:r>
          </a:p>
          <a:p>
            <a:pPr marL="171450" indent="-171450">
              <a:buFont typeface="Calibri"/>
              <a:buChar char="-"/>
            </a:pPr>
            <a:r>
              <a:rPr lang="en-GB"/>
              <a:t>Drawing from existing NGO archives, public records and personal papers in the JRRIL’s Humanitarian Archive, researchers based at the Humanitarian and Conflict Response Institute examined the history of humanitarian medicine as a set of emergency interventions to redefine clinical norms and contribute to health access debates. They reviewed how humanitarian medical providers engage with pharmaceutical and biotech industries to disseminate, repurpose, and research drugs and diagnostic tools. Their findings and recommendations have been embedded in two of the largest Nobel Prize-winning humanitarian organisations: Médecins Sans Frontières (MSF) and Save the Children (SCF).</a:t>
            </a:r>
            <a:endParaRPr lang="en-US">
              <a:ea typeface="Calibri" panose="020F0502020204030204"/>
              <a:cs typeface="Calibri" panose="020F0502020204030204"/>
            </a:endParaRPr>
          </a:p>
          <a:p>
            <a:pPr marL="171450" indent="-171450">
              <a:buFont typeface="Calibri"/>
              <a:buChar char="-"/>
            </a:pPr>
            <a:endParaRPr lang="en-US" i="1">
              <a:ea typeface="Calibri"/>
              <a:cs typeface="Calibri"/>
            </a:endParaRPr>
          </a:p>
          <a:p>
            <a:r>
              <a:rPr lang="en-US" b="1" i="1">
                <a:ea typeface="Calibri"/>
                <a:cs typeface="Calibri"/>
              </a:rPr>
              <a:t>Exhibitions</a:t>
            </a:r>
          </a:p>
          <a:p>
            <a:pPr marL="171450" indent="-171450">
              <a:buFont typeface="Calibri"/>
              <a:buChar char="-"/>
            </a:pPr>
            <a:r>
              <a:rPr lang="en-US" i="1">
                <a:ea typeface="Calibri"/>
                <a:cs typeface="Calibri"/>
              </a:rPr>
              <a:t>Founder and Funders: Slavery and the building of a university</a:t>
            </a:r>
            <a:r>
              <a:rPr lang="en-US">
                <a:ea typeface="Calibri"/>
                <a:cs typeface="Calibri"/>
              </a:rPr>
              <a:t> (September 2023 – March 2024) - exploring how profits from slave trading, ownership of enslaved people and manufacturing with slave-grown cotton funded the cultural and educational development of our University. Co-curated with master's students, working with researchers from the Race, Roots and Resistance Collective's </a:t>
            </a:r>
            <a:r>
              <a:rPr lang="en-US" i="1">
                <a:ea typeface="Calibri"/>
                <a:cs typeface="Calibri"/>
              </a:rPr>
              <a:t>Legacies of Slavery at The University of Manchester</a:t>
            </a:r>
            <a:r>
              <a:rPr lang="en-US">
                <a:ea typeface="Calibri"/>
                <a:cs typeface="Calibri"/>
              </a:rPr>
              <a:t> network. </a:t>
            </a:r>
          </a:p>
          <a:p>
            <a:pPr marL="171450" indent="-171450">
              <a:buFont typeface="Calibri"/>
              <a:buChar char="-"/>
            </a:pPr>
            <a:r>
              <a:rPr lang="en-US" i="1">
                <a:ea typeface="Calibri"/>
                <a:cs typeface="Calibri"/>
              </a:rPr>
              <a:t>Designing Dante</a:t>
            </a:r>
            <a:r>
              <a:rPr lang="en-US">
                <a:ea typeface="Calibri"/>
                <a:cs typeface="Calibri"/>
              </a:rPr>
              <a:t> (March – October 2022) - exploring Dante's design of his afterlife in the </a:t>
            </a:r>
            <a:r>
              <a:rPr lang="en-US" i="1">
                <a:ea typeface="Calibri"/>
                <a:cs typeface="Calibri"/>
              </a:rPr>
              <a:t>Divine Comedy</a:t>
            </a:r>
            <a:r>
              <a:rPr lang="en-US">
                <a:ea typeface="Calibri"/>
                <a:cs typeface="Calibri"/>
              </a:rPr>
              <a:t> and the ways the poem has been designed and presented in the 700 years since his death. The Library holds one of the greatest collections of Dante's books in the world. </a:t>
            </a:r>
          </a:p>
          <a:p>
            <a:pPr marL="171450" indent="-171450">
              <a:buFont typeface="Calibri"/>
              <a:buChar char="-"/>
            </a:pPr>
            <a:r>
              <a:rPr lang="en-US" i="1">
                <a:ea typeface="Calibri"/>
                <a:cs typeface="Calibri"/>
              </a:rPr>
              <a:t>Workers' Playtime: Community and culture in industrial Lancashire </a:t>
            </a:r>
            <a:r>
              <a:rPr lang="en-US">
                <a:ea typeface="Calibri"/>
                <a:cs typeface="Calibri"/>
              </a:rPr>
              <a:t>(March – September 2023) - going beyond the factories to explore the culture and communities created by the workers in pursuit of a better life for themselves and their children. A tale of political, economic and cultural self-</a:t>
            </a:r>
            <a:r>
              <a:rPr lang="en-US" err="1">
                <a:ea typeface="Calibri"/>
                <a:cs typeface="Calibri"/>
              </a:rPr>
              <a:t>organisation</a:t>
            </a:r>
            <a:r>
              <a:rPr lang="en-US">
                <a:ea typeface="Calibri"/>
                <a:cs typeface="Calibri"/>
              </a:rPr>
              <a:t> in pursuit of mutual improvement and creative expression. </a:t>
            </a:r>
          </a:p>
          <a:p>
            <a:pPr marL="171450" indent="-171450">
              <a:buFont typeface="Calibri"/>
              <a:buChar char="-"/>
            </a:pPr>
            <a:endParaRPr lang="en-US" b="1">
              <a:ea typeface="Calibri"/>
              <a:cs typeface="Calibri"/>
            </a:endParaRPr>
          </a:p>
          <a:p>
            <a:r>
              <a:rPr lang="en-US" b="1">
                <a:ea typeface="Calibri"/>
                <a:cs typeface="Calibri"/>
              </a:rPr>
              <a:t>Key partners (expanded)</a:t>
            </a:r>
          </a:p>
          <a:p>
            <a:endParaRPr lang="en-US" b="1">
              <a:ea typeface="Calibri"/>
              <a:cs typeface="Calibri"/>
            </a:endParaRPr>
          </a:p>
          <a:p>
            <a:r>
              <a:rPr lang="en-GB"/>
              <a:t>Since 2018 we have worked with colleagues at Cambridge University Library to develop the sector-leading advanced image platform, Manchester Digital Collections, a new resource for exploring high-quality images of cultural collections and research projects at The University of Manchester, and we are a member of the Cambridge Digital Collections Platform Consortium.</a:t>
            </a:r>
            <a:endParaRPr lang="en-US"/>
          </a:p>
          <a:p>
            <a:endParaRPr lang="en-US"/>
          </a:p>
          <a:p>
            <a:r>
              <a:rPr lang="en-GB"/>
              <a:t>Through the John Rylands Research Institute, we have a formal internationalisation programme for researchers with institutions such as: </a:t>
            </a:r>
            <a:endParaRPr lang="en-US"/>
          </a:p>
          <a:p>
            <a:pPr marL="171450" indent="-171450">
              <a:buFont typeface="Symbol"/>
              <a:buChar char="•"/>
            </a:pPr>
            <a:r>
              <a:rPr lang="en-GB"/>
              <a:t>Newberry Library in Chicago</a:t>
            </a:r>
            <a:endParaRPr lang="en-US">
              <a:ea typeface="Calibri"/>
              <a:cs typeface="Calibri"/>
            </a:endParaRPr>
          </a:p>
          <a:p>
            <a:pPr marL="171450" indent="-171450">
              <a:buFont typeface="Symbol"/>
              <a:buChar char="•"/>
            </a:pPr>
            <a:r>
              <a:rPr lang="en-GB"/>
              <a:t>The John W. Kluge Centre at the Library of Congress in Washington D.C.</a:t>
            </a:r>
            <a:endParaRPr lang="en-US">
              <a:ea typeface="Calibri"/>
              <a:cs typeface="Calibri"/>
            </a:endParaRPr>
          </a:p>
          <a:p>
            <a:pPr marL="171450" indent="-171450">
              <a:buFont typeface="Symbol"/>
              <a:buChar char="•"/>
            </a:pPr>
            <a:r>
              <a:rPr lang="en-GB"/>
              <a:t>Folger Shakespeare Library in Washington D.C., and </a:t>
            </a:r>
            <a:endParaRPr lang="en-US">
              <a:ea typeface="Calibri"/>
              <a:cs typeface="Calibri"/>
            </a:endParaRPr>
          </a:p>
          <a:p>
            <a:pPr marL="171450" indent="-171450">
              <a:buFont typeface="Symbol"/>
              <a:buChar char="•"/>
            </a:pPr>
            <a:r>
              <a:rPr lang="en-GB"/>
              <a:t>The Huntington Library in California </a:t>
            </a:r>
            <a:endParaRPr lang="en-US"/>
          </a:p>
          <a:p>
            <a:endParaRPr lang="en-US" b="1">
              <a:ea typeface="Calibri"/>
              <a:cs typeface="Calibri"/>
            </a:endParaRPr>
          </a:p>
        </p:txBody>
      </p:sp>
      <p:sp>
        <p:nvSpPr>
          <p:cNvPr id="4" name="Slide Number Placeholder 3"/>
          <p:cNvSpPr>
            <a:spLocks noGrp="1"/>
          </p:cNvSpPr>
          <p:nvPr>
            <p:ph type="sldNum" sz="quarter" idx="5"/>
          </p:nvPr>
        </p:nvSpPr>
        <p:spPr/>
        <p:txBody>
          <a:bodyPr/>
          <a:lstStyle/>
          <a:p>
            <a:fld id="{2FB694A7-270C-4295-BB03-EE71C693E986}" type="slidenum">
              <a:rPr lang="en-GB" smtClean="0"/>
              <a:t>45</a:t>
            </a:fld>
            <a:endParaRPr lang="en-GB"/>
          </a:p>
        </p:txBody>
      </p:sp>
    </p:spTree>
    <p:extLst>
      <p:ext uri="{BB962C8B-B14F-4D97-AF65-F5344CB8AC3E}">
        <p14:creationId xmlns:p14="http://schemas.microsoft.com/office/powerpoint/2010/main" val="2436868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*Included is a small selection of our collaborators or partners for each cultural institution</a:t>
            </a:r>
            <a:endParaRPr lang="en-US"/>
          </a:p>
          <a:p>
            <a:endParaRPr lang="en-US" b="1">
              <a:ea typeface="Calibri"/>
              <a:cs typeface="Calibri"/>
            </a:endParaRPr>
          </a:p>
          <a:p>
            <a:r>
              <a:rPr lang="en-US" b="1">
                <a:ea typeface="Calibri"/>
                <a:cs typeface="Calibri"/>
              </a:rPr>
              <a:t>Impact examples</a:t>
            </a:r>
            <a:endParaRPr lang="en-US"/>
          </a:p>
          <a:p>
            <a:endParaRPr lang="en-US" b="1">
              <a:ea typeface="Calibri"/>
              <a:cs typeface="Calibri"/>
            </a:endParaRPr>
          </a:p>
          <a:p>
            <a:r>
              <a:rPr lang="en-US" b="1">
                <a:ea typeface="Calibri"/>
                <a:cs typeface="Calibri"/>
              </a:rPr>
              <a:t>Exhibition making</a:t>
            </a:r>
          </a:p>
          <a:p>
            <a:pPr marL="171450" indent="-171450">
              <a:buFont typeface="Calibri"/>
              <a:buChar char="-"/>
            </a:pPr>
            <a:r>
              <a:rPr lang="en-US">
                <a:ea typeface="Calibri"/>
                <a:cs typeface="Calibri"/>
              </a:rPr>
              <a:t>Internationally-renowned exhibitions </a:t>
            </a:r>
            <a:r>
              <a:rPr lang="en-US" err="1">
                <a:ea typeface="Calibri"/>
                <a:cs typeface="Calibri"/>
              </a:rPr>
              <a:t>programme</a:t>
            </a:r>
            <a:r>
              <a:rPr lang="en-US">
                <a:ea typeface="Calibri"/>
                <a:cs typeface="Calibri"/>
              </a:rPr>
              <a:t> that successfully combines academic scholarship, popular appeal and local relevance. </a:t>
            </a:r>
          </a:p>
          <a:p>
            <a:pPr marL="171450" indent="-171450">
              <a:buFont typeface="Calibri"/>
              <a:buChar char="-"/>
            </a:pPr>
            <a:r>
              <a:rPr lang="en-US">
                <a:ea typeface="Calibri"/>
                <a:cs typeface="Calibri"/>
              </a:rPr>
              <a:t>In the last five years the gallery has presented 73 exhibitions to more than one million visitors. The exhibitions include those from Suzanne Lacy, Susan </a:t>
            </a:r>
            <a:r>
              <a:rPr lang="en-US" err="1">
                <a:ea typeface="Calibri"/>
                <a:cs typeface="Calibri"/>
              </a:rPr>
              <a:t>Hefuna</a:t>
            </a:r>
            <a:r>
              <a:rPr lang="en-US">
                <a:ea typeface="Calibri"/>
                <a:cs typeface="Calibri"/>
              </a:rPr>
              <a:t>, William Kentridge, Ibrahim Mahama and John Lyons. </a:t>
            </a:r>
          </a:p>
          <a:p>
            <a:pPr marL="171450" indent="-171450">
              <a:buFont typeface="Calibri"/>
              <a:buChar char="-"/>
            </a:pPr>
            <a:r>
              <a:rPr lang="en-US" i="1">
                <a:ea typeface="Calibri"/>
                <a:cs typeface="Calibri"/>
              </a:rPr>
              <a:t>Traces of Displacement – </a:t>
            </a:r>
            <a:r>
              <a:rPr lang="en-US">
                <a:ea typeface="Calibri"/>
                <a:cs typeface="Calibri"/>
              </a:rPr>
              <a:t>collaboration between the Whitworth, the University, University of Melbourne, Manchester Art Gallery and In Place of War. Exhibition explored one the major humanitarian concerns of the 20th and 21st centuries, forced displacement. </a:t>
            </a:r>
          </a:p>
          <a:p>
            <a:pPr marL="171450" indent="-171450">
              <a:buFont typeface="Calibri"/>
              <a:buChar char="-"/>
            </a:pPr>
            <a:r>
              <a:rPr lang="en-US" i="1">
                <a:ea typeface="Calibri"/>
                <a:cs typeface="Calibri"/>
              </a:rPr>
              <a:t>Albrecht Durer's Material World – </a:t>
            </a:r>
            <a:r>
              <a:rPr lang="en-US">
                <a:ea typeface="Calibri"/>
                <a:cs typeface="Calibri"/>
              </a:rPr>
              <a:t>building on the Australian Research Council Discovery Project with Australia Catholic University, Heidelberg University, the University of Melbourne and our University – the exhibition brought new scholarship to a broad audience with wide coverage in the national press. </a:t>
            </a:r>
          </a:p>
          <a:p>
            <a:pPr marL="171450" indent="-171450">
              <a:buFont typeface="Calibri"/>
              <a:buChar char="-"/>
            </a:pPr>
            <a:r>
              <a:rPr lang="en-US" i="1">
                <a:ea typeface="Calibri"/>
                <a:cs typeface="Calibri"/>
              </a:rPr>
              <a:t>Still Parents – </a:t>
            </a:r>
            <a:r>
              <a:rPr lang="en-US">
                <a:ea typeface="Calibri"/>
                <a:cs typeface="Calibri"/>
              </a:rPr>
              <a:t>Creating a platform to share personal stories, open conversations and break the wall of silence that continues to surround baby loss. Resulted in a new strand of work – Still Care. </a:t>
            </a:r>
          </a:p>
          <a:p>
            <a:pPr marL="171450" indent="-171450">
              <a:buFont typeface="Calibri"/>
              <a:buChar char="-"/>
            </a:pPr>
            <a:r>
              <a:rPr lang="en-US" i="1">
                <a:ea typeface="Calibri"/>
                <a:cs typeface="Calibri"/>
              </a:rPr>
              <a:t>(Un) Defining Queer – </a:t>
            </a:r>
            <a:r>
              <a:rPr lang="en-US">
                <a:ea typeface="Calibri"/>
                <a:cs typeface="Calibri"/>
              </a:rPr>
              <a:t>Examining how we can use a queer lens to define what the term 'queer' means. The project interrogated language, histories and narratives within the Whitworth's practice and collections. It sought to redress historic omissions that have existed as a result of heteronormative museum practice. </a:t>
            </a:r>
          </a:p>
          <a:p>
            <a:pPr marL="171450" indent="-171450">
              <a:buFont typeface="Calibri"/>
              <a:buChar char="-"/>
            </a:pPr>
            <a:endParaRPr lang="en-US">
              <a:ea typeface="Calibri"/>
              <a:cs typeface="Calibri"/>
            </a:endParaRPr>
          </a:p>
          <a:p>
            <a:r>
              <a:rPr lang="en-US" b="1">
                <a:ea typeface="Calibri"/>
                <a:cs typeface="Calibri"/>
              </a:rPr>
              <a:t>Key partners (expanded)</a:t>
            </a:r>
          </a:p>
          <a:p>
            <a:endParaRPr lang="en-GB" b="1"/>
          </a:p>
          <a:p>
            <a:r>
              <a:rPr lang="en-GB"/>
              <a:t>Manchester International Festival (MIF) – Every two years the Whitworth launches a major new exhibition as part of MIF – the world’s first festival of original, new work and special events. </a:t>
            </a:r>
            <a:endParaRPr lang="en-US">
              <a:ea typeface="Calibri"/>
              <a:cs typeface="Calibri"/>
            </a:endParaRPr>
          </a:p>
          <a:p>
            <a:endParaRPr lang="en-GB" b="1" u="sng"/>
          </a:p>
          <a:p>
            <a:r>
              <a:rPr lang="en-GB" err="1"/>
              <a:t>Afrocats</a:t>
            </a:r>
            <a:r>
              <a:rPr lang="en-GB"/>
              <a:t> – an award-winning charity that supports refugees, asylum seekers, and anyone facing social exclusion in Greater Manchester. </a:t>
            </a:r>
            <a:r>
              <a:rPr lang="en-GB" err="1"/>
              <a:t>Afrocats</a:t>
            </a:r>
            <a:r>
              <a:rPr lang="en-GB"/>
              <a:t> x Whitworth is a powerful partnership that launched in February 2022 to reimagine how the Whitworth connects with local families in a more accessible, inclusive and equitable way.</a:t>
            </a:r>
            <a:endParaRPr lang="en-US">
              <a:ea typeface="Calibri"/>
              <a:cs typeface="Calibri"/>
            </a:endParaRPr>
          </a:p>
          <a:p>
            <a:endParaRPr lang="en-US" b="1">
              <a:ea typeface="Calibri"/>
              <a:cs typeface="Calibri"/>
            </a:endParaRPr>
          </a:p>
        </p:txBody>
      </p:sp>
      <p:sp>
        <p:nvSpPr>
          <p:cNvPr id="4" name="Slide Number Placeholder 3"/>
          <p:cNvSpPr>
            <a:spLocks noGrp="1"/>
          </p:cNvSpPr>
          <p:nvPr>
            <p:ph type="sldNum" sz="quarter" idx="5"/>
          </p:nvPr>
        </p:nvSpPr>
        <p:spPr/>
        <p:txBody>
          <a:bodyPr/>
          <a:lstStyle/>
          <a:p>
            <a:fld id="{2FB694A7-270C-4295-BB03-EE71C693E986}" type="slidenum">
              <a:rPr lang="en-GB" smtClean="0"/>
              <a:t>46</a:t>
            </a:fld>
            <a:endParaRPr lang="en-GB"/>
          </a:p>
        </p:txBody>
      </p:sp>
    </p:spTree>
    <p:extLst>
      <p:ext uri="{BB962C8B-B14F-4D97-AF65-F5344CB8AC3E}">
        <p14:creationId xmlns:p14="http://schemas.microsoft.com/office/powerpoint/2010/main" val="17168970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ct val="20000"/>
              </a:spcBef>
              <a:spcAft>
                <a:spcPct val="0"/>
              </a:spcAft>
            </a:pPr>
            <a:r>
              <a:rPr lang="en-US" b="1">
                <a:ea typeface="Calibri" panose="020F0502020204030204"/>
                <a:cs typeface="Calibri" panose="020F0502020204030204"/>
              </a:rPr>
              <a:t>Key facts</a:t>
            </a:r>
          </a:p>
          <a:p>
            <a:pPr marL="171450" indent="-171450">
              <a:buFont typeface="Arial"/>
              <a:buChar char="•"/>
            </a:pPr>
            <a:r>
              <a:rPr lang="en-US"/>
              <a:t>We hold one of the UK’s largest UKRI Impact Acceleration Accounts for Knowledge Exchange and Impact funding</a:t>
            </a:r>
            <a:endParaRPr lang="en-US">
              <a:ea typeface="Calibri"/>
              <a:cs typeface="Calibri"/>
            </a:endParaRPr>
          </a:p>
          <a:p>
            <a:pPr marL="171450" indent="-171450">
              <a:buFont typeface="Arial"/>
              <a:buChar char="•"/>
            </a:pPr>
            <a:r>
              <a:rPr lang="en-US"/>
              <a:t>Maximum ranking (top quintile) for Research Partnerships in the Knowledge Exchange Framework</a:t>
            </a:r>
            <a:endParaRPr lang="en-US">
              <a:ea typeface="Calibri"/>
              <a:cs typeface="Calibri"/>
            </a:endParaRPr>
          </a:p>
          <a:p>
            <a:pPr>
              <a:spcBef>
                <a:spcPct val="20000"/>
              </a:spcBef>
              <a:spcAft>
                <a:spcPct val="0"/>
              </a:spcAft>
            </a:pPr>
            <a:endParaRPr lang="en-US" b="1">
              <a:ea typeface="Calibri" panose="020F0502020204030204"/>
              <a:cs typeface="Calibri" panose="020F0502020204030204"/>
            </a:endParaRPr>
          </a:p>
          <a:p>
            <a:pPr>
              <a:spcBef>
                <a:spcPct val="20000"/>
              </a:spcBef>
              <a:spcAft>
                <a:spcPct val="0"/>
              </a:spcAft>
            </a:pPr>
            <a:r>
              <a:rPr lang="en-US" b="1">
                <a:ea typeface="Calibri" panose="020F0502020204030204"/>
                <a:cs typeface="Calibri" panose="020F0502020204030204"/>
              </a:rPr>
              <a:t>Innovation (expanded)</a:t>
            </a:r>
            <a:endParaRPr lang="en-US">
              <a:ea typeface="Calibri"/>
              <a:cs typeface="Calibri"/>
            </a:endParaRPr>
          </a:p>
          <a:p>
            <a:pPr marL="342265" indent="-342265">
              <a:spcBef>
                <a:spcPct val="20000"/>
              </a:spcBef>
              <a:spcAft>
                <a:spcPct val="0"/>
              </a:spcAft>
              <a:buFont typeface="Calibri"/>
              <a:buChar char="-"/>
            </a:pPr>
            <a:r>
              <a:rPr lang="en-US"/>
              <a:t>Innovation is a core priority for the University and is a central theme within our strategic plan. We have an ambition to become </a:t>
            </a:r>
            <a:r>
              <a:rPr lang="en-US" err="1"/>
              <a:t>recognised</a:t>
            </a:r>
            <a:r>
              <a:rPr lang="en-US"/>
              <a:t> as a world leader in innovation. </a:t>
            </a:r>
            <a:endParaRPr lang="en-US">
              <a:ea typeface="Calibri"/>
              <a:cs typeface="Calibri"/>
            </a:endParaRPr>
          </a:p>
          <a:p>
            <a:pPr>
              <a:spcBef>
                <a:spcPct val="20000"/>
              </a:spcBef>
              <a:spcAft>
                <a:spcPct val="0"/>
              </a:spcAft>
            </a:pPr>
            <a:r>
              <a:rPr lang="en-US" b="1" i="1"/>
              <a:t>External partnerships and collaborations </a:t>
            </a:r>
            <a:r>
              <a:rPr lang="en-US" b="1" i="1" err="1"/>
              <a:t>eg</a:t>
            </a:r>
            <a:r>
              <a:rPr lang="en-US" b="1" i="1"/>
              <a:t> with business</a:t>
            </a:r>
            <a:endParaRPr lang="en-US">
              <a:ea typeface="Calibri" panose="020F0502020204030204"/>
              <a:cs typeface="Calibri" panose="020F0502020204030204"/>
            </a:endParaRPr>
          </a:p>
          <a:p>
            <a:pPr marL="171450" indent="-171450">
              <a:spcBef>
                <a:spcPct val="20000"/>
              </a:spcBef>
              <a:spcAft>
                <a:spcPct val="0"/>
              </a:spcAft>
              <a:buFont typeface="Calibri"/>
              <a:buChar char="-"/>
            </a:pPr>
            <a:r>
              <a:rPr lang="en-US"/>
              <a:t>Sitting at the heart of our innovation activities, we work with partners of all types regionally, nationally and globally to </a:t>
            </a:r>
            <a:r>
              <a:rPr lang="en-US" err="1"/>
              <a:t>maximise</a:t>
            </a:r>
            <a:r>
              <a:rPr lang="en-US"/>
              <a:t> opportunities to innovate. </a:t>
            </a:r>
            <a:endParaRPr lang="en-US">
              <a:ea typeface="Calibri"/>
              <a:cs typeface="Calibri"/>
            </a:endParaRPr>
          </a:p>
          <a:p>
            <a:pPr marL="171450" indent="-171450">
              <a:spcBef>
                <a:spcPct val="20000"/>
              </a:spcBef>
              <a:spcAft>
                <a:spcPct val="0"/>
              </a:spcAft>
              <a:buFont typeface="Calibri"/>
              <a:buChar char="-"/>
            </a:pPr>
            <a:r>
              <a:rPr lang="en-US"/>
              <a:t>We have a range of partnerships and collaborations large and small. </a:t>
            </a:r>
          </a:p>
          <a:p>
            <a:pPr marL="171450" indent="-171450">
              <a:spcBef>
                <a:spcPct val="20000"/>
              </a:spcBef>
              <a:spcAft>
                <a:spcPct val="0"/>
              </a:spcAft>
              <a:buFont typeface="Calibri"/>
              <a:buChar char="-"/>
            </a:pPr>
            <a:r>
              <a:rPr lang="en-US"/>
              <a:t>Examples include Major Strategic alliances with large corporates (</a:t>
            </a:r>
            <a:r>
              <a:rPr lang="en-US" err="1"/>
              <a:t>eg</a:t>
            </a:r>
            <a:r>
              <a:rPr lang="en-US"/>
              <a:t> Siemens, AstraZeneca, Unilever, Rolls Royce). </a:t>
            </a:r>
            <a:endParaRPr lang="en-US">
              <a:ea typeface="Calibri"/>
              <a:cs typeface="Calibri"/>
            </a:endParaRPr>
          </a:p>
          <a:p>
            <a:pPr marL="171450" indent="-171450">
              <a:spcBef>
                <a:spcPct val="20000"/>
              </a:spcBef>
              <a:spcAft>
                <a:spcPct val="0"/>
              </a:spcAft>
              <a:buFont typeface="Calibri"/>
              <a:buChar char="-"/>
            </a:pPr>
            <a:r>
              <a:rPr lang="en-US"/>
              <a:t>Offering extensive support and access to funding for SME partners </a:t>
            </a:r>
            <a:r>
              <a:rPr lang="en-US" err="1"/>
              <a:t>eg</a:t>
            </a:r>
            <a:r>
              <a:rPr lang="en-US"/>
              <a:t> through support for Knowledge Transfer Partnerships (KTP) and our Scale up Forum.</a:t>
            </a:r>
            <a:endParaRPr lang="en-US">
              <a:ea typeface="Calibri" panose="020F0502020204030204"/>
              <a:cs typeface="Calibri" panose="020F0502020204030204"/>
            </a:endParaRPr>
          </a:p>
          <a:p>
            <a:pPr marL="171450" indent="-171450">
              <a:spcBef>
                <a:spcPct val="20000"/>
              </a:spcBef>
              <a:spcAft>
                <a:spcPct val="0"/>
              </a:spcAft>
              <a:buFont typeface="Calibri"/>
              <a:buChar char="-"/>
            </a:pPr>
            <a:endParaRPr lang="en-US" b="1" i="1">
              <a:ea typeface="Calibri"/>
              <a:cs typeface="Calibri"/>
            </a:endParaRPr>
          </a:p>
          <a:p>
            <a:pPr>
              <a:spcBef>
                <a:spcPct val="20000"/>
              </a:spcBef>
              <a:spcAft>
                <a:spcPct val="0"/>
              </a:spcAft>
            </a:pPr>
            <a:r>
              <a:rPr lang="en-US" b="1" i="1" err="1">
                <a:ea typeface="Calibri" panose="020F0502020204030204"/>
                <a:cs typeface="Calibri" panose="020F0502020204030204"/>
              </a:rPr>
              <a:t>Commercialisation</a:t>
            </a:r>
            <a:r>
              <a:rPr lang="en-US" b="1" i="1">
                <a:ea typeface="Calibri" panose="020F0502020204030204"/>
                <a:cs typeface="Calibri" panose="020F0502020204030204"/>
              </a:rPr>
              <a:t> of intellectual property</a:t>
            </a:r>
          </a:p>
          <a:p>
            <a:pPr marL="342265" indent="-342265">
              <a:spcBef>
                <a:spcPct val="20000"/>
              </a:spcBef>
              <a:spcAft>
                <a:spcPct val="0"/>
              </a:spcAft>
              <a:buFont typeface="Calibri"/>
              <a:buChar char="-"/>
            </a:pPr>
            <a:r>
              <a:rPr lang="en-US"/>
              <a:t>We ensure that we </a:t>
            </a:r>
            <a:r>
              <a:rPr lang="en-US" err="1"/>
              <a:t>maximise</a:t>
            </a:r>
            <a:r>
              <a:rPr lang="en-US"/>
              <a:t> opportunities to </a:t>
            </a:r>
            <a:r>
              <a:rPr lang="en-US" err="1"/>
              <a:t>commercialise</a:t>
            </a:r>
            <a:r>
              <a:rPr lang="en-US"/>
              <a:t> our intellectual property by supporting IP-rich spin out companies and securing investment for </a:t>
            </a:r>
            <a:r>
              <a:rPr lang="en-US" err="1"/>
              <a:t>commercialisation</a:t>
            </a:r>
            <a:r>
              <a:rPr lang="en-US"/>
              <a:t>.</a:t>
            </a:r>
            <a:endParaRPr lang="en-US">
              <a:ea typeface="Calibri"/>
              <a:cs typeface="Calibri"/>
            </a:endParaRPr>
          </a:p>
          <a:p>
            <a:pPr marL="342265" indent="-342265">
              <a:spcBef>
                <a:spcPct val="20000"/>
              </a:spcBef>
              <a:spcAft>
                <a:spcPct val="0"/>
              </a:spcAft>
              <a:buFont typeface="Calibri"/>
              <a:buChar char="-"/>
            </a:pPr>
            <a:r>
              <a:rPr lang="en-US"/>
              <a:t>We established the University of Manchester Innovation Factory to support all aspects of IP </a:t>
            </a:r>
            <a:r>
              <a:rPr lang="en-US" err="1"/>
              <a:t>commercialisation</a:t>
            </a:r>
            <a:r>
              <a:rPr lang="en-US"/>
              <a:t>.</a:t>
            </a:r>
            <a:endParaRPr lang="en-US">
              <a:ea typeface="Calibri" panose="020F0502020204030204"/>
              <a:cs typeface="Calibri" panose="020F0502020204030204"/>
            </a:endParaRPr>
          </a:p>
          <a:p>
            <a:pPr>
              <a:spcBef>
                <a:spcPct val="20000"/>
              </a:spcBef>
              <a:spcAft>
                <a:spcPct val="0"/>
              </a:spcAft>
            </a:pPr>
            <a:endParaRPr lang="en-US">
              <a:ea typeface="Calibri" panose="020F0502020204030204"/>
              <a:cs typeface="Calibri" panose="020F0502020204030204"/>
            </a:endParaRPr>
          </a:p>
          <a:p>
            <a:pPr>
              <a:spcBef>
                <a:spcPct val="20000"/>
              </a:spcBef>
              <a:spcAft>
                <a:spcPct val="0"/>
              </a:spcAft>
            </a:pPr>
            <a:r>
              <a:rPr lang="en-US" b="1" i="1">
                <a:ea typeface="Calibri"/>
                <a:cs typeface="Calibri"/>
              </a:rPr>
              <a:t>Innovative environment</a:t>
            </a:r>
            <a:endParaRPr lang="en-US"/>
          </a:p>
          <a:p>
            <a:pPr marL="342265" indent="-342265">
              <a:spcBef>
                <a:spcPct val="20000"/>
              </a:spcBef>
              <a:spcAft>
                <a:spcPct val="0"/>
              </a:spcAft>
              <a:buFont typeface="Calibri"/>
              <a:buChar char="-"/>
            </a:pPr>
            <a:r>
              <a:rPr lang="en-US"/>
              <a:t>We place emphasis on providing an optimal environment to nurture innovation and support entrepreneurs to develop their ideas. </a:t>
            </a:r>
            <a:endParaRPr lang="en-US">
              <a:ea typeface="Calibri"/>
              <a:cs typeface="Calibri"/>
            </a:endParaRPr>
          </a:p>
          <a:p>
            <a:pPr marL="342265" indent="-342265">
              <a:spcBef>
                <a:spcPct val="20000"/>
              </a:spcBef>
              <a:spcAft>
                <a:spcPct val="0"/>
              </a:spcAft>
              <a:buFont typeface="Calibri"/>
              <a:buChar char="-"/>
            </a:pPr>
            <a:r>
              <a:rPr lang="en-US"/>
              <a:t>Our Masood Entrepreneurship Centre offers training, support and guidance for every part of the innovation journey and we have supported many of our students to develop their ideas from early concept through to starting up successful enterprises and securing investment.</a:t>
            </a:r>
            <a:endParaRPr lang="en-US">
              <a:ea typeface="Calibri"/>
              <a:cs typeface="Calibri"/>
            </a:endParaRPr>
          </a:p>
          <a:p>
            <a:pPr marL="342265" indent="-342265">
              <a:spcBef>
                <a:spcPct val="20000"/>
              </a:spcBef>
              <a:spcAft>
                <a:spcPct val="0"/>
              </a:spcAft>
              <a:buFont typeface="Calibri"/>
              <a:buChar char="-"/>
            </a:pPr>
            <a:endParaRPr lang="en-US">
              <a:ea typeface="Calibri"/>
              <a:cs typeface="Calibri"/>
            </a:endParaRPr>
          </a:p>
          <a:p>
            <a:pPr>
              <a:spcBef>
                <a:spcPct val="20000"/>
              </a:spcBef>
              <a:spcAft>
                <a:spcPct val="0"/>
              </a:spcAft>
            </a:pPr>
            <a:endParaRPr lang="en-US">
              <a:ea typeface="Calibri"/>
              <a:cs typeface="Calibri"/>
            </a:endParaRPr>
          </a:p>
        </p:txBody>
      </p:sp>
      <p:sp>
        <p:nvSpPr>
          <p:cNvPr id="4" name="Slide Number Placeholder 3"/>
          <p:cNvSpPr>
            <a:spLocks noGrp="1"/>
          </p:cNvSpPr>
          <p:nvPr>
            <p:ph type="sldNum" sz="quarter" idx="5"/>
          </p:nvPr>
        </p:nvSpPr>
        <p:spPr/>
        <p:txBody>
          <a:bodyPr/>
          <a:lstStyle/>
          <a:p>
            <a:fld id="{2FB694A7-270C-4295-BB03-EE71C693E986}" type="slidenum">
              <a:rPr lang="en-GB" smtClean="0"/>
              <a:t>47</a:t>
            </a:fld>
            <a:endParaRPr lang="en-GB"/>
          </a:p>
        </p:txBody>
      </p:sp>
    </p:spTree>
    <p:extLst>
      <p:ext uri="{BB962C8B-B14F-4D97-AF65-F5344CB8AC3E}">
        <p14:creationId xmlns:p14="http://schemas.microsoft.com/office/powerpoint/2010/main" val="1807286300"/>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ct val="20000"/>
              </a:spcBef>
              <a:spcAft>
                <a:spcPct val="0"/>
              </a:spcAft>
            </a:pPr>
            <a:r>
              <a:rPr lang="en-US" b="1">
                <a:ea typeface="Calibri" panose="020F0502020204030204"/>
                <a:cs typeface="Calibri" panose="020F0502020204030204"/>
              </a:rPr>
              <a:t>Key facts</a:t>
            </a:r>
          </a:p>
          <a:p>
            <a:pPr marL="171450" indent="-171450">
              <a:buFont typeface="Arial"/>
              <a:buChar char="•"/>
            </a:pPr>
            <a:r>
              <a:rPr lang="en-US"/>
              <a:t>We hold one of the UK’s largest UKRI Impact Acceleration Accounts for Knowledge Exchange and Impact funding</a:t>
            </a:r>
            <a:endParaRPr lang="en-US">
              <a:ea typeface="Calibri"/>
              <a:cs typeface="Calibri"/>
            </a:endParaRPr>
          </a:p>
          <a:p>
            <a:pPr marL="171450" indent="-171450">
              <a:buFont typeface="Arial"/>
              <a:buChar char="•"/>
            </a:pPr>
            <a:r>
              <a:rPr lang="en-US"/>
              <a:t>Maximum ranking (top quintile) for Research Partnerships in the Knowledge Exchange Framework</a:t>
            </a:r>
            <a:endParaRPr lang="en-US">
              <a:ea typeface="Calibri"/>
              <a:cs typeface="Calibri"/>
            </a:endParaRPr>
          </a:p>
          <a:p>
            <a:pPr>
              <a:spcBef>
                <a:spcPct val="20000"/>
              </a:spcBef>
              <a:spcAft>
                <a:spcPct val="0"/>
              </a:spcAft>
            </a:pPr>
            <a:endParaRPr lang="en-US" b="1">
              <a:ea typeface="Calibri" panose="020F0502020204030204"/>
              <a:cs typeface="Calibri" panose="020F0502020204030204"/>
            </a:endParaRPr>
          </a:p>
          <a:p>
            <a:pPr>
              <a:spcBef>
                <a:spcPct val="20000"/>
              </a:spcBef>
              <a:spcAft>
                <a:spcPct val="0"/>
              </a:spcAft>
            </a:pPr>
            <a:r>
              <a:rPr lang="en-US" b="1">
                <a:ea typeface="Calibri" panose="020F0502020204030204"/>
                <a:cs typeface="Calibri" panose="020F0502020204030204"/>
              </a:rPr>
              <a:t>Innovation (expanded)</a:t>
            </a:r>
            <a:endParaRPr lang="en-US">
              <a:ea typeface="Calibri"/>
              <a:cs typeface="Calibri"/>
            </a:endParaRPr>
          </a:p>
          <a:p>
            <a:pPr marL="342265" indent="-342265">
              <a:spcBef>
                <a:spcPct val="20000"/>
              </a:spcBef>
              <a:spcAft>
                <a:spcPct val="0"/>
              </a:spcAft>
              <a:buFont typeface="Calibri"/>
              <a:buChar char="-"/>
            </a:pPr>
            <a:r>
              <a:rPr lang="en-US"/>
              <a:t>Innovation is a core priority for the University and is a central theme within our strategic plan. We have an ambition to become recognised as a world leader in innovation. </a:t>
            </a:r>
            <a:endParaRPr lang="en-US">
              <a:ea typeface="Calibri"/>
              <a:cs typeface="Calibri"/>
            </a:endParaRPr>
          </a:p>
          <a:p>
            <a:pPr>
              <a:spcBef>
                <a:spcPct val="20000"/>
              </a:spcBef>
              <a:spcAft>
                <a:spcPct val="0"/>
              </a:spcAft>
            </a:pPr>
            <a:r>
              <a:rPr lang="en-US" b="1" i="1"/>
              <a:t>External partnerships and collaborations </a:t>
            </a:r>
            <a:r>
              <a:rPr lang="en-US" b="1" i="1" err="1"/>
              <a:t>eg</a:t>
            </a:r>
            <a:r>
              <a:rPr lang="en-US" b="1" i="1"/>
              <a:t> with business</a:t>
            </a:r>
            <a:endParaRPr lang="en-US">
              <a:ea typeface="Calibri" panose="020F0502020204030204"/>
              <a:cs typeface="Calibri" panose="020F0502020204030204"/>
            </a:endParaRPr>
          </a:p>
          <a:p>
            <a:pPr marL="171450" indent="-171450">
              <a:spcBef>
                <a:spcPct val="20000"/>
              </a:spcBef>
              <a:spcAft>
                <a:spcPct val="0"/>
              </a:spcAft>
              <a:buFont typeface="Calibri"/>
              <a:buChar char="-"/>
            </a:pPr>
            <a:r>
              <a:rPr lang="en-US"/>
              <a:t>Sitting at the heart of our innovation activities, we work with partners of all types regionally, nationally and globally to </a:t>
            </a:r>
            <a:r>
              <a:rPr lang="en-US" err="1"/>
              <a:t>maximise</a:t>
            </a:r>
            <a:r>
              <a:rPr lang="en-US"/>
              <a:t> opportunities to innovate. </a:t>
            </a:r>
            <a:endParaRPr lang="en-US">
              <a:ea typeface="Calibri"/>
              <a:cs typeface="Calibri"/>
            </a:endParaRPr>
          </a:p>
          <a:p>
            <a:pPr marL="171450" indent="-171450">
              <a:spcBef>
                <a:spcPct val="20000"/>
              </a:spcBef>
              <a:spcAft>
                <a:spcPct val="0"/>
              </a:spcAft>
              <a:buFont typeface="Calibri"/>
              <a:buChar char="-"/>
            </a:pPr>
            <a:r>
              <a:rPr lang="en-US"/>
              <a:t>We have a range of partnerships and collaborations large and small. </a:t>
            </a:r>
          </a:p>
          <a:p>
            <a:pPr marL="171450" indent="-171450">
              <a:spcBef>
                <a:spcPct val="20000"/>
              </a:spcBef>
              <a:spcAft>
                <a:spcPct val="0"/>
              </a:spcAft>
              <a:buFont typeface="Calibri"/>
              <a:buChar char="-"/>
            </a:pPr>
            <a:r>
              <a:rPr lang="en-US"/>
              <a:t>Examples include Major Strategic alliances with large corporates (</a:t>
            </a:r>
            <a:r>
              <a:rPr lang="en-US" err="1"/>
              <a:t>eg</a:t>
            </a:r>
            <a:r>
              <a:rPr lang="en-US"/>
              <a:t> Siemens, AstraZeneca, Unilever, Rolls Royce). </a:t>
            </a:r>
            <a:endParaRPr lang="en-US">
              <a:ea typeface="Calibri"/>
              <a:cs typeface="Calibri"/>
            </a:endParaRPr>
          </a:p>
          <a:p>
            <a:pPr marL="171450" indent="-171450">
              <a:spcBef>
                <a:spcPct val="20000"/>
              </a:spcBef>
              <a:spcAft>
                <a:spcPct val="0"/>
              </a:spcAft>
              <a:buFont typeface="Calibri"/>
              <a:buChar char="-"/>
            </a:pPr>
            <a:r>
              <a:rPr lang="en-US"/>
              <a:t>Offering extensive support and access to funding for SME partners </a:t>
            </a:r>
            <a:r>
              <a:rPr lang="en-US" err="1"/>
              <a:t>eg</a:t>
            </a:r>
            <a:r>
              <a:rPr lang="en-US"/>
              <a:t> through support for Knowledge Transfer Partnerships (KTP) and our Scale up Forum.</a:t>
            </a:r>
            <a:endParaRPr lang="en-US">
              <a:ea typeface="Calibri" panose="020F0502020204030204"/>
              <a:cs typeface="Calibri" panose="020F0502020204030204"/>
            </a:endParaRPr>
          </a:p>
          <a:p>
            <a:pPr marL="171450" indent="-171450">
              <a:spcBef>
                <a:spcPct val="20000"/>
              </a:spcBef>
              <a:spcAft>
                <a:spcPct val="0"/>
              </a:spcAft>
              <a:buFont typeface="Calibri"/>
              <a:buChar char="-"/>
            </a:pPr>
            <a:endParaRPr lang="en-US" b="1" i="1">
              <a:ea typeface="Calibri"/>
              <a:cs typeface="Calibri"/>
            </a:endParaRPr>
          </a:p>
          <a:p>
            <a:pPr>
              <a:spcBef>
                <a:spcPct val="20000"/>
              </a:spcBef>
              <a:spcAft>
                <a:spcPct val="0"/>
              </a:spcAft>
            </a:pPr>
            <a:r>
              <a:rPr lang="en-US" b="1" i="1">
                <a:ea typeface="Calibri"/>
                <a:cs typeface="Calibri"/>
              </a:rPr>
              <a:t>Commercialisation of intellectual property</a:t>
            </a:r>
          </a:p>
          <a:p>
            <a:pPr marL="342265" indent="-342265">
              <a:spcBef>
                <a:spcPct val="20000"/>
              </a:spcBef>
              <a:spcAft>
                <a:spcPct val="0"/>
              </a:spcAft>
              <a:buFont typeface="Calibri"/>
              <a:buChar char="-"/>
            </a:pPr>
            <a:r>
              <a:rPr lang="en-US"/>
              <a:t>We ensure that we </a:t>
            </a:r>
            <a:r>
              <a:rPr lang="en-US" err="1"/>
              <a:t>maximise</a:t>
            </a:r>
            <a:r>
              <a:rPr lang="en-US"/>
              <a:t> opportunities to </a:t>
            </a:r>
            <a:r>
              <a:rPr lang="en-US" err="1"/>
              <a:t>commercialise</a:t>
            </a:r>
            <a:r>
              <a:rPr lang="en-US"/>
              <a:t> our intellectual property by supporting IP-rich spin out companies and securing investment for commercialisation.</a:t>
            </a:r>
            <a:endParaRPr lang="en-US">
              <a:ea typeface="Calibri"/>
              <a:cs typeface="Calibri"/>
            </a:endParaRPr>
          </a:p>
          <a:p>
            <a:pPr marL="342265" indent="-342265">
              <a:spcBef>
                <a:spcPct val="20000"/>
              </a:spcBef>
              <a:spcAft>
                <a:spcPct val="0"/>
              </a:spcAft>
              <a:buFont typeface="Calibri"/>
              <a:buChar char="-"/>
            </a:pPr>
            <a:r>
              <a:rPr lang="en-US"/>
              <a:t>We established the University of Manchester Innovation Factory to support all aspects of IP commercialisation.</a:t>
            </a:r>
            <a:endParaRPr lang="en-US">
              <a:ea typeface="Calibri" panose="020F0502020204030204"/>
              <a:cs typeface="Calibri" panose="020F0502020204030204"/>
            </a:endParaRPr>
          </a:p>
          <a:p>
            <a:pPr>
              <a:spcBef>
                <a:spcPct val="20000"/>
              </a:spcBef>
              <a:spcAft>
                <a:spcPct val="0"/>
              </a:spcAft>
            </a:pPr>
            <a:endParaRPr lang="en-US">
              <a:ea typeface="Calibri" panose="020F0502020204030204"/>
              <a:cs typeface="Calibri" panose="020F0502020204030204"/>
            </a:endParaRPr>
          </a:p>
          <a:p>
            <a:pPr>
              <a:spcBef>
                <a:spcPct val="20000"/>
              </a:spcBef>
              <a:spcAft>
                <a:spcPct val="0"/>
              </a:spcAft>
            </a:pPr>
            <a:r>
              <a:rPr lang="en-US" b="1" i="1">
                <a:ea typeface="Calibri"/>
                <a:cs typeface="Calibri"/>
              </a:rPr>
              <a:t>Innovative environment</a:t>
            </a:r>
            <a:endParaRPr lang="en-US"/>
          </a:p>
          <a:p>
            <a:pPr marL="342265" indent="-342265">
              <a:spcBef>
                <a:spcPct val="20000"/>
              </a:spcBef>
              <a:spcAft>
                <a:spcPct val="0"/>
              </a:spcAft>
              <a:buFont typeface="Calibri"/>
              <a:buChar char="-"/>
            </a:pPr>
            <a:r>
              <a:rPr lang="en-US"/>
              <a:t>We place emphasis on providing an optimal environment to nurture innovation and support entrepreneurs to develop their ideas. </a:t>
            </a:r>
            <a:endParaRPr lang="en-US">
              <a:ea typeface="Calibri"/>
              <a:cs typeface="Calibri"/>
            </a:endParaRPr>
          </a:p>
          <a:p>
            <a:pPr marL="342265" indent="-342265">
              <a:spcBef>
                <a:spcPct val="20000"/>
              </a:spcBef>
              <a:spcAft>
                <a:spcPct val="0"/>
              </a:spcAft>
              <a:buFont typeface="Calibri"/>
              <a:buChar char="-"/>
            </a:pPr>
            <a:r>
              <a:rPr lang="en-US"/>
              <a:t>Our Masood Entrepreneurship Centre offers training, support and guidance for every part of the innovation journey and we have supported many of our students to develop their ideas from early concept through to starting up successful enterprises and securing investment.</a:t>
            </a:r>
            <a:endParaRPr lang="en-US">
              <a:ea typeface="Calibri"/>
              <a:cs typeface="Calibri"/>
            </a:endParaRPr>
          </a:p>
          <a:p>
            <a:pPr marL="342265" indent="-342265">
              <a:spcBef>
                <a:spcPct val="20000"/>
              </a:spcBef>
              <a:spcAft>
                <a:spcPct val="0"/>
              </a:spcAft>
              <a:buFont typeface="Calibri"/>
              <a:buChar char="-"/>
            </a:pPr>
            <a:endParaRPr lang="en-US">
              <a:ea typeface="Calibri"/>
              <a:cs typeface="Calibri"/>
            </a:endParaRPr>
          </a:p>
          <a:p>
            <a:pPr>
              <a:spcBef>
                <a:spcPct val="20000"/>
              </a:spcBef>
              <a:spcAft>
                <a:spcPct val="0"/>
              </a:spcAft>
            </a:pPr>
            <a:endParaRPr lang="en-US">
              <a:ea typeface="Calibri"/>
              <a:cs typeface="Calibri"/>
            </a:endParaRPr>
          </a:p>
        </p:txBody>
      </p:sp>
      <p:sp>
        <p:nvSpPr>
          <p:cNvPr id="4" name="Slide Number Placeholder 3"/>
          <p:cNvSpPr>
            <a:spLocks noGrp="1"/>
          </p:cNvSpPr>
          <p:nvPr>
            <p:ph type="sldNum" sz="quarter" idx="5"/>
          </p:nvPr>
        </p:nvSpPr>
        <p:spPr/>
        <p:txBody>
          <a:bodyPr/>
          <a:lstStyle/>
          <a:p>
            <a:fld id="{2FB694A7-270C-4295-BB03-EE71C693E986}" type="slidenum">
              <a:rPr lang="en-GB" smtClean="0"/>
              <a:t>48</a:t>
            </a:fld>
            <a:endParaRPr lang="en-GB"/>
          </a:p>
        </p:txBody>
      </p:sp>
    </p:spTree>
    <p:extLst>
      <p:ext uri="{BB962C8B-B14F-4D97-AF65-F5344CB8AC3E}">
        <p14:creationId xmlns:p14="http://schemas.microsoft.com/office/powerpoint/2010/main" val="3242022399"/>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US" sz="1200" b="0" i="0" u="none" strike="noStrike" kern="1200">
                <a:solidFill>
                  <a:schemeClr val="tx1"/>
                </a:solidFill>
                <a:effectLst/>
                <a:latin typeface="+mn-lt"/>
                <a:ea typeface="+mn-ea"/>
                <a:cs typeface="+mn-cs"/>
              </a:rPr>
              <a:t>The University of Manchester has a well established and comprehensive innovation ecosystem, as outlined in this infographic. Each quarter of the loop highlights the key innovation objectives and the functions responsible for the delivery of those objectives. The </a:t>
            </a:r>
            <a:r>
              <a:rPr lang="en-US" sz="1200" b="0" i="0" u="none" strike="noStrike" kern="1200" err="1">
                <a:solidFill>
                  <a:schemeClr val="tx1"/>
                </a:solidFill>
                <a:effectLst/>
                <a:latin typeface="+mn-lt"/>
                <a:ea typeface="+mn-ea"/>
                <a:cs typeface="+mn-cs"/>
              </a:rPr>
              <a:t>coloured</a:t>
            </a:r>
            <a:r>
              <a:rPr lang="en-US" sz="1200" b="0" i="0" u="none" strike="noStrike" kern="1200">
                <a:solidFill>
                  <a:schemeClr val="tx1"/>
                </a:solidFill>
                <a:effectLst/>
                <a:latin typeface="+mn-lt"/>
                <a:ea typeface="+mn-ea"/>
                <a:cs typeface="+mn-cs"/>
              </a:rPr>
              <a:t> outer circle highlights the key stakeholders involved. </a:t>
            </a:r>
          </a:p>
          <a:p>
            <a:pPr rtl="0" fontAlgn="base"/>
            <a:endParaRPr lang="en-US" sz="1200" b="0" i="0" u="none" strike="noStrike" kern="1200">
              <a:solidFill>
                <a:schemeClr val="tx1"/>
              </a:solidFill>
              <a:effectLst/>
              <a:latin typeface="+mn-lt"/>
              <a:ea typeface="+mn-ea"/>
              <a:cs typeface="+mn-cs"/>
            </a:endParaRPr>
          </a:p>
          <a:p>
            <a:pPr rtl="0" fontAlgn="base"/>
            <a:r>
              <a:rPr lang="en-US" sz="1200" b="0" i="0" u="none" strike="noStrike" kern="1200">
                <a:solidFill>
                  <a:schemeClr val="tx1"/>
                </a:solidFill>
                <a:effectLst/>
                <a:latin typeface="+mn-lt"/>
                <a:ea typeface="+mn-ea"/>
                <a:cs typeface="+mn-cs"/>
              </a:rPr>
              <a:t>It is important to note that innovation activities may feed into multiple areas of the ecosystem loop, at different points. For example, a student develops innovation and entrepreneurial capabilities via MEC and Innovation Academy &gt; goes on to establish a start-up business &gt; that business collaborates with the University to enhance the businesses R&amp;D capabilities &gt; they set up their HQ at Sister. Another example, a business engages with Unit M &gt; decides to grow their business in Manchester &gt; establishes a collaborative R&amp;D partnership with the University &gt; licenses some of the University IP &gt; recruits entrepreneurial students. </a:t>
            </a:r>
            <a:endParaRPr lang="en-US" sz="1200" b="0" i="0" kern="1200">
              <a:solidFill>
                <a:schemeClr val="tx1"/>
              </a:solidFill>
              <a:effectLst/>
              <a:latin typeface="+mn-lt"/>
              <a:ea typeface="Calibri"/>
              <a:cs typeface="Calibri"/>
            </a:endParaRPr>
          </a:p>
          <a:p>
            <a:pPr rtl="0" fontAlgn="base"/>
            <a:r>
              <a:rPr lang="en-US" sz="1200" b="0" i="0" kern="1200">
                <a:solidFill>
                  <a:schemeClr val="tx1"/>
                </a:solidFill>
                <a:effectLst/>
                <a:latin typeface="+mn-lt"/>
                <a:ea typeface="+mn-ea"/>
                <a:cs typeface="+mn-cs"/>
              </a:rPr>
              <a:t>​</a:t>
            </a:r>
            <a:endParaRPr lang="en-US" sz="1200" b="0" i="0" kern="1200">
              <a:solidFill>
                <a:schemeClr val="tx1"/>
              </a:solidFill>
              <a:effectLst/>
              <a:latin typeface="+mn-lt"/>
              <a:ea typeface="Calibri"/>
              <a:cs typeface="Calibri"/>
            </a:endParaRPr>
          </a:p>
          <a:p>
            <a:pPr marL="171450" indent="-171450" fontAlgn="base">
              <a:buFont typeface="Arial" panose="020B0604020202020204" pitchFamily="34" charset="0"/>
              <a:buChar char="•"/>
            </a:pPr>
            <a:r>
              <a:rPr lang="en-US" sz="1200" b="0" i="0" u="none" strike="noStrike" kern="1200">
                <a:solidFill>
                  <a:schemeClr val="tx1"/>
                </a:solidFill>
                <a:effectLst/>
                <a:latin typeface="+mn-lt"/>
                <a:ea typeface="+mn-ea"/>
                <a:cs typeface="+mn-cs"/>
              </a:rPr>
              <a:t>Train</a:t>
            </a:r>
            <a:r>
              <a:rPr lang="en-US"/>
              <a:t> and</a:t>
            </a:r>
            <a:r>
              <a:rPr lang="en-US" sz="1200" b="0" i="0" u="none" strike="noStrike" kern="1200">
                <a:solidFill>
                  <a:schemeClr val="tx1"/>
                </a:solidFill>
                <a:effectLst/>
                <a:latin typeface="+mn-lt"/>
                <a:ea typeface="+mn-ea"/>
                <a:cs typeface="+mn-cs"/>
              </a:rPr>
              <a:t> </a:t>
            </a:r>
            <a:r>
              <a:rPr lang="en-US"/>
              <a:t>inspire</a:t>
            </a:r>
            <a:r>
              <a:rPr lang="en-US" sz="1200" b="0" i="0" u="none" strike="noStrike" kern="1200">
                <a:solidFill>
                  <a:schemeClr val="tx1"/>
                </a:solidFill>
                <a:effectLst/>
                <a:latin typeface="+mn-lt"/>
                <a:ea typeface="+mn-ea"/>
                <a:cs typeface="+mn-cs"/>
              </a:rPr>
              <a:t>: Training and development of our staff and students to be entrepreneurial and innovative is provided via the Innovation Academy and Masood Entrepreneurship Centre (MEC)</a:t>
            </a:r>
            <a:r>
              <a:rPr lang="en-US" sz="1200" b="0" i="0" kern="1200">
                <a:solidFill>
                  <a:schemeClr val="tx1"/>
                </a:solidFill>
                <a:effectLst/>
                <a:latin typeface="+mn-lt"/>
                <a:ea typeface="+mn-ea"/>
                <a:cs typeface="+mn-cs"/>
              </a:rPr>
              <a:t>​.</a:t>
            </a:r>
            <a:endParaRPr lang="en-US" sz="1200" b="0" i="0" kern="1200">
              <a:solidFill>
                <a:schemeClr val="tx1"/>
              </a:solidFill>
              <a:effectLst/>
              <a:latin typeface="+mn-lt"/>
              <a:ea typeface="Calibri"/>
              <a:cs typeface="Calibri"/>
            </a:endParaRPr>
          </a:p>
          <a:p>
            <a:endParaRPr lang="en-US">
              <a:ea typeface="Calibri" panose="020F0502020204030204"/>
              <a:cs typeface="Calibri" panose="020F0502020204030204"/>
            </a:endParaRPr>
          </a:p>
          <a:p>
            <a:pPr marL="171450" indent="-171450" fontAlgn="base">
              <a:buFont typeface="Arial" panose="020B0604020202020204" pitchFamily="34" charset="0"/>
              <a:buChar char="•"/>
            </a:pPr>
            <a:r>
              <a:rPr lang="en-US" sz="1200" b="0" i="0" kern="1200">
                <a:solidFill>
                  <a:schemeClr val="tx1"/>
                </a:solidFill>
                <a:effectLst/>
                <a:latin typeface="+mn-lt"/>
                <a:ea typeface="+mn-ea"/>
                <a:cs typeface="+mn-cs"/>
              </a:rPr>
              <a:t>Establish</a:t>
            </a:r>
            <a:r>
              <a:rPr lang="en-US"/>
              <a:t> and</a:t>
            </a:r>
            <a:r>
              <a:rPr lang="en-US" sz="1200" b="0" i="0" kern="1200">
                <a:solidFill>
                  <a:schemeClr val="tx1"/>
                </a:solidFill>
                <a:effectLst/>
                <a:latin typeface="+mn-lt"/>
                <a:ea typeface="+mn-ea"/>
                <a:cs typeface="+mn-cs"/>
              </a:rPr>
              <a:t> </a:t>
            </a:r>
            <a:r>
              <a:rPr lang="en-US"/>
              <a:t>diversify</a:t>
            </a:r>
            <a:r>
              <a:rPr lang="en-US" sz="1200" b="0" i="0" kern="1200">
                <a:solidFill>
                  <a:schemeClr val="tx1"/>
                </a:solidFill>
                <a:effectLst/>
                <a:latin typeface="+mn-lt"/>
                <a:ea typeface="+mn-ea"/>
                <a:cs typeface="+mn-cs"/>
              </a:rPr>
              <a:t>: The University partners and collaborated with businesses and external </a:t>
            </a:r>
            <a:r>
              <a:rPr lang="en-US" sz="1200" b="0" i="0" kern="1200" err="1">
                <a:solidFill>
                  <a:schemeClr val="tx1"/>
                </a:solidFill>
                <a:effectLst/>
                <a:latin typeface="+mn-lt"/>
                <a:ea typeface="+mn-ea"/>
                <a:cs typeface="+mn-cs"/>
              </a:rPr>
              <a:t>organisations</a:t>
            </a:r>
            <a:r>
              <a:rPr lang="en-US" sz="1200" b="0" i="0" kern="1200">
                <a:solidFill>
                  <a:schemeClr val="tx1"/>
                </a:solidFill>
                <a:effectLst/>
                <a:latin typeface="+mn-lt"/>
                <a:ea typeface="+mn-ea"/>
                <a:cs typeface="+mn-cs"/>
              </a:rPr>
              <a:t> in several ways. The Business Engagement and Knowledge Exchange team is the main point of entry for businesses wanting to partner and collaborate with the University and the team manages the establishment and diversification of our industrial relationships and partnerships. </a:t>
            </a:r>
            <a:endParaRPr lang="en-US" sz="1200" b="0" i="0" kern="1200">
              <a:solidFill>
                <a:schemeClr val="tx1"/>
              </a:solidFill>
              <a:effectLst/>
              <a:latin typeface="+mn-lt"/>
              <a:ea typeface="Calibri"/>
              <a:cs typeface="Calibri"/>
            </a:endParaRPr>
          </a:p>
          <a:p>
            <a:pPr marL="171450" indent="-171450">
              <a:buFont typeface="Arial" panose="020B0604020202020204" pitchFamily="34" charset="0"/>
              <a:buChar char="•"/>
            </a:pPr>
            <a:endParaRPr lang="en-US"/>
          </a:p>
          <a:p>
            <a:pPr marL="171450" indent="-171450" rtl="0" fontAlgn="base">
              <a:buFont typeface="Arial" panose="020B0604020202020204" pitchFamily="34" charset="0"/>
              <a:buChar char="•"/>
            </a:pPr>
            <a:r>
              <a:rPr lang="en-US" sz="1200" b="0" i="0" u="none" strike="noStrike" kern="1200">
                <a:solidFill>
                  <a:schemeClr val="tx1"/>
                </a:solidFill>
                <a:effectLst/>
                <a:latin typeface="+mn-lt"/>
                <a:ea typeface="+mn-ea"/>
                <a:cs typeface="+mn-cs"/>
              </a:rPr>
              <a:t>The Innovation Factory</a:t>
            </a:r>
            <a:r>
              <a:rPr lang="en-US" sz="1200" b="0" i="0" u="none" strike="noStrike" kern="1200" baseline="0">
                <a:solidFill>
                  <a:schemeClr val="tx1"/>
                </a:solidFill>
                <a:effectLst/>
                <a:latin typeface="+mn-lt"/>
                <a:ea typeface="+mn-ea"/>
                <a:cs typeface="+mn-cs"/>
              </a:rPr>
              <a:t> is responsible for </a:t>
            </a:r>
            <a:r>
              <a:rPr lang="en-US" sz="1200" b="0" i="0" u="none" strike="noStrike" kern="1200">
                <a:solidFill>
                  <a:schemeClr val="tx1"/>
                </a:solidFill>
                <a:effectLst/>
                <a:latin typeface="+mn-lt"/>
                <a:ea typeface="+mn-ea"/>
                <a:cs typeface="+mn-cs"/>
              </a:rPr>
              <a:t>protecting and </a:t>
            </a:r>
            <a:r>
              <a:rPr lang="en-US" sz="1200" b="0" i="0" u="none" strike="noStrike" kern="1200" err="1">
                <a:solidFill>
                  <a:schemeClr val="tx1"/>
                </a:solidFill>
                <a:effectLst/>
                <a:latin typeface="+mn-lt"/>
                <a:ea typeface="+mn-ea"/>
                <a:cs typeface="+mn-cs"/>
              </a:rPr>
              <a:t>commercialising</a:t>
            </a:r>
            <a:r>
              <a:rPr lang="en-US" sz="1200" b="0" i="0" u="none" strike="noStrike" kern="1200">
                <a:solidFill>
                  <a:schemeClr val="tx1"/>
                </a:solidFill>
                <a:effectLst/>
                <a:latin typeface="+mn-lt"/>
                <a:ea typeface="+mn-ea"/>
                <a:cs typeface="+mn-cs"/>
              </a:rPr>
              <a:t> the University’s IP through spin-outs and licensing. </a:t>
            </a:r>
            <a:endParaRPr lang="en-US" sz="1200" b="0" i="0" kern="1200">
              <a:solidFill>
                <a:schemeClr val="tx1"/>
              </a:solidFill>
              <a:effectLst/>
              <a:latin typeface="+mn-lt"/>
              <a:ea typeface="Calibri"/>
              <a:cs typeface="Calibri"/>
            </a:endParaRPr>
          </a:p>
          <a:p>
            <a:pPr marL="171450" indent="-171450">
              <a:buFont typeface="Arial" panose="020B0604020202020204" pitchFamily="34" charset="0"/>
              <a:buChar char="•"/>
            </a:pPr>
            <a:endParaRPr lang="en-US"/>
          </a:p>
          <a:p>
            <a:pPr marL="171450" indent="-171450" rtl="0" fontAlgn="base">
              <a:buFont typeface="Arial" panose="020B0604020202020204" pitchFamily="34" charset="0"/>
              <a:buChar char="•"/>
            </a:pPr>
            <a:r>
              <a:rPr lang="en-US" sz="1200" b="0" i="0" u="none" strike="noStrike" kern="1200">
                <a:solidFill>
                  <a:schemeClr val="tx1"/>
                </a:solidFill>
                <a:effectLst/>
                <a:latin typeface="+mn-lt"/>
                <a:ea typeface="+mn-ea"/>
                <a:cs typeface="+mn-cs"/>
              </a:rPr>
              <a:t>Unit M has been recently established to c</a:t>
            </a:r>
            <a:r>
              <a:rPr lang="en-GB" sz="1200" b="0" i="0" u="none" strike="noStrike" kern="1200" err="1">
                <a:solidFill>
                  <a:schemeClr val="tx1"/>
                </a:solidFill>
                <a:effectLst/>
                <a:latin typeface="+mn-lt"/>
                <a:ea typeface="+mn-ea"/>
                <a:cs typeface="+mn-cs"/>
              </a:rPr>
              <a:t>onnect</a:t>
            </a:r>
            <a:r>
              <a:rPr lang="en-GB" sz="1200" b="0" i="0" u="none" strike="noStrike" kern="1200">
                <a:solidFill>
                  <a:schemeClr val="tx1"/>
                </a:solidFill>
                <a:effectLst/>
                <a:latin typeface="+mn-lt"/>
                <a:ea typeface="+mn-ea"/>
                <a:cs typeface="+mn-cs"/>
              </a:rPr>
              <a:t> and catalyse the innovation ecosystem in Manchester and the wider region to accelerate inclusive growth</a:t>
            </a:r>
            <a:r>
              <a:rPr lang="en-US" sz="1200" b="0" i="0" kern="1200">
                <a:solidFill>
                  <a:schemeClr val="tx1"/>
                </a:solidFill>
                <a:effectLst/>
                <a:latin typeface="+mn-lt"/>
                <a:ea typeface="+mn-ea"/>
                <a:cs typeface="+mn-cs"/>
              </a:rPr>
              <a:t>​</a:t>
            </a:r>
            <a:endParaRPr lang="en-US" sz="1200" b="0" i="0" kern="1200">
              <a:solidFill>
                <a:schemeClr val="tx1"/>
              </a:solidFill>
              <a:effectLst/>
              <a:latin typeface="+mn-lt"/>
              <a:ea typeface="Calibri"/>
              <a:cs typeface="Calibri"/>
            </a:endParaRPr>
          </a:p>
          <a:p>
            <a:pPr marL="171450" indent="-171450">
              <a:buFont typeface="Arial" panose="020B0604020202020204" pitchFamily="34" charset="0"/>
              <a:buChar char="•"/>
            </a:pPr>
            <a:endParaRPr lang="en-US"/>
          </a:p>
          <a:p>
            <a:pPr marL="171450" indent="-171450" rtl="0" fontAlgn="base">
              <a:buFont typeface="Arial" panose="020B0604020202020204" pitchFamily="34" charset="0"/>
              <a:buChar char="•"/>
            </a:pPr>
            <a:r>
              <a:rPr lang="en-US" sz="1200" b="0" i="0" u="none" strike="noStrike" kern="1200">
                <a:solidFill>
                  <a:schemeClr val="tx1"/>
                </a:solidFill>
                <a:effectLst/>
                <a:latin typeface="+mn-lt"/>
                <a:ea typeface="+mn-ea"/>
                <a:cs typeface="+mn-cs"/>
              </a:rPr>
              <a:t>Sister</a:t>
            </a:r>
            <a:r>
              <a:rPr lang="en-US" sz="1200" b="0" i="0" u="none" strike="noStrike" kern="1200" baseline="0">
                <a:solidFill>
                  <a:schemeClr val="tx1"/>
                </a:solidFill>
                <a:effectLst/>
                <a:latin typeface="+mn-lt"/>
                <a:ea typeface="+mn-ea"/>
                <a:cs typeface="+mn-cs"/>
              </a:rPr>
              <a:t> (formerly ID Manchester),</a:t>
            </a:r>
            <a:r>
              <a:rPr lang="en-US" sz="1200" b="0" i="0" u="none" strike="noStrike" kern="1200">
                <a:solidFill>
                  <a:schemeClr val="tx1"/>
                </a:solidFill>
                <a:effectLst/>
                <a:latin typeface="+mn-lt"/>
                <a:ea typeface="+mn-ea"/>
                <a:cs typeface="+mn-cs"/>
              </a:rPr>
              <a:t> the University’s joint venture with </a:t>
            </a:r>
            <a:r>
              <a:rPr lang="en-US" sz="1200" b="0" i="0" u="none" strike="noStrike" kern="1200" err="1">
                <a:solidFill>
                  <a:schemeClr val="tx1"/>
                </a:solidFill>
                <a:effectLst/>
                <a:latin typeface="+mn-lt"/>
                <a:ea typeface="+mn-ea"/>
                <a:cs typeface="+mn-cs"/>
              </a:rPr>
              <a:t>Bruntwood</a:t>
            </a:r>
            <a:r>
              <a:rPr lang="en-US" sz="1200" b="0" i="0" u="none" strike="noStrike" kern="1200">
                <a:solidFill>
                  <a:schemeClr val="tx1"/>
                </a:solidFill>
                <a:effectLst/>
                <a:latin typeface="+mn-lt"/>
                <a:ea typeface="+mn-ea"/>
                <a:cs typeface="+mn-cs"/>
              </a:rPr>
              <a:t> to establish Manchester’s world-leading Innovation District, comprising of innovator space and innovation community development. The Renold Innovation Hub opened in 2024. </a:t>
            </a:r>
            <a:endParaRPr lang="en-GB" sz="1200" b="0" i="0" kern="1200">
              <a:solidFill>
                <a:schemeClr val="tx1"/>
              </a:solidFill>
              <a:effectLst/>
              <a:latin typeface="+mn-lt"/>
              <a:ea typeface="+mn-ea"/>
              <a:cs typeface="+mn-cs"/>
            </a:endParaRPr>
          </a:p>
          <a:p>
            <a:endParaRPr lang="en-GB"/>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FB694A7-270C-4295-BB03-EE71C693E986}"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49</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5314203"/>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000" b="1">
                <a:ea typeface="Calibri"/>
                <a:cs typeface="Calibri"/>
              </a:rPr>
              <a:t>Overview:</a:t>
            </a:r>
          </a:p>
          <a:p>
            <a:endParaRPr lang="en-GB" sz="1000" b="1">
              <a:ea typeface="Calibri"/>
              <a:cs typeface="Calibri"/>
            </a:endParaRPr>
          </a:p>
          <a:p>
            <a:pPr marL="285750" indent="-285750">
              <a:buFont typeface="Calibri"/>
              <a:buChar char="-"/>
            </a:pPr>
            <a:r>
              <a:rPr lang="en-GB" sz="1000">
                <a:ea typeface="Calibri"/>
                <a:cs typeface="Calibri"/>
              </a:rPr>
              <a:t>Knowledge exchange remains a key priority and the University achieved the maximum possible rating of 'very high engagement' for intellectual property and commercialisation according to the Knowledge Exchange Framework. </a:t>
            </a:r>
          </a:p>
          <a:p>
            <a:pPr marL="285750" indent="-285750">
              <a:buFont typeface="Calibri"/>
              <a:buChar char="-"/>
            </a:pPr>
            <a:r>
              <a:rPr lang="en-GB" sz="1000">
                <a:ea typeface="Calibri"/>
                <a:cs typeface="Calibri"/>
              </a:rPr>
              <a:t>Received £15 million from the UK Research and Innovation Impact Acceleration Account, one of the largest in the UK, to turn cutting-edge research into innovative solutions. </a:t>
            </a:r>
          </a:p>
          <a:p>
            <a:pPr marL="285750" indent="-285750">
              <a:buFont typeface="Calibri"/>
              <a:buChar char="-"/>
            </a:pPr>
            <a:r>
              <a:rPr lang="en-GB" sz="1000">
                <a:ea typeface="Calibri"/>
                <a:cs typeface="Calibri"/>
              </a:rPr>
              <a:t>Our 20-year, multi-million pound partnership with Boots and the No7 Beauty Company was renewed for a further five years. This high-profile partnership is furthering skin science advancements and developing new products that are revolutionising skin care in the beauty industry. </a:t>
            </a:r>
          </a:p>
          <a:p>
            <a:pPr marL="285750" indent="-285750">
              <a:buFont typeface="Calibri"/>
              <a:buChar char="-"/>
            </a:pPr>
            <a:r>
              <a:rPr lang="en-GB" sz="1000">
                <a:ea typeface="Calibri"/>
                <a:cs typeface="Calibri"/>
              </a:rPr>
              <a:t>The University is actively involved in Prosperity Partnerships, a UKRI programme that brings together industry and academia to address real-world challenges and holds one of the largest portfolios of Prosperity Partnership funding at £52 million. </a:t>
            </a:r>
          </a:p>
          <a:p>
            <a:endParaRPr lang="en-GB">
              <a:ea typeface="Calibri"/>
              <a:cs typeface="Calibri"/>
            </a:endParaRPr>
          </a:p>
          <a:p>
            <a:endParaRPr lang="en-GB" sz="1000" b="1">
              <a:ea typeface="Calibri"/>
              <a:cs typeface="Calibri"/>
            </a:endParaRPr>
          </a:p>
          <a:p>
            <a:endParaRPr lang="en-GB" sz="1000">
              <a:ea typeface="Calibri"/>
              <a:cs typeface="Calibri"/>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FB694A7-270C-4295-BB03-EE71C693E986}"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50</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47893124"/>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Through our partnerships and collaborations with external organisations, we are committed to driving economic growth, social development and cultural enrichment. </a:t>
            </a:r>
            <a:endParaRPr lang="en-US"/>
          </a:p>
          <a:p>
            <a:endParaRPr lang="en-GB"/>
          </a:p>
          <a:p>
            <a:r>
              <a:rPr lang="en-GB"/>
              <a:t>The Business Engagement and Knowledge Exchange Team is the main entry point of entry to the University for businesses seeking to partner and collaborate. The team also provides stewardship that facilitates growth and diversity of these partnerships. </a:t>
            </a:r>
            <a:endParaRPr lang="en-US"/>
          </a:p>
          <a:p>
            <a:endParaRPr lang="en-GB"/>
          </a:p>
          <a:p>
            <a:r>
              <a:rPr lang="en-GB"/>
              <a:t>We're proud to partner with some of the largest organisations in </a:t>
            </a:r>
            <a:br>
              <a:rPr lang="en-GB">
                <a:cs typeface="+mn-lt"/>
              </a:rPr>
            </a:br>
            <a:r>
              <a:rPr lang="en-GB"/>
              <a:t>the world, along with regional and national SMEs. </a:t>
            </a:r>
            <a:br>
              <a:rPr lang="en-GB">
                <a:cs typeface="+mn-lt"/>
              </a:rPr>
            </a:br>
            <a:br>
              <a:rPr lang="en-GB">
                <a:cs typeface="+mn-lt"/>
              </a:rPr>
            </a:br>
            <a:r>
              <a:rPr lang="en-GB"/>
              <a:t>Our tailored partnerships focus on;</a:t>
            </a:r>
            <a:endParaRPr lang="en-US"/>
          </a:p>
          <a:p>
            <a:pPr marL="342900" indent="-342900">
              <a:lnSpc>
                <a:spcPct val="107000"/>
              </a:lnSpc>
              <a:spcAft>
                <a:spcPts val="800"/>
              </a:spcAft>
              <a:buFont typeface="Wingdings,Sans-Serif"/>
              <a:buChar char="§"/>
            </a:pPr>
            <a:r>
              <a:rPr lang="en-GB"/>
              <a:t>Tackling global challenges through interdisciplinary collaborative research and skills and </a:t>
            </a:r>
            <a:endParaRPr lang="en-US"/>
          </a:p>
          <a:p>
            <a:pPr marL="342900" indent="-342900">
              <a:lnSpc>
                <a:spcPct val="107000"/>
              </a:lnSpc>
              <a:spcAft>
                <a:spcPts val="800"/>
              </a:spcAft>
              <a:buFont typeface="Wingdings,Sans-Serif"/>
              <a:buChar char="§"/>
            </a:pPr>
            <a:r>
              <a:rPr lang="en-GB">
                <a:ea typeface="Calibri"/>
                <a:cs typeface="Calibri"/>
              </a:rPr>
              <a:t>Developing new products, processes and services with organisations </a:t>
            </a:r>
          </a:p>
          <a:p>
            <a:pPr marL="342900" indent="-342900">
              <a:lnSpc>
                <a:spcPct val="107000"/>
              </a:lnSpc>
              <a:spcAft>
                <a:spcPts val="800"/>
              </a:spcAft>
              <a:buFont typeface="Wingdings,Sans-Serif"/>
              <a:buChar char="§"/>
            </a:pPr>
            <a:r>
              <a:rPr lang="en-GB"/>
              <a:t>Developing new products, processes and services </a:t>
            </a:r>
            <a:br>
              <a:rPr lang="en-GB">
                <a:cs typeface="+mn-lt"/>
              </a:rPr>
            </a:br>
            <a:r>
              <a:rPr lang="en-GB"/>
              <a:t>with businesses and organisations </a:t>
            </a:r>
            <a:endParaRPr lang="en-GB">
              <a:ea typeface="Calibri"/>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FB694A7-270C-4295-BB03-EE71C693E986}"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011605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FB694A7-270C-4295-BB03-EE71C693E986}" type="slidenum">
              <a:rPr lang="en-GB" smtClean="0"/>
              <a:t>6</a:t>
            </a:fld>
            <a:endParaRPr lang="en-GB"/>
          </a:p>
        </p:txBody>
      </p:sp>
    </p:spTree>
    <p:extLst>
      <p:ext uri="{BB962C8B-B14F-4D97-AF65-F5344CB8AC3E}">
        <p14:creationId xmlns:p14="http://schemas.microsoft.com/office/powerpoint/2010/main" val="2575548097"/>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GB" b="0"/>
              <a:t>World-class service</a:t>
            </a:r>
            <a:r>
              <a:rPr lang="en-GB" b="0" baseline="0"/>
              <a:t> – enabling successful engagement with national and international industry partners, entrepreneurs, licensees and VC investors. </a:t>
            </a:r>
          </a:p>
          <a:p>
            <a:pPr marL="171450" indent="-171450">
              <a:buFontTx/>
              <a:buChar char="-"/>
            </a:pPr>
            <a:r>
              <a:rPr lang="en-GB" b="0" baseline="0"/>
              <a:t>In the 2023/24 financial year, the Innovation Factory launched seven new spin-outs, secured £2.3M in licensing incomes and secured £9.2M in first investments in new spin-outs. </a:t>
            </a:r>
          </a:p>
          <a:p>
            <a:pPr marL="171450" indent="-171450">
              <a:buFontTx/>
              <a:buChar char="-"/>
            </a:pPr>
            <a:r>
              <a:rPr lang="en-GB" b="0" baseline="0"/>
              <a:t>There are currently more than 100 spin-outs originating from the University. </a:t>
            </a:r>
            <a:endParaRPr lang="en-GB" b="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FB694A7-270C-4295-BB03-EE71C693E986}"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87826017"/>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GB" b="0" baseline="0"/>
              <a:t>Sister (formerly ID Manchester) will transform The University of Manchester’s former North campus, once home to the historic University of Manchester Institute of Science and Technology (UMIST), into a vibrant city centre neighbourhood. </a:t>
            </a:r>
          </a:p>
          <a:p>
            <a:pPr marL="171450" indent="-171450">
              <a:buFontTx/>
              <a:buChar char="-"/>
            </a:pPr>
            <a:r>
              <a:rPr lang="en-GB" b="0" baseline="0"/>
              <a:t>Development of the site will take place in phases over the next 15-20 years. </a:t>
            </a:r>
          </a:p>
          <a:p>
            <a:pPr marL="171450" indent="-171450">
              <a:buFontTx/>
              <a:buChar char="-"/>
            </a:pPr>
            <a:r>
              <a:rPr lang="en-GB" b="0" baseline="0"/>
              <a:t>The first building, the </a:t>
            </a:r>
            <a:r>
              <a:rPr lang="en-GB" b="0" baseline="0" err="1"/>
              <a:t>Renold</a:t>
            </a:r>
            <a:r>
              <a:rPr lang="en-GB" b="0" baseline="0"/>
              <a:t> Building, opened on site in 2024. </a:t>
            </a:r>
            <a:endParaRPr lang="en-GB" b="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FB694A7-270C-4295-BB03-EE71C693E986}"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53</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27907643"/>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rtl="0" fontAlgn="base">
              <a:buFontTx/>
              <a:buChar char="-"/>
            </a:pPr>
            <a:r>
              <a:rPr lang="en-GB" sz="1200" b="0" i="0" u="none" strike="noStrike" kern="1200">
                <a:solidFill>
                  <a:schemeClr val="tx1"/>
                </a:solidFill>
                <a:effectLst/>
                <a:latin typeface="+mn-lt"/>
                <a:ea typeface="+mn-ea"/>
                <a:cs typeface="+mn-cs"/>
              </a:rPr>
              <a:t>Unit M  is designed to drive regional innovation as an immediate step to solve the UK’s growth and productivity challenge.</a:t>
            </a:r>
            <a:r>
              <a:rPr lang="en-US" sz="1200" b="0" i="0" kern="1200">
                <a:solidFill>
                  <a:schemeClr val="tx1"/>
                </a:solidFill>
                <a:effectLst/>
                <a:latin typeface="+mn-lt"/>
                <a:ea typeface="+mn-ea"/>
                <a:cs typeface="+mn-cs"/>
              </a:rPr>
              <a:t>​</a:t>
            </a:r>
          </a:p>
          <a:p>
            <a:pPr marL="171450" indent="-171450" rtl="0" fontAlgn="base">
              <a:buFontTx/>
              <a:buChar char="-"/>
            </a:pPr>
            <a:r>
              <a:rPr lang="en-GB" sz="1200" b="0" i="0" u="none" strike="noStrike" kern="1200">
                <a:solidFill>
                  <a:schemeClr val="tx1"/>
                </a:solidFill>
                <a:effectLst/>
                <a:latin typeface="+mn-lt"/>
                <a:ea typeface="+mn-ea"/>
                <a:cs typeface="+mn-cs"/>
              </a:rPr>
              <a:t>It will connect and catalyse the innovation ecosystem in Manchester and the wider region to accelerate inclusive growth.</a:t>
            </a:r>
            <a:r>
              <a:rPr lang="en-US" sz="1200" b="0" i="0" kern="1200">
                <a:solidFill>
                  <a:schemeClr val="tx1"/>
                </a:solidFill>
                <a:effectLst/>
                <a:latin typeface="+mn-lt"/>
                <a:ea typeface="+mn-ea"/>
                <a:cs typeface="+mn-cs"/>
              </a:rPr>
              <a:t>​</a:t>
            </a:r>
          </a:p>
          <a:p>
            <a:pPr marL="171450" indent="-171450" rtl="0" fontAlgn="base">
              <a:buFontTx/>
              <a:buChar char="-"/>
            </a:pPr>
            <a:r>
              <a:rPr lang="en-GB" sz="1200" b="0" i="0" u="none" strike="noStrike" kern="1200">
                <a:solidFill>
                  <a:schemeClr val="tx1"/>
                </a:solidFill>
                <a:effectLst/>
                <a:latin typeface="+mn-lt"/>
                <a:ea typeface="+mn-ea"/>
                <a:cs typeface="+mn-cs"/>
              </a:rPr>
              <a:t>It will have the agility to operate dynamically in response to the most impactful opportunities as they emerge - whether that’s connecting students into the ecosystem or drawing on expertise from across the whole University to help solve real world challenges from industry</a:t>
            </a:r>
            <a:r>
              <a:rPr lang="en-US" sz="1200" b="0" i="0" kern="1200">
                <a:solidFill>
                  <a:schemeClr val="tx1"/>
                </a:solidFill>
                <a:effectLst/>
                <a:latin typeface="+mn-lt"/>
                <a:ea typeface="+mn-ea"/>
                <a:cs typeface="+mn-cs"/>
              </a:rPr>
              <a:t>​.</a:t>
            </a:r>
          </a:p>
          <a:p>
            <a:pPr marL="171450" indent="-171450" rtl="0" fontAlgn="base">
              <a:buFontTx/>
              <a:buChar char="-"/>
            </a:pPr>
            <a:r>
              <a:rPr lang="en-GB" sz="1200" b="0" i="0" u="none" strike="noStrike" kern="1200">
                <a:solidFill>
                  <a:schemeClr val="tx1"/>
                </a:solidFill>
                <a:effectLst/>
                <a:latin typeface="+mn-lt"/>
                <a:ea typeface="+mn-ea"/>
                <a:cs typeface="+mn-cs"/>
              </a:rPr>
              <a:t>It</a:t>
            </a:r>
            <a:r>
              <a:rPr lang="en-GB" sz="1200" b="0" i="0" u="none" strike="noStrike" kern="1200" baseline="0">
                <a:solidFill>
                  <a:schemeClr val="tx1"/>
                </a:solidFill>
                <a:effectLst/>
                <a:latin typeface="+mn-lt"/>
                <a:ea typeface="+mn-ea"/>
                <a:cs typeface="+mn-cs"/>
              </a:rPr>
              <a:t> </a:t>
            </a:r>
            <a:r>
              <a:rPr lang="en-GB" sz="1200" b="0" i="0" u="none" strike="noStrike" kern="1200">
                <a:solidFill>
                  <a:schemeClr val="tx1"/>
                </a:solidFill>
                <a:effectLst/>
                <a:latin typeface="+mn-lt"/>
                <a:ea typeface="+mn-ea"/>
                <a:cs typeface="+mn-cs"/>
              </a:rPr>
              <a:t>is designed to address all aspects of the innovation challenge –by making the University’s world-class research, innovation assets and talent more accessible to all. </a:t>
            </a:r>
            <a:endParaRPr lang="en-US" sz="1200" b="0" i="0" kern="1200">
              <a:solidFill>
                <a:schemeClr val="tx1"/>
              </a:solidFill>
              <a:effectLst/>
              <a:latin typeface="+mn-lt"/>
              <a:ea typeface="+mn-ea"/>
              <a:cs typeface="+mn-cs"/>
            </a:endParaRPr>
          </a:p>
          <a:p>
            <a:pPr marL="0" indent="0">
              <a:buFontTx/>
              <a:buNone/>
            </a:pPr>
            <a:endParaRPr lang="en-GB" b="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FB694A7-270C-4295-BB03-EE71C693E986}"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54</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56028742"/>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FB694A7-270C-4295-BB03-EE71C693E986}"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55</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70019364"/>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a typeface="Calibri"/>
                <a:cs typeface="Calibri"/>
              </a:rPr>
              <a:t>*Manchester Doctoral College (MDC)</a:t>
            </a:r>
          </a:p>
          <a:p>
            <a:endParaRPr lang="en-GB" b="1">
              <a:ea typeface="Calibri"/>
              <a:cs typeface="Calibri"/>
            </a:endParaRPr>
          </a:p>
          <a:p>
            <a:r>
              <a:rPr lang="en-GB" b="1">
                <a:ea typeface="Calibri"/>
                <a:cs typeface="Calibri"/>
              </a:rPr>
              <a:t>Overview:</a:t>
            </a:r>
          </a:p>
          <a:p>
            <a:r>
              <a:rPr lang="en-GB"/>
              <a:t>At the University of Manchester, we are committed to attracting and nurturing the brightest researchers within a dynamic and supportive environment where they can thrive. The Manchester Doctoral College (MDC) plays a vital role in this mission, providing leadership and coordination across the University to ensure we attract outstanding postgraduate researchers (PGRs) to areas of both internal and global strategic importance. </a:t>
            </a:r>
            <a:endParaRPr lang="en-GB">
              <a:ea typeface="Calibri"/>
              <a:cs typeface="Calibri"/>
            </a:endParaRPr>
          </a:p>
          <a:p>
            <a:endParaRPr lang="en-GB"/>
          </a:p>
          <a:p>
            <a:r>
              <a:rPr lang="en-GB"/>
              <a:t>By optimising funding opportunities and refining our recruitment and admissions processes, we secure the most talented researchers and empower them to make a meaningful impact. MDC fosters an inclusive, stimulating, and collaborative research culture, offering tailored development opportunities that equip our PGRs with the skills and confidence to excel in their chosen careers—whether in academia, industry, or beyond. </a:t>
            </a:r>
            <a:endParaRPr lang="en-GB">
              <a:ea typeface="Calibri"/>
              <a:cs typeface="Calibri"/>
            </a:endParaRPr>
          </a:p>
          <a:p>
            <a:endParaRPr lang="en-GB" b="0" i="0" u="none">
              <a:ea typeface="Calibri"/>
              <a:cs typeface="Calibri"/>
            </a:endParaRPr>
          </a:p>
          <a:p>
            <a:r>
              <a:rPr lang="en-GB" b="1"/>
              <a:t>   Key Areas:</a:t>
            </a:r>
            <a:endParaRPr lang="en-GB"/>
          </a:p>
          <a:p>
            <a:endParaRPr lang="en-GB" b="1"/>
          </a:p>
          <a:p>
            <a:pPr marL="171450" indent="-171450">
              <a:buFont typeface="Arial"/>
              <a:buChar char="•"/>
            </a:pPr>
            <a:r>
              <a:rPr lang="en-GB" b="1"/>
              <a:t>Coordinated leadership and strategy</a:t>
            </a:r>
            <a:endParaRPr lang="en-GB"/>
          </a:p>
          <a:p>
            <a:pPr marL="628650" lvl="1" indent="-171450">
              <a:buFont typeface="Courier New"/>
              <a:buChar char="○"/>
            </a:pPr>
            <a:r>
              <a:rPr lang="en-GB"/>
              <a:t>Manchester Doctoral College (MDC) provides a robust and cohesive structure.</a:t>
            </a:r>
            <a:endParaRPr lang="en-GB">
              <a:ea typeface="Calibri"/>
              <a:cs typeface="Calibri"/>
            </a:endParaRPr>
          </a:p>
          <a:p>
            <a:pPr marL="628650" lvl="1" indent="-171450">
              <a:buFont typeface="Courier New"/>
              <a:buChar char="○"/>
            </a:pPr>
            <a:r>
              <a:rPr lang="en-GB"/>
              <a:t>Faculty Doctoral Academies (DAs) and the Research Degrees and Researcher Development (RDRD) team ensure strategic leadership across the university.</a:t>
            </a:r>
            <a:endParaRPr lang="en-GB">
              <a:ea typeface="Calibri"/>
              <a:cs typeface="Calibri"/>
            </a:endParaRPr>
          </a:p>
          <a:p>
            <a:pPr marL="628650" lvl="1" indent="-171450">
              <a:buFont typeface="Courier New"/>
              <a:buChar char="○"/>
            </a:pPr>
            <a:r>
              <a:rPr lang="en-GB"/>
              <a:t>Faculty-led management of PGRs tailored to discipline-specific needs.</a:t>
            </a:r>
            <a:endParaRPr lang="en-GB">
              <a:ea typeface="Calibri"/>
              <a:cs typeface="Calibri"/>
            </a:endParaRPr>
          </a:p>
          <a:p>
            <a:pPr marL="171450" indent="-171450">
              <a:buFont typeface="Arial"/>
              <a:buChar char="•"/>
            </a:pPr>
            <a:r>
              <a:rPr lang="en-GB" b="1"/>
              <a:t>Attracting and recruiting the best research talent</a:t>
            </a:r>
            <a:endParaRPr lang="en-GB"/>
          </a:p>
          <a:p>
            <a:pPr marL="628650" lvl="1" indent="-171450">
              <a:buFont typeface="Courier New"/>
              <a:buChar char="○"/>
            </a:pPr>
            <a:r>
              <a:rPr lang="en-GB"/>
              <a:t>Commitment to securing high-quality UK and international PGR candidates.</a:t>
            </a:r>
            <a:endParaRPr lang="en-GB">
              <a:ea typeface="Calibri"/>
              <a:cs typeface="Calibri"/>
            </a:endParaRPr>
          </a:p>
          <a:p>
            <a:pPr marL="628650" lvl="1" indent="-171450">
              <a:buFont typeface="Courier New"/>
              <a:buChar char="○"/>
            </a:pPr>
            <a:r>
              <a:rPr lang="en-GB"/>
              <a:t>25% of PGR funding comes from UKRI—recognised as a mark of quality.</a:t>
            </a:r>
            <a:endParaRPr lang="en-GB">
              <a:ea typeface="Calibri"/>
              <a:cs typeface="Calibri"/>
            </a:endParaRPr>
          </a:p>
          <a:p>
            <a:pPr marL="628650" lvl="1" indent="-171450">
              <a:buFont typeface="Courier New"/>
              <a:buChar char="○"/>
            </a:pPr>
            <a:r>
              <a:rPr lang="en-GB"/>
              <a:t>Our large International PGR community and international PGR collaborations with Melbourne, Tsinghua, Chile, Tokyo, and Toronto give us global reach.</a:t>
            </a:r>
            <a:endParaRPr lang="en-GB">
              <a:ea typeface="Calibri"/>
              <a:cs typeface="Calibri"/>
            </a:endParaRPr>
          </a:p>
          <a:p>
            <a:pPr marL="171450" indent="-171450">
              <a:buFont typeface="Arial"/>
              <a:buChar char="•"/>
            </a:pPr>
            <a:r>
              <a:rPr lang="en-GB" b="1"/>
              <a:t>Preparing future research and industry leaders</a:t>
            </a:r>
            <a:endParaRPr lang="en-GB"/>
          </a:p>
          <a:p>
            <a:pPr marL="628650" lvl="1" indent="-171450">
              <a:buFont typeface="Courier New"/>
              <a:buChar char="○"/>
            </a:pPr>
            <a:r>
              <a:rPr lang="en-GB"/>
              <a:t>PGRs are trained to address global and societal challenges.</a:t>
            </a:r>
            <a:endParaRPr lang="en-GB">
              <a:ea typeface="Calibri"/>
              <a:cs typeface="Calibri"/>
            </a:endParaRPr>
          </a:p>
          <a:p>
            <a:pPr marL="628650" lvl="1" indent="-171450">
              <a:buFont typeface="Courier New"/>
              <a:buChar char="○"/>
            </a:pPr>
            <a:r>
              <a:rPr lang="en-GB"/>
              <a:t>University wide researcher development programme supporting PGRs with personal, professional and career development training opportunities</a:t>
            </a:r>
            <a:endParaRPr lang="en-GB">
              <a:ea typeface="Calibri"/>
              <a:cs typeface="Calibri"/>
            </a:endParaRPr>
          </a:p>
          <a:p>
            <a:pPr lvl="1"/>
            <a:r>
              <a:rPr lang="en-GB"/>
              <a:t>spanning academia, industry, and other sectors.</a:t>
            </a:r>
            <a:endParaRPr lang="en-GB">
              <a:ea typeface="Calibri"/>
              <a:cs typeface="Calibri"/>
            </a:endParaRPr>
          </a:p>
          <a:p>
            <a:pPr marL="628650" lvl="1" indent="-171450">
              <a:buFont typeface="Courier New"/>
              <a:buChar char="○"/>
            </a:pPr>
            <a:r>
              <a:rPr lang="en-GB"/>
              <a:t>Inclusion and representation in decision-making enhance leadership development.</a:t>
            </a:r>
            <a:endParaRPr lang="en-GB">
              <a:ea typeface="Calibri"/>
              <a:cs typeface="Calibri"/>
            </a:endParaRPr>
          </a:p>
          <a:p>
            <a:pPr marL="171450" indent="-171450">
              <a:buFont typeface="Arial"/>
              <a:buChar char="•"/>
            </a:pPr>
            <a:r>
              <a:rPr lang="en-GB" b="1"/>
              <a:t>PGR contribution to the research environment</a:t>
            </a:r>
            <a:endParaRPr lang="en-GB"/>
          </a:p>
          <a:p>
            <a:pPr marL="628650" lvl="1" indent="-171450">
              <a:buFont typeface="Courier New"/>
              <a:buChar char="○"/>
            </a:pPr>
            <a:r>
              <a:rPr lang="en-GB"/>
              <a:t>PGRs are integral to the University’s research ecosystem contributing to research outputs, enhancing communities and increasing global impact on the economy, environment, society, culture and health.</a:t>
            </a:r>
            <a:endParaRPr lang="en-GB">
              <a:ea typeface="Calibri"/>
              <a:cs typeface="Calibri"/>
            </a:endParaRPr>
          </a:p>
          <a:p>
            <a:pPr marL="628650" lvl="1" indent="-171450">
              <a:buFont typeface="Courier New"/>
              <a:buChar char="○"/>
            </a:pPr>
            <a:r>
              <a:rPr lang="en-GB"/>
              <a:t>Faculty Doctoral Academies ensure vibrant research environments aligned with local and global needs.</a:t>
            </a:r>
            <a:endParaRPr lang="en-GB">
              <a:ea typeface="Calibri" panose="020F0502020204030204"/>
              <a:cs typeface="Calibri" panose="020F0502020204030204"/>
            </a:endParaRPr>
          </a:p>
          <a:p>
            <a:pPr marL="628650" lvl="1" indent="-171450">
              <a:buFont typeface="Courier New"/>
              <a:buChar char="○"/>
            </a:pPr>
            <a:endParaRPr lang="en-GB" b="1"/>
          </a:p>
          <a:p>
            <a:pPr marL="628650" lvl="1" indent="-171450">
              <a:buFont typeface="Courier New"/>
              <a:buChar char="○"/>
            </a:pPr>
            <a:endParaRPr lang="en-GB" b="1"/>
          </a:p>
          <a:p>
            <a:pPr lvl="1"/>
            <a:r>
              <a:rPr lang="en-GB" b="1"/>
              <a:t>Facts:</a:t>
            </a:r>
            <a:endParaRPr lang="en-GB">
              <a:ea typeface="Calibri" panose="020F0502020204030204"/>
              <a:cs typeface="Calibri" panose="020F0502020204030204"/>
            </a:endParaRPr>
          </a:p>
          <a:p>
            <a:pPr lvl="1"/>
            <a:endParaRPr lang="en-GB" b="1"/>
          </a:p>
          <a:p>
            <a:pPr marL="171450" indent="-171450">
              <a:buFont typeface="Symbol"/>
              <a:buChar char="•"/>
            </a:pPr>
            <a:r>
              <a:rPr lang="en-GB" b="1"/>
              <a:t>Structured support and funding</a:t>
            </a:r>
            <a:endParaRPr lang="en-GB"/>
          </a:p>
          <a:p>
            <a:pPr marL="628650" lvl="1" indent="-171450">
              <a:buFont typeface="Courier New"/>
              <a:buChar char="○"/>
            </a:pPr>
            <a:r>
              <a:rPr lang="en-GB"/>
              <a:t>MDC oversees a diverse range of UKRI and charity-funded doctoral programmes worth over £100M.</a:t>
            </a:r>
            <a:endParaRPr lang="en-GB">
              <a:ea typeface="Calibri"/>
              <a:cs typeface="Calibri"/>
            </a:endParaRPr>
          </a:p>
          <a:p>
            <a:pPr marL="628650" lvl="1" indent="-171450">
              <a:buFont typeface="Courier New"/>
              <a:buChar char="○"/>
            </a:pPr>
            <a:r>
              <a:rPr lang="en-GB"/>
              <a:t>16 UKRI-funded CDT/DTP programmes, 9 charity-funded, and 2 NHS-funded programme. Our President’s Doctoral Scholarships Scheme -  University flagship funding initiative open to students of all nationalities and across all research areas</a:t>
            </a:r>
            <a:endParaRPr lang="en-GB">
              <a:ea typeface="Calibri"/>
              <a:cs typeface="Calibri"/>
            </a:endParaRPr>
          </a:p>
          <a:p>
            <a:pPr marL="628650" lvl="1" indent="-171450">
              <a:buFont typeface="Courier New"/>
              <a:buChar char="○"/>
            </a:pPr>
            <a:r>
              <a:rPr lang="en-GB"/>
              <a:t>Multiple pathways into PGR, including part-time options, to support diversity and accessibility.</a:t>
            </a:r>
            <a:endParaRPr lang="en-GB">
              <a:ea typeface="Calibri"/>
              <a:cs typeface="Calibri"/>
            </a:endParaRPr>
          </a:p>
          <a:p>
            <a:pPr marL="171450" indent="-171450">
              <a:buFont typeface="Symbol"/>
              <a:buChar char="•"/>
            </a:pPr>
            <a:r>
              <a:rPr lang="en-GB" b="1"/>
              <a:t>PGR population and global standing</a:t>
            </a:r>
            <a:endParaRPr lang="en-GB"/>
          </a:p>
          <a:p>
            <a:pPr marL="628650" lvl="1" indent="-171450">
              <a:buFont typeface="Courier New"/>
              <a:buChar char="○"/>
            </a:pPr>
            <a:r>
              <a:rPr lang="en-GB"/>
              <a:t>UoM has the 5th largest PGR population in the UK (HESA 2022-23), behind UCL, Oxford, Imperial, and Cambridge.</a:t>
            </a:r>
            <a:endParaRPr lang="en-GB">
              <a:ea typeface="Calibri"/>
              <a:cs typeface="Calibri"/>
            </a:endParaRPr>
          </a:p>
          <a:p>
            <a:pPr marL="628650" lvl="1" indent="-171450">
              <a:buFont typeface="Courier New"/>
              <a:buChar char="○"/>
            </a:pPr>
            <a:r>
              <a:rPr lang="en-GB"/>
              <a:t>3,800 registered PGRs (53% home, 47% international).</a:t>
            </a:r>
            <a:endParaRPr lang="en-GB">
              <a:ea typeface="Calibri"/>
              <a:cs typeface="Calibri"/>
            </a:endParaRPr>
          </a:p>
          <a:p>
            <a:pPr marL="628650" lvl="1" indent="-171450">
              <a:buFont typeface="Courier New"/>
              <a:buChar char="○"/>
            </a:pPr>
            <a:r>
              <a:rPr lang="en-GB"/>
              <a:t>5,960 active PGRs (48% home, 52% international).</a:t>
            </a:r>
            <a:endParaRPr lang="en-GB">
              <a:ea typeface="Calibri"/>
              <a:cs typeface="Calibri"/>
            </a:endParaRPr>
          </a:p>
          <a:p>
            <a:pPr marL="171450" indent="-171450">
              <a:buFont typeface="Symbol"/>
              <a:buChar char="•"/>
            </a:pPr>
            <a:r>
              <a:rPr lang="en-GB" b="1"/>
              <a:t>Commitment to global and societal impact</a:t>
            </a:r>
            <a:endParaRPr lang="en-GB"/>
          </a:p>
          <a:p>
            <a:pPr marL="628650" lvl="1" indent="-171450">
              <a:buFont typeface="Courier New"/>
              <a:buChar char="○"/>
            </a:pPr>
            <a:r>
              <a:rPr lang="en-GB"/>
              <a:t>PGRs contribute to addressing societal and global challenges.</a:t>
            </a:r>
            <a:endParaRPr lang="en-GB">
              <a:ea typeface="Calibri"/>
              <a:cs typeface="Calibri"/>
            </a:endParaRPr>
          </a:p>
          <a:p>
            <a:pPr marL="628650" lvl="1" indent="-171450">
              <a:buFont typeface="Courier New"/>
              <a:buChar char="○"/>
            </a:pPr>
            <a:r>
              <a:rPr lang="en-GB"/>
              <a:t>MDC ensures research aligns with evolving global needs.</a:t>
            </a:r>
            <a:endParaRPr lang="en-GB">
              <a:ea typeface="Calibri"/>
              <a:cs typeface="Calibri"/>
            </a:endParaRPr>
          </a:p>
          <a:p>
            <a:pPr lvl="1"/>
            <a:endParaRPr lang="en-GB"/>
          </a:p>
          <a:p>
            <a:pPr lvl="1"/>
            <a:r>
              <a:rPr lang="en-GB" b="1"/>
              <a:t>Supporting notes:</a:t>
            </a:r>
            <a:endParaRPr lang="en-GB"/>
          </a:p>
          <a:p>
            <a:pPr lvl="1"/>
            <a:endParaRPr lang="en-GB" b="1"/>
          </a:p>
          <a:p>
            <a:pPr marL="171450" indent="-171450">
              <a:buFont typeface="Symbol"/>
              <a:buChar char="•"/>
            </a:pPr>
            <a:r>
              <a:rPr lang="en-GB" b="1"/>
              <a:t>MDC’s role in research excellence</a:t>
            </a:r>
            <a:endParaRPr lang="en-GB"/>
          </a:p>
          <a:p>
            <a:pPr marL="628650" lvl="1" indent="-171450">
              <a:buFont typeface="Courier New"/>
              <a:buChar char="○"/>
            </a:pPr>
            <a:r>
              <a:rPr lang="en-GB"/>
              <a:t>MDC attracts and nurtures the brightest research talent, ensuring they thrive in a dynamic and supportive environment.</a:t>
            </a:r>
            <a:endParaRPr lang="en-GB">
              <a:ea typeface="Calibri"/>
              <a:cs typeface="Calibri"/>
            </a:endParaRPr>
          </a:p>
          <a:p>
            <a:pPr marL="628650" lvl="1" indent="-171450">
              <a:buFont typeface="Courier New"/>
              <a:buChar char="○"/>
            </a:pPr>
            <a:r>
              <a:rPr lang="en-GB"/>
              <a:t>Provides leadership and coordination across faculties to drive high-impact research.</a:t>
            </a:r>
            <a:endParaRPr lang="en-GB">
              <a:ea typeface="Calibri"/>
              <a:cs typeface="Calibri"/>
            </a:endParaRPr>
          </a:p>
          <a:p>
            <a:pPr marL="171450" indent="-171450">
              <a:buFont typeface="Symbol"/>
              <a:buChar char="•"/>
            </a:pPr>
            <a:r>
              <a:rPr lang="en-GB" b="1"/>
              <a:t>Optimising funding and recruitment</a:t>
            </a:r>
            <a:endParaRPr lang="en-GB"/>
          </a:p>
          <a:p>
            <a:pPr marL="628650" lvl="1" indent="-171450">
              <a:buFont typeface="Courier New"/>
              <a:buChar char="○"/>
            </a:pPr>
            <a:r>
              <a:rPr lang="en-GB"/>
              <a:t>Focused on securing the most talented PGRs through optimised funding and recruitment processes.</a:t>
            </a:r>
            <a:endParaRPr lang="en-GB">
              <a:ea typeface="Calibri"/>
              <a:cs typeface="Calibri"/>
            </a:endParaRPr>
          </a:p>
          <a:p>
            <a:pPr marL="628650" lvl="1" indent="-171450">
              <a:buFont typeface="Courier New"/>
              <a:buChar char="○"/>
            </a:pPr>
            <a:r>
              <a:rPr lang="en-GB"/>
              <a:t>Ensures PGRs can make a meaningful impact through research.</a:t>
            </a:r>
            <a:endParaRPr lang="en-GB">
              <a:ea typeface="Calibri"/>
              <a:cs typeface="Calibri"/>
            </a:endParaRPr>
          </a:p>
          <a:p>
            <a:pPr marL="171450" indent="-171450">
              <a:buFont typeface="Symbol"/>
              <a:buChar char="•"/>
            </a:pPr>
            <a:r>
              <a:rPr lang="en-GB" b="1"/>
              <a:t>Enhancing the PGR experience</a:t>
            </a:r>
            <a:endParaRPr lang="en-GB"/>
          </a:p>
          <a:p>
            <a:pPr marL="628650" lvl="1" indent="-171450">
              <a:buFont typeface="Courier New"/>
              <a:buChar char="○"/>
            </a:pPr>
            <a:r>
              <a:rPr lang="en-GB"/>
              <a:t>Faculty Doctoral Academies oversee the entire PGR lifecycle, from recruitment to career transition.</a:t>
            </a:r>
            <a:endParaRPr lang="en-GB">
              <a:ea typeface="Calibri"/>
              <a:cs typeface="Calibri"/>
            </a:endParaRPr>
          </a:p>
          <a:p>
            <a:pPr marL="628650" lvl="1" indent="-171450">
              <a:buFont typeface="Courier New"/>
              <a:buChar char="○"/>
            </a:pPr>
            <a:r>
              <a:rPr lang="en-GB"/>
              <a:t>Commitment to student experience, wellbeing, and celebrating successes.</a:t>
            </a:r>
            <a:endParaRPr lang="en-GB">
              <a:ea typeface="Calibri"/>
              <a:cs typeface="Calibri"/>
            </a:endParaRPr>
          </a:p>
          <a:p>
            <a:pPr marL="171450" indent="-171450">
              <a:buFont typeface="Symbol"/>
              <a:buChar char="•"/>
            </a:pPr>
            <a:r>
              <a:rPr lang="en-GB" b="1"/>
              <a:t>Why Manchester?</a:t>
            </a:r>
            <a:endParaRPr lang="en-GB"/>
          </a:p>
          <a:p>
            <a:pPr marL="628650" lvl="1" indent="-171450">
              <a:buFont typeface="Courier New"/>
              <a:buChar char="○"/>
            </a:pPr>
            <a:r>
              <a:rPr lang="en-GB"/>
              <a:t>Strong faculty structure with a tailored, discipline-specific approach.</a:t>
            </a:r>
            <a:endParaRPr lang="en-GB">
              <a:ea typeface="Calibri"/>
              <a:cs typeface="Calibri"/>
            </a:endParaRPr>
          </a:p>
          <a:p>
            <a:pPr marL="628650" lvl="1" indent="-171450">
              <a:buFont typeface="Courier New"/>
              <a:buChar char="○"/>
            </a:pPr>
            <a:r>
              <a:rPr lang="en-GB"/>
              <a:t>Inclusive and collaborative research culture.</a:t>
            </a:r>
            <a:endParaRPr lang="en-GB">
              <a:ea typeface="Calibri"/>
              <a:cs typeface="Calibri"/>
            </a:endParaRPr>
          </a:p>
          <a:p>
            <a:pPr marL="628650" lvl="1" indent="-171450">
              <a:buFont typeface="Courier New"/>
              <a:buChar char="○"/>
            </a:pPr>
            <a:r>
              <a:rPr lang="en-GB"/>
              <a:t>Well-connected globally through strategic partnerships.</a:t>
            </a:r>
            <a:endParaRPr lang="en-GB">
              <a:ea typeface="Calibri"/>
              <a:cs typeface="Calibri"/>
            </a:endParaRPr>
          </a:p>
          <a:p>
            <a:endParaRPr lang="en-GB">
              <a:ea typeface="Calibri"/>
              <a:cs typeface="Calibri"/>
            </a:endParaRPr>
          </a:p>
          <a:p>
            <a:endParaRPr lang="en-GB">
              <a:ea typeface="Calibri"/>
              <a:cs typeface="Calibri"/>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FB694A7-270C-4295-BB03-EE71C693E986}"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56</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64080550"/>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a:ea typeface="Calibri"/>
                <a:cs typeface="Calibri"/>
              </a:rPr>
              <a:t>Overview:</a:t>
            </a:r>
          </a:p>
          <a:p>
            <a:pPr marL="171450" indent="-171450">
              <a:buFont typeface="Calibri"/>
              <a:buChar char="-"/>
            </a:pPr>
            <a:endParaRPr lang="en-GB"/>
          </a:p>
          <a:p>
            <a:pPr marL="171450" indent="-171450">
              <a:buFont typeface="Calibri"/>
              <a:buChar char="-"/>
            </a:pPr>
            <a:r>
              <a:rPr lang="en-GB"/>
              <a:t>The University of Manchester invests in a range of discipline-specific, institutionally funded research fellowships to help develop academic research careers.</a:t>
            </a:r>
            <a:endParaRPr lang="en-US">
              <a:ea typeface="Calibri"/>
              <a:cs typeface="Calibri"/>
            </a:endParaRPr>
          </a:p>
          <a:p>
            <a:pPr marL="171450" indent="-171450">
              <a:buFont typeface="Calibri"/>
              <a:buChar char="-"/>
            </a:pPr>
            <a:r>
              <a:rPr lang="en-GB"/>
              <a:t>Support for externally funded research fellowships and individual awards at postgraduate, postdoctoral, career development and professorial stages.</a:t>
            </a:r>
            <a:endParaRPr lang="en-US"/>
          </a:p>
          <a:p>
            <a:pPr marL="171450" indent="-171450">
              <a:buFont typeface="Calibri"/>
              <a:buChar char="-"/>
            </a:pPr>
            <a:r>
              <a:rPr lang="en-GB"/>
              <a:t>We develop our community of research fellows as current or future research leaders.</a:t>
            </a:r>
            <a:endParaRPr lang="en-US">
              <a:ea typeface="Calibri" panose="020F0502020204030204"/>
              <a:cs typeface="Calibri" panose="020F0502020204030204"/>
            </a:endParaRPr>
          </a:p>
          <a:p>
            <a:pPr marL="171450" indent="-171450">
              <a:buFont typeface="Calibri"/>
              <a:buChar char="-"/>
            </a:pPr>
            <a:endParaRPr lang="en-GB" b="0" i="0" u="none">
              <a:ea typeface="Calibri"/>
              <a:cs typeface="Calibri"/>
            </a:endParaRPr>
          </a:p>
          <a:p>
            <a:r>
              <a:rPr lang="en-GB"/>
              <a:t>At Manchester we encourage our researchers to thrive. One way in which we provide support is via fellowships and individual awards.</a:t>
            </a:r>
            <a:endParaRPr lang="en-GB">
              <a:ea typeface="Calibri"/>
              <a:cs typeface="Calibri"/>
            </a:endParaRPr>
          </a:p>
          <a:p>
            <a:endParaRPr lang="en-GB"/>
          </a:p>
          <a:p>
            <a:r>
              <a:rPr lang="en-GB"/>
              <a:t>We invest in research by annually offering a range of institutional fellowships designed to establish or consolidate academic research careers.</a:t>
            </a:r>
            <a:endParaRPr lang="en-GB">
              <a:ea typeface="Calibri"/>
              <a:cs typeface="Calibri"/>
            </a:endParaRPr>
          </a:p>
          <a:p>
            <a:r>
              <a:rPr lang="en-GB"/>
              <a:t> </a:t>
            </a:r>
            <a:endParaRPr lang="en-GB">
              <a:ea typeface="Calibri"/>
              <a:cs typeface="Calibri"/>
            </a:endParaRPr>
          </a:p>
          <a:p>
            <a:r>
              <a:rPr lang="en-GB"/>
              <a:t>We also offer a suite of support for internal and external applicants wishing to apply for externally funded fellowships and awards that they will hold at Manchester.</a:t>
            </a:r>
            <a:endParaRPr lang="en-GB">
              <a:ea typeface="Calibri"/>
              <a:cs typeface="Calibri"/>
            </a:endParaRPr>
          </a:p>
          <a:p>
            <a:endParaRPr lang="en-GB"/>
          </a:p>
          <a:p>
            <a:r>
              <a:rPr lang="en-GB"/>
              <a:t>We host externally funded fellowships from across the UK Research and Innovation funding portfolio.</a:t>
            </a:r>
            <a:endParaRPr lang="en-GB">
              <a:ea typeface="Calibri"/>
              <a:cs typeface="Calibri"/>
            </a:endParaRPr>
          </a:p>
          <a:p>
            <a:endParaRPr lang="en-GB"/>
          </a:p>
          <a:p>
            <a:r>
              <a:rPr lang="en-GB"/>
              <a:t>We also host fellowships and individual awards from UK charities such as Cancer Research UK, the Leverhulme Trust, the </a:t>
            </a:r>
            <a:r>
              <a:rPr lang="en-GB" err="1"/>
              <a:t>Wellcome</a:t>
            </a:r>
            <a:r>
              <a:rPr lang="en-GB"/>
              <a:t> Trust and the British Academy</a:t>
            </a:r>
            <a:endParaRPr lang="en-GB">
              <a:ea typeface="Calibri"/>
              <a:cs typeface="Calibri"/>
            </a:endParaRPr>
          </a:p>
          <a:p>
            <a:r>
              <a:rPr lang="en-GB"/>
              <a:t> </a:t>
            </a:r>
            <a:endParaRPr lang="en-GB">
              <a:ea typeface="Calibri"/>
              <a:cs typeface="Calibri"/>
            </a:endParaRPr>
          </a:p>
          <a:p>
            <a:r>
              <a:rPr lang="en-GB"/>
              <a:t>When joining Manchester, fellows and individual award holders have access to bespoke leadership development, coaching and mentoring, as well practical support and advice for processes such as purchasing, recruitment and administration. This is in addition to the focus on research a fellowship or individual award provides, alongside the opportunity to develop their teaching experience as fits their career aspirations.</a:t>
            </a:r>
            <a:endParaRPr lang="en-GB">
              <a:ea typeface="Calibri"/>
              <a:cs typeface="Calibri"/>
            </a:endParaRPr>
          </a:p>
          <a:p>
            <a:endParaRPr lang="en-GB">
              <a:ea typeface="Calibri"/>
              <a:cs typeface="Calibri"/>
            </a:endParaRPr>
          </a:p>
          <a:p>
            <a:endParaRPr lang="en-GB">
              <a:ea typeface="Calibri"/>
              <a:cs typeface="Calibri"/>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FB694A7-270C-4295-BB03-EE71C693E986}"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57</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15096158"/>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a:ea typeface="Calibri"/>
                <a:cs typeface="Calibri"/>
              </a:rPr>
              <a:t>Overview:</a:t>
            </a:r>
          </a:p>
          <a:p>
            <a:endParaRPr lang="en-GB">
              <a:ea typeface="Calibri"/>
              <a:cs typeface="Calibri"/>
            </a:endParaRPr>
          </a:p>
          <a:p>
            <a:r>
              <a:rPr lang="en-GB" b="1"/>
              <a:t>Researcher Development Programme</a:t>
            </a:r>
            <a:endParaRPr lang="en-GB" b="1">
              <a:ea typeface="Calibri"/>
              <a:cs typeface="Calibri"/>
            </a:endParaRPr>
          </a:p>
          <a:p>
            <a:pPr marL="171450" indent="-171450">
              <a:buFont typeface="Arial"/>
              <a:buChar char="•"/>
            </a:pPr>
            <a:r>
              <a:rPr lang="en-GB"/>
              <a:t>We offer tailored workshops, resources, and training to support research staff at all career stages.</a:t>
            </a:r>
            <a:endParaRPr lang="en-GB">
              <a:ea typeface="Calibri"/>
              <a:cs typeface="Calibri"/>
            </a:endParaRPr>
          </a:p>
          <a:p>
            <a:pPr marL="171450" indent="-171450">
              <a:buFont typeface="Arial"/>
              <a:buChar char="•"/>
            </a:pPr>
            <a:r>
              <a:rPr lang="en-GB"/>
              <a:t>Covering topics from grant writing and public engagement to leadership and wellbeing.</a:t>
            </a:r>
            <a:endParaRPr lang="en-GB">
              <a:ea typeface="Calibri"/>
              <a:cs typeface="Calibri"/>
            </a:endParaRPr>
          </a:p>
          <a:p>
            <a:pPr marL="171450" indent="-171450">
              <a:buFont typeface="Arial"/>
              <a:buChar char="•"/>
            </a:pPr>
            <a:r>
              <a:rPr lang="en-GB"/>
              <a:t>Delivered by our expert Researcher Development Officers and academic facilitators from across the university and linked to the Researcher Development Framework (RDF).</a:t>
            </a:r>
            <a:endParaRPr lang="en-GB">
              <a:ea typeface="Calibri" panose="020F0502020204030204"/>
              <a:cs typeface="Calibri" panose="020F0502020204030204"/>
            </a:endParaRPr>
          </a:p>
          <a:p>
            <a:endParaRPr lang="en-GB">
              <a:ea typeface="Calibri" panose="020F0502020204030204"/>
              <a:cs typeface="Calibri" panose="020F0502020204030204"/>
            </a:endParaRPr>
          </a:p>
          <a:p>
            <a:r>
              <a:rPr lang="en-GB" b="1"/>
              <a:t>Prosper: Career Development for Researchers</a:t>
            </a:r>
            <a:endParaRPr lang="en-GB" b="1">
              <a:ea typeface="Calibri"/>
              <a:cs typeface="Calibri"/>
            </a:endParaRPr>
          </a:p>
          <a:p>
            <a:pPr marL="171450" indent="-171450">
              <a:buFont typeface="Arial"/>
              <a:buChar char="•"/>
            </a:pPr>
            <a:r>
              <a:rPr lang="en-GB"/>
              <a:t>Manchester is a key partner in Prosper, an innovative programme helping researchers explore career paths beyond academia.</a:t>
            </a:r>
          </a:p>
          <a:p>
            <a:pPr marL="171450" indent="-171450">
              <a:buFont typeface="Arial"/>
              <a:buChar char="•"/>
            </a:pPr>
            <a:r>
              <a:rPr lang="en-GB"/>
              <a:t>Provides access to career coaching, employer insights, and self-reflection tools.</a:t>
            </a:r>
          </a:p>
          <a:p>
            <a:pPr marL="171450" indent="-171450">
              <a:buFont typeface="Arial"/>
              <a:buChar char="•"/>
            </a:pPr>
            <a:r>
              <a:rPr lang="en-GB"/>
              <a:t>Helps researchers build skills and confidence to navigate diverse career options.</a:t>
            </a:r>
            <a:endParaRPr lang="en-GB">
              <a:ea typeface="Calibri" panose="020F0502020204030204"/>
              <a:cs typeface="Calibri" panose="020F0502020204030204"/>
            </a:endParaRPr>
          </a:p>
          <a:p>
            <a:pPr marL="171450" indent="-171450">
              <a:buFont typeface="Arial"/>
              <a:buChar char="•"/>
            </a:pPr>
            <a:r>
              <a:rPr lang="en-GB"/>
              <a:t>We offer in-person and online cohorts for researchers to come together with their peers and take action on their career development.</a:t>
            </a:r>
            <a:endParaRPr lang="en-GB">
              <a:ea typeface="Calibri"/>
              <a:cs typeface="Calibri"/>
            </a:endParaRPr>
          </a:p>
          <a:p>
            <a:endParaRPr lang="en-GB">
              <a:ea typeface="Calibri"/>
              <a:cs typeface="Calibri"/>
            </a:endParaRPr>
          </a:p>
          <a:p>
            <a:r>
              <a:rPr lang="en-GB" b="1"/>
              <a:t>The concordat to support the career development of researchers</a:t>
            </a:r>
            <a:endParaRPr lang="en-GB" b="1">
              <a:ea typeface="Calibri"/>
              <a:cs typeface="Calibri"/>
            </a:endParaRPr>
          </a:p>
          <a:p>
            <a:pPr marL="171450" indent="-171450">
              <a:buFont typeface="Arial"/>
              <a:buChar char="•"/>
            </a:pPr>
            <a:r>
              <a:rPr lang="en-GB"/>
              <a:t>We are committed to enhancing research culture and the research environment through the Researcher Development Concordat.</a:t>
            </a:r>
          </a:p>
          <a:p>
            <a:pPr marL="171450" indent="-171450">
              <a:buFont typeface="Arial"/>
              <a:buChar char="•"/>
            </a:pPr>
            <a:r>
              <a:rPr lang="en-GB"/>
              <a:t>Through the Concordat, we commit to 10 days’ development for all research staff at the University.</a:t>
            </a:r>
            <a:endParaRPr lang="en-GB">
              <a:ea typeface="Calibri"/>
              <a:cs typeface="Calibri"/>
            </a:endParaRPr>
          </a:p>
          <a:p>
            <a:pPr marL="171450" indent="-171450">
              <a:buFont typeface="Arial"/>
              <a:buChar char="•"/>
            </a:pPr>
            <a:r>
              <a:rPr lang="en-GB"/>
              <a:t>We provide structured support to help research staff thrive and secure their next career step.</a:t>
            </a:r>
            <a:endParaRPr lang="en-GB">
              <a:ea typeface="Calibri"/>
              <a:cs typeface="Calibri"/>
            </a:endParaRPr>
          </a:p>
          <a:p>
            <a:endParaRPr lang="en-GB">
              <a:ea typeface="Calibri"/>
              <a:cs typeface="Calibri"/>
            </a:endParaRPr>
          </a:p>
          <a:p>
            <a:pPr>
              <a:buFont typeface="Arial"/>
            </a:pPr>
            <a:r>
              <a:rPr lang="en-GB" b="1"/>
              <a:t>Leadership and mentoring opportunities</a:t>
            </a:r>
          </a:p>
          <a:p>
            <a:pPr marL="171450" indent="-171450">
              <a:buFont typeface="Arial"/>
              <a:buChar char="•"/>
            </a:pPr>
            <a:r>
              <a:rPr lang="en-GB"/>
              <a:t>We offer mentoring schemes and leadership development for research staff.</a:t>
            </a:r>
          </a:p>
          <a:p>
            <a:pPr marL="171450" indent="-171450">
              <a:buFont typeface="Arial"/>
              <a:buChar char="•"/>
            </a:pPr>
            <a:r>
              <a:rPr lang="en-GB"/>
              <a:t>Access to initiatives like PI Toolkit and PGR Supervisor Toolkit for managers and supervisors of researchers. </a:t>
            </a:r>
            <a:endParaRPr lang="en-GB">
              <a:ea typeface="Calibri" panose="020F0502020204030204"/>
              <a:cs typeface="Calibri" panose="020F0502020204030204"/>
            </a:endParaRPr>
          </a:p>
          <a:p>
            <a:pPr marL="171450" indent="-171450">
              <a:buFont typeface="Arial"/>
              <a:buChar char="•"/>
            </a:pPr>
            <a:r>
              <a:rPr lang="en-GB"/>
              <a:t>Helping researchers prepare for independent research careers or leadership roles through workshops and online resources.</a:t>
            </a:r>
            <a:endParaRPr lang="en-GB">
              <a:ea typeface="Calibri"/>
              <a:cs typeface="Calibri"/>
            </a:endParaRPr>
          </a:p>
          <a:p>
            <a:endParaRPr lang="en-GB">
              <a:ea typeface="Calibri"/>
              <a:cs typeface="Calibri"/>
            </a:endParaRPr>
          </a:p>
          <a:p>
            <a:pPr>
              <a:buFont typeface="Arial"/>
            </a:pPr>
            <a:r>
              <a:rPr lang="en-GB" b="1"/>
              <a:t>Networking and collaboration support</a:t>
            </a:r>
            <a:endParaRPr lang="en-GB" b="1">
              <a:ea typeface="Calibri"/>
              <a:cs typeface="Calibri"/>
            </a:endParaRPr>
          </a:p>
          <a:p>
            <a:pPr marL="171450" indent="-171450">
              <a:buFont typeface="Arial"/>
              <a:buChar char="•"/>
            </a:pPr>
            <a:r>
              <a:rPr lang="en-GB"/>
              <a:t>Opportunities to connect with peers, industry partners, and professional services.</a:t>
            </a:r>
            <a:endParaRPr lang="en-GB">
              <a:ea typeface="Calibri"/>
              <a:cs typeface="Calibri"/>
            </a:endParaRPr>
          </a:p>
          <a:p>
            <a:pPr marL="171450" indent="-171450">
              <a:buFont typeface="Arial"/>
              <a:buChar char="•"/>
            </a:pPr>
            <a:r>
              <a:rPr lang="en-GB"/>
              <a:t>Events like the Research Staff Conference and cross-institutional networking with MMU and Salford (Greater Manchester Researcher Development Network).</a:t>
            </a:r>
            <a:endParaRPr lang="en-GB">
              <a:ea typeface="Calibri"/>
              <a:cs typeface="Calibri"/>
            </a:endParaRPr>
          </a:p>
          <a:p>
            <a:pPr marL="171450" indent="-171450">
              <a:buFont typeface="Arial"/>
              <a:buChar char="•"/>
            </a:pPr>
            <a:r>
              <a:rPr lang="en-GB"/>
              <a:t>Funding opportunities for interdisciplinary research and collaborations (Collaboration and Dissemination Fund).</a:t>
            </a:r>
            <a:endParaRPr lang="en-GB">
              <a:ea typeface="Calibri"/>
              <a:cs typeface="Calibri"/>
            </a:endParaRPr>
          </a:p>
          <a:p>
            <a:pPr marL="171450" indent="-171450">
              <a:buFont typeface="Arial"/>
              <a:buChar char="•"/>
            </a:pPr>
            <a:endParaRPr lang="en-GB">
              <a:ea typeface="Calibri"/>
              <a:cs typeface="Calibri"/>
            </a:endParaRPr>
          </a:p>
          <a:p>
            <a:r>
              <a:rPr lang="en-GB" b="1">
                <a:ea typeface="Calibri"/>
                <a:cs typeface="Calibri"/>
              </a:rPr>
              <a:t>USPs</a:t>
            </a:r>
            <a:endParaRPr lang="en-GB" b="1"/>
          </a:p>
          <a:p>
            <a:endParaRPr lang="en-GB" b="1"/>
          </a:p>
          <a:p>
            <a:r>
              <a:rPr lang="en-GB" b="1"/>
              <a:t>Sector-leading approach to career development</a:t>
            </a:r>
            <a:endParaRPr lang="en-GB"/>
          </a:p>
          <a:p>
            <a:pPr marL="171450" indent="-171450">
              <a:buFont typeface="Arial"/>
              <a:buChar char="•"/>
            </a:pPr>
            <a:r>
              <a:rPr lang="en-GB"/>
              <a:t>We are a partner of Prosper, ensuring our researchers have access to unique career resources.</a:t>
            </a:r>
            <a:endParaRPr lang="en-GB">
              <a:ea typeface="Calibri" panose="020F0502020204030204"/>
              <a:cs typeface="Calibri" panose="020F0502020204030204"/>
            </a:endParaRPr>
          </a:p>
          <a:p>
            <a:endParaRPr lang="en-GB" b="1"/>
          </a:p>
          <a:p>
            <a:r>
              <a:rPr lang="en-GB" b="1"/>
              <a:t>Cross-institutional collaboration and engagement</a:t>
            </a:r>
            <a:endParaRPr lang="en-GB"/>
          </a:p>
          <a:p>
            <a:pPr marL="171450" indent="-171450">
              <a:buFont typeface="Arial"/>
              <a:buChar char="•"/>
            </a:pPr>
            <a:r>
              <a:rPr lang="en-GB"/>
              <a:t>We actively work with MMU and Salford to support research staff across the region.</a:t>
            </a:r>
            <a:endParaRPr lang="en-GB">
              <a:ea typeface="Calibri"/>
              <a:cs typeface="Calibri"/>
            </a:endParaRPr>
          </a:p>
          <a:p>
            <a:pPr marL="171450" indent="-171450">
              <a:buFont typeface="Arial"/>
              <a:buChar char="•"/>
            </a:pPr>
            <a:r>
              <a:rPr lang="en-GB"/>
              <a:t>Joint events, networking, and shared resources enhance development opportunities.</a:t>
            </a:r>
            <a:endParaRPr lang="en-GB">
              <a:ea typeface="Calibri" panose="020F0502020204030204"/>
              <a:cs typeface="Calibri" panose="020F0502020204030204"/>
            </a:endParaRPr>
          </a:p>
          <a:p>
            <a:endParaRPr lang="en-GB" b="1"/>
          </a:p>
          <a:p>
            <a:r>
              <a:rPr lang="en-GB" b="1"/>
              <a:t>Commitment to researcher-led initiatives</a:t>
            </a:r>
            <a:endParaRPr lang="en-GB"/>
          </a:p>
          <a:p>
            <a:pPr marL="171450" indent="-171450">
              <a:buFont typeface="Arial"/>
              <a:buChar char="•"/>
            </a:pPr>
            <a:r>
              <a:rPr lang="en-GB"/>
              <a:t>We co-develop programmes with research staff input, ensuring our support is relevant and impactful.</a:t>
            </a:r>
            <a:endParaRPr lang="en-GB">
              <a:ea typeface="Calibri"/>
              <a:cs typeface="Calibri"/>
            </a:endParaRPr>
          </a:p>
          <a:p>
            <a:pPr marL="171450" indent="-171450">
              <a:buFont typeface="Arial"/>
              <a:buChar char="•"/>
            </a:pPr>
            <a:r>
              <a:rPr lang="en-GB"/>
              <a:t>Strong engagement with Research Staff Forums and Faculty Committees.</a:t>
            </a:r>
            <a:endParaRPr lang="en-GB">
              <a:ea typeface="Calibri"/>
              <a:cs typeface="Calibri"/>
            </a:endParaRPr>
          </a:p>
          <a:p>
            <a:endParaRPr lang="en-GB">
              <a:ea typeface="Calibri"/>
              <a:cs typeface="Calibri"/>
            </a:endParaRPr>
          </a:p>
          <a:p>
            <a:endParaRPr lang="en-GB" b="1">
              <a:ea typeface="Calibri"/>
              <a:cs typeface="Calibri"/>
            </a:endParaRPr>
          </a:p>
          <a:p>
            <a:endParaRPr lang="en-GB">
              <a:ea typeface="Calibri"/>
              <a:cs typeface="Calibri"/>
            </a:endParaRPr>
          </a:p>
          <a:p>
            <a:endParaRPr lang="en-GB">
              <a:ea typeface="Calibri"/>
              <a:cs typeface="Calibri"/>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FB694A7-270C-4295-BB03-EE71C693E986}"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58</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47346020"/>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a:t>Overview:</a:t>
            </a:r>
          </a:p>
          <a:p>
            <a:pPr marL="171450" indent="-171450">
              <a:buFont typeface="Symbol"/>
              <a:buChar char="•"/>
            </a:pPr>
            <a:r>
              <a:rPr lang="en-GB"/>
              <a:t>Research culture is the way that we collaborate, communicate, and interact with each other; it is the behaviours, attitudes, and values that shape how our research is developed, conducted, and used; and it is the mechanisms by which we recognise and reward our work.</a:t>
            </a:r>
          </a:p>
          <a:p>
            <a:pPr marL="171450" indent="-171450">
              <a:buFont typeface="Symbol"/>
              <a:buChar char="•"/>
            </a:pPr>
            <a:r>
              <a:rPr lang="en-GB"/>
              <a:t>At Manchester, we provide a creative, ambitious and supportive research culture and environment, in which researchers at every career stage can develop and thrive as leaders in their chosen field. In the most recent Research Excellence Framework (REF 2021) the University’s research environment achieved a result of 99% ‘internationally excellent’ or ‘world-leading’, making it one of the best places in the country to build a research career.</a:t>
            </a:r>
          </a:p>
          <a:p>
            <a:pPr marL="171450" indent="-171450">
              <a:buFont typeface="Symbol"/>
              <a:buChar char="•"/>
            </a:pPr>
            <a:r>
              <a:rPr lang="en-GB"/>
              <a:t>We continue to develop our work in this area continues via the four themes of our Research Culture and Environment Framework:</a:t>
            </a:r>
          </a:p>
          <a:p>
            <a:endParaRPr lang="en-GB"/>
          </a:p>
          <a:p>
            <a:r>
              <a:rPr lang="en-GB" b="1"/>
              <a:t>Supporting diverse and rewarding careers  </a:t>
            </a:r>
            <a:endParaRPr lang="en-GB"/>
          </a:p>
          <a:p>
            <a:pPr marL="171450" indent="-171450">
              <a:buFont typeface="Symbol"/>
              <a:buChar char="•"/>
            </a:pPr>
            <a:r>
              <a:rPr lang="en-GB"/>
              <a:t>We support staff involved in research to develop and thrive in their chosen field, in academia or beyond. Example initiatives include:</a:t>
            </a:r>
          </a:p>
          <a:p>
            <a:pPr marL="628650" lvl="1" indent="-171450">
              <a:buFont typeface="Courier New"/>
              <a:buChar char="o"/>
            </a:pPr>
            <a:r>
              <a:rPr lang="en-GB"/>
              <a:t>The Leading Researcher Programme, a collaborative interdisciplinary leadership development programme, designed to enable mid-career and senior academics to raise their research ambitions, develop their next big research idea, and achieve their goals.</a:t>
            </a:r>
            <a:endParaRPr lang="en-GB">
              <a:ea typeface="Calibri" panose="020F0502020204030204"/>
              <a:cs typeface="Calibri" panose="020F0502020204030204"/>
            </a:endParaRPr>
          </a:p>
          <a:p>
            <a:pPr marL="628650" lvl="1" indent="-171450">
              <a:buFont typeface="Courier New"/>
              <a:buChar char="o"/>
            </a:pPr>
            <a:r>
              <a:rPr lang="en-GB"/>
              <a:t>The embedding of the Research England funded ‘Prosper’ project in our Researcher Development offering provides support and resources to empower research staff (particularly postdocs) to explore their career aspirations and investigate diverse career pathways within and beyond academia.</a:t>
            </a:r>
            <a:endParaRPr lang="en-GB">
              <a:ea typeface="Calibri" panose="020F0502020204030204"/>
              <a:cs typeface="Calibri" panose="020F0502020204030204"/>
            </a:endParaRPr>
          </a:p>
          <a:p>
            <a:endParaRPr lang="en-GB" b="1">
              <a:ea typeface="Calibri"/>
              <a:cs typeface="Calibri"/>
            </a:endParaRPr>
          </a:p>
          <a:p>
            <a:r>
              <a:rPr lang="en-GB" b="1"/>
              <a:t>Enabling open and impactful research  </a:t>
            </a:r>
            <a:endParaRPr lang="en-GB"/>
          </a:p>
          <a:p>
            <a:pPr marL="171450" indent="-171450">
              <a:buFont typeface="Symbol"/>
              <a:buChar char="•"/>
            </a:pPr>
            <a:r>
              <a:rPr lang="en-GB"/>
              <a:t>A culture of open and impactful research seeks to ensure that our researchers’ findings and data are accessible to, and reusable by, others, and that the research has meaningful benefits outside of academia. Example initiatives of how we support and enable this include: </a:t>
            </a:r>
          </a:p>
          <a:p>
            <a:pPr marL="628650" lvl="1" indent="-171450">
              <a:buFont typeface="Courier New"/>
              <a:buChar char="o"/>
            </a:pPr>
            <a:r>
              <a:rPr lang="en-GB"/>
              <a:t>Our </a:t>
            </a:r>
            <a:r>
              <a:rPr lang="en-GB" u="sng">
                <a:hlinkClick r:id="rId3"/>
              </a:rPr>
              <a:t>Office for Open Research</a:t>
            </a:r>
            <a:r>
              <a:rPr lang="en-GB"/>
              <a:t> provides an umbrella for open research activity at the University. Through development programmes, a skills framework, and seminars and events, they empower colleagues with the skills to make their research more open.</a:t>
            </a:r>
            <a:endParaRPr lang="en-GB">
              <a:ea typeface="Calibri" panose="020F0502020204030204"/>
              <a:cs typeface="Calibri" panose="020F0502020204030204"/>
            </a:endParaRPr>
          </a:p>
          <a:p>
            <a:pPr marL="628650" lvl="1" indent="-171450">
              <a:buFont typeface="Courier New"/>
              <a:buChar char="o"/>
            </a:pPr>
            <a:r>
              <a:rPr lang="en-GB"/>
              <a:t>Research impact is woven through our ethos, strategies and support structures, from </a:t>
            </a:r>
            <a:r>
              <a:rPr lang="en-GB" u="sng">
                <a:hlinkClick r:id="rId4"/>
              </a:rPr>
              <a:t>specialist Research Impact teams</a:t>
            </a:r>
            <a:r>
              <a:rPr lang="en-GB"/>
              <a:t>, five dedicated impact training modules, and the work of our colleagues in Social Responsibility, Business Engagement and Knowledge Exchange and our cultural institutions.</a:t>
            </a:r>
            <a:endParaRPr lang="en-GB">
              <a:ea typeface="Calibri" panose="020F0502020204030204"/>
              <a:cs typeface="Calibri" panose="020F0502020204030204"/>
            </a:endParaRPr>
          </a:p>
          <a:p>
            <a:endParaRPr lang="en-GB"/>
          </a:p>
          <a:p>
            <a:r>
              <a:rPr lang="en-GB" b="1" i="1" u="sng"/>
              <a:t>Upholding the highest levels of responsible and ethical research  </a:t>
            </a:r>
            <a:endParaRPr lang="en-GB"/>
          </a:p>
          <a:p>
            <a:pPr marL="171450" indent="-171450">
              <a:buFont typeface="Symbol"/>
              <a:buChar char="•"/>
            </a:pPr>
            <a:r>
              <a:rPr lang="en-GB"/>
              <a:t>Upholding the highest levels of responsible and ethical research is integral to a thriving and supportive research culture. Example initiatives include:</a:t>
            </a:r>
          </a:p>
          <a:p>
            <a:pPr marL="628650" lvl="1" indent="-171450">
              <a:buFont typeface="Courier New"/>
              <a:buChar char="o"/>
            </a:pPr>
            <a:r>
              <a:rPr lang="en-GB"/>
              <a:t>The Universities </a:t>
            </a:r>
            <a:r>
              <a:rPr lang="en-GB" u="sng">
                <a:hlinkClick r:id="rId5"/>
              </a:rPr>
              <a:t>Responsible Research and Innovation (RRI) Framework</a:t>
            </a:r>
            <a:r>
              <a:rPr lang="en-GB"/>
              <a:t> supports researchers preparing funding applications and starting new projects, offering materials to assist them in designing responsible research. </a:t>
            </a:r>
            <a:endParaRPr lang="en-GB">
              <a:ea typeface="Calibri" panose="020F0502020204030204"/>
              <a:cs typeface="Calibri" panose="020F0502020204030204"/>
            </a:endParaRPr>
          </a:p>
          <a:p>
            <a:pPr marL="628650" lvl="1" indent="-171450">
              <a:buFont typeface="Courier New"/>
              <a:buChar char="o"/>
            </a:pPr>
            <a:r>
              <a:rPr lang="en-GB"/>
              <a:t>The University’s expectations of research integrity are set out in the our </a:t>
            </a:r>
            <a:r>
              <a:rPr lang="en-GB" u="sng">
                <a:hlinkClick r:id="rId6"/>
              </a:rPr>
              <a:t>Code of Good Research Conduct</a:t>
            </a:r>
            <a:r>
              <a:rPr lang="en-GB"/>
              <a:t>; and we provide </a:t>
            </a:r>
            <a:r>
              <a:rPr lang="en-GB" u="sng">
                <a:hlinkClick r:id="rId7"/>
              </a:rPr>
              <a:t>research integrity training</a:t>
            </a:r>
            <a:r>
              <a:rPr lang="en-GB"/>
              <a:t> for all research and academic staff, and PGRs.  </a:t>
            </a:r>
            <a:endParaRPr lang="en-GB">
              <a:ea typeface="Calibri" panose="020F0502020204030204"/>
              <a:cs typeface="Calibri" panose="020F0502020204030204"/>
            </a:endParaRPr>
          </a:p>
          <a:p>
            <a:endParaRPr lang="en-GB"/>
          </a:p>
          <a:p>
            <a:r>
              <a:rPr lang="en-GB" b="1" i="1" u="sng"/>
              <a:t>Building collaboration and interdisciplinarity  </a:t>
            </a:r>
            <a:endParaRPr lang="en-GB"/>
          </a:p>
          <a:p>
            <a:pPr marL="171450" indent="-171450">
              <a:buFont typeface="Symbol"/>
              <a:buChar char="•"/>
            </a:pPr>
            <a:r>
              <a:rPr lang="en-GB"/>
              <a:t>We are passionate about bringing people together, combining expertise from across disciplines, roles and sectors to address society’s biggest questions. Example initiatives of how we support and enable this include:</a:t>
            </a:r>
          </a:p>
          <a:p>
            <a:pPr marL="628650" lvl="1" indent="-171450">
              <a:buFont typeface="Courier New"/>
              <a:buChar char="o"/>
            </a:pPr>
            <a:r>
              <a:rPr lang="en-GB"/>
              <a:t>Our five </a:t>
            </a:r>
            <a:r>
              <a:rPr lang="en-GB" u="sng">
                <a:hlinkClick r:id="rId8"/>
              </a:rPr>
              <a:t>research platforms</a:t>
            </a:r>
            <a:r>
              <a:rPr lang="en-GB"/>
              <a:t> –</a:t>
            </a:r>
            <a:r>
              <a:rPr lang="en-GB" u="sng">
                <a:hlinkClick r:id="rId9"/>
              </a:rPr>
              <a:t> Creative Manchester,</a:t>
            </a:r>
            <a:r>
              <a:rPr lang="en-GB"/>
              <a:t> </a:t>
            </a:r>
            <a:r>
              <a:rPr lang="en-GB" u="sng">
                <a:hlinkClick r:id="rId10"/>
              </a:rPr>
              <a:t>Digital Futures</a:t>
            </a:r>
            <a:r>
              <a:rPr lang="en-GB"/>
              <a:t>, </a:t>
            </a:r>
            <a:r>
              <a:rPr lang="en-GB" u="sng">
                <a:hlinkClick r:id="rId11"/>
              </a:rPr>
              <a:t>Healthier Futures</a:t>
            </a:r>
            <a:r>
              <a:rPr lang="en-GB"/>
              <a:t>, </a:t>
            </a:r>
            <a:r>
              <a:rPr lang="en-GB" u="sng">
                <a:hlinkClick r:id="rId12"/>
              </a:rPr>
              <a:t>Sustainable Futures</a:t>
            </a:r>
            <a:r>
              <a:rPr lang="en-GB"/>
              <a:t> and </a:t>
            </a:r>
            <a:r>
              <a:rPr lang="en-GB" u="sng">
                <a:hlinkClick r:id="rId13"/>
              </a:rPr>
              <a:t>Policy@Manchester,</a:t>
            </a:r>
            <a:r>
              <a:rPr lang="en-GB"/>
              <a:t> provide focus and resource to connect, drive and amplify interdisciplinary collaborations between academics, faculties and institutes.</a:t>
            </a:r>
            <a:endParaRPr lang="en-GB">
              <a:ea typeface="Calibri" panose="020F0502020204030204"/>
              <a:cs typeface="Calibri" panose="020F0502020204030204"/>
            </a:endParaRPr>
          </a:p>
          <a:p>
            <a:pPr marL="628650" lvl="1" indent="-171450">
              <a:buFont typeface="Courier New"/>
              <a:buChar char="o"/>
            </a:pPr>
            <a:r>
              <a:rPr lang="en-GB" u="sng">
                <a:hlinkClick r:id="rId14"/>
              </a:rPr>
              <a:t>University of Manchester Research Institute (UMRI)</a:t>
            </a:r>
            <a:r>
              <a:rPr lang="en-GB"/>
              <a:t> provides funding for </a:t>
            </a:r>
            <a:r>
              <a:rPr lang="en-GB" u="sng">
                <a:hlinkClick r:id="rId15"/>
              </a:rPr>
              <a:t>pump priming</a:t>
            </a:r>
            <a:r>
              <a:rPr lang="en-GB"/>
              <a:t> activities that will lead to an increase in successful interdisciplinary research across the University, and supports new partnerships across disciplines through short ‘</a:t>
            </a:r>
            <a:r>
              <a:rPr lang="en-GB" u="sng">
                <a:hlinkClick r:id="rId16"/>
              </a:rPr>
              <a:t>discipline hopping</a:t>
            </a:r>
            <a:r>
              <a:rPr lang="en-GB"/>
              <a:t>’ research placements.</a:t>
            </a:r>
            <a:endParaRPr lang="en-GB">
              <a:ea typeface="Calibri" panose="020F0502020204030204"/>
              <a:cs typeface="Calibri" panose="020F0502020204030204"/>
            </a:endParaRPr>
          </a:p>
          <a:p>
            <a:endParaRPr lang="en-GB" b="0" i="0" u="none">
              <a:ea typeface="Calibri"/>
              <a:cs typeface="Calibri"/>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FB694A7-270C-4295-BB03-EE71C693E986}"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59</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32545545"/>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a:ea typeface="Calibri"/>
                <a:cs typeface="Calibri"/>
              </a:rPr>
              <a:t>Overview:</a:t>
            </a:r>
            <a:endParaRPr lang="en-GB" b="1"/>
          </a:p>
          <a:p>
            <a:r>
              <a:rPr lang="en-GB" sz="1200" b="0" i="0" kern="1200">
                <a:solidFill>
                  <a:schemeClr val="tx1"/>
                </a:solidFill>
                <a:effectLst/>
                <a:latin typeface="+mn-lt"/>
                <a:ea typeface="+mn-ea"/>
                <a:cs typeface="+mn-cs"/>
              </a:rPr>
              <a:t>The Office for Open Research provides expert services to support you throughout the research process, to enable creation of more reproducible, efficient, rigorous and impactful research. </a:t>
            </a:r>
            <a:endParaRPr lang="en-GB">
              <a:ea typeface="Calibri"/>
              <a:cs typeface="Calibri"/>
            </a:endParaRPr>
          </a:p>
          <a:p>
            <a:endParaRPr lang="en-GB" sz="1200" b="0" i="0" kern="1200">
              <a:solidFill>
                <a:schemeClr val="tx1"/>
              </a:solidFill>
              <a:effectLst/>
              <a:latin typeface="+mn-lt"/>
              <a:ea typeface="+mn-ea"/>
              <a:cs typeface="+mn-cs"/>
            </a:endParaRPr>
          </a:p>
          <a:p>
            <a:pPr marL="171450" indent="-171450">
              <a:buFont typeface="Arial" panose="020B0604020202020204" pitchFamily="34" charset="0"/>
              <a:buChar char="•"/>
            </a:pPr>
            <a:r>
              <a:rPr lang="en-GB" sz="1200" b="0" i="0" kern="1200">
                <a:solidFill>
                  <a:schemeClr val="tx1"/>
                </a:solidFill>
                <a:effectLst/>
                <a:latin typeface="+mn-lt"/>
                <a:ea typeface="+mn-ea"/>
                <a:cs typeface="+mn-cs"/>
              </a:rPr>
              <a:t>Open Access – publish your research Open Access</a:t>
            </a:r>
            <a:endParaRPr lang="en-GB" sz="1200" b="0" i="0" kern="1200">
              <a:solidFill>
                <a:schemeClr val="tx1"/>
              </a:solidFill>
              <a:effectLst/>
              <a:latin typeface="+mn-lt"/>
              <a:ea typeface="Calibri"/>
              <a:cs typeface="Calibri"/>
            </a:endParaRPr>
          </a:p>
          <a:p>
            <a:pPr marL="171450" indent="-171450">
              <a:buFont typeface="Arial" panose="020B0604020202020204" pitchFamily="34" charset="0"/>
              <a:buChar char="•"/>
            </a:pPr>
            <a:r>
              <a:rPr lang="en-GB" sz="1200" b="0" i="0" kern="1200">
                <a:solidFill>
                  <a:schemeClr val="tx1"/>
                </a:solidFill>
                <a:effectLst/>
                <a:latin typeface="+mn-lt"/>
                <a:ea typeface="+mn-ea"/>
                <a:cs typeface="+mn-cs"/>
              </a:rPr>
              <a:t>Research data management – manage</a:t>
            </a:r>
            <a:r>
              <a:rPr lang="en-GB" sz="1200" b="0" i="0" kern="1200" baseline="0">
                <a:solidFill>
                  <a:schemeClr val="tx1"/>
                </a:solidFill>
                <a:effectLst/>
                <a:latin typeface="+mn-lt"/>
                <a:ea typeface="+mn-ea"/>
                <a:cs typeface="+mn-cs"/>
              </a:rPr>
              <a:t> and share your research data</a:t>
            </a:r>
            <a:endParaRPr lang="en-GB" sz="1200" b="0" i="0" kern="1200" baseline="0">
              <a:solidFill>
                <a:schemeClr val="tx1"/>
              </a:solidFill>
              <a:effectLst/>
              <a:latin typeface="+mn-lt"/>
              <a:ea typeface="Calibri"/>
              <a:cs typeface="Calibri"/>
            </a:endParaRPr>
          </a:p>
          <a:p>
            <a:pPr marL="171450" indent="-171450">
              <a:buFont typeface="Arial" panose="020B0604020202020204" pitchFamily="34" charset="0"/>
              <a:buChar char="•"/>
            </a:pPr>
            <a:r>
              <a:rPr lang="en-GB" sz="1200" b="0" i="0" kern="1200" baseline="0">
                <a:solidFill>
                  <a:schemeClr val="tx1"/>
                </a:solidFill>
                <a:effectLst/>
                <a:latin typeface="+mn-lt"/>
                <a:ea typeface="+mn-ea"/>
                <a:cs typeface="+mn-cs"/>
              </a:rPr>
              <a:t>Research indicators – understand your research through intelligence and analysis of research indicators </a:t>
            </a:r>
            <a:endParaRPr lang="en-GB" sz="1200" b="0" i="0" kern="1200" baseline="0">
              <a:solidFill>
                <a:schemeClr val="tx1"/>
              </a:solidFill>
              <a:effectLst/>
              <a:latin typeface="+mn-lt"/>
              <a:ea typeface="Calibri"/>
              <a:cs typeface="Calibri"/>
            </a:endParaRPr>
          </a:p>
          <a:p>
            <a:pPr marL="171450" indent="-171450">
              <a:buFont typeface="Arial" panose="020B0604020202020204" pitchFamily="34" charset="0"/>
              <a:buChar char="•"/>
            </a:pPr>
            <a:r>
              <a:rPr lang="en-GB" sz="1200" b="0" i="0" kern="1200" baseline="0">
                <a:solidFill>
                  <a:schemeClr val="tx1"/>
                </a:solidFill>
                <a:effectLst/>
                <a:latin typeface="+mn-lt"/>
                <a:ea typeface="+mn-ea"/>
                <a:cs typeface="+mn-cs"/>
              </a:rPr>
              <a:t>Open Research programme – programme of strategic projects to make the University’s research more transparent </a:t>
            </a:r>
            <a:endParaRPr lang="en-GB" sz="1200" b="0" i="0" kern="1200" baseline="0">
              <a:solidFill>
                <a:schemeClr val="tx1"/>
              </a:solidFill>
              <a:effectLst/>
              <a:latin typeface="+mn-lt"/>
              <a:ea typeface="Calibri"/>
              <a:cs typeface="Calibri"/>
            </a:endParaRPr>
          </a:p>
          <a:p>
            <a:pPr marL="171450" indent="-171450">
              <a:buFont typeface="Arial" panose="020B0604020202020204" pitchFamily="34" charset="0"/>
              <a:buChar char="•"/>
            </a:pPr>
            <a:endParaRPr lang="en-GB" sz="1200" b="0" i="0" kern="1200" baseline="0">
              <a:solidFill>
                <a:schemeClr val="tx1"/>
              </a:solidFill>
              <a:effectLst/>
              <a:latin typeface="+mn-lt"/>
              <a:ea typeface="+mn-ea"/>
              <a:cs typeface="+mn-cs"/>
            </a:endParaRPr>
          </a:p>
          <a:p>
            <a:pPr marL="0" indent="0">
              <a:buFont typeface="Arial" panose="020B0604020202020204" pitchFamily="34" charset="0"/>
              <a:buNone/>
            </a:pPr>
            <a:r>
              <a:rPr lang="en-GB" sz="1200" b="1" i="0" kern="1200" baseline="0">
                <a:solidFill>
                  <a:schemeClr val="tx1"/>
                </a:solidFill>
                <a:effectLst/>
                <a:latin typeface="+mn-lt"/>
                <a:ea typeface="+mn-ea"/>
                <a:cs typeface="+mn-cs"/>
              </a:rPr>
              <a:t>Open Access</a:t>
            </a:r>
            <a:endParaRPr lang="en-GB" sz="1200" b="1" i="0" kern="1200" baseline="0">
              <a:solidFill>
                <a:schemeClr val="tx1"/>
              </a:solidFill>
              <a:effectLst/>
              <a:latin typeface="+mn-lt"/>
              <a:ea typeface="Calibri"/>
              <a:cs typeface="Calibri"/>
            </a:endParaRPr>
          </a:p>
          <a:p>
            <a:pPr marL="0" indent="0">
              <a:buFont typeface="Arial" panose="020B0604020202020204" pitchFamily="34" charset="0"/>
              <a:buNone/>
            </a:pPr>
            <a:endParaRPr lang="en-GB" sz="1200" b="1" i="0" kern="1200" baseline="0">
              <a:solidFill>
                <a:schemeClr val="tx1"/>
              </a:solidFill>
              <a:effectLst/>
              <a:latin typeface="+mn-lt"/>
              <a:ea typeface="+mn-ea"/>
              <a:cs typeface="+mn-cs"/>
            </a:endParaRPr>
          </a:p>
          <a:p>
            <a:pPr marL="171450" indent="-171450">
              <a:buFontTx/>
              <a:buChar char="-"/>
            </a:pPr>
            <a:r>
              <a:rPr lang="en-GB" sz="1200" b="0" i="0" kern="1200" baseline="0">
                <a:solidFill>
                  <a:schemeClr val="tx1"/>
                </a:solidFill>
                <a:effectLst/>
                <a:latin typeface="+mn-lt"/>
                <a:ea typeface="+mn-ea"/>
                <a:cs typeface="+mn-cs"/>
              </a:rPr>
              <a:t>Request funding for publishing in a fully Open Access journal.</a:t>
            </a:r>
            <a:endParaRPr lang="en-GB" sz="1200" b="0" i="0" kern="1200" baseline="0">
              <a:solidFill>
                <a:schemeClr val="tx1"/>
              </a:solidFill>
              <a:effectLst/>
              <a:latin typeface="+mn-lt"/>
              <a:ea typeface="Calibri"/>
              <a:cs typeface="Calibri"/>
            </a:endParaRPr>
          </a:p>
          <a:p>
            <a:pPr marL="171450" indent="-171450">
              <a:buFontTx/>
              <a:buChar char="-"/>
            </a:pPr>
            <a:r>
              <a:rPr lang="en-GB" sz="1200" b="0" i="0" kern="1200" baseline="0">
                <a:solidFill>
                  <a:schemeClr val="tx1"/>
                </a:solidFill>
                <a:effectLst/>
                <a:latin typeface="+mn-lt"/>
                <a:ea typeface="+mn-ea"/>
                <a:cs typeface="+mn-cs"/>
              </a:rPr>
              <a:t>Request funding via the Open Access Gateway is your work acknowledges funding from UKRI, The </a:t>
            </a:r>
            <a:r>
              <a:rPr lang="en-GB" sz="1200" b="0" i="0" kern="1200" baseline="0" err="1">
                <a:solidFill>
                  <a:schemeClr val="tx1"/>
                </a:solidFill>
                <a:effectLst/>
                <a:latin typeface="+mn-lt"/>
                <a:ea typeface="+mn-ea"/>
                <a:cs typeface="+mn-cs"/>
              </a:rPr>
              <a:t>Wellcome</a:t>
            </a:r>
            <a:r>
              <a:rPr lang="en-GB" sz="1200" b="0" i="0" kern="1200" baseline="0">
                <a:solidFill>
                  <a:schemeClr val="tx1"/>
                </a:solidFill>
                <a:effectLst/>
                <a:latin typeface="+mn-lt"/>
                <a:ea typeface="+mn-ea"/>
                <a:cs typeface="+mn-cs"/>
              </a:rPr>
              <a:t> Trust, CRUK or BHF.</a:t>
            </a:r>
            <a:endParaRPr lang="en-GB" sz="1200" b="0" i="0" kern="1200" baseline="0">
              <a:solidFill>
                <a:schemeClr val="tx1"/>
              </a:solidFill>
              <a:effectLst/>
              <a:latin typeface="+mn-lt"/>
              <a:ea typeface="Calibri"/>
              <a:cs typeface="Calibri"/>
            </a:endParaRPr>
          </a:p>
          <a:p>
            <a:pPr marL="171450" indent="-171450">
              <a:buFontTx/>
              <a:buChar char="-"/>
            </a:pPr>
            <a:r>
              <a:rPr lang="en-GB" sz="1200" b="0" i="0" kern="1200" baseline="0">
                <a:solidFill>
                  <a:schemeClr val="tx1"/>
                </a:solidFill>
                <a:effectLst/>
                <a:latin typeface="+mn-lt"/>
                <a:ea typeface="+mn-ea"/>
                <a:cs typeface="+mn-cs"/>
              </a:rPr>
              <a:t>Request funding via the Open Access enquiry form if your work does not acknowledge funding from these organisations. </a:t>
            </a:r>
            <a:endParaRPr lang="en-GB" sz="1200" b="0" i="0" kern="1200" baseline="0">
              <a:solidFill>
                <a:schemeClr val="tx1"/>
              </a:solidFill>
              <a:effectLst/>
              <a:latin typeface="+mn-lt"/>
              <a:ea typeface="Calibri"/>
              <a:cs typeface="Calibri"/>
            </a:endParaRPr>
          </a:p>
          <a:p>
            <a:pPr marL="171450" indent="-171450">
              <a:buFontTx/>
              <a:buChar char="-"/>
            </a:pPr>
            <a:r>
              <a:rPr lang="en-GB" sz="1200" b="0" i="0" kern="1200" baseline="0">
                <a:solidFill>
                  <a:schemeClr val="tx1"/>
                </a:solidFill>
                <a:effectLst/>
                <a:latin typeface="+mn-lt"/>
                <a:ea typeface="+mn-ea"/>
                <a:cs typeface="+mn-cs"/>
              </a:rPr>
              <a:t>Publish your work via one of the University’s publisher Open Access agreements, established by the Library. </a:t>
            </a:r>
            <a:endParaRPr lang="en-GB" sz="1200" b="0" i="0" kern="1200" baseline="0">
              <a:solidFill>
                <a:schemeClr val="tx1"/>
              </a:solidFill>
              <a:effectLst/>
              <a:latin typeface="+mn-lt"/>
              <a:ea typeface="Calibri"/>
              <a:cs typeface="Calibri"/>
            </a:endParaRPr>
          </a:p>
          <a:p>
            <a:pPr marL="171450" indent="-171450">
              <a:buFontTx/>
              <a:buChar char="-"/>
            </a:pPr>
            <a:r>
              <a:rPr lang="en-GB" sz="1200" b="0" i="0" kern="1200" baseline="0">
                <a:solidFill>
                  <a:schemeClr val="tx1"/>
                </a:solidFill>
                <a:effectLst/>
                <a:latin typeface="+mn-lt"/>
                <a:ea typeface="+mn-ea"/>
                <a:cs typeface="+mn-cs"/>
              </a:rPr>
              <a:t>Deposit your work to Pure via the Open Access Gateway. </a:t>
            </a:r>
            <a:endParaRPr lang="en-GB" sz="1200" b="0" i="0" kern="1200" baseline="0">
              <a:solidFill>
                <a:schemeClr val="tx1"/>
              </a:solidFill>
              <a:effectLst/>
              <a:latin typeface="+mn-lt"/>
              <a:ea typeface="Calibri"/>
              <a:cs typeface="Calibri"/>
            </a:endParaRPr>
          </a:p>
          <a:p>
            <a:pPr marL="171450" indent="-171450">
              <a:buFontTx/>
              <a:buChar char="-"/>
            </a:pPr>
            <a:r>
              <a:rPr lang="en-GB" sz="1200" b="0" i="0" kern="1200" baseline="0">
                <a:solidFill>
                  <a:schemeClr val="tx1"/>
                </a:solidFill>
                <a:effectLst/>
                <a:latin typeface="+mn-lt"/>
                <a:ea typeface="+mn-ea"/>
                <a:cs typeface="+mn-cs"/>
              </a:rPr>
              <a:t>Explore options for publishing long-form outputs Open Access. </a:t>
            </a:r>
            <a:endParaRPr lang="en-GB" sz="1200" b="0" i="0" kern="1200" baseline="0">
              <a:solidFill>
                <a:schemeClr val="tx1"/>
              </a:solidFill>
              <a:effectLst/>
              <a:latin typeface="+mn-lt"/>
              <a:ea typeface="Calibri"/>
              <a:cs typeface="Calibri"/>
            </a:endParaRPr>
          </a:p>
          <a:p>
            <a:pPr marL="171450" indent="-171450">
              <a:buFontTx/>
              <a:buChar char="-"/>
            </a:pPr>
            <a:endParaRPr lang="en-GB" sz="1200" b="0" i="0" kern="1200" baseline="0">
              <a:solidFill>
                <a:schemeClr val="tx1"/>
              </a:solidFill>
              <a:effectLst/>
              <a:latin typeface="+mn-lt"/>
              <a:ea typeface="+mn-ea"/>
              <a:cs typeface="+mn-cs"/>
            </a:endParaRPr>
          </a:p>
          <a:p>
            <a:pPr marL="0" indent="0">
              <a:buFontTx/>
              <a:buNone/>
            </a:pPr>
            <a:r>
              <a:rPr lang="en-GB" sz="1200" b="1" i="0" kern="1200" baseline="0">
                <a:solidFill>
                  <a:schemeClr val="tx1"/>
                </a:solidFill>
                <a:effectLst/>
                <a:latin typeface="+mn-lt"/>
                <a:ea typeface="+mn-ea"/>
                <a:cs typeface="+mn-cs"/>
              </a:rPr>
              <a:t>Research data management </a:t>
            </a:r>
            <a:endParaRPr lang="en-GB" sz="1200" b="1" i="0" kern="1200" baseline="0">
              <a:solidFill>
                <a:schemeClr val="tx1"/>
              </a:solidFill>
              <a:effectLst/>
              <a:latin typeface="+mn-lt"/>
              <a:ea typeface="Calibri"/>
              <a:cs typeface="Calibri"/>
            </a:endParaRPr>
          </a:p>
          <a:p>
            <a:pPr marL="0" indent="0">
              <a:buFontTx/>
              <a:buNone/>
            </a:pPr>
            <a:endParaRPr lang="en-GB" sz="1200" b="1" i="0" kern="1200" baseline="0">
              <a:solidFill>
                <a:schemeClr val="tx1"/>
              </a:solidFill>
              <a:effectLst/>
              <a:latin typeface="+mn-lt"/>
              <a:ea typeface="+mn-ea"/>
              <a:cs typeface="+mn-cs"/>
            </a:endParaRPr>
          </a:p>
          <a:p>
            <a:pPr marL="171450" indent="-171450">
              <a:buFontTx/>
              <a:buChar char="-"/>
            </a:pPr>
            <a:r>
              <a:rPr lang="en-GB" sz="1200" b="0" i="0" kern="1200" baseline="0">
                <a:solidFill>
                  <a:schemeClr val="tx1"/>
                </a:solidFill>
                <a:effectLst/>
                <a:latin typeface="+mn-lt"/>
                <a:ea typeface="+mn-ea"/>
                <a:cs typeface="+mn-cs"/>
              </a:rPr>
              <a:t>Write your data management plan (DMP) using </a:t>
            </a:r>
            <a:r>
              <a:rPr lang="en-GB" sz="1200" b="0" i="0" kern="1200" baseline="0" err="1">
                <a:solidFill>
                  <a:schemeClr val="tx1"/>
                </a:solidFill>
                <a:effectLst/>
                <a:latin typeface="+mn-lt"/>
                <a:ea typeface="+mn-ea"/>
                <a:cs typeface="+mn-cs"/>
              </a:rPr>
              <a:t>DMPonline</a:t>
            </a:r>
            <a:r>
              <a:rPr lang="en-GB" sz="1200" b="0" i="0" kern="1200" baseline="0">
                <a:solidFill>
                  <a:schemeClr val="tx1"/>
                </a:solidFill>
                <a:effectLst/>
                <a:latin typeface="+mn-lt"/>
                <a:ea typeface="+mn-ea"/>
                <a:cs typeface="+mn-cs"/>
              </a:rPr>
              <a:t>.</a:t>
            </a:r>
            <a:endParaRPr lang="en-GB" sz="1200" b="0" i="0" kern="1200" baseline="0">
              <a:solidFill>
                <a:schemeClr val="tx1"/>
              </a:solidFill>
              <a:effectLst/>
              <a:latin typeface="+mn-lt"/>
              <a:ea typeface="Calibri"/>
              <a:cs typeface="Calibri"/>
            </a:endParaRPr>
          </a:p>
          <a:p>
            <a:pPr marL="171450" indent="-171450">
              <a:buFontTx/>
              <a:buChar char="-"/>
            </a:pPr>
            <a:r>
              <a:rPr lang="en-GB" sz="1200" b="0" i="0" kern="1200" baseline="0">
                <a:solidFill>
                  <a:schemeClr val="tx1"/>
                </a:solidFill>
                <a:effectLst/>
                <a:latin typeface="+mn-lt"/>
                <a:ea typeface="+mn-ea"/>
                <a:cs typeface="+mn-cs"/>
              </a:rPr>
              <a:t>Request feedback on your DMP from us. </a:t>
            </a:r>
            <a:endParaRPr lang="en-GB" sz="1200" b="0" i="0" kern="1200" baseline="0">
              <a:solidFill>
                <a:schemeClr val="tx1"/>
              </a:solidFill>
              <a:effectLst/>
              <a:latin typeface="+mn-lt"/>
              <a:ea typeface="Calibri"/>
              <a:cs typeface="Calibri"/>
            </a:endParaRPr>
          </a:p>
          <a:p>
            <a:pPr marL="171450" indent="-171450">
              <a:buFontTx/>
              <a:buChar char="-"/>
            </a:pPr>
            <a:r>
              <a:rPr lang="en-GB" sz="1200" b="0" i="0" kern="1200" baseline="0">
                <a:solidFill>
                  <a:schemeClr val="tx1"/>
                </a:solidFill>
                <a:effectLst/>
                <a:latin typeface="+mn-lt"/>
                <a:ea typeface="+mn-ea"/>
                <a:cs typeface="+mn-cs"/>
              </a:rPr>
              <a:t>Explore guidance and training on best practices for managing and sharing, collecting, organising and storing your data. </a:t>
            </a:r>
            <a:endParaRPr lang="en-GB" sz="1200" b="0" i="0" kern="1200" baseline="0">
              <a:solidFill>
                <a:schemeClr val="tx1"/>
              </a:solidFill>
              <a:effectLst/>
              <a:latin typeface="+mn-lt"/>
              <a:ea typeface="Calibri"/>
              <a:cs typeface="Calibri"/>
            </a:endParaRPr>
          </a:p>
          <a:p>
            <a:pPr marL="171450" indent="-171450">
              <a:buFontTx/>
              <a:buChar char="-"/>
            </a:pPr>
            <a:r>
              <a:rPr lang="en-GB" sz="1200" b="0" i="0" kern="1200" baseline="0">
                <a:solidFill>
                  <a:schemeClr val="tx1"/>
                </a:solidFill>
                <a:effectLst/>
                <a:latin typeface="+mn-lt"/>
                <a:ea typeface="+mn-ea"/>
                <a:cs typeface="+mn-cs"/>
              </a:rPr>
              <a:t>Join the University’s Data Stewardship Community (</a:t>
            </a:r>
            <a:r>
              <a:rPr lang="en-GB" sz="1200" b="0" i="0" kern="1200">
                <a:solidFill>
                  <a:schemeClr val="tx1"/>
                </a:solidFill>
                <a:effectLst/>
                <a:latin typeface="+mn-lt"/>
                <a:ea typeface="+mn-ea"/>
                <a:cs typeface="+mn-cs"/>
              </a:rPr>
              <a:t>https://</a:t>
            </a:r>
            <a:r>
              <a:rPr lang="en-GB" sz="1200" b="0" i="0" kern="1200" err="1">
                <a:solidFill>
                  <a:schemeClr val="tx1"/>
                </a:solidFill>
                <a:effectLst/>
                <a:latin typeface="+mn-lt"/>
                <a:ea typeface="+mn-ea"/>
                <a:cs typeface="+mn-cs"/>
              </a:rPr>
              <a:t>bit.ly</a:t>
            </a:r>
            <a:r>
              <a:rPr lang="en-GB" sz="1200" b="0" i="0" kern="1200">
                <a:solidFill>
                  <a:schemeClr val="tx1"/>
                </a:solidFill>
                <a:effectLst/>
                <a:latin typeface="+mn-lt"/>
                <a:ea typeface="+mn-ea"/>
                <a:cs typeface="+mn-cs"/>
              </a:rPr>
              <a:t>/</a:t>
            </a:r>
            <a:r>
              <a:rPr lang="en-GB" sz="1200" b="0" i="0" kern="1200" err="1">
                <a:solidFill>
                  <a:schemeClr val="tx1"/>
                </a:solidFill>
                <a:effectLst/>
                <a:latin typeface="+mn-lt"/>
                <a:ea typeface="+mn-ea"/>
                <a:cs typeface="+mn-cs"/>
              </a:rPr>
              <a:t>CaDiRdatasteward</a:t>
            </a:r>
            <a:r>
              <a:rPr lang="en-GB" sz="1200" b="0" i="0" kern="1200" baseline="0">
                <a:solidFill>
                  <a:schemeClr val="tx1"/>
                </a:solidFill>
                <a:effectLst/>
                <a:latin typeface="+mn-lt"/>
                <a:ea typeface="+mn-ea"/>
                <a:cs typeface="+mn-cs"/>
              </a:rPr>
              <a:t>) to share and learn about data stewardship-related training, resources, events, and expert RDM advice. </a:t>
            </a:r>
            <a:endParaRPr lang="en-GB" sz="1200" b="0" i="0" kern="1200" baseline="0">
              <a:solidFill>
                <a:schemeClr val="tx1"/>
              </a:solidFill>
              <a:effectLst/>
              <a:latin typeface="+mn-lt"/>
              <a:ea typeface="Calibri"/>
              <a:cs typeface="Calibri"/>
            </a:endParaRPr>
          </a:p>
          <a:p>
            <a:pPr marL="171450" indent="-171450">
              <a:buFontTx/>
              <a:buChar char="-"/>
            </a:pPr>
            <a:r>
              <a:rPr lang="en-GB" sz="1200" b="0" i="0" kern="1200" baseline="0">
                <a:solidFill>
                  <a:schemeClr val="tx1"/>
                </a:solidFill>
                <a:effectLst/>
                <a:latin typeface="+mn-lt"/>
                <a:ea typeface="+mn-ea"/>
                <a:cs typeface="+mn-cs"/>
              </a:rPr>
              <a:t>Deposit your data to </a:t>
            </a:r>
            <a:r>
              <a:rPr lang="en-GB" sz="1200" b="0" i="0" kern="1200" baseline="0" err="1">
                <a:solidFill>
                  <a:schemeClr val="tx1"/>
                </a:solidFill>
                <a:effectLst/>
                <a:latin typeface="+mn-lt"/>
                <a:ea typeface="+mn-ea"/>
                <a:cs typeface="+mn-cs"/>
              </a:rPr>
              <a:t>Figshare</a:t>
            </a:r>
            <a:r>
              <a:rPr lang="en-GB" sz="1200" b="0" i="0" kern="1200" baseline="0">
                <a:solidFill>
                  <a:schemeClr val="tx1"/>
                </a:solidFill>
                <a:effectLst/>
                <a:latin typeface="+mn-lt"/>
                <a:ea typeface="+mn-ea"/>
                <a:cs typeface="+mn-cs"/>
              </a:rPr>
              <a:t> to publish it openly. </a:t>
            </a:r>
            <a:endParaRPr lang="en-GB" sz="1200" b="0" i="0" kern="1200" baseline="0">
              <a:solidFill>
                <a:schemeClr val="tx1"/>
              </a:solidFill>
              <a:effectLst/>
              <a:latin typeface="+mn-lt"/>
              <a:ea typeface="Calibri"/>
              <a:cs typeface="Calibri"/>
            </a:endParaRPr>
          </a:p>
          <a:p>
            <a:pPr marL="171450" indent="-171450">
              <a:buFontTx/>
              <a:buChar char="-"/>
            </a:pPr>
            <a:r>
              <a:rPr lang="en-GB" sz="1200" b="0" i="0" kern="1200" baseline="0">
                <a:solidFill>
                  <a:schemeClr val="tx1"/>
                </a:solidFill>
                <a:effectLst/>
                <a:latin typeface="+mn-lt"/>
                <a:ea typeface="+mn-ea"/>
                <a:cs typeface="+mn-cs"/>
              </a:rPr>
              <a:t>Record your published datasets in Pure. </a:t>
            </a:r>
            <a:endParaRPr lang="en-GB" sz="1200" b="0" i="0" kern="1200" baseline="0">
              <a:solidFill>
                <a:schemeClr val="tx1"/>
              </a:solidFill>
              <a:effectLst/>
              <a:latin typeface="+mn-lt"/>
              <a:ea typeface="Calibri"/>
              <a:cs typeface="Calibri"/>
            </a:endParaRPr>
          </a:p>
          <a:p>
            <a:pPr marL="171450" indent="-171450">
              <a:buFontTx/>
              <a:buChar char="-"/>
            </a:pPr>
            <a:endParaRPr lang="en-GB" sz="1200" b="0" i="0" kern="1200" baseline="0">
              <a:solidFill>
                <a:schemeClr val="tx1"/>
              </a:solidFill>
              <a:effectLst/>
              <a:latin typeface="+mn-lt"/>
              <a:ea typeface="+mn-ea"/>
              <a:cs typeface="+mn-cs"/>
            </a:endParaRPr>
          </a:p>
          <a:p>
            <a:pPr marL="0" indent="0">
              <a:buFontTx/>
              <a:buNone/>
            </a:pPr>
            <a:r>
              <a:rPr lang="en-GB" sz="1200" b="1" i="0" kern="1200" baseline="0">
                <a:solidFill>
                  <a:schemeClr val="tx1"/>
                </a:solidFill>
                <a:effectLst/>
                <a:latin typeface="+mn-lt"/>
                <a:ea typeface="+mn-ea"/>
                <a:cs typeface="+mn-cs"/>
              </a:rPr>
              <a:t>Research indicators</a:t>
            </a:r>
            <a:endParaRPr lang="en-GB" sz="1200" b="1" i="0" kern="1200" baseline="0">
              <a:solidFill>
                <a:schemeClr val="tx1"/>
              </a:solidFill>
              <a:effectLst/>
              <a:latin typeface="+mn-lt"/>
              <a:ea typeface="Calibri"/>
              <a:cs typeface="Calibri"/>
            </a:endParaRPr>
          </a:p>
          <a:p>
            <a:pPr marL="0" indent="0">
              <a:buFontTx/>
              <a:buNone/>
            </a:pPr>
            <a:endParaRPr lang="en-GB" sz="1200" b="1" i="0" kern="1200" baseline="0">
              <a:solidFill>
                <a:schemeClr val="tx1"/>
              </a:solidFill>
              <a:effectLst/>
              <a:latin typeface="+mn-lt"/>
              <a:ea typeface="+mn-ea"/>
              <a:cs typeface="+mn-cs"/>
            </a:endParaRPr>
          </a:p>
          <a:p>
            <a:pPr marL="0" indent="0">
              <a:buFontTx/>
              <a:buNone/>
            </a:pPr>
            <a:r>
              <a:rPr lang="en-GB" sz="1200" b="0" i="0" kern="1200" baseline="0">
                <a:solidFill>
                  <a:schemeClr val="tx1"/>
                </a:solidFill>
                <a:effectLst/>
                <a:latin typeface="+mn-lt"/>
                <a:ea typeface="+mn-ea"/>
                <a:cs typeface="+mn-cs"/>
              </a:rPr>
              <a:t>We offer bespoke consultancy support, applying expert bibliometric techniques to answer important questions asked by researchers and research leads. We can work with you to:</a:t>
            </a:r>
            <a:endParaRPr lang="en-GB" sz="1200" b="0" i="0" kern="1200" baseline="0">
              <a:solidFill>
                <a:schemeClr val="tx1"/>
              </a:solidFill>
              <a:effectLst/>
              <a:latin typeface="+mn-lt"/>
              <a:ea typeface="Calibri"/>
              <a:cs typeface="Calibri"/>
            </a:endParaRPr>
          </a:p>
          <a:p>
            <a:pPr marL="171450" indent="-171450">
              <a:buFontTx/>
              <a:buChar char="-"/>
            </a:pPr>
            <a:r>
              <a:rPr lang="en-GB" sz="1200" b="0" i="0" kern="1200" baseline="0">
                <a:solidFill>
                  <a:schemeClr val="tx1"/>
                </a:solidFill>
                <a:effectLst/>
                <a:latin typeface="+mn-lt"/>
                <a:ea typeface="+mn-ea"/>
                <a:cs typeface="+mn-cs"/>
              </a:rPr>
              <a:t>Identify growing trends in research.</a:t>
            </a:r>
            <a:endParaRPr lang="en-GB" sz="1200" b="0" i="0" kern="1200" baseline="0">
              <a:solidFill>
                <a:schemeClr val="tx1"/>
              </a:solidFill>
              <a:effectLst/>
              <a:latin typeface="+mn-lt"/>
              <a:ea typeface="Calibri"/>
              <a:cs typeface="Calibri"/>
            </a:endParaRPr>
          </a:p>
          <a:p>
            <a:pPr marL="171450" indent="-171450">
              <a:buFontTx/>
              <a:buChar char="-"/>
            </a:pPr>
            <a:r>
              <a:rPr lang="en-GB" sz="1200" b="0" i="0" kern="1200" baseline="0">
                <a:solidFill>
                  <a:schemeClr val="tx1"/>
                </a:solidFill>
                <a:effectLst/>
                <a:latin typeface="+mn-lt"/>
                <a:ea typeface="+mn-ea"/>
                <a:cs typeface="+mn-cs"/>
              </a:rPr>
              <a:t>Map research activity against strategic indicators such as the United Nations Sustainable Development Goals (SDGs). </a:t>
            </a:r>
            <a:endParaRPr lang="en-GB" sz="1200" b="0" i="0" kern="1200" baseline="0">
              <a:solidFill>
                <a:schemeClr val="tx1"/>
              </a:solidFill>
              <a:effectLst/>
              <a:latin typeface="+mn-lt"/>
              <a:ea typeface="Calibri"/>
              <a:cs typeface="Calibri"/>
            </a:endParaRPr>
          </a:p>
          <a:p>
            <a:pPr marL="171450" indent="-171450">
              <a:buFontTx/>
              <a:buChar char="-"/>
            </a:pPr>
            <a:r>
              <a:rPr lang="en-GB" sz="1200" b="0" i="0" kern="1200" baseline="0">
                <a:solidFill>
                  <a:schemeClr val="tx1"/>
                </a:solidFill>
                <a:effectLst/>
                <a:latin typeface="+mn-lt"/>
                <a:ea typeface="+mn-ea"/>
                <a:cs typeface="+mn-cs"/>
              </a:rPr>
              <a:t>Identify potential collaboration opportunities within the University and beyond. </a:t>
            </a:r>
            <a:endParaRPr lang="en-GB" sz="1200" b="0" i="0" kern="1200" baseline="0">
              <a:solidFill>
                <a:schemeClr val="tx1"/>
              </a:solidFill>
              <a:effectLst/>
              <a:latin typeface="+mn-lt"/>
              <a:ea typeface="Calibri"/>
              <a:cs typeface="Calibri"/>
            </a:endParaRPr>
          </a:p>
          <a:p>
            <a:pPr marL="171450" indent="-171450">
              <a:buFontTx/>
              <a:buChar char="-"/>
            </a:pPr>
            <a:r>
              <a:rPr lang="en-GB" sz="1200" b="0" i="0" kern="1200" baseline="0">
                <a:solidFill>
                  <a:schemeClr val="tx1"/>
                </a:solidFill>
                <a:effectLst/>
                <a:latin typeface="+mn-lt"/>
                <a:ea typeface="+mn-ea"/>
                <a:cs typeface="+mn-cs"/>
              </a:rPr>
              <a:t>Benchmark indications of research impact at the institutional, departmental and Unit of Assessment level. </a:t>
            </a:r>
            <a:endParaRPr lang="en-GB" sz="1200" b="0" i="0" kern="1200" baseline="0">
              <a:solidFill>
                <a:schemeClr val="tx1"/>
              </a:solidFill>
              <a:effectLst/>
              <a:latin typeface="+mn-lt"/>
              <a:ea typeface="Calibri"/>
              <a:cs typeface="Calibri"/>
            </a:endParaRPr>
          </a:p>
          <a:p>
            <a:pPr marL="171450" indent="-171450">
              <a:buFontTx/>
              <a:buChar char="-"/>
            </a:pPr>
            <a:endParaRPr lang="en-GB" sz="1200" b="0" i="0" kern="1200" baseline="0">
              <a:solidFill>
                <a:schemeClr val="tx1"/>
              </a:solidFill>
              <a:effectLst/>
              <a:latin typeface="+mn-lt"/>
              <a:ea typeface="+mn-ea"/>
              <a:cs typeface="+mn-cs"/>
            </a:endParaRPr>
          </a:p>
          <a:p>
            <a:pPr marL="0" indent="0">
              <a:buFontTx/>
              <a:buNone/>
            </a:pPr>
            <a:r>
              <a:rPr lang="en-GB" sz="1200" b="1" i="0" kern="1200" baseline="0">
                <a:solidFill>
                  <a:schemeClr val="tx1"/>
                </a:solidFill>
                <a:effectLst/>
                <a:latin typeface="+mn-lt"/>
                <a:ea typeface="+mn-ea"/>
                <a:cs typeface="+mn-cs"/>
              </a:rPr>
              <a:t>Open research skills training</a:t>
            </a:r>
            <a:endParaRPr lang="en-GB" sz="1200" b="1" i="0" kern="1200" baseline="0">
              <a:solidFill>
                <a:schemeClr val="tx1"/>
              </a:solidFill>
              <a:effectLst/>
              <a:latin typeface="+mn-lt"/>
              <a:ea typeface="Calibri"/>
              <a:cs typeface="Calibri"/>
            </a:endParaRPr>
          </a:p>
          <a:p>
            <a:pPr marL="0" indent="0">
              <a:buFontTx/>
              <a:buNone/>
            </a:pPr>
            <a:endParaRPr lang="en-GB" sz="1200" b="1" i="0" kern="1200" baseline="0">
              <a:solidFill>
                <a:schemeClr val="tx1"/>
              </a:solidFill>
              <a:effectLst/>
              <a:latin typeface="+mn-lt"/>
              <a:ea typeface="+mn-ea"/>
              <a:cs typeface="+mn-cs"/>
            </a:endParaRPr>
          </a:p>
          <a:p>
            <a:pPr marL="171450" indent="-171450">
              <a:buFontTx/>
              <a:buChar char="-"/>
            </a:pPr>
            <a:r>
              <a:rPr lang="en-GB" sz="1200" b="0" i="0" kern="1200" baseline="0">
                <a:solidFill>
                  <a:schemeClr val="tx1"/>
                </a:solidFill>
                <a:effectLst/>
                <a:latin typeface="+mn-lt"/>
                <a:ea typeface="+mn-ea"/>
                <a:cs typeface="+mn-cs"/>
              </a:rPr>
              <a:t>Book onto My Research Essentials training or work through our online training resources. </a:t>
            </a:r>
            <a:endParaRPr lang="en-GB" sz="1200" b="0" i="0" kern="1200" baseline="0">
              <a:solidFill>
                <a:schemeClr val="tx1"/>
              </a:solidFill>
              <a:effectLst/>
              <a:latin typeface="+mn-lt"/>
              <a:ea typeface="Calibri"/>
              <a:cs typeface="Calibri"/>
            </a:endParaRPr>
          </a:p>
          <a:p>
            <a:pPr marL="171450" indent="-171450">
              <a:buFontTx/>
              <a:buChar char="-"/>
            </a:pPr>
            <a:r>
              <a:rPr lang="en-GB" sz="1200" b="0" i="0" kern="1200" baseline="0">
                <a:solidFill>
                  <a:schemeClr val="tx1"/>
                </a:solidFill>
                <a:effectLst/>
                <a:latin typeface="+mn-lt"/>
                <a:ea typeface="+mn-ea"/>
                <a:cs typeface="+mn-cs"/>
              </a:rPr>
              <a:t>Request bespoke training and discuss your open research training needs (</a:t>
            </a:r>
            <a:r>
              <a:rPr lang="en-GB" sz="1200" b="0" i="0" kern="1200" baseline="0" err="1">
                <a:solidFill>
                  <a:schemeClr val="tx1"/>
                </a:solidFill>
                <a:effectLst/>
                <a:latin typeface="+mn-lt"/>
                <a:ea typeface="+mn-ea"/>
                <a:cs typeface="+mn-cs"/>
              </a:rPr>
              <a:t>openresearch@manchester.ac.uk</a:t>
            </a:r>
            <a:r>
              <a:rPr lang="en-GB" sz="1200" b="0" i="0" kern="1200" baseline="0">
                <a:solidFill>
                  <a:schemeClr val="tx1"/>
                </a:solidFill>
                <a:effectLst/>
                <a:latin typeface="+mn-lt"/>
                <a:ea typeface="+mn-ea"/>
                <a:cs typeface="+mn-cs"/>
              </a:rPr>
              <a:t>).</a:t>
            </a:r>
            <a:endParaRPr lang="en-GB" sz="1200" b="0" i="0" kern="1200" baseline="0">
              <a:solidFill>
                <a:schemeClr val="tx1"/>
              </a:solidFill>
              <a:effectLst/>
              <a:latin typeface="+mn-lt"/>
              <a:ea typeface="Calibri"/>
              <a:cs typeface="Calibri"/>
            </a:endParaRPr>
          </a:p>
          <a:p>
            <a:pPr marL="171450" indent="-171450">
              <a:buFontTx/>
              <a:buChar char="-"/>
            </a:pPr>
            <a:r>
              <a:rPr lang="en-GB" sz="1200" b="0" i="0" kern="1200" baseline="0">
                <a:solidFill>
                  <a:schemeClr val="tx1"/>
                </a:solidFill>
                <a:effectLst/>
                <a:latin typeface="+mn-lt"/>
                <a:ea typeface="+mn-ea"/>
                <a:cs typeface="+mn-cs"/>
              </a:rPr>
              <a:t>Become a My Research Essentials training partner and disseminate your open research skills and practices to a University-wide audience by collaboratively developing workshops or online resources (</a:t>
            </a:r>
            <a:r>
              <a:rPr lang="en-GB" sz="1200" b="0" i="0" kern="1200" baseline="0" err="1">
                <a:solidFill>
                  <a:schemeClr val="tx1"/>
                </a:solidFill>
                <a:effectLst/>
                <a:latin typeface="+mn-lt"/>
                <a:ea typeface="+mn-ea"/>
                <a:cs typeface="+mn-cs"/>
              </a:rPr>
              <a:t>openresearch@manchester.ac.uk</a:t>
            </a:r>
            <a:r>
              <a:rPr lang="en-GB" sz="1200" b="0" i="0" kern="1200" baseline="0">
                <a:solidFill>
                  <a:schemeClr val="tx1"/>
                </a:solidFill>
                <a:effectLst/>
                <a:latin typeface="+mn-lt"/>
                <a:ea typeface="+mn-ea"/>
                <a:cs typeface="+mn-cs"/>
              </a:rPr>
              <a:t>).</a:t>
            </a:r>
            <a:endParaRPr lang="en-GB" sz="1200" b="0" i="0" kern="1200" baseline="0">
              <a:solidFill>
                <a:schemeClr val="tx1"/>
              </a:solidFill>
              <a:effectLst/>
              <a:latin typeface="+mn-lt"/>
              <a:ea typeface="Calibri"/>
              <a:cs typeface="Calibri"/>
            </a:endParaRPr>
          </a:p>
          <a:p>
            <a:pPr marL="171450" indent="-171450">
              <a:buFontTx/>
              <a:buChar char="-"/>
            </a:pPr>
            <a:endParaRPr lang="en-GB" sz="1200" b="0" i="0" kern="1200" baseline="0">
              <a:solidFill>
                <a:schemeClr val="tx1"/>
              </a:solidFill>
              <a:effectLst/>
              <a:latin typeface="+mn-lt"/>
              <a:ea typeface="+mn-ea"/>
              <a:cs typeface="+mn-cs"/>
            </a:endParaRPr>
          </a:p>
          <a:p>
            <a:pPr marL="0" indent="0">
              <a:buFontTx/>
              <a:buNone/>
            </a:pPr>
            <a:endParaRPr lang="en-GB" sz="1200" b="0" i="0" kern="1200" baseline="0">
              <a:solidFill>
                <a:schemeClr val="tx1"/>
              </a:solidFill>
              <a:effectLst/>
              <a:latin typeface="+mn-lt"/>
              <a:ea typeface="+mn-ea"/>
              <a:cs typeface="+mn-cs"/>
            </a:endParaRPr>
          </a:p>
          <a:p>
            <a:pPr marL="171450" indent="-171450">
              <a:buFont typeface="Arial" panose="020B0604020202020204" pitchFamily="34" charset="0"/>
              <a:buChar char="•"/>
            </a:pPr>
            <a:endParaRPr lang="en-GB" sz="1200" b="0" i="0" kern="1200">
              <a:solidFill>
                <a:schemeClr val="tx1"/>
              </a:solidFill>
              <a:effectLst/>
              <a:latin typeface="+mn-lt"/>
              <a:ea typeface="+mn-ea"/>
              <a:cs typeface="+mn-cs"/>
            </a:endParaRPr>
          </a:p>
          <a:p>
            <a:endParaRPr lang="en-GB" b="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FB694A7-270C-4295-BB03-EE71C693E986}"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60</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05337786"/>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kern="1200">
                <a:solidFill>
                  <a:schemeClr val="tx1"/>
                </a:solidFill>
                <a:effectLst/>
                <a:latin typeface="+mn-lt"/>
                <a:ea typeface="+mn-ea"/>
                <a:cs typeface="+mn-cs"/>
              </a:rPr>
              <a:t>35,500+ publications with international collaboration – 2019-2024</a:t>
            </a:r>
          </a:p>
          <a:p>
            <a:endParaRPr lang="en-GB" sz="1200" b="1" kern="1200">
              <a:solidFill>
                <a:schemeClr val="tx1"/>
              </a:solidFill>
              <a:effectLst/>
              <a:latin typeface="+mn-lt"/>
              <a:ea typeface="+mn-ea"/>
              <a:cs typeface="+mn-cs"/>
            </a:endParaRPr>
          </a:p>
          <a:p>
            <a:r>
              <a:rPr lang="en-GB" sz="1200" b="1" kern="1200">
                <a:solidFill>
                  <a:schemeClr val="tx1"/>
                </a:solidFill>
                <a:effectLst/>
                <a:latin typeface="+mn-lt"/>
                <a:ea typeface="+mn-ea"/>
                <a:cs typeface="+mn-cs"/>
              </a:rPr>
              <a:t>8,500+ collaborations with international teams and academics – 2019-2024</a:t>
            </a:r>
          </a:p>
          <a:p>
            <a:endParaRPr lang="en-GB" sz="1200" b="1" kern="1200">
              <a:solidFill>
                <a:schemeClr val="tx1"/>
              </a:solidFill>
              <a:effectLst/>
              <a:latin typeface="+mn-lt"/>
              <a:ea typeface="+mn-ea"/>
              <a:cs typeface="+mn-cs"/>
            </a:endParaRPr>
          </a:p>
          <a:p>
            <a:endParaRPr lang="en-GB" sz="1200" b="1" kern="1200">
              <a:solidFill>
                <a:schemeClr val="tx1"/>
              </a:solidFill>
              <a:effectLst/>
              <a:latin typeface="+mn-lt"/>
              <a:ea typeface="+mn-ea"/>
              <a:cs typeface="+mn-cs"/>
            </a:endParaRPr>
          </a:p>
          <a:p>
            <a:r>
              <a:rPr lang="en-GB" sz="1200" b="1" kern="1200">
                <a:solidFill>
                  <a:schemeClr val="tx1"/>
                </a:solidFill>
                <a:effectLst/>
                <a:latin typeface="+mn-lt"/>
                <a:ea typeface="+mn-ea"/>
                <a:cs typeface="+mn-cs"/>
              </a:rPr>
              <a:t>North America</a:t>
            </a:r>
          </a:p>
          <a:p>
            <a:pPr lvl="0"/>
            <a:endParaRPr lang="en-GB" sz="1200" kern="1200">
              <a:solidFill>
                <a:schemeClr val="tx1"/>
              </a:solidFill>
              <a:effectLst/>
              <a:latin typeface="+mn-lt"/>
              <a:ea typeface="+mn-ea"/>
              <a:cs typeface="+mn-cs"/>
            </a:endParaRPr>
          </a:p>
          <a:p>
            <a:pPr lvl="0"/>
            <a:r>
              <a:rPr lang="en-GB" sz="1200" kern="1200">
                <a:solidFill>
                  <a:schemeClr val="tx1"/>
                </a:solidFill>
                <a:effectLst/>
                <a:latin typeface="+mn-lt"/>
                <a:ea typeface="+mn-ea"/>
                <a:cs typeface="+mn-cs"/>
              </a:rPr>
              <a:t>Manchester-Melbourne-Toronto Alliance – Trilateral collaboration providing world-class opportunities for industry, researchers and students. 3 continents – 187,000 students – 45,000 staff. </a:t>
            </a:r>
          </a:p>
          <a:p>
            <a:pPr lvl="0"/>
            <a:r>
              <a:rPr lang="en-GB" sz="1200" kern="1200">
                <a:solidFill>
                  <a:schemeClr val="tx1"/>
                </a:solidFill>
                <a:effectLst/>
                <a:latin typeface="+mn-lt"/>
                <a:ea typeface="+mn-ea"/>
                <a:cs typeface="+mn-cs"/>
              </a:rPr>
              <a:t>Indiana University – research engagement, faculty, PhD student and doctoral research exchange partners plus a joint MBA programme. </a:t>
            </a:r>
          </a:p>
          <a:p>
            <a:pPr lvl="0"/>
            <a:r>
              <a:rPr lang="en-GB" sz="1200" kern="1200">
                <a:solidFill>
                  <a:schemeClr val="tx1"/>
                </a:solidFill>
                <a:effectLst/>
                <a:latin typeface="+mn-lt"/>
                <a:ea typeface="+mn-ea"/>
                <a:cs typeface="+mn-cs"/>
              </a:rPr>
              <a:t>Special relationship partners – </a:t>
            </a:r>
            <a:r>
              <a:rPr lang="en-GB" sz="1200" kern="1200" err="1">
                <a:solidFill>
                  <a:schemeClr val="tx1"/>
                </a:solidFill>
                <a:effectLst/>
                <a:latin typeface="+mn-lt"/>
                <a:ea typeface="+mn-ea"/>
                <a:cs typeface="+mn-cs"/>
              </a:rPr>
              <a:t>Morehouse</a:t>
            </a:r>
            <a:r>
              <a:rPr lang="en-GB" sz="1200" kern="1200">
                <a:solidFill>
                  <a:schemeClr val="tx1"/>
                </a:solidFill>
                <a:effectLst/>
                <a:latin typeface="+mn-lt"/>
                <a:ea typeface="+mn-ea"/>
                <a:cs typeface="+mn-cs"/>
              </a:rPr>
              <a:t> College, Atlanta, Georgia – Spelman College, Atlanta, Georgia – Vassar College, Poughkeepsie, New York – Xavier University, New Orleans, Louisiana. </a:t>
            </a:r>
          </a:p>
          <a:p>
            <a:endParaRPr lang="en-GB" sz="1200" kern="1200">
              <a:solidFill>
                <a:schemeClr val="tx1"/>
              </a:solidFill>
              <a:effectLst/>
              <a:latin typeface="+mn-lt"/>
              <a:ea typeface="+mn-ea"/>
              <a:cs typeface="+mn-cs"/>
            </a:endParaRPr>
          </a:p>
          <a:p>
            <a:r>
              <a:rPr lang="en-GB" sz="1200" b="1" kern="1200">
                <a:solidFill>
                  <a:schemeClr val="tx1"/>
                </a:solidFill>
                <a:effectLst/>
                <a:latin typeface="+mn-lt"/>
                <a:ea typeface="+mn-ea"/>
                <a:cs typeface="+mn-cs"/>
              </a:rPr>
              <a:t>South America</a:t>
            </a:r>
          </a:p>
          <a:p>
            <a:pPr lvl="0"/>
            <a:endParaRPr lang="en-GB" sz="1200" kern="1200">
              <a:solidFill>
                <a:schemeClr val="tx1"/>
              </a:solidFill>
              <a:effectLst/>
              <a:latin typeface="+mn-lt"/>
              <a:ea typeface="+mn-ea"/>
              <a:cs typeface="+mn-cs"/>
            </a:endParaRPr>
          </a:p>
          <a:p>
            <a:pPr lvl="0"/>
            <a:r>
              <a:rPr lang="en-GB" sz="1200" kern="1200">
                <a:solidFill>
                  <a:schemeClr val="tx1"/>
                </a:solidFill>
                <a:effectLst/>
                <a:latin typeface="+mn-lt"/>
                <a:ea typeface="+mn-ea"/>
                <a:cs typeface="+mn-cs"/>
              </a:rPr>
              <a:t>Universidad de Chile – Strategic partner, research engagement and dual award PhD programme. </a:t>
            </a:r>
          </a:p>
          <a:p>
            <a:endParaRPr lang="en-GB" sz="1200" kern="1200">
              <a:solidFill>
                <a:schemeClr val="tx1"/>
              </a:solidFill>
              <a:effectLst/>
              <a:latin typeface="+mn-lt"/>
              <a:ea typeface="+mn-ea"/>
              <a:cs typeface="+mn-cs"/>
            </a:endParaRPr>
          </a:p>
          <a:p>
            <a:r>
              <a:rPr lang="en-GB" sz="1200" b="1" kern="1200">
                <a:solidFill>
                  <a:schemeClr val="tx1"/>
                </a:solidFill>
                <a:effectLst/>
                <a:latin typeface="+mn-lt"/>
                <a:ea typeface="+mn-ea"/>
                <a:cs typeface="+mn-cs"/>
              </a:rPr>
              <a:t>Africa</a:t>
            </a:r>
          </a:p>
          <a:p>
            <a:endParaRPr lang="en-GB" sz="1200" kern="1200">
              <a:solidFill>
                <a:schemeClr val="tx1"/>
              </a:solidFill>
              <a:effectLst/>
              <a:latin typeface="+mn-lt"/>
              <a:ea typeface="+mn-ea"/>
              <a:cs typeface="+mn-cs"/>
            </a:endParaRPr>
          </a:p>
          <a:p>
            <a:pPr lvl="0"/>
            <a:r>
              <a:rPr lang="en-GB" sz="1200" kern="1200">
                <a:solidFill>
                  <a:schemeClr val="tx1"/>
                </a:solidFill>
                <a:effectLst/>
                <a:latin typeface="+mn-lt"/>
                <a:ea typeface="+mn-ea"/>
                <a:cs typeface="+mn-cs"/>
              </a:rPr>
              <a:t>University of Ghana – research engagement </a:t>
            </a:r>
          </a:p>
          <a:p>
            <a:pPr lvl="0"/>
            <a:r>
              <a:rPr lang="en-GB" sz="1200" kern="1200">
                <a:solidFill>
                  <a:schemeClr val="tx1"/>
                </a:solidFill>
                <a:effectLst/>
                <a:latin typeface="+mn-lt"/>
                <a:ea typeface="+mn-ea"/>
                <a:cs typeface="+mn-cs"/>
              </a:rPr>
              <a:t>University of Nairobi, Kenya – Global Humanities Alliance partner and research engagement</a:t>
            </a:r>
          </a:p>
          <a:p>
            <a:pPr lvl="0"/>
            <a:r>
              <a:rPr lang="en-GB" sz="1200" kern="1200">
                <a:solidFill>
                  <a:schemeClr val="tx1"/>
                </a:solidFill>
                <a:effectLst/>
                <a:latin typeface="+mn-lt"/>
                <a:ea typeface="+mn-ea"/>
                <a:cs typeface="+mn-cs"/>
              </a:rPr>
              <a:t>Kenyatta University Teaching, Referral and Research Hospital, Kenya</a:t>
            </a:r>
          </a:p>
          <a:p>
            <a:endParaRPr lang="en-GB" sz="1200" kern="1200">
              <a:solidFill>
                <a:schemeClr val="tx1"/>
              </a:solidFill>
              <a:effectLst/>
              <a:latin typeface="+mn-lt"/>
              <a:ea typeface="+mn-ea"/>
              <a:cs typeface="+mn-cs"/>
            </a:endParaRPr>
          </a:p>
          <a:p>
            <a:r>
              <a:rPr lang="en-GB" sz="1200" b="1" kern="1200">
                <a:solidFill>
                  <a:schemeClr val="tx1"/>
                </a:solidFill>
                <a:effectLst/>
                <a:latin typeface="+mn-lt"/>
                <a:ea typeface="+mn-ea"/>
                <a:cs typeface="+mn-cs"/>
              </a:rPr>
              <a:t>South, East and Southeast Asia</a:t>
            </a:r>
          </a:p>
          <a:p>
            <a:endParaRPr lang="en-GB" sz="1200" kern="1200">
              <a:solidFill>
                <a:schemeClr val="tx1"/>
              </a:solidFill>
              <a:effectLst/>
              <a:latin typeface="+mn-lt"/>
              <a:ea typeface="+mn-ea"/>
              <a:cs typeface="+mn-cs"/>
            </a:endParaRPr>
          </a:p>
          <a:p>
            <a:pPr lvl="0"/>
            <a:r>
              <a:rPr lang="en-GB" sz="1200" kern="1200">
                <a:solidFill>
                  <a:schemeClr val="tx1"/>
                </a:solidFill>
                <a:effectLst/>
                <a:latin typeface="+mn-lt"/>
                <a:ea typeface="+mn-ea"/>
                <a:cs typeface="+mn-cs"/>
              </a:rPr>
              <a:t>Tsinghua University, Beijing, China – research engagement and partnerships, dual award PhD programme and studentships</a:t>
            </a:r>
          </a:p>
          <a:p>
            <a:pPr lvl="0"/>
            <a:r>
              <a:rPr lang="en-GB" sz="1200" kern="1200">
                <a:solidFill>
                  <a:schemeClr val="tx1"/>
                </a:solidFill>
                <a:effectLst/>
                <a:latin typeface="+mn-lt"/>
                <a:ea typeface="+mn-ea"/>
                <a:cs typeface="+mn-cs"/>
              </a:rPr>
              <a:t>Shanghai Jiao Tong University, Shanghai, China – research engagement and Chinese Scholarship Council Innovative Talent Platform</a:t>
            </a:r>
          </a:p>
          <a:p>
            <a:pPr lvl="0"/>
            <a:r>
              <a:rPr lang="en-GB" sz="1200" kern="1200">
                <a:solidFill>
                  <a:schemeClr val="tx1"/>
                </a:solidFill>
                <a:effectLst/>
                <a:latin typeface="+mn-lt"/>
                <a:ea typeface="+mn-ea"/>
                <a:cs typeface="+mn-cs"/>
              </a:rPr>
              <a:t>Peking University Health Science Centre – research engagement and partnerships, CSC Innovation Talent Platform</a:t>
            </a:r>
          </a:p>
          <a:p>
            <a:pPr lvl="0"/>
            <a:r>
              <a:rPr lang="en-GB" sz="1200" kern="1200">
                <a:solidFill>
                  <a:schemeClr val="tx1"/>
                </a:solidFill>
                <a:effectLst/>
                <a:latin typeface="+mn-lt"/>
                <a:ea typeface="+mn-ea"/>
                <a:cs typeface="+mn-cs"/>
              </a:rPr>
              <a:t>The Chinese University of Hong Kong – strategic partners with seed fund and research collaboration </a:t>
            </a:r>
          </a:p>
          <a:p>
            <a:pPr lvl="0"/>
            <a:r>
              <a:rPr lang="en-GB" sz="1200" kern="1200">
                <a:solidFill>
                  <a:schemeClr val="tx1"/>
                </a:solidFill>
                <a:effectLst/>
                <a:latin typeface="+mn-lt"/>
                <a:ea typeface="+mn-ea"/>
                <a:cs typeface="+mn-cs"/>
              </a:rPr>
              <a:t>University of Tokyo, Japan – research engagement and dual award PhD programme </a:t>
            </a:r>
          </a:p>
          <a:p>
            <a:pPr lvl="0"/>
            <a:r>
              <a:rPr lang="en-GB" sz="1200" kern="1200">
                <a:solidFill>
                  <a:schemeClr val="tx1"/>
                </a:solidFill>
                <a:effectLst/>
                <a:latin typeface="+mn-lt"/>
                <a:ea typeface="+mn-ea"/>
                <a:cs typeface="+mn-cs"/>
              </a:rPr>
              <a:t>Osaka University, Japan – research engagement </a:t>
            </a:r>
          </a:p>
          <a:p>
            <a:pPr lvl="0"/>
            <a:r>
              <a:rPr lang="en-GB" sz="1200" kern="1200" err="1">
                <a:solidFill>
                  <a:schemeClr val="tx1"/>
                </a:solidFill>
                <a:effectLst/>
                <a:latin typeface="+mn-lt"/>
                <a:ea typeface="+mn-ea"/>
                <a:cs typeface="+mn-cs"/>
              </a:rPr>
              <a:t>Ashoka</a:t>
            </a:r>
            <a:r>
              <a:rPr lang="en-GB" sz="1200" kern="1200">
                <a:solidFill>
                  <a:schemeClr val="tx1"/>
                </a:solidFill>
                <a:effectLst/>
                <a:latin typeface="+mn-lt"/>
                <a:ea typeface="+mn-ea"/>
                <a:cs typeface="+mn-cs"/>
              </a:rPr>
              <a:t> University, India – Global Humanities Alliance partner, research engagement with seed fund and research and teaching collaborations </a:t>
            </a:r>
          </a:p>
          <a:p>
            <a:pPr lvl="0"/>
            <a:r>
              <a:rPr lang="en-GB" sz="1200" kern="1200">
                <a:solidFill>
                  <a:schemeClr val="tx1"/>
                </a:solidFill>
                <a:effectLst/>
                <a:latin typeface="+mn-lt"/>
                <a:ea typeface="+mn-ea"/>
                <a:cs typeface="+mn-cs"/>
              </a:rPr>
              <a:t>O.P. Jindal Global University, India – research engagement with seed fund and research and teaching collaboration </a:t>
            </a:r>
          </a:p>
          <a:p>
            <a:pPr lvl="0"/>
            <a:r>
              <a:rPr lang="en-GB" sz="1200" kern="1200" err="1">
                <a:solidFill>
                  <a:schemeClr val="tx1"/>
                </a:solidFill>
                <a:effectLst/>
                <a:latin typeface="+mn-lt"/>
                <a:ea typeface="+mn-ea"/>
                <a:cs typeface="+mn-cs"/>
              </a:rPr>
              <a:t>IISc</a:t>
            </a:r>
            <a:r>
              <a:rPr lang="en-GB" sz="1200" kern="1200">
                <a:solidFill>
                  <a:schemeClr val="tx1"/>
                </a:solidFill>
                <a:effectLst/>
                <a:latin typeface="+mn-lt"/>
                <a:ea typeface="+mn-ea"/>
                <a:cs typeface="+mn-cs"/>
              </a:rPr>
              <a:t> Bangalore, India – research engagement with seed fund and joint PhD programme </a:t>
            </a:r>
          </a:p>
          <a:p>
            <a:pPr lvl="0"/>
            <a:r>
              <a:rPr lang="en-GB" sz="1200" kern="1200">
                <a:solidFill>
                  <a:schemeClr val="tx1"/>
                </a:solidFill>
                <a:effectLst/>
                <a:latin typeface="+mn-lt"/>
                <a:ea typeface="+mn-ea"/>
                <a:cs typeface="+mn-cs"/>
              </a:rPr>
              <a:t>IIT Kharagpur, India – research engagement and joint PhD programme</a:t>
            </a:r>
          </a:p>
          <a:p>
            <a:pPr lvl="0"/>
            <a:r>
              <a:rPr lang="en-GB" sz="1200" kern="1200" err="1">
                <a:solidFill>
                  <a:schemeClr val="tx1"/>
                </a:solidFill>
                <a:effectLst/>
                <a:latin typeface="+mn-lt"/>
                <a:ea typeface="+mn-ea"/>
                <a:cs typeface="+mn-cs"/>
              </a:rPr>
              <a:t>Universitas</a:t>
            </a:r>
            <a:r>
              <a:rPr lang="en-GB" sz="1200" kern="1200">
                <a:solidFill>
                  <a:schemeClr val="tx1"/>
                </a:solidFill>
                <a:effectLst/>
                <a:latin typeface="+mn-lt"/>
                <a:ea typeface="+mn-ea"/>
                <a:cs typeface="+mn-cs"/>
              </a:rPr>
              <a:t> Indonesia – improving mental health awareness and treatment </a:t>
            </a:r>
          </a:p>
          <a:p>
            <a:pPr lvl="0"/>
            <a:r>
              <a:rPr lang="en-GB" sz="1200" kern="1200" err="1">
                <a:solidFill>
                  <a:schemeClr val="tx1"/>
                </a:solidFill>
                <a:effectLst/>
                <a:latin typeface="+mn-lt"/>
                <a:ea typeface="+mn-ea"/>
                <a:cs typeface="+mn-cs"/>
              </a:rPr>
              <a:t>Ghadja</a:t>
            </a:r>
            <a:r>
              <a:rPr lang="en-GB" sz="1200" kern="1200">
                <a:solidFill>
                  <a:schemeClr val="tx1"/>
                </a:solidFill>
                <a:effectLst/>
                <a:latin typeface="+mn-lt"/>
                <a:ea typeface="+mn-ea"/>
                <a:cs typeface="+mn-cs"/>
              </a:rPr>
              <a:t> </a:t>
            </a:r>
            <a:r>
              <a:rPr lang="en-GB" sz="1200" kern="1200" err="1">
                <a:solidFill>
                  <a:schemeClr val="tx1"/>
                </a:solidFill>
                <a:effectLst/>
                <a:latin typeface="+mn-lt"/>
                <a:ea typeface="+mn-ea"/>
                <a:cs typeface="+mn-cs"/>
              </a:rPr>
              <a:t>Mada</a:t>
            </a:r>
            <a:r>
              <a:rPr lang="en-GB" sz="1200" kern="1200">
                <a:solidFill>
                  <a:schemeClr val="tx1"/>
                </a:solidFill>
                <a:effectLst/>
                <a:latin typeface="+mn-lt"/>
                <a:ea typeface="+mn-ea"/>
                <a:cs typeface="+mn-cs"/>
              </a:rPr>
              <a:t> University, Indonesia – Global Humanities Alliance partner and research engagement </a:t>
            </a:r>
          </a:p>
          <a:p>
            <a:endParaRPr lang="en-GB" sz="1200" kern="1200">
              <a:solidFill>
                <a:schemeClr val="tx1"/>
              </a:solidFill>
              <a:effectLst/>
              <a:latin typeface="+mn-lt"/>
              <a:ea typeface="+mn-ea"/>
              <a:cs typeface="+mn-cs"/>
            </a:endParaRPr>
          </a:p>
          <a:p>
            <a:r>
              <a:rPr lang="en-GB" sz="1200" b="1" kern="1200">
                <a:solidFill>
                  <a:schemeClr val="tx1"/>
                </a:solidFill>
                <a:effectLst/>
                <a:latin typeface="+mn-lt"/>
                <a:ea typeface="+mn-ea"/>
                <a:cs typeface="+mn-cs"/>
              </a:rPr>
              <a:t>Europe</a:t>
            </a:r>
          </a:p>
          <a:p>
            <a:endParaRPr lang="en-GB" sz="1200" kern="1200">
              <a:solidFill>
                <a:schemeClr val="tx1"/>
              </a:solidFill>
              <a:effectLst/>
              <a:latin typeface="+mn-lt"/>
              <a:ea typeface="+mn-ea"/>
              <a:cs typeface="+mn-cs"/>
            </a:endParaRPr>
          </a:p>
          <a:p>
            <a:pPr lvl="0"/>
            <a:r>
              <a:rPr lang="en-GB" sz="1200" kern="1200">
                <a:solidFill>
                  <a:schemeClr val="tx1"/>
                </a:solidFill>
                <a:effectLst/>
                <a:latin typeface="+mn-lt"/>
                <a:ea typeface="+mn-ea"/>
                <a:cs typeface="+mn-cs"/>
              </a:rPr>
              <a:t>KTH Royal Institute of Technology, Stockholm, Sweden – strategic partners with seed fund and joint research programmes </a:t>
            </a:r>
          </a:p>
          <a:p>
            <a:pPr lvl="0"/>
            <a:r>
              <a:rPr lang="en-GB" sz="1200" kern="1200">
                <a:solidFill>
                  <a:schemeClr val="tx1"/>
                </a:solidFill>
                <a:effectLst/>
                <a:latin typeface="+mn-lt"/>
                <a:ea typeface="+mn-ea"/>
                <a:cs typeface="+mn-cs"/>
              </a:rPr>
              <a:t>Stockholm University, Sweden – strategic partner with seed fund and joint research programmes </a:t>
            </a:r>
          </a:p>
          <a:p>
            <a:pPr lvl="0"/>
            <a:r>
              <a:rPr lang="en-GB" sz="1200" kern="1200">
                <a:solidFill>
                  <a:schemeClr val="tx1"/>
                </a:solidFill>
                <a:effectLst/>
                <a:latin typeface="+mn-lt"/>
                <a:ea typeface="+mn-ea"/>
                <a:cs typeface="+mn-cs"/>
              </a:rPr>
              <a:t>Heidelberg University, Germany – strategic partner with </a:t>
            </a:r>
            <a:r>
              <a:rPr lang="en-GB" sz="1200" kern="1200" err="1">
                <a:solidFill>
                  <a:schemeClr val="tx1"/>
                </a:solidFill>
                <a:effectLst/>
                <a:latin typeface="+mn-lt"/>
                <a:ea typeface="+mn-ea"/>
                <a:cs typeface="+mn-cs"/>
              </a:rPr>
              <a:t>seedcorn</a:t>
            </a:r>
            <a:r>
              <a:rPr lang="en-GB" sz="1200" kern="1200">
                <a:solidFill>
                  <a:schemeClr val="tx1"/>
                </a:solidFill>
                <a:effectLst/>
                <a:latin typeface="+mn-lt"/>
                <a:ea typeface="+mn-ea"/>
                <a:cs typeface="+mn-cs"/>
              </a:rPr>
              <a:t> fund and research partner </a:t>
            </a:r>
          </a:p>
          <a:p>
            <a:pPr lvl="0"/>
            <a:r>
              <a:rPr lang="en-GB" sz="1200" kern="1200">
                <a:solidFill>
                  <a:schemeClr val="tx1"/>
                </a:solidFill>
                <a:effectLst/>
                <a:latin typeface="+mn-lt"/>
                <a:ea typeface="+mn-ea"/>
                <a:cs typeface="+mn-cs"/>
              </a:rPr>
              <a:t>University of Bordeaux, France – strategic partner and </a:t>
            </a:r>
            <a:r>
              <a:rPr lang="en-GB" sz="1200" kern="1200" err="1">
                <a:solidFill>
                  <a:schemeClr val="tx1"/>
                </a:solidFill>
                <a:effectLst/>
                <a:latin typeface="+mn-lt"/>
                <a:ea typeface="+mn-ea"/>
                <a:cs typeface="+mn-cs"/>
              </a:rPr>
              <a:t>seedcorn</a:t>
            </a:r>
            <a:r>
              <a:rPr lang="en-GB" sz="1200" kern="1200">
                <a:solidFill>
                  <a:schemeClr val="tx1"/>
                </a:solidFill>
                <a:effectLst/>
                <a:latin typeface="+mn-lt"/>
                <a:ea typeface="+mn-ea"/>
                <a:cs typeface="+mn-cs"/>
              </a:rPr>
              <a:t> fund</a:t>
            </a:r>
          </a:p>
          <a:p>
            <a:endParaRPr lang="en-GB" sz="1200" kern="1200">
              <a:solidFill>
                <a:schemeClr val="tx1"/>
              </a:solidFill>
              <a:effectLst/>
              <a:latin typeface="+mn-lt"/>
              <a:ea typeface="+mn-ea"/>
              <a:cs typeface="+mn-cs"/>
            </a:endParaRPr>
          </a:p>
          <a:p>
            <a:r>
              <a:rPr lang="en-GB" sz="1200" b="1" kern="1200">
                <a:solidFill>
                  <a:schemeClr val="tx1"/>
                </a:solidFill>
                <a:effectLst/>
                <a:latin typeface="+mn-lt"/>
                <a:ea typeface="+mn-ea"/>
                <a:cs typeface="+mn-cs"/>
              </a:rPr>
              <a:t>Middle East and North Africa</a:t>
            </a:r>
          </a:p>
          <a:p>
            <a:pPr lvl="0"/>
            <a:endParaRPr lang="en-GB" sz="1200" kern="1200">
              <a:solidFill>
                <a:schemeClr val="tx1"/>
              </a:solidFill>
              <a:effectLst/>
              <a:latin typeface="+mn-lt"/>
              <a:ea typeface="+mn-ea"/>
              <a:cs typeface="+mn-cs"/>
            </a:endParaRPr>
          </a:p>
          <a:p>
            <a:pPr lvl="0"/>
            <a:r>
              <a:rPr lang="en-GB" sz="1200" kern="1200">
                <a:solidFill>
                  <a:schemeClr val="tx1"/>
                </a:solidFill>
                <a:effectLst/>
                <a:latin typeface="+mn-lt"/>
                <a:ea typeface="+mn-ea"/>
                <a:cs typeface="+mn-cs"/>
              </a:rPr>
              <a:t>Tel Aviv University – strategic partner with seed fund and joint research funds </a:t>
            </a:r>
          </a:p>
          <a:p>
            <a:pPr lvl="0"/>
            <a:r>
              <a:rPr lang="en-GB" sz="1200" kern="1200">
                <a:solidFill>
                  <a:schemeClr val="tx1"/>
                </a:solidFill>
                <a:effectLst/>
                <a:latin typeface="+mn-lt"/>
                <a:ea typeface="+mn-ea"/>
                <a:cs typeface="+mn-cs"/>
              </a:rPr>
              <a:t>Mansoura University, Egypt – 3,000 medical graduates over 19 years on the Mansoura Manchester Medical Programme, plus jointly run Dental Programme </a:t>
            </a:r>
          </a:p>
          <a:p>
            <a:pPr lvl="0"/>
            <a:r>
              <a:rPr lang="en-GB" sz="1200" kern="1200">
                <a:solidFill>
                  <a:schemeClr val="tx1"/>
                </a:solidFill>
                <a:effectLst/>
                <a:latin typeface="+mn-lt"/>
                <a:ea typeface="+mn-ea"/>
                <a:cs typeface="+mn-cs"/>
              </a:rPr>
              <a:t>Alexandria University, Egypt – Joint medical and dentistry programmes </a:t>
            </a:r>
          </a:p>
          <a:p>
            <a:endParaRPr lang="en-GB" sz="1200" kern="1200">
              <a:solidFill>
                <a:schemeClr val="tx1"/>
              </a:solidFill>
              <a:effectLst/>
              <a:latin typeface="+mn-lt"/>
              <a:ea typeface="+mn-ea"/>
              <a:cs typeface="+mn-cs"/>
            </a:endParaRPr>
          </a:p>
          <a:p>
            <a:endParaRPr lang="en-US">
              <a:cs typeface="Calibri"/>
            </a:endParaRPr>
          </a:p>
          <a:p>
            <a:pPr marL="171450" indent="-171450">
              <a:buFont typeface="Calibri"/>
              <a:buChar char="-"/>
            </a:pPr>
            <a:endParaRPr lang="en-US">
              <a:cs typeface="Calibri"/>
            </a:endParaRPr>
          </a:p>
          <a:p>
            <a:endParaRPr lang="en-US">
              <a:cs typeface="Calibri"/>
            </a:endParaRPr>
          </a:p>
        </p:txBody>
      </p:sp>
      <p:sp>
        <p:nvSpPr>
          <p:cNvPr id="4" name="Slide Number Placeholder 3"/>
          <p:cNvSpPr>
            <a:spLocks noGrp="1"/>
          </p:cNvSpPr>
          <p:nvPr>
            <p:ph type="sldNum" sz="quarter" idx="5"/>
          </p:nvPr>
        </p:nvSpPr>
        <p:spPr/>
        <p:txBody>
          <a:bodyPr/>
          <a:lstStyle/>
          <a:p>
            <a:fld id="{2FB694A7-270C-4295-BB03-EE71C693E986}" type="slidenum">
              <a:rPr lang="en-GB" smtClean="0"/>
              <a:t>61</a:t>
            </a:fld>
            <a:endParaRPr lang="en-GB"/>
          </a:p>
        </p:txBody>
      </p:sp>
    </p:spTree>
    <p:extLst>
      <p:ext uri="{BB962C8B-B14F-4D97-AF65-F5344CB8AC3E}">
        <p14:creationId xmlns:p14="http://schemas.microsoft.com/office/powerpoint/2010/main" val="351187885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47500" lnSpcReduction="20000"/>
          </a:bodyPr>
          <a:lstStyle/>
          <a:p>
            <a:r>
              <a:rPr lang="en-US" b="1"/>
              <a:t>Our North Star</a:t>
            </a:r>
          </a:p>
          <a:p>
            <a:r>
              <a:rPr lang="en-US" b="0"/>
              <a:t>To be a great civic university for the 21</a:t>
            </a:r>
            <a:r>
              <a:rPr lang="en-US" b="0" baseline="30000"/>
              <a:t>st</a:t>
            </a:r>
            <a:r>
              <a:rPr lang="en-US" b="0"/>
              <a:t> century, creating knowledge for the public good, locally and globally. </a:t>
            </a:r>
          </a:p>
          <a:p>
            <a:endParaRPr lang="en-US" b="0"/>
          </a:p>
          <a:p>
            <a:r>
              <a:rPr lang="en-US" b="1"/>
              <a:t>Built together</a:t>
            </a:r>
            <a:endParaRPr lang="en-US" b="0"/>
          </a:p>
          <a:p>
            <a:r>
              <a:rPr lang="en-US" b="0"/>
              <a:t>A year-long process of sharing, discussing and developing ideas led to this joint strategy. </a:t>
            </a:r>
          </a:p>
          <a:p>
            <a:endParaRPr lang="en-US" b="0"/>
          </a:p>
          <a:p>
            <a:r>
              <a:rPr lang="en-US" b="0"/>
              <a:t>12,000+ students, colleagues, alumni and partners took part </a:t>
            </a:r>
          </a:p>
          <a:p>
            <a:r>
              <a:rPr lang="en-US" b="0"/>
              <a:t>20+ online workshops and events </a:t>
            </a:r>
          </a:p>
          <a:p>
            <a:r>
              <a:rPr lang="en-US" b="0"/>
              <a:t>One Ideas Lab </a:t>
            </a:r>
          </a:p>
          <a:p>
            <a:r>
              <a:rPr lang="en-US" b="0"/>
              <a:t>Thousands of ideas submitted to our website </a:t>
            </a:r>
          </a:p>
          <a:p>
            <a:r>
              <a:rPr lang="en-US" b="0"/>
              <a:t>Tailored sessions with our civic and international partners </a:t>
            </a:r>
          </a:p>
          <a:p>
            <a:endParaRPr lang="en-US" b="0"/>
          </a:p>
          <a:p>
            <a:r>
              <a:rPr lang="en-US" b="1"/>
              <a:t>Our foundations </a:t>
            </a:r>
          </a:p>
          <a:p>
            <a:r>
              <a:rPr lang="en-US" b="0"/>
              <a:t>Core commitments we must fulfill in any future </a:t>
            </a:r>
          </a:p>
          <a:p>
            <a:endParaRPr lang="en-US" b="0"/>
          </a:p>
          <a:p>
            <a:r>
              <a:rPr lang="en-US" b="0"/>
              <a:t>Outstanding teaching and research – Learning and discovery for a new world </a:t>
            </a:r>
          </a:p>
          <a:p>
            <a:r>
              <a:rPr lang="en-US" b="0"/>
              <a:t>Values-led and socially responsible – Driven by purpose </a:t>
            </a:r>
          </a:p>
          <a:p>
            <a:r>
              <a:rPr lang="en-US" b="0"/>
              <a:t>Of Manchester and for the world – Driving local growth and worldwide change </a:t>
            </a:r>
          </a:p>
          <a:p>
            <a:r>
              <a:rPr lang="en-US" b="0"/>
              <a:t>Organised for success: one university – A shared way of working </a:t>
            </a:r>
          </a:p>
          <a:p>
            <a:r>
              <a:rPr lang="en-US" b="0"/>
              <a:t>A place where you matter – An inclusive university, every view counts </a:t>
            </a:r>
          </a:p>
          <a:p>
            <a:endParaRPr lang="en-US" b="0"/>
          </a:p>
          <a:p>
            <a:r>
              <a:rPr lang="en-US" b="1"/>
              <a:t>Our leaps</a:t>
            </a:r>
            <a:endParaRPr lang="en-US" b="0"/>
          </a:p>
          <a:p>
            <a:r>
              <a:rPr lang="en-US" b="0"/>
              <a:t>Bold choices to go further, faster, and set us apart. </a:t>
            </a:r>
          </a:p>
          <a:p>
            <a:endParaRPr lang="en-US" b="0"/>
          </a:p>
          <a:p>
            <a:r>
              <a:rPr lang="en-US" b="0"/>
              <a:t>Flexible, personalized and digitally enabled learning – A new way to study</a:t>
            </a:r>
          </a:p>
          <a:p>
            <a:r>
              <a:rPr lang="en-US" b="0"/>
              <a:t>Research excellence to impact – Faster, bolder, better connected </a:t>
            </a:r>
          </a:p>
          <a:p>
            <a:r>
              <a:rPr lang="en-US" b="0"/>
              <a:t>A powerhouse of innovation – Europe’s most inclusive innovation system</a:t>
            </a:r>
          </a:p>
          <a:p>
            <a:r>
              <a:rPr lang="en-US" b="0"/>
              <a:t>The university to partner with – Open. Committed to excellence. Values-led</a:t>
            </a:r>
          </a:p>
          <a:p>
            <a:r>
              <a:rPr lang="en-US" b="0"/>
              <a:t>Digital inside and out – Our campus, without borders </a:t>
            </a:r>
          </a:p>
          <a:p>
            <a:endParaRPr lang="en-US" b="0"/>
          </a:p>
          <a:p>
            <a:r>
              <a:rPr lang="en-US" b="1"/>
              <a:t>Out outcomes </a:t>
            </a:r>
          </a:p>
          <a:p>
            <a:r>
              <a:rPr lang="en-US" b="0"/>
              <a:t>Everyone has a part to play in creating the university we want and need to be by 2035. </a:t>
            </a:r>
          </a:p>
          <a:p>
            <a:endParaRPr lang="en-US" b="0"/>
          </a:p>
          <a:p>
            <a:r>
              <a:rPr lang="en-US" b="0"/>
              <a:t>We will measure the success of our strategy by tracking progress across:</a:t>
            </a:r>
          </a:p>
          <a:p>
            <a:r>
              <a:rPr lang="en-US" b="0"/>
              <a:t>Student experience </a:t>
            </a:r>
          </a:p>
          <a:p>
            <a:r>
              <a:rPr lang="en-US" b="0"/>
              <a:t>Research quality</a:t>
            </a:r>
          </a:p>
          <a:p>
            <a:r>
              <a:rPr lang="en-US" b="0"/>
              <a:t>Social responsibility </a:t>
            </a:r>
          </a:p>
          <a:p>
            <a:r>
              <a:rPr lang="en-US" b="0"/>
              <a:t>Colleague engagement </a:t>
            </a:r>
          </a:p>
          <a:p>
            <a:r>
              <a:rPr lang="en-US" b="0"/>
              <a:t>Reputation </a:t>
            </a:r>
          </a:p>
          <a:p>
            <a:r>
              <a:rPr lang="en-US" b="0"/>
              <a:t>Innovation </a:t>
            </a:r>
          </a:p>
          <a:p>
            <a:r>
              <a:rPr lang="en-US" b="0"/>
              <a:t>Employability </a:t>
            </a:r>
          </a:p>
          <a:p>
            <a:r>
              <a:rPr lang="en-US" b="0"/>
              <a:t>Financial sustainability </a:t>
            </a:r>
          </a:p>
        </p:txBody>
      </p:sp>
      <p:sp>
        <p:nvSpPr>
          <p:cNvPr id="4" name="Slide Number Placeholder 3"/>
          <p:cNvSpPr>
            <a:spLocks noGrp="1"/>
          </p:cNvSpPr>
          <p:nvPr>
            <p:ph type="sldNum" sz="quarter" idx="5"/>
          </p:nvPr>
        </p:nvSpPr>
        <p:spPr/>
        <p:txBody>
          <a:bodyPr/>
          <a:lstStyle/>
          <a:p>
            <a:fld id="{3EE8D4E6-F64F-4999-AC2A-A008E685C045}" type="slidenum">
              <a:rPr lang="en-GB" smtClean="0"/>
              <a:pPr/>
              <a:t>7</a:t>
            </a:fld>
            <a:endParaRPr lang="en-GB"/>
          </a:p>
        </p:txBody>
      </p:sp>
    </p:spTree>
    <p:extLst>
      <p:ext uri="{BB962C8B-B14F-4D97-AF65-F5344CB8AC3E}">
        <p14:creationId xmlns:p14="http://schemas.microsoft.com/office/powerpoint/2010/main" val="583039698"/>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Examples (delete as necessary):</a:t>
            </a:r>
          </a:p>
          <a:p>
            <a:endParaRPr lang="en-US">
              <a:cs typeface="Calibri"/>
            </a:endParaRPr>
          </a:p>
          <a:p>
            <a:r>
              <a:rPr lang="en-US" b="1">
                <a:cs typeface="Calibri"/>
              </a:rPr>
              <a:t>MMT alliance</a:t>
            </a:r>
          </a:p>
          <a:p>
            <a:pPr marL="171450" indent="-171450">
              <a:buFont typeface="Calibri"/>
              <a:buChar char="-"/>
            </a:pPr>
            <a:r>
              <a:rPr lang="en-US"/>
              <a:t>Trilateral MMT alliance with the universities of Melbourne and Toronto.</a:t>
            </a:r>
            <a:endParaRPr lang="en-US">
              <a:cs typeface="Calibri"/>
            </a:endParaRPr>
          </a:p>
          <a:p>
            <a:pPr marL="171450" indent="-171450">
              <a:buFont typeface="Calibri"/>
              <a:buChar char="-"/>
            </a:pPr>
            <a:r>
              <a:rPr lang="en-US"/>
              <a:t>Brings together 187,000 students and 45,000 staff across three continents.</a:t>
            </a:r>
            <a:endParaRPr lang="en-US">
              <a:cs typeface="Calibri"/>
            </a:endParaRPr>
          </a:p>
          <a:p>
            <a:pPr marL="171450" indent="-171450">
              <a:buFont typeface="Calibri"/>
              <a:buChar char="-"/>
            </a:pPr>
            <a:r>
              <a:rPr lang="en-US"/>
              <a:t>Promotes vital knowledge exchange in areas including sustainable consumption, cultural industries, indigenous populations, digital health and cancer. </a:t>
            </a:r>
          </a:p>
          <a:p>
            <a:pPr marL="171450" indent="-171450">
              <a:buFont typeface="Calibri"/>
              <a:buChar char="-"/>
            </a:pPr>
            <a:r>
              <a:rPr lang="en-US"/>
              <a:t>Researchers have access to specialist facilities that support collaborative working, while students benefit from world renowned teachers, innovative classrooms and leading exchange schemes.</a:t>
            </a:r>
            <a:endParaRPr lang="en-US">
              <a:cs typeface="Calibri"/>
            </a:endParaRPr>
          </a:p>
          <a:p>
            <a:endParaRPr lang="en-US" b="1">
              <a:cs typeface="Calibri"/>
            </a:endParaRPr>
          </a:p>
          <a:p>
            <a:r>
              <a:rPr lang="en-US" b="1">
                <a:cs typeface="Calibri"/>
              </a:rPr>
              <a:t>Osaka University strategic partnership</a:t>
            </a:r>
            <a:endParaRPr lang="en-US"/>
          </a:p>
          <a:p>
            <a:pPr marL="171450" indent="-171450">
              <a:buFont typeface="Calibri"/>
              <a:buChar char="-"/>
            </a:pPr>
            <a:r>
              <a:rPr lang="en-US"/>
              <a:t>Civic engagement between the cities of Osaka and Manchester is complemented by our strategic partnership with Osaka University, and facilitates increased research engagement in several areas. </a:t>
            </a:r>
          </a:p>
          <a:p>
            <a:pPr marL="171450" indent="-171450">
              <a:buFont typeface="Calibri"/>
              <a:buChar char="-"/>
            </a:pPr>
            <a:r>
              <a:rPr lang="en-US"/>
              <a:t>Including environmental sustainability, advanced materials – such as in photonics, nano and quantum materials – and biotechnology. </a:t>
            </a:r>
          </a:p>
          <a:p>
            <a:pPr marL="171450" indent="-171450">
              <a:buFont typeface="Calibri"/>
              <a:buChar char="-"/>
            </a:pPr>
            <a:r>
              <a:rPr lang="en-US"/>
              <a:t>The partnership looks to strengthen the science and boost innovation in these key spaces.</a:t>
            </a:r>
          </a:p>
          <a:p>
            <a:pPr marL="171450" indent="-171450">
              <a:buFont typeface="Calibri"/>
              <a:buChar char="-"/>
            </a:pPr>
            <a:endParaRPr lang="en-US" b="1">
              <a:cs typeface="Calibri"/>
            </a:endParaRPr>
          </a:p>
          <a:p>
            <a:r>
              <a:rPr lang="en-US" b="1">
                <a:cs typeface="Calibri"/>
              </a:rPr>
              <a:t>Other key partnerships and funding</a:t>
            </a:r>
          </a:p>
          <a:p>
            <a:endParaRPr lang="en-US" b="1">
              <a:cs typeface="Calibri"/>
            </a:endParaRPr>
          </a:p>
          <a:p>
            <a:pPr marL="171450" indent="-171450">
              <a:buFont typeface="Calibri"/>
              <a:buChar char="-"/>
            </a:pPr>
            <a:r>
              <a:rPr lang="en-US"/>
              <a:t>Strategic partnership with Heidelberg University in Germany.</a:t>
            </a:r>
            <a:endParaRPr lang="en-US">
              <a:cs typeface="Calibri" panose="020F0502020204030204"/>
            </a:endParaRPr>
          </a:p>
          <a:p>
            <a:pPr marL="171450" indent="-171450">
              <a:buFont typeface="Calibri"/>
              <a:buChar char="-"/>
            </a:pPr>
            <a:r>
              <a:rPr lang="en-US"/>
              <a:t>Annual research seed funding with universities including the KTH Royal Institute of Technology, Stockholm University, Tel Aviv University and the Chinese University of Hong Kong. </a:t>
            </a:r>
          </a:p>
          <a:p>
            <a:pPr marL="171450" indent="-171450">
              <a:buFont typeface="Calibri"/>
              <a:buChar char="-"/>
            </a:pPr>
            <a:r>
              <a:rPr lang="en-US"/>
              <a:t>Conducting dual or joint award PhD </a:t>
            </a:r>
            <a:r>
              <a:rPr lang="en-US" err="1"/>
              <a:t>programmes</a:t>
            </a:r>
            <a:r>
              <a:rPr lang="en-US"/>
              <a:t> with Tsinghua University, University of Tokyo and the University of Melbourne.</a:t>
            </a:r>
            <a:endParaRPr lang="en-US">
              <a:cs typeface="Calibri"/>
            </a:endParaRPr>
          </a:p>
          <a:p>
            <a:pPr marL="171450" indent="-171450">
              <a:buFont typeface="Calibri"/>
              <a:buChar char="-"/>
            </a:pPr>
            <a:r>
              <a:rPr lang="en-US"/>
              <a:t>Within the Healthy China 2030 policy, it is </a:t>
            </a:r>
            <a:r>
              <a:rPr lang="en-US" err="1"/>
              <a:t>recognised</a:t>
            </a:r>
            <a:r>
              <a:rPr lang="en-US"/>
              <a:t> that China lacks community pharmacies. Our partnership with the China Pharmaceutical University is addressing the gap by enabling Chinese students to develop the skills necessary to work in clinical pharmacy through collaborative teaching and learning.</a:t>
            </a:r>
            <a:endParaRPr lang="en-US">
              <a:cs typeface="Calibri"/>
            </a:endParaRPr>
          </a:p>
          <a:p>
            <a:endParaRPr lang="en-US">
              <a:cs typeface="Calibri"/>
            </a:endParaRPr>
          </a:p>
          <a:p>
            <a:r>
              <a:rPr lang="en-US" b="1">
                <a:cs typeface="Calibri"/>
              </a:rPr>
              <a:t>Student exchange</a:t>
            </a:r>
          </a:p>
          <a:p>
            <a:pPr marL="171450" indent="-171450">
              <a:buFont typeface="Calibri"/>
              <a:buChar char="-"/>
            </a:pPr>
            <a:r>
              <a:rPr lang="en-US"/>
              <a:t>Student exchange part of our collaborations with Shanghai Jiao Tong University and Peking University Health Science Centre. </a:t>
            </a:r>
          </a:p>
          <a:p>
            <a:pPr marL="171450" indent="-171450">
              <a:buFont typeface="Calibri"/>
              <a:buChar char="-"/>
            </a:pPr>
            <a:r>
              <a:rPr lang="en-US"/>
              <a:t>Awarded two China Scholarship Council Innovative Talent Platforms, allowing the exchange of PhD students and post-doctoral fellows between Manchester, Beijing and Shanghai within healthcare and life sciences.</a:t>
            </a:r>
            <a:endParaRPr lang="en-US">
              <a:cs typeface="Calibri"/>
            </a:endParaRPr>
          </a:p>
          <a:p>
            <a:pPr marL="171450" indent="-171450">
              <a:buFont typeface="Calibri"/>
              <a:buChar char="-"/>
            </a:pPr>
            <a:endParaRPr lang="en-US">
              <a:cs typeface="Calibri"/>
            </a:endParaRPr>
          </a:p>
          <a:p>
            <a:r>
              <a:rPr lang="en-US" b="1">
                <a:cs typeface="Calibri"/>
              </a:rPr>
              <a:t>Joint doctoral </a:t>
            </a:r>
            <a:r>
              <a:rPr lang="en-US" b="1" err="1">
                <a:cs typeface="Calibri"/>
              </a:rPr>
              <a:t>programmes</a:t>
            </a:r>
          </a:p>
          <a:p>
            <a:pPr marL="171450" indent="-171450">
              <a:buFont typeface="Calibri"/>
              <a:buChar char="-"/>
            </a:pPr>
            <a:r>
              <a:rPr lang="en-US"/>
              <a:t>Joint doctoral </a:t>
            </a:r>
            <a:r>
              <a:rPr lang="en-US" err="1"/>
              <a:t>programmes</a:t>
            </a:r>
            <a:r>
              <a:rPr lang="en-US"/>
              <a:t> with both the Indian Institute of Science in Bengaluru and the Indian Institute of Technology, Kharagpur. Bengaluru - building on research collaborations in graphene, atmospheric sciences, advanced manufacturing and artificial intelligence. Kharagpur - we’re bolstering work in environmental geochemistry, biomaterials and Industry 4.0. </a:t>
            </a:r>
          </a:p>
          <a:p>
            <a:pPr marL="171450" indent="-171450">
              <a:buFont typeface="Calibri"/>
              <a:buChar char="-"/>
            </a:pPr>
            <a:r>
              <a:rPr lang="en-US"/>
              <a:t>Dual doctoral </a:t>
            </a:r>
            <a:r>
              <a:rPr lang="en-US" err="1"/>
              <a:t>programme</a:t>
            </a:r>
            <a:r>
              <a:rPr lang="en-US"/>
              <a:t> with Universidad de Chile focuses on electronic and electrical engineering.</a:t>
            </a:r>
            <a:endParaRPr lang="en-US">
              <a:cs typeface="Calibri"/>
            </a:endParaRPr>
          </a:p>
          <a:p>
            <a:pPr marL="171450" indent="-171450">
              <a:buFont typeface="Calibri"/>
              <a:buChar char="-"/>
            </a:pPr>
            <a:endParaRPr lang="en-US">
              <a:cs typeface="Calibri"/>
            </a:endParaRPr>
          </a:p>
          <a:p>
            <a:r>
              <a:rPr lang="en-US" b="1">
                <a:cs typeface="Calibri"/>
              </a:rPr>
              <a:t>Expanding medical </a:t>
            </a:r>
            <a:r>
              <a:rPr lang="en-US" b="1" err="1">
                <a:cs typeface="Calibri"/>
              </a:rPr>
              <a:t>programmes</a:t>
            </a:r>
            <a:r>
              <a:rPr lang="en-US" b="1">
                <a:cs typeface="Calibri"/>
              </a:rPr>
              <a:t> </a:t>
            </a:r>
            <a:endParaRPr lang="en-US">
              <a:cs typeface="Calibri"/>
            </a:endParaRPr>
          </a:p>
          <a:p>
            <a:pPr marL="171450" indent="-171450">
              <a:buFont typeface="Calibri"/>
              <a:buChar char="-"/>
            </a:pPr>
            <a:r>
              <a:rPr lang="en-US"/>
              <a:t> Mansoura University - Manchester has helped to expand its medical </a:t>
            </a:r>
            <a:r>
              <a:rPr lang="en-US" err="1"/>
              <a:t>programme</a:t>
            </a:r>
            <a:r>
              <a:rPr lang="en-US"/>
              <a:t> by adapting teaching and learning methods for the Egyptian system, while also making the course more attractive to overseas students. </a:t>
            </a:r>
          </a:p>
          <a:p>
            <a:pPr marL="171450" indent="-171450">
              <a:buFont typeface="Calibri"/>
              <a:buChar char="-"/>
            </a:pPr>
            <a:r>
              <a:rPr lang="en-US"/>
              <a:t>Joint award medical </a:t>
            </a:r>
            <a:r>
              <a:rPr lang="en-US" err="1"/>
              <a:t>programme</a:t>
            </a:r>
            <a:r>
              <a:rPr lang="en-US"/>
              <a:t> with Alexandria University, offering a degree from both institutions. </a:t>
            </a:r>
            <a:endParaRPr lang="en-US">
              <a:cs typeface="Calibri"/>
            </a:endParaRPr>
          </a:p>
          <a:p>
            <a:pPr marL="171450" indent="-171450">
              <a:buFont typeface="Calibri"/>
              <a:buChar char="-"/>
            </a:pPr>
            <a:r>
              <a:rPr lang="en-US"/>
              <a:t>Collaborations also offer staff exchanges, giving educators the opportunity to explore new approaches to teaching.</a:t>
            </a:r>
            <a:endParaRPr lang="en-US">
              <a:cs typeface="Calibri"/>
            </a:endParaRPr>
          </a:p>
          <a:p>
            <a:endParaRPr lang="en-US">
              <a:cs typeface="Calibri"/>
            </a:endParaRPr>
          </a:p>
          <a:p>
            <a:pPr marL="171450" indent="-171450">
              <a:buFont typeface="Calibri"/>
              <a:buChar char="-"/>
            </a:pPr>
            <a:endParaRPr lang="en-US">
              <a:cs typeface="Calibri"/>
            </a:endParaRPr>
          </a:p>
          <a:p>
            <a:endParaRPr lang="en-US">
              <a:cs typeface="Calibri"/>
            </a:endParaRPr>
          </a:p>
        </p:txBody>
      </p:sp>
      <p:sp>
        <p:nvSpPr>
          <p:cNvPr id="4" name="Slide Number Placeholder 3"/>
          <p:cNvSpPr>
            <a:spLocks noGrp="1"/>
          </p:cNvSpPr>
          <p:nvPr>
            <p:ph type="sldNum" sz="quarter" idx="5"/>
          </p:nvPr>
        </p:nvSpPr>
        <p:spPr/>
        <p:txBody>
          <a:bodyPr/>
          <a:lstStyle/>
          <a:p>
            <a:fld id="{2FB694A7-270C-4295-BB03-EE71C693E986}" type="slidenum">
              <a:rPr lang="en-GB" smtClean="0"/>
              <a:t>62</a:t>
            </a:fld>
            <a:endParaRPr lang="en-GB"/>
          </a:p>
        </p:txBody>
      </p:sp>
    </p:spTree>
    <p:extLst>
      <p:ext uri="{BB962C8B-B14F-4D97-AF65-F5344CB8AC3E}">
        <p14:creationId xmlns:p14="http://schemas.microsoft.com/office/powerpoint/2010/main" val="429451042"/>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Examples (delete as necessary):</a:t>
            </a:r>
          </a:p>
          <a:p>
            <a:endParaRPr lang="en-US">
              <a:cs typeface="Calibri"/>
            </a:endParaRPr>
          </a:p>
          <a:p>
            <a:r>
              <a:rPr lang="en-US" b="1">
                <a:cs typeface="Calibri"/>
              </a:rPr>
              <a:t>Key partnerships and collaborations</a:t>
            </a:r>
          </a:p>
          <a:p>
            <a:endParaRPr lang="en-US" b="1">
              <a:cs typeface="Calibri"/>
            </a:endParaRPr>
          </a:p>
          <a:p>
            <a:pPr marL="171450" indent="-171450">
              <a:buFont typeface="Calibri"/>
              <a:buChar char="-"/>
            </a:pPr>
            <a:r>
              <a:rPr lang="en-US"/>
              <a:t>Professor Rahul Nair of the National Graphene Institute is partnering with the Carlsberg group to develop next generation membranes for filtration and separation technology for the food and beverage sector. Part of the Royal Academy of Engineering’s Research Chair scheme, which promotes collaboration between academia and business to tackle engineering challenges. The project will explore how graphene and other 2D materials-based membranes can be used for healthy, sustainable and responsible plant-based food production.</a:t>
            </a:r>
          </a:p>
          <a:p>
            <a:endParaRPr lang="en-US">
              <a:cs typeface="Calibri"/>
            </a:endParaRPr>
          </a:p>
          <a:p>
            <a:pPr marL="171450" indent="-171450">
              <a:buFont typeface="Calibri"/>
              <a:buChar char="-"/>
            </a:pPr>
            <a:r>
              <a:rPr lang="en-US"/>
              <a:t>20 year long collaboration with Walgreen Boots Alliance (WBA) to examine the characteristics of skin ageing and the role of the environment in accelerating the process. Testing the efficacy of anti-ageing technologies to inform the development of more effective interventions for consumers.</a:t>
            </a:r>
            <a:endParaRPr lang="en-US">
              <a:cs typeface="Calibri"/>
            </a:endParaRPr>
          </a:p>
          <a:p>
            <a:pPr marL="171450" indent="-171450">
              <a:buFont typeface="Calibri"/>
              <a:buChar char="-"/>
            </a:pPr>
            <a:r>
              <a:rPr lang="en-US"/>
              <a:t>The University was also successful in its 2023 bid for Prosperity Partnerships funding from the Biotechnology and Biological Sciences Research Council (BBSRC). Project Spectrum looks to redress a historical imbalance in the existing body of skin research, with darker skin tones underrepresented. It represents an exciting evolution of the collaboration, uniting national and international experts in skin biology, photobiology and gerontology.</a:t>
            </a:r>
          </a:p>
          <a:p>
            <a:pPr marL="171450" indent="-171450">
              <a:buFont typeface="Calibri"/>
              <a:buChar char="-"/>
            </a:pPr>
            <a:endParaRPr lang="en-US">
              <a:cs typeface="Calibri"/>
            </a:endParaRPr>
          </a:p>
          <a:p>
            <a:pPr marL="171450" indent="-171450">
              <a:buFont typeface="Calibri"/>
              <a:buChar char="-"/>
            </a:pPr>
            <a:r>
              <a:rPr lang="en-US"/>
              <a:t>Researching the Impact of Attacks on Healthcare (RIAH). Global, multi-institution, interdisciplinary </a:t>
            </a:r>
            <a:r>
              <a:rPr lang="en-US" err="1"/>
              <a:t>programme</a:t>
            </a:r>
            <a:r>
              <a:rPr lang="en-US"/>
              <a:t> is dedicated to improving understanding of the short- and long-term impact of attacks on healthcare in areas experiencing armed conflict. This research is crucial in helping to improve the resilience of health </a:t>
            </a:r>
            <a:r>
              <a:rPr lang="en-US" err="1"/>
              <a:t>programmes</a:t>
            </a:r>
            <a:r>
              <a:rPr lang="en-US"/>
              <a:t>, enable effective mitigation measures and initiate long-term policy changes.</a:t>
            </a:r>
            <a:endParaRPr lang="en-US">
              <a:cs typeface="Calibri"/>
            </a:endParaRPr>
          </a:p>
          <a:p>
            <a:pPr marL="171450" indent="-171450">
              <a:buFont typeface="Calibri"/>
              <a:buChar char="-"/>
            </a:pPr>
            <a:endParaRPr lang="en-US"/>
          </a:p>
          <a:p>
            <a:pPr marL="171450" indent="-171450">
              <a:buFont typeface="Calibri"/>
              <a:buChar char="-"/>
            </a:pPr>
            <a:r>
              <a:rPr lang="en-US"/>
              <a:t>Partnership with global sustainable development consultancy, Arup, to drive cutting-edge research and create impactful change across engineering, mathematics, urban planning, social value and sustainability.</a:t>
            </a:r>
            <a:endParaRPr lang="en-US">
              <a:cs typeface="Calibri" panose="020F0502020204030204"/>
            </a:endParaRPr>
          </a:p>
        </p:txBody>
      </p:sp>
      <p:sp>
        <p:nvSpPr>
          <p:cNvPr id="4" name="Slide Number Placeholder 3"/>
          <p:cNvSpPr>
            <a:spLocks noGrp="1"/>
          </p:cNvSpPr>
          <p:nvPr>
            <p:ph type="sldNum" sz="quarter" idx="5"/>
          </p:nvPr>
        </p:nvSpPr>
        <p:spPr/>
        <p:txBody>
          <a:bodyPr/>
          <a:lstStyle/>
          <a:p>
            <a:fld id="{2FB694A7-270C-4295-BB03-EE71C693E986}" type="slidenum">
              <a:rPr lang="en-GB" smtClean="0"/>
              <a:t>63</a:t>
            </a:fld>
            <a:endParaRPr lang="en-GB"/>
          </a:p>
        </p:txBody>
      </p:sp>
    </p:spTree>
    <p:extLst>
      <p:ext uri="{BB962C8B-B14F-4D97-AF65-F5344CB8AC3E}">
        <p14:creationId xmlns:p14="http://schemas.microsoft.com/office/powerpoint/2010/main" val="1523180799"/>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Examples (delete as necessary):</a:t>
            </a:r>
          </a:p>
          <a:p>
            <a:endParaRPr lang="en-US">
              <a:cs typeface="Calibri"/>
            </a:endParaRPr>
          </a:p>
          <a:p>
            <a:r>
              <a:rPr lang="en-US" b="1">
                <a:cs typeface="Calibri"/>
              </a:rPr>
              <a:t>Key partnerships and collaborations</a:t>
            </a:r>
          </a:p>
          <a:p>
            <a:endParaRPr lang="en-US" b="1">
              <a:cs typeface="Calibri"/>
            </a:endParaRPr>
          </a:p>
          <a:p>
            <a:pPr marL="171450" indent="-171450">
              <a:buFont typeface="Calibri"/>
              <a:buChar char="-"/>
            </a:pPr>
            <a:r>
              <a:rPr lang="en-US"/>
              <a:t>Professor Rahul Nair of the National Graphene Institute is partnering with the Carlsberg group to develop next generation membranes for filtration and separation technology for the food and beverage sector. Part of the Royal Academy of Engineering’s Research Chair scheme, which promotes collaboration between academia and business to tackle engineering challenges. The project will explore how graphene and other 2D materials-based membranes can be used for healthy, sustainable and responsible plant-based food production.</a:t>
            </a:r>
          </a:p>
          <a:p>
            <a:endParaRPr lang="en-US">
              <a:cs typeface="Calibri"/>
            </a:endParaRPr>
          </a:p>
          <a:p>
            <a:pPr marL="171450" indent="-171450">
              <a:buFont typeface="Calibri"/>
              <a:buChar char="-"/>
            </a:pPr>
            <a:r>
              <a:rPr lang="en-US"/>
              <a:t>20 year long collaboration with Walgreen Boots Alliance (WBA) to examine the characteristics of skin ageing and the role of the environment in accelerating the process. Testing the efficacy of anti-ageing technologies to inform the development of more effective interventions for consumers.</a:t>
            </a:r>
            <a:endParaRPr lang="en-US">
              <a:cs typeface="Calibri"/>
            </a:endParaRPr>
          </a:p>
          <a:p>
            <a:pPr marL="171450" indent="-171450">
              <a:buFont typeface="Calibri"/>
              <a:buChar char="-"/>
            </a:pPr>
            <a:r>
              <a:rPr lang="en-US"/>
              <a:t>The University was also successful in its 2023 bid for Prosperity Partnerships funding from the Biotechnology and Biological Sciences Research Council (BBSRC). Project Spectrum looks to redress a historical imbalance in the existing body of skin research, with darker skin tones underrepresented. It represents an exciting evolution of the collaboration, uniting national and international experts in skin biology, photobiology and gerontology.</a:t>
            </a:r>
          </a:p>
          <a:p>
            <a:pPr marL="171450" indent="-171450">
              <a:buFont typeface="Calibri"/>
              <a:buChar char="-"/>
            </a:pPr>
            <a:endParaRPr lang="en-US">
              <a:cs typeface="Calibri"/>
            </a:endParaRPr>
          </a:p>
          <a:p>
            <a:pPr marL="171450" indent="-171450">
              <a:buFont typeface="Calibri"/>
              <a:buChar char="-"/>
            </a:pPr>
            <a:r>
              <a:rPr lang="en-US"/>
              <a:t>Researching the Impact of Attacks on Healthcare (RIAH). Global, multi-institution, interdisciplinary programme is dedicated to improving understanding of the short- and long-term impact of attacks on healthcare in areas experiencing armed conflict. This research is crucial in helping to improve the resilience of health programmes, enable effective mitigation measures and initiate long-term policy changes.</a:t>
            </a:r>
            <a:endParaRPr lang="en-US">
              <a:cs typeface="Calibri"/>
            </a:endParaRPr>
          </a:p>
          <a:p>
            <a:pPr marL="171450" indent="-171450">
              <a:buFont typeface="Calibri"/>
              <a:buChar char="-"/>
            </a:pPr>
            <a:endParaRPr lang="en-US"/>
          </a:p>
          <a:p>
            <a:pPr marL="171450" indent="-171450">
              <a:buFont typeface="Calibri"/>
              <a:buChar char="-"/>
            </a:pPr>
            <a:r>
              <a:rPr lang="en-US"/>
              <a:t>Partnership with global sustainable development consultancy, Arup, to drive cutting-edge research and create impactful change across engineering, mathematics, urban planning, social value and sustainability.</a:t>
            </a:r>
            <a:endParaRPr lang="en-US">
              <a:cs typeface="Calibri" panose="020F0502020204030204"/>
            </a:endParaRPr>
          </a:p>
        </p:txBody>
      </p:sp>
      <p:sp>
        <p:nvSpPr>
          <p:cNvPr id="4" name="Slide Number Placeholder 3"/>
          <p:cNvSpPr>
            <a:spLocks noGrp="1"/>
          </p:cNvSpPr>
          <p:nvPr>
            <p:ph type="sldNum" sz="quarter" idx="5"/>
          </p:nvPr>
        </p:nvSpPr>
        <p:spPr/>
        <p:txBody>
          <a:bodyPr/>
          <a:lstStyle/>
          <a:p>
            <a:fld id="{2FB694A7-270C-4295-BB03-EE71C693E986}" type="slidenum">
              <a:rPr lang="en-GB" smtClean="0"/>
              <a:t>64</a:t>
            </a:fld>
            <a:endParaRPr lang="en-GB"/>
          </a:p>
        </p:txBody>
      </p:sp>
    </p:spTree>
    <p:extLst>
      <p:ext uri="{BB962C8B-B14F-4D97-AF65-F5344CB8AC3E}">
        <p14:creationId xmlns:p14="http://schemas.microsoft.com/office/powerpoint/2010/main" val="2653270276"/>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172D5F6-868F-8E40-8FDE-A7345935FF5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4635272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172D5F6-868F-8E40-8FDE-A7345935FF5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5999396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171450" indent="-171450">
              <a:buFont typeface="Arial" panose="020B0604020202020204" pitchFamily="34" charset="0"/>
              <a:buChar char="•"/>
            </a:pPr>
            <a:r>
              <a:rPr lang="en-GB" baseline="0"/>
              <a:t>Our ambition is to be a world leading source of new knowledge, discovery and application.</a:t>
            </a:r>
          </a:p>
          <a:p>
            <a:pPr marL="171450" indent="-171450">
              <a:buFont typeface="Arial" panose="020B0604020202020204" pitchFamily="34" charset="0"/>
              <a:buChar char="•"/>
            </a:pPr>
            <a:r>
              <a:rPr lang="en-GB" baseline="0"/>
              <a:t>The </a:t>
            </a:r>
            <a:r>
              <a:rPr lang="en-GB"/>
              <a:t>Research</a:t>
            </a:r>
            <a:r>
              <a:rPr lang="en-GB" baseline="0"/>
              <a:t> </a:t>
            </a:r>
            <a:r>
              <a:rPr lang="en-GB"/>
              <a:t>Excellence</a:t>
            </a:r>
            <a:r>
              <a:rPr lang="en-GB" baseline="0"/>
              <a:t> </a:t>
            </a:r>
            <a:r>
              <a:rPr lang="en-GB"/>
              <a:t>Framework (REF 2021),</a:t>
            </a:r>
            <a:r>
              <a:rPr lang="en-GB" baseline="0"/>
              <a:t> the UK system for assessing the quality of research at UK universities, confirmed that our research is outstanding and world class.</a:t>
            </a:r>
            <a:r>
              <a:rPr lang="en-GB"/>
              <a:t> </a:t>
            </a:r>
            <a:endParaRPr lang="en-GB" baseline="0">
              <a:cs typeface="Calibri"/>
            </a:endParaRPr>
          </a:p>
          <a:p>
            <a:pPr marL="171450" indent="-171450">
              <a:buFont typeface="Arial" panose="020B0604020202020204" pitchFamily="34" charset="0"/>
              <a:buChar char="•"/>
            </a:pPr>
            <a:r>
              <a:rPr lang="en-GB"/>
              <a:t>The University submitted research activity in 31 different subject areas for assessment – one </a:t>
            </a:r>
            <a:r>
              <a:rPr lang="en-GB" baseline="0"/>
              <a:t>of the broadest submissions of any university in the UK.</a:t>
            </a:r>
            <a:endParaRPr lang="en-GB">
              <a:cs typeface="Calibri" panose="020F0502020204030204"/>
            </a:endParaRPr>
          </a:p>
          <a:p>
            <a:pPr marL="171450" indent="-171450">
              <a:buFont typeface="Arial" panose="020B0604020202020204" pitchFamily="34" charset="0"/>
              <a:buChar char="•"/>
            </a:pPr>
            <a:r>
              <a:rPr lang="en-GB" baseline="0"/>
              <a:t>93% of our research activity was assessed as ‘world leading’ or ‘internationally excellent’.</a:t>
            </a:r>
            <a:endParaRPr lang="en-GB" baseline="0">
              <a:cs typeface="Calibri"/>
            </a:endParaRPr>
          </a:p>
          <a:p>
            <a:pPr marL="171450" indent="-171450">
              <a:buFont typeface="Arial" panose="020B0604020202020204" pitchFamily="34" charset="0"/>
              <a:buChar char="•"/>
            </a:pPr>
            <a:r>
              <a:rPr lang="en-GB" b="0" i="0" u="none" strike="noStrike">
                <a:solidFill>
                  <a:srgbClr val="000000"/>
                </a:solidFill>
                <a:effectLst/>
                <a:latin typeface="Calibri"/>
                <a:cs typeface="Calibri"/>
              </a:rPr>
              <a:t>We ranked 5th in the UK in terms of research power, a measure of both our quality and scale. </a:t>
            </a:r>
            <a:endParaRPr lang="en-GB" baseline="0">
              <a:latin typeface="Calibri"/>
              <a:cs typeface="Calibri"/>
            </a:endParaRPr>
          </a:p>
          <a:p>
            <a:pPr marL="0" indent="0">
              <a:buFontTx/>
              <a:buNone/>
            </a:pPr>
            <a:endParaRPr lang="en-GB" baseline="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66585A8-1790-134B-BCD0-53E8515CD8F6}" type="slidenum">
              <a:rPr kumimoji="0" lang="en-US" sz="1200" b="0" i="0" u="none" strike="noStrike" kern="1200" cap="none" spc="0" normalizeH="0" baseline="0" noProof="0" smtClean="0">
                <a:ln>
                  <a:noFill/>
                </a:ln>
                <a:solidFill>
                  <a:prstClr val="black"/>
                </a:solidFill>
                <a:effectLst/>
                <a:uLnTx/>
                <a:uFillTx/>
                <a:latin typeface="Arial" pitchFamily="34" charset="0"/>
                <a:ea typeface="+mn-ea"/>
                <a:cs typeface="Arial"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Arial" pitchFamily="34" charset="0"/>
              <a:ea typeface="+mn-ea"/>
              <a:cs typeface="Arial" pitchFamily="34" charset="0"/>
            </a:endParaRPr>
          </a:p>
        </p:txBody>
      </p:sp>
    </p:spTree>
    <p:extLst>
      <p:ext uri="{BB962C8B-B14F-4D97-AF65-F5344CB8AC3E}">
        <p14:creationId xmlns:p14="http://schemas.microsoft.com/office/powerpoint/2010/main" val="201329380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171450" indent="-171450">
              <a:buFont typeface="Arial" panose="020B0604020202020204" pitchFamily="34" charset="0"/>
              <a:buChar char="•"/>
            </a:pPr>
            <a:r>
              <a:rPr lang="en-GB" baseline="0"/>
              <a:t>The submission of 160 research impact case studies to REF </a:t>
            </a:r>
            <a:r>
              <a:rPr lang="en-GB"/>
              <a:t>2021 shows</a:t>
            </a:r>
            <a:r>
              <a:rPr lang="en-GB" baseline="0"/>
              <a:t> that we excel in both discovery and application.</a:t>
            </a:r>
            <a:r>
              <a:rPr lang="en-GB"/>
              <a:t> </a:t>
            </a:r>
            <a:endParaRPr lang="en-GB" baseline="0"/>
          </a:p>
          <a:p>
            <a:pPr marL="171450" indent="-171450">
              <a:buFont typeface="Arial" panose="020B0604020202020204" pitchFamily="34" charset="0"/>
              <a:buChar char="•"/>
            </a:pPr>
            <a:r>
              <a:rPr lang="en-GB" baseline="0"/>
              <a:t>96% of</a:t>
            </a:r>
            <a:r>
              <a:rPr lang="en-GB"/>
              <a:t> our research impact was</a:t>
            </a:r>
            <a:r>
              <a:rPr lang="en-GB" baseline="0"/>
              <a:t> assessed as ‘world leading’ or ‘internationally excellent’ and this shows the benefit our research has had to society, culture, environment, health and the economy.</a:t>
            </a:r>
            <a:endParaRPr lang="en-GB" baseline="0">
              <a:cs typeface="Calibri"/>
            </a:endParaRPr>
          </a:p>
          <a:p>
            <a:pPr marL="171450" indent="-171450">
              <a:buFont typeface="Arial" panose="020B0604020202020204" pitchFamily="34" charset="0"/>
              <a:buChar char="•"/>
            </a:pPr>
            <a:r>
              <a:rPr lang="en-GB" baseline="0"/>
              <a:t>Our success requires a research environment and culture which is intellectually bold, ambitious and creative</a:t>
            </a:r>
            <a:r>
              <a:rPr lang="en-GB"/>
              <a:t>,</a:t>
            </a:r>
            <a:r>
              <a:rPr lang="en-GB" baseline="0"/>
              <a:t> and also collegial, fair and collaborative. The REF confirms that we provide a creative, ambitious and supportive environment in which researchers at every stage of their career can develop and thrive as leaders in their chosen field. The REF assessment rated 99% of our environment as ‘world leading’ or ‘internationally excellent</a:t>
            </a:r>
            <a:r>
              <a:rPr lang="en-GB"/>
              <a:t>’,</a:t>
            </a:r>
            <a:r>
              <a:rPr lang="en-GB" baseline="0"/>
              <a:t> confirming that our University is one of the best places in the UK to build a research career.</a:t>
            </a:r>
            <a:r>
              <a:rPr lang="en-GB"/>
              <a:t> </a:t>
            </a:r>
            <a:endParaRPr lang="en-GB">
              <a:cs typeface="Calibri"/>
            </a:endParaRPr>
          </a:p>
          <a:p>
            <a:pPr marL="0" indent="0">
              <a:buFontTx/>
              <a:buNone/>
            </a:pPr>
            <a:endParaRPr lang="en-GB" baseline="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66585A8-1790-134B-BCD0-53E8515CD8F6}" type="slidenum">
              <a:rPr kumimoji="0" lang="en-US" sz="1200" b="0" i="0" u="none" strike="noStrike" kern="1200" cap="none" spc="0" normalizeH="0" baseline="0" noProof="0" smtClean="0">
                <a:ln>
                  <a:noFill/>
                </a:ln>
                <a:solidFill>
                  <a:prstClr val="black"/>
                </a:solidFill>
                <a:effectLst/>
                <a:uLnTx/>
                <a:uFillTx/>
                <a:latin typeface="Arial" pitchFamily="34" charset="0"/>
                <a:ea typeface="+mn-ea"/>
                <a:cs typeface="Arial"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Arial" pitchFamily="34" charset="0"/>
              <a:ea typeface="+mn-ea"/>
              <a:cs typeface="Arial" pitchFamily="34" charset="0"/>
            </a:endParaRPr>
          </a:p>
        </p:txBody>
      </p:sp>
    </p:spTree>
    <p:extLst>
      <p:ext uri="{BB962C8B-B14F-4D97-AF65-F5344CB8AC3E}">
        <p14:creationId xmlns:p14="http://schemas.microsoft.com/office/powerpoint/2010/main" val="327313321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svg"/><Relationship Id="rId1" Type="http://schemas.openxmlformats.org/officeDocument/2006/relationships/slideMaster" Target="../slideMasters/slideMaster4.xml"/><Relationship Id="rId4" Type="http://schemas.openxmlformats.org/officeDocument/2006/relationships/image" Target="../media/image8.emf"/></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Purple Title Slide">
    <p:bg>
      <p:bgPr>
        <a:solidFill>
          <a:srgbClr val="5D2979"/>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9B8E4AFA-0C8C-9540-AEFD-8CE9FF2C2B60}"/>
              </a:ext>
            </a:extLst>
          </p:cNvPr>
          <p:cNvSpPr/>
          <p:nvPr userDrawn="1"/>
        </p:nvSpPr>
        <p:spPr>
          <a:xfrm>
            <a:off x="609600" y="332657"/>
            <a:ext cx="2174032" cy="1080219"/>
          </a:xfrm>
          <a:prstGeom prst="rect">
            <a:avLst/>
          </a:prstGeom>
          <a:solidFill>
            <a:srgbClr val="5D29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2" name="Title 1"/>
          <p:cNvSpPr>
            <a:spLocks noGrp="1"/>
          </p:cNvSpPr>
          <p:nvPr>
            <p:ph type="ctrTitle"/>
          </p:nvPr>
        </p:nvSpPr>
        <p:spPr>
          <a:xfrm>
            <a:off x="527552" y="2132301"/>
            <a:ext cx="10534149" cy="1470025"/>
          </a:xfrm>
          <a:prstGeom prst="rect">
            <a:avLst/>
          </a:prstGeom>
        </p:spPr>
        <p:txBody>
          <a:bodyPr/>
          <a:lstStyle>
            <a:lvl1pPr>
              <a:lnSpc>
                <a:spcPct val="80000"/>
              </a:lnSpc>
              <a:defRPr sz="6600" b="1">
                <a:solidFill>
                  <a:schemeClr val="bg1"/>
                </a:solidFill>
                <a:latin typeface="Arial" pitchFamily="34" charset="0"/>
                <a:cs typeface="Arial" pitchFamily="34" charset="0"/>
              </a:defRPr>
            </a:lvl1pPr>
          </a:lstStyle>
          <a:p>
            <a:r>
              <a:rPr lang="en-US"/>
              <a:t>Click to edit Master title style</a:t>
            </a:r>
            <a:endParaRPr lang="en-GB"/>
          </a:p>
        </p:txBody>
      </p:sp>
      <p:sp>
        <p:nvSpPr>
          <p:cNvPr id="3" name="Subtitle 2"/>
          <p:cNvSpPr>
            <a:spLocks noGrp="1"/>
          </p:cNvSpPr>
          <p:nvPr>
            <p:ph type="subTitle" idx="1"/>
          </p:nvPr>
        </p:nvSpPr>
        <p:spPr>
          <a:xfrm>
            <a:off x="527552" y="3888073"/>
            <a:ext cx="10534149" cy="1752600"/>
          </a:xfrm>
          <a:prstGeom prst="rect">
            <a:avLst/>
          </a:prstGeom>
        </p:spPr>
        <p:txBody>
          <a:bodyPr/>
          <a:lstStyle>
            <a:lvl1pPr marL="0" indent="0" algn="l">
              <a:buNone/>
              <a:defRPr sz="2800">
                <a:solidFill>
                  <a:schemeClr val="bg1">
                    <a:lumMod val="85000"/>
                  </a:schemeClr>
                </a:solidFill>
                <a:latin typeface="Arial" pitchFamily="34" charset="0"/>
                <a:cs typeface="Arial" pitchFamily="34" charset="0"/>
              </a:defRPr>
            </a:lvl1pPr>
            <a:lvl2pPr marL="457189" indent="0" algn="ctr">
              <a:buNone/>
              <a:defRPr>
                <a:solidFill>
                  <a:schemeClr val="tx1">
                    <a:tint val="75000"/>
                  </a:schemeClr>
                </a:solidFill>
              </a:defRPr>
            </a:lvl2pPr>
            <a:lvl3pPr marL="914377" indent="0" algn="ctr">
              <a:buNone/>
              <a:defRPr>
                <a:solidFill>
                  <a:schemeClr val="tx1">
                    <a:tint val="75000"/>
                  </a:schemeClr>
                </a:solidFill>
              </a:defRPr>
            </a:lvl3pPr>
            <a:lvl4pPr marL="1371566" indent="0" algn="ctr">
              <a:buNone/>
              <a:defRPr>
                <a:solidFill>
                  <a:schemeClr val="tx1">
                    <a:tint val="75000"/>
                  </a:schemeClr>
                </a:solidFill>
              </a:defRPr>
            </a:lvl4pPr>
            <a:lvl5pPr marL="1828754" indent="0" algn="ctr">
              <a:buNone/>
              <a:defRPr>
                <a:solidFill>
                  <a:schemeClr val="tx1">
                    <a:tint val="75000"/>
                  </a:schemeClr>
                </a:solidFill>
              </a:defRPr>
            </a:lvl5pPr>
            <a:lvl6pPr marL="2285943" indent="0" algn="ctr">
              <a:buNone/>
              <a:defRPr>
                <a:solidFill>
                  <a:schemeClr val="tx1">
                    <a:tint val="75000"/>
                  </a:schemeClr>
                </a:solidFill>
              </a:defRPr>
            </a:lvl6pPr>
            <a:lvl7pPr marL="2743131" indent="0" algn="ctr">
              <a:buNone/>
              <a:defRPr>
                <a:solidFill>
                  <a:schemeClr val="tx1">
                    <a:tint val="75000"/>
                  </a:schemeClr>
                </a:solidFill>
              </a:defRPr>
            </a:lvl7pPr>
            <a:lvl8pPr marL="3200320" indent="0" algn="ctr">
              <a:buNone/>
              <a:defRPr>
                <a:solidFill>
                  <a:schemeClr val="tx1">
                    <a:tint val="75000"/>
                  </a:schemeClr>
                </a:solidFill>
              </a:defRPr>
            </a:lvl8pPr>
            <a:lvl9pPr marL="3657509" indent="0" algn="ctr">
              <a:buNone/>
              <a:defRPr>
                <a:solidFill>
                  <a:schemeClr val="tx1">
                    <a:tint val="75000"/>
                  </a:schemeClr>
                </a:solidFill>
              </a:defRPr>
            </a:lvl9pPr>
          </a:lstStyle>
          <a:p>
            <a:r>
              <a:rPr lang="en-US"/>
              <a:t>Click to edit Master subtitle style</a:t>
            </a:r>
            <a:endParaRPr lang="en-GB"/>
          </a:p>
        </p:txBody>
      </p:sp>
      <p:pic>
        <p:nvPicPr>
          <p:cNvPr id="5" name="Picture 4">
            <a:extLst>
              <a:ext uri="{FF2B5EF4-FFF2-40B4-BE49-F238E27FC236}">
                <a16:creationId xmlns:a16="http://schemas.microsoft.com/office/drawing/2014/main" id="{453994B4-9F63-6005-436B-EEB10F372C2A}"/>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6730" r="23487" b="53702"/>
          <a:stretch/>
        </p:blipFill>
        <p:spPr>
          <a:xfrm>
            <a:off x="457200" y="408003"/>
            <a:ext cx="1982822" cy="929602"/>
          </a:xfrm>
          <a:prstGeom prst="rect">
            <a:avLst/>
          </a:prstGeom>
        </p:spPr>
      </p:pic>
    </p:spTree>
    <p:extLst>
      <p:ext uri="{BB962C8B-B14F-4D97-AF65-F5344CB8AC3E}">
        <p14:creationId xmlns:p14="http://schemas.microsoft.com/office/powerpoint/2010/main" val="29174950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latforms_wide_blank">
    <p:bg>
      <p:bgPr>
        <a:solidFill>
          <a:schemeClr val="bg1">
            <a:lumMod val="75000"/>
          </a:schemeClr>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96AD9F9A-478F-5D69-152A-8C020A7EA888}"/>
              </a:ext>
            </a:extLst>
          </p:cNvPr>
          <p:cNvSpPr/>
          <p:nvPr userDrawn="1"/>
        </p:nvSpPr>
        <p:spPr>
          <a:xfrm>
            <a:off x="0" y="0"/>
            <a:ext cx="4278524" cy="6858000"/>
          </a:xfrm>
          <a:prstGeom prst="rect">
            <a:avLst/>
          </a:prstGeom>
          <a:solidFill>
            <a:srgbClr val="5C2A7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 Placeholder 26">
            <a:extLst>
              <a:ext uri="{FF2B5EF4-FFF2-40B4-BE49-F238E27FC236}">
                <a16:creationId xmlns:a16="http://schemas.microsoft.com/office/drawing/2014/main" id="{77D33881-3C2D-F56E-2903-EF1710B28BD6}"/>
              </a:ext>
            </a:extLst>
          </p:cNvPr>
          <p:cNvSpPr>
            <a:spLocks noGrp="1"/>
          </p:cNvSpPr>
          <p:nvPr>
            <p:ph type="body" sz="quarter" idx="10" hasCustomPrompt="1"/>
          </p:nvPr>
        </p:nvSpPr>
        <p:spPr>
          <a:xfrm>
            <a:off x="526646" y="254712"/>
            <a:ext cx="3376843" cy="1409461"/>
          </a:xfrm>
        </p:spPr>
        <p:txBody>
          <a:bodyPr anchor="b"/>
          <a:lstStyle>
            <a:lvl1pPr marL="0" indent="0">
              <a:lnSpc>
                <a:spcPct val="90000"/>
              </a:lnSpc>
              <a:buNone/>
              <a:defRPr sz="2400" b="1">
                <a:solidFill>
                  <a:schemeClr val="bg1"/>
                </a:solidFill>
              </a:defRPr>
            </a:lvl1pPr>
          </a:lstStyle>
          <a:p>
            <a:pPr lvl="0"/>
            <a:r>
              <a:rPr lang="en-GB"/>
              <a:t>Title </a:t>
            </a:r>
            <a:br>
              <a:rPr lang="en-GB"/>
            </a:br>
            <a:r>
              <a:rPr lang="en-GB"/>
              <a:t>here</a:t>
            </a:r>
            <a:endParaRPr lang="en-US"/>
          </a:p>
        </p:txBody>
      </p:sp>
      <p:sp>
        <p:nvSpPr>
          <p:cNvPr id="16" name="Rectangle 15">
            <a:extLst>
              <a:ext uri="{FF2B5EF4-FFF2-40B4-BE49-F238E27FC236}">
                <a16:creationId xmlns:a16="http://schemas.microsoft.com/office/drawing/2014/main" id="{BB5FB9F4-51C9-D1A3-B0BC-F785F4605BC8}"/>
              </a:ext>
            </a:extLst>
          </p:cNvPr>
          <p:cNvSpPr/>
          <p:nvPr userDrawn="1"/>
        </p:nvSpPr>
        <p:spPr>
          <a:xfrm flipH="1">
            <a:off x="4278524" y="-2"/>
            <a:ext cx="45719"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ext Placeholder 26">
            <a:extLst>
              <a:ext uri="{FF2B5EF4-FFF2-40B4-BE49-F238E27FC236}">
                <a16:creationId xmlns:a16="http://schemas.microsoft.com/office/drawing/2014/main" id="{9C8F67F7-63BD-95F0-7CC0-8EFF370F2028}"/>
              </a:ext>
            </a:extLst>
          </p:cNvPr>
          <p:cNvSpPr>
            <a:spLocks noGrp="1"/>
          </p:cNvSpPr>
          <p:nvPr>
            <p:ph type="body" sz="quarter" idx="11" hasCustomPrompt="1"/>
          </p:nvPr>
        </p:nvSpPr>
        <p:spPr>
          <a:xfrm>
            <a:off x="526646" y="1845664"/>
            <a:ext cx="3376843" cy="2514303"/>
          </a:xfrm>
        </p:spPr>
        <p:txBody>
          <a:bodyPr/>
          <a:lstStyle>
            <a:lvl1pPr marL="0" indent="0">
              <a:buNone/>
              <a:defRPr sz="1800" b="0" i="1">
                <a:solidFill>
                  <a:schemeClr val="bg1"/>
                </a:solidFill>
              </a:defRPr>
            </a:lvl1pPr>
          </a:lstStyle>
          <a:p>
            <a:pPr lvl="0"/>
            <a:r>
              <a:rPr lang="en-GB"/>
              <a:t>Description</a:t>
            </a:r>
          </a:p>
          <a:p>
            <a:pPr lvl="0"/>
            <a:endParaRPr lang="en-US"/>
          </a:p>
        </p:txBody>
      </p:sp>
      <p:sp>
        <p:nvSpPr>
          <p:cNvPr id="29" name="Text Placeholder 26">
            <a:extLst>
              <a:ext uri="{FF2B5EF4-FFF2-40B4-BE49-F238E27FC236}">
                <a16:creationId xmlns:a16="http://schemas.microsoft.com/office/drawing/2014/main" id="{710BBB63-CFAC-17F6-EEC5-FFCE6681856A}"/>
              </a:ext>
            </a:extLst>
          </p:cNvPr>
          <p:cNvSpPr>
            <a:spLocks noGrp="1"/>
          </p:cNvSpPr>
          <p:nvPr>
            <p:ph type="body" sz="quarter" idx="12" hasCustomPrompt="1"/>
          </p:nvPr>
        </p:nvSpPr>
        <p:spPr>
          <a:xfrm>
            <a:off x="526646" y="5854148"/>
            <a:ext cx="3376843" cy="539989"/>
          </a:xfrm>
        </p:spPr>
        <p:txBody>
          <a:bodyPr/>
          <a:lstStyle>
            <a:lvl1pPr marL="0" indent="0">
              <a:buNone/>
              <a:defRPr sz="1400">
                <a:solidFill>
                  <a:schemeClr val="bg1"/>
                </a:solidFill>
              </a:defRPr>
            </a:lvl1pPr>
          </a:lstStyle>
          <a:p>
            <a:pPr lvl="0"/>
            <a:r>
              <a:rPr lang="en-GB"/>
              <a:t>Contact name and info</a:t>
            </a:r>
            <a:endParaRPr lang="en-US"/>
          </a:p>
        </p:txBody>
      </p:sp>
      <p:sp>
        <p:nvSpPr>
          <p:cNvPr id="31" name="Picture Placeholder 30">
            <a:extLst>
              <a:ext uri="{FF2B5EF4-FFF2-40B4-BE49-F238E27FC236}">
                <a16:creationId xmlns:a16="http://schemas.microsoft.com/office/drawing/2014/main" id="{BC914F83-F7B5-1A24-FC00-B78C4676AC87}"/>
              </a:ext>
            </a:extLst>
          </p:cNvPr>
          <p:cNvSpPr>
            <a:spLocks noGrp="1"/>
          </p:cNvSpPr>
          <p:nvPr>
            <p:ph type="pic" sz="quarter" idx="13" hasCustomPrompt="1"/>
          </p:nvPr>
        </p:nvSpPr>
        <p:spPr>
          <a:xfrm>
            <a:off x="526647" y="4893151"/>
            <a:ext cx="3376842" cy="696463"/>
          </a:xfrm>
        </p:spPr>
        <p:txBody>
          <a:bodyPr/>
          <a:lstStyle>
            <a:lvl1pPr marL="0" indent="0">
              <a:buNone/>
              <a:defRPr sz="1600" i="1">
                <a:solidFill>
                  <a:schemeClr val="bg1"/>
                </a:solidFill>
              </a:defRPr>
            </a:lvl1pPr>
          </a:lstStyle>
          <a:p>
            <a:r>
              <a:rPr lang="en-US"/>
              <a:t>Insert logo here</a:t>
            </a:r>
          </a:p>
        </p:txBody>
      </p:sp>
    </p:spTree>
    <p:extLst>
      <p:ext uri="{BB962C8B-B14F-4D97-AF65-F5344CB8AC3E}">
        <p14:creationId xmlns:p14="http://schemas.microsoft.com/office/powerpoint/2010/main" val="23407305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73564287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Purple Title Slide">
    <p:bg>
      <p:bgPr>
        <a:solidFill>
          <a:srgbClr val="5D2979"/>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9B8E4AFA-0C8C-9540-AEFD-8CE9FF2C2B60}"/>
              </a:ext>
            </a:extLst>
          </p:cNvPr>
          <p:cNvSpPr/>
          <p:nvPr userDrawn="1"/>
        </p:nvSpPr>
        <p:spPr>
          <a:xfrm>
            <a:off x="609600" y="332657"/>
            <a:ext cx="2174032" cy="1080219"/>
          </a:xfrm>
          <a:prstGeom prst="rect">
            <a:avLst/>
          </a:prstGeom>
          <a:solidFill>
            <a:srgbClr val="5D29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2" name="Title 1"/>
          <p:cNvSpPr>
            <a:spLocks noGrp="1"/>
          </p:cNvSpPr>
          <p:nvPr>
            <p:ph type="ctrTitle"/>
          </p:nvPr>
        </p:nvSpPr>
        <p:spPr>
          <a:xfrm>
            <a:off x="527552" y="2132301"/>
            <a:ext cx="10534149" cy="1470025"/>
          </a:xfrm>
          <a:prstGeom prst="rect">
            <a:avLst/>
          </a:prstGeom>
        </p:spPr>
        <p:txBody>
          <a:bodyPr/>
          <a:lstStyle>
            <a:lvl1pPr>
              <a:lnSpc>
                <a:spcPct val="80000"/>
              </a:lnSpc>
              <a:defRPr sz="6600" b="1">
                <a:solidFill>
                  <a:schemeClr val="bg1"/>
                </a:solidFill>
                <a:latin typeface="Arial" pitchFamily="34" charset="0"/>
                <a:cs typeface="Arial" pitchFamily="34" charset="0"/>
              </a:defRPr>
            </a:lvl1pPr>
          </a:lstStyle>
          <a:p>
            <a:r>
              <a:rPr lang="en-US"/>
              <a:t>Click to edit Master title style</a:t>
            </a:r>
            <a:endParaRPr lang="en-GB"/>
          </a:p>
        </p:txBody>
      </p:sp>
      <p:sp>
        <p:nvSpPr>
          <p:cNvPr id="3" name="Subtitle 2"/>
          <p:cNvSpPr>
            <a:spLocks noGrp="1"/>
          </p:cNvSpPr>
          <p:nvPr>
            <p:ph type="subTitle" idx="1"/>
          </p:nvPr>
        </p:nvSpPr>
        <p:spPr>
          <a:xfrm>
            <a:off x="527552" y="3888073"/>
            <a:ext cx="10534149" cy="1752600"/>
          </a:xfrm>
          <a:prstGeom prst="rect">
            <a:avLst/>
          </a:prstGeom>
        </p:spPr>
        <p:txBody>
          <a:bodyPr/>
          <a:lstStyle>
            <a:lvl1pPr marL="0" indent="0" algn="l">
              <a:buNone/>
              <a:defRPr sz="2800">
                <a:solidFill>
                  <a:schemeClr val="bg1">
                    <a:lumMod val="85000"/>
                  </a:schemeClr>
                </a:solidFill>
                <a:latin typeface="Arial" pitchFamily="34" charset="0"/>
                <a:cs typeface="Arial" pitchFamily="34" charset="0"/>
              </a:defRPr>
            </a:lvl1pPr>
            <a:lvl2pPr marL="457189" indent="0" algn="ctr">
              <a:buNone/>
              <a:defRPr>
                <a:solidFill>
                  <a:schemeClr val="tx1">
                    <a:tint val="75000"/>
                  </a:schemeClr>
                </a:solidFill>
              </a:defRPr>
            </a:lvl2pPr>
            <a:lvl3pPr marL="914377" indent="0" algn="ctr">
              <a:buNone/>
              <a:defRPr>
                <a:solidFill>
                  <a:schemeClr val="tx1">
                    <a:tint val="75000"/>
                  </a:schemeClr>
                </a:solidFill>
              </a:defRPr>
            </a:lvl3pPr>
            <a:lvl4pPr marL="1371566" indent="0" algn="ctr">
              <a:buNone/>
              <a:defRPr>
                <a:solidFill>
                  <a:schemeClr val="tx1">
                    <a:tint val="75000"/>
                  </a:schemeClr>
                </a:solidFill>
              </a:defRPr>
            </a:lvl4pPr>
            <a:lvl5pPr marL="1828754" indent="0" algn="ctr">
              <a:buNone/>
              <a:defRPr>
                <a:solidFill>
                  <a:schemeClr val="tx1">
                    <a:tint val="75000"/>
                  </a:schemeClr>
                </a:solidFill>
              </a:defRPr>
            </a:lvl5pPr>
            <a:lvl6pPr marL="2285943" indent="0" algn="ctr">
              <a:buNone/>
              <a:defRPr>
                <a:solidFill>
                  <a:schemeClr val="tx1">
                    <a:tint val="75000"/>
                  </a:schemeClr>
                </a:solidFill>
              </a:defRPr>
            </a:lvl6pPr>
            <a:lvl7pPr marL="2743131" indent="0" algn="ctr">
              <a:buNone/>
              <a:defRPr>
                <a:solidFill>
                  <a:schemeClr val="tx1">
                    <a:tint val="75000"/>
                  </a:schemeClr>
                </a:solidFill>
              </a:defRPr>
            </a:lvl7pPr>
            <a:lvl8pPr marL="3200320" indent="0" algn="ctr">
              <a:buNone/>
              <a:defRPr>
                <a:solidFill>
                  <a:schemeClr val="tx1">
                    <a:tint val="75000"/>
                  </a:schemeClr>
                </a:solidFill>
              </a:defRPr>
            </a:lvl8pPr>
            <a:lvl9pPr marL="3657509" indent="0" algn="ctr">
              <a:buNone/>
              <a:defRPr>
                <a:solidFill>
                  <a:schemeClr val="tx1">
                    <a:tint val="75000"/>
                  </a:schemeClr>
                </a:solidFill>
              </a:defRPr>
            </a:lvl9pPr>
          </a:lstStyle>
          <a:p>
            <a:r>
              <a:rPr lang="en-US"/>
              <a:t>Click to edit Master subtitle style</a:t>
            </a:r>
            <a:endParaRPr lang="en-GB"/>
          </a:p>
        </p:txBody>
      </p:sp>
      <p:pic>
        <p:nvPicPr>
          <p:cNvPr id="5" name="Picture 4">
            <a:extLst>
              <a:ext uri="{FF2B5EF4-FFF2-40B4-BE49-F238E27FC236}">
                <a16:creationId xmlns:a16="http://schemas.microsoft.com/office/drawing/2014/main" id="{453994B4-9F63-6005-436B-EEB10F372C2A}"/>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6730" r="23487" b="53702"/>
          <a:stretch/>
        </p:blipFill>
        <p:spPr>
          <a:xfrm>
            <a:off x="457200" y="408003"/>
            <a:ext cx="1982822" cy="929602"/>
          </a:xfrm>
          <a:prstGeom prst="rect">
            <a:avLst/>
          </a:prstGeom>
        </p:spPr>
      </p:pic>
    </p:spTree>
    <p:extLst>
      <p:ext uri="{BB962C8B-B14F-4D97-AF65-F5344CB8AC3E}">
        <p14:creationId xmlns:p14="http://schemas.microsoft.com/office/powerpoint/2010/main" val="370864431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and body_Image">
    <p:spTree>
      <p:nvGrpSpPr>
        <p:cNvPr id="1" name=""/>
        <p:cNvGrpSpPr/>
        <p:nvPr/>
      </p:nvGrpSpPr>
      <p:grpSpPr>
        <a:xfrm>
          <a:off x="0" y="0"/>
          <a:ext cx="0" cy="0"/>
          <a:chOff x="0" y="0"/>
          <a:chExt cx="0" cy="0"/>
        </a:xfrm>
      </p:grpSpPr>
      <p:sp>
        <p:nvSpPr>
          <p:cNvPr id="2" name="Picture Placeholder 2">
            <a:extLst>
              <a:ext uri="{FF2B5EF4-FFF2-40B4-BE49-F238E27FC236}">
                <a16:creationId xmlns:a16="http://schemas.microsoft.com/office/drawing/2014/main" id="{1B3582FB-63EB-EB7F-D253-CA357C55056E}"/>
              </a:ext>
            </a:extLst>
          </p:cNvPr>
          <p:cNvSpPr>
            <a:spLocks noGrp="1"/>
          </p:cNvSpPr>
          <p:nvPr>
            <p:ph type="pic" sz="quarter" idx="14" hasCustomPrompt="1"/>
          </p:nvPr>
        </p:nvSpPr>
        <p:spPr>
          <a:xfrm>
            <a:off x="8360228" y="0"/>
            <a:ext cx="3831772" cy="6858000"/>
          </a:xfrm>
          <a:solidFill>
            <a:srgbClr val="F0DEFF"/>
          </a:solidFill>
        </p:spPr>
        <p:txBody>
          <a:bodyPr tIns="180000"/>
          <a:lstStyle>
            <a:lvl1pPr marL="0" indent="0" algn="ctr">
              <a:buNone/>
              <a:defRPr b="0" i="1"/>
            </a:lvl1pPr>
          </a:lstStyle>
          <a:p>
            <a:r>
              <a:rPr lang="en-US" b="0" i="1"/>
              <a:t>Insert image</a:t>
            </a:r>
            <a:endParaRPr lang="en-US"/>
          </a:p>
        </p:txBody>
      </p:sp>
      <p:sp>
        <p:nvSpPr>
          <p:cNvPr id="5" name="Title 1">
            <a:extLst>
              <a:ext uri="{FF2B5EF4-FFF2-40B4-BE49-F238E27FC236}">
                <a16:creationId xmlns:a16="http://schemas.microsoft.com/office/drawing/2014/main" id="{46CA1D6E-087F-5176-B800-40E379134934}"/>
              </a:ext>
            </a:extLst>
          </p:cNvPr>
          <p:cNvSpPr>
            <a:spLocks noGrp="1"/>
          </p:cNvSpPr>
          <p:nvPr>
            <p:ph type="title"/>
          </p:nvPr>
        </p:nvSpPr>
        <p:spPr>
          <a:xfrm>
            <a:off x="527552" y="365125"/>
            <a:ext cx="7625848" cy="1325563"/>
          </a:xfrm>
          <a:prstGeom prst="rect">
            <a:avLst/>
          </a:prstGeom>
        </p:spPr>
        <p:txBody>
          <a:bodyPr>
            <a:normAutofit/>
          </a:bodyPr>
          <a:lstStyle>
            <a:lvl1pPr>
              <a:defRPr sz="3200" b="1" i="0">
                <a:solidFill>
                  <a:schemeClr val="tx1"/>
                </a:solidFill>
                <a:latin typeface="Arial" panose="020B0604020202020204" pitchFamily="34" charset="0"/>
                <a:cs typeface="Arial" panose="020B0604020202020204" pitchFamily="34" charset="0"/>
              </a:defRPr>
            </a:lvl1pPr>
          </a:lstStyle>
          <a:p>
            <a:r>
              <a:rPr lang="en-GB"/>
              <a:t>Click to edit Master title style</a:t>
            </a:r>
            <a:endParaRPr lang="en-US"/>
          </a:p>
        </p:txBody>
      </p:sp>
      <p:sp>
        <p:nvSpPr>
          <p:cNvPr id="6" name="Content Placeholder 2">
            <a:extLst>
              <a:ext uri="{FF2B5EF4-FFF2-40B4-BE49-F238E27FC236}">
                <a16:creationId xmlns:a16="http://schemas.microsoft.com/office/drawing/2014/main" id="{8E2532AC-775A-6CC1-E5E0-47D446302832}"/>
              </a:ext>
            </a:extLst>
          </p:cNvPr>
          <p:cNvSpPr>
            <a:spLocks noGrp="1"/>
          </p:cNvSpPr>
          <p:nvPr>
            <p:ph idx="1"/>
          </p:nvPr>
        </p:nvSpPr>
        <p:spPr>
          <a:xfrm>
            <a:off x="527552" y="1825625"/>
            <a:ext cx="7625848" cy="4351338"/>
          </a:xfrm>
          <a:prstGeom prst="rect">
            <a:avLst/>
          </a:prstGeom>
        </p:spPr>
        <p:txBody>
          <a:bodyPr/>
          <a:lstStyle>
            <a:lvl1pPr>
              <a:defRPr>
                <a:solidFill>
                  <a:schemeClr val="tx2"/>
                </a:solidFill>
                <a:latin typeface="Arial" panose="020B0604020202020204" pitchFamily="34" charset="0"/>
                <a:cs typeface="Arial" panose="020B0604020202020204" pitchFamily="34" charset="0"/>
              </a:defRPr>
            </a:lvl1pPr>
            <a:lvl2pPr>
              <a:defRPr>
                <a:solidFill>
                  <a:schemeClr val="tx2"/>
                </a:solidFill>
                <a:latin typeface="Arial" panose="020B0604020202020204" pitchFamily="34" charset="0"/>
                <a:cs typeface="Arial" panose="020B0604020202020204" pitchFamily="34" charset="0"/>
              </a:defRPr>
            </a:lvl2pPr>
            <a:lvl3pPr>
              <a:defRPr>
                <a:solidFill>
                  <a:schemeClr val="tx2"/>
                </a:solidFill>
                <a:latin typeface="Arial" panose="020B0604020202020204" pitchFamily="34" charset="0"/>
                <a:cs typeface="Arial" panose="020B0604020202020204" pitchFamily="34" charset="0"/>
              </a:defRPr>
            </a:lvl3pPr>
            <a:lvl4pPr>
              <a:defRPr>
                <a:solidFill>
                  <a:schemeClr val="tx2"/>
                </a:solidFill>
                <a:latin typeface="Arial" panose="020B0604020202020204" pitchFamily="34" charset="0"/>
                <a:cs typeface="Arial" panose="020B0604020202020204" pitchFamily="34" charset="0"/>
              </a:defRPr>
            </a:lvl4pPr>
            <a:lvl5pPr>
              <a:defRPr>
                <a:solidFill>
                  <a:schemeClr val="tx2"/>
                </a:solidFill>
                <a:latin typeface="Arial" panose="020B0604020202020204" pitchFamily="34" charset="0"/>
                <a:cs typeface="Arial" panose="020B0604020202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3">
            <a:extLst>
              <a:ext uri="{FF2B5EF4-FFF2-40B4-BE49-F238E27FC236}">
                <a16:creationId xmlns:a16="http://schemas.microsoft.com/office/drawing/2014/main" id="{14749462-DE94-7B55-A7E2-B8DFC3617DD6}"/>
              </a:ext>
            </a:extLst>
          </p:cNvPr>
          <p:cNvSpPr>
            <a:spLocks noGrp="1"/>
          </p:cNvSpPr>
          <p:nvPr>
            <p:ph type="dt" sz="half" idx="10"/>
          </p:nvPr>
        </p:nvSpPr>
        <p:spPr>
          <a:xfrm>
            <a:off x="527552" y="6356350"/>
            <a:ext cx="2743200" cy="365125"/>
          </a:xfrm>
          <a:prstGeom prst="rect">
            <a:avLst/>
          </a:prstGeom>
        </p:spPr>
        <p:txBody>
          <a:bodyPr/>
          <a:lstStyle/>
          <a:p>
            <a:fld id="{D9029FB5-A9EC-C644-8FB7-7613EBA78A8B}" type="datetimeFigureOut">
              <a:rPr lang="en-US" smtClean="0"/>
              <a:t>6/26/2026</a:t>
            </a:fld>
            <a:endParaRPr lang="en-US"/>
          </a:p>
        </p:txBody>
      </p:sp>
      <p:sp>
        <p:nvSpPr>
          <p:cNvPr id="8" name="Footer Placeholder 4">
            <a:extLst>
              <a:ext uri="{FF2B5EF4-FFF2-40B4-BE49-F238E27FC236}">
                <a16:creationId xmlns:a16="http://schemas.microsoft.com/office/drawing/2014/main" id="{BFA417D1-A5DD-CFB2-A195-46AFC1760211}"/>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5">
            <a:extLst>
              <a:ext uri="{FF2B5EF4-FFF2-40B4-BE49-F238E27FC236}">
                <a16:creationId xmlns:a16="http://schemas.microsoft.com/office/drawing/2014/main" id="{EDC24282-05BB-4269-1228-4AA896FD85F7}"/>
              </a:ext>
            </a:extLst>
          </p:cNvPr>
          <p:cNvSpPr>
            <a:spLocks noGrp="1"/>
          </p:cNvSpPr>
          <p:nvPr>
            <p:ph type="sldNum" sz="quarter" idx="12"/>
          </p:nvPr>
        </p:nvSpPr>
        <p:spPr>
          <a:xfrm>
            <a:off x="8921248" y="6356350"/>
            <a:ext cx="2743200" cy="365125"/>
          </a:xfrm>
          <a:prstGeom prst="rect">
            <a:avLst/>
          </a:prstGeom>
        </p:spPr>
        <p:txBody>
          <a:bodyPr vert="horz" wrap="square" lIns="0" tIns="0" rIns="0" bIns="0" numCol="1" anchor="ctr" anchorCtr="0" compatLnSpc="1">
            <a:prstTxWarp prst="textNoShape">
              <a:avLst/>
            </a:prstTxWarp>
          </a:bodyPr>
          <a:lstStyle>
            <a:lvl1pPr algn="r">
              <a:defRPr lang="en-US" sz="1000" smtClean="0">
                <a:solidFill>
                  <a:srgbClr val="898989"/>
                </a:solidFill>
                <a:latin typeface="Arial" panose="020B0604020202020204" pitchFamily="34" charset="0"/>
                <a:cs typeface="Arial" panose="020B0604020202020204" pitchFamily="34" charset="0"/>
              </a:defRPr>
            </a:lvl1pPr>
          </a:lstStyle>
          <a:p>
            <a:fld id="{6598F568-3512-1442-8D0D-D3D3D88AA387}" type="slidenum">
              <a:rPr lang="en-GB" smtClean="0"/>
              <a:pPr/>
              <a:t>‹#›</a:t>
            </a:fld>
            <a:endParaRPr lang="en-GB"/>
          </a:p>
        </p:txBody>
      </p:sp>
    </p:spTree>
    <p:extLst>
      <p:ext uri="{BB962C8B-B14F-4D97-AF65-F5344CB8AC3E}">
        <p14:creationId xmlns:p14="http://schemas.microsoft.com/office/powerpoint/2010/main" val="256437541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Picture Placeholder 2">
            <a:extLst>
              <a:ext uri="{FF2B5EF4-FFF2-40B4-BE49-F238E27FC236}">
                <a16:creationId xmlns:a16="http://schemas.microsoft.com/office/drawing/2014/main" id="{B5D076A4-11FB-0737-4572-6F50C59E01DF}"/>
              </a:ext>
            </a:extLst>
          </p:cNvPr>
          <p:cNvSpPr>
            <a:spLocks noGrp="1"/>
          </p:cNvSpPr>
          <p:nvPr>
            <p:ph type="pic" sz="quarter" idx="14" hasCustomPrompt="1"/>
          </p:nvPr>
        </p:nvSpPr>
        <p:spPr>
          <a:xfrm>
            <a:off x="0" y="0"/>
            <a:ext cx="12192001" cy="6858000"/>
          </a:xfrm>
          <a:solidFill>
            <a:srgbClr val="F0DEFF"/>
          </a:solidFill>
        </p:spPr>
        <p:txBody>
          <a:bodyPr tIns="180000"/>
          <a:lstStyle>
            <a:lvl1pPr marL="0" indent="0" algn="ctr">
              <a:buNone/>
              <a:defRPr b="0" i="1"/>
            </a:lvl1pPr>
          </a:lstStyle>
          <a:p>
            <a:r>
              <a:rPr lang="en-US" b="0" i="1"/>
              <a:t>Insert image</a:t>
            </a:r>
            <a:endParaRPr lang="en-US"/>
          </a:p>
        </p:txBody>
      </p:sp>
      <p:sp>
        <p:nvSpPr>
          <p:cNvPr id="8" name="Title 1">
            <a:extLst>
              <a:ext uri="{FF2B5EF4-FFF2-40B4-BE49-F238E27FC236}">
                <a16:creationId xmlns:a16="http://schemas.microsoft.com/office/drawing/2014/main" id="{212902D2-6F01-7A93-DEF6-390460810468}"/>
              </a:ext>
            </a:extLst>
          </p:cNvPr>
          <p:cNvSpPr>
            <a:spLocks noGrp="1"/>
          </p:cNvSpPr>
          <p:nvPr>
            <p:ph type="title"/>
          </p:nvPr>
        </p:nvSpPr>
        <p:spPr>
          <a:xfrm>
            <a:off x="527552" y="365125"/>
            <a:ext cx="7625848" cy="1325563"/>
          </a:xfrm>
          <a:prstGeom prst="rect">
            <a:avLst/>
          </a:prstGeom>
        </p:spPr>
        <p:txBody>
          <a:bodyPr>
            <a:normAutofit/>
          </a:bodyPr>
          <a:lstStyle>
            <a:lvl1pPr>
              <a:defRPr sz="3200" b="1" i="0">
                <a:solidFill>
                  <a:schemeClr val="tx2"/>
                </a:solidFill>
                <a:latin typeface="Arial" panose="020B0604020202020204" pitchFamily="34" charset="0"/>
                <a:cs typeface="Arial" panose="020B0604020202020204" pitchFamily="34" charset="0"/>
              </a:defRPr>
            </a:lvl1pPr>
          </a:lstStyle>
          <a:p>
            <a:r>
              <a:rPr lang="en-GB"/>
              <a:t>Click to edit Master title style</a:t>
            </a:r>
            <a:endParaRPr lang="en-US"/>
          </a:p>
        </p:txBody>
      </p:sp>
      <p:sp>
        <p:nvSpPr>
          <p:cNvPr id="9" name="Content Placeholder 2">
            <a:extLst>
              <a:ext uri="{FF2B5EF4-FFF2-40B4-BE49-F238E27FC236}">
                <a16:creationId xmlns:a16="http://schemas.microsoft.com/office/drawing/2014/main" id="{32039BE4-9995-FEBD-F870-A029C0BE6732}"/>
              </a:ext>
            </a:extLst>
          </p:cNvPr>
          <p:cNvSpPr>
            <a:spLocks noGrp="1"/>
          </p:cNvSpPr>
          <p:nvPr>
            <p:ph idx="1"/>
          </p:nvPr>
        </p:nvSpPr>
        <p:spPr>
          <a:xfrm>
            <a:off x="527552" y="1825625"/>
            <a:ext cx="7625848" cy="4351338"/>
          </a:xfrm>
          <a:prstGeom prst="rect">
            <a:avLst/>
          </a:prstGeom>
        </p:spPr>
        <p:txBody>
          <a:bodyPr/>
          <a:lstStyle>
            <a:lvl1pPr>
              <a:defRPr>
                <a:solidFill>
                  <a:schemeClr val="tx2"/>
                </a:solidFill>
                <a:latin typeface="Arial" panose="020B0604020202020204" pitchFamily="34" charset="0"/>
                <a:cs typeface="Arial" panose="020B0604020202020204" pitchFamily="34" charset="0"/>
              </a:defRPr>
            </a:lvl1pPr>
            <a:lvl2pPr>
              <a:defRPr>
                <a:solidFill>
                  <a:schemeClr val="tx2"/>
                </a:solidFill>
                <a:latin typeface="Arial" panose="020B0604020202020204" pitchFamily="34" charset="0"/>
                <a:cs typeface="Arial" panose="020B0604020202020204" pitchFamily="34" charset="0"/>
              </a:defRPr>
            </a:lvl2pPr>
            <a:lvl3pPr>
              <a:defRPr>
                <a:solidFill>
                  <a:schemeClr val="tx2"/>
                </a:solidFill>
                <a:latin typeface="Arial" panose="020B0604020202020204" pitchFamily="34" charset="0"/>
                <a:cs typeface="Arial" panose="020B0604020202020204" pitchFamily="34" charset="0"/>
              </a:defRPr>
            </a:lvl3pPr>
            <a:lvl4pPr>
              <a:defRPr>
                <a:solidFill>
                  <a:schemeClr val="tx2"/>
                </a:solidFill>
                <a:latin typeface="Arial" panose="020B0604020202020204" pitchFamily="34" charset="0"/>
                <a:cs typeface="Arial" panose="020B0604020202020204" pitchFamily="34" charset="0"/>
              </a:defRPr>
            </a:lvl4pPr>
            <a:lvl5pPr>
              <a:defRPr>
                <a:solidFill>
                  <a:schemeClr val="tx2"/>
                </a:solidFill>
                <a:latin typeface="Arial" panose="020B0604020202020204" pitchFamily="34" charset="0"/>
                <a:cs typeface="Arial" panose="020B0604020202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0" name="Date Placeholder 3">
            <a:extLst>
              <a:ext uri="{FF2B5EF4-FFF2-40B4-BE49-F238E27FC236}">
                <a16:creationId xmlns:a16="http://schemas.microsoft.com/office/drawing/2014/main" id="{0D8CC9DD-03CC-D657-E09E-E4BED68D99CF}"/>
              </a:ext>
            </a:extLst>
          </p:cNvPr>
          <p:cNvSpPr>
            <a:spLocks noGrp="1"/>
          </p:cNvSpPr>
          <p:nvPr>
            <p:ph type="dt" sz="half" idx="10"/>
          </p:nvPr>
        </p:nvSpPr>
        <p:spPr>
          <a:xfrm>
            <a:off x="527552" y="6356350"/>
            <a:ext cx="2743200" cy="365125"/>
          </a:xfrm>
          <a:prstGeom prst="rect">
            <a:avLst/>
          </a:prstGeom>
        </p:spPr>
        <p:txBody>
          <a:bodyPr/>
          <a:lstStyle/>
          <a:p>
            <a:fld id="{D9029FB5-A9EC-C644-8FB7-7613EBA78A8B}" type="datetimeFigureOut">
              <a:rPr lang="en-US" smtClean="0"/>
              <a:t>6/26/2026</a:t>
            </a:fld>
            <a:endParaRPr lang="en-US"/>
          </a:p>
        </p:txBody>
      </p:sp>
      <p:sp>
        <p:nvSpPr>
          <p:cNvPr id="11" name="Footer Placeholder 4">
            <a:extLst>
              <a:ext uri="{FF2B5EF4-FFF2-40B4-BE49-F238E27FC236}">
                <a16:creationId xmlns:a16="http://schemas.microsoft.com/office/drawing/2014/main" id="{0EA13C09-3C55-758B-102F-AA9BE0B01361}"/>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12" name="Slide Number Placeholder 5">
            <a:extLst>
              <a:ext uri="{FF2B5EF4-FFF2-40B4-BE49-F238E27FC236}">
                <a16:creationId xmlns:a16="http://schemas.microsoft.com/office/drawing/2014/main" id="{3AB1F84F-FFBA-ADA7-E913-CB07F7E1A1FA}"/>
              </a:ext>
            </a:extLst>
          </p:cNvPr>
          <p:cNvSpPr>
            <a:spLocks noGrp="1"/>
          </p:cNvSpPr>
          <p:nvPr>
            <p:ph type="sldNum" sz="quarter" idx="12"/>
          </p:nvPr>
        </p:nvSpPr>
        <p:spPr>
          <a:xfrm>
            <a:off x="8921248" y="6356350"/>
            <a:ext cx="2743200" cy="365125"/>
          </a:xfrm>
          <a:prstGeom prst="rect">
            <a:avLst/>
          </a:prstGeom>
        </p:spPr>
        <p:txBody>
          <a:bodyPr vert="horz" wrap="square" lIns="0" tIns="0" rIns="0" bIns="0" numCol="1" anchor="ctr" anchorCtr="0" compatLnSpc="1">
            <a:prstTxWarp prst="textNoShape">
              <a:avLst/>
            </a:prstTxWarp>
          </a:bodyPr>
          <a:lstStyle>
            <a:lvl1pPr algn="r">
              <a:defRPr lang="en-US" sz="1000" smtClean="0">
                <a:solidFill>
                  <a:srgbClr val="898989"/>
                </a:solidFill>
                <a:latin typeface="Arial" panose="020B0604020202020204" pitchFamily="34" charset="0"/>
                <a:cs typeface="Arial" panose="020B0604020202020204" pitchFamily="34" charset="0"/>
              </a:defRPr>
            </a:lvl1pPr>
          </a:lstStyle>
          <a:p>
            <a:fld id="{6598F568-3512-1442-8D0D-D3D3D88AA387}" type="slidenum">
              <a:rPr lang="en-GB" smtClean="0"/>
              <a:pPr/>
              <a:t>‹#›</a:t>
            </a:fld>
            <a:endParaRPr lang="en-GB"/>
          </a:p>
        </p:txBody>
      </p:sp>
    </p:spTree>
    <p:extLst>
      <p:ext uri="{BB962C8B-B14F-4D97-AF65-F5344CB8AC3E}">
        <p14:creationId xmlns:p14="http://schemas.microsoft.com/office/powerpoint/2010/main" val="136274636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0F9599F7-549A-09AF-FF6B-B80C9D17A2D9}"/>
              </a:ext>
            </a:extLst>
          </p:cNvPr>
          <p:cNvSpPr>
            <a:spLocks noGrp="1"/>
          </p:cNvSpPr>
          <p:nvPr>
            <p:ph type="title"/>
          </p:nvPr>
        </p:nvSpPr>
        <p:spPr>
          <a:xfrm>
            <a:off x="527552" y="365125"/>
            <a:ext cx="10826248" cy="1325563"/>
          </a:xfrm>
          <a:prstGeom prst="rect">
            <a:avLst/>
          </a:prstGeom>
        </p:spPr>
        <p:txBody>
          <a:bodyPr>
            <a:normAutofit/>
          </a:bodyPr>
          <a:lstStyle>
            <a:lvl1pPr algn="ctr">
              <a:defRPr sz="3200" b="1" i="0">
                <a:solidFill>
                  <a:schemeClr val="tx1"/>
                </a:solidFill>
                <a:latin typeface="Arial" panose="020B0604020202020204" pitchFamily="34" charset="0"/>
                <a:cs typeface="Arial" panose="020B0604020202020204" pitchFamily="34" charset="0"/>
              </a:defRPr>
            </a:lvl1pPr>
          </a:lstStyle>
          <a:p>
            <a:r>
              <a:rPr lang="en-GB"/>
              <a:t>Click to edit Master title style</a:t>
            </a:r>
            <a:endParaRPr lang="en-US"/>
          </a:p>
        </p:txBody>
      </p:sp>
      <p:sp>
        <p:nvSpPr>
          <p:cNvPr id="8" name="Content Placeholder 2">
            <a:extLst>
              <a:ext uri="{FF2B5EF4-FFF2-40B4-BE49-F238E27FC236}">
                <a16:creationId xmlns:a16="http://schemas.microsoft.com/office/drawing/2014/main" id="{8F4A36BC-F232-5459-FEA7-4F14AC39EC17}"/>
              </a:ext>
            </a:extLst>
          </p:cNvPr>
          <p:cNvSpPr>
            <a:spLocks noGrp="1"/>
          </p:cNvSpPr>
          <p:nvPr>
            <p:ph idx="1"/>
          </p:nvPr>
        </p:nvSpPr>
        <p:spPr>
          <a:xfrm>
            <a:off x="527552" y="1825625"/>
            <a:ext cx="10826248" cy="4351338"/>
          </a:xfrm>
          <a:prstGeom prst="rect">
            <a:avLst/>
          </a:prstGeom>
        </p:spPr>
        <p:txBody>
          <a:bodyPr/>
          <a:lstStyle>
            <a:lvl1pPr>
              <a:defRPr>
                <a:solidFill>
                  <a:schemeClr val="tx2"/>
                </a:solidFill>
                <a:latin typeface="Arial" panose="020B0604020202020204" pitchFamily="34" charset="0"/>
                <a:cs typeface="Arial" panose="020B0604020202020204" pitchFamily="34" charset="0"/>
              </a:defRPr>
            </a:lvl1pPr>
            <a:lvl2pPr>
              <a:defRPr>
                <a:solidFill>
                  <a:schemeClr val="tx2"/>
                </a:solidFill>
                <a:latin typeface="Arial" panose="020B0604020202020204" pitchFamily="34" charset="0"/>
                <a:cs typeface="Arial" panose="020B0604020202020204" pitchFamily="34" charset="0"/>
              </a:defRPr>
            </a:lvl2pPr>
            <a:lvl3pPr>
              <a:defRPr>
                <a:solidFill>
                  <a:schemeClr val="tx2"/>
                </a:solidFill>
                <a:latin typeface="Arial" panose="020B0604020202020204" pitchFamily="34" charset="0"/>
                <a:cs typeface="Arial" panose="020B0604020202020204" pitchFamily="34" charset="0"/>
              </a:defRPr>
            </a:lvl3pPr>
            <a:lvl4pPr>
              <a:defRPr>
                <a:solidFill>
                  <a:schemeClr val="tx2"/>
                </a:solidFill>
                <a:latin typeface="Arial" panose="020B0604020202020204" pitchFamily="34" charset="0"/>
                <a:cs typeface="Arial" panose="020B0604020202020204" pitchFamily="34" charset="0"/>
              </a:defRPr>
            </a:lvl4pPr>
            <a:lvl5pPr>
              <a:defRPr>
                <a:solidFill>
                  <a:schemeClr val="tx2"/>
                </a:solidFill>
                <a:latin typeface="Arial" panose="020B0604020202020204" pitchFamily="34" charset="0"/>
                <a:cs typeface="Arial" panose="020B0604020202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9" name="Date Placeholder 3">
            <a:extLst>
              <a:ext uri="{FF2B5EF4-FFF2-40B4-BE49-F238E27FC236}">
                <a16:creationId xmlns:a16="http://schemas.microsoft.com/office/drawing/2014/main" id="{6FC32581-D5FA-C46C-B135-D8D7E196515D}"/>
              </a:ext>
            </a:extLst>
          </p:cNvPr>
          <p:cNvSpPr>
            <a:spLocks noGrp="1"/>
          </p:cNvSpPr>
          <p:nvPr>
            <p:ph type="dt" sz="half" idx="10"/>
          </p:nvPr>
        </p:nvSpPr>
        <p:spPr>
          <a:xfrm>
            <a:off x="527552" y="6356350"/>
            <a:ext cx="2743200" cy="365125"/>
          </a:xfrm>
          <a:prstGeom prst="rect">
            <a:avLst/>
          </a:prstGeom>
        </p:spPr>
        <p:txBody>
          <a:bodyPr/>
          <a:lstStyle/>
          <a:p>
            <a:fld id="{D9029FB5-A9EC-C644-8FB7-7613EBA78A8B}" type="datetimeFigureOut">
              <a:rPr lang="en-US" smtClean="0"/>
              <a:t>6/26/2026</a:t>
            </a:fld>
            <a:endParaRPr lang="en-US"/>
          </a:p>
        </p:txBody>
      </p:sp>
      <p:sp>
        <p:nvSpPr>
          <p:cNvPr id="10" name="Footer Placeholder 4">
            <a:extLst>
              <a:ext uri="{FF2B5EF4-FFF2-40B4-BE49-F238E27FC236}">
                <a16:creationId xmlns:a16="http://schemas.microsoft.com/office/drawing/2014/main" id="{828B3BBC-95F2-6793-3A98-33B902BD45C8}"/>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11" name="Slide Number Placeholder 5">
            <a:extLst>
              <a:ext uri="{FF2B5EF4-FFF2-40B4-BE49-F238E27FC236}">
                <a16:creationId xmlns:a16="http://schemas.microsoft.com/office/drawing/2014/main" id="{4B485F8B-928A-2BFA-994A-EACDF63F4A9A}"/>
              </a:ext>
            </a:extLst>
          </p:cNvPr>
          <p:cNvSpPr>
            <a:spLocks noGrp="1"/>
          </p:cNvSpPr>
          <p:nvPr>
            <p:ph type="sldNum" sz="quarter" idx="12"/>
          </p:nvPr>
        </p:nvSpPr>
        <p:spPr>
          <a:xfrm>
            <a:off x="8610600" y="6356350"/>
            <a:ext cx="2743200" cy="365125"/>
          </a:xfrm>
          <a:prstGeom prst="rect">
            <a:avLst/>
          </a:prstGeom>
        </p:spPr>
        <p:txBody>
          <a:bodyPr vert="horz" wrap="square" lIns="0" tIns="0" rIns="0" bIns="0" numCol="1" anchor="ctr" anchorCtr="0" compatLnSpc="1">
            <a:prstTxWarp prst="textNoShape">
              <a:avLst/>
            </a:prstTxWarp>
          </a:bodyPr>
          <a:lstStyle>
            <a:lvl1pPr algn="r">
              <a:defRPr lang="en-US" sz="1000" smtClean="0">
                <a:solidFill>
                  <a:srgbClr val="898989"/>
                </a:solidFill>
                <a:latin typeface="Arial" panose="020B0604020202020204" pitchFamily="34" charset="0"/>
                <a:cs typeface="Arial" panose="020B0604020202020204" pitchFamily="34" charset="0"/>
              </a:defRPr>
            </a:lvl1pPr>
          </a:lstStyle>
          <a:p>
            <a:fld id="{6598F568-3512-1442-8D0D-D3D3D88AA387}" type="slidenum">
              <a:rPr lang="en-GB" smtClean="0"/>
              <a:pPr/>
              <a:t>‹#›</a:t>
            </a:fld>
            <a:endParaRPr lang="en-GB"/>
          </a:p>
        </p:txBody>
      </p:sp>
    </p:spTree>
    <p:extLst>
      <p:ext uri="{BB962C8B-B14F-4D97-AF65-F5344CB8AC3E}">
        <p14:creationId xmlns:p14="http://schemas.microsoft.com/office/powerpoint/2010/main" val="389329806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EB3DB71D-3338-4D32-9788-DAC30755C22D}" type="datetimeFigureOut">
              <a:rPr lang="en-GB" smtClean="0"/>
              <a:t>26/06/2026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8B0AB3A-73A3-4DCD-B35E-56EC3C90BA22}" type="slidenum">
              <a:rPr lang="en-GB" smtClean="0"/>
              <a:t>‹#›</a:t>
            </a:fld>
            <a:endParaRPr lang="en-GB"/>
          </a:p>
        </p:txBody>
      </p:sp>
      <p:sp>
        <p:nvSpPr>
          <p:cNvPr id="8" name="Rectangle 7">
            <a:extLst>
              <a:ext uri="{FF2B5EF4-FFF2-40B4-BE49-F238E27FC236}">
                <a16:creationId xmlns:a16="http://schemas.microsoft.com/office/drawing/2014/main" id="{8512F76D-AC18-1060-253C-A359DCCAD86F}"/>
              </a:ext>
            </a:extLst>
          </p:cNvPr>
          <p:cNvSpPr/>
          <p:nvPr userDrawn="1"/>
        </p:nvSpPr>
        <p:spPr>
          <a:xfrm>
            <a:off x="0" y="0"/>
            <a:ext cx="12192000" cy="1882578"/>
          </a:xfrm>
          <a:prstGeom prst="rect">
            <a:avLst/>
          </a:prstGeom>
          <a:solidFill>
            <a:schemeClr val="tx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itle 1">
            <a:extLst>
              <a:ext uri="{FF2B5EF4-FFF2-40B4-BE49-F238E27FC236}">
                <a16:creationId xmlns:a16="http://schemas.microsoft.com/office/drawing/2014/main" id="{0CC251D6-7D79-5FFF-65DC-DBCCAA363B80}"/>
              </a:ext>
            </a:extLst>
          </p:cNvPr>
          <p:cNvSpPr>
            <a:spLocks noGrp="1"/>
          </p:cNvSpPr>
          <p:nvPr>
            <p:ph type="title"/>
          </p:nvPr>
        </p:nvSpPr>
        <p:spPr>
          <a:xfrm>
            <a:off x="527552" y="365125"/>
            <a:ext cx="11445912" cy="1325563"/>
          </a:xfrm>
          <a:prstGeom prst="rect">
            <a:avLst/>
          </a:prstGeom>
        </p:spPr>
        <p:txBody>
          <a:bodyPr>
            <a:normAutofit/>
          </a:bodyPr>
          <a:lstStyle>
            <a:lvl1pPr algn="l">
              <a:defRPr lang="en-US" sz="4800" b="1" kern="1200" dirty="0">
                <a:solidFill>
                  <a:schemeClr val="bg1"/>
                </a:solidFill>
                <a:latin typeface="Arial" pitchFamily="34" charset="0"/>
                <a:ea typeface="+mj-ea"/>
                <a:cs typeface="Arial" pitchFamily="34" charset="0"/>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r>
              <a:rPr lang="en-GB"/>
              <a:t>Click to edit Master title style</a:t>
            </a:r>
            <a:endParaRPr lang="en-US"/>
          </a:p>
        </p:txBody>
      </p:sp>
      <p:sp>
        <p:nvSpPr>
          <p:cNvPr id="10" name="Content Placeholder 2">
            <a:extLst>
              <a:ext uri="{FF2B5EF4-FFF2-40B4-BE49-F238E27FC236}">
                <a16:creationId xmlns:a16="http://schemas.microsoft.com/office/drawing/2014/main" id="{56EBBE81-9A8D-68E8-8F6B-DC668C9D18D7}"/>
              </a:ext>
            </a:extLst>
          </p:cNvPr>
          <p:cNvSpPr>
            <a:spLocks noGrp="1"/>
          </p:cNvSpPr>
          <p:nvPr>
            <p:ph idx="1"/>
          </p:nvPr>
        </p:nvSpPr>
        <p:spPr>
          <a:xfrm>
            <a:off x="527552" y="2074481"/>
            <a:ext cx="10826248" cy="4102482"/>
          </a:xfrm>
          <a:prstGeom prst="rect">
            <a:avLst/>
          </a:prstGeo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2" name="Slide Number Placeholder 5">
            <a:extLst>
              <a:ext uri="{FF2B5EF4-FFF2-40B4-BE49-F238E27FC236}">
                <a16:creationId xmlns:a16="http://schemas.microsoft.com/office/drawing/2014/main" id="{B4916861-16BB-E9BA-32F6-2986705CEBF9}"/>
              </a:ext>
            </a:extLst>
          </p:cNvPr>
          <p:cNvSpPr txBox="1">
            <a:spLocks/>
          </p:cNvSpPr>
          <p:nvPr userDrawn="1"/>
        </p:nvSpPr>
        <p:spPr>
          <a:xfrm>
            <a:off x="8921248" y="6356350"/>
            <a:ext cx="2743200" cy="365125"/>
          </a:xfrm>
          <a:prstGeom prst="rect">
            <a:avLst/>
          </a:prstGeom>
        </p:spPr>
        <p:txBody>
          <a:bodyPr vert="horz" wrap="square" lIns="0" tIns="0" rIns="0" bIns="0" numCol="1" rtlCol="0" anchor="ctr" anchorCtr="0" compatLnSpc="1">
            <a:prstTxWarp prst="textNoShape">
              <a:avLst/>
            </a:prstTxWarp>
          </a:bodyPr>
          <a:lstStyle>
            <a:defPPr>
              <a:defRPr lang="en-US"/>
            </a:defPPr>
            <a:lvl1pPr marL="0" algn="r" defTabSz="914400" rtl="0" eaLnBrk="1" latinLnBrk="0" hangingPunct="1">
              <a:defRPr lang="en-US" sz="1000" kern="1200" smtClean="0">
                <a:solidFill>
                  <a:srgbClr val="898989"/>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6598F568-3512-1442-8D0D-D3D3D88AA387}" type="slidenum">
              <a:rPr lang="en-GB" smtClean="0"/>
              <a:pPr/>
              <a:t>‹#›</a:t>
            </a:fld>
            <a:endParaRPr lang="en-GB"/>
          </a:p>
        </p:txBody>
      </p:sp>
    </p:spTree>
    <p:extLst>
      <p:ext uri="{BB962C8B-B14F-4D97-AF65-F5344CB8AC3E}">
        <p14:creationId xmlns:p14="http://schemas.microsoft.com/office/powerpoint/2010/main" val="289971313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C4243C74-1D90-AEC5-ABD9-3079A7734B64}"/>
              </a:ext>
            </a:extLst>
          </p:cNvPr>
          <p:cNvSpPr/>
          <p:nvPr userDrawn="1"/>
        </p:nvSpPr>
        <p:spPr>
          <a:xfrm>
            <a:off x="0" y="0"/>
            <a:ext cx="7560500" cy="6857998"/>
          </a:xfrm>
          <a:prstGeom prst="rect">
            <a:avLst/>
          </a:prstGeom>
          <a:solidFill>
            <a:schemeClr val="tx1">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1E8307B0-97EF-4AAB-F8A6-A56596081854}"/>
              </a:ext>
            </a:extLst>
          </p:cNvPr>
          <p:cNvGrpSpPr/>
          <p:nvPr userDrawn="1"/>
        </p:nvGrpSpPr>
        <p:grpSpPr>
          <a:xfrm>
            <a:off x="7514782" y="-2"/>
            <a:ext cx="4677217" cy="6858002"/>
            <a:chOff x="7514782" y="-2"/>
            <a:chExt cx="4677217" cy="6858002"/>
          </a:xfrm>
        </p:grpSpPr>
        <p:sp>
          <p:nvSpPr>
            <p:cNvPr id="11" name="Rectangle 10">
              <a:extLst>
                <a:ext uri="{FF2B5EF4-FFF2-40B4-BE49-F238E27FC236}">
                  <a16:creationId xmlns:a16="http://schemas.microsoft.com/office/drawing/2014/main" id="{B9B05EAC-7EAA-E0CF-7FFC-2089A812D2FA}"/>
                </a:ext>
              </a:extLst>
            </p:cNvPr>
            <p:cNvSpPr/>
            <p:nvPr/>
          </p:nvSpPr>
          <p:spPr>
            <a:xfrm>
              <a:off x="7560500" y="0"/>
              <a:ext cx="4631499" cy="6858000"/>
            </a:xfrm>
            <a:prstGeom prst="rect">
              <a:avLst/>
            </a:prstGeom>
            <a:solidFill>
              <a:srgbClr val="5C2A7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00798048-2B83-8947-1F63-F92D9E430B32}"/>
                </a:ext>
              </a:extLst>
            </p:cNvPr>
            <p:cNvSpPr/>
            <p:nvPr/>
          </p:nvSpPr>
          <p:spPr>
            <a:xfrm flipH="1">
              <a:off x="7514782" y="-2"/>
              <a:ext cx="45719"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3" name="Title 1">
            <a:extLst>
              <a:ext uri="{FF2B5EF4-FFF2-40B4-BE49-F238E27FC236}">
                <a16:creationId xmlns:a16="http://schemas.microsoft.com/office/drawing/2014/main" id="{686F46F0-ED71-1AEC-4077-5E3657337503}"/>
              </a:ext>
            </a:extLst>
          </p:cNvPr>
          <p:cNvSpPr>
            <a:spLocks noGrp="1"/>
          </p:cNvSpPr>
          <p:nvPr>
            <p:ph type="title"/>
          </p:nvPr>
        </p:nvSpPr>
        <p:spPr>
          <a:xfrm>
            <a:off x="527552" y="328246"/>
            <a:ext cx="6144052" cy="2684586"/>
          </a:xfrm>
          <a:prstGeom prst="rect">
            <a:avLst/>
          </a:prstGeom>
        </p:spPr>
        <p:txBody>
          <a:bodyPr anchor="b">
            <a:normAutofit/>
          </a:bodyPr>
          <a:lstStyle>
            <a:lvl1pPr>
              <a:lnSpc>
                <a:spcPct val="80000"/>
              </a:lnSpc>
              <a:defRPr sz="6000">
                <a:solidFill>
                  <a:schemeClr val="bg1"/>
                </a:solidFill>
                <a:latin typeface="Arial" panose="020B0604020202020204" pitchFamily="34" charset="0"/>
                <a:cs typeface="Arial" panose="020B0604020202020204" pitchFamily="34" charset="0"/>
              </a:defRPr>
            </a:lvl1pPr>
          </a:lstStyle>
          <a:p>
            <a:r>
              <a:rPr lang="en-GB"/>
              <a:t>Click to edit Master title style</a:t>
            </a:r>
            <a:endParaRPr lang="en-US"/>
          </a:p>
        </p:txBody>
      </p:sp>
      <p:sp>
        <p:nvSpPr>
          <p:cNvPr id="14" name="Text Placeholder 15">
            <a:extLst>
              <a:ext uri="{FF2B5EF4-FFF2-40B4-BE49-F238E27FC236}">
                <a16:creationId xmlns:a16="http://schemas.microsoft.com/office/drawing/2014/main" id="{7D00F7BA-F38B-5CDD-0C00-E38B911B6A29}"/>
              </a:ext>
            </a:extLst>
          </p:cNvPr>
          <p:cNvSpPr>
            <a:spLocks noGrp="1"/>
          </p:cNvSpPr>
          <p:nvPr>
            <p:ph type="body" sz="quarter" idx="10" hasCustomPrompt="1"/>
          </p:nvPr>
        </p:nvSpPr>
        <p:spPr>
          <a:xfrm>
            <a:off x="527050" y="3224213"/>
            <a:ext cx="6144052" cy="2379662"/>
          </a:xfrm>
        </p:spPr>
        <p:txBody>
          <a:bodyPr/>
          <a:lstStyle>
            <a:lvl1pPr marL="0" indent="0">
              <a:buNone/>
              <a:defRPr sz="2000">
                <a:solidFill>
                  <a:schemeClr val="bg1"/>
                </a:solidFill>
                <a:latin typeface="Arial" panose="020B0604020202020204" pitchFamily="34" charset="0"/>
                <a:cs typeface="Arial" panose="020B0604020202020204" pitchFamily="34" charset="0"/>
              </a:defRPr>
            </a:lvl1pPr>
            <a:lvl2pPr marL="457188" indent="0">
              <a:buNone/>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Information text</a:t>
            </a:r>
          </a:p>
        </p:txBody>
      </p:sp>
    </p:spTree>
    <p:extLst>
      <p:ext uri="{BB962C8B-B14F-4D97-AF65-F5344CB8AC3E}">
        <p14:creationId xmlns:p14="http://schemas.microsoft.com/office/powerpoint/2010/main" val="356668829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D195168F-33D3-E936-8764-C023E6345862}"/>
              </a:ext>
            </a:extLst>
          </p:cNvPr>
          <p:cNvSpPr/>
          <p:nvPr userDrawn="1"/>
        </p:nvSpPr>
        <p:spPr>
          <a:xfrm>
            <a:off x="0" y="0"/>
            <a:ext cx="3270738" cy="6858000"/>
          </a:xfrm>
          <a:prstGeom prst="rect">
            <a:avLst/>
          </a:prstGeom>
          <a:solidFill>
            <a:srgbClr val="5C2A7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 Placeholder 26">
            <a:extLst>
              <a:ext uri="{FF2B5EF4-FFF2-40B4-BE49-F238E27FC236}">
                <a16:creationId xmlns:a16="http://schemas.microsoft.com/office/drawing/2014/main" id="{153FF10F-EAF1-C98F-45D4-D60D68E207D7}"/>
              </a:ext>
            </a:extLst>
          </p:cNvPr>
          <p:cNvSpPr>
            <a:spLocks noGrp="1"/>
          </p:cNvSpPr>
          <p:nvPr>
            <p:ph type="body" sz="quarter" idx="10" hasCustomPrompt="1"/>
          </p:nvPr>
        </p:nvSpPr>
        <p:spPr>
          <a:xfrm>
            <a:off x="526647" y="254712"/>
            <a:ext cx="2313428" cy="1409461"/>
          </a:xfrm>
        </p:spPr>
        <p:txBody>
          <a:bodyPr anchor="b"/>
          <a:lstStyle>
            <a:lvl1pPr marL="0" indent="0">
              <a:lnSpc>
                <a:spcPct val="90000"/>
              </a:lnSpc>
              <a:buNone/>
              <a:defRPr sz="2400">
                <a:solidFill>
                  <a:schemeClr val="bg1"/>
                </a:solidFill>
                <a:latin typeface="Arial" panose="020B0604020202020204" pitchFamily="34" charset="0"/>
                <a:cs typeface="Arial" panose="020B0604020202020204" pitchFamily="34" charset="0"/>
              </a:defRPr>
            </a:lvl1pPr>
          </a:lstStyle>
          <a:p>
            <a:pPr lvl="0"/>
            <a:r>
              <a:rPr lang="en-GB"/>
              <a:t>Title </a:t>
            </a:r>
            <a:br>
              <a:rPr lang="en-GB"/>
            </a:br>
            <a:r>
              <a:rPr lang="en-GB"/>
              <a:t>here</a:t>
            </a:r>
            <a:endParaRPr lang="en-US"/>
          </a:p>
        </p:txBody>
      </p:sp>
      <p:sp>
        <p:nvSpPr>
          <p:cNvPr id="7" name="Rectangle 6">
            <a:extLst>
              <a:ext uri="{FF2B5EF4-FFF2-40B4-BE49-F238E27FC236}">
                <a16:creationId xmlns:a16="http://schemas.microsoft.com/office/drawing/2014/main" id="{F7D2AAEC-AD4E-2A8B-E514-A9F7B5F71D25}"/>
              </a:ext>
            </a:extLst>
          </p:cNvPr>
          <p:cNvSpPr/>
          <p:nvPr userDrawn="1"/>
        </p:nvSpPr>
        <p:spPr>
          <a:xfrm flipH="1">
            <a:off x="3271915" y="-2"/>
            <a:ext cx="45719"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Placeholder 26">
            <a:extLst>
              <a:ext uri="{FF2B5EF4-FFF2-40B4-BE49-F238E27FC236}">
                <a16:creationId xmlns:a16="http://schemas.microsoft.com/office/drawing/2014/main" id="{BA735655-08B0-37DF-6A00-96EB14A142E7}"/>
              </a:ext>
            </a:extLst>
          </p:cNvPr>
          <p:cNvSpPr>
            <a:spLocks noGrp="1"/>
          </p:cNvSpPr>
          <p:nvPr>
            <p:ph type="body" sz="quarter" idx="11" hasCustomPrompt="1"/>
          </p:nvPr>
        </p:nvSpPr>
        <p:spPr>
          <a:xfrm>
            <a:off x="526647" y="1845664"/>
            <a:ext cx="2313428" cy="2514303"/>
          </a:xfrm>
        </p:spPr>
        <p:txBody>
          <a:bodyPr/>
          <a:lstStyle>
            <a:lvl1pPr marL="0" indent="0">
              <a:buNone/>
              <a:defRPr sz="1800" b="0">
                <a:solidFill>
                  <a:schemeClr val="bg1"/>
                </a:solidFill>
                <a:latin typeface="Arial" panose="020B0604020202020204" pitchFamily="34" charset="0"/>
                <a:cs typeface="Arial" panose="020B0604020202020204" pitchFamily="34" charset="0"/>
              </a:defRPr>
            </a:lvl1pPr>
          </a:lstStyle>
          <a:p>
            <a:pPr lvl="0"/>
            <a:r>
              <a:rPr lang="en-GB"/>
              <a:t>Description</a:t>
            </a:r>
          </a:p>
          <a:p>
            <a:pPr lvl="0"/>
            <a:endParaRPr lang="en-US"/>
          </a:p>
        </p:txBody>
      </p:sp>
      <p:sp>
        <p:nvSpPr>
          <p:cNvPr id="9" name="Text Placeholder 26">
            <a:extLst>
              <a:ext uri="{FF2B5EF4-FFF2-40B4-BE49-F238E27FC236}">
                <a16:creationId xmlns:a16="http://schemas.microsoft.com/office/drawing/2014/main" id="{429A891A-2D8B-61DC-2065-4F3208950141}"/>
              </a:ext>
            </a:extLst>
          </p:cNvPr>
          <p:cNvSpPr>
            <a:spLocks noGrp="1"/>
          </p:cNvSpPr>
          <p:nvPr>
            <p:ph type="body" sz="quarter" idx="12" hasCustomPrompt="1"/>
          </p:nvPr>
        </p:nvSpPr>
        <p:spPr>
          <a:xfrm>
            <a:off x="526647" y="5854148"/>
            <a:ext cx="2313428" cy="539989"/>
          </a:xfrm>
        </p:spPr>
        <p:txBody>
          <a:bodyPr/>
          <a:lstStyle>
            <a:lvl1pPr marL="0" indent="0">
              <a:buNone/>
              <a:defRPr sz="1400">
                <a:solidFill>
                  <a:schemeClr val="bg1"/>
                </a:solidFill>
                <a:latin typeface="Arial" panose="020B0604020202020204" pitchFamily="34" charset="0"/>
                <a:cs typeface="Arial" panose="020B0604020202020204" pitchFamily="34" charset="0"/>
              </a:defRPr>
            </a:lvl1pPr>
          </a:lstStyle>
          <a:p>
            <a:pPr lvl="0"/>
            <a:r>
              <a:rPr lang="en-GB"/>
              <a:t>Contact name and info</a:t>
            </a:r>
            <a:endParaRPr lang="en-US"/>
          </a:p>
        </p:txBody>
      </p:sp>
      <p:sp>
        <p:nvSpPr>
          <p:cNvPr id="10" name="Picture Placeholder 30">
            <a:extLst>
              <a:ext uri="{FF2B5EF4-FFF2-40B4-BE49-F238E27FC236}">
                <a16:creationId xmlns:a16="http://schemas.microsoft.com/office/drawing/2014/main" id="{CBB1D9F7-596C-4DBD-4139-FC1C291645F7}"/>
              </a:ext>
            </a:extLst>
          </p:cNvPr>
          <p:cNvSpPr>
            <a:spLocks noGrp="1"/>
          </p:cNvSpPr>
          <p:nvPr>
            <p:ph type="pic" sz="quarter" idx="13" hasCustomPrompt="1"/>
          </p:nvPr>
        </p:nvSpPr>
        <p:spPr>
          <a:xfrm>
            <a:off x="526647" y="4893151"/>
            <a:ext cx="2313427" cy="696463"/>
          </a:xfrm>
        </p:spPr>
        <p:txBody>
          <a:bodyPr/>
          <a:lstStyle>
            <a:lvl1pPr marL="0" indent="0">
              <a:buNone/>
              <a:defRPr sz="1600" i="1">
                <a:solidFill>
                  <a:schemeClr val="bg1"/>
                </a:solidFill>
                <a:latin typeface="Arial" panose="020B0604020202020204" pitchFamily="34" charset="0"/>
                <a:cs typeface="Arial" panose="020B0604020202020204" pitchFamily="34" charset="0"/>
              </a:defRPr>
            </a:lvl1pPr>
          </a:lstStyle>
          <a:p>
            <a:r>
              <a:rPr lang="en-US"/>
              <a:t>Insert logo here</a:t>
            </a:r>
          </a:p>
        </p:txBody>
      </p:sp>
      <p:sp>
        <p:nvSpPr>
          <p:cNvPr id="11" name="Picture Placeholder 2">
            <a:extLst>
              <a:ext uri="{FF2B5EF4-FFF2-40B4-BE49-F238E27FC236}">
                <a16:creationId xmlns:a16="http://schemas.microsoft.com/office/drawing/2014/main" id="{51CB7BFF-AAD4-732C-A942-38A937BD9FAB}"/>
              </a:ext>
            </a:extLst>
          </p:cNvPr>
          <p:cNvSpPr>
            <a:spLocks noGrp="1"/>
          </p:cNvSpPr>
          <p:nvPr>
            <p:ph type="pic" sz="quarter" idx="14" hasCustomPrompt="1"/>
          </p:nvPr>
        </p:nvSpPr>
        <p:spPr>
          <a:xfrm>
            <a:off x="3317875" y="0"/>
            <a:ext cx="8874125" cy="6858000"/>
          </a:xfrm>
          <a:solidFill>
            <a:srgbClr val="F0DEFF"/>
          </a:solidFill>
        </p:spPr>
        <p:txBody>
          <a:bodyPr/>
          <a:lstStyle>
            <a:lvl1pPr marL="0" indent="0" algn="ctr">
              <a:buNone/>
              <a:defRPr b="0" i="1"/>
            </a:lvl1pPr>
          </a:lstStyle>
          <a:p>
            <a:r>
              <a:rPr lang="en-US" b="0" i="1"/>
              <a:t>Insert background image</a:t>
            </a:r>
            <a:endParaRPr lang="en-US"/>
          </a:p>
        </p:txBody>
      </p:sp>
    </p:spTree>
    <p:extLst>
      <p:ext uri="{BB962C8B-B14F-4D97-AF65-F5344CB8AC3E}">
        <p14:creationId xmlns:p14="http://schemas.microsoft.com/office/powerpoint/2010/main" val="27664803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B3DB71D-3338-4D32-9788-DAC30755C22D}" type="datetimeFigureOut">
              <a:rPr lang="en-GB" smtClean="0"/>
              <a:t>26/06/2026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E8B0AB3A-73A3-4DCD-B35E-56EC3C90BA22}" type="slidenum">
              <a:rPr lang="en-GB" smtClean="0"/>
              <a:t>‹#›</a:t>
            </a:fld>
            <a:endParaRPr lang="en-GB"/>
          </a:p>
        </p:txBody>
      </p:sp>
    </p:spTree>
    <p:extLst>
      <p:ext uri="{BB962C8B-B14F-4D97-AF65-F5344CB8AC3E}">
        <p14:creationId xmlns:p14="http://schemas.microsoft.com/office/powerpoint/2010/main" val="35654926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body_Image">
    <p:spTree>
      <p:nvGrpSpPr>
        <p:cNvPr id="1" name=""/>
        <p:cNvGrpSpPr/>
        <p:nvPr/>
      </p:nvGrpSpPr>
      <p:grpSpPr>
        <a:xfrm>
          <a:off x="0" y="0"/>
          <a:ext cx="0" cy="0"/>
          <a:chOff x="0" y="0"/>
          <a:chExt cx="0" cy="0"/>
        </a:xfrm>
      </p:grpSpPr>
      <p:sp>
        <p:nvSpPr>
          <p:cNvPr id="2" name="Picture Placeholder 2">
            <a:extLst>
              <a:ext uri="{FF2B5EF4-FFF2-40B4-BE49-F238E27FC236}">
                <a16:creationId xmlns:a16="http://schemas.microsoft.com/office/drawing/2014/main" id="{1B3582FB-63EB-EB7F-D253-CA357C55056E}"/>
              </a:ext>
            </a:extLst>
          </p:cNvPr>
          <p:cNvSpPr>
            <a:spLocks noGrp="1"/>
          </p:cNvSpPr>
          <p:nvPr>
            <p:ph type="pic" sz="quarter" idx="14" hasCustomPrompt="1"/>
          </p:nvPr>
        </p:nvSpPr>
        <p:spPr>
          <a:xfrm>
            <a:off x="8360229" y="0"/>
            <a:ext cx="3831772" cy="6858000"/>
          </a:xfrm>
          <a:solidFill>
            <a:schemeClr val="bg2">
              <a:lumMod val="10000"/>
              <a:lumOff val="90000"/>
            </a:schemeClr>
          </a:solidFill>
        </p:spPr>
        <p:txBody>
          <a:bodyPr tIns="180000"/>
          <a:lstStyle>
            <a:lvl1pPr marL="0" indent="0" algn="ctr">
              <a:buNone/>
              <a:defRPr b="0" i="1"/>
            </a:lvl1pPr>
          </a:lstStyle>
          <a:p>
            <a:r>
              <a:rPr lang="en-US" b="0" i="1"/>
              <a:t>Insert image</a:t>
            </a:r>
            <a:endParaRPr lang="en-US"/>
          </a:p>
        </p:txBody>
      </p:sp>
      <p:sp>
        <p:nvSpPr>
          <p:cNvPr id="5" name="Title 1">
            <a:extLst>
              <a:ext uri="{FF2B5EF4-FFF2-40B4-BE49-F238E27FC236}">
                <a16:creationId xmlns:a16="http://schemas.microsoft.com/office/drawing/2014/main" id="{46CA1D6E-087F-5176-B800-40E379134934}"/>
              </a:ext>
            </a:extLst>
          </p:cNvPr>
          <p:cNvSpPr>
            <a:spLocks noGrp="1"/>
          </p:cNvSpPr>
          <p:nvPr>
            <p:ph type="title"/>
          </p:nvPr>
        </p:nvSpPr>
        <p:spPr>
          <a:xfrm>
            <a:off x="527552" y="365125"/>
            <a:ext cx="7625848" cy="1325563"/>
          </a:xfrm>
          <a:prstGeom prst="rect">
            <a:avLst/>
          </a:prstGeom>
        </p:spPr>
        <p:txBody>
          <a:bodyPr/>
          <a:lstStyle>
            <a:lvl1pPr>
              <a:defRPr>
                <a:solidFill>
                  <a:schemeClr val="tx2"/>
                </a:solidFill>
              </a:defRPr>
            </a:lvl1pPr>
          </a:lstStyle>
          <a:p>
            <a:r>
              <a:rPr lang="en-GB"/>
              <a:t>Click to edit Master title style</a:t>
            </a:r>
            <a:endParaRPr lang="en-US"/>
          </a:p>
        </p:txBody>
      </p:sp>
      <p:sp>
        <p:nvSpPr>
          <p:cNvPr id="6" name="Content Placeholder 2">
            <a:extLst>
              <a:ext uri="{FF2B5EF4-FFF2-40B4-BE49-F238E27FC236}">
                <a16:creationId xmlns:a16="http://schemas.microsoft.com/office/drawing/2014/main" id="{8E2532AC-775A-6CC1-E5E0-47D446302832}"/>
              </a:ext>
            </a:extLst>
          </p:cNvPr>
          <p:cNvSpPr>
            <a:spLocks noGrp="1"/>
          </p:cNvSpPr>
          <p:nvPr>
            <p:ph idx="1"/>
          </p:nvPr>
        </p:nvSpPr>
        <p:spPr>
          <a:xfrm>
            <a:off x="527552" y="1825625"/>
            <a:ext cx="7625848" cy="4351338"/>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3">
            <a:extLst>
              <a:ext uri="{FF2B5EF4-FFF2-40B4-BE49-F238E27FC236}">
                <a16:creationId xmlns:a16="http://schemas.microsoft.com/office/drawing/2014/main" id="{14749462-DE94-7B55-A7E2-B8DFC3617DD6}"/>
              </a:ext>
            </a:extLst>
          </p:cNvPr>
          <p:cNvSpPr>
            <a:spLocks noGrp="1"/>
          </p:cNvSpPr>
          <p:nvPr>
            <p:ph type="dt" sz="half" idx="10"/>
          </p:nvPr>
        </p:nvSpPr>
        <p:spPr>
          <a:xfrm>
            <a:off x="527552" y="6356350"/>
            <a:ext cx="2743200" cy="365125"/>
          </a:xfrm>
          <a:prstGeom prst="rect">
            <a:avLst/>
          </a:prstGeom>
        </p:spPr>
        <p:txBody>
          <a:bodyPr/>
          <a:lstStyle/>
          <a:p>
            <a:fld id="{D9029FB5-A9EC-C644-8FB7-7613EBA78A8B}" type="datetimeFigureOut">
              <a:rPr lang="en-US" smtClean="0"/>
              <a:t>6/26/2026</a:t>
            </a:fld>
            <a:endParaRPr lang="en-US"/>
          </a:p>
        </p:txBody>
      </p:sp>
      <p:sp>
        <p:nvSpPr>
          <p:cNvPr id="8" name="Footer Placeholder 4">
            <a:extLst>
              <a:ext uri="{FF2B5EF4-FFF2-40B4-BE49-F238E27FC236}">
                <a16:creationId xmlns:a16="http://schemas.microsoft.com/office/drawing/2014/main" id="{BFA417D1-A5DD-CFB2-A195-46AFC1760211}"/>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5">
            <a:extLst>
              <a:ext uri="{FF2B5EF4-FFF2-40B4-BE49-F238E27FC236}">
                <a16:creationId xmlns:a16="http://schemas.microsoft.com/office/drawing/2014/main" id="{EDC24282-05BB-4269-1228-4AA896FD85F7}"/>
              </a:ext>
            </a:extLst>
          </p:cNvPr>
          <p:cNvSpPr>
            <a:spLocks noGrp="1"/>
          </p:cNvSpPr>
          <p:nvPr>
            <p:ph type="sldNum" sz="quarter" idx="12"/>
          </p:nvPr>
        </p:nvSpPr>
        <p:spPr>
          <a:xfrm>
            <a:off x="8921248" y="6356350"/>
            <a:ext cx="2743200" cy="365125"/>
          </a:xfrm>
          <a:prstGeom prst="rect">
            <a:avLst/>
          </a:prstGeom>
        </p:spPr>
        <p:txBody>
          <a:bodyPr vert="horz" wrap="square" lIns="0" tIns="0" rIns="0" bIns="0" numCol="1" anchor="ctr" anchorCtr="0" compatLnSpc="1">
            <a:prstTxWarp prst="textNoShape">
              <a:avLst/>
            </a:prstTxWarp>
          </a:bodyPr>
          <a:lstStyle>
            <a:lvl1pPr algn="r">
              <a:defRPr lang="en-US" sz="1000" smtClean="0">
                <a:solidFill>
                  <a:srgbClr val="898989"/>
                </a:solidFill>
                <a:latin typeface="Arial" panose="020B0604020202020204" pitchFamily="34" charset="0"/>
                <a:cs typeface="Arial" panose="020B0604020202020204" pitchFamily="34" charset="0"/>
              </a:defRPr>
            </a:lvl1pPr>
          </a:lstStyle>
          <a:p>
            <a:fld id="{6598F568-3512-1442-8D0D-D3D3D88AA387}" type="slidenum">
              <a:rPr lang="en-GB" smtClean="0"/>
              <a:pPr/>
              <a:t>‹#›</a:t>
            </a:fld>
            <a:endParaRPr lang="en-GB"/>
          </a:p>
        </p:txBody>
      </p:sp>
    </p:spTree>
    <p:extLst>
      <p:ext uri="{BB962C8B-B14F-4D97-AF65-F5344CB8AC3E}">
        <p14:creationId xmlns:p14="http://schemas.microsoft.com/office/powerpoint/2010/main" val="215468939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p:cNvSpPr>
            <a:spLocks noGrp="1"/>
          </p:cNvSpPr>
          <p:nvPr>
            <p:ph type="subTitle" idx="1"/>
          </p:nvPr>
        </p:nvSpPr>
        <p:spPr>
          <a:xfrm>
            <a:off x="1524000" y="3602037"/>
            <a:ext cx="9144000" cy="1655763"/>
          </a:xfrm>
        </p:spPr>
        <p:txBody>
          <a:bodyPr/>
          <a:lstStyle>
            <a:lvl1pPr marL="0" indent="0" algn="ctr">
              <a:buNone/>
              <a:defRPr sz="2400"/>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GB"/>
              <a:t>Click to edit Master subtitle style</a:t>
            </a:r>
            <a:endParaRPr lang="en-US"/>
          </a:p>
        </p:txBody>
      </p:sp>
      <p:sp>
        <p:nvSpPr>
          <p:cNvPr id="4" name="Date Placeholder 3"/>
          <p:cNvSpPr>
            <a:spLocks noGrp="1"/>
          </p:cNvSpPr>
          <p:nvPr>
            <p:ph type="dt" sz="half" idx="10"/>
          </p:nvPr>
        </p:nvSpPr>
        <p:spPr/>
        <p:txBody>
          <a:bodyPr/>
          <a:lstStyle/>
          <a:p>
            <a:fld id="{0B0F6227-B27A-5148-A9FE-99E70233F1B7}" type="datetimeFigureOut">
              <a:rPr lang="en-US" smtClean="0"/>
              <a:t>6/26/2026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BA9E93A-018F-C846-9F94-D5BF2A0DC529}" type="slidenum">
              <a:rPr lang="en-US" smtClean="0"/>
              <a:t>‹#›</a:t>
            </a:fld>
            <a:endParaRPr lang="en-US"/>
          </a:p>
        </p:txBody>
      </p:sp>
    </p:spTree>
    <p:extLst>
      <p:ext uri="{BB962C8B-B14F-4D97-AF65-F5344CB8AC3E}">
        <p14:creationId xmlns:p14="http://schemas.microsoft.com/office/powerpoint/2010/main" val="202360600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0B0F6227-B27A-5148-A9FE-99E70233F1B7}" type="datetimeFigureOut">
              <a:rPr lang="en-US" smtClean="0"/>
              <a:t>6/26/2026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BA9E93A-018F-C846-9F94-D5BF2A0DC529}" type="slidenum">
              <a:rPr lang="en-US" smtClean="0"/>
              <a:t>‹#›</a:t>
            </a:fld>
            <a:endParaRPr lang="en-US"/>
          </a:p>
        </p:txBody>
      </p:sp>
    </p:spTree>
    <p:extLst>
      <p:ext uri="{BB962C8B-B14F-4D97-AF65-F5344CB8AC3E}">
        <p14:creationId xmlns:p14="http://schemas.microsoft.com/office/powerpoint/2010/main" val="288194992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1"/>
            <a:ext cx="10515600" cy="2852737"/>
          </a:xfrm>
        </p:spPr>
        <p:txBody>
          <a:bodyPr anchor="b"/>
          <a:lstStyle>
            <a:lvl1pPr>
              <a:defRPr sz="6000"/>
            </a:lvl1pPr>
          </a:lstStyle>
          <a:p>
            <a:r>
              <a:rPr lang="en-GB"/>
              <a:t>Click to edit Master title style</a:t>
            </a:r>
            <a:endParaRPr lang="en-US"/>
          </a:p>
        </p:txBody>
      </p:sp>
      <p:sp>
        <p:nvSpPr>
          <p:cNvPr id="3" name="Text Placeholder 2"/>
          <p:cNvSpPr>
            <a:spLocks noGrp="1"/>
          </p:cNvSpPr>
          <p:nvPr>
            <p:ph type="body" idx="1"/>
          </p:nvPr>
        </p:nvSpPr>
        <p:spPr>
          <a:xfrm>
            <a:off x="831851" y="4589465"/>
            <a:ext cx="10515600" cy="1500187"/>
          </a:xfrm>
        </p:spPr>
        <p:txBody>
          <a:bodyPr/>
          <a:lstStyle>
            <a:lvl1pPr marL="0" indent="0">
              <a:buNone/>
              <a:defRPr sz="2400">
                <a:solidFill>
                  <a:schemeClr val="tx1">
                    <a:tint val="75000"/>
                  </a:schemeClr>
                </a:solidFill>
              </a:defRPr>
            </a:lvl1pPr>
            <a:lvl2pPr marL="457178" indent="0">
              <a:buNone/>
              <a:defRPr sz="2000">
                <a:solidFill>
                  <a:schemeClr val="tx1">
                    <a:tint val="75000"/>
                  </a:schemeClr>
                </a:solidFill>
              </a:defRPr>
            </a:lvl2pPr>
            <a:lvl3pPr marL="914354" indent="0">
              <a:buNone/>
              <a:defRPr sz="1800">
                <a:solidFill>
                  <a:schemeClr val="tx1">
                    <a:tint val="75000"/>
                  </a:schemeClr>
                </a:solidFill>
              </a:defRPr>
            </a:lvl3pPr>
            <a:lvl4pPr marL="1371532" indent="0">
              <a:buNone/>
              <a:defRPr sz="1600">
                <a:solidFill>
                  <a:schemeClr val="tx1">
                    <a:tint val="75000"/>
                  </a:schemeClr>
                </a:solidFill>
              </a:defRPr>
            </a:lvl4pPr>
            <a:lvl5pPr marL="1828709" indent="0">
              <a:buNone/>
              <a:defRPr sz="1600">
                <a:solidFill>
                  <a:schemeClr val="tx1">
                    <a:tint val="75000"/>
                  </a:schemeClr>
                </a:solidFill>
              </a:defRPr>
            </a:lvl5pPr>
            <a:lvl6pPr marL="2285886" indent="0">
              <a:buNone/>
              <a:defRPr sz="1600">
                <a:solidFill>
                  <a:schemeClr val="tx1">
                    <a:tint val="75000"/>
                  </a:schemeClr>
                </a:solidFill>
              </a:defRPr>
            </a:lvl6pPr>
            <a:lvl7pPr marL="2743062" indent="0">
              <a:buNone/>
              <a:defRPr sz="1600">
                <a:solidFill>
                  <a:schemeClr val="tx1">
                    <a:tint val="75000"/>
                  </a:schemeClr>
                </a:solidFill>
              </a:defRPr>
            </a:lvl7pPr>
            <a:lvl8pPr marL="3200240" indent="0">
              <a:buNone/>
              <a:defRPr sz="1600">
                <a:solidFill>
                  <a:schemeClr val="tx1">
                    <a:tint val="75000"/>
                  </a:schemeClr>
                </a:solidFill>
              </a:defRPr>
            </a:lvl8pPr>
            <a:lvl9pPr marL="3657418" indent="0">
              <a:buNone/>
              <a:defRPr sz="16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0B0F6227-B27A-5148-A9FE-99E70233F1B7}" type="datetimeFigureOut">
              <a:rPr lang="en-US" smtClean="0"/>
              <a:t>6/26/2026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BA9E93A-018F-C846-9F94-D5BF2A0DC529}" type="slidenum">
              <a:rPr lang="en-US" smtClean="0"/>
              <a:t>‹#›</a:t>
            </a:fld>
            <a:endParaRPr lang="en-US"/>
          </a:p>
        </p:txBody>
      </p:sp>
    </p:spTree>
    <p:extLst>
      <p:ext uri="{BB962C8B-B14F-4D97-AF65-F5344CB8AC3E}">
        <p14:creationId xmlns:p14="http://schemas.microsoft.com/office/powerpoint/2010/main" val="261790627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838200" y="1825625"/>
            <a:ext cx="5181600" cy="4351339"/>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6172200" y="1825625"/>
            <a:ext cx="5181600" cy="4351339"/>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p:cNvSpPr>
            <a:spLocks noGrp="1"/>
          </p:cNvSpPr>
          <p:nvPr>
            <p:ph type="dt" sz="half" idx="10"/>
          </p:nvPr>
        </p:nvSpPr>
        <p:spPr/>
        <p:txBody>
          <a:bodyPr/>
          <a:lstStyle/>
          <a:p>
            <a:fld id="{0B0F6227-B27A-5148-A9FE-99E70233F1B7}" type="datetimeFigureOut">
              <a:rPr lang="en-US" smtClean="0"/>
              <a:t>6/26/2026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BA9E93A-018F-C846-9F94-D5BF2A0DC529}" type="slidenum">
              <a:rPr lang="en-US" smtClean="0"/>
              <a:t>‹#›</a:t>
            </a:fld>
            <a:endParaRPr lang="en-US"/>
          </a:p>
        </p:txBody>
      </p:sp>
    </p:spTree>
    <p:extLst>
      <p:ext uri="{BB962C8B-B14F-4D97-AF65-F5344CB8AC3E}">
        <p14:creationId xmlns:p14="http://schemas.microsoft.com/office/powerpoint/2010/main" val="116021830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178" indent="0">
              <a:buNone/>
              <a:defRPr sz="2000" b="1"/>
            </a:lvl2pPr>
            <a:lvl3pPr marL="914354" indent="0">
              <a:buNone/>
              <a:defRPr sz="1800" b="1"/>
            </a:lvl3pPr>
            <a:lvl4pPr marL="1371532" indent="0">
              <a:buNone/>
              <a:defRPr sz="1600" b="1"/>
            </a:lvl4pPr>
            <a:lvl5pPr marL="1828709" indent="0">
              <a:buNone/>
              <a:defRPr sz="1600" b="1"/>
            </a:lvl5pPr>
            <a:lvl6pPr marL="2285886" indent="0">
              <a:buNone/>
              <a:defRPr sz="1600" b="1"/>
            </a:lvl6pPr>
            <a:lvl7pPr marL="2743062" indent="0">
              <a:buNone/>
              <a:defRPr sz="1600" b="1"/>
            </a:lvl7pPr>
            <a:lvl8pPr marL="3200240" indent="0">
              <a:buNone/>
              <a:defRPr sz="1600" b="1"/>
            </a:lvl8pPr>
            <a:lvl9pPr marL="3657418" indent="0">
              <a:buNone/>
              <a:defRPr sz="1600" b="1"/>
            </a:lvl9pPr>
          </a:lstStyle>
          <a:p>
            <a:pPr lvl="0"/>
            <a:r>
              <a:rPr lang="en-GB"/>
              <a:t>Click to 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6172202" y="1681163"/>
            <a:ext cx="5183188" cy="823912"/>
          </a:xfrm>
        </p:spPr>
        <p:txBody>
          <a:bodyPr anchor="b"/>
          <a:lstStyle>
            <a:lvl1pPr marL="0" indent="0">
              <a:buNone/>
              <a:defRPr sz="2400" b="1"/>
            </a:lvl1pPr>
            <a:lvl2pPr marL="457178" indent="0">
              <a:buNone/>
              <a:defRPr sz="2000" b="1"/>
            </a:lvl2pPr>
            <a:lvl3pPr marL="914354" indent="0">
              <a:buNone/>
              <a:defRPr sz="1800" b="1"/>
            </a:lvl3pPr>
            <a:lvl4pPr marL="1371532" indent="0">
              <a:buNone/>
              <a:defRPr sz="1600" b="1"/>
            </a:lvl4pPr>
            <a:lvl5pPr marL="1828709" indent="0">
              <a:buNone/>
              <a:defRPr sz="1600" b="1"/>
            </a:lvl5pPr>
            <a:lvl6pPr marL="2285886" indent="0">
              <a:buNone/>
              <a:defRPr sz="1600" b="1"/>
            </a:lvl6pPr>
            <a:lvl7pPr marL="2743062" indent="0">
              <a:buNone/>
              <a:defRPr sz="1600" b="1"/>
            </a:lvl7pPr>
            <a:lvl8pPr marL="3200240" indent="0">
              <a:buNone/>
              <a:defRPr sz="1600" b="1"/>
            </a:lvl8pPr>
            <a:lvl9pPr marL="3657418"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172202"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p:cNvSpPr>
            <a:spLocks noGrp="1"/>
          </p:cNvSpPr>
          <p:nvPr>
            <p:ph type="dt" sz="half" idx="10"/>
          </p:nvPr>
        </p:nvSpPr>
        <p:spPr/>
        <p:txBody>
          <a:bodyPr/>
          <a:lstStyle/>
          <a:p>
            <a:fld id="{0B0F6227-B27A-5148-A9FE-99E70233F1B7}" type="datetimeFigureOut">
              <a:rPr lang="en-US" smtClean="0"/>
              <a:t>6/26/2026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BA9E93A-018F-C846-9F94-D5BF2A0DC529}" type="slidenum">
              <a:rPr lang="en-US" smtClean="0"/>
              <a:t>‹#›</a:t>
            </a:fld>
            <a:endParaRPr lang="en-US"/>
          </a:p>
        </p:txBody>
      </p:sp>
    </p:spTree>
    <p:extLst>
      <p:ext uri="{BB962C8B-B14F-4D97-AF65-F5344CB8AC3E}">
        <p14:creationId xmlns:p14="http://schemas.microsoft.com/office/powerpoint/2010/main" val="20626058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Date Placeholder 2"/>
          <p:cNvSpPr>
            <a:spLocks noGrp="1"/>
          </p:cNvSpPr>
          <p:nvPr>
            <p:ph type="dt" sz="half" idx="10"/>
          </p:nvPr>
        </p:nvSpPr>
        <p:spPr/>
        <p:txBody>
          <a:bodyPr/>
          <a:lstStyle/>
          <a:p>
            <a:fld id="{0B0F6227-B27A-5148-A9FE-99E70233F1B7}" type="datetimeFigureOut">
              <a:rPr lang="en-US" smtClean="0"/>
              <a:t>6/26/2026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BA9E93A-018F-C846-9F94-D5BF2A0DC529}" type="slidenum">
              <a:rPr lang="en-US" smtClean="0"/>
              <a:t>‹#›</a:t>
            </a:fld>
            <a:endParaRPr lang="en-US"/>
          </a:p>
        </p:txBody>
      </p:sp>
    </p:spTree>
    <p:extLst>
      <p:ext uri="{BB962C8B-B14F-4D97-AF65-F5344CB8AC3E}">
        <p14:creationId xmlns:p14="http://schemas.microsoft.com/office/powerpoint/2010/main" val="198927927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B0F6227-B27A-5148-A9FE-99E70233F1B7}" type="datetimeFigureOut">
              <a:rPr lang="en-US" smtClean="0"/>
              <a:t>6/26/2026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BA9E93A-018F-C846-9F94-D5BF2A0DC529}" type="slidenum">
              <a:rPr lang="en-US" smtClean="0"/>
              <a:t>‹#›</a:t>
            </a:fld>
            <a:endParaRPr lang="en-US"/>
          </a:p>
        </p:txBody>
      </p:sp>
    </p:spTree>
    <p:extLst>
      <p:ext uri="{BB962C8B-B14F-4D97-AF65-F5344CB8AC3E}">
        <p14:creationId xmlns:p14="http://schemas.microsoft.com/office/powerpoint/2010/main" val="188443168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p:cNvSpPr>
            <a:spLocks noGrp="1"/>
          </p:cNvSpPr>
          <p:nvPr>
            <p:ph idx="1"/>
          </p:nvPr>
        </p:nvSpPr>
        <p:spPr>
          <a:xfrm>
            <a:off x="5183188" y="987428"/>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839788" y="2057402"/>
            <a:ext cx="3932237" cy="3811588"/>
          </a:xfrm>
        </p:spPr>
        <p:txBody>
          <a:bodyPr/>
          <a:lstStyle>
            <a:lvl1pPr marL="0" indent="0">
              <a:buNone/>
              <a:defRPr sz="1600"/>
            </a:lvl1pPr>
            <a:lvl2pPr marL="457178" indent="0">
              <a:buNone/>
              <a:defRPr sz="1400"/>
            </a:lvl2pPr>
            <a:lvl3pPr marL="914354" indent="0">
              <a:buNone/>
              <a:defRPr sz="1200"/>
            </a:lvl3pPr>
            <a:lvl4pPr marL="1371532" indent="0">
              <a:buNone/>
              <a:defRPr sz="1000"/>
            </a:lvl4pPr>
            <a:lvl5pPr marL="1828709" indent="0">
              <a:buNone/>
              <a:defRPr sz="1000"/>
            </a:lvl5pPr>
            <a:lvl6pPr marL="2285886" indent="0">
              <a:buNone/>
              <a:defRPr sz="1000"/>
            </a:lvl6pPr>
            <a:lvl7pPr marL="2743062" indent="0">
              <a:buNone/>
              <a:defRPr sz="1000"/>
            </a:lvl7pPr>
            <a:lvl8pPr marL="3200240" indent="0">
              <a:buNone/>
              <a:defRPr sz="1000"/>
            </a:lvl8pPr>
            <a:lvl9pPr marL="3657418"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0B0F6227-B27A-5148-A9FE-99E70233F1B7}" type="datetimeFigureOut">
              <a:rPr lang="en-US" smtClean="0"/>
              <a:t>6/26/2026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BA9E93A-018F-C846-9F94-D5BF2A0DC529}" type="slidenum">
              <a:rPr lang="en-US" smtClean="0"/>
              <a:t>‹#›</a:t>
            </a:fld>
            <a:endParaRPr lang="en-US"/>
          </a:p>
        </p:txBody>
      </p:sp>
    </p:spTree>
    <p:extLst>
      <p:ext uri="{BB962C8B-B14F-4D97-AF65-F5344CB8AC3E}">
        <p14:creationId xmlns:p14="http://schemas.microsoft.com/office/powerpoint/2010/main" val="282330008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p:cNvSpPr>
            <a:spLocks noGrp="1" noChangeAspect="1"/>
          </p:cNvSpPr>
          <p:nvPr>
            <p:ph type="pic" idx="1"/>
          </p:nvPr>
        </p:nvSpPr>
        <p:spPr>
          <a:xfrm>
            <a:off x="5183188" y="987428"/>
            <a:ext cx="6172200" cy="4873625"/>
          </a:xfrm>
        </p:spPr>
        <p:txBody>
          <a:bodyPr anchor="t"/>
          <a:lstStyle>
            <a:lvl1pPr marL="0" indent="0">
              <a:buNone/>
              <a:defRPr sz="3200"/>
            </a:lvl1pPr>
            <a:lvl2pPr marL="457178" indent="0">
              <a:buNone/>
              <a:defRPr sz="2800"/>
            </a:lvl2pPr>
            <a:lvl3pPr marL="914354" indent="0">
              <a:buNone/>
              <a:defRPr sz="2400"/>
            </a:lvl3pPr>
            <a:lvl4pPr marL="1371532" indent="0">
              <a:buNone/>
              <a:defRPr sz="2000"/>
            </a:lvl4pPr>
            <a:lvl5pPr marL="1828709" indent="0">
              <a:buNone/>
              <a:defRPr sz="2000"/>
            </a:lvl5pPr>
            <a:lvl6pPr marL="2285886" indent="0">
              <a:buNone/>
              <a:defRPr sz="2000"/>
            </a:lvl6pPr>
            <a:lvl7pPr marL="2743062" indent="0">
              <a:buNone/>
              <a:defRPr sz="2000"/>
            </a:lvl7pPr>
            <a:lvl8pPr marL="3200240" indent="0">
              <a:buNone/>
              <a:defRPr sz="2000"/>
            </a:lvl8pPr>
            <a:lvl9pPr marL="3657418" indent="0">
              <a:buNone/>
              <a:defRPr sz="2000"/>
            </a:lvl9pPr>
          </a:lstStyle>
          <a:p>
            <a:r>
              <a:rPr lang="en-GB"/>
              <a:t>Click icon to add picture</a:t>
            </a:r>
            <a:endParaRPr lang="en-US"/>
          </a:p>
        </p:txBody>
      </p:sp>
      <p:sp>
        <p:nvSpPr>
          <p:cNvPr id="4" name="Text Placeholder 3"/>
          <p:cNvSpPr>
            <a:spLocks noGrp="1"/>
          </p:cNvSpPr>
          <p:nvPr>
            <p:ph type="body" sz="half" idx="2"/>
          </p:nvPr>
        </p:nvSpPr>
        <p:spPr>
          <a:xfrm>
            <a:off x="839788" y="2057402"/>
            <a:ext cx="3932237" cy="3811588"/>
          </a:xfrm>
        </p:spPr>
        <p:txBody>
          <a:bodyPr/>
          <a:lstStyle>
            <a:lvl1pPr marL="0" indent="0">
              <a:buNone/>
              <a:defRPr sz="1600"/>
            </a:lvl1pPr>
            <a:lvl2pPr marL="457178" indent="0">
              <a:buNone/>
              <a:defRPr sz="1400"/>
            </a:lvl2pPr>
            <a:lvl3pPr marL="914354" indent="0">
              <a:buNone/>
              <a:defRPr sz="1200"/>
            </a:lvl3pPr>
            <a:lvl4pPr marL="1371532" indent="0">
              <a:buNone/>
              <a:defRPr sz="1000"/>
            </a:lvl4pPr>
            <a:lvl5pPr marL="1828709" indent="0">
              <a:buNone/>
              <a:defRPr sz="1000"/>
            </a:lvl5pPr>
            <a:lvl6pPr marL="2285886" indent="0">
              <a:buNone/>
              <a:defRPr sz="1000"/>
            </a:lvl6pPr>
            <a:lvl7pPr marL="2743062" indent="0">
              <a:buNone/>
              <a:defRPr sz="1000"/>
            </a:lvl7pPr>
            <a:lvl8pPr marL="3200240" indent="0">
              <a:buNone/>
              <a:defRPr sz="1000"/>
            </a:lvl8pPr>
            <a:lvl9pPr marL="3657418"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0B0F6227-B27A-5148-A9FE-99E70233F1B7}" type="datetimeFigureOut">
              <a:rPr lang="en-US" smtClean="0"/>
              <a:t>6/26/2026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BA9E93A-018F-C846-9F94-D5BF2A0DC529}" type="slidenum">
              <a:rPr lang="en-US" smtClean="0"/>
              <a:t>‹#›</a:t>
            </a:fld>
            <a:endParaRPr lang="en-US"/>
          </a:p>
        </p:txBody>
      </p:sp>
    </p:spTree>
    <p:extLst>
      <p:ext uri="{BB962C8B-B14F-4D97-AF65-F5344CB8AC3E}">
        <p14:creationId xmlns:p14="http://schemas.microsoft.com/office/powerpoint/2010/main" val="67192233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0B0F6227-B27A-5148-A9FE-99E70233F1B7}" type="datetimeFigureOut">
              <a:rPr lang="en-US" smtClean="0"/>
              <a:t>6/26/2026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BA9E93A-018F-C846-9F94-D5BF2A0DC529}" type="slidenum">
              <a:rPr lang="en-US" smtClean="0"/>
              <a:t>‹#›</a:t>
            </a:fld>
            <a:endParaRPr lang="en-US"/>
          </a:p>
        </p:txBody>
      </p:sp>
    </p:spTree>
    <p:extLst>
      <p:ext uri="{BB962C8B-B14F-4D97-AF65-F5344CB8AC3E}">
        <p14:creationId xmlns:p14="http://schemas.microsoft.com/office/powerpoint/2010/main" val="15600788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body_Full image">
    <p:spTree>
      <p:nvGrpSpPr>
        <p:cNvPr id="1" name=""/>
        <p:cNvGrpSpPr/>
        <p:nvPr/>
      </p:nvGrpSpPr>
      <p:grpSpPr>
        <a:xfrm>
          <a:off x="0" y="0"/>
          <a:ext cx="0" cy="0"/>
          <a:chOff x="0" y="0"/>
          <a:chExt cx="0" cy="0"/>
        </a:xfrm>
      </p:grpSpPr>
      <p:sp>
        <p:nvSpPr>
          <p:cNvPr id="2" name="Picture Placeholder 2">
            <a:extLst>
              <a:ext uri="{FF2B5EF4-FFF2-40B4-BE49-F238E27FC236}">
                <a16:creationId xmlns:a16="http://schemas.microsoft.com/office/drawing/2014/main" id="{1B3582FB-63EB-EB7F-D253-CA357C55056E}"/>
              </a:ext>
            </a:extLst>
          </p:cNvPr>
          <p:cNvSpPr>
            <a:spLocks noGrp="1"/>
          </p:cNvSpPr>
          <p:nvPr>
            <p:ph type="pic" sz="quarter" idx="14" hasCustomPrompt="1"/>
          </p:nvPr>
        </p:nvSpPr>
        <p:spPr>
          <a:xfrm>
            <a:off x="0" y="0"/>
            <a:ext cx="12192001" cy="6858000"/>
          </a:xfrm>
          <a:solidFill>
            <a:schemeClr val="bg2">
              <a:lumMod val="10000"/>
              <a:lumOff val="90000"/>
            </a:schemeClr>
          </a:solidFill>
        </p:spPr>
        <p:txBody>
          <a:bodyPr tIns="180000"/>
          <a:lstStyle>
            <a:lvl1pPr marL="0" indent="0" algn="ctr">
              <a:buNone/>
              <a:defRPr b="0" i="1"/>
            </a:lvl1pPr>
          </a:lstStyle>
          <a:p>
            <a:r>
              <a:rPr lang="en-US" b="0" i="1"/>
              <a:t>Insert image</a:t>
            </a:r>
            <a:endParaRPr lang="en-US"/>
          </a:p>
        </p:txBody>
      </p:sp>
      <p:sp>
        <p:nvSpPr>
          <p:cNvPr id="5" name="Title 1">
            <a:extLst>
              <a:ext uri="{FF2B5EF4-FFF2-40B4-BE49-F238E27FC236}">
                <a16:creationId xmlns:a16="http://schemas.microsoft.com/office/drawing/2014/main" id="{46CA1D6E-087F-5176-B800-40E379134934}"/>
              </a:ext>
            </a:extLst>
          </p:cNvPr>
          <p:cNvSpPr>
            <a:spLocks noGrp="1"/>
          </p:cNvSpPr>
          <p:nvPr>
            <p:ph type="title"/>
          </p:nvPr>
        </p:nvSpPr>
        <p:spPr>
          <a:xfrm>
            <a:off x="527552" y="365125"/>
            <a:ext cx="7625848" cy="1325563"/>
          </a:xfrm>
          <a:prstGeom prst="rect">
            <a:avLst/>
          </a:prstGeom>
        </p:spPr>
        <p:txBody>
          <a:bodyPr/>
          <a:lstStyle>
            <a:lvl1pPr>
              <a:defRPr>
                <a:solidFill>
                  <a:schemeClr val="tx2"/>
                </a:solidFill>
              </a:defRPr>
            </a:lvl1pPr>
          </a:lstStyle>
          <a:p>
            <a:r>
              <a:rPr lang="en-GB"/>
              <a:t>Click to edit Master title style</a:t>
            </a:r>
            <a:endParaRPr lang="en-US"/>
          </a:p>
        </p:txBody>
      </p:sp>
      <p:sp>
        <p:nvSpPr>
          <p:cNvPr id="6" name="Content Placeholder 2">
            <a:extLst>
              <a:ext uri="{FF2B5EF4-FFF2-40B4-BE49-F238E27FC236}">
                <a16:creationId xmlns:a16="http://schemas.microsoft.com/office/drawing/2014/main" id="{8E2532AC-775A-6CC1-E5E0-47D446302832}"/>
              </a:ext>
            </a:extLst>
          </p:cNvPr>
          <p:cNvSpPr>
            <a:spLocks noGrp="1"/>
          </p:cNvSpPr>
          <p:nvPr>
            <p:ph idx="1"/>
          </p:nvPr>
        </p:nvSpPr>
        <p:spPr>
          <a:xfrm>
            <a:off x="527552" y="1825625"/>
            <a:ext cx="7625848" cy="4351338"/>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3">
            <a:extLst>
              <a:ext uri="{FF2B5EF4-FFF2-40B4-BE49-F238E27FC236}">
                <a16:creationId xmlns:a16="http://schemas.microsoft.com/office/drawing/2014/main" id="{14749462-DE94-7B55-A7E2-B8DFC3617DD6}"/>
              </a:ext>
            </a:extLst>
          </p:cNvPr>
          <p:cNvSpPr>
            <a:spLocks noGrp="1"/>
          </p:cNvSpPr>
          <p:nvPr>
            <p:ph type="dt" sz="half" idx="10"/>
          </p:nvPr>
        </p:nvSpPr>
        <p:spPr>
          <a:xfrm>
            <a:off x="527552" y="6356350"/>
            <a:ext cx="2743200" cy="365125"/>
          </a:xfrm>
          <a:prstGeom prst="rect">
            <a:avLst/>
          </a:prstGeom>
        </p:spPr>
        <p:txBody>
          <a:bodyPr/>
          <a:lstStyle/>
          <a:p>
            <a:fld id="{D9029FB5-A9EC-C644-8FB7-7613EBA78A8B}" type="datetimeFigureOut">
              <a:rPr lang="en-US" smtClean="0"/>
              <a:t>6/26/2026</a:t>
            </a:fld>
            <a:endParaRPr lang="en-US"/>
          </a:p>
        </p:txBody>
      </p:sp>
      <p:sp>
        <p:nvSpPr>
          <p:cNvPr id="8" name="Footer Placeholder 4">
            <a:extLst>
              <a:ext uri="{FF2B5EF4-FFF2-40B4-BE49-F238E27FC236}">
                <a16:creationId xmlns:a16="http://schemas.microsoft.com/office/drawing/2014/main" id="{BFA417D1-A5DD-CFB2-A195-46AFC1760211}"/>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5">
            <a:extLst>
              <a:ext uri="{FF2B5EF4-FFF2-40B4-BE49-F238E27FC236}">
                <a16:creationId xmlns:a16="http://schemas.microsoft.com/office/drawing/2014/main" id="{EDC24282-05BB-4269-1228-4AA896FD85F7}"/>
              </a:ext>
            </a:extLst>
          </p:cNvPr>
          <p:cNvSpPr>
            <a:spLocks noGrp="1"/>
          </p:cNvSpPr>
          <p:nvPr>
            <p:ph type="sldNum" sz="quarter" idx="12"/>
          </p:nvPr>
        </p:nvSpPr>
        <p:spPr>
          <a:xfrm>
            <a:off x="8921248" y="6356350"/>
            <a:ext cx="2743200" cy="365125"/>
          </a:xfrm>
          <a:prstGeom prst="rect">
            <a:avLst/>
          </a:prstGeom>
        </p:spPr>
        <p:txBody>
          <a:bodyPr vert="horz" wrap="square" lIns="0" tIns="0" rIns="0" bIns="0" numCol="1" anchor="ctr" anchorCtr="0" compatLnSpc="1">
            <a:prstTxWarp prst="textNoShape">
              <a:avLst/>
            </a:prstTxWarp>
          </a:bodyPr>
          <a:lstStyle>
            <a:lvl1pPr algn="r">
              <a:defRPr lang="en-US" sz="1000" smtClean="0">
                <a:solidFill>
                  <a:srgbClr val="898989"/>
                </a:solidFill>
                <a:latin typeface="Arial" panose="020B0604020202020204" pitchFamily="34" charset="0"/>
                <a:cs typeface="Arial" panose="020B0604020202020204" pitchFamily="34" charset="0"/>
              </a:defRPr>
            </a:lvl1pPr>
          </a:lstStyle>
          <a:p>
            <a:fld id="{6598F568-3512-1442-8D0D-D3D3D88AA387}" type="slidenum">
              <a:rPr lang="en-GB" smtClean="0"/>
              <a:pPr/>
              <a:t>‹#›</a:t>
            </a:fld>
            <a:endParaRPr lang="en-GB"/>
          </a:p>
        </p:txBody>
      </p:sp>
    </p:spTree>
    <p:extLst>
      <p:ext uri="{BB962C8B-B14F-4D97-AF65-F5344CB8AC3E}">
        <p14:creationId xmlns:p14="http://schemas.microsoft.com/office/powerpoint/2010/main" val="360179429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2" y="365127"/>
            <a:ext cx="2628900" cy="5811839"/>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838202" y="365127"/>
            <a:ext cx="7734300" cy="5811839"/>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0B0F6227-B27A-5148-A9FE-99E70233F1B7}" type="datetimeFigureOut">
              <a:rPr lang="en-US" smtClean="0"/>
              <a:t>6/26/2026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BA9E93A-018F-C846-9F94-D5BF2A0DC529}" type="slidenum">
              <a:rPr lang="en-US" smtClean="0"/>
              <a:t>‹#›</a:t>
            </a:fld>
            <a:endParaRPr lang="en-US"/>
          </a:p>
        </p:txBody>
      </p:sp>
    </p:spTree>
    <p:extLst>
      <p:ext uri="{BB962C8B-B14F-4D97-AF65-F5344CB8AC3E}">
        <p14:creationId xmlns:p14="http://schemas.microsoft.com/office/powerpoint/2010/main" val="170008878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Block header">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1119482-963A-59DD-C0D1-8CD35E33F753}"/>
              </a:ext>
            </a:extLst>
          </p:cNvPr>
          <p:cNvSpPr/>
          <p:nvPr userDrawn="1"/>
        </p:nvSpPr>
        <p:spPr>
          <a:xfrm>
            <a:off x="0" y="0"/>
            <a:ext cx="12192000" cy="1882579"/>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5" name="Title 1">
            <a:extLst>
              <a:ext uri="{FF2B5EF4-FFF2-40B4-BE49-F238E27FC236}">
                <a16:creationId xmlns:a16="http://schemas.microsoft.com/office/drawing/2014/main" id="{46CA1D6E-087F-5176-B800-40E379134934}"/>
              </a:ext>
            </a:extLst>
          </p:cNvPr>
          <p:cNvSpPr>
            <a:spLocks noGrp="1"/>
          </p:cNvSpPr>
          <p:nvPr>
            <p:ph type="title"/>
          </p:nvPr>
        </p:nvSpPr>
        <p:spPr>
          <a:xfrm>
            <a:off x="527552" y="365125"/>
            <a:ext cx="11445912" cy="1325563"/>
          </a:xfrm>
          <a:prstGeom prst="rect">
            <a:avLst/>
          </a:prstGeom>
        </p:spPr>
        <p:txBody>
          <a:bodyPr/>
          <a:lstStyle>
            <a:lvl1pPr algn="l">
              <a:defRPr lang="en-US" sz="4800" b="1" kern="1200" dirty="0">
                <a:solidFill>
                  <a:schemeClr val="bg1"/>
                </a:solidFill>
                <a:latin typeface="Arial" pitchFamily="34" charset="0"/>
                <a:ea typeface="+mj-ea"/>
                <a:cs typeface="Arial" pitchFamily="34" charset="0"/>
              </a:defRPr>
            </a:lvl1pPr>
          </a:lstStyle>
          <a:p>
            <a:pPr marL="0" marR="0" lvl="0" indent="0" algn="l" defTabSz="914377" rtl="0" eaLnBrk="1" fontAlgn="base" latinLnBrk="0" hangingPunct="1">
              <a:lnSpc>
                <a:spcPct val="100000"/>
              </a:lnSpc>
              <a:spcBef>
                <a:spcPct val="0"/>
              </a:spcBef>
              <a:spcAft>
                <a:spcPct val="0"/>
              </a:spcAft>
              <a:buClrTx/>
              <a:buSzTx/>
              <a:buFontTx/>
              <a:buNone/>
              <a:tabLst/>
              <a:defRPr/>
            </a:pPr>
            <a:r>
              <a:rPr lang="en-GB"/>
              <a:t>Click to edit Master title style</a:t>
            </a:r>
            <a:endParaRPr lang="en-US"/>
          </a:p>
        </p:txBody>
      </p:sp>
      <p:sp>
        <p:nvSpPr>
          <p:cNvPr id="6" name="Content Placeholder 2">
            <a:extLst>
              <a:ext uri="{FF2B5EF4-FFF2-40B4-BE49-F238E27FC236}">
                <a16:creationId xmlns:a16="http://schemas.microsoft.com/office/drawing/2014/main" id="{8E2532AC-775A-6CC1-E5E0-47D446302832}"/>
              </a:ext>
            </a:extLst>
          </p:cNvPr>
          <p:cNvSpPr>
            <a:spLocks noGrp="1"/>
          </p:cNvSpPr>
          <p:nvPr>
            <p:ph idx="1"/>
          </p:nvPr>
        </p:nvSpPr>
        <p:spPr>
          <a:xfrm>
            <a:off x="527552" y="2074481"/>
            <a:ext cx="10826248" cy="4102483"/>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3">
            <a:extLst>
              <a:ext uri="{FF2B5EF4-FFF2-40B4-BE49-F238E27FC236}">
                <a16:creationId xmlns:a16="http://schemas.microsoft.com/office/drawing/2014/main" id="{14749462-DE94-7B55-A7E2-B8DFC3617DD6}"/>
              </a:ext>
            </a:extLst>
          </p:cNvPr>
          <p:cNvSpPr>
            <a:spLocks noGrp="1"/>
          </p:cNvSpPr>
          <p:nvPr>
            <p:ph type="dt" sz="half" idx="10"/>
          </p:nvPr>
        </p:nvSpPr>
        <p:spPr>
          <a:xfrm>
            <a:off x="527552" y="6356351"/>
            <a:ext cx="2743200" cy="365125"/>
          </a:xfrm>
          <a:prstGeom prst="rect">
            <a:avLst/>
          </a:prstGeom>
        </p:spPr>
        <p:txBody>
          <a:bodyPr/>
          <a:lstStyle/>
          <a:p>
            <a:fld id="{D9029FB5-A9EC-C644-8FB7-7613EBA78A8B}" type="datetimeFigureOut">
              <a:rPr lang="en-US" smtClean="0"/>
              <a:t>6/26/2026</a:t>
            </a:fld>
            <a:endParaRPr lang="en-US"/>
          </a:p>
        </p:txBody>
      </p:sp>
      <p:sp>
        <p:nvSpPr>
          <p:cNvPr id="8" name="Footer Placeholder 4">
            <a:extLst>
              <a:ext uri="{FF2B5EF4-FFF2-40B4-BE49-F238E27FC236}">
                <a16:creationId xmlns:a16="http://schemas.microsoft.com/office/drawing/2014/main" id="{BFA417D1-A5DD-CFB2-A195-46AFC1760211}"/>
              </a:ext>
            </a:extLst>
          </p:cNvPr>
          <p:cNvSpPr>
            <a:spLocks noGrp="1"/>
          </p:cNvSpPr>
          <p:nvPr>
            <p:ph type="ftr" sz="quarter" idx="11"/>
          </p:nvPr>
        </p:nvSpPr>
        <p:spPr>
          <a:xfrm>
            <a:off x="4038600" y="6356351"/>
            <a:ext cx="4114800" cy="365125"/>
          </a:xfrm>
          <a:prstGeom prst="rect">
            <a:avLst/>
          </a:prstGeom>
        </p:spPr>
        <p:txBody>
          <a:bodyPr/>
          <a:lstStyle/>
          <a:p>
            <a:endParaRPr lang="en-US"/>
          </a:p>
        </p:txBody>
      </p:sp>
      <p:sp>
        <p:nvSpPr>
          <p:cNvPr id="9" name="Slide Number Placeholder 5">
            <a:extLst>
              <a:ext uri="{FF2B5EF4-FFF2-40B4-BE49-F238E27FC236}">
                <a16:creationId xmlns:a16="http://schemas.microsoft.com/office/drawing/2014/main" id="{EDC24282-05BB-4269-1228-4AA896FD85F7}"/>
              </a:ext>
            </a:extLst>
          </p:cNvPr>
          <p:cNvSpPr>
            <a:spLocks noGrp="1"/>
          </p:cNvSpPr>
          <p:nvPr>
            <p:ph type="sldNum" sz="quarter" idx="12"/>
          </p:nvPr>
        </p:nvSpPr>
        <p:spPr>
          <a:xfrm>
            <a:off x="8921248" y="6356351"/>
            <a:ext cx="2743200" cy="365125"/>
          </a:xfrm>
          <a:prstGeom prst="rect">
            <a:avLst/>
          </a:prstGeom>
        </p:spPr>
        <p:txBody>
          <a:bodyPr vert="horz" wrap="square" lIns="0" tIns="0" rIns="0" bIns="0" numCol="1" anchor="ctr" anchorCtr="0" compatLnSpc="1">
            <a:prstTxWarp prst="textNoShape">
              <a:avLst/>
            </a:prstTxWarp>
          </a:bodyPr>
          <a:lstStyle>
            <a:lvl1pPr algn="r">
              <a:defRPr lang="en-US" sz="1000" smtClean="0">
                <a:solidFill>
                  <a:srgbClr val="898989"/>
                </a:solidFill>
                <a:latin typeface="Arial" panose="020B0604020202020204" pitchFamily="34" charset="0"/>
                <a:cs typeface="Arial" panose="020B0604020202020204" pitchFamily="34" charset="0"/>
              </a:defRPr>
            </a:lvl1pPr>
          </a:lstStyle>
          <a:p>
            <a:fld id="{6598F568-3512-1442-8D0D-D3D3D88AA387}" type="slidenum">
              <a:rPr lang="en-GB" smtClean="0"/>
              <a:pPr/>
              <a:t>‹#›</a:t>
            </a:fld>
            <a:endParaRPr lang="en-GB"/>
          </a:p>
        </p:txBody>
      </p:sp>
    </p:spTree>
    <p:extLst>
      <p:ext uri="{BB962C8B-B14F-4D97-AF65-F5344CB8AC3E}">
        <p14:creationId xmlns:p14="http://schemas.microsoft.com/office/powerpoint/2010/main" val="317623507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 preserve="1">
  <p:cSld name="Purple Title Slide">
    <p:bg>
      <p:bgPr>
        <a:solidFill>
          <a:srgbClr val="5D2979"/>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9B8E4AFA-0C8C-9540-AEFD-8CE9FF2C2B60}"/>
              </a:ext>
            </a:extLst>
          </p:cNvPr>
          <p:cNvSpPr/>
          <p:nvPr userDrawn="1"/>
        </p:nvSpPr>
        <p:spPr>
          <a:xfrm>
            <a:off x="609600" y="332656"/>
            <a:ext cx="2174032" cy="1080219"/>
          </a:xfrm>
          <a:prstGeom prst="rect">
            <a:avLst/>
          </a:prstGeom>
          <a:solidFill>
            <a:srgbClr val="5D29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698500" y="1846550"/>
            <a:ext cx="10363200" cy="2041524"/>
          </a:xfrm>
        </p:spPr>
        <p:txBody>
          <a:bodyPr/>
          <a:lstStyle>
            <a:lvl1pPr>
              <a:defRPr sz="40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r>
              <a:rPr lang="en-US"/>
              <a:t>Click to edit Master title style</a:t>
            </a:r>
            <a:endParaRPr lang="en-GB"/>
          </a:p>
        </p:txBody>
      </p:sp>
      <p:sp>
        <p:nvSpPr>
          <p:cNvPr id="3" name="Subtitle 2"/>
          <p:cNvSpPr>
            <a:spLocks noGrp="1"/>
          </p:cNvSpPr>
          <p:nvPr>
            <p:ph type="subTitle" idx="1"/>
          </p:nvPr>
        </p:nvSpPr>
        <p:spPr>
          <a:xfrm>
            <a:off x="698500" y="3888073"/>
            <a:ext cx="8534400" cy="1752600"/>
          </a:xfrm>
        </p:spPr>
        <p:txBody>
          <a:bodyPr/>
          <a:lstStyle>
            <a:lvl1pPr marL="0" indent="0" algn="l">
              <a:buNone/>
              <a:defRPr sz="2800">
                <a:solidFill>
                  <a:schemeClr val="bg1">
                    <a:lumMod val="85000"/>
                  </a:schemeClr>
                </a:solidFill>
                <a:latin typeface="Open Sans Light" panose="020B0606030504020204" pitchFamily="34" charset="0"/>
                <a:ea typeface="Open Sans Light" panose="020B0606030504020204" pitchFamily="34" charset="0"/>
                <a:cs typeface="Open Sans Light" panose="020B0606030504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a:xfrm>
            <a:off x="698500" y="6430232"/>
            <a:ext cx="2844800" cy="365125"/>
          </a:xfrm>
        </p:spPr>
        <p:txBody>
          <a:bodyPr/>
          <a:lstStyle>
            <a:lvl1pPr>
              <a:defRPr>
                <a:latin typeface="Open Sans Light" panose="020B0606030504020204" pitchFamily="34" charset="0"/>
                <a:ea typeface="Open Sans Light" panose="020B0606030504020204" pitchFamily="34" charset="0"/>
                <a:cs typeface="Open Sans Light" panose="020B0606030504020204" pitchFamily="34" charset="0"/>
              </a:defRPr>
            </a:lvl1pPr>
          </a:lstStyle>
          <a:p>
            <a:fld id="{EC7AB759-530A-46AC-842F-B07144F002F9}" type="datetimeFigureOut">
              <a:rPr lang="en-GB" smtClean="0"/>
              <a:pPr/>
              <a:t>26/06/2026</a:t>
            </a:fld>
            <a:endParaRPr lang="en-GB"/>
          </a:p>
        </p:txBody>
      </p:sp>
      <p:sp>
        <p:nvSpPr>
          <p:cNvPr id="5" name="Footer Placeholder 4"/>
          <p:cNvSpPr>
            <a:spLocks noGrp="1"/>
          </p:cNvSpPr>
          <p:nvPr>
            <p:ph type="ftr" sz="quarter" idx="11"/>
          </p:nvPr>
        </p:nvSpPr>
        <p:spPr/>
        <p:txBody>
          <a:bodyPr/>
          <a:lstStyle>
            <a:lvl1pPr>
              <a:defRPr>
                <a:latin typeface="Open Sans Light" panose="020B0606030504020204" pitchFamily="34" charset="0"/>
                <a:ea typeface="Open Sans Light" panose="020B0606030504020204" pitchFamily="34" charset="0"/>
                <a:cs typeface="Open Sans Light" panose="020B0606030504020204" pitchFamily="34" charset="0"/>
              </a:defRPr>
            </a:lvl1pPr>
          </a:lstStyle>
          <a:p>
            <a:endParaRPr lang="en-GB"/>
          </a:p>
        </p:txBody>
      </p:sp>
      <p:sp>
        <p:nvSpPr>
          <p:cNvPr id="6" name="Slide Number Placeholder 5"/>
          <p:cNvSpPr>
            <a:spLocks noGrp="1"/>
          </p:cNvSpPr>
          <p:nvPr>
            <p:ph type="sldNum" sz="quarter" idx="12"/>
          </p:nvPr>
        </p:nvSpPr>
        <p:spPr/>
        <p:txBody>
          <a:bodyPr/>
          <a:lstStyle>
            <a:lvl1pPr>
              <a:defRPr>
                <a:latin typeface="Open Sans Light" panose="020B0606030504020204" pitchFamily="34" charset="0"/>
                <a:ea typeface="Open Sans Light" panose="020B0606030504020204" pitchFamily="34" charset="0"/>
                <a:cs typeface="Open Sans Light" panose="020B0606030504020204" pitchFamily="34" charset="0"/>
              </a:defRPr>
            </a:lvl1pPr>
          </a:lstStyle>
          <a:p>
            <a:fld id="{10AD8A0A-4898-40BF-9009-4DA7E611EAC1}" type="slidenum">
              <a:rPr lang="en-GB" smtClean="0"/>
              <a:pPr/>
              <a:t>‹#›</a:t>
            </a:fld>
            <a:endParaRPr lang="en-GB"/>
          </a:p>
        </p:txBody>
      </p:sp>
      <p:pic>
        <p:nvPicPr>
          <p:cNvPr id="10" name="Picture 9">
            <a:extLst>
              <a:ext uri="{FF2B5EF4-FFF2-40B4-BE49-F238E27FC236}">
                <a16:creationId xmlns:a16="http://schemas.microsoft.com/office/drawing/2014/main" id="{465F806C-12F6-4E44-8704-B6F78D76F79E}"/>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698500" y="505148"/>
            <a:ext cx="1655343" cy="707627"/>
          </a:xfrm>
          <a:prstGeom prst="rect">
            <a:avLst/>
          </a:prstGeom>
        </p:spPr>
      </p:pic>
    </p:spTree>
    <p:extLst>
      <p:ext uri="{BB962C8B-B14F-4D97-AF65-F5344CB8AC3E}">
        <p14:creationId xmlns:p14="http://schemas.microsoft.com/office/powerpoint/2010/main" val="46554453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itle" preserve="1">
  <p:cSld name="Breaker">
    <p:bg>
      <p:bgPr>
        <a:solidFill>
          <a:schemeClr val="tx1"/>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EC01943E-A45F-4D92-6E75-1A0DFDDC85BE}"/>
              </a:ext>
            </a:extLst>
          </p:cNvPr>
          <p:cNvPicPr>
            <a:picLocks noChangeAspect="1"/>
          </p:cNvPicPr>
          <p:nvPr userDrawn="1"/>
        </p:nvPicPr>
        <p:blipFill>
          <a:blip r:embed="rId2"/>
          <a:srcRect/>
          <a:stretch/>
        </p:blipFill>
        <p:spPr>
          <a:xfrm>
            <a:off x="0" y="0"/>
            <a:ext cx="12192000" cy="6858000"/>
          </a:xfrm>
          <a:prstGeom prst="rect">
            <a:avLst/>
          </a:prstGeom>
        </p:spPr>
      </p:pic>
      <p:sp>
        <p:nvSpPr>
          <p:cNvPr id="2" name="Title 1">
            <a:extLst>
              <a:ext uri="{FF2B5EF4-FFF2-40B4-BE49-F238E27FC236}">
                <a16:creationId xmlns:a16="http://schemas.microsoft.com/office/drawing/2014/main" id="{67D6C59C-FF2E-854D-7E08-862FFAE96FE8}"/>
              </a:ext>
            </a:extLst>
          </p:cNvPr>
          <p:cNvSpPr>
            <a:spLocks noGrp="1"/>
          </p:cNvSpPr>
          <p:nvPr>
            <p:ph type="ctrTitle"/>
          </p:nvPr>
        </p:nvSpPr>
        <p:spPr>
          <a:xfrm>
            <a:off x="565010" y="1041400"/>
            <a:ext cx="6894576" cy="2387600"/>
          </a:xfrm>
        </p:spPr>
        <p:txBody>
          <a:bodyPr anchor="b"/>
          <a:lstStyle>
            <a:lvl1pPr algn="l">
              <a:defRPr sz="6000">
                <a:solidFill>
                  <a:schemeClr val="bg1"/>
                </a:solidFill>
              </a:defRPr>
            </a:lvl1pPr>
          </a:lstStyle>
          <a:p>
            <a:r>
              <a:rPr lang="en-GB"/>
              <a:t>Click to edit</a:t>
            </a:r>
            <a:endParaRPr lang="en-US"/>
          </a:p>
        </p:txBody>
      </p:sp>
      <p:sp>
        <p:nvSpPr>
          <p:cNvPr id="3" name="Subtitle 2">
            <a:extLst>
              <a:ext uri="{FF2B5EF4-FFF2-40B4-BE49-F238E27FC236}">
                <a16:creationId xmlns:a16="http://schemas.microsoft.com/office/drawing/2014/main" id="{EE56C069-EFDB-E602-5915-AF1ACF581702}"/>
              </a:ext>
            </a:extLst>
          </p:cNvPr>
          <p:cNvSpPr>
            <a:spLocks noGrp="1"/>
          </p:cNvSpPr>
          <p:nvPr>
            <p:ph type="subTitle" idx="1" hasCustomPrompt="1"/>
          </p:nvPr>
        </p:nvSpPr>
        <p:spPr>
          <a:xfrm>
            <a:off x="565010" y="3521075"/>
            <a:ext cx="6894576" cy="1655762"/>
          </a:xfrm>
        </p:spPr>
        <p:txBody>
          <a:bodyPr>
            <a:normAutofit/>
          </a:bodyPr>
          <a:lstStyle>
            <a:lvl1pPr marL="0" indent="0" algn="l">
              <a:buNone/>
              <a:defRPr sz="2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subtitle style</a:t>
            </a:r>
            <a:endParaRPr lang="en-US"/>
          </a:p>
        </p:txBody>
      </p:sp>
    </p:spTree>
    <p:extLst>
      <p:ext uri="{BB962C8B-B14F-4D97-AF65-F5344CB8AC3E}">
        <p14:creationId xmlns:p14="http://schemas.microsoft.com/office/powerpoint/2010/main" val="25065222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Content ">
    <p:bg>
      <p:bgPr>
        <a:solidFill>
          <a:schemeClr val="tx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ADDF868-4393-1C68-F8A1-2309C93DAC64}"/>
              </a:ext>
            </a:extLst>
          </p:cNvPr>
          <p:cNvPicPr>
            <a:picLocks noChangeAspect="1"/>
          </p:cNvPicPr>
          <p:nvPr userDrawn="1"/>
        </p:nvPicPr>
        <p:blipFill>
          <a:blip r:embed="rId2"/>
          <a:srcRect/>
          <a:stretch/>
        </p:blipFill>
        <p:spPr>
          <a:xfrm flipV="1">
            <a:off x="0" y="0"/>
            <a:ext cx="12192000" cy="6858000"/>
          </a:xfrm>
          <a:prstGeom prst="rect">
            <a:avLst/>
          </a:prstGeom>
        </p:spPr>
      </p:pic>
      <p:sp>
        <p:nvSpPr>
          <p:cNvPr id="2" name="Title 1">
            <a:extLst>
              <a:ext uri="{FF2B5EF4-FFF2-40B4-BE49-F238E27FC236}">
                <a16:creationId xmlns:a16="http://schemas.microsoft.com/office/drawing/2014/main" id="{FF211BC9-45F5-E908-526A-9BD942AE659A}"/>
              </a:ext>
            </a:extLst>
          </p:cNvPr>
          <p:cNvSpPr>
            <a:spLocks noGrp="1"/>
          </p:cNvSpPr>
          <p:nvPr>
            <p:ph type="ctrTitle"/>
          </p:nvPr>
        </p:nvSpPr>
        <p:spPr>
          <a:xfrm>
            <a:off x="565009" y="671531"/>
            <a:ext cx="8629555" cy="777441"/>
          </a:xfrm>
        </p:spPr>
        <p:txBody>
          <a:bodyPr anchor="t">
            <a:normAutofit/>
          </a:bodyPr>
          <a:lstStyle>
            <a:lvl1pPr algn="l">
              <a:defRPr sz="4000">
                <a:solidFill>
                  <a:schemeClr val="tx1"/>
                </a:solidFill>
              </a:defRPr>
            </a:lvl1pPr>
          </a:lstStyle>
          <a:p>
            <a:r>
              <a:rPr lang="en-GB"/>
              <a:t>Click to edit</a:t>
            </a:r>
            <a:endParaRPr lang="en-US"/>
          </a:p>
        </p:txBody>
      </p:sp>
      <p:sp>
        <p:nvSpPr>
          <p:cNvPr id="3" name="Text Placeholder 7">
            <a:extLst>
              <a:ext uri="{FF2B5EF4-FFF2-40B4-BE49-F238E27FC236}">
                <a16:creationId xmlns:a16="http://schemas.microsoft.com/office/drawing/2014/main" id="{4CFF4971-54A4-9D55-150B-A74838B39CD7}"/>
              </a:ext>
            </a:extLst>
          </p:cNvPr>
          <p:cNvSpPr>
            <a:spLocks noGrp="1"/>
          </p:cNvSpPr>
          <p:nvPr>
            <p:ph type="body" sz="quarter" idx="10" hasCustomPrompt="1"/>
          </p:nvPr>
        </p:nvSpPr>
        <p:spPr>
          <a:xfrm>
            <a:off x="565932" y="1477645"/>
            <a:ext cx="8628270" cy="4708824"/>
          </a:xfrm>
        </p:spPr>
        <p:txBody>
          <a:bodyPr>
            <a:normAutofit/>
          </a:bodyPr>
          <a:lstStyle>
            <a:lvl1pPr marL="0" indent="0">
              <a:buFontTx/>
              <a:buNone/>
              <a:defRPr sz="2400"/>
            </a:lvl1pPr>
          </a:lstStyle>
          <a:p>
            <a:pPr lvl="0"/>
            <a:r>
              <a:rPr lang="en-US"/>
              <a:t>Body text goes here</a:t>
            </a:r>
          </a:p>
        </p:txBody>
      </p:sp>
    </p:spTree>
    <p:extLst>
      <p:ext uri="{BB962C8B-B14F-4D97-AF65-F5344CB8AC3E}">
        <p14:creationId xmlns:p14="http://schemas.microsoft.com/office/powerpoint/2010/main" val="420846262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Black Title Slide">
    <p:bg>
      <p:bgPr>
        <a:solidFill>
          <a:schemeClr val="tx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9B8E4AFA-0C8C-9540-AEFD-8CE9FF2C2B60}"/>
              </a:ext>
            </a:extLst>
          </p:cNvPr>
          <p:cNvSpPr/>
          <p:nvPr userDrawn="1"/>
        </p:nvSpPr>
        <p:spPr>
          <a:xfrm>
            <a:off x="609600" y="332656"/>
            <a:ext cx="2174032" cy="108021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698500" y="1846550"/>
            <a:ext cx="10363200" cy="2041524"/>
          </a:xfrm>
        </p:spPr>
        <p:txBody>
          <a:bodyPr/>
          <a:lstStyle>
            <a:lvl1pPr>
              <a:defRPr sz="40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r>
              <a:rPr lang="en-US"/>
              <a:t>Click to edit Master title style</a:t>
            </a:r>
            <a:endParaRPr lang="en-GB"/>
          </a:p>
        </p:txBody>
      </p:sp>
    </p:spTree>
    <p:extLst>
      <p:ext uri="{BB962C8B-B14F-4D97-AF65-F5344CB8AC3E}">
        <p14:creationId xmlns:p14="http://schemas.microsoft.com/office/powerpoint/2010/main" val="109984203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98500" y="2130426"/>
            <a:ext cx="10363200" cy="1470025"/>
          </a:xfrm>
        </p:spPr>
        <p:txBody>
          <a:bodyPr/>
          <a:lstStyle>
            <a:lvl1pPr>
              <a:defRPr sz="3200" b="1">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r>
              <a:rPr lang="en-US"/>
              <a:t>Click to edit Master title style</a:t>
            </a:r>
            <a:endParaRPr lang="en-GB"/>
          </a:p>
        </p:txBody>
      </p:sp>
      <p:sp>
        <p:nvSpPr>
          <p:cNvPr id="3" name="Subtitle 2"/>
          <p:cNvSpPr>
            <a:spLocks noGrp="1"/>
          </p:cNvSpPr>
          <p:nvPr>
            <p:ph type="subTitle" idx="1"/>
          </p:nvPr>
        </p:nvSpPr>
        <p:spPr>
          <a:xfrm>
            <a:off x="698500" y="3886200"/>
            <a:ext cx="8534400" cy="1752600"/>
          </a:xfrm>
        </p:spPr>
        <p:txBody>
          <a:bodyPr/>
          <a:lstStyle>
            <a:lvl1pPr marL="0" indent="0" algn="l">
              <a:buNone/>
              <a:defRPr sz="2800">
                <a:solidFill>
                  <a:schemeClr val="tx1">
                    <a:tint val="75000"/>
                  </a:schemeClr>
                </a:solidFill>
                <a:latin typeface="Open Sans Light" panose="020B0606030504020204" pitchFamily="34" charset="0"/>
                <a:ea typeface="Open Sans Light" panose="020B0606030504020204" pitchFamily="34" charset="0"/>
                <a:cs typeface="Open Sans Light" panose="020B0606030504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a:xfrm>
            <a:off x="698500" y="6428359"/>
            <a:ext cx="2844800" cy="365125"/>
          </a:xfrm>
        </p:spPr>
        <p:txBody>
          <a:bodyPr/>
          <a:lstStyle>
            <a:lvl1pPr>
              <a:defRPr>
                <a:latin typeface="Open Sans Light" panose="020B0606030504020204" pitchFamily="34" charset="0"/>
                <a:ea typeface="Open Sans Light" panose="020B0606030504020204" pitchFamily="34" charset="0"/>
                <a:cs typeface="Open Sans Light" panose="020B0606030504020204" pitchFamily="34" charset="0"/>
              </a:defRPr>
            </a:lvl1pPr>
          </a:lstStyle>
          <a:p>
            <a:fld id="{EC7AB759-530A-46AC-842F-B07144F002F9}" type="datetimeFigureOut">
              <a:rPr lang="en-GB" smtClean="0"/>
              <a:pPr/>
              <a:t>26/06/2026</a:t>
            </a:fld>
            <a:endParaRPr lang="en-GB"/>
          </a:p>
        </p:txBody>
      </p:sp>
      <p:sp>
        <p:nvSpPr>
          <p:cNvPr id="5" name="Footer Placeholder 4"/>
          <p:cNvSpPr>
            <a:spLocks noGrp="1"/>
          </p:cNvSpPr>
          <p:nvPr>
            <p:ph type="ftr" sz="quarter" idx="11"/>
          </p:nvPr>
        </p:nvSpPr>
        <p:spPr/>
        <p:txBody>
          <a:bodyPr/>
          <a:lstStyle>
            <a:lvl1pPr>
              <a:defRPr>
                <a:latin typeface="Open Sans Light" panose="020B0606030504020204" pitchFamily="34" charset="0"/>
                <a:ea typeface="Open Sans Light" panose="020B0606030504020204" pitchFamily="34" charset="0"/>
                <a:cs typeface="Open Sans Light" panose="020B0606030504020204" pitchFamily="34" charset="0"/>
              </a:defRPr>
            </a:lvl1pPr>
          </a:lstStyle>
          <a:p>
            <a:endParaRPr lang="en-GB"/>
          </a:p>
        </p:txBody>
      </p:sp>
      <p:sp>
        <p:nvSpPr>
          <p:cNvPr id="6" name="Slide Number Placeholder 5"/>
          <p:cNvSpPr>
            <a:spLocks noGrp="1"/>
          </p:cNvSpPr>
          <p:nvPr>
            <p:ph type="sldNum" sz="quarter" idx="12"/>
          </p:nvPr>
        </p:nvSpPr>
        <p:spPr/>
        <p:txBody>
          <a:bodyPr/>
          <a:lstStyle>
            <a:lvl1pPr>
              <a:defRPr>
                <a:latin typeface="Open Sans Light" panose="020B0606030504020204" pitchFamily="34" charset="0"/>
                <a:ea typeface="Open Sans Light" panose="020B0606030504020204" pitchFamily="34" charset="0"/>
                <a:cs typeface="Open Sans Light" panose="020B0606030504020204" pitchFamily="34" charset="0"/>
              </a:defRPr>
            </a:lvl1pPr>
          </a:lstStyle>
          <a:p>
            <a:fld id="{10AD8A0A-4898-40BF-9009-4DA7E611EAC1}" type="slidenum">
              <a:rPr lang="en-GB" smtClean="0"/>
              <a:pPr/>
              <a:t>‹#›</a:t>
            </a:fld>
            <a:endParaRPr lang="en-GB"/>
          </a:p>
        </p:txBody>
      </p:sp>
    </p:spTree>
    <p:extLst>
      <p:ext uri="{BB962C8B-B14F-4D97-AF65-F5344CB8AC3E}">
        <p14:creationId xmlns:p14="http://schemas.microsoft.com/office/powerpoint/2010/main" val="281692436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98500" y="1268760"/>
            <a:ext cx="10959008" cy="1143000"/>
          </a:xfrm>
        </p:spPr>
        <p:txBody>
          <a:bodyPr/>
          <a:lstStyle>
            <a:lvl1pPr>
              <a:defRPr sz="3600">
                <a:latin typeface="Open Sans Light" panose="020B0606030504020204" pitchFamily="34" charset="0"/>
                <a:ea typeface="Open Sans Light" panose="020B0606030504020204" pitchFamily="34" charset="0"/>
                <a:cs typeface="Open Sans Light" panose="020B0606030504020204" pitchFamily="34" charset="0"/>
              </a:defRPr>
            </a:lvl1pPr>
          </a:lstStyle>
          <a:p>
            <a:r>
              <a:rPr lang="en-US"/>
              <a:t>Click to edit Master title style</a:t>
            </a:r>
            <a:endParaRPr lang="en-GB"/>
          </a:p>
        </p:txBody>
      </p:sp>
      <p:sp>
        <p:nvSpPr>
          <p:cNvPr id="3" name="Content Placeholder 2"/>
          <p:cNvSpPr>
            <a:spLocks noGrp="1"/>
          </p:cNvSpPr>
          <p:nvPr>
            <p:ph idx="1"/>
          </p:nvPr>
        </p:nvSpPr>
        <p:spPr>
          <a:xfrm>
            <a:off x="698500" y="2492897"/>
            <a:ext cx="10972800" cy="3633267"/>
          </a:xfrm>
        </p:spPr>
        <p:txBody>
          <a:bodyPr/>
          <a:lstStyle>
            <a:lvl1pPr>
              <a:defRPr sz="2800">
                <a:latin typeface="Open Sans Light" panose="020B0606030504020204" pitchFamily="34" charset="0"/>
                <a:ea typeface="Open Sans Light" panose="020B0606030504020204" pitchFamily="34" charset="0"/>
                <a:cs typeface="Open Sans Light" panose="020B0606030504020204" pitchFamily="34" charset="0"/>
              </a:defRPr>
            </a:lvl1pPr>
            <a:lvl2pPr>
              <a:defRPr sz="2400">
                <a:latin typeface="Open Sans Light" panose="020B0606030504020204" pitchFamily="34" charset="0"/>
                <a:ea typeface="Open Sans Light" panose="020B0606030504020204" pitchFamily="34" charset="0"/>
                <a:cs typeface="Open Sans Light" panose="020B0606030504020204" pitchFamily="34" charset="0"/>
              </a:defRPr>
            </a:lvl2pPr>
            <a:lvl3pPr>
              <a:defRPr sz="2400">
                <a:latin typeface="Open Sans Light" panose="020B0606030504020204" pitchFamily="34" charset="0"/>
                <a:ea typeface="Open Sans Light" panose="020B0606030504020204" pitchFamily="34" charset="0"/>
                <a:cs typeface="Open Sans Light" panose="020B0606030504020204" pitchFamily="34" charset="0"/>
              </a:defRPr>
            </a:lvl3pPr>
            <a:lvl4pPr>
              <a:defRPr sz="2400">
                <a:latin typeface="Open Sans Light" panose="020B0606030504020204" pitchFamily="34" charset="0"/>
                <a:ea typeface="Open Sans Light" panose="020B0606030504020204" pitchFamily="34" charset="0"/>
                <a:cs typeface="Open Sans Light" panose="020B0606030504020204" pitchFamily="34" charset="0"/>
              </a:defRPr>
            </a:lvl4pPr>
            <a:lvl5pPr>
              <a:defRPr sz="2400">
                <a:latin typeface="Open Sans Light" panose="020B0606030504020204" pitchFamily="34" charset="0"/>
                <a:ea typeface="Open Sans Light" panose="020B0606030504020204" pitchFamily="34" charset="0"/>
                <a:cs typeface="Open Sans Light" panose="020B06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a:xfrm>
            <a:off x="698500" y="6428359"/>
            <a:ext cx="2844800" cy="365125"/>
          </a:xfrm>
        </p:spPr>
        <p:txBody>
          <a:bodyPr/>
          <a:lstStyle>
            <a:lvl1pPr>
              <a:defRPr>
                <a:latin typeface="Open Sans Light" panose="020B0606030504020204" pitchFamily="34" charset="0"/>
                <a:ea typeface="Open Sans Light" panose="020B0606030504020204" pitchFamily="34" charset="0"/>
                <a:cs typeface="Open Sans Light" panose="020B0606030504020204" pitchFamily="34" charset="0"/>
              </a:defRPr>
            </a:lvl1pPr>
          </a:lstStyle>
          <a:p>
            <a:fld id="{222B6232-AB33-4513-9527-F98CEC472D23}" type="datetimeFigureOut">
              <a:rPr lang="en-GB" smtClean="0"/>
              <a:pPr/>
              <a:t>26/06/2026</a:t>
            </a:fld>
            <a:endParaRPr lang="en-GB"/>
          </a:p>
        </p:txBody>
      </p:sp>
      <p:sp>
        <p:nvSpPr>
          <p:cNvPr id="5" name="Footer Placeholder 4"/>
          <p:cNvSpPr>
            <a:spLocks noGrp="1"/>
          </p:cNvSpPr>
          <p:nvPr>
            <p:ph type="ftr" sz="quarter" idx="11"/>
          </p:nvPr>
        </p:nvSpPr>
        <p:spPr/>
        <p:txBody>
          <a:bodyPr/>
          <a:lstStyle>
            <a:lvl1pPr>
              <a:defRPr>
                <a:latin typeface="Open Sans Light" panose="020B0606030504020204" pitchFamily="34" charset="0"/>
                <a:ea typeface="Open Sans Light" panose="020B0606030504020204" pitchFamily="34" charset="0"/>
                <a:cs typeface="Open Sans Light" panose="020B0606030504020204" pitchFamily="34" charset="0"/>
              </a:defRPr>
            </a:lvl1pPr>
          </a:lstStyle>
          <a:p>
            <a:endParaRPr lang="en-GB"/>
          </a:p>
        </p:txBody>
      </p:sp>
      <p:sp>
        <p:nvSpPr>
          <p:cNvPr id="6" name="Slide Number Placeholder 5"/>
          <p:cNvSpPr>
            <a:spLocks noGrp="1"/>
          </p:cNvSpPr>
          <p:nvPr>
            <p:ph type="sldNum" sz="quarter" idx="12"/>
          </p:nvPr>
        </p:nvSpPr>
        <p:spPr/>
        <p:txBody>
          <a:bodyPr/>
          <a:lstStyle>
            <a:lvl1pPr>
              <a:defRPr>
                <a:latin typeface="Open Sans Light" panose="020B0606030504020204" pitchFamily="34" charset="0"/>
                <a:ea typeface="Open Sans Light" panose="020B0606030504020204" pitchFamily="34" charset="0"/>
                <a:cs typeface="Open Sans Light" panose="020B0606030504020204" pitchFamily="34" charset="0"/>
              </a:defRPr>
            </a:lvl1pPr>
          </a:lstStyle>
          <a:p>
            <a:fld id="{F758A139-7ABE-46A1-B082-C2C77667394C}" type="slidenum">
              <a:rPr lang="en-GB" smtClean="0"/>
              <a:pPr/>
              <a:t>‹#›</a:t>
            </a:fld>
            <a:endParaRPr lang="en-GB"/>
          </a:p>
        </p:txBody>
      </p:sp>
    </p:spTree>
    <p:extLst>
      <p:ext uri="{BB962C8B-B14F-4D97-AF65-F5344CB8AC3E}">
        <p14:creationId xmlns:p14="http://schemas.microsoft.com/office/powerpoint/2010/main" val="185826053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GREY">
    <p:bg>
      <p:bgPr>
        <a:solidFill>
          <a:schemeClr val="bg1">
            <a:lumMod val="50000"/>
            <a:alpha val="66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98500" y="1268760"/>
            <a:ext cx="10959008" cy="1143000"/>
          </a:xfrm>
        </p:spPr>
        <p:txBody>
          <a:bodyPr/>
          <a:lstStyle>
            <a:lvl1pPr>
              <a:defRPr sz="3600">
                <a:solidFill>
                  <a:schemeClr val="tx2"/>
                </a:solidFill>
                <a:latin typeface="Open Sans Light" panose="020B0606030504020204" pitchFamily="34" charset="0"/>
                <a:ea typeface="Open Sans Light" panose="020B0606030504020204" pitchFamily="34" charset="0"/>
                <a:cs typeface="Open Sans Light" panose="020B0606030504020204" pitchFamily="34" charset="0"/>
              </a:defRPr>
            </a:lvl1pPr>
          </a:lstStyle>
          <a:p>
            <a:r>
              <a:rPr lang="en-US"/>
              <a:t>Click to edit Master title style</a:t>
            </a:r>
            <a:endParaRPr lang="en-GB"/>
          </a:p>
        </p:txBody>
      </p:sp>
      <p:sp>
        <p:nvSpPr>
          <p:cNvPr id="3" name="Content Placeholder 2"/>
          <p:cNvSpPr>
            <a:spLocks noGrp="1"/>
          </p:cNvSpPr>
          <p:nvPr>
            <p:ph idx="1"/>
          </p:nvPr>
        </p:nvSpPr>
        <p:spPr>
          <a:xfrm>
            <a:off x="698500" y="2492897"/>
            <a:ext cx="10972800" cy="3633267"/>
          </a:xfrm>
        </p:spPr>
        <p:txBody>
          <a:bodyPr/>
          <a:lstStyle>
            <a:lvl1pPr>
              <a:defRPr sz="2800">
                <a:latin typeface="Open Sans Light" panose="020B0606030504020204" pitchFamily="34" charset="0"/>
                <a:ea typeface="Open Sans Light" panose="020B0606030504020204" pitchFamily="34" charset="0"/>
                <a:cs typeface="Open Sans Light" panose="020B0606030504020204" pitchFamily="34" charset="0"/>
              </a:defRPr>
            </a:lvl1pPr>
            <a:lvl2pPr>
              <a:defRPr sz="2400">
                <a:latin typeface="Open Sans Light" panose="020B0606030504020204" pitchFamily="34" charset="0"/>
                <a:ea typeface="Open Sans Light" panose="020B0606030504020204" pitchFamily="34" charset="0"/>
                <a:cs typeface="Open Sans Light" panose="020B0606030504020204" pitchFamily="34" charset="0"/>
              </a:defRPr>
            </a:lvl2pPr>
            <a:lvl3pPr>
              <a:defRPr sz="2400">
                <a:latin typeface="Open Sans Light" panose="020B0606030504020204" pitchFamily="34" charset="0"/>
                <a:ea typeface="Open Sans Light" panose="020B0606030504020204" pitchFamily="34" charset="0"/>
                <a:cs typeface="Open Sans Light" panose="020B0606030504020204" pitchFamily="34" charset="0"/>
              </a:defRPr>
            </a:lvl3pPr>
            <a:lvl4pPr>
              <a:defRPr sz="2400">
                <a:latin typeface="Open Sans Light" panose="020B0606030504020204" pitchFamily="34" charset="0"/>
                <a:ea typeface="Open Sans Light" panose="020B0606030504020204" pitchFamily="34" charset="0"/>
                <a:cs typeface="Open Sans Light" panose="020B0606030504020204" pitchFamily="34" charset="0"/>
              </a:defRPr>
            </a:lvl4pPr>
            <a:lvl5pPr>
              <a:defRPr sz="2400">
                <a:latin typeface="Open Sans Light" panose="020B0606030504020204" pitchFamily="34" charset="0"/>
                <a:ea typeface="Open Sans Light" panose="020B0606030504020204" pitchFamily="34" charset="0"/>
                <a:cs typeface="Open Sans Light" panose="020B06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a:xfrm>
            <a:off x="698500" y="6428359"/>
            <a:ext cx="2844800" cy="365125"/>
          </a:xfrm>
        </p:spPr>
        <p:txBody>
          <a:bodyPr/>
          <a:lstStyle>
            <a:lvl1pPr>
              <a:defRPr>
                <a:latin typeface="Open Sans Light" panose="020B0606030504020204" pitchFamily="34" charset="0"/>
                <a:ea typeface="Open Sans Light" panose="020B0606030504020204" pitchFamily="34" charset="0"/>
                <a:cs typeface="Open Sans Light" panose="020B0606030504020204" pitchFamily="34" charset="0"/>
              </a:defRPr>
            </a:lvl1pPr>
          </a:lstStyle>
          <a:p>
            <a:fld id="{222B6232-AB33-4513-9527-F98CEC472D23}" type="datetimeFigureOut">
              <a:rPr lang="en-GB" smtClean="0"/>
              <a:pPr/>
              <a:t>26/06/2026</a:t>
            </a:fld>
            <a:endParaRPr lang="en-GB"/>
          </a:p>
        </p:txBody>
      </p:sp>
      <p:sp>
        <p:nvSpPr>
          <p:cNvPr id="5" name="Footer Placeholder 4"/>
          <p:cNvSpPr>
            <a:spLocks noGrp="1"/>
          </p:cNvSpPr>
          <p:nvPr>
            <p:ph type="ftr" sz="quarter" idx="11"/>
          </p:nvPr>
        </p:nvSpPr>
        <p:spPr/>
        <p:txBody>
          <a:bodyPr/>
          <a:lstStyle>
            <a:lvl1pPr>
              <a:defRPr>
                <a:latin typeface="Open Sans Light" panose="020B0606030504020204" pitchFamily="34" charset="0"/>
                <a:ea typeface="Open Sans Light" panose="020B0606030504020204" pitchFamily="34" charset="0"/>
                <a:cs typeface="Open Sans Light" panose="020B0606030504020204" pitchFamily="34" charset="0"/>
              </a:defRPr>
            </a:lvl1pPr>
          </a:lstStyle>
          <a:p>
            <a:endParaRPr lang="en-GB"/>
          </a:p>
        </p:txBody>
      </p:sp>
      <p:sp>
        <p:nvSpPr>
          <p:cNvPr id="6" name="Slide Number Placeholder 5"/>
          <p:cNvSpPr>
            <a:spLocks noGrp="1"/>
          </p:cNvSpPr>
          <p:nvPr>
            <p:ph type="sldNum" sz="quarter" idx="12"/>
          </p:nvPr>
        </p:nvSpPr>
        <p:spPr/>
        <p:txBody>
          <a:bodyPr/>
          <a:lstStyle>
            <a:lvl1pPr>
              <a:defRPr>
                <a:latin typeface="Open Sans Light" panose="020B0606030504020204" pitchFamily="34" charset="0"/>
                <a:ea typeface="Open Sans Light" panose="020B0606030504020204" pitchFamily="34" charset="0"/>
                <a:cs typeface="Open Sans Light" panose="020B0606030504020204" pitchFamily="34" charset="0"/>
              </a:defRPr>
            </a:lvl1pPr>
          </a:lstStyle>
          <a:p>
            <a:fld id="{F758A139-7ABE-46A1-B082-C2C77667394C}" type="slidenum">
              <a:rPr lang="en-GB" smtClean="0"/>
              <a:pPr/>
              <a:t>‹#›</a:t>
            </a:fld>
            <a:endParaRPr lang="en-GB"/>
          </a:p>
        </p:txBody>
      </p:sp>
      <p:sp>
        <p:nvSpPr>
          <p:cNvPr id="8" name="Rectangle 7">
            <a:extLst>
              <a:ext uri="{FF2B5EF4-FFF2-40B4-BE49-F238E27FC236}">
                <a16:creationId xmlns:a16="http://schemas.microsoft.com/office/drawing/2014/main" id="{80007185-38DE-7046-AFF4-4EFA23203A98}"/>
              </a:ext>
            </a:extLst>
          </p:cNvPr>
          <p:cNvSpPr/>
          <p:nvPr userDrawn="1"/>
        </p:nvSpPr>
        <p:spPr>
          <a:xfrm>
            <a:off x="479376" y="332656"/>
            <a:ext cx="2016224" cy="936104"/>
          </a:xfrm>
          <a:prstGeom prst="rect">
            <a:avLst/>
          </a:prstGeom>
          <a:solidFill>
            <a:srgbClr val="ABAB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2125286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98500" y="4406901"/>
            <a:ext cx="10363200" cy="1362075"/>
          </a:xfrm>
        </p:spPr>
        <p:txBody>
          <a:bodyPr anchor="t"/>
          <a:lstStyle>
            <a:lvl1pPr algn="l">
              <a:defRPr sz="4000" b="1" cap="all">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r>
              <a:rPr lang="en-US"/>
              <a:t>Click to edit Master title style</a:t>
            </a:r>
            <a:endParaRPr lang="en-GB"/>
          </a:p>
        </p:txBody>
      </p:sp>
      <p:sp>
        <p:nvSpPr>
          <p:cNvPr id="3" name="Text Placeholder 2"/>
          <p:cNvSpPr>
            <a:spLocks noGrp="1"/>
          </p:cNvSpPr>
          <p:nvPr>
            <p:ph type="body" idx="1"/>
          </p:nvPr>
        </p:nvSpPr>
        <p:spPr>
          <a:xfrm>
            <a:off x="698500" y="2906713"/>
            <a:ext cx="10363200" cy="1500187"/>
          </a:xfrm>
        </p:spPr>
        <p:txBody>
          <a:bodyPr anchor="b"/>
          <a:lstStyle>
            <a:lvl1pPr marL="0" indent="0">
              <a:buNone/>
              <a:defRPr sz="2000">
                <a:solidFill>
                  <a:schemeClr val="tx1">
                    <a:tint val="75000"/>
                  </a:schemeClr>
                </a:solidFill>
                <a:latin typeface="Open Sans Light" panose="020B0606030504020204" pitchFamily="34" charset="0"/>
                <a:ea typeface="Open Sans Light" panose="020B0606030504020204" pitchFamily="34" charset="0"/>
                <a:cs typeface="Open Sans Light" panose="020B060603050402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698500" y="6428359"/>
            <a:ext cx="2844800" cy="365125"/>
          </a:xfrm>
        </p:spPr>
        <p:txBody>
          <a:bodyPr/>
          <a:lstStyle>
            <a:lvl1pPr>
              <a:defRPr>
                <a:latin typeface="Open Sans Light" panose="020B0606030504020204" pitchFamily="34" charset="0"/>
                <a:ea typeface="Open Sans Light" panose="020B0606030504020204" pitchFamily="34" charset="0"/>
                <a:cs typeface="Open Sans Light" panose="020B0606030504020204" pitchFamily="34" charset="0"/>
              </a:defRPr>
            </a:lvl1pPr>
          </a:lstStyle>
          <a:p>
            <a:fld id="{445CD916-7149-4247-856D-87DAB39295C7}" type="datetimeFigureOut">
              <a:rPr lang="en-GB" smtClean="0"/>
              <a:pPr/>
              <a:t>26/06/2026</a:t>
            </a:fld>
            <a:endParaRPr lang="en-GB"/>
          </a:p>
        </p:txBody>
      </p:sp>
      <p:sp>
        <p:nvSpPr>
          <p:cNvPr id="5" name="Footer Placeholder 4"/>
          <p:cNvSpPr>
            <a:spLocks noGrp="1"/>
          </p:cNvSpPr>
          <p:nvPr>
            <p:ph type="ftr" sz="quarter" idx="11"/>
          </p:nvPr>
        </p:nvSpPr>
        <p:spPr/>
        <p:txBody>
          <a:bodyPr/>
          <a:lstStyle>
            <a:lvl1pPr>
              <a:defRPr>
                <a:latin typeface="Open Sans Light" panose="020B0606030504020204" pitchFamily="34" charset="0"/>
                <a:ea typeface="Open Sans Light" panose="020B0606030504020204" pitchFamily="34" charset="0"/>
                <a:cs typeface="Open Sans Light" panose="020B0606030504020204" pitchFamily="34" charset="0"/>
              </a:defRPr>
            </a:lvl1pPr>
          </a:lstStyle>
          <a:p>
            <a:endParaRPr lang="en-GB"/>
          </a:p>
        </p:txBody>
      </p:sp>
      <p:sp>
        <p:nvSpPr>
          <p:cNvPr id="6" name="Slide Number Placeholder 5"/>
          <p:cNvSpPr>
            <a:spLocks noGrp="1"/>
          </p:cNvSpPr>
          <p:nvPr>
            <p:ph type="sldNum" sz="quarter" idx="12"/>
          </p:nvPr>
        </p:nvSpPr>
        <p:spPr/>
        <p:txBody>
          <a:bodyPr/>
          <a:lstStyle>
            <a:lvl1pPr>
              <a:defRPr>
                <a:latin typeface="Open Sans Light" panose="020B0606030504020204" pitchFamily="34" charset="0"/>
                <a:ea typeface="Open Sans Light" panose="020B0606030504020204" pitchFamily="34" charset="0"/>
                <a:cs typeface="Open Sans Light" panose="020B0606030504020204" pitchFamily="34" charset="0"/>
              </a:defRPr>
            </a:lvl1pPr>
          </a:lstStyle>
          <a:p>
            <a:fld id="{13ACF840-035C-411F-BA81-AF7A8ED78138}" type="slidenum">
              <a:rPr lang="en-GB" smtClean="0"/>
              <a:pPr/>
              <a:t>‹#›</a:t>
            </a:fld>
            <a:endParaRPr lang="en-GB"/>
          </a:p>
        </p:txBody>
      </p:sp>
    </p:spTree>
    <p:extLst>
      <p:ext uri="{BB962C8B-B14F-4D97-AF65-F5344CB8AC3E}">
        <p14:creationId xmlns:p14="http://schemas.microsoft.com/office/powerpoint/2010/main" val="33272477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Intro slides centre title">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46CA1D6E-087F-5176-B800-40E379134934}"/>
              </a:ext>
            </a:extLst>
          </p:cNvPr>
          <p:cNvSpPr>
            <a:spLocks noGrp="1"/>
          </p:cNvSpPr>
          <p:nvPr>
            <p:ph type="title"/>
          </p:nvPr>
        </p:nvSpPr>
        <p:spPr>
          <a:xfrm>
            <a:off x="527552" y="365125"/>
            <a:ext cx="10826248" cy="1325563"/>
          </a:xfrm>
          <a:prstGeom prst="rect">
            <a:avLst/>
          </a:prstGeom>
        </p:spPr>
        <p:txBody>
          <a:bodyPr/>
          <a:lstStyle>
            <a:lvl1pPr algn="ctr">
              <a:defRPr>
                <a:solidFill>
                  <a:schemeClr val="tx2"/>
                </a:solidFill>
              </a:defRPr>
            </a:lvl1pPr>
          </a:lstStyle>
          <a:p>
            <a:r>
              <a:rPr lang="en-GB"/>
              <a:t>Click to edit Master title style</a:t>
            </a:r>
            <a:endParaRPr lang="en-US"/>
          </a:p>
        </p:txBody>
      </p:sp>
      <p:sp>
        <p:nvSpPr>
          <p:cNvPr id="6" name="Content Placeholder 2">
            <a:extLst>
              <a:ext uri="{FF2B5EF4-FFF2-40B4-BE49-F238E27FC236}">
                <a16:creationId xmlns:a16="http://schemas.microsoft.com/office/drawing/2014/main" id="{8E2532AC-775A-6CC1-E5E0-47D446302832}"/>
              </a:ext>
            </a:extLst>
          </p:cNvPr>
          <p:cNvSpPr>
            <a:spLocks noGrp="1"/>
          </p:cNvSpPr>
          <p:nvPr>
            <p:ph idx="1"/>
          </p:nvPr>
        </p:nvSpPr>
        <p:spPr>
          <a:xfrm>
            <a:off x="527552" y="1825625"/>
            <a:ext cx="10826248" cy="4351338"/>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3">
            <a:extLst>
              <a:ext uri="{FF2B5EF4-FFF2-40B4-BE49-F238E27FC236}">
                <a16:creationId xmlns:a16="http://schemas.microsoft.com/office/drawing/2014/main" id="{14749462-DE94-7B55-A7E2-B8DFC3617DD6}"/>
              </a:ext>
            </a:extLst>
          </p:cNvPr>
          <p:cNvSpPr>
            <a:spLocks noGrp="1"/>
          </p:cNvSpPr>
          <p:nvPr>
            <p:ph type="dt" sz="half" idx="10"/>
          </p:nvPr>
        </p:nvSpPr>
        <p:spPr>
          <a:xfrm>
            <a:off x="527552" y="6356350"/>
            <a:ext cx="2743200" cy="365125"/>
          </a:xfrm>
          <a:prstGeom prst="rect">
            <a:avLst/>
          </a:prstGeom>
        </p:spPr>
        <p:txBody>
          <a:bodyPr/>
          <a:lstStyle/>
          <a:p>
            <a:fld id="{D9029FB5-A9EC-C644-8FB7-7613EBA78A8B}" type="datetimeFigureOut">
              <a:rPr lang="en-US" smtClean="0"/>
              <a:t>6/26/2026</a:t>
            </a:fld>
            <a:endParaRPr lang="en-US"/>
          </a:p>
        </p:txBody>
      </p:sp>
      <p:sp>
        <p:nvSpPr>
          <p:cNvPr id="8" name="Footer Placeholder 4">
            <a:extLst>
              <a:ext uri="{FF2B5EF4-FFF2-40B4-BE49-F238E27FC236}">
                <a16:creationId xmlns:a16="http://schemas.microsoft.com/office/drawing/2014/main" id="{BFA417D1-A5DD-CFB2-A195-46AFC1760211}"/>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5">
            <a:extLst>
              <a:ext uri="{FF2B5EF4-FFF2-40B4-BE49-F238E27FC236}">
                <a16:creationId xmlns:a16="http://schemas.microsoft.com/office/drawing/2014/main" id="{EDC24282-05BB-4269-1228-4AA896FD85F7}"/>
              </a:ext>
            </a:extLst>
          </p:cNvPr>
          <p:cNvSpPr>
            <a:spLocks noGrp="1"/>
          </p:cNvSpPr>
          <p:nvPr>
            <p:ph type="sldNum" sz="quarter" idx="12"/>
          </p:nvPr>
        </p:nvSpPr>
        <p:spPr>
          <a:xfrm>
            <a:off x="8610600" y="6356350"/>
            <a:ext cx="2743200" cy="365125"/>
          </a:xfrm>
          <a:prstGeom prst="rect">
            <a:avLst/>
          </a:prstGeom>
        </p:spPr>
        <p:txBody>
          <a:bodyPr vert="horz" wrap="square" lIns="0" tIns="0" rIns="0" bIns="0" numCol="1" anchor="ctr" anchorCtr="0" compatLnSpc="1">
            <a:prstTxWarp prst="textNoShape">
              <a:avLst/>
            </a:prstTxWarp>
          </a:bodyPr>
          <a:lstStyle>
            <a:lvl1pPr algn="r">
              <a:defRPr lang="en-US" sz="1000" smtClean="0">
                <a:solidFill>
                  <a:srgbClr val="898989"/>
                </a:solidFill>
                <a:latin typeface="Arial" panose="020B0604020202020204" pitchFamily="34" charset="0"/>
                <a:cs typeface="Arial" panose="020B0604020202020204" pitchFamily="34" charset="0"/>
              </a:defRPr>
            </a:lvl1pPr>
          </a:lstStyle>
          <a:p>
            <a:fld id="{6598F568-3512-1442-8D0D-D3D3D88AA387}" type="slidenum">
              <a:rPr lang="en-GB" smtClean="0"/>
              <a:pPr/>
              <a:t>‹#›</a:t>
            </a:fld>
            <a:endParaRPr lang="en-GB"/>
          </a:p>
        </p:txBody>
      </p:sp>
    </p:spTree>
    <p:extLst>
      <p:ext uri="{BB962C8B-B14F-4D97-AF65-F5344CB8AC3E}">
        <p14:creationId xmlns:p14="http://schemas.microsoft.com/office/powerpoint/2010/main" val="34584245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200">
                <a:latin typeface="Open Sans Light" panose="020B0606030504020204" pitchFamily="34" charset="0"/>
                <a:ea typeface="Open Sans Light" panose="020B0606030504020204" pitchFamily="34" charset="0"/>
                <a:cs typeface="Open Sans Light" panose="020B0606030504020204" pitchFamily="34" charset="0"/>
              </a:defRPr>
            </a:lvl1pPr>
          </a:lstStyle>
          <a:p>
            <a:r>
              <a:rPr lang="en-US"/>
              <a:t>Click to edit Master title style</a:t>
            </a:r>
            <a:endParaRPr lang="en-GB"/>
          </a:p>
        </p:txBody>
      </p:sp>
      <p:sp>
        <p:nvSpPr>
          <p:cNvPr id="3" name="Date Placeholder 3"/>
          <p:cNvSpPr>
            <a:spLocks noGrp="1"/>
          </p:cNvSpPr>
          <p:nvPr>
            <p:ph type="dt" sz="half" idx="10"/>
          </p:nvPr>
        </p:nvSpPr>
        <p:spPr/>
        <p:txBody>
          <a:bodyPr/>
          <a:lstStyle>
            <a:lvl1pPr>
              <a:defRPr>
                <a:latin typeface="Open Sans Light" panose="020B0606030504020204" pitchFamily="34" charset="0"/>
                <a:ea typeface="Open Sans Light" panose="020B0606030504020204" pitchFamily="34" charset="0"/>
                <a:cs typeface="Open Sans Light" panose="020B0606030504020204" pitchFamily="34" charset="0"/>
              </a:defRPr>
            </a:lvl1pPr>
          </a:lstStyle>
          <a:p>
            <a:fld id="{CFE8F7DA-80EC-4CF7-AB7B-078F533B953B}" type="datetimeFigureOut">
              <a:rPr lang="en-GB" smtClean="0"/>
              <a:pPr/>
              <a:t>26/06/2026</a:t>
            </a:fld>
            <a:endParaRPr lang="en-GB"/>
          </a:p>
        </p:txBody>
      </p:sp>
      <p:sp>
        <p:nvSpPr>
          <p:cNvPr id="4" name="Footer Placeholder 4"/>
          <p:cNvSpPr>
            <a:spLocks noGrp="1"/>
          </p:cNvSpPr>
          <p:nvPr>
            <p:ph type="ftr" sz="quarter" idx="11"/>
          </p:nvPr>
        </p:nvSpPr>
        <p:spPr/>
        <p:txBody>
          <a:bodyPr/>
          <a:lstStyle>
            <a:lvl1pPr>
              <a:defRPr>
                <a:latin typeface="Open Sans Light" panose="020B0606030504020204" pitchFamily="34" charset="0"/>
                <a:ea typeface="Open Sans Light" panose="020B0606030504020204" pitchFamily="34" charset="0"/>
                <a:cs typeface="Open Sans Light" panose="020B0606030504020204" pitchFamily="34" charset="0"/>
              </a:defRPr>
            </a:lvl1pPr>
          </a:lstStyle>
          <a:p>
            <a:endParaRPr lang="en-GB"/>
          </a:p>
        </p:txBody>
      </p:sp>
      <p:sp>
        <p:nvSpPr>
          <p:cNvPr id="5" name="Slide Number Placeholder 5"/>
          <p:cNvSpPr>
            <a:spLocks noGrp="1"/>
          </p:cNvSpPr>
          <p:nvPr>
            <p:ph type="sldNum" sz="quarter" idx="12"/>
          </p:nvPr>
        </p:nvSpPr>
        <p:spPr/>
        <p:txBody>
          <a:bodyPr/>
          <a:lstStyle>
            <a:lvl1pPr>
              <a:defRPr>
                <a:latin typeface="Open Sans Light" panose="020B0606030504020204" pitchFamily="34" charset="0"/>
                <a:ea typeface="Open Sans Light" panose="020B0606030504020204" pitchFamily="34" charset="0"/>
                <a:cs typeface="Open Sans Light" panose="020B0606030504020204" pitchFamily="34" charset="0"/>
              </a:defRPr>
            </a:lvl1pPr>
          </a:lstStyle>
          <a:p>
            <a:fld id="{F74E6293-7DA2-4D9E-8605-5715E69AF2C7}" type="slidenum">
              <a:rPr lang="en-GB" smtClean="0"/>
              <a:pPr/>
              <a:t>‹#›</a:t>
            </a:fld>
            <a:endParaRPr lang="en-GB"/>
          </a:p>
        </p:txBody>
      </p:sp>
    </p:spTree>
    <p:extLst>
      <p:ext uri="{BB962C8B-B14F-4D97-AF65-F5344CB8AC3E}">
        <p14:creationId xmlns:p14="http://schemas.microsoft.com/office/powerpoint/2010/main" val="338549305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atin typeface="Open Sans Light" panose="020B0606030504020204" pitchFamily="34" charset="0"/>
                <a:ea typeface="Open Sans Light" panose="020B0606030504020204" pitchFamily="34" charset="0"/>
                <a:cs typeface="Open Sans Light" panose="020B0606030504020204" pitchFamily="34" charset="0"/>
              </a:defRPr>
            </a:lvl1pPr>
          </a:lstStyle>
          <a:p>
            <a:fld id="{B1AE269B-21F6-4A71-848B-6E891C314B78}" type="datetimeFigureOut">
              <a:rPr lang="en-GB" smtClean="0"/>
              <a:pPr/>
              <a:t>26/06/2026</a:t>
            </a:fld>
            <a:endParaRPr lang="en-GB"/>
          </a:p>
        </p:txBody>
      </p:sp>
      <p:sp>
        <p:nvSpPr>
          <p:cNvPr id="3" name="Footer Placeholder 4"/>
          <p:cNvSpPr>
            <a:spLocks noGrp="1"/>
          </p:cNvSpPr>
          <p:nvPr>
            <p:ph type="ftr" sz="quarter" idx="11"/>
          </p:nvPr>
        </p:nvSpPr>
        <p:spPr/>
        <p:txBody>
          <a:bodyPr/>
          <a:lstStyle>
            <a:lvl1pPr>
              <a:defRPr>
                <a:latin typeface="Open Sans Light" panose="020B0606030504020204" pitchFamily="34" charset="0"/>
                <a:ea typeface="Open Sans Light" panose="020B0606030504020204" pitchFamily="34" charset="0"/>
                <a:cs typeface="Open Sans Light" panose="020B0606030504020204" pitchFamily="34" charset="0"/>
              </a:defRPr>
            </a:lvl1pPr>
          </a:lstStyle>
          <a:p>
            <a:endParaRPr lang="en-GB"/>
          </a:p>
        </p:txBody>
      </p:sp>
      <p:sp>
        <p:nvSpPr>
          <p:cNvPr id="4" name="Slide Number Placeholder 5"/>
          <p:cNvSpPr>
            <a:spLocks noGrp="1"/>
          </p:cNvSpPr>
          <p:nvPr>
            <p:ph type="sldNum" sz="quarter" idx="12"/>
          </p:nvPr>
        </p:nvSpPr>
        <p:spPr/>
        <p:txBody>
          <a:bodyPr/>
          <a:lstStyle>
            <a:lvl1pPr>
              <a:defRPr>
                <a:latin typeface="Open Sans Light" panose="020B0606030504020204" pitchFamily="34" charset="0"/>
                <a:ea typeface="Open Sans Light" panose="020B0606030504020204" pitchFamily="34" charset="0"/>
                <a:cs typeface="Open Sans Light" panose="020B0606030504020204" pitchFamily="34" charset="0"/>
              </a:defRPr>
            </a:lvl1pPr>
          </a:lstStyle>
          <a:p>
            <a:fld id="{32789173-A1D5-421E-B384-2A426DF314C2}" type="slidenum">
              <a:rPr lang="en-GB" smtClean="0"/>
              <a:pPr/>
              <a:t>‹#›</a:t>
            </a:fld>
            <a:endParaRPr lang="en-GB"/>
          </a:p>
        </p:txBody>
      </p:sp>
    </p:spTree>
    <p:extLst>
      <p:ext uri="{BB962C8B-B14F-4D97-AF65-F5344CB8AC3E}">
        <p14:creationId xmlns:p14="http://schemas.microsoft.com/office/powerpoint/2010/main" val="362167718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096F68FA-6026-2A40-8EAF-D447602188AC}"/>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flipH="1">
            <a:off x="0" y="0"/>
            <a:ext cx="12192000" cy="6858000"/>
          </a:xfrm>
          <a:prstGeom prst="rect">
            <a:avLst/>
          </a:prstGeom>
        </p:spPr>
      </p:pic>
      <p:pic>
        <p:nvPicPr>
          <p:cNvPr id="8" name="Picture 7">
            <a:extLst>
              <a:ext uri="{FF2B5EF4-FFF2-40B4-BE49-F238E27FC236}">
                <a16:creationId xmlns:a16="http://schemas.microsoft.com/office/drawing/2014/main" id="{8DC246CB-2F3B-FB46-9ADA-4D8C77E70324}"/>
              </a:ext>
            </a:extLst>
          </p:cNvPr>
          <p:cNvPicPr>
            <a:picLocks noChangeAspect="1"/>
          </p:cNvPicPr>
          <p:nvPr userDrawn="1"/>
        </p:nvPicPr>
        <p:blipFill>
          <a:blip r:embed="rId3">
            <a:extLst>
              <a:ext uri="{28A0092B-C50C-407E-A947-70E740481C1C}">
                <a14:useLocalDpi xmlns:a14="http://schemas.microsoft.com/office/drawing/2010/main"/>
              </a:ext>
            </a:extLst>
          </a:blip>
          <a:srcRect/>
          <a:stretch/>
        </p:blipFill>
        <p:spPr bwMode="auto">
          <a:xfrm>
            <a:off x="703385" y="681813"/>
            <a:ext cx="2725616" cy="115314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9" name="Title 8">
            <a:extLst>
              <a:ext uri="{FF2B5EF4-FFF2-40B4-BE49-F238E27FC236}">
                <a16:creationId xmlns:a16="http://schemas.microsoft.com/office/drawing/2014/main" id="{96419FA0-D351-504D-9518-50113E5398CE}"/>
              </a:ext>
            </a:extLst>
          </p:cNvPr>
          <p:cNvSpPr>
            <a:spLocks noGrp="1"/>
          </p:cNvSpPr>
          <p:nvPr>
            <p:ph type="title"/>
          </p:nvPr>
        </p:nvSpPr>
        <p:spPr>
          <a:xfrm>
            <a:off x="838200" y="2894965"/>
            <a:ext cx="10515600" cy="1325563"/>
          </a:xfrm>
        </p:spPr>
        <p:txBody>
          <a:bodyPr>
            <a:normAutofit/>
          </a:bodyPr>
          <a:lstStyle>
            <a:lvl1pPr algn="ctr">
              <a:defRPr sz="6000">
                <a:solidFill>
                  <a:schemeClr val="bg1"/>
                </a:solidFill>
                <a:latin typeface="Arial" panose="020B0604020202020204" pitchFamily="34" charset="0"/>
                <a:cs typeface="Arial" panose="020B0604020202020204" pitchFamily="34" charset="0"/>
              </a:defRPr>
            </a:lvl1pPr>
          </a:lstStyle>
          <a:p>
            <a:r>
              <a:rPr lang="en-US"/>
              <a:t>Click to edit Master title style</a:t>
            </a:r>
          </a:p>
        </p:txBody>
      </p:sp>
      <p:sp>
        <p:nvSpPr>
          <p:cNvPr id="11" name="Text Placeholder 10">
            <a:extLst>
              <a:ext uri="{FF2B5EF4-FFF2-40B4-BE49-F238E27FC236}">
                <a16:creationId xmlns:a16="http://schemas.microsoft.com/office/drawing/2014/main" id="{90DBE5C5-B048-3C40-B996-2B4628C744E5}"/>
              </a:ext>
            </a:extLst>
          </p:cNvPr>
          <p:cNvSpPr>
            <a:spLocks noGrp="1"/>
          </p:cNvSpPr>
          <p:nvPr>
            <p:ph type="body" sz="quarter" idx="10"/>
          </p:nvPr>
        </p:nvSpPr>
        <p:spPr>
          <a:xfrm>
            <a:off x="838201" y="4389438"/>
            <a:ext cx="10515600" cy="1325562"/>
          </a:xfrm>
        </p:spPr>
        <p:txBody>
          <a:bodyPr/>
          <a:lstStyle>
            <a:lvl1pPr marL="0" indent="0" algn="ctr">
              <a:buNone/>
              <a:defRPr b="0">
                <a:solidFill>
                  <a:schemeClr val="bg1"/>
                </a:solidFill>
                <a:latin typeface="Arial" panose="020B0604020202020204" pitchFamily="34" charset="0"/>
                <a:cs typeface="Arial" panose="020B0604020202020204" pitchFamily="34" charset="0"/>
              </a:defRPr>
            </a:lvl1pPr>
          </a:lstStyle>
          <a:p>
            <a:pPr lvl="0"/>
            <a:r>
              <a:rPr lang="en-US"/>
              <a:t>Click to edit Master text styles</a:t>
            </a:r>
          </a:p>
        </p:txBody>
      </p:sp>
      <p:grpSp>
        <p:nvGrpSpPr>
          <p:cNvPr id="6" name="Group 5">
            <a:extLst>
              <a:ext uri="{FF2B5EF4-FFF2-40B4-BE49-F238E27FC236}">
                <a16:creationId xmlns:a16="http://schemas.microsoft.com/office/drawing/2014/main" id="{5E20D1A0-10CD-A644-9857-37CAB939C93D}"/>
              </a:ext>
            </a:extLst>
          </p:cNvPr>
          <p:cNvGrpSpPr/>
          <p:nvPr userDrawn="1"/>
        </p:nvGrpSpPr>
        <p:grpSpPr>
          <a:xfrm>
            <a:off x="1559496" y="6165304"/>
            <a:ext cx="8444415" cy="361574"/>
            <a:chOff x="688387" y="3661077"/>
            <a:chExt cx="12667670" cy="542406"/>
          </a:xfrm>
        </p:grpSpPr>
        <p:pic>
          <p:nvPicPr>
            <p:cNvPr id="10" name="Picture 9">
              <a:extLst>
                <a:ext uri="{FF2B5EF4-FFF2-40B4-BE49-F238E27FC236}">
                  <a16:creationId xmlns:a16="http://schemas.microsoft.com/office/drawing/2014/main" id="{8D0EB749-E2BD-9D46-BBD1-D36A50EE9262}"/>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t="50249" b="28645"/>
            <a:stretch/>
          </p:blipFill>
          <p:spPr>
            <a:xfrm>
              <a:off x="5154674" y="3661077"/>
              <a:ext cx="813172" cy="521473"/>
            </a:xfrm>
            <a:prstGeom prst="rect">
              <a:avLst/>
            </a:prstGeom>
          </p:spPr>
        </p:pic>
        <p:pic>
          <p:nvPicPr>
            <p:cNvPr id="12" name="Picture 11">
              <a:extLst>
                <a:ext uri="{FF2B5EF4-FFF2-40B4-BE49-F238E27FC236}">
                  <a16:creationId xmlns:a16="http://schemas.microsoft.com/office/drawing/2014/main" id="{9883E6EA-A863-9D4C-AB1E-9F71D26CC84F}"/>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t="73128" b="5767"/>
            <a:stretch/>
          </p:blipFill>
          <p:spPr>
            <a:xfrm>
              <a:off x="7515867" y="3682010"/>
              <a:ext cx="813172" cy="521473"/>
            </a:xfrm>
            <a:prstGeom prst="rect">
              <a:avLst/>
            </a:prstGeom>
          </p:spPr>
        </p:pic>
        <p:pic>
          <p:nvPicPr>
            <p:cNvPr id="13" name="Picture 12">
              <a:extLst>
                <a:ext uri="{FF2B5EF4-FFF2-40B4-BE49-F238E27FC236}">
                  <a16:creationId xmlns:a16="http://schemas.microsoft.com/office/drawing/2014/main" id="{EDEB4606-25EC-104B-BB48-368BA87DD79A}"/>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t="29143" b="49751"/>
            <a:stretch/>
          </p:blipFill>
          <p:spPr>
            <a:xfrm>
              <a:off x="688387" y="3663927"/>
              <a:ext cx="813172" cy="521473"/>
            </a:xfrm>
            <a:prstGeom prst="rect">
              <a:avLst/>
            </a:prstGeom>
          </p:spPr>
        </p:pic>
        <p:pic>
          <p:nvPicPr>
            <p:cNvPr id="14" name="Picture 13">
              <a:extLst>
                <a:ext uri="{FF2B5EF4-FFF2-40B4-BE49-F238E27FC236}">
                  <a16:creationId xmlns:a16="http://schemas.microsoft.com/office/drawing/2014/main" id="{F5823177-026F-7D4B-8504-936521AEEB18}"/>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t="7177" b="71717"/>
            <a:stretch/>
          </p:blipFill>
          <p:spPr>
            <a:xfrm>
              <a:off x="9885204" y="3661478"/>
              <a:ext cx="813172" cy="521473"/>
            </a:xfrm>
            <a:prstGeom prst="rect">
              <a:avLst/>
            </a:prstGeom>
          </p:spPr>
        </p:pic>
        <p:sp>
          <p:nvSpPr>
            <p:cNvPr id="15" name="Rectangle 14">
              <a:extLst>
                <a:ext uri="{FF2B5EF4-FFF2-40B4-BE49-F238E27FC236}">
                  <a16:creationId xmlns:a16="http://schemas.microsoft.com/office/drawing/2014/main" id="{ABFC0C54-AF45-EA49-8AFE-BEB7A077018F}"/>
                </a:ext>
              </a:extLst>
            </p:cNvPr>
            <p:cNvSpPr/>
            <p:nvPr/>
          </p:nvSpPr>
          <p:spPr>
            <a:xfrm>
              <a:off x="10608250" y="3682011"/>
              <a:ext cx="2747807" cy="400625"/>
            </a:xfrm>
            <a:prstGeom prst="rect">
              <a:avLst/>
            </a:prstGeom>
          </p:spPr>
          <p:txBody>
            <a:bodyPr wrap="none" lIns="0" tIns="0" rIns="0" bIns="0">
              <a:spAutoFit/>
            </a:bodyPr>
            <a:lstStyle/>
            <a:p>
              <a:pPr marL="0" indent="0">
                <a:lnSpc>
                  <a:spcPct val="140000"/>
                </a:lnSpc>
                <a:buFont typeface="Arial" pitchFamily="34" charset="0"/>
                <a:buNone/>
              </a:pPr>
              <a:r>
                <a:rPr lang="en-US" sz="1400" err="1">
                  <a:solidFill>
                    <a:schemeClr val="bg1"/>
                  </a:solidFill>
                </a:rPr>
                <a:t>www.manchester.ac.uk</a:t>
              </a:r>
              <a:endParaRPr lang="en-US" sz="1400">
                <a:solidFill>
                  <a:schemeClr val="bg1"/>
                </a:solidFill>
              </a:endParaRPr>
            </a:p>
          </p:txBody>
        </p:sp>
        <p:sp>
          <p:nvSpPr>
            <p:cNvPr id="16" name="Rectangle 15">
              <a:extLst>
                <a:ext uri="{FF2B5EF4-FFF2-40B4-BE49-F238E27FC236}">
                  <a16:creationId xmlns:a16="http://schemas.microsoft.com/office/drawing/2014/main" id="{5267516F-4EC3-CE4F-94EA-1BAE93FCE036}"/>
                </a:ext>
              </a:extLst>
            </p:cNvPr>
            <p:cNvSpPr/>
            <p:nvPr/>
          </p:nvSpPr>
          <p:spPr>
            <a:xfrm>
              <a:off x="1416004" y="3711142"/>
              <a:ext cx="3508464" cy="408897"/>
            </a:xfrm>
            <a:prstGeom prst="rect">
              <a:avLst/>
            </a:prstGeom>
          </p:spPr>
          <p:txBody>
            <a:bodyPr wrap="none" lIns="0" tIns="0" rIns="0" bIns="0">
              <a:spAutoFit/>
            </a:bodyPr>
            <a:lstStyle/>
            <a:p>
              <a:pPr marL="0" indent="0">
                <a:lnSpc>
                  <a:spcPct val="140000"/>
                </a:lnSpc>
                <a:buFont typeface="Arial" pitchFamily="34" charset="0"/>
                <a:buNone/>
              </a:pPr>
              <a:r>
                <a:rPr lang="en-US" sz="1400" err="1">
                  <a:solidFill>
                    <a:schemeClr val="bg1"/>
                  </a:solidFill>
                  <a:latin typeface="Open Sans Light"/>
                  <a:cs typeface="Open Sans Light"/>
                </a:rPr>
                <a:t>TheUniversityOfManchester</a:t>
              </a:r>
              <a:endParaRPr lang="en-US" sz="1400">
                <a:solidFill>
                  <a:schemeClr val="bg1"/>
                </a:solidFill>
                <a:latin typeface="Open Sans Light"/>
                <a:cs typeface="Open Sans Light"/>
              </a:endParaRPr>
            </a:p>
          </p:txBody>
        </p:sp>
        <p:sp>
          <p:nvSpPr>
            <p:cNvPr id="17" name="Rectangle 16">
              <a:extLst>
                <a:ext uri="{FF2B5EF4-FFF2-40B4-BE49-F238E27FC236}">
                  <a16:creationId xmlns:a16="http://schemas.microsoft.com/office/drawing/2014/main" id="{242547F9-997A-7344-96B6-F583449B6BF5}"/>
                </a:ext>
              </a:extLst>
            </p:cNvPr>
            <p:cNvSpPr/>
            <p:nvPr/>
          </p:nvSpPr>
          <p:spPr>
            <a:xfrm>
              <a:off x="8235946" y="3787983"/>
              <a:ext cx="1385014" cy="323193"/>
            </a:xfrm>
            <a:prstGeom prst="rect">
              <a:avLst/>
            </a:prstGeom>
          </p:spPr>
          <p:txBody>
            <a:bodyPr wrap="none" lIns="0" tIns="0" rIns="0" bIns="0">
              <a:spAutoFit/>
            </a:bodyPr>
            <a:lstStyle/>
            <a:p>
              <a:r>
                <a:rPr lang="en-US" sz="1400" err="1">
                  <a:solidFill>
                    <a:schemeClr val="bg1"/>
                  </a:solidFill>
                </a:rPr>
                <a:t>OfficialUoM</a:t>
              </a:r>
              <a:endParaRPr lang="en-GB" sz="1400">
                <a:solidFill>
                  <a:schemeClr val="bg1"/>
                </a:solidFill>
              </a:endParaRPr>
            </a:p>
          </p:txBody>
        </p:sp>
        <p:sp>
          <p:nvSpPr>
            <p:cNvPr id="18" name="Rectangle 17">
              <a:extLst>
                <a:ext uri="{FF2B5EF4-FFF2-40B4-BE49-F238E27FC236}">
                  <a16:creationId xmlns:a16="http://schemas.microsoft.com/office/drawing/2014/main" id="{FD2164D3-EF27-A647-A66D-A748C8926A59}"/>
                </a:ext>
              </a:extLst>
            </p:cNvPr>
            <p:cNvSpPr/>
            <p:nvPr/>
          </p:nvSpPr>
          <p:spPr>
            <a:xfrm>
              <a:off x="5873392" y="3780541"/>
              <a:ext cx="1385014" cy="323193"/>
            </a:xfrm>
            <a:prstGeom prst="rect">
              <a:avLst/>
            </a:prstGeom>
          </p:spPr>
          <p:txBody>
            <a:bodyPr wrap="none" lIns="0" tIns="0" rIns="0" bIns="0">
              <a:spAutoFit/>
            </a:bodyPr>
            <a:lstStyle/>
            <a:p>
              <a:r>
                <a:rPr lang="en-US" sz="1400" err="1">
                  <a:solidFill>
                    <a:schemeClr val="bg1"/>
                  </a:solidFill>
                </a:rPr>
                <a:t>OfficialUoM</a:t>
              </a:r>
              <a:endParaRPr lang="en-GB" sz="1400">
                <a:solidFill>
                  <a:schemeClr val="bg1"/>
                </a:solidFill>
              </a:endParaRPr>
            </a:p>
          </p:txBody>
        </p:sp>
      </p:grpSp>
    </p:spTree>
    <p:extLst>
      <p:ext uri="{BB962C8B-B14F-4D97-AF65-F5344CB8AC3E}">
        <p14:creationId xmlns:p14="http://schemas.microsoft.com/office/powerpoint/2010/main" val="133084445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1_Content page - one column">
    <p:bg>
      <p:bgPr>
        <a:solidFill>
          <a:srgbClr val="F4F2E9"/>
        </a:solidFill>
        <a:effectLst/>
      </p:bgPr>
    </p:bg>
    <p:spTree>
      <p:nvGrpSpPr>
        <p:cNvPr id="1" name=""/>
        <p:cNvGrpSpPr/>
        <p:nvPr/>
      </p:nvGrpSpPr>
      <p:grpSpPr>
        <a:xfrm>
          <a:off x="0" y="0"/>
          <a:ext cx="0" cy="0"/>
          <a:chOff x="0" y="0"/>
          <a:chExt cx="0" cy="0"/>
        </a:xfrm>
      </p:grpSpPr>
      <p:pic>
        <p:nvPicPr>
          <p:cNvPr id="2" name="Picture 1" descr="A colorful arrow with black background&#10;&#10;AI-generated content may be incorrect.">
            <a:extLst>
              <a:ext uri="{FF2B5EF4-FFF2-40B4-BE49-F238E27FC236}">
                <a16:creationId xmlns:a16="http://schemas.microsoft.com/office/drawing/2014/main" id="{3808EA44-5F03-8B1A-6F3A-35EE065A1D6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30194" y="411801"/>
            <a:ext cx="11121082" cy="6262628"/>
          </a:xfrm>
          <a:prstGeom prst="rect">
            <a:avLst/>
          </a:prstGeom>
        </p:spPr>
      </p:pic>
    </p:spTree>
    <p:extLst>
      <p:ext uri="{BB962C8B-B14F-4D97-AF65-F5344CB8AC3E}">
        <p14:creationId xmlns:p14="http://schemas.microsoft.com/office/powerpoint/2010/main" val="14857478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lock header">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1119482-963A-59DD-C0D1-8CD35E33F753}"/>
              </a:ext>
            </a:extLst>
          </p:cNvPr>
          <p:cNvSpPr/>
          <p:nvPr userDrawn="1"/>
        </p:nvSpPr>
        <p:spPr>
          <a:xfrm>
            <a:off x="0" y="0"/>
            <a:ext cx="12192000" cy="1882578"/>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1">
            <a:extLst>
              <a:ext uri="{FF2B5EF4-FFF2-40B4-BE49-F238E27FC236}">
                <a16:creationId xmlns:a16="http://schemas.microsoft.com/office/drawing/2014/main" id="{46CA1D6E-087F-5176-B800-40E379134934}"/>
              </a:ext>
            </a:extLst>
          </p:cNvPr>
          <p:cNvSpPr>
            <a:spLocks noGrp="1"/>
          </p:cNvSpPr>
          <p:nvPr>
            <p:ph type="title"/>
          </p:nvPr>
        </p:nvSpPr>
        <p:spPr>
          <a:xfrm>
            <a:off x="527552" y="365125"/>
            <a:ext cx="11445912" cy="1325563"/>
          </a:xfrm>
          <a:prstGeom prst="rect">
            <a:avLst/>
          </a:prstGeom>
        </p:spPr>
        <p:txBody>
          <a:bodyPr/>
          <a:lstStyle>
            <a:lvl1pPr algn="l">
              <a:defRPr lang="en-US" sz="4800" b="1" kern="1200" dirty="0">
                <a:solidFill>
                  <a:schemeClr val="bg1"/>
                </a:solidFill>
                <a:latin typeface="Arial" pitchFamily="34" charset="0"/>
                <a:ea typeface="+mj-ea"/>
                <a:cs typeface="Arial" pitchFamily="34" charset="0"/>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r>
              <a:rPr lang="en-GB"/>
              <a:t>Click to edit Master title style</a:t>
            </a:r>
            <a:endParaRPr lang="en-US"/>
          </a:p>
        </p:txBody>
      </p:sp>
      <p:sp>
        <p:nvSpPr>
          <p:cNvPr id="6" name="Content Placeholder 2">
            <a:extLst>
              <a:ext uri="{FF2B5EF4-FFF2-40B4-BE49-F238E27FC236}">
                <a16:creationId xmlns:a16="http://schemas.microsoft.com/office/drawing/2014/main" id="{8E2532AC-775A-6CC1-E5E0-47D446302832}"/>
              </a:ext>
            </a:extLst>
          </p:cNvPr>
          <p:cNvSpPr>
            <a:spLocks noGrp="1"/>
          </p:cNvSpPr>
          <p:nvPr>
            <p:ph idx="1"/>
          </p:nvPr>
        </p:nvSpPr>
        <p:spPr>
          <a:xfrm>
            <a:off x="527552" y="2074481"/>
            <a:ext cx="10826248" cy="4102482"/>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3">
            <a:extLst>
              <a:ext uri="{FF2B5EF4-FFF2-40B4-BE49-F238E27FC236}">
                <a16:creationId xmlns:a16="http://schemas.microsoft.com/office/drawing/2014/main" id="{14749462-DE94-7B55-A7E2-B8DFC3617DD6}"/>
              </a:ext>
            </a:extLst>
          </p:cNvPr>
          <p:cNvSpPr>
            <a:spLocks noGrp="1"/>
          </p:cNvSpPr>
          <p:nvPr>
            <p:ph type="dt" sz="half" idx="10"/>
          </p:nvPr>
        </p:nvSpPr>
        <p:spPr>
          <a:xfrm>
            <a:off x="527552" y="6356350"/>
            <a:ext cx="2743200" cy="365125"/>
          </a:xfrm>
          <a:prstGeom prst="rect">
            <a:avLst/>
          </a:prstGeom>
        </p:spPr>
        <p:txBody>
          <a:bodyPr/>
          <a:lstStyle/>
          <a:p>
            <a:fld id="{D9029FB5-A9EC-C644-8FB7-7613EBA78A8B}" type="datetimeFigureOut">
              <a:rPr lang="en-US" smtClean="0"/>
              <a:t>6/26/2026</a:t>
            </a:fld>
            <a:endParaRPr lang="en-US"/>
          </a:p>
        </p:txBody>
      </p:sp>
      <p:sp>
        <p:nvSpPr>
          <p:cNvPr id="8" name="Footer Placeholder 4">
            <a:extLst>
              <a:ext uri="{FF2B5EF4-FFF2-40B4-BE49-F238E27FC236}">
                <a16:creationId xmlns:a16="http://schemas.microsoft.com/office/drawing/2014/main" id="{BFA417D1-A5DD-CFB2-A195-46AFC1760211}"/>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5">
            <a:extLst>
              <a:ext uri="{FF2B5EF4-FFF2-40B4-BE49-F238E27FC236}">
                <a16:creationId xmlns:a16="http://schemas.microsoft.com/office/drawing/2014/main" id="{EDC24282-05BB-4269-1228-4AA896FD85F7}"/>
              </a:ext>
            </a:extLst>
          </p:cNvPr>
          <p:cNvSpPr>
            <a:spLocks noGrp="1"/>
          </p:cNvSpPr>
          <p:nvPr>
            <p:ph type="sldNum" sz="quarter" idx="12"/>
          </p:nvPr>
        </p:nvSpPr>
        <p:spPr>
          <a:xfrm>
            <a:off x="8921248" y="6356350"/>
            <a:ext cx="2743200" cy="365125"/>
          </a:xfrm>
          <a:prstGeom prst="rect">
            <a:avLst/>
          </a:prstGeom>
        </p:spPr>
        <p:txBody>
          <a:bodyPr vert="horz" wrap="square" lIns="0" tIns="0" rIns="0" bIns="0" numCol="1" anchor="ctr" anchorCtr="0" compatLnSpc="1">
            <a:prstTxWarp prst="textNoShape">
              <a:avLst/>
            </a:prstTxWarp>
          </a:bodyPr>
          <a:lstStyle>
            <a:lvl1pPr algn="r">
              <a:defRPr lang="en-US" sz="1000" smtClean="0">
                <a:solidFill>
                  <a:srgbClr val="898989"/>
                </a:solidFill>
                <a:latin typeface="Arial" panose="020B0604020202020204" pitchFamily="34" charset="0"/>
                <a:cs typeface="Arial" panose="020B0604020202020204" pitchFamily="34" charset="0"/>
              </a:defRPr>
            </a:lvl1pPr>
          </a:lstStyle>
          <a:p>
            <a:fld id="{6598F568-3512-1442-8D0D-D3D3D88AA387}" type="slidenum">
              <a:rPr lang="en-GB" smtClean="0"/>
              <a:pPr/>
              <a:t>‹#›</a:t>
            </a:fld>
            <a:endParaRPr lang="en-GB"/>
          </a:p>
        </p:txBody>
      </p:sp>
    </p:spTree>
    <p:extLst>
      <p:ext uri="{BB962C8B-B14F-4D97-AF65-F5344CB8AC3E}">
        <p14:creationId xmlns:p14="http://schemas.microsoft.com/office/powerpoint/2010/main" val="38415181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body">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46CA1D6E-087F-5176-B800-40E379134934}"/>
              </a:ext>
            </a:extLst>
          </p:cNvPr>
          <p:cNvSpPr>
            <a:spLocks noGrp="1"/>
          </p:cNvSpPr>
          <p:nvPr>
            <p:ph type="title"/>
          </p:nvPr>
        </p:nvSpPr>
        <p:spPr>
          <a:xfrm>
            <a:off x="527552" y="365125"/>
            <a:ext cx="11086516" cy="1325563"/>
          </a:xfrm>
          <a:prstGeom prst="rect">
            <a:avLst/>
          </a:prstGeom>
        </p:spPr>
        <p:txBody>
          <a:bodyPr/>
          <a:lstStyle>
            <a:lvl1pPr>
              <a:defRPr>
                <a:solidFill>
                  <a:schemeClr val="tx2"/>
                </a:solidFill>
              </a:defRPr>
            </a:lvl1pPr>
          </a:lstStyle>
          <a:p>
            <a:r>
              <a:rPr lang="en-GB"/>
              <a:t>Click to edit Master title style</a:t>
            </a:r>
            <a:endParaRPr lang="en-US"/>
          </a:p>
        </p:txBody>
      </p:sp>
      <p:sp>
        <p:nvSpPr>
          <p:cNvPr id="6" name="Content Placeholder 2">
            <a:extLst>
              <a:ext uri="{FF2B5EF4-FFF2-40B4-BE49-F238E27FC236}">
                <a16:creationId xmlns:a16="http://schemas.microsoft.com/office/drawing/2014/main" id="{8E2532AC-775A-6CC1-E5E0-47D446302832}"/>
              </a:ext>
            </a:extLst>
          </p:cNvPr>
          <p:cNvSpPr>
            <a:spLocks noGrp="1"/>
          </p:cNvSpPr>
          <p:nvPr>
            <p:ph idx="1"/>
          </p:nvPr>
        </p:nvSpPr>
        <p:spPr>
          <a:xfrm>
            <a:off x="527552" y="1825625"/>
            <a:ext cx="11086516" cy="4351338"/>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3">
            <a:extLst>
              <a:ext uri="{FF2B5EF4-FFF2-40B4-BE49-F238E27FC236}">
                <a16:creationId xmlns:a16="http://schemas.microsoft.com/office/drawing/2014/main" id="{14749462-DE94-7B55-A7E2-B8DFC3617DD6}"/>
              </a:ext>
            </a:extLst>
          </p:cNvPr>
          <p:cNvSpPr>
            <a:spLocks noGrp="1"/>
          </p:cNvSpPr>
          <p:nvPr>
            <p:ph type="dt" sz="half" idx="10"/>
          </p:nvPr>
        </p:nvSpPr>
        <p:spPr>
          <a:xfrm>
            <a:off x="527552" y="6356350"/>
            <a:ext cx="2743200" cy="365125"/>
          </a:xfrm>
          <a:prstGeom prst="rect">
            <a:avLst/>
          </a:prstGeom>
        </p:spPr>
        <p:txBody>
          <a:bodyPr/>
          <a:lstStyle/>
          <a:p>
            <a:fld id="{D9029FB5-A9EC-C644-8FB7-7613EBA78A8B}" type="datetimeFigureOut">
              <a:rPr lang="en-US" smtClean="0"/>
              <a:t>6/26/2026</a:t>
            </a:fld>
            <a:endParaRPr lang="en-US"/>
          </a:p>
        </p:txBody>
      </p:sp>
      <p:sp>
        <p:nvSpPr>
          <p:cNvPr id="8" name="Footer Placeholder 4">
            <a:extLst>
              <a:ext uri="{FF2B5EF4-FFF2-40B4-BE49-F238E27FC236}">
                <a16:creationId xmlns:a16="http://schemas.microsoft.com/office/drawing/2014/main" id="{BFA417D1-A5DD-CFB2-A195-46AFC1760211}"/>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5">
            <a:extLst>
              <a:ext uri="{FF2B5EF4-FFF2-40B4-BE49-F238E27FC236}">
                <a16:creationId xmlns:a16="http://schemas.microsoft.com/office/drawing/2014/main" id="{EDC24282-05BB-4269-1228-4AA896FD85F7}"/>
              </a:ext>
            </a:extLst>
          </p:cNvPr>
          <p:cNvSpPr>
            <a:spLocks noGrp="1"/>
          </p:cNvSpPr>
          <p:nvPr>
            <p:ph type="sldNum" sz="quarter" idx="12"/>
          </p:nvPr>
        </p:nvSpPr>
        <p:spPr>
          <a:xfrm>
            <a:off x="8660980" y="6356350"/>
            <a:ext cx="3003468" cy="365125"/>
          </a:xfrm>
          <a:prstGeom prst="rect">
            <a:avLst/>
          </a:prstGeom>
        </p:spPr>
        <p:txBody>
          <a:bodyPr vert="horz" wrap="square" lIns="0" tIns="0" rIns="0" bIns="0" numCol="1" anchor="ctr" anchorCtr="0" compatLnSpc="1">
            <a:prstTxWarp prst="textNoShape">
              <a:avLst/>
            </a:prstTxWarp>
          </a:bodyPr>
          <a:lstStyle>
            <a:lvl1pPr algn="r">
              <a:defRPr lang="en-US" sz="1000" smtClean="0">
                <a:solidFill>
                  <a:srgbClr val="898989"/>
                </a:solidFill>
                <a:latin typeface="Arial" panose="020B0604020202020204" pitchFamily="34" charset="0"/>
                <a:cs typeface="Arial" panose="020B0604020202020204" pitchFamily="34" charset="0"/>
              </a:defRPr>
            </a:lvl1pPr>
          </a:lstStyle>
          <a:p>
            <a:fld id="{6598F568-3512-1442-8D0D-D3D3D88AA387}" type="slidenum">
              <a:rPr lang="en-GB" smtClean="0"/>
              <a:pPr/>
              <a:t>‹#›</a:t>
            </a:fld>
            <a:endParaRPr lang="en-GB"/>
          </a:p>
        </p:txBody>
      </p:sp>
    </p:spTree>
    <p:extLst>
      <p:ext uri="{BB962C8B-B14F-4D97-AF65-F5344CB8AC3E}">
        <p14:creationId xmlns:p14="http://schemas.microsoft.com/office/powerpoint/2010/main" val="20155512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latform intro">
    <p:bg>
      <p:bgPr>
        <a:solidFill>
          <a:schemeClr val="bg2"/>
        </a:solidFill>
        <a:effectLst/>
      </p:bgPr>
    </p:bg>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61EB3C0C-EDB7-40A6-2771-1828F53AEED4}"/>
              </a:ext>
            </a:extLst>
          </p:cNvPr>
          <p:cNvGrpSpPr/>
          <p:nvPr userDrawn="1"/>
        </p:nvGrpSpPr>
        <p:grpSpPr>
          <a:xfrm>
            <a:off x="7514782" y="-2"/>
            <a:ext cx="4677217" cy="6858002"/>
            <a:chOff x="7514782" y="-2"/>
            <a:chExt cx="4677217" cy="6858002"/>
          </a:xfrm>
        </p:grpSpPr>
        <p:sp>
          <p:nvSpPr>
            <p:cNvPr id="8" name="Rectangle 7">
              <a:extLst>
                <a:ext uri="{FF2B5EF4-FFF2-40B4-BE49-F238E27FC236}">
                  <a16:creationId xmlns:a16="http://schemas.microsoft.com/office/drawing/2014/main" id="{AE3D41A0-2635-2801-877D-093E4225DE75}"/>
                </a:ext>
              </a:extLst>
            </p:cNvPr>
            <p:cNvSpPr/>
            <p:nvPr/>
          </p:nvSpPr>
          <p:spPr>
            <a:xfrm>
              <a:off x="7560500" y="0"/>
              <a:ext cx="4631499" cy="6858000"/>
            </a:xfrm>
            <a:prstGeom prst="rect">
              <a:avLst/>
            </a:prstGeom>
            <a:solidFill>
              <a:srgbClr val="5C2A7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073A8045-A0F4-13CD-2F76-9E2932449001}"/>
                </a:ext>
              </a:extLst>
            </p:cNvPr>
            <p:cNvSpPr/>
            <p:nvPr/>
          </p:nvSpPr>
          <p:spPr>
            <a:xfrm flipH="1">
              <a:off x="7514782" y="-2"/>
              <a:ext cx="45719"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2" name="Title 1">
            <a:extLst>
              <a:ext uri="{FF2B5EF4-FFF2-40B4-BE49-F238E27FC236}">
                <a16:creationId xmlns:a16="http://schemas.microsoft.com/office/drawing/2014/main" id="{C1308D69-CE2C-8A14-0F00-D0193CB88B2B}"/>
              </a:ext>
            </a:extLst>
          </p:cNvPr>
          <p:cNvSpPr>
            <a:spLocks noGrp="1"/>
          </p:cNvSpPr>
          <p:nvPr>
            <p:ph type="title"/>
          </p:nvPr>
        </p:nvSpPr>
        <p:spPr>
          <a:xfrm>
            <a:off x="527552" y="328246"/>
            <a:ext cx="6144052" cy="2684586"/>
          </a:xfrm>
          <a:prstGeom prst="rect">
            <a:avLst/>
          </a:prstGeom>
        </p:spPr>
        <p:txBody>
          <a:bodyPr anchor="b"/>
          <a:lstStyle>
            <a:lvl1pPr>
              <a:lnSpc>
                <a:spcPct val="80000"/>
              </a:lnSpc>
              <a:defRPr sz="6600">
                <a:solidFill>
                  <a:schemeClr val="bg1"/>
                </a:solidFill>
              </a:defRPr>
            </a:lvl1pPr>
          </a:lstStyle>
          <a:p>
            <a:r>
              <a:rPr lang="en-GB"/>
              <a:t>Click to edit Master title style</a:t>
            </a:r>
            <a:endParaRPr lang="en-US"/>
          </a:p>
        </p:txBody>
      </p:sp>
      <p:sp>
        <p:nvSpPr>
          <p:cNvPr id="16" name="Text Placeholder 15">
            <a:extLst>
              <a:ext uri="{FF2B5EF4-FFF2-40B4-BE49-F238E27FC236}">
                <a16:creationId xmlns:a16="http://schemas.microsoft.com/office/drawing/2014/main" id="{A9D13D12-C48A-0AB4-57B2-B9A964FB1287}"/>
              </a:ext>
            </a:extLst>
          </p:cNvPr>
          <p:cNvSpPr>
            <a:spLocks noGrp="1"/>
          </p:cNvSpPr>
          <p:nvPr>
            <p:ph type="body" sz="quarter" idx="10" hasCustomPrompt="1"/>
          </p:nvPr>
        </p:nvSpPr>
        <p:spPr>
          <a:xfrm>
            <a:off x="527050" y="3224213"/>
            <a:ext cx="6144052" cy="2379662"/>
          </a:xfrm>
        </p:spPr>
        <p:txBody>
          <a:bodyPr/>
          <a:lstStyle>
            <a:lvl1pPr marL="0" indent="0">
              <a:buNone/>
              <a:defRPr sz="2000">
                <a:solidFill>
                  <a:schemeClr val="bg1"/>
                </a:solidFill>
              </a:defRPr>
            </a:lvl1pPr>
            <a:lvl2pPr marL="457188" indent="0">
              <a:buNone/>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Information text</a:t>
            </a:r>
          </a:p>
        </p:txBody>
      </p:sp>
    </p:spTree>
    <p:extLst>
      <p:ext uri="{BB962C8B-B14F-4D97-AF65-F5344CB8AC3E}">
        <p14:creationId xmlns:p14="http://schemas.microsoft.com/office/powerpoint/2010/main" val="28690715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latforms_image">
    <p:bg>
      <p:bgPr>
        <a:solidFill>
          <a:schemeClr val="accent3">
            <a:lumMod val="20000"/>
            <a:lumOff val="80000"/>
          </a:schemeClr>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96AD9F9A-478F-5D69-152A-8C020A7EA888}"/>
              </a:ext>
            </a:extLst>
          </p:cNvPr>
          <p:cNvSpPr/>
          <p:nvPr userDrawn="1"/>
        </p:nvSpPr>
        <p:spPr>
          <a:xfrm>
            <a:off x="0" y="0"/>
            <a:ext cx="3270738" cy="6858000"/>
          </a:xfrm>
          <a:prstGeom prst="rect">
            <a:avLst/>
          </a:prstGeom>
          <a:solidFill>
            <a:srgbClr val="5C2A7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 Placeholder 26">
            <a:extLst>
              <a:ext uri="{FF2B5EF4-FFF2-40B4-BE49-F238E27FC236}">
                <a16:creationId xmlns:a16="http://schemas.microsoft.com/office/drawing/2014/main" id="{77D33881-3C2D-F56E-2903-EF1710B28BD6}"/>
              </a:ext>
            </a:extLst>
          </p:cNvPr>
          <p:cNvSpPr>
            <a:spLocks noGrp="1"/>
          </p:cNvSpPr>
          <p:nvPr>
            <p:ph type="body" sz="quarter" idx="10" hasCustomPrompt="1"/>
          </p:nvPr>
        </p:nvSpPr>
        <p:spPr>
          <a:xfrm>
            <a:off x="526647" y="254712"/>
            <a:ext cx="2313428" cy="1409461"/>
          </a:xfrm>
        </p:spPr>
        <p:txBody>
          <a:bodyPr anchor="b"/>
          <a:lstStyle>
            <a:lvl1pPr marL="0" indent="0">
              <a:lnSpc>
                <a:spcPct val="90000"/>
              </a:lnSpc>
              <a:buNone/>
              <a:defRPr sz="2400">
                <a:solidFill>
                  <a:schemeClr val="bg1"/>
                </a:solidFill>
              </a:defRPr>
            </a:lvl1pPr>
          </a:lstStyle>
          <a:p>
            <a:pPr lvl="0"/>
            <a:r>
              <a:rPr lang="en-GB"/>
              <a:t>Title </a:t>
            </a:r>
            <a:br>
              <a:rPr lang="en-GB"/>
            </a:br>
            <a:r>
              <a:rPr lang="en-GB"/>
              <a:t>here</a:t>
            </a:r>
            <a:endParaRPr lang="en-US"/>
          </a:p>
        </p:txBody>
      </p:sp>
      <p:sp>
        <p:nvSpPr>
          <p:cNvPr id="16" name="Rectangle 15">
            <a:extLst>
              <a:ext uri="{FF2B5EF4-FFF2-40B4-BE49-F238E27FC236}">
                <a16:creationId xmlns:a16="http://schemas.microsoft.com/office/drawing/2014/main" id="{BB5FB9F4-51C9-D1A3-B0BC-F785F4605BC8}"/>
              </a:ext>
            </a:extLst>
          </p:cNvPr>
          <p:cNvSpPr/>
          <p:nvPr userDrawn="1"/>
        </p:nvSpPr>
        <p:spPr>
          <a:xfrm flipH="1">
            <a:off x="3271915" y="-2"/>
            <a:ext cx="45719"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ext Placeholder 26">
            <a:extLst>
              <a:ext uri="{FF2B5EF4-FFF2-40B4-BE49-F238E27FC236}">
                <a16:creationId xmlns:a16="http://schemas.microsoft.com/office/drawing/2014/main" id="{9C8F67F7-63BD-95F0-7CC0-8EFF370F2028}"/>
              </a:ext>
            </a:extLst>
          </p:cNvPr>
          <p:cNvSpPr>
            <a:spLocks noGrp="1"/>
          </p:cNvSpPr>
          <p:nvPr>
            <p:ph type="body" sz="quarter" idx="11" hasCustomPrompt="1"/>
          </p:nvPr>
        </p:nvSpPr>
        <p:spPr>
          <a:xfrm>
            <a:off x="526647" y="1845664"/>
            <a:ext cx="2313428" cy="2514303"/>
          </a:xfrm>
        </p:spPr>
        <p:txBody>
          <a:bodyPr/>
          <a:lstStyle>
            <a:lvl1pPr marL="0" indent="0">
              <a:buNone/>
              <a:defRPr sz="1800" b="0">
                <a:solidFill>
                  <a:schemeClr val="bg1"/>
                </a:solidFill>
              </a:defRPr>
            </a:lvl1pPr>
          </a:lstStyle>
          <a:p>
            <a:pPr lvl="0"/>
            <a:r>
              <a:rPr lang="en-GB"/>
              <a:t>Description</a:t>
            </a:r>
          </a:p>
          <a:p>
            <a:pPr lvl="0"/>
            <a:endParaRPr lang="en-US"/>
          </a:p>
        </p:txBody>
      </p:sp>
      <p:sp>
        <p:nvSpPr>
          <p:cNvPr id="29" name="Text Placeholder 26">
            <a:extLst>
              <a:ext uri="{FF2B5EF4-FFF2-40B4-BE49-F238E27FC236}">
                <a16:creationId xmlns:a16="http://schemas.microsoft.com/office/drawing/2014/main" id="{710BBB63-CFAC-17F6-EEC5-FFCE6681856A}"/>
              </a:ext>
            </a:extLst>
          </p:cNvPr>
          <p:cNvSpPr>
            <a:spLocks noGrp="1"/>
          </p:cNvSpPr>
          <p:nvPr>
            <p:ph type="body" sz="quarter" idx="12" hasCustomPrompt="1"/>
          </p:nvPr>
        </p:nvSpPr>
        <p:spPr>
          <a:xfrm>
            <a:off x="526647" y="5854148"/>
            <a:ext cx="2313428" cy="539989"/>
          </a:xfrm>
        </p:spPr>
        <p:txBody>
          <a:bodyPr/>
          <a:lstStyle>
            <a:lvl1pPr marL="0" indent="0">
              <a:buNone/>
              <a:defRPr sz="1400">
                <a:solidFill>
                  <a:schemeClr val="bg1"/>
                </a:solidFill>
              </a:defRPr>
            </a:lvl1pPr>
          </a:lstStyle>
          <a:p>
            <a:pPr lvl="0"/>
            <a:r>
              <a:rPr lang="en-GB"/>
              <a:t>Contact name and info</a:t>
            </a:r>
            <a:endParaRPr lang="en-US"/>
          </a:p>
        </p:txBody>
      </p:sp>
      <p:sp>
        <p:nvSpPr>
          <p:cNvPr id="31" name="Picture Placeholder 30">
            <a:extLst>
              <a:ext uri="{FF2B5EF4-FFF2-40B4-BE49-F238E27FC236}">
                <a16:creationId xmlns:a16="http://schemas.microsoft.com/office/drawing/2014/main" id="{BC914F83-F7B5-1A24-FC00-B78C4676AC87}"/>
              </a:ext>
            </a:extLst>
          </p:cNvPr>
          <p:cNvSpPr>
            <a:spLocks noGrp="1"/>
          </p:cNvSpPr>
          <p:nvPr>
            <p:ph type="pic" sz="quarter" idx="13" hasCustomPrompt="1"/>
          </p:nvPr>
        </p:nvSpPr>
        <p:spPr>
          <a:xfrm>
            <a:off x="526647" y="4893151"/>
            <a:ext cx="2313427" cy="696463"/>
          </a:xfrm>
        </p:spPr>
        <p:txBody>
          <a:bodyPr/>
          <a:lstStyle>
            <a:lvl1pPr marL="0" indent="0">
              <a:buNone/>
              <a:defRPr sz="1600" i="1">
                <a:solidFill>
                  <a:schemeClr val="bg1"/>
                </a:solidFill>
              </a:defRPr>
            </a:lvl1pPr>
          </a:lstStyle>
          <a:p>
            <a:r>
              <a:rPr lang="en-US"/>
              <a:t>Insert logo here</a:t>
            </a:r>
          </a:p>
        </p:txBody>
      </p:sp>
      <p:sp>
        <p:nvSpPr>
          <p:cNvPr id="3" name="Picture Placeholder 2">
            <a:extLst>
              <a:ext uri="{FF2B5EF4-FFF2-40B4-BE49-F238E27FC236}">
                <a16:creationId xmlns:a16="http://schemas.microsoft.com/office/drawing/2014/main" id="{AE8AC3A0-5D8F-A704-3B34-3DB0C30AC5BB}"/>
              </a:ext>
            </a:extLst>
          </p:cNvPr>
          <p:cNvSpPr>
            <a:spLocks noGrp="1"/>
          </p:cNvSpPr>
          <p:nvPr>
            <p:ph type="pic" sz="quarter" idx="14" hasCustomPrompt="1"/>
          </p:nvPr>
        </p:nvSpPr>
        <p:spPr>
          <a:xfrm>
            <a:off x="3317875" y="0"/>
            <a:ext cx="8874125" cy="6858000"/>
          </a:xfrm>
        </p:spPr>
        <p:txBody>
          <a:bodyPr/>
          <a:lstStyle>
            <a:lvl1pPr marL="0" indent="0" algn="ctr">
              <a:buNone/>
              <a:defRPr b="0" i="1"/>
            </a:lvl1pPr>
          </a:lstStyle>
          <a:p>
            <a:r>
              <a:rPr lang="en-US" b="0" i="1"/>
              <a:t>Insert background image</a:t>
            </a:r>
            <a:endParaRPr lang="en-US"/>
          </a:p>
        </p:txBody>
      </p:sp>
    </p:spTree>
    <p:extLst>
      <p:ext uri="{BB962C8B-B14F-4D97-AF65-F5344CB8AC3E}">
        <p14:creationId xmlns:p14="http://schemas.microsoft.com/office/powerpoint/2010/main" val="9014515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latforms_blank">
    <p:bg>
      <p:bgPr>
        <a:solidFill>
          <a:schemeClr val="bg1">
            <a:lumMod val="75000"/>
          </a:schemeClr>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96AD9F9A-478F-5D69-152A-8C020A7EA888}"/>
              </a:ext>
            </a:extLst>
          </p:cNvPr>
          <p:cNvSpPr/>
          <p:nvPr userDrawn="1"/>
        </p:nvSpPr>
        <p:spPr>
          <a:xfrm>
            <a:off x="0" y="0"/>
            <a:ext cx="3270738" cy="6858000"/>
          </a:xfrm>
          <a:prstGeom prst="rect">
            <a:avLst/>
          </a:prstGeom>
          <a:solidFill>
            <a:srgbClr val="5C2A7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 Placeholder 26">
            <a:extLst>
              <a:ext uri="{FF2B5EF4-FFF2-40B4-BE49-F238E27FC236}">
                <a16:creationId xmlns:a16="http://schemas.microsoft.com/office/drawing/2014/main" id="{77D33881-3C2D-F56E-2903-EF1710B28BD6}"/>
              </a:ext>
            </a:extLst>
          </p:cNvPr>
          <p:cNvSpPr>
            <a:spLocks noGrp="1"/>
          </p:cNvSpPr>
          <p:nvPr>
            <p:ph type="body" sz="quarter" idx="10" hasCustomPrompt="1"/>
          </p:nvPr>
        </p:nvSpPr>
        <p:spPr>
          <a:xfrm>
            <a:off x="526647" y="254712"/>
            <a:ext cx="2313428" cy="1409461"/>
          </a:xfrm>
        </p:spPr>
        <p:txBody>
          <a:bodyPr anchor="b"/>
          <a:lstStyle>
            <a:lvl1pPr marL="0" indent="0">
              <a:lnSpc>
                <a:spcPct val="90000"/>
              </a:lnSpc>
              <a:buNone/>
              <a:defRPr sz="2400">
                <a:solidFill>
                  <a:schemeClr val="bg1"/>
                </a:solidFill>
              </a:defRPr>
            </a:lvl1pPr>
          </a:lstStyle>
          <a:p>
            <a:pPr lvl="0"/>
            <a:r>
              <a:rPr lang="en-GB"/>
              <a:t>Title </a:t>
            </a:r>
            <a:br>
              <a:rPr lang="en-GB"/>
            </a:br>
            <a:r>
              <a:rPr lang="en-GB"/>
              <a:t>here</a:t>
            </a:r>
            <a:endParaRPr lang="en-US"/>
          </a:p>
        </p:txBody>
      </p:sp>
      <p:sp>
        <p:nvSpPr>
          <p:cNvPr id="16" name="Rectangle 15">
            <a:extLst>
              <a:ext uri="{FF2B5EF4-FFF2-40B4-BE49-F238E27FC236}">
                <a16:creationId xmlns:a16="http://schemas.microsoft.com/office/drawing/2014/main" id="{BB5FB9F4-51C9-D1A3-B0BC-F785F4605BC8}"/>
              </a:ext>
            </a:extLst>
          </p:cNvPr>
          <p:cNvSpPr/>
          <p:nvPr userDrawn="1"/>
        </p:nvSpPr>
        <p:spPr>
          <a:xfrm flipH="1">
            <a:off x="3271915" y="-2"/>
            <a:ext cx="45719"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ext Placeholder 26">
            <a:extLst>
              <a:ext uri="{FF2B5EF4-FFF2-40B4-BE49-F238E27FC236}">
                <a16:creationId xmlns:a16="http://schemas.microsoft.com/office/drawing/2014/main" id="{9C8F67F7-63BD-95F0-7CC0-8EFF370F2028}"/>
              </a:ext>
            </a:extLst>
          </p:cNvPr>
          <p:cNvSpPr>
            <a:spLocks noGrp="1"/>
          </p:cNvSpPr>
          <p:nvPr>
            <p:ph type="body" sz="quarter" idx="11" hasCustomPrompt="1"/>
          </p:nvPr>
        </p:nvSpPr>
        <p:spPr>
          <a:xfrm>
            <a:off x="526647" y="1845664"/>
            <a:ext cx="2313428" cy="2514303"/>
          </a:xfrm>
        </p:spPr>
        <p:txBody>
          <a:bodyPr/>
          <a:lstStyle>
            <a:lvl1pPr marL="0" indent="0">
              <a:buNone/>
              <a:defRPr sz="1800" b="0">
                <a:solidFill>
                  <a:schemeClr val="bg1"/>
                </a:solidFill>
              </a:defRPr>
            </a:lvl1pPr>
          </a:lstStyle>
          <a:p>
            <a:pPr lvl="0"/>
            <a:r>
              <a:rPr lang="en-GB"/>
              <a:t>Description</a:t>
            </a:r>
          </a:p>
          <a:p>
            <a:pPr lvl="0"/>
            <a:endParaRPr lang="en-US"/>
          </a:p>
        </p:txBody>
      </p:sp>
      <p:sp>
        <p:nvSpPr>
          <p:cNvPr id="29" name="Text Placeholder 26">
            <a:extLst>
              <a:ext uri="{FF2B5EF4-FFF2-40B4-BE49-F238E27FC236}">
                <a16:creationId xmlns:a16="http://schemas.microsoft.com/office/drawing/2014/main" id="{710BBB63-CFAC-17F6-EEC5-FFCE6681856A}"/>
              </a:ext>
            </a:extLst>
          </p:cNvPr>
          <p:cNvSpPr>
            <a:spLocks noGrp="1"/>
          </p:cNvSpPr>
          <p:nvPr>
            <p:ph type="body" sz="quarter" idx="12" hasCustomPrompt="1"/>
          </p:nvPr>
        </p:nvSpPr>
        <p:spPr>
          <a:xfrm>
            <a:off x="526647" y="5854148"/>
            <a:ext cx="2313428" cy="539989"/>
          </a:xfrm>
        </p:spPr>
        <p:txBody>
          <a:bodyPr/>
          <a:lstStyle>
            <a:lvl1pPr marL="0" indent="0">
              <a:buNone/>
              <a:defRPr sz="1400">
                <a:solidFill>
                  <a:schemeClr val="bg1"/>
                </a:solidFill>
              </a:defRPr>
            </a:lvl1pPr>
          </a:lstStyle>
          <a:p>
            <a:pPr lvl="0"/>
            <a:r>
              <a:rPr lang="en-GB"/>
              <a:t>Contact name and info</a:t>
            </a:r>
            <a:endParaRPr lang="en-US"/>
          </a:p>
        </p:txBody>
      </p:sp>
      <p:sp>
        <p:nvSpPr>
          <p:cNvPr id="31" name="Picture Placeholder 30">
            <a:extLst>
              <a:ext uri="{FF2B5EF4-FFF2-40B4-BE49-F238E27FC236}">
                <a16:creationId xmlns:a16="http://schemas.microsoft.com/office/drawing/2014/main" id="{BC914F83-F7B5-1A24-FC00-B78C4676AC87}"/>
              </a:ext>
            </a:extLst>
          </p:cNvPr>
          <p:cNvSpPr>
            <a:spLocks noGrp="1"/>
          </p:cNvSpPr>
          <p:nvPr>
            <p:ph type="pic" sz="quarter" idx="13" hasCustomPrompt="1"/>
          </p:nvPr>
        </p:nvSpPr>
        <p:spPr>
          <a:xfrm>
            <a:off x="526647" y="4893151"/>
            <a:ext cx="2313427" cy="696463"/>
          </a:xfrm>
        </p:spPr>
        <p:txBody>
          <a:bodyPr/>
          <a:lstStyle>
            <a:lvl1pPr marL="0" indent="0">
              <a:buNone/>
              <a:defRPr sz="1600" i="1">
                <a:solidFill>
                  <a:schemeClr val="bg1"/>
                </a:solidFill>
              </a:defRPr>
            </a:lvl1pPr>
          </a:lstStyle>
          <a:p>
            <a:r>
              <a:rPr lang="en-US"/>
              <a:t>Insert logo here</a:t>
            </a:r>
          </a:p>
        </p:txBody>
      </p:sp>
    </p:spTree>
    <p:extLst>
      <p:ext uri="{BB962C8B-B14F-4D97-AF65-F5344CB8AC3E}">
        <p14:creationId xmlns:p14="http://schemas.microsoft.com/office/powerpoint/2010/main" val="3998769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5" Type="http://schemas.openxmlformats.org/officeDocument/2006/relationships/slideLayout" Target="../slideLayouts/slideLayout16.xml"/><Relationship Id="rId4" Type="http://schemas.openxmlformats.org/officeDocument/2006/relationships/slideLayout" Target="../slideLayouts/slideLayout15.xml"/><Relationship Id="rId9"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7.xml"/><Relationship Id="rId13" Type="http://schemas.openxmlformats.org/officeDocument/2006/relationships/theme" Target="../theme/theme3.xml"/><Relationship Id="rId3" Type="http://schemas.openxmlformats.org/officeDocument/2006/relationships/slideLayout" Target="../slideLayouts/slideLayout22.xml"/><Relationship Id="rId7" Type="http://schemas.openxmlformats.org/officeDocument/2006/relationships/slideLayout" Target="../slideLayouts/slideLayout26.xml"/><Relationship Id="rId12" Type="http://schemas.openxmlformats.org/officeDocument/2006/relationships/slideLayout" Target="../slideLayouts/slideLayout31.xml"/><Relationship Id="rId2" Type="http://schemas.openxmlformats.org/officeDocument/2006/relationships/slideLayout" Target="../slideLayouts/slideLayout21.xml"/><Relationship Id="rId1" Type="http://schemas.openxmlformats.org/officeDocument/2006/relationships/slideLayout" Target="../slideLayouts/slideLayout20.xml"/><Relationship Id="rId6" Type="http://schemas.openxmlformats.org/officeDocument/2006/relationships/slideLayout" Target="../slideLayouts/slideLayout25.xml"/><Relationship Id="rId11" Type="http://schemas.openxmlformats.org/officeDocument/2006/relationships/slideLayout" Target="../slideLayouts/slideLayout30.xml"/><Relationship Id="rId5" Type="http://schemas.openxmlformats.org/officeDocument/2006/relationships/slideLayout" Target="../slideLayouts/slideLayout24.xml"/><Relationship Id="rId10" Type="http://schemas.openxmlformats.org/officeDocument/2006/relationships/slideLayout" Target="../slideLayouts/slideLayout29.xml"/><Relationship Id="rId4" Type="http://schemas.openxmlformats.org/officeDocument/2006/relationships/slideLayout" Target="../slideLayouts/slideLayout23.xml"/><Relationship Id="rId9" Type="http://schemas.openxmlformats.org/officeDocument/2006/relationships/slideLayout" Target="../slideLayouts/slideLayout28.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9.xml"/><Relationship Id="rId13" Type="http://schemas.openxmlformats.org/officeDocument/2006/relationships/theme" Target="../theme/theme4.xml"/><Relationship Id="rId3" Type="http://schemas.openxmlformats.org/officeDocument/2006/relationships/slideLayout" Target="../slideLayouts/slideLayout34.xml"/><Relationship Id="rId7" Type="http://schemas.openxmlformats.org/officeDocument/2006/relationships/slideLayout" Target="../slideLayouts/slideLayout38.xml"/><Relationship Id="rId12" Type="http://schemas.openxmlformats.org/officeDocument/2006/relationships/slideLayout" Target="../slideLayouts/slideLayout43.xml"/><Relationship Id="rId2" Type="http://schemas.openxmlformats.org/officeDocument/2006/relationships/slideLayout" Target="../slideLayouts/slideLayout33.xml"/><Relationship Id="rId1" Type="http://schemas.openxmlformats.org/officeDocument/2006/relationships/slideLayout" Target="../slideLayouts/slideLayout32.xml"/><Relationship Id="rId6" Type="http://schemas.openxmlformats.org/officeDocument/2006/relationships/slideLayout" Target="../slideLayouts/slideLayout37.xml"/><Relationship Id="rId11" Type="http://schemas.openxmlformats.org/officeDocument/2006/relationships/slideLayout" Target="../slideLayouts/slideLayout42.xml"/><Relationship Id="rId5" Type="http://schemas.openxmlformats.org/officeDocument/2006/relationships/slideLayout" Target="../slideLayouts/slideLayout36.xml"/><Relationship Id="rId10" Type="http://schemas.openxmlformats.org/officeDocument/2006/relationships/slideLayout" Target="../slideLayouts/slideLayout41.xml"/><Relationship Id="rId4" Type="http://schemas.openxmlformats.org/officeDocument/2006/relationships/slideLayout" Target="../slideLayouts/slideLayout35.xml"/><Relationship Id="rId9" Type="http://schemas.openxmlformats.org/officeDocument/2006/relationships/slideLayout" Target="../slideLayouts/slideLayout40.xml"/><Relationship Id="rId14" Type="http://schemas.openxmlformats.org/officeDocument/2006/relationships/image" Target="../media/image2.emf"/></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98500" y="1340768"/>
            <a:ext cx="7790656" cy="11430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p>
            <a:pPr lvl="0"/>
            <a:r>
              <a:rPr lang="en-US"/>
              <a:t>Click to edit Master title style</a:t>
            </a:r>
            <a:endParaRPr lang="en-GB"/>
          </a:p>
        </p:txBody>
      </p:sp>
      <p:sp>
        <p:nvSpPr>
          <p:cNvPr id="1027" name="Text Placeholder 2"/>
          <p:cNvSpPr>
            <a:spLocks noGrp="1"/>
          </p:cNvSpPr>
          <p:nvPr>
            <p:ph type="body" idx="1"/>
          </p:nvPr>
        </p:nvSpPr>
        <p:spPr bwMode="auto">
          <a:xfrm>
            <a:off x="698500" y="2564905"/>
            <a:ext cx="10972800" cy="3633267"/>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698500" y="6428360"/>
            <a:ext cx="2844800" cy="365125"/>
          </a:xfrm>
          <a:prstGeom prst="rect">
            <a:avLst/>
          </a:prstGeom>
        </p:spPr>
        <p:txBody>
          <a:bodyPr vert="horz" wrap="square" lIns="0" tIns="0" rIns="0" bIns="0" numCol="1" anchor="ctr" anchorCtr="0" compatLnSpc="1">
            <a:prstTxWarp prst="textNoShape">
              <a:avLst/>
            </a:prstTxWarp>
          </a:bodyPr>
          <a:lstStyle>
            <a:lvl1pPr>
              <a:defRPr sz="1000">
                <a:solidFill>
                  <a:srgbClr val="898989"/>
                </a:solidFill>
                <a:latin typeface="Arial" panose="020B0604020202020204" pitchFamily="34" charset="0"/>
                <a:cs typeface="Arial" panose="020B0604020202020204" pitchFamily="34" charset="0"/>
              </a:defRPr>
            </a:lvl1pPr>
          </a:lstStyle>
          <a:p>
            <a:fld id="{456A7D1D-6254-4063-974C-6A2AE04E4B91}" type="datetimeFigureOut">
              <a:rPr lang="en-GB" smtClean="0"/>
              <a:pPr/>
              <a:t>26/06/2026</a:t>
            </a:fld>
            <a:endParaRPr lang="en-GB"/>
          </a:p>
        </p:txBody>
      </p:sp>
      <p:sp>
        <p:nvSpPr>
          <p:cNvPr id="5" name="Footer Placeholder 4"/>
          <p:cNvSpPr>
            <a:spLocks noGrp="1"/>
          </p:cNvSpPr>
          <p:nvPr>
            <p:ph type="ftr" sz="quarter" idx="3"/>
          </p:nvPr>
        </p:nvSpPr>
        <p:spPr>
          <a:xfrm>
            <a:off x="4240708" y="6428360"/>
            <a:ext cx="3860800" cy="365125"/>
          </a:xfrm>
          <a:prstGeom prst="rect">
            <a:avLst/>
          </a:prstGeom>
        </p:spPr>
        <p:txBody>
          <a:bodyPr vert="horz" wrap="square" lIns="0" tIns="0" rIns="0" bIns="0" numCol="1" anchor="ctr" anchorCtr="0" compatLnSpc="1">
            <a:prstTxWarp prst="textNoShape">
              <a:avLst/>
            </a:prstTxWarp>
          </a:bodyPr>
          <a:lstStyle>
            <a:lvl1pPr algn="ctr">
              <a:defRPr sz="1000">
                <a:solidFill>
                  <a:srgbClr val="898989"/>
                </a:solidFill>
                <a:latin typeface="Arial" panose="020B0604020202020204" pitchFamily="34" charset="0"/>
                <a:cs typeface="Arial" panose="020B0604020202020204" pitchFamily="34" charset="0"/>
              </a:defRPr>
            </a:lvl1pPr>
          </a:lstStyle>
          <a:p>
            <a:endParaRPr lang="en-GB"/>
          </a:p>
        </p:txBody>
      </p:sp>
    </p:spTree>
    <p:extLst>
      <p:ext uri="{BB962C8B-B14F-4D97-AF65-F5344CB8AC3E}">
        <p14:creationId xmlns:p14="http://schemas.microsoft.com/office/powerpoint/2010/main" val="1891785557"/>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3" r:id="rId9"/>
    <p:sldLayoutId id="2147483681" r:id="rId10"/>
    <p:sldLayoutId id="2147483682" r:id="rId11"/>
  </p:sldLayoutIdLst>
  <p:txStyles>
    <p:titleStyle>
      <a:lvl1pPr algn="l" rtl="0" fontAlgn="base">
        <a:spcBef>
          <a:spcPct val="0"/>
        </a:spcBef>
        <a:spcAft>
          <a:spcPct val="0"/>
        </a:spcAft>
        <a:defRPr sz="3200" b="1" kern="1200">
          <a:solidFill>
            <a:schemeClr val="tx1"/>
          </a:solidFill>
          <a:latin typeface="Arial" pitchFamily="34" charset="0"/>
          <a:ea typeface="+mj-ea"/>
          <a:cs typeface="Arial"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189" algn="ctr" rtl="0" fontAlgn="base">
        <a:spcBef>
          <a:spcPct val="0"/>
        </a:spcBef>
        <a:spcAft>
          <a:spcPct val="0"/>
        </a:spcAft>
        <a:defRPr sz="4400">
          <a:solidFill>
            <a:schemeClr val="tx1"/>
          </a:solidFill>
          <a:latin typeface="Calibri" pitchFamily="34" charset="0"/>
        </a:defRPr>
      </a:lvl6pPr>
      <a:lvl7pPr marL="914377" algn="ctr" rtl="0" fontAlgn="base">
        <a:spcBef>
          <a:spcPct val="0"/>
        </a:spcBef>
        <a:spcAft>
          <a:spcPct val="0"/>
        </a:spcAft>
        <a:defRPr sz="4400">
          <a:solidFill>
            <a:schemeClr val="tx1"/>
          </a:solidFill>
          <a:latin typeface="Calibri" pitchFamily="34" charset="0"/>
        </a:defRPr>
      </a:lvl7pPr>
      <a:lvl8pPr marL="1371566" algn="ctr" rtl="0" fontAlgn="base">
        <a:spcBef>
          <a:spcPct val="0"/>
        </a:spcBef>
        <a:spcAft>
          <a:spcPct val="0"/>
        </a:spcAft>
        <a:defRPr sz="4400">
          <a:solidFill>
            <a:schemeClr val="tx1"/>
          </a:solidFill>
          <a:latin typeface="Calibri" pitchFamily="34" charset="0"/>
        </a:defRPr>
      </a:lvl8pPr>
      <a:lvl9pPr marL="1828754" algn="ctr" rtl="0" fontAlgn="base">
        <a:spcBef>
          <a:spcPct val="0"/>
        </a:spcBef>
        <a:spcAft>
          <a:spcPct val="0"/>
        </a:spcAft>
        <a:defRPr sz="4400">
          <a:solidFill>
            <a:schemeClr val="tx1"/>
          </a:solidFill>
          <a:latin typeface="Calibri" pitchFamily="34" charset="0"/>
        </a:defRPr>
      </a:lvl9pPr>
    </p:titleStyle>
    <p:bodyStyle>
      <a:lvl1pPr marL="342891" indent="-342891" algn="l" rtl="0" fontAlgn="base">
        <a:spcBef>
          <a:spcPct val="20000"/>
        </a:spcBef>
        <a:spcAft>
          <a:spcPct val="0"/>
        </a:spcAft>
        <a:buFont typeface="Arial" pitchFamily="34" charset="0"/>
        <a:buChar char="•"/>
        <a:defRPr sz="2800" kern="1200">
          <a:solidFill>
            <a:schemeClr val="tx1"/>
          </a:solidFill>
          <a:latin typeface="Arial" pitchFamily="34" charset="0"/>
          <a:ea typeface="+mn-ea"/>
          <a:cs typeface="Arial" pitchFamily="34" charset="0"/>
        </a:defRPr>
      </a:lvl1pPr>
      <a:lvl2pPr marL="742932" indent="-285744" algn="l" rtl="0" fontAlgn="base">
        <a:spcBef>
          <a:spcPct val="20000"/>
        </a:spcBef>
        <a:spcAft>
          <a:spcPct val="0"/>
        </a:spcAft>
        <a:buFont typeface="Arial" pitchFamily="34" charset="0"/>
        <a:buChar char="–"/>
        <a:defRPr sz="2800" kern="1200">
          <a:solidFill>
            <a:schemeClr val="tx1"/>
          </a:solidFill>
          <a:latin typeface="Arial" pitchFamily="34" charset="0"/>
          <a:ea typeface="+mn-ea"/>
          <a:cs typeface="Arial" pitchFamily="34" charset="0"/>
        </a:defRPr>
      </a:lvl2pPr>
      <a:lvl3pPr marL="1142971" indent="-228594" algn="l" rtl="0" fontAlgn="base">
        <a:spcBef>
          <a:spcPct val="20000"/>
        </a:spcBef>
        <a:spcAft>
          <a:spcPct val="0"/>
        </a:spcAft>
        <a:buFont typeface="Arial" pitchFamily="34" charset="0"/>
        <a:buChar char="•"/>
        <a:defRPr sz="2800" kern="1200">
          <a:solidFill>
            <a:schemeClr val="tx1"/>
          </a:solidFill>
          <a:latin typeface="Arial" pitchFamily="34" charset="0"/>
          <a:ea typeface="+mn-ea"/>
          <a:cs typeface="Arial" pitchFamily="34" charset="0"/>
        </a:defRPr>
      </a:lvl3pPr>
      <a:lvl4pPr marL="1600160" indent="-228594" algn="l" rtl="0" fontAlgn="base">
        <a:spcBef>
          <a:spcPct val="20000"/>
        </a:spcBef>
        <a:spcAft>
          <a:spcPct val="0"/>
        </a:spcAft>
        <a:buFont typeface="Arial" pitchFamily="34" charset="0"/>
        <a:buChar char="–"/>
        <a:defRPr sz="2800" kern="1200">
          <a:solidFill>
            <a:schemeClr val="tx1"/>
          </a:solidFill>
          <a:latin typeface="Arial" pitchFamily="34" charset="0"/>
          <a:ea typeface="+mn-ea"/>
          <a:cs typeface="Arial" pitchFamily="34" charset="0"/>
        </a:defRPr>
      </a:lvl4pPr>
      <a:lvl5pPr marL="2057349" indent="-228594" algn="l" rtl="0" fontAlgn="base">
        <a:spcBef>
          <a:spcPct val="20000"/>
        </a:spcBef>
        <a:spcAft>
          <a:spcPct val="0"/>
        </a:spcAft>
        <a:buFont typeface="Arial" pitchFamily="34" charset="0"/>
        <a:buChar char="»"/>
        <a:defRPr sz="2800" kern="1200">
          <a:solidFill>
            <a:schemeClr val="tx1"/>
          </a:solidFill>
          <a:latin typeface="Arial" pitchFamily="34" charset="0"/>
          <a:ea typeface="+mn-ea"/>
          <a:cs typeface="Arial" pitchFamily="34" charset="0"/>
        </a:defRPr>
      </a:lvl5pPr>
      <a:lvl6pPr marL="2514537"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726"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914"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103"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B3DB71D-3338-4D32-9788-DAC30755C22D}" type="datetimeFigureOut">
              <a:rPr lang="en-GB" smtClean="0"/>
              <a:t>26/06/2026</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8B0AB3A-73A3-4DCD-B35E-56EC3C90BA22}" type="slidenum">
              <a:rPr lang="en-GB" smtClean="0"/>
              <a:t>‹#›</a:t>
            </a:fld>
            <a:endParaRPr lang="en-GB"/>
          </a:p>
        </p:txBody>
      </p:sp>
    </p:spTree>
    <p:extLst>
      <p:ext uri="{BB962C8B-B14F-4D97-AF65-F5344CB8AC3E}">
        <p14:creationId xmlns:p14="http://schemas.microsoft.com/office/powerpoint/2010/main" val="694592508"/>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p:cNvSpPr>
            <a:spLocks noGrp="1"/>
          </p:cNvSpPr>
          <p:nvPr>
            <p:ph type="body" idx="1"/>
          </p:nvPr>
        </p:nvSpPr>
        <p:spPr>
          <a:xfrm>
            <a:off x="838200" y="1825625"/>
            <a:ext cx="10515600" cy="4351339"/>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B0F6227-B27A-5148-A9FE-99E70233F1B7}" type="datetimeFigureOut">
              <a:rPr lang="en-US" smtClean="0"/>
              <a:t>6/26/2026</a:t>
            </a:fld>
            <a:endParaRPr lang="en-US"/>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BA9E93A-018F-C846-9F94-D5BF2A0DC529}" type="slidenum">
              <a:rPr lang="en-US" smtClean="0"/>
              <a:t>‹#›</a:t>
            </a:fld>
            <a:endParaRPr lang="en-US"/>
          </a:p>
        </p:txBody>
      </p:sp>
    </p:spTree>
    <p:extLst>
      <p:ext uri="{BB962C8B-B14F-4D97-AF65-F5344CB8AC3E}">
        <p14:creationId xmlns:p14="http://schemas.microsoft.com/office/powerpoint/2010/main" val="3870709995"/>
      </p:ext>
    </p:extLst>
  </p:cSld>
  <p:clrMap bg1="lt1" tx1="dk1" bg2="lt2" tx2="dk2" accent1="accent1" accent2="accent2" accent3="accent3" accent4="accent4" accent5="accent5" accent6="accent6" hlink="hlink" folHlink="folHlink"/>
  <p:sldLayoutIdLst>
    <p:sldLayoutId id="2147483694" r:id="rId1"/>
    <p:sldLayoutId id="2147483695" r:id="rId2"/>
    <p:sldLayoutId id="2147483696" r:id="rId3"/>
    <p:sldLayoutId id="2147483697" r:id="rId4"/>
    <p:sldLayoutId id="2147483698" r:id="rId5"/>
    <p:sldLayoutId id="2147483699" r:id="rId6"/>
    <p:sldLayoutId id="2147483700" r:id="rId7"/>
    <p:sldLayoutId id="2147483701" r:id="rId8"/>
    <p:sldLayoutId id="2147483702" r:id="rId9"/>
    <p:sldLayoutId id="2147483703" r:id="rId10"/>
    <p:sldLayoutId id="2147483704" r:id="rId11"/>
    <p:sldLayoutId id="2147483705" r:id="rId12"/>
  </p:sldLayoutIdLst>
  <p:txStyles>
    <p:titleStyle>
      <a:lvl1pPr algn="l" defTabSz="914354"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89" indent="-228589" algn="l" defTabSz="914354"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66" indent="-228589" algn="l" defTabSz="914354"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42" indent="-228589" algn="l" defTabSz="914354"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20"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298"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474"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652"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829"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006"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54" rtl="0" eaLnBrk="1" latinLnBrk="0" hangingPunct="1">
        <a:defRPr sz="1800" kern="1200">
          <a:solidFill>
            <a:schemeClr val="tx1"/>
          </a:solidFill>
          <a:latin typeface="+mn-lt"/>
          <a:ea typeface="+mn-ea"/>
          <a:cs typeface="+mn-cs"/>
        </a:defRPr>
      </a:lvl1pPr>
      <a:lvl2pPr marL="457178" algn="l" defTabSz="914354" rtl="0" eaLnBrk="1" latinLnBrk="0" hangingPunct="1">
        <a:defRPr sz="1800" kern="1200">
          <a:solidFill>
            <a:schemeClr val="tx1"/>
          </a:solidFill>
          <a:latin typeface="+mn-lt"/>
          <a:ea typeface="+mn-ea"/>
          <a:cs typeface="+mn-cs"/>
        </a:defRPr>
      </a:lvl2pPr>
      <a:lvl3pPr marL="914354" algn="l" defTabSz="914354" rtl="0" eaLnBrk="1" latinLnBrk="0" hangingPunct="1">
        <a:defRPr sz="1800" kern="1200">
          <a:solidFill>
            <a:schemeClr val="tx1"/>
          </a:solidFill>
          <a:latin typeface="+mn-lt"/>
          <a:ea typeface="+mn-ea"/>
          <a:cs typeface="+mn-cs"/>
        </a:defRPr>
      </a:lvl3pPr>
      <a:lvl4pPr marL="1371532" algn="l" defTabSz="914354" rtl="0" eaLnBrk="1" latinLnBrk="0" hangingPunct="1">
        <a:defRPr sz="1800" kern="1200">
          <a:solidFill>
            <a:schemeClr val="tx1"/>
          </a:solidFill>
          <a:latin typeface="+mn-lt"/>
          <a:ea typeface="+mn-ea"/>
          <a:cs typeface="+mn-cs"/>
        </a:defRPr>
      </a:lvl4pPr>
      <a:lvl5pPr marL="1828709" algn="l" defTabSz="914354" rtl="0" eaLnBrk="1" latinLnBrk="0" hangingPunct="1">
        <a:defRPr sz="1800" kern="1200">
          <a:solidFill>
            <a:schemeClr val="tx1"/>
          </a:solidFill>
          <a:latin typeface="+mn-lt"/>
          <a:ea typeface="+mn-ea"/>
          <a:cs typeface="+mn-cs"/>
        </a:defRPr>
      </a:lvl5pPr>
      <a:lvl6pPr marL="2285886" algn="l" defTabSz="914354" rtl="0" eaLnBrk="1" latinLnBrk="0" hangingPunct="1">
        <a:defRPr sz="1800" kern="1200">
          <a:solidFill>
            <a:schemeClr val="tx1"/>
          </a:solidFill>
          <a:latin typeface="+mn-lt"/>
          <a:ea typeface="+mn-ea"/>
          <a:cs typeface="+mn-cs"/>
        </a:defRPr>
      </a:lvl6pPr>
      <a:lvl7pPr marL="2743062" algn="l" defTabSz="914354" rtl="0" eaLnBrk="1" latinLnBrk="0" hangingPunct="1">
        <a:defRPr sz="1800" kern="1200">
          <a:solidFill>
            <a:schemeClr val="tx1"/>
          </a:solidFill>
          <a:latin typeface="+mn-lt"/>
          <a:ea typeface="+mn-ea"/>
          <a:cs typeface="+mn-cs"/>
        </a:defRPr>
      </a:lvl7pPr>
      <a:lvl8pPr marL="3200240" algn="l" defTabSz="914354" rtl="0" eaLnBrk="1" latinLnBrk="0" hangingPunct="1">
        <a:defRPr sz="1800" kern="1200">
          <a:solidFill>
            <a:schemeClr val="tx1"/>
          </a:solidFill>
          <a:latin typeface="+mn-lt"/>
          <a:ea typeface="+mn-ea"/>
          <a:cs typeface="+mn-cs"/>
        </a:defRPr>
      </a:lvl8pPr>
      <a:lvl9pPr marL="3657418" algn="l" defTabSz="914354"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98500" y="1340768"/>
            <a:ext cx="7790656" cy="11430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p>
            <a:pPr lvl="0"/>
            <a:r>
              <a:rPr lang="en-US"/>
              <a:t>Click to edit Master title style</a:t>
            </a:r>
            <a:endParaRPr lang="en-GB"/>
          </a:p>
        </p:txBody>
      </p:sp>
      <p:sp>
        <p:nvSpPr>
          <p:cNvPr id="1027" name="Text Placeholder 2"/>
          <p:cNvSpPr>
            <a:spLocks noGrp="1"/>
          </p:cNvSpPr>
          <p:nvPr>
            <p:ph type="body" idx="1"/>
          </p:nvPr>
        </p:nvSpPr>
        <p:spPr bwMode="auto">
          <a:xfrm>
            <a:off x="698500" y="2564905"/>
            <a:ext cx="10972800" cy="3633267"/>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698500" y="6428359"/>
            <a:ext cx="2844800" cy="365125"/>
          </a:xfrm>
          <a:prstGeom prst="rect">
            <a:avLst/>
          </a:prstGeom>
        </p:spPr>
        <p:txBody>
          <a:bodyPr vert="horz" wrap="square" lIns="0" tIns="0" rIns="0" bIns="0" numCol="1" anchor="ctr" anchorCtr="0" compatLnSpc="1">
            <a:prstTxWarp prst="textNoShape">
              <a:avLst/>
            </a:prstTxWarp>
          </a:bodyPr>
          <a:lstStyle>
            <a:lvl1pPr>
              <a:defRPr sz="1000">
                <a:solidFill>
                  <a:srgbClr val="898989"/>
                </a:solidFill>
                <a:latin typeface="Arial" panose="020B0604020202020204" pitchFamily="34" charset="0"/>
                <a:cs typeface="Arial" panose="020B0604020202020204" pitchFamily="34" charset="0"/>
              </a:defRPr>
            </a:lvl1pPr>
          </a:lstStyle>
          <a:p>
            <a:fld id="{456A7D1D-6254-4063-974C-6A2AE04E4B91}" type="datetimeFigureOut">
              <a:rPr lang="en-GB" smtClean="0"/>
              <a:pPr/>
              <a:t>26/06/2026</a:t>
            </a:fld>
            <a:endParaRPr lang="en-GB"/>
          </a:p>
        </p:txBody>
      </p:sp>
      <p:sp>
        <p:nvSpPr>
          <p:cNvPr id="5" name="Footer Placeholder 4"/>
          <p:cNvSpPr>
            <a:spLocks noGrp="1"/>
          </p:cNvSpPr>
          <p:nvPr>
            <p:ph type="ftr" sz="quarter" idx="3"/>
          </p:nvPr>
        </p:nvSpPr>
        <p:spPr>
          <a:xfrm>
            <a:off x="4240708" y="6428359"/>
            <a:ext cx="3860800" cy="365125"/>
          </a:xfrm>
          <a:prstGeom prst="rect">
            <a:avLst/>
          </a:prstGeom>
        </p:spPr>
        <p:txBody>
          <a:bodyPr vert="horz" wrap="square" lIns="0" tIns="0" rIns="0" bIns="0" numCol="1" anchor="ctr" anchorCtr="0" compatLnSpc="1">
            <a:prstTxWarp prst="textNoShape">
              <a:avLst/>
            </a:prstTxWarp>
          </a:bodyPr>
          <a:lstStyle>
            <a:lvl1pPr algn="ctr">
              <a:defRPr sz="1000">
                <a:solidFill>
                  <a:srgbClr val="898989"/>
                </a:solidFill>
                <a:latin typeface="Arial" panose="020B0604020202020204" pitchFamily="34" charset="0"/>
                <a:cs typeface="Arial" panose="020B0604020202020204" pitchFamily="34" charset="0"/>
              </a:defRPr>
            </a:lvl1pPr>
          </a:lstStyle>
          <a:p>
            <a:endParaRPr lang="en-GB"/>
          </a:p>
        </p:txBody>
      </p:sp>
      <p:sp>
        <p:nvSpPr>
          <p:cNvPr id="6" name="Slide Number Placeholder 5"/>
          <p:cNvSpPr>
            <a:spLocks noGrp="1"/>
          </p:cNvSpPr>
          <p:nvPr>
            <p:ph type="sldNum" sz="quarter" idx="4"/>
          </p:nvPr>
        </p:nvSpPr>
        <p:spPr>
          <a:xfrm>
            <a:off x="8826500" y="6428359"/>
            <a:ext cx="2844800" cy="365125"/>
          </a:xfrm>
          <a:prstGeom prst="rect">
            <a:avLst/>
          </a:prstGeom>
        </p:spPr>
        <p:txBody>
          <a:bodyPr vert="horz" wrap="square" lIns="0" tIns="0" rIns="0" bIns="0" numCol="1" anchor="ctr" anchorCtr="0" compatLnSpc="1">
            <a:prstTxWarp prst="textNoShape">
              <a:avLst/>
            </a:prstTxWarp>
          </a:bodyPr>
          <a:lstStyle>
            <a:lvl1pPr algn="r">
              <a:defRPr sz="1000">
                <a:solidFill>
                  <a:srgbClr val="898989"/>
                </a:solidFill>
                <a:latin typeface="Arial" panose="020B0604020202020204" pitchFamily="34" charset="0"/>
                <a:cs typeface="Arial" panose="020B0604020202020204" pitchFamily="34" charset="0"/>
              </a:defRPr>
            </a:lvl1pPr>
          </a:lstStyle>
          <a:p>
            <a:fld id="{26878614-5F41-4702-8E44-D9C8B2874F5D}" type="slidenum">
              <a:rPr lang="en-GB" smtClean="0"/>
              <a:pPr/>
              <a:t>‹#›</a:t>
            </a:fld>
            <a:endParaRPr lang="en-GB"/>
          </a:p>
        </p:txBody>
      </p:sp>
      <p:pic>
        <p:nvPicPr>
          <p:cNvPr id="7" name="Picture 5" descr="TAB_col_white_background.eps"/>
          <p:cNvPicPr>
            <a:picLocks noChangeAspect="1"/>
          </p:cNvPicPr>
          <p:nvPr userDrawn="1"/>
        </p:nvPicPr>
        <p:blipFill>
          <a:blip r:embed="rId14" cstate="print"/>
          <a:srcRect/>
          <a:stretch>
            <a:fillRect/>
          </a:stretch>
        </p:blipFill>
        <p:spPr bwMode="auto">
          <a:xfrm>
            <a:off x="698500" y="509588"/>
            <a:ext cx="1663700" cy="711200"/>
          </a:xfrm>
          <a:prstGeom prst="rect">
            <a:avLst/>
          </a:prstGeom>
          <a:noFill/>
          <a:ln w="9525">
            <a:noFill/>
            <a:miter lim="800000"/>
            <a:headEnd/>
            <a:tailEnd/>
          </a:ln>
        </p:spPr>
      </p:pic>
    </p:spTree>
    <p:extLst>
      <p:ext uri="{BB962C8B-B14F-4D97-AF65-F5344CB8AC3E}">
        <p14:creationId xmlns:p14="http://schemas.microsoft.com/office/powerpoint/2010/main" val="2906797257"/>
      </p:ext>
    </p:extLst>
  </p:cSld>
  <p:clrMap bg1="lt1" tx1="dk1" bg2="lt2" tx2="dk2" accent1="accent1" accent2="accent2" accent3="accent3" accent4="accent4" accent5="accent5" accent6="accent6" hlink="hlink" folHlink="folHlink"/>
  <p:sldLayoutIdLst>
    <p:sldLayoutId id="2147483707" r:id="rId1"/>
    <p:sldLayoutId id="2147483708" r:id="rId2"/>
    <p:sldLayoutId id="2147483709" r:id="rId3"/>
    <p:sldLayoutId id="2147483710" r:id="rId4"/>
    <p:sldLayoutId id="2147483711" r:id="rId5"/>
    <p:sldLayoutId id="2147483712" r:id="rId6"/>
    <p:sldLayoutId id="2147483713" r:id="rId7"/>
    <p:sldLayoutId id="2147483714" r:id="rId8"/>
    <p:sldLayoutId id="2147483715" r:id="rId9"/>
    <p:sldLayoutId id="2147483716" r:id="rId10"/>
    <p:sldLayoutId id="2147483717" r:id="rId11"/>
    <p:sldLayoutId id="2147483718" r:id="rId12"/>
  </p:sldLayoutIdLst>
  <p:txStyles>
    <p:titleStyle>
      <a:lvl1pPr algn="l" rtl="0" fontAlgn="base">
        <a:spcBef>
          <a:spcPct val="0"/>
        </a:spcBef>
        <a:spcAft>
          <a:spcPct val="0"/>
        </a:spcAft>
        <a:defRPr sz="3200" b="1" kern="1200">
          <a:solidFill>
            <a:schemeClr val="tx1"/>
          </a:solidFill>
          <a:latin typeface="Arial" pitchFamily="34" charset="0"/>
          <a:ea typeface="+mj-ea"/>
          <a:cs typeface="Arial"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fontAlgn="base">
        <a:spcBef>
          <a:spcPct val="20000"/>
        </a:spcBef>
        <a:spcAft>
          <a:spcPct val="0"/>
        </a:spcAft>
        <a:buFont typeface="Arial" pitchFamily="34" charset="0"/>
        <a:buChar char="•"/>
        <a:defRPr sz="2800" kern="1200">
          <a:solidFill>
            <a:schemeClr val="tx1"/>
          </a:solidFill>
          <a:latin typeface="Arial" pitchFamily="34" charset="0"/>
          <a:ea typeface="+mn-ea"/>
          <a:cs typeface="Arial" pitchFamily="34" charset="0"/>
        </a:defRPr>
      </a:lvl1pPr>
      <a:lvl2pPr marL="742950" indent="-285750" algn="l" rtl="0" fontAlgn="base">
        <a:spcBef>
          <a:spcPct val="20000"/>
        </a:spcBef>
        <a:spcAft>
          <a:spcPct val="0"/>
        </a:spcAft>
        <a:buFont typeface="Arial" pitchFamily="34" charset="0"/>
        <a:buChar char="–"/>
        <a:defRPr sz="2800" kern="1200">
          <a:solidFill>
            <a:schemeClr val="tx1"/>
          </a:solidFill>
          <a:latin typeface="Arial" pitchFamily="34" charset="0"/>
          <a:ea typeface="+mn-ea"/>
          <a:cs typeface="Arial" pitchFamily="34" charset="0"/>
        </a:defRPr>
      </a:lvl2pPr>
      <a:lvl3pPr marL="1143000" indent="-228600" algn="l" rtl="0" fontAlgn="base">
        <a:spcBef>
          <a:spcPct val="20000"/>
        </a:spcBef>
        <a:spcAft>
          <a:spcPct val="0"/>
        </a:spcAft>
        <a:buFont typeface="Arial" pitchFamily="34" charset="0"/>
        <a:buChar char="•"/>
        <a:defRPr sz="2800" kern="1200">
          <a:solidFill>
            <a:schemeClr val="tx1"/>
          </a:solidFill>
          <a:latin typeface="Arial" pitchFamily="34" charset="0"/>
          <a:ea typeface="+mn-ea"/>
          <a:cs typeface="Arial" pitchFamily="34" charset="0"/>
        </a:defRPr>
      </a:lvl3pPr>
      <a:lvl4pPr marL="1600200" indent="-228600" algn="l" rtl="0" fontAlgn="base">
        <a:spcBef>
          <a:spcPct val="20000"/>
        </a:spcBef>
        <a:spcAft>
          <a:spcPct val="0"/>
        </a:spcAft>
        <a:buFont typeface="Arial" pitchFamily="34" charset="0"/>
        <a:buChar char="–"/>
        <a:defRPr sz="2800" kern="1200">
          <a:solidFill>
            <a:schemeClr val="tx1"/>
          </a:solidFill>
          <a:latin typeface="Arial" pitchFamily="34" charset="0"/>
          <a:ea typeface="+mn-ea"/>
          <a:cs typeface="Arial" pitchFamily="34" charset="0"/>
        </a:defRPr>
      </a:lvl4pPr>
      <a:lvl5pPr marL="2057400" indent="-228600" algn="l" rtl="0" fontAlgn="base">
        <a:spcBef>
          <a:spcPct val="20000"/>
        </a:spcBef>
        <a:spcAft>
          <a:spcPct val="0"/>
        </a:spcAft>
        <a:buFont typeface="Arial" pitchFamily="34" charset="0"/>
        <a:buChar char="»"/>
        <a:defRPr sz="28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22.jpeg"/><Relationship Id="rId7" Type="http://schemas.openxmlformats.org/officeDocument/2006/relationships/image" Target="../media/image26.png"/><Relationship Id="rId2" Type="http://schemas.openxmlformats.org/officeDocument/2006/relationships/notesSlide" Target="../notesSlides/notesSlide14.xml"/><Relationship Id="rId1" Type="http://schemas.openxmlformats.org/officeDocument/2006/relationships/slideLayout" Target="../slideLayouts/slideLayout8.xml"/><Relationship Id="rId6" Type="http://schemas.openxmlformats.org/officeDocument/2006/relationships/image" Target="../media/image25.png"/><Relationship Id="rId5" Type="http://schemas.openxmlformats.org/officeDocument/2006/relationships/image" Target="../media/image24.png"/><Relationship Id="rId10" Type="http://schemas.openxmlformats.org/officeDocument/2006/relationships/image" Target="../media/image29.png"/><Relationship Id="rId4" Type="http://schemas.openxmlformats.org/officeDocument/2006/relationships/image" Target="../media/image23.png"/><Relationship Id="rId9" Type="http://schemas.openxmlformats.org/officeDocument/2006/relationships/image" Target="../media/image28.png"/></Relationships>
</file>

<file path=ppt/slides/_rels/slide1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5.xml"/><Relationship Id="rId1" Type="http://schemas.openxmlformats.org/officeDocument/2006/relationships/slideLayout" Target="../slideLayouts/slideLayout20.xml"/><Relationship Id="rId4" Type="http://schemas.openxmlformats.org/officeDocument/2006/relationships/image" Target="../media/image31.emf"/></Relationships>
</file>

<file path=ppt/slides/_rels/slide17.xml.rels><?xml version="1.0" encoding="UTF-8" standalone="yes"?>
<Relationships xmlns="http://schemas.openxmlformats.org/package/2006/relationships"><Relationship Id="rId3" Type="http://schemas.openxmlformats.org/officeDocument/2006/relationships/image" Target="../media/image32.jpeg"/><Relationship Id="rId7" Type="http://schemas.openxmlformats.org/officeDocument/2006/relationships/image" Target="../media/image36.svg"/><Relationship Id="rId2" Type="http://schemas.openxmlformats.org/officeDocument/2006/relationships/notesSlide" Target="../notesSlides/notesSlide16.xml"/><Relationship Id="rId1" Type="http://schemas.openxmlformats.org/officeDocument/2006/relationships/slideLayout" Target="../slideLayouts/slideLayout9.xml"/><Relationship Id="rId6" Type="http://schemas.openxmlformats.org/officeDocument/2006/relationships/image" Target="../media/image35.svg"/><Relationship Id="rId5" Type="http://schemas.openxmlformats.org/officeDocument/2006/relationships/image" Target="../media/image34.jpeg"/><Relationship Id="rId4" Type="http://schemas.openxmlformats.org/officeDocument/2006/relationships/image" Target="../media/image33.jpeg"/></Relationships>
</file>

<file path=ppt/slides/_rels/slide18.xml.rels><?xml version="1.0" encoding="UTF-8" standalone="yes"?>
<Relationships xmlns="http://schemas.openxmlformats.org/package/2006/relationships"><Relationship Id="rId8" Type="http://schemas.openxmlformats.org/officeDocument/2006/relationships/image" Target="../media/image42.svg"/><Relationship Id="rId3" Type="http://schemas.openxmlformats.org/officeDocument/2006/relationships/image" Target="../media/image37.jpeg"/><Relationship Id="rId7" Type="http://schemas.openxmlformats.org/officeDocument/2006/relationships/image" Target="../media/image41.svg"/><Relationship Id="rId2" Type="http://schemas.openxmlformats.org/officeDocument/2006/relationships/notesSlide" Target="../notesSlides/notesSlide17.xml"/><Relationship Id="rId1" Type="http://schemas.openxmlformats.org/officeDocument/2006/relationships/slideLayout" Target="../slideLayouts/slideLayout8.xml"/><Relationship Id="rId6" Type="http://schemas.openxmlformats.org/officeDocument/2006/relationships/image" Target="../media/image40.svg"/><Relationship Id="rId11" Type="http://schemas.openxmlformats.org/officeDocument/2006/relationships/image" Target="../media/image45.svg"/><Relationship Id="rId5" Type="http://schemas.openxmlformats.org/officeDocument/2006/relationships/image" Target="../media/image39.svg"/><Relationship Id="rId10" Type="http://schemas.openxmlformats.org/officeDocument/2006/relationships/image" Target="../media/image44.svg"/><Relationship Id="rId4" Type="http://schemas.openxmlformats.org/officeDocument/2006/relationships/image" Target="../media/image38.svg"/><Relationship Id="rId9" Type="http://schemas.openxmlformats.org/officeDocument/2006/relationships/image" Target="../media/image43.svg"/></Relationships>
</file>

<file path=ppt/slides/_rels/slide19.xml.rels><?xml version="1.0" encoding="UTF-8" standalone="yes"?>
<Relationships xmlns="http://schemas.openxmlformats.org/package/2006/relationships"><Relationship Id="rId8" Type="http://schemas.openxmlformats.org/officeDocument/2006/relationships/image" Target="../media/image50.svg"/><Relationship Id="rId3" Type="http://schemas.openxmlformats.org/officeDocument/2006/relationships/image" Target="../media/image46.svg"/><Relationship Id="rId7" Type="http://schemas.openxmlformats.org/officeDocument/2006/relationships/image" Target="../media/image49.svg"/><Relationship Id="rId2" Type="http://schemas.openxmlformats.org/officeDocument/2006/relationships/notesSlide" Target="../notesSlides/notesSlide18.xml"/><Relationship Id="rId1" Type="http://schemas.openxmlformats.org/officeDocument/2006/relationships/slideLayout" Target="../slideLayouts/slideLayout8.xml"/><Relationship Id="rId6" Type="http://schemas.openxmlformats.org/officeDocument/2006/relationships/image" Target="../media/image48.svg"/><Relationship Id="rId5" Type="http://schemas.openxmlformats.org/officeDocument/2006/relationships/image" Target="../media/image38.svg"/><Relationship Id="rId4" Type="http://schemas.openxmlformats.org/officeDocument/2006/relationships/image" Target="../media/image47.jpeg"/><Relationship Id="rId9" Type="http://schemas.openxmlformats.org/officeDocument/2006/relationships/image" Target="../media/image51.svg"/></Relationships>
</file>

<file path=ppt/slides/_rels/slide2.xml.rels><?xml version="1.0" encoding="UTF-8" standalone="yes"?>
<Relationships xmlns="http://schemas.openxmlformats.org/package/2006/relationships"><Relationship Id="rId8" Type="http://schemas.openxmlformats.org/officeDocument/2006/relationships/slide" Target="slide67.xml"/><Relationship Id="rId3" Type="http://schemas.openxmlformats.org/officeDocument/2006/relationships/slide" Target="slide15.xml"/><Relationship Id="rId7" Type="http://schemas.openxmlformats.org/officeDocument/2006/relationships/slide" Target="slide66.xml"/><Relationship Id="rId2" Type="http://schemas.openxmlformats.org/officeDocument/2006/relationships/slide" Target="slide3.xml"/><Relationship Id="rId1" Type="http://schemas.openxmlformats.org/officeDocument/2006/relationships/slideLayout" Target="../slideLayouts/slideLayout4.xml"/><Relationship Id="rId6" Type="http://schemas.openxmlformats.org/officeDocument/2006/relationships/slide" Target="slide61.xml"/><Relationship Id="rId5" Type="http://schemas.openxmlformats.org/officeDocument/2006/relationships/slide" Target="slide47.xml"/><Relationship Id="rId4" Type="http://schemas.openxmlformats.org/officeDocument/2006/relationships/slide" Target="slide42.xml"/></Relationships>
</file>

<file path=ppt/slides/_rels/slide20.xml.rels><?xml version="1.0" encoding="UTF-8" standalone="yes"?>
<Relationships xmlns="http://schemas.openxmlformats.org/package/2006/relationships"><Relationship Id="rId8" Type="http://schemas.openxmlformats.org/officeDocument/2006/relationships/slide" Target="slide26.xml"/><Relationship Id="rId13" Type="http://schemas.openxmlformats.org/officeDocument/2006/relationships/slide" Target="slide31.xml"/><Relationship Id="rId18" Type="http://schemas.openxmlformats.org/officeDocument/2006/relationships/slide" Target="slide36.xml"/><Relationship Id="rId3" Type="http://schemas.openxmlformats.org/officeDocument/2006/relationships/slide" Target="slide21.xml"/><Relationship Id="rId21" Type="http://schemas.openxmlformats.org/officeDocument/2006/relationships/slide" Target="slide39.xml"/><Relationship Id="rId7" Type="http://schemas.openxmlformats.org/officeDocument/2006/relationships/slide" Target="slide25.xml"/><Relationship Id="rId12" Type="http://schemas.openxmlformats.org/officeDocument/2006/relationships/slide" Target="slide30.xml"/><Relationship Id="rId17" Type="http://schemas.openxmlformats.org/officeDocument/2006/relationships/slide" Target="slide35.xml"/><Relationship Id="rId2" Type="http://schemas.openxmlformats.org/officeDocument/2006/relationships/notesSlide" Target="../notesSlides/notesSlide19.xml"/><Relationship Id="rId16" Type="http://schemas.openxmlformats.org/officeDocument/2006/relationships/slide" Target="slide34.xml"/><Relationship Id="rId20" Type="http://schemas.openxmlformats.org/officeDocument/2006/relationships/slide" Target="slide38.xml"/><Relationship Id="rId1" Type="http://schemas.openxmlformats.org/officeDocument/2006/relationships/slideLayout" Target="../slideLayouts/slideLayout7.xml"/><Relationship Id="rId6" Type="http://schemas.openxmlformats.org/officeDocument/2006/relationships/slide" Target="slide24.xml"/><Relationship Id="rId11" Type="http://schemas.openxmlformats.org/officeDocument/2006/relationships/slide" Target="slide29.xml"/><Relationship Id="rId5" Type="http://schemas.openxmlformats.org/officeDocument/2006/relationships/slide" Target="slide23.xml"/><Relationship Id="rId15" Type="http://schemas.openxmlformats.org/officeDocument/2006/relationships/slide" Target="slide33.xml"/><Relationship Id="rId23" Type="http://schemas.openxmlformats.org/officeDocument/2006/relationships/slide" Target="slide41.xml"/><Relationship Id="rId10" Type="http://schemas.openxmlformats.org/officeDocument/2006/relationships/slide" Target="slide28.xml"/><Relationship Id="rId19" Type="http://schemas.openxmlformats.org/officeDocument/2006/relationships/slide" Target="slide37.xml"/><Relationship Id="rId4" Type="http://schemas.openxmlformats.org/officeDocument/2006/relationships/slide" Target="slide22.xml"/><Relationship Id="rId9" Type="http://schemas.openxmlformats.org/officeDocument/2006/relationships/slide" Target="slide27.xml"/><Relationship Id="rId14" Type="http://schemas.openxmlformats.org/officeDocument/2006/relationships/slide" Target="slide32.xml"/><Relationship Id="rId22" Type="http://schemas.openxmlformats.org/officeDocument/2006/relationships/slide" Target="slide40.xml"/></Relationships>
</file>

<file path=ppt/slides/_rels/slide21.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20.xml"/><Relationship Id="rId1" Type="http://schemas.openxmlformats.org/officeDocument/2006/relationships/slideLayout" Target="../slideLayouts/slideLayout10.xml"/><Relationship Id="rId4" Type="http://schemas.openxmlformats.org/officeDocument/2006/relationships/image" Target="../media/image53.png"/></Relationships>
</file>

<file path=ppt/slides/_rels/slide22.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21.xml"/><Relationship Id="rId1" Type="http://schemas.openxmlformats.org/officeDocument/2006/relationships/slideLayout" Target="../slideLayouts/slideLayout10.xml"/></Relationships>
</file>

<file path=ppt/slides/_rels/slide23.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22.xml"/><Relationship Id="rId1" Type="http://schemas.openxmlformats.org/officeDocument/2006/relationships/slideLayout" Target="../slideLayouts/slideLayout10.xml"/><Relationship Id="rId4" Type="http://schemas.openxmlformats.org/officeDocument/2006/relationships/image" Target="../media/image56.png"/></Relationships>
</file>

<file path=ppt/slides/_rels/slide24.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23.xml"/><Relationship Id="rId1" Type="http://schemas.openxmlformats.org/officeDocument/2006/relationships/slideLayout" Target="../slideLayouts/slideLayout10.xml"/></Relationships>
</file>

<file path=ppt/slides/_rels/slide25.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24.xml"/><Relationship Id="rId1" Type="http://schemas.openxmlformats.org/officeDocument/2006/relationships/slideLayout" Target="../slideLayouts/slideLayout10.xml"/></Relationships>
</file>

<file path=ppt/slides/_rels/slide26.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25.xml"/><Relationship Id="rId1" Type="http://schemas.openxmlformats.org/officeDocument/2006/relationships/slideLayout" Target="../slideLayouts/slideLayout10.xml"/></Relationships>
</file>

<file path=ppt/slides/_rels/slide27.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26.xml"/><Relationship Id="rId1" Type="http://schemas.openxmlformats.org/officeDocument/2006/relationships/slideLayout" Target="../slideLayouts/slideLayout10.xml"/></Relationships>
</file>

<file path=ppt/slides/_rels/slide28.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27.xml"/><Relationship Id="rId1" Type="http://schemas.openxmlformats.org/officeDocument/2006/relationships/slideLayout" Target="../slideLayouts/slideLayout10.xml"/></Relationships>
</file>

<file path=ppt/slides/_rels/slide29.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notesSlide" Target="../notesSlides/notesSlide28.xml"/><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notesSlide" Target="../notesSlides/notesSlide29.xml"/><Relationship Id="rId1" Type="http://schemas.openxmlformats.org/officeDocument/2006/relationships/slideLayout" Target="../slideLayouts/slideLayout10.xml"/><Relationship Id="rId4" Type="http://schemas.openxmlformats.org/officeDocument/2006/relationships/image" Target="../media/image64.png"/></Relationships>
</file>

<file path=ppt/slides/_rels/slide31.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notesSlide" Target="../notesSlides/notesSlide30.xml"/><Relationship Id="rId1" Type="http://schemas.openxmlformats.org/officeDocument/2006/relationships/slideLayout" Target="../slideLayouts/slideLayout10.xml"/></Relationships>
</file>

<file path=ppt/slides/_rels/slide32.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notesSlide" Target="../notesSlides/notesSlide31.xml"/><Relationship Id="rId1" Type="http://schemas.openxmlformats.org/officeDocument/2006/relationships/slideLayout" Target="../slideLayouts/slideLayout10.xml"/></Relationships>
</file>

<file path=ppt/slides/_rels/slide33.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notesSlide" Target="../notesSlides/notesSlide32.xml"/><Relationship Id="rId1" Type="http://schemas.openxmlformats.org/officeDocument/2006/relationships/slideLayout" Target="../slideLayouts/slideLayout10.xml"/></Relationships>
</file>

<file path=ppt/slides/_rels/slide34.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notesSlide" Target="../notesSlides/notesSlide33.xml"/><Relationship Id="rId1" Type="http://schemas.openxmlformats.org/officeDocument/2006/relationships/slideLayout" Target="../slideLayouts/slideLayout10.xml"/></Relationships>
</file>

<file path=ppt/slides/_rels/slide35.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notesSlide" Target="../notesSlides/notesSlide34.xml"/><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notesSlide" Target="../notesSlides/notesSlide35.xml"/><Relationship Id="rId1" Type="http://schemas.openxmlformats.org/officeDocument/2006/relationships/slideLayout" Target="../slideLayouts/slideLayout10.xml"/></Relationships>
</file>

<file path=ppt/slides/_rels/slide37.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notesSlide" Target="../notesSlides/notesSlide36.xml"/><Relationship Id="rId1" Type="http://schemas.openxmlformats.org/officeDocument/2006/relationships/slideLayout" Target="../slideLayouts/slideLayout10.xml"/></Relationships>
</file>

<file path=ppt/slides/_rels/slide38.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notesSlide" Target="../notesSlides/notesSlide37.xml"/><Relationship Id="rId1" Type="http://schemas.openxmlformats.org/officeDocument/2006/relationships/slideLayout" Target="../slideLayouts/slideLayout10.xml"/><Relationship Id="rId4" Type="http://schemas.openxmlformats.org/officeDocument/2006/relationships/image" Target="../media/image73.png"/></Relationships>
</file>

<file path=ppt/slides/_rels/slide39.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notesSlide" Target="../notesSlides/notesSlide38.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notesSlide" Target="../notesSlides/notesSlide39.xml"/><Relationship Id="rId1" Type="http://schemas.openxmlformats.org/officeDocument/2006/relationships/slideLayout" Target="../slideLayouts/slideLayout10.xml"/><Relationship Id="rId4" Type="http://schemas.openxmlformats.org/officeDocument/2006/relationships/image" Target="../media/image76.svg"/></Relationships>
</file>

<file path=ppt/slides/_rels/slide41.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notesSlide" Target="../notesSlides/notesSlide40.xml"/><Relationship Id="rId1" Type="http://schemas.openxmlformats.org/officeDocument/2006/relationships/slideLayout" Target="../slideLayouts/slideLayout10.xml"/></Relationships>
</file>

<file path=ppt/slides/_rels/slide42.xml.rels><?xml version="1.0" encoding="UTF-8" standalone="yes"?>
<Relationships xmlns="http://schemas.openxmlformats.org/package/2006/relationships"><Relationship Id="rId3" Type="http://schemas.openxmlformats.org/officeDocument/2006/relationships/slide" Target="slide44.xml"/><Relationship Id="rId2" Type="http://schemas.openxmlformats.org/officeDocument/2006/relationships/slide" Target="slide43.xml"/><Relationship Id="rId1" Type="http://schemas.openxmlformats.org/officeDocument/2006/relationships/slideLayout" Target="../slideLayouts/slideLayout7.xml"/><Relationship Id="rId5" Type="http://schemas.openxmlformats.org/officeDocument/2006/relationships/slide" Target="slide46.xml"/><Relationship Id="rId4" Type="http://schemas.openxmlformats.org/officeDocument/2006/relationships/slide" Target="slide45.xml"/></Relationships>
</file>

<file path=ppt/slides/_rels/slide43.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notesSlide" Target="../notesSlides/notesSlide41.xml"/><Relationship Id="rId1" Type="http://schemas.openxmlformats.org/officeDocument/2006/relationships/slideLayout" Target="../slideLayouts/slideLayout10.xml"/><Relationship Id="rId4" Type="http://schemas.openxmlformats.org/officeDocument/2006/relationships/image" Target="../media/image79.svg"/></Relationships>
</file>

<file path=ppt/slides/_rels/slide44.xml.rels><?xml version="1.0" encoding="UTF-8" standalone="yes"?>
<Relationships xmlns="http://schemas.openxmlformats.org/package/2006/relationships"><Relationship Id="rId3" Type="http://schemas.openxmlformats.org/officeDocument/2006/relationships/image" Target="../media/image80.svg"/><Relationship Id="rId2" Type="http://schemas.openxmlformats.org/officeDocument/2006/relationships/notesSlide" Target="../notesSlides/notesSlide42.xml"/><Relationship Id="rId1" Type="http://schemas.openxmlformats.org/officeDocument/2006/relationships/slideLayout" Target="../slideLayouts/slideLayout10.xml"/><Relationship Id="rId4" Type="http://schemas.openxmlformats.org/officeDocument/2006/relationships/image" Target="../media/image81.jpeg"/></Relationships>
</file>

<file path=ppt/slides/_rels/slide45.xml.rels><?xml version="1.0" encoding="UTF-8" standalone="yes"?>
<Relationships xmlns="http://schemas.openxmlformats.org/package/2006/relationships"><Relationship Id="rId3" Type="http://schemas.openxmlformats.org/officeDocument/2006/relationships/image" Target="../media/image82.jpeg"/><Relationship Id="rId2" Type="http://schemas.openxmlformats.org/officeDocument/2006/relationships/notesSlide" Target="../notesSlides/notesSlide43.xml"/><Relationship Id="rId1" Type="http://schemas.openxmlformats.org/officeDocument/2006/relationships/slideLayout" Target="../slideLayouts/slideLayout10.xml"/></Relationships>
</file>

<file path=ppt/slides/_rels/slide46.xml.rels><?xml version="1.0" encoding="UTF-8" standalone="yes"?>
<Relationships xmlns="http://schemas.openxmlformats.org/package/2006/relationships"><Relationship Id="rId3" Type="http://schemas.openxmlformats.org/officeDocument/2006/relationships/image" Target="../media/image83.jpeg"/><Relationship Id="rId2" Type="http://schemas.openxmlformats.org/officeDocument/2006/relationships/notesSlide" Target="../notesSlides/notesSlide44.xml"/><Relationship Id="rId1" Type="http://schemas.openxmlformats.org/officeDocument/2006/relationships/slideLayout" Target="../slideLayouts/slideLayout10.xml"/><Relationship Id="rId4" Type="http://schemas.openxmlformats.org/officeDocument/2006/relationships/image" Target="../media/image84.svg"/></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5.xml"/></Relationships>
</file>

<file path=ppt/slides/_rels/slide49.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47.xml"/><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48.xml"/><Relationship Id="rId1" Type="http://schemas.openxmlformats.org/officeDocument/2006/relationships/slideLayout" Target="../slideLayouts/slideLayout14.xml"/></Relationships>
</file>

<file path=ppt/slides/_rels/slide51.xml.rels><?xml version="1.0" encoding="UTF-8" standalone="yes"?>
<Relationships xmlns="http://schemas.openxmlformats.org/package/2006/relationships"><Relationship Id="rId3" Type="http://schemas.openxmlformats.org/officeDocument/2006/relationships/image" Target="../media/image86.jpeg"/><Relationship Id="rId2" Type="http://schemas.openxmlformats.org/officeDocument/2006/relationships/notesSlide" Target="../notesSlides/notesSlide49.xml"/><Relationship Id="rId1" Type="http://schemas.openxmlformats.org/officeDocument/2006/relationships/slideLayout" Target="../slideLayouts/slideLayout16.xml"/></Relationships>
</file>

<file path=ppt/slides/_rels/slide52.xml.rels><?xml version="1.0" encoding="UTF-8" standalone="yes"?>
<Relationships xmlns="http://schemas.openxmlformats.org/package/2006/relationships"><Relationship Id="rId8" Type="http://schemas.microsoft.com/office/2007/relationships/diagramDrawing" Target="../diagrams/drawing1.xml"/><Relationship Id="rId13" Type="http://schemas.microsoft.com/office/2007/relationships/diagramDrawing" Target="../diagrams/drawing2.xml"/><Relationship Id="rId18" Type="http://schemas.microsoft.com/office/2007/relationships/diagramDrawing" Target="../diagrams/drawing3.xml"/><Relationship Id="rId3" Type="http://schemas.openxmlformats.org/officeDocument/2006/relationships/image" Target="../media/image87.jpeg"/><Relationship Id="rId7" Type="http://schemas.openxmlformats.org/officeDocument/2006/relationships/diagramColors" Target="../diagrams/colors1.xml"/><Relationship Id="rId12" Type="http://schemas.openxmlformats.org/officeDocument/2006/relationships/diagramColors" Target="../diagrams/colors2.xml"/><Relationship Id="rId17" Type="http://schemas.openxmlformats.org/officeDocument/2006/relationships/diagramColors" Target="../diagrams/colors3.xml"/><Relationship Id="rId2" Type="http://schemas.openxmlformats.org/officeDocument/2006/relationships/notesSlide" Target="../notesSlides/notesSlide50.xml"/><Relationship Id="rId16" Type="http://schemas.openxmlformats.org/officeDocument/2006/relationships/diagramQuickStyle" Target="../diagrams/quickStyle3.xml"/><Relationship Id="rId1" Type="http://schemas.openxmlformats.org/officeDocument/2006/relationships/slideLayout" Target="../slideLayouts/slideLayout16.xml"/><Relationship Id="rId6" Type="http://schemas.openxmlformats.org/officeDocument/2006/relationships/diagramQuickStyle" Target="../diagrams/quickStyle1.xml"/><Relationship Id="rId11" Type="http://schemas.openxmlformats.org/officeDocument/2006/relationships/diagramQuickStyle" Target="../diagrams/quickStyle2.xml"/><Relationship Id="rId5" Type="http://schemas.openxmlformats.org/officeDocument/2006/relationships/diagramLayout" Target="../diagrams/layout1.xml"/><Relationship Id="rId15" Type="http://schemas.openxmlformats.org/officeDocument/2006/relationships/diagramLayout" Target="../diagrams/layout3.xml"/><Relationship Id="rId10" Type="http://schemas.openxmlformats.org/officeDocument/2006/relationships/diagramLayout" Target="../diagrams/layout2.xml"/><Relationship Id="rId19" Type="http://schemas.openxmlformats.org/officeDocument/2006/relationships/image" Target="../media/image88.jpeg"/><Relationship Id="rId4" Type="http://schemas.openxmlformats.org/officeDocument/2006/relationships/diagramData" Target="../diagrams/data1.xml"/><Relationship Id="rId9" Type="http://schemas.openxmlformats.org/officeDocument/2006/relationships/diagramData" Target="../diagrams/data2.xml"/><Relationship Id="rId14" Type="http://schemas.openxmlformats.org/officeDocument/2006/relationships/diagramData" Target="../diagrams/data3.xml"/></Relationships>
</file>

<file path=ppt/slides/_rels/slide53.xml.rels><?xml version="1.0" encoding="UTF-8" standalone="yes"?>
<Relationships xmlns="http://schemas.openxmlformats.org/package/2006/relationships"><Relationship Id="rId3" Type="http://schemas.openxmlformats.org/officeDocument/2006/relationships/image" Target="../media/image89.jpeg"/><Relationship Id="rId2" Type="http://schemas.openxmlformats.org/officeDocument/2006/relationships/notesSlide" Target="../notesSlides/notesSlide51.xml"/><Relationship Id="rId1" Type="http://schemas.openxmlformats.org/officeDocument/2006/relationships/slideLayout" Target="../slideLayouts/slideLayout18.xml"/><Relationship Id="rId4" Type="http://schemas.openxmlformats.org/officeDocument/2006/relationships/image" Target="../media/image90.jpeg"/></Relationships>
</file>

<file path=ppt/slides/_rels/slide54.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notesSlide" Target="../notesSlides/notesSlide52.xml"/><Relationship Id="rId1" Type="http://schemas.openxmlformats.org/officeDocument/2006/relationships/slideLayout" Target="../slideLayouts/slideLayout16.xml"/></Relationships>
</file>

<file path=ppt/slides/_rels/slide55.xml.rels><?xml version="1.0" encoding="UTF-8" standalone="yes"?>
<Relationships xmlns="http://schemas.openxmlformats.org/package/2006/relationships"><Relationship Id="rId3" Type="http://schemas.openxmlformats.org/officeDocument/2006/relationships/image" Target="../media/image92.jpeg"/><Relationship Id="rId7" Type="http://schemas.openxmlformats.org/officeDocument/2006/relationships/image" Target="../media/image94.emf"/><Relationship Id="rId2" Type="http://schemas.openxmlformats.org/officeDocument/2006/relationships/notesSlide" Target="../notesSlides/notesSlide53.xml"/><Relationship Id="rId1" Type="http://schemas.openxmlformats.org/officeDocument/2006/relationships/slideLayout" Target="../slideLayouts/slideLayout18.xml"/><Relationship Id="rId6" Type="http://schemas.openxmlformats.org/officeDocument/2006/relationships/image" Target="../media/image93.png"/><Relationship Id="rId5" Type="http://schemas.openxmlformats.org/officeDocument/2006/relationships/hyperlink" Target="https://www.scieng.manchester.ac.uk/innovation-academy/welcome/" TargetMode="External"/><Relationship Id="rId4" Type="http://schemas.openxmlformats.org/officeDocument/2006/relationships/hyperlink" Target="https://www.entrepreneurship.manchester.ac.uk/" TargetMode="External"/></Relationships>
</file>

<file path=ppt/slides/_rels/slide56.xml.rels><?xml version="1.0" encoding="UTF-8" standalone="yes"?>
<Relationships xmlns="http://schemas.openxmlformats.org/package/2006/relationships"><Relationship Id="rId3" Type="http://schemas.openxmlformats.org/officeDocument/2006/relationships/image" Target="../media/image95.jpeg"/><Relationship Id="rId2" Type="http://schemas.openxmlformats.org/officeDocument/2006/relationships/notesSlide" Target="../notesSlides/notesSlide54.xml"/><Relationship Id="rId1" Type="http://schemas.openxmlformats.org/officeDocument/2006/relationships/slideLayout" Target="../slideLayouts/slideLayout18.xml"/></Relationships>
</file>

<file path=ppt/slides/_rels/slide57.xml.rels><?xml version="1.0" encoding="UTF-8" standalone="yes"?>
<Relationships xmlns="http://schemas.openxmlformats.org/package/2006/relationships"><Relationship Id="rId3" Type="http://schemas.openxmlformats.org/officeDocument/2006/relationships/image" Target="../media/image96.jpeg"/><Relationship Id="rId2" Type="http://schemas.openxmlformats.org/officeDocument/2006/relationships/notesSlide" Target="../notesSlides/notesSlide55.xml"/><Relationship Id="rId1" Type="http://schemas.openxmlformats.org/officeDocument/2006/relationships/slideLayout" Target="../slideLayouts/slideLayout18.xml"/></Relationships>
</file>

<file path=ppt/slides/_rels/slide58.xml.rels><?xml version="1.0" encoding="UTF-8" standalone="yes"?>
<Relationships xmlns="http://schemas.openxmlformats.org/package/2006/relationships"><Relationship Id="rId3" Type="http://schemas.openxmlformats.org/officeDocument/2006/relationships/image" Target="../media/image97.jpeg"/><Relationship Id="rId2" Type="http://schemas.openxmlformats.org/officeDocument/2006/relationships/notesSlide" Target="../notesSlides/notesSlide56.xml"/><Relationship Id="rId1" Type="http://schemas.openxmlformats.org/officeDocument/2006/relationships/slideLayout" Target="../slideLayouts/slideLayout18.xml"/></Relationships>
</file>

<file path=ppt/slides/_rels/slide59.xml.rels><?xml version="1.0" encoding="UTF-8" standalone="yes"?>
<Relationships xmlns="http://schemas.openxmlformats.org/package/2006/relationships"><Relationship Id="rId3" Type="http://schemas.openxmlformats.org/officeDocument/2006/relationships/image" Target="../media/image98.jpeg"/><Relationship Id="rId2" Type="http://schemas.openxmlformats.org/officeDocument/2006/relationships/notesSlide" Target="../notesSlides/notesSlide57.xml"/><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33.xml"/><Relationship Id="rId4" Type="http://schemas.openxmlformats.org/officeDocument/2006/relationships/image" Target="../media/image13.png"/></Relationships>
</file>

<file path=ppt/slides/_rels/slide60.xml.rels><?xml version="1.0" encoding="UTF-8" standalone="yes"?>
<Relationships xmlns="http://schemas.openxmlformats.org/package/2006/relationships"><Relationship Id="rId3" Type="http://schemas.openxmlformats.org/officeDocument/2006/relationships/image" Target="../media/image99.jpeg"/><Relationship Id="rId2" Type="http://schemas.openxmlformats.org/officeDocument/2006/relationships/notesSlide" Target="../notesSlides/notesSlide58.xml"/><Relationship Id="rId1" Type="http://schemas.openxmlformats.org/officeDocument/2006/relationships/slideLayout" Target="../slideLayouts/slideLayout18.xml"/></Relationships>
</file>

<file path=ppt/slides/_rels/slide61.xml.rels><?xml version="1.0" encoding="UTF-8" standalone="yes"?>
<Relationships xmlns="http://schemas.openxmlformats.org/package/2006/relationships"><Relationship Id="rId3" Type="http://schemas.openxmlformats.org/officeDocument/2006/relationships/image" Target="../media/image100.svg"/><Relationship Id="rId2" Type="http://schemas.openxmlformats.org/officeDocument/2006/relationships/notesSlide" Target="../notesSlides/notesSlide59.xml"/><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3" Type="http://schemas.openxmlformats.org/officeDocument/2006/relationships/image" Target="../media/image100.svg"/><Relationship Id="rId2" Type="http://schemas.openxmlformats.org/officeDocument/2006/relationships/notesSlide" Target="../notesSlides/notesSlide60.xml"/><Relationship Id="rId1" Type="http://schemas.openxmlformats.org/officeDocument/2006/relationships/slideLayout" Target="../slideLayouts/slideLayout6.xml"/></Relationships>
</file>

<file path=ppt/slides/_rels/slide63.xml.rels><?xml version="1.0" encoding="UTF-8" standalone="yes"?>
<Relationships xmlns="http://schemas.openxmlformats.org/package/2006/relationships"><Relationship Id="rId3" Type="http://schemas.openxmlformats.org/officeDocument/2006/relationships/image" Target="../media/image100.svg"/><Relationship Id="rId2" Type="http://schemas.openxmlformats.org/officeDocument/2006/relationships/notesSlide" Target="../notesSlides/notesSlide61.xml"/><Relationship Id="rId1" Type="http://schemas.openxmlformats.org/officeDocument/2006/relationships/slideLayout" Target="../slideLayouts/slideLayout6.xml"/></Relationships>
</file>

<file path=ppt/slides/_rels/slide64.xml.rels><?xml version="1.0" encoding="UTF-8" standalone="yes"?>
<Relationships xmlns="http://schemas.openxmlformats.org/package/2006/relationships"><Relationship Id="rId3" Type="http://schemas.openxmlformats.org/officeDocument/2006/relationships/image" Target="../media/image100.svg"/><Relationship Id="rId2" Type="http://schemas.openxmlformats.org/officeDocument/2006/relationships/notesSlide" Target="../notesSlides/notesSlide62.xml"/><Relationship Id="rId1" Type="http://schemas.openxmlformats.org/officeDocument/2006/relationships/slideLayout" Target="../slideLayouts/slideLayout6.xml"/></Relationships>
</file>

<file path=ppt/slides/_rels/slide65.xml.rels><?xml version="1.0" encoding="UTF-8" standalone="yes"?>
<Relationships xmlns="http://schemas.openxmlformats.org/package/2006/relationships"><Relationship Id="rId2" Type="http://schemas.openxmlformats.org/officeDocument/2006/relationships/image" Target="../media/image101.jpeg"/><Relationship Id="rId1" Type="http://schemas.openxmlformats.org/officeDocument/2006/relationships/slideLayout" Target="../slideLayouts/slideLayout6.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1.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43.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70.xml.rels><?xml version="1.0" encoding="UTF-8" standalone="yes"?>
<Relationships xmlns="http://schemas.openxmlformats.org/package/2006/relationships"><Relationship Id="rId3" Type="http://schemas.openxmlformats.org/officeDocument/2006/relationships/image" Target="../media/image103.svg"/><Relationship Id="rId2" Type="http://schemas.openxmlformats.org/officeDocument/2006/relationships/image" Target="../media/image102.svg"/><Relationship Id="rId1" Type="http://schemas.openxmlformats.org/officeDocument/2006/relationships/slideLayout" Target="../slideLayouts/slideLayout6.xml"/><Relationship Id="rId4" Type="http://schemas.openxmlformats.org/officeDocument/2006/relationships/image" Target="../media/image104.svg"/></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19.png"/></Relationships>
</file>

<file path=ppt/slides/_rels/slide9.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73B0AB-6A6F-D7AA-8ABF-FB99F66A2A00}"/>
              </a:ext>
            </a:extLst>
          </p:cNvPr>
          <p:cNvSpPr>
            <a:spLocks noGrp="1"/>
          </p:cNvSpPr>
          <p:nvPr>
            <p:ph type="ctrTitle"/>
          </p:nvPr>
        </p:nvSpPr>
        <p:spPr/>
        <p:txBody>
          <a:bodyPr/>
          <a:lstStyle/>
          <a:p>
            <a:r>
              <a:rPr lang="en-GB">
                <a:latin typeface="Arial"/>
                <a:cs typeface="Arial"/>
              </a:rPr>
              <a:t>Research and Innovation</a:t>
            </a:r>
            <a:endParaRPr lang="en-GB"/>
          </a:p>
        </p:txBody>
      </p:sp>
      <p:sp>
        <p:nvSpPr>
          <p:cNvPr id="3" name="Subtitle 2">
            <a:extLst>
              <a:ext uri="{FF2B5EF4-FFF2-40B4-BE49-F238E27FC236}">
                <a16:creationId xmlns:a16="http://schemas.microsoft.com/office/drawing/2014/main" id="{B1B2E7FF-D40F-5253-5260-7231DB8AAC95}"/>
              </a:ext>
            </a:extLst>
          </p:cNvPr>
          <p:cNvSpPr>
            <a:spLocks noGrp="1"/>
          </p:cNvSpPr>
          <p:nvPr>
            <p:ph type="subTitle" idx="1"/>
          </p:nvPr>
        </p:nvSpPr>
        <p:spPr/>
        <p:txBody>
          <a:bodyPr/>
          <a:lstStyle/>
          <a:p>
            <a:r>
              <a:rPr lang="en-GB">
                <a:latin typeface="Arial"/>
                <a:cs typeface="Arial"/>
              </a:rPr>
              <a:t>June 2026</a:t>
            </a:r>
          </a:p>
        </p:txBody>
      </p:sp>
    </p:spTree>
    <p:extLst>
      <p:ext uri="{BB962C8B-B14F-4D97-AF65-F5344CB8AC3E}">
        <p14:creationId xmlns:p14="http://schemas.microsoft.com/office/powerpoint/2010/main" val="39715281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D858BC88-B0DD-453D-90C8-98426BD2BBE2}"/>
              </a:ext>
            </a:extLst>
          </p:cNvPr>
          <p:cNvSpPr/>
          <p:nvPr/>
        </p:nvSpPr>
        <p:spPr>
          <a:xfrm>
            <a:off x="0" y="0"/>
            <a:ext cx="12192000" cy="1882578"/>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pic>
        <p:nvPicPr>
          <p:cNvPr id="20" name="Picture 19">
            <a:extLst>
              <a:ext uri="{FF2B5EF4-FFF2-40B4-BE49-F238E27FC236}">
                <a16:creationId xmlns:a16="http://schemas.microsoft.com/office/drawing/2014/main" id="{20486D3F-BE4C-8F45-6B2F-750CFC778E38}"/>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222173" y="383793"/>
            <a:ext cx="1969827" cy="1119933"/>
          </a:xfrm>
          <a:prstGeom prst="rect">
            <a:avLst/>
          </a:prstGeom>
          <a:solidFill>
            <a:schemeClr val="bg1"/>
          </a:solidFill>
        </p:spPr>
      </p:pic>
      <p:sp>
        <p:nvSpPr>
          <p:cNvPr id="14" name="Title 1">
            <a:extLst>
              <a:ext uri="{FF2B5EF4-FFF2-40B4-BE49-F238E27FC236}">
                <a16:creationId xmlns:a16="http://schemas.microsoft.com/office/drawing/2014/main" id="{35B850A1-21ED-C648-9156-A120521625AC}"/>
              </a:ext>
            </a:extLst>
          </p:cNvPr>
          <p:cNvSpPr txBox="1">
            <a:spLocks/>
          </p:cNvSpPr>
          <p:nvPr/>
        </p:nvSpPr>
        <p:spPr>
          <a:xfrm>
            <a:off x="3118588" y="9585574"/>
            <a:ext cx="3774832" cy="884531"/>
          </a:xfrm>
          <a:prstGeom prst="rect">
            <a:avLst/>
          </a:prstGeom>
        </p:spPr>
        <p:txBody>
          <a:bodyPr vert="horz" lIns="121920" tIns="60960" rIns="121920" bIns="6096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en-US" sz="2133" b="0" i="0" u="none" strike="noStrike" kern="1200" cap="none" spc="0" normalizeH="0" baseline="0" noProof="0">
              <a:ln>
                <a:noFill/>
              </a:ln>
              <a:solidFill>
                <a:srgbClr val="000000">
                  <a:lumMod val="65000"/>
                  <a:lumOff val="35000"/>
                </a:srgbClr>
              </a:solidFill>
              <a:effectLst/>
              <a:uLnTx/>
              <a:uFillTx/>
              <a:latin typeface="Open Sans Light"/>
              <a:ea typeface="+mj-ea"/>
              <a:cs typeface="Open Sans Light"/>
            </a:endParaRPr>
          </a:p>
        </p:txBody>
      </p:sp>
      <p:sp>
        <p:nvSpPr>
          <p:cNvPr id="30" name="Freeform 29">
            <a:extLst>
              <a:ext uri="{FF2B5EF4-FFF2-40B4-BE49-F238E27FC236}">
                <a16:creationId xmlns:a16="http://schemas.microsoft.com/office/drawing/2014/main" id="{191D3DB0-D32F-B18E-EDD8-349A73C5B8F0}"/>
              </a:ext>
            </a:extLst>
          </p:cNvPr>
          <p:cNvSpPr/>
          <p:nvPr/>
        </p:nvSpPr>
        <p:spPr>
          <a:xfrm rot="2700000">
            <a:off x="4266142" y="3173921"/>
            <a:ext cx="3659716" cy="3659716"/>
          </a:xfrm>
          <a:custGeom>
            <a:avLst/>
            <a:gdLst>
              <a:gd name="connsiteX0" fmla="*/ 1039280 w 3659716"/>
              <a:gd name="connsiteY0" fmla="*/ 1039281 h 3659716"/>
              <a:gd name="connsiteX1" fmla="*/ 1488683 w 3659716"/>
              <a:gd name="connsiteY1" fmla="*/ 1039281 h 3659716"/>
              <a:gd name="connsiteX2" fmla="*/ 2527964 w 3659716"/>
              <a:gd name="connsiteY2" fmla="*/ 0 h 3659716"/>
              <a:gd name="connsiteX3" fmla="*/ 2916479 w 3659716"/>
              <a:gd name="connsiteY3" fmla="*/ 388515 h 3659716"/>
              <a:gd name="connsiteX4" fmla="*/ 3458427 w 3659716"/>
              <a:gd name="connsiteY4" fmla="*/ 930463 h 3659716"/>
              <a:gd name="connsiteX5" fmla="*/ 3538762 w 3659716"/>
              <a:gd name="connsiteY5" fmla="*/ 1010799 h 3659716"/>
              <a:gd name="connsiteX6" fmla="*/ 3538762 w 3659716"/>
              <a:gd name="connsiteY6" fmla="*/ 1594818 h 3659716"/>
              <a:gd name="connsiteX7" fmla="*/ 1594818 w 3659716"/>
              <a:gd name="connsiteY7" fmla="*/ 3538762 h 3659716"/>
              <a:gd name="connsiteX8" fmla="*/ 1010799 w 3659716"/>
              <a:gd name="connsiteY8" fmla="*/ 3538762 h 3659716"/>
              <a:gd name="connsiteX9" fmla="*/ 930464 w 3659716"/>
              <a:gd name="connsiteY9" fmla="*/ 3458427 h 3659716"/>
              <a:gd name="connsiteX10" fmla="*/ 388515 w 3659716"/>
              <a:gd name="connsiteY10" fmla="*/ 2916478 h 3659716"/>
              <a:gd name="connsiteX11" fmla="*/ 0 w 3659716"/>
              <a:gd name="connsiteY11" fmla="*/ 2527963 h 3659716"/>
              <a:gd name="connsiteX12" fmla="*/ 1039280 w 3659716"/>
              <a:gd name="connsiteY12" fmla="*/ 1488684 h 3659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659716" h="3659716">
                <a:moveTo>
                  <a:pt x="1039280" y="1039281"/>
                </a:moveTo>
                <a:lnTo>
                  <a:pt x="1488683" y="1039281"/>
                </a:lnTo>
                <a:lnTo>
                  <a:pt x="2527964" y="0"/>
                </a:lnTo>
                <a:lnTo>
                  <a:pt x="2916479" y="388515"/>
                </a:lnTo>
                <a:lnTo>
                  <a:pt x="3458427" y="930463"/>
                </a:lnTo>
                <a:lnTo>
                  <a:pt x="3538762" y="1010799"/>
                </a:lnTo>
                <a:cubicBezTo>
                  <a:pt x="3700035" y="1172071"/>
                  <a:pt x="3700035" y="1433545"/>
                  <a:pt x="3538762" y="1594818"/>
                </a:cubicBezTo>
                <a:lnTo>
                  <a:pt x="1594818" y="3538762"/>
                </a:lnTo>
                <a:cubicBezTo>
                  <a:pt x="1433546" y="3700034"/>
                  <a:pt x="1172072" y="3700034"/>
                  <a:pt x="1010799" y="3538762"/>
                </a:cubicBezTo>
                <a:lnTo>
                  <a:pt x="930464" y="3458427"/>
                </a:lnTo>
                <a:lnTo>
                  <a:pt x="388515" y="2916478"/>
                </a:lnTo>
                <a:lnTo>
                  <a:pt x="0" y="2527963"/>
                </a:lnTo>
                <a:lnTo>
                  <a:pt x="1039280" y="1488684"/>
                </a:ln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31" name="Rounded Rectangle 30">
            <a:extLst>
              <a:ext uri="{FF2B5EF4-FFF2-40B4-BE49-F238E27FC236}">
                <a16:creationId xmlns:a16="http://schemas.microsoft.com/office/drawing/2014/main" id="{5435438E-B374-BD42-6C07-CB8745FD8628}"/>
              </a:ext>
            </a:extLst>
          </p:cNvPr>
          <p:cNvSpPr/>
          <p:nvPr/>
        </p:nvSpPr>
        <p:spPr>
          <a:xfrm>
            <a:off x="4452814" y="2657021"/>
            <a:ext cx="3286372" cy="3253304"/>
          </a:xfrm>
          <a:prstGeom prst="roundRect">
            <a:avLst>
              <a:gd name="adj" fmla="val 9007"/>
            </a:avLst>
          </a:prstGeom>
          <a:no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32" name="Rectangle 31">
            <a:extLst>
              <a:ext uri="{FF2B5EF4-FFF2-40B4-BE49-F238E27FC236}">
                <a16:creationId xmlns:a16="http://schemas.microsoft.com/office/drawing/2014/main" id="{F0E8AEA3-2E7F-9206-D518-C7081FAACD52}"/>
              </a:ext>
            </a:extLst>
          </p:cNvPr>
          <p:cNvSpPr/>
          <p:nvPr/>
        </p:nvSpPr>
        <p:spPr>
          <a:xfrm>
            <a:off x="4380637" y="2838734"/>
            <a:ext cx="3430726" cy="3253304"/>
          </a:xfrm>
          <a:prstGeom prst="rect">
            <a:avLst/>
          </a:prstGeom>
          <a:noFill/>
          <a:ln w="73025">
            <a:noFill/>
          </a:ln>
          <a:effectLst/>
        </p:spPr>
        <p:style>
          <a:lnRef idx="1">
            <a:schemeClr val="accent1"/>
          </a:lnRef>
          <a:fillRef idx="3">
            <a:schemeClr val="accent1"/>
          </a:fillRef>
          <a:effectRef idx="2">
            <a:schemeClr val="accent1"/>
          </a:effectRef>
          <a:fontRef idx="minor">
            <a:schemeClr val="lt1"/>
          </a:fontRef>
        </p:style>
        <p:txBody>
          <a:bodyPr wrap="none" lIns="91440" tIns="0" rIns="91440" bIns="45720" rtlCol="0" anchor="t"/>
          <a:lstStyle/>
          <a:p>
            <a:pPr marL="0" marR="0" lvl="0" indent="0" algn="ctr" defTabSz="914400" rtl="0" eaLnBrk="1" fontAlgn="base" latinLnBrk="0" hangingPunct="1">
              <a:lnSpc>
                <a:spcPct val="110000"/>
              </a:lnSpc>
              <a:spcBef>
                <a:spcPct val="0"/>
              </a:spcBef>
              <a:spcAft>
                <a:spcPts val="2400"/>
              </a:spcAft>
              <a:buClrTx/>
              <a:buSzTx/>
              <a:buFontTx/>
              <a:buNone/>
              <a:tabLst/>
              <a:defRPr/>
            </a:pPr>
            <a:r>
              <a:rPr kumimoji="0" lang="en-US" sz="7200" b="1" i="0" u="none" strike="noStrike" kern="1200" cap="none" spc="0" normalizeH="0" baseline="0" noProof="0">
                <a:ln>
                  <a:noFill/>
                </a:ln>
                <a:solidFill>
                  <a:srgbClr val="000000"/>
                </a:solidFill>
                <a:effectLst/>
                <a:uLnTx/>
                <a:uFillTx/>
                <a:latin typeface="Arial"/>
                <a:ea typeface="+mn-ea"/>
                <a:cs typeface="Arial"/>
              </a:rPr>
              <a:t>96</a:t>
            </a:r>
            <a:r>
              <a:rPr kumimoji="0" lang="en-US" sz="5400" b="1" i="0" u="none" strike="noStrike" kern="1200" cap="none" spc="0" normalizeH="0" baseline="0" noProof="0">
                <a:ln>
                  <a:noFill/>
                </a:ln>
                <a:solidFill>
                  <a:srgbClr val="000000"/>
                </a:solidFill>
                <a:effectLst/>
                <a:uLnTx/>
                <a:uFillTx/>
                <a:latin typeface="Arial"/>
                <a:ea typeface="+mn-ea"/>
                <a:cs typeface="Arial"/>
              </a:rPr>
              <a:t>%</a:t>
            </a:r>
            <a:endParaRPr kumimoji="0" lang="en-US" sz="7200" b="1" i="0" u="none" strike="noStrike" kern="1200" cap="none" spc="0" normalizeH="0" baseline="0" noProof="0">
              <a:ln>
                <a:noFill/>
              </a:ln>
              <a:solidFill>
                <a:srgbClr val="000000"/>
              </a:solidFill>
              <a:effectLst/>
              <a:uLnTx/>
              <a:uFillTx/>
              <a:latin typeface="Arial"/>
              <a:ea typeface="+mn-ea"/>
              <a:cs typeface="Arial"/>
            </a:endParaRPr>
          </a:p>
          <a:p>
            <a:pPr marL="0" marR="0" lvl="0" indent="0" algn="ctr" defTabSz="914400" rtl="0" eaLnBrk="1" fontAlgn="base" latinLnBrk="0" hangingPunct="1">
              <a:lnSpc>
                <a:spcPct val="110000"/>
              </a:lnSpc>
              <a:spcBef>
                <a:spcPct val="0"/>
              </a:spcBef>
              <a:spcAft>
                <a:spcPct val="0"/>
              </a:spcAft>
              <a:buClrTx/>
              <a:buSzTx/>
              <a:buFontTx/>
              <a:buNone/>
              <a:tabLst/>
              <a:defRPr/>
            </a:pPr>
            <a:r>
              <a:rPr kumimoji="0" lang="en-US" sz="2000" b="0" i="0" u="none" strike="noStrike" kern="1200" cap="none" spc="0" normalizeH="0" baseline="0" noProof="0">
                <a:ln>
                  <a:noFill/>
                </a:ln>
                <a:solidFill>
                  <a:srgbClr val="000000"/>
                </a:solidFill>
                <a:effectLst/>
                <a:uLnTx/>
                <a:uFillTx/>
                <a:latin typeface="Arial"/>
                <a:ea typeface="+mn-ea"/>
                <a:cs typeface="Arial"/>
              </a:rPr>
              <a:t>of our research impact was </a:t>
            </a:r>
            <a:br>
              <a:rPr kumimoji="0" lang="en-US" sz="20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br>
            <a:r>
              <a:rPr kumimoji="0" lang="en-US" sz="2000" b="0" i="0" u="none" strike="noStrike" kern="1200" cap="none" spc="0" normalizeH="0" baseline="0" noProof="0">
                <a:ln>
                  <a:noFill/>
                </a:ln>
                <a:solidFill>
                  <a:srgbClr val="000000"/>
                </a:solidFill>
                <a:effectLst/>
                <a:uLnTx/>
                <a:uFillTx/>
                <a:latin typeface="Arial"/>
                <a:ea typeface="+mn-ea"/>
                <a:cs typeface="Arial"/>
              </a:rPr>
              <a:t>assessed as 'world-leading’ </a:t>
            </a:r>
            <a:br>
              <a:rPr kumimoji="0" lang="en-US" sz="20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br>
            <a:r>
              <a:rPr kumimoji="0" lang="en-US" sz="2000" b="0" i="0" u="none" strike="noStrike" kern="1200" cap="none" spc="0" normalizeH="0" baseline="0" noProof="0">
                <a:ln>
                  <a:noFill/>
                </a:ln>
                <a:solidFill>
                  <a:srgbClr val="000000"/>
                </a:solidFill>
                <a:effectLst/>
                <a:uLnTx/>
                <a:uFillTx/>
                <a:latin typeface="Arial"/>
                <a:ea typeface="+mn-ea"/>
                <a:cs typeface="Arial"/>
              </a:rPr>
              <a:t>(4*) or 'internationally </a:t>
            </a:r>
            <a:endParaRPr kumimoji="0" lang="en-US" sz="20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base" latinLnBrk="0" hangingPunct="1">
              <a:lnSpc>
                <a:spcPct val="110000"/>
              </a:lnSpc>
              <a:spcBef>
                <a:spcPct val="0"/>
              </a:spcBef>
              <a:spcAft>
                <a:spcPct val="0"/>
              </a:spcAft>
              <a:buClrTx/>
              <a:buSzTx/>
              <a:buFontTx/>
              <a:buNone/>
              <a:tabLst/>
              <a:defRPr/>
            </a:pPr>
            <a:r>
              <a:rPr kumimoji="0" lang="en-US" sz="2000" b="0" i="0" u="none" strike="noStrike" kern="1200" cap="none" spc="0" normalizeH="0" baseline="0" noProof="0">
                <a:ln>
                  <a:noFill/>
                </a:ln>
                <a:solidFill>
                  <a:srgbClr val="000000"/>
                </a:solidFill>
                <a:effectLst/>
                <a:uLnTx/>
                <a:uFillTx/>
                <a:latin typeface="Arial"/>
                <a:ea typeface="+mn-ea"/>
                <a:cs typeface="Arial"/>
              </a:rPr>
              <a:t>excellent' (3*)</a:t>
            </a:r>
          </a:p>
        </p:txBody>
      </p:sp>
      <p:sp>
        <p:nvSpPr>
          <p:cNvPr id="33" name="Freeform 32">
            <a:extLst>
              <a:ext uri="{FF2B5EF4-FFF2-40B4-BE49-F238E27FC236}">
                <a16:creationId xmlns:a16="http://schemas.microsoft.com/office/drawing/2014/main" id="{E9FD9531-9B91-13EB-9366-D790816BBE77}"/>
              </a:ext>
            </a:extLst>
          </p:cNvPr>
          <p:cNvSpPr/>
          <p:nvPr/>
        </p:nvSpPr>
        <p:spPr>
          <a:xfrm rot="2700000">
            <a:off x="8155754" y="3173921"/>
            <a:ext cx="3659716" cy="3659716"/>
          </a:xfrm>
          <a:custGeom>
            <a:avLst/>
            <a:gdLst>
              <a:gd name="connsiteX0" fmla="*/ 1039280 w 3659716"/>
              <a:gd name="connsiteY0" fmla="*/ 1039281 h 3659716"/>
              <a:gd name="connsiteX1" fmla="*/ 1488683 w 3659716"/>
              <a:gd name="connsiteY1" fmla="*/ 1039281 h 3659716"/>
              <a:gd name="connsiteX2" fmla="*/ 2527964 w 3659716"/>
              <a:gd name="connsiteY2" fmla="*/ 0 h 3659716"/>
              <a:gd name="connsiteX3" fmla="*/ 2916479 w 3659716"/>
              <a:gd name="connsiteY3" fmla="*/ 388515 h 3659716"/>
              <a:gd name="connsiteX4" fmla="*/ 3458427 w 3659716"/>
              <a:gd name="connsiteY4" fmla="*/ 930463 h 3659716"/>
              <a:gd name="connsiteX5" fmla="*/ 3538762 w 3659716"/>
              <a:gd name="connsiteY5" fmla="*/ 1010799 h 3659716"/>
              <a:gd name="connsiteX6" fmla="*/ 3538762 w 3659716"/>
              <a:gd name="connsiteY6" fmla="*/ 1594818 h 3659716"/>
              <a:gd name="connsiteX7" fmla="*/ 1594818 w 3659716"/>
              <a:gd name="connsiteY7" fmla="*/ 3538762 h 3659716"/>
              <a:gd name="connsiteX8" fmla="*/ 1010799 w 3659716"/>
              <a:gd name="connsiteY8" fmla="*/ 3538762 h 3659716"/>
              <a:gd name="connsiteX9" fmla="*/ 930464 w 3659716"/>
              <a:gd name="connsiteY9" fmla="*/ 3458427 h 3659716"/>
              <a:gd name="connsiteX10" fmla="*/ 388515 w 3659716"/>
              <a:gd name="connsiteY10" fmla="*/ 2916478 h 3659716"/>
              <a:gd name="connsiteX11" fmla="*/ 0 w 3659716"/>
              <a:gd name="connsiteY11" fmla="*/ 2527963 h 3659716"/>
              <a:gd name="connsiteX12" fmla="*/ 1039280 w 3659716"/>
              <a:gd name="connsiteY12" fmla="*/ 1488684 h 3659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659716" h="3659716">
                <a:moveTo>
                  <a:pt x="1039280" y="1039281"/>
                </a:moveTo>
                <a:lnTo>
                  <a:pt x="1488683" y="1039281"/>
                </a:lnTo>
                <a:lnTo>
                  <a:pt x="2527964" y="0"/>
                </a:lnTo>
                <a:lnTo>
                  <a:pt x="2916479" y="388515"/>
                </a:lnTo>
                <a:lnTo>
                  <a:pt x="3458427" y="930463"/>
                </a:lnTo>
                <a:lnTo>
                  <a:pt x="3538762" y="1010799"/>
                </a:lnTo>
                <a:cubicBezTo>
                  <a:pt x="3700035" y="1172071"/>
                  <a:pt x="3700035" y="1433545"/>
                  <a:pt x="3538762" y="1594818"/>
                </a:cubicBezTo>
                <a:lnTo>
                  <a:pt x="1594818" y="3538762"/>
                </a:lnTo>
                <a:cubicBezTo>
                  <a:pt x="1433546" y="3700034"/>
                  <a:pt x="1172072" y="3700034"/>
                  <a:pt x="1010799" y="3538762"/>
                </a:cubicBezTo>
                <a:lnTo>
                  <a:pt x="930464" y="3458427"/>
                </a:lnTo>
                <a:lnTo>
                  <a:pt x="388515" y="2916478"/>
                </a:lnTo>
                <a:lnTo>
                  <a:pt x="0" y="2527963"/>
                </a:lnTo>
                <a:lnTo>
                  <a:pt x="1039280" y="1488684"/>
                </a:lnTo>
                <a:close/>
              </a:path>
            </a:pathLst>
          </a:custGeom>
          <a:solidFill>
            <a:schemeClr val="accent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34" name="Rounded Rectangle 33">
            <a:extLst>
              <a:ext uri="{FF2B5EF4-FFF2-40B4-BE49-F238E27FC236}">
                <a16:creationId xmlns:a16="http://schemas.microsoft.com/office/drawing/2014/main" id="{88E94E3C-EF82-A7F1-79FD-F3753C3A719E}"/>
              </a:ext>
            </a:extLst>
          </p:cNvPr>
          <p:cNvSpPr/>
          <p:nvPr/>
        </p:nvSpPr>
        <p:spPr>
          <a:xfrm>
            <a:off x="8342426" y="2657021"/>
            <a:ext cx="3286372" cy="3253304"/>
          </a:xfrm>
          <a:prstGeom prst="roundRect">
            <a:avLst>
              <a:gd name="adj" fmla="val 9007"/>
            </a:avLst>
          </a:prstGeom>
          <a:no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35" name="Rectangle 34">
            <a:extLst>
              <a:ext uri="{FF2B5EF4-FFF2-40B4-BE49-F238E27FC236}">
                <a16:creationId xmlns:a16="http://schemas.microsoft.com/office/drawing/2014/main" id="{77C52B72-E7AC-C1F7-4060-039432507C9F}"/>
              </a:ext>
            </a:extLst>
          </p:cNvPr>
          <p:cNvSpPr/>
          <p:nvPr/>
        </p:nvSpPr>
        <p:spPr>
          <a:xfrm>
            <a:off x="8270249" y="2838734"/>
            <a:ext cx="3430726" cy="3253304"/>
          </a:xfrm>
          <a:prstGeom prst="rect">
            <a:avLst/>
          </a:prstGeom>
          <a:noFill/>
          <a:ln w="73025">
            <a:noFill/>
          </a:ln>
          <a:effectLst/>
        </p:spPr>
        <p:style>
          <a:lnRef idx="1">
            <a:schemeClr val="accent1"/>
          </a:lnRef>
          <a:fillRef idx="3">
            <a:schemeClr val="accent1"/>
          </a:fillRef>
          <a:effectRef idx="2">
            <a:schemeClr val="accent1"/>
          </a:effectRef>
          <a:fontRef idx="minor">
            <a:schemeClr val="lt1"/>
          </a:fontRef>
        </p:style>
        <p:txBody>
          <a:bodyPr wrap="none" lIns="91440" tIns="0" rIns="91440" bIns="45720" rtlCol="0" anchor="t"/>
          <a:lstStyle/>
          <a:p>
            <a:pPr marL="0" marR="0" lvl="0" indent="0" algn="ctr" defTabSz="914400" rtl="0" eaLnBrk="1" fontAlgn="base" latinLnBrk="0" hangingPunct="1">
              <a:lnSpc>
                <a:spcPct val="110000"/>
              </a:lnSpc>
              <a:spcBef>
                <a:spcPct val="0"/>
              </a:spcBef>
              <a:spcAft>
                <a:spcPts val="2400"/>
              </a:spcAft>
              <a:buClrTx/>
              <a:buSzTx/>
              <a:buFontTx/>
              <a:buNone/>
              <a:tabLst/>
              <a:defRPr/>
            </a:pPr>
            <a:r>
              <a:rPr kumimoji="0" lang="en-US" sz="7200" b="1" i="0" u="none" strike="noStrike" kern="1200" cap="none" spc="0" normalizeH="0" baseline="0" noProof="0">
                <a:ln>
                  <a:noFill/>
                </a:ln>
                <a:solidFill>
                  <a:srgbClr val="000000"/>
                </a:solidFill>
                <a:effectLst/>
                <a:uLnTx/>
                <a:uFillTx/>
                <a:latin typeface="Arial"/>
                <a:ea typeface="+mn-ea"/>
                <a:cs typeface="Arial"/>
              </a:rPr>
              <a:t>99</a:t>
            </a:r>
            <a:r>
              <a:rPr kumimoji="0" lang="en-US" sz="5400" b="1" i="0" u="none" strike="noStrike" kern="1200" cap="none" spc="0" normalizeH="0" baseline="0" noProof="0">
                <a:ln>
                  <a:noFill/>
                </a:ln>
                <a:solidFill>
                  <a:srgbClr val="000000"/>
                </a:solidFill>
                <a:effectLst/>
                <a:uLnTx/>
                <a:uFillTx/>
                <a:latin typeface="Arial"/>
                <a:ea typeface="+mn-ea"/>
                <a:cs typeface="Arial"/>
              </a:rPr>
              <a:t>%</a:t>
            </a:r>
            <a:endParaRPr kumimoji="0" lang="en-US" sz="7200" b="1" i="0" u="none" strike="noStrike" kern="1200" cap="none" spc="0" normalizeH="0" baseline="0" noProof="0">
              <a:ln>
                <a:noFill/>
              </a:ln>
              <a:solidFill>
                <a:srgbClr val="000000"/>
              </a:solidFill>
              <a:effectLst/>
              <a:uLnTx/>
              <a:uFillTx/>
              <a:latin typeface="Arial"/>
              <a:ea typeface="+mn-ea"/>
              <a:cs typeface="Arial"/>
            </a:endParaRPr>
          </a:p>
          <a:p>
            <a:pPr marL="0" marR="0" lvl="0" indent="0" algn="ctr" defTabSz="914400" rtl="0" eaLnBrk="1" fontAlgn="auto" latinLnBrk="0" hangingPunct="1">
              <a:lnSpc>
                <a:spcPct val="110000"/>
              </a:lnSpc>
              <a:spcBef>
                <a:spcPct val="0"/>
              </a:spcBef>
              <a:spcAft>
                <a:spcPct val="0"/>
              </a:spcAft>
              <a:buClrTx/>
              <a:buSzTx/>
              <a:buFontTx/>
              <a:buNone/>
              <a:tabLst/>
              <a:defRPr/>
            </a:pPr>
            <a:r>
              <a:rPr kumimoji="0" lang="en-US" sz="1800" b="0" i="0" u="none" strike="noStrike" kern="1200" cap="none" spc="0" normalizeH="0" baseline="0" noProof="0">
                <a:ln>
                  <a:noFill/>
                </a:ln>
                <a:solidFill>
                  <a:srgbClr val="000000"/>
                </a:solidFill>
                <a:effectLst/>
                <a:uLnTx/>
                <a:uFillTx/>
                <a:latin typeface="Arial"/>
                <a:ea typeface="+mn-ea"/>
                <a:cs typeface="Arial"/>
              </a:rPr>
              <a:t>of our research </a:t>
            </a:r>
          </a:p>
          <a:p>
            <a:pPr marL="0" marR="0" lvl="0" indent="0" algn="ctr" defTabSz="914400" rtl="0" eaLnBrk="1" fontAlgn="auto" latinLnBrk="0" hangingPunct="1">
              <a:lnSpc>
                <a:spcPct val="110000"/>
              </a:lnSpc>
              <a:spcBef>
                <a:spcPct val="0"/>
              </a:spcBef>
              <a:spcAft>
                <a:spcPct val="0"/>
              </a:spcAft>
              <a:buClrTx/>
              <a:buSzTx/>
              <a:buFontTx/>
              <a:buNone/>
              <a:tabLst/>
              <a:defRPr/>
            </a:pPr>
            <a:r>
              <a:rPr kumimoji="0" lang="en-US" sz="1800" b="0" i="0" u="none" strike="noStrike" kern="1200" cap="none" spc="0" normalizeH="0" baseline="0" noProof="0">
                <a:ln>
                  <a:noFill/>
                </a:ln>
                <a:solidFill>
                  <a:srgbClr val="000000"/>
                </a:solidFill>
                <a:effectLst/>
                <a:uLnTx/>
                <a:uFillTx/>
                <a:latin typeface="Arial"/>
                <a:ea typeface="+mn-ea"/>
                <a:cs typeface="Arial"/>
              </a:rPr>
              <a:t>environment was </a:t>
            </a:r>
            <a:br>
              <a:rPr kumimoji="0" lang="en-US" sz="1800" b="0" i="0" u="none" strike="noStrike" kern="1200" cap="none" spc="0" normalizeH="0" baseline="0" noProof="0">
                <a:ln>
                  <a:noFill/>
                </a:ln>
                <a:solidFill>
                  <a:srgbClr val="FFFFFF"/>
                </a:solidFill>
                <a:effectLst/>
                <a:uLnTx/>
                <a:uFillTx/>
                <a:latin typeface="Arial"/>
                <a:ea typeface="+mn-ea"/>
                <a:cs typeface="Arial"/>
              </a:rPr>
            </a:br>
            <a:r>
              <a:rPr kumimoji="0" lang="en-US" sz="1800" b="0" i="0" u="none" strike="noStrike" kern="1200" cap="none" spc="0" normalizeH="0" baseline="0" noProof="0">
                <a:ln>
                  <a:noFill/>
                </a:ln>
                <a:solidFill>
                  <a:srgbClr val="000000"/>
                </a:solidFill>
                <a:effectLst/>
                <a:uLnTx/>
                <a:uFillTx/>
                <a:latin typeface="Arial"/>
                <a:ea typeface="+mn-ea"/>
                <a:cs typeface="Arial"/>
              </a:rPr>
              <a:t>assessed as 'world-leading’ </a:t>
            </a:r>
            <a:br>
              <a:rPr kumimoji="0" lang="en-US" sz="1800" b="0" i="0" u="none" strike="noStrike" kern="1200" cap="none" spc="0" normalizeH="0" baseline="0" noProof="0">
                <a:ln>
                  <a:noFill/>
                </a:ln>
                <a:solidFill>
                  <a:srgbClr val="FFFFFF"/>
                </a:solidFill>
                <a:effectLst/>
                <a:uLnTx/>
                <a:uFillTx/>
                <a:latin typeface="Arial"/>
                <a:ea typeface="+mn-ea"/>
                <a:cs typeface="Arial"/>
              </a:rPr>
            </a:br>
            <a:r>
              <a:rPr kumimoji="0" lang="en-US" sz="1800" b="0" i="0" u="none" strike="noStrike" kern="1200" cap="none" spc="0" normalizeH="0" baseline="0" noProof="0">
                <a:ln>
                  <a:noFill/>
                </a:ln>
                <a:solidFill>
                  <a:srgbClr val="000000"/>
                </a:solidFill>
                <a:effectLst/>
                <a:uLnTx/>
                <a:uFillTx/>
                <a:latin typeface="Arial"/>
                <a:ea typeface="+mn-ea"/>
                <a:cs typeface="Arial"/>
              </a:rPr>
              <a:t>(4*) or 'internationally </a:t>
            </a: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a:p>
            <a:pPr marL="0" marR="0" lvl="0" indent="0" algn="ctr" defTabSz="914400" rtl="0" eaLnBrk="1" fontAlgn="auto" latinLnBrk="0" hangingPunct="1">
              <a:lnSpc>
                <a:spcPct val="110000"/>
              </a:lnSpc>
              <a:spcBef>
                <a:spcPct val="0"/>
              </a:spcBef>
              <a:spcAft>
                <a:spcPct val="0"/>
              </a:spcAft>
              <a:buClrTx/>
              <a:buSzTx/>
              <a:buFontTx/>
              <a:buNone/>
              <a:tabLst/>
              <a:defRPr/>
            </a:pPr>
            <a:r>
              <a:rPr kumimoji="0" lang="en-US" sz="1800" b="0" i="0" u="none" strike="noStrike" kern="1200" cap="none" spc="0" normalizeH="0" baseline="0" noProof="0">
                <a:ln>
                  <a:noFill/>
                </a:ln>
                <a:solidFill>
                  <a:srgbClr val="000000"/>
                </a:solidFill>
                <a:effectLst/>
                <a:uLnTx/>
                <a:uFillTx/>
                <a:latin typeface="Arial"/>
                <a:ea typeface="+mn-ea"/>
                <a:cs typeface="Arial"/>
              </a:rPr>
              <a:t>excellent' (3*)</a:t>
            </a:r>
          </a:p>
          <a:p>
            <a:pPr marL="0" marR="0" lvl="0" indent="0" algn="ctr" defTabSz="914400" rtl="0" eaLnBrk="1" fontAlgn="auto" latinLnBrk="0" hangingPunct="1">
              <a:lnSpc>
                <a:spcPct val="11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36" name="Freeform 35">
            <a:extLst>
              <a:ext uri="{FF2B5EF4-FFF2-40B4-BE49-F238E27FC236}">
                <a16:creationId xmlns:a16="http://schemas.microsoft.com/office/drawing/2014/main" id="{3A7B3A0A-903E-93F8-86C1-5CB430358264}"/>
              </a:ext>
            </a:extLst>
          </p:cNvPr>
          <p:cNvSpPr/>
          <p:nvPr/>
        </p:nvSpPr>
        <p:spPr>
          <a:xfrm rot="2700000">
            <a:off x="376530" y="3173921"/>
            <a:ext cx="3659716" cy="3659716"/>
          </a:xfrm>
          <a:custGeom>
            <a:avLst/>
            <a:gdLst>
              <a:gd name="connsiteX0" fmla="*/ 1039280 w 3659716"/>
              <a:gd name="connsiteY0" fmla="*/ 1039281 h 3659716"/>
              <a:gd name="connsiteX1" fmla="*/ 1488683 w 3659716"/>
              <a:gd name="connsiteY1" fmla="*/ 1039281 h 3659716"/>
              <a:gd name="connsiteX2" fmla="*/ 2527964 w 3659716"/>
              <a:gd name="connsiteY2" fmla="*/ 0 h 3659716"/>
              <a:gd name="connsiteX3" fmla="*/ 2916479 w 3659716"/>
              <a:gd name="connsiteY3" fmla="*/ 388515 h 3659716"/>
              <a:gd name="connsiteX4" fmla="*/ 3458427 w 3659716"/>
              <a:gd name="connsiteY4" fmla="*/ 930463 h 3659716"/>
              <a:gd name="connsiteX5" fmla="*/ 3538762 w 3659716"/>
              <a:gd name="connsiteY5" fmla="*/ 1010799 h 3659716"/>
              <a:gd name="connsiteX6" fmla="*/ 3538762 w 3659716"/>
              <a:gd name="connsiteY6" fmla="*/ 1594818 h 3659716"/>
              <a:gd name="connsiteX7" fmla="*/ 1594818 w 3659716"/>
              <a:gd name="connsiteY7" fmla="*/ 3538762 h 3659716"/>
              <a:gd name="connsiteX8" fmla="*/ 1010799 w 3659716"/>
              <a:gd name="connsiteY8" fmla="*/ 3538762 h 3659716"/>
              <a:gd name="connsiteX9" fmla="*/ 930464 w 3659716"/>
              <a:gd name="connsiteY9" fmla="*/ 3458427 h 3659716"/>
              <a:gd name="connsiteX10" fmla="*/ 388515 w 3659716"/>
              <a:gd name="connsiteY10" fmla="*/ 2916478 h 3659716"/>
              <a:gd name="connsiteX11" fmla="*/ 0 w 3659716"/>
              <a:gd name="connsiteY11" fmla="*/ 2527963 h 3659716"/>
              <a:gd name="connsiteX12" fmla="*/ 1039280 w 3659716"/>
              <a:gd name="connsiteY12" fmla="*/ 1488684 h 3659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659716" h="3659716">
                <a:moveTo>
                  <a:pt x="1039280" y="1039281"/>
                </a:moveTo>
                <a:lnTo>
                  <a:pt x="1488683" y="1039281"/>
                </a:lnTo>
                <a:lnTo>
                  <a:pt x="2527964" y="0"/>
                </a:lnTo>
                <a:lnTo>
                  <a:pt x="2916479" y="388515"/>
                </a:lnTo>
                <a:lnTo>
                  <a:pt x="3458427" y="930463"/>
                </a:lnTo>
                <a:lnTo>
                  <a:pt x="3538762" y="1010799"/>
                </a:lnTo>
                <a:cubicBezTo>
                  <a:pt x="3700035" y="1172071"/>
                  <a:pt x="3700035" y="1433545"/>
                  <a:pt x="3538762" y="1594818"/>
                </a:cubicBezTo>
                <a:lnTo>
                  <a:pt x="1594818" y="3538762"/>
                </a:lnTo>
                <a:cubicBezTo>
                  <a:pt x="1433546" y="3700034"/>
                  <a:pt x="1172072" y="3700034"/>
                  <a:pt x="1010799" y="3538762"/>
                </a:cubicBezTo>
                <a:lnTo>
                  <a:pt x="930464" y="3458427"/>
                </a:lnTo>
                <a:lnTo>
                  <a:pt x="388515" y="2916478"/>
                </a:lnTo>
                <a:lnTo>
                  <a:pt x="0" y="2527963"/>
                </a:lnTo>
                <a:lnTo>
                  <a:pt x="1039280" y="1488684"/>
                </a:lnTo>
                <a:close/>
              </a:path>
            </a:pathLst>
          </a:custGeom>
          <a:solidFill>
            <a:schemeClr val="accent1">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37" name="Rounded Rectangle 36">
            <a:extLst>
              <a:ext uri="{FF2B5EF4-FFF2-40B4-BE49-F238E27FC236}">
                <a16:creationId xmlns:a16="http://schemas.microsoft.com/office/drawing/2014/main" id="{C8333A63-496D-6171-B6D8-4356D5CF0A98}"/>
              </a:ext>
            </a:extLst>
          </p:cNvPr>
          <p:cNvSpPr/>
          <p:nvPr/>
        </p:nvSpPr>
        <p:spPr>
          <a:xfrm>
            <a:off x="563202" y="2657021"/>
            <a:ext cx="3286372" cy="3253304"/>
          </a:xfrm>
          <a:prstGeom prst="roundRect">
            <a:avLst>
              <a:gd name="adj" fmla="val 9007"/>
            </a:avLst>
          </a:prstGeom>
          <a:no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38" name="Rectangle 37">
            <a:extLst>
              <a:ext uri="{FF2B5EF4-FFF2-40B4-BE49-F238E27FC236}">
                <a16:creationId xmlns:a16="http://schemas.microsoft.com/office/drawing/2014/main" id="{1E9CBB90-3A43-876B-BAC5-7C80D828B4D4}"/>
              </a:ext>
            </a:extLst>
          </p:cNvPr>
          <p:cNvSpPr/>
          <p:nvPr/>
        </p:nvSpPr>
        <p:spPr>
          <a:xfrm>
            <a:off x="491025" y="2838734"/>
            <a:ext cx="3430726" cy="3253304"/>
          </a:xfrm>
          <a:prstGeom prst="rect">
            <a:avLst/>
          </a:prstGeom>
          <a:noFill/>
          <a:ln w="73025">
            <a:noFill/>
          </a:ln>
          <a:effectLst/>
        </p:spPr>
        <p:style>
          <a:lnRef idx="1">
            <a:schemeClr val="accent1"/>
          </a:lnRef>
          <a:fillRef idx="3">
            <a:schemeClr val="accent1"/>
          </a:fillRef>
          <a:effectRef idx="2">
            <a:schemeClr val="accent1"/>
          </a:effectRef>
          <a:fontRef idx="minor">
            <a:schemeClr val="lt1"/>
          </a:fontRef>
        </p:style>
        <p:txBody>
          <a:bodyPr wrap="none" lIns="91440" tIns="0" rIns="91440" bIns="45720" rtlCol="0" anchor="t"/>
          <a:lstStyle/>
          <a:p>
            <a:pPr marL="0" marR="0" lvl="0" indent="0" algn="ctr" defTabSz="914400" rtl="0" eaLnBrk="1" fontAlgn="base" latinLnBrk="0" hangingPunct="1">
              <a:lnSpc>
                <a:spcPct val="110000"/>
              </a:lnSpc>
              <a:spcBef>
                <a:spcPct val="0"/>
              </a:spcBef>
              <a:spcAft>
                <a:spcPts val="2400"/>
              </a:spcAft>
              <a:buClrTx/>
              <a:buSzTx/>
              <a:buFontTx/>
              <a:buNone/>
              <a:tabLst/>
              <a:defRPr/>
            </a:pPr>
            <a:r>
              <a:rPr kumimoji="0" lang="en-US" sz="7200" b="1" i="0" u="none" strike="noStrike" kern="1200" cap="none" spc="0" normalizeH="0" baseline="0" noProof="0">
                <a:ln>
                  <a:noFill/>
                </a:ln>
                <a:solidFill>
                  <a:srgbClr val="000000"/>
                </a:solidFill>
                <a:effectLst/>
                <a:uLnTx/>
                <a:uFillTx/>
                <a:latin typeface="Arial"/>
                <a:ea typeface="+mn-ea"/>
                <a:cs typeface="Arial"/>
              </a:rPr>
              <a:t>160</a:t>
            </a:r>
            <a:endParaRPr kumimoji="0" lang="en-US" sz="5400" b="1" i="0" u="none" strike="noStrike" kern="1200" cap="none" spc="0" normalizeH="0" baseline="0" noProof="0">
              <a:ln>
                <a:noFill/>
              </a:ln>
              <a:solidFill>
                <a:srgbClr val="000000"/>
              </a:solidFill>
              <a:effectLst/>
              <a:uLnTx/>
              <a:uFillTx/>
              <a:latin typeface="Arial"/>
              <a:ea typeface="+mn-ea"/>
              <a:cs typeface="Arial"/>
            </a:endParaRPr>
          </a:p>
          <a:p>
            <a:pPr marL="0" marR="0" lvl="0" indent="0" algn="ctr" defTabSz="914400" rtl="0" eaLnBrk="1" fontAlgn="base" latinLnBrk="0" hangingPunct="1">
              <a:lnSpc>
                <a:spcPct val="110000"/>
              </a:lnSpc>
              <a:spcBef>
                <a:spcPct val="0"/>
              </a:spcBef>
              <a:spcAft>
                <a:spcPct val="0"/>
              </a:spcAft>
              <a:buClrTx/>
              <a:buSzTx/>
              <a:buFontTx/>
              <a:buNone/>
              <a:tabLst/>
              <a:defRPr/>
            </a:pPr>
            <a:r>
              <a:rPr kumimoji="0" lang="en-US" sz="2000" b="0" i="0" u="none" strike="noStrike" kern="1200" cap="none" spc="0" normalizeH="0" baseline="0" noProof="0">
                <a:ln>
                  <a:noFill/>
                </a:ln>
                <a:solidFill>
                  <a:srgbClr val="000000"/>
                </a:solidFill>
                <a:effectLst/>
                <a:uLnTx/>
                <a:uFillTx/>
                <a:latin typeface="Arial"/>
                <a:ea typeface="+mn-ea"/>
                <a:cs typeface="Arial"/>
              </a:rPr>
              <a:t>Impact case studies </a:t>
            </a:r>
            <a:br>
              <a:rPr kumimoji="0" lang="en-US" sz="20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br>
            <a:r>
              <a:rPr kumimoji="0" lang="en-US" sz="2000" b="0" i="0" u="none" strike="noStrike" kern="1200" cap="none" spc="0" normalizeH="0" baseline="0" noProof="0">
                <a:ln>
                  <a:noFill/>
                </a:ln>
                <a:solidFill>
                  <a:srgbClr val="000000"/>
                </a:solidFill>
                <a:effectLst/>
                <a:uLnTx/>
                <a:uFillTx/>
                <a:latin typeface="Arial"/>
                <a:ea typeface="+mn-ea"/>
                <a:cs typeface="Arial"/>
              </a:rPr>
              <a:t>showing benefits to society,</a:t>
            </a:r>
            <a:br>
              <a:rPr kumimoji="0" lang="en-US" sz="20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br>
            <a:r>
              <a:rPr kumimoji="0" lang="en-US" sz="2000" b="0" i="0" u="none" strike="noStrike" kern="1200" cap="none" spc="0" normalizeH="0" baseline="0" noProof="0">
                <a:ln>
                  <a:noFill/>
                </a:ln>
                <a:solidFill>
                  <a:srgbClr val="000000"/>
                </a:solidFill>
                <a:effectLst/>
                <a:uLnTx/>
                <a:uFillTx/>
                <a:latin typeface="Arial"/>
                <a:ea typeface="+mn-ea"/>
                <a:cs typeface="Arial"/>
              </a:rPr>
              <a:t> culture, health, environment,</a:t>
            </a:r>
            <a:br>
              <a:rPr kumimoji="0" lang="en-US" sz="20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br>
            <a:r>
              <a:rPr kumimoji="0" lang="en-US" sz="2000" b="0" i="0" u="none" strike="noStrike" kern="1200" cap="none" spc="0" normalizeH="0" baseline="0" noProof="0">
                <a:ln>
                  <a:noFill/>
                </a:ln>
                <a:solidFill>
                  <a:srgbClr val="000000"/>
                </a:solidFill>
                <a:effectLst/>
                <a:uLnTx/>
                <a:uFillTx/>
                <a:latin typeface="Arial"/>
                <a:ea typeface="+mn-ea"/>
                <a:cs typeface="Arial"/>
              </a:rPr>
              <a:t>and the economy</a:t>
            </a:r>
          </a:p>
        </p:txBody>
      </p:sp>
      <p:sp>
        <p:nvSpPr>
          <p:cNvPr id="2" name="Title 1">
            <a:extLst>
              <a:ext uri="{FF2B5EF4-FFF2-40B4-BE49-F238E27FC236}">
                <a16:creationId xmlns:a16="http://schemas.microsoft.com/office/drawing/2014/main" id="{57916318-3632-9168-1D59-9BCCDA16F4B6}"/>
              </a:ext>
            </a:extLst>
          </p:cNvPr>
          <p:cNvSpPr>
            <a:spLocks noGrp="1"/>
          </p:cNvSpPr>
          <p:nvPr>
            <p:ph type="title"/>
          </p:nvPr>
        </p:nvSpPr>
        <p:spPr>
          <a:xfrm>
            <a:off x="527051" y="365125"/>
            <a:ext cx="7212136" cy="1325563"/>
          </a:xfrm>
        </p:spPr>
        <p:txBody>
          <a:bodyPr/>
          <a:lstStyle/>
          <a:p>
            <a:r>
              <a:rPr lang="en-US"/>
              <a:t>Research impact and environment</a:t>
            </a:r>
          </a:p>
        </p:txBody>
      </p:sp>
    </p:spTree>
    <p:extLst>
      <p:ext uri="{BB962C8B-B14F-4D97-AF65-F5344CB8AC3E}">
        <p14:creationId xmlns:p14="http://schemas.microsoft.com/office/powerpoint/2010/main" val="5648760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065A0DA6-C61E-2138-B261-1BCFFAB7B739}"/>
              </a:ext>
            </a:extLst>
          </p:cNvPr>
          <p:cNvSpPr/>
          <p:nvPr/>
        </p:nvSpPr>
        <p:spPr>
          <a:xfrm>
            <a:off x="0" y="0"/>
            <a:ext cx="12192000" cy="1882578"/>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14" name="Title 1">
            <a:extLst>
              <a:ext uri="{FF2B5EF4-FFF2-40B4-BE49-F238E27FC236}">
                <a16:creationId xmlns:a16="http://schemas.microsoft.com/office/drawing/2014/main" id="{35B850A1-21ED-C648-9156-A120521625AC}"/>
              </a:ext>
            </a:extLst>
          </p:cNvPr>
          <p:cNvSpPr txBox="1">
            <a:spLocks/>
          </p:cNvSpPr>
          <p:nvPr/>
        </p:nvSpPr>
        <p:spPr>
          <a:xfrm>
            <a:off x="6200345" y="4918039"/>
            <a:ext cx="3774832" cy="884531"/>
          </a:xfrm>
          <a:prstGeom prst="rect">
            <a:avLst/>
          </a:prstGeom>
        </p:spPr>
        <p:txBody>
          <a:bodyPr vert="horz" lIns="121920" tIns="60960" rIns="121920" bIns="6096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en-US" sz="2133" b="0" i="0" u="none" strike="noStrike" kern="1200" cap="none" spc="0" normalizeH="0" baseline="0" noProof="0">
              <a:ln>
                <a:noFill/>
              </a:ln>
              <a:solidFill>
                <a:srgbClr val="000000">
                  <a:lumMod val="65000"/>
                  <a:lumOff val="35000"/>
                </a:srgbClr>
              </a:solidFill>
              <a:effectLst/>
              <a:uLnTx/>
              <a:uFillTx/>
              <a:latin typeface="Open Sans Light"/>
              <a:ea typeface="+mj-ea"/>
              <a:cs typeface="Open Sans Light"/>
            </a:endParaRPr>
          </a:p>
        </p:txBody>
      </p:sp>
      <p:pic>
        <p:nvPicPr>
          <p:cNvPr id="11" name="Picture 10">
            <a:extLst>
              <a:ext uri="{FF2B5EF4-FFF2-40B4-BE49-F238E27FC236}">
                <a16:creationId xmlns:a16="http://schemas.microsoft.com/office/drawing/2014/main" id="{B432E5CD-63CA-2BF0-B5ED-A68FDFF0F1BB}"/>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222173" y="383793"/>
            <a:ext cx="1969827" cy="1119933"/>
          </a:xfrm>
          <a:prstGeom prst="rect">
            <a:avLst/>
          </a:prstGeom>
          <a:solidFill>
            <a:schemeClr val="bg1"/>
          </a:solidFill>
        </p:spPr>
      </p:pic>
      <p:sp>
        <p:nvSpPr>
          <p:cNvPr id="24" name="Freeform 23">
            <a:extLst>
              <a:ext uri="{FF2B5EF4-FFF2-40B4-BE49-F238E27FC236}">
                <a16:creationId xmlns:a16="http://schemas.microsoft.com/office/drawing/2014/main" id="{B621A7B7-2C4C-40FB-8B12-875C74F4AAC4}"/>
              </a:ext>
            </a:extLst>
          </p:cNvPr>
          <p:cNvSpPr/>
          <p:nvPr/>
        </p:nvSpPr>
        <p:spPr>
          <a:xfrm rot="2700000">
            <a:off x="6174192" y="3173921"/>
            <a:ext cx="3659716" cy="3659716"/>
          </a:xfrm>
          <a:custGeom>
            <a:avLst/>
            <a:gdLst>
              <a:gd name="connsiteX0" fmla="*/ 1039280 w 3659716"/>
              <a:gd name="connsiteY0" fmla="*/ 1039281 h 3659716"/>
              <a:gd name="connsiteX1" fmla="*/ 1488683 w 3659716"/>
              <a:gd name="connsiteY1" fmla="*/ 1039281 h 3659716"/>
              <a:gd name="connsiteX2" fmla="*/ 2527964 w 3659716"/>
              <a:gd name="connsiteY2" fmla="*/ 0 h 3659716"/>
              <a:gd name="connsiteX3" fmla="*/ 2916479 w 3659716"/>
              <a:gd name="connsiteY3" fmla="*/ 388515 h 3659716"/>
              <a:gd name="connsiteX4" fmla="*/ 3458427 w 3659716"/>
              <a:gd name="connsiteY4" fmla="*/ 930463 h 3659716"/>
              <a:gd name="connsiteX5" fmla="*/ 3538762 w 3659716"/>
              <a:gd name="connsiteY5" fmla="*/ 1010799 h 3659716"/>
              <a:gd name="connsiteX6" fmla="*/ 3538762 w 3659716"/>
              <a:gd name="connsiteY6" fmla="*/ 1594818 h 3659716"/>
              <a:gd name="connsiteX7" fmla="*/ 1594818 w 3659716"/>
              <a:gd name="connsiteY7" fmla="*/ 3538762 h 3659716"/>
              <a:gd name="connsiteX8" fmla="*/ 1010799 w 3659716"/>
              <a:gd name="connsiteY8" fmla="*/ 3538762 h 3659716"/>
              <a:gd name="connsiteX9" fmla="*/ 930464 w 3659716"/>
              <a:gd name="connsiteY9" fmla="*/ 3458427 h 3659716"/>
              <a:gd name="connsiteX10" fmla="*/ 388515 w 3659716"/>
              <a:gd name="connsiteY10" fmla="*/ 2916478 h 3659716"/>
              <a:gd name="connsiteX11" fmla="*/ 0 w 3659716"/>
              <a:gd name="connsiteY11" fmla="*/ 2527963 h 3659716"/>
              <a:gd name="connsiteX12" fmla="*/ 1039280 w 3659716"/>
              <a:gd name="connsiteY12" fmla="*/ 1488684 h 3659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659716" h="3659716">
                <a:moveTo>
                  <a:pt x="1039280" y="1039281"/>
                </a:moveTo>
                <a:lnTo>
                  <a:pt x="1488683" y="1039281"/>
                </a:lnTo>
                <a:lnTo>
                  <a:pt x="2527964" y="0"/>
                </a:lnTo>
                <a:lnTo>
                  <a:pt x="2916479" y="388515"/>
                </a:lnTo>
                <a:lnTo>
                  <a:pt x="3458427" y="930463"/>
                </a:lnTo>
                <a:lnTo>
                  <a:pt x="3538762" y="1010799"/>
                </a:lnTo>
                <a:cubicBezTo>
                  <a:pt x="3700035" y="1172071"/>
                  <a:pt x="3700035" y="1433545"/>
                  <a:pt x="3538762" y="1594818"/>
                </a:cubicBezTo>
                <a:lnTo>
                  <a:pt x="1594818" y="3538762"/>
                </a:lnTo>
                <a:cubicBezTo>
                  <a:pt x="1433546" y="3700034"/>
                  <a:pt x="1172072" y="3700034"/>
                  <a:pt x="1010799" y="3538762"/>
                </a:cubicBezTo>
                <a:lnTo>
                  <a:pt x="930464" y="3458427"/>
                </a:lnTo>
                <a:lnTo>
                  <a:pt x="388515" y="2916478"/>
                </a:lnTo>
                <a:lnTo>
                  <a:pt x="0" y="2527963"/>
                </a:lnTo>
                <a:lnTo>
                  <a:pt x="1039280" y="1488684"/>
                </a:lnTo>
                <a:close/>
              </a:path>
            </a:pathLst>
          </a:cu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25" name="Rounded Rectangle 24">
            <a:extLst>
              <a:ext uri="{FF2B5EF4-FFF2-40B4-BE49-F238E27FC236}">
                <a16:creationId xmlns:a16="http://schemas.microsoft.com/office/drawing/2014/main" id="{0D88E2C2-2F5C-E960-21A9-8480A825B8BA}"/>
              </a:ext>
            </a:extLst>
          </p:cNvPr>
          <p:cNvSpPr/>
          <p:nvPr/>
        </p:nvSpPr>
        <p:spPr>
          <a:xfrm>
            <a:off x="6360864" y="2657021"/>
            <a:ext cx="3286372" cy="3253304"/>
          </a:xfrm>
          <a:prstGeom prst="roundRect">
            <a:avLst>
              <a:gd name="adj" fmla="val 9007"/>
            </a:avLst>
          </a:prstGeom>
          <a:no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26" name="Rectangle 25">
            <a:extLst>
              <a:ext uri="{FF2B5EF4-FFF2-40B4-BE49-F238E27FC236}">
                <a16:creationId xmlns:a16="http://schemas.microsoft.com/office/drawing/2014/main" id="{A34A7D15-95C3-58C0-CBE6-222995457218}"/>
              </a:ext>
            </a:extLst>
          </p:cNvPr>
          <p:cNvSpPr/>
          <p:nvPr/>
        </p:nvSpPr>
        <p:spPr>
          <a:xfrm>
            <a:off x="6288687" y="2838734"/>
            <a:ext cx="3430726" cy="3253304"/>
          </a:xfrm>
          <a:prstGeom prst="rect">
            <a:avLst/>
          </a:prstGeom>
          <a:noFill/>
          <a:ln w="73025">
            <a:noFill/>
          </a:ln>
          <a:effectLst/>
        </p:spPr>
        <p:style>
          <a:lnRef idx="1">
            <a:schemeClr val="accent1"/>
          </a:lnRef>
          <a:fillRef idx="3">
            <a:schemeClr val="accent1"/>
          </a:fillRef>
          <a:effectRef idx="2">
            <a:schemeClr val="accent1"/>
          </a:effectRef>
          <a:fontRef idx="minor">
            <a:schemeClr val="lt1"/>
          </a:fontRef>
        </p:style>
        <p:txBody>
          <a:bodyPr wrap="none" lIns="91440" tIns="0" rIns="91440" bIns="45720" rtlCol="0" anchor="t"/>
          <a:lstStyle/>
          <a:p>
            <a:pPr marL="0" marR="0" lvl="0" indent="0" algn="ctr" defTabSz="914400" rtl="0" eaLnBrk="1" fontAlgn="base" latinLnBrk="0" hangingPunct="1">
              <a:lnSpc>
                <a:spcPct val="110000"/>
              </a:lnSpc>
              <a:spcBef>
                <a:spcPct val="0"/>
              </a:spcBef>
              <a:spcAft>
                <a:spcPts val="2400"/>
              </a:spcAft>
              <a:buClrTx/>
              <a:buSzTx/>
              <a:buFontTx/>
              <a:buNone/>
              <a:tabLst/>
              <a:defRPr/>
            </a:pPr>
            <a:r>
              <a:rPr kumimoji="0" lang="en-US" sz="7200" b="1" i="0" u="none" strike="noStrike" kern="1200" cap="none" spc="0" normalizeH="0" baseline="0" noProof="0">
                <a:ln>
                  <a:noFill/>
                </a:ln>
                <a:solidFill>
                  <a:srgbClr val="000000"/>
                </a:solidFill>
                <a:effectLst/>
                <a:uLnTx/>
                <a:uFillTx/>
                <a:latin typeface="Arial"/>
                <a:ea typeface="+mn-ea"/>
                <a:cs typeface="Arial"/>
              </a:rPr>
              <a:t>22</a:t>
            </a:r>
            <a:r>
              <a:rPr kumimoji="0" lang="en-US" sz="5400" b="1" i="0" u="none" strike="noStrike" kern="1200" cap="none" spc="0" normalizeH="0" baseline="0" noProof="0">
                <a:ln>
                  <a:noFill/>
                </a:ln>
                <a:solidFill>
                  <a:srgbClr val="000000"/>
                </a:solidFill>
                <a:effectLst/>
                <a:uLnTx/>
                <a:uFillTx/>
                <a:latin typeface="Arial"/>
                <a:ea typeface="+mn-ea"/>
                <a:cs typeface="Arial"/>
              </a:rPr>
              <a:t>%</a:t>
            </a:r>
            <a:endParaRPr kumimoji="0" lang="en-US" sz="7200" b="1" i="0" u="none" strike="noStrike" kern="1200" cap="none" spc="0" normalizeH="0" baseline="0" noProof="0">
              <a:ln>
                <a:noFill/>
              </a:ln>
              <a:solidFill>
                <a:srgbClr val="000000"/>
              </a:solidFill>
              <a:effectLst/>
              <a:uLnTx/>
              <a:uFillTx/>
              <a:latin typeface="Arial"/>
              <a:ea typeface="+mn-ea"/>
              <a:cs typeface="Arial"/>
            </a:endParaRPr>
          </a:p>
          <a:p>
            <a:pPr marL="0" marR="0" lvl="0" indent="0" algn="ctr" defTabSz="914400" rtl="0" eaLnBrk="1" fontAlgn="base" latinLnBrk="0" hangingPunct="1">
              <a:lnSpc>
                <a:spcPct val="110000"/>
              </a:lnSpc>
              <a:spcBef>
                <a:spcPct val="0"/>
              </a:spcBef>
              <a:spcAft>
                <a:spcPct val="0"/>
              </a:spcAft>
              <a:buClrTx/>
              <a:buSzTx/>
              <a:buFontTx/>
              <a:buNone/>
              <a:tabLst/>
              <a:defRPr/>
            </a:pPr>
            <a:r>
              <a:rPr kumimoji="0" lang="en-GB" sz="2000" b="0" i="0" u="none" strike="noStrike" kern="1200" cap="none" spc="0" normalizeH="0" baseline="0" noProof="0">
                <a:ln>
                  <a:noFill/>
                </a:ln>
                <a:solidFill>
                  <a:srgbClr val="000000"/>
                </a:solidFill>
                <a:effectLst/>
                <a:uLnTx/>
                <a:uFillTx/>
                <a:latin typeface="Arial"/>
                <a:ea typeface="+mn-ea"/>
                <a:cs typeface="Arial"/>
              </a:rPr>
              <a:t>of our REF-submitted </a:t>
            </a:r>
            <a:br>
              <a:rPr kumimoji="0" lang="en-GB" sz="20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br>
            <a:r>
              <a:rPr kumimoji="0" lang="en-GB" sz="2000" b="0" i="0" u="none" strike="noStrike" kern="1200" cap="none" spc="0" normalizeH="0" baseline="0" noProof="0">
                <a:ln>
                  <a:noFill/>
                </a:ln>
                <a:solidFill>
                  <a:srgbClr val="000000"/>
                </a:solidFill>
                <a:effectLst/>
                <a:uLnTx/>
                <a:uFillTx/>
                <a:latin typeface="Arial"/>
                <a:ea typeface="+mn-ea"/>
                <a:cs typeface="Arial"/>
              </a:rPr>
              <a:t>journal articles were </a:t>
            </a:r>
            <a:br>
              <a:rPr kumimoji="0" lang="en-GB" sz="20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br>
            <a:r>
              <a:rPr kumimoji="0" lang="en-GB" sz="2000" b="0" i="0" u="none" strike="noStrike" kern="1200" cap="none" spc="0" normalizeH="0" baseline="0" noProof="0">
                <a:ln>
                  <a:noFill/>
                </a:ln>
                <a:solidFill>
                  <a:srgbClr val="000000"/>
                </a:solidFill>
                <a:effectLst/>
                <a:uLnTx/>
                <a:uFillTx/>
                <a:latin typeface="Arial"/>
                <a:ea typeface="+mn-ea"/>
                <a:cs typeface="Arial"/>
              </a:rPr>
              <a:t>co-authored with PGRs</a:t>
            </a:r>
            <a:endParaRPr kumimoji="0" lang="en-US" sz="2000" b="0" i="0" u="none" strike="noStrike" kern="1200" cap="none" spc="0" normalizeH="0" baseline="0" noProof="0">
              <a:ln>
                <a:noFill/>
              </a:ln>
              <a:solidFill>
                <a:srgbClr val="000000"/>
              </a:solidFill>
              <a:effectLst/>
              <a:uLnTx/>
              <a:uFillTx/>
              <a:latin typeface="Arial"/>
              <a:ea typeface="+mn-ea"/>
              <a:cs typeface="Arial"/>
            </a:endParaRPr>
          </a:p>
        </p:txBody>
      </p:sp>
      <p:sp>
        <p:nvSpPr>
          <p:cNvPr id="30" name="Freeform 29">
            <a:extLst>
              <a:ext uri="{FF2B5EF4-FFF2-40B4-BE49-F238E27FC236}">
                <a16:creationId xmlns:a16="http://schemas.microsoft.com/office/drawing/2014/main" id="{365A651D-A8FD-18D8-7842-2242FAD5827D}"/>
              </a:ext>
            </a:extLst>
          </p:cNvPr>
          <p:cNvSpPr/>
          <p:nvPr/>
        </p:nvSpPr>
        <p:spPr>
          <a:xfrm rot="2700000">
            <a:off x="2284580" y="3173921"/>
            <a:ext cx="3659716" cy="3659716"/>
          </a:xfrm>
          <a:custGeom>
            <a:avLst/>
            <a:gdLst>
              <a:gd name="connsiteX0" fmla="*/ 1039280 w 3659716"/>
              <a:gd name="connsiteY0" fmla="*/ 1039281 h 3659716"/>
              <a:gd name="connsiteX1" fmla="*/ 1488683 w 3659716"/>
              <a:gd name="connsiteY1" fmla="*/ 1039281 h 3659716"/>
              <a:gd name="connsiteX2" fmla="*/ 2527964 w 3659716"/>
              <a:gd name="connsiteY2" fmla="*/ 0 h 3659716"/>
              <a:gd name="connsiteX3" fmla="*/ 2916479 w 3659716"/>
              <a:gd name="connsiteY3" fmla="*/ 388515 h 3659716"/>
              <a:gd name="connsiteX4" fmla="*/ 3458427 w 3659716"/>
              <a:gd name="connsiteY4" fmla="*/ 930463 h 3659716"/>
              <a:gd name="connsiteX5" fmla="*/ 3538762 w 3659716"/>
              <a:gd name="connsiteY5" fmla="*/ 1010799 h 3659716"/>
              <a:gd name="connsiteX6" fmla="*/ 3538762 w 3659716"/>
              <a:gd name="connsiteY6" fmla="*/ 1594818 h 3659716"/>
              <a:gd name="connsiteX7" fmla="*/ 1594818 w 3659716"/>
              <a:gd name="connsiteY7" fmla="*/ 3538762 h 3659716"/>
              <a:gd name="connsiteX8" fmla="*/ 1010799 w 3659716"/>
              <a:gd name="connsiteY8" fmla="*/ 3538762 h 3659716"/>
              <a:gd name="connsiteX9" fmla="*/ 930464 w 3659716"/>
              <a:gd name="connsiteY9" fmla="*/ 3458427 h 3659716"/>
              <a:gd name="connsiteX10" fmla="*/ 388515 w 3659716"/>
              <a:gd name="connsiteY10" fmla="*/ 2916478 h 3659716"/>
              <a:gd name="connsiteX11" fmla="*/ 0 w 3659716"/>
              <a:gd name="connsiteY11" fmla="*/ 2527963 h 3659716"/>
              <a:gd name="connsiteX12" fmla="*/ 1039280 w 3659716"/>
              <a:gd name="connsiteY12" fmla="*/ 1488684 h 3659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659716" h="3659716">
                <a:moveTo>
                  <a:pt x="1039280" y="1039281"/>
                </a:moveTo>
                <a:lnTo>
                  <a:pt x="1488683" y="1039281"/>
                </a:lnTo>
                <a:lnTo>
                  <a:pt x="2527964" y="0"/>
                </a:lnTo>
                <a:lnTo>
                  <a:pt x="2916479" y="388515"/>
                </a:lnTo>
                <a:lnTo>
                  <a:pt x="3458427" y="930463"/>
                </a:lnTo>
                <a:lnTo>
                  <a:pt x="3538762" y="1010799"/>
                </a:lnTo>
                <a:cubicBezTo>
                  <a:pt x="3700035" y="1172071"/>
                  <a:pt x="3700035" y="1433545"/>
                  <a:pt x="3538762" y="1594818"/>
                </a:cubicBezTo>
                <a:lnTo>
                  <a:pt x="1594818" y="3538762"/>
                </a:lnTo>
                <a:cubicBezTo>
                  <a:pt x="1433546" y="3700034"/>
                  <a:pt x="1172072" y="3700034"/>
                  <a:pt x="1010799" y="3538762"/>
                </a:cubicBezTo>
                <a:lnTo>
                  <a:pt x="930464" y="3458427"/>
                </a:lnTo>
                <a:lnTo>
                  <a:pt x="388515" y="2916478"/>
                </a:lnTo>
                <a:lnTo>
                  <a:pt x="0" y="2527963"/>
                </a:lnTo>
                <a:lnTo>
                  <a:pt x="1039280" y="1488684"/>
                </a:lnTo>
                <a:close/>
              </a:path>
            </a:pathLst>
          </a:custGeom>
          <a:solidFill>
            <a:schemeClr val="tx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31" name="Rounded Rectangle 30">
            <a:extLst>
              <a:ext uri="{FF2B5EF4-FFF2-40B4-BE49-F238E27FC236}">
                <a16:creationId xmlns:a16="http://schemas.microsoft.com/office/drawing/2014/main" id="{E8C9D72F-10AD-D8AB-3C41-0E1941C246CA}"/>
              </a:ext>
            </a:extLst>
          </p:cNvPr>
          <p:cNvSpPr/>
          <p:nvPr/>
        </p:nvSpPr>
        <p:spPr>
          <a:xfrm>
            <a:off x="2471252" y="2657021"/>
            <a:ext cx="3286372" cy="3253304"/>
          </a:xfrm>
          <a:prstGeom prst="roundRect">
            <a:avLst>
              <a:gd name="adj" fmla="val 9007"/>
            </a:avLst>
          </a:prstGeom>
          <a:no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32" name="Rectangle 31">
            <a:extLst>
              <a:ext uri="{FF2B5EF4-FFF2-40B4-BE49-F238E27FC236}">
                <a16:creationId xmlns:a16="http://schemas.microsoft.com/office/drawing/2014/main" id="{ECD5469A-E4DE-4B84-342E-482725C03A19}"/>
              </a:ext>
            </a:extLst>
          </p:cNvPr>
          <p:cNvSpPr/>
          <p:nvPr/>
        </p:nvSpPr>
        <p:spPr>
          <a:xfrm>
            <a:off x="2399075" y="2838734"/>
            <a:ext cx="3430726" cy="3253304"/>
          </a:xfrm>
          <a:prstGeom prst="rect">
            <a:avLst/>
          </a:prstGeom>
          <a:noFill/>
          <a:ln w="73025">
            <a:noFill/>
          </a:ln>
          <a:effectLst/>
        </p:spPr>
        <p:style>
          <a:lnRef idx="1">
            <a:schemeClr val="accent1"/>
          </a:lnRef>
          <a:fillRef idx="3">
            <a:schemeClr val="accent1"/>
          </a:fillRef>
          <a:effectRef idx="2">
            <a:schemeClr val="accent1"/>
          </a:effectRef>
          <a:fontRef idx="minor">
            <a:schemeClr val="lt1"/>
          </a:fontRef>
        </p:style>
        <p:txBody>
          <a:bodyPr wrap="none" lIns="91440" tIns="0" rIns="91440" bIns="45720" rtlCol="0" anchor="t"/>
          <a:lstStyle/>
          <a:p>
            <a:pPr marL="0" marR="0" lvl="0" indent="0" algn="ctr" defTabSz="914400" rtl="0" eaLnBrk="1" fontAlgn="base" latinLnBrk="0" hangingPunct="1">
              <a:lnSpc>
                <a:spcPct val="110000"/>
              </a:lnSpc>
              <a:spcBef>
                <a:spcPct val="0"/>
              </a:spcBef>
              <a:spcAft>
                <a:spcPts val="2400"/>
              </a:spcAft>
              <a:buClrTx/>
              <a:buSzTx/>
              <a:buFontTx/>
              <a:buNone/>
              <a:tabLst/>
              <a:defRPr/>
            </a:pPr>
            <a:r>
              <a:rPr kumimoji="0" lang="en-US" sz="7200" b="1" i="0" u="none" strike="noStrike" kern="1200" cap="none" spc="0" normalizeH="0" baseline="0" noProof="0">
                <a:ln>
                  <a:noFill/>
                </a:ln>
                <a:solidFill>
                  <a:srgbClr val="000000"/>
                </a:solidFill>
                <a:effectLst/>
                <a:uLnTx/>
                <a:uFillTx/>
                <a:latin typeface="Arial"/>
                <a:ea typeface="+mn-ea"/>
                <a:cs typeface="Arial"/>
              </a:rPr>
              <a:t>48</a:t>
            </a:r>
            <a:r>
              <a:rPr kumimoji="0" lang="en-US" sz="5400" b="1" i="0" u="none" strike="noStrike" kern="1200" cap="none" spc="0" normalizeH="0" baseline="0" noProof="0">
                <a:ln>
                  <a:noFill/>
                </a:ln>
                <a:solidFill>
                  <a:srgbClr val="000000"/>
                </a:solidFill>
                <a:effectLst/>
                <a:uLnTx/>
                <a:uFillTx/>
                <a:latin typeface="Arial"/>
                <a:ea typeface="+mn-ea"/>
                <a:cs typeface="Arial"/>
              </a:rPr>
              <a:t>%</a:t>
            </a:r>
          </a:p>
          <a:p>
            <a:pPr marL="0" marR="0" lvl="1" indent="0" algn="ctr" defTabSz="914400" rtl="0" eaLnBrk="1" fontAlgn="base" latinLnBrk="0" hangingPunct="1">
              <a:lnSpc>
                <a:spcPct val="110000"/>
              </a:lnSpc>
              <a:spcBef>
                <a:spcPct val="0"/>
              </a:spcBef>
              <a:spcAft>
                <a:spcPct val="0"/>
              </a:spcAft>
              <a:buClrTx/>
              <a:buSzTx/>
              <a:buFontTx/>
              <a:buNone/>
              <a:tabLst/>
              <a:defRPr/>
            </a:pPr>
            <a:r>
              <a:rPr kumimoji="0" lang="en-GB" sz="2000" b="0" i="0" u="none" strike="noStrike" kern="1200" cap="none" spc="0" normalizeH="0" baseline="0" noProof="0">
                <a:ln>
                  <a:noFill/>
                </a:ln>
                <a:solidFill>
                  <a:srgbClr val="000000"/>
                </a:solidFill>
                <a:effectLst/>
                <a:uLnTx/>
                <a:uFillTx/>
                <a:latin typeface="Arial"/>
                <a:ea typeface="+mn-ea"/>
                <a:cs typeface="Arial"/>
              </a:rPr>
              <a:t>of our PGRs published one</a:t>
            </a:r>
            <a:br>
              <a:rPr kumimoji="0" lang="en-GB" sz="20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br>
            <a:r>
              <a:rPr kumimoji="0" lang="en-GB" sz="2000" b="0" i="0" u="none" strike="noStrike" kern="1200" cap="none" spc="0" normalizeH="0" baseline="0" noProof="0">
                <a:ln>
                  <a:noFill/>
                </a:ln>
                <a:solidFill>
                  <a:srgbClr val="000000"/>
                </a:solidFill>
                <a:effectLst/>
                <a:uLnTx/>
                <a:uFillTx/>
                <a:latin typeface="Arial"/>
                <a:ea typeface="+mn-ea"/>
                <a:cs typeface="Arial"/>
              </a:rPr>
              <a:t>or more outputs including </a:t>
            </a:r>
            <a:br>
              <a:rPr kumimoji="0" lang="en-GB" sz="20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br>
            <a:r>
              <a:rPr kumimoji="0" lang="en-GB" sz="2000" b="0" i="0" u="none" strike="noStrike" kern="1200" cap="none" spc="0" normalizeH="0" baseline="0" noProof="0">
                <a:ln>
                  <a:noFill/>
                </a:ln>
                <a:solidFill>
                  <a:srgbClr val="000000"/>
                </a:solidFill>
                <a:effectLst/>
                <a:uLnTx/>
                <a:uFillTx/>
                <a:latin typeface="Arial"/>
                <a:ea typeface="+mn-ea"/>
                <a:cs typeface="Arial"/>
              </a:rPr>
              <a:t>journal articles, books, </a:t>
            </a:r>
            <a:br>
              <a:rPr kumimoji="0" lang="en-GB" sz="20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br>
            <a:r>
              <a:rPr kumimoji="0" lang="en-GB" sz="2000" b="0" i="0" u="none" strike="noStrike" kern="1200" cap="none" spc="0" normalizeH="0" baseline="0" noProof="0">
                <a:ln>
                  <a:noFill/>
                </a:ln>
                <a:solidFill>
                  <a:srgbClr val="000000"/>
                </a:solidFill>
                <a:effectLst/>
                <a:uLnTx/>
                <a:uFillTx/>
                <a:latin typeface="Arial"/>
                <a:ea typeface="+mn-ea"/>
                <a:cs typeface="Arial"/>
              </a:rPr>
              <a:t>datasets and compositions</a:t>
            </a:r>
          </a:p>
        </p:txBody>
      </p:sp>
      <p:sp>
        <p:nvSpPr>
          <p:cNvPr id="2" name="Title 1">
            <a:extLst>
              <a:ext uri="{FF2B5EF4-FFF2-40B4-BE49-F238E27FC236}">
                <a16:creationId xmlns:a16="http://schemas.microsoft.com/office/drawing/2014/main" id="{E634B4AB-484C-620D-861E-36E68429966B}"/>
              </a:ext>
            </a:extLst>
          </p:cNvPr>
          <p:cNvSpPr>
            <a:spLocks noGrp="1"/>
          </p:cNvSpPr>
          <p:nvPr>
            <p:ph type="title"/>
          </p:nvPr>
        </p:nvSpPr>
        <p:spPr>
          <a:xfrm>
            <a:off x="527552" y="365125"/>
            <a:ext cx="11445912" cy="1325563"/>
          </a:xfrm>
        </p:spPr>
        <p:txBody>
          <a:bodyPr/>
          <a:lstStyle/>
          <a:p>
            <a:r>
              <a:rPr lang="en-US"/>
              <a:t>Contribution of postgraduate researchers</a:t>
            </a:r>
          </a:p>
        </p:txBody>
      </p:sp>
    </p:spTree>
    <p:extLst>
      <p:ext uri="{BB962C8B-B14F-4D97-AF65-F5344CB8AC3E}">
        <p14:creationId xmlns:p14="http://schemas.microsoft.com/office/powerpoint/2010/main" val="41029978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group of people sitting around a table&#10;&#10;Description automatically generated">
            <a:extLst>
              <a:ext uri="{FF2B5EF4-FFF2-40B4-BE49-F238E27FC236}">
                <a16:creationId xmlns:a16="http://schemas.microsoft.com/office/drawing/2014/main" id="{6A4C27B8-E59E-E23C-A8B4-5980241C2CD4}"/>
              </a:ext>
            </a:extLst>
          </p:cNvPr>
          <p:cNvPicPr>
            <a:picLocks noChangeAspect="1"/>
          </p:cNvPicPr>
          <p:nvPr/>
        </p:nvPicPr>
        <p:blipFill rotWithShape="1">
          <a:blip r:embed="rId3" cstate="screen">
            <a:alphaModFix amt="51000"/>
            <a:extLst>
              <a:ext uri="{28A0092B-C50C-407E-A947-70E740481C1C}">
                <a14:useLocalDpi xmlns:a14="http://schemas.microsoft.com/office/drawing/2010/main"/>
              </a:ext>
            </a:extLst>
          </a:blip>
          <a:srcRect l="-36651"/>
          <a:stretch/>
        </p:blipFill>
        <p:spPr>
          <a:xfrm>
            <a:off x="0" y="1882998"/>
            <a:ext cx="12192000" cy="4975002"/>
          </a:xfrm>
          <a:prstGeom prst="rect">
            <a:avLst/>
          </a:prstGeom>
          <a:solidFill>
            <a:schemeClr val="tx2"/>
          </a:solidFill>
        </p:spPr>
      </p:pic>
      <p:sp>
        <p:nvSpPr>
          <p:cNvPr id="6" name="Rectangle 5">
            <a:extLst>
              <a:ext uri="{FF2B5EF4-FFF2-40B4-BE49-F238E27FC236}">
                <a16:creationId xmlns:a16="http://schemas.microsoft.com/office/drawing/2014/main" id="{1C0865FD-23C4-5DF9-49CD-18BE687985E4}"/>
              </a:ext>
            </a:extLst>
          </p:cNvPr>
          <p:cNvSpPr/>
          <p:nvPr/>
        </p:nvSpPr>
        <p:spPr>
          <a:xfrm rot="10800000">
            <a:off x="0" y="1882998"/>
            <a:ext cx="5142614" cy="4975002"/>
          </a:xfrm>
          <a:prstGeom prst="rect">
            <a:avLst/>
          </a:prstGeom>
          <a:gradFill>
            <a:gsLst>
              <a:gs pos="0">
                <a:schemeClr val="tx2">
                  <a:alpha val="0"/>
                </a:schemeClr>
              </a:gs>
              <a:gs pos="25000">
                <a:schemeClr val="tx2"/>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14" name="Title 1">
            <a:extLst>
              <a:ext uri="{FF2B5EF4-FFF2-40B4-BE49-F238E27FC236}">
                <a16:creationId xmlns:a16="http://schemas.microsoft.com/office/drawing/2014/main" id="{35B850A1-21ED-C648-9156-A120521625AC}"/>
              </a:ext>
            </a:extLst>
          </p:cNvPr>
          <p:cNvSpPr txBox="1">
            <a:spLocks/>
          </p:cNvSpPr>
          <p:nvPr/>
        </p:nvSpPr>
        <p:spPr>
          <a:xfrm>
            <a:off x="4292295" y="4918039"/>
            <a:ext cx="3774832" cy="884531"/>
          </a:xfrm>
          <a:prstGeom prst="rect">
            <a:avLst/>
          </a:prstGeom>
        </p:spPr>
        <p:txBody>
          <a:bodyPr vert="horz" lIns="121920" tIns="60960" rIns="121920" bIns="6096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en-US" sz="2133" b="0" i="0" u="none" strike="noStrike" kern="1200" cap="none" spc="0" normalizeH="0" baseline="0" noProof="0">
              <a:ln>
                <a:noFill/>
              </a:ln>
              <a:solidFill>
                <a:srgbClr val="000000">
                  <a:lumMod val="65000"/>
                  <a:lumOff val="35000"/>
                </a:srgbClr>
              </a:solidFill>
              <a:effectLst/>
              <a:uLnTx/>
              <a:uFillTx/>
              <a:latin typeface="Open Sans Light"/>
              <a:ea typeface="+mj-ea"/>
              <a:cs typeface="Open Sans Light"/>
            </a:endParaRPr>
          </a:p>
        </p:txBody>
      </p:sp>
      <p:sp>
        <p:nvSpPr>
          <p:cNvPr id="5" name="Title 4">
            <a:extLst>
              <a:ext uri="{FF2B5EF4-FFF2-40B4-BE49-F238E27FC236}">
                <a16:creationId xmlns:a16="http://schemas.microsoft.com/office/drawing/2014/main" id="{BD3F4B89-D087-7E83-0882-DEF4C23C1697}"/>
              </a:ext>
            </a:extLst>
          </p:cNvPr>
          <p:cNvSpPr>
            <a:spLocks noGrp="1"/>
          </p:cNvSpPr>
          <p:nvPr>
            <p:ph type="title"/>
          </p:nvPr>
        </p:nvSpPr>
        <p:spPr>
          <a:xfrm>
            <a:off x="527552" y="365125"/>
            <a:ext cx="11445912" cy="1325563"/>
          </a:xfrm>
        </p:spPr>
        <p:txBody>
          <a:bodyPr/>
          <a:lstStyle/>
          <a:p>
            <a:r>
              <a:rPr lang="en-US"/>
              <a:t>Accelerating </a:t>
            </a:r>
            <a:br>
              <a:rPr lang="en-US"/>
            </a:br>
            <a:r>
              <a:rPr lang="en-US"/>
              <a:t>i</a:t>
            </a:r>
            <a:r>
              <a:rPr lang="en-US" noProof="0" err="1"/>
              <a:t>nterdisciplinary</a:t>
            </a:r>
            <a:r>
              <a:rPr lang="en-US"/>
              <a:t> </a:t>
            </a:r>
            <a:r>
              <a:rPr lang="en-US" noProof="0"/>
              <a:t>research</a:t>
            </a:r>
            <a:endParaRPr lang="en-US"/>
          </a:p>
        </p:txBody>
      </p:sp>
      <p:sp>
        <p:nvSpPr>
          <p:cNvPr id="16" name="Title 1">
            <a:extLst>
              <a:ext uri="{FF2B5EF4-FFF2-40B4-BE49-F238E27FC236}">
                <a16:creationId xmlns:a16="http://schemas.microsoft.com/office/drawing/2014/main" id="{CFCF4E10-912C-5E0B-29E9-AFBB3FFF0145}"/>
              </a:ext>
            </a:extLst>
          </p:cNvPr>
          <p:cNvSpPr txBox="1">
            <a:spLocks/>
          </p:cNvSpPr>
          <p:nvPr/>
        </p:nvSpPr>
        <p:spPr>
          <a:xfrm>
            <a:off x="6200345" y="5866945"/>
            <a:ext cx="3774832" cy="884531"/>
          </a:xfrm>
          <a:prstGeom prst="rect">
            <a:avLst/>
          </a:prstGeom>
        </p:spPr>
        <p:txBody>
          <a:bodyPr vert="horz" lIns="121920" tIns="60960" rIns="121920" bIns="6096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en-US" sz="2133" b="0" i="0" u="none" strike="noStrike" kern="1200" cap="none" spc="0" normalizeH="0" baseline="0" noProof="0">
              <a:ln>
                <a:noFill/>
              </a:ln>
              <a:solidFill>
                <a:srgbClr val="000000">
                  <a:lumMod val="65000"/>
                  <a:lumOff val="35000"/>
                </a:srgbClr>
              </a:solidFill>
              <a:effectLst/>
              <a:uLnTx/>
              <a:uFillTx/>
              <a:latin typeface="Open Sans Light"/>
              <a:ea typeface="+mj-ea"/>
              <a:cs typeface="Open Sans Light"/>
            </a:endParaRPr>
          </a:p>
        </p:txBody>
      </p:sp>
      <p:grpSp>
        <p:nvGrpSpPr>
          <p:cNvPr id="23" name="Group 22">
            <a:extLst>
              <a:ext uri="{FF2B5EF4-FFF2-40B4-BE49-F238E27FC236}">
                <a16:creationId xmlns:a16="http://schemas.microsoft.com/office/drawing/2014/main" id="{62D21FA7-4FC4-E3B3-A6F3-B8FB909378AB}"/>
              </a:ext>
            </a:extLst>
          </p:cNvPr>
          <p:cNvGrpSpPr/>
          <p:nvPr/>
        </p:nvGrpSpPr>
        <p:grpSpPr>
          <a:xfrm>
            <a:off x="517463" y="3025275"/>
            <a:ext cx="3774832" cy="3304580"/>
            <a:chOff x="3427316" y="4002655"/>
            <a:chExt cx="2330308" cy="3304580"/>
          </a:xfrm>
          <a:solidFill>
            <a:schemeClr val="accent1"/>
          </a:solidFill>
        </p:grpSpPr>
        <p:sp>
          <p:nvSpPr>
            <p:cNvPr id="17" name="Rounded Rectangle 16">
              <a:extLst>
                <a:ext uri="{FF2B5EF4-FFF2-40B4-BE49-F238E27FC236}">
                  <a16:creationId xmlns:a16="http://schemas.microsoft.com/office/drawing/2014/main" id="{9032DF13-86DE-905A-7037-F47B465AD503}"/>
                </a:ext>
              </a:extLst>
            </p:cNvPr>
            <p:cNvSpPr/>
            <p:nvPr/>
          </p:nvSpPr>
          <p:spPr>
            <a:xfrm>
              <a:off x="3427316" y="5635719"/>
              <a:ext cx="2330308" cy="1671516"/>
            </a:xfrm>
            <a:prstGeom prst="roundRect">
              <a:avLst>
                <a:gd name="adj" fmla="val 9007"/>
              </a:avLst>
            </a:prstGeom>
            <a:solidFill>
              <a:schemeClr val="bg1"/>
            </a:solid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lIns="36000" tIns="0" rIns="3600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Provide a governance framework for interdisciplinary structures in the University to assist in maximising their performance and deliver </a:t>
              </a:r>
              <a:br>
                <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br>
              <a:r>
                <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added value.</a:t>
              </a:r>
            </a:p>
          </p:txBody>
        </p:sp>
        <p:sp>
          <p:nvSpPr>
            <p:cNvPr id="19" name="Rounded Rectangle 18">
              <a:extLst>
                <a:ext uri="{FF2B5EF4-FFF2-40B4-BE49-F238E27FC236}">
                  <a16:creationId xmlns:a16="http://schemas.microsoft.com/office/drawing/2014/main" id="{D24791A0-4C5E-952D-1F7F-461ECF2C6E7B}"/>
                </a:ext>
              </a:extLst>
            </p:cNvPr>
            <p:cNvSpPr/>
            <p:nvPr/>
          </p:nvSpPr>
          <p:spPr>
            <a:xfrm>
              <a:off x="3427316" y="4002655"/>
              <a:ext cx="2330308" cy="1440754"/>
            </a:xfrm>
            <a:prstGeom prst="roundRect">
              <a:avLst>
                <a:gd name="adj" fmla="val 9007"/>
              </a:avLst>
            </a:prstGeom>
            <a:solidFill>
              <a:schemeClr val="bg1"/>
            </a:solid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lIns="36000" tIns="0" rIns="36000" bIns="0" rtlCol="0" anchor="ctr"/>
            <a:lstStyle/>
            <a:p>
              <a:pPr marL="0" marR="0" lvl="0" indent="0" algn="ctr" defTabSz="914400" rtl="0" eaLnBrk="1" fontAlgn="base" latinLnBrk="0" hangingPunct="1">
                <a:lnSpc>
                  <a:spcPct val="110000"/>
                </a:lnSpc>
                <a:spcBef>
                  <a:spcPct val="0"/>
                </a:spcBef>
                <a:spcAft>
                  <a:spcPts val="2400"/>
                </a:spcAft>
                <a:buClrTx/>
                <a:buSzTx/>
                <a:buFontTx/>
                <a:buNone/>
                <a:tabLst/>
                <a:defRPr/>
              </a:pPr>
              <a:r>
                <a:rPr kumimoji="0" lang="en-GB" sz="1800" b="0" i="0" u="none" strike="noStrike" kern="1200" cap="none" spc="0" normalizeH="0" baseline="0" noProof="0">
                  <a:ln>
                    <a:noFill/>
                  </a:ln>
                  <a:solidFill>
                    <a:srgbClr val="000000"/>
                  </a:solidFill>
                  <a:effectLst/>
                  <a:uLnTx/>
                  <a:uFillTx/>
                  <a:latin typeface="Arial"/>
                  <a:ea typeface="+mn-ea"/>
                  <a:cs typeface="Arial"/>
                </a:rPr>
                <a:t>Foster and nurture interdisciplinary research through strategic investments, pump-priming </a:t>
              </a:r>
              <a:br>
                <a:rPr kumimoji="0" lang="en-GB" sz="1800" b="0" i="0" u="none" strike="noStrike" kern="1200" cap="none" spc="0" normalizeH="0" baseline="0" noProof="0">
                  <a:ln>
                    <a:noFill/>
                  </a:ln>
                  <a:solidFill>
                    <a:srgbClr val="000000"/>
                  </a:solidFill>
                  <a:effectLst/>
                  <a:uLnTx/>
                  <a:uFillTx/>
                  <a:latin typeface="Arial"/>
                  <a:ea typeface="+mn-ea"/>
                  <a:cs typeface="Arial"/>
                </a:rPr>
              </a:br>
              <a:r>
                <a:rPr kumimoji="0" lang="en-GB" sz="1800" b="0" i="0" u="none" strike="noStrike" kern="1200" cap="none" spc="0" normalizeH="0" baseline="0" noProof="0">
                  <a:ln>
                    <a:noFill/>
                  </a:ln>
                  <a:solidFill>
                    <a:srgbClr val="000000"/>
                  </a:solidFill>
                  <a:effectLst/>
                  <a:uLnTx/>
                  <a:uFillTx/>
                  <a:latin typeface="Arial"/>
                  <a:ea typeface="+mn-ea"/>
                  <a:cs typeface="Arial"/>
                </a:rPr>
                <a:t>and networking.</a:t>
              </a:r>
              <a:endPar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grpSp>
      <p:sp>
        <p:nvSpPr>
          <p:cNvPr id="22" name="TextBox 21">
            <a:extLst>
              <a:ext uri="{FF2B5EF4-FFF2-40B4-BE49-F238E27FC236}">
                <a16:creationId xmlns:a16="http://schemas.microsoft.com/office/drawing/2014/main" id="{1A23CE30-0561-85BD-94E4-BC5D220FFCFC}"/>
              </a:ext>
            </a:extLst>
          </p:cNvPr>
          <p:cNvSpPr txBox="1"/>
          <p:nvPr/>
        </p:nvSpPr>
        <p:spPr>
          <a:xfrm>
            <a:off x="517462" y="2338618"/>
            <a:ext cx="3774832" cy="536089"/>
          </a:xfrm>
          <a:prstGeom prst="roundRect">
            <a:avLst>
              <a:gd name="adj" fmla="val 50000"/>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defPPr>
              <a:defRPr lang="en-US"/>
            </a:defPPr>
            <a:lvl1pPr marR="0" lvl="0" indent="0" algn="ctr" fontAlgn="base">
              <a:lnSpc>
                <a:spcPct val="110000"/>
              </a:lnSpc>
              <a:spcBef>
                <a:spcPct val="0"/>
              </a:spcBef>
              <a:spcAft>
                <a:spcPts val="2400"/>
              </a:spcAft>
              <a:buClrTx/>
              <a:buSzTx/>
              <a:buFontTx/>
              <a:buNone/>
              <a:tabLst/>
              <a:defRPr>
                <a:latin typeface="Arial" panose="020B0604020202020204" pitchFamily="34" charset="0"/>
                <a:cs typeface="Arial" panose="020B0604020202020204"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ctr" defTabSz="914400" rtl="0" eaLnBrk="1" fontAlgn="base" latinLnBrk="0" hangingPunct="1">
              <a:lnSpc>
                <a:spcPct val="110000"/>
              </a:lnSpc>
              <a:spcBef>
                <a:spcPct val="0"/>
              </a:spcBef>
              <a:spcAft>
                <a:spcPts val="2400"/>
              </a:spcAft>
              <a:buClrTx/>
              <a:buSzTx/>
              <a:buFontTx/>
              <a:buNone/>
              <a:tabLst/>
              <a:defRPr/>
            </a:pPr>
            <a:r>
              <a:rPr kumimoji="0" lang="en-GB" sz="2000" b="0" i="0" u="none" strike="noStrike" kern="1200" cap="none" spc="0" normalizeH="0" baseline="0" noProof="0">
                <a:ln>
                  <a:noFill/>
                </a:ln>
                <a:solidFill>
                  <a:srgbClr val="FFFFFF"/>
                </a:solidFill>
                <a:effectLst/>
                <a:uLnTx/>
                <a:uFillTx/>
                <a:latin typeface="Arial"/>
                <a:ea typeface="+mn-ea"/>
                <a:cs typeface="Arial"/>
              </a:rPr>
              <a:t>The University aims to</a:t>
            </a:r>
            <a:endParaRPr kumimoji="0" lang="en-US" sz="20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415720429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8D425E0B-882F-7A90-3734-C3485F353C13}"/>
              </a:ext>
            </a:extLst>
          </p:cNvPr>
          <p:cNvSpPr/>
          <p:nvPr/>
        </p:nvSpPr>
        <p:spPr>
          <a:xfrm>
            <a:off x="4305588" y="3901554"/>
            <a:ext cx="3586603" cy="2161917"/>
          </a:xfrm>
          <a:custGeom>
            <a:avLst/>
            <a:gdLst>
              <a:gd name="connsiteX0" fmla="*/ 0 w 3586603"/>
              <a:gd name="connsiteY0" fmla="*/ 0 h 2161917"/>
              <a:gd name="connsiteX1" fmla="*/ 3586603 w 3586603"/>
              <a:gd name="connsiteY1" fmla="*/ 0 h 2161917"/>
              <a:gd name="connsiteX2" fmla="*/ 3586603 w 3586603"/>
              <a:gd name="connsiteY2" fmla="*/ 1811393 h 2161917"/>
              <a:gd name="connsiteX3" fmla="*/ 3236079 w 3586603"/>
              <a:gd name="connsiteY3" fmla="*/ 2161917 h 2161917"/>
              <a:gd name="connsiteX4" fmla="*/ 350524 w 3586603"/>
              <a:gd name="connsiteY4" fmla="*/ 2161917 h 2161917"/>
              <a:gd name="connsiteX5" fmla="*/ 0 w 3586603"/>
              <a:gd name="connsiteY5" fmla="*/ 1811393 h 21619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86603" h="2161917">
                <a:moveTo>
                  <a:pt x="0" y="0"/>
                </a:moveTo>
                <a:lnTo>
                  <a:pt x="3586603" y="0"/>
                </a:lnTo>
                <a:lnTo>
                  <a:pt x="3586603" y="1811393"/>
                </a:lnTo>
                <a:cubicBezTo>
                  <a:pt x="3586603" y="2004982"/>
                  <a:pt x="3429668" y="2161917"/>
                  <a:pt x="3236079" y="2161917"/>
                </a:cubicBezTo>
                <a:lnTo>
                  <a:pt x="350524" y="2161917"/>
                </a:lnTo>
                <a:cubicBezTo>
                  <a:pt x="156935" y="2161917"/>
                  <a:pt x="0" y="2004982"/>
                  <a:pt x="0" y="1811393"/>
                </a:cubicBezTo>
                <a:close/>
              </a:path>
            </a:pathLst>
          </a:custGeom>
          <a:solidFill>
            <a:schemeClr val="tx2">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32" name="Freeform 31">
            <a:extLst>
              <a:ext uri="{FF2B5EF4-FFF2-40B4-BE49-F238E27FC236}">
                <a16:creationId xmlns:a16="http://schemas.microsoft.com/office/drawing/2014/main" id="{F48701E1-03F0-0D3A-BF7D-6B58CEBEDCF2}"/>
              </a:ext>
            </a:extLst>
          </p:cNvPr>
          <p:cNvSpPr/>
          <p:nvPr/>
        </p:nvSpPr>
        <p:spPr>
          <a:xfrm>
            <a:off x="8197104" y="3901554"/>
            <a:ext cx="3586603" cy="2161917"/>
          </a:xfrm>
          <a:custGeom>
            <a:avLst/>
            <a:gdLst>
              <a:gd name="connsiteX0" fmla="*/ 0 w 3586603"/>
              <a:gd name="connsiteY0" fmla="*/ 0 h 2161917"/>
              <a:gd name="connsiteX1" fmla="*/ 3586603 w 3586603"/>
              <a:gd name="connsiteY1" fmla="*/ 0 h 2161917"/>
              <a:gd name="connsiteX2" fmla="*/ 3586603 w 3586603"/>
              <a:gd name="connsiteY2" fmla="*/ 1811393 h 2161917"/>
              <a:gd name="connsiteX3" fmla="*/ 3236079 w 3586603"/>
              <a:gd name="connsiteY3" fmla="*/ 2161917 h 2161917"/>
              <a:gd name="connsiteX4" fmla="*/ 350524 w 3586603"/>
              <a:gd name="connsiteY4" fmla="*/ 2161917 h 2161917"/>
              <a:gd name="connsiteX5" fmla="*/ 0 w 3586603"/>
              <a:gd name="connsiteY5" fmla="*/ 1811393 h 21619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86603" h="2161917">
                <a:moveTo>
                  <a:pt x="0" y="0"/>
                </a:moveTo>
                <a:lnTo>
                  <a:pt x="3586603" y="0"/>
                </a:lnTo>
                <a:lnTo>
                  <a:pt x="3586603" y="1811393"/>
                </a:lnTo>
                <a:cubicBezTo>
                  <a:pt x="3586603" y="2004982"/>
                  <a:pt x="3429668" y="2161917"/>
                  <a:pt x="3236079" y="2161917"/>
                </a:cubicBezTo>
                <a:lnTo>
                  <a:pt x="350524" y="2161917"/>
                </a:lnTo>
                <a:cubicBezTo>
                  <a:pt x="156935" y="2161917"/>
                  <a:pt x="0" y="2004982"/>
                  <a:pt x="0" y="1811393"/>
                </a:cubicBezTo>
                <a:close/>
              </a:path>
            </a:pathLst>
          </a:custGeom>
          <a:solidFill>
            <a:schemeClr val="accent3">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30" name="Freeform 29">
            <a:extLst>
              <a:ext uri="{FF2B5EF4-FFF2-40B4-BE49-F238E27FC236}">
                <a16:creationId xmlns:a16="http://schemas.microsoft.com/office/drawing/2014/main" id="{0A0D7DDD-A722-8DC8-3DFE-1D8A03EFF2A0}"/>
              </a:ext>
            </a:extLst>
          </p:cNvPr>
          <p:cNvSpPr/>
          <p:nvPr/>
        </p:nvSpPr>
        <p:spPr>
          <a:xfrm>
            <a:off x="424704" y="3901554"/>
            <a:ext cx="3586603" cy="2161917"/>
          </a:xfrm>
          <a:custGeom>
            <a:avLst/>
            <a:gdLst>
              <a:gd name="connsiteX0" fmla="*/ 0 w 3586603"/>
              <a:gd name="connsiteY0" fmla="*/ 0 h 2161917"/>
              <a:gd name="connsiteX1" fmla="*/ 3586603 w 3586603"/>
              <a:gd name="connsiteY1" fmla="*/ 0 h 2161917"/>
              <a:gd name="connsiteX2" fmla="*/ 3586603 w 3586603"/>
              <a:gd name="connsiteY2" fmla="*/ 1811393 h 2161917"/>
              <a:gd name="connsiteX3" fmla="*/ 3236079 w 3586603"/>
              <a:gd name="connsiteY3" fmla="*/ 2161917 h 2161917"/>
              <a:gd name="connsiteX4" fmla="*/ 350524 w 3586603"/>
              <a:gd name="connsiteY4" fmla="*/ 2161917 h 2161917"/>
              <a:gd name="connsiteX5" fmla="*/ 0 w 3586603"/>
              <a:gd name="connsiteY5" fmla="*/ 1811393 h 21619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86603" h="2161917">
                <a:moveTo>
                  <a:pt x="0" y="0"/>
                </a:moveTo>
                <a:lnTo>
                  <a:pt x="3586603" y="0"/>
                </a:lnTo>
                <a:lnTo>
                  <a:pt x="3586603" y="1811393"/>
                </a:lnTo>
                <a:cubicBezTo>
                  <a:pt x="3586603" y="2004982"/>
                  <a:pt x="3429668" y="2161917"/>
                  <a:pt x="3236079" y="2161917"/>
                </a:cubicBezTo>
                <a:lnTo>
                  <a:pt x="350524" y="2161917"/>
                </a:lnTo>
                <a:cubicBezTo>
                  <a:pt x="156935" y="2161917"/>
                  <a:pt x="0" y="2004982"/>
                  <a:pt x="0" y="1811393"/>
                </a:cubicBezTo>
                <a:close/>
              </a:path>
            </a:pathLst>
          </a:custGeom>
          <a:solidFill>
            <a:schemeClr val="tx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5" name="Title 4">
            <a:extLst>
              <a:ext uri="{FF2B5EF4-FFF2-40B4-BE49-F238E27FC236}">
                <a16:creationId xmlns:a16="http://schemas.microsoft.com/office/drawing/2014/main" id="{610EFB70-84E8-B3F5-4EF4-45027C5E1E21}"/>
              </a:ext>
            </a:extLst>
          </p:cNvPr>
          <p:cNvSpPr>
            <a:spLocks noGrp="1"/>
          </p:cNvSpPr>
          <p:nvPr>
            <p:ph type="title"/>
          </p:nvPr>
        </p:nvSpPr>
        <p:spPr>
          <a:xfrm>
            <a:off x="527552" y="365125"/>
            <a:ext cx="11445912" cy="1325563"/>
          </a:xfrm>
        </p:spPr>
        <p:txBody>
          <a:bodyPr/>
          <a:lstStyle/>
          <a:p>
            <a:r>
              <a:rPr lang="en-US" noProof="0"/>
              <a:t>Faculty thematic research areas</a:t>
            </a:r>
            <a:endParaRPr lang="en-US"/>
          </a:p>
        </p:txBody>
      </p:sp>
      <p:sp>
        <p:nvSpPr>
          <p:cNvPr id="20" name="Rounded Rectangle 19">
            <a:extLst>
              <a:ext uri="{FF2B5EF4-FFF2-40B4-BE49-F238E27FC236}">
                <a16:creationId xmlns:a16="http://schemas.microsoft.com/office/drawing/2014/main" id="{52B3864F-E0FF-C148-F6F9-4328BBE8CD3E}"/>
              </a:ext>
            </a:extLst>
          </p:cNvPr>
          <p:cNvSpPr/>
          <p:nvPr/>
        </p:nvSpPr>
        <p:spPr>
          <a:xfrm>
            <a:off x="4452814" y="2657021"/>
            <a:ext cx="3286372" cy="3253304"/>
          </a:xfrm>
          <a:prstGeom prst="roundRect">
            <a:avLst>
              <a:gd name="adj" fmla="val 9007"/>
            </a:avLst>
          </a:prstGeom>
          <a:no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21" name="Rectangle 20">
            <a:extLst>
              <a:ext uri="{FF2B5EF4-FFF2-40B4-BE49-F238E27FC236}">
                <a16:creationId xmlns:a16="http://schemas.microsoft.com/office/drawing/2014/main" id="{030B195E-2C94-995E-72FD-9BB6DA6BA225}"/>
              </a:ext>
            </a:extLst>
          </p:cNvPr>
          <p:cNvSpPr/>
          <p:nvPr/>
        </p:nvSpPr>
        <p:spPr>
          <a:xfrm>
            <a:off x="4380637" y="2870633"/>
            <a:ext cx="3430726" cy="3253304"/>
          </a:xfrm>
          <a:prstGeom prst="rect">
            <a:avLst/>
          </a:prstGeom>
          <a:noFill/>
          <a:ln w="73025">
            <a:noFill/>
          </a:ln>
          <a:effectLst/>
        </p:spPr>
        <p:style>
          <a:lnRef idx="1">
            <a:schemeClr val="accent1"/>
          </a:lnRef>
          <a:fillRef idx="3">
            <a:schemeClr val="accent1"/>
          </a:fillRef>
          <a:effectRef idx="2">
            <a:schemeClr val="accent1"/>
          </a:effectRef>
          <a:fontRef idx="minor">
            <a:schemeClr val="lt1"/>
          </a:fontRef>
        </p:style>
        <p:txBody>
          <a:bodyPr wrap="none" lIns="91440" tIns="0" rIns="91440" bIns="45720" rtlCol="0" anchor="t"/>
          <a:lstStyle/>
          <a:p>
            <a:pPr marL="0" marR="0" lvl="0" indent="0" algn="ctr" defTabSz="914400" rtl="0" eaLnBrk="1" fontAlgn="base" latinLnBrk="0" hangingPunct="1">
              <a:lnSpc>
                <a:spcPct val="110000"/>
              </a:lnSpc>
              <a:spcBef>
                <a:spcPct val="0"/>
              </a:spcBef>
              <a:spcAft>
                <a:spcPts val="1800"/>
              </a:spcAft>
              <a:buClrTx/>
              <a:buSzTx/>
              <a:buFontTx/>
              <a:buNone/>
              <a:tabLst/>
              <a:defRPr/>
            </a:pPr>
            <a:br>
              <a:rPr kumimoji="0" lang="en-GB" sz="28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br>
            <a:r>
              <a:rPr kumimoji="0" lang="en-GB" sz="2800" b="0" i="0" u="none" strike="noStrike" kern="1200" cap="none" spc="0" normalizeH="0" baseline="0" noProof="0">
                <a:ln>
                  <a:noFill/>
                </a:ln>
                <a:solidFill>
                  <a:srgbClr val="000000"/>
                </a:solidFill>
                <a:effectLst/>
                <a:uLnTx/>
                <a:uFillTx/>
                <a:latin typeface="Arial"/>
                <a:ea typeface="+mn-ea"/>
                <a:cs typeface="Arial"/>
              </a:rPr>
              <a:t>Humanities</a:t>
            </a:r>
          </a:p>
          <a:p>
            <a:pPr marL="0" marR="0" lvl="0" indent="0" algn="ctr" defTabSz="914400" rtl="0" eaLnBrk="1" fontAlgn="base" latinLnBrk="0" hangingPunct="1">
              <a:lnSpc>
                <a:spcPct val="110000"/>
              </a:lnSpc>
              <a:spcBef>
                <a:spcPct val="0"/>
              </a:spcBef>
              <a:spcAft>
                <a:spcPct val="0"/>
              </a:spcAft>
              <a:buClrTx/>
              <a:buSzTx/>
              <a:buFontTx/>
              <a:buNone/>
              <a:tabLst/>
              <a:defRPr/>
            </a:pPr>
            <a:r>
              <a:rPr kumimoji="0" lang="en-GB" sz="2000" b="0" i="0" u="none" strike="noStrike" kern="1200" cap="none" spc="0" normalizeH="0" baseline="0" noProof="0">
                <a:ln>
                  <a:noFill/>
                </a:ln>
                <a:solidFill>
                  <a:srgbClr val="000000"/>
                </a:solidFill>
                <a:effectLst/>
                <a:uLnTx/>
                <a:uFillTx/>
                <a:latin typeface="Arial"/>
                <a:ea typeface="+mn-ea"/>
                <a:cs typeface="Arial"/>
              </a:rPr>
              <a:t>Creative</a:t>
            </a:r>
          </a:p>
          <a:p>
            <a:pPr marL="0" marR="0" lvl="0" indent="0" algn="ctr" defTabSz="914400" rtl="0" eaLnBrk="1" fontAlgn="base" latinLnBrk="0" hangingPunct="1">
              <a:lnSpc>
                <a:spcPct val="110000"/>
              </a:lnSpc>
              <a:spcBef>
                <a:spcPct val="0"/>
              </a:spcBef>
              <a:spcAft>
                <a:spcPct val="0"/>
              </a:spcAft>
              <a:buClrTx/>
              <a:buSzTx/>
              <a:buFontTx/>
              <a:buNone/>
              <a:tabLst/>
              <a:defRPr/>
            </a:pPr>
            <a:r>
              <a:rPr kumimoji="0" lang="en-GB" sz="2000" b="0" i="0" u="none" strike="noStrike" kern="1200" cap="none" spc="0" normalizeH="0" baseline="0" noProof="0">
                <a:ln>
                  <a:noFill/>
                </a:ln>
                <a:solidFill>
                  <a:srgbClr val="000000"/>
                </a:solidFill>
                <a:effectLst/>
                <a:uLnTx/>
                <a:uFillTx/>
                <a:latin typeface="Arial"/>
                <a:ea typeface="+mn-ea"/>
                <a:cs typeface="Arial"/>
              </a:rPr>
              <a:t>Digital futures</a:t>
            </a:r>
          </a:p>
          <a:p>
            <a:pPr marL="0" marR="0" lvl="0" indent="0" algn="ctr" defTabSz="914400" rtl="0" eaLnBrk="1" fontAlgn="base" latinLnBrk="0" hangingPunct="1">
              <a:lnSpc>
                <a:spcPct val="110000"/>
              </a:lnSpc>
              <a:spcBef>
                <a:spcPct val="0"/>
              </a:spcBef>
              <a:spcAft>
                <a:spcPct val="0"/>
              </a:spcAft>
              <a:buClrTx/>
              <a:buSzTx/>
              <a:buFontTx/>
              <a:buNone/>
              <a:tabLst/>
              <a:defRPr/>
            </a:pPr>
            <a:r>
              <a:rPr lang="en-GB" sz="2000">
                <a:solidFill>
                  <a:srgbClr val="000000"/>
                </a:solidFill>
                <a:latin typeface="Arial"/>
                <a:cs typeface="Arial"/>
              </a:rPr>
              <a:t>Global inequalities</a:t>
            </a:r>
          </a:p>
          <a:p>
            <a:pPr marL="0" marR="0" lvl="0" indent="0" algn="ctr" defTabSz="914400" rtl="0" eaLnBrk="1" fontAlgn="base" latinLnBrk="0" hangingPunct="1">
              <a:lnSpc>
                <a:spcPct val="110000"/>
              </a:lnSpc>
              <a:spcBef>
                <a:spcPct val="0"/>
              </a:spcBef>
              <a:spcAft>
                <a:spcPct val="0"/>
              </a:spcAft>
              <a:buClrTx/>
              <a:buSzTx/>
              <a:buFontTx/>
              <a:buNone/>
              <a:tabLst/>
              <a:defRPr/>
            </a:pPr>
            <a:r>
              <a:rPr lang="en-GB" sz="2000">
                <a:solidFill>
                  <a:srgbClr val="000000"/>
                </a:solidFill>
                <a:latin typeface="Arial"/>
                <a:cs typeface="Arial"/>
              </a:rPr>
              <a:t>Adaptive societies</a:t>
            </a:r>
            <a:endParaRPr kumimoji="0" lang="en-GB" sz="20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base" latinLnBrk="0" hangingPunct="1">
              <a:lnSpc>
                <a:spcPct val="110000"/>
              </a:lnSpc>
              <a:spcBef>
                <a:spcPct val="0"/>
              </a:spcBef>
              <a:spcAft>
                <a:spcPct val="0"/>
              </a:spcAft>
              <a:buClrTx/>
              <a:buSzTx/>
              <a:buFontTx/>
              <a:buNone/>
              <a:tabLst/>
              <a:defRPr/>
            </a:pPr>
            <a:r>
              <a:rPr kumimoji="0" lang="en-GB" sz="2000" b="0" i="0" u="none" strike="noStrike" kern="1200" cap="none" spc="0" normalizeH="0" baseline="0" noProof="0">
                <a:ln>
                  <a:noFill/>
                </a:ln>
                <a:solidFill>
                  <a:srgbClr val="000000"/>
                </a:solidFill>
                <a:effectLst/>
                <a:uLnTx/>
                <a:uFillTx/>
                <a:latin typeface="Arial"/>
                <a:ea typeface="+mn-ea"/>
                <a:cs typeface="Arial"/>
              </a:rPr>
              <a:t>Sustainable futures</a:t>
            </a:r>
            <a:endParaRPr kumimoji="0" lang="en-GB" sz="20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23" name="Rounded Rectangle 22">
            <a:extLst>
              <a:ext uri="{FF2B5EF4-FFF2-40B4-BE49-F238E27FC236}">
                <a16:creationId xmlns:a16="http://schemas.microsoft.com/office/drawing/2014/main" id="{2E3E46E6-4A8E-B5B3-6B7E-C10A5BA94439}"/>
              </a:ext>
            </a:extLst>
          </p:cNvPr>
          <p:cNvSpPr/>
          <p:nvPr/>
        </p:nvSpPr>
        <p:spPr>
          <a:xfrm>
            <a:off x="8342426" y="2657021"/>
            <a:ext cx="3286372" cy="3253304"/>
          </a:xfrm>
          <a:prstGeom prst="roundRect">
            <a:avLst>
              <a:gd name="adj" fmla="val 9007"/>
            </a:avLst>
          </a:prstGeom>
          <a:no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24" name="Rectangle 23">
            <a:extLst>
              <a:ext uri="{FF2B5EF4-FFF2-40B4-BE49-F238E27FC236}">
                <a16:creationId xmlns:a16="http://schemas.microsoft.com/office/drawing/2014/main" id="{0FC4744F-C228-2F37-212D-F9DA796405D6}"/>
              </a:ext>
            </a:extLst>
          </p:cNvPr>
          <p:cNvSpPr/>
          <p:nvPr/>
        </p:nvSpPr>
        <p:spPr>
          <a:xfrm>
            <a:off x="8270249" y="2870633"/>
            <a:ext cx="3430726" cy="3253304"/>
          </a:xfrm>
          <a:prstGeom prst="rect">
            <a:avLst/>
          </a:prstGeom>
          <a:noFill/>
          <a:ln w="73025">
            <a:noFill/>
          </a:ln>
          <a:effectLst/>
        </p:spPr>
        <p:style>
          <a:lnRef idx="1">
            <a:schemeClr val="accent1"/>
          </a:lnRef>
          <a:fillRef idx="3">
            <a:schemeClr val="accent1"/>
          </a:fillRef>
          <a:effectRef idx="2">
            <a:schemeClr val="accent1"/>
          </a:effectRef>
          <a:fontRef idx="minor">
            <a:schemeClr val="lt1"/>
          </a:fontRef>
        </p:style>
        <p:txBody>
          <a:bodyPr wrap="none" lIns="91440" tIns="0" rIns="91440" bIns="45720" rtlCol="0" anchor="t"/>
          <a:lstStyle/>
          <a:p>
            <a:pPr marL="0" marR="0" lvl="0" indent="0" algn="ctr" defTabSz="914400" rtl="0" eaLnBrk="1" fontAlgn="base" latinLnBrk="0" hangingPunct="1">
              <a:lnSpc>
                <a:spcPct val="110000"/>
              </a:lnSpc>
              <a:spcBef>
                <a:spcPct val="0"/>
              </a:spcBef>
              <a:spcAft>
                <a:spcPts val="1800"/>
              </a:spcAft>
              <a:buClrTx/>
              <a:buSzTx/>
              <a:buFontTx/>
              <a:buNone/>
              <a:tabLst/>
              <a:defRPr/>
            </a:pPr>
            <a:r>
              <a:rPr kumimoji="0" lang="en-GB" sz="2800" b="0" i="0" u="none" strike="noStrike" kern="1200" cap="none" spc="0" normalizeH="0" baseline="0" noProof="0">
                <a:ln>
                  <a:noFill/>
                </a:ln>
                <a:solidFill>
                  <a:srgbClr val="000000"/>
                </a:solidFill>
                <a:effectLst/>
                <a:uLnTx/>
                <a:uFillTx/>
                <a:latin typeface="Arial"/>
                <a:ea typeface="+mn-ea"/>
                <a:cs typeface="Arial"/>
              </a:rPr>
              <a:t>Science and </a:t>
            </a:r>
            <a:br>
              <a:rPr kumimoji="0" lang="en-GB" sz="28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br>
            <a:r>
              <a:rPr kumimoji="0" lang="en-GB" sz="2800" b="0" i="0" u="none" strike="noStrike" kern="1200" cap="none" spc="0" normalizeH="0" baseline="0" noProof="0">
                <a:ln>
                  <a:noFill/>
                </a:ln>
                <a:solidFill>
                  <a:srgbClr val="000000"/>
                </a:solidFill>
                <a:effectLst/>
                <a:uLnTx/>
                <a:uFillTx/>
                <a:latin typeface="Arial"/>
                <a:ea typeface="+mn-ea"/>
                <a:cs typeface="Arial"/>
              </a:rPr>
              <a:t>Engineering</a:t>
            </a:r>
          </a:p>
          <a:p>
            <a:pPr marL="0" marR="0" lvl="0" indent="0" algn="ctr" defTabSz="914400" rtl="0" eaLnBrk="1" fontAlgn="base" latinLnBrk="0" hangingPunct="1">
              <a:lnSpc>
                <a:spcPct val="110000"/>
              </a:lnSpc>
              <a:spcBef>
                <a:spcPct val="0"/>
              </a:spcBef>
              <a:spcAft>
                <a:spcPct val="0"/>
              </a:spcAft>
              <a:buClrTx/>
              <a:buSzTx/>
              <a:buFontTx/>
              <a:buNone/>
              <a:tabLst/>
              <a:defRPr/>
            </a:pPr>
            <a:r>
              <a:rPr kumimoji="0" lang="en-GB" sz="2000" b="0" i="0" u="none" strike="noStrike" kern="1200" cap="none" spc="0" normalizeH="0" baseline="0" noProof="0">
                <a:ln>
                  <a:noFill/>
                </a:ln>
                <a:solidFill>
                  <a:srgbClr val="000000"/>
                </a:solidFill>
                <a:effectLst/>
                <a:uLnTx/>
                <a:uFillTx/>
                <a:latin typeface="Arial"/>
                <a:ea typeface="+mn-ea"/>
                <a:cs typeface="Arial"/>
              </a:rPr>
              <a:t>Artificial intelligence</a:t>
            </a:r>
          </a:p>
          <a:p>
            <a:pPr marL="0" marR="0" lvl="0" indent="0" algn="ctr" defTabSz="914400" rtl="0" eaLnBrk="1" fontAlgn="base" latinLnBrk="0" hangingPunct="1">
              <a:lnSpc>
                <a:spcPct val="110000"/>
              </a:lnSpc>
              <a:spcBef>
                <a:spcPct val="0"/>
              </a:spcBef>
              <a:spcAft>
                <a:spcPct val="0"/>
              </a:spcAft>
              <a:buClrTx/>
              <a:buSzTx/>
              <a:buFontTx/>
              <a:buNone/>
              <a:tabLst/>
              <a:defRPr/>
            </a:pPr>
            <a:r>
              <a:rPr lang="en-GB" sz="2000">
                <a:solidFill>
                  <a:srgbClr val="000000"/>
                </a:solidFill>
                <a:latin typeface="Arial"/>
                <a:cs typeface="Arial"/>
              </a:rPr>
              <a:t>Fundamental</a:t>
            </a:r>
            <a:endParaRPr kumimoji="0" lang="en-GB" sz="2000" b="0" i="0" u="none" strike="noStrike" kern="1200" cap="none" spc="0" normalizeH="0" baseline="0" noProof="0">
              <a:ln>
                <a:noFill/>
              </a:ln>
              <a:solidFill>
                <a:srgbClr val="000000"/>
              </a:solidFill>
              <a:effectLst/>
              <a:uLnTx/>
              <a:uFillTx/>
              <a:latin typeface="Arial"/>
              <a:ea typeface="+mn-ea"/>
              <a:cs typeface="Arial"/>
            </a:endParaRPr>
          </a:p>
          <a:p>
            <a:pPr marL="0" marR="0" lvl="0" indent="0" algn="ctr" defTabSz="914400" rtl="0" eaLnBrk="1" fontAlgn="base" latinLnBrk="0" hangingPunct="1">
              <a:lnSpc>
                <a:spcPct val="110000"/>
              </a:lnSpc>
              <a:spcBef>
                <a:spcPct val="0"/>
              </a:spcBef>
              <a:spcAft>
                <a:spcPct val="0"/>
              </a:spcAft>
              <a:buClrTx/>
              <a:buSzTx/>
              <a:buFontTx/>
              <a:buNone/>
              <a:tabLst/>
              <a:defRPr/>
            </a:pPr>
            <a:r>
              <a:rPr kumimoji="0" lang="en-GB" sz="2000" b="0" i="0" u="none" strike="noStrike" kern="1200" cap="none" spc="0" normalizeH="0" baseline="0" noProof="0">
                <a:ln>
                  <a:noFill/>
                </a:ln>
                <a:solidFill>
                  <a:srgbClr val="000000"/>
                </a:solidFill>
                <a:effectLst/>
                <a:uLnTx/>
                <a:uFillTx/>
                <a:latin typeface="Arial"/>
                <a:ea typeface="+mn-ea"/>
                <a:cs typeface="Arial"/>
              </a:rPr>
              <a:t>Health </a:t>
            </a:r>
          </a:p>
          <a:p>
            <a:pPr marL="0" marR="0" lvl="0" indent="0" algn="ctr" defTabSz="914400" rtl="0" eaLnBrk="1" fontAlgn="base" latinLnBrk="0" hangingPunct="1">
              <a:lnSpc>
                <a:spcPct val="110000"/>
              </a:lnSpc>
              <a:spcBef>
                <a:spcPct val="0"/>
              </a:spcBef>
              <a:spcAft>
                <a:spcPct val="0"/>
              </a:spcAft>
              <a:buClrTx/>
              <a:buSzTx/>
              <a:buFontTx/>
              <a:buNone/>
              <a:tabLst/>
              <a:defRPr/>
            </a:pPr>
            <a:r>
              <a:rPr lang="en-GB" sz="2000">
                <a:solidFill>
                  <a:srgbClr val="000000"/>
                </a:solidFill>
                <a:latin typeface="Arial"/>
                <a:cs typeface="Arial"/>
              </a:rPr>
              <a:t>Quantum and digital</a:t>
            </a:r>
            <a:endParaRPr kumimoji="0" lang="en-GB" sz="20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base" latinLnBrk="0" hangingPunct="1">
              <a:lnSpc>
                <a:spcPct val="110000"/>
              </a:lnSpc>
              <a:spcBef>
                <a:spcPct val="0"/>
              </a:spcBef>
              <a:spcAft>
                <a:spcPct val="0"/>
              </a:spcAft>
              <a:buClrTx/>
              <a:buSzTx/>
              <a:buFontTx/>
              <a:buNone/>
              <a:tabLst/>
              <a:defRPr/>
            </a:pPr>
            <a:r>
              <a:rPr kumimoji="0" lang="en-GB" sz="2000" b="0" i="0" u="none" strike="noStrike" kern="1200" cap="none" spc="0" normalizeH="0" baseline="0" noProof="0">
                <a:ln>
                  <a:noFill/>
                </a:ln>
                <a:solidFill>
                  <a:srgbClr val="000000"/>
                </a:solidFill>
                <a:effectLst/>
                <a:uLnTx/>
                <a:uFillTx/>
                <a:latin typeface="Arial"/>
                <a:ea typeface="+mn-ea"/>
                <a:cs typeface="Arial"/>
              </a:rPr>
              <a:t>Sustainability</a:t>
            </a:r>
          </a:p>
          <a:p>
            <a:pPr marL="0" marR="0" lvl="0" indent="0" algn="ctr" defTabSz="914400" rtl="0" eaLnBrk="1" fontAlgn="base" latinLnBrk="0" hangingPunct="1">
              <a:lnSpc>
                <a:spcPct val="110000"/>
              </a:lnSpc>
              <a:spcBef>
                <a:spcPct val="0"/>
              </a:spcBef>
              <a:spcAft>
                <a:spcPct val="0"/>
              </a:spcAft>
              <a:buClrTx/>
              <a:buSzTx/>
              <a:buFontTx/>
              <a:buNone/>
              <a:tabLst/>
              <a:defRPr/>
            </a:pPr>
            <a:r>
              <a:rPr kumimoji="0" lang="en-GB" sz="2000" b="0" i="0" u="none" strike="noStrike" kern="1200" cap="none" spc="0" normalizeH="0" baseline="0" noProof="0">
                <a:ln>
                  <a:noFill/>
                </a:ln>
                <a:solidFill>
                  <a:srgbClr val="000000"/>
                </a:solidFill>
                <a:effectLst/>
                <a:uLnTx/>
                <a:uFillTx/>
                <a:latin typeface="Arial"/>
                <a:ea typeface="+mn-ea"/>
                <a:cs typeface="Arial"/>
              </a:rPr>
              <a:t> </a:t>
            </a:r>
            <a:endParaRPr kumimoji="0" lang="en-GB" sz="20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26" name="Rounded Rectangle 25">
            <a:extLst>
              <a:ext uri="{FF2B5EF4-FFF2-40B4-BE49-F238E27FC236}">
                <a16:creationId xmlns:a16="http://schemas.microsoft.com/office/drawing/2014/main" id="{3BF811CD-1CB0-57AB-4A02-E311218BFB2C}"/>
              </a:ext>
            </a:extLst>
          </p:cNvPr>
          <p:cNvSpPr/>
          <p:nvPr/>
        </p:nvSpPr>
        <p:spPr>
          <a:xfrm>
            <a:off x="574819" y="2657021"/>
            <a:ext cx="3286372" cy="3253304"/>
          </a:xfrm>
          <a:prstGeom prst="roundRect">
            <a:avLst>
              <a:gd name="adj" fmla="val 9007"/>
            </a:avLst>
          </a:prstGeom>
          <a:no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27" name="Rectangle 26">
            <a:extLst>
              <a:ext uri="{FF2B5EF4-FFF2-40B4-BE49-F238E27FC236}">
                <a16:creationId xmlns:a16="http://schemas.microsoft.com/office/drawing/2014/main" id="{313F446D-493A-3F89-2980-BA8338886221}"/>
              </a:ext>
            </a:extLst>
          </p:cNvPr>
          <p:cNvSpPr/>
          <p:nvPr/>
        </p:nvSpPr>
        <p:spPr>
          <a:xfrm>
            <a:off x="1070520" y="2870633"/>
            <a:ext cx="2294970" cy="3253304"/>
          </a:xfrm>
          <a:prstGeom prst="rect">
            <a:avLst/>
          </a:prstGeom>
          <a:noFill/>
          <a:ln w="73025">
            <a:noFill/>
          </a:ln>
          <a:effectLst/>
        </p:spPr>
        <p:style>
          <a:lnRef idx="1">
            <a:schemeClr val="accent1"/>
          </a:lnRef>
          <a:fillRef idx="3">
            <a:schemeClr val="accent1"/>
          </a:fillRef>
          <a:effectRef idx="2">
            <a:schemeClr val="accent1"/>
          </a:effectRef>
          <a:fontRef idx="minor">
            <a:schemeClr val="lt1"/>
          </a:fontRef>
        </p:style>
        <p:txBody>
          <a:bodyPr wrap="none" lIns="91440" tIns="0" rIns="91440" bIns="45720" rtlCol="0" anchor="t"/>
          <a:lstStyle/>
          <a:p>
            <a:pPr marL="0" marR="0" lvl="0" indent="0" algn="ctr" defTabSz="914400" rtl="0" eaLnBrk="1" fontAlgn="base" latinLnBrk="0" hangingPunct="1">
              <a:lnSpc>
                <a:spcPct val="110000"/>
              </a:lnSpc>
              <a:spcBef>
                <a:spcPct val="0"/>
              </a:spcBef>
              <a:spcAft>
                <a:spcPts val="1800"/>
              </a:spcAft>
              <a:buClrTx/>
              <a:buSzTx/>
              <a:buFontTx/>
              <a:buNone/>
              <a:tabLst/>
              <a:defRPr/>
            </a:pPr>
            <a:r>
              <a:rPr kumimoji="0" lang="en-GB" sz="2800" b="0" i="0" u="none" strike="noStrike" kern="1200" cap="none" spc="0" normalizeH="0" baseline="0" noProof="0">
                <a:ln>
                  <a:noFill/>
                </a:ln>
                <a:solidFill>
                  <a:srgbClr val="000000"/>
                </a:solidFill>
                <a:effectLst/>
                <a:uLnTx/>
                <a:uFillTx/>
                <a:latin typeface="Arial"/>
                <a:ea typeface="+mn-ea"/>
                <a:cs typeface="Arial"/>
              </a:rPr>
              <a:t>Biology, Medicine </a:t>
            </a:r>
            <a:br>
              <a:rPr kumimoji="0" lang="en-GB" sz="28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br>
            <a:r>
              <a:rPr kumimoji="0" lang="en-GB" sz="2800" b="0" i="0" u="none" strike="noStrike" kern="1200" cap="none" spc="0" normalizeH="0" baseline="0" noProof="0">
                <a:ln>
                  <a:noFill/>
                </a:ln>
                <a:solidFill>
                  <a:srgbClr val="000000"/>
                </a:solidFill>
                <a:effectLst/>
                <a:uLnTx/>
                <a:uFillTx/>
                <a:latin typeface="Arial"/>
                <a:ea typeface="+mn-ea"/>
                <a:cs typeface="Arial"/>
              </a:rPr>
              <a:t>and Health</a:t>
            </a:r>
            <a:endParaRPr kumimoji="0" lang="en-US" sz="2800" b="0" i="0" u="none" strike="noStrike" kern="1200" cap="none" spc="0" normalizeH="0" baseline="0" noProof="0">
              <a:ln>
                <a:noFill/>
              </a:ln>
              <a:solidFill>
                <a:srgbClr val="000000"/>
              </a:solidFill>
              <a:effectLst/>
              <a:uLnTx/>
              <a:uFillTx/>
              <a:latin typeface="Arial"/>
              <a:ea typeface="+mn-ea"/>
              <a:cs typeface="Arial"/>
            </a:endParaRPr>
          </a:p>
          <a:p>
            <a:pPr marL="0" marR="0" lvl="0" indent="0" algn="ctr" defTabSz="914400" rtl="0" eaLnBrk="1" fontAlgn="base" latinLnBrk="0" hangingPunct="1">
              <a:lnSpc>
                <a:spcPct val="110000"/>
              </a:lnSpc>
              <a:spcBef>
                <a:spcPct val="0"/>
              </a:spcBef>
              <a:spcAft>
                <a:spcPct val="0"/>
              </a:spcAft>
              <a:buClrTx/>
              <a:buSzTx/>
              <a:buFontTx/>
              <a:buNone/>
              <a:tabLst/>
              <a:defRPr/>
            </a:pPr>
            <a:r>
              <a:rPr kumimoji="0" lang="en-GB" sz="20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Biotechnology</a:t>
            </a:r>
          </a:p>
          <a:p>
            <a:pPr marL="0" marR="0" lvl="0" indent="0" algn="ctr" defTabSz="914400" rtl="0" eaLnBrk="1" fontAlgn="base" latinLnBrk="0" hangingPunct="1">
              <a:lnSpc>
                <a:spcPct val="110000"/>
              </a:lnSpc>
              <a:spcBef>
                <a:spcPct val="0"/>
              </a:spcBef>
              <a:spcAft>
                <a:spcPct val="0"/>
              </a:spcAft>
              <a:buClrTx/>
              <a:buSzTx/>
              <a:buFontTx/>
              <a:buNone/>
              <a:tabLst/>
              <a:defRPr/>
            </a:pPr>
            <a:r>
              <a:rPr kumimoji="0" lang="en-GB" sz="20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Cancer</a:t>
            </a:r>
          </a:p>
          <a:p>
            <a:pPr marL="0" marR="0" lvl="0" indent="0" algn="ctr" defTabSz="914400" rtl="0" eaLnBrk="1" fontAlgn="base" latinLnBrk="0" hangingPunct="1">
              <a:lnSpc>
                <a:spcPct val="110000"/>
              </a:lnSpc>
              <a:spcBef>
                <a:spcPct val="0"/>
              </a:spcBef>
              <a:spcAft>
                <a:spcPct val="0"/>
              </a:spcAft>
              <a:buClrTx/>
              <a:buSzTx/>
              <a:buFontTx/>
              <a:buNone/>
              <a:tabLst/>
              <a:defRPr/>
            </a:pPr>
            <a:r>
              <a:rPr lang="en-GB" sz="2000">
                <a:solidFill>
                  <a:srgbClr val="000000"/>
                </a:solidFill>
                <a:latin typeface="Arial" panose="020B0604020202020204" pitchFamily="34" charset="0"/>
                <a:cs typeface="Arial" panose="020B0604020202020204" pitchFamily="34" charset="0"/>
              </a:rPr>
              <a:t>Digital futures</a:t>
            </a:r>
          </a:p>
          <a:p>
            <a:pPr marL="0" marR="0" lvl="0" indent="0" algn="ctr" defTabSz="914400" rtl="0" eaLnBrk="1" fontAlgn="base" latinLnBrk="0" hangingPunct="1">
              <a:lnSpc>
                <a:spcPct val="110000"/>
              </a:lnSpc>
              <a:spcBef>
                <a:spcPct val="0"/>
              </a:spcBef>
              <a:spcAft>
                <a:spcPct val="0"/>
              </a:spcAft>
              <a:buClrTx/>
              <a:buSzTx/>
              <a:buFontTx/>
              <a:buNone/>
              <a:tabLst/>
              <a:defRPr/>
            </a:pPr>
            <a:r>
              <a:rPr kumimoji="0" lang="en-GB" sz="20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Healthier</a:t>
            </a:r>
            <a:r>
              <a:rPr kumimoji="0" lang="en-GB" sz="2000" b="0" i="0" u="none" strike="noStrike" kern="1200" cap="none" spc="0" normalizeH="0" noProof="0">
                <a:ln>
                  <a:noFill/>
                </a:ln>
                <a:solidFill>
                  <a:srgbClr val="000000"/>
                </a:solidFill>
                <a:effectLst/>
                <a:uLnTx/>
                <a:uFillTx/>
                <a:latin typeface="Arial" panose="020B0604020202020204" pitchFamily="34" charset="0"/>
                <a:ea typeface="+mn-ea"/>
                <a:cs typeface="Arial" panose="020B0604020202020204" pitchFamily="34" charset="0"/>
              </a:rPr>
              <a:t> futures</a:t>
            </a:r>
            <a:endParaRPr kumimoji="0" lang="en-GB" sz="20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base" latinLnBrk="0" hangingPunct="1">
              <a:lnSpc>
                <a:spcPct val="110000"/>
              </a:lnSpc>
              <a:spcBef>
                <a:spcPct val="0"/>
              </a:spcBef>
              <a:spcAft>
                <a:spcPct val="0"/>
              </a:spcAft>
              <a:buClrTx/>
              <a:buSzTx/>
              <a:buFontTx/>
              <a:buNone/>
              <a:tabLst/>
              <a:defRPr/>
            </a:pPr>
            <a:r>
              <a:rPr kumimoji="0" lang="en-GB" sz="2000" b="0" i="0" u="none" strike="noStrike" kern="1200" cap="none" spc="0" normalizeH="0" baseline="0" noProof="0">
                <a:ln>
                  <a:noFill/>
                </a:ln>
                <a:solidFill>
                  <a:srgbClr val="000000"/>
                </a:solidFill>
                <a:effectLst/>
                <a:uLnTx/>
                <a:uFillTx/>
                <a:latin typeface="Arial"/>
                <a:ea typeface="+mn-ea"/>
                <a:cs typeface="Arial"/>
              </a:rPr>
              <a:t>Sustainable futures</a:t>
            </a:r>
            <a:endParaRPr kumimoji="0" lang="en-GB" sz="20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62085518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8B3CE9E1-BA2E-13A6-A57F-A35122A21544}"/>
              </a:ext>
            </a:extLst>
          </p:cNvPr>
          <p:cNvGrpSpPr/>
          <p:nvPr/>
        </p:nvGrpSpPr>
        <p:grpSpPr>
          <a:xfrm>
            <a:off x="7514782" y="-2"/>
            <a:ext cx="4677217" cy="6858002"/>
            <a:chOff x="7514782" y="-2"/>
            <a:chExt cx="4677217" cy="6858002"/>
          </a:xfrm>
        </p:grpSpPr>
        <p:sp>
          <p:nvSpPr>
            <p:cNvPr id="26" name="Rectangle 25">
              <a:extLst>
                <a:ext uri="{FF2B5EF4-FFF2-40B4-BE49-F238E27FC236}">
                  <a16:creationId xmlns:a16="http://schemas.microsoft.com/office/drawing/2014/main" id="{B3BC559C-7A97-A9C9-40CC-ACC77A066C6D}"/>
                </a:ext>
              </a:extLst>
            </p:cNvPr>
            <p:cNvSpPr/>
            <p:nvPr/>
          </p:nvSpPr>
          <p:spPr>
            <a:xfrm>
              <a:off x="7560500" y="0"/>
              <a:ext cx="4631499" cy="6858000"/>
            </a:xfrm>
            <a:prstGeom prst="rect">
              <a:avLst/>
            </a:prstGeom>
            <a:solidFill>
              <a:srgbClr val="5C2A7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27" name="Rectangle 26">
              <a:extLst>
                <a:ext uri="{FF2B5EF4-FFF2-40B4-BE49-F238E27FC236}">
                  <a16:creationId xmlns:a16="http://schemas.microsoft.com/office/drawing/2014/main" id="{AF361A63-FBB6-E6BC-048B-FA173D50F049}"/>
                </a:ext>
              </a:extLst>
            </p:cNvPr>
            <p:cNvSpPr/>
            <p:nvPr/>
          </p:nvSpPr>
          <p:spPr>
            <a:xfrm flipH="1">
              <a:off x="7514782" y="-2"/>
              <a:ext cx="45719"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grpSp>
      <p:sp>
        <p:nvSpPr>
          <p:cNvPr id="2" name="Content Placeholder 2">
            <a:extLst>
              <a:ext uri="{FF2B5EF4-FFF2-40B4-BE49-F238E27FC236}">
                <a16:creationId xmlns:a16="http://schemas.microsoft.com/office/drawing/2014/main" id="{7BF8295A-D3C8-A587-581F-E9C832CA98AF}"/>
              </a:ext>
            </a:extLst>
          </p:cNvPr>
          <p:cNvSpPr txBox="1">
            <a:spLocks/>
          </p:cNvSpPr>
          <p:nvPr/>
        </p:nvSpPr>
        <p:spPr bwMode="auto">
          <a:xfrm>
            <a:off x="8012867" y="929025"/>
            <a:ext cx="3789326" cy="5201392"/>
          </a:xfrm>
          <a:prstGeom prst="rect">
            <a:avLst/>
          </a:prstGeom>
          <a:noFill/>
        </p:spPr>
        <p:txBody>
          <a:bodyPr wrap="square" lIns="0" tIns="0" rIns="0" bIns="0" rtlCol="0" anchor="t">
            <a:noAutofit/>
          </a:bodyPr>
          <a:lstStyle>
            <a:defPPr>
              <a:defRPr lang="en-US"/>
            </a:defPPr>
            <a:lvl1pPr>
              <a:defRPr sz="1600">
                <a:solidFill>
                  <a:schemeClr val="bg1"/>
                </a:solidFill>
                <a:latin typeface="Open Sans Light" pitchFamily="2" charset="0"/>
                <a:ea typeface="Open Sans Light" pitchFamily="2" charset="0"/>
                <a:cs typeface="Open Sans Light" pitchFamily="2" charset="0"/>
              </a:defRPr>
            </a:lvl1pPr>
            <a:lvl2pPr marL="457189" indent="0" algn="ctr" rtl="0" fontAlgn="base">
              <a:spcBef>
                <a:spcPct val="20000"/>
              </a:spcBef>
              <a:spcAft>
                <a:spcPct val="0"/>
              </a:spcAft>
              <a:buFont typeface="Arial" pitchFamily="34" charset="0"/>
              <a:buNone/>
              <a:defRPr sz="2800" kern="1200">
                <a:solidFill>
                  <a:schemeClr val="tx1">
                    <a:tint val="75000"/>
                  </a:schemeClr>
                </a:solidFill>
                <a:latin typeface="Arial" pitchFamily="34" charset="0"/>
                <a:ea typeface="+mn-ea"/>
                <a:cs typeface="Arial" pitchFamily="34" charset="0"/>
              </a:defRPr>
            </a:lvl2pPr>
            <a:lvl3pPr marL="914377" indent="0" algn="ctr" rtl="0" fontAlgn="base">
              <a:spcBef>
                <a:spcPct val="20000"/>
              </a:spcBef>
              <a:spcAft>
                <a:spcPct val="0"/>
              </a:spcAft>
              <a:buFont typeface="Arial" pitchFamily="34" charset="0"/>
              <a:buNone/>
              <a:defRPr sz="2800" kern="1200">
                <a:solidFill>
                  <a:schemeClr val="tx1">
                    <a:tint val="75000"/>
                  </a:schemeClr>
                </a:solidFill>
                <a:latin typeface="Arial" pitchFamily="34" charset="0"/>
                <a:ea typeface="+mn-ea"/>
                <a:cs typeface="Arial" pitchFamily="34" charset="0"/>
              </a:defRPr>
            </a:lvl3pPr>
            <a:lvl4pPr marL="1371566" indent="0" algn="ctr" rtl="0" fontAlgn="base">
              <a:spcBef>
                <a:spcPct val="20000"/>
              </a:spcBef>
              <a:spcAft>
                <a:spcPct val="0"/>
              </a:spcAft>
              <a:buFont typeface="Arial" pitchFamily="34" charset="0"/>
              <a:buNone/>
              <a:defRPr sz="2800" kern="1200">
                <a:solidFill>
                  <a:schemeClr val="tx1">
                    <a:tint val="75000"/>
                  </a:schemeClr>
                </a:solidFill>
                <a:latin typeface="Arial" pitchFamily="34" charset="0"/>
                <a:ea typeface="+mn-ea"/>
                <a:cs typeface="Arial" pitchFamily="34" charset="0"/>
              </a:defRPr>
            </a:lvl4pPr>
            <a:lvl5pPr marL="1828754" indent="0" algn="ctr" rtl="0" fontAlgn="base">
              <a:spcBef>
                <a:spcPct val="20000"/>
              </a:spcBef>
              <a:spcAft>
                <a:spcPct val="0"/>
              </a:spcAft>
              <a:buFont typeface="Arial" pitchFamily="34" charset="0"/>
              <a:buNone/>
              <a:defRPr sz="2800" kern="1200">
                <a:solidFill>
                  <a:schemeClr val="tx1">
                    <a:tint val="75000"/>
                  </a:schemeClr>
                </a:solidFill>
                <a:latin typeface="Arial" pitchFamily="34" charset="0"/>
                <a:ea typeface="+mn-ea"/>
                <a:cs typeface="Arial" pitchFamily="34" charset="0"/>
              </a:defRPr>
            </a:lvl5pPr>
            <a:lvl6pPr marL="2285943" indent="0" algn="ctr" defTabSz="914377"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131" indent="0" algn="ctr" defTabSz="914377"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320" indent="0" algn="ctr" defTabSz="914377"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509" indent="0" algn="ctr" defTabSz="914377"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0" marR="0" lvl="0" indent="0" algn="l" defTabSz="914400" rtl="0" eaLnBrk="1" fontAlgn="auto" latinLnBrk="0" hangingPunct="1">
              <a:lnSpc>
                <a:spcPct val="300000"/>
              </a:lnSpc>
              <a:spcBef>
                <a:spcPts val="0"/>
              </a:spcBef>
              <a:spcAft>
                <a:spcPts val="0"/>
              </a:spcAft>
              <a:buClrTx/>
              <a:buSzTx/>
              <a:buFontTx/>
              <a:buNone/>
              <a:tabLst/>
              <a:defRPr/>
            </a:pPr>
            <a:r>
              <a:rPr kumimoji="0" lang="en-GB" sz="2000" b="1" i="0" u="none" strike="noStrike" kern="1200" cap="none" spc="0" normalizeH="0" baseline="0" noProof="0">
                <a:ln>
                  <a:noFill/>
                </a:ln>
                <a:solidFill>
                  <a:srgbClr val="FFFFFF"/>
                </a:solidFill>
                <a:effectLst/>
                <a:uLnTx/>
                <a:uFillTx/>
                <a:latin typeface="Arial"/>
                <a:ea typeface="Open Sans Light"/>
                <a:cs typeface="Arial"/>
              </a:rPr>
              <a:t>Digital Futures</a:t>
            </a:r>
          </a:p>
          <a:p>
            <a:pPr marL="0" marR="0" lvl="0" indent="0" algn="l" defTabSz="914400" rtl="0" eaLnBrk="1" fontAlgn="auto" latinLnBrk="0" hangingPunct="1">
              <a:lnSpc>
                <a:spcPct val="300000"/>
              </a:lnSpc>
              <a:spcBef>
                <a:spcPts val="0"/>
              </a:spcBef>
              <a:spcAft>
                <a:spcPts val="0"/>
              </a:spcAft>
              <a:buClrTx/>
              <a:buSzTx/>
              <a:buFontTx/>
              <a:buNone/>
              <a:tabLst/>
              <a:defRPr/>
            </a:pPr>
            <a:r>
              <a:rPr kumimoji="0" lang="en-GB" sz="2000" b="1" i="0" u="none" strike="noStrike" kern="1200" cap="none" spc="0" normalizeH="0" baseline="0" noProof="0">
                <a:ln>
                  <a:noFill/>
                </a:ln>
                <a:solidFill>
                  <a:srgbClr val="FFFFFF"/>
                </a:solidFill>
                <a:effectLst/>
                <a:uLnTx/>
                <a:uFillTx/>
                <a:latin typeface="Arial"/>
                <a:ea typeface="Open Sans Light"/>
                <a:cs typeface="Arial"/>
              </a:rPr>
              <a:t>Sustainable Futures</a:t>
            </a:r>
          </a:p>
          <a:p>
            <a:pPr marL="0" marR="0" lvl="0" indent="0" algn="l" defTabSz="914400" rtl="0" eaLnBrk="1" fontAlgn="auto" latinLnBrk="0" hangingPunct="1">
              <a:lnSpc>
                <a:spcPct val="300000"/>
              </a:lnSpc>
              <a:spcBef>
                <a:spcPts val="0"/>
              </a:spcBef>
              <a:spcAft>
                <a:spcPts val="0"/>
              </a:spcAft>
              <a:buClrTx/>
              <a:buSzTx/>
              <a:buFontTx/>
              <a:buNone/>
              <a:tabLst/>
              <a:defRPr/>
            </a:pPr>
            <a:r>
              <a:rPr kumimoji="0" lang="en-GB" sz="2000" b="1" i="0" u="none" strike="noStrike" kern="1200" cap="none" spc="0" normalizeH="0" baseline="0" noProof="0">
                <a:ln>
                  <a:noFill/>
                </a:ln>
                <a:solidFill>
                  <a:srgbClr val="FFFFFF"/>
                </a:solidFill>
                <a:effectLst/>
                <a:uLnTx/>
                <a:uFillTx/>
                <a:latin typeface="Arial"/>
                <a:ea typeface="Open Sans Light"/>
                <a:cs typeface="Arial"/>
              </a:rPr>
              <a:t>Creative Manchester</a:t>
            </a:r>
            <a:endParaRPr kumimoji="0" lang="en-GB" sz="2000" b="1" i="0" u="none" strike="noStrike" kern="1200" cap="none" spc="0" normalizeH="0" baseline="0" noProof="0">
              <a:ln>
                <a:noFill/>
              </a:ln>
              <a:solidFill>
                <a:srgbClr val="FFFFFF"/>
              </a:solidFill>
              <a:effectLst/>
              <a:uLnTx/>
              <a:uFillTx/>
              <a:latin typeface="Arial" panose="020B0604020202020204" pitchFamily="34" charset="0"/>
              <a:ea typeface="Open Sans Light" pitchFamily="2"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br>
              <a:rPr kumimoji="0" lang="en-GB" sz="2000" b="1" i="0" u="none" strike="noStrike" kern="1200" cap="none" spc="0" normalizeH="0" baseline="0" noProof="0">
                <a:ln>
                  <a:noFill/>
                </a:ln>
                <a:solidFill>
                  <a:srgbClr val="FFFFFF"/>
                </a:solidFill>
                <a:effectLst/>
                <a:uLnTx/>
                <a:uFillTx/>
                <a:latin typeface="Arial" panose="020B0604020202020204" pitchFamily="34" charset="0"/>
                <a:ea typeface="Open Sans Light" pitchFamily="2" charset="0"/>
                <a:cs typeface="Arial" panose="020B0604020202020204" pitchFamily="34" charset="0"/>
              </a:rPr>
            </a:br>
            <a:r>
              <a:rPr kumimoji="0" lang="en-GB" sz="2000" b="1" i="0" u="none" strike="noStrike" kern="1200" cap="none" spc="0" normalizeH="0" baseline="0" noProof="0">
                <a:ln>
                  <a:noFill/>
                </a:ln>
                <a:solidFill>
                  <a:srgbClr val="FFFFFF"/>
                </a:solidFill>
                <a:effectLst/>
                <a:uLnTx/>
                <a:uFillTx/>
                <a:latin typeface="Arial"/>
                <a:ea typeface="Open Sans Light"/>
                <a:cs typeface="Arial"/>
              </a:rPr>
              <a:t>Healthier Futures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000" b="1" i="0" u="none" strike="noStrike" kern="1200" cap="none" spc="0" normalizeH="0" baseline="0" noProof="0">
              <a:ln>
                <a:noFill/>
              </a:ln>
              <a:solidFill>
                <a:srgbClr val="FFFFFF"/>
              </a:solidFill>
              <a:effectLst/>
              <a:uLnTx/>
              <a:uFillTx/>
              <a:latin typeface="Arial"/>
              <a:ea typeface="Open Sans Light"/>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000" b="1" i="0" u="none" strike="noStrike" kern="1200" cap="none" spc="0" normalizeH="0" baseline="0" noProof="0">
              <a:ln>
                <a:noFill/>
              </a:ln>
              <a:solidFill>
                <a:srgbClr val="FFFFFF"/>
              </a:solidFill>
              <a:effectLst/>
              <a:uLnTx/>
              <a:uFillTx/>
              <a:latin typeface="Arial"/>
              <a:ea typeface="Open Sans Light"/>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err="1">
                <a:ln>
                  <a:noFill/>
                </a:ln>
                <a:solidFill>
                  <a:srgbClr val="FFFFFF"/>
                </a:solidFill>
                <a:effectLst/>
                <a:uLnTx/>
                <a:uFillTx/>
                <a:latin typeface="Arial"/>
                <a:ea typeface="Open Sans Light"/>
                <a:cs typeface="Arial"/>
              </a:rPr>
              <a:t>Policy@Manchester</a:t>
            </a:r>
            <a:endParaRPr kumimoji="0" lang="en-GB" sz="2000" b="1" i="0" u="none" strike="noStrike" kern="1200" cap="none" spc="0" normalizeH="0" baseline="0" noProof="0">
              <a:ln>
                <a:noFill/>
              </a:ln>
              <a:solidFill>
                <a:srgbClr val="FFFFFF"/>
              </a:solidFill>
              <a:effectLst/>
              <a:uLnTx/>
              <a:uFillTx/>
              <a:latin typeface="Arial" panose="020B0604020202020204" pitchFamily="34" charset="0"/>
              <a:ea typeface="Open Sans Light" pitchFamily="2"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a:ln>
                  <a:noFill/>
                </a:ln>
                <a:solidFill>
                  <a:srgbClr val="FFFFFF"/>
                </a:solidFill>
                <a:effectLst/>
                <a:uLnTx/>
                <a:uFillTx/>
                <a:latin typeface="Arial"/>
                <a:ea typeface="Open Sans Light"/>
                <a:cs typeface="Arial"/>
              </a:rPr>
              <a:t> </a:t>
            </a:r>
            <a:endParaRPr kumimoji="0" lang="en-GB" sz="2000" b="1" i="0" u="none" strike="noStrike" kern="1200" cap="none" spc="0" normalizeH="0" baseline="0" noProof="0">
              <a:ln>
                <a:noFill/>
              </a:ln>
              <a:solidFill>
                <a:srgbClr val="FFFFFF"/>
              </a:solidFill>
              <a:effectLst/>
              <a:uLnTx/>
              <a:uFillTx/>
              <a:latin typeface="Arial" panose="020B0604020202020204" pitchFamily="34" charset="0"/>
              <a:ea typeface="Open Sans Light" pitchFamily="2" charset="0"/>
              <a:cs typeface="Arial" panose="020B0604020202020204" pitchFamily="34" charset="0"/>
            </a:endParaRPr>
          </a:p>
        </p:txBody>
      </p:sp>
      <p:sp>
        <p:nvSpPr>
          <p:cNvPr id="15" name="Title 14">
            <a:extLst>
              <a:ext uri="{FF2B5EF4-FFF2-40B4-BE49-F238E27FC236}">
                <a16:creationId xmlns:a16="http://schemas.microsoft.com/office/drawing/2014/main" id="{8CA3820F-B641-9649-72B1-9065B6CDA3C6}"/>
              </a:ext>
            </a:extLst>
          </p:cNvPr>
          <p:cNvSpPr>
            <a:spLocks noGrp="1"/>
          </p:cNvSpPr>
          <p:nvPr>
            <p:ph type="title"/>
          </p:nvPr>
        </p:nvSpPr>
        <p:spPr>
          <a:xfrm>
            <a:off x="527552" y="328246"/>
            <a:ext cx="6144052" cy="2684586"/>
          </a:xfrm>
        </p:spPr>
        <p:txBody>
          <a:bodyPr/>
          <a:lstStyle/>
          <a:p>
            <a:r>
              <a:rPr lang="en-GB">
                <a:latin typeface="Arial"/>
                <a:cs typeface="Arial"/>
              </a:rPr>
              <a:t>Research platforms</a:t>
            </a:r>
            <a:endParaRPr lang="en-GB"/>
          </a:p>
        </p:txBody>
      </p:sp>
      <p:sp>
        <p:nvSpPr>
          <p:cNvPr id="16" name="Text Placeholder 15">
            <a:extLst>
              <a:ext uri="{FF2B5EF4-FFF2-40B4-BE49-F238E27FC236}">
                <a16:creationId xmlns:a16="http://schemas.microsoft.com/office/drawing/2014/main" id="{75073FD3-8602-2F35-5B4C-F91C8F20DB23}"/>
              </a:ext>
            </a:extLst>
          </p:cNvPr>
          <p:cNvSpPr>
            <a:spLocks noGrp="1"/>
          </p:cNvSpPr>
          <p:nvPr>
            <p:ph type="body" sz="quarter" idx="10"/>
          </p:nvPr>
        </p:nvSpPr>
        <p:spPr>
          <a:xfrm>
            <a:off x="527051" y="3224212"/>
            <a:ext cx="5962340" cy="3106249"/>
          </a:xfrm>
        </p:spPr>
        <p:txBody>
          <a:bodyPr/>
          <a:lstStyle/>
          <a:p>
            <a:r>
              <a:rPr lang="en-GB"/>
              <a:t>Our research platforms provide leadership and resource to connect, drive and amplify interdisciplinary collaborations.</a:t>
            </a:r>
          </a:p>
          <a:p>
            <a:r>
              <a:rPr lang="en-GB"/>
              <a:t>Across the University we build connections between academics, faculties and institutes, to bring together expertise which can offer the widest range of insight and innovation to tackle pressing challenges and embrace exciting opportunities. </a:t>
            </a:r>
            <a:endParaRPr lang="en-US"/>
          </a:p>
        </p:txBody>
      </p:sp>
    </p:spTree>
    <p:extLst>
      <p:ext uri="{BB962C8B-B14F-4D97-AF65-F5344CB8AC3E}">
        <p14:creationId xmlns:p14="http://schemas.microsoft.com/office/powerpoint/2010/main" val="37726301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 name="Picture Placeholder 45">
            <a:extLst>
              <a:ext uri="{FF2B5EF4-FFF2-40B4-BE49-F238E27FC236}">
                <a16:creationId xmlns:a16="http://schemas.microsoft.com/office/drawing/2014/main" id="{AA80AB58-B348-5558-7E89-2576FA51E962}"/>
              </a:ext>
            </a:extLst>
          </p:cNvPr>
          <p:cNvPicPr>
            <a:picLocks noGrp="1" noChangeAspect="1"/>
          </p:cNvPicPr>
          <p:nvPr>
            <p:ph type="pic" sz="quarter" idx="14"/>
          </p:nvPr>
        </p:nvPicPr>
        <p:blipFill rotWithShape="1">
          <a:blip r:embed="rId3" cstate="screen">
            <a:extLst>
              <a:ext uri="{28A0092B-C50C-407E-A947-70E740481C1C}">
                <a14:useLocalDpi xmlns:a14="http://schemas.microsoft.com/office/drawing/2010/main"/>
              </a:ext>
            </a:extLst>
          </a:blip>
          <a:srcRect/>
          <a:stretch/>
        </p:blipFill>
        <p:spPr>
          <a:xfrm>
            <a:off x="3307711" y="-1"/>
            <a:ext cx="8874125" cy="6858000"/>
          </a:xfrm>
        </p:spPr>
      </p:pic>
      <p:sp>
        <p:nvSpPr>
          <p:cNvPr id="6" name="Rectangle 5">
            <a:extLst>
              <a:ext uri="{FF2B5EF4-FFF2-40B4-BE49-F238E27FC236}">
                <a16:creationId xmlns:a16="http://schemas.microsoft.com/office/drawing/2014/main" id="{15AFBEAD-21D9-0652-B1B3-6DF5EB08952B}"/>
              </a:ext>
            </a:extLst>
          </p:cNvPr>
          <p:cNvSpPr>
            <a:spLocks noGrp="1" noRot="1" noMove="1" noResize="1" noEditPoints="1" noAdjustHandles="1" noChangeArrowheads="1" noChangeShapeType="1"/>
          </p:cNvSpPr>
          <p:nvPr/>
        </p:nvSpPr>
        <p:spPr>
          <a:xfrm>
            <a:off x="3307712" y="0"/>
            <a:ext cx="8874125" cy="6857999"/>
          </a:xfrm>
          <a:prstGeom prst="rect">
            <a:avLst/>
          </a:prstGeom>
          <a:solidFill>
            <a:srgbClr val="033A63">
              <a:alpha val="80827"/>
            </a:srgbClr>
          </a:solid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FFFFFF"/>
                </a:solidFill>
                <a:effectLst/>
                <a:uLnTx/>
                <a:uFillTx/>
                <a:latin typeface="Arial" panose="020B0604020202020204"/>
                <a:ea typeface="+mn-ea"/>
                <a:cs typeface="+mn-cs"/>
              </a:rPr>
              <a:t> </a:t>
            </a:r>
          </a:p>
        </p:txBody>
      </p:sp>
      <p:sp>
        <p:nvSpPr>
          <p:cNvPr id="2" name="Text Placeholder 1">
            <a:extLst>
              <a:ext uri="{FF2B5EF4-FFF2-40B4-BE49-F238E27FC236}">
                <a16:creationId xmlns:a16="http://schemas.microsoft.com/office/drawing/2014/main" id="{8F12C04D-F586-16CD-8DE2-F1B7ED5C2ACC}"/>
              </a:ext>
            </a:extLst>
          </p:cNvPr>
          <p:cNvSpPr>
            <a:spLocks noGrp="1"/>
          </p:cNvSpPr>
          <p:nvPr>
            <p:ph type="body" sz="quarter" idx="10"/>
          </p:nvPr>
        </p:nvSpPr>
        <p:spPr/>
        <p:txBody>
          <a:bodyPr/>
          <a:lstStyle/>
          <a:p>
            <a:r>
              <a:rPr lang="en-GB"/>
              <a:t>Digital Futures</a:t>
            </a:r>
          </a:p>
        </p:txBody>
      </p:sp>
      <p:sp>
        <p:nvSpPr>
          <p:cNvPr id="10" name="Text Placeholder 9">
            <a:extLst>
              <a:ext uri="{FF2B5EF4-FFF2-40B4-BE49-F238E27FC236}">
                <a16:creationId xmlns:a16="http://schemas.microsoft.com/office/drawing/2014/main" id="{382B070B-E0CE-2E71-8A89-6FBEF13E86C0}"/>
              </a:ext>
            </a:extLst>
          </p:cNvPr>
          <p:cNvSpPr>
            <a:spLocks noGrp="1"/>
          </p:cNvSpPr>
          <p:nvPr>
            <p:ph type="body" sz="quarter" idx="11"/>
          </p:nvPr>
        </p:nvSpPr>
        <p:spPr/>
        <p:txBody>
          <a:bodyPr/>
          <a:lstStyle/>
          <a:p>
            <a:r>
              <a:rPr lang="en-GB"/>
              <a:t>Transforming our world through digital research.</a:t>
            </a:r>
          </a:p>
          <a:p>
            <a:endParaRPr lang="en-US"/>
          </a:p>
        </p:txBody>
      </p:sp>
      <p:pic>
        <p:nvPicPr>
          <p:cNvPr id="49" name="Picture Placeholder 48">
            <a:extLst>
              <a:ext uri="{FF2B5EF4-FFF2-40B4-BE49-F238E27FC236}">
                <a16:creationId xmlns:a16="http://schemas.microsoft.com/office/drawing/2014/main" id="{4EE5FF02-A2F6-6B2D-5B5D-AA55011B963B}"/>
              </a:ext>
            </a:extLst>
          </p:cNvPr>
          <p:cNvPicPr>
            <a:picLocks noGrp="1" noChangeAspect="1"/>
          </p:cNvPicPr>
          <p:nvPr>
            <p:ph type="pic" sz="quarter" idx="13"/>
          </p:nvPr>
        </p:nvPicPr>
        <p:blipFill rotWithShape="1">
          <a:blip r:embed="rId4" cstate="screen">
            <a:extLst>
              <a:ext uri="{28A0092B-C50C-407E-A947-70E740481C1C}">
                <a14:useLocalDpi xmlns:a14="http://schemas.microsoft.com/office/drawing/2010/main"/>
              </a:ext>
            </a:extLst>
          </a:blip>
          <a:srcRect t="-63266" b="-63266"/>
          <a:stretch/>
        </p:blipFill>
        <p:spPr>
          <a:xfrm>
            <a:off x="526648" y="5190874"/>
            <a:ext cx="1793670" cy="539989"/>
          </a:xfrm>
        </p:spPr>
      </p:pic>
      <p:sp>
        <p:nvSpPr>
          <p:cNvPr id="5" name="Rectangle 4">
            <a:extLst>
              <a:ext uri="{FF2B5EF4-FFF2-40B4-BE49-F238E27FC236}">
                <a16:creationId xmlns:a16="http://schemas.microsoft.com/office/drawing/2014/main" id="{2D542FC4-2716-50EE-D486-1F56FBF7415A}"/>
              </a:ext>
            </a:extLst>
          </p:cNvPr>
          <p:cNvSpPr/>
          <p:nvPr/>
        </p:nvSpPr>
        <p:spPr>
          <a:xfrm>
            <a:off x="3797385" y="5762762"/>
            <a:ext cx="7960593" cy="769718"/>
          </a:xfrm>
          <a:prstGeom prst="rect">
            <a:avLst/>
          </a:prstGeom>
          <a:solidFill>
            <a:srgbClr val="5C2A7A">
              <a:alpha val="89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grpSp>
        <p:nvGrpSpPr>
          <p:cNvPr id="4" name="Group 3">
            <a:extLst>
              <a:ext uri="{FF2B5EF4-FFF2-40B4-BE49-F238E27FC236}">
                <a16:creationId xmlns:a16="http://schemas.microsoft.com/office/drawing/2014/main" id="{0CC0189A-5270-1B70-A9A2-980B781CFD87}"/>
              </a:ext>
            </a:extLst>
          </p:cNvPr>
          <p:cNvGrpSpPr/>
          <p:nvPr/>
        </p:nvGrpSpPr>
        <p:grpSpPr>
          <a:xfrm>
            <a:off x="5787471" y="5969425"/>
            <a:ext cx="3524080" cy="437481"/>
            <a:chOff x="6411739" y="5957964"/>
            <a:chExt cx="3524080" cy="437481"/>
          </a:xfrm>
        </p:grpSpPr>
        <p:sp>
          <p:nvSpPr>
            <p:cNvPr id="18" name="TextBox 17">
              <a:extLst>
                <a:ext uri="{FF2B5EF4-FFF2-40B4-BE49-F238E27FC236}">
                  <a16:creationId xmlns:a16="http://schemas.microsoft.com/office/drawing/2014/main" id="{D11AD691-854B-A731-94AE-4224922451BC}"/>
                </a:ext>
              </a:extLst>
            </p:cNvPr>
            <p:cNvSpPr txBox="1"/>
            <p:nvPr/>
          </p:nvSpPr>
          <p:spPr>
            <a:xfrm>
              <a:off x="6411739" y="6011928"/>
              <a:ext cx="1737482" cy="276999"/>
            </a:xfrm>
            <a:prstGeom prst="rect">
              <a:avLst/>
            </a:prstGeom>
            <a:noFill/>
            <a:ln>
              <a:noFill/>
            </a:ln>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err="1">
                  <a:ln>
                    <a:noFill/>
                  </a:ln>
                  <a:solidFill>
                    <a:srgbClr val="FFFFFF"/>
                  </a:solidFill>
                  <a:effectLst/>
                  <a:uLnTx/>
                  <a:uFillTx/>
                  <a:latin typeface="Arial" panose="020B0604020202020204" pitchFamily="34" charset="0"/>
                  <a:ea typeface="Open Sans Light" pitchFamily="2" charset="0"/>
                  <a:cs typeface="Arial" panose="020B0604020202020204" pitchFamily="34" charset="0"/>
                </a:rPr>
                <a:t>AI@Manchester</a:t>
              </a:r>
              <a:endParaRPr kumimoji="0" lang="en-GB" sz="1800" b="0" i="0" u="none" strike="noStrike" kern="1200" cap="none" spc="0" normalizeH="0" baseline="0" noProof="0">
                <a:ln>
                  <a:noFill/>
                </a:ln>
                <a:solidFill>
                  <a:srgbClr val="FFFFFF"/>
                </a:solidFill>
                <a:effectLst/>
                <a:uLnTx/>
                <a:uFillTx/>
                <a:latin typeface="Arial" panose="020B0604020202020204" pitchFamily="34" charset="0"/>
                <a:ea typeface="Open Sans Light" pitchFamily="2" charset="0"/>
                <a:cs typeface="Arial" panose="020B0604020202020204" pitchFamily="34" charset="0"/>
              </a:endParaRPr>
            </a:p>
          </p:txBody>
        </p:sp>
        <p:sp>
          <p:nvSpPr>
            <p:cNvPr id="19" name="TextBox 18">
              <a:extLst>
                <a:ext uri="{FF2B5EF4-FFF2-40B4-BE49-F238E27FC236}">
                  <a16:creationId xmlns:a16="http://schemas.microsoft.com/office/drawing/2014/main" id="{155D5FA0-DBAD-35B1-2781-717CC6E33E50}"/>
                </a:ext>
              </a:extLst>
            </p:cNvPr>
            <p:cNvSpPr txBox="1"/>
            <p:nvPr/>
          </p:nvSpPr>
          <p:spPr>
            <a:xfrm>
              <a:off x="8572194" y="6027120"/>
              <a:ext cx="1363625" cy="276999"/>
            </a:xfrm>
            <a:prstGeom prst="rect">
              <a:avLst/>
            </a:prstGeom>
            <a:noFill/>
            <a:ln>
              <a:noFill/>
            </a:ln>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FFFFFF"/>
                  </a:solidFill>
                  <a:effectLst/>
                  <a:uLnTx/>
                  <a:uFillTx/>
                  <a:latin typeface="Arial" panose="020B0604020202020204" pitchFamily="34" charset="0"/>
                  <a:ea typeface="Open Sans Light" pitchFamily="2" charset="0"/>
                  <a:cs typeface="Arial" panose="020B0604020202020204" pitchFamily="34" charset="0"/>
                </a:rPr>
                <a:t>Digital Skills</a:t>
              </a:r>
            </a:p>
          </p:txBody>
        </p:sp>
        <p:cxnSp>
          <p:nvCxnSpPr>
            <p:cNvPr id="23" name="Straight Connector 22">
              <a:extLst>
                <a:ext uri="{FF2B5EF4-FFF2-40B4-BE49-F238E27FC236}">
                  <a16:creationId xmlns:a16="http://schemas.microsoft.com/office/drawing/2014/main" id="{139687A3-32FB-2318-4A98-B2C1474DE020}"/>
                </a:ext>
              </a:extLst>
            </p:cNvPr>
            <p:cNvCxnSpPr>
              <a:cxnSpLocks/>
            </p:cNvCxnSpPr>
            <p:nvPr/>
          </p:nvCxnSpPr>
          <p:spPr>
            <a:xfrm>
              <a:off x="8360707" y="5957964"/>
              <a:ext cx="0" cy="437481"/>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35" name="TextBox 34">
            <a:extLst>
              <a:ext uri="{FF2B5EF4-FFF2-40B4-BE49-F238E27FC236}">
                <a16:creationId xmlns:a16="http://schemas.microsoft.com/office/drawing/2014/main" id="{55DD8605-C32C-5CE3-322B-72B7AFDAED32}"/>
              </a:ext>
            </a:extLst>
          </p:cNvPr>
          <p:cNvSpPr txBox="1"/>
          <p:nvPr/>
        </p:nvSpPr>
        <p:spPr>
          <a:xfrm>
            <a:off x="4983478" y="2084313"/>
            <a:ext cx="1251932" cy="553998"/>
          </a:xfrm>
          <a:prstGeom prst="rect">
            <a:avLst/>
          </a:prstGeom>
          <a:noFill/>
        </p:spPr>
        <p:txBody>
          <a:bodyPr wrap="square" lIns="0" tIns="0" rIns="0" bIns="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a:ln>
                  <a:noFill/>
                </a:ln>
                <a:solidFill>
                  <a:srgbClr val="FFFFFF"/>
                </a:solidFill>
                <a:effectLst/>
                <a:uLnTx/>
                <a:uFillTx/>
                <a:latin typeface="Arial" panose="020B0604020202020204"/>
                <a:ea typeface="+mn-ea"/>
                <a:cs typeface="+mn-cs"/>
              </a:rPr>
              <a:t>Digital Health</a:t>
            </a:r>
          </a:p>
        </p:txBody>
      </p:sp>
      <p:sp>
        <p:nvSpPr>
          <p:cNvPr id="37" name="TextBox 36">
            <a:extLst>
              <a:ext uri="{FF2B5EF4-FFF2-40B4-BE49-F238E27FC236}">
                <a16:creationId xmlns:a16="http://schemas.microsoft.com/office/drawing/2014/main" id="{FDFD8CA9-D7C8-B8B8-DB85-073F0B185ABC}"/>
              </a:ext>
            </a:extLst>
          </p:cNvPr>
          <p:cNvSpPr txBox="1"/>
          <p:nvPr/>
        </p:nvSpPr>
        <p:spPr>
          <a:xfrm>
            <a:off x="6900785" y="2084313"/>
            <a:ext cx="1756621" cy="553998"/>
          </a:xfrm>
          <a:prstGeom prst="rect">
            <a:avLst/>
          </a:prstGeom>
          <a:noFill/>
        </p:spPr>
        <p:txBody>
          <a:bodyPr wrap="square" lIns="0" tIns="0" rIns="0" bIns="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a:ln>
                  <a:noFill/>
                </a:ln>
                <a:solidFill>
                  <a:srgbClr val="FFFFFF"/>
                </a:solidFill>
                <a:effectLst/>
                <a:uLnTx/>
                <a:uFillTx/>
                <a:latin typeface="Arial" panose="020B0604020202020204"/>
                <a:ea typeface="+mn-ea"/>
                <a:cs typeface="+mn-cs"/>
              </a:rPr>
              <a:t>Digital</a:t>
            </a:r>
            <a:br>
              <a:rPr kumimoji="0" lang="en-GB" sz="1800" b="1" i="0" u="none" strike="noStrike" kern="1200" cap="none" spc="0" normalizeH="0" baseline="0" noProof="0">
                <a:ln>
                  <a:noFill/>
                </a:ln>
                <a:solidFill>
                  <a:srgbClr val="FFFFFF"/>
                </a:solidFill>
                <a:effectLst/>
                <a:uLnTx/>
                <a:uFillTx/>
                <a:latin typeface="Arial" panose="020B0604020202020204"/>
                <a:ea typeface="+mn-ea"/>
                <a:cs typeface="+mn-cs"/>
              </a:rPr>
            </a:br>
            <a:r>
              <a:rPr kumimoji="0" lang="en-GB" sz="1800" b="1" i="0" u="none" strike="noStrike" kern="1200" cap="none" spc="0" normalizeH="0" baseline="0" noProof="0">
                <a:ln>
                  <a:noFill/>
                </a:ln>
                <a:solidFill>
                  <a:srgbClr val="FFFFFF"/>
                </a:solidFill>
                <a:effectLst/>
                <a:uLnTx/>
                <a:uFillTx/>
                <a:latin typeface="Arial" panose="020B0604020202020204"/>
                <a:ea typeface="+mn-ea"/>
                <a:cs typeface="+mn-cs"/>
              </a:rPr>
              <a:t>Worlds</a:t>
            </a:r>
            <a:endParaRPr kumimoji="0" lang="en-GB" sz="1800" b="1" i="0" u="none" strike="noStrike" kern="1200" cap="none" spc="0" normalizeH="0" baseline="0" noProof="0">
              <a:ln>
                <a:noFill/>
              </a:ln>
              <a:solidFill>
                <a:srgbClr val="FFFFFF"/>
              </a:solidFill>
              <a:effectLst/>
              <a:uLnTx/>
              <a:uFillTx/>
              <a:latin typeface="Arial" panose="020B0604020202020204"/>
              <a:ea typeface="+mn-ea"/>
              <a:cs typeface="Arial"/>
            </a:endParaRPr>
          </a:p>
        </p:txBody>
      </p:sp>
      <p:sp>
        <p:nvSpPr>
          <p:cNvPr id="39" name="TextBox 38">
            <a:extLst>
              <a:ext uri="{FF2B5EF4-FFF2-40B4-BE49-F238E27FC236}">
                <a16:creationId xmlns:a16="http://schemas.microsoft.com/office/drawing/2014/main" id="{ACC130A3-79CE-C557-A6B0-01EA2B308F9E}"/>
              </a:ext>
            </a:extLst>
          </p:cNvPr>
          <p:cNvSpPr txBox="1"/>
          <p:nvPr/>
        </p:nvSpPr>
        <p:spPr>
          <a:xfrm>
            <a:off x="9052252" y="2084313"/>
            <a:ext cx="1628796" cy="553998"/>
          </a:xfrm>
          <a:prstGeom prst="rect">
            <a:avLst/>
          </a:prstGeom>
          <a:noFill/>
        </p:spPr>
        <p:txBody>
          <a:bodyPr wrap="square" lIns="0" tIns="0" rIns="0" bIns="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a:ln>
                  <a:noFill/>
                </a:ln>
                <a:solidFill>
                  <a:srgbClr val="FFFFFF"/>
                </a:solidFill>
                <a:effectLst/>
                <a:uLnTx/>
                <a:uFillTx/>
                <a:latin typeface="Arial" panose="020B0604020202020204"/>
                <a:ea typeface="+mn-ea"/>
                <a:cs typeface="+mn-cs"/>
              </a:rPr>
              <a:t>Digital</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a:ln>
                  <a:noFill/>
                </a:ln>
                <a:solidFill>
                  <a:srgbClr val="FFFFFF"/>
                </a:solidFill>
                <a:effectLst/>
                <a:uLnTx/>
                <a:uFillTx/>
                <a:latin typeface="Arial" panose="020B0604020202020204"/>
                <a:ea typeface="+mn-ea"/>
                <a:cs typeface="+mn-cs"/>
              </a:rPr>
              <a:t>Society</a:t>
            </a:r>
            <a:endParaRPr kumimoji="0" lang="en-GB" sz="1800" b="1" i="0" u="none" strike="noStrike" kern="1200" cap="none" spc="0" normalizeH="0" baseline="0" noProof="0">
              <a:ln>
                <a:noFill/>
              </a:ln>
              <a:solidFill>
                <a:srgbClr val="FFFFFF"/>
              </a:solidFill>
              <a:effectLst/>
              <a:uLnTx/>
              <a:uFillTx/>
              <a:latin typeface="Arial" panose="020B0604020202020204"/>
              <a:ea typeface="+mn-ea"/>
              <a:cs typeface="Arial"/>
            </a:endParaRPr>
          </a:p>
        </p:txBody>
      </p:sp>
      <p:sp>
        <p:nvSpPr>
          <p:cNvPr id="44" name="TextBox 43">
            <a:extLst>
              <a:ext uri="{FF2B5EF4-FFF2-40B4-BE49-F238E27FC236}">
                <a16:creationId xmlns:a16="http://schemas.microsoft.com/office/drawing/2014/main" id="{2E0F68C6-3E88-0FFC-D69A-7407D5F168F6}"/>
              </a:ext>
            </a:extLst>
          </p:cNvPr>
          <p:cNvSpPr txBox="1"/>
          <p:nvPr/>
        </p:nvSpPr>
        <p:spPr>
          <a:xfrm>
            <a:off x="5828317" y="4478730"/>
            <a:ext cx="1650538" cy="553998"/>
          </a:xfrm>
          <a:prstGeom prst="rect">
            <a:avLst/>
          </a:prstGeom>
          <a:noFill/>
        </p:spPr>
        <p:txBody>
          <a:bodyPr wrap="square" lIns="0" tIns="0" rIns="0" bIns="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a:ln>
                  <a:noFill/>
                </a:ln>
                <a:solidFill>
                  <a:srgbClr val="FFFFFF"/>
                </a:solidFill>
                <a:effectLst/>
                <a:uLnTx/>
                <a:uFillTx/>
                <a:latin typeface="Arial" panose="020B0604020202020204"/>
                <a:ea typeface="+mn-ea"/>
                <a:cs typeface="+mn-cs"/>
              </a:rPr>
              <a:t>Digital Economy</a:t>
            </a:r>
          </a:p>
        </p:txBody>
      </p:sp>
      <p:sp>
        <p:nvSpPr>
          <p:cNvPr id="47" name="TextBox 46">
            <a:extLst>
              <a:ext uri="{FF2B5EF4-FFF2-40B4-BE49-F238E27FC236}">
                <a16:creationId xmlns:a16="http://schemas.microsoft.com/office/drawing/2014/main" id="{792E84D9-BB7C-ADA5-7399-115BBC34F67D}"/>
              </a:ext>
            </a:extLst>
          </p:cNvPr>
          <p:cNvSpPr txBox="1"/>
          <p:nvPr/>
        </p:nvSpPr>
        <p:spPr>
          <a:xfrm>
            <a:off x="8134336" y="4478730"/>
            <a:ext cx="1323079" cy="553998"/>
          </a:xfrm>
          <a:prstGeom prst="rect">
            <a:avLst/>
          </a:prstGeom>
          <a:noFill/>
        </p:spPr>
        <p:txBody>
          <a:bodyPr wrap="square" lIns="0" tIns="0" rIns="0" bIns="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a:ln>
                  <a:noFill/>
                </a:ln>
                <a:solidFill>
                  <a:srgbClr val="FFFFFF"/>
                </a:solidFill>
                <a:effectLst/>
                <a:uLnTx/>
                <a:uFillTx/>
                <a:latin typeface="Arial" panose="020B0604020202020204"/>
                <a:ea typeface="+mn-ea"/>
                <a:cs typeface="+mn-cs"/>
              </a:rPr>
              <a:t>Digital Cultures</a:t>
            </a: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nvGrpSpPr>
          <p:cNvPr id="64" name="Group 63">
            <a:extLst>
              <a:ext uri="{FF2B5EF4-FFF2-40B4-BE49-F238E27FC236}">
                <a16:creationId xmlns:a16="http://schemas.microsoft.com/office/drawing/2014/main" id="{F084E7F8-9D34-38CB-F705-B5256CEE8EE4}"/>
              </a:ext>
            </a:extLst>
          </p:cNvPr>
          <p:cNvGrpSpPr/>
          <p:nvPr/>
        </p:nvGrpSpPr>
        <p:grpSpPr>
          <a:xfrm>
            <a:off x="4653829" y="1760910"/>
            <a:ext cx="6186782" cy="971281"/>
            <a:chOff x="3629414" y="1760910"/>
            <a:chExt cx="6186782" cy="971281"/>
          </a:xfrm>
        </p:grpSpPr>
        <p:pic>
          <p:nvPicPr>
            <p:cNvPr id="58" name="Graphic 57">
              <a:extLst>
                <a:ext uri="{FF2B5EF4-FFF2-40B4-BE49-F238E27FC236}">
                  <a16:creationId xmlns:a16="http://schemas.microsoft.com/office/drawing/2014/main" id="{6F419B70-4947-4750-C4E3-B602A3067514}"/>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629414" y="1760910"/>
              <a:ext cx="1911230" cy="971281"/>
            </a:xfrm>
            <a:prstGeom prst="rect">
              <a:avLst/>
            </a:prstGeom>
          </p:spPr>
        </p:pic>
        <p:pic>
          <p:nvPicPr>
            <p:cNvPr id="59" name="Graphic 58">
              <a:extLst>
                <a:ext uri="{FF2B5EF4-FFF2-40B4-BE49-F238E27FC236}">
                  <a16:creationId xmlns:a16="http://schemas.microsoft.com/office/drawing/2014/main" id="{57FDC7E5-4A17-835A-E6D9-C97C9843A999}"/>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767190" y="1760910"/>
              <a:ext cx="1911230" cy="971281"/>
            </a:xfrm>
            <a:prstGeom prst="rect">
              <a:avLst/>
            </a:prstGeom>
          </p:spPr>
        </p:pic>
        <p:pic>
          <p:nvPicPr>
            <p:cNvPr id="61" name="Graphic 60">
              <a:extLst>
                <a:ext uri="{FF2B5EF4-FFF2-40B4-BE49-F238E27FC236}">
                  <a16:creationId xmlns:a16="http://schemas.microsoft.com/office/drawing/2014/main" id="{AB0667CD-7231-1C30-2688-AA8739DAE349}"/>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7904966" y="1760910"/>
              <a:ext cx="1911230" cy="971281"/>
            </a:xfrm>
            <a:prstGeom prst="rect">
              <a:avLst/>
            </a:prstGeom>
          </p:spPr>
        </p:pic>
      </p:grpSp>
      <p:grpSp>
        <p:nvGrpSpPr>
          <p:cNvPr id="65" name="Group 64">
            <a:extLst>
              <a:ext uri="{FF2B5EF4-FFF2-40B4-BE49-F238E27FC236}">
                <a16:creationId xmlns:a16="http://schemas.microsoft.com/office/drawing/2014/main" id="{A46F37C0-9D11-EAB1-7914-28AA7CC3FCFB}"/>
              </a:ext>
            </a:extLst>
          </p:cNvPr>
          <p:cNvGrpSpPr/>
          <p:nvPr/>
        </p:nvGrpSpPr>
        <p:grpSpPr>
          <a:xfrm>
            <a:off x="5711230" y="4131563"/>
            <a:ext cx="4049006" cy="971281"/>
            <a:chOff x="3629414" y="1760910"/>
            <a:chExt cx="4049006" cy="971281"/>
          </a:xfrm>
        </p:grpSpPr>
        <p:pic>
          <p:nvPicPr>
            <p:cNvPr id="66" name="Graphic 65">
              <a:extLst>
                <a:ext uri="{FF2B5EF4-FFF2-40B4-BE49-F238E27FC236}">
                  <a16:creationId xmlns:a16="http://schemas.microsoft.com/office/drawing/2014/main" id="{A6DDD8A7-EAE6-70D3-DA5D-17970120F2E4}"/>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629414" y="1760910"/>
              <a:ext cx="1911230" cy="971281"/>
            </a:xfrm>
            <a:prstGeom prst="rect">
              <a:avLst/>
            </a:prstGeom>
          </p:spPr>
        </p:pic>
        <p:pic>
          <p:nvPicPr>
            <p:cNvPr id="67" name="Graphic 66">
              <a:extLst>
                <a:ext uri="{FF2B5EF4-FFF2-40B4-BE49-F238E27FC236}">
                  <a16:creationId xmlns:a16="http://schemas.microsoft.com/office/drawing/2014/main" id="{56B0D834-32E6-EC7F-E5CF-BB8A0EC9C216}"/>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767190" y="1760910"/>
              <a:ext cx="1911230" cy="971281"/>
            </a:xfrm>
            <a:prstGeom prst="rect">
              <a:avLst/>
            </a:prstGeom>
          </p:spPr>
        </p:pic>
      </p:grpSp>
      <p:pic>
        <p:nvPicPr>
          <p:cNvPr id="25" name="Picture 24">
            <a:extLst>
              <a:ext uri="{FF2B5EF4-FFF2-40B4-BE49-F238E27FC236}">
                <a16:creationId xmlns:a16="http://schemas.microsoft.com/office/drawing/2014/main" id="{0C22DA49-993B-CD64-E175-867C465258AD}"/>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312097" y="3055594"/>
            <a:ext cx="1055148" cy="1055148"/>
          </a:xfrm>
          <a:prstGeom prst="rect">
            <a:avLst/>
          </a:prstGeom>
        </p:spPr>
      </p:pic>
      <p:pic>
        <p:nvPicPr>
          <p:cNvPr id="27" name="Picture 26">
            <a:extLst>
              <a:ext uri="{FF2B5EF4-FFF2-40B4-BE49-F238E27FC236}">
                <a16:creationId xmlns:a16="http://schemas.microsoft.com/office/drawing/2014/main" id="{F13F5B06-6432-A6D1-B75D-206EC9B896FB}"/>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208402" y="2982535"/>
            <a:ext cx="1055148" cy="1055148"/>
          </a:xfrm>
          <a:prstGeom prst="rect">
            <a:avLst/>
          </a:prstGeom>
        </p:spPr>
      </p:pic>
      <p:pic>
        <p:nvPicPr>
          <p:cNvPr id="29" name="Picture 28">
            <a:extLst>
              <a:ext uri="{FF2B5EF4-FFF2-40B4-BE49-F238E27FC236}">
                <a16:creationId xmlns:a16="http://schemas.microsoft.com/office/drawing/2014/main" id="{480482F3-ED7E-81F8-5D39-36063985DCC1}"/>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332991" y="609025"/>
            <a:ext cx="1055148" cy="1055148"/>
          </a:xfrm>
          <a:prstGeom prst="rect">
            <a:avLst/>
          </a:prstGeom>
        </p:spPr>
      </p:pic>
      <p:pic>
        <p:nvPicPr>
          <p:cNvPr id="31" name="Picture 30">
            <a:extLst>
              <a:ext uri="{FF2B5EF4-FFF2-40B4-BE49-F238E27FC236}">
                <a16:creationId xmlns:a16="http://schemas.microsoft.com/office/drawing/2014/main" id="{A2F9FA24-76BF-4B64-F0E8-1419540BE9E3}"/>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217199" y="567853"/>
            <a:ext cx="1055148" cy="1055148"/>
          </a:xfrm>
          <a:prstGeom prst="rect">
            <a:avLst/>
          </a:prstGeom>
        </p:spPr>
      </p:pic>
      <p:pic>
        <p:nvPicPr>
          <p:cNvPr id="36" name="Picture 35">
            <a:extLst>
              <a:ext uri="{FF2B5EF4-FFF2-40B4-BE49-F238E27FC236}">
                <a16:creationId xmlns:a16="http://schemas.microsoft.com/office/drawing/2014/main" id="{9DE2C9B7-9525-6916-0119-1D61EB76FECB}"/>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5101407" y="557612"/>
            <a:ext cx="1055148" cy="1055148"/>
          </a:xfrm>
          <a:prstGeom prst="rect">
            <a:avLst/>
          </a:prstGeom>
        </p:spPr>
      </p:pic>
    </p:spTree>
    <p:extLst>
      <p:ext uri="{BB962C8B-B14F-4D97-AF65-F5344CB8AC3E}">
        <p14:creationId xmlns:p14="http://schemas.microsoft.com/office/powerpoint/2010/main" val="928705215"/>
      </p:ext>
    </p:extLst>
  </p:cSld>
  <p:clrMapOvr>
    <a:masterClrMapping/>
  </p:clrMapOvr>
  <p:transition spd="slow">
    <p:push/>
  </p:transition>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097E38"/>
        </a:solidFill>
        <a:effectLst/>
      </p:bgPr>
    </p:bg>
    <p:spTree>
      <p:nvGrpSpPr>
        <p:cNvPr id="1" name="">
          <a:extLst>
            <a:ext uri="{FF2B5EF4-FFF2-40B4-BE49-F238E27FC236}">
              <a16:creationId xmlns:a16="http://schemas.microsoft.com/office/drawing/2014/main" id="{56D8D1E7-4246-E4F6-BF4A-8D29788BE14A}"/>
            </a:ext>
          </a:extLst>
        </p:cNvPr>
        <p:cNvGrpSpPr/>
        <p:nvPr/>
      </p:nvGrpSpPr>
      <p:grpSpPr>
        <a:xfrm>
          <a:off x="0" y="0"/>
          <a:ext cx="0" cy="0"/>
          <a:chOff x="0" y="0"/>
          <a:chExt cx="0" cy="0"/>
        </a:xfrm>
      </p:grpSpPr>
      <p:cxnSp>
        <p:nvCxnSpPr>
          <p:cNvPr id="4" name="Straight Arrow Connector 3">
            <a:extLst>
              <a:ext uri="{FF2B5EF4-FFF2-40B4-BE49-F238E27FC236}">
                <a16:creationId xmlns:a16="http://schemas.microsoft.com/office/drawing/2014/main" id="{FAD81D96-03FB-4970-8AF7-0743F9C3477A}"/>
              </a:ext>
            </a:extLst>
          </p:cNvPr>
          <p:cNvCxnSpPr>
            <a:cxnSpLocks/>
          </p:cNvCxnSpPr>
          <p:nvPr/>
        </p:nvCxnSpPr>
        <p:spPr>
          <a:xfrm>
            <a:off x="513620" y="4253652"/>
            <a:ext cx="11054093" cy="0"/>
          </a:xfrm>
          <a:prstGeom prst="straightConnector1">
            <a:avLst/>
          </a:prstGeom>
          <a:ln w="19050">
            <a:solidFill>
              <a:schemeClr val="bg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7A5AA0B0-F6BB-F3B9-B4AF-325E175D3C3F}"/>
              </a:ext>
            </a:extLst>
          </p:cNvPr>
          <p:cNvSpPr txBox="1"/>
          <p:nvPr/>
        </p:nvSpPr>
        <p:spPr>
          <a:xfrm>
            <a:off x="4062173" y="4309494"/>
            <a:ext cx="3959091" cy="461665"/>
          </a:xfrm>
          <a:prstGeom prst="rect">
            <a:avLst/>
          </a:prstGeom>
          <a:noFill/>
        </p:spPr>
        <p:txBody>
          <a:bodyPr wrap="squar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a:ln>
                  <a:noFill/>
                </a:ln>
                <a:solidFill>
                  <a:srgbClr val="F1E3EE"/>
                </a:solidFill>
                <a:effectLst/>
                <a:uLnTx/>
                <a:uFillTx/>
                <a:latin typeface="Aptos" panose="020B0004020202020204" pitchFamily="34" charset="0"/>
                <a:ea typeface="+mn-ea"/>
                <a:cs typeface="+mn-cs"/>
              </a:rPr>
              <a:t>THEMES</a:t>
            </a:r>
          </a:p>
        </p:txBody>
      </p:sp>
      <p:sp>
        <p:nvSpPr>
          <p:cNvPr id="13" name="TextBox 12">
            <a:extLst>
              <a:ext uri="{FF2B5EF4-FFF2-40B4-BE49-F238E27FC236}">
                <a16:creationId xmlns:a16="http://schemas.microsoft.com/office/drawing/2014/main" id="{B73DDF88-02B3-ABB0-D826-CE455A043A5E}"/>
              </a:ext>
            </a:extLst>
          </p:cNvPr>
          <p:cNvSpPr txBox="1"/>
          <p:nvPr/>
        </p:nvSpPr>
        <p:spPr>
          <a:xfrm>
            <a:off x="513619" y="1316207"/>
            <a:ext cx="11054092" cy="3221395"/>
          </a:xfrm>
          <a:prstGeom prst="rect">
            <a:avLst/>
          </a:prstGeom>
          <a:noFill/>
        </p:spPr>
        <p:txBody>
          <a:bodyPr wrap="square">
            <a:spAutoFit/>
          </a:bodyPr>
          <a:lstStyle/>
          <a:p>
            <a:pPr marL="304158" marR="0" lvl="0" indent="-304158" algn="l" defTabSz="1219140" rtl="0" eaLnBrk="1" fontAlgn="auto" latinLnBrk="0" hangingPunct="1">
              <a:lnSpc>
                <a:spcPct val="100000"/>
              </a:lnSpc>
              <a:spcBef>
                <a:spcPts val="1333"/>
              </a:spcBef>
              <a:spcAft>
                <a:spcPts val="0"/>
              </a:spcAft>
              <a:buClr>
                <a:prstClr val="white"/>
              </a:buClr>
              <a:buSzTx/>
              <a:buFont typeface="Arial" panose="020B0604020202020204" pitchFamily="34" charset="0"/>
              <a:buChar char="•"/>
              <a:tabLst/>
              <a:defRPr/>
            </a:pPr>
            <a:r>
              <a:rPr kumimoji="0" lang="en-GB" sz="2000" b="0" i="0" u="none" strike="noStrike" kern="1200" cap="none" spc="0" normalizeH="0" baseline="0" noProof="0">
                <a:ln>
                  <a:noFill/>
                </a:ln>
                <a:solidFill>
                  <a:prstClr val="white"/>
                </a:solidFill>
                <a:effectLst/>
                <a:uLnTx/>
                <a:uFillTx/>
                <a:latin typeface="Aptos" panose="020B0004020202020204"/>
              </a:rPr>
              <a:t>World leader in </a:t>
            </a:r>
            <a:r>
              <a:rPr kumimoji="0" lang="en-GB" sz="2000" b="0" i="0" u="none" strike="noStrike" kern="1200" cap="none" spc="0" normalizeH="0" baseline="0" noProof="0">
                <a:ln>
                  <a:noFill/>
                </a:ln>
                <a:solidFill>
                  <a:srgbClr val="F6DEDC"/>
                </a:solidFill>
                <a:effectLst/>
                <a:uLnTx/>
                <a:uFillTx/>
                <a:latin typeface="Aptos" panose="020B0004020202020204"/>
              </a:rPr>
              <a:t>tackling urgent and complex environmental challenges through interdisciplinary sustainable solutions</a:t>
            </a:r>
            <a:r>
              <a:rPr kumimoji="0" lang="en-GB" sz="2000" b="0" i="0" u="none" strike="noStrike" kern="1200" cap="none" spc="0" normalizeH="0" baseline="0" noProof="0">
                <a:ln>
                  <a:noFill/>
                </a:ln>
                <a:solidFill>
                  <a:prstClr val="white"/>
                </a:solidFill>
                <a:effectLst/>
                <a:uLnTx/>
                <a:uFillTx/>
                <a:latin typeface="Aptos" panose="020B0004020202020204"/>
              </a:rPr>
              <a:t>.</a:t>
            </a:r>
          </a:p>
          <a:p>
            <a:pPr marL="304158" marR="0" lvl="0" indent="-304158" algn="l" defTabSz="1219140" rtl="0" eaLnBrk="1" fontAlgn="auto" latinLnBrk="0" hangingPunct="1">
              <a:lnSpc>
                <a:spcPct val="100000"/>
              </a:lnSpc>
              <a:spcBef>
                <a:spcPts val="1333"/>
              </a:spcBef>
              <a:spcAft>
                <a:spcPts val="0"/>
              </a:spcAft>
              <a:buClr>
                <a:prstClr val="white"/>
              </a:buClr>
              <a:buSzTx/>
              <a:buFont typeface="Arial" panose="020B0604020202020204" pitchFamily="34" charset="0"/>
              <a:buChar char="•"/>
              <a:tabLst/>
              <a:defRPr/>
            </a:pPr>
            <a:r>
              <a:rPr kumimoji="0" lang="en-GB" sz="2000" b="0" i="0" u="none" strike="noStrike" kern="1200" cap="none" spc="0" normalizeH="0" baseline="0" noProof="0">
                <a:ln>
                  <a:noFill/>
                </a:ln>
                <a:solidFill>
                  <a:prstClr val="white"/>
                </a:solidFill>
                <a:effectLst/>
                <a:uLnTx/>
                <a:uFillTx/>
                <a:latin typeface="Aptos" panose="020B0004020202020204"/>
              </a:rPr>
              <a:t>Our themes </a:t>
            </a:r>
            <a:r>
              <a:rPr kumimoji="0" lang="en-GB" sz="2000" b="0" i="0" u="none" strike="noStrike" kern="1200" cap="none" spc="0" normalizeH="0" baseline="0" noProof="0">
                <a:ln>
                  <a:noFill/>
                </a:ln>
                <a:solidFill>
                  <a:srgbClr val="F6DEDC"/>
                </a:solidFill>
                <a:effectLst/>
                <a:uLnTx/>
                <a:uFillTx/>
                <a:latin typeface="Aptos" panose="020B0004020202020204"/>
              </a:rPr>
              <a:t>impact</a:t>
            </a:r>
            <a:r>
              <a:rPr kumimoji="0" lang="en-GB" sz="2000" b="0" i="0" u="none" strike="noStrike" kern="1200" cap="none" spc="0" normalizeH="0" baseline="0" noProof="0">
                <a:ln>
                  <a:noFill/>
                </a:ln>
                <a:solidFill>
                  <a:srgbClr val="F1E3EE"/>
                </a:solidFill>
                <a:effectLst/>
                <a:uLnTx/>
                <a:uFillTx/>
                <a:latin typeface="Aptos" panose="020B0004020202020204"/>
              </a:rPr>
              <a:t> </a:t>
            </a:r>
            <a:r>
              <a:rPr kumimoji="0" lang="en-GB" sz="2000" b="0" i="0" u="none" strike="noStrike" kern="1200" cap="none" spc="0" normalizeH="0" baseline="0" noProof="0">
                <a:ln>
                  <a:noFill/>
                </a:ln>
                <a:solidFill>
                  <a:srgbClr val="F6DEDC"/>
                </a:solidFill>
                <a:effectLst/>
                <a:uLnTx/>
                <a:uFillTx/>
                <a:latin typeface="Aptos" panose="020B0004020202020204"/>
              </a:rPr>
              <a:t>operations</a:t>
            </a:r>
            <a:r>
              <a:rPr kumimoji="0" lang="en-GB" sz="2000" b="0" i="0" u="none" strike="noStrike" kern="1200" cap="none" spc="0" normalizeH="0" baseline="0" noProof="0">
                <a:ln>
                  <a:noFill/>
                </a:ln>
                <a:solidFill>
                  <a:srgbClr val="F1E3EE"/>
                </a:solidFill>
                <a:effectLst/>
                <a:uLnTx/>
                <a:uFillTx/>
                <a:latin typeface="Aptos" panose="020B0004020202020204"/>
              </a:rPr>
              <a:t>, </a:t>
            </a:r>
            <a:r>
              <a:rPr kumimoji="0" lang="en-GB" sz="2000" b="0" i="0" u="none" strike="noStrike" kern="1200" cap="none" spc="0" normalizeH="0" baseline="0" noProof="0">
                <a:ln>
                  <a:noFill/>
                </a:ln>
                <a:solidFill>
                  <a:srgbClr val="F6DEDC"/>
                </a:solidFill>
                <a:effectLst/>
                <a:uLnTx/>
                <a:uFillTx/>
                <a:latin typeface="Aptos" panose="020B0004020202020204"/>
              </a:rPr>
              <a:t>teaching</a:t>
            </a:r>
            <a:r>
              <a:rPr kumimoji="0" lang="en-GB" sz="2000" b="0" i="0" u="none" strike="noStrike" kern="1200" cap="none" spc="0" normalizeH="0" baseline="0" noProof="0">
                <a:ln>
                  <a:noFill/>
                </a:ln>
                <a:solidFill>
                  <a:srgbClr val="F1E3EE"/>
                </a:solidFill>
                <a:effectLst/>
                <a:uLnTx/>
                <a:uFillTx/>
                <a:latin typeface="Aptos" panose="020B0004020202020204"/>
              </a:rPr>
              <a:t> </a:t>
            </a:r>
            <a:r>
              <a:rPr kumimoji="0" lang="en-GB" sz="2000" b="0" i="0" u="none" strike="noStrike" kern="1200" cap="none" spc="0" normalizeH="0" baseline="0" noProof="0">
                <a:ln>
                  <a:noFill/>
                </a:ln>
                <a:solidFill>
                  <a:srgbClr val="FFFFFF"/>
                </a:solidFill>
                <a:effectLst/>
                <a:uLnTx/>
                <a:uFillTx/>
                <a:latin typeface="Aptos" panose="020B0004020202020204"/>
              </a:rPr>
              <a:t>and</a:t>
            </a:r>
            <a:r>
              <a:rPr kumimoji="0" lang="en-GB" sz="2000" b="0" i="0" u="none" strike="noStrike" kern="1200" cap="none" spc="0" normalizeH="0" baseline="0" noProof="0">
                <a:ln>
                  <a:noFill/>
                </a:ln>
                <a:solidFill>
                  <a:srgbClr val="F1E3EE"/>
                </a:solidFill>
                <a:effectLst/>
                <a:uLnTx/>
                <a:uFillTx/>
                <a:latin typeface="Aptos" panose="020B0004020202020204"/>
              </a:rPr>
              <a:t> </a:t>
            </a:r>
            <a:r>
              <a:rPr kumimoji="0" lang="en-GB" sz="2000" b="0" i="0" u="none" strike="noStrike" kern="1200" cap="none" spc="0" normalizeH="0" baseline="0" noProof="0">
                <a:ln>
                  <a:noFill/>
                </a:ln>
                <a:solidFill>
                  <a:srgbClr val="F6DEDC"/>
                </a:solidFill>
                <a:effectLst/>
                <a:uLnTx/>
                <a:uFillTx/>
                <a:latin typeface="Aptos" panose="020B0004020202020204"/>
              </a:rPr>
              <a:t>the future of the University.</a:t>
            </a:r>
            <a:endParaRPr kumimoji="0" lang="en-GB" sz="2000" b="0" i="0" u="none" strike="noStrike" kern="1200" cap="none" spc="0" normalizeH="0" baseline="0" noProof="0">
              <a:ln>
                <a:noFill/>
              </a:ln>
              <a:solidFill>
                <a:prstClr val="white"/>
              </a:solidFill>
              <a:effectLst/>
              <a:uLnTx/>
              <a:uFillTx/>
              <a:latin typeface="Aptos" panose="020B0004020202020204"/>
            </a:endParaRPr>
          </a:p>
          <a:p>
            <a:pPr marL="304158" marR="0" lvl="0" indent="-304158" algn="l" defTabSz="1219140" rtl="0" eaLnBrk="1" fontAlgn="auto" latinLnBrk="0" hangingPunct="1">
              <a:lnSpc>
                <a:spcPct val="100000"/>
              </a:lnSpc>
              <a:spcBef>
                <a:spcPts val="1333"/>
              </a:spcBef>
              <a:spcAft>
                <a:spcPts val="0"/>
              </a:spcAft>
              <a:buClr>
                <a:prstClr val="white"/>
              </a:buClr>
              <a:buSzTx/>
              <a:buFont typeface="Arial" panose="020B0604020202020204" pitchFamily="34" charset="0"/>
              <a:buChar char="•"/>
              <a:tabLst/>
              <a:defRPr/>
            </a:pPr>
            <a:r>
              <a:rPr kumimoji="0" lang="en-GB" sz="2000" b="0" i="0" u="none" strike="noStrike" kern="1200" cap="none" spc="0" normalizeH="0" baseline="0" noProof="0">
                <a:ln>
                  <a:noFill/>
                </a:ln>
                <a:solidFill>
                  <a:prstClr val="white"/>
                </a:solidFill>
                <a:effectLst/>
                <a:uLnTx/>
                <a:uFillTx/>
                <a:latin typeface="Aptos" panose="020B0004020202020204"/>
              </a:rPr>
              <a:t>E</a:t>
            </a:r>
            <a:r>
              <a:rPr kumimoji="0" lang="en-GB" sz="2000" b="0" i="0" u="none" strike="noStrike" kern="1200" cap="none" spc="0" normalizeH="0" baseline="0" noProof="0">
                <a:ln>
                  <a:noFill/>
                </a:ln>
                <a:solidFill>
                  <a:srgbClr val="F6DEDC"/>
                </a:solidFill>
                <a:effectLst/>
                <a:uLnTx/>
                <a:uFillTx/>
                <a:latin typeface="Aptos" panose="020B0004020202020204"/>
              </a:rPr>
              <a:t>nvironmental challenges</a:t>
            </a:r>
            <a:r>
              <a:rPr kumimoji="0" lang="en-GB" sz="2000" b="0" i="0" u="none" strike="noStrike" kern="1200" cap="none" spc="0" normalizeH="0" baseline="0" noProof="0">
                <a:ln>
                  <a:noFill/>
                </a:ln>
                <a:solidFill>
                  <a:srgbClr val="DCE9ED"/>
                </a:solidFill>
                <a:effectLst/>
                <a:uLnTx/>
                <a:uFillTx/>
                <a:latin typeface="Aptos" panose="020B0004020202020204"/>
              </a:rPr>
              <a:t> </a:t>
            </a:r>
            <a:r>
              <a:rPr kumimoji="0" lang="en-GB" sz="2000" b="0" i="0" u="none" strike="noStrike" kern="1200" cap="none" spc="0" normalizeH="0" baseline="0" noProof="0">
                <a:ln>
                  <a:noFill/>
                </a:ln>
                <a:solidFill>
                  <a:prstClr val="white"/>
                </a:solidFill>
                <a:effectLst/>
                <a:uLnTx/>
                <a:uFillTx/>
                <a:latin typeface="Aptos" panose="020B0004020202020204"/>
              </a:rPr>
              <a:t>are </a:t>
            </a:r>
            <a:r>
              <a:rPr kumimoji="0" lang="en-GB" sz="2000" b="0" i="0" u="none" strike="noStrike" kern="1200" cap="none" spc="0" normalizeH="0" baseline="0" noProof="0">
                <a:ln>
                  <a:noFill/>
                </a:ln>
                <a:solidFill>
                  <a:srgbClr val="F6DEDC"/>
                </a:solidFill>
                <a:effectLst/>
                <a:uLnTx/>
                <a:uFillTx/>
                <a:latin typeface="Aptos" panose="020B0004020202020204"/>
              </a:rPr>
              <a:t>systemic</a:t>
            </a:r>
            <a:r>
              <a:rPr kumimoji="0" lang="en-GB" sz="2000" b="0" i="0" u="none" strike="noStrike" kern="1200" cap="none" spc="0" normalizeH="0" baseline="0" noProof="0">
                <a:ln>
                  <a:noFill/>
                </a:ln>
                <a:solidFill>
                  <a:prstClr val="white"/>
                </a:solidFill>
                <a:effectLst/>
                <a:uLnTx/>
                <a:uFillTx/>
                <a:latin typeface="Aptos" panose="020B0004020202020204"/>
              </a:rPr>
              <a:t> and </a:t>
            </a:r>
            <a:r>
              <a:rPr kumimoji="0" lang="en-GB" sz="2000" b="0" i="0" u="none" strike="noStrike" kern="1200" cap="none" spc="0" normalizeH="0" baseline="0" noProof="0">
                <a:ln>
                  <a:noFill/>
                </a:ln>
                <a:solidFill>
                  <a:srgbClr val="F6DEDC"/>
                </a:solidFill>
                <a:effectLst/>
                <a:uLnTx/>
                <a:uFillTx/>
                <a:latin typeface="Aptos" panose="020B0004020202020204"/>
              </a:rPr>
              <a:t>interrelated</a:t>
            </a:r>
            <a:r>
              <a:rPr kumimoji="0" lang="en-GB" sz="2000" b="0" i="0" u="none" strike="noStrike" kern="1200" cap="none" spc="0" normalizeH="0" baseline="0" noProof="0">
                <a:ln>
                  <a:noFill/>
                </a:ln>
                <a:solidFill>
                  <a:prstClr val="white"/>
                </a:solidFill>
                <a:effectLst/>
                <a:uLnTx/>
                <a:uFillTx/>
                <a:latin typeface="Aptos" panose="020B0004020202020204"/>
              </a:rPr>
              <a:t> – requiring sustainable systems (socio-economic and environmental).</a:t>
            </a:r>
          </a:p>
          <a:p>
            <a:pPr marL="304158" marR="0" lvl="0" indent="-304158" algn="l" defTabSz="1219140" rtl="0" eaLnBrk="1" fontAlgn="auto" latinLnBrk="0" hangingPunct="1">
              <a:lnSpc>
                <a:spcPct val="100000"/>
              </a:lnSpc>
              <a:spcBef>
                <a:spcPts val="1333"/>
              </a:spcBef>
              <a:spcAft>
                <a:spcPts val="0"/>
              </a:spcAft>
              <a:buClr>
                <a:prstClr val="white"/>
              </a:buClr>
              <a:buSzTx/>
              <a:buFont typeface="Arial" panose="020B0604020202020204" pitchFamily="34" charset="0"/>
              <a:buChar char="•"/>
              <a:tabLst/>
              <a:defRPr/>
            </a:pPr>
            <a:r>
              <a:rPr kumimoji="0" lang="en-GB" sz="2000" b="0" i="0" u="none" strike="noStrike" kern="1200" cap="none" spc="0" normalizeH="0" baseline="0" noProof="0">
                <a:ln>
                  <a:noFill/>
                </a:ln>
                <a:solidFill>
                  <a:prstClr val="white"/>
                </a:solidFill>
                <a:effectLst/>
                <a:uLnTx/>
                <a:uFillTx/>
                <a:latin typeface="Aptos" panose="020B0004020202020204"/>
              </a:rPr>
              <a:t>Creating </a:t>
            </a:r>
            <a:r>
              <a:rPr kumimoji="0" lang="en-GB" sz="2000" b="0" i="0" u="none" strike="noStrike" kern="1200" cap="none" spc="0" normalizeH="0" baseline="0" noProof="0">
                <a:ln>
                  <a:noFill/>
                </a:ln>
                <a:solidFill>
                  <a:srgbClr val="F6DEDC"/>
                </a:solidFill>
                <a:effectLst/>
                <a:uLnTx/>
                <a:uFillTx/>
                <a:latin typeface="Aptos" panose="020B0004020202020204"/>
              </a:rPr>
              <a:t>value</a:t>
            </a:r>
            <a:r>
              <a:rPr kumimoji="0" lang="en-GB" sz="2000" b="0" i="0" u="none" strike="noStrike" kern="1200" cap="none" spc="0" normalizeH="0" baseline="0" noProof="0">
                <a:ln>
                  <a:noFill/>
                </a:ln>
                <a:solidFill>
                  <a:prstClr val="white"/>
                </a:solidFill>
                <a:effectLst/>
                <a:uLnTx/>
                <a:uFillTx/>
                <a:latin typeface="Aptos" panose="020B0004020202020204"/>
              </a:rPr>
              <a:t>,</a:t>
            </a:r>
            <a:r>
              <a:rPr kumimoji="0" lang="en-GB" sz="2000" b="0" i="0" u="none" strike="noStrike" kern="1200" cap="none" spc="0" normalizeH="0" baseline="0" noProof="0">
                <a:ln>
                  <a:noFill/>
                </a:ln>
                <a:solidFill>
                  <a:prstClr val="black"/>
                </a:solidFill>
                <a:effectLst/>
                <a:uLnTx/>
                <a:uFillTx/>
                <a:latin typeface="Aptos" panose="020B0004020202020204"/>
              </a:rPr>
              <a:t> </a:t>
            </a:r>
            <a:r>
              <a:rPr kumimoji="0" lang="en-GB" sz="2000" b="0" i="0" u="none" strike="noStrike" kern="1200" cap="none" spc="0" normalizeH="0" baseline="0" noProof="0">
                <a:ln>
                  <a:noFill/>
                </a:ln>
                <a:solidFill>
                  <a:srgbClr val="F6DEDC"/>
                </a:solidFill>
                <a:effectLst/>
                <a:uLnTx/>
                <a:uFillTx/>
                <a:latin typeface="Aptos" panose="020B0004020202020204"/>
              </a:rPr>
              <a:t>impact</a:t>
            </a:r>
            <a:r>
              <a:rPr kumimoji="0" lang="en-GB" sz="2000" b="0" i="0" u="none" strike="noStrike" kern="1200" cap="none" spc="0" normalizeH="0" baseline="0" noProof="0">
                <a:ln>
                  <a:noFill/>
                </a:ln>
                <a:solidFill>
                  <a:prstClr val="white"/>
                </a:solidFill>
                <a:effectLst/>
                <a:uLnTx/>
                <a:uFillTx/>
                <a:latin typeface="Aptos" panose="020B0004020202020204"/>
              </a:rPr>
              <a:t>, and </a:t>
            </a:r>
            <a:r>
              <a:rPr kumimoji="0" lang="en-GB" sz="2000" b="0" i="0" u="none" strike="noStrike" kern="1200" cap="none" spc="0" normalizeH="0" baseline="0" noProof="0">
                <a:ln>
                  <a:noFill/>
                </a:ln>
                <a:solidFill>
                  <a:srgbClr val="F6DEDC"/>
                </a:solidFill>
                <a:effectLst/>
                <a:uLnTx/>
                <a:uFillTx/>
                <a:latin typeface="Aptos" panose="020B0004020202020204"/>
              </a:rPr>
              <a:t>cohesion</a:t>
            </a:r>
            <a:r>
              <a:rPr kumimoji="0" lang="en-GB" sz="2000" b="0" i="0" u="none" strike="noStrike" kern="1200" cap="none" spc="0" normalizeH="0" baseline="0" noProof="0">
                <a:ln>
                  <a:noFill/>
                </a:ln>
                <a:solidFill>
                  <a:prstClr val="black"/>
                </a:solidFill>
                <a:effectLst/>
                <a:uLnTx/>
                <a:uFillTx/>
                <a:latin typeface="Aptos" panose="020B0004020202020204"/>
              </a:rPr>
              <a:t> </a:t>
            </a:r>
            <a:r>
              <a:rPr kumimoji="0" lang="en-GB" sz="2000" b="0" i="0" u="none" strike="noStrike" kern="1200" cap="none" spc="0" normalizeH="0" baseline="0" noProof="0">
                <a:ln>
                  <a:noFill/>
                </a:ln>
                <a:solidFill>
                  <a:prstClr val="white"/>
                </a:solidFill>
                <a:effectLst/>
                <a:uLnTx/>
                <a:uFillTx/>
                <a:latin typeface="Aptos" panose="020B0004020202020204"/>
              </a:rPr>
              <a:t>from diverse research efforts to create</a:t>
            </a:r>
            <a:r>
              <a:rPr kumimoji="0" lang="en-GB" sz="2000" b="0" i="0" u="none" strike="noStrike" kern="1200" cap="none" spc="0" normalizeH="0" baseline="0" noProof="0">
                <a:ln>
                  <a:noFill/>
                </a:ln>
                <a:solidFill>
                  <a:srgbClr val="D8DF77"/>
                </a:solidFill>
                <a:effectLst/>
                <a:uLnTx/>
                <a:uFillTx/>
                <a:latin typeface="Aptos" panose="020B0004020202020204"/>
              </a:rPr>
              <a:t> </a:t>
            </a:r>
            <a:r>
              <a:rPr kumimoji="0" lang="en-GB" sz="2000" b="0" i="0" u="none" strike="noStrike" kern="1200" cap="none" spc="0" normalizeH="0" baseline="0" noProof="0">
                <a:ln>
                  <a:noFill/>
                </a:ln>
                <a:solidFill>
                  <a:srgbClr val="F6DEDC"/>
                </a:solidFill>
                <a:effectLst/>
                <a:uLnTx/>
                <a:uFillTx/>
                <a:latin typeface="Aptos" panose="020B0004020202020204"/>
              </a:rPr>
              <a:t>truly sustainable solutions to environmental challenges</a:t>
            </a:r>
            <a:r>
              <a:rPr kumimoji="0" lang="en-GB" sz="2000" b="0" i="0" u="none" strike="noStrike" kern="1200" cap="none" spc="0" normalizeH="0" baseline="0" noProof="0">
                <a:ln>
                  <a:noFill/>
                </a:ln>
                <a:solidFill>
                  <a:prstClr val="white"/>
                </a:solidFill>
                <a:effectLst/>
                <a:uLnTx/>
                <a:uFillTx/>
                <a:latin typeface="Aptos" panose="020B0004020202020204"/>
              </a:rPr>
              <a:t>.</a:t>
            </a:r>
          </a:p>
          <a:p>
            <a:pPr marL="304158" marR="0" lvl="0" indent="-304158" algn="l" defTabSz="1219140" rtl="0" eaLnBrk="1" fontAlgn="auto" latinLnBrk="0" hangingPunct="1">
              <a:lnSpc>
                <a:spcPct val="100000"/>
              </a:lnSpc>
              <a:spcBef>
                <a:spcPts val="1333"/>
              </a:spcBef>
              <a:spcAft>
                <a:spcPts val="0"/>
              </a:spcAft>
              <a:buClr>
                <a:prstClr val="white"/>
              </a:buClr>
              <a:buSzTx/>
              <a:buFont typeface="Arial" panose="020B0604020202020204" pitchFamily="34" charset="0"/>
              <a:buChar char="•"/>
              <a:tabLst/>
              <a:defRPr/>
            </a:pPr>
            <a:endParaRPr kumimoji="0" lang="en-GB" sz="2000" b="0" i="0" u="none" strike="noStrike" kern="1200" cap="none" spc="0" normalizeH="0" baseline="0" noProof="0">
              <a:ln>
                <a:noFill/>
              </a:ln>
              <a:solidFill>
                <a:prstClr val="white"/>
              </a:solidFill>
              <a:effectLst/>
              <a:uLnTx/>
              <a:uFillTx/>
              <a:latin typeface="Aptos" panose="020B0004020202020204" pitchFamily="34" charset="0"/>
              <a:ea typeface="+mn-ea"/>
              <a:cs typeface="+mn-cs"/>
            </a:endParaRPr>
          </a:p>
        </p:txBody>
      </p:sp>
      <p:pic>
        <p:nvPicPr>
          <p:cNvPr id="2" name="Picture 1">
            <a:extLst>
              <a:ext uri="{FF2B5EF4-FFF2-40B4-BE49-F238E27FC236}">
                <a16:creationId xmlns:a16="http://schemas.microsoft.com/office/drawing/2014/main" id="{FA496662-F808-CE25-5200-DD56858F7D5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452092" y="-196486"/>
            <a:ext cx="7167327" cy="1741256"/>
          </a:xfrm>
          <a:prstGeom prst="rect">
            <a:avLst/>
          </a:prstGeom>
        </p:spPr>
      </p:pic>
      <p:pic>
        <p:nvPicPr>
          <p:cNvPr id="10" name="Picture 9">
            <a:extLst>
              <a:ext uri="{FF2B5EF4-FFF2-40B4-BE49-F238E27FC236}">
                <a16:creationId xmlns:a16="http://schemas.microsoft.com/office/drawing/2014/main" id="{F2BF9B19-4A25-D53D-2BE8-7A1CCF8036AF}"/>
              </a:ext>
            </a:extLst>
          </p:cNvPr>
          <p:cNvPicPr>
            <a:picLocks noChangeAspect="1"/>
          </p:cNvPicPr>
          <p:nvPr/>
        </p:nvPicPr>
        <p:blipFill>
          <a:blip r:embed="rId4"/>
          <a:stretch>
            <a:fillRect/>
          </a:stretch>
        </p:blipFill>
        <p:spPr>
          <a:xfrm>
            <a:off x="432008" y="4948907"/>
            <a:ext cx="11110649" cy="1489471"/>
          </a:xfrm>
          <a:prstGeom prst="rect">
            <a:avLst/>
          </a:prstGeom>
        </p:spPr>
      </p:pic>
    </p:spTree>
    <p:extLst>
      <p:ext uri="{BB962C8B-B14F-4D97-AF65-F5344CB8AC3E}">
        <p14:creationId xmlns:p14="http://schemas.microsoft.com/office/powerpoint/2010/main" val="116936097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group of people sitting on a stage&#10;&#10;Description automatically generated">
            <a:extLst>
              <a:ext uri="{FF2B5EF4-FFF2-40B4-BE49-F238E27FC236}">
                <a16:creationId xmlns:a16="http://schemas.microsoft.com/office/drawing/2014/main" id="{4FC8DCC3-2228-D0C7-949F-FDF0AC7D5B6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642989" y="-856"/>
            <a:ext cx="4075093" cy="2709937"/>
          </a:xfrm>
          <a:prstGeom prst="rect">
            <a:avLst/>
          </a:prstGeom>
        </p:spPr>
      </p:pic>
      <p:pic>
        <p:nvPicPr>
          <p:cNvPr id="6" name="Picture 5" descr="A person speaking into a microphone&#10;&#10;Description automatically generated">
            <a:extLst>
              <a:ext uri="{FF2B5EF4-FFF2-40B4-BE49-F238E27FC236}">
                <a16:creationId xmlns:a16="http://schemas.microsoft.com/office/drawing/2014/main" id="{3F6A3C94-40C1-BB36-82CE-A994E76D1993}"/>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313571" y="-1218"/>
            <a:ext cx="4075606" cy="2710278"/>
          </a:xfrm>
          <a:prstGeom prst="rect">
            <a:avLst/>
          </a:prstGeom>
        </p:spPr>
      </p:pic>
      <p:pic>
        <p:nvPicPr>
          <p:cNvPr id="8" name="Picture 7" descr="A person wearing a virtual reality headset&#10;&#10;Description automatically generated">
            <a:extLst>
              <a:ext uri="{FF2B5EF4-FFF2-40B4-BE49-F238E27FC236}">
                <a16:creationId xmlns:a16="http://schemas.microsoft.com/office/drawing/2014/main" id="{2FDC1A17-2E78-E926-FE0C-198806BE586F}"/>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10284310" y="-1218"/>
            <a:ext cx="1907686" cy="2710278"/>
          </a:xfrm>
          <a:prstGeom prst="rect">
            <a:avLst/>
          </a:prstGeom>
        </p:spPr>
      </p:pic>
      <p:pic>
        <p:nvPicPr>
          <p:cNvPr id="66" name="Graphic 65">
            <a:extLst>
              <a:ext uri="{FF2B5EF4-FFF2-40B4-BE49-F238E27FC236}">
                <a16:creationId xmlns:a16="http://schemas.microsoft.com/office/drawing/2014/main" id="{301DD079-ECB7-4408-09D3-E9A6F7D0B041}"/>
              </a:ext>
            </a:extLst>
          </p:cNvPr>
          <p:cNvPicPr>
            <a:picLocks noChangeAspect="1"/>
          </p:cNvPicPr>
          <p:nvPr/>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526647" y="5305526"/>
            <a:ext cx="1944152" cy="334017"/>
          </a:xfrm>
          <a:prstGeom prst="rect">
            <a:avLst/>
          </a:prstGeom>
        </p:spPr>
      </p:pic>
      <p:pic>
        <p:nvPicPr>
          <p:cNvPr id="47" name="Graphic 46">
            <a:extLst>
              <a:ext uri="{FF2B5EF4-FFF2-40B4-BE49-F238E27FC236}">
                <a16:creationId xmlns:a16="http://schemas.microsoft.com/office/drawing/2014/main" id="{7A549542-D001-ED8A-A4BC-751F0FCB143D}"/>
              </a:ext>
            </a:extLst>
          </p:cNvPr>
          <p:cNvPicPr>
            <a:picLocks noChangeAspect="1"/>
          </p:cNvPicPr>
          <p:nvPr/>
        </p:nvPicPr>
        <p:blipFill rotWithShape="1">
          <a:blip cstate="screen">
            <a:extLst>
              <a:ext uri="{28A0092B-C50C-407E-A947-70E740481C1C}">
                <a14:useLocalDpi xmlns:a14="http://schemas.microsoft.com/office/drawing/2010/main"/>
              </a:ext>
              <a:ext uri="{96DAC541-7B7A-43D3-8B79-37D633B846F1}">
                <asvg:svgBlip xmlns:asvg="http://schemas.microsoft.com/office/drawing/2016/SVG/main" r:embed="rId7"/>
              </a:ext>
            </a:extLst>
          </a:blip>
          <a:srcRect t="-38582" r="-55912"/>
          <a:stretch/>
        </p:blipFill>
        <p:spPr>
          <a:xfrm flipH="1">
            <a:off x="8995735" y="4314700"/>
            <a:ext cx="3206112" cy="2543300"/>
          </a:xfrm>
          <a:prstGeom prst="rect">
            <a:avLst/>
          </a:prstGeom>
        </p:spPr>
      </p:pic>
      <p:grpSp>
        <p:nvGrpSpPr>
          <p:cNvPr id="67" name="Group 66">
            <a:extLst>
              <a:ext uri="{FF2B5EF4-FFF2-40B4-BE49-F238E27FC236}">
                <a16:creationId xmlns:a16="http://schemas.microsoft.com/office/drawing/2014/main" id="{98768674-112C-91DB-F64D-18A7EBF05776}"/>
              </a:ext>
            </a:extLst>
          </p:cNvPr>
          <p:cNvGrpSpPr/>
          <p:nvPr/>
        </p:nvGrpSpPr>
        <p:grpSpPr>
          <a:xfrm>
            <a:off x="3617580" y="3503874"/>
            <a:ext cx="8748352" cy="2232420"/>
            <a:chOff x="3681501" y="761828"/>
            <a:chExt cx="6228115" cy="1589302"/>
          </a:xfrm>
        </p:grpSpPr>
        <p:sp>
          <p:nvSpPr>
            <p:cNvPr id="42" name="TextBox 41">
              <a:extLst>
                <a:ext uri="{FF2B5EF4-FFF2-40B4-BE49-F238E27FC236}">
                  <a16:creationId xmlns:a16="http://schemas.microsoft.com/office/drawing/2014/main" id="{0451269D-DD78-324B-3095-06F1856A2588}"/>
                </a:ext>
              </a:extLst>
            </p:cNvPr>
            <p:cNvSpPr txBox="1"/>
            <p:nvPr/>
          </p:nvSpPr>
          <p:spPr>
            <a:xfrm>
              <a:off x="5755482" y="761828"/>
              <a:ext cx="4154134" cy="461665"/>
            </a:xfrm>
            <a:prstGeom prst="rect">
              <a:avLst/>
            </a:prstGeom>
            <a:noFill/>
            <a:ln>
              <a:noFill/>
            </a:ln>
          </p:spPr>
          <p:txBody>
            <a:bodyPr wrap="square" lIns="0" tIns="0" rIns="0" bIns="0"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a:ln>
                    <a:noFill/>
                  </a:ln>
                  <a:solidFill>
                    <a:srgbClr val="FFFFFF"/>
                  </a:solidFill>
                  <a:effectLst/>
                  <a:uLnTx/>
                  <a:uFillTx/>
                  <a:latin typeface="Arial" panose="020B0604020202020204" pitchFamily="34" charset="0"/>
                  <a:ea typeface="Open Sans Light" pitchFamily="2" charset="0"/>
                  <a:cs typeface="Arial" panose="020B0604020202020204" pitchFamily="34" charset="0"/>
                </a:rPr>
                <a:t>Creative</a:t>
              </a:r>
              <a:r>
                <a:rPr kumimoji="0" lang="en-GB" sz="2400" b="0" i="1" u="none" strike="noStrike" kern="1200" cap="none" spc="0" normalizeH="0" baseline="0" noProof="0">
                  <a:ln>
                    <a:noFill/>
                  </a:ln>
                  <a:solidFill>
                    <a:srgbClr val="FFFFFF"/>
                  </a:solidFill>
                  <a:effectLst/>
                  <a:uLnTx/>
                  <a:uFillTx/>
                  <a:latin typeface="Arial" panose="020B0604020202020204" pitchFamily="34" charset="0"/>
                  <a:ea typeface="Open Sans ExtraBold" pitchFamily="2" charset="0"/>
                  <a:cs typeface="Arial" panose="020B0604020202020204" pitchFamily="34" charset="0"/>
                </a:rPr>
                <a:t> </a:t>
              </a:r>
              <a:r>
                <a:rPr kumimoji="0" lang="en-GB" sz="2400" b="0" i="0" u="none" strike="noStrike" kern="1200" cap="none" spc="0" normalizeH="0" baseline="0" noProof="0">
                  <a:ln>
                    <a:noFill/>
                  </a:ln>
                  <a:solidFill>
                    <a:srgbClr val="FFFFFF"/>
                  </a:solidFill>
                  <a:effectLst/>
                  <a:uLnTx/>
                  <a:uFillTx/>
                  <a:latin typeface="Arial" panose="020B0604020202020204" pitchFamily="34" charset="0"/>
                  <a:ea typeface="Open Sans Light" pitchFamily="2" charset="0"/>
                  <a:cs typeface="Arial" panose="020B0604020202020204" pitchFamily="34" charset="0"/>
                </a:rPr>
                <a:t>industries and innovation</a:t>
              </a:r>
              <a:endParaRPr kumimoji="0" lang="en-GB" sz="2400" b="0" i="1" u="none" strike="noStrike" kern="1200" cap="none" spc="0" normalizeH="0" baseline="0" noProof="0">
                <a:ln>
                  <a:noFill/>
                </a:ln>
                <a:solidFill>
                  <a:srgbClr val="FFFFFF"/>
                </a:solidFill>
                <a:effectLst/>
                <a:uLnTx/>
                <a:uFillTx/>
                <a:latin typeface="Arial" panose="020B0604020202020204" pitchFamily="34" charset="0"/>
                <a:ea typeface="Open Sans ExtraBold" pitchFamily="2" charset="0"/>
                <a:cs typeface="Arial" panose="020B0604020202020204" pitchFamily="34" charset="0"/>
              </a:endParaRPr>
            </a:p>
          </p:txBody>
        </p:sp>
        <p:sp>
          <p:nvSpPr>
            <p:cNvPr id="43" name="TextBox 42">
              <a:extLst>
                <a:ext uri="{FF2B5EF4-FFF2-40B4-BE49-F238E27FC236}">
                  <a16:creationId xmlns:a16="http://schemas.microsoft.com/office/drawing/2014/main" id="{2322CB65-E710-9288-1456-0E80F70488C5}"/>
                </a:ext>
              </a:extLst>
            </p:cNvPr>
            <p:cNvSpPr txBox="1"/>
            <p:nvPr/>
          </p:nvSpPr>
          <p:spPr>
            <a:xfrm>
              <a:off x="5755482" y="1339551"/>
              <a:ext cx="3619351" cy="461665"/>
            </a:xfrm>
            <a:prstGeom prst="rect">
              <a:avLst/>
            </a:prstGeom>
            <a:noFill/>
            <a:ln>
              <a:noFill/>
            </a:ln>
          </p:spPr>
          <p:txBody>
            <a:bodyPr wrap="square" lIns="0" tIns="0" rIns="0" bIns="0"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a:ln>
                    <a:noFill/>
                  </a:ln>
                  <a:solidFill>
                    <a:srgbClr val="FFFFFF"/>
                  </a:solidFill>
                  <a:effectLst/>
                  <a:uLnTx/>
                  <a:uFillTx/>
                  <a:latin typeface="Arial" panose="020B0604020202020204" pitchFamily="34" charset="0"/>
                  <a:ea typeface="Open Sans Light" pitchFamily="2" charset="0"/>
                  <a:cs typeface="Arial" panose="020B0604020202020204" pitchFamily="34" charset="0"/>
                </a:rPr>
                <a:t>Creativity, health and wellbeing</a:t>
              </a:r>
              <a:endParaRPr kumimoji="0" lang="en-GB" sz="2400" b="0" i="1" u="none" strike="noStrike" kern="1200" cap="none" spc="0" normalizeH="0" baseline="0" noProof="0">
                <a:ln>
                  <a:noFill/>
                </a:ln>
                <a:solidFill>
                  <a:srgbClr val="FFFFFF"/>
                </a:solidFill>
                <a:effectLst/>
                <a:uLnTx/>
                <a:uFillTx/>
                <a:latin typeface="Arial" panose="020B0604020202020204" pitchFamily="34" charset="0"/>
                <a:ea typeface="Open Sans ExtraBold" pitchFamily="2" charset="0"/>
                <a:cs typeface="Arial" panose="020B0604020202020204" pitchFamily="34" charset="0"/>
              </a:endParaRPr>
            </a:p>
          </p:txBody>
        </p:sp>
        <p:sp>
          <p:nvSpPr>
            <p:cNvPr id="44" name="TextBox 43">
              <a:extLst>
                <a:ext uri="{FF2B5EF4-FFF2-40B4-BE49-F238E27FC236}">
                  <a16:creationId xmlns:a16="http://schemas.microsoft.com/office/drawing/2014/main" id="{CFD91304-40E1-303E-6652-3CAA1996AA4C}"/>
                </a:ext>
              </a:extLst>
            </p:cNvPr>
            <p:cNvSpPr txBox="1"/>
            <p:nvPr/>
          </p:nvSpPr>
          <p:spPr>
            <a:xfrm>
              <a:off x="5755482" y="1889465"/>
              <a:ext cx="3619351" cy="461665"/>
            </a:xfrm>
            <a:prstGeom prst="rect">
              <a:avLst/>
            </a:prstGeom>
            <a:noFill/>
            <a:ln>
              <a:noFill/>
            </a:ln>
          </p:spPr>
          <p:txBody>
            <a:bodyPr wrap="square" lIns="0" tIns="0" rIns="0" bIns="0"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a:ln>
                    <a:noFill/>
                  </a:ln>
                  <a:solidFill>
                    <a:srgbClr val="FFFFFF"/>
                  </a:solidFill>
                  <a:effectLst/>
                  <a:uLnTx/>
                  <a:uFillTx/>
                  <a:latin typeface="Arial" panose="020B0604020202020204" pitchFamily="34" charset="0"/>
                  <a:ea typeface="Open Sans Light" pitchFamily="2" charset="0"/>
                  <a:cs typeface="Arial" panose="020B0604020202020204" pitchFamily="34" charset="0"/>
                </a:rPr>
                <a:t>Creative and civic futures</a:t>
              </a:r>
              <a:endParaRPr kumimoji="0" lang="en-GB" sz="2400" b="0" i="1" u="none" strike="noStrike" kern="1200" cap="none" spc="0" normalizeH="0" baseline="0" noProof="0">
                <a:ln>
                  <a:noFill/>
                </a:ln>
                <a:solidFill>
                  <a:srgbClr val="FFFFFF"/>
                </a:solidFill>
                <a:effectLst/>
                <a:uLnTx/>
                <a:uFillTx/>
                <a:latin typeface="Arial" panose="020B0604020202020204" pitchFamily="34" charset="0"/>
                <a:ea typeface="Open Sans ExtraBold" pitchFamily="2" charset="0"/>
                <a:cs typeface="Arial" panose="020B0604020202020204" pitchFamily="34" charset="0"/>
              </a:endParaRPr>
            </a:p>
          </p:txBody>
        </p:sp>
        <p:cxnSp>
          <p:nvCxnSpPr>
            <p:cNvPr id="53" name="Straight Arrow Connector 52">
              <a:extLst>
                <a:ext uri="{FF2B5EF4-FFF2-40B4-BE49-F238E27FC236}">
                  <a16:creationId xmlns:a16="http://schemas.microsoft.com/office/drawing/2014/main" id="{9867F8CC-43A1-8316-C12D-0903BA723E11}"/>
                </a:ext>
              </a:extLst>
            </p:cNvPr>
            <p:cNvCxnSpPr>
              <a:cxnSpLocks/>
            </p:cNvCxnSpPr>
            <p:nvPr/>
          </p:nvCxnSpPr>
          <p:spPr>
            <a:xfrm>
              <a:off x="4993477" y="1561393"/>
              <a:ext cx="579422" cy="0"/>
            </a:xfrm>
            <a:prstGeom prst="straightConnector1">
              <a:avLst/>
            </a:prstGeom>
            <a:ln w="38100">
              <a:solidFill>
                <a:srgbClr val="6FC6DA"/>
              </a:solidFill>
              <a:tailEnd type="triangle"/>
            </a:ln>
          </p:spPr>
          <p:style>
            <a:lnRef idx="1">
              <a:schemeClr val="accent1"/>
            </a:lnRef>
            <a:fillRef idx="0">
              <a:schemeClr val="accent1"/>
            </a:fillRef>
            <a:effectRef idx="0">
              <a:schemeClr val="accent1"/>
            </a:effectRef>
            <a:fontRef idx="minor">
              <a:schemeClr val="tx1"/>
            </a:fontRef>
          </p:style>
        </p:cxnSp>
        <p:cxnSp>
          <p:nvCxnSpPr>
            <p:cNvPr id="54" name="Straight Arrow Connector 53">
              <a:extLst>
                <a:ext uri="{FF2B5EF4-FFF2-40B4-BE49-F238E27FC236}">
                  <a16:creationId xmlns:a16="http://schemas.microsoft.com/office/drawing/2014/main" id="{32CB20EE-15D3-F3E7-512D-85003E50ABDB}"/>
                </a:ext>
              </a:extLst>
            </p:cNvPr>
            <p:cNvCxnSpPr>
              <a:cxnSpLocks/>
            </p:cNvCxnSpPr>
            <p:nvPr/>
          </p:nvCxnSpPr>
          <p:spPr>
            <a:xfrm>
              <a:off x="4405002" y="995552"/>
              <a:ext cx="1167897" cy="0"/>
            </a:xfrm>
            <a:prstGeom prst="straightConnector1">
              <a:avLst/>
            </a:prstGeom>
            <a:ln w="38100">
              <a:solidFill>
                <a:srgbClr val="6FC6DA"/>
              </a:solidFill>
              <a:tailEnd type="triangle"/>
            </a:ln>
          </p:spPr>
          <p:style>
            <a:lnRef idx="1">
              <a:schemeClr val="accent1"/>
            </a:lnRef>
            <a:fillRef idx="0">
              <a:schemeClr val="accent1"/>
            </a:fillRef>
            <a:effectRef idx="0">
              <a:schemeClr val="accent1"/>
            </a:effectRef>
            <a:fontRef idx="minor">
              <a:schemeClr val="tx1"/>
            </a:fontRef>
          </p:style>
        </p:cxnSp>
        <p:cxnSp>
          <p:nvCxnSpPr>
            <p:cNvPr id="55" name="Straight Arrow Connector 54">
              <a:extLst>
                <a:ext uri="{FF2B5EF4-FFF2-40B4-BE49-F238E27FC236}">
                  <a16:creationId xmlns:a16="http://schemas.microsoft.com/office/drawing/2014/main" id="{A42D0F57-1BDA-A49E-6881-A50CABFD4BF6}"/>
                </a:ext>
              </a:extLst>
            </p:cNvPr>
            <p:cNvCxnSpPr>
              <a:cxnSpLocks/>
            </p:cNvCxnSpPr>
            <p:nvPr/>
          </p:nvCxnSpPr>
          <p:spPr>
            <a:xfrm>
              <a:off x="4405002" y="2127235"/>
              <a:ext cx="1167897" cy="0"/>
            </a:xfrm>
            <a:prstGeom prst="straightConnector1">
              <a:avLst/>
            </a:prstGeom>
            <a:ln w="38100">
              <a:solidFill>
                <a:srgbClr val="6FC6DA"/>
              </a:solidFill>
              <a:tailEnd type="triangle"/>
            </a:ln>
          </p:spPr>
          <p:style>
            <a:lnRef idx="1">
              <a:schemeClr val="accent1"/>
            </a:lnRef>
            <a:fillRef idx="0">
              <a:schemeClr val="accent1"/>
            </a:fillRef>
            <a:effectRef idx="0">
              <a:schemeClr val="accent1"/>
            </a:effectRef>
            <a:fontRef idx="minor">
              <a:schemeClr val="tx1"/>
            </a:fontRef>
          </p:style>
        </p:cxnSp>
        <p:sp>
          <p:nvSpPr>
            <p:cNvPr id="56" name="Oval 55">
              <a:extLst>
                <a:ext uri="{FF2B5EF4-FFF2-40B4-BE49-F238E27FC236}">
                  <a16:creationId xmlns:a16="http://schemas.microsoft.com/office/drawing/2014/main" id="{7E2D079E-F37E-B927-0E08-2D62143458FD}"/>
                </a:ext>
              </a:extLst>
            </p:cNvPr>
            <p:cNvSpPr/>
            <p:nvPr/>
          </p:nvSpPr>
          <p:spPr>
            <a:xfrm>
              <a:off x="3681501" y="835248"/>
              <a:ext cx="1447002" cy="1447002"/>
            </a:xfrm>
            <a:prstGeom prst="ellipse">
              <a:avLst/>
            </a:prstGeom>
            <a:solidFill>
              <a:schemeClr val="bg1"/>
            </a:solidFill>
            <a:ln w="31750">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283583"/>
                  </a:solidFill>
                  <a:effectLst/>
                  <a:uLnTx/>
                  <a:uFillTx/>
                  <a:latin typeface="Arial" panose="020B0604020202020204" pitchFamily="34" charset="0"/>
                  <a:ea typeface="Open Sans ExtraBold" pitchFamily="2" charset="0"/>
                  <a:cs typeface="Arial" panose="020B0604020202020204" pitchFamily="34" charset="0"/>
                </a:rPr>
                <a:t>Key themes</a:t>
              </a:r>
              <a:endParaRPr kumimoji="0" lang="en-US" sz="2400" b="1" i="0" u="none" strike="noStrike" kern="1200" cap="none" spc="0" normalizeH="0" baseline="0" noProof="0">
                <a:ln>
                  <a:noFill/>
                </a:ln>
                <a:solidFill>
                  <a:srgbClr val="283583"/>
                </a:solidFill>
                <a:effectLst/>
                <a:uLnTx/>
                <a:uFillTx/>
                <a:latin typeface="Arial" panose="020B0604020202020204" pitchFamily="34" charset="0"/>
                <a:ea typeface="Open Sans Light" pitchFamily="2" charset="0"/>
                <a:cs typeface="Arial" panose="020B0604020202020204" pitchFamily="34" charset="0"/>
              </a:endParaRPr>
            </a:p>
          </p:txBody>
        </p:sp>
      </p:grpSp>
      <p:sp>
        <p:nvSpPr>
          <p:cNvPr id="9" name="Text Placeholder 8">
            <a:extLst>
              <a:ext uri="{FF2B5EF4-FFF2-40B4-BE49-F238E27FC236}">
                <a16:creationId xmlns:a16="http://schemas.microsoft.com/office/drawing/2014/main" id="{AE3B5B3F-F2C4-DCEC-5539-0AFE5B0A2B60}"/>
              </a:ext>
            </a:extLst>
          </p:cNvPr>
          <p:cNvSpPr>
            <a:spLocks noGrp="1"/>
          </p:cNvSpPr>
          <p:nvPr>
            <p:ph type="body" sz="quarter" idx="10"/>
          </p:nvPr>
        </p:nvSpPr>
        <p:spPr>
          <a:xfrm>
            <a:off x="526647" y="254712"/>
            <a:ext cx="2313428" cy="1409461"/>
          </a:xfrm>
        </p:spPr>
        <p:txBody>
          <a:bodyPr/>
          <a:lstStyle/>
          <a:p>
            <a:r>
              <a:rPr lang="en-GB"/>
              <a:t>Creative</a:t>
            </a:r>
            <a:br>
              <a:rPr lang="en-GB"/>
            </a:br>
            <a:r>
              <a:rPr lang="en-GB"/>
              <a:t>Manchester</a:t>
            </a:r>
          </a:p>
        </p:txBody>
      </p:sp>
      <p:sp>
        <p:nvSpPr>
          <p:cNvPr id="10" name="Text Placeholder 9">
            <a:extLst>
              <a:ext uri="{FF2B5EF4-FFF2-40B4-BE49-F238E27FC236}">
                <a16:creationId xmlns:a16="http://schemas.microsoft.com/office/drawing/2014/main" id="{87E9BAD6-7300-84F6-430F-31687AA9E0F2}"/>
              </a:ext>
            </a:extLst>
          </p:cNvPr>
          <p:cNvSpPr>
            <a:spLocks noGrp="1"/>
          </p:cNvSpPr>
          <p:nvPr>
            <p:ph type="body" sz="quarter" idx="11"/>
          </p:nvPr>
        </p:nvSpPr>
        <p:spPr>
          <a:xfrm>
            <a:off x="527051" y="1846263"/>
            <a:ext cx="2503428" cy="2780724"/>
          </a:xfrm>
        </p:spPr>
        <p:txBody>
          <a:bodyPr/>
          <a:lstStyle/>
          <a:p>
            <a:r>
              <a:rPr lang="en-GB"/>
              <a:t>Convening and sustaining interdisciplinary research, in partnership with the creative and cultural industries sector, in the region, nationally and globally. </a:t>
            </a:r>
            <a:endParaRPr lang="en-US"/>
          </a:p>
        </p:txBody>
      </p:sp>
      <p:sp>
        <p:nvSpPr>
          <p:cNvPr id="19" name="Text Placeholder 18">
            <a:extLst>
              <a:ext uri="{FF2B5EF4-FFF2-40B4-BE49-F238E27FC236}">
                <a16:creationId xmlns:a16="http://schemas.microsoft.com/office/drawing/2014/main" id="{8EC7F489-37DB-5AEB-8B58-E61A24F7944D}"/>
              </a:ext>
            </a:extLst>
          </p:cNvPr>
          <p:cNvSpPr>
            <a:spLocks noGrp="1"/>
          </p:cNvSpPr>
          <p:nvPr>
            <p:ph type="body" sz="quarter" idx="12"/>
          </p:nvPr>
        </p:nvSpPr>
        <p:spPr/>
        <p:txBody>
          <a:bodyPr/>
          <a:lstStyle/>
          <a:p>
            <a:endParaRPr lang="en-US"/>
          </a:p>
        </p:txBody>
      </p:sp>
    </p:spTree>
    <p:extLst>
      <p:ext uri="{BB962C8B-B14F-4D97-AF65-F5344CB8AC3E}">
        <p14:creationId xmlns:p14="http://schemas.microsoft.com/office/powerpoint/2010/main" val="256284040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5FFB0FB2-337E-1991-4EDB-E20D6A87B988}"/>
              </a:ext>
            </a:extLst>
          </p:cNvPr>
          <p:cNvSpPr>
            <a:spLocks noGrp="1"/>
          </p:cNvSpPr>
          <p:nvPr>
            <p:ph type="body" sz="quarter" idx="10"/>
          </p:nvPr>
        </p:nvSpPr>
        <p:spPr>
          <a:xfrm>
            <a:off x="526647" y="254712"/>
            <a:ext cx="2313428" cy="1409461"/>
          </a:xfrm>
        </p:spPr>
        <p:txBody>
          <a:bodyPr/>
          <a:lstStyle/>
          <a:p>
            <a:r>
              <a:rPr lang="en-GB"/>
              <a:t>Healthier Futures</a:t>
            </a:r>
          </a:p>
        </p:txBody>
      </p:sp>
      <p:sp>
        <p:nvSpPr>
          <p:cNvPr id="8" name="Text Placeholder 7">
            <a:extLst>
              <a:ext uri="{FF2B5EF4-FFF2-40B4-BE49-F238E27FC236}">
                <a16:creationId xmlns:a16="http://schemas.microsoft.com/office/drawing/2014/main" id="{1DBFC077-2759-B900-B199-9643402E3ABE}"/>
              </a:ext>
            </a:extLst>
          </p:cNvPr>
          <p:cNvSpPr>
            <a:spLocks noGrp="1"/>
          </p:cNvSpPr>
          <p:nvPr>
            <p:ph type="body" sz="quarter" idx="11"/>
          </p:nvPr>
        </p:nvSpPr>
        <p:spPr>
          <a:xfrm>
            <a:off x="526647" y="1845664"/>
            <a:ext cx="2313428" cy="2514303"/>
          </a:xfrm>
        </p:spPr>
        <p:txBody>
          <a:bodyPr/>
          <a:lstStyle/>
          <a:p>
            <a:r>
              <a:rPr lang="en-GB"/>
              <a:t>Tackling inequalities to deliver fairer health. </a:t>
            </a:r>
          </a:p>
        </p:txBody>
      </p:sp>
      <p:sp>
        <p:nvSpPr>
          <p:cNvPr id="63" name="Text Placeholder 62">
            <a:extLst>
              <a:ext uri="{FF2B5EF4-FFF2-40B4-BE49-F238E27FC236}">
                <a16:creationId xmlns:a16="http://schemas.microsoft.com/office/drawing/2014/main" id="{7F950207-B5F6-D270-1D6B-6FC58EA5F4FF}"/>
              </a:ext>
            </a:extLst>
          </p:cNvPr>
          <p:cNvSpPr>
            <a:spLocks noGrp="1"/>
          </p:cNvSpPr>
          <p:nvPr>
            <p:ph type="body" sz="quarter" idx="12"/>
          </p:nvPr>
        </p:nvSpPr>
        <p:spPr/>
        <p:txBody>
          <a:bodyPr/>
          <a:lstStyle/>
          <a:p>
            <a:endParaRPr lang="en-US"/>
          </a:p>
        </p:txBody>
      </p:sp>
      <p:pic>
        <p:nvPicPr>
          <p:cNvPr id="69" name="Picture Placeholder 68" descr="A group of people in a courtyard&#10;&#10;Description automatically generated">
            <a:extLst>
              <a:ext uri="{FF2B5EF4-FFF2-40B4-BE49-F238E27FC236}">
                <a16:creationId xmlns:a16="http://schemas.microsoft.com/office/drawing/2014/main" id="{CA246CD3-F14C-821D-D045-978765320883}"/>
              </a:ext>
            </a:extLst>
          </p:cNvPr>
          <p:cNvPicPr>
            <a:picLocks noGrp="1" noChangeAspect="1"/>
          </p:cNvPicPr>
          <p:nvPr>
            <p:ph type="pic" sz="quarter" idx="14"/>
          </p:nvPr>
        </p:nvPicPr>
        <p:blipFill>
          <a:blip r:embed="rId3" cstate="screen">
            <a:alphaModFix amt="23000"/>
            <a:extLst>
              <a:ext uri="{28A0092B-C50C-407E-A947-70E740481C1C}">
                <a14:useLocalDpi xmlns:a14="http://schemas.microsoft.com/office/drawing/2010/main"/>
              </a:ext>
            </a:extLst>
          </a:blip>
          <a:srcRect/>
          <a:stretch>
            <a:fillRect/>
          </a:stretch>
        </p:blipFill>
        <p:spPr>
          <a:solidFill>
            <a:schemeClr val="tx2"/>
          </a:solidFill>
        </p:spPr>
      </p:pic>
      <p:sp>
        <p:nvSpPr>
          <p:cNvPr id="16" name="TextBox 15">
            <a:extLst>
              <a:ext uri="{FF2B5EF4-FFF2-40B4-BE49-F238E27FC236}">
                <a16:creationId xmlns:a16="http://schemas.microsoft.com/office/drawing/2014/main" id="{FECC1D3C-CB95-10A7-78FE-D7295928D5E6}"/>
              </a:ext>
            </a:extLst>
          </p:cNvPr>
          <p:cNvSpPr txBox="1"/>
          <p:nvPr/>
        </p:nvSpPr>
        <p:spPr>
          <a:xfrm>
            <a:off x="3713489" y="2084313"/>
            <a:ext cx="1690761" cy="276999"/>
          </a:xfrm>
          <a:prstGeom prst="rect">
            <a:avLst/>
          </a:prstGeom>
          <a:noFill/>
        </p:spPr>
        <p:txBody>
          <a:bodyPr wrap="square" lIns="0" tIns="0" rIns="0" bIns="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a:ln>
                  <a:noFill/>
                </a:ln>
                <a:solidFill>
                  <a:srgbClr val="FFFFFF"/>
                </a:solidFill>
                <a:effectLst/>
                <a:uLnTx/>
                <a:uFillTx/>
                <a:latin typeface="Arial" panose="020B0604020202020204"/>
                <a:ea typeface="+mn-ea"/>
                <a:cs typeface="+mn-cs"/>
              </a:rPr>
              <a:t>Environment</a:t>
            </a:r>
          </a:p>
        </p:txBody>
      </p:sp>
      <p:sp>
        <p:nvSpPr>
          <p:cNvPr id="17" name="TextBox 16">
            <a:extLst>
              <a:ext uri="{FF2B5EF4-FFF2-40B4-BE49-F238E27FC236}">
                <a16:creationId xmlns:a16="http://schemas.microsoft.com/office/drawing/2014/main" id="{C1477E5A-BE2C-AA76-8B64-3D4F803372F6}"/>
              </a:ext>
            </a:extLst>
          </p:cNvPr>
          <p:cNvSpPr txBox="1"/>
          <p:nvPr/>
        </p:nvSpPr>
        <p:spPr>
          <a:xfrm>
            <a:off x="5832260" y="2084313"/>
            <a:ext cx="1756621" cy="276999"/>
          </a:xfrm>
          <a:prstGeom prst="rect">
            <a:avLst/>
          </a:prstGeom>
          <a:noFill/>
        </p:spPr>
        <p:txBody>
          <a:bodyPr wrap="square" lIns="0" tIns="0" rIns="0" bIns="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a:ln>
                  <a:noFill/>
                </a:ln>
                <a:solidFill>
                  <a:srgbClr val="FFFFFF"/>
                </a:solidFill>
                <a:effectLst/>
                <a:uLnTx/>
                <a:uFillTx/>
                <a:latin typeface="Arial" panose="020B0604020202020204"/>
                <a:ea typeface="+mn-ea"/>
                <a:cs typeface="+mn-cs"/>
              </a:rPr>
              <a:t>Ageing</a:t>
            </a:r>
            <a:endParaRPr kumimoji="0" lang="en-GB" sz="1800" b="1" i="0" u="none" strike="noStrike" kern="1200" cap="none" spc="0" normalizeH="0" baseline="0" noProof="0">
              <a:ln>
                <a:noFill/>
              </a:ln>
              <a:solidFill>
                <a:srgbClr val="FFFFFF"/>
              </a:solidFill>
              <a:effectLst/>
              <a:uLnTx/>
              <a:uFillTx/>
              <a:latin typeface="Arial" panose="020B0604020202020204"/>
              <a:ea typeface="+mn-ea"/>
              <a:cs typeface="Arial"/>
            </a:endParaRPr>
          </a:p>
        </p:txBody>
      </p:sp>
      <p:sp>
        <p:nvSpPr>
          <p:cNvPr id="18" name="TextBox 17">
            <a:extLst>
              <a:ext uri="{FF2B5EF4-FFF2-40B4-BE49-F238E27FC236}">
                <a16:creationId xmlns:a16="http://schemas.microsoft.com/office/drawing/2014/main" id="{26EA85D2-BBCE-25EA-3576-2BD348D985C0}"/>
              </a:ext>
            </a:extLst>
          </p:cNvPr>
          <p:cNvSpPr txBox="1"/>
          <p:nvPr/>
        </p:nvSpPr>
        <p:spPr>
          <a:xfrm>
            <a:off x="7983727" y="2084313"/>
            <a:ext cx="1628796" cy="553998"/>
          </a:xfrm>
          <a:prstGeom prst="rect">
            <a:avLst/>
          </a:prstGeom>
          <a:noFill/>
        </p:spPr>
        <p:txBody>
          <a:bodyPr wrap="square" lIns="0" tIns="0" rIns="0" bIns="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a:ln>
                  <a:noFill/>
                </a:ln>
                <a:solidFill>
                  <a:srgbClr val="FFFFFF"/>
                </a:solidFill>
                <a:effectLst/>
                <a:uLnTx/>
                <a:uFillTx/>
                <a:latin typeface="Arial" panose="020B0604020202020204"/>
                <a:ea typeface="+mn-ea"/>
                <a:cs typeface="+mn-cs"/>
              </a:rPr>
              <a:t>Ethnicity and racism</a:t>
            </a:r>
            <a:endParaRPr kumimoji="0" lang="en-GB" sz="1800" b="1" i="0" u="none" strike="noStrike" kern="1200" cap="none" spc="0" normalizeH="0" baseline="0" noProof="0">
              <a:ln>
                <a:noFill/>
              </a:ln>
              <a:solidFill>
                <a:srgbClr val="FFFFFF"/>
              </a:solidFill>
              <a:effectLst/>
              <a:uLnTx/>
              <a:uFillTx/>
              <a:latin typeface="Arial" panose="020B0604020202020204"/>
              <a:ea typeface="+mn-ea"/>
              <a:cs typeface="Arial"/>
            </a:endParaRPr>
          </a:p>
        </p:txBody>
      </p:sp>
      <p:sp>
        <p:nvSpPr>
          <p:cNvPr id="19" name="TextBox 18">
            <a:extLst>
              <a:ext uri="{FF2B5EF4-FFF2-40B4-BE49-F238E27FC236}">
                <a16:creationId xmlns:a16="http://schemas.microsoft.com/office/drawing/2014/main" id="{58CDBA5C-5B5A-9B05-0471-4F5301D10FBF}"/>
              </a:ext>
            </a:extLst>
          </p:cNvPr>
          <p:cNvSpPr txBox="1"/>
          <p:nvPr/>
        </p:nvSpPr>
        <p:spPr>
          <a:xfrm>
            <a:off x="10177617" y="2084313"/>
            <a:ext cx="1487736" cy="553998"/>
          </a:xfrm>
          <a:prstGeom prst="rect">
            <a:avLst/>
          </a:prstGeom>
          <a:noFill/>
        </p:spPr>
        <p:txBody>
          <a:bodyPr wrap="square" lIns="0" tIns="0" rIns="0" bIns="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a:ln>
                  <a:noFill/>
                </a:ln>
                <a:solidFill>
                  <a:srgbClr val="FFFFFF"/>
                </a:solidFill>
                <a:effectLst/>
                <a:uLnTx/>
                <a:uFillTx/>
                <a:latin typeface="Arial" panose="020B0604020202020204"/>
                <a:ea typeface="+mn-ea"/>
                <a:cs typeface="+mn-cs"/>
              </a:rPr>
              <a:t>Children and young people</a:t>
            </a:r>
            <a:endParaRPr kumimoji="0" lang="en-GB" sz="1800" b="1" i="0" u="none" strike="noStrike" kern="1200" cap="none" spc="0" normalizeH="0" baseline="0" noProof="0">
              <a:ln>
                <a:noFill/>
              </a:ln>
              <a:solidFill>
                <a:srgbClr val="FFFFFF"/>
              </a:solidFill>
              <a:effectLst/>
              <a:uLnTx/>
              <a:uFillTx/>
              <a:latin typeface="Arial" panose="020B0604020202020204"/>
              <a:ea typeface="+mn-ea"/>
              <a:cs typeface="Arial"/>
            </a:endParaRPr>
          </a:p>
        </p:txBody>
      </p:sp>
      <p:sp>
        <p:nvSpPr>
          <p:cNvPr id="20" name="TextBox 19">
            <a:extLst>
              <a:ext uri="{FF2B5EF4-FFF2-40B4-BE49-F238E27FC236}">
                <a16:creationId xmlns:a16="http://schemas.microsoft.com/office/drawing/2014/main" id="{2E493AD2-1D76-2C1A-0402-5F3749450E75}"/>
              </a:ext>
            </a:extLst>
          </p:cNvPr>
          <p:cNvSpPr txBox="1"/>
          <p:nvPr/>
        </p:nvSpPr>
        <p:spPr>
          <a:xfrm>
            <a:off x="4760046" y="4478730"/>
            <a:ext cx="1650538" cy="830997"/>
          </a:xfrm>
          <a:prstGeom prst="rect">
            <a:avLst/>
          </a:prstGeom>
          <a:noFill/>
        </p:spPr>
        <p:txBody>
          <a:bodyPr wrap="square" lIns="0" tIns="0" rIns="0" bIns="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a:ln>
                  <a:noFill/>
                </a:ln>
                <a:solidFill>
                  <a:srgbClr val="FFFFFF"/>
                </a:solidFill>
                <a:effectLst/>
                <a:uLnTx/>
                <a:uFillTx/>
                <a:latin typeface="Arial" panose="020B0604020202020204"/>
                <a:ea typeface="+mn-ea"/>
                <a:cs typeface="+mn-cs"/>
              </a:rPr>
              <a:t>Employment and productivity</a:t>
            </a:r>
          </a:p>
        </p:txBody>
      </p:sp>
      <p:sp>
        <p:nvSpPr>
          <p:cNvPr id="21" name="TextBox 20">
            <a:extLst>
              <a:ext uri="{FF2B5EF4-FFF2-40B4-BE49-F238E27FC236}">
                <a16:creationId xmlns:a16="http://schemas.microsoft.com/office/drawing/2014/main" id="{101202B5-76E8-E319-648F-4884CFFFCB6B}"/>
              </a:ext>
            </a:extLst>
          </p:cNvPr>
          <p:cNvSpPr txBox="1"/>
          <p:nvPr/>
        </p:nvSpPr>
        <p:spPr>
          <a:xfrm>
            <a:off x="7073830" y="4478730"/>
            <a:ext cx="1323079" cy="553998"/>
          </a:xfrm>
          <a:prstGeom prst="rect">
            <a:avLst/>
          </a:prstGeom>
          <a:noFill/>
        </p:spPr>
        <p:txBody>
          <a:bodyPr wrap="square" lIns="0" tIns="0" rIns="0" bIns="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a:ln>
                  <a:noFill/>
                </a:ln>
                <a:solidFill>
                  <a:srgbClr val="FFFFFF"/>
                </a:solidFill>
                <a:effectLst/>
                <a:uLnTx/>
                <a:uFillTx/>
                <a:latin typeface="Arial" panose="020B0604020202020204"/>
                <a:ea typeface="+mn-ea"/>
                <a:cs typeface="+mn-cs"/>
              </a:rPr>
              <a:t>Poverty and deprivation</a:t>
            </a: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22" name="TextBox 21">
            <a:extLst>
              <a:ext uri="{FF2B5EF4-FFF2-40B4-BE49-F238E27FC236}">
                <a16:creationId xmlns:a16="http://schemas.microsoft.com/office/drawing/2014/main" id="{4CFFAB86-0009-C2CE-9E42-509EEBEC59EB}"/>
              </a:ext>
            </a:extLst>
          </p:cNvPr>
          <p:cNvSpPr txBox="1"/>
          <p:nvPr/>
        </p:nvSpPr>
        <p:spPr>
          <a:xfrm>
            <a:off x="9074507" y="4478730"/>
            <a:ext cx="1684618" cy="553998"/>
          </a:xfrm>
          <a:prstGeom prst="rect">
            <a:avLst/>
          </a:prstGeom>
          <a:noFill/>
        </p:spPr>
        <p:txBody>
          <a:bodyPr wrap="square" lIns="0" tIns="0" rIns="0" bIns="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a:ln>
                  <a:noFill/>
                </a:ln>
                <a:solidFill>
                  <a:srgbClr val="FFFFFF"/>
                </a:solidFill>
                <a:effectLst/>
                <a:uLnTx/>
                <a:uFillTx/>
                <a:latin typeface="Arial" panose="020B0604020202020204"/>
                <a:ea typeface="+mn-ea"/>
                <a:cs typeface="+mn-cs"/>
              </a:rPr>
              <a:t>Health and social care</a:t>
            </a:r>
            <a:endParaRPr kumimoji="0" lang="en-GB" sz="1800" b="1" i="0" u="none" strike="noStrike" kern="1200" cap="none" spc="0" normalizeH="0" baseline="0" noProof="0">
              <a:ln>
                <a:noFill/>
              </a:ln>
              <a:solidFill>
                <a:srgbClr val="FFFFFF"/>
              </a:solidFill>
              <a:effectLst/>
              <a:uLnTx/>
              <a:uFillTx/>
              <a:latin typeface="Arial" panose="020B0604020202020204"/>
              <a:ea typeface="+mn-ea"/>
              <a:cs typeface="Arial"/>
            </a:endParaRPr>
          </a:p>
        </p:txBody>
      </p:sp>
      <p:grpSp>
        <p:nvGrpSpPr>
          <p:cNvPr id="23" name="Group 22">
            <a:extLst>
              <a:ext uri="{FF2B5EF4-FFF2-40B4-BE49-F238E27FC236}">
                <a16:creationId xmlns:a16="http://schemas.microsoft.com/office/drawing/2014/main" id="{DAA856E3-57DF-EE4C-FF87-78675E5D4E62}"/>
              </a:ext>
            </a:extLst>
          </p:cNvPr>
          <p:cNvGrpSpPr/>
          <p:nvPr/>
        </p:nvGrpSpPr>
        <p:grpSpPr>
          <a:xfrm>
            <a:off x="3585304" y="1760910"/>
            <a:ext cx="8324557" cy="971281"/>
            <a:chOff x="3629414" y="1760910"/>
            <a:chExt cx="8324557" cy="971281"/>
          </a:xfrm>
        </p:grpSpPr>
        <p:pic>
          <p:nvPicPr>
            <p:cNvPr id="24" name="Graphic 23">
              <a:extLst>
                <a:ext uri="{FF2B5EF4-FFF2-40B4-BE49-F238E27FC236}">
                  <a16:creationId xmlns:a16="http://schemas.microsoft.com/office/drawing/2014/main" id="{3847B225-DE40-0884-97F6-B3F9B12CE540}"/>
                </a:ext>
              </a:extLst>
            </p:cNvPr>
            <p:cNvPicPr>
              <a:picLocks noChangeAspect="1"/>
            </p:cNvPicPr>
            <p:nvPr/>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3629414" y="1760910"/>
              <a:ext cx="1911230" cy="971281"/>
            </a:xfrm>
            <a:prstGeom prst="rect">
              <a:avLst/>
            </a:prstGeom>
          </p:spPr>
        </p:pic>
        <p:pic>
          <p:nvPicPr>
            <p:cNvPr id="25" name="Graphic 24">
              <a:extLst>
                <a:ext uri="{FF2B5EF4-FFF2-40B4-BE49-F238E27FC236}">
                  <a16:creationId xmlns:a16="http://schemas.microsoft.com/office/drawing/2014/main" id="{44386235-B465-780E-37C5-2DB2709D2480}"/>
                </a:ext>
              </a:extLst>
            </p:cNvPr>
            <p:cNvPicPr>
              <a:picLocks noChangeAspect="1"/>
            </p:cNvPicPr>
            <p:nvPr/>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5767190" y="1760910"/>
              <a:ext cx="1911230" cy="971281"/>
            </a:xfrm>
            <a:prstGeom prst="rect">
              <a:avLst/>
            </a:prstGeom>
          </p:spPr>
        </p:pic>
        <p:pic>
          <p:nvPicPr>
            <p:cNvPr id="26" name="Graphic 25">
              <a:extLst>
                <a:ext uri="{FF2B5EF4-FFF2-40B4-BE49-F238E27FC236}">
                  <a16:creationId xmlns:a16="http://schemas.microsoft.com/office/drawing/2014/main" id="{45250FB5-DE9E-7EA0-00B8-A644D745CC4F}"/>
                </a:ext>
              </a:extLst>
            </p:cNvPr>
            <p:cNvPicPr>
              <a:picLocks noChangeAspect="1"/>
            </p:cNvPicPr>
            <p:nvPr/>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7904966" y="1760910"/>
              <a:ext cx="1911230" cy="971281"/>
            </a:xfrm>
            <a:prstGeom prst="rect">
              <a:avLst/>
            </a:prstGeom>
          </p:spPr>
        </p:pic>
        <p:pic>
          <p:nvPicPr>
            <p:cNvPr id="27" name="Graphic 26">
              <a:extLst>
                <a:ext uri="{FF2B5EF4-FFF2-40B4-BE49-F238E27FC236}">
                  <a16:creationId xmlns:a16="http://schemas.microsoft.com/office/drawing/2014/main" id="{FAA475F5-B802-CB8C-DDFA-B999FA8AB027}"/>
                </a:ext>
              </a:extLst>
            </p:cNvPr>
            <p:cNvPicPr>
              <a:picLocks noChangeAspect="1"/>
            </p:cNvPicPr>
            <p:nvPr/>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042741" y="1760910"/>
              <a:ext cx="1911230" cy="971281"/>
            </a:xfrm>
            <a:prstGeom prst="rect">
              <a:avLst/>
            </a:prstGeom>
          </p:spPr>
        </p:pic>
      </p:grpSp>
      <p:grpSp>
        <p:nvGrpSpPr>
          <p:cNvPr id="29" name="Group 28">
            <a:extLst>
              <a:ext uri="{FF2B5EF4-FFF2-40B4-BE49-F238E27FC236}">
                <a16:creationId xmlns:a16="http://schemas.microsoft.com/office/drawing/2014/main" id="{DBA6F2EE-045C-DFA2-9F68-C132FF7278CF}"/>
              </a:ext>
            </a:extLst>
          </p:cNvPr>
          <p:cNvGrpSpPr/>
          <p:nvPr/>
        </p:nvGrpSpPr>
        <p:grpSpPr>
          <a:xfrm>
            <a:off x="4654191" y="4140660"/>
            <a:ext cx="6186782" cy="971281"/>
            <a:chOff x="3629414" y="1760910"/>
            <a:chExt cx="6186782" cy="971281"/>
          </a:xfrm>
        </p:grpSpPr>
        <p:pic>
          <p:nvPicPr>
            <p:cNvPr id="30" name="Graphic 29">
              <a:extLst>
                <a:ext uri="{FF2B5EF4-FFF2-40B4-BE49-F238E27FC236}">
                  <a16:creationId xmlns:a16="http://schemas.microsoft.com/office/drawing/2014/main" id="{24822D29-F949-1A6F-66E8-5F52BFF1B597}"/>
                </a:ext>
              </a:extLst>
            </p:cNvPr>
            <p:cNvPicPr>
              <a:picLocks noChangeAspect="1"/>
            </p:cNvPicPr>
            <p:nvPr/>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3629414" y="1760910"/>
              <a:ext cx="1911230" cy="971281"/>
            </a:xfrm>
            <a:prstGeom prst="rect">
              <a:avLst/>
            </a:prstGeom>
          </p:spPr>
        </p:pic>
        <p:pic>
          <p:nvPicPr>
            <p:cNvPr id="31" name="Graphic 30">
              <a:extLst>
                <a:ext uri="{FF2B5EF4-FFF2-40B4-BE49-F238E27FC236}">
                  <a16:creationId xmlns:a16="http://schemas.microsoft.com/office/drawing/2014/main" id="{BAA2010F-AB1B-91BB-8E20-A93A585B65CF}"/>
                </a:ext>
              </a:extLst>
            </p:cNvPr>
            <p:cNvPicPr>
              <a:picLocks noChangeAspect="1"/>
            </p:cNvPicPr>
            <p:nvPr/>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5767190" y="1760910"/>
              <a:ext cx="1911230" cy="971281"/>
            </a:xfrm>
            <a:prstGeom prst="rect">
              <a:avLst/>
            </a:prstGeom>
          </p:spPr>
        </p:pic>
        <p:pic>
          <p:nvPicPr>
            <p:cNvPr id="32" name="Graphic 31">
              <a:extLst>
                <a:ext uri="{FF2B5EF4-FFF2-40B4-BE49-F238E27FC236}">
                  <a16:creationId xmlns:a16="http://schemas.microsoft.com/office/drawing/2014/main" id="{4C69EB15-53E1-C3A7-7E51-784E54367714}"/>
                </a:ext>
              </a:extLst>
            </p:cNvPr>
            <p:cNvPicPr>
              <a:picLocks noChangeAspect="1"/>
            </p:cNvPicPr>
            <p:nvPr/>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7904966" y="1760910"/>
              <a:ext cx="1911230" cy="971281"/>
            </a:xfrm>
            <a:prstGeom prst="rect">
              <a:avLst/>
            </a:prstGeom>
          </p:spPr>
        </p:pic>
      </p:grpSp>
      <p:pic>
        <p:nvPicPr>
          <p:cNvPr id="36" name="Graphic 35" descr="Open hand with plant with solid fill">
            <a:extLst>
              <a:ext uri="{FF2B5EF4-FFF2-40B4-BE49-F238E27FC236}">
                <a16:creationId xmlns:a16="http://schemas.microsoft.com/office/drawing/2014/main" id="{352521F8-A030-174A-B5C1-B27B2D7BF818}"/>
              </a:ext>
            </a:extLst>
          </p:cNvPr>
          <p:cNvPicPr>
            <a:picLocks noChangeAspect="1"/>
          </p:cNvPicPr>
          <p:nvPr/>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4313024" y="1048864"/>
            <a:ext cx="682334" cy="682334"/>
          </a:xfrm>
          <a:prstGeom prst="rect">
            <a:avLst/>
          </a:prstGeom>
        </p:spPr>
      </p:pic>
      <p:pic>
        <p:nvPicPr>
          <p:cNvPr id="38" name="Graphic 37" descr="Man with cane with solid fill">
            <a:extLst>
              <a:ext uri="{FF2B5EF4-FFF2-40B4-BE49-F238E27FC236}">
                <a16:creationId xmlns:a16="http://schemas.microsoft.com/office/drawing/2014/main" id="{F0CDD879-9449-685D-1E6F-5E34232A781A}"/>
              </a:ext>
            </a:extLst>
          </p:cNvPr>
          <p:cNvPicPr>
            <a:picLocks noChangeAspect="1"/>
          </p:cNvPicPr>
          <p:nvPr/>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6323228" y="996505"/>
            <a:ext cx="710933" cy="710933"/>
          </a:xfrm>
          <a:prstGeom prst="rect">
            <a:avLst/>
          </a:prstGeom>
        </p:spPr>
      </p:pic>
      <p:pic>
        <p:nvPicPr>
          <p:cNvPr id="40" name="Graphic 39" descr="First aid kit with solid fill">
            <a:extLst>
              <a:ext uri="{FF2B5EF4-FFF2-40B4-BE49-F238E27FC236}">
                <a16:creationId xmlns:a16="http://schemas.microsoft.com/office/drawing/2014/main" id="{6FC05554-10D7-9A50-C5B8-CF494B059B32}"/>
              </a:ext>
            </a:extLst>
          </p:cNvPr>
          <p:cNvPicPr>
            <a:picLocks noChangeAspect="1"/>
          </p:cNvPicPr>
          <p:nvPr/>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9596955" y="3484642"/>
            <a:ext cx="576805" cy="576805"/>
          </a:xfrm>
          <a:prstGeom prst="rect">
            <a:avLst/>
          </a:prstGeom>
        </p:spPr>
      </p:pic>
      <p:pic>
        <p:nvPicPr>
          <p:cNvPr id="42" name="Graphic 41" descr="Bowl with solid fill">
            <a:extLst>
              <a:ext uri="{FF2B5EF4-FFF2-40B4-BE49-F238E27FC236}">
                <a16:creationId xmlns:a16="http://schemas.microsoft.com/office/drawing/2014/main" id="{FF5B07A4-0FA2-7FCD-1EE9-856BB53236C8}"/>
              </a:ext>
            </a:extLst>
          </p:cNvPr>
          <p:cNvPicPr>
            <a:picLocks noChangeAspect="1"/>
          </p:cNvPicPr>
          <p:nvPr/>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7386245" y="3484642"/>
            <a:ext cx="704727" cy="704727"/>
          </a:xfrm>
          <a:prstGeom prst="rect">
            <a:avLst/>
          </a:prstGeom>
        </p:spPr>
      </p:pic>
      <p:pic>
        <p:nvPicPr>
          <p:cNvPr id="15" name="Graphic 14">
            <a:extLst>
              <a:ext uri="{FF2B5EF4-FFF2-40B4-BE49-F238E27FC236}">
                <a16:creationId xmlns:a16="http://schemas.microsoft.com/office/drawing/2014/main" id="{28D5A7B3-8979-B02B-CAFC-0BAC788CDEA3}"/>
              </a:ext>
            </a:extLst>
          </p:cNvPr>
          <p:cNvPicPr>
            <a:picLocks noChangeAspect="1"/>
          </p:cNvPicPr>
          <p:nvPr/>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9"/>
              </a:ext>
            </a:extLst>
          </a:blip>
          <a:stretch>
            <a:fillRect/>
          </a:stretch>
        </p:blipFill>
        <p:spPr>
          <a:xfrm>
            <a:off x="10464672" y="1090274"/>
            <a:ext cx="913626" cy="600740"/>
          </a:xfrm>
          <a:prstGeom prst="rect">
            <a:avLst/>
          </a:prstGeom>
        </p:spPr>
      </p:pic>
      <p:pic>
        <p:nvPicPr>
          <p:cNvPr id="37" name="Graphic 36">
            <a:extLst>
              <a:ext uri="{FF2B5EF4-FFF2-40B4-BE49-F238E27FC236}">
                <a16:creationId xmlns:a16="http://schemas.microsoft.com/office/drawing/2014/main" id="{079A0EFB-8AB4-E061-68BC-294BB6F96C0B}"/>
              </a:ext>
            </a:extLst>
          </p:cNvPr>
          <p:cNvPicPr>
            <a:picLocks noChangeAspect="1"/>
          </p:cNvPicPr>
          <p:nvPr/>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10"/>
              </a:ext>
            </a:extLst>
          </a:blip>
          <a:stretch>
            <a:fillRect/>
          </a:stretch>
        </p:blipFill>
        <p:spPr>
          <a:xfrm>
            <a:off x="5282781" y="3451847"/>
            <a:ext cx="654050" cy="609600"/>
          </a:xfrm>
          <a:prstGeom prst="rect">
            <a:avLst/>
          </a:prstGeom>
        </p:spPr>
      </p:pic>
      <p:pic>
        <p:nvPicPr>
          <p:cNvPr id="56" name="Graphic 55" descr="Raised hand with solid fill">
            <a:extLst>
              <a:ext uri="{FF2B5EF4-FFF2-40B4-BE49-F238E27FC236}">
                <a16:creationId xmlns:a16="http://schemas.microsoft.com/office/drawing/2014/main" id="{E503EF6C-D9AA-93D0-5326-EA21E4937D8A}"/>
              </a:ext>
            </a:extLst>
          </p:cNvPr>
          <p:cNvPicPr>
            <a:picLocks noChangeAspect="1"/>
          </p:cNvPicPr>
          <p:nvPr/>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11"/>
              </a:ext>
            </a:extLst>
          </a:blip>
          <a:stretch>
            <a:fillRect/>
          </a:stretch>
        </p:blipFill>
        <p:spPr>
          <a:xfrm>
            <a:off x="8478511" y="996504"/>
            <a:ext cx="710933" cy="710933"/>
          </a:xfrm>
          <a:prstGeom prst="rect">
            <a:avLst/>
          </a:prstGeom>
        </p:spPr>
      </p:pic>
    </p:spTree>
    <p:extLst>
      <p:ext uri="{BB962C8B-B14F-4D97-AF65-F5344CB8AC3E}">
        <p14:creationId xmlns:p14="http://schemas.microsoft.com/office/powerpoint/2010/main" val="162794889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1C1F454-0A6E-D5F4-6D8D-5CD480472527}"/>
              </a:ext>
            </a:extLst>
          </p:cNvPr>
          <p:cNvSpPr>
            <a:spLocks noGrp="1"/>
          </p:cNvSpPr>
          <p:nvPr>
            <p:ph type="body" sz="quarter" idx="10"/>
          </p:nvPr>
        </p:nvSpPr>
        <p:spPr/>
        <p:txBody>
          <a:bodyPr/>
          <a:lstStyle/>
          <a:p>
            <a:r>
              <a:rPr lang="en-GB"/>
              <a:t>Policy@</a:t>
            </a:r>
          </a:p>
          <a:p>
            <a:r>
              <a:rPr lang="en-GB"/>
              <a:t>Manchester </a:t>
            </a:r>
          </a:p>
        </p:txBody>
      </p:sp>
      <p:sp>
        <p:nvSpPr>
          <p:cNvPr id="4" name="Text Placeholder 3">
            <a:extLst>
              <a:ext uri="{FF2B5EF4-FFF2-40B4-BE49-F238E27FC236}">
                <a16:creationId xmlns:a16="http://schemas.microsoft.com/office/drawing/2014/main" id="{E352BD57-9878-B21F-3968-39FA84A775D3}"/>
              </a:ext>
            </a:extLst>
          </p:cNvPr>
          <p:cNvSpPr>
            <a:spLocks noGrp="1"/>
          </p:cNvSpPr>
          <p:nvPr>
            <p:ph type="body" sz="quarter" idx="11"/>
          </p:nvPr>
        </p:nvSpPr>
        <p:spPr/>
        <p:txBody>
          <a:bodyPr/>
          <a:lstStyle/>
          <a:p>
            <a:r>
              <a:rPr lang="en-GB"/>
              <a:t>Impacting lives locally, nationally and globally by influencing and challenging policymakers with research-informed evidence and ideas. </a:t>
            </a:r>
          </a:p>
        </p:txBody>
      </p:sp>
      <p:sp>
        <p:nvSpPr>
          <p:cNvPr id="5" name="Text Placeholder 4">
            <a:extLst>
              <a:ext uri="{FF2B5EF4-FFF2-40B4-BE49-F238E27FC236}">
                <a16:creationId xmlns:a16="http://schemas.microsoft.com/office/drawing/2014/main" id="{E2FFD268-B890-7887-9183-90CEBFC9DB5A}"/>
              </a:ext>
            </a:extLst>
          </p:cNvPr>
          <p:cNvSpPr>
            <a:spLocks noGrp="1"/>
          </p:cNvSpPr>
          <p:nvPr>
            <p:ph type="body" sz="quarter" idx="12"/>
          </p:nvPr>
        </p:nvSpPr>
        <p:spPr/>
        <p:txBody>
          <a:bodyPr/>
          <a:lstStyle/>
          <a:p>
            <a:endParaRPr lang="en-US"/>
          </a:p>
        </p:txBody>
      </p:sp>
      <p:pic>
        <p:nvPicPr>
          <p:cNvPr id="9" name="Picture Placeholder 8">
            <a:extLst>
              <a:ext uri="{FF2B5EF4-FFF2-40B4-BE49-F238E27FC236}">
                <a16:creationId xmlns:a16="http://schemas.microsoft.com/office/drawing/2014/main" id="{481023D8-B5B3-EDD1-378C-AE4461C75133}"/>
              </a:ext>
            </a:extLst>
          </p:cNvPr>
          <p:cNvPicPr>
            <a:picLocks noGrp="1" noChangeAspect="1"/>
          </p:cNvPicPr>
          <p:nvPr>
            <p:ph type="pic" sz="quarter" idx="13"/>
          </p:nvPr>
        </p:nvPicPr>
        <p:blipFill rotWithShape="1">
          <a:blip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t="-198466" r="-1225" b="-3257"/>
          <a:stretch/>
        </p:blipFill>
        <p:spPr>
          <a:xfrm>
            <a:off x="526647" y="4893151"/>
            <a:ext cx="2313427" cy="696463"/>
          </a:xfrm>
        </p:spPr>
      </p:pic>
      <p:pic>
        <p:nvPicPr>
          <p:cNvPr id="11" name="Picture Placeholder 10" descr="A person and person looking at sticky notes on a glass wall&#10;&#10;Description automatically generated">
            <a:extLst>
              <a:ext uri="{FF2B5EF4-FFF2-40B4-BE49-F238E27FC236}">
                <a16:creationId xmlns:a16="http://schemas.microsoft.com/office/drawing/2014/main" id="{7CE0D70E-120D-63B0-3BDE-CEA8DC2D3D38}"/>
              </a:ext>
            </a:extLst>
          </p:cNvPr>
          <p:cNvPicPr>
            <a:picLocks noGrp="1" noChangeAspect="1"/>
          </p:cNvPicPr>
          <p:nvPr>
            <p:ph type="pic" sz="quarter" idx="14"/>
          </p:nvPr>
        </p:nvPicPr>
        <p:blipFill rotWithShape="1">
          <a:blip r:embed="rId4" cstate="screen">
            <a:alphaModFix amt="36000"/>
            <a:extLst>
              <a:ext uri="{28A0092B-C50C-407E-A947-70E740481C1C}">
                <a14:useLocalDpi xmlns:a14="http://schemas.microsoft.com/office/drawing/2010/main"/>
              </a:ext>
            </a:extLst>
          </a:blip>
          <a:srcRect/>
          <a:stretch/>
        </p:blipFill>
        <p:spPr>
          <a:xfrm>
            <a:off x="3317875" y="0"/>
            <a:ext cx="8874125" cy="6858000"/>
          </a:xfrm>
          <a:solidFill>
            <a:schemeClr val="tx2"/>
          </a:solidFill>
        </p:spPr>
      </p:pic>
      <p:sp>
        <p:nvSpPr>
          <p:cNvPr id="23" name="TextBox 22">
            <a:extLst>
              <a:ext uri="{FF2B5EF4-FFF2-40B4-BE49-F238E27FC236}">
                <a16:creationId xmlns:a16="http://schemas.microsoft.com/office/drawing/2014/main" id="{8C6FEA47-4DB6-59D1-D1C8-2DA76C752C8D}"/>
              </a:ext>
            </a:extLst>
          </p:cNvPr>
          <p:cNvSpPr txBox="1"/>
          <p:nvPr/>
        </p:nvSpPr>
        <p:spPr>
          <a:xfrm>
            <a:off x="3518698" y="4481618"/>
            <a:ext cx="2057766" cy="830997"/>
          </a:xfrm>
          <a:prstGeom prst="rect">
            <a:avLst/>
          </a:prstGeom>
          <a:noFill/>
        </p:spPr>
        <p:txBody>
          <a:bodyPr wrap="square" lIns="0" tIns="0" rIns="0" bIns="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a:ln>
                  <a:noFill/>
                </a:ln>
                <a:solidFill>
                  <a:srgbClr val="FFFFFF"/>
                </a:solidFill>
                <a:effectLst/>
                <a:uLnTx/>
                <a:uFillTx/>
                <a:latin typeface="Arial" panose="020B0604020202020204"/>
                <a:ea typeface="+mn-ea"/>
                <a:cs typeface="+mn-cs"/>
              </a:rPr>
              <a:t>Connecting researchers and policymakers </a:t>
            </a:r>
          </a:p>
        </p:txBody>
      </p:sp>
      <p:sp>
        <p:nvSpPr>
          <p:cNvPr id="24" name="TextBox 23">
            <a:extLst>
              <a:ext uri="{FF2B5EF4-FFF2-40B4-BE49-F238E27FC236}">
                <a16:creationId xmlns:a16="http://schemas.microsoft.com/office/drawing/2014/main" id="{ADD7B1BC-4F2C-6128-8016-7E9FB3C3C35E}"/>
              </a:ext>
            </a:extLst>
          </p:cNvPr>
          <p:cNvSpPr txBox="1"/>
          <p:nvPr/>
        </p:nvSpPr>
        <p:spPr>
          <a:xfrm>
            <a:off x="5832260" y="4481618"/>
            <a:ext cx="1756621" cy="553998"/>
          </a:xfrm>
          <a:prstGeom prst="rect">
            <a:avLst/>
          </a:prstGeom>
          <a:noFill/>
        </p:spPr>
        <p:txBody>
          <a:bodyPr wrap="square" lIns="0" tIns="0" rIns="0" bIns="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a:ln>
                  <a:noFill/>
                </a:ln>
                <a:solidFill>
                  <a:srgbClr val="FFFFFF"/>
                </a:solidFill>
                <a:effectLst/>
                <a:uLnTx/>
                <a:uFillTx/>
                <a:latin typeface="Arial" panose="020B0604020202020204"/>
                <a:ea typeface="+mn-ea"/>
                <a:cs typeface="+mn-cs"/>
              </a:rPr>
              <a:t>Sharing expertise</a:t>
            </a:r>
          </a:p>
        </p:txBody>
      </p:sp>
      <p:sp>
        <p:nvSpPr>
          <p:cNvPr id="25" name="TextBox 24">
            <a:extLst>
              <a:ext uri="{FF2B5EF4-FFF2-40B4-BE49-F238E27FC236}">
                <a16:creationId xmlns:a16="http://schemas.microsoft.com/office/drawing/2014/main" id="{B9364F84-C8E3-597E-6DB6-257CBDEA7D56}"/>
              </a:ext>
            </a:extLst>
          </p:cNvPr>
          <p:cNvSpPr txBox="1"/>
          <p:nvPr/>
        </p:nvSpPr>
        <p:spPr>
          <a:xfrm>
            <a:off x="7983727" y="4481618"/>
            <a:ext cx="1628796" cy="553998"/>
          </a:xfrm>
          <a:prstGeom prst="rect">
            <a:avLst/>
          </a:prstGeom>
          <a:noFill/>
        </p:spPr>
        <p:txBody>
          <a:bodyPr wrap="square" lIns="0" tIns="0" rIns="0" bIns="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a:ln>
                  <a:noFill/>
                </a:ln>
                <a:solidFill>
                  <a:srgbClr val="FFFFFF"/>
                </a:solidFill>
                <a:effectLst/>
                <a:uLnTx/>
                <a:uFillTx/>
                <a:latin typeface="Arial" panose="020B0604020202020204"/>
                <a:ea typeface="+mn-ea"/>
                <a:cs typeface="+mn-cs"/>
              </a:rPr>
              <a:t>Creating partnerships </a:t>
            </a:r>
          </a:p>
        </p:txBody>
      </p:sp>
      <p:sp>
        <p:nvSpPr>
          <p:cNvPr id="26" name="TextBox 25">
            <a:extLst>
              <a:ext uri="{FF2B5EF4-FFF2-40B4-BE49-F238E27FC236}">
                <a16:creationId xmlns:a16="http://schemas.microsoft.com/office/drawing/2014/main" id="{8B7E6055-326B-DE88-8EF9-F272D71A7016}"/>
              </a:ext>
            </a:extLst>
          </p:cNvPr>
          <p:cNvSpPr txBox="1"/>
          <p:nvPr/>
        </p:nvSpPr>
        <p:spPr>
          <a:xfrm>
            <a:off x="10177617" y="4481618"/>
            <a:ext cx="1487736" cy="830997"/>
          </a:xfrm>
          <a:prstGeom prst="rect">
            <a:avLst/>
          </a:prstGeom>
          <a:noFill/>
        </p:spPr>
        <p:txBody>
          <a:bodyPr wrap="square" lIns="0" tIns="0" rIns="0" bIns="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a:ln>
                  <a:noFill/>
                </a:ln>
                <a:solidFill>
                  <a:srgbClr val="FFFFFF"/>
                </a:solidFill>
                <a:effectLst/>
                <a:uLnTx/>
                <a:uFillTx/>
                <a:latin typeface="Arial" panose="020B0604020202020204"/>
                <a:ea typeface="+mn-ea"/>
                <a:cs typeface="+mn-cs"/>
              </a:rPr>
              <a:t>Providing training and resources</a:t>
            </a:r>
          </a:p>
        </p:txBody>
      </p:sp>
      <p:grpSp>
        <p:nvGrpSpPr>
          <p:cNvPr id="30" name="Group 29">
            <a:extLst>
              <a:ext uri="{FF2B5EF4-FFF2-40B4-BE49-F238E27FC236}">
                <a16:creationId xmlns:a16="http://schemas.microsoft.com/office/drawing/2014/main" id="{56DAD726-9E0F-37CF-EFBB-8DAE0614E90B}"/>
              </a:ext>
            </a:extLst>
          </p:cNvPr>
          <p:cNvGrpSpPr/>
          <p:nvPr/>
        </p:nvGrpSpPr>
        <p:grpSpPr>
          <a:xfrm>
            <a:off x="3585304" y="4158215"/>
            <a:ext cx="8324557" cy="971281"/>
            <a:chOff x="3629414" y="1760910"/>
            <a:chExt cx="8324557" cy="971281"/>
          </a:xfrm>
        </p:grpSpPr>
        <p:pic>
          <p:nvPicPr>
            <p:cNvPr id="31" name="Graphic 30">
              <a:extLst>
                <a:ext uri="{FF2B5EF4-FFF2-40B4-BE49-F238E27FC236}">
                  <a16:creationId xmlns:a16="http://schemas.microsoft.com/office/drawing/2014/main" id="{3339345D-E26B-837F-1AC3-CF26C6FDBCB5}"/>
                </a:ext>
              </a:extLst>
            </p:cNvPr>
            <p:cNvPicPr>
              <a:picLocks noChangeAspect="1"/>
            </p:cNvPicPr>
            <p:nvPr/>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3629414" y="1760910"/>
              <a:ext cx="1911230" cy="971281"/>
            </a:xfrm>
            <a:prstGeom prst="rect">
              <a:avLst/>
            </a:prstGeom>
          </p:spPr>
        </p:pic>
        <p:pic>
          <p:nvPicPr>
            <p:cNvPr id="32" name="Graphic 31">
              <a:extLst>
                <a:ext uri="{FF2B5EF4-FFF2-40B4-BE49-F238E27FC236}">
                  <a16:creationId xmlns:a16="http://schemas.microsoft.com/office/drawing/2014/main" id="{54E47325-B8EF-8D40-F52B-51CCD8D48497}"/>
                </a:ext>
              </a:extLst>
            </p:cNvPr>
            <p:cNvPicPr>
              <a:picLocks noChangeAspect="1"/>
            </p:cNvPicPr>
            <p:nvPr/>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5767190" y="1760910"/>
              <a:ext cx="1911230" cy="971281"/>
            </a:xfrm>
            <a:prstGeom prst="rect">
              <a:avLst/>
            </a:prstGeom>
          </p:spPr>
        </p:pic>
        <p:pic>
          <p:nvPicPr>
            <p:cNvPr id="33" name="Graphic 32">
              <a:extLst>
                <a:ext uri="{FF2B5EF4-FFF2-40B4-BE49-F238E27FC236}">
                  <a16:creationId xmlns:a16="http://schemas.microsoft.com/office/drawing/2014/main" id="{7C23545D-C76D-EC3B-72E5-D1E3B0FE0556}"/>
                </a:ext>
              </a:extLst>
            </p:cNvPr>
            <p:cNvPicPr>
              <a:picLocks noChangeAspect="1"/>
            </p:cNvPicPr>
            <p:nvPr/>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7904966" y="1760910"/>
              <a:ext cx="1911230" cy="971281"/>
            </a:xfrm>
            <a:prstGeom prst="rect">
              <a:avLst/>
            </a:prstGeom>
          </p:spPr>
        </p:pic>
        <p:pic>
          <p:nvPicPr>
            <p:cNvPr id="34" name="Graphic 33">
              <a:extLst>
                <a:ext uri="{FF2B5EF4-FFF2-40B4-BE49-F238E27FC236}">
                  <a16:creationId xmlns:a16="http://schemas.microsoft.com/office/drawing/2014/main" id="{6C80E10A-003C-A9D9-1ECD-8AA40595F6A2}"/>
                </a:ext>
              </a:extLst>
            </p:cNvPr>
            <p:cNvPicPr>
              <a:picLocks noChangeAspect="1"/>
            </p:cNvPicPr>
            <p:nvPr/>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0042741" y="1760910"/>
              <a:ext cx="1911230" cy="971281"/>
            </a:xfrm>
            <a:prstGeom prst="rect">
              <a:avLst/>
            </a:prstGeom>
          </p:spPr>
        </p:pic>
      </p:grpSp>
      <p:pic>
        <p:nvPicPr>
          <p:cNvPr id="47" name="Graphic 46" descr="Connections with solid fill">
            <a:extLst>
              <a:ext uri="{FF2B5EF4-FFF2-40B4-BE49-F238E27FC236}">
                <a16:creationId xmlns:a16="http://schemas.microsoft.com/office/drawing/2014/main" id="{242F4997-D3AE-623A-6EC1-2AE671D3C9B5}"/>
              </a:ext>
            </a:extLst>
          </p:cNvPr>
          <p:cNvPicPr>
            <a:picLocks noChangeAspect="1"/>
          </p:cNvPicPr>
          <p:nvPr/>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4121414" y="3278592"/>
            <a:ext cx="839010" cy="839010"/>
          </a:xfrm>
          <a:prstGeom prst="rect">
            <a:avLst/>
          </a:prstGeom>
        </p:spPr>
      </p:pic>
      <p:pic>
        <p:nvPicPr>
          <p:cNvPr id="49" name="Graphic 48" descr="Share with solid fill">
            <a:extLst>
              <a:ext uri="{FF2B5EF4-FFF2-40B4-BE49-F238E27FC236}">
                <a16:creationId xmlns:a16="http://schemas.microsoft.com/office/drawing/2014/main" id="{93395EA1-2643-10E9-4F4D-6D8A9E02706A}"/>
              </a:ext>
            </a:extLst>
          </p:cNvPr>
          <p:cNvPicPr>
            <a:picLocks noChangeAspect="1"/>
          </p:cNvPicPr>
          <p:nvPr/>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6096000" y="3232841"/>
            <a:ext cx="914400" cy="914400"/>
          </a:xfrm>
          <a:prstGeom prst="rect">
            <a:avLst/>
          </a:prstGeom>
        </p:spPr>
      </p:pic>
      <p:pic>
        <p:nvPicPr>
          <p:cNvPr id="51" name="Graphic 50" descr="Boardroom with solid fill">
            <a:extLst>
              <a:ext uri="{FF2B5EF4-FFF2-40B4-BE49-F238E27FC236}">
                <a16:creationId xmlns:a16="http://schemas.microsoft.com/office/drawing/2014/main" id="{6B510F80-9E88-381B-106B-3813D2078F37}"/>
              </a:ext>
            </a:extLst>
          </p:cNvPr>
          <p:cNvPicPr>
            <a:picLocks noChangeAspect="1"/>
          </p:cNvPicPr>
          <p:nvPr/>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8340925" y="3278592"/>
            <a:ext cx="914400" cy="914400"/>
          </a:xfrm>
          <a:prstGeom prst="rect">
            <a:avLst/>
          </a:prstGeom>
        </p:spPr>
      </p:pic>
      <p:pic>
        <p:nvPicPr>
          <p:cNvPr id="53" name="Graphic 52" descr="Teacher with solid fill">
            <a:extLst>
              <a:ext uri="{FF2B5EF4-FFF2-40B4-BE49-F238E27FC236}">
                <a16:creationId xmlns:a16="http://schemas.microsoft.com/office/drawing/2014/main" id="{5C6725EA-0506-D358-F83F-E05E627AFDEA}"/>
              </a:ext>
            </a:extLst>
          </p:cNvPr>
          <p:cNvPicPr>
            <a:picLocks noChangeAspect="1"/>
          </p:cNvPicPr>
          <p:nvPr/>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9"/>
              </a:ext>
            </a:extLst>
          </a:blip>
          <a:stretch>
            <a:fillRect/>
          </a:stretch>
        </p:blipFill>
        <p:spPr>
          <a:xfrm>
            <a:off x="10585850" y="3393809"/>
            <a:ext cx="723793" cy="723793"/>
          </a:xfrm>
          <a:prstGeom prst="rect">
            <a:avLst/>
          </a:prstGeom>
        </p:spPr>
      </p:pic>
    </p:spTree>
    <p:extLst>
      <p:ext uri="{BB962C8B-B14F-4D97-AF65-F5344CB8AC3E}">
        <p14:creationId xmlns:p14="http://schemas.microsoft.com/office/powerpoint/2010/main" val="37340594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Contents</a:t>
            </a:r>
          </a:p>
        </p:txBody>
      </p:sp>
      <p:sp>
        <p:nvSpPr>
          <p:cNvPr id="3" name="Content Placeholder 2"/>
          <p:cNvSpPr>
            <a:spLocks noGrp="1"/>
          </p:cNvSpPr>
          <p:nvPr>
            <p:ph idx="1"/>
          </p:nvPr>
        </p:nvSpPr>
        <p:spPr/>
        <p:txBody>
          <a:bodyPr/>
          <a:lstStyle/>
          <a:p>
            <a:r>
              <a:rPr lang="en-GB" sz="2000">
                <a:hlinkClick r:id="rId2" action="ppaction://hlinksldjump"/>
              </a:rPr>
              <a:t>About the University, facts and figures</a:t>
            </a:r>
            <a:endParaRPr lang="en-GB" sz="2000"/>
          </a:p>
          <a:p>
            <a:r>
              <a:rPr lang="en-GB" sz="2000">
                <a:hlinkClick r:id="rId3" action="ppaction://hlinksldjump"/>
              </a:rPr>
              <a:t>Research, platforms and institutes</a:t>
            </a:r>
            <a:endParaRPr lang="en-GB" sz="2000"/>
          </a:p>
          <a:p>
            <a:r>
              <a:rPr lang="en-GB" sz="2000">
                <a:hlinkClick r:id="rId4" action="ppaction://hlinksldjump"/>
              </a:rPr>
              <a:t>Cultural institutions</a:t>
            </a:r>
            <a:endParaRPr lang="en-GB" sz="2000"/>
          </a:p>
          <a:p>
            <a:r>
              <a:rPr lang="en-GB" sz="2000">
                <a:hlinkClick r:id="rId5" action="ppaction://hlinksldjump"/>
              </a:rPr>
              <a:t>Innovation and research environment</a:t>
            </a:r>
            <a:endParaRPr lang="en-GB" sz="2000"/>
          </a:p>
          <a:p>
            <a:r>
              <a:rPr lang="en-GB" sz="2000">
                <a:hlinkClick r:id="rId6" action="ppaction://hlinksldjump"/>
              </a:rPr>
              <a:t>Global influence and reputation</a:t>
            </a:r>
            <a:endParaRPr lang="en-GB" sz="2000"/>
          </a:p>
          <a:p>
            <a:r>
              <a:rPr lang="en-GB" sz="2000">
                <a:hlinkClick r:id="rId7" action="ppaction://hlinksldjump"/>
              </a:rPr>
              <a:t>Slide usage guidance</a:t>
            </a:r>
            <a:endParaRPr lang="en-GB" sz="2000"/>
          </a:p>
          <a:p>
            <a:r>
              <a:rPr lang="en-GB" sz="2000">
                <a:hlinkClick r:id="rId8" action="ppaction://hlinksldjump"/>
              </a:rPr>
              <a:t>Bespoke slides for editing</a:t>
            </a:r>
            <a:endParaRPr lang="en-GB" sz="2000"/>
          </a:p>
        </p:txBody>
      </p:sp>
    </p:spTree>
    <p:extLst>
      <p:ext uri="{BB962C8B-B14F-4D97-AF65-F5344CB8AC3E}">
        <p14:creationId xmlns:p14="http://schemas.microsoft.com/office/powerpoint/2010/main" val="5777675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Research institutes </a:t>
            </a:r>
          </a:p>
        </p:txBody>
      </p:sp>
      <p:sp>
        <p:nvSpPr>
          <p:cNvPr id="3" name="Text Placeholder 2">
            <a:extLst>
              <a:ext uri="{FF2B5EF4-FFF2-40B4-BE49-F238E27FC236}">
                <a16:creationId xmlns:a16="http://schemas.microsoft.com/office/drawing/2014/main" id="{3018A14E-B11C-330D-F68E-EEA42D0E8BD6}"/>
              </a:ext>
            </a:extLst>
          </p:cNvPr>
          <p:cNvSpPr>
            <a:spLocks noGrp="1"/>
          </p:cNvSpPr>
          <p:nvPr>
            <p:ph type="body" sz="quarter" idx="10"/>
          </p:nvPr>
        </p:nvSpPr>
        <p:spPr>
          <a:xfrm>
            <a:off x="527050" y="3224213"/>
            <a:ext cx="5486572" cy="2379662"/>
          </a:xfrm>
        </p:spPr>
        <p:txBody>
          <a:bodyPr/>
          <a:lstStyle/>
          <a:p>
            <a:r>
              <a:rPr lang="en-US" sz="2000">
                <a:latin typeface="Arial"/>
                <a:ea typeface="Calibri"/>
                <a:cs typeface="Calibri"/>
              </a:rPr>
              <a:t>The University of Manchester is home to 21 interdisciplinary research institutes, combining </a:t>
            </a:r>
            <a:r>
              <a:rPr lang="en-US">
                <a:latin typeface="Arial"/>
                <a:ea typeface="Calibri"/>
                <a:cs typeface="Calibri"/>
              </a:rPr>
              <a:t>specialisms</a:t>
            </a:r>
            <a:r>
              <a:rPr lang="en-US" sz="2000">
                <a:latin typeface="Arial"/>
                <a:ea typeface="Calibri"/>
                <a:cs typeface="Calibri"/>
              </a:rPr>
              <a:t> and knowledge to drive cutting-edge research and develop solutions to the world's biggest challenges.</a:t>
            </a:r>
          </a:p>
          <a:p>
            <a:endParaRPr lang="en-US"/>
          </a:p>
        </p:txBody>
      </p:sp>
      <p:graphicFrame>
        <p:nvGraphicFramePr>
          <p:cNvPr id="4" name="Table 3">
            <a:extLst>
              <a:ext uri="{FF2B5EF4-FFF2-40B4-BE49-F238E27FC236}">
                <a16:creationId xmlns:a16="http://schemas.microsoft.com/office/drawing/2014/main" id="{B55DEE90-92A8-35F8-CF81-8F33EC01478A}"/>
              </a:ext>
            </a:extLst>
          </p:cNvPr>
          <p:cNvGraphicFramePr>
            <a:graphicFrameLocks noGrp="1"/>
          </p:cNvGraphicFramePr>
          <p:nvPr>
            <p:extLst>
              <p:ext uri="{D42A27DB-BD31-4B8C-83A1-F6EECF244321}">
                <p14:modId xmlns:p14="http://schemas.microsoft.com/office/powerpoint/2010/main" val="4024458330"/>
              </p:ext>
            </p:extLst>
          </p:nvPr>
        </p:nvGraphicFramePr>
        <p:xfrm>
          <a:off x="7710617" y="172993"/>
          <a:ext cx="4308390" cy="6456408"/>
        </p:xfrm>
        <a:graphic>
          <a:graphicData uri="http://schemas.openxmlformats.org/drawingml/2006/table">
            <a:tbl>
              <a:tblPr>
                <a:tableStyleId>{5C22544A-7EE6-4342-B048-85BDC9FD1C3A}</a:tableStyleId>
              </a:tblPr>
              <a:tblGrid>
                <a:gridCol w="1436130">
                  <a:extLst>
                    <a:ext uri="{9D8B030D-6E8A-4147-A177-3AD203B41FA5}">
                      <a16:colId xmlns:a16="http://schemas.microsoft.com/office/drawing/2014/main" val="2484633865"/>
                    </a:ext>
                  </a:extLst>
                </a:gridCol>
                <a:gridCol w="1436130">
                  <a:extLst>
                    <a:ext uri="{9D8B030D-6E8A-4147-A177-3AD203B41FA5}">
                      <a16:colId xmlns:a16="http://schemas.microsoft.com/office/drawing/2014/main" val="3304062104"/>
                    </a:ext>
                  </a:extLst>
                </a:gridCol>
                <a:gridCol w="1436130">
                  <a:extLst>
                    <a:ext uri="{9D8B030D-6E8A-4147-A177-3AD203B41FA5}">
                      <a16:colId xmlns:a16="http://schemas.microsoft.com/office/drawing/2014/main" val="1055099045"/>
                    </a:ext>
                  </a:extLst>
                </a:gridCol>
              </a:tblGrid>
              <a:tr h="922344">
                <a:tc>
                  <a: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n-GB" sz="1000">
                          <a:solidFill>
                            <a:schemeClr val="bg1"/>
                          </a:solidFill>
                        </a:rPr>
                        <a:t>Cancer Research UK </a:t>
                      </a:r>
                      <a:br>
                        <a:rPr lang="en-GB" sz="1000">
                          <a:solidFill>
                            <a:schemeClr val="bg1"/>
                          </a:solidFill>
                        </a:rPr>
                      </a:br>
                      <a:r>
                        <a:rPr lang="en-GB" sz="1000">
                          <a:solidFill>
                            <a:schemeClr val="bg1"/>
                          </a:solidFill>
                        </a:rPr>
                        <a:t>Manchester Institute </a:t>
                      </a:r>
                      <a:endParaRPr lang="en-US" sz="1000">
                        <a:solidFill>
                          <a:schemeClr val="bg1"/>
                        </a:solidFill>
                      </a:endParaRPr>
                    </a:p>
                  </a:txBody>
                  <a:tcPr marT="0" marB="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tc>
                  <a: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n-GB" sz="1000">
                          <a:solidFill>
                            <a:schemeClr val="bg1"/>
                          </a:solidFill>
                        </a:rPr>
                        <a:t>Cathie Marsh</a:t>
                      </a:r>
                      <a:br>
                        <a:rPr lang="en-GB" sz="1000">
                          <a:solidFill>
                            <a:schemeClr val="bg1"/>
                          </a:solidFill>
                        </a:rPr>
                      </a:br>
                      <a:r>
                        <a:rPr lang="en-GB" sz="1000">
                          <a:solidFill>
                            <a:schemeClr val="bg1"/>
                          </a:solidFill>
                        </a:rPr>
                        <a:t>Institute for Social Research</a:t>
                      </a:r>
                      <a:endParaRPr lang="en-US" sz="1000">
                        <a:solidFill>
                          <a:schemeClr val="bg1"/>
                        </a:solidFill>
                      </a:endParaRPr>
                    </a:p>
                  </a:txBody>
                  <a:tcPr marL="90000" marT="0" marB="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tc>
                  <a: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n-GB" sz="1000">
                          <a:solidFill>
                            <a:schemeClr val="bg1"/>
                          </a:solidFill>
                        </a:rPr>
                        <a:t>The Christabel </a:t>
                      </a:r>
                      <a:br>
                        <a:rPr lang="en-GB" sz="1000">
                          <a:solidFill>
                            <a:schemeClr val="bg1"/>
                          </a:solidFill>
                        </a:rPr>
                      </a:br>
                      <a:r>
                        <a:rPr lang="en-GB" sz="1000">
                          <a:solidFill>
                            <a:schemeClr val="bg1"/>
                          </a:solidFill>
                        </a:rPr>
                        <a:t>Pankhurst Institute </a:t>
                      </a:r>
                      <a:br>
                        <a:rPr lang="en-GB" sz="1000">
                          <a:solidFill>
                            <a:schemeClr val="bg1"/>
                          </a:solidFill>
                        </a:rPr>
                      </a:br>
                      <a:r>
                        <a:rPr lang="en-GB" sz="1000">
                          <a:solidFill>
                            <a:schemeClr val="bg1"/>
                          </a:solidFill>
                        </a:rPr>
                        <a:t>for Health Technology Research </a:t>
                      </a:r>
                      <a:br>
                        <a:rPr lang="en-GB" sz="1000">
                          <a:solidFill>
                            <a:schemeClr val="bg1"/>
                          </a:solidFill>
                        </a:rPr>
                      </a:br>
                      <a:r>
                        <a:rPr lang="en-GB" sz="1000">
                          <a:solidFill>
                            <a:schemeClr val="bg1"/>
                          </a:solidFill>
                        </a:rPr>
                        <a:t>and Innovation</a:t>
                      </a:r>
                      <a:endParaRPr lang="en-US" sz="1000">
                        <a:solidFill>
                          <a:schemeClr val="bg1"/>
                        </a:solidFill>
                      </a:endParaRPr>
                    </a:p>
                  </a:txBody>
                  <a:tcPr marT="0" marB="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2700236461"/>
                  </a:ext>
                </a:extLst>
              </a:tr>
              <a:tr h="922344">
                <a:tc>
                  <a: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n-GB" sz="1000">
                          <a:solidFill>
                            <a:schemeClr val="bg1"/>
                          </a:solidFill>
                        </a:rPr>
                        <a:t>Dalton Nuclear Institute</a:t>
                      </a:r>
                      <a:endParaRPr lang="en-US" sz="1000">
                        <a:solidFill>
                          <a:schemeClr val="bg1"/>
                        </a:solidFill>
                      </a:endParaRPr>
                    </a:p>
                  </a:txBody>
                  <a:tcPr marT="0" marB="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tc>
                  <a: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n-GB" sz="1000">
                          <a:solidFill>
                            <a:schemeClr val="bg1"/>
                          </a:solidFill>
                        </a:rPr>
                        <a:t>Global Development Institute </a:t>
                      </a:r>
                      <a:endParaRPr lang="en-US" sz="1000">
                        <a:solidFill>
                          <a:schemeClr val="bg1"/>
                        </a:solidFill>
                      </a:endParaRPr>
                    </a:p>
                  </a:txBody>
                  <a:tcPr marL="90000" marT="0" marB="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tc>
                  <a: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n-GB" sz="1000">
                          <a:solidFill>
                            <a:schemeClr val="bg1"/>
                          </a:solidFill>
                        </a:rPr>
                        <a:t>Henry Royce </a:t>
                      </a:r>
                      <a:br>
                        <a:rPr lang="en-GB" sz="1000">
                          <a:solidFill>
                            <a:schemeClr val="bg1"/>
                          </a:solidFill>
                        </a:rPr>
                      </a:br>
                      <a:r>
                        <a:rPr lang="en-GB" sz="1000">
                          <a:solidFill>
                            <a:schemeClr val="bg1"/>
                          </a:solidFill>
                        </a:rPr>
                        <a:t>Institute </a:t>
                      </a:r>
                      <a:endParaRPr lang="en-US" sz="1000">
                        <a:solidFill>
                          <a:schemeClr val="bg1"/>
                        </a:solidFill>
                      </a:endParaRPr>
                    </a:p>
                  </a:txBody>
                  <a:tcPr marT="0" marB="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218586451"/>
                  </a:ext>
                </a:extLst>
              </a:tr>
              <a:tr h="922344">
                <a:tc>
                  <a: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n-GB" sz="1000">
                          <a:solidFill>
                            <a:schemeClr val="bg1"/>
                          </a:solidFill>
                        </a:rPr>
                        <a:t>Humanitarian and Conflict Response Institute </a:t>
                      </a:r>
                      <a:endParaRPr lang="en-US" sz="1000">
                        <a:solidFill>
                          <a:schemeClr val="bg1"/>
                        </a:solidFill>
                      </a:endParaRPr>
                    </a:p>
                  </a:txBody>
                  <a:tcPr marT="0" marB="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tc>
                  <a: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n-GB" sz="1000">
                          <a:solidFill>
                            <a:schemeClr val="bg1"/>
                          </a:solidFill>
                        </a:rPr>
                        <a:t>Institute for Data Science and </a:t>
                      </a:r>
                      <a:br>
                        <a:rPr lang="en-GB" sz="1000">
                          <a:solidFill>
                            <a:schemeClr val="bg1"/>
                          </a:solidFill>
                        </a:rPr>
                      </a:br>
                      <a:r>
                        <a:rPr lang="en-GB" sz="1000">
                          <a:solidFill>
                            <a:schemeClr val="bg1"/>
                          </a:solidFill>
                        </a:rPr>
                        <a:t>Artificial Intelligence </a:t>
                      </a:r>
                      <a:endParaRPr lang="en-US" sz="1000">
                        <a:solidFill>
                          <a:schemeClr val="bg1"/>
                        </a:solidFill>
                      </a:endParaRPr>
                    </a:p>
                  </a:txBody>
                  <a:tcPr marL="90000" marT="0" marB="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tc>
                  <a: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n-GB" sz="1000">
                          <a:solidFill>
                            <a:schemeClr val="bg1"/>
                          </a:solidFill>
                        </a:rPr>
                        <a:t>John Rylands Research</a:t>
                      </a:r>
                      <a:br>
                        <a:rPr lang="en-GB" sz="1000">
                          <a:solidFill>
                            <a:schemeClr val="bg1"/>
                          </a:solidFill>
                        </a:rPr>
                      </a:br>
                      <a:r>
                        <a:rPr lang="en-GB" sz="1000">
                          <a:solidFill>
                            <a:schemeClr val="bg1"/>
                          </a:solidFill>
                        </a:rPr>
                        <a:t>Institute and Library </a:t>
                      </a:r>
                      <a:endParaRPr lang="en-US" sz="1000">
                        <a:solidFill>
                          <a:schemeClr val="bg1"/>
                        </a:solidFill>
                      </a:endParaRPr>
                    </a:p>
                  </a:txBody>
                  <a:tcPr marT="0" marB="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3684372646"/>
                  </a:ext>
                </a:extLst>
              </a:tr>
              <a:tr h="922344">
                <a:tc>
                  <a: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n-GB" sz="1000">
                          <a:solidFill>
                            <a:schemeClr val="bg1"/>
                          </a:solidFill>
                        </a:rPr>
                        <a:t>Lydia Becker </a:t>
                      </a:r>
                      <a:br>
                        <a:rPr lang="en-GB" sz="1000">
                          <a:solidFill>
                            <a:schemeClr val="bg1"/>
                          </a:solidFill>
                        </a:rPr>
                      </a:br>
                      <a:r>
                        <a:rPr lang="en-GB" sz="1000">
                          <a:solidFill>
                            <a:schemeClr val="bg1"/>
                          </a:solidFill>
                        </a:rPr>
                        <a:t>Institute of </a:t>
                      </a:r>
                      <a:br>
                        <a:rPr lang="en-GB" sz="1000">
                          <a:solidFill>
                            <a:schemeClr val="bg1"/>
                          </a:solidFill>
                        </a:rPr>
                      </a:br>
                      <a:r>
                        <a:rPr lang="en-GB" sz="1000">
                          <a:solidFill>
                            <a:schemeClr val="bg1"/>
                          </a:solidFill>
                        </a:rPr>
                        <a:t>Immunology and Inflammation</a:t>
                      </a:r>
                      <a:endParaRPr lang="en-US" sz="1000">
                        <a:solidFill>
                          <a:schemeClr val="bg1"/>
                        </a:solidFill>
                      </a:endParaRPr>
                    </a:p>
                  </a:txBody>
                  <a:tcPr marT="0" marB="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tc>
                  <a: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n-GB" sz="1000">
                          <a:solidFill>
                            <a:schemeClr val="bg1"/>
                          </a:solidFill>
                        </a:rPr>
                        <a:t>Manchester Cancer Research Centre</a:t>
                      </a:r>
                      <a:endParaRPr lang="en-US" sz="1000">
                        <a:solidFill>
                          <a:schemeClr val="bg1"/>
                        </a:solidFill>
                      </a:endParaRPr>
                    </a:p>
                  </a:txBody>
                  <a:tcPr marL="90000" marT="0" marB="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tc>
                  <a: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endParaRPr lang="en-GB" sz="1000">
                        <a:solidFill>
                          <a:schemeClr val="bg1"/>
                        </a:solidFill>
                      </a:endParaRPr>
                    </a:p>
                    <a:p>
                      <a:pPr marL="0" marR="0" lvl="0" indent="0" algn="ctr" defTabSz="914377" rtl="0" eaLnBrk="1" fontAlgn="auto" latinLnBrk="0" hangingPunct="1">
                        <a:lnSpc>
                          <a:spcPct val="100000"/>
                        </a:lnSpc>
                        <a:spcBef>
                          <a:spcPts val="0"/>
                        </a:spcBef>
                        <a:spcAft>
                          <a:spcPts val="0"/>
                        </a:spcAft>
                        <a:buClrTx/>
                        <a:buSzTx/>
                        <a:buFontTx/>
                        <a:buNone/>
                        <a:tabLst/>
                        <a:defRPr/>
                      </a:pPr>
                      <a:r>
                        <a:rPr lang="en-GB" sz="1000">
                          <a:solidFill>
                            <a:schemeClr val="bg1"/>
                          </a:solidFill>
                        </a:rPr>
                        <a:t>Work and Equalities Institute </a:t>
                      </a:r>
                      <a:endParaRPr lang="en-US" sz="1000">
                        <a:solidFill>
                          <a:schemeClr val="bg1"/>
                        </a:solidFill>
                      </a:endParaRPr>
                    </a:p>
                    <a:p>
                      <a:pPr marL="0" marR="0" lvl="0" indent="0" algn="ctr" defTabSz="914377" rtl="0" eaLnBrk="1" fontAlgn="auto" latinLnBrk="0" hangingPunct="1">
                        <a:lnSpc>
                          <a:spcPct val="100000"/>
                        </a:lnSpc>
                        <a:spcBef>
                          <a:spcPts val="0"/>
                        </a:spcBef>
                        <a:spcAft>
                          <a:spcPts val="0"/>
                        </a:spcAft>
                        <a:buClrTx/>
                        <a:buSzTx/>
                        <a:buFontTx/>
                        <a:buNone/>
                        <a:tabLst/>
                        <a:defRPr/>
                      </a:pPr>
                      <a:endParaRPr lang="en-US" sz="1000">
                        <a:solidFill>
                          <a:schemeClr val="bg1"/>
                        </a:solidFill>
                      </a:endParaRPr>
                    </a:p>
                  </a:txBody>
                  <a:tcPr marT="0" marB="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2925455241"/>
                  </a:ext>
                </a:extLst>
              </a:tr>
              <a:tr h="922344">
                <a:tc>
                  <a: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n-GB" sz="1000" kern="1200">
                          <a:solidFill>
                            <a:schemeClr val="bg1"/>
                          </a:solidFill>
                          <a:latin typeface="+mn-lt"/>
                          <a:ea typeface="+mn-ea"/>
                          <a:cs typeface="+mn-cs"/>
                        </a:rPr>
                        <a:t>Manchester</a:t>
                      </a:r>
                      <a:r>
                        <a:rPr lang="en-GB" sz="1000">
                          <a:solidFill>
                            <a:schemeClr val="bg1"/>
                          </a:solidFill>
                        </a:rPr>
                        <a:t> Environmental </a:t>
                      </a:r>
                      <a:r>
                        <a:rPr lang="en-GB" sz="1000" kern="1200">
                          <a:solidFill>
                            <a:schemeClr val="bg1"/>
                          </a:solidFill>
                          <a:latin typeface="+mn-lt"/>
                          <a:ea typeface="+mn-ea"/>
                          <a:cs typeface="+mn-cs"/>
                        </a:rPr>
                        <a:t>Research Institute </a:t>
                      </a:r>
                    </a:p>
                  </a:txBody>
                  <a:tcPr marT="0" marB="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tc>
                  <a: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n-GB" sz="1000">
                          <a:solidFill>
                            <a:schemeClr val="bg1"/>
                          </a:solidFill>
                        </a:rPr>
                        <a:t>Manchester Institute of Biotechnology </a:t>
                      </a:r>
                      <a:endParaRPr lang="en-US" sz="1000">
                        <a:solidFill>
                          <a:schemeClr val="bg1"/>
                        </a:solidFill>
                      </a:endParaRPr>
                    </a:p>
                  </a:txBody>
                  <a:tcPr marL="90000" marT="0" marB="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tc>
                  <a: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n-US" sz="1000">
                          <a:solidFill>
                            <a:schemeClr val="bg1"/>
                          </a:solidFill>
                        </a:rPr>
                        <a:t>Manchester Institute of Innovation Research</a:t>
                      </a:r>
                    </a:p>
                  </a:txBody>
                  <a:tcPr marT="0" marB="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2179699963"/>
                  </a:ext>
                </a:extLst>
              </a:tr>
              <a:tr h="922344">
                <a:tc>
                  <a: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n-US" sz="1000">
                          <a:solidFill>
                            <a:schemeClr val="bg1"/>
                          </a:solidFill>
                        </a:rPr>
                        <a:t>Manchester Urban Institute</a:t>
                      </a:r>
                    </a:p>
                  </a:txBody>
                  <a:tcPr marT="0" marB="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tc>
                  <a: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n-GB" sz="1000">
                          <a:solidFill>
                            <a:schemeClr val="bg1"/>
                          </a:solidFill>
                        </a:rPr>
                        <a:t>National Graphene Institute</a:t>
                      </a:r>
                      <a:endParaRPr lang="en-US" sz="1000">
                        <a:solidFill>
                          <a:schemeClr val="bg1"/>
                        </a:solidFill>
                      </a:endParaRPr>
                    </a:p>
                  </a:txBody>
                  <a:tcPr marL="90000" marT="0" marB="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tc>
                  <a: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n-GB" sz="1000">
                          <a:solidFill>
                            <a:schemeClr val="bg1"/>
                          </a:solidFill>
                        </a:rPr>
                        <a:t>Photon Science Institute </a:t>
                      </a:r>
                      <a:endParaRPr lang="en-US" sz="1000">
                        <a:solidFill>
                          <a:schemeClr val="bg1"/>
                        </a:solidFill>
                      </a:endParaRPr>
                    </a:p>
                  </a:txBody>
                  <a:tcPr marT="0" marB="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1167848127"/>
                  </a:ext>
                </a:extLst>
              </a:tr>
              <a:tr h="922344">
                <a:tc>
                  <a: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n-GB" sz="1000">
                          <a:solidFill>
                            <a:schemeClr val="bg1"/>
                          </a:solidFill>
                        </a:rPr>
                        <a:t>The Productivity</a:t>
                      </a:r>
                      <a:br>
                        <a:rPr lang="en-GB" sz="1000">
                          <a:solidFill>
                            <a:schemeClr val="bg1"/>
                          </a:solidFill>
                        </a:rPr>
                      </a:br>
                      <a:r>
                        <a:rPr lang="en-GB" sz="1000">
                          <a:solidFill>
                            <a:schemeClr val="bg1"/>
                          </a:solidFill>
                        </a:rPr>
                        <a:t>Institute</a:t>
                      </a:r>
                      <a:endParaRPr lang="en-US" sz="1000">
                        <a:solidFill>
                          <a:schemeClr val="bg1"/>
                        </a:solidFill>
                      </a:endParaRPr>
                    </a:p>
                  </a:txBody>
                  <a:tcPr marT="0" marB="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tc>
                  <a: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n-GB" sz="1000">
                          <a:solidFill>
                            <a:schemeClr val="bg1"/>
                          </a:solidFill>
                        </a:rPr>
                        <a:t>Sustainable Consumption Institute </a:t>
                      </a:r>
                      <a:endParaRPr lang="en-US" sz="1000">
                        <a:solidFill>
                          <a:schemeClr val="bg1"/>
                        </a:solidFill>
                      </a:endParaRPr>
                    </a:p>
                  </a:txBody>
                  <a:tcPr marL="90000" marT="0" marB="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tc>
                  <a: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n-GB" sz="1000">
                          <a:solidFill>
                            <a:schemeClr val="bg1"/>
                          </a:solidFill>
                        </a:rPr>
                        <a:t>Thomas Ashton Institute for</a:t>
                      </a:r>
                      <a:br>
                        <a:rPr lang="en-GB" sz="1000">
                          <a:solidFill>
                            <a:schemeClr val="bg1"/>
                          </a:solidFill>
                        </a:rPr>
                      </a:br>
                      <a:r>
                        <a:rPr lang="en-GB" sz="1000">
                          <a:solidFill>
                            <a:schemeClr val="bg1"/>
                          </a:solidFill>
                        </a:rPr>
                        <a:t>Risk and Regulatory Research</a:t>
                      </a:r>
                      <a:endParaRPr lang="en-US" sz="1000">
                        <a:solidFill>
                          <a:schemeClr val="bg1"/>
                        </a:solidFill>
                      </a:endParaRPr>
                    </a:p>
                  </a:txBody>
                  <a:tcPr marT="0" marB="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3138952725"/>
                  </a:ext>
                </a:extLst>
              </a:tr>
            </a:tbl>
          </a:graphicData>
        </a:graphic>
      </p:graphicFrame>
      <p:sp>
        <p:nvSpPr>
          <p:cNvPr id="29" name="TextBox 28">
            <a:extLst>
              <a:ext uri="{FF2B5EF4-FFF2-40B4-BE49-F238E27FC236}">
                <a16:creationId xmlns:a16="http://schemas.microsoft.com/office/drawing/2014/main" id="{2B82E7C1-277B-9771-07B0-8E697546D8A5}"/>
              </a:ext>
            </a:extLst>
          </p:cNvPr>
          <p:cNvSpPr txBox="1"/>
          <p:nvPr/>
        </p:nvSpPr>
        <p:spPr>
          <a:xfrm>
            <a:off x="8585883" y="-354614"/>
            <a:ext cx="2911374" cy="307777"/>
          </a:xfrm>
          <a:prstGeom prst="rect">
            <a:avLst/>
          </a:prstGeom>
          <a:noFill/>
        </p:spPr>
        <p:txBody>
          <a:bodyPr wrap="none" rtlCol="0">
            <a:spAutoFit/>
          </a:bodyPr>
          <a:lstStyle/>
          <a:p>
            <a:r>
              <a:rPr lang="en-US" sz="1400"/>
              <a:t>Hyperlinks to corresponding slides</a:t>
            </a:r>
          </a:p>
        </p:txBody>
      </p:sp>
      <p:sp>
        <p:nvSpPr>
          <p:cNvPr id="7" name="Rectangle 6">
            <a:hlinkClick r:id="rId3" action="ppaction://hlinksldjump"/>
            <a:extLst>
              <a:ext uri="{FF2B5EF4-FFF2-40B4-BE49-F238E27FC236}">
                <a16:creationId xmlns:a16="http://schemas.microsoft.com/office/drawing/2014/main" id="{ECE6B9F4-B31B-BF56-23F5-2D5A3ACB1BE7}"/>
              </a:ext>
            </a:extLst>
          </p:cNvPr>
          <p:cNvSpPr/>
          <p:nvPr/>
        </p:nvSpPr>
        <p:spPr>
          <a:xfrm>
            <a:off x="7746023" y="228600"/>
            <a:ext cx="1362808" cy="694593"/>
          </a:xfrm>
          <a:prstGeom prst="rect">
            <a:avLst/>
          </a:prstGeom>
          <a:solidFill>
            <a:schemeClr val="bg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hlinkClick r:id="rId4" action="ppaction://hlinksldjump"/>
            <a:extLst>
              <a:ext uri="{FF2B5EF4-FFF2-40B4-BE49-F238E27FC236}">
                <a16:creationId xmlns:a16="http://schemas.microsoft.com/office/drawing/2014/main" id="{783E8C31-3571-8949-A96C-3BABCF186DFA}"/>
              </a:ext>
            </a:extLst>
          </p:cNvPr>
          <p:cNvSpPr/>
          <p:nvPr/>
        </p:nvSpPr>
        <p:spPr>
          <a:xfrm>
            <a:off x="9183527" y="228600"/>
            <a:ext cx="1362808" cy="694593"/>
          </a:xfrm>
          <a:prstGeom prst="rect">
            <a:avLst/>
          </a:prstGeom>
          <a:solidFill>
            <a:schemeClr val="bg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hlinkClick r:id="rId5" action="ppaction://hlinksldjump"/>
            <a:extLst>
              <a:ext uri="{FF2B5EF4-FFF2-40B4-BE49-F238E27FC236}">
                <a16:creationId xmlns:a16="http://schemas.microsoft.com/office/drawing/2014/main" id="{6ED04E8A-61B7-E33A-89A1-F72A6CF553F3}"/>
              </a:ext>
            </a:extLst>
          </p:cNvPr>
          <p:cNvSpPr/>
          <p:nvPr/>
        </p:nvSpPr>
        <p:spPr>
          <a:xfrm>
            <a:off x="10621031" y="227767"/>
            <a:ext cx="1362808" cy="694593"/>
          </a:xfrm>
          <a:prstGeom prst="rect">
            <a:avLst/>
          </a:prstGeom>
          <a:solidFill>
            <a:schemeClr val="bg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hlinkClick r:id="rId6" action="ppaction://hlinksldjump"/>
            <a:extLst>
              <a:ext uri="{FF2B5EF4-FFF2-40B4-BE49-F238E27FC236}">
                <a16:creationId xmlns:a16="http://schemas.microsoft.com/office/drawing/2014/main" id="{2C47C96D-AAD6-CEFC-0C8C-980DF3E81113}"/>
              </a:ext>
            </a:extLst>
          </p:cNvPr>
          <p:cNvSpPr/>
          <p:nvPr/>
        </p:nvSpPr>
        <p:spPr>
          <a:xfrm>
            <a:off x="7746023" y="1046286"/>
            <a:ext cx="1362808" cy="694593"/>
          </a:xfrm>
          <a:prstGeom prst="rect">
            <a:avLst/>
          </a:prstGeom>
          <a:solidFill>
            <a:schemeClr val="bg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hlinkClick r:id="rId7" action="ppaction://hlinksldjump"/>
            <a:extLst>
              <a:ext uri="{FF2B5EF4-FFF2-40B4-BE49-F238E27FC236}">
                <a16:creationId xmlns:a16="http://schemas.microsoft.com/office/drawing/2014/main" id="{BACE581E-8C6C-B357-CD2E-85938D150783}"/>
              </a:ext>
            </a:extLst>
          </p:cNvPr>
          <p:cNvSpPr/>
          <p:nvPr/>
        </p:nvSpPr>
        <p:spPr>
          <a:xfrm>
            <a:off x="9183527" y="1046286"/>
            <a:ext cx="1362808" cy="694593"/>
          </a:xfrm>
          <a:prstGeom prst="rect">
            <a:avLst/>
          </a:prstGeom>
          <a:solidFill>
            <a:schemeClr val="bg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hlinkClick r:id="rId8" action="ppaction://hlinksldjump"/>
            <a:extLst>
              <a:ext uri="{FF2B5EF4-FFF2-40B4-BE49-F238E27FC236}">
                <a16:creationId xmlns:a16="http://schemas.microsoft.com/office/drawing/2014/main" id="{6761119B-4C29-C1A3-8319-1AB80EDAE46E}"/>
              </a:ext>
            </a:extLst>
          </p:cNvPr>
          <p:cNvSpPr/>
          <p:nvPr/>
        </p:nvSpPr>
        <p:spPr>
          <a:xfrm>
            <a:off x="10621031" y="1046286"/>
            <a:ext cx="1362808" cy="694593"/>
          </a:xfrm>
          <a:prstGeom prst="rect">
            <a:avLst/>
          </a:prstGeom>
          <a:solidFill>
            <a:schemeClr val="bg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hlinkClick r:id="rId9" action="ppaction://hlinksldjump"/>
            <a:extLst>
              <a:ext uri="{FF2B5EF4-FFF2-40B4-BE49-F238E27FC236}">
                <a16:creationId xmlns:a16="http://schemas.microsoft.com/office/drawing/2014/main" id="{EE5B0454-59AD-F822-B06D-2077552B0C1A}"/>
              </a:ext>
            </a:extLst>
          </p:cNvPr>
          <p:cNvSpPr/>
          <p:nvPr/>
        </p:nvSpPr>
        <p:spPr>
          <a:xfrm>
            <a:off x="7746023" y="1863967"/>
            <a:ext cx="1362808" cy="694593"/>
          </a:xfrm>
          <a:prstGeom prst="rect">
            <a:avLst/>
          </a:prstGeom>
          <a:solidFill>
            <a:schemeClr val="bg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hlinkClick r:id="rId10" action="ppaction://hlinksldjump"/>
            <a:extLst>
              <a:ext uri="{FF2B5EF4-FFF2-40B4-BE49-F238E27FC236}">
                <a16:creationId xmlns:a16="http://schemas.microsoft.com/office/drawing/2014/main" id="{F0ED1CFF-A549-59D5-2049-133084BE777D}"/>
              </a:ext>
            </a:extLst>
          </p:cNvPr>
          <p:cNvSpPr/>
          <p:nvPr/>
        </p:nvSpPr>
        <p:spPr>
          <a:xfrm>
            <a:off x="9183527" y="1863967"/>
            <a:ext cx="1362808" cy="694593"/>
          </a:xfrm>
          <a:prstGeom prst="rect">
            <a:avLst/>
          </a:prstGeom>
          <a:solidFill>
            <a:schemeClr val="bg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hlinkClick r:id="rId11" action="ppaction://hlinksldjump"/>
            <a:extLst>
              <a:ext uri="{FF2B5EF4-FFF2-40B4-BE49-F238E27FC236}">
                <a16:creationId xmlns:a16="http://schemas.microsoft.com/office/drawing/2014/main" id="{BA7C45B8-E9D2-FF52-020E-BD7B62643336}"/>
              </a:ext>
            </a:extLst>
          </p:cNvPr>
          <p:cNvSpPr/>
          <p:nvPr/>
        </p:nvSpPr>
        <p:spPr>
          <a:xfrm>
            <a:off x="10621031" y="1863967"/>
            <a:ext cx="1362808" cy="694593"/>
          </a:xfrm>
          <a:prstGeom prst="rect">
            <a:avLst/>
          </a:prstGeom>
          <a:solidFill>
            <a:schemeClr val="bg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hlinkClick r:id="rId12" action="ppaction://hlinksldjump"/>
            <a:extLst>
              <a:ext uri="{FF2B5EF4-FFF2-40B4-BE49-F238E27FC236}">
                <a16:creationId xmlns:a16="http://schemas.microsoft.com/office/drawing/2014/main" id="{3758DA15-E242-EFD1-1EDB-763978AA3220}"/>
              </a:ext>
            </a:extLst>
          </p:cNvPr>
          <p:cNvSpPr/>
          <p:nvPr/>
        </p:nvSpPr>
        <p:spPr>
          <a:xfrm>
            <a:off x="7746023" y="2681653"/>
            <a:ext cx="1362808" cy="694593"/>
          </a:xfrm>
          <a:prstGeom prst="rect">
            <a:avLst/>
          </a:prstGeom>
          <a:solidFill>
            <a:schemeClr val="bg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hlinkClick r:id="rId13" action="ppaction://hlinksldjump"/>
            <a:extLst>
              <a:ext uri="{FF2B5EF4-FFF2-40B4-BE49-F238E27FC236}">
                <a16:creationId xmlns:a16="http://schemas.microsoft.com/office/drawing/2014/main" id="{53A2D333-EDEE-4AC1-2710-B529F92ADAB5}"/>
              </a:ext>
            </a:extLst>
          </p:cNvPr>
          <p:cNvSpPr/>
          <p:nvPr/>
        </p:nvSpPr>
        <p:spPr>
          <a:xfrm>
            <a:off x="9183527" y="2681653"/>
            <a:ext cx="1362808" cy="694593"/>
          </a:xfrm>
          <a:prstGeom prst="rect">
            <a:avLst/>
          </a:prstGeom>
          <a:solidFill>
            <a:schemeClr val="bg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hlinkClick r:id="rId14" action="ppaction://hlinksldjump"/>
            <a:extLst>
              <a:ext uri="{FF2B5EF4-FFF2-40B4-BE49-F238E27FC236}">
                <a16:creationId xmlns:a16="http://schemas.microsoft.com/office/drawing/2014/main" id="{2D6ADEA9-B56D-5E35-BE7B-ADB104B21539}"/>
              </a:ext>
            </a:extLst>
          </p:cNvPr>
          <p:cNvSpPr/>
          <p:nvPr/>
        </p:nvSpPr>
        <p:spPr>
          <a:xfrm>
            <a:off x="7739720" y="3508129"/>
            <a:ext cx="1362808" cy="694593"/>
          </a:xfrm>
          <a:prstGeom prst="rect">
            <a:avLst/>
          </a:prstGeom>
          <a:solidFill>
            <a:schemeClr val="bg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hlinkClick r:id="rId15" action="ppaction://hlinksldjump"/>
            <a:extLst>
              <a:ext uri="{FF2B5EF4-FFF2-40B4-BE49-F238E27FC236}">
                <a16:creationId xmlns:a16="http://schemas.microsoft.com/office/drawing/2014/main" id="{80FDF8E1-81C1-AC46-B9D0-D54CC9CFD5F5}"/>
              </a:ext>
            </a:extLst>
          </p:cNvPr>
          <p:cNvSpPr/>
          <p:nvPr/>
        </p:nvSpPr>
        <p:spPr>
          <a:xfrm>
            <a:off x="9183527" y="3508129"/>
            <a:ext cx="1362808" cy="694593"/>
          </a:xfrm>
          <a:prstGeom prst="rect">
            <a:avLst/>
          </a:prstGeom>
          <a:solidFill>
            <a:schemeClr val="bg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hlinkClick r:id="rId16" action="ppaction://hlinksldjump"/>
            <a:extLst>
              <a:ext uri="{FF2B5EF4-FFF2-40B4-BE49-F238E27FC236}">
                <a16:creationId xmlns:a16="http://schemas.microsoft.com/office/drawing/2014/main" id="{373E0BBA-764C-FC83-8686-E76E80090747}"/>
              </a:ext>
            </a:extLst>
          </p:cNvPr>
          <p:cNvSpPr/>
          <p:nvPr/>
        </p:nvSpPr>
        <p:spPr>
          <a:xfrm>
            <a:off x="10621031" y="3508129"/>
            <a:ext cx="1362808" cy="694593"/>
          </a:xfrm>
          <a:prstGeom prst="rect">
            <a:avLst/>
          </a:prstGeom>
          <a:solidFill>
            <a:schemeClr val="bg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hlinkClick r:id="rId17" action="ppaction://hlinksldjump"/>
            <a:extLst>
              <a:ext uri="{FF2B5EF4-FFF2-40B4-BE49-F238E27FC236}">
                <a16:creationId xmlns:a16="http://schemas.microsoft.com/office/drawing/2014/main" id="{A4A5B0E3-3E2B-D6E6-DD97-7CE964B5D349}"/>
              </a:ext>
            </a:extLst>
          </p:cNvPr>
          <p:cNvSpPr/>
          <p:nvPr/>
        </p:nvSpPr>
        <p:spPr>
          <a:xfrm>
            <a:off x="7746023" y="4325815"/>
            <a:ext cx="1362808" cy="694593"/>
          </a:xfrm>
          <a:prstGeom prst="rect">
            <a:avLst/>
          </a:prstGeom>
          <a:solidFill>
            <a:schemeClr val="bg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hlinkClick r:id="rId18" action="ppaction://hlinksldjump"/>
            <a:extLst>
              <a:ext uri="{FF2B5EF4-FFF2-40B4-BE49-F238E27FC236}">
                <a16:creationId xmlns:a16="http://schemas.microsoft.com/office/drawing/2014/main" id="{A55C0878-1A37-3A05-10E0-EA9B2857D469}"/>
              </a:ext>
            </a:extLst>
          </p:cNvPr>
          <p:cNvSpPr/>
          <p:nvPr/>
        </p:nvSpPr>
        <p:spPr>
          <a:xfrm>
            <a:off x="9183527" y="4325815"/>
            <a:ext cx="1362808" cy="694593"/>
          </a:xfrm>
          <a:prstGeom prst="rect">
            <a:avLst/>
          </a:prstGeom>
          <a:solidFill>
            <a:schemeClr val="bg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hlinkClick r:id="rId19" action="ppaction://hlinksldjump"/>
            <a:extLst>
              <a:ext uri="{FF2B5EF4-FFF2-40B4-BE49-F238E27FC236}">
                <a16:creationId xmlns:a16="http://schemas.microsoft.com/office/drawing/2014/main" id="{9BFDA6F3-AC5A-5ADA-71A1-B997D80CC033}"/>
              </a:ext>
            </a:extLst>
          </p:cNvPr>
          <p:cNvSpPr/>
          <p:nvPr/>
        </p:nvSpPr>
        <p:spPr>
          <a:xfrm>
            <a:off x="10621031" y="4325815"/>
            <a:ext cx="1362808" cy="694593"/>
          </a:xfrm>
          <a:prstGeom prst="rect">
            <a:avLst/>
          </a:prstGeom>
          <a:solidFill>
            <a:schemeClr val="bg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hlinkClick r:id="rId20" action="ppaction://hlinksldjump"/>
            <a:extLst>
              <a:ext uri="{FF2B5EF4-FFF2-40B4-BE49-F238E27FC236}">
                <a16:creationId xmlns:a16="http://schemas.microsoft.com/office/drawing/2014/main" id="{A0E1CBA2-701D-AB4C-5B3D-3DD5EA4E037D}"/>
              </a:ext>
            </a:extLst>
          </p:cNvPr>
          <p:cNvSpPr/>
          <p:nvPr/>
        </p:nvSpPr>
        <p:spPr>
          <a:xfrm>
            <a:off x="7746023" y="5149198"/>
            <a:ext cx="1362808" cy="694593"/>
          </a:xfrm>
          <a:prstGeom prst="rect">
            <a:avLst/>
          </a:prstGeom>
          <a:solidFill>
            <a:schemeClr val="bg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hlinkClick r:id="rId21" action="ppaction://hlinksldjump"/>
            <a:extLst>
              <a:ext uri="{FF2B5EF4-FFF2-40B4-BE49-F238E27FC236}">
                <a16:creationId xmlns:a16="http://schemas.microsoft.com/office/drawing/2014/main" id="{3E771A07-78AB-72AC-EF3D-8FD5B960ADDB}"/>
              </a:ext>
            </a:extLst>
          </p:cNvPr>
          <p:cNvSpPr/>
          <p:nvPr/>
        </p:nvSpPr>
        <p:spPr>
          <a:xfrm>
            <a:off x="9258223" y="5134706"/>
            <a:ext cx="1362808" cy="694593"/>
          </a:xfrm>
          <a:prstGeom prst="rect">
            <a:avLst/>
          </a:prstGeom>
          <a:solidFill>
            <a:schemeClr val="bg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hlinkClick r:id="rId22" action="ppaction://hlinksldjump"/>
            <a:extLst>
              <a:ext uri="{FF2B5EF4-FFF2-40B4-BE49-F238E27FC236}">
                <a16:creationId xmlns:a16="http://schemas.microsoft.com/office/drawing/2014/main" id="{3E666756-DE78-E675-A674-0AE67463EF42}"/>
              </a:ext>
            </a:extLst>
          </p:cNvPr>
          <p:cNvSpPr/>
          <p:nvPr/>
        </p:nvSpPr>
        <p:spPr>
          <a:xfrm>
            <a:off x="10621031" y="5134706"/>
            <a:ext cx="1362808" cy="694593"/>
          </a:xfrm>
          <a:prstGeom prst="rect">
            <a:avLst/>
          </a:prstGeom>
          <a:solidFill>
            <a:schemeClr val="bg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hlinkClick r:id="rId23" action="ppaction://hlinksldjump"/>
            <a:extLst>
              <a:ext uri="{FF2B5EF4-FFF2-40B4-BE49-F238E27FC236}">
                <a16:creationId xmlns:a16="http://schemas.microsoft.com/office/drawing/2014/main" id="{CEF29412-9EA5-C9E7-A4A0-6F0557FB31A0}"/>
              </a:ext>
            </a:extLst>
          </p:cNvPr>
          <p:cNvSpPr/>
          <p:nvPr/>
        </p:nvSpPr>
        <p:spPr>
          <a:xfrm>
            <a:off x="10656199" y="2697284"/>
            <a:ext cx="1362808" cy="694593"/>
          </a:xfrm>
          <a:prstGeom prst="rect">
            <a:avLst/>
          </a:prstGeom>
          <a:solidFill>
            <a:schemeClr val="bg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t> </a:t>
            </a:r>
          </a:p>
        </p:txBody>
      </p:sp>
      <p:sp>
        <p:nvSpPr>
          <p:cNvPr id="30" name="TextBox 29">
            <a:extLst>
              <a:ext uri="{FF2B5EF4-FFF2-40B4-BE49-F238E27FC236}">
                <a16:creationId xmlns:a16="http://schemas.microsoft.com/office/drawing/2014/main" id="{C8930646-11DF-FA5F-248B-5656FADCBD23}"/>
              </a:ext>
            </a:extLst>
          </p:cNvPr>
          <p:cNvSpPr txBox="1"/>
          <p:nvPr/>
        </p:nvSpPr>
        <p:spPr>
          <a:xfrm>
            <a:off x="0" y="-354614"/>
            <a:ext cx="2093778" cy="307777"/>
          </a:xfrm>
          <a:prstGeom prst="rect">
            <a:avLst/>
          </a:prstGeom>
          <a:noFill/>
        </p:spPr>
        <p:txBody>
          <a:bodyPr wrap="none" rtlCol="0">
            <a:spAutoFit/>
          </a:bodyPr>
          <a:lstStyle/>
          <a:p>
            <a:r>
              <a:rPr lang="en-US" sz="1400"/>
              <a:t>View in slideshow mode</a:t>
            </a:r>
          </a:p>
        </p:txBody>
      </p:sp>
    </p:spTree>
    <p:extLst>
      <p:ext uri="{BB962C8B-B14F-4D97-AF65-F5344CB8AC3E}">
        <p14:creationId xmlns:p14="http://schemas.microsoft.com/office/powerpoint/2010/main" val="351869292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group of people walking in front of a building&#10;&#10;Description automatically generated">
            <a:extLst>
              <a:ext uri="{FF2B5EF4-FFF2-40B4-BE49-F238E27FC236}">
                <a16:creationId xmlns:a16="http://schemas.microsoft.com/office/drawing/2014/main" id="{40BE5381-D6D3-4B2E-B352-649F7AB56998}"/>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4325815" y="0"/>
            <a:ext cx="7866185" cy="6858000"/>
          </a:xfrm>
          <a:prstGeom prst="rect">
            <a:avLst/>
          </a:prstGeom>
        </p:spPr>
      </p:pic>
      <p:sp>
        <p:nvSpPr>
          <p:cNvPr id="38" name="Rectangle 37">
            <a:extLst>
              <a:ext uri="{FF2B5EF4-FFF2-40B4-BE49-F238E27FC236}">
                <a16:creationId xmlns:a16="http://schemas.microsoft.com/office/drawing/2014/main" id="{3750E23A-E6AD-CD5B-34F8-76AF3F13750F}"/>
              </a:ext>
            </a:extLst>
          </p:cNvPr>
          <p:cNvSpPr/>
          <p:nvPr/>
        </p:nvSpPr>
        <p:spPr>
          <a:xfrm>
            <a:off x="4693506" y="958850"/>
            <a:ext cx="7185087" cy="2062287"/>
          </a:xfrm>
          <a:prstGeom prst="rect">
            <a:avLst/>
          </a:prstGeom>
          <a:solidFill>
            <a:schemeClr val="accent5">
              <a:lumMod val="50000"/>
              <a:alpha val="88000"/>
            </a:schemeClr>
          </a:solidFill>
          <a:ln w="127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36" name="TextBox 35">
            <a:extLst>
              <a:ext uri="{FF2B5EF4-FFF2-40B4-BE49-F238E27FC236}">
                <a16:creationId xmlns:a16="http://schemas.microsoft.com/office/drawing/2014/main" id="{54B54E2F-FD3E-BB2C-58E7-6DA3058F05AF}"/>
              </a:ext>
            </a:extLst>
          </p:cNvPr>
          <p:cNvSpPr txBox="1"/>
          <p:nvPr/>
        </p:nvSpPr>
        <p:spPr>
          <a:xfrm>
            <a:off x="4880680" y="1310770"/>
            <a:ext cx="2754319" cy="330987"/>
          </a:xfrm>
          <a:prstGeom prst="rect">
            <a:avLst/>
          </a:prstGeom>
          <a:noFill/>
        </p:spPr>
        <p:txBody>
          <a:bodyPr wrap="square" lIns="0" tIns="0" rIns="0" bIns="0" rtlCol="0">
            <a:noAutofit/>
          </a:bodyPr>
          <a:lstStyle>
            <a:defPPr>
              <a:defRPr lang="en-US"/>
            </a:defPPr>
            <a:lvl1pPr>
              <a:defRPr b="1">
                <a:solidFill>
                  <a:schemeClr val="bg1"/>
                </a:solidFill>
                <a:latin typeface="Open Sans Light" pitchFamily="2" charset="0"/>
                <a:ea typeface="Open Sans Light" pitchFamily="2" charset="0"/>
                <a:cs typeface="Open Sans Light" pitchFamily="2"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FFFFFF"/>
                </a:solidFill>
                <a:effectLst/>
                <a:uLnTx/>
                <a:uFillTx/>
                <a:latin typeface="Arial" panose="020B0604020202020204" pitchFamily="34" charset="0"/>
                <a:ea typeface="Open Sans Light" pitchFamily="2" charset="0"/>
                <a:cs typeface="Arial" panose="020B0604020202020204" pitchFamily="34" charset="0"/>
              </a:rPr>
              <a:t>Themes</a:t>
            </a:r>
          </a:p>
        </p:txBody>
      </p:sp>
      <p:cxnSp>
        <p:nvCxnSpPr>
          <p:cNvPr id="37" name="Straight Connector 36">
            <a:extLst>
              <a:ext uri="{FF2B5EF4-FFF2-40B4-BE49-F238E27FC236}">
                <a16:creationId xmlns:a16="http://schemas.microsoft.com/office/drawing/2014/main" id="{9EEC4B01-D31F-0648-3D88-ABE9BAA1298E}"/>
              </a:ext>
            </a:extLst>
          </p:cNvPr>
          <p:cNvCxnSpPr>
            <a:cxnSpLocks/>
          </p:cNvCxnSpPr>
          <p:nvPr/>
        </p:nvCxnSpPr>
        <p:spPr>
          <a:xfrm>
            <a:off x="4880680" y="1679446"/>
            <a:ext cx="2020827"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graphicFrame>
        <p:nvGraphicFramePr>
          <p:cNvPr id="39" name="Table 38">
            <a:extLst>
              <a:ext uri="{FF2B5EF4-FFF2-40B4-BE49-F238E27FC236}">
                <a16:creationId xmlns:a16="http://schemas.microsoft.com/office/drawing/2014/main" id="{17D341DC-68F4-A260-E60B-7678D8C0CFA0}"/>
              </a:ext>
            </a:extLst>
          </p:cNvPr>
          <p:cNvGraphicFramePr>
            <a:graphicFrameLocks noGrp="1"/>
          </p:cNvGraphicFramePr>
          <p:nvPr>
            <p:extLst>
              <p:ext uri="{D42A27DB-BD31-4B8C-83A1-F6EECF244321}">
                <p14:modId xmlns:p14="http://schemas.microsoft.com/office/powerpoint/2010/main" val="2098026982"/>
              </p:ext>
            </p:extLst>
          </p:nvPr>
        </p:nvGraphicFramePr>
        <p:xfrm>
          <a:off x="4880681" y="1829082"/>
          <a:ext cx="6784269" cy="1004733"/>
        </p:xfrm>
        <a:graphic>
          <a:graphicData uri="http://schemas.openxmlformats.org/drawingml/2006/table">
            <a:tbl>
              <a:tblPr>
                <a:tableStyleId>{5C22544A-7EE6-4342-B048-85BDC9FD1C3A}</a:tableStyleId>
              </a:tblPr>
              <a:tblGrid>
                <a:gridCol w="2261423">
                  <a:extLst>
                    <a:ext uri="{9D8B030D-6E8A-4147-A177-3AD203B41FA5}">
                      <a16:colId xmlns:a16="http://schemas.microsoft.com/office/drawing/2014/main" val="2016023353"/>
                    </a:ext>
                  </a:extLst>
                </a:gridCol>
                <a:gridCol w="2261423">
                  <a:extLst>
                    <a:ext uri="{9D8B030D-6E8A-4147-A177-3AD203B41FA5}">
                      <a16:colId xmlns:a16="http://schemas.microsoft.com/office/drawing/2014/main" val="3270494959"/>
                    </a:ext>
                  </a:extLst>
                </a:gridCol>
                <a:gridCol w="2261423">
                  <a:extLst>
                    <a:ext uri="{9D8B030D-6E8A-4147-A177-3AD203B41FA5}">
                      <a16:colId xmlns:a16="http://schemas.microsoft.com/office/drawing/2014/main" val="394603922"/>
                    </a:ext>
                  </a:extLst>
                </a:gridCol>
              </a:tblGrid>
              <a:tr h="334911">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GB" sz="1200">
                          <a:solidFill>
                            <a:schemeClr val="bg1"/>
                          </a:solidFill>
                          <a:ea typeface="Calibri"/>
                          <a:cs typeface="Calibri"/>
                        </a:rPr>
                        <a:t>Tumour microenvironment</a:t>
                      </a: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GB" sz="1200">
                          <a:solidFill>
                            <a:schemeClr val="bg1"/>
                          </a:solidFill>
                          <a:ea typeface="Calibri"/>
                          <a:cs typeface="Calibri"/>
                        </a:rPr>
                        <a:t>Haematological malignancies</a:t>
                      </a: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GB" sz="1200">
                          <a:solidFill>
                            <a:schemeClr val="bg1"/>
                          </a:solidFill>
                        </a:rPr>
                        <a:t>Cancers of unmet need</a:t>
                      </a:r>
                      <a:endParaRPr lang="en-GB" sz="1200" i="1">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076713026"/>
                  </a:ext>
                </a:extLst>
              </a:tr>
              <a:tr h="334911">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GB" sz="1200">
                          <a:solidFill>
                            <a:schemeClr val="bg1"/>
                          </a:solidFill>
                          <a:ea typeface="Calibri"/>
                          <a:cs typeface="Calibri"/>
                        </a:rPr>
                        <a:t>Lung cancer</a:t>
                      </a: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a:r>
                        <a:rPr lang="en-GB" sz="1200">
                          <a:solidFill>
                            <a:schemeClr val="bg1"/>
                          </a:solidFill>
                          <a:ea typeface="Calibri"/>
                          <a:cs typeface="Calibri"/>
                        </a:rPr>
                        <a:t>Melanoma</a:t>
                      </a:r>
                      <a:endParaRPr lang="en-US" sz="1200">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GB" sz="1200">
                          <a:solidFill>
                            <a:schemeClr val="bg1"/>
                          </a:solidFill>
                          <a:ea typeface="Calibri"/>
                          <a:cs typeface="Calibri"/>
                        </a:rPr>
                        <a:t>Tumour-host interactions</a:t>
                      </a: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132151589"/>
                  </a:ext>
                </a:extLst>
              </a:tr>
              <a:tr h="334911">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GB" sz="1200">
                          <a:solidFill>
                            <a:schemeClr val="bg1"/>
                          </a:solidFill>
                          <a:ea typeface="Calibri"/>
                          <a:cs typeface="Calibri"/>
                        </a:rPr>
                        <a:t>Tumour cell plasticity</a:t>
                      </a: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a:endParaRPr lang="en-US" sz="1200">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a:endParaRPr lang="en-US" sz="1200">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805417082"/>
                  </a:ext>
                </a:extLst>
              </a:tr>
            </a:tbl>
          </a:graphicData>
        </a:graphic>
      </p:graphicFrame>
      <p:sp>
        <p:nvSpPr>
          <p:cNvPr id="11" name="Text Placeholder 10">
            <a:extLst>
              <a:ext uri="{FF2B5EF4-FFF2-40B4-BE49-F238E27FC236}">
                <a16:creationId xmlns:a16="http://schemas.microsoft.com/office/drawing/2014/main" id="{855DA686-FA09-4DCF-B6AB-DC5BCE752D6B}"/>
              </a:ext>
            </a:extLst>
          </p:cNvPr>
          <p:cNvSpPr>
            <a:spLocks noGrp="1"/>
          </p:cNvSpPr>
          <p:nvPr>
            <p:ph type="body" sz="quarter" idx="10"/>
          </p:nvPr>
        </p:nvSpPr>
        <p:spPr>
          <a:xfrm>
            <a:off x="526646" y="254712"/>
            <a:ext cx="3376843" cy="1409461"/>
          </a:xfrm>
        </p:spPr>
        <p:txBody>
          <a:bodyPr/>
          <a:lstStyle/>
          <a:p>
            <a:r>
              <a:rPr lang="en-GB"/>
              <a:t>Cancer Research UK Manchester Institute </a:t>
            </a:r>
            <a:endParaRPr lang="en-US"/>
          </a:p>
        </p:txBody>
      </p:sp>
      <p:sp>
        <p:nvSpPr>
          <p:cNvPr id="13" name="Text Placeholder 12">
            <a:extLst>
              <a:ext uri="{FF2B5EF4-FFF2-40B4-BE49-F238E27FC236}">
                <a16:creationId xmlns:a16="http://schemas.microsoft.com/office/drawing/2014/main" id="{6FDF9BA9-FB51-E673-C35E-B2DA78E09612}"/>
              </a:ext>
            </a:extLst>
          </p:cNvPr>
          <p:cNvSpPr>
            <a:spLocks noGrp="1"/>
          </p:cNvSpPr>
          <p:nvPr>
            <p:ph type="body" sz="quarter" idx="11"/>
          </p:nvPr>
        </p:nvSpPr>
        <p:spPr>
          <a:xfrm>
            <a:off x="526646" y="1845664"/>
            <a:ext cx="3376843" cy="2514303"/>
          </a:xfrm>
        </p:spPr>
        <p:txBody>
          <a:bodyPr/>
          <a:lstStyle/>
          <a:p>
            <a:r>
              <a:rPr lang="en-GB">
                <a:latin typeface="Arial"/>
                <a:cs typeface="Arial"/>
              </a:rPr>
              <a:t>Leading basic, translational and clinical research.</a:t>
            </a:r>
            <a:endParaRPr lang="en-GB"/>
          </a:p>
          <a:p>
            <a:endParaRPr lang="en-US"/>
          </a:p>
        </p:txBody>
      </p:sp>
      <p:sp>
        <p:nvSpPr>
          <p:cNvPr id="25" name="Text Placeholder 24">
            <a:extLst>
              <a:ext uri="{FF2B5EF4-FFF2-40B4-BE49-F238E27FC236}">
                <a16:creationId xmlns:a16="http://schemas.microsoft.com/office/drawing/2014/main" id="{EBFB7281-757B-AE4B-4FA9-F44D9B6FCAB6}"/>
              </a:ext>
            </a:extLst>
          </p:cNvPr>
          <p:cNvSpPr>
            <a:spLocks noGrp="1"/>
          </p:cNvSpPr>
          <p:nvPr>
            <p:ph type="body" sz="quarter" idx="12"/>
          </p:nvPr>
        </p:nvSpPr>
        <p:spPr/>
        <p:txBody>
          <a:bodyPr/>
          <a:lstStyle/>
          <a:p>
            <a:endParaRPr lang="en-US"/>
          </a:p>
        </p:txBody>
      </p:sp>
      <p:pic>
        <p:nvPicPr>
          <p:cNvPr id="4" name="Picture 3">
            <a:extLst>
              <a:ext uri="{FF2B5EF4-FFF2-40B4-BE49-F238E27FC236}">
                <a16:creationId xmlns:a16="http://schemas.microsoft.com/office/drawing/2014/main" id="{4DC1B355-D3CE-17C0-533D-49F0F716CBD0}"/>
              </a:ext>
            </a:extLst>
          </p:cNvPr>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bwMode="auto">
          <a:xfrm>
            <a:off x="526646" y="4893151"/>
            <a:ext cx="2476500" cy="708660"/>
          </a:xfrm>
          <a:prstGeom prst="rect">
            <a:avLst/>
          </a:prstGeom>
          <a:noFill/>
          <a:ln>
            <a:noFill/>
          </a:ln>
        </p:spPr>
      </p:pic>
    </p:spTree>
    <p:extLst>
      <p:ext uri="{BB962C8B-B14F-4D97-AF65-F5344CB8AC3E}">
        <p14:creationId xmlns:p14="http://schemas.microsoft.com/office/powerpoint/2010/main" val="2061704654"/>
      </p:ext>
    </p:extLst>
  </p:cSld>
  <p:clrMapOvr>
    <a:masterClrMapping/>
  </p:clrMapOvr>
  <p:transition spd="slow">
    <p:push/>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 name="Picture 38" descr="A person sitting at a desk with a computer and keyboard&#10;&#10;Description automatically generated">
            <a:extLst>
              <a:ext uri="{FF2B5EF4-FFF2-40B4-BE49-F238E27FC236}">
                <a16:creationId xmlns:a16="http://schemas.microsoft.com/office/drawing/2014/main" id="{E44DFBCE-8CE3-5073-B2A2-588E606CBCFC}"/>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4333103" y="0"/>
            <a:ext cx="7858897" cy="6858000"/>
          </a:xfrm>
          <a:prstGeom prst="rect">
            <a:avLst/>
          </a:prstGeom>
        </p:spPr>
      </p:pic>
      <p:sp>
        <p:nvSpPr>
          <p:cNvPr id="23" name="Rectangle 22">
            <a:extLst>
              <a:ext uri="{FF2B5EF4-FFF2-40B4-BE49-F238E27FC236}">
                <a16:creationId xmlns:a16="http://schemas.microsoft.com/office/drawing/2014/main" id="{DCEEA43D-B201-ECE2-C191-9F95CA83948C}"/>
              </a:ext>
            </a:extLst>
          </p:cNvPr>
          <p:cNvSpPr/>
          <p:nvPr/>
        </p:nvSpPr>
        <p:spPr>
          <a:xfrm>
            <a:off x="4693506" y="5854148"/>
            <a:ext cx="7185087" cy="618140"/>
          </a:xfrm>
          <a:prstGeom prst="rect">
            <a:avLst/>
          </a:prstGeom>
          <a:solidFill>
            <a:srgbClr val="5C2A7A">
              <a:alpha val="89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3" name="Text Placeholder 2">
            <a:extLst>
              <a:ext uri="{FF2B5EF4-FFF2-40B4-BE49-F238E27FC236}">
                <a16:creationId xmlns:a16="http://schemas.microsoft.com/office/drawing/2014/main" id="{7BF6F9DB-F223-D4CD-1896-04EA6A701391}"/>
              </a:ext>
            </a:extLst>
          </p:cNvPr>
          <p:cNvSpPr>
            <a:spLocks noGrp="1"/>
          </p:cNvSpPr>
          <p:nvPr>
            <p:ph type="body" sz="quarter" idx="10"/>
          </p:nvPr>
        </p:nvSpPr>
        <p:spPr>
          <a:xfrm>
            <a:off x="526646" y="254712"/>
            <a:ext cx="3376843" cy="1409461"/>
          </a:xfrm>
        </p:spPr>
        <p:txBody>
          <a:bodyPr/>
          <a:lstStyle/>
          <a:p>
            <a:r>
              <a:rPr lang="en-GB"/>
              <a:t>Cathie Marsh Institute for Social Research</a:t>
            </a:r>
            <a:endParaRPr lang="en-US"/>
          </a:p>
        </p:txBody>
      </p:sp>
      <p:sp>
        <p:nvSpPr>
          <p:cNvPr id="10" name="Text Placeholder 9">
            <a:extLst>
              <a:ext uri="{FF2B5EF4-FFF2-40B4-BE49-F238E27FC236}">
                <a16:creationId xmlns:a16="http://schemas.microsoft.com/office/drawing/2014/main" id="{CFE7DB0C-FC89-56FB-FF94-7B89135A9976}"/>
              </a:ext>
            </a:extLst>
          </p:cNvPr>
          <p:cNvSpPr>
            <a:spLocks noGrp="1"/>
          </p:cNvSpPr>
          <p:nvPr>
            <p:ph type="body" sz="quarter" idx="11"/>
          </p:nvPr>
        </p:nvSpPr>
        <p:spPr>
          <a:xfrm>
            <a:off x="526646" y="1845664"/>
            <a:ext cx="3376843" cy="2514303"/>
          </a:xfrm>
        </p:spPr>
        <p:txBody>
          <a:bodyPr/>
          <a:lstStyle/>
          <a:p>
            <a:r>
              <a:rPr lang="en-GB">
                <a:latin typeface="Arial"/>
                <a:cs typeface="Arial"/>
              </a:rPr>
              <a:t>Providing rigorous empirical answers to contemporary social questions and empowering others to do the same.</a:t>
            </a:r>
            <a:endParaRPr lang="en-GB"/>
          </a:p>
          <a:p>
            <a:endParaRPr lang="en-US"/>
          </a:p>
        </p:txBody>
      </p:sp>
      <p:sp>
        <p:nvSpPr>
          <p:cNvPr id="21" name="Text Placeholder 20">
            <a:extLst>
              <a:ext uri="{FF2B5EF4-FFF2-40B4-BE49-F238E27FC236}">
                <a16:creationId xmlns:a16="http://schemas.microsoft.com/office/drawing/2014/main" id="{595762FE-CD2F-0835-B422-471960A58688}"/>
              </a:ext>
            </a:extLst>
          </p:cNvPr>
          <p:cNvSpPr>
            <a:spLocks noGrp="1"/>
          </p:cNvSpPr>
          <p:nvPr>
            <p:ph type="body" sz="quarter" idx="12"/>
          </p:nvPr>
        </p:nvSpPr>
        <p:spPr/>
        <p:txBody>
          <a:bodyPr/>
          <a:lstStyle/>
          <a:p>
            <a:endParaRPr lang="en-US"/>
          </a:p>
        </p:txBody>
      </p:sp>
      <p:graphicFrame>
        <p:nvGraphicFramePr>
          <p:cNvPr id="18" name="Table 17">
            <a:extLst>
              <a:ext uri="{FF2B5EF4-FFF2-40B4-BE49-F238E27FC236}">
                <a16:creationId xmlns:a16="http://schemas.microsoft.com/office/drawing/2014/main" id="{28681BCA-9CD6-EF0B-C8C7-A04B58C4D83F}"/>
              </a:ext>
            </a:extLst>
          </p:cNvPr>
          <p:cNvGraphicFramePr>
            <a:graphicFrameLocks noGrp="1"/>
          </p:cNvGraphicFramePr>
          <p:nvPr>
            <p:extLst>
              <p:ext uri="{D42A27DB-BD31-4B8C-83A1-F6EECF244321}">
                <p14:modId xmlns:p14="http://schemas.microsoft.com/office/powerpoint/2010/main" val="4123697273"/>
              </p:ext>
            </p:extLst>
          </p:nvPr>
        </p:nvGraphicFramePr>
        <p:xfrm>
          <a:off x="4693478" y="5963478"/>
          <a:ext cx="7185088" cy="386521"/>
        </p:xfrm>
        <a:graphic>
          <a:graphicData uri="http://schemas.openxmlformats.org/drawingml/2006/table">
            <a:tbl>
              <a:tblPr bandRow="1">
                <a:tableStyleId>{5C22544A-7EE6-4342-B048-85BDC9FD1C3A}</a:tableStyleId>
              </a:tblPr>
              <a:tblGrid>
                <a:gridCol w="1796272">
                  <a:extLst>
                    <a:ext uri="{9D8B030D-6E8A-4147-A177-3AD203B41FA5}">
                      <a16:colId xmlns:a16="http://schemas.microsoft.com/office/drawing/2014/main" val="3965022016"/>
                    </a:ext>
                  </a:extLst>
                </a:gridCol>
                <a:gridCol w="1796272">
                  <a:extLst>
                    <a:ext uri="{9D8B030D-6E8A-4147-A177-3AD203B41FA5}">
                      <a16:colId xmlns:a16="http://schemas.microsoft.com/office/drawing/2014/main" val="3517273429"/>
                    </a:ext>
                  </a:extLst>
                </a:gridCol>
                <a:gridCol w="1796272">
                  <a:extLst>
                    <a:ext uri="{9D8B030D-6E8A-4147-A177-3AD203B41FA5}">
                      <a16:colId xmlns:a16="http://schemas.microsoft.com/office/drawing/2014/main" val="2606530108"/>
                    </a:ext>
                  </a:extLst>
                </a:gridCol>
                <a:gridCol w="1796272">
                  <a:extLst>
                    <a:ext uri="{9D8B030D-6E8A-4147-A177-3AD203B41FA5}">
                      <a16:colId xmlns:a16="http://schemas.microsoft.com/office/drawing/2014/main" val="2725173044"/>
                    </a:ext>
                  </a:extLst>
                </a:gridCol>
              </a:tblGrid>
              <a:tr h="386521">
                <a:tc>
                  <a: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n-GB" sz="1200">
                          <a:solidFill>
                            <a:schemeClr val="bg1"/>
                          </a:solidFill>
                          <a:ea typeface="Calibri"/>
                          <a:cs typeface="Calibri"/>
                        </a:rPr>
                        <a:t>Greater Manchester Combined Authority</a:t>
                      </a:r>
                    </a:p>
                  </a:txBody>
                  <a:tcPr marL="0" marR="0" marT="0" marB="0" anchor="ctr">
                    <a:lnL w="12700" cmpd="sng">
                      <a:noFill/>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a:r>
                        <a:rPr lang="en-GB" sz="1200">
                          <a:solidFill>
                            <a:schemeClr val="bg1"/>
                          </a:solidFill>
                          <a:ea typeface="Calibri"/>
                          <a:cs typeface="Calibri"/>
                        </a:rPr>
                        <a:t>BBC</a:t>
                      </a:r>
                      <a:endParaRPr lang="en-US" sz="1200">
                        <a:solidFill>
                          <a:schemeClr val="bg1"/>
                        </a:solidFill>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ctr" rtl="0" eaLnBrk="1" fontAlgn="auto" latinLnBrk="0" hangingPunct="1">
                        <a:lnSpc>
                          <a:spcPct val="100000"/>
                        </a:lnSpc>
                        <a:spcBef>
                          <a:spcPts val="0"/>
                        </a:spcBef>
                        <a:spcAft>
                          <a:spcPts val="0"/>
                        </a:spcAft>
                        <a:buClrTx/>
                        <a:buSzTx/>
                        <a:buFontTx/>
                        <a:buNone/>
                      </a:pPr>
                      <a:r>
                        <a:rPr lang="en-GB" sz="1200">
                          <a:solidFill>
                            <a:schemeClr val="bg1"/>
                          </a:solidFill>
                          <a:ea typeface="Calibri"/>
                          <a:cs typeface="Calibri"/>
                        </a:rPr>
                        <a:t>Office for National Statistics</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a:r>
                        <a:rPr lang="en-GB" sz="1200">
                          <a:solidFill>
                            <a:schemeClr val="bg1"/>
                          </a:solidFill>
                          <a:ea typeface="Calibri"/>
                          <a:cs typeface="Calibri"/>
                        </a:rPr>
                        <a:t>YouGov*</a:t>
                      </a:r>
                      <a:endParaRPr lang="en-US" sz="1200">
                        <a:solidFill>
                          <a:schemeClr val="bg1"/>
                        </a:solidFill>
                      </a:endParaRPr>
                    </a:p>
                  </a:txBody>
                  <a:tcPr marL="0" marR="0" marT="0" marB="0" anchor="ctr">
                    <a:lnL w="12700" cap="flat" cmpd="sng" algn="ctr">
                      <a:solidFill>
                        <a:schemeClr val="bg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638766098"/>
                  </a:ext>
                </a:extLst>
              </a:tr>
            </a:tbl>
          </a:graphicData>
        </a:graphic>
      </p:graphicFrame>
      <p:sp>
        <p:nvSpPr>
          <p:cNvPr id="24" name="Rectangle 23">
            <a:extLst>
              <a:ext uri="{FF2B5EF4-FFF2-40B4-BE49-F238E27FC236}">
                <a16:creationId xmlns:a16="http://schemas.microsoft.com/office/drawing/2014/main" id="{8045AE78-DE64-134E-E745-43C65A3292E1}"/>
              </a:ext>
            </a:extLst>
          </p:cNvPr>
          <p:cNvSpPr/>
          <p:nvPr/>
        </p:nvSpPr>
        <p:spPr>
          <a:xfrm>
            <a:off x="4693506" y="958850"/>
            <a:ext cx="7185087" cy="2062287"/>
          </a:xfrm>
          <a:prstGeom prst="rect">
            <a:avLst/>
          </a:prstGeom>
          <a:solidFill>
            <a:schemeClr val="accent5">
              <a:lumMod val="50000"/>
              <a:alpha val="88000"/>
            </a:schemeClr>
          </a:solidFill>
          <a:ln w="127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25" name="TextBox 24">
            <a:extLst>
              <a:ext uri="{FF2B5EF4-FFF2-40B4-BE49-F238E27FC236}">
                <a16:creationId xmlns:a16="http://schemas.microsoft.com/office/drawing/2014/main" id="{DAF59710-0BEE-8D4F-8EDF-9DAD78CFA711}"/>
              </a:ext>
            </a:extLst>
          </p:cNvPr>
          <p:cNvSpPr txBox="1"/>
          <p:nvPr/>
        </p:nvSpPr>
        <p:spPr>
          <a:xfrm>
            <a:off x="4880680" y="1310770"/>
            <a:ext cx="2754319" cy="330987"/>
          </a:xfrm>
          <a:prstGeom prst="rect">
            <a:avLst/>
          </a:prstGeom>
          <a:noFill/>
        </p:spPr>
        <p:txBody>
          <a:bodyPr wrap="square" lIns="0" tIns="0" rIns="0" bIns="0" rtlCol="0">
            <a:noAutofit/>
          </a:bodyPr>
          <a:lstStyle>
            <a:defPPr>
              <a:defRPr lang="en-US"/>
            </a:defPPr>
            <a:lvl1pPr>
              <a:defRPr b="1">
                <a:solidFill>
                  <a:schemeClr val="bg1"/>
                </a:solidFill>
                <a:latin typeface="Open Sans Light" pitchFamily="2" charset="0"/>
                <a:ea typeface="Open Sans Light" pitchFamily="2" charset="0"/>
                <a:cs typeface="Open Sans Light" pitchFamily="2"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FFFFFF"/>
                </a:solidFill>
                <a:effectLst/>
                <a:uLnTx/>
                <a:uFillTx/>
                <a:latin typeface="Arial" panose="020B0604020202020204" pitchFamily="34" charset="0"/>
                <a:ea typeface="Open Sans Light" pitchFamily="2" charset="0"/>
                <a:cs typeface="Arial" panose="020B0604020202020204" pitchFamily="34" charset="0"/>
              </a:rPr>
              <a:t>Themes</a:t>
            </a:r>
          </a:p>
        </p:txBody>
      </p:sp>
      <p:cxnSp>
        <p:nvCxnSpPr>
          <p:cNvPr id="26" name="Straight Connector 25">
            <a:extLst>
              <a:ext uri="{FF2B5EF4-FFF2-40B4-BE49-F238E27FC236}">
                <a16:creationId xmlns:a16="http://schemas.microsoft.com/office/drawing/2014/main" id="{953E6853-244C-C833-C685-58C71BEB0CD2}"/>
              </a:ext>
            </a:extLst>
          </p:cNvPr>
          <p:cNvCxnSpPr>
            <a:cxnSpLocks/>
          </p:cNvCxnSpPr>
          <p:nvPr/>
        </p:nvCxnSpPr>
        <p:spPr>
          <a:xfrm>
            <a:off x="4880680" y="1679446"/>
            <a:ext cx="2020827"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graphicFrame>
        <p:nvGraphicFramePr>
          <p:cNvPr id="27" name="Table 26">
            <a:extLst>
              <a:ext uri="{FF2B5EF4-FFF2-40B4-BE49-F238E27FC236}">
                <a16:creationId xmlns:a16="http://schemas.microsoft.com/office/drawing/2014/main" id="{CD8C030E-6E91-B37E-9A86-C4B7E5779BBD}"/>
              </a:ext>
            </a:extLst>
          </p:cNvPr>
          <p:cNvGraphicFramePr>
            <a:graphicFrameLocks noGrp="1"/>
          </p:cNvGraphicFramePr>
          <p:nvPr>
            <p:extLst>
              <p:ext uri="{D42A27DB-BD31-4B8C-83A1-F6EECF244321}">
                <p14:modId xmlns:p14="http://schemas.microsoft.com/office/powerpoint/2010/main" val="2836707428"/>
              </p:ext>
            </p:extLst>
          </p:nvPr>
        </p:nvGraphicFramePr>
        <p:xfrm>
          <a:off x="4880681" y="1829082"/>
          <a:ext cx="6784269" cy="1249311"/>
        </p:xfrm>
        <a:graphic>
          <a:graphicData uri="http://schemas.openxmlformats.org/drawingml/2006/table">
            <a:tbl>
              <a:tblPr>
                <a:tableStyleId>{5C22544A-7EE6-4342-B048-85BDC9FD1C3A}</a:tableStyleId>
              </a:tblPr>
              <a:tblGrid>
                <a:gridCol w="2261423">
                  <a:extLst>
                    <a:ext uri="{9D8B030D-6E8A-4147-A177-3AD203B41FA5}">
                      <a16:colId xmlns:a16="http://schemas.microsoft.com/office/drawing/2014/main" val="2016023353"/>
                    </a:ext>
                  </a:extLst>
                </a:gridCol>
                <a:gridCol w="2261423">
                  <a:extLst>
                    <a:ext uri="{9D8B030D-6E8A-4147-A177-3AD203B41FA5}">
                      <a16:colId xmlns:a16="http://schemas.microsoft.com/office/drawing/2014/main" val="3270494959"/>
                    </a:ext>
                  </a:extLst>
                </a:gridCol>
                <a:gridCol w="2261423">
                  <a:extLst>
                    <a:ext uri="{9D8B030D-6E8A-4147-A177-3AD203B41FA5}">
                      <a16:colId xmlns:a16="http://schemas.microsoft.com/office/drawing/2014/main" val="394603922"/>
                    </a:ext>
                  </a:extLst>
                </a:gridCol>
              </a:tblGrid>
              <a:tr h="334911">
                <a:tc>
                  <a:txBody>
                    <a:bodyPr/>
                    <a:lstStyle/>
                    <a:p>
                      <a:r>
                        <a:rPr lang="en-GB" sz="1200">
                          <a:solidFill>
                            <a:schemeClr val="bg1"/>
                          </a:solidFill>
                        </a:rPr>
                        <a:t>Survey statistics and methodology</a:t>
                      </a:r>
                      <a:endParaRPr lang="en-GB" sz="1200" i="1">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GB" sz="1200">
                          <a:solidFill>
                            <a:schemeClr val="bg1"/>
                          </a:solidFill>
                        </a:rPr>
                        <a:t>Advanced statistical </a:t>
                      </a:r>
                      <a:br>
                        <a:rPr lang="en-GB" sz="1200">
                          <a:solidFill>
                            <a:schemeClr val="bg1"/>
                          </a:solidFill>
                        </a:rPr>
                      </a:br>
                      <a:r>
                        <a:rPr lang="en-GB" sz="1200">
                          <a:solidFill>
                            <a:schemeClr val="bg1"/>
                          </a:solidFill>
                        </a:rPr>
                        <a:t>modelling</a:t>
                      </a:r>
                      <a:endParaRPr lang="en-GB" sz="1200" i="1">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GB" sz="1200">
                          <a:solidFill>
                            <a:schemeClr val="bg1"/>
                          </a:solidFill>
                        </a:rPr>
                        <a:t>Social data science</a:t>
                      </a:r>
                      <a:endParaRPr lang="en-GB" sz="1200" i="1">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076713026"/>
                  </a:ext>
                </a:extLst>
              </a:tr>
              <a:tr h="334911">
                <a:tc>
                  <a:txBody>
                    <a:bodyPr/>
                    <a:lstStyle/>
                    <a:p>
                      <a:r>
                        <a:rPr lang="en-GB" sz="1200">
                          <a:solidFill>
                            <a:schemeClr val="bg1"/>
                          </a:solidFill>
                        </a:rPr>
                        <a:t>Population dynamics and demography</a:t>
                      </a:r>
                      <a:endParaRPr lang="en-GB" sz="1200" i="1">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GB" sz="1200">
                          <a:solidFill>
                            <a:schemeClr val="bg1"/>
                          </a:solidFill>
                        </a:rPr>
                        <a:t>Data literacy and </a:t>
                      </a:r>
                      <a:br>
                        <a:rPr lang="en-GB" sz="1200">
                          <a:solidFill>
                            <a:schemeClr val="bg1"/>
                          </a:solidFill>
                        </a:rPr>
                      </a:br>
                      <a:r>
                        <a:rPr lang="en-GB" sz="1200">
                          <a:solidFill>
                            <a:schemeClr val="bg1"/>
                          </a:solidFill>
                        </a:rPr>
                        <a:t>understanding data</a:t>
                      </a:r>
                      <a:endParaRPr lang="en-GB" sz="1200" i="1">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lang="en-GB" sz="1200">
                        <a:solidFill>
                          <a:schemeClr val="bg1"/>
                        </a:solidFill>
                        <a:ea typeface="Calibri"/>
                        <a:cs typeface="Calibri"/>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132151589"/>
                  </a:ext>
                </a:extLst>
              </a:tr>
              <a:tr h="334911">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lang="en-GB" sz="1200">
                        <a:solidFill>
                          <a:schemeClr val="bg1"/>
                        </a:solidFill>
                        <a:ea typeface="Calibri"/>
                        <a:cs typeface="Calibri"/>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a:endParaRPr lang="en-US" sz="1200">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a:endParaRPr lang="en-US" sz="1200">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805417082"/>
                  </a:ext>
                </a:extLst>
              </a:tr>
            </a:tbl>
          </a:graphicData>
        </a:graphic>
      </p:graphicFrame>
      <p:sp>
        <p:nvSpPr>
          <p:cNvPr id="8" name="Picture Placeholder 7">
            <a:extLst>
              <a:ext uri="{FF2B5EF4-FFF2-40B4-BE49-F238E27FC236}">
                <a16:creationId xmlns:a16="http://schemas.microsoft.com/office/drawing/2014/main" id="{6787C987-4F87-7B02-C369-A58735E06025}"/>
              </a:ext>
            </a:extLst>
          </p:cNvPr>
          <p:cNvSpPr>
            <a:spLocks noGrp="1"/>
          </p:cNvSpPr>
          <p:nvPr>
            <p:ph type="pic" sz="quarter" idx="13"/>
          </p:nvPr>
        </p:nvSpPr>
        <p:spPr/>
        <p:txBody>
          <a:bodyPr/>
          <a:lstStyle/>
          <a:p>
            <a:endParaRPr lang="en-US"/>
          </a:p>
        </p:txBody>
      </p:sp>
    </p:spTree>
    <p:extLst>
      <p:ext uri="{BB962C8B-B14F-4D97-AF65-F5344CB8AC3E}">
        <p14:creationId xmlns:p14="http://schemas.microsoft.com/office/powerpoint/2010/main" val="34981088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 name="Picture 48" descr="A person holding a transparent device&#10;&#10;Description automatically generated">
            <a:extLst>
              <a:ext uri="{FF2B5EF4-FFF2-40B4-BE49-F238E27FC236}">
                <a16:creationId xmlns:a16="http://schemas.microsoft.com/office/drawing/2014/main" id="{D3CAA250-5219-DFEE-CBB6-E9D93C96BED0}"/>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4328932" y="880"/>
            <a:ext cx="7863068" cy="6856617"/>
          </a:xfrm>
          <a:prstGeom prst="rect">
            <a:avLst/>
          </a:prstGeom>
        </p:spPr>
      </p:pic>
      <p:sp>
        <p:nvSpPr>
          <p:cNvPr id="38" name="Rectangle 37">
            <a:extLst>
              <a:ext uri="{FF2B5EF4-FFF2-40B4-BE49-F238E27FC236}">
                <a16:creationId xmlns:a16="http://schemas.microsoft.com/office/drawing/2014/main" id="{12D52EA1-6A16-3521-4EE0-A477909742D6}"/>
              </a:ext>
            </a:extLst>
          </p:cNvPr>
          <p:cNvSpPr/>
          <p:nvPr/>
        </p:nvSpPr>
        <p:spPr>
          <a:xfrm>
            <a:off x="4693506" y="958850"/>
            <a:ext cx="7185087" cy="2995312"/>
          </a:xfrm>
          <a:prstGeom prst="rect">
            <a:avLst/>
          </a:prstGeom>
          <a:solidFill>
            <a:schemeClr val="accent5">
              <a:lumMod val="50000"/>
              <a:alpha val="88000"/>
            </a:schemeClr>
          </a:solidFill>
          <a:ln w="127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31" name="Rectangle 30">
            <a:extLst>
              <a:ext uri="{FF2B5EF4-FFF2-40B4-BE49-F238E27FC236}">
                <a16:creationId xmlns:a16="http://schemas.microsoft.com/office/drawing/2014/main" id="{6DE6D6ED-91FA-34FE-83E3-C8F039E48CFC}"/>
              </a:ext>
            </a:extLst>
          </p:cNvPr>
          <p:cNvSpPr/>
          <p:nvPr/>
        </p:nvSpPr>
        <p:spPr>
          <a:xfrm>
            <a:off x="4693506" y="5854148"/>
            <a:ext cx="7185087" cy="618140"/>
          </a:xfrm>
          <a:prstGeom prst="rect">
            <a:avLst/>
          </a:prstGeom>
          <a:solidFill>
            <a:srgbClr val="5C2A7A">
              <a:alpha val="89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3" name="Text Placeholder 2">
            <a:extLst>
              <a:ext uri="{FF2B5EF4-FFF2-40B4-BE49-F238E27FC236}">
                <a16:creationId xmlns:a16="http://schemas.microsoft.com/office/drawing/2014/main" id="{97F28992-6EFF-AC9D-209B-2A1759802571}"/>
              </a:ext>
            </a:extLst>
          </p:cNvPr>
          <p:cNvSpPr>
            <a:spLocks noGrp="1"/>
          </p:cNvSpPr>
          <p:nvPr>
            <p:ph type="body" sz="quarter" idx="10"/>
          </p:nvPr>
        </p:nvSpPr>
        <p:spPr>
          <a:xfrm>
            <a:off x="527050" y="936907"/>
            <a:ext cx="3376613" cy="1409700"/>
          </a:xfrm>
        </p:spPr>
        <p:txBody>
          <a:bodyPr/>
          <a:lstStyle/>
          <a:p>
            <a:r>
              <a:rPr lang="en-GB">
                <a:latin typeface="Arial"/>
                <a:cs typeface="Arial"/>
              </a:rPr>
              <a:t>The Christabel Pankhurst Institute for Health Technology Research and Innovation</a:t>
            </a:r>
            <a:endParaRPr lang="en-US">
              <a:latin typeface="Arial"/>
              <a:cs typeface="Arial"/>
            </a:endParaRPr>
          </a:p>
        </p:txBody>
      </p:sp>
      <p:sp>
        <p:nvSpPr>
          <p:cNvPr id="16" name="Text Placeholder 15">
            <a:extLst>
              <a:ext uri="{FF2B5EF4-FFF2-40B4-BE49-F238E27FC236}">
                <a16:creationId xmlns:a16="http://schemas.microsoft.com/office/drawing/2014/main" id="{212569EC-0944-8A3E-A2C9-BAF377535095}"/>
              </a:ext>
            </a:extLst>
          </p:cNvPr>
          <p:cNvSpPr>
            <a:spLocks noGrp="1"/>
          </p:cNvSpPr>
          <p:nvPr>
            <p:ph type="body" sz="quarter" idx="11"/>
          </p:nvPr>
        </p:nvSpPr>
        <p:spPr>
          <a:xfrm>
            <a:off x="527050" y="2529170"/>
            <a:ext cx="3376613" cy="2513012"/>
          </a:xfrm>
        </p:spPr>
        <p:txBody>
          <a:bodyPr/>
          <a:lstStyle/>
          <a:p>
            <a:r>
              <a:rPr lang="en-GB">
                <a:latin typeface="Arial"/>
                <a:cs typeface="Arial"/>
              </a:rPr>
              <a:t>Driving innovation in health technology for a better tomorrow.</a:t>
            </a:r>
            <a:endParaRPr lang="en-GB"/>
          </a:p>
        </p:txBody>
      </p:sp>
      <p:sp>
        <p:nvSpPr>
          <p:cNvPr id="24" name="Text Placeholder 23">
            <a:extLst>
              <a:ext uri="{FF2B5EF4-FFF2-40B4-BE49-F238E27FC236}">
                <a16:creationId xmlns:a16="http://schemas.microsoft.com/office/drawing/2014/main" id="{2B5D5572-54C7-5050-3133-96EC6AB94B43}"/>
              </a:ext>
            </a:extLst>
          </p:cNvPr>
          <p:cNvSpPr>
            <a:spLocks noGrp="1"/>
          </p:cNvSpPr>
          <p:nvPr>
            <p:ph type="body" sz="quarter" idx="12"/>
          </p:nvPr>
        </p:nvSpPr>
        <p:spPr/>
        <p:txBody>
          <a:bodyPr/>
          <a:lstStyle/>
          <a:p>
            <a:endParaRPr lang="en-US"/>
          </a:p>
        </p:txBody>
      </p:sp>
      <p:graphicFrame>
        <p:nvGraphicFramePr>
          <p:cNvPr id="29" name="Table 28">
            <a:extLst>
              <a:ext uri="{FF2B5EF4-FFF2-40B4-BE49-F238E27FC236}">
                <a16:creationId xmlns:a16="http://schemas.microsoft.com/office/drawing/2014/main" id="{4FB61884-FF19-A3E1-F1AA-BEE301715735}"/>
              </a:ext>
            </a:extLst>
          </p:cNvPr>
          <p:cNvGraphicFramePr>
            <a:graphicFrameLocks noGrp="1"/>
          </p:cNvGraphicFramePr>
          <p:nvPr>
            <p:extLst>
              <p:ext uri="{D42A27DB-BD31-4B8C-83A1-F6EECF244321}">
                <p14:modId xmlns:p14="http://schemas.microsoft.com/office/powerpoint/2010/main" val="2766575993"/>
              </p:ext>
            </p:extLst>
          </p:nvPr>
        </p:nvGraphicFramePr>
        <p:xfrm>
          <a:off x="4693507" y="5977798"/>
          <a:ext cx="7185088" cy="370840"/>
        </p:xfrm>
        <a:graphic>
          <a:graphicData uri="http://schemas.openxmlformats.org/drawingml/2006/table">
            <a:tbl>
              <a:tblPr bandRow="1">
                <a:tableStyleId>{5C22544A-7EE6-4342-B048-85BDC9FD1C3A}</a:tableStyleId>
              </a:tblPr>
              <a:tblGrid>
                <a:gridCol w="1796272">
                  <a:extLst>
                    <a:ext uri="{9D8B030D-6E8A-4147-A177-3AD203B41FA5}">
                      <a16:colId xmlns:a16="http://schemas.microsoft.com/office/drawing/2014/main" val="3965022016"/>
                    </a:ext>
                  </a:extLst>
                </a:gridCol>
                <a:gridCol w="1796272">
                  <a:extLst>
                    <a:ext uri="{9D8B030D-6E8A-4147-A177-3AD203B41FA5}">
                      <a16:colId xmlns:a16="http://schemas.microsoft.com/office/drawing/2014/main" val="3517273429"/>
                    </a:ext>
                  </a:extLst>
                </a:gridCol>
                <a:gridCol w="1796272">
                  <a:extLst>
                    <a:ext uri="{9D8B030D-6E8A-4147-A177-3AD203B41FA5}">
                      <a16:colId xmlns:a16="http://schemas.microsoft.com/office/drawing/2014/main" val="2606530108"/>
                    </a:ext>
                  </a:extLst>
                </a:gridCol>
                <a:gridCol w="1796272">
                  <a:extLst>
                    <a:ext uri="{9D8B030D-6E8A-4147-A177-3AD203B41FA5}">
                      <a16:colId xmlns:a16="http://schemas.microsoft.com/office/drawing/2014/main" val="2725173044"/>
                    </a:ext>
                  </a:extLst>
                </a:gridCol>
              </a:tblGrid>
              <a:tr h="370840">
                <a:tc>
                  <a:txBody>
                    <a:bodyPr/>
                    <a:lstStyle/>
                    <a:p>
                      <a:pPr algn="ctr"/>
                      <a:r>
                        <a:rPr lang="en-GB" sz="1200">
                          <a:solidFill>
                            <a:schemeClr val="bg1"/>
                          </a:solidFill>
                          <a:ea typeface="Calibri"/>
                          <a:cs typeface="Calibri"/>
                        </a:rPr>
                        <a:t>Greater Manchester Combined Authority</a:t>
                      </a:r>
                    </a:p>
                  </a:txBody>
                  <a:tcPr marL="0" marR="0" marT="0" marB="0" anchor="ctr">
                    <a:lnL w="12700" cmpd="sng">
                      <a:noFill/>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n-GB" sz="1200">
                          <a:solidFill>
                            <a:schemeClr val="bg1"/>
                          </a:solidFill>
                          <a:ea typeface="Calibri"/>
                          <a:cs typeface="Calibri"/>
                        </a:rPr>
                        <a:t>Health Innovation Manchester</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a:r>
                        <a:rPr lang="en-GB" sz="1200" err="1">
                          <a:solidFill>
                            <a:schemeClr val="bg1"/>
                          </a:solidFill>
                          <a:ea typeface="Calibri"/>
                          <a:cs typeface="Calibri"/>
                        </a:rPr>
                        <a:t>Bruntwood</a:t>
                      </a:r>
                      <a:r>
                        <a:rPr lang="en-GB" sz="1200">
                          <a:solidFill>
                            <a:schemeClr val="bg1"/>
                          </a:solidFill>
                          <a:ea typeface="Calibri"/>
                          <a:cs typeface="Calibri"/>
                        </a:rPr>
                        <a:t> SciTech</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n-GB" sz="1200">
                          <a:solidFill>
                            <a:schemeClr val="bg1"/>
                          </a:solidFill>
                          <a:ea typeface="Calibri"/>
                          <a:cs typeface="Calibri"/>
                        </a:rPr>
                        <a:t>Manchester University NHS Foundation Trust*</a:t>
                      </a:r>
                    </a:p>
                  </a:txBody>
                  <a:tcPr marL="0" marR="0" marT="0" marB="0" anchor="ctr">
                    <a:lnL w="12700" cap="flat" cmpd="sng" algn="ctr">
                      <a:solidFill>
                        <a:schemeClr val="bg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638766098"/>
                  </a:ext>
                </a:extLst>
              </a:tr>
            </a:tbl>
          </a:graphicData>
        </a:graphic>
      </p:graphicFrame>
      <p:sp>
        <p:nvSpPr>
          <p:cNvPr id="39" name="TextBox 38">
            <a:extLst>
              <a:ext uri="{FF2B5EF4-FFF2-40B4-BE49-F238E27FC236}">
                <a16:creationId xmlns:a16="http://schemas.microsoft.com/office/drawing/2014/main" id="{C0200D21-49B9-B391-3BE3-74BBBF11DADD}"/>
              </a:ext>
            </a:extLst>
          </p:cNvPr>
          <p:cNvSpPr txBox="1"/>
          <p:nvPr/>
        </p:nvSpPr>
        <p:spPr>
          <a:xfrm>
            <a:off x="4880680" y="1310770"/>
            <a:ext cx="3806120" cy="330987"/>
          </a:xfrm>
          <a:prstGeom prst="rect">
            <a:avLst/>
          </a:prstGeom>
          <a:noFill/>
        </p:spPr>
        <p:txBody>
          <a:bodyPr wrap="square" lIns="0" tIns="0" rIns="0" bIns="0" rtlCol="0">
            <a:noAutofit/>
          </a:bodyPr>
          <a:lstStyle>
            <a:defPPr>
              <a:defRPr lang="en-US"/>
            </a:defPPr>
            <a:lvl1pPr>
              <a:defRPr b="1">
                <a:solidFill>
                  <a:schemeClr val="bg1"/>
                </a:solidFill>
                <a:latin typeface="Open Sans Light" pitchFamily="2" charset="0"/>
                <a:ea typeface="Open Sans Light" pitchFamily="2" charset="0"/>
                <a:cs typeface="Open Sans Light" pitchFamily="2"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0">
                <a:solidFill>
                  <a:srgbClr val="FFFFFF"/>
                </a:solidFill>
                <a:latin typeface="Arial" panose="020B0604020202020204" pitchFamily="34" charset="0"/>
                <a:cs typeface="Arial" panose="020B0604020202020204" pitchFamily="34" charset="0"/>
              </a:rPr>
              <a:t>Science and technology programmes</a:t>
            </a:r>
            <a:endParaRPr kumimoji="0" lang="en-GB" sz="1800" b="0" i="0" u="none" strike="noStrike" kern="1200" cap="none" spc="0" normalizeH="0" baseline="0" noProof="0">
              <a:ln>
                <a:noFill/>
              </a:ln>
              <a:solidFill>
                <a:srgbClr val="FFFFFF"/>
              </a:solidFill>
              <a:effectLst/>
              <a:uLnTx/>
              <a:uFillTx/>
              <a:latin typeface="Arial" panose="020B0604020202020204" pitchFamily="34" charset="0"/>
              <a:ea typeface="Open Sans Light" pitchFamily="2" charset="0"/>
              <a:cs typeface="Arial" panose="020B0604020202020204" pitchFamily="34" charset="0"/>
            </a:endParaRPr>
          </a:p>
        </p:txBody>
      </p:sp>
      <p:cxnSp>
        <p:nvCxnSpPr>
          <p:cNvPr id="40" name="Straight Connector 39">
            <a:extLst>
              <a:ext uri="{FF2B5EF4-FFF2-40B4-BE49-F238E27FC236}">
                <a16:creationId xmlns:a16="http://schemas.microsoft.com/office/drawing/2014/main" id="{D84DBC22-2E4D-5F41-2AE7-1ACB726694B8}"/>
              </a:ext>
            </a:extLst>
          </p:cNvPr>
          <p:cNvCxnSpPr>
            <a:cxnSpLocks/>
          </p:cNvCxnSpPr>
          <p:nvPr/>
        </p:nvCxnSpPr>
        <p:spPr>
          <a:xfrm>
            <a:off x="4880680" y="1679446"/>
            <a:ext cx="367277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graphicFrame>
        <p:nvGraphicFramePr>
          <p:cNvPr id="41" name="Table 40">
            <a:extLst>
              <a:ext uri="{FF2B5EF4-FFF2-40B4-BE49-F238E27FC236}">
                <a16:creationId xmlns:a16="http://schemas.microsoft.com/office/drawing/2014/main" id="{3FF3286B-1973-CE0E-1A54-4F9289832761}"/>
              </a:ext>
            </a:extLst>
          </p:cNvPr>
          <p:cNvGraphicFramePr>
            <a:graphicFrameLocks noGrp="1"/>
          </p:cNvGraphicFramePr>
          <p:nvPr>
            <p:extLst>
              <p:ext uri="{D42A27DB-BD31-4B8C-83A1-F6EECF244321}">
                <p14:modId xmlns:p14="http://schemas.microsoft.com/office/powerpoint/2010/main" val="2377076532"/>
              </p:ext>
            </p:extLst>
          </p:nvPr>
        </p:nvGraphicFramePr>
        <p:xfrm>
          <a:off x="4880681" y="1829082"/>
          <a:ext cx="6784268" cy="822960"/>
        </p:xfrm>
        <a:graphic>
          <a:graphicData uri="http://schemas.openxmlformats.org/drawingml/2006/table">
            <a:tbl>
              <a:tblPr>
                <a:tableStyleId>{5C22544A-7EE6-4342-B048-85BDC9FD1C3A}</a:tableStyleId>
              </a:tblPr>
              <a:tblGrid>
                <a:gridCol w="1696067">
                  <a:extLst>
                    <a:ext uri="{9D8B030D-6E8A-4147-A177-3AD203B41FA5}">
                      <a16:colId xmlns:a16="http://schemas.microsoft.com/office/drawing/2014/main" val="2016023353"/>
                    </a:ext>
                  </a:extLst>
                </a:gridCol>
                <a:gridCol w="1696067">
                  <a:extLst>
                    <a:ext uri="{9D8B030D-6E8A-4147-A177-3AD203B41FA5}">
                      <a16:colId xmlns:a16="http://schemas.microsoft.com/office/drawing/2014/main" val="3270494959"/>
                    </a:ext>
                  </a:extLst>
                </a:gridCol>
                <a:gridCol w="1696067">
                  <a:extLst>
                    <a:ext uri="{9D8B030D-6E8A-4147-A177-3AD203B41FA5}">
                      <a16:colId xmlns:a16="http://schemas.microsoft.com/office/drawing/2014/main" val="964274815"/>
                    </a:ext>
                  </a:extLst>
                </a:gridCol>
                <a:gridCol w="1696067">
                  <a:extLst>
                    <a:ext uri="{9D8B030D-6E8A-4147-A177-3AD203B41FA5}">
                      <a16:colId xmlns:a16="http://schemas.microsoft.com/office/drawing/2014/main" val="394603922"/>
                    </a:ext>
                  </a:extLst>
                </a:gridCol>
              </a:tblGrid>
              <a:tr h="334911">
                <a:tc>
                  <a:txBody>
                    <a:bodyPr/>
                    <a:lstStyle/>
                    <a:p>
                      <a:r>
                        <a:rPr lang="en-GB" sz="1200">
                          <a:solidFill>
                            <a:schemeClr val="bg1"/>
                          </a:solidFill>
                        </a:rPr>
                        <a:t>Artificial intelligence and digital health</a:t>
                      </a:r>
                      <a:endParaRPr lang="en-GB" sz="1200" i="1">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GB" sz="1200">
                          <a:solidFill>
                            <a:schemeClr val="bg1"/>
                          </a:solidFill>
                        </a:rPr>
                        <a:t>Computational medicine and computational</a:t>
                      </a:r>
                      <a:r>
                        <a:rPr lang="en-GB" sz="1200" baseline="0">
                          <a:solidFill>
                            <a:schemeClr val="bg1"/>
                          </a:solidFill>
                        </a:rPr>
                        <a:t> biology</a:t>
                      </a:r>
                      <a:endParaRPr lang="en-GB" sz="1200" i="1">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GB" sz="1200">
                          <a:solidFill>
                            <a:schemeClr val="bg1"/>
                          </a:solidFill>
                        </a:rPr>
                        <a:t>Diagnostic and therapeutic technologies</a:t>
                      </a:r>
                      <a:endParaRPr lang="en-GB" sz="1200" i="1">
                        <a:solidFill>
                          <a:schemeClr val="bg1"/>
                        </a:solidFill>
                      </a:endParaRPr>
                    </a:p>
                    <a:p>
                      <a:endParaRPr lang="en-GB" sz="1200" i="1">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endParaRPr lang="en-GB" sz="1200" i="1">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076713026"/>
                  </a:ext>
                </a:extLst>
              </a:tr>
            </a:tbl>
          </a:graphicData>
        </a:graphic>
      </p:graphicFrame>
      <p:sp>
        <p:nvSpPr>
          <p:cNvPr id="42" name="TextBox 41">
            <a:extLst>
              <a:ext uri="{FF2B5EF4-FFF2-40B4-BE49-F238E27FC236}">
                <a16:creationId xmlns:a16="http://schemas.microsoft.com/office/drawing/2014/main" id="{09C1E74B-942E-62E6-7881-AFF0CED5751C}"/>
              </a:ext>
            </a:extLst>
          </p:cNvPr>
          <p:cNvSpPr txBox="1"/>
          <p:nvPr/>
        </p:nvSpPr>
        <p:spPr>
          <a:xfrm>
            <a:off x="4880680" y="2686489"/>
            <a:ext cx="2754319" cy="330987"/>
          </a:xfrm>
          <a:prstGeom prst="rect">
            <a:avLst/>
          </a:prstGeom>
          <a:noFill/>
        </p:spPr>
        <p:txBody>
          <a:bodyPr wrap="square" lIns="0" tIns="0" rIns="0" bIns="0" rtlCol="0" anchor="t">
            <a:noAutofit/>
          </a:bodyPr>
          <a:lstStyle>
            <a:defPPr>
              <a:defRPr lang="en-US"/>
            </a:defPPr>
            <a:lvl1pPr>
              <a:defRPr b="1">
                <a:solidFill>
                  <a:schemeClr val="bg1"/>
                </a:solidFill>
                <a:latin typeface="Open Sans Light" pitchFamily="2" charset="0"/>
                <a:ea typeface="Open Sans Light" pitchFamily="2" charset="0"/>
                <a:cs typeface="Open Sans Light" pitchFamily="2"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0">
                <a:solidFill>
                  <a:srgbClr val="FFFFFF"/>
                </a:solidFill>
                <a:latin typeface="Arial"/>
                <a:ea typeface="Open Sans Light"/>
                <a:cs typeface="Arial"/>
              </a:rPr>
              <a:t>Cross-cutting</a:t>
            </a:r>
            <a:r>
              <a:rPr kumimoji="0" lang="en-GB" sz="1800" b="0" i="0" u="none" strike="noStrike" kern="1200" cap="none" spc="0" normalizeH="0" baseline="0" noProof="0">
                <a:ln>
                  <a:noFill/>
                </a:ln>
                <a:solidFill>
                  <a:srgbClr val="FFFFFF"/>
                </a:solidFill>
                <a:effectLst/>
                <a:uLnTx/>
                <a:uFillTx/>
                <a:latin typeface="Arial"/>
                <a:ea typeface="Open Sans Light"/>
                <a:cs typeface="Arial"/>
              </a:rPr>
              <a:t> </a:t>
            </a:r>
            <a:r>
              <a:rPr lang="en-GB" b="0">
                <a:solidFill>
                  <a:srgbClr val="FFFFFF"/>
                </a:solidFill>
                <a:latin typeface="Arial"/>
                <a:ea typeface="Open Sans Light"/>
                <a:cs typeface="Arial"/>
              </a:rPr>
              <a:t>challenges</a:t>
            </a:r>
            <a:endParaRPr kumimoji="0" lang="en-GB" sz="1800" b="0" i="0" u="none" strike="noStrike" kern="1200" cap="none" spc="0" normalizeH="0" baseline="0" noProof="0">
              <a:ln>
                <a:noFill/>
              </a:ln>
              <a:solidFill>
                <a:srgbClr val="FFFFFF"/>
              </a:solidFill>
              <a:effectLst/>
              <a:uLnTx/>
              <a:uFillTx/>
              <a:latin typeface="Arial"/>
              <a:ea typeface="Open Sans Light"/>
              <a:cs typeface="Arial"/>
            </a:endParaRPr>
          </a:p>
        </p:txBody>
      </p:sp>
      <p:cxnSp>
        <p:nvCxnSpPr>
          <p:cNvPr id="43" name="Straight Connector 42">
            <a:extLst>
              <a:ext uri="{FF2B5EF4-FFF2-40B4-BE49-F238E27FC236}">
                <a16:creationId xmlns:a16="http://schemas.microsoft.com/office/drawing/2014/main" id="{F73285CF-A4B1-8B07-6993-8DC343A37C70}"/>
              </a:ext>
            </a:extLst>
          </p:cNvPr>
          <p:cNvCxnSpPr>
            <a:cxnSpLocks/>
          </p:cNvCxnSpPr>
          <p:nvPr/>
        </p:nvCxnSpPr>
        <p:spPr>
          <a:xfrm>
            <a:off x="4880680" y="3055165"/>
            <a:ext cx="2020827"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graphicFrame>
        <p:nvGraphicFramePr>
          <p:cNvPr id="44" name="Table 43">
            <a:extLst>
              <a:ext uri="{FF2B5EF4-FFF2-40B4-BE49-F238E27FC236}">
                <a16:creationId xmlns:a16="http://schemas.microsoft.com/office/drawing/2014/main" id="{A7975735-1815-42DA-A774-D9AB370B1B16}"/>
              </a:ext>
            </a:extLst>
          </p:cNvPr>
          <p:cNvGraphicFramePr>
            <a:graphicFrameLocks noGrp="1"/>
          </p:cNvGraphicFramePr>
          <p:nvPr>
            <p:extLst>
              <p:ext uri="{D42A27DB-BD31-4B8C-83A1-F6EECF244321}">
                <p14:modId xmlns:p14="http://schemas.microsoft.com/office/powerpoint/2010/main" val="3201121133"/>
              </p:ext>
            </p:extLst>
          </p:nvPr>
        </p:nvGraphicFramePr>
        <p:xfrm>
          <a:off x="4880681" y="3204801"/>
          <a:ext cx="6784268" cy="640080"/>
        </p:xfrm>
        <a:graphic>
          <a:graphicData uri="http://schemas.openxmlformats.org/drawingml/2006/table">
            <a:tbl>
              <a:tblPr>
                <a:tableStyleId>{5C22544A-7EE6-4342-B048-85BDC9FD1C3A}</a:tableStyleId>
              </a:tblPr>
              <a:tblGrid>
                <a:gridCol w="1696067">
                  <a:extLst>
                    <a:ext uri="{9D8B030D-6E8A-4147-A177-3AD203B41FA5}">
                      <a16:colId xmlns:a16="http://schemas.microsoft.com/office/drawing/2014/main" val="2016023353"/>
                    </a:ext>
                  </a:extLst>
                </a:gridCol>
                <a:gridCol w="1696067">
                  <a:extLst>
                    <a:ext uri="{9D8B030D-6E8A-4147-A177-3AD203B41FA5}">
                      <a16:colId xmlns:a16="http://schemas.microsoft.com/office/drawing/2014/main" val="3270494959"/>
                    </a:ext>
                  </a:extLst>
                </a:gridCol>
                <a:gridCol w="1696067">
                  <a:extLst>
                    <a:ext uri="{9D8B030D-6E8A-4147-A177-3AD203B41FA5}">
                      <a16:colId xmlns:a16="http://schemas.microsoft.com/office/drawing/2014/main" val="964274815"/>
                    </a:ext>
                  </a:extLst>
                </a:gridCol>
                <a:gridCol w="1696067">
                  <a:extLst>
                    <a:ext uri="{9D8B030D-6E8A-4147-A177-3AD203B41FA5}">
                      <a16:colId xmlns:a16="http://schemas.microsoft.com/office/drawing/2014/main" val="394603922"/>
                    </a:ext>
                  </a:extLst>
                </a:gridCol>
              </a:tblGrid>
              <a:tr h="334911">
                <a:tc>
                  <a:txBody>
                    <a:bodyPr/>
                    <a:lstStyle/>
                    <a:p>
                      <a:r>
                        <a:rPr lang="en-GB" sz="1200">
                          <a:solidFill>
                            <a:schemeClr val="bg1"/>
                          </a:solidFill>
                        </a:rPr>
                        <a:t>Inclusive, equitable and preventive population health</a:t>
                      </a:r>
                      <a:endParaRPr lang="en-GB" sz="1200" i="1">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GB" sz="1200">
                          <a:solidFill>
                            <a:schemeClr val="bg1"/>
                          </a:solidFill>
                        </a:rPr>
                        <a:t>Timely disease prediction and personalised</a:t>
                      </a:r>
                      <a:r>
                        <a:rPr lang="en-GB" sz="1200" baseline="0">
                          <a:solidFill>
                            <a:schemeClr val="bg1"/>
                          </a:solidFill>
                        </a:rPr>
                        <a:t> diagnosis</a:t>
                      </a:r>
                      <a:endParaRPr lang="en-GB" sz="1200" i="1">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GB" sz="1200">
                          <a:solidFill>
                            <a:schemeClr val="bg1"/>
                          </a:solidFill>
                        </a:rPr>
                        <a:t>Bringing safer interventions, faster and sustainably</a:t>
                      </a:r>
                      <a:endParaRPr lang="en-GB" sz="1200" i="1">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GB" sz="1200" i="0" baseline="0">
                          <a:solidFill>
                            <a:schemeClr val="bg1"/>
                          </a:solidFill>
                        </a:rPr>
                        <a:t>Fast-track responsible health futures in a digital innovation region</a:t>
                      </a:r>
                      <a:endParaRPr lang="en-GB" sz="1200" i="1">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076713026"/>
                  </a:ext>
                </a:extLst>
              </a:tr>
            </a:tbl>
          </a:graphicData>
        </a:graphic>
      </p:graphicFrame>
      <p:pic>
        <p:nvPicPr>
          <p:cNvPr id="18" name="Picture Placeholder 17">
            <a:extLst>
              <a:ext uri="{FF2B5EF4-FFF2-40B4-BE49-F238E27FC236}">
                <a16:creationId xmlns:a16="http://schemas.microsoft.com/office/drawing/2014/main" id="{558E2327-ED2B-5B9A-28B2-962C67A4D77D}"/>
              </a:ext>
            </a:extLst>
          </p:cNvPr>
          <p:cNvPicPr>
            <a:picLocks noGrp="1" noChangeAspect="1"/>
          </p:cNvPicPr>
          <p:nvPr>
            <p:ph type="pic" sz="quarter" idx="13"/>
          </p:nvPr>
        </p:nvPicPr>
        <p:blipFill>
          <a:blip r:embed="rId4" cstate="screen">
            <a:extLst>
              <a:ext uri="{28A0092B-C50C-407E-A947-70E740481C1C}">
                <a14:useLocalDpi xmlns:a14="http://schemas.microsoft.com/office/drawing/2010/main"/>
              </a:ext>
            </a:extLst>
          </a:blip>
          <a:srcRect/>
          <a:stretch/>
        </p:blipFill>
        <p:spPr>
          <a:prstGeom prst="rect">
            <a:avLst/>
          </a:prstGeom>
          <a:solidFill>
            <a:schemeClr val="bg1"/>
          </a:solidFill>
        </p:spPr>
      </p:pic>
    </p:spTree>
    <p:extLst>
      <p:ext uri="{BB962C8B-B14F-4D97-AF65-F5344CB8AC3E}">
        <p14:creationId xmlns:p14="http://schemas.microsoft.com/office/powerpoint/2010/main" val="213956394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 name="Picture 38" descr="A person in purple gloves holding a yellow object&#10;&#10;Description automatically generated">
            <a:extLst>
              <a:ext uri="{FF2B5EF4-FFF2-40B4-BE49-F238E27FC236}">
                <a16:creationId xmlns:a16="http://schemas.microsoft.com/office/drawing/2014/main" id="{039F8C18-C6D5-88A2-03EF-18884A568CC3}"/>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4317357" y="0"/>
            <a:ext cx="7874643" cy="6858000"/>
          </a:xfrm>
          <a:prstGeom prst="rect">
            <a:avLst/>
          </a:prstGeom>
        </p:spPr>
      </p:pic>
      <p:sp>
        <p:nvSpPr>
          <p:cNvPr id="29" name="Rectangle 28">
            <a:extLst>
              <a:ext uri="{FF2B5EF4-FFF2-40B4-BE49-F238E27FC236}">
                <a16:creationId xmlns:a16="http://schemas.microsoft.com/office/drawing/2014/main" id="{3AA5A1C6-1373-F750-BF06-D0ED23EBE615}"/>
              </a:ext>
            </a:extLst>
          </p:cNvPr>
          <p:cNvSpPr/>
          <p:nvPr/>
        </p:nvSpPr>
        <p:spPr>
          <a:xfrm>
            <a:off x="4693506" y="5854148"/>
            <a:ext cx="7185087" cy="618140"/>
          </a:xfrm>
          <a:prstGeom prst="rect">
            <a:avLst/>
          </a:prstGeom>
          <a:solidFill>
            <a:srgbClr val="5C2A7A">
              <a:alpha val="89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9" name="Text Placeholder 8">
            <a:extLst>
              <a:ext uri="{FF2B5EF4-FFF2-40B4-BE49-F238E27FC236}">
                <a16:creationId xmlns:a16="http://schemas.microsoft.com/office/drawing/2014/main" id="{0059E34C-AC21-C89A-87EA-E6E7B8C17166}"/>
              </a:ext>
            </a:extLst>
          </p:cNvPr>
          <p:cNvSpPr>
            <a:spLocks noGrp="1"/>
          </p:cNvSpPr>
          <p:nvPr>
            <p:ph type="body" sz="quarter" idx="10"/>
          </p:nvPr>
        </p:nvSpPr>
        <p:spPr>
          <a:xfrm>
            <a:off x="526646" y="254712"/>
            <a:ext cx="3376843" cy="1409461"/>
          </a:xfrm>
        </p:spPr>
        <p:txBody>
          <a:bodyPr/>
          <a:lstStyle/>
          <a:p>
            <a:r>
              <a:rPr lang="en-GB"/>
              <a:t>Dalton Nuclear Institute </a:t>
            </a:r>
            <a:endParaRPr lang="en-US"/>
          </a:p>
        </p:txBody>
      </p:sp>
      <p:sp>
        <p:nvSpPr>
          <p:cNvPr id="10" name="Text Placeholder 9">
            <a:extLst>
              <a:ext uri="{FF2B5EF4-FFF2-40B4-BE49-F238E27FC236}">
                <a16:creationId xmlns:a16="http://schemas.microsoft.com/office/drawing/2014/main" id="{263055FD-EBA5-90D4-838B-CEF6FA8C7D68}"/>
              </a:ext>
            </a:extLst>
          </p:cNvPr>
          <p:cNvSpPr>
            <a:spLocks noGrp="1"/>
          </p:cNvSpPr>
          <p:nvPr>
            <p:ph type="body" sz="quarter" idx="11"/>
          </p:nvPr>
        </p:nvSpPr>
        <p:spPr>
          <a:xfrm>
            <a:off x="526646" y="1845664"/>
            <a:ext cx="3376843" cy="2514303"/>
          </a:xfrm>
        </p:spPr>
        <p:txBody>
          <a:bodyPr/>
          <a:lstStyle/>
          <a:p>
            <a:r>
              <a:rPr lang="en-GB">
                <a:latin typeface="Arial"/>
                <a:cs typeface="Calibri"/>
              </a:rPr>
              <a:t>Bringing together the UK’s largest and most advanced academic nuclear research capability.</a:t>
            </a:r>
          </a:p>
          <a:p>
            <a:endParaRPr lang="en-GB"/>
          </a:p>
          <a:p>
            <a:endParaRPr lang="en-GB"/>
          </a:p>
          <a:p>
            <a:endParaRPr lang="en-GB"/>
          </a:p>
          <a:p>
            <a:endParaRPr lang="en-US"/>
          </a:p>
        </p:txBody>
      </p:sp>
      <p:sp>
        <p:nvSpPr>
          <p:cNvPr id="19" name="Text Placeholder 18">
            <a:extLst>
              <a:ext uri="{FF2B5EF4-FFF2-40B4-BE49-F238E27FC236}">
                <a16:creationId xmlns:a16="http://schemas.microsoft.com/office/drawing/2014/main" id="{EF33E716-F634-8873-5E01-129A3C76C227}"/>
              </a:ext>
            </a:extLst>
          </p:cNvPr>
          <p:cNvSpPr>
            <a:spLocks noGrp="1"/>
          </p:cNvSpPr>
          <p:nvPr>
            <p:ph type="body" sz="quarter" idx="12"/>
          </p:nvPr>
        </p:nvSpPr>
        <p:spPr/>
        <p:txBody>
          <a:bodyPr/>
          <a:lstStyle/>
          <a:p>
            <a:endParaRPr lang="en-US"/>
          </a:p>
        </p:txBody>
      </p:sp>
      <p:graphicFrame>
        <p:nvGraphicFramePr>
          <p:cNvPr id="22" name="Table 21">
            <a:extLst>
              <a:ext uri="{FF2B5EF4-FFF2-40B4-BE49-F238E27FC236}">
                <a16:creationId xmlns:a16="http://schemas.microsoft.com/office/drawing/2014/main" id="{BAD2A6DE-9470-0D94-351E-AE3EBD05413E}"/>
              </a:ext>
            </a:extLst>
          </p:cNvPr>
          <p:cNvGraphicFramePr>
            <a:graphicFrameLocks noGrp="1"/>
          </p:cNvGraphicFramePr>
          <p:nvPr>
            <p:extLst>
              <p:ext uri="{D42A27DB-BD31-4B8C-83A1-F6EECF244321}">
                <p14:modId xmlns:p14="http://schemas.microsoft.com/office/powerpoint/2010/main" val="1132480218"/>
              </p:ext>
            </p:extLst>
          </p:nvPr>
        </p:nvGraphicFramePr>
        <p:xfrm>
          <a:off x="4693507" y="5977798"/>
          <a:ext cx="7185090" cy="370840"/>
        </p:xfrm>
        <a:graphic>
          <a:graphicData uri="http://schemas.openxmlformats.org/drawingml/2006/table">
            <a:tbl>
              <a:tblPr bandRow="1">
                <a:tableStyleId>{5C22544A-7EE6-4342-B048-85BDC9FD1C3A}</a:tableStyleId>
              </a:tblPr>
              <a:tblGrid>
                <a:gridCol w="1437018">
                  <a:extLst>
                    <a:ext uri="{9D8B030D-6E8A-4147-A177-3AD203B41FA5}">
                      <a16:colId xmlns:a16="http://schemas.microsoft.com/office/drawing/2014/main" val="3965022016"/>
                    </a:ext>
                  </a:extLst>
                </a:gridCol>
                <a:gridCol w="1437018">
                  <a:extLst>
                    <a:ext uri="{9D8B030D-6E8A-4147-A177-3AD203B41FA5}">
                      <a16:colId xmlns:a16="http://schemas.microsoft.com/office/drawing/2014/main" val="3517273429"/>
                    </a:ext>
                  </a:extLst>
                </a:gridCol>
                <a:gridCol w="1437018">
                  <a:extLst>
                    <a:ext uri="{9D8B030D-6E8A-4147-A177-3AD203B41FA5}">
                      <a16:colId xmlns:a16="http://schemas.microsoft.com/office/drawing/2014/main" val="42269687"/>
                    </a:ext>
                  </a:extLst>
                </a:gridCol>
                <a:gridCol w="1437018">
                  <a:extLst>
                    <a:ext uri="{9D8B030D-6E8A-4147-A177-3AD203B41FA5}">
                      <a16:colId xmlns:a16="http://schemas.microsoft.com/office/drawing/2014/main" val="2606530108"/>
                    </a:ext>
                  </a:extLst>
                </a:gridCol>
                <a:gridCol w="1437018">
                  <a:extLst>
                    <a:ext uri="{9D8B030D-6E8A-4147-A177-3AD203B41FA5}">
                      <a16:colId xmlns:a16="http://schemas.microsoft.com/office/drawing/2014/main" val="2725173044"/>
                    </a:ext>
                  </a:extLst>
                </a:gridCol>
              </a:tblGrid>
              <a:tr h="370840">
                <a:tc>
                  <a: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n-GB" sz="1200">
                          <a:solidFill>
                            <a:schemeClr val="bg1"/>
                          </a:solidFill>
                        </a:rPr>
                        <a:t>Sellafield Ltd</a:t>
                      </a:r>
                      <a:endParaRPr lang="en-GB" sz="1200" i="1">
                        <a:solidFill>
                          <a:schemeClr val="bg1"/>
                        </a:solidFill>
                      </a:endParaRPr>
                    </a:p>
                  </a:txBody>
                  <a:tcPr marL="0" marR="0" marT="0" marB="0" anchor="ctr">
                    <a:lnL w="12700" cmpd="sng">
                      <a:noFill/>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n-GB" sz="1200">
                          <a:solidFill>
                            <a:schemeClr val="bg1"/>
                          </a:solidFill>
                        </a:rPr>
                        <a:t>Jacobs</a:t>
                      </a:r>
                      <a:endParaRPr lang="en-GB" sz="1200">
                        <a:solidFill>
                          <a:schemeClr val="bg1"/>
                        </a:solidFill>
                        <a:ea typeface="Calibri"/>
                        <a:cs typeface="Calibri"/>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a:r>
                        <a:rPr lang="en-GB" sz="1200">
                          <a:solidFill>
                            <a:schemeClr val="bg1"/>
                          </a:solidFill>
                        </a:rPr>
                        <a:t>National Nuclear Laboratory</a:t>
                      </a:r>
                      <a:endParaRPr lang="en-GB" sz="1200">
                        <a:solidFill>
                          <a:schemeClr val="bg1"/>
                        </a:solidFill>
                        <a:ea typeface="Calibri"/>
                        <a:cs typeface="Calibri"/>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a:r>
                        <a:rPr lang="en-GB" sz="1200">
                          <a:solidFill>
                            <a:schemeClr val="bg1"/>
                          </a:solidFill>
                        </a:rPr>
                        <a:t>Rolls-Royce</a:t>
                      </a:r>
                      <a:endParaRPr lang="en-GB" sz="1200" i="1">
                        <a:solidFill>
                          <a:schemeClr val="bg1"/>
                        </a:solidFill>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a:r>
                        <a:rPr lang="en-GB" sz="1200">
                          <a:solidFill>
                            <a:schemeClr val="bg1"/>
                          </a:solidFill>
                        </a:rPr>
                        <a:t>EDF*</a:t>
                      </a:r>
                      <a:endParaRPr lang="en-GB" sz="1200">
                        <a:solidFill>
                          <a:schemeClr val="bg1"/>
                        </a:solidFill>
                        <a:ea typeface="Calibri"/>
                        <a:cs typeface="Calibri"/>
                      </a:endParaRPr>
                    </a:p>
                  </a:txBody>
                  <a:tcPr marL="0" marR="0" marT="0" marB="0" anchor="ctr">
                    <a:lnL w="12700" cap="flat" cmpd="sng" algn="ctr">
                      <a:solidFill>
                        <a:schemeClr val="bg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638766098"/>
                  </a:ext>
                </a:extLst>
              </a:tr>
            </a:tbl>
          </a:graphicData>
        </a:graphic>
      </p:graphicFrame>
      <p:sp>
        <p:nvSpPr>
          <p:cNvPr id="32" name="Rectangle 31">
            <a:extLst>
              <a:ext uri="{FF2B5EF4-FFF2-40B4-BE49-F238E27FC236}">
                <a16:creationId xmlns:a16="http://schemas.microsoft.com/office/drawing/2014/main" id="{0FA3924D-32FD-3AFE-C51E-55411F6C4E57}"/>
              </a:ext>
            </a:extLst>
          </p:cNvPr>
          <p:cNvSpPr/>
          <p:nvPr/>
        </p:nvSpPr>
        <p:spPr>
          <a:xfrm>
            <a:off x="4693506" y="958850"/>
            <a:ext cx="7185087" cy="1958521"/>
          </a:xfrm>
          <a:prstGeom prst="rect">
            <a:avLst/>
          </a:prstGeom>
          <a:solidFill>
            <a:schemeClr val="accent5">
              <a:lumMod val="50000"/>
              <a:alpha val="88000"/>
            </a:schemeClr>
          </a:solidFill>
          <a:ln w="127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33" name="TextBox 32">
            <a:extLst>
              <a:ext uri="{FF2B5EF4-FFF2-40B4-BE49-F238E27FC236}">
                <a16:creationId xmlns:a16="http://schemas.microsoft.com/office/drawing/2014/main" id="{E9B4804F-A1E1-2A8A-D9C5-AA60882DEA7E}"/>
              </a:ext>
            </a:extLst>
          </p:cNvPr>
          <p:cNvSpPr txBox="1"/>
          <p:nvPr/>
        </p:nvSpPr>
        <p:spPr>
          <a:xfrm>
            <a:off x="4880680" y="1310770"/>
            <a:ext cx="2754319" cy="330987"/>
          </a:xfrm>
          <a:prstGeom prst="rect">
            <a:avLst/>
          </a:prstGeom>
          <a:noFill/>
        </p:spPr>
        <p:txBody>
          <a:bodyPr wrap="square" lIns="0" tIns="0" rIns="0" bIns="0" rtlCol="0">
            <a:noAutofit/>
          </a:bodyPr>
          <a:lstStyle>
            <a:defPPr>
              <a:defRPr lang="en-US"/>
            </a:defPPr>
            <a:lvl1pPr>
              <a:defRPr b="1">
                <a:solidFill>
                  <a:schemeClr val="bg1"/>
                </a:solidFill>
                <a:latin typeface="Open Sans Light" pitchFamily="2" charset="0"/>
                <a:ea typeface="Open Sans Light" pitchFamily="2" charset="0"/>
                <a:cs typeface="Open Sans Light" pitchFamily="2"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FFFFFF"/>
                </a:solidFill>
                <a:effectLst/>
                <a:uLnTx/>
                <a:uFillTx/>
                <a:latin typeface="Arial" panose="020B0604020202020204" pitchFamily="34" charset="0"/>
                <a:ea typeface="Open Sans Light" pitchFamily="2" charset="0"/>
                <a:cs typeface="Arial" panose="020B0604020202020204" pitchFamily="34" charset="0"/>
              </a:rPr>
              <a:t>Themes</a:t>
            </a:r>
          </a:p>
        </p:txBody>
      </p:sp>
      <p:cxnSp>
        <p:nvCxnSpPr>
          <p:cNvPr id="34" name="Straight Connector 33">
            <a:extLst>
              <a:ext uri="{FF2B5EF4-FFF2-40B4-BE49-F238E27FC236}">
                <a16:creationId xmlns:a16="http://schemas.microsoft.com/office/drawing/2014/main" id="{BBF1CE4C-A69F-53DF-5674-3A3572D6E61D}"/>
              </a:ext>
            </a:extLst>
          </p:cNvPr>
          <p:cNvCxnSpPr>
            <a:cxnSpLocks/>
          </p:cNvCxnSpPr>
          <p:nvPr/>
        </p:nvCxnSpPr>
        <p:spPr>
          <a:xfrm>
            <a:off x="4880680" y="1679446"/>
            <a:ext cx="2020827"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graphicFrame>
        <p:nvGraphicFramePr>
          <p:cNvPr id="35" name="Table 34">
            <a:extLst>
              <a:ext uri="{FF2B5EF4-FFF2-40B4-BE49-F238E27FC236}">
                <a16:creationId xmlns:a16="http://schemas.microsoft.com/office/drawing/2014/main" id="{A4E5BAC0-8648-9A62-315B-00FB11B1D798}"/>
              </a:ext>
            </a:extLst>
          </p:cNvPr>
          <p:cNvGraphicFramePr>
            <a:graphicFrameLocks noGrp="1"/>
          </p:cNvGraphicFramePr>
          <p:nvPr>
            <p:extLst>
              <p:ext uri="{D42A27DB-BD31-4B8C-83A1-F6EECF244321}">
                <p14:modId xmlns:p14="http://schemas.microsoft.com/office/powerpoint/2010/main" val="2167725079"/>
              </p:ext>
            </p:extLst>
          </p:nvPr>
        </p:nvGraphicFramePr>
        <p:xfrm>
          <a:off x="4880681" y="1829082"/>
          <a:ext cx="6784268" cy="1212513"/>
        </p:xfrm>
        <a:graphic>
          <a:graphicData uri="http://schemas.openxmlformats.org/drawingml/2006/table">
            <a:tbl>
              <a:tblPr>
                <a:tableStyleId>{5C22544A-7EE6-4342-B048-85BDC9FD1C3A}</a:tableStyleId>
              </a:tblPr>
              <a:tblGrid>
                <a:gridCol w="1696067">
                  <a:extLst>
                    <a:ext uri="{9D8B030D-6E8A-4147-A177-3AD203B41FA5}">
                      <a16:colId xmlns:a16="http://schemas.microsoft.com/office/drawing/2014/main" val="2016023353"/>
                    </a:ext>
                  </a:extLst>
                </a:gridCol>
                <a:gridCol w="1696067">
                  <a:extLst>
                    <a:ext uri="{9D8B030D-6E8A-4147-A177-3AD203B41FA5}">
                      <a16:colId xmlns:a16="http://schemas.microsoft.com/office/drawing/2014/main" val="3270494959"/>
                    </a:ext>
                  </a:extLst>
                </a:gridCol>
                <a:gridCol w="1696067">
                  <a:extLst>
                    <a:ext uri="{9D8B030D-6E8A-4147-A177-3AD203B41FA5}">
                      <a16:colId xmlns:a16="http://schemas.microsoft.com/office/drawing/2014/main" val="1874508282"/>
                    </a:ext>
                  </a:extLst>
                </a:gridCol>
                <a:gridCol w="1696067">
                  <a:extLst>
                    <a:ext uri="{9D8B030D-6E8A-4147-A177-3AD203B41FA5}">
                      <a16:colId xmlns:a16="http://schemas.microsoft.com/office/drawing/2014/main" val="394603922"/>
                    </a:ext>
                  </a:extLst>
                </a:gridCol>
              </a:tblGrid>
              <a:tr h="542691">
                <a:tc>
                  <a:txBody>
                    <a:bodyPr/>
                    <a:lstStyle/>
                    <a:p>
                      <a:pPr algn="l"/>
                      <a:r>
                        <a:rPr lang="en-US" sz="1200">
                          <a:solidFill>
                            <a:schemeClr val="bg1"/>
                          </a:solidFill>
                        </a:rPr>
                        <a:t>Fuel and fuel cladding</a:t>
                      </a: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US" sz="1200">
                          <a:solidFill>
                            <a:schemeClr val="bg1"/>
                          </a:solidFill>
                        </a:rPr>
                        <a:t>Reactors</a:t>
                      </a:r>
                      <a:endParaRPr lang="en-GB" sz="1200" i="1">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a:r>
                        <a:rPr lang="en-US" sz="1200">
                          <a:solidFill>
                            <a:schemeClr val="bg1"/>
                          </a:solidFill>
                        </a:rPr>
                        <a:t>Recycle</a:t>
                      </a:r>
                      <a:endParaRPr lang="en-GB" sz="1200" i="1">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a:r>
                        <a:rPr lang="en-US" sz="1200">
                          <a:solidFill>
                            <a:schemeClr val="bg1"/>
                          </a:solidFill>
                        </a:rPr>
                        <a:t>Environment and waste</a:t>
                      </a: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076713026"/>
                  </a:ext>
                </a:extLst>
              </a:tr>
              <a:tr h="334911">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US" sz="1200">
                          <a:solidFill>
                            <a:schemeClr val="bg1"/>
                          </a:solidFill>
                        </a:rPr>
                        <a:t>Decommissioning</a:t>
                      </a:r>
                      <a:endParaRPr lang="en-GB" sz="1200" i="1">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a:r>
                        <a:rPr lang="en-US" sz="1200">
                          <a:solidFill>
                            <a:schemeClr val="bg1"/>
                          </a:solidFill>
                        </a:rPr>
                        <a:t>Nuclear and society</a:t>
                      </a: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a:r>
                        <a:rPr lang="en-US" sz="1200">
                          <a:solidFill>
                            <a:schemeClr val="bg1"/>
                          </a:solidFill>
                        </a:rPr>
                        <a:t>Fusion power</a:t>
                      </a: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a:r>
                        <a:rPr lang="en-US" sz="1200">
                          <a:solidFill>
                            <a:schemeClr val="bg1"/>
                          </a:solidFill>
                        </a:rPr>
                        <a:t>Health and medical</a:t>
                      </a: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132151589"/>
                  </a:ext>
                </a:extLst>
              </a:tr>
              <a:tr h="334911">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lang="en-GB" sz="1200">
                        <a:solidFill>
                          <a:schemeClr val="bg1"/>
                        </a:solidFill>
                        <a:ea typeface="Calibri"/>
                        <a:cs typeface="Calibri"/>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a:endParaRPr lang="en-US" sz="1200">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a:endParaRPr lang="en-US" sz="1200">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a:endParaRPr lang="en-US" sz="1200">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805417082"/>
                  </a:ext>
                </a:extLst>
              </a:tr>
            </a:tbl>
          </a:graphicData>
        </a:graphic>
      </p:graphicFrame>
      <p:sp>
        <p:nvSpPr>
          <p:cNvPr id="41" name="Picture Placeholder 40">
            <a:extLst>
              <a:ext uri="{FF2B5EF4-FFF2-40B4-BE49-F238E27FC236}">
                <a16:creationId xmlns:a16="http://schemas.microsoft.com/office/drawing/2014/main" id="{74567D50-4DB8-3FAF-FDB1-C0E466053F81}"/>
              </a:ext>
            </a:extLst>
          </p:cNvPr>
          <p:cNvSpPr>
            <a:spLocks noGrp="1"/>
          </p:cNvSpPr>
          <p:nvPr>
            <p:ph type="pic" sz="quarter" idx="13"/>
          </p:nvPr>
        </p:nvSpPr>
        <p:spPr/>
        <p:txBody>
          <a:bodyPr/>
          <a:lstStyle/>
          <a:p>
            <a:endParaRPr lang="en-US"/>
          </a:p>
        </p:txBody>
      </p:sp>
    </p:spTree>
    <p:extLst>
      <p:ext uri="{BB962C8B-B14F-4D97-AF65-F5344CB8AC3E}">
        <p14:creationId xmlns:p14="http://schemas.microsoft.com/office/powerpoint/2010/main" val="306030864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 name="Picture 36" descr="A group of women sitting at a table&#10;&#10;Description automatically generated">
            <a:extLst>
              <a:ext uri="{FF2B5EF4-FFF2-40B4-BE49-F238E27FC236}">
                <a16:creationId xmlns:a16="http://schemas.microsoft.com/office/drawing/2014/main" id="{41AED6DD-7FB2-1229-774A-B2704A723DB1}"/>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t="-31969"/>
          <a:stretch/>
        </p:blipFill>
        <p:spPr>
          <a:xfrm>
            <a:off x="4328932" y="0"/>
            <a:ext cx="7863068" cy="6856575"/>
          </a:xfrm>
          <a:prstGeom prst="rect">
            <a:avLst/>
          </a:prstGeom>
          <a:solidFill>
            <a:srgbClr val="EDEFEF"/>
          </a:solidFill>
        </p:spPr>
      </p:pic>
      <p:sp>
        <p:nvSpPr>
          <p:cNvPr id="29" name="Rectangle 28">
            <a:extLst>
              <a:ext uri="{FF2B5EF4-FFF2-40B4-BE49-F238E27FC236}">
                <a16:creationId xmlns:a16="http://schemas.microsoft.com/office/drawing/2014/main" id="{42A97EB7-5431-352D-CC5B-5195CC0BE89F}"/>
              </a:ext>
            </a:extLst>
          </p:cNvPr>
          <p:cNvSpPr/>
          <p:nvPr/>
        </p:nvSpPr>
        <p:spPr>
          <a:xfrm>
            <a:off x="4693506" y="5854148"/>
            <a:ext cx="7185087" cy="618140"/>
          </a:xfrm>
          <a:prstGeom prst="rect">
            <a:avLst/>
          </a:prstGeom>
          <a:solidFill>
            <a:srgbClr val="5C2A7A">
              <a:alpha val="89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3" name="Text Placeholder 2">
            <a:extLst>
              <a:ext uri="{FF2B5EF4-FFF2-40B4-BE49-F238E27FC236}">
                <a16:creationId xmlns:a16="http://schemas.microsoft.com/office/drawing/2014/main" id="{ADED0B5D-627C-06B9-35E7-AEF409D1A502}"/>
              </a:ext>
            </a:extLst>
          </p:cNvPr>
          <p:cNvSpPr>
            <a:spLocks noGrp="1"/>
          </p:cNvSpPr>
          <p:nvPr>
            <p:ph type="body" sz="quarter" idx="10"/>
          </p:nvPr>
        </p:nvSpPr>
        <p:spPr>
          <a:xfrm>
            <a:off x="526646" y="254712"/>
            <a:ext cx="3376843" cy="1409461"/>
          </a:xfrm>
        </p:spPr>
        <p:txBody>
          <a:bodyPr/>
          <a:lstStyle/>
          <a:p>
            <a:r>
              <a:rPr lang="en-GB"/>
              <a:t>Global Development Institute </a:t>
            </a:r>
            <a:endParaRPr lang="en-US"/>
          </a:p>
        </p:txBody>
      </p:sp>
      <p:sp>
        <p:nvSpPr>
          <p:cNvPr id="14" name="Text Placeholder 13">
            <a:extLst>
              <a:ext uri="{FF2B5EF4-FFF2-40B4-BE49-F238E27FC236}">
                <a16:creationId xmlns:a16="http://schemas.microsoft.com/office/drawing/2014/main" id="{E0F981F4-EDB1-E081-168E-8EB48D9ADBC2}"/>
              </a:ext>
            </a:extLst>
          </p:cNvPr>
          <p:cNvSpPr>
            <a:spLocks noGrp="1"/>
          </p:cNvSpPr>
          <p:nvPr>
            <p:ph type="body" sz="quarter" idx="11"/>
          </p:nvPr>
        </p:nvSpPr>
        <p:spPr>
          <a:xfrm>
            <a:off x="526646" y="1845664"/>
            <a:ext cx="3376843" cy="2514303"/>
          </a:xfrm>
        </p:spPr>
        <p:txBody>
          <a:bodyPr/>
          <a:lstStyle/>
          <a:p>
            <a:r>
              <a:rPr lang="en-GB">
                <a:latin typeface="Arial"/>
                <a:cs typeface="Arial"/>
              </a:rPr>
              <a:t>Bringing together critical thinking with social justice.</a:t>
            </a:r>
            <a:endParaRPr lang="en-GB"/>
          </a:p>
          <a:p>
            <a:endParaRPr lang="en-US"/>
          </a:p>
        </p:txBody>
      </p:sp>
      <p:sp>
        <p:nvSpPr>
          <p:cNvPr id="24" name="Text Placeholder 23">
            <a:extLst>
              <a:ext uri="{FF2B5EF4-FFF2-40B4-BE49-F238E27FC236}">
                <a16:creationId xmlns:a16="http://schemas.microsoft.com/office/drawing/2014/main" id="{EBF1FF2C-30CF-BC7C-09E3-028E3FA796F5}"/>
              </a:ext>
            </a:extLst>
          </p:cNvPr>
          <p:cNvSpPr>
            <a:spLocks noGrp="1"/>
          </p:cNvSpPr>
          <p:nvPr>
            <p:ph type="body" sz="quarter" idx="12"/>
          </p:nvPr>
        </p:nvSpPr>
        <p:spPr/>
        <p:txBody>
          <a:bodyPr/>
          <a:lstStyle/>
          <a:p>
            <a:endParaRPr lang="en-US"/>
          </a:p>
        </p:txBody>
      </p:sp>
      <p:graphicFrame>
        <p:nvGraphicFramePr>
          <p:cNvPr id="27" name="Table 26">
            <a:extLst>
              <a:ext uri="{FF2B5EF4-FFF2-40B4-BE49-F238E27FC236}">
                <a16:creationId xmlns:a16="http://schemas.microsoft.com/office/drawing/2014/main" id="{810175A9-8C35-0021-298A-5F7070080F4E}"/>
              </a:ext>
            </a:extLst>
          </p:cNvPr>
          <p:cNvGraphicFramePr>
            <a:graphicFrameLocks noGrp="1"/>
          </p:cNvGraphicFramePr>
          <p:nvPr>
            <p:extLst>
              <p:ext uri="{D42A27DB-BD31-4B8C-83A1-F6EECF244321}">
                <p14:modId xmlns:p14="http://schemas.microsoft.com/office/powerpoint/2010/main" val="1846674007"/>
              </p:ext>
            </p:extLst>
          </p:nvPr>
        </p:nvGraphicFramePr>
        <p:xfrm>
          <a:off x="4693507" y="5963943"/>
          <a:ext cx="7185090" cy="370840"/>
        </p:xfrm>
        <a:graphic>
          <a:graphicData uri="http://schemas.openxmlformats.org/drawingml/2006/table">
            <a:tbl>
              <a:tblPr bandRow="1">
                <a:tableStyleId>{5C22544A-7EE6-4342-B048-85BDC9FD1C3A}</a:tableStyleId>
              </a:tblPr>
              <a:tblGrid>
                <a:gridCol w="1040028">
                  <a:extLst>
                    <a:ext uri="{9D8B030D-6E8A-4147-A177-3AD203B41FA5}">
                      <a16:colId xmlns:a16="http://schemas.microsoft.com/office/drawing/2014/main" val="3965022016"/>
                    </a:ext>
                  </a:extLst>
                </a:gridCol>
                <a:gridCol w="1834008">
                  <a:extLst>
                    <a:ext uri="{9D8B030D-6E8A-4147-A177-3AD203B41FA5}">
                      <a16:colId xmlns:a16="http://schemas.microsoft.com/office/drawing/2014/main" val="3517273429"/>
                    </a:ext>
                  </a:extLst>
                </a:gridCol>
                <a:gridCol w="1518584">
                  <a:extLst>
                    <a:ext uri="{9D8B030D-6E8A-4147-A177-3AD203B41FA5}">
                      <a16:colId xmlns:a16="http://schemas.microsoft.com/office/drawing/2014/main" val="42269687"/>
                    </a:ext>
                  </a:extLst>
                </a:gridCol>
                <a:gridCol w="1203767">
                  <a:extLst>
                    <a:ext uri="{9D8B030D-6E8A-4147-A177-3AD203B41FA5}">
                      <a16:colId xmlns:a16="http://schemas.microsoft.com/office/drawing/2014/main" val="2606530108"/>
                    </a:ext>
                  </a:extLst>
                </a:gridCol>
                <a:gridCol w="1588703">
                  <a:extLst>
                    <a:ext uri="{9D8B030D-6E8A-4147-A177-3AD203B41FA5}">
                      <a16:colId xmlns:a16="http://schemas.microsoft.com/office/drawing/2014/main" val="2725173044"/>
                    </a:ext>
                  </a:extLst>
                </a:gridCol>
              </a:tblGrid>
              <a:tr h="370840">
                <a:tc>
                  <a: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n-GB" sz="1200">
                          <a:solidFill>
                            <a:schemeClr val="bg1"/>
                          </a:solidFill>
                        </a:rPr>
                        <a:t>BRAC</a:t>
                      </a:r>
                      <a:endParaRPr lang="en-GB" sz="1200">
                        <a:solidFill>
                          <a:schemeClr val="bg1"/>
                        </a:solidFill>
                        <a:ea typeface="Calibri"/>
                        <a:cs typeface="Calibri"/>
                      </a:endParaRPr>
                    </a:p>
                  </a:txBody>
                  <a:tcPr marL="0" marR="0" marT="0" marB="0" anchor="ctr">
                    <a:lnL w="12700" cmpd="sng">
                      <a:noFill/>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a:r>
                        <a:rPr lang="en-GB" sz="1200">
                          <a:solidFill>
                            <a:schemeClr val="bg1"/>
                          </a:solidFill>
                        </a:rPr>
                        <a:t>African Cities Research Consortium</a:t>
                      </a:r>
                      <a:endParaRPr lang="en-GB" sz="1200" i="1">
                        <a:solidFill>
                          <a:schemeClr val="bg1"/>
                        </a:solidFill>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a:r>
                        <a:rPr lang="en-GB" sz="1200">
                          <a:solidFill>
                            <a:schemeClr val="bg1"/>
                          </a:solidFill>
                        </a:rPr>
                        <a:t>George Institute for Global Health</a:t>
                      </a:r>
                      <a:endParaRPr lang="en-GB" sz="1200" i="1">
                        <a:solidFill>
                          <a:schemeClr val="bg1"/>
                        </a:solidFill>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a:r>
                        <a:rPr lang="en-GB" sz="1200">
                          <a:solidFill>
                            <a:schemeClr val="bg1"/>
                          </a:solidFill>
                        </a:rPr>
                        <a:t>University of </a:t>
                      </a:r>
                      <a:r>
                        <a:rPr lang="en-GB" sz="1200" err="1">
                          <a:solidFill>
                            <a:schemeClr val="bg1"/>
                          </a:solidFill>
                        </a:rPr>
                        <a:t>Brawijaya</a:t>
                      </a:r>
                      <a:endParaRPr lang="en-GB" sz="1200" i="1">
                        <a:solidFill>
                          <a:schemeClr val="bg1"/>
                        </a:solidFill>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a:r>
                        <a:rPr lang="en-GB" sz="1200">
                          <a:solidFill>
                            <a:schemeClr val="bg1"/>
                          </a:solidFill>
                        </a:rPr>
                        <a:t>District Government </a:t>
                      </a:r>
                      <a:br>
                        <a:rPr lang="en-GB" sz="1200">
                          <a:solidFill>
                            <a:srgbClr val="FFFFFF"/>
                          </a:solidFill>
                        </a:rPr>
                      </a:br>
                      <a:r>
                        <a:rPr lang="en-GB" sz="1200">
                          <a:solidFill>
                            <a:schemeClr val="bg1"/>
                          </a:solidFill>
                        </a:rPr>
                        <a:t>of Malang*</a:t>
                      </a:r>
                      <a:endParaRPr lang="en-GB" sz="1200" i="1">
                        <a:solidFill>
                          <a:schemeClr val="bg1"/>
                        </a:solidFill>
                      </a:endParaRPr>
                    </a:p>
                  </a:txBody>
                  <a:tcPr marL="0" marR="0" marT="0" marB="0" anchor="ctr">
                    <a:lnL w="12700" cap="flat" cmpd="sng" algn="ctr">
                      <a:solidFill>
                        <a:schemeClr val="bg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638766098"/>
                  </a:ext>
                </a:extLst>
              </a:tr>
            </a:tbl>
          </a:graphicData>
        </a:graphic>
      </p:graphicFrame>
      <p:sp>
        <p:nvSpPr>
          <p:cNvPr id="30" name="Rectangle 29">
            <a:extLst>
              <a:ext uri="{FF2B5EF4-FFF2-40B4-BE49-F238E27FC236}">
                <a16:creationId xmlns:a16="http://schemas.microsoft.com/office/drawing/2014/main" id="{CD6324D6-66A3-EEA1-16F8-2845C784D07C}"/>
              </a:ext>
            </a:extLst>
          </p:cNvPr>
          <p:cNvSpPr/>
          <p:nvPr/>
        </p:nvSpPr>
        <p:spPr>
          <a:xfrm>
            <a:off x="4693506" y="958850"/>
            <a:ext cx="7185087" cy="2166315"/>
          </a:xfrm>
          <a:prstGeom prst="rect">
            <a:avLst/>
          </a:prstGeom>
          <a:solidFill>
            <a:schemeClr val="accent5">
              <a:lumMod val="50000"/>
              <a:alpha val="88000"/>
            </a:schemeClr>
          </a:solidFill>
          <a:ln w="127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31" name="TextBox 30">
            <a:extLst>
              <a:ext uri="{FF2B5EF4-FFF2-40B4-BE49-F238E27FC236}">
                <a16:creationId xmlns:a16="http://schemas.microsoft.com/office/drawing/2014/main" id="{95D49656-239D-7FC6-7F37-217CB9F81486}"/>
              </a:ext>
            </a:extLst>
          </p:cNvPr>
          <p:cNvSpPr txBox="1"/>
          <p:nvPr/>
        </p:nvSpPr>
        <p:spPr>
          <a:xfrm>
            <a:off x="4880680" y="1310770"/>
            <a:ext cx="2754319" cy="330987"/>
          </a:xfrm>
          <a:prstGeom prst="rect">
            <a:avLst/>
          </a:prstGeom>
          <a:noFill/>
        </p:spPr>
        <p:txBody>
          <a:bodyPr wrap="square" lIns="0" tIns="0" rIns="0" bIns="0" rtlCol="0">
            <a:noAutofit/>
          </a:bodyPr>
          <a:lstStyle>
            <a:defPPr>
              <a:defRPr lang="en-US"/>
            </a:defPPr>
            <a:lvl1pPr>
              <a:defRPr b="1">
                <a:solidFill>
                  <a:schemeClr val="bg1"/>
                </a:solidFill>
                <a:latin typeface="Open Sans Light" pitchFamily="2" charset="0"/>
                <a:ea typeface="Open Sans Light" pitchFamily="2" charset="0"/>
                <a:cs typeface="Open Sans Light" pitchFamily="2"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FFFFFF"/>
                </a:solidFill>
                <a:effectLst/>
                <a:uLnTx/>
                <a:uFillTx/>
                <a:latin typeface="Arial" panose="020B0604020202020204" pitchFamily="34" charset="0"/>
                <a:ea typeface="Open Sans Light" pitchFamily="2" charset="0"/>
                <a:cs typeface="Arial" panose="020B0604020202020204" pitchFamily="34" charset="0"/>
              </a:rPr>
              <a:t>Themes</a:t>
            </a:r>
          </a:p>
        </p:txBody>
      </p:sp>
      <p:cxnSp>
        <p:nvCxnSpPr>
          <p:cNvPr id="32" name="Straight Connector 31">
            <a:extLst>
              <a:ext uri="{FF2B5EF4-FFF2-40B4-BE49-F238E27FC236}">
                <a16:creationId xmlns:a16="http://schemas.microsoft.com/office/drawing/2014/main" id="{2A24A080-28C2-DF4B-DEEE-0DDD07D04CDA}"/>
              </a:ext>
            </a:extLst>
          </p:cNvPr>
          <p:cNvCxnSpPr>
            <a:cxnSpLocks/>
          </p:cNvCxnSpPr>
          <p:nvPr/>
        </p:nvCxnSpPr>
        <p:spPr>
          <a:xfrm>
            <a:off x="4880680" y="1679446"/>
            <a:ext cx="2020827"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graphicFrame>
        <p:nvGraphicFramePr>
          <p:cNvPr id="33" name="Table 32">
            <a:extLst>
              <a:ext uri="{FF2B5EF4-FFF2-40B4-BE49-F238E27FC236}">
                <a16:creationId xmlns:a16="http://schemas.microsoft.com/office/drawing/2014/main" id="{F9EA0A2F-9922-2F65-E0A2-6CFE06035488}"/>
              </a:ext>
            </a:extLst>
          </p:cNvPr>
          <p:cNvGraphicFramePr>
            <a:graphicFrameLocks noGrp="1"/>
          </p:cNvGraphicFramePr>
          <p:nvPr>
            <p:extLst>
              <p:ext uri="{D42A27DB-BD31-4B8C-83A1-F6EECF244321}">
                <p14:modId xmlns:p14="http://schemas.microsoft.com/office/powerpoint/2010/main" val="2710263796"/>
              </p:ext>
            </p:extLst>
          </p:nvPr>
        </p:nvGraphicFramePr>
        <p:xfrm>
          <a:off x="4880681" y="1829082"/>
          <a:ext cx="6784268" cy="1432191"/>
        </p:xfrm>
        <a:graphic>
          <a:graphicData uri="http://schemas.openxmlformats.org/drawingml/2006/table">
            <a:tbl>
              <a:tblPr>
                <a:tableStyleId>{5C22544A-7EE6-4342-B048-85BDC9FD1C3A}</a:tableStyleId>
              </a:tblPr>
              <a:tblGrid>
                <a:gridCol w="1696067">
                  <a:extLst>
                    <a:ext uri="{9D8B030D-6E8A-4147-A177-3AD203B41FA5}">
                      <a16:colId xmlns:a16="http://schemas.microsoft.com/office/drawing/2014/main" val="2016023353"/>
                    </a:ext>
                  </a:extLst>
                </a:gridCol>
                <a:gridCol w="1696067">
                  <a:extLst>
                    <a:ext uri="{9D8B030D-6E8A-4147-A177-3AD203B41FA5}">
                      <a16:colId xmlns:a16="http://schemas.microsoft.com/office/drawing/2014/main" val="3270494959"/>
                    </a:ext>
                  </a:extLst>
                </a:gridCol>
                <a:gridCol w="1696067">
                  <a:extLst>
                    <a:ext uri="{9D8B030D-6E8A-4147-A177-3AD203B41FA5}">
                      <a16:colId xmlns:a16="http://schemas.microsoft.com/office/drawing/2014/main" val="1874508282"/>
                    </a:ext>
                  </a:extLst>
                </a:gridCol>
                <a:gridCol w="1696067">
                  <a:extLst>
                    <a:ext uri="{9D8B030D-6E8A-4147-A177-3AD203B41FA5}">
                      <a16:colId xmlns:a16="http://schemas.microsoft.com/office/drawing/2014/main" val="394603922"/>
                    </a:ext>
                  </a:extLst>
                </a:gridCol>
              </a:tblGrid>
              <a:tr h="334911">
                <a:tc>
                  <a:txBody>
                    <a:bodyPr/>
                    <a:lstStyle/>
                    <a:p>
                      <a:r>
                        <a:rPr lang="en-GB" sz="1200">
                          <a:solidFill>
                            <a:schemeClr val="bg1"/>
                          </a:solidFill>
                        </a:rPr>
                        <a:t>Digital development</a:t>
                      </a:r>
                      <a:endParaRPr lang="en-GB" sz="1200" i="1">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GB" sz="1200">
                          <a:solidFill>
                            <a:schemeClr val="bg1"/>
                          </a:solidFill>
                        </a:rPr>
                        <a:t>Migration, refugees, and asylum</a:t>
                      </a:r>
                      <a:endParaRPr lang="en-GB" sz="1200" i="1">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GB" sz="1200">
                          <a:solidFill>
                            <a:schemeClr val="bg1"/>
                          </a:solidFill>
                        </a:rPr>
                        <a:t>Global urban futures</a:t>
                      </a:r>
                      <a:endParaRPr lang="en-GB" sz="1200" i="1">
                        <a:solidFill>
                          <a:schemeClr val="bg1"/>
                        </a:solidFill>
                      </a:endParaRPr>
                    </a:p>
                    <a:p>
                      <a:endParaRPr lang="en-GB" sz="1200" i="1">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GB" sz="1200">
                          <a:solidFill>
                            <a:schemeClr val="bg1"/>
                          </a:solidFill>
                        </a:rPr>
                        <a:t>Growth and distribution</a:t>
                      </a:r>
                      <a:endParaRPr lang="en-GB" sz="1200" i="1">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076713026"/>
                  </a:ext>
                </a:extLst>
              </a:tr>
              <a:tr h="334911">
                <a:tc>
                  <a:txBody>
                    <a:bodyPr/>
                    <a:lstStyle/>
                    <a:p>
                      <a:r>
                        <a:rPr lang="en-GB" sz="1200">
                          <a:solidFill>
                            <a:schemeClr val="bg1"/>
                          </a:solidFill>
                        </a:rPr>
                        <a:t>Politics, governance and management</a:t>
                      </a:r>
                      <a:endParaRPr lang="en-GB" sz="1200" i="1">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GB" sz="1200">
                          <a:solidFill>
                            <a:schemeClr val="bg1"/>
                          </a:solidFill>
                        </a:rPr>
                        <a:t>Global production networks, trade, and labour</a:t>
                      </a:r>
                      <a:endParaRPr lang="en-GB" sz="1200" i="1">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GB" sz="1200">
                          <a:solidFill>
                            <a:schemeClr val="bg1"/>
                          </a:solidFill>
                        </a:rPr>
                        <a:t>Resources, environment, </a:t>
                      </a:r>
                      <a:br>
                        <a:rPr lang="en-GB" sz="1200">
                          <a:solidFill>
                            <a:srgbClr val="FFFFFF"/>
                          </a:solidFill>
                        </a:rPr>
                      </a:br>
                      <a:r>
                        <a:rPr lang="en-GB" sz="1200">
                          <a:solidFill>
                            <a:schemeClr val="bg1"/>
                          </a:solidFill>
                        </a:rPr>
                        <a:t>and development</a:t>
                      </a:r>
                      <a:endParaRPr lang="en-GB" sz="1200" i="1">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lang="en-GB" sz="1200">
                        <a:solidFill>
                          <a:schemeClr val="bg1"/>
                        </a:solidFill>
                        <a:ea typeface="Calibri"/>
                        <a:cs typeface="Calibri"/>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132151589"/>
                  </a:ext>
                </a:extLst>
              </a:tr>
              <a:tr h="334911">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lang="en-GB" sz="1200">
                        <a:solidFill>
                          <a:schemeClr val="bg1"/>
                        </a:solidFill>
                        <a:ea typeface="Calibri"/>
                        <a:cs typeface="Calibri"/>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a:endParaRPr lang="en-US" sz="1200">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a:endParaRPr lang="en-US" sz="1200">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a:endParaRPr lang="en-US" sz="1200">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805417082"/>
                  </a:ext>
                </a:extLst>
              </a:tr>
            </a:tbl>
          </a:graphicData>
        </a:graphic>
      </p:graphicFrame>
      <p:sp>
        <p:nvSpPr>
          <p:cNvPr id="39" name="Picture Placeholder 38">
            <a:extLst>
              <a:ext uri="{FF2B5EF4-FFF2-40B4-BE49-F238E27FC236}">
                <a16:creationId xmlns:a16="http://schemas.microsoft.com/office/drawing/2014/main" id="{735D7678-AA1D-8A3F-1FEA-D92AECAAD79E}"/>
              </a:ext>
            </a:extLst>
          </p:cNvPr>
          <p:cNvSpPr>
            <a:spLocks noGrp="1"/>
          </p:cNvSpPr>
          <p:nvPr>
            <p:ph type="pic" sz="quarter" idx="13"/>
          </p:nvPr>
        </p:nvSpPr>
        <p:spPr/>
        <p:txBody>
          <a:bodyPr/>
          <a:lstStyle/>
          <a:p>
            <a:endParaRPr lang="en-US"/>
          </a:p>
        </p:txBody>
      </p:sp>
    </p:spTree>
    <p:extLst>
      <p:ext uri="{BB962C8B-B14F-4D97-AF65-F5344CB8AC3E}">
        <p14:creationId xmlns:p14="http://schemas.microsoft.com/office/powerpoint/2010/main" val="333809132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everal people in a lab&#10;&#10;Description automatically generated">
            <a:extLst>
              <a:ext uri="{FF2B5EF4-FFF2-40B4-BE49-F238E27FC236}">
                <a16:creationId xmlns:a16="http://schemas.microsoft.com/office/drawing/2014/main" id="{A461788B-F3E3-40A4-91E2-C40D00E9F55F}"/>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t="-1"/>
          <a:stretch/>
        </p:blipFill>
        <p:spPr>
          <a:xfrm>
            <a:off x="4334608" y="39458"/>
            <a:ext cx="7857392" cy="6861674"/>
          </a:xfrm>
          <a:prstGeom prst="rect">
            <a:avLst/>
          </a:prstGeom>
        </p:spPr>
      </p:pic>
      <p:sp>
        <p:nvSpPr>
          <p:cNvPr id="30" name="Rectangle 29">
            <a:extLst>
              <a:ext uri="{FF2B5EF4-FFF2-40B4-BE49-F238E27FC236}">
                <a16:creationId xmlns:a16="http://schemas.microsoft.com/office/drawing/2014/main" id="{4B59D51C-5EEB-39A2-898B-4E0B3509F280}"/>
              </a:ext>
            </a:extLst>
          </p:cNvPr>
          <p:cNvSpPr/>
          <p:nvPr/>
        </p:nvSpPr>
        <p:spPr>
          <a:xfrm>
            <a:off x="4693506" y="5854148"/>
            <a:ext cx="7185087" cy="618140"/>
          </a:xfrm>
          <a:prstGeom prst="rect">
            <a:avLst/>
          </a:prstGeom>
          <a:solidFill>
            <a:srgbClr val="5C2A7A">
              <a:alpha val="89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7" name="Text Placeholder 6">
            <a:extLst>
              <a:ext uri="{FF2B5EF4-FFF2-40B4-BE49-F238E27FC236}">
                <a16:creationId xmlns:a16="http://schemas.microsoft.com/office/drawing/2014/main" id="{AB478571-EBB3-E589-7A5C-C6C38F2E0437}"/>
              </a:ext>
            </a:extLst>
          </p:cNvPr>
          <p:cNvSpPr>
            <a:spLocks noGrp="1"/>
          </p:cNvSpPr>
          <p:nvPr>
            <p:ph type="body" sz="quarter" idx="10"/>
          </p:nvPr>
        </p:nvSpPr>
        <p:spPr>
          <a:xfrm>
            <a:off x="526646" y="-139847"/>
            <a:ext cx="3376843" cy="1409461"/>
          </a:xfrm>
        </p:spPr>
        <p:txBody>
          <a:bodyPr/>
          <a:lstStyle/>
          <a:p>
            <a:r>
              <a:rPr lang="en-GB"/>
              <a:t>Henry Royce Institute </a:t>
            </a:r>
            <a:endParaRPr lang="en-US"/>
          </a:p>
        </p:txBody>
      </p:sp>
      <p:sp>
        <p:nvSpPr>
          <p:cNvPr id="9" name="Text Placeholder 8">
            <a:extLst>
              <a:ext uri="{FF2B5EF4-FFF2-40B4-BE49-F238E27FC236}">
                <a16:creationId xmlns:a16="http://schemas.microsoft.com/office/drawing/2014/main" id="{4E977CA1-B219-1252-506E-86D4B2663C79}"/>
              </a:ext>
            </a:extLst>
          </p:cNvPr>
          <p:cNvSpPr>
            <a:spLocks noGrp="1"/>
          </p:cNvSpPr>
          <p:nvPr>
            <p:ph type="body" sz="quarter" idx="11"/>
          </p:nvPr>
        </p:nvSpPr>
        <p:spPr>
          <a:xfrm>
            <a:off x="526646" y="1451105"/>
            <a:ext cx="3376843" cy="2514303"/>
          </a:xfrm>
        </p:spPr>
        <p:txBody>
          <a:bodyPr/>
          <a:lstStyle/>
          <a:p>
            <a:r>
              <a:rPr lang="en-GB">
                <a:latin typeface="Arial"/>
                <a:cs typeface="Arial"/>
              </a:rPr>
              <a:t>Advancing materials for a sustainable society.</a:t>
            </a:r>
          </a:p>
          <a:p>
            <a:endParaRPr lang="en-US"/>
          </a:p>
        </p:txBody>
      </p:sp>
      <p:sp>
        <p:nvSpPr>
          <p:cNvPr id="25" name="Text Placeholder 24">
            <a:extLst>
              <a:ext uri="{FF2B5EF4-FFF2-40B4-BE49-F238E27FC236}">
                <a16:creationId xmlns:a16="http://schemas.microsoft.com/office/drawing/2014/main" id="{615C59FF-15F2-4CB5-786C-4F3948C7B619}"/>
              </a:ext>
            </a:extLst>
          </p:cNvPr>
          <p:cNvSpPr>
            <a:spLocks noGrp="1"/>
          </p:cNvSpPr>
          <p:nvPr>
            <p:ph type="body" sz="quarter" idx="12"/>
          </p:nvPr>
        </p:nvSpPr>
        <p:spPr/>
        <p:txBody>
          <a:bodyPr/>
          <a:lstStyle/>
          <a:p>
            <a:endParaRPr lang="en-US"/>
          </a:p>
        </p:txBody>
      </p:sp>
      <p:graphicFrame>
        <p:nvGraphicFramePr>
          <p:cNvPr id="28" name="Table 27">
            <a:extLst>
              <a:ext uri="{FF2B5EF4-FFF2-40B4-BE49-F238E27FC236}">
                <a16:creationId xmlns:a16="http://schemas.microsoft.com/office/drawing/2014/main" id="{C193DA61-95EB-CD17-C648-7577E746886A}"/>
              </a:ext>
            </a:extLst>
          </p:cNvPr>
          <p:cNvGraphicFramePr>
            <a:graphicFrameLocks noGrp="1"/>
          </p:cNvGraphicFramePr>
          <p:nvPr>
            <p:extLst>
              <p:ext uri="{D42A27DB-BD31-4B8C-83A1-F6EECF244321}">
                <p14:modId xmlns:p14="http://schemas.microsoft.com/office/powerpoint/2010/main" val="4008336791"/>
              </p:ext>
            </p:extLst>
          </p:nvPr>
        </p:nvGraphicFramePr>
        <p:xfrm>
          <a:off x="4721216" y="5977798"/>
          <a:ext cx="7185087" cy="370840"/>
        </p:xfrm>
        <a:graphic>
          <a:graphicData uri="http://schemas.openxmlformats.org/drawingml/2006/table">
            <a:tbl>
              <a:tblPr bandRow="1">
                <a:tableStyleId>{5C22544A-7EE6-4342-B048-85BDC9FD1C3A}</a:tableStyleId>
              </a:tblPr>
              <a:tblGrid>
                <a:gridCol w="2395029">
                  <a:extLst>
                    <a:ext uri="{9D8B030D-6E8A-4147-A177-3AD203B41FA5}">
                      <a16:colId xmlns:a16="http://schemas.microsoft.com/office/drawing/2014/main" val="3965022016"/>
                    </a:ext>
                  </a:extLst>
                </a:gridCol>
                <a:gridCol w="2395029">
                  <a:extLst>
                    <a:ext uri="{9D8B030D-6E8A-4147-A177-3AD203B41FA5}">
                      <a16:colId xmlns:a16="http://schemas.microsoft.com/office/drawing/2014/main" val="3517273429"/>
                    </a:ext>
                  </a:extLst>
                </a:gridCol>
                <a:gridCol w="2395029">
                  <a:extLst>
                    <a:ext uri="{9D8B030D-6E8A-4147-A177-3AD203B41FA5}">
                      <a16:colId xmlns:a16="http://schemas.microsoft.com/office/drawing/2014/main" val="2606530108"/>
                    </a:ext>
                  </a:extLst>
                </a:gridCol>
              </a:tblGrid>
              <a:tr h="370840">
                <a:tc>
                  <a:txBody>
                    <a:bodyPr/>
                    <a:lstStyle/>
                    <a:p>
                      <a:pPr algn="ctr"/>
                      <a:r>
                        <a:rPr lang="en-GB" sz="1200" i="0">
                          <a:solidFill>
                            <a:schemeClr val="bg1"/>
                          </a:solidFill>
                        </a:rPr>
                        <a:t>Tata Steel</a:t>
                      </a:r>
                    </a:p>
                  </a:txBody>
                  <a:tcPr marL="0" marR="0" marT="0" marB="0" anchor="ctr">
                    <a:lnL w="12700" cmpd="sng">
                      <a:noFill/>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a:r>
                        <a:rPr lang="en-GB" sz="1200" i="0">
                          <a:solidFill>
                            <a:schemeClr val="bg1"/>
                          </a:solidFill>
                        </a:rPr>
                        <a:t>Defence Science and </a:t>
                      </a:r>
                      <a:br>
                        <a:rPr lang="en-GB" sz="1200" i="0">
                          <a:solidFill>
                            <a:srgbClr val="FFFFFF"/>
                          </a:solidFill>
                        </a:rPr>
                      </a:br>
                      <a:r>
                        <a:rPr lang="en-GB" sz="1200" i="0">
                          <a:solidFill>
                            <a:schemeClr val="bg1"/>
                          </a:solidFill>
                        </a:rPr>
                        <a:t>Technology Laboratory</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a:r>
                        <a:rPr lang="en-GB" sz="1200" i="0">
                          <a:solidFill>
                            <a:schemeClr val="bg1"/>
                          </a:solidFill>
                          <a:ea typeface="Calibri"/>
                          <a:cs typeface="Calibri"/>
                        </a:rPr>
                        <a:t>Centre of Expertise in Advanced Materials and Sustainability*</a:t>
                      </a:r>
                      <a:endParaRPr lang="en-GB" sz="1200" b="1" i="0">
                        <a:solidFill>
                          <a:schemeClr val="bg1"/>
                        </a:solidFill>
                        <a:ea typeface="Calibri"/>
                        <a:cs typeface="Calibri"/>
                      </a:endParaRPr>
                    </a:p>
                  </a:txBody>
                  <a:tcPr marL="0" marR="0" marT="0" marB="0" anchor="ctr">
                    <a:lnL w="12700" cap="flat" cmpd="sng" algn="ctr">
                      <a:solidFill>
                        <a:schemeClr val="bg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638766098"/>
                  </a:ext>
                </a:extLst>
              </a:tr>
            </a:tbl>
          </a:graphicData>
        </a:graphic>
      </p:graphicFrame>
      <p:sp>
        <p:nvSpPr>
          <p:cNvPr id="31" name="Rectangle 30">
            <a:extLst>
              <a:ext uri="{FF2B5EF4-FFF2-40B4-BE49-F238E27FC236}">
                <a16:creationId xmlns:a16="http://schemas.microsoft.com/office/drawing/2014/main" id="{5634C995-1132-3CAF-FAF3-F5B250B6EBA3}"/>
              </a:ext>
            </a:extLst>
          </p:cNvPr>
          <p:cNvSpPr/>
          <p:nvPr/>
        </p:nvSpPr>
        <p:spPr>
          <a:xfrm>
            <a:off x="4693506" y="958850"/>
            <a:ext cx="7185087" cy="2470150"/>
          </a:xfrm>
          <a:prstGeom prst="rect">
            <a:avLst/>
          </a:prstGeom>
          <a:solidFill>
            <a:schemeClr val="accent5">
              <a:lumMod val="50000"/>
              <a:alpha val="88000"/>
            </a:schemeClr>
          </a:solidFill>
          <a:ln w="127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32" name="TextBox 31">
            <a:extLst>
              <a:ext uri="{FF2B5EF4-FFF2-40B4-BE49-F238E27FC236}">
                <a16:creationId xmlns:a16="http://schemas.microsoft.com/office/drawing/2014/main" id="{98DD4280-313B-9F03-94E0-E3940DF665C7}"/>
              </a:ext>
            </a:extLst>
          </p:cNvPr>
          <p:cNvSpPr txBox="1"/>
          <p:nvPr/>
        </p:nvSpPr>
        <p:spPr>
          <a:xfrm>
            <a:off x="4880680" y="1310770"/>
            <a:ext cx="2754319" cy="330987"/>
          </a:xfrm>
          <a:prstGeom prst="rect">
            <a:avLst/>
          </a:prstGeom>
          <a:noFill/>
        </p:spPr>
        <p:txBody>
          <a:bodyPr wrap="square" lIns="0" tIns="0" rIns="0" bIns="0" rtlCol="0">
            <a:noAutofit/>
          </a:bodyPr>
          <a:lstStyle>
            <a:defPPr>
              <a:defRPr lang="en-US"/>
            </a:defPPr>
            <a:lvl1pPr>
              <a:defRPr b="1">
                <a:solidFill>
                  <a:schemeClr val="bg1"/>
                </a:solidFill>
                <a:latin typeface="Open Sans Light" pitchFamily="2" charset="0"/>
                <a:ea typeface="Open Sans Light" pitchFamily="2" charset="0"/>
                <a:cs typeface="Open Sans Light" pitchFamily="2"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FFFFFF"/>
                </a:solidFill>
                <a:effectLst/>
                <a:uLnTx/>
                <a:uFillTx/>
                <a:latin typeface="Arial" panose="020B0604020202020204" pitchFamily="34" charset="0"/>
                <a:ea typeface="Open Sans Light" pitchFamily="2" charset="0"/>
                <a:cs typeface="Arial" panose="020B0604020202020204" pitchFamily="34" charset="0"/>
              </a:rPr>
              <a:t>Themes</a:t>
            </a:r>
          </a:p>
        </p:txBody>
      </p:sp>
      <p:cxnSp>
        <p:nvCxnSpPr>
          <p:cNvPr id="33" name="Straight Connector 32">
            <a:extLst>
              <a:ext uri="{FF2B5EF4-FFF2-40B4-BE49-F238E27FC236}">
                <a16:creationId xmlns:a16="http://schemas.microsoft.com/office/drawing/2014/main" id="{5E11E37C-AEAC-F98C-DF19-98CE41858170}"/>
              </a:ext>
            </a:extLst>
          </p:cNvPr>
          <p:cNvCxnSpPr>
            <a:cxnSpLocks/>
          </p:cNvCxnSpPr>
          <p:nvPr/>
        </p:nvCxnSpPr>
        <p:spPr>
          <a:xfrm>
            <a:off x="4880680" y="1679446"/>
            <a:ext cx="2020827"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graphicFrame>
        <p:nvGraphicFramePr>
          <p:cNvPr id="34" name="Table 33">
            <a:extLst>
              <a:ext uri="{FF2B5EF4-FFF2-40B4-BE49-F238E27FC236}">
                <a16:creationId xmlns:a16="http://schemas.microsoft.com/office/drawing/2014/main" id="{2233FBD5-F881-DC2B-A933-9387C3E9D03E}"/>
              </a:ext>
            </a:extLst>
          </p:cNvPr>
          <p:cNvGraphicFramePr>
            <a:graphicFrameLocks noGrp="1"/>
          </p:cNvGraphicFramePr>
          <p:nvPr>
            <p:extLst>
              <p:ext uri="{D42A27DB-BD31-4B8C-83A1-F6EECF244321}">
                <p14:modId xmlns:p14="http://schemas.microsoft.com/office/powerpoint/2010/main" val="497786541"/>
              </p:ext>
            </p:extLst>
          </p:nvPr>
        </p:nvGraphicFramePr>
        <p:xfrm>
          <a:off x="4880681" y="1829082"/>
          <a:ext cx="6784270" cy="1615071"/>
        </p:xfrm>
        <a:graphic>
          <a:graphicData uri="http://schemas.openxmlformats.org/drawingml/2006/table">
            <a:tbl>
              <a:tblPr>
                <a:tableStyleId>{5C22544A-7EE6-4342-B048-85BDC9FD1C3A}</a:tableStyleId>
              </a:tblPr>
              <a:tblGrid>
                <a:gridCol w="1356854">
                  <a:extLst>
                    <a:ext uri="{9D8B030D-6E8A-4147-A177-3AD203B41FA5}">
                      <a16:colId xmlns:a16="http://schemas.microsoft.com/office/drawing/2014/main" val="2016023353"/>
                    </a:ext>
                  </a:extLst>
                </a:gridCol>
                <a:gridCol w="1356854">
                  <a:extLst>
                    <a:ext uri="{9D8B030D-6E8A-4147-A177-3AD203B41FA5}">
                      <a16:colId xmlns:a16="http://schemas.microsoft.com/office/drawing/2014/main" val="3270494959"/>
                    </a:ext>
                  </a:extLst>
                </a:gridCol>
                <a:gridCol w="1356854">
                  <a:extLst>
                    <a:ext uri="{9D8B030D-6E8A-4147-A177-3AD203B41FA5}">
                      <a16:colId xmlns:a16="http://schemas.microsoft.com/office/drawing/2014/main" val="1874508282"/>
                    </a:ext>
                  </a:extLst>
                </a:gridCol>
                <a:gridCol w="1356854">
                  <a:extLst>
                    <a:ext uri="{9D8B030D-6E8A-4147-A177-3AD203B41FA5}">
                      <a16:colId xmlns:a16="http://schemas.microsoft.com/office/drawing/2014/main" val="394603922"/>
                    </a:ext>
                  </a:extLst>
                </a:gridCol>
                <a:gridCol w="1356854">
                  <a:extLst>
                    <a:ext uri="{9D8B030D-6E8A-4147-A177-3AD203B41FA5}">
                      <a16:colId xmlns:a16="http://schemas.microsoft.com/office/drawing/2014/main" val="1048577344"/>
                    </a:ext>
                  </a:extLst>
                </a:gridCol>
              </a:tblGrid>
              <a:tr h="334911">
                <a:tc>
                  <a:txBody>
                    <a:bodyPr/>
                    <a:lstStyle/>
                    <a:p>
                      <a:r>
                        <a:rPr lang="en-GB" sz="1200">
                          <a:solidFill>
                            <a:schemeClr val="bg1"/>
                          </a:solidFill>
                        </a:rPr>
                        <a:t>2D materials</a:t>
                      </a: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GB" sz="1200">
                          <a:solidFill>
                            <a:schemeClr val="bg1"/>
                          </a:solidFill>
                        </a:rPr>
                        <a:t>Advanced metals processing</a:t>
                      </a: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GB" sz="1200">
                          <a:solidFill>
                            <a:schemeClr val="bg1"/>
                          </a:solidFill>
                        </a:rPr>
                        <a:t>Atom to devices</a:t>
                      </a: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GB" sz="1200">
                          <a:solidFill>
                            <a:schemeClr val="bg1"/>
                          </a:solidFill>
                        </a:rPr>
                        <a:t>Biomedical materials</a:t>
                      </a: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GB" sz="1200">
                          <a:solidFill>
                            <a:schemeClr val="bg1"/>
                          </a:solidFill>
                        </a:rPr>
                        <a:t>Chemical materials design</a:t>
                      </a:r>
                    </a:p>
                    <a:p>
                      <a:endParaRPr lang="en-GB" sz="1200">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076713026"/>
                  </a:ext>
                </a:extLst>
              </a:tr>
              <a:tr h="334911">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GB" sz="1200">
                          <a:solidFill>
                            <a:schemeClr val="bg1"/>
                          </a:solidFill>
                        </a:rPr>
                        <a:t>Imaging and characterisation</a:t>
                      </a: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GB" sz="1200">
                          <a:solidFill>
                            <a:schemeClr val="bg1"/>
                          </a:solidFill>
                        </a:rPr>
                        <a:t>Electrochemical systems</a:t>
                      </a: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GB" sz="1200">
                          <a:solidFill>
                            <a:schemeClr val="bg1"/>
                          </a:solidFill>
                        </a:rPr>
                        <a:t>Material systems for demanding environments</a:t>
                      </a: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GB" sz="1200">
                          <a:solidFill>
                            <a:schemeClr val="bg1"/>
                          </a:solidFill>
                        </a:rPr>
                        <a:t>Nuclear materials</a:t>
                      </a: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GB" sz="1200">
                          <a:solidFill>
                            <a:schemeClr val="bg1"/>
                          </a:solidFill>
                        </a:rPr>
                        <a:t>Modelling and simulation</a:t>
                      </a:r>
                    </a:p>
                    <a:p>
                      <a:pPr marL="0" marR="0" lvl="0" indent="0" algn="l" defTabSz="914377" rtl="0" eaLnBrk="1" fontAlgn="auto" latinLnBrk="0" hangingPunct="1">
                        <a:lnSpc>
                          <a:spcPct val="100000"/>
                        </a:lnSpc>
                        <a:spcBef>
                          <a:spcPts val="0"/>
                        </a:spcBef>
                        <a:spcAft>
                          <a:spcPts val="0"/>
                        </a:spcAft>
                        <a:buClrTx/>
                        <a:buSzTx/>
                        <a:buFontTx/>
                        <a:buNone/>
                        <a:tabLst/>
                        <a:defRPr/>
                      </a:pPr>
                      <a:endParaRPr lang="en-GB" sz="1200">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132151589"/>
                  </a:ext>
                </a:extLst>
              </a:tr>
              <a:tr h="334911">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lang="en-GB" sz="1200">
                        <a:solidFill>
                          <a:schemeClr val="bg1"/>
                        </a:solidFill>
                        <a:ea typeface="Calibri"/>
                        <a:cs typeface="Calibri"/>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a:endParaRPr lang="en-US" sz="1200">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a:endParaRPr lang="en-US" sz="1200">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a:endParaRPr lang="en-US" sz="1200">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a:endParaRPr lang="en-US" sz="1200">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805417082"/>
                  </a:ext>
                </a:extLst>
              </a:tr>
            </a:tbl>
          </a:graphicData>
        </a:graphic>
      </p:graphicFrame>
      <p:sp>
        <p:nvSpPr>
          <p:cNvPr id="8" name="Picture Placeholder 7">
            <a:extLst>
              <a:ext uri="{FF2B5EF4-FFF2-40B4-BE49-F238E27FC236}">
                <a16:creationId xmlns:a16="http://schemas.microsoft.com/office/drawing/2014/main" id="{F87F228A-1A13-03B1-BA38-F542ABF111B7}"/>
              </a:ext>
            </a:extLst>
          </p:cNvPr>
          <p:cNvSpPr>
            <a:spLocks noGrp="1"/>
          </p:cNvSpPr>
          <p:nvPr>
            <p:ph type="pic" sz="quarter" idx="13"/>
          </p:nvPr>
        </p:nvSpPr>
        <p:spPr/>
        <p:txBody>
          <a:bodyPr/>
          <a:lstStyle/>
          <a:p>
            <a:endParaRPr lang="en-US"/>
          </a:p>
        </p:txBody>
      </p:sp>
    </p:spTree>
    <p:extLst>
      <p:ext uri="{BB962C8B-B14F-4D97-AF65-F5344CB8AC3E}">
        <p14:creationId xmlns:p14="http://schemas.microsoft.com/office/powerpoint/2010/main" val="350225019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318DF0FE-CC30-5D9D-F0E7-5412485AECB9}"/>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4318000" y="0"/>
            <a:ext cx="7874000" cy="6858000"/>
          </a:xfrm>
          <a:prstGeom prst="rect">
            <a:avLst/>
          </a:prstGeom>
        </p:spPr>
      </p:pic>
      <p:sp>
        <p:nvSpPr>
          <p:cNvPr id="18" name="Rectangle 17">
            <a:extLst>
              <a:ext uri="{FF2B5EF4-FFF2-40B4-BE49-F238E27FC236}">
                <a16:creationId xmlns:a16="http://schemas.microsoft.com/office/drawing/2014/main" id="{162F824E-C29C-8C6D-CF6E-85E03E0DDF05}"/>
              </a:ext>
            </a:extLst>
          </p:cNvPr>
          <p:cNvSpPr/>
          <p:nvPr/>
        </p:nvSpPr>
        <p:spPr>
          <a:xfrm>
            <a:off x="4693506" y="5854148"/>
            <a:ext cx="7185087" cy="618140"/>
          </a:xfrm>
          <a:prstGeom prst="rect">
            <a:avLst/>
          </a:prstGeom>
          <a:solidFill>
            <a:srgbClr val="5C2A7A">
              <a:alpha val="89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3" name="Text Placeholder 2">
            <a:extLst>
              <a:ext uri="{FF2B5EF4-FFF2-40B4-BE49-F238E27FC236}">
                <a16:creationId xmlns:a16="http://schemas.microsoft.com/office/drawing/2014/main" id="{0E53166B-2CEE-5AD3-063C-CA4F52582A80}"/>
              </a:ext>
            </a:extLst>
          </p:cNvPr>
          <p:cNvSpPr>
            <a:spLocks noGrp="1"/>
          </p:cNvSpPr>
          <p:nvPr>
            <p:ph type="body" sz="quarter" idx="10"/>
          </p:nvPr>
        </p:nvSpPr>
        <p:spPr>
          <a:xfrm>
            <a:off x="526646" y="537804"/>
            <a:ext cx="3376843" cy="1409461"/>
          </a:xfrm>
        </p:spPr>
        <p:txBody>
          <a:bodyPr/>
          <a:lstStyle/>
          <a:p>
            <a:r>
              <a:rPr lang="en-GB"/>
              <a:t>Humanitarian and Conflict Response Institute </a:t>
            </a:r>
            <a:endParaRPr lang="en-US"/>
          </a:p>
        </p:txBody>
      </p:sp>
      <p:sp>
        <p:nvSpPr>
          <p:cNvPr id="6" name="Text Placeholder 5">
            <a:extLst>
              <a:ext uri="{FF2B5EF4-FFF2-40B4-BE49-F238E27FC236}">
                <a16:creationId xmlns:a16="http://schemas.microsoft.com/office/drawing/2014/main" id="{3DE33F27-0115-7173-36AC-7F16B269C769}"/>
              </a:ext>
            </a:extLst>
          </p:cNvPr>
          <p:cNvSpPr>
            <a:spLocks noGrp="1"/>
          </p:cNvSpPr>
          <p:nvPr>
            <p:ph type="body" sz="quarter" idx="11"/>
          </p:nvPr>
        </p:nvSpPr>
        <p:spPr>
          <a:xfrm>
            <a:off x="526646" y="2128756"/>
            <a:ext cx="3376843" cy="2514303"/>
          </a:xfrm>
        </p:spPr>
        <p:txBody>
          <a:bodyPr/>
          <a:lstStyle/>
          <a:p>
            <a:endParaRPr lang="en-US"/>
          </a:p>
          <a:p>
            <a:endParaRPr lang="en-US"/>
          </a:p>
        </p:txBody>
      </p:sp>
      <p:sp>
        <p:nvSpPr>
          <p:cNvPr id="14" name="Text Placeholder 13">
            <a:extLst>
              <a:ext uri="{FF2B5EF4-FFF2-40B4-BE49-F238E27FC236}">
                <a16:creationId xmlns:a16="http://schemas.microsoft.com/office/drawing/2014/main" id="{8EC8B2C5-30AE-8C77-23C6-2000C26081F6}"/>
              </a:ext>
            </a:extLst>
          </p:cNvPr>
          <p:cNvSpPr>
            <a:spLocks noGrp="1"/>
          </p:cNvSpPr>
          <p:nvPr>
            <p:ph type="body" sz="quarter" idx="12"/>
          </p:nvPr>
        </p:nvSpPr>
        <p:spPr/>
        <p:txBody>
          <a:bodyPr/>
          <a:lstStyle/>
          <a:p>
            <a:endParaRPr lang="en-US"/>
          </a:p>
        </p:txBody>
      </p:sp>
      <p:graphicFrame>
        <p:nvGraphicFramePr>
          <p:cNvPr id="17" name="Table 16">
            <a:extLst>
              <a:ext uri="{FF2B5EF4-FFF2-40B4-BE49-F238E27FC236}">
                <a16:creationId xmlns:a16="http://schemas.microsoft.com/office/drawing/2014/main" id="{FFC3772C-8118-FD45-D69D-03153C38818F}"/>
              </a:ext>
            </a:extLst>
          </p:cNvPr>
          <p:cNvGraphicFramePr>
            <a:graphicFrameLocks noGrp="1"/>
          </p:cNvGraphicFramePr>
          <p:nvPr>
            <p:extLst>
              <p:ext uri="{D42A27DB-BD31-4B8C-83A1-F6EECF244321}">
                <p14:modId xmlns:p14="http://schemas.microsoft.com/office/powerpoint/2010/main" val="4012120973"/>
              </p:ext>
            </p:extLst>
          </p:nvPr>
        </p:nvGraphicFramePr>
        <p:xfrm>
          <a:off x="4693507" y="5977798"/>
          <a:ext cx="7185087" cy="370840"/>
        </p:xfrm>
        <a:graphic>
          <a:graphicData uri="http://schemas.openxmlformats.org/drawingml/2006/table">
            <a:tbl>
              <a:tblPr bandRow="1">
                <a:tableStyleId>{5C22544A-7EE6-4342-B048-85BDC9FD1C3A}</a:tableStyleId>
              </a:tblPr>
              <a:tblGrid>
                <a:gridCol w="2395029">
                  <a:extLst>
                    <a:ext uri="{9D8B030D-6E8A-4147-A177-3AD203B41FA5}">
                      <a16:colId xmlns:a16="http://schemas.microsoft.com/office/drawing/2014/main" val="3965022016"/>
                    </a:ext>
                  </a:extLst>
                </a:gridCol>
                <a:gridCol w="2395029">
                  <a:extLst>
                    <a:ext uri="{9D8B030D-6E8A-4147-A177-3AD203B41FA5}">
                      <a16:colId xmlns:a16="http://schemas.microsoft.com/office/drawing/2014/main" val="3517273429"/>
                    </a:ext>
                  </a:extLst>
                </a:gridCol>
                <a:gridCol w="2395029">
                  <a:extLst>
                    <a:ext uri="{9D8B030D-6E8A-4147-A177-3AD203B41FA5}">
                      <a16:colId xmlns:a16="http://schemas.microsoft.com/office/drawing/2014/main" val="2606530108"/>
                    </a:ext>
                  </a:extLst>
                </a:gridCol>
              </a:tblGrid>
              <a:tr h="370840">
                <a:tc>
                  <a:txBody>
                    <a:bodyPr/>
                    <a:lstStyle/>
                    <a:p>
                      <a:pPr algn="ctr"/>
                      <a:r>
                        <a:rPr lang="en-GB" sz="1200" kern="1200">
                          <a:solidFill>
                            <a:schemeClr val="bg1"/>
                          </a:solidFill>
                          <a:latin typeface="+mn-lt"/>
                          <a:ea typeface="+mn-ea"/>
                          <a:cs typeface="+mn-cs"/>
                        </a:rPr>
                        <a:t>UK-MED</a:t>
                      </a:r>
                    </a:p>
                  </a:txBody>
                  <a:tcPr marL="0" marR="0" marT="0" marB="0" anchor="ctr">
                    <a:lnL w="12700" cmpd="sng">
                      <a:noFill/>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a:r>
                        <a:rPr lang="en-GB" sz="1200" kern="1200">
                          <a:solidFill>
                            <a:schemeClr val="bg1"/>
                          </a:solidFill>
                          <a:latin typeface="+mn-lt"/>
                          <a:ea typeface="+mn-ea"/>
                          <a:cs typeface="+mn-cs"/>
                        </a:rPr>
                        <a:t>Médecins Sans Frontières</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a:r>
                        <a:rPr lang="en-GB" sz="1200">
                          <a:solidFill>
                            <a:schemeClr val="bg1"/>
                          </a:solidFill>
                        </a:rPr>
                        <a:t>Insecurity Insight* </a:t>
                      </a:r>
                    </a:p>
                  </a:txBody>
                  <a:tcPr marL="0" marR="0" marT="0" marB="0" anchor="ctr">
                    <a:lnL w="12700" cap="flat" cmpd="sng" algn="ctr">
                      <a:solidFill>
                        <a:schemeClr val="bg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638766098"/>
                  </a:ext>
                </a:extLst>
              </a:tr>
            </a:tbl>
          </a:graphicData>
        </a:graphic>
      </p:graphicFrame>
      <p:sp>
        <p:nvSpPr>
          <p:cNvPr id="9" name="Picture Placeholder 8">
            <a:extLst>
              <a:ext uri="{FF2B5EF4-FFF2-40B4-BE49-F238E27FC236}">
                <a16:creationId xmlns:a16="http://schemas.microsoft.com/office/drawing/2014/main" id="{705FEE2E-2C5B-D24D-3CDA-EFA476B0D5CE}"/>
              </a:ext>
            </a:extLst>
          </p:cNvPr>
          <p:cNvSpPr>
            <a:spLocks noGrp="1"/>
          </p:cNvSpPr>
          <p:nvPr>
            <p:ph type="pic" sz="quarter" idx="13"/>
          </p:nvPr>
        </p:nvSpPr>
        <p:spPr/>
        <p:txBody>
          <a:bodyPr/>
          <a:lstStyle/>
          <a:p>
            <a:endParaRPr lang="en-US"/>
          </a:p>
        </p:txBody>
      </p:sp>
      <p:sp>
        <p:nvSpPr>
          <p:cNvPr id="4" name="Rectangle 3">
            <a:extLst>
              <a:ext uri="{FF2B5EF4-FFF2-40B4-BE49-F238E27FC236}">
                <a16:creationId xmlns:a16="http://schemas.microsoft.com/office/drawing/2014/main" id="{1A007CAA-B22C-F5E2-0A9E-6586B0897FCB}"/>
              </a:ext>
            </a:extLst>
          </p:cNvPr>
          <p:cNvSpPr/>
          <p:nvPr/>
        </p:nvSpPr>
        <p:spPr>
          <a:xfrm>
            <a:off x="4693506" y="958850"/>
            <a:ext cx="7185087" cy="1662343"/>
          </a:xfrm>
          <a:prstGeom prst="rect">
            <a:avLst/>
          </a:prstGeom>
          <a:solidFill>
            <a:schemeClr val="accent5">
              <a:lumMod val="50000"/>
              <a:alpha val="88000"/>
            </a:schemeClr>
          </a:solidFill>
          <a:ln w="127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5" name="TextBox 4">
            <a:extLst>
              <a:ext uri="{FF2B5EF4-FFF2-40B4-BE49-F238E27FC236}">
                <a16:creationId xmlns:a16="http://schemas.microsoft.com/office/drawing/2014/main" id="{134EE238-C474-2573-F427-9F2CCAE02390}"/>
              </a:ext>
            </a:extLst>
          </p:cNvPr>
          <p:cNvSpPr txBox="1"/>
          <p:nvPr/>
        </p:nvSpPr>
        <p:spPr>
          <a:xfrm>
            <a:off x="4880680" y="1310770"/>
            <a:ext cx="2754319" cy="330987"/>
          </a:xfrm>
          <a:prstGeom prst="rect">
            <a:avLst/>
          </a:prstGeom>
          <a:noFill/>
        </p:spPr>
        <p:txBody>
          <a:bodyPr wrap="square" lIns="0" tIns="0" rIns="0" bIns="0" rtlCol="0">
            <a:noAutofit/>
          </a:bodyPr>
          <a:lstStyle>
            <a:defPPr>
              <a:defRPr lang="en-US"/>
            </a:defPPr>
            <a:lvl1pPr>
              <a:defRPr b="1">
                <a:solidFill>
                  <a:schemeClr val="bg1"/>
                </a:solidFill>
                <a:latin typeface="Open Sans Light" pitchFamily="2" charset="0"/>
                <a:ea typeface="Open Sans Light" pitchFamily="2" charset="0"/>
                <a:cs typeface="Open Sans Light" pitchFamily="2"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FFFFFF"/>
                </a:solidFill>
                <a:effectLst/>
                <a:uLnTx/>
                <a:uFillTx/>
                <a:latin typeface="Arial" panose="020B0604020202020204" pitchFamily="34" charset="0"/>
                <a:ea typeface="Open Sans Light" pitchFamily="2" charset="0"/>
                <a:cs typeface="Arial" panose="020B0604020202020204" pitchFamily="34" charset="0"/>
              </a:rPr>
              <a:t>Themes</a:t>
            </a:r>
          </a:p>
        </p:txBody>
      </p:sp>
      <p:cxnSp>
        <p:nvCxnSpPr>
          <p:cNvPr id="8" name="Straight Connector 7">
            <a:extLst>
              <a:ext uri="{FF2B5EF4-FFF2-40B4-BE49-F238E27FC236}">
                <a16:creationId xmlns:a16="http://schemas.microsoft.com/office/drawing/2014/main" id="{447E07E0-C255-4169-5DC2-F31D5F6D074A}"/>
              </a:ext>
            </a:extLst>
          </p:cNvPr>
          <p:cNvCxnSpPr>
            <a:cxnSpLocks/>
          </p:cNvCxnSpPr>
          <p:nvPr/>
        </p:nvCxnSpPr>
        <p:spPr>
          <a:xfrm>
            <a:off x="4880680" y="1679446"/>
            <a:ext cx="2020827"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graphicFrame>
        <p:nvGraphicFramePr>
          <p:cNvPr id="11" name="Table 10">
            <a:extLst>
              <a:ext uri="{FF2B5EF4-FFF2-40B4-BE49-F238E27FC236}">
                <a16:creationId xmlns:a16="http://schemas.microsoft.com/office/drawing/2014/main" id="{EFD3FD84-A4B1-2F17-3ECD-F7C182D502D2}"/>
              </a:ext>
            </a:extLst>
          </p:cNvPr>
          <p:cNvGraphicFramePr>
            <a:graphicFrameLocks noGrp="1"/>
          </p:cNvGraphicFramePr>
          <p:nvPr>
            <p:extLst>
              <p:ext uri="{D42A27DB-BD31-4B8C-83A1-F6EECF244321}">
                <p14:modId xmlns:p14="http://schemas.microsoft.com/office/powerpoint/2010/main" val="1818818371"/>
              </p:ext>
            </p:extLst>
          </p:nvPr>
        </p:nvGraphicFramePr>
        <p:xfrm>
          <a:off x="4880680" y="1829082"/>
          <a:ext cx="6865004" cy="792111"/>
        </p:xfrm>
        <a:graphic>
          <a:graphicData uri="http://schemas.openxmlformats.org/drawingml/2006/table">
            <a:tbl>
              <a:tblPr>
                <a:tableStyleId>{5C22544A-7EE6-4342-B048-85BDC9FD1C3A}</a:tableStyleId>
              </a:tblPr>
              <a:tblGrid>
                <a:gridCol w="1247977">
                  <a:extLst>
                    <a:ext uri="{9D8B030D-6E8A-4147-A177-3AD203B41FA5}">
                      <a16:colId xmlns:a16="http://schemas.microsoft.com/office/drawing/2014/main" val="2016023353"/>
                    </a:ext>
                  </a:extLst>
                </a:gridCol>
                <a:gridCol w="1828800">
                  <a:extLst>
                    <a:ext uri="{9D8B030D-6E8A-4147-A177-3AD203B41FA5}">
                      <a16:colId xmlns:a16="http://schemas.microsoft.com/office/drawing/2014/main" val="3270494959"/>
                    </a:ext>
                  </a:extLst>
                </a:gridCol>
                <a:gridCol w="2071976">
                  <a:extLst>
                    <a:ext uri="{9D8B030D-6E8A-4147-A177-3AD203B41FA5}">
                      <a16:colId xmlns:a16="http://schemas.microsoft.com/office/drawing/2014/main" val="1874508282"/>
                    </a:ext>
                  </a:extLst>
                </a:gridCol>
                <a:gridCol w="1716251">
                  <a:extLst>
                    <a:ext uri="{9D8B030D-6E8A-4147-A177-3AD203B41FA5}">
                      <a16:colId xmlns:a16="http://schemas.microsoft.com/office/drawing/2014/main" val="394603922"/>
                    </a:ext>
                  </a:extLst>
                </a:gridCol>
              </a:tblGrid>
              <a:tr h="334911">
                <a:tc>
                  <a:txBody>
                    <a:bodyPr/>
                    <a:lstStyle/>
                    <a:p>
                      <a:pPr marL="0" algn="l" defTabSz="914377" rtl="0" eaLnBrk="1" latinLnBrk="0" hangingPunct="1"/>
                      <a:r>
                        <a:rPr lang="en-US" sz="1200">
                          <a:solidFill>
                            <a:schemeClr val="bg1"/>
                          </a:solidFill>
                        </a:rPr>
                        <a:t>Health</a:t>
                      </a:r>
                      <a:endParaRPr lang="en-GB" sz="1200" kern="1200">
                        <a:solidFill>
                          <a:schemeClr val="bg1"/>
                        </a:solidFill>
                        <a:latin typeface="+mn-lt"/>
                        <a:ea typeface="+mn-ea"/>
                        <a:cs typeface="+mn-cs"/>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defTabSz="914377"/>
                      <a:r>
                        <a:rPr lang="en-US" sz="1200">
                          <a:solidFill>
                            <a:schemeClr val="bg1"/>
                          </a:solidFill>
                        </a:rPr>
                        <a:t>Wellbeing and</a:t>
                      </a:r>
                      <a:br>
                        <a:rPr lang="en-US" sz="1200">
                          <a:solidFill>
                            <a:schemeClr val="bg1"/>
                          </a:solidFill>
                        </a:rPr>
                      </a:br>
                      <a:r>
                        <a:rPr lang="en-US" sz="1200">
                          <a:solidFill>
                            <a:schemeClr val="bg1"/>
                          </a:solidFill>
                        </a:rPr>
                        <a:t>social justice</a:t>
                      </a: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defTabSz="914377"/>
                      <a:r>
                        <a:rPr lang="en-US" sz="1200">
                          <a:solidFill>
                            <a:schemeClr val="bg1"/>
                          </a:solidFill>
                        </a:rPr>
                        <a:t>Knowledge production in intervention and response</a:t>
                      </a: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defTabSz="914377"/>
                      <a:r>
                        <a:rPr lang="en-US" sz="1200">
                          <a:solidFill>
                            <a:schemeClr val="bg1"/>
                          </a:solidFill>
                        </a:rPr>
                        <a:t>Space of peace, conflict and crisis</a:t>
                      </a: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076713026"/>
                  </a:ext>
                </a:extLst>
              </a:tr>
              <a:tr h="334911">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lang="en-GB" sz="1200">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endParaRPr lang="en-GB" sz="1200">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endParaRPr lang="en-GB" sz="1200">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endParaRPr lang="en-GB" sz="1200">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132151589"/>
                  </a:ext>
                </a:extLst>
              </a:tr>
            </a:tbl>
          </a:graphicData>
        </a:graphic>
      </p:graphicFrame>
      <p:sp>
        <p:nvSpPr>
          <p:cNvPr id="10" name="Text Placeholder 9">
            <a:extLst>
              <a:ext uri="{FF2B5EF4-FFF2-40B4-BE49-F238E27FC236}">
                <a16:creationId xmlns:a16="http://schemas.microsoft.com/office/drawing/2014/main" id="{4CC2F43C-D665-6E4D-6AF0-2E6F52572A7A}"/>
              </a:ext>
            </a:extLst>
          </p:cNvPr>
          <p:cNvSpPr txBox="1">
            <a:spLocks/>
          </p:cNvSpPr>
          <p:nvPr/>
        </p:nvSpPr>
        <p:spPr bwMode="auto">
          <a:xfrm>
            <a:off x="526646" y="2133211"/>
            <a:ext cx="3376843" cy="2514303"/>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marL="0" indent="0" algn="l" rtl="0" fontAlgn="base">
              <a:spcBef>
                <a:spcPct val="20000"/>
              </a:spcBef>
              <a:spcAft>
                <a:spcPct val="0"/>
              </a:spcAft>
              <a:buFont typeface="Arial" pitchFamily="34" charset="0"/>
              <a:buNone/>
              <a:defRPr sz="1800" b="0" i="1" kern="1200">
                <a:solidFill>
                  <a:schemeClr val="bg1"/>
                </a:solidFill>
                <a:latin typeface="Arial" pitchFamily="34" charset="0"/>
                <a:ea typeface="+mn-ea"/>
                <a:cs typeface="Arial" pitchFamily="34" charset="0"/>
              </a:defRPr>
            </a:lvl1pPr>
            <a:lvl2pPr marL="742932" indent="-285744" algn="l" rtl="0" fontAlgn="base">
              <a:spcBef>
                <a:spcPct val="20000"/>
              </a:spcBef>
              <a:spcAft>
                <a:spcPct val="0"/>
              </a:spcAft>
              <a:buFont typeface="Arial" pitchFamily="34" charset="0"/>
              <a:buChar char="–"/>
              <a:defRPr sz="2800" kern="1200">
                <a:solidFill>
                  <a:schemeClr val="tx1"/>
                </a:solidFill>
                <a:latin typeface="Arial" pitchFamily="34" charset="0"/>
                <a:ea typeface="+mn-ea"/>
                <a:cs typeface="Arial" pitchFamily="34" charset="0"/>
              </a:defRPr>
            </a:lvl2pPr>
            <a:lvl3pPr marL="1142971" indent="-228594" algn="l" rtl="0" fontAlgn="base">
              <a:spcBef>
                <a:spcPct val="20000"/>
              </a:spcBef>
              <a:spcAft>
                <a:spcPct val="0"/>
              </a:spcAft>
              <a:buFont typeface="Arial" pitchFamily="34" charset="0"/>
              <a:buChar char="•"/>
              <a:defRPr sz="2800" kern="1200">
                <a:solidFill>
                  <a:schemeClr val="tx1"/>
                </a:solidFill>
                <a:latin typeface="Arial" pitchFamily="34" charset="0"/>
                <a:ea typeface="+mn-ea"/>
                <a:cs typeface="Arial" pitchFamily="34" charset="0"/>
              </a:defRPr>
            </a:lvl3pPr>
            <a:lvl4pPr marL="1600160" indent="-228594" algn="l" rtl="0" fontAlgn="base">
              <a:spcBef>
                <a:spcPct val="20000"/>
              </a:spcBef>
              <a:spcAft>
                <a:spcPct val="0"/>
              </a:spcAft>
              <a:buFont typeface="Arial" pitchFamily="34" charset="0"/>
              <a:buChar char="–"/>
              <a:defRPr sz="2800" kern="1200">
                <a:solidFill>
                  <a:schemeClr val="tx1"/>
                </a:solidFill>
                <a:latin typeface="Arial" pitchFamily="34" charset="0"/>
                <a:ea typeface="+mn-ea"/>
                <a:cs typeface="Arial" pitchFamily="34" charset="0"/>
              </a:defRPr>
            </a:lvl4pPr>
            <a:lvl5pPr marL="2057349" indent="-228594" algn="l" rtl="0" fontAlgn="base">
              <a:spcBef>
                <a:spcPct val="20000"/>
              </a:spcBef>
              <a:spcAft>
                <a:spcPct val="0"/>
              </a:spcAft>
              <a:buFont typeface="Arial" pitchFamily="34" charset="0"/>
              <a:buChar char="»"/>
              <a:defRPr sz="2800" kern="1200">
                <a:solidFill>
                  <a:schemeClr val="tx1"/>
                </a:solidFill>
                <a:latin typeface="Arial" pitchFamily="34" charset="0"/>
                <a:ea typeface="+mn-ea"/>
                <a:cs typeface="Arial" pitchFamily="34" charset="0"/>
              </a:defRPr>
            </a:lvl5pPr>
            <a:lvl6pPr marL="2514537"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726"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914"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103"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GB">
                <a:latin typeface="Arial"/>
                <a:ea typeface="Calibri"/>
                <a:cs typeface="Calibri"/>
              </a:rPr>
              <a:t>Leading research and education on the challenges of armed conflict, humanitarian response, disaster management, and global humanitarian health.</a:t>
            </a:r>
          </a:p>
          <a:p>
            <a:endParaRPr lang="en-GB"/>
          </a:p>
          <a:p>
            <a:endParaRPr lang="en-GB"/>
          </a:p>
          <a:p>
            <a:endParaRPr lang="en-US"/>
          </a:p>
        </p:txBody>
      </p:sp>
    </p:spTree>
    <p:extLst>
      <p:ext uri="{BB962C8B-B14F-4D97-AF65-F5344CB8AC3E}">
        <p14:creationId xmlns:p14="http://schemas.microsoft.com/office/powerpoint/2010/main" val="197336315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 name="Picture 33">
            <a:extLst>
              <a:ext uri="{FF2B5EF4-FFF2-40B4-BE49-F238E27FC236}">
                <a16:creationId xmlns:a16="http://schemas.microsoft.com/office/drawing/2014/main" id="{2E821343-FD3F-6C02-3E27-3FED4604AE82}"/>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t="-31474"/>
          <a:stretch/>
        </p:blipFill>
        <p:spPr>
          <a:xfrm>
            <a:off x="4328933" y="0"/>
            <a:ext cx="7863068" cy="6858000"/>
          </a:xfrm>
          <a:prstGeom prst="rect">
            <a:avLst/>
          </a:prstGeom>
          <a:solidFill>
            <a:srgbClr val="070451"/>
          </a:solidFill>
        </p:spPr>
      </p:pic>
      <p:sp>
        <p:nvSpPr>
          <p:cNvPr id="25" name="Rectangle 24">
            <a:extLst>
              <a:ext uri="{FF2B5EF4-FFF2-40B4-BE49-F238E27FC236}">
                <a16:creationId xmlns:a16="http://schemas.microsoft.com/office/drawing/2014/main" id="{57C24B29-CC7B-016C-FC6C-5C81FDACAFA5}"/>
              </a:ext>
            </a:extLst>
          </p:cNvPr>
          <p:cNvSpPr/>
          <p:nvPr/>
        </p:nvSpPr>
        <p:spPr>
          <a:xfrm>
            <a:off x="4693506" y="5854148"/>
            <a:ext cx="7185087" cy="618140"/>
          </a:xfrm>
          <a:prstGeom prst="rect">
            <a:avLst/>
          </a:prstGeom>
          <a:solidFill>
            <a:srgbClr val="5C2A7A">
              <a:alpha val="89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3" name="Text Placeholder 2">
            <a:extLst>
              <a:ext uri="{FF2B5EF4-FFF2-40B4-BE49-F238E27FC236}">
                <a16:creationId xmlns:a16="http://schemas.microsoft.com/office/drawing/2014/main" id="{516B1D18-F8B1-A373-DC88-CB5BAAB6B89A}"/>
              </a:ext>
            </a:extLst>
          </p:cNvPr>
          <p:cNvSpPr>
            <a:spLocks noGrp="1"/>
          </p:cNvSpPr>
          <p:nvPr>
            <p:ph type="body" sz="quarter" idx="10"/>
          </p:nvPr>
        </p:nvSpPr>
        <p:spPr>
          <a:xfrm>
            <a:off x="526646" y="524169"/>
            <a:ext cx="3376843" cy="1409461"/>
          </a:xfrm>
        </p:spPr>
        <p:txBody>
          <a:bodyPr/>
          <a:lstStyle/>
          <a:p>
            <a:r>
              <a:rPr lang="en-GB"/>
              <a:t>Institute for Data Science and Artificial Intelligence </a:t>
            </a:r>
            <a:endParaRPr lang="en-US"/>
          </a:p>
        </p:txBody>
      </p:sp>
      <p:sp>
        <p:nvSpPr>
          <p:cNvPr id="13" name="Text Placeholder 12">
            <a:extLst>
              <a:ext uri="{FF2B5EF4-FFF2-40B4-BE49-F238E27FC236}">
                <a16:creationId xmlns:a16="http://schemas.microsoft.com/office/drawing/2014/main" id="{9EFC77D7-7B61-C4D5-2373-C78E15CC3C56}"/>
              </a:ext>
            </a:extLst>
          </p:cNvPr>
          <p:cNvSpPr>
            <a:spLocks noGrp="1"/>
          </p:cNvSpPr>
          <p:nvPr>
            <p:ph type="body" sz="quarter" idx="11"/>
          </p:nvPr>
        </p:nvSpPr>
        <p:spPr>
          <a:xfrm>
            <a:off x="526646" y="2115720"/>
            <a:ext cx="3376613" cy="2513012"/>
          </a:xfrm>
        </p:spPr>
        <p:txBody>
          <a:bodyPr/>
          <a:lstStyle/>
          <a:p>
            <a:r>
              <a:rPr lang="en-GB">
                <a:latin typeface="Arial"/>
                <a:cs typeface="Arial"/>
              </a:rPr>
              <a:t>Providing an access point to the University’s expertise in data science and AI. </a:t>
            </a:r>
            <a:endParaRPr lang="en-GB"/>
          </a:p>
          <a:p>
            <a:endParaRPr lang="en-US"/>
          </a:p>
        </p:txBody>
      </p:sp>
      <p:sp>
        <p:nvSpPr>
          <p:cNvPr id="18" name="Text Placeholder 17">
            <a:extLst>
              <a:ext uri="{FF2B5EF4-FFF2-40B4-BE49-F238E27FC236}">
                <a16:creationId xmlns:a16="http://schemas.microsoft.com/office/drawing/2014/main" id="{AA7E4878-090E-F790-0CBE-9BBFAA3B668B}"/>
              </a:ext>
            </a:extLst>
          </p:cNvPr>
          <p:cNvSpPr>
            <a:spLocks noGrp="1"/>
          </p:cNvSpPr>
          <p:nvPr>
            <p:ph type="body" sz="quarter" idx="12"/>
          </p:nvPr>
        </p:nvSpPr>
        <p:spPr/>
        <p:txBody>
          <a:bodyPr/>
          <a:lstStyle/>
          <a:p>
            <a:endParaRPr lang="en-US"/>
          </a:p>
        </p:txBody>
      </p:sp>
      <p:graphicFrame>
        <p:nvGraphicFramePr>
          <p:cNvPr id="24" name="Table 23">
            <a:extLst>
              <a:ext uri="{FF2B5EF4-FFF2-40B4-BE49-F238E27FC236}">
                <a16:creationId xmlns:a16="http://schemas.microsoft.com/office/drawing/2014/main" id="{11C932D2-1330-1F3C-4AF5-A86588107ED6}"/>
              </a:ext>
            </a:extLst>
          </p:cNvPr>
          <p:cNvGraphicFramePr>
            <a:graphicFrameLocks noGrp="1"/>
          </p:cNvGraphicFramePr>
          <p:nvPr>
            <p:extLst>
              <p:ext uri="{D42A27DB-BD31-4B8C-83A1-F6EECF244321}">
                <p14:modId xmlns:p14="http://schemas.microsoft.com/office/powerpoint/2010/main" val="3197597204"/>
              </p:ext>
            </p:extLst>
          </p:nvPr>
        </p:nvGraphicFramePr>
        <p:xfrm>
          <a:off x="4693507" y="5977798"/>
          <a:ext cx="7185087" cy="365760"/>
        </p:xfrm>
        <a:graphic>
          <a:graphicData uri="http://schemas.openxmlformats.org/drawingml/2006/table">
            <a:tbl>
              <a:tblPr bandRow="1">
                <a:tableStyleId>{5C22544A-7EE6-4342-B048-85BDC9FD1C3A}</a:tableStyleId>
              </a:tblPr>
              <a:tblGrid>
                <a:gridCol w="1764958">
                  <a:extLst>
                    <a:ext uri="{9D8B030D-6E8A-4147-A177-3AD203B41FA5}">
                      <a16:colId xmlns:a16="http://schemas.microsoft.com/office/drawing/2014/main" val="3965022016"/>
                    </a:ext>
                  </a:extLst>
                </a:gridCol>
                <a:gridCol w="2570205">
                  <a:extLst>
                    <a:ext uri="{9D8B030D-6E8A-4147-A177-3AD203B41FA5}">
                      <a16:colId xmlns:a16="http://schemas.microsoft.com/office/drawing/2014/main" val="3517273429"/>
                    </a:ext>
                  </a:extLst>
                </a:gridCol>
                <a:gridCol w="2849924">
                  <a:extLst>
                    <a:ext uri="{9D8B030D-6E8A-4147-A177-3AD203B41FA5}">
                      <a16:colId xmlns:a16="http://schemas.microsoft.com/office/drawing/2014/main" val="2606530108"/>
                    </a:ext>
                  </a:extLst>
                </a:gridCol>
              </a:tblGrid>
              <a:tr h="226671">
                <a:tc>
                  <a:txBody>
                    <a:bodyPr/>
                    <a:lstStyle/>
                    <a:p>
                      <a:pPr algn="ctr"/>
                      <a:r>
                        <a:rPr lang="en-GB" sz="1200">
                          <a:solidFill>
                            <a:schemeClr val="bg1"/>
                          </a:solidFill>
                        </a:rPr>
                        <a:t>The Alan Turing </a:t>
                      </a:r>
                      <a:br>
                        <a:rPr lang="en-GB" sz="1200">
                          <a:solidFill>
                            <a:srgbClr val="FFFFFF"/>
                          </a:solidFill>
                        </a:rPr>
                      </a:br>
                      <a:r>
                        <a:rPr lang="en-GB" sz="1200">
                          <a:solidFill>
                            <a:schemeClr val="bg1"/>
                          </a:solidFill>
                        </a:rPr>
                        <a:t>Institute</a:t>
                      </a:r>
                    </a:p>
                  </a:txBody>
                  <a:tcPr marL="0" marR="0" marT="0" marB="0" anchor="ctr">
                    <a:lnL w="12700" cmpd="sng">
                      <a:noFill/>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a:r>
                        <a:rPr lang="en-GB" sz="1200">
                          <a:solidFill>
                            <a:schemeClr val="bg1"/>
                          </a:solidFill>
                        </a:rPr>
                        <a:t>European Laboratory for </a:t>
                      </a:r>
                      <a:br>
                        <a:rPr lang="en-GB" sz="1200">
                          <a:solidFill>
                            <a:srgbClr val="FFFFFF"/>
                          </a:solidFill>
                        </a:rPr>
                      </a:br>
                      <a:r>
                        <a:rPr lang="en-GB" sz="1200">
                          <a:solidFill>
                            <a:schemeClr val="bg1"/>
                          </a:solidFill>
                        </a:rPr>
                        <a:t>Learning and Intelligent Systems</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a:r>
                        <a:rPr lang="en-GB" sz="1200">
                          <a:solidFill>
                            <a:schemeClr val="bg1"/>
                          </a:solidFill>
                        </a:rPr>
                        <a:t>National Institute of Advanced Industrial Science and Technology, Japan*</a:t>
                      </a:r>
                    </a:p>
                  </a:txBody>
                  <a:tcPr marL="0" marR="0" marT="0" marB="0" anchor="ctr">
                    <a:lnL w="12700" cap="flat" cmpd="sng" algn="ctr">
                      <a:solidFill>
                        <a:schemeClr val="bg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638766098"/>
                  </a:ext>
                </a:extLst>
              </a:tr>
            </a:tbl>
          </a:graphicData>
        </a:graphic>
      </p:graphicFrame>
      <p:sp>
        <p:nvSpPr>
          <p:cNvPr id="26" name="Rectangle 25">
            <a:extLst>
              <a:ext uri="{FF2B5EF4-FFF2-40B4-BE49-F238E27FC236}">
                <a16:creationId xmlns:a16="http://schemas.microsoft.com/office/drawing/2014/main" id="{D949D27A-1499-0874-EAC6-C170F3218DFC}"/>
              </a:ext>
            </a:extLst>
          </p:cNvPr>
          <p:cNvSpPr/>
          <p:nvPr/>
        </p:nvSpPr>
        <p:spPr>
          <a:xfrm>
            <a:off x="4693506" y="958850"/>
            <a:ext cx="7185087" cy="2062287"/>
          </a:xfrm>
          <a:prstGeom prst="rect">
            <a:avLst/>
          </a:prstGeom>
          <a:solidFill>
            <a:schemeClr val="accent5">
              <a:lumMod val="50000"/>
              <a:alpha val="88000"/>
            </a:schemeClr>
          </a:solidFill>
          <a:ln w="127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27" name="TextBox 26">
            <a:extLst>
              <a:ext uri="{FF2B5EF4-FFF2-40B4-BE49-F238E27FC236}">
                <a16:creationId xmlns:a16="http://schemas.microsoft.com/office/drawing/2014/main" id="{289727A1-2A12-9EA5-1783-80B92A81CFDB}"/>
              </a:ext>
            </a:extLst>
          </p:cNvPr>
          <p:cNvSpPr txBox="1"/>
          <p:nvPr/>
        </p:nvSpPr>
        <p:spPr>
          <a:xfrm>
            <a:off x="4880680" y="1310770"/>
            <a:ext cx="2754319" cy="330987"/>
          </a:xfrm>
          <a:prstGeom prst="rect">
            <a:avLst/>
          </a:prstGeom>
          <a:noFill/>
        </p:spPr>
        <p:txBody>
          <a:bodyPr wrap="square" lIns="0" tIns="0" rIns="0" bIns="0" rtlCol="0">
            <a:noAutofit/>
          </a:bodyPr>
          <a:lstStyle>
            <a:defPPr>
              <a:defRPr lang="en-US"/>
            </a:defPPr>
            <a:lvl1pPr>
              <a:defRPr b="1">
                <a:solidFill>
                  <a:schemeClr val="bg1"/>
                </a:solidFill>
                <a:latin typeface="Open Sans Light" pitchFamily="2" charset="0"/>
                <a:ea typeface="Open Sans Light" pitchFamily="2" charset="0"/>
                <a:cs typeface="Open Sans Light" pitchFamily="2"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FFFFFF"/>
                </a:solidFill>
                <a:effectLst/>
                <a:uLnTx/>
                <a:uFillTx/>
                <a:latin typeface="Arial" panose="020B0604020202020204" pitchFamily="34" charset="0"/>
                <a:ea typeface="Open Sans Light" pitchFamily="2" charset="0"/>
                <a:cs typeface="Arial" panose="020B0604020202020204" pitchFamily="34" charset="0"/>
              </a:rPr>
              <a:t>Methodological themes</a:t>
            </a:r>
          </a:p>
        </p:txBody>
      </p:sp>
      <p:cxnSp>
        <p:nvCxnSpPr>
          <p:cNvPr id="28" name="Straight Connector 27">
            <a:extLst>
              <a:ext uri="{FF2B5EF4-FFF2-40B4-BE49-F238E27FC236}">
                <a16:creationId xmlns:a16="http://schemas.microsoft.com/office/drawing/2014/main" id="{ABFDBB2E-52C8-1D64-F94E-4AB876B283FE}"/>
              </a:ext>
            </a:extLst>
          </p:cNvPr>
          <p:cNvCxnSpPr>
            <a:cxnSpLocks/>
          </p:cNvCxnSpPr>
          <p:nvPr/>
        </p:nvCxnSpPr>
        <p:spPr>
          <a:xfrm>
            <a:off x="4880680" y="1679446"/>
            <a:ext cx="2353497"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graphicFrame>
        <p:nvGraphicFramePr>
          <p:cNvPr id="29" name="Table 28">
            <a:extLst>
              <a:ext uri="{FF2B5EF4-FFF2-40B4-BE49-F238E27FC236}">
                <a16:creationId xmlns:a16="http://schemas.microsoft.com/office/drawing/2014/main" id="{D4D18F73-1FEF-1585-FB60-5443848DDD66}"/>
              </a:ext>
            </a:extLst>
          </p:cNvPr>
          <p:cNvGraphicFramePr>
            <a:graphicFrameLocks noGrp="1"/>
          </p:cNvGraphicFramePr>
          <p:nvPr>
            <p:extLst>
              <p:ext uri="{D42A27DB-BD31-4B8C-83A1-F6EECF244321}">
                <p14:modId xmlns:p14="http://schemas.microsoft.com/office/powerpoint/2010/main" val="1617164907"/>
              </p:ext>
            </p:extLst>
          </p:nvPr>
        </p:nvGraphicFramePr>
        <p:xfrm>
          <a:off x="4880681" y="1829082"/>
          <a:ext cx="6784269" cy="1127022"/>
        </p:xfrm>
        <a:graphic>
          <a:graphicData uri="http://schemas.openxmlformats.org/drawingml/2006/table">
            <a:tbl>
              <a:tblPr>
                <a:tableStyleId>{5C22544A-7EE6-4342-B048-85BDC9FD1C3A}</a:tableStyleId>
              </a:tblPr>
              <a:tblGrid>
                <a:gridCol w="2261423">
                  <a:extLst>
                    <a:ext uri="{9D8B030D-6E8A-4147-A177-3AD203B41FA5}">
                      <a16:colId xmlns:a16="http://schemas.microsoft.com/office/drawing/2014/main" val="2016023353"/>
                    </a:ext>
                  </a:extLst>
                </a:gridCol>
                <a:gridCol w="2261423">
                  <a:extLst>
                    <a:ext uri="{9D8B030D-6E8A-4147-A177-3AD203B41FA5}">
                      <a16:colId xmlns:a16="http://schemas.microsoft.com/office/drawing/2014/main" val="3270494959"/>
                    </a:ext>
                  </a:extLst>
                </a:gridCol>
                <a:gridCol w="2261423">
                  <a:extLst>
                    <a:ext uri="{9D8B030D-6E8A-4147-A177-3AD203B41FA5}">
                      <a16:colId xmlns:a16="http://schemas.microsoft.com/office/drawing/2014/main" val="394603922"/>
                    </a:ext>
                  </a:extLst>
                </a:gridCol>
              </a:tblGrid>
              <a:tr h="334911">
                <a:tc>
                  <a:txBody>
                    <a:bodyPr/>
                    <a:lstStyle/>
                    <a:p>
                      <a:r>
                        <a:rPr lang="en-GB" sz="1200">
                          <a:solidFill>
                            <a:schemeClr val="bg1"/>
                          </a:solidFill>
                        </a:rPr>
                        <a:t>Machine learning</a:t>
                      </a:r>
                      <a:endParaRPr lang="en-GB" sz="1200" i="1">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GB" sz="1200">
                          <a:solidFill>
                            <a:schemeClr val="bg1"/>
                          </a:solidFill>
                        </a:rPr>
                        <a:t>Natural language processing</a:t>
                      </a:r>
                      <a:endParaRPr lang="en-GB" sz="1200" i="1">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GB" sz="1200">
                          <a:solidFill>
                            <a:schemeClr val="bg1"/>
                          </a:solidFill>
                        </a:rPr>
                        <a:t>Imaging science </a:t>
                      </a:r>
                      <a:endParaRPr lang="en-GB" sz="1200" i="1">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076713026"/>
                  </a:ext>
                </a:extLst>
              </a:tr>
              <a:tr h="334911">
                <a:tc>
                  <a:txBody>
                    <a:bodyPr/>
                    <a:lstStyle/>
                    <a:p>
                      <a:r>
                        <a:rPr lang="en-GB" sz="1200">
                          <a:solidFill>
                            <a:schemeClr val="bg1"/>
                          </a:solidFill>
                        </a:rPr>
                        <a:t>Modelling human behaviour</a:t>
                      </a:r>
                      <a:endParaRPr lang="en-GB" sz="1200" i="1">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GB" sz="1200">
                          <a:solidFill>
                            <a:schemeClr val="bg1"/>
                          </a:solidFill>
                        </a:rPr>
                        <a:t>Information management </a:t>
                      </a:r>
                      <a:endParaRPr lang="en-GB" sz="1200" i="1">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GB" sz="1200">
                          <a:solidFill>
                            <a:schemeClr val="bg1"/>
                          </a:solidFill>
                        </a:rPr>
                        <a:t>Network analysis</a:t>
                      </a:r>
                      <a:endParaRPr lang="en-GB" sz="1200" i="1">
                        <a:solidFill>
                          <a:schemeClr val="bg1"/>
                        </a:solidFill>
                      </a:endParaRPr>
                    </a:p>
                    <a:p>
                      <a:pPr marL="0" marR="0" lvl="0" indent="0" algn="l" defTabSz="914377" rtl="0" eaLnBrk="1" fontAlgn="auto" latinLnBrk="0" hangingPunct="1">
                        <a:lnSpc>
                          <a:spcPct val="100000"/>
                        </a:lnSpc>
                        <a:spcBef>
                          <a:spcPts val="0"/>
                        </a:spcBef>
                        <a:spcAft>
                          <a:spcPts val="0"/>
                        </a:spcAft>
                        <a:buClrTx/>
                        <a:buSzTx/>
                        <a:buFontTx/>
                        <a:buNone/>
                        <a:tabLst/>
                        <a:defRPr/>
                      </a:pPr>
                      <a:endParaRPr lang="en-GB" sz="1200">
                        <a:solidFill>
                          <a:schemeClr val="bg1"/>
                        </a:solidFill>
                        <a:ea typeface="Calibri"/>
                        <a:cs typeface="Calibri"/>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132151589"/>
                  </a:ext>
                </a:extLst>
              </a:tr>
              <a:tr h="334911">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lang="en-GB" sz="1200">
                        <a:solidFill>
                          <a:schemeClr val="bg1"/>
                        </a:solidFill>
                        <a:ea typeface="Calibri"/>
                        <a:cs typeface="Calibri"/>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a:endParaRPr lang="en-US" sz="1200">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a:endParaRPr lang="en-US" sz="1200">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805417082"/>
                  </a:ext>
                </a:extLst>
              </a:tr>
            </a:tbl>
          </a:graphicData>
        </a:graphic>
      </p:graphicFrame>
      <p:sp>
        <p:nvSpPr>
          <p:cNvPr id="36" name="Picture Placeholder 35">
            <a:extLst>
              <a:ext uri="{FF2B5EF4-FFF2-40B4-BE49-F238E27FC236}">
                <a16:creationId xmlns:a16="http://schemas.microsoft.com/office/drawing/2014/main" id="{8D632ADA-207F-C0AE-8EB5-641C13363E99}"/>
              </a:ext>
            </a:extLst>
          </p:cNvPr>
          <p:cNvSpPr>
            <a:spLocks noGrp="1"/>
          </p:cNvSpPr>
          <p:nvPr>
            <p:ph type="pic" sz="quarter" idx="13"/>
          </p:nvPr>
        </p:nvSpPr>
        <p:spPr/>
        <p:txBody>
          <a:bodyPr/>
          <a:lstStyle/>
          <a:p>
            <a:endParaRPr lang="en-US"/>
          </a:p>
        </p:txBody>
      </p:sp>
    </p:spTree>
    <p:extLst>
      <p:ext uri="{BB962C8B-B14F-4D97-AF65-F5344CB8AC3E}">
        <p14:creationId xmlns:p14="http://schemas.microsoft.com/office/powerpoint/2010/main" val="379792629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 name="Picture 30" descr="Close-up of a book with a book opening&#10;&#10;Description automatically generated">
            <a:extLst>
              <a:ext uri="{FF2B5EF4-FFF2-40B4-BE49-F238E27FC236}">
                <a16:creationId xmlns:a16="http://schemas.microsoft.com/office/drawing/2014/main" id="{35487D6B-6C7E-E535-A22C-83602E7587AB}"/>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4340506" y="-11734"/>
            <a:ext cx="7851494" cy="6869734"/>
          </a:xfrm>
          <a:prstGeom prst="rect">
            <a:avLst/>
          </a:prstGeom>
        </p:spPr>
      </p:pic>
      <p:sp>
        <p:nvSpPr>
          <p:cNvPr id="22" name="Rectangle 21">
            <a:extLst>
              <a:ext uri="{FF2B5EF4-FFF2-40B4-BE49-F238E27FC236}">
                <a16:creationId xmlns:a16="http://schemas.microsoft.com/office/drawing/2014/main" id="{F3F89187-C77A-E2D3-3B42-7D4371D9879F}"/>
              </a:ext>
            </a:extLst>
          </p:cNvPr>
          <p:cNvSpPr/>
          <p:nvPr/>
        </p:nvSpPr>
        <p:spPr>
          <a:xfrm>
            <a:off x="4693506" y="5854148"/>
            <a:ext cx="7185087" cy="618140"/>
          </a:xfrm>
          <a:prstGeom prst="rect">
            <a:avLst/>
          </a:prstGeom>
          <a:solidFill>
            <a:srgbClr val="5C2A7A">
              <a:alpha val="89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3" name="Text Placeholder 2">
            <a:extLst>
              <a:ext uri="{FF2B5EF4-FFF2-40B4-BE49-F238E27FC236}">
                <a16:creationId xmlns:a16="http://schemas.microsoft.com/office/drawing/2014/main" id="{9BA9C39E-157F-9924-4712-BC99189F3F3C}"/>
              </a:ext>
            </a:extLst>
          </p:cNvPr>
          <p:cNvSpPr>
            <a:spLocks noGrp="1"/>
          </p:cNvSpPr>
          <p:nvPr>
            <p:ph type="body" sz="quarter" idx="10"/>
          </p:nvPr>
        </p:nvSpPr>
        <p:spPr>
          <a:xfrm>
            <a:off x="526646" y="537804"/>
            <a:ext cx="3376843" cy="1409461"/>
          </a:xfrm>
        </p:spPr>
        <p:txBody>
          <a:bodyPr/>
          <a:lstStyle/>
          <a:p>
            <a:r>
              <a:rPr lang="en-GB">
                <a:latin typeface="Arial"/>
                <a:cs typeface="Arial"/>
              </a:rPr>
              <a:t>John Rylands Research Institute </a:t>
            </a:r>
            <a:br>
              <a:rPr lang="en-GB"/>
            </a:br>
            <a:endParaRPr lang="en-GB"/>
          </a:p>
        </p:txBody>
      </p:sp>
      <p:sp>
        <p:nvSpPr>
          <p:cNvPr id="10" name="Text Placeholder 9">
            <a:extLst>
              <a:ext uri="{FF2B5EF4-FFF2-40B4-BE49-F238E27FC236}">
                <a16:creationId xmlns:a16="http://schemas.microsoft.com/office/drawing/2014/main" id="{378DBAEC-93FD-7A9E-ED0E-52210E19959D}"/>
              </a:ext>
            </a:extLst>
          </p:cNvPr>
          <p:cNvSpPr>
            <a:spLocks noGrp="1"/>
          </p:cNvSpPr>
          <p:nvPr>
            <p:ph type="body" sz="quarter" idx="11"/>
          </p:nvPr>
        </p:nvSpPr>
        <p:spPr>
          <a:xfrm>
            <a:off x="526646" y="2128756"/>
            <a:ext cx="3376843" cy="2514303"/>
          </a:xfrm>
        </p:spPr>
        <p:txBody>
          <a:bodyPr/>
          <a:lstStyle/>
          <a:p>
            <a:r>
              <a:rPr lang="en-GB">
                <a:latin typeface="Arial"/>
                <a:ea typeface="Calibri"/>
                <a:cs typeface="Calibri"/>
              </a:rPr>
              <a:t>Promoting research in the humanities and sciences using the astonishingly rich Special Collections of the University of Manchester Library.</a:t>
            </a:r>
            <a:r>
              <a:rPr lang="en-GB" sz="1100" i="0">
                <a:latin typeface="Calibri"/>
                <a:ea typeface="Calibri"/>
                <a:cs typeface="Calibri"/>
              </a:rPr>
              <a:t> </a:t>
            </a:r>
          </a:p>
          <a:p>
            <a:endParaRPr lang="en-US"/>
          </a:p>
        </p:txBody>
      </p:sp>
      <p:sp>
        <p:nvSpPr>
          <p:cNvPr id="18" name="Text Placeholder 17">
            <a:extLst>
              <a:ext uri="{FF2B5EF4-FFF2-40B4-BE49-F238E27FC236}">
                <a16:creationId xmlns:a16="http://schemas.microsoft.com/office/drawing/2014/main" id="{F4BCAABF-F58B-A4DC-C2E0-39317EAC1781}"/>
              </a:ext>
            </a:extLst>
          </p:cNvPr>
          <p:cNvSpPr>
            <a:spLocks noGrp="1"/>
          </p:cNvSpPr>
          <p:nvPr>
            <p:ph type="body" sz="quarter" idx="12"/>
          </p:nvPr>
        </p:nvSpPr>
        <p:spPr/>
        <p:txBody>
          <a:bodyPr/>
          <a:lstStyle/>
          <a:p>
            <a:endParaRPr lang="en-US"/>
          </a:p>
        </p:txBody>
      </p:sp>
      <p:graphicFrame>
        <p:nvGraphicFramePr>
          <p:cNvPr id="21" name="Table 20">
            <a:extLst>
              <a:ext uri="{FF2B5EF4-FFF2-40B4-BE49-F238E27FC236}">
                <a16:creationId xmlns:a16="http://schemas.microsoft.com/office/drawing/2014/main" id="{A4F011C8-B2EE-677A-8AA1-8356697A50D7}"/>
              </a:ext>
            </a:extLst>
          </p:cNvPr>
          <p:cNvGraphicFramePr>
            <a:graphicFrameLocks noGrp="1"/>
          </p:cNvGraphicFramePr>
          <p:nvPr>
            <p:extLst>
              <p:ext uri="{D42A27DB-BD31-4B8C-83A1-F6EECF244321}">
                <p14:modId xmlns:p14="http://schemas.microsoft.com/office/powerpoint/2010/main" val="1465325379"/>
              </p:ext>
            </p:extLst>
          </p:nvPr>
        </p:nvGraphicFramePr>
        <p:xfrm>
          <a:off x="4693507" y="5977798"/>
          <a:ext cx="7185087" cy="365760"/>
        </p:xfrm>
        <a:graphic>
          <a:graphicData uri="http://schemas.openxmlformats.org/drawingml/2006/table">
            <a:tbl>
              <a:tblPr bandRow="1">
                <a:tableStyleId>{5C22544A-7EE6-4342-B048-85BDC9FD1C3A}</a:tableStyleId>
              </a:tblPr>
              <a:tblGrid>
                <a:gridCol w="1750836">
                  <a:extLst>
                    <a:ext uri="{9D8B030D-6E8A-4147-A177-3AD203B41FA5}">
                      <a16:colId xmlns:a16="http://schemas.microsoft.com/office/drawing/2014/main" val="3965022016"/>
                    </a:ext>
                  </a:extLst>
                </a:gridCol>
                <a:gridCol w="1981200">
                  <a:extLst>
                    <a:ext uri="{9D8B030D-6E8A-4147-A177-3AD203B41FA5}">
                      <a16:colId xmlns:a16="http://schemas.microsoft.com/office/drawing/2014/main" val="3517273429"/>
                    </a:ext>
                  </a:extLst>
                </a:gridCol>
                <a:gridCol w="3453051">
                  <a:extLst>
                    <a:ext uri="{9D8B030D-6E8A-4147-A177-3AD203B41FA5}">
                      <a16:colId xmlns:a16="http://schemas.microsoft.com/office/drawing/2014/main" val="2606530108"/>
                    </a:ext>
                  </a:extLst>
                </a:gridCol>
              </a:tblGrid>
              <a:tr h="0">
                <a:tc>
                  <a:txBody>
                    <a:bodyPr/>
                    <a:lstStyle/>
                    <a:p>
                      <a:pPr algn="ctr"/>
                      <a:r>
                        <a:rPr lang="en-GB" sz="1200">
                          <a:solidFill>
                            <a:schemeClr val="bg1"/>
                          </a:solidFill>
                        </a:rPr>
                        <a:t>Creative Manchester</a:t>
                      </a:r>
                    </a:p>
                  </a:txBody>
                  <a:tcPr marL="0" marR="0" marT="0" marB="0" anchor="ctr">
                    <a:lnL w="12700" cmpd="sng">
                      <a:noFill/>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n-GB" sz="1200">
                          <a:solidFill>
                            <a:schemeClr val="bg1"/>
                          </a:solidFill>
                          <a:ea typeface="Calibri"/>
                          <a:cs typeface="Calibri"/>
                        </a:rPr>
                        <a:t>University of Oxford</a:t>
                      </a:r>
                      <a:endParaRPr lang="en-GB" sz="1200">
                        <a:solidFill>
                          <a:schemeClr val="bg1"/>
                        </a:solidFill>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n-US" sz="1200" kern="1200">
                          <a:solidFill>
                            <a:schemeClr val="bg1"/>
                          </a:solidFill>
                          <a:latin typeface="+mn-lt"/>
                          <a:cs typeface="Calibri"/>
                        </a:rPr>
                        <a:t>German Federal Institute for </a:t>
                      </a:r>
                      <a:br>
                        <a:rPr lang="en-US" sz="1200" kern="1200">
                          <a:solidFill>
                            <a:srgbClr val="FFFFFF"/>
                          </a:solidFill>
                          <a:latin typeface="+mn-lt"/>
                          <a:cs typeface="Calibri"/>
                        </a:rPr>
                      </a:br>
                      <a:r>
                        <a:rPr lang="en-US" sz="1200" kern="1200">
                          <a:solidFill>
                            <a:schemeClr val="bg1"/>
                          </a:solidFill>
                          <a:latin typeface="+mn-lt"/>
                          <a:cs typeface="Calibri"/>
                        </a:rPr>
                        <a:t>Material Research and Testing (BAM)*</a:t>
                      </a:r>
                      <a:endParaRPr lang="en-GB" sz="1200" kern="1200">
                        <a:solidFill>
                          <a:schemeClr val="bg1"/>
                        </a:solidFill>
                        <a:latin typeface="+mn-lt"/>
                        <a:cs typeface="Calibri"/>
                      </a:endParaRPr>
                    </a:p>
                  </a:txBody>
                  <a:tcPr marL="0" marR="0" marT="0" marB="0" anchor="ctr">
                    <a:lnL w="12700" cap="flat" cmpd="sng" algn="ctr">
                      <a:solidFill>
                        <a:schemeClr val="bg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638766098"/>
                  </a:ext>
                </a:extLst>
              </a:tr>
            </a:tbl>
          </a:graphicData>
        </a:graphic>
      </p:graphicFrame>
      <p:sp>
        <p:nvSpPr>
          <p:cNvPr id="23" name="Rectangle 22">
            <a:extLst>
              <a:ext uri="{FF2B5EF4-FFF2-40B4-BE49-F238E27FC236}">
                <a16:creationId xmlns:a16="http://schemas.microsoft.com/office/drawing/2014/main" id="{2046DFF2-65A7-B860-2560-012E45897970}"/>
              </a:ext>
            </a:extLst>
          </p:cNvPr>
          <p:cNvSpPr/>
          <p:nvPr/>
        </p:nvSpPr>
        <p:spPr>
          <a:xfrm>
            <a:off x="4693506" y="958850"/>
            <a:ext cx="7185087" cy="2062287"/>
          </a:xfrm>
          <a:prstGeom prst="rect">
            <a:avLst/>
          </a:prstGeom>
          <a:solidFill>
            <a:schemeClr val="accent5">
              <a:lumMod val="50000"/>
              <a:alpha val="88000"/>
            </a:schemeClr>
          </a:solidFill>
          <a:ln w="127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24" name="TextBox 23">
            <a:extLst>
              <a:ext uri="{FF2B5EF4-FFF2-40B4-BE49-F238E27FC236}">
                <a16:creationId xmlns:a16="http://schemas.microsoft.com/office/drawing/2014/main" id="{0BC74EFD-4CB6-F8D8-310F-BDAB4D0355E8}"/>
              </a:ext>
            </a:extLst>
          </p:cNvPr>
          <p:cNvSpPr txBox="1"/>
          <p:nvPr/>
        </p:nvSpPr>
        <p:spPr>
          <a:xfrm>
            <a:off x="4880680" y="1310770"/>
            <a:ext cx="2754319" cy="330987"/>
          </a:xfrm>
          <a:prstGeom prst="rect">
            <a:avLst/>
          </a:prstGeom>
          <a:noFill/>
        </p:spPr>
        <p:txBody>
          <a:bodyPr wrap="square" lIns="0" tIns="0" rIns="0" bIns="0" rtlCol="0">
            <a:noAutofit/>
          </a:bodyPr>
          <a:lstStyle>
            <a:defPPr>
              <a:defRPr lang="en-US"/>
            </a:defPPr>
            <a:lvl1pPr>
              <a:defRPr b="1">
                <a:solidFill>
                  <a:schemeClr val="bg1"/>
                </a:solidFill>
                <a:latin typeface="Open Sans Light" pitchFamily="2" charset="0"/>
                <a:ea typeface="Open Sans Light" pitchFamily="2" charset="0"/>
                <a:cs typeface="Open Sans Light" pitchFamily="2"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FFFFFF"/>
                </a:solidFill>
                <a:effectLst/>
                <a:uLnTx/>
                <a:uFillTx/>
                <a:latin typeface="Arial" panose="020B0604020202020204" pitchFamily="34" charset="0"/>
                <a:ea typeface="Open Sans Light" pitchFamily="2" charset="0"/>
                <a:cs typeface="Arial" panose="020B0604020202020204" pitchFamily="34" charset="0"/>
              </a:rPr>
              <a:t>Areas </a:t>
            </a:r>
            <a:r>
              <a:rPr lang="en-GB" b="0">
                <a:solidFill>
                  <a:srgbClr val="FFFFFF"/>
                </a:solidFill>
                <a:latin typeface="Arial" panose="020B0604020202020204" pitchFamily="34" charset="0"/>
                <a:cs typeface="Arial" panose="020B0604020202020204" pitchFamily="34" charset="0"/>
              </a:rPr>
              <a:t>of focus</a:t>
            </a:r>
            <a:endParaRPr kumimoji="0" lang="en-GB" sz="1800" b="0" i="0" u="none" strike="noStrike" kern="1200" cap="none" spc="0" normalizeH="0" baseline="0" noProof="0">
              <a:ln>
                <a:noFill/>
              </a:ln>
              <a:solidFill>
                <a:srgbClr val="FFFFFF"/>
              </a:solidFill>
              <a:effectLst/>
              <a:uLnTx/>
              <a:uFillTx/>
              <a:latin typeface="Arial" panose="020B0604020202020204" pitchFamily="34" charset="0"/>
              <a:ea typeface="Open Sans Light" pitchFamily="2" charset="0"/>
              <a:cs typeface="Arial" panose="020B0604020202020204" pitchFamily="34" charset="0"/>
            </a:endParaRPr>
          </a:p>
        </p:txBody>
      </p:sp>
      <p:cxnSp>
        <p:nvCxnSpPr>
          <p:cNvPr id="25" name="Straight Connector 24">
            <a:extLst>
              <a:ext uri="{FF2B5EF4-FFF2-40B4-BE49-F238E27FC236}">
                <a16:creationId xmlns:a16="http://schemas.microsoft.com/office/drawing/2014/main" id="{175ACA48-F0A2-01CA-9353-B6B152F0995D}"/>
              </a:ext>
            </a:extLst>
          </p:cNvPr>
          <p:cNvCxnSpPr>
            <a:cxnSpLocks/>
          </p:cNvCxnSpPr>
          <p:nvPr/>
        </p:nvCxnSpPr>
        <p:spPr>
          <a:xfrm>
            <a:off x="4880680" y="1679446"/>
            <a:ext cx="2020827"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graphicFrame>
        <p:nvGraphicFramePr>
          <p:cNvPr id="26" name="Table 25">
            <a:extLst>
              <a:ext uri="{FF2B5EF4-FFF2-40B4-BE49-F238E27FC236}">
                <a16:creationId xmlns:a16="http://schemas.microsoft.com/office/drawing/2014/main" id="{CCBB18E4-D1AB-E79E-6A4D-85D2396489DE}"/>
              </a:ext>
            </a:extLst>
          </p:cNvPr>
          <p:cNvGraphicFramePr>
            <a:graphicFrameLocks noGrp="1"/>
          </p:cNvGraphicFramePr>
          <p:nvPr>
            <p:extLst>
              <p:ext uri="{D42A27DB-BD31-4B8C-83A1-F6EECF244321}">
                <p14:modId xmlns:p14="http://schemas.microsoft.com/office/powerpoint/2010/main" val="904310487"/>
              </p:ext>
            </p:extLst>
          </p:nvPr>
        </p:nvGraphicFramePr>
        <p:xfrm>
          <a:off x="4880681" y="1829082"/>
          <a:ext cx="6784269" cy="1492782"/>
        </p:xfrm>
        <a:graphic>
          <a:graphicData uri="http://schemas.openxmlformats.org/drawingml/2006/table">
            <a:tbl>
              <a:tblPr>
                <a:tableStyleId>{5C22544A-7EE6-4342-B048-85BDC9FD1C3A}</a:tableStyleId>
              </a:tblPr>
              <a:tblGrid>
                <a:gridCol w="2261423">
                  <a:extLst>
                    <a:ext uri="{9D8B030D-6E8A-4147-A177-3AD203B41FA5}">
                      <a16:colId xmlns:a16="http://schemas.microsoft.com/office/drawing/2014/main" val="2016023353"/>
                    </a:ext>
                  </a:extLst>
                </a:gridCol>
                <a:gridCol w="2261423">
                  <a:extLst>
                    <a:ext uri="{9D8B030D-6E8A-4147-A177-3AD203B41FA5}">
                      <a16:colId xmlns:a16="http://schemas.microsoft.com/office/drawing/2014/main" val="3270494959"/>
                    </a:ext>
                  </a:extLst>
                </a:gridCol>
                <a:gridCol w="2261423">
                  <a:extLst>
                    <a:ext uri="{9D8B030D-6E8A-4147-A177-3AD203B41FA5}">
                      <a16:colId xmlns:a16="http://schemas.microsoft.com/office/drawing/2014/main" val="394603922"/>
                    </a:ext>
                  </a:extLst>
                </a:gridCol>
              </a:tblGrid>
              <a:tr h="334911">
                <a:tc>
                  <a:txBody>
                    <a:bodyPr/>
                    <a:lstStyle/>
                    <a:p>
                      <a:r>
                        <a:rPr lang="en-GB" sz="1200">
                          <a:solidFill>
                            <a:schemeClr val="bg1"/>
                          </a:solidFill>
                        </a:rPr>
                        <a:t>Catalyst for world-leading research on textual, material and visual cultures</a:t>
                      </a:r>
                      <a:endParaRPr lang="en-GB" sz="1200" i="1">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GB" sz="1200">
                          <a:solidFill>
                            <a:schemeClr val="bg1"/>
                          </a:solidFill>
                        </a:rPr>
                        <a:t>Working with textual artefacts from the past four millennia </a:t>
                      </a:r>
                      <a:endParaRPr lang="en-GB" sz="1200" i="1">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GB" sz="1200">
                          <a:solidFill>
                            <a:schemeClr val="bg1"/>
                          </a:solidFill>
                        </a:rPr>
                        <a:t>Interdisciplinary research across heritage science, digital technologies, cultural heritage and creative industries</a:t>
                      </a:r>
                      <a:endParaRPr lang="en-GB" sz="1200" i="1">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076713026"/>
                  </a:ext>
                </a:extLst>
              </a:tr>
              <a:tr h="334911">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lang="en-GB" sz="1200">
                        <a:solidFill>
                          <a:schemeClr val="bg1"/>
                        </a:solidFill>
                        <a:ea typeface="Calibri"/>
                        <a:cs typeface="Calibri"/>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a:endParaRPr lang="en-US" sz="1200">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lang="en-GB" sz="1200">
                        <a:solidFill>
                          <a:schemeClr val="bg1"/>
                        </a:solidFill>
                        <a:ea typeface="Calibri"/>
                        <a:cs typeface="Calibri"/>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132151589"/>
                  </a:ext>
                </a:extLst>
              </a:tr>
              <a:tr h="334911">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lang="en-GB" sz="1200">
                        <a:solidFill>
                          <a:schemeClr val="bg1"/>
                        </a:solidFill>
                        <a:ea typeface="Calibri"/>
                        <a:cs typeface="Calibri"/>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a:endParaRPr lang="en-US" sz="1200">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a:endParaRPr lang="en-US" sz="1200">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805417082"/>
                  </a:ext>
                </a:extLst>
              </a:tr>
            </a:tbl>
          </a:graphicData>
        </a:graphic>
      </p:graphicFrame>
      <p:sp>
        <p:nvSpPr>
          <p:cNvPr id="33" name="Picture Placeholder 32">
            <a:extLst>
              <a:ext uri="{FF2B5EF4-FFF2-40B4-BE49-F238E27FC236}">
                <a16:creationId xmlns:a16="http://schemas.microsoft.com/office/drawing/2014/main" id="{05E8F186-D41A-2008-AC19-02FD0E1039E4}"/>
              </a:ext>
            </a:extLst>
          </p:cNvPr>
          <p:cNvSpPr>
            <a:spLocks noGrp="1"/>
          </p:cNvSpPr>
          <p:nvPr>
            <p:ph type="pic" sz="quarter" idx="13"/>
          </p:nvPr>
        </p:nvSpPr>
        <p:spPr/>
        <p:txBody>
          <a:bodyPr/>
          <a:lstStyle/>
          <a:p>
            <a:endParaRPr lang="en-US"/>
          </a:p>
        </p:txBody>
      </p:sp>
    </p:spTree>
    <p:extLst>
      <p:ext uri="{BB962C8B-B14F-4D97-AF65-F5344CB8AC3E}">
        <p14:creationId xmlns:p14="http://schemas.microsoft.com/office/powerpoint/2010/main" val="5387956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F805126-3089-F943-9C7D-F7BDB07221BE}"/>
              </a:ext>
            </a:extLst>
          </p:cNvPr>
          <p:cNvSpPr>
            <a:spLocks noGrp="1"/>
          </p:cNvSpPr>
          <p:nvPr>
            <p:ph type="ctrTitle"/>
          </p:nvPr>
        </p:nvSpPr>
        <p:spPr>
          <a:xfrm>
            <a:off x="527050" y="2411413"/>
            <a:ext cx="10534650" cy="1752599"/>
          </a:xfrm>
        </p:spPr>
        <p:txBody>
          <a:bodyPr anchor="b"/>
          <a:lstStyle/>
          <a:p>
            <a:r>
              <a:rPr lang="en-US" sz="6600"/>
              <a:t>About The University </a:t>
            </a:r>
            <a:br>
              <a:rPr lang="en-US" sz="6600"/>
            </a:br>
            <a:r>
              <a:rPr lang="en-US" sz="6600"/>
              <a:t>of Manchester</a:t>
            </a:r>
          </a:p>
        </p:txBody>
      </p:sp>
      <p:sp>
        <p:nvSpPr>
          <p:cNvPr id="13" name="Subtitle 12">
            <a:extLst>
              <a:ext uri="{FF2B5EF4-FFF2-40B4-BE49-F238E27FC236}">
                <a16:creationId xmlns:a16="http://schemas.microsoft.com/office/drawing/2014/main" id="{DDA0DC9F-EBF8-764B-A596-244509F58956}"/>
              </a:ext>
            </a:extLst>
          </p:cNvPr>
          <p:cNvSpPr>
            <a:spLocks noGrp="1"/>
          </p:cNvSpPr>
          <p:nvPr>
            <p:ph type="subTitle" idx="1"/>
          </p:nvPr>
        </p:nvSpPr>
        <p:spPr>
          <a:xfrm>
            <a:off x="527050" y="4327785"/>
            <a:ext cx="10534650" cy="1752600"/>
          </a:xfrm>
        </p:spPr>
        <p:txBody>
          <a:bodyPr/>
          <a:lstStyle/>
          <a:p>
            <a:r>
              <a:rPr lang="en-GB"/>
              <a:t>Author name</a:t>
            </a:r>
          </a:p>
        </p:txBody>
      </p:sp>
    </p:spTree>
    <p:extLst>
      <p:ext uri="{BB962C8B-B14F-4D97-AF65-F5344CB8AC3E}">
        <p14:creationId xmlns:p14="http://schemas.microsoft.com/office/powerpoint/2010/main" val="276952028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98066B5-20FE-BA52-5AA7-98B776D9F3A9}"/>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4325815" y="0"/>
            <a:ext cx="7866185" cy="6858000"/>
          </a:xfrm>
          <a:prstGeom prst="rect">
            <a:avLst/>
          </a:prstGeom>
        </p:spPr>
      </p:pic>
      <p:sp>
        <p:nvSpPr>
          <p:cNvPr id="36" name="Rectangle 35">
            <a:extLst>
              <a:ext uri="{FF2B5EF4-FFF2-40B4-BE49-F238E27FC236}">
                <a16:creationId xmlns:a16="http://schemas.microsoft.com/office/drawing/2014/main" id="{B24484D9-0368-DFF8-3955-C5DD4F088555}"/>
              </a:ext>
            </a:extLst>
          </p:cNvPr>
          <p:cNvSpPr/>
          <p:nvPr/>
        </p:nvSpPr>
        <p:spPr>
          <a:xfrm>
            <a:off x="4693506" y="5854148"/>
            <a:ext cx="7185087" cy="618140"/>
          </a:xfrm>
          <a:prstGeom prst="rect">
            <a:avLst/>
          </a:prstGeom>
          <a:solidFill>
            <a:srgbClr val="5C2A7A">
              <a:alpha val="89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13" name="Text Placeholder 12">
            <a:extLst>
              <a:ext uri="{FF2B5EF4-FFF2-40B4-BE49-F238E27FC236}">
                <a16:creationId xmlns:a16="http://schemas.microsoft.com/office/drawing/2014/main" id="{AA4F64AB-232B-6B56-D572-E519B155B0DD}"/>
              </a:ext>
            </a:extLst>
          </p:cNvPr>
          <p:cNvSpPr>
            <a:spLocks noGrp="1"/>
          </p:cNvSpPr>
          <p:nvPr>
            <p:ph type="body" sz="quarter" idx="10"/>
          </p:nvPr>
        </p:nvSpPr>
        <p:spPr>
          <a:xfrm>
            <a:off x="526646" y="562079"/>
            <a:ext cx="3376843" cy="1409461"/>
          </a:xfrm>
        </p:spPr>
        <p:txBody>
          <a:bodyPr/>
          <a:lstStyle/>
          <a:p>
            <a:r>
              <a:rPr lang="en-GB"/>
              <a:t>Lydia Becker Institute </a:t>
            </a:r>
            <a:br>
              <a:rPr lang="en-GB"/>
            </a:br>
            <a:r>
              <a:rPr lang="en-GB"/>
              <a:t>of Immunology and Inflammation</a:t>
            </a:r>
            <a:endParaRPr lang="en-US"/>
          </a:p>
        </p:txBody>
      </p:sp>
      <p:sp>
        <p:nvSpPr>
          <p:cNvPr id="14" name="Text Placeholder 13">
            <a:extLst>
              <a:ext uri="{FF2B5EF4-FFF2-40B4-BE49-F238E27FC236}">
                <a16:creationId xmlns:a16="http://schemas.microsoft.com/office/drawing/2014/main" id="{94612389-02A4-4D83-3BC7-F85749F7624B}"/>
              </a:ext>
            </a:extLst>
          </p:cNvPr>
          <p:cNvSpPr>
            <a:spLocks noGrp="1"/>
          </p:cNvSpPr>
          <p:nvPr>
            <p:ph type="body" sz="quarter" idx="11"/>
          </p:nvPr>
        </p:nvSpPr>
        <p:spPr>
          <a:xfrm>
            <a:off x="526646" y="2153031"/>
            <a:ext cx="3376843" cy="2514303"/>
          </a:xfrm>
        </p:spPr>
        <p:txBody>
          <a:bodyPr/>
          <a:lstStyle/>
          <a:p>
            <a:r>
              <a:rPr lang="en-GB">
                <a:latin typeface="Arial"/>
                <a:cs typeface="Arial"/>
              </a:rPr>
              <a:t>Harnessing immune complexity.</a:t>
            </a:r>
            <a:endParaRPr lang="en-GB"/>
          </a:p>
          <a:p>
            <a:endParaRPr lang="en-US"/>
          </a:p>
        </p:txBody>
      </p:sp>
      <p:sp>
        <p:nvSpPr>
          <p:cNvPr id="27" name="Text Placeholder 26">
            <a:extLst>
              <a:ext uri="{FF2B5EF4-FFF2-40B4-BE49-F238E27FC236}">
                <a16:creationId xmlns:a16="http://schemas.microsoft.com/office/drawing/2014/main" id="{866A2B66-49BA-1A56-AABD-86AAC6BC6022}"/>
              </a:ext>
            </a:extLst>
          </p:cNvPr>
          <p:cNvSpPr>
            <a:spLocks noGrp="1"/>
          </p:cNvSpPr>
          <p:nvPr>
            <p:ph type="body" sz="quarter" idx="12"/>
          </p:nvPr>
        </p:nvSpPr>
        <p:spPr/>
        <p:txBody>
          <a:bodyPr/>
          <a:lstStyle/>
          <a:p>
            <a:endParaRPr lang="en-US"/>
          </a:p>
        </p:txBody>
      </p:sp>
      <p:graphicFrame>
        <p:nvGraphicFramePr>
          <p:cNvPr id="34" name="Table 33">
            <a:extLst>
              <a:ext uri="{FF2B5EF4-FFF2-40B4-BE49-F238E27FC236}">
                <a16:creationId xmlns:a16="http://schemas.microsoft.com/office/drawing/2014/main" id="{84D0596C-F41C-CDF2-A63E-40DC6FFF9D58}"/>
              </a:ext>
            </a:extLst>
          </p:cNvPr>
          <p:cNvGraphicFramePr>
            <a:graphicFrameLocks noGrp="1"/>
          </p:cNvGraphicFramePr>
          <p:nvPr>
            <p:extLst>
              <p:ext uri="{D42A27DB-BD31-4B8C-83A1-F6EECF244321}">
                <p14:modId xmlns:p14="http://schemas.microsoft.com/office/powerpoint/2010/main" val="554034050"/>
              </p:ext>
            </p:extLst>
          </p:nvPr>
        </p:nvGraphicFramePr>
        <p:xfrm>
          <a:off x="4693507" y="5977798"/>
          <a:ext cx="7185088" cy="416339"/>
        </p:xfrm>
        <a:graphic>
          <a:graphicData uri="http://schemas.openxmlformats.org/drawingml/2006/table">
            <a:tbl>
              <a:tblPr bandRow="1">
                <a:tableStyleId>{5C22544A-7EE6-4342-B048-85BDC9FD1C3A}</a:tableStyleId>
              </a:tblPr>
              <a:tblGrid>
                <a:gridCol w="1358950">
                  <a:extLst>
                    <a:ext uri="{9D8B030D-6E8A-4147-A177-3AD203B41FA5}">
                      <a16:colId xmlns:a16="http://schemas.microsoft.com/office/drawing/2014/main" val="3965022016"/>
                    </a:ext>
                  </a:extLst>
                </a:gridCol>
                <a:gridCol w="2198914">
                  <a:extLst>
                    <a:ext uri="{9D8B030D-6E8A-4147-A177-3AD203B41FA5}">
                      <a16:colId xmlns:a16="http://schemas.microsoft.com/office/drawing/2014/main" val="3517273429"/>
                    </a:ext>
                  </a:extLst>
                </a:gridCol>
                <a:gridCol w="1665515">
                  <a:extLst>
                    <a:ext uri="{9D8B030D-6E8A-4147-A177-3AD203B41FA5}">
                      <a16:colId xmlns:a16="http://schemas.microsoft.com/office/drawing/2014/main" val="2606530108"/>
                    </a:ext>
                  </a:extLst>
                </a:gridCol>
                <a:gridCol w="1961709">
                  <a:extLst>
                    <a:ext uri="{9D8B030D-6E8A-4147-A177-3AD203B41FA5}">
                      <a16:colId xmlns:a16="http://schemas.microsoft.com/office/drawing/2014/main" val="2725173044"/>
                    </a:ext>
                  </a:extLst>
                </a:gridCol>
              </a:tblGrid>
              <a:tr h="416339">
                <a:tc>
                  <a:txBody>
                    <a:bodyPr/>
                    <a:lstStyle/>
                    <a:p>
                      <a:pPr algn="ctr"/>
                      <a:r>
                        <a:rPr lang="en-GB" sz="1200">
                          <a:solidFill>
                            <a:schemeClr val="bg1"/>
                          </a:solidFill>
                        </a:rPr>
                        <a:t>Health Innovation Manchester</a:t>
                      </a:r>
                      <a:endParaRPr lang="en-GB" sz="1200">
                        <a:solidFill>
                          <a:schemeClr val="bg1"/>
                        </a:solidFill>
                        <a:ea typeface="Calibri"/>
                        <a:cs typeface="Calibri"/>
                      </a:endParaRPr>
                    </a:p>
                  </a:txBody>
                  <a:tcPr marL="0" marR="0" marT="0" marB="0" anchor="ctr">
                    <a:lnL w="12700" cmpd="sng">
                      <a:noFill/>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n-GB" sz="1200">
                          <a:solidFill>
                            <a:schemeClr val="bg1"/>
                          </a:solidFill>
                        </a:rPr>
                        <a:t>NIHR Manchester Biomedical </a:t>
                      </a:r>
                      <a:br>
                        <a:rPr lang="en-GB" sz="1200">
                          <a:solidFill>
                            <a:srgbClr val="FFFFFF"/>
                          </a:solidFill>
                        </a:rPr>
                      </a:br>
                      <a:r>
                        <a:rPr lang="en-GB" sz="1200">
                          <a:solidFill>
                            <a:schemeClr val="bg1"/>
                          </a:solidFill>
                        </a:rPr>
                        <a:t>Research </a:t>
                      </a:r>
                      <a:r>
                        <a:rPr lang="en-GB" sz="1200" kern="1200">
                          <a:solidFill>
                            <a:schemeClr val="bg1"/>
                          </a:solidFill>
                          <a:latin typeface="+mn-lt"/>
                          <a:ea typeface="+mn-ea"/>
                          <a:cs typeface="+mn-cs"/>
                        </a:rPr>
                        <a:t>Centre</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n-GB" sz="1200" kern="1200">
                          <a:solidFill>
                            <a:schemeClr val="bg1"/>
                          </a:solidFill>
                          <a:latin typeface="+mn-lt"/>
                          <a:ea typeface="+mn-ea"/>
                          <a:cs typeface="+mn-cs"/>
                        </a:rPr>
                        <a:t>Manchester Cancer Research Centre</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n-GB" sz="1200" kern="1200">
                          <a:solidFill>
                            <a:schemeClr val="bg1"/>
                          </a:solidFill>
                          <a:latin typeface="+mn-lt"/>
                          <a:ea typeface="+mn-ea"/>
                          <a:cs typeface="+mn-cs"/>
                        </a:rPr>
                        <a:t>UK Coronavirus </a:t>
                      </a:r>
                      <a:br>
                        <a:rPr lang="en-GB" sz="1200" kern="1200">
                          <a:solidFill>
                            <a:srgbClr val="FFFFFF"/>
                          </a:solidFill>
                          <a:latin typeface="+mn-lt"/>
                          <a:ea typeface="+mn-ea"/>
                          <a:cs typeface="+mn-cs"/>
                        </a:rPr>
                      </a:br>
                      <a:r>
                        <a:rPr lang="en-GB" sz="1200" kern="1200">
                          <a:solidFill>
                            <a:schemeClr val="bg1"/>
                          </a:solidFill>
                          <a:latin typeface="+mn-lt"/>
                          <a:ea typeface="+mn-ea"/>
                          <a:cs typeface="+mn-cs"/>
                        </a:rPr>
                        <a:t>Immunology Consortium*</a:t>
                      </a:r>
                    </a:p>
                  </a:txBody>
                  <a:tcPr marL="0" marR="0" marT="0" marB="0" anchor="ctr">
                    <a:lnL w="12700" cap="flat" cmpd="sng" algn="ctr">
                      <a:solidFill>
                        <a:schemeClr val="bg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638766098"/>
                  </a:ext>
                </a:extLst>
              </a:tr>
            </a:tbl>
          </a:graphicData>
        </a:graphic>
      </p:graphicFrame>
      <p:sp>
        <p:nvSpPr>
          <p:cNvPr id="37" name="Rectangle 36">
            <a:extLst>
              <a:ext uri="{FF2B5EF4-FFF2-40B4-BE49-F238E27FC236}">
                <a16:creationId xmlns:a16="http://schemas.microsoft.com/office/drawing/2014/main" id="{540DF2C2-6024-B028-CDE1-BB2E0DD52FDF}"/>
              </a:ext>
            </a:extLst>
          </p:cNvPr>
          <p:cNvSpPr/>
          <p:nvPr/>
        </p:nvSpPr>
        <p:spPr>
          <a:xfrm>
            <a:off x="4693506" y="958850"/>
            <a:ext cx="7185087" cy="2424712"/>
          </a:xfrm>
          <a:prstGeom prst="rect">
            <a:avLst/>
          </a:prstGeom>
          <a:solidFill>
            <a:schemeClr val="accent5">
              <a:lumMod val="50000"/>
              <a:alpha val="88000"/>
            </a:schemeClr>
          </a:solidFill>
          <a:ln w="127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38" name="TextBox 37">
            <a:extLst>
              <a:ext uri="{FF2B5EF4-FFF2-40B4-BE49-F238E27FC236}">
                <a16:creationId xmlns:a16="http://schemas.microsoft.com/office/drawing/2014/main" id="{CDB85198-CE1A-B2BC-2401-986C47C7AC72}"/>
              </a:ext>
            </a:extLst>
          </p:cNvPr>
          <p:cNvSpPr txBox="1"/>
          <p:nvPr/>
        </p:nvSpPr>
        <p:spPr>
          <a:xfrm>
            <a:off x="4880680" y="1310770"/>
            <a:ext cx="2754319" cy="330987"/>
          </a:xfrm>
          <a:prstGeom prst="rect">
            <a:avLst/>
          </a:prstGeom>
          <a:noFill/>
        </p:spPr>
        <p:txBody>
          <a:bodyPr wrap="square" lIns="0" tIns="0" rIns="0" bIns="0" rtlCol="0">
            <a:noAutofit/>
          </a:bodyPr>
          <a:lstStyle>
            <a:defPPr>
              <a:defRPr lang="en-US"/>
            </a:defPPr>
            <a:lvl1pPr>
              <a:defRPr b="1">
                <a:solidFill>
                  <a:schemeClr val="bg1"/>
                </a:solidFill>
                <a:latin typeface="Open Sans Light" pitchFamily="2" charset="0"/>
                <a:ea typeface="Open Sans Light" pitchFamily="2" charset="0"/>
                <a:cs typeface="Open Sans Light" pitchFamily="2"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FFFFFF"/>
                </a:solidFill>
                <a:effectLst/>
                <a:uLnTx/>
                <a:uFillTx/>
                <a:latin typeface="Arial" panose="020B0604020202020204" pitchFamily="34" charset="0"/>
                <a:ea typeface="Open Sans Light" pitchFamily="2" charset="0"/>
                <a:cs typeface="Arial" panose="020B0604020202020204" pitchFamily="34" charset="0"/>
              </a:rPr>
              <a:t>Themes</a:t>
            </a:r>
          </a:p>
        </p:txBody>
      </p:sp>
      <p:cxnSp>
        <p:nvCxnSpPr>
          <p:cNvPr id="39" name="Straight Connector 38">
            <a:extLst>
              <a:ext uri="{FF2B5EF4-FFF2-40B4-BE49-F238E27FC236}">
                <a16:creationId xmlns:a16="http://schemas.microsoft.com/office/drawing/2014/main" id="{8ACEB443-93C6-3C1D-64FB-7996542A4B31}"/>
              </a:ext>
            </a:extLst>
          </p:cNvPr>
          <p:cNvCxnSpPr>
            <a:cxnSpLocks/>
          </p:cNvCxnSpPr>
          <p:nvPr/>
        </p:nvCxnSpPr>
        <p:spPr>
          <a:xfrm>
            <a:off x="4880680" y="1679446"/>
            <a:ext cx="2020827"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graphicFrame>
        <p:nvGraphicFramePr>
          <p:cNvPr id="40" name="Table 39">
            <a:extLst>
              <a:ext uri="{FF2B5EF4-FFF2-40B4-BE49-F238E27FC236}">
                <a16:creationId xmlns:a16="http://schemas.microsoft.com/office/drawing/2014/main" id="{E9B98493-8BC5-E042-395F-91782A582DCE}"/>
              </a:ext>
            </a:extLst>
          </p:cNvPr>
          <p:cNvGraphicFramePr>
            <a:graphicFrameLocks noGrp="1"/>
          </p:cNvGraphicFramePr>
          <p:nvPr>
            <p:extLst>
              <p:ext uri="{D42A27DB-BD31-4B8C-83A1-F6EECF244321}">
                <p14:modId xmlns:p14="http://schemas.microsoft.com/office/powerpoint/2010/main" val="2271145680"/>
              </p:ext>
            </p:extLst>
          </p:nvPr>
        </p:nvGraphicFramePr>
        <p:xfrm>
          <a:off x="4880681" y="1829082"/>
          <a:ext cx="6784268" cy="1554480"/>
        </p:xfrm>
        <a:graphic>
          <a:graphicData uri="http://schemas.openxmlformats.org/drawingml/2006/table">
            <a:tbl>
              <a:tblPr>
                <a:tableStyleId>{5C22544A-7EE6-4342-B048-85BDC9FD1C3A}</a:tableStyleId>
              </a:tblPr>
              <a:tblGrid>
                <a:gridCol w="1696067">
                  <a:extLst>
                    <a:ext uri="{9D8B030D-6E8A-4147-A177-3AD203B41FA5}">
                      <a16:colId xmlns:a16="http://schemas.microsoft.com/office/drawing/2014/main" val="2016023353"/>
                    </a:ext>
                  </a:extLst>
                </a:gridCol>
                <a:gridCol w="1696067">
                  <a:extLst>
                    <a:ext uri="{9D8B030D-6E8A-4147-A177-3AD203B41FA5}">
                      <a16:colId xmlns:a16="http://schemas.microsoft.com/office/drawing/2014/main" val="3270494959"/>
                    </a:ext>
                  </a:extLst>
                </a:gridCol>
                <a:gridCol w="1696067">
                  <a:extLst>
                    <a:ext uri="{9D8B030D-6E8A-4147-A177-3AD203B41FA5}">
                      <a16:colId xmlns:a16="http://schemas.microsoft.com/office/drawing/2014/main" val="1874508282"/>
                    </a:ext>
                  </a:extLst>
                </a:gridCol>
                <a:gridCol w="1696067">
                  <a:extLst>
                    <a:ext uri="{9D8B030D-6E8A-4147-A177-3AD203B41FA5}">
                      <a16:colId xmlns:a16="http://schemas.microsoft.com/office/drawing/2014/main" val="394603922"/>
                    </a:ext>
                  </a:extLst>
                </a:gridCol>
              </a:tblGrid>
              <a:tr h="334911">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GB" sz="1200">
                          <a:solidFill>
                            <a:schemeClr val="bg1"/>
                          </a:solidFill>
                        </a:rPr>
                        <a:t>Barrier immunology</a:t>
                      </a: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GB" sz="1200">
                          <a:solidFill>
                            <a:schemeClr val="bg1"/>
                          </a:solidFill>
                        </a:rPr>
                        <a:t>Cancer immunology</a:t>
                      </a: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GB" sz="1200">
                          <a:solidFill>
                            <a:schemeClr val="bg1"/>
                          </a:solidFill>
                        </a:rPr>
                        <a:t>Cardiovascular and multi-morbidities</a:t>
                      </a: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GB" sz="1200">
                          <a:solidFill>
                            <a:schemeClr val="bg1"/>
                          </a:solidFill>
                        </a:rPr>
                        <a:t>Cellular immunology</a:t>
                      </a:r>
                    </a:p>
                    <a:p>
                      <a:endParaRPr lang="en-GB" sz="1200" i="1">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076713026"/>
                  </a:ext>
                </a:extLst>
              </a:tr>
              <a:tr h="334911">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GB" sz="1200">
                          <a:solidFill>
                            <a:schemeClr val="bg1"/>
                          </a:solidFill>
                        </a:rPr>
                        <a:t>Eco-immunology and context-specific</a:t>
                      </a: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chemeClr val="bg1"/>
                          </a:solidFill>
                          <a:effectLst/>
                          <a:uLnTx/>
                          <a:uFillTx/>
                          <a:latin typeface="+mn-lt"/>
                          <a:ea typeface="+mn-ea"/>
                          <a:cs typeface="+mn-cs"/>
                        </a:rPr>
                        <a:t>Immune tolerance</a:t>
                      </a:r>
                    </a:p>
                    <a:p>
                      <a:endParaRPr lang="en-GB" sz="1200" i="1">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GB" sz="1200">
                          <a:solidFill>
                            <a:schemeClr val="bg1"/>
                          </a:solidFill>
                        </a:rPr>
                        <a:t>Immuno-matrix</a:t>
                      </a:r>
                    </a:p>
                    <a:p>
                      <a:pPr marL="0" marR="0" lvl="0" indent="0" algn="l" defTabSz="914377" rtl="0" eaLnBrk="1" fontAlgn="auto" latinLnBrk="0" hangingPunct="1">
                        <a:lnSpc>
                          <a:spcPct val="100000"/>
                        </a:lnSpc>
                        <a:spcBef>
                          <a:spcPts val="0"/>
                        </a:spcBef>
                        <a:spcAft>
                          <a:spcPts val="0"/>
                        </a:spcAft>
                        <a:buClrTx/>
                        <a:buSzTx/>
                        <a:buFontTx/>
                        <a:buNone/>
                        <a:tabLst/>
                        <a:defRPr/>
                      </a:pPr>
                      <a:endParaRPr lang="en-GB" sz="1200" i="1">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GB" sz="1200">
                          <a:solidFill>
                            <a:schemeClr val="bg1"/>
                          </a:solidFill>
                        </a:rPr>
                        <a:t>Immuno-informatics</a:t>
                      </a: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132151589"/>
                  </a:ext>
                </a:extLst>
              </a:tr>
              <a:tr h="334911">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GB" sz="1200">
                          <a:solidFill>
                            <a:schemeClr val="bg1"/>
                          </a:solidFill>
                        </a:rPr>
                        <a:t>Life course immunology</a:t>
                      </a: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a:r>
                        <a:rPr lang="en-GB" sz="1200">
                          <a:solidFill>
                            <a:schemeClr val="bg1"/>
                          </a:solidFill>
                        </a:rPr>
                        <a:t>Neuro-immunology</a:t>
                      </a:r>
                      <a:endParaRPr lang="en-US" sz="1200">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GB" sz="1200">
                          <a:solidFill>
                            <a:schemeClr val="bg1"/>
                          </a:solidFill>
                        </a:rPr>
                        <a:t>Pathogens, parasites and commensals</a:t>
                      </a:r>
                    </a:p>
                    <a:p>
                      <a:pPr algn="l"/>
                      <a:endParaRPr lang="en-US" sz="1200">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a:endParaRPr lang="en-US" sz="1200">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805417082"/>
                  </a:ext>
                </a:extLst>
              </a:tr>
            </a:tbl>
          </a:graphicData>
        </a:graphic>
      </p:graphicFrame>
      <p:pic>
        <p:nvPicPr>
          <p:cNvPr id="3" name="Picture Placeholder 2" descr="A green rectangular sign with white text&#10;&#10;Description automatically generated">
            <a:extLst>
              <a:ext uri="{FF2B5EF4-FFF2-40B4-BE49-F238E27FC236}">
                <a16:creationId xmlns:a16="http://schemas.microsoft.com/office/drawing/2014/main" id="{11BCC17E-B404-B848-60AE-7AF78AE93812}"/>
              </a:ext>
            </a:extLst>
          </p:cNvPr>
          <p:cNvPicPr>
            <a:picLocks noGrp="1" noChangeAspect="1"/>
          </p:cNvPicPr>
          <p:nvPr>
            <p:ph type="pic" sz="quarter" idx="13"/>
          </p:nvPr>
        </p:nvPicPr>
        <p:blipFill rotWithShape="1">
          <a:blip r:embed="rId4" cstate="screen">
            <a:extLst>
              <a:ext uri="{28A0092B-C50C-407E-A947-70E740481C1C}">
                <a14:useLocalDpi xmlns:a14="http://schemas.microsoft.com/office/drawing/2010/main"/>
              </a:ext>
            </a:extLst>
          </a:blip>
          <a:srcRect/>
          <a:stretch/>
        </p:blipFill>
        <p:spPr>
          <a:xfrm>
            <a:off x="526646" y="4654093"/>
            <a:ext cx="2278100" cy="990568"/>
          </a:xfrm>
        </p:spPr>
      </p:pic>
    </p:spTree>
    <p:extLst>
      <p:ext uri="{BB962C8B-B14F-4D97-AF65-F5344CB8AC3E}">
        <p14:creationId xmlns:p14="http://schemas.microsoft.com/office/powerpoint/2010/main" val="371874038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 name="Picture 34" descr="A close-up of a cell&#10;&#10;Description automatically generated">
            <a:extLst>
              <a:ext uri="{FF2B5EF4-FFF2-40B4-BE49-F238E27FC236}">
                <a16:creationId xmlns:a16="http://schemas.microsoft.com/office/drawing/2014/main" id="{6108ED04-9878-E30F-B456-DC5B3554B4B6}"/>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4340506" y="0"/>
            <a:ext cx="7870351" cy="6858000"/>
          </a:xfrm>
          <a:prstGeom prst="rect">
            <a:avLst/>
          </a:prstGeom>
        </p:spPr>
      </p:pic>
      <p:sp>
        <p:nvSpPr>
          <p:cNvPr id="27" name="Rectangle 26">
            <a:extLst>
              <a:ext uri="{FF2B5EF4-FFF2-40B4-BE49-F238E27FC236}">
                <a16:creationId xmlns:a16="http://schemas.microsoft.com/office/drawing/2014/main" id="{0C1C3E23-4062-B51F-3CE3-AD65813AA21A}"/>
              </a:ext>
            </a:extLst>
          </p:cNvPr>
          <p:cNvSpPr/>
          <p:nvPr/>
        </p:nvSpPr>
        <p:spPr>
          <a:xfrm>
            <a:off x="4693506" y="5856390"/>
            <a:ext cx="7185087" cy="618140"/>
          </a:xfrm>
          <a:prstGeom prst="rect">
            <a:avLst/>
          </a:prstGeom>
          <a:solidFill>
            <a:srgbClr val="5C2A7A">
              <a:alpha val="89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14" name="Text Placeholder 13">
            <a:extLst>
              <a:ext uri="{FF2B5EF4-FFF2-40B4-BE49-F238E27FC236}">
                <a16:creationId xmlns:a16="http://schemas.microsoft.com/office/drawing/2014/main" id="{A233207C-150B-4D39-C69D-0E2E589A04CF}"/>
              </a:ext>
            </a:extLst>
          </p:cNvPr>
          <p:cNvSpPr>
            <a:spLocks noGrp="1"/>
          </p:cNvSpPr>
          <p:nvPr>
            <p:ph type="body" sz="quarter" idx="10"/>
          </p:nvPr>
        </p:nvSpPr>
        <p:spPr>
          <a:xfrm>
            <a:off x="526646" y="254712"/>
            <a:ext cx="3376843" cy="1409461"/>
          </a:xfrm>
        </p:spPr>
        <p:txBody>
          <a:bodyPr/>
          <a:lstStyle/>
          <a:p>
            <a:r>
              <a:rPr lang="en-GB"/>
              <a:t>Manchester Cancer Research Centre</a:t>
            </a:r>
            <a:endParaRPr lang="en-US"/>
          </a:p>
        </p:txBody>
      </p:sp>
      <p:sp>
        <p:nvSpPr>
          <p:cNvPr id="16" name="Text Placeholder 15">
            <a:extLst>
              <a:ext uri="{FF2B5EF4-FFF2-40B4-BE49-F238E27FC236}">
                <a16:creationId xmlns:a16="http://schemas.microsoft.com/office/drawing/2014/main" id="{015A6AC6-EAC8-AE7B-AFD7-B162353598BB}"/>
              </a:ext>
            </a:extLst>
          </p:cNvPr>
          <p:cNvSpPr>
            <a:spLocks noGrp="1"/>
          </p:cNvSpPr>
          <p:nvPr>
            <p:ph type="body" sz="quarter" idx="11"/>
          </p:nvPr>
        </p:nvSpPr>
        <p:spPr>
          <a:xfrm>
            <a:off x="526646" y="1845664"/>
            <a:ext cx="3376843" cy="2514303"/>
          </a:xfrm>
        </p:spPr>
        <p:txBody>
          <a:bodyPr/>
          <a:lstStyle/>
          <a:p>
            <a:r>
              <a:rPr lang="en-GB">
                <a:latin typeface="Arial"/>
                <a:cs typeface="Arial"/>
              </a:rPr>
              <a:t>Developing precision cancer medicine for all.  </a:t>
            </a:r>
            <a:endParaRPr lang="en-GB"/>
          </a:p>
          <a:p>
            <a:endParaRPr lang="en-US"/>
          </a:p>
        </p:txBody>
      </p:sp>
      <p:sp>
        <p:nvSpPr>
          <p:cNvPr id="22" name="Text Placeholder 21">
            <a:extLst>
              <a:ext uri="{FF2B5EF4-FFF2-40B4-BE49-F238E27FC236}">
                <a16:creationId xmlns:a16="http://schemas.microsoft.com/office/drawing/2014/main" id="{8945DAB5-46C6-E380-02D6-E2E39617122E}"/>
              </a:ext>
            </a:extLst>
          </p:cNvPr>
          <p:cNvSpPr>
            <a:spLocks noGrp="1"/>
          </p:cNvSpPr>
          <p:nvPr>
            <p:ph type="body" sz="quarter" idx="12"/>
          </p:nvPr>
        </p:nvSpPr>
        <p:spPr/>
        <p:txBody>
          <a:bodyPr/>
          <a:lstStyle/>
          <a:p>
            <a:endParaRPr lang="en-US"/>
          </a:p>
        </p:txBody>
      </p:sp>
      <p:graphicFrame>
        <p:nvGraphicFramePr>
          <p:cNvPr id="25" name="Table 24">
            <a:extLst>
              <a:ext uri="{FF2B5EF4-FFF2-40B4-BE49-F238E27FC236}">
                <a16:creationId xmlns:a16="http://schemas.microsoft.com/office/drawing/2014/main" id="{98693059-48D6-DF99-8DA1-9474C525E1DF}"/>
              </a:ext>
            </a:extLst>
          </p:cNvPr>
          <p:cNvGraphicFramePr>
            <a:graphicFrameLocks noGrp="1"/>
          </p:cNvGraphicFramePr>
          <p:nvPr>
            <p:extLst>
              <p:ext uri="{D42A27DB-BD31-4B8C-83A1-F6EECF244321}">
                <p14:modId xmlns:p14="http://schemas.microsoft.com/office/powerpoint/2010/main" val="3546449001"/>
              </p:ext>
            </p:extLst>
          </p:nvPr>
        </p:nvGraphicFramePr>
        <p:xfrm>
          <a:off x="4693507" y="5980040"/>
          <a:ext cx="7185087" cy="365760"/>
        </p:xfrm>
        <a:graphic>
          <a:graphicData uri="http://schemas.openxmlformats.org/drawingml/2006/table">
            <a:tbl>
              <a:tblPr bandRow="1">
                <a:tableStyleId>{5C22544A-7EE6-4342-B048-85BDC9FD1C3A}</a:tableStyleId>
              </a:tblPr>
              <a:tblGrid>
                <a:gridCol w="2786450">
                  <a:extLst>
                    <a:ext uri="{9D8B030D-6E8A-4147-A177-3AD203B41FA5}">
                      <a16:colId xmlns:a16="http://schemas.microsoft.com/office/drawing/2014/main" val="3965022016"/>
                    </a:ext>
                  </a:extLst>
                </a:gridCol>
                <a:gridCol w="2003608">
                  <a:extLst>
                    <a:ext uri="{9D8B030D-6E8A-4147-A177-3AD203B41FA5}">
                      <a16:colId xmlns:a16="http://schemas.microsoft.com/office/drawing/2014/main" val="3517273429"/>
                    </a:ext>
                  </a:extLst>
                </a:gridCol>
                <a:gridCol w="2395029">
                  <a:extLst>
                    <a:ext uri="{9D8B030D-6E8A-4147-A177-3AD203B41FA5}">
                      <a16:colId xmlns:a16="http://schemas.microsoft.com/office/drawing/2014/main" val="2606530108"/>
                    </a:ext>
                  </a:extLst>
                </a:gridCol>
              </a:tblGrid>
              <a:tr h="350239">
                <a:tc>
                  <a:txBody>
                    <a:bodyPr/>
                    <a:lstStyle/>
                    <a:p>
                      <a:pPr algn="ctr"/>
                      <a:r>
                        <a:rPr lang="en-GB" sz="1200">
                          <a:solidFill>
                            <a:schemeClr val="bg1"/>
                          </a:solidFill>
                          <a:ea typeface="Calibri"/>
                          <a:cs typeface="Calibri"/>
                        </a:rPr>
                        <a:t>The Christie NHS Foundation Trust</a:t>
                      </a:r>
                    </a:p>
                  </a:txBody>
                  <a:tcPr marL="0" marR="0" marT="0" marB="0" anchor="ctr">
                    <a:lnL w="12700" cmpd="sng">
                      <a:noFill/>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a:r>
                        <a:rPr lang="en-GB" sz="1200">
                          <a:solidFill>
                            <a:schemeClr val="bg1"/>
                          </a:solidFill>
                          <a:ea typeface="Calibri"/>
                          <a:cs typeface="Calibri"/>
                        </a:rPr>
                        <a:t>Cancer Research UK</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a:r>
                        <a:rPr lang="en-GB" sz="1200">
                          <a:solidFill>
                            <a:schemeClr val="bg1"/>
                          </a:solidFill>
                          <a:ea typeface="Calibri"/>
                          <a:cs typeface="Calibri"/>
                        </a:rPr>
                        <a:t>Kenyatta University Teaching Referral and Research Hospital*</a:t>
                      </a:r>
                    </a:p>
                  </a:txBody>
                  <a:tcPr marL="0" marR="0" marT="0" marB="0" anchor="ctr">
                    <a:lnL w="12700" cap="flat" cmpd="sng" algn="ctr">
                      <a:solidFill>
                        <a:schemeClr val="bg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638766098"/>
                  </a:ext>
                </a:extLst>
              </a:tr>
            </a:tbl>
          </a:graphicData>
        </a:graphic>
      </p:graphicFrame>
      <p:sp>
        <p:nvSpPr>
          <p:cNvPr id="28" name="Rectangle 27">
            <a:extLst>
              <a:ext uri="{FF2B5EF4-FFF2-40B4-BE49-F238E27FC236}">
                <a16:creationId xmlns:a16="http://schemas.microsoft.com/office/drawing/2014/main" id="{F0209761-2267-0421-B291-1A9685DE8F9B}"/>
              </a:ext>
            </a:extLst>
          </p:cNvPr>
          <p:cNvSpPr/>
          <p:nvPr/>
        </p:nvSpPr>
        <p:spPr>
          <a:xfrm>
            <a:off x="4693506" y="958850"/>
            <a:ext cx="7185087" cy="2453298"/>
          </a:xfrm>
          <a:prstGeom prst="rect">
            <a:avLst/>
          </a:prstGeom>
          <a:solidFill>
            <a:schemeClr val="accent5">
              <a:lumMod val="50000"/>
              <a:alpha val="88000"/>
            </a:schemeClr>
          </a:solidFill>
          <a:ln w="127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29" name="TextBox 28">
            <a:extLst>
              <a:ext uri="{FF2B5EF4-FFF2-40B4-BE49-F238E27FC236}">
                <a16:creationId xmlns:a16="http://schemas.microsoft.com/office/drawing/2014/main" id="{EAB652A5-D18B-D00D-B66A-B883980618F8}"/>
              </a:ext>
            </a:extLst>
          </p:cNvPr>
          <p:cNvSpPr txBox="1"/>
          <p:nvPr/>
        </p:nvSpPr>
        <p:spPr>
          <a:xfrm>
            <a:off x="4880680" y="1310770"/>
            <a:ext cx="2754319" cy="330987"/>
          </a:xfrm>
          <a:prstGeom prst="rect">
            <a:avLst/>
          </a:prstGeom>
          <a:noFill/>
        </p:spPr>
        <p:txBody>
          <a:bodyPr wrap="square" lIns="0" tIns="0" rIns="0" bIns="0" rtlCol="0">
            <a:noAutofit/>
          </a:bodyPr>
          <a:lstStyle>
            <a:defPPr>
              <a:defRPr lang="en-US"/>
            </a:defPPr>
            <a:lvl1pPr>
              <a:defRPr b="1">
                <a:solidFill>
                  <a:schemeClr val="bg1"/>
                </a:solidFill>
                <a:latin typeface="Open Sans Light" pitchFamily="2" charset="0"/>
                <a:ea typeface="Open Sans Light" pitchFamily="2" charset="0"/>
                <a:cs typeface="Open Sans Light" pitchFamily="2"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FFFFFF"/>
                </a:solidFill>
                <a:effectLst/>
                <a:uLnTx/>
                <a:uFillTx/>
                <a:latin typeface="Arial" panose="020B0604020202020204" pitchFamily="34" charset="0"/>
                <a:ea typeface="Open Sans Light" pitchFamily="2" charset="0"/>
                <a:cs typeface="Arial" panose="020B0604020202020204" pitchFamily="34" charset="0"/>
              </a:rPr>
              <a:t>Themes</a:t>
            </a:r>
          </a:p>
        </p:txBody>
      </p:sp>
      <p:cxnSp>
        <p:nvCxnSpPr>
          <p:cNvPr id="30" name="Straight Connector 29">
            <a:extLst>
              <a:ext uri="{FF2B5EF4-FFF2-40B4-BE49-F238E27FC236}">
                <a16:creationId xmlns:a16="http://schemas.microsoft.com/office/drawing/2014/main" id="{F58083FF-D0B8-5EF2-5A80-111C6B62A6E2}"/>
              </a:ext>
            </a:extLst>
          </p:cNvPr>
          <p:cNvCxnSpPr>
            <a:cxnSpLocks/>
          </p:cNvCxnSpPr>
          <p:nvPr/>
        </p:nvCxnSpPr>
        <p:spPr>
          <a:xfrm>
            <a:off x="4880680" y="1679446"/>
            <a:ext cx="2020827"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graphicFrame>
        <p:nvGraphicFramePr>
          <p:cNvPr id="31" name="Table 30">
            <a:extLst>
              <a:ext uri="{FF2B5EF4-FFF2-40B4-BE49-F238E27FC236}">
                <a16:creationId xmlns:a16="http://schemas.microsoft.com/office/drawing/2014/main" id="{9A8EEDCC-019A-5CC9-DA0B-8728688A339A}"/>
              </a:ext>
            </a:extLst>
          </p:cNvPr>
          <p:cNvGraphicFramePr>
            <a:graphicFrameLocks noGrp="1"/>
          </p:cNvGraphicFramePr>
          <p:nvPr>
            <p:extLst>
              <p:ext uri="{D42A27DB-BD31-4B8C-83A1-F6EECF244321}">
                <p14:modId xmlns:p14="http://schemas.microsoft.com/office/powerpoint/2010/main" val="1710380355"/>
              </p:ext>
            </p:extLst>
          </p:nvPr>
        </p:nvGraphicFramePr>
        <p:xfrm>
          <a:off x="4880681" y="1829082"/>
          <a:ext cx="6784268" cy="1797951"/>
        </p:xfrm>
        <a:graphic>
          <a:graphicData uri="http://schemas.openxmlformats.org/drawingml/2006/table">
            <a:tbl>
              <a:tblPr>
                <a:tableStyleId>{5C22544A-7EE6-4342-B048-85BDC9FD1C3A}</a:tableStyleId>
              </a:tblPr>
              <a:tblGrid>
                <a:gridCol w="1696067">
                  <a:extLst>
                    <a:ext uri="{9D8B030D-6E8A-4147-A177-3AD203B41FA5}">
                      <a16:colId xmlns:a16="http://schemas.microsoft.com/office/drawing/2014/main" val="2016023353"/>
                    </a:ext>
                  </a:extLst>
                </a:gridCol>
                <a:gridCol w="1696067">
                  <a:extLst>
                    <a:ext uri="{9D8B030D-6E8A-4147-A177-3AD203B41FA5}">
                      <a16:colId xmlns:a16="http://schemas.microsoft.com/office/drawing/2014/main" val="3270494959"/>
                    </a:ext>
                  </a:extLst>
                </a:gridCol>
                <a:gridCol w="1696067">
                  <a:extLst>
                    <a:ext uri="{9D8B030D-6E8A-4147-A177-3AD203B41FA5}">
                      <a16:colId xmlns:a16="http://schemas.microsoft.com/office/drawing/2014/main" val="1874508282"/>
                    </a:ext>
                  </a:extLst>
                </a:gridCol>
                <a:gridCol w="1696067">
                  <a:extLst>
                    <a:ext uri="{9D8B030D-6E8A-4147-A177-3AD203B41FA5}">
                      <a16:colId xmlns:a16="http://schemas.microsoft.com/office/drawing/2014/main" val="394603922"/>
                    </a:ext>
                  </a:extLst>
                </a:gridCol>
              </a:tblGrid>
              <a:tr h="334911">
                <a:tc>
                  <a:txBody>
                    <a:bodyPr/>
                    <a:lstStyle/>
                    <a:p>
                      <a:r>
                        <a:rPr lang="en-GB" sz="1200">
                          <a:solidFill>
                            <a:schemeClr val="bg1"/>
                          </a:solidFill>
                        </a:rPr>
                        <a:t>Early cancer evolution and detection</a:t>
                      </a:r>
                      <a:endParaRPr lang="en-GB" sz="1200" i="1">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GB" sz="1200">
                          <a:solidFill>
                            <a:schemeClr val="bg1"/>
                          </a:solidFill>
                        </a:rPr>
                        <a:t>Precision radiotherapy</a:t>
                      </a:r>
                      <a:endParaRPr lang="en-GB" sz="1200" i="1">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GB" sz="1200">
                          <a:solidFill>
                            <a:schemeClr val="bg1"/>
                          </a:solidFill>
                        </a:rPr>
                        <a:t>Cancer biomarker discovery, validation and implementation</a:t>
                      </a:r>
                      <a:endParaRPr lang="en-GB" sz="1200" i="1">
                        <a:solidFill>
                          <a:schemeClr val="bg1"/>
                        </a:solidFill>
                      </a:endParaRPr>
                    </a:p>
                    <a:p>
                      <a:pPr marL="0" marR="0" lvl="0" indent="0" algn="l" defTabSz="914377" rtl="0" eaLnBrk="1" fontAlgn="auto" latinLnBrk="0" hangingPunct="1">
                        <a:lnSpc>
                          <a:spcPct val="100000"/>
                        </a:lnSpc>
                        <a:spcBef>
                          <a:spcPts val="0"/>
                        </a:spcBef>
                        <a:spcAft>
                          <a:spcPts val="0"/>
                        </a:spcAft>
                        <a:buClrTx/>
                        <a:buSzTx/>
                        <a:buFontTx/>
                        <a:buNone/>
                        <a:tabLst/>
                        <a:defRPr/>
                      </a:pPr>
                      <a:endParaRPr lang="en-GB" sz="1200" i="1">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GB" sz="1200">
                          <a:solidFill>
                            <a:schemeClr val="bg1"/>
                          </a:solidFill>
                        </a:rPr>
                        <a:t>Experimental cancer medicine</a:t>
                      </a:r>
                      <a:endParaRPr lang="en-GB" sz="1200" i="1">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076713026"/>
                  </a:ext>
                </a:extLst>
              </a:tr>
              <a:tr h="334911">
                <a:tc>
                  <a:txBody>
                    <a:bodyPr/>
                    <a:lstStyle/>
                    <a:p>
                      <a:r>
                        <a:rPr lang="en-GB" sz="1200">
                          <a:solidFill>
                            <a:schemeClr val="bg1"/>
                          </a:solidFill>
                        </a:rPr>
                        <a:t>Digital cancer centre</a:t>
                      </a:r>
                      <a:endParaRPr lang="en-GB" sz="1200" i="1">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GB" sz="1200">
                          <a:solidFill>
                            <a:schemeClr val="bg1"/>
                          </a:solidFill>
                        </a:rPr>
                        <a:t>Global genomics</a:t>
                      </a:r>
                      <a:endParaRPr lang="en-GB" sz="1200" i="1">
                        <a:solidFill>
                          <a:schemeClr val="bg1"/>
                        </a:solidFill>
                      </a:endParaRPr>
                    </a:p>
                    <a:p>
                      <a:endParaRPr lang="en-GB" sz="1200" i="1">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GB" sz="1200">
                          <a:solidFill>
                            <a:schemeClr val="bg1"/>
                          </a:solidFill>
                        </a:rPr>
                        <a:t>Advanced intelligent materials</a:t>
                      </a:r>
                      <a:endParaRPr lang="en-GB" sz="1200" i="1">
                        <a:solidFill>
                          <a:schemeClr val="bg1"/>
                        </a:solidFill>
                      </a:endParaRPr>
                    </a:p>
                    <a:p>
                      <a:pPr marL="0" marR="0" lvl="0" indent="0" algn="l" defTabSz="914377" rtl="0" eaLnBrk="1" fontAlgn="auto" latinLnBrk="0" hangingPunct="1">
                        <a:lnSpc>
                          <a:spcPct val="100000"/>
                        </a:lnSpc>
                        <a:spcBef>
                          <a:spcPts val="0"/>
                        </a:spcBef>
                        <a:spcAft>
                          <a:spcPts val="0"/>
                        </a:spcAft>
                        <a:buClrTx/>
                        <a:buSzTx/>
                        <a:buFontTx/>
                        <a:buNone/>
                        <a:tabLst/>
                        <a:defRPr/>
                      </a:pPr>
                      <a:endParaRPr lang="en-GB" sz="1200" i="1">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lang="en-GB" sz="1200">
                        <a:solidFill>
                          <a:schemeClr val="bg1"/>
                        </a:solidFill>
                        <a:ea typeface="Calibri"/>
                        <a:cs typeface="Calibri"/>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132151589"/>
                  </a:ext>
                </a:extLst>
              </a:tr>
              <a:tr h="334911">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lang="en-GB" sz="1200">
                        <a:solidFill>
                          <a:schemeClr val="bg1"/>
                        </a:solidFill>
                        <a:ea typeface="Calibri"/>
                        <a:cs typeface="Calibri"/>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a:endParaRPr lang="en-US" sz="1200">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a:endParaRPr lang="en-US" sz="1200">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a:endParaRPr lang="en-US" sz="1200">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805417082"/>
                  </a:ext>
                </a:extLst>
              </a:tr>
            </a:tbl>
          </a:graphicData>
        </a:graphic>
      </p:graphicFrame>
      <p:sp>
        <p:nvSpPr>
          <p:cNvPr id="37" name="Picture Placeholder 36">
            <a:extLst>
              <a:ext uri="{FF2B5EF4-FFF2-40B4-BE49-F238E27FC236}">
                <a16:creationId xmlns:a16="http://schemas.microsoft.com/office/drawing/2014/main" id="{AE4F4B22-9E03-A166-41BC-330D716CD988}"/>
              </a:ext>
            </a:extLst>
          </p:cNvPr>
          <p:cNvSpPr>
            <a:spLocks noGrp="1"/>
          </p:cNvSpPr>
          <p:nvPr>
            <p:ph type="pic" sz="quarter" idx="13"/>
          </p:nvPr>
        </p:nvSpPr>
        <p:spPr/>
        <p:txBody>
          <a:bodyPr/>
          <a:lstStyle/>
          <a:p>
            <a:endParaRPr lang="en-US"/>
          </a:p>
        </p:txBody>
      </p:sp>
    </p:spTree>
    <p:extLst>
      <p:ext uri="{BB962C8B-B14F-4D97-AF65-F5344CB8AC3E}">
        <p14:creationId xmlns:p14="http://schemas.microsoft.com/office/powerpoint/2010/main" val="240030190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 name="Picture 33">
            <a:extLst>
              <a:ext uri="{FF2B5EF4-FFF2-40B4-BE49-F238E27FC236}">
                <a16:creationId xmlns:a16="http://schemas.microsoft.com/office/drawing/2014/main" id="{8AA85463-A996-9E82-1188-6588B1FABC0D}"/>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4317357" y="0"/>
            <a:ext cx="7874643" cy="6858000"/>
          </a:xfrm>
          <a:prstGeom prst="rect">
            <a:avLst/>
          </a:prstGeom>
        </p:spPr>
      </p:pic>
      <p:sp>
        <p:nvSpPr>
          <p:cNvPr id="26" name="Rectangle 25">
            <a:extLst>
              <a:ext uri="{FF2B5EF4-FFF2-40B4-BE49-F238E27FC236}">
                <a16:creationId xmlns:a16="http://schemas.microsoft.com/office/drawing/2014/main" id="{397F2C6B-4A8F-7CD5-EEA0-3CD761EA9F74}"/>
              </a:ext>
            </a:extLst>
          </p:cNvPr>
          <p:cNvSpPr/>
          <p:nvPr/>
        </p:nvSpPr>
        <p:spPr>
          <a:xfrm>
            <a:off x="4693506" y="5854148"/>
            <a:ext cx="7185087" cy="618140"/>
          </a:xfrm>
          <a:prstGeom prst="rect">
            <a:avLst/>
          </a:prstGeom>
          <a:solidFill>
            <a:srgbClr val="5C2A7A">
              <a:alpha val="89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11" name="Text Placeholder 10">
            <a:extLst>
              <a:ext uri="{FF2B5EF4-FFF2-40B4-BE49-F238E27FC236}">
                <a16:creationId xmlns:a16="http://schemas.microsoft.com/office/drawing/2014/main" id="{77E9044C-3B43-7E2F-2BCE-733CA361A793}"/>
              </a:ext>
            </a:extLst>
          </p:cNvPr>
          <p:cNvSpPr>
            <a:spLocks noGrp="1"/>
          </p:cNvSpPr>
          <p:nvPr>
            <p:ph type="body" sz="quarter" idx="10"/>
          </p:nvPr>
        </p:nvSpPr>
        <p:spPr>
          <a:xfrm>
            <a:off x="526646" y="555388"/>
            <a:ext cx="3376843" cy="1409461"/>
          </a:xfrm>
        </p:spPr>
        <p:txBody>
          <a:bodyPr/>
          <a:lstStyle/>
          <a:p>
            <a:r>
              <a:rPr lang="en-GB"/>
              <a:t>Manchester Environmental Research Institute</a:t>
            </a:r>
            <a:endParaRPr lang="en-US"/>
          </a:p>
        </p:txBody>
      </p:sp>
      <p:sp>
        <p:nvSpPr>
          <p:cNvPr id="12" name="Text Placeholder 11">
            <a:extLst>
              <a:ext uri="{FF2B5EF4-FFF2-40B4-BE49-F238E27FC236}">
                <a16:creationId xmlns:a16="http://schemas.microsoft.com/office/drawing/2014/main" id="{33BD3AD2-395E-19DE-0FF4-626D30AD80A3}"/>
              </a:ext>
            </a:extLst>
          </p:cNvPr>
          <p:cNvSpPr>
            <a:spLocks noGrp="1"/>
          </p:cNvSpPr>
          <p:nvPr>
            <p:ph type="body" sz="quarter" idx="11"/>
          </p:nvPr>
        </p:nvSpPr>
        <p:spPr>
          <a:xfrm>
            <a:off x="526646" y="2146340"/>
            <a:ext cx="3376843" cy="2514303"/>
          </a:xfrm>
        </p:spPr>
        <p:txBody>
          <a:bodyPr/>
          <a:lstStyle/>
          <a:p>
            <a:r>
              <a:rPr lang="en-GB">
                <a:latin typeface="Arial"/>
                <a:cs typeface="Arial"/>
              </a:rPr>
              <a:t>Integrating environmental research to address global, regional and local environmental challenges through active engagement with key stakeholders.</a:t>
            </a:r>
            <a:endParaRPr lang="en-GB"/>
          </a:p>
          <a:p>
            <a:endParaRPr lang="en-US"/>
          </a:p>
        </p:txBody>
      </p:sp>
      <p:sp>
        <p:nvSpPr>
          <p:cNvPr id="21" name="Text Placeholder 20">
            <a:extLst>
              <a:ext uri="{FF2B5EF4-FFF2-40B4-BE49-F238E27FC236}">
                <a16:creationId xmlns:a16="http://schemas.microsoft.com/office/drawing/2014/main" id="{FCF1F135-66F7-F171-F8FB-B912EC005DFD}"/>
              </a:ext>
            </a:extLst>
          </p:cNvPr>
          <p:cNvSpPr>
            <a:spLocks noGrp="1"/>
          </p:cNvSpPr>
          <p:nvPr>
            <p:ph type="body" sz="quarter" idx="12"/>
          </p:nvPr>
        </p:nvSpPr>
        <p:spPr/>
        <p:txBody>
          <a:bodyPr/>
          <a:lstStyle/>
          <a:p>
            <a:endParaRPr lang="en-US"/>
          </a:p>
        </p:txBody>
      </p:sp>
      <p:graphicFrame>
        <p:nvGraphicFramePr>
          <p:cNvPr id="24" name="Table 23">
            <a:extLst>
              <a:ext uri="{FF2B5EF4-FFF2-40B4-BE49-F238E27FC236}">
                <a16:creationId xmlns:a16="http://schemas.microsoft.com/office/drawing/2014/main" id="{9FC75FB3-7756-341F-0A40-EA2A71064015}"/>
              </a:ext>
            </a:extLst>
          </p:cNvPr>
          <p:cNvGraphicFramePr>
            <a:graphicFrameLocks noGrp="1"/>
          </p:cNvGraphicFramePr>
          <p:nvPr>
            <p:extLst>
              <p:ext uri="{D42A27DB-BD31-4B8C-83A1-F6EECF244321}">
                <p14:modId xmlns:p14="http://schemas.microsoft.com/office/powerpoint/2010/main" val="211690441"/>
              </p:ext>
            </p:extLst>
          </p:nvPr>
        </p:nvGraphicFramePr>
        <p:xfrm>
          <a:off x="4693507" y="5977798"/>
          <a:ext cx="7185088" cy="370840"/>
        </p:xfrm>
        <a:graphic>
          <a:graphicData uri="http://schemas.openxmlformats.org/drawingml/2006/table">
            <a:tbl>
              <a:tblPr bandRow="1">
                <a:tableStyleId>{5C22544A-7EE6-4342-B048-85BDC9FD1C3A}</a:tableStyleId>
              </a:tblPr>
              <a:tblGrid>
                <a:gridCol w="1794379">
                  <a:extLst>
                    <a:ext uri="{9D8B030D-6E8A-4147-A177-3AD203B41FA5}">
                      <a16:colId xmlns:a16="http://schemas.microsoft.com/office/drawing/2014/main" val="3965022016"/>
                    </a:ext>
                  </a:extLst>
                </a:gridCol>
                <a:gridCol w="1798165">
                  <a:extLst>
                    <a:ext uri="{9D8B030D-6E8A-4147-A177-3AD203B41FA5}">
                      <a16:colId xmlns:a16="http://schemas.microsoft.com/office/drawing/2014/main" val="3517273429"/>
                    </a:ext>
                  </a:extLst>
                </a:gridCol>
                <a:gridCol w="1994771">
                  <a:extLst>
                    <a:ext uri="{9D8B030D-6E8A-4147-A177-3AD203B41FA5}">
                      <a16:colId xmlns:a16="http://schemas.microsoft.com/office/drawing/2014/main" val="2606530108"/>
                    </a:ext>
                  </a:extLst>
                </a:gridCol>
                <a:gridCol w="1597773">
                  <a:extLst>
                    <a:ext uri="{9D8B030D-6E8A-4147-A177-3AD203B41FA5}">
                      <a16:colId xmlns:a16="http://schemas.microsoft.com/office/drawing/2014/main" val="2725173044"/>
                    </a:ext>
                  </a:extLst>
                </a:gridCol>
              </a:tblGrid>
              <a:tr h="370840">
                <a:tc>
                  <a:txBody>
                    <a:bodyPr/>
                    <a:lstStyle/>
                    <a:p>
                      <a:pPr algn="ctr"/>
                      <a:r>
                        <a:rPr lang="en-GB" sz="1200">
                          <a:solidFill>
                            <a:schemeClr val="bg1"/>
                          </a:solidFill>
                          <a:ea typeface="Calibri"/>
                          <a:cs typeface="Calibri"/>
                        </a:rPr>
                        <a:t>National Environment Research Council </a:t>
                      </a:r>
                    </a:p>
                  </a:txBody>
                  <a:tcPr marL="0" marR="0" marT="0" marB="0" anchor="ctr">
                    <a:lnL w="12700" cmpd="sng">
                      <a:noFill/>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n-US" sz="1200">
                          <a:solidFill>
                            <a:schemeClr val="bg1"/>
                          </a:solidFill>
                          <a:cs typeface="Arial"/>
                        </a:rPr>
                        <a:t>UK Research </a:t>
                      </a:r>
                      <a:br>
                        <a:rPr lang="en-US" sz="1200">
                          <a:solidFill>
                            <a:srgbClr val="FFFFFF"/>
                          </a:solidFill>
                          <a:cs typeface="Arial"/>
                        </a:rPr>
                      </a:br>
                      <a:r>
                        <a:rPr lang="en-US" sz="1200">
                          <a:solidFill>
                            <a:schemeClr val="bg1"/>
                          </a:solidFill>
                          <a:cs typeface="Arial"/>
                        </a:rPr>
                        <a:t>and Innovation</a:t>
                      </a:r>
                      <a:endParaRPr lang="en-GB" sz="1200">
                        <a:solidFill>
                          <a:schemeClr val="bg1"/>
                        </a:solidFill>
                        <a:ea typeface="Calibri" panose="020F0502020204030204"/>
                        <a:cs typeface="Calibri" panose="020F0502020204030204"/>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a:r>
                        <a:rPr lang="en-GB" sz="1200">
                          <a:solidFill>
                            <a:schemeClr val="bg1"/>
                          </a:solidFill>
                          <a:ea typeface="Calibri" panose="020F0502020204030204"/>
                          <a:cs typeface="Calibri" panose="020F0502020204030204"/>
                        </a:rPr>
                        <a:t>Advanced Research </a:t>
                      </a:r>
                      <a:br>
                        <a:rPr lang="en-GB" sz="1200">
                          <a:solidFill>
                            <a:srgbClr val="FFFFFF"/>
                          </a:solidFill>
                          <a:ea typeface="Calibri" panose="020F0502020204030204"/>
                          <a:cs typeface="Calibri" panose="020F0502020204030204"/>
                        </a:rPr>
                      </a:br>
                      <a:r>
                        <a:rPr lang="en-GB" sz="1200">
                          <a:solidFill>
                            <a:schemeClr val="bg1"/>
                          </a:solidFill>
                          <a:ea typeface="Calibri" panose="020F0502020204030204"/>
                          <a:cs typeface="Calibri" panose="020F0502020204030204"/>
                        </a:rPr>
                        <a:t>and Invention Agency</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a:r>
                        <a:rPr lang="en-GB" sz="1200">
                          <a:solidFill>
                            <a:schemeClr val="bg1"/>
                          </a:solidFill>
                          <a:ea typeface="Calibri" panose="020F0502020204030204"/>
                          <a:cs typeface="Calibri" panose="020F0502020204030204"/>
                        </a:rPr>
                        <a:t>National Centre for Atmospheric Science*</a:t>
                      </a:r>
                    </a:p>
                  </a:txBody>
                  <a:tcPr marL="0" marR="0" marT="0" marB="0" anchor="ctr">
                    <a:lnL w="12700" cap="flat" cmpd="sng" algn="ctr">
                      <a:solidFill>
                        <a:schemeClr val="bg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638766098"/>
                  </a:ext>
                </a:extLst>
              </a:tr>
            </a:tbl>
          </a:graphicData>
        </a:graphic>
      </p:graphicFrame>
      <p:sp>
        <p:nvSpPr>
          <p:cNvPr id="27" name="Rectangle 26">
            <a:extLst>
              <a:ext uri="{FF2B5EF4-FFF2-40B4-BE49-F238E27FC236}">
                <a16:creationId xmlns:a16="http://schemas.microsoft.com/office/drawing/2014/main" id="{24A384A9-66A9-EABC-CB85-9643A5569360}"/>
              </a:ext>
            </a:extLst>
          </p:cNvPr>
          <p:cNvSpPr/>
          <p:nvPr/>
        </p:nvSpPr>
        <p:spPr>
          <a:xfrm>
            <a:off x="4693506" y="958850"/>
            <a:ext cx="7185087" cy="2062287"/>
          </a:xfrm>
          <a:prstGeom prst="rect">
            <a:avLst/>
          </a:prstGeom>
          <a:solidFill>
            <a:schemeClr val="accent5">
              <a:lumMod val="50000"/>
              <a:alpha val="88000"/>
            </a:schemeClr>
          </a:solidFill>
          <a:ln w="127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28" name="TextBox 27">
            <a:extLst>
              <a:ext uri="{FF2B5EF4-FFF2-40B4-BE49-F238E27FC236}">
                <a16:creationId xmlns:a16="http://schemas.microsoft.com/office/drawing/2014/main" id="{1CD64514-E243-505E-EB98-7B4296651F00}"/>
              </a:ext>
            </a:extLst>
          </p:cNvPr>
          <p:cNvSpPr txBox="1"/>
          <p:nvPr/>
        </p:nvSpPr>
        <p:spPr>
          <a:xfrm>
            <a:off x="4880680" y="1310770"/>
            <a:ext cx="2754319" cy="330987"/>
          </a:xfrm>
          <a:prstGeom prst="rect">
            <a:avLst/>
          </a:prstGeom>
          <a:noFill/>
        </p:spPr>
        <p:txBody>
          <a:bodyPr wrap="square" lIns="0" tIns="0" rIns="0" bIns="0" rtlCol="0">
            <a:noAutofit/>
          </a:bodyPr>
          <a:lstStyle>
            <a:defPPr>
              <a:defRPr lang="en-US"/>
            </a:defPPr>
            <a:lvl1pPr>
              <a:defRPr b="1">
                <a:solidFill>
                  <a:schemeClr val="bg1"/>
                </a:solidFill>
                <a:latin typeface="Open Sans Light" pitchFamily="2" charset="0"/>
                <a:ea typeface="Open Sans Light" pitchFamily="2" charset="0"/>
                <a:cs typeface="Open Sans Light" pitchFamily="2"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FFFFFF"/>
                </a:solidFill>
                <a:effectLst/>
                <a:uLnTx/>
                <a:uFillTx/>
                <a:latin typeface="Arial" panose="020B0604020202020204" pitchFamily="34" charset="0"/>
                <a:ea typeface="Open Sans Light" pitchFamily="2" charset="0"/>
                <a:cs typeface="Arial" panose="020B0604020202020204" pitchFamily="34" charset="0"/>
              </a:rPr>
              <a:t>Themes</a:t>
            </a:r>
          </a:p>
        </p:txBody>
      </p:sp>
      <p:cxnSp>
        <p:nvCxnSpPr>
          <p:cNvPr id="29" name="Straight Connector 28">
            <a:extLst>
              <a:ext uri="{FF2B5EF4-FFF2-40B4-BE49-F238E27FC236}">
                <a16:creationId xmlns:a16="http://schemas.microsoft.com/office/drawing/2014/main" id="{DEC4D9B1-D2EB-69C0-B221-F1CF416049AE}"/>
              </a:ext>
            </a:extLst>
          </p:cNvPr>
          <p:cNvCxnSpPr>
            <a:cxnSpLocks/>
          </p:cNvCxnSpPr>
          <p:nvPr/>
        </p:nvCxnSpPr>
        <p:spPr>
          <a:xfrm>
            <a:off x="4880680" y="1679446"/>
            <a:ext cx="2020827"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graphicFrame>
        <p:nvGraphicFramePr>
          <p:cNvPr id="30" name="Table 29">
            <a:extLst>
              <a:ext uri="{FF2B5EF4-FFF2-40B4-BE49-F238E27FC236}">
                <a16:creationId xmlns:a16="http://schemas.microsoft.com/office/drawing/2014/main" id="{9B1D3827-ACF0-02D2-CC4F-DE1E19C6C918}"/>
              </a:ext>
            </a:extLst>
          </p:cNvPr>
          <p:cNvGraphicFramePr>
            <a:graphicFrameLocks noGrp="1"/>
          </p:cNvGraphicFramePr>
          <p:nvPr>
            <p:extLst>
              <p:ext uri="{D42A27DB-BD31-4B8C-83A1-F6EECF244321}">
                <p14:modId xmlns:p14="http://schemas.microsoft.com/office/powerpoint/2010/main" val="1483514891"/>
              </p:ext>
            </p:extLst>
          </p:nvPr>
        </p:nvGraphicFramePr>
        <p:xfrm>
          <a:off x="4880681" y="1829082"/>
          <a:ext cx="6784269" cy="1432191"/>
        </p:xfrm>
        <a:graphic>
          <a:graphicData uri="http://schemas.openxmlformats.org/drawingml/2006/table">
            <a:tbl>
              <a:tblPr>
                <a:tableStyleId>{5C22544A-7EE6-4342-B048-85BDC9FD1C3A}</a:tableStyleId>
              </a:tblPr>
              <a:tblGrid>
                <a:gridCol w="2261423">
                  <a:extLst>
                    <a:ext uri="{9D8B030D-6E8A-4147-A177-3AD203B41FA5}">
                      <a16:colId xmlns:a16="http://schemas.microsoft.com/office/drawing/2014/main" val="2016023353"/>
                    </a:ext>
                  </a:extLst>
                </a:gridCol>
                <a:gridCol w="2261423">
                  <a:extLst>
                    <a:ext uri="{9D8B030D-6E8A-4147-A177-3AD203B41FA5}">
                      <a16:colId xmlns:a16="http://schemas.microsoft.com/office/drawing/2014/main" val="3270494959"/>
                    </a:ext>
                  </a:extLst>
                </a:gridCol>
                <a:gridCol w="2261423">
                  <a:extLst>
                    <a:ext uri="{9D8B030D-6E8A-4147-A177-3AD203B41FA5}">
                      <a16:colId xmlns:a16="http://schemas.microsoft.com/office/drawing/2014/main" val="394603922"/>
                    </a:ext>
                  </a:extLst>
                </a:gridCol>
              </a:tblGrid>
              <a:tr h="334911">
                <a:tc>
                  <a:txBody>
                    <a:bodyPr/>
                    <a:lstStyle/>
                    <a:p>
                      <a:r>
                        <a:rPr lang="en-GB" sz="1200">
                          <a:solidFill>
                            <a:schemeClr val="bg1"/>
                          </a:solidFill>
                        </a:rPr>
                        <a:t>Environmental impact on </a:t>
                      </a:r>
                      <a:br>
                        <a:rPr lang="en-GB" sz="1200">
                          <a:solidFill>
                            <a:schemeClr val="bg1"/>
                          </a:solidFill>
                        </a:rPr>
                      </a:br>
                      <a:r>
                        <a:rPr lang="en-GB" sz="1200">
                          <a:solidFill>
                            <a:schemeClr val="bg1"/>
                          </a:solidFill>
                        </a:rPr>
                        <a:t>health and health inequalities</a:t>
                      </a: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GB" sz="1200">
                          <a:solidFill>
                            <a:schemeClr val="bg1"/>
                          </a:solidFill>
                        </a:rPr>
                        <a:t>Our changing Earth system</a:t>
                      </a: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GB" sz="1200">
                          <a:solidFill>
                            <a:schemeClr val="bg1"/>
                          </a:solidFill>
                        </a:rPr>
                        <a:t>Managing the world’s </a:t>
                      </a:r>
                      <a:br>
                        <a:rPr lang="en-GB" sz="1200">
                          <a:solidFill>
                            <a:schemeClr val="bg1"/>
                          </a:solidFill>
                        </a:rPr>
                      </a:br>
                      <a:r>
                        <a:rPr lang="en-GB" sz="1200">
                          <a:solidFill>
                            <a:schemeClr val="bg1"/>
                          </a:solidFill>
                        </a:rPr>
                        <a:t>water resources</a:t>
                      </a: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076713026"/>
                  </a:ext>
                </a:extLst>
              </a:tr>
              <a:tr h="334911">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GB" sz="1200">
                          <a:solidFill>
                            <a:schemeClr val="bg1"/>
                          </a:solidFill>
                        </a:rPr>
                        <a:t>Environmental energy</a:t>
                      </a:r>
                      <a:endParaRPr lang="en-GB" sz="1200" i="1">
                        <a:solidFill>
                          <a:schemeClr val="bg1"/>
                        </a:solidFill>
                      </a:endParaRPr>
                    </a:p>
                    <a:p>
                      <a:pPr marL="0" marR="0" lvl="0" indent="0" algn="l" defTabSz="914377" rtl="0" eaLnBrk="1" fontAlgn="auto" latinLnBrk="0" hangingPunct="1">
                        <a:lnSpc>
                          <a:spcPct val="100000"/>
                        </a:lnSpc>
                        <a:spcBef>
                          <a:spcPts val="0"/>
                        </a:spcBef>
                        <a:spcAft>
                          <a:spcPts val="0"/>
                        </a:spcAft>
                        <a:buClrTx/>
                        <a:buSzTx/>
                        <a:buFontTx/>
                        <a:buNone/>
                        <a:tabLst/>
                        <a:defRPr/>
                      </a:pPr>
                      <a:endParaRPr lang="en-GB" sz="1200">
                        <a:solidFill>
                          <a:schemeClr val="bg1"/>
                        </a:solidFill>
                        <a:ea typeface="Calibri"/>
                        <a:cs typeface="Calibri"/>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GB" sz="1200">
                          <a:solidFill>
                            <a:schemeClr val="bg1"/>
                          </a:solidFill>
                        </a:rPr>
                        <a:t>Healthy and biodiverse ecosystems</a:t>
                      </a:r>
                    </a:p>
                    <a:p>
                      <a:pPr algn="l"/>
                      <a:endParaRPr lang="en-US" sz="1200">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lang="en-GB" sz="1200">
                        <a:solidFill>
                          <a:schemeClr val="bg1"/>
                        </a:solidFill>
                        <a:ea typeface="Calibri"/>
                        <a:cs typeface="Calibri"/>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132151589"/>
                  </a:ext>
                </a:extLst>
              </a:tr>
              <a:tr h="334911">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lang="en-GB" sz="1200">
                        <a:solidFill>
                          <a:schemeClr val="bg1"/>
                        </a:solidFill>
                        <a:ea typeface="Calibri"/>
                        <a:cs typeface="Calibri"/>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a:endParaRPr lang="en-US" sz="1200">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a:endParaRPr lang="en-US" sz="1200">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805417082"/>
                  </a:ext>
                </a:extLst>
              </a:tr>
            </a:tbl>
          </a:graphicData>
        </a:graphic>
      </p:graphicFrame>
      <p:sp>
        <p:nvSpPr>
          <p:cNvPr id="36" name="Picture Placeholder 35">
            <a:extLst>
              <a:ext uri="{FF2B5EF4-FFF2-40B4-BE49-F238E27FC236}">
                <a16:creationId xmlns:a16="http://schemas.microsoft.com/office/drawing/2014/main" id="{61C2A42F-D0DB-9194-0478-7E6756BD3381}"/>
              </a:ext>
            </a:extLst>
          </p:cNvPr>
          <p:cNvSpPr>
            <a:spLocks noGrp="1"/>
          </p:cNvSpPr>
          <p:nvPr>
            <p:ph type="pic" sz="quarter" idx="13"/>
          </p:nvPr>
        </p:nvSpPr>
        <p:spPr/>
        <p:txBody>
          <a:bodyPr/>
          <a:lstStyle/>
          <a:p>
            <a:endParaRPr lang="en-US"/>
          </a:p>
        </p:txBody>
      </p:sp>
    </p:spTree>
    <p:extLst>
      <p:ext uri="{BB962C8B-B14F-4D97-AF65-F5344CB8AC3E}">
        <p14:creationId xmlns:p14="http://schemas.microsoft.com/office/powerpoint/2010/main" val="382867233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group of people in an office&#10;&#10;Description automatically generated">
            <a:extLst>
              <a:ext uri="{FF2B5EF4-FFF2-40B4-BE49-F238E27FC236}">
                <a16:creationId xmlns:a16="http://schemas.microsoft.com/office/drawing/2014/main" id="{FA0E0797-A882-CD51-05A3-BEC4B1147B40}"/>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4325815" y="-3046"/>
            <a:ext cx="7866185" cy="6861046"/>
          </a:xfrm>
          <a:prstGeom prst="rect">
            <a:avLst/>
          </a:prstGeom>
        </p:spPr>
      </p:pic>
      <p:sp>
        <p:nvSpPr>
          <p:cNvPr id="25" name="Rectangle 24">
            <a:extLst>
              <a:ext uri="{FF2B5EF4-FFF2-40B4-BE49-F238E27FC236}">
                <a16:creationId xmlns:a16="http://schemas.microsoft.com/office/drawing/2014/main" id="{C4FDA9ED-003B-1BE1-0BF9-B75DA9ED72D9}"/>
              </a:ext>
            </a:extLst>
          </p:cNvPr>
          <p:cNvSpPr/>
          <p:nvPr/>
        </p:nvSpPr>
        <p:spPr>
          <a:xfrm>
            <a:off x="4693506" y="5854148"/>
            <a:ext cx="7185087" cy="618140"/>
          </a:xfrm>
          <a:prstGeom prst="rect">
            <a:avLst/>
          </a:prstGeom>
          <a:solidFill>
            <a:srgbClr val="5C2A7A">
              <a:alpha val="89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11" name="Text Placeholder 10">
            <a:extLst>
              <a:ext uri="{FF2B5EF4-FFF2-40B4-BE49-F238E27FC236}">
                <a16:creationId xmlns:a16="http://schemas.microsoft.com/office/drawing/2014/main" id="{078483C4-4C93-EEB2-AB80-81C60310D7D5}"/>
              </a:ext>
            </a:extLst>
          </p:cNvPr>
          <p:cNvSpPr>
            <a:spLocks noGrp="1"/>
          </p:cNvSpPr>
          <p:nvPr>
            <p:ph type="body" sz="quarter" idx="10"/>
          </p:nvPr>
        </p:nvSpPr>
        <p:spPr>
          <a:xfrm>
            <a:off x="526646" y="254712"/>
            <a:ext cx="3376843" cy="1409461"/>
          </a:xfrm>
        </p:spPr>
        <p:txBody>
          <a:bodyPr/>
          <a:lstStyle/>
          <a:p>
            <a:r>
              <a:rPr lang="en-GB"/>
              <a:t>Manchester Institute </a:t>
            </a:r>
            <a:br>
              <a:rPr lang="en-GB"/>
            </a:br>
            <a:r>
              <a:rPr lang="en-GB"/>
              <a:t>of Biotechnology </a:t>
            </a:r>
            <a:endParaRPr lang="en-US"/>
          </a:p>
        </p:txBody>
      </p:sp>
      <p:sp>
        <p:nvSpPr>
          <p:cNvPr id="12" name="Text Placeholder 11">
            <a:extLst>
              <a:ext uri="{FF2B5EF4-FFF2-40B4-BE49-F238E27FC236}">
                <a16:creationId xmlns:a16="http://schemas.microsoft.com/office/drawing/2014/main" id="{685641C8-329C-4757-D921-04879C758467}"/>
              </a:ext>
            </a:extLst>
          </p:cNvPr>
          <p:cNvSpPr>
            <a:spLocks noGrp="1"/>
          </p:cNvSpPr>
          <p:nvPr>
            <p:ph type="body" sz="quarter" idx="11"/>
          </p:nvPr>
        </p:nvSpPr>
        <p:spPr>
          <a:xfrm>
            <a:off x="526646" y="1845664"/>
            <a:ext cx="3376843" cy="2514303"/>
          </a:xfrm>
        </p:spPr>
        <p:txBody>
          <a:bodyPr/>
          <a:lstStyle/>
          <a:p>
            <a:r>
              <a:rPr lang="en-GB">
                <a:latin typeface="Arial"/>
                <a:cs typeface="Arial"/>
              </a:rPr>
              <a:t>Engineering biology for a </a:t>
            </a:r>
            <a:br>
              <a:rPr lang="en-GB"/>
            </a:br>
            <a:r>
              <a:rPr lang="en-GB">
                <a:latin typeface="Arial"/>
                <a:cs typeface="Arial"/>
              </a:rPr>
              <a:t>healthy, sustainable and prosperous future.</a:t>
            </a:r>
            <a:endParaRPr lang="en-GB"/>
          </a:p>
          <a:p>
            <a:endParaRPr lang="en-US"/>
          </a:p>
        </p:txBody>
      </p:sp>
      <p:sp>
        <p:nvSpPr>
          <p:cNvPr id="20" name="Text Placeholder 19">
            <a:extLst>
              <a:ext uri="{FF2B5EF4-FFF2-40B4-BE49-F238E27FC236}">
                <a16:creationId xmlns:a16="http://schemas.microsoft.com/office/drawing/2014/main" id="{52A452E1-A053-D4B4-89C0-13FC6F0AD30B}"/>
              </a:ext>
            </a:extLst>
          </p:cNvPr>
          <p:cNvSpPr>
            <a:spLocks noGrp="1"/>
          </p:cNvSpPr>
          <p:nvPr>
            <p:ph type="body" sz="quarter" idx="12"/>
          </p:nvPr>
        </p:nvSpPr>
        <p:spPr/>
        <p:txBody>
          <a:bodyPr/>
          <a:lstStyle/>
          <a:p>
            <a:endParaRPr lang="en-US"/>
          </a:p>
        </p:txBody>
      </p:sp>
      <p:graphicFrame>
        <p:nvGraphicFramePr>
          <p:cNvPr id="23" name="Table 22">
            <a:extLst>
              <a:ext uri="{FF2B5EF4-FFF2-40B4-BE49-F238E27FC236}">
                <a16:creationId xmlns:a16="http://schemas.microsoft.com/office/drawing/2014/main" id="{E9F0AD08-63E2-41C0-E8F2-E087C4128EC1}"/>
              </a:ext>
            </a:extLst>
          </p:cNvPr>
          <p:cNvGraphicFramePr>
            <a:graphicFrameLocks noGrp="1"/>
          </p:cNvGraphicFramePr>
          <p:nvPr>
            <p:extLst>
              <p:ext uri="{D42A27DB-BD31-4B8C-83A1-F6EECF244321}">
                <p14:modId xmlns:p14="http://schemas.microsoft.com/office/powerpoint/2010/main" val="2852476665"/>
              </p:ext>
            </p:extLst>
          </p:nvPr>
        </p:nvGraphicFramePr>
        <p:xfrm>
          <a:off x="4693507" y="5977798"/>
          <a:ext cx="7185088" cy="370840"/>
        </p:xfrm>
        <a:graphic>
          <a:graphicData uri="http://schemas.openxmlformats.org/drawingml/2006/table">
            <a:tbl>
              <a:tblPr bandRow="1">
                <a:tableStyleId>{5C22544A-7EE6-4342-B048-85BDC9FD1C3A}</a:tableStyleId>
              </a:tblPr>
              <a:tblGrid>
                <a:gridCol w="1796272">
                  <a:extLst>
                    <a:ext uri="{9D8B030D-6E8A-4147-A177-3AD203B41FA5}">
                      <a16:colId xmlns:a16="http://schemas.microsoft.com/office/drawing/2014/main" val="3965022016"/>
                    </a:ext>
                  </a:extLst>
                </a:gridCol>
                <a:gridCol w="1558589">
                  <a:extLst>
                    <a:ext uri="{9D8B030D-6E8A-4147-A177-3AD203B41FA5}">
                      <a16:colId xmlns:a16="http://schemas.microsoft.com/office/drawing/2014/main" val="3517273429"/>
                    </a:ext>
                  </a:extLst>
                </a:gridCol>
                <a:gridCol w="2033955">
                  <a:extLst>
                    <a:ext uri="{9D8B030D-6E8A-4147-A177-3AD203B41FA5}">
                      <a16:colId xmlns:a16="http://schemas.microsoft.com/office/drawing/2014/main" val="2606530108"/>
                    </a:ext>
                  </a:extLst>
                </a:gridCol>
                <a:gridCol w="1796272">
                  <a:extLst>
                    <a:ext uri="{9D8B030D-6E8A-4147-A177-3AD203B41FA5}">
                      <a16:colId xmlns:a16="http://schemas.microsoft.com/office/drawing/2014/main" val="2725173044"/>
                    </a:ext>
                  </a:extLst>
                </a:gridCol>
              </a:tblGrid>
              <a:tr h="370840">
                <a:tc>
                  <a:txBody>
                    <a:bodyPr/>
                    <a:lstStyle/>
                    <a:p>
                      <a:pPr algn="ctr"/>
                      <a:r>
                        <a:rPr lang="en-GB" sz="1200">
                          <a:solidFill>
                            <a:schemeClr val="bg1"/>
                          </a:solidFill>
                          <a:ea typeface="Calibri"/>
                          <a:cs typeface="Calibri"/>
                        </a:rPr>
                        <a:t>Henry Royce Institute</a:t>
                      </a:r>
                    </a:p>
                  </a:txBody>
                  <a:tcPr marL="0" marR="0" marT="0" marB="0" anchor="ctr">
                    <a:lnL w="12700" cmpd="sng">
                      <a:noFill/>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n-GB" sz="1200">
                          <a:solidFill>
                            <a:schemeClr val="bg1"/>
                          </a:solidFill>
                          <a:ea typeface="Calibri"/>
                          <a:cs typeface="Calibri"/>
                        </a:rPr>
                        <a:t>UK Catalysis Hub</a:t>
                      </a:r>
                      <a:endParaRPr lang="en-US" sz="1200">
                        <a:solidFill>
                          <a:schemeClr val="bg1"/>
                        </a:solidFill>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a:r>
                        <a:rPr lang="en-GB" sz="1200">
                          <a:solidFill>
                            <a:schemeClr val="bg1"/>
                          </a:solidFill>
                          <a:ea typeface="Calibri"/>
                          <a:cs typeface="Calibri"/>
                        </a:rPr>
                        <a:t>Medicines Manufacturing Innovation Centre</a:t>
                      </a:r>
                      <a:endParaRPr lang="en-US" sz="1200">
                        <a:solidFill>
                          <a:schemeClr val="bg1"/>
                        </a:solidFill>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a:r>
                        <a:rPr lang="en-GB" sz="1200">
                          <a:solidFill>
                            <a:schemeClr val="bg1"/>
                          </a:solidFill>
                          <a:ea typeface="Calibri"/>
                          <a:cs typeface="Calibri"/>
                        </a:rPr>
                        <a:t>Harwell Campus (Diamond, NATA, RFI)*</a:t>
                      </a:r>
                      <a:endParaRPr lang="en-US" sz="1200">
                        <a:solidFill>
                          <a:schemeClr val="bg1"/>
                        </a:solidFill>
                      </a:endParaRPr>
                    </a:p>
                  </a:txBody>
                  <a:tcPr marL="0" marR="0" marT="0" marB="0" anchor="ctr">
                    <a:lnL w="12700" cap="flat" cmpd="sng" algn="ctr">
                      <a:solidFill>
                        <a:schemeClr val="bg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638766098"/>
                  </a:ext>
                </a:extLst>
              </a:tr>
            </a:tbl>
          </a:graphicData>
        </a:graphic>
      </p:graphicFrame>
      <p:sp>
        <p:nvSpPr>
          <p:cNvPr id="26" name="Rectangle 25">
            <a:extLst>
              <a:ext uri="{FF2B5EF4-FFF2-40B4-BE49-F238E27FC236}">
                <a16:creationId xmlns:a16="http://schemas.microsoft.com/office/drawing/2014/main" id="{2CD733E4-00BB-252B-4BB1-0C39DC99E746}"/>
              </a:ext>
            </a:extLst>
          </p:cNvPr>
          <p:cNvSpPr/>
          <p:nvPr/>
        </p:nvSpPr>
        <p:spPr>
          <a:xfrm>
            <a:off x="4693506" y="958850"/>
            <a:ext cx="7185087" cy="1726477"/>
          </a:xfrm>
          <a:prstGeom prst="rect">
            <a:avLst/>
          </a:prstGeom>
          <a:solidFill>
            <a:schemeClr val="accent5">
              <a:lumMod val="50000"/>
              <a:alpha val="88000"/>
            </a:schemeClr>
          </a:solidFill>
          <a:ln w="127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27" name="TextBox 26">
            <a:extLst>
              <a:ext uri="{FF2B5EF4-FFF2-40B4-BE49-F238E27FC236}">
                <a16:creationId xmlns:a16="http://schemas.microsoft.com/office/drawing/2014/main" id="{2CA2CAC3-29B2-7AEA-7D5F-6622ACF4E728}"/>
              </a:ext>
            </a:extLst>
          </p:cNvPr>
          <p:cNvSpPr txBox="1"/>
          <p:nvPr/>
        </p:nvSpPr>
        <p:spPr>
          <a:xfrm>
            <a:off x="4880680" y="1310770"/>
            <a:ext cx="2754319" cy="330987"/>
          </a:xfrm>
          <a:prstGeom prst="rect">
            <a:avLst/>
          </a:prstGeom>
          <a:noFill/>
        </p:spPr>
        <p:txBody>
          <a:bodyPr wrap="square" lIns="0" tIns="0" rIns="0" bIns="0" rtlCol="0">
            <a:noAutofit/>
          </a:bodyPr>
          <a:lstStyle>
            <a:defPPr>
              <a:defRPr lang="en-US"/>
            </a:defPPr>
            <a:lvl1pPr>
              <a:defRPr b="1">
                <a:solidFill>
                  <a:schemeClr val="bg1"/>
                </a:solidFill>
                <a:latin typeface="Open Sans Light" pitchFamily="2" charset="0"/>
                <a:ea typeface="Open Sans Light" pitchFamily="2" charset="0"/>
                <a:cs typeface="Open Sans Light" pitchFamily="2"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FFFFFF"/>
                </a:solidFill>
                <a:effectLst/>
                <a:uLnTx/>
                <a:uFillTx/>
                <a:latin typeface="Arial" panose="020B0604020202020204" pitchFamily="34" charset="0"/>
                <a:ea typeface="Open Sans Light" pitchFamily="2" charset="0"/>
                <a:cs typeface="Arial" panose="020B0604020202020204" pitchFamily="34" charset="0"/>
              </a:rPr>
              <a:t>Themes</a:t>
            </a:r>
          </a:p>
        </p:txBody>
      </p:sp>
      <p:cxnSp>
        <p:nvCxnSpPr>
          <p:cNvPr id="28" name="Straight Connector 27">
            <a:extLst>
              <a:ext uri="{FF2B5EF4-FFF2-40B4-BE49-F238E27FC236}">
                <a16:creationId xmlns:a16="http://schemas.microsoft.com/office/drawing/2014/main" id="{6CCD08BB-1C65-AEAA-4C87-F28CF24F2A75}"/>
              </a:ext>
            </a:extLst>
          </p:cNvPr>
          <p:cNvCxnSpPr>
            <a:cxnSpLocks/>
          </p:cNvCxnSpPr>
          <p:nvPr/>
        </p:nvCxnSpPr>
        <p:spPr>
          <a:xfrm>
            <a:off x="4880680" y="1679446"/>
            <a:ext cx="2020827"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graphicFrame>
        <p:nvGraphicFramePr>
          <p:cNvPr id="29" name="Table 28">
            <a:extLst>
              <a:ext uri="{FF2B5EF4-FFF2-40B4-BE49-F238E27FC236}">
                <a16:creationId xmlns:a16="http://schemas.microsoft.com/office/drawing/2014/main" id="{31FF9DD1-3367-AA2F-2CF3-61D19E8DDCF3}"/>
              </a:ext>
            </a:extLst>
          </p:cNvPr>
          <p:cNvGraphicFramePr>
            <a:graphicFrameLocks noGrp="1"/>
          </p:cNvGraphicFramePr>
          <p:nvPr>
            <p:extLst>
              <p:ext uri="{D42A27DB-BD31-4B8C-83A1-F6EECF244321}">
                <p14:modId xmlns:p14="http://schemas.microsoft.com/office/powerpoint/2010/main" val="891324938"/>
              </p:ext>
            </p:extLst>
          </p:nvPr>
        </p:nvGraphicFramePr>
        <p:xfrm>
          <a:off x="4880681" y="1829082"/>
          <a:ext cx="6784268" cy="1309902"/>
        </p:xfrm>
        <a:graphic>
          <a:graphicData uri="http://schemas.openxmlformats.org/drawingml/2006/table">
            <a:tbl>
              <a:tblPr>
                <a:tableStyleId>{5C22544A-7EE6-4342-B048-85BDC9FD1C3A}</a:tableStyleId>
              </a:tblPr>
              <a:tblGrid>
                <a:gridCol w="1696067">
                  <a:extLst>
                    <a:ext uri="{9D8B030D-6E8A-4147-A177-3AD203B41FA5}">
                      <a16:colId xmlns:a16="http://schemas.microsoft.com/office/drawing/2014/main" val="2016023353"/>
                    </a:ext>
                  </a:extLst>
                </a:gridCol>
                <a:gridCol w="1696067">
                  <a:extLst>
                    <a:ext uri="{9D8B030D-6E8A-4147-A177-3AD203B41FA5}">
                      <a16:colId xmlns:a16="http://schemas.microsoft.com/office/drawing/2014/main" val="3270494959"/>
                    </a:ext>
                  </a:extLst>
                </a:gridCol>
                <a:gridCol w="1696067">
                  <a:extLst>
                    <a:ext uri="{9D8B030D-6E8A-4147-A177-3AD203B41FA5}">
                      <a16:colId xmlns:a16="http://schemas.microsoft.com/office/drawing/2014/main" val="1874508282"/>
                    </a:ext>
                  </a:extLst>
                </a:gridCol>
                <a:gridCol w="1696067">
                  <a:extLst>
                    <a:ext uri="{9D8B030D-6E8A-4147-A177-3AD203B41FA5}">
                      <a16:colId xmlns:a16="http://schemas.microsoft.com/office/drawing/2014/main" val="394603922"/>
                    </a:ext>
                  </a:extLst>
                </a:gridCol>
              </a:tblGrid>
              <a:tr h="334911">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GB" sz="1200">
                          <a:solidFill>
                            <a:schemeClr val="bg1"/>
                          </a:solidFill>
                        </a:rPr>
                        <a:t>Chemicals and materials</a:t>
                      </a:r>
                    </a:p>
                    <a:p>
                      <a:endParaRPr lang="en-GB" sz="1200" i="1">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GB" sz="1200">
                          <a:solidFill>
                            <a:schemeClr val="bg1"/>
                          </a:solidFill>
                        </a:rPr>
                        <a:t>Energy and the environment</a:t>
                      </a: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GB" sz="1200">
                          <a:solidFill>
                            <a:schemeClr val="bg1"/>
                          </a:solidFill>
                        </a:rPr>
                        <a:t>Medicine and health</a:t>
                      </a: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GB" sz="1200">
                          <a:solidFill>
                            <a:schemeClr val="bg1"/>
                          </a:solidFill>
                        </a:rPr>
                        <a:t>Enabling platform technologies</a:t>
                      </a: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076713026"/>
                  </a:ext>
                </a:extLst>
              </a:tr>
              <a:tr h="334911">
                <a:tc>
                  <a:txBody>
                    <a:bodyPr/>
                    <a:lstStyle/>
                    <a:p>
                      <a:endParaRPr lang="en-GB" sz="1200" i="1">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endParaRPr lang="en-GB" sz="1200" i="1">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lang="en-GB" sz="1200" i="1">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lang="en-GB" sz="1200">
                        <a:solidFill>
                          <a:schemeClr val="bg1"/>
                        </a:solidFill>
                        <a:ea typeface="Calibri"/>
                        <a:cs typeface="Calibri"/>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132151589"/>
                  </a:ext>
                </a:extLst>
              </a:tr>
              <a:tr h="334911">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lang="en-GB" sz="1200">
                        <a:solidFill>
                          <a:schemeClr val="bg1"/>
                        </a:solidFill>
                        <a:ea typeface="Calibri"/>
                        <a:cs typeface="Calibri"/>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a:endParaRPr lang="en-US" sz="1200">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a:endParaRPr lang="en-US" sz="1200">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a:endParaRPr lang="en-US" sz="1200">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805417082"/>
                  </a:ext>
                </a:extLst>
              </a:tr>
            </a:tbl>
          </a:graphicData>
        </a:graphic>
      </p:graphicFrame>
      <p:sp>
        <p:nvSpPr>
          <p:cNvPr id="4" name="Picture Placeholder 3">
            <a:extLst>
              <a:ext uri="{FF2B5EF4-FFF2-40B4-BE49-F238E27FC236}">
                <a16:creationId xmlns:a16="http://schemas.microsoft.com/office/drawing/2014/main" id="{ED619964-7E59-14D7-A2DB-9C5C23501425}"/>
              </a:ext>
            </a:extLst>
          </p:cNvPr>
          <p:cNvSpPr>
            <a:spLocks noGrp="1"/>
          </p:cNvSpPr>
          <p:nvPr>
            <p:ph type="pic" sz="quarter" idx="13"/>
          </p:nvPr>
        </p:nvSpPr>
        <p:spPr/>
        <p:txBody>
          <a:bodyPr/>
          <a:lstStyle/>
          <a:p>
            <a:endParaRPr lang="en-US"/>
          </a:p>
        </p:txBody>
      </p:sp>
    </p:spTree>
    <p:extLst>
      <p:ext uri="{BB962C8B-B14F-4D97-AF65-F5344CB8AC3E}">
        <p14:creationId xmlns:p14="http://schemas.microsoft.com/office/powerpoint/2010/main" val="378757854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0D58323-BD4A-E63A-D0EC-A16908DF17B9}"/>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4333352" y="1"/>
            <a:ext cx="8141678" cy="6857999"/>
          </a:xfrm>
          <a:prstGeom prst="rect">
            <a:avLst/>
          </a:prstGeom>
        </p:spPr>
      </p:pic>
      <p:sp>
        <p:nvSpPr>
          <p:cNvPr id="27" name="Rectangle 26">
            <a:extLst>
              <a:ext uri="{FF2B5EF4-FFF2-40B4-BE49-F238E27FC236}">
                <a16:creationId xmlns:a16="http://schemas.microsoft.com/office/drawing/2014/main" id="{5AF39E32-00E6-A664-1A3A-AA09D11B5C36}"/>
              </a:ext>
            </a:extLst>
          </p:cNvPr>
          <p:cNvSpPr/>
          <p:nvPr/>
        </p:nvSpPr>
        <p:spPr>
          <a:xfrm>
            <a:off x="4693506" y="5854148"/>
            <a:ext cx="7185087" cy="618140"/>
          </a:xfrm>
          <a:prstGeom prst="rect">
            <a:avLst/>
          </a:prstGeom>
          <a:solidFill>
            <a:srgbClr val="5C2A7A">
              <a:alpha val="89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14" name="Text Placeholder 13">
            <a:extLst>
              <a:ext uri="{FF2B5EF4-FFF2-40B4-BE49-F238E27FC236}">
                <a16:creationId xmlns:a16="http://schemas.microsoft.com/office/drawing/2014/main" id="{423CC8C4-725A-735C-04FA-3929BAF89627}"/>
              </a:ext>
            </a:extLst>
          </p:cNvPr>
          <p:cNvSpPr>
            <a:spLocks noGrp="1"/>
          </p:cNvSpPr>
          <p:nvPr>
            <p:ph type="body" sz="quarter" idx="10"/>
          </p:nvPr>
        </p:nvSpPr>
        <p:spPr>
          <a:xfrm>
            <a:off x="526646" y="254712"/>
            <a:ext cx="3376843" cy="1409461"/>
          </a:xfrm>
        </p:spPr>
        <p:txBody>
          <a:bodyPr/>
          <a:lstStyle/>
          <a:p>
            <a:r>
              <a:rPr lang="en-GB"/>
              <a:t>Manchester Institute of Innovation Research</a:t>
            </a:r>
            <a:endParaRPr lang="en-US"/>
          </a:p>
        </p:txBody>
      </p:sp>
      <p:sp>
        <p:nvSpPr>
          <p:cNvPr id="15" name="Text Placeholder 14">
            <a:extLst>
              <a:ext uri="{FF2B5EF4-FFF2-40B4-BE49-F238E27FC236}">
                <a16:creationId xmlns:a16="http://schemas.microsoft.com/office/drawing/2014/main" id="{29C3141E-E748-67CC-AE4C-DDF09B62656C}"/>
              </a:ext>
            </a:extLst>
          </p:cNvPr>
          <p:cNvSpPr>
            <a:spLocks noGrp="1"/>
          </p:cNvSpPr>
          <p:nvPr>
            <p:ph type="body" sz="quarter" idx="11"/>
          </p:nvPr>
        </p:nvSpPr>
        <p:spPr>
          <a:xfrm>
            <a:off x="526646" y="1845664"/>
            <a:ext cx="3376843" cy="2514303"/>
          </a:xfrm>
        </p:spPr>
        <p:txBody>
          <a:bodyPr/>
          <a:lstStyle/>
          <a:p>
            <a:r>
              <a:rPr lang="en-GB">
                <a:latin typeface="Arial"/>
                <a:cs typeface="Arial"/>
              </a:rPr>
              <a:t>Advancing science, technology and innovation policy and management for a more sustainable future.</a:t>
            </a:r>
            <a:endParaRPr lang="en-GB"/>
          </a:p>
          <a:p>
            <a:endParaRPr lang="en-US"/>
          </a:p>
        </p:txBody>
      </p:sp>
      <p:sp>
        <p:nvSpPr>
          <p:cNvPr id="22" name="Text Placeholder 21">
            <a:extLst>
              <a:ext uri="{FF2B5EF4-FFF2-40B4-BE49-F238E27FC236}">
                <a16:creationId xmlns:a16="http://schemas.microsoft.com/office/drawing/2014/main" id="{CE824707-14E8-5A32-E97F-1E6130EFF44D}"/>
              </a:ext>
            </a:extLst>
          </p:cNvPr>
          <p:cNvSpPr>
            <a:spLocks noGrp="1"/>
          </p:cNvSpPr>
          <p:nvPr>
            <p:ph type="body" sz="quarter" idx="12"/>
          </p:nvPr>
        </p:nvSpPr>
        <p:spPr/>
        <p:txBody>
          <a:bodyPr/>
          <a:lstStyle/>
          <a:p>
            <a:endParaRPr lang="en-US"/>
          </a:p>
        </p:txBody>
      </p:sp>
      <p:graphicFrame>
        <p:nvGraphicFramePr>
          <p:cNvPr id="25" name="Table 24">
            <a:extLst>
              <a:ext uri="{FF2B5EF4-FFF2-40B4-BE49-F238E27FC236}">
                <a16:creationId xmlns:a16="http://schemas.microsoft.com/office/drawing/2014/main" id="{50FABDA7-0350-7AA4-F080-144632C4DDB9}"/>
              </a:ext>
            </a:extLst>
          </p:cNvPr>
          <p:cNvGraphicFramePr>
            <a:graphicFrameLocks noGrp="1"/>
          </p:cNvGraphicFramePr>
          <p:nvPr>
            <p:extLst>
              <p:ext uri="{D42A27DB-BD31-4B8C-83A1-F6EECF244321}">
                <p14:modId xmlns:p14="http://schemas.microsoft.com/office/powerpoint/2010/main" val="2268675369"/>
              </p:ext>
            </p:extLst>
          </p:nvPr>
        </p:nvGraphicFramePr>
        <p:xfrm>
          <a:off x="4693507" y="5977798"/>
          <a:ext cx="7185090" cy="370840"/>
        </p:xfrm>
        <a:graphic>
          <a:graphicData uri="http://schemas.openxmlformats.org/drawingml/2006/table">
            <a:tbl>
              <a:tblPr bandRow="1">
                <a:tableStyleId>{5C22544A-7EE6-4342-B048-85BDC9FD1C3A}</a:tableStyleId>
              </a:tblPr>
              <a:tblGrid>
                <a:gridCol w="1847336">
                  <a:extLst>
                    <a:ext uri="{9D8B030D-6E8A-4147-A177-3AD203B41FA5}">
                      <a16:colId xmlns:a16="http://schemas.microsoft.com/office/drawing/2014/main" val="3965022016"/>
                    </a:ext>
                  </a:extLst>
                </a:gridCol>
                <a:gridCol w="1729946">
                  <a:extLst>
                    <a:ext uri="{9D8B030D-6E8A-4147-A177-3AD203B41FA5}">
                      <a16:colId xmlns:a16="http://schemas.microsoft.com/office/drawing/2014/main" val="3517273429"/>
                    </a:ext>
                  </a:extLst>
                </a:gridCol>
                <a:gridCol w="1334530">
                  <a:extLst>
                    <a:ext uri="{9D8B030D-6E8A-4147-A177-3AD203B41FA5}">
                      <a16:colId xmlns:a16="http://schemas.microsoft.com/office/drawing/2014/main" val="42269687"/>
                    </a:ext>
                  </a:extLst>
                </a:gridCol>
                <a:gridCol w="1235676">
                  <a:extLst>
                    <a:ext uri="{9D8B030D-6E8A-4147-A177-3AD203B41FA5}">
                      <a16:colId xmlns:a16="http://schemas.microsoft.com/office/drawing/2014/main" val="2606530108"/>
                    </a:ext>
                  </a:extLst>
                </a:gridCol>
                <a:gridCol w="1037602">
                  <a:extLst>
                    <a:ext uri="{9D8B030D-6E8A-4147-A177-3AD203B41FA5}">
                      <a16:colId xmlns:a16="http://schemas.microsoft.com/office/drawing/2014/main" val="2725173044"/>
                    </a:ext>
                  </a:extLst>
                </a:gridCol>
              </a:tblGrid>
              <a:tr h="370840">
                <a:tc>
                  <a: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n-GB" sz="1100">
                          <a:solidFill>
                            <a:schemeClr val="bg1"/>
                          </a:solidFill>
                        </a:rPr>
                        <a:t>Leading UK, EU and </a:t>
                      </a:r>
                      <a:br>
                        <a:rPr lang="en-GB" sz="1100">
                          <a:solidFill>
                            <a:srgbClr val="FFFFFF"/>
                          </a:solidFill>
                        </a:rPr>
                      </a:br>
                      <a:r>
                        <a:rPr lang="en-GB" sz="1100">
                          <a:solidFill>
                            <a:schemeClr val="bg1"/>
                          </a:solidFill>
                        </a:rPr>
                        <a:t>Non-EU innovation centres</a:t>
                      </a:r>
                      <a:endParaRPr lang="en-GB" sz="1100">
                        <a:solidFill>
                          <a:schemeClr val="bg1"/>
                        </a:solidFill>
                        <a:ea typeface="Calibri"/>
                        <a:cs typeface="Calibri"/>
                      </a:endParaRPr>
                    </a:p>
                  </a:txBody>
                  <a:tcPr marL="0" marR="0" marT="0" marB="0" anchor="ctr">
                    <a:lnL w="12700" cmpd="sng">
                      <a:noFill/>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a:r>
                        <a:rPr lang="en-GB" sz="1100">
                          <a:solidFill>
                            <a:schemeClr val="bg1"/>
                          </a:solidFill>
                        </a:rPr>
                        <a:t>Innovation management research networks</a:t>
                      </a:r>
                      <a:endParaRPr lang="en-GB" sz="1100">
                        <a:solidFill>
                          <a:schemeClr val="bg1"/>
                        </a:solidFill>
                        <a:ea typeface="Calibri" panose="020F0502020204030204"/>
                        <a:cs typeface="Calibri" panose="020F0502020204030204"/>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a:r>
                        <a:rPr lang="en-GB" sz="1100">
                          <a:solidFill>
                            <a:schemeClr val="bg1"/>
                          </a:solidFill>
                        </a:rPr>
                        <a:t>Local and national authorities</a:t>
                      </a:r>
                      <a:endParaRPr lang="en-GB" sz="1100">
                        <a:solidFill>
                          <a:schemeClr val="bg1"/>
                        </a:solidFill>
                        <a:ea typeface="Calibri" panose="020F0502020204030204"/>
                        <a:cs typeface="Calibri" panose="020F0502020204030204"/>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a:r>
                        <a:rPr lang="en-GB" sz="1100">
                          <a:solidFill>
                            <a:schemeClr val="bg1"/>
                          </a:solidFill>
                          <a:ea typeface="Calibri" panose="020F0502020204030204"/>
                          <a:cs typeface="Calibri" panose="020F0502020204030204"/>
                        </a:rPr>
                        <a:t>International organisations</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a:r>
                        <a:rPr lang="en-GB" sz="1100">
                          <a:solidFill>
                            <a:schemeClr val="bg1"/>
                          </a:solidFill>
                          <a:ea typeface="Calibri" panose="020F0502020204030204"/>
                          <a:cs typeface="Calibri" panose="020F0502020204030204"/>
                        </a:rPr>
                        <a:t>Business and industry*</a:t>
                      </a:r>
                    </a:p>
                  </a:txBody>
                  <a:tcPr marL="0" marR="0" marT="0" marB="0" anchor="ctr">
                    <a:lnL w="12700" cap="flat" cmpd="sng" algn="ctr">
                      <a:solidFill>
                        <a:schemeClr val="bg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638766098"/>
                  </a:ext>
                </a:extLst>
              </a:tr>
            </a:tbl>
          </a:graphicData>
        </a:graphic>
      </p:graphicFrame>
      <p:sp>
        <p:nvSpPr>
          <p:cNvPr id="28" name="Rectangle 27">
            <a:extLst>
              <a:ext uri="{FF2B5EF4-FFF2-40B4-BE49-F238E27FC236}">
                <a16:creationId xmlns:a16="http://schemas.microsoft.com/office/drawing/2014/main" id="{03938871-F87E-5525-2537-C495C93D288D}"/>
              </a:ext>
            </a:extLst>
          </p:cNvPr>
          <p:cNvSpPr/>
          <p:nvPr/>
        </p:nvSpPr>
        <p:spPr>
          <a:xfrm>
            <a:off x="4693506" y="958850"/>
            <a:ext cx="7185087" cy="2282061"/>
          </a:xfrm>
          <a:prstGeom prst="rect">
            <a:avLst/>
          </a:prstGeom>
          <a:solidFill>
            <a:schemeClr val="accent5">
              <a:lumMod val="50000"/>
              <a:alpha val="88000"/>
            </a:schemeClr>
          </a:solidFill>
          <a:ln w="127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29" name="TextBox 28">
            <a:extLst>
              <a:ext uri="{FF2B5EF4-FFF2-40B4-BE49-F238E27FC236}">
                <a16:creationId xmlns:a16="http://schemas.microsoft.com/office/drawing/2014/main" id="{1B5324A1-A386-135E-8D7D-3B32E0B71DE8}"/>
              </a:ext>
            </a:extLst>
          </p:cNvPr>
          <p:cNvSpPr txBox="1"/>
          <p:nvPr/>
        </p:nvSpPr>
        <p:spPr>
          <a:xfrm>
            <a:off x="4880680" y="1310770"/>
            <a:ext cx="2754319" cy="330987"/>
          </a:xfrm>
          <a:prstGeom prst="rect">
            <a:avLst/>
          </a:prstGeom>
          <a:noFill/>
        </p:spPr>
        <p:txBody>
          <a:bodyPr wrap="square" lIns="0" tIns="0" rIns="0" bIns="0" rtlCol="0">
            <a:noAutofit/>
          </a:bodyPr>
          <a:lstStyle>
            <a:defPPr>
              <a:defRPr lang="en-US"/>
            </a:defPPr>
            <a:lvl1pPr>
              <a:defRPr b="1">
                <a:solidFill>
                  <a:schemeClr val="bg1"/>
                </a:solidFill>
                <a:latin typeface="Open Sans Light" pitchFamily="2" charset="0"/>
                <a:ea typeface="Open Sans Light" pitchFamily="2" charset="0"/>
                <a:cs typeface="Open Sans Light" pitchFamily="2"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FFFFFF"/>
                </a:solidFill>
                <a:effectLst/>
                <a:uLnTx/>
                <a:uFillTx/>
                <a:latin typeface="Arial" panose="020B0604020202020204" pitchFamily="34" charset="0"/>
                <a:ea typeface="Open Sans Light" pitchFamily="2" charset="0"/>
                <a:cs typeface="Arial" panose="020B0604020202020204" pitchFamily="34" charset="0"/>
              </a:rPr>
              <a:t>Themes</a:t>
            </a:r>
          </a:p>
        </p:txBody>
      </p:sp>
      <p:cxnSp>
        <p:nvCxnSpPr>
          <p:cNvPr id="30" name="Straight Connector 29">
            <a:extLst>
              <a:ext uri="{FF2B5EF4-FFF2-40B4-BE49-F238E27FC236}">
                <a16:creationId xmlns:a16="http://schemas.microsoft.com/office/drawing/2014/main" id="{C8D8C16A-5CFD-79D4-5420-DAD707D9BECF}"/>
              </a:ext>
            </a:extLst>
          </p:cNvPr>
          <p:cNvCxnSpPr>
            <a:cxnSpLocks/>
          </p:cNvCxnSpPr>
          <p:nvPr/>
        </p:nvCxnSpPr>
        <p:spPr>
          <a:xfrm>
            <a:off x="4880680" y="1679446"/>
            <a:ext cx="2020827"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graphicFrame>
        <p:nvGraphicFramePr>
          <p:cNvPr id="31" name="Table 30">
            <a:extLst>
              <a:ext uri="{FF2B5EF4-FFF2-40B4-BE49-F238E27FC236}">
                <a16:creationId xmlns:a16="http://schemas.microsoft.com/office/drawing/2014/main" id="{E143661D-F4F1-FE57-2B6B-97810BCFD93E}"/>
              </a:ext>
            </a:extLst>
          </p:cNvPr>
          <p:cNvGraphicFramePr>
            <a:graphicFrameLocks noGrp="1"/>
          </p:cNvGraphicFramePr>
          <p:nvPr>
            <p:extLst>
              <p:ext uri="{D42A27DB-BD31-4B8C-83A1-F6EECF244321}">
                <p14:modId xmlns:p14="http://schemas.microsoft.com/office/powerpoint/2010/main" val="3942938534"/>
              </p:ext>
            </p:extLst>
          </p:nvPr>
        </p:nvGraphicFramePr>
        <p:xfrm>
          <a:off x="4880681" y="1829083"/>
          <a:ext cx="6784269" cy="1554480"/>
        </p:xfrm>
        <a:graphic>
          <a:graphicData uri="http://schemas.openxmlformats.org/drawingml/2006/table">
            <a:tbl>
              <a:tblPr>
                <a:tableStyleId>{5C22544A-7EE6-4342-B048-85BDC9FD1C3A}</a:tableStyleId>
              </a:tblPr>
              <a:tblGrid>
                <a:gridCol w="2261423">
                  <a:extLst>
                    <a:ext uri="{9D8B030D-6E8A-4147-A177-3AD203B41FA5}">
                      <a16:colId xmlns:a16="http://schemas.microsoft.com/office/drawing/2014/main" val="2016023353"/>
                    </a:ext>
                  </a:extLst>
                </a:gridCol>
                <a:gridCol w="2261423">
                  <a:extLst>
                    <a:ext uri="{9D8B030D-6E8A-4147-A177-3AD203B41FA5}">
                      <a16:colId xmlns:a16="http://schemas.microsoft.com/office/drawing/2014/main" val="3270494959"/>
                    </a:ext>
                  </a:extLst>
                </a:gridCol>
                <a:gridCol w="2261423">
                  <a:extLst>
                    <a:ext uri="{9D8B030D-6E8A-4147-A177-3AD203B41FA5}">
                      <a16:colId xmlns:a16="http://schemas.microsoft.com/office/drawing/2014/main" val="394603922"/>
                    </a:ext>
                  </a:extLst>
                </a:gridCol>
              </a:tblGrid>
              <a:tr h="487368">
                <a:tc>
                  <a:txBody>
                    <a:bodyPr/>
                    <a:lstStyle/>
                    <a:p>
                      <a:r>
                        <a:rPr lang="en-GB" sz="1200">
                          <a:solidFill>
                            <a:schemeClr val="bg1"/>
                          </a:solidFill>
                        </a:rPr>
                        <a:t>Transforming sociotechnical systems and value chains</a:t>
                      </a: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GB" sz="1200">
                          <a:solidFill>
                            <a:schemeClr val="bg1"/>
                          </a:solidFill>
                        </a:rPr>
                        <a:t>Governance of emerging technologies</a:t>
                      </a:r>
                    </a:p>
                    <a:p>
                      <a:endParaRPr lang="en-GB" sz="1200" i="1">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GB" sz="1200">
                          <a:solidFill>
                            <a:schemeClr val="bg1"/>
                          </a:solidFill>
                        </a:rPr>
                        <a:t>Science and technology policy and knowledge production</a:t>
                      </a:r>
                    </a:p>
                    <a:p>
                      <a:endParaRPr lang="en-GB" sz="1200" i="1">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076713026"/>
                  </a:ext>
                </a:extLst>
              </a:tr>
              <a:tr h="487368">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GB" sz="1200">
                          <a:solidFill>
                            <a:schemeClr val="bg1"/>
                          </a:solidFill>
                        </a:rPr>
                        <a:t>Geography of innovation</a:t>
                      </a:r>
                      <a:endParaRPr lang="en-GB" sz="1200" i="1">
                        <a:solidFill>
                          <a:schemeClr val="bg1"/>
                        </a:solidFill>
                      </a:endParaRPr>
                    </a:p>
                    <a:p>
                      <a:endParaRPr lang="en-GB" sz="1200" i="1">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GB" sz="1200">
                          <a:solidFill>
                            <a:schemeClr val="bg1"/>
                          </a:solidFill>
                        </a:rPr>
                        <a:t>Innovation management </a:t>
                      </a:r>
                      <a:br>
                        <a:rPr lang="en-GB" sz="1200">
                          <a:solidFill>
                            <a:schemeClr val="bg1"/>
                          </a:solidFill>
                        </a:rPr>
                      </a:br>
                      <a:r>
                        <a:rPr lang="en-GB" sz="1200">
                          <a:solidFill>
                            <a:schemeClr val="bg1"/>
                          </a:solidFill>
                        </a:rPr>
                        <a:t>and strategy</a:t>
                      </a:r>
                    </a:p>
                    <a:p>
                      <a:endParaRPr lang="en-GB" sz="1200" i="1">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endParaRPr lang="en-GB" sz="1200" i="1">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132151589"/>
                  </a:ext>
                </a:extLst>
              </a:tr>
              <a:tr h="255007">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lang="en-GB" sz="1200">
                        <a:solidFill>
                          <a:schemeClr val="bg1"/>
                        </a:solidFill>
                        <a:ea typeface="Calibri"/>
                        <a:cs typeface="Calibri"/>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a:endParaRPr lang="en-US" sz="1200">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a:endParaRPr lang="en-US" sz="1200">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805417082"/>
                  </a:ext>
                </a:extLst>
              </a:tr>
            </a:tbl>
          </a:graphicData>
        </a:graphic>
      </p:graphicFrame>
      <p:sp>
        <p:nvSpPr>
          <p:cNvPr id="7" name="Picture Placeholder 6">
            <a:extLst>
              <a:ext uri="{FF2B5EF4-FFF2-40B4-BE49-F238E27FC236}">
                <a16:creationId xmlns:a16="http://schemas.microsoft.com/office/drawing/2014/main" id="{FD6426D3-4C16-7EF3-BD7E-619E1741CA27}"/>
              </a:ext>
            </a:extLst>
          </p:cNvPr>
          <p:cNvSpPr>
            <a:spLocks noGrp="1"/>
          </p:cNvSpPr>
          <p:nvPr>
            <p:ph type="pic" sz="quarter" idx="13"/>
          </p:nvPr>
        </p:nvSpPr>
        <p:spPr/>
        <p:txBody>
          <a:bodyPr/>
          <a:lstStyle/>
          <a:p>
            <a:endParaRPr lang="en-US"/>
          </a:p>
        </p:txBody>
      </p:sp>
    </p:spTree>
    <p:extLst>
      <p:ext uri="{BB962C8B-B14F-4D97-AF65-F5344CB8AC3E}">
        <p14:creationId xmlns:p14="http://schemas.microsoft.com/office/powerpoint/2010/main" val="293453985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1" descr="A couple of people standing in front of a bus stop&#10;&#10;Description automatically generated">
            <a:extLst>
              <a:ext uri="{FF2B5EF4-FFF2-40B4-BE49-F238E27FC236}">
                <a16:creationId xmlns:a16="http://schemas.microsoft.com/office/drawing/2014/main" id="{91C8273C-3434-0A36-5609-E9A38C560BF8}"/>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4325815" y="-15182"/>
            <a:ext cx="7866185" cy="6858000"/>
          </a:xfrm>
          <a:prstGeom prst="rect">
            <a:avLst/>
          </a:prstGeom>
        </p:spPr>
      </p:pic>
      <p:sp>
        <p:nvSpPr>
          <p:cNvPr id="2" name="Text Placeholder 1">
            <a:extLst>
              <a:ext uri="{FF2B5EF4-FFF2-40B4-BE49-F238E27FC236}">
                <a16:creationId xmlns:a16="http://schemas.microsoft.com/office/drawing/2014/main" id="{F17F3FCD-74BF-3CB2-55DD-3C2731F01DA4}"/>
              </a:ext>
            </a:extLst>
          </p:cNvPr>
          <p:cNvSpPr>
            <a:spLocks noGrp="1"/>
          </p:cNvSpPr>
          <p:nvPr>
            <p:ph type="body" sz="quarter" idx="10"/>
          </p:nvPr>
        </p:nvSpPr>
        <p:spPr>
          <a:xfrm>
            <a:off x="526646" y="254712"/>
            <a:ext cx="3376843" cy="1409461"/>
          </a:xfrm>
        </p:spPr>
        <p:txBody>
          <a:bodyPr/>
          <a:lstStyle/>
          <a:p>
            <a:r>
              <a:rPr lang="en-US"/>
              <a:t>Manchester Urban Institute</a:t>
            </a:r>
          </a:p>
        </p:txBody>
      </p:sp>
      <p:sp>
        <p:nvSpPr>
          <p:cNvPr id="3" name="Text Placeholder 2">
            <a:extLst>
              <a:ext uri="{FF2B5EF4-FFF2-40B4-BE49-F238E27FC236}">
                <a16:creationId xmlns:a16="http://schemas.microsoft.com/office/drawing/2014/main" id="{9ACEDC45-73AE-3DCB-9045-C40D492D1068}"/>
              </a:ext>
            </a:extLst>
          </p:cNvPr>
          <p:cNvSpPr>
            <a:spLocks noGrp="1"/>
          </p:cNvSpPr>
          <p:nvPr>
            <p:ph type="body" sz="quarter" idx="11"/>
          </p:nvPr>
        </p:nvSpPr>
        <p:spPr>
          <a:xfrm>
            <a:off x="526646" y="1845664"/>
            <a:ext cx="3376843" cy="2514303"/>
          </a:xfrm>
        </p:spPr>
        <p:txBody>
          <a:bodyPr/>
          <a:lstStyle/>
          <a:p>
            <a:r>
              <a:rPr lang="en-GB">
                <a:latin typeface="Arial"/>
                <a:cs typeface="Arial"/>
              </a:rPr>
              <a:t>Co-producing deep and integrated understandings of how cities work. </a:t>
            </a:r>
            <a:endParaRPr lang="en-US"/>
          </a:p>
        </p:txBody>
      </p:sp>
      <p:sp>
        <p:nvSpPr>
          <p:cNvPr id="14" name="Text Placeholder 13">
            <a:extLst>
              <a:ext uri="{FF2B5EF4-FFF2-40B4-BE49-F238E27FC236}">
                <a16:creationId xmlns:a16="http://schemas.microsoft.com/office/drawing/2014/main" id="{1593C7BE-482D-9E76-2B08-498B7BFE0A31}"/>
              </a:ext>
            </a:extLst>
          </p:cNvPr>
          <p:cNvSpPr>
            <a:spLocks noGrp="1"/>
          </p:cNvSpPr>
          <p:nvPr>
            <p:ph type="body" sz="quarter" idx="12"/>
          </p:nvPr>
        </p:nvSpPr>
        <p:spPr/>
        <p:txBody>
          <a:bodyPr/>
          <a:lstStyle/>
          <a:p>
            <a:endParaRPr lang="en-US"/>
          </a:p>
        </p:txBody>
      </p:sp>
      <p:sp>
        <p:nvSpPr>
          <p:cNvPr id="5" name="Rectangle 4">
            <a:extLst>
              <a:ext uri="{FF2B5EF4-FFF2-40B4-BE49-F238E27FC236}">
                <a16:creationId xmlns:a16="http://schemas.microsoft.com/office/drawing/2014/main" id="{4694FFCC-7F37-199F-026C-1669A1CDAED4}"/>
              </a:ext>
            </a:extLst>
          </p:cNvPr>
          <p:cNvSpPr/>
          <p:nvPr/>
        </p:nvSpPr>
        <p:spPr>
          <a:xfrm>
            <a:off x="4693506" y="958851"/>
            <a:ext cx="7185087" cy="2698750"/>
          </a:xfrm>
          <a:prstGeom prst="rect">
            <a:avLst/>
          </a:prstGeom>
          <a:solidFill>
            <a:schemeClr val="accent5">
              <a:lumMod val="50000"/>
              <a:alpha val="88000"/>
            </a:schemeClr>
          </a:solidFill>
          <a:ln w="127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8" name="TextBox 7">
            <a:extLst>
              <a:ext uri="{FF2B5EF4-FFF2-40B4-BE49-F238E27FC236}">
                <a16:creationId xmlns:a16="http://schemas.microsoft.com/office/drawing/2014/main" id="{8EE58385-64E0-6262-0BF8-07DF22177051}"/>
              </a:ext>
            </a:extLst>
          </p:cNvPr>
          <p:cNvSpPr txBox="1"/>
          <p:nvPr/>
        </p:nvSpPr>
        <p:spPr>
          <a:xfrm>
            <a:off x="4880680" y="1310770"/>
            <a:ext cx="2754319" cy="330987"/>
          </a:xfrm>
          <a:prstGeom prst="rect">
            <a:avLst/>
          </a:prstGeom>
          <a:noFill/>
        </p:spPr>
        <p:txBody>
          <a:bodyPr wrap="square" lIns="0" tIns="0" rIns="0" bIns="0" rtlCol="0">
            <a:noAutofit/>
          </a:bodyPr>
          <a:lstStyle>
            <a:defPPr>
              <a:defRPr lang="en-US"/>
            </a:defPPr>
            <a:lvl1pPr>
              <a:defRPr b="1">
                <a:solidFill>
                  <a:schemeClr val="bg1"/>
                </a:solidFill>
                <a:latin typeface="Open Sans Light" pitchFamily="2" charset="0"/>
                <a:ea typeface="Open Sans Light" pitchFamily="2" charset="0"/>
                <a:cs typeface="Open Sans Light" pitchFamily="2"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FFFFFF"/>
                </a:solidFill>
                <a:effectLst/>
                <a:uLnTx/>
                <a:uFillTx/>
                <a:latin typeface="Arial" panose="020B0604020202020204" pitchFamily="34" charset="0"/>
                <a:ea typeface="Open Sans Light" pitchFamily="2" charset="0"/>
                <a:cs typeface="Arial" panose="020B0604020202020204" pitchFamily="34" charset="0"/>
              </a:rPr>
              <a:t>Themes</a:t>
            </a:r>
          </a:p>
        </p:txBody>
      </p:sp>
      <p:cxnSp>
        <p:nvCxnSpPr>
          <p:cNvPr id="10" name="Straight Connector 9">
            <a:extLst>
              <a:ext uri="{FF2B5EF4-FFF2-40B4-BE49-F238E27FC236}">
                <a16:creationId xmlns:a16="http://schemas.microsoft.com/office/drawing/2014/main" id="{C03DB51A-A41D-E439-D939-CEE6892AA732}"/>
              </a:ext>
            </a:extLst>
          </p:cNvPr>
          <p:cNvCxnSpPr>
            <a:cxnSpLocks/>
          </p:cNvCxnSpPr>
          <p:nvPr/>
        </p:nvCxnSpPr>
        <p:spPr>
          <a:xfrm>
            <a:off x="4880680" y="1679446"/>
            <a:ext cx="2020827"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graphicFrame>
        <p:nvGraphicFramePr>
          <p:cNvPr id="11" name="Table 10">
            <a:extLst>
              <a:ext uri="{FF2B5EF4-FFF2-40B4-BE49-F238E27FC236}">
                <a16:creationId xmlns:a16="http://schemas.microsoft.com/office/drawing/2014/main" id="{316751C6-FD4A-5CE5-E6EE-EB166957AF26}"/>
              </a:ext>
            </a:extLst>
          </p:cNvPr>
          <p:cNvGraphicFramePr>
            <a:graphicFrameLocks noGrp="1"/>
          </p:cNvGraphicFramePr>
          <p:nvPr>
            <p:extLst>
              <p:ext uri="{D42A27DB-BD31-4B8C-83A1-F6EECF244321}">
                <p14:modId xmlns:p14="http://schemas.microsoft.com/office/powerpoint/2010/main" val="3281700520"/>
              </p:ext>
            </p:extLst>
          </p:nvPr>
        </p:nvGraphicFramePr>
        <p:xfrm>
          <a:off x="4880681" y="1829082"/>
          <a:ext cx="6784268" cy="1706511"/>
        </p:xfrm>
        <a:graphic>
          <a:graphicData uri="http://schemas.openxmlformats.org/drawingml/2006/table">
            <a:tbl>
              <a:tblPr>
                <a:tableStyleId>{5C22544A-7EE6-4342-B048-85BDC9FD1C3A}</a:tableStyleId>
              </a:tblPr>
              <a:tblGrid>
                <a:gridCol w="2371019">
                  <a:extLst>
                    <a:ext uri="{9D8B030D-6E8A-4147-A177-3AD203B41FA5}">
                      <a16:colId xmlns:a16="http://schemas.microsoft.com/office/drawing/2014/main" val="2016023353"/>
                    </a:ext>
                  </a:extLst>
                </a:gridCol>
                <a:gridCol w="2186608">
                  <a:extLst>
                    <a:ext uri="{9D8B030D-6E8A-4147-A177-3AD203B41FA5}">
                      <a16:colId xmlns:a16="http://schemas.microsoft.com/office/drawing/2014/main" val="3270494959"/>
                    </a:ext>
                  </a:extLst>
                </a:gridCol>
                <a:gridCol w="2226641">
                  <a:extLst>
                    <a:ext uri="{9D8B030D-6E8A-4147-A177-3AD203B41FA5}">
                      <a16:colId xmlns:a16="http://schemas.microsoft.com/office/drawing/2014/main" val="394603922"/>
                    </a:ext>
                  </a:extLst>
                </a:gridCol>
              </a:tblGrid>
              <a:tr h="334911">
                <a:tc>
                  <a:txBody>
                    <a:bodyPr/>
                    <a:lstStyle/>
                    <a:p>
                      <a:r>
                        <a:rPr lang="en-US" sz="1200">
                          <a:solidFill>
                            <a:schemeClr val="bg1"/>
                          </a:solidFill>
                        </a:rPr>
                        <a:t>Creative placemaking         </a:t>
                      </a:r>
                      <a:endParaRPr lang="en-GB" sz="1200" i="1">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US" sz="1200">
                          <a:solidFill>
                            <a:schemeClr val="bg1"/>
                          </a:solidFill>
                        </a:rPr>
                        <a:t>Digital urban futures        </a:t>
                      </a:r>
                      <a:endParaRPr lang="en-GB" sz="1200" i="1">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defTabSz="914377">
                        <a:defRPr/>
                      </a:pPr>
                      <a:r>
                        <a:rPr lang="en-US" sz="1200">
                          <a:solidFill>
                            <a:schemeClr val="bg1"/>
                          </a:solidFill>
                        </a:rPr>
                        <a:t>Future-proof cities</a:t>
                      </a:r>
                    </a:p>
                    <a:p>
                      <a:endParaRPr lang="en-GB" sz="1200" i="1">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076713026"/>
                  </a:ext>
                </a:extLst>
              </a:tr>
              <a:tr h="334911">
                <a:tc>
                  <a:txBody>
                    <a:bodyPr/>
                    <a:lstStyle/>
                    <a:p>
                      <a:r>
                        <a:rPr lang="en-US" sz="1200">
                          <a:solidFill>
                            <a:schemeClr val="bg1"/>
                          </a:solidFill>
                        </a:rPr>
                        <a:t>Health and wellbeing           </a:t>
                      </a:r>
                      <a:endParaRPr lang="en-GB" sz="1200" i="1">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rtl="0" eaLnBrk="1" fontAlgn="auto" latinLnBrk="0" hangingPunct="1">
                        <a:lnSpc>
                          <a:spcPct val="100000"/>
                        </a:lnSpc>
                        <a:spcBef>
                          <a:spcPts val="0"/>
                        </a:spcBef>
                        <a:spcAft>
                          <a:spcPts val="0"/>
                        </a:spcAft>
                        <a:buClrTx/>
                        <a:buSzTx/>
                        <a:buFontTx/>
                        <a:buNone/>
                      </a:pPr>
                      <a:r>
                        <a:rPr lang="en-US" sz="1200">
                          <a:solidFill>
                            <a:schemeClr val="bg1"/>
                          </a:solidFill>
                        </a:rPr>
                        <a:t>People and energy          </a:t>
                      </a:r>
                      <a:endParaRPr lang="en-GB" sz="1200" i="1">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US" sz="1200">
                          <a:solidFill>
                            <a:schemeClr val="bg1"/>
                          </a:solidFill>
                        </a:rPr>
                        <a:t>Project delivery</a:t>
                      </a: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132151589"/>
                  </a:ext>
                </a:extLst>
              </a:tr>
              <a:tr h="334911">
                <a:tc>
                  <a:txBody>
                    <a:bodyPr/>
                    <a:lstStyle/>
                    <a:p>
                      <a:r>
                        <a:rPr lang="en-US" sz="1200">
                          <a:solidFill>
                            <a:schemeClr val="bg1"/>
                          </a:solidFill>
                        </a:rPr>
                        <a:t>Green and resilient urban futures        </a:t>
                      </a:r>
                      <a:endParaRPr lang="en-GB" sz="1200">
                        <a:solidFill>
                          <a:schemeClr val="bg1"/>
                        </a:solidFill>
                        <a:ea typeface="Calibri"/>
                        <a:cs typeface="Calibri"/>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a:r>
                        <a:rPr lang="en-US" sz="1200">
                          <a:solidFill>
                            <a:schemeClr val="bg1"/>
                          </a:solidFill>
                        </a:rPr>
                        <a:t>Smart and sustainable cities</a:t>
                      </a: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a:r>
                        <a:rPr lang="en-US" sz="1200">
                          <a:solidFill>
                            <a:schemeClr val="bg1"/>
                          </a:solidFill>
                        </a:rPr>
                        <a:t>Transport and mobilities</a:t>
                      </a: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805417082"/>
                  </a:ext>
                </a:extLst>
              </a:tr>
              <a:tr h="334911">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US" sz="1200">
                          <a:solidFill>
                            <a:schemeClr val="bg1"/>
                          </a:solidFill>
                        </a:rPr>
                        <a:t>Urban infrastructures     </a:t>
                      </a:r>
                      <a:endParaRPr lang="en-GB" sz="1200">
                        <a:solidFill>
                          <a:schemeClr val="bg1"/>
                        </a:solidFill>
                        <a:ea typeface="Calibri"/>
                        <a:cs typeface="Calibri"/>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a:r>
                        <a:rPr lang="en-US" sz="1200">
                          <a:solidFill>
                            <a:schemeClr val="bg1"/>
                          </a:solidFill>
                        </a:rPr>
                        <a:t>Urban justice, gender and social difference</a:t>
                      </a: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a:endParaRPr lang="en-US" sz="1200">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112160895"/>
                  </a:ext>
                </a:extLst>
              </a:tr>
            </a:tbl>
          </a:graphicData>
        </a:graphic>
      </p:graphicFrame>
      <p:sp>
        <p:nvSpPr>
          <p:cNvPr id="12" name="Rectangle 11">
            <a:extLst>
              <a:ext uri="{FF2B5EF4-FFF2-40B4-BE49-F238E27FC236}">
                <a16:creationId xmlns:a16="http://schemas.microsoft.com/office/drawing/2014/main" id="{BAA1BBA0-F0DA-B661-A131-C7435E71CC21}"/>
              </a:ext>
            </a:extLst>
          </p:cNvPr>
          <p:cNvSpPr/>
          <p:nvPr/>
        </p:nvSpPr>
        <p:spPr>
          <a:xfrm>
            <a:off x="4693506" y="5854148"/>
            <a:ext cx="7185087" cy="618140"/>
          </a:xfrm>
          <a:prstGeom prst="rect">
            <a:avLst/>
          </a:prstGeom>
          <a:solidFill>
            <a:srgbClr val="5C2A7A">
              <a:alpha val="89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graphicFrame>
        <p:nvGraphicFramePr>
          <p:cNvPr id="13" name="Table 12">
            <a:extLst>
              <a:ext uri="{FF2B5EF4-FFF2-40B4-BE49-F238E27FC236}">
                <a16:creationId xmlns:a16="http://schemas.microsoft.com/office/drawing/2014/main" id="{D49165DB-4143-3CB2-9A11-F92B9FA1CAEB}"/>
              </a:ext>
            </a:extLst>
          </p:cNvPr>
          <p:cNvGraphicFramePr>
            <a:graphicFrameLocks noGrp="1"/>
          </p:cNvGraphicFramePr>
          <p:nvPr>
            <p:extLst>
              <p:ext uri="{D42A27DB-BD31-4B8C-83A1-F6EECF244321}">
                <p14:modId xmlns:p14="http://schemas.microsoft.com/office/powerpoint/2010/main" val="3947218474"/>
              </p:ext>
            </p:extLst>
          </p:nvPr>
        </p:nvGraphicFramePr>
        <p:xfrm>
          <a:off x="4693507" y="5977798"/>
          <a:ext cx="7185090" cy="370840"/>
        </p:xfrm>
        <a:graphic>
          <a:graphicData uri="http://schemas.openxmlformats.org/drawingml/2006/table">
            <a:tbl>
              <a:tblPr bandRow="1">
                <a:tableStyleId>{5C22544A-7EE6-4342-B048-85BDC9FD1C3A}</a:tableStyleId>
              </a:tblPr>
              <a:tblGrid>
                <a:gridCol w="1699055">
                  <a:extLst>
                    <a:ext uri="{9D8B030D-6E8A-4147-A177-3AD203B41FA5}">
                      <a16:colId xmlns:a16="http://schemas.microsoft.com/office/drawing/2014/main" val="3965022016"/>
                    </a:ext>
                  </a:extLst>
                </a:gridCol>
                <a:gridCol w="1174981">
                  <a:extLst>
                    <a:ext uri="{9D8B030D-6E8A-4147-A177-3AD203B41FA5}">
                      <a16:colId xmlns:a16="http://schemas.microsoft.com/office/drawing/2014/main" val="3517273429"/>
                    </a:ext>
                  </a:extLst>
                </a:gridCol>
                <a:gridCol w="1437018">
                  <a:extLst>
                    <a:ext uri="{9D8B030D-6E8A-4147-A177-3AD203B41FA5}">
                      <a16:colId xmlns:a16="http://schemas.microsoft.com/office/drawing/2014/main" val="42269687"/>
                    </a:ext>
                  </a:extLst>
                </a:gridCol>
                <a:gridCol w="1437018">
                  <a:extLst>
                    <a:ext uri="{9D8B030D-6E8A-4147-A177-3AD203B41FA5}">
                      <a16:colId xmlns:a16="http://schemas.microsoft.com/office/drawing/2014/main" val="2606530108"/>
                    </a:ext>
                  </a:extLst>
                </a:gridCol>
                <a:gridCol w="1437018">
                  <a:extLst>
                    <a:ext uri="{9D8B030D-6E8A-4147-A177-3AD203B41FA5}">
                      <a16:colId xmlns:a16="http://schemas.microsoft.com/office/drawing/2014/main" val="2725173044"/>
                    </a:ext>
                  </a:extLst>
                </a:gridCol>
              </a:tblGrid>
              <a:tr h="370840">
                <a:tc>
                  <a:txBody>
                    <a:bodyPr/>
                    <a:lstStyle/>
                    <a:p>
                      <a:pPr algn="ctr"/>
                      <a:r>
                        <a:rPr lang="en-US" sz="1200">
                          <a:solidFill>
                            <a:schemeClr val="bg1"/>
                          </a:solidFill>
                          <a:cs typeface="Calibri"/>
                        </a:rPr>
                        <a:t>Transport for</a:t>
                      </a:r>
                      <a:br>
                        <a:rPr lang="en-US" sz="1200">
                          <a:solidFill>
                            <a:srgbClr val="FFFFFF"/>
                          </a:solidFill>
                          <a:cs typeface="Calibri"/>
                        </a:rPr>
                      </a:br>
                      <a:r>
                        <a:rPr lang="en-US" sz="1200">
                          <a:solidFill>
                            <a:schemeClr val="bg1"/>
                          </a:solidFill>
                          <a:cs typeface="Calibri"/>
                        </a:rPr>
                        <a:t>Greater Manchester</a:t>
                      </a:r>
                      <a:endParaRPr lang="en-GB" sz="1200">
                        <a:solidFill>
                          <a:schemeClr val="bg1"/>
                        </a:solidFill>
                        <a:ea typeface="Calibri"/>
                        <a:cs typeface="Calibri"/>
                      </a:endParaRPr>
                    </a:p>
                  </a:txBody>
                  <a:tcPr marL="0" marR="0" marT="0" marB="0" anchor="ctr">
                    <a:lnL w="12700" cmpd="sng">
                      <a:noFill/>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a:r>
                        <a:rPr lang="en-US" sz="1200">
                          <a:solidFill>
                            <a:schemeClr val="bg1"/>
                          </a:solidFill>
                          <a:cs typeface="Calibri"/>
                        </a:rPr>
                        <a:t>Manchester </a:t>
                      </a:r>
                      <a:br>
                        <a:rPr lang="en-US" sz="1200">
                          <a:solidFill>
                            <a:srgbClr val="FFFFFF"/>
                          </a:solidFill>
                          <a:cs typeface="Calibri"/>
                        </a:rPr>
                      </a:br>
                      <a:r>
                        <a:rPr lang="en-US" sz="1200">
                          <a:solidFill>
                            <a:schemeClr val="bg1"/>
                          </a:solidFill>
                          <a:cs typeface="Calibri"/>
                        </a:rPr>
                        <a:t>City Council</a:t>
                      </a:r>
                      <a:endParaRPr lang="en-US" sz="1200">
                        <a:solidFill>
                          <a:schemeClr val="bg1"/>
                        </a:solidFill>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n-US" sz="1200">
                          <a:solidFill>
                            <a:schemeClr val="bg1"/>
                          </a:solidFill>
                          <a:cs typeface="Calibri"/>
                        </a:rPr>
                        <a:t>Living Streets</a:t>
                      </a:r>
                      <a:endParaRPr lang="en-GB" sz="1200">
                        <a:solidFill>
                          <a:schemeClr val="bg1"/>
                        </a:solidFill>
                        <a:ea typeface="Calibri"/>
                        <a:cs typeface="Calibri"/>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a:r>
                        <a:rPr lang="en-US" sz="1200">
                          <a:solidFill>
                            <a:schemeClr val="bg1"/>
                          </a:solidFill>
                          <a:cs typeface="Calibri"/>
                        </a:rPr>
                        <a:t>Far East </a:t>
                      </a:r>
                      <a:br>
                        <a:rPr lang="en-US" sz="1200">
                          <a:solidFill>
                            <a:srgbClr val="FFFFFF"/>
                          </a:solidFill>
                          <a:cs typeface="Calibri"/>
                        </a:rPr>
                      </a:br>
                      <a:r>
                        <a:rPr lang="en-US" sz="1200">
                          <a:solidFill>
                            <a:schemeClr val="bg1"/>
                          </a:solidFill>
                          <a:cs typeface="Calibri"/>
                        </a:rPr>
                        <a:t>Consortium</a:t>
                      </a:r>
                      <a:endParaRPr lang="en-GB" sz="1200">
                        <a:solidFill>
                          <a:schemeClr val="bg1"/>
                        </a:solidFill>
                        <a:ea typeface="Calibri"/>
                        <a:cs typeface="Calibri"/>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a:r>
                        <a:rPr lang="en-US" sz="1200">
                          <a:solidFill>
                            <a:schemeClr val="bg1"/>
                          </a:solidFill>
                          <a:cs typeface="Calibri"/>
                        </a:rPr>
                        <a:t>CivED CIC*</a:t>
                      </a:r>
                      <a:endParaRPr lang="en-GB" sz="1200">
                        <a:solidFill>
                          <a:schemeClr val="bg1"/>
                        </a:solidFill>
                        <a:ea typeface="Calibri"/>
                        <a:cs typeface="Calibri"/>
                      </a:endParaRPr>
                    </a:p>
                  </a:txBody>
                  <a:tcPr marL="0" marR="0" marT="0" marB="0" anchor="ctr">
                    <a:lnL w="12700" cap="flat" cmpd="sng" algn="ctr">
                      <a:solidFill>
                        <a:schemeClr val="bg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638766098"/>
                  </a:ext>
                </a:extLst>
              </a:tr>
            </a:tbl>
          </a:graphicData>
        </a:graphic>
      </p:graphicFrame>
      <p:sp>
        <p:nvSpPr>
          <p:cNvPr id="21" name="Picture Placeholder 20">
            <a:extLst>
              <a:ext uri="{FF2B5EF4-FFF2-40B4-BE49-F238E27FC236}">
                <a16:creationId xmlns:a16="http://schemas.microsoft.com/office/drawing/2014/main" id="{2D7AA974-B57A-74F8-7DA7-12E12BB8E60A}"/>
              </a:ext>
            </a:extLst>
          </p:cNvPr>
          <p:cNvSpPr>
            <a:spLocks noGrp="1"/>
          </p:cNvSpPr>
          <p:nvPr>
            <p:ph type="pic" sz="quarter" idx="13"/>
          </p:nvPr>
        </p:nvSpPr>
        <p:spPr/>
        <p:txBody>
          <a:bodyPr/>
          <a:lstStyle/>
          <a:p>
            <a:endParaRPr lang="en-US"/>
          </a:p>
        </p:txBody>
      </p:sp>
    </p:spTree>
    <p:extLst>
      <p:ext uri="{BB962C8B-B14F-4D97-AF65-F5344CB8AC3E}">
        <p14:creationId xmlns:p14="http://schemas.microsoft.com/office/powerpoint/2010/main" val="312555897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building with a glass facade&#10;&#10;Description automatically generated with medium confidence">
            <a:extLst>
              <a:ext uri="{FF2B5EF4-FFF2-40B4-BE49-F238E27FC236}">
                <a16:creationId xmlns:a16="http://schemas.microsoft.com/office/drawing/2014/main" id="{6776B63B-A8B2-5272-5E50-3BC91AE729BC}"/>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b="-1"/>
          <a:stretch/>
        </p:blipFill>
        <p:spPr>
          <a:xfrm>
            <a:off x="4327450" y="0"/>
            <a:ext cx="7864549" cy="6858000"/>
          </a:xfrm>
          <a:prstGeom prst="rect">
            <a:avLst/>
          </a:prstGeom>
        </p:spPr>
      </p:pic>
      <p:sp>
        <p:nvSpPr>
          <p:cNvPr id="27" name="Rectangle 26">
            <a:extLst>
              <a:ext uri="{FF2B5EF4-FFF2-40B4-BE49-F238E27FC236}">
                <a16:creationId xmlns:a16="http://schemas.microsoft.com/office/drawing/2014/main" id="{09E4B1C6-CCFC-AE15-66C6-0C951CFD983C}"/>
              </a:ext>
            </a:extLst>
          </p:cNvPr>
          <p:cNvSpPr/>
          <p:nvPr/>
        </p:nvSpPr>
        <p:spPr>
          <a:xfrm>
            <a:off x="4693506" y="5854148"/>
            <a:ext cx="7185087" cy="618140"/>
          </a:xfrm>
          <a:prstGeom prst="rect">
            <a:avLst/>
          </a:prstGeom>
          <a:solidFill>
            <a:srgbClr val="5C2A7A">
              <a:alpha val="89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17" name="Text Placeholder 16">
            <a:extLst>
              <a:ext uri="{FF2B5EF4-FFF2-40B4-BE49-F238E27FC236}">
                <a16:creationId xmlns:a16="http://schemas.microsoft.com/office/drawing/2014/main" id="{68EF1639-4EE3-4F48-D79F-4A5B57499B92}"/>
              </a:ext>
            </a:extLst>
          </p:cNvPr>
          <p:cNvSpPr>
            <a:spLocks noGrp="1"/>
          </p:cNvSpPr>
          <p:nvPr>
            <p:ph type="body" sz="quarter" idx="10"/>
          </p:nvPr>
        </p:nvSpPr>
        <p:spPr>
          <a:xfrm>
            <a:off x="526646" y="254712"/>
            <a:ext cx="3376843" cy="1409461"/>
          </a:xfrm>
        </p:spPr>
        <p:txBody>
          <a:bodyPr/>
          <a:lstStyle/>
          <a:p>
            <a:r>
              <a:rPr lang="en-GB"/>
              <a:t>National Graphene Institute</a:t>
            </a:r>
            <a:endParaRPr lang="en-US"/>
          </a:p>
        </p:txBody>
      </p:sp>
      <p:sp>
        <p:nvSpPr>
          <p:cNvPr id="18" name="Text Placeholder 17">
            <a:extLst>
              <a:ext uri="{FF2B5EF4-FFF2-40B4-BE49-F238E27FC236}">
                <a16:creationId xmlns:a16="http://schemas.microsoft.com/office/drawing/2014/main" id="{DEC5260E-2A31-288D-4354-8D55110FA5E4}"/>
              </a:ext>
            </a:extLst>
          </p:cNvPr>
          <p:cNvSpPr>
            <a:spLocks noGrp="1"/>
          </p:cNvSpPr>
          <p:nvPr>
            <p:ph type="body" sz="quarter" idx="11"/>
          </p:nvPr>
        </p:nvSpPr>
        <p:spPr>
          <a:xfrm>
            <a:off x="526646" y="1845664"/>
            <a:ext cx="3376843" cy="2514303"/>
          </a:xfrm>
        </p:spPr>
        <p:txBody>
          <a:bodyPr/>
          <a:lstStyle/>
          <a:p>
            <a:r>
              <a:rPr lang="en-GB">
                <a:latin typeface="Arial"/>
                <a:cs typeface="Arial"/>
              </a:rPr>
              <a:t>Developing transformative solutions that leverage the unique properties of graphene and 2D materials for a broad range of technologies. </a:t>
            </a:r>
            <a:endParaRPr lang="en-GB"/>
          </a:p>
          <a:p>
            <a:endParaRPr lang="en-US"/>
          </a:p>
        </p:txBody>
      </p:sp>
      <p:sp>
        <p:nvSpPr>
          <p:cNvPr id="23" name="Text Placeholder 22">
            <a:extLst>
              <a:ext uri="{FF2B5EF4-FFF2-40B4-BE49-F238E27FC236}">
                <a16:creationId xmlns:a16="http://schemas.microsoft.com/office/drawing/2014/main" id="{E0FF9D90-A605-3358-D7BE-B1454AF5B59E}"/>
              </a:ext>
            </a:extLst>
          </p:cNvPr>
          <p:cNvSpPr>
            <a:spLocks noGrp="1"/>
          </p:cNvSpPr>
          <p:nvPr>
            <p:ph type="body" sz="quarter" idx="12"/>
          </p:nvPr>
        </p:nvSpPr>
        <p:spPr/>
        <p:txBody>
          <a:bodyPr/>
          <a:lstStyle/>
          <a:p>
            <a:endParaRPr lang="en-US"/>
          </a:p>
        </p:txBody>
      </p:sp>
      <p:sp>
        <p:nvSpPr>
          <p:cNvPr id="28" name="Rectangle 27">
            <a:extLst>
              <a:ext uri="{FF2B5EF4-FFF2-40B4-BE49-F238E27FC236}">
                <a16:creationId xmlns:a16="http://schemas.microsoft.com/office/drawing/2014/main" id="{FA518D90-4A83-B1CB-A4BE-7D7633ED796F}"/>
              </a:ext>
            </a:extLst>
          </p:cNvPr>
          <p:cNvSpPr/>
          <p:nvPr/>
        </p:nvSpPr>
        <p:spPr>
          <a:xfrm>
            <a:off x="4693506" y="958850"/>
            <a:ext cx="7185087" cy="2177889"/>
          </a:xfrm>
          <a:prstGeom prst="rect">
            <a:avLst/>
          </a:prstGeom>
          <a:solidFill>
            <a:schemeClr val="accent5">
              <a:lumMod val="50000"/>
              <a:alpha val="88000"/>
            </a:schemeClr>
          </a:solidFill>
          <a:ln w="127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29" name="TextBox 28">
            <a:extLst>
              <a:ext uri="{FF2B5EF4-FFF2-40B4-BE49-F238E27FC236}">
                <a16:creationId xmlns:a16="http://schemas.microsoft.com/office/drawing/2014/main" id="{2F6A8B6A-D06F-326B-0DD0-94C7CE39EF42}"/>
              </a:ext>
            </a:extLst>
          </p:cNvPr>
          <p:cNvSpPr txBox="1"/>
          <p:nvPr/>
        </p:nvSpPr>
        <p:spPr>
          <a:xfrm>
            <a:off x="4880680" y="1310770"/>
            <a:ext cx="2754319" cy="330987"/>
          </a:xfrm>
          <a:prstGeom prst="rect">
            <a:avLst/>
          </a:prstGeom>
          <a:noFill/>
        </p:spPr>
        <p:txBody>
          <a:bodyPr wrap="square" lIns="0" tIns="0" rIns="0" bIns="0" rtlCol="0" anchor="t">
            <a:noAutofit/>
          </a:bodyPr>
          <a:lstStyle>
            <a:defPPr>
              <a:defRPr lang="en-US"/>
            </a:defPPr>
            <a:lvl1pPr>
              <a:defRPr b="1">
                <a:solidFill>
                  <a:schemeClr val="bg1"/>
                </a:solidFill>
                <a:latin typeface="Open Sans Light" pitchFamily="2" charset="0"/>
                <a:ea typeface="Open Sans Light" pitchFamily="2" charset="0"/>
                <a:cs typeface="Open Sans Light" pitchFamily="2"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0">
                <a:solidFill>
                  <a:srgbClr val="FFFFFF"/>
                </a:solidFill>
                <a:latin typeface="Arial"/>
                <a:ea typeface="Open Sans Light"/>
                <a:cs typeface="Arial"/>
              </a:rPr>
              <a:t>Themes</a:t>
            </a:r>
            <a:endParaRPr kumimoji="0" lang="en-GB" sz="1800" b="0" i="0" u="none" strike="noStrike" kern="1200" cap="none" spc="0" normalizeH="0" baseline="0" noProof="0">
              <a:ln>
                <a:noFill/>
              </a:ln>
              <a:solidFill>
                <a:srgbClr val="FFFFFF"/>
              </a:solidFill>
              <a:effectLst/>
              <a:uLnTx/>
              <a:uFillTx/>
              <a:latin typeface="Arial" panose="020B0604020202020204" pitchFamily="34" charset="0"/>
              <a:ea typeface="Open Sans Light" pitchFamily="2" charset="0"/>
              <a:cs typeface="Arial" panose="020B0604020202020204" pitchFamily="34" charset="0"/>
            </a:endParaRPr>
          </a:p>
        </p:txBody>
      </p:sp>
      <p:cxnSp>
        <p:nvCxnSpPr>
          <p:cNvPr id="30" name="Straight Connector 29">
            <a:extLst>
              <a:ext uri="{FF2B5EF4-FFF2-40B4-BE49-F238E27FC236}">
                <a16:creationId xmlns:a16="http://schemas.microsoft.com/office/drawing/2014/main" id="{78932564-C895-BC64-7B49-56BAA3D14D47}"/>
              </a:ext>
            </a:extLst>
          </p:cNvPr>
          <p:cNvCxnSpPr>
            <a:cxnSpLocks/>
          </p:cNvCxnSpPr>
          <p:nvPr/>
        </p:nvCxnSpPr>
        <p:spPr>
          <a:xfrm>
            <a:off x="4880680" y="1679446"/>
            <a:ext cx="2020827"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graphicFrame>
        <p:nvGraphicFramePr>
          <p:cNvPr id="31" name="Table 30">
            <a:extLst>
              <a:ext uri="{FF2B5EF4-FFF2-40B4-BE49-F238E27FC236}">
                <a16:creationId xmlns:a16="http://schemas.microsoft.com/office/drawing/2014/main" id="{39B9B3A6-9099-E305-8953-21DBE2132701}"/>
              </a:ext>
            </a:extLst>
          </p:cNvPr>
          <p:cNvGraphicFramePr>
            <a:graphicFrameLocks noGrp="1"/>
          </p:cNvGraphicFramePr>
          <p:nvPr>
            <p:extLst>
              <p:ext uri="{D42A27DB-BD31-4B8C-83A1-F6EECF244321}">
                <p14:modId xmlns:p14="http://schemas.microsoft.com/office/powerpoint/2010/main" val="3378125373"/>
              </p:ext>
            </p:extLst>
          </p:nvPr>
        </p:nvGraphicFramePr>
        <p:xfrm>
          <a:off x="4880681" y="1829083"/>
          <a:ext cx="6347654" cy="1554480"/>
        </p:xfrm>
        <a:graphic>
          <a:graphicData uri="http://schemas.openxmlformats.org/drawingml/2006/table">
            <a:tbl>
              <a:tblPr>
                <a:tableStyleId>{5C22544A-7EE6-4342-B048-85BDC9FD1C3A}</a:tableStyleId>
              </a:tblPr>
              <a:tblGrid>
                <a:gridCol w="1704117">
                  <a:extLst>
                    <a:ext uri="{9D8B030D-6E8A-4147-A177-3AD203B41FA5}">
                      <a16:colId xmlns:a16="http://schemas.microsoft.com/office/drawing/2014/main" val="2016023353"/>
                    </a:ext>
                  </a:extLst>
                </a:gridCol>
                <a:gridCol w="1704117">
                  <a:extLst>
                    <a:ext uri="{9D8B030D-6E8A-4147-A177-3AD203B41FA5}">
                      <a16:colId xmlns:a16="http://schemas.microsoft.com/office/drawing/2014/main" val="3270494959"/>
                    </a:ext>
                  </a:extLst>
                </a:gridCol>
                <a:gridCol w="2939420">
                  <a:extLst>
                    <a:ext uri="{9D8B030D-6E8A-4147-A177-3AD203B41FA5}">
                      <a16:colId xmlns:a16="http://schemas.microsoft.com/office/drawing/2014/main" val="394603922"/>
                    </a:ext>
                  </a:extLst>
                </a:gridCol>
              </a:tblGrid>
              <a:tr h="487368">
                <a:tc>
                  <a:txBody>
                    <a:bodyPr/>
                    <a:lstStyle/>
                    <a:p>
                      <a:r>
                        <a:rPr lang="en-GB" sz="1200">
                          <a:solidFill>
                            <a:schemeClr val="bg1"/>
                          </a:solidFill>
                        </a:rPr>
                        <a:t>Composites</a:t>
                      </a:r>
                      <a:endParaRPr lang="en-GB" sz="1200" i="1">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GB" sz="1200">
                          <a:solidFill>
                            <a:schemeClr val="bg1"/>
                          </a:solidFill>
                        </a:rPr>
                        <a:t>Energy and green hydrogen</a:t>
                      </a:r>
                    </a:p>
                    <a:p>
                      <a:endParaRPr lang="en-GB" sz="1200" i="1">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GB" sz="1200">
                          <a:solidFill>
                            <a:schemeClr val="bg1"/>
                          </a:solidFill>
                        </a:rPr>
                        <a:t>Assembly of new 2D materials from atomic planes</a:t>
                      </a:r>
                    </a:p>
                    <a:p>
                      <a:endParaRPr lang="en-GB" sz="1200" i="1">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076713026"/>
                  </a:ext>
                </a:extLst>
              </a:tr>
              <a:tr h="487368">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GB" sz="1200">
                          <a:solidFill>
                            <a:schemeClr val="bg1"/>
                          </a:solidFill>
                        </a:rPr>
                        <a:t>Functional membranes</a:t>
                      </a:r>
                    </a:p>
                    <a:p>
                      <a:endParaRPr lang="en-GB" sz="1200" i="1">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GB" sz="1200">
                          <a:solidFill>
                            <a:schemeClr val="bg1"/>
                          </a:solidFill>
                        </a:rPr>
                        <a:t>Nanomedicine</a:t>
                      </a:r>
                    </a:p>
                    <a:p>
                      <a:endParaRPr lang="en-GB" sz="1200" i="1">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GB" sz="1200">
                          <a:solidFill>
                            <a:schemeClr val="bg1"/>
                          </a:solidFill>
                        </a:rPr>
                        <a:t>Printed electronics and heat management materials</a:t>
                      </a:r>
                    </a:p>
                    <a:p>
                      <a:endParaRPr lang="en-GB" sz="1200" i="1">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132151589"/>
                  </a:ext>
                </a:extLst>
              </a:tr>
              <a:tr h="255007">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lang="en-GB" sz="1200">
                        <a:solidFill>
                          <a:schemeClr val="bg1"/>
                        </a:solidFill>
                        <a:ea typeface="Calibri"/>
                        <a:cs typeface="Calibri"/>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a:endParaRPr lang="en-US" sz="1200">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a:endParaRPr lang="en-US" sz="1200">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805417082"/>
                  </a:ext>
                </a:extLst>
              </a:tr>
            </a:tbl>
          </a:graphicData>
        </a:graphic>
      </p:graphicFrame>
      <p:graphicFrame>
        <p:nvGraphicFramePr>
          <p:cNvPr id="3" name="Table 2">
            <a:extLst>
              <a:ext uri="{FF2B5EF4-FFF2-40B4-BE49-F238E27FC236}">
                <a16:creationId xmlns:a16="http://schemas.microsoft.com/office/drawing/2014/main" id="{B8CE7296-7039-CD66-4EBC-4190BFD25539}"/>
              </a:ext>
            </a:extLst>
          </p:cNvPr>
          <p:cNvGraphicFramePr>
            <a:graphicFrameLocks noGrp="1"/>
          </p:cNvGraphicFramePr>
          <p:nvPr>
            <p:extLst>
              <p:ext uri="{D42A27DB-BD31-4B8C-83A1-F6EECF244321}">
                <p14:modId xmlns:p14="http://schemas.microsoft.com/office/powerpoint/2010/main" val="942105742"/>
              </p:ext>
            </p:extLst>
          </p:nvPr>
        </p:nvGraphicFramePr>
        <p:xfrm>
          <a:off x="4693507" y="5977798"/>
          <a:ext cx="7185090" cy="370840"/>
        </p:xfrm>
        <a:graphic>
          <a:graphicData uri="http://schemas.openxmlformats.org/drawingml/2006/table">
            <a:tbl>
              <a:tblPr bandRow="1">
                <a:tableStyleId>{5C22544A-7EE6-4342-B048-85BDC9FD1C3A}</a:tableStyleId>
              </a:tblPr>
              <a:tblGrid>
                <a:gridCol w="1699055">
                  <a:extLst>
                    <a:ext uri="{9D8B030D-6E8A-4147-A177-3AD203B41FA5}">
                      <a16:colId xmlns:a16="http://schemas.microsoft.com/office/drawing/2014/main" val="3965022016"/>
                    </a:ext>
                  </a:extLst>
                </a:gridCol>
                <a:gridCol w="1554009">
                  <a:extLst>
                    <a:ext uri="{9D8B030D-6E8A-4147-A177-3AD203B41FA5}">
                      <a16:colId xmlns:a16="http://schemas.microsoft.com/office/drawing/2014/main" val="3517273429"/>
                    </a:ext>
                  </a:extLst>
                </a:gridCol>
                <a:gridCol w="1057990">
                  <a:extLst>
                    <a:ext uri="{9D8B030D-6E8A-4147-A177-3AD203B41FA5}">
                      <a16:colId xmlns:a16="http://schemas.microsoft.com/office/drawing/2014/main" val="42269687"/>
                    </a:ext>
                  </a:extLst>
                </a:gridCol>
                <a:gridCol w="1437018">
                  <a:extLst>
                    <a:ext uri="{9D8B030D-6E8A-4147-A177-3AD203B41FA5}">
                      <a16:colId xmlns:a16="http://schemas.microsoft.com/office/drawing/2014/main" val="2606530108"/>
                    </a:ext>
                  </a:extLst>
                </a:gridCol>
                <a:gridCol w="1437018">
                  <a:extLst>
                    <a:ext uri="{9D8B030D-6E8A-4147-A177-3AD203B41FA5}">
                      <a16:colId xmlns:a16="http://schemas.microsoft.com/office/drawing/2014/main" val="2725173044"/>
                    </a:ext>
                  </a:extLst>
                </a:gridCol>
              </a:tblGrid>
              <a:tr h="370840">
                <a:tc>
                  <a: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n-GB" sz="1200">
                          <a:solidFill>
                            <a:schemeClr val="bg1"/>
                          </a:solidFill>
                          <a:ea typeface="Calibri"/>
                          <a:cs typeface="Calibri"/>
                        </a:rPr>
                        <a:t>Royal Academy </a:t>
                      </a:r>
                      <a:br>
                        <a:rPr lang="en-GB" sz="1200">
                          <a:solidFill>
                            <a:srgbClr val="FFFFFF"/>
                          </a:solidFill>
                          <a:ea typeface="Calibri"/>
                          <a:cs typeface="Calibri"/>
                        </a:rPr>
                      </a:br>
                      <a:r>
                        <a:rPr lang="en-GB" sz="1200">
                          <a:solidFill>
                            <a:schemeClr val="bg1"/>
                          </a:solidFill>
                          <a:ea typeface="Calibri"/>
                          <a:cs typeface="Calibri"/>
                        </a:rPr>
                        <a:t>of Engineering</a:t>
                      </a:r>
                    </a:p>
                  </a:txBody>
                  <a:tcPr marL="0" marR="0" marT="0" marB="0" anchor="ctr">
                    <a:lnL w="12700" cmpd="sng">
                      <a:noFill/>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a:r>
                        <a:rPr lang="en-GB" sz="1200">
                          <a:solidFill>
                            <a:schemeClr val="bg1"/>
                          </a:solidFill>
                          <a:ea typeface="Calibri"/>
                          <a:cs typeface="Calibri"/>
                        </a:rPr>
                        <a:t>Morgan Advanced Materials</a:t>
                      </a:r>
                      <a:endParaRPr lang="en-US" sz="1200">
                        <a:solidFill>
                          <a:schemeClr val="bg1"/>
                        </a:solidFill>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n-GB" sz="1200">
                          <a:solidFill>
                            <a:schemeClr val="bg1"/>
                          </a:solidFill>
                          <a:ea typeface="Calibri"/>
                          <a:cs typeface="Calibri"/>
                        </a:rPr>
                        <a:t>Carlsberg</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a:r>
                        <a:rPr lang="en-GB" sz="1200">
                          <a:solidFill>
                            <a:schemeClr val="bg1"/>
                          </a:solidFill>
                          <a:ea typeface="Calibri"/>
                          <a:cs typeface="Calibri"/>
                        </a:rPr>
                        <a:t>University of </a:t>
                      </a:r>
                      <a:br>
                        <a:rPr lang="en-GB" sz="1200">
                          <a:solidFill>
                            <a:srgbClr val="FFFFFF"/>
                          </a:solidFill>
                          <a:ea typeface="Calibri"/>
                          <a:cs typeface="Calibri"/>
                        </a:rPr>
                      </a:br>
                      <a:r>
                        <a:rPr lang="en-GB" sz="1200">
                          <a:solidFill>
                            <a:schemeClr val="bg1"/>
                          </a:solidFill>
                          <a:ea typeface="Calibri"/>
                          <a:cs typeface="Calibri"/>
                        </a:rPr>
                        <a:t>Cambridge</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a:r>
                        <a:rPr lang="en-GB" sz="1200">
                          <a:solidFill>
                            <a:schemeClr val="bg1"/>
                          </a:solidFill>
                          <a:ea typeface="Calibri"/>
                          <a:cs typeface="Calibri"/>
                        </a:rPr>
                        <a:t>National Physical </a:t>
                      </a:r>
                      <a:br>
                        <a:rPr lang="en-GB" sz="1200">
                          <a:solidFill>
                            <a:srgbClr val="FFFFFF"/>
                          </a:solidFill>
                          <a:ea typeface="Calibri"/>
                          <a:cs typeface="Calibri"/>
                        </a:rPr>
                      </a:br>
                      <a:r>
                        <a:rPr lang="en-GB" sz="1200">
                          <a:solidFill>
                            <a:schemeClr val="bg1"/>
                          </a:solidFill>
                          <a:ea typeface="Calibri"/>
                          <a:cs typeface="Calibri"/>
                        </a:rPr>
                        <a:t>Laboratory*</a:t>
                      </a:r>
                    </a:p>
                  </a:txBody>
                  <a:tcPr marL="0" marR="0" marT="0" marB="0" anchor="ctr">
                    <a:lnL w="12700" cap="flat" cmpd="sng" algn="ctr">
                      <a:solidFill>
                        <a:schemeClr val="bg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638766098"/>
                  </a:ext>
                </a:extLst>
              </a:tr>
            </a:tbl>
          </a:graphicData>
        </a:graphic>
      </p:graphicFrame>
      <p:sp>
        <p:nvSpPr>
          <p:cNvPr id="9" name="Picture Placeholder 8">
            <a:extLst>
              <a:ext uri="{FF2B5EF4-FFF2-40B4-BE49-F238E27FC236}">
                <a16:creationId xmlns:a16="http://schemas.microsoft.com/office/drawing/2014/main" id="{24EBE303-A0E7-C3F3-7677-AFF4A2D1AAEF}"/>
              </a:ext>
            </a:extLst>
          </p:cNvPr>
          <p:cNvSpPr>
            <a:spLocks noGrp="1"/>
          </p:cNvSpPr>
          <p:nvPr>
            <p:ph type="pic" sz="quarter" idx="13"/>
          </p:nvPr>
        </p:nvSpPr>
        <p:spPr/>
        <p:txBody>
          <a:bodyPr/>
          <a:lstStyle/>
          <a:p>
            <a:endParaRPr lang="en-US"/>
          </a:p>
        </p:txBody>
      </p:sp>
    </p:spTree>
    <p:extLst>
      <p:ext uri="{BB962C8B-B14F-4D97-AF65-F5344CB8AC3E}">
        <p14:creationId xmlns:p14="http://schemas.microsoft.com/office/powerpoint/2010/main" val="2465140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1" descr="A blue and green light pattern&#10;&#10;Description automatically generated with medium confidence">
            <a:extLst>
              <a:ext uri="{FF2B5EF4-FFF2-40B4-BE49-F238E27FC236}">
                <a16:creationId xmlns:a16="http://schemas.microsoft.com/office/drawing/2014/main" id="{5F797959-F4BB-BAFC-3343-52E8B364BCEC}"/>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4340506" y="0"/>
            <a:ext cx="7851494" cy="6858000"/>
          </a:xfrm>
          <a:prstGeom prst="rect">
            <a:avLst/>
          </a:prstGeom>
        </p:spPr>
      </p:pic>
      <p:sp>
        <p:nvSpPr>
          <p:cNvPr id="3" name="Text Placeholder 2">
            <a:extLst>
              <a:ext uri="{FF2B5EF4-FFF2-40B4-BE49-F238E27FC236}">
                <a16:creationId xmlns:a16="http://schemas.microsoft.com/office/drawing/2014/main" id="{2C5DB71D-E601-DE94-031D-4A53AD563D4D}"/>
              </a:ext>
            </a:extLst>
          </p:cNvPr>
          <p:cNvSpPr>
            <a:spLocks noGrp="1"/>
          </p:cNvSpPr>
          <p:nvPr>
            <p:ph type="body" sz="quarter" idx="10"/>
          </p:nvPr>
        </p:nvSpPr>
        <p:spPr>
          <a:xfrm>
            <a:off x="526646" y="254712"/>
            <a:ext cx="3376843" cy="1409461"/>
          </a:xfrm>
        </p:spPr>
        <p:txBody>
          <a:bodyPr/>
          <a:lstStyle/>
          <a:p>
            <a:r>
              <a:rPr lang="en-GB"/>
              <a:t>Photon Science Institute </a:t>
            </a:r>
            <a:endParaRPr lang="en-US"/>
          </a:p>
        </p:txBody>
      </p:sp>
      <p:sp>
        <p:nvSpPr>
          <p:cNvPr id="12" name="Text Placeholder 11">
            <a:extLst>
              <a:ext uri="{FF2B5EF4-FFF2-40B4-BE49-F238E27FC236}">
                <a16:creationId xmlns:a16="http://schemas.microsoft.com/office/drawing/2014/main" id="{8DD6C428-FEBD-705B-34E9-ED0F2CFCEADF}"/>
              </a:ext>
            </a:extLst>
          </p:cNvPr>
          <p:cNvSpPr>
            <a:spLocks noGrp="1"/>
          </p:cNvSpPr>
          <p:nvPr>
            <p:ph type="body" sz="quarter" idx="11"/>
          </p:nvPr>
        </p:nvSpPr>
        <p:spPr/>
        <p:txBody>
          <a:bodyPr/>
          <a:lstStyle/>
          <a:p>
            <a:r>
              <a:rPr lang="en-US">
                <a:latin typeface="Arial"/>
                <a:ea typeface="Calibri"/>
                <a:cs typeface="Calibri"/>
              </a:rPr>
              <a:t>Enabling and </a:t>
            </a:r>
            <a:r>
              <a:rPr lang="en-US" err="1">
                <a:latin typeface="Arial"/>
                <a:ea typeface="Calibri"/>
                <a:cs typeface="Calibri"/>
              </a:rPr>
              <a:t>catalysing</a:t>
            </a:r>
            <a:r>
              <a:rPr lang="en-US">
                <a:latin typeface="Arial"/>
                <a:ea typeface="Calibri"/>
                <a:cs typeface="Calibri"/>
              </a:rPr>
              <a:t> world-leading science and innovation using the tools of cutting-edge photonics, spectroscopy and imaging.</a:t>
            </a:r>
            <a:endParaRPr lang="en-US">
              <a:latin typeface="Arial"/>
            </a:endParaRPr>
          </a:p>
        </p:txBody>
      </p:sp>
      <p:sp>
        <p:nvSpPr>
          <p:cNvPr id="13" name="Text Placeholder 12">
            <a:extLst>
              <a:ext uri="{FF2B5EF4-FFF2-40B4-BE49-F238E27FC236}">
                <a16:creationId xmlns:a16="http://schemas.microsoft.com/office/drawing/2014/main" id="{1FF7CD16-9F19-B8FA-7B25-7E058C785A84}"/>
              </a:ext>
            </a:extLst>
          </p:cNvPr>
          <p:cNvSpPr>
            <a:spLocks noGrp="1"/>
          </p:cNvSpPr>
          <p:nvPr>
            <p:ph type="body" sz="quarter" idx="12"/>
          </p:nvPr>
        </p:nvSpPr>
        <p:spPr/>
        <p:txBody>
          <a:bodyPr/>
          <a:lstStyle/>
          <a:p>
            <a:endParaRPr lang="en-US"/>
          </a:p>
        </p:txBody>
      </p:sp>
      <p:sp>
        <p:nvSpPr>
          <p:cNvPr id="15" name="Rectangle 14">
            <a:extLst>
              <a:ext uri="{FF2B5EF4-FFF2-40B4-BE49-F238E27FC236}">
                <a16:creationId xmlns:a16="http://schemas.microsoft.com/office/drawing/2014/main" id="{38D52613-BBC9-B126-F74E-4D2DDE9C3595}"/>
              </a:ext>
            </a:extLst>
          </p:cNvPr>
          <p:cNvSpPr/>
          <p:nvPr/>
        </p:nvSpPr>
        <p:spPr>
          <a:xfrm>
            <a:off x="4693506" y="958851"/>
            <a:ext cx="7185087" cy="1657028"/>
          </a:xfrm>
          <a:prstGeom prst="rect">
            <a:avLst/>
          </a:prstGeom>
          <a:solidFill>
            <a:schemeClr val="accent5">
              <a:lumMod val="50000"/>
              <a:alpha val="88000"/>
            </a:schemeClr>
          </a:solidFill>
          <a:ln w="127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16" name="TextBox 15">
            <a:extLst>
              <a:ext uri="{FF2B5EF4-FFF2-40B4-BE49-F238E27FC236}">
                <a16:creationId xmlns:a16="http://schemas.microsoft.com/office/drawing/2014/main" id="{9B6EDCE0-DA40-DD15-6D26-08DB13B1A5FB}"/>
              </a:ext>
            </a:extLst>
          </p:cNvPr>
          <p:cNvSpPr txBox="1"/>
          <p:nvPr/>
        </p:nvSpPr>
        <p:spPr>
          <a:xfrm>
            <a:off x="4880680" y="1310770"/>
            <a:ext cx="2754319" cy="330987"/>
          </a:xfrm>
          <a:prstGeom prst="rect">
            <a:avLst/>
          </a:prstGeom>
          <a:noFill/>
        </p:spPr>
        <p:txBody>
          <a:bodyPr wrap="square" lIns="0" tIns="0" rIns="0" bIns="0" rtlCol="0">
            <a:noAutofit/>
          </a:bodyPr>
          <a:lstStyle>
            <a:defPPr>
              <a:defRPr lang="en-US"/>
            </a:defPPr>
            <a:lvl1pPr>
              <a:defRPr b="1">
                <a:solidFill>
                  <a:schemeClr val="bg1"/>
                </a:solidFill>
                <a:latin typeface="Open Sans Light" pitchFamily="2" charset="0"/>
                <a:ea typeface="Open Sans Light" pitchFamily="2" charset="0"/>
                <a:cs typeface="Open Sans Light" pitchFamily="2"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FFFFFF"/>
                </a:solidFill>
                <a:effectLst/>
                <a:uLnTx/>
                <a:uFillTx/>
                <a:latin typeface="Arial" panose="020B0604020202020204" pitchFamily="34" charset="0"/>
                <a:ea typeface="Open Sans Light" pitchFamily="2" charset="0"/>
                <a:cs typeface="Arial" panose="020B0604020202020204" pitchFamily="34" charset="0"/>
              </a:rPr>
              <a:t>Themes</a:t>
            </a:r>
          </a:p>
        </p:txBody>
      </p:sp>
      <p:cxnSp>
        <p:nvCxnSpPr>
          <p:cNvPr id="17" name="Straight Connector 16">
            <a:extLst>
              <a:ext uri="{FF2B5EF4-FFF2-40B4-BE49-F238E27FC236}">
                <a16:creationId xmlns:a16="http://schemas.microsoft.com/office/drawing/2014/main" id="{A8599FE0-1662-24CE-9773-8D99B4473921}"/>
              </a:ext>
            </a:extLst>
          </p:cNvPr>
          <p:cNvCxnSpPr>
            <a:cxnSpLocks/>
          </p:cNvCxnSpPr>
          <p:nvPr/>
        </p:nvCxnSpPr>
        <p:spPr>
          <a:xfrm>
            <a:off x="4880680" y="1679446"/>
            <a:ext cx="2020827"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graphicFrame>
        <p:nvGraphicFramePr>
          <p:cNvPr id="18" name="Table 17">
            <a:extLst>
              <a:ext uri="{FF2B5EF4-FFF2-40B4-BE49-F238E27FC236}">
                <a16:creationId xmlns:a16="http://schemas.microsoft.com/office/drawing/2014/main" id="{6E9CA49B-BC77-24C1-1849-9C133474DD51}"/>
              </a:ext>
            </a:extLst>
          </p:cNvPr>
          <p:cNvGraphicFramePr>
            <a:graphicFrameLocks noGrp="1"/>
          </p:cNvGraphicFramePr>
          <p:nvPr>
            <p:extLst>
              <p:ext uri="{D42A27DB-BD31-4B8C-83A1-F6EECF244321}">
                <p14:modId xmlns:p14="http://schemas.microsoft.com/office/powerpoint/2010/main" val="3377618943"/>
              </p:ext>
            </p:extLst>
          </p:nvPr>
        </p:nvGraphicFramePr>
        <p:xfrm>
          <a:off x="4880681" y="1829082"/>
          <a:ext cx="6784269" cy="1309902"/>
        </p:xfrm>
        <a:graphic>
          <a:graphicData uri="http://schemas.openxmlformats.org/drawingml/2006/table">
            <a:tbl>
              <a:tblPr>
                <a:tableStyleId>{5C22544A-7EE6-4342-B048-85BDC9FD1C3A}</a:tableStyleId>
              </a:tblPr>
              <a:tblGrid>
                <a:gridCol w="2261423">
                  <a:extLst>
                    <a:ext uri="{9D8B030D-6E8A-4147-A177-3AD203B41FA5}">
                      <a16:colId xmlns:a16="http://schemas.microsoft.com/office/drawing/2014/main" val="2016023353"/>
                    </a:ext>
                  </a:extLst>
                </a:gridCol>
                <a:gridCol w="2261423">
                  <a:extLst>
                    <a:ext uri="{9D8B030D-6E8A-4147-A177-3AD203B41FA5}">
                      <a16:colId xmlns:a16="http://schemas.microsoft.com/office/drawing/2014/main" val="3270494959"/>
                    </a:ext>
                  </a:extLst>
                </a:gridCol>
                <a:gridCol w="2261423">
                  <a:extLst>
                    <a:ext uri="{9D8B030D-6E8A-4147-A177-3AD203B41FA5}">
                      <a16:colId xmlns:a16="http://schemas.microsoft.com/office/drawing/2014/main" val="394603922"/>
                    </a:ext>
                  </a:extLst>
                </a:gridCol>
              </a:tblGrid>
              <a:tr h="412179">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GB" sz="1200">
                          <a:solidFill>
                            <a:schemeClr val="bg1"/>
                          </a:solidFill>
                        </a:rPr>
                        <a:t>Photonic materials and devices</a:t>
                      </a:r>
                      <a:endParaRPr lang="en-GB" sz="1200" i="1">
                        <a:solidFill>
                          <a:schemeClr val="bg1"/>
                        </a:solidFill>
                      </a:endParaRPr>
                    </a:p>
                    <a:p>
                      <a:endParaRPr lang="en-GB" sz="1200" i="1">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GB" sz="1200">
                          <a:solidFill>
                            <a:schemeClr val="bg1"/>
                          </a:solidFill>
                        </a:rPr>
                        <a:t>Advanced instrumentation development</a:t>
                      </a:r>
                      <a:endParaRPr lang="en-GB" sz="1200" i="1">
                        <a:solidFill>
                          <a:schemeClr val="bg1"/>
                        </a:solidFill>
                      </a:endParaRPr>
                    </a:p>
                    <a:p>
                      <a:endParaRPr lang="en-GB" sz="1200" i="1">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GB" sz="1200" err="1">
                          <a:solidFill>
                            <a:schemeClr val="bg1"/>
                          </a:solidFill>
                        </a:rPr>
                        <a:t>Biophotonics</a:t>
                      </a:r>
                      <a:r>
                        <a:rPr lang="en-GB" sz="1200">
                          <a:solidFill>
                            <a:schemeClr val="bg1"/>
                          </a:solidFill>
                        </a:rPr>
                        <a:t> and bioanalytical spectroscopy</a:t>
                      </a:r>
                      <a:endParaRPr lang="en-GB" sz="1200" i="1">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076713026"/>
                  </a:ext>
                </a:extLst>
              </a:tr>
              <a:tr h="334911">
                <a:tc>
                  <a:txBody>
                    <a:bodyPr/>
                    <a:lstStyle/>
                    <a:p>
                      <a:endParaRPr lang="en-GB" sz="1200" i="1">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endParaRPr lang="en-GB" sz="1200" i="1">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endParaRPr lang="en-GB" sz="1200" i="1">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132151589"/>
                  </a:ext>
                </a:extLst>
              </a:tr>
              <a:tr h="334911">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lang="en-GB" sz="1200">
                        <a:solidFill>
                          <a:schemeClr val="bg1"/>
                        </a:solidFill>
                        <a:ea typeface="Calibri"/>
                        <a:cs typeface="Calibri"/>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a:endParaRPr lang="en-US" sz="1200">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a:endParaRPr lang="en-US" sz="1200">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805417082"/>
                  </a:ext>
                </a:extLst>
              </a:tr>
            </a:tbl>
          </a:graphicData>
        </a:graphic>
      </p:graphicFrame>
      <p:sp>
        <p:nvSpPr>
          <p:cNvPr id="24" name="Picture Placeholder 23">
            <a:extLst>
              <a:ext uri="{FF2B5EF4-FFF2-40B4-BE49-F238E27FC236}">
                <a16:creationId xmlns:a16="http://schemas.microsoft.com/office/drawing/2014/main" id="{42A0FAAE-043A-471D-088F-EAF64879C932}"/>
              </a:ext>
            </a:extLst>
          </p:cNvPr>
          <p:cNvSpPr>
            <a:spLocks noGrp="1"/>
          </p:cNvSpPr>
          <p:nvPr>
            <p:ph type="pic" sz="quarter" idx="13"/>
          </p:nvPr>
        </p:nvSpPr>
        <p:spPr/>
        <p:txBody>
          <a:bodyPr/>
          <a:lstStyle/>
          <a:p>
            <a:endParaRPr lang="en-US"/>
          </a:p>
        </p:txBody>
      </p:sp>
      <p:sp>
        <p:nvSpPr>
          <p:cNvPr id="4" name="Rectangle 3">
            <a:extLst>
              <a:ext uri="{FF2B5EF4-FFF2-40B4-BE49-F238E27FC236}">
                <a16:creationId xmlns:a16="http://schemas.microsoft.com/office/drawing/2014/main" id="{9A2B8A7C-4D1B-C741-2223-949C30C7C728}"/>
              </a:ext>
            </a:extLst>
          </p:cNvPr>
          <p:cNvSpPr/>
          <p:nvPr/>
        </p:nvSpPr>
        <p:spPr>
          <a:xfrm>
            <a:off x="4693506" y="5854148"/>
            <a:ext cx="7185087" cy="618140"/>
          </a:xfrm>
          <a:prstGeom prst="rect">
            <a:avLst/>
          </a:prstGeom>
          <a:solidFill>
            <a:srgbClr val="5C2A7A">
              <a:alpha val="89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graphicFrame>
        <p:nvGraphicFramePr>
          <p:cNvPr id="5" name="Table 4">
            <a:extLst>
              <a:ext uri="{FF2B5EF4-FFF2-40B4-BE49-F238E27FC236}">
                <a16:creationId xmlns:a16="http://schemas.microsoft.com/office/drawing/2014/main" id="{96B922BB-A83A-563E-33E6-A8C6A172DEF6}"/>
              </a:ext>
            </a:extLst>
          </p:cNvPr>
          <p:cNvGraphicFramePr>
            <a:graphicFrameLocks noGrp="1"/>
          </p:cNvGraphicFramePr>
          <p:nvPr>
            <p:extLst>
              <p:ext uri="{D42A27DB-BD31-4B8C-83A1-F6EECF244321}">
                <p14:modId xmlns:p14="http://schemas.microsoft.com/office/powerpoint/2010/main" val="671654935"/>
              </p:ext>
            </p:extLst>
          </p:nvPr>
        </p:nvGraphicFramePr>
        <p:xfrm>
          <a:off x="4693507" y="5905911"/>
          <a:ext cx="7185086" cy="548640"/>
        </p:xfrm>
        <a:graphic>
          <a:graphicData uri="http://schemas.openxmlformats.org/drawingml/2006/table">
            <a:tbl>
              <a:tblPr bandRow="1">
                <a:tableStyleId>{5C22544A-7EE6-4342-B048-85BDC9FD1C3A}</a:tableStyleId>
              </a:tblPr>
              <a:tblGrid>
                <a:gridCol w="1699054">
                  <a:extLst>
                    <a:ext uri="{9D8B030D-6E8A-4147-A177-3AD203B41FA5}">
                      <a16:colId xmlns:a16="http://schemas.microsoft.com/office/drawing/2014/main" val="3965022016"/>
                    </a:ext>
                  </a:extLst>
                </a:gridCol>
                <a:gridCol w="1543767">
                  <a:extLst>
                    <a:ext uri="{9D8B030D-6E8A-4147-A177-3AD203B41FA5}">
                      <a16:colId xmlns:a16="http://schemas.microsoft.com/office/drawing/2014/main" val="3517273429"/>
                    </a:ext>
                  </a:extLst>
                </a:gridCol>
                <a:gridCol w="1162747">
                  <a:extLst>
                    <a:ext uri="{9D8B030D-6E8A-4147-A177-3AD203B41FA5}">
                      <a16:colId xmlns:a16="http://schemas.microsoft.com/office/drawing/2014/main" val="42269687"/>
                    </a:ext>
                  </a:extLst>
                </a:gridCol>
                <a:gridCol w="1572477">
                  <a:extLst>
                    <a:ext uri="{9D8B030D-6E8A-4147-A177-3AD203B41FA5}">
                      <a16:colId xmlns:a16="http://schemas.microsoft.com/office/drawing/2014/main" val="2606530108"/>
                    </a:ext>
                  </a:extLst>
                </a:gridCol>
                <a:gridCol w="1207041">
                  <a:extLst>
                    <a:ext uri="{9D8B030D-6E8A-4147-A177-3AD203B41FA5}">
                      <a16:colId xmlns:a16="http://schemas.microsoft.com/office/drawing/2014/main" val="2725173044"/>
                    </a:ext>
                  </a:extLst>
                </a:gridCol>
              </a:tblGrid>
              <a:tr h="370840">
                <a:tc>
                  <a:txBody>
                    <a:bodyPr/>
                    <a:lstStyle/>
                    <a:p>
                      <a:pPr algn="ctr"/>
                      <a:r>
                        <a:rPr lang="en-US" sz="1200">
                          <a:solidFill>
                            <a:schemeClr val="bg1"/>
                          </a:solidFill>
                          <a:cs typeface="Calibri"/>
                        </a:rPr>
                        <a:t>Royce Institute for Advanced Materials</a:t>
                      </a:r>
                    </a:p>
                  </a:txBody>
                  <a:tcPr marL="0" marR="0" marT="0" marB="0" anchor="ctr">
                    <a:lnL w="12700" cmpd="sng">
                      <a:noFill/>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a:r>
                        <a:rPr lang="en-US" sz="1200">
                          <a:solidFill>
                            <a:schemeClr val="bg1"/>
                          </a:solidFill>
                          <a:cs typeface="Calibri"/>
                        </a:rPr>
                        <a:t>National Physical Laboratory</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a:r>
                        <a:rPr lang="en-US" sz="1200">
                          <a:solidFill>
                            <a:schemeClr val="bg1"/>
                          </a:solidFill>
                          <a:cs typeface="Calibri"/>
                        </a:rPr>
                        <a:t>National </a:t>
                      </a:r>
                      <a:br>
                        <a:rPr lang="en-US" sz="1200">
                          <a:solidFill>
                            <a:srgbClr val="FFFFFF"/>
                          </a:solidFill>
                          <a:cs typeface="Calibri"/>
                        </a:rPr>
                      </a:br>
                      <a:r>
                        <a:rPr lang="en-US" sz="1200">
                          <a:solidFill>
                            <a:schemeClr val="bg1"/>
                          </a:solidFill>
                          <a:cs typeface="Calibri"/>
                        </a:rPr>
                        <a:t>Nuclear Laboratory</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a:r>
                        <a:rPr lang="en-US" sz="1200">
                          <a:solidFill>
                            <a:schemeClr val="bg1"/>
                          </a:solidFill>
                          <a:cs typeface="Calibri"/>
                        </a:rPr>
                        <a:t>STFC Daresbury/</a:t>
                      </a:r>
                      <a:br>
                        <a:rPr lang="en-US" sz="1200">
                          <a:solidFill>
                            <a:srgbClr val="FFFFFF"/>
                          </a:solidFill>
                          <a:cs typeface="Calibri"/>
                        </a:rPr>
                      </a:br>
                      <a:r>
                        <a:rPr lang="en-US" sz="1200">
                          <a:solidFill>
                            <a:schemeClr val="bg1"/>
                          </a:solidFill>
                          <a:cs typeface="Calibri"/>
                        </a:rPr>
                        <a:t>Cockcroft Institute</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a:r>
                        <a:rPr lang="en-US" sz="1200">
                          <a:solidFill>
                            <a:schemeClr val="bg1"/>
                          </a:solidFill>
                          <a:cs typeface="Calibri"/>
                        </a:rPr>
                        <a:t>UK Catalysis </a:t>
                      </a:r>
                      <a:br>
                        <a:rPr lang="en-US" sz="1200">
                          <a:solidFill>
                            <a:srgbClr val="FFFFFF"/>
                          </a:solidFill>
                          <a:cs typeface="Calibri"/>
                        </a:rPr>
                      </a:br>
                      <a:r>
                        <a:rPr lang="en-US" sz="1200">
                          <a:solidFill>
                            <a:schemeClr val="bg1"/>
                          </a:solidFill>
                          <a:cs typeface="Calibri"/>
                        </a:rPr>
                        <a:t>Hub*</a:t>
                      </a:r>
                    </a:p>
                  </a:txBody>
                  <a:tcPr marL="0" marR="0" marT="0" marB="0" anchor="ctr">
                    <a:lnL w="12700" cap="flat" cmpd="sng" algn="ctr">
                      <a:solidFill>
                        <a:schemeClr val="bg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638766098"/>
                  </a:ext>
                </a:extLst>
              </a:tr>
            </a:tbl>
          </a:graphicData>
        </a:graphic>
      </p:graphicFrame>
    </p:spTree>
    <p:extLst>
      <p:ext uri="{BB962C8B-B14F-4D97-AF65-F5344CB8AC3E}">
        <p14:creationId xmlns:p14="http://schemas.microsoft.com/office/powerpoint/2010/main" val="88394840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Hands reaching out to pieces of puzzle&#10;&#10;Description automatically generated">
            <a:extLst>
              <a:ext uri="{FF2B5EF4-FFF2-40B4-BE49-F238E27FC236}">
                <a16:creationId xmlns:a16="http://schemas.microsoft.com/office/drawing/2014/main" id="{BBCFBB32-F56D-796C-1B50-D4FF553B4D53}"/>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4317357" y="0"/>
            <a:ext cx="7874643" cy="6858000"/>
          </a:xfrm>
          <a:prstGeom prst="rect">
            <a:avLst/>
          </a:prstGeom>
        </p:spPr>
      </p:pic>
      <p:sp>
        <p:nvSpPr>
          <p:cNvPr id="23" name="Rectangle 22">
            <a:extLst>
              <a:ext uri="{FF2B5EF4-FFF2-40B4-BE49-F238E27FC236}">
                <a16:creationId xmlns:a16="http://schemas.microsoft.com/office/drawing/2014/main" id="{55235983-6E79-A370-C71D-CDD03854B410}"/>
              </a:ext>
            </a:extLst>
          </p:cNvPr>
          <p:cNvSpPr/>
          <p:nvPr/>
        </p:nvSpPr>
        <p:spPr>
          <a:xfrm>
            <a:off x="4693506" y="5854148"/>
            <a:ext cx="7185087" cy="618140"/>
          </a:xfrm>
          <a:prstGeom prst="rect">
            <a:avLst/>
          </a:prstGeom>
          <a:solidFill>
            <a:srgbClr val="5C2A7A">
              <a:alpha val="89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3" name="Text Placeholder 2">
            <a:extLst>
              <a:ext uri="{FF2B5EF4-FFF2-40B4-BE49-F238E27FC236}">
                <a16:creationId xmlns:a16="http://schemas.microsoft.com/office/drawing/2014/main" id="{BAAB83B5-48EF-EAE8-90DC-183401ECA411}"/>
              </a:ext>
            </a:extLst>
          </p:cNvPr>
          <p:cNvSpPr>
            <a:spLocks noGrp="1"/>
          </p:cNvSpPr>
          <p:nvPr>
            <p:ph type="body" sz="quarter" idx="10"/>
          </p:nvPr>
        </p:nvSpPr>
        <p:spPr>
          <a:xfrm>
            <a:off x="526646" y="254712"/>
            <a:ext cx="3376843" cy="1409461"/>
          </a:xfrm>
        </p:spPr>
        <p:txBody>
          <a:bodyPr/>
          <a:lstStyle/>
          <a:p>
            <a:r>
              <a:rPr lang="en-GB">
                <a:latin typeface="Arial"/>
                <a:cs typeface="Arial"/>
              </a:rPr>
              <a:t>The Productivity Institute</a:t>
            </a:r>
            <a:endParaRPr lang="en-US">
              <a:latin typeface="Arial"/>
              <a:cs typeface="Arial"/>
            </a:endParaRPr>
          </a:p>
        </p:txBody>
      </p:sp>
      <p:sp>
        <p:nvSpPr>
          <p:cNvPr id="6" name="Text Placeholder 5">
            <a:extLst>
              <a:ext uri="{FF2B5EF4-FFF2-40B4-BE49-F238E27FC236}">
                <a16:creationId xmlns:a16="http://schemas.microsoft.com/office/drawing/2014/main" id="{C04B805C-175F-E94D-F2EE-97A422F438EC}"/>
              </a:ext>
            </a:extLst>
          </p:cNvPr>
          <p:cNvSpPr>
            <a:spLocks noGrp="1"/>
          </p:cNvSpPr>
          <p:nvPr>
            <p:ph type="body" sz="quarter" idx="11"/>
          </p:nvPr>
        </p:nvSpPr>
        <p:spPr>
          <a:xfrm>
            <a:off x="526646" y="1845664"/>
            <a:ext cx="3376843" cy="2514303"/>
          </a:xfrm>
        </p:spPr>
        <p:txBody>
          <a:bodyPr/>
          <a:lstStyle/>
          <a:p>
            <a:r>
              <a:rPr lang="en-GB">
                <a:latin typeface="Arial"/>
                <a:cs typeface="Arial"/>
              </a:rPr>
              <a:t>Exploring what productivity means for business, for workers and for communities – how it's measured and contributes to increased living standards and wellbeing. </a:t>
            </a:r>
          </a:p>
          <a:p>
            <a:endParaRPr lang="en-US"/>
          </a:p>
        </p:txBody>
      </p:sp>
      <p:sp>
        <p:nvSpPr>
          <p:cNvPr id="18" name="Text Placeholder 17">
            <a:extLst>
              <a:ext uri="{FF2B5EF4-FFF2-40B4-BE49-F238E27FC236}">
                <a16:creationId xmlns:a16="http://schemas.microsoft.com/office/drawing/2014/main" id="{9795CBB6-3EE8-FE8C-29A8-8DC0ACBDBDD0}"/>
              </a:ext>
            </a:extLst>
          </p:cNvPr>
          <p:cNvSpPr>
            <a:spLocks noGrp="1"/>
          </p:cNvSpPr>
          <p:nvPr>
            <p:ph type="body" sz="quarter" idx="12"/>
          </p:nvPr>
        </p:nvSpPr>
        <p:spPr/>
        <p:txBody>
          <a:bodyPr/>
          <a:lstStyle/>
          <a:p>
            <a:endParaRPr lang="en-US"/>
          </a:p>
        </p:txBody>
      </p:sp>
      <p:graphicFrame>
        <p:nvGraphicFramePr>
          <p:cNvPr id="22" name="Table 21">
            <a:extLst>
              <a:ext uri="{FF2B5EF4-FFF2-40B4-BE49-F238E27FC236}">
                <a16:creationId xmlns:a16="http://schemas.microsoft.com/office/drawing/2014/main" id="{FDEF3417-048B-33E5-439E-647F231EE50A}"/>
              </a:ext>
            </a:extLst>
          </p:cNvPr>
          <p:cNvGraphicFramePr>
            <a:graphicFrameLocks noGrp="1"/>
          </p:cNvGraphicFramePr>
          <p:nvPr>
            <p:extLst>
              <p:ext uri="{D42A27DB-BD31-4B8C-83A1-F6EECF244321}">
                <p14:modId xmlns:p14="http://schemas.microsoft.com/office/powerpoint/2010/main" val="996239539"/>
              </p:ext>
            </p:extLst>
          </p:nvPr>
        </p:nvGraphicFramePr>
        <p:xfrm>
          <a:off x="4693507" y="5977798"/>
          <a:ext cx="7185088" cy="370840"/>
        </p:xfrm>
        <a:graphic>
          <a:graphicData uri="http://schemas.openxmlformats.org/drawingml/2006/table">
            <a:tbl>
              <a:tblPr bandRow="1">
                <a:tableStyleId>{5C22544A-7EE6-4342-B048-85BDC9FD1C3A}</a:tableStyleId>
              </a:tblPr>
              <a:tblGrid>
                <a:gridCol w="1794379">
                  <a:extLst>
                    <a:ext uri="{9D8B030D-6E8A-4147-A177-3AD203B41FA5}">
                      <a16:colId xmlns:a16="http://schemas.microsoft.com/office/drawing/2014/main" val="3965022016"/>
                    </a:ext>
                  </a:extLst>
                </a:gridCol>
                <a:gridCol w="1272157">
                  <a:extLst>
                    <a:ext uri="{9D8B030D-6E8A-4147-A177-3AD203B41FA5}">
                      <a16:colId xmlns:a16="http://schemas.microsoft.com/office/drawing/2014/main" val="3517273429"/>
                    </a:ext>
                  </a:extLst>
                </a:gridCol>
                <a:gridCol w="2322280">
                  <a:extLst>
                    <a:ext uri="{9D8B030D-6E8A-4147-A177-3AD203B41FA5}">
                      <a16:colId xmlns:a16="http://schemas.microsoft.com/office/drawing/2014/main" val="2606530108"/>
                    </a:ext>
                  </a:extLst>
                </a:gridCol>
                <a:gridCol w="1796272">
                  <a:extLst>
                    <a:ext uri="{9D8B030D-6E8A-4147-A177-3AD203B41FA5}">
                      <a16:colId xmlns:a16="http://schemas.microsoft.com/office/drawing/2014/main" val="2725173044"/>
                    </a:ext>
                  </a:extLst>
                </a:gridCol>
              </a:tblGrid>
              <a:tr h="370840">
                <a:tc>
                  <a: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n-GB" sz="1200">
                          <a:solidFill>
                            <a:schemeClr val="bg1"/>
                          </a:solidFill>
                          <a:ea typeface="Calibri"/>
                          <a:cs typeface="Calibri"/>
                        </a:rPr>
                        <a:t>Economic Statistics </a:t>
                      </a:r>
                      <a:br>
                        <a:rPr lang="en-GB" sz="1200">
                          <a:solidFill>
                            <a:srgbClr val="FFFFFF"/>
                          </a:solidFill>
                          <a:ea typeface="Calibri"/>
                          <a:cs typeface="Calibri"/>
                        </a:rPr>
                      </a:br>
                      <a:r>
                        <a:rPr lang="en-GB" sz="1200">
                          <a:solidFill>
                            <a:schemeClr val="bg1"/>
                          </a:solidFill>
                          <a:ea typeface="Calibri"/>
                          <a:cs typeface="Calibri"/>
                        </a:rPr>
                        <a:t>Centre of Excellence</a:t>
                      </a:r>
                    </a:p>
                  </a:txBody>
                  <a:tcPr marL="0" marR="0" marT="0" marB="0" anchor="ctr">
                    <a:lnL w="12700" cmpd="sng">
                      <a:noFill/>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a:r>
                        <a:rPr lang="en-GB" sz="1200">
                          <a:solidFill>
                            <a:schemeClr val="bg1"/>
                          </a:solidFill>
                          <a:ea typeface="Calibri"/>
                          <a:cs typeface="Calibri"/>
                        </a:rPr>
                        <a:t>Nine academic partners</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a:r>
                        <a:rPr lang="en-GB" sz="1200">
                          <a:solidFill>
                            <a:schemeClr val="bg1"/>
                          </a:solidFill>
                          <a:ea typeface="Calibri"/>
                          <a:cs typeface="Calibri"/>
                        </a:rPr>
                        <a:t>National Institute of Economic </a:t>
                      </a:r>
                      <a:br>
                        <a:rPr lang="en-GB" sz="1200">
                          <a:solidFill>
                            <a:srgbClr val="FFFFFF"/>
                          </a:solidFill>
                          <a:ea typeface="Calibri"/>
                          <a:cs typeface="Calibri"/>
                        </a:rPr>
                      </a:br>
                      <a:r>
                        <a:rPr lang="en-GB" sz="1200">
                          <a:solidFill>
                            <a:schemeClr val="bg1"/>
                          </a:solidFill>
                          <a:ea typeface="Calibri"/>
                          <a:cs typeface="Calibri"/>
                        </a:rPr>
                        <a:t>and Social Research</a:t>
                      </a:r>
                      <a:endParaRPr lang="en-US" sz="1200">
                        <a:solidFill>
                          <a:schemeClr val="bg1"/>
                        </a:solidFill>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a:r>
                        <a:rPr lang="en-GB" sz="1200">
                          <a:solidFill>
                            <a:schemeClr val="bg1"/>
                          </a:solidFill>
                          <a:ea typeface="Calibri"/>
                          <a:cs typeface="Calibri"/>
                        </a:rPr>
                        <a:t>Economics and Social Research Council*</a:t>
                      </a:r>
                      <a:endParaRPr lang="en-GB" sz="1200" i="1">
                        <a:solidFill>
                          <a:schemeClr val="bg1"/>
                        </a:solidFill>
                        <a:ea typeface="Calibri"/>
                        <a:cs typeface="Calibri"/>
                      </a:endParaRPr>
                    </a:p>
                  </a:txBody>
                  <a:tcPr marL="0" marR="0" marT="0" marB="0" anchor="ctr">
                    <a:lnL w="12700" cap="flat" cmpd="sng" algn="ctr">
                      <a:solidFill>
                        <a:schemeClr val="bg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638766098"/>
                  </a:ext>
                </a:extLst>
              </a:tr>
            </a:tbl>
          </a:graphicData>
        </a:graphic>
      </p:graphicFrame>
      <p:sp>
        <p:nvSpPr>
          <p:cNvPr id="24" name="Rectangle 23">
            <a:extLst>
              <a:ext uri="{FF2B5EF4-FFF2-40B4-BE49-F238E27FC236}">
                <a16:creationId xmlns:a16="http://schemas.microsoft.com/office/drawing/2014/main" id="{38FA136A-FD2D-9774-728C-C8F59614C1E4}"/>
              </a:ext>
            </a:extLst>
          </p:cNvPr>
          <p:cNvSpPr/>
          <p:nvPr/>
        </p:nvSpPr>
        <p:spPr>
          <a:xfrm>
            <a:off x="4693506" y="958851"/>
            <a:ext cx="7185087" cy="1622304"/>
          </a:xfrm>
          <a:prstGeom prst="rect">
            <a:avLst/>
          </a:prstGeom>
          <a:solidFill>
            <a:schemeClr val="accent5">
              <a:lumMod val="50000"/>
              <a:alpha val="88000"/>
            </a:schemeClr>
          </a:solidFill>
          <a:ln w="127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25" name="TextBox 24">
            <a:extLst>
              <a:ext uri="{FF2B5EF4-FFF2-40B4-BE49-F238E27FC236}">
                <a16:creationId xmlns:a16="http://schemas.microsoft.com/office/drawing/2014/main" id="{8816A465-F615-EAA2-D491-F35B560BC75C}"/>
              </a:ext>
            </a:extLst>
          </p:cNvPr>
          <p:cNvSpPr txBox="1"/>
          <p:nvPr/>
        </p:nvSpPr>
        <p:spPr>
          <a:xfrm>
            <a:off x="4880680" y="1310770"/>
            <a:ext cx="2754319" cy="330987"/>
          </a:xfrm>
          <a:prstGeom prst="rect">
            <a:avLst/>
          </a:prstGeom>
          <a:noFill/>
        </p:spPr>
        <p:txBody>
          <a:bodyPr wrap="square" lIns="0" tIns="0" rIns="0" bIns="0" rtlCol="0">
            <a:noAutofit/>
          </a:bodyPr>
          <a:lstStyle>
            <a:defPPr>
              <a:defRPr lang="en-US"/>
            </a:defPPr>
            <a:lvl1pPr>
              <a:defRPr b="1">
                <a:solidFill>
                  <a:schemeClr val="bg1"/>
                </a:solidFill>
                <a:latin typeface="Open Sans Light" pitchFamily="2" charset="0"/>
                <a:ea typeface="Open Sans Light" pitchFamily="2" charset="0"/>
                <a:cs typeface="Open Sans Light" pitchFamily="2"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FFFFFF"/>
                </a:solidFill>
                <a:effectLst/>
                <a:uLnTx/>
                <a:uFillTx/>
                <a:latin typeface="Arial" panose="020B0604020202020204" pitchFamily="34" charset="0"/>
                <a:ea typeface="Open Sans Light" pitchFamily="2" charset="0"/>
                <a:cs typeface="Arial" panose="020B0604020202020204" pitchFamily="34" charset="0"/>
              </a:rPr>
              <a:t>Themes</a:t>
            </a:r>
          </a:p>
        </p:txBody>
      </p:sp>
      <p:cxnSp>
        <p:nvCxnSpPr>
          <p:cNvPr id="26" name="Straight Connector 25">
            <a:extLst>
              <a:ext uri="{FF2B5EF4-FFF2-40B4-BE49-F238E27FC236}">
                <a16:creationId xmlns:a16="http://schemas.microsoft.com/office/drawing/2014/main" id="{A6B0FD0D-1BEC-464F-049B-98A0C79014B5}"/>
              </a:ext>
            </a:extLst>
          </p:cNvPr>
          <p:cNvCxnSpPr>
            <a:cxnSpLocks/>
          </p:cNvCxnSpPr>
          <p:nvPr/>
        </p:nvCxnSpPr>
        <p:spPr>
          <a:xfrm>
            <a:off x="4880680" y="1679446"/>
            <a:ext cx="2020827"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graphicFrame>
        <p:nvGraphicFramePr>
          <p:cNvPr id="27" name="Table 26">
            <a:extLst>
              <a:ext uri="{FF2B5EF4-FFF2-40B4-BE49-F238E27FC236}">
                <a16:creationId xmlns:a16="http://schemas.microsoft.com/office/drawing/2014/main" id="{42B5CEC7-2A30-78E6-AAF5-40FAE350C208}"/>
              </a:ext>
            </a:extLst>
          </p:cNvPr>
          <p:cNvGraphicFramePr>
            <a:graphicFrameLocks noGrp="1"/>
          </p:cNvGraphicFramePr>
          <p:nvPr>
            <p:extLst>
              <p:ext uri="{D42A27DB-BD31-4B8C-83A1-F6EECF244321}">
                <p14:modId xmlns:p14="http://schemas.microsoft.com/office/powerpoint/2010/main" val="1562156991"/>
              </p:ext>
            </p:extLst>
          </p:nvPr>
        </p:nvGraphicFramePr>
        <p:xfrm>
          <a:off x="4880681" y="1829082"/>
          <a:ext cx="6784269" cy="1309902"/>
        </p:xfrm>
        <a:graphic>
          <a:graphicData uri="http://schemas.openxmlformats.org/drawingml/2006/table">
            <a:tbl>
              <a:tblPr>
                <a:tableStyleId>{5C22544A-7EE6-4342-B048-85BDC9FD1C3A}</a:tableStyleId>
              </a:tblPr>
              <a:tblGrid>
                <a:gridCol w="2261423">
                  <a:extLst>
                    <a:ext uri="{9D8B030D-6E8A-4147-A177-3AD203B41FA5}">
                      <a16:colId xmlns:a16="http://schemas.microsoft.com/office/drawing/2014/main" val="2016023353"/>
                    </a:ext>
                  </a:extLst>
                </a:gridCol>
                <a:gridCol w="2261423">
                  <a:extLst>
                    <a:ext uri="{9D8B030D-6E8A-4147-A177-3AD203B41FA5}">
                      <a16:colId xmlns:a16="http://schemas.microsoft.com/office/drawing/2014/main" val="3270494959"/>
                    </a:ext>
                  </a:extLst>
                </a:gridCol>
                <a:gridCol w="2261423">
                  <a:extLst>
                    <a:ext uri="{9D8B030D-6E8A-4147-A177-3AD203B41FA5}">
                      <a16:colId xmlns:a16="http://schemas.microsoft.com/office/drawing/2014/main" val="394603922"/>
                    </a:ext>
                  </a:extLst>
                </a:gridCol>
              </a:tblGrid>
              <a:tr h="334911">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GB" sz="1200">
                          <a:solidFill>
                            <a:schemeClr val="bg1"/>
                          </a:solidFill>
                          <a:ea typeface="Calibri"/>
                          <a:cs typeface="Calibri"/>
                        </a:rPr>
                        <a:t>People</a:t>
                      </a:r>
                    </a:p>
                    <a:p>
                      <a:endParaRPr lang="en-GB" sz="1200" i="1">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GB" sz="1200">
                          <a:solidFill>
                            <a:schemeClr val="bg1"/>
                          </a:solidFill>
                          <a:ea typeface="Calibri"/>
                          <a:cs typeface="Calibri"/>
                        </a:rPr>
                        <a:t>Firms</a:t>
                      </a:r>
                      <a:endParaRPr lang="en-GB" sz="1200" i="1">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GB" sz="1200">
                          <a:solidFill>
                            <a:schemeClr val="bg1"/>
                          </a:solidFill>
                          <a:ea typeface="Calibri"/>
                          <a:cs typeface="Calibri"/>
                        </a:rPr>
                        <a:t>Institutions and economic systems</a:t>
                      </a:r>
                    </a:p>
                    <a:p>
                      <a:endParaRPr lang="en-GB" sz="1200" i="1">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076713026"/>
                  </a:ext>
                </a:extLst>
              </a:tr>
              <a:tr h="334911">
                <a:tc>
                  <a:txBody>
                    <a:bodyPr/>
                    <a:lstStyle/>
                    <a:p>
                      <a:endParaRPr lang="en-GB" sz="1200" err="1">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endParaRPr lang="en-GB" sz="1200" i="1">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endParaRPr lang="en-GB" sz="1200" i="1">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132151589"/>
                  </a:ext>
                </a:extLst>
              </a:tr>
              <a:tr h="334911">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lang="en-GB" sz="1200">
                        <a:solidFill>
                          <a:schemeClr val="bg1"/>
                        </a:solidFill>
                        <a:ea typeface="Calibri"/>
                        <a:cs typeface="Calibri"/>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a:endParaRPr lang="en-US" sz="1200">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a:endParaRPr lang="en-US" sz="1200">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805417082"/>
                  </a:ext>
                </a:extLst>
              </a:tr>
            </a:tbl>
          </a:graphicData>
        </a:graphic>
      </p:graphicFrame>
      <p:pic>
        <p:nvPicPr>
          <p:cNvPr id="4" name="Picture Placeholder 3" descr="A colorful logo with white text&#10;&#10;Description automatically generated">
            <a:extLst>
              <a:ext uri="{FF2B5EF4-FFF2-40B4-BE49-F238E27FC236}">
                <a16:creationId xmlns:a16="http://schemas.microsoft.com/office/drawing/2014/main" id="{AC03FB3B-1D7C-2F1E-AC44-00C8E5DC1053}"/>
              </a:ext>
            </a:extLst>
          </p:cNvPr>
          <p:cNvPicPr>
            <a:picLocks noGrp="1" noChangeAspect="1"/>
          </p:cNvPicPr>
          <p:nvPr>
            <p:ph type="pic" sz="quarter" idx="13"/>
          </p:nvPr>
        </p:nvPicPr>
        <p:blipFill rotWithShape="1">
          <a:blip r:embed="rId4" cstate="screen">
            <a:extLst>
              <a:ext uri="{28A0092B-C50C-407E-A947-70E740481C1C}">
                <a14:useLocalDpi xmlns:a14="http://schemas.microsoft.com/office/drawing/2010/main"/>
              </a:ext>
            </a:extLst>
          </a:blip>
          <a:srcRect/>
          <a:stretch/>
        </p:blipFill>
        <p:spPr>
          <a:xfrm>
            <a:off x="447517" y="4619084"/>
            <a:ext cx="1703770" cy="975946"/>
          </a:xfrm>
        </p:spPr>
      </p:pic>
    </p:spTree>
    <p:extLst>
      <p:ext uri="{BB962C8B-B14F-4D97-AF65-F5344CB8AC3E}">
        <p14:creationId xmlns:p14="http://schemas.microsoft.com/office/powerpoint/2010/main" val="387809224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 name="Picture 31" descr="A person walking with a bicycle&#10;&#10;Description automatically generated">
            <a:extLst>
              <a:ext uri="{FF2B5EF4-FFF2-40B4-BE49-F238E27FC236}">
                <a16:creationId xmlns:a16="http://schemas.microsoft.com/office/drawing/2014/main" id="{3D3E1998-53BC-A430-8798-33B8FE283F6A}"/>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a:stretch/>
        </p:blipFill>
        <p:spPr>
          <a:xfrm flipH="1">
            <a:off x="4317357" y="0"/>
            <a:ext cx="7874643" cy="6858000"/>
          </a:xfrm>
          <a:prstGeom prst="rect">
            <a:avLst/>
          </a:prstGeom>
          <a:solidFill>
            <a:srgbClr val="EFE6D8"/>
          </a:solidFill>
        </p:spPr>
      </p:pic>
      <p:sp>
        <p:nvSpPr>
          <p:cNvPr id="24" name="Rectangle 23">
            <a:extLst>
              <a:ext uri="{FF2B5EF4-FFF2-40B4-BE49-F238E27FC236}">
                <a16:creationId xmlns:a16="http://schemas.microsoft.com/office/drawing/2014/main" id="{8D3072D4-833D-7CAE-25FD-4617D6883DCE}"/>
              </a:ext>
            </a:extLst>
          </p:cNvPr>
          <p:cNvSpPr/>
          <p:nvPr/>
        </p:nvSpPr>
        <p:spPr>
          <a:xfrm>
            <a:off x="4693506" y="5854148"/>
            <a:ext cx="7185087" cy="618140"/>
          </a:xfrm>
          <a:prstGeom prst="rect">
            <a:avLst/>
          </a:prstGeom>
          <a:solidFill>
            <a:srgbClr val="5C2A7A">
              <a:alpha val="89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3" name="Text Placeholder 2">
            <a:extLst>
              <a:ext uri="{FF2B5EF4-FFF2-40B4-BE49-F238E27FC236}">
                <a16:creationId xmlns:a16="http://schemas.microsoft.com/office/drawing/2014/main" id="{B2903E7C-F46D-5DE5-CE36-EF7D32C85D2D}"/>
              </a:ext>
            </a:extLst>
          </p:cNvPr>
          <p:cNvSpPr>
            <a:spLocks noGrp="1"/>
          </p:cNvSpPr>
          <p:nvPr>
            <p:ph type="body" sz="quarter" idx="10"/>
          </p:nvPr>
        </p:nvSpPr>
        <p:spPr>
          <a:xfrm>
            <a:off x="526646" y="254712"/>
            <a:ext cx="3376843" cy="1409461"/>
          </a:xfrm>
        </p:spPr>
        <p:txBody>
          <a:bodyPr/>
          <a:lstStyle/>
          <a:p>
            <a:r>
              <a:rPr lang="en-GB"/>
              <a:t>Sustainable Consumption Institute </a:t>
            </a:r>
            <a:endParaRPr lang="en-US"/>
          </a:p>
        </p:txBody>
      </p:sp>
      <p:sp>
        <p:nvSpPr>
          <p:cNvPr id="10" name="Text Placeholder 9">
            <a:extLst>
              <a:ext uri="{FF2B5EF4-FFF2-40B4-BE49-F238E27FC236}">
                <a16:creationId xmlns:a16="http://schemas.microsoft.com/office/drawing/2014/main" id="{EE0CD6F6-BA2A-D11F-BF38-7BD9ECB25016}"/>
              </a:ext>
            </a:extLst>
          </p:cNvPr>
          <p:cNvSpPr>
            <a:spLocks noGrp="1"/>
          </p:cNvSpPr>
          <p:nvPr>
            <p:ph type="body" sz="quarter" idx="11"/>
          </p:nvPr>
        </p:nvSpPr>
        <p:spPr>
          <a:xfrm>
            <a:off x="526646" y="1845664"/>
            <a:ext cx="3376843" cy="2514303"/>
          </a:xfrm>
        </p:spPr>
        <p:txBody>
          <a:bodyPr/>
          <a:lstStyle/>
          <a:p>
            <a:r>
              <a:rPr lang="en-GB">
                <a:latin typeface="Arial"/>
                <a:cs typeface="Arial"/>
              </a:rPr>
              <a:t>Understanding sustainability</a:t>
            </a:r>
            <a:br>
              <a:rPr lang="en-GB"/>
            </a:br>
            <a:r>
              <a:rPr lang="en-GB">
                <a:latin typeface="Arial"/>
                <a:cs typeface="Arial"/>
              </a:rPr>
              <a:t>in a turbulent world.</a:t>
            </a:r>
            <a:endParaRPr lang="en-GB"/>
          </a:p>
          <a:p>
            <a:endParaRPr lang="en-US"/>
          </a:p>
        </p:txBody>
      </p:sp>
      <p:sp>
        <p:nvSpPr>
          <p:cNvPr id="20" name="Text Placeholder 19">
            <a:extLst>
              <a:ext uri="{FF2B5EF4-FFF2-40B4-BE49-F238E27FC236}">
                <a16:creationId xmlns:a16="http://schemas.microsoft.com/office/drawing/2014/main" id="{749DA945-C9F4-CDB0-74EB-42B1F4C4CF02}"/>
              </a:ext>
            </a:extLst>
          </p:cNvPr>
          <p:cNvSpPr>
            <a:spLocks noGrp="1"/>
          </p:cNvSpPr>
          <p:nvPr>
            <p:ph type="body" sz="quarter" idx="12"/>
          </p:nvPr>
        </p:nvSpPr>
        <p:spPr/>
        <p:txBody>
          <a:bodyPr/>
          <a:lstStyle/>
          <a:p>
            <a:endParaRPr lang="en-US"/>
          </a:p>
        </p:txBody>
      </p:sp>
      <p:graphicFrame>
        <p:nvGraphicFramePr>
          <p:cNvPr id="23" name="Table 22">
            <a:extLst>
              <a:ext uri="{FF2B5EF4-FFF2-40B4-BE49-F238E27FC236}">
                <a16:creationId xmlns:a16="http://schemas.microsoft.com/office/drawing/2014/main" id="{BD8C4120-669D-6409-8702-B67B5CD295E5}"/>
              </a:ext>
            </a:extLst>
          </p:cNvPr>
          <p:cNvGraphicFramePr>
            <a:graphicFrameLocks noGrp="1"/>
          </p:cNvGraphicFramePr>
          <p:nvPr>
            <p:extLst>
              <p:ext uri="{D42A27DB-BD31-4B8C-83A1-F6EECF244321}">
                <p14:modId xmlns:p14="http://schemas.microsoft.com/office/powerpoint/2010/main" val="1468916675"/>
              </p:ext>
            </p:extLst>
          </p:nvPr>
        </p:nvGraphicFramePr>
        <p:xfrm>
          <a:off x="4693507" y="5977798"/>
          <a:ext cx="7185088" cy="370840"/>
        </p:xfrm>
        <a:graphic>
          <a:graphicData uri="http://schemas.openxmlformats.org/drawingml/2006/table">
            <a:tbl>
              <a:tblPr bandRow="1">
                <a:tableStyleId>{5C22544A-7EE6-4342-B048-85BDC9FD1C3A}</a:tableStyleId>
              </a:tblPr>
              <a:tblGrid>
                <a:gridCol w="1614866">
                  <a:extLst>
                    <a:ext uri="{9D8B030D-6E8A-4147-A177-3AD203B41FA5}">
                      <a16:colId xmlns:a16="http://schemas.microsoft.com/office/drawing/2014/main" val="3965022016"/>
                    </a:ext>
                  </a:extLst>
                </a:gridCol>
                <a:gridCol w="1224541">
                  <a:extLst>
                    <a:ext uri="{9D8B030D-6E8A-4147-A177-3AD203B41FA5}">
                      <a16:colId xmlns:a16="http://schemas.microsoft.com/office/drawing/2014/main" val="3517273429"/>
                    </a:ext>
                  </a:extLst>
                </a:gridCol>
                <a:gridCol w="1164772">
                  <a:extLst>
                    <a:ext uri="{9D8B030D-6E8A-4147-A177-3AD203B41FA5}">
                      <a16:colId xmlns:a16="http://schemas.microsoft.com/office/drawing/2014/main" val="2606530108"/>
                    </a:ext>
                  </a:extLst>
                </a:gridCol>
                <a:gridCol w="1675762">
                  <a:extLst>
                    <a:ext uri="{9D8B030D-6E8A-4147-A177-3AD203B41FA5}">
                      <a16:colId xmlns:a16="http://schemas.microsoft.com/office/drawing/2014/main" val="1490246800"/>
                    </a:ext>
                  </a:extLst>
                </a:gridCol>
                <a:gridCol w="1505147">
                  <a:extLst>
                    <a:ext uri="{9D8B030D-6E8A-4147-A177-3AD203B41FA5}">
                      <a16:colId xmlns:a16="http://schemas.microsoft.com/office/drawing/2014/main" val="2725173044"/>
                    </a:ext>
                  </a:extLst>
                </a:gridCol>
              </a:tblGrid>
              <a:tr h="370840">
                <a:tc>
                  <a: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n-GB" sz="1200">
                          <a:solidFill>
                            <a:schemeClr val="bg1"/>
                          </a:solidFill>
                          <a:ea typeface="Calibri"/>
                          <a:cs typeface="Calibri"/>
                        </a:rPr>
                        <a:t>Greater Manchester Combined Authority</a:t>
                      </a:r>
                    </a:p>
                  </a:txBody>
                  <a:tcPr marL="0" marR="0" marT="0" marB="0" anchor="ctr">
                    <a:lnL w="12700" cmpd="sng">
                      <a:noFill/>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n-GB" sz="1200">
                          <a:solidFill>
                            <a:schemeClr val="bg1"/>
                          </a:solidFill>
                          <a:ea typeface="Calibri"/>
                          <a:cs typeface="Calibri"/>
                        </a:rPr>
                        <a:t>Manchester City Council</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a:r>
                        <a:rPr lang="en-US" sz="1200">
                          <a:solidFill>
                            <a:schemeClr val="bg1"/>
                          </a:solidFill>
                          <a:cs typeface="Arial"/>
                        </a:rPr>
                        <a:t>HM Revenue </a:t>
                      </a:r>
                      <a:br>
                        <a:rPr lang="en-US" sz="1200">
                          <a:solidFill>
                            <a:srgbClr val="FFFFFF"/>
                          </a:solidFill>
                          <a:cs typeface="Arial"/>
                        </a:rPr>
                      </a:br>
                      <a:r>
                        <a:rPr lang="en-US" sz="1200">
                          <a:solidFill>
                            <a:schemeClr val="bg1"/>
                          </a:solidFill>
                          <a:cs typeface="Arial"/>
                        </a:rPr>
                        <a:t>&amp; Customs</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n-US" sz="1200">
                          <a:solidFill>
                            <a:schemeClr val="bg1"/>
                          </a:solidFill>
                          <a:cs typeface="Arial"/>
                        </a:rPr>
                        <a:t>Dept for Environment, Food &amp; Rural Affairs</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n-GB" sz="1200">
                          <a:solidFill>
                            <a:schemeClr val="bg1"/>
                          </a:solidFill>
                          <a:ea typeface="Calibri"/>
                          <a:cs typeface="Calibri"/>
                        </a:rPr>
                        <a:t>UN Plastics Treaty Scientists' Coalition*</a:t>
                      </a:r>
                    </a:p>
                  </a:txBody>
                  <a:tcPr marL="0" marR="0" marT="0" marB="0" anchor="ctr">
                    <a:lnL w="12700" cap="flat" cmpd="sng" algn="ctr">
                      <a:solidFill>
                        <a:schemeClr val="bg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638766098"/>
                  </a:ext>
                </a:extLst>
              </a:tr>
            </a:tbl>
          </a:graphicData>
        </a:graphic>
      </p:graphicFrame>
      <p:sp>
        <p:nvSpPr>
          <p:cNvPr id="25" name="Rectangle 24">
            <a:extLst>
              <a:ext uri="{FF2B5EF4-FFF2-40B4-BE49-F238E27FC236}">
                <a16:creationId xmlns:a16="http://schemas.microsoft.com/office/drawing/2014/main" id="{77862592-B43D-C46D-EDE6-94104736049D}"/>
              </a:ext>
            </a:extLst>
          </p:cNvPr>
          <p:cNvSpPr/>
          <p:nvPr/>
        </p:nvSpPr>
        <p:spPr>
          <a:xfrm>
            <a:off x="4693507" y="958851"/>
            <a:ext cx="3870201" cy="2030534"/>
          </a:xfrm>
          <a:prstGeom prst="rect">
            <a:avLst/>
          </a:prstGeom>
          <a:solidFill>
            <a:schemeClr val="accent5">
              <a:lumMod val="50000"/>
              <a:alpha val="88000"/>
            </a:schemeClr>
          </a:solidFill>
          <a:ln w="127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26" name="TextBox 25">
            <a:extLst>
              <a:ext uri="{FF2B5EF4-FFF2-40B4-BE49-F238E27FC236}">
                <a16:creationId xmlns:a16="http://schemas.microsoft.com/office/drawing/2014/main" id="{CCECEA05-26C1-467F-8F7B-37913878475E}"/>
              </a:ext>
            </a:extLst>
          </p:cNvPr>
          <p:cNvSpPr txBox="1"/>
          <p:nvPr/>
        </p:nvSpPr>
        <p:spPr>
          <a:xfrm>
            <a:off x="4880680" y="1310770"/>
            <a:ext cx="2754319" cy="330987"/>
          </a:xfrm>
          <a:prstGeom prst="rect">
            <a:avLst/>
          </a:prstGeom>
          <a:noFill/>
        </p:spPr>
        <p:txBody>
          <a:bodyPr wrap="square" lIns="0" tIns="0" rIns="0" bIns="0" rtlCol="0">
            <a:noAutofit/>
          </a:bodyPr>
          <a:lstStyle>
            <a:defPPr>
              <a:defRPr lang="en-US"/>
            </a:defPPr>
            <a:lvl1pPr>
              <a:defRPr b="1">
                <a:solidFill>
                  <a:schemeClr val="bg1"/>
                </a:solidFill>
                <a:latin typeface="Open Sans Light" pitchFamily="2" charset="0"/>
                <a:ea typeface="Open Sans Light" pitchFamily="2" charset="0"/>
                <a:cs typeface="Open Sans Light" pitchFamily="2"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FFFFFF"/>
                </a:solidFill>
                <a:effectLst/>
                <a:uLnTx/>
                <a:uFillTx/>
                <a:latin typeface="Arial" panose="020B0604020202020204" pitchFamily="34" charset="0"/>
                <a:ea typeface="Open Sans Light" pitchFamily="2" charset="0"/>
                <a:cs typeface="Arial" panose="020B0604020202020204" pitchFamily="34" charset="0"/>
              </a:rPr>
              <a:t>Themes</a:t>
            </a:r>
          </a:p>
        </p:txBody>
      </p:sp>
      <p:cxnSp>
        <p:nvCxnSpPr>
          <p:cNvPr id="27" name="Straight Connector 26">
            <a:extLst>
              <a:ext uri="{FF2B5EF4-FFF2-40B4-BE49-F238E27FC236}">
                <a16:creationId xmlns:a16="http://schemas.microsoft.com/office/drawing/2014/main" id="{1B31E4F5-5838-55BB-1ECE-7D783819926D}"/>
              </a:ext>
            </a:extLst>
          </p:cNvPr>
          <p:cNvCxnSpPr>
            <a:cxnSpLocks/>
          </p:cNvCxnSpPr>
          <p:nvPr/>
        </p:nvCxnSpPr>
        <p:spPr>
          <a:xfrm>
            <a:off x="4880680" y="1679446"/>
            <a:ext cx="2020827"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graphicFrame>
        <p:nvGraphicFramePr>
          <p:cNvPr id="28" name="Table 27">
            <a:extLst>
              <a:ext uri="{FF2B5EF4-FFF2-40B4-BE49-F238E27FC236}">
                <a16:creationId xmlns:a16="http://schemas.microsoft.com/office/drawing/2014/main" id="{99DBA5FC-0214-ADED-6D9F-16BD203915A3}"/>
              </a:ext>
            </a:extLst>
          </p:cNvPr>
          <p:cNvGraphicFramePr>
            <a:graphicFrameLocks noGrp="1"/>
          </p:cNvGraphicFramePr>
          <p:nvPr>
            <p:extLst>
              <p:ext uri="{D42A27DB-BD31-4B8C-83A1-F6EECF244321}">
                <p14:modId xmlns:p14="http://schemas.microsoft.com/office/powerpoint/2010/main" val="2729809690"/>
              </p:ext>
            </p:extLst>
          </p:nvPr>
        </p:nvGraphicFramePr>
        <p:xfrm>
          <a:off x="4880681" y="1829082"/>
          <a:ext cx="6784268" cy="1249311"/>
        </p:xfrm>
        <a:graphic>
          <a:graphicData uri="http://schemas.openxmlformats.org/drawingml/2006/table">
            <a:tbl>
              <a:tblPr>
                <a:tableStyleId>{5C22544A-7EE6-4342-B048-85BDC9FD1C3A}</a:tableStyleId>
              </a:tblPr>
              <a:tblGrid>
                <a:gridCol w="1696067">
                  <a:extLst>
                    <a:ext uri="{9D8B030D-6E8A-4147-A177-3AD203B41FA5}">
                      <a16:colId xmlns:a16="http://schemas.microsoft.com/office/drawing/2014/main" val="2016023353"/>
                    </a:ext>
                  </a:extLst>
                </a:gridCol>
                <a:gridCol w="1696067">
                  <a:extLst>
                    <a:ext uri="{9D8B030D-6E8A-4147-A177-3AD203B41FA5}">
                      <a16:colId xmlns:a16="http://schemas.microsoft.com/office/drawing/2014/main" val="3270494959"/>
                    </a:ext>
                  </a:extLst>
                </a:gridCol>
                <a:gridCol w="1696067">
                  <a:extLst>
                    <a:ext uri="{9D8B030D-6E8A-4147-A177-3AD203B41FA5}">
                      <a16:colId xmlns:a16="http://schemas.microsoft.com/office/drawing/2014/main" val="1874508282"/>
                    </a:ext>
                  </a:extLst>
                </a:gridCol>
                <a:gridCol w="1696067">
                  <a:extLst>
                    <a:ext uri="{9D8B030D-6E8A-4147-A177-3AD203B41FA5}">
                      <a16:colId xmlns:a16="http://schemas.microsoft.com/office/drawing/2014/main" val="394603922"/>
                    </a:ext>
                  </a:extLst>
                </a:gridCol>
              </a:tblGrid>
              <a:tr h="334911">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GB" sz="1200">
                          <a:solidFill>
                            <a:schemeClr val="bg1"/>
                          </a:solidFill>
                        </a:rPr>
                        <a:t>Justice and inequality</a:t>
                      </a:r>
                      <a:endParaRPr lang="en-GB" sz="1200" i="1">
                        <a:solidFill>
                          <a:schemeClr val="bg1"/>
                        </a:solidFill>
                      </a:endParaRPr>
                    </a:p>
                    <a:p>
                      <a:endParaRPr lang="en-GB" sz="1200" i="1">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GB" sz="1200">
                          <a:solidFill>
                            <a:schemeClr val="bg1"/>
                          </a:solidFill>
                        </a:rPr>
                        <a:t>Cities and sustainability</a:t>
                      </a:r>
                      <a:endParaRPr lang="en-GB" sz="1200" i="1">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endParaRPr lang="en-GB" sz="1200" i="1">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endParaRPr lang="en-GB" sz="1200" i="1">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076713026"/>
                  </a:ext>
                </a:extLst>
              </a:tr>
              <a:tr h="334911">
                <a:tc>
                  <a:txBody>
                    <a:bodyPr/>
                    <a:lstStyle/>
                    <a:p>
                      <a:r>
                        <a:rPr lang="en-GB" sz="1200">
                          <a:solidFill>
                            <a:schemeClr val="bg1"/>
                          </a:solidFill>
                        </a:rPr>
                        <a:t>Social movements and alternative economies</a:t>
                      </a:r>
                      <a:endParaRPr lang="en-GB" sz="1200" i="1">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GB" sz="1200">
                          <a:solidFill>
                            <a:schemeClr val="bg1"/>
                          </a:solidFill>
                        </a:rPr>
                        <a:t>Circular economies</a:t>
                      </a:r>
                      <a:endParaRPr lang="en-GB" sz="1200" i="1">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lang="en-GB" sz="1200" i="1">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lang="en-GB" sz="1200">
                        <a:solidFill>
                          <a:schemeClr val="bg1"/>
                        </a:solidFill>
                        <a:ea typeface="Calibri"/>
                        <a:cs typeface="Calibri"/>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132151589"/>
                  </a:ext>
                </a:extLst>
              </a:tr>
              <a:tr h="334911">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lang="en-GB" sz="1200" i="1">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lang="en-GB" sz="1200">
                        <a:solidFill>
                          <a:schemeClr val="bg1"/>
                        </a:solidFill>
                        <a:ea typeface="Calibri"/>
                        <a:cs typeface="Calibri"/>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a:endParaRPr lang="en-US" sz="1200">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a:endParaRPr lang="en-US" sz="1200">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805417082"/>
                  </a:ext>
                </a:extLst>
              </a:tr>
            </a:tbl>
          </a:graphicData>
        </a:graphic>
      </p:graphicFrame>
      <p:sp>
        <p:nvSpPr>
          <p:cNvPr id="34" name="Picture Placeholder 33">
            <a:extLst>
              <a:ext uri="{FF2B5EF4-FFF2-40B4-BE49-F238E27FC236}">
                <a16:creationId xmlns:a16="http://schemas.microsoft.com/office/drawing/2014/main" id="{31B5676C-80AD-C448-A7A1-965533EABBEF}"/>
              </a:ext>
            </a:extLst>
          </p:cNvPr>
          <p:cNvSpPr>
            <a:spLocks noGrp="1"/>
          </p:cNvSpPr>
          <p:nvPr>
            <p:ph type="pic" sz="quarter" idx="13"/>
          </p:nvPr>
        </p:nvSpPr>
        <p:spPr/>
        <p:txBody>
          <a:bodyPr/>
          <a:lstStyle/>
          <a:p>
            <a:endParaRPr lang="en-US"/>
          </a:p>
        </p:txBody>
      </p:sp>
    </p:spTree>
    <p:extLst>
      <p:ext uri="{BB962C8B-B14F-4D97-AF65-F5344CB8AC3E}">
        <p14:creationId xmlns:p14="http://schemas.microsoft.com/office/powerpoint/2010/main" val="41020778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A city with many buildings and trees&#10;&#10;Description automatically generated with medium confidence">
            <a:extLst>
              <a:ext uri="{FF2B5EF4-FFF2-40B4-BE49-F238E27FC236}">
                <a16:creationId xmlns:a16="http://schemas.microsoft.com/office/drawing/2014/main" id="{D160017A-0CDD-A9C9-084F-E266B85975F0}"/>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2" name="Title 1"/>
          <p:cNvSpPr>
            <a:spLocks noGrp="1"/>
          </p:cNvSpPr>
          <p:nvPr>
            <p:ph type="title"/>
          </p:nvPr>
        </p:nvSpPr>
        <p:spPr/>
        <p:txBody>
          <a:bodyPr/>
          <a:lstStyle/>
          <a:p>
            <a:pPr algn="ctr"/>
            <a:r>
              <a:rPr lang="en-US">
                <a:latin typeface="Arial"/>
                <a:cs typeface="Arial"/>
              </a:rPr>
              <a:t>Introduction to The University of Manchester</a:t>
            </a:r>
          </a:p>
        </p:txBody>
      </p:sp>
      <p:grpSp>
        <p:nvGrpSpPr>
          <p:cNvPr id="9" name="Group 8">
            <a:extLst>
              <a:ext uri="{FF2B5EF4-FFF2-40B4-BE49-F238E27FC236}">
                <a16:creationId xmlns:a16="http://schemas.microsoft.com/office/drawing/2014/main" id="{805B0DBD-CE1D-2A19-34EB-5C1FDF8E7994}"/>
              </a:ext>
            </a:extLst>
          </p:cNvPr>
          <p:cNvGrpSpPr/>
          <p:nvPr/>
        </p:nvGrpSpPr>
        <p:grpSpPr>
          <a:xfrm>
            <a:off x="2007015" y="1690688"/>
            <a:ext cx="8177970" cy="4687534"/>
            <a:chOff x="1498945" y="1690688"/>
            <a:chExt cx="9194111" cy="5269976"/>
          </a:xfrm>
        </p:grpSpPr>
        <p:sp>
          <p:nvSpPr>
            <p:cNvPr id="6" name="Oval 5"/>
            <p:cNvSpPr/>
            <p:nvPr/>
          </p:nvSpPr>
          <p:spPr>
            <a:xfrm>
              <a:off x="4843902" y="1690688"/>
              <a:ext cx="2504198" cy="2504198"/>
            </a:xfrm>
            <a:prstGeom prst="ellipse">
              <a:avLst/>
            </a:prstGeom>
            <a:solidFill>
              <a:schemeClr val="tx2"/>
            </a:solidFill>
            <a:ln w="28575">
              <a:solidFill>
                <a:schemeClr val="bg1"/>
              </a:solidFill>
            </a:ln>
            <a:effectLst/>
          </p:spPr>
          <p:style>
            <a:lnRef idx="1">
              <a:schemeClr val="accent1"/>
            </a:lnRef>
            <a:fillRef idx="3">
              <a:schemeClr val="accent1"/>
            </a:fillRef>
            <a:effectRef idx="2">
              <a:schemeClr val="accent1"/>
            </a:effectRef>
            <a:fontRef idx="minor">
              <a:schemeClr val="lt1"/>
            </a:fontRef>
          </p:style>
          <p:txBody>
            <a:bodyPr wrap="none" rtlCol="0" anchor="ctr"/>
            <a:lstStyle/>
            <a:p>
              <a:pPr marL="0" marR="0" lvl="0" indent="0" algn="ctr" defTabSz="914400" rtl="0" eaLnBrk="1" fontAlgn="auto" latinLnBrk="0" hangingPunct="1">
                <a:lnSpc>
                  <a:spcPct val="90000"/>
                </a:lnSpc>
                <a:spcBef>
                  <a:spcPts val="0"/>
                </a:spcBef>
                <a:spcAft>
                  <a:spcPts val="0"/>
                </a:spcAft>
                <a:buClrTx/>
                <a:buSzTx/>
                <a:buFontTx/>
                <a:buNone/>
                <a:tabLst/>
                <a:defRPr/>
              </a:pPr>
              <a:r>
                <a:rPr lang="en-US" sz="5400" b="1" noProof="0">
                  <a:solidFill>
                    <a:srgbClr val="FFFFFF"/>
                  </a:solidFill>
                  <a:latin typeface="Arial" panose="020B0604020202020204" pitchFamily="34" charset="0"/>
                  <a:cs typeface="Arial" panose="020B0604020202020204" pitchFamily="34" charset="0"/>
                </a:rPr>
                <a:t>46</a:t>
              </a:r>
              <a:endParaRPr kumimoji="0" lang="en-US" sz="9600" b="1"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12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t>Academic </a:t>
              </a:r>
            </a:p>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12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t>Ranking of World </a:t>
              </a:r>
            </a:p>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12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t>Universities, 2025</a:t>
              </a:r>
              <a:endParaRPr kumimoji="0" lang="en-US" sz="24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8" name="Oval 7"/>
            <p:cNvSpPr/>
            <p:nvPr/>
          </p:nvSpPr>
          <p:spPr>
            <a:xfrm>
              <a:off x="1498945" y="1690688"/>
              <a:ext cx="2504198" cy="2504198"/>
            </a:xfrm>
            <a:prstGeom prst="ellipse">
              <a:avLst/>
            </a:prstGeom>
            <a:solidFill>
              <a:schemeClr val="tx2"/>
            </a:solidFill>
            <a:ln w="28575">
              <a:solidFill>
                <a:schemeClr val="bg1"/>
              </a:solidFill>
            </a:ln>
            <a:effectLst/>
          </p:spPr>
          <p:style>
            <a:lnRef idx="1">
              <a:schemeClr val="accent1"/>
            </a:lnRef>
            <a:fillRef idx="3">
              <a:schemeClr val="accent1"/>
            </a:fillRef>
            <a:effectRef idx="2">
              <a:schemeClr val="accent1"/>
            </a:effectRef>
            <a:fontRef idx="minor">
              <a:schemeClr val="lt1"/>
            </a:fontRef>
          </p:style>
          <p:txBody>
            <a:bodyPr wrap="none" lIns="91440" tIns="45720" rIns="91440" bIns="45720" rtlCol="0" anchor="ct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5400" b="1" i="0" u="none" strike="noStrike" kern="1200" cap="none" spc="0" normalizeH="0" baseline="0" noProof="0">
                  <a:ln>
                    <a:noFill/>
                  </a:ln>
                  <a:solidFill>
                    <a:srgbClr val="FFFFFF"/>
                  </a:solidFill>
                  <a:effectLst/>
                  <a:uLnTx/>
                  <a:uFillTx/>
                  <a:latin typeface="Arial"/>
                  <a:ea typeface="+mn-ea"/>
                  <a:cs typeface="Arial"/>
                </a:rPr>
                <a:t>40</a:t>
              </a:r>
              <a:endParaRPr kumimoji="0" lang="en-US" sz="9600" b="1" i="0" u="none" strike="noStrike" kern="1200" cap="none" spc="0" normalizeH="0" baseline="0" noProof="0">
                <a:ln>
                  <a:noFill/>
                </a:ln>
                <a:solidFill>
                  <a:srgbClr val="FFFFFF"/>
                </a:solidFill>
                <a:effectLst/>
                <a:uLnTx/>
                <a:uFillTx/>
                <a:latin typeface="Arial"/>
                <a:ea typeface="+mn-ea"/>
                <a:cs typeface="Arial"/>
              </a:endParaRPr>
            </a:p>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1200" b="0" i="0" u="none" strike="noStrike" kern="1200" cap="none" spc="0" normalizeH="0" baseline="0" noProof="0">
                  <a:ln>
                    <a:noFill/>
                  </a:ln>
                  <a:solidFill>
                    <a:srgbClr val="FFFFFF"/>
                  </a:solidFill>
                  <a:effectLst/>
                  <a:uLnTx/>
                  <a:uFillTx/>
                  <a:latin typeface="Arial"/>
                  <a:ea typeface="+mn-ea"/>
                  <a:cs typeface="Arial"/>
                </a:rPr>
                <a:t>QS World University</a:t>
              </a:r>
            </a:p>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1200" b="0" i="0" u="none" strike="noStrike" kern="1200" cap="none" spc="0" normalizeH="0" baseline="0" noProof="0">
                  <a:ln>
                    <a:noFill/>
                  </a:ln>
                  <a:solidFill>
                    <a:srgbClr val="FFFFFF"/>
                  </a:solidFill>
                  <a:effectLst/>
                  <a:uLnTx/>
                  <a:uFillTx/>
                  <a:latin typeface="Arial"/>
                  <a:ea typeface="+mn-ea"/>
                  <a:cs typeface="Arial"/>
                </a:rPr>
                <a:t>Rankings</a:t>
              </a:r>
              <a:r>
                <a:rPr lang="en-US" sz="1200">
                  <a:solidFill>
                    <a:srgbClr val="FFFFFF"/>
                  </a:solidFill>
                  <a:latin typeface="Arial"/>
                  <a:cs typeface="Arial"/>
                </a:rPr>
                <a:t>, 2027</a:t>
              </a:r>
              <a:endParaRPr kumimoji="0" lang="en-US" sz="18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10" name="Oval 9"/>
            <p:cNvSpPr/>
            <p:nvPr/>
          </p:nvSpPr>
          <p:spPr>
            <a:xfrm>
              <a:off x="8188858" y="1690688"/>
              <a:ext cx="2504198" cy="2504198"/>
            </a:xfrm>
            <a:prstGeom prst="ellipse">
              <a:avLst/>
            </a:prstGeom>
            <a:solidFill>
              <a:schemeClr val="tx2"/>
            </a:solidFill>
            <a:ln w="28575">
              <a:solidFill>
                <a:schemeClr val="bg1"/>
              </a:solidFill>
            </a:ln>
            <a:effectLst/>
          </p:spPr>
          <p:style>
            <a:lnRef idx="1">
              <a:schemeClr val="accent1"/>
            </a:lnRef>
            <a:fillRef idx="3">
              <a:schemeClr val="accent1"/>
            </a:fillRef>
            <a:effectRef idx="2">
              <a:schemeClr val="accent1"/>
            </a:effectRef>
            <a:fontRef idx="minor">
              <a:schemeClr val="lt1"/>
            </a:fontRef>
          </p:style>
          <p:txBody>
            <a:bodyPr wrap="none" lIns="91440" tIns="45720" rIns="91440" bIns="45720" rtlCol="0" anchor="ct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5400" b="1" i="0" u="none" strike="noStrike" kern="1200" cap="none" spc="0" normalizeH="0" baseline="0" noProof="0">
                  <a:ln>
                    <a:noFill/>
                  </a:ln>
                  <a:solidFill>
                    <a:srgbClr val="FFFFFF"/>
                  </a:solidFill>
                  <a:effectLst/>
                  <a:uLnTx/>
                  <a:uFillTx/>
                  <a:latin typeface="Arial"/>
                  <a:ea typeface="+mn-ea"/>
                  <a:cs typeface="Arial"/>
                </a:rPr>
                <a:t>1</a:t>
              </a:r>
              <a:endParaRPr kumimoji="0" lang="en-US" sz="9600" b="1" i="0" u="none" strike="noStrike" kern="1200" cap="none" spc="0" normalizeH="0" baseline="0" noProof="0">
                <a:ln>
                  <a:noFill/>
                </a:ln>
                <a:solidFill>
                  <a:srgbClr val="FFFFFF"/>
                </a:solidFill>
                <a:effectLst/>
                <a:uLnTx/>
                <a:uFillTx/>
                <a:latin typeface="Arial"/>
                <a:ea typeface="+mn-ea"/>
                <a:cs typeface="Arial"/>
              </a:endParaRPr>
            </a:p>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1200" b="0" i="0" u="none" strike="noStrike" kern="1200" cap="none" spc="0" normalizeH="0" baseline="0" noProof="0">
                  <a:ln>
                    <a:noFill/>
                  </a:ln>
                  <a:solidFill>
                    <a:srgbClr val="FFFFFF"/>
                  </a:solidFill>
                  <a:effectLst/>
                  <a:uLnTx/>
                  <a:uFillTx/>
                  <a:latin typeface="Arial"/>
                  <a:ea typeface="+mn-ea"/>
                  <a:cs typeface="Arial"/>
                </a:rPr>
                <a:t>in the world for</a:t>
              </a:r>
              <a:br>
                <a:rPr kumimoji="0" lang="en-US" sz="1200" b="0" i="0" u="none" strike="noStrike" kern="1200" cap="none" spc="0" normalizeH="0" baseline="0" noProof="0">
                  <a:ln>
                    <a:noFill/>
                  </a:ln>
                  <a:solidFill>
                    <a:srgbClr val="FFFFFF"/>
                  </a:solidFill>
                  <a:effectLst/>
                  <a:uLnTx/>
                  <a:uFillTx/>
                  <a:latin typeface="Arial"/>
                  <a:ea typeface="+mn-ea"/>
                  <a:cs typeface="Arial"/>
                </a:rPr>
              </a:br>
              <a:r>
                <a:rPr kumimoji="0" lang="en-US" sz="1200" b="0" i="0" u="none" strike="noStrike" kern="1200" cap="none" spc="0" normalizeH="0" baseline="0" noProof="0">
                  <a:ln>
                    <a:noFill/>
                  </a:ln>
                  <a:solidFill>
                    <a:srgbClr val="FFFFFF"/>
                  </a:solidFill>
                  <a:effectLst/>
                  <a:uLnTx/>
                  <a:uFillTx/>
                  <a:latin typeface="Arial"/>
                  <a:ea typeface="+mn-ea"/>
                  <a:cs typeface="Arial"/>
                </a:rPr>
                <a:t> social and </a:t>
              </a:r>
              <a:br>
                <a:rPr kumimoji="0" lang="en-US" sz="1200" b="0" i="0" u="none" strike="noStrike" kern="1200" cap="none" spc="0" normalizeH="0" baseline="0" noProof="0">
                  <a:ln>
                    <a:noFill/>
                  </a:ln>
                  <a:solidFill>
                    <a:srgbClr val="FFFFFF"/>
                  </a:solidFill>
                  <a:effectLst/>
                  <a:uLnTx/>
                  <a:uFillTx/>
                  <a:latin typeface="Arial"/>
                  <a:ea typeface="+mn-ea"/>
                  <a:cs typeface="Arial"/>
                </a:rPr>
              </a:br>
              <a:r>
                <a:rPr kumimoji="0" lang="en-US" sz="1200" b="0" i="0" u="none" strike="noStrike" kern="1200" cap="none" spc="0" normalizeH="0" baseline="0" noProof="0">
                  <a:ln>
                    <a:noFill/>
                  </a:ln>
                  <a:solidFill>
                    <a:srgbClr val="FFFFFF"/>
                  </a:solidFill>
                  <a:effectLst/>
                  <a:uLnTx/>
                  <a:uFillTx/>
                  <a:latin typeface="Arial"/>
                  <a:ea typeface="+mn-ea"/>
                  <a:cs typeface="Arial"/>
                </a:rPr>
                <a:t>environmental </a:t>
              </a:r>
              <a:br>
                <a:rPr kumimoji="0" lang="en-US" sz="1200" b="0" i="0" u="none" strike="noStrike" kern="1200" cap="none" spc="0" normalizeH="0" baseline="0" noProof="0">
                  <a:ln>
                    <a:noFill/>
                  </a:ln>
                  <a:solidFill>
                    <a:srgbClr val="FFFFFF"/>
                  </a:solidFill>
                  <a:effectLst/>
                  <a:uLnTx/>
                  <a:uFillTx/>
                  <a:latin typeface="Arial"/>
                  <a:ea typeface="+mn-ea"/>
                  <a:cs typeface="Arial"/>
                </a:rPr>
              </a:br>
              <a:r>
                <a:rPr kumimoji="0" lang="en-US" sz="1200" b="0" i="0" u="none" strike="noStrike" kern="1200" cap="none" spc="0" normalizeH="0" baseline="0" noProof="0">
                  <a:ln>
                    <a:noFill/>
                  </a:ln>
                  <a:solidFill>
                    <a:srgbClr val="FFFFFF"/>
                  </a:solidFill>
                  <a:effectLst/>
                  <a:uLnTx/>
                  <a:uFillTx/>
                  <a:latin typeface="Arial"/>
                  <a:ea typeface="+mn-ea"/>
                  <a:cs typeface="Arial"/>
                </a:rPr>
                <a:t>impact*</a:t>
              </a:r>
              <a:endParaRPr kumimoji="0" lang="en-US" sz="12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4" name="Oval 3">
              <a:extLst>
                <a:ext uri="{FF2B5EF4-FFF2-40B4-BE49-F238E27FC236}">
                  <a16:creationId xmlns:a16="http://schemas.microsoft.com/office/drawing/2014/main" id="{1FF6FC7D-EE80-F389-2F92-C3CFA19196F8}"/>
                </a:ext>
              </a:extLst>
            </p:cNvPr>
            <p:cNvSpPr/>
            <p:nvPr/>
          </p:nvSpPr>
          <p:spPr>
            <a:xfrm>
              <a:off x="4843902" y="4456466"/>
              <a:ext cx="2504198" cy="2504198"/>
            </a:xfrm>
            <a:prstGeom prst="ellipse">
              <a:avLst/>
            </a:prstGeom>
            <a:solidFill>
              <a:schemeClr val="tx2"/>
            </a:solidFill>
            <a:ln w="28575">
              <a:solidFill>
                <a:schemeClr val="bg1"/>
              </a:solidFill>
            </a:ln>
            <a:effectLst/>
          </p:spPr>
          <p:style>
            <a:lnRef idx="1">
              <a:schemeClr val="accent1"/>
            </a:lnRef>
            <a:fillRef idx="3">
              <a:schemeClr val="accent1"/>
            </a:fillRef>
            <a:effectRef idx="2">
              <a:schemeClr val="accent1"/>
            </a:effectRef>
            <a:fontRef idx="minor">
              <a:schemeClr val="lt1"/>
            </a:fontRef>
          </p:style>
          <p:txBody>
            <a:bodyPr wrap="none" rtlCol="0" anchor="ctr"/>
            <a:lstStyle/>
            <a:p>
              <a:pPr marL="0" marR="0" lvl="0" indent="0" algn="ctr" defTabSz="914400" rtl="0" eaLnBrk="1" fontAlgn="auto" latinLnBrk="0" hangingPunct="1">
                <a:lnSpc>
                  <a:spcPct val="90000"/>
                </a:lnSpc>
                <a:spcBef>
                  <a:spcPts val="0"/>
                </a:spcBef>
                <a:spcAft>
                  <a:spcPts val="0"/>
                </a:spcAft>
                <a:buClrTx/>
                <a:buSzTx/>
                <a:buFontTx/>
                <a:buNone/>
                <a:tabLst/>
                <a:defRPr/>
              </a:pPr>
              <a:r>
                <a:rPr lang="en-US" sz="5400" b="1">
                  <a:solidFill>
                    <a:srgbClr val="FFFFFF"/>
                  </a:solidFill>
                  <a:latin typeface="Arial" panose="020B0604020202020204" pitchFamily="34" charset="0"/>
                  <a:cs typeface="Arial" panose="020B0604020202020204" pitchFamily="34" charset="0"/>
                </a:rPr>
                <a:t>2</a:t>
              </a:r>
              <a:endParaRPr kumimoji="0" lang="en-US" sz="9600" b="1"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12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t>Most targeted university</a:t>
              </a:r>
            </a:p>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12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t>by UK’s top 100 </a:t>
              </a:r>
              <a:endParaRPr lang="en-US" sz="1200">
                <a:solidFill>
                  <a:srgbClr val="FFFFFF"/>
                </a:solidFill>
                <a:latin typeface="Arial" panose="020B0604020202020204" pitchFamily="34" charset="0"/>
                <a:cs typeface="Arial" panose="020B0604020202020204" pitchFamily="34" charset="0"/>
              </a:endParaRPr>
            </a:p>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12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t>recruiters</a:t>
              </a:r>
              <a:endParaRPr kumimoji="0" lang="en-US" sz="18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5" name="Oval 4">
              <a:extLst>
                <a:ext uri="{FF2B5EF4-FFF2-40B4-BE49-F238E27FC236}">
                  <a16:creationId xmlns:a16="http://schemas.microsoft.com/office/drawing/2014/main" id="{5575ED7D-B7D6-202E-B110-635813807722}"/>
                </a:ext>
              </a:extLst>
            </p:cNvPr>
            <p:cNvSpPr/>
            <p:nvPr/>
          </p:nvSpPr>
          <p:spPr>
            <a:xfrm>
              <a:off x="1498945" y="4456466"/>
              <a:ext cx="2504198" cy="2504198"/>
            </a:xfrm>
            <a:prstGeom prst="ellipse">
              <a:avLst/>
            </a:prstGeom>
            <a:solidFill>
              <a:schemeClr val="tx2"/>
            </a:solidFill>
            <a:ln w="28575">
              <a:solidFill>
                <a:schemeClr val="bg1"/>
              </a:solidFill>
            </a:ln>
            <a:effectLst/>
          </p:spPr>
          <p:style>
            <a:lnRef idx="1">
              <a:schemeClr val="accent1"/>
            </a:lnRef>
            <a:fillRef idx="3">
              <a:schemeClr val="accent1"/>
            </a:fillRef>
            <a:effectRef idx="2">
              <a:schemeClr val="accent1"/>
            </a:effectRef>
            <a:fontRef idx="minor">
              <a:schemeClr val="lt1"/>
            </a:fontRef>
          </p:style>
          <p:txBody>
            <a:bodyPr wrap="none" lIns="91440" tIns="45720" rIns="91440" bIns="45720" rtlCol="0" anchor="ctr"/>
            <a:lstStyle/>
            <a:p>
              <a:pPr marL="0" marR="0" lvl="0" indent="0" algn="ctr" defTabSz="914400" rtl="0" eaLnBrk="1" fontAlgn="auto" latinLnBrk="0" hangingPunct="1">
                <a:lnSpc>
                  <a:spcPct val="90000"/>
                </a:lnSpc>
                <a:spcBef>
                  <a:spcPts val="0"/>
                </a:spcBef>
                <a:spcAft>
                  <a:spcPts val="0"/>
                </a:spcAft>
                <a:buClrTx/>
                <a:buSzTx/>
                <a:buFontTx/>
                <a:buNone/>
                <a:tabLst/>
                <a:defRPr/>
              </a:pPr>
              <a:r>
                <a:rPr lang="en-US" sz="5400" b="1">
                  <a:solidFill>
                    <a:srgbClr val="FFFFFF"/>
                  </a:solidFill>
                  <a:latin typeface="Arial"/>
                  <a:cs typeface="Arial"/>
                </a:rPr>
                <a:t>9</a:t>
              </a:r>
              <a:endParaRPr kumimoji="0" lang="en-US" sz="9600" b="1" i="0" u="none" strike="noStrike" kern="1200" cap="none" spc="0" normalizeH="0" baseline="0" noProof="0">
                <a:ln>
                  <a:noFill/>
                </a:ln>
                <a:solidFill>
                  <a:srgbClr val="FFFFFF"/>
                </a:solidFill>
                <a:effectLst/>
                <a:uLnTx/>
                <a:uFillTx/>
                <a:latin typeface="Arial"/>
                <a:ea typeface="+mn-ea"/>
                <a:cs typeface="Arial"/>
              </a:endParaRPr>
            </a:p>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1200" b="0" i="0" u="none" strike="noStrike" kern="1200" cap="none" spc="0" normalizeH="0" baseline="0" noProof="0">
                  <a:ln>
                    <a:noFill/>
                  </a:ln>
                  <a:solidFill>
                    <a:srgbClr val="FFFFFF"/>
                  </a:solidFill>
                  <a:effectLst/>
                  <a:uLnTx/>
                  <a:uFillTx/>
                  <a:latin typeface="Arial" panose="020B0604020202020204"/>
                  <a:ea typeface="+mn-ea"/>
                  <a:cs typeface="Arial"/>
                </a:rPr>
                <a:t>QS World </a:t>
              </a:r>
              <a:br>
                <a:rPr kumimoji="0" lang="en-US" sz="1200" b="0" i="0" u="none" strike="noStrike" kern="1200" cap="none" spc="0" normalizeH="0" baseline="0" noProof="0">
                  <a:ln>
                    <a:noFill/>
                  </a:ln>
                  <a:solidFill>
                    <a:srgbClr val="FFFFFF"/>
                  </a:solidFill>
                  <a:effectLst/>
                  <a:uLnTx/>
                  <a:uFillTx/>
                  <a:latin typeface="Arial" panose="020B0604020202020204"/>
                  <a:ea typeface="+mn-ea"/>
                  <a:cs typeface="Arial"/>
                </a:rPr>
              </a:br>
              <a:r>
                <a:rPr kumimoji="0" lang="en-US" sz="1200" b="0" i="0" u="none" strike="noStrike" kern="1200" cap="none" spc="0" normalizeH="0" baseline="0" noProof="0">
                  <a:ln>
                    <a:noFill/>
                  </a:ln>
                  <a:solidFill>
                    <a:srgbClr val="FFFFFF"/>
                  </a:solidFill>
                  <a:effectLst/>
                  <a:uLnTx/>
                  <a:uFillTx/>
                  <a:latin typeface="Arial" panose="020B0604020202020204"/>
                  <a:ea typeface="+mn-ea"/>
                  <a:cs typeface="Arial"/>
                </a:rPr>
                <a:t>University Sustainability </a:t>
              </a:r>
              <a:br>
                <a:rPr kumimoji="0" lang="en-US" sz="1200" b="0" i="0" u="none" strike="noStrike" kern="1200" cap="none" spc="0" normalizeH="0" baseline="0" noProof="0">
                  <a:ln>
                    <a:noFill/>
                  </a:ln>
                  <a:solidFill>
                    <a:srgbClr val="FFFFFF"/>
                  </a:solidFill>
                  <a:effectLst/>
                  <a:uLnTx/>
                  <a:uFillTx/>
                  <a:latin typeface="Arial" panose="020B0604020202020204"/>
                  <a:ea typeface="+mn-ea"/>
                  <a:cs typeface="Arial"/>
                </a:rPr>
              </a:br>
              <a:r>
                <a:rPr kumimoji="0" lang="en-US" sz="1200" b="0" i="0" u="none" strike="noStrike" kern="1200" cap="none" spc="0" normalizeH="0" baseline="0" noProof="0">
                  <a:ln>
                    <a:noFill/>
                  </a:ln>
                  <a:solidFill>
                    <a:srgbClr val="FFFFFF"/>
                  </a:solidFill>
                  <a:effectLst/>
                  <a:uLnTx/>
                  <a:uFillTx/>
                  <a:latin typeface="Arial" panose="020B0604020202020204"/>
                  <a:ea typeface="+mn-ea"/>
                  <a:cs typeface="Arial"/>
                </a:rPr>
                <a:t>Rankings</a:t>
              </a:r>
              <a:endParaRPr kumimoji="0" lang="en-US" sz="18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7" name="Oval 6">
              <a:extLst>
                <a:ext uri="{FF2B5EF4-FFF2-40B4-BE49-F238E27FC236}">
                  <a16:creationId xmlns:a16="http://schemas.microsoft.com/office/drawing/2014/main" id="{821E93BA-0626-948F-BFE1-618308C36919}"/>
                </a:ext>
              </a:extLst>
            </p:cNvPr>
            <p:cNvSpPr/>
            <p:nvPr/>
          </p:nvSpPr>
          <p:spPr>
            <a:xfrm>
              <a:off x="8188858" y="4456466"/>
              <a:ext cx="2504198" cy="2504198"/>
            </a:xfrm>
            <a:prstGeom prst="ellipse">
              <a:avLst/>
            </a:prstGeom>
            <a:solidFill>
              <a:schemeClr val="tx2"/>
            </a:solidFill>
            <a:ln w="28575">
              <a:solidFill>
                <a:schemeClr val="bg1"/>
              </a:solidFill>
            </a:ln>
            <a:effectLst/>
          </p:spPr>
          <p:style>
            <a:lnRef idx="1">
              <a:schemeClr val="accent1"/>
            </a:lnRef>
            <a:fillRef idx="3">
              <a:schemeClr val="accent1"/>
            </a:fillRef>
            <a:effectRef idx="2">
              <a:schemeClr val="accent1"/>
            </a:effectRef>
            <a:fontRef idx="minor">
              <a:schemeClr val="lt1"/>
            </a:fontRef>
          </p:style>
          <p:txBody>
            <a:bodyPr wrap="none" lIns="91440" tIns="45720" rIns="91440" bIns="45720" rtlCol="0" anchor="ct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5400" b="1" i="0" u="none" strike="noStrike" kern="1200" cap="none" spc="0" normalizeH="0" baseline="0" noProof="0">
                  <a:ln>
                    <a:noFill/>
                  </a:ln>
                  <a:solidFill>
                    <a:srgbClr val="FFFFFF"/>
                  </a:solidFill>
                  <a:effectLst/>
                  <a:uLnTx/>
                  <a:uFillTx/>
                  <a:latin typeface="Arial"/>
                  <a:ea typeface="+mn-ea"/>
                  <a:cs typeface="Arial"/>
                </a:rPr>
                <a:t>20</a:t>
              </a:r>
              <a:endParaRPr kumimoji="0" lang="en-US" sz="9600" b="1" i="0" u="none" strike="noStrike" kern="1200" cap="none" spc="0" normalizeH="0" baseline="0" noProof="0">
                <a:ln>
                  <a:noFill/>
                </a:ln>
                <a:solidFill>
                  <a:srgbClr val="FFFFFF"/>
                </a:solidFill>
                <a:effectLst/>
                <a:uLnTx/>
                <a:uFillTx/>
                <a:latin typeface="Arial"/>
                <a:ea typeface="+mn-ea"/>
                <a:cs typeface="Arial"/>
              </a:endParaRPr>
            </a:p>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1200" b="0" i="1" u="none" strike="noStrike" kern="1200" cap="none" spc="0" normalizeH="0" baseline="0" noProof="0">
                  <a:ln>
                    <a:noFill/>
                  </a:ln>
                  <a:solidFill>
                    <a:srgbClr val="FFFFFF"/>
                  </a:solidFill>
                  <a:effectLst/>
                  <a:uLnTx/>
                  <a:uFillTx/>
                  <a:latin typeface="Arial" panose="020B0604020202020204"/>
                  <a:ea typeface="+mn-ea"/>
                  <a:cs typeface="Arial"/>
                </a:rPr>
                <a:t>Times Higher </a:t>
              </a:r>
              <a:br>
                <a:rPr kumimoji="0" lang="en-US" sz="1200" b="0" i="1" u="none" strike="noStrike" kern="1200" cap="none" spc="0" normalizeH="0" baseline="0" noProof="0">
                  <a:ln>
                    <a:noFill/>
                  </a:ln>
                  <a:solidFill>
                    <a:srgbClr val="FFFFFF"/>
                  </a:solidFill>
                  <a:effectLst/>
                  <a:uLnTx/>
                  <a:uFillTx/>
                  <a:latin typeface="Arial" panose="020B0604020202020204"/>
                  <a:ea typeface="+mn-ea"/>
                  <a:cs typeface="Arial"/>
                </a:rPr>
              </a:br>
              <a:r>
                <a:rPr kumimoji="0" lang="en-US" sz="1200" b="0" i="1" u="none" strike="noStrike" kern="1200" cap="none" spc="0" normalizeH="0" baseline="0" noProof="0">
                  <a:ln>
                    <a:noFill/>
                  </a:ln>
                  <a:solidFill>
                    <a:srgbClr val="FFFFFF"/>
                  </a:solidFill>
                  <a:effectLst/>
                  <a:uLnTx/>
                  <a:uFillTx/>
                  <a:latin typeface="Arial" panose="020B0604020202020204"/>
                  <a:ea typeface="+mn-ea"/>
                  <a:cs typeface="Arial"/>
                </a:rPr>
                <a:t>Education </a:t>
              </a:r>
              <a:r>
                <a:rPr kumimoji="0" lang="en-US" sz="1200" b="0" i="0" u="none" strike="noStrike" kern="1200" cap="none" spc="0" normalizeH="0" baseline="0" noProof="0">
                  <a:ln>
                    <a:noFill/>
                  </a:ln>
                  <a:solidFill>
                    <a:srgbClr val="FFFFFF"/>
                  </a:solidFill>
                  <a:effectLst/>
                  <a:uLnTx/>
                  <a:uFillTx/>
                  <a:latin typeface="Arial" panose="020B0604020202020204"/>
                  <a:ea typeface="+mn-ea"/>
                  <a:cs typeface="Arial"/>
                </a:rPr>
                <a:t>Most </a:t>
              </a:r>
              <a:br>
                <a:rPr kumimoji="0" lang="en-US" sz="1200" b="0" i="0" u="none" strike="noStrike" kern="1200" cap="none" spc="0" normalizeH="0" baseline="0" noProof="0">
                  <a:ln>
                    <a:noFill/>
                  </a:ln>
                  <a:solidFill>
                    <a:srgbClr val="FFFFFF"/>
                  </a:solidFill>
                  <a:effectLst/>
                  <a:uLnTx/>
                  <a:uFillTx/>
                  <a:latin typeface="Arial" panose="020B0604020202020204"/>
                  <a:ea typeface="+mn-ea"/>
                  <a:cs typeface="Arial"/>
                </a:rPr>
              </a:br>
              <a:r>
                <a:rPr kumimoji="0" lang="en-US" sz="1200" b="0" i="0" u="none" strike="noStrike" kern="1200" cap="none" spc="0" normalizeH="0" baseline="0" noProof="0">
                  <a:ln>
                    <a:noFill/>
                  </a:ln>
                  <a:solidFill>
                    <a:srgbClr val="FFFFFF"/>
                  </a:solidFill>
                  <a:effectLst/>
                  <a:uLnTx/>
                  <a:uFillTx/>
                  <a:latin typeface="Arial" panose="020B0604020202020204"/>
                  <a:ea typeface="+mn-ea"/>
                  <a:cs typeface="Arial"/>
                </a:rPr>
                <a:t>International Universities </a:t>
              </a:r>
              <a:br>
                <a:rPr kumimoji="0" lang="en-US" sz="1200" b="0" i="0" u="none" strike="noStrike" kern="1200" cap="none" spc="0" normalizeH="0" baseline="0" noProof="0">
                  <a:ln>
                    <a:noFill/>
                  </a:ln>
                  <a:solidFill>
                    <a:srgbClr val="FFFFFF"/>
                  </a:solidFill>
                  <a:effectLst/>
                  <a:uLnTx/>
                  <a:uFillTx/>
                  <a:latin typeface="Arial" panose="020B0604020202020204"/>
                  <a:ea typeface="+mn-ea"/>
                  <a:cs typeface="Arial"/>
                </a:rPr>
              </a:br>
              <a:r>
                <a:rPr kumimoji="0" lang="en-US" sz="1200" b="0" i="0" u="none" strike="noStrike" kern="1200" cap="none" spc="0" normalizeH="0" baseline="0" noProof="0">
                  <a:ln>
                    <a:noFill/>
                  </a:ln>
                  <a:solidFill>
                    <a:srgbClr val="FFFFFF"/>
                  </a:solidFill>
                  <a:effectLst/>
                  <a:uLnTx/>
                  <a:uFillTx/>
                  <a:latin typeface="Arial" panose="020B0604020202020204"/>
                  <a:ea typeface="+mn-ea"/>
                  <a:cs typeface="Arial"/>
                </a:rPr>
                <a:t>in the World</a:t>
              </a:r>
              <a:endParaRPr kumimoji="0" lang="en-US" sz="12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grpSp>
    </p:spTree>
    <p:extLst>
      <p:ext uri="{BB962C8B-B14F-4D97-AF65-F5344CB8AC3E}">
        <p14:creationId xmlns:p14="http://schemas.microsoft.com/office/powerpoint/2010/main" val="35651571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18" descr="A group of people in orange vests looking at a tablet&#10;&#10;Description automatically generated">
            <a:extLst>
              <a:ext uri="{FF2B5EF4-FFF2-40B4-BE49-F238E27FC236}">
                <a16:creationId xmlns:a16="http://schemas.microsoft.com/office/drawing/2014/main" id="{0E08E588-05E8-22D8-4185-C6B421B8BE73}"/>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4334256" y="0"/>
            <a:ext cx="7857744" cy="6858000"/>
          </a:xfrm>
          <a:prstGeom prst="rect">
            <a:avLst/>
          </a:prstGeom>
        </p:spPr>
      </p:pic>
      <p:sp>
        <p:nvSpPr>
          <p:cNvPr id="29" name="Rectangle 28">
            <a:extLst>
              <a:ext uri="{FF2B5EF4-FFF2-40B4-BE49-F238E27FC236}">
                <a16:creationId xmlns:a16="http://schemas.microsoft.com/office/drawing/2014/main" id="{437FAC8F-4C1D-916B-9613-85FA5F58BDB3}"/>
              </a:ext>
            </a:extLst>
          </p:cNvPr>
          <p:cNvSpPr/>
          <p:nvPr/>
        </p:nvSpPr>
        <p:spPr>
          <a:xfrm>
            <a:off x="4693506" y="5854148"/>
            <a:ext cx="7185087" cy="618140"/>
          </a:xfrm>
          <a:prstGeom prst="rect">
            <a:avLst/>
          </a:prstGeom>
          <a:solidFill>
            <a:srgbClr val="5C2A7A">
              <a:alpha val="89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3" name="Text Placeholder 2">
            <a:extLst>
              <a:ext uri="{FF2B5EF4-FFF2-40B4-BE49-F238E27FC236}">
                <a16:creationId xmlns:a16="http://schemas.microsoft.com/office/drawing/2014/main" id="{DAE833F1-5A8A-936C-6977-57A9D6FD6CAE}"/>
              </a:ext>
            </a:extLst>
          </p:cNvPr>
          <p:cNvSpPr>
            <a:spLocks noGrp="1"/>
          </p:cNvSpPr>
          <p:nvPr>
            <p:ph type="body" sz="quarter" idx="10"/>
          </p:nvPr>
        </p:nvSpPr>
        <p:spPr>
          <a:xfrm>
            <a:off x="527050" y="523342"/>
            <a:ext cx="3376613" cy="1409700"/>
          </a:xfrm>
        </p:spPr>
        <p:txBody>
          <a:bodyPr/>
          <a:lstStyle/>
          <a:p>
            <a:r>
              <a:rPr lang="en-GB"/>
              <a:t>Thomas Ashton Institute for Risk and Regulatory Research</a:t>
            </a:r>
            <a:endParaRPr lang="en-US"/>
          </a:p>
        </p:txBody>
      </p:sp>
      <p:sp>
        <p:nvSpPr>
          <p:cNvPr id="17" name="Text Placeholder 16">
            <a:extLst>
              <a:ext uri="{FF2B5EF4-FFF2-40B4-BE49-F238E27FC236}">
                <a16:creationId xmlns:a16="http://schemas.microsoft.com/office/drawing/2014/main" id="{AA8F0F6B-266B-5489-E7B4-CAC36E4BA80A}"/>
              </a:ext>
            </a:extLst>
          </p:cNvPr>
          <p:cNvSpPr>
            <a:spLocks noGrp="1"/>
          </p:cNvSpPr>
          <p:nvPr>
            <p:ph type="body" sz="quarter" idx="11"/>
          </p:nvPr>
        </p:nvSpPr>
        <p:spPr>
          <a:xfrm>
            <a:off x="527050" y="2115605"/>
            <a:ext cx="3376613" cy="2513012"/>
          </a:xfrm>
        </p:spPr>
        <p:txBody>
          <a:bodyPr/>
          <a:lstStyle/>
          <a:p>
            <a:r>
              <a:rPr lang="en-GB">
                <a:latin typeface="Arial"/>
                <a:cs typeface="Arial"/>
              </a:rPr>
              <a:t>Delivering research, learning and regulatory insights that widen the global conversation to enable a better working world.</a:t>
            </a:r>
            <a:endParaRPr lang="en-GB"/>
          </a:p>
          <a:p>
            <a:endParaRPr lang="en-US"/>
          </a:p>
        </p:txBody>
      </p:sp>
      <p:sp>
        <p:nvSpPr>
          <p:cNvPr id="22" name="Text Placeholder 21">
            <a:extLst>
              <a:ext uri="{FF2B5EF4-FFF2-40B4-BE49-F238E27FC236}">
                <a16:creationId xmlns:a16="http://schemas.microsoft.com/office/drawing/2014/main" id="{622C1345-06E7-6C42-57DB-D82A3E4076F2}"/>
              </a:ext>
            </a:extLst>
          </p:cNvPr>
          <p:cNvSpPr>
            <a:spLocks noGrp="1"/>
          </p:cNvSpPr>
          <p:nvPr>
            <p:ph type="body" sz="quarter" idx="12"/>
          </p:nvPr>
        </p:nvSpPr>
        <p:spPr/>
        <p:txBody>
          <a:bodyPr/>
          <a:lstStyle/>
          <a:p>
            <a:endParaRPr lang="en-US"/>
          </a:p>
        </p:txBody>
      </p:sp>
      <p:graphicFrame>
        <p:nvGraphicFramePr>
          <p:cNvPr id="27" name="Table 26">
            <a:extLst>
              <a:ext uri="{FF2B5EF4-FFF2-40B4-BE49-F238E27FC236}">
                <a16:creationId xmlns:a16="http://schemas.microsoft.com/office/drawing/2014/main" id="{0660CCE4-65AC-50BE-51C6-2C9699C369E2}"/>
              </a:ext>
            </a:extLst>
          </p:cNvPr>
          <p:cNvGraphicFramePr>
            <a:graphicFrameLocks noGrp="1"/>
          </p:cNvGraphicFramePr>
          <p:nvPr>
            <p:extLst>
              <p:ext uri="{D42A27DB-BD31-4B8C-83A1-F6EECF244321}">
                <p14:modId xmlns:p14="http://schemas.microsoft.com/office/powerpoint/2010/main" val="44376745"/>
              </p:ext>
            </p:extLst>
          </p:nvPr>
        </p:nvGraphicFramePr>
        <p:xfrm>
          <a:off x="4693507" y="5977798"/>
          <a:ext cx="7185088" cy="370840"/>
        </p:xfrm>
        <a:graphic>
          <a:graphicData uri="http://schemas.openxmlformats.org/drawingml/2006/table">
            <a:tbl>
              <a:tblPr bandRow="1">
                <a:tableStyleId>{5C22544A-7EE6-4342-B048-85BDC9FD1C3A}</a:tableStyleId>
              </a:tblPr>
              <a:tblGrid>
                <a:gridCol w="1796272">
                  <a:extLst>
                    <a:ext uri="{9D8B030D-6E8A-4147-A177-3AD203B41FA5}">
                      <a16:colId xmlns:a16="http://schemas.microsoft.com/office/drawing/2014/main" val="3965022016"/>
                    </a:ext>
                  </a:extLst>
                </a:gridCol>
                <a:gridCol w="1796272">
                  <a:extLst>
                    <a:ext uri="{9D8B030D-6E8A-4147-A177-3AD203B41FA5}">
                      <a16:colId xmlns:a16="http://schemas.microsoft.com/office/drawing/2014/main" val="3517273429"/>
                    </a:ext>
                  </a:extLst>
                </a:gridCol>
                <a:gridCol w="1796272">
                  <a:extLst>
                    <a:ext uri="{9D8B030D-6E8A-4147-A177-3AD203B41FA5}">
                      <a16:colId xmlns:a16="http://schemas.microsoft.com/office/drawing/2014/main" val="2606530108"/>
                    </a:ext>
                  </a:extLst>
                </a:gridCol>
                <a:gridCol w="1796272">
                  <a:extLst>
                    <a:ext uri="{9D8B030D-6E8A-4147-A177-3AD203B41FA5}">
                      <a16:colId xmlns:a16="http://schemas.microsoft.com/office/drawing/2014/main" val="2725173044"/>
                    </a:ext>
                  </a:extLst>
                </a:gridCol>
              </a:tblGrid>
              <a:tr h="370840">
                <a:tc>
                  <a:txBody>
                    <a:bodyPr/>
                    <a:lstStyle/>
                    <a:p>
                      <a:pPr algn="ctr"/>
                      <a:r>
                        <a:rPr lang="en-GB" sz="1200">
                          <a:solidFill>
                            <a:schemeClr val="bg1"/>
                          </a:solidFill>
                          <a:ea typeface="Calibri"/>
                          <a:cs typeface="Calibri"/>
                        </a:rPr>
                        <a:t>Health and Safety Executive</a:t>
                      </a:r>
                    </a:p>
                  </a:txBody>
                  <a:tcPr marL="0" marR="0" marT="0" marB="0" anchor="ctr">
                    <a:lnL w="12700" cmpd="sng">
                      <a:noFill/>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n-GB" sz="1200">
                          <a:solidFill>
                            <a:schemeClr val="bg1"/>
                          </a:solidFill>
                          <a:ea typeface="Calibri"/>
                          <a:cs typeface="Calibri"/>
                        </a:rPr>
                        <a:t>Office for Nuclear Regulation</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a:r>
                        <a:rPr lang="en-US" sz="1200">
                          <a:solidFill>
                            <a:schemeClr val="bg1"/>
                          </a:solidFill>
                          <a:cs typeface="Arial"/>
                        </a:rPr>
                        <a:t>UK Health Security Agency</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n-GB" sz="1200">
                          <a:solidFill>
                            <a:schemeClr val="bg1"/>
                          </a:solidFill>
                          <a:ea typeface="Calibri"/>
                          <a:cs typeface="Calibri"/>
                        </a:rPr>
                        <a:t>Cabinet Office*</a:t>
                      </a:r>
                    </a:p>
                  </a:txBody>
                  <a:tcPr marL="0" marR="0" marT="0" marB="0" anchor="ctr">
                    <a:lnL w="12700" cap="flat" cmpd="sng" algn="ctr">
                      <a:solidFill>
                        <a:schemeClr val="bg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638766098"/>
                  </a:ext>
                </a:extLst>
              </a:tr>
            </a:tbl>
          </a:graphicData>
        </a:graphic>
      </p:graphicFrame>
      <p:sp>
        <p:nvSpPr>
          <p:cNvPr id="30" name="Rectangle 29">
            <a:extLst>
              <a:ext uri="{FF2B5EF4-FFF2-40B4-BE49-F238E27FC236}">
                <a16:creationId xmlns:a16="http://schemas.microsoft.com/office/drawing/2014/main" id="{CC3EF207-565F-18BF-B602-854ADAB21BCC}"/>
              </a:ext>
            </a:extLst>
          </p:cNvPr>
          <p:cNvSpPr/>
          <p:nvPr/>
        </p:nvSpPr>
        <p:spPr>
          <a:xfrm>
            <a:off x="4693506" y="958850"/>
            <a:ext cx="7185087" cy="1969545"/>
          </a:xfrm>
          <a:prstGeom prst="rect">
            <a:avLst/>
          </a:prstGeom>
          <a:solidFill>
            <a:schemeClr val="accent5">
              <a:lumMod val="50000"/>
              <a:alpha val="88000"/>
            </a:schemeClr>
          </a:solidFill>
          <a:ln w="127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31" name="TextBox 30">
            <a:extLst>
              <a:ext uri="{FF2B5EF4-FFF2-40B4-BE49-F238E27FC236}">
                <a16:creationId xmlns:a16="http://schemas.microsoft.com/office/drawing/2014/main" id="{60587E51-04EA-EECC-B35B-1E02FFDDC8D5}"/>
              </a:ext>
            </a:extLst>
          </p:cNvPr>
          <p:cNvSpPr txBox="1"/>
          <p:nvPr/>
        </p:nvSpPr>
        <p:spPr>
          <a:xfrm>
            <a:off x="4880680" y="1310770"/>
            <a:ext cx="2754319" cy="330987"/>
          </a:xfrm>
          <a:prstGeom prst="rect">
            <a:avLst/>
          </a:prstGeom>
          <a:noFill/>
        </p:spPr>
        <p:txBody>
          <a:bodyPr wrap="square" lIns="0" tIns="0" rIns="0" bIns="0" rtlCol="0">
            <a:noAutofit/>
          </a:bodyPr>
          <a:lstStyle>
            <a:defPPr>
              <a:defRPr lang="en-US"/>
            </a:defPPr>
            <a:lvl1pPr>
              <a:defRPr b="1">
                <a:solidFill>
                  <a:schemeClr val="bg1"/>
                </a:solidFill>
                <a:latin typeface="Open Sans Light" pitchFamily="2" charset="0"/>
                <a:ea typeface="Open Sans Light" pitchFamily="2" charset="0"/>
                <a:cs typeface="Open Sans Light" pitchFamily="2"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FFFFFF"/>
                </a:solidFill>
                <a:effectLst/>
                <a:uLnTx/>
                <a:uFillTx/>
                <a:latin typeface="Arial" panose="020B0604020202020204" pitchFamily="34" charset="0"/>
                <a:ea typeface="Open Sans Light" pitchFamily="2" charset="0"/>
                <a:cs typeface="Arial" panose="020B0604020202020204" pitchFamily="34" charset="0"/>
              </a:rPr>
              <a:t>Themes</a:t>
            </a:r>
          </a:p>
        </p:txBody>
      </p:sp>
      <p:cxnSp>
        <p:nvCxnSpPr>
          <p:cNvPr id="32" name="Straight Connector 31">
            <a:extLst>
              <a:ext uri="{FF2B5EF4-FFF2-40B4-BE49-F238E27FC236}">
                <a16:creationId xmlns:a16="http://schemas.microsoft.com/office/drawing/2014/main" id="{667420EB-9759-E802-2557-EDBA79398535}"/>
              </a:ext>
            </a:extLst>
          </p:cNvPr>
          <p:cNvCxnSpPr>
            <a:cxnSpLocks/>
          </p:cNvCxnSpPr>
          <p:nvPr/>
        </p:nvCxnSpPr>
        <p:spPr>
          <a:xfrm>
            <a:off x="4880680" y="1679446"/>
            <a:ext cx="2020827"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graphicFrame>
        <p:nvGraphicFramePr>
          <p:cNvPr id="33" name="Table 32">
            <a:extLst>
              <a:ext uri="{FF2B5EF4-FFF2-40B4-BE49-F238E27FC236}">
                <a16:creationId xmlns:a16="http://schemas.microsoft.com/office/drawing/2014/main" id="{D90F56BB-01A4-40FE-5648-108601547EE6}"/>
              </a:ext>
            </a:extLst>
          </p:cNvPr>
          <p:cNvGraphicFramePr>
            <a:graphicFrameLocks noGrp="1"/>
          </p:cNvGraphicFramePr>
          <p:nvPr>
            <p:extLst>
              <p:ext uri="{D42A27DB-BD31-4B8C-83A1-F6EECF244321}">
                <p14:modId xmlns:p14="http://schemas.microsoft.com/office/powerpoint/2010/main" val="3679793797"/>
              </p:ext>
            </p:extLst>
          </p:nvPr>
        </p:nvGraphicFramePr>
        <p:xfrm>
          <a:off x="4880681" y="1829082"/>
          <a:ext cx="6784269" cy="1249311"/>
        </p:xfrm>
        <a:graphic>
          <a:graphicData uri="http://schemas.openxmlformats.org/drawingml/2006/table">
            <a:tbl>
              <a:tblPr>
                <a:tableStyleId>{5C22544A-7EE6-4342-B048-85BDC9FD1C3A}</a:tableStyleId>
              </a:tblPr>
              <a:tblGrid>
                <a:gridCol w="2261423">
                  <a:extLst>
                    <a:ext uri="{9D8B030D-6E8A-4147-A177-3AD203B41FA5}">
                      <a16:colId xmlns:a16="http://schemas.microsoft.com/office/drawing/2014/main" val="2016023353"/>
                    </a:ext>
                  </a:extLst>
                </a:gridCol>
                <a:gridCol w="2261423">
                  <a:extLst>
                    <a:ext uri="{9D8B030D-6E8A-4147-A177-3AD203B41FA5}">
                      <a16:colId xmlns:a16="http://schemas.microsoft.com/office/drawing/2014/main" val="3270494959"/>
                    </a:ext>
                  </a:extLst>
                </a:gridCol>
                <a:gridCol w="2261423">
                  <a:extLst>
                    <a:ext uri="{9D8B030D-6E8A-4147-A177-3AD203B41FA5}">
                      <a16:colId xmlns:a16="http://schemas.microsoft.com/office/drawing/2014/main" val="394603922"/>
                    </a:ext>
                  </a:extLst>
                </a:gridCol>
              </a:tblGrid>
              <a:tr h="334911">
                <a:tc>
                  <a:txBody>
                    <a:bodyPr/>
                    <a:lstStyle/>
                    <a:p>
                      <a:r>
                        <a:rPr lang="en-GB" sz="1200">
                          <a:solidFill>
                            <a:schemeClr val="bg1"/>
                          </a:solidFill>
                        </a:rPr>
                        <a:t>Safer infrastructures</a:t>
                      </a:r>
                      <a:endParaRPr lang="en-GB" sz="1200" i="1">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GB" sz="1200">
                          <a:solidFill>
                            <a:schemeClr val="bg1"/>
                          </a:solidFill>
                        </a:rPr>
                        <a:t>Social change and inequalities</a:t>
                      </a:r>
                      <a:endParaRPr lang="en-GB" sz="1200" i="1">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GB" sz="1200">
                          <a:solidFill>
                            <a:schemeClr val="bg1"/>
                          </a:solidFill>
                        </a:rPr>
                        <a:t>Work and health</a:t>
                      </a:r>
                      <a:endParaRPr lang="en-GB" sz="1200" i="1">
                        <a:solidFill>
                          <a:schemeClr val="bg1"/>
                        </a:solidFill>
                      </a:endParaRPr>
                    </a:p>
                    <a:p>
                      <a:endParaRPr lang="en-GB" sz="1200" i="1">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076713026"/>
                  </a:ext>
                </a:extLst>
              </a:tr>
              <a:tr h="334911">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GB" sz="1200">
                          <a:solidFill>
                            <a:schemeClr val="bg1"/>
                          </a:solidFill>
                        </a:rPr>
                        <a:t>Reliability and resilience</a:t>
                      </a:r>
                      <a:endParaRPr lang="en-GB" sz="1200" i="1">
                        <a:solidFill>
                          <a:schemeClr val="bg1"/>
                        </a:solidFill>
                      </a:endParaRPr>
                    </a:p>
                    <a:p>
                      <a:endParaRPr lang="en-GB" sz="1200" i="1">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GB" sz="1200">
                          <a:solidFill>
                            <a:schemeClr val="bg1"/>
                          </a:solidFill>
                        </a:rPr>
                        <a:t>Digitalisation and complexity</a:t>
                      </a:r>
                      <a:endParaRPr lang="en-GB" sz="1200" i="1">
                        <a:solidFill>
                          <a:schemeClr val="bg1"/>
                        </a:solidFill>
                      </a:endParaRPr>
                    </a:p>
                    <a:p>
                      <a:endParaRPr lang="en-GB" sz="1200" i="1">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GB" sz="1200">
                          <a:solidFill>
                            <a:schemeClr val="bg1"/>
                          </a:solidFill>
                        </a:rPr>
                        <a:t>Leadership, work and wellbeing</a:t>
                      </a:r>
                      <a:endParaRPr lang="en-GB" sz="1200" i="1">
                        <a:solidFill>
                          <a:schemeClr val="bg1"/>
                        </a:solidFill>
                      </a:endParaRPr>
                    </a:p>
                    <a:p>
                      <a:endParaRPr lang="en-GB" sz="1200" i="1">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132151589"/>
                  </a:ext>
                </a:extLst>
              </a:tr>
              <a:tr h="334911">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lang="en-GB" sz="1200">
                        <a:solidFill>
                          <a:schemeClr val="bg1"/>
                        </a:solidFill>
                        <a:ea typeface="Calibri"/>
                        <a:cs typeface="Calibri"/>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a:endParaRPr lang="en-US" sz="1200">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a:endParaRPr lang="en-US" sz="1200">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805417082"/>
                  </a:ext>
                </a:extLst>
              </a:tr>
            </a:tbl>
          </a:graphicData>
        </a:graphic>
      </p:graphicFrame>
      <p:pic>
        <p:nvPicPr>
          <p:cNvPr id="7" name="Graphic 6" descr="Web design with solid fill">
            <a:extLst>
              <a:ext uri="{FF2B5EF4-FFF2-40B4-BE49-F238E27FC236}">
                <a16:creationId xmlns:a16="http://schemas.microsoft.com/office/drawing/2014/main" id="{42E0B9E4-4191-E2DB-4029-32BC7DACA194}"/>
              </a:ext>
            </a:extLst>
          </p:cNvPr>
          <p:cNvPicPr>
            <a:picLocks noChangeAspect="1"/>
          </p:cNvPicPr>
          <p:nvPr/>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822854" y="5560312"/>
            <a:ext cx="669438" cy="669438"/>
          </a:xfrm>
          <a:prstGeom prst="rect">
            <a:avLst/>
          </a:prstGeom>
        </p:spPr>
      </p:pic>
      <p:sp>
        <p:nvSpPr>
          <p:cNvPr id="21" name="Picture Placeholder 20">
            <a:extLst>
              <a:ext uri="{FF2B5EF4-FFF2-40B4-BE49-F238E27FC236}">
                <a16:creationId xmlns:a16="http://schemas.microsoft.com/office/drawing/2014/main" id="{727077BA-B099-1BF6-C808-4A8A0F63E059}"/>
              </a:ext>
            </a:extLst>
          </p:cNvPr>
          <p:cNvSpPr>
            <a:spLocks noGrp="1"/>
          </p:cNvSpPr>
          <p:nvPr>
            <p:ph type="pic" sz="quarter" idx="13"/>
          </p:nvPr>
        </p:nvSpPr>
        <p:spPr/>
        <p:txBody>
          <a:bodyPr/>
          <a:lstStyle/>
          <a:p>
            <a:endParaRPr lang="en-US"/>
          </a:p>
        </p:txBody>
      </p:sp>
    </p:spTree>
    <p:extLst>
      <p:ext uri="{BB962C8B-B14F-4D97-AF65-F5344CB8AC3E}">
        <p14:creationId xmlns:p14="http://schemas.microsoft.com/office/powerpoint/2010/main" val="74155209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Picture 27" descr="A group of people in a room&#10;&#10;Description automatically generated">
            <a:extLst>
              <a:ext uri="{FF2B5EF4-FFF2-40B4-BE49-F238E27FC236}">
                <a16:creationId xmlns:a16="http://schemas.microsoft.com/office/drawing/2014/main" id="{7429A118-CE66-0E3D-887E-D9B07198B319}"/>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a:stretch/>
        </p:blipFill>
        <p:spPr>
          <a:xfrm>
            <a:off x="4328932" y="-6626"/>
            <a:ext cx="7863068" cy="6864625"/>
          </a:xfrm>
          <a:prstGeom prst="rect">
            <a:avLst/>
          </a:prstGeom>
        </p:spPr>
      </p:pic>
      <p:sp>
        <p:nvSpPr>
          <p:cNvPr id="20" name="Rectangle 19">
            <a:extLst>
              <a:ext uri="{FF2B5EF4-FFF2-40B4-BE49-F238E27FC236}">
                <a16:creationId xmlns:a16="http://schemas.microsoft.com/office/drawing/2014/main" id="{2D99E7EC-7D60-FC38-9C7E-87EFFA438E66}"/>
              </a:ext>
            </a:extLst>
          </p:cNvPr>
          <p:cNvSpPr/>
          <p:nvPr/>
        </p:nvSpPr>
        <p:spPr>
          <a:xfrm>
            <a:off x="4693506" y="5854148"/>
            <a:ext cx="7185087" cy="618140"/>
          </a:xfrm>
          <a:prstGeom prst="rect">
            <a:avLst/>
          </a:prstGeom>
          <a:solidFill>
            <a:srgbClr val="5C2A7A">
              <a:alpha val="89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10" name="Text Placeholder 9">
            <a:extLst>
              <a:ext uri="{FF2B5EF4-FFF2-40B4-BE49-F238E27FC236}">
                <a16:creationId xmlns:a16="http://schemas.microsoft.com/office/drawing/2014/main" id="{E64C50FB-061A-6015-6017-E84170B9498F}"/>
              </a:ext>
            </a:extLst>
          </p:cNvPr>
          <p:cNvSpPr>
            <a:spLocks noGrp="1"/>
          </p:cNvSpPr>
          <p:nvPr>
            <p:ph type="body" sz="quarter" idx="10"/>
          </p:nvPr>
        </p:nvSpPr>
        <p:spPr/>
        <p:txBody>
          <a:bodyPr/>
          <a:lstStyle/>
          <a:p>
            <a:r>
              <a:rPr lang="en-GB"/>
              <a:t>Work and Equalities Institute </a:t>
            </a:r>
            <a:endParaRPr lang="en-US"/>
          </a:p>
        </p:txBody>
      </p:sp>
      <p:sp>
        <p:nvSpPr>
          <p:cNvPr id="12" name="Text Placeholder 11">
            <a:extLst>
              <a:ext uri="{FF2B5EF4-FFF2-40B4-BE49-F238E27FC236}">
                <a16:creationId xmlns:a16="http://schemas.microsoft.com/office/drawing/2014/main" id="{1470C1BE-BA1A-C6A5-6B81-6143FE87647E}"/>
              </a:ext>
            </a:extLst>
          </p:cNvPr>
          <p:cNvSpPr>
            <a:spLocks noGrp="1"/>
          </p:cNvSpPr>
          <p:nvPr>
            <p:ph type="body" sz="quarter" idx="11"/>
          </p:nvPr>
        </p:nvSpPr>
        <p:spPr/>
        <p:txBody>
          <a:bodyPr/>
          <a:lstStyle/>
          <a:p>
            <a:r>
              <a:rPr lang="en-US">
                <a:latin typeface="Arial"/>
                <a:cs typeface="Arial"/>
              </a:rPr>
              <a:t>Identifying and promoting the conditions for more inclusive and fair work, and employment arrangements.</a:t>
            </a:r>
            <a:endParaRPr lang="en-US"/>
          </a:p>
        </p:txBody>
      </p:sp>
      <p:sp>
        <p:nvSpPr>
          <p:cNvPr id="14" name="Text Placeholder 13">
            <a:extLst>
              <a:ext uri="{FF2B5EF4-FFF2-40B4-BE49-F238E27FC236}">
                <a16:creationId xmlns:a16="http://schemas.microsoft.com/office/drawing/2014/main" id="{FC9FE906-4912-5F22-916D-1ABD19D72F50}"/>
              </a:ext>
            </a:extLst>
          </p:cNvPr>
          <p:cNvSpPr>
            <a:spLocks noGrp="1"/>
          </p:cNvSpPr>
          <p:nvPr>
            <p:ph type="body" sz="quarter" idx="12"/>
          </p:nvPr>
        </p:nvSpPr>
        <p:spPr/>
        <p:txBody>
          <a:bodyPr/>
          <a:lstStyle/>
          <a:p>
            <a:endParaRPr lang="en-US"/>
          </a:p>
        </p:txBody>
      </p:sp>
      <p:graphicFrame>
        <p:nvGraphicFramePr>
          <p:cNvPr id="18" name="Table 17">
            <a:extLst>
              <a:ext uri="{FF2B5EF4-FFF2-40B4-BE49-F238E27FC236}">
                <a16:creationId xmlns:a16="http://schemas.microsoft.com/office/drawing/2014/main" id="{CA677086-8C14-2F48-A9EC-41D4A0AB5D15}"/>
              </a:ext>
            </a:extLst>
          </p:cNvPr>
          <p:cNvGraphicFramePr>
            <a:graphicFrameLocks noGrp="1"/>
          </p:cNvGraphicFramePr>
          <p:nvPr>
            <p:extLst>
              <p:ext uri="{D42A27DB-BD31-4B8C-83A1-F6EECF244321}">
                <p14:modId xmlns:p14="http://schemas.microsoft.com/office/powerpoint/2010/main" val="12340483"/>
              </p:ext>
            </p:extLst>
          </p:nvPr>
        </p:nvGraphicFramePr>
        <p:xfrm>
          <a:off x="4693507" y="5977798"/>
          <a:ext cx="7185087" cy="370840"/>
        </p:xfrm>
        <a:graphic>
          <a:graphicData uri="http://schemas.openxmlformats.org/drawingml/2006/table">
            <a:tbl>
              <a:tblPr bandRow="1">
                <a:tableStyleId>{5C22544A-7EE6-4342-B048-85BDC9FD1C3A}</a:tableStyleId>
              </a:tblPr>
              <a:tblGrid>
                <a:gridCol w="2395029">
                  <a:extLst>
                    <a:ext uri="{9D8B030D-6E8A-4147-A177-3AD203B41FA5}">
                      <a16:colId xmlns:a16="http://schemas.microsoft.com/office/drawing/2014/main" val="3965022016"/>
                    </a:ext>
                  </a:extLst>
                </a:gridCol>
                <a:gridCol w="2395029">
                  <a:extLst>
                    <a:ext uri="{9D8B030D-6E8A-4147-A177-3AD203B41FA5}">
                      <a16:colId xmlns:a16="http://schemas.microsoft.com/office/drawing/2014/main" val="3517273429"/>
                    </a:ext>
                  </a:extLst>
                </a:gridCol>
                <a:gridCol w="2395029">
                  <a:extLst>
                    <a:ext uri="{9D8B030D-6E8A-4147-A177-3AD203B41FA5}">
                      <a16:colId xmlns:a16="http://schemas.microsoft.com/office/drawing/2014/main" val="2606530108"/>
                    </a:ext>
                  </a:extLst>
                </a:gridCol>
              </a:tblGrid>
              <a:tr h="370840">
                <a:tc>
                  <a:txBody>
                    <a:bodyPr/>
                    <a:lstStyle/>
                    <a:p>
                      <a:pPr algn="ctr"/>
                      <a:r>
                        <a:rPr lang="en-GB" sz="1200">
                          <a:solidFill>
                            <a:schemeClr val="bg1"/>
                          </a:solidFill>
                          <a:ea typeface="Calibri"/>
                          <a:cs typeface="Calibri"/>
                        </a:rPr>
                        <a:t>International Labour </a:t>
                      </a:r>
                      <a:br>
                        <a:rPr lang="en-GB" sz="1200">
                          <a:solidFill>
                            <a:srgbClr val="FFFFFF"/>
                          </a:solidFill>
                          <a:ea typeface="Calibri"/>
                          <a:cs typeface="Calibri"/>
                        </a:rPr>
                      </a:br>
                      <a:r>
                        <a:rPr lang="en-GB" sz="1200">
                          <a:solidFill>
                            <a:schemeClr val="bg1"/>
                          </a:solidFill>
                          <a:ea typeface="Calibri"/>
                          <a:cs typeface="Calibri"/>
                        </a:rPr>
                        <a:t>Organisation</a:t>
                      </a:r>
                    </a:p>
                  </a:txBody>
                  <a:tcPr marL="0" marR="0" marT="0" marB="0" anchor="ctr">
                    <a:lnL w="12700" cmpd="sng">
                      <a:noFill/>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a:r>
                        <a:rPr lang="en-GB" sz="1200">
                          <a:solidFill>
                            <a:schemeClr val="bg1"/>
                          </a:solidFill>
                          <a:ea typeface="Calibri"/>
                          <a:cs typeface="Calibri"/>
                        </a:rPr>
                        <a:t>Greater Manchester </a:t>
                      </a:r>
                      <a:br>
                        <a:rPr lang="en-GB" sz="1200">
                          <a:solidFill>
                            <a:srgbClr val="FFFFFF"/>
                          </a:solidFill>
                          <a:ea typeface="Calibri"/>
                          <a:cs typeface="Calibri"/>
                        </a:rPr>
                      </a:br>
                      <a:r>
                        <a:rPr lang="en-GB" sz="1200">
                          <a:solidFill>
                            <a:schemeClr val="bg1"/>
                          </a:solidFill>
                          <a:ea typeface="Calibri"/>
                          <a:cs typeface="Calibri"/>
                        </a:rPr>
                        <a:t>Combined Authority</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a:r>
                        <a:rPr lang="en-GB" sz="1200">
                          <a:solidFill>
                            <a:schemeClr val="bg1"/>
                          </a:solidFill>
                          <a:ea typeface="Calibri"/>
                          <a:cs typeface="Calibri"/>
                        </a:rPr>
                        <a:t>Health and Safety </a:t>
                      </a:r>
                      <a:br>
                        <a:rPr lang="en-GB" sz="1200">
                          <a:solidFill>
                            <a:srgbClr val="FFFFFF"/>
                          </a:solidFill>
                          <a:ea typeface="Calibri"/>
                          <a:cs typeface="Calibri"/>
                        </a:rPr>
                      </a:br>
                      <a:r>
                        <a:rPr lang="en-GB" sz="1200">
                          <a:solidFill>
                            <a:schemeClr val="bg1"/>
                          </a:solidFill>
                          <a:ea typeface="Calibri"/>
                          <a:cs typeface="Calibri"/>
                        </a:rPr>
                        <a:t>Executive*</a:t>
                      </a:r>
                    </a:p>
                  </a:txBody>
                  <a:tcPr marL="0" marR="0" marT="0" marB="0" anchor="ctr">
                    <a:lnL w="12700" cap="flat" cmpd="sng" algn="ctr">
                      <a:solidFill>
                        <a:schemeClr val="bg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638766098"/>
                  </a:ext>
                </a:extLst>
              </a:tr>
            </a:tbl>
          </a:graphicData>
        </a:graphic>
      </p:graphicFrame>
      <p:sp>
        <p:nvSpPr>
          <p:cNvPr id="21" name="Rectangle 20">
            <a:extLst>
              <a:ext uri="{FF2B5EF4-FFF2-40B4-BE49-F238E27FC236}">
                <a16:creationId xmlns:a16="http://schemas.microsoft.com/office/drawing/2014/main" id="{DEBBF307-0828-1DA7-1AA2-02C1D1F1902B}"/>
              </a:ext>
            </a:extLst>
          </p:cNvPr>
          <p:cNvSpPr/>
          <p:nvPr/>
        </p:nvSpPr>
        <p:spPr>
          <a:xfrm>
            <a:off x="4693506" y="958851"/>
            <a:ext cx="7185087" cy="1631949"/>
          </a:xfrm>
          <a:prstGeom prst="rect">
            <a:avLst/>
          </a:prstGeom>
          <a:solidFill>
            <a:schemeClr val="accent5">
              <a:lumMod val="50000"/>
              <a:alpha val="88000"/>
            </a:schemeClr>
          </a:solidFill>
          <a:ln w="127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22" name="TextBox 21">
            <a:extLst>
              <a:ext uri="{FF2B5EF4-FFF2-40B4-BE49-F238E27FC236}">
                <a16:creationId xmlns:a16="http://schemas.microsoft.com/office/drawing/2014/main" id="{7575797A-6F86-51EE-AF5A-ACE5B78093ED}"/>
              </a:ext>
            </a:extLst>
          </p:cNvPr>
          <p:cNvSpPr txBox="1"/>
          <p:nvPr/>
        </p:nvSpPr>
        <p:spPr>
          <a:xfrm>
            <a:off x="4880680" y="1310770"/>
            <a:ext cx="2754319" cy="330987"/>
          </a:xfrm>
          <a:prstGeom prst="rect">
            <a:avLst/>
          </a:prstGeom>
          <a:noFill/>
        </p:spPr>
        <p:txBody>
          <a:bodyPr wrap="square" lIns="0" tIns="0" rIns="0" bIns="0" rtlCol="0">
            <a:noAutofit/>
          </a:bodyPr>
          <a:lstStyle>
            <a:defPPr>
              <a:defRPr lang="en-US"/>
            </a:defPPr>
            <a:lvl1pPr>
              <a:defRPr b="1">
                <a:solidFill>
                  <a:schemeClr val="bg1"/>
                </a:solidFill>
                <a:latin typeface="Open Sans Light" pitchFamily="2" charset="0"/>
                <a:ea typeface="Open Sans Light" pitchFamily="2" charset="0"/>
                <a:cs typeface="Open Sans Light" pitchFamily="2"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FFFFFF"/>
                </a:solidFill>
                <a:effectLst/>
                <a:uLnTx/>
                <a:uFillTx/>
                <a:latin typeface="Arial" panose="020B0604020202020204" pitchFamily="34" charset="0"/>
                <a:ea typeface="Open Sans Light" pitchFamily="2" charset="0"/>
                <a:cs typeface="Arial" panose="020B0604020202020204" pitchFamily="34" charset="0"/>
              </a:rPr>
              <a:t>Themes</a:t>
            </a:r>
          </a:p>
        </p:txBody>
      </p:sp>
      <p:cxnSp>
        <p:nvCxnSpPr>
          <p:cNvPr id="23" name="Straight Connector 22">
            <a:extLst>
              <a:ext uri="{FF2B5EF4-FFF2-40B4-BE49-F238E27FC236}">
                <a16:creationId xmlns:a16="http://schemas.microsoft.com/office/drawing/2014/main" id="{DC53EB5D-34CC-A895-8060-87A884F25D51}"/>
              </a:ext>
            </a:extLst>
          </p:cNvPr>
          <p:cNvCxnSpPr>
            <a:cxnSpLocks/>
          </p:cNvCxnSpPr>
          <p:nvPr/>
        </p:nvCxnSpPr>
        <p:spPr>
          <a:xfrm>
            <a:off x="4880680" y="1679446"/>
            <a:ext cx="2020827"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graphicFrame>
        <p:nvGraphicFramePr>
          <p:cNvPr id="24" name="Table 23">
            <a:extLst>
              <a:ext uri="{FF2B5EF4-FFF2-40B4-BE49-F238E27FC236}">
                <a16:creationId xmlns:a16="http://schemas.microsoft.com/office/drawing/2014/main" id="{CB8AF885-F42E-40B7-DBCB-196E1EDF5D9A}"/>
              </a:ext>
            </a:extLst>
          </p:cNvPr>
          <p:cNvGraphicFramePr>
            <a:graphicFrameLocks noGrp="1"/>
          </p:cNvGraphicFramePr>
          <p:nvPr>
            <p:extLst>
              <p:ext uri="{D42A27DB-BD31-4B8C-83A1-F6EECF244321}">
                <p14:modId xmlns:p14="http://schemas.microsoft.com/office/powerpoint/2010/main" val="1765865739"/>
              </p:ext>
            </p:extLst>
          </p:nvPr>
        </p:nvGraphicFramePr>
        <p:xfrm>
          <a:off x="4880681" y="1829082"/>
          <a:ext cx="6784268" cy="1309902"/>
        </p:xfrm>
        <a:graphic>
          <a:graphicData uri="http://schemas.openxmlformats.org/drawingml/2006/table">
            <a:tbl>
              <a:tblPr>
                <a:tableStyleId>{5C22544A-7EE6-4342-B048-85BDC9FD1C3A}</a:tableStyleId>
              </a:tblPr>
              <a:tblGrid>
                <a:gridCol w="1696067">
                  <a:extLst>
                    <a:ext uri="{9D8B030D-6E8A-4147-A177-3AD203B41FA5}">
                      <a16:colId xmlns:a16="http://schemas.microsoft.com/office/drawing/2014/main" val="2016023353"/>
                    </a:ext>
                  </a:extLst>
                </a:gridCol>
                <a:gridCol w="1696067">
                  <a:extLst>
                    <a:ext uri="{9D8B030D-6E8A-4147-A177-3AD203B41FA5}">
                      <a16:colId xmlns:a16="http://schemas.microsoft.com/office/drawing/2014/main" val="3270494959"/>
                    </a:ext>
                  </a:extLst>
                </a:gridCol>
                <a:gridCol w="1696067">
                  <a:extLst>
                    <a:ext uri="{9D8B030D-6E8A-4147-A177-3AD203B41FA5}">
                      <a16:colId xmlns:a16="http://schemas.microsoft.com/office/drawing/2014/main" val="1874508282"/>
                    </a:ext>
                  </a:extLst>
                </a:gridCol>
                <a:gridCol w="1696067">
                  <a:extLst>
                    <a:ext uri="{9D8B030D-6E8A-4147-A177-3AD203B41FA5}">
                      <a16:colId xmlns:a16="http://schemas.microsoft.com/office/drawing/2014/main" val="394603922"/>
                    </a:ext>
                  </a:extLst>
                </a:gridCol>
              </a:tblGrid>
              <a:tr h="334911">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GB" sz="1200">
                          <a:solidFill>
                            <a:schemeClr val="bg1"/>
                          </a:solidFill>
                        </a:rPr>
                        <a:t>Work futures</a:t>
                      </a:r>
                      <a:endParaRPr lang="en-GB" sz="1200" i="1">
                        <a:solidFill>
                          <a:schemeClr val="bg1"/>
                        </a:solidFill>
                      </a:endParaRPr>
                    </a:p>
                    <a:p>
                      <a:endParaRPr lang="en-GB" sz="1200" i="1">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GB" sz="1200">
                          <a:solidFill>
                            <a:schemeClr val="bg1"/>
                          </a:solidFill>
                        </a:rPr>
                        <a:t>Equality, diversity and inclusion</a:t>
                      </a:r>
                      <a:endParaRPr lang="en-GB" sz="1200" i="1">
                        <a:solidFill>
                          <a:schemeClr val="bg1"/>
                        </a:solidFill>
                      </a:endParaRPr>
                    </a:p>
                    <a:p>
                      <a:endParaRPr lang="en-GB" sz="1200" i="1">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GB" sz="1200">
                          <a:solidFill>
                            <a:schemeClr val="bg1"/>
                          </a:solidFill>
                        </a:rPr>
                        <a:t>Fairness and wellbeing in the workplace</a:t>
                      </a:r>
                      <a:endParaRPr lang="en-GB" sz="1200" i="1">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GB" sz="1200">
                          <a:solidFill>
                            <a:schemeClr val="bg1"/>
                          </a:solidFill>
                        </a:rPr>
                        <a:t>Regulation and representation</a:t>
                      </a:r>
                      <a:endParaRPr lang="en-GB" sz="1200" i="1">
                        <a:solidFill>
                          <a:schemeClr val="bg1"/>
                        </a:solidFill>
                      </a:endParaRPr>
                    </a:p>
                    <a:p>
                      <a:endParaRPr lang="en-GB" sz="1200" i="1">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076713026"/>
                  </a:ext>
                </a:extLst>
              </a:tr>
              <a:tr h="334911">
                <a:tc>
                  <a:txBody>
                    <a:bodyPr/>
                    <a:lstStyle/>
                    <a:p>
                      <a:endParaRPr lang="en-GB" sz="1200" i="1">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endParaRPr lang="en-GB" sz="1200" i="1">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lang="en-GB" sz="1200" i="1">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lang="en-GB" sz="1200">
                        <a:solidFill>
                          <a:schemeClr val="bg1"/>
                        </a:solidFill>
                        <a:ea typeface="Calibri"/>
                        <a:cs typeface="Calibri"/>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132151589"/>
                  </a:ext>
                </a:extLst>
              </a:tr>
              <a:tr h="334911">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lang="en-GB" sz="1200">
                        <a:solidFill>
                          <a:schemeClr val="bg1"/>
                        </a:solidFill>
                        <a:ea typeface="Calibri"/>
                        <a:cs typeface="Calibri"/>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a:endParaRPr lang="en-US" sz="1200">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a:endParaRPr lang="en-US" sz="1200">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a:endParaRPr lang="en-US" sz="1200">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805417082"/>
                  </a:ext>
                </a:extLst>
              </a:tr>
            </a:tbl>
          </a:graphicData>
        </a:graphic>
      </p:graphicFrame>
      <p:sp>
        <p:nvSpPr>
          <p:cNvPr id="30" name="Picture Placeholder 29">
            <a:extLst>
              <a:ext uri="{FF2B5EF4-FFF2-40B4-BE49-F238E27FC236}">
                <a16:creationId xmlns:a16="http://schemas.microsoft.com/office/drawing/2014/main" id="{2920C04A-6D1F-B957-9C7D-87277ACAEC8E}"/>
              </a:ext>
            </a:extLst>
          </p:cNvPr>
          <p:cNvSpPr>
            <a:spLocks noGrp="1"/>
          </p:cNvSpPr>
          <p:nvPr>
            <p:ph type="pic" sz="quarter" idx="13"/>
          </p:nvPr>
        </p:nvSpPr>
        <p:spPr/>
        <p:txBody>
          <a:bodyPr/>
          <a:lstStyle/>
          <a:p>
            <a:endParaRPr lang="en-US"/>
          </a:p>
        </p:txBody>
      </p:sp>
    </p:spTree>
    <p:extLst>
      <p:ext uri="{BB962C8B-B14F-4D97-AF65-F5344CB8AC3E}">
        <p14:creationId xmlns:p14="http://schemas.microsoft.com/office/powerpoint/2010/main" val="240265150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0CCFEF-56E3-4AB9-96B0-677A80D9DAD1}"/>
              </a:ext>
            </a:extLst>
          </p:cNvPr>
          <p:cNvSpPr>
            <a:spLocks noGrp="1"/>
          </p:cNvSpPr>
          <p:nvPr>
            <p:ph type="title"/>
          </p:nvPr>
        </p:nvSpPr>
        <p:spPr/>
        <p:txBody>
          <a:bodyPr/>
          <a:lstStyle/>
          <a:p>
            <a:r>
              <a:rPr lang="en-US">
                <a:ea typeface="Calibri Light"/>
                <a:cs typeface="Calibri Light"/>
              </a:rPr>
              <a:t>Cultural institutions</a:t>
            </a:r>
            <a:endParaRPr lang="en-US"/>
          </a:p>
        </p:txBody>
      </p:sp>
      <p:sp>
        <p:nvSpPr>
          <p:cNvPr id="3" name="Text Placeholder 2">
            <a:extLst>
              <a:ext uri="{FF2B5EF4-FFF2-40B4-BE49-F238E27FC236}">
                <a16:creationId xmlns:a16="http://schemas.microsoft.com/office/drawing/2014/main" id="{A51B7103-A5CC-6605-F8B6-E7671A014DCB}"/>
              </a:ext>
            </a:extLst>
          </p:cNvPr>
          <p:cNvSpPr>
            <a:spLocks noGrp="1"/>
          </p:cNvSpPr>
          <p:nvPr>
            <p:ph type="body" sz="quarter" idx="10"/>
          </p:nvPr>
        </p:nvSpPr>
        <p:spPr/>
        <p:txBody>
          <a:bodyPr/>
          <a:lstStyle/>
          <a:p>
            <a:r>
              <a:rPr lang="en-GB" sz="2000"/>
              <a:t>Our University’s cultural institutions contribute to our academic pursuits, enhance the cultural fabric of our city, and are an integral part of our social responsibility and public engagement commitment. </a:t>
            </a:r>
          </a:p>
          <a:p>
            <a:endParaRPr lang="en-US"/>
          </a:p>
        </p:txBody>
      </p:sp>
      <p:sp>
        <p:nvSpPr>
          <p:cNvPr id="4" name="TextBox 3">
            <a:extLst>
              <a:ext uri="{FF2B5EF4-FFF2-40B4-BE49-F238E27FC236}">
                <a16:creationId xmlns:a16="http://schemas.microsoft.com/office/drawing/2014/main" id="{AD37CFD7-F090-DA43-3608-22321B4F9C92}"/>
              </a:ext>
            </a:extLst>
          </p:cNvPr>
          <p:cNvSpPr txBox="1"/>
          <p:nvPr/>
        </p:nvSpPr>
        <p:spPr>
          <a:xfrm>
            <a:off x="7854965" y="1571541"/>
            <a:ext cx="3941619" cy="4032333"/>
          </a:xfrm>
          <a:prstGeom prst="rect">
            <a:avLst/>
          </a:prstGeom>
          <a:noFill/>
        </p:spPr>
        <p:txBody>
          <a:bodyPr wrap="square" lIns="0" tIns="0" rIns="0" bIns="0" rtlCol="0" anchor="ctr" anchorCtr="0">
            <a:noAutofit/>
          </a:bodyPr>
          <a:lstStyle/>
          <a:p>
            <a:r>
              <a:rPr lang="en-GB" sz="2400">
                <a:solidFill>
                  <a:schemeClr val="bg1"/>
                </a:solidFill>
              </a:rPr>
              <a:t>Jodrell Bank Centre </a:t>
            </a:r>
            <a:br>
              <a:rPr lang="en-GB" sz="2400"/>
            </a:br>
            <a:r>
              <a:rPr lang="en-GB" sz="2400">
                <a:solidFill>
                  <a:schemeClr val="bg1"/>
                </a:solidFill>
              </a:rPr>
              <a:t>for Engagement</a:t>
            </a:r>
          </a:p>
          <a:p>
            <a:endParaRPr lang="en-GB" sz="2400">
              <a:solidFill>
                <a:schemeClr val="bg1"/>
              </a:solidFill>
            </a:endParaRPr>
          </a:p>
          <a:p>
            <a:r>
              <a:rPr lang="en-GB" sz="2400">
                <a:solidFill>
                  <a:schemeClr val="bg1"/>
                </a:solidFill>
              </a:rPr>
              <a:t>Manchester Museum</a:t>
            </a:r>
            <a:endParaRPr lang="en-GB" sz="2400">
              <a:solidFill>
                <a:schemeClr val="bg1"/>
              </a:solidFill>
              <a:cs typeface="Arial"/>
            </a:endParaRPr>
          </a:p>
          <a:p>
            <a:endParaRPr lang="en-GB" sz="2400">
              <a:solidFill>
                <a:schemeClr val="bg1"/>
              </a:solidFill>
            </a:endParaRPr>
          </a:p>
          <a:p>
            <a:r>
              <a:rPr lang="en-GB" sz="2400">
                <a:solidFill>
                  <a:schemeClr val="bg1"/>
                </a:solidFill>
              </a:rPr>
              <a:t>John Rylands Research Institute and Library </a:t>
            </a:r>
            <a:endParaRPr lang="en-GB" sz="2400">
              <a:solidFill>
                <a:schemeClr val="bg1"/>
              </a:solidFill>
              <a:cs typeface="Arial"/>
            </a:endParaRPr>
          </a:p>
          <a:p>
            <a:endParaRPr lang="en-GB" sz="2400">
              <a:solidFill>
                <a:schemeClr val="bg1"/>
              </a:solidFill>
            </a:endParaRPr>
          </a:p>
          <a:p>
            <a:r>
              <a:rPr lang="en-GB" sz="2400">
                <a:solidFill>
                  <a:schemeClr val="bg1"/>
                </a:solidFill>
                <a:cs typeface="Arial"/>
              </a:rPr>
              <a:t>The Whitworth Art Gallery</a:t>
            </a:r>
          </a:p>
        </p:txBody>
      </p:sp>
      <p:cxnSp>
        <p:nvCxnSpPr>
          <p:cNvPr id="6" name="Straight Connector 5">
            <a:extLst>
              <a:ext uri="{FF2B5EF4-FFF2-40B4-BE49-F238E27FC236}">
                <a16:creationId xmlns:a16="http://schemas.microsoft.com/office/drawing/2014/main" id="{7223C635-1AAF-9B29-76E4-D14AD84BDA13}"/>
              </a:ext>
            </a:extLst>
          </p:cNvPr>
          <p:cNvCxnSpPr/>
          <p:nvPr/>
        </p:nvCxnSpPr>
        <p:spPr>
          <a:xfrm>
            <a:off x="7867135" y="2869861"/>
            <a:ext cx="3599935"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3AAF6063-B4F5-EADC-B31E-AB95D29D20D5}"/>
              </a:ext>
            </a:extLst>
          </p:cNvPr>
          <p:cNvCxnSpPr/>
          <p:nvPr/>
        </p:nvCxnSpPr>
        <p:spPr>
          <a:xfrm>
            <a:off x="7867135" y="3611267"/>
            <a:ext cx="3599935"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1270CCA7-50A6-27A4-1175-F4B3F6A771D9}"/>
              </a:ext>
            </a:extLst>
          </p:cNvPr>
          <p:cNvCxnSpPr/>
          <p:nvPr/>
        </p:nvCxnSpPr>
        <p:spPr>
          <a:xfrm>
            <a:off x="7867135" y="4690424"/>
            <a:ext cx="3599935" cy="0"/>
          </a:xfrm>
          <a:prstGeom prst="line">
            <a:avLst/>
          </a:prstGeom>
        </p:spPr>
        <p:style>
          <a:lnRef idx="1">
            <a:schemeClr val="accent1"/>
          </a:lnRef>
          <a:fillRef idx="0">
            <a:schemeClr val="accent1"/>
          </a:fillRef>
          <a:effectRef idx="0">
            <a:schemeClr val="accent1"/>
          </a:effectRef>
          <a:fontRef idx="minor">
            <a:schemeClr val="tx1"/>
          </a:fontRef>
        </p:style>
      </p:cxnSp>
      <p:sp>
        <p:nvSpPr>
          <p:cNvPr id="5" name="Rectangle 4">
            <a:hlinkClick r:id="rId2" action="ppaction://hlinksldjump"/>
            <a:extLst>
              <a:ext uri="{FF2B5EF4-FFF2-40B4-BE49-F238E27FC236}">
                <a16:creationId xmlns:a16="http://schemas.microsoft.com/office/drawing/2014/main" id="{75D21BFB-A20F-62DE-0DAB-709B07EF87D3}"/>
              </a:ext>
            </a:extLst>
          </p:cNvPr>
          <p:cNvSpPr/>
          <p:nvPr/>
        </p:nvSpPr>
        <p:spPr>
          <a:xfrm>
            <a:off x="7854965" y="1892300"/>
            <a:ext cx="3016235" cy="863600"/>
          </a:xfrm>
          <a:prstGeom prst="rect">
            <a:avLst/>
          </a:prstGeom>
          <a:solidFill>
            <a:schemeClr val="bg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hlinkClick r:id="rId3" action="ppaction://hlinksldjump"/>
            <a:extLst>
              <a:ext uri="{FF2B5EF4-FFF2-40B4-BE49-F238E27FC236}">
                <a16:creationId xmlns:a16="http://schemas.microsoft.com/office/drawing/2014/main" id="{6849C1A4-99FA-9589-021F-CAFA32ADECB4}"/>
              </a:ext>
            </a:extLst>
          </p:cNvPr>
          <p:cNvSpPr/>
          <p:nvPr/>
        </p:nvSpPr>
        <p:spPr>
          <a:xfrm>
            <a:off x="7854965" y="2983822"/>
            <a:ext cx="3599935" cy="559477"/>
          </a:xfrm>
          <a:prstGeom prst="rect">
            <a:avLst/>
          </a:prstGeom>
          <a:solidFill>
            <a:schemeClr val="bg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hlinkClick r:id="rId4" action="ppaction://hlinksldjump"/>
            <a:extLst>
              <a:ext uri="{FF2B5EF4-FFF2-40B4-BE49-F238E27FC236}">
                <a16:creationId xmlns:a16="http://schemas.microsoft.com/office/drawing/2014/main" id="{A872625B-6964-37A9-7B98-027D93F4E4A8}"/>
              </a:ext>
            </a:extLst>
          </p:cNvPr>
          <p:cNvSpPr/>
          <p:nvPr/>
        </p:nvSpPr>
        <p:spPr>
          <a:xfrm>
            <a:off x="7854965" y="3783922"/>
            <a:ext cx="3599935" cy="838530"/>
          </a:xfrm>
          <a:prstGeom prst="rect">
            <a:avLst/>
          </a:prstGeom>
          <a:solidFill>
            <a:schemeClr val="bg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hlinkClick r:id="rId5" action="ppaction://hlinksldjump"/>
            <a:extLst>
              <a:ext uri="{FF2B5EF4-FFF2-40B4-BE49-F238E27FC236}">
                <a16:creationId xmlns:a16="http://schemas.microsoft.com/office/drawing/2014/main" id="{E1F3AC08-06F8-67A3-8EE7-8AE10FF5ADD2}"/>
              </a:ext>
            </a:extLst>
          </p:cNvPr>
          <p:cNvSpPr/>
          <p:nvPr/>
        </p:nvSpPr>
        <p:spPr>
          <a:xfrm>
            <a:off x="7854965" y="4761822"/>
            <a:ext cx="3599935" cy="559477"/>
          </a:xfrm>
          <a:prstGeom prst="rect">
            <a:avLst/>
          </a:prstGeom>
          <a:solidFill>
            <a:schemeClr val="bg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56D7A622-8139-58BE-7023-3DF5BB86A042}"/>
              </a:ext>
            </a:extLst>
          </p:cNvPr>
          <p:cNvSpPr txBox="1"/>
          <p:nvPr/>
        </p:nvSpPr>
        <p:spPr>
          <a:xfrm>
            <a:off x="8585883" y="-354614"/>
            <a:ext cx="2911374" cy="307777"/>
          </a:xfrm>
          <a:prstGeom prst="rect">
            <a:avLst/>
          </a:prstGeom>
          <a:noFill/>
        </p:spPr>
        <p:txBody>
          <a:bodyPr wrap="none" rtlCol="0">
            <a:spAutoFit/>
          </a:bodyPr>
          <a:lstStyle/>
          <a:p>
            <a:r>
              <a:rPr lang="en-US" sz="1400"/>
              <a:t>Hyperlinks to corresponding slides</a:t>
            </a:r>
          </a:p>
        </p:txBody>
      </p:sp>
    </p:spTree>
    <p:extLst>
      <p:ext uri="{BB962C8B-B14F-4D97-AF65-F5344CB8AC3E}">
        <p14:creationId xmlns:p14="http://schemas.microsoft.com/office/powerpoint/2010/main" val="376489978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group of people sitting in a theater&#10;&#10;Description automatically generated">
            <a:extLst>
              <a:ext uri="{FF2B5EF4-FFF2-40B4-BE49-F238E27FC236}">
                <a16:creationId xmlns:a16="http://schemas.microsoft.com/office/drawing/2014/main" id="{6BAAE81E-DB35-3C3D-98A0-6A3745510651}"/>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4328932" y="0"/>
            <a:ext cx="7863068" cy="6858000"/>
          </a:xfrm>
          <a:prstGeom prst="rect">
            <a:avLst/>
          </a:prstGeom>
        </p:spPr>
      </p:pic>
      <p:sp>
        <p:nvSpPr>
          <p:cNvPr id="31" name="Rectangle 30">
            <a:extLst>
              <a:ext uri="{FF2B5EF4-FFF2-40B4-BE49-F238E27FC236}">
                <a16:creationId xmlns:a16="http://schemas.microsoft.com/office/drawing/2014/main" id="{1E190DF3-0F0D-0044-082F-5B143EA1107A}"/>
              </a:ext>
            </a:extLst>
          </p:cNvPr>
          <p:cNvSpPr/>
          <p:nvPr/>
        </p:nvSpPr>
        <p:spPr>
          <a:xfrm>
            <a:off x="4328932" y="-1"/>
            <a:ext cx="7863068" cy="3669175"/>
          </a:xfrm>
          <a:prstGeom prst="rect">
            <a:avLst/>
          </a:prstGeom>
          <a:gradFill>
            <a:gsLst>
              <a:gs pos="0">
                <a:srgbClr val="0070C0">
                  <a:alpha val="83901"/>
                </a:srgbClr>
              </a:gs>
              <a:gs pos="100000">
                <a:srgbClr val="0070C0">
                  <a:alpha val="0"/>
                </a:srgbClr>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51D198B8-F473-B6B4-CDB0-7C7973B1B03F}"/>
              </a:ext>
            </a:extLst>
          </p:cNvPr>
          <p:cNvSpPr/>
          <p:nvPr/>
        </p:nvSpPr>
        <p:spPr>
          <a:xfrm>
            <a:off x="4693506" y="5854148"/>
            <a:ext cx="7185087" cy="618140"/>
          </a:xfrm>
          <a:prstGeom prst="rect">
            <a:avLst/>
          </a:prstGeom>
          <a:solidFill>
            <a:srgbClr val="5C2A7A">
              <a:alpha val="89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graphicFrame>
        <p:nvGraphicFramePr>
          <p:cNvPr id="20" name="Table 19">
            <a:extLst>
              <a:ext uri="{FF2B5EF4-FFF2-40B4-BE49-F238E27FC236}">
                <a16:creationId xmlns:a16="http://schemas.microsoft.com/office/drawing/2014/main" id="{3AB56B28-7686-DAF7-E651-6BA1AF9B8355}"/>
              </a:ext>
            </a:extLst>
          </p:cNvPr>
          <p:cNvGraphicFramePr>
            <a:graphicFrameLocks noGrp="1"/>
          </p:cNvGraphicFramePr>
          <p:nvPr>
            <p:extLst>
              <p:ext uri="{D42A27DB-BD31-4B8C-83A1-F6EECF244321}">
                <p14:modId xmlns:p14="http://schemas.microsoft.com/office/powerpoint/2010/main" val="2209033435"/>
              </p:ext>
            </p:extLst>
          </p:nvPr>
        </p:nvGraphicFramePr>
        <p:xfrm>
          <a:off x="4693507" y="5977798"/>
          <a:ext cx="7185090" cy="370840"/>
        </p:xfrm>
        <a:graphic>
          <a:graphicData uri="http://schemas.openxmlformats.org/drawingml/2006/table">
            <a:tbl>
              <a:tblPr bandRow="1">
                <a:tableStyleId>{5C22544A-7EE6-4342-B048-85BDC9FD1C3A}</a:tableStyleId>
              </a:tblPr>
              <a:tblGrid>
                <a:gridCol w="1437018">
                  <a:extLst>
                    <a:ext uri="{9D8B030D-6E8A-4147-A177-3AD203B41FA5}">
                      <a16:colId xmlns:a16="http://schemas.microsoft.com/office/drawing/2014/main" val="3965022016"/>
                    </a:ext>
                  </a:extLst>
                </a:gridCol>
                <a:gridCol w="1437018">
                  <a:extLst>
                    <a:ext uri="{9D8B030D-6E8A-4147-A177-3AD203B41FA5}">
                      <a16:colId xmlns:a16="http://schemas.microsoft.com/office/drawing/2014/main" val="3517273429"/>
                    </a:ext>
                  </a:extLst>
                </a:gridCol>
                <a:gridCol w="1437018">
                  <a:extLst>
                    <a:ext uri="{9D8B030D-6E8A-4147-A177-3AD203B41FA5}">
                      <a16:colId xmlns:a16="http://schemas.microsoft.com/office/drawing/2014/main" val="42269687"/>
                    </a:ext>
                  </a:extLst>
                </a:gridCol>
                <a:gridCol w="1437018">
                  <a:extLst>
                    <a:ext uri="{9D8B030D-6E8A-4147-A177-3AD203B41FA5}">
                      <a16:colId xmlns:a16="http://schemas.microsoft.com/office/drawing/2014/main" val="2606530108"/>
                    </a:ext>
                  </a:extLst>
                </a:gridCol>
                <a:gridCol w="1437018">
                  <a:extLst>
                    <a:ext uri="{9D8B030D-6E8A-4147-A177-3AD203B41FA5}">
                      <a16:colId xmlns:a16="http://schemas.microsoft.com/office/drawing/2014/main" val="2725173044"/>
                    </a:ext>
                  </a:extLst>
                </a:gridCol>
              </a:tblGrid>
              <a:tr h="370840">
                <a:tc>
                  <a: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n-GB" sz="1200">
                          <a:solidFill>
                            <a:schemeClr val="bg1"/>
                          </a:solidFill>
                          <a:ea typeface="Calibri"/>
                          <a:cs typeface="Calibri"/>
                        </a:rPr>
                        <a:t>UNESCO</a:t>
                      </a:r>
                    </a:p>
                  </a:txBody>
                  <a:tcPr marL="0" marR="0" marT="0" marB="0" anchor="ctr">
                    <a:lnL w="12700" cmpd="sng">
                      <a:noFill/>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n-GB" sz="1200">
                          <a:solidFill>
                            <a:schemeClr val="bg1"/>
                          </a:solidFill>
                          <a:ea typeface="Calibri"/>
                          <a:cs typeface="Calibri"/>
                        </a:rPr>
                        <a:t>World Heritage UK</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n-GB" sz="1200">
                          <a:solidFill>
                            <a:schemeClr val="bg1"/>
                          </a:solidFill>
                          <a:ea typeface="Calibri"/>
                          <a:cs typeface="Calibri"/>
                        </a:rPr>
                        <a:t>National Lottery Heritage Fund</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a:r>
                        <a:rPr lang="en-GB" sz="1200">
                          <a:solidFill>
                            <a:schemeClr val="bg1"/>
                          </a:solidFill>
                          <a:ea typeface="Calibri"/>
                          <a:cs typeface="Calibri"/>
                        </a:rPr>
                        <a:t>From the Fields</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a:r>
                        <a:rPr lang="en-GB" sz="1200">
                          <a:solidFill>
                            <a:schemeClr val="bg1"/>
                          </a:solidFill>
                          <a:ea typeface="Calibri"/>
                          <a:cs typeface="Calibri"/>
                        </a:rPr>
                        <a:t>The Royal Society*</a:t>
                      </a:r>
                    </a:p>
                  </a:txBody>
                  <a:tcPr marL="0" marR="0" marT="0" marB="0" anchor="ctr">
                    <a:lnL w="12700" cap="flat" cmpd="sng" algn="ctr">
                      <a:solidFill>
                        <a:schemeClr val="bg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638766098"/>
                  </a:ext>
                </a:extLst>
              </a:tr>
            </a:tbl>
          </a:graphicData>
        </a:graphic>
      </p:graphicFrame>
      <p:sp>
        <p:nvSpPr>
          <p:cNvPr id="3" name="Text Placeholder 2">
            <a:extLst>
              <a:ext uri="{FF2B5EF4-FFF2-40B4-BE49-F238E27FC236}">
                <a16:creationId xmlns:a16="http://schemas.microsoft.com/office/drawing/2014/main" id="{D870F9FF-C2D9-039B-6179-AA807D2C80A2}"/>
              </a:ext>
            </a:extLst>
          </p:cNvPr>
          <p:cNvSpPr>
            <a:spLocks noGrp="1"/>
          </p:cNvSpPr>
          <p:nvPr>
            <p:ph type="body" sz="quarter" idx="10"/>
          </p:nvPr>
        </p:nvSpPr>
        <p:spPr/>
        <p:txBody>
          <a:bodyPr/>
          <a:lstStyle/>
          <a:p>
            <a:r>
              <a:rPr lang="en-GB"/>
              <a:t>Jodrell Bank Centre </a:t>
            </a:r>
            <a:br>
              <a:rPr lang="en-GB"/>
            </a:br>
            <a:r>
              <a:rPr lang="en-GB"/>
              <a:t>for Engagement</a:t>
            </a:r>
            <a:endParaRPr lang="en-US"/>
          </a:p>
        </p:txBody>
      </p:sp>
      <p:sp>
        <p:nvSpPr>
          <p:cNvPr id="11" name="Text Placeholder 10">
            <a:extLst>
              <a:ext uri="{FF2B5EF4-FFF2-40B4-BE49-F238E27FC236}">
                <a16:creationId xmlns:a16="http://schemas.microsoft.com/office/drawing/2014/main" id="{6357EF6C-B484-C5A6-4047-46A3F9CA1CDE}"/>
              </a:ext>
            </a:extLst>
          </p:cNvPr>
          <p:cNvSpPr>
            <a:spLocks noGrp="1"/>
          </p:cNvSpPr>
          <p:nvPr>
            <p:ph type="body" sz="quarter" idx="11"/>
          </p:nvPr>
        </p:nvSpPr>
        <p:spPr/>
        <p:txBody>
          <a:bodyPr/>
          <a:lstStyle/>
          <a:p>
            <a:r>
              <a:rPr lang="en-GB">
                <a:latin typeface="Arial"/>
                <a:cs typeface="Arial"/>
              </a:rPr>
              <a:t>Engaging the public with the wonders of science, astronomy and the universe. A hub for scientific education and outreach. </a:t>
            </a:r>
            <a:endParaRPr lang="en-GB" i="1"/>
          </a:p>
          <a:p>
            <a:endParaRPr lang="en-US"/>
          </a:p>
        </p:txBody>
      </p:sp>
      <p:sp>
        <p:nvSpPr>
          <p:cNvPr id="13" name="Text Placeholder 12">
            <a:extLst>
              <a:ext uri="{FF2B5EF4-FFF2-40B4-BE49-F238E27FC236}">
                <a16:creationId xmlns:a16="http://schemas.microsoft.com/office/drawing/2014/main" id="{A17A57A8-51F3-2850-F883-6563E3B34473}"/>
              </a:ext>
            </a:extLst>
          </p:cNvPr>
          <p:cNvSpPr>
            <a:spLocks noGrp="1"/>
          </p:cNvSpPr>
          <p:nvPr>
            <p:ph type="body" sz="quarter" idx="12"/>
          </p:nvPr>
        </p:nvSpPr>
        <p:spPr/>
        <p:txBody>
          <a:bodyPr/>
          <a:lstStyle/>
          <a:p>
            <a:endParaRPr lang="en-US"/>
          </a:p>
        </p:txBody>
      </p:sp>
      <p:pic>
        <p:nvPicPr>
          <p:cNvPr id="22" name="Picture Placeholder 21">
            <a:extLst>
              <a:ext uri="{FF2B5EF4-FFF2-40B4-BE49-F238E27FC236}">
                <a16:creationId xmlns:a16="http://schemas.microsoft.com/office/drawing/2014/main" id="{BBBFB67B-5D0A-E89E-B41A-B85065502547}"/>
              </a:ext>
            </a:extLst>
          </p:cNvPr>
          <p:cNvPicPr>
            <a:picLocks noGrp="1" noChangeAspect="1"/>
          </p:cNvPicPr>
          <p:nvPr>
            <p:ph type="pic" sz="quarter" idx="13"/>
          </p:nvPr>
        </p:nvPicPr>
        <p:blipFill rotWithShape="1">
          <a:blip cstate="screen">
            <a:extLst>
              <a:ext uri="{28A0092B-C50C-407E-A947-70E740481C1C}">
                <a14:useLocalDpi xmlns:a14="http://schemas.microsoft.com/office/drawing/2010/main"/>
              </a:ext>
              <a:ext uri="{96DAC541-7B7A-43D3-8B79-37D633B846F1}">
                <asvg:svgBlip xmlns:asvg="http://schemas.microsoft.com/office/drawing/2016/SVG/main" r:embed="rId4"/>
              </a:ext>
            </a:extLst>
          </a:blip>
          <a:srcRect t="-923" b="-4054"/>
          <a:stretch/>
        </p:blipFill>
        <p:spPr>
          <a:xfrm>
            <a:off x="526647" y="3921322"/>
            <a:ext cx="1708586" cy="1746421"/>
          </a:xfrm>
        </p:spPr>
      </p:pic>
      <p:sp>
        <p:nvSpPr>
          <p:cNvPr id="24" name="Rectangle 23">
            <a:extLst>
              <a:ext uri="{FF2B5EF4-FFF2-40B4-BE49-F238E27FC236}">
                <a16:creationId xmlns:a16="http://schemas.microsoft.com/office/drawing/2014/main" id="{36EEE3EA-449F-4EF6-17ED-4C10779A63E6}"/>
              </a:ext>
            </a:extLst>
          </p:cNvPr>
          <p:cNvSpPr/>
          <p:nvPr/>
        </p:nvSpPr>
        <p:spPr>
          <a:xfrm>
            <a:off x="4693506" y="958850"/>
            <a:ext cx="7185087" cy="2959981"/>
          </a:xfrm>
          <a:prstGeom prst="rect">
            <a:avLst/>
          </a:prstGeom>
          <a:solidFill>
            <a:schemeClr val="accent5">
              <a:lumMod val="50000"/>
              <a:alpha val="88000"/>
            </a:schemeClr>
          </a:solidFill>
          <a:ln w="127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25" name="TextBox 24">
            <a:extLst>
              <a:ext uri="{FF2B5EF4-FFF2-40B4-BE49-F238E27FC236}">
                <a16:creationId xmlns:a16="http://schemas.microsoft.com/office/drawing/2014/main" id="{05CF91D4-53FA-BF91-5811-B0E716661703}"/>
              </a:ext>
            </a:extLst>
          </p:cNvPr>
          <p:cNvSpPr txBox="1"/>
          <p:nvPr/>
        </p:nvSpPr>
        <p:spPr>
          <a:xfrm>
            <a:off x="4880680" y="1310770"/>
            <a:ext cx="2754319" cy="330987"/>
          </a:xfrm>
          <a:prstGeom prst="rect">
            <a:avLst/>
          </a:prstGeom>
          <a:noFill/>
        </p:spPr>
        <p:txBody>
          <a:bodyPr wrap="square" lIns="0" tIns="0" rIns="0" bIns="0" rtlCol="0" anchor="t">
            <a:noAutofit/>
          </a:bodyPr>
          <a:lstStyle>
            <a:defPPr>
              <a:defRPr lang="en-US"/>
            </a:defPPr>
            <a:lvl1pPr>
              <a:defRPr b="1">
                <a:solidFill>
                  <a:schemeClr val="bg1"/>
                </a:solidFill>
                <a:latin typeface="Open Sans Light" pitchFamily="2" charset="0"/>
                <a:ea typeface="Open Sans Light" pitchFamily="2" charset="0"/>
                <a:cs typeface="Open Sans Light" pitchFamily="2"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0">
                <a:solidFill>
                  <a:srgbClr val="FFFFFF"/>
                </a:solidFill>
                <a:latin typeface="Arial"/>
                <a:ea typeface="Open Sans Light"/>
                <a:cs typeface="Arial"/>
              </a:rPr>
              <a:t>Highlights</a:t>
            </a:r>
            <a:endParaRPr kumimoji="0" lang="en-GB" sz="1800" b="0" i="0" u="none" strike="noStrike" kern="1200" cap="none" spc="0" normalizeH="0" baseline="0" noProof="0">
              <a:ln>
                <a:noFill/>
              </a:ln>
              <a:solidFill>
                <a:srgbClr val="FFFFFF"/>
              </a:solidFill>
              <a:effectLst/>
              <a:uLnTx/>
              <a:uFillTx/>
              <a:latin typeface="Arial" panose="020B0604020202020204" pitchFamily="34" charset="0"/>
              <a:ea typeface="Open Sans Light" pitchFamily="2" charset="0"/>
              <a:cs typeface="Arial" panose="020B0604020202020204" pitchFamily="34" charset="0"/>
            </a:endParaRPr>
          </a:p>
        </p:txBody>
      </p:sp>
      <p:cxnSp>
        <p:nvCxnSpPr>
          <p:cNvPr id="26" name="Straight Connector 25">
            <a:extLst>
              <a:ext uri="{FF2B5EF4-FFF2-40B4-BE49-F238E27FC236}">
                <a16:creationId xmlns:a16="http://schemas.microsoft.com/office/drawing/2014/main" id="{C145760D-0D7C-18D6-BD25-2ED2944200AE}"/>
              </a:ext>
            </a:extLst>
          </p:cNvPr>
          <p:cNvCxnSpPr>
            <a:cxnSpLocks/>
          </p:cNvCxnSpPr>
          <p:nvPr/>
        </p:nvCxnSpPr>
        <p:spPr>
          <a:xfrm>
            <a:off x="4880680" y="1679446"/>
            <a:ext cx="2020827"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graphicFrame>
        <p:nvGraphicFramePr>
          <p:cNvPr id="27" name="Table 26">
            <a:extLst>
              <a:ext uri="{FF2B5EF4-FFF2-40B4-BE49-F238E27FC236}">
                <a16:creationId xmlns:a16="http://schemas.microsoft.com/office/drawing/2014/main" id="{91BEFEA6-8073-FC45-2C52-7905A080E12F}"/>
              </a:ext>
            </a:extLst>
          </p:cNvPr>
          <p:cNvGraphicFramePr>
            <a:graphicFrameLocks noGrp="1"/>
          </p:cNvGraphicFramePr>
          <p:nvPr>
            <p:extLst>
              <p:ext uri="{D42A27DB-BD31-4B8C-83A1-F6EECF244321}">
                <p14:modId xmlns:p14="http://schemas.microsoft.com/office/powerpoint/2010/main" val="616503210"/>
              </p:ext>
            </p:extLst>
          </p:nvPr>
        </p:nvGraphicFramePr>
        <p:xfrm>
          <a:off x="4880681" y="1829082"/>
          <a:ext cx="6784268" cy="1737360"/>
        </p:xfrm>
        <a:graphic>
          <a:graphicData uri="http://schemas.openxmlformats.org/drawingml/2006/table">
            <a:tbl>
              <a:tblPr>
                <a:tableStyleId>{5C22544A-7EE6-4342-B048-85BDC9FD1C3A}</a:tableStyleId>
              </a:tblPr>
              <a:tblGrid>
                <a:gridCol w="1696067">
                  <a:extLst>
                    <a:ext uri="{9D8B030D-6E8A-4147-A177-3AD203B41FA5}">
                      <a16:colId xmlns:a16="http://schemas.microsoft.com/office/drawing/2014/main" val="2016023353"/>
                    </a:ext>
                  </a:extLst>
                </a:gridCol>
                <a:gridCol w="1696067">
                  <a:extLst>
                    <a:ext uri="{9D8B030D-6E8A-4147-A177-3AD203B41FA5}">
                      <a16:colId xmlns:a16="http://schemas.microsoft.com/office/drawing/2014/main" val="3270494959"/>
                    </a:ext>
                  </a:extLst>
                </a:gridCol>
                <a:gridCol w="1696067">
                  <a:extLst>
                    <a:ext uri="{9D8B030D-6E8A-4147-A177-3AD203B41FA5}">
                      <a16:colId xmlns:a16="http://schemas.microsoft.com/office/drawing/2014/main" val="964274815"/>
                    </a:ext>
                  </a:extLst>
                </a:gridCol>
                <a:gridCol w="1696067">
                  <a:extLst>
                    <a:ext uri="{9D8B030D-6E8A-4147-A177-3AD203B41FA5}">
                      <a16:colId xmlns:a16="http://schemas.microsoft.com/office/drawing/2014/main" val="394603922"/>
                    </a:ext>
                  </a:extLst>
                </a:gridCol>
              </a:tblGrid>
              <a:tr h="334911">
                <a:tc>
                  <a:txBody>
                    <a:bodyPr/>
                    <a:lstStyle/>
                    <a:p>
                      <a:r>
                        <a:rPr lang="en-GB" sz="1200">
                          <a:solidFill>
                            <a:schemeClr val="bg1"/>
                          </a:solidFill>
                        </a:rPr>
                        <a:t>Leading public engagement for Jodrell Bank – a live science UNESCO world heritage site</a:t>
                      </a: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GB" sz="1200">
                          <a:solidFill>
                            <a:schemeClr val="bg1"/>
                          </a:solidFill>
                        </a:rPr>
                        <a:t>Host to several international visits including the Commonwealth Scientific and Industrial Research Organisation (CSIRO)</a:t>
                      </a: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GB" sz="1200">
                          <a:solidFill>
                            <a:schemeClr val="bg1"/>
                          </a:solidFill>
                        </a:rPr>
                        <a:t>Welcomes exhibitors and science speakers to bluedot, including American astronomer, Jill Tarter</a:t>
                      </a:r>
                    </a:p>
                    <a:p>
                      <a:endParaRPr lang="en-GB" sz="1200" i="1">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GB" sz="1200">
                          <a:solidFill>
                            <a:schemeClr val="bg1"/>
                          </a:solidFill>
                        </a:rPr>
                        <a:t>UK SKA Outreach Officer – based in SKAO headquarters, leading on public engagement and outreach for international project, with more than 150,000 visitors per year</a:t>
                      </a: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076713026"/>
                  </a:ext>
                </a:extLst>
              </a:tr>
            </a:tbl>
          </a:graphicData>
        </a:graphic>
      </p:graphicFrame>
    </p:spTree>
    <p:extLst>
      <p:ext uri="{BB962C8B-B14F-4D97-AF65-F5344CB8AC3E}">
        <p14:creationId xmlns:p14="http://schemas.microsoft.com/office/powerpoint/2010/main" val="403782498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4CAFFC4A-2DC3-CF10-1677-DE0EB1CAC369}"/>
              </a:ext>
            </a:extLst>
          </p:cNvPr>
          <p:cNvSpPr>
            <a:spLocks noGrp="1"/>
          </p:cNvSpPr>
          <p:nvPr>
            <p:ph type="body" sz="quarter" idx="10"/>
          </p:nvPr>
        </p:nvSpPr>
        <p:spPr>
          <a:xfrm>
            <a:off x="526646" y="-95754"/>
            <a:ext cx="3376843" cy="1409461"/>
          </a:xfrm>
        </p:spPr>
        <p:txBody>
          <a:bodyPr/>
          <a:lstStyle/>
          <a:p>
            <a:r>
              <a:rPr lang="en-GB"/>
              <a:t>Manchester Museum</a:t>
            </a:r>
            <a:endParaRPr lang="en-US"/>
          </a:p>
        </p:txBody>
      </p:sp>
      <p:sp>
        <p:nvSpPr>
          <p:cNvPr id="5" name="Text Placeholder 4">
            <a:extLst>
              <a:ext uri="{FF2B5EF4-FFF2-40B4-BE49-F238E27FC236}">
                <a16:creationId xmlns:a16="http://schemas.microsoft.com/office/drawing/2014/main" id="{13ECACD4-B251-9C0F-C3BD-8BC961D0883B}"/>
              </a:ext>
            </a:extLst>
          </p:cNvPr>
          <p:cNvSpPr>
            <a:spLocks noGrp="1"/>
          </p:cNvSpPr>
          <p:nvPr>
            <p:ph type="body" sz="quarter" idx="11"/>
          </p:nvPr>
        </p:nvSpPr>
        <p:spPr>
          <a:xfrm>
            <a:off x="526646" y="1495198"/>
            <a:ext cx="3376843" cy="2514303"/>
          </a:xfrm>
        </p:spPr>
        <p:txBody>
          <a:bodyPr/>
          <a:lstStyle/>
          <a:p>
            <a:r>
              <a:rPr lang="en-GB">
                <a:latin typeface="Arial"/>
                <a:cs typeface="Arial"/>
              </a:rPr>
              <a:t>Offering a diverse collection spanning disciplines from archaeology to anthropology and natural history, along with educational programmes and exhibitions connecting people to the world’s cultures and environments. </a:t>
            </a:r>
            <a:endParaRPr lang="en-GB" i="1"/>
          </a:p>
          <a:p>
            <a:endParaRPr lang="en-US"/>
          </a:p>
        </p:txBody>
      </p:sp>
      <p:sp>
        <p:nvSpPr>
          <p:cNvPr id="6" name="Text Placeholder 5">
            <a:extLst>
              <a:ext uri="{FF2B5EF4-FFF2-40B4-BE49-F238E27FC236}">
                <a16:creationId xmlns:a16="http://schemas.microsoft.com/office/drawing/2014/main" id="{6F06538E-DE7A-60BF-968C-E13B5A9ADE6F}"/>
              </a:ext>
            </a:extLst>
          </p:cNvPr>
          <p:cNvSpPr>
            <a:spLocks noGrp="1"/>
          </p:cNvSpPr>
          <p:nvPr>
            <p:ph type="body" sz="quarter" idx="12"/>
          </p:nvPr>
        </p:nvSpPr>
        <p:spPr/>
        <p:txBody>
          <a:bodyPr/>
          <a:lstStyle/>
          <a:p>
            <a:endParaRPr lang="en-US"/>
          </a:p>
        </p:txBody>
      </p:sp>
      <p:pic>
        <p:nvPicPr>
          <p:cNvPr id="13" name="Picture Placeholder 12">
            <a:extLst>
              <a:ext uri="{FF2B5EF4-FFF2-40B4-BE49-F238E27FC236}">
                <a16:creationId xmlns:a16="http://schemas.microsoft.com/office/drawing/2014/main" id="{D8127D8A-B797-49F7-9F3C-F29B793DE546}"/>
              </a:ext>
            </a:extLst>
          </p:cNvPr>
          <p:cNvPicPr>
            <a:picLocks noGrp="1" noChangeAspect="1"/>
          </p:cNvPicPr>
          <p:nvPr>
            <p:ph type="pic" sz="quarter" idx="13"/>
          </p:nvPr>
        </p:nvPicPr>
        <p:blipFill rotWithShape="1">
          <a:blip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l="-835" r="-884"/>
          <a:stretch/>
        </p:blipFill>
        <p:spPr>
          <a:xfrm>
            <a:off x="526646" y="4934159"/>
            <a:ext cx="2726724" cy="498981"/>
          </a:xfrm>
        </p:spPr>
      </p:pic>
      <p:pic>
        <p:nvPicPr>
          <p:cNvPr id="7" name="Picture 6" descr="A group of people standing around a table&#10;&#10;Description automatically generated">
            <a:extLst>
              <a:ext uri="{FF2B5EF4-FFF2-40B4-BE49-F238E27FC236}">
                <a16:creationId xmlns:a16="http://schemas.microsoft.com/office/drawing/2014/main" id="{0F209C6B-0F1C-9358-9DB0-2B231630DF32}"/>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4325112" y="2048"/>
            <a:ext cx="7866888" cy="6855951"/>
          </a:xfrm>
          <a:prstGeom prst="rect">
            <a:avLst/>
          </a:prstGeom>
        </p:spPr>
      </p:pic>
      <p:sp>
        <p:nvSpPr>
          <p:cNvPr id="8" name="Rectangle 7">
            <a:extLst>
              <a:ext uri="{FF2B5EF4-FFF2-40B4-BE49-F238E27FC236}">
                <a16:creationId xmlns:a16="http://schemas.microsoft.com/office/drawing/2014/main" id="{AA015858-8239-3044-9AA4-4467206E4188}"/>
              </a:ext>
            </a:extLst>
          </p:cNvPr>
          <p:cNvSpPr/>
          <p:nvPr/>
        </p:nvSpPr>
        <p:spPr>
          <a:xfrm>
            <a:off x="4693506" y="958850"/>
            <a:ext cx="7185087" cy="2241549"/>
          </a:xfrm>
          <a:prstGeom prst="rect">
            <a:avLst/>
          </a:prstGeom>
          <a:solidFill>
            <a:schemeClr val="accent5">
              <a:lumMod val="50000"/>
              <a:alpha val="88000"/>
            </a:schemeClr>
          </a:solidFill>
          <a:ln w="127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9" name="TextBox 8">
            <a:extLst>
              <a:ext uri="{FF2B5EF4-FFF2-40B4-BE49-F238E27FC236}">
                <a16:creationId xmlns:a16="http://schemas.microsoft.com/office/drawing/2014/main" id="{9D725D67-BB78-68BC-4209-B4CDBD887692}"/>
              </a:ext>
            </a:extLst>
          </p:cNvPr>
          <p:cNvSpPr txBox="1"/>
          <p:nvPr/>
        </p:nvSpPr>
        <p:spPr>
          <a:xfrm>
            <a:off x="4880680" y="1310770"/>
            <a:ext cx="2754319" cy="330987"/>
          </a:xfrm>
          <a:prstGeom prst="rect">
            <a:avLst/>
          </a:prstGeom>
          <a:noFill/>
        </p:spPr>
        <p:txBody>
          <a:bodyPr wrap="square" lIns="0" tIns="0" rIns="0" bIns="0" rtlCol="0" anchor="t">
            <a:noAutofit/>
          </a:bodyPr>
          <a:lstStyle>
            <a:defPPr>
              <a:defRPr lang="en-US"/>
            </a:defPPr>
            <a:lvl1pPr>
              <a:defRPr b="1">
                <a:solidFill>
                  <a:schemeClr val="bg1"/>
                </a:solidFill>
                <a:latin typeface="Open Sans Light" pitchFamily="2" charset="0"/>
                <a:ea typeface="Open Sans Light" pitchFamily="2" charset="0"/>
                <a:cs typeface="Open Sans Light" pitchFamily="2"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0">
                <a:solidFill>
                  <a:srgbClr val="FFFFFF"/>
                </a:solidFill>
                <a:latin typeface="Arial"/>
                <a:ea typeface="Open Sans Light"/>
                <a:cs typeface="Arial"/>
              </a:rPr>
              <a:t>Highlights</a:t>
            </a:r>
            <a:endParaRPr lang="en-US"/>
          </a:p>
        </p:txBody>
      </p:sp>
      <p:cxnSp>
        <p:nvCxnSpPr>
          <p:cNvPr id="10" name="Straight Connector 9">
            <a:extLst>
              <a:ext uri="{FF2B5EF4-FFF2-40B4-BE49-F238E27FC236}">
                <a16:creationId xmlns:a16="http://schemas.microsoft.com/office/drawing/2014/main" id="{4820168E-650F-1379-BAAD-2B8761B5E8E9}"/>
              </a:ext>
            </a:extLst>
          </p:cNvPr>
          <p:cNvCxnSpPr>
            <a:cxnSpLocks/>
          </p:cNvCxnSpPr>
          <p:nvPr/>
        </p:nvCxnSpPr>
        <p:spPr>
          <a:xfrm>
            <a:off x="4880680" y="1679446"/>
            <a:ext cx="2020827"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graphicFrame>
        <p:nvGraphicFramePr>
          <p:cNvPr id="11" name="Table 10">
            <a:extLst>
              <a:ext uri="{FF2B5EF4-FFF2-40B4-BE49-F238E27FC236}">
                <a16:creationId xmlns:a16="http://schemas.microsoft.com/office/drawing/2014/main" id="{D0FAFF76-88E3-78D1-F281-0662E8A421CA}"/>
              </a:ext>
            </a:extLst>
          </p:cNvPr>
          <p:cNvGraphicFramePr>
            <a:graphicFrameLocks noGrp="1"/>
          </p:cNvGraphicFramePr>
          <p:nvPr>
            <p:extLst>
              <p:ext uri="{D42A27DB-BD31-4B8C-83A1-F6EECF244321}">
                <p14:modId xmlns:p14="http://schemas.microsoft.com/office/powerpoint/2010/main" val="3783361181"/>
              </p:ext>
            </p:extLst>
          </p:nvPr>
        </p:nvGraphicFramePr>
        <p:xfrm>
          <a:off x="4880681" y="1829082"/>
          <a:ext cx="6784269" cy="1615071"/>
        </p:xfrm>
        <a:graphic>
          <a:graphicData uri="http://schemas.openxmlformats.org/drawingml/2006/table">
            <a:tbl>
              <a:tblPr>
                <a:tableStyleId>{5C22544A-7EE6-4342-B048-85BDC9FD1C3A}</a:tableStyleId>
              </a:tblPr>
              <a:tblGrid>
                <a:gridCol w="2261423">
                  <a:extLst>
                    <a:ext uri="{9D8B030D-6E8A-4147-A177-3AD203B41FA5}">
                      <a16:colId xmlns:a16="http://schemas.microsoft.com/office/drawing/2014/main" val="2016023353"/>
                    </a:ext>
                  </a:extLst>
                </a:gridCol>
                <a:gridCol w="2261423">
                  <a:extLst>
                    <a:ext uri="{9D8B030D-6E8A-4147-A177-3AD203B41FA5}">
                      <a16:colId xmlns:a16="http://schemas.microsoft.com/office/drawing/2014/main" val="3270494959"/>
                    </a:ext>
                  </a:extLst>
                </a:gridCol>
                <a:gridCol w="2261423">
                  <a:extLst>
                    <a:ext uri="{9D8B030D-6E8A-4147-A177-3AD203B41FA5}">
                      <a16:colId xmlns:a16="http://schemas.microsoft.com/office/drawing/2014/main" val="394603922"/>
                    </a:ext>
                  </a:extLst>
                </a:gridCol>
              </a:tblGrid>
              <a:tr h="412179">
                <a:tc>
                  <a:txBody>
                    <a:bodyPr/>
                    <a:lstStyle/>
                    <a:p>
                      <a:pPr defTabSz="914377">
                        <a:defRPr/>
                      </a:pPr>
                      <a:r>
                        <a:rPr lang="en-US" sz="1200">
                          <a:solidFill>
                            <a:schemeClr val="bg1"/>
                          </a:solidFill>
                        </a:rPr>
                        <a:t>Opened in 1890, one of the UK's foremost university museums</a:t>
                      </a: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defTabSz="914377">
                        <a:defRPr/>
                      </a:pPr>
                      <a:r>
                        <a:rPr lang="en-US" sz="1200">
                          <a:solidFill>
                            <a:schemeClr val="bg1"/>
                          </a:solidFill>
                        </a:rPr>
                        <a:t>Collection of 4.5 million objects, spanning natural sciences and human cultures</a:t>
                      </a: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defTabSz="914377">
                        <a:defRPr/>
                      </a:pPr>
                      <a:r>
                        <a:rPr lang="en-US" sz="1200">
                          <a:solidFill>
                            <a:schemeClr val="bg1"/>
                          </a:solidFill>
                        </a:rPr>
                        <a:t>£15 million investment, reopened in 2023</a:t>
                      </a: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076713026"/>
                  </a:ext>
                </a:extLst>
              </a:tr>
              <a:tr h="334911">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US" sz="1200">
                          <a:solidFill>
                            <a:schemeClr val="bg1"/>
                          </a:solidFill>
                        </a:rPr>
                        <a:t>882,327 visitors in 2023</a:t>
                      </a: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US" sz="1200">
                          <a:solidFill>
                            <a:schemeClr val="bg1"/>
                          </a:solidFill>
                        </a:rPr>
                        <a:t>17,400 school pupils engaged in </a:t>
                      </a:r>
                      <a:r>
                        <a:rPr lang="en-US" sz="1200" err="1">
                          <a:solidFill>
                            <a:schemeClr val="bg1"/>
                          </a:solidFill>
                        </a:rPr>
                        <a:t>programmes</a:t>
                      </a:r>
                      <a:r>
                        <a:rPr lang="en-US" sz="1200">
                          <a:solidFill>
                            <a:schemeClr val="bg1"/>
                          </a:solidFill>
                        </a:rPr>
                        <a:t>, visits and outreach (2023)</a:t>
                      </a: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endParaRPr lang="en-GB" sz="1200" i="1">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132151589"/>
                  </a:ext>
                </a:extLst>
              </a:tr>
              <a:tr h="334911">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lang="en-GB" sz="1200">
                        <a:solidFill>
                          <a:schemeClr val="bg1"/>
                        </a:solidFill>
                        <a:ea typeface="Calibri"/>
                        <a:cs typeface="Calibri"/>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a:endParaRPr lang="en-US" sz="1200">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a:endParaRPr lang="en-US" sz="1200">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805417082"/>
                  </a:ext>
                </a:extLst>
              </a:tr>
            </a:tbl>
          </a:graphicData>
        </a:graphic>
      </p:graphicFrame>
      <p:sp>
        <p:nvSpPr>
          <p:cNvPr id="12" name="Rectangle 11">
            <a:extLst>
              <a:ext uri="{FF2B5EF4-FFF2-40B4-BE49-F238E27FC236}">
                <a16:creationId xmlns:a16="http://schemas.microsoft.com/office/drawing/2014/main" id="{329BEF5A-AEBF-9BD0-36C9-77C6EF3DBFB9}"/>
              </a:ext>
            </a:extLst>
          </p:cNvPr>
          <p:cNvSpPr/>
          <p:nvPr/>
        </p:nvSpPr>
        <p:spPr>
          <a:xfrm>
            <a:off x="4693506" y="5854148"/>
            <a:ext cx="7185087" cy="618140"/>
          </a:xfrm>
          <a:prstGeom prst="rect">
            <a:avLst/>
          </a:prstGeom>
          <a:solidFill>
            <a:srgbClr val="5C2A7A">
              <a:alpha val="89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graphicFrame>
        <p:nvGraphicFramePr>
          <p:cNvPr id="14" name="Table 13">
            <a:extLst>
              <a:ext uri="{FF2B5EF4-FFF2-40B4-BE49-F238E27FC236}">
                <a16:creationId xmlns:a16="http://schemas.microsoft.com/office/drawing/2014/main" id="{1E540009-498B-676D-EDCD-D08F33290882}"/>
              </a:ext>
            </a:extLst>
          </p:cNvPr>
          <p:cNvGraphicFramePr>
            <a:graphicFrameLocks noGrp="1"/>
          </p:cNvGraphicFramePr>
          <p:nvPr>
            <p:extLst>
              <p:ext uri="{D42A27DB-BD31-4B8C-83A1-F6EECF244321}">
                <p14:modId xmlns:p14="http://schemas.microsoft.com/office/powerpoint/2010/main" val="1380560799"/>
              </p:ext>
            </p:extLst>
          </p:nvPr>
        </p:nvGraphicFramePr>
        <p:xfrm>
          <a:off x="4693507" y="5977798"/>
          <a:ext cx="7185086" cy="370840"/>
        </p:xfrm>
        <a:graphic>
          <a:graphicData uri="http://schemas.openxmlformats.org/drawingml/2006/table">
            <a:tbl>
              <a:tblPr bandRow="1">
                <a:tableStyleId>{5C22544A-7EE6-4342-B048-85BDC9FD1C3A}</a:tableStyleId>
              </a:tblPr>
              <a:tblGrid>
                <a:gridCol w="2414864">
                  <a:extLst>
                    <a:ext uri="{9D8B030D-6E8A-4147-A177-3AD203B41FA5}">
                      <a16:colId xmlns:a16="http://schemas.microsoft.com/office/drawing/2014/main" val="3965022016"/>
                    </a:ext>
                  </a:extLst>
                </a:gridCol>
                <a:gridCol w="1012372">
                  <a:extLst>
                    <a:ext uri="{9D8B030D-6E8A-4147-A177-3AD203B41FA5}">
                      <a16:colId xmlns:a16="http://schemas.microsoft.com/office/drawing/2014/main" val="3517273429"/>
                    </a:ext>
                  </a:extLst>
                </a:gridCol>
                <a:gridCol w="1687286">
                  <a:extLst>
                    <a:ext uri="{9D8B030D-6E8A-4147-A177-3AD203B41FA5}">
                      <a16:colId xmlns:a16="http://schemas.microsoft.com/office/drawing/2014/main" val="42269687"/>
                    </a:ext>
                  </a:extLst>
                </a:gridCol>
                <a:gridCol w="863523">
                  <a:extLst>
                    <a:ext uri="{9D8B030D-6E8A-4147-A177-3AD203B41FA5}">
                      <a16:colId xmlns:a16="http://schemas.microsoft.com/office/drawing/2014/main" val="2606530108"/>
                    </a:ext>
                  </a:extLst>
                </a:gridCol>
                <a:gridCol w="1207041">
                  <a:extLst>
                    <a:ext uri="{9D8B030D-6E8A-4147-A177-3AD203B41FA5}">
                      <a16:colId xmlns:a16="http://schemas.microsoft.com/office/drawing/2014/main" val="2725173044"/>
                    </a:ext>
                  </a:extLst>
                </a:gridCol>
              </a:tblGrid>
              <a:tr h="370840">
                <a:tc>
                  <a:txBody>
                    <a:bodyPr/>
                    <a:lstStyle/>
                    <a:p>
                      <a:pPr algn="ctr" defTabSz="914377"/>
                      <a:r>
                        <a:rPr lang="en-US" sz="1200" err="1">
                          <a:solidFill>
                            <a:schemeClr val="bg1"/>
                          </a:solidFill>
                          <a:cs typeface="Calibri"/>
                        </a:rPr>
                        <a:t>Austrailian</a:t>
                      </a:r>
                      <a:r>
                        <a:rPr lang="en-US" sz="1200">
                          <a:solidFill>
                            <a:schemeClr val="bg1"/>
                          </a:solidFill>
                          <a:cs typeface="Calibri"/>
                        </a:rPr>
                        <a:t> Institute of Aboriginal and Torres Strait Islander Studies</a:t>
                      </a:r>
                    </a:p>
                  </a:txBody>
                  <a:tcPr marL="0" marR="0" marT="0" marB="0" anchor="ctr">
                    <a:lnL w="12700" cmpd="sng">
                      <a:noFill/>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defTabSz="914377"/>
                      <a:r>
                        <a:rPr lang="en-US" sz="1200">
                          <a:solidFill>
                            <a:schemeClr val="bg1"/>
                          </a:solidFill>
                          <a:cs typeface="Calibri"/>
                        </a:rPr>
                        <a:t>Carbon Literacy Trust</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defTabSz="914377"/>
                      <a:r>
                        <a:rPr lang="en-US" sz="1200">
                          <a:solidFill>
                            <a:schemeClr val="bg1"/>
                          </a:solidFill>
                          <a:cs typeface="Calibri"/>
                        </a:rPr>
                        <a:t>Museum Development England</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defTabSz="914377"/>
                      <a:r>
                        <a:rPr lang="en-US" sz="1200">
                          <a:solidFill>
                            <a:schemeClr val="bg1"/>
                          </a:solidFill>
                          <a:cs typeface="Calibri"/>
                        </a:rPr>
                        <a:t>The British Council </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a:r>
                        <a:rPr lang="en-US" sz="1200">
                          <a:solidFill>
                            <a:schemeClr val="bg1"/>
                          </a:solidFill>
                          <a:cs typeface="Calibri"/>
                        </a:rPr>
                        <a:t>Creative Manchester*</a:t>
                      </a:r>
                    </a:p>
                  </a:txBody>
                  <a:tcPr marL="0" marR="0" marT="0" marB="0" anchor="ctr">
                    <a:lnL w="12700" cap="flat" cmpd="sng" algn="ctr">
                      <a:solidFill>
                        <a:schemeClr val="bg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638766098"/>
                  </a:ext>
                </a:extLst>
              </a:tr>
            </a:tbl>
          </a:graphicData>
        </a:graphic>
      </p:graphicFrame>
    </p:spTree>
    <p:extLst>
      <p:ext uri="{BB962C8B-B14F-4D97-AF65-F5344CB8AC3E}">
        <p14:creationId xmlns:p14="http://schemas.microsoft.com/office/powerpoint/2010/main" val="129540526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18" descr="A long shot of a library&#10;&#10;Description automatically generated">
            <a:extLst>
              <a:ext uri="{FF2B5EF4-FFF2-40B4-BE49-F238E27FC236}">
                <a16:creationId xmlns:a16="http://schemas.microsoft.com/office/drawing/2014/main" id="{FDEC57AC-D5B6-0705-8CF8-200C005C0666}"/>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r="-1"/>
          <a:stretch/>
        </p:blipFill>
        <p:spPr>
          <a:xfrm>
            <a:off x="4328932" y="0"/>
            <a:ext cx="7863068" cy="6858000"/>
          </a:xfrm>
          <a:prstGeom prst="rect">
            <a:avLst/>
          </a:prstGeom>
        </p:spPr>
      </p:pic>
      <p:sp>
        <p:nvSpPr>
          <p:cNvPr id="18" name="Rectangle 17">
            <a:extLst>
              <a:ext uri="{FF2B5EF4-FFF2-40B4-BE49-F238E27FC236}">
                <a16:creationId xmlns:a16="http://schemas.microsoft.com/office/drawing/2014/main" id="{741EC802-DA88-EFB1-12A1-EFF15ED00EA0}"/>
              </a:ext>
            </a:extLst>
          </p:cNvPr>
          <p:cNvSpPr/>
          <p:nvPr/>
        </p:nvSpPr>
        <p:spPr>
          <a:xfrm>
            <a:off x="4693506" y="5854148"/>
            <a:ext cx="7185087" cy="618140"/>
          </a:xfrm>
          <a:prstGeom prst="rect">
            <a:avLst/>
          </a:prstGeom>
          <a:solidFill>
            <a:srgbClr val="5C2A7A">
              <a:alpha val="89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3" name="Text Placeholder 2">
            <a:extLst>
              <a:ext uri="{FF2B5EF4-FFF2-40B4-BE49-F238E27FC236}">
                <a16:creationId xmlns:a16="http://schemas.microsoft.com/office/drawing/2014/main" id="{08F12C1A-7C93-8910-D540-07DD281C7B42}"/>
              </a:ext>
            </a:extLst>
          </p:cNvPr>
          <p:cNvSpPr>
            <a:spLocks noGrp="1"/>
          </p:cNvSpPr>
          <p:nvPr>
            <p:ph type="body" sz="quarter" idx="10"/>
          </p:nvPr>
        </p:nvSpPr>
        <p:spPr>
          <a:xfrm>
            <a:off x="526646" y="562078"/>
            <a:ext cx="3376843" cy="1409461"/>
          </a:xfrm>
        </p:spPr>
        <p:txBody>
          <a:bodyPr/>
          <a:lstStyle/>
          <a:p>
            <a:r>
              <a:rPr lang="en-GB"/>
              <a:t>John Rylands Research Institute </a:t>
            </a:r>
            <a:br>
              <a:rPr lang="en-GB"/>
            </a:br>
            <a:r>
              <a:rPr lang="en-GB"/>
              <a:t>and Library</a:t>
            </a:r>
            <a:endParaRPr lang="en-US"/>
          </a:p>
        </p:txBody>
      </p:sp>
      <p:sp>
        <p:nvSpPr>
          <p:cNvPr id="10" name="Text Placeholder 9">
            <a:extLst>
              <a:ext uri="{FF2B5EF4-FFF2-40B4-BE49-F238E27FC236}">
                <a16:creationId xmlns:a16="http://schemas.microsoft.com/office/drawing/2014/main" id="{D930D0E8-5AD4-3B2E-55A4-22C3595FBB18}"/>
              </a:ext>
            </a:extLst>
          </p:cNvPr>
          <p:cNvSpPr>
            <a:spLocks noGrp="1"/>
          </p:cNvSpPr>
          <p:nvPr>
            <p:ph type="body" sz="quarter" idx="11"/>
          </p:nvPr>
        </p:nvSpPr>
        <p:spPr>
          <a:xfrm>
            <a:off x="526646" y="2153030"/>
            <a:ext cx="3376843" cy="2514303"/>
          </a:xfrm>
        </p:spPr>
        <p:txBody>
          <a:bodyPr/>
          <a:lstStyle/>
          <a:p>
            <a:r>
              <a:rPr lang="en-GB">
                <a:latin typeface="Arial"/>
                <a:cs typeface="Arial"/>
              </a:rPr>
              <a:t>Housing one of the finest collections of manuscripts and early printed books in the UK, while also facilitating research and innovation. </a:t>
            </a:r>
            <a:endParaRPr lang="en-GB" i="1"/>
          </a:p>
          <a:p>
            <a:endParaRPr lang="en-US"/>
          </a:p>
        </p:txBody>
      </p:sp>
      <p:sp>
        <p:nvSpPr>
          <p:cNvPr id="12" name="Text Placeholder 11">
            <a:extLst>
              <a:ext uri="{FF2B5EF4-FFF2-40B4-BE49-F238E27FC236}">
                <a16:creationId xmlns:a16="http://schemas.microsoft.com/office/drawing/2014/main" id="{BC5CD9D5-E0FC-7CDF-BB00-04FE333A6FBD}"/>
              </a:ext>
            </a:extLst>
          </p:cNvPr>
          <p:cNvSpPr>
            <a:spLocks noGrp="1"/>
          </p:cNvSpPr>
          <p:nvPr>
            <p:ph type="body" sz="quarter" idx="12"/>
          </p:nvPr>
        </p:nvSpPr>
        <p:spPr/>
        <p:txBody>
          <a:bodyPr/>
          <a:lstStyle/>
          <a:p>
            <a:endParaRPr lang="en-US"/>
          </a:p>
        </p:txBody>
      </p:sp>
      <p:sp>
        <p:nvSpPr>
          <p:cNvPr id="14" name="Picture Placeholder 13">
            <a:extLst>
              <a:ext uri="{FF2B5EF4-FFF2-40B4-BE49-F238E27FC236}">
                <a16:creationId xmlns:a16="http://schemas.microsoft.com/office/drawing/2014/main" id="{FC0B9691-CC78-501E-4970-B59E5B82896E}"/>
              </a:ext>
            </a:extLst>
          </p:cNvPr>
          <p:cNvSpPr>
            <a:spLocks noGrp="1"/>
          </p:cNvSpPr>
          <p:nvPr>
            <p:ph type="pic" sz="quarter" idx="13"/>
          </p:nvPr>
        </p:nvSpPr>
        <p:spPr/>
        <p:txBody>
          <a:bodyPr/>
          <a:lstStyle/>
          <a:p>
            <a:endParaRPr lang="en-US"/>
          </a:p>
        </p:txBody>
      </p:sp>
      <p:graphicFrame>
        <p:nvGraphicFramePr>
          <p:cNvPr id="17" name="Table 16">
            <a:extLst>
              <a:ext uri="{FF2B5EF4-FFF2-40B4-BE49-F238E27FC236}">
                <a16:creationId xmlns:a16="http://schemas.microsoft.com/office/drawing/2014/main" id="{48569E6A-2B2D-DB58-E017-0FD4297C75EA}"/>
              </a:ext>
            </a:extLst>
          </p:cNvPr>
          <p:cNvGraphicFramePr>
            <a:graphicFrameLocks noGrp="1"/>
          </p:cNvGraphicFramePr>
          <p:nvPr>
            <p:extLst>
              <p:ext uri="{D42A27DB-BD31-4B8C-83A1-F6EECF244321}">
                <p14:modId xmlns:p14="http://schemas.microsoft.com/office/powerpoint/2010/main" val="2675969003"/>
              </p:ext>
            </p:extLst>
          </p:nvPr>
        </p:nvGraphicFramePr>
        <p:xfrm>
          <a:off x="4693507" y="5977798"/>
          <a:ext cx="7185087" cy="370840"/>
        </p:xfrm>
        <a:graphic>
          <a:graphicData uri="http://schemas.openxmlformats.org/drawingml/2006/table">
            <a:tbl>
              <a:tblPr bandRow="1">
                <a:tableStyleId>{5C22544A-7EE6-4342-B048-85BDC9FD1C3A}</a:tableStyleId>
              </a:tblPr>
              <a:tblGrid>
                <a:gridCol w="2395029">
                  <a:extLst>
                    <a:ext uri="{9D8B030D-6E8A-4147-A177-3AD203B41FA5}">
                      <a16:colId xmlns:a16="http://schemas.microsoft.com/office/drawing/2014/main" val="3965022016"/>
                    </a:ext>
                  </a:extLst>
                </a:gridCol>
                <a:gridCol w="2395029">
                  <a:extLst>
                    <a:ext uri="{9D8B030D-6E8A-4147-A177-3AD203B41FA5}">
                      <a16:colId xmlns:a16="http://schemas.microsoft.com/office/drawing/2014/main" val="3517273429"/>
                    </a:ext>
                  </a:extLst>
                </a:gridCol>
                <a:gridCol w="2395029">
                  <a:extLst>
                    <a:ext uri="{9D8B030D-6E8A-4147-A177-3AD203B41FA5}">
                      <a16:colId xmlns:a16="http://schemas.microsoft.com/office/drawing/2014/main" val="2606530108"/>
                    </a:ext>
                  </a:extLst>
                </a:gridCol>
              </a:tblGrid>
              <a:tr h="370840">
                <a:tc>
                  <a:txBody>
                    <a:bodyPr/>
                    <a:lstStyle/>
                    <a:p>
                      <a:pPr algn="ctr"/>
                      <a:r>
                        <a:rPr lang="en-GB" sz="1200">
                          <a:solidFill>
                            <a:schemeClr val="bg1"/>
                          </a:solidFill>
                        </a:rPr>
                        <a:t>Creative Manchester</a:t>
                      </a:r>
                    </a:p>
                  </a:txBody>
                  <a:tcPr marL="0" marR="0" marT="0" marB="0" anchor="ctr">
                    <a:lnL w="12700" cmpd="sng">
                      <a:noFill/>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n-GB" sz="1200">
                          <a:solidFill>
                            <a:schemeClr val="bg1"/>
                          </a:solidFill>
                          <a:ea typeface="Calibri"/>
                          <a:cs typeface="Calibri"/>
                        </a:rPr>
                        <a:t>University of Oxford</a:t>
                      </a:r>
                      <a:endParaRPr lang="en-GB" sz="1200">
                        <a:solidFill>
                          <a:schemeClr val="bg1"/>
                        </a:solidFill>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a:r>
                        <a:rPr lang="en-GB" sz="1200">
                          <a:solidFill>
                            <a:schemeClr val="bg1"/>
                          </a:solidFill>
                        </a:rPr>
                        <a:t>University of Cambridge*</a:t>
                      </a:r>
                    </a:p>
                  </a:txBody>
                  <a:tcPr marL="0" marR="0" marT="0" marB="0" anchor="ctr">
                    <a:lnL w="12700" cap="flat" cmpd="sng" algn="ctr">
                      <a:solidFill>
                        <a:schemeClr val="bg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638766098"/>
                  </a:ext>
                </a:extLst>
              </a:tr>
            </a:tbl>
          </a:graphicData>
        </a:graphic>
      </p:graphicFrame>
      <p:sp>
        <p:nvSpPr>
          <p:cNvPr id="20" name="Rectangle 19">
            <a:extLst>
              <a:ext uri="{FF2B5EF4-FFF2-40B4-BE49-F238E27FC236}">
                <a16:creationId xmlns:a16="http://schemas.microsoft.com/office/drawing/2014/main" id="{B5CE779B-7DDC-C2B7-B1FA-757CB9154B94}"/>
              </a:ext>
            </a:extLst>
          </p:cNvPr>
          <p:cNvSpPr/>
          <p:nvPr/>
        </p:nvSpPr>
        <p:spPr>
          <a:xfrm>
            <a:off x="4693506" y="958850"/>
            <a:ext cx="7185087" cy="2062287"/>
          </a:xfrm>
          <a:prstGeom prst="rect">
            <a:avLst/>
          </a:prstGeom>
          <a:solidFill>
            <a:schemeClr val="accent5">
              <a:lumMod val="50000"/>
              <a:alpha val="88000"/>
            </a:schemeClr>
          </a:solidFill>
          <a:ln w="127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21" name="TextBox 20">
            <a:extLst>
              <a:ext uri="{FF2B5EF4-FFF2-40B4-BE49-F238E27FC236}">
                <a16:creationId xmlns:a16="http://schemas.microsoft.com/office/drawing/2014/main" id="{64C9DD67-2147-4EE6-5AE1-C93A539A146B}"/>
              </a:ext>
            </a:extLst>
          </p:cNvPr>
          <p:cNvSpPr txBox="1"/>
          <p:nvPr/>
        </p:nvSpPr>
        <p:spPr>
          <a:xfrm>
            <a:off x="4880680" y="1310770"/>
            <a:ext cx="2754319" cy="330987"/>
          </a:xfrm>
          <a:prstGeom prst="rect">
            <a:avLst/>
          </a:prstGeom>
          <a:noFill/>
        </p:spPr>
        <p:txBody>
          <a:bodyPr wrap="square" lIns="0" tIns="0" rIns="0" bIns="0" rtlCol="0" anchor="t">
            <a:noAutofit/>
          </a:bodyPr>
          <a:lstStyle>
            <a:defPPr>
              <a:defRPr lang="en-US"/>
            </a:defPPr>
            <a:lvl1pPr>
              <a:defRPr b="1">
                <a:solidFill>
                  <a:schemeClr val="bg1"/>
                </a:solidFill>
                <a:latin typeface="Open Sans Light" pitchFamily="2" charset="0"/>
                <a:ea typeface="Open Sans Light" pitchFamily="2" charset="0"/>
                <a:cs typeface="Open Sans Light" pitchFamily="2"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0">
                <a:solidFill>
                  <a:srgbClr val="FFFFFF"/>
                </a:solidFill>
                <a:latin typeface="Arial"/>
                <a:ea typeface="Open Sans Light"/>
                <a:cs typeface="Arial"/>
              </a:rPr>
              <a:t>Highlights</a:t>
            </a:r>
            <a:endParaRPr kumimoji="0" lang="en-GB" sz="1800" b="0" i="0" u="none" strike="noStrike" kern="1200" cap="none" spc="0" normalizeH="0" baseline="0" noProof="0">
              <a:ln>
                <a:noFill/>
              </a:ln>
              <a:solidFill>
                <a:srgbClr val="FFFFFF"/>
              </a:solidFill>
              <a:effectLst/>
              <a:uLnTx/>
              <a:uFillTx/>
              <a:latin typeface="Arial" panose="020B0604020202020204" pitchFamily="34" charset="0"/>
              <a:ea typeface="Open Sans Light" pitchFamily="2" charset="0"/>
              <a:cs typeface="Arial" panose="020B0604020202020204" pitchFamily="34" charset="0"/>
            </a:endParaRPr>
          </a:p>
        </p:txBody>
      </p:sp>
      <p:cxnSp>
        <p:nvCxnSpPr>
          <p:cNvPr id="22" name="Straight Connector 21">
            <a:extLst>
              <a:ext uri="{FF2B5EF4-FFF2-40B4-BE49-F238E27FC236}">
                <a16:creationId xmlns:a16="http://schemas.microsoft.com/office/drawing/2014/main" id="{3F3DD90B-2023-601A-0BBA-DA521C1F031A}"/>
              </a:ext>
            </a:extLst>
          </p:cNvPr>
          <p:cNvCxnSpPr>
            <a:cxnSpLocks/>
          </p:cNvCxnSpPr>
          <p:nvPr/>
        </p:nvCxnSpPr>
        <p:spPr>
          <a:xfrm>
            <a:off x="4880680" y="1679446"/>
            <a:ext cx="2020827"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graphicFrame>
        <p:nvGraphicFramePr>
          <p:cNvPr id="4" name="Table 3">
            <a:extLst>
              <a:ext uri="{FF2B5EF4-FFF2-40B4-BE49-F238E27FC236}">
                <a16:creationId xmlns:a16="http://schemas.microsoft.com/office/drawing/2014/main" id="{CFE036E8-A435-B6A4-BCD9-F96CBFD1C666}"/>
              </a:ext>
            </a:extLst>
          </p:cNvPr>
          <p:cNvGraphicFramePr>
            <a:graphicFrameLocks noGrp="1"/>
          </p:cNvGraphicFramePr>
          <p:nvPr>
            <p:extLst>
              <p:ext uri="{D42A27DB-BD31-4B8C-83A1-F6EECF244321}">
                <p14:modId xmlns:p14="http://schemas.microsoft.com/office/powerpoint/2010/main" val="2920557527"/>
              </p:ext>
            </p:extLst>
          </p:nvPr>
        </p:nvGraphicFramePr>
        <p:xfrm>
          <a:off x="4880681" y="1829082"/>
          <a:ext cx="6784269" cy="1249311"/>
        </p:xfrm>
        <a:graphic>
          <a:graphicData uri="http://schemas.openxmlformats.org/drawingml/2006/table">
            <a:tbl>
              <a:tblPr>
                <a:tableStyleId>{5C22544A-7EE6-4342-B048-85BDC9FD1C3A}</a:tableStyleId>
              </a:tblPr>
              <a:tblGrid>
                <a:gridCol w="2261423">
                  <a:extLst>
                    <a:ext uri="{9D8B030D-6E8A-4147-A177-3AD203B41FA5}">
                      <a16:colId xmlns:a16="http://schemas.microsoft.com/office/drawing/2014/main" val="2016023353"/>
                    </a:ext>
                  </a:extLst>
                </a:gridCol>
                <a:gridCol w="2261423">
                  <a:extLst>
                    <a:ext uri="{9D8B030D-6E8A-4147-A177-3AD203B41FA5}">
                      <a16:colId xmlns:a16="http://schemas.microsoft.com/office/drawing/2014/main" val="3270494959"/>
                    </a:ext>
                  </a:extLst>
                </a:gridCol>
                <a:gridCol w="2261423">
                  <a:extLst>
                    <a:ext uri="{9D8B030D-6E8A-4147-A177-3AD203B41FA5}">
                      <a16:colId xmlns:a16="http://schemas.microsoft.com/office/drawing/2014/main" val="394603922"/>
                    </a:ext>
                  </a:extLst>
                </a:gridCol>
              </a:tblGrid>
              <a:tr h="412179">
                <a:tc>
                  <a:txBody>
                    <a:bodyPr/>
                    <a:lstStyle/>
                    <a:p>
                      <a:pPr defTabSz="914377"/>
                      <a:r>
                        <a:rPr lang="en-US" sz="1200">
                          <a:solidFill>
                            <a:schemeClr val="bg1"/>
                          </a:solidFill>
                        </a:rPr>
                        <a:t>Third largest academic</a:t>
                      </a:r>
                      <a:br>
                        <a:rPr lang="en-US" sz="1200">
                          <a:solidFill>
                            <a:srgbClr val="FFFFFF"/>
                          </a:solidFill>
                        </a:rPr>
                      </a:br>
                      <a:r>
                        <a:rPr lang="en-US" sz="1200">
                          <a:solidFill>
                            <a:schemeClr val="bg1"/>
                          </a:solidFill>
                        </a:rPr>
                        <a:t>library in UK</a:t>
                      </a: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defTabSz="914377"/>
                      <a:r>
                        <a:rPr lang="en-US" sz="1200">
                          <a:solidFill>
                            <a:schemeClr val="bg1"/>
                          </a:solidFill>
                        </a:rPr>
                        <a:t>Ten million items in collection</a:t>
                      </a: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defTabSz="914377"/>
                      <a:r>
                        <a:rPr lang="en-US" sz="1200">
                          <a:solidFill>
                            <a:schemeClr val="bg1"/>
                          </a:solidFill>
                        </a:rPr>
                        <a:t>Largest digital research collection of any UK library</a:t>
                      </a: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076713026"/>
                  </a:ext>
                </a:extLst>
              </a:tr>
              <a:tr h="334911">
                <a:tc>
                  <a:txBody>
                    <a:bodyPr/>
                    <a:lstStyle/>
                    <a:p>
                      <a:pPr defTabSz="914377"/>
                      <a:r>
                        <a:rPr lang="en-US" sz="1200">
                          <a:solidFill>
                            <a:schemeClr val="bg1"/>
                          </a:solidFill>
                        </a:rPr>
                        <a:t>Top six special collections libraries in the world</a:t>
                      </a: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defTabSz="914377"/>
                      <a:r>
                        <a:rPr lang="en-US" sz="1200">
                          <a:solidFill>
                            <a:schemeClr val="bg1"/>
                          </a:solidFill>
                        </a:rPr>
                        <a:t>210,000 visitors in 2023</a:t>
                      </a: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endParaRPr lang="en-GB" sz="1200" i="1">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132151589"/>
                  </a:ext>
                </a:extLst>
              </a:tr>
              <a:tr h="334911">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lang="en-GB" sz="1200">
                        <a:solidFill>
                          <a:schemeClr val="bg1"/>
                        </a:solidFill>
                        <a:ea typeface="Calibri"/>
                        <a:cs typeface="Calibri"/>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a:endParaRPr lang="en-US" sz="1200">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a:endParaRPr lang="en-US" sz="1200">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805417082"/>
                  </a:ext>
                </a:extLst>
              </a:tr>
            </a:tbl>
          </a:graphicData>
        </a:graphic>
      </p:graphicFrame>
    </p:spTree>
    <p:extLst>
      <p:ext uri="{BB962C8B-B14F-4D97-AF65-F5344CB8AC3E}">
        <p14:creationId xmlns:p14="http://schemas.microsoft.com/office/powerpoint/2010/main" val="111135816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 name="Picture 28">
            <a:extLst>
              <a:ext uri="{FF2B5EF4-FFF2-40B4-BE49-F238E27FC236}">
                <a16:creationId xmlns:a16="http://schemas.microsoft.com/office/drawing/2014/main" id="{74B821A9-3C06-756F-C0A3-93056441D047}"/>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t="-22774"/>
          <a:stretch/>
        </p:blipFill>
        <p:spPr>
          <a:xfrm>
            <a:off x="4328932" y="-4617"/>
            <a:ext cx="7863068" cy="6862617"/>
          </a:xfrm>
          <a:prstGeom prst="rect">
            <a:avLst/>
          </a:prstGeom>
          <a:solidFill>
            <a:srgbClr val="54361A"/>
          </a:solidFill>
        </p:spPr>
      </p:pic>
      <p:sp>
        <p:nvSpPr>
          <p:cNvPr id="25" name="Rectangle 24">
            <a:extLst>
              <a:ext uri="{FF2B5EF4-FFF2-40B4-BE49-F238E27FC236}">
                <a16:creationId xmlns:a16="http://schemas.microsoft.com/office/drawing/2014/main" id="{426A934C-FFB4-E721-AE4A-5F35CD8410F2}"/>
              </a:ext>
            </a:extLst>
          </p:cNvPr>
          <p:cNvSpPr/>
          <p:nvPr/>
        </p:nvSpPr>
        <p:spPr>
          <a:xfrm>
            <a:off x="4693506" y="5854148"/>
            <a:ext cx="7185087" cy="618140"/>
          </a:xfrm>
          <a:prstGeom prst="rect">
            <a:avLst/>
          </a:prstGeom>
          <a:solidFill>
            <a:srgbClr val="5C2A7A">
              <a:alpha val="89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3" name="Text Placeholder 2">
            <a:extLst>
              <a:ext uri="{FF2B5EF4-FFF2-40B4-BE49-F238E27FC236}">
                <a16:creationId xmlns:a16="http://schemas.microsoft.com/office/drawing/2014/main" id="{23CABDD5-D2C5-EC9B-7B5B-6E4859CA76FC}"/>
              </a:ext>
            </a:extLst>
          </p:cNvPr>
          <p:cNvSpPr>
            <a:spLocks noGrp="1"/>
          </p:cNvSpPr>
          <p:nvPr>
            <p:ph type="body" sz="quarter" idx="10"/>
          </p:nvPr>
        </p:nvSpPr>
        <p:spPr>
          <a:xfrm>
            <a:off x="526646" y="-98691"/>
            <a:ext cx="3376843" cy="1409461"/>
          </a:xfrm>
        </p:spPr>
        <p:txBody>
          <a:bodyPr/>
          <a:lstStyle/>
          <a:p>
            <a:r>
              <a:rPr lang="en-GB">
                <a:latin typeface="Arial"/>
                <a:cs typeface="Arial"/>
              </a:rPr>
              <a:t>The Whitworth Art Gallery</a:t>
            </a:r>
            <a:endParaRPr lang="en-US"/>
          </a:p>
        </p:txBody>
      </p:sp>
      <p:sp>
        <p:nvSpPr>
          <p:cNvPr id="13" name="Text Placeholder 12">
            <a:extLst>
              <a:ext uri="{FF2B5EF4-FFF2-40B4-BE49-F238E27FC236}">
                <a16:creationId xmlns:a16="http://schemas.microsoft.com/office/drawing/2014/main" id="{FD569B27-0510-EDE2-B8AB-28A56C72BE89}"/>
              </a:ext>
            </a:extLst>
          </p:cNvPr>
          <p:cNvSpPr>
            <a:spLocks noGrp="1"/>
          </p:cNvSpPr>
          <p:nvPr>
            <p:ph type="body" sz="quarter" idx="11"/>
          </p:nvPr>
        </p:nvSpPr>
        <p:spPr>
          <a:xfrm>
            <a:off x="526646" y="1492261"/>
            <a:ext cx="3376843" cy="2514303"/>
          </a:xfrm>
        </p:spPr>
        <p:txBody>
          <a:bodyPr/>
          <a:lstStyle/>
          <a:p>
            <a:r>
              <a:rPr lang="en-GB">
                <a:latin typeface="Arial"/>
                <a:cs typeface="Arial"/>
              </a:rPr>
              <a:t>Housing an internationally important collection of modern art, textiles and wallpapers. A place of research and learning open to the public, offering a space for the employment and understanding of art.</a:t>
            </a:r>
            <a:r>
              <a:rPr lang="en-GB" i="1">
                <a:latin typeface="Arial"/>
                <a:cs typeface="Arial"/>
              </a:rPr>
              <a:t> </a:t>
            </a:r>
            <a:endParaRPr lang="en-GB" i="1"/>
          </a:p>
          <a:p>
            <a:endParaRPr lang="en-US"/>
          </a:p>
        </p:txBody>
      </p:sp>
      <p:sp>
        <p:nvSpPr>
          <p:cNvPr id="15" name="Text Placeholder 14">
            <a:extLst>
              <a:ext uri="{FF2B5EF4-FFF2-40B4-BE49-F238E27FC236}">
                <a16:creationId xmlns:a16="http://schemas.microsoft.com/office/drawing/2014/main" id="{9FCD0DFB-AFBC-30A4-9F86-AB66FFCFC08B}"/>
              </a:ext>
            </a:extLst>
          </p:cNvPr>
          <p:cNvSpPr>
            <a:spLocks noGrp="1"/>
          </p:cNvSpPr>
          <p:nvPr>
            <p:ph type="body" sz="quarter" idx="12"/>
          </p:nvPr>
        </p:nvSpPr>
        <p:spPr/>
        <p:txBody>
          <a:bodyPr/>
          <a:lstStyle/>
          <a:p>
            <a:endParaRPr lang="en-US"/>
          </a:p>
        </p:txBody>
      </p:sp>
      <p:sp>
        <p:nvSpPr>
          <p:cNvPr id="30" name="Rectangle 29">
            <a:extLst>
              <a:ext uri="{FF2B5EF4-FFF2-40B4-BE49-F238E27FC236}">
                <a16:creationId xmlns:a16="http://schemas.microsoft.com/office/drawing/2014/main" id="{8A8CC235-FE36-FA58-CDE0-0BA7D08F97E5}"/>
              </a:ext>
            </a:extLst>
          </p:cNvPr>
          <p:cNvSpPr/>
          <p:nvPr/>
        </p:nvSpPr>
        <p:spPr>
          <a:xfrm>
            <a:off x="4693506" y="958850"/>
            <a:ext cx="7185087" cy="2470150"/>
          </a:xfrm>
          <a:prstGeom prst="rect">
            <a:avLst/>
          </a:prstGeom>
          <a:solidFill>
            <a:schemeClr val="accent5">
              <a:lumMod val="50000"/>
              <a:alpha val="88000"/>
            </a:schemeClr>
          </a:solidFill>
          <a:ln w="127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31" name="TextBox 30">
            <a:extLst>
              <a:ext uri="{FF2B5EF4-FFF2-40B4-BE49-F238E27FC236}">
                <a16:creationId xmlns:a16="http://schemas.microsoft.com/office/drawing/2014/main" id="{F36EBFA6-6E07-F84C-3B91-9AB1B4C5B4F4}"/>
              </a:ext>
            </a:extLst>
          </p:cNvPr>
          <p:cNvSpPr txBox="1"/>
          <p:nvPr/>
        </p:nvSpPr>
        <p:spPr>
          <a:xfrm>
            <a:off x="4880680" y="1310770"/>
            <a:ext cx="2754319" cy="330987"/>
          </a:xfrm>
          <a:prstGeom prst="rect">
            <a:avLst/>
          </a:prstGeom>
          <a:noFill/>
        </p:spPr>
        <p:txBody>
          <a:bodyPr wrap="square" lIns="0" tIns="0" rIns="0" bIns="0" rtlCol="0" anchor="t">
            <a:noAutofit/>
          </a:bodyPr>
          <a:lstStyle>
            <a:defPPr>
              <a:defRPr lang="en-US"/>
            </a:defPPr>
            <a:lvl1pPr>
              <a:defRPr b="1">
                <a:solidFill>
                  <a:schemeClr val="bg1"/>
                </a:solidFill>
                <a:latin typeface="Open Sans Light" pitchFamily="2" charset="0"/>
                <a:ea typeface="Open Sans Light" pitchFamily="2" charset="0"/>
                <a:cs typeface="Open Sans Light" pitchFamily="2"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0">
                <a:solidFill>
                  <a:srgbClr val="FFFFFF"/>
                </a:solidFill>
                <a:latin typeface="Arial"/>
                <a:ea typeface="Open Sans Light"/>
                <a:cs typeface="Arial"/>
              </a:rPr>
              <a:t>Highlights</a:t>
            </a:r>
            <a:endParaRPr kumimoji="0" lang="en-GB" sz="1800" b="0" i="0" u="none" strike="noStrike" kern="1200" cap="none" spc="0" normalizeH="0" baseline="0" noProof="0">
              <a:ln>
                <a:noFill/>
              </a:ln>
              <a:solidFill>
                <a:srgbClr val="FFFFFF"/>
              </a:solidFill>
              <a:effectLst/>
              <a:uLnTx/>
              <a:uFillTx/>
              <a:latin typeface="Arial" panose="020B0604020202020204" pitchFamily="34" charset="0"/>
              <a:ea typeface="Open Sans Light" pitchFamily="2" charset="0"/>
              <a:cs typeface="Arial" panose="020B0604020202020204" pitchFamily="34" charset="0"/>
            </a:endParaRPr>
          </a:p>
        </p:txBody>
      </p:sp>
      <p:cxnSp>
        <p:nvCxnSpPr>
          <p:cNvPr id="32" name="Straight Connector 31">
            <a:extLst>
              <a:ext uri="{FF2B5EF4-FFF2-40B4-BE49-F238E27FC236}">
                <a16:creationId xmlns:a16="http://schemas.microsoft.com/office/drawing/2014/main" id="{C5908EB8-35AD-763C-E6ED-3059D76EA030}"/>
              </a:ext>
            </a:extLst>
          </p:cNvPr>
          <p:cNvCxnSpPr>
            <a:cxnSpLocks/>
          </p:cNvCxnSpPr>
          <p:nvPr/>
        </p:nvCxnSpPr>
        <p:spPr>
          <a:xfrm>
            <a:off x="4880680" y="1679446"/>
            <a:ext cx="2020827"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graphicFrame>
        <p:nvGraphicFramePr>
          <p:cNvPr id="33" name="Table 32">
            <a:extLst>
              <a:ext uri="{FF2B5EF4-FFF2-40B4-BE49-F238E27FC236}">
                <a16:creationId xmlns:a16="http://schemas.microsoft.com/office/drawing/2014/main" id="{A8E6E77A-B094-9687-33A8-CE000953CE33}"/>
              </a:ext>
            </a:extLst>
          </p:cNvPr>
          <p:cNvGraphicFramePr>
            <a:graphicFrameLocks noGrp="1"/>
          </p:cNvGraphicFramePr>
          <p:nvPr>
            <p:extLst>
              <p:ext uri="{D42A27DB-BD31-4B8C-83A1-F6EECF244321}">
                <p14:modId xmlns:p14="http://schemas.microsoft.com/office/powerpoint/2010/main" val="2664384762"/>
              </p:ext>
            </p:extLst>
          </p:nvPr>
        </p:nvGraphicFramePr>
        <p:xfrm>
          <a:off x="4880681" y="1829082"/>
          <a:ext cx="6784269" cy="2038888"/>
        </p:xfrm>
        <a:graphic>
          <a:graphicData uri="http://schemas.openxmlformats.org/drawingml/2006/table">
            <a:tbl>
              <a:tblPr>
                <a:tableStyleId>{5C22544A-7EE6-4342-B048-85BDC9FD1C3A}</a:tableStyleId>
              </a:tblPr>
              <a:tblGrid>
                <a:gridCol w="2261423">
                  <a:extLst>
                    <a:ext uri="{9D8B030D-6E8A-4147-A177-3AD203B41FA5}">
                      <a16:colId xmlns:a16="http://schemas.microsoft.com/office/drawing/2014/main" val="2016023353"/>
                    </a:ext>
                  </a:extLst>
                </a:gridCol>
                <a:gridCol w="2261423">
                  <a:extLst>
                    <a:ext uri="{9D8B030D-6E8A-4147-A177-3AD203B41FA5}">
                      <a16:colId xmlns:a16="http://schemas.microsoft.com/office/drawing/2014/main" val="3270494959"/>
                    </a:ext>
                  </a:extLst>
                </a:gridCol>
                <a:gridCol w="2261423">
                  <a:extLst>
                    <a:ext uri="{9D8B030D-6E8A-4147-A177-3AD203B41FA5}">
                      <a16:colId xmlns:a16="http://schemas.microsoft.com/office/drawing/2014/main" val="394603922"/>
                    </a:ext>
                  </a:extLst>
                </a:gridCol>
              </a:tblGrid>
              <a:tr h="781916">
                <a:tc>
                  <a:txBody>
                    <a:bodyPr/>
                    <a:lstStyle/>
                    <a:p>
                      <a:r>
                        <a:rPr lang="en-GB" sz="1200">
                          <a:solidFill>
                            <a:schemeClr val="bg1"/>
                          </a:solidFill>
                        </a:rPr>
                        <a:t>First art gallery in north-west to receive Gallery of Sanctuary status</a:t>
                      </a: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GB" sz="1200">
                          <a:solidFill>
                            <a:schemeClr val="bg1"/>
                          </a:solidFill>
                        </a:rPr>
                        <a:t>Home to collection of more than 60,000 works of art, textiles and wallpapers</a:t>
                      </a: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GB" sz="1200">
                          <a:solidFill>
                            <a:schemeClr val="bg1"/>
                          </a:solidFill>
                        </a:rPr>
                        <a:t>Collection loaned to 17 national and seven international venues </a:t>
                      </a:r>
                      <a:br>
                        <a:rPr lang="en-GB" sz="1200">
                          <a:solidFill>
                            <a:srgbClr val="FFFFFF"/>
                          </a:solidFill>
                        </a:rPr>
                      </a:br>
                      <a:r>
                        <a:rPr lang="en-GB" sz="1200">
                          <a:solidFill>
                            <a:schemeClr val="bg1"/>
                          </a:solidFill>
                        </a:rPr>
                        <a:t>per year</a:t>
                      </a: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076713026"/>
                  </a:ext>
                </a:extLst>
              </a:tr>
              <a:tr h="893396">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GB" sz="1200">
                          <a:solidFill>
                            <a:schemeClr val="bg1"/>
                          </a:solidFill>
                        </a:rPr>
                        <a:t>17 world-class exhibitions </a:t>
                      </a:r>
                      <a:br>
                        <a:rPr lang="en-GB" sz="1200">
                          <a:solidFill>
                            <a:srgbClr val="FFFFFF"/>
                          </a:solidFill>
                        </a:rPr>
                      </a:br>
                      <a:r>
                        <a:rPr lang="en-GB" sz="1200">
                          <a:solidFill>
                            <a:schemeClr val="bg1"/>
                          </a:solidFill>
                        </a:rPr>
                        <a:t>every year</a:t>
                      </a:r>
                    </a:p>
                    <a:p>
                      <a:pPr marL="0" marR="0" lvl="0" indent="0" algn="l" defTabSz="914377" rtl="0" eaLnBrk="1" fontAlgn="auto" latinLnBrk="0" hangingPunct="1">
                        <a:lnSpc>
                          <a:spcPct val="100000"/>
                        </a:lnSpc>
                        <a:spcBef>
                          <a:spcPts val="0"/>
                        </a:spcBef>
                        <a:spcAft>
                          <a:spcPts val="0"/>
                        </a:spcAft>
                        <a:buClrTx/>
                        <a:buSzTx/>
                        <a:buFontTx/>
                        <a:buNone/>
                        <a:tabLst/>
                        <a:defRPr/>
                      </a:pPr>
                      <a:endParaRPr lang="en-GB" sz="1200">
                        <a:solidFill>
                          <a:schemeClr val="bg1"/>
                        </a:solidFill>
                        <a:ea typeface="Calibri"/>
                        <a:cs typeface="Calibri"/>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GB" sz="1200">
                          <a:solidFill>
                            <a:schemeClr val="bg1"/>
                          </a:solidFill>
                        </a:rPr>
                        <a:t>More than 300 volunteers offering 5,500 hours of support across the gallery</a:t>
                      </a:r>
                    </a:p>
                    <a:p>
                      <a:pPr algn="l"/>
                      <a:endParaRPr lang="en-US" sz="1200">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GB" sz="1200">
                          <a:solidFill>
                            <a:schemeClr val="bg1"/>
                          </a:solidFill>
                        </a:rPr>
                        <a:t>More than 65,000 HE and FE visits per year</a:t>
                      </a:r>
                    </a:p>
                    <a:p>
                      <a:pPr marL="0" marR="0" lvl="0" indent="0" algn="l" defTabSz="914377" rtl="0" eaLnBrk="1" fontAlgn="auto" latinLnBrk="0" hangingPunct="1">
                        <a:lnSpc>
                          <a:spcPct val="100000"/>
                        </a:lnSpc>
                        <a:spcBef>
                          <a:spcPts val="0"/>
                        </a:spcBef>
                        <a:spcAft>
                          <a:spcPts val="0"/>
                        </a:spcAft>
                        <a:buClrTx/>
                        <a:buSzTx/>
                        <a:buFontTx/>
                        <a:buNone/>
                        <a:tabLst/>
                        <a:defRPr/>
                      </a:pPr>
                      <a:endParaRPr lang="en-GB" sz="1200">
                        <a:solidFill>
                          <a:schemeClr val="bg1"/>
                        </a:solidFill>
                        <a:ea typeface="Calibri"/>
                        <a:cs typeface="Calibri"/>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132151589"/>
                  </a:ext>
                </a:extLst>
              </a:tr>
              <a:tr h="363576">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lang="en-GB" sz="1200">
                        <a:solidFill>
                          <a:schemeClr val="bg1"/>
                        </a:solidFill>
                        <a:ea typeface="Calibri"/>
                        <a:cs typeface="Calibri"/>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a:endParaRPr lang="en-US" sz="1200">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a:endParaRPr lang="en-US" sz="1200">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805417082"/>
                  </a:ext>
                </a:extLst>
              </a:tr>
            </a:tbl>
          </a:graphicData>
        </a:graphic>
      </p:graphicFrame>
      <p:pic>
        <p:nvPicPr>
          <p:cNvPr id="37" name="Picture Placeholder 36">
            <a:extLst>
              <a:ext uri="{FF2B5EF4-FFF2-40B4-BE49-F238E27FC236}">
                <a16:creationId xmlns:a16="http://schemas.microsoft.com/office/drawing/2014/main" id="{816F471F-2028-EB2E-BFE8-6F4C6D3CBB78}"/>
              </a:ext>
            </a:extLst>
          </p:cNvPr>
          <p:cNvPicPr>
            <a:picLocks noGrp="1" noChangeAspect="1"/>
          </p:cNvPicPr>
          <p:nvPr>
            <p:ph type="pic" sz="quarter" idx="13"/>
          </p:nvPr>
        </p:nvPicPr>
        <p:blipFill rotWithShape="1">
          <a:blip cstate="screen">
            <a:extLst>
              <a:ext uri="{28A0092B-C50C-407E-A947-70E740481C1C}">
                <a14:useLocalDpi xmlns:a14="http://schemas.microsoft.com/office/drawing/2010/main"/>
              </a:ext>
              <a:ext uri="{96DAC541-7B7A-43D3-8B79-37D633B846F1}">
                <asvg:svgBlip xmlns:asvg="http://schemas.microsoft.com/office/drawing/2016/SVG/main" r:embed="rId4"/>
              </a:ext>
            </a:extLst>
          </a:blip>
          <a:srcRect b="-63239"/>
          <a:stretch/>
        </p:blipFill>
        <p:spPr>
          <a:xfrm>
            <a:off x="526647" y="5027418"/>
            <a:ext cx="2725839" cy="562196"/>
          </a:xfrm>
        </p:spPr>
      </p:pic>
      <p:graphicFrame>
        <p:nvGraphicFramePr>
          <p:cNvPr id="4" name="Table 3">
            <a:extLst>
              <a:ext uri="{FF2B5EF4-FFF2-40B4-BE49-F238E27FC236}">
                <a16:creationId xmlns:a16="http://schemas.microsoft.com/office/drawing/2014/main" id="{733D0791-6597-10AE-87B1-057842D8D426}"/>
              </a:ext>
            </a:extLst>
          </p:cNvPr>
          <p:cNvGraphicFramePr>
            <a:graphicFrameLocks noGrp="1"/>
          </p:cNvGraphicFramePr>
          <p:nvPr>
            <p:extLst>
              <p:ext uri="{D42A27DB-BD31-4B8C-83A1-F6EECF244321}">
                <p14:modId xmlns:p14="http://schemas.microsoft.com/office/powerpoint/2010/main" val="3432898770"/>
              </p:ext>
            </p:extLst>
          </p:nvPr>
        </p:nvGraphicFramePr>
        <p:xfrm>
          <a:off x="4693507" y="5977798"/>
          <a:ext cx="7185087" cy="370840"/>
        </p:xfrm>
        <a:graphic>
          <a:graphicData uri="http://schemas.openxmlformats.org/drawingml/2006/table">
            <a:tbl>
              <a:tblPr bandRow="1">
                <a:tableStyleId>{5C22544A-7EE6-4342-B048-85BDC9FD1C3A}</a:tableStyleId>
              </a:tblPr>
              <a:tblGrid>
                <a:gridCol w="2395029">
                  <a:extLst>
                    <a:ext uri="{9D8B030D-6E8A-4147-A177-3AD203B41FA5}">
                      <a16:colId xmlns:a16="http://schemas.microsoft.com/office/drawing/2014/main" val="3965022016"/>
                    </a:ext>
                  </a:extLst>
                </a:gridCol>
                <a:gridCol w="2395029">
                  <a:extLst>
                    <a:ext uri="{9D8B030D-6E8A-4147-A177-3AD203B41FA5}">
                      <a16:colId xmlns:a16="http://schemas.microsoft.com/office/drawing/2014/main" val="3517273429"/>
                    </a:ext>
                  </a:extLst>
                </a:gridCol>
                <a:gridCol w="2395029">
                  <a:extLst>
                    <a:ext uri="{9D8B030D-6E8A-4147-A177-3AD203B41FA5}">
                      <a16:colId xmlns:a16="http://schemas.microsoft.com/office/drawing/2014/main" val="2606530108"/>
                    </a:ext>
                  </a:extLst>
                </a:gridCol>
              </a:tblGrid>
              <a:tr h="370840">
                <a:tc>
                  <a:txBody>
                    <a:bodyPr/>
                    <a:lstStyle/>
                    <a:p>
                      <a:pPr algn="ctr"/>
                      <a:r>
                        <a:rPr lang="en-GB" sz="1200">
                          <a:solidFill>
                            <a:schemeClr val="bg1"/>
                          </a:solidFill>
                        </a:rPr>
                        <a:t>Creative Manchester</a:t>
                      </a:r>
                    </a:p>
                  </a:txBody>
                  <a:tcPr marL="0" marR="0" marT="0" marB="0" anchor="ctr">
                    <a:lnL w="12700" cmpd="sng">
                      <a:noFill/>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ctr" rtl="0" eaLnBrk="1" fontAlgn="auto" latinLnBrk="0" hangingPunct="1">
                        <a:lnSpc>
                          <a:spcPct val="100000"/>
                        </a:lnSpc>
                        <a:spcBef>
                          <a:spcPts val="0"/>
                        </a:spcBef>
                        <a:spcAft>
                          <a:spcPts val="0"/>
                        </a:spcAft>
                        <a:buClrTx/>
                        <a:buSzTx/>
                        <a:buFontTx/>
                        <a:buNone/>
                      </a:pPr>
                      <a:r>
                        <a:rPr lang="en-GB" sz="1200">
                          <a:solidFill>
                            <a:schemeClr val="bg1"/>
                          </a:solidFill>
                          <a:cs typeface="Calibri"/>
                        </a:rPr>
                        <a:t>Manchester International Festival</a:t>
                      </a:r>
                      <a:endParaRPr lang="en-GB" sz="1200">
                        <a:solidFill>
                          <a:schemeClr val="bg1"/>
                        </a:solidFill>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a:r>
                        <a:rPr lang="en-GB" sz="1200" err="1">
                          <a:solidFill>
                            <a:schemeClr val="bg1"/>
                          </a:solidFill>
                        </a:rPr>
                        <a:t>Afrocats</a:t>
                      </a:r>
                      <a:r>
                        <a:rPr lang="en-GB" sz="1200">
                          <a:solidFill>
                            <a:schemeClr val="bg1"/>
                          </a:solidFill>
                        </a:rPr>
                        <a:t>*</a:t>
                      </a:r>
                    </a:p>
                  </a:txBody>
                  <a:tcPr marL="0" marR="0" marT="0" marB="0" anchor="ctr">
                    <a:lnL w="12700" cap="flat" cmpd="sng" algn="ctr">
                      <a:solidFill>
                        <a:schemeClr val="bg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638766098"/>
                  </a:ext>
                </a:extLst>
              </a:tr>
            </a:tbl>
          </a:graphicData>
        </a:graphic>
      </p:graphicFrame>
    </p:spTree>
    <p:extLst>
      <p:ext uri="{BB962C8B-B14F-4D97-AF65-F5344CB8AC3E}">
        <p14:creationId xmlns:p14="http://schemas.microsoft.com/office/powerpoint/2010/main" val="32368972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8390FB-7EF4-7BB0-A643-FF3CF471AE87}"/>
              </a:ext>
            </a:extLst>
          </p:cNvPr>
          <p:cNvSpPr>
            <a:spLocks noGrp="1"/>
          </p:cNvSpPr>
          <p:nvPr>
            <p:ph type="title"/>
          </p:nvPr>
        </p:nvSpPr>
        <p:spPr>
          <a:xfrm>
            <a:off x="527050" y="924036"/>
            <a:ext cx="6145213" cy="2684462"/>
          </a:xfrm>
        </p:spPr>
        <p:txBody>
          <a:bodyPr/>
          <a:lstStyle/>
          <a:p>
            <a:r>
              <a:rPr lang="en-US"/>
              <a:t>Innovation at </a:t>
            </a:r>
            <a:br>
              <a:rPr lang="en-US"/>
            </a:br>
            <a:r>
              <a:rPr lang="en-US"/>
              <a:t>The University of Manchester</a:t>
            </a:r>
          </a:p>
        </p:txBody>
      </p:sp>
      <p:sp>
        <p:nvSpPr>
          <p:cNvPr id="8" name="Text Placeholder 7">
            <a:extLst>
              <a:ext uri="{FF2B5EF4-FFF2-40B4-BE49-F238E27FC236}">
                <a16:creationId xmlns:a16="http://schemas.microsoft.com/office/drawing/2014/main" id="{3AF35229-6B33-85C7-71A7-ED165FE938B3}"/>
              </a:ext>
            </a:extLst>
          </p:cNvPr>
          <p:cNvSpPr>
            <a:spLocks noGrp="1"/>
          </p:cNvSpPr>
          <p:nvPr>
            <p:ph type="body" sz="quarter" idx="10"/>
          </p:nvPr>
        </p:nvSpPr>
        <p:spPr>
          <a:xfrm>
            <a:off x="527050" y="3819636"/>
            <a:ext cx="6830680" cy="2379662"/>
          </a:xfrm>
        </p:spPr>
        <p:txBody>
          <a:bodyPr/>
          <a:lstStyle/>
          <a:p>
            <a:r>
              <a:rPr lang="en-US"/>
              <a:t>Innovation is a core priority for The University of Manchester and is a central theme within our strategic plan. Our ambition is to be </a:t>
            </a:r>
            <a:r>
              <a:rPr lang="en-US" err="1"/>
              <a:t>recognised</a:t>
            </a:r>
            <a:r>
              <a:rPr lang="en-US"/>
              <a:t> as a world leader in innovation through our partnerships and collaborations, supporting </a:t>
            </a:r>
            <a:r>
              <a:rPr lang="en-US" err="1"/>
              <a:t>commercialisation</a:t>
            </a:r>
            <a:r>
              <a:rPr lang="en-US"/>
              <a:t> and providing an optimal environment to boost entrepreneurship. </a:t>
            </a:r>
          </a:p>
          <a:p>
            <a:endParaRPr lang="en-US"/>
          </a:p>
        </p:txBody>
      </p:sp>
    </p:spTree>
    <p:extLst>
      <p:ext uri="{BB962C8B-B14F-4D97-AF65-F5344CB8AC3E}">
        <p14:creationId xmlns:p14="http://schemas.microsoft.com/office/powerpoint/2010/main" val="388975516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DDC62548-4A9A-35FE-AA2E-4EA8A34FEB97}"/>
              </a:ext>
            </a:extLst>
          </p:cNvPr>
          <p:cNvSpPr/>
          <p:nvPr/>
        </p:nvSpPr>
        <p:spPr>
          <a:xfrm>
            <a:off x="839973" y="0"/>
            <a:ext cx="3784009" cy="68580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6E0EDE4-E00D-2924-80A8-2DDA1AE25B82}"/>
              </a:ext>
            </a:extLst>
          </p:cNvPr>
          <p:cNvSpPr/>
          <p:nvPr/>
        </p:nvSpPr>
        <p:spPr>
          <a:xfrm>
            <a:off x="4623982" y="0"/>
            <a:ext cx="3784009" cy="6858000"/>
          </a:xfrm>
          <a:prstGeom prst="rect">
            <a:avLst/>
          </a:prstGeom>
          <a:solidFill>
            <a:schemeClr val="bg2">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EECD473-5F6A-90A7-86C8-CD5B308FE998}"/>
              </a:ext>
            </a:extLst>
          </p:cNvPr>
          <p:cNvSpPr/>
          <p:nvPr/>
        </p:nvSpPr>
        <p:spPr>
          <a:xfrm>
            <a:off x="8407992" y="0"/>
            <a:ext cx="3784009" cy="6858000"/>
          </a:xfrm>
          <a:prstGeom prst="rect">
            <a:avLst/>
          </a:prstGeom>
          <a:solidFill>
            <a:schemeClr val="tx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FC7394B0-EDA6-CA6E-4FAB-0F15DC678474}"/>
              </a:ext>
            </a:extLst>
          </p:cNvPr>
          <p:cNvSpPr/>
          <p:nvPr/>
        </p:nvSpPr>
        <p:spPr>
          <a:xfrm>
            <a:off x="0" y="0"/>
            <a:ext cx="839972" cy="6858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8D88FC37-F954-9A79-E0CE-E587F24F85AF}"/>
              </a:ext>
            </a:extLst>
          </p:cNvPr>
          <p:cNvSpPr txBox="1"/>
          <p:nvPr/>
        </p:nvSpPr>
        <p:spPr>
          <a:xfrm>
            <a:off x="1322794" y="1316500"/>
            <a:ext cx="2824070" cy="4254573"/>
          </a:xfrm>
          <a:prstGeom prst="rect">
            <a:avLst/>
          </a:prstGeom>
          <a:noFill/>
        </p:spPr>
        <p:txBody>
          <a:bodyPr wrap="square" lIns="0" tIns="0" rIns="0" bIns="0" anchor="t">
            <a:noAutofit/>
          </a:bodyPr>
          <a:lstStyle/>
          <a:p>
            <a:pPr algn="ctr"/>
            <a:r>
              <a:rPr lang="en-US" sz="2200" b="1">
                <a:solidFill>
                  <a:schemeClr val="bg1"/>
                </a:solidFill>
                <a:cs typeface="Arial"/>
              </a:rPr>
              <a:t>External partnerships </a:t>
            </a:r>
            <a:br>
              <a:rPr lang="en-US" sz="2200" b="1">
                <a:cs typeface="Arial"/>
              </a:rPr>
            </a:br>
            <a:r>
              <a:rPr lang="en-US" sz="2200" b="1">
                <a:solidFill>
                  <a:schemeClr val="bg1"/>
                </a:solidFill>
                <a:cs typeface="Arial"/>
              </a:rPr>
              <a:t>and collaborations </a:t>
            </a:r>
          </a:p>
          <a:p>
            <a:pPr algn="ctr"/>
            <a:endParaRPr lang="en-US">
              <a:solidFill>
                <a:schemeClr val="bg1"/>
              </a:solidFill>
              <a:cs typeface="Arial"/>
            </a:endParaRPr>
          </a:p>
          <a:p>
            <a:pPr algn="ctr"/>
            <a:r>
              <a:rPr lang="en-US" sz="1800">
                <a:solidFill>
                  <a:schemeClr val="bg1"/>
                </a:solidFill>
                <a:cs typeface="Arial"/>
              </a:rPr>
              <a:t>Regional, national</a:t>
            </a:r>
            <a:br>
              <a:rPr lang="en-US" sz="1800">
                <a:cs typeface="Arial"/>
              </a:rPr>
            </a:br>
            <a:r>
              <a:rPr lang="en-US" sz="1800">
                <a:solidFill>
                  <a:schemeClr val="bg1"/>
                </a:solidFill>
                <a:cs typeface="Arial"/>
              </a:rPr>
              <a:t>and global</a:t>
            </a:r>
          </a:p>
          <a:p>
            <a:pPr algn="ctr"/>
            <a:endParaRPr lang="en-US">
              <a:solidFill>
                <a:schemeClr val="bg1"/>
              </a:solidFill>
              <a:cs typeface="Arial"/>
            </a:endParaRPr>
          </a:p>
          <a:p>
            <a:pPr algn="ctr"/>
            <a:r>
              <a:rPr lang="en-US" sz="1800">
                <a:solidFill>
                  <a:schemeClr val="bg1"/>
                </a:solidFill>
                <a:cs typeface="Arial"/>
              </a:rPr>
              <a:t>Major strategic alliances with large corporates including AstraZeneca, Unilever and Rolls-Royce</a:t>
            </a:r>
            <a:endParaRPr lang="en-US">
              <a:solidFill>
                <a:schemeClr val="bg1"/>
              </a:solidFill>
            </a:endParaRPr>
          </a:p>
          <a:p>
            <a:pPr algn="ctr"/>
            <a:endParaRPr lang="en-US" sz="1800">
              <a:solidFill>
                <a:schemeClr val="bg1"/>
              </a:solidFill>
              <a:cs typeface="Arial"/>
            </a:endParaRPr>
          </a:p>
          <a:p>
            <a:pPr algn="ctr"/>
            <a:r>
              <a:rPr lang="en-US" sz="1800">
                <a:solidFill>
                  <a:schemeClr val="bg1"/>
                </a:solidFill>
                <a:cs typeface="Arial"/>
              </a:rPr>
              <a:t>Support and funding for SME partners through knowledge exchange partnerships and our </a:t>
            </a:r>
            <a:br>
              <a:rPr lang="en-US" sz="1800">
                <a:cs typeface="Arial"/>
              </a:rPr>
            </a:br>
            <a:r>
              <a:rPr lang="en-US" sz="1800">
                <a:solidFill>
                  <a:schemeClr val="bg1"/>
                </a:solidFill>
                <a:cs typeface="Arial"/>
              </a:rPr>
              <a:t>Scale-Up Forum </a:t>
            </a:r>
          </a:p>
        </p:txBody>
      </p:sp>
      <p:sp>
        <p:nvSpPr>
          <p:cNvPr id="16" name="TextBox 15">
            <a:extLst>
              <a:ext uri="{FF2B5EF4-FFF2-40B4-BE49-F238E27FC236}">
                <a16:creationId xmlns:a16="http://schemas.microsoft.com/office/drawing/2014/main" id="{839B6B11-7B09-C165-943C-AFFC82066A5C}"/>
              </a:ext>
            </a:extLst>
          </p:cNvPr>
          <p:cNvSpPr txBox="1"/>
          <p:nvPr/>
        </p:nvSpPr>
        <p:spPr>
          <a:xfrm>
            <a:off x="8867922" y="1328101"/>
            <a:ext cx="2841257" cy="2924922"/>
          </a:xfrm>
          <a:prstGeom prst="rect">
            <a:avLst/>
          </a:prstGeom>
          <a:noFill/>
        </p:spPr>
        <p:txBody>
          <a:bodyPr wrap="square" lIns="0" tIns="0" rIns="0" bIns="0" anchor="t">
            <a:noAutofit/>
          </a:bodyPr>
          <a:lstStyle/>
          <a:p>
            <a:pPr algn="ctr"/>
            <a:br>
              <a:rPr lang="en-US" sz="2200" b="1">
                <a:cs typeface="Arial"/>
              </a:rPr>
            </a:br>
            <a:r>
              <a:rPr lang="en-US" sz="2200" b="1">
                <a:solidFill>
                  <a:schemeClr val="tx2"/>
                </a:solidFill>
                <a:cs typeface="Arial"/>
              </a:rPr>
              <a:t>Innovative environment</a:t>
            </a:r>
          </a:p>
          <a:p>
            <a:pPr algn="ctr"/>
            <a:endParaRPr lang="en-US" sz="1800">
              <a:solidFill>
                <a:schemeClr val="tx2"/>
              </a:solidFill>
              <a:cs typeface="Arial"/>
            </a:endParaRPr>
          </a:p>
          <a:p>
            <a:pPr algn="ctr"/>
            <a:r>
              <a:rPr lang="en-US">
                <a:solidFill>
                  <a:schemeClr val="tx2"/>
                </a:solidFill>
                <a:cs typeface="Arial"/>
              </a:rPr>
              <a:t>Nurturing</a:t>
            </a:r>
            <a:r>
              <a:rPr lang="en-US" sz="1800">
                <a:solidFill>
                  <a:schemeClr val="tx2"/>
                </a:solidFill>
                <a:cs typeface="Arial"/>
              </a:rPr>
              <a:t> innovation and </a:t>
            </a:r>
            <a:r>
              <a:rPr lang="en-US">
                <a:solidFill>
                  <a:schemeClr val="tx2"/>
                </a:solidFill>
                <a:cs typeface="Arial"/>
              </a:rPr>
              <a:t>supporting</a:t>
            </a:r>
            <a:r>
              <a:rPr lang="en-US" sz="1800">
                <a:solidFill>
                  <a:schemeClr val="tx2"/>
                </a:solidFill>
                <a:cs typeface="Arial"/>
              </a:rPr>
              <a:t> entrepreneurs to develop their ideas </a:t>
            </a:r>
          </a:p>
          <a:p>
            <a:pPr algn="ctr"/>
            <a:endParaRPr lang="en-US" sz="1800">
              <a:solidFill>
                <a:schemeClr val="tx2"/>
              </a:solidFill>
              <a:cs typeface="Arial"/>
            </a:endParaRPr>
          </a:p>
          <a:p>
            <a:pPr algn="ctr"/>
            <a:r>
              <a:rPr lang="en-US" sz="1800">
                <a:solidFill>
                  <a:schemeClr val="tx2"/>
                </a:solidFill>
                <a:cs typeface="Arial"/>
              </a:rPr>
              <a:t>Masood Entrepreneurship Centre offers training, support and guidance</a:t>
            </a:r>
          </a:p>
        </p:txBody>
      </p:sp>
      <p:sp>
        <p:nvSpPr>
          <p:cNvPr id="18" name="TextBox 17">
            <a:extLst>
              <a:ext uri="{FF2B5EF4-FFF2-40B4-BE49-F238E27FC236}">
                <a16:creationId xmlns:a16="http://schemas.microsoft.com/office/drawing/2014/main" id="{865C6217-7A89-090D-1D5F-27674873A036}"/>
              </a:ext>
            </a:extLst>
          </p:cNvPr>
          <p:cNvSpPr txBox="1"/>
          <p:nvPr/>
        </p:nvSpPr>
        <p:spPr>
          <a:xfrm>
            <a:off x="5083913" y="1328101"/>
            <a:ext cx="2841256" cy="2659108"/>
          </a:xfrm>
          <a:prstGeom prst="rect">
            <a:avLst/>
          </a:prstGeom>
          <a:noFill/>
        </p:spPr>
        <p:txBody>
          <a:bodyPr wrap="square" lIns="0" tIns="0" rIns="0" bIns="0" anchor="t">
            <a:noAutofit/>
          </a:bodyPr>
          <a:lstStyle/>
          <a:p>
            <a:pPr algn="ctr"/>
            <a:br>
              <a:rPr lang="en-US" sz="2200" b="1">
                <a:cs typeface="Arial"/>
              </a:rPr>
            </a:br>
            <a:r>
              <a:rPr lang="en-US" sz="2200" b="1">
                <a:solidFill>
                  <a:schemeClr val="bg1"/>
                </a:solidFill>
                <a:cs typeface="Arial"/>
              </a:rPr>
              <a:t>Intellectual property </a:t>
            </a:r>
            <a:r>
              <a:rPr lang="en-US" sz="2200" b="1" err="1">
                <a:solidFill>
                  <a:schemeClr val="bg1"/>
                </a:solidFill>
                <a:cs typeface="Arial"/>
              </a:rPr>
              <a:t>commercialisation</a:t>
            </a:r>
            <a:endParaRPr lang="en-US" sz="2200" b="1">
              <a:solidFill>
                <a:schemeClr val="bg1"/>
              </a:solidFill>
              <a:cs typeface="Arial"/>
            </a:endParaRPr>
          </a:p>
          <a:p>
            <a:pPr algn="ctr"/>
            <a:endParaRPr lang="en-US" sz="1800">
              <a:solidFill>
                <a:schemeClr val="bg1"/>
              </a:solidFill>
              <a:cs typeface="Arial"/>
            </a:endParaRPr>
          </a:p>
          <a:p>
            <a:pPr algn="ctr"/>
            <a:r>
              <a:rPr lang="en-US">
                <a:solidFill>
                  <a:schemeClr val="bg1"/>
                </a:solidFill>
                <a:cs typeface="Arial"/>
              </a:rPr>
              <a:t>Supporting</a:t>
            </a:r>
            <a:r>
              <a:rPr lang="en-US" sz="1800">
                <a:solidFill>
                  <a:schemeClr val="bg1"/>
                </a:solidFill>
                <a:cs typeface="Arial"/>
              </a:rPr>
              <a:t> IP-rich spin out companies and </a:t>
            </a:r>
            <a:r>
              <a:rPr lang="en-US">
                <a:solidFill>
                  <a:schemeClr val="bg1"/>
                </a:solidFill>
                <a:cs typeface="Arial"/>
              </a:rPr>
              <a:t>securing</a:t>
            </a:r>
            <a:r>
              <a:rPr lang="en-US" sz="1800">
                <a:solidFill>
                  <a:schemeClr val="bg1"/>
                </a:solidFill>
                <a:cs typeface="Arial"/>
              </a:rPr>
              <a:t> investment for </a:t>
            </a:r>
            <a:r>
              <a:rPr lang="en-US" sz="1800" err="1">
                <a:solidFill>
                  <a:schemeClr val="bg1"/>
                </a:solidFill>
                <a:cs typeface="Arial"/>
              </a:rPr>
              <a:t>commercialisation</a:t>
            </a:r>
            <a:endParaRPr lang="en-US" sz="1800">
              <a:solidFill>
                <a:schemeClr val="bg1"/>
              </a:solidFill>
              <a:cs typeface="Arial"/>
            </a:endParaRPr>
          </a:p>
          <a:p>
            <a:pPr algn="ctr"/>
            <a:endParaRPr lang="en-US" sz="1800">
              <a:solidFill>
                <a:schemeClr val="bg1"/>
              </a:solidFill>
              <a:cs typeface="Arial"/>
            </a:endParaRPr>
          </a:p>
          <a:p>
            <a:pPr algn="ctr"/>
            <a:r>
              <a:rPr lang="en-US" sz="1800">
                <a:solidFill>
                  <a:schemeClr val="bg1"/>
                </a:solidFill>
                <a:cs typeface="Arial"/>
              </a:rPr>
              <a:t>Established Innovation Factory </a:t>
            </a:r>
          </a:p>
        </p:txBody>
      </p:sp>
      <p:cxnSp>
        <p:nvCxnSpPr>
          <p:cNvPr id="20" name="Straight Connector 19">
            <a:extLst>
              <a:ext uri="{FF2B5EF4-FFF2-40B4-BE49-F238E27FC236}">
                <a16:creationId xmlns:a16="http://schemas.microsoft.com/office/drawing/2014/main" id="{B2F91996-F38E-56B2-CD95-8916CDAF8708}"/>
              </a:ext>
            </a:extLst>
          </p:cNvPr>
          <p:cNvCxnSpPr/>
          <p:nvPr/>
        </p:nvCxnSpPr>
        <p:spPr>
          <a:xfrm>
            <a:off x="2488019" y="2466753"/>
            <a:ext cx="60605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F5224568-6F7B-E967-46C8-2CDBF811ECCE}"/>
              </a:ext>
            </a:extLst>
          </p:cNvPr>
          <p:cNvCxnSpPr/>
          <p:nvPr/>
        </p:nvCxnSpPr>
        <p:spPr>
          <a:xfrm>
            <a:off x="6166884" y="2466753"/>
            <a:ext cx="60605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FF0285A9-8C1B-72EF-5538-075196EA99CA}"/>
              </a:ext>
            </a:extLst>
          </p:cNvPr>
          <p:cNvCxnSpPr/>
          <p:nvPr/>
        </p:nvCxnSpPr>
        <p:spPr>
          <a:xfrm>
            <a:off x="9983972" y="2466753"/>
            <a:ext cx="606056" cy="0"/>
          </a:xfrm>
          <a:prstGeom prst="line">
            <a:avLst/>
          </a:prstGeom>
          <a:ln>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11930836"/>
      </p:ext>
    </p:extLst>
  </p:cSld>
  <p:clrMapOvr>
    <a:masterClrMapping/>
  </p:clrMapOvr>
  <p:transition spd="slow">
    <p:push/>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p:spPr>
        <p:txBody>
          <a:bodyPr/>
          <a:lstStyle/>
          <a:p>
            <a:r>
              <a:rPr lang="en-GB"/>
              <a:t>Innovation ecosystem</a:t>
            </a:r>
          </a:p>
        </p:txBody>
      </p:sp>
      <p:pic>
        <p:nvPicPr>
          <p:cNvPr id="5" name="Picture 4" descr="A diagram of a diagram&#10;&#10;AI-generated content may be incorrect.">
            <a:extLst>
              <a:ext uri="{FF2B5EF4-FFF2-40B4-BE49-F238E27FC236}">
                <a16:creationId xmlns:a16="http://schemas.microsoft.com/office/drawing/2014/main" id="{778E339A-9518-2E8F-3FD1-4C0C95BDF6D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73538" y="-141515"/>
            <a:ext cx="12539076" cy="7141030"/>
          </a:xfrm>
          <a:prstGeom prst="rect">
            <a:avLst/>
          </a:prstGeom>
        </p:spPr>
      </p:pic>
    </p:spTree>
    <p:extLst>
      <p:ext uri="{BB962C8B-B14F-4D97-AF65-F5344CB8AC3E}">
        <p14:creationId xmlns:p14="http://schemas.microsoft.com/office/powerpoint/2010/main" val="33593940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15807BA7-8C99-D147-9F85-95E7AC948089}"/>
              </a:ext>
            </a:extLst>
          </p:cNvPr>
          <p:cNvSpPr txBox="1">
            <a:spLocks/>
          </p:cNvSpPr>
          <p:nvPr/>
        </p:nvSpPr>
        <p:spPr>
          <a:xfrm>
            <a:off x="4019431" y="5255685"/>
            <a:ext cx="3774017" cy="884767"/>
          </a:xfrm>
          <a:prstGeom prst="rect">
            <a:avLst/>
          </a:prstGeom>
        </p:spPr>
        <p:txBody>
          <a:bodyPr anchor="ctr"/>
          <a:lstStyle>
            <a:lvl1pPr algn="ctr" defTabSz="457200" rtl="0" eaLnBrk="1" latinLnBrk="0" hangingPunct="1">
              <a:spcBef>
                <a:spcPct val="0"/>
              </a:spcBef>
              <a:buNone/>
              <a:defRPr sz="4400" kern="1200">
                <a:solidFill>
                  <a:schemeClr val="tx1"/>
                </a:solidFill>
                <a:latin typeface="+mj-lt"/>
                <a:ea typeface="+mj-ea"/>
                <a:cs typeface="+mj-cs"/>
              </a:defRPr>
            </a:lvl1pPr>
          </a:lstStyle>
          <a:p>
            <a:pPr marL="0" marR="0" lvl="0" indent="0" algn="ctr" defTabSz="457200" rtl="0" eaLnBrk="1" fontAlgn="auto" latinLnBrk="0" hangingPunct="1">
              <a:lnSpc>
                <a:spcPct val="100000"/>
              </a:lnSpc>
              <a:spcBef>
                <a:spcPct val="0"/>
              </a:spcBef>
              <a:spcAft>
                <a:spcPts val="0"/>
              </a:spcAft>
              <a:buClrTx/>
              <a:buSzTx/>
              <a:buFontTx/>
              <a:buNone/>
              <a:tabLst/>
              <a:defRPr/>
            </a:pPr>
            <a:endParaRPr kumimoji="0" lang="en-US" sz="2133" b="0" i="0" u="none" strike="noStrike" kern="1200" cap="none" spc="0" normalizeH="0" baseline="0" noProof="0">
              <a:ln>
                <a:noFill/>
              </a:ln>
              <a:solidFill>
                <a:srgbClr val="000000">
                  <a:lumMod val="65000"/>
                  <a:lumOff val="35000"/>
                </a:srgbClr>
              </a:solidFill>
              <a:effectLst/>
              <a:uLnTx/>
              <a:uFillTx/>
              <a:latin typeface="Open Sans Light"/>
              <a:ea typeface="+mj-ea"/>
              <a:cs typeface="Open Sans Light"/>
            </a:endParaRPr>
          </a:p>
        </p:txBody>
      </p:sp>
      <p:sp>
        <p:nvSpPr>
          <p:cNvPr id="11" name="Rectangle 10">
            <a:extLst>
              <a:ext uri="{FF2B5EF4-FFF2-40B4-BE49-F238E27FC236}">
                <a16:creationId xmlns:a16="http://schemas.microsoft.com/office/drawing/2014/main" id="{C10D6DD8-5CE2-E145-B77E-83F0AB78F7F9}"/>
              </a:ext>
            </a:extLst>
          </p:cNvPr>
          <p:cNvSpPr/>
          <p:nvPr/>
        </p:nvSpPr>
        <p:spPr>
          <a:xfrm>
            <a:off x="680620" y="5687902"/>
            <a:ext cx="10830760" cy="723719"/>
          </a:xfrm>
          <a:prstGeom prst="rect">
            <a:avLst/>
          </a:prstGeom>
          <a:solidFill>
            <a:srgbClr val="D9D9D9"/>
          </a:solidFill>
          <a:ln>
            <a:noFill/>
          </a:ln>
          <a:effectLst/>
        </p:spPr>
        <p:style>
          <a:lnRef idx="1">
            <a:schemeClr val="accent1"/>
          </a:lnRef>
          <a:fillRef idx="3">
            <a:schemeClr val="accent1"/>
          </a:fillRef>
          <a:effectRef idx="2">
            <a:schemeClr val="accent1"/>
          </a:effectRef>
          <a:fontRef idx="minor">
            <a:schemeClr val="lt1"/>
          </a:fontRef>
        </p:style>
        <p:txBody>
          <a:bodyPr lIns="91440" tIns="45720" rIns="91440" bIns="4572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CA" sz="2400">
                <a:solidFill>
                  <a:srgbClr val="595959"/>
                </a:solidFill>
                <a:latin typeface="Arial" panose="020B0604020202020204"/>
                <a:cs typeface="Open Sans Light"/>
              </a:rPr>
              <a:t>26</a:t>
            </a:r>
            <a:r>
              <a:rPr kumimoji="0" lang="en-CA" sz="2400" b="0" i="0" u="none" strike="noStrike" kern="1200" cap="none" spc="0" normalizeH="0" baseline="0" noProof="0">
                <a:ln>
                  <a:noFill/>
                </a:ln>
                <a:solidFill>
                  <a:srgbClr val="595959"/>
                </a:solidFill>
                <a:effectLst/>
                <a:uLnTx/>
                <a:uFillTx/>
                <a:latin typeface="Arial" panose="020B0604020202020204"/>
                <a:ea typeface="+mn-ea"/>
                <a:cs typeface="Open Sans Light"/>
              </a:rPr>
              <a:t> Nobel Prize winners among our current and former staff and students</a:t>
            </a:r>
          </a:p>
        </p:txBody>
      </p:sp>
      <p:sp>
        <p:nvSpPr>
          <p:cNvPr id="5" name="Title 4">
            <a:extLst>
              <a:ext uri="{FF2B5EF4-FFF2-40B4-BE49-F238E27FC236}">
                <a16:creationId xmlns:a16="http://schemas.microsoft.com/office/drawing/2014/main" id="{240D4CA4-59C5-AFE3-13D1-FD6A88AD33CC}"/>
              </a:ext>
            </a:extLst>
          </p:cNvPr>
          <p:cNvSpPr>
            <a:spLocks noGrp="1"/>
          </p:cNvSpPr>
          <p:nvPr>
            <p:ph type="title"/>
          </p:nvPr>
        </p:nvSpPr>
        <p:spPr/>
        <p:txBody>
          <a:bodyPr/>
          <a:lstStyle/>
          <a:p>
            <a:pPr algn="ctr"/>
            <a:r>
              <a:rPr lang="en-US"/>
              <a:t>The University of Manchester</a:t>
            </a:r>
            <a:r>
              <a:rPr lang="en-US">
                <a:solidFill>
                  <a:schemeClr val="tx2"/>
                </a:solidFill>
              </a:rPr>
              <a:t> academic heritage</a:t>
            </a:r>
            <a:endParaRPr lang="en-US"/>
          </a:p>
        </p:txBody>
      </p:sp>
      <p:sp>
        <p:nvSpPr>
          <p:cNvPr id="4" name="TextBox 3">
            <a:extLst>
              <a:ext uri="{FF2B5EF4-FFF2-40B4-BE49-F238E27FC236}">
                <a16:creationId xmlns:a16="http://schemas.microsoft.com/office/drawing/2014/main" id="{7E9ADDB7-5BD5-5275-DE4E-2DF30BDF1922}"/>
              </a:ext>
            </a:extLst>
          </p:cNvPr>
          <p:cNvSpPr txBox="1"/>
          <p:nvPr/>
        </p:nvSpPr>
        <p:spPr>
          <a:xfrm>
            <a:off x="972924" y="1868989"/>
            <a:ext cx="1730189" cy="584775"/>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000000"/>
                </a:solidFill>
                <a:effectLst/>
                <a:uLnTx/>
                <a:uFillTx/>
                <a:latin typeface="Arial" panose="020B0604020202020204"/>
                <a:ea typeface="+mn-ea"/>
                <a:cs typeface="+mn-cs"/>
              </a:rPr>
              <a:t>William Lawrence Bragg</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000000"/>
                </a:solidFill>
                <a:effectLst/>
                <a:uLnTx/>
                <a:uFillTx/>
                <a:latin typeface="Arial" panose="020B0604020202020204"/>
                <a:ea typeface="+mn-ea"/>
                <a:cs typeface="+mn-cs"/>
              </a:rPr>
              <a:t>Physics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rial" panose="020B0604020202020204"/>
                <a:ea typeface="+mn-ea"/>
                <a:cs typeface="+mn-cs"/>
              </a:rPr>
              <a:t>1915</a:t>
            </a:r>
          </a:p>
        </p:txBody>
      </p:sp>
      <p:sp>
        <p:nvSpPr>
          <p:cNvPr id="6" name="TextBox 5">
            <a:extLst>
              <a:ext uri="{FF2B5EF4-FFF2-40B4-BE49-F238E27FC236}">
                <a16:creationId xmlns:a16="http://schemas.microsoft.com/office/drawing/2014/main" id="{FDCBB240-06F8-E26A-4093-5E41654A8B8D}"/>
              </a:ext>
            </a:extLst>
          </p:cNvPr>
          <p:cNvSpPr txBox="1"/>
          <p:nvPr/>
        </p:nvSpPr>
        <p:spPr>
          <a:xfrm>
            <a:off x="2828618" y="1868989"/>
            <a:ext cx="1057836" cy="584775"/>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000000"/>
                </a:solidFill>
                <a:effectLst/>
                <a:uLnTx/>
                <a:uFillTx/>
                <a:latin typeface="Arial" panose="020B0604020202020204"/>
                <a:ea typeface="+mn-ea"/>
                <a:cs typeface="+mn-cs"/>
              </a:rPr>
              <a:t>Arthur Harden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000000"/>
                </a:solidFill>
                <a:effectLst/>
                <a:uLnTx/>
                <a:uFillTx/>
                <a:latin typeface="Arial" panose="020B0604020202020204"/>
                <a:ea typeface="+mn-ea"/>
                <a:cs typeface="+mn-cs"/>
              </a:rPr>
              <a:t>Chemistry</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rial" panose="020B0604020202020204"/>
                <a:ea typeface="+mn-ea"/>
                <a:cs typeface="+mn-cs"/>
              </a:rPr>
              <a:t>1929</a:t>
            </a:r>
          </a:p>
        </p:txBody>
      </p:sp>
      <p:sp>
        <p:nvSpPr>
          <p:cNvPr id="7" name="TextBox 6">
            <a:extLst>
              <a:ext uri="{FF2B5EF4-FFF2-40B4-BE49-F238E27FC236}">
                <a16:creationId xmlns:a16="http://schemas.microsoft.com/office/drawing/2014/main" id="{2980AE53-89FD-C35F-16A3-665EA517CE50}"/>
              </a:ext>
            </a:extLst>
          </p:cNvPr>
          <p:cNvSpPr txBox="1"/>
          <p:nvPr/>
        </p:nvSpPr>
        <p:spPr>
          <a:xfrm>
            <a:off x="4343652" y="1868989"/>
            <a:ext cx="1156447" cy="584775"/>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000000"/>
                </a:solidFill>
                <a:effectLst/>
                <a:uLnTx/>
                <a:uFillTx/>
                <a:latin typeface="Arial" panose="020B0604020202020204"/>
                <a:ea typeface="+mn-ea"/>
                <a:cs typeface="+mn-cs"/>
              </a:rPr>
              <a:t>Robert Robinson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000000"/>
                </a:solidFill>
                <a:effectLst/>
                <a:uLnTx/>
                <a:uFillTx/>
                <a:latin typeface="Arial" panose="020B0604020202020204"/>
                <a:ea typeface="+mn-ea"/>
                <a:cs typeface="+mn-cs"/>
              </a:rPr>
              <a:t>Chemistry</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rial" panose="020B0604020202020204"/>
                <a:ea typeface="+mn-ea"/>
                <a:cs typeface="+mn-cs"/>
              </a:rPr>
              <a:t>1947</a:t>
            </a:r>
          </a:p>
        </p:txBody>
      </p:sp>
      <p:sp>
        <p:nvSpPr>
          <p:cNvPr id="8" name="TextBox 7">
            <a:extLst>
              <a:ext uri="{FF2B5EF4-FFF2-40B4-BE49-F238E27FC236}">
                <a16:creationId xmlns:a16="http://schemas.microsoft.com/office/drawing/2014/main" id="{2257C276-157C-221B-B10C-D95B2FDDA31C}"/>
              </a:ext>
            </a:extLst>
          </p:cNvPr>
          <p:cNvSpPr txBox="1"/>
          <p:nvPr/>
        </p:nvSpPr>
        <p:spPr>
          <a:xfrm>
            <a:off x="5957297" y="1868989"/>
            <a:ext cx="1156447" cy="584775"/>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000000"/>
                </a:solidFill>
                <a:effectLst/>
                <a:uLnTx/>
                <a:uFillTx/>
                <a:latin typeface="Arial" panose="020B0604020202020204"/>
                <a:ea typeface="+mn-ea"/>
                <a:cs typeface="+mn-cs"/>
              </a:rPr>
              <a:t>Melvin Calvin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000000"/>
                </a:solidFill>
                <a:effectLst/>
                <a:uLnTx/>
                <a:uFillTx/>
                <a:latin typeface="Arial" panose="020B0604020202020204"/>
                <a:ea typeface="+mn-ea"/>
                <a:cs typeface="+mn-cs"/>
              </a:rPr>
              <a:t>Chemistry</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rial" panose="020B0604020202020204"/>
                <a:ea typeface="+mn-ea"/>
                <a:cs typeface="+mn-cs"/>
              </a:rPr>
              <a:t>1961</a:t>
            </a:r>
          </a:p>
        </p:txBody>
      </p:sp>
      <p:sp>
        <p:nvSpPr>
          <p:cNvPr id="12" name="TextBox 11">
            <a:extLst>
              <a:ext uri="{FF2B5EF4-FFF2-40B4-BE49-F238E27FC236}">
                <a16:creationId xmlns:a16="http://schemas.microsoft.com/office/drawing/2014/main" id="{A75400D7-01A5-0BB3-C144-EA622EDA9F93}"/>
              </a:ext>
            </a:extLst>
          </p:cNvPr>
          <p:cNvSpPr txBox="1"/>
          <p:nvPr/>
        </p:nvSpPr>
        <p:spPr>
          <a:xfrm>
            <a:off x="7445438" y="1868989"/>
            <a:ext cx="1228169" cy="584775"/>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000000"/>
                </a:solidFill>
                <a:effectLst/>
                <a:uLnTx/>
                <a:uFillTx/>
                <a:latin typeface="Arial" panose="020B0604020202020204"/>
                <a:ea typeface="+mn-ea"/>
                <a:cs typeface="+mn-cs"/>
              </a:rPr>
              <a:t>Arthur Lewis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000000"/>
                </a:solidFill>
                <a:effectLst/>
                <a:uLnTx/>
                <a:uFillTx/>
                <a:latin typeface="Arial" panose="020B0604020202020204"/>
                <a:ea typeface="+mn-ea"/>
                <a:cs typeface="+mn-cs"/>
              </a:rPr>
              <a:t>Economic Sciences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rial" panose="020B0604020202020204"/>
                <a:ea typeface="+mn-ea"/>
                <a:cs typeface="+mn-cs"/>
              </a:rPr>
              <a:t>1979</a:t>
            </a:r>
          </a:p>
        </p:txBody>
      </p:sp>
      <p:sp>
        <p:nvSpPr>
          <p:cNvPr id="13" name="TextBox 12">
            <a:extLst>
              <a:ext uri="{FF2B5EF4-FFF2-40B4-BE49-F238E27FC236}">
                <a16:creationId xmlns:a16="http://schemas.microsoft.com/office/drawing/2014/main" id="{0BFAE3BC-1CC5-1774-1A5A-C3B014EB4B38}"/>
              </a:ext>
            </a:extLst>
          </p:cNvPr>
          <p:cNvSpPr txBox="1"/>
          <p:nvPr/>
        </p:nvSpPr>
        <p:spPr>
          <a:xfrm>
            <a:off x="8915654" y="1868989"/>
            <a:ext cx="1506071" cy="584775"/>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000000"/>
                </a:solidFill>
                <a:effectLst/>
                <a:uLnTx/>
                <a:uFillTx/>
                <a:latin typeface="Arial" panose="020B0604020202020204"/>
                <a:ea typeface="+mn-ea"/>
                <a:cs typeface="+mn-cs"/>
              </a:rPr>
              <a:t>John Sulston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000000"/>
                </a:solidFill>
                <a:effectLst/>
                <a:uLnTx/>
                <a:uFillTx/>
                <a:latin typeface="Arial" panose="020B0604020202020204"/>
                <a:ea typeface="+mn-ea"/>
                <a:cs typeface="+mn-cs"/>
              </a:rPr>
              <a:t>Physiology or Medicine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rial" panose="020B0604020202020204"/>
                <a:ea typeface="+mn-ea"/>
                <a:cs typeface="+mn-cs"/>
              </a:rPr>
              <a:t>2002</a:t>
            </a:r>
          </a:p>
        </p:txBody>
      </p:sp>
      <p:sp>
        <p:nvSpPr>
          <p:cNvPr id="14" name="TextBox 13">
            <a:extLst>
              <a:ext uri="{FF2B5EF4-FFF2-40B4-BE49-F238E27FC236}">
                <a16:creationId xmlns:a16="http://schemas.microsoft.com/office/drawing/2014/main" id="{07EF4F0B-CAA2-9665-A3F6-FCCA9723F129}"/>
              </a:ext>
            </a:extLst>
          </p:cNvPr>
          <p:cNvSpPr txBox="1"/>
          <p:nvPr/>
        </p:nvSpPr>
        <p:spPr>
          <a:xfrm>
            <a:off x="1789409" y="2542733"/>
            <a:ext cx="1730189" cy="584775"/>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000000"/>
                </a:solidFill>
                <a:effectLst/>
                <a:uLnTx/>
                <a:uFillTx/>
                <a:latin typeface="Arial" panose="020B0604020202020204"/>
                <a:ea typeface="+mn-ea"/>
                <a:cs typeface="+mn-cs"/>
              </a:rPr>
              <a:t>Niels Bohr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000000"/>
                </a:solidFill>
                <a:effectLst/>
                <a:uLnTx/>
                <a:uFillTx/>
                <a:latin typeface="Arial" panose="020B0604020202020204"/>
                <a:ea typeface="+mn-ea"/>
                <a:cs typeface="+mn-cs"/>
              </a:rPr>
              <a:t>Physics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rial" panose="020B0604020202020204"/>
                <a:ea typeface="+mn-ea"/>
                <a:cs typeface="+mn-cs"/>
              </a:rPr>
              <a:t>1922</a:t>
            </a:r>
          </a:p>
        </p:txBody>
      </p:sp>
      <p:sp>
        <p:nvSpPr>
          <p:cNvPr id="15" name="TextBox 14">
            <a:extLst>
              <a:ext uri="{FF2B5EF4-FFF2-40B4-BE49-F238E27FC236}">
                <a16:creationId xmlns:a16="http://schemas.microsoft.com/office/drawing/2014/main" id="{B709359A-E67E-EAFD-4F25-B1EEA2847817}"/>
              </a:ext>
            </a:extLst>
          </p:cNvPr>
          <p:cNvSpPr txBox="1"/>
          <p:nvPr/>
        </p:nvSpPr>
        <p:spPr>
          <a:xfrm>
            <a:off x="3322840" y="2373455"/>
            <a:ext cx="1716274" cy="754053"/>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000000"/>
                </a:solidFill>
                <a:effectLst/>
                <a:uLnTx/>
                <a:uFillTx/>
                <a:latin typeface="Arial" panose="020B0604020202020204"/>
                <a:ea typeface="+mn-ea"/>
                <a:cs typeface="+mn-cs"/>
              </a:rPr>
              <a:t>Walter </a:t>
            </a:r>
            <a:br>
              <a:rPr kumimoji="0" lang="en-US" sz="1100" b="1" i="0" u="none" strike="noStrike" kern="1200" cap="none" spc="0" normalizeH="0" baseline="0" noProof="0">
                <a:ln>
                  <a:noFill/>
                </a:ln>
                <a:solidFill>
                  <a:srgbClr val="000000"/>
                </a:solidFill>
                <a:effectLst/>
                <a:uLnTx/>
                <a:uFillTx/>
                <a:latin typeface="Arial" panose="020B0604020202020204"/>
                <a:ea typeface="+mn-ea"/>
                <a:cs typeface="+mn-cs"/>
              </a:rPr>
            </a:br>
            <a:r>
              <a:rPr kumimoji="0" lang="en-US" sz="1100" b="1" i="0" u="none" strike="noStrike" kern="1200" cap="none" spc="0" normalizeH="0" baseline="0" noProof="0">
                <a:ln>
                  <a:noFill/>
                </a:ln>
                <a:solidFill>
                  <a:srgbClr val="000000"/>
                </a:solidFill>
                <a:effectLst/>
                <a:uLnTx/>
                <a:uFillTx/>
                <a:latin typeface="Arial" panose="020B0604020202020204"/>
                <a:ea typeface="+mn-ea"/>
                <a:cs typeface="+mn-cs"/>
              </a:rPr>
              <a:t>Norman Haworth</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000000"/>
                </a:solidFill>
                <a:effectLst/>
                <a:uLnTx/>
                <a:uFillTx/>
                <a:latin typeface="Arial" panose="020B0604020202020204"/>
                <a:ea typeface="+mn-ea"/>
                <a:cs typeface="+mn-cs"/>
              </a:rPr>
              <a:t>Chemistry</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rial" panose="020B0604020202020204"/>
                <a:ea typeface="+mn-ea"/>
                <a:cs typeface="+mn-cs"/>
              </a:rPr>
              <a:t>1937</a:t>
            </a:r>
          </a:p>
        </p:txBody>
      </p:sp>
      <p:sp>
        <p:nvSpPr>
          <p:cNvPr id="16" name="TextBox 15">
            <a:extLst>
              <a:ext uri="{FF2B5EF4-FFF2-40B4-BE49-F238E27FC236}">
                <a16:creationId xmlns:a16="http://schemas.microsoft.com/office/drawing/2014/main" id="{C8CFF161-A23C-7983-4FE0-2FB10CBC1112}"/>
              </a:ext>
            </a:extLst>
          </p:cNvPr>
          <p:cNvSpPr txBox="1"/>
          <p:nvPr/>
        </p:nvSpPr>
        <p:spPr>
          <a:xfrm>
            <a:off x="5160137" y="2542733"/>
            <a:ext cx="1156447" cy="584775"/>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000000"/>
                </a:solidFill>
                <a:effectLst/>
                <a:uLnTx/>
                <a:uFillTx/>
                <a:latin typeface="Arial" panose="020B0604020202020204"/>
                <a:ea typeface="+mn-ea"/>
                <a:cs typeface="+mn-cs"/>
              </a:rPr>
              <a:t>John Cockcroft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000000"/>
                </a:solidFill>
                <a:effectLst/>
                <a:uLnTx/>
                <a:uFillTx/>
                <a:latin typeface="Arial" panose="020B0604020202020204"/>
                <a:ea typeface="+mn-ea"/>
                <a:cs typeface="+mn-cs"/>
              </a:rPr>
              <a:t>Physics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rial" panose="020B0604020202020204"/>
                <a:ea typeface="+mn-ea"/>
                <a:cs typeface="+mn-cs"/>
              </a:rPr>
              <a:t>1951</a:t>
            </a:r>
          </a:p>
        </p:txBody>
      </p:sp>
      <p:sp>
        <p:nvSpPr>
          <p:cNvPr id="17" name="TextBox 16">
            <a:extLst>
              <a:ext uri="{FF2B5EF4-FFF2-40B4-BE49-F238E27FC236}">
                <a16:creationId xmlns:a16="http://schemas.microsoft.com/office/drawing/2014/main" id="{74CCCF99-B4D8-7AF2-3D3D-CCFF9BBF946B}"/>
              </a:ext>
            </a:extLst>
          </p:cNvPr>
          <p:cNvSpPr txBox="1"/>
          <p:nvPr/>
        </p:nvSpPr>
        <p:spPr>
          <a:xfrm>
            <a:off x="6621153" y="2542733"/>
            <a:ext cx="1352282" cy="584775"/>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000000"/>
                </a:solidFill>
                <a:effectLst/>
                <a:uLnTx/>
                <a:uFillTx/>
                <a:latin typeface="Arial" panose="020B0604020202020204"/>
                <a:ea typeface="+mn-ea"/>
                <a:cs typeface="+mn-cs"/>
              </a:rPr>
              <a:t>John Richard Hicks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000000"/>
                </a:solidFill>
                <a:effectLst/>
                <a:uLnTx/>
                <a:uFillTx/>
                <a:latin typeface="Arial" panose="020B0604020202020204"/>
                <a:ea typeface="+mn-ea"/>
                <a:cs typeface="+mn-cs"/>
              </a:rPr>
              <a:t>Economic Sciences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rial" panose="020B0604020202020204"/>
                <a:ea typeface="+mn-ea"/>
                <a:cs typeface="+mn-cs"/>
              </a:rPr>
              <a:t>1972</a:t>
            </a:r>
          </a:p>
        </p:txBody>
      </p:sp>
      <p:sp>
        <p:nvSpPr>
          <p:cNvPr id="18" name="TextBox 17">
            <a:extLst>
              <a:ext uri="{FF2B5EF4-FFF2-40B4-BE49-F238E27FC236}">
                <a16:creationId xmlns:a16="http://schemas.microsoft.com/office/drawing/2014/main" id="{14E2BFE2-32AE-C464-E33F-83D110F5987A}"/>
              </a:ext>
            </a:extLst>
          </p:cNvPr>
          <p:cNvSpPr txBox="1"/>
          <p:nvPr/>
        </p:nvSpPr>
        <p:spPr>
          <a:xfrm>
            <a:off x="8261923" y="2542733"/>
            <a:ext cx="1228169" cy="584775"/>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000000"/>
                </a:solidFill>
                <a:effectLst/>
                <a:uLnTx/>
                <a:uFillTx/>
                <a:latin typeface="Arial" panose="020B0604020202020204"/>
                <a:ea typeface="+mn-ea"/>
                <a:cs typeface="+mn-cs"/>
              </a:rPr>
              <a:t>Michael Smith</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000000"/>
                </a:solidFill>
                <a:effectLst/>
                <a:uLnTx/>
                <a:uFillTx/>
                <a:latin typeface="Arial" panose="020B0604020202020204"/>
                <a:ea typeface="+mn-ea"/>
                <a:cs typeface="+mn-cs"/>
              </a:rPr>
              <a:t>Chemistry</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rial" panose="020B0604020202020204"/>
                <a:ea typeface="+mn-ea"/>
                <a:cs typeface="+mn-cs"/>
              </a:rPr>
              <a:t>1993</a:t>
            </a:r>
          </a:p>
        </p:txBody>
      </p:sp>
      <p:sp>
        <p:nvSpPr>
          <p:cNvPr id="19" name="TextBox 18">
            <a:extLst>
              <a:ext uri="{FF2B5EF4-FFF2-40B4-BE49-F238E27FC236}">
                <a16:creationId xmlns:a16="http://schemas.microsoft.com/office/drawing/2014/main" id="{60D55879-D8EE-A55F-9666-BBAE90C1637B}"/>
              </a:ext>
            </a:extLst>
          </p:cNvPr>
          <p:cNvSpPr txBox="1"/>
          <p:nvPr/>
        </p:nvSpPr>
        <p:spPr>
          <a:xfrm>
            <a:off x="9732139" y="2542733"/>
            <a:ext cx="1506071" cy="584775"/>
          </a:xfrm>
          <a:prstGeom prst="rect">
            <a:avLst/>
          </a:prstGeom>
          <a:noFill/>
        </p:spPr>
        <p:txBody>
          <a:bodyPr wrap="square" lIns="0" tIns="0" rIns="0" bIns="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000000"/>
                </a:solidFill>
                <a:effectLst/>
                <a:uLnTx/>
                <a:uFillTx/>
                <a:latin typeface="Arial" panose="020B0604020202020204"/>
                <a:ea typeface="+mn-ea"/>
                <a:cs typeface="+mn-cs"/>
              </a:rPr>
              <a:t>Kostya </a:t>
            </a:r>
            <a:r>
              <a:rPr kumimoji="0" lang="en-US" sz="1100" b="1" i="0" u="none" strike="noStrike" kern="1200" cap="none" spc="0" normalizeH="0" baseline="0" noProof="0" err="1">
                <a:ln>
                  <a:noFill/>
                </a:ln>
                <a:solidFill>
                  <a:srgbClr val="000000"/>
                </a:solidFill>
                <a:effectLst/>
                <a:uLnTx/>
                <a:uFillTx/>
                <a:latin typeface="Arial" panose="020B0604020202020204"/>
                <a:ea typeface="+mn-ea"/>
                <a:cs typeface="+mn-cs"/>
              </a:rPr>
              <a:t>Novoselov</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000000"/>
                </a:solidFill>
                <a:effectLst/>
                <a:uLnTx/>
                <a:uFillTx/>
                <a:latin typeface="Arial" panose="020B0604020202020204"/>
                <a:ea typeface="+mn-ea"/>
                <a:cs typeface="+mn-cs"/>
              </a:rPr>
              <a:t>Physics</a:t>
            </a:r>
            <a:endParaRPr kumimoji="0" lang="en-US" sz="1100" b="0" i="0" u="none" strike="noStrike" kern="1200" cap="none" spc="0" normalizeH="0" baseline="0" noProof="0">
              <a:ln>
                <a:noFill/>
              </a:ln>
              <a:solidFill>
                <a:srgbClr val="000000"/>
              </a:solidFill>
              <a:effectLst/>
              <a:uLnTx/>
              <a:uFillTx/>
              <a:latin typeface="Arial" panose="020B0604020202020204"/>
              <a:ea typeface="+mn-ea"/>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rial" panose="020B0604020202020204"/>
                <a:ea typeface="+mn-ea"/>
                <a:cs typeface="+mn-cs"/>
              </a:rPr>
              <a:t>2010</a:t>
            </a:r>
            <a:endParaRPr kumimoji="0" lang="en-US" sz="1600" b="0" i="0" u="none" strike="noStrike" kern="1200" cap="none" spc="0" normalizeH="0" baseline="0" noProof="0">
              <a:ln>
                <a:noFill/>
              </a:ln>
              <a:solidFill>
                <a:srgbClr val="000000"/>
              </a:solidFill>
              <a:effectLst/>
              <a:uLnTx/>
              <a:uFillTx/>
              <a:latin typeface="Arial" panose="020B0604020202020204"/>
              <a:ea typeface="+mn-ea"/>
              <a:cs typeface="Arial"/>
            </a:endParaRPr>
          </a:p>
        </p:txBody>
      </p:sp>
      <p:sp>
        <p:nvSpPr>
          <p:cNvPr id="20" name="TextBox 19">
            <a:extLst>
              <a:ext uri="{FF2B5EF4-FFF2-40B4-BE49-F238E27FC236}">
                <a16:creationId xmlns:a16="http://schemas.microsoft.com/office/drawing/2014/main" id="{52CBF179-001E-3D95-1647-6E4794D2C6FF}"/>
              </a:ext>
            </a:extLst>
          </p:cNvPr>
          <p:cNvSpPr txBox="1"/>
          <p:nvPr/>
        </p:nvSpPr>
        <p:spPr>
          <a:xfrm>
            <a:off x="166797" y="2542733"/>
            <a:ext cx="1730189" cy="584775"/>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000000"/>
                </a:solidFill>
                <a:effectLst/>
                <a:uLnTx/>
                <a:uFillTx/>
                <a:latin typeface="Arial" panose="020B0604020202020204"/>
                <a:ea typeface="+mn-ea"/>
                <a:cs typeface="+mn-cs"/>
              </a:rPr>
              <a:t>JJ Thomson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000000"/>
                </a:solidFill>
                <a:effectLst/>
                <a:uLnTx/>
                <a:uFillTx/>
                <a:latin typeface="Arial" panose="020B0604020202020204"/>
                <a:ea typeface="+mn-ea"/>
                <a:cs typeface="+mn-cs"/>
              </a:rPr>
              <a:t>Physics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rial" panose="020B0604020202020204"/>
                <a:ea typeface="+mn-ea"/>
                <a:cs typeface="+mn-cs"/>
              </a:rPr>
              <a:t>1906</a:t>
            </a:r>
          </a:p>
        </p:txBody>
      </p:sp>
      <p:sp>
        <p:nvSpPr>
          <p:cNvPr id="21" name="TextBox 20">
            <a:extLst>
              <a:ext uri="{FF2B5EF4-FFF2-40B4-BE49-F238E27FC236}">
                <a16:creationId xmlns:a16="http://schemas.microsoft.com/office/drawing/2014/main" id="{666F45B7-E852-9D67-06B0-1B29B46276FA}"/>
              </a:ext>
            </a:extLst>
          </p:cNvPr>
          <p:cNvSpPr txBox="1"/>
          <p:nvPr/>
        </p:nvSpPr>
        <p:spPr>
          <a:xfrm>
            <a:off x="2201093" y="4200221"/>
            <a:ext cx="1730189" cy="584775"/>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rial" panose="020B0604020202020204"/>
                <a:ea typeface="+mn-ea"/>
                <a:cs typeface="+mn-cs"/>
              </a:rPr>
              <a:t>1927</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000000"/>
                </a:solidFill>
                <a:effectLst/>
                <a:uLnTx/>
                <a:uFillTx/>
                <a:latin typeface="Arial" panose="020B0604020202020204"/>
                <a:ea typeface="+mn-ea"/>
                <a:cs typeface="+mn-cs"/>
              </a:rPr>
              <a:t>CTR Wilson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000000"/>
                </a:solidFill>
                <a:effectLst/>
                <a:uLnTx/>
                <a:uFillTx/>
                <a:latin typeface="Arial" panose="020B0604020202020204"/>
                <a:ea typeface="+mn-ea"/>
                <a:cs typeface="+mn-cs"/>
              </a:rPr>
              <a:t>Physics</a:t>
            </a:r>
          </a:p>
        </p:txBody>
      </p:sp>
      <p:sp>
        <p:nvSpPr>
          <p:cNvPr id="22" name="TextBox 21">
            <a:extLst>
              <a:ext uri="{FF2B5EF4-FFF2-40B4-BE49-F238E27FC236}">
                <a16:creationId xmlns:a16="http://schemas.microsoft.com/office/drawing/2014/main" id="{CB1F2202-202C-8D3F-1E37-5BAAEE66B63E}"/>
              </a:ext>
            </a:extLst>
          </p:cNvPr>
          <p:cNvSpPr txBox="1"/>
          <p:nvPr/>
        </p:nvSpPr>
        <p:spPr>
          <a:xfrm>
            <a:off x="3643312" y="4200221"/>
            <a:ext cx="1854996" cy="584775"/>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rial" panose="020B0604020202020204"/>
                <a:ea typeface="+mn-ea"/>
                <a:cs typeface="+mn-cs"/>
              </a:rPr>
              <a:t>1943</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000000"/>
                </a:solidFill>
                <a:effectLst/>
                <a:uLnTx/>
                <a:uFillTx/>
                <a:latin typeface="Arial" panose="020B0604020202020204"/>
                <a:ea typeface="+mn-ea"/>
                <a:cs typeface="+mn-cs"/>
              </a:rPr>
              <a:t>George de Hevesy</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000000"/>
                </a:solidFill>
                <a:effectLst/>
                <a:uLnTx/>
                <a:uFillTx/>
                <a:latin typeface="Arial" panose="020B0604020202020204"/>
                <a:ea typeface="+mn-ea"/>
                <a:cs typeface="+mn-cs"/>
              </a:rPr>
              <a:t>Chemistry</a:t>
            </a:r>
          </a:p>
        </p:txBody>
      </p:sp>
      <p:sp>
        <p:nvSpPr>
          <p:cNvPr id="23" name="TextBox 22">
            <a:extLst>
              <a:ext uri="{FF2B5EF4-FFF2-40B4-BE49-F238E27FC236}">
                <a16:creationId xmlns:a16="http://schemas.microsoft.com/office/drawing/2014/main" id="{7AA3FEE4-259A-464A-DD93-C8C4DC88B670}"/>
              </a:ext>
            </a:extLst>
          </p:cNvPr>
          <p:cNvSpPr txBox="1"/>
          <p:nvPr/>
        </p:nvSpPr>
        <p:spPr>
          <a:xfrm>
            <a:off x="5571821" y="4200221"/>
            <a:ext cx="1156447" cy="584775"/>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rial" panose="020B0604020202020204"/>
                <a:ea typeface="+mn-ea"/>
                <a:cs typeface="+mn-cs"/>
              </a:rPr>
              <a:t>1957</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000000"/>
                </a:solidFill>
                <a:effectLst/>
                <a:uLnTx/>
                <a:uFillTx/>
                <a:latin typeface="Arial" panose="020B0604020202020204"/>
                <a:ea typeface="+mn-ea"/>
                <a:cs typeface="+mn-cs"/>
              </a:rPr>
              <a:t>Alexander Todd</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000000"/>
                </a:solidFill>
                <a:effectLst/>
                <a:uLnTx/>
                <a:uFillTx/>
                <a:latin typeface="Arial" panose="020B0604020202020204"/>
                <a:ea typeface="+mn-ea"/>
                <a:cs typeface="+mn-cs"/>
              </a:rPr>
              <a:t>Chemistry</a:t>
            </a:r>
          </a:p>
        </p:txBody>
      </p:sp>
      <p:sp>
        <p:nvSpPr>
          <p:cNvPr id="24" name="TextBox 23">
            <a:extLst>
              <a:ext uri="{FF2B5EF4-FFF2-40B4-BE49-F238E27FC236}">
                <a16:creationId xmlns:a16="http://schemas.microsoft.com/office/drawing/2014/main" id="{E240C17D-76FC-0A9B-C640-01299C34DF3D}"/>
              </a:ext>
            </a:extLst>
          </p:cNvPr>
          <p:cNvSpPr txBox="1"/>
          <p:nvPr/>
        </p:nvSpPr>
        <p:spPr>
          <a:xfrm>
            <a:off x="7032837" y="4200221"/>
            <a:ext cx="1352282" cy="584775"/>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rial" panose="020B0604020202020204"/>
                <a:ea typeface="+mn-ea"/>
                <a:cs typeface="+mn-cs"/>
              </a:rPr>
              <a:t>1977</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err="1">
                <a:ln>
                  <a:noFill/>
                </a:ln>
                <a:solidFill>
                  <a:srgbClr val="000000"/>
                </a:solidFill>
                <a:effectLst/>
                <a:uLnTx/>
                <a:uFillTx/>
                <a:latin typeface="Arial" panose="020B0604020202020204"/>
                <a:ea typeface="+mn-ea"/>
                <a:cs typeface="+mn-cs"/>
              </a:rPr>
              <a:t>Nevill</a:t>
            </a:r>
            <a:r>
              <a:rPr kumimoji="0" lang="en-US" sz="1100" b="1" i="0" u="none" strike="noStrike" kern="1200" cap="none" spc="0" normalizeH="0" baseline="0" noProof="0">
                <a:ln>
                  <a:noFill/>
                </a:ln>
                <a:solidFill>
                  <a:srgbClr val="000000"/>
                </a:solidFill>
                <a:effectLst/>
                <a:uLnTx/>
                <a:uFillTx/>
                <a:latin typeface="Arial" panose="020B0604020202020204"/>
                <a:ea typeface="+mn-ea"/>
                <a:cs typeface="+mn-cs"/>
              </a:rPr>
              <a:t> Francis Mott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000000"/>
                </a:solidFill>
                <a:effectLst/>
                <a:uLnTx/>
                <a:uFillTx/>
                <a:latin typeface="Arial" panose="020B0604020202020204"/>
                <a:ea typeface="+mn-ea"/>
                <a:cs typeface="+mn-cs"/>
              </a:rPr>
              <a:t>Physics</a:t>
            </a:r>
          </a:p>
        </p:txBody>
      </p:sp>
      <p:sp>
        <p:nvSpPr>
          <p:cNvPr id="25" name="TextBox 24">
            <a:extLst>
              <a:ext uri="{FF2B5EF4-FFF2-40B4-BE49-F238E27FC236}">
                <a16:creationId xmlns:a16="http://schemas.microsoft.com/office/drawing/2014/main" id="{C07B4C54-1806-7CAE-C71C-14AE3D987EC2}"/>
              </a:ext>
            </a:extLst>
          </p:cNvPr>
          <p:cNvSpPr txBox="1"/>
          <p:nvPr/>
        </p:nvSpPr>
        <p:spPr>
          <a:xfrm>
            <a:off x="8673607" y="4200221"/>
            <a:ext cx="1228169" cy="584775"/>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rial" panose="020B0604020202020204"/>
                <a:ea typeface="+mn-ea"/>
                <a:cs typeface="+mn-cs"/>
              </a:rPr>
              <a:t>2001</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000000"/>
                </a:solidFill>
                <a:effectLst/>
                <a:uLnTx/>
                <a:uFillTx/>
                <a:latin typeface="Arial" panose="020B0604020202020204"/>
                <a:ea typeface="+mn-ea"/>
                <a:cs typeface="+mn-cs"/>
              </a:rPr>
              <a:t>Joseph E Stiglitz</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000000"/>
                </a:solidFill>
                <a:effectLst/>
                <a:uLnTx/>
                <a:uFillTx/>
                <a:latin typeface="Arial" panose="020B0604020202020204"/>
                <a:ea typeface="+mn-ea"/>
                <a:cs typeface="+mn-cs"/>
              </a:rPr>
              <a:t>Economic Sciences</a:t>
            </a:r>
          </a:p>
        </p:txBody>
      </p:sp>
      <p:sp>
        <p:nvSpPr>
          <p:cNvPr id="26" name="TextBox 25">
            <a:extLst>
              <a:ext uri="{FF2B5EF4-FFF2-40B4-BE49-F238E27FC236}">
                <a16:creationId xmlns:a16="http://schemas.microsoft.com/office/drawing/2014/main" id="{C4460642-338A-5975-3A39-9A6777EE1D77}"/>
              </a:ext>
            </a:extLst>
          </p:cNvPr>
          <p:cNvSpPr txBox="1"/>
          <p:nvPr/>
        </p:nvSpPr>
        <p:spPr>
          <a:xfrm>
            <a:off x="578481" y="4200221"/>
            <a:ext cx="1730189" cy="584775"/>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rial" panose="020B0604020202020204"/>
                <a:ea typeface="+mn-ea"/>
                <a:cs typeface="+mn-cs"/>
              </a:rPr>
              <a:t>1908</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000000"/>
                </a:solidFill>
                <a:effectLst/>
                <a:uLnTx/>
                <a:uFillTx/>
                <a:latin typeface="Arial" panose="020B0604020202020204"/>
                <a:ea typeface="+mn-ea"/>
                <a:cs typeface="+mn-cs"/>
              </a:rPr>
              <a:t>Ernest Rutherford</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000000"/>
                </a:solidFill>
                <a:effectLst/>
                <a:uLnTx/>
                <a:uFillTx/>
                <a:latin typeface="Arial" panose="020B0604020202020204"/>
                <a:ea typeface="+mn-ea"/>
                <a:cs typeface="+mn-cs"/>
              </a:rPr>
              <a:t>Chemistry</a:t>
            </a:r>
          </a:p>
        </p:txBody>
      </p:sp>
      <p:sp>
        <p:nvSpPr>
          <p:cNvPr id="33" name="TextBox 32">
            <a:extLst>
              <a:ext uri="{FF2B5EF4-FFF2-40B4-BE49-F238E27FC236}">
                <a16:creationId xmlns:a16="http://schemas.microsoft.com/office/drawing/2014/main" id="{73219202-6A45-DF7B-23A5-33D00C0476CC}"/>
              </a:ext>
            </a:extLst>
          </p:cNvPr>
          <p:cNvSpPr txBox="1"/>
          <p:nvPr/>
        </p:nvSpPr>
        <p:spPr>
          <a:xfrm>
            <a:off x="2945856" y="4873965"/>
            <a:ext cx="1730189" cy="584775"/>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rial" panose="020B0604020202020204"/>
                <a:ea typeface="+mn-ea"/>
                <a:cs typeface="+mn-cs"/>
              </a:rPr>
              <a:t>1935</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000000"/>
                </a:solidFill>
                <a:effectLst/>
                <a:uLnTx/>
                <a:uFillTx/>
                <a:latin typeface="Arial" panose="020B0604020202020204"/>
                <a:ea typeface="+mn-ea"/>
                <a:cs typeface="+mn-cs"/>
              </a:rPr>
              <a:t>James Chadwick</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000000"/>
                </a:solidFill>
                <a:effectLst/>
                <a:uLnTx/>
                <a:uFillTx/>
                <a:latin typeface="Arial" panose="020B0604020202020204"/>
                <a:ea typeface="+mn-ea"/>
                <a:cs typeface="+mn-cs"/>
              </a:rPr>
              <a:t>Physics</a:t>
            </a:r>
          </a:p>
        </p:txBody>
      </p:sp>
      <p:sp>
        <p:nvSpPr>
          <p:cNvPr id="34" name="TextBox 33">
            <a:extLst>
              <a:ext uri="{FF2B5EF4-FFF2-40B4-BE49-F238E27FC236}">
                <a16:creationId xmlns:a16="http://schemas.microsoft.com/office/drawing/2014/main" id="{38B0CBCF-4E4C-5832-7BFE-5CEC87A0042D}"/>
              </a:ext>
            </a:extLst>
          </p:cNvPr>
          <p:cNvSpPr txBox="1"/>
          <p:nvPr/>
        </p:nvSpPr>
        <p:spPr>
          <a:xfrm>
            <a:off x="4685010" y="4873965"/>
            <a:ext cx="1358848" cy="754053"/>
          </a:xfrm>
          <a:prstGeom prst="rect">
            <a:avLst/>
          </a:prstGeom>
          <a:solidFill>
            <a:schemeClr val="bg1"/>
          </a:solid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rial" panose="020B0604020202020204"/>
                <a:ea typeface="+mn-ea"/>
                <a:cs typeface="+mn-cs"/>
              </a:rPr>
              <a:t>1948</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000000"/>
                </a:solidFill>
                <a:effectLst/>
                <a:uLnTx/>
                <a:uFillTx/>
                <a:latin typeface="Arial" panose="020B0604020202020204"/>
                <a:ea typeface="+mn-ea"/>
                <a:cs typeface="+mn-cs"/>
              </a:rPr>
              <a:t>Patrick Maynard </a:t>
            </a:r>
            <a:br>
              <a:rPr kumimoji="0" lang="en-US" sz="1100" b="1" i="0" u="none" strike="noStrike" kern="1200" cap="none" spc="0" normalizeH="0" baseline="0" noProof="0">
                <a:ln>
                  <a:noFill/>
                </a:ln>
                <a:solidFill>
                  <a:srgbClr val="000000"/>
                </a:solidFill>
                <a:effectLst/>
                <a:uLnTx/>
                <a:uFillTx/>
                <a:latin typeface="Arial" panose="020B0604020202020204"/>
                <a:ea typeface="+mn-ea"/>
                <a:cs typeface="+mn-cs"/>
              </a:rPr>
            </a:br>
            <a:r>
              <a:rPr kumimoji="0" lang="en-US" sz="1100" b="1" i="0" u="none" strike="noStrike" kern="1200" cap="none" spc="0" normalizeH="0" baseline="0" noProof="0">
                <a:ln>
                  <a:noFill/>
                </a:ln>
                <a:solidFill>
                  <a:srgbClr val="000000"/>
                </a:solidFill>
                <a:effectLst/>
                <a:uLnTx/>
                <a:uFillTx/>
                <a:latin typeface="Arial" panose="020B0604020202020204"/>
                <a:ea typeface="+mn-ea"/>
                <a:cs typeface="+mn-cs"/>
              </a:rPr>
              <a:t>Stuart Blackett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000000"/>
                </a:solidFill>
                <a:effectLst/>
                <a:uLnTx/>
                <a:uFillTx/>
                <a:latin typeface="Arial" panose="020B0604020202020204"/>
                <a:ea typeface="+mn-ea"/>
                <a:cs typeface="+mn-cs"/>
              </a:rPr>
              <a:t>Physics</a:t>
            </a:r>
          </a:p>
        </p:txBody>
      </p:sp>
      <p:sp>
        <p:nvSpPr>
          <p:cNvPr id="35" name="TextBox 34">
            <a:extLst>
              <a:ext uri="{FF2B5EF4-FFF2-40B4-BE49-F238E27FC236}">
                <a16:creationId xmlns:a16="http://schemas.microsoft.com/office/drawing/2014/main" id="{9405C626-63B9-2065-1DB3-A50A1088F4E8}"/>
              </a:ext>
            </a:extLst>
          </p:cNvPr>
          <p:cNvSpPr txBox="1"/>
          <p:nvPr/>
        </p:nvSpPr>
        <p:spPr>
          <a:xfrm>
            <a:off x="6176934" y="4873965"/>
            <a:ext cx="1433889" cy="584775"/>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rial" panose="020B0604020202020204"/>
                <a:ea typeface="+mn-ea"/>
                <a:cs typeface="+mn-cs"/>
              </a:rPr>
              <a:t>1967</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000000"/>
                </a:solidFill>
                <a:effectLst/>
                <a:uLnTx/>
                <a:uFillTx/>
                <a:latin typeface="Arial" panose="020B0604020202020204"/>
                <a:ea typeface="+mn-ea"/>
                <a:cs typeface="+mn-cs"/>
              </a:rPr>
              <a:t>Hans Albrecht Bethe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000000"/>
                </a:solidFill>
                <a:effectLst/>
                <a:uLnTx/>
                <a:uFillTx/>
                <a:latin typeface="Arial" panose="020B0604020202020204"/>
                <a:ea typeface="+mn-ea"/>
                <a:cs typeface="+mn-cs"/>
              </a:rPr>
              <a:t>Physics</a:t>
            </a:r>
          </a:p>
        </p:txBody>
      </p:sp>
      <p:sp>
        <p:nvSpPr>
          <p:cNvPr id="36" name="TextBox 35">
            <a:extLst>
              <a:ext uri="{FF2B5EF4-FFF2-40B4-BE49-F238E27FC236}">
                <a16:creationId xmlns:a16="http://schemas.microsoft.com/office/drawing/2014/main" id="{4F4D31AC-AC0C-19EF-1DB4-D78D8863D479}"/>
              </a:ext>
            </a:extLst>
          </p:cNvPr>
          <p:cNvSpPr txBox="1"/>
          <p:nvPr/>
        </p:nvSpPr>
        <p:spPr>
          <a:xfrm>
            <a:off x="7777599" y="4873965"/>
            <a:ext cx="1433889" cy="584775"/>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rial" panose="020B0604020202020204"/>
                <a:ea typeface="+mn-ea"/>
                <a:cs typeface="+mn-cs"/>
              </a:rPr>
              <a:t>1986</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000000"/>
                </a:solidFill>
                <a:effectLst/>
                <a:uLnTx/>
                <a:uFillTx/>
                <a:latin typeface="Arial" panose="020B0604020202020204"/>
                <a:ea typeface="+mn-ea"/>
                <a:cs typeface="+mn-cs"/>
              </a:rPr>
              <a:t>John Charles Polanyi</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000000"/>
                </a:solidFill>
                <a:effectLst/>
                <a:uLnTx/>
                <a:uFillTx/>
                <a:latin typeface="Arial" panose="020B0604020202020204"/>
                <a:ea typeface="+mn-ea"/>
                <a:cs typeface="+mn-cs"/>
              </a:rPr>
              <a:t>Chemistry</a:t>
            </a:r>
          </a:p>
        </p:txBody>
      </p:sp>
      <p:sp>
        <p:nvSpPr>
          <p:cNvPr id="37" name="TextBox 36">
            <a:extLst>
              <a:ext uri="{FF2B5EF4-FFF2-40B4-BE49-F238E27FC236}">
                <a16:creationId xmlns:a16="http://schemas.microsoft.com/office/drawing/2014/main" id="{DF8673EE-7794-8E40-3722-A8BD15164034}"/>
              </a:ext>
            </a:extLst>
          </p:cNvPr>
          <p:cNvSpPr txBox="1"/>
          <p:nvPr/>
        </p:nvSpPr>
        <p:spPr>
          <a:xfrm>
            <a:off x="9418370" y="4873965"/>
            <a:ext cx="1228169" cy="584775"/>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rial" panose="020B0604020202020204"/>
                <a:ea typeface="+mn-ea"/>
                <a:cs typeface="+mn-cs"/>
              </a:rPr>
              <a:t>2010</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000000"/>
                </a:solidFill>
                <a:effectLst/>
                <a:uLnTx/>
                <a:uFillTx/>
                <a:latin typeface="Arial" panose="020B0604020202020204"/>
                <a:ea typeface="+mn-ea"/>
                <a:cs typeface="+mn-cs"/>
              </a:rPr>
              <a:t>Andre </a:t>
            </a:r>
            <a:r>
              <a:rPr kumimoji="0" lang="en-US" sz="1100" b="1" i="0" u="none" strike="noStrike" kern="1200" cap="none" spc="0" normalizeH="0" baseline="0" noProof="0" err="1">
                <a:ln>
                  <a:noFill/>
                </a:ln>
                <a:solidFill>
                  <a:srgbClr val="000000"/>
                </a:solidFill>
                <a:effectLst/>
                <a:uLnTx/>
                <a:uFillTx/>
                <a:latin typeface="Arial" panose="020B0604020202020204"/>
                <a:ea typeface="+mn-ea"/>
                <a:cs typeface="+mn-cs"/>
              </a:rPr>
              <a:t>Geim</a:t>
            </a:r>
            <a:endParaRPr kumimoji="0" lang="en-US" sz="1100" b="1" i="0" u="none" strike="noStrike" kern="1200" cap="none" spc="0" normalizeH="0" baseline="0" noProof="0">
              <a:ln>
                <a:noFill/>
              </a:ln>
              <a:solidFill>
                <a:srgbClr val="000000"/>
              </a:solidFill>
              <a:effectLst/>
              <a:uLnTx/>
              <a:uFillTx/>
              <a:latin typeface="Arial" panose="020B06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000000"/>
                </a:solidFill>
                <a:effectLst/>
                <a:uLnTx/>
                <a:uFillTx/>
                <a:latin typeface="Arial" panose="020B0604020202020204"/>
                <a:ea typeface="+mn-ea"/>
                <a:cs typeface="+mn-cs"/>
              </a:rPr>
              <a:t>Physics</a:t>
            </a:r>
          </a:p>
        </p:txBody>
      </p:sp>
      <p:sp>
        <p:nvSpPr>
          <p:cNvPr id="38" name="TextBox 37">
            <a:extLst>
              <a:ext uri="{FF2B5EF4-FFF2-40B4-BE49-F238E27FC236}">
                <a16:creationId xmlns:a16="http://schemas.microsoft.com/office/drawing/2014/main" id="{5A971911-17EA-8DD2-2A9A-CC65793B3671}"/>
              </a:ext>
            </a:extLst>
          </p:cNvPr>
          <p:cNvSpPr txBox="1"/>
          <p:nvPr/>
        </p:nvSpPr>
        <p:spPr>
          <a:xfrm>
            <a:off x="1296349" y="4873965"/>
            <a:ext cx="1730189" cy="584775"/>
          </a:xfrm>
          <a:prstGeom prst="rect">
            <a:avLst/>
          </a:prstGeom>
          <a:noFill/>
        </p:spPr>
        <p:txBody>
          <a:bodyPr wrap="square" lIns="0" tIns="0" rIns="0" bIns="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rial" panose="020B0604020202020204"/>
                <a:ea typeface="+mn-ea"/>
                <a:cs typeface="+mn-cs"/>
              </a:rPr>
              <a:t>1922</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000000"/>
                </a:solidFill>
                <a:effectLst/>
                <a:uLnTx/>
                <a:uFillTx/>
                <a:latin typeface="Arial" panose="020B0604020202020204"/>
                <a:ea typeface="+mn-ea"/>
                <a:cs typeface="+mn-cs"/>
              </a:rPr>
              <a:t>Archibald V Hill</a:t>
            </a:r>
            <a:endParaRPr kumimoji="0" lang="en-US" sz="1100" b="1" i="0" u="none" strike="noStrike" kern="1200" cap="none" spc="0" normalizeH="0" baseline="0" noProof="0">
              <a:ln>
                <a:noFill/>
              </a:ln>
              <a:solidFill>
                <a:srgbClr val="000000"/>
              </a:solidFill>
              <a:effectLst/>
              <a:uLnTx/>
              <a:uFillTx/>
              <a:latin typeface="Arial" panose="020B0604020202020204"/>
              <a:ea typeface="+mn-ea"/>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000000"/>
                </a:solidFill>
                <a:effectLst/>
                <a:uLnTx/>
                <a:uFillTx/>
                <a:latin typeface="Arial" panose="020B0604020202020204"/>
                <a:ea typeface="+mn-ea"/>
                <a:cs typeface="+mn-cs"/>
              </a:rPr>
              <a:t>Physiology</a:t>
            </a:r>
          </a:p>
        </p:txBody>
      </p:sp>
      <p:cxnSp>
        <p:nvCxnSpPr>
          <p:cNvPr id="10" name="Straight Connector 9">
            <a:extLst>
              <a:ext uri="{FF2B5EF4-FFF2-40B4-BE49-F238E27FC236}">
                <a16:creationId xmlns:a16="http://schemas.microsoft.com/office/drawing/2014/main" id="{51BB3002-8CB6-B5E4-B4B5-9669695B0987}"/>
              </a:ext>
            </a:extLst>
          </p:cNvPr>
          <p:cNvCxnSpPr/>
          <p:nvPr/>
        </p:nvCxnSpPr>
        <p:spPr>
          <a:xfrm flipV="1">
            <a:off x="1044180" y="3210684"/>
            <a:ext cx="0" cy="436632"/>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612B8B91-61E6-8389-4980-EEA81206DA5B}"/>
              </a:ext>
            </a:extLst>
          </p:cNvPr>
          <p:cNvCxnSpPr/>
          <p:nvPr/>
        </p:nvCxnSpPr>
        <p:spPr>
          <a:xfrm flipV="1">
            <a:off x="9257238" y="3699317"/>
            <a:ext cx="0" cy="436632"/>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81536644-AD13-BED0-B779-22FBEBE6A102}"/>
              </a:ext>
            </a:extLst>
          </p:cNvPr>
          <p:cNvCxnSpPr/>
          <p:nvPr/>
        </p:nvCxnSpPr>
        <p:spPr>
          <a:xfrm flipV="1">
            <a:off x="7301748" y="3210684"/>
            <a:ext cx="0" cy="436632"/>
          </a:xfrm>
          <a:prstGeom prst="line">
            <a:avLst/>
          </a:prstGeom>
          <a:ln>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29184C75-42E5-8E20-E36C-279AB0EB11F8}"/>
              </a:ext>
            </a:extLst>
          </p:cNvPr>
          <p:cNvCxnSpPr/>
          <p:nvPr/>
        </p:nvCxnSpPr>
        <p:spPr>
          <a:xfrm flipV="1">
            <a:off x="4564062" y="3699317"/>
            <a:ext cx="0" cy="436632"/>
          </a:xfrm>
          <a:prstGeom prst="line">
            <a:avLst/>
          </a:prstGeom>
          <a:ln>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F7663AB7-F528-9AB6-E0CB-F5EC2DFD6842}"/>
              </a:ext>
            </a:extLst>
          </p:cNvPr>
          <p:cNvCxnSpPr/>
          <p:nvPr/>
        </p:nvCxnSpPr>
        <p:spPr>
          <a:xfrm flipV="1">
            <a:off x="5737356" y="3210684"/>
            <a:ext cx="0" cy="436632"/>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F37F56A9-5CAA-559C-6675-1312BAF22424}"/>
              </a:ext>
            </a:extLst>
          </p:cNvPr>
          <p:cNvCxnSpPr/>
          <p:nvPr/>
        </p:nvCxnSpPr>
        <p:spPr>
          <a:xfrm flipV="1">
            <a:off x="6128454" y="3699317"/>
            <a:ext cx="0" cy="436632"/>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3A6693BF-D63A-9197-6FFB-FDA5F5842EE6}"/>
              </a:ext>
            </a:extLst>
          </p:cNvPr>
          <p:cNvCxnSpPr/>
          <p:nvPr/>
        </p:nvCxnSpPr>
        <p:spPr>
          <a:xfrm flipV="1">
            <a:off x="8866140" y="3210684"/>
            <a:ext cx="0" cy="436632"/>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3C3E088F-6027-C5EE-0FD2-2E4C502754EC}"/>
              </a:ext>
            </a:extLst>
          </p:cNvPr>
          <p:cNvCxnSpPr/>
          <p:nvPr/>
        </p:nvCxnSpPr>
        <p:spPr>
          <a:xfrm flipV="1">
            <a:off x="1435278" y="3699317"/>
            <a:ext cx="0" cy="436632"/>
          </a:xfrm>
          <a:prstGeom prst="line">
            <a:avLst/>
          </a:prstGeom>
          <a:ln>
            <a:solidFill>
              <a:schemeClr val="bg2">
                <a:lumMod val="25000"/>
                <a:lumOff val="75000"/>
              </a:schemeClr>
            </a:solidFill>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62E315A9-B301-5ABF-2457-869B8D6143A4}"/>
              </a:ext>
            </a:extLst>
          </p:cNvPr>
          <p:cNvCxnSpPr/>
          <p:nvPr/>
        </p:nvCxnSpPr>
        <p:spPr>
          <a:xfrm flipV="1">
            <a:off x="2999670" y="3699317"/>
            <a:ext cx="0" cy="436632"/>
          </a:xfrm>
          <a:prstGeom prst="line">
            <a:avLst/>
          </a:prstGeom>
          <a:ln>
            <a:solidFill>
              <a:schemeClr val="bg2">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28AE543A-73C3-95F3-E15F-BFC08FE6C512}"/>
              </a:ext>
            </a:extLst>
          </p:cNvPr>
          <p:cNvCxnSpPr/>
          <p:nvPr/>
        </p:nvCxnSpPr>
        <p:spPr>
          <a:xfrm flipV="1">
            <a:off x="3781866" y="3699316"/>
            <a:ext cx="0" cy="1172129"/>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C04AF9D8-FA5C-1FEC-A560-5A2BCF33B769}"/>
              </a:ext>
            </a:extLst>
          </p:cNvPr>
          <p:cNvCxnSpPr/>
          <p:nvPr/>
        </p:nvCxnSpPr>
        <p:spPr>
          <a:xfrm flipV="1">
            <a:off x="10039434" y="3699316"/>
            <a:ext cx="0" cy="1172129"/>
          </a:xfrm>
          <a:prstGeom prst="line">
            <a:avLst/>
          </a:prstGeom>
          <a:ln>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80721391-6A4E-8415-8B29-C0CE51C87550}"/>
              </a:ext>
            </a:extLst>
          </p:cNvPr>
          <p:cNvCxnSpPr/>
          <p:nvPr/>
        </p:nvCxnSpPr>
        <p:spPr>
          <a:xfrm flipV="1">
            <a:off x="2217474" y="3699316"/>
            <a:ext cx="0" cy="1172129"/>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42E89AF9-2E84-05F6-94C2-B4834DCEA2E1}"/>
              </a:ext>
            </a:extLst>
          </p:cNvPr>
          <p:cNvCxnSpPr/>
          <p:nvPr/>
        </p:nvCxnSpPr>
        <p:spPr>
          <a:xfrm flipV="1">
            <a:off x="8475042" y="3699316"/>
            <a:ext cx="0" cy="1172129"/>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D2F005DA-1AAA-62FC-FEE9-2617A4CD2108}"/>
              </a:ext>
            </a:extLst>
          </p:cNvPr>
          <p:cNvCxnSpPr/>
          <p:nvPr/>
        </p:nvCxnSpPr>
        <p:spPr>
          <a:xfrm flipV="1">
            <a:off x="6910650" y="3699316"/>
            <a:ext cx="0" cy="1172129"/>
          </a:xfrm>
          <a:prstGeom prst="line">
            <a:avLst/>
          </a:prstGeom>
          <a:ln>
            <a:solidFill>
              <a:schemeClr val="bg2">
                <a:lumMod val="25000"/>
                <a:lumOff val="75000"/>
              </a:schemeClr>
            </a:solidFill>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5B7CB3BC-6472-CC50-9DAF-A9FD173485DE}"/>
              </a:ext>
            </a:extLst>
          </p:cNvPr>
          <p:cNvCxnSpPr/>
          <p:nvPr/>
        </p:nvCxnSpPr>
        <p:spPr>
          <a:xfrm flipV="1">
            <a:off x="5346258" y="3699316"/>
            <a:ext cx="0" cy="1172129"/>
          </a:xfrm>
          <a:prstGeom prst="line">
            <a:avLst/>
          </a:prstGeom>
          <a:ln>
            <a:solidFill>
              <a:schemeClr val="bg2">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6471E16D-A64D-4C60-36A1-34C7B81DA953}"/>
              </a:ext>
            </a:extLst>
          </p:cNvPr>
          <p:cNvCxnSpPr/>
          <p:nvPr/>
        </p:nvCxnSpPr>
        <p:spPr>
          <a:xfrm flipV="1">
            <a:off x="7692846" y="3699317"/>
            <a:ext cx="0" cy="436632"/>
          </a:xfrm>
          <a:prstGeom prst="line">
            <a:avLst/>
          </a:prstGeom>
          <a:ln>
            <a:solidFill>
              <a:schemeClr val="tx2">
                <a:lumMod val="20000"/>
                <a:lumOff val="80000"/>
              </a:schemeClr>
            </a:solidFill>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AE5B32C1-D727-088F-4A90-E95DFB10DB63}"/>
              </a:ext>
            </a:extLst>
          </p:cNvPr>
          <p:cNvCxnSpPr/>
          <p:nvPr/>
        </p:nvCxnSpPr>
        <p:spPr>
          <a:xfrm flipV="1">
            <a:off x="10430534" y="3210684"/>
            <a:ext cx="0" cy="436632"/>
          </a:xfrm>
          <a:prstGeom prst="line">
            <a:avLst/>
          </a:prstGeom>
          <a:ln>
            <a:solidFill>
              <a:schemeClr val="tx2">
                <a:lumMod val="20000"/>
                <a:lumOff val="80000"/>
              </a:schemeClr>
            </a:solidFill>
          </a:ln>
        </p:spPr>
        <p:style>
          <a:lnRef idx="1">
            <a:schemeClr val="accent1"/>
          </a:lnRef>
          <a:fillRef idx="0">
            <a:schemeClr val="accent1"/>
          </a:fillRef>
          <a:effectRef idx="0">
            <a:schemeClr val="accent1"/>
          </a:effectRef>
          <a:fontRef idx="minor">
            <a:schemeClr val="tx1"/>
          </a:fontRef>
        </p:style>
      </p:cxnSp>
      <p:grpSp>
        <p:nvGrpSpPr>
          <p:cNvPr id="60" name="Group 59">
            <a:extLst>
              <a:ext uri="{FF2B5EF4-FFF2-40B4-BE49-F238E27FC236}">
                <a16:creationId xmlns:a16="http://schemas.microsoft.com/office/drawing/2014/main" id="{9A97DCAB-EBA7-7AAA-8B85-E923B693E75E}"/>
              </a:ext>
            </a:extLst>
          </p:cNvPr>
          <p:cNvGrpSpPr/>
          <p:nvPr/>
        </p:nvGrpSpPr>
        <p:grpSpPr>
          <a:xfrm>
            <a:off x="1826376" y="2451245"/>
            <a:ext cx="7821960" cy="1196071"/>
            <a:chOff x="2099546" y="3210684"/>
            <a:chExt cx="7821960" cy="436632"/>
          </a:xfrm>
        </p:grpSpPr>
        <p:cxnSp>
          <p:nvCxnSpPr>
            <p:cNvPr id="28" name="Straight Connector 27">
              <a:extLst>
                <a:ext uri="{FF2B5EF4-FFF2-40B4-BE49-F238E27FC236}">
                  <a16:creationId xmlns:a16="http://schemas.microsoft.com/office/drawing/2014/main" id="{BDD26AD4-AF54-FF28-562D-8972E22B84AE}"/>
                </a:ext>
              </a:extLst>
            </p:cNvPr>
            <p:cNvCxnSpPr/>
            <p:nvPr/>
          </p:nvCxnSpPr>
          <p:spPr>
            <a:xfrm flipV="1">
              <a:off x="6792722" y="3210684"/>
              <a:ext cx="0" cy="436632"/>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803F99B0-9199-347C-21F0-70042069C8DC}"/>
                </a:ext>
              </a:extLst>
            </p:cNvPr>
            <p:cNvCxnSpPr>
              <a:cxnSpLocks/>
            </p:cNvCxnSpPr>
            <p:nvPr/>
          </p:nvCxnSpPr>
          <p:spPr>
            <a:xfrm flipV="1">
              <a:off x="2099546" y="3210684"/>
              <a:ext cx="0" cy="436632"/>
            </a:xfrm>
            <a:prstGeom prst="line">
              <a:avLst/>
            </a:prstGeom>
            <a:ln>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D946BB38-BD3E-6B31-658D-AAA00B60CF46}"/>
                </a:ext>
              </a:extLst>
            </p:cNvPr>
            <p:cNvCxnSpPr/>
            <p:nvPr/>
          </p:nvCxnSpPr>
          <p:spPr>
            <a:xfrm flipV="1">
              <a:off x="3663938" y="3210684"/>
              <a:ext cx="0" cy="436632"/>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3BC382F8-16D2-9F0F-FD99-A557221DA37B}"/>
                </a:ext>
              </a:extLst>
            </p:cNvPr>
            <p:cNvCxnSpPr/>
            <p:nvPr/>
          </p:nvCxnSpPr>
          <p:spPr>
            <a:xfrm flipV="1">
              <a:off x="9921506" y="3210684"/>
              <a:ext cx="0" cy="436632"/>
            </a:xfrm>
            <a:prstGeom prst="line">
              <a:avLst/>
            </a:prstGeom>
            <a:ln>
              <a:solidFill>
                <a:schemeClr val="bg2">
                  <a:lumMod val="25000"/>
                  <a:lumOff val="75000"/>
                </a:schemeClr>
              </a:solidFill>
            </a:ln>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id="{4100E500-181C-CC7A-40E0-184B0F8A9CF7}"/>
                </a:ext>
              </a:extLst>
            </p:cNvPr>
            <p:cNvCxnSpPr/>
            <p:nvPr/>
          </p:nvCxnSpPr>
          <p:spPr>
            <a:xfrm flipV="1">
              <a:off x="8357114" y="3210684"/>
              <a:ext cx="0" cy="436632"/>
            </a:xfrm>
            <a:prstGeom prst="line">
              <a:avLst/>
            </a:prstGeom>
            <a:ln>
              <a:solidFill>
                <a:schemeClr val="bg2">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0823FD96-EA4C-3CFB-5977-12944DB2192A}"/>
                </a:ext>
              </a:extLst>
            </p:cNvPr>
            <p:cNvCxnSpPr/>
            <p:nvPr/>
          </p:nvCxnSpPr>
          <p:spPr>
            <a:xfrm flipV="1">
              <a:off x="5228330" y="3210684"/>
              <a:ext cx="0" cy="436632"/>
            </a:xfrm>
            <a:prstGeom prst="line">
              <a:avLst/>
            </a:prstGeom>
            <a:ln>
              <a:solidFill>
                <a:schemeClr val="tx2">
                  <a:lumMod val="20000"/>
                  <a:lumOff val="80000"/>
                </a:schemeClr>
              </a:solidFill>
            </a:ln>
          </p:spPr>
          <p:style>
            <a:lnRef idx="1">
              <a:schemeClr val="accent1"/>
            </a:lnRef>
            <a:fillRef idx="0">
              <a:schemeClr val="accent1"/>
            </a:fillRef>
            <a:effectRef idx="0">
              <a:schemeClr val="accent1"/>
            </a:effectRef>
            <a:fontRef idx="minor">
              <a:schemeClr val="tx1"/>
            </a:fontRef>
          </p:style>
        </p:cxnSp>
      </p:grpSp>
      <p:cxnSp>
        <p:nvCxnSpPr>
          <p:cNvPr id="57" name="Straight Connector 56">
            <a:extLst>
              <a:ext uri="{FF2B5EF4-FFF2-40B4-BE49-F238E27FC236}">
                <a16:creationId xmlns:a16="http://schemas.microsoft.com/office/drawing/2014/main" id="{9B964F1A-12C1-2E7A-FFD5-C9E0DEC98C33}"/>
              </a:ext>
            </a:extLst>
          </p:cNvPr>
          <p:cNvCxnSpPr/>
          <p:nvPr/>
        </p:nvCxnSpPr>
        <p:spPr>
          <a:xfrm flipV="1">
            <a:off x="2608572" y="3210684"/>
            <a:ext cx="0" cy="436632"/>
          </a:xfrm>
          <a:prstGeom prst="line">
            <a:avLst/>
          </a:prstGeom>
          <a:ln>
            <a:solidFill>
              <a:schemeClr val="tx2">
                <a:lumMod val="20000"/>
                <a:lumOff val="80000"/>
              </a:schemeClr>
            </a:solidFill>
          </a:ln>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BCC379B8-853B-D985-A958-6CB2A442F331}"/>
              </a:ext>
            </a:extLst>
          </p:cNvPr>
          <p:cNvCxnSpPr/>
          <p:nvPr/>
        </p:nvCxnSpPr>
        <p:spPr>
          <a:xfrm flipV="1">
            <a:off x="4172964" y="3210684"/>
            <a:ext cx="0" cy="436632"/>
          </a:xfrm>
          <a:prstGeom prst="line">
            <a:avLst/>
          </a:prstGeom>
          <a:ln>
            <a:solidFill>
              <a:schemeClr val="bg2">
                <a:lumMod val="25000"/>
                <a:lumOff val="75000"/>
              </a:schemeClr>
            </a:solidFill>
          </a:ln>
        </p:spPr>
        <p:style>
          <a:lnRef idx="1">
            <a:schemeClr val="accent1"/>
          </a:lnRef>
          <a:fillRef idx="0">
            <a:schemeClr val="accent1"/>
          </a:fillRef>
          <a:effectRef idx="0">
            <a:schemeClr val="accent1"/>
          </a:effectRef>
          <a:fontRef idx="minor">
            <a:schemeClr val="tx1"/>
          </a:fontRef>
        </p:style>
      </p:cxnSp>
      <p:pic>
        <p:nvPicPr>
          <p:cNvPr id="31" name="Picture 30">
            <a:extLst>
              <a:ext uri="{FF2B5EF4-FFF2-40B4-BE49-F238E27FC236}">
                <a16:creationId xmlns:a16="http://schemas.microsoft.com/office/drawing/2014/main" id="{6580AEBE-8DD2-67D3-121E-0D38671BD54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62641" y="3589483"/>
            <a:ext cx="10160997" cy="139110"/>
          </a:xfrm>
          <a:prstGeom prst="rect">
            <a:avLst/>
          </a:prstGeom>
        </p:spPr>
      </p:pic>
      <p:cxnSp>
        <p:nvCxnSpPr>
          <p:cNvPr id="62" name="Straight Connector 61">
            <a:extLst>
              <a:ext uri="{FF2B5EF4-FFF2-40B4-BE49-F238E27FC236}">
                <a16:creationId xmlns:a16="http://schemas.microsoft.com/office/drawing/2014/main" id="{540A2A95-F19A-3660-0419-7B82E61DCCAE}"/>
              </a:ext>
            </a:extLst>
          </p:cNvPr>
          <p:cNvCxnSpPr>
            <a:cxnSpLocks/>
          </p:cNvCxnSpPr>
          <p:nvPr/>
        </p:nvCxnSpPr>
        <p:spPr>
          <a:xfrm flipV="1">
            <a:off x="10829850" y="3699317"/>
            <a:ext cx="0" cy="436632"/>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
        <p:nvSpPr>
          <p:cNvPr id="64" name="TextBox 63">
            <a:extLst>
              <a:ext uri="{FF2B5EF4-FFF2-40B4-BE49-F238E27FC236}">
                <a16:creationId xmlns:a16="http://schemas.microsoft.com/office/drawing/2014/main" id="{8955C4A0-198A-7ADD-AAED-816C8D21835C}"/>
              </a:ext>
            </a:extLst>
          </p:cNvPr>
          <p:cNvSpPr txBox="1"/>
          <p:nvPr/>
        </p:nvSpPr>
        <p:spPr>
          <a:xfrm>
            <a:off x="10258840" y="4200221"/>
            <a:ext cx="1156447" cy="584775"/>
          </a:xfrm>
          <a:prstGeom prst="rect">
            <a:avLst/>
          </a:prstGeom>
          <a:noFill/>
        </p:spPr>
        <p:txBody>
          <a:bodyPr wrap="square" lIns="0" tIns="0" rIns="0" bIns="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a:solidFill>
                  <a:srgbClr val="000000"/>
                </a:solidFill>
                <a:latin typeface="Arial" panose="020B0604020202020204"/>
              </a:rPr>
              <a:t>2024</a:t>
            </a:r>
            <a:endParaRPr kumimoji="0" lang="en-US" sz="1600" b="0" i="0" u="none" strike="noStrike" kern="1200" cap="none" spc="0" normalizeH="0" baseline="0" noProof="0">
              <a:ln>
                <a:noFill/>
              </a:ln>
              <a:solidFill>
                <a:srgbClr val="000000"/>
              </a:solidFill>
              <a:effectLst/>
              <a:uLnTx/>
              <a:uFillTx/>
              <a:latin typeface="Arial" panose="020B0604020202020204"/>
              <a:ea typeface="+mn-ea"/>
              <a:cs typeface="+mn-cs"/>
            </a:endParaRPr>
          </a:p>
          <a:p>
            <a:pPr algn="ctr">
              <a:defRPr/>
            </a:pPr>
            <a:r>
              <a:rPr lang="en-US" sz="1100" b="1">
                <a:solidFill>
                  <a:srgbClr val="000000"/>
                </a:solidFill>
                <a:latin typeface="Arial" panose="020B0604020202020204"/>
              </a:rPr>
              <a:t>Simon Johnson</a:t>
            </a:r>
            <a:endParaRPr lang="en-US" sz="1100" b="1" i="0" u="none" strike="noStrike" kern="1200" cap="none" spc="0" normalizeH="0" baseline="0" noProof="0">
              <a:ln>
                <a:noFill/>
              </a:ln>
              <a:solidFill>
                <a:srgbClr val="000000"/>
              </a:solidFill>
              <a:effectLst/>
              <a:uLnTx/>
              <a:uFillTx/>
              <a:latin typeface="Arial" panose="020B0604020202020204"/>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100">
                <a:solidFill>
                  <a:srgbClr val="000000"/>
                </a:solidFill>
                <a:latin typeface="Arial" panose="020B0604020202020204"/>
              </a:rPr>
              <a:t>Economics</a:t>
            </a:r>
            <a:endParaRPr kumimoji="0" lang="en-US" sz="1100" b="0" i="0" u="none" strike="noStrike" kern="1200" cap="none" spc="0" normalizeH="0" baseline="0" noProof="0">
              <a:ln>
                <a:noFill/>
              </a:ln>
              <a:solidFill>
                <a:srgbClr val="000000"/>
              </a:solidFill>
              <a:effectLst/>
              <a:uLnTx/>
              <a:uFillTx/>
              <a:latin typeface="Arial" panose="020B0604020202020204"/>
              <a:ea typeface="+mn-ea"/>
              <a:cs typeface="+mn-cs"/>
            </a:endParaRPr>
          </a:p>
        </p:txBody>
      </p:sp>
    </p:spTree>
    <p:extLst>
      <p:ext uri="{BB962C8B-B14F-4D97-AF65-F5344CB8AC3E}">
        <p14:creationId xmlns:p14="http://schemas.microsoft.com/office/powerpoint/2010/main" val="163751370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A city with many buildings and trees&#10;&#10;Description automatically generated with medium confidence">
            <a:extLst>
              <a:ext uri="{FF2B5EF4-FFF2-40B4-BE49-F238E27FC236}">
                <a16:creationId xmlns:a16="http://schemas.microsoft.com/office/drawing/2014/main" id="{10A380AF-CBCD-920D-5FC6-EE59BE2B3AC7}"/>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10" name="Rectangle 9">
            <a:extLst>
              <a:ext uri="{FF2B5EF4-FFF2-40B4-BE49-F238E27FC236}">
                <a16:creationId xmlns:a16="http://schemas.microsoft.com/office/drawing/2014/main" id="{3542EE61-7A4F-D1F3-CCE9-C5CB0E8A8687}"/>
              </a:ext>
            </a:extLst>
          </p:cNvPr>
          <p:cNvSpPr/>
          <p:nvPr/>
        </p:nvSpPr>
        <p:spPr>
          <a:xfrm>
            <a:off x="-17581" y="-19824"/>
            <a:ext cx="12227162" cy="6877824"/>
          </a:xfrm>
          <a:prstGeom prst="rect">
            <a:avLst/>
          </a:prstGeom>
          <a:solidFill>
            <a:schemeClr val="tx1">
              <a:lumMod val="50000"/>
              <a:alpha val="7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16" name="Rectangle 15">
            <a:extLst>
              <a:ext uri="{FF2B5EF4-FFF2-40B4-BE49-F238E27FC236}">
                <a16:creationId xmlns:a16="http://schemas.microsoft.com/office/drawing/2014/main" id="{29BE8C27-B7F3-AD7F-96D9-0A1F3B38EBD5}"/>
              </a:ext>
            </a:extLst>
          </p:cNvPr>
          <p:cNvSpPr/>
          <p:nvPr/>
        </p:nvSpPr>
        <p:spPr>
          <a:xfrm rot="5400000">
            <a:off x="4067151" y="-1292101"/>
            <a:ext cx="4075280" cy="12244743"/>
          </a:xfrm>
          <a:prstGeom prst="rect">
            <a:avLst/>
          </a:prstGeom>
          <a:gradFill>
            <a:gsLst>
              <a:gs pos="100000">
                <a:schemeClr val="tx2">
                  <a:alpha val="75000"/>
                </a:schemeClr>
              </a:gs>
              <a:gs pos="0">
                <a:schemeClr val="bg1">
                  <a:alpha val="0"/>
                </a:schemeClr>
              </a:gs>
              <a:gs pos="49000">
                <a:schemeClr val="tx2">
                  <a:alpha val="51351"/>
                </a:schemeClr>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2" name="Title 1"/>
          <p:cNvSpPr>
            <a:spLocks noGrp="1"/>
          </p:cNvSpPr>
          <p:nvPr>
            <p:ph type="title"/>
          </p:nvPr>
        </p:nvSpPr>
        <p:spPr>
          <a:xfrm>
            <a:off x="838200" y="365125"/>
            <a:ext cx="10515600" cy="1325563"/>
          </a:xfrm>
        </p:spPr>
        <p:txBody>
          <a:bodyPr>
            <a:normAutofit/>
          </a:bodyPr>
          <a:lstStyle/>
          <a:p>
            <a:pPr algn="ctr"/>
            <a:r>
              <a:rPr lang="en-GB" sz="3600">
                <a:solidFill>
                  <a:schemeClr val="bg1"/>
                </a:solidFill>
              </a:rPr>
              <a:t>A powerful ecosystem</a:t>
            </a:r>
          </a:p>
        </p:txBody>
      </p:sp>
      <p:sp>
        <p:nvSpPr>
          <p:cNvPr id="12" name="Rounded Rectangle 11">
            <a:extLst>
              <a:ext uri="{FF2B5EF4-FFF2-40B4-BE49-F238E27FC236}">
                <a16:creationId xmlns:a16="http://schemas.microsoft.com/office/drawing/2014/main" id="{DE0FB320-F9DD-175A-42A5-7AF0F40A7D48}"/>
              </a:ext>
            </a:extLst>
          </p:cNvPr>
          <p:cNvSpPr/>
          <p:nvPr/>
        </p:nvSpPr>
        <p:spPr>
          <a:xfrm>
            <a:off x="237143" y="2275488"/>
            <a:ext cx="2704471" cy="2677258"/>
          </a:xfrm>
          <a:prstGeom prst="roundRect">
            <a:avLst>
              <a:gd name="adj" fmla="val 9007"/>
            </a:avLst>
          </a:prstGeom>
          <a:solidFill>
            <a:srgbClr val="F0DEFF">
              <a:alpha val="85188"/>
            </a:srgbClr>
          </a:solidFill>
          <a:ln w="2857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0DEFF"/>
              </a:solidFill>
              <a:effectLst/>
              <a:uLnTx/>
              <a:uFillTx/>
              <a:latin typeface="Arial" panose="020B0604020202020204"/>
              <a:ea typeface="+mn-ea"/>
              <a:cs typeface="+mn-cs"/>
            </a:endParaRPr>
          </a:p>
        </p:txBody>
      </p:sp>
      <p:sp>
        <p:nvSpPr>
          <p:cNvPr id="5" name="TextBox 4">
            <a:extLst>
              <a:ext uri="{FF2B5EF4-FFF2-40B4-BE49-F238E27FC236}">
                <a16:creationId xmlns:a16="http://schemas.microsoft.com/office/drawing/2014/main" id="{E4B6E76D-B440-92D6-C5AD-29E98F3D81D0}"/>
              </a:ext>
            </a:extLst>
          </p:cNvPr>
          <p:cNvSpPr txBox="1"/>
          <p:nvPr/>
        </p:nvSpPr>
        <p:spPr>
          <a:xfrm>
            <a:off x="237143" y="2877943"/>
            <a:ext cx="2704471" cy="147732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000000"/>
                </a:solidFill>
                <a:effectLst/>
                <a:uLnTx/>
                <a:uFillTx/>
                <a:latin typeface="Arial" panose="020B0604020202020204"/>
                <a:ea typeface="+mn-ea"/>
                <a:cs typeface="Arial"/>
              </a:rPr>
              <a:t>'Very high engagement' for intellectual property and commercialisation.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1" u="none" strike="noStrike" kern="1200" cap="none" spc="0" normalizeH="0" baseline="0" noProof="0">
                <a:ln>
                  <a:noFill/>
                </a:ln>
                <a:solidFill>
                  <a:srgbClr val="000000"/>
                </a:solidFill>
                <a:effectLst/>
                <a:uLnTx/>
                <a:uFillTx/>
                <a:latin typeface="Arial" panose="020B0604020202020204"/>
                <a:ea typeface="+mn-ea"/>
                <a:cs typeface="Arial"/>
              </a:rPr>
              <a:t>Knowledge Exchange Framework</a:t>
            </a:r>
          </a:p>
        </p:txBody>
      </p:sp>
      <p:sp>
        <p:nvSpPr>
          <p:cNvPr id="13" name="Rounded Rectangle 12">
            <a:extLst>
              <a:ext uri="{FF2B5EF4-FFF2-40B4-BE49-F238E27FC236}">
                <a16:creationId xmlns:a16="http://schemas.microsoft.com/office/drawing/2014/main" id="{37E23380-C7CB-BB0D-0875-5508F990AA97}"/>
              </a:ext>
            </a:extLst>
          </p:cNvPr>
          <p:cNvSpPr/>
          <p:nvPr/>
        </p:nvSpPr>
        <p:spPr>
          <a:xfrm>
            <a:off x="3242468" y="2275488"/>
            <a:ext cx="2704471" cy="2677258"/>
          </a:xfrm>
          <a:prstGeom prst="roundRect">
            <a:avLst>
              <a:gd name="adj" fmla="val 9007"/>
            </a:avLst>
          </a:prstGeom>
          <a:solidFill>
            <a:srgbClr val="F0DEFF">
              <a:alpha val="85000"/>
            </a:srgbClr>
          </a:solidFill>
          <a:ln w="2857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7" name="TextBox 6">
            <a:extLst>
              <a:ext uri="{FF2B5EF4-FFF2-40B4-BE49-F238E27FC236}">
                <a16:creationId xmlns:a16="http://schemas.microsoft.com/office/drawing/2014/main" id="{A19E8FEB-FABC-934B-0A96-3A213B3700AA}"/>
              </a:ext>
            </a:extLst>
          </p:cNvPr>
          <p:cNvSpPr txBox="1"/>
          <p:nvPr/>
        </p:nvSpPr>
        <p:spPr>
          <a:xfrm>
            <a:off x="3242468" y="2877943"/>
            <a:ext cx="2704470" cy="147732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000000"/>
                </a:solidFill>
                <a:effectLst/>
                <a:uLnTx/>
                <a:uFillTx/>
                <a:latin typeface="Arial" panose="020B0604020202020204"/>
                <a:ea typeface="+mn-ea"/>
                <a:cs typeface="Arial"/>
              </a:rPr>
              <a:t>20-year multi-million-pound partnership with Boots and No7 has </a:t>
            </a:r>
            <a:br>
              <a:rPr kumimoji="0" lang="en-GB" sz="1800" b="0" i="0" u="none" strike="noStrike" kern="1200" cap="none" spc="0" normalizeH="0" baseline="0" noProof="0">
                <a:ln>
                  <a:noFill/>
                </a:ln>
                <a:solidFill>
                  <a:srgbClr val="000000"/>
                </a:solidFill>
                <a:effectLst/>
                <a:uLnTx/>
                <a:uFillTx/>
                <a:latin typeface="Arial" panose="020B0604020202020204"/>
                <a:ea typeface="+mn-ea"/>
                <a:cs typeface="Arial"/>
              </a:rPr>
            </a:br>
            <a:r>
              <a:rPr kumimoji="0" lang="en-GB" sz="1800" b="0" i="0" u="none" strike="noStrike" kern="1200" cap="none" spc="0" normalizeH="0" baseline="0" noProof="0">
                <a:ln>
                  <a:noFill/>
                </a:ln>
                <a:solidFill>
                  <a:srgbClr val="000000"/>
                </a:solidFill>
                <a:effectLst/>
                <a:uLnTx/>
                <a:uFillTx/>
                <a:latin typeface="Arial" panose="020B0604020202020204"/>
                <a:ea typeface="+mn-ea"/>
                <a:cs typeface="Arial"/>
              </a:rPr>
              <a:t>been renewed for a further five years.</a:t>
            </a:r>
          </a:p>
        </p:txBody>
      </p:sp>
      <p:sp>
        <p:nvSpPr>
          <p:cNvPr id="14" name="Rounded Rectangle 13">
            <a:extLst>
              <a:ext uri="{FF2B5EF4-FFF2-40B4-BE49-F238E27FC236}">
                <a16:creationId xmlns:a16="http://schemas.microsoft.com/office/drawing/2014/main" id="{069EF788-20C2-13FE-C79F-A58EC4E0829A}"/>
              </a:ext>
            </a:extLst>
          </p:cNvPr>
          <p:cNvSpPr/>
          <p:nvPr/>
        </p:nvSpPr>
        <p:spPr>
          <a:xfrm>
            <a:off x="6247792" y="2287271"/>
            <a:ext cx="2704471" cy="2677258"/>
          </a:xfrm>
          <a:prstGeom prst="roundRect">
            <a:avLst>
              <a:gd name="adj" fmla="val 9007"/>
            </a:avLst>
          </a:prstGeom>
          <a:solidFill>
            <a:srgbClr val="F0DEFF">
              <a:alpha val="85000"/>
            </a:srgbClr>
          </a:solidFill>
          <a:ln w="2857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6" name="TextBox 5">
            <a:extLst>
              <a:ext uri="{FF2B5EF4-FFF2-40B4-BE49-F238E27FC236}">
                <a16:creationId xmlns:a16="http://schemas.microsoft.com/office/drawing/2014/main" id="{34E222C8-5C18-707A-9CDF-4CC71AC91F42}"/>
              </a:ext>
            </a:extLst>
          </p:cNvPr>
          <p:cNvSpPr txBox="1"/>
          <p:nvPr/>
        </p:nvSpPr>
        <p:spPr>
          <a:xfrm>
            <a:off x="6247792" y="2630645"/>
            <a:ext cx="2704471" cy="203132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000000"/>
                </a:solidFill>
                <a:effectLst/>
                <a:uLnTx/>
                <a:uFillTx/>
                <a:latin typeface="Arial" panose="020B0604020202020204"/>
                <a:ea typeface="+mn-ea"/>
                <a:cs typeface="Arial"/>
              </a:rPr>
              <a:t>£15 million from the </a:t>
            </a:r>
            <a:br>
              <a:rPr kumimoji="0" lang="en-GB" sz="1800" b="0" i="0" u="none" strike="noStrike" kern="1200" cap="none" spc="0" normalizeH="0" baseline="0" noProof="0">
                <a:ln>
                  <a:noFill/>
                </a:ln>
                <a:solidFill>
                  <a:srgbClr val="000000"/>
                </a:solidFill>
                <a:effectLst/>
                <a:uLnTx/>
                <a:uFillTx/>
                <a:latin typeface="Arial" panose="020B0604020202020204"/>
                <a:ea typeface="+mn-ea"/>
                <a:cs typeface="Arial"/>
              </a:rPr>
            </a:br>
            <a:r>
              <a:rPr kumimoji="0" lang="en-GB" sz="1800" b="0" i="0" u="none" strike="noStrike" kern="1200" cap="none" spc="0" normalizeH="0" baseline="0" noProof="0">
                <a:ln>
                  <a:noFill/>
                </a:ln>
                <a:solidFill>
                  <a:srgbClr val="000000"/>
                </a:solidFill>
                <a:effectLst/>
                <a:uLnTx/>
                <a:uFillTx/>
                <a:latin typeface="Arial" panose="020B0604020202020204"/>
                <a:ea typeface="+mn-ea"/>
                <a:cs typeface="Arial"/>
              </a:rPr>
              <a:t>UK Research and Innovation Impact Acceleration Account – turning cutting-edge research into </a:t>
            </a:r>
            <a:br>
              <a:rPr kumimoji="0" lang="en-GB" sz="1800" b="0" i="0" u="none" strike="noStrike" kern="1200" cap="none" spc="0" normalizeH="0" baseline="0" noProof="0">
                <a:ln>
                  <a:noFill/>
                </a:ln>
                <a:solidFill>
                  <a:srgbClr val="000000"/>
                </a:solidFill>
                <a:effectLst/>
                <a:uLnTx/>
                <a:uFillTx/>
                <a:latin typeface="Arial" panose="020B0604020202020204"/>
                <a:ea typeface="+mn-ea"/>
                <a:cs typeface="Arial"/>
              </a:rPr>
            </a:br>
            <a:r>
              <a:rPr kumimoji="0" lang="en-GB" sz="1800" b="0" i="0" u="none" strike="noStrike" kern="1200" cap="none" spc="0" normalizeH="0" baseline="0" noProof="0">
                <a:ln>
                  <a:noFill/>
                </a:ln>
                <a:solidFill>
                  <a:srgbClr val="000000"/>
                </a:solidFill>
                <a:effectLst/>
                <a:uLnTx/>
                <a:uFillTx/>
                <a:latin typeface="Arial" panose="020B0604020202020204"/>
                <a:ea typeface="+mn-ea"/>
                <a:cs typeface="Arial"/>
              </a:rPr>
              <a:t>innovative solutions. </a:t>
            </a: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5" name="Rounded Rectangle 14">
            <a:extLst>
              <a:ext uri="{FF2B5EF4-FFF2-40B4-BE49-F238E27FC236}">
                <a16:creationId xmlns:a16="http://schemas.microsoft.com/office/drawing/2014/main" id="{CBF01352-F153-549C-5436-0988B30320FF}"/>
              </a:ext>
            </a:extLst>
          </p:cNvPr>
          <p:cNvSpPr/>
          <p:nvPr/>
        </p:nvSpPr>
        <p:spPr>
          <a:xfrm>
            <a:off x="9253116" y="2287271"/>
            <a:ext cx="2704471" cy="2677258"/>
          </a:xfrm>
          <a:prstGeom prst="roundRect">
            <a:avLst>
              <a:gd name="adj" fmla="val 9007"/>
            </a:avLst>
          </a:prstGeom>
          <a:solidFill>
            <a:srgbClr val="F0DEFF">
              <a:alpha val="85000"/>
            </a:srgbClr>
          </a:solidFill>
          <a:ln w="2857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8" name="TextBox 7">
            <a:extLst>
              <a:ext uri="{FF2B5EF4-FFF2-40B4-BE49-F238E27FC236}">
                <a16:creationId xmlns:a16="http://schemas.microsoft.com/office/drawing/2014/main" id="{910D86C3-BAD8-8D2A-55D8-2CA061945B23}"/>
              </a:ext>
            </a:extLst>
          </p:cNvPr>
          <p:cNvSpPr txBox="1"/>
          <p:nvPr/>
        </p:nvSpPr>
        <p:spPr>
          <a:xfrm>
            <a:off x="9253116" y="2630645"/>
            <a:ext cx="2701741" cy="203132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000000"/>
                </a:solidFill>
                <a:effectLst/>
                <a:uLnTx/>
                <a:uFillTx/>
                <a:latin typeface="Arial" panose="020B0604020202020204"/>
                <a:ea typeface="+mn-ea"/>
                <a:cs typeface="Arial"/>
              </a:rPr>
              <a:t>Involved in Prosperity Partnerships, a </a:t>
            </a:r>
            <a:br>
              <a:rPr kumimoji="0" lang="en-GB" sz="1800" b="0" i="0" u="none" strike="noStrike" kern="1200" cap="none" spc="0" normalizeH="0" baseline="0" noProof="0">
                <a:ln>
                  <a:noFill/>
                </a:ln>
                <a:solidFill>
                  <a:srgbClr val="000000"/>
                </a:solidFill>
                <a:effectLst/>
                <a:uLnTx/>
                <a:uFillTx/>
                <a:latin typeface="Arial" panose="020B0604020202020204"/>
                <a:ea typeface="+mn-ea"/>
                <a:cs typeface="Arial"/>
              </a:rPr>
            </a:br>
            <a:r>
              <a:rPr kumimoji="0" lang="en-GB" sz="1800" b="0" i="0" u="none" strike="noStrike" kern="1200" cap="none" spc="0" normalizeH="0" baseline="0" noProof="0">
                <a:ln>
                  <a:noFill/>
                </a:ln>
                <a:solidFill>
                  <a:srgbClr val="000000"/>
                </a:solidFill>
                <a:effectLst/>
                <a:uLnTx/>
                <a:uFillTx/>
                <a:latin typeface="Arial" panose="020B0604020202020204"/>
                <a:ea typeface="+mn-ea"/>
                <a:cs typeface="Arial"/>
              </a:rPr>
              <a:t>£52 million UKRI program bringing together industry and academic to solve real world challenges.</a:t>
            </a:r>
          </a:p>
        </p:txBody>
      </p:sp>
    </p:spTree>
    <p:extLst>
      <p:ext uri="{BB962C8B-B14F-4D97-AF65-F5344CB8AC3E}">
        <p14:creationId xmlns:p14="http://schemas.microsoft.com/office/powerpoint/2010/main" val="320564748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Placeholder 45">
            <a:extLst>
              <a:ext uri="{FF2B5EF4-FFF2-40B4-BE49-F238E27FC236}">
                <a16:creationId xmlns:a16="http://schemas.microsoft.com/office/drawing/2014/main" id="{64E54703-75AD-9299-0818-C8624EC134C9}"/>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b="-86344"/>
          <a:stretch/>
        </p:blipFill>
        <p:spPr>
          <a:xfrm>
            <a:off x="1" y="1908000"/>
            <a:ext cx="12192000" cy="9216000"/>
          </a:xfrm>
          <a:prstGeom prst="rect">
            <a:avLst/>
          </a:prstGeom>
        </p:spPr>
      </p:pic>
      <p:sp>
        <p:nvSpPr>
          <p:cNvPr id="17" name="Rectangle 16">
            <a:extLst>
              <a:ext uri="{FF2B5EF4-FFF2-40B4-BE49-F238E27FC236}">
                <a16:creationId xmlns:a16="http://schemas.microsoft.com/office/drawing/2014/main" id="{6F6CB16B-3788-A7C2-5A51-62E0D04D4B83}"/>
              </a:ext>
            </a:extLst>
          </p:cNvPr>
          <p:cNvSpPr/>
          <p:nvPr/>
        </p:nvSpPr>
        <p:spPr>
          <a:xfrm>
            <a:off x="0" y="1901020"/>
            <a:ext cx="12191999" cy="4949999"/>
          </a:xfrm>
          <a:prstGeom prst="rect">
            <a:avLst/>
          </a:prstGeom>
          <a:solidFill>
            <a:srgbClr val="033A63">
              <a:alpha val="50000"/>
            </a:srgbClr>
          </a:solid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10" name="Rectangle 9">
            <a:extLst>
              <a:ext uri="{FF2B5EF4-FFF2-40B4-BE49-F238E27FC236}">
                <a16:creationId xmlns:a16="http://schemas.microsoft.com/office/drawing/2014/main" id="{1AC0F02A-A3E8-B6B7-970D-57BB6548F3E3}"/>
              </a:ext>
            </a:extLst>
          </p:cNvPr>
          <p:cNvSpPr/>
          <p:nvPr/>
        </p:nvSpPr>
        <p:spPr>
          <a:xfrm>
            <a:off x="869430" y="4818528"/>
            <a:ext cx="10453140" cy="1552855"/>
          </a:xfrm>
          <a:prstGeom prst="rect">
            <a:avLst/>
          </a:prstGeom>
          <a:solidFill>
            <a:srgbClr val="F0DEFF">
              <a:alpha val="88000"/>
            </a:srgbClr>
          </a:solidFill>
          <a:ln w="127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4" name="Rectangle 3">
            <a:extLst>
              <a:ext uri="{FF2B5EF4-FFF2-40B4-BE49-F238E27FC236}">
                <a16:creationId xmlns:a16="http://schemas.microsoft.com/office/drawing/2014/main" id="{86F0A5DE-7338-AD82-230A-76DDD5BFB853}"/>
              </a:ext>
            </a:extLst>
          </p:cNvPr>
          <p:cNvSpPr/>
          <p:nvPr/>
        </p:nvSpPr>
        <p:spPr>
          <a:xfrm>
            <a:off x="869430" y="2265783"/>
            <a:ext cx="10453140" cy="2209502"/>
          </a:xfrm>
          <a:prstGeom prst="rect">
            <a:avLst/>
          </a:prstGeom>
          <a:solidFill>
            <a:schemeClr val="tx1">
              <a:lumMod val="50000"/>
              <a:alpha val="88000"/>
            </a:schemeClr>
          </a:solidFill>
          <a:ln w="127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2" name="Title 1">
            <a:extLst>
              <a:ext uri="{FF2B5EF4-FFF2-40B4-BE49-F238E27FC236}">
                <a16:creationId xmlns:a16="http://schemas.microsoft.com/office/drawing/2014/main" id="{DC4EECE9-59C5-9FD2-BAF8-04D34EEC25F4}"/>
              </a:ext>
            </a:extLst>
          </p:cNvPr>
          <p:cNvSpPr>
            <a:spLocks noGrp="1"/>
          </p:cNvSpPr>
          <p:nvPr>
            <p:ph type="title"/>
          </p:nvPr>
        </p:nvSpPr>
        <p:spPr/>
        <p:txBody>
          <a:bodyPr>
            <a:normAutofit/>
          </a:bodyPr>
          <a:lstStyle/>
          <a:p>
            <a:r>
              <a:rPr lang="en-GB" sz="3600">
                <a:ea typeface="Calibri Light"/>
                <a:cs typeface="Calibri Light"/>
              </a:rPr>
              <a:t>Business Engagement and Knowledge Exchange</a:t>
            </a:r>
            <a:endParaRPr lang="en-GB" sz="3600"/>
          </a:p>
        </p:txBody>
      </p:sp>
      <p:sp>
        <p:nvSpPr>
          <p:cNvPr id="6" name="TextBox 5">
            <a:extLst>
              <a:ext uri="{FF2B5EF4-FFF2-40B4-BE49-F238E27FC236}">
                <a16:creationId xmlns:a16="http://schemas.microsoft.com/office/drawing/2014/main" id="{41CB53E4-0CFD-6645-CA58-0946D591EAAE}"/>
              </a:ext>
            </a:extLst>
          </p:cNvPr>
          <p:cNvSpPr txBox="1"/>
          <p:nvPr/>
        </p:nvSpPr>
        <p:spPr>
          <a:xfrm>
            <a:off x="527552" y="1348141"/>
            <a:ext cx="9467850" cy="369332"/>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FFFFFF"/>
                </a:solidFill>
                <a:effectLst/>
                <a:uLnTx/>
                <a:uFillTx/>
                <a:latin typeface="Arial" panose="020B0604020202020204"/>
                <a:ea typeface="+mn-ea"/>
                <a:cs typeface="+mn-cs"/>
              </a:rPr>
              <a:t>Supporting and nurturing new and existing business partnerships and collaborations.</a:t>
            </a:r>
            <a:endParaRPr kumimoji="0" lang="en-GB" sz="1800" b="0" i="0" u="none" strike="noStrike" kern="1200" cap="none" spc="0" normalizeH="0" baseline="0" noProof="0">
              <a:ln>
                <a:noFill/>
              </a:ln>
              <a:solidFill>
                <a:srgbClr val="FFFFFF"/>
              </a:solidFill>
              <a:effectLst/>
              <a:uLnTx/>
              <a:uFillTx/>
              <a:latin typeface="Arial" panose="020B0604020202020204"/>
              <a:ea typeface="Calibri"/>
              <a:cs typeface="Calibri"/>
            </a:endParaRPr>
          </a:p>
        </p:txBody>
      </p:sp>
      <p:sp>
        <p:nvSpPr>
          <p:cNvPr id="8" name="TextBox 7">
            <a:extLst>
              <a:ext uri="{FF2B5EF4-FFF2-40B4-BE49-F238E27FC236}">
                <a16:creationId xmlns:a16="http://schemas.microsoft.com/office/drawing/2014/main" id="{8A18BE01-9FE1-E2E7-F4B9-A713A056FB76}"/>
              </a:ext>
            </a:extLst>
          </p:cNvPr>
          <p:cNvSpPr txBox="1"/>
          <p:nvPr/>
        </p:nvSpPr>
        <p:spPr>
          <a:xfrm>
            <a:off x="1462261" y="2828835"/>
            <a:ext cx="4040909" cy="1200329"/>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FFFFFF"/>
                </a:solidFill>
                <a:effectLst/>
                <a:uLnTx/>
                <a:uFillTx/>
                <a:latin typeface="Arial" panose="020B0604020202020204"/>
                <a:ea typeface="+mn-ea"/>
                <a:cs typeface="+mn-cs"/>
              </a:rPr>
              <a:t>Partnerships and collaborations </a:t>
            </a:r>
            <a:br>
              <a:rPr kumimoji="0" lang="en-GB" sz="1800" b="0" i="0" u="none" strike="noStrike" kern="1200" cap="none" spc="0" normalizeH="0" baseline="0" noProof="0">
                <a:ln>
                  <a:noFill/>
                </a:ln>
                <a:solidFill>
                  <a:srgbClr val="FFFFFF"/>
                </a:solidFill>
                <a:effectLst/>
                <a:uLnTx/>
                <a:uFillTx/>
                <a:latin typeface="Arial" panose="020B0604020202020204"/>
                <a:ea typeface="+mn-ea"/>
                <a:cs typeface="+mn-cs"/>
              </a:rPr>
            </a:br>
            <a:r>
              <a:rPr kumimoji="0" lang="en-GB" sz="1800" b="0" i="0" u="none" strike="noStrike" kern="1200" cap="none" spc="0" normalizeH="0" baseline="0" noProof="0">
                <a:ln>
                  <a:noFill/>
                </a:ln>
                <a:solidFill>
                  <a:srgbClr val="FFFFFF"/>
                </a:solidFill>
                <a:effectLst/>
                <a:uLnTx/>
                <a:uFillTx/>
                <a:latin typeface="Arial" panose="020B0604020202020204"/>
                <a:ea typeface="+mn-ea"/>
                <a:cs typeface="+mn-cs"/>
              </a:rPr>
              <a:t>with external organisations to </a:t>
            </a:r>
            <a:br>
              <a:rPr kumimoji="0" lang="en-GB" sz="1800" b="0" i="0" u="none" strike="noStrike" kern="1200" cap="none" spc="0" normalizeH="0" baseline="0" noProof="0">
                <a:ln>
                  <a:noFill/>
                </a:ln>
                <a:solidFill>
                  <a:srgbClr val="FFFFFF"/>
                </a:solidFill>
                <a:effectLst/>
                <a:uLnTx/>
                <a:uFillTx/>
                <a:latin typeface="Arial" panose="020B0604020202020204"/>
                <a:ea typeface="+mn-ea"/>
                <a:cs typeface="+mn-cs"/>
              </a:rPr>
            </a:br>
            <a:r>
              <a:rPr kumimoji="0" lang="en-GB" sz="1800" b="0" i="0" u="none" strike="noStrike" kern="1200" cap="none" spc="0" normalizeH="0" baseline="0" noProof="0">
                <a:ln>
                  <a:noFill/>
                </a:ln>
                <a:solidFill>
                  <a:srgbClr val="FFFFFF"/>
                </a:solidFill>
                <a:effectLst/>
                <a:uLnTx/>
                <a:uFillTx/>
                <a:latin typeface="Arial" panose="020B0604020202020204"/>
                <a:ea typeface="+mn-ea"/>
                <a:cs typeface="+mn-cs"/>
              </a:rPr>
              <a:t>drive economic growth, social development and cultural enrichment.</a:t>
            </a:r>
            <a:endParaRPr kumimoji="0" lang="en-GB" sz="1800" b="0" i="0" u="none" strike="noStrike" kern="1200" cap="none" spc="0" normalizeH="0" baseline="0" noProof="0">
              <a:ln>
                <a:noFill/>
              </a:ln>
              <a:solidFill>
                <a:srgbClr val="FFFFFF"/>
              </a:solidFill>
              <a:effectLst/>
              <a:uLnTx/>
              <a:uFillTx/>
              <a:latin typeface="Arial" panose="020B0604020202020204"/>
              <a:ea typeface="Calibri"/>
              <a:cs typeface="Calibri"/>
            </a:endParaRPr>
          </a:p>
        </p:txBody>
      </p:sp>
      <p:sp>
        <p:nvSpPr>
          <p:cNvPr id="9" name="TextBox 8">
            <a:extLst>
              <a:ext uri="{FF2B5EF4-FFF2-40B4-BE49-F238E27FC236}">
                <a16:creationId xmlns:a16="http://schemas.microsoft.com/office/drawing/2014/main" id="{19803608-AEF4-6A6A-F497-FBCB9077309C}"/>
              </a:ext>
            </a:extLst>
          </p:cNvPr>
          <p:cNvSpPr txBox="1"/>
          <p:nvPr/>
        </p:nvSpPr>
        <p:spPr>
          <a:xfrm>
            <a:off x="7147185" y="2828835"/>
            <a:ext cx="3124200" cy="1200329"/>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FFFFFF"/>
                </a:solidFill>
                <a:effectLst/>
                <a:uLnTx/>
                <a:uFillTx/>
                <a:latin typeface="Arial" panose="020B0604020202020204"/>
                <a:ea typeface="+mn-ea"/>
                <a:cs typeface="+mn-cs"/>
              </a:rPr>
              <a:t>Proud to partner with some of the largest organisations in the world, along with national and regional SMEs.</a:t>
            </a:r>
            <a:endParaRPr kumimoji="0" lang="en-GB" sz="1800" b="0" i="0" u="none" strike="noStrike" kern="1200" cap="none" spc="0" normalizeH="0" baseline="0" noProof="0">
              <a:ln>
                <a:noFill/>
              </a:ln>
              <a:solidFill>
                <a:srgbClr val="FFFFFF"/>
              </a:solidFill>
              <a:effectLst/>
              <a:uLnTx/>
              <a:uFillTx/>
              <a:latin typeface="Arial" panose="020B0604020202020204"/>
              <a:ea typeface="Calibri"/>
              <a:cs typeface="Calibri"/>
            </a:endParaRPr>
          </a:p>
        </p:txBody>
      </p:sp>
      <p:sp>
        <p:nvSpPr>
          <p:cNvPr id="11" name="TextBox 10">
            <a:extLst>
              <a:ext uri="{FF2B5EF4-FFF2-40B4-BE49-F238E27FC236}">
                <a16:creationId xmlns:a16="http://schemas.microsoft.com/office/drawing/2014/main" id="{5E7AD074-31EA-6C59-07F3-53C70E8C1A81}"/>
              </a:ext>
            </a:extLst>
          </p:cNvPr>
          <p:cNvSpPr txBox="1"/>
          <p:nvPr/>
        </p:nvSpPr>
        <p:spPr>
          <a:xfrm>
            <a:off x="3748284" y="4993047"/>
            <a:ext cx="4695432" cy="369332"/>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a:ln>
                  <a:noFill/>
                </a:ln>
                <a:solidFill>
                  <a:srgbClr val="000000"/>
                </a:solidFill>
                <a:effectLst/>
                <a:uLnTx/>
                <a:uFillTx/>
                <a:latin typeface="Arial" panose="020B0604020202020204"/>
                <a:ea typeface="+mn-ea"/>
                <a:cs typeface="+mn-cs"/>
              </a:rPr>
              <a:t>Our tailored partnerships focus on:</a:t>
            </a:r>
          </a:p>
        </p:txBody>
      </p:sp>
      <p:sp>
        <p:nvSpPr>
          <p:cNvPr id="13" name="TextBox 12">
            <a:extLst>
              <a:ext uri="{FF2B5EF4-FFF2-40B4-BE49-F238E27FC236}">
                <a16:creationId xmlns:a16="http://schemas.microsoft.com/office/drawing/2014/main" id="{3D58BA90-1D84-C11E-1FEF-3B74F02094A0}"/>
              </a:ext>
            </a:extLst>
          </p:cNvPr>
          <p:cNvSpPr txBox="1"/>
          <p:nvPr/>
        </p:nvSpPr>
        <p:spPr>
          <a:xfrm>
            <a:off x="1454280" y="5494146"/>
            <a:ext cx="4018424" cy="646331"/>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000000"/>
                </a:solidFill>
                <a:effectLst/>
                <a:uLnTx/>
                <a:uFillTx/>
                <a:latin typeface="Arial" panose="020B0604020202020204"/>
                <a:ea typeface="+mn-ea"/>
                <a:cs typeface="+mn-cs"/>
              </a:rPr>
              <a:t>Tackling global challenges though interdisciplinary research and skills. </a:t>
            </a:r>
          </a:p>
        </p:txBody>
      </p:sp>
      <p:sp>
        <p:nvSpPr>
          <p:cNvPr id="14" name="TextBox 13">
            <a:extLst>
              <a:ext uri="{FF2B5EF4-FFF2-40B4-BE49-F238E27FC236}">
                <a16:creationId xmlns:a16="http://schemas.microsoft.com/office/drawing/2014/main" id="{117A1155-B236-F9A9-27CE-489EB318963B}"/>
              </a:ext>
            </a:extLst>
          </p:cNvPr>
          <p:cNvSpPr txBox="1"/>
          <p:nvPr/>
        </p:nvSpPr>
        <p:spPr>
          <a:xfrm>
            <a:off x="6719298" y="5494146"/>
            <a:ext cx="3684916" cy="646331"/>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000000"/>
                </a:solidFill>
                <a:effectLst/>
                <a:uLnTx/>
                <a:uFillTx/>
                <a:latin typeface="Arial" panose="020B0604020202020204"/>
                <a:ea typeface="+mn-ea"/>
                <a:cs typeface="+mn-cs"/>
              </a:rPr>
              <a:t>Developing new products, processes and services. </a:t>
            </a:r>
            <a:endParaRPr kumimoji="0" lang="en-GB" sz="1800" b="0" i="0" u="none" strike="noStrike" kern="1200" cap="none" spc="0" normalizeH="0" baseline="0" noProof="0">
              <a:ln>
                <a:noFill/>
              </a:ln>
              <a:solidFill>
                <a:srgbClr val="000000"/>
              </a:solidFill>
              <a:effectLst/>
              <a:uLnTx/>
              <a:uFillTx/>
              <a:latin typeface="Arial" panose="020B0604020202020204"/>
              <a:ea typeface="Calibri"/>
              <a:cs typeface="Calibri"/>
            </a:endParaRPr>
          </a:p>
        </p:txBody>
      </p:sp>
      <p:cxnSp>
        <p:nvCxnSpPr>
          <p:cNvPr id="7" name="Straight Connector 6">
            <a:extLst>
              <a:ext uri="{FF2B5EF4-FFF2-40B4-BE49-F238E27FC236}">
                <a16:creationId xmlns:a16="http://schemas.microsoft.com/office/drawing/2014/main" id="{55BCE03A-AE4D-11EA-F1EC-AA65C70E73BD}"/>
              </a:ext>
            </a:extLst>
          </p:cNvPr>
          <p:cNvCxnSpPr>
            <a:cxnSpLocks/>
          </p:cNvCxnSpPr>
          <p:nvPr/>
        </p:nvCxnSpPr>
        <p:spPr>
          <a:xfrm>
            <a:off x="6096000" y="2488223"/>
            <a:ext cx="0" cy="1767253"/>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 name="Straight Connector 2">
            <a:extLst>
              <a:ext uri="{FF2B5EF4-FFF2-40B4-BE49-F238E27FC236}">
                <a16:creationId xmlns:a16="http://schemas.microsoft.com/office/drawing/2014/main" id="{4F18141E-DA03-FD26-8EB1-989832778537}"/>
              </a:ext>
            </a:extLst>
          </p:cNvPr>
          <p:cNvCxnSpPr/>
          <p:nvPr/>
        </p:nvCxnSpPr>
        <p:spPr>
          <a:xfrm>
            <a:off x="-37669" y="1920096"/>
            <a:ext cx="12229669" cy="0"/>
          </a:xfrm>
          <a:prstGeom prst="line">
            <a:avLst/>
          </a:prstGeom>
          <a:ln w="635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3792425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1B2AE550-48C5-DDF5-2645-3E8B373FD39F}"/>
              </a:ext>
            </a:extLst>
          </p:cNvPr>
          <p:cNvPicPr>
            <a:picLocks noChangeAspect="1"/>
          </p:cNvPicPr>
          <p:nvPr/>
        </p:nvPicPr>
        <p:blipFill>
          <a:blip r:embed="rId3" cstate="screen">
            <a:alphaModFix amt="70000"/>
            <a:extLst>
              <a:ext uri="{28A0092B-C50C-407E-A947-70E740481C1C}">
                <a14:useLocalDpi xmlns:a14="http://schemas.microsoft.com/office/drawing/2010/main"/>
              </a:ext>
            </a:extLst>
          </a:blip>
          <a:srcRect b="-38450"/>
          <a:stretch/>
        </p:blipFill>
        <p:spPr>
          <a:xfrm>
            <a:off x="0" y="1935432"/>
            <a:ext cx="12229669" cy="6876000"/>
          </a:xfrm>
          <a:prstGeom prst="rect">
            <a:avLst/>
          </a:prstGeom>
        </p:spPr>
      </p:pic>
      <p:sp>
        <p:nvSpPr>
          <p:cNvPr id="2" name="Title 1"/>
          <p:cNvSpPr>
            <a:spLocks noGrp="1"/>
          </p:cNvSpPr>
          <p:nvPr>
            <p:ph type="title"/>
          </p:nvPr>
        </p:nvSpPr>
        <p:spPr/>
        <p:txBody>
          <a:bodyPr>
            <a:normAutofit/>
          </a:bodyPr>
          <a:lstStyle/>
          <a:p>
            <a:r>
              <a:rPr lang="en-GB" sz="3600"/>
              <a:t>Innovation Factory Ltd</a:t>
            </a:r>
          </a:p>
        </p:txBody>
      </p:sp>
      <p:sp>
        <p:nvSpPr>
          <p:cNvPr id="3" name="TextBox 2"/>
          <p:cNvSpPr txBox="1"/>
          <p:nvPr/>
        </p:nvSpPr>
        <p:spPr>
          <a:xfrm>
            <a:off x="527552" y="1369497"/>
            <a:ext cx="10826248" cy="369332"/>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FFFFFF"/>
                </a:solidFill>
                <a:effectLst/>
                <a:uLnTx/>
                <a:uFillTx/>
                <a:latin typeface="Arial" panose="020B0604020202020204"/>
                <a:ea typeface="+mn-ea"/>
                <a:cs typeface="+mn-cs"/>
              </a:rPr>
              <a:t>Driving the commercialisation of The University of Manchester's innovations and intellectual property (IP).</a:t>
            </a:r>
            <a:endParaRPr kumimoji="0" lang="en-GB" sz="1800" b="0" i="0" u="none" strike="noStrike" kern="1200" cap="none" spc="0" normalizeH="0" baseline="0" noProof="0">
              <a:ln>
                <a:noFill/>
              </a:ln>
              <a:solidFill>
                <a:srgbClr val="FFFFFF"/>
              </a:solidFill>
              <a:effectLst/>
              <a:uLnTx/>
              <a:uFillTx/>
              <a:latin typeface="Arial" panose="020B0604020202020204"/>
              <a:ea typeface="Calibri"/>
              <a:cs typeface="Calibri"/>
            </a:endParaRPr>
          </a:p>
        </p:txBody>
      </p:sp>
      <p:graphicFrame>
        <p:nvGraphicFramePr>
          <p:cNvPr id="12" name="Diagram 11">
            <a:extLst>
              <a:ext uri="{FF2B5EF4-FFF2-40B4-BE49-F238E27FC236}">
                <a16:creationId xmlns:a16="http://schemas.microsoft.com/office/drawing/2014/main" id="{7FD38EB2-9FA7-FE08-423D-065A807D8264}"/>
              </a:ext>
            </a:extLst>
          </p:cNvPr>
          <p:cNvGraphicFramePr/>
          <p:nvPr/>
        </p:nvGraphicFramePr>
        <p:xfrm>
          <a:off x="971549" y="2545147"/>
          <a:ext cx="3275135" cy="135987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graphicFrame>
        <p:nvGraphicFramePr>
          <p:cNvPr id="13" name="Diagram 12">
            <a:extLst>
              <a:ext uri="{FF2B5EF4-FFF2-40B4-BE49-F238E27FC236}">
                <a16:creationId xmlns:a16="http://schemas.microsoft.com/office/drawing/2014/main" id="{16737831-ADE0-9170-7245-0FE7A52980C2}"/>
              </a:ext>
            </a:extLst>
          </p:cNvPr>
          <p:cNvGraphicFramePr/>
          <p:nvPr/>
        </p:nvGraphicFramePr>
        <p:xfrm>
          <a:off x="4533900" y="2536800"/>
          <a:ext cx="3124200" cy="1200329"/>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graphicFrame>
        <p:nvGraphicFramePr>
          <p:cNvPr id="14" name="Diagram 13">
            <a:extLst>
              <a:ext uri="{FF2B5EF4-FFF2-40B4-BE49-F238E27FC236}">
                <a16:creationId xmlns:a16="http://schemas.microsoft.com/office/drawing/2014/main" id="{0DF22346-D455-56E4-7B30-74A301C16A15}"/>
              </a:ext>
            </a:extLst>
          </p:cNvPr>
          <p:cNvGraphicFramePr/>
          <p:nvPr/>
        </p:nvGraphicFramePr>
        <p:xfrm>
          <a:off x="7945316" y="2519214"/>
          <a:ext cx="3124200" cy="1436841"/>
        </p:xfrm>
        <a:graphic>
          <a:graphicData uri="http://schemas.openxmlformats.org/drawingml/2006/diagram">
            <dgm:relIds xmlns:dgm="http://schemas.openxmlformats.org/drawingml/2006/diagram" xmlns:r="http://schemas.openxmlformats.org/officeDocument/2006/relationships" r:dm="rId14" r:lo="rId15" r:qs="rId16" r:cs="rId17"/>
          </a:graphicData>
        </a:graphic>
      </p:graphicFrame>
      <p:sp>
        <p:nvSpPr>
          <p:cNvPr id="9" name="Rectangle 8"/>
          <p:cNvSpPr/>
          <p:nvPr/>
        </p:nvSpPr>
        <p:spPr>
          <a:xfrm>
            <a:off x="4279249" y="4251055"/>
            <a:ext cx="5594106" cy="2077063"/>
          </a:xfrm>
          <a:prstGeom prst="rect">
            <a:avLst/>
          </a:prstGeom>
          <a:solidFill>
            <a:schemeClr val="tx1">
              <a:lumMod val="50000"/>
              <a:alpha val="9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180000" tIns="0" rIns="180000" bIns="72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600" b="1" i="0" u="none" strike="noStrike" kern="1200" cap="none" spc="0" normalizeH="0" baseline="0" noProof="0">
                <a:ln>
                  <a:noFill/>
                </a:ln>
                <a:solidFill>
                  <a:srgbClr val="FFFFFF"/>
                </a:solidFill>
                <a:effectLst/>
                <a:uLnTx/>
                <a:uFillTx/>
                <a:latin typeface="Arial" panose="020B0604020202020204"/>
                <a:ea typeface="+mn-ea"/>
                <a:cs typeface="+mn-cs"/>
              </a:rPr>
              <a:t>2023/24</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800" b="0" i="0" u="none" strike="noStrike" kern="1200" cap="none" spc="0" normalizeH="0" baseline="0" noProof="0">
              <a:ln>
                <a:noFill/>
              </a:ln>
              <a:solidFill>
                <a:srgbClr val="FFFFFF"/>
              </a:solidFill>
              <a:effectLst/>
              <a:uLnTx/>
              <a:uFillTx/>
              <a:latin typeface="Arial" panose="020B060402020202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a:ln>
                  <a:noFill/>
                </a:ln>
                <a:solidFill>
                  <a:srgbClr val="FFFFFF"/>
                </a:solidFill>
                <a:effectLst/>
                <a:uLnTx/>
                <a:uFillTx/>
                <a:latin typeface="Arial" panose="020B0604020202020204"/>
                <a:ea typeface="+mn-ea"/>
                <a:cs typeface="+mn-cs"/>
              </a:rPr>
              <a:t>Launched 7 spin-outs.</a:t>
            </a: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Arial"/>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a:ln>
                  <a:noFill/>
                </a:ln>
                <a:solidFill>
                  <a:srgbClr val="FFFFFF"/>
                </a:solidFill>
                <a:effectLst/>
                <a:uLnTx/>
                <a:uFillTx/>
                <a:latin typeface="Arial" panose="020B0604020202020204"/>
                <a:ea typeface="+mn-ea"/>
                <a:cs typeface="+mn-cs"/>
              </a:rPr>
              <a:t>Secured £2.3M in licensing income.</a:t>
            </a: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Arial"/>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a:ln>
                  <a:noFill/>
                </a:ln>
                <a:solidFill>
                  <a:srgbClr val="FFFFFF"/>
                </a:solidFill>
                <a:effectLst/>
                <a:uLnTx/>
                <a:uFillTx/>
                <a:latin typeface="Arial" panose="020B0604020202020204"/>
                <a:ea typeface="+mn-ea"/>
                <a:cs typeface="+mn-cs"/>
              </a:rPr>
              <a:t>£9.2M in first investment in new spin-outs.</a:t>
            </a:r>
          </a:p>
        </p:txBody>
      </p:sp>
      <p:pic>
        <p:nvPicPr>
          <p:cNvPr id="19" name="Picture 18">
            <a:extLst>
              <a:ext uri="{FF2B5EF4-FFF2-40B4-BE49-F238E27FC236}">
                <a16:creationId xmlns:a16="http://schemas.microsoft.com/office/drawing/2014/main" id="{DF496297-EC1A-46C8-0B3F-6311BF4CD77C}"/>
              </a:ext>
            </a:extLst>
          </p:cNvPr>
          <p:cNvPicPr>
            <a:picLocks noChangeAspect="1"/>
          </p:cNvPicPr>
          <p:nvPr/>
        </p:nvPicPr>
        <p:blipFill>
          <a:blip r:embed="rId19" cstate="screen">
            <a:extLst>
              <a:ext uri="{28A0092B-C50C-407E-A947-70E740481C1C}">
                <a14:useLocalDpi xmlns:a14="http://schemas.microsoft.com/office/drawing/2010/main"/>
              </a:ext>
            </a:extLst>
          </a:blip>
          <a:stretch>
            <a:fillRect/>
          </a:stretch>
        </p:blipFill>
        <p:spPr>
          <a:xfrm>
            <a:off x="1951851" y="4251055"/>
            <a:ext cx="2063976" cy="2063976"/>
          </a:xfrm>
          <a:prstGeom prst="rect">
            <a:avLst/>
          </a:prstGeom>
        </p:spPr>
      </p:pic>
      <p:cxnSp>
        <p:nvCxnSpPr>
          <p:cNvPr id="5" name="Straight Connector 4">
            <a:extLst>
              <a:ext uri="{FF2B5EF4-FFF2-40B4-BE49-F238E27FC236}">
                <a16:creationId xmlns:a16="http://schemas.microsoft.com/office/drawing/2014/main" id="{193FEAC7-53E7-59EB-2569-5AE277A78C4A}"/>
              </a:ext>
            </a:extLst>
          </p:cNvPr>
          <p:cNvCxnSpPr/>
          <p:nvPr/>
        </p:nvCxnSpPr>
        <p:spPr>
          <a:xfrm>
            <a:off x="-37669" y="1920096"/>
            <a:ext cx="12229669" cy="0"/>
          </a:xfrm>
          <a:prstGeom prst="line">
            <a:avLst/>
          </a:prstGeom>
          <a:ln w="635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6974405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Placeholder 15">
            <a:extLst>
              <a:ext uri="{FF2B5EF4-FFF2-40B4-BE49-F238E27FC236}">
                <a16:creationId xmlns:a16="http://schemas.microsoft.com/office/drawing/2014/main" id="{DFD19013-9163-AED6-8AC9-0C1ABF8BC4E6}"/>
              </a:ext>
            </a:extLst>
          </p:cNvPr>
          <p:cNvPicPr>
            <a:picLocks noGrp="1" noChangeAspect="1"/>
          </p:cNvPicPr>
          <p:nvPr>
            <p:ph type="pic" sz="quarter" idx="14"/>
          </p:nvPr>
        </p:nvPicPr>
        <p:blipFill>
          <a:blip r:embed="rId3" cstate="screen">
            <a:extLst>
              <a:ext uri="{28A0092B-C50C-407E-A947-70E740481C1C}">
                <a14:useLocalDpi xmlns:a14="http://schemas.microsoft.com/office/drawing/2010/main"/>
              </a:ext>
            </a:extLst>
          </a:blip>
          <a:srcRect/>
          <a:stretch>
            <a:fillRect/>
          </a:stretch>
        </p:blipFill>
        <p:spPr/>
      </p:pic>
      <p:sp>
        <p:nvSpPr>
          <p:cNvPr id="18" name="Rectangle 17">
            <a:extLst>
              <a:ext uri="{FF2B5EF4-FFF2-40B4-BE49-F238E27FC236}">
                <a16:creationId xmlns:a16="http://schemas.microsoft.com/office/drawing/2014/main" id="{9D0E6B20-964E-213D-C229-E19158AB8BEF}"/>
              </a:ext>
            </a:extLst>
          </p:cNvPr>
          <p:cNvSpPr/>
          <p:nvPr/>
        </p:nvSpPr>
        <p:spPr>
          <a:xfrm rot="5400000">
            <a:off x="5854056" y="520056"/>
            <a:ext cx="3801762" cy="8874126"/>
          </a:xfrm>
          <a:prstGeom prst="rect">
            <a:avLst/>
          </a:prstGeom>
          <a:gradFill>
            <a:gsLst>
              <a:gs pos="100000">
                <a:schemeClr val="tx2"/>
              </a:gs>
              <a:gs pos="0">
                <a:schemeClr val="bg1">
                  <a:alpha val="0"/>
                </a:schemeClr>
              </a:gs>
              <a:gs pos="49000">
                <a:schemeClr val="tx2">
                  <a:alpha val="51351"/>
                </a:schemeClr>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5" name="Text Placeholder 4">
            <a:extLst>
              <a:ext uri="{FF2B5EF4-FFF2-40B4-BE49-F238E27FC236}">
                <a16:creationId xmlns:a16="http://schemas.microsoft.com/office/drawing/2014/main" id="{2252F9AB-E648-C46C-070A-DC4AC193A8A2}"/>
              </a:ext>
            </a:extLst>
          </p:cNvPr>
          <p:cNvSpPr>
            <a:spLocks noGrp="1"/>
          </p:cNvSpPr>
          <p:nvPr>
            <p:ph type="body" sz="quarter" idx="10"/>
          </p:nvPr>
        </p:nvSpPr>
        <p:spPr>
          <a:xfrm>
            <a:off x="386604" y="254712"/>
            <a:ext cx="2313428" cy="1409461"/>
          </a:xfrm>
        </p:spPr>
        <p:txBody>
          <a:bodyPr/>
          <a:lstStyle/>
          <a:p>
            <a:r>
              <a:rPr lang="en-GB" sz="3600" b="1"/>
              <a:t>Sister</a:t>
            </a:r>
            <a:r>
              <a:rPr lang="en-GB" b="1"/>
              <a:t> </a:t>
            </a:r>
            <a:br>
              <a:rPr lang="en-GB" b="1"/>
            </a:br>
            <a:r>
              <a:rPr lang="en-GB" sz="2000" b="1"/>
              <a:t>(formerly ID Manchester)</a:t>
            </a:r>
            <a:endParaRPr lang="en-US" sz="2000" b="1"/>
          </a:p>
        </p:txBody>
      </p:sp>
      <p:sp>
        <p:nvSpPr>
          <p:cNvPr id="7" name="Text Placeholder 6">
            <a:extLst>
              <a:ext uri="{FF2B5EF4-FFF2-40B4-BE49-F238E27FC236}">
                <a16:creationId xmlns:a16="http://schemas.microsoft.com/office/drawing/2014/main" id="{B8C91003-0BCA-6D74-903B-2E3CAE025DBC}"/>
              </a:ext>
            </a:extLst>
          </p:cNvPr>
          <p:cNvSpPr>
            <a:spLocks noGrp="1"/>
          </p:cNvSpPr>
          <p:nvPr>
            <p:ph type="body" sz="quarter" idx="11"/>
          </p:nvPr>
        </p:nvSpPr>
        <p:spPr>
          <a:xfrm>
            <a:off x="386604" y="1781821"/>
            <a:ext cx="2661396" cy="1274417"/>
          </a:xfrm>
        </p:spPr>
        <p:txBody>
          <a:bodyPr/>
          <a:lstStyle/>
          <a:p>
            <a:r>
              <a:rPr lang="en-GB" sz="1400"/>
              <a:t>Transforming The University </a:t>
            </a:r>
            <a:br>
              <a:rPr lang="en-GB" sz="1400"/>
            </a:br>
            <a:r>
              <a:rPr lang="en-GB" sz="1400"/>
              <a:t>of Manchester’s former North campus into a vibrant city centre neighbourhood </a:t>
            </a:r>
            <a:br>
              <a:rPr lang="en-GB" sz="1400"/>
            </a:br>
            <a:r>
              <a:rPr lang="en-GB" sz="1400"/>
              <a:t>in collaboration with </a:t>
            </a:r>
            <a:br>
              <a:rPr lang="en-GB" sz="1400"/>
            </a:br>
            <a:r>
              <a:rPr lang="en-GB" sz="1400" err="1"/>
              <a:t>Bruntwood</a:t>
            </a:r>
            <a:r>
              <a:rPr lang="en-GB" sz="1400"/>
              <a:t> SciTech.</a:t>
            </a:r>
          </a:p>
          <a:p>
            <a:endParaRPr lang="en-US"/>
          </a:p>
        </p:txBody>
      </p:sp>
      <p:sp>
        <p:nvSpPr>
          <p:cNvPr id="4" name="TextBox 3"/>
          <p:cNvSpPr txBox="1"/>
          <p:nvPr/>
        </p:nvSpPr>
        <p:spPr>
          <a:xfrm>
            <a:off x="451520" y="3250388"/>
            <a:ext cx="2661396" cy="2108269"/>
          </a:xfrm>
          <a:prstGeom prst="rect">
            <a:avLst/>
          </a:prstGeom>
          <a:noFill/>
        </p:spPr>
        <p:txBody>
          <a:bodyPr wrap="square" lIns="91440" tIns="45720" rIns="91440" bIns="45720" rtlCol="0" anchor="t">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400" b="0" i="0" u="none" strike="noStrike" kern="1200" cap="none" spc="0" normalizeH="0" baseline="0" noProof="0">
                <a:ln>
                  <a:noFill/>
                </a:ln>
                <a:solidFill>
                  <a:srgbClr val="FFFFFF"/>
                </a:solidFill>
                <a:effectLst/>
                <a:uLnTx/>
                <a:uFillTx/>
                <a:latin typeface="Arial" panose="020B0604020202020204"/>
                <a:ea typeface="+mn-ea"/>
                <a:cs typeface="+mn-cs"/>
              </a:rPr>
              <a:t>2 million </a:t>
            </a:r>
            <a:r>
              <a:rPr kumimoji="0" lang="en-GB" sz="1400" b="0" i="0" u="none" strike="noStrike" kern="1200" cap="none" spc="0" normalizeH="0" baseline="0" noProof="0" err="1">
                <a:ln>
                  <a:noFill/>
                </a:ln>
                <a:solidFill>
                  <a:srgbClr val="FFFFFF"/>
                </a:solidFill>
                <a:effectLst/>
                <a:uLnTx/>
                <a:uFillTx/>
                <a:latin typeface="Arial" panose="020B0604020202020204"/>
                <a:ea typeface="+mn-ea"/>
                <a:cs typeface="+mn-cs"/>
              </a:rPr>
              <a:t>sq</a:t>
            </a:r>
            <a:r>
              <a:rPr kumimoji="0" lang="en-GB" sz="1400" b="0" i="0" u="none" strike="noStrike" kern="1200" cap="none" spc="0" normalizeH="0" baseline="0" noProof="0">
                <a:ln>
                  <a:noFill/>
                </a:ln>
                <a:solidFill>
                  <a:srgbClr val="FFFFFF"/>
                </a:solidFill>
                <a:effectLst/>
                <a:uLnTx/>
                <a:uFillTx/>
                <a:latin typeface="Arial" panose="020B0604020202020204"/>
                <a:ea typeface="+mn-ea"/>
                <a:cs typeface="+mn-cs"/>
              </a:rPr>
              <a:t> ft of commercial, innovation </a:t>
            </a:r>
            <a:br>
              <a:rPr kumimoji="0" lang="en-GB" sz="1400" b="0" i="0" u="none" strike="noStrike" kern="1200" cap="none" spc="0" normalizeH="0" baseline="0" noProof="0">
                <a:ln>
                  <a:noFill/>
                </a:ln>
                <a:solidFill>
                  <a:srgbClr val="630798"/>
                </a:solidFill>
                <a:effectLst/>
                <a:uLnTx/>
                <a:uFillTx/>
                <a:latin typeface="Arial" panose="020B0604020202020204"/>
                <a:ea typeface="+mn-ea"/>
                <a:cs typeface="+mn-cs"/>
              </a:rPr>
            </a:br>
            <a:r>
              <a:rPr kumimoji="0" lang="en-GB" sz="1400" b="0" i="0" u="none" strike="noStrike" kern="1200" cap="none" spc="0" normalizeH="0" baseline="0" noProof="0">
                <a:ln>
                  <a:noFill/>
                </a:ln>
                <a:solidFill>
                  <a:srgbClr val="FFFFFF"/>
                </a:solidFill>
                <a:effectLst/>
                <a:uLnTx/>
                <a:uFillTx/>
                <a:latin typeface="Arial" panose="020B0604020202020204"/>
                <a:ea typeface="+mn-ea"/>
                <a:cs typeface="+mn-cs"/>
              </a:rPr>
              <a:t>and retail space.</a:t>
            </a:r>
            <a:endParaRPr kumimoji="0" lang="en-GB" sz="1400" b="0" i="0" u="none" strike="noStrike" kern="1200" cap="none" spc="0" normalizeH="0" baseline="0" noProof="0">
              <a:ln>
                <a:noFill/>
              </a:ln>
              <a:solidFill>
                <a:srgbClr val="FFFFFF"/>
              </a:solidFill>
              <a:effectLst/>
              <a:uLnTx/>
              <a:uFillTx/>
              <a:latin typeface="Arial" panose="020B0604020202020204"/>
              <a:ea typeface="+mn-ea"/>
              <a:cs typeface="Arial"/>
            </a:endParaRPr>
          </a:p>
          <a:p>
            <a:pPr marL="285750" marR="0" lvl="0" indent="-2857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GB" sz="1400" b="0" i="0" u="none" strike="noStrike" kern="1200" cap="none" spc="0" normalizeH="0" baseline="0" noProof="0">
                <a:ln>
                  <a:noFill/>
                </a:ln>
                <a:solidFill>
                  <a:srgbClr val="FFFFFF"/>
                </a:solidFill>
                <a:effectLst/>
                <a:uLnTx/>
                <a:uFillTx/>
                <a:latin typeface="Arial" panose="020B0604020202020204"/>
                <a:ea typeface="+mn-ea"/>
                <a:cs typeface="+mn-cs"/>
              </a:rPr>
              <a:t>Creating 1,500 new homes.</a:t>
            </a:r>
            <a:endParaRPr kumimoji="0" lang="en-GB" sz="1400" b="0" i="0" u="none" strike="noStrike" kern="1200" cap="none" spc="0" normalizeH="0" baseline="0" noProof="0">
              <a:ln>
                <a:noFill/>
              </a:ln>
              <a:solidFill>
                <a:srgbClr val="FFFFFF"/>
              </a:solidFill>
              <a:effectLst/>
              <a:uLnTx/>
              <a:uFillTx/>
              <a:latin typeface="Arial" panose="020B0604020202020204"/>
              <a:ea typeface="+mn-ea"/>
              <a:cs typeface="Arial"/>
            </a:endParaRPr>
          </a:p>
          <a:p>
            <a:pPr marL="285750" marR="0" lvl="0" indent="-285750" algn="l" defTabSz="914400" rtl="0" eaLnBrk="1" fontAlgn="auto" latinLnBrk="0" hangingPunct="1">
              <a:lnSpc>
                <a:spcPct val="150000"/>
              </a:lnSpc>
              <a:spcBef>
                <a:spcPts val="0"/>
              </a:spcBef>
              <a:spcAft>
                <a:spcPts val="600"/>
              </a:spcAft>
              <a:buClrTx/>
              <a:buSzTx/>
              <a:buFont typeface="Arial" panose="020B0604020202020204" pitchFamily="34" charset="0"/>
              <a:buChar char="•"/>
              <a:tabLst/>
              <a:defRPr/>
            </a:pPr>
            <a:r>
              <a:rPr kumimoji="0" lang="en-GB" sz="1400" b="0" i="0" u="none" strike="noStrike" kern="1200" cap="none" spc="0" normalizeH="0" baseline="0" noProof="0">
                <a:ln>
                  <a:noFill/>
                </a:ln>
                <a:solidFill>
                  <a:srgbClr val="FFFFFF"/>
                </a:solidFill>
                <a:effectLst/>
                <a:uLnTx/>
                <a:uFillTx/>
                <a:latin typeface="Arial" panose="020B0604020202020204"/>
                <a:ea typeface="+mn-ea"/>
                <a:cs typeface="+mn-cs"/>
              </a:rPr>
              <a:t>9 acres of public realm.</a:t>
            </a:r>
            <a:endParaRPr kumimoji="0" lang="en-GB" sz="1400" b="0" i="0" u="none" strike="noStrike" kern="1200" cap="none" spc="0" normalizeH="0" baseline="0" noProof="0">
              <a:ln>
                <a:noFill/>
              </a:ln>
              <a:solidFill>
                <a:srgbClr val="FFFFFF"/>
              </a:solidFill>
              <a:effectLst/>
              <a:uLnTx/>
              <a:uFillTx/>
              <a:latin typeface="Arial" panose="020B0604020202020204"/>
              <a:ea typeface="+mn-ea"/>
              <a:cs typeface="Arial"/>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400" b="0" i="0" u="none" strike="noStrike" kern="1200" cap="none" spc="0" normalizeH="0" baseline="0" noProof="0">
                <a:ln>
                  <a:noFill/>
                </a:ln>
                <a:solidFill>
                  <a:srgbClr val="FFFFFF"/>
                </a:solidFill>
                <a:effectLst/>
                <a:uLnTx/>
                <a:uFillTx/>
                <a:latin typeface="Arial" panose="020B0604020202020204"/>
                <a:ea typeface="+mn-ea"/>
                <a:cs typeface="+mn-cs"/>
              </a:rPr>
              <a:t>10,000 new jobs, training and apprenticeship opportunities. </a:t>
            </a:r>
            <a:endParaRPr kumimoji="0" lang="en-GB" sz="1400" b="0" i="0" u="none" strike="noStrike" kern="1200" cap="none" spc="0" normalizeH="0" baseline="0" noProof="0">
              <a:ln>
                <a:noFill/>
              </a:ln>
              <a:solidFill>
                <a:srgbClr val="FFFFFF"/>
              </a:solidFill>
              <a:effectLst/>
              <a:uLnTx/>
              <a:uFillTx/>
              <a:latin typeface="Arial" panose="020B0604020202020204"/>
              <a:ea typeface="+mn-ea"/>
              <a:cs typeface="Arial"/>
            </a:endParaRPr>
          </a:p>
        </p:txBody>
      </p:sp>
      <p:sp>
        <p:nvSpPr>
          <p:cNvPr id="9" name="Rectangle 8"/>
          <p:cNvSpPr/>
          <p:nvPr/>
        </p:nvSpPr>
        <p:spPr>
          <a:xfrm>
            <a:off x="3730759" y="5358657"/>
            <a:ext cx="6104238" cy="117655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180000" tIns="216000" rIns="91440" bIns="4572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err="1">
                <a:ln>
                  <a:noFill/>
                </a:ln>
                <a:solidFill>
                  <a:srgbClr val="FFFFFF"/>
                </a:solidFill>
                <a:effectLst/>
                <a:uLnTx/>
                <a:uFillTx/>
                <a:latin typeface="Arial" panose="020B0604020202020204"/>
                <a:ea typeface="+mn-ea"/>
                <a:cs typeface="+mn-cs"/>
              </a:rPr>
              <a:t>Renold</a:t>
            </a:r>
            <a:r>
              <a:rPr kumimoji="0" lang="en-GB" sz="1800" b="1" i="0" u="none" strike="noStrike" kern="1200" cap="none" spc="0" normalizeH="0" baseline="0" noProof="0">
                <a:ln>
                  <a:noFill/>
                </a:ln>
                <a:solidFill>
                  <a:srgbClr val="FFFFFF"/>
                </a:solidFill>
                <a:effectLst/>
                <a:uLnTx/>
                <a:uFillTx/>
                <a:latin typeface="Arial" panose="020B0604020202020204"/>
                <a:ea typeface="+mn-ea"/>
                <a:cs typeface="+mn-cs"/>
              </a:rPr>
              <a:t> innovation hub</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800" b="0" i="0" u="none" strike="noStrike" kern="1200" cap="none" spc="0" normalizeH="0" baseline="0" noProof="0">
              <a:ln>
                <a:noFill/>
              </a:ln>
              <a:solidFill>
                <a:srgbClr val="FFFFFF"/>
              </a:solidFill>
              <a:effectLst/>
              <a:uLnTx/>
              <a:uFillTx/>
              <a:latin typeface="Arial" panose="020B060402020202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400" b="0" i="0" u="none" strike="noStrike" kern="1200" cap="none" spc="0" normalizeH="0" baseline="0" noProof="0">
                <a:ln>
                  <a:noFill/>
                </a:ln>
                <a:solidFill>
                  <a:srgbClr val="FFFFFF"/>
                </a:solidFill>
                <a:effectLst/>
                <a:uLnTx/>
                <a:uFillTx/>
                <a:latin typeface="Arial" panose="020B0604020202020204"/>
                <a:ea typeface="+mn-ea"/>
                <a:cs typeface="+mn-cs"/>
              </a:rPr>
              <a:t>A new home for start-ups, spin-outs and entrepreneurs.</a:t>
            </a:r>
            <a:endParaRPr kumimoji="0" lang="en-GB" sz="1400" b="0" i="0" u="none" strike="noStrike" kern="1200" cap="none" spc="0" normalizeH="0" baseline="0" noProof="0">
              <a:ln>
                <a:noFill/>
              </a:ln>
              <a:solidFill>
                <a:srgbClr val="FFFFFF"/>
              </a:solidFill>
              <a:effectLst/>
              <a:uLnTx/>
              <a:uFillTx/>
              <a:latin typeface="Arial" panose="020B0604020202020204"/>
              <a:ea typeface="+mn-ea"/>
              <a:cs typeface="Arial"/>
            </a:endParaRPr>
          </a:p>
          <a:p>
            <a:pPr marL="285750" marR="0" lvl="0" indent="-2857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GB" sz="1400" b="0" i="0" u="none" strike="noStrike" kern="1200" cap="none" spc="0" normalizeH="0" baseline="0" noProof="0">
                <a:ln>
                  <a:noFill/>
                </a:ln>
                <a:solidFill>
                  <a:srgbClr val="FFFFFF"/>
                </a:solidFill>
                <a:effectLst/>
                <a:uLnTx/>
                <a:uFillTx/>
                <a:latin typeface="Arial" panose="020B0604020202020204"/>
                <a:ea typeface="+mn-ea"/>
                <a:cs typeface="+mn-cs"/>
              </a:rPr>
              <a:t>Offering co-working and private workspaces and flexible event space.</a:t>
            </a:r>
            <a:endParaRPr kumimoji="0" lang="en-GB" sz="1400" b="0" i="0" u="none" strike="noStrike" kern="1200" cap="none" spc="0" normalizeH="0" baseline="0" noProof="0">
              <a:ln>
                <a:noFill/>
              </a:ln>
              <a:solidFill>
                <a:srgbClr val="FFFFFF"/>
              </a:solidFill>
              <a:effectLst/>
              <a:uLnTx/>
              <a:uFillTx/>
              <a:latin typeface="Arial" panose="020B0604020202020204"/>
              <a:ea typeface="+mn-ea"/>
              <a:cs typeface="Arial"/>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400" b="0" i="0" u="none" strike="noStrike" kern="1200" cap="none" spc="0" normalizeH="0" baseline="0" noProof="0">
              <a:ln>
                <a:noFill/>
              </a:ln>
              <a:solidFill>
                <a:srgbClr val="FFFFFF"/>
              </a:solidFill>
              <a:effectLst/>
              <a:uLnTx/>
              <a:uFillTx/>
              <a:latin typeface="Arial" panose="020B0604020202020204"/>
              <a:ea typeface="+mn-ea"/>
              <a:cs typeface="+mn-cs"/>
            </a:endParaRPr>
          </a:p>
        </p:txBody>
      </p:sp>
      <p:pic>
        <p:nvPicPr>
          <p:cNvPr id="17" name="Picture 16">
            <a:extLst>
              <a:ext uri="{FF2B5EF4-FFF2-40B4-BE49-F238E27FC236}">
                <a16:creationId xmlns:a16="http://schemas.microsoft.com/office/drawing/2014/main" id="{7ABF68AA-EC80-89C7-4BCB-DD5ED6079801}"/>
              </a:ext>
            </a:extLst>
          </p:cNvPr>
          <p:cNvPicPr>
            <a:picLocks noChangeAspect="1"/>
          </p:cNvPicPr>
          <p:nvPr/>
        </p:nvPicPr>
        <p:blipFill>
          <a:blip r:embed="rId4"/>
          <a:stretch>
            <a:fillRect/>
          </a:stretch>
        </p:blipFill>
        <p:spPr>
          <a:xfrm>
            <a:off x="3455950" y="169643"/>
            <a:ext cx="1296692" cy="1296692"/>
          </a:xfrm>
          <a:prstGeom prst="rect">
            <a:avLst/>
          </a:prstGeom>
        </p:spPr>
      </p:pic>
    </p:spTree>
    <p:extLst>
      <p:ext uri="{BB962C8B-B14F-4D97-AF65-F5344CB8AC3E}">
        <p14:creationId xmlns:p14="http://schemas.microsoft.com/office/powerpoint/2010/main" val="219679966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D5852685-E03C-F866-F099-9CAC9125E285}"/>
              </a:ext>
            </a:extLst>
          </p:cNvPr>
          <p:cNvPicPr>
            <a:picLocks noChangeAspect="1"/>
          </p:cNvPicPr>
          <p:nvPr/>
        </p:nvPicPr>
        <p:blipFill rotWithShape="1">
          <a:blip r:embed="rId3"/>
          <a:srcRect/>
          <a:stretch/>
        </p:blipFill>
        <p:spPr>
          <a:xfrm>
            <a:off x="-4" y="1891780"/>
            <a:ext cx="12192000" cy="6263898"/>
          </a:xfrm>
          <a:prstGeom prst="rect">
            <a:avLst/>
          </a:prstGeom>
        </p:spPr>
      </p:pic>
      <p:sp>
        <p:nvSpPr>
          <p:cNvPr id="12" name="Rectangle 11">
            <a:extLst>
              <a:ext uri="{FF2B5EF4-FFF2-40B4-BE49-F238E27FC236}">
                <a16:creationId xmlns:a16="http://schemas.microsoft.com/office/drawing/2014/main" id="{F26BF80B-13E6-ACC3-A90C-3E8A0598FBA1}"/>
              </a:ext>
            </a:extLst>
          </p:cNvPr>
          <p:cNvSpPr/>
          <p:nvPr/>
        </p:nvSpPr>
        <p:spPr>
          <a:xfrm>
            <a:off x="-2" y="1920096"/>
            <a:ext cx="12192000" cy="5076000"/>
          </a:xfrm>
          <a:prstGeom prst="rect">
            <a:avLst/>
          </a:prstGeom>
          <a:solidFill>
            <a:schemeClr val="tx2">
              <a:alpha val="5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2" name="Title 1"/>
          <p:cNvSpPr>
            <a:spLocks noGrp="1"/>
          </p:cNvSpPr>
          <p:nvPr>
            <p:ph type="title"/>
          </p:nvPr>
        </p:nvSpPr>
        <p:spPr/>
        <p:txBody>
          <a:bodyPr/>
          <a:lstStyle/>
          <a:p>
            <a:r>
              <a:rPr lang="en-GB"/>
              <a:t>Unit M</a:t>
            </a:r>
          </a:p>
        </p:txBody>
      </p:sp>
      <p:sp>
        <p:nvSpPr>
          <p:cNvPr id="3" name="TextBox 2"/>
          <p:cNvSpPr txBox="1"/>
          <p:nvPr/>
        </p:nvSpPr>
        <p:spPr>
          <a:xfrm>
            <a:off x="527552" y="1353273"/>
            <a:ext cx="9467850" cy="369332"/>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FFFFFF"/>
                </a:solidFill>
                <a:effectLst/>
                <a:uLnTx/>
                <a:uFillTx/>
                <a:latin typeface="Arial" panose="020B0604020202020204"/>
                <a:ea typeface="+mn-ea"/>
                <a:cs typeface="+mn-cs"/>
              </a:rPr>
              <a:t>Driving regional innovation to help solve the UK’s growth and productivity challenges. </a:t>
            </a:r>
          </a:p>
        </p:txBody>
      </p:sp>
      <p:sp>
        <p:nvSpPr>
          <p:cNvPr id="9" name="Oval 8">
            <a:extLst>
              <a:ext uri="{FF2B5EF4-FFF2-40B4-BE49-F238E27FC236}">
                <a16:creationId xmlns:a16="http://schemas.microsoft.com/office/drawing/2014/main" id="{D4CCAF20-301D-54B4-8798-D9E7AAC2BC2F}"/>
              </a:ext>
            </a:extLst>
          </p:cNvPr>
          <p:cNvSpPr/>
          <p:nvPr/>
        </p:nvSpPr>
        <p:spPr>
          <a:xfrm>
            <a:off x="971550" y="2753371"/>
            <a:ext cx="3008355" cy="3008355"/>
          </a:xfrm>
          <a:prstGeom prst="ellipse">
            <a:avLst/>
          </a:prstGeom>
          <a:solidFill>
            <a:schemeClr val="bg1">
              <a:alpha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4" name="TextBox 3"/>
          <p:cNvSpPr txBox="1"/>
          <p:nvPr/>
        </p:nvSpPr>
        <p:spPr>
          <a:xfrm>
            <a:off x="1107989" y="3380385"/>
            <a:ext cx="2735477" cy="1754326"/>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000000"/>
                </a:solidFill>
                <a:effectLst/>
                <a:uLnTx/>
                <a:uFillTx/>
                <a:latin typeface="Arial" panose="020B0604020202020204"/>
                <a:ea typeface="+mn-ea"/>
                <a:cs typeface="+mn-cs"/>
              </a:rPr>
              <a:t>Connecting and catalysing the innovation ecosystem in Manchester and the wider region to </a:t>
            </a:r>
            <a:br>
              <a:rPr kumimoji="0" lang="en-GB" sz="1800" b="0" i="0" u="none" strike="noStrike" kern="1200" cap="none" spc="0" normalizeH="0" baseline="0" noProof="0">
                <a:ln>
                  <a:noFill/>
                </a:ln>
                <a:solidFill>
                  <a:srgbClr val="630798"/>
                </a:solidFill>
                <a:effectLst/>
                <a:uLnTx/>
                <a:uFillTx/>
                <a:latin typeface="Arial" panose="020B0604020202020204"/>
                <a:ea typeface="+mn-ea"/>
                <a:cs typeface="+mn-cs"/>
              </a:rPr>
            </a:br>
            <a:r>
              <a:rPr kumimoji="0" lang="en-GB" sz="1800" b="0" i="0" u="none" strike="noStrike" kern="1200" cap="none" spc="0" normalizeH="0" baseline="0" noProof="0">
                <a:ln>
                  <a:noFill/>
                </a:ln>
                <a:solidFill>
                  <a:srgbClr val="000000"/>
                </a:solidFill>
                <a:effectLst/>
                <a:uLnTx/>
                <a:uFillTx/>
                <a:latin typeface="Arial" panose="020B0604020202020204"/>
                <a:ea typeface="+mn-ea"/>
                <a:cs typeface="+mn-cs"/>
              </a:rPr>
              <a:t>accelerate growth.</a:t>
            </a:r>
          </a:p>
        </p:txBody>
      </p:sp>
      <p:sp>
        <p:nvSpPr>
          <p:cNvPr id="10" name="Oval 9">
            <a:extLst>
              <a:ext uri="{FF2B5EF4-FFF2-40B4-BE49-F238E27FC236}">
                <a16:creationId xmlns:a16="http://schemas.microsoft.com/office/drawing/2014/main" id="{5F07D934-BED2-C9CB-CEA5-614DD684EAF7}"/>
              </a:ext>
            </a:extLst>
          </p:cNvPr>
          <p:cNvSpPr/>
          <p:nvPr/>
        </p:nvSpPr>
        <p:spPr>
          <a:xfrm>
            <a:off x="4591822" y="2758184"/>
            <a:ext cx="3008355" cy="3008355"/>
          </a:xfrm>
          <a:prstGeom prst="ellipse">
            <a:avLst/>
          </a:prstGeom>
          <a:solidFill>
            <a:schemeClr val="bg1">
              <a:alpha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11" name="Oval 10">
            <a:extLst>
              <a:ext uri="{FF2B5EF4-FFF2-40B4-BE49-F238E27FC236}">
                <a16:creationId xmlns:a16="http://schemas.microsoft.com/office/drawing/2014/main" id="{095A13D0-E625-1F72-B350-943B7BC2070D}"/>
              </a:ext>
            </a:extLst>
          </p:cNvPr>
          <p:cNvSpPr/>
          <p:nvPr/>
        </p:nvSpPr>
        <p:spPr>
          <a:xfrm>
            <a:off x="8212094" y="2774240"/>
            <a:ext cx="3008355" cy="3008355"/>
          </a:xfrm>
          <a:prstGeom prst="ellipse">
            <a:avLst/>
          </a:prstGeom>
          <a:solidFill>
            <a:schemeClr val="bg1">
              <a:alpha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5" name="TextBox 4"/>
          <p:cNvSpPr txBox="1"/>
          <p:nvPr/>
        </p:nvSpPr>
        <p:spPr>
          <a:xfrm>
            <a:off x="4858779" y="3539753"/>
            <a:ext cx="2474439" cy="1477328"/>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000000"/>
                </a:solidFill>
                <a:effectLst/>
                <a:uLnTx/>
                <a:uFillTx/>
                <a:latin typeface="Arial" panose="020B0604020202020204"/>
                <a:ea typeface="+mn-ea"/>
                <a:cs typeface="+mn-cs"/>
              </a:rPr>
              <a:t>Operating dynamically and reactively to respond to the most impactful opportunities as they emerge. </a:t>
            </a:r>
          </a:p>
        </p:txBody>
      </p:sp>
      <p:sp>
        <p:nvSpPr>
          <p:cNvPr id="6" name="TextBox 5"/>
          <p:cNvSpPr txBox="1"/>
          <p:nvPr/>
        </p:nvSpPr>
        <p:spPr>
          <a:xfrm>
            <a:off x="8509428" y="3262754"/>
            <a:ext cx="2413686" cy="203132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000000"/>
                </a:solidFill>
                <a:effectLst/>
                <a:uLnTx/>
                <a:uFillTx/>
                <a:latin typeface="Arial" panose="020B0604020202020204"/>
                <a:ea typeface="+mn-ea"/>
                <a:cs typeface="+mn-cs"/>
              </a:rPr>
              <a:t>Addressing all aspects of the innovation challenge by making the University’s research, assets and talents more accessible.</a:t>
            </a:r>
          </a:p>
        </p:txBody>
      </p:sp>
      <p:cxnSp>
        <p:nvCxnSpPr>
          <p:cNvPr id="8" name="Straight Connector 7">
            <a:extLst>
              <a:ext uri="{FF2B5EF4-FFF2-40B4-BE49-F238E27FC236}">
                <a16:creationId xmlns:a16="http://schemas.microsoft.com/office/drawing/2014/main" id="{8D113525-7885-5172-9DA3-AF8C09DB5DAF}"/>
              </a:ext>
            </a:extLst>
          </p:cNvPr>
          <p:cNvCxnSpPr/>
          <p:nvPr/>
        </p:nvCxnSpPr>
        <p:spPr>
          <a:xfrm>
            <a:off x="-37669" y="1920096"/>
            <a:ext cx="12229669" cy="0"/>
          </a:xfrm>
          <a:prstGeom prst="line">
            <a:avLst/>
          </a:prstGeom>
          <a:ln w="635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974334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Placeholder 77" descr="A group of people sitting in a circle&#10;&#10;Description automatically generated">
            <a:extLst>
              <a:ext uri="{FF2B5EF4-FFF2-40B4-BE49-F238E27FC236}">
                <a16:creationId xmlns:a16="http://schemas.microsoft.com/office/drawing/2014/main" id="{66649AD4-C4FF-943C-E7BA-9C3C57C8C11D}"/>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3319978" y="0"/>
            <a:ext cx="8874125" cy="6858000"/>
          </a:xfrm>
          <a:prstGeom prst="rect">
            <a:avLst/>
          </a:prstGeom>
          <a:noFill/>
          <a:ln>
            <a:noFill/>
          </a:ln>
        </p:spPr>
      </p:pic>
      <p:sp>
        <p:nvSpPr>
          <p:cNvPr id="11" name="Text Placeholder 10">
            <a:extLst>
              <a:ext uri="{FF2B5EF4-FFF2-40B4-BE49-F238E27FC236}">
                <a16:creationId xmlns:a16="http://schemas.microsoft.com/office/drawing/2014/main" id="{136DC748-5618-ECD7-9AC8-AAAFE02E2563}"/>
              </a:ext>
            </a:extLst>
          </p:cNvPr>
          <p:cNvSpPr>
            <a:spLocks noGrp="1"/>
          </p:cNvSpPr>
          <p:nvPr>
            <p:ph type="body" sz="quarter" idx="11"/>
          </p:nvPr>
        </p:nvSpPr>
        <p:spPr>
          <a:xfrm>
            <a:off x="526647" y="707697"/>
            <a:ext cx="2313428" cy="2514303"/>
          </a:xfrm>
        </p:spPr>
        <p:txBody>
          <a:bodyPr/>
          <a:lstStyle/>
          <a:p>
            <a:r>
              <a:rPr lang="en-US" sz="1800"/>
              <a:t>Enabling our students, staff </a:t>
            </a:r>
            <a:br>
              <a:rPr lang="en-US" sz="1800"/>
            </a:br>
            <a:r>
              <a:rPr lang="en-US" sz="1800"/>
              <a:t>and graduates </a:t>
            </a:r>
            <a:br>
              <a:rPr lang="en-US" sz="1800"/>
            </a:br>
            <a:r>
              <a:rPr lang="en-US" sz="1800"/>
              <a:t>to develop entrepreneurial </a:t>
            </a:r>
            <a:br>
              <a:rPr lang="en-US" sz="1800"/>
            </a:br>
            <a:r>
              <a:rPr lang="en-US" sz="1800"/>
              <a:t>skills and capabilities </a:t>
            </a:r>
            <a:endParaRPr lang="en-US"/>
          </a:p>
        </p:txBody>
      </p:sp>
      <p:sp>
        <p:nvSpPr>
          <p:cNvPr id="15" name="Rectangle 14">
            <a:extLst>
              <a:ext uri="{FF2B5EF4-FFF2-40B4-BE49-F238E27FC236}">
                <a16:creationId xmlns:a16="http://schemas.microsoft.com/office/drawing/2014/main" id="{B8E72E0E-F4BE-4D5A-01E8-566F60BC463F}"/>
              </a:ext>
            </a:extLst>
          </p:cNvPr>
          <p:cNvSpPr/>
          <p:nvPr/>
        </p:nvSpPr>
        <p:spPr>
          <a:xfrm>
            <a:off x="3774640" y="707696"/>
            <a:ext cx="7960593" cy="3718180"/>
          </a:xfrm>
          <a:prstGeom prst="rect">
            <a:avLst/>
          </a:prstGeom>
          <a:solidFill>
            <a:schemeClr val="bg1">
              <a:alpha val="89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l" defTabSz="914400" rtl="0" eaLnBrk="1" fontAlgn="base"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630798"/>
                </a:solidFill>
                <a:effectLst/>
                <a:uLnTx/>
                <a:uFillTx/>
                <a:latin typeface="Arial" panose="020B0604020202020204"/>
                <a:ea typeface="+mn-ea"/>
                <a:cs typeface="+mn-cs"/>
              </a:rPr>
              <a:t>The </a:t>
            </a:r>
            <a:r>
              <a:rPr kumimoji="0" lang="en-GB" sz="1800" b="0" i="0" u="none" strike="noStrike" kern="1200" cap="none" spc="0" normalizeH="0" baseline="0" noProof="0">
                <a:ln>
                  <a:noFill/>
                </a:ln>
                <a:solidFill>
                  <a:srgbClr val="630798"/>
                </a:solidFill>
                <a:effectLst/>
                <a:uLnTx/>
                <a:uFillTx/>
                <a:latin typeface="Arial" panose="020B0604020202020204"/>
                <a:ea typeface="+mn-ea"/>
                <a:cs typeface="+mn-cs"/>
                <a:hlinkClick r:id="rId4">
                  <a:extLst>
                    <a:ext uri="{A12FA001-AC4F-418D-AE19-62706E023703}">
                      <ahyp:hlinkClr xmlns:ahyp="http://schemas.microsoft.com/office/drawing/2018/hyperlinkcolor" val="tx"/>
                    </a:ext>
                  </a:extLst>
                </a:hlinkClick>
              </a:rPr>
              <a:t>Masood Entrepreneurship Centre</a:t>
            </a:r>
            <a:r>
              <a:rPr kumimoji="0" lang="en-GB" sz="1800" b="0" i="0" u="none" strike="noStrike" kern="1200" cap="none" spc="0" normalizeH="0" baseline="0" noProof="0">
                <a:ln>
                  <a:noFill/>
                </a:ln>
                <a:solidFill>
                  <a:srgbClr val="630798"/>
                </a:solidFill>
                <a:effectLst/>
                <a:uLnTx/>
                <a:uFillTx/>
                <a:latin typeface="Arial" panose="020B0604020202020204"/>
                <a:ea typeface="+mn-ea"/>
                <a:cs typeface="+mn-cs"/>
              </a:rPr>
              <a:t> (MEC) is the focal point for </a:t>
            </a:r>
            <a:br>
              <a:rPr kumimoji="0" lang="en-GB" sz="1800" b="0" i="0" u="none" strike="noStrike" kern="1200" cap="none" spc="0" normalizeH="0" baseline="0" noProof="0">
                <a:ln>
                  <a:noFill/>
                </a:ln>
                <a:solidFill>
                  <a:srgbClr val="630798"/>
                </a:solidFill>
                <a:effectLst/>
                <a:uLnTx/>
                <a:uFillTx/>
                <a:latin typeface="Arial" panose="020B0604020202020204"/>
                <a:ea typeface="+mn-ea"/>
                <a:cs typeface="+mn-cs"/>
              </a:rPr>
            </a:br>
            <a:r>
              <a:rPr kumimoji="0" lang="en-GB" sz="1800" b="0" i="0" u="none" strike="noStrike" kern="1200" cap="none" spc="0" normalizeH="0" baseline="0" noProof="0">
                <a:ln>
                  <a:noFill/>
                </a:ln>
                <a:solidFill>
                  <a:srgbClr val="630798"/>
                </a:solidFill>
                <a:effectLst/>
                <a:uLnTx/>
                <a:uFillTx/>
                <a:latin typeface="Arial" panose="020B0604020202020204"/>
                <a:ea typeface="+mn-ea"/>
                <a:cs typeface="+mn-cs"/>
              </a:rPr>
              <a:t>enterprise and entrepreneurship teaching, learning and startup support at The University of Manchester.</a:t>
            </a:r>
          </a:p>
          <a:p>
            <a:pPr marL="0" marR="0" lvl="0" indent="0" algn="l" defTabSz="914400" rtl="0" eaLnBrk="1" fontAlgn="base"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630798"/>
              </a:solidFill>
              <a:effectLst/>
              <a:uLnTx/>
              <a:uFillTx/>
              <a:latin typeface="Arial" panose="020B0604020202020204"/>
              <a:ea typeface="+mn-ea"/>
              <a:cs typeface="+mn-cs"/>
            </a:endParaRP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630798"/>
                </a:solidFill>
                <a:effectLst/>
                <a:uLnTx/>
                <a:uFillTx/>
                <a:latin typeface="Arial" panose="020B0604020202020204"/>
                <a:ea typeface="+mn-ea"/>
                <a:cs typeface="+mn-cs"/>
              </a:rPr>
              <a:t>Stimulating and growing the University community's entrepreneurial </a:t>
            </a:r>
            <a:br>
              <a:rPr kumimoji="0" lang="en-GB" sz="1800" b="0" i="0" u="none" strike="noStrike" kern="1200" cap="none" spc="0" normalizeH="0" baseline="0" noProof="0">
                <a:ln>
                  <a:noFill/>
                </a:ln>
                <a:solidFill>
                  <a:srgbClr val="630798"/>
                </a:solidFill>
                <a:effectLst/>
                <a:uLnTx/>
                <a:uFillTx/>
                <a:latin typeface="Arial" panose="020B0604020202020204"/>
                <a:ea typeface="+mn-ea"/>
                <a:cs typeface="+mn-cs"/>
              </a:rPr>
            </a:br>
            <a:r>
              <a:rPr kumimoji="0" lang="en-GB" sz="1800" b="0" i="0" u="none" strike="noStrike" kern="1200" cap="none" spc="0" normalizeH="0" baseline="0" noProof="0">
                <a:ln>
                  <a:noFill/>
                </a:ln>
                <a:solidFill>
                  <a:srgbClr val="630798"/>
                </a:solidFill>
                <a:effectLst/>
                <a:uLnTx/>
                <a:uFillTx/>
                <a:latin typeface="Arial" panose="020B0604020202020204"/>
                <a:ea typeface="+mn-ea"/>
                <a:cs typeface="+mn-cs"/>
              </a:rPr>
              <a:t>and innovation mindset through a range of formal and informal learning opportunities.</a:t>
            </a:r>
          </a:p>
          <a:p>
            <a:pPr marL="0" marR="0" lvl="0" indent="0" algn="l" defTabSz="914400" rtl="0" eaLnBrk="1" fontAlgn="base"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630798"/>
              </a:solidFill>
              <a:effectLst/>
              <a:uLnTx/>
              <a:uFillTx/>
              <a:latin typeface="Arial" panose="020B0604020202020204"/>
              <a:ea typeface="+mn-ea"/>
              <a:cs typeface="+mn-cs"/>
            </a:endParaRP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630798"/>
                </a:solidFill>
                <a:effectLst/>
                <a:uLnTx/>
                <a:uFillTx/>
                <a:latin typeface="Arial" panose="020B0604020202020204"/>
                <a:ea typeface="+mn-ea"/>
                <a:cs typeface="+mn-cs"/>
              </a:rPr>
              <a:t>In 2023/24: </a:t>
            </a:r>
          </a:p>
          <a:p>
            <a:pPr marL="285750" marR="0" lvl="0" indent="-2857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a:ln>
                  <a:noFill/>
                </a:ln>
                <a:solidFill>
                  <a:srgbClr val="630798"/>
                </a:solidFill>
                <a:effectLst/>
                <a:uLnTx/>
                <a:uFillTx/>
                <a:latin typeface="Arial" panose="020B0604020202020204"/>
                <a:ea typeface="+mn-ea"/>
                <a:cs typeface="+mn-cs"/>
              </a:rPr>
              <a:t>More than 2,300 students took MEC Taught Units</a:t>
            </a:r>
          </a:p>
          <a:p>
            <a:pPr marL="285750" marR="0" lvl="0" indent="-2857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a:ln>
                  <a:noFill/>
                </a:ln>
                <a:solidFill>
                  <a:srgbClr val="630798"/>
                </a:solidFill>
                <a:effectLst/>
                <a:uLnTx/>
                <a:uFillTx/>
                <a:latin typeface="Arial" panose="020B0604020202020204"/>
                <a:ea typeface="+mn-ea"/>
                <a:cs typeface="+mn-cs"/>
              </a:rPr>
              <a:t>Over 4,000 registered for MEC events</a:t>
            </a:r>
            <a:endParaRPr kumimoji="0" lang="en-GB" sz="1800" b="0" i="0" u="none" strike="noStrike" kern="1200" cap="none" spc="0" normalizeH="0" baseline="0" noProof="0">
              <a:ln>
                <a:noFill/>
              </a:ln>
              <a:solidFill>
                <a:srgbClr val="630798"/>
              </a:solidFill>
              <a:effectLst/>
              <a:uLnTx/>
              <a:uFillTx/>
              <a:latin typeface="Arial" panose="020B0604020202020204"/>
              <a:ea typeface="+mn-ea"/>
              <a:cs typeface="Arial"/>
            </a:endParaRPr>
          </a:p>
          <a:p>
            <a:pPr marL="285750" marR="0" lvl="0" indent="-2857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a:ln>
                  <a:noFill/>
                </a:ln>
                <a:solidFill>
                  <a:srgbClr val="630798"/>
                </a:solidFill>
                <a:effectLst/>
                <a:uLnTx/>
                <a:uFillTx/>
                <a:latin typeface="Arial" panose="020B0604020202020204"/>
                <a:ea typeface="+mn-ea"/>
                <a:cs typeface="+mn-cs"/>
              </a:rPr>
              <a:t>54 businesses launched</a:t>
            </a:r>
          </a:p>
        </p:txBody>
      </p:sp>
      <p:sp>
        <p:nvSpPr>
          <p:cNvPr id="16" name="Rectangle 15">
            <a:extLst>
              <a:ext uri="{FF2B5EF4-FFF2-40B4-BE49-F238E27FC236}">
                <a16:creationId xmlns:a16="http://schemas.microsoft.com/office/drawing/2014/main" id="{6B304349-403E-757C-EFC9-D6EA4D8386C0}"/>
              </a:ext>
            </a:extLst>
          </p:cNvPr>
          <p:cNvSpPr/>
          <p:nvPr/>
        </p:nvSpPr>
        <p:spPr>
          <a:xfrm>
            <a:off x="3774639" y="4822499"/>
            <a:ext cx="7960593" cy="1638878"/>
          </a:xfrm>
          <a:prstGeom prst="rect">
            <a:avLst/>
          </a:prstGeom>
          <a:solidFill>
            <a:schemeClr val="bg1">
              <a:alpha val="89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630798"/>
                </a:solidFill>
                <a:effectLst/>
                <a:uLnTx/>
                <a:uFillTx/>
                <a:latin typeface="Arial" panose="020B0604020202020204"/>
                <a:ea typeface="+mn-ea"/>
                <a:cs typeface="+mn-cs"/>
              </a:rPr>
              <a:t>The </a:t>
            </a:r>
            <a:r>
              <a:rPr kumimoji="0" lang="en-US" sz="1800" b="0" i="0" u="none" strike="noStrike" kern="1200" cap="none" spc="0" normalizeH="0" baseline="0" noProof="0">
                <a:ln>
                  <a:noFill/>
                </a:ln>
                <a:solidFill>
                  <a:srgbClr val="630798"/>
                </a:solidFill>
                <a:effectLst/>
                <a:uLnTx/>
                <a:uFillTx/>
                <a:latin typeface="Arial" panose="020B0604020202020204"/>
                <a:ea typeface="+mn-ea"/>
                <a:cs typeface="+mn-cs"/>
                <a:hlinkClick r:id="rId5">
                  <a:extLst>
                    <a:ext uri="{A12FA001-AC4F-418D-AE19-62706E023703}">
                      <ahyp:hlinkClr xmlns:ahyp="http://schemas.microsoft.com/office/drawing/2018/hyperlinkcolor" val="tx"/>
                    </a:ext>
                  </a:extLst>
                </a:hlinkClick>
              </a:rPr>
              <a:t>Innovation Academy</a:t>
            </a:r>
            <a:r>
              <a:rPr kumimoji="0" lang="en-US" sz="1800" b="0" i="0" u="none" strike="noStrike" kern="1200" cap="none" spc="0" normalizeH="0" baseline="0" noProof="0">
                <a:ln>
                  <a:noFill/>
                </a:ln>
                <a:solidFill>
                  <a:srgbClr val="630798"/>
                </a:solidFill>
                <a:effectLst/>
                <a:uLnTx/>
                <a:uFillTx/>
                <a:latin typeface="Arial" panose="020B0604020202020204"/>
                <a:ea typeface="+mn-ea"/>
                <a:cs typeface="+mn-cs"/>
              </a:rPr>
              <a:t> provides researchers and academics </a:t>
            </a:r>
            <a:br>
              <a:rPr kumimoji="0" lang="en-US" sz="1800" b="0" i="0" u="none" strike="noStrike" kern="1200" cap="none" spc="0" normalizeH="0" baseline="0" noProof="0">
                <a:ln>
                  <a:noFill/>
                </a:ln>
                <a:solidFill>
                  <a:srgbClr val="630798"/>
                </a:solidFill>
                <a:effectLst/>
                <a:uLnTx/>
                <a:uFillTx/>
                <a:latin typeface="Arial" panose="020B0604020202020204"/>
                <a:ea typeface="+mn-ea"/>
                <a:cs typeface="+mn-cs"/>
              </a:rPr>
            </a:br>
            <a:r>
              <a:rPr kumimoji="0" lang="en-US" sz="1800" b="0" i="0" u="none" strike="noStrike" kern="1200" cap="none" spc="0" normalizeH="0" baseline="0" noProof="0">
                <a:ln>
                  <a:noFill/>
                </a:ln>
                <a:solidFill>
                  <a:srgbClr val="630798"/>
                </a:solidFill>
                <a:effectLst/>
                <a:uLnTx/>
                <a:uFillTx/>
                <a:latin typeface="Arial" panose="020B0604020202020204"/>
                <a:ea typeface="+mn-ea"/>
                <a:cs typeface="+mn-cs"/>
              </a:rPr>
              <a:t>with knowledge, support and signposting to enhance their </a:t>
            </a:r>
            <a:br>
              <a:rPr kumimoji="0" lang="en-US" sz="1800" b="0" i="0" u="none" strike="noStrike" kern="1200" cap="none" spc="0" normalizeH="0" baseline="0" noProof="0">
                <a:ln>
                  <a:noFill/>
                </a:ln>
                <a:solidFill>
                  <a:srgbClr val="630798"/>
                </a:solidFill>
                <a:effectLst/>
                <a:uLnTx/>
                <a:uFillTx/>
                <a:latin typeface="Arial" panose="020B0604020202020204"/>
                <a:ea typeface="+mn-ea"/>
                <a:cs typeface="+mn-cs"/>
              </a:rPr>
            </a:br>
            <a:r>
              <a:rPr kumimoji="0" lang="en-US" sz="1800" b="0" i="0" u="none" strike="noStrike" kern="1200" cap="none" spc="0" normalizeH="0" baseline="0" noProof="0">
                <a:ln>
                  <a:noFill/>
                </a:ln>
                <a:solidFill>
                  <a:srgbClr val="630798"/>
                </a:solidFill>
                <a:effectLst/>
                <a:uLnTx/>
                <a:uFillTx/>
                <a:latin typeface="Arial" panose="020B0604020202020204"/>
                <a:ea typeface="+mn-ea"/>
                <a:cs typeface="+mn-cs"/>
              </a:rPr>
              <a:t>innovation opportunities.</a:t>
            </a:r>
          </a:p>
        </p:txBody>
      </p:sp>
      <p:pic>
        <p:nvPicPr>
          <p:cNvPr id="18" name="Picture 17" descr="A purple cubes on a black background&#10;&#10;Description automatically generated">
            <a:extLst>
              <a:ext uri="{FF2B5EF4-FFF2-40B4-BE49-F238E27FC236}">
                <a16:creationId xmlns:a16="http://schemas.microsoft.com/office/drawing/2014/main" id="{0AB20590-09FB-72C9-043A-DD16378D663B}"/>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0153594" y="5614499"/>
            <a:ext cx="1358743" cy="664663"/>
          </a:xfrm>
          <a:prstGeom prst="rect">
            <a:avLst/>
          </a:prstGeom>
        </p:spPr>
      </p:pic>
      <p:pic>
        <p:nvPicPr>
          <p:cNvPr id="20" name="Picture 19">
            <a:extLst>
              <a:ext uri="{FF2B5EF4-FFF2-40B4-BE49-F238E27FC236}">
                <a16:creationId xmlns:a16="http://schemas.microsoft.com/office/drawing/2014/main" id="{30357508-FC7B-DE80-F277-724C71AA212E}"/>
              </a:ext>
            </a:extLst>
          </p:cNvPr>
          <p:cNvPicPr>
            <a:picLocks noChangeAspect="1"/>
          </p:cNvPicPr>
          <p:nvPr/>
        </p:nvPicPr>
        <p:blipFill>
          <a:blip r:embed="rId7"/>
          <a:stretch>
            <a:fillRect/>
          </a:stretch>
        </p:blipFill>
        <p:spPr>
          <a:xfrm>
            <a:off x="10178837" y="3041276"/>
            <a:ext cx="1333500" cy="1130300"/>
          </a:xfrm>
          <a:prstGeom prst="rect">
            <a:avLst/>
          </a:prstGeom>
        </p:spPr>
      </p:pic>
    </p:spTree>
    <p:extLst>
      <p:ext uri="{BB962C8B-B14F-4D97-AF65-F5344CB8AC3E}">
        <p14:creationId xmlns:p14="http://schemas.microsoft.com/office/powerpoint/2010/main" val="426392321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Placeholder 2" descr="A close-up of a x-ray&#10;&#10;Description automatically generated">
            <a:extLst>
              <a:ext uri="{FF2B5EF4-FFF2-40B4-BE49-F238E27FC236}">
                <a16:creationId xmlns:a16="http://schemas.microsoft.com/office/drawing/2014/main" id="{1AA5900E-BE36-B630-A8EE-403742750729}"/>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3328742" y="-11876"/>
            <a:ext cx="8889491" cy="6869875"/>
          </a:xfrm>
          <a:prstGeom prst="rect">
            <a:avLst/>
          </a:prstGeom>
          <a:solidFill>
            <a:srgbClr val="F0DEFF"/>
          </a:solidFill>
        </p:spPr>
      </p:pic>
      <p:sp>
        <p:nvSpPr>
          <p:cNvPr id="26" name="Rectangle 25">
            <a:extLst>
              <a:ext uri="{FF2B5EF4-FFF2-40B4-BE49-F238E27FC236}">
                <a16:creationId xmlns:a16="http://schemas.microsoft.com/office/drawing/2014/main" id="{7D992630-64DB-B706-395E-A0F8F73D57D6}"/>
              </a:ext>
            </a:extLst>
          </p:cNvPr>
          <p:cNvSpPr/>
          <p:nvPr/>
        </p:nvSpPr>
        <p:spPr>
          <a:xfrm rot="5400000">
            <a:off x="5870124" y="536124"/>
            <a:ext cx="3801762" cy="8889490"/>
          </a:xfrm>
          <a:prstGeom prst="rect">
            <a:avLst/>
          </a:prstGeom>
          <a:gradFill>
            <a:gsLst>
              <a:gs pos="100000">
                <a:schemeClr val="tx2"/>
              </a:gs>
              <a:gs pos="0">
                <a:schemeClr val="bg1">
                  <a:alpha val="0"/>
                </a:schemeClr>
              </a:gs>
              <a:gs pos="49000">
                <a:schemeClr val="tx2">
                  <a:alpha val="51351"/>
                </a:schemeClr>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13" name="Text Placeholder 12">
            <a:extLst>
              <a:ext uri="{FF2B5EF4-FFF2-40B4-BE49-F238E27FC236}">
                <a16:creationId xmlns:a16="http://schemas.microsoft.com/office/drawing/2014/main" id="{72F300AA-08EF-0B94-0B79-6852F2227E56}"/>
              </a:ext>
            </a:extLst>
          </p:cNvPr>
          <p:cNvSpPr>
            <a:spLocks noGrp="1"/>
          </p:cNvSpPr>
          <p:nvPr>
            <p:ph type="body" sz="quarter" idx="10"/>
          </p:nvPr>
        </p:nvSpPr>
        <p:spPr>
          <a:xfrm>
            <a:off x="311476" y="262950"/>
            <a:ext cx="2313428" cy="1409461"/>
          </a:xfrm>
        </p:spPr>
        <p:txBody>
          <a:bodyPr/>
          <a:lstStyle/>
          <a:p>
            <a:r>
              <a:rPr lang="en-GB" b="1">
                <a:latin typeface="Arial"/>
                <a:cs typeface="Arial"/>
              </a:rPr>
              <a:t>Postgraduate researchers</a:t>
            </a:r>
            <a:endParaRPr lang="en-GB" b="1"/>
          </a:p>
        </p:txBody>
      </p:sp>
      <p:sp>
        <p:nvSpPr>
          <p:cNvPr id="15" name="Text Placeholder 14">
            <a:extLst>
              <a:ext uri="{FF2B5EF4-FFF2-40B4-BE49-F238E27FC236}">
                <a16:creationId xmlns:a16="http://schemas.microsoft.com/office/drawing/2014/main" id="{813BADEB-DCB3-B44A-6FA3-8CE1860193A7}"/>
              </a:ext>
            </a:extLst>
          </p:cNvPr>
          <p:cNvSpPr>
            <a:spLocks noGrp="1"/>
          </p:cNvSpPr>
          <p:nvPr>
            <p:ph type="body" sz="quarter" idx="11"/>
          </p:nvPr>
        </p:nvSpPr>
        <p:spPr>
          <a:xfrm>
            <a:off x="311475" y="1779762"/>
            <a:ext cx="2802427" cy="1210574"/>
          </a:xfrm>
        </p:spPr>
        <p:txBody>
          <a:bodyPr vert="horz" lIns="91440" tIns="45720" rIns="91440" bIns="45720" rtlCol="0" anchor="t">
            <a:normAutofit/>
          </a:bodyPr>
          <a:lstStyle/>
          <a:p>
            <a:r>
              <a:rPr lang="en-GB">
                <a:latin typeface="Arial"/>
                <a:cs typeface="Arial"/>
              </a:rPr>
              <a:t>Attracting, developing and supporting global postgraduate research talent.</a:t>
            </a:r>
            <a:endParaRPr lang="en-GB"/>
          </a:p>
        </p:txBody>
      </p:sp>
      <p:sp>
        <p:nvSpPr>
          <p:cNvPr id="2" name="Rectangle 1">
            <a:extLst>
              <a:ext uri="{FF2B5EF4-FFF2-40B4-BE49-F238E27FC236}">
                <a16:creationId xmlns:a16="http://schemas.microsoft.com/office/drawing/2014/main" id="{A4DA0A89-349A-E4AD-BD53-9D915C3114B0}"/>
              </a:ext>
            </a:extLst>
          </p:cNvPr>
          <p:cNvSpPr/>
          <p:nvPr/>
        </p:nvSpPr>
        <p:spPr>
          <a:xfrm>
            <a:off x="3785509" y="5587126"/>
            <a:ext cx="7960593" cy="769718"/>
          </a:xfrm>
          <a:prstGeom prst="rect">
            <a:avLst/>
          </a:prstGeom>
          <a:solidFill>
            <a:srgbClr val="5C2A7A">
              <a:alpha val="89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3" name="Rectangle 2">
            <a:extLst>
              <a:ext uri="{FF2B5EF4-FFF2-40B4-BE49-F238E27FC236}">
                <a16:creationId xmlns:a16="http://schemas.microsoft.com/office/drawing/2014/main" id="{D30BCD6D-E0CF-AF32-AB36-15DF1D077BFB}"/>
              </a:ext>
            </a:extLst>
          </p:cNvPr>
          <p:cNvSpPr/>
          <p:nvPr/>
        </p:nvSpPr>
        <p:spPr>
          <a:xfrm>
            <a:off x="3785509" y="3580404"/>
            <a:ext cx="7960593" cy="1507397"/>
          </a:xfrm>
          <a:prstGeom prst="rect">
            <a:avLst/>
          </a:prstGeom>
          <a:solidFill>
            <a:schemeClr val="tx1">
              <a:lumMod val="50000"/>
              <a:alpha val="88000"/>
            </a:schemeClr>
          </a:solidFill>
          <a:ln w="127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graphicFrame>
        <p:nvGraphicFramePr>
          <p:cNvPr id="4" name="Table 3">
            <a:extLst>
              <a:ext uri="{FF2B5EF4-FFF2-40B4-BE49-F238E27FC236}">
                <a16:creationId xmlns:a16="http://schemas.microsoft.com/office/drawing/2014/main" id="{40AC769A-5C93-AD13-6CD2-32C98EDE9E0A}"/>
              </a:ext>
            </a:extLst>
          </p:cNvPr>
          <p:cNvGraphicFramePr>
            <a:graphicFrameLocks noGrp="1"/>
          </p:cNvGraphicFramePr>
          <p:nvPr/>
        </p:nvGraphicFramePr>
        <p:xfrm>
          <a:off x="4209608" y="3728001"/>
          <a:ext cx="7112392" cy="1180320"/>
        </p:xfrm>
        <a:graphic>
          <a:graphicData uri="http://schemas.openxmlformats.org/drawingml/2006/table">
            <a:tbl>
              <a:tblPr firstRow="1" bandRow="1">
                <a:tableStyleId>{5C22544A-7EE6-4342-B048-85BDC9FD1C3A}</a:tableStyleId>
              </a:tblPr>
              <a:tblGrid>
                <a:gridCol w="1566748">
                  <a:extLst>
                    <a:ext uri="{9D8B030D-6E8A-4147-A177-3AD203B41FA5}">
                      <a16:colId xmlns:a16="http://schemas.microsoft.com/office/drawing/2014/main" val="2145424548"/>
                    </a:ext>
                  </a:extLst>
                </a:gridCol>
                <a:gridCol w="254552">
                  <a:extLst>
                    <a:ext uri="{9D8B030D-6E8A-4147-A177-3AD203B41FA5}">
                      <a16:colId xmlns:a16="http://schemas.microsoft.com/office/drawing/2014/main" val="1888193004"/>
                    </a:ext>
                  </a:extLst>
                </a:gridCol>
                <a:gridCol w="1566748">
                  <a:extLst>
                    <a:ext uri="{9D8B030D-6E8A-4147-A177-3AD203B41FA5}">
                      <a16:colId xmlns:a16="http://schemas.microsoft.com/office/drawing/2014/main" val="1478772449"/>
                    </a:ext>
                  </a:extLst>
                </a:gridCol>
                <a:gridCol w="254552">
                  <a:extLst>
                    <a:ext uri="{9D8B030D-6E8A-4147-A177-3AD203B41FA5}">
                      <a16:colId xmlns:a16="http://schemas.microsoft.com/office/drawing/2014/main" val="977609943"/>
                    </a:ext>
                  </a:extLst>
                </a:gridCol>
                <a:gridCol w="1685583">
                  <a:extLst>
                    <a:ext uri="{9D8B030D-6E8A-4147-A177-3AD203B41FA5}">
                      <a16:colId xmlns:a16="http://schemas.microsoft.com/office/drawing/2014/main" val="3948952172"/>
                    </a:ext>
                  </a:extLst>
                </a:gridCol>
                <a:gridCol w="135716">
                  <a:extLst>
                    <a:ext uri="{9D8B030D-6E8A-4147-A177-3AD203B41FA5}">
                      <a16:colId xmlns:a16="http://schemas.microsoft.com/office/drawing/2014/main" val="1139365010"/>
                    </a:ext>
                  </a:extLst>
                </a:gridCol>
                <a:gridCol w="1648493">
                  <a:extLst>
                    <a:ext uri="{9D8B030D-6E8A-4147-A177-3AD203B41FA5}">
                      <a16:colId xmlns:a16="http://schemas.microsoft.com/office/drawing/2014/main" val="1342419380"/>
                    </a:ext>
                  </a:extLst>
                </a:gridCol>
              </a:tblGrid>
              <a:tr h="817157">
                <a:tc>
                  <a:txBody>
                    <a:bodyPr/>
                    <a:lstStyle/>
                    <a:p>
                      <a:pPr marL="0" marR="0" lvl="0" indent="0" algn="l" rtl="0" eaLnBrk="1" fontAlgn="auto" latinLnBrk="0" hangingPunct="1">
                        <a:lnSpc>
                          <a:spcPct val="100000"/>
                        </a:lnSpc>
                        <a:spcBef>
                          <a:spcPts val="0"/>
                        </a:spcBef>
                        <a:spcAft>
                          <a:spcPts val="0"/>
                        </a:spcAft>
                        <a:buClrTx/>
                        <a:buSzTx/>
                        <a:buFontTx/>
                        <a:buNone/>
                      </a:pPr>
                      <a:r>
                        <a:rPr lang="en-GB" sz="1300" b="1">
                          <a:solidFill>
                            <a:schemeClr val="bg1"/>
                          </a:solidFill>
                          <a:latin typeface="+mn-lt"/>
                          <a:cs typeface="Arial"/>
                        </a:rPr>
                        <a:t>Vibrant environment supported by doctoral academies</a:t>
                      </a:r>
                    </a:p>
                  </a:txBody>
                  <a:tcPr marL="0" marB="144000" anchor="b">
                    <a:lnL w="12700" cmpd="sng">
                      <a:noFill/>
                    </a:lnL>
                    <a:lnR w="12700" cmpd="sng">
                      <a:noFill/>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300">
                        <a:solidFill>
                          <a:schemeClr val="bg1"/>
                        </a:solidFill>
                        <a:latin typeface="+mn-lt"/>
                      </a:endParaRPr>
                    </a:p>
                  </a:txBody>
                  <a:tcPr marL="0" marB="144000" anchor="b">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GB" sz="1300">
                          <a:solidFill>
                            <a:schemeClr val="bg1"/>
                          </a:solidFill>
                          <a:latin typeface="+mn-lt"/>
                        </a:rPr>
                        <a:t>Developing talent and preparing future research and industry leaders</a:t>
                      </a:r>
                      <a:endParaRPr lang="en-GB" sz="1300" b="1">
                        <a:solidFill>
                          <a:schemeClr val="bg1"/>
                        </a:solidFill>
                        <a:latin typeface="+mn-lt"/>
                        <a:ea typeface="Open Sans Light"/>
                        <a:cs typeface="Arial"/>
                      </a:endParaRPr>
                    </a:p>
                  </a:txBody>
                  <a:tcPr marL="0" marB="144000" anchor="b">
                    <a:lnL w="12700" cmpd="sng">
                      <a:noFill/>
                    </a:lnL>
                    <a:lnR w="12700" cmpd="sng">
                      <a:noFill/>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300">
                        <a:solidFill>
                          <a:schemeClr val="bg1"/>
                        </a:solidFill>
                        <a:latin typeface="+mn-lt"/>
                      </a:endParaRPr>
                    </a:p>
                  </a:txBody>
                  <a:tcPr marL="0" marB="144000" anchor="b">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l" rtl="0" eaLnBrk="1" fontAlgn="auto" latinLnBrk="0" hangingPunct="1">
                        <a:lnSpc>
                          <a:spcPct val="100000"/>
                        </a:lnSpc>
                        <a:spcBef>
                          <a:spcPts val="0"/>
                        </a:spcBef>
                        <a:spcAft>
                          <a:spcPts val="0"/>
                        </a:spcAft>
                        <a:buClrTx/>
                        <a:buSzTx/>
                        <a:buFontTx/>
                        <a:buNone/>
                      </a:pPr>
                      <a:r>
                        <a:rPr lang="en-GB" sz="1300">
                          <a:solidFill>
                            <a:schemeClr val="bg1"/>
                          </a:solidFill>
                          <a:latin typeface="+mn-lt"/>
                        </a:rPr>
                        <a:t>Significant contribution to the University's research ecosystem</a:t>
                      </a:r>
                    </a:p>
                  </a:txBody>
                  <a:tcPr marL="0" marB="144000" anchor="b">
                    <a:lnL w="12700" cmpd="sng">
                      <a:noFill/>
                    </a:lnL>
                    <a:lnR w="12700" cmpd="sng">
                      <a:noFill/>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300">
                        <a:solidFill>
                          <a:schemeClr val="bg1"/>
                        </a:solidFill>
                        <a:latin typeface="+mn-lt"/>
                      </a:endParaRPr>
                    </a:p>
                  </a:txBody>
                  <a:tcPr marL="0" marB="144000" anchor="b">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l" rtl="0" eaLnBrk="1" fontAlgn="auto" latinLnBrk="0" hangingPunct="1">
                        <a:lnSpc>
                          <a:spcPct val="100000"/>
                        </a:lnSpc>
                        <a:spcBef>
                          <a:spcPts val="0"/>
                        </a:spcBef>
                        <a:spcAft>
                          <a:spcPts val="0"/>
                        </a:spcAft>
                        <a:buClrTx/>
                        <a:buSzTx/>
                        <a:buFontTx/>
                        <a:buNone/>
                      </a:pPr>
                      <a:r>
                        <a:rPr lang="en-GB" sz="1300">
                          <a:solidFill>
                            <a:schemeClr val="bg1"/>
                          </a:solidFill>
                          <a:latin typeface="+mn-lt"/>
                        </a:rPr>
                        <a:t>Coordinated leadership</a:t>
                      </a:r>
                      <a:r>
                        <a:rPr lang="en-GB" sz="1300" baseline="0">
                          <a:solidFill>
                            <a:schemeClr val="bg1"/>
                          </a:solidFill>
                          <a:latin typeface="+mn-lt"/>
                        </a:rPr>
                        <a:t> and strategy through Manchester Doctoral College</a:t>
                      </a:r>
                      <a:endParaRPr lang="en-GB" sz="1300">
                        <a:solidFill>
                          <a:schemeClr val="bg1"/>
                        </a:solidFill>
                        <a:latin typeface="+mn-lt"/>
                      </a:endParaRPr>
                    </a:p>
                  </a:txBody>
                  <a:tcPr marL="0" marB="144000" anchor="b">
                    <a:lnL w="12700" cmpd="sng">
                      <a:noFill/>
                    </a:lnL>
                    <a:lnR w="12700" cmpd="sng">
                      <a:noFill/>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60873295"/>
                  </a:ext>
                </a:extLst>
              </a:tr>
            </a:tbl>
          </a:graphicData>
        </a:graphic>
      </p:graphicFrame>
      <p:sp>
        <p:nvSpPr>
          <p:cNvPr id="16" name="TextBox 15">
            <a:extLst>
              <a:ext uri="{FF2B5EF4-FFF2-40B4-BE49-F238E27FC236}">
                <a16:creationId xmlns:a16="http://schemas.microsoft.com/office/drawing/2014/main" id="{CA246B22-9844-18B7-51DB-11EB641BF58F}"/>
              </a:ext>
            </a:extLst>
          </p:cNvPr>
          <p:cNvSpPr txBox="1"/>
          <p:nvPr/>
        </p:nvSpPr>
        <p:spPr>
          <a:xfrm>
            <a:off x="3816686" y="5741152"/>
            <a:ext cx="2630559" cy="461665"/>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rgbClr val="FFFFFF"/>
                </a:solidFill>
                <a:effectLst/>
                <a:uLnTx/>
                <a:uFillTx/>
                <a:latin typeface="Arial" panose="020B0604020202020204"/>
                <a:ea typeface="+mn-ea"/>
                <a:cs typeface="+mn-cs"/>
              </a:rPr>
              <a:t>Doctoral programmes worth more than £100 million</a:t>
            </a:r>
            <a:endParaRPr kumimoji="0" lang="en-GB" sz="1200" b="0" i="0" u="none" strike="noStrike" kern="1200" cap="none" spc="0" normalizeH="0" baseline="0" noProof="0">
              <a:ln>
                <a:noFill/>
              </a:ln>
              <a:solidFill>
                <a:srgbClr val="FFFFFF"/>
              </a:solidFill>
              <a:effectLst/>
              <a:uLnTx/>
              <a:uFillTx/>
              <a:latin typeface="Arial" panose="020B0604020202020204"/>
              <a:ea typeface="Calibri" panose="020F0502020204030204"/>
              <a:cs typeface="Calibri" panose="020F0502020204030204"/>
            </a:endParaRPr>
          </a:p>
        </p:txBody>
      </p:sp>
      <p:sp>
        <p:nvSpPr>
          <p:cNvPr id="18" name="TextBox 17">
            <a:extLst>
              <a:ext uri="{FF2B5EF4-FFF2-40B4-BE49-F238E27FC236}">
                <a16:creationId xmlns:a16="http://schemas.microsoft.com/office/drawing/2014/main" id="{E0F9D7DF-190C-BE0A-6C03-4B6FA28EABA6}"/>
              </a:ext>
            </a:extLst>
          </p:cNvPr>
          <p:cNvSpPr txBox="1"/>
          <p:nvPr/>
        </p:nvSpPr>
        <p:spPr>
          <a:xfrm>
            <a:off x="6535100" y="5772637"/>
            <a:ext cx="2683491" cy="461665"/>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rgbClr val="FFFFFF"/>
                </a:solidFill>
                <a:effectLst/>
                <a:uLnTx/>
                <a:uFillTx/>
                <a:latin typeface="Arial" panose="020B0604020202020204"/>
                <a:ea typeface="Calibri"/>
                <a:cs typeface="Calibri"/>
              </a:rPr>
              <a:t>5th largest PGR population </a:t>
            </a:r>
            <a:br>
              <a:rPr kumimoji="0" lang="en-GB" sz="1200" b="0" i="0" u="none" strike="noStrike" kern="1200" cap="none" spc="0" normalizeH="0" baseline="0" noProof="0">
                <a:ln>
                  <a:noFill/>
                </a:ln>
                <a:solidFill>
                  <a:srgbClr val="FFFFFF"/>
                </a:solidFill>
                <a:effectLst/>
                <a:uLnTx/>
                <a:uFillTx/>
                <a:latin typeface="Arial" panose="020B0604020202020204"/>
                <a:ea typeface="Calibri"/>
                <a:cs typeface="Calibri"/>
              </a:rPr>
            </a:br>
            <a:r>
              <a:rPr kumimoji="0" lang="en-GB" sz="1200" b="0" i="0" u="none" strike="noStrike" kern="1200" cap="none" spc="0" normalizeH="0" baseline="0" noProof="0">
                <a:ln>
                  <a:noFill/>
                </a:ln>
                <a:solidFill>
                  <a:srgbClr val="FFFFFF"/>
                </a:solidFill>
                <a:effectLst/>
                <a:uLnTx/>
                <a:uFillTx/>
                <a:latin typeface="Arial" panose="020B0604020202020204"/>
                <a:ea typeface="Calibri"/>
                <a:cs typeface="Calibri"/>
              </a:rPr>
              <a:t>in the UK</a:t>
            </a:r>
            <a:endParaRPr kumimoji="0" lang="en-GB" sz="12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20" name="TextBox 19">
            <a:extLst>
              <a:ext uri="{FF2B5EF4-FFF2-40B4-BE49-F238E27FC236}">
                <a16:creationId xmlns:a16="http://schemas.microsoft.com/office/drawing/2014/main" id="{BD4CEB88-9681-159A-7CFA-31ACF2E0D421}"/>
              </a:ext>
            </a:extLst>
          </p:cNvPr>
          <p:cNvSpPr txBox="1"/>
          <p:nvPr/>
        </p:nvSpPr>
        <p:spPr>
          <a:xfrm>
            <a:off x="9300512" y="5756540"/>
            <a:ext cx="2445588" cy="430887"/>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a:ln>
                  <a:noFill/>
                </a:ln>
                <a:solidFill>
                  <a:srgbClr val="FFFFFF"/>
                </a:solidFill>
                <a:effectLst/>
                <a:uLnTx/>
                <a:uFillTx/>
                <a:latin typeface="Arial" panose="020B0604020202020204"/>
                <a:ea typeface="+mn-ea"/>
                <a:cs typeface="+mn-cs"/>
              </a:rPr>
              <a:t>Joint-funded PhDs with global institutions</a:t>
            </a:r>
            <a:endParaRPr kumimoji="0" lang="en-GB" sz="1100" b="0" i="0" u="none" strike="noStrike" kern="1200" cap="none" spc="0" normalizeH="0" baseline="0" noProof="0">
              <a:ln>
                <a:noFill/>
              </a:ln>
              <a:solidFill>
                <a:srgbClr val="FFFFFF"/>
              </a:solidFill>
              <a:effectLst/>
              <a:uLnTx/>
              <a:uFillTx/>
              <a:latin typeface="Arial" panose="020B0604020202020204"/>
              <a:ea typeface="+mn-ea"/>
              <a:cs typeface="Arial"/>
            </a:endParaRPr>
          </a:p>
        </p:txBody>
      </p:sp>
      <p:cxnSp>
        <p:nvCxnSpPr>
          <p:cNvPr id="28" name="Straight Connector 27">
            <a:extLst>
              <a:ext uri="{FF2B5EF4-FFF2-40B4-BE49-F238E27FC236}">
                <a16:creationId xmlns:a16="http://schemas.microsoft.com/office/drawing/2014/main" id="{D1EDFC15-77BD-07F4-1F43-88E5A6212673}"/>
              </a:ext>
            </a:extLst>
          </p:cNvPr>
          <p:cNvCxnSpPr>
            <a:cxnSpLocks/>
          </p:cNvCxnSpPr>
          <p:nvPr/>
        </p:nvCxnSpPr>
        <p:spPr>
          <a:xfrm>
            <a:off x="6457878" y="5655076"/>
            <a:ext cx="0" cy="579226"/>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5A03C07F-3CE8-1041-3740-749A689EA069}"/>
              </a:ext>
            </a:extLst>
          </p:cNvPr>
          <p:cNvCxnSpPr>
            <a:cxnSpLocks/>
          </p:cNvCxnSpPr>
          <p:nvPr/>
        </p:nvCxnSpPr>
        <p:spPr>
          <a:xfrm>
            <a:off x="9295813" y="5655076"/>
            <a:ext cx="4699" cy="579226"/>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6282026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Placeholder 12">
            <a:extLst>
              <a:ext uri="{FF2B5EF4-FFF2-40B4-BE49-F238E27FC236}">
                <a16:creationId xmlns:a16="http://schemas.microsoft.com/office/drawing/2014/main" id="{65392CD3-856E-9021-973F-08EA4704EF16}"/>
              </a:ext>
            </a:extLst>
          </p:cNvPr>
          <p:cNvPicPr>
            <a:picLocks noGrp="1" noChangeAspect="1"/>
          </p:cNvPicPr>
          <p:nvPr>
            <p:ph type="pic" sz="quarter" idx="14"/>
          </p:nvPr>
        </p:nvPicPr>
        <p:blipFill>
          <a:blip r:embed="rId3" cstate="screen">
            <a:extLst>
              <a:ext uri="{28A0092B-C50C-407E-A947-70E740481C1C}">
                <a14:useLocalDpi xmlns:a14="http://schemas.microsoft.com/office/drawing/2010/main"/>
              </a:ext>
            </a:extLst>
          </a:blip>
          <a:srcRect/>
          <a:stretch/>
        </p:blipFill>
        <p:spPr>
          <a:xfrm>
            <a:off x="3353037" y="0"/>
            <a:ext cx="8874125" cy="6858000"/>
          </a:xfrm>
        </p:spPr>
      </p:pic>
      <p:sp>
        <p:nvSpPr>
          <p:cNvPr id="15" name="Rectangle 14">
            <a:extLst>
              <a:ext uri="{FF2B5EF4-FFF2-40B4-BE49-F238E27FC236}">
                <a16:creationId xmlns:a16="http://schemas.microsoft.com/office/drawing/2014/main" id="{2B1F5224-68A6-B01C-083C-19E044264ADF}"/>
              </a:ext>
            </a:extLst>
          </p:cNvPr>
          <p:cNvSpPr/>
          <p:nvPr/>
        </p:nvSpPr>
        <p:spPr>
          <a:xfrm rot="5400000">
            <a:off x="5752459" y="393208"/>
            <a:ext cx="4075280" cy="8874125"/>
          </a:xfrm>
          <a:prstGeom prst="rect">
            <a:avLst/>
          </a:prstGeom>
          <a:gradFill>
            <a:gsLst>
              <a:gs pos="100000">
                <a:schemeClr val="tx2"/>
              </a:gs>
              <a:gs pos="0">
                <a:schemeClr val="bg1">
                  <a:alpha val="0"/>
                </a:schemeClr>
              </a:gs>
              <a:gs pos="49000">
                <a:schemeClr val="tx2">
                  <a:alpha val="51351"/>
                </a:schemeClr>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2" name="Rectangle 1">
            <a:extLst>
              <a:ext uri="{FF2B5EF4-FFF2-40B4-BE49-F238E27FC236}">
                <a16:creationId xmlns:a16="http://schemas.microsoft.com/office/drawing/2014/main" id="{F1F76CD0-F51A-FFDC-8515-8B8A4C6DDFEC}"/>
              </a:ext>
            </a:extLst>
          </p:cNvPr>
          <p:cNvSpPr/>
          <p:nvPr/>
        </p:nvSpPr>
        <p:spPr>
          <a:xfrm>
            <a:off x="3785509" y="5587126"/>
            <a:ext cx="7960593" cy="769718"/>
          </a:xfrm>
          <a:prstGeom prst="rect">
            <a:avLst/>
          </a:prstGeom>
          <a:solidFill>
            <a:srgbClr val="5C2A7A">
              <a:alpha val="89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3" name="Text Placeholder 2">
            <a:extLst>
              <a:ext uri="{FF2B5EF4-FFF2-40B4-BE49-F238E27FC236}">
                <a16:creationId xmlns:a16="http://schemas.microsoft.com/office/drawing/2014/main" id="{02F89E2F-937F-A70C-BB2D-858604005455}"/>
              </a:ext>
            </a:extLst>
          </p:cNvPr>
          <p:cNvSpPr>
            <a:spLocks noGrp="1"/>
          </p:cNvSpPr>
          <p:nvPr>
            <p:ph type="body" sz="quarter" idx="10"/>
          </p:nvPr>
        </p:nvSpPr>
        <p:spPr>
          <a:xfrm>
            <a:off x="290513" y="288439"/>
            <a:ext cx="2313428" cy="1409461"/>
          </a:xfrm>
        </p:spPr>
        <p:txBody>
          <a:bodyPr/>
          <a:lstStyle/>
          <a:p>
            <a:r>
              <a:rPr lang="en-GB" b="1"/>
              <a:t>Research fellowships</a:t>
            </a:r>
            <a:endParaRPr lang="en-US" b="1"/>
          </a:p>
        </p:txBody>
      </p:sp>
      <p:sp>
        <p:nvSpPr>
          <p:cNvPr id="5" name="Text Placeholder 4">
            <a:extLst>
              <a:ext uri="{FF2B5EF4-FFF2-40B4-BE49-F238E27FC236}">
                <a16:creationId xmlns:a16="http://schemas.microsoft.com/office/drawing/2014/main" id="{D3FA3A4D-FA18-13FD-AB6A-29BF90C9CC00}"/>
              </a:ext>
            </a:extLst>
          </p:cNvPr>
          <p:cNvSpPr>
            <a:spLocks noGrp="1"/>
          </p:cNvSpPr>
          <p:nvPr>
            <p:ph type="body" sz="quarter" idx="11"/>
          </p:nvPr>
        </p:nvSpPr>
        <p:spPr>
          <a:xfrm>
            <a:off x="290513" y="1837482"/>
            <a:ext cx="2313428" cy="1583336"/>
          </a:xfrm>
        </p:spPr>
        <p:txBody>
          <a:bodyPr vert="horz" lIns="91440" tIns="45720" rIns="91440" bIns="45720" rtlCol="0" anchor="t">
            <a:normAutofit/>
          </a:bodyPr>
          <a:lstStyle/>
          <a:p>
            <a:r>
              <a:rPr lang="en-GB">
                <a:latin typeface="Arial"/>
                <a:cs typeface="Arial"/>
              </a:rPr>
              <a:t>Developing a community of research fellows as current or future research leaders. </a:t>
            </a:r>
          </a:p>
          <a:p>
            <a:endParaRPr lang="en-GB"/>
          </a:p>
          <a:p>
            <a:endParaRPr lang="en-GB"/>
          </a:p>
          <a:p>
            <a:endParaRPr lang="en-GB"/>
          </a:p>
          <a:p>
            <a:endParaRPr lang="en-GB"/>
          </a:p>
          <a:p>
            <a:endParaRPr lang="en-GB" sz="800"/>
          </a:p>
        </p:txBody>
      </p:sp>
      <p:sp>
        <p:nvSpPr>
          <p:cNvPr id="22" name="TextBox 21">
            <a:extLst>
              <a:ext uri="{FF2B5EF4-FFF2-40B4-BE49-F238E27FC236}">
                <a16:creationId xmlns:a16="http://schemas.microsoft.com/office/drawing/2014/main" id="{D7CA7756-687C-C47E-B48D-0FE585222F2A}"/>
              </a:ext>
            </a:extLst>
          </p:cNvPr>
          <p:cNvSpPr txBox="1"/>
          <p:nvPr/>
        </p:nvSpPr>
        <p:spPr>
          <a:xfrm>
            <a:off x="9295813" y="5603758"/>
            <a:ext cx="2422640" cy="769441"/>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a:ln>
                  <a:noFill/>
                </a:ln>
                <a:solidFill>
                  <a:srgbClr val="FFFFFF"/>
                </a:solidFill>
                <a:effectLst/>
                <a:uLnTx/>
                <a:uFillTx/>
                <a:latin typeface="Arial" panose="020B0604020202020204"/>
                <a:ea typeface="+mn-ea"/>
                <a:cs typeface="Arial"/>
              </a:rPr>
              <a:t>£28m investment to recruit and fund more than 200 early career researchers, with philanthropic support</a:t>
            </a:r>
          </a:p>
        </p:txBody>
      </p:sp>
      <p:cxnSp>
        <p:nvCxnSpPr>
          <p:cNvPr id="21" name="Straight Connector 20">
            <a:extLst>
              <a:ext uri="{FF2B5EF4-FFF2-40B4-BE49-F238E27FC236}">
                <a16:creationId xmlns:a16="http://schemas.microsoft.com/office/drawing/2014/main" id="{9A6F35CE-5B9C-3686-D7AC-3CFB791DFB46}"/>
              </a:ext>
            </a:extLst>
          </p:cNvPr>
          <p:cNvCxnSpPr>
            <a:cxnSpLocks/>
          </p:cNvCxnSpPr>
          <p:nvPr/>
        </p:nvCxnSpPr>
        <p:spPr>
          <a:xfrm>
            <a:off x="6457879" y="5659176"/>
            <a:ext cx="0" cy="623857"/>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8EACFAA6-96DF-91EA-BB0E-5548EF49B30C}"/>
              </a:ext>
            </a:extLst>
          </p:cNvPr>
          <p:cNvCxnSpPr>
            <a:cxnSpLocks/>
          </p:cNvCxnSpPr>
          <p:nvPr/>
        </p:nvCxnSpPr>
        <p:spPr>
          <a:xfrm>
            <a:off x="9295813" y="5659176"/>
            <a:ext cx="0" cy="623857"/>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p:sp>
        <p:nvSpPr>
          <p:cNvPr id="4" name="Rectangle 3">
            <a:extLst>
              <a:ext uri="{FF2B5EF4-FFF2-40B4-BE49-F238E27FC236}">
                <a16:creationId xmlns:a16="http://schemas.microsoft.com/office/drawing/2014/main" id="{A1B94A59-20FC-F0CE-645F-A5F5D652A7A0}"/>
              </a:ext>
            </a:extLst>
          </p:cNvPr>
          <p:cNvSpPr/>
          <p:nvPr/>
        </p:nvSpPr>
        <p:spPr>
          <a:xfrm>
            <a:off x="3785509" y="3560400"/>
            <a:ext cx="7960593" cy="1527401"/>
          </a:xfrm>
          <a:prstGeom prst="rect">
            <a:avLst/>
          </a:prstGeom>
          <a:solidFill>
            <a:schemeClr val="tx1">
              <a:lumMod val="50000"/>
              <a:alpha val="88000"/>
            </a:schemeClr>
          </a:solidFill>
          <a:ln w="127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graphicFrame>
        <p:nvGraphicFramePr>
          <p:cNvPr id="6" name="Table 5">
            <a:extLst>
              <a:ext uri="{FF2B5EF4-FFF2-40B4-BE49-F238E27FC236}">
                <a16:creationId xmlns:a16="http://schemas.microsoft.com/office/drawing/2014/main" id="{97F47230-3C29-DFEB-AA58-8E7311978A87}"/>
              </a:ext>
            </a:extLst>
          </p:cNvPr>
          <p:cNvGraphicFramePr>
            <a:graphicFrameLocks noGrp="1"/>
          </p:cNvGraphicFramePr>
          <p:nvPr/>
        </p:nvGraphicFramePr>
        <p:xfrm>
          <a:off x="4139199" y="3726150"/>
          <a:ext cx="7301799" cy="1043668"/>
        </p:xfrm>
        <a:graphic>
          <a:graphicData uri="http://schemas.openxmlformats.org/drawingml/2006/table">
            <a:tbl>
              <a:tblPr firstRow="1" bandRow="1">
                <a:tableStyleId>{5C22544A-7EE6-4342-B048-85BDC9FD1C3A}</a:tableStyleId>
              </a:tblPr>
              <a:tblGrid>
                <a:gridCol w="2196067">
                  <a:extLst>
                    <a:ext uri="{9D8B030D-6E8A-4147-A177-3AD203B41FA5}">
                      <a16:colId xmlns:a16="http://schemas.microsoft.com/office/drawing/2014/main" val="2145424548"/>
                    </a:ext>
                  </a:extLst>
                </a:gridCol>
                <a:gridCol w="356799">
                  <a:extLst>
                    <a:ext uri="{9D8B030D-6E8A-4147-A177-3AD203B41FA5}">
                      <a16:colId xmlns:a16="http://schemas.microsoft.com/office/drawing/2014/main" val="1888193004"/>
                    </a:ext>
                  </a:extLst>
                </a:gridCol>
                <a:gridCol w="2196067">
                  <a:extLst>
                    <a:ext uri="{9D8B030D-6E8A-4147-A177-3AD203B41FA5}">
                      <a16:colId xmlns:a16="http://schemas.microsoft.com/office/drawing/2014/main" val="1478772449"/>
                    </a:ext>
                  </a:extLst>
                </a:gridCol>
                <a:gridCol w="356799">
                  <a:extLst>
                    <a:ext uri="{9D8B030D-6E8A-4147-A177-3AD203B41FA5}">
                      <a16:colId xmlns:a16="http://schemas.microsoft.com/office/drawing/2014/main" val="977609943"/>
                    </a:ext>
                  </a:extLst>
                </a:gridCol>
                <a:gridCol w="2196067">
                  <a:extLst>
                    <a:ext uri="{9D8B030D-6E8A-4147-A177-3AD203B41FA5}">
                      <a16:colId xmlns:a16="http://schemas.microsoft.com/office/drawing/2014/main" val="3948952172"/>
                    </a:ext>
                  </a:extLst>
                </a:gridCol>
              </a:tblGrid>
              <a:tr h="817157">
                <a:tc>
                  <a:txBody>
                    <a:bodyPr/>
                    <a:lstStyle/>
                    <a:p>
                      <a:pPr marL="0" marR="0" lvl="0" indent="0" algn="l">
                        <a:lnSpc>
                          <a:spcPct val="90000"/>
                        </a:lnSpc>
                        <a:spcBef>
                          <a:spcPts val="1000"/>
                        </a:spcBef>
                        <a:spcAft>
                          <a:spcPts val="0"/>
                        </a:spcAft>
                        <a:buNone/>
                      </a:pPr>
                      <a:r>
                        <a:rPr lang="en-GB" sz="1300" b="1" i="0" u="none" strike="noStrike" noProof="0">
                          <a:solidFill>
                            <a:srgbClr val="FFFFFF"/>
                          </a:solidFill>
                          <a:latin typeface="+mn-lt"/>
                        </a:rPr>
                        <a:t>Thriving and diverse Fellows community across all three Faculties</a:t>
                      </a:r>
                      <a:endParaRPr lang="en-GB" sz="1300"/>
                    </a:p>
                  </a:txBody>
                  <a:tcPr marL="0" marB="144000" anchor="b">
                    <a:lnL w="12700" cmpd="sng">
                      <a:noFill/>
                    </a:lnL>
                    <a:lnR w="12700" cmpd="sng">
                      <a:noFill/>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300">
                        <a:solidFill>
                          <a:schemeClr val="bg1"/>
                        </a:solidFill>
                        <a:latin typeface="+mn-lt"/>
                      </a:endParaRPr>
                    </a:p>
                  </a:txBody>
                  <a:tcPr marL="0" marB="144000" anchor="b">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l">
                        <a:lnSpc>
                          <a:spcPct val="90000"/>
                        </a:lnSpc>
                        <a:spcBef>
                          <a:spcPts val="1000"/>
                        </a:spcBef>
                        <a:spcAft>
                          <a:spcPts val="0"/>
                        </a:spcAft>
                        <a:buNone/>
                      </a:pPr>
                      <a:endParaRPr lang="en-GB" sz="1400" b="0" i="0" u="none" strike="noStrike" noProof="0">
                        <a:solidFill>
                          <a:srgbClr val="630798"/>
                        </a:solidFill>
                        <a:latin typeface="Arial"/>
                      </a:endParaRPr>
                    </a:p>
                    <a:p>
                      <a:pPr marL="0" marR="0" lvl="0" indent="0" algn="l">
                        <a:lnSpc>
                          <a:spcPct val="90000"/>
                        </a:lnSpc>
                        <a:spcBef>
                          <a:spcPts val="1000"/>
                        </a:spcBef>
                        <a:spcAft>
                          <a:spcPts val="0"/>
                        </a:spcAft>
                        <a:buNone/>
                      </a:pPr>
                      <a:r>
                        <a:rPr lang="en-GB" sz="1300" b="1" i="0" u="none" strike="noStrike" noProof="0">
                          <a:solidFill>
                            <a:srgbClr val="FFFFFF"/>
                          </a:solidFill>
                          <a:latin typeface="Arial"/>
                        </a:rPr>
                        <a:t>Access</a:t>
                      </a:r>
                      <a:r>
                        <a:rPr lang="en-GB" sz="1300" b="1" i="0" u="none" strike="noStrike" baseline="0" noProof="0">
                          <a:solidFill>
                            <a:srgbClr val="FFFFFF"/>
                          </a:solidFill>
                          <a:latin typeface="Arial"/>
                        </a:rPr>
                        <a:t> to b</a:t>
                      </a:r>
                      <a:r>
                        <a:rPr lang="en-GB" sz="1300" b="1" i="0" u="none" strike="noStrike" noProof="0">
                          <a:solidFill>
                            <a:srgbClr val="FFFFFF"/>
                          </a:solidFill>
                          <a:latin typeface="Arial"/>
                        </a:rPr>
                        <a:t>espoke leadership and development programmes</a:t>
                      </a:r>
                      <a:endParaRPr lang="en-GB" sz="1300"/>
                    </a:p>
                  </a:txBody>
                  <a:tcPr marL="0" marB="144000" anchor="b">
                    <a:lnL w="12700" cmpd="sng">
                      <a:noFill/>
                    </a:lnL>
                    <a:lnR w="12700" cmpd="sng">
                      <a:noFill/>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300">
                        <a:solidFill>
                          <a:schemeClr val="bg1"/>
                        </a:solidFill>
                        <a:latin typeface="+mn-lt"/>
                      </a:endParaRPr>
                    </a:p>
                  </a:txBody>
                  <a:tcPr marL="0" marB="144000" anchor="b">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indent="0">
                        <a:spcAft>
                          <a:spcPts val="600"/>
                        </a:spcAft>
                        <a:buFontTx/>
                        <a:buNone/>
                      </a:pPr>
                      <a:r>
                        <a:rPr lang="en-GB" sz="1300">
                          <a:solidFill>
                            <a:schemeClr val="bg1"/>
                          </a:solidFill>
                          <a:latin typeface="+mn-lt"/>
                        </a:rPr>
                        <a:t>Access to coaching, mentoring and networking opportunities</a:t>
                      </a:r>
                    </a:p>
                  </a:txBody>
                  <a:tcPr marL="0" marB="144000" anchor="b">
                    <a:lnL w="12700" cmpd="sng">
                      <a:noFill/>
                    </a:lnL>
                    <a:lnR w="12700" cmpd="sng">
                      <a:noFill/>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60873295"/>
                  </a:ext>
                </a:extLst>
              </a:tr>
            </a:tbl>
          </a:graphicData>
        </a:graphic>
      </p:graphicFrame>
      <p:sp>
        <p:nvSpPr>
          <p:cNvPr id="7" name="TextBox 6">
            <a:extLst>
              <a:ext uri="{FF2B5EF4-FFF2-40B4-BE49-F238E27FC236}">
                <a16:creationId xmlns:a16="http://schemas.microsoft.com/office/drawing/2014/main" id="{5A5D87BC-8CA1-10C5-F4F2-31C43164467F}"/>
              </a:ext>
            </a:extLst>
          </p:cNvPr>
          <p:cNvSpPr txBox="1"/>
          <p:nvPr/>
        </p:nvSpPr>
        <p:spPr>
          <a:xfrm>
            <a:off x="3785508" y="5659785"/>
            <a:ext cx="2613804" cy="62324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50" b="1" i="0" u="none" strike="noStrike" kern="1200" cap="none" spc="0" normalizeH="0" baseline="0" noProof="0">
                <a:ln>
                  <a:noFill/>
                </a:ln>
                <a:solidFill>
                  <a:srgbClr val="FFFFFF"/>
                </a:solidFill>
                <a:effectLst/>
                <a:uLnTx/>
                <a:uFillTx/>
                <a:latin typeface="Arial" panose="020B0604020202020204"/>
                <a:ea typeface="+mn-ea"/>
                <a:cs typeface="+mn-cs"/>
              </a:rPr>
              <a:t>Supporting individual awards at postdoctoral, career development and professorial stages</a:t>
            </a:r>
            <a:endParaRPr kumimoji="0" lang="en-US" sz="1150" b="0" i="0" u="none" strike="noStrike" kern="1200" cap="none" spc="0" normalizeH="0" baseline="0" noProof="0">
              <a:ln>
                <a:noFill/>
              </a:ln>
              <a:solidFill>
                <a:srgbClr val="630798"/>
              </a:solidFill>
              <a:effectLst/>
              <a:uLnTx/>
              <a:uFillTx/>
              <a:latin typeface="Arial" panose="020B0604020202020204"/>
              <a:ea typeface="+mn-ea"/>
              <a:cs typeface="+mn-cs"/>
            </a:endParaRPr>
          </a:p>
        </p:txBody>
      </p:sp>
      <p:sp>
        <p:nvSpPr>
          <p:cNvPr id="8" name="TextBox 7">
            <a:extLst>
              <a:ext uri="{FF2B5EF4-FFF2-40B4-BE49-F238E27FC236}">
                <a16:creationId xmlns:a16="http://schemas.microsoft.com/office/drawing/2014/main" id="{2C774F3C-B5FE-2126-4C1C-6150C3338234}"/>
              </a:ext>
            </a:extLst>
          </p:cNvPr>
          <p:cNvSpPr txBox="1"/>
          <p:nvPr/>
        </p:nvSpPr>
        <p:spPr>
          <a:xfrm>
            <a:off x="6693510" y="5673553"/>
            <a:ext cx="2422640" cy="600164"/>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a:ln>
                  <a:noFill/>
                </a:ln>
                <a:solidFill>
                  <a:srgbClr val="FFFFFF"/>
                </a:solidFill>
                <a:effectLst/>
                <a:uLnTx/>
                <a:uFillTx/>
                <a:latin typeface="Arial" panose="020B0604020202020204"/>
                <a:ea typeface="+mn-ea"/>
                <a:cs typeface="Arial"/>
              </a:rPr>
              <a:t>Host fellowships supported by major UK funders including UKRI, national academies and charities</a:t>
            </a:r>
            <a:endParaRPr kumimoji="0" lang="en-US" sz="1100" b="0" i="0" u="none" strike="noStrike" kern="1200" cap="none" spc="0" normalizeH="0" baseline="0" noProof="0">
              <a:ln>
                <a:noFill/>
              </a:ln>
              <a:solidFill>
                <a:srgbClr val="FFFFFF"/>
              </a:solidFill>
              <a:effectLst/>
              <a:uLnTx/>
              <a:uFillTx/>
              <a:latin typeface="Arial" panose="020B0604020202020204"/>
              <a:ea typeface="+mn-ea"/>
              <a:cs typeface="+mn-cs"/>
            </a:endParaRPr>
          </a:p>
        </p:txBody>
      </p:sp>
    </p:spTree>
    <p:extLst>
      <p:ext uri="{BB962C8B-B14F-4D97-AF65-F5344CB8AC3E}">
        <p14:creationId xmlns:p14="http://schemas.microsoft.com/office/powerpoint/2010/main" val="332246529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 name="Picture 33" descr="A group of people sitting around a table&#10;&#10;Description automatically generated">
            <a:extLst>
              <a:ext uri="{FF2B5EF4-FFF2-40B4-BE49-F238E27FC236}">
                <a16:creationId xmlns:a16="http://schemas.microsoft.com/office/drawing/2014/main" id="{C9810E51-B483-BD96-0948-D4AF74912085}"/>
              </a:ext>
            </a:extLst>
          </p:cNvPr>
          <p:cNvPicPr>
            <a:picLocks noChangeAspect="1"/>
          </p:cNvPicPr>
          <p:nvPr/>
        </p:nvPicPr>
        <p:blipFill rotWithShape="1">
          <a:blip r:embed="rId3" cstate="screen">
            <a:alphaModFix/>
            <a:extLst>
              <a:ext uri="{28A0092B-C50C-407E-A947-70E740481C1C}">
                <a14:useLocalDpi xmlns:a14="http://schemas.microsoft.com/office/drawing/2010/main"/>
              </a:ext>
            </a:extLst>
          </a:blip>
          <a:srcRect/>
          <a:stretch/>
        </p:blipFill>
        <p:spPr>
          <a:xfrm>
            <a:off x="3348000" y="-18000"/>
            <a:ext cx="8856000" cy="6876000"/>
          </a:xfrm>
          <a:prstGeom prst="rect">
            <a:avLst/>
          </a:prstGeom>
          <a:solidFill>
            <a:schemeClr val="tx2"/>
          </a:solidFill>
        </p:spPr>
      </p:pic>
      <p:sp>
        <p:nvSpPr>
          <p:cNvPr id="5" name="Text Placeholder 4">
            <a:extLst>
              <a:ext uri="{FF2B5EF4-FFF2-40B4-BE49-F238E27FC236}">
                <a16:creationId xmlns:a16="http://schemas.microsoft.com/office/drawing/2014/main" id="{C34D1980-9D73-2DD9-2D4C-432D0F831ECF}"/>
              </a:ext>
            </a:extLst>
          </p:cNvPr>
          <p:cNvSpPr>
            <a:spLocks noGrp="1"/>
          </p:cNvSpPr>
          <p:nvPr>
            <p:ph type="body" sz="quarter" idx="10"/>
          </p:nvPr>
        </p:nvSpPr>
        <p:spPr/>
        <p:txBody>
          <a:bodyPr/>
          <a:lstStyle/>
          <a:p>
            <a:r>
              <a:rPr lang="en-GB" b="1"/>
              <a:t>Research </a:t>
            </a:r>
            <a:br>
              <a:rPr lang="en-GB" b="1"/>
            </a:br>
            <a:r>
              <a:rPr lang="en-GB" b="1"/>
              <a:t>staff</a:t>
            </a:r>
            <a:endParaRPr lang="en-US" b="1"/>
          </a:p>
        </p:txBody>
      </p:sp>
      <p:sp>
        <p:nvSpPr>
          <p:cNvPr id="14" name="Text Placeholder 13">
            <a:extLst>
              <a:ext uri="{FF2B5EF4-FFF2-40B4-BE49-F238E27FC236}">
                <a16:creationId xmlns:a16="http://schemas.microsoft.com/office/drawing/2014/main" id="{4A1C553F-8B0B-06EE-34A3-8A069DAC0E62}"/>
              </a:ext>
            </a:extLst>
          </p:cNvPr>
          <p:cNvSpPr>
            <a:spLocks noGrp="1"/>
          </p:cNvSpPr>
          <p:nvPr>
            <p:ph type="body" sz="quarter" idx="11"/>
          </p:nvPr>
        </p:nvSpPr>
        <p:spPr>
          <a:xfrm>
            <a:off x="526647" y="1845664"/>
            <a:ext cx="2313428" cy="1480355"/>
          </a:xfrm>
        </p:spPr>
        <p:txBody>
          <a:bodyPr vert="horz" lIns="91440" tIns="45720" rIns="91440" bIns="45720" rtlCol="0" anchor="t">
            <a:normAutofit lnSpcReduction="10000"/>
          </a:bodyPr>
          <a:lstStyle/>
          <a:p>
            <a:r>
              <a:rPr lang="en-GB">
                <a:latin typeface="Arial"/>
                <a:cs typeface="Arial"/>
              </a:rPr>
              <a:t>Empowering research staff with development opportunities, training and career support.</a:t>
            </a:r>
            <a:endParaRPr lang="en-GB"/>
          </a:p>
        </p:txBody>
      </p:sp>
      <p:sp>
        <p:nvSpPr>
          <p:cNvPr id="20" name="Rectangle 19">
            <a:extLst>
              <a:ext uri="{FF2B5EF4-FFF2-40B4-BE49-F238E27FC236}">
                <a16:creationId xmlns:a16="http://schemas.microsoft.com/office/drawing/2014/main" id="{9F0CF6CB-CA68-3B8C-BFA2-2A1591FD357B}"/>
              </a:ext>
            </a:extLst>
          </p:cNvPr>
          <p:cNvSpPr/>
          <p:nvPr/>
        </p:nvSpPr>
        <p:spPr>
          <a:xfrm rot="5400000">
            <a:off x="6139897" y="780647"/>
            <a:ext cx="3295368" cy="8879162"/>
          </a:xfrm>
          <a:prstGeom prst="rect">
            <a:avLst/>
          </a:prstGeom>
          <a:gradFill>
            <a:gsLst>
              <a:gs pos="100000">
                <a:schemeClr val="tx2"/>
              </a:gs>
              <a:gs pos="0">
                <a:schemeClr val="bg1">
                  <a:alpha val="0"/>
                </a:schemeClr>
              </a:gs>
              <a:gs pos="49000">
                <a:schemeClr val="tx2">
                  <a:alpha val="51351"/>
                </a:schemeClr>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2" name="Rectangle 1">
            <a:extLst>
              <a:ext uri="{FF2B5EF4-FFF2-40B4-BE49-F238E27FC236}">
                <a16:creationId xmlns:a16="http://schemas.microsoft.com/office/drawing/2014/main" id="{57EE9D00-5E53-DF7A-144F-48CFF68268C3}"/>
              </a:ext>
            </a:extLst>
          </p:cNvPr>
          <p:cNvSpPr/>
          <p:nvPr/>
        </p:nvSpPr>
        <p:spPr>
          <a:xfrm>
            <a:off x="3785509" y="5587126"/>
            <a:ext cx="7960593" cy="769718"/>
          </a:xfrm>
          <a:prstGeom prst="rect">
            <a:avLst/>
          </a:prstGeom>
          <a:solidFill>
            <a:srgbClr val="5C2A7A">
              <a:alpha val="89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3" name="Rectangle 2">
            <a:extLst>
              <a:ext uri="{FF2B5EF4-FFF2-40B4-BE49-F238E27FC236}">
                <a16:creationId xmlns:a16="http://schemas.microsoft.com/office/drawing/2014/main" id="{E11B17E8-96E1-CB96-2F36-8EE8D70BEEF2}"/>
              </a:ext>
            </a:extLst>
          </p:cNvPr>
          <p:cNvSpPr/>
          <p:nvPr/>
        </p:nvSpPr>
        <p:spPr>
          <a:xfrm>
            <a:off x="3785509" y="3580404"/>
            <a:ext cx="7960593" cy="1507397"/>
          </a:xfrm>
          <a:prstGeom prst="rect">
            <a:avLst/>
          </a:prstGeom>
          <a:solidFill>
            <a:schemeClr val="tx1">
              <a:lumMod val="50000"/>
              <a:alpha val="88000"/>
            </a:schemeClr>
          </a:solidFill>
          <a:ln w="127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graphicFrame>
        <p:nvGraphicFramePr>
          <p:cNvPr id="4" name="Table 3">
            <a:extLst>
              <a:ext uri="{FF2B5EF4-FFF2-40B4-BE49-F238E27FC236}">
                <a16:creationId xmlns:a16="http://schemas.microsoft.com/office/drawing/2014/main" id="{4C48C555-107C-1AD2-71FC-79D93F969344}"/>
              </a:ext>
            </a:extLst>
          </p:cNvPr>
          <p:cNvGraphicFramePr>
            <a:graphicFrameLocks noGrp="1"/>
          </p:cNvGraphicFramePr>
          <p:nvPr/>
        </p:nvGraphicFramePr>
        <p:xfrm>
          <a:off x="4055734" y="3761897"/>
          <a:ext cx="7420142" cy="1180320"/>
        </p:xfrm>
        <a:graphic>
          <a:graphicData uri="http://schemas.openxmlformats.org/drawingml/2006/table">
            <a:tbl>
              <a:tblPr firstRow="1" bandRow="1">
                <a:tableStyleId>{5C22544A-7EE6-4342-B048-85BDC9FD1C3A}</a:tableStyleId>
              </a:tblPr>
              <a:tblGrid>
                <a:gridCol w="1313326">
                  <a:extLst>
                    <a:ext uri="{9D8B030D-6E8A-4147-A177-3AD203B41FA5}">
                      <a16:colId xmlns:a16="http://schemas.microsoft.com/office/drawing/2014/main" val="2145424548"/>
                    </a:ext>
                  </a:extLst>
                </a:gridCol>
                <a:gridCol w="213378">
                  <a:extLst>
                    <a:ext uri="{9D8B030D-6E8A-4147-A177-3AD203B41FA5}">
                      <a16:colId xmlns:a16="http://schemas.microsoft.com/office/drawing/2014/main" val="1888193004"/>
                    </a:ext>
                  </a:extLst>
                </a:gridCol>
                <a:gridCol w="1313326">
                  <a:extLst>
                    <a:ext uri="{9D8B030D-6E8A-4147-A177-3AD203B41FA5}">
                      <a16:colId xmlns:a16="http://schemas.microsoft.com/office/drawing/2014/main" val="1478772449"/>
                    </a:ext>
                  </a:extLst>
                </a:gridCol>
                <a:gridCol w="213378">
                  <a:extLst>
                    <a:ext uri="{9D8B030D-6E8A-4147-A177-3AD203B41FA5}">
                      <a16:colId xmlns:a16="http://schemas.microsoft.com/office/drawing/2014/main" val="977609943"/>
                    </a:ext>
                  </a:extLst>
                </a:gridCol>
                <a:gridCol w="1313326">
                  <a:extLst>
                    <a:ext uri="{9D8B030D-6E8A-4147-A177-3AD203B41FA5}">
                      <a16:colId xmlns:a16="http://schemas.microsoft.com/office/drawing/2014/main" val="3948952172"/>
                    </a:ext>
                  </a:extLst>
                </a:gridCol>
                <a:gridCol w="213378">
                  <a:extLst>
                    <a:ext uri="{9D8B030D-6E8A-4147-A177-3AD203B41FA5}">
                      <a16:colId xmlns:a16="http://schemas.microsoft.com/office/drawing/2014/main" val="1139365010"/>
                    </a:ext>
                  </a:extLst>
                </a:gridCol>
                <a:gridCol w="1381850">
                  <a:extLst>
                    <a:ext uri="{9D8B030D-6E8A-4147-A177-3AD203B41FA5}">
                      <a16:colId xmlns:a16="http://schemas.microsoft.com/office/drawing/2014/main" val="1342419380"/>
                    </a:ext>
                  </a:extLst>
                </a:gridCol>
                <a:gridCol w="144854">
                  <a:extLst>
                    <a:ext uri="{9D8B030D-6E8A-4147-A177-3AD203B41FA5}">
                      <a16:colId xmlns:a16="http://schemas.microsoft.com/office/drawing/2014/main" val="3996154401"/>
                    </a:ext>
                  </a:extLst>
                </a:gridCol>
                <a:gridCol w="1313326">
                  <a:extLst>
                    <a:ext uri="{9D8B030D-6E8A-4147-A177-3AD203B41FA5}">
                      <a16:colId xmlns:a16="http://schemas.microsoft.com/office/drawing/2014/main" val="3838495195"/>
                    </a:ext>
                  </a:extLst>
                </a:gridCol>
              </a:tblGrid>
              <a:tr h="817157">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GB" sz="1300">
                          <a:solidFill>
                            <a:schemeClr val="bg1"/>
                          </a:solidFill>
                        </a:rPr>
                        <a:t>Researcher development programme</a:t>
                      </a:r>
                      <a:endParaRPr lang="en-GB" sz="1300" b="1">
                        <a:solidFill>
                          <a:schemeClr val="bg1"/>
                        </a:solidFill>
                        <a:latin typeface="Arial" panose="020B0604020202020204" pitchFamily="34" charset="0"/>
                        <a:cs typeface="Arial" panose="020B0604020202020204" pitchFamily="34" charset="0"/>
                      </a:endParaRPr>
                    </a:p>
                  </a:txBody>
                  <a:tcPr marL="0" marB="144000" anchor="b">
                    <a:lnL w="12700" cmpd="sng">
                      <a:noFill/>
                    </a:lnL>
                    <a:lnR w="12700" cmpd="sng">
                      <a:noFill/>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300">
                        <a:solidFill>
                          <a:schemeClr val="bg1"/>
                        </a:solidFill>
                      </a:endParaRPr>
                    </a:p>
                  </a:txBody>
                  <a:tcPr marL="0" marB="144000" anchor="b">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GB" sz="1300">
                          <a:solidFill>
                            <a:schemeClr val="bg1"/>
                          </a:solidFill>
                        </a:rPr>
                        <a:t>Prosper@</a:t>
                      </a:r>
                      <a:br>
                        <a:rPr lang="en-GB" sz="1300">
                          <a:solidFill>
                            <a:schemeClr val="bg1"/>
                          </a:solidFill>
                        </a:rPr>
                      </a:br>
                      <a:r>
                        <a:rPr lang="en-GB" sz="1300">
                          <a:solidFill>
                            <a:schemeClr val="bg1"/>
                          </a:solidFill>
                        </a:rPr>
                        <a:t>Manchester: Career development </a:t>
                      </a:r>
                      <a:br>
                        <a:rPr lang="en-GB" sz="1300">
                          <a:solidFill>
                            <a:schemeClr val="bg1"/>
                          </a:solidFill>
                        </a:rPr>
                      </a:br>
                      <a:r>
                        <a:rPr lang="en-GB" sz="1300">
                          <a:solidFill>
                            <a:schemeClr val="bg1"/>
                          </a:solidFill>
                        </a:rPr>
                        <a:t>for researchers</a:t>
                      </a:r>
                      <a:endParaRPr lang="en-GB" sz="1300" b="1">
                        <a:solidFill>
                          <a:schemeClr val="bg1"/>
                        </a:solidFill>
                        <a:latin typeface="+mn-lt"/>
                        <a:ea typeface="Open Sans Light"/>
                        <a:cs typeface="Arial"/>
                      </a:endParaRPr>
                    </a:p>
                  </a:txBody>
                  <a:tcPr marL="0" marB="144000" anchor="b">
                    <a:lnL w="12700" cmpd="sng">
                      <a:noFill/>
                    </a:lnL>
                    <a:lnR w="12700" cmpd="sng">
                      <a:noFill/>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300">
                        <a:solidFill>
                          <a:schemeClr val="bg1"/>
                        </a:solidFill>
                      </a:endParaRPr>
                    </a:p>
                  </a:txBody>
                  <a:tcPr marL="0" marB="144000" anchor="b">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GB" sz="1300">
                          <a:solidFill>
                            <a:schemeClr val="bg1"/>
                          </a:solidFill>
                        </a:rPr>
                        <a:t>Networking and collaboration support</a:t>
                      </a:r>
                      <a:endParaRPr lang="en-GB" sz="1300" b="1">
                        <a:solidFill>
                          <a:schemeClr val="bg1"/>
                        </a:solidFill>
                        <a:latin typeface="Arial" panose="020B0604020202020204" pitchFamily="34" charset="0"/>
                        <a:cs typeface="Arial" panose="020B0604020202020204" pitchFamily="34" charset="0"/>
                      </a:endParaRPr>
                    </a:p>
                  </a:txBody>
                  <a:tcPr marL="0" marB="144000" anchor="b">
                    <a:lnL w="12700" cmpd="sng">
                      <a:noFill/>
                    </a:lnL>
                    <a:lnR w="12700" cmpd="sng">
                      <a:noFill/>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300">
                        <a:solidFill>
                          <a:schemeClr val="bg1"/>
                        </a:solidFill>
                      </a:endParaRPr>
                    </a:p>
                  </a:txBody>
                  <a:tcPr marL="0" marB="144000" anchor="b">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GB" sz="1300">
                          <a:solidFill>
                            <a:schemeClr val="bg1"/>
                          </a:solidFill>
                        </a:rPr>
                        <a:t>Leadership </a:t>
                      </a:r>
                      <a:br>
                        <a:rPr lang="en-GB" sz="1300">
                          <a:solidFill>
                            <a:schemeClr val="bg1"/>
                          </a:solidFill>
                        </a:rPr>
                      </a:br>
                      <a:r>
                        <a:rPr lang="en-GB" sz="1300">
                          <a:solidFill>
                            <a:schemeClr val="bg1"/>
                          </a:solidFill>
                        </a:rPr>
                        <a:t>and mentoring opportunities</a:t>
                      </a:r>
                      <a:endParaRPr lang="en-GB" sz="1300" b="1">
                        <a:solidFill>
                          <a:schemeClr val="bg1"/>
                        </a:solidFill>
                      </a:endParaRPr>
                    </a:p>
                  </a:txBody>
                  <a:tcPr marL="0" marB="144000" anchor="b">
                    <a:lnL w="12700" cmpd="sng">
                      <a:noFill/>
                    </a:lnL>
                    <a:lnR w="12700" cmpd="sng">
                      <a:noFill/>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300">
                        <a:solidFill>
                          <a:schemeClr val="bg1"/>
                        </a:solidFill>
                      </a:endParaRPr>
                    </a:p>
                  </a:txBody>
                  <a:tcPr marL="0" marB="144000" anchor="b">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GB" sz="1300">
                          <a:solidFill>
                            <a:schemeClr val="bg1"/>
                          </a:solidFill>
                        </a:rPr>
                        <a:t>The Concordat to support </a:t>
                      </a:r>
                      <a:br>
                        <a:rPr lang="en-GB" sz="1300">
                          <a:solidFill>
                            <a:schemeClr val="bg1"/>
                          </a:solidFill>
                        </a:rPr>
                      </a:br>
                      <a:r>
                        <a:rPr lang="en-GB" sz="1300">
                          <a:solidFill>
                            <a:schemeClr val="bg1"/>
                          </a:solidFill>
                        </a:rPr>
                        <a:t>the career development </a:t>
                      </a:r>
                      <a:br>
                        <a:rPr lang="en-GB" sz="1300">
                          <a:solidFill>
                            <a:schemeClr val="bg1"/>
                          </a:solidFill>
                        </a:rPr>
                      </a:br>
                      <a:r>
                        <a:rPr lang="en-GB" sz="1300">
                          <a:solidFill>
                            <a:schemeClr val="bg1"/>
                          </a:solidFill>
                        </a:rPr>
                        <a:t>of researchers</a:t>
                      </a:r>
                      <a:endParaRPr lang="en-GB" sz="1300" b="1">
                        <a:solidFill>
                          <a:schemeClr val="bg1"/>
                        </a:solidFill>
                        <a:latin typeface="Arial" panose="020B0604020202020204" pitchFamily="34" charset="0"/>
                        <a:cs typeface="Arial" panose="020B0604020202020204" pitchFamily="34" charset="0"/>
                      </a:endParaRPr>
                    </a:p>
                  </a:txBody>
                  <a:tcPr marL="0" marB="144000" anchor="b">
                    <a:lnL w="12700" cmpd="sng">
                      <a:noFill/>
                    </a:lnL>
                    <a:lnR w="12700" cmpd="sng">
                      <a:noFill/>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60873295"/>
                  </a:ext>
                </a:extLst>
              </a:tr>
            </a:tbl>
          </a:graphicData>
        </a:graphic>
      </p:graphicFrame>
      <p:sp>
        <p:nvSpPr>
          <p:cNvPr id="21" name="TextBox 20">
            <a:extLst>
              <a:ext uri="{FF2B5EF4-FFF2-40B4-BE49-F238E27FC236}">
                <a16:creationId xmlns:a16="http://schemas.microsoft.com/office/drawing/2014/main" id="{81C85AA3-D74C-3407-A237-6E0F78C5070D}"/>
              </a:ext>
            </a:extLst>
          </p:cNvPr>
          <p:cNvSpPr txBox="1"/>
          <p:nvPr/>
        </p:nvSpPr>
        <p:spPr>
          <a:xfrm>
            <a:off x="3779928" y="5741152"/>
            <a:ext cx="2672370" cy="461665"/>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rgbClr val="FFFFFF"/>
                </a:solidFill>
                <a:effectLst/>
                <a:uLnTx/>
                <a:uFillTx/>
                <a:latin typeface="Arial" panose="020B0604020202020204"/>
                <a:ea typeface="+mn-ea"/>
                <a:cs typeface="+mn-cs"/>
              </a:rPr>
              <a:t>Cross-institutional collaboration </a:t>
            </a:r>
            <a:br>
              <a:rPr kumimoji="0" lang="en-GB" sz="1200" b="0" i="0" u="none" strike="noStrike" kern="1200" cap="none" spc="0" normalizeH="0" baseline="0" noProof="0">
                <a:ln>
                  <a:noFill/>
                </a:ln>
                <a:solidFill>
                  <a:srgbClr val="FFFFFF"/>
                </a:solidFill>
                <a:effectLst/>
                <a:uLnTx/>
                <a:uFillTx/>
                <a:latin typeface="Arial" panose="020B0604020202020204"/>
                <a:ea typeface="+mn-ea"/>
                <a:cs typeface="+mn-cs"/>
              </a:rPr>
            </a:br>
            <a:r>
              <a:rPr kumimoji="0" lang="en-GB" sz="1200" b="0" i="0" u="none" strike="noStrike" kern="1200" cap="none" spc="0" normalizeH="0" baseline="0" noProof="0">
                <a:ln>
                  <a:noFill/>
                </a:ln>
                <a:solidFill>
                  <a:srgbClr val="FFFFFF"/>
                </a:solidFill>
                <a:effectLst/>
                <a:uLnTx/>
                <a:uFillTx/>
                <a:latin typeface="Arial" panose="020B0604020202020204"/>
                <a:ea typeface="+mn-ea"/>
                <a:cs typeface="+mn-cs"/>
              </a:rPr>
              <a:t>and engagement</a:t>
            </a:r>
          </a:p>
        </p:txBody>
      </p:sp>
      <p:sp>
        <p:nvSpPr>
          <p:cNvPr id="22" name="TextBox 21">
            <a:extLst>
              <a:ext uri="{FF2B5EF4-FFF2-40B4-BE49-F238E27FC236}">
                <a16:creationId xmlns:a16="http://schemas.microsoft.com/office/drawing/2014/main" id="{C92D829C-62FB-C418-42DC-1DC0FE778A00}"/>
              </a:ext>
            </a:extLst>
          </p:cNvPr>
          <p:cNvSpPr txBox="1"/>
          <p:nvPr/>
        </p:nvSpPr>
        <p:spPr>
          <a:xfrm>
            <a:off x="6570028" y="5761597"/>
            <a:ext cx="2659984" cy="461665"/>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rgbClr val="FFFFFF"/>
                </a:solidFill>
                <a:effectLst/>
                <a:uLnTx/>
                <a:uFillTx/>
                <a:latin typeface="Arial" panose="020B0604020202020204"/>
                <a:ea typeface="Calibri"/>
                <a:cs typeface="Calibri"/>
              </a:rPr>
              <a:t>Leading support for career development</a:t>
            </a:r>
          </a:p>
        </p:txBody>
      </p:sp>
      <p:sp>
        <p:nvSpPr>
          <p:cNvPr id="23" name="TextBox 22">
            <a:extLst>
              <a:ext uri="{FF2B5EF4-FFF2-40B4-BE49-F238E27FC236}">
                <a16:creationId xmlns:a16="http://schemas.microsoft.com/office/drawing/2014/main" id="{765E9D2F-DB33-D28F-901C-13FC370066AD}"/>
              </a:ext>
            </a:extLst>
          </p:cNvPr>
          <p:cNvSpPr txBox="1"/>
          <p:nvPr/>
        </p:nvSpPr>
        <p:spPr>
          <a:xfrm>
            <a:off x="9284650" y="5755486"/>
            <a:ext cx="2450288" cy="461665"/>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rgbClr val="FFFFFF"/>
                </a:solidFill>
                <a:effectLst/>
                <a:uLnTx/>
                <a:uFillTx/>
                <a:latin typeface="Arial" panose="020B0604020202020204"/>
                <a:ea typeface="+mn-ea"/>
                <a:cs typeface="Arial"/>
              </a:rPr>
              <a:t>Commitment to </a:t>
            </a:r>
            <a:br>
              <a:rPr kumimoji="0" lang="en-GB" sz="1200" b="0" i="0" u="none" strike="noStrike" kern="1200" cap="none" spc="0" normalizeH="0" baseline="0" noProof="0">
                <a:ln>
                  <a:noFill/>
                </a:ln>
                <a:solidFill>
                  <a:srgbClr val="FFFFFF"/>
                </a:solidFill>
                <a:effectLst/>
                <a:uLnTx/>
                <a:uFillTx/>
                <a:latin typeface="Arial" panose="020B0604020202020204"/>
                <a:ea typeface="+mn-ea"/>
                <a:cs typeface="Arial"/>
              </a:rPr>
            </a:br>
            <a:r>
              <a:rPr kumimoji="0" lang="en-GB" sz="1200" b="0" i="0" u="none" strike="noStrike" kern="1200" cap="none" spc="0" normalizeH="0" baseline="0" noProof="0">
                <a:ln>
                  <a:noFill/>
                </a:ln>
                <a:solidFill>
                  <a:srgbClr val="FFFFFF"/>
                </a:solidFill>
                <a:effectLst/>
                <a:uLnTx/>
                <a:uFillTx/>
                <a:latin typeface="Arial" panose="020B0604020202020204"/>
                <a:ea typeface="+mn-ea"/>
                <a:cs typeface="Arial"/>
              </a:rPr>
              <a:t>researcher-led initiatives</a:t>
            </a:r>
          </a:p>
        </p:txBody>
      </p:sp>
      <p:cxnSp>
        <p:nvCxnSpPr>
          <p:cNvPr id="25" name="Straight Connector 24">
            <a:extLst>
              <a:ext uri="{FF2B5EF4-FFF2-40B4-BE49-F238E27FC236}">
                <a16:creationId xmlns:a16="http://schemas.microsoft.com/office/drawing/2014/main" id="{38A1A0A0-B1BB-7A31-B7E8-DF789F7C7FC8}"/>
              </a:ext>
            </a:extLst>
          </p:cNvPr>
          <p:cNvCxnSpPr>
            <a:cxnSpLocks/>
          </p:cNvCxnSpPr>
          <p:nvPr/>
        </p:nvCxnSpPr>
        <p:spPr>
          <a:xfrm>
            <a:off x="6457879" y="5730369"/>
            <a:ext cx="0" cy="461665"/>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225DB73C-6162-CA2F-7D11-6395D8FFF8C8}"/>
              </a:ext>
            </a:extLst>
          </p:cNvPr>
          <p:cNvCxnSpPr>
            <a:cxnSpLocks/>
          </p:cNvCxnSpPr>
          <p:nvPr/>
        </p:nvCxnSpPr>
        <p:spPr>
          <a:xfrm>
            <a:off x="9295814" y="5730369"/>
            <a:ext cx="0" cy="461665"/>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5746031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Placeholder 17">
            <a:extLst>
              <a:ext uri="{FF2B5EF4-FFF2-40B4-BE49-F238E27FC236}">
                <a16:creationId xmlns:a16="http://schemas.microsoft.com/office/drawing/2014/main" id="{48A4DEC2-360D-5A40-F543-DB117B1EFF1F}"/>
              </a:ext>
            </a:extLst>
          </p:cNvPr>
          <p:cNvPicPr>
            <a:picLocks noGrp="1" noChangeAspect="1"/>
          </p:cNvPicPr>
          <p:nvPr>
            <p:ph type="pic" sz="quarter" idx="14"/>
          </p:nvPr>
        </p:nvPicPr>
        <p:blipFill rotWithShape="1">
          <a:blip r:embed="rId3" cstate="screen">
            <a:extLst>
              <a:ext uri="{28A0092B-C50C-407E-A947-70E740481C1C}">
                <a14:useLocalDpi xmlns:a14="http://schemas.microsoft.com/office/drawing/2010/main"/>
              </a:ext>
            </a:extLst>
          </a:blip>
          <a:srcRect/>
          <a:stretch/>
        </p:blipFill>
        <p:spPr>
          <a:prstGeom prst="rect">
            <a:avLst/>
          </a:prstGeom>
        </p:spPr>
      </p:pic>
      <p:sp>
        <p:nvSpPr>
          <p:cNvPr id="13" name="Text Placeholder 12">
            <a:extLst>
              <a:ext uri="{FF2B5EF4-FFF2-40B4-BE49-F238E27FC236}">
                <a16:creationId xmlns:a16="http://schemas.microsoft.com/office/drawing/2014/main" id="{9D5EDEE2-2C89-63EB-33EA-0BB984E8A4BD}"/>
              </a:ext>
            </a:extLst>
          </p:cNvPr>
          <p:cNvSpPr>
            <a:spLocks noGrp="1"/>
          </p:cNvSpPr>
          <p:nvPr>
            <p:ph type="body" sz="quarter" idx="10"/>
          </p:nvPr>
        </p:nvSpPr>
        <p:spPr>
          <a:xfrm>
            <a:off x="390534" y="254712"/>
            <a:ext cx="2711810" cy="1409461"/>
          </a:xfrm>
        </p:spPr>
        <p:txBody>
          <a:bodyPr/>
          <a:lstStyle/>
          <a:p>
            <a:r>
              <a:rPr lang="en-GB" b="1"/>
              <a:t>Research culture and environment</a:t>
            </a:r>
            <a:endParaRPr lang="en-US" b="1"/>
          </a:p>
        </p:txBody>
      </p:sp>
      <p:sp>
        <p:nvSpPr>
          <p:cNvPr id="14" name="Text Placeholder 13">
            <a:extLst>
              <a:ext uri="{FF2B5EF4-FFF2-40B4-BE49-F238E27FC236}">
                <a16:creationId xmlns:a16="http://schemas.microsoft.com/office/drawing/2014/main" id="{4E7BC578-EB3E-1A25-955D-69721048C9D2}"/>
              </a:ext>
            </a:extLst>
          </p:cNvPr>
          <p:cNvSpPr>
            <a:spLocks noGrp="1"/>
          </p:cNvSpPr>
          <p:nvPr>
            <p:ph type="body" sz="quarter" idx="11"/>
          </p:nvPr>
        </p:nvSpPr>
        <p:spPr>
          <a:xfrm>
            <a:off x="400185" y="1779762"/>
            <a:ext cx="2611789" cy="663904"/>
          </a:xfrm>
        </p:spPr>
        <p:txBody>
          <a:bodyPr vert="horz" lIns="91440" tIns="45720" rIns="91440" bIns="45720" rtlCol="0" anchor="t">
            <a:normAutofit/>
          </a:bodyPr>
          <a:lstStyle/>
          <a:p>
            <a:r>
              <a:rPr lang="en-GB">
                <a:latin typeface="Arial"/>
                <a:cs typeface="Arial"/>
              </a:rPr>
              <a:t>Building better research cultures together.</a:t>
            </a:r>
            <a:endParaRPr lang="en-GB"/>
          </a:p>
        </p:txBody>
      </p:sp>
      <p:sp>
        <p:nvSpPr>
          <p:cNvPr id="20" name="Rectangle 19">
            <a:extLst>
              <a:ext uri="{FF2B5EF4-FFF2-40B4-BE49-F238E27FC236}">
                <a16:creationId xmlns:a16="http://schemas.microsoft.com/office/drawing/2014/main" id="{D34472BC-A26B-C8F7-3BEE-1C9974EA69A4}"/>
              </a:ext>
            </a:extLst>
          </p:cNvPr>
          <p:cNvSpPr/>
          <p:nvPr/>
        </p:nvSpPr>
        <p:spPr>
          <a:xfrm rot="5400000">
            <a:off x="6477664" y="1151903"/>
            <a:ext cx="2554545" cy="8874126"/>
          </a:xfrm>
          <a:prstGeom prst="rect">
            <a:avLst/>
          </a:prstGeom>
          <a:gradFill>
            <a:gsLst>
              <a:gs pos="100000">
                <a:schemeClr val="tx2"/>
              </a:gs>
              <a:gs pos="0">
                <a:schemeClr val="bg1">
                  <a:alpha val="0"/>
                </a:schemeClr>
              </a:gs>
              <a:gs pos="49000">
                <a:schemeClr val="tx2">
                  <a:alpha val="51351"/>
                </a:schemeClr>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2" name="Rectangle 1">
            <a:extLst>
              <a:ext uri="{FF2B5EF4-FFF2-40B4-BE49-F238E27FC236}">
                <a16:creationId xmlns:a16="http://schemas.microsoft.com/office/drawing/2014/main" id="{2E8F2AF6-3596-93E1-36BB-BAA28CC40624}"/>
              </a:ext>
            </a:extLst>
          </p:cNvPr>
          <p:cNvSpPr/>
          <p:nvPr/>
        </p:nvSpPr>
        <p:spPr>
          <a:xfrm>
            <a:off x="3785509" y="4767936"/>
            <a:ext cx="7960593" cy="1507397"/>
          </a:xfrm>
          <a:prstGeom prst="rect">
            <a:avLst/>
          </a:prstGeom>
          <a:solidFill>
            <a:schemeClr val="tx1">
              <a:lumMod val="50000"/>
              <a:alpha val="88000"/>
            </a:schemeClr>
          </a:solidFill>
          <a:ln w="127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graphicFrame>
        <p:nvGraphicFramePr>
          <p:cNvPr id="3" name="Table 2">
            <a:extLst>
              <a:ext uri="{FF2B5EF4-FFF2-40B4-BE49-F238E27FC236}">
                <a16:creationId xmlns:a16="http://schemas.microsoft.com/office/drawing/2014/main" id="{7EAB3675-B52C-66D3-2688-B951F1717D8C}"/>
              </a:ext>
            </a:extLst>
          </p:cNvPr>
          <p:cNvGraphicFramePr>
            <a:graphicFrameLocks noGrp="1"/>
          </p:cNvGraphicFramePr>
          <p:nvPr/>
        </p:nvGraphicFramePr>
        <p:xfrm>
          <a:off x="4209608" y="5001797"/>
          <a:ext cx="7112394" cy="982200"/>
        </p:xfrm>
        <a:graphic>
          <a:graphicData uri="http://schemas.openxmlformats.org/drawingml/2006/table">
            <a:tbl>
              <a:tblPr firstRow="1" bandRow="1">
                <a:tableStyleId>{5C22544A-7EE6-4342-B048-85BDC9FD1C3A}</a:tableStyleId>
              </a:tblPr>
              <a:tblGrid>
                <a:gridCol w="1566748">
                  <a:extLst>
                    <a:ext uri="{9D8B030D-6E8A-4147-A177-3AD203B41FA5}">
                      <a16:colId xmlns:a16="http://schemas.microsoft.com/office/drawing/2014/main" val="2145424548"/>
                    </a:ext>
                  </a:extLst>
                </a:gridCol>
                <a:gridCol w="254552">
                  <a:extLst>
                    <a:ext uri="{9D8B030D-6E8A-4147-A177-3AD203B41FA5}">
                      <a16:colId xmlns:a16="http://schemas.microsoft.com/office/drawing/2014/main" val="1888193004"/>
                    </a:ext>
                  </a:extLst>
                </a:gridCol>
                <a:gridCol w="1566748">
                  <a:extLst>
                    <a:ext uri="{9D8B030D-6E8A-4147-A177-3AD203B41FA5}">
                      <a16:colId xmlns:a16="http://schemas.microsoft.com/office/drawing/2014/main" val="1478772449"/>
                    </a:ext>
                  </a:extLst>
                </a:gridCol>
                <a:gridCol w="254552">
                  <a:extLst>
                    <a:ext uri="{9D8B030D-6E8A-4147-A177-3AD203B41FA5}">
                      <a16:colId xmlns:a16="http://schemas.microsoft.com/office/drawing/2014/main" val="977609943"/>
                    </a:ext>
                  </a:extLst>
                </a:gridCol>
                <a:gridCol w="1566748">
                  <a:extLst>
                    <a:ext uri="{9D8B030D-6E8A-4147-A177-3AD203B41FA5}">
                      <a16:colId xmlns:a16="http://schemas.microsoft.com/office/drawing/2014/main" val="3948952172"/>
                    </a:ext>
                  </a:extLst>
                </a:gridCol>
                <a:gridCol w="254552">
                  <a:extLst>
                    <a:ext uri="{9D8B030D-6E8A-4147-A177-3AD203B41FA5}">
                      <a16:colId xmlns:a16="http://schemas.microsoft.com/office/drawing/2014/main" val="1139365010"/>
                    </a:ext>
                  </a:extLst>
                </a:gridCol>
                <a:gridCol w="1648494">
                  <a:extLst>
                    <a:ext uri="{9D8B030D-6E8A-4147-A177-3AD203B41FA5}">
                      <a16:colId xmlns:a16="http://schemas.microsoft.com/office/drawing/2014/main" val="1342419380"/>
                    </a:ext>
                  </a:extLst>
                </a:gridCol>
              </a:tblGrid>
              <a:tr h="817157">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GB" sz="1300">
                          <a:solidFill>
                            <a:schemeClr val="bg1"/>
                          </a:solidFill>
                        </a:rPr>
                        <a:t>Supporting diverse and rewarding careers</a:t>
                      </a:r>
                      <a:endParaRPr lang="en-GB" sz="1300" b="1">
                        <a:solidFill>
                          <a:schemeClr val="bg1"/>
                        </a:solidFill>
                        <a:latin typeface="Arial" panose="020B0604020202020204" pitchFamily="34" charset="0"/>
                        <a:cs typeface="Arial" panose="020B0604020202020204" pitchFamily="34" charset="0"/>
                      </a:endParaRPr>
                    </a:p>
                  </a:txBody>
                  <a:tcPr marL="0" marB="144000" anchor="b">
                    <a:lnL w="12700" cmpd="sng">
                      <a:noFill/>
                    </a:lnL>
                    <a:lnR w="12700" cmpd="sng">
                      <a:noFill/>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300">
                        <a:solidFill>
                          <a:schemeClr val="bg1"/>
                        </a:solidFill>
                      </a:endParaRPr>
                    </a:p>
                  </a:txBody>
                  <a:tcPr marL="0" marB="144000" anchor="b">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GB" sz="1300">
                          <a:solidFill>
                            <a:schemeClr val="bg1"/>
                          </a:solidFill>
                        </a:rPr>
                        <a:t>Enabling open and impactful research</a:t>
                      </a:r>
                      <a:endParaRPr lang="en-GB" sz="1300" b="1">
                        <a:solidFill>
                          <a:schemeClr val="bg1"/>
                        </a:solidFill>
                        <a:latin typeface="+mn-lt"/>
                        <a:ea typeface="Open Sans Light"/>
                        <a:cs typeface="Arial"/>
                      </a:endParaRPr>
                    </a:p>
                  </a:txBody>
                  <a:tcPr marL="0" marB="144000" anchor="b">
                    <a:lnL w="12700" cmpd="sng">
                      <a:noFill/>
                    </a:lnL>
                    <a:lnR w="12700" cmpd="sng">
                      <a:noFill/>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300">
                        <a:solidFill>
                          <a:schemeClr val="bg1"/>
                        </a:solidFill>
                      </a:endParaRPr>
                    </a:p>
                  </a:txBody>
                  <a:tcPr marL="0" marB="144000" anchor="b">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GB" sz="1300">
                          <a:solidFill>
                            <a:schemeClr val="bg1"/>
                          </a:solidFill>
                        </a:rPr>
                        <a:t>Building collaboration and interdisciplinarity</a:t>
                      </a:r>
                      <a:endParaRPr lang="en-GB" sz="1300" b="1">
                        <a:solidFill>
                          <a:schemeClr val="bg1"/>
                        </a:solidFill>
                        <a:latin typeface="Arial" panose="020B0604020202020204" pitchFamily="34" charset="0"/>
                        <a:cs typeface="Arial" panose="020B0604020202020204" pitchFamily="34" charset="0"/>
                      </a:endParaRPr>
                    </a:p>
                  </a:txBody>
                  <a:tcPr marL="0" marB="144000" anchor="b">
                    <a:lnL w="12700" cmpd="sng">
                      <a:noFill/>
                    </a:lnL>
                    <a:lnR w="12700" cmpd="sng">
                      <a:noFill/>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300">
                        <a:solidFill>
                          <a:schemeClr val="bg1"/>
                        </a:solidFill>
                      </a:endParaRPr>
                    </a:p>
                  </a:txBody>
                  <a:tcPr marL="0" marB="144000" anchor="b">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GB" sz="1300">
                          <a:solidFill>
                            <a:schemeClr val="bg1"/>
                          </a:solidFill>
                        </a:rPr>
                        <a:t>Upholding the highest levels of responsible and ethical research</a:t>
                      </a:r>
                      <a:endParaRPr lang="en-GB" sz="1300" b="1">
                        <a:solidFill>
                          <a:schemeClr val="bg1"/>
                        </a:solidFill>
                      </a:endParaRPr>
                    </a:p>
                  </a:txBody>
                  <a:tcPr marL="0" marB="144000" anchor="b">
                    <a:lnL w="12700" cmpd="sng">
                      <a:noFill/>
                    </a:lnL>
                    <a:lnR w="12700" cmpd="sng">
                      <a:noFill/>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60873295"/>
                  </a:ext>
                </a:extLst>
              </a:tr>
            </a:tbl>
          </a:graphicData>
        </a:graphic>
      </p:graphicFrame>
    </p:spTree>
    <p:extLst>
      <p:ext uri="{BB962C8B-B14F-4D97-AF65-F5344CB8AC3E}">
        <p14:creationId xmlns:p14="http://schemas.microsoft.com/office/powerpoint/2010/main" val="15380689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Our strategy to 2035 header">
            <a:extLst>
              <a:ext uri="{FF2B5EF4-FFF2-40B4-BE49-F238E27FC236}">
                <a16:creationId xmlns:a16="http://schemas.microsoft.com/office/drawing/2014/main" id="{A9B6E955-E93C-25F0-2AEE-38D0D30B907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6870" y="2119073"/>
            <a:ext cx="3129659" cy="485348"/>
          </a:xfrm>
          <a:prstGeom prst="rect">
            <a:avLst/>
          </a:prstGeom>
        </p:spPr>
      </p:pic>
      <p:pic>
        <p:nvPicPr>
          <p:cNvPr id="6" name="Picture 5" descr="From Manchester for the world header">
            <a:extLst>
              <a:ext uri="{FF2B5EF4-FFF2-40B4-BE49-F238E27FC236}">
                <a16:creationId xmlns:a16="http://schemas.microsoft.com/office/drawing/2014/main" id="{EF1F9462-AB30-B7BE-CF01-39BA97D13DE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76222" y="730740"/>
            <a:ext cx="4946103" cy="1213084"/>
          </a:xfrm>
          <a:prstGeom prst="rect">
            <a:avLst/>
          </a:prstGeom>
        </p:spPr>
      </p:pic>
      <p:sp>
        <p:nvSpPr>
          <p:cNvPr id="7" name="Subtitle 2">
            <a:extLst>
              <a:ext uri="{FF2B5EF4-FFF2-40B4-BE49-F238E27FC236}">
                <a16:creationId xmlns:a16="http://schemas.microsoft.com/office/drawing/2014/main" id="{58AADC49-5264-1EA5-22F1-03B85DA6DC73}"/>
              </a:ext>
            </a:extLst>
          </p:cNvPr>
          <p:cNvSpPr txBox="1">
            <a:spLocks/>
          </p:cNvSpPr>
          <p:nvPr/>
        </p:nvSpPr>
        <p:spPr bwMode="auto">
          <a:xfrm>
            <a:off x="6607464" y="2489775"/>
            <a:ext cx="6564838" cy="3250428"/>
          </a:xfrm>
          <a:prstGeom prst="rect">
            <a:avLst/>
          </a:prstGeom>
          <a:noFill/>
          <a:ln w="9525">
            <a:noFill/>
            <a:miter lim="800000"/>
            <a:headEnd/>
            <a:tailEnd/>
          </a:ln>
        </p:spPr>
        <p:txBody>
          <a:bodyPr vert="horz" wrap="square" lIns="0" tIns="0" rIns="0" bIns="0" numCol="1" anchor="t" anchorCtr="0" compatLnSpc="1">
            <a:prstTxWarp prst="textNoShape">
              <a:avLst/>
            </a:prstTxWarp>
            <a:normAutofit/>
          </a:bodyPr>
          <a:lstStyle>
            <a:lvl1pPr marL="0" indent="0" algn="l" rtl="0" fontAlgn="base">
              <a:spcBef>
                <a:spcPct val="20000"/>
              </a:spcBef>
              <a:spcAft>
                <a:spcPct val="0"/>
              </a:spcAft>
              <a:buFont typeface="Arial" pitchFamily="34" charset="0"/>
              <a:buNone/>
              <a:defRPr sz="2800" kern="1200">
                <a:solidFill>
                  <a:schemeClr val="bg1"/>
                </a:solidFill>
                <a:latin typeface="Arial" pitchFamily="34" charset="0"/>
                <a:ea typeface="+mn-ea"/>
                <a:cs typeface="Arial" pitchFamily="34" charset="0"/>
              </a:defRPr>
            </a:lvl1pPr>
            <a:lvl2pPr marL="457200" indent="0" algn="ctr" rtl="0" fontAlgn="base">
              <a:spcBef>
                <a:spcPct val="20000"/>
              </a:spcBef>
              <a:spcAft>
                <a:spcPct val="0"/>
              </a:spcAft>
              <a:buFont typeface="Arial" pitchFamily="34" charset="0"/>
              <a:buNone/>
              <a:defRPr sz="2000" kern="1200">
                <a:solidFill>
                  <a:schemeClr val="tx1"/>
                </a:solidFill>
                <a:latin typeface="Arial" pitchFamily="34" charset="0"/>
                <a:ea typeface="+mn-ea"/>
                <a:cs typeface="Arial" pitchFamily="34" charset="0"/>
              </a:defRPr>
            </a:lvl2pPr>
            <a:lvl3pPr marL="914400" indent="0" algn="ctr" rtl="0" fontAlgn="base">
              <a:spcBef>
                <a:spcPct val="20000"/>
              </a:spcBef>
              <a:spcAft>
                <a:spcPct val="0"/>
              </a:spcAft>
              <a:buFont typeface="Arial" pitchFamily="34" charset="0"/>
              <a:buNone/>
              <a:defRPr sz="1800" kern="1200">
                <a:solidFill>
                  <a:schemeClr val="tx1"/>
                </a:solidFill>
                <a:latin typeface="Arial" pitchFamily="34" charset="0"/>
                <a:ea typeface="+mn-ea"/>
                <a:cs typeface="Arial" pitchFamily="34" charset="0"/>
              </a:defRPr>
            </a:lvl3pPr>
            <a:lvl4pPr marL="1371600" indent="0" algn="ctr" rtl="0" fontAlgn="base">
              <a:spcBef>
                <a:spcPct val="20000"/>
              </a:spcBef>
              <a:spcAft>
                <a:spcPct val="0"/>
              </a:spcAft>
              <a:buFont typeface="Arial" pitchFamily="34" charset="0"/>
              <a:buNone/>
              <a:defRPr sz="1600" kern="1200">
                <a:solidFill>
                  <a:schemeClr val="tx1"/>
                </a:solidFill>
                <a:latin typeface="Arial" pitchFamily="34" charset="0"/>
                <a:ea typeface="+mn-ea"/>
                <a:cs typeface="Arial" pitchFamily="34" charset="0"/>
              </a:defRPr>
            </a:lvl4pPr>
            <a:lvl5pPr marL="1828800" indent="0" algn="ctr" rtl="0" fontAlgn="base">
              <a:spcBef>
                <a:spcPct val="20000"/>
              </a:spcBef>
              <a:spcAft>
                <a:spcPct val="0"/>
              </a:spcAft>
              <a:buFont typeface="Arial" pitchFamily="34" charset="0"/>
              <a:buNone/>
              <a:defRPr sz="1600" kern="1200">
                <a:solidFill>
                  <a:schemeClr val="tx1"/>
                </a:solidFill>
                <a:latin typeface="Arial" pitchFamily="34" charset="0"/>
                <a:ea typeface="+mn-ea"/>
                <a:cs typeface="Arial" pitchFamily="34" charset="0"/>
              </a:defRPr>
            </a:lvl5pPr>
            <a:lvl6pPr marL="2286000" indent="0" algn="ctr" defTabSz="914400" rtl="0" eaLnBrk="1" latinLnBrk="0" hangingPunct="1">
              <a:spcBef>
                <a:spcPct val="20000"/>
              </a:spcBef>
              <a:buFont typeface="Arial" pitchFamily="34" charset="0"/>
              <a:buNone/>
              <a:defRPr sz="1600" kern="1200">
                <a:solidFill>
                  <a:schemeClr val="tx1"/>
                </a:solidFill>
                <a:latin typeface="+mn-lt"/>
                <a:ea typeface="+mn-ea"/>
                <a:cs typeface="+mn-cs"/>
              </a:defRPr>
            </a:lvl6pPr>
            <a:lvl7pPr marL="2743200" indent="0" algn="ctr" defTabSz="914400" rtl="0" eaLnBrk="1" latinLnBrk="0" hangingPunct="1">
              <a:spcBef>
                <a:spcPct val="20000"/>
              </a:spcBef>
              <a:buFont typeface="Arial" pitchFamily="34" charset="0"/>
              <a:buNone/>
              <a:defRPr sz="1600" kern="1200">
                <a:solidFill>
                  <a:schemeClr val="tx1"/>
                </a:solidFill>
                <a:latin typeface="+mn-lt"/>
                <a:ea typeface="+mn-ea"/>
                <a:cs typeface="+mn-cs"/>
              </a:defRPr>
            </a:lvl7pPr>
            <a:lvl8pPr marL="3200400" indent="0" algn="ctr" defTabSz="914400" rtl="0" eaLnBrk="1" latinLnBrk="0" hangingPunct="1">
              <a:spcBef>
                <a:spcPct val="20000"/>
              </a:spcBef>
              <a:buFont typeface="Arial" pitchFamily="34" charset="0"/>
              <a:buNone/>
              <a:defRPr sz="1600" kern="1200">
                <a:solidFill>
                  <a:schemeClr val="tx1"/>
                </a:solidFill>
                <a:latin typeface="+mn-lt"/>
                <a:ea typeface="+mn-ea"/>
                <a:cs typeface="+mn-cs"/>
              </a:defRPr>
            </a:lvl8pPr>
            <a:lvl9pPr marL="3657600" indent="0" algn="ctr" defTabSz="914400" rtl="0" eaLnBrk="1" latinLnBrk="0" hangingPunct="1">
              <a:spcBef>
                <a:spcPct val="20000"/>
              </a:spcBef>
              <a:buFont typeface="Arial" pitchFamily="34" charset="0"/>
              <a:buNone/>
              <a:defRPr sz="16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20000"/>
              </a:spcBef>
              <a:spcAft>
                <a:spcPct val="0"/>
              </a:spcAft>
              <a:buClrTx/>
              <a:buSzTx/>
              <a:buFont typeface="Arial" pitchFamily="34" charset="0"/>
              <a:buNone/>
              <a:tabLst/>
              <a:defRPr/>
            </a:pPr>
            <a:endParaRPr kumimoji="0" lang="en-US" sz="2800" b="0" i="0" u="none" strike="noStrike" kern="1200" cap="none" spc="0" normalizeH="0" baseline="0" noProof="0">
              <a:ln>
                <a:noFill/>
              </a:ln>
              <a:solidFill>
                <a:srgbClr val="FFFFFF"/>
              </a:solidFill>
              <a:effectLst/>
              <a:uLnTx/>
              <a:uFillTx/>
              <a:latin typeface="Open Sans Light" panose="020B0606030504020204" pitchFamily="34" charset="0"/>
              <a:ea typeface="Open Sans Light" panose="020B0606030504020204" pitchFamily="34" charset="0"/>
              <a:cs typeface="Open Sans Light" panose="020B0606030504020204" pitchFamily="34" charset="0"/>
            </a:endParaRPr>
          </a:p>
        </p:txBody>
      </p:sp>
      <p:sp>
        <p:nvSpPr>
          <p:cNvPr id="9" name="Subtitle 8">
            <a:extLst>
              <a:ext uri="{FF2B5EF4-FFF2-40B4-BE49-F238E27FC236}">
                <a16:creationId xmlns:a16="http://schemas.microsoft.com/office/drawing/2014/main" id="{75EC7D76-DD5F-8E4C-FDAA-012613A4E2D6}"/>
              </a:ext>
            </a:extLst>
          </p:cNvPr>
          <p:cNvSpPr>
            <a:spLocks noGrp="1"/>
          </p:cNvSpPr>
          <p:nvPr>
            <p:ph type="subTitle" idx="1"/>
          </p:nvPr>
        </p:nvSpPr>
        <p:spPr>
          <a:xfrm>
            <a:off x="676222" y="3150372"/>
            <a:ext cx="6379485" cy="1103208"/>
          </a:xfrm>
        </p:spPr>
        <p:txBody>
          <a:bodyPr>
            <a:normAutofit/>
          </a:bodyPr>
          <a:lstStyle/>
          <a:p>
            <a:pPr>
              <a:spcAft>
                <a:spcPts val="1200"/>
              </a:spcAft>
            </a:pPr>
            <a:r>
              <a:rPr lang="en-GB" sz="1800" b="1">
                <a:ea typeface="Open Sans ExtraBold" panose="020B0606030504020204" pitchFamily="34" charset="0"/>
              </a:rPr>
              <a:t>Our North Star</a:t>
            </a:r>
          </a:p>
          <a:p>
            <a:pPr>
              <a:spcAft>
                <a:spcPts val="1200"/>
              </a:spcAft>
            </a:pPr>
            <a:r>
              <a:rPr lang="en-GB" sz="1800" b="1">
                <a:ea typeface="Open Sans ExtraBold" panose="020B0606030504020204" pitchFamily="34" charset="0"/>
              </a:rPr>
              <a:t>Becoming a great 21st century university</a:t>
            </a:r>
            <a:endParaRPr lang="en-GB" sz="1800">
              <a:ea typeface="Open Sans Light" panose="020B0606030504020204" pitchFamily="34" charset="0"/>
            </a:endParaRPr>
          </a:p>
        </p:txBody>
      </p:sp>
      <p:sp>
        <p:nvSpPr>
          <p:cNvPr id="10" name="Subtitle 8">
            <a:extLst>
              <a:ext uri="{FF2B5EF4-FFF2-40B4-BE49-F238E27FC236}">
                <a16:creationId xmlns:a16="http://schemas.microsoft.com/office/drawing/2014/main" id="{CC2ADBB6-859B-F84E-95DA-8BF70A89E280}"/>
              </a:ext>
            </a:extLst>
          </p:cNvPr>
          <p:cNvSpPr txBox="1">
            <a:spLocks/>
          </p:cNvSpPr>
          <p:nvPr/>
        </p:nvSpPr>
        <p:spPr bwMode="auto">
          <a:xfrm>
            <a:off x="676222" y="4253581"/>
            <a:ext cx="6379485" cy="2032574"/>
          </a:xfrm>
          <a:prstGeom prst="rect">
            <a:avLst/>
          </a:prstGeom>
          <a:noFill/>
          <a:ln w="9525">
            <a:noFill/>
            <a:miter lim="800000"/>
            <a:headEnd/>
            <a:tailEnd/>
          </a:ln>
        </p:spPr>
        <p:txBody>
          <a:bodyPr vert="horz" wrap="square" lIns="0" tIns="0" rIns="0" bIns="0" numCol="2" spcCol="720000" anchor="t" anchorCtr="0" compatLnSpc="1">
            <a:prstTxWarp prst="textNoShape">
              <a:avLst/>
            </a:prstTxWarp>
            <a:normAutofit/>
          </a:bodyPr>
          <a:lstStyle>
            <a:lvl1pPr marL="0" indent="0" algn="l" rtl="0" fontAlgn="base">
              <a:spcBef>
                <a:spcPct val="20000"/>
              </a:spcBef>
              <a:spcAft>
                <a:spcPct val="0"/>
              </a:spcAft>
              <a:buFont typeface="Arial" pitchFamily="34" charset="0"/>
              <a:buNone/>
              <a:defRPr sz="2800" kern="1200">
                <a:solidFill>
                  <a:schemeClr val="bg1"/>
                </a:solidFill>
                <a:latin typeface="Arial" pitchFamily="34" charset="0"/>
                <a:ea typeface="+mn-ea"/>
                <a:cs typeface="Arial" pitchFamily="34" charset="0"/>
              </a:defRPr>
            </a:lvl1pPr>
            <a:lvl2pPr marL="457200" indent="0" algn="ctr" rtl="0" fontAlgn="base">
              <a:spcBef>
                <a:spcPct val="20000"/>
              </a:spcBef>
              <a:spcAft>
                <a:spcPct val="0"/>
              </a:spcAft>
              <a:buFont typeface="Arial" pitchFamily="34" charset="0"/>
              <a:buNone/>
              <a:defRPr sz="2000" kern="1200">
                <a:solidFill>
                  <a:schemeClr val="tx1"/>
                </a:solidFill>
                <a:latin typeface="Arial" pitchFamily="34" charset="0"/>
                <a:ea typeface="+mn-ea"/>
                <a:cs typeface="Arial" pitchFamily="34" charset="0"/>
              </a:defRPr>
            </a:lvl2pPr>
            <a:lvl3pPr marL="914400" indent="0" algn="ctr" rtl="0" fontAlgn="base">
              <a:spcBef>
                <a:spcPct val="20000"/>
              </a:spcBef>
              <a:spcAft>
                <a:spcPct val="0"/>
              </a:spcAft>
              <a:buFont typeface="Arial" pitchFamily="34" charset="0"/>
              <a:buNone/>
              <a:defRPr sz="1800" kern="1200">
                <a:solidFill>
                  <a:schemeClr val="tx1"/>
                </a:solidFill>
                <a:latin typeface="Arial" pitchFamily="34" charset="0"/>
                <a:ea typeface="+mn-ea"/>
                <a:cs typeface="Arial" pitchFamily="34" charset="0"/>
              </a:defRPr>
            </a:lvl3pPr>
            <a:lvl4pPr marL="1371600" indent="0" algn="ctr" rtl="0" fontAlgn="base">
              <a:spcBef>
                <a:spcPct val="20000"/>
              </a:spcBef>
              <a:spcAft>
                <a:spcPct val="0"/>
              </a:spcAft>
              <a:buFont typeface="Arial" pitchFamily="34" charset="0"/>
              <a:buNone/>
              <a:defRPr sz="1600" kern="1200">
                <a:solidFill>
                  <a:schemeClr val="tx1"/>
                </a:solidFill>
                <a:latin typeface="Arial" pitchFamily="34" charset="0"/>
                <a:ea typeface="+mn-ea"/>
                <a:cs typeface="Arial" pitchFamily="34" charset="0"/>
              </a:defRPr>
            </a:lvl4pPr>
            <a:lvl5pPr marL="1828800" indent="0" algn="ctr" rtl="0" fontAlgn="base">
              <a:spcBef>
                <a:spcPct val="20000"/>
              </a:spcBef>
              <a:spcAft>
                <a:spcPct val="0"/>
              </a:spcAft>
              <a:buFont typeface="Arial" pitchFamily="34" charset="0"/>
              <a:buNone/>
              <a:defRPr sz="1600" kern="1200">
                <a:solidFill>
                  <a:schemeClr val="tx1"/>
                </a:solidFill>
                <a:latin typeface="Arial" pitchFamily="34" charset="0"/>
                <a:ea typeface="+mn-ea"/>
                <a:cs typeface="Arial" pitchFamily="34" charset="0"/>
              </a:defRPr>
            </a:lvl5pPr>
            <a:lvl6pPr marL="2286000" indent="0" algn="ctr" defTabSz="914400" rtl="0" eaLnBrk="1" latinLnBrk="0" hangingPunct="1">
              <a:spcBef>
                <a:spcPct val="20000"/>
              </a:spcBef>
              <a:buFont typeface="Arial" pitchFamily="34" charset="0"/>
              <a:buNone/>
              <a:defRPr sz="1600" kern="1200">
                <a:solidFill>
                  <a:schemeClr val="tx1"/>
                </a:solidFill>
                <a:latin typeface="+mn-lt"/>
                <a:ea typeface="+mn-ea"/>
                <a:cs typeface="+mn-cs"/>
              </a:defRPr>
            </a:lvl6pPr>
            <a:lvl7pPr marL="2743200" indent="0" algn="ctr" defTabSz="914400" rtl="0" eaLnBrk="1" latinLnBrk="0" hangingPunct="1">
              <a:spcBef>
                <a:spcPct val="20000"/>
              </a:spcBef>
              <a:buFont typeface="Arial" pitchFamily="34" charset="0"/>
              <a:buNone/>
              <a:defRPr sz="1600" kern="1200">
                <a:solidFill>
                  <a:schemeClr val="tx1"/>
                </a:solidFill>
                <a:latin typeface="+mn-lt"/>
                <a:ea typeface="+mn-ea"/>
                <a:cs typeface="+mn-cs"/>
              </a:defRPr>
            </a:lvl7pPr>
            <a:lvl8pPr marL="3200400" indent="0" algn="ctr" defTabSz="914400" rtl="0" eaLnBrk="1" latinLnBrk="0" hangingPunct="1">
              <a:spcBef>
                <a:spcPct val="20000"/>
              </a:spcBef>
              <a:buFont typeface="Arial" pitchFamily="34" charset="0"/>
              <a:buNone/>
              <a:defRPr sz="1600" kern="1200">
                <a:solidFill>
                  <a:schemeClr val="tx1"/>
                </a:solidFill>
                <a:latin typeface="+mn-lt"/>
                <a:ea typeface="+mn-ea"/>
                <a:cs typeface="+mn-cs"/>
              </a:defRPr>
            </a:lvl8pPr>
            <a:lvl9pPr marL="3657600" indent="0" algn="ctr" defTabSz="914400" rtl="0" eaLnBrk="1" latinLnBrk="0" hangingPunct="1">
              <a:spcBef>
                <a:spcPct val="20000"/>
              </a:spcBef>
              <a:buFont typeface="Arial" pitchFamily="34" charset="0"/>
              <a:buNone/>
              <a:defRPr sz="16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ts val="384"/>
              </a:spcBef>
              <a:spcAft>
                <a:spcPts val="1200"/>
              </a:spcAft>
              <a:buClrTx/>
              <a:buSzTx/>
              <a:buFont typeface="Arial" pitchFamily="34" charset="0"/>
              <a:buNone/>
              <a:tabLst/>
              <a:defRPr/>
            </a:pPr>
            <a:r>
              <a:rPr kumimoji="0" lang="en-GB" sz="1600" b="0" i="0" u="none" strike="noStrike" kern="1200" cap="none" spc="0" normalizeH="0" baseline="0" noProof="0">
                <a:ln>
                  <a:noFill/>
                </a:ln>
                <a:solidFill>
                  <a:srgbClr val="FFFFFF"/>
                </a:solidFill>
                <a:effectLst/>
                <a:uLnTx/>
                <a:uFillTx/>
                <a:latin typeface="Arial" pitchFamily="34" charset="0"/>
                <a:ea typeface="Open Sans Light" panose="020B0606030504020204" pitchFamily="34" charset="0"/>
                <a:cs typeface="Arial" pitchFamily="34" charset="0"/>
              </a:rPr>
              <a:t>The world is changing, fast. Climate, tech, geopolitics – everything is shifting.</a:t>
            </a:r>
          </a:p>
          <a:p>
            <a:pPr marL="0" marR="0" lvl="0" indent="0" algn="l" defTabSz="914400" rtl="0" eaLnBrk="1" fontAlgn="base" latinLnBrk="0" hangingPunct="1">
              <a:lnSpc>
                <a:spcPct val="100000"/>
              </a:lnSpc>
              <a:spcBef>
                <a:spcPts val="384"/>
              </a:spcBef>
              <a:spcAft>
                <a:spcPts val="1200"/>
              </a:spcAft>
              <a:buClrTx/>
              <a:buSzTx/>
              <a:buFont typeface="Arial" pitchFamily="34" charset="0"/>
              <a:buNone/>
              <a:tabLst/>
              <a:defRPr/>
            </a:pPr>
            <a:r>
              <a:rPr kumimoji="0" lang="en-GB" sz="1600" b="0" i="0" u="none" strike="noStrike" kern="1200" cap="none" spc="0" normalizeH="0" baseline="0" noProof="0">
                <a:ln>
                  <a:noFill/>
                </a:ln>
                <a:solidFill>
                  <a:srgbClr val="FFFFFF"/>
                </a:solidFill>
                <a:effectLst/>
                <a:uLnTx/>
                <a:uFillTx/>
                <a:latin typeface="Arial" pitchFamily="34" charset="0"/>
                <a:ea typeface="Open Sans Light" panose="020B0606030504020204" pitchFamily="34" charset="0"/>
                <a:cs typeface="Arial" pitchFamily="34" charset="0"/>
              </a:rPr>
              <a:t>But this isn't the first time Manchester has risen to the moment. We were born as an answer. The first modern civic university, built for an industrial age. Now, it's our turn to define what a great university looks like for the 21st century, creating knowledge for the public good, locally and globally.</a:t>
            </a:r>
            <a:endParaRPr kumimoji="0" lang="en-US" sz="1600" b="0" i="0" u="none" strike="noStrike" kern="1200" cap="none" spc="0" normalizeH="0" baseline="0" noProof="0">
              <a:ln>
                <a:noFill/>
              </a:ln>
              <a:solidFill>
                <a:srgbClr val="FFFFFF"/>
              </a:solidFill>
              <a:effectLst/>
              <a:uLnTx/>
              <a:uFillTx/>
              <a:latin typeface="Arial" pitchFamily="34" charset="0"/>
              <a:ea typeface="Open Sans Light" panose="020B0606030504020204" pitchFamily="34" charset="0"/>
              <a:cs typeface="Arial" pitchFamily="34" charset="0"/>
            </a:endParaRPr>
          </a:p>
        </p:txBody>
      </p:sp>
    </p:spTree>
    <p:extLst>
      <p:ext uri="{BB962C8B-B14F-4D97-AF65-F5344CB8AC3E}">
        <p14:creationId xmlns:p14="http://schemas.microsoft.com/office/powerpoint/2010/main" val="41117740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reflection of a building in a glass building&#10;&#10;AI-generated content may be incorrect.">
            <a:extLst>
              <a:ext uri="{FF2B5EF4-FFF2-40B4-BE49-F238E27FC236}">
                <a16:creationId xmlns:a16="http://schemas.microsoft.com/office/drawing/2014/main" id="{A22B1F24-90CA-D9A9-223E-E46A7BAFCD2D}"/>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3317875" y="0"/>
            <a:ext cx="8874126" cy="6857999"/>
          </a:xfrm>
          <a:prstGeom prst="rect">
            <a:avLst/>
          </a:prstGeom>
        </p:spPr>
      </p:pic>
      <p:sp>
        <p:nvSpPr>
          <p:cNvPr id="25" name="Rectangle 24">
            <a:extLst>
              <a:ext uri="{FF2B5EF4-FFF2-40B4-BE49-F238E27FC236}">
                <a16:creationId xmlns:a16="http://schemas.microsoft.com/office/drawing/2014/main" id="{598ADD79-C4EA-52DE-C373-D779D5EC8AEA}"/>
              </a:ext>
            </a:extLst>
          </p:cNvPr>
          <p:cNvSpPr/>
          <p:nvPr/>
        </p:nvSpPr>
        <p:spPr>
          <a:xfrm rot="5400000">
            <a:off x="6620175" y="1286175"/>
            <a:ext cx="2269524" cy="8874126"/>
          </a:xfrm>
          <a:prstGeom prst="rect">
            <a:avLst/>
          </a:prstGeom>
          <a:gradFill>
            <a:gsLst>
              <a:gs pos="99000">
                <a:schemeClr val="tx2"/>
              </a:gs>
              <a:gs pos="0">
                <a:schemeClr val="bg1">
                  <a:alpha val="0"/>
                </a:schemeClr>
              </a:gs>
              <a:gs pos="49000">
                <a:schemeClr val="tx2">
                  <a:alpha val="51351"/>
                </a:schemeClr>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5" name="Rectangle 4">
            <a:extLst>
              <a:ext uri="{FF2B5EF4-FFF2-40B4-BE49-F238E27FC236}">
                <a16:creationId xmlns:a16="http://schemas.microsoft.com/office/drawing/2014/main" id="{417A61C3-E63A-A61D-4C7C-C745F0C08681}"/>
              </a:ext>
            </a:extLst>
          </p:cNvPr>
          <p:cNvSpPr/>
          <p:nvPr/>
        </p:nvSpPr>
        <p:spPr>
          <a:xfrm>
            <a:off x="3785509" y="5587126"/>
            <a:ext cx="7960593" cy="769718"/>
          </a:xfrm>
          <a:prstGeom prst="rect">
            <a:avLst/>
          </a:prstGeom>
          <a:solidFill>
            <a:srgbClr val="5C2A7A">
              <a:alpha val="89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7" name="Text Placeholder 6">
            <a:extLst>
              <a:ext uri="{FF2B5EF4-FFF2-40B4-BE49-F238E27FC236}">
                <a16:creationId xmlns:a16="http://schemas.microsoft.com/office/drawing/2014/main" id="{B8D2F3E0-7582-F011-C8B2-782E07822F3C}"/>
              </a:ext>
            </a:extLst>
          </p:cNvPr>
          <p:cNvSpPr>
            <a:spLocks noGrp="1"/>
          </p:cNvSpPr>
          <p:nvPr>
            <p:ph type="body" sz="quarter" idx="10"/>
          </p:nvPr>
        </p:nvSpPr>
        <p:spPr>
          <a:xfrm>
            <a:off x="386604" y="254712"/>
            <a:ext cx="2447212" cy="1409461"/>
          </a:xfrm>
        </p:spPr>
        <p:txBody>
          <a:bodyPr/>
          <a:lstStyle/>
          <a:p>
            <a:r>
              <a:rPr lang="en-GB" b="1"/>
              <a:t>Office for </a:t>
            </a:r>
            <a:br>
              <a:rPr lang="en-GB" b="1"/>
            </a:br>
            <a:r>
              <a:rPr lang="en-GB" b="1"/>
              <a:t>Open Research</a:t>
            </a:r>
            <a:endParaRPr lang="en-US" b="1"/>
          </a:p>
        </p:txBody>
      </p:sp>
      <p:sp>
        <p:nvSpPr>
          <p:cNvPr id="8" name="Text Placeholder 7">
            <a:extLst>
              <a:ext uri="{FF2B5EF4-FFF2-40B4-BE49-F238E27FC236}">
                <a16:creationId xmlns:a16="http://schemas.microsoft.com/office/drawing/2014/main" id="{C439F072-C552-A3D1-93E1-868DCAD8A6CD}"/>
              </a:ext>
            </a:extLst>
          </p:cNvPr>
          <p:cNvSpPr>
            <a:spLocks noGrp="1"/>
          </p:cNvSpPr>
          <p:nvPr>
            <p:ph type="body" sz="quarter" idx="11"/>
          </p:nvPr>
        </p:nvSpPr>
        <p:spPr>
          <a:xfrm>
            <a:off x="386603" y="1845665"/>
            <a:ext cx="2636683" cy="1325904"/>
          </a:xfrm>
        </p:spPr>
        <p:txBody>
          <a:bodyPr vert="horz" lIns="91440" tIns="45720" rIns="91440" bIns="45720" rtlCol="0" anchor="t">
            <a:normAutofit/>
          </a:bodyPr>
          <a:lstStyle/>
          <a:p>
            <a:r>
              <a:rPr lang="en-GB">
                <a:latin typeface="Arial"/>
                <a:cs typeface="Arial"/>
              </a:rPr>
              <a:t>Providing a central hub for Open Research </a:t>
            </a:r>
            <a:br>
              <a:rPr lang="en-GB"/>
            </a:br>
            <a:r>
              <a:rPr lang="en-GB">
                <a:latin typeface="Arial"/>
                <a:cs typeface="Arial"/>
              </a:rPr>
              <a:t>at The University </a:t>
            </a:r>
            <a:br>
              <a:rPr lang="en-GB"/>
            </a:br>
            <a:r>
              <a:rPr lang="en-GB">
                <a:latin typeface="Arial"/>
                <a:cs typeface="Arial"/>
              </a:rPr>
              <a:t>of Manchester.</a:t>
            </a:r>
            <a:endParaRPr lang="en-GB"/>
          </a:p>
          <a:p>
            <a:endParaRPr lang="en-US"/>
          </a:p>
        </p:txBody>
      </p:sp>
      <p:sp>
        <p:nvSpPr>
          <p:cNvPr id="21" name="TextBox 20"/>
          <p:cNvSpPr txBox="1"/>
          <p:nvPr/>
        </p:nvSpPr>
        <p:spPr>
          <a:xfrm>
            <a:off x="6361746" y="5833485"/>
            <a:ext cx="2820564" cy="28641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rgbClr val="FFFFFF"/>
                </a:solidFill>
                <a:effectLst/>
                <a:uLnTx/>
                <a:uFillTx/>
                <a:latin typeface="Arial" panose="020B0604020202020204"/>
                <a:ea typeface="+mn-ea"/>
                <a:cs typeface="+mn-cs"/>
              </a:rPr>
              <a:t>Open Research Fellowship</a:t>
            </a:r>
          </a:p>
        </p:txBody>
      </p:sp>
      <p:sp>
        <p:nvSpPr>
          <p:cNvPr id="22" name="TextBox 21"/>
          <p:cNvSpPr txBox="1"/>
          <p:nvPr/>
        </p:nvSpPr>
        <p:spPr>
          <a:xfrm>
            <a:off x="9203142" y="5833482"/>
            <a:ext cx="2521223" cy="28641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rgbClr val="FFFFFF"/>
                </a:solidFill>
                <a:effectLst/>
                <a:uLnTx/>
                <a:uFillTx/>
                <a:latin typeface="Arial" panose="020B0604020202020204"/>
                <a:ea typeface="+mn-ea"/>
                <a:cs typeface="+mn-cs"/>
              </a:rPr>
              <a:t>My Research Essentials</a:t>
            </a:r>
          </a:p>
        </p:txBody>
      </p:sp>
      <p:sp>
        <p:nvSpPr>
          <p:cNvPr id="23" name="TextBox 22"/>
          <p:cNvSpPr txBox="1"/>
          <p:nvPr/>
        </p:nvSpPr>
        <p:spPr>
          <a:xfrm>
            <a:off x="3785508" y="5833483"/>
            <a:ext cx="2519414" cy="286423"/>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rgbClr val="FFFFFF"/>
                </a:solidFill>
                <a:effectLst/>
                <a:uLnTx/>
                <a:uFillTx/>
                <a:latin typeface="Arial" panose="020B0604020202020204"/>
                <a:ea typeface="+mn-ea"/>
                <a:cs typeface="+mn-cs"/>
              </a:rPr>
              <a:t>Open Research Tracker</a:t>
            </a:r>
          </a:p>
        </p:txBody>
      </p:sp>
      <p:cxnSp>
        <p:nvCxnSpPr>
          <p:cNvPr id="26" name="Straight Connector 25">
            <a:extLst>
              <a:ext uri="{FF2B5EF4-FFF2-40B4-BE49-F238E27FC236}">
                <a16:creationId xmlns:a16="http://schemas.microsoft.com/office/drawing/2014/main" id="{C5CCD507-1D23-E682-BC99-F89C2A5BD153}"/>
              </a:ext>
            </a:extLst>
          </p:cNvPr>
          <p:cNvCxnSpPr>
            <a:cxnSpLocks/>
          </p:cNvCxnSpPr>
          <p:nvPr/>
        </p:nvCxnSpPr>
        <p:spPr>
          <a:xfrm>
            <a:off x="6364663" y="5768637"/>
            <a:ext cx="0" cy="406693"/>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076DB86D-78A5-8DD1-668F-15776D27220B}"/>
              </a:ext>
            </a:extLst>
          </p:cNvPr>
          <p:cNvCxnSpPr>
            <a:cxnSpLocks/>
          </p:cNvCxnSpPr>
          <p:nvPr/>
        </p:nvCxnSpPr>
        <p:spPr>
          <a:xfrm>
            <a:off x="9180298" y="5768637"/>
            <a:ext cx="0" cy="406693"/>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p:sp>
        <p:nvSpPr>
          <p:cNvPr id="2" name="Rectangle 1">
            <a:extLst>
              <a:ext uri="{FF2B5EF4-FFF2-40B4-BE49-F238E27FC236}">
                <a16:creationId xmlns:a16="http://schemas.microsoft.com/office/drawing/2014/main" id="{426291FB-568E-F3C8-434B-38B6FDFF8A68}"/>
              </a:ext>
            </a:extLst>
          </p:cNvPr>
          <p:cNvSpPr/>
          <p:nvPr/>
        </p:nvSpPr>
        <p:spPr>
          <a:xfrm>
            <a:off x="3785509" y="3580404"/>
            <a:ext cx="7960593" cy="1507397"/>
          </a:xfrm>
          <a:prstGeom prst="rect">
            <a:avLst/>
          </a:prstGeom>
          <a:solidFill>
            <a:schemeClr val="tx1">
              <a:lumMod val="50000"/>
              <a:alpha val="88000"/>
            </a:schemeClr>
          </a:solidFill>
          <a:ln w="127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graphicFrame>
        <p:nvGraphicFramePr>
          <p:cNvPr id="4" name="Table 3">
            <a:extLst>
              <a:ext uri="{FF2B5EF4-FFF2-40B4-BE49-F238E27FC236}">
                <a16:creationId xmlns:a16="http://schemas.microsoft.com/office/drawing/2014/main" id="{94F05517-E98E-A53A-1A36-FC617FC32657}"/>
              </a:ext>
            </a:extLst>
          </p:cNvPr>
          <p:cNvGraphicFramePr>
            <a:graphicFrameLocks noGrp="1"/>
          </p:cNvGraphicFramePr>
          <p:nvPr/>
        </p:nvGraphicFramePr>
        <p:xfrm>
          <a:off x="4055734" y="3761897"/>
          <a:ext cx="7420142" cy="817157"/>
        </p:xfrm>
        <a:graphic>
          <a:graphicData uri="http://schemas.openxmlformats.org/drawingml/2006/table">
            <a:tbl>
              <a:tblPr firstRow="1" bandRow="1">
                <a:tableStyleId>{5C22544A-7EE6-4342-B048-85BDC9FD1C3A}</a:tableStyleId>
              </a:tblPr>
              <a:tblGrid>
                <a:gridCol w="1313326">
                  <a:extLst>
                    <a:ext uri="{9D8B030D-6E8A-4147-A177-3AD203B41FA5}">
                      <a16:colId xmlns:a16="http://schemas.microsoft.com/office/drawing/2014/main" val="2145424548"/>
                    </a:ext>
                  </a:extLst>
                </a:gridCol>
                <a:gridCol w="213378">
                  <a:extLst>
                    <a:ext uri="{9D8B030D-6E8A-4147-A177-3AD203B41FA5}">
                      <a16:colId xmlns:a16="http://schemas.microsoft.com/office/drawing/2014/main" val="1888193004"/>
                    </a:ext>
                  </a:extLst>
                </a:gridCol>
                <a:gridCol w="1313326">
                  <a:extLst>
                    <a:ext uri="{9D8B030D-6E8A-4147-A177-3AD203B41FA5}">
                      <a16:colId xmlns:a16="http://schemas.microsoft.com/office/drawing/2014/main" val="1478772449"/>
                    </a:ext>
                  </a:extLst>
                </a:gridCol>
                <a:gridCol w="213378">
                  <a:extLst>
                    <a:ext uri="{9D8B030D-6E8A-4147-A177-3AD203B41FA5}">
                      <a16:colId xmlns:a16="http://schemas.microsoft.com/office/drawing/2014/main" val="977609943"/>
                    </a:ext>
                  </a:extLst>
                </a:gridCol>
                <a:gridCol w="1313326">
                  <a:extLst>
                    <a:ext uri="{9D8B030D-6E8A-4147-A177-3AD203B41FA5}">
                      <a16:colId xmlns:a16="http://schemas.microsoft.com/office/drawing/2014/main" val="3948952172"/>
                    </a:ext>
                  </a:extLst>
                </a:gridCol>
                <a:gridCol w="213378">
                  <a:extLst>
                    <a:ext uri="{9D8B030D-6E8A-4147-A177-3AD203B41FA5}">
                      <a16:colId xmlns:a16="http://schemas.microsoft.com/office/drawing/2014/main" val="1139365010"/>
                    </a:ext>
                  </a:extLst>
                </a:gridCol>
                <a:gridCol w="1381850">
                  <a:extLst>
                    <a:ext uri="{9D8B030D-6E8A-4147-A177-3AD203B41FA5}">
                      <a16:colId xmlns:a16="http://schemas.microsoft.com/office/drawing/2014/main" val="1342419380"/>
                    </a:ext>
                  </a:extLst>
                </a:gridCol>
                <a:gridCol w="144854">
                  <a:extLst>
                    <a:ext uri="{9D8B030D-6E8A-4147-A177-3AD203B41FA5}">
                      <a16:colId xmlns:a16="http://schemas.microsoft.com/office/drawing/2014/main" val="3996154401"/>
                    </a:ext>
                  </a:extLst>
                </a:gridCol>
                <a:gridCol w="1313326">
                  <a:extLst>
                    <a:ext uri="{9D8B030D-6E8A-4147-A177-3AD203B41FA5}">
                      <a16:colId xmlns:a16="http://schemas.microsoft.com/office/drawing/2014/main" val="3838495195"/>
                    </a:ext>
                  </a:extLst>
                </a:gridCol>
              </a:tblGrid>
              <a:tr h="817157">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GB" sz="1300" b="1">
                          <a:solidFill>
                            <a:schemeClr val="bg1"/>
                          </a:solidFill>
                          <a:latin typeface="+mn-lt"/>
                          <a:cs typeface="Arial" panose="020B0604020202020204" pitchFamily="34" charset="0"/>
                        </a:rPr>
                        <a:t>Open access research</a:t>
                      </a:r>
                    </a:p>
                  </a:txBody>
                  <a:tcPr marL="0" marB="144000" anchor="b">
                    <a:lnL w="12700" cmpd="sng">
                      <a:noFill/>
                    </a:lnL>
                    <a:lnR w="12700" cmpd="sng">
                      <a:noFill/>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300">
                        <a:solidFill>
                          <a:schemeClr val="bg1"/>
                        </a:solidFill>
                        <a:latin typeface="+mn-lt"/>
                      </a:endParaRPr>
                    </a:p>
                  </a:txBody>
                  <a:tcPr marL="0" marB="144000" anchor="b">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GB" sz="1300">
                          <a:solidFill>
                            <a:schemeClr val="bg1"/>
                          </a:solidFill>
                          <a:latin typeface="+mn-lt"/>
                          <a:ea typeface="Open Sans Light"/>
                          <a:cs typeface="Arial"/>
                        </a:rPr>
                        <a:t>Open research skills</a:t>
                      </a:r>
                      <a:endParaRPr lang="en-GB" sz="1300" b="1">
                        <a:solidFill>
                          <a:schemeClr val="bg1"/>
                        </a:solidFill>
                        <a:latin typeface="+mn-lt"/>
                        <a:ea typeface="Open Sans Light"/>
                        <a:cs typeface="Arial"/>
                      </a:endParaRPr>
                    </a:p>
                  </a:txBody>
                  <a:tcPr marL="0" marB="144000" anchor="b">
                    <a:lnL w="12700" cmpd="sng">
                      <a:noFill/>
                    </a:lnL>
                    <a:lnR w="12700" cmpd="sng">
                      <a:noFill/>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300">
                        <a:solidFill>
                          <a:schemeClr val="bg1"/>
                        </a:solidFill>
                        <a:latin typeface="+mn-lt"/>
                      </a:endParaRPr>
                    </a:p>
                  </a:txBody>
                  <a:tcPr marL="0" marB="144000" anchor="b">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GB" sz="1300" b="1">
                          <a:solidFill>
                            <a:schemeClr val="bg1"/>
                          </a:solidFill>
                          <a:latin typeface="+mn-lt"/>
                          <a:cs typeface="Arial" panose="020B0604020202020204" pitchFamily="34" charset="0"/>
                        </a:rPr>
                        <a:t>Research data management</a:t>
                      </a:r>
                    </a:p>
                  </a:txBody>
                  <a:tcPr marL="0" marB="144000" anchor="b">
                    <a:lnL w="12700" cmpd="sng">
                      <a:noFill/>
                    </a:lnL>
                    <a:lnR w="12700" cmpd="sng">
                      <a:noFill/>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300">
                        <a:solidFill>
                          <a:schemeClr val="bg1"/>
                        </a:solidFill>
                        <a:latin typeface="+mn-lt"/>
                      </a:endParaRPr>
                    </a:p>
                  </a:txBody>
                  <a:tcPr marL="0" marB="144000" anchor="b">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GB" sz="1300" b="1">
                          <a:solidFill>
                            <a:schemeClr val="bg1"/>
                          </a:solidFill>
                          <a:latin typeface="+mn-lt"/>
                          <a:ea typeface="Open Sans Light"/>
                          <a:cs typeface="Arial"/>
                        </a:rPr>
                        <a:t>Research indicators</a:t>
                      </a:r>
                      <a:endParaRPr lang="en-GB" sz="1300" b="1">
                        <a:solidFill>
                          <a:schemeClr val="bg1"/>
                        </a:solidFill>
                        <a:latin typeface="+mn-lt"/>
                      </a:endParaRPr>
                    </a:p>
                  </a:txBody>
                  <a:tcPr marL="0" marB="144000" anchor="b">
                    <a:lnL w="12700" cmpd="sng">
                      <a:noFill/>
                    </a:lnL>
                    <a:lnR w="12700" cmpd="sng">
                      <a:noFill/>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300">
                        <a:solidFill>
                          <a:schemeClr val="bg1"/>
                        </a:solidFill>
                        <a:latin typeface="+mn-lt"/>
                      </a:endParaRPr>
                    </a:p>
                  </a:txBody>
                  <a:tcPr marL="0" marB="144000" anchor="b">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GB" sz="1300" b="1">
                          <a:solidFill>
                            <a:schemeClr val="bg1"/>
                          </a:solidFill>
                          <a:latin typeface="+mn-lt"/>
                          <a:cs typeface="Arial" panose="020B0604020202020204" pitchFamily="34" charset="0"/>
                        </a:rPr>
                        <a:t>Open research programme</a:t>
                      </a:r>
                    </a:p>
                  </a:txBody>
                  <a:tcPr marL="0" marB="144000" anchor="b">
                    <a:lnL w="12700" cmpd="sng">
                      <a:noFill/>
                    </a:lnL>
                    <a:lnR w="12700" cmpd="sng">
                      <a:noFill/>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60873295"/>
                  </a:ext>
                </a:extLst>
              </a:tr>
            </a:tbl>
          </a:graphicData>
        </a:graphic>
      </p:graphicFrame>
    </p:spTree>
    <p:extLst>
      <p:ext uri="{BB962C8B-B14F-4D97-AF65-F5344CB8AC3E}">
        <p14:creationId xmlns:p14="http://schemas.microsoft.com/office/powerpoint/2010/main" val="127200269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bg>
      <p:bgPr>
        <a:solidFill>
          <a:srgbClr val="1C3455"/>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2077578-865C-917C-DD08-7B21695324DD}"/>
              </a:ext>
            </a:extLst>
          </p:cNvPr>
          <p:cNvSpPr/>
          <p:nvPr/>
        </p:nvSpPr>
        <p:spPr>
          <a:xfrm>
            <a:off x="10183851" y="-638175"/>
            <a:ext cx="2008149" cy="548579"/>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solidFill>
                  <a:schemeClr val="tx1"/>
                </a:solidFill>
                <a:cs typeface="Calibri"/>
              </a:rPr>
              <a:t>Academic version</a:t>
            </a:r>
          </a:p>
        </p:txBody>
      </p:sp>
      <p:sp>
        <p:nvSpPr>
          <p:cNvPr id="2" name="Title 1">
            <a:extLst>
              <a:ext uri="{FF2B5EF4-FFF2-40B4-BE49-F238E27FC236}">
                <a16:creationId xmlns:a16="http://schemas.microsoft.com/office/drawing/2014/main" id="{7C7CDC60-FE02-2421-5DF9-F1AEB4D17354}"/>
              </a:ext>
            </a:extLst>
          </p:cNvPr>
          <p:cNvSpPr>
            <a:spLocks noGrp="1"/>
          </p:cNvSpPr>
          <p:nvPr>
            <p:ph type="title"/>
          </p:nvPr>
        </p:nvSpPr>
        <p:spPr>
          <a:xfrm>
            <a:off x="527552" y="365125"/>
            <a:ext cx="11086516" cy="1325563"/>
          </a:xfrm>
        </p:spPr>
        <p:txBody>
          <a:bodyPr/>
          <a:lstStyle/>
          <a:p>
            <a:r>
              <a:rPr lang="en-US">
                <a:solidFill>
                  <a:schemeClr val="bg1"/>
                </a:solidFill>
              </a:rPr>
              <a:t>Global reputation</a:t>
            </a:r>
          </a:p>
        </p:txBody>
      </p:sp>
      <p:sp>
        <p:nvSpPr>
          <p:cNvPr id="3" name="Content Placeholder 2">
            <a:extLst>
              <a:ext uri="{FF2B5EF4-FFF2-40B4-BE49-F238E27FC236}">
                <a16:creationId xmlns:a16="http://schemas.microsoft.com/office/drawing/2014/main" id="{E80D9B3E-93D8-795F-A8A6-090FCCA35621}"/>
              </a:ext>
            </a:extLst>
          </p:cNvPr>
          <p:cNvSpPr>
            <a:spLocks noGrp="1"/>
          </p:cNvSpPr>
          <p:nvPr>
            <p:ph idx="1"/>
          </p:nvPr>
        </p:nvSpPr>
        <p:spPr>
          <a:xfrm>
            <a:off x="527050" y="1825625"/>
            <a:ext cx="2343150" cy="4667250"/>
          </a:xfrm>
        </p:spPr>
        <p:txBody>
          <a:bodyPr/>
          <a:lstStyle/>
          <a:p>
            <a:pPr marL="342265" indent="-342265">
              <a:spcAft>
                <a:spcPts val="1200"/>
              </a:spcAft>
            </a:pPr>
            <a:r>
              <a:rPr lang="en-US" sz="1400">
                <a:solidFill>
                  <a:schemeClr val="bg1"/>
                </a:solidFill>
                <a:latin typeface="Arial"/>
                <a:cs typeface="Arial"/>
              </a:rPr>
              <a:t>Reputation for excellence increasing advocacy and influencing global debate</a:t>
            </a:r>
            <a:endParaRPr lang="en-US">
              <a:solidFill>
                <a:schemeClr val="bg1"/>
              </a:solidFill>
              <a:latin typeface="Arial"/>
              <a:cs typeface="Arial"/>
            </a:endParaRPr>
          </a:p>
          <a:p>
            <a:pPr marL="342265" indent="-342265">
              <a:spcAft>
                <a:spcPts val="1200"/>
              </a:spcAft>
            </a:pPr>
            <a:r>
              <a:rPr lang="en-US" sz="1400">
                <a:solidFill>
                  <a:schemeClr val="bg1"/>
                </a:solidFill>
                <a:latin typeface="Arial"/>
                <a:cs typeface="Arial"/>
              </a:rPr>
              <a:t>Staff encouraged to take leading roles in external bodies that influence the direction and reputation of our sector</a:t>
            </a:r>
            <a:endParaRPr lang="en-US">
              <a:solidFill>
                <a:schemeClr val="bg1"/>
              </a:solidFill>
              <a:latin typeface="Arial"/>
              <a:cs typeface="Arial"/>
            </a:endParaRPr>
          </a:p>
          <a:p>
            <a:pPr marL="342265" indent="-342265">
              <a:spcAft>
                <a:spcPts val="1200"/>
              </a:spcAft>
            </a:pPr>
            <a:r>
              <a:rPr lang="en-US" sz="1400">
                <a:solidFill>
                  <a:schemeClr val="bg1"/>
                </a:solidFill>
                <a:latin typeface="Arial"/>
                <a:cs typeface="Arial"/>
              </a:rPr>
              <a:t>Internationally and socially diverse population of the world's most talented students and researchers</a:t>
            </a:r>
            <a:endParaRPr lang="en-US" sz="1400">
              <a:solidFill>
                <a:schemeClr val="bg1"/>
              </a:solidFill>
            </a:endParaRPr>
          </a:p>
          <a:p>
            <a:pPr marL="342265" indent="-342265">
              <a:spcAft>
                <a:spcPts val="1200"/>
              </a:spcAft>
            </a:pPr>
            <a:endParaRPr lang="en-US" sz="1400">
              <a:solidFill>
                <a:schemeClr val="bg1"/>
              </a:solidFill>
            </a:endParaRPr>
          </a:p>
        </p:txBody>
      </p:sp>
      <p:pic>
        <p:nvPicPr>
          <p:cNvPr id="14" name="Graphic 13">
            <a:extLst>
              <a:ext uri="{FF2B5EF4-FFF2-40B4-BE49-F238E27FC236}">
                <a16:creationId xmlns:a16="http://schemas.microsoft.com/office/drawing/2014/main" id="{F05C26EE-B34D-8B8F-4A3D-1DB1E1057BEB}"/>
              </a:ext>
            </a:extLst>
          </p:cNvPr>
          <p:cNvPicPr>
            <a:picLocks noChangeAspect="1"/>
          </p:cNvPicPr>
          <p:nvPr/>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3149597" y="1404433"/>
            <a:ext cx="8515353" cy="5088442"/>
          </a:xfrm>
          <a:prstGeom prst="rect">
            <a:avLst/>
          </a:prstGeom>
        </p:spPr>
      </p:pic>
      <p:sp>
        <p:nvSpPr>
          <p:cNvPr id="40" name="Oval 39">
            <a:extLst>
              <a:ext uri="{FF2B5EF4-FFF2-40B4-BE49-F238E27FC236}">
                <a16:creationId xmlns:a16="http://schemas.microsoft.com/office/drawing/2014/main" id="{D4E4A366-DCE3-7409-BCBC-B371ADA6F84F}"/>
              </a:ext>
            </a:extLst>
          </p:cNvPr>
          <p:cNvSpPr/>
          <p:nvPr/>
        </p:nvSpPr>
        <p:spPr>
          <a:xfrm>
            <a:off x="4769281" y="2264285"/>
            <a:ext cx="2685628" cy="2685628"/>
          </a:xfrm>
          <a:prstGeom prst="ellipse">
            <a:avLst/>
          </a:prstGeom>
          <a:solidFill>
            <a:srgbClr val="1C3455"/>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wrap="none" lIns="91440" tIns="45720" rIns="91440" bIns="45720" rtlCol="0" anchor="ctr"/>
          <a:lstStyle/>
          <a:p>
            <a:pPr algn="ctr"/>
            <a:r>
              <a:rPr lang="en-US" sz="2400" b="1">
                <a:solidFill>
                  <a:schemeClr val="bg1"/>
                </a:solidFill>
              </a:rPr>
              <a:t>35,000+</a:t>
            </a:r>
          </a:p>
          <a:p>
            <a:pPr algn="ctr"/>
            <a:r>
              <a:rPr lang="en-US" sz="2000">
                <a:solidFill>
                  <a:schemeClr val="bg1"/>
                </a:solidFill>
              </a:rPr>
              <a:t>publications with </a:t>
            </a:r>
            <a:br>
              <a:rPr lang="en-US" sz="2000"/>
            </a:br>
            <a:r>
              <a:rPr lang="en-US" sz="2000">
                <a:solidFill>
                  <a:schemeClr val="bg1"/>
                </a:solidFill>
              </a:rPr>
              <a:t>international </a:t>
            </a:r>
            <a:br>
              <a:rPr lang="en-US" sz="2000"/>
            </a:br>
            <a:r>
              <a:rPr lang="en-US" sz="2000">
                <a:solidFill>
                  <a:schemeClr val="bg1"/>
                </a:solidFill>
              </a:rPr>
              <a:t>collaboration </a:t>
            </a:r>
            <a:br>
              <a:rPr lang="en-US" sz="2000"/>
            </a:br>
            <a:r>
              <a:rPr lang="en-US" sz="2000">
                <a:solidFill>
                  <a:schemeClr val="bg1"/>
                </a:solidFill>
              </a:rPr>
              <a:t>2018–2023</a:t>
            </a:r>
            <a:endParaRPr lang="en-US" sz="2000">
              <a:solidFill>
                <a:schemeClr val="bg1"/>
              </a:solidFill>
              <a:cs typeface="Arial"/>
            </a:endParaRPr>
          </a:p>
        </p:txBody>
      </p:sp>
      <p:sp>
        <p:nvSpPr>
          <p:cNvPr id="41" name="Oval 40">
            <a:extLst>
              <a:ext uri="{FF2B5EF4-FFF2-40B4-BE49-F238E27FC236}">
                <a16:creationId xmlns:a16="http://schemas.microsoft.com/office/drawing/2014/main" id="{89D4C628-D10F-A15F-1F23-6384DEDE8397}"/>
              </a:ext>
            </a:extLst>
          </p:cNvPr>
          <p:cNvSpPr/>
          <p:nvPr/>
        </p:nvSpPr>
        <p:spPr>
          <a:xfrm>
            <a:off x="7734306" y="2258110"/>
            <a:ext cx="2685628" cy="2685628"/>
          </a:xfrm>
          <a:prstGeom prst="ellipse">
            <a:avLst/>
          </a:prstGeom>
          <a:solidFill>
            <a:srgbClr val="1C3455"/>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wrap="none" lIns="91440" tIns="45720" rIns="91440" bIns="45720" rtlCol="0" anchor="ctr"/>
          <a:lstStyle/>
          <a:p>
            <a:pPr algn="ctr"/>
            <a:r>
              <a:rPr lang="en-US" sz="2400" b="1">
                <a:solidFill>
                  <a:schemeClr val="bg1"/>
                </a:solidFill>
              </a:rPr>
              <a:t>8,000+</a:t>
            </a:r>
          </a:p>
          <a:p>
            <a:pPr algn="ctr"/>
            <a:r>
              <a:rPr lang="en-US" sz="2000">
                <a:solidFill>
                  <a:schemeClr val="bg1"/>
                </a:solidFill>
              </a:rPr>
              <a:t>collaborations with </a:t>
            </a:r>
            <a:br>
              <a:rPr lang="en-US" sz="2000"/>
            </a:br>
            <a:r>
              <a:rPr lang="en-US" sz="2000">
                <a:solidFill>
                  <a:schemeClr val="bg1"/>
                </a:solidFill>
              </a:rPr>
              <a:t>international teams </a:t>
            </a:r>
            <a:br>
              <a:rPr lang="en-US" sz="2000"/>
            </a:br>
            <a:r>
              <a:rPr lang="en-US" sz="2000">
                <a:solidFill>
                  <a:schemeClr val="bg1"/>
                </a:solidFill>
              </a:rPr>
              <a:t>and academics </a:t>
            </a:r>
            <a:br>
              <a:rPr lang="en-US" sz="2000"/>
            </a:br>
            <a:r>
              <a:rPr lang="en-US" sz="2000">
                <a:solidFill>
                  <a:schemeClr val="bg1"/>
                </a:solidFill>
              </a:rPr>
              <a:t>2018–2023</a:t>
            </a:r>
            <a:endParaRPr lang="en-US" sz="2000">
              <a:solidFill>
                <a:schemeClr val="bg1"/>
              </a:solidFill>
              <a:cs typeface="Arial"/>
            </a:endParaRPr>
          </a:p>
        </p:txBody>
      </p:sp>
      <p:sp>
        <p:nvSpPr>
          <p:cNvPr id="42" name="Oval 41">
            <a:extLst>
              <a:ext uri="{FF2B5EF4-FFF2-40B4-BE49-F238E27FC236}">
                <a16:creationId xmlns:a16="http://schemas.microsoft.com/office/drawing/2014/main" id="{D69474E8-04DB-5C70-85B7-BEFA65661CBD}"/>
              </a:ext>
            </a:extLst>
          </p:cNvPr>
          <p:cNvSpPr/>
          <p:nvPr/>
        </p:nvSpPr>
        <p:spPr>
          <a:xfrm>
            <a:off x="4223178" y="4943738"/>
            <a:ext cx="234517" cy="234517"/>
          </a:xfrm>
          <a:prstGeom prst="ellipse">
            <a:avLst/>
          </a:prstGeom>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D861F70B-6130-9C4F-005C-D936930141DF}"/>
              </a:ext>
            </a:extLst>
          </p:cNvPr>
          <p:cNvSpPr txBox="1"/>
          <p:nvPr/>
        </p:nvSpPr>
        <p:spPr>
          <a:xfrm>
            <a:off x="0" y="-354614"/>
            <a:ext cx="2093778" cy="307777"/>
          </a:xfrm>
          <a:prstGeom prst="rect">
            <a:avLst/>
          </a:prstGeom>
          <a:noFill/>
        </p:spPr>
        <p:txBody>
          <a:bodyPr wrap="none" rtlCol="0">
            <a:spAutoFit/>
          </a:bodyPr>
          <a:lstStyle/>
          <a:p>
            <a:r>
              <a:rPr lang="en-US" sz="1400"/>
              <a:t>View in slideshow mode</a:t>
            </a:r>
          </a:p>
        </p:txBody>
      </p:sp>
    </p:spTree>
    <p:extLst>
      <p:ext uri="{BB962C8B-B14F-4D97-AF65-F5344CB8AC3E}">
        <p14:creationId xmlns:p14="http://schemas.microsoft.com/office/powerpoint/2010/main" val="23472367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fade">
                                      <p:cBhvr>
                                        <p:cTn id="7" dur="500"/>
                                        <p:tgtEl>
                                          <p:spTgt spid="40"/>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1"/>
                                        </p:tgtEl>
                                        <p:attrNameLst>
                                          <p:attrName>style.visibility</p:attrName>
                                        </p:attrNameLst>
                                      </p:cBhvr>
                                      <p:to>
                                        <p:strVal val="visible"/>
                                      </p:to>
                                    </p:set>
                                    <p:animEffect transition="in" filter="fade">
                                      <p:cBhvr>
                                        <p:cTn id="10" dur="500"/>
                                        <p:tgtEl>
                                          <p:spTgt spid="41"/>
                                        </p:tgtEl>
                                      </p:cBhvr>
                                    </p:animEffect>
                                  </p:childTnLst>
                                </p:cTn>
                              </p:par>
                            </p:childTnLst>
                          </p:cTn>
                        </p:par>
                        <p:par>
                          <p:cTn id="11" fill="hold">
                            <p:stCondLst>
                              <p:cond delay="500"/>
                            </p:stCondLst>
                            <p:childTnLst>
                              <p:par>
                                <p:cTn id="12" presetID="10" presetClass="entr" presetSubtype="0" fill="hold" grpId="1" nodeType="afterEffect">
                                  <p:stCondLst>
                                    <p:cond delay="1000"/>
                                  </p:stCondLst>
                                  <p:childTnLst>
                                    <p:set>
                                      <p:cBhvr>
                                        <p:cTn id="13" dur="1" fill="hold">
                                          <p:stCondLst>
                                            <p:cond delay="0"/>
                                          </p:stCondLst>
                                        </p:cTn>
                                        <p:tgtEl>
                                          <p:spTgt spid="42"/>
                                        </p:tgtEl>
                                        <p:attrNameLst>
                                          <p:attrName>style.visibility</p:attrName>
                                        </p:attrNameLst>
                                      </p:cBhvr>
                                      <p:to>
                                        <p:strVal val="visible"/>
                                      </p:to>
                                    </p:set>
                                    <p:animEffect transition="in" filter="fade">
                                      <p:cBhvr>
                                        <p:cTn id="14" dur="500"/>
                                        <p:tgtEl>
                                          <p:spTgt spid="42"/>
                                        </p:tgtEl>
                                      </p:cBhvr>
                                    </p:animEffect>
                                  </p:childTnLst>
                                </p:cTn>
                              </p:par>
                            </p:childTnLst>
                          </p:cTn>
                        </p:par>
                        <p:par>
                          <p:cTn id="15" fill="hold">
                            <p:stCondLst>
                              <p:cond delay="2000"/>
                            </p:stCondLst>
                            <p:childTnLst>
                              <p:par>
                                <p:cTn id="16" presetID="26" presetClass="emph" presetSubtype="0" repeatCount="indefinite" fill="hold" grpId="0" nodeType="afterEffect">
                                  <p:stCondLst>
                                    <p:cond delay="0"/>
                                  </p:stCondLst>
                                  <p:endCondLst>
                                    <p:cond evt="onNext" delay="0">
                                      <p:tgtEl>
                                        <p:sldTgt/>
                                      </p:tgtEl>
                                    </p:cond>
                                  </p:endCondLst>
                                  <p:childTnLst>
                                    <p:animEffect transition="out" filter="fade">
                                      <p:cBhvr>
                                        <p:cTn id="17" dur="2000" tmFilter="0, 0; .2, .5; .8, .5; 1, 0"/>
                                        <p:tgtEl>
                                          <p:spTgt spid="42"/>
                                        </p:tgtEl>
                                      </p:cBhvr>
                                    </p:animEffect>
                                    <p:animScale>
                                      <p:cBhvr>
                                        <p:cTn id="18" dur="1000" autoRev="1" fill="hold"/>
                                        <p:tgtEl>
                                          <p:spTgt spid="42"/>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animBg="1"/>
      <p:bldP spid="41" grpId="0" animBg="1"/>
      <p:bldP spid="42" grpId="0" animBg="1"/>
      <p:bldP spid="42" grpId="1" animBg="1"/>
    </p:bldLst>
  </p:timing>
</p:sld>
</file>

<file path=ppt/slides/slide62.xml><?xml version="1.0" encoding="utf-8"?>
<p:sld xmlns:a="http://schemas.openxmlformats.org/drawingml/2006/main" xmlns:r="http://schemas.openxmlformats.org/officeDocument/2006/relationships" xmlns:p="http://schemas.openxmlformats.org/presentationml/2006/main">
  <p:cSld>
    <p:bg>
      <p:bgPr>
        <a:solidFill>
          <a:srgbClr val="1C3455"/>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2077578-865C-917C-DD08-7B21695324DD}"/>
              </a:ext>
            </a:extLst>
          </p:cNvPr>
          <p:cNvSpPr/>
          <p:nvPr/>
        </p:nvSpPr>
        <p:spPr>
          <a:xfrm>
            <a:off x="10183851" y="-638175"/>
            <a:ext cx="2008149" cy="548579"/>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solidFill>
                  <a:schemeClr val="tx1"/>
                </a:solidFill>
                <a:cs typeface="Calibri"/>
              </a:rPr>
              <a:t>Academic version</a:t>
            </a:r>
          </a:p>
        </p:txBody>
      </p:sp>
      <p:pic>
        <p:nvPicPr>
          <p:cNvPr id="14" name="Graphic 13">
            <a:extLst>
              <a:ext uri="{FF2B5EF4-FFF2-40B4-BE49-F238E27FC236}">
                <a16:creationId xmlns:a16="http://schemas.microsoft.com/office/drawing/2014/main" id="{F05C26EE-B34D-8B8F-4A3D-1DB1E1057BEB}"/>
              </a:ext>
            </a:extLst>
          </p:cNvPr>
          <p:cNvPicPr>
            <a:picLocks noChangeAspect="1"/>
          </p:cNvPicPr>
          <p:nvPr/>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3149597" y="1404433"/>
            <a:ext cx="8515353" cy="5088442"/>
          </a:xfrm>
          <a:prstGeom prst="rect">
            <a:avLst/>
          </a:prstGeom>
        </p:spPr>
      </p:pic>
      <p:sp>
        <p:nvSpPr>
          <p:cNvPr id="4" name="Oval 3">
            <a:extLst>
              <a:ext uri="{FF2B5EF4-FFF2-40B4-BE49-F238E27FC236}">
                <a16:creationId xmlns:a16="http://schemas.microsoft.com/office/drawing/2014/main" id="{7BCCF0DF-3106-DE31-E577-0825AFA77539}"/>
              </a:ext>
            </a:extLst>
          </p:cNvPr>
          <p:cNvSpPr/>
          <p:nvPr/>
        </p:nvSpPr>
        <p:spPr>
          <a:xfrm>
            <a:off x="1420316" y="3491767"/>
            <a:ext cx="1593619" cy="1619074"/>
          </a:xfrm>
          <a:prstGeom prst="ellipse">
            <a:avLst/>
          </a:prstGeom>
          <a:solidFill>
            <a:srgbClr val="1C3455"/>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 name="Group 4">
            <a:extLst>
              <a:ext uri="{FF2B5EF4-FFF2-40B4-BE49-F238E27FC236}">
                <a16:creationId xmlns:a16="http://schemas.microsoft.com/office/drawing/2014/main" id="{EEA43DFB-9380-7E46-C06E-356AC999AAD1}"/>
              </a:ext>
            </a:extLst>
          </p:cNvPr>
          <p:cNvGrpSpPr/>
          <p:nvPr/>
        </p:nvGrpSpPr>
        <p:grpSpPr>
          <a:xfrm>
            <a:off x="359207" y="3325445"/>
            <a:ext cx="3584577" cy="3167430"/>
            <a:chOff x="3624294" y="1631987"/>
            <a:chExt cx="4546600" cy="4017500"/>
          </a:xfrm>
        </p:grpSpPr>
        <p:sp>
          <p:nvSpPr>
            <p:cNvPr id="6" name="Oval 5">
              <a:extLst>
                <a:ext uri="{FF2B5EF4-FFF2-40B4-BE49-F238E27FC236}">
                  <a16:creationId xmlns:a16="http://schemas.microsoft.com/office/drawing/2014/main" id="{5B366AC9-3C72-7AEB-DFDA-3CEEFC5F0D79}"/>
                </a:ext>
              </a:extLst>
            </p:cNvPr>
            <p:cNvSpPr/>
            <p:nvPr/>
          </p:nvSpPr>
          <p:spPr>
            <a:xfrm>
              <a:off x="4739261" y="1631987"/>
              <a:ext cx="2316667" cy="2316667"/>
            </a:xfrm>
            <a:prstGeom prst="ellipse">
              <a:avLst/>
            </a:prstGeom>
            <a:solidFill>
              <a:srgbClr val="1C3455"/>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a:solidFill>
                    <a:schemeClr val="accent1"/>
                  </a:solidFill>
                </a:rPr>
                <a:t>MMT</a:t>
              </a:r>
              <a:br>
                <a:rPr lang="en-US" sz="1600" b="1">
                  <a:solidFill>
                    <a:schemeClr val="accent1"/>
                  </a:solidFill>
                </a:rPr>
              </a:br>
              <a:r>
                <a:rPr lang="en-US" sz="1600" b="1">
                  <a:solidFill>
                    <a:schemeClr val="accent1"/>
                  </a:solidFill>
                </a:rPr>
                <a:t>Global Alliance</a:t>
              </a:r>
            </a:p>
            <a:p>
              <a:pPr algn="ctr"/>
              <a:r>
                <a:rPr lang="en-US" sz="1400"/>
                <a:t>Manchester,</a:t>
              </a:r>
              <a:br>
                <a:rPr lang="en-US" sz="1400"/>
              </a:br>
              <a:r>
                <a:rPr lang="en-US" sz="1400"/>
                <a:t>Melbourne and Toronto Alliance</a:t>
              </a:r>
            </a:p>
          </p:txBody>
        </p:sp>
        <p:grpSp>
          <p:nvGrpSpPr>
            <p:cNvPr id="8" name="Group 7">
              <a:extLst>
                <a:ext uri="{FF2B5EF4-FFF2-40B4-BE49-F238E27FC236}">
                  <a16:creationId xmlns:a16="http://schemas.microsoft.com/office/drawing/2014/main" id="{49BD6FCA-1CC5-E716-F986-C6BFF08B7C95}"/>
                </a:ext>
              </a:extLst>
            </p:cNvPr>
            <p:cNvGrpSpPr/>
            <p:nvPr/>
          </p:nvGrpSpPr>
          <p:grpSpPr>
            <a:xfrm>
              <a:off x="3624294" y="4239166"/>
              <a:ext cx="4546600" cy="1410321"/>
              <a:chOff x="2870200" y="4256626"/>
              <a:chExt cx="6067965" cy="1882237"/>
            </a:xfrm>
          </p:grpSpPr>
          <p:sp>
            <p:nvSpPr>
              <p:cNvPr id="12" name="Oval 11">
                <a:extLst>
                  <a:ext uri="{FF2B5EF4-FFF2-40B4-BE49-F238E27FC236}">
                    <a16:creationId xmlns:a16="http://schemas.microsoft.com/office/drawing/2014/main" id="{B2D63D45-4338-A735-5623-147E49760359}"/>
                  </a:ext>
                </a:extLst>
              </p:cNvPr>
              <p:cNvSpPr/>
              <p:nvPr/>
            </p:nvSpPr>
            <p:spPr>
              <a:xfrm>
                <a:off x="2870200" y="4256626"/>
                <a:ext cx="1882237" cy="1882237"/>
              </a:xfrm>
              <a:prstGeom prst="ellipse">
                <a:avLst/>
              </a:prstGeom>
              <a:solidFill>
                <a:srgbClr val="1C3455"/>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lang="en-US" sz="2000" b="1"/>
                  <a:t>3</a:t>
                </a:r>
              </a:p>
              <a:p>
                <a:pPr algn="ctr"/>
                <a:r>
                  <a:rPr lang="en-US" sz="1400"/>
                  <a:t>continents</a:t>
                </a:r>
              </a:p>
            </p:txBody>
          </p:sp>
          <p:sp>
            <p:nvSpPr>
              <p:cNvPr id="13" name="Oval 12">
                <a:extLst>
                  <a:ext uri="{FF2B5EF4-FFF2-40B4-BE49-F238E27FC236}">
                    <a16:creationId xmlns:a16="http://schemas.microsoft.com/office/drawing/2014/main" id="{2AE9CE5B-978F-C370-FC82-EFDEF1BD56B2}"/>
                  </a:ext>
                </a:extLst>
              </p:cNvPr>
              <p:cNvSpPr/>
              <p:nvPr/>
            </p:nvSpPr>
            <p:spPr>
              <a:xfrm>
                <a:off x="4963064" y="4256626"/>
                <a:ext cx="1882237" cy="1882237"/>
              </a:xfrm>
              <a:prstGeom prst="ellipse">
                <a:avLst/>
              </a:prstGeom>
              <a:solidFill>
                <a:srgbClr val="1C3455"/>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2000" b="1"/>
                  <a:t>187,000</a:t>
                </a:r>
                <a:endParaRPr lang="en-US" sz="1200" b="1"/>
              </a:p>
              <a:p>
                <a:pPr algn="ctr"/>
                <a:r>
                  <a:rPr lang="en-US" sz="1400"/>
                  <a:t>students</a:t>
                </a:r>
              </a:p>
            </p:txBody>
          </p:sp>
          <p:sp>
            <p:nvSpPr>
              <p:cNvPr id="15" name="Oval 14">
                <a:extLst>
                  <a:ext uri="{FF2B5EF4-FFF2-40B4-BE49-F238E27FC236}">
                    <a16:creationId xmlns:a16="http://schemas.microsoft.com/office/drawing/2014/main" id="{20CB5224-E8F7-B32C-8B67-9328E10C7F71}"/>
                  </a:ext>
                </a:extLst>
              </p:cNvPr>
              <p:cNvSpPr/>
              <p:nvPr/>
            </p:nvSpPr>
            <p:spPr>
              <a:xfrm>
                <a:off x="7055928" y="4256626"/>
                <a:ext cx="1882237" cy="1882237"/>
              </a:xfrm>
              <a:prstGeom prst="ellipse">
                <a:avLst/>
              </a:prstGeom>
              <a:solidFill>
                <a:srgbClr val="1C3455"/>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lang="en-US" sz="2000" b="1"/>
                  <a:t>45,000</a:t>
                </a:r>
              </a:p>
              <a:p>
                <a:pPr algn="ctr"/>
                <a:r>
                  <a:rPr lang="en-US" sz="1400"/>
                  <a:t>staff</a:t>
                </a:r>
              </a:p>
            </p:txBody>
          </p:sp>
        </p:grpSp>
        <p:cxnSp>
          <p:nvCxnSpPr>
            <p:cNvPr id="9" name="Straight Connector 8">
              <a:extLst>
                <a:ext uri="{FF2B5EF4-FFF2-40B4-BE49-F238E27FC236}">
                  <a16:creationId xmlns:a16="http://schemas.microsoft.com/office/drawing/2014/main" id="{B5D8B1A7-8EE2-184D-BE20-077270B9EF9D}"/>
                </a:ext>
              </a:extLst>
            </p:cNvPr>
            <p:cNvCxnSpPr>
              <a:cxnSpLocks/>
              <a:stCxn id="13" idx="0"/>
              <a:endCxn id="6" idx="4"/>
            </p:cNvCxnSpPr>
            <p:nvPr/>
          </p:nvCxnSpPr>
          <p:spPr>
            <a:xfrm flipV="1">
              <a:off x="5897594" y="3948654"/>
              <a:ext cx="1" cy="290512"/>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7CFCD08A-2464-8CF1-52A0-03CFA9967DFC}"/>
                </a:ext>
              </a:extLst>
            </p:cNvPr>
            <p:cNvCxnSpPr>
              <a:cxnSpLocks/>
              <a:stCxn id="12" idx="0"/>
              <a:endCxn id="6" idx="3"/>
            </p:cNvCxnSpPr>
            <p:nvPr/>
          </p:nvCxnSpPr>
          <p:spPr>
            <a:xfrm flipV="1">
              <a:off x="4329455" y="3609386"/>
              <a:ext cx="749074" cy="62978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3F4A5ED7-25DE-1DD7-C113-C44D5243F2DB}"/>
                </a:ext>
              </a:extLst>
            </p:cNvPr>
            <p:cNvCxnSpPr>
              <a:cxnSpLocks/>
              <a:stCxn id="15" idx="0"/>
              <a:endCxn id="6" idx="5"/>
            </p:cNvCxnSpPr>
            <p:nvPr/>
          </p:nvCxnSpPr>
          <p:spPr>
            <a:xfrm flipH="1" flipV="1">
              <a:off x="6716660" y="3609386"/>
              <a:ext cx="749074" cy="629780"/>
            </a:xfrm>
            <a:prstGeom prst="line">
              <a:avLst/>
            </a:prstGeom>
            <a:ln w="25400"/>
          </p:spPr>
          <p:style>
            <a:lnRef idx="1">
              <a:schemeClr val="accent1"/>
            </a:lnRef>
            <a:fillRef idx="0">
              <a:schemeClr val="accent1"/>
            </a:fillRef>
            <a:effectRef idx="0">
              <a:schemeClr val="accent1"/>
            </a:effectRef>
            <a:fontRef idx="minor">
              <a:schemeClr val="tx1"/>
            </a:fontRef>
          </p:style>
        </p:cxnSp>
      </p:grpSp>
      <p:sp>
        <p:nvSpPr>
          <p:cNvPr id="26" name="Rectangle 25">
            <a:extLst>
              <a:ext uri="{FF2B5EF4-FFF2-40B4-BE49-F238E27FC236}">
                <a16:creationId xmlns:a16="http://schemas.microsoft.com/office/drawing/2014/main" id="{9F7C94FC-A1AC-9E4C-7499-8B2AF61EA323}"/>
              </a:ext>
            </a:extLst>
          </p:cNvPr>
          <p:cNvSpPr/>
          <p:nvPr/>
        </p:nvSpPr>
        <p:spPr>
          <a:xfrm>
            <a:off x="2550158" y="1800286"/>
            <a:ext cx="1606100" cy="45604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tIns="108000" rtlCol="0" anchor="ctr"/>
          <a:lstStyle/>
          <a:p>
            <a:pPr algn="ctr">
              <a:lnSpc>
                <a:spcPct val="80000"/>
              </a:lnSpc>
            </a:pPr>
            <a:r>
              <a:rPr lang="en-US" sz="1400">
                <a:solidFill>
                  <a:schemeClr val="tx1"/>
                </a:solidFill>
              </a:rPr>
              <a:t>North America</a:t>
            </a:r>
          </a:p>
        </p:txBody>
      </p:sp>
      <p:sp>
        <p:nvSpPr>
          <p:cNvPr id="27" name="Rectangle 26">
            <a:extLst>
              <a:ext uri="{FF2B5EF4-FFF2-40B4-BE49-F238E27FC236}">
                <a16:creationId xmlns:a16="http://schemas.microsoft.com/office/drawing/2014/main" id="{579B36A8-0DBE-2CBB-1F1A-303D79D0634C}"/>
              </a:ext>
            </a:extLst>
          </p:cNvPr>
          <p:cNvSpPr/>
          <p:nvPr/>
        </p:nvSpPr>
        <p:spPr>
          <a:xfrm>
            <a:off x="3716997" y="4745086"/>
            <a:ext cx="1606100" cy="45604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tIns="108000" rtlCol="0" anchor="ctr"/>
          <a:lstStyle/>
          <a:p>
            <a:pPr algn="ctr">
              <a:lnSpc>
                <a:spcPct val="80000"/>
              </a:lnSpc>
            </a:pPr>
            <a:r>
              <a:rPr lang="en-US" sz="1400">
                <a:solidFill>
                  <a:schemeClr val="tx1"/>
                </a:solidFill>
              </a:rPr>
              <a:t>South America</a:t>
            </a:r>
          </a:p>
        </p:txBody>
      </p:sp>
      <p:sp>
        <p:nvSpPr>
          <p:cNvPr id="28" name="Rectangle 27">
            <a:extLst>
              <a:ext uri="{FF2B5EF4-FFF2-40B4-BE49-F238E27FC236}">
                <a16:creationId xmlns:a16="http://schemas.microsoft.com/office/drawing/2014/main" id="{B554BBD9-FEC1-67A6-76E6-7EB8FC03EC41}"/>
              </a:ext>
            </a:extLst>
          </p:cNvPr>
          <p:cNvSpPr/>
          <p:nvPr/>
        </p:nvSpPr>
        <p:spPr>
          <a:xfrm>
            <a:off x="9019349" y="919810"/>
            <a:ext cx="1606100" cy="45604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tIns="108000" rtlCol="0" anchor="ctr"/>
          <a:lstStyle/>
          <a:p>
            <a:pPr algn="ctr">
              <a:lnSpc>
                <a:spcPct val="80000"/>
              </a:lnSpc>
            </a:pPr>
            <a:r>
              <a:rPr lang="en-US" sz="1400">
                <a:solidFill>
                  <a:schemeClr val="tx1"/>
                </a:solidFill>
              </a:rPr>
              <a:t>East and Southeast Asia</a:t>
            </a:r>
          </a:p>
        </p:txBody>
      </p:sp>
      <p:sp>
        <p:nvSpPr>
          <p:cNvPr id="29" name="Rectangle 28">
            <a:extLst>
              <a:ext uri="{FF2B5EF4-FFF2-40B4-BE49-F238E27FC236}">
                <a16:creationId xmlns:a16="http://schemas.microsoft.com/office/drawing/2014/main" id="{8E087E82-B22C-0FC9-4DE7-A67FF7678E05}"/>
              </a:ext>
            </a:extLst>
          </p:cNvPr>
          <p:cNvSpPr/>
          <p:nvPr/>
        </p:nvSpPr>
        <p:spPr>
          <a:xfrm>
            <a:off x="7422774" y="2980322"/>
            <a:ext cx="1606100" cy="45604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tIns="108000" rtlCol="0" anchor="ctr"/>
          <a:lstStyle/>
          <a:p>
            <a:pPr algn="ctr">
              <a:lnSpc>
                <a:spcPct val="80000"/>
              </a:lnSpc>
            </a:pPr>
            <a:r>
              <a:rPr lang="en-US" sz="1400">
                <a:solidFill>
                  <a:schemeClr val="tx1"/>
                </a:solidFill>
              </a:rPr>
              <a:t>Europe</a:t>
            </a:r>
          </a:p>
        </p:txBody>
      </p:sp>
      <p:sp>
        <p:nvSpPr>
          <p:cNvPr id="30" name="Rectangle 29">
            <a:extLst>
              <a:ext uri="{FF2B5EF4-FFF2-40B4-BE49-F238E27FC236}">
                <a16:creationId xmlns:a16="http://schemas.microsoft.com/office/drawing/2014/main" id="{2965DDC4-F510-0BA9-9C25-1FD84CEF85AC}"/>
              </a:ext>
            </a:extLst>
          </p:cNvPr>
          <p:cNvSpPr/>
          <p:nvPr/>
        </p:nvSpPr>
        <p:spPr>
          <a:xfrm>
            <a:off x="6619724" y="3845263"/>
            <a:ext cx="1606100" cy="45604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tIns="108000" rtlCol="0" anchor="ctr"/>
          <a:lstStyle/>
          <a:p>
            <a:pPr algn="ctr">
              <a:lnSpc>
                <a:spcPct val="80000"/>
              </a:lnSpc>
            </a:pPr>
            <a:r>
              <a:rPr lang="en-US" sz="1400">
                <a:solidFill>
                  <a:schemeClr val="tx1"/>
                </a:solidFill>
              </a:rPr>
              <a:t>Middle East and North Africa</a:t>
            </a:r>
          </a:p>
        </p:txBody>
      </p:sp>
      <p:sp>
        <p:nvSpPr>
          <p:cNvPr id="35" name="Rectangle 34">
            <a:extLst>
              <a:ext uri="{FF2B5EF4-FFF2-40B4-BE49-F238E27FC236}">
                <a16:creationId xmlns:a16="http://schemas.microsoft.com/office/drawing/2014/main" id="{2536A5B1-D4BD-2B63-3914-01B97168219B}"/>
              </a:ext>
            </a:extLst>
          </p:cNvPr>
          <p:cNvSpPr/>
          <p:nvPr/>
        </p:nvSpPr>
        <p:spPr>
          <a:xfrm>
            <a:off x="6642118" y="5472069"/>
            <a:ext cx="1606100" cy="45604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tIns="108000" rtlCol="0" anchor="ctr"/>
          <a:lstStyle/>
          <a:p>
            <a:pPr algn="ctr">
              <a:lnSpc>
                <a:spcPct val="80000"/>
              </a:lnSpc>
            </a:pPr>
            <a:r>
              <a:rPr lang="en-US" sz="1400">
                <a:solidFill>
                  <a:schemeClr val="tx1"/>
                </a:solidFill>
              </a:rPr>
              <a:t>Africa</a:t>
            </a:r>
          </a:p>
        </p:txBody>
      </p:sp>
      <p:sp>
        <p:nvSpPr>
          <p:cNvPr id="42" name="Rectangle 41">
            <a:extLst>
              <a:ext uri="{FF2B5EF4-FFF2-40B4-BE49-F238E27FC236}">
                <a16:creationId xmlns:a16="http://schemas.microsoft.com/office/drawing/2014/main" id="{B9FEAE91-CE22-5FF6-7D29-13A3570F2187}"/>
              </a:ext>
            </a:extLst>
          </p:cNvPr>
          <p:cNvSpPr/>
          <p:nvPr/>
        </p:nvSpPr>
        <p:spPr>
          <a:xfrm>
            <a:off x="9360125" y="5941820"/>
            <a:ext cx="1606100" cy="45604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tIns="108000" rtlCol="0" anchor="ctr"/>
          <a:lstStyle/>
          <a:p>
            <a:pPr algn="ctr">
              <a:lnSpc>
                <a:spcPct val="80000"/>
              </a:lnSpc>
            </a:pPr>
            <a:r>
              <a:rPr lang="en-US" sz="1400">
                <a:solidFill>
                  <a:schemeClr val="tx1"/>
                </a:solidFill>
              </a:rPr>
              <a:t>Australia</a:t>
            </a:r>
          </a:p>
        </p:txBody>
      </p:sp>
      <p:grpSp>
        <p:nvGrpSpPr>
          <p:cNvPr id="49" name="Group 48">
            <a:extLst>
              <a:ext uri="{FF2B5EF4-FFF2-40B4-BE49-F238E27FC236}">
                <a16:creationId xmlns:a16="http://schemas.microsoft.com/office/drawing/2014/main" id="{D522340B-DB87-CD01-4A21-EA477ADF94F9}"/>
              </a:ext>
            </a:extLst>
          </p:cNvPr>
          <p:cNvGrpSpPr/>
          <p:nvPr/>
        </p:nvGrpSpPr>
        <p:grpSpPr>
          <a:xfrm>
            <a:off x="0" y="0"/>
            <a:ext cx="12192000" cy="6858000"/>
            <a:chOff x="0" y="0"/>
            <a:chExt cx="12192000" cy="6858000"/>
          </a:xfrm>
        </p:grpSpPr>
        <p:sp>
          <p:nvSpPr>
            <p:cNvPr id="48" name="Rectangle 47">
              <a:extLst>
                <a:ext uri="{FF2B5EF4-FFF2-40B4-BE49-F238E27FC236}">
                  <a16:creationId xmlns:a16="http://schemas.microsoft.com/office/drawing/2014/main" id="{26BEDC53-354D-473E-AFF4-CC6414C2DA79}"/>
                </a:ext>
              </a:extLst>
            </p:cNvPr>
            <p:cNvSpPr/>
            <p:nvPr/>
          </p:nvSpPr>
          <p:spPr>
            <a:xfrm>
              <a:off x="0" y="0"/>
              <a:ext cx="12192000" cy="6858000"/>
            </a:xfrm>
            <a:prstGeom prst="rect">
              <a:avLst/>
            </a:prstGeom>
            <a:solidFill>
              <a:srgbClr val="1C3455">
                <a:alpha val="76339"/>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Oval 43">
              <a:extLst>
                <a:ext uri="{FF2B5EF4-FFF2-40B4-BE49-F238E27FC236}">
                  <a16:creationId xmlns:a16="http://schemas.microsoft.com/office/drawing/2014/main" id="{AE112E53-E795-994A-73D1-5EA5AD6BC55D}"/>
                </a:ext>
              </a:extLst>
            </p:cNvPr>
            <p:cNvSpPr/>
            <p:nvPr/>
          </p:nvSpPr>
          <p:spPr>
            <a:xfrm>
              <a:off x="6163532" y="1151938"/>
              <a:ext cx="2269959" cy="2269959"/>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lang="en-US" sz="1600">
                  <a:solidFill>
                    <a:srgbClr val="1C3455"/>
                  </a:solidFill>
                </a:rPr>
                <a:t>Established in </a:t>
              </a:r>
              <a:br>
                <a:rPr lang="en-US" sz="1600">
                  <a:solidFill>
                    <a:srgbClr val="1C3455"/>
                  </a:solidFill>
                </a:rPr>
              </a:br>
              <a:r>
                <a:rPr lang="en-US" sz="3600" b="1">
                  <a:solidFill>
                    <a:srgbClr val="1C3455"/>
                  </a:solidFill>
                </a:rPr>
                <a:t>2006</a:t>
              </a:r>
              <a:br>
                <a:rPr lang="en-US" sz="1600">
                  <a:solidFill>
                    <a:srgbClr val="1C3455"/>
                  </a:solidFill>
                </a:rPr>
              </a:br>
              <a:r>
                <a:rPr lang="en-US" sz="1600">
                  <a:solidFill>
                    <a:srgbClr val="1C3455"/>
                  </a:solidFill>
                </a:rPr>
                <a:t>Middle East Centre </a:t>
              </a:r>
              <a:br>
                <a:rPr lang="en-US" sz="1600">
                  <a:solidFill>
                    <a:srgbClr val="1C3455"/>
                  </a:solidFill>
                </a:rPr>
              </a:br>
              <a:r>
                <a:rPr lang="en-US" sz="1600">
                  <a:solidFill>
                    <a:srgbClr val="1C3455"/>
                  </a:solidFill>
                </a:rPr>
                <a:t>(Dubai)</a:t>
              </a:r>
              <a:endParaRPr lang="en-US" sz="1400">
                <a:solidFill>
                  <a:srgbClr val="1C3455"/>
                </a:solidFill>
              </a:endParaRPr>
            </a:p>
          </p:txBody>
        </p:sp>
        <p:sp>
          <p:nvSpPr>
            <p:cNvPr id="45" name="Oval 44">
              <a:extLst>
                <a:ext uri="{FF2B5EF4-FFF2-40B4-BE49-F238E27FC236}">
                  <a16:creationId xmlns:a16="http://schemas.microsoft.com/office/drawing/2014/main" id="{1C88316E-D3A6-ED2A-0FA0-76F6AAE1857F}"/>
                </a:ext>
              </a:extLst>
            </p:cNvPr>
            <p:cNvSpPr/>
            <p:nvPr/>
          </p:nvSpPr>
          <p:spPr>
            <a:xfrm>
              <a:off x="8617623" y="1151938"/>
              <a:ext cx="2269959" cy="2269959"/>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lang="en-US" sz="1600">
                  <a:solidFill>
                    <a:srgbClr val="1C3455"/>
                  </a:solidFill>
                </a:rPr>
                <a:t>Established in </a:t>
              </a:r>
              <a:br>
                <a:rPr lang="en-US" sz="1600">
                  <a:solidFill>
                    <a:srgbClr val="1C3455"/>
                  </a:solidFill>
                </a:rPr>
              </a:br>
              <a:r>
                <a:rPr lang="en-US" sz="3600" b="1">
                  <a:solidFill>
                    <a:srgbClr val="1C3455"/>
                  </a:solidFill>
                </a:rPr>
                <a:t>1999</a:t>
              </a:r>
              <a:br>
                <a:rPr lang="en-US" sz="1600">
                  <a:solidFill>
                    <a:srgbClr val="1C3455"/>
                  </a:solidFill>
                </a:rPr>
              </a:br>
              <a:r>
                <a:rPr lang="en-US" sz="1600">
                  <a:solidFill>
                    <a:srgbClr val="1C3455"/>
                  </a:solidFill>
                </a:rPr>
                <a:t>South East Centre </a:t>
              </a:r>
              <a:br>
                <a:rPr lang="en-US" sz="1600">
                  <a:solidFill>
                    <a:srgbClr val="1C3455"/>
                  </a:solidFill>
                </a:rPr>
              </a:br>
              <a:r>
                <a:rPr lang="en-US" sz="1600">
                  <a:solidFill>
                    <a:srgbClr val="1C3455"/>
                  </a:solidFill>
                </a:rPr>
                <a:t>(Singapore)</a:t>
              </a:r>
              <a:endParaRPr lang="en-US" sz="1400">
                <a:solidFill>
                  <a:srgbClr val="1C3455"/>
                </a:solidFill>
              </a:endParaRPr>
            </a:p>
          </p:txBody>
        </p:sp>
        <p:sp>
          <p:nvSpPr>
            <p:cNvPr id="46" name="Oval 45">
              <a:extLst>
                <a:ext uri="{FF2B5EF4-FFF2-40B4-BE49-F238E27FC236}">
                  <a16:creationId xmlns:a16="http://schemas.microsoft.com/office/drawing/2014/main" id="{D329E8FD-9078-CCFE-B452-0D0C2F03D0C3}"/>
                </a:ext>
              </a:extLst>
            </p:cNvPr>
            <p:cNvSpPr/>
            <p:nvPr/>
          </p:nvSpPr>
          <p:spPr>
            <a:xfrm>
              <a:off x="8620818" y="3587887"/>
              <a:ext cx="2269959" cy="2269959"/>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lang="en-US" sz="1600">
                  <a:solidFill>
                    <a:srgbClr val="1C3455"/>
                  </a:solidFill>
                </a:rPr>
                <a:t>Established in </a:t>
              </a:r>
              <a:br>
                <a:rPr lang="en-US" sz="1600">
                  <a:solidFill>
                    <a:srgbClr val="1C3455"/>
                  </a:solidFill>
                </a:rPr>
              </a:br>
              <a:r>
                <a:rPr lang="en-US" sz="3600" b="1">
                  <a:solidFill>
                    <a:srgbClr val="1C3455"/>
                  </a:solidFill>
                </a:rPr>
                <a:t>1992</a:t>
              </a:r>
              <a:br>
                <a:rPr lang="en-US" sz="1600">
                  <a:solidFill>
                    <a:srgbClr val="1C3455"/>
                  </a:solidFill>
                </a:rPr>
              </a:br>
              <a:r>
                <a:rPr lang="en-US" sz="1600">
                  <a:solidFill>
                    <a:srgbClr val="1C3455"/>
                  </a:solidFill>
                </a:rPr>
                <a:t>East Asia Centre</a:t>
              </a:r>
              <a:br>
                <a:rPr lang="en-US" sz="1600">
                  <a:solidFill>
                    <a:srgbClr val="1C3455"/>
                  </a:solidFill>
                </a:rPr>
              </a:br>
              <a:r>
                <a:rPr lang="en-US" sz="1600">
                  <a:solidFill>
                    <a:srgbClr val="1C3455"/>
                  </a:solidFill>
                </a:rPr>
                <a:t>(Hong Kong)</a:t>
              </a:r>
              <a:endParaRPr lang="en-US" sz="1400">
                <a:solidFill>
                  <a:srgbClr val="1C3455"/>
                </a:solidFill>
              </a:endParaRPr>
            </a:p>
          </p:txBody>
        </p:sp>
        <p:sp>
          <p:nvSpPr>
            <p:cNvPr id="47" name="Oval 46">
              <a:extLst>
                <a:ext uri="{FF2B5EF4-FFF2-40B4-BE49-F238E27FC236}">
                  <a16:creationId xmlns:a16="http://schemas.microsoft.com/office/drawing/2014/main" id="{B4C35BFB-52F3-E292-00CF-BB46F4886DBC}"/>
                </a:ext>
              </a:extLst>
            </p:cNvPr>
            <p:cNvSpPr/>
            <p:nvPr/>
          </p:nvSpPr>
          <p:spPr>
            <a:xfrm>
              <a:off x="6163532" y="3587887"/>
              <a:ext cx="2269959" cy="2269959"/>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lang="en-US" sz="1600">
                  <a:solidFill>
                    <a:srgbClr val="1C3455"/>
                  </a:solidFill>
                </a:rPr>
                <a:t>Established in </a:t>
              </a:r>
              <a:br>
                <a:rPr lang="en-US" sz="1600">
                  <a:solidFill>
                    <a:srgbClr val="1C3455"/>
                  </a:solidFill>
                </a:rPr>
              </a:br>
              <a:r>
                <a:rPr lang="en-US" sz="3600" b="1">
                  <a:solidFill>
                    <a:srgbClr val="1C3455"/>
                  </a:solidFill>
                </a:rPr>
                <a:t>2008</a:t>
              </a:r>
              <a:br>
                <a:rPr lang="en-US" sz="1600">
                  <a:solidFill>
                    <a:srgbClr val="1C3455"/>
                  </a:solidFill>
                </a:rPr>
              </a:br>
              <a:r>
                <a:rPr lang="en-US" sz="1600">
                  <a:solidFill>
                    <a:srgbClr val="1C3455"/>
                  </a:solidFill>
                </a:rPr>
                <a:t>China Centre</a:t>
              </a:r>
              <a:br>
                <a:rPr lang="en-US" sz="1600">
                  <a:solidFill>
                    <a:srgbClr val="1C3455"/>
                  </a:solidFill>
                </a:rPr>
              </a:br>
              <a:r>
                <a:rPr lang="en-US" sz="1600">
                  <a:solidFill>
                    <a:srgbClr val="1C3455"/>
                  </a:solidFill>
                </a:rPr>
                <a:t>(Shanghai)</a:t>
              </a:r>
              <a:endParaRPr lang="en-US" sz="1400">
                <a:solidFill>
                  <a:srgbClr val="1C3455"/>
                </a:solidFill>
              </a:endParaRPr>
            </a:p>
          </p:txBody>
        </p:sp>
      </p:grpSp>
      <p:sp>
        <p:nvSpPr>
          <p:cNvPr id="2" name="Title 1">
            <a:extLst>
              <a:ext uri="{FF2B5EF4-FFF2-40B4-BE49-F238E27FC236}">
                <a16:creationId xmlns:a16="http://schemas.microsoft.com/office/drawing/2014/main" id="{7C7CDC60-FE02-2421-5DF9-F1AEB4D17354}"/>
              </a:ext>
            </a:extLst>
          </p:cNvPr>
          <p:cNvSpPr>
            <a:spLocks noGrp="1"/>
          </p:cNvSpPr>
          <p:nvPr>
            <p:ph type="title"/>
          </p:nvPr>
        </p:nvSpPr>
        <p:spPr>
          <a:xfrm>
            <a:off x="527552" y="365125"/>
            <a:ext cx="11086516" cy="1325563"/>
          </a:xfrm>
        </p:spPr>
        <p:txBody>
          <a:bodyPr/>
          <a:lstStyle/>
          <a:p>
            <a:r>
              <a:rPr lang="en-US">
                <a:solidFill>
                  <a:schemeClr val="bg1"/>
                </a:solidFill>
              </a:rPr>
              <a:t>Global reputation</a:t>
            </a:r>
          </a:p>
        </p:txBody>
      </p:sp>
    </p:spTree>
    <p:extLst>
      <p:ext uri="{BB962C8B-B14F-4D97-AF65-F5344CB8AC3E}">
        <p14:creationId xmlns:p14="http://schemas.microsoft.com/office/powerpoint/2010/main" val="2046447102"/>
      </p:ext>
    </p:extLst>
  </p:cSld>
  <p:clrMapOvr>
    <a:masterClrMapping/>
  </p:clrMapOvr>
  <mc:AlternateContent xmlns:mc="http://schemas.openxmlformats.org/markup-compatibility/2006" xmlns:p159="http://schemas.microsoft.com/office/powerpoint/2015/09/main">
    <mc:Choice Requires="p159">
      <p:transition>
        <p159:morph option="byObject"/>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9"/>
                                        </p:tgtEl>
                                        <p:attrNameLst>
                                          <p:attrName>style.visibility</p:attrName>
                                        </p:attrNameLst>
                                      </p:cBhvr>
                                      <p:to>
                                        <p:strVal val="visible"/>
                                      </p:to>
                                    </p:set>
                                    <p:animEffect transition="in" filter="fade">
                                      <p:cBhvr>
                                        <p:cTn id="7" dur="500"/>
                                        <p:tgtEl>
                                          <p:spTgt spid="4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nodeType="clickEffect">
                                  <p:stCondLst>
                                    <p:cond delay="0"/>
                                  </p:stCondLst>
                                  <p:childTnLst>
                                    <p:animEffect transition="out" filter="fade">
                                      <p:cBhvr>
                                        <p:cTn id="11" dur="500"/>
                                        <p:tgtEl>
                                          <p:spTgt spid="49"/>
                                        </p:tgtEl>
                                      </p:cBhvr>
                                    </p:animEffect>
                                    <p:set>
                                      <p:cBhvr>
                                        <p:cTn id="12" dur="1" fill="hold">
                                          <p:stCondLst>
                                            <p:cond delay="499"/>
                                          </p:stCondLst>
                                        </p:cTn>
                                        <p:tgtEl>
                                          <p:spTgt spid="49"/>
                                        </p:tgtEl>
                                        <p:attrNameLst>
                                          <p:attrName>style.visibility</p:attrName>
                                        </p:attrNameLst>
                                      </p:cBhvr>
                                      <p:to>
                                        <p:strVal val="hidden"/>
                                      </p:to>
                                    </p:set>
                                  </p:childTnLst>
                                </p:cTn>
                              </p:par>
                              <p:par>
                                <p:cTn id="13" presetID="10" presetClass="entr" presetSubtype="0" fill="hold" grpId="0" nodeType="withEffect">
                                  <p:stCondLst>
                                    <p:cond delay="0"/>
                                  </p:stCondLst>
                                  <p:childTnLst>
                                    <p:set>
                                      <p:cBhvr>
                                        <p:cTn id="14" dur="1" fill="hold">
                                          <p:stCondLst>
                                            <p:cond delay="0"/>
                                          </p:stCondLst>
                                        </p:cTn>
                                        <p:tgtEl>
                                          <p:spTgt spid="26"/>
                                        </p:tgtEl>
                                        <p:attrNameLst>
                                          <p:attrName>style.visibility</p:attrName>
                                        </p:attrNameLst>
                                      </p:cBhvr>
                                      <p:to>
                                        <p:strVal val="visible"/>
                                      </p:to>
                                    </p:set>
                                    <p:animEffect transition="in" filter="fade">
                                      <p:cBhvr>
                                        <p:cTn id="15" dur="500"/>
                                        <p:tgtEl>
                                          <p:spTgt spid="26"/>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28"/>
                                        </p:tgtEl>
                                        <p:attrNameLst>
                                          <p:attrName>style.visibility</p:attrName>
                                        </p:attrNameLst>
                                      </p:cBhvr>
                                      <p:to>
                                        <p:strVal val="visible"/>
                                      </p:to>
                                    </p:set>
                                    <p:animEffect transition="in" filter="fade">
                                      <p:cBhvr>
                                        <p:cTn id="18" dur="500"/>
                                        <p:tgtEl>
                                          <p:spTgt spid="28"/>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29"/>
                                        </p:tgtEl>
                                        <p:attrNameLst>
                                          <p:attrName>style.visibility</p:attrName>
                                        </p:attrNameLst>
                                      </p:cBhvr>
                                      <p:to>
                                        <p:strVal val="visible"/>
                                      </p:to>
                                    </p:set>
                                    <p:animEffect transition="in" filter="fade">
                                      <p:cBhvr>
                                        <p:cTn id="21" dur="500"/>
                                        <p:tgtEl>
                                          <p:spTgt spid="29"/>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30"/>
                                        </p:tgtEl>
                                        <p:attrNameLst>
                                          <p:attrName>style.visibility</p:attrName>
                                        </p:attrNameLst>
                                      </p:cBhvr>
                                      <p:to>
                                        <p:strVal val="visible"/>
                                      </p:to>
                                    </p:set>
                                    <p:animEffect transition="in" filter="fade">
                                      <p:cBhvr>
                                        <p:cTn id="24" dur="500"/>
                                        <p:tgtEl>
                                          <p:spTgt spid="30"/>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27"/>
                                        </p:tgtEl>
                                        <p:attrNameLst>
                                          <p:attrName>style.visibility</p:attrName>
                                        </p:attrNameLst>
                                      </p:cBhvr>
                                      <p:to>
                                        <p:strVal val="visible"/>
                                      </p:to>
                                    </p:set>
                                    <p:animEffect transition="in" filter="fade">
                                      <p:cBhvr>
                                        <p:cTn id="27" dur="500"/>
                                        <p:tgtEl>
                                          <p:spTgt spid="27"/>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35"/>
                                        </p:tgtEl>
                                        <p:attrNameLst>
                                          <p:attrName>style.visibility</p:attrName>
                                        </p:attrNameLst>
                                      </p:cBhvr>
                                      <p:to>
                                        <p:strVal val="visible"/>
                                      </p:to>
                                    </p:set>
                                    <p:animEffect transition="in" filter="fade">
                                      <p:cBhvr>
                                        <p:cTn id="30" dur="500"/>
                                        <p:tgtEl>
                                          <p:spTgt spid="35"/>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42"/>
                                        </p:tgtEl>
                                        <p:attrNameLst>
                                          <p:attrName>style.visibility</p:attrName>
                                        </p:attrNameLst>
                                      </p:cBhvr>
                                      <p:to>
                                        <p:strVal val="visible"/>
                                      </p:to>
                                    </p:set>
                                    <p:animEffect transition="in" filter="fade">
                                      <p:cBhvr>
                                        <p:cTn id="33" dur="5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P spid="27" grpId="0" animBg="1"/>
      <p:bldP spid="28" grpId="0" animBg="1"/>
      <p:bldP spid="29" grpId="0" animBg="1"/>
      <p:bldP spid="30" grpId="0" animBg="1"/>
      <p:bldP spid="35" grpId="0" animBg="1"/>
      <p:bldP spid="42" grpId="0" animBg="1"/>
    </p:bldLst>
  </p:timing>
</p:sld>
</file>

<file path=ppt/slides/slide63.xml><?xml version="1.0" encoding="utf-8"?>
<p:sld xmlns:a="http://schemas.openxmlformats.org/drawingml/2006/main" xmlns:r="http://schemas.openxmlformats.org/officeDocument/2006/relationships" xmlns:p="http://schemas.openxmlformats.org/presentationml/2006/main">
  <p:cSld>
    <p:bg>
      <p:bgPr>
        <a:solidFill>
          <a:srgbClr val="1C349B"/>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2077578-865C-917C-DD08-7B21695324DD}"/>
              </a:ext>
            </a:extLst>
          </p:cNvPr>
          <p:cNvSpPr/>
          <p:nvPr/>
        </p:nvSpPr>
        <p:spPr>
          <a:xfrm>
            <a:off x="10183851" y="-638175"/>
            <a:ext cx="2008149" cy="548579"/>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solidFill>
                  <a:schemeClr val="tx1"/>
                </a:solidFill>
                <a:cs typeface="Calibri"/>
              </a:rPr>
              <a:t>Industry version</a:t>
            </a:r>
          </a:p>
        </p:txBody>
      </p:sp>
      <p:sp>
        <p:nvSpPr>
          <p:cNvPr id="2" name="Title 1">
            <a:extLst>
              <a:ext uri="{FF2B5EF4-FFF2-40B4-BE49-F238E27FC236}">
                <a16:creationId xmlns:a16="http://schemas.microsoft.com/office/drawing/2014/main" id="{7C7CDC60-FE02-2421-5DF9-F1AEB4D17354}"/>
              </a:ext>
            </a:extLst>
          </p:cNvPr>
          <p:cNvSpPr>
            <a:spLocks noGrp="1"/>
          </p:cNvSpPr>
          <p:nvPr>
            <p:ph type="title"/>
          </p:nvPr>
        </p:nvSpPr>
        <p:spPr>
          <a:xfrm>
            <a:off x="527552" y="365125"/>
            <a:ext cx="11086516" cy="1325563"/>
          </a:xfrm>
        </p:spPr>
        <p:txBody>
          <a:bodyPr/>
          <a:lstStyle/>
          <a:p>
            <a:r>
              <a:rPr lang="en-US">
                <a:solidFill>
                  <a:schemeClr val="bg1"/>
                </a:solidFill>
              </a:rPr>
              <a:t>Global reputation</a:t>
            </a:r>
          </a:p>
        </p:txBody>
      </p:sp>
      <p:sp>
        <p:nvSpPr>
          <p:cNvPr id="3" name="Content Placeholder 2">
            <a:extLst>
              <a:ext uri="{FF2B5EF4-FFF2-40B4-BE49-F238E27FC236}">
                <a16:creationId xmlns:a16="http://schemas.microsoft.com/office/drawing/2014/main" id="{E80D9B3E-93D8-795F-A8A6-090FCCA35621}"/>
              </a:ext>
            </a:extLst>
          </p:cNvPr>
          <p:cNvSpPr>
            <a:spLocks noGrp="1"/>
          </p:cNvSpPr>
          <p:nvPr>
            <p:ph idx="1"/>
          </p:nvPr>
        </p:nvSpPr>
        <p:spPr>
          <a:xfrm>
            <a:off x="527050" y="1825625"/>
            <a:ext cx="2343150" cy="4667250"/>
          </a:xfrm>
        </p:spPr>
        <p:txBody>
          <a:bodyPr/>
          <a:lstStyle/>
          <a:p>
            <a:pPr marL="342265" indent="-342265">
              <a:spcAft>
                <a:spcPts val="1200"/>
              </a:spcAft>
            </a:pPr>
            <a:r>
              <a:rPr lang="en-US" sz="1400">
                <a:solidFill>
                  <a:schemeClr val="bg1"/>
                </a:solidFill>
                <a:latin typeface="Arial"/>
                <a:cs typeface="Arial"/>
              </a:rPr>
              <a:t>Reputation for excellence increasing advocacy and influencing global debate​</a:t>
            </a:r>
          </a:p>
          <a:p>
            <a:pPr marL="342265" indent="-342265">
              <a:spcAft>
                <a:spcPts val="1200"/>
              </a:spcAft>
            </a:pPr>
            <a:r>
              <a:rPr lang="en-US" sz="1400">
                <a:solidFill>
                  <a:schemeClr val="bg1"/>
                </a:solidFill>
                <a:latin typeface="Arial"/>
                <a:cs typeface="Arial"/>
              </a:rPr>
              <a:t>Staff encouraged to take leading roles in external bodies that influence the direction and reputation of our sector</a:t>
            </a:r>
          </a:p>
          <a:p>
            <a:pPr marL="342265" indent="-342265">
              <a:spcAft>
                <a:spcPts val="1200"/>
              </a:spcAft>
            </a:pPr>
            <a:r>
              <a:rPr lang="en-US" sz="1400">
                <a:solidFill>
                  <a:schemeClr val="bg1"/>
                </a:solidFill>
                <a:latin typeface="Arial"/>
                <a:cs typeface="Arial"/>
              </a:rPr>
              <a:t>Internationally and socially diverse population of the world's most talented students and researchers</a:t>
            </a:r>
          </a:p>
          <a:p>
            <a:pPr marL="342265" indent="-342265">
              <a:spcAft>
                <a:spcPts val="1200"/>
              </a:spcAft>
            </a:pPr>
            <a:endParaRPr lang="en-US" sz="1400">
              <a:solidFill>
                <a:schemeClr val="bg1"/>
              </a:solidFill>
            </a:endParaRPr>
          </a:p>
        </p:txBody>
      </p:sp>
      <p:pic>
        <p:nvPicPr>
          <p:cNvPr id="14" name="Graphic 13">
            <a:extLst>
              <a:ext uri="{FF2B5EF4-FFF2-40B4-BE49-F238E27FC236}">
                <a16:creationId xmlns:a16="http://schemas.microsoft.com/office/drawing/2014/main" id="{F05C26EE-B34D-8B8F-4A3D-1DB1E1057BEB}"/>
              </a:ext>
            </a:extLst>
          </p:cNvPr>
          <p:cNvPicPr>
            <a:picLocks noChangeAspect="1"/>
          </p:cNvPicPr>
          <p:nvPr/>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3149597" y="1404433"/>
            <a:ext cx="8515353" cy="5088442"/>
          </a:xfrm>
          <a:prstGeom prst="rect">
            <a:avLst/>
          </a:prstGeom>
        </p:spPr>
      </p:pic>
      <p:sp>
        <p:nvSpPr>
          <p:cNvPr id="17" name="Oval 16">
            <a:extLst>
              <a:ext uri="{FF2B5EF4-FFF2-40B4-BE49-F238E27FC236}">
                <a16:creationId xmlns:a16="http://schemas.microsoft.com/office/drawing/2014/main" id="{4AE95750-672E-5A91-7E40-99146914A5AC}"/>
              </a:ext>
            </a:extLst>
          </p:cNvPr>
          <p:cNvSpPr/>
          <p:nvPr/>
        </p:nvSpPr>
        <p:spPr>
          <a:xfrm>
            <a:off x="4769281" y="2264285"/>
            <a:ext cx="2685628" cy="2685628"/>
          </a:xfrm>
          <a:prstGeom prst="ellipse">
            <a:avLst/>
          </a:prstGeom>
          <a:solidFill>
            <a:srgbClr val="1C3455"/>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wrap="none" lIns="91440" tIns="45720" rIns="91440" bIns="45720" rtlCol="0" anchor="ctr"/>
          <a:lstStyle/>
          <a:p>
            <a:pPr algn="ctr"/>
            <a:r>
              <a:rPr lang="en-US" sz="2400" b="1">
                <a:solidFill>
                  <a:schemeClr val="bg1"/>
                </a:solidFill>
              </a:rPr>
              <a:t>35,000+</a:t>
            </a:r>
          </a:p>
          <a:p>
            <a:pPr algn="ctr"/>
            <a:r>
              <a:rPr lang="en-US" sz="2000">
                <a:solidFill>
                  <a:schemeClr val="bg1"/>
                </a:solidFill>
              </a:rPr>
              <a:t>publications with </a:t>
            </a:r>
            <a:br>
              <a:rPr lang="en-US" sz="2000"/>
            </a:br>
            <a:r>
              <a:rPr lang="en-US" sz="2000">
                <a:solidFill>
                  <a:schemeClr val="bg1"/>
                </a:solidFill>
              </a:rPr>
              <a:t>international </a:t>
            </a:r>
            <a:br>
              <a:rPr lang="en-US" sz="2000"/>
            </a:br>
            <a:r>
              <a:rPr lang="en-US" sz="2000">
                <a:solidFill>
                  <a:schemeClr val="bg1"/>
                </a:solidFill>
              </a:rPr>
              <a:t>collaboration </a:t>
            </a:r>
            <a:br>
              <a:rPr lang="en-US" sz="2000"/>
            </a:br>
            <a:r>
              <a:rPr lang="en-US" sz="2000">
                <a:solidFill>
                  <a:schemeClr val="bg1"/>
                </a:solidFill>
              </a:rPr>
              <a:t>2018–2023</a:t>
            </a:r>
            <a:endParaRPr lang="en-US" sz="2000">
              <a:solidFill>
                <a:schemeClr val="bg1"/>
              </a:solidFill>
              <a:cs typeface="Arial"/>
            </a:endParaRPr>
          </a:p>
        </p:txBody>
      </p:sp>
      <p:sp>
        <p:nvSpPr>
          <p:cNvPr id="18" name="Oval 17">
            <a:extLst>
              <a:ext uri="{FF2B5EF4-FFF2-40B4-BE49-F238E27FC236}">
                <a16:creationId xmlns:a16="http://schemas.microsoft.com/office/drawing/2014/main" id="{FC59EDDD-26E1-5BE7-1BBF-1E091C99B710}"/>
              </a:ext>
            </a:extLst>
          </p:cNvPr>
          <p:cNvSpPr/>
          <p:nvPr/>
        </p:nvSpPr>
        <p:spPr>
          <a:xfrm>
            <a:off x="7734306" y="2258110"/>
            <a:ext cx="2685628" cy="2685628"/>
          </a:xfrm>
          <a:prstGeom prst="ellipse">
            <a:avLst/>
          </a:prstGeom>
          <a:solidFill>
            <a:srgbClr val="1C3455"/>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wrap="none" lIns="91440" tIns="45720" rIns="91440" bIns="45720" rtlCol="0" anchor="ctr"/>
          <a:lstStyle/>
          <a:p>
            <a:pPr algn="ctr"/>
            <a:r>
              <a:rPr lang="en-US" sz="2400" b="1">
                <a:solidFill>
                  <a:schemeClr val="bg1"/>
                </a:solidFill>
              </a:rPr>
              <a:t>8,000+</a:t>
            </a:r>
          </a:p>
          <a:p>
            <a:pPr algn="ctr"/>
            <a:r>
              <a:rPr lang="en-US" sz="2000">
                <a:solidFill>
                  <a:schemeClr val="bg1"/>
                </a:solidFill>
              </a:rPr>
              <a:t>collaborations with </a:t>
            </a:r>
            <a:br>
              <a:rPr lang="en-US" sz="2000"/>
            </a:br>
            <a:r>
              <a:rPr lang="en-US" sz="2000">
                <a:solidFill>
                  <a:schemeClr val="bg1"/>
                </a:solidFill>
              </a:rPr>
              <a:t>international teams </a:t>
            </a:r>
            <a:br>
              <a:rPr lang="en-US" sz="2000"/>
            </a:br>
            <a:r>
              <a:rPr lang="en-US" sz="2000">
                <a:solidFill>
                  <a:schemeClr val="bg1"/>
                </a:solidFill>
              </a:rPr>
              <a:t>and academics </a:t>
            </a:r>
            <a:br>
              <a:rPr lang="en-US" sz="2000"/>
            </a:br>
            <a:r>
              <a:rPr lang="en-US" sz="2000">
                <a:solidFill>
                  <a:schemeClr val="bg1"/>
                </a:solidFill>
              </a:rPr>
              <a:t>2018–2023</a:t>
            </a:r>
            <a:endParaRPr lang="en-US" sz="2000">
              <a:solidFill>
                <a:schemeClr val="bg1"/>
              </a:solidFill>
              <a:cs typeface="Arial"/>
            </a:endParaRPr>
          </a:p>
        </p:txBody>
      </p:sp>
      <p:sp>
        <p:nvSpPr>
          <p:cNvPr id="19" name="Oval 18">
            <a:extLst>
              <a:ext uri="{FF2B5EF4-FFF2-40B4-BE49-F238E27FC236}">
                <a16:creationId xmlns:a16="http://schemas.microsoft.com/office/drawing/2014/main" id="{DD2C6FBA-AD79-E561-0AA7-C5962CC691DE}"/>
              </a:ext>
            </a:extLst>
          </p:cNvPr>
          <p:cNvSpPr/>
          <p:nvPr/>
        </p:nvSpPr>
        <p:spPr>
          <a:xfrm>
            <a:off x="4223178" y="4943738"/>
            <a:ext cx="234517" cy="234517"/>
          </a:xfrm>
          <a:prstGeom prst="ellipse">
            <a:avLst/>
          </a:prstGeom>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AFDF9BC1-5725-3907-BDA4-182ED3220218}"/>
              </a:ext>
            </a:extLst>
          </p:cNvPr>
          <p:cNvSpPr txBox="1"/>
          <p:nvPr/>
        </p:nvSpPr>
        <p:spPr>
          <a:xfrm>
            <a:off x="0" y="-354614"/>
            <a:ext cx="2093778" cy="307777"/>
          </a:xfrm>
          <a:prstGeom prst="rect">
            <a:avLst/>
          </a:prstGeom>
          <a:noFill/>
        </p:spPr>
        <p:txBody>
          <a:bodyPr wrap="none" rtlCol="0">
            <a:spAutoFit/>
          </a:bodyPr>
          <a:lstStyle/>
          <a:p>
            <a:r>
              <a:rPr lang="en-US" sz="1400"/>
              <a:t>View in slideshow mode</a:t>
            </a:r>
          </a:p>
        </p:txBody>
      </p:sp>
    </p:spTree>
    <p:extLst>
      <p:ext uri="{BB962C8B-B14F-4D97-AF65-F5344CB8AC3E}">
        <p14:creationId xmlns:p14="http://schemas.microsoft.com/office/powerpoint/2010/main" val="13134695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8"/>
                                        </p:tgtEl>
                                        <p:attrNameLst>
                                          <p:attrName>style.visibility</p:attrName>
                                        </p:attrNameLst>
                                      </p:cBhvr>
                                      <p:to>
                                        <p:strVal val="visible"/>
                                      </p:to>
                                    </p:set>
                                    <p:animEffect transition="in" filter="fade">
                                      <p:cBhvr>
                                        <p:cTn id="10" dur="500"/>
                                        <p:tgtEl>
                                          <p:spTgt spid="18"/>
                                        </p:tgtEl>
                                      </p:cBhvr>
                                    </p:animEffect>
                                  </p:childTnLst>
                                </p:cTn>
                              </p:par>
                            </p:childTnLst>
                          </p:cTn>
                        </p:par>
                        <p:par>
                          <p:cTn id="11" fill="hold">
                            <p:stCondLst>
                              <p:cond delay="500"/>
                            </p:stCondLst>
                            <p:childTnLst>
                              <p:par>
                                <p:cTn id="12" presetID="10" presetClass="entr" presetSubtype="0" fill="hold" grpId="1" nodeType="afterEffect">
                                  <p:stCondLst>
                                    <p:cond delay="1000"/>
                                  </p:stCondLst>
                                  <p:childTnLst>
                                    <p:set>
                                      <p:cBhvr>
                                        <p:cTn id="13" dur="1" fill="hold">
                                          <p:stCondLst>
                                            <p:cond delay="0"/>
                                          </p:stCondLst>
                                        </p:cTn>
                                        <p:tgtEl>
                                          <p:spTgt spid="19"/>
                                        </p:tgtEl>
                                        <p:attrNameLst>
                                          <p:attrName>style.visibility</p:attrName>
                                        </p:attrNameLst>
                                      </p:cBhvr>
                                      <p:to>
                                        <p:strVal val="visible"/>
                                      </p:to>
                                    </p:set>
                                    <p:animEffect transition="in" filter="fade">
                                      <p:cBhvr>
                                        <p:cTn id="14" dur="500"/>
                                        <p:tgtEl>
                                          <p:spTgt spid="19"/>
                                        </p:tgtEl>
                                      </p:cBhvr>
                                    </p:animEffect>
                                  </p:childTnLst>
                                </p:cTn>
                              </p:par>
                            </p:childTnLst>
                          </p:cTn>
                        </p:par>
                        <p:par>
                          <p:cTn id="15" fill="hold">
                            <p:stCondLst>
                              <p:cond delay="2000"/>
                            </p:stCondLst>
                            <p:childTnLst>
                              <p:par>
                                <p:cTn id="16" presetID="26" presetClass="emph" presetSubtype="0" repeatCount="indefinite" fill="hold" grpId="0" nodeType="afterEffect">
                                  <p:stCondLst>
                                    <p:cond delay="0"/>
                                  </p:stCondLst>
                                  <p:endCondLst>
                                    <p:cond evt="onNext" delay="0">
                                      <p:tgtEl>
                                        <p:sldTgt/>
                                      </p:tgtEl>
                                    </p:cond>
                                  </p:endCondLst>
                                  <p:childTnLst>
                                    <p:animEffect transition="out" filter="fade">
                                      <p:cBhvr>
                                        <p:cTn id="17" dur="2000" tmFilter="0, 0; .2, .5; .8, .5; 1, 0"/>
                                        <p:tgtEl>
                                          <p:spTgt spid="19"/>
                                        </p:tgtEl>
                                      </p:cBhvr>
                                    </p:animEffect>
                                    <p:animScale>
                                      <p:cBhvr>
                                        <p:cTn id="18" dur="1000" autoRev="1" fill="hold"/>
                                        <p:tgtEl>
                                          <p:spTgt spid="19"/>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8" grpId="0" animBg="1"/>
      <p:bldP spid="19" grpId="0" animBg="1"/>
      <p:bldP spid="19" grpId="1" animBg="1"/>
    </p:bldLst>
  </p:timing>
</p:sld>
</file>

<file path=ppt/slides/slide64.xml><?xml version="1.0" encoding="utf-8"?>
<p:sld xmlns:a="http://schemas.openxmlformats.org/drawingml/2006/main" xmlns:r="http://schemas.openxmlformats.org/officeDocument/2006/relationships" xmlns:p="http://schemas.openxmlformats.org/presentationml/2006/main">
  <p:cSld>
    <p:bg>
      <p:bgPr>
        <a:solidFill>
          <a:srgbClr val="1C349B"/>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2077578-865C-917C-DD08-7B21695324DD}"/>
              </a:ext>
            </a:extLst>
          </p:cNvPr>
          <p:cNvSpPr/>
          <p:nvPr/>
        </p:nvSpPr>
        <p:spPr>
          <a:xfrm>
            <a:off x="10183851" y="-638175"/>
            <a:ext cx="2008149" cy="548579"/>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solidFill>
                  <a:schemeClr val="tx1"/>
                </a:solidFill>
                <a:cs typeface="Calibri"/>
              </a:rPr>
              <a:t>Industry version</a:t>
            </a:r>
          </a:p>
        </p:txBody>
      </p:sp>
      <p:pic>
        <p:nvPicPr>
          <p:cNvPr id="14" name="Graphic 13">
            <a:extLst>
              <a:ext uri="{FF2B5EF4-FFF2-40B4-BE49-F238E27FC236}">
                <a16:creationId xmlns:a16="http://schemas.microsoft.com/office/drawing/2014/main" id="{F05C26EE-B34D-8B8F-4A3D-1DB1E1057BEB}"/>
              </a:ext>
            </a:extLst>
          </p:cNvPr>
          <p:cNvPicPr>
            <a:picLocks noChangeAspect="1"/>
          </p:cNvPicPr>
          <p:nvPr/>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3149597" y="1404433"/>
            <a:ext cx="8515353" cy="5088442"/>
          </a:xfrm>
          <a:prstGeom prst="rect">
            <a:avLst/>
          </a:prstGeom>
        </p:spPr>
      </p:pic>
      <p:sp>
        <p:nvSpPr>
          <p:cNvPr id="4" name="Oval 3">
            <a:extLst>
              <a:ext uri="{FF2B5EF4-FFF2-40B4-BE49-F238E27FC236}">
                <a16:creationId xmlns:a16="http://schemas.microsoft.com/office/drawing/2014/main" id="{7BCCF0DF-3106-DE31-E577-0825AFA77539}"/>
              </a:ext>
            </a:extLst>
          </p:cNvPr>
          <p:cNvSpPr/>
          <p:nvPr/>
        </p:nvSpPr>
        <p:spPr>
          <a:xfrm>
            <a:off x="1420316" y="3491767"/>
            <a:ext cx="1593619" cy="1619074"/>
          </a:xfrm>
          <a:prstGeom prst="ellipse">
            <a:avLst/>
          </a:prstGeom>
          <a:solidFill>
            <a:srgbClr val="1C3455"/>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 name="Group 4">
            <a:extLst>
              <a:ext uri="{FF2B5EF4-FFF2-40B4-BE49-F238E27FC236}">
                <a16:creationId xmlns:a16="http://schemas.microsoft.com/office/drawing/2014/main" id="{EEA43DFB-9380-7E46-C06E-356AC999AAD1}"/>
              </a:ext>
            </a:extLst>
          </p:cNvPr>
          <p:cNvGrpSpPr/>
          <p:nvPr/>
        </p:nvGrpSpPr>
        <p:grpSpPr>
          <a:xfrm>
            <a:off x="359207" y="3325445"/>
            <a:ext cx="3584577" cy="3167430"/>
            <a:chOff x="3624294" y="1631987"/>
            <a:chExt cx="4546600" cy="4017500"/>
          </a:xfrm>
        </p:grpSpPr>
        <p:sp>
          <p:nvSpPr>
            <p:cNvPr id="6" name="Oval 5">
              <a:extLst>
                <a:ext uri="{FF2B5EF4-FFF2-40B4-BE49-F238E27FC236}">
                  <a16:creationId xmlns:a16="http://schemas.microsoft.com/office/drawing/2014/main" id="{5B366AC9-3C72-7AEB-DFDA-3CEEFC5F0D79}"/>
                </a:ext>
              </a:extLst>
            </p:cNvPr>
            <p:cNvSpPr/>
            <p:nvPr/>
          </p:nvSpPr>
          <p:spPr>
            <a:xfrm>
              <a:off x="4739261" y="1631987"/>
              <a:ext cx="2316667" cy="2316667"/>
            </a:xfrm>
            <a:prstGeom prst="ellipse">
              <a:avLst/>
            </a:prstGeom>
            <a:solidFill>
              <a:srgbClr val="1C3455"/>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a:solidFill>
                    <a:schemeClr val="accent1"/>
                  </a:solidFill>
                </a:rPr>
                <a:t>MMT</a:t>
              </a:r>
              <a:br>
                <a:rPr lang="en-US" sz="1600" b="1">
                  <a:solidFill>
                    <a:schemeClr val="accent1"/>
                  </a:solidFill>
                </a:rPr>
              </a:br>
              <a:r>
                <a:rPr lang="en-US" sz="1600" b="1">
                  <a:solidFill>
                    <a:schemeClr val="accent1"/>
                  </a:solidFill>
                </a:rPr>
                <a:t>Global Alliance</a:t>
              </a:r>
            </a:p>
            <a:p>
              <a:pPr algn="ctr"/>
              <a:r>
                <a:rPr lang="en-US" sz="1400"/>
                <a:t>Manchester,</a:t>
              </a:r>
              <a:br>
                <a:rPr lang="en-US" sz="1400"/>
              </a:br>
              <a:r>
                <a:rPr lang="en-US" sz="1400"/>
                <a:t>Melbourne and Toronto Alliance</a:t>
              </a:r>
            </a:p>
          </p:txBody>
        </p:sp>
        <p:grpSp>
          <p:nvGrpSpPr>
            <p:cNvPr id="8" name="Group 7">
              <a:extLst>
                <a:ext uri="{FF2B5EF4-FFF2-40B4-BE49-F238E27FC236}">
                  <a16:creationId xmlns:a16="http://schemas.microsoft.com/office/drawing/2014/main" id="{49BD6FCA-1CC5-E716-F986-C6BFF08B7C95}"/>
                </a:ext>
              </a:extLst>
            </p:cNvPr>
            <p:cNvGrpSpPr/>
            <p:nvPr/>
          </p:nvGrpSpPr>
          <p:grpSpPr>
            <a:xfrm>
              <a:off x="3624294" y="4239166"/>
              <a:ext cx="4546600" cy="1410321"/>
              <a:chOff x="2870200" y="4256626"/>
              <a:chExt cx="6067965" cy="1882237"/>
            </a:xfrm>
          </p:grpSpPr>
          <p:sp>
            <p:nvSpPr>
              <p:cNvPr id="12" name="Oval 11">
                <a:extLst>
                  <a:ext uri="{FF2B5EF4-FFF2-40B4-BE49-F238E27FC236}">
                    <a16:creationId xmlns:a16="http://schemas.microsoft.com/office/drawing/2014/main" id="{B2D63D45-4338-A735-5623-147E49760359}"/>
                  </a:ext>
                </a:extLst>
              </p:cNvPr>
              <p:cNvSpPr/>
              <p:nvPr/>
            </p:nvSpPr>
            <p:spPr>
              <a:xfrm>
                <a:off x="2870200" y="4256626"/>
                <a:ext cx="1882237" cy="1882237"/>
              </a:xfrm>
              <a:prstGeom prst="ellipse">
                <a:avLst/>
              </a:prstGeom>
              <a:solidFill>
                <a:srgbClr val="1C3455"/>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lang="en-US" sz="2000" b="1"/>
                  <a:t>3</a:t>
                </a:r>
              </a:p>
              <a:p>
                <a:pPr algn="ctr"/>
                <a:r>
                  <a:rPr lang="en-US" sz="1400"/>
                  <a:t>continents</a:t>
                </a:r>
              </a:p>
            </p:txBody>
          </p:sp>
          <p:sp>
            <p:nvSpPr>
              <p:cNvPr id="13" name="Oval 12">
                <a:extLst>
                  <a:ext uri="{FF2B5EF4-FFF2-40B4-BE49-F238E27FC236}">
                    <a16:creationId xmlns:a16="http://schemas.microsoft.com/office/drawing/2014/main" id="{2AE9CE5B-978F-C370-FC82-EFDEF1BD56B2}"/>
                  </a:ext>
                </a:extLst>
              </p:cNvPr>
              <p:cNvSpPr/>
              <p:nvPr/>
            </p:nvSpPr>
            <p:spPr>
              <a:xfrm>
                <a:off x="4963064" y="4256626"/>
                <a:ext cx="1882237" cy="1882237"/>
              </a:xfrm>
              <a:prstGeom prst="ellipse">
                <a:avLst/>
              </a:prstGeom>
              <a:solidFill>
                <a:srgbClr val="1C3455"/>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2000" b="1"/>
                  <a:t>187,000</a:t>
                </a:r>
                <a:endParaRPr lang="en-US" sz="1200" b="1"/>
              </a:p>
              <a:p>
                <a:pPr algn="ctr"/>
                <a:r>
                  <a:rPr lang="en-US" sz="1400"/>
                  <a:t>students</a:t>
                </a:r>
              </a:p>
            </p:txBody>
          </p:sp>
          <p:sp>
            <p:nvSpPr>
              <p:cNvPr id="15" name="Oval 14">
                <a:extLst>
                  <a:ext uri="{FF2B5EF4-FFF2-40B4-BE49-F238E27FC236}">
                    <a16:creationId xmlns:a16="http://schemas.microsoft.com/office/drawing/2014/main" id="{20CB5224-E8F7-B32C-8B67-9328E10C7F71}"/>
                  </a:ext>
                </a:extLst>
              </p:cNvPr>
              <p:cNvSpPr/>
              <p:nvPr/>
            </p:nvSpPr>
            <p:spPr>
              <a:xfrm>
                <a:off x="7055928" y="4256626"/>
                <a:ext cx="1882237" cy="1882237"/>
              </a:xfrm>
              <a:prstGeom prst="ellipse">
                <a:avLst/>
              </a:prstGeom>
              <a:solidFill>
                <a:srgbClr val="1C3455"/>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lang="en-US" sz="2000" b="1"/>
                  <a:t>45,000</a:t>
                </a:r>
              </a:p>
              <a:p>
                <a:pPr algn="ctr"/>
                <a:r>
                  <a:rPr lang="en-US" sz="1400"/>
                  <a:t>staff</a:t>
                </a:r>
              </a:p>
            </p:txBody>
          </p:sp>
        </p:grpSp>
        <p:cxnSp>
          <p:nvCxnSpPr>
            <p:cNvPr id="9" name="Straight Connector 8">
              <a:extLst>
                <a:ext uri="{FF2B5EF4-FFF2-40B4-BE49-F238E27FC236}">
                  <a16:creationId xmlns:a16="http://schemas.microsoft.com/office/drawing/2014/main" id="{B5D8B1A7-8EE2-184D-BE20-077270B9EF9D}"/>
                </a:ext>
              </a:extLst>
            </p:cNvPr>
            <p:cNvCxnSpPr>
              <a:cxnSpLocks/>
              <a:stCxn id="13" idx="0"/>
              <a:endCxn id="6" idx="4"/>
            </p:cNvCxnSpPr>
            <p:nvPr/>
          </p:nvCxnSpPr>
          <p:spPr>
            <a:xfrm flipV="1">
              <a:off x="5897594" y="3948654"/>
              <a:ext cx="1" cy="290512"/>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7CFCD08A-2464-8CF1-52A0-03CFA9967DFC}"/>
                </a:ext>
              </a:extLst>
            </p:cNvPr>
            <p:cNvCxnSpPr>
              <a:cxnSpLocks/>
              <a:stCxn id="12" idx="0"/>
              <a:endCxn id="6" idx="3"/>
            </p:cNvCxnSpPr>
            <p:nvPr/>
          </p:nvCxnSpPr>
          <p:spPr>
            <a:xfrm flipV="1">
              <a:off x="4329455" y="3609386"/>
              <a:ext cx="749074" cy="62978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3F4A5ED7-25DE-1DD7-C113-C44D5243F2DB}"/>
                </a:ext>
              </a:extLst>
            </p:cNvPr>
            <p:cNvCxnSpPr>
              <a:cxnSpLocks/>
              <a:stCxn id="15" idx="0"/>
              <a:endCxn id="6" idx="5"/>
            </p:cNvCxnSpPr>
            <p:nvPr/>
          </p:nvCxnSpPr>
          <p:spPr>
            <a:xfrm flipH="1" flipV="1">
              <a:off x="6716660" y="3609386"/>
              <a:ext cx="749074" cy="629780"/>
            </a:xfrm>
            <a:prstGeom prst="line">
              <a:avLst/>
            </a:prstGeom>
            <a:ln w="25400"/>
          </p:spPr>
          <p:style>
            <a:lnRef idx="1">
              <a:schemeClr val="accent1"/>
            </a:lnRef>
            <a:fillRef idx="0">
              <a:schemeClr val="accent1"/>
            </a:fillRef>
            <a:effectRef idx="0">
              <a:schemeClr val="accent1"/>
            </a:effectRef>
            <a:fontRef idx="minor">
              <a:schemeClr val="tx1"/>
            </a:fontRef>
          </p:style>
        </p:cxnSp>
      </p:grpSp>
      <p:sp>
        <p:nvSpPr>
          <p:cNvPr id="26" name="Rectangle 25">
            <a:extLst>
              <a:ext uri="{FF2B5EF4-FFF2-40B4-BE49-F238E27FC236}">
                <a16:creationId xmlns:a16="http://schemas.microsoft.com/office/drawing/2014/main" id="{9F7C94FC-A1AC-9E4C-7499-8B2AF61EA323}"/>
              </a:ext>
            </a:extLst>
          </p:cNvPr>
          <p:cNvSpPr/>
          <p:nvPr/>
        </p:nvSpPr>
        <p:spPr>
          <a:xfrm>
            <a:off x="2550158" y="1800286"/>
            <a:ext cx="1606100" cy="45604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tIns="108000" rtlCol="0" anchor="ctr"/>
          <a:lstStyle/>
          <a:p>
            <a:pPr algn="ctr">
              <a:lnSpc>
                <a:spcPct val="80000"/>
              </a:lnSpc>
            </a:pPr>
            <a:r>
              <a:rPr lang="en-US" sz="1400">
                <a:solidFill>
                  <a:schemeClr val="tx1"/>
                </a:solidFill>
              </a:rPr>
              <a:t>North America</a:t>
            </a:r>
          </a:p>
        </p:txBody>
      </p:sp>
      <p:sp>
        <p:nvSpPr>
          <p:cNvPr id="27" name="Rectangle 26">
            <a:extLst>
              <a:ext uri="{FF2B5EF4-FFF2-40B4-BE49-F238E27FC236}">
                <a16:creationId xmlns:a16="http://schemas.microsoft.com/office/drawing/2014/main" id="{579B36A8-0DBE-2CBB-1F1A-303D79D0634C}"/>
              </a:ext>
            </a:extLst>
          </p:cNvPr>
          <p:cNvSpPr/>
          <p:nvPr/>
        </p:nvSpPr>
        <p:spPr>
          <a:xfrm>
            <a:off x="3716997" y="4745086"/>
            <a:ext cx="1606100" cy="45604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tIns="108000" rtlCol="0" anchor="ctr"/>
          <a:lstStyle/>
          <a:p>
            <a:pPr algn="ctr">
              <a:lnSpc>
                <a:spcPct val="80000"/>
              </a:lnSpc>
            </a:pPr>
            <a:r>
              <a:rPr lang="en-US" sz="1400">
                <a:solidFill>
                  <a:schemeClr val="tx1"/>
                </a:solidFill>
              </a:rPr>
              <a:t>South America</a:t>
            </a:r>
          </a:p>
        </p:txBody>
      </p:sp>
      <p:sp>
        <p:nvSpPr>
          <p:cNvPr id="28" name="Rectangle 27">
            <a:extLst>
              <a:ext uri="{FF2B5EF4-FFF2-40B4-BE49-F238E27FC236}">
                <a16:creationId xmlns:a16="http://schemas.microsoft.com/office/drawing/2014/main" id="{B554BBD9-FEC1-67A6-76E6-7EB8FC03EC41}"/>
              </a:ext>
            </a:extLst>
          </p:cNvPr>
          <p:cNvSpPr/>
          <p:nvPr/>
        </p:nvSpPr>
        <p:spPr>
          <a:xfrm>
            <a:off x="9019349" y="919810"/>
            <a:ext cx="1606100" cy="45604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tIns="108000" rtlCol="0" anchor="ctr"/>
          <a:lstStyle/>
          <a:p>
            <a:pPr algn="ctr">
              <a:lnSpc>
                <a:spcPct val="80000"/>
              </a:lnSpc>
            </a:pPr>
            <a:r>
              <a:rPr lang="en-US" sz="1400">
                <a:solidFill>
                  <a:schemeClr val="tx1"/>
                </a:solidFill>
              </a:rPr>
              <a:t>East and Southeast Asia</a:t>
            </a:r>
          </a:p>
        </p:txBody>
      </p:sp>
      <p:sp>
        <p:nvSpPr>
          <p:cNvPr id="29" name="Rectangle 28">
            <a:extLst>
              <a:ext uri="{FF2B5EF4-FFF2-40B4-BE49-F238E27FC236}">
                <a16:creationId xmlns:a16="http://schemas.microsoft.com/office/drawing/2014/main" id="{8E087E82-B22C-0FC9-4DE7-A67FF7678E05}"/>
              </a:ext>
            </a:extLst>
          </p:cNvPr>
          <p:cNvSpPr/>
          <p:nvPr/>
        </p:nvSpPr>
        <p:spPr>
          <a:xfrm>
            <a:off x="7422774" y="2980322"/>
            <a:ext cx="1606100" cy="45604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tIns="108000" rtlCol="0" anchor="ctr"/>
          <a:lstStyle/>
          <a:p>
            <a:pPr algn="ctr">
              <a:lnSpc>
                <a:spcPct val="80000"/>
              </a:lnSpc>
            </a:pPr>
            <a:r>
              <a:rPr lang="en-US" sz="1400">
                <a:solidFill>
                  <a:schemeClr val="tx1"/>
                </a:solidFill>
              </a:rPr>
              <a:t>Europe</a:t>
            </a:r>
          </a:p>
        </p:txBody>
      </p:sp>
      <p:sp>
        <p:nvSpPr>
          <p:cNvPr id="30" name="Rectangle 29">
            <a:extLst>
              <a:ext uri="{FF2B5EF4-FFF2-40B4-BE49-F238E27FC236}">
                <a16:creationId xmlns:a16="http://schemas.microsoft.com/office/drawing/2014/main" id="{2965DDC4-F510-0BA9-9C25-1FD84CEF85AC}"/>
              </a:ext>
            </a:extLst>
          </p:cNvPr>
          <p:cNvSpPr/>
          <p:nvPr/>
        </p:nvSpPr>
        <p:spPr>
          <a:xfrm>
            <a:off x="6619724" y="3845263"/>
            <a:ext cx="1606100" cy="45604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tIns="108000" rtlCol="0" anchor="ctr"/>
          <a:lstStyle/>
          <a:p>
            <a:pPr algn="ctr">
              <a:lnSpc>
                <a:spcPct val="80000"/>
              </a:lnSpc>
            </a:pPr>
            <a:r>
              <a:rPr lang="en-US" sz="1400">
                <a:solidFill>
                  <a:schemeClr val="tx1"/>
                </a:solidFill>
              </a:rPr>
              <a:t>Middle East and North Africa</a:t>
            </a:r>
          </a:p>
        </p:txBody>
      </p:sp>
      <p:sp>
        <p:nvSpPr>
          <p:cNvPr id="35" name="Rectangle 34">
            <a:extLst>
              <a:ext uri="{FF2B5EF4-FFF2-40B4-BE49-F238E27FC236}">
                <a16:creationId xmlns:a16="http://schemas.microsoft.com/office/drawing/2014/main" id="{2536A5B1-D4BD-2B63-3914-01B97168219B}"/>
              </a:ext>
            </a:extLst>
          </p:cNvPr>
          <p:cNvSpPr/>
          <p:nvPr/>
        </p:nvSpPr>
        <p:spPr>
          <a:xfrm>
            <a:off x="6642118" y="5472069"/>
            <a:ext cx="1606100" cy="45604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tIns="108000" rtlCol="0" anchor="ctr"/>
          <a:lstStyle/>
          <a:p>
            <a:pPr algn="ctr">
              <a:lnSpc>
                <a:spcPct val="80000"/>
              </a:lnSpc>
            </a:pPr>
            <a:r>
              <a:rPr lang="en-US" sz="1400">
                <a:solidFill>
                  <a:schemeClr val="tx1"/>
                </a:solidFill>
              </a:rPr>
              <a:t>Africa</a:t>
            </a:r>
          </a:p>
        </p:txBody>
      </p:sp>
      <p:sp>
        <p:nvSpPr>
          <p:cNvPr id="42" name="Rectangle 41">
            <a:extLst>
              <a:ext uri="{FF2B5EF4-FFF2-40B4-BE49-F238E27FC236}">
                <a16:creationId xmlns:a16="http://schemas.microsoft.com/office/drawing/2014/main" id="{B9FEAE91-CE22-5FF6-7D29-13A3570F2187}"/>
              </a:ext>
            </a:extLst>
          </p:cNvPr>
          <p:cNvSpPr/>
          <p:nvPr/>
        </p:nvSpPr>
        <p:spPr>
          <a:xfrm>
            <a:off x="9360125" y="5941820"/>
            <a:ext cx="1606100" cy="45604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tIns="108000" rtlCol="0" anchor="ctr"/>
          <a:lstStyle/>
          <a:p>
            <a:pPr algn="ctr">
              <a:lnSpc>
                <a:spcPct val="80000"/>
              </a:lnSpc>
            </a:pPr>
            <a:r>
              <a:rPr lang="en-US" sz="1400">
                <a:solidFill>
                  <a:schemeClr val="tx1"/>
                </a:solidFill>
              </a:rPr>
              <a:t>Australia</a:t>
            </a:r>
          </a:p>
        </p:txBody>
      </p:sp>
      <p:grpSp>
        <p:nvGrpSpPr>
          <p:cNvPr id="49" name="Group 48">
            <a:extLst>
              <a:ext uri="{FF2B5EF4-FFF2-40B4-BE49-F238E27FC236}">
                <a16:creationId xmlns:a16="http://schemas.microsoft.com/office/drawing/2014/main" id="{D522340B-DB87-CD01-4A21-EA477ADF94F9}"/>
              </a:ext>
            </a:extLst>
          </p:cNvPr>
          <p:cNvGrpSpPr/>
          <p:nvPr/>
        </p:nvGrpSpPr>
        <p:grpSpPr>
          <a:xfrm>
            <a:off x="0" y="0"/>
            <a:ext cx="12192000" cy="6858000"/>
            <a:chOff x="0" y="0"/>
            <a:chExt cx="12192000" cy="6858000"/>
          </a:xfrm>
        </p:grpSpPr>
        <p:sp>
          <p:nvSpPr>
            <p:cNvPr id="48" name="Rectangle 47">
              <a:extLst>
                <a:ext uri="{FF2B5EF4-FFF2-40B4-BE49-F238E27FC236}">
                  <a16:creationId xmlns:a16="http://schemas.microsoft.com/office/drawing/2014/main" id="{26BEDC53-354D-473E-AFF4-CC6414C2DA79}"/>
                </a:ext>
              </a:extLst>
            </p:cNvPr>
            <p:cNvSpPr/>
            <p:nvPr/>
          </p:nvSpPr>
          <p:spPr>
            <a:xfrm>
              <a:off x="0" y="0"/>
              <a:ext cx="12192000" cy="6858000"/>
            </a:xfrm>
            <a:prstGeom prst="rect">
              <a:avLst/>
            </a:prstGeom>
            <a:solidFill>
              <a:srgbClr val="1C349B">
                <a:alpha val="76339"/>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Oval 43">
              <a:extLst>
                <a:ext uri="{FF2B5EF4-FFF2-40B4-BE49-F238E27FC236}">
                  <a16:creationId xmlns:a16="http://schemas.microsoft.com/office/drawing/2014/main" id="{AE112E53-E795-994A-73D1-5EA5AD6BC55D}"/>
                </a:ext>
              </a:extLst>
            </p:cNvPr>
            <p:cNvSpPr/>
            <p:nvPr/>
          </p:nvSpPr>
          <p:spPr>
            <a:xfrm>
              <a:off x="6163532" y="1151938"/>
              <a:ext cx="2269959" cy="2269959"/>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lang="en-US" sz="1600">
                  <a:solidFill>
                    <a:srgbClr val="1C3455"/>
                  </a:solidFill>
                </a:rPr>
                <a:t>Established in </a:t>
              </a:r>
              <a:br>
                <a:rPr lang="en-US" sz="1600">
                  <a:solidFill>
                    <a:srgbClr val="1C3455"/>
                  </a:solidFill>
                </a:rPr>
              </a:br>
              <a:r>
                <a:rPr lang="en-US" sz="3600" b="1">
                  <a:solidFill>
                    <a:srgbClr val="1C3455"/>
                  </a:solidFill>
                </a:rPr>
                <a:t>2006</a:t>
              </a:r>
              <a:br>
                <a:rPr lang="en-US" sz="1600">
                  <a:solidFill>
                    <a:srgbClr val="1C3455"/>
                  </a:solidFill>
                </a:rPr>
              </a:br>
              <a:r>
                <a:rPr lang="en-US" sz="1600">
                  <a:solidFill>
                    <a:srgbClr val="1C3455"/>
                  </a:solidFill>
                </a:rPr>
                <a:t>Middle East Centre </a:t>
              </a:r>
              <a:br>
                <a:rPr lang="en-US" sz="1600">
                  <a:solidFill>
                    <a:srgbClr val="1C3455"/>
                  </a:solidFill>
                </a:rPr>
              </a:br>
              <a:r>
                <a:rPr lang="en-US" sz="1600">
                  <a:solidFill>
                    <a:srgbClr val="1C3455"/>
                  </a:solidFill>
                </a:rPr>
                <a:t>(Dubai)</a:t>
              </a:r>
              <a:endParaRPr lang="en-US" sz="1400">
                <a:solidFill>
                  <a:srgbClr val="1C3455"/>
                </a:solidFill>
              </a:endParaRPr>
            </a:p>
          </p:txBody>
        </p:sp>
        <p:sp>
          <p:nvSpPr>
            <p:cNvPr id="45" name="Oval 44">
              <a:extLst>
                <a:ext uri="{FF2B5EF4-FFF2-40B4-BE49-F238E27FC236}">
                  <a16:creationId xmlns:a16="http://schemas.microsoft.com/office/drawing/2014/main" id="{1C88316E-D3A6-ED2A-0FA0-76F6AAE1857F}"/>
                </a:ext>
              </a:extLst>
            </p:cNvPr>
            <p:cNvSpPr/>
            <p:nvPr/>
          </p:nvSpPr>
          <p:spPr>
            <a:xfrm>
              <a:off x="8617623" y="1151938"/>
              <a:ext cx="2269959" cy="2269959"/>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lang="en-US" sz="1600">
                  <a:solidFill>
                    <a:srgbClr val="1C3455"/>
                  </a:solidFill>
                </a:rPr>
                <a:t>Established in </a:t>
              </a:r>
              <a:br>
                <a:rPr lang="en-US" sz="1600">
                  <a:solidFill>
                    <a:srgbClr val="1C3455"/>
                  </a:solidFill>
                </a:rPr>
              </a:br>
              <a:r>
                <a:rPr lang="en-US" sz="3600" b="1">
                  <a:solidFill>
                    <a:srgbClr val="1C3455"/>
                  </a:solidFill>
                </a:rPr>
                <a:t>1999</a:t>
              </a:r>
              <a:br>
                <a:rPr lang="en-US" sz="1600">
                  <a:solidFill>
                    <a:srgbClr val="1C3455"/>
                  </a:solidFill>
                </a:rPr>
              </a:br>
              <a:r>
                <a:rPr lang="en-US" sz="1600">
                  <a:solidFill>
                    <a:srgbClr val="1C3455"/>
                  </a:solidFill>
                </a:rPr>
                <a:t>South East Centre </a:t>
              </a:r>
              <a:br>
                <a:rPr lang="en-US" sz="1600">
                  <a:solidFill>
                    <a:srgbClr val="1C3455"/>
                  </a:solidFill>
                </a:rPr>
              </a:br>
              <a:r>
                <a:rPr lang="en-US" sz="1600">
                  <a:solidFill>
                    <a:srgbClr val="1C3455"/>
                  </a:solidFill>
                </a:rPr>
                <a:t>(Singapore)</a:t>
              </a:r>
              <a:endParaRPr lang="en-US" sz="1400">
                <a:solidFill>
                  <a:srgbClr val="1C3455"/>
                </a:solidFill>
              </a:endParaRPr>
            </a:p>
          </p:txBody>
        </p:sp>
        <p:sp>
          <p:nvSpPr>
            <p:cNvPr id="46" name="Oval 45">
              <a:extLst>
                <a:ext uri="{FF2B5EF4-FFF2-40B4-BE49-F238E27FC236}">
                  <a16:creationId xmlns:a16="http://schemas.microsoft.com/office/drawing/2014/main" id="{D329E8FD-9078-CCFE-B452-0D0C2F03D0C3}"/>
                </a:ext>
              </a:extLst>
            </p:cNvPr>
            <p:cNvSpPr/>
            <p:nvPr/>
          </p:nvSpPr>
          <p:spPr>
            <a:xfrm>
              <a:off x="8620818" y="3587887"/>
              <a:ext cx="2269959" cy="2269959"/>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lang="en-US" sz="1600">
                  <a:solidFill>
                    <a:srgbClr val="1C3455"/>
                  </a:solidFill>
                </a:rPr>
                <a:t>Established in </a:t>
              </a:r>
              <a:br>
                <a:rPr lang="en-US" sz="1600">
                  <a:solidFill>
                    <a:srgbClr val="1C3455"/>
                  </a:solidFill>
                </a:rPr>
              </a:br>
              <a:r>
                <a:rPr lang="en-US" sz="3600" b="1">
                  <a:solidFill>
                    <a:srgbClr val="1C3455"/>
                  </a:solidFill>
                </a:rPr>
                <a:t>1992</a:t>
              </a:r>
              <a:br>
                <a:rPr lang="en-US" sz="1600">
                  <a:solidFill>
                    <a:srgbClr val="1C3455"/>
                  </a:solidFill>
                </a:rPr>
              </a:br>
              <a:r>
                <a:rPr lang="en-US" sz="1600">
                  <a:solidFill>
                    <a:srgbClr val="1C3455"/>
                  </a:solidFill>
                </a:rPr>
                <a:t>East Asia Centre</a:t>
              </a:r>
              <a:br>
                <a:rPr lang="en-US" sz="1600">
                  <a:solidFill>
                    <a:srgbClr val="1C3455"/>
                  </a:solidFill>
                </a:rPr>
              </a:br>
              <a:r>
                <a:rPr lang="en-US" sz="1600">
                  <a:solidFill>
                    <a:srgbClr val="1C3455"/>
                  </a:solidFill>
                </a:rPr>
                <a:t>(Hong Kong)</a:t>
              </a:r>
              <a:endParaRPr lang="en-US" sz="1400">
                <a:solidFill>
                  <a:srgbClr val="1C3455"/>
                </a:solidFill>
              </a:endParaRPr>
            </a:p>
          </p:txBody>
        </p:sp>
        <p:sp>
          <p:nvSpPr>
            <p:cNvPr id="47" name="Oval 46">
              <a:extLst>
                <a:ext uri="{FF2B5EF4-FFF2-40B4-BE49-F238E27FC236}">
                  <a16:creationId xmlns:a16="http://schemas.microsoft.com/office/drawing/2014/main" id="{B4C35BFB-52F3-E292-00CF-BB46F4886DBC}"/>
                </a:ext>
              </a:extLst>
            </p:cNvPr>
            <p:cNvSpPr/>
            <p:nvPr/>
          </p:nvSpPr>
          <p:spPr>
            <a:xfrm>
              <a:off x="6163532" y="3587887"/>
              <a:ext cx="2269959" cy="2269959"/>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lang="en-US" sz="1600">
                  <a:solidFill>
                    <a:srgbClr val="1C3455"/>
                  </a:solidFill>
                </a:rPr>
                <a:t>Established in </a:t>
              </a:r>
              <a:br>
                <a:rPr lang="en-US" sz="1600">
                  <a:solidFill>
                    <a:srgbClr val="1C3455"/>
                  </a:solidFill>
                </a:rPr>
              </a:br>
              <a:r>
                <a:rPr lang="en-US" sz="3600" b="1">
                  <a:solidFill>
                    <a:srgbClr val="1C3455"/>
                  </a:solidFill>
                </a:rPr>
                <a:t>2008</a:t>
              </a:r>
              <a:br>
                <a:rPr lang="en-US" sz="1600">
                  <a:solidFill>
                    <a:srgbClr val="1C3455"/>
                  </a:solidFill>
                </a:rPr>
              </a:br>
              <a:r>
                <a:rPr lang="en-US" sz="1600">
                  <a:solidFill>
                    <a:srgbClr val="1C3455"/>
                  </a:solidFill>
                </a:rPr>
                <a:t>China Centre</a:t>
              </a:r>
              <a:br>
                <a:rPr lang="en-US" sz="1600">
                  <a:solidFill>
                    <a:srgbClr val="1C3455"/>
                  </a:solidFill>
                </a:rPr>
              </a:br>
              <a:r>
                <a:rPr lang="en-US" sz="1600">
                  <a:solidFill>
                    <a:srgbClr val="1C3455"/>
                  </a:solidFill>
                </a:rPr>
                <a:t>(Shanghai)</a:t>
              </a:r>
              <a:endParaRPr lang="en-US" sz="1400">
                <a:solidFill>
                  <a:srgbClr val="1C3455"/>
                </a:solidFill>
              </a:endParaRPr>
            </a:p>
          </p:txBody>
        </p:sp>
      </p:grpSp>
      <p:sp>
        <p:nvSpPr>
          <p:cNvPr id="2" name="Title 1">
            <a:extLst>
              <a:ext uri="{FF2B5EF4-FFF2-40B4-BE49-F238E27FC236}">
                <a16:creationId xmlns:a16="http://schemas.microsoft.com/office/drawing/2014/main" id="{7C7CDC60-FE02-2421-5DF9-F1AEB4D17354}"/>
              </a:ext>
            </a:extLst>
          </p:cNvPr>
          <p:cNvSpPr>
            <a:spLocks noGrp="1"/>
          </p:cNvSpPr>
          <p:nvPr>
            <p:ph type="title"/>
          </p:nvPr>
        </p:nvSpPr>
        <p:spPr>
          <a:xfrm>
            <a:off x="527552" y="365125"/>
            <a:ext cx="11086516" cy="1325563"/>
          </a:xfrm>
        </p:spPr>
        <p:txBody>
          <a:bodyPr/>
          <a:lstStyle/>
          <a:p>
            <a:r>
              <a:rPr lang="en-US">
                <a:solidFill>
                  <a:schemeClr val="bg1"/>
                </a:solidFill>
              </a:rPr>
              <a:t>Global reputation</a:t>
            </a:r>
          </a:p>
        </p:txBody>
      </p:sp>
    </p:spTree>
    <p:extLst>
      <p:ext uri="{BB962C8B-B14F-4D97-AF65-F5344CB8AC3E}">
        <p14:creationId xmlns:p14="http://schemas.microsoft.com/office/powerpoint/2010/main" val="2015337050"/>
      </p:ext>
    </p:extLst>
  </p:cSld>
  <p:clrMapOvr>
    <a:masterClrMapping/>
  </p:clrMapOvr>
  <mc:AlternateContent xmlns:mc="http://schemas.openxmlformats.org/markup-compatibility/2006" xmlns:p159="http://schemas.microsoft.com/office/powerpoint/2015/09/main">
    <mc:Choice Requires="p159">
      <p:transition>
        <p159:morph option="byObject"/>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9"/>
                                        </p:tgtEl>
                                        <p:attrNameLst>
                                          <p:attrName>style.visibility</p:attrName>
                                        </p:attrNameLst>
                                      </p:cBhvr>
                                      <p:to>
                                        <p:strVal val="visible"/>
                                      </p:to>
                                    </p:set>
                                    <p:animEffect transition="in" filter="fade">
                                      <p:cBhvr>
                                        <p:cTn id="7" dur="500"/>
                                        <p:tgtEl>
                                          <p:spTgt spid="4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nodeType="clickEffect">
                                  <p:stCondLst>
                                    <p:cond delay="0"/>
                                  </p:stCondLst>
                                  <p:childTnLst>
                                    <p:animEffect transition="out" filter="fade">
                                      <p:cBhvr>
                                        <p:cTn id="11" dur="500"/>
                                        <p:tgtEl>
                                          <p:spTgt spid="49"/>
                                        </p:tgtEl>
                                      </p:cBhvr>
                                    </p:animEffect>
                                    <p:set>
                                      <p:cBhvr>
                                        <p:cTn id="12" dur="1" fill="hold">
                                          <p:stCondLst>
                                            <p:cond delay="499"/>
                                          </p:stCondLst>
                                        </p:cTn>
                                        <p:tgtEl>
                                          <p:spTgt spid="49"/>
                                        </p:tgtEl>
                                        <p:attrNameLst>
                                          <p:attrName>style.visibility</p:attrName>
                                        </p:attrNameLst>
                                      </p:cBhvr>
                                      <p:to>
                                        <p:strVal val="hidden"/>
                                      </p:to>
                                    </p:set>
                                  </p:childTnLst>
                                </p:cTn>
                              </p:par>
                              <p:par>
                                <p:cTn id="13" presetID="10" presetClass="entr" presetSubtype="0" fill="hold" grpId="0" nodeType="withEffect">
                                  <p:stCondLst>
                                    <p:cond delay="0"/>
                                  </p:stCondLst>
                                  <p:childTnLst>
                                    <p:set>
                                      <p:cBhvr>
                                        <p:cTn id="14" dur="1" fill="hold">
                                          <p:stCondLst>
                                            <p:cond delay="0"/>
                                          </p:stCondLst>
                                        </p:cTn>
                                        <p:tgtEl>
                                          <p:spTgt spid="26"/>
                                        </p:tgtEl>
                                        <p:attrNameLst>
                                          <p:attrName>style.visibility</p:attrName>
                                        </p:attrNameLst>
                                      </p:cBhvr>
                                      <p:to>
                                        <p:strVal val="visible"/>
                                      </p:to>
                                    </p:set>
                                    <p:animEffect transition="in" filter="fade">
                                      <p:cBhvr>
                                        <p:cTn id="15" dur="500"/>
                                        <p:tgtEl>
                                          <p:spTgt spid="26"/>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28"/>
                                        </p:tgtEl>
                                        <p:attrNameLst>
                                          <p:attrName>style.visibility</p:attrName>
                                        </p:attrNameLst>
                                      </p:cBhvr>
                                      <p:to>
                                        <p:strVal val="visible"/>
                                      </p:to>
                                    </p:set>
                                    <p:animEffect transition="in" filter="fade">
                                      <p:cBhvr>
                                        <p:cTn id="18" dur="500"/>
                                        <p:tgtEl>
                                          <p:spTgt spid="28"/>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29"/>
                                        </p:tgtEl>
                                        <p:attrNameLst>
                                          <p:attrName>style.visibility</p:attrName>
                                        </p:attrNameLst>
                                      </p:cBhvr>
                                      <p:to>
                                        <p:strVal val="visible"/>
                                      </p:to>
                                    </p:set>
                                    <p:animEffect transition="in" filter="fade">
                                      <p:cBhvr>
                                        <p:cTn id="21" dur="500"/>
                                        <p:tgtEl>
                                          <p:spTgt spid="29"/>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30"/>
                                        </p:tgtEl>
                                        <p:attrNameLst>
                                          <p:attrName>style.visibility</p:attrName>
                                        </p:attrNameLst>
                                      </p:cBhvr>
                                      <p:to>
                                        <p:strVal val="visible"/>
                                      </p:to>
                                    </p:set>
                                    <p:animEffect transition="in" filter="fade">
                                      <p:cBhvr>
                                        <p:cTn id="24" dur="500"/>
                                        <p:tgtEl>
                                          <p:spTgt spid="30"/>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27"/>
                                        </p:tgtEl>
                                        <p:attrNameLst>
                                          <p:attrName>style.visibility</p:attrName>
                                        </p:attrNameLst>
                                      </p:cBhvr>
                                      <p:to>
                                        <p:strVal val="visible"/>
                                      </p:to>
                                    </p:set>
                                    <p:animEffect transition="in" filter="fade">
                                      <p:cBhvr>
                                        <p:cTn id="27" dur="500"/>
                                        <p:tgtEl>
                                          <p:spTgt spid="27"/>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35"/>
                                        </p:tgtEl>
                                        <p:attrNameLst>
                                          <p:attrName>style.visibility</p:attrName>
                                        </p:attrNameLst>
                                      </p:cBhvr>
                                      <p:to>
                                        <p:strVal val="visible"/>
                                      </p:to>
                                    </p:set>
                                    <p:animEffect transition="in" filter="fade">
                                      <p:cBhvr>
                                        <p:cTn id="30" dur="500"/>
                                        <p:tgtEl>
                                          <p:spTgt spid="35"/>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42"/>
                                        </p:tgtEl>
                                        <p:attrNameLst>
                                          <p:attrName>style.visibility</p:attrName>
                                        </p:attrNameLst>
                                      </p:cBhvr>
                                      <p:to>
                                        <p:strVal val="visible"/>
                                      </p:to>
                                    </p:set>
                                    <p:animEffect transition="in" filter="fade">
                                      <p:cBhvr>
                                        <p:cTn id="33" dur="5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P spid="27" grpId="0" animBg="1"/>
      <p:bldP spid="28" grpId="0" animBg="1"/>
      <p:bldP spid="29" grpId="0" animBg="1"/>
      <p:bldP spid="30" grpId="0" animBg="1"/>
      <p:bldP spid="35" grpId="0" animBg="1"/>
      <p:bldP spid="42" grpId="0" animBg="1"/>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map of europe with lights&#10;&#10;Description automatically generated">
            <a:extLst>
              <a:ext uri="{FF2B5EF4-FFF2-40B4-BE49-F238E27FC236}">
                <a16:creationId xmlns:a16="http://schemas.microsoft.com/office/drawing/2014/main" id="{53B8C087-9AC2-0618-E33A-2164B53684FB}"/>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t="-11345"/>
          <a:stretch/>
        </p:blipFill>
        <p:spPr>
          <a:xfrm>
            <a:off x="880" y="-762001"/>
            <a:ext cx="12191120" cy="7620494"/>
          </a:xfrm>
          <a:prstGeom prst="rect">
            <a:avLst/>
          </a:prstGeom>
          <a:solidFill>
            <a:srgbClr val="0D1E33"/>
          </a:solidFill>
        </p:spPr>
      </p:pic>
      <p:sp>
        <p:nvSpPr>
          <p:cNvPr id="2" name="Title 1"/>
          <p:cNvSpPr>
            <a:spLocks noGrp="1"/>
          </p:cNvSpPr>
          <p:nvPr>
            <p:ph type="title"/>
          </p:nvPr>
        </p:nvSpPr>
        <p:spPr/>
        <p:txBody>
          <a:bodyPr/>
          <a:lstStyle/>
          <a:p>
            <a:pPr algn="ctr"/>
            <a:r>
              <a:rPr lang="en-GB">
                <a:solidFill>
                  <a:schemeClr val="bg1"/>
                </a:solidFill>
                <a:latin typeface="Arial"/>
                <a:cs typeface="Arial"/>
              </a:rPr>
              <a:t>Global influence</a:t>
            </a:r>
          </a:p>
        </p:txBody>
      </p:sp>
      <p:grpSp>
        <p:nvGrpSpPr>
          <p:cNvPr id="19" name="Group 18">
            <a:extLst>
              <a:ext uri="{FF2B5EF4-FFF2-40B4-BE49-F238E27FC236}">
                <a16:creationId xmlns:a16="http://schemas.microsoft.com/office/drawing/2014/main" id="{8E507C1A-DD4F-D3DB-5E28-34CD58C9FAC1}"/>
              </a:ext>
            </a:extLst>
          </p:cNvPr>
          <p:cNvGrpSpPr/>
          <p:nvPr/>
        </p:nvGrpSpPr>
        <p:grpSpPr>
          <a:xfrm>
            <a:off x="2296914" y="1837591"/>
            <a:ext cx="7598171" cy="4321595"/>
            <a:chOff x="1468316" y="2437756"/>
            <a:chExt cx="6137031" cy="3490546"/>
          </a:xfrm>
        </p:grpSpPr>
        <p:sp>
          <p:nvSpPr>
            <p:cNvPr id="5" name="Oval 4">
              <a:extLst>
                <a:ext uri="{FF2B5EF4-FFF2-40B4-BE49-F238E27FC236}">
                  <a16:creationId xmlns:a16="http://schemas.microsoft.com/office/drawing/2014/main" id="{19F0081A-0BDF-6A08-10F9-B57D1E43357B}"/>
                </a:ext>
              </a:extLst>
            </p:cNvPr>
            <p:cNvSpPr/>
            <p:nvPr/>
          </p:nvSpPr>
          <p:spPr>
            <a:xfrm>
              <a:off x="1468316" y="2437756"/>
              <a:ext cx="1740877" cy="1740877"/>
            </a:xfrm>
            <a:prstGeom prst="ellipse">
              <a:avLst/>
            </a:prstGeom>
            <a:solidFill>
              <a:schemeClr val="bg2">
                <a:alpha val="86021"/>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wrap="none" lIns="72000" tIns="0" rIns="0" bIns="0" rtlCol="0" anchor="ctr"/>
            <a:lstStyle/>
            <a:p>
              <a:pPr algn="ctr"/>
              <a:r>
                <a:rPr lang="en-US" sz="2800" b="1">
                  <a:cs typeface="Calibri"/>
                </a:rPr>
                <a:t>£1.4 billion </a:t>
              </a:r>
              <a:br>
                <a:rPr lang="en-US" sz="2800" b="1">
                  <a:cs typeface="Calibri"/>
                </a:rPr>
              </a:br>
              <a:r>
                <a:rPr lang="en-US" sz="2800" b="1">
                  <a:cs typeface="Calibri"/>
                </a:rPr>
                <a:t>income</a:t>
              </a:r>
              <a:endParaRPr lang="en-US" sz="2800" b="1"/>
            </a:p>
          </p:txBody>
        </p:sp>
        <p:sp>
          <p:nvSpPr>
            <p:cNvPr id="6" name="Oval 5">
              <a:extLst>
                <a:ext uri="{FF2B5EF4-FFF2-40B4-BE49-F238E27FC236}">
                  <a16:creationId xmlns:a16="http://schemas.microsoft.com/office/drawing/2014/main" id="{1DD513A8-837E-D957-9CAC-69A70608D53E}"/>
                </a:ext>
              </a:extLst>
            </p:cNvPr>
            <p:cNvSpPr/>
            <p:nvPr/>
          </p:nvSpPr>
          <p:spPr>
            <a:xfrm>
              <a:off x="3666393" y="2437756"/>
              <a:ext cx="1740877" cy="1740877"/>
            </a:xfrm>
            <a:prstGeom prst="ellipse">
              <a:avLst/>
            </a:prstGeom>
            <a:solidFill>
              <a:schemeClr val="bg2">
                <a:alpha val="86021"/>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US" sz="2800" b="1">
                  <a:cs typeface="Calibri"/>
                </a:rPr>
                <a:t>46,000 students </a:t>
              </a:r>
              <a:br>
                <a:rPr lang="en-US" sz="2000" b="1">
                  <a:cs typeface="Calibri"/>
                </a:rPr>
              </a:br>
              <a:r>
                <a:rPr lang="en-US" sz="1400">
                  <a:cs typeface="Calibri"/>
                </a:rPr>
                <a:t>with one third from overseas </a:t>
              </a:r>
              <a:endParaRPr lang="en-US" sz="1400"/>
            </a:p>
          </p:txBody>
        </p:sp>
        <p:sp>
          <p:nvSpPr>
            <p:cNvPr id="14" name="Oval 13">
              <a:extLst>
                <a:ext uri="{FF2B5EF4-FFF2-40B4-BE49-F238E27FC236}">
                  <a16:creationId xmlns:a16="http://schemas.microsoft.com/office/drawing/2014/main" id="{C01285B7-2DDE-5C0C-E6BD-20583563A0AE}"/>
                </a:ext>
              </a:extLst>
            </p:cNvPr>
            <p:cNvSpPr/>
            <p:nvPr/>
          </p:nvSpPr>
          <p:spPr>
            <a:xfrm>
              <a:off x="5864470" y="2437756"/>
              <a:ext cx="1740877" cy="1740877"/>
            </a:xfrm>
            <a:prstGeom prst="ellipse">
              <a:avLst/>
            </a:prstGeom>
            <a:solidFill>
              <a:schemeClr val="bg2">
                <a:alpha val="86021"/>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ctr"/>
            <a:lstStyle/>
            <a:p>
              <a:pPr algn="ctr"/>
              <a:r>
                <a:rPr lang="en-US" b="1">
                  <a:cs typeface="Calibri"/>
                </a:rPr>
                <a:t>One third of </a:t>
              </a:r>
              <a:br>
                <a:rPr lang="en-US" b="1">
                  <a:cs typeface="Calibri"/>
                </a:rPr>
              </a:br>
              <a:r>
                <a:rPr lang="en-US" b="1">
                  <a:cs typeface="Calibri"/>
                </a:rPr>
                <a:t>our 13,000-strong </a:t>
              </a:r>
              <a:br>
                <a:rPr lang="en-US" b="1">
                  <a:cs typeface="Calibri"/>
                </a:rPr>
              </a:br>
              <a:r>
                <a:rPr lang="en-US" b="1">
                  <a:cs typeface="Calibri"/>
                </a:rPr>
                <a:t>staff are from </a:t>
              </a:r>
              <a:br>
                <a:rPr lang="en-US" b="1">
                  <a:cs typeface="Calibri"/>
                </a:rPr>
              </a:br>
              <a:r>
                <a:rPr lang="en-US" b="1">
                  <a:cs typeface="Calibri"/>
                </a:rPr>
                <a:t>overseas</a:t>
              </a:r>
              <a:endParaRPr lang="en-US" b="1"/>
            </a:p>
          </p:txBody>
        </p:sp>
        <p:sp>
          <p:nvSpPr>
            <p:cNvPr id="15" name="Oval 14">
              <a:extLst>
                <a:ext uri="{FF2B5EF4-FFF2-40B4-BE49-F238E27FC236}">
                  <a16:creationId xmlns:a16="http://schemas.microsoft.com/office/drawing/2014/main" id="{C6692A07-43F0-62A1-C1A6-7943AD9B4165}"/>
                </a:ext>
              </a:extLst>
            </p:cNvPr>
            <p:cNvSpPr/>
            <p:nvPr/>
          </p:nvSpPr>
          <p:spPr>
            <a:xfrm>
              <a:off x="4745085" y="4187425"/>
              <a:ext cx="1740877" cy="1740877"/>
            </a:xfrm>
            <a:prstGeom prst="ellipse">
              <a:avLst/>
            </a:prstGeom>
            <a:solidFill>
              <a:schemeClr val="bg2">
                <a:alpha val="86021"/>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3200" b="1">
                  <a:cs typeface="Calibri"/>
                </a:rPr>
                <a:t>2nd </a:t>
              </a:r>
              <a:br>
                <a:rPr lang="en-US" sz="1600" b="1">
                  <a:cs typeface="Calibri"/>
                </a:rPr>
              </a:br>
              <a:r>
                <a:rPr lang="en-US" sz="1600">
                  <a:cs typeface="Calibri"/>
                </a:rPr>
                <a:t>most targeted </a:t>
              </a:r>
              <a:br>
                <a:rPr lang="en-US" sz="1600">
                  <a:cs typeface="Calibri"/>
                </a:rPr>
              </a:br>
              <a:r>
                <a:rPr lang="en-US" sz="1600">
                  <a:cs typeface="Calibri"/>
                </a:rPr>
                <a:t>university by UK’s </a:t>
              </a:r>
              <a:br>
                <a:rPr lang="en-US" sz="1600">
                  <a:cs typeface="Calibri"/>
                </a:rPr>
              </a:br>
              <a:r>
                <a:rPr lang="en-US" sz="1600">
                  <a:cs typeface="Calibri"/>
                </a:rPr>
                <a:t>top graduate </a:t>
              </a:r>
              <a:br>
                <a:rPr lang="en-US" sz="1600">
                  <a:cs typeface="Calibri"/>
                </a:rPr>
              </a:br>
              <a:r>
                <a:rPr lang="en-US" sz="1600">
                  <a:cs typeface="Calibri"/>
                </a:rPr>
                <a:t>employers</a:t>
              </a:r>
              <a:endParaRPr lang="en-US" sz="1600"/>
            </a:p>
          </p:txBody>
        </p:sp>
        <p:sp>
          <p:nvSpPr>
            <p:cNvPr id="16" name="Oval 15">
              <a:extLst>
                <a:ext uri="{FF2B5EF4-FFF2-40B4-BE49-F238E27FC236}">
                  <a16:creationId xmlns:a16="http://schemas.microsoft.com/office/drawing/2014/main" id="{14ABE1BC-0609-658F-8A8E-E7C8C1F3D42C}"/>
                </a:ext>
              </a:extLst>
            </p:cNvPr>
            <p:cNvSpPr/>
            <p:nvPr/>
          </p:nvSpPr>
          <p:spPr>
            <a:xfrm>
              <a:off x="2567355" y="4187425"/>
              <a:ext cx="1740877" cy="1740877"/>
            </a:xfrm>
            <a:prstGeom prst="ellipse">
              <a:avLst/>
            </a:prstGeom>
            <a:solidFill>
              <a:schemeClr val="bg2">
                <a:alpha val="86021"/>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2000" b="1">
                  <a:cs typeface="Calibri"/>
                </a:rPr>
                <a:t>500,000</a:t>
              </a:r>
              <a:r>
                <a:rPr lang="en-US" sz="2400">
                  <a:cs typeface="Calibri"/>
                </a:rPr>
                <a:t> </a:t>
              </a:r>
              <a:br>
                <a:rPr lang="en-US" sz="1400">
                  <a:cs typeface="Calibri"/>
                </a:rPr>
              </a:br>
              <a:r>
                <a:rPr lang="en-US" sz="1400">
                  <a:cs typeface="Calibri"/>
                </a:rPr>
                <a:t>strong alumni </a:t>
              </a:r>
              <a:br>
                <a:rPr lang="en-US" sz="1400">
                  <a:cs typeface="Calibri"/>
                </a:rPr>
              </a:br>
              <a:r>
                <a:rPr lang="en-US" sz="1400">
                  <a:cs typeface="Calibri"/>
                </a:rPr>
                <a:t>community in </a:t>
              </a:r>
              <a:br>
                <a:rPr lang="en-US" sz="1400">
                  <a:cs typeface="Calibri"/>
                </a:rPr>
              </a:br>
              <a:r>
                <a:rPr lang="en-US" sz="2000" b="1">
                  <a:cs typeface="Calibri"/>
                </a:rPr>
                <a:t>183 countries </a:t>
              </a:r>
              <a:endParaRPr lang="en-US" sz="2400" b="1">
                <a:cs typeface="Calibri"/>
              </a:endParaRPr>
            </a:p>
          </p:txBody>
        </p:sp>
      </p:grpSp>
    </p:spTree>
    <p:extLst>
      <p:ext uri="{BB962C8B-B14F-4D97-AF65-F5344CB8AC3E}">
        <p14:creationId xmlns:p14="http://schemas.microsoft.com/office/powerpoint/2010/main" val="2548562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D65A60-17C8-B001-ECC1-D58023753850}"/>
              </a:ext>
            </a:extLst>
          </p:cNvPr>
          <p:cNvSpPr>
            <a:spLocks noGrp="1"/>
          </p:cNvSpPr>
          <p:nvPr>
            <p:ph type="title"/>
          </p:nvPr>
        </p:nvSpPr>
        <p:spPr/>
        <p:txBody>
          <a:bodyPr/>
          <a:lstStyle/>
          <a:p>
            <a:r>
              <a:rPr lang="en-US">
                <a:latin typeface="Arial"/>
                <a:cs typeface="Arial"/>
              </a:rPr>
              <a:t>How to use the slides</a:t>
            </a:r>
            <a:endParaRPr lang="en-US"/>
          </a:p>
        </p:txBody>
      </p:sp>
      <p:sp>
        <p:nvSpPr>
          <p:cNvPr id="3" name="Content Placeholder 2">
            <a:extLst>
              <a:ext uri="{FF2B5EF4-FFF2-40B4-BE49-F238E27FC236}">
                <a16:creationId xmlns:a16="http://schemas.microsoft.com/office/drawing/2014/main" id="{008724F6-8221-7D23-4FBA-759AF3FBFB26}"/>
              </a:ext>
            </a:extLst>
          </p:cNvPr>
          <p:cNvSpPr>
            <a:spLocks noGrp="1"/>
          </p:cNvSpPr>
          <p:nvPr>
            <p:ph idx="1"/>
          </p:nvPr>
        </p:nvSpPr>
        <p:spPr>
          <a:xfrm>
            <a:off x="527552" y="1415720"/>
            <a:ext cx="11086516" cy="5190031"/>
          </a:xfrm>
        </p:spPr>
        <p:txBody>
          <a:bodyPr/>
          <a:lstStyle/>
          <a:p>
            <a:pPr marL="342265" indent="-342265"/>
            <a:r>
              <a:rPr lang="en-US" sz="2200">
                <a:latin typeface="Arial"/>
                <a:cs typeface="Arial"/>
              </a:rPr>
              <a:t>The slides are to be used as summaries, with more information expanded upon in the notes section.</a:t>
            </a:r>
          </a:p>
          <a:p>
            <a:pPr marL="342265" indent="-342265"/>
            <a:r>
              <a:rPr lang="en-US" sz="2200">
                <a:latin typeface="Arial"/>
                <a:cs typeface="Arial"/>
              </a:rPr>
              <a:t>Information in the notes can be edited/updated when necessary. Any edits to the slides themselves should go through the central marketing team to ensure consistent formatting.</a:t>
            </a:r>
          </a:p>
          <a:p>
            <a:pPr marL="342265" indent="-342265"/>
            <a:r>
              <a:rPr lang="en-US" sz="2200">
                <a:latin typeface="Arial"/>
                <a:cs typeface="Arial"/>
              </a:rPr>
              <a:t>The key facts slide will be updated by the central marketing team as and when new rankings or information comes through.</a:t>
            </a:r>
          </a:p>
          <a:p>
            <a:pPr marL="342265" indent="-342265"/>
            <a:r>
              <a:rPr lang="en-US" sz="2200">
                <a:latin typeface="Arial"/>
                <a:cs typeface="Arial"/>
              </a:rPr>
              <a:t>The title slides for the research beacons, platforms and institutes can be used as introductory pieces. For the institutes title slide, each of the institutes listed are hyperlinked to their corresponding slides. </a:t>
            </a:r>
          </a:p>
          <a:p>
            <a:pPr marL="342265" indent="-342265"/>
            <a:r>
              <a:rPr lang="en-US" sz="2200">
                <a:latin typeface="Arial"/>
                <a:cs typeface="Arial"/>
              </a:rPr>
              <a:t>There are two versions of the global reputation slides – one for an industry audience, and one for academic. Both are set up to animate in slideshow mode. </a:t>
            </a:r>
            <a:endParaRPr lang="en-US" sz="2200"/>
          </a:p>
          <a:p>
            <a:pPr marL="342265" indent="-342265"/>
            <a:r>
              <a:rPr lang="en-US" sz="2200">
                <a:latin typeface="Arial"/>
                <a:cs typeface="Arial"/>
              </a:rPr>
              <a:t>The global influence – research impact slide can be edited by the central marketing team to include different stats should they be required for a specific audience. </a:t>
            </a:r>
            <a:endParaRPr lang="en-US" sz="2200"/>
          </a:p>
          <a:p>
            <a:pPr marL="342265" indent="-342265"/>
            <a:endParaRPr lang="en-US"/>
          </a:p>
        </p:txBody>
      </p:sp>
    </p:spTree>
    <p:extLst>
      <p:ext uri="{BB962C8B-B14F-4D97-AF65-F5344CB8AC3E}">
        <p14:creationId xmlns:p14="http://schemas.microsoft.com/office/powerpoint/2010/main" val="1360864221"/>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7D020A4-D000-F3B9-0E11-9F179D2C20B9}"/>
              </a:ext>
            </a:extLst>
          </p:cNvPr>
          <p:cNvSpPr>
            <a:spLocks noGrp="1"/>
          </p:cNvSpPr>
          <p:nvPr>
            <p:ph type="ctrTitle"/>
          </p:nvPr>
        </p:nvSpPr>
        <p:spPr/>
        <p:txBody>
          <a:bodyPr/>
          <a:lstStyle/>
          <a:p>
            <a:r>
              <a:rPr lang="en-US"/>
              <a:t>Bespoke slides</a:t>
            </a:r>
          </a:p>
        </p:txBody>
      </p:sp>
      <p:sp>
        <p:nvSpPr>
          <p:cNvPr id="6" name="Subtitle 5">
            <a:extLst>
              <a:ext uri="{FF2B5EF4-FFF2-40B4-BE49-F238E27FC236}">
                <a16:creationId xmlns:a16="http://schemas.microsoft.com/office/drawing/2014/main" id="{7353980A-44D0-1ABC-6A4D-907C8E234DB6}"/>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197696594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ED63318-466C-6D05-9E50-BF5223013714}"/>
              </a:ext>
            </a:extLst>
          </p:cNvPr>
          <p:cNvSpPr>
            <a:spLocks noGrp="1"/>
          </p:cNvSpPr>
          <p:nvPr>
            <p:ph type="title"/>
          </p:nvPr>
        </p:nvSpPr>
        <p:spPr/>
        <p:txBody>
          <a:bodyPr/>
          <a:lstStyle/>
          <a:p>
            <a:r>
              <a:rPr lang="en-US"/>
              <a:t>Layout 1</a:t>
            </a:r>
          </a:p>
        </p:txBody>
      </p:sp>
      <p:sp>
        <p:nvSpPr>
          <p:cNvPr id="3" name="Content Placeholder 2">
            <a:extLst>
              <a:ext uri="{FF2B5EF4-FFF2-40B4-BE49-F238E27FC236}">
                <a16:creationId xmlns:a16="http://schemas.microsoft.com/office/drawing/2014/main" id="{03321912-87A8-5476-9343-E348C8F19B43}"/>
              </a:ext>
            </a:extLst>
          </p:cNvPr>
          <p:cNvSpPr>
            <a:spLocks noGrp="1"/>
          </p:cNvSpPr>
          <p:nvPr>
            <p:ph idx="1"/>
          </p:nvPr>
        </p:nvSpPr>
        <p:spPr>
          <a:xfrm>
            <a:off x="527552" y="1825625"/>
            <a:ext cx="10826248" cy="1325563"/>
          </a:xfrm>
        </p:spPr>
        <p:txBody>
          <a:bodyPr/>
          <a:lstStyle/>
          <a:p>
            <a:pPr marL="0" indent="0">
              <a:buNone/>
            </a:pPr>
            <a:r>
              <a:rPr lang="en-US"/>
              <a:t>Template options to aid design</a:t>
            </a:r>
          </a:p>
        </p:txBody>
      </p:sp>
      <p:grpSp>
        <p:nvGrpSpPr>
          <p:cNvPr id="29" name="Group 28">
            <a:extLst>
              <a:ext uri="{FF2B5EF4-FFF2-40B4-BE49-F238E27FC236}">
                <a16:creationId xmlns:a16="http://schemas.microsoft.com/office/drawing/2014/main" id="{27049675-DB89-477B-9871-81C30A13B40A}"/>
              </a:ext>
            </a:extLst>
          </p:cNvPr>
          <p:cNvGrpSpPr/>
          <p:nvPr/>
        </p:nvGrpSpPr>
        <p:grpSpPr>
          <a:xfrm>
            <a:off x="845162" y="3429000"/>
            <a:ext cx="10508638" cy="2863247"/>
            <a:chOff x="376530" y="2657021"/>
            <a:chExt cx="9283156" cy="2529345"/>
          </a:xfrm>
        </p:grpSpPr>
        <p:sp>
          <p:nvSpPr>
            <p:cNvPr id="13" name="Freeform 12">
              <a:extLst>
                <a:ext uri="{FF2B5EF4-FFF2-40B4-BE49-F238E27FC236}">
                  <a16:creationId xmlns:a16="http://schemas.microsoft.com/office/drawing/2014/main" id="{322862D0-CFEF-B1E8-D2FB-034397806276}"/>
                </a:ext>
              </a:extLst>
            </p:cNvPr>
            <p:cNvSpPr/>
            <p:nvPr/>
          </p:nvSpPr>
          <p:spPr>
            <a:xfrm rot="2700000">
              <a:off x="2732065" y="2970054"/>
              <a:ext cx="2216311" cy="2216311"/>
            </a:xfrm>
            <a:custGeom>
              <a:avLst/>
              <a:gdLst>
                <a:gd name="connsiteX0" fmla="*/ 1039280 w 3659716"/>
                <a:gd name="connsiteY0" fmla="*/ 1039281 h 3659716"/>
                <a:gd name="connsiteX1" fmla="*/ 1488683 w 3659716"/>
                <a:gd name="connsiteY1" fmla="*/ 1039281 h 3659716"/>
                <a:gd name="connsiteX2" fmla="*/ 2527964 w 3659716"/>
                <a:gd name="connsiteY2" fmla="*/ 0 h 3659716"/>
                <a:gd name="connsiteX3" fmla="*/ 2916479 w 3659716"/>
                <a:gd name="connsiteY3" fmla="*/ 388515 h 3659716"/>
                <a:gd name="connsiteX4" fmla="*/ 3458427 w 3659716"/>
                <a:gd name="connsiteY4" fmla="*/ 930463 h 3659716"/>
                <a:gd name="connsiteX5" fmla="*/ 3538762 w 3659716"/>
                <a:gd name="connsiteY5" fmla="*/ 1010799 h 3659716"/>
                <a:gd name="connsiteX6" fmla="*/ 3538762 w 3659716"/>
                <a:gd name="connsiteY6" fmla="*/ 1594818 h 3659716"/>
                <a:gd name="connsiteX7" fmla="*/ 1594818 w 3659716"/>
                <a:gd name="connsiteY7" fmla="*/ 3538762 h 3659716"/>
                <a:gd name="connsiteX8" fmla="*/ 1010799 w 3659716"/>
                <a:gd name="connsiteY8" fmla="*/ 3538762 h 3659716"/>
                <a:gd name="connsiteX9" fmla="*/ 930464 w 3659716"/>
                <a:gd name="connsiteY9" fmla="*/ 3458427 h 3659716"/>
                <a:gd name="connsiteX10" fmla="*/ 388515 w 3659716"/>
                <a:gd name="connsiteY10" fmla="*/ 2916478 h 3659716"/>
                <a:gd name="connsiteX11" fmla="*/ 0 w 3659716"/>
                <a:gd name="connsiteY11" fmla="*/ 2527963 h 3659716"/>
                <a:gd name="connsiteX12" fmla="*/ 1039280 w 3659716"/>
                <a:gd name="connsiteY12" fmla="*/ 1488684 h 3659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659716" h="3659716">
                  <a:moveTo>
                    <a:pt x="1039280" y="1039281"/>
                  </a:moveTo>
                  <a:lnTo>
                    <a:pt x="1488683" y="1039281"/>
                  </a:lnTo>
                  <a:lnTo>
                    <a:pt x="2527964" y="0"/>
                  </a:lnTo>
                  <a:lnTo>
                    <a:pt x="2916479" y="388515"/>
                  </a:lnTo>
                  <a:lnTo>
                    <a:pt x="3458427" y="930463"/>
                  </a:lnTo>
                  <a:lnTo>
                    <a:pt x="3538762" y="1010799"/>
                  </a:lnTo>
                  <a:cubicBezTo>
                    <a:pt x="3700035" y="1172071"/>
                    <a:pt x="3700035" y="1433545"/>
                    <a:pt x="3538762" y="1594818"/>
                  </a:cubicBezTo>
                  <a:lnTo>
                    <a:pt x="1594818" y="3538762"/>
                  </a:lnTo>
                  <a:cubicBezTo>
                    <a:pt x="1433546" y="3700034"/>
                    <a:pt x="1172072" y="3700034"/>
                    <a:pt x="1010799" y="3538762"/>
                  </a:cubicBezTo>
                  <a:lnTo>
                    <a:pt x="930464" y="3458427"/>
                  </a:lnTo>
                  <a:lnTo>
                    <a:pt x="388515" y="2916478"/>
                  </a:lnTo>
                  <a:lnTo>
                    <a:pt x="0" y="2527963"/>
                  </a:lnTo>
                  <a:lnTo>
                    <a:pt x="1039280" y="1488684"/>
                  </a:lnTo>
                  <a:close/>
                </a:path>
              </a:pathLst>
            </a:cu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14" name="Rounded Rectangle 13">
              <a:extLst>
                <a:ext uri="{FF2B5EF4-FFF2-40B4-BE49-F238E27FC236}">
                  <a16:creationId xmlns:a16="http://schemas.microsoft.com/office/drawing/2014/main" id="{A72D9CDD-0D38-F786-BEF6-B727E90ED8D5}"/>
                </a:ext>
              </a:extLst>
            </p:cNvPr>
            <p:cNvSpPr/>
            <p:nvPr/>
          </p:nvSpPr>
          <p:spPr>
            <a:xfrm>
              <a:off x="2845113" y="2657021"/>
              <a:ext cx="1990215" cy="1970189"/>
            </a:xfrm>
            <a:prstGeom prst="roundRect">
              <a:avLst>
                <a:gd name="adj" fmla="val 9007"/>
              </a:avLst>
            </a:prstGeom>
            <a:no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15" name="Rectangle 14">
              <a:extLst>
                <a:ext uri="{FF2B5EF4-FFF2-40B4-BE49-F238E27FC236}">
                  <a16:creationId xmlns:a16="http://schemas.microsoft.com/office/drawing/2014/main" id="{C5FC699D-FFB0-DAA7-ABF1-745361DAD636}"/>
                </a:ext>
              </a:extLst>
            </p:cNvPr>
            <p:cNvSpPr/>
            <p:nvPr/>
          </p:nvSpPr>
          <p:spPr>
            <a:xfrm>
              <a:off x="2801403" y="2767066"/>
              <a:ext cx="2077635" cy="1970189"/>
            </a:xfrm>
            <a:prstGeom prst="rect">
              <a:avLst/>
            </a:prstGeom>
            <a:noFill/>
            <a:ln w="73025">
              <a:noFill/>
            </a:ln>
            <a:effectLst/>
          </p:spPr>
          <p:style>
            <a:lnRef idx="1">
              <a:schemeClr val="accent1"/>
            </a:lnRef>
            <a:fillRef idx="3">
              <a:schemeClr val="accent1"/>
            </a:fillRef>
            <a:effectRef idx="2">
              <a:schemeClr val="accent1"/>
            </a:effectRef>
            <a:fontRef idx="minor">
              <a:schemeClr val="lt1"/>
            </a:fontRef>
          </p:style>
          <p:txBody>
            <a:bodyPr wrap="none" tIns="0" rtlCol="0" anchor="t"/>
            <a:lstStyle/>
            <a:p>
              <a:pPr marL="0" marR="0" lvl="0" indent="0" algn="ctr" defTabSz="914400" rtl="0" eaLnBrk="1" fontAlgn="base" latinLnBrk="0" hangingPunct="1">
                <a:lnSpc>
                  <a:spcPct val="110000"/>
                </a:lnSpc>
                <a:spcBef>
                  <a:spcPct val="0"/>
                </a:spcBef>
                <a:spcAft>
                  <a:spcPts val="2400"/>
                </a:spcAft>
                <a:buClrTx/>
                <a:buSzTx/>
                <a:buFontTx/>
                <a:buNone/>
                <a:tabLst/>
                <a:defRPr/>
              </a:pPr>
              <a:r>
                <a:rPr kumimoji="0" lang="en-US" sz="48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0%</a:t>
              </a:r>
            </a:p>
            <a:p>
              <a:pPr marL="0" marR="0" lvl="0" indent="0" algn="ctr" defTabSz="914400" rtl="0" eaLnBrk="1" fontAlgn="base" latinLnBrk="0" hangingPunct="1">
                <a:lnSpc>
                  <a:spcPct val="110000"/>
                </a:lnSpc>
                <a:spcBef>
                  <a:spcPct val="0"/>
                </a:spcBef>
                <a:spcAft>
                  <a:spcPts val="240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Text in here</a:t>
              </a:r>
            </a:p>
          </p:txBody>
        </p:sp>
        <p:sp>
          <p:nvSpPr>
            <p:cNvPr id="16" name="Freeform 15">
              <a:extLst>
                <a:ext uri="{FF2B5EF4-FFF2-40B4-BE49-F238E27FC236}">
                  <a16:creationId xmlns:a16="http://schemas.microsoft.com/office/drawing/2014/main" id="{D91899D1-E732-F047-EC30-5398484E73AD}"/>
                </a:ext>
              </a:extLst>
            </p:cNvPr>
            <p:cNvSpPr/>
            <p:nvPr/>
          </p:nvSpPr>
          <p:spPr>
            <a:xfrm rot="2700000">
              <a:off x="5087600" y="2970054"/>
              <a:ext cx="2216311" cy="2216311"/>
            </a:xfrm>
            <a:custGeom>
              <a:avLst/>
              <a:gdLst>
                <a:gd name="connsiteX0" fmla="*/ 1039280 w 3659716"/>
                <a:gd name="connsiteY0" fmla="*/ 1039281 h 3659716"/>
                <a:gd name="connsiteX1" fmla="*/ 1488683 w 3659716"/>
                <a:gd name="connsiteY1" fmla="*/ 1039281 h 3659716"/>
                <a:gd name="connsiteX2" fmla="*/ 2527964 w 3659716"/>
                <a:gd name="connsiteY2" fmla="*/ 0 h 3659716"/>
                <a:gd name="connsiteX3" fmla="*/ 2916479 w 3659716"/>
                <a:gd name="connsiteY3" fmla="*/ 388515 h 3659716"/>
                <a:gd name="connsiteX4" fmla="*/ 3458427 w 3659716"/>
                <a:gd name="connsiteY4" fmla="*/ 930463 h 3659716"/>
                <a:gd name="connsiteX5" fmla="*/ 3538762 w 3659716"/>
                <a:gd name="connsiteY5" fmla="*/ 1010799 h 3659716"/>
                <a:gd name="connsiteX6" fmla="*/ 3538762 w 3659716"/>
                <a:gd name="connsiteY6" fmla="*/ 1594818 h 3659716"/>
                <a:gd name="connsiteX7" fmla="*/ 1594818 w 3659716"/>
                <a:gd name="connsiteY7" fmla="*/ 3538762 h 3659716"/>
                <a:gd name="connsiteX8" fmla="*/ 1010799 w 3659716"/>
                <a:gd name="connsiteY8" fmla="*/ 3538762 h 3659716"/>
                <a:gd name="connsiteX9" fmla="*/ 930464 w 3659716"/>
                <a:gd name="connsiteY9" fmla="*/ 3458427 h 3659716"/>
                <a:gd name="connsiteX10" fmla="*/ 388515 w 3659716"/>
                <a:gd name="connsiteY10" fmla="*/ 2916478 h 3659716"/>
                <a:gd name="connsiteX11" fmla="*/ 0 w 3659716"/>
                <a:gd name="connsiteY11" fmla="*/ 2527963 h 3659716"/>
                <a:gd name="connsiteX12" fmla="*/ 1039280 w 3659716"/>
                <a:gd name="connsiteY12" fmla="*/ 1488684 h 3659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659716" h="3659716">
                  <a:moveTo>
                    <a:pt x="1039280" y="1039281"/>
                  </a:moveTo>
                  <a:lnTo>
                    <a:pt x="1488683" y="1039281"/>
                  </a:lnTo>
                  <a:lnTo>
                    <a:pt x="2527964" y="0"/>
                  </a:lnTo>
                  <a:lnTo>
                    <a:pt x="2916479" y="388515"/>
                  </a:lnTo>
                  <a:lnTo>
                    <a:pt x="3458427" y="930463"/>
                  </a:lnTo>
                  <a:lnTo>
                    <a:pt x="3538762" y="1010799"/>
                  </a:lnTo>
                  <a:cubicBezTo>
                    <a:pt x="3700035" y="1172071"/>
                    <a:pt x="3700035" y="1433545"/>
                    <a:pt x="3538762" y="1594818"/>
                  </a:cubicBezTo>
                  <a:lnTo>
                    <a:pt x="1594818" y="3538762"/>
                  </a:lnTo>
                  <a:cubicBezTo>
                    <a:pt x="1433546" y="3700034"/>
                    <a:pt x="1172072" y="3700034"/>
                    <a:pt x="1010799" y="3538762"/>
                  </a:cubicBezTo>
                  <a:lnTo>
                    <a:pt x="930464" y="3458427"/>
                  </a:lnTo>
                  <a:lnTo>
                    <a:pt x="388515" y="2916478"/>
                  </a:lnTo>
                  <a:lnTo>
                    <a:pt x="0" y="2527963"/>
                  </a:lnTo>
                  <a:lnTo>
                    <a:pt x="1039280" y="1488684"/>
                  </a:lnTo>
                  <a:close/>
                </a:path>
              </a:pathLst>
            </a:custGeom>
            <a:solidFill>
              <a:schemeClr val="bg2">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17" name="Rounded Rectangle 16">
              <a:extLst>
                <a:ext uri="{FF2B5EF4-FFF2-40B4-BE49-F238E27FC236}">
                  <a16:creationId xmlns:a16="http://schemas.microsoft.com/office/drawing/2014/main" id="{E5BF1937-BCD2-E7A1-0142-F342A75DCDE1}"/>
                </a:ext>
              </a:extLst>
            </p:cNvPr>
            <p:cNvSpPr/>
            <p:nvPr/>
          </p:nvSpPr>
          <p:spPr>
            <a:xfrm>
              <a:off x="5200648" y="2657021"/>
              <a:ext cx="1990215" cy="1970189"/>
            </a:xfrm>
            <a:prstGeom prst="roundRect">
              <a:avLst>
                <a:gd name="adj" fmla="val 9007"/>
              </a:avLst>
            </a:prstGeom>
            <a:no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18" name="Rectangle 17">
              <a:extLst>
                <a:ext uri="{FF2B5EF4-FFF2-40B4-BE49-F238E27FC236}">
                  <a16:creationId xmlns:a16="http://schemas.microsoft.com/office/drawing/2014/main" id="{3BF55358-F292-1D1F-394F-750304031417}"/>
                </a:ext>
              </a:extLst>
            </p:cNvPr>
            <p:cNvSpPr/>
            <p:nvPr/>
          </p:nvSpPr>
          <p:spPr>
            <a:xfrm>
              <a:off x="5156938" y="2767066"/>
              <a:ext cx="2077635" cy="1970189"/>
            </a:xfrm>
            <a:prstGeom prst="rect">
              <a:avLst/>
            </a:prstGeom>
            <a:noFill/>
            <a:ln w="73025">
              <a:noFill/>
            </a:ln>
            <a:effectLst/>
          </p:spPr>
          <p:style>
            <a:lnRef idx="1">
              <a:schemeClr val="accent1"/>
            </a:lnRef>
            <a:fillRef idx="3">
              <a:schemeClr val="accent1"/>
            </a:fillRef>
            <a:effectRef idx="2">
              <a:schemeClr val="accent1"/>
            </a:effectRef>
            <a:fontRef idx="minor">
              <a:schemeClr val="lt1"/>
            </a:fontRef>
          </p:style>
          <p:txBody>
            <a:bodyPr wrap="none" tIns="0" rtlCol="0" anchor="t"/>
            <a:lstStyle/>
            <a:p>
              <a:pPr marL="0" marR="0" lvl="0" indent="0" algn="ctr" defTabSz="914400" rtl="0" eaLnBrk="1" fontAlgn="base" latinLnBrk="0" hangingPunct="1">
                <a:lnSpc>
                  <a:spcPct val="110000"/>
                </a:lnSpc>
                <a:spcBef>
                  <a:spcPct val="0"/>
                </a:spcBef>
                <a:spcAft>
                  <a:spcPts val="2400"/>
                </a:spcAft>
                <a:buClrTx/>
                <a:buSzTx/>
                <a:buFontTx/>
                <a:buNone/>
                <a:tabLst/>
                <a:defRPr/>
              </a:pPr>
              <a:r>
                <a:rPr kumimoji="0" lang="en-US" sz="48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0%</a:t>
              </a:r>
            </a:p>
            <a:p>
              <a:pPr marL="0" marR="0" lvl="0" indent="0" algn="ctr" defTabSz="914400" rtl="0" eaLnBrk="1" fontAlgn="base" latinLnBrk="0" hangingPunct="1">
                <a:lnSpc>
                  <a:spcPct val="110000"/>
                </a:lnSpc>
                <a:spcBef>
                  <a:spcPct val="0"/>
                </a:spcBef>
                <a:spcAft>
                  <a:spcPts val="240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Text in here</a:t>
              </a:r>
            </a:p>
          </p:txBody>
        </p:sp>
        <p:sp>
          <p:nvSpPr>
            <p:cNvPr id="19" name="Freeform 18">
              <a:extLst>
                <a:ext uri="{FF2B5EF4-FFF2-40B4-BE49-F238E27FC236}">
                  <a16:creationId xmlns:a16="http://schemas.microsoft.com/office/drawing/2014/main" id="{A7368CC0-0157-4A41-2FE6-6766A743F882}"/>
                </a:ext>
              </a:extLst>
            </p:cNvPr>
            <p:cNvSpPr/>
            <p:nvPr/>
          </p:nvSpPr>
          <p:spPr>
            <a:xfrm rot="2700000">
              <a:off x="376530" y="2970055"/>
              <a:ext cx="2216311" cy="2216311"/>
            </a:xfrm>
            <a:custGeom>
              <a:avLst/>
              <a:gdLst>
                <a:gd name="connsiteX0" fmla="*/ 1039280 w 3659716"/>
                <a:gd name="connsiteY0" fmla="*/ 1039281 h 3659716"/>
                <a:gd name="connsiteX1" fmla="*/ 1488683 w 3659716"/>
                <a:gd name="connsiteY1" fmla="*/ 1039281 h 3659716"/>
                <a:gd name="connsiteX2" fmla="*/ 2527964 w 3659716"/>
                <a:gd name="connsiteY2" fmla="*/ 0 h 3659716"/>
                <a:gd name="connsiteX3" fmla="*/ 2916479 w 3659716"/>
                <a:gd name="connsiteY3" fmla="*/ 388515 h 3659716"/>
                <a:gd name="connsiteX4" fmla="*/ 3458427 w 3659716"/>
                <a:gd name="connsiteY4" fmla="*/ 930463 h 3659716"/>
                <a:gd name="connsiteX5" fmla="*/ 3538762 w 3659716"/>
                <a:gd name="connsiteY5" fmla="*/ 1010799 h 3659716"/>
                <a:gd name="connsiteX6" fmla="*/ 3538762 w 3659716"/>
                <a:gd name="connsiteY6" fmla="*/ 1594818 h 3659716"/>
                <a:gd name="connsiteX7" fmla="*/ 1594818 w 3659716"/>
                <a:gd name="connsiteY7" fmla="*/ 3538762 h 3659716"/>
                <a:gd name="connsiteX8" fmla="*/ 1010799 w 3659716"/>
                <a:gd name="connsiteY8" fmla="*/ 3538762 h 3659716"/>
                <a:gd name="connsiteX9" fmla="*/ 930464 w 3659716"/>
                <a:gd name="connsiteY9" fmla="*/ 3458427 h 3659716"/>
                <a:gd name="connsiteX10" fmla="*/ 388515 w 3659716"/>
                <a:gd name="connsiteY10" fmla="*/ 2916478 h 3659716"/>
                <a:gd name="connsiteX11" fmla="*/ 0 w 3659716"/>
                <a:gd name="connsiteY11" fmla="*/ 2527963 h 3659716"/>
                <a:gd name="connsiteX12" fmla="*/ 1039280 w 3659716"/>
                <a:gd name="connsiteY12" fmla="*/ 1488684 h 3659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659716" h="3659716">
                  <a:moveTo>
                    <a:pt x="1039280" y="1039281"/>
                  </a:moveTo>
                  <a:lnTo>
                    <a:pt x="1488683" y="1039281"/>
                  </a:lnTo>
                  <a:lnTo>
                    <a:pt x="2527964" y="0"/>
                  </a:lnTo>
                  <a:lnTo>
                    <a:pt x="2916479" y="388515"/>
                  </a:lnTo>
                  <a:lnTo>
                    <a:pt x="3458427" y="930463"/>
                  </a:lnTo>
                  <a:lnTo>
                    <a:pt x="3538762" y="1010799"/>
                  </a:lnTo>
                  <a:cubicBezTo>
                    <a:pt x="3700035" y="1172071"/>
                    <a:pt x="3700035" y="1433545"/>
                    <a:pt x="3538762" y="1594818"/>
                  </a:cubicBezTo>
                  <a:lnTo>
                    <a:pt x="1594818" y="3538762"/>
                  </a:lnTo>
                  <a:cubicBezTo>
                    <a:pt x="1433546" y="3700034"/>
                    <a:pt x="1172072" y="3700034"/>
                    <a:pt x="1010799" y="3538762"/>
                  </a:cubicBezTo>
                  <a:lnTo>
                    <a:pt x="930464" y="3458427"/>
                  </a:lnTo>
                  <a:lnTo>
                    <a:pt x="388515" y="2916478"/>
                  </a:lnTo>
                  <a:lnTo>
                    <a:pt x="0" y="2527963"/>
                  </a:lnTo>
                  <a:lnTo>
                    <a:pt x="1039280" y="1488684"/>
                  </a:lnTo>
                  <a:close/>
                </a:path>
              </a:pathLst>
            </a:custGeom>
            <a:solidFill>
              <a:schemeClr val="tx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20" name="Rounded Rectangle 19">
              <a:extLst>
                <a:ext uri="{FF2B5EF4-FFF2-40B4-BE49-F238E27FC236}">
                  <a16:creationId xmlns:a16="http://schemas.microsoft.com/office/drawing/2014/main" id="{73040359-0026-9E96-CFF4-9387C5436657}"/>
                </a:ext>
              </a:extLst>
            </p:cNvPr>
            <p:cNvSpPr/>
            <p:nvPr/>
          </p:nvSpPr>
          <p:spPr>
            <a:xfrm>
              <a:off x="489578" y="2657021"/>
              <a:ext cx="1990215" cy="1970189"/>
            </a:xfrm>
            <a:prstGeom prst="roundRect">
              <a:avLst>
                <a:gd name="adj" fmla="val 9007"/>
              </a:avLst>
            </a:prstGeom>
            <a:no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21" name="Rectangle 20">
              <a:extLst>
                <a:ext uri="{FF2B5EF4-FFF2-40B4-BE49-F238E27FC236}">
                  <a16:creationId xmlns:a16="http://schemas.microsoft.com/office/drawing/2014/main" id="{106849FC-A8C8-76F2-1087-6A040DB54702}"/>
                </a:ext>
              </a:extLst>
            </p:cNvPr>
            <p:cNvSpPr/>
            <p:nvPr/>
          </p:nvSpPr>
          <p:spPr>
            <a:xfrm>
              <a:off x="445868" y="2767066"/>
              <a:ext cx="2077635" cy="1970189"/>
            </a:xfrm>
            <a:prstGeom prst="rect">
              <a:avLst/>
            </a:prstGeom>
            <a:noFill/>
            <a:ln w="73025">
              <a:noFill/>
            </a:ln>
            <a:effectLst/>
          </p:spPr>
          <p:style>
            <a:lnRef idx="1">
              <a:schemeClr val="accent1"/>
            </a:lnRef>
            <a:fillRef idx="3">
              <a:schemeClr val="accent1"/>
            </a:fillRef>
            <a:effectRef idx="2">
              <a:schemeClr val="accent1"/>
            </a:effectRef>
            <a:fontRef idx="minor">
              <a:schemeClr val="lt1"/>
            </a:fontRef>
          </p:style>
          <p:txBody>
            <a:bodyPr wrap="none" tIns="0" rtlCol="0" anchor="t"/>
            <a:lstStyle/>
            <a:p>
              <a:pPr marL="0" marR="0" lvl="0" indent="0" algn="ctr" defTabSz="914400" rtl="0" eaLnBrk="1" fontAlgn="base" latinLnBrk="0" hangingPunct="1">
                <a:lnSpc>
                  <a:spcPct val="110000"/>
                </a:lnSpc>
                <a:spcBef>
                  <a:spcPct val="0"/>
                </a:spcBef>
                <a:spcAft>
                  <a:spcPts val="2400"/>
                </a:spcAft>
                <a:buClrTx/>
                <a:buSzTx/>
                <a:buFontTx/>
                <a:buNone/>
                <a:tabLst/>
                <a:defRPr/>
              </a:pPr>
              <a:r>
                <a:rPr kumimoji="0" lang="en-US" sz="48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0</a:t>
              </a:r>
              <a:r>
                <a:rPr kumimoji="0" lang="en-US" sz="36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a:t>
              </a:r>
            </a:p>
            <a:p>
              <a:pPr marL="0" marR="0" lvl="0" indent="0" algn="ctr" defTabSz="914400" rtl="0" eaLnBrk="1" fontAlgn="base" latinLnBrk="0" hangingPunct="1">
                <a:lnSpc>
                  <a:spcPct val="110000"/>
                </a:lnSpc>
                <a:spcBef>
                  <a:spcPct val="0"/>
                </a:spcBef>
                <a:spcAft>
                  <a:spcPct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Text in here</a:t>
              </a:r>
            </a:p>
          </p:txBody>
        </p:sp>
        <p:sp>
          <p:nvSpPr>
            <p:cNvPr id="26" name="Freeform 25">
              <a:extLst>
                <a:ext uri="{FF2B5EF4-FFF2-40B4-BE49-F238E27FC236}">
                  <a16:creationId xmlns:a16="http://schemas.microsoft.com/office/drawing/2014/main" id="{B67FA7F7-A764-D0F6-B966-34ED522507CF}"/>
                </a:ext>
              </a:extLst>
            </p:cNvPr>
            <p:cNvSpPr/>
            <p:nvPr/>
          </p:nvSpPr>
          <p:spPr>
            <a:xfrm rot="2700000">
              <a:off x="7443375" y="2970054"/>
              <a:ext cx="2216311" cy="2216311"/>
            </a:xfrm>
            <a:custGeom>
              <a:avLst/>
              <a:gdLst>
                <a:gd name="connsiteX0" fmla="*/ 1039280 w 3659716"/>
                <a:gd name="connsiteY0" fmla="*/ 1039281 h 3659716"/>
                <a:gd name="connsiteX1" fmla="*/ 1488683 w 3659716"/>
                <a:gd name="connsiteY1" fmla="*/ 1039281 h 3659716"/>
                <a:gd name="connsiteX2" fmla="*/ 2527964 w 3659716"/>
                <a:gd name="connsiteY2" fmla="*/ 0 h 3659716"/>
                <a:gd name="connsiteX3" fmla="*/ 2916479 w 3659716"/>
                <a:gd name="connsiteY3" fmla="*/ 388515 h 3659716"/>
                <a:gd name="connsiteX4" fmla="*/ 3458427 w 3659716"/>
                <a:gd name="connsiteY4" fmla="*/ 930463 h 3659716"/>
                <a:gd name="connsiteX5" fmla="*/ 3538762 w 3659716"/>
                <a:gd name="connsiteY5" fmla="*/ 1010799 h 3659716"/>
                <a:gd name="connsiteX6" fmla="*/ 3538762 w 3659716"/>
                <a:gd name="connsiteY6" fmla="*/ 1594818 h 3659716"/>
                <a:gd name="connsiteX7" fmla="*/ 1594818 w 3659716"/>
                <a:gd name="connsiteY7" fmla="*/ 3538762 h 3659716"/>
                <a:gd name="connsiteX8" fmla="*/ 1010799 w 3659716"/>
                <a:gd name="connsiteY8" fmla="*/ 3538762 h 3659716"/>
                <a:gd name="connsiteX9" fmla="*/ 930464 w 3659716"/>
                <a:gd name="connsiteY9" fmla="*/ 3458427 h 3659716"/>
                <a:gd name="connsiteX10" fmla="*/ 388515 w 3659716"/>
                <a:gd name="connsiteY10" fmla="*/ 2916478 h 3659716"/>
                <a:gd name="connsiteX11" fmla="*/ 0 w 3659716"/>
                <a:gd name="connsiteY11" fmla="*/ 2527963 h 3659716"/>
                <a:gd name="connsiteX12" fmla="*/ 1039280 w 3659716"/>
                <a:gd name="connsiteY12" fmla="*/ 1488684 h 3659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659716" h="3659716">
                  <a:moveTo>
                    <a:pt x="1039280" y="1039281"/>
                  </a:moveTo>
                  <a:lnTo>
                    <a:pt x="1488683" y="1039281"/>
                  </a:lnTo>
                  <a:lnTo>
                    <a:pt x="2527964" y="0"/>
                  </a:lnTo>
                  <a:lnTo>
                    <a:pt x="2916479" y="388515"/>
                  </a:lnTo>
                  <a:lnTo>
                    <a:pt x="3458427" y="930463"/>
                  </a:lnTo>
                  <a:lnTo>
                    <a:pt x="3538762" y="1010799"/>
                  </a:lnTo>
                  <a:cubicBezTo>
                    <a:pt x="3700035" y="1172071"/>
                    <a:pt x="3700035" y="1433545"/>
                    <a:pt x="3538762" y="1594818"/>
                  </a:cubicBezTo>
                  <a:lnTo>
                    <a:pt x="1594818" y="3538762"/>
                  </a:lnTo>
                  <a:cubicBezTo>
                    <a:pt x="1433546" y="3700034"/>
                    <a:pt x="1172072" y="3700034"/>
                    <a:pt x="1010799" y="3538762"/>
                  </a:cubicBezTo>
                  <a:lnTo>
                    <a:pt x="930464" y="3458427"/>
                  </a:lnTo>
                  <a:lnTo>
                    <a:pt x="388515" y="2916478"/>
                  </a:lnTo>
                  <a:lnTo>
                    <a:pt x="0" y="2527963"/>
                  </a:lnTo>
                  <a:lnTo>
                    <a:pt x="1039280" y="1488684"/>
                  </a:lnTo>
                  <a:close/>
                </a:path>
              </a:pathLst>
            </a:custGeom>
            <a:solidFill>
              <a:schemeClr val="tx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27" name="Rounded Rectangle 26">
              <a:extLst>
                <a:ext uri="{FF2B5EF4-FFF2-40B4-BE49-F238E27FC236}">
                  <a16:creationId xmlns:a16="http://schemas.microsoft.com/office/drawing/2014/main" id="{088A6982-B55A-634C-5FE5-46ECEA73B3B6}"/>
                </a:ext>
              </a:extLst>
            </p:cNvPr>
            <p:cNvSpPr/>
            <p:nvPr/>
          </p:nvSpPr>
          <p:spPr>
            <a:xfrm>
              <a:off x="7556423" y="2657021"/>
              <a:ext cx="1990215" cy="1970189"/>
            </a:xfrm>
            <a:prstGeom prst="roundRect">
              <a:avLst>
                <a:gd name="adj" fmla="val 9007"/>
              </a:avLst>
            </a:prstGeom>
            <a:no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28" name="Rectangle 27">
              <a:extLst>
                <a:ext uri="{FF2B5EF4-FFF2-40B4-BE49-F238E27FC236}">
                  <a16:creationId xmlns:a16="http://schemas.microsoft.com/office/drawing/2014/main" id="{89BB4642-50B9-C1E1-7A95-FA0407883655}"/>
                </a:ext>
              </a:extLst>
            </p:cNvPr>
            <p:cNvSpPr/>
            <p:nvPr/>
          </p:nvSpPr>
          <p:spPr>
            <a:xfrm>
              <a:off x="7512713" y="2767066"/>
              <a:ext cx="2077635" cy="1970189"/>
            </a:xfrm>
            <a:prstGeom prst="rect">
              <a:avLst/>
            </a:prstGeom>
            <a:noFill/>
            <a:ln w="73025">
              <a:noFill/>
            </a:ln>
            <a:effectLst/>
          </p:spPr>
          <p:style>
            <a:lnRef idx="1">
              <a:schemeClr val="accent1"/>
            </a:lnRef>
            <a:fillRef idx="3">
              <a:schemeClr val="accent1"/>
            </a:fillRef>
            <a:effectRef idx="2">
              <a:schemeClr val="accent1"/>
            </a:effectRef>
            <a:fontRef idx="minor">
              <a:schemeClr val="lt1"/>
            </a:fontRef>
          </p:style>
          <p:txBody>
            <a:bodyPr wrap="none" tIns="0" rtlCol="0" anchor="t"/>
            <a:lstStyle/>
            <a:p>
              <a:pPr marL="0" marR="0" lvl="0" indent="0" algn="ctr" defTabSz="914400" rtl="0" eaLnBrk="1" fontAlgn="base" latinLnBrk="0" hangingPunct="1">
                <a:lnSpc>
                  <a:spcPct val="110000"/>
                </a:lnSpc>
                <a:spcBef>
                  <a:spcPct val="0"/>
                </a:spcBef>
                <a:spcAft>
                  <a:spcPts val="2400"/>
                </a:spcAft>
                <a:buClrTx/>
                <a:buSzTx/>
                <a:buFontTx/>
                <a:buNone/>
                <a:tabLst/>
                <a:defRPr/>
              </a:pPr>
              <a:r>
                <a:rPr kumimoji="0" lang="en-US" sz="48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0%</a:t>
              </a:r>
            </a:p>
            <a:p>
              <a:pPr marL="0" marR="0" lvl="0" indent="0" algn="ctr" defTabSz="914400" rtl="0" eaLnBrk="1" fontAlgn="base" latinLnBrk="0" hangingPunct="1">
                <a:lnSpc>
                  <a:spcPct val="110000"/>
                </a:lnSpc>
                <a:spcBef>
                  <a:spcPct val="0"/>
                </a:spcBef>
                <a:spcAft>
                  <a:spcPts val="240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Text in here</a:t>
              </a:r>
            </a:p>
          </p:txBody>
        </p:sp>
      </p:grpSp>
    </p:spTree>
    <p:extLst>
      <p:ext uri="{BB962C8B-B14F-4D97-AF65-F5344CB8AC3E}">
        <p14:creationId xmlns:p14="http://schemas.microsoft.com/office/powerpoint/2010/main" val="2770313343"/>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ED63318-466C-6D05-9E50-BF5223013714}"/>
              </a:ext>
            </a:extLst>
          </p:cNvPr>
          <p:cNvSpPr>
            <a:spLocks noGrp="1"/>
          </p:cNvSpPr>
          <p:nvPr>
            <p:ph type="title"/>
          </p:nvPr>
        </p:nvSpPr>
        <p:spPr>
          <a:xfrm>
            <a:off x="527552" y="365125"/>
            <a:ext cx="7625848" cy="1325563"/>
          </a:xfrm>
        </p:spPr>
        <p:txBody>
          <a:bodyPr/>
          <a:lstStyle/>
          <a:p>
            <a:r>
              <a:rPr lang="en-US"/>
              <a:t>Layout 2</a:t>
            </a:r>
          </a:p>
        </p:txBody>
      </p:sp>
      <p:sp>
        <p:nvSpPr>
          <p:cNvPr id="3" name="Content Placeholder 2">
            <a:extLst>
              <a:ext uri="{FF2B5EF4-FFF2-40B4-BE49-F238E27FC236}">
                <a16:creationId xmlns:a16="http://schemas.microsoft.com/office/drawing/2014/main" id="{03321912-87A8-5476-9343-E348C8F19B43}"/>
              </a:ext>
            </a:extLst>
          </p:cNvPr>
          <p:cNvSpPr>
            <a:spLocks noGrp="1"/>
          </p:cNvSpPr>
          <p:nvPr>
            <p:ph idx="1"/>
          </p:nvPr>
        </p:nvSpPr>
        <p:spPr>
          <a:xfrm>
            <a:off x="527552" y="1825625"/>
            <a:ext cx="7625848" cy="4351338"/>
          </a:xfrm>
        </p:spPr>
        <p:txBody>
          <a:bodyPr/>
          <a:lstStyle/>
          <a:p>
            <a:r>
              <a:rPr lang="en-US"/>
              <a:t>Template options to aid design</a:t>
            </a:r>
          </a:p>
        </p:txBody>
      </p:sp>
      <p:sp>
        <p:nvSpPr>
          <p:cNvPr id="7" name="Picture Placeholder 6">
            <a:extLst>
              <a:ext uri="{FF2B5EF4-FFF2-40B4-BE49-F238E27FC236}">
                <a16:creationId xmlns:a16="http://schemas.microsoft.com/office/drawing/2014/main" id="{CEEF5EB7-30D9-F8EB-B640-E7704AC0BD68}"/>
              </a:ext>
            </a:extLst>
          </p:cNvPr>
          <p:cNvSpPr>
            <a:spLocks noGrp="1"/>
          </p:cNvSpPr>
          <p:nvPr>
            <p:ph type="pic" sz="quarter" idx="14"/>
          </p:nvPr>
        </p:nvSpPr>
        <p:spPr/>
        <p:txBody>
          <a:bodyPr/>
          <a:lstStyle/>
          <a:p>
            <a:endParaRPr lang="en-US"/>
          </a:p>
        </p:txBody>
      </p:sp>
    </p:spTree>
    <p:extLst>
      <p:ext uri="{BB962C8B-B14F-4D97-AF65-F5344CB8AC3E}">
        <p14:creationId xmlns:p14="http://schemas.microsoft.com/office/powerpoint/2010/main" val="31586044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trategy on a page header">
            <a:extLst>
              <a:ext uri="{FF2B5EF4-FFF2-40B4-BE49-F238E27FC236}">
                <a16:creationId xmlns:a16="http://schemas.microsoft.com/office/drawing/2014/main" id="{B22B6AC9-BA95-B9C0-C6D3-DA766F960A3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80257" y="475253"/>
            <a:ext cx="4158049" cy="693008"/>
          </a:xfrm>
          <a:prstGeom prst="rect">
            <a:avLst/>
          </a:prstGeom>
        </p:spPr>
      </p:pic>
      <p:pic>
        <p:nvPicPr>
          <p:cNvPr id="3" name="Picture 2">
            <a:extLst>
              <a:ext uri="{FF2B5EF4-FFF2-40B4-BE49-F238E27FC236}">
                <a16:creationId xmlns:a16="http://schemas.microsoft.com/office/drawing/2014/main" id="{9B982829-AA4C-0485-6530-4F35D872255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75057" y="1230202"/>
            <a:ext cx="1683436" cy="356403"/>
          </a:xfrm>
          <a:prstGeom prst="rect">
            <a:avLst/>
          </a:prstGeom>
        </p:spPr>
      </p:pic>
      <p:pic>
        <p:nvPicPr>
          <p:cNvPr id="4" name="Picture 3">
            <a:extLst>
              <a:ext uri="{FF2B5EF4-FFF2-40B4-BE49-F238E27FC236}">
                <a16:creationId xmlns:a16="http://schemas.microsoft.com/office/drawing/2014/main" id="{F743E560-71EF-4CE1-CDD0-21C6A4E928E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849175" y="1230202"/>
            <a:ext cx="1137457" cy="356403"/>
          </a:xfrm>
          <a:prstGeom prst="rect">
            <a:avLst/>
          </a:prstGeom>
        </p:spPr>
      </p:pic>
      <p:pic>
        <p:nvPicPr>
          <p:cNvPr id="5" name="Picture 4">
            <a:extLst>
              <a:ext uri="{FF2B5EF4-FFF2-40B4-BE49-F238E27FC236}">
                <a16:creationId xmlns:a16="http://schemas.microsoft.com/office/drawing/2014/main" id="{4CE6400D-4DF9-3AC3-A90A-0099A829962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666989" y="1230202"/>
            <a:ext cx="1501443" cy="356404"/>
          </a:xfrm>
          <a:prstGeom prst="rect">
            <a:avLst/>
          </a:prstGeom>
        </p:spPr>
      </p:pic>
      <p:sp>
        <p:nvSpPr>
          <p:cNvPr id="6" name="TextBox 5">
            <a:extLst>
              <a:ext uri="{FF2B5EF4-FFF2-40B4-BE49-F238E27FC236}">
                <a16:creationId xmlns:a16="http://schemas.microsoft.com/office/drawing/2014/main" id="{E90D3D3C-2483-E23E-F2FE-BEFFF1FAF87B}"/>
              </a:ext>
            </a:extLst>
          </p:cNvPr>
          <p:cNvSpPr txBox="1"/>
          <p:nvPr/>
        </p:nvSpPr>
        <p:spPr>
          <a:xfrm>
            <a:off x="1392981" y="1834686"/>
            <a:ext cx="1730189" cy="369332"/>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fontAlgn="auto">
              <a:spcBef>
                <a:spcPts val="0"/>
              </a:spcBef>
              <a:spcAft>
                <a:spcPts val="0"/>
              </a:spcAft>
              <a:defRPr/>
            </a:pPr>
            <a:r>
              <a:rPr lang="en-US" sz="1200">
                <a:latin typeface="Arial" panose="020B0604020202020204"/>
              </a:rPr>
              <a:t>Core commitments we must fulfil in any future</a:t>
            </a:r>
            <a:endParaRPr kumimoji="0" lang="en-US" sz="1200" i="0" u="none" strike="noStrike" kern="1200" cap="none" spc="0" normalizeH="0" baseline="0" noProof="0">
              <a:ln>
                <a:noFill/>
              </a:ln>
              <a:effectLst/>
              <a:uLnTx/>
              <a:uFillTx/>
              <a:latin typeface="Arial" panose="020B0604020202020204"/>
            </a:endParaRPr>
          </a:p>
        </p:txBody>
      </p:sp>
      <p:sp>
        <p:nvSpPr>
          <p:cNvPr id="7" name="TextBox 6">
            <a:extLst>
              <a:ext uri="{FF2B5EF4-FFF2-40B4-BE49-F238E27FC236}">
                <a16:creationId xmlns:a16="http://schemas.microsoft.com/office/drawing/2014/main" id="{51AA5EF9-AC62-EA7B-B110-22606F625327}"/>
              </a:ext>
            </a:extLst>
          </p:cNvPr>
          <p:cNvSpPr txBox="1"/>
          <p:nvPr/>
        </p:nvSpPr>
        <p:spPr>
          <a:xfrm>
            <a:off x="1392981" y="2514307"/>
            <a:ext cx="2098364" cy="430887"/>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fontAlgn="auto">
              <a:spcBef>
                <a:spcPts val="0"/>
              </a:spcBef>
              <a:spcAft>
                <a:spcPts val="0"/>
              </a:spcAft>
              <a:defRPr/>
            </a:pPr>
            <a:r>
              <a:rPr lang="en-US" sz="1400" b="1">
                <a:solidFill>
                  <a:schemeClr val="bg1"/>
                </a:solidFill>
                <a:latin typeface="Arial" panose="020B0604020202020204"/>
              </a:rPr>
              <a:t>Outstanding teaching </a:t>
            </a:r>
            <a:br>
              <a:rPr lang="en-US" sz="1400" b="1">
                <a:solidFill>
                  <a:schemeClr val="bg1"/>
                </a:solidFill>
                <a:latin typeface="Arial" panose="020B0604020202020204"/>
              </a:rPr>
            </a:br>
            <a:r>
              <a:rPr lang="en-US" sz="1400" b="1">
                <a:solidFill>
                  <a:schemeClr val="bg1"/>
                </a:solidFill>
                <a:latin typeface="Arial" panose="020B0604020202020204"/>
              </a:rPr>
              <a:t>and research</a:t>
            </a:r>
            <a:endParaRPr kumimoji="0" lang="en-US" sz="1400" b="0" i="0" u="none" strike="noStrike" kern="1200" cap="none" spc="0" normalizeH="0" baseline="0" noProof="0">
              <a:ln>
                <a:noFill/>
              </a:ln>
              <a:solidFill>
                <a:schemeClr val="bg1"/>
              </a:solidFill>
              <a:effectLst/>
              <a:uLnTx/>
              <a:uFillTx/>
              <a:latin typeface="Arial" panose="020B0604020202020204"/>
              <a:ea typeface="+mn-ea"/>
              <a:cs typeface="+mn-cs"/>
            </a:endParaRPr>
          </a:p>
        </p:txBody>
      </p:sp>
      <p:sp>
        <p:nvSpPr>
          <p:cNvPr id="8" name="TextBox 7">
            <a:extLst>
              <a:ext uri="{FF2B5EF4-FFF2-40B4-BE49-F238E27FC236}">
                <a16:creationId xmlns:a16="http://schemas.microsoft.com/office/drawing/2014/main" id="{A58A5B1D-BE57-9B30-194F-BE0781A08E19}"/>
              </a:ext>
            </a:extLst>
          </p:cNvPr>
          <p:cNvSpPr txBox="1"/>
          <p:nvPr/>
        </p:nvSpPr>
        <p:spPr>
          <a:xfrm>
            <a:off x="1392981" y="3286261"/>
            <a:ext cx="2098364" cy="430887"/>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fontAlgn="auto">
              <a:spcBef>
                <a:spcPts val="0"/>
              </a:spcBef>
              <a:spcAft>
                <a:spcPts val="0"/>
              </a:spcAft>
              <a:defRPr/>
            </a:pPr>
            <a:r>
              <a:rPr lang="en-US" sz="1400" b="1">
                <a:solidFill>
                  <a:schemeClr val="bg1"/>
                </a:solidFill>
                <a:latin typeface="Arial" panose="020B0604020202020204"/>
              </a:rPr>
              <a:t>Values-led and </a:t>
            </a:r>
            <a:br>
              <a:rPr lang="en-US" sz="1400" b="1">
                <a:solidFill>
                  <a:schemeClr val="bg1"/>
                </a:solidFill>
                <a:latin typeface="Arial" panose="020B0604020202020204"/>
              </a:rPr>
            </a:br>
            <a:r>
              <a:rPr lang="en-US" sz="1400" b="1">
                <a:solidFill>
                  <a:schemeClr val="bg1"/>
                </a:solidFill>
                <a:latin typeface="Arial" panose="020B0604020202020204"/>
              </a:rPr>
              <a:t>socially responsible</a:t>
            </a:r>
            <a:endParaRPr kumimoji="0" lang="en-US" sz="1400" b="0" i="0" u="none" strike="noStrike" kern="1200" cap="none" spc="0" normalizeH="0" baseline="0" noProof="0">
              <a:ln>
                <a:noFill/>
              </a:ln>
              <a:solidFill>
                <a:schemeClr val="bg1"/>
              </a:solidFill>
              <a:effectLst/>
              <a:uLnTx/>
              <a:uFillTx/>
              <a:latin typeface="Arial" panose="020B0604020202020204"/>
              <a:ea typeface="+mn-ea"/>
              <a:cs typeface="+mn-cs"/>
            </a:endParaRPr>
          </a:p>
        </p:txBody>
      </p:sp>
      <p:sp>
        <p:nvSpPr>
          <p:cNvPr id="9" name="TextBox 8">
            <a:extLst>
              <a:ext uri="{FF2B5EF4-FFF2-40B4-BE49-F238E27FC236}">
                <a16:creationId xmlns:a16="http://schemas.microsoft.com/office/drawing/2014/main" id="{FD277B8E-E1D7-98C6-4E93-150C8A8128E6}"/>
              </a:ext>
            </a:extLst>
          </p:cNvPr>
          <p:cNvSpPr txBox="1"/>
          <p:nvPr/>
        </p:nvSpPr>
        <p:spPr>
          <a:xfrm>
            <a:off x="1392981" y="4107671"/>
            <a:ext cx="2098364" cy="430887"/>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fontAlgn="auto">
              <a:spcBef>
                <a:spcPts val="0"/>
              </a:spcBef>
              <a:spcAft>
                <a:spcPts val="0"/>
              </a:spcAft>
              <a:defRPr/>
            </a:pPr>
            <a:r>
              <a:rPr lang="en-US" sz="1400" b="1">
                <a:solidFill>
                  <a:schemeClr val="bg1"/>
                </a:solidFill>
                <a:latin typeface="Arial" panose="020B0604020202020204"/>
              </a:rPr>
              <a:t>Of Manchester </a:t>
            </a:r>
            <a:br>
              <a:rPr lang="en-US" sz="1400" b="1">
                <a:solidFill>
                  <a:schemeClr val="bg1"/>
                </a:solidFill>
                <a:latin typeface="Arial" panose="020B0604020202020204"/>
              </a:rPr>
            </a:br>
            <a:r>
              <a:rPr lang="en-US" sz="1400" b="1">
                <a:solidFill>
                  <a:schemeClr val="bg1"/>
                </a:solidFill>
                <a:latin typeface="Arial" panose="020B0604020202020204"/>
              </a:rPr>
              <a:t>and for the world</a:t>
            </a:r>
            <a:endParaRPr kumimoji="0" lang="en-US" sz="1400" b="0" i="0" u="none" strike="noStrike" kern="1200" cap="none" spc="0" normalizeH="0" baseline="0" noProof="0">
              <a:ln>
                <a:noFill/>
              </a:ln>
              <a:solidFill>
                <a:schemeClr val="bg1"/>
              </a:solidFill>
              <a:effectLst/>
              <a:uLnTx/>
              <a:uFillTx/>
              <a:latin typeface="Arial" panose="020B0604020202020204"/>
              <a:ea typeface="+mn-ea"/>
              <a:cs typeface="+mn-cs"/>
            </a:endParaRPr>
          </a:p>
        </p:txBody>
      </p:sp>
      <p:sp>
        <p:nvSpPr>
          <p:cNvPr id="10" name="TextBox 9">
            <a:extLst>
              <a:ext uri="{FF2B5EF4-FFF2-40B4-BE49-F238E27FC236}">
                <a16:creationId xmlns:a16="http://schemas.microsoft.com/office/drawing/2014/main" id="{DC6B97BB-7987-F12D-F2AF-FD78E5C3E687}"/>
              </a:ext>
            </a:extLst>
          </p:cNvPr>
          <p:cNvSpPr txBox="1"/>
          <p:nvPr/>
        </p:nvSpPr>
        <p:spPr>
          <a:xfrm>
            <a:off x="1392981" y="4947003"/>
            <a:ext cx="2098364" cy="430887"/>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fontAlgn="auto">
              <a:spcBef>
                <a:spcPts val="0"/>
              </a:spcBef>
              <a:spcAft>
                <a:spcPts val="0"/>
              </a:spcAft>
              <a:defRPr/>
            </a:pPr>
            <a:r>
              <a:rPr lang="en-US" sz="1400" b="1" err="1">
                <a:solidFill>
                  <a:schemeClr val="bg1"/>
                </a:solidFill>
                <a:latin typeface="Arial" panose="020B0604020202020204"/>
              </a:rPr>
              <a:t>Organised</a:t>
            </a:r>
            <a:r>
              <a:rPr lang="en-US" sz="1400" b="1">
                <a:solidFill>
                  <a:schemeClr val="bg1"/>
                </a:solidFill>
                <a:latin typeface="Arial" panose="020B0604020202020204"/>
              </a:rPr>
              <a:t> for success: </a:t>
            </a:r>
            <a:br>
              <a:rPr lang="en-US" sz="1400" b="1">
                <a:solidFill>
                  <a:schemeClr val="bg1"/>
                </a:solidFill>
                <a:latin typeface="Arial" panose="020B0604020202020204"/>
              </a:rPr>
            </a:br>
            <a:r>
              <a:rPr lang="en-US" sz="1400" b="1">
                <a:solidFill>
                  <a:schemeClr val="bg1"/>
                </a:solidFill>
                <a:latin typeface="Arial" panose="020B0604020202020204"/>
              </a:rPr>
              <a:t>one university</a:t>
            </a:r>
            <a:endParaRPr kumimoji="0" lang="en-US" sz="1400" b="0" i="0" u="none" strike="noStrike" kern="1200" cap="none" spc="0" normalizeH="0" baseline="0" noProof="0">
              <a:ln>
                <a:noFill/>
              </a:ln>
              <a:solidFill>
                <a:schemeClr val="bg1"/>
              </a:solidFill>
              <a:effectLst/>
              <a:uLnTx/>
              <a:uFillTx/>
              <a:latin typeface="Arial" panose="020B0604020202020204"/>
              <a:ea typeface="+mn-ea"/>
              <a:cs typeface="+mn-cs"/>
            </a:endParaRPr>
          </a:p>
        </p:txBody>
      </p:sp>
      <p:sp>
        <p:nvSpPr>
          <p:cNvPr id="11" name="TextBox 10">
            <a:extLst>
              <a:ext uri="{FF2B5EF4-FFF2-40B4-BE49-F238E27FC236}">
                <a16:creationId xmlns:a16="http://schemas.microsoft.com/office/drawing/2014/main" id="{0FCC4B26-68D5-DF5C-960D-F1B2763A2DAB}"/>
              </a:ext>
            </a:extLst>
          </p:cNvPr>
          <p:cNvSpPr txBox="1"/>
          <p:nvPr/>
        </p:nvSpPr>
        <p:spPr>
          <a:xfrm>
            <a:off x="1392981" y="5754676"/>
            <a:ext cx="2098364" cy="430887"/>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fontAlgn="auto">
              <a:spcBef>
                <a:spcPts val="0"/>
              </a:spcBef>
              <a:spcAft>
                <a:spcPts val="0"/>
              </a:spcAft>
              <a:defRPr/>
            </a:pPr>
            <a:r>
              <a:rPr lang="en-US" sz="1400" b="1">
                <a:solidFill>
                  <a:schemeClr val="bg1"/>
                </a:solidFill>
                <a:latin typeface="Arial" panose="020B0604020202020204"/>
              </a:rPr>
              <a:t>A place where</a:t>
            </a:r>
            <a:br>
              <a:rPr lang="en-US" sz="1400" b="1">
                <a:solidFill>
                  <a:schemeClr val="bg1"/>
                </a:solidFill>
                <a:latin typeface="Arial" panose="020B0604020202020204"/>
              </a:rPr>
            </a:br>
            <a:r>
              <a:rPr lang="en-US" sz="1400" b="1">
                <a:solidFill>
                  <a:schemeClr val="bg1"/>
                </a:solidFill>
                <a:latin typeface="Arial" panose="020B0604020202020204"/>
              </a:rPr>
              <a:t>you matter</a:t>
            </a:r>
            <a:endParaRPr kumimoji="0" lang="en-US" sz="1400" b="0" i="0" u="none" strike="noStrike" kern="1200" cap="none" spc="0" normalizeH="0" baseline="0" noProof="0">
              <a:ln>
                <a:noFill/>
              </a:ln>
              <a:solidFill>
                <a:schemeClr val="bg1"/>
              </a:solidFill>
              <a:effectLst/>
              <a:uLnTx/>
              <a:uFillTx/>
              <a:latin typeface="Arial" panose="020B0604020202020204"/>
              <a:ea typeface="+mn-ea"/>
              <a:cs typeface="+mn-cs"/>
            </a:endParaRPr>
          </a:p>
        </p:txBody>
      </p:sp>
      <p:sp>
        <p:nvSpPr>
          <p:cNvPr id="12" name="TextBox 11">
            <a:extLst>
              <a:ext uri="{FF2B5EF4-FFF2-40B4-BE49-F238E27FC236}">
                <a16:creationId xmlns:a16="http://schemas.microsoft.com/office/drawing/2014/main" id="{44A4F20A-486D-D342-07FA-2E583936E44D}"/>
              </a:ext>
            </a:extLst>
          </p:cNvPr>
          <p:cNvSpPr txBox="1"/>
          <p:nvPr/>
        </p:nvSpPr>
        <p:spPr>
          <a:xfrm>
            <a:off x="4005552" y="2460736"/>
            <a:ext cx="2632754" cy="430887"/>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fontAlgn="auto">
              <a:spcBef>
                <a:spcPts val="0"/>
              </a:spcBef>
              <a:spcAft>
                <a:spcPts val="0"/>
              </a:spcAft>
              <a:defRPr/>
            </a:pPr>
            <a:r>
              <a:rPr lang="en-US" sz="1400" b="1">
                <a:latin typeface="Arial" panose="020B0604020202020204"/>
              </a:rPr>
              <a:t>Flexible, </a:t>
            </a:r>
            <a:r>
              <a:rPr lang="en-US" sz="1400" b="1" err="1">
                <a:latin typeface="Arial" panose="020B0604020202020204"/>
              </a:rPr>
              <a:t>personalised</a:t>
            </a:r>
            <a:r>
              <a:rPr lang="en-US" sz="1400" b="1">
                <a:latin typeface="Arial" panose="020B0604020202020204"/>
              </a:rPr>
              <a:t> and </a:t>
            </a:r>
            <a:br>
              <a:rPr lang="en-US" sz="1400" b="1">
                <a:latin typeface="Arial" panose="020B0604020202020204"/>
              </a:rPr>
            </a:br>
            <a:r>
              <a:rPr lang="en-US" sz="1400" b="1">
                <a:latin typeface="Arial" panose="020B0604020202020204"/>
              </a:rPr>
              <a:t>digitally enabled learning</a:t>
            </a:r>
            <a:endParaRPr kumimoji="0" lang="en-US" sz="1400" b="0" i="0" u="none" strike="noStrike" kern="1200" cap="none" spc="0" normalizeH="0" baseline="0" noProof="0">
              <a:ln>
                <a:noFill/>
              </a:ln>
              <a:effectLst/>
              <a:uLnTx/>
              <a:uFillTx/>
              <a:latin typeface="Arial" panose="020B0604020202020204"/>
              <a:ea typeface="+mn-ea"/>
              <a:cs typeface="+mn-cs"/>
            </a:endParaRPr>
          </a:p>
        </p:txBody>
      </p:sp>
      <p:sp>
        <p:nvSpPr>
          <p:cNvPr id="13" name="TextBox 12">
            <a:extLst>
              <a:ext uri="{FF2B5EF4-FFF2-40B4-BE49-F238E27FC236}">
                <a16:creationId xmlns:a16="http://schemas.microsoft.com/office/drawing/2014/main" id="{6CD16578-16EB-24B7-24A1-82AE52B14323}"/>
              </a:ext>
            </a:extLst>
          </p:cNvPr>
          <p:cNvSpPr txBox="1"/>
          <p:nvPr/>
        </p:nvSpPr>
        <p:spPr>
          <a:xfrm>
            <a:off x="4005552" y="3385993"/>
            <a:ext cx="2632754" cy="215444"/>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fontAlgn="auto">
              <a:spcBef>
                <a:spcPts val="0"/>
              </a:spcBef>
              <a:spcAft>
                <a:spcPts val="0"/>
              </a:spcAft>
              <a:defRPr/>
            </a:pPr>
            <a:r>
              <a:rPr lang="en-US" sz="1400" b="1">
                <a:solidFill>
                  <a:schemeClr val="bg1"/>
                </a:solidFill>
                <a:latin typeface="Arial" panose="020B0604020202020204"/>
              </a:rPr>
              <a:t>Research excellence to impact</a:t>
            </a:r>
            <a:endParaRPr kumimoji="0" lang="en-US" sz="1400" b="0" i="0" u="none" strike="noStrike" kern="1200" cap="none" spc="0" normalizeH="0" baseline="0" noProof="0">
              <a:ln>
                <a:noFill/>
              </a:ln>
              <a:solidFill>
                <a:schemeClr val="bg1"/>
              </a:solidFill>
              <a:effectLst/>
              <a:uLnTx/>
              <a:uFillTx/>
              <a:latin typeface="Arial" panose="020B0604020202020204"/>
              <a:ea typeface="+mn-ea"/>
              <a:cs typeface="+mn-cs"/>
            </a:endParaRPr>
          </a:p>
        </p:txBody>
      </p:sp>
      <p:sp>
        <p:nvSpPr>
          <p:cNvPr id="14" name="TextBox 13">
            <a:extLst>
              <a:ext uri="{FF2B5EF4-FFF2-40B4-BE49-F238E27FC236}">
                <a16:creationId xmlns:a16="http://schemas.microsoft.com/office/drawing/2014/main" id="{D2CA5D69-1164-CD66-53EB-8A5D7805F18C}"/>
              </a:ext>
            </a:extLst>
          </p:cNvPr>
          <p:cNvSpPr txBox="1"/>
          <p:nvPr/>
        </p:nvSpPr>
        <p:spPr>
          <a:xfrm>
            <a:off x="4005552" y="4207403"/>
            <a:ext cx="2632754" cy="215444"/>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fontAlgn="auto">
              <a:spcBef>
                <a:spcPts val="0"/>
              </a:spcBef>
              <a:spcAft>
                <a:spcPts val="0"/>
              </a:spcAft>
              <a:defRPr/>
            </a:pPr>
            <a:r>
              <a:rPr lang="en-US" sz="1400" b="1">
                <a:latin typeface="Arial" panose="020B0604020202020204"/>
              </a:rPr>
              <a:t>A powerhouse of innovation</a:t>
            </a:r>
            <a:endParaRPr kumimoji="0" lang="en-US" sz="1400" b="0" i="0" u="none" strike="noStrike" kern="1200" cap="none" spc="0" normalizeH="0" baseline="0" noProof="0">
              <a:ln>
                <a:noFill/>
              </a:ln>
              <a:effectLst/>
              <a:uLnTx/>
              <a:uFillTx/>
              <a:latin typeface="Arial" panose="020B0604020202020204"/>
              <a:ea typeface="+mn-ea"/>
              <a:cs typeface="+mn-cs"/>
            </a:endParaRPr>
          </a:p>
        </p:txBody>
      </p:sp>
      <p:sp>
        <p:nvSpPr>
          <p:cNvPr id="15" name="TextBox 14">
            <a:extLst>
              <a:ext uri="{FF2B5EF4-FFF2-40B4-BE49-F238E27FC236}">
                <a16:creationId xmlns:a16="http://schemas.microsoft.com/office/drawing/2014/main" id="{22DD3812-9C8E-6CF6-8D07-591433E0FEDE}"/>
              </a:ext>
            </a:extLst>
          </p:cNvPr>
          <p:cNvSpPr txBox="1"/>
          <p:nvPr/>
        </p:nvSpPr>
        <p:spPr>
          <a:xfrm>
            <a:off x="4005552" y="5028813"/>
            <a:ext cx="2632754" cy="215444"/>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fontAlgn="auto">
              <a:spcBef>
                <a:spcPts val="0"/>
              </a:spcBef>
              <a:spcAft>
                <a:spcPts val="0"/>
              </a:spcAft>
              <a:defRPr/>
            </a:pPr>
            <a:r>
              <a:rPr lang="en-US" sz="1400" b="1">
                <a:latin typeface="Arial" panose="020B0604020202020204"/>
              </a:rPr>
              <a:t>The university to partner with</a:t>
            </a:r>
            <a:endParaRPr kumimoji="0" lang="en-US" sz="1400" b="0" i="0" u="none" strike="noStrike" kern="1200" cap="none" spc="0" normalizeH="0" baseline="0" noProof="0">
              <a:ln>
                <a:noFill/>
              </a:ln>
              <a:effectLst/>
              <a:uLnTx/>
              <a:uFillTx/>
              <a:latin typeface="Arial" panose="020B0604020202020204"/>
              <a:ea typeface="+mn-ea"/>
              <a:cs typeface="+mn-cs"/>
            </a:endParaRPr>
          </a:p>
        </p:txBody>
      </p:sp>
      <p:sp>
        <p:nvSpPr>
          <p:cNvPr id="16" name="TextBox 15">
            <a:extLst>
              <a:ext uri="{FF2B5EF4-FFF2-40B4-BE49-F238E27FC236}">
                <a16:creationId xmlns:a16="http://schemas.microsoft.com/office/drawing/2014/main" id="{E026C603-9854-6C74-F52A-668248615680}"/>
              </a:ext>
            </a:extLst>
          </p:cNvPr>
          <p:cNvSpPr txBox="1"/>
          <p:nvPr/>
        </p:nvSpPr>
        <p:spPr>
          <a:xfrm>
            <a:off x="4005552" y="5850223"/>
            <a:ext cx="2632754" cy="215444"/>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fontAlgn="auto">
              <a:spcBef>
                <a:spcPts val="0"/>
              </a:spcBef>
              <a:spcAft>
                <a:spcPts val="0"/>
              </a:spcAft>
              <a:defRPr/>
            </a:pPr>
            <a:r>
              <a:rPr lang="en-US" sz="1400" b="1">
                <a:solidFill>
                  <a:schemeClr val="bg1"/>
                </a:solidFill>
                <a:latin typeface="Arial" panose="020B0604020202020204"/>
              </a:rPr>
              <a:t>Digital inside and out</a:t>
            </a:r>
            <a:endParaRPr kumimoji="0" lang="en-US" sz="1400" b="0" i="0" u="none" strike="noStrike" kern="1200" cap="none" spc="0" normalizeH="0" baseline="0" noProof="0">
              <a:ln>
                <a:noFill/>
              </a:ln>
              <a:solidFill>
                <a:schemeClr val="bg1"/>
              </a:solidFill>
              <a:effectLst/>
              <a:uLnTx/>
              <a:uFillTx/>
              <a:latin typeface="Arial" panose="020B0604020202020204"/>
              <a:ea typeface="+mn-ea"/>
              <a:cs typeface="+mn-cs"/>
            </a:endParaRPr>
          </a:p>
        </p:txBody>
      </p:sp>
      <p:sp>
        <p:nvSpPr>
          <p:cNvPr id="18" name="TextBox 17">
            <a:extLst>
              <a:ext uri="{FF2B5EF4-FFF2-40B4-BE49-F238E27FC236}">
                <a16:creationId xmlns:a16="http://schemas.microsoft.com/office/drawing/2014/main" id="{51210386-3A45-EABF-DABD-012EF528554F}"/>
              </a:ext>
            </a:extLst>
          </p:cNvPr>
          <p:cNvSpPr txBox="1"/>
          <p:nvPr/>
        </p:nvSpPr>
        <p:spPr>
          <a:xfrm>
            <a:off x="3986675" y="1834686"/>
            <a:ext cx="2379291" cy="369332"/>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fontAlgn="auto">
              <a:spcBef>
                <a:spcPts val="0"/>
              </a:spcBef>
              <a:spcAft>
                <a:spcPts val="0"/>
              </a:spcAft>
              <a:defRPr/>
            </a:pPr>
            <a:r>
              <a:rPr lang="en-US" sz="1200">
                <a:latin typeface="Arial" panose="020B0604020202020204"/>
              </a:rPr>
              <a:t>Bold choices to go further, </a:t>
            </a:r>
            <a:br>
              <a:rPr lang="en-US" sz="1200">
                <a:latin typeface="Arial" panose="020B0604020202020204"/>
              </a:rPr>
            </a:br>
            <a:r>
              <a:rPr lang="en-US" sz="1200">
                <a:latin typeface="Arial" panose="020B0604020202020204"/>
              </a:rPr>
              <a:t>faster and set us apart.</a:t>
            </a:r>
            <a:endParaRPr kumimoji="0" lang="en-US" sz="1200" i="0" u="none" strike="noStrike" kern="1200" cap="none" spc="0" normalizeH="0" baseline="0" noProof="0">
              <a:ln>
                <a:noFill/>
              </a:ln>
              <a:effectLst/>
              <a:uLnTx/>
              <a:uFillTx/>
              <a:latin typeface="Arial" panose="020B0604020202020204"/>
            </a:endParaRPr>
          </a:p>
        </p:txBody>
      </p:sp>
      <p:sp>
        <p:nvSpPr>
          <p:cNvPr id="19" name="TextBox 18">
            <a:extLst>
              <a:ext uri="{FF2B5EF4-FFF2-40B4-BE49-F238E27FC236}">
                <a16:creationId xmlns:a16="http://schemas.microsoft.com/office/drawing/2014/main" id="{6E646D82-7456-2DDB-D918-B98E18510B6D}"/>
              </a:ext>
            </a:extLst>
          </p:cNvPr>
          <p:cNvSpPr txBox="1"/>
          <p:nvPr/>
        </p:nvSpPr>
        <p:spPr>
          <a:xfrm>
            <a:off x="8617527" y="1834686"/>
            <a:ext cx="2550905" cy="369332"/>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r" fontAlgn="auto">
              <a:spcBef>
                <a:spcPts val="0"/>
              </a:spcBef>
              <a:spcAft>
                <a:spcPts val="0"/>
              </a:spcAft>
              <a:defRPr/>
            </a:pPr>
            <a:r>
              <a:rPr lang="en-US" sz="1200">
                <a:latin typeface="Arial" panose="020B0604020202020204"/>
              </a:rPr>
              <a:t>We will measure the success of our strategy by tracking progress across</a:t>
            </a:r>
            <a:endParaRPr kumimoji="0" lang="en-US" sz="1200" i="0" u="none" strike="noStrike" kern="1200" cap="none" spc="0" normalizeH="0" baseline="0" noProof="0">
              <a:ln>
                <a:noFill/>
              </a:ln>
              <a:effectLst/>
              <a:uLnTx/>
              <a:uFillTx/>
              <a:latin typeface="Arial" panose="020B0604020202020204"/>
            </a:endParaRPr>
          </a:p>
        </p:txBody>
      </p:sp>
      <p:sp>
        <p:nvSpPr>
          <p:cNvPr id="20" name="TextBox 19">
            <a:extLst>
              <a:ext uri="{FF2B5EF4-FFF2-40B4-BE49-F238E27FC236}">
                <a16:creationId xmlns:a16="http://schemas.microsoft.com/office/drawing/2014/main" id="{D63B1549-989D-70F6-658B-672B34C9B09A}"/>
              </a:ext>
            </a:extLst>
          </p:cNvPr>
          <p:cNvSpPr txBox="1"/>
          <p:nvPr/>
        </p:nvSpPr>
        <p:spPr>
          <a:xfrm>
            <a:off x="1392981" y="1268981"/>
            <a:ext cx="2098364" cy="215444"/>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fontAlgn="auto">
              <a:spcBef>
                <a:spcPts val="0"/>
              </a:spcBef>
              <a:spcAft>
                <a:spcPts val="0"/>
              </a:spcAft>
              <a:defRPr/>
            </a:pPr>
            <a:r>
              <a:rPr lang="en-US" sz="1400" b="1">
                <a:latin typeface="Arial" panose="020B0604020202020204"/>
              </a:rPr>
              <a:t>Our foundations</a:t>
            </a:r>
            <a:endParaRPr kumimoji="0" lang="en-US" sz="1400" b="0" i="0" u="none" strike="noStrike" kern="1200" cap="none" spc="0" normalizeH="0" baseline="0" noProof="0">
              <a:ln>
                <a:noFill/>
              </a:ln>
              <a:effectLst/>
              <a:uLnTx/>
              <a:uFillTx/>
              <a:latin typeface="Arial" panose="020B0604020202020204"/>
              <a:ea typeface="+mn-ea"/>
              <a:cs typeface="+mn-cs"/>
            </a:endParaRPr>
          </a:p>
        </p:txBody>
      </p:sp>
      <p:sp>
        <p:nvSpPr>
          <p:cNvPr id="21" name="TextBox 20">
            <a:extLst>
              <a:ext uri="{FF2B5EF4-FFF2-40B4-BE49-F238E27FC236}">
                <a16:creationId xmlns:a16="http://schemas.microsoft.com/office/drawing/2014/main" id="{E2B37ADF-CB71-26D1-32EE-6611B584116D}"/>
              </a:ext>
            </a:extLst>
          </p:cNvPr>
          <p:cNvSpPr txBox="1"/>
          <p:nvPr/>
        </p:nvSpPr>
        <p:spPr>
          <a:xfrm>
            <a:off x="3979427" y="1268981"/>
            <a:ext cx="2098364" cy="215444"/>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fontAlgn="auto">
              <a:spcBef>
                <a:spcPts val="0"/>
              </a:spcBef>
              <a:spcAft>
                <a:spcPts val="0"/>
              </a:spcAft>
              <a:defRPr/>
            </a:pPr>
            <a:r>
              <a:rPr lang="en-US" sz="1400" b="1">
                <a:latin typeface="Arial" panose="020B0604020202020204"/>
              </a:rPr>
              <a:t>Our leaps</a:t>
            </a:r>
            <a:endParaRPr kumimoji="0" lang="en-US" sz="1400" b="0" i="0" u="none" strike="noStrike" kern="1200" cap="none" spc="0" normalizeH="0" baseline="0" noProof="0">
              <a:ln>
                <a:noFill/>
              </a:ln>
              <a:effectLst/>
              <a:uLnTx/>
              <a:uFillTx/>
              <a:latin typeface="Arial" panose="020B0604020202020204"/>
              <a:ea typeface="+mn-ea"/>
              <a:cs typeface="+mn-cs"/>
            </a:endParaRPr>
          </a:p>
        </p:txBody>
      </p:sp>
      <p:sp>
        <p:nvSpPr>
          <p:cNvPr id="22" name="TextBox 21">
            <a:extLst>
              <a:ext uri="{FF2B5EF4-FFF2-40B4-BE49-F238E27FC236}">
                <a16:creationId xmlns:a16="http://schemas.microsoft.com/office/drawing/2014/main" id="{E13A9F11-59C0-252B-EFBC-B75C013524C4}"/>
              </a:ext>
            </a:extLst>
          </p:cNvPr>
          <p:cNvSpPr txBox="1"/>
          <p:nvPr/>
        </p:nvSpPr>
        <p:spPr>
          <a:xfrm>
            <a:off x="9800795" y="1268981"/>
            <a:ext cx="2098364" cy="215444"/>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fontAlgn="auto">
              <a:spcBef>
                <a:spcPts val="0"/>
              </a:spcBef>
              <a:spcAft>
                <a:spcPts val="0"/>
              </a:spcAft>
              <a:defRPr/>
            </a:pPr>
            <a:r>
              <a:rPr lang="en-US" sz="1400" b="1">
                <a:latin typeface="Arial" panose="020B0604020202020204"/>
              </a:rPr>
              <a:t>Our outcomes</a:t>
            </a:r>
            <a:endParaRPr kumimoji="0" lang="en-US" sz="1400" b="0" i="0" u="none" strike="noStrike" kern="1200" cap="none" spc="0" normalizeH="0" baseline="0" noProof="0">
              <a:ln>
                <a:noFill/>
              </a:ln>
              <a:effectLst/>
              <a:uLnTx/>
              <a:uFillTx/>
              <a:latin typeface="Arial" panose="020B0604020202020204"/>
              <a:ea typeface="+mn-ea"/>
              <a:cs typeface="+mn-cs"/>
            </a:endParaRPr>
          </a:p>
        </p:txBody>
      </p:sp>
      <p:sp>
        <p:nvSpPr>
          <p:cNvPr id="23" name="TextBox 22">
            <a:extLst>
              <a:ext uri="{FF2B5EF4-FFF2-40B4-BE49-F238E27FC236}">
                <a16:creationId xmlns:a16="http://schemas.microsoft.com/office/drawing/2014/main" id="{2B8BD0C2-D45D-470C-DEF2-E8B39599C15E}"/>
              </a:ext>
            </a:extLst>
          </p:cNvPr>
          <p:cNvSpPr txBox="1"/>
          <p:nvPr/>
        </p:nvSpPr>
        <p:spPr>
          <a:xfrm>
            <a:off x="9030789" y="2507169"/>
            <a:ext cx="2137643" cy="184666"/>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r" fontAlgn="auto">
              <a:spcBef>
                <a:spcPts val="0"/>
              </a:spcBef>
              <a:spcAft>
                <a:spcPts val="0"/>
              </a:spcAft>
              <a:defRPr/>
            </a:pPr>
            <a:r>
              <a:rPr lang="en-US" sz="1200" b="1">
                <a:latin typeface="Arial" panose="020B0604020202020204"/>
              </a:rPr>
              <a:t>Student experience</a:t>
            </a:r>
            <a:endParaRPr kumimoji="0" lang="en-US" sz="1200" b="1" i="0" u="none" strike="noStrike" kern="1200" cap="none" spc="0" normalizeH="0" baseline="0" noProof="0">
              <a:ln>
                <a:noFill/>
              </a:ln>
              <a:effectLst/>
              <a:uLnTx/>
              <a:uFillTx/>
              <a:latin typeface="Arial" panose="020B0604020202020204"/>
            </a:endParaRPr>
          </a:p>
        </p:txBody>
      </p:sp>
      <p:sp>
        <p:nvSpPr>
          <p:cNvPr id="24" name="TextBox 23">
            <a:extLst>
              <a:ext uri="{FF2B5EF4-FFF2-40B4-BE49-F238E27FC236}">
                <a16:creationId xmlns:a16="http://schemas.microsoft.com/office/drawing/2014/main" id="{76A97F8D-58B0-8D83-2781-005F2A26EC64}"/>
              </a:ext>
            </a:extLst>
          </p:cNvPr>
          <p:cNvSpPr txBox="1"/>
          <p:nvPr/>
        </p:nvSpPr>
        <p:spPr>
          <a:xfrm>
            <a:off x="9030789" y="2996266"/>
            <a:ext cx="2137643" cy="184666"/>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r" fontAlgn="auto">
              <a:spcBef>
                <a:spcPts val="0"/>
              </a:spcBef>
              <a:spcAft>
                <a:spcPts val="0"/>
              </a:spcAft>
              <a:defRPr/>
            </a:pPr>
            <a:r>
              <a:rPr lang="en-US" sz="1200" b="1">
                <a:solidFill>
                  <a:schemeClr val="bg1"/>
                </a:solidFill>
                <a:latin typeface="Arial" panose="020B0604020202020204"/>
              </a:rPr>
              <a:t>Research quality</a:t>
            </a:r>
            <a:endParaRPr kumimoji="0" lang="en-US" sz="1200" b="1" i="0" u="none" strike="noStrike" kern="1200" cap="none" spc="0" normalizeH="0" baseline="0" noProof="0">
              <a:ln>
                <a:noFill/>
              </a:ln>
              <a:solidFill>
                <a:schemeClr val="bg1"/>
              </a:solidFill>
              <a:effectLst/>
              <a:uLnTx/>
              <a:uFillTx/>
              <a:latin typeface="Arial" panose="020B0604020202020204"/>
            </a:endParaRPr>
          </a:p>
        </p:txBody>
      </p:sp>
      <p:sp>
        <p:nvSpPr>
          <p:cNvPr id="25" name="TextBox 24">
            <a:extLst>
              <a:ext uri="{FF2B5EF4-FFF2-40B4-BE49-F238E27FC236}">
                <a16:creationId xmlns:a16="http://schemas.microsoft.com/office/drawing/2014/main" id="{51273AD5-1A78-4981-2C61-B058FB258B83}"/>
              </a:ext>
            </a:extLst>
          </p:cNvPr>
          <p:cNvSpPr txBox="1"/>
          <p:nvPr/>
        </p:nvSpPr>
        <p:spPr>
          <a:xfrm>
            <a:off x="9030789" y="3506629"/>
            <a:ext cx="2137643" cy="184666"/>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r" fontAlgn="auto">
              <a:spcBef>
                <a:spcPts val="0"/>
              </a:spcBef>
              <a:spcAft>
                <a:spcPts val="0"/>
              </a:spcAft>
              <a:defRPr/>
            </a:pPr>
            <a:r>
              <a:rPr lang="en-US" sz="1200" b="1">
                <a:latin typeface="Arial" panose="020B0604020202020204"/>
              </a:rPr>
              <a:t>Social responsibility</a:t>
            </a:r>
            <a:endParaRPr kumimoji="0" lang="en-US" sz="1200" b="1" i="0" u="none" strike="noStrike" kern="1200" cap="none" spc="0" normalizeH="0" baseline="0" noProof="0">
              <a:ln>
                <a:noFill/>
              </a:ln>
              <a:effectLst/>
              <a:uLnTx/>
              <a:uFillTx/>
              <a:latin typeface="Arial" panose="020B0604020202020204"/>
            </a:endParaRPr>
          </a:p>
        </p:txBody>
      </p:sp>
      <p:sp>
        <p:nvSpPr>
          <p:cNvPr id="26" name="TextBox 25">
            <a:extLst>
              <a:ext uri="{FF2B5EF4-FFF2-40B4-BE49-F238E27FC236}">
                <a16:creationId xmlns:a16="http://schemas.microsoft.com/office/drawing/2014/main" id="{E62FCBA4-F289-3FBD-63B1-F68379807568}"/>
              </a:ext>
            </a:extLst>
          </p:cNvPr>
          <p:cNvSpPr txBox="1"/>
          <p:nvPr/>
        </p:nvSpPr>
        <p:spPr>
          <a:xfrm>
            <a:off x="9030789" y="3995727"/>
            <a:ext cx="2137643" cy="184666"/>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r" fontAlgn="auto">
              <a:spcBef>
                <a:spcPts val="0"/>
              </a:spcBef>
              <a:spcAft>
                <a:spcPts val="0"/>
              </a:spcAft>
              <a:defRPr/>
            </a:pPr>
            <a:r>
              <a:rPr lang="en-US" sz="1200" b="1">
                <a:solidFill>
                  <a:schemeClr val="bg1"/>
                </a:solidFill>
                <a:latin typeface="Arial" panose="020B0604020202020204"/>
              </a:rPr>
              <a:t>Colleague engagement</a:t>
            </a:r>
            <a:endParaRPr kumimoji="0" lang="en-US" sz="1200" b="1" i="0" u="none" strike="noStrike" kern="1200" cap="none" spc="0" normalizeH="0" baseline="0" noProof="0">
              <a:ln>
                <a:noFill/>
              </a:ln>
              <a:solidFill>
                <a:schemeClr val="bg1"/>
              </a:solidFill>
              <a:effectLst/>
              <a:uLnTx/>
              <a:uFillTx/>
              <a:latin typeface="Arial" panose="020B0604020202020204"/>
            </a:endParaRPr>
          </a:p>
        </p:txBody>
      </p:sp>
      <p:sp>
        <p:nvSpPr>
          <p:cNvPr id="27" name="TextBox 26">
            <a:extLst>
              <a:ext uri="{FF2B5EF4-FFF2-40B4-BE49-F238E27FC236}">
                <a16:creationId xmlns:a16="http://schemas.microsoft.com/office/drawing/2014/main" id="{38D4DBB1-1E61-CDE3-9F12-50C307826B47}"/>
              </a:ext>
            </a:extLst>
          </p:cNvPr>
          <p:cNvSpPr txBox="1"/>
          <p:nvPr/>
        </p:nvSpPr>
        <p:spPr>
          <a:xfrm>
            <a:off x="9030789" y="4484825"/>
            <a:ext cx="2137643" cy="184666"/>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r" fontAlgn="auto">
              <a:spcBef>
                <a:spcPts val="0"/>
              </a:spcBef>
              <a:spcAft>
                <a:spcPts val="0"/>
              </a:spcAft>
              <a:defRPr/>
            </a:pPr>
            <a:r>
              <a:rPr lang="en-US" sz="1200" b="1">
                <a:latin typeface="Arial" panose="020B0604020202020204"/>
              </a:rPr>
              <a:t>Reputation</a:t>
            </a:r>
            <a:endParaRPr kumimoji="0" lang="en-US" sz="1200" b="1" i="0" u="none" strike="noStrike" kern="1200" cap="none" spc="0" normalizeH="0" baseline="0" noProof="0">
              <a:ln>
                <a:noFill/>
              </a:ln>
              <a:effectLst/>
              <a:uLnTx/>
              <a:uFillTx/>
              <a:latin typeface="Arial" panose="020B0604020202020204"/>
            </a:endParaRPr>
          </a:p>
        </p:txBody>
      </p:sp>
      <p:sp>
        <p:nvSpPr>
          <p:cNvPr id="28" name="TextBox 27">
            <a:extLst>
              <a:ext uri="{FF2B5EF4-FFF2-40B4-BE49-F238E27FC236}">
                <a16:creationId xmlns:a16="http://schemas.microsoft.com/office/drawing/2014/main" id="{6B1D36AB-C041-7262-68D4-D45101589627}"/>
              </a:ext>
            </a:extLst>
          </p:cNvPr>
          <p:cNvSpPr txBox="1"/>
          <p:nvPr/>
        </p:nvSpPr>
        <p:spPr>
          <a:xfrm>
            <a:off x="9030789" y="4995188"/>
            <a:ext cx="2137643" cy="184666"/>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r" fontAlgn="auto">
              <a:spcBef>
                <a:spcPts val="0"/>
              </a:spcBef>
              <a:spcAft>
                <a:spcPts val="0"/>
              </a:spcAft>
              <a:defRPr/>
            </a:pPr>
            <a:r>
              <a:rPr lang="en-US" sz="1200" b="1">
                <a:latin typeface="Arial" panose="020B0604020202020204"/>
              </a:rPr>
              <a:t>Innovation</a:t>
            </a:r>
            <a:endParaRPr kumimoji="0" lang="en-US" sz="1200" b="1" i="0" u="none" strike="noStrike" kern="1200" cap="none" spc="0" normalizeH="0" baseline="0" noProof="0">
              <a:ln>
                <a:noFill/>
              </a:ln>
              <a:effectLst/>
              <a:uLnTx/>
              <a:uFillTx/>
              <a:latin typeface="Arial" panose="020B0604020202020204"/>
            </a:endParaRPr>
          </a:p>
        </p:txBody>
      </p:sp>
      <p:sp>
        <p:nvSpPr>
          <p:cNvPr id="29" name="TextBox 28">
            <a:extLst>
              <a:ext uri="{FF2B5EF4-FFF2-40B4-BE49-F238E27FC236}">
                <a16:creationId xmlns:a16="http://schemas.microsoft.com/office/drawing/2014/main" id="{5742A37A-8E91-1335-C54F-A53B7CB50A8B}"/>
              </a:ext>
            </a:extLst>
          </p:cNvPr>
          <p:cNvSpPr txBox="1"/>
          <p:nvPr/>
        </p:nvSpPr>
        <p:spPr>
          <a:xfrm>
            <a:off x="9030789" y="5478969"/>
            <a:ext cx="2137643" cy="184666"/>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r" fontAlgn="auto">
              <a:spcBef>
                <a:spcPts val="0"/>
              </a:spcBef>
              <a:spcAft>
                <a:spcPts val="0"/>
              </a:spcAft>
              <a:defRPr/>
            </a:pPr>
            <a:r>
              <a:rPr lang="en-US" sz="1200" b="1">
                <a:solidFill>
                  <a:schemeClr val="bg1"/>
                </a:solidFill>
                <a:latin typeface="Arial" panose="020B0604020202020204"/>
              </a:rPr>
              <a:t>Employability</a:t>
            </a:r>
            <a:endParaRPr kumimoji="0" lang="en-US" sz="1200" b="1" i="0" u="none" strike="noStrike" kern="1200" cap="none" spc="0" normalizeH="0" baseline="0" noProof="0">
              <a:ln>
                <a:noFill/>
              </a:ln>
              <a:solidFill>
                <a:schemeClr val="bg1"/>
              </a:solidFill>
              <a:effectLst/>
              <a:uLnTx/>
              <a:uFillTx/>
              <a:latin typeface="Arial" panose="020B0604020202020204"/>
            </a:endParaRPr>
          </a:p>
        </p:txBody>
      </p:sp>
      <p:sp>
        <p:nvSpPr>
          <p:cNvPr id="30" name="TextBox 29">
            <a:extLst>
              <a:ext uri="{FF2B5EF4-FFF2-40B4-BE49-F238E27FC236}">
                <a16:creationId xmlns:a16="http://schemas.microsoft.com/office/drawing/2014/main" id="{EEE78532-30DD-9211-4E93-FDCF8CF9DC9F}"/>
              </a:ext>
            </a:extLst>
          </p:cNvPr>
          <p:cNvSpPr txBox="1"/>
          <p:nvPr/>
        </p:nvSpPr>
        <p:spPr>
          <a:xfrm>
            <a:off x="9030789" y="5989332"/>
            <a:ext cx="2137643" cy="184666"/>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r" fontAlgn="auto">
              <a:spcBef>
                <a:spcPts val="0"/>
              </a:spcBef>
              <a:spcAft>
                <a:spcPts val="0"/>
              </a:spcAft>
              <a:defRPr/>
            </a:pPr>
            <a:r>
              <a:rPr lang="en-US" sz="1200" b="1">
                <a:latin typeface="Arial" panose="020B0604020202020204"/>
              </a:rPr>
              <a:t>Financial sustainability</a:t>
            </a:r>
            <a:endParaRPr kumimoji="0" lang="en-US" sz="1200" b="1" i="0" u="none" strike="noStrike" kern="1200" cap="none" spc="0" normalizeH="0" baseline="0" noProof="0">
              <a:ln>
                <a:noFill/>
              </a:ln>
              <a:effectLst/>
              <a:uLnTx/>
              <a:uFillTx/>
              <a:latin typeface="Arial" panose="020B0604020202020204"/>
            </a:endParaRPr>
          </a:p>
        </p:txBody>
      </p:sp>
    </p:spTree>
    <p:extLst>
      <p:ext uri="{BB962C8B-B14F-4D97-AF65-F5344CB8AC3E}">
        <p14:creationId xmlns:p14="http://schemas.microsoft.com/office/powerpoint/2010/main" val="2058267144"/>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Rectangle 28">
            <a:extLst>
              <a:ext uri="{FF2B5EF4-FFF2-40B4-BE49-F238E27FC236}">
                <a16:creationId xmlns:a16="http://schemas.microsoft.com/office/drawing/2014/main" id="{BE45C7EF-7636-F5CB-7FAE-892EF25CDC7B}"/>
              </a:ext>
            </a:extLst>
          </p:cNvPr>
          <p:cNvSpPr/>
          <p:nvPr/>
        </p:nvSpPr>
        <p:spPr>
          <a:xfrm>
            <a:off x="0" y="2861953"/>
            <a:ext cx="12192000" cy="3996047"/>
          </a:xfrm>
          <a:prstGeom prst="rect">
            <a:avLst/>
          </a:prstGeom>
          <a:solidFill>
            <a:schemeClr val="bg1">
              <a:lumMod val="85000"/>
              <a:alpha val="5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4" name="Title 3">
            <a:extLst>
              <a:ext uri="{FF2B5EF4-FFF2-40B4-BE49-F238E27FC236}">
                <a16:creationId xmlns:a16="http://schemas.microsoft.com/office/drawing/2014/main" id="{3ED63318-466C-6D05-9E50-BF5223013714}"/>
              </a:ext>
            </a:extLst>
          </p:cNvPr>
          <p:cNvSpPr>
            <a:spLocks noGrp="1"/>
          </p:cNvSpPr>
          <p:nvPr>
            <p:ph type="title"/>
          </p:nvPr>
        </p:nvSpPr>
        <p:spPr>
          <a:xfrm>
            <a:off x="527552" y="365125"/>
            <a:ext cx="10826248" cy="1325563"/>
          </a:xfrm>
        </p:spPr>
        <p:txBody>
          <a:bodyPr/>
          <a:lstStyle/>
          <a:p>
            <a:r>
              <a:rPr lang="en-US"/>
              <a:t>Layout 3</a:t>
            </a:r>
          </a:p>
        </p:txBody>
      </p:sp>
      <p:sp>
        <p:nvSpPr>
          <p:cNvPr id="3" name="Content Placeholder 2">
            <a:extLst>
              <a:ext uri="{FF2B5EF4-FFF2-40B4-BE49-F238E27FC236}">
                <a16:creationId xmlns:a16="http://schemas.microsoft.com/office/drawing/2014/main" id="{03321912-87A8-5476-9343-E348C8F19B43}"/>
              </a:ext>
            </a:extLst>
          </p:cNvPr>
          <p:cNvSpPr>
            <a:spLocks noGrp="1"/>
          </p:cNvSpPr>
          <p:nvPr>
            <p:ph idx="1"/>
          </p:nvPr>
        </p:nvSpPr>
        <p:spPr>
          <a:xfrm>
            <a:off x="527050" y="1825625"/>
            <a:ext cx="10826750" cy="1214457"/>
          </a:xfrm>
        </p:spPr>
        <p:txBody>
          <a:bodyPr/>
          <a:lstStyle/>
          <a:p>
            <a:r>
              <a:rPr lang="en-US"/>
              <a:t>Template options to aid design</a:t>
            </a:r>
          </a:p>
        </p:txBody>
      </p:sp>
      <p:cxnSp>
        <p:nvCxnSpPr>
          <p:cNvPr id="12" name="Straight Connector 11">
            <a:extLst>
              <a:ext uri="{FF2B5EF4-FFF2-40B4-BE49-F238E27FC236}">
                <a16:creationId xmlns:a16="http://schemas.microsoft.com/office/drawing/2014/main" id="{B13D3F5D-0D8E-7D78-B05B-50FC089C942B}"/>
              </a:ext>
            </a:extLst>
          </p:cNvPr>
          <p:cNvCxnSpPr>
            <a:cxnSpLocks/>
          </p:cNvCxnSpPr>
          <p:nvPr/>
        </p:nvCxnSpPr>
        <p:spPr>
          <a:xfrm flipV="1">
            <a:off x="1809007" y="4879503"/>
            <a:ext cx="0" cy="624944"/>
          </a:xfrm>
          <a:prstGeom prst="line">
            <a:avLst/>
          </a:prstGeom>
          <a:ln w="1587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3F36B72E-28A5-B457-CCA4-A3A3EE1EE9B5}"/>
              </a:ext>
            </a:extLst>
          </p:cNvPr>
          <p:cNvCxnSpPr>
            <a:cxnSpLocks/>
          </p:cNvCxnSpPr>
          <p:nvPr/>
        </p:nvCxnSpPr>
        <p:spPr>
          <a:xfrm flipV="1">
            <a:off x="3899064" y="4254559"/>
            <a:ext cx="0" cy="624944"/>
          </a:xfrm>
          <a:prstGeom prst="line">
            <a:avLst/>
          </a:prstGeom>
          <a:ln w="1587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82D36B26-C898-1D37-BDB9-A490E3772D03}"/>
              </a:ext>
            </a:extLst>
          </p:cNvPr>
          <p:cNvCxnSpPr>
            <a:cxnSpLocks/>
          </p:cNvCxnSpPr>
          <p:nvPr/>
        </p:nvCxnSpPr>
        <p:spPr>
          <a:xfrm flipV="1">
            <a:off x="5989121" y="4879503"/>
            <a:ext cx="0" cy="624944"/>
          </a:xfrm>
          <a:prstGeom prst="line">
            <a:avLst/>
          </a:prstGeom>
          <a:ln w="1587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9BB60178-38AC-406A-B2A3-BE6C365B9546}"/>
              </a:ext>
            </a:extLst>
          </p:cNvPr>
          <p:cNvCxnSpPr>
            <a:cxnSpLocks/>
          </p:cNvCxnSpPr>
          <p:nvPr/>
        </p:nvCxnSpPr>
        <p:spPr>
          <a:xfrm flipV="1">
            <a:off x="8079178" y="4254559"/>
            <a:ext cx="0" cy="624944"/>
          </a:xfrm>
          <a:prstGeom prst="line">
            <a:avLst/>
          </a:prstGeom>
          <a:ln w="1587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62B39885-4F28-A724-7579-A36A1A9659AC}"/>
              </a:ext>
            </a:extLst>
          </p:cNvPr>
          <p:cNvCxnSpPr>
            <a:cxnSpLocks/>
          </p:cNvCxnSpPr>
          <p:nvPr/>
        </p:nvCxnSpPr>
        <p:spPr>
          <a:xfrm flipV="1">
            <a:off x="10169235" y="4879503"/>
            <a:ext cx="0" cy="624944"/>
          </a:xfrm>
          <a:prstGeom prst="line">
            <a:avLst/>
          </a:prstGeom>
          <a:ln w="1587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9" name="Straight Arrow Connector 8">
            <a:extLst>
              <a:ext uri="{FF2B5EF4-FFF2-40B4-BE49-F238E27FC236}">
                <a16:creationId xmlns:a16="http://schemas.microsoft.com/office/drawing/2014/main" id="{C52F4BFF-6E65-7C53-859C-6C9D43B4DCA9}"/>
              </a:ext>
            </a:extLst>
          </p:cNvPr>
          <p:cNvCxnSpPr>
            <a:cxnSpLocks/>
          </p:cNvCxnSpPr>
          <p:nvPr/>
        </p:nvCxnSpPr>
        <p:spPr>
          <a:xfrm>
            <a:off x="527050" y="4879503"/>
            <a:ext cx="11182020" cy="0"/>
          </a:xfrm>
          <a:prstGeom prst="straightConnector1">
            <a:avLst/>
          </a:prstGeom>
          <a:ln w="34925">
            <a:solidFill>
              <a:schemeClr val="tx2"/>
            </a:solidFill>
            <a:headEnd type="oval" w="lg" len="lg"/>
            <a:tailEnd type="oval" w="lg" len="lg"/>
          </a:ln>
        </p:spPr>
        <p:style>
          <a:lnRef idx="1">
            <a:schemeClr val="accent1"/>
          </a:lnRef>
          <a:fillRef idx="0">
            <a:schemeClr val="accent1"/>
          </a:fillRef>
          <a:effectRef idx="0">
            <a:schemeClr val="accent1"/>
          </a:effectRef>
          <a:fontRef idx="minor">
            <a:schemeClr val="tx1"/>
          </a:fontRef>
        </p:style>
      </p:cxnSp>
      <p:sp>
        <p:nvSpPr>
          <p:cNvPr id="17" name="Content Placeholder 2">
            <a:extLst>
              <a:ext uri="{FF2B5EF4-FFF2-40B4-BE49-F238E27FC236}">
                <a16:creationId xmlns:a16="http://schemas.microsoft.com/office/drawing/2014/main" id="{53140249-1F43-E454-2B2D-CC5599FF4FBC}"/>
              </a:ext>
            </a:extLst>
          </p:cNvPr>
          <p:cNvSpPr txBox="1">
            <a:spLocks/>
          </p:cNvSpPr>
          <p:nvPr/>
        </p:nvSpPr>
        <p:spPr bwMode="auto">
          <a:xfrm>
            <a:off x="904792" y="5559134"/>
            <a:ext cx="1808430" cy="62494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marL="342891" indent="-342891" algn="l" rtl="0" fontAlgn="base">
              <a:spcBef>
                <a:spcPct val="20000"/>
              </a:spcBef>
              <a:spcAft>
                <a:spcPct val="0"/>
              </a:spcAft>
              <a:buFont typeface="Arial" pitchFamily="34" charset="0"/>
              <a:buChar char="•"/>
              <a:defRPr sz="2800" kern="1200">
                <a:solidFill>
                  <a:schemeClr val="tx1"/>
                </a:solidFill>
                <a:latin typeface="Arial" pitchFamily="34" charset="0"/>
                <a:ea typeface="+mn-ea"/>
                <a:cs typeface="Arial" pitchFamily="34" charset="0"/>
              </a:defRPr>
            </a:lvl1pPr>
            <a:lvl2pPr marL="742932" indent="-285744" algn="l" rtl="0" fontAlgn="base">
              <a:spcBef>
                <a:spcPct val="20000"/>
              </a:spcBef>
              <a:spcAft>
                <a:spcPct val="0"/>
              </a:spcAft>
              <a:buFont typeface="Arial" pitchFamily="34" charset="0"/>
              <a:buChar char="–"/>
              <a:defRPr sz="2800" kern="1200">
                <a:solidFill>
                  <a:schemeClr val="tx1"/>
                </a:solidFill>
                <a:latin typeface="Arial" pitchFamily="34" charset="0"/>
                <a:ea typeface="+mn-ea"/>
                <a:cs typeface="Arial" pitchFamily="34" charset="0"/>
              </a:defRPr>
            </a:lvl2pPr>
            <a:lvl3pPr marL="1142971" indent="-228594" algn="l" rtl="0" fontAlgn="base">
              <a:spcBef>
                <a:spcPct val="20000"/>
              </a:spcBef>
              <a:spcAft>
                <a:spcPct val="0"/>
              </a:spcAft>
              <a:buFont typeface="Arial" pitchFamily="34" charset="0"/>
              <a:buChar char="•"/>
              <a:defRPr sz="2800" kern="1200">
                <a:solidFill>
                  <a:schemeClr val="tx1"/>
                </a:solidFill>
                <a:latin typeface="Arial" pitchFamily="34" charset="0"/>
                <a:ea typeface="+mn-ea"/>
                <a:cs typeface="Arial" pitchFamily="34" charset="0"/>
              </a:defRPr>
            </a:lvl3pPr>
            <a:lvl4pPr marL="1600160" indent="-228594" algn="l" rtl="0" fontAlgn="base">
              <a:spcBef>
                <a:spcPct val="20000"/>
              </a:spcBef>
              <a:spcAft>
                <a:spcPct val="0"/>
              </a:spcAft>
              <a:buFont typeface="Arial" pitchFamily="34" charset="0"/>
              <a:buChar char="–"/>
              <a:defRPr sz="2800" kern="1200">
                <a:solidFill>
                  <a:schemeClr val="tx1"/>
                </a:solidFill>
                <a:latin typeface="Arial" pitchFamily="34" charset="0"/>
                <a:ea typeface="+mn-ea"/>
                <a:cs typeface="Arial" pitchFamily="34" charset="0"/>
              </a:defRPr>
            </a:lvl4pPr>
            <a:lvl5pPr marL="2057349" indent="-228594" algn="l" rtl="0" fontAlgn="base">
              <a:spcBef>
                <a:spcPct val="20000"/>
              </a:spcBef>
              <a:spcAft>
                <a:spcPct val="0"/>
              </a:spcAft>
              <a:buFont typeface="Arial" pitchFamily="34" charset="0"/>
              <a:buChar char="»"/>
              <a:defRPr sz="2800" kern="1200">
                <a:solidFill>
                  <a:schemeClr val="tx1"/>
                </a:solidFill>
                <a:latin typeface="Arial" pitchFamily="34" charset="0"/>
                <a:ea typeface="+mn-ea"/>
                <a:cs typeface="Arial" pitchFamily="34" charset="0"/>
              </a:defRPr>
            </a:lvl5pPr>
            <a:lvl6pPr marL="2514537"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726"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914"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103"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20000"/>
              </a:spcBef>
              <a:spcAft>
                <a:spcPct val="0"/>
              </a:spcAft>
              <a:buClrTx/>
              <a:buSzTx/>
              <a:buFont typeface="Arial" pitchFamily="34" charset="0"/>
              <a:buNone/>
              <a:tabLst/>
              <a:defRPr/>
            </a:pPr>
            <a:r>
              <a:rPr kumimoji="0" lang="en-US" sz="1800" b="0" i="0" u="none" strike="noStrike" kern="1200" cap="none" spc="0" normalizeH="0" baseline="0" noProof="0">
                <a:ln>
                  <a:noFill/>
                </a:ln>
                <a:solidFill>
                  <a:srgbClr val="000000"/>
                </a:solidFill>
                <a:effectLst/>
                <a:uLnTx/>
                <a:uFillTx/>
                <a:latin typeface="Arial" pitchFamily="34" charset="0"/>
                <a:ea typeface="+mn-ea"/>
                <a:cs typeface="Arial" pitchFamily="34" charset="0"/>
              </a:rPr>
              <a:t>Timeline text to go in here</a:t>
            </a:r>
          </a:p>
        </p:txBody>
      </p:sp>
      <p:sp>
        <p:nvSpPr>
          <p:cNvPr id="18" name="Content Placeholder 2">
            <a:extLst>
              <a:ext uri="{FF2B5EF4-FFF2-40B4-BE49-F238E27FC236}">
                <a16:creationId xmlns:a16="http://schemas.microsoft.com/office/drawing/2014/main" id="{2D806FB4-A811-B6F6-325C-451E41B53C93}"/>
              </a:ext>
            </a:extLst>
          </p:cNvPr>
          <p:cNvSpPr txBox="1">
            <a:spLocks/>
          </p:cNvSpPr>
          <p:nvPr/>
        </p:nvSpPr>
        <p:spPr bwMode="auto">
          <a:xfrm>
            <a:off x="5084906" y="5559134"/>
            <a:ext cx="1808430" cy="62494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marL="342891" indent="-342891" algn="l" rtl="0" fontAlgn="base">
              <a:spcBef>
                <a:spcPct val="20000"/>
              </a:spcBef>
              <a:spcAft>
                <a:spcPct val="0"/>
              </a:spcAft>
              <a:buFont typeface="Arial" pitchFamily="34" charset="0"/>
              <a:buChar char="•"/>
              <a:defRPr sz="2800" kern="1200">
                <a:solidFill>
                  <a:schemeClr val="tx1"/>
                </a:solidFill>
                <a:latin typeface="Arial" pitchFamily="34" charset="0"/>
                <a:ea typeface="+mn-ea"/>
                <a:cs typeface="Arial" pitchFamily="34" charset="0"/>
              </a:defRPr>
            </a:lvl1pPr>
            <a:lvl2pPr marL="742932" indent="-285744" algn="l" rtl="0" fontAlgn="base">
              <a:spcBef>
                <a:spcPct val="20000"/>
              </a:spcBef>
              <a:spcAft>
                <a:spcPct val="0"/>
              </a:spcAft>
              <a:buFont typeface="Arial" pitchFamily="34" charset="0"/>
              <a:buChar char="–"/>
              <a:defRPr sz="2800" kern="1200">
                <a:solidFill>
                  <a:schemeClr val="tx1"/>
                </a:solidFill>
                <a:latin typeface="Arial" pitchFamily="34" charset="0"/>
                <a:ea typeface="+mn-ea"/>
                <a:cs typeface="Arial" pitchFamily="34" charset="0"/>
              </a:defRPr>
            </a:lvl2pPr>
            <a:lvl3pPr marL="1142971" indent="-228594" algn="l" rtl="0" fontAlgn="base">
              <a:spcBef>
                <a:spcPct val="20000"/>
              </a:spcBef>
              <a:spcAft>
                <a:spcPct val="0"/>
              </a:spcAft>
              <a:buFont typeface="Arial" pitchFamily="34" charset="0"/>
              <a:buChar char="•"/>
              <a:defRPr sz="2800" kern="1200">
                <a:solidFill>
                  <a:schemeClr val="tx1"/>
                </a:solidFill>
                <a:latin typeface="Arial" pitchFamily="34" charset="0"/>
                <a:ea typeface="+mn-ea"/>
                <a:cs typeface="Arial" pitchFamily="34" charset="0"/>
              </a:defRPr>
            </a:lvl3pPr>
            <a:lvl4pPr marL="1600160" indent="-228594" algn="l" rtl="0" fontAlgn="base">
              <a:spcBef>
                <a:spcPct val="20000"/>
              </a:spcBef>
              <a:spcAft>
                <a:spcPct val="0"/>
              </a:spcAft>
              <a:buFont typeface="Arial" pitchFamily="34" charset="0"/>
              <a:buChar char="–"/>
              <a:defRPr sz="2800" kern="1200">
                <a:solidFill>
                  <a:schemeClr val="tx1"/>
                </a:solidFill>
                <a:latin typeface="Arial" pitchFamily="34" charset="0"/>
                <a:ea typeface="+mn-ea"/>
                <a:cs typeface="Arial" pitchFamily="34" charset="0"/>
              </a:defRPr>
            </a:lvl4pPr>
            <a:lvl5pPr marL="2057349" indent="-228594" algn="l" rtl="0" fontAlgn="base">
              <a:spcBef>
                <a:spcPct val="20000"/>
              </a:spcBef>
              <a:spcAft>
                <a:spcPct val="0"/>
              </a:spcAft>
              <a:buFont typeface="Arial" pitchFamily="34" charset="0"/>
              <a:buChar char="»"/>
              <a:defRPr sz="2800" kern="1200">
                <a:solidFill>
                  <a:schemeClr val="tx1"/>
                </a:solidFill>
                <a:latin typeface="Arial" pitchFamily="34" charset="0"/>
                <a:ea typeface="+mn-ea"/>
                <a:cs typeface="Arial" pitchFamily="34" charset="0"/>
              </a:defRPr>
            </a:lvl5pPr>
            <a:lvl6pPr marL="2514537"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726"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914"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103"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20000"/>
              </a:spcBef>
              <a:spcAft>
                <a:spcPct val="0"/>
              </a:spcAft>
              <a:buClrTx/>
              <a:buSzTx/>
              <a:buFont typeface="Arial" pitchFamily="34" charset="0"/>
              <a:buNone/>
              <a:tabLst/>
              <a:defRPr/>
            </a:pPr>
            <a:r>
              <a:rPr kumimoji="0" lang="en-US" sz="1800" b="0" i="0" u="none" strike="noStrike" kern="1200" cap="none" spc="0" normalizeH="0" baseline="0" noProof="0">
                <a:ln>
                  <a:noFill/>
                </a:ln>
                <a:solidFill>
                  <a:srgbClr val="000000"/>
                </a:solidFill>
                <a:effectLst/>
                <a:uLnTx/>
                <a:uFillTx/>
                <a:latin typeface="Arial" pitchFamily="34" charset="0"/>
                <a:ea typeface="+mn-ea"/>
                <a:cs typeface="Arial" pitchFamily="34" charset="0"/>
              </a:rPr>
              <a:t>Timeline text to go in here</a:t>
            </a:r>
          </a:p>
        </p:txBody>
      </p:sp>
      <p:sp>
        <p:nvSpPr>
          <p:cNvPr id="19" name="Content Placeholder 2">
            <a:extLst>
              <a:ext uri="{FF2B5EF4-FFF2-40B4-BE49-F238E27FC236}">
                <a16:creationId xmlns:a16="http://schemas.microsoft.com/office/drawing/2014/main" id="{23976CF7-40C4-970A-551F-B8EAB2FC7DEF}"/>
              </a:ext>
            </a:extLst>
          </p:cNvPr>
          <p:cNvSpPr txBox="1">
            <a:spLocks/>
          </p:cNvSpPr>
          <p:nvPr/>
        </p:nvSpPr>
        <p:spPr bwMode="auto">
          <a:xfrm>
            <a:off x="9265020" y="5559134"/>
            <a:ext cx="1808430" cy="62494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marL="342891" indent="-342891" algn="l" rtl="0" fontAlgn="base">
              <a:spcBef>
                <a:spcPct val="20000"/>
              </a:spcBef>
              <a:spcAft>
                <a:spcPct val="0"/>
              </a:spcAft>
              <a:buFont typeface="Arial" pitchFamily="34" charset="0"/>
              <a:buChar char="•"/>
              <a:defRPr sz="2800" kern="1200">
                <a:solidFill>
                  <a:schemeClr val="tx1"/>
                </a:solidFill>
                <a:latin typeface="Arial" pitchFamily="34" charset="0"/>
                <a:ea typeface="+mn-ea"/>
                <a:cs typeface="Arial" pitchFamily="34" charset="0"/>
              </a:defRPr>
            </a:lvl1pPr>
            <a:lvl2pPr marL="742932" indent="-285744" algn="l" rtl="0" fontAlgn="base">
              <a:spcBef>
                <a:spcPct val="20000"/>
              </a:spcBef>
              <a:spcAft>
                <a:spcPct val="0"/>
              </a:spcAft>
              <a:buFont typeface="Arial" pitchFamily="34" charset="0"/>
              <a:buChar char="–"/>
              <a:defRPr sz="2800" kern="1200">
                <a:solidFill>
                  <a:schemeClr val="tx1"/>
                </a:solidFill>
                <a:latin typeface="Arial" pitchFamily="34" charset="0"/>
                <a:ea typeface="+mn-ea"/>
                <a:cs typeface="Arial" pitchFamily="34" charset="0"/>
              </a:defRPr>
            </a:lvl2pPr>
            <a:lvl3pPr marL="1142971" indent="-228594" algn="l" rtl="0" fontAlgn="base">
              <a:spcBef>
                <a:spcPct val="20000"/>
              </a:spcBef>
              <a:spcAft>
                <a:spcPct val="0"/>
              </a:spcAft>
              <a:buFont typeface="Arial" pitchFamily="34" charset="0"/>
              <a:buChar char="•"/>
              <a:defRPr sz="2800" kern="1200">
                <a:solidFill>
                  <a:schemeClr val="tx1"/>
                </a:solidFill>
                <a:latin typeface="Arial" pitchFamily="34" charset="0"/>
                <a:ea typeface="+mn-ea"/>
                <a:cs typeface="Arial" pitchFamily="34" charset="0"/>
              </a:defRPr>
            </a:lvl3pPr>
            <a:lvl4pPr marL="1600160" indent="-228594" algn="l" rtl="0" fontAlgn="base">
              <a:spcBef>
                <a:spcPct val="20000"/>
              </a:spcBef>
              <a:spcAft>
                <a:spcPct val="0"/>
              </a:spcAft>
              <a:buFont typeface="Arial" pitchFamily="34" charset="0"/>
              <a:buChar char="–"/>
              <a:defRPr sz="2800" kern="1200">
                <a:solidFill>
                  <a:schemeClr val="tx1"/>
                </a:solidFill>
                <a:latin typeface="Arial" pitchFamily="34" charset="0"/>
                <a:ea typeface="+mn-ea"/>
                <a:cs typeface="Arial" pitchFamily="34" charset="0"/>
              </a:defRPr>
            </a:lvl4pPr>
            <a:lvl5pPr marL="2057349" indent="-228594" algn="l" rtl="0" fontAlgn="base">
              <a:spcBef>
                <a:spcPct val="20000"/>
              </a:spcBef>
              <a:spcAft>
                <a:spcPct val="0"/>
              </a:spcAft>
              <a:buFont typeface="Arial" pitchFamily="34" charset="0"/>
              <a:buChar char="»"/>
              <a:defRPr sz="2800" kern="1200">
                <a:solidFill>
                  <a:schemeClr val="tx1"/>
                </a:solidFill>
                <a:latin typeface="Arial" pitchFamily="34" charset="0"/>
                <a:ea typeface="+mn-ea"/>
                <a:cs typeface="Arial" pitchFamily="34" charset="0"/>
              </a:defRPr>
            </a:lvl5pPr>
            <a:lvl6pPr marL="2514537"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726"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914"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103"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20000"/>
              </a:spcBef>
              <a:spcAft>
                <a:spcPct val="0"/>
              </a:spcAft>
              <a:buClrTx/>
              <a:buSzTx/>
              <a:buFont typeface="Arial" pitchFamily="34" charset="0"/>
              <a:buNone/>
              <a:tabLst/>
              <a:defRPr/>
            </a:pPr>
            <a:r>
              <a:rPr kumimoji="0" lang="en-US" sz="1800" b="0" i="0" u="none" strike="noStrike" kern="1200" cap="none" spc="0" normalizeH="0" baseline="0" noProof="0">
                <a:ln>
                  <a:noFill/>
                </a:ln>
                <a:solidFill>
                  <a:srgbClr val="000000"/>
                </a:solidFill>
                <a:effectLst/>
                <a:uLnTx/>
                <a:uFillTx/>
                <a:latin typeface="Arial" pitchFamily="34" charset="0"/>
                <a:ea typeface="+mn-ea"/>
                <a:cs typeface="Arial" pitchFamily="34" charset="0"/>
              </a:rPr>
              <a:t>Timeline text to go in here</a:t>
            </a:r>
          </a:p>
        </p:txBody>
      </p:sp>
      <p:sp>
        <p:nvSpPr>
          <p:cNvPr id="21" name="Content Placeholder 2">
            <a:extLst>
              <a:ext uri="{FF2B5EF4-FFF2-40B4-BE49-F238E27FC236}">
                <a16:creationId xmlns:a16="http://schemas.microsoft.com/office/drawing/2014/main" id="{C36F625D-D5C8-91B3-5156-86EA12E4E8D5}"/>
              </a:ext>
            </a:extLst>
          </p:cNvPr>
          <p:cNvSpPr txBox="1">
            <a:spLocks/>
          </p:cNvSpPr>
          <p:nvPr/>
        </p:nvSpPr>
        <p:spPr bwMode="auto">
          <a:xfrm>
            <a:off x="2994849" y="3535874"/>
            <a:ext cx="1808430" cy="624944"/>
          </a:xfrm>
          <a:prstGeom prst="rect">
            <a:avLst/>
          </a:prstGeom>
          <a:noFill/>
          <a:ln w="9525">
            <a:noFill/>
            <a:miter lim="800000"/>
            <a:headEnd/>
            <a:tailEnd/>
          </a:ln>
        </p:spPr>
        <p:txBody>
          <a:bodyPr vert="horz" wrap="square" lIns="0" tIns="0" rIns="0" bIns="0" numCol="1" anchor="b" anchorCtr="0" compatLnSpc="1">
            <a:prstTxWarp prst="textNoShape">
              <a:avLst/>
            </a:prstTxWarp>
          </a:bodyPr>
          <a:lstStyle>
            <a:lvl1pPr marL="342891" indent="-342891" algn="l" rtl="0" fontAlgn="base">
              <a:spcBef>
                <a:spcPct val="20000"/>
              </a:spcBef>
              <a:spcAft>
                <a:spcPct val="0"/>
              </a:spcAft>
              <a:buFont typeface="Arial" pitchFamily="34" charset="0"/>
              <a:buChar char="•"/>
              <a:defRPr sz="2800" kern="1200">
                <a:solidFill>
                  <a:schemeClr val="tx1"/>
                </a:solidFill>
                <a:latin typeface="Arial" pitchFamily="34" charset="0"/>
                <a:ea typeface="+mn-ea"/>
                <a:cs typeface="Arial" pitchFamily="34" charset="0"/>
              </a:defRPr>
            </a:lvl1pPr>
            <a:lvl2pPr marL="742932" indent="-285744" algn="l" rtl="0" fontAlgn="base">
              <a:spcBef>
                <a:spcPct val="20000"/>
              </a:spcBef>
              <a:spcAft>
                <a:spcPct val="0"/>
              </a:spcAft>
              <a:buFont typeface="Arial" pitchFamily="34" charset="0"/>
              <a:buChar char="–"/>
              <a:defRPr sz="2800" kern="1200">
                <a:solidFill>
                  <a:schemeClr val="tx1"/>
                </a:solidFill>
                <a:latin typeface="Arial" pitchFamily="34" charset="0"/>
                <a:ea typeface="+mn-ea"/>
                <a:cs typeface="Arial" pitchFamily="34" charset="0"/>
              </a:defRPr>
            </a:lvl2pPr>
            <a:lvl3pPr marL="1142971" indent="-228594" algn="l" rtl="0" fontAlgn="base">
              <a:spcBef>
                <a:spcPct val="20000"/>
              </a:spcBef>
              <a:spcAft>
                <a:spcPct val="0"/>
              </a:spcAft>
              <a:buFont typeface="Arial" pitchFamily="34" charset="0"/>
              <a:buChar char="•"/>
              <a:defRPr sz="2800" kern="1200">
                <a:solidFill>
                  <a:schemeClr val="tx1"/>
                </a:solidFill>
                <a:latin typeface="Arial" pitchFamily="34" charset="0"/>
                <a:ea typeface="+mn-ea"/>
                <a:cs typeface="Arial" pitchFamily="34" charset="0"/>
              </a:defRPr>
            </a:lvl3pPr>
            <a:lvl4pPr marL="1600160" indent="-228594" algn="l" rtl="0" fontAlgn="base">
              <a:spcBef>
                <a:spcPct val="20000"/>
              </a:spcBef>
              <a:spcAft>
                <a:spcPct val="0"/>
              </a:spcAft>
              <a:buFont typeface="Arial" pitchFamily="34" charset="0"/>
              <a:buChar char="–"/>
              <a:defRPr sz="2800" kern="1200">
                <a:solidFill>
                  <a:schemeClr val="tx1"/>
                </a:solidFill>
                <a:latin typeface="Arial" pitchFamily="34" charset="0"/>
                <a:ea typeface="+mn-ea"/>
                <a:cs typeface="Arial" pitchFamily="34" charset="0"/>
              </a:defRPr>
            </a:lvl4pPr>
            <a:lvl5pPr marL="2057349" indent="-228594" algn="l" rtl="0" fontAlgn="base">
              <a:spcBef>
                <a:spcPct val="20000"/>
              </a:spcBef>
              <a:spcAft>
                <a:spcPct val="0"/>
              </a:spcAft>
              <a:buFont typeface="Arial" pitchFamily="34" charset="0"/>
              <a:buChar char="»"/>
              <a:defRPr sz="2800" kern="1200">
                <a:solidFill>
                  <a:schemeClr val="tx1"/>
                </a:solidFill>
                <a:latin typeface="Arial" pitchFamily="34" charset="0"/>
                <a:ea typeface="+mn-ea"/>
                <a:cs typeface="Arial" pitchFamily="34" charset="0"/>
              </a:defRPr>
            </a:lvl5pPr>
            <a:lvl6pPr marL="2514537"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726"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914"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103"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20000"/>
              </a:spcBef>
              <a:spcAft>
                <a:spcPct val="0"/>
              </a:spcAft>
              <a:buClrTx/>
              <a:buSzTx/>
              <a:buFont typeface="Arial" pitchFamily="34" charset="0"/>
              <a:buNone/>
              <a:tabLst/>
              <a:defRPr/>
            </a:pPr>
            <a:r>
              <a:rPr kumimoji="0" lang="en-US" sz="1800" b="0" i="0" u="none" strike="noStrike" kern="1200" cap="none" spc="0" normalizeH="0" baseline="0" noProof="0">
                <a:ln>
                  <a:noFill/>
                </a:ln>
                <a:solidFill>
                  <a:srgbClr val="000000"/>
                </a:solidFill>
                <a:effectLst/>
                <a:uLnTx/>
                <a:uFillTx/>
                <a:latin typeface="Arial" pitchFamily="34" charset="0"/>
                <a:ea typeface="+mn-ea"/>
                <a:cs typeface="Arial" pitchFamily="34" charset="0"/>
              </a:rPr>
              <a:t>Timeline text to go in here</a:t>
            </a:r>
          </a:p>
        </p:txBody>
      </p:sp>
      <p:sp>
        <p:nvSpPr>
          <p:cNvPr id="22" name="Content Placeholder 2">
            <a:extLst>
              <a:ext uri="{FF2B5EF4-FFF2-40B4-BE49-F238E27FC236}">
                <a16:creationId xmlns:a16="http://schemas.microsoft.com/office/drawing/2014/main" id="{D517DF5E-A352-40B9-2442-801A677506B5}"/>
              </a:ext>
            </a:extLst>
          </p:cNvPr>
          <p:cNvSpPr txBox="1">
            <a:spLocks/>
          </p:cNvSpPr>
          <p:nvPr/>
        </p:nvSpPr>
        <p:spPr bwMode="auto">
          <a:xfrm>
            <a:off x="7174963" y="3535874"/>
            <a:ext cx="1808430" cy="624944"/>
          </a:xfrm>
          <a:prstGeom prst="rect">
            <a:avLst/>
          </a:prstGeom>
          <a:noFill/>
          <a:ln w="9525">
            <a:noFill/>
            <a:miter lim="800000"/>
            <a:headEnd/>
            <a:tailEnd/>
          </a:ln>
        </p:spPr>
        <p:txBody>
          <a:bodyPr vert="horz" wrap="square" lIns="0" tIns="0" rIns="0" bIns="0" numCol="1" anchor="b" anchorCtr="0" compatLnSpc="1">
            <a:prstTxWarp prst="textNoShape">
              <a:avLst/>
            </a:prstTxWarp>
          </a:bodyPr>
          <a:lstStyle>
            <a:lvl1pPr marL="342891" indent="-342891" algn="l" rtl="0" fontAlgn="base">
              <a:spcBef>
                <a:spcPct val="20000"/>
              </a:spcBef>
              <a:spcAft>
                <a:spcPct val="0"/>
              </a:spcAft>
              <a:buFont typeface="Arial" pitchFamily="34" charset="0"/>
              <a:buChar char="•"/>
              <a:defRPr sz="2800" kern="1200">
                <a:solidFill>
                  <a:schemeClr val="tx1"/>
                </a:solidFill>
                <a:latin typeface="Arial" pitchFamily="34" charset="0"/>
                <a:ea typeface="+mn-ea"/>
                <a:cs typeface="Arial" pitchFamily="34" charset="0"/>
              </a:defRPr>
            </a:lvl1pPr>
            <a:lvl2pPr marL="742932" indent="-285744" algn="l" rtl="0" fontAlgn="base">
              <a:spcBef>
                <a:spcPct val="20000"/>
              </a:spcBef>
              <a:spcAft>
                <a:spcPct val="0"/>
              </a:spcAft>
              <a:buFont typeface="Arial" pitchFamily="34" charset="0"/>
              <a:buChar char="–"/>
              <a:defRPr sz="2800" kern="1200">
                <a:solidFill>
                  <a:schemeClr val="tx1"/>
                </a:solidFill>
                <a:latin typeface="Arial" pitchFamily="34" charset="0"/>
                <a:ea typeface="+mn-ea"/>
                <a:cs typeface="Arial" pitchFamily="34" charset="0"/>
              </a:defRPr>
            </a:lvl2pPr>
            <a:lvl3pPr marL="1142971" indent="-228594" algn="l" rtl="0" fontAlgn="base">
              <a:spcBef>
                <a:spcPct val="20000"/>
              </a:spcBef>
              <a:spcAft>
                <a:spcPct val="0"/>
              </a:spcAft>
              <a:buFont typeface="Arial" pitchFamily="34" charset="0"/>
              <a:buChar char="•"/>
              <a:defRPr sz="2800" kern="1200">
                <a:solidFill>
                  <a:schemeClr val="tx1"/>
                </a:solidFill>
                <a:latin typeface="Arial" pitchFamily="34" charset="0"/>
                <a:ea typeface="+mn-ea"/>
                <a:cs typeface="Arial" pitchFamily="34" charset="0"/>
              </a:defRPr>
            </a:lvl3pPr>
            <a:lvl4pPr marL="1600160" indent="-228594" algn="l" rtl="0" fontAlgn="base">
              <a:spcBef>
                <a:spcPct val="20000"/>
              </a:spcBef>
              <a:spcAft>
                <a:spcPct val="0"/>
              </a:spcAft>
              <a:buFont typeface="Arial" pitchFamily="34" charset="0"/>
              <a:buChar char="–"/>
              <a:defRPr sz="2800" kern="1200">
                <a:solidFill>
                  <a:schemeClr val="tx1"/>
                </a:solidFill>
                <a:latin typeface="Arial" pitchFamily="34" charset="0"/>
                <a:ea typeface="+mn-ea"/>
                <a:cs typeface="Arial" pitchFamily="34" charset="0"/>
              </a:defRPr>
            </a:lvl4pPr>
            <a:lvl5pPr marL="2057349" indent="-228594" algn="l" rtl="0" fontAlgn="base">
              <a:spcBef>
                <a:spcPct val="20000"/>
              </a:spcBef>
              <a:spcAft>
                <a:spcPct val="0"/>
              </a:spcAft>
              <a:buFont typeface="Arial" pitchFamily="34" charset="0"/>
              <a:buChar char="»"/>
              <a:defRPr sz="2800" kern="1200">
                <a:solidFill>
                  <a:schemeClr val="tx1"/>
                </a:solidFill>
                <a:latin typeface="Arial" pitchFamily="34" charset="0"/>
                <a:ea typeface="+mn-ea"/>
                <a:cs typeface="Arial" pitchFamily="34" charset="0"/>
              </a:defRPr>
            </a:lvl5pPr>
            <a:lvl6pPr marL="2514537"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726"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914"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103"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20000"/>
              </a:spcBef>
              <a:spcAft>
                <a:spcPct val="0"/>
              </a:spcAft>
              <a:buClrTx/>
              <a:buSzTx/>
              <a:buFont typeface="Arial" pitchFamily="34" charset="0"/>
              <a:buNone/>
              <a:tabLst/>
              <a:defRPr/>
            </a:pPr>
            <a:r>
              <a:rPr kumimoji="0" lang="en-US" sz="1800" b="0" i="0" u="none" strike="noStrike" kern="1200" cap="none" spc="0" normalizeH="0" baseline="0" noProof="0">
                <a:ln>
                  <a:noFill/>
                </a:ln>
                <a:solidFill>
                  <a:srgbClr val="000000"/>
                </a:solidFill>
                <a:effectLst/>
                <a:uLnTx/>
                <a:uFillTx/>
                <a:latin typeface="Arial" pitchFamily="34" charset="0"/>
                <a:ea typeface="+mn-ea"/>
                <a:cs typeface="Arial" pitchFamily="34" charset="0"/>
              </a:rPr>
              <a:t>Timeline text to go in here</a:t>
            </a:r>
          </a:p>
        </p:txBody>
      </p:sp>
      <p:pic>
        <p:nvPicPr>
          <p:cNvPr id="24" name="Graphic 23" descr="Alarm clock with solid fill">
            <a:extLst>
              <a:ext uri="{FF2B5EF4-FFF2-40B4-BE49-F238E27FC236}">
                <a16:creationId xmlns:a16="http://schemas.microsoft.com/office/drawing/2014/main" id="{C2D94E72-363B-979E-C31D-947A9FD99CB7}"/>
              </a:ext>
            </a:extLst>
          </p:cNvPr>
          <p:cNvPicPr>
            <a:picLocks noChangeAspect="1"/>
          </p:cNvPicPr>
          <p:nvPr/>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187489" y="4082189"/>
            <a:ext cx="662462" cy="659593"/>
          </a:xfrm>
          <a:prstGeom prst="rect">
            <a:avLst/>
          </a:prstGeom>
        </p:spPr>
      </p:pic>
      <p:pic>
        <p:nvPicPr>
          <p:cNvPr id="26" name="Graphic 25" descr="Brainstorm with solid fill">
            <a:extLst>
              <a:ext uri="{FF2B5EF4-FFF2-40B4-BE49-F238E27FC236}">
                <a16:creationId xmlns:a16="http://schemas.microsoft.com/office/drawing/2014/main" id="{6543D4C8-628F-FE3F-41F7-79246A29E40D}"/>
              </a:ext>
            </a:extLst>
          </p:cNvPr>
          <p:cNvPicPr>
            <a:picLocks noChangeAspect="1"/>
          </p:cNvPicPr>
          <p:nvPr/>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749417" y="4199874"/>
            <a:ext cx="550658" cy="548274"/>
          </a:xfrm>
          <a:prstGeom prst="rect">
            <a:avLst/>
          </a:prstGeom>
        </p:spPr>
      </p:pic>
      <p:pic>
        <p:nvPicPr>
          <p:cNvPr id="28" name="Graphic 27" descr="Checkbox Ticked with solid fill">
            <a:extLst>
              <a:ext uri="{FF2B5EF4-FFF2-40B4-BE49-F238E27FC236}">
                <a16:creationId xmlns:a16="http://schemas.microsoft.com/office/drawing/2014/main" id="{F7D2B4CD-3F84-25BB-DBA3-A7C1A079583D}"/>
              </a:ext>
            </a:extLst>
          </p:cNvPr>
          <p:cNvPicPr>
            <a:picLocks noChangeAspect="1"/>
          </p:cNvPicPr>
          <p:nvPr/>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1323124" y="4045218"/>
            <a:ext cx="771891" cy="768549"/>
          </a:xfrm>
          <a:prstGeom prst="rect">
            <a:avLst/>
          </a:prstGeom>
        </p:spPr>
      </p:pic>
    </p:spTree>
    <p:extLst>
      <p:ext uri="{BB962C8B-B14F-4D97-AF65-F5344CB8AC3E}">
        <p14:creationId xmlns:p14="http://schemas.microsoft.com/office/powerpoint/2010/main" val="140609267"/>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C583C6B5-F5D2-6AD6-F99C-AAD7F16D38A8}"/>
              </a:ext>
            </a:extLst>
          </p:cNvPr>
          <p:cNvSpPr>
            <a:spLocks noGrp="1"/>
          </p:cNvSpPr>
          <p:nvPr>
            <p:ph type="pic" sz="quarter" idx="14"/>
          </p:nvPr>
        </p:nvSpPr>
        <p:spPr/>
        <p:txBody>
          <a:bodyPr/>
          <a:lstStyle/>
          <a:p>
            <a:endParaRPr lang="en-US"/>
          </a:p>
        </p:txBody>
      </p:sp>
      <p:sp>
        <p:nvSpPr>
          <p:cNvPr id="5" name="Title 4">
            <a:extLst>
              <a:ext uri="{FF2B5EF4-FFF2-40B4-BE49-F238E27FC236}">
                <a16:creationId xmlns:a16="http://schemas.microsoft.com/office/drawing/2014/main" id="{2D1A7351-8D05-8E5F-88C1-223AC3BB6786}"/>
              </a:ext>
            </a:extLst>
          </p:cNvPr>
          <p:cNvSpPr>
            <a:spLocks noGrp="1"/>
          </p:cNvSpPr>
          <p:nvPr>
            <p:ph type="title"/>
          </p:nvPr>
        </p:nvSpPr>
        <p:spPr>
          <a:xfrm>
            <a:off x="527552" y="365125"/>
            <a:ext cx="5101352" cy="1325563"/>
          </a:xfrm>
        </p:spPr>
        <p:txBody>
          <a:bodyPr/>
          <a:lstStyle/>
          <a:p>
            <a:r>
              <a:rPr lang="en-US"/>
              <a:t>Layout 4</a:t>
            </a:r>
          </a:p>
        </p:txBody>
      </p:sp>
      <p:sp>
        <p:nvSpPr>
          <p:cNvPr id="6" name="Content Placeholder 5">
            <a:extLst>
              <a:ext uri="{FF2B5EF4-FFF2-40B4-BE49-F238E27FC236}">
                <a16:creationId xmlns:a16="http://schemas.microsoft.com/office/drawing/2014/main" id="{C9757941-45DF-FD19-A44B-9A730EF73083}"/>
              </a:ext>
            </a:extLst>
          </p:cNvPr>
          <p:cNvSpPr>
            <a:spLocks noGrp="1"/>
          </p:cNvSpPr>
          <p:nvPr>
            <p:ph idx="1"/>
          </p:nvPr>
        </p:nvSpPr>
        <p:spPr>
          <a:xfrm>
            <a:off x="527552" y="1825625"/>
            <a:ext cx="5101352" cy="4351338"/>
          </a:xfrm>
        </p:spPr>
        <p:txBody>
          <a:bodyPr/>
          <a:lstStyle/>
          <a:p>
            <a:endParaRPr lang="en-US"/>
          </a:p>
        </p:txBody>
      </p:sp>
    </p:spTree>
    <p:extLst>
      <p:ext uri="{BB962C8B-B14F-4D97-AF65-F5344CB8AC3E}">
        <p14:creationId xmlns:p14="http://schemas.microsoft.com/office/powerpoint/2010/main" val="38175184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person wearing protective glasses and gloves&#10;&#10;Description automatically generated">
            <a:extLst>
              <a:ext uri="{FF2B5EF4-FFF2-40B4-BE49-F238E27FC236}">
                <a16:creationId xmlns:a16="http://schemas.microsoft.com/office/drawing/2014/main" id="{D91F3C07-C765-CB5C-0740-6E27F08B5EB5}"/>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l="-4391"/>
          <a:stretch/>
        </p:blipFill>
        <p:spPr>
          <a:xfrm>
            <a:off x="1900621" y="0"/>
            <a:ext cx="10291379" cy="6858000"/>
          </a:xfrm>
          <a:prstGeom prst="rect">
            <a:avLst/>
          </a:prstGeom>
        </p:spPr>
      </p:pic>
      <p:sp>
        <p:nvSpPr>
          <p:cNvPr id="9" name="Rectangle 8">
            <a:extLst>
              <a:ext uri="{FF2B5EF4-FFF2-40B4-BE49-F238E27FC236}">
                <a16:creationId xmlns:a16="http://schemas.microsoft.com/office/drawing/2014/main" id="{82F73960-A351-A76E-21EC-6EE845B64859}"/>
              </a:ext>
            </a:extLst>
          </p:cNvPr>
          <p:cNvSpPr/>
          <p:nvPr/>
        </p:nvSpPr>
        <p:spPr>
          <a:xfrm>
            <a:off x="0" y="0"/>
            <a:ext cx="7128842" cy="6858000"/>
          </a:xfrm>
          <a:prstGeom prst="rect">
            <a:avLst/>
          </a:prstGeom>
          <a:gradFill>
            <a:gsLst>
              <a:gs pos="55000">
                <a:schemeClr val="bg1"/>
              </a:gs>
              <a:gs pos="100000">
                <a:schemeClr val="bg1">
                  <a:alpha val="0"/>
                </a:schemeClr>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pic>
        <p:nvPicPr>
          <p:cNvPr id="10" name="Picture 9" descr="A purple and white logo&#10;&#10;Description automatically generated">
            <a:extLst>
              <a:ext uri="{FF2B5EF4-FFF2-40B4-BE49-F238E27FC236}">
                <a16:creationId xmlns:a16="http://schemas.microsoft.com/office/drawing/2014/main" id="{56C7F590-F84A-E183-9952-F94D7D78212C}"/>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43455" y="547222"/>
            <a:ext cx="1762423" cy="745641"/>
          </a:xfrm>
          <a:prstGeom prst="rect">
            <a:avLst/>
          </a:prstGeom>
        </p:spPr>
      </p:pic>
      <p:sp>
        <p:nvSpPr>
          <p:cNvPr id="3" name="Title 2">
            <a:extLst>
              <a:ext uri="{FF2B5EF4-FFF2-40B4-BE49-F238E27FC236}">
                <a16:creationId xmlns:a16="http://schemas.microsoft.com/office/drawing/2014/main" id="{05E5C19B-A843-9844-98A3-DB89C6EB1F43}"/>
              </a:ext>
            </a:extLst>
          </p:cNvPr>
          <p:cNvSpPr>
            <a:spLocks noGrp="1"/>
          </p:cNvSpPr>
          <p:nvPr>
            <p:ph type="ctrTitle"/>
          </p:nvPr>
        </p:nvSpPr>
        <p:spPr>
          <a:xfrm>
            <a:off x="543455" y="2605406"/>
            <a:ext cx="5173160" cy="1470025"/>
          </a:xfrm>
        </p:spPr>
        <p:txBody>
          <a:bodyPr/>
          <a:lstStyle/>
          <a:p>
            <a:r>
              <a:rPr lang="en-GB" sz="5400">
                <a:solidFill>
                  <a:schemeClr val="tx2"/>
                </a:solidFill>
              </a:rPr>
              <a:t>Accelerating research</a:t>
            </a:r>
            <a:br>
              <a:rPr lang="en-GB" sz="5400">
                <a:solidFill>
                  <a:schemeClr val="tx2"/>
                </a:solidFill>
              </a:rPr>
            </a:br>
            <a:r>
              <a:rPr lang="en-GB" sz="5400">
                <a:solidFill>
                  <a:schemeClr val="tx2"/>
                </a:solidFill>
              </a:rPr>
              <a:t>excellence into</a:t>
            </a:r>
            <a:br>
              <a:rPr lang="en-GB" sz="5400">
                <a:solidFill>
                  <a:schemeClr val="tx2"/>
                </a:solidFill>
              </a:rPr>
            </a:br>
            <a:r>
              <a:rPr lang="en-GB" sz="5400">
                <a:solidFill>
                  <a:schemeClr val="tx2"/>
                </a:solidFill>
              </a:rPr>
              <a:t>impact</a:t>
            </a:r>
          </a:p>
        </p:txBody>
      </p:sp>
    </p:spTree>
    <p:extLst>
      <p:ext uri="{BB962C8B-B14F-4D97-AF65-F5344CB8AC3E}">
        <p14:creationId xmlns:p14="http://schemas.microsoft.com/office/powerpoint/2010/main" val="22702605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580DC7AF-0F94-CAA1-35A6-14634898F3A9}"/>
              </a:ext>
            </a:extLst>
          </p:cNvPr>
          <p:cNvSpPr/>
          <p:nvPr/>
        </p:nvSpPr>
        <p:spPr>
          <a:xfrm>
            <a:off x="0" y="0"/>
            <a:ext cx="12192000" cy="1882578"/>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6" name="Title 5">
            <a:extLst>
              <a:ext uri="{FF2B5EF4-FFF2-40B4-BE49-F238E27FC236}">
                <a16:creationId xmlns:a16="http://schemas.microsoft.com/office/drawing/2014/main" id="{AF3F8AC6-EFEB-3575-437E-60BDAAFFEAF4}"/>
              </a:ext>
            </a:extLst>
          </p:cNvPr>
          <p:cNvSpPr>
            <a:spLocks noGrp="1"/>
          </p:cNvSpPr>
          <p:nvPr>
            <p:ph type="title"/>
          </p:nvPr>
        </p:nvSpPr>
        <p:spPr/>
        <p:txBody>
          <a:bodyPr anchor="ctr"/>
          <a:lstStyle/>
          <a:p>
            <a:pPr algn="l">
              <a:lnSpc>
                <a:spcPct val="80000"/>
              </a:lnSpc>
            </a:pPr>
            <a:r>
              <a:rPr lang="en-US" sz="4800" noProof="0">
                <a:solidFill>
                  <a:schemeClr val="bg1"/>
                </a:solidFill>
              </a:rPr>
              <a:t>Our world-class research</a:t>
            </a:r>
            <a:endParaRPr lang="en-US" sz="4800">
              <a:solidFill>
                <a:schemeClr val="bg1"/>
              </a:solidFill>
            </a:endParaRPr>
          </a:p>
        </p:txBody>
      </p:sp>
      <p:pic>
        <p:nvPicPr>
          <p:cNvPr id="25" name="Picture 24">
            <a:extLst>
              <a:ext uri="{FF2B5EF4-FFF2-40B4-BE49-F238E27FC236}">
                <a16:creationId xmlns:a16="http://schemas.microsoft.com/office/drawing/2014/main" id="{4FFE32CE-302C-CF96-8A65-D1E232CC5386}"/>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222173" y="383793"/>
            <a:ext cx="1969827" cy="1119933"/>
          </a:xfrm>
          <a:prstGeom prst="rect">
            <a:avLst/>
          </a:prstGeom>
          <a:solidFill>
            <a:schemeClr val="bg1"/>
          </a:solidFill>
        </p:spPr>
      </p:pic>
      <p:sp>
        <p:nvSpPr>
          <p:cNvPr id="33" name="Freeform 32">
            <a:extLst>
              <a:ext uri="{FF2B5EF4-FFF2-40B4-BE49-F238E27FC236}">
                <a16:creationId xmlns:a16="http://schemas.microsoft.com/office/drawing/2014/main" id="{1D68BF1D-EE8A-E1DF-A3A5-9BA1180AD4F8}"/>
              </a:ext>
            </a:extLst>
          </p:cNvPr>
          <p:cNvSpPr/>
          <p:nvPr/>
        </p:nvSpPr>
        <p:spPr>
          <a:xfrm rot="2700000">
            <a:off x="4266142" y="3173921"/>
            <a:ext cx="3659716" cy="3659716"/>
          </a:xfrm>
          <a:custGeom>
            <a:avLst/>
            <a:gdLst>
              <a:gd name="connsiteX0" fmla="*/ 1039280 w 3659716"/>
              <a:gd name="connsiteY0" fmla="*/ 1039281 h 3659716"/>
              <a:gd name="connsiteX1" fmla="*/ 1488683 w 3659716"/>
              <a:gd name="connsiteY1" fmla="*/ 1039281 h 3659716"/>
              <a:gd name="connsiteX2" fmla="*/ 2527964 w 3659716"/>
              <a:gd name="connsiteY2" fmla="*/ 0 h 3659716"/>
              <a:gd name="connsiteX3" fmla="*/ 2916479 w 3659716"/>
              <a:gd name="connsiteY3" fmla="*/ 388515 h 3659716"/>
              <a:gd name="connsiteX4" fmla="*/ 3458427 w 3659716"/>
              <a:gd name="connsiteY4" fmla="*/ 930463 h 3659716"/>
              <a:gd name="connsiteX5" fmla="*/ 3538762 w 3659716"/>
              <a:gd name="connsiteY5" fmla="*/ 1010799 h 3659716"/>
              <a:gd name="connsiteX6" fmla="*/ 3538762 w 3659716"/>
              <a:gd name="connsiteY6" fmla="*/ 1594818 h 3659716"/>
              <a:gd name="connsiteX7" fmla="*/ 1594818 w 3659716"/>
              <a:gd name="connsiteY7" fmla="*/ 3538762 h 3659716"/>
              <a:gd name="connsiteX8" fmla="*/ 1010799 w 3659716"/>
              <a:gd name="connsiteY8" fmla="*/ 3538762 h 3659716"/>
              <a:gd name="connsiteX9" fmla="*/ 930464 w 3659716"/>
              <a:gd name="connsiteY9" fmla="*/ 3458427 h 3659716"/>
              <a:gd name="connsiteX10" fmla="*/ 388515 w 3659716"/>
              <a:gd name="connsiteY10" fmla="*/ 2916478 h 3659716"/>
              <a:gd name="connsiteX11" fmla="*/ 0 w 3659716"/>
              <a:gd name="connsiteY11" fmla="*/ 2527963 h 3659716"/>
              <a:gd name="connsiteX12" fmla="*/ 1039280 w 3659716"/>
              <a:gd name="connsiteY12" fmla="*/ 1488684 h 3659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659716" h="3659716">
                <a:moveTo>
                  <a:pt x="1039280" y="1039281"/>
                </a:moveTo>
                <a:lnTo>
                  <a:pt x="1488683" y="1039281"/>
                </a:lnTo>
                <a:lnTo>
                  <a:pt x="2527964" y="0"/>
                </a:lnTo>
                <a:lnTo>
                  <a:pt x="2916479" y="388515"/>
                </a:lnTo>
                <a:lnTo>
                  <a:pt x="3458427" y="930463"/>
                </a:lnTo>
                <a:lnTo>
                  <a:pt x="3538762" y="1010799"/>
                </a:lnTo>
                <a:cubicBezTo>
                  <a:pt x="3700035" y="1172071"/>
                  <a:pt x="3700035" y="1433545"/>
                  <a:pt x="3538762" y="1594818"/>
                </a:cubicBezTo>
                <a:lnTo>
                  <a:pt x="1594818" y="3538762"/>
                </a:lnTo>
                <a:cubicBezTo>
                  <a:pt x="1433546" y="3700034"/>
                  <a:pt x="1172072" y="3700034"/>
                  <a:pt x="1010799" y="3538762"/>
                </a:cubicBezTo>
                <a:lnTo>
                  <a:pt x="930464" y="3458427"/>
                </a:lnTo>
                <a:lnTo>
                  <a:pt x="388515" y="2916478"/>
                </a:lnTo>
                <a:lnTo>
                  <a:pt x="0" y="2527963"/>
                </a:lnTo>
                <a:lnTo>
                  <a:pt x="1039280" y="1488684"/>
                </a:lnTo>
                <a:close/>
              </a:path>
            </a:pathLst>
          </a:cu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29" name="Rounded Rectangle 28">
            <a:extLst>
              <a:ext uri="{FF2B5EF4-FFF2-40B4-BE49-F238E27FC236}">
                <a16:creationId xmlns:a16="http://schemas.microsoft.com/office/drawing/2014/main" id="{99AB7871-3367-F48B-B6B3-7A73BCD5ED4D}"/>
              </a:ext>
            </a:extLst>
          </p:cNvPr>
          <p:cNvSpPr/>
          <p:nvPr/>
        </p:nvSpPr>
        <p:spPr>
          <a:xfrm>
            <a:off x="4452814" y="2657021"/>
            <a:ext cx="3286372" cy="3253304"/>
          </a:xfrm>
          <a:prstGeom prst="roundRect">
            <a:avLst>
              <a:gd name="adj" fmla="val 9007"/>
            </a:avLst>
          </a:prstGeom>
          <a:no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17" name="Rectangle 16">
            <a:extLst>
              <a:ext uri="{FF2B5EF4-FFF2-40B4-BE49-F238E27FC236}">
                <a16:creationId xmlns:a16="http://schemas.microsoft.com/office/drawing/2014/main" id="{DBAEA7BD-DC93-5942-A780-CC56774471D6}"/>
              </a:ext>
            </a:extLst>
          </p:cNvPr>
          <p:cNvSpPr/>
          <p:nvPr/>
        </p:nvSpPr>
        <p:spPr>
          <a:xfrm>
            <a:off x="4380637" y="2838734"/>
            <a:ext cx="3430726" cy="3066398"/>
          </a:xfrm>
          <a:prstGeom prst="rect">
            <a:avLst/>
          </a:prstGeom>
          <a:noFill/>
          <a:ln w="73025">
            <a:noFill/>
          </a:ln>
          <a:effectLst/>
        </p:spPr>
        <p:style>
          <a:lnRef idx="1">
            <a:schemeClr val="accent1"/>
          </a:lnRef>
          <a:fillRef idx="3">
            <a:schemeClr val="accent1"/>
          </a:fillRef>
          <a:effectRef idx="2">
            <a:schemeClr val="accent1"/>
          </a:effectRef>
          <a:fontRef idx="minor">
            <a:schemeClr val="lt1"/>
          </a:fontRef>
        </p:style>
        <p:txBody>
          <a:bodyPr wrap="none" lIns="91440" tIns="0" rIns="91440" bIns="45720" rtlCol="0" anchor="t"/>
          <a:lstStyle/>
          <a:p>
            <a:pPr marL="0" marR="0" lvl="0" indent="0" algn="ctr" defTabSz="914400" rtl="0" eaLnBrk="1" fontAlgn="base" latinLnBrk="0" hangingPunct="1">
              <a:lnSpc>
                <a:spcPct val="110000"/>
              </a:lnSpc>
              <a:spcBef>
                <a:spcPct val="0"/>
              </a:spcBef>
              <a:spcAft>
                <a:spcPts val="2400"/>
              </a:spcAft>
              <a:buClrTx/>
              <a:buSzTx/>
              <a:buFontTx/>
              <a:buNone/>
              <a:tabLst/>
              <a:defRPr/>
            </a:pPr>
            <a:r>
              <a:rPr kumimoji="0" lang="en-US" sz="7200" b="1" i="0" u="none" strike="noStrike" kern="1200" cap="none" spc="0" normalizeH="0" baseline="0" noProof="0">
                <a:ln>
                  <a:noFill/>
                </a:ln>
                <a:solidFill>
                  <a:srgbClr val="000000"/>
                </a:solidFill>
                <a:effectLst/>
                <a:uLnTx/>
                <a:uFillTx/>
                <a:latin typeface="Arial"/>
                <a:ea typeface="+mn-ea"/>
                <a:cs typeface="Arial"/>
              </a:rPr>
              <a:t>93</a:t>
            </a:r>
            <a:r>
              <a:rPr kumimoji="0" lang="en-US" sz="5400" b="1" i="0" u="none" strike="noStrike" kern="1200" cap="none" spc="0" normalizeH="0" baseline="0" noProof="0">
                <a:ln>
                  <a:noFill/>
                </a:ln>
                <a:solidFill>
                  <a:srgbClr val="000000"/>
                </a:solidFill>
                <a:effectLst/>
                <a:uLnTx/>
                <a:uFillTx/>
                <a:latin typeface="Arial"/>
                <a:ea typeface="+mn-ea"/>
                <a:cs typeface="Arial"/>
              </a:rPr>
              <a:t>%</a:t>
            </a:r>
            <a:endParaRPr kumimoji="0" lang="en-US" sz="7200" b="1" i="0" u="none" strike="noStrike" kern="1200" cap="none" spc="0" normalizeH="0" baseline="0" noProof="0">
              <a:ln>
                <a:noFill/>
              </a:ln>
              <a:solidFill>
                <a:srgbClr val="000000"/>
              </a:solidFill>
              <a:effectLst/>
              <a:uLnTx/>
              <a:uFillTx/>
              <a:latin typeface="Arial"/>
              <a:ea typeface="+mn-ea"/>
              <a:cs typeface="Arial"/>
            </a:endParaRPr>
          </a:p>
          <a:p>
            <a:pPr marL="0" marR="0" lvl="0" indent="0" algn="ctr" defTabSz="914400" rtl="0" eaLnBrk="1" fontAlgn="auto" latinLnBrk="0" hangingPunct="1">
              <a:lnSpc>
                <a:spcPct val="110000"/>
              </a:lnSpc>
              <a:spcBef>
                <a:spcPct val="0"/>
              </a:spcBef>
              <a:spcAft>
                <a:spcPct val="0"/>
              </a:spcAft>
              <a:buClrTx/>
              <a:buSzTx/>
              <a:buFontTx/>
              <a:buNone/>
              <a:tabLst/>
              <a:defRPr/>
            </a:pPr>
            <a:r>
              <a:rPr kumimoji="0" lang="en-US" sz="2000" b="0" i="0" u="none" strike="noStrike" kern="1200" cap="none" spc="0" normalizeH="0" baseline="0" noProof="0">
                <a:ln>
                  <a:noFill/>
                </a:ln>
                <a:solidFill>
                  <a:srgbClr val="000000"/>
                </a:solidFill>
                <a:effectLst/>
                <a:uLnTx/>
                <a:uFillTx/>
                <a:latin typeface="Arial"/>
                <a:ea typeface="+mn-ea"/>
                <a:cs typeface="Arial"/>
              </a:rPr>
              <a:t>of our research activity was </a:t>
            </a:r>
            <a:br>
              <a:rPr kumimoji="0" lang="en-US" sz="2000" b="0" i="0" u="none" strike="noStrike" kern="1200" cap="none" spc="0" normalizeH="0" baseline="0" noProof="0">
                <a:ln>
                  <a:noFill/>
                </a:ln>
                <a:solidFill>
                  <a:srgbClr val="000000"/>
                </a:solidFill>
                <a:effectLst/>
                <a:uLnTx/>
                <a:uFillTx/>
                <a:latin typeface="Arial"/>
                <a:ea typeface="+mn-ea"/>
                <a:cs typeface="Arial"/>
              </a:rPr>
            </a:br>
            <a:r>
              <a:rPr kumimoji="0" lang="en-US" sz="2000" b="0" i="0" u="none" strike="noStrike" kern="1200" cap="none" spc="0" normalizeH="0" baseline="0" noProof="0">
                <a:ln>
                  <a:noFill/>
                </a:ln>
                <a:solidFill>
                  <a:srgbClr val="000000"/>
                </a:solidFill>
                <a:effectLst/>
                <a:uLnTx/>
                <a:uFillTx/>
                <a:latin typeface="Arial"/>
                <a:ea typeface="+mn-ea"/>
                <a:cs typeface="Arial"/>
              </a:rPr>
              <a:t>assessed as 'world-leading’ </a:t>
            </a:r>
            <a:br>
              <a:rPr kumimoji="0" lang="en-US" sz="2000" b="0" i="0" u="none" strike="noStrike" kern="1200" cap="none" spc="0" normalizeH="0" baseline="0" noProof="0">
                <a:ln>
                  <a:noFill/>
                </a:ln>
                <a:solidFill>
                  <a:srgbClr val="000000"/>
                </a:solidFill>
                <a:effectLst/>
                <a:uLnTx/>
                <a:uFillTx/>
                <a:latin typeface="Arial"/>
                <a:ea typeface="+mn-ea"/>
                <a:cs typeface="Arial"/>
              </a:rPr>
            </a:br>
            <a:r>
              <a:rPr kumimoji="0" lang="en-US" sz="2000" b="0" i="0" u="none" strike="noStrike" kern="1200" cap="none" spc="0" normalizeH="0" baseline="0" noProof="0">
                <a:ln>
                  <a:noFill/>
                </a:ln>
                <a:solidFill>
                  <a:srgbClr val="000000"/>
                </a:solidFill>
                <a:effectLst/>
                <a:uLnTx/>
                <a:uFillTx/>
                <a:latin typeface="Arial"/>
                <a:ea typeface="+mn-ea"/>
                <a:cs typeface="Arial"/>
              </a:rPr>
              <a:t>(4*) or 'internationally </a:t>
            </a:r>
            <a:endParaRPr kumimoji="0" lang="en-US" sz="20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10000"/>
              </a:lnSpc>
              <a:spcBef>
                <a:spcPct val="0"/>
              </a:spcBef>
              <a:spcAft>
                <a:spcPct val="0"/>
              </a:spcAft>
              <a:buClrTx/>
              <a:buSzTx/>
              <a:buFontTx/>
              <a:buNone/>
              <a:tabLst/>
              <a:defRPr/>
            </a:pPr>
            <a:r>
              <a:rPr kumimoji="0" lang="en-US" sz="2000" b="0" i="0" u="none" strike="noStrike" kern="1200" cap="none" spc="0" normalizeH="0" baseline="0" noProof="0">
                <a:ln>
                  <a:noFill/>
                </a:ln>
                <a:solidFill>
                  <a:srgbClr val="000000"/>
                </a:solidFill>
                <a:effectLst/>
                <a:uLnTx/>
                <a:uFillTx/>
                <a:latin typeface="Arial"/>
                <a:ea typeface="+mn-ea"/>
                <a:cs typeface="Arial"/>
              </a:rPr>
              <a:t>excellent' (3*)</a:t>
            </a:r>
          </a:p>
          <a:p>
            <a:pPr marL="0" marR="0" lvl="0" indent="0" algn="ctr" defTabSz="914400" rtl="0" eaLnBrk="1" fontAlgn="auto" latinLnBrk="0" hangingPunct="1">
              <a:lnSpc>
                <a:spcPct val="110000"/>
              </a:lnSpc>
              <a:spcBef>
                <a:spcPct val="0"/>
              </a:spcBef>
              <a:spcAft>
                <a:spcPct val="0"/>
              </a:spcAft>
              <a:buClrTx/>
              <a:buSzTx/>
              <a:buFontTx/>
              <a:buNone/>
              <a:tabLst/>
              <a:defRPr/>
            </a:pPr>
            <a:endParaRPr kumimoji="0" lang="en-US" sz="1900" b="0" i="0" u="none" strike="noStrike" kern="1200" cap="none" spc="0" normalizeH="0" baseline="0" noProof="0">
              <a:ln>
                <a:noFill/>
              </a:ln>
              <a:solidFill>
                <a:srgbClr val="000000"/>
              </a:solidFill>
              <a:effectLst/>
              <a:uLnTx/>
              <a:uFillTx/>
              <a:latin typeface="Arial"/>
              <a:ea typeface="+mn-ea"/>
              <a:cs typeface="Arial"/>
            </a:endParaRPr>
          </a:p>
        </p:txBody>
      </p:sp>
      <p:sp>
        <p:nvSpPr>
          <p:cNvPr id="36" name="Freeform 35">
            <a:extLst>
              <a:ext uri="{FF2B5EF4-FFF2-40B4-BE49-F238E27FC236}">
                <a16:creationId xmlns:a16="http://schemas.microsoft.com/office/drawing/2014/main" id="{FB5377AC-EF60-B7CB-2C39-6392C208EEE7}"/>
              </a:ext>
            </a:extLst>
          </p:cNvPr>
          <p:cNvSpPr/>
          <p:nvPr/>
        </p:nvSpPr>
        <p:spPr>
          <a:xfrm rot="2700000">
            <a:off x="8155754" y="3173921"/>
            <a:ext cx="3659716" cy="3659716"/>
          </a:xfrm>
          <a:custGeom>
            <a:avLst/>
            <a:gdLst>
              <a:gd name="connsiteX0" fmla="*/ 1039280 w 3659716"/>
              <a:gd name="connsiteY0" fmla="*/ 1039281 h 3659716"/>
              <a:gd name="connsiteX1" fmla="*/ 1488683 w 3659716"/>
              <a:gd name="connsiteY1" fmla="*/ 1039281 h 3659716"/>
              <a:gd name="connsiteX2" fmla="*/ 2527964 w 3659716"/>
              <a:gd name="connsiteY2" fmla="*/ 0 h 3659716"/>
              <a:gd name="connsiteX3" fmla="*/ 2916479 w 3659716"/>
              <a:gd name="connsiteY3" fmla="*/ 388515 h 3659716"/>
              <a:gd name="connsiteX4" fmla="*/ 3458427 w 3659716"/>
              <a:gd name="connsiteY4" fmla="*/ 930463 h 3659716"/>
              <a:gd name="connsiteX5" fmla="*/ 3538762 w 3659716"/>
              <a:gd name="connsiteY5" fmla="*/ 1010799 h 3659716"/>
              <a:gd name="connsiteX6" fmla="*/ 3538762 w 3659716"/>
              <a:gd name="connsiteY6" fmla="*/ 1594818 h 3659716"/>
              <a:gd name="connsiteX7" fmla="*/ 1594818 w 3659716"/>
              <a:gd name="connsiteY7" fmla="*/ 3538762 h 3659716"/>
              <a:gd name="connsiteX8" fmla="*/ 1010799 w 3659716"/>
              <a:gd name="connsiteY8" fmla="*/ 3538762 h 3659716"/>
              <a:gd name="connsiteX9" fmla="*/ 930464 w 3659716"/>
              <a:gd name="connsiteY9" fmla="*/ 3458427 h 3659716"/>
              <a:gd name="connsiteX10" fmla="*/ 388515 w 3659716"/>
              <a:gd name="connsiteY10" fmla="*/ 2916478 h 3659716"/>
              <a:gd name="connsiteX11" fmla="*/ 0 w 3659716"/>
              <a:gd name="connsiteY11" fmla="*/ 2527963 h 3659716"/>
              <a:gd name="connsiteX12" fmla="*/ 1039280 w 3659716"/>
              <a:gd name="connsiteY12" fmla="*/ 1488684 h 3659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659716" h="3659716">
                <a:moveTo>
                  <a:pt x="1039280" y="1039281"/>
                </a:moveTo>
                <a:lnTo>
                  <a:pt x="1488683" y="1039281"/>
                </a:lnTo>
                <a:lnTo>
                  <a:pt x="2527964" y="0"/>
                </a:lnTo>
                <a:lnTo>
                  <a:pt x="2916479" y="388515"/>
                </a:lnTo>
                <a:lnTo>
                  <a:pt x="3458427" y="930463"/>
                </a:lnTo>
                <a:lnTo>
                  <a:pt x="3538762" y="1010799"/>
                </a:lnTo>
                <a:cubicBezTo>
                  <a:pt x="3700035" y="1172071"/>
                  <a:pt x="3700035" y="1433545"/>
                  <a:pt x="3538762" y="1594818"/>
                </a:cubicBezTo>
                <a:lnTo>
                  <a:pt x="1594818" y="3538762"/>
                </a:lnTo>
                <a:cubicBezTo>
                  <a:pt x="1433546" y="3700034"/>
                  <a:pt x="1172072" y="3700034"/>
                  <a:pt x="1010799" y="3538762"/>
                </a:cubicBezTo>
                <a:lnTo>
                  <a:pt x="930464" y="3458427"/>
                </a:lnTo>
                <a:lnTo>
                  <a:pt x="388515" y="2916478"/>
                </a:lnTo>
                <a:lnTo>
                  <a:pt x="0" y="2527963"/>
                </a:lnTo>
                <a:lnTo>
                  <a:pt x="1039280" y="1488684"/>
                </a:lnTo>
                <a:close/>
              </a:path>
            </a:pathLst>
          </a:custGeom>
          <a:solidFill>
            <a:schemeClr val="bg2">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37" name="Rounded Rectangle 36">
            <a:extLst>
              <a:ext uri="{FF2B5EF4-FFF2-40B4-BE49-F238E27FC236}">
                <a16:creationId xmlns:a16="http://schemas.microsoft.com/office/drawing/2014/main" id="{8E2AE665-8BB3-9EAA-58A9-2A053A3FD7AB}"/>
              </a:ext>
            </a:extLst>
          </p:cNvPr>
          <p:cNvSpPr/>
          <p:nvPr/>
        </p:nvSpPr>
        <p:spPr>
          <a:xfrm>
            <a:off x="8342426" y="2657021"/>
            <a:ext cx="3286372" cy="3253304"/>
          </a:xfrm>
          <a:prstGeom prst="roundRect">
            <a:avLst>
              <a:gd name="adj" fmla="val 9007"/>
            </a:avLst>
          </a:prstGeom>
          <a:no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38" name="Rectangle 37">
            <a:extLst>
              <a:ext uri="{FF2B5EF4-FFF2-40B4-BE49-F238E27FC236}">
                <a16:creationId xmlns:a16="http://schemas.microsoft.com/office/drawing/2014/main" id="{C0073779-4548-0AAD-675B-A23DA9BB0A60}"/>
              </a:ext>
            </a:extLst>
          </p:cNvPr>
          <p:cNvSpPr/>
          <p:nvPr/>
        </p:nvSpPr>
        <p:spPr>
          <a:xfrm>
            <a:off x="8270249" y="2838734"/>
            <a:ext cx="3430726" cy="3253304"/>
          </a:xfrm>
          <a:prstGeom prst="rect">
            <a:avLst/>
          </a:prstGeom>
          <a:noFill/>
          <a:ln w="73025">
            <a:noFill/>
          </a:ln>
          <a:effectLst/>
        </p:spPr>
        <p:style>
          <a:lnRef idx="1">
            <a:schemeClr val="accent1"/>
          </a:lnRef>
          <a:fillRef idx="3">
            <a:schemeClr val="accent1"/>
          </a:fillRef>
          <a:effectRef idx="2">
            <a:schemeClr val="accent1"/>
          </a:effectRef>
          <a:fontRef idx="minor">
            <a:schemeClr val="lt1"/>
          </a:fontRef>
        </p:style>
        <p:txBody>
          <a:bodyPr wrap="none" lIns="91440" tIns="0" rIns="91440" bIns="45720" rtlCol="0" anchor="t"/>
          <a:lstStyle/>
          <a:p>
            <a:pPr marL="0" marR="0" lvl="0" indent="0" algn="ctr" defTabSz="914400" rtl="0" eaLnBrk="1" fontAlgn="base" latinLnBrk="0" hangingPunct="1">
              <a:lnSpc>
                <a:spcPct val="110000"/>
              </a:lnSpc>
              <a:spcBef>
                <a:spcPct val="0"/>
              </a:spcBef>
              <a:spcAft>
                <a:spcPts val="2400"/>
              </a:spcAft>
              <a:buClrTx/>
              <a:buSzTx/>
              <a:buFontTx/>
              <a:buNone/>
              <a:tabLst/>
              <a:defRPr/>
            </a:pPr>
            <a:r>
              <a:rPr kumimoji="0" lang="en-US" sz="7200" b="1" i="0" u="none" strike="noStrike" kern="1200" cap="none" spc="0" normalizeH="0" baseline="0" noProof="0">
                <a:ln>
                  <a:noFill/>
                </a:ln>
                <a:solidFill>
                  <a:srgbClr val="000000"/>
                </a:solidFill>
                <a:effectLst/>
                <a:uLnTx/>
                <a:uFillTx/>
                <a:latin typeface="Arial"/>
                <a:ea typeface="+mn-ea"/>
                <a:cs typeface="Arial"/>
              </a:rPr>
              <a:t>5</a:t>
            </a:r>
          </a:p>
          <a:p>
            <a:pPr marL="0" marR="0" lvl="0" indent="0" algn="ctr" defTabSz="914400" rtl="0" eaLnBrk="1" fontAlgn="base" latinLnBrk="0" hangingPunct="1">
              <a:lnSpc>
                <a:spcPct val="110000"/>
              </a:lnSpc>
              <a:spcBef>
                <a:spcPct val="0"/>
              </a:spcBef>
              <a:spcAft>
                <a:spcPct val="0"/>
              </a:spcAft>
              <a:buClrTx/>
              <a:buSzTx/>
              <a:buFontTx/>
              <a:buNone/>
              <a:tabLst/>
              <a:defRPr/>
            </a:pPr>
            <a:r>
              <a:rPr kumimoji="0" lang="en-US" sz="2000" b="0" i="0" u="none" strike="noStrike" kern="1200" cap="none" spc="0" normalizeH="0" baseline="0" noProof="0">
                <a:ln>
                  <a:noFill/>
                </a:ln>
                <a:solidFill>
                  <a:srgbClr val="000000"/>
                </a:solidFill>
                <a:effectLst/>
                <a:uLnTx/>
                <a:uFillTx/>
                <a:latin typeface="Arial"/>
                <a:ea typeface="+mn-ea"/>
                <a:cs typeface="Arial"/>
              </a:rPr>
              <a:t>Ranked fifth</a:t>
            </a:r>
            <a:endParaRPr kumimoji="0" lang="en-US" sz="20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base" latinLnBrk="0" hangingPunct="1">
              <a:lnSpc>
                <a:spcPct val="110000"/>
              </a:lnSpc>
              <a:spcBef>
                <a:spcPct val="0"/>
              </a:spcBef>
              <a:spcAft>
                <a:spcPct val="0"/>
              </a:spcAft>
              <a:buClrTx/>
              <a:buSzTx/>
              <a:buFontTx/>
              <a:buNone/>
              <a:tabLst/>
              <a:defRPr/>
            </a:pPr>
            <a:r>
              <a:rPr kumimoji="0" lang="en-US" sz="2000" b="0" i="0" u="none" strike="noStrike" kern="1200" cap="none" spc="0" normalizeH="0" baseline="0" noProof="0">
                <a:ln>
                  <a:noFill/>
                </a:ln>
                <a:solidFill>
                  <a:srgbClr val="000000"/>
                </a:solidFill>
                <a:effectLst/>
                <a:uLnTx/>
                <a:uFillTx/>
                <a:latin typeface="Arial"/>
                <a:ea typeface="+mn-ea"/>
                <a:cs typeface="Arial"/>
              </a:rPr>
              <a:t> in the UK in terms </a:t>
            </a:r>
            <a:endParaRPr kumimoji="0" lang="en-US" sz="20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base" latinLnBrk="0" hangingPunct="1">
              <a:lnSpc>
                <a:spcPct val="110000"/>
              </a:lnSpc>
              <a:spcBef>
                <a:spcPct val="0"/>
              </a:spcBef>
              <a:spcAft>
                <a:spcPct val="0"/>
              </a:spcAft>
              <a:buClrTx/>
              <a:buSzTx/>
              <a:buFontTx/>
              <a:buNone/>
              <a:tabLst/>
              <a:defRPr/>
            </a:pPr>
            <a:r>
              <a:rPr kumimoji="0" lang="en-US" sz="2000" b="0" i="0" u="none" strike="noStrike" kern="1200" cap="none" spc="0" normalizeH="0" baseline="0" noProof="0">
                <a:ln>
                  <a:noFill/>
                </a:ln>
                <a:solidFill>
                  <a:srgbClr val="000000"/>
                </a:solidFill>
                <a:effectLst/>
                <a:uLnTx/>
                <a:uFillTx/>
                <a:latin typeface="Arial"/>
                <a:ea typeface="+mn-ea"/>
                <a:cs typeface="Arial"/>
              </a:rPr>
              <a:t>of research power</a:t>
            </a:r>
          </a:p>
        </p:txBody>
      </p:sp>
      <p:sp>
        <p:nvSpPr>
          <p:cNvPr id="39" name="Freeform 38">
            <a:extLst>
              <a:ext uri="{FF2B5EF4-FFF2-40B4-BE49-F238E27FC236}">
                <a16:creationId xmlns:a16="http://schemas.microsoft.com/office/drawing/2014/main" id="{731C6F4C-3024-6759-0779-97F1FBCBA22F}"/>
              </a:ext>
            </a:extLst>
          </p:cNvPr>
          <p:cNvSpPr/>
          <p:nvPr/>
        </p:nvSpPr>
        <p:spPr>
          <a:xfrm rot="2700000">
            <a:off x="376530" y="3173921"/>
            <a:ext cx="3659716" cy="3659716"/>
          </a:xfrm>
          <a:custGeom>
            <a:avLst/>
            <a:gdLst>
              <a:gd name="connsiteX0" fmla="*/ 1039280 w 3659716"/>
              <a:gd name="connsiteY0" fmla="*/ 1039281 h 3659716"/>
              <a:gd name="connsiteX1" fmla="*/ 1488683 w 3659716"/>
              <a:gd name="connsiteY1" fmla="*/ 1039281 h 3659716"/>
              <a:gd name="connsiteX2" fmla="*/ 2527964 w 3659716"/>
              <a:gd name="connsiteY2" fmla="*/ 0 h 3659716"/>
              <a:gd name="connsiteX3" fmla="*/ 2916479 w 3659716"/>
              <a:gd name="connsiteY3" fmla="*/ 388515 h 3659716"/>
              <a:gd name="connsiteX4" fmla="*/ 3458427 w 3659716"/>
              <a:gd name="connsiteY4" fmla="*/ 930463 h 3659716"/>
              <a:gd name="connsiteX5" fmla="*/ 3538762 w 3659716"/>
              <a:gd name="connsiteY5" fmla="*/ 1010799 h 3659716"/>
              <a:gd name="connsiteX6" fmla="*/ 3538762 w 3659716"/>
              <a:gd name="connsiteY6" fmla="*/ 1594818 h 3659716"/>
              <a:gd name="connsiteX7" fmla="*/ 1594818 w 3659716"/>
              <a:gd name="connsiteY7" fmla="*/ 3538762 h 3659716"/>
              <a:gd name="connsiteX8" fmla="*/ 1010799 w 3659716"/>
              <a:gd name="connsiteY8" fmla="*/ 3538762 h 3659716"/>
              <a:gd name="connsiteX9" fmla="*/ 930464 w 3659716"/>
              <a:gd name="connsiteY9" fmla="*/ 3458427 h 3659716"/>
              <a:gd name="connsiteX10" fmla="*/ 388515 w 3659716"/>
              <a:gd name="connsiteY10" fmla="*/ 2916478 h 3659716"/>
              <a:gd name="connsiteX11" fmla="*/ 0 w 3659716"/>
              <a:gd name="connsiteY11" fmla="*/ 2527963 h 3659716"/>
              <a:gd name="connsiteX12" fmla="*/ 1039280 w 3659716"/>
              <a:gd name="connsiteY12" fmla="*/ 1488684 h 3659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659716" h="3659716">
                <a:moveTo>
                  <a:pt x="1039280" y="1039281"/>
                </a:moveTo>
                <a:lnTo>
                  <a:pt x="1488683" y="1039281"/>
                </a:lnTo>
                <a:lnTo>
                  <a:pt x="2527964" y="0"/>
                </a:lnTo>
                <a:lnTo>
                  <a:pt x="2916479" y="388515"/>
                </a:lnTo>
                <a:lnTo>
                  <a:pt x="3458427" y="930463"/>
                </a:lnTo>
                <a:lnTo>
                  <a:pt x="3538762" y="1010799"/>
                </a:lnTo>
                <a:cubicBezTo>
                  <a:pt x="3700035" y="1172071"/>
                  <a:pt x="3700035" y="1433545"/>
                  <a:pt x="3538762" y="1594818"/>
                </a:cubicBezTo>
                <a:lnTo>
                  <a:pt x="1594818" y="3538762"/>
                </a:lnTo>
                <a:cubicBezTo>
                  <a:pt x="1433546" y="3700034"/>
                  <a:pt x="1172072" y="3700034"/>
                  <a:pt x="1010799" y="3538762"/>
                </a:cubicBezTo>
                <a:lnTo>
                  <a:pt x="930464" y="3458427"/>
                </a:lnTo>
                <a:lnTo>
                  <a:pt x="388515" y="2916478"/>
                </a:lnTo>
                <a:lnTo>
                  <a:pt x="0" y="2527963"/>
                </a:lnTo>
                <a:lnTo>
                  <a:pt x="1039280" y="1488684"/>
                </a:lnTo>
                <a:close/>
              </a:path>
            </a:pathLst>
          </a:custGeom>
          <a:solidFill>
            <a:schemeClr val="tx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40" name="Rounded Rectangle 39">
            <a:extLst>
              <a:ext uri="{FF2B5EF4-FFF2-40B4-BE49-F238E27FC236}">
                <a16:creationId xmlns:a16="http://schemas.microsoft.com/office/drawing/2014/main" id="{8F0F4F39-CDA3-7FEC-3AC7-B84EE8BAC33D}"/>
              </a:ext>
            </a:extLst>
          </p:cNvPr>
          <p:cNvSpPr/>
          <p:nvPr/>
        </p:nvSpPr>
        <p:spPr>
          <a:xfrm>
            <a:off x="563202" y="2657021"/>
            <a:ext cx="3286372" cy="3253304"/>
          </a:xfrm>
          <a:prstGeom prst="roundRect">
            <a:avLst>
              <a:gd name="adj" fmla="val 9007"/>
            </a:avLst>
          </a:prstGeom>
          <a:no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41" name="Rectangle 40">
            <a:extLst>
              <a:ext uri="{FF2B5EF4-FFF2-40B4-BE49-F238E27FC236}">
                <a16:creationId xmlns:a16="http://schemas.microsoft.com/office/drawing/2014/main" id="{39C47EE3-92DA-62B6-3F7B-CB1F028A256A}"/>
              </a:ext>
            </a:extLst>
          </p:cNvPr>
          <p:cNvSpPr/>
          <p:nvPr/>
        </p:nvSpPr>
        <p:spPr>
          <a:xfrm>
            <a:off x="491025" y="2838734"/>
            <a:ext cx="3430726" cy="3253304"/>
          </a:xfrm>
          <a:prstGeom prst="rect">
            <a:avLst/>
          </a:prstGeom>
          <a:noFill/>
          <a:ln w="73025">
            <a:noFill/>
          </a:ln>
          <a:effectLst/>
        </p:spPr>
        <p:style>
          <a:lnRef idx="1">
            <a:schemeClr val="accent1"/>
          </a:lnRef>
          <a:fillRef idx="3">
            <a:schemeClr val="accent1"/>
          </a:fillRef>
          <a:effectRef idx="2">
            <a:schemeClr val="accent1"/>
          </a:effectRef>
          <a:fontRef idx="minor">
            <a:schemeClr val="lt1"/>
          </a:fontRef>
        </p:style>
        <p:txBody>
          <a:bodyPr wrap="none" lIns="91440" tIns="0" rIns="91440" bIns="45720" rtlCol="0" anchor="t"/>
          <a:lstStyle/>
          <a:p>
            <a:pPr marL="0" marR="0" lvl="0" indent="0" algn="ctr" defTabSz="914400" rtl="0" eaLnBrk="1" fontAlgn="base" latinLnBrk="0" hangingPunct="1">
              <a:lnSpc>
                <a:spcPct val="110000"/>
              </a:lnSpc>
              <a:spcBef>
                <a:spcPct val="0"/>
              </a:spcBef>
              <a:spcAft>
                <a:spcPts val="2400"/>
              </a:spcAft>
              <a:buClrTx/>
              <a:buSzTx/>
              <a:buFontTx/>
              <a:buNone/>
              <a:tabLst/>
              <a:defRPr/>
            </a:pPr>
            <a:r>
              <a:rPr kumimoji="0" lang="en-US" sz="7200" b="1" i="0" u="none" strike="noStrike" kern="1200" cap="none" spc="0" normalizeH="0" baseline="0" noProof="0">
                <a:ln>
                  <a:noFill/>
                </a:ln>
                <a:solidFill>
                  <a:srgbClr val="000000"/>
                </a:solidFill>
                <a:effectLst/>
                <a:uLnTx/>
                <a:uFillTx/>
                <a:latin typeface="Arial"/>
                <a:ea typeface="+mn-ea"/>
                <a:cs typeface="Arial"/>
              </a:rPr>
              <a:t>31</a:t>
            </a:r>
            <a:endParaRPr kumimoji="0" lang="en-US" sz="5400" b="1" i="0" u="none" strike="noStrike" kern="1200" cap="none" spc="0" normalizeH="0" baseline="0" noProof="0">
              <a:ln>
                <a:noFill/>
              </a:ln>
              <a:solidFill>
                <a:srgbClr val="000000"/>
              </a:solidFill>
              <a:effectLst/>
              <a:uLnTx/>
              <a:uFillTx/>
              <a:latin typeface="Arial"/>
              <a:ea typeface="+mn-ea"/>
              <a:cs typeface="Arial"/>
            </a:endParaRPr>
          </a:p>
          <a:p>
            <a:pPr marL="0" marR="0" lvl="0" indent="0" algn="ctr" defTabSz="914400" rtl="0" eaLnBrk="1" fontAlgn="base" latinLnBrk="0" hangingPunct="1">
              <a:lnSpc>
                <a:spcPct val="110000"/>
              </a:lnSpc>
              <a:spcBef>
                <a:spcPct val="0"/>
              </a:spcBef>
              <a:spcAft>
                <a:spcPct val="0"/>
              </a:spcAft>
              <a:buClrTx/>
              <a:buSzTx/>
              <a:buFontTx/>
              <a:buNone/>
              <a:tabLst/>
              <a:defRPr/>
            </a:pPr>
            <a:r>
              <a:rPr kumimoji="0" lang="en-US" sz="2000" b="0" i="0" u="none" strike="noStrike" kern="1200" cap="none" spc="0" normalizeH="0" baseline="0" noProof="0">
                <a:ln>
                  <a:noFill/>
                </a:ln>
                <a:solidFill>
                  <a:srgbClr val="000000"/>
                </a:solidFill>
                <a:effectLst/>
                <a:uLnTx/>
                <a:uFillTx/>
                <a:latin typeface="Arial"/>
                <a:ea typeface="+mn-ea"/>
                <a:cs typeface="Arial"/>
              </a:rPr>
              <a:t>subject areas </a:t>
            </a:r>
            <a:r>
              <a:rPr kumimoji="0" lang="en-US" sz="2000" b="0" i="0" u="none" strike="noStrike" kern="1200" cap="none" spc="0" normalizeH="0" baseline="0" noProof="0">
                <a:ln>
                  <a:noFill/>
                </a:ln>
                <a:solidFill>
                  <a:srgbClr val="000000"/>
                </a:solidFill>
                <a:effectLst/>
                <a:uLnTx/>
                <a:uFillTx/>
                <a:latin typeface="Arial"/>
                <a:ea typeface="Calibri"/>
                <a:cs typeface="Calibri"/>
              </a:rPr>
              <a:t>– </a:t>
            </a:r>
            <a:endParaRPr kumimoji="0" lang="en-US" sz="20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10000"/>
              </a:lnSpc>
              <a:spcBef>
                <a:spcPct val="0"/>
              </a:spcBef>
              <a:spcAft>
                <a:spcPct val="0"/>
              </a:spcAft>
              <a:buClrTx/>
              <a:buSzTx/>
              <a:buFontTx/>
              <a:buNone/>
              <a:tabLst/>
              <a:defRPr/>
            </a:pPr>
            <a:r>
              <a:rPr kumimoji="0" lang="en-US" sz="2000" b="0" i="0" u="none" strike="noStrike" kern="1200" cap="none" spc="0" normalizeH="0" baseline="0" noProof="0">
                <a:ln>
                  <a:noFill/>
                </a:ln>
                <a:solidFill>
                  <a:srgbClr val="000000"/>
                </a:solidFill>
                <a:effectLst/>
                <a:uLnTx/>
                <a:uFillTx/>
                <a:latin typeface="Arial"/>
                <a:ea typeface="+mn-ea"/>
                <a:cs typeface="Arial"/>
              </a:rPr>
              <a:t>one of the broadest </a:t>
            </a:r>
            <a:endParaRPr kumimoji="0" lang="en-US" sz="20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base" latinLnBrk="0" hangingPunct="1">
              <a:lnSpc>
                <a:spcPct val="110000"/>
              </a:lnSpc>
              <a:spcBef>
                <a:spcPct val="0"/>
              </a:spcBef>
              <a:spcAft>
                <a:spcPct val="0"/>
              </a:spcAft>
              <a:buClrTx/>
              <a:buSzTx/>
              <a:buFontTx/>
              <a:buNone/>
              <a:tabLst/>
              <a:defRPr/>
            </a:pPr>
            <a:r>
              <a:rPr kumimoji="0" lang="en-US" sz="2000" b="0" i="0" u="none" strike="noStrike" kern="1200" cap="none" spc="0" normalizeH="0" baseline="0" noProof="0">
                <a:ln>
                  <a:noFill/>
                </a:ln>
                <a:solidFill>
                  <a:srgbClr val="000000"/>
                </a:solidFill>
                <a:effectLst/>
                <a:uLnTx/>
                <a:uFillTx/>
                <a:latin typeface="Arial"/>
                <a:ea typeface="+mn-ea"/>
                <a:cs typeface="Arial"/>
              </a:rPr>
              <a:t>submissions of any </a:t>
            </a:r>
            <a:endParaRPr kumimoji="0" lang="en-US" sz="20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base" latinLnBrk="0" hangingPunct="1">
              <a:lnSpc>
                <a:spcPct val="110000"/>
              </a:lnSpc>
              <a:spcBef>
                <a:spcPct val="0"/>
              </a:spcBef>
              <a:spcAft>
                <a:spcPct val="0"/>
              </a:spcAft>
              <a:buClrTx/>
              <a:buSzTx/>
              <a:buFontTx/>
              <a:buNone/>
              <a:tabLst/>
              <a:defRPr/>
            </a:pPr>
            <a:r>
              <a:rPr kumimoji="0" lang="en-US" sz="2000" b="0" i="0" u="none" strike="noStrike" kern="1200" cap="none" spc="0" normalizeH="0" baseline="0" noProof="0">
                <a:ln>
                  <a:noFill/>
                </a:ln>
                <a:solidFill>
                  <a:srgbClr val="000000"/>
                </a:solidFill>
                <a:effectLst/>
                <a:uLnTx/>
                <a:uFillTx/>
                <a:latin typeface="Arial"/>
                <a:ea typeface="+mn-ea"/>
                <a:cs typeface="Arial"/>
              </a:rPr>
              <a:t>university in the UK </a:t>
            </a:r>
            <a:br>
              <a:rPr kumimoji="0" lang="en-US" sz="20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br>
            <a:endParaRPr kumimoji="0" lang="en-US" sz="20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671863670"/>
      </p:ext>
    </p:extLst>
  </p:cSld>
  <p:clrMapOvr>
    <a:masterClrMapping/>
  </p:clrMapOvr>
</p:sld>
</file>

<file path=ppt/theme/theme1.xml><?xml version="1.0" encoding="utf-8"?>
<a:theme xmlns:a="http://schemas.openxmlformats.org/drawingml/2006/main" name="UoM">
  <a:themeElements>
    <a:clrScheme name="UoM corporate colours">
      <a:dk1>
        <a:srgbClr val="000000"/>
      </a:dk1>
      <a:lt1>
        <a:srgbClr val="FFFFFF"/>
      </a:lt1>
      <a:dk2>
        <a:srgbClr val="5C2A79"/>
      </a:dk2>
      <a:lt2>
        <a:srgbClr val="381249"/>
      </a:lt2>
      <a:accent1>
        <a:srgbClr val="FFCC33"/>
      </a:accent1>
      <a:accent2>
        <a:srgbClr val="959597"/>
      </a:accent2>
      <a:accent3>
        <a:srgbClr val="5C2979"/>
      </a:accent3>
      <a:accent4>
        <a:srgbClr val="5C2979"/>
      </a:accent4>
      <a:accent5>
        <a:srgbClr val="5C2979"/>
      </a:accent5>
      <a:accent6>
        <a:srgbClr val="5C2979"/>
      </a:accent6>
      <a:hlink>
        <a:srgbClr val="5C2979"/>
      </a:hlink>
      <a:folHlink>
        <a:srgbClr val="92929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Bic 3">
      <a:dk1>
        <a:srgbClr val="630798"/>
      </a:dk1>
      <a:lt1>
        <a:srgbClr val="FFFFFF"/>
      </a:lt1>
      <a:dk2>
        <a:srgbClr val="000000"/>
      </a:dk2>
      <a:lt2>
        <a:srgbClr val="E7E6E6"/>
      </a:lt2>
      <a:accent1>
        <a:srgbClr val="630798"/>
      </a:accent1>
      <a:accent2>
        <a:srgbClr val="FDB825"/>
      </a:accent2>
      <a:accent3>
        <a:srgbClr val="716848"/>
      </a:accent3>
      <a:accent4>
        <a:srgbClr val="630799"/>
      </a:accent4>
      <a:accent5>
        <a:srgbClr val="000000"/>
      </a:accent5>
      <a:accent6>
        <a:srgbClr val="FEB725"/>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4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1_Office Theme">
  <a:themeElements>
    <a:clrScheme name="UoM">
      <a:dk1>
        <a:srgbClr val="000000"/>
      </a:dk1>
      <a:lt1>
        <a:srgbClr val="FFFFFF"/>
      </a:lt1>
      <a:dk2>
        <a:srgbClr val="5D2979"/>
      </a:dk2>
      <a:lt2>
        <a:srgbClr val="EEECE1"/>
      </a:lt2>
      <a:accent1>
        <a:srgbClr val="878A8E"/>
      </a:accent1>
      <a:accent2>
        <a:srgbClr val="FDB822"/>
      </a:accent2>
      <a:accent3>
        <a:srgbClr val="EFCA89"/>
      </a:accent3>
      <a:accent4>
        <a:srgbClr val="D3C6E2"/>
      </a:accent4>
      <a:accent5>
        <a:srgbClr val="B3B1B6"/>
      </a:accent5>
      <a:accent6>
        <a:srgbClr val="8253A3"/>
      </a:accent6>
      <a:hlink>
        <a:srgbClr val="000000"/>
      </a:hlink>
      <a:folHlink>
        <a:srgbClr val="0001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0d9d01df-8dd5-4417-a5aa-eb89111a6566">
      <Terms xmlns="http://schemas.microsoft.com/office/infopath/2007/PartnerControls"/>
    </lcf76f155ced4ddcb4097134ff3c332f>
    <TaxCatchAll xmlns="35a2615a-b2e9-49af-a602-70812bb68f25" xsi:nil="true"/>
    <SharedWithUsers xmlns="35a2615a-b2e9-49af-a602-70812bb68f25">
      <UserInfo>
        <DisplayName>Lynda Mcintosh</DisplayName>
        <AccountId>182</AccountId>
        <AccountType/>
      </UserInfo>
      <UserInfo>
        <DisplayName>Anna Pintus</DisplayName>
        <AccountId>391</AccountId>
        <AccountType/>
      </UserInfo>
      <UserInfo>
        <DisplayName>Natasha Warren</DisplayName>
        <AccountId>29</AccountId>
        <AccountType/>
      </UserInfo>
      <UserInfo>
        <DisplayName>Andrew Simmons</DisplayName>
        <AccountId>12</AccountId>
        <AccountType/>
      </UserInfo>
      <UserInfo>
        <DisplayName>Colette Fagan</DisplayName>
        <AccountId>1456</AccountId>
        <AccountType/>
      </UserInfo>
      <UserInfo>
        <DisplayName>Nigel Hooper</DisplayName>
        <AccountId>1349</AccountId>
        <AccountType/>
      </UserInfo>
      <UserInfo>
        <DisplayName>Sarah Albutt</DisplayName>
        <AccountId>1457</AccountId>
        <AccountType/>
      </UserInfo>
      <UserInfo>
        <DisplayName>Jamie Brown</DisplayName>
        <AccountId>118</AccountId>
        <AccountType/>
      </UserInfo>
      <UserInfo>
        <DisplayName>Claire Faichnie</DisplayName>
        <AccountId>383</AccountId>
        <AccountType/>
      </UserInfo>
      <UserInfo>
        <DisplayName>Stephen Flint</DisplayName>
        <AccountId>736</AccountId>
        <AccountType/>
      </UserInfo>
      <UserInfo>
        <DisplayName>David Polya</DisplayName>
        <AccountId>738</AccountId>
        <AccountType/>
      </UserInfo>
      <UserInfo>
        <DisplayName>Joanne Jacobs</DisplayName>
        <AccountId>212</AccountId>
        <AccountType/>
      </UserInfo>
      <UserInfo>
        <DisplayName>Angelia Wilson</DisplayName>
        <AccountId>739</AccountId>
        <AccountType/>
      </UserInfo>
      <UserInfo>
        <DisplayName>Keith Brennan</DisplayName>
        <AccountId>279</AccountId>
        <AccountType/>
      </UserInfo>
      <UserInfo>
        <DisplayName>Richard Cotton</DisplayName>
        <AccountId>737</AccountId>
        <AccountType/>
      </UserInfo>
      <UserInfo>
        <DisplayName>Tanya Luff</DisplayName>
        <AccountId>740</AccountId>
        <AccountType/>
      </UserInfo>
    </SharedWithUser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B1E7507E7778384A8006775C20E7BC75" ma:contentTypeVersion="18" ma:contentTypeDescription="Create a new document." ma:contentTypeScope="" ma:versionID="7a06a23e99125c1e0465ed61d626614d">
  <xsd:schema xmlns:xsd="http://www.w3.org/2001/XMLSchema" xmlns:xs="http://www.w3.org/2001/XMLSchema" xmlns:p="http://schemas.microsoft.com/office/2006/metadata/properties" xmlns:ns2="0d9d01df-8dd5-4417-a5aa-eb89111a6566" xmlns:ns3="35a2615a-b2e9-49af-a602-70812bb68f25" targetNamespace="http://schemas.microsoft.com/office/2006/metadata/properties" ma:root="true" ma:fieldsID="cc0c57c552747e96747af9347cd84c55" ns2:_="" ns3:_="">
    <xsd:import namespace="0d9d01df-8dd5-4417-a5aa-eb89111a6566"/>
    <xsd:import namespace="35a2615a-b2e9-49af-a602-70812bb68f25"/>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d9d01df-8dd5-4417-a5aa-eb89111a656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DateTaken" ma:index="17" nillable="true" ma:displayName="MediaServiceDateTaken" ma:hidden="true" ma:internalName="MediaServiceDateTaken" ma:readOnly="true">
      <xsd:simpleType>
        <xsd:restriction base="dms:Text"/>
      </xsd:simpleType>
    </xsd:element>
    <xsd:element name="MediaServiceLocation" ma:index="18" nillable="true" ma:displayName="Location" ma:internalName="MediaServiceLocation" ma:readOnly="true">
      <xsd:simpleType>
        <xsd:restriction base="dms:Text"/>
      </xsd:simpleType>
    </xsd:element>
    <xsd:element name="MediaLengthInSeconds" ma:index="19" nillable="true" ma:displayName="Length (seconds)" ma:internalName="MediaLengthInSeconds" ma:readOnly="true">
      <xsd:simpleType>
        <xsd:restriction base="dms:Unknow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6d63537c-d192-4dc4-bb87-a5632b1c7687"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35a2615a-b2e9-49af-a602-70812bb68f25"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8f700d09-a83c-4d8f-9c07-3b9686beebea}" ma:internalName="TaxCatchAll" ma:showField="CatchAllData" ma:web="35a2615a-b2e9-49af-a602-70812bb68f25">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D9BF8C4-A356-406A-8FB1-E95357772729}">
  <ds:schemaRefs>
    <ds:schemaRef ds:uri="0d9d01df-8dd5-4417-a5aa-eb89111a6566"/>
    <ds:schemaRef ds:uri="35a2615a-b2e9-49af-a602-70812bb68f25"/>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AFBFD0FA-590B-4E06-93F7-D0C8274FC6F9}">
  <ds:schemaRefs>
    <ds:schemaRef ds:uri="0d9d01df-8dd5-4417-a5aa-eb89111a6566"/>
    <ds:schemaRef ds:uri="35a2615a-b2e9-49af-a602-70812bb68f25"/>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FC1288FE-8F29-4A68-9EC7-A052A0344BA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0</TotalTime>
  <Words>23020</Words>
  <Application>Microsoft Office PowerPoint</Application>
  <PresentationFormat>Widescreen</PresentationFormat>
  <Paragraphs>2280</Paragraphs>
  <Slides>71</Slides>
  <Notes>63</Notes>
  <HiddenSlides>0</HiddenSlides>
  <MMClips>0</MMClips>
  <ScaleCrop>false</ScaleCrop>
  <HeadingPairs>
    <vt:vector size="6" baseType="variant">
      <vt:variant>
        <vt:lpstr>Fonts Used</vt:lpstr>
      </vt:variant>
      <vt:variant>
        <vt:i4>9</vt:i4>
      </vt:variant>
      <vt:variant>
        <vt:lpstr>Theme</vt:lpstr>
      </vt:variant>
      <vt:variant>
        <vt:i4>4</vt:i4>
      </vt:variant>
      <vt:variant>
        <vt:lpstr>Slide Titles</vt:lpstr>
      </vt:variant>
      <vt:variant>
        <vt:i4>71</vt:i4>
      </vt:variant>
    </vt:vector>
  </HeadingPairs>
  <TitlesOfParts>
    <vt:vector size="84" baseType="lpstr">
      <vt:lpstr>Aptos</vt:lpstr>
      <vt:lpstr>Arial</vt:lpstr>
      <vt:lpstr>Calibri</vt:lpstr>
      <vt:lpstr>Calibri Light</vt:lpstr>
      <vt:lpstr>Courier New</vt:lpstr>
      <vt:lpstr>Open Sans ExtraBold</vt:lpstr>
      <vt:lpstr>Open Sans Light</vt:lpstr>
      <vt:lpstr>Symbol</vt:lpstr>
      <vt:lpstr>Wingdings,Sans-Serif</vt:lpstr>
      <vt:lpstr>UoM</vt:lpstr>
      <vt:lpstr>Office Theme</vt:lpstr>
      <vt:lpstr>4_Office Theme</vt:lpstr>
      <vt:lpstr>1_Office Theme</vt:lpstr>
      <vt:lpstr>Research and Innovation</vt:lpstr>
      <vt:lpstr>Contents</vt:lpstr>
      <vt:lpstr>About The University  of Manchester</vt:lpstr>
      <vt:lpstr>Introduction to The University of Manchester</vt:lpstr>
      <vt:lpstr>The University of Manchester academic heritage</vt:lpstr>
      <vt:lpstr>PowerPoint Presentation</vt:lpstr>
      <vt:lpstr>PowerPoint Presentation</vt:lpstr>
      <vt:lpstr>Accelerating research excellence into impact</vt:lpstr>
      <vt:lpstr>Our world-class research</vt:lpstr>
      <vt:lpstr>Research impact and environment</vt:lpstr>
      <vt:lpstr>Contribution of postgraduate researchers</vt:lpstr>
      <vt:lpstr>Accelerating  interdisciplinary research</vt:lpstr>
      <vt:lpstr>Faculty thematic research areas</vt:lpstr>
      <vt:lpstr>Research platforms</vt:lpstr>
      <vt:lpstr>PowerPoint Presentation</vt:lpstr>
      <vt:lpstr>PowerPoint Presentation</vt:lpstr>
      <vt:lpstr>PowerPoint Presentation</vt:lpstr>
      <vt:lpstr>PowerPoint Presentation</vt:lpstr>
      <vt:lpstr>PowerPoint Presentation</vt:lpstr>
      <vt:lpstr>Research institutes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Cultural institutions</vt:lpstr>
      <vt:lpstr>PowerPoint Presentation</vt:lpstr>
      <vt:lpstr>PowerPoint Presentation</vt:lpstr>
      <vt:lpstr>PowerPoint Presentation</vt:lpstr>
      <vt:lpstr>PowerPoint Presentation</vt:lpstr>
      <vt:lpstr>Innovation at  The University of Manchester</vt:lpstr>
      <vt:lpstr>PowerPoint Presentation</vt:lpstr>
      <vt:lpstr>Innovation ecosystem</vt:lpstr>
      <vt:lpstr>A powerful ecosystem</vt:lpstr>
      <vt:lpstr>Business Engagement and Knowledge Exchange</vt:lpstr>
      <vt:lpstr>Innovation Factory Ltd</vt:lpstr>
      <vt:lpstr>PowerPoint Presentation</vt:lpstr>
      <vt:lpstr>Unit M</vt:lpstr>
      <vt:lpstr>PowerPoint Presentation</vt:lpstr>
      <vt:lpstr>PowerPoint Presentation</vt:lpstr>
      <vt:lpstr>PowerPoint Presentation</vt:lpstr>
      <vt:lpstr>PowerPoint Presentation</vt:lpstr>
      <vt:lpstr>PowerPoint Presentation</vt:lpstr>
      <vt:lpstr>PowerPoint Presentation</vt:lpstr>
      <vt:lpstr>Global reputation</vt:lpstr>
      <vt:lpstr>Global reputation</vt:lpstr>
      <vt:lpstr>Global reputation</vt:lpstr>
      <vt:lpstr>Global reputation</vt:lpstr>
      <vt:lpstr>Global influence</vt:lpstr>
      <vt:lpstr>How to use the slides</vt:lpstr>
      <vt:lpstr>Bespoke slides</vt:lpstr>
      <vt:lpstr>Layout 1</vt:lpstr>
      <vt:lpstr>Layout 2</vt:lpstr>
      <vt:lpstr>Layout 3</vt:lpstr>
      <vt:lpstr>Layout 4</vt:lpstr>
    </vt:vector>
  </TitlesOfParts>
  <Company>University of Manchester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Research institutes</dc:title>
  <dc:creator>Anna Pintus</dc:creator>
  <cp:lastModifiedBy>Joe Shervin</cp:lastModifiedBy>
  <cp:revision>2</cp:revision>
  <dcterms:created xsi:type="dcterms:W3CDTF">2024-04-30T10:45:43Z</dcterms:created>
  <dcterms:modified xsi:type="dcterms:W3CDTF">2026-06-26T10:09:34Z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0x010100B1E7507E7778384A8006775C20E7BC75</vt:lpwstr>
  </property>
  <property fmtid="{D5CDD505-2E9C-101B-9397-08002B2CF9AE}" pid="3" name="MediaServiceImageTags">
    <vt:lpwstr/>
  </property>
</Properties>
</file>