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2" autoAdjust="0"/>
    <p:restoredTop sz="94660"/>
  </p:normalViewPr>
  <p:slideViewPr>
    <p:cSldViewPr snapToGrid="0">
      <p:cViewPr varScale="1">
        <p:scale>
          <a:sx n="78" d="100"/>
          <a:sy n="78" d="100"/>
        </p:scale>
        <p:origin x="1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6E77-BBA9-404F-8F02-F4D53B869B3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7F862-1FA6-484A-B28B-C37FE6EAA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0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6E77-BBA9-404F-8F02-F4D53B869B3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7F862-1FA6-484A-B28B-C37FE6EAA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848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6E77-BBA9-404F-8F02-F4D53B869B3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7F862-1FA6-484A-B28B-C37FE6EAA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121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6E77-BBA9-404F-8F02-F4D53B869B3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7F862-1FA6-484A-B28B-C37FE6EAA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242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6E77-BBA9-404F-8F02-F4D53B869B3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7F862-1FA6-484A-B28B-C37FE6EAA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07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6E77-BBA9-404F-8F02-F4D53B869B3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7F862-1FA6-484A-B28B-C37FE6EAA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64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6E77-BBA9-404F-8F02-F4D53B869B3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7F862-1FA6-484A-B28B-C37FE6EAA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56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6E77-BBA9-404F-8F02-F4D53B869B3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7F862-1FA6-484A-B28B-C37FE6EAA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891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6E77-BBA9-404F-8F02-F4D53B869B3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7F862-1FA6-484A-B28B-C37FE6EAA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373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6E77-BBA9-404F-8F02-F4D53B869B3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7F862-1FA6-484A-B28B-C37FE6EAA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640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6E77-BBA9-404F-8F02-F4D53B869B3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7F862-1FA6-484A-B28B-C37FE6EAA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133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56E77-BBA9-404F-8F02-F4D53B869B38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7F862-1FA6-484A-B28B-C37FE6EAA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64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ttendancemonitoring-soss@manchester.ac.uk" TargetMode="External"/><Relationship Id="rId2" Type="http://schemas.openxmlformats.org/officeDocument/2006/relationships/hyperlink" Target="mailto:sosswelfare@manchester.ac.uk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063931" y="1026718"/>
            <a:ext cx="2479972" cy="778076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G7 Student Service, Support &amp; Development Manager </a:t>
            </a:r>
          </a:p>
          <a:p>
            <a:pPr algn="ctr"/>
            <a:r>
              <a:rPr lang="en-GB" sz="1200" dirty="0"/>
              <a:t>Sofia Micklewright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052950" y="1929523"/>
            <a:ext cx="2479972" cy="840801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G6 Student Support &amp; Development Officer</a:t>
            </a:r>
          </a:p>
          <a:p>
            <a:pPr algn="ctr"/>
            <a:r>
              <a:rPr lang="en-GB" sz="1200" dirty="0"/>
              <a:t>(Student Support and Wellbeing)</a:t>
            </a:r>
          </a:p>
          <a:p>
            <a:pPr algn="ctr"/>
            <a:r>
              <a:rPr lang="en-GB" sz="1200" dirty="0"/>
              <a:t>Ian Fairweather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052950" y="75385"/>
            <a:ext cx="2479972" cy="754061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G8 Head of Teaching, Learning &amp; Student Experience</a:t>
            </a:r>
          </a:p>
          <a:p>
            <a:pPr algn="ctr"/>
            <a:r>
              <a:rPr lang="en-GB" sz="1200" dirty="0"/>
              <a:t>Paul Rowbotham</a:t>
            </a:r>
          </a:p>
        </p:txBody>
      </p:sp>
      <p:sp>
        <p:nvSpPr>
          <p:cNvPr id="22" name="Rounded Rectangle 6">
            <a:extLst>
              <a:ext uri="{FF2B5EF4-FFF2-40B4-BE49-F238E27FC236}">
                <a16:creationId xmlns:a16="http://schemas.microsoft.com/office/drawing/2014/main" id="{96738885-E0A6-4C33-9C05-07C7190FC13C}"/>
              </a:ext>
            </a:extLst>
          </p:cNvPr>
          <p:cNvSpPr/>
          <p:nvPr/>
        </p:nvSpPr>
        <p:spPr>
          <a:xfrm>
            <a:off x="2052950" y="2857149"/>
            <a:ext cx="2490952" cy="1017283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G5 TLSE Coordinator </a:t>
            </a:r>
          </a:p>
          <a:p>
            <a:pPr algn="ctr"/>
            <a:r>
              <a:rPr lang="en-GB" sz="1200" dirty="0"/>
              <a:t>(Student Support and Wellbeing)</a:t>
            </a:r>
          </a:p>
          <a:p>
            <a:pPr algn="ctr">
              <a:defRPr/>
            </a:pPr>
            <a:r>
              <a:rPr lang="en-GB" sz="1200" dirty="0">
                <a:solidFill>
                  <a:schemeClr val="bg1"/>
                </a:solidFill>
                <a:cs typeface="Arial" panose="020B0604020202020204" pitchFamily="34" charset="0"/>
              </a:rPr>
              <a:t>Philippa Wilson</a:t>
            </a:r>
          </a:p>
          <a:p>
            <a:pPr algn="ctr">
              <a:defRPr/>
            </a:pPr>
            <a:r>
              <a:rPr lang="en-GB" sz="1200" dirty="0">
                <a:solidFill>
                  <a:schemeClr val="bg1"/>
                </a:solidFill>
                <a:cs typeface="Arial" panose="020B0604020202020204" pitchFamily="34" charset="0"/>
              </a:rPr>
              <a:t>Claudia Spencer, Liz Miers (0.5 with SEED, TBA</a:t>
            </a:r>
          </a:p>
          <a:p>
            <a:pPr algn="ctr"/>
            <a:endParaRPr lang="en-GB" sz="1200" dirty="0"/>
          </a:p>
        </p:txBody>
      </p:sp>
      <p:sp>
        <p:nvSpPr>
          <p:cNvPr id="24" name="Rounded Rectangle 6">
            <a:extLst>
              <a:ext uri="{FF2B5EF4-FFF2-40B4-BE49-F238E27FC236}">
                <a16:creationId xmlns:a16="http://schemas.microsoft.com/office/drawing/2014/main" id="{2AB6267C-51EE-46CF-980F-6070BBAA9A88}"/>
              </a:ext>
            </a:extLst>
          </p:cNvPr>
          <p:cNvSpPr/>
          <p:nvPr/>
        </p:nvSpPr>
        <p:spPr>
          <a:xfrm>
            <a:off x="96982" y="5163010"/>
            <a:ext cx="2202873" cy="1182371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G3 TLSE Assistant (IAG and SSW)</a:t>
            </a:r>
          </a:p>
          <a:p>
            <a:pPr algn="ctr"/>
            <a:r>
              <a:rPr lang="en-GB" sz="1200" dirty="0"/>
              <a:t>Matthew Mullen, Charlotte Stibbs</a:t>
            </a:r>
          </a:p>
          <a:p>
            <a:pPr algn="ctr"/>
            <a:r>
              <a:rPr lang="en-GB" sz="1200" dirty="0"/>
              <a:t>Elliot Henderson, Matthew Seddon</a:t>
            </a:r>
          </a:p>
        </p:txBody>
      </p:sp>
      <p:sp>
        <p:nvSpPr>
          <p:cNvPr id="25" name="Rounded Rectangle 6">
            <a:extLst>
              <a:ext uri="{FF2B5EF4-FFF2-40B4-BE49-F238E27FC236}">
                <a16:creationId xmlns:a16="http://schemas.microsoft.com/office/drawing/2014/main" id="{6F467E92-ADE7-4552-861D-AB528303FB35}"/>
              </a:ext>
            </a:extLst>
          </p:cNvPr>
          <p:cNvSpPr/>
          <p:nvPr/>
        </p:nvSpPr>
        <p:spPr>
          <a:xfrm>
            <a:off x="2063932" y="3961257"/>
            <a:ext cx="2479970" cy="1164486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G4 TLSE Administrator </a:t>
            </a:r>
          </a:p>
          <a:p>
            <a:pPr algn="ctr"/>
            <a:r>
              <a:rPr lang="en-GB" sz="1200" dirty="0"/>
              <a:t>(Student Support and Wellbeing)</a:t>
            </a:r>
          </a:p>
          <a:p>
            <a:pPr algn="ctr">
              <a:defRPr/>
            </a:pPr>
            <a:r>
              <a:rPr lang="en-GB" sz="1200" dirty="0">
                <a:solidFill>
                  <a:schemeClr val="bg1"/>
                </a:solidFill>
                <a:cs typeface="Arial" panose="020B0604020202020204" pitchFamily="34" charset="0"/>
              </a:rPr>
              <a:t>Alexandra Collins, Katie Smith</a:t>
            </a:r>
          </a:p>
          <a:p>
            <a:pPr algn="ctr">
              <a:defRPr/>
            </a:pPr>
            <a:r>
              <a:rPr lang="en-GB" sz="1200" dirty="0">
                <a:solidFill>
                  <a:schemeClr val="bg1"/>
                </a:solidFill>
                <a:cs typeface="Arial" panose="020B0604020202020204" pitchFamily="34" charset="0"/>
              </a:rPr>
              <a:t>Domonkos Lukacs, Kitson Richardson (0.5 with SEED), Emma Bartlett(0.5 with SEED), TBA</a:t>
            </a:r>
          </a:p>
        </p:txBody>
      </p:sp>
      <p:sp>
        <p:nvSpPr>
          <p:cNvPr id="16" name="Rounded Rectangle 6">
            <a:extLst>
              <a:ext uri="{FF2B5EF4-FFF2-40B4-BE49-F238E27FC236}">
                <a16:creationId xmlns:a16="http://schemas.microsoft.com/office/drawing/2014/main" id="{47657D5B-A169-4CF9-B438-EBAEC0B484E3}"/>
              </a:ext>
            </a:extLst>
          </p:cNvPr>
          <p:cNvSpPr/>
          <p:nvPr/>
        </p:nvSpPr>
        <p:spPr>
          <a:xfrm>
            <a:off x="2410697" y="5918046"/>
            <a:ext cx="2479970" cy="845326"/>
          </a:xfrm>
          <a:prstGeom prst="roundRect">
            <a:avLst/>
          </a:prstGeom>
          <a:solidFill>
            <a:srgbClr val="725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G2 TLSE Support Assistant </a:t>
            </a:r>
          </a:p>
          <a:p>
            <a:pPr algn="ctr"/>
            <a:r>
              <a:rPr lang="en-GB" sz="1200" dirty="0"/>
              <a:t>(Student Support and Wellbeing)</a:t>
            </a:r>
          </a:p>
          <a:p>
            <a:pPr lvl="0" algn="ctr">
              <a:defRPr/>
            </a:pPr>
            <a:r>
              <a:rPr lang="en-GB" sz="1200" dirty="0">
                <a:solidFill>
                  <a:schemeClr val="bg1"/>
                </a:solidFill>
                <a:cs typeface="Arial" panose="020B0604020202020204" pitchFamily="34" charset="0"/>
              </a:rPr>
              <a:t>Cristina </a:t>
            </a:r>
            <a:r>
              <a:rPr lang="en-GB" sz="1200" dirty="0" err="1">
                <a:solidFill>
                  <a:schemeClr val="bg1"/>
                </a:solidFill>
                <a:cs typeface="Arial" panose="020B0604020202020204" pitchFamily="34" charset="0"/>
              </a:rPr>
              <a:t>Olteanu</a:t>
            </a:r>
            <a:endParaRPr lang="en-GB" sz="120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en-GB" sz="1200" dirty="0" err="1">
                <a:solidFill>
                  <a:schemeClr val="bg1"/>
                </a:solidFill>
                <a:cs typeface="Arial" panose="020B0604020202020204" pitchFamily="34" charset="0"/>
              </a:rPr>
              <a:t>Afza</a:t>
            </a:r>
            <a:r>
              <a:rPr lang="en-GB" sz="1200" dirty="0">
                <a:solidFill>
                  <a:schemeClr val="bg1"/>
                </a:solidFill>
                <a:cs typeface="Arial" panose="020B0604020202020204" pitchFamily="34" charset="0"/>
              </a:rPr>
              <a:t> Chaudhry </a:t>
            </a:r>
          </a:p>
        </p:txBody>
      </p:sp>
      <p:sp>
        <p:nvSpPr>
          <p:cNvPr id="11" name="Rounded Rectangle 14">
            <a:extLst>
              <a:ext uri="{FF2B5EF4-FFF2-40B4-BE49-F238E27FC236}">
                <a16:creationId xmlns:a16="http://schemas.microsoft.com/office/drawing/2014/main" id="{10063651-83EC-42DF-8F4D-718192B68D35}"/>
              </a:ext>
            </a:extLst>
          </p:cNvPr>
          <p:cNvSpPr/>
          <p:nvPr/>
        </p:nvSpPr>
        <p:spPr>
          <a:xfrm>
            <a:off x="7137662" y="0"/>
            <a:ext cx="5054338" cy="102671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>
                <a:solidFill>
                  <a:schemeClr val="tx1"/>
                </a:solidFill>
              </a:rPr>
              <a:t>Student Support &amp; Wellbeing </a:t>
            </a:r>
            <a:endParaRPr lang="en-GB" sz="2800" b="1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0CD529B-C7D3-4EDB-BF2A-6D8844D1716F}"/>
              </a:ext>
            </a:extLst>
          </p:cNvPr>
          <p:cNvCxnSpPr>
            <a:stCxn id="10" idx="2"/>
            <a:endCxn id="4" idx="0"/>
          </p:cNvCxnSpPr>
          <p:nvPr/>
        </p:nvCxnSpPr>
        <p:spPr>
          <a:xfrm>
            <a:off x="3292936" y="829446"/>
            <a:ext cx="10981" cy="1972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D58BB0C-4DD7-41DE-B18E-BE1D8DD45BEB}"/>
              </a:ext>
            </a:extLst>
          </p:cNvPr>
          <p:cNvCxnSpPr>
            <a:stCxn id="4" idx="2"/>
            <a:endCxn id="7" idx="0"/>
          </p:cNvCxnSpPr>
          <p:nvPr/>
        </p:nvCxnSpPr>
        <p:spPr>
          <a:xfrm flipH="1">
            <a:off x="3292936" y="1804794"/>
            <a:ext cx="10981" cy="1247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BD101D4-5153-401D-9D5E-EF6474139639}"/>
              </a:ext>
            </a:extLst>
          </p:cNvPr>
          <p:cNvCxnSpPr>
            <a:stCxn id="7" idx="2"/>
            <a:endCxn id="22" idx="0"/>
          </p:cNvCxnSpPr>
          <p:nvPr/>
        </p:nvCxnSpPr>
        <p:spPr>
          <a:xfrm>
            <a:off x="3292936" y="2770324"/>
            <a:ext cx="5490" cy="86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C5072E2-A094-47ED-B304-147C2BBA8EE5}"/>
              </a:ext>
            </a:extLst>
          </p:cNvPr>
          <p:cNvCxnSpPr/>
          <p:nvPr/>
        </p:nvCxnSpPr>
        <p:spPr>
          <a:xfrm flipH="1">
            <a:off x="3285817" y="3912113"/>
            <a:ext cx="6535" cy="3019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66009B4-83B5-49EA-AC94-C51747C6ED6B}"/>
              </a:ext>
            </a:extLst>
          </p:cNvPr>
          <p:cNvCxnSpPr>
            <a:cxnSpLocks/>
          </p:cNvCxnSpPr>
          <p:nvPr/>
        </p:nvCxnSpPr>
        <p:spPr>
          <a:xfrm flipV="1">
            <a:off x="1463040" y="4600755"/>
            <a:ext cx="600891" cy="376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0FF77CD-D4FC-46A1-A5C4-E35D5839B8FE}"/>
              </a:ext>
            </a:extLst>
          </p:cNvPr>
          <p:cNvCxnSpPr>
            <a:cxnSpLocks/>
          </p:cNvCxnSpPr>
          <p:nvPr/>
        </p:nvCxnSpPr>
        <p:spPr>
          <a:xfrm>
            <a:off x="1463040" y="4638436"/>
            <a:ext cx="0" cy="524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74445C2-AC40-4FE3-AD1B-78218E56F413}"/>
              </a:ext>
            </a:extLst>
          </p:cNvPr>
          <p:cNvCxnSpPr/>
          <p:nvPr/>
        </p:nvCxnSpPr>
        <p:spPr>
          <a:xfrm>
            <a:off x="3517282" y="5144583"/>
            <a:ext cx="1773" cy="7734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Table 33">
            <a:extLst>
              <a:ext uri="{FF2B5EF4-FFF2-40B4-BE49-F238E27FC236}">
                <a16:creationId xmlns:a16="http://schemas.microsoft.com/office/drawing/2014/main" id="{B02A8877-BCBA-4591-BE33-5B0328F6F9B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746908" y="919315"/>
          <a:ext cx="5068388" cy="419772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068388">
                  <a:extLst>
                    <a:ext uri="{9D8B030D-6E8A-4147-A177-3AD203B41FA5}">
                      <a16:colId xmlns:a16="http://schemas.microsoft.com/office/drawing/2014/main" val="3047163899"/>
                    </a:ext>
                  </a:extLst>
                </a:gridCol>
              </a:tblGrid>
              <a:tr h="402961">
                <a:tc>
                  <a:txBody>
                    <a:bodyPr/>
                    <a:lstStyle/>
                    <a:p>
                      <a:r>
                        <a:rPr lang="en-GB" sz="1600" dirty="0"/>
                        <a:t>Areas of activity</a:t>
                      </a:r>
                      <a:r>
                        <a:rPr lang="en-GB" sz="1600" baseline="0" dirty="0"/>
                        <a:t> managed by SSW:-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405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kern="1200">
                          <a:solidFill>
                            <a:schemeClr val="dk1"/>
                          </a:solidFill>
                        </a:rPr>
                        <a:t>Fitness to Study</a:t>
                      </a:r>
                      <a:endParaRPr lang="en-GB" sz="12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053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kern="1200">
                          <a:solidFill>
                            <a:schemeClr val="dk1"/>
                          </a:solidFill>
                        </a:rPr>
                        <a:t>DASS Coordinator</a:t>
                      </a:r>
                      <a:endParaRPr lang="en-GB" sz="12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616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kern="1200">
                          <a:solidFill>
                            <a:schemeClr val="dk1"/>
                          </a:solidFill>
                        </a:rPr>
                        <a:t>Coordinate and implement mitigating circumstances processes</a:t>
                      </a:r>
                      <a:endParaRPr lang="en-GB" sz="12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7102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kern="1200">
                          <a:solidFill>
                            <a:schemeClr val="dk1"/>
                          </a:solidFill>
                        </a:rPr>
                        <a:t>Pastoral care (Stepped Care Model)</a:t>
                      </a:r>
                      <a:endParaRPr lang="en-GB" sz="12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255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kern="1200">
                          <a:solidFill>
                            <a:schemeClr val="dk1"/>
                          </a:solidFill>
                        </a:rPr>
                        <a:t>Student support and wellbeing (Stepped Care Model)</a:t>
                      </a:r>
                      <a:endParaRPr lang="en-GB" sz="12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866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kern="1200">
                          <a:solidFill>
                            <a:schemeClr val="dk1"/>
                          </a:solidFill>
                        </a:rPr>
                        <a:t>Engagement monitoring (Student360) – covers a wide range of activities (Attendance Monitoring, VLE engagement, links to academic advising) </a:t>
                      </a:r>
                      <a:endParaRPr lang="en-GB" sz="12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972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/>
                        <a:t>Assess: Interruptions / withdrawals</a:t>
                      </a:r>
                      <a:endParaRPr lang="en-GB" sz="12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536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/>
                        <a:t>Assess: Change of programme / change of mode of assessment</a:t>
                      </a:r>
                      <a:endParaRPr lang="en-GB" sz="12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910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/>
                        <a:t>DBS &amp; Occupational Health checks </a:t>
                      </a:r>
                      <a:endParaRPr lang="en-GB" sz="12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40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</a:rPr>
                        <a:t>Student hubs enquiries – across IAG and SS&amp;W on a rota (G2-5)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345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746908" y="5456381"/>
            <a:ext cx="52649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Email: </a:t>
            </a:r>
          </a:p>
          <a:p>
            <a:r>
              <a:rPr lang="en-GB" u="sng" dirty="0">
                <a:hlinkClick r:id="rId2"/>
              </a:rPr>
              <a:t>sosswelfare@manchester.ac.uk</a:t>
            </a:r>
            <a:endParaRPr lang="en-GB" u="sng" dirty="0"/>
          </a:p>
          <a:p>
            <a:endParaRPr lang="en-GB" u="sng" dirty="0"/>
          </a:p>
          <a:p>
            <a:r>
              <a:rPr lang="en-GB" u="sng" dirty="0">
                <a:hlinkClick r:id="rId3"/>
              </a:rPr>
              <a:t>attendancemonitoring-soss@manchester.ac.uk</a:t>
            </a:r>
            <a:r>
              <a:rPr lang="en-GB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799526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D03FBAF43D3243821C8B014A56C88E" ma:contentTypeVersion="13" ma:contentTypeDescription="Create a new document." ma:contentTypeScope="" ma:versionID="d776f2b91b201d8c5c787f4b597a6fe9">
  <xsd:schema xmlns:xsd="http://www.w3.org/2001/XMLSchema" xmlns:xs="http://www.w3.org/2001/XMLSchema" xmlns:p="http://schemas.microsoft.com/office/2006/metadata/properties" xmlns:ns3="585615ac-d35c-474e-9469-5b5b1fc23335" xmlns:ns4="3ecc3de6-2511-4caa-9557-44e29cf96564" targetNamespace="http://schemas.microsoft.com/office/2006/metadata/properties" ma:root="true" ma:fieldsID="a6ff5ec556ceb9377de9829e4f86a364" ns3:_="" ns4:_="">
    <xsd:import namespace="585615ac-d35c-474e-9469-5b5b1fc23335"/>
    <xsd:import namespace="3ecc3de6-2511-4caa-9557-44e29cf9656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5615ac-d35c-474e-9469-5b5b1fc233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cc3de6-2511-4caa-9557-44e29cf96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549AFFF-67C5-48EF-94BD-D4EA719110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5615ac-d35c-474e-9469-5b5b1fc23335"/>
    <ds:schemaRef ds:uri="3ecc3de6-2511-4caa-9557-44e29cf965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DA5BC7F-37DB-4B8D-B876-F96FF07F54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8D78F1-0DA0-41F3-A218-71BF9E53497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3ecc3de6-2511-4caa-9557-44e29cf96564"/>
    <ds:schemaRef ds:uri="http://purl.org/dc/terms/"/>
    <ds:schemaRef ds:uri="585615ac-d35c-474e-9469-5b5b1fc23335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Wilson</dc:creator>
  <cp:lastModifiedBy>Alison Wilson</cp:lastModifiedBy>
  <cp:revision>1</cp:revision>
  <dcterms:created xsi:type="dcterms:W3CDTF">2023-08-29T11:35:06Z</dcterms:created>
  <dcterms:modified xsi:type="dcterms:W3CDTF">2023-08-29T11:35:30Z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0x01010027D03FBAF43D3243821C8B014A56C88E</vt:lpwstr>
  </property>
</Properties>
</file>