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93" r:id="rId6"/>
    <p:sldId id="295" r:id="rId7"/>
    <p:sldId id="257" r:id="rId8"/>
    <p:sldId id="262" r:id="rId9"/>
    <p:sldId id="299" r:id="rId10"/>
    <p:sldId id="291" r:id="rId11"/>
    <p:sldId id="294" r:id="rId12"/>
    <p:sldId id="275" r:id="rId13"/>
    <p:sldId id="306" r:id="rId14"/>
    <p:sldId id="308" r:id="rId15"/>
    <p:sldId id="302" r:id="rId16"/>
    <p:sldId id="290" r:id="rId17"/>
    <p:sldId id="27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52"/>
  </p:normalViewPr>
  <p:slideViewPr>
    <p:cSldViewPr snapToGrid="0">
      <p:cViewPr>
        <p:scale>
          <a:sx n="80" d="100"/>
          <a:sy n="80" d="100"/>
        </p:scale>
        <p:origin x="40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C7B916-1415-4862-844E-D0B4DAC93CEE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AC11EC2-FA0F-438E-8E33-2A29C47F5951}">
      <dgm:prSet/>
      <dgm:spPr/>
      <dgm:t>
        <a:bodyPr/>
        <a:lstStyle/>
        <a:p>
          <a:pPr>
            <a:defRPr cap="all"/>
          </a:pPr>
          <a:r>
            <a:rPr lang="en-GB"/>
            <a:t>Will Curtis</a:t>
          </a:r>
          <a:endParaRPr lang="en-US"/>
        </a:p>
      </dgm:t>
    </dgm:pt>
    <dgm:pt modelId="{003FF24F-677C-4FD7-98A0-EA73FD07C5D4}" type="parTrans" cxnId="{9B4F2909-EFA8-4D9E-99CB-84E6615135C9}">
      <dgm:prSet/>
      <dgm:spPr/>
      <dgm:t>
        <a:bodyPr/>
        <a:lstStyle/>
        <a:p>
          <a:endParaRPr lang="en-US"/>
        </a:p>
      </dgm:t>
    </dgm:pt>
    <dgm:pt modelId="{B983880E-76C5-4D2A-A8F7-90587F0963AB}" type="sibTrans" cxnId="{9B4F2909-EFA8-4D9E-99CB-84E6615135C9}">
      <dgm:prSet/>
      <dgm:spPr/>
      <dgm:t>
        <a:bodyPr/>
        <a:lstStyle/>
        <a:p>
          <a:endParaRPr lang="en-US"/>
        </a:p>
      </dgm:t>
    </dgm:pt>
    <dgm:pt modelId="{08E82E44-EB55-4C92-A595-FB87296C235F}">
      <dgm:prSet/>
      <dgm:spPr/>
      <dgm:t>
        <a:bodyPr/>
        <a:lstStyle/>
        <a:p>
          <a:pPr>
            <a:defRPr cap="all"/>
          </a:pPr>
          <a:r>
            <a:rPr lang="en-GB"/>
            <a:t>We are looking for a few good people!</a:t>
          </a:r>
          <a:endParaRPr lang="en-US"/>
        </a:p>
      </dgm:t>
    </dgm:pt>
    <dgm:pt modelId="{187AFEEC-0C2F-4E9B-8DA3-E2C4FBB50D8F}" type="parTrans" cxnId="{F175009F-F1FA-49CD-A06D-8078C01CD4AC}">
      <dgm:prSet/>
      <dgm:spPr/>
      <dgm:t>
        <a:bodyPr/>
        <a:lstStyle/>
        <a:p>
          <a:endParaRPr lang="en-US"/>
        </a:p>
      </dgm:t>
    </dgm:pt>
    <dgm:pt modelId="{EDDCD871-5023-4414-A545-DBA32E625F8C}" type="sibTrans" cxnId="{F175009F-F1FA-49CD-A06D-8078C01CD4AC}">
      <dgm:prSet/>
      <dgm:spPr/>
      <dgm:t>
        <a:bodyPr/>
        <a:lstStyle/>
        <a:p>
          <a:endParaRPr lang="en-US"/>
        </a:p>
      </dgm:t>
    </dgm:pt>
    <dgm:pt modelId="{AF8DF4CD-2DDE-400D-89A3-F5C23AF28268}" type="pres">
      <dgm:prSet presAssocID="{7EC7B916-1415-4862-844E-D0B4DAC93CEE}" presName="root" presStyleCnt="0">
        <dgm:presLayoutVars>
          <dgm:dir/>
          <dgm:resizeHandles val="exact"/>
        </dgm:presLayoutVars>
      </dgm:prSet>
      <dgm:spPr/>
    </dgm:pt>
    <dgm:pt modelId="{F43EA149-E5CC-421A-9C09-FCAE3D14A655}" type="pres">
      <dgm:prSet presAssocID="{2AC11EC2-FA0F-438E-8E33-2A29C47F5951}" presName="compNode" presStyleCnt="0"/>
      <dgm:spPr/>
    </dgm:pt>
    <dgm:pt modelId="{E0BAE7BA-40F9-4DFA-9460-FD34D78E5BDD}" type="pres">
      <dgm:prSet presAssocID="{2AC11EC2-FA0F-438E-8E33-2A29C47F5951}" presName="iconBgRect" presStyleLbl="bgShp" presStyleIdx="0" presStyleCnt="2"/>
      <dgm:spPr/>
    </dgm:pt>
    <dgm:pt modelId="{D32CC930-3DFE-4C8A-9FF4-94EA0C08ECD3}" type="pres">
      <dgm:prSet presAssocID="{2AC11EC2-FA0F-438E-8E33-2A29C47F595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DCC44E47-8FD7-4E96-A1D9-5E0304B9E9EB}" type="pres">
      <dgm:prSet presAssocID="{2AC11EC2-FA0F-438E-8E33-2A29C47F5951}" presName="spaceRect" presStyleCnt="0"/>
      <dgm:spPr/>
    </dgm:pt>
    <dgm:pt modelId="{22BC33DE-6DAF-4872-8FC3-22179CD0BD75}" type="pres">
      <dgm:prSet presAssocID="{2AC11EC2-FA0F-438E-8E33-2A29C47F5951}" presName="textRect" presStyleLbl="revTx" presStyleIdx="0" presStyleCnt="2">
        <dgm:presLayoutVars>
          <dgm:chMax val="1"/>
          <dgm:chPref val="1"/>
        </dgm:presLayoutVars>
      </dgm:prSet>
      <dgm:spPr/>
    </dgm:pt>
    <dgm:pt modelId="{C2A1C6A1-629B-4CF4-A33F-B0A5F4CD3985}" type="pres">
      <dgm:prSet presAssocID="{B983880E-76C5-4D2A-A8F7-90587F0963AB}" presName="sibTrans" presStyleCnt="0"/>
      <dgm:spPr/>
    </dgm:pt>
    <dgm:pt modelId="{B1FE8F98-740D-4F2D-8299-DC180D4091E1}" type="pres">
      <dgm:prSet presAssocID="{08E82E44-EB55-4C92-A595-FB87296C235F}" presName="compNode" presStyleCnt="0"/>
      <dgm:spPr/>
    </dgm:pt>
    <dgm:pt modelId="{38D1C5D9-16BB-4383-A37D-F9CC63A1FF52}" type="pres">
      <dgm:prSet presAssocID="{08E82E44-EB55-4C92-A595-FB87296C235F}" presName="iconBgRect" presStyleLbl="bgShp" presStyleIdx="1" presStyleCnt="2"/>
      <dgm:spPr/>
    </dgm:pt>
    <dgm:pt modelId="{E74C2C3C-61B1-4EFC-BDEC-415108BC03BC}" type="pres">
      <dgm:prSet presAssocID="{08E82E44-EB55-4C92-A595-FB87296C235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gel Face Outline"/>
        </a:ext>
      </dgm:extLst>
    </dgm:pt>
    <dgm:pt modelId="{919074C3-BEC0-45D3-8CDB-38ECC80F87F2}" type="pres">
      <dgm:prSet presAssocID="{08E82E44-EB55-4C92-A595-FB87296C235F}" presName="spaceRect" presStyleCnt="0"/>
      <dgm:spPr/>
    </dgm:pt>
    <dgm:pt modelId="{EDB36166-540C-4FBC-BB15-D5AD8D3DAEAD}" type="pres">
      <dgm:prSet presAssocID="{08E82E44-EB55-4C92-A595-FB87296C235F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9B4F2909-EFA8-4D9E-99CB-84E6615135C9}" srcId="{7EC7B916-1415-4862-844E-D0B4DAC93CEE}" destId="{2AC11EC2-FA0F-438E-8E33-2A29C47F5951}" srcOrd="0" destOrd="0" parTransId="{003FF24F-677C-4FD7-98A0-EA73FD07C5D4}" sibTransId="{B983880E-76C5-4D2A-A8F7-90587F0963AB}"/>
    <dgm:cxn modelId="{857C2A9C-63DE-4AB5-977F-A37EF5634BAF}" type="presOf" srcId="{2AC11EC2-FA0F-438E-8E33-2A29C47F5951}" destId="{22BC33DE-6DAF-4872-8FC3-22179CD0BD75}" srcOrd="0" destOrd="0" presId="urn:microsoft.com/office/officeart/2018/5/layout/IconCircleLabelList"/>
    <dgm:cxn modelId="{F175009F-F1FA-49CD-A06D-8078C01CD4AC}" srcId="{7EC7B916-1415-4862-844E-D0B4DAC93CEE}" destId="{08E82E44-EB55-4C92-A595-FB87296C235F}" srcOrd="1" destOrd="0" parTransId="{187AFEEC-0C2F-4E9B-8DA3-E2C4FBB50D8F}" sibTransId="{EDDCD871-5023-4414-A545-DBA32E625F8C}"/>
    <dgm:cxn modelId="{CAD0F0B6-7BC8-4A9B-AF08-139463D2EE2C}" type="presOf" srcId="{08E82E44-EB55-4C92-A595-FB87296C235F}" destId="{EDB36166-540C-4FBC-BB15-D5AD8D3DAEAD}" srcOrd="0" destOrd="0" presId="urn:microsoft.com/office/officeart/2018/5/layout/IconCircleLabelList"/>
    <dgm:cxn modelId="{945727C5-745A-4728-B8D9-01447522A2B4}" type="presOf" srcId="{7EC7B916-1415-4862-844E-D0B4DAC93CEE}" destId="{AF8DF4CD-2DDE-400D-89A3-F5C23AF28268}" srcOrd="0" destOrd="0" presId="urn:microsoft.com/office/officeart/2018/5/layout/IconCircleLabelList"/>
    <dgm:cxn modelId="{78F6764B-4C99-4A56-8EB1-442788CEFC24}" type="presParOf" srcId="{AF8DF4CD-2DDE-400D-89A3-F5C23AF28268}" destId="{F43EA149-E5CC-421A-9C09-FCAE3D14A655}" srcOrd="0" destOrd="0" presId="urn:microsoft.com/office/officeart/2018/5/layout/IconCircleLabelList"/>
    <dgm:cxn modelId="{4C25A51B-EC3B-4521-A00F-418EA5857FC7}" type="presParOf" srcId="{F43EA149-E5CC-421A-9C09-FCAE3D14A655}" destId="{E0BAE7BA-40F9-4DFA-9460-FD34D78E5BDD}" srcOrd="0" destOrd="0" presId="urn:microsoft.com/office/officeart/2018/5/layout/IconCircleLabelList"/>
    <dgm:cxn modelId="{31BCD625-A252-4A2C-B402-A52726ABE0B6}" type="presParOf" srcId="{F43EA149-E5CC-421A-9C09-FCAE3D14A655}" destId="{D32CC930-3DFE-4C8A-9FF4-94EA0C08ECD3}" srcOrd="1" destOrd="0" presId="urn:microsoft.com/office/officeart/2018/5/layout/IconCircleLabelList"/>
    <dgm:cxn modelId="{77C26976-C74D-4FFD-941F-00AA379D5E73}" type="presParOf" srcId="{F43EA149-E5CC-421A-9C09-FCAE3D14A655}" destId="{DCC44E47-8FD7-4E96-A1D9-5E0304B9E9EB}" srcOrd="2" destOrd="0" presId="urn:microsoft.com/office/officeart/2018/5/layout/IconCircleLabelList"/>
    <dgm:cxn modelId="{8DE200A6-A58B-45EA-9798-6E1C99B06EB9}" type="presParOf" srcId="{F43EA149-E5CC-421A-9C09-FCAE3D14A655}" destId="{22BC33DE-6DAF-4872-8FC3-22179CD0BD75}" srcOrd="3" destOrd="0" presId="urn:microsoft.com/office/officeart/2018/5/layout/IconCircleLabelList"/>
    <dgm:cxn modelId="{8312AF82-E844-4A65-985C-8D5F6041FD03}" type="presParOf" srcId="{AF8DF4CD-2DDE-400D-89A3-F5C23AF28268}" destId="{C2A1C6A1-629B-4CF4-A33F-B0A5F4CD3985}" srcOrd="1" destOrd="0" presId="urn:microsoft.com/office/officeart/2018/5/layout/IconCircleLabelList"/>
    <dgm:cxn modelId="{537A752B-3D4B-48BB-84B3-AE62E620B9D3}" type="presParOf" srcId="{AF8DF4CD-2DDE-400D-89A3-F5C23AF28268}" destId="{B1FE8F98-740D-4F2D-8299-DC180D4091E1}" srcOrd="2" destOrd="0" presId="urn:microsoft.com/office/officeart/2018/5/layout/IconCircleLabelList"/>
    <dgm:cxn modelId="{6FDA99D3-F0E1-4FF2-9ADA-52BEB3D63998}" type="presParOf" srcId="{B1FE8F98-740D-4F2D-8299-DC180D4091E1}" destId="{38D1C5D9-16BB-4383-A37D-F9CC63A1FF52}" srcOrd="0" destOrd="0" presId="urn:microsoft.com/office/officeart/2018/5/layout/IconCircleLabelList"/>
    <dgm:cxn modelId="{D7F777B5-5454-4A9D-99F4-5705349FDF34}" type="presParOf" srcId="{B1FE8F98-740D-4F2D-8299-DC180D4091E1}" destId="{E74C2C3C-61B1-4EFC-BDEC-415108BC03BC}" srcOrd="1" destOrd="0" presId="urn:microsoft.com/office/officeart/2018/5/layout/IconCircleLabelList"/>
    <dgm:cxn modelId="{13E7335F-0197-496F-A13D-B7630ECD463B}" type="presParOf" srcId="{B1FE8F98-740D-4F2D-8299-DC180D4091E1}" destId="{919074C3-BEC0-45D3-8CDB-38ECC80F87F2}" srcOrd="2" destOrd="0" presId="urn:microsoft.com/office/officeart/2018/5/layout/IconCircleLabelList"/>
    <dgm:cxn modelId="{8A691774-E68B-41BC-9ECA-354B5141B8D4}" type="presParOf" srcId="{B1FE8F98-740D-4F2D-8299-DC180D4091E1}" destId="{EDB36166-540C-4FBC-BB15-D5AD8D3DAEA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BAE7BA-40F9-4DFA-9460-FD34D78E5BDD}">
      <dsp:nvSpPr>
        <dsp:cNvPr id="0" name=""/>
        <dsp:cNvSpPr/>
      </dsp:nvSpPr>
      <dsp:spPr>
        <a:xfrm>
          <a:off x="1800504" y="1341"/>
          <a:ext cx="2058750" cy="20587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2CC930-3DFE-4C8A-9FF4-94EA0C08ECD3}">
      <dsp:nvSpPr>
        <dsp:cNvPr id="0" name=""/>
        <dsp:cNvSpPr/>
      </dsp:nvSpPr>
      <dsp:spPr>
        <a:xfrm>
          <a:off x="2239254" y="440091"/>
          <a:ext cx="1181250" cy="11812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BC33DE-6DAF-4872-8FC3-22179CD0BD75}">
      <dsp:nvSpPr>
        <dsp:cNvPr id="0" name=""/>
        <dsp:cNvSpPr/>
      </dsp:nvSpPr>
      <dsp:spPr>
        <a:xfrm>
          <a:off x="1142379" y="2701341"/>
          <a:ext cx="337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400" kern="1200"/>
            <a:t>Will Curtis</a:t>
          </a:r>
          <a:endParaRPr lang="en-US" sz="2400" kern="1200"/>
        </a:p>
      </dsp:txBody>
      <dsp:txXfrm>
        <a:off x="1142379" y="2701341"/>
        <a:ext cx="3375000" cy="720000"/>
      </dsp:txXfrm>
    </dsp:sp>
    <dsp:sp modelId="{38D1C5D9-16BB-4383-A37D-F9CC63A1FF52}">
      <dsp:nvSpPr>
        <dsp:cNvPr id="0" name=""/>
        <dsp:cNvSpPr/>
      </dsp:nvSpPr>
      <dsp:spPr>
        <a:xfrm>
          <a:off x="5766129" y="1341"/>
          <a:ext cx="2058750" cy="20587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4C2C3C-61B1-4EFC-BDEC-415108BC03BC}">
      <dsp:nvSpPr>
        <dsp:cNvPr id="0" name=""/>
        <dsp:cNvSpPr/>
      </dsp:nvSpPr>
      <dsp:spPr>
        <a:xfrm>
          <a:off x="6204879" y="440091"/>
          <a:ext cx="1181250" cy="11812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B36166-540C-4FBC-BB15-D5AD8D3DAEAD}">
      <dsp:nvSpPr>
        <dsp:cNvPr id="0" name=""/>
        <dsp:cNvSpPr/>
      </dsp:nvSpPr>
      <dsp:spPr>
        <a:xfrm>
          <a:off x="5108004" y="2701341"/>
          <a:ext cx="337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400" kern="1200"/>
            <a:t>We are looking for a few good people!</a:t>
          </a:r>
          <a:endParaRPr lang="en-US" sz="2400" kern="1200"/>
        </a:p>
      </dsp:txBody>
      <dsp:txXfrm>
        <a:off x="5108004" y="2701341"/>
        <a:ext cx="3375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29C2338-303A-4B73-964C-D31C45FF6ECE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2BD17118-C531-4359-A521-49394C922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20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2338-303A-4B73-964C-D31C45FF6ECE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118-C531-4359-A521-49394C922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262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2338-303A-4B73-964C-D31C45FF6ECE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118-C531-4359-A521-49394C922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283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2338-303A-4B73-964C-D31C45FF6ECE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118-C531-4359-A521-49394C922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541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2338-303A-4B73-964C-D31C45FF6ECE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118-C531-4359-A521-49394C922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483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2338-303A-4B73-964C-D31C45FF6ECE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118-C531-4359-A521-49394C922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035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2338-303A-4B73-964C-D31C45FF6ECE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118-C531-4359-A521-49394C922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451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29C2338-303A-4B73-964C-D31C45FF6ECE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118-C531-4359-A521-49394C922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662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29C2338-303A-4B73-964C-D31C45FF6ECE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118-C531-4359-A521-49394C922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795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2338-303A-4B73-964C-D31C45FF6ECE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118-C531-4359-A521-49394C922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335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2338-303A-4B73-964C-D31C45FF6ECE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118-C531-4359-A521-49394C922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435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2338-303A-4B73-964C-D31C45FF6ECE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118-C531-4359-A521-49394C922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123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2338-303A-4B73-964C-D31C45FF6ECE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118-C531-4359-A521-49394C922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410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2338-303A-4B73-964C-D31C45FF6ECE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118-C531-4359-A521-49394C922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629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2338-303A-4B73-964C-D31C45FF6ECE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118-C531-4359-A521-49394C922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627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2338-303A-4B73-964C-D31C45FF6ECE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118-C531-4359-A521-49394C922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488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2338-303A-4B73-964C-D31C45FF6ECE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17118-C531-4359-A521-49394C922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637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29C2338-303A-4B73-964C-D31C45FF6ECE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BD17118-C531-4359-A521-49394C922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05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HUMS.doctoralacademy.support@manchester.ac.uk" TargetMode="External"/><Relationship Id="rId2" Type="http://schemas.openxmlformats.org/officeDocument/2006/relationships/hyperlink" Target="mailto:rhys.john-salmon@manchester.ac.u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ass.manchester.ac.uk/frequently-asked-questions/" TargetMode="External"/><Relationship Id="rId4" Type="http://schemas.openxmlformats.org/officeDocument/2006/relationships/hyperlink" Target="http://www.dass.manchester.ac.uk/how-do-i-get-support/what-is-a-university-support-plan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ffnet.manchester.ac.uk/equality-diversity-inclusion/staff-networks/disabled-staff-network/" TargetMode="External"/><Relationship Id="rId2" Type="http://schemas.openxmlformats.org/officeDocument/2006/relationships/hyperlink" Target="https://www.dass.manchester.ac.uk/how-do-i-get-support/how-do-i-register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v.uk/access-to-work" TargetMode="External"/><Relationship Id="rId4" Type="http://schemas.openxmlformats.org/officeDocument/2006/relationships/hyperlink" Target="mailto:kai.prince@Manchester.ac.uk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portandsupport.manchester.ac.uk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steven.pierce@manchester.ac.u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affnet.manchester.ac.uk/salc/meetings-committees/equality-and-diversity-committe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ffnet.manchester.ac.uk/equality-and-diversity/training/inclusive-language/" TargetMode="External"/><Relationship Id="rId2" Type="http://schemas.openxmlformats.org/officeDocument/2006/relationships/hyperlink" Target="https://www.staffnet.manchester.ac.uk/equality-and-diversity/training/training-for-student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uments.manchester.ac.uk/display.aspx?DocID=44209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2E8BD2A-4014-4DC6-A228-4ECE6A0AA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896CA42-3323-41E5-B809-CD790B2A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EA2FE539-0B6F-4FAE-A391-B46476F46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D5A14FB-50A2-4964-8B07-EE40D1CE0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FD63331C-DD2E-43D8-9511-B44EC057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8A593E-08E5-9887-9E21-3F74166F02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2771" y="437513"/>
            <a:ext cx="6232398" cy="5954325"/>
          </a:xfrm>
        </p:spPr>
        <p:txBody>
          <a:bodyPr anchor="ctr">
            <a:normAutofit/>
          </a:bodyPr>
          <a:lstStyle/>
          <a:p>
            <a:r>
              <a:rPr lang="en-GB" sz="6600" dirty="0"/>
              <a:t>Equality, Diversity and Inclusion: </a:t>
            </a:r>
            <a:br>
              <a:rPr lang="en-GB" sz="6600" dirty="0"/>
            </a:br>
            <a:r>
              <a:rPr lang="en-GB" sz="6600" dirty="0"/>
              <a:t>SALC PGRs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E96EF5-8668-50D1-2B7B-13B2482936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257" y="1172776"/>
            <a:ext cx="3290257" cy="45124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2400">
                <a:solidFill>
                  <a:schemeClr val="tx1"/>
                </a:solidFill>
              </a:rPr>
              <a:t>Prof. Steven Pierce</a:t>
            </a:r>
          </a:p>
          <a:p>
            <a:r>
              <a:rPr lang="en-GB" sz="2400">
                <a:solidFill>
                  <a:schemeClr val="tx1"/>
                </a:solidFill>
              </a:rPr>
              <a:t>SALC Director of EDI</a:t>
            </a:r>
          </a:p>
        </p:txBody>
      </p:sp>
    </p:spTree>
    <p:extLst>
      <p:ext uri="{BB962C8B-B14F-4D97-AF65-F5344CB8AC3E}">
        <p14:creationId xmlns:p14="http://schemas.microsoft.com/office/powerpoint/2010/main" val="2106243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1CD3F-F244-7D6E-A6E6-77325B5E0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/>
            </a:b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28C02-DD9B-22F0-4665-FAC758CA1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 b="1"/>
              <a:t>SALC PGR Disability Case-worker: Rhys John-Salmon</a:t>
            </a:r>
          </a:p>
          <a:p>
            <a:pPr marL="0" indent="0">
              <a:buNone/>
            </a:pPr>
            <a:r>
              <a:rPr lang="en-GB">
                <a:hlinkClick r:id="rId2"/>
              </a:rPr>
              <a:t>rhys.john-salmon@manchester.ac.uk</a:t>
            </a:r>
            <a:endParaRPr lang="en-GB"/>
          </a:p>
          <a:p>
            <a:pPr marL="0" indent="0">
              <a:buNone/>
            </a:pPr>
            <a:r>
              <a:rPr lang="en-GB" i="1"/>
              <a:t>Your case-worker coordinates the support you will/can receive</a:t>
            </a:r>
          </a:p>
          <a:p>
            <a:pPr marL="0" indent="0">
              <a:buNone/>
            </a:pPr>
            <a:endParaRPr lang="en-GB" b="1" i="1"/>
          </a:p>
          <a:p>
            <a:pPr marL="0" indent="0" algn="l" fontAlgn="base">
              <a:buNone/>
            </a:pPr>
            <a:r>
              <a:rPr lang="en-GB" b="0" i="0">
                <a:effectLst/>
                <a:latin typeface="Calibri" panose="020F0502020204030204" pitchFamily="34" charset="0"/>
                <a:hlinkClick r:id="rId3"/>
              </a:rPr>
              <a:t>HUMS.doctoralacademy.support@manchester.ac.uk</a:t>
            </a:r>
            <a:endParaRPr lang="en-GB" b="0" i="0">
              <a:effectLst/>
              <a:latin typeface="Calibri" panose="020F0502020204030204" pitchFamily="34" charset="0"/>
            </a:endParaRPr>
          </a:p>
          <a:p>
            <a:pPr marL="0" indent="0" algn="l" fontAlgn="base">
              <a:buNone/>
            </a:pPr>
            <a:r>
              <a:rPr lang="en-GB" b="0" i="1">
                <a:solidFill>
                  <a:srgbClr val="444444"/>
                </a:solidFill>
                <a:effectLst/>
              </a:rPr>
              <a:t>You </a:t>
            </a:r>
            <a:r>
              <a:rPr lang="en-GB" i="1">
                <a:solidFill>
                  <a:srgbClr val="444444"/>
                </a:solidFill>
              </a:rPr>
              <a:t>can get advice on </a:t>
            </a:r>
            <a:r>
              <a:rPr lang="en-GB" b="0" i="1">
                <a:solidFill>
                  <a:srgbClr val="444444"/>
                </a:solidFill>
                <a:effectLst/>
              </a:rPr>
              <a:t>issues relating to your School, or any of the issues below.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1">
                <a:solidFill>
                  <a:srgbClr val="444444"/>
                </a:solidFill>
                <a:effectLst/>
              </a:rPr>
              <a:t>If you’re not receiving the support in your</a:t>
            </a:r>
            <a:r>
              <a:rPr lang="en-GB" b="0" i="1" u="sng">
                <a:solidFill>
                  <a:srgbClr val="6B2C91"/>
                </a:solidFill>
                <a:effectLst/>
                <a:hlinkClick r:id="rId4" tooltip="Home &amp;raquo; Services &amp;raquo; Student Experience sites &amp;raquo; Student Admissions and Administration &amp;raquo; Student Communications &amp;amp;amp; Marketing &amp;raquo; Disability Support Office &amp;raquo; How do I get it? &amp;raquo; What is a University Support Plan"/>
              </a:rPr>
              <a:t> University Support Plan</a:t>
            </a:r>
            <a:r>
              <a:rPr lang="en-GB" b="0" i="1">
                <a:solidFill>
                  <a:srgbClr val="444444"/>
                </a:solidFill>
                <a:effectLst/>
              </a:rPr>
              <a:t>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1">
                <a:solidFill>
                  <a:srgbClr val="444444"/>
                </a:solidFill>
                <a:effectLst/>
              </a:rPr>
              <a:t>If you want to apply for </a:t>
            </a:r>
            <a:r>
              <a:rPr lang="en-GB" b="0" i="1" u="sng">
                <a:solidFill>
                  <a:srgbClr val="6B2C91"/>
                </a:solidFill>
                <a:effectLst/>
                <a:hlinkClick r:id="rId5" tooltip="Home &amp;raquo; Services &amp;raquo; Student Experience sites &amp;raquo; Student Admissions and Administration &amp;raquo; Student Communications &amp;amp;amp; Marketing &amp;raquo; Disability Support Office &amp;raquo; Frequently Asked Questions"/>
              </a:rPr>
              <a:t>mitigating circumstances or an extension </a:t>
            </a:r>
            <a:r>
              <a:rPr lang="en-GB" b="0" i="1">
                <a:solidFill>
                  <a:srgbClr val="444444"/>
                </a:solidFill>
                <a:effectLst/>
              </a:rPr>
              <a:t>due to your disability.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1">
                <a:solidFill>
                  <a:srgbClr val="444444"/>
                </a:solidFill>
                <a:effectLst/>
              </a:rPr>
              <a:t>If you’re not sure how to access the support that we can provide, such as podcasts or lecture notes.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133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BAA04-6545-8051-5374-47B048412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Useful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65426-85DB-15B4-5597-8B7A4C5C5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Disability Advisory and Support Service: </a:t>
            </a:r>
            <a:r>
              <a:rPr lang="en-US" dirty="0">
                <a:hlinkClick r:id="rId2"/>
              </a:rPr>
              <a:t>https://www.dass.manchester.ac.uk/how-do-i-get-support/how-do-i-register/</a:t>
            </a:r>
            <a:endParaRPr lang="en-US" dirty="0"/>
          </a:p>
          <a:p>
            <a:r>
              <a:rPr lang="en-US" dirty="0"/>
              <a:t>Disabled Staff Network and Neurodivergent Network: </a:t>
            </a:r>
            <a:r>
              <a:rPr lang="en-US" dirty="0">
                <a:hlinkClick r:id="rId3"/>
              </a:rPr>
              <a:t>https://www.staffnet.manchester.ac.uk/equality-diversity-inclusion/staff-networks/disabled-staff-network/</a:t>
            </a:r>
            <a:endParaRPr lang="en-US" dirty="0"/>
          </a:p>
          <a:p>
            <a:r>
              <a:rPr lang="en-US" dirty="0"/>
              <a:t>Disabled PGR Network: email </a:t>
            </a:r>
            <a:r>
              <a:rPr lang="en-US" dirty="0">
                <a:hlinkClick r:id="rId4"/>
              </a:rPr>
              <a:t>kai.prince@manchester.ac.uk</a:t>
            </a:r>
            <a:endParaRPr lang="en-US" dirty="0"/>
          </a:p>
          <a:p>
            <a:r>
              <a:rPr lang="en-US" dirty="0"/>
              <a:t>Access to Work: </a:t>
            </a:r>
            <a:r>
              <a:rPr lang="en-US" dirty="0">
                <a:hlinkClick r:id="rId5"/>
              </a:rPr>
              <a:t>https://www.gov.uk/access-to-work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004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07A0C0-88AC-D650-D5D2-C14F5355F8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17393" r="-1" b="9402"/>
          <a:stretch>
            <a:fillRect/>
          </a:stretch>
        </p:blipFill>
        <p:spPr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C91E93A7-6C7F-4F77-9CB0-280D958EF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0C947B-9816-7C63-798C-EB129C45C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199" y="4854346"/>
            <a:ext cx="10407602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>
                <a:solidFill>
                  <a:srgbClr val="EBEBEB"/>
                </a:solidFill>
              </a:rPr>
              <a:t>If you have a negative experience…</a:t>
            </a:r>
          </a:p>
        </p:txBody>
      </p:sp>
      <p:sp>
        <p:nvSpPr>
          <p:cNvPr id="20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2856" y="3785499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452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94171-CD7E-2E0B-1424-4E492CD3D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BAD14E39-60D0-739C-CC06-E7C28EA462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08" y="458416"/>
            <a:ext cx="9102829" cy="6100287"/>
          </a:xfrm>
        </p:spPr>
      </p:pic>
    </p:spTree>
    <p:extLst>
      <p:ext uri="{BB962C8B-B14F-4D97-AF65-F5344CB8AC3E}">
        <p14:creationId xmlns:p14="http://schemas.microsoft.com/office/powerpoint/2010/main" val="1638197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If you have a negative experience…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hlinkClick r:id="rId2"/>
              </a:rPr>
              <a:t>Report + Support - University of Manchester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Please also feel free to contact:</a:t>
            </a:r>
          </a:p>
          <a:p>
            <a:r>
              <a:rPr lang="en-GB" dirty="0"/>
              <a:t>Departmental PGR Director</a:t>
            </a:r>
          </a:p>
          <a:p>
            <a:r>
              <a:rPr lang="en-GB" dirty="0"/>
              <a:t>Your Departmental EDI rep</a:t>
            </a:r>
          </a:p>
          <a:p>
            <a:r>
              <a:rPr lang="en-GB" dirty="0"/>
              <a:t>Joe</a:t>
            </a:r>
          </a:p>
          <a:p>
            <a:r>
              <a:rPr lang="en-GB" dirty="0"/>
              <a:t>Steven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3189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0DC6B28-8289-919E-A3F6-98E66659A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372" y="1209957"/>
            <a:ext cx="3034580" cy="4438087"/>
          </a:xfrm>
        </p:spPr>
        <p:txBody>
          <a:bodyPr anchor="ctr">
            <a:normAutofit/>
          </a:bodyPr>
          <a:lstStyle/>
          <a:p>
            <a:pPr algn="r"/>
            <a:r>
              <a:rPr lang="en-GB" sz="3200">
                <a:solidFill>
                  <a:schemeClr val="tx1"/>
                </a:solidFill>
              </a:rPr>
              <a:t>Contact me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23B2CD-009B-425A-9616-1E1AD1D5A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B68BD-8DB0-8ED2-59ED-F274DCD35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424" y="1059025"/>
            <a:ext cx="5302189" cy="47399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en-GB" b="1">
              <a:solidFill>
                <a:schemeClr val="tx1"/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en-GB" b="1">
                <a:solidFill>
                  <a:schemeClr val="tx1"/>
                </a:solidFill>
                <a:cs typeface="Calibri" panose="020F0502020204030204"/>
              </a:rPr>
              <a:t>Steven Pierce (Department of History)</a:t>
            </a:r>
          </a:p>
          <a:p>
            <a:pPr marL="0" indent="0">
              <a:buNone/>
            </a:pPr>
            <a:r>
              <a:rPr lang="en-GB" b="1">
                <a:solidFill>
                  <a:schemeClr val="tx1"/>
                </a:solidFill>
                <a:cs typeface="Calibri" panose="020F0502020204030204"/>
              </a:rPr>
              <a:t>Director of EDI and Chair of EDI Committee</a:t>
            </a:r>
          </a:p>
          <a:p>
            <a:pPr marL="0" indent="0">
              <a:buNone/>
            </a:pPr>
            <a:r>
              <a:rPr lang="en-GB">
                <a:solidFill>
                  <a:schemeClr val="tx1"/>
                </a:solidFill>
                <a:cs typeface="Calibri" panose="020F0502020204030204"/>
              </a:rPr>
              <a:t>Office: Samuel Alexander Building N2.04</a:t>
            </a:r>
          </a:p>
          <a:p>
            <a:pPr marL="0" indent="0">
              <a:buNone/>
            </a:pPr>
            <a:r>
              <a:rPr lang="en-GB">
                <a:solidFill>
                  <a:schemeClr val="tx1"/>
                </a:solidFill>
                <a:cs typeface="Calibri" panose="020F0502020204030204"/>
              </a:rPr>
              <a:t>Email: </a:t>
            </a:r>
            <a:r>
              <a:rPr lang="en-GB">
                <a:solidFill>
                  <a:schemeClr val="tx1"/>
                </a:solidFill>
                <a:cs typeface="Calibri" panose="020F0502020204030204"/>
                <a:hlinkClick r:id="rId2"/>
              </a:rPr>
              <a:t>steven.pierce@manchester.ac.uk</a:t>
            </a:r>
            <a:endParaRPr lang="en-GB">
              <a:solidFill>
                <a:schemeClr val="tx1"/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en-GB">
                <a:solidFill>
                  <a:schemeClr val="tx1"/>
                </a:solidFill>
                <a:cs typeface="Calibri" panose="020F0502020204030204"/>
              </a:rPr>
              <a:t>Telephone: 0161 275 3146</a:t>
            </a:r>
          </a:p>
          <a:p>
            <a:pPr marL="0" indent="0">
              <a:buNone/>
            </a:pPr>
            <a:r>
              <a:rPr lang="en-GB">
                <a:solidFill>
                  <a:schemeClr val="tx1"/>
                </a:solidFill>
                <a:cs typeface="Calibri" panose="020F0502020204030204"/>
              </a:rPr>
              <a:t>Semester 1 office hours: Wednesdays 10-11, Thursdays 10:30-11:30</a:t>
            </a:r>
          </a:p>
          <a:p>
            <a:pPr marL="0" indent="0">
              <a:buNone/>
            </a:pPr>
            <a:endParaRPr lang="en-GB" u="sng">
              <a:solidFill>
                <a:schemeClr val="tx1"/>
              </a:solidFill>
              <a:latin typeface="Segoe UI" panose="020B0502040204020203" pitchFamily="34" charset="0"/>
              <a:cs typeface="Calibri" panose="020F0502020204030204"/>
            </a:endParaRPr>
          </a:p>
          <a:p>
            <a:pPr marL="0" indent="0">
              <a:buNone/>
            </a:pPr>
            <a:endParaRPr lang="en-GB">
              <a:solidFill>
                <a:schemeClr val="tx1"/>
              </a:solidFill>
              <a:cs typeface="Calibri" panose="020F0502020204030204"/>
            </a:endParaRPr>
          </a:p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640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250" y="473745"/>
            <a:ext cx="11227090" cy="590282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8D7B68-F057-812F-CDBA-BCF0EFB35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855482"/>
            <a:ext cx="8761413" cy="898674"/>
          </a:xfrm>
        </p:spPr>
        <p:txBody>
          <a:bodyPr anchor="b">
            <a:normAutofit/>
          </a:bodyPr>
          <a:lstStyle/>
          <a:p>
            <a:r>
              <a:rPr lang="en-GB">
                <a:solidFill>
                  <a:schemeClr val="tx2"/>
                </a:solidFill>
              </a:rPr>
              <a:t>Today’s session aims to…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0F01F-3796-C625-2EAF-D0F968A57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079173"/>
            <a:ext cx="8182191" cy="3730689"/>
          </a:xfrm>
        </p:spPr>
        <p:txBody>
          <a:bodyPr anchor="ctr">
            <a:normAutofit/>
          </a:bodyPr>
          <a:lstStyle/>
          <a:p>
            <a:endParaRPr lang="en-GB">
              <a:solidFill>
                <a:schemeClr val="tx1"/>
              </a:solidFill>
            </a:endParaRPr>
          </a:p>
          <a:p>
            <a:r>
              <a:rPr lang="en-GB">
                <a:solidFill>
                  <a:schemeClr val="tx1"/>
                </a:solidFill>
              </a:rPr>
              <a:t>provide you with a resource of information and links</a:t>
            </a:r>
          </a:p>
          <a:p>
            <a:r>
              <a:rPr lang="en-GB">
                <a:solidFill>
                  <a:schemeClr val="tx1"/>
                </a:solidFill>
              </a:rPr>
              <a:t>review SALC’s commitment to embedding equality, diversity and inclusion in everything we do</a:t>
            </a:r>
          </a:p>
          <a:p>
            <a:r>
              <a:rPr lang="en-GB">
                <a:solidFill>
                  <a:schemeClr val="tx1"/>
                </a:solidFill>
              </a:rPr>
              <a:t>discuss how the key relationships you will have as a PGR student engage the university’s commitment to EDI</a:t>
            </a:r>
          </a:p>
        </p:txBody>
      </p:sp>
    </p:spTree>
    <p:extLst>
      <p:ext uri="{BB962C8B-B14F-4D97-AF65-F5344CB8AC3E}">
        <p14:creationId xmlns:p14="http://schemas.microsoft.com/office/powerpoint/2010/main" val="51435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810529C-D0A4-AD12-C262-4A6A401B2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372" y="1209957"/>
            <a:ext cx="3034580" cy="4438087"/>
          </a:xfrm>
        </p:spPr>
        <p:txBody>
          <a:bodyPr anchor="ctr">
            <a:normAutofit/>
          </a:bodyPr>
          <a:lstStyle/>
          <a:p>
            <a:pPr algn="r"/>
            <a:r>
              <a:rPr lang="en-GB" sz="3200">
                <a:solidFill>
                  <a:schemeClr val="tx1"/>
                </a:solidFill>
              </a:rPr>
              <a:t>Equality Act 2010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23B2CD-009B-425A-9616-1E1AD1D5A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8BEC7-4C03-6BB5-3A1F-FA2EA7F2F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424" y="1059025"/>
            <a:ext cx="5302189" cy="47399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Everyone in the UK is protected by the Act. The “protected characteristics” under the Act are</a:t>
            </a:r>
          </a:p>
          <a:p>
            <a:r>
              <a:rPr lang="en-GB" dirty="0">
                <a:solidFill>
                  <a:schemeClr val="tx1"/>
                </a:solidFill>
              </a:rPr>
              <a:t>Age</a:t>
            </a:r>
          </a:p>
          <a:p>
            <a:r>
              <a:rPr lang="en-GB" dirty="0">
                <a:solidFill>
                  <a:schemeClr val="tx1"/>
                </a:solidFill>
              </a:rPr>
              <a:t>Disability</a:t>
            </a:r>
          </a:p>
          <a:p>
            <a:r>
              <a:rPr lang="en-GB" dirty="0">
                <a:solidFill>
                  <a:schemeClr val="tx1"/>
                </a:solidFill>
              </a:rPr>
              <a:t>Gender reassignment</a:t>
            </a:r>
          </a:p>
          <a:p>
            <a:r>
              <a:rPr lang="en-GB" dirty="0">
                <a:solidFill>
                  <a:schemeClr val="tx1"/>
                </a:solidFill>
              </a:rPr>
              <a:t>Marriage and civil partnership</a:t>
            </a:r>
          </a:p>
          <a:p>
            <a:r>
              <a:rPr lang="en-GB" dirty="0">
                <a:solidFill>
                  <a:schemeClr val="tx1"/>
                </a:solidFill>
              </a:rPr>
              <a:t>Pregnancy and maternity</a:t>
            </a:r>
          </a:p>
          <a:p>
            <a:r>
              <a:rPr lang="en-GB" dirty="0">
                <a:solidFill>
                  <a:schemeClr val="tx1"/>
                </a:solidFill>
              </a:rPr>
              <a:t>Race</a:t>
            </a:r>
          </a:p>
          <a:p>
            <a:r>
              <a:rPr lang="en-GB" dirty="0">
                <a:solidFill>
                  <a:schemeClr val="tx1"/>
                </a:solidFill>
              </a:rPr>
              <a:t>Religion and belief</a:t>
            </a:r>
          </a:p>
          <a:p>
            <a:r>
              <a:rPr lang="en-GB" dirty="0">
                <a:solidFill>
                  <a:schemeClr val="tx1"/>
                </a:solidFill>
              </a:rPr>
              <a:t>Sex</a:t>
            </a:r>
          </a:p>
          <a:p>
            <a:r>
              <a:rPr lang="en-GB" dirty="0">
                <a:solidFill>
                  <a:schemeClr val="tx1"/>
                </a:solidFill>
              </a:rPr>
              <a:t>Sexual orientation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710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3254F-3942-20D0-B3CD-1390930B0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University, Faculty, and the School (SALC)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1EBFE-35D0-9E72-EB42-6DBD9FF8A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Vice President for Social Responsibility, Prof. Nalin Thakkar</a:t>
            </a:r>
          </a:p>
          <a:p>
            <a:r>
              <a:rPr lang="en-GB" dirty="0"/>
              <a:t>EDI Directorate </a:t>
            </a:r>
          </a:p>
          <a:p>
            <a:pPr lvl="1"/>
            <a:r>
              <a:rPr lang="en-GB" dirty="0"/>
              <a:t>Sarah Fox, Executive Director</a:t>
            </a:r>
          </a:p>
          <a:p>
            <a:pPr lvl="1"/>
            <a:r>
              <a:rPr lang="en-GB" dirty="0"/>
              <a:t>Kathy Bradley, Humanities EDI Partner</a:t>
            </a:r>
          </a:p>
          <a:p>
            <a:r>
              <a:rPr lang="en-GB" dirty="0"/>
              <a:t>Faculty of Humanities EDI Committee (Dimitris Papadimitriou, Chair) </a:t>
            </a:r>
          </a:p>
          <a:p>
            <a:r>
              <a:rPr lang="en-GB" dirty="0"/>
              <a:t>SALC EDI Committee (Steven Pierce, Chair)</a:t>
            </a:r>
          </a:p>
          <a:p>
            <a:pPr marL="0" indent="0">
              <a:buNone/>
            </a:pPr>
            <a:endParaRPr lang="en-GB" dirty="0">
              <a:ea typeface="+mn-lt"/>
              <a:cs typeface="+mn-lt"/>
              <a:hlinkClick r:id="rId2"/>
            </a:endParaRPr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  <a:hlinkClick r:id="rId2"/>
              </a:rPr>
              <a:t>Equality and Diversity Committee | School of Arts, Languages and Cultures | StaffNet | The University of Manchester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8821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5352F4-01D8-C62E-C3CC-4A64A78C8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en-GB" sz="3200">
                <a:solidFill>
                  <a:srgbClr val="EBEBEB"/>
                </a:solidFill>
              </a:rPr>
              <a:t>Departmental EDI Representatives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03CF4-AB30-BE3E-591C-12B6455D8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6670104" cy="59543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AHCP: 					Dr Giulia </a:t>
            </a:r>
            <a:r>
              <a:rPr lang="en-GB" dirty="0" err="1"/>
              <a:t>Grisot</a:t>
            </a:r>
            <a:endParaRPr lang="en-GB" dirty="0"/>
          </a:p>
          <a:p>
            <a:pPr>
              <a:lnSpc>
                <a:spcPct val="90000"/>
              </a:lnSpc>
            </a:pPr>
            <a:r>
              <a:rPr lang="en-GB" dirty="0"/>
              <a:t>CAHAE: 					Dr Julene Abad del Vecchio</a:t>
            </a:r>
          </a:p>
          <a:p>
            <a:pPr>
              <a:lnSpc>
                <a:spcPct val="90000"/>
              </a:lnSpc>
            </a:pPr>
            <a:r>
              <a:rPr lang="en-GB" dirty="0"/>
              <a:t>Drama: 					Dr Darren Waldron</a:t>
            </a:r>
          </a:p>
          <a:p>
            <a:pPr>
              <a:lnSpc>
                <a:spcPct val="90000"/>
              </a:lnSpc>
            </a:pPr>
            <a:r>
              <a:rPr lang="en-GB" dirty="0"/>
              <a:t>ECW: 					Dr Clara Dawson</a:t>
            </a:r>
            <a:endParaRPr lang="en-GB" dirty="0"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GB" dirty="0"/>
              <a:t>History: 					Prof. </a:t>
            </a:r>
            <a:r>
              <a:rPr lang="en-GB" dirty="0" err="1"/>
              <a:t>Yangwen</a:t>
            </a:r>
            <a:r>
              <a:rPr lang="en-GB" dirty="0"/>
              <a:t> Zheng</a:t>
            </a:r>
            <a:endParaRPr lang="en-GB" dirty="0">
              <a:cs typeface="Calibri" panose="020F0502020204030204"/>
            </a:endParaRPr>
          </a:p>
          <a:p>
            <a:pPr>
              <a:lnSpc>
                <a:spcPct val="90000"/>
              </a:lnSpc>
            </a:pPr>
            <a:r>
              <a:rPr lang="en-GB" dirty="0"/>
              <a:t>HCRI: 					Dr Roisin Read</a:t>
            </a:r>
          </a:p>
          <a:p>
            <a:pPr>
              <a:lnSpc>
                <a:spcPct val="90000"/>
              </a:lnSpc>
            </a:pPr>
            <a:r>
              <a:rPr lang="en-GB" dirty="0"/>
              <a:t>Linguistics: 				Dr Simone de Cia</a:t>
            </a:r>
            <a:endParaRPr lang="en-GB" dirty="0"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GB" dirty="0"/>
              <a:t>MLC:		 				Mathilde Savary</a:t>
            </a:r>
          </a:p>
          <a:p>
            <a:pPr>
              <a:lnSpc>
                <a:spcPct val="90000"/>
              </a:lnSpc>
            </a:pPr>
            <a:r>
              <a:rPr lang="en-GB" dirty="0"/>
              <a:t>Music: 					Dr Eleanor Ryan</a:t>
            </a:r>
          </a:p>
          <a:p>
            <a:pPr>
              <a:lnSpc>
                <a:spcPct val="90000"/>
              </a:lnSpc>
            </a:pPr>
            <a:r>
              <a:rPr lang="en-GB" dirty="0"/>
              <a:t>Religions and Theology: 	Dr Kamran </a:t>
            </a:r>
            <a:r>
              <a:rPr lang="en-GB" dirty="0" err="1"/>
              <a:t>Karimullah</a:t>
            </a:r>
            <a:endParaRPr lang="en-GB" dirty="0"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GB" dirty="0"/>
              <a:t>UCAE: 					Ruth Fordham</a:t>
            </a:r>
            <a:endParaRPr lang="en-GB" dirty="0">
              <a:cs typeface="Calibri" panose="020F0502020204030204"/>
            </a:endParaRPr>
          </a:p>
          <a:p>
            <a:pPr marL="0" indent="0">
              <a:lnSpc>
                <a:spcPct val="90000"/>
              </a:lnSpc>
              <a:buNone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656040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E098521-A7FC-2400-6ED6-6F563A35B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PGR reps on the EDI Committee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AAC349F-5A41-8942-A2F7-B26E8EDC70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5047060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2920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4421CE4-7004-E40F-34BE-F8966E4D7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372" y="1209957"/>
            <a:ext cx="3034580" cy="4438087"/>
          </a:xfrm>
        </p:spPr>
        <p:txBody>
          <a:bodyPr anchor="ctr">
            <a:normAutofit/>
          </a:bodyPr>
          <a:lstStyle/>
          <a:p>
            <a:pPr algn="r"/>
            <a:r>
              <a:rPr lang="en-GB" sz="3000">
                <a:solidFill>
                  <a:schemeClr val="tx1"/>
                </a:solidFill>
              </a:rPr>
              <a:t>Understanding EDI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23B2CD-009B-425A-9616-1E1AD1D5A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B553F-ADE7-4161-8005-D1E051C73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424" y="1059025"/>
            <a:ext cx="5302189" cy="4739950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chemeClr val="tx1"/>
                </a:solidFill>
                <a:hlinkClick r:id="rId2"/>
              </a:rPr>
              <a:t>Training for Students | Equality, Diversity and Inclusion | StaffNet | The University of Manchester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  <a:hlinkClick r:id="rId3"/>
              </a:rPr>
              <a:t>Inclusive language | Equality, Diversity and Inclusion | StaffNet | The University of Manchester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  <a:hlinkClick r:id="rId4"/>
              </a:rPr>
              <a:t>Inclusive Education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888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1616407-3E4D-4469-BDAF-3837EBF9F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4EE8FF3-EFA8-93F6-0254-44AF06D416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6221" b="-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4246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2F02516FB0274EA3B6BE58FBFFD649" ma:contentTypeVersion="16" ma:contentTypeDescription="Create a new document." ma:contentTypeScope="" ma:versionID="e65c9a1cbc60c0ce1225b00c330c33dc">
  <xsd:schema xmlns:xsd="http://www.w3.org/2001/XMLSchema" xmlns:xs="http://www.w3.org/2001/XMLSchema" xmlns:p="http://schemas.microsoft.com/office/2006/metadata/properties" xmlns:ns2="48cd888e-462c-481a-819f-ac8911958319" xmlns:ns3="eae24e12-1823-492f-b875-2f2e28a37a03" targetNamespace="http://schemas.microsoft.com/office/2006/metadata/properties" ma:root="true" ma:fieldsID="5393e6069501b3f7dda9d22b9801aaa1" ns2:_="" ns3:_="">
    <xsd:import namespace="48cd888e-462c-481a-819f-ac8911958319"/>
    <xsd:import namespace="eae24e12-1823-492f-b875-2f2e28a37a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cd888e-462c-481a-819f-ac89119583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d63537c-d192-4dc4-bb87-a5632b1c76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e24e12-1823-492f-b875-2f2e28a37a0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95a903f-a43b-42dd-a5b4-4ab5bc718a24}" ma:internalName="TaxCatchAll" ma:showField="CatchAllData" ma:web="eae24e12-1823-492f-b875-2f2e28a37a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cd888e-462c-481a-819f-ac8911958319">
      <Terms xmlns="http://schemas.microsoft.com/office/infopath/2007/PartnerControls"/>
    </lcf76f155ced4ddcb4097134ff3c332f>
    <TaxCatchAll xmlns="eae24e12-1823-492f-b875-2f2e28a37a03" xsi:nil="true"/>
    <SharedWithUsers xmlns="eae24e12-1823-492f-b875-2f2e28a37a03">
      <UserInfo>
        <DisplayName/>
        <AccountId xsi:nil="true"/>
        <AccountType/>
      </UserInfo>
    </SharedWithUsers>
    <MediaLengthInSeconds xmlns="48cd888e-462c-481a-819f-ac8911958319" xsi:nil="true"/>
  </documentManagement>
</p:properties>
</file>

<file path=customXml/itemProps1.xml><?xml version="1.0" encoding="utf-8"?>
<ds:datastoreItem xmlns:ds="http://schemas.openxmlformats.org/officeDocument/2006/customXml" ds:itemID="{C7172D99-3A2E-4BDA-81AA-6F7F7ED1D8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42B913-F22C-4A8B-8E41-A45C1B8CBF39}">
  <ds:schemaRefs>
    <ds:schemaRef ds:uri="48cd888e-462c-481a-819f-ac8911958319"/>
    <ds:schemaRef ds:uri="eae24e12-1823-492f-b875-2f2e28a37a0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347B645-0092-4A54-859F-F381AA42CE23}">
  <ds:schemaRefs>
    <ds:schemaRef ds:uri="48cd888e-462c-481a-819f-ac8911958319"/>
    <ds:schemaRef ds:uri="http://purl.org/dc/dcmitype/"/>
    <ds:schemaRef ds:uri="http://schemas.microsoft.com/office/2006/documentManagement/types"/>
    <ds:schemaRef ds:uri="eae24e12-1823-492f-b875-2f2e28a37a03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c152cb07-614e-4abb-818a-f035cfa91a77}" enabled="0" method="" siteId="{c152cb07-614e-4abb-818a-f035cfa91a7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140</TotalTime>
  <Words>609</Words>
  <Application>Microsoft Macintosh PowerPoint</Application>
  <PresentationFormat>Widescreen</PresentationFormat>
  <Paragraphs>85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Segoe UI</vt:lpstr>
      <vt:lpstr>Wingdings 3</vt:lpstr>
      <vt:lpstr>Ion Boardroom</vt:lpstr>
      <vt:lpstr>Equality, Diversity and Inclusion:  SALC PGRs</vt:lpstr>
      <vt:lpstr>Contact me</vt:lpstr>
      <vt:lpstr>Today’s session aims to…</vt:lpstr>
      <vt:lpstr>Equality Act 2010</vt:lpstr>
      <vt:lpstr>The University, Faculty, and the School (SALC)</vt:lpstr>
      <vt:lpstr>Departmental EDI Representatives</vt:lpstr>
      <vt:lpstr>PGR reps on the EDI Committee</vt:lpstr>
      <vt:lpstr>Understanding EDI</vt:lpstr>
      <vt:lpstr>PowerPoint Presentation</vt:lpstr>
      <vt:lpstr> </vt:lpstr>
      <vt:lpstr>Useful links</vt:lpstr>
      <vt:lpstr>If you have a negative experience…</vt:lpstr>
      <vt:lpstr>PowerPoint Presentation</vt:lpstr>
      <vt:lpstr>If you have a negative experience…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Peacock and Kalayil</dc:creator>
  <cp:lastModifiedBy>Steven Pierce</cp:lastModifiedBy>
  <cp:revision>3</cp:revision>
  <dcterms:created xsi:type="dcterms:W3CDTF">2022-08-25T14:32:25Z</dcterms:created>
  <dcterms:modified xsi:type="dcterms:W3CDTF">2025-09-25T19:40:07Z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0x010100F42F02516FB0274EA3B6BE58FBFFD649</vt:lpwstr>
  </property>
  <property fmtid="{D5CDD505-2E9C-101B-9397-08002B2CF9AE}" pid="3" name="Order">
    <vt:r8>25600</vt:r8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  <property fmtid="{D5CDD505-2E9C-101B-9397-08002B2CF9AE}" pid="8" name="_SharedFileIndex">
    <vt:lpwstr/>
  </property>
  <property fmtid="{D5CDD505-2E9C-101B-9397-08002B2CF9AE}" pid="9" name="_SourceUrl">
    <vt:lpwstr/>
  </property>
</Properties>
</file>