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772668"/>
            <a:ext cx="10692384" cy="601370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538984"/>
            <a:ext cx="10692384" cy="42473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2199" y="1450333"/>
            <a:ext cx="4285615" cy="453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42090" y="2520168"/>
            <a:ext cx="7965440" cy="1932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ums.doctoralacademy@manchester.ac.uk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121407" y="3854196"/>
            <a:ext cx="7574280" cy="27940"/>
          </a:xfrm>
          <a:custGeom>
            <a:avLst/>
            <a:gdLst/>
            <a:ahLst/>
            <a:cxnLst/>
            <a:rect l="l" t="t" r="r" b="b"/>
            <a:pathLst>
              <a:path w="7574280" h="27939">
                <a:moveTo>
                  <a:pt x="7574279" y="27431"/>
                </a:moveTo>
                <a:lnTo>
                  <a:pt x="0" y="27431"/>
                </a:lnTo>
                <a:lnTo>
                  <a:pt x="0" y="0"/>
                </a:lnTo>
                <a:lnTo>
                  <a:pt x="7574279" y="0"/>
                </a:lnTo>
                <a:lnTo>
                  <a:pt x="7574279" y="27431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9522" y="2469825"/>
            <a:ext cx="6018530" cy="1041400"/>
          </a:xfrm>
          <a:prstGeom prst="rect"/>
        </p:spPr>
        <p:txBody>
          <a:bodyPr wrap="square" lIns="0" tIns="72390" rIns="0" bIns="0" rtlCol="0" vert="horz">
            <a:spAutoFit/>
          </a:bodyPr>
          <a:lstStyle/>
          <a:p>
            <a:pPr marL="12700" marR="5080">
              <a:lnSpc>
                <a:spcPts val="3790"/>
              </a:lnSpc>
              <a:spcBef>
                <a:spcPts val="570"/>
              </a:spcBef>
            </a:pPr>
            <a:r>
              <a:rPr dirty="0" sz="3500">
                <a:latin typeface="Arial"/>
                <a:cs typeface="Arial"/>
              </a:rPr>
              <a:t>PostGraduate</a:t>
            </a:r>
            <a:r>
              <a:rPr dirty="0" sz="3500" spc="-75">
                <a:latin typeface="Arial"/>
                <a:cs typeface="Arial"/>
              </a:rPr>
              <a:t> </a:t>
            </a:r>
            <a:r>
              <a:rPr dirty="0" sz="3500">
                <a:latin typeface="Arial"/>
                <a:cs typeface="Arial"/>
              </a:rPr>
              <a:t>Research</a:t>
            </a:r>
            <a:r>
              <a:rPr dirty="0" sz="3500" spc="-70">
                <a:latin typeface="Arial"/>
                <a:cs typeface="Arial"/>
              </a:rPr>
              <a:t> </a:t>
            </a:r>
            <a:r>
              <a:rPr dirty="0" sz="3500">
                <a:latin typeface="Arial"/>
                <a:cs typeface="Arial"/>
              </a:rPr>
              <a:t>in</a:t>
            </a:r>
            <a:r>
              <a:rPr dirty="0" sz="3500" spc="-105">
                <a:latin typeface="Arial"/>
                <a:cs typeface="Arial"/>
              </a:rPr>
              <a:t> </a:t>
            </a:r>
            <a:r>
              <a:rPr dirty="0" sz="3500" spc="-25">
                <a:latin typeface="Arial"/>
                <a:cs typeface="Arial"/>
              </a:rPr>
              <a:t>the </a:t>
            </a:r>
            <a:r>
              <a:rPr dirty="0" sz="3500">
                <a:latin typeface="Arial"/>
                <a:cs typeface="Arial"/>
              </a:rPr>
              <a:t>School</a:t>
            </a:r>
            <a:r>
              <a:rPr dirty="0" sz="3500" spc="-50">
                <a:latin typeface="Arial"/>
                <a:cs typeface="Arial"/>
              </a:rPr>
              <a:t> </a:t>
            </a:r>
            <a:r>
              <a:rPr dirty="0" sz="3500">
                <a:latin typeface="Arial"/>
                <a:cs typeface="Arial"/>
              </a:rPr>
              <a:t>of</a:t>
            </a:r>
            <a:r>
              <a:rPr dirty="0" sz="3500" spc="-65">
                <a:latin typeface="Arial"/>
                <a:cs typeface="Arial"/>
              </a:rPr>
              <a:t> </a:t>
            </a:r>
            <a:r>
              <a:rPr dirty="0" sz="3500">
                <a:latin typeface="Arial"/>
                <a:cs typeface="Arial"/>
              </a:rPr>
              <a:t>Social</a:t>
            </a:r>
            <a:r>
              <a:rPr dirty="0" sz="3500" spc="-80">
                <a:latin typeface="Arial"/>
                <a:cs typeface="Arial"/>
              </a:rPr>
              <a:t> </a:t>
            </a:r>
            <a:r>
              <a:rPr dirty="0" sz="3500" spc="-10">
                <a:latin typeface="Arial"/>
                <a:cs typeface="Arial"/>
              </a:rPr>
              <a:t>Sciences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189437" y="3952698"/>
            <a:ext cx="1911350" cy="6661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>
                <a:latin typeface="Gill Sans MT"/>
                <a:cs typeface="Gill Sans MT"/>
              </a:rPr>
              <a:t>MICHELE</a:t>
            </a:r>
            <a:r>
              <a:rPr dirty="0" sz="1550" spc="60">
                <a:latin typeface="Gill Sans MT"/>
                <a:cs typeface="Gill Sans MT"/>
              </a:rPr>
              <a:t> </a:t>
            </a:r>
            <a:r>
              <a:rPr dirty="0" sz="1550" spc="-10">
                <a:latin typeface="Gill Sans MT"/>
                <a:cs typeface="Gill Sans MT"/>
              </a:rPr>
              <a:t>BERARDI</a:t>
            </a:r>
            <a:endParaRPr sz="155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550">
                <a:latin typeface="Gill Sans MT"/>
                <a:cs typeface="Gill Sans MT"/>
              </a:rPr>
              <a:t>SOSS</a:t>
            </a:r>
            <a:r>
              <a:rPr dirty="0" sz="1550" spc="45">
                <a:latin typeface="Gill Sans MT"/>
                <a:cs typeface="Gill Sans MT"/>
              </a:rPr>
              <a:t> </a:t>
            </a:r>
            <a:r>
              <a:rPr dirty="0" sz="1550">
                <a:latin typeface="Gill Sans MT"/>
                <a:cs typeface="Gill Sans MT"/>
              </a:rPr>
              <a:t>PGR</a:t>
            </a:r>
            <a:r>
              <a:rPr dirty="0" sz="1550" spc="25">
                <a:latin typeface="Gill Sans MT"/>
                <a:cs typeface="Gill Sans MT"/>
              </a:rPr>
              <a:t> </a:t>
            </a:r>
            <a:r>
              <a:rPr dirty="0" sz="1550" spc="-10">
                <a:latin typeface="Gill Sans MT"/>
                <a:cs typeface="Gill Sans MT"/>
              </a:rPr>
              <a:t>DIRECTOR</a:t>
            </a:r>
            <a:endParaRPr sz="155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75587" y="2378963"/>
            <a:ext cx="8426450" cy="27940"/>
          </a:xfrm>
          <a:custGeom>
            <a:avLst/>
            <a:gdLst/>
            <a:ahLst/>
            <a:cxnLst/>
            <a:rect l="l" t="t" r="r" b="b"/>
            <a:pathLst>
              <a:path w="8426450" h="27939">
                <a:moveTo>
                  <a:pt x="8426196" y="27432"/>
                </a:moveTo>
                <a:lnTo>
                  <a:pt x="0" y="27432"/>
                </a:lnTo>
                <a:lnTo>
                  <a:pt x="0" y="0"/>
                </a:lnTo>
                <a:lnTo>
                  <a:pt x="8426196" y="0"/>
                </a:lnTo>
                <a:lnTo>
                  <a:pt x="8426196" y="27432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Our</a:t>
            </a:r>
            <a:r>
              <a:rPr dirty="0" spc="-15"/>
              <a:t> </a:t>
            </a:r>
            <a:r>
              <a:rPr dirty="0"/>
              <a:t>PGR</a:t>
            </a:r>
            <a:r>
              <a:rPr dirty="0" spc="-5"/>
              <a:t> </a:t>
            </a:r>
            <a:r>
              <a:rPr dirty="0" spc="-10"/>
              <a:t>Provision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42096" y="2534317"/>
            <a:ext cx="8286115" cy="2282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3384" marR="6985" indent="-401320">
              <a:lnSpc>
                <a:spcPct val="120000"/>
              </a:lnSpc>
              <a:spcBef>
                <a:spcPts val="9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1750">
                <a:latin typeface="Gill Sans MT"/>
                <a:cs typeface="Gill Sans MT"/>
              </a:rPr>
              <a:t>Member</a:t>
            </a:r>
            <a:r>
              <a:rPr dirty="0" sz="1750" spc="19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of</a:t>
            </a:r>
            <a:r>
              <a:rPr dirty="0" sz="1750" spc="17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the</a:t>
            </a:r>
            <a:r>
              <a:rPr dirty="0" sz="1750" spc="19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North</a:t>
            </a:r>
            <a:r>
              <a:rPr dirty="0" sz="1750" spc="204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West</a:t>
            </a:r>
            <a:r>
              <a:rPr dirty="0" sz="1750" spc="19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Doctoral</a:t>
            </a:r>
            <a:r>
              <a:rPr dirty="0" sz="1750" spc="190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Training</a:t>
            </a:r>
            <a:r>
              <a:rPr dirty="0" sz="1750" spc="18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Centre</a:t>
            </a:r>
            <a:r>
              <a:rPr dirty="0" sz="1750" spc="21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(ESRC)</a:t>
            </a:r>
            <a:r>
              <a:rPr dirty="0" sz="1750" spc="20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and</a:t>
            </a:r>
            <a:r>
              <a:rPr dirty="0" sz="1750" spc="19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the</a:t>
            </a:r>
            <a:r>
              <a:rPr dirty="0" sz="1750" spc="21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North</a:t>
            </a:r>
            <a:r>
              <a:rPr dirty="0" sz="1750" spc="170">
                <a:latin typeface="Gill Sans MT"/>
                <a:cs typeface="Gill Sans MT"/>
              </a:rPr>
              <a:t> </a:t>
            </a:r>
            <a:r>
              <a:rPr dirty="0" sz="1750" spc="-20">
                <a:latin typeface="Gill Sans MT"/>
                <a:cs typeface="Gill Sans MT"/>
              </a:rPr>
              <a:t>West </a:t>
            </a:r>
            <a:r>
              <a:rPr dirty="0" sz="1750">
                <a:latin typeface="Gill Sans MT"/>
                <a:cs typeface="Gill Sans MT"/>
              </a:rPr>
              <a:t>Consortium</a:t>
            </a:r>
            <a:r>
              <a:rPr dirty="0" sz="1750" spc="-20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Doctoral</a:t>
            </a:r>
            <a:r>
              <a:rPr dirty="0" sz="1750" spc="-260">
                <a:latin typeface="Gill Sans MT"/>
                <a:cs typeface="Gill Sans MT"/>
              </a:rPr>
              <a:t> </a:t>
            </a:r>
            <a:r>
              <a:rPr dirty="0" sz="1750" spc="-25">
                <a:latin typeface="Gill Sans MT"/>
                <a:cs typeface="Gill Sans MT"/>
              </a:rPr>
              <a:t>Training</a:t>
            </a:r>
            <a:r>
              <a:rPr dirty="0" sz="1750" spc="-1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Partnership </a:t>
            </a:r>
            <a:r>
              <a:rPr dirty="0" sz="1750" spc="-10">
                <a:latin typeface="Gill Sans MT"/>
                <a:cs typeface="Gill Sans MT"/>
              </a:rPr>
              <a:t>(AHRC).</a:t>
            </a:r>
            <a:endParaRPr sz="1750">
              <a:latin typeface="Gill Sans MT"/>
              <a:cs typeface="Gill Sans MT"/>
            </a:endParaRPr>
          </a:p>
          <a:p>
            <a:pPr marL="413384" marR="5080" indent="-401320">
              <a:lnSpc>
                <a:spcPct val="120000"/>
              </a:lnSpc>
              <a:spcBef>
                <a:spcPts val="890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1750">
                <a:latin typeface="Gill Sans MT"/>
                <a:cs typeface="Gill Sans MT"/>
              </a:rPr>
              <a:t>Each</a:t>
            </a:r>
            <a:r>
              <a:rPr dirty="0" sz="1750" spc="7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department</a:t>
            </a:r>
            <a:r>
              <a:rPr dirty="0" sz="1750" spc="6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has</a:t>
            </a:r>
            <a:r>
              <a:rPr dirty="0" sz="1750" spc="8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its</a:t>
            </a:r>
            <a:r>
              <a:rPr dirty="0" sz="1750" spc="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own</a:t>
            </a:r>
            <a:r>
              <a:rPr dirty="0" sz="1750" spc="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PhD</a:t>
            </a:r>
            <a:r>
              <a:rPr dirty="0" sz="1750" spc="5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Program</a:t>
            </a:r>
            <a:r>
              <a:rPr dirty="0" sz="1750" spc="7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with</a:t>
            </a:r>
            <a:r>
              <a:rPr dirty="0" sz="1750" spc="4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its</a:t>
            </a:r>
            <a:r>
              <a:rPr dirty="0" sz="1750" spc="4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own</a:t>
            </a:r>
            <a:r>
              <a:rPr dirty="0" sz="1750" spc="50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specificities,</a:t>
            </a:r>
            <a:r>
              <a:rPr dirty="0" sz="1750" spc="-9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but</a:t>
            </a:r>
            <a:r>
              <a:rPr dirty="0" sz="1750" spc="6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all</a:t>
            </a:r>
            <a:r>
              <a:rPr dirty="0" sz="1750" spc="4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form</a:t>
            </a:r>
            <a:r>
              <a:rPr dirty="0" sz="1750" spc="50">
                <a:latin typeface="Gill Sans MT"/>
                <a:cs typeface="Gill Sans MT"/>
              </a:rPr>
              <a:t> </a:t>
            </a:r>
            <a:r>
              <a:rPr dirty="0" sz="1750" spc="-20">
                <a:latin typeface="Gill Sans MT"/>
                <a:cs typeface="Gill Sans MT"/>
              </a:rPr>
              <a:t>part </a:t>
            </a:r>
            <a:r>
              <a:rPr dirty="0" sz="1750">
                <a:latin typeface="Gill Sans MT"/>
                <a:cs typeface="Gill Sans MT"/>
              </a:rPr>
              <a:t>of</a:t>
            </a:r>
            <a:r>
              <a:rPr dirty="0" sz="1750" spc="-2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SoSS</a:t>
            </a:r>
            <a:r>
              <a:rPr dirty="0" sz="1750" spc="-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PGR</a:t>
            </a:r>
            <a:r>
              <a:rPr dirty="0" sz="1750" spc="-3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and</a:t>
            </a:r>
            <a:r>
              <a:rPr dirty="0" sz="1750" spc="-2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share</a:t>
            </a:r>
            <a:r>
              <a:rPr dirty="0" sz="1750" spc="-20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rules/resources/practices.</a:t>
            </a:r>
            <a:endParaRPr sz="17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310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1750" spc="-45">
                <a:latin typeface="Gill Sans MT"/>
                <a:cs typeface="Gill Sans MT"/>
              </a:rPr>
              <a:t>We</a:t>
            </a:r>
            <a:r>
              <a:rPr dirty="0" sz="1750" spc="-30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have</a:t>
            </a:r>
            <a:r>
              <a:rPr dirty="0" sz="1750" spc="-4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around</a:t>
            </a:r>
            <a:r>
              <a:rPr dirty="0" sz="1750" spc="-3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300</a:t>
            </a:r>
            <a:r>
              <a:rPr dirty="0" sz="1750" spc="-4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active</a:t>
            </a:r>
            <a:r>
              <a:rPr dirty="0" sz="1750" spc="-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PhD</a:t>
            </a:r>
            <a:r>
              <a:rPr dirty="0" sz="1750" spc="-3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students</a:t>
            </a:r>
            <a:r>
              <a:rPr dirty="0" sz="1750" spc="-3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in</a:t>
            </a:r>
            <a:r>
              <a:rPr dirty="0" sz="1750" spc="-3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the</a:t>
            </a:r>
            <a:r>
              <a:rPr dirty="0" sz="1750" spc="-5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School</a:t>
            </a:r>
            <a:r>
              <a:rPr dirty="0" sz="1750" spc="-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across</a:t>
            </a:r>
            <a:r>
              <a:rPr dirty="0" sz="1750" spc="-3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all</a:t>
            </a:r>
            <a:r>
              <a:rPr dirty="0" sz="1750" spc="-45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departments.</a:t>
            </a:r>
            <a:endParaRPr sz="17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29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1750">
                <a:latin typeface="Gill Sans MT"/>
                <a:cs typeface="Gill Sans MT"/>
              </a:rPr>
              <a:t>Research</a:t>
            </a:r>
            <a:r>
              <a:rPr dirty="0" sz="1750" spc="-2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students</a:t>
            </a:r>
            <a:r>
              <a:rPr dirty="0" sz="1750" spc="-4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are</a:t>
            </a:r>
            <a:r>
              <a:rPr dirty="0" sz="1750" spc="-3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part</a:t>
            </a:r>
            <a:r>
              <a:rPr dirty="0" sz="1750" spc="-55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of</a:t>
            </a:r>
            <a:r>
              <a:rPr dirty="0" sz="1750" spc="-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our</a:t>
            </a:r>
            <a:r>
              <a:rPr dirty="0" sz="1750" spc="-6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research</a:t>
            </a:r>
            <a:r>
              <a:rPr dirty="0" sz="1750" spc="-2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culture</a:t>
            </a:r>
            <a:r>
              <a:rPr dirty="0" sz="1750" spc="-50">
                <a:latin typeface="Gill Sans MT"/>
                <a:cs typeface="Gill Sans MT"/>
              </a:rPr>
              <a:t> </a:t>
            </a:r>
            <a:r>
              <a:rPr dirty="0" sz="1750">
                <a:latin typeface="Gill Sans MT"/>
                <a:cs typeface="Gill Sans MT"/>
              </a:rPr>
              <a:t>and</a:t>
            </a:r>
            <a:r>
              <a:rPr dirty="0" sz="1750" spc="-35">
                <a:latin typeface="Gill Sans MT"/>
                <a:cs typeface="Gill Sans MT"/>
              </a:rPr>
              <a:t> </a:t>
            </a:r>
            <a:r>
              <a:rPr dirty="0" sz="1750" spc="-10">
                <a:latin typeface="Gill Sans MT"/>
                <a:cs typeface="Gill Sans MT"/>
              </a:rPr>
              <a:t>environment.</a:t>
            </a:r>
            <a:endParaRPr sz="175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75587" y="2378963"/>
            <a:ext cx="8426450" cy="27940"/>
          </a:xfrm>
          <a:custGeom>
            <a:avLst/>
            <a:gdLst/>
            <a:ahLst/>
            <a:cxnLst/>
            <a:rect l="l" t="t" r="r" b="b"/>
            <a:pathLst>
              <a:path w="8426450" h="27939">
                <a:moveTo>
                  <a:pt x="8426196" y="27432"/>
                </a:moveTo>
                <a:lnTo>
                  <a:pt x="0" y="27432"/>
                </a:lnTo>
                <a:lnTo>
                  <a:pt x="0" y="0"/>
                </a:lnTo>
                <a:lnTo>
                  <a:pt x="8426196" y="0"/>
                </a:lnTo>
                <a:lnTo>
                  <a:pt x="8426196" y="27432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Duration</a:t>
            </a:r>
            <a:r>
              <a:rPr dirty="0" spc="-75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funding</a:t>
            </a:r>
            <a:r>
              <a:rPr dirty="0" spc="-40"/>
              <a:t> </a:t>
            </a:r>
            <a:r>
              <a:rPr dirty="0" spc="-10"/>
              <a:t>sources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42153" y="2524667"/>
            <a:ext cx="8067675" cy="261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3360" marR="5080" indent="-201295">
              <a:lnSpc>
                <a:spcPct val="120500"/>
              </a:lnSpc>
              <a:spcBef>
                <a:spcPts val="100"/>
              </a:spcBef>
              <a:buClr>
                <a:srgbClr val="B61D42"/>
              </a:buClr>
              <a:buFont typeface="Arial"/>
              <a:buChar char="•"/>
              <a:tabLst>
                <a:tab pos="213360" algn="l"/>
              </a:tabLst>
            </a:pPr>
            <a:r>
              <a:rPr dirty="0" sz="2100" spc="-10">
                <a:latin typeface="Gill Sans MT"/>
                <a:cs typeface="Gill Sans MT"/>
              </a:rPr>
              <a:t>Duration:</a:t>
            </a:r>
            <a:r>
              <a:rPr dirty="0" sz="2100" spc="-204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normally</a:t>
            </a:r>
            <a:r>
              <a:rPr dirty="0" sz="2100" spc="-70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3/3.5</a:t>
            </a:r>
            <a:r>
              <a:rPr dirty="0" sz="2100" spc="-35">
                <a:latin typeface="Gill Sans MT"/>
                <a:cs typeface="Gill Sans MT"/>
              </a:rPr>
              <a:t> </a:t>
            </a:r>
            <a:r>
              <a:rPr dirty="0" sz="2100" spc="-20">
                <a:latin typeface="Gill Sans MT"/>
                <a:cs typeface="Gill Sans MT"/>
              </a:rPr>
              <a:t>years.</a:t>
            </a:r>
            <a:r>
              <a:rPr dirty="0" sz="2100" spc="-204">
                <a:latin typeface="Gill Sans MT"/>
                <a:cs typeface="Gill Sans MT"/>
              </a:rPr>
              <a:t> </a:t>
            </a:r>
            <a:r>
              <a:rPr dirty="0" sz="2100" spc="-10">
                <a:latin typeface="Gill Sans MT"/>
                <a:cs typeface="Gill Sans MT"/>
              </a:rPr>
              <a:t>Economics:</a:t>
            </a:r>
            <a:r>
              <a:rPr dirty="0" sz="2100" spc="-204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1+4.</a:t>
            </a:r>
            <a:r>
              <a:rPr dirty="0" sz="2100" spc="-225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Extra</a:t>
            </a:r>
            <a:r>
              <a:rPr dirty="0" sz="2100" spc="-30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year</a:t>
            </a:r>
            <a:r>
              <a:rPr dirty="0" sz="2100" spc="-30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for</a:t>
            </a:r>
            <a:r>
              <a:rPr dirty="0" sz="2100" spc="-30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writing</a:t>
            </a:r>
            <a:r>
              <a:rPr dirty="0" sz="2100" spc="-30">
                <a:latin typeface="Gill Sans MT"/>
                <a:cs typeface="Gill Sans MT"/>
              </a:rPr>
              <a:t> </a:t>
            </a:r>
            <a:r>
              <a:rPr dirty="0" sz="2100" spc="-25">
                <a:latin typeface="Gill Sans MT"/>
                <a:cs typeface="Gill Sans MT"/>
              </a:rPr>
              <a:t>up </a:t>
            </a:r>
            <a:r>
              <a:rPr dirty="0" sz="2100">
                <a:latin typeface="Gill Sans MT"/>
                <a:cs typeface="Gill Sans MT"/>
              </a:rPr>
              <a:t>(submission</a:t>
            </a:r>
            <a:r>
              <a:rPr dirty="0" sz="2100" spc="-75">
                <a:latin typeface="Gill Sans MT"/>
                <a:cs typeface="Gill Sans MT"/>
              </a:rPr>
              <a:t> </a:t>
            </a:r>
            <a:r>
              <a:rPr dirty="0" sz="2100" spc="-10">
                <a:latin typeface="Gill Sans MT"/>
                <a:cs typeface="Gill Sans MT"/>
              </a:rPr>
              <a:t>pending).</a:t>
            </a:r>
            <a:endParaRPr sz="2100">
              <a:latin typeface="Gill Sans MT"/>
              <a:cs typeface="Gill Sans MT"/>
            </a:endParaRPr>
          </a:p>
          <a:p>
            <a:pPr marL="213995" indent="-201295">
              <a:lnSpc>
                <a:spcPct val="100000"/>
              </a:lnSpc>
              <a:spcBef>
                <a:spcPts val="1380"/>
              </a:spcBef>
              <a:buClr>
                <a:srgbClr val="B61D42"/>
              </a:buClr>
              <a:buFont typeface="Arial"/>
              <a:buChar char="•"/>
              <a:tabLst>
                <a:tab pos="213995" algn="l"/>
              </a:tabLst>
            </a:pPr>
            <a:r>
              <a:rPr dirty="0" sz="2100" spc="-10">
                <a:latin typeface="Gill Sans MT"/>
                <a:cs typeface="Gill Sans MT"/>
              </a:rPr>
              <a:t>Funding:</a:t>
            </a:r>
            <a:endParaRPr sz="2100">
              <a:latin typeface="Gill Sans MT"/>
              <a:cs typeface="Gill Sans MT"/>
            </a:endParaRPr>
          </a:p>
          <a:p>
            <a:pPr lvl="1" marL="614045" indent="-200660">
              <a:lnSpc>
                <a:spcPct val="100000"/>
              </a:lnSpc>
              <a:spcBef>
                <a:spcPts val="944"/>
              </a:spcBef>
              <a:buClr>
                <a:srgbClr val="B61D42"/>
              </a:buClr>
              <a:buFont typeface="Arial"/>
              <a:buChar char="•"/>
              <a:tabLst>
                <a:tab pos="614045" algn="l"/>
              </a:tabLst>
            </a:pPr>
            <a:r>
              <a:rPr dirty="0" sz="2100" spc="-10">
                <a:latin typeface="Gill Sans MT"/>
                <a:cs typeface="Gill Sans MT"/>
              </a:rPr>
              <a:t>Internal</a:t>
            </a:r>
            <a:endParaRPr sz="2100">
              <a:latin typeface="Gill Sans MT"/>
              <a:cs typeface="Gill Sans MT"/>
            </a:endParaRPr>
          </a:p>
          <a:p>
            <a:pPr lvl="1" marL="614045" indent="-200660">
              <a:lnSpc>
                <a:spcPct val="100000"/>
              </a:lnSpc>
              <a:spcBef>
                <a:spcPts val="950"/>
              </a:spcBef>
              <a:buClr>
                <a:srgbClr val="B61D42"/>
              </a:buClr>
              <a:buFont typeface="Arial"/>
              <a:buChar char="•"/>
              <a:tabLst>
                <a:tab pos="614045" algn="l"/>
              </a:tabLst>
            </a:pPr>
            <a:r>
              <a:rPr dirty="0" sz="2100" spc="-10">
                <a:latin typeface="Gill Sans MT"/>
                <a:cs typeface="Gill Sans MT"/>
              </a:rPr>
              <a:t>ESRC/AHRC</a:t>
            </a:r>
            <a:endParaRPr sz="2100">
              <a:latin typeface="Gill Sans MT"/>
              <a:cs typeface="Gill Sans MT"/>
            </a:endParaRPr>
          </a:p>
          <a:p>
            <a:pPr lvl="1" marL="614045" indent="-200660">
              <a:lnSpc>
                <a:spcPct val="100000"/>
              </a:lnSpc>
              <a:spcBef>
                <a:spcPts val="944"/>
              </a:spcBef>
              <a:buClr>
                <a:srgbClr val="B61D42"/>
              </a:buClr>
              <a:buFont typeface="Arial"/>
              <a:buChar char="•"/>
              <a:tabLst>
                <a:tab pos="614045" algn="l"/>
              </a:tabLst>
            </a:pPr>
            <a:r>
              <a:rPr dirty="0" sz="2100">
                <a:latin typeface="Gill Sans MT"/>
                <a:cs typeface="Gill Sans MT"/>
              </a:rPr>
              <a:t>Other</a:t>
            </a:r>
            <a:r>
              <a:rPr dirty="0" sz="2100" spc="-20">
                <a:latin typeface="Gill Sans MT"/>
                <a:cs typeface="Gill Sans MT"/>
              </a:rPr>
              <a:t> </a:t>
            </a:r>
            <a:r>
              <a:rPr dirty="0" sz="2100">
                <a:latin typeface="Gill Sans MT"/>
                <a:cs typeface="Gill Sans MT"/>
              </a:rPr>
              <a:t>funding</a:t>
            </a:r>
            <a:r>
              <a:rPr dirty="0" sz="2100" spc="-20">
                <a:latin typeface="Gill Sans MT"/>
                <a:cs typeface="Gill Sans MT"/>
              </a:rPr>
              <a:t> </a:t>
            </a:r>
            <a:r>
              <a:rPr dirty="0" sz="2100" spc="-10">
                <a:latin typeface="Gill Sans MT"/>
                <a:cs typeface="Gill Sans MT"/>
              </a:rPr>
              <a:t>bodies</a:t>
            </a:r>
            <a:endParaRPr sz="21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75587" y="2378963"/>
            <a:ext cx="8426450" cy="27940"/>
          </a:xfrm>
          <a:custGeom>
            <a:avLst/>
            <a:gdLst/>
            <a:ahLst/>
            <a:cxnLst/>
            <a:rect l="l" t="t" r="r" b="b"/>
            <a:pathLst>
              <a:path w="8426450" h="27939">
                <a:moveTo>
                  <a:pt x="8426196" y="27432"/>
                </a:moveTo>
                <a:lnTo>
                  <a:pt x="0" y="27432"/>
                </a:lnTo>
                <a:lnTo>
                  <a:pt x="0" y="0"/>
                </a:lnTo>
                <a:lnTo>
                  <a:pt x="8426196" y="0"/>
                </a:lnTo>
                <a:lnTo>
                  <a:pt x="8426196" y="27432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can</a:t>
            </a:r>
            <a:r>
              <a:rPr dirty="0" spc="-25"/>
              <a:t> </a:t>
            </a:r>
            <a:r>
              <a:rPr dirty="0" spc="-10"/>
              <a:t>supervise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42090" y="2407281"/>
            <a:ext cx="6677659" cy="2715895"/>
          </a:xfrm>
          <a:prstGeom prst="rect">
            <a:avLst/>
          </a:prstGeom>
        </p:spPr>
        <p:txBody>
          <a:bodyPr wrap="square" lIns="0" tIns="200025" rIns="0" bIns="0" rtlCol="0" vert="horz">
            <a:spAutoFit/>
          </a:bodyPr>
          <a:lstStyle/>
          <a:p>
            <a:pPr marL="413384" indent="-400685">
              <a:lnSpc>
                <a:spcPct val="100000"/>
              </a:lnSpc>
              <a:spcBef>
                <a:spcPts val="157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>
                <a:latin typeface="Gill Sans MT"/>
                <a:cs typeface="Gill Sans MT"/>
              </a:rPr>
              <a:t>Research</a:t>
            </a:r>
            <a:r>
              <a:rPr dirty="0" sz="2450" spc="-114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active</a:t>
            </a:r>
            <a:r>
              <a:rPr dirty="0" sz="2450" spc="-90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staff.</a:t>
            </a:r>
            <a:endParaRPr sz="24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7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 spc="-190">
                <a:latin typeface="Gill Sans MT"/>
                <a:cs typeface="Gill Sans MT"/>
              </a:rPr>
              <a:t>To</a:t>
            </a:r>
            <a:r>
              <a:rPr dirty="0" sz="2450" spc="-1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be</a:t>
            </a:r>
            <a:r>
              <a:rPr dirty="0" sz="2450" spc="-3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a</a:t>
            </a:r>
            <a:r>
              <a:rPr dirty="0" sz="2450" spc="-1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main</a:t>
            </a:r>
            <a:r>
              <a:rPr dirty="0" sz="2450" spc="5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supervisor:</a:t>
            </a:r>
            <a:endParaRPr sz="2450">
              <a:latin typeface="Gill Sans MT"/>
              <a:cs typeface="Gill Sans MT"/>
            </a:endParaRPr>
          </a:p>
          <a:p>
            <a:pPr lvl="1" marL="814069" indent="-400685">
              <a:lnSpc>
                <a:spcPct val="100000"/>
              </a:lnSpc>
              <a:spcBef>
                <a:spcPts val="1030"/>
              </a:spcBef>
              <a:buClr>
                <a:srgbClr val="B61D42"/>
              </a:buClr>
              <a:buFont typeface="Arial"/>
              <a:buChar char="•"/>
              <a:tabLst>
                <a:tab pos="814069" algn="l"/>
              </a:tabLst>
            </a:pPr>
            <a:r>
              <a:rPr dirty="0" sz="2450">
                <a:latin typeface="Gill Sans MT"/>
                <a:cs typeface="Gill Sans MT"/>
              </a:rPr>
              <a:t>Employed</a:t>
            </a:r>
            <a:r>
              <a:rPr dirty="0" sz="2450" spc="-5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for</a:t>
            </a:r>
            <a:r>
              <a:rPr dirty="0" sz="2450" spc="-4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the</a:t>
            </a:r>
            <a:r>
              <a:rPr dirty="0" sz="2450" spc="-4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duration</a:t>
            </a:r>
            <a:r>
              <a:rPr dirty="0" sz="2450" spc="-4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of</a:t>
            </a:r>
            <a:r>
              <a:rPr dirty="0" sz="2450" spc="-4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the</a:t>
            </a:r>
            <a:r>
              <a:rPr dirty="0" sz="2450" spc="-40">
                <a:latin typeface="Gill Sans MT"/>
                <a:cs typeface="Gill Sans MT"/>
              </a:rPr>
              <a:t> </a:t>
            </a:r>
            <a:r>
              <a:rPr dirty="0" sz="2450" spc="-20">
                <a:latin typeface="Gill Sans MT"/>
                <a:cs typeface="Gill Sans MT"/>
              </a:rPr>
              <a:t>PhD.</a:t>
            </a:r>
            <a:endParaRPr sz="2450">
              <a:latin typeface="Gill Sans MT"/>
              <a:cs typeface="Gill Sans MT"/>
            </a:endParaRPr>
          </a:p>
          <a:p>
            <a:pPr lvl="1" marL="814069" indent="-400685">
              <a:lnSpc>
                <a:spcPct val="100000"/>
              </a:lnSpc>
              <a:spcBef>
                <a:spcPts val="1035"/>
              </a:spcBef>
              <a:buClr>
                <a:srgbClr val="B61D42"/>
              </a:buClr>
              <a:buFont typeface="Arial"/>
              <a:buChar char="•"/>
              <a:tabLst>
                <a:tab pos="814069" algn="l"/>
              </a:tabLst>
            </a:pPr>
            <a:r>
              <a:rPr dirty="0" sz="2450">
                <a:latin typeface="Gill Sans MT"/>
                <a:cs typeface="Gill Sans MT"/>
              </a:rPr>
              <a:t>Have</a:t>
            </a:r>
            <a:r>
              <a:rPr dirty="0" sz="2450" spc="-6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supervised</a:t>
            </a:r>
            <a:r>
              <a:rPr dirty="0" sz="2450" spc="-8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to</a:t>
            </a:r>
            <a:r>
              <a:rPr dirty="0" sz="2450" spc="-45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completion.</a:t>
            </a:r>
            <a:endParaRPr sz="24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6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>
                <a:latin typeface="Gill Sans MT"/>
                <a:cs typeface="Gill Sans MT"/>
              </a:rPr>
              <a:t>Second</a:t>
            </a:r>
            <a:r>
              <a:rPr dirty="0" sz="2450" spc="-5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supervisor</a:t>
            </a:r>
            <a:r>
              <a:rPr dirty="0" sz="2450" spc="-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(also</a:t>
            </a:r>
            <a:r>
              <a:rPr dirty="0" sz="2450" spc="-2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possible</a:t>
            </a:r>
            <a:r>
              <a:rPr dirty="0" sz="2450" spc="-3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if</a:t>
            </a:r>
            <a:r>
              <a:rPr dirty="0" sz="2450" spc="-1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on</a:t>
            </a:r>
            <a:r>
              <a:rPr dirty="0" sz="2450" spc="10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probation).</a:t>
            </a:r>
            <a:endParaRPr sz="245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75587" y="2378963"/>
            <a:ext cx="8426450" cy="27940"/>
          </a:xfrm>
          <a:custGeom>
            <a:avLst/>
            <a:gdLst/>
            <a:ahLst/>
            <a:cxnLst/>
            <a:rect l="l" t="t" r="r" b="b"/>
            <a:pathLst>
              <a:path w="8426450" h="27939">
                <a:moveTo>
                  <a:pt x="8426196" y="27432"/>
                </a:moveTo>
                <a:lnTo>
                  <a:pt x="0" y="27432"/>
                </a:lnTo>
                <a:lnTo>
                  <a:pt x="0" y="0"/>
                </a:lnTo>
                <a:lnTo>
                  <a:pt x="8426196" y="0"/>
                </a:lnTo>
                <a:lnTo>
                  <a:pt x="8426196" y="27432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Structure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42090" y="2520168"/>
            <a:ext cx="7724140" cy="26028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3384" marR="5080" indent="-401320">
              <a:lnSpc>
                <a:spcPct val="120000"/>
              </a:lnSpc>
              <a:spcBef>
                <a:spcPts val="9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>
                <a:latin typeface="Gill Sans MT"/>
                <a:cs typeface="Gill Sans MT"/>
              </a:rPr>
              <a:t>Departmental</a:t>
            </a:r>
            <a:r>
              <a:rPr dirty="0" sz="2450" spc="-4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PGR</a:t>
            </a:r>
            <a:r>
              <a:rPr dirty="0" sz="2450" spc="-5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directors</a:t>
            </a:r>
            <a:r>
              <a:rPr dirty="0" sz="2450" spc="-2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(+</a:t>
            </a:r>
            <a:r>
              <a:rPr dirty="0" sz="2450" spc="-2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admission</a:t>
            </a:r>
            <a:r>
              <a:rPr dirty="0" sz="2450" spc="-4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tutors</a:t>
            </a:r>
            <a:r>
              <a:rPr dirty="0" sz="2450" spc="-2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in</a:t>
            </a:r>
            <a:r>
              <a:rPr dirty="0" sz="2450" spc="-45">
                <a:latin typeface="Gill Sans MT"/>
                <a:cs typeface="Gill Sans MT"/>
              </a:rPr>
              <a:t> </a:t>
            </a:r>
            <a:r>
              <a:rPr dirty="0" sz="2450" spc="-20">
                <a:latin typeface="Gill Sans MT"/>
                <a:cs typeface="Gill Sans MT"/>
              </a:rPr>
              <a:t>some </a:t>
            </a:r>
            <a:r>
              <a:rPr dirty="0" sz="2450" spc="-10">
                <a:latin typeface="Gill Sans MT"/>
                <a:cs typeface="Gill Sans MT"/>
              </a:rPr>
              <a:t>deptartments)</a:t>
            </a:r>
            <a:endParaRPr sz="24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80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>
                <a:latin typeface="Gill Sans MT"/>
                <a:cs typeface="Gill Sans MT"/>
              </a:rPr>
              <a:t>School</a:t>
            </a:r>
            <a:r>
              <a:rPr dirty="0" sz="2450" spc="-3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PGR</a:t>
            </a:r>
            <a:r>
              <a:rPr dirty="0" sz="2450" spc="-70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director</a:t>
            </a:r>
            <a:r>
              <a:rPr dirty="0" sz="2450" spc="-45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(myself)</a:t>
            </a:r>
            <a:endParaRPr sz="24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7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>
                <a:latin typeface="Gill Sans MT"/>
                <a:cs typeface="Gill Sans MT"/>
              </a:rPr>
              <a:t>Associate</a:t>
            </a:r>
            <a:r>
              <a:rPr dirty="0" sz="2450" spc="-3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Dean</a:t>
            </a:r>
            <a:r>
              <a:rPr dirty="0" sz="2450" spc="-1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for</a:t>
            </a:r>
            <a:r>
              <a:rPr dirty="0" sz="2450" spc="-2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PGR</a:t>
            </a:r>
            <a:r>
              <a:rPr dirty="0" sz="2450" spc="-45">
                <a:latin typeface="Gill Sans MT"/>
                <a:cs typeface="Gill Sans MT"/>
              </a:rPr>
              <a:t> </a:t>
            </a:r>
            <a:r>
              <a:rPr dirty="0" sz="2450">
                <a:latin typeface="Gill Sans MT"/>
                <a:cs typeface="Gill Sans MT"/>
              </a:rPr>
              <a:t>(Admos</a:t>
            </a:r>
            <a:r>
              <a:rPr dirty="0" sz="2450" spc="-75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Chimhowu)</a:t>
            </a:r>
            <a:endParaRPr sz="24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6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450">
                <a:latin typeface="Gill Sans MT"/>
                <a:cs typeface="Gill Sans MT"/>
              </a:rPr>
              <a:t>Doctoral</a:t>
            </a:r>
            <a:r>
              <a:rPr dirty="0" sz="2450" spc="-50">
                <a:latin typeface="Gill Sans MT"/>
                <a:cs typeface="Gill Sans MT"/>
              </a:rPr>
              <a:t> </a:t>
            </a:r>
            <a:r>
              <a:rPr dirty="0" sz="2450" spc="-10">
                <a:latin typeface="Gill Sans MT"/>
                <a:cs typeface="Gill Sans MT"/>
              </a:rPr>
              <a:t>academy</a:t>
            </a:r>
            <a:endParaRPr sz="245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23494" y="1140713"/>
          <a:ext cx="8880475" cy="38461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5375"/>
                <a:gridCol w="3096895"/>
                <a:gridCol w="3331845"/>
              </a:tblGrid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2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Role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Department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2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Name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Criminology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Laura</a:t>
                      </a:r>
                      <a:r>
                        <a:rPr dirty="0" sz="1400" spc="-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5">
                          <a:latin typeface="Gill Sans MT"/>
                          <a:cs typeface="Gill Sans MT"/>
                        </a:rPr>
                        <a:t>Bui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Economics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Craig</a:t>
                      </a:r>
                      <a:r>
                        <a:rPr dirty="0" sz="1400" spc="-13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0">
                          <a:latin typeface="Gill Sans MT"/>
                          <a:cs typeface="Gill Sans MT"/>
                        </a:rPr>
                        <a:t>Webb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Admission</a:t>
                      </a:r>
                      <a:r>
                        <a:rPr dirty="0" sz="1400" spc="-13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Tutor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Economics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Patrick</a:t>
                      </a:r>
                      <a:r>
                        <a:rPr dirty="0" sz="1400" spc="-2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Macnamara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25">
                          <a:latin typeface="Gill Sans MT"/>
                          <a:cs typeface="Gill Sans MT"/>
                        </a:rPr>
                        <a:t>Law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Dimitrios</a:t>
                      </a:r>
                      <a:r>
                        <a:rPr dirty="0" sz="1400" spc="-2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Doukas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Philosophy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Raamy</a:t>
                      </a:r>
                      <a:r>
                        <a:rPr dirty="0" sz="1400" spc="-9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Majeed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Politics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20">
                          <a:latin typeface="Gill Sans MT"/>
                          <a:cs typeface="Gill Sans MT"/>
                        </a:rPr>
                        <a:t>Silke</a:t>
                      </a:r>
                      <a:r>
                        <a:rPr dirty="0" sz="1400" spc="-16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Trommer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Admission</a:t>
                      </a:r>
                      <a:r>
                        <a:rPr dirty="0" sz="1400" spc="-13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Tutor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Politics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Jonathan</a:t>
                      </a:r>
                      <a:r>
                        <a:rPr dirty="0" sz="1400" spc="-5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Gilmore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Sociology</a:t>
                      </a:r>
                      <a:r>
                        <a:rPr dirty="0" sz="1400" spc="-6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Anthropology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Karen</a:t>
                      </a:r>
                      <a:r>
                        <a:rPr dirty="0" sz="1400" spc="-4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Sykes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Admission</a:t>
                      </a:r>
                      <a:r>
                        <a:rPr dirty="0" sz="1400" spc="-13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Tutor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Social</a:t>
                      </a:r>
                      <a:r>
                        <a:rPr dirty="0" sz="1400" spc="-11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Anthropology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Michelle</a:t>
                      </a:r>
                      <a:r>
                        <a:rPr dirty="0" sz="1400" spc="-7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0">
                          <a:latin typeface="Gill Sans MT"/>
                          <a:cs typeface="Gill Sans MT"/>
                        </a:rPr>
                        <a:t>Obeid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</a:tr>
              <a:tr h="31178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781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Social</a:t>
                      </a:r>
                      <a:r>
                        <a:rPr dirty="0" sz="1400" spc="-2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Statistics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781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Kingsley</a:t>
                      </a:r>
                      <a:r>
                        <a:rPr dirty="0" sz="1400" spc="-7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Purdam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781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PGR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Director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Sociology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400">
                          <a:latin typeface="Gill Sans MT"/>
                          <a:cs typeface="Gill Sans MT"/>
                        </a:rPr>
                        <a:t>Petra</a:t>
                      </a:r>
                      <a:r>
                        <a:rPr dirty="0" sz="1400" spc="-5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Nordqvist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Admission</a:t>
                      </a:r>
                      <a:r>
                        <a:rPr dirty="0" sz="1400" spc="-135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Tutor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1D42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Sociology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spc="-10">
                          <a:latin typeface="Gill Sans MT"/>
                          <a:cs typeface="Gill Sans MT"/>
                        </a:rPr>
                        <a:t>Meghan</a:t>
                      </a:r>
                      <a:r>
                        <a:rPr dirty="0" sz="1400" spc="-145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10">
                          <a:latin typeface="Gill Sans MT"/>
                          <a:cs typeface="Gill Sans MT"/>
                        </a:rPr>
                        <a:t>Tinsley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E6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75587" y="2378963"/>
            <a:ext cx="8426450" cy="27940"/>
          </a:xfrm>
          <a:custGeom>
            <a:avLst/>
            <a:gdLst/>
            <a:ahLst/>
            <a:cxnLst/>
            <a:rect l="l" t="t" r="r" b="b"/>
            <a:pathLst>
              <a:path w="8426450" h="27939">
                <a:moveTo>
                  <a:pt x="8426196" y="27432"/>
                </a:moveTo>
                <a:lnTo>
                  <a:pt x="0" y="27432"/>
                </a:lnTo>
                <a:lnTo>
                  <a:pt x="0" y="0"/>
                </a:lnTo>
                <a:lnTo>
                  <a:pt x="8426196" y="0"/>
                </a:lnTo>
                <a:lnTo>
                  <a:pt x="8426196" y="27432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Doctoral</a:t>
            </a:r>
            <a:r>
              <a:rPr dirty="0" spc="-315"/>
              <a:t> </a:t>
            </a:r>
            <a:r>
              <a:rPr dirty="0" spc="-10"/>
              <a:t>Academy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42061" y="2410317"/>
            <a:ext cx="7818120" cy="2973070"/>
          </a:xfrm>
          <a:prstGeom prst="rect">
            <a:avLst/>
          </a:prstGeom>
        </p:spPr>
        <p:txBody>
          <a:bodyPr wrap="square" lIns="0" tIns="197485" rIns="0" bIns="0" rtlCol="0" vert="horz">
            <a:spAutoFit/>
          </a:bodyPr>
          <a:lstStyle/>
          <a:p>
            <a:pPr marL="413384" indent="-400685">
              <a:lnSpc>
                <a:spcPct val="100000"/>
              </a:lnSpc>
              <a:spcBef>
                <a:spcPts val="155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250">
                <a:latin typeface="Gill Sans MT"/>
                <a:cs typeface="Gill Sans MT"/>
              </a:rPr>
              <a:t>Since</a:t>
            </a:r>
            <a:r>
              <a:rPr dirty="0" sz="2250" spc="2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2022/23,</a:t>
            </a:r>
            <a:r>
              <a:rPr dirty="0" sz="2250" spc="-19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all</a:t>
            </a:r>
            <a:r>
              <a:rPr dirty="0" sz="2250" spc="6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admin</a:t>
            </a:r>
            <a:r>
              <a:rPr dirty="0" sz="2250" spc="5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support</a:t>
            </a:r>
            <a:r>
              <a:rPr dirty="0" sz="2250" spc="4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moved</a:t>
            </a:r>
            <a:r>
              <a:rPr dirty="0" sz="2250" spc="7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into</a:t>
            </a:r>
            <a:r>
              <a:rPr dirty="0" sz="2250" spc="4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the</a:t>
            </a:r>
            <a:r>
              <a:rPr dirty="0" sz="2250" spc="5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new</a:t>
            </a:r>
            <a:r>
              <a:rPr dirty="0" sz="2250" spc="55">
                <a:latin typeface="Gill Sans MT"/>
                <a:cs typeface="Gill Sans MT"/>
              </a:rPr>
              <a:t> </a:t>
            </a:r>
            <a:r>
              <a:rPr dirty="0" sz="2250" spc="-25">
                <a:latin typeface="Gill Sans MT"/>
                <a:cs typeface="Gill Sans MT"/>
              </a:rPr>
              <a:t>DA.</a:t>
            </a:r>
            <a:endParaRPr sz="22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6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250">
                <a:latin typeface="Gill Sans MT"/>
                <a:cs typeface="Gill Sans MT"/>
              </a:rPr>
              <a:t>DA</a:t>
            </a:r>
            <a:r>
              <a:rPr dirty="0" sz="2250" spc="1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now</a:t>
            </a:r>
            <a:r>
              <a:rPr dirty="0" sz="2250" spc="4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located</a:t>
            </a:r>
            <a:r>
              <a:rPr dirty="0" sz="2250" spc="4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in</a:t>
            </a:r>
            <a:r>
              <a:rPr dirty="0" sz="2250" spc="4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Ellen</a:t>
            </a:r>
            <a:r>
              <a:rPr dirty="0" sz="2250" spc="-25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Wilkinson,</a:t>
            </a:r>
            <a:r>
              <a:rPr dirty="0" sz="2250" spc="-20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ground</a:t>
            </a:r>
            <a:r>
              <a:rPr dirty="0" sz="2250" spc="45">
                <a:latin typeface="Gill Sans MT"/>
                <a:cs typeface="Gill Sans MT"/>
              </a:rPr>
              <a:t> </a:t>
            </a:r>
            <a:r>
              <a:rPr dirty="0" sz="2250" spc="-10">
                <a:latin typeface="Gill Sans MT"/>
                <a:cs typeface="Gill Sans MT"/>
              </a:rPr>
              <a:t>floor.</a:t>
            </a:r>
            <a:endParaRPr sz="2250">
              <a:latin typeface="Gill Sans MT"/>
              <a:cs typeface="Gill Sans MT"/>
            </a:endParaRPr>
          </a:p>
          <a:p>
            <a:pPr marL="413384" indent="-400685">
              <a:lnSpc>
                <a:spcPct val="100000"/>
              </a:lnSpc>
              <a:spcBef>
                <a:spcPts val="145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250">
                <a:latin typeface="Gill Sans MT"/>
                <a:cs typeface="Gill Sans MT"/>
              </a:rPr>
              <a:t>Can</a:t>
            </a:r>
            <a:r>
              <a:rPr dirty="0" sz="2250" spc="3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be</a:t>
            </a:r>
            <a:r>
              <a:rPr dirty="0" sz="2250" spc="6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contacted</a:t>
            </a:r>
            <a:r>
              <a:rPr dirty="0" sz="2250" spc="55">
                <a:latin typeface="Gill Sans MT"/>
                <a:cs typeface="Gill Sans MT"/>
              </a:rPr>
              <a:t> </a:t>
            </a:r>
            <a:r>
              <a:rPr dirty="0" sz="2250" spc="-10">
                <a:latin typeface="Gill Sans MT"/>
                <a:cs typeface="Gill Sans MT"/>
              </a:rPr>
              <a:t>at</a:t>
            </a:r>
            <a:r>
              <a:rPr dirty="0" sz="2250" spc="-254">
                <a:latin typeface="Gill Sans MT"/>
                <a:cs typeface="Gill Sans MT"/>
              </a:rPr>
              <a:t> </a:t>
            </a:r>
            <a:r>
              <a:rPr dirty="0" u="sng" sz="2250" spc="-10">
                <a:solidFill>
                  <a:srgbClr val="F92A5B"/>
                </a:solidFill>
                <a:uFill>
                  <a:solidFill>
                    <a:srgbClr val="F92A5B"/>
                  </a:solidFill>
                </a:uFill>
                <a:latin typeface="Gill Sans MT"/>
                <a:cs typeface="Gill Sans MT"/>
                <a:hlinkClick r:id="rId2"/>
              </a:rPr>
              <a:t>hums.doctoralacademy@manchester.ac.uk</a:t>
            </a:r>
            <a:endParaRPr sz="2250">
              <a:latin typeface="Gill Sans MT"/>
              <a:cs typeface="Gill Sans MT"/>
            </a:endParaRPr>
          </a:p>
          <a:p>
            <a:pPr marL="413384" marR="239395" indent="-401320">
              <a:lnSpc>
                <a:spcPct val="121600"/>
              </a:lnSpc>
              <a:spcBef>
                <a:spcPts val="880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z="2250">
                <a:latin typeface="Gill Sans MT"/>
                <a:cs typeface="Gill Sans MT"/>
              </a:rPr>
              <a:t>In</a:t>
            </a:r>
            <a:r>
              <a:rPr dirty="0" sz="2250" spc="4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practice,</a:t>
            </a:r>
            <a:r>
              <a:rPr dirty="0" sz="2250" spc="-17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you</a:t>
            </a:r>
            <a:r>
              <a:rPr dirty="0" sz="2250" spc="5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will</a:t>
            </a:r>
            <a:r>
              <a:rPr dirty="0" sz="2250" spc="5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interact</a:t>
            </a:r>
            <a:r>
              <a:rPr dirty="0" sz="2250" spc="6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mostly</a:t>
            </a:r>
            <a:r>
              <a:rPr dirty="0" sz="2250" spc="5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with</a:t>
            </a:r>
            <a:r>
              <a:rPr dirty="0" sz="2250" spc="5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Jackie</a:t>
            </a:r>
            <a:r>
              <a:rPr dirty="0" sz="2250" spc="25">
                <a:latin typeface="Gill Sans MT"/>
                <a:cs typeface="Gill Sans MT"/>
              </a:rPr>
              <a:t> </a:t>
            </a:r>
            <a:r>
              <a:rPr dirty="0" sz="2250" spc="-10">
                <a:latin typeface="Gill Sans MT"/>
                <a:cs typeface="Gill Sans MT"/>
              </a:rPr>
              <a:t>Boardman, </a:t>
            </a:r>
            <a:r>
              <a:rPr dirty="0" sz="2250">
                <a:latin typeface="Gill Sans MT"/>
                <a:cs typeface="Gill Sans MT"/>
              </a:rPr>
              <a:t>responsible</a:t>
            </a:r>
            <a:r>
              <a:rPr dirty="0" sz="2250" spc="4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for</a:t>
            </a:r>
            <a:r>
              <a:rPr dirty="0" sz="2250" spc="20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Progression,Welfare</a:t>
            </a:r>
            <a:r>
              <a:rPr dirty="0" sz="2250" spc="4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and</a:t>
            </a:r>
            <a:r>
              <a:rPr dirty="0" sz="2250" spc="3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Experience</a:t>
            </a:r>
            <a:r>
              <a:rPr dirty="0" sz="2250" spc="45">
                <a:latin typeface="Gill Sans MT"/>
                <a:cs typeface="Gill Sans MT"/>
              </a:rPr>
              <a:t> </a:t>
            </a:r>
            <a:r>
              <a:rPr dirty="0" sz="2250">
                <a:latin typeface="Gill Sans MT"/>
                <a:cs typeface="Gill Sans MT"/>
              </a:rPr>
              <a:t>for </a:t>
            </a:r>
            <a:r>
              <a:rPr dirty="0" sz="2250" spc="-20">
                <a:latin typeface="Gill Sans MT"/>
                <a:cs typeface="Gill Sans MT"/>
              </a:rPr>
              <a:t>SoSS </a:t>
            </a:r>
            <a:r>
              <a:rPr dirty="0" sz="2250" spc="-10">
                <a:latin typeface="Gill Sans MT"/>
                <a:cs typeface="Gill Sans MT"/>
              </a:rPr>
              <a:t>PGRs.</a:t>
            </a:r>
            <a:endParaRPr sz="225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75587" y="2378963"/>
            <a:ext cx="8426450" cy="27940"/>
          </a:xfrm>
          <a:custGeom>
            <a:avLst/>
            <a:gdLst/>
            <a:ahLst/>
            <a:cxnLst/>
            <a:rect l="l" t="t" r="r" b="b"/>
            <a:pathLst>
              <a:path w="8426450" h="27939">
                <a:moveTo>
                  <a:pt x="8426196" y="27432"/>
                </a:moveTo>
                <a:lnTo>
                  <a:pt x="0" y="27432"/>
                </a:lnTo>
                <a:lnTo>
                  <a:pt x="0" y="0"/>
                </a:lnTo>
                <a:lnTo>
                  <a:pt x="8426196" y="0"/>
                </a:lnTo>
                <a:lnTo>
                  <a:pt x="8426196" y="27432"/>
                </a:lnTo>
                <a:close/>
              </a:path>
            </a:pathLst>
          </a:custGeom>
          <a:solidFill>
            <a:srgbClr val="B61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How</a:t>
            </a:r>
            <a:r>
              <a:rPr dirty="0" spc="-50"/>
              <a:t> </a:t>
            </a:r>
            <a:r>
              <a:rPr dirty="0"/>
              <a:t>to</a:t>
            </a:r>
            <a:r>
              <a:rPr dirty="0" spc="-50"/>
              <a:t> </a:t>
            </a:r>
            <a:r>
              <a:rPr dirty="0"/>
              <a:t>get</a:t>
            </a:r>
            <a:r>
              <a:rPr dirty="0" spc="-30"/>
              <a:t> </a:t>
            </a:r>
            <a:r>
              <a:rPr dirty="0" spc="-10"/>
              <a:t>involved…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3384" marR="5080" indent="-401320">
              <a:lnSpc>
                <a:spcPct val="120000"/>
              </a:lnSpc>
              <a:spcBef>
                <a:spcPts val="95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/>
              <a:t>Let</a:t>
            </a:r>
            <a:r>
              <a:rPr dirty="0" spc="-65"/>
              <a:t> </a:t>
            </a:r>
            <a:r>
              <a:rPr dirty="0"/>
              <a:t>your</a:t>
            </a:r>
            <a:r>
              <a:rPr dirty="0" spc="-65"/>
              <a:t> </a:t>
            </a:r>
            <a:r>
              <a:rPr dirty="0"/>
              <a:t>Program</a:t>
            </a:r>
            <a:r>
              <a:rPr dirty="0" spc="-45"/>
              <a:t> </a:t>
            </a:r>
            <a:r>
              <a:rPr dirty="0"/>
              <a:t>director/Admissions</a:t>
            </a:r>
            <a:r>
              <a:rPr dirty="0" spc="-105"/>
              <a:t> </a:t>
            </a:r>
            <a:r>
              <a:rPr dirty="0"/>
              <a:t>tutor</a:t>
            </a:r>
            <a:r>
              <a:rPr dirty="0" spc="-65"/>
              <a:t> </a:t>
            </a:r>
            <a:r>
              <a:rPr dirty="0"/>
              <a:t>know</a:t>
            </a:r>
            <a:r>
              <a:rPr dirty="0" spc="-40"/>
              <a:t> </a:t>
            </a:r>
            <a:r>
              <a:rPr dirty="0"/>
              <a:t>that</a:t>
            </a:r>
            <a:r>
              <a:rPr dirty="0" spc="-30"/>
              <a:t> </a:t>
            </a:r>
            <a:r>
              <a:rPr dirty="0" spc="-25"/>
              <a:t>you </a:t>
            </a:r>
            <a:r>
              <a:rPr dirty="0"/>
              <a:t>are</a:t>
            </a:r>
            <a:r>
              <a:rPr dirty="0" spc="-65"/>
              <a:t> </a:t>
            </a:r>
            <a:r>
              <a:rPr dirty="0"/>
              <a:t>keen</a:t>
            </a:r>
            <a:r>
              <a:rPr dirty="0" spc="-60"/>
              <a:t> </a:t>
            </a:r>
            <a:r>
              <a:rPr dirty="0"/>
              <a:t>on</a:t>
            </a:r>
            <a:r>
              <a:rPr dirty="0" spc="-40"/>
              <a:t> </a:t>
            </a:r>
            <a:r>
              <a:rPr dirty="0"/>
              <a:t>supervising,</a:t>
            </a:r>
            <a:r>
              <a:rPr dirty="0" spc="-290"/>
              <a:t> </a:t>
            </a:r>
            <a:r>
              <a:rPr dirty="0"/>
              <a:t>and</a:t>
            </a:r>
            <a:r>
              <a:rPr dirty="0" spc="-65"/>
              <a:t> </a:t>
            </a:r>
            <a:r>
              <a:rPr dirty="0"/>
              <a:t>your</a:t>
            </a:r>
            <a:r>
              <a:rPr dirty="0" spc="-55"/>
              <a:t> </a:t>
            </a:r>
            <a:r>
              <a:rPr dirty="0"/>
              <a:t>area(s)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 spc="-10"/>
              <a:t>interest.</a:t>
            </a:r>
          </a:p>
          <a:p>
            <a:pPr marL="413384" marR="217804" indent="-401320">
              <a:lnSpc>
                <a:spcPct val="120400"/>
              </a:lnSpc>
              <a:spcBef>
                <a:spcPts val="880"/>
              </a:spcBef>
              <a:buClr>
                <a:srgbClr val="B61D42"/>
              </a:buClr>
              <a:buFont typeface="Arial"/>
              <a:buChar char="•"/>
              <a:tabLst>
                <a:tab pos="413384" algn="l"/>
              </a:tabLst>
            </a:pPr>
            <a:r>
              <a:rPr dirty="0" spc="-65"/>
              <a:t>Talk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20"/>
              <a:t> </a:t>
            </a:r>
            <a:r>
              <a:rPr dirty="0"/>
              <a:t>our</a:t>
            </a:r>
            <a:r>
              <a:rPr dirty="0" spc="-15"/>
              <a:t> </a:t>
            </a:r>
            <a:r>
              <a:rPr dirty="0"/>
              <a:t>PhD</a:t>
            </a:r>
            <a:r>
              <a:rPr dirty="0" spc="-50"/>
              <a:t> </a:t>
            </a:r>
            <a:r>
              <a:rPr dirty="0" spc="-10"/>
              <a:t>students,</a:t>
            </a:r>
            <a:r>
              <a:rPr dirty="0" spc="-290"/>
              <a:t> </a:t>
            </a:r>
            <a:r>
              <a:rPr dirty="0"/>
              <a:t>attend</a:t>
            </a:r>
            <a:r>
              <a:rPr dirty="0" spc="5"/>
              <a:t> </a:t>
            </a:r>
            <a:r>
              <a:rPr dirty="0"/>
              <a:t>their</a:t>
            </a:r>
            <a:r>
              <a:rPr dirty="0" spc="-20"/>
              <a:t> </a:t>
            </a:r>
            <a:r>
              <a:rPr dirty="0" spc="-10"/>
              <a:t>seminars/events,</a:t>
            </a:r>
            <a:r>
              <a:rPr dirty="0" spc="-290"/>
              <a:t> </a:t>
            </a:r>
            <a:r>
              <a:rPr dirty="0" spc="-25"/>
              <a:t>be </a:t>
            </a:r>
            <a:r>
              <a:rPr dirty="0" spc="-10"/>
              <a:t>supportive.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92A5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Michele Berardi</dc:creator>
  <dc:title>Microsoft PowerPoint - Staff Induction PGR_2024.pptx</dc:title>
  <dcterms:created xsi:type="dcterms:W3CDTF">2024-09-04T13:30:09Z</dcterms:created>
  <dcterms:modified xsi:type="dcterms:W3CDTF">2024-09-04T13:30:09Z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LastSaved">
    <vt:filetime>2024-09-04T00:00:00Z</vt:filetime>
  </property>
  <property fmtid="{D5CDD505-2E9C-101B-9397-08002B2CF9AE}" pid="4" name="Producer">
    <vt:lpwstr>Microsoft: Print To PDF</vt:lpwstr>
  </property>
</Properties>
</file>