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entation.xml" ContentType="application/vnd.openxmlformats-officedocument.presentationml.presentation.main+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theme/theme3.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1"/>
  </p:sldMasterIdLst>
  <p:notesMasterIdLst>
    <p:notesMasterId r:id="rId24"/>
  </p:notesMasterIdLst>
  <p:handoutMasterIdLst>
    <p:handoutMasterId r:id="rId25"/>
  </p:handoutMasterIdLst>
  <p:sldIdLst>
    <p:sldId id="552" r:id="rId2"/>
    <p:sldId id="884" r:id="rId3"/>
    <p:sldId id="886" r:id="rId4"/>
    <p:sldId id="885" r:id="rId5"/>
    <p:sldId id="887" r:id="rId6"/>
    <p:sldId id="888" r:id="rId7"/>
    <p:sldId id="889" r:id="rId8"/>
    <p:sldId id="890" r:id="rId9"/>
    <p:sldId id="891" r:id="rId10"/>
    <p:sldId id="892" r:id="rId11"/>
    <p:sldId id="893" r:id="rId12"/>
    <p:sldId id="894" r:id="rId13"/>
    <p:sldId id="896" r:id="rId14"/>
    <p:sldId id="897" r:id="rId15"/>
    <p:sldId id="895" r:id="rId16"/>
    <p:sldId id="898" r:id="rId17"/>
    <p:sldId id="899" r:id="rId18"/>
    <p:sldId id="900" r:id="rId19"/>
    <p:sldId id="838" r:id="rId20"/>
    <p:sldId id="882" r:id="rId21"/>
    <p:sldId id="878" r:id="rId22"/>
    <p:sldId id="883"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il allen" initials="na" lastIdx="1" clrIdx="0">
    <p:extLst>
      <p:ext uri="{19B8F6BF-5375-455C-9EA6-DF929625EA0E}">
        <p15:presenceInfo xmlns:p15="http://schemas.microsoft.com/office/powerpoint/2012/main" userId="d23c94fd43965ac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525" autoAdjust="0"/>
    <p:restoredTop sz="75176" autoAdjust="0"/>
  </p:normalViewPr>
  <p:slideViewPr>
    <p:cSldViewPr snapToGrid="0" snapToObjects="1">
      <p:cViewPr varScale="1">
        <p:scale>
          <a:sx n="106" d="100"/>
          <a:sy n="106" d="100"/>
        </p:scale>
        <p:origin x="1424" y="176"/>
      </p:cViewPr>
      <p:guideLst>
        <p:guide orient="horz" pos="2160"/>
        <p:guide pos="2880"/>
      </p:guideLst>
    </p:cSldViewPr>
  </p:slideViewPr>
  <p:notesTextViewPr>
    <p:cViewPr>
      <p:scale>
        <a:sx n="120" d="100"/>
        <a:sy n="120" d="100"/>
      </p:scale>
      <p:origin x="0" y="0"/>
    </p:cViewPr>
  </p:notesTextViewPr>
  <p:sorterViewPr>
    <p:cViewPr varScale="1">
      <p:scale>
        <a:sx n="1" d="1"/>
        <a:sy n="1" d="1"/>
      </p:scale>
      <p:origin x="0" y="47168"/>
    </p:cViewPr>
  </p:sorterViewPr>
  <p:notesViewPr>
    <p:cSldViewPr snapToGrid="0" snapToObjects="1">
      <p:cViewPr varScale="1">
        <p:scale>
          <a:sx n="73" d="100"/>
          <a:sy n="73" d="100"/>
        </p:scale>
        <p:origin x="2400"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5563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6D769A-B4E1-4320-A087-AC09BF600613}" type="datetimeFigureOut">
              <a:rPr lang="en-GB" smtClean="0"/>
              <a:t>11/06/2021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8F574B-FD1E-4B47-9BFC-3EB8D7C36CE5}" type="slidenum">
              <a:rPr lang="en-GB" smtClean="0"/>
              <a:t>‹#›</a:t>
            </a:fld>
            <a:endParaRPr lang="en-GB"/>
          </a:p>
        </p:txBody>
      </p:sp>
    </p:spTree>
    <p:extLst>
      <p:ext uri="{BB962C8B-B14F-4D97-AF65-F5344CB8AC3E}">
        <p14:creationId xmlns:p14="http://schemas.microsoft.com/office/powerpoint/2010/main" val="1156764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MCA/</a:t>
            </a:r>
            <a:r>
              <a:rPr lang="en-GB" dirty="0" err="1"/>
              <a:t>DoLS</a:t>
            </a:r>
            <a:r>
              <a:rPr lang="en-GB" dirty="0"/>
              <a:t> is not relaxed or eased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need for Human Rights protection is greater than ever</a:t>
            </a:r>
          </a:p>
          <a:p>
            <a:endParaRPr lang="en-US" dirty="0"/>
          </a:p>
        </p:txBody>
      </p:sp>
      <p:sp>
        <p:nvSpPr>
          <p:cNvPr id="4" name="Slide Number Placeholder 3"/>
          <p:cNvSpPr>
            <a:spLocks noGrp="1"/>
          </p:cNvSpPr>
          <p:nvPr>
            <p:ph type="sldNum" sz="quarter" idx="5"/>
          </p:nvPr>
        </p:nvSpPr>
        <p:spPr/>
        <p:txBody>
          <a:bodyPr/>
          <a:lstStyle/>
          <a:p>
            <a:fld id="{808F574B-FD1E-4B47-9BFC-3EB8D7C36CE5}" type="slidenum">
              <a:rPr lang="en-GB" smtClean="0"/>
              <a:t>1</a:t>
            </a:fld>
            <a:endParaRPr lang="en-GB"/>
          </a:p>
        </p:txBody>
      </p:sp>
    </p:spTree>
    <p:extLst>
      <p:ext uri="{BB962C8B-B14F-4D97-AF65-F5344CB8AC3E}">
        <p14:creationId xmlns:p14="http://schemas.microsoft.com/office/powerpoint/2010/main" val="3579528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C631EAD9-F843-5347-A9E1-715FEBA2348C}" type="slidenum">
              <a:rPr lang="en-US" smtClean="0"/>
              <a:t>20</a:t>
            </a:fld>
            <a:endParaRPr lang="en-US"/>
          </a:p>
        </p:txBody>
      </p:sp>
    </p:spTree>
    <p:extLst>
      <p:ext uri="{BB962C8B-B14F-4D97-AF65-F5344CB8AC3E}">
        <p14:creationId xmlns:p14="http://schemas.microsoft.com/office/powerpoint/2010/main" val="32068486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3" descr="brand_ppt_bac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229725" cy="6923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111580"/>
            <a:ext cx="7772400" cy="1470025"/>
          </a:xfrm>
        </p:spPr>
        <p:txBody>
          <a:bodyPr/>
          <a:lstStyle>
            <a:lvl1pPr>
              <a:defRPr sz="400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371600" y="4416566"/>
            <a:ext cx="6400800" cy="1752600"/>
          </a:xfrm>
        </p:spPr>
        <p:txBody>
          <a:bodyPr/>
          <a:lstStyle>
            <a:lvl1pPr marL="0" indent="0" algn="ctr">
              <a:buNone/>
              <a:defRPr b="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1" descr="TAB_allwhite.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448" y="22880"/>
            <a:ext cx="1663700" cy="71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descr="CoverGlyph.png"/>
          <p:cNvPicPr>
            <a:picLocks noChangeAspect="1"/>
          </p:cNvPicPr>
          <p:nvPr userDrawn="1"/>
        </p:nvPicPr>
        <p:blipFill>
          <a:blip r:embed="rId4">
            <a:biLevel thresh="25000"/>
          </a:blip>
          <a:stretch>
            <a:fillRect/>
          </a:stretch>
        </p:blipFill>
        <p:spPr>
          <a:xfrm>
            <a:off x="4010025" y="2642860"/>
            <a:ext cx="1123950" cy="771525"/>
          </a:xfrm>
          <a:prstGeom prst="rect">
            <a:avLst/>
          </a:prstGeom>
        </p:spPr>
      </p:pic>
    </p:spTree>
    <p:extLst>
      <p:ext uri="{BB962C8B-B14F-4D97-AF65-F5344CB8AC3E}">
        <p14:creationId xmlns:p14="http://schemas.microsoft.com/office/powerpoint/2010/main" val="1238085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4" name="Shape 4"/>
          <p:cNvSpPr>
            <a:spLocks noGrp="1"/>
          </p:cNvSpPr>
          <p:nvPr>
            <p:ph type="sldNum" sz="quarter" idx="2"/>
          </p:nvPr>
        </p:nvSpPr>
        <p:spPr>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1260155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013791"/>
            <a:ext cx="8229600" cy="55634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2" descr="HR-Glyph-R3.png"/>
          <p:cNvPicPr>
            <a:picLocks noChangeAspect="1" noChangeArrowheads="1"/>
          </p:cNvPicPr>
          <p:nvPr userDrawn="1"/>
        </p:nvPicPr>
        <p:blipFill>
          <a:blip r:embed="rId2" cstate="print"/>
          <a:srcRect/>
          <a:stretch>
            <a:fillRect/>
          </a:stretch>
        </p:blipFill>
        <p:spPr bwMode="auto">
          <a:xfrm>
            <a:off x="3749040" y="677699"/>
            <a:ext cx="1645920" cy="170411"/>
          </a:xfrm>
          <a:prstGeom prst="rect">
            <a:avLst/>
          </a:prstGeom>
          <a:noFill/>
        </p:spPr>
      </p:pic>
    </p:spTree>
    <p:extLst>
      <p:ext uri="{BB962C8B-B14F-4D97-AF65-F5344CB8AC3E}">
        <p14:creationId xmlns:p14="http://schemas.microsoft.com/office/powerpoint/2010/main" val="414958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401274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80410"/>
            <a:ext cx="4038600" cy="504575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080410"/>
            <a:ext cx="4038600" cy="504575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2" descr="HR-Glyph-R3.png"/>
          <p:cNvPicPr>
            <a:picLocks noChangeAspect="1" noChangeArrowheads="1"/>
          </p:cNvPicPr>
          <p:nvPr userDrawn="1"/>
        </p:nvPicPr>
        <p:blipFill>
          <a:blip r:embed="rId2" cstate="print"/>
          <a:srcRect/>
          <a:stretch>
            <a:fillRect/>
          </a:stretch>
        </p:blipFill>
        <p:spPr bwMode="auto">
          <a:xfrm>
            <a:off x="3749040" y="796967"/>
            <a:ext cx="1645920" cy="170411"/>
          </a:xfrm>
          <a:prstGeom prst="rect">
            <a:avLst/>
          </a:prstGeom>
          <a:noFill/>
        </p:spPr>
      </p:pic>
    </p:spTree>
    <p:extLst>
      <p:ext uri="{BB962C8B-B14F-4D97-AF65-F5344CB8AC3E}">
        <p14:creationId xmlns:p14="http://schemas.microsoft.com/office/powerpoint/2010/main" val="3563611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descr="HR-Glyph-R3.png"/>
          <p:cNvPicPr>
            <a:picLocks noChangeAspect="1" noChangeArrowheads="1"/>
          </p:cNvPicPr>
          <p:nvPr userDrawn="1"/>
        </p:nvPicPr>
        <p:blipFill>
          <a:blip r:embed="rId2" cstate="print"/>
          <a:srcRect/>
          <a:stretch>
            <a:fillRect/>
          </a:stretch>
        </p:blipFill>
        <p:spPr bwMode="auto">
          <a:xfrm>
            <a:off x="3749040" y="796967"/>
            <a:ext cx="1645920" cy="170411"/>
          </a:xfrm>
          <a:prstGeom prst="rect">
            <a:avLst/>
          </a:prstGeom>
          <a:noFill/>
        </p:spPr>
      </p:pic>
    </p:spTree>
    <p:extLst>
      <p:ext uri="{BB962C8B-B14F-4D97-AF65-F5344CB8AC3E}">
        <p14:creationId xmlns:p14="http://schemas.microsoft.com/office/powerpoint/2010/main" val="1554960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3" name="Picture 2" descr="HR-Glyph-R3.png"/>
          <p:cNvPicPr>
            <a:picLocks noChangeAspect="1" noChangeArrowheads="1"/>
          </p:cNvPicPr>
          <p:nvPr userDrawn="1"/>
        </p:nvPicPr>
        <p:blipFill>
          <a:blip r:embed="rId2" cstate="print"/>
          <a:srcRect/>
          <a:stretch>
            <a:fillRect/>
          </a:stretch>
        </p:blipFill>
        <p:spPr bwMode="auto">
          <a:xfrm>
            <a:off x="3749040" y="687638"/>
            <a:ext cx="1645920" cy="170411"/>
          </a:xfrm>
          <a:prstGeom prst="rect">
            <a:avLst/>
          </a:prstGeom>
          <a:noFill/>
        </p:spPr>
      </p:pic>
    </p:spTree>
    <p:extLst>
      <p:ext uri="{BB962C8B-B14F-4D97-AF65-F5344CB8AC3E}">
        <p14:creationId xmlns:p14="http://schemas.microsoft.com/office/powerpoint/2010/main" val="3411091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8293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754493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389875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88934"/>
            <a:ext cx="8229600" cy="767854"/>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070933"/>
            <a:ext cx="8229600" cy="550630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2" descr="TAB_col_white_background.eps"/>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1033" y="68114"/>
            <a:ext cx="1002098" cy="4283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1512D00E-9365-884A-B831-A3C60C1A5B9B}"/>
              </a:ext>
            </a:extLst>
          </p:cNvPr>
          <p:cNvSpPr txBox="1"/>
          <p:nvPr userDrawn="1"/>
        </p:nvSpPr>
        <p:spPr>
          <a:xfrm>
            <a:off x="1325217" y="6634421"/>
            <a:ext cx="6493565" cy="246221"/>
          </a:xfrm>
          <a:prstGeom prst="rect">
            <a:avLst/>
          </a:prstGeom>
          <a:noFill/>
        </p:spPr>
        <p:txBody>
          <a:bodyPr wrap="square" rtlCol="0">
            <a:spAutoFit/>
          </a:bodyPr>
          <a:lstStyle/>
          <a:p>
            <a:pPr algn="ctr"/>
            <a:r>
              <a:rPr lang="en-US" sz="1000" dirty="0">
                <a:latin typeface="Baskerville" panose="02020502070401020303" pitchFamily="18" charset="0"/>
                <a:ea typeface="Baskerville" panose="02020502070401020303" pitchFamily="18" charset="0"/>
              </a:rPr>
              <a:t>Copyright Neil Allen. All rights reserved. Join us at </a:t>
            </a:r>
            <a:r>
              <a:rPr lang="en-US" sz="1000" dirty="0" err="1">
                <a:latin typeface="Baskerville" panose="02020502070401020303" pitchFamily="18" charset="0"/>
                <a:ea typeface="Baskerville" panose="02020502070401020303" pitchFamily="18" charset="0"/>
              </a:rPr>
              <a:t>www.lpslaw.co.uk</a:t>
            </a:r>
            <a:r>
              <a:rPr lang="en-US" sz="1000" dirty="0">
                <a:latin typeface="Baskerville" panose="02020502070401020303" pitchFamily="18" charset="0"/>
                <a:ea typeface="Baskerville" panose="02020502070401020303" pitchFamily="18" charset="0"/>
              </a:rPr>
              <a:t>/members</a:t>
            </a:r>
          </a:p>
        </p:txBody>
      </p:sp>
    </p:spTree>
    <p:extLst>
      <p:ext uri="{BB962C8B-B14F-4D97-AF65-F5344CB8AC3E}">
        <p14:creationId xmlns:p14="http://schemas.microsoft.com/office/powerpoint/2010/main" val="220881637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txStyles>
    <p:titleStyle>
      <a:lvl1pPr algn="ctr" defTabSz="457200" rtl="0" eaLnBrk="1" fontAlgn="base" hangingPunct="1">
        <a:spcBef>
          <a:spcPct val="0"/>
        </a:spcBef>
        <a:spcAft>
          <a:spcPct val="0"/>
        </a:spcAft>
        <a:defRPr sz="3600" kern="1200" cap="small">
          <a:solidFill>
            <a:schemeClr val="tx1"/>
          </a:solidFill>
          <a:latin typeface="Garamond" panose="02020404030301010803" pitchFamily="18" charset="0"/>
          <a:ea typeface="Baskerville" panose="02020502070401020303" pitchFamily="18" charset="0"/>
          <a:cs typeface="Garamond" panose="02020404030301010803" pitchFamily="18"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charset="0"/>
          <a:cs typeface="Geneva" charset="0"/>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charset="0"/>
          <a:cs typeface="Geneva" charset="0"/>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charset="0"/>
          <a:cs typeface="Geneva" charset="0"/>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charset="0"/>
          <a:cs typeface="Geneva"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lnSpc>
          <a:spcPct val="100000"/>
        </a:lnSpc>
        <a:spcBef>
          <a:spcPts val="600"/>
        </a:spcBef>
        <a:spcAft>
          <a:spcPct val="0"/>
        </a:spcAft>
        <a:buFont typeface="Arial" charset="0"/>
        <a:buChar char="•"/>
        <a:defRPr sz="3200" kern="1200">
          <a:solidFill>
            <a:schemeClr val="tx1"/>
          </a:solidFill>
          <a:latin typeface="Garamond" panose="02020404030301010803" pitchFamily="18" charset="0"/>
          <a:ea typeface="Baskerville" panose="02020502070401020303" pitchFamily="18" charset="0"/>
          <a:cs typeface="Garamond" panose="02020404030301010803" pitchFamily="18" charset="0"/>
        </a:defRPr>
      </a:lvl1pPr>
      <a:lvl2pPr marL="742950" indent="-285750" algn="l" defTabSz="457200" rtl="0" eaLnBrk="1" fontAlgn="base" hangingPunct="1">
        <a:lnSpc>
          <a:spcPct val="100000"/>
        </a:lnSpc>
        <a:spcBef>
          <a:spcPts val="600"/>
        </a:spcBef>
        <a:spcAft>
          <a:spcPct val="0"/>
        </a:spcAft>
        <a:buFont typeface="Arial" charset="0"/>
        <a:buChar char="–"/>
        <a:defRPr sz="2800" kern="1200">
          <a:solidFill>
            <a:schemeClr val="tx1"/>
          </a:solidFill>
          <a:latin typeface="Garamond" panose="02020404030301010803" pitchFamily="18" charset="0"/>
          <a:ea typeface="Baskerville" panose="02020502070401020303" pitchFamily="18" charset="0"/>
          <a:cs typeface="Garamond" panose="02020404030301010803" pitchFamily="18" charset="0"/>
        </a:defRPr>
      </a:lvl2pPr>
      <a:lvl3pPr marL="1143000" indent="-228600" algn="l" defTabSz="457200" rtl="0" eaLnBrk="1" fontAlgn="base" hangingPunct="1">
        <a:lnSpc>
          <a:spcPct val="100000"/>
        </a:lnSpc>
        <a:spcBef>
          <a:spcPts val="600"/>
        </a:spcBef>
        <a:spcAft>
          <a:spcPct val="0"/>
        </a:spcAft>
        <a:buFont typeface="Arial" charset="0"/>
        <a:buChar char="•"/>
        <a:defRPr sz="2400" kern="1200">
          <a:solidFill>
            <a:schemeClr val="tx1"/>
          </a:solidFill>
          <a:latin typeface="Garamond" panose="02020404030301010803" pitchFamily="18" charset="0"/>
          <a:ea typeface="Baskerville" panose="02020502070401020303" pitchFamily="18" charset="0"/>
          <a:cs typeface="Garamond" panose="02020404030301010803" pitchFamily="18" charset="0"/>
        </a:defRPr>
      </a:lvl3pPr>
      <a:lvl4pPr marL="1600200" indent="-228600" algn="l" defTabSz="457200" rtl="0" eaLnBrk="1" fontAlgn="base" hangingPunct="1">
        <a:lnSpc>
          <a:spcPct val="100000"/>
        </a:lnSpc>
        <a:spcBef>
          <a:spcPts val="600"/>
        </a:spcBef>
        <a:spcAft>
          <a:spcPct val="0"/>
        </a:spcAft>
        <a:buFont typeface="Arial" charset="0"/>
        <a:buChar char="–"/>
        <a:defRPr sz="2000" kern="1200">
          <a:solidFill>
            <a:schemeClr val="tx1"/>
          </a:solidFill>
          <a:latin typeface="Garamond" panose="02020404030301010803" pitchFamily="18" charset="0"/>
          <a:ea typeface="Baskerville" panose="02020502070401020303" pitchFamily="18" charset="0"/>
          <a:cs typeface="Garamond" panose="02020404030301010803" pitchFamily="18" charset="0"/>
        </a:defRPr>
      </a:lvl4pPr>
      <a:lvl5pPr marL="2057400" indent="-228600" algn="l" defTabSz="457200" rtl="0" eaLnBrk="1" fontAlgn="base" hangingPunct="1">
        <a:lnSpc>
          <a:spcPct val="100000"/>
        </a:lnSpc>
        <a:spcBef>
          <a:spcPts val="600"/>
        </a:spcBef>
        <a:spcAft>
          <a:spcPct val="0"/>
        </a:spcAft>
        <a:buFont typeface="Arial" charset="0"/>
        <a:buChar char="»"/>
        <a:defRPr sz="2000" kern="1200">
          <a:solidFill>
            <a:schemeClr val="tx1"/>
          </a:solidFill>
          <a:latin typeface="Garamond" panose="02020404030301010803" pitchFamily="18" charset="0"/>
          <a:ea typeface="Baskerville" panose="02020502070401020303" pitchFamily="18" charset="0"/>
          <a:cs typeface="Garamond" panose="02020404030301010803"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gov.uk/government/publications/visiting-care-homes-during-coronavirus/update-on-policies-for-visiting-arrangements-in-care-hom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gov.uk/government/publications/coronavirus-covid-19-admission-and-care-of-people-in-care-homes/coronavirus-covid-19-admission-and-care-of-people-in-care-homes"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4E017-DBC9-AA46-905D-13FFF14BEE7B}"/>
              </a:ext>
            </a:extLst>
          </p:cNvPr>
          <p:cNvSpPr>
            <a:spLocks noGrp="1"/>
          </p:cNvSpPr>
          <p:nvPr>
            <p:ph type="ctrTitle"/>
          </p:nvPr>
        </p:nvSpPr>
        <p:spPr/>
        <p:txBody>
          <a:bodyPr/>
          <a:lstStyle/>
          <a:p>
            <a:r>
              <a:rPr lang="en-US" dirty="0" err="1"/>
              <a:t>Carers’</a:t>
            </a:r>
            <a:r>
              <a:rPr lang="en-US" dirty="0"/>
              <a:t> Rights</a:t>
            </a:r>
          </a:p>
        </p:txBody>
      </p:sp>
      <p:sp>
        <p:nvSpPr>
          <p:cNvPr id="4" name="TextBox 3">
            <a:extLst>
              <a:ext uri="{FF2B5EF4-FFF2-40B4-BE49-F238E27FC236}">
                <a16:creationId xmlns:a16="http://schemas.microsoft.com/office/drawing/2014/main" id="{EF792C09-15A4-E946-A012-9B4BC0148650}"/>
              </a:ext>
            </a:extLst>
          </p:cNvPr>
          <p:cNvSpPr txBox="1"/>
          <p:nvPr/>
        </p:nvSpPr>
        <p:spPr>
          <a:xfrm>
            <a:off x="2632364" y="9171709"/>
            <a:ext cx="184731" cy="369332"/>
          </a:xfrm>
          <a:prstGeom prst="rect">
            <a:avLst/>
          </a:prstGeom>
          <a:noFill/>
        </p:spPr>
        <p:txBody>
          <a:bodyPr wrap="none" rtlCol="0">
            <a:spAutoFit/>
          </a:bodyPr>
          <a:lstStyle/>
          <a:p>
            <a:endParaRPr lang="en-US" dirty="0"/>
          </a:p>
        </p:txBody>
      </p:sp>
      <p:sp>
        <p:nvSpPr>
          <p:cNvPr id="10" name="Subtitle 1">
            <a:extLst>
              <a:ext uri="{FF2B5EF4-FFF2-40B4-BE49-F238E27FC236}">
                <a16:creationId xmlns:a16="http://schemas.microsoft.com/office/drawing/2014/main" id="{27F21A43-A6AA-9040-99BA-9C644AC89357}"/>
              </a:ext>
            </a:extLst>
          </p:cNvPr>
          <p:cNvSpPr txBox="1">
            <a:spLocks/>
          </p:cNvSpPr>
          <p:nvPr/>
        </p:nvSpPr>
        <p:spPr bwMode="auto">
          <a:xfrm>
            <a:off x="2322761" y="5236298"/>
            <a:ext cx="4498477" cy="1509276"/>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ctr" defTabSz="457200" rtl="0" eaLnBrk="1" fontAlgn="base" hangingPunct="1">
              <a:lnSpc>
                <a:spcPct val="100000"/>
              </a:lnSpc>
              <a:spcBef>
                <a:spcPts val="600"/>
              </a:spcBef>
              <a:spcAft>
                <a:spcPct val="0"/>
              </a:spcAft>
              <a:buFont typeface="Arial" charset="0"/>
              <a:buNone/>
              <a:defRPr sz="3200" b="0" kern="1200">
                <a:solidFill>
                  <a:srgbClr val="FFFFFF"/>
                </a:solidFill>
                <a:latin typeface="Baskerville" panose="02020502070401020303" pitchFamily="18" charset="0"/>
                <a:ea typeface="Baskerville" panose="02020502070401020303" pitchFamily="18" charset="0"/>
                <a:cs typeface="Baskerville" panose="02020502070401020303" pitchFamily="18" charset="0"/>
              </a:defRPr>
            </a:lvl1pPr>
            <a:lvl2pPr marL="457200" indent="0" algn="ctr" defTabSz="457200" rtl="0" eaLnBrk="1" fontAlgn="base" hangingPunct="1">
              <a:lnSpc>
                <a:spcPct val="100000"/>
              </a:lnSpc>
              <a:spcBef>
                <a:spcPts val="600"/>
              </a:spcBef>
              <a:spcAft>
                <a:spcPct val="0"/>
              </a:spcAft>
              <a:buFont typeface="Arial" charset="0"/>
              <a:buNone/>
              <a:defRPr sz="2800" kern="1200">
                <a:solidFill>
                  <a:schemeClr val="tx1">
                    <a:tint val="75000"/>
                  </a:schemeClr>
                </a:solidFill>
                <a:latin typeface="Baskerville" panose="02020502070401020303" pitchFamily="18" charset="0"/>
                <a:ea typeface="Baskerville" panose="02020502070401020303" pitchFamily="18" charset="0"/>
                <a:cs typeface="Baskerville" panose="02020502070401020303" pitchFamily="18" charset="0"/>
              </a:defRPr>
            </a:lvl2pPr>
            <a:lvl3pPr marL="914400" indent="0" algn="ctr" defTabSz="457200" rtl="0" eaLnBrk="1" fontAlgn="base" hangingPunct="1">
              <a:lnSpc>
                <a:spcPct val="100000"/>
              </a:lnSpc>
              <a:spcBef>
                <a:spcPts val="600"/>
              </a:spcBef>
              <a:spcAft>
                <a:spcPct val="0"/>
              </a:spcAft>
              <a:buFont typeface="Arial" charset="0"/>
              <a:buNone/>
              <a:defRPr sz="2400" kern="1200">
                <a:solidFill>
                  <a:schemeClr val="tx1">
                    <a:tint val="75000"/>
                  </a:schemeClr>
                </a:solidFill>
                <a:latin typeface="Baskerville" panose="02020502070401020303" pitchFamily="18" charset="0"/>
                <a:ea typeface="Baskerville" panose="02020502070401020303" pitchFamily="18" charset="0"/>
                <a:cs typeface="Baskerville" panose="02020502070401020303" pitchFamily="18" charset="0"/>
              </a:defRPr>
            </a:lvl3pPr>
            <a:lvl4pPr marL="1371600" indent="0" algn="ctr" defTabSz="457200" rtl="0" eaLnBrk="1" fontAlgn="base" hangingPunct="1">
              <a:lnSpc>
                <a:spcPct val="100000"/>
              </a:lnSpc>
              <a:spcBef>
                <a:spcPts val="600"/>
              </a:spcBef>
              <a:spcAft>
                <a:spcPct val="0"/>
              </a:spcAft>
              <a:buFont typeface="Arial" charset="0"/>
              <a:buNone/>
              <a:defRPr sz="2000" kern="1200">
                <a:solidFill>
                  <a:schemeClr val="tx1">
                    <a:tint val="75000"/>
                  </a:schemeClr>
                </a:solidFill>
                <a:latin typeface="Baskerville" panose="02020502070401020303" pitchFamily="18" charset="0"/>
                <a:ea typeface="Baskerville" panose="02020502070401020303" pitchFamily="18" charset="0"/>
                <a:cs typeface="Baskerville" panose="02020502070401020303" pitchFamily="18" charset="0"/>
              </a:defRPr>
            </a:lvl4pPr>
            <a:lvl5pPr marL="1828800" indent="0" algn="ctr" defTabSz="457200" rtl="0" eaLnBrk="1" fontAlgn="base" hangingPunct="1">
              <a:lnSpc>
                <a:spcPct val="100000"/>
              </a:lnSpc>
              <a:spcBef>
                <a:spcPts val="600"/>
              </a:spcBef>
              <a:spcAft>
                <a:spcPct val="0"/>
              </a:spcAft>
              <a:buFont typeface="Arial" charset="0"/>
              <a:buNone/>
              <a:defRPr sz="2000" kern="1200">
                <a:solidFill>
                  <a:schemeClr val="tx1">
                    <a:tint val="75000"/>
                  </a:schemeClr>
                </a:solidFill>
                <a:latin typeface="Baskerville" panose="02020502070401020303" pitchFamily="18" charset="0"/>
                <a:ea typeface="Baskerville" panose="02020502070401020303" pitchFamily="18" charset="0"/>
                <a:cs typeface="Baskerville" panose="02020502070401020303" pitchFamily="18"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2400" dirty="0">
              <a:latin typeface="Garamond"/>
              <a:cs typeface="Garamond"/>
            </a:endParaRPr>
          </a:p>
        </p:txBody>
      </p:sp>
      <p:sp>
        <p:nvSpPr>
          <p:cNvPr id="7" name="Subtitle 1">
            <a:extLst>
              <a:ext uri="{FF2B5EF4-FFF2-40B4-BE49-F238E27FC236}">
                <a16:creationId xmlns:a16="http://schemas.microsoft.com/office/drawing/2014/main" id="{6EF38A66-71FC-E746-9049-D6B31A427134}"/>
              </a:ext>
            </a:extLst>
          </p:cNvPr>
          <p:cNvSpPr>
            <a:spLocks noGrp="1"/>
          </p:cNvSpPr>
          <p:nvPr>
            <p:ph type="subTitle" idx="1"/>
          </p:nvPr>
        </p:nvSpPr>
        <p:spPr>
          <a:xfrm>
            <a:off x="1371600" y="3428999"/>
            <a:ext cx="6400800" cy="3310003"/>
          </a:xfrm>
        </p:spPr>
        <p:txBody>
          <a:bodyPr>
            <a:normAutofit/>
          </a:bodyPr>
          <a:lstStyle/>
          <a:p>
            <a:r>
              <a:rPr lang="en-US" sz="2400" dirty="0"/>
              <a:t>Neil Allen</a:t>
            </a:r>
          </a:p>
          <a:p>
            <a:r>
              <a:rPr lang="en-US" sz="1800" i="1" dirty="0"/>
              <a:t>Barrister and Senior Lecturer</a:t>
            </a:r>
          </a:p>
          <a:p>
            <a:r>
              <a:rPr lang="en-US" sz="1800" i="1" dirty="0"/>
              <a:t>39 Essex Chambers and University of Manchester</a:t>
            </a:r>
          </a:p>
        </p:txBody>
      </p:sp>
      <p:pic>
        <p:nvPicPr>
          <p:cNvPr id="5" name="Picture 4" descr="Graphical user interface, text, application&#10;&#10;Description automatically generated">
            <a:extLst>
              <a:ext uri="{FF2B5EF4-FFF2-40B4-BE49-F238E27FC236}">
                <a16:creationId xmlns:a16="http://schemas.microsoft.com/office/drawing/2014/main" id="{852091FC-7628-3243-9180-DC93B206A356}"/>
              </a:ext>
            </a:extLst>
          </p:cNvPr>
          <p:cNvPicPr>
            <a:picLocks noChangeAspect="1"/>
          </p:cNvPicPr>
          <p:nvPr/>
        </p:nvPicPr>
        <p:blipFill>
          <a:blip r:embed="rId3"/>
          <a:stretch>
            <a:fillRect/>
          </a:stretch>
        </p:blipFill>
        <p:spPr>
          <a:xfrm>
            <a:off x="2322760" y="5236298"/>
            <a:ext cx="4498477" cy="1328008"/>
          </a:xfrm>
          <a:prstGeom prst="rect">
            <a:avLst/>
          </a:prstGeom>
        </p:spPr>
      </p:pic>
    </p:spTree>
    <p:extLst>
      <p:ext uri="{BB962C8B-B14F-4D97-AF65-F5344CB8AC3E}">
        <p14:creationId xmlns:p14="http://schemas.microsoft.com/office/powerpoint/2010/main" val="1539331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E1C5F-A22C-E14D-8595-B5F705E2AE19}"/>
              </a:ext>
            </a:extLst>
          </p:cNvPr>
          <p:cNvSpPr>
            <a:spLocks noGrp="1"/>
          </p:cNvSpPr>
          <p:nvPr>
            <p:ph type="title"/>
          </p:nvPr>
        </p:nvSpPr>
        <p:spPr/>
        <p:txBody>
          <a:bodyPr/>
          <a:lstStyle/>
          <a:p>
            <a:r>
              <a:rPr lang="en-US" dirty="0"/>
              <a:t>1. Assessing your needs</a:t>
            </a:r>
          </a:p>
        </p:txBody>
      </p:sp>
      <p:sp>
        <p:nvSpPr>
          <p:cNvPr id="3" name="Content Placeholder 2">
            <a:extLst>
              <a:ext uri="{FF2B5EF4-FFF2-40B4-BE49-F238E27FC236}">
                <a16:creationId xmlns:a16="http://schemas.microsoft.com/office/drawing/2014/main" id="{22E7C82D-E98F-514F-AA5B-2F10997338E6}"/>
              </a:ext>
            </a:extLst>
          </p:cNvPr>
          <p:cNvSpPr>
            <a:spLocks noGrp="1"/>
          </p:cNvSpPr>
          <p:nvPr>
            <p:ph idx="1"/>
          </p:nvPr>
        </p:nvSpPr>
        <p:spPr/>
        <p:txBody>
          <a:bodyPr/>
          <a:lstStyle/>
          <a:p>
            <a:r>
              <a:rPr lang="en-US" dirty="0"/>
              <a:t>Do they arise as a result of providing care to an adult in need? </a:t>
            </a:r>
          </a:p>
          <a:p>
            <a:r>
              <a:rPr lang="en-US" dirty="0"/>
              <a:t>Think about what would happen without support: risk to your physical/mental health? Impact on job? Impact on relationships? Impact on free time? Impact on ability to provide care?</a:t>
            </a:r>
          </a:p>
          <a:p>
            <a:r>
              <a:rPr lang="en-US" dirty="0"/>
              <a:t>More evidence the better </a:t>
            </a:r>
          </a:p>
        </p:txBody>
      </p:sp>
    </p:spTree>
    <p:extLst>
      <p:ext uri="{BB962C8B-B14F-4D97-AF65-F5344CB8AC3E}">
        <p14:creationId xmlns:p14="http://schemas.microsoft.com/office/powerpoint/2010/main" val="3556978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E1C5F-A22C-E14D-8595-B5F705E2AE19}"/>
              </a:ext>
            </a:extLst>
          </p:cNvPr>
          <p:cNvSpPr>
            <a:spLocks noGrp="1"/>
          </p:cNvSpPr>
          <p:nvPr>
            <p:ph type="title"/>
          </p:nvPr>
        </p:nvSpPr>
        <p:spPr/>
        <p:txBody>
          <a:bodyPr/>
          <a:lstStyle/>
          <a:p>
            <a:r>
              <a:rPr lang="en-US" dirty="0"/>
              <a:t>2. Eligible Needs</a:t>
            </a:r>
          </a:p>
        </p:txBody>
      </p:sp>
      <p:sp>
        <p:nvSpPr>
          <p:cNvPr id="3" name="Content Placeholder 2">
            <a:extLst>
              <a:ext uri="{FF2B5EF4-FFF2-40B4-BE49-F238E27FC236}">
                <a16:creationId xmlns:a16="http://schemas.microsoft.com/office/drawing/2014/main" id="{22E7C82D-E98F-514F-AA5B-2F10997338E6}"/>
              </a:ext>
            </a:extLst>
          </p:cNvPr>
          <p:cNvSpPr>
            <a:spLocks noGrp="1"/>
          </p:cNvSpPr>
          <p:nvPr>
            <p:ph idx="1"/>
          </p:nvPr>
        </p:nvSpPr>
        <p:spPr/>
        <p:txBody>
          <a:bodyPr>
            <a:normAutofit fontScale="85000" lnSpcReduction="20000"/>
          </a:bodyPr>
          <a:lstStyle/>
          <a:p>
            <a:pPr marL="0" indent="0">
              <a:buNone/>
            </a:pPr>
            <a:r>
              <a:rPr lang="en-US" dirty="0"/>
              <a:t>Your </a:t>
            </a:r>
            <a:r>
              <a:rPr lang="en-US" dirty="0" err="1"/>
              <a:t>carer</a:t>
            </a:r>
            <a:r>
              <a:rPr lang="en-US" dirty="0"/>
              <a:t> needs are eligible for support if:</a:t>
            </a:r>
          </a:p>
          <a:p>
            <a:pPr marL="514350" indent="-514350">
              <a:buFont typeface="+mj-lt"/>
              <a:buAutoNum type="alphaLcParenR"/>
            </a:pPr>
            <a:r>
              <a:rPr lang="en-US" dirty="0"/>
              <a:t>Your physical or mental health is/at risk of deteriorating OR you are unable to achieve any ONE of the following outcomes:</a:t>
            </a:r>
          </a:p>
          <a:p>
            <a:pPr marL="800100" lvl="2" indent="0">
              <a:buNone/>
            </a:pPr>
            <a:r>
              <a:rPr lang="en-GB" dirty="0"/>
              <a:t>(</a:t>
            </a:r>
            <a:r>
              <a:rPr lang="en-GB" dirty="0" err="1"/>
              <a:t>i</a:t>
            </a:r>
            <a:r>
              <a:rPr lang="en-GB" dirty="0"/>
              <a:t>) carrying out any caring responsibilities the carer has for a child;</a:t>
            </a:r>
          </a:p>
          <a:p>
            <a:pPr marL="800100" lvl="2" indent="0">
              <a:buNone/>
            </a:pPr>
            <a:r>
              <a:rPr lang="en-GB" dirty="0"/>
              <a:t>(ii) providing care to other persons for whom the carer provides care;</a:t>
            </a:r>
          </a:p>
          <a:p>
            <a:pPr marL="800100" lvl="2" indent="0">
              <a:buNone/>
            </a:pPr>
            <a:r>
              <a:rPr lang="en-GB" dirty="0"/>
              <a:t>(iii) maintaining a habitable home environment in the carer’s home;</a:t>
            </a:r>
          </a:p>
          <a:p>
            <a:pPr marL="800100" lvl="2" indent="0">
              <a:buNone/>
            </a:pPr>
            <a:r>
              <a:rPr lang="en-GB" dirty="0"/>
              <a:t>(iv) managing and maintaining nutrition;</a:t>
            </a:r>
          </a:p>
          <a:p>
            <a:pPr marL="800100" lvl="2" indent="0">
              <a:buNone/>
            </a:pPr>
            <a:r>
              <a:rPr lang="en-GB" dirty="0"/>
              <a:t>(v) developing and maintaining family or other personal relationships;</a:t>
            </a:r>
          </a:p>
          <a:p>
            <a:pPr marL="800100" lvl="2" indent="0">
              <a:buNone/>
            </a:pPr>
            <a:r>
              <a:rPr lang="en-GB" dirty="0"/>
              <a:t>(vi) engaging in work, training, education or volunteering;</a:t>
            </a:r>
          </a:p>
          <a:p>
            <a:pPr marL="800100" lvl="2" indent="0">
              <a:buNone/>
            </a:pPr>
            <a:r>
              <a:rPr lang="en-GB" dirty="0"/>
              <a:t>(vii) making use of necessary facilities or services in the local community, including recreational facilities or services; and</a:t>
            </a:r>
          </a:p>
          <a:p>
            <a:pPr marL="800100" lvl="2" indent="0">
              <a:buNone/>
            </a:pPr>
            <a:r>
              <a:rPr lang="en-GB" dirty="0"/>
              <a:t>(viii) engaging in recreational activities.</a:t>
            </a:r>
          </a:p>
          <a:p>
            <a:pPr marL="514350" indent="-514350">
              <a:buFont typeface="+mj-lt"/>
              <a:buAutoNum type="alphaLcParenR"/>
            </a:pPr>
            <a:endParaRPr lang="en-US" dirty="0"/>
          </a:p>
          <a:p>
            <a:pPr marL="514350" indent="-514350">
              <a:buFont typeface="+mj-lt"/>
              <a:buAutoNum type="alphaLcParenR"/>
            </a:pPr>
            <a:r>
              <a:rPr lang="en-US" dirty="0"/>
              <a:t>AND, as a consequence, there is/likely to be a significant impact on your wellbeing….</a:t>
            </a:r>
            <a:endParaRPr lang="en-GB" dirty="0"/>
          </a:p>
        </p:txBody>
      </p:sp>
    </p:spTree>
    <p:extLst>
      <p:ext uri="{BB962C8B-B14F-4D97-AF65-F5344CB8AC3E}">
        <p14:creationId xmlns:p14="http://schemas.microsoft.com/office/powerpoint/2010/main" val="3321238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E1C5F-A22C-E14D-8595-B5F705E2AE19}"/>
              </a:ext>
            </a:extLst>
          </p:cNvPr>
          <p:cNvSpPr>
            <a:spLocks noGrp="1"/>
          </p:cNvSpPr>
          <p:nvPr>
            <p:ph type="title"/>
          </p:nvPr>
        </p:nvSpPr>
        <p:spPr/>
        <p:txBody>
          <a:bodyPr/>
          <a:lstStyle/>
          <a:p>
            <a:r>
              <a:rPr lang="en-US" dirty="0"/>
              <a:t>2. Eligible Needs</a:t>
            </a:r>
          </a:p>
        </p:txBody>
      </p:sp>
      <p:sp>
        <p:nvSpPr>
          <p:cNvPr id="3" name="Content Placeholder 2">
            <a:extLst>
              <a:ext uri="{FF2B5EF4-FFF2-40B4-BE49-F238E27FC236}">
                <a16:creationId xmlns:a16="http://schemas.microsoft.com/office/drawing/2014/main" id="{22E7C82D-E98F-514F-AA5B-2F10997338E6}"/>
              </a:ext>
            </a:extLst>
          </p:cNvPr>
          <p:cNvSpPr>
            <a:spLocks noGrp="1"/>
          </p:cNvSpPr>
          <p:nvPr>
            <p:ph idx="1"/>
          </p:nvPr>
        </p:nvSpPr>
        <p:spPr/>
        <p:txBody>
          <a:bodyPr>
            <a:normAutofit fontScale="85000" lnSpcReduction="20000"/>
          </a:bodyPr>
          <a:lstStyle/>
          <a:p>
            <a:pPr marL="0" indent="0">
              <a:buNone/>
            </a:pPr>
            <a:r>
              <a:rPr lang="en-US" dirty="0"/>
              <a:t>Wellbeing includes:</a:t>
            </a:r>
          </a:p>
          <a:p>
            <a:pPr lvl="0"/>
            <a:r>
              <a:rPr lang="en-GB" dirty="0"/>
              <a:t>personal dignity (including treatment of the individual with respect)</a:t>
            </a:r>
          </a:p>
          <a:p>
            <a:pPr lvl="0"/>
            <a:r>
              <a:rPr lang="en-GB" dirty="0"/>
              <a:t>physical and mental health and emotional wellbeing</a:t>
            </a:r>
          </a:p>
          <a:p>
            <a:pPr lvl="0"/>
            <a:r>
              <a:rPr lang="en-GB" dirty="0"/>
              <a:t>protection from abuse and neglect</a:t>
            </a:r>
          </a:p>
          <a:p>
            <a:pPr lvl="0"/>
            <a:r>
              <a:rPr lang="en-GB" dirty="0"/>
              <a:t>control by the individual over day-to-day life (including over care and support provided and the way it is provided)</a:t>
            </a:r>
          </a:p>
          <a:p>
            <a:pPr lvl="0"/>
            <a:r>
              <a:rPr lang="en-GB" dirty="0"/>
              <a:t>participation in work, education, training or recreation</a:t>
            </a:r>
          </a:p>
          <a:p>
            <a:pPr lvl="0"/>
            <a:r>
              <a:rPr lang="en-GB" dirty="0"/>
              <a:t>social and economic wellbeing</a:t>
            </a:r>
          </a:p>
          <a:p>
            <a:pPr lvl="0"/>
            <a:r>
              <a:rPr lang="en-GB" dirty="0"/>
              <a:t>domestic, family and personal relationships</a:t>
            </a:r>
          </a:p>
          <a:p>
            <a:pPr lvl="0"/>
            <a:r>
              <a:rPr lang="en-GB" dirty="0"/>
              <a:t>suitability of living accommodation</a:t>
            </a:r>
          </a:p>
          <a:p>
            <a:pPr lvl="0"/>
            <a:r>
              <a:rPr lang="en-GB" dirty="0"/>
              <a:t>the individual’s contribution to society</a:t>
            </a:r>
          </a:p>
        </p:txBody>
      </p:sp>
    </p:spTree>
    <p:extLst>
      <p:ext uri="{BB962C8B-B14F-4D97-AF65-F5344CB8AC3E}">
        <p14:creationId xmlns:p14="http://schemas.microsoft.com/office/powerpoint/2010/main" val="2033586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E1C5F-A22C-E14D-8595-B5F705E2AE19}"/>
              </a:ext>
            </a:extLst>
          </p:cNvPr>
          <p:cNvSpPr>
            <a:spLocks noGrp="1"/>
          </p:cNvSpPr>
          <p:nvPr>
            <p:ph type="title"/>
          </p:nvPr>
        </p:nvSpPr>
        <p:spPr/>
        <p:txBody>
          <a:bodyPr/>
          <a:lstStyle/>
          <a:p>
            <a:r>
              <a:rPr lang="en-US" dirty="0"/>
              <a:t>3. Meeting the eligible needs</a:t>
            </a:r>
          </a:p>
        </p:txBody>
      </p:sp>
      <p:sp>
        <p:nvSpPr>
          <p:cNvPr id="3" name="Content Placeholder 2">
            <a:extLst>
              <a:ext uri="{FF2B5EF4-FFF2-40B4-BE49-F238E27FC236}">
                <a16:creationId xmlns:a16="http://schemas.microsoft.com/office/drawing/2014/main" id="{22E7C82D-E98F-514F-AA5B-2F10997338E6}"/>
              </a:ext>
            </a:extLst>
          </p:cNvPr>
          <p:cNvSpPr>
            <a:spLocks noGrp="1"/>
          </p:cNvSpPr>
          <p:nvPr>
            <p:ph idx="1"/>
          </p:nvPr>
        </p:nvSpPr>
        <p:spPr/>
        <p:txBody>
          <a:bodyPr>
            <a:normAutofit fontScale="85000" lnSpcReduction="10000"/>
          </a:bodyPr>
          <a:lstStyle/>
          <a:p>
            <a:pPr marL="0" indent="0">
              <a:buNone/>
            </a:pPr>
            <a:r>
              <a:rPr lang="en-GB" dirty="0"/>
              <a:t>Support plan to meet the eligible needs:</a:t>
            </a:r>
          </a:p>
          <a:p>
            <a:pPr>
              <a:buFontTx/>
              <a:buChar char="-"/>
            </a:pPr>
            <a:r>
              <a:rPr lang="en-GB" dirty="0"/>
              <a:t>What are those needs?</a:t>
            </a:r>
          </a:p>
          <a:p>
            <a:pPr>
              <a:buFontTx/>
              <a:buChar char="-"/>
            </a:pPr>
            <a:r>
              <a:rPr lang="en-GB" dirty="0"/>
              <a:t>How will they be met? By whom? When?</a:t>
            </a:r>
          </a:p>
          <a:p>
            <a:pPr lvl="1">
              <a:buFontTx/>
              <a:buChar char="-"/>
            </a:pPr>
            <a:r>
              <a:rPr lang="en-GB" dirty="0"/>
              <a:t>Might be met by having services for care-for person (</a:t>
            </a:r>
            <a:r>
              <a:rPr lang="en-GB" dirty="0" err="1"/>
              <a:t>eg</a:t>
            </a:r>
            <a:r>
              <a:rPr lang="en-GB" dirty="0"/>
              <a:t> sitting service, respite, aids/adaptations, social work involvement, facilities)</a:t>
            </a:r>
          </a:p>
          <a:p>
            <a:pPr lvl="1">
              <a:buFontTx/>
              <a:buChar char="-"/>
            </a:pPr>
            <a:r>
              <a:rPr lang="en-GB" dirty="0"/>
              <a:t>Might be services directly for carer: para 11.41: </a:t>
            </a:r>
            <a:r>
              <a:rPr lang="en-GB" dirty="0" err="1"/>
              <a:t>eg</a:t>
            </a:r>
            <a:r>
              <a:rPr lang="en-GB" dirty="0"/>
              <a:t> “relaxation classes, training on stress management, gym or leisure centre membership, adult learning, development of new work skills or refreshing existing skills (so you might be able to stay in paid employment alongside caring or take up return to paid work), pursuit of hobbies such as the purchase of a garden shed, or purchase of laptop so they can stay in touch with family and friends.” </a:t>
            </a:r>
          </a:p>
          <a:p>
            <a:pPr lvl="1">
              <a:buFontTx/>
              <a:buChar char="-"/>
            </a:pPr>
            <a:r>
              <a:rPr lang="en-GB" dirty="0"/>
              <a:t>Direct payments available</a:t>
            </a:r>
          </a:p>
        </p:txBody>
      </p:sp>
    </p:spTree>
    <p:extLst>
      <p:ext uri="{BB962C8B-B14F-4D97-AF65-F5344CB8AC3E}">
        <p14:creationId xmlns:p14="http://schemas.microsoft.com/office/powerpoint/2010/main" val="840873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E1C5F-A22C-E14D-8595-B5F705E2AE19}"/>
              </a:ext>
            </a:extLst>
          </p:cNvPr>
          <p:cNvSpPr>
            <a:spLocks noGrp="1"/>
          </p:cNvSpPr>
          <p:nvPr>
            <p:ph type="title"/>
          </p:nvPr>
        </p:nvSpPr>
        <p:spPr/>
        <p:txBody>
          <a:bodyPr/>
          <a:lstStyle/>
          <a:p>
            <a:r>
              <a:rPr lang="en-US" dirty="0"/>
              <a:t>4. Financing the plan</a:t>
            </a:r>
          </a:p>
        </p:txBody>
      </p:sp>
      <p:sp>
        <p:nvSpPr>
          <p:cNvPr id="3" name="Content Placeholder 2">
            <a:extLst>
              <a:ext uri="{FF2B5EF4-FFF2-40B4-BE49-F238E27FC236}">
                <a16:creationId xmlns:a16="http://schemas.microsoft.com/office/drawing/2014/main" id="{22E7C82D-E98F-514F-AA5B-2F10997338E6}"/>
              </a:ext>
            </a:extLst>
          </p:cNvPr>
          <p:cNvSpPr>
            <a:spLocks noGrp="1"/>
          </p:cNvSpPr>
          <p:nvPr>
            <p:ph idx="1"/>
          </p:nvPr>
        </p:nvSpPr>
        <p:spPr/>
        <p:txBody>
          <a:bodyPr>
            <a:normAutofit/>
          </a:bodyPr>
          <a:lstStyle/>
          <a:p>
            <a:r>
              <a:rPr lang="en-GB" dirty="0"/>
              <a:t>If your needs are to be met by providing a service to the cared-for person, local authority financially assess that person, not you.</a:t>
            </a:r>
          </a:p>
          <a:p>
            <a:r>
              <a:rPr lang="en-GB" dirty="0"/>
              <a:t>If direct service to you, local authority has a power to charge but not required to. Risk of false economy (charging = refusing support = carer breakdown = replacement care required).</a:t>
            </a:r>
          </a:p>
        </p:txBody>
      </p:sp>
    </p:spTree>
    <p:extLst>
      <p:ext uri="{BB962C8B-B14F-4D97-AF65-F5344CB8AC3E}">
        <p14:creationId xmlns:p14="http://schemas.microsoft.com/office/powerpoint/2010/main" val="2694015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8A15E-1AF7-B64E-AC79-524D9963CE2B}"/>
              </a:ext>
            </a:extLst>
          </p:cNvPr>
          <p:cNvSpPr>
            <a:spLocks noGrp="1"/>
          </p:cNvSpPr>
          <p:nvPr>
            <p:ph type="ctrTitle"/>
          </p:nvPr>
        </p:nvSpPr>
        <p:spPr/>
        <p:txBody>
          <a:bodyPr/>
          <a:lstStyle/>
          <a:p>
            <a:r>
              <a:rPr lang="en-US" dirty="0"/>
              <a:t>4. An Example</a:t>
            </a:r>
          </a:p>
        </p:txBody>
      </p:sp>
      <p:sp>
        <p:nvSpPr>
          <p:cNvPr id="3" name="Subtitle 2">
            <a:extLst>
              <a:ext uri="{FF2B5EF4-FFF2-40B4-BE49-F238E27FC236}">
                <a16:creationId xmlns:a16="http://schemas.microsoft.com/office/drawing/2014/main" id="{2A1574AA-3B46-D947-8499-FAA75A4370A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36360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39954-534C-ED4D-90CF-CE1DCBAA7B5B}"/>
              </a:ext>
            </a:extLst>
          </p:cNvPr>
          <p:cNvSpPr>
            <a:spLocks noGrp="1"/>
          </p:cNvSpPr>
          <p:nvPr>
            <p:ph type="title"/>
          </p:nvPr>
        </p:nvSpPr>
        <p:spPr/>
        <p:txBody>
          <a:bodyPr/>
          <a:lstStyle/>
          <a:p>
            <a:r>
              <a:rPr lang="en-US" dirty="0"/>
              <a:t>Needing Support</a:t>
            </a:r>
          </a:p>
        </p:txBody>
      </p:sp>
      <p:sp>
        <p:nvSpPr>
          <p:cNvPr id="3" name="Content Placeholder 2">
            <a:extLst>
              <a:ext uri="{FF2B5EF4-FFF2-40B4-BE49-F238E27FC236}">
                <a16:creationId xmlns:a16="http://schemas.microsoft.com/office/drawing/2014/main" id="{B67C0354-E4DE-5142-B041-B1DF495E303B}"/>
              </a:ext>
            </a:extLst>
          </p:cNvPr>
          <p:cNvSpPr>
            <a:spLocks noGrp="1"/>
          </p:cNvSpPr>
          <p:nvPr>
            <p:ph idx="1"/>
          </p:nvPr>
        </p:nvSpPr>
        <p:spPr/>
        <p:txBody>
          <a:bodyPr>
            <a:normAutofit fontScale="85000" lnSpcReduction="20000"/>
          </a:bodyPr>
          <a:lstStyle/>
          <a:p>
            <a:pPr marL="0" indent="0">
              <a:buNone/>
            </a:pPr>
            <a:r>
              <a:rPr lang="en-US" dirty="0" err="1"/>
              <a:t>Mr</a:t>
            </a:r>
            <a:r>
              <a:rPr lang="en-US" dirty="0"/>
              <a:t> and </a:t>
            </a:r>
            <a:r>
              <a:rPr lang="en-US" dirty="0" err="1"/>
              <a:t>Mrs</a:t>
            </a:r>
            <a:r>
              <a:rPr lang="en-US" dirty="0"/>
              <a:t> Parsley are 63 and 68 years old respectively and live together at home. He is employed part-time as an accountant; she has dementia. Usually </a:t>
            </a:r>
            <a:r>
              <a:rPr lang="en-US" dirty="0" err="1"/>
              <a:t>Mrs</a:t>
            </a:r>
            <a:r>
              <a:rPr lang="en-US" dirty="0"/>
              <a:t> Parsley goes to a day service for 7 hours a day for the 3 days that her husband is at work. The rest of the time he looks after her apart from one weekend a month when she stays at a care home to give her husband some respite. </a:t>
            </a:r>
          </a:p>
          <a:p>
            <a:pPr marL="0" indent="0">
              <a:buNone/>
            </a:pPr>
            <a:endParaRPr lang="en-US" dirty="0"/>
          </a:p>
          <a:p>
            <a:pPr marL="0" indent="0">
              <a:buNone/>
            </a:pPr>
            <a:r>
              <a:rPr lang="en-US" dirty="0"/>
              <a:t>During the pandemic he has been working from home. The day service closed and the care home would require </a:t>
            </a:r>
            <a:r>
              <a:rPr lang="en-US" dirty="0" err="1"/>
              <a:t>Mrs</a:t>
            </a:r>
            <a:r>
              <a:rPr lang="en-US" dirty="0"/>
              <a:t> Parsley to isolate in the bedroom for 14 days if she stayed there so they did not use it. As a result, the caring demands on </a:t>
            </a:r>
            <a:r>
              <a:rPr lang="en-US" dirty="0" err="1"/>
              <a:t>Mr</a:t>
            </a:r>
            <a:r>
              <a:rPr lang="en-US" dirty="0"/>
              <a:t> Parsley have become significant and he does not know what to do. One Friday afternoon, he watches a “</a:t>
            </a:r>
            <a:r>
              <a:rPr lang="en-US" dirty="0" err="1"/>
              <a:t>carer’s</a:t>
            </a:r>
            <a:r>
              <a:rPr lang="en-US" dirty="0"/>
              <a:t> rights” webinar. </a:t>
            </a:r>
          </a:p>
        </p:txBody>
      </p:sp>
    </p:spTree>
    <p:extLst>
      <p:ext uri="{BB962C8B-B14F-4D97-AF65-F5344CB8AC3E}">
        <p14:creationId xmlns:p14="http://schemas.microsoft.com/office/powerpoint/2010/main" val="3170197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39954-534C-ED4D-90CF-CE1DCBAA7B5B}"/>
              </a:ext>
            </a:extLst>
          </p:cNvPr>
          <p:cNvSpPr>
            <a:spLocks noGrp="1"/>
          </p:cNvSpPr>
          <p:nvPr>
            <p:ph type="title"/>
          </p:nvPr>
        </p:nvSpPr>
        <p:spPr/>
        <p:txBody>
          <a:bodyPr/>
          <a:lstStyle/>
          <a:p>
            <a:r>
              <a:rPr lang="en-US" dirty="0"/>
              <a:t>Needing Support</a:t>
            </a:r>
          </a:p>
        </p:txBody>
      </p:sp>
      <p:sp>
        <p:nvSpPr>
          <p:cNvPr id="3" name="Content Placeholder 2">
            <a:extLst>
              <a:ext uri="{FF2B5EF4-FFF2-40B4-BE49-F238E27FC236}">
                <a16:creationId xmlns:a16="http://schemas.microsoft.com/office/drawing/2014/main" id="{B67C0354-E4DE-5142-B041-B1DF495E303B}"/>
              </a:ext>
            </a:extLst>
          </p:cNvPr>
          <p:cNvSpPr>
            <a:spLocks noGrp="1"/>
          </p:cNvSpPr>
          <p:nvPr>
            <p:ph idx="1"/>
          </p:nvPr>
        </p:nvSpPr>
        <p:spPr>
          <a:xfrm>
            <a:off x="457200" y="1013791"/>
            <a:ext cx="8229600" cy="5711862"/>
          </a:xfrm>
        </p:spPr>
        <p:txBody>
          <a:bodyPr>
            <a:normAutofit fontScale="62500" lnSpcReduction="20000"/>
          </a:bodyPr>
          <a:lstStyle/>
          <a:p>
            <a:pPr marL="0" indent="0">
              <a:buNone/>
            </a:pPr>
            <a:r>
              <a:rPr lang="en-US" dirty="0"/>
              <a:t>The following Monday he phones the local authority to ask about a </a:t>
            </a:r>
            <a:r>
              <a:rPr lang="en-US" dirty="0" err="1"/>
              <a:t>carer’s</a:t>
            </a:r>
            <a:r>
              <a:rPr lang="en-US" dirty="0"/>
              <a:t> assessment. Over the next 4 weeks a social care support officer assesses the couple’s needs. In relation to </a:t>
            </a:r>
            <a:r>
              <a:rPr lang="en-US" dirty="0" err="1"/>
              <a:t>Mr</a:t>
            </a:r>
            <a:r>
              <a:rPr lang="en-US" dirty="0"/>
              <a:t> Parsley:</a:t>
            </a:r>
          </a:p>
          <a:p>
            <a:pPr marL="514350" indent="-514350">
              <a:buFont typeface="+mj-lt"/>
              <a:buAutoNum type="arabicPeriod"/>
            </a:pPr>
            <a:r>
              <a:rPr lang="en-US" dirty="0"/>
              <a:t>Assessed needs: without support, his employment is at risk, he is not sleeping well which may require medication, the relationship between them is becoming fraught, he feels exhausted all the time…</a:t>
            </a:r>
          </a:p>
          <a:p>
            <a:pPr marL="514350" indent="-514350">
              <a:buFont typeface="+mj-lt"/>
              <a:buAutoNum type="arabicPeriod"/>
            </a:pPr>
            <a:r>
              <a:rPr lang="en-US" dirty="0"/>
              <a:t>Eligible needs? Clear risk of physical/mental health deterioration. In addition, unable to provide care to her, maintain a habitable home environment, engage in work, engage in recreational activities. As a result, significant impact on his wellbeing. </a:t>
            </a:r>
          </a:p>
          <a:p>
            <a:pPr marL="514350" indent="-514350">
              <a:buFont typeface="+mj-lt"/>
              <a:buAutoNum type="arabicPeriod"/>
            </a:pPr>
            <a:r>
              <a:rPr lang="en-US" dirty="0"/>
              <a:t>Support plan: he needs</a:t>
            </a:r>
          </a:p>
          <a:p>
            <a:pPr marL="914400" lvl="1" indent="-328613"/>
            <a:r>
              <a:rPr lang="en-US" dirty="0"/>
              <a:t>Someone to care for his wife for 4 hours per day so he can do his accountancy;</a:t>
            </a:r>
          </a:p>
          <a:p>
            <a:pPr marL="914400" lvl="1" indent="-328613"/>
            <a:r>
              <a:rPr lang="en-US" dirty="0"/>
              <a:t>Someone to care for his wife for 3 extra hours twice per week so he can play golf;</a:t>
            </a:r>
          </a:p>
          <a:p>
            <a:pPr marL="914400" lvl="1" indent="-328613"/>
            <a:r>
              <a:rPr lang="en-US" dirty="0"/>
              <a:t>Advice about requesting flexible working with his employer;</a:t>
            </a:r>
          </a:p>
          <a:p>
            <a:pPr marL="914400" lvl="1" indent="-328613"/>
            <a:r>
              <a:rPr lang="en-US" dirty="0"/>
              <a:t>Support to use online food delivery services.</a:t>
            </a:r>
          </a:p>
          <a:p>
            <a:pPr marL="514350" indent="-514350">
              <a:buFont typeface="+mj-lt"/>
              <a:buAutoNum type="arabicPeriod"/>
            </a:pPr>
            <a:r>
              <a:rPr lang="en-US" dirty="0"/>
              <a:t>Financing the plan: the couple’s finances are above the threshold for local-authority commissioned services. But with the help of the SCSO, </a:t>
            </a:r>
            <a:r>
              <a:rPr lang="en-US" dirty="0" err="1"/>
              <a:t>organisations</a:t>
            </a:r>
            <a:r>
              <a:rPr lang="en-US" dirty="0"/>
              <a:t> are identified at reasonable rates to arrange the paid </a:t>
            </a:r>
            <a:r>
              <a:rPr lang="en-US" dirty="0" err="1"/>
              <a:t>carers</a:t>
            </a:r>
            <a:r>
              <a:rPr lang="en-US" dirty="0"/>
              <a:t>. The local authority arranges for the employment and food delivery advice to be freely provided to </a:t>
            </a:r>
            <a:r>
              <a:rPr lang="en-US" dirty="0" err="1"/>
              <a:t>Mr</a:t>
            </a:r>
            <a:r>
              <a:rPr lang="en-US" dirty="0"/>
              <a:t> Parsley. </a:t>
            </a:r>
          </a:p>
        </p:txBody>
      </p:sp>
    </p:spTree>
    <p:extLst>
      <p:ext uri="{BB962C8B-B14F-4D97-AF65-F5344CB8AC3E}">
        <p14:creationId xmlns:p14="http://schemas.microsoft.com/office/powerpoint/2010/main" val="4206323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3173C-D008-7F4B-8198-99404FE7C11E}"/>
              </a:ext>
            </a:extLst>
          </p:cNvPr>
          <p:cNvSpPr>
            <a:spLocks noGrp="1"/>
          </p:cNvSpPr>
          <p:nvPr>
            <p:ph type="title"/>
          </p:nvPr>
        </p:nvSpPr>
        <p:spPr/>
        <p:txBody>
          <a:bodyPr/>
          <a:lstStyle/>
          <a:p>
            <a:r>
              <a:rPr lang="en-US" dirty="0"/>
              <a:t>Content</a:t>
            </a:r>
          </a:p>
        </p:txBody>
      </p:sp>
      <p:sp>
        <p:nvSpPr>
          <p:cNvPr id="3" name="Content Placeholder 2">
            <a:extLst>
              <a:ext uri="{FF2B5EF4-FFF2-40B4-BE49-F238E27FC236}">
                <a16:creationId xmlns:a16="http://schemas.microsoft.com/office/drawing/2014/main" id="{1FE60B60-E2BA-B041-8045-AA4E506135C2}"/>
              </a:ext>
            </a:extLst>
          </p:cNvPr>
          <p:cNvSpPr>
            <a:spLocks noGrp="1"/>
          </p:cNvSpPr>
          <p:nvPr>
            <p:ph idx="1"/>
          </p:nvPr>
        </p:nvSpPr>
        <p:spPr/>
        <p:txBody>
          <a:bodyPr/>
          <a:lstStyle/>
          <a:p>
            <a:pPr marL="514350" indent="-514350">
              <a:buFont typeface="+mj-lt"/>
              <a:buAutoNum type="arabicPeriod"/>
            </a:pPr>
            <a:r>
              <a:rPr lang="en-US" dirty="0"/>
              <a:t>“</a:t>
            </a:r>
            <a:r>
              <a:rPr lang="en-US" dirty="0" err="1"/>
              <a:t>Carers</a:t>
            </a:r>
            <a:r>
              <a:rPr lang="en-US" dirty="0"/>
              <a:t>” and legal expectations</a:t>
            </a:r>
          </a:p>
          <a:p>
            <a:pPr marL="514350" indent="-514350">
              <a:buFont typeface="+mj-lt"/>
              <a:buAutoNum type="arabicPeriod"/>
            </a:pPr>
            <a:r>
              <a:rPr lang="en-US" dirty="0"/>
              <a:t>The </a:t>
            </a:r>
            <a:r>
              <a:rPr lang="en-US" dirty="0" err="1"/>
              <a:t>carer</a:t>
            </a:r>
            <a:r>
              <a:rPr lang="en-US" dirty="0"/>
              <a:t> assessment </a:t>
            </a:r>
          </a:p>
          <a:p>
            <a:pPr marL="914400" lvl="1" indent="-376238"/>
            <a:r>
              <a:rPr lang="en-US" dirty="0"/>
              <a:t>When to request </a:t>
            </a:r>
          </a:p>
          <a:p>
            <a:pPr marL="914400" lvl="1" indent="-376238"/>
            <a:r>
              <a:rPr lang="en-US" dirty="0"/>
              <a:t>What to expect</a:t>
            </a:r>
          </a:p>
          <a:p>
            <a:pPr marL="514350" indent="-514350">
              <a:buFont typeface="+mj-lt"/>
              <a:buAutoNum type="arabicPeriod"/>
            </a:pPr>
            <a:r>
              <a:rPr lang="en-US" dirty="0"/>
              <a:t>The assessment process</a:t>
            </a:r>
          </a:p>
          <a:p>
            <a:pPr marL="914400" lvl="1" indent="-328613"/>
            <a:r>
              <a:rPr lang="en-US" dirty="0"/>
              <a:t>Assessing </a:t>
            </a:r>
            <a:r>
              <a:rPr lang="en-US" dirty="0" err="1"/>
              <a:t>carer’s</a:t>
            </a:r>
            <a:r>
              <a:rPr lang="en-US" dirty="0"/>
              <a:t> needs</a:t>
            </a:r>
          </a:p>
          <a:p>
            <a:pPr marL="914400" lvl="1" indent="-328613"/>
            <a:r>
              <a:rPr lang="en-US" dirty="0"/>
              <a:t>Determining </a:t>
            </a:r>
            <a:r>
              <a:rPr lang="en-US" dirty="0" err="1"/>
              <a:t>carer’s</a:t>
            </a:r>
            <a:r>
              <a:rPr lang="en-US" dirty="0"/>
              <a:t> eligible needs</a:t>
            </a:r>
          </a:p>
          <a:p>
            <a:pPr marL="914400" lvl="1" indent="-328613"/>
            <a:r>
              <a:rPr lang="en-US" dirty="0"/>
              <a:t>Support plans to meet those assessed, eligible needs</a:t>
            </a:r>
          </a:p>
          <a:p>
            <a:pPr marL="914400" lvl="1" indent="-328613"/>
            <a:r>
              <a:rPr lang="en-US" dirty="0"/>
              <a:t>Financing the support plan</a:t>
            </a:r>
          </a:p>
          <a:p>
            <a:pPr marL="514350" indent="-514350">
              <a:buFont typeface="+mj-lt"/>
              <a:buAutoNum type="arabicPeriod"/>
            </a:pPr>
            <a:r>
              <a:rPr lang="en-US" dirty="0"/>
              <a:t>An example</a:t>
            </a:r>
          </a:p>
          <a:p>
            <a:pPr marL="914400" lvl="1" indent="-514350">
              <a:buFont typeface="+mj-lt"/>
              <a:buAutoNum type="arabicPeriod"/>
            </a:pPr>
            <a:endParaRPr lang="en-US" dirty="0"/>
          </a:p>
          <a:p>
            <a:pPr marL="914400" lvl="1" indent="-514350">
              <a:buFont typeface="+mj-lt"/>
              <a:buAutoNum type="arabicPeriod"/>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3832544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A39C9-5AA6-3C4A-B111-66C7079E1456}"/>
              </a:ext>
            </a:extLst>
          </p:cNvPr>
          <p:cNvSpPr>
            <a:spLocks noGrp="1"/>
          </p:cNvSpPr>
          <p:nvPr>
            <p:ph type="ctrTitle"/>
          </p:nvPr>
        </p:nvSpPr>
        <p:spPr/>
        <p:txBody>
          <a:bodyPr/>
          <a:lstStyle/>
          <a:p>
            <a:r>
              <a:rPr lang="en-US" dirty="0"/>
              <a:t>Visits and Social Distancing</a:t>
            </a:r>
          </a:p>
        </p:txBody>
      </p:sp>
      <p:pic>
        <p:nvPicPr>
          <p:cNvPr id="6" name="Picture 5" descr="A picture containing person, person, looking, person&#10;&#10;Description automatically generated">
            <a:extLst>
              <a:ext uri="{FF2B5EF4-FFF2-40B4-BE49-F238E27FC236}">
                <a16:creationId xmlns:a16="http://schemas.microsoft.com/office/drawing/2014/main" id="{9B623B5B-EE4A-6E4D-AD87-39A7F28BF0BC}"/>
              </a:ext>
            </a:extLst>
          </p:cNvPr>
          <p:cNvPicPr>
            <a:picLocks noChangeAspect="1"/>
          </p:cNvPicPr>
          <p:nvPr/>
        </p:nvPicPr>
        <p:blipFill>
          <a:blip r:embed="rId2"/>
          <a:stretch>
            <a:fillRect/>
          </a:stretch>
        </p:blipFill>
        <p:spPr>
          <a:xfrm>
            <a:off x="2849398" y="4014278"/>
            <a:ext cx="3444697" cy="2347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93750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3173C-D008-7F4B-8198-99404FE7C11E}"/>
              </a:ext>
            </a:extLst>
          </p:cNvPr>
          <p:cNvSpPr>
            <a:spLocks noGrp="1"/>
          </p:cNvSpPr>
          <p:nvPr>
            <p:ph type="title"/>
          </p:nvPr>
        </p:nvSpPr>
        <p:spPr/>
        <p:txBody>
          <a:bodyPr/>
          <a:lstStyle/>
          <a:p>
            <a:r>
              <a:rPr lang="en-US" dirty="0"/>
              <a:t>Content</a:t>
            </a:r>
          </a:p>
        </p:txBody>
      </p:sp>
      <p:sp>
        <p:nvSpPr>
          <p:cNvPr id="3" name="Content Placeholder 2">
            <a:extLst>
              <a:ext uri="{FF2B5EF4-FFF2-40B4-BE49-F238E27FC236}">
                <a16:creationId xmlns:a16="http://schemas.microsoft.com/office/drawing/2014/main" id="{1FE60B60-E2BA-B041-8045-AA4E506135C2}"/>
              </a:ext>
            </a:extLst>
          </p:cNvPr>
          <p:cNvSpPr>
            <a:spLocks noGrp="1"/>
          </p:cNvSpPr>
          <p:nvPr>
            <p:ph idx="1"/>
          </p:nvPr>
        </p:nvSpPr>
        <p:spPr/>
        <p:txBody>
          <a:bodyPr/>
          <a:lstStyle/>
          <a:p>
            <a:pPr marL="514350" indent="-514350">
              <a:buFont typeface="+mj-lt"/>
              <a:buAutoNum type="arabicPeriod"/>
            </a:pPr>
            <a:r>
              <a:rPr lang="en-US" dirty="0"/>
              <a:t>“</a:t>
            </a:r>
            <a:r>
              <a:rPr lang="en-US" dirty="0" err="1"/>
              <a:t>Carers</a:t>
            </a:r>
            <a:r>
              <a:rPr lang="en-US" dirty="0"/>
              <a:t>” and legal expectations</a:t>
            </a:r>
          </a:p>
          <a:p>
            <a:pPr marL="514350" indent="-514350">
              <a:buFont typeface="+mj-lt"/>
              <a:buAutoNum type="arabicPeriod"/>
            </a:pPr>
            <a:r>
              <a:rPr lang="en-US" dirty="0"/>
              <a:t>The </a:t>
            </a:r>
            <a:r>
              <a:rPr lang="en-US" dirty="0" err="1"/>
              <a:t>carer</a:t>
            </a:r>
            <a:r>
              <a:rPr lang="en-US" dirty="0"/>
              <a:t> assessment </a:t>
            </a:r>
          </a:p>
          <a:p>
            <a:pPr marL="914400" lvl="1" indent="-376238"/>
            <a:r>
              <a:rPr lang="en-US" dirty="0"/>
              <a:t>When to request </a:t>
            </a:r>
          </a:p>
          <a:p>
            <a:pPr marL="914400" lvl="1" indent="-376238"/>
            <a:r>
              <a:rPr lang="en-US" dirty="0"/>
              <a:t>What to expect</a:t>
            </a:r>
          </a:p>
          <a:p>
            <a:pPr marL="514350" indent="-514350">
              <a:buFont typeface="+mj-lt"/>
              <a:buAutoNum type="arabicPeriod"/>
            </a:pPr>
            <a:r>
              <a:rPr lang="en-US" dirty="0"/>
              <a:t>The assessment process</a:t>
            </a:r>
          </a:p>
          <a:p>
            <a:pPr marL="914400" lvl="1" indent="-328613"/>
            <a:r>
              <a:rPr lang="en-US" dirty="0"/>
              <a:t>Assessing </a:t>
            </a:r>
            <a:r>
              <a:rPr lang="en-US" dirty="0" err="1"/>
              <a:t>carer’s</a:t>
            </a:r>
            <a:r>
              <a:rPr lang="en-US" dirty="0"/>
              <a:t> needs</a:t>
            </a:r>
          </a:p>
          <a:p>
            <a:pPr marL="914400" lvl="1" indent="-328613"/>
            <a:r>
              <a:rPr lang="en-US" dirty="0"/>
              <a:t>Determining </a:t>
            </a:r>
            <a:r>
              <a:rPr lang="en-US" dirty="0" err="1"/>
              <a:t>carer’s</a:t>
            </a:r>
            <a:r>
              <a:rPr lang="en-US" dirty="0"/>
              <a:t> eligible needs</a:t>
            </a:r>
          </a:p>
          <a:p>
            <a:pPr marL="914400" lvl="1" indent="-328613"/>
            <a:r>
              <a:rPr lang="en-US" dirty="0"/>
              <a:t>Support plans to meet those assessed, eligible needs</a:t>
            </a:r>
          </a:p>
          <a:p>
            <a:pPr marL="914400" lvl="1" indent="-328613"/>
            <a:r>
              <a:rPr lang="en-US" dirty="0"/>
              <a:t>Financing the support plan</a:t>
            </a:r>
          </a:p>
          <a:p>
            <a:pPr marL="514350" indent="-514350">
              <a:buFont typeface="+mj-lt"/>
              <a:buAutoNum type="arabicPeriod"/>
            </a:pPr>
            <a:r>
              <a:rPr lang="en-US" dirty="0"/>
              <a:t>An example</a:t>
            </a:r>
          </a:p>
          <a:p>
            <a:pPr marL="914400" lvl="1" indent="-514350">
              <a:buFont typeface="+mj-lt"/>
              <a:buAutoNum type="arabicPeriod"/>
            </a:pPr>
            <a:endParaRPr lang="en-US" dirty="0"/>
          </a:p>
          <a:p>
            <a:pPr marL="914400" lvl="1" indent="-514350">
              <a:buFont typeface="+mj-lt"/>
              <a:buAutoNum type="arabicPeriod"/>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2993941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EFA9F-50F3-064C-B24A-416257B95F28}"/>
              </a:ext>
            </a:extLst>
          </p:cNvPr>
          <p:cNvSpPr>
            <a:spLocks noGrp="1"/>
          </p:cNvSpPr>
          <p:nvPr>
            <p:ph type="title"/>
          </p:nvPr>
        </p:nvSpPr>
        <p:spPr>
          <a:xfrm>
            <a:off x="562304" y="280763"/>
            <a:ext cx="8229600" cy="383927"/>
          </a:xfrm>
        </p:spPr>
        <p:txBody>
          <a:bodyPr/>
          <a:lstStyle/>
          <a:p>
            <a:r>
              <a:rPr lang="en-US" sz="2800" dirty="0"/>
              <a:t>Government Guidance</a:t>
            </a:r>
          </a:p>
        </p:txBody>
      </p:sp>
      <p:sp>
        <p:nvSpPr>
          <p:cNvPr id="3" name="Content Placeholder 2">
            <a:extLst>
              <a:ext uri="{FF2B5EF4-FFF2-40B4-BE49-F238E27FC236}">
                <a16:creationId xmlns:a16="http://schemas.microsoft.com/office/drawing/2014/main" id="{A9A60FE1-AD03-AC49-AE76-78D648BE1E31}"/>
              </a:ext>
            </a:extLst>
          </p:cNvPr>
          <p:cNvSpPr>
            <a:spLocks noGrp="1"/>
          </p:cNvSpPr>
          <p:nvPr>
            <p:ph idx="1"/>
          </p:nvPr>
        </p:nvSpPr>
        <p:spPr/>
        <p:txBody>
          <a:bodyPr>
            <a:normAutofit/>
          </a:bodyPr>
          <a:lstStyle/>
          <a:p>
            <a:pPr marL="0" indent="0">
              <a:buNone/>
            </a:pPr>
            <a:endParaRPr lang="en-GB" sz="2600" dirty="0">
              <a:solidFill>
                <a:prstClr val="black"/>
              </a:solidFill>
            </a:endParaRPr>
          </a:p>
          <a:p>
            <a:pPr marL="0" indent="0">
              <a:buNone/>
            </a:pPr>
            <a:endParaRPr lang="en-GB" sz="2600" dirty="0">
              <a:solidFill>
                <a:prstClr val="black"/>
              </a:solidFill>
            </a:endParaRPr>
          </a:p>
          <a:p>
            <a:pPr marL="0" indent="0">
              <a:buNone/>
            </a:pPr>
            <a:endParaRPr lang="en-GB" sz="2600" dirty="0">
              <a:solidFill>
                <a:prstClr val="black"/>
              </a:solidFill>
            </a:endParaRPr>
          </a:p>
        </p:txBody>
      </p:sp>
      <p:sp>
        <p:nvSpPr>
          <p:cNvPr id="6" name="Rectangle 5">
            <a:extLst>
              <a:ext uri="{FF2B5EF4-FFF2-40B4-BE49-F238E27FC236}">
                <a16:creationId xmlns:a16="http://schemas.microsoft.com/office/drawing/2014/main" id="{ADFC496D-5D92-CD48-A3AF-0BC26612CBA8}"/>
              </a:ext>
            </a:extLst>
          </p:cNvPr>
          <p:cNvSpPr/>
          <p:nvPr/>
        </p:nvSpPr>
        <p:spPr>
          <a:xfrm>
            <a:off x="613379" y="5662537"/>
            <a:ext cx="7767880" cy="646331"/>
          </a:xfrm>
          <a:prstGeom prst="rect">
            <a:avLst/>
          </a:prstGeom>
        </p:spPr>
        <p:txBody>
          <a:bodyPr wrap="square">
            <a:spAutoFit/>
          </a:bodyPr>
          <a:lstStyle/>
          <a:p>
            <a:r>
              <a:rPr lang="en-US" dirty="0">
                <a:latin typeface="Garamond" panose="02020404030301010803" pitchFamily="18" charset="0"/>
                <a:hlinkClick r:id="rId3"/>
              </a:rPr>
              <a:t>https://www.gov.uk/government/publications/visiting-care-homes-during-coronavirus/update-on-policies-for-visiting-arrangements-in-care-homes</a:t>
            </a:r>
            <a:endParaRPr lang="en-US" dirty="0">
              <a:latin typeface="Garamond" panose="02020404030301010803" pitchFamily="18" charset="0"/>
            </a:endParaRPr>
          </a:p>
        </p:txBody>
      </p:sp>
      <p:pic>
        <p:nvPicPr>
          <p:cNvPr id="5" name="Picture 4" descr="Graphical user interface, text, application, chat or text message&#10;&#10;Description automatically generated">
            <a:extLst>
              <a:ext uri="{FF2B5EF4-FFF2-40B4-BE49-F238E27FC236}">
                <a16:creationId xmlns:a16="http://schemas.microsoft.com/office/drawing/2014/main" id="{7E0F071D-B95B-654B-8BE6-5F127662918D}"/>
              </a:ext>
            </a:extLst>
          </p:cNvPr>
          <p:cNvPicPr>
            <a:picLocks noChangeAspect="1"/>
          </p:cNvPicPr>
          <p:nvPr/>
        </p:nvPicPr>
        <p:blipFill rotWithShape="1">
          <a:blip r:embed="rId4"/>
          <a:srcRect t="32449"/>
          <a:stretch/>
        </p:blipFill>
        <p:spPr>
          <a:xfrm>
            <a:off x="562304" y="4006159"/>
            <a:ext cx="6556248" cy="1707548"/>
          </a:xfrm>
          <a:prstGeom prst="rect">
            <a:avLst/>
          </a:prstGeom>
        </p:spPr>
      </p:pic>
      <p:pic>
        <p:nvPicPr>
          <p:cNvPr id="7" name="Picture 6" descr="Graphical user interface, text, application, chat or text message&#10;&#10;Description automatically generated">
            <a:extLst>
              <a:ext uri="{FF2B5EF4-FFF2-40B4-BE49-F238E27FC236}">
                <a16:creationId xmlns:a16="http://schemas.microsoft.com/office/drawing/2014/main" id="{9DEE6C05-0DFD-AB46-81A3-97A5CC857A3F}"/>
              </a:ext>
            </a:extLst>
          </p:cNvPr>
          <p:cNvPicPr>
            <a:picLocks noChangeAspect="1"/>
          </p:cNvPicPr>
          <p:nvPr/>
        </p:nvPicPr>
        <p:blipFill rotWithShape="1">
          <a:blip r:embed="rId5"/>
          <a:srcRect t="27679"/>
          <a:stretch/>
        </p:blipFill>
        <p:spPr>
          <a:xfrm>
            <a:off x="562304" y="904196"/>
            <a:ext cx="6658398" cy="2158356"/>
          </a:xfrm>
          <a:prstGeom prst="rect">
            <a:avLst/>
          </a:prstGeom>
        </p:spPr>
      </p:pic>
      <p:sp>
        <p:nvSpPr>
          <p:cNvPr id="8" name="Rectangle 7">
            <a:extLst>
              <a:ext uri="{FF2B5EF4-FFF2-40B4-BE49-F238E27FC236}">
                <a16:creationId xmlns:a16="http://schemas.microsoft.com/office/drawing/2014/main" id="{321899DC-8037-AF41-83C5-E556C6161CD1}"/>
              </a:ext>
            </a:extLst>
          </p:cNvPr>
          <p:cNvSpPr/>
          <p:nvPr/>
        </p:nvSpPr>
        <p:spPr>
          <a:xfrm>
            <a:off x="613379" y="2973234"/>
            <a:ext cx="6556248" cy="923330"/>
          </a:xfrm>
          <a:prstGeom prst="rect">
            <a:avLst/>
          </a:prstGeom>
        </p:spPr>
        <p:txBody>
          <a:bodyPr wrap="square">
            <a:spAutoFit/>
          </a:bodyPr>
          <a:lstStyle/>
          <a:p>
            <a:r>
              <a:rPr lang="en-US" dirty="0">
                <a:latin typeface="Garamond" panose="02020404030301010803" pitchFamily="18" charset="0"/>
                <a:hlinkClick r:id="rId6"/>
              </a:rPr>
              <a:t>https://www.gov.uk/government/publications/coronavirus-covid-19-admission-and-care-of-people-in-care-homes/coronavirus-covid-19-admission-and-care-of-people-in-care-homes</a:t>
            </a:r>
            <a:endParaRPr lang="en-US" dirty="0">
              <a:latin typeface="Garamond" panose="02020404030301010803" pitchFamily="18" charset="0"/>
            </a:endParaRPr>
          </a:p>
        </p:txBody>
      </p:sp>
    </p:spTree>
    <p:extLst>
      <p:ext uri="{BB962C8B-B14F-4D97-AF65-F5344CB8AC3E}">
        <p14:creationId xmlns:p14="http://schemas.microsoft.com/office/powerpoint/2010/main" val="2942439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697AA-75A8-DF4C-B759-17F414A7BC2E}"/>
              </a:ext>
            </a:extLst>
          </p:cNvPr>
          <p:cNvSpPr>
            <a:spLocks noGrp="1"/>
          </p:cNvSpPr>
          <p:nvPr>
            <p:ph type="title"/>
          </p:nvPr>
        </p:nvSpPr>
        <p:spPr/>
        <p:txBody>
          <a:bodyPr/>
          <a:lstStyle/>
          <a:p>
            <a:r>
              <a:rPr lang="en-US" dirty="0"/>
              <a:t>Covid Vaccinations</a:t>
            </a:r>
          </a:p>
        </p:txBody>
      </p:sp>
      <p:sp>
        <p:nvSpPr>
          <p:cNvPr id="3" name="Content Placeholder 2">
            <a:extLst>
              <a:ext uri="{FF2B5EF4-FFF2-40B4-BE49-F238E27FC236}">
                <a16:creationId xmlns:a16="http://schemas.microsoft.com/office/drawing/2014/main" id="{D456C087-7EB1-2041-9159-20FB58D82B0D}"/>
              </a:ext>
            </a:extLst>
          </p:cNvPr>
          <p:cNvSpPr>
            <a:spLocks noGrp="1"/>
          </p:cNvSpPr>
          <p:nvPr>
            <p:ph idx="1"/>
          </p:nvPr>
        </p:nvSpPr>
        <p:spPr/>
        <p:txBody>
          <a:bodyPr>
            <a:normAutofit fontScale="92500" lnSpcReduction="20000"/>
          </a:bodyPr>
          <a:lstStyle/>
          <a:p>
            <a:r>
              <a:rPr lang="en-US" i="1" dirty="0"/>
              <a:t>E v Hammersmith and Fulham LBC </a:t>
            </a:r>
            <a:r>
              <a:rPr lang="en-US" dirty="0"/>
              <a:t>[2021] EWCOP 7: relevant information and best interests</a:t>
            </a:r>
          </a:p>
          <a:p>
            <a:endParaRPr lang="en-US" i="1" dirty="0"/>
          </a:p>
          <a:p>
            <a:r>
              <a:rPr lang="en-US" i="1" dirty="0"/>
              <a:t>SD v Royal Borough of Kensington And Chelsea </a:t>
            </a:r>
            <a:r>
              <a:rPr lang="en-US" dirty="0"/>
              <a:t>[2021] EWCOP 14: avoid delay in COP applications if dispute and no best interests presumptions</a:t>
            </a:r>
          </a:p>
          <a:p>
            <a:endParaRPr lang="en-US" i="1" dirty="0"/>
          </a:p>
          <a:p>
            <a:r>
              <a:rPr lang="en-US" i="1" dirty="0"/>
              <a:t>NHS </a:t>
            </a:r>
            <a:r>
              <a:rPr lang="en-US" i="1" dirty="0" err="1"/>
              <a:t>Tameside</a:t>
            </a:r>
            <a:r>
              <a:rPr lang="en-US" i="1" dirty="0"/>
              <a:t> &amp; </a:t>
            </a:r>
            <a:r>
              <a:rPr lang="en-US" i="1" dirty="0" err="1"/>
              <a:t>Glossop</a:t>
            </a:r>
            <a:r>
              <a:rPr lang="en-US" i="1" dirty="0"/>
              <a:t> CCG v CR </a:t>
            </a:r>
            <a:r>
              <a:rPr lang="en-US" dirty="0"/>
              <a:t>[2021] EWCOP 19: the scientific evidence</a:t>
            </a:r>
          </a:p>
          <a:p>
            <a:endParaRPr lang="en-US" dirty="0"/>
          </a:p>
          <a:p>
            <a:r>
              <a:rPr lang="en-US" i="1" dirty="0"/>
              <a:t>SS v LB Richmond on Thames and SWL CCG </a:t>
            </a:r>
            <a:r>
              <a:rPr lang="en-US" dirty="0"/>
              <a:t>[2021] EWCOP 31: in best interests not to have vaccination</a:t>
            </a:r>
          </a:p>
          <a:p>
            <a:endParaRPr lang="en-US" dirty="0"/>
          </a:p>
        </p:txBody>
      </p:sp>
    </p:spTree>
    <p:extLst>
      <p:ext uri="{BB962C8B-B14F-4D97-AF65-F5344CB8AC3E}">
        <p14:creationId xmlns:p14="http://schemas.microsoft.com/office/powerpoint/2010/main" val="369617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BF65A-00C4-1144-9B5C-802174F0163B}"/>
              </a:ext>
            </a:extLst>
          </p:cNvPr>
          <p:cNvSpPr>
            <a:spLocks noGrp="1"/>
          </p:cNvSpPr>
          <p:nvPr>
            <p:ph type="title"/>
          </p:nvPr>
        </p:nvSpPr>
        <p:spPr/>
        <p:txBody>
          <a:bodyPr/>
          <a:lstStyle/>
          <a:p>
            <a:r>
              <a:rPr lang="en-US" dirty="0"/>
              <a:t>Further Resources</a:t>
            </a:r>
          </a:p>
        </p:txBody>
      </p:sp>
      <p:sp>
        <p:nvSpPr>
          <p:cNvPr id="3" name="Content Placeholder 2">
            <a:extLst>
              <a:ext uri="{FF2B5EF4-FFF2-40B4-BE49-F238E27FC236}">
                <a16:creationId xmlns:a16="http://schemas.microsoft.com/office/drawing/2014/main" id="{6ACBB7D6-6DE5-8A40-8F1C-71D5D3F3DB4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500759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8A15E-1AF7-B64E-AC79-524D9963CE2B}"/>
              </a:ext>
            </a:extLst>
          </p:cNvPr>
          <p:cNvSpPr>
            <a:spLocks noGrp="1"/>
          </p:cNvSpPr>
          <p:nvPr>
            <p:ph type="ctrTitle"/>
          </p:nvPr>
        </p:nvSpPr>
        <p:spPr/>
        <p:txBody>
          <a:bodyPr/>
          <a:lstStyle/>
          <a:p>
            <a:r>
              <a:rPr lang="en-US" dirty="0"/>
              <a:t>1. “</a:t>
            </a:r>
            <a:r>
              <a:rPr lang="en-US" dirty="0" err="1"/>
              <a:t>Carers</a:t>
            </a:r>
            <a:r>
              <a:rPr lang="en-US" dirty="0"/>
              <a:t>” and legal expectations</a:t>
            </a:r>
          </a:p>
        </p:txBody>
      </p:sp>
      <p:sp>
        <p:nvSpPr>
          <p:cNvPr id="3" name="Subtitle 2">
            <a:extLst>
              <a:ext uri="{FF2B5EF4-FFF2-40B4-BE49-F238E27FC236}">
                <a16:creationId xmlns:a16="http://schemas.microsoft.com/office/drawing/2014/main" id="{2A1574AA-3B46-D947-8499-FAA75A4370A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31932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BA08AE-49A5-9445-95B6-D71EC2183852}"/>
              </a:ext>
            </a:extLst>
          </p:cNvPr>
          <p:cNvSpPr>
            <a:spLocks noGrp="1"/>
          </p:cNvSpPr>
          <p:nvPr>
            <p:ph type="title"/>
          </p:nvPr>
        </p:nvSpPr>
        <p:spPr/>
        <p:txBody>
          <a:bodyPr/>
          <a:lstStyle/>
          <a:p>
            <a:r>
              <a:rPr lang="en-US" dirty="0"/>
              <a:t>Am I a “</a:t>
            </a:r>
            <a:r>
              <a:rPr lang="en-US" dirty="0" err="1"/>
              <a:t>carer</a:t>
            </a:r>
            <a:r>
              <a:rPr lang="en-US" dirty="0"/>
              <a:t>”?</a:t>
            </a:r>
          </a:p>
        </p:txBody>
      </p:sp>
      <p:sp>
        <p:nvSpPr>
          <p:cNvPr id="3" name="Content Placeholder 2">
            <a:extLst>
              <a:ext uri="{FF2B5EF4-FFF2-40B4-BE49-F238E27FC236}">
                <a16:creationId xmlns:a16="http://schemas.microsoft.com/office/drawing/2014/main" id="{1FE60B60-E2BA-B041-8045-AA4E506135C2}"/>
              </a:ext>
            </a:extLst>
          </p:cNvPr>
          <p:cNvSpPr>
            <a:spLocks noGrp="1"/>
          </p:cNvSpPr>
          <p:nvPr>
            <p:ph idx="1"/>
          </p:nvPr>
        </p:nvSpPr>
        <p:spPr/>
        <p:txBody>
          <a:bodyPr/>
          <a:lstStyle/>
          <a:p>
            <a:pPr marL="0" indent="0">
              <a:buNone/>
            </a:pPr>
            <a:r>
              <a:rPr lang="en-GB" dirty="0"/>
              <a:t>An unpaid “adult who provides or intends to provide care for another adult” with, for example, dementia (Care Act 2014 s.10(3)</a:t>
            </a:r>
          </a:p>
          <a:p>
            <a:pPr>
              <a:buFontTx/>
              <a:buChar char="-"/>
            </a:pPr>
            <a:r>
              <a:rPr lang="en-GB" dirty="0"/>
              <a:t>Formal diagnosis not required (para 6.102)</a:t>
            </a:r>
          </a:p>
          <a:p>
            <a:pPr>
              <a:buFontTx/>
              <a:buChar char="-"/>
            </a:pPr>
            <a:r>
              <a:rPr lang="en-GB" dirty="0"/>
              <a:t>Care need not be substantial or regular</a:t>
            </a:r>
          </a:p>
          <a:p>
            <a:pPr>
              <a:buFontTx/>
              <a:buChar char="-"/>
            </a:pPr>
            <a:r>
              <a:rPr lang="en-GB" dirty="0"/>
              <a:t>Care need not be physical/practical </a:t>
            </a:r>
          </a:p>
        </p:txBody>
      </p:sp>
    </p:spTree>
    <p:extLst>
      <p:ext uri="{BB962C8B-B14F-4D97-AF65-F5344CB8AC3E}">
        <p14:creationId xmlns:p14="http://schemas.microsoft.com/office/powerpoint/2010/main" val="3871461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BA08AE-49A5-9445-95B6-D71EC2183852}"/>
              </a:ext>
            </a:extLst>
          </p:cNvPr>
          <p:cNvSpPr>
            <a:spLocks noGrp="1"/>
          </p:cNvSpPr>
          <p:nvPr>
            <p:ph type="title"/>
          </p:nvPr>
        </p:nvSpPr>
        <p:spPr/>
        <p:txBody>
          <a:bodyPr/>
          <a:lstStyle/>
          <a:p>
            <a:r>
              <a:rPr lang="en-US" dirty="0"/>
              <a:t>Legal Expectations</a:t>
            </a:r>
          </a:p>
        </p:txBody>
      </p:sp>
      <p:sp>
        <p:nvSpPr>
          <p:cNvPr id="3" name="Content Placeholder 2">
            <a:extLst>
              <a:ext uri="{FF2B5EF4-FFF2-40B4-BE49-F238E27FC236}">
                <a16:creationId xmlns:a16="http://schemas.microsoft.com/office/drawing/2014/main" id="{1FE60B60-E2BA-B041-8045-AA4E506135C2}"/>
              </a:ext>
            </a:extLst>
          </p:cNvPr>
          <p:cNvSpPr>
            <a:spLocks noGrp="1"/>
          </p:cNvSpPr>
          <p:nvPr>
            <p:ph idx="1"/>
          </p:nvPr>
        </p:nvSpPr>
        <p:spPr/>
        <p:txBody>
          <a:bodyPr>
            <a:normAutofit lnSpcReduction="10000"/>
          </a:bodyPr>
          <a:lstStyle/>
          <a:p>
            <a:r>
              <a:rPr lang="en-GB" dirty="0"/>
              <a:t>No general </a:t>
            </a:r>
            <a:r>
              <a:rPr lang="en-GB" i="1" dirty="0"/>
              <a:t>legal</a:t>
            </a:r>
            <a:r>
              <a:rPr lang="en-GB" dirty="0"/>
              <a:t> obligation to provide care to partner. </a:t>
            </a:r>
          </a:p>
          <a:p>
            <a:r>
              <a:rPr lang="en-GB" i="1" dirty="0"/>
              <a:t>CP v North East Lincolnshire Council </a:t>
            </a:r>
            <a:r>
              <a:rPr lang="en-GB" dirty="0"/>
              <a:t>[2018] EWHC 220 (Admin) para 97: a care plan would be unlawful if it “assumes a level of input, or seeks to impose an unreasonable demand on an unwilling family care.” </a:t>
            </a:r>
          </a:p>
          <a:p>
            <a:r>
              <a:rPr lang="en-GB" dirty="0"/>
              <a:t>You can choose the nature/extent of your caring responsibilities. </a:t>
            </a:r>
          </a:p>
          <a:p>
            <a:r>
              <a:rPr lang="en-GB" dirty="0"/>
              <a:t>Needs assessment of cared-for person must be “carer blind”.</a:t>
            </a:r>
          </a:p>
          <a:p>
            <a:endParaRPr lang="en-US" dirty="0"/>
          </a:p>
        </p:txBody>
      </p:sp>
    </p:spTree>
    <p:extLst>
      <p:ext uri="{BB962C8B-B14F-4D97-AF65-F5344CB8AC3E}">
        <p14:creationId xmlns:p14="http://schemas.microsoft.com/office/powerpoint/2010/main" val="1210937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8A15E-1AF7-B64E-AC79-524D9963CE2B}"/>
              </a:ext>
            </a:extLst>
          </p:cNvPr>
          <p:cNvSpPr>
            <a:spLocks noGrp="1"/>
          </p:cNvSpPr>
          <p:nvPr>
            <p:ph type="ctrTitle"/>
          </p:nvPr>
        </p:nvSpPr>
        <p:spPr/>
        <p:txBody>
          <a:bodyPr/>
          <a:lstStyle/>
          <a:p>
            <a:r>
              <a:rPr lang="en-US" dirty="0"/>
              <a:t>2. The </a:t>
            </a:r>
            <a:r>
              <a:rPr lang="en-US" dirty="0" err="1"/>
              <a:t>carer</a:t>
            </a:r>
            <a:r>
              <a:rPr lang="en-US" dirty="0"/>
              <a:t> assessment </a:t>
            </a:r>
          </a:p>
        </p:txBody>
      </p:sp>
      <p:sp>
        <p:nvSpPr>
          <p:cNvPr id="3" name="Subtitle 2">
            <a:extLst>
              <a:ext uri="{FF2B5EF4-FFF2-40B4-BE49-F238E27FC236}">
                <a16:creationId xmlns:a16="http://schemas.microsoft.com/office/drawing/2014/main" id="{2A1574AA-3B46-D947-8499-FAA75A4370A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57348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CDE5A-CBF1-4846-95E3-C853D9600179}"/>
              </a:ext>
            </a:extLst>
          </p:cNvPr>
          <p:cNvSpPr>
            <a:spLocks noGrp="1"/>
          </p:cNvSpPr>
          <p:nvPr>
            <p:ph type="title"/>
          </p:nvPr>
        </p:nvSpPr>
        <p:spPr/>
        <p:txBody>
          <a:bodyPr/>
          <a:lstStyle/>
          <a:p>
            <a:r>
              <a:rPr lang="en-US" dirty="0"/>
              <a:t>Why Have one?</a:t>
            </a:r>
          </a:p>
        </p:txBody>
      </p:sp>
      <p:sp>
        <p:nvSpPr>
          <p:cNvPr id="3" name="Content Placeholder 2">
            <a:extLst>
              <a:ext uri="{FF2B5EF4-FFF2-40B4-BE49-F238E27FC236}">
                <a16:creationId xmlns:a16="http://schemas.microsoft.com/office/drawing/2014/main" id="{830A0CFD-00B7-A444-BCEA-C5CB45C4DE42}"/>
              </a:ext>
            </a:extLst>
          </p:cNvPr>
          <p:cNvSpPr>
            <a:spLocks noGrp="1"/>
          </p:cNvSpPr>
          <p:nvPr>
            <p:ph idx="1"/>
          </p:nvPr>
        </p:nvSpPr>
        <p:spPr/>
        <p:txBody>
          <a:bodyPr>
            <a:normAutofit lnSpcReduction="10000"/>
          </a:bodyPr>
          <a:lstStyle/>
          <a:p>
            <a:r>
              <a:rPr lang="en-US" dirty="0"/>
              <a:t>Helps to identify your own needs for support.</a:t>
            </a:r>
          </a:p>
          <a:p>
            <a:r>
              <a:rPr lang="en-US" dirty="0"/>
              <a:t>Provides access to information as to what services are available to help you.</a:t>
            </a:r>
          </a:p>
          <a:p>
            <a:r>
              <a:rPr lang="en-US" dirty="0"/>
              <a:t>May help with relationships / employment / recreational activities etc. </a:t>
            </a:r>
          </a:p>
          <a:p>
            <a:r>
              <a:rPr lang="en-US" dirty="0"/>
              <a:t>May entitle you to funded support to help you meet your needs (NB the false economy of charging </a:t>
            </a:r>
            <a:r>
              <a:rPr lang="en-US" dirty="0" err="1"/>
              <a:t>carers</a:t>
            </a:r>
            <a:r>
              <a:rPr lang="en-US" dirty="0"/>
              <a:t>).</a:t>
            </a:r>
          </a:p>
          <a:p>
            <a:r>
              <a:rPr lang="en-US" dirty="0"/>
              <a:t>Local authority duty to offer one if </a:t>
            </a:r>
            <a:r>
              <a:rPr lang="en-GB" dirty="0"/>
              <a:t>“it appears to a local authority that” a carer may have need for support (Care Act 2014, s.10(1)). </a:t>
            </a:r>
            <a:endParaRPr lang="en-US" dirty="0"/>
          </a:p>
        </p:txBody>
      </p:sp>
    </p:spTree>
    <p:extLst>
      <p:ext uri="{BB962C8B-B14F-4D97-AF65-F5344CB8AC3E}">
        <p14:creationId xmlns:p14="http://schemas.microsoft.com/office/powerpoint/2010/main" val="2698644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CDE5A-CBF1-4846-95E3-C853D9600179}"/>
              </a:ext>
            </a:extLst>
          </p:cNvPr>
          <p:cNvSpPr>
            <a:spLocks noGrp="1"/>
          </p:cNvSpPr>
          <p:nvPr>
            <p:ph type="title"/>
          </p:nvPr>
        </p:nvSpPr>
        <p:spPr/>
        <p:txBody>
          <a:bodyPr/>
          <a:lstStyle/>
          <a:p>
            <a:r>
              <a:rPr lang="en-US" dirty="0"/>
              <a:t>What to expect</a:t>
            </a:r>
          </a:p>
        </p:txBody>
      </p:sp>
      <p:sp>
        <p:nvSpPr>
          <p:cNvPr id="3" name="Content Placeholder 2">
            <a:extLst>
              <a:ext uri="{FF2B5EF4-FFF2-40B4-BE49-F238E27FC236}">
                <a16:creationId xmlns:a16="http://schemas.microsoft.com/office/drawing/2014/main" id="{830A0CFD-00B7-A444-BCEA-C5CB45C4DE42}"/>
              </a:ext>
            </a:extLst>
          </p:cNvPr>
          <p:cNvSpPr>
            <a:spLocks noGrp="1"/>
          </p:cNvSpPr>
          <p:nvPr>
            <p:ph idx="1"/>
          </p:nvPr>
        </p:nvSpPr>
        <p:spPr/>
        <p:txBody>
          <a:bodyPr>
            <a:normAutofit fontScale="92500" lnSpcReduction="10000"/>
          </a:bodyPr>
          <a:lstStyle/>
          <a:p>
            <a:r>
              <a:rPr lang="en-US" dirty="0"/>
              <a:t>Entitled to have yours done separately if you wish to assessment of cared-for person.</a:t>
            </a:r>
          </a:p>
          <a:p>
            <a:r>
              <a:rPr lang="en-US" dirty="0"/>
              <a:t>Flexible ways of carrying out the assessment (phone, in person, online).</a:t>
            </a:r>
          </a:p>
          <a:p>
            <a:r>
              <a:rPr lang="en-US" dirty="0"/>
              <a:t>Should get questions in advance (para 6.38).</a:t>
            </a:r>
          </a:p>
          <a:p>
            <a:r>
              <a:rPr lang="en-US" dirty="0"/>
              <a:t>Should be carried out within a reasonable timescale. </a:t>
            </a:r>
          </a:p>
          <a:p>
            <a:r>
              <a:rPr lang="en-US" dirty="0"/>
              <a:t>Aim is to establish:</a:t>
            </a:r>
          </a:p>
          <a:p>
            <a:pPr marL="971550" lvl="1" indent="-514350">
              <a:buFont typeface="+mj-lt"/>
              <a:buAutoNum type="arabicPeriod"/>
            </a:pPr>
            <a:r>
              <a:rPr lang="en-US" dirty="0" err="1"/>
              <a:t>Carer</a:t>
            </a:r>
            <a:r>
              <a:rPr lang="en-US" dirty="0"/>
              <a:t> needs for support</a:t>
            </a:r>
          </a:p>
          <a:p>
            <a:pPr marL="971550" lvl="1" indent="-514350">
              <a:buFont typeface="+mj-lt"/>
              <a:buAutoNum type="arabicPeriod"/>
            </a:pPr>
            <a:r>
              <a:rPr lang="en-US" dirty="0"/>
              <a:t>How sustainable your caring role is</a:t>
            </a:r>
          </a:p>
          <a:p>
            <a:pPr marL="971550" lvl="1" indent="-514350">
              <a:buFont typeface="+mj-lt"/>
              <a:buAutoNum type="arabicPeriod"/>
            </a:pPr>
            <a:r>
              <a:rPr lang="en-US" dirty="0"/>
              <a:t>Outcomes you want to achieve and impact of caring on those outcomes</a:t>
            </a:r>
          </a:p>
          <a:p>
            <a:pPr marL="971550" lvl="1" indent="-514350">
              <a:buFont typeface="+mj-lt"/>
              <a:buAutoNum type="arabicPeriod"/>
            </a:pPr>
            <a:r>
              <a:rPr lang="en-US" dirty="0"/>
              <a:t>Develop a support plan to meet your needs</a:t>
            </a:r>
          </a:p>
        </p:txBody>
      </p:sp>
    </p:spTree>
    <p:extLst>
      <p:ext uri="{BB962C8B-B14F-4D97-AF65-F5344CB8AC3E}">
        <p14:creationId xmlns:p14="http://schemas.microsoft.com/office/powerpoint/2010/main" val="3757296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8A15E-1AF7-B64E-AC79-524D9963CE2B}"/>
              </a:ext>
            </a:extLst>
          </p:cNvPr>
          <p:cNvSpPr>
            <a:spLocks noGrp="1"/>
          </p:cNvSpPr>
          <p:nvPr>
            <p:ph type="ctrTitle"/>
          </p:nvPr>
        </p:nvSpPr>
        <p:spPr/>
        <p:txBody>
          <a:bodyPr/>
          <a:lstStyle/>
          <a:p>
            <a:r>
              <a:rPr lang="en-US" dirty="0"/>
              <a:t>3. The Assessment Process</a:t>
            </a:r>
          </a:p>
        </p:txBody>
      </p:sp>
      <p:sp>
        <p:nvSpPr>
          <p:cNvPr id="3" name="Subtitle 2">
            <a:extLst>
              <a:ext uri="{FF2B5EF4-FFF2-40B4-BE49-F238E27FC236}">
                <a16:creationId xmlns:a16="http://schemas.microsoft.com/office/drawing/2014/main" id="{2A1574AA-3B46-D947-8499-FAA75A4370A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48387497"/>
      </p:ext>
    </p:extLst>
  </p:cSld>
  <p:clrMapOvr>
    <a:masterClrMapping/>
  </p:clrMapOvr>
</p:sld>
</file>

<file path=ppt/theme/theme1.xml><?xml version="1.0" encoding="utf-8"?>
<a:theme xmlns:a="http://schemas.openxmlformats.org/drawingml/2006/main" name="1_Uni 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4" id="{2EBB093A-6492-194C-AEC7-842157B014D2}" vid="{2A4E8A6B-A961-8346-B003-24E09CFA86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828E9C7C007748BFB2CE50B0343811" ma:contentTypeVersion="6" ma:contentTypeDescription="Create a new document." ma:contentTypeScope="" ma:versionID="1050c06d1769258a93ebcf383a2544ea">
  <xsd:schema xmlns:xsd="http://www.w3.org/2001/XMLSchema" xmlns:xs="http://www.w3.org/2001/XMLSchema" xmlns:p="http://schemas.microsoft.com/office/2006/metadata/properties" xmlns:ns2="84010dd6-699e-48f1-ad42-19e8ef54f638" targetNamespace="http://schemas.microsoft.com/office/2006/metadata/properties" ma:root="true" ma:fieldsID="ac509e138de05956d064c0c9fbb01b74" ns2:_="">
    <xsd:import namespace="84010dd6-699e-48f1-ad42-19e8ef54f63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010dd6-699e-48f1-ad42-19e8ef54f6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290A36C-7BF8-4604-8AE4-C0805ACC8AB8}"/>
</file>

<file path=customXml/itemProps2.xml><?xml version="1.0" encoding="utf-8"?>
<ds:datastoreItem xmlns:ds="http://schemas.openxmlformats.org/officeDocument/2006/customXml" ds:itemID="{BE0C1065-0F1F-474F-B614-4CA54A7FAA52}"/>
</file>

<file path=customXml/itemProps3.xml><?xml version="1.0" encoding="utf-8"?>
<ds:datastoreItem xmlns:ds="http://schemas.openxmlformats.org/officeDocument/2006/customXml" ds:itemID="{E3056DCA-04B9-49EA-84D0-D5CACBDAE947}"/>
</file>

<file path=docProps/app.xml><?xml version="1.0" encoding="utf-8"?>
<Properties xmlns="http://schemas.openxmlformats.org/officeDocument/2006/extended-properties" xmlns:vt="http://schemas.openxmlformats.org/officeDocument/2006/docPropsVTypes">
  <TotalTime>14229</TotalTime>
  <Words>1484</Words>
  <Application>Microsoft Macintosh PowerPoint</Application>
  <PresentationFormat>On-screen Show (4:3)</PresentationFormat>
  <Paragraphs>129</Paragraphs>
  <Slides>22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Baskerville</vt:lpstr>
      <vt:lpstr>Calibri</vt:lpstr>
      <vt:lpstr>Garamond</vt:lpstr>
      <vt:lpstr>1_Uni PPT</vt:lpstr>
      <vt:lpstr>Carers’ Rights</vt:lpstr>
      <vt:lpstr>Content</vt:lpstr>
      <vt:lpstr>1. “Carers” and legal expectations</vt:lpstr>
      <vt:lpstr>Am I a “carer”?</vt:lpstr>
      <vt:lpstr>Legal Expectations</vt:lpstr>
      <vt:lpstr>2. The carer assessment </vt:lpstr>
      <vt:lpstr>Why Have one?</vt:lpstr>
      <vt:lpstr>What to expect</vt:lpstr>
      <vt:lpstr>3. The Assessment Process</vt:lpstr>
      <vt:lpstr>1. Assessing your needs</vt:lpstr>
      <vt:lpstr>2. Eligible Needs</vt:lpstr>
      <vt:lpstr>2. Eligible Needs</vt:lpstr>
      <vt:lpstr>3. Meeting the eligible needs</vt:lpstr>
      <vt:lpstr>4. Financing the plan</vt:lpstr>
      <vt:lpstr>4. An Example</vt:lpstr>
      <vt:lpstr>Needing Support</vt:lpstr>
      <vt:lpstr>Needing Support</vt:lpstr>
      <vt:lpstr>Content</vt:lpstr>
      <vt:lpstr>Visits and Social Distancing</vt:lpstr>
      <vt:lpstr>Government Guidance</vt:lpstr>
      <vt:lpstr>Covid Vaccinations</vt:lpstr>
      <vt:lpstr>Further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DoLS Refresher With a Covid Twist</dc:title>
  <dc:creator>neil allen</dc:creator>
  <cp:lastModifiedBy>neil allen</cp:lastModifiedBy>
  <cp:revision>104</cp:revision>
  <cp:lastPrinted>2021-03-11T15:16:48Z</cp:lastPrinted>
  <dcterms:created xsi:type="dcterms:W3CDTF">2020-05-12T06:29:38Z</dcterms:created>
  <dcterms:modified xsi:type="dcterms:W3CDTF">2021-06-14T08:20:55Z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0x010100A3828E9C7C007748BFB2CE50B0343811</vt:lpwstr>
  </property>
</Properties>
</file>