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8" r:id="rId5"/>
    <p:sldId id="259" r:id="rId6"/>
    <p:sldId id="260" r:id="rId7"/>
    <p:sldId id="263" r:id="rId8"/>
    <p:sldId id="265" r:id="rId9"/>
    <p:sldId id="271" r:id="rId10"/>
    <p:sldId id="268" r:id="rId11"/>
    <p:sldId id="269" r:id="rId12"/>
    <p:sldId id="270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18"/>
  </p:normalViewPr>
  <p:slideViewPr>
    <p:cSldViewPr>
      <p:cViewPr varScale="1">
        <p:scale>
          <a:sx n="117" d="100"/>
          <a:sy n="117" d="100"/>
        </p:scale>
        <p:origin x="127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25/09/2025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24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56A7D1D-6254-4063-974C-6A2AE04E4B91}" type="datetimeFigureOut">
              <a:rPr lang="en-GB"/>
              <a:pPr/>
              <a:t>25/09/2025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6878614-5F41-4702-8E44-D9C8B2874F5D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abi.stone@manchester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portandsupport.manchester.ac.uk/" TargetMode="External"/><Relationship Id="rId2" Type="http://schemas.openxmlformats.org/officeDocument/2006/relationships/hyperlink" Target="https://documents.manchester.ac.uk/DocuInfo.aspx?DocID=71161&amp;gator_td=VihAt1QmI3%2fyLA8yJ1Yog%2fmGft%2bWMUVb0wdgVPPj1Q1mHQALajNRar5IsklV6J8wV3rWYh%2b%2bINx7qfDICawmKb3si1HgcIu%2f8Yt92R5JlTjs087HBJru%2fp2%2fTrgM7EZ33%2foP4soVFohxpFVXfYTz74JDWCutsb4cbMn1ePLgvlc%3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qualityanddiversity@manchester.ac.uk" TargetMode="External"/><Relationship Id="rId2" Type="http://schemas.openxmlformats.org/officeDocument/2006/relationships/hyperlink" Target="https://www.staffnet.manchester.ac.uk/equality-diversity-inclusion/about-us/our-strateg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ffnet.manchester.ac.uk/seed/policies-guidance/equality-and-diversity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equality-diversity-inclusion/equality-groups/disability/support/" TargetMode="External"/><Relationship Id="rId7" Type="http://schemas.openxmlformats.org/officeDocument/2006/relationships/hyperlink" Target="https://www.staffnet.manchester.ac.uk/equality-diversity-inclusion/training/leadership-programmes/" TargetMode="External"/><Relationship Id="rId2" Type="http://schemas.openxmlformats.org/officeDocument/2006/relationships/hyperlink" Target="https://www.staffnet.manchester.ac.uk/equality-diversity-inclusion/train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.manchester.ac.uk/ultra/courses/_83368_1/cl/outline" TargetMode="External"/><Relationship Id="rId5" Type="http://schemas.openxmlformats.org/officeDocument/2006/relationships/hyperlink" Target="https://online.manchester.ac.uk/ultra/courses/_83366_1/cl/outline" TargetMode="External"/><Relationship Id="rId4" Type="http://schemas.openxmlformats.org/officeDocument/2006/relationships/hyperlink" Target="https://app.manchester.ac.uk/edi20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ss.manchester.ac.uk/frequently-asked-questions/#whoseligiblefordsas" TargetMode="External"/><Relationship Id="rId2" Type="http://schemas.openxmlformats.org/officeDocument/2006/relationships/hyperlink" Target="https://www.dass.manchester.ac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affnet.manchester.ac.uk/equality-diversity-inclusion/staff-networks/disabled-staff-network/" TargetMode="External"/><Relationship Id="rId4" Type="http://schemas.openxmlformats.org/officeDocument/2006/relationships/hyperlink" Target="https://www.staffnet.manchester.ac.uk/news/display/?id=31557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news.manchester.ac.uk/2024/03/22/trans-student-survival-guide/" TargetMode="External"/><Relationship Id="rId3" Type="http://schemas.openxmlformats.org/officeDocument/2006/relationships/hyperlink" Target="https://forms.office.com/Pages/ResponsePage.aspx?id=B8tSwU5hu0qBivA1z6kad5PKDkwtBkVCorW0UvSBzoFUNDdBNEMzVTE2QTQyQ1FLQkpOSTFFWjlFMS4u" TargetMode="External"/><Relationship Id="rId7" Type="http://schemas.openxmlformats.org/officeDocument/2006/relationships/hyperlink" Target="https://manchesterstudentsunion.com/gender-expression#:~:text=Funding%20can%20be%20used%20to,%C2%A3100%20at%20a%20time." TargetMode="External"/><Relationship Id="rId2" Type="http://schemas.openxmlformats.org/officeDocument/2006/relationships/hyperlink" Target="mailto:Women@manches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nchester.ac.uk/about/maps/interactive-map/" TargetMode="External"/><Relationship Id="rId5" Type="http://schemas.openxmlformats.org/officeDocument/2006/relationships/hyperlink" Target="https://www.staffnet.manchester.ac.uk/equality-diversity-inclusion/staff-networks/allout/" TargetMode="External"/><Relationship Id="rId4" Type="http://schemas.openxmlformats.org/officeDocument/2006/relationships/hyperlink" Target="https://view.officeapps.live.com/op/view.aspx?src=https%3A%2F%2Fdocuments.manchester.ac.uk%2Fdisplay.aspx%3FDocID%3D71169&amp;wdOrigin=BROWSELIN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seed/resources/parents-and-carers/" TargetMode="External"/><Relationship Id="rId2" Type="http://schemas.openxmlformats.org/officeDocument/2006/relationships/hyperlink" Target="https://www.seed.manchester.ac.uk/pgr-handbook/support/pgr-parent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chester.ac.uk/about/maps/interactive-map/" TargetMode="External"/><Relationship Id="rId2" Type="http://schemas.openxmlformats.org/officeDocument/2006/relationships/hyperlink" Target="https://www.staffnet.manchester.ac.uk/people-and-od/current-staff/health-wellbeing/multifaith-chaplaincy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nsellingservice.manchester.ac.uk/" TargetMode="External"/><Relationship Id="rId2" Type="http://schemas.openxmlformats.org/officeDocument/2006/relationships/hyperlink" Target="https://www.seed.manchester.ac.uk/pgr-handbook/support/wellbei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unsellingservice.manchester.ac.uk/pg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76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SEED Equality, Diversity, and Inclusion (EDI)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385728"/>
            <a:ext cx="8630096" cy="264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595959"/>
                </a:solidFill>
                <a:cs typeface="Arial" charset="0"/>
              </a:rPr>
              <a:t>Dr Abi Stone, SEED PGR Equity Lead</a:t>
            </a: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595959"/>
                </a:solidFill>
                <a:cs typeface="Arial" charset="0"/>
              </a:rPr>
              <a:t>Pronouns: she/her</a:t>
            </a: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595959"/>
                </a:solidFill>
                <a:cs typeface="Arial" charset="0"/>
                <a:hlinkClick r:id="rId2"/>
              </a:rPr>
              <a:t>abi.stone@manchester.ac.uk</a:t>
            </a:r>
            <a:br>
              <a:rPr lang="en-GB" sz="2000" dirty="0">
                <a:solidFill>
                  <a:srgbClr val="595959"/>
                </a:solidFill>
                <a:cs typeface="Arial" charset="0"/>
              </a:rPr>
            </a:br>
            <a:endParaRPr lang="en-GB" sz="2000" dirty="0">
              <a:solidFill>
                <a:srgbClr val="595959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595959"/>
                </a:solidFill>
                <a:cs typeface="Arial" charset="0"/>
              </a:rPr>
              <a:t>Dr Catherine Atkinson-Ross, SEED Gender and Sexuality Equity Lead</a:t>
            </a: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595959"/>
                </a:solidFill>
                <a:cs typeface="Arial" charset="0"/>
              </a:rPr>
              <a:t>Pronouns: she/her</a:t>
            </a:r>
          </a:p>
          <a:p>
            <a:pPr>
              <a:lnSpc>
                <a:spcPct val="120000"/>
              </a:lnSpc>
            </a:pPr>
            <a:endParaRPr lang="en-GB" sz="2000" dirty="0">
              <a:solidFill>
                <a:srgbClr val="595959"/>
              </a:solidFill>
              <a:cs typeface="Arial" charset="0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 flipV="1">
            <a:off x="519113" y="2780928"/>
            <a:ext cx="7832799" cy="28947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ands">
            <a:extLst>
              <a:ext uri="{FF2B5EF4-FFF2-40B4-BE49-F238E27FC236}">
                <a16:creationId xmlns:a16="http://schemas.microsoft.com/office/drawing/2014/main" id="{88BC36CC-1979-48B9-B765-22088B6A8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85901"/>
            <a:ext cx="5508104" cy="135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689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things go wrong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Supervisory team and advisor, Department PGR co-ordinator, PGR Director, EDI team</a:t>
            </a:r>
          </a:p>
          <a:p>
            <a:endParaRPr lang="en-GB" sz="2000" dirty="0"/>
          </a:p>
          <a:p>
            <a:r>
              <a:rPr lang="en-GB" sz="2000" u="sng" dirty="0">
                <a:hlinkClick r:id="rId2"/>
              </a:rPr>
              <a:t>SEED Responding to discrimination, harassment, bullying, and victimisation (The University of Manchester)</a:t>
            </a:r>
            <a:endParaRPr lang="en-GB" sz="2000" u="sng" dirty="0"/>
          </a:p>
          <a:p>
            <a:endParaRPr lang="en-GB" sz="2000" dirty="0"/>
          </a:p>
          <a:p>
            <a:r>
              <a:rPr lang="en-GB" sz="2000" dirty="0">
                <a:hlinkClick r:id="rId3"/>
              </a:rPr>
              <a:t>Report + Support - Report + Support - University of Manchester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6407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University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EDI Strategy </a:t>
            </a:r>
            <a:r>
              <a:rPr lang="en-US" sz="2000" dirty="0"/>
              <a:t>developed recently outlines the aims for the next 3 years, focused on inclusive environment and culture, diversity and equity across our community, and inclusive practice</a:t>
            </a:r>
          </a:p>
          <a:p>
            <a:endParaRPr lang="en-US" sz="2000" dirty="0"/>
          </a:p>
          <a:p>
            <a:r>
              <a:rPr lang="en-US" sz="2000" dirty="0"/>
              <a:t>Central EDI team (</a:t>
            </a:r>
            <a:r>
              <a:rPr lang="en-US" sz="2000" dirty="0">
                <a:hlinkClick r:id="rId3"/>
              </a:rPr>
              <a:t>equalityanddiversity@manchester.ac.uk</a:t>
            </a:r>
            <a:r>
              <a:rPr lang="en-US" sz="2000" dirty="0"/>
              <a:t>) and three academic leads</a:t>
            </a:r>
          </a:p>
          <a:p>
            <a:endParaRPr lang="en-US" sz="2000" dirty="0"/>
          </a:p>
          <a:p>
            <a:r>
              <a:rPr lang="en-US" sz="2000" dirty="0"/>
              <a:t>Silver Athena Swan, Silver Race Equality Charter, Disability Confident Leader Status – all with associated achievement plans pushing for improvement</a:t>
            </a:r>
          </a:p>
        </p:txBody>
      </p:sp>
    </p:spTree>
    <p:extLst>
      <p:ext uri="{BB962C8B-B14F-4D97-AF65-F5344CB8AC3E}">
        <p14:creationId xmlns:p14="http://schemas.microsoft.com/office/powerpoint/2010/main" val="224364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B501-E93F-4D38-9BC0-F1E9ECEF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880" y="1268760"/>
            <a:ext cx="7838528" cy="1143000"/>
          </a:xfrm>
        </p:spPr>
        <p:txBody>
          <a:bodyPr/>
          <a:lstStyle/>
          <a:p>
            <a:r>
              <a:rPr lang="en-GB" dirty="0"/>
              <a:t>SEED EDI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7BBDD-2C75-482E-875D-4DF3159CB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hlinkClick r:id="rId2"/>
              </a:rPr>
              <a:t>SEED EDI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EDI team:</a:t>
            </a:r>
          </a:p>
          <a:p>
            <a:pPr lvl="1"/>
            <a:r>
              <a:rPr lang="en-GB" sz="2000" dirty="0"/>
              <a:t>Director for EDI: Laura Winter</a:t>
            </a:r>
          </a:p>
          <a:p>
            <a:pPr lvl="1"/>
            <a:r>
              <a:rPr lang="en-GB" sz="2000" dirty="0"/>
              <a:t>Gender and sexuality equity lead: Catherine Atkinson-Ross</a:t>
            </a:r>
          </a:p>
          <a:p>
            <a:pPr lvl="1"/>
            <a:r>
              <a:rPr lang="en-GB" sz="2000" dirty="0"/>
              <a:t>Race equity lead: Marc Mbah</a:t>
            </a:r>
          </a:p>
          <a:p>
            <a:pPr lvl="1"/>
            <a:r>
              <a:rPr lang="en-GB" sz="2000" dirty="0"/>
              <a:t>Disability equity leads: Rachel Challinor and Heather Cockayne</a:t>
            </a:r>
          </a:p>
          <a:p>
            <a:pPr lvl="1"/>
            <a:r>
              <a:rPr lang="en-GB" sz="2000" dirty="0"/>
              <a:t>Taught students: Laura Goodfellow</a:t>
            </a:r>
          </a:p>
          <a:p>
            <a:pPr lvl="1"/>
            <a:r>
              <a:rPr lang="en-GB" sz="2000" dirty="0"/>
              <a:t>PGR: Abi Stone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4311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9769B-539B-45B1-8D93-0FA0F9D7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98351-5AF7-4210-BE3B-506C6BE5A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Please do complete the </a:t>
            </a:r>
            <a:r>
              <a:rPr lang="en-GB" sz="2000" dirty="0">
                <a:hlinkClick r:id="rId2"/>
              </a:rPr>
              <a:t>training</a:t>
            </a:r>
            <a:r>
              <a:rPr lang="en-GB" sz="2000" dirty="0"/>
              <a:t> available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Unconscious bias and Diversity in the workplace as core trainings</a:t>
            </a:r>
          </a:p>
          <a:p>
            <a:r>
              <a:rPr lang="en-GB" sz="2000" dirty="0">
                <a:hlinkClick r:id="rId3"/>
              </a:rPr>
              <a:t>Disability equity </a:t>
            </a:r>
            <a:endParaRPr lang="en-GB" sz="2000" dirty="0"/>
          </a:p>
          <a:p>
            <a:r>
              <a:rPr lang="en-GB" sz="2000" u="sng" dirty="0">
                <a:hlinkClick r:id="rId4"/>
              </a:rPr>
              <a:t>Let's Talk About Race (EDI202)</a:t>
            </a:r>
            <a:endParaRPr lang="en-GB" sz="2000" u="sng" dirty="0"/>
          </a:p>
          <a:p>
            <a:r>
              <a:rPr lang="en-GB" sz="2000" u="sng" dirty="0">
                <a:hlinkClick r:id="rId5"/>
              </a:rPr>
              <a:t>Understanding Islamophobia (EQDV223)</a:t>
            </a:r>
            <a:endParaRPr lang="en-GB" sz="2000" dirty="0"/>
          </a:p>
          <a:p>
            <a:r>
              <a:rPr lang="en-GB" sz="2000" u="sng" dirty="0">
                <a:hlinkClick r:id="rId6"/>
              </a:rPr>
              <a:t>Understanding Antisemitism (EQDV224)</a:t>
            </a:r>
            <a:endParaRPr lang="en-GB" sz="2000" u="sng" dirty="0"/>
          </a:p>
          <a:p>
            <a:r>
              <a:rPr lang="en-GB" sz="2000" u="sng" dirty="0">
                <a:hlinkClick r:id="rId7"/>
              </a:rPr>
              <a:t>Leadership Programmes</a:t>
            </a:r>
            <a:endParaRPr lang="en-GB" sz="2000" dirty="0"/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/>
              <a:t>We also will advertise periodically when running other training e.g., Active Bystander and Trans Awareness</a:t>
            </a:r>
          </a:p>
        </p:txBody>
      </p:sp>
    </p:spTree>
    <p:extLst>
      <p:ext uri="{BB962C8B-B14F-4D97-AF65-F5344CB8AC3E}">
        <p14:creationId xmlns:p14="http://schemas.microsoft.com/office/powerpoint/2010/main" val="1957987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hlinkClick r:id="rId2"/>
              </a:rPr>
              <a:t>Disability Advisory and Support Service</a:t>
            </a:r>
            <a:endParaRPr lang="en-GB" sz="2000" dirty="0"/>
          </a:p>
          <a:p>
            <a:r>
              <a:rPr lang="en-GB" sz="2000" dirty="0"/>
              <a:t>A disability is defined as “any condition which has a significant, adverse and long-term effect on a person’s ability to carry out normal day-to-day activities.” </a:t>
            </a:r>
          </a:p>
          <a:p>
            <a:r>
              <a:rPr lang="en-GB" sz="2000" dirty="0"/>
              <a:t>DASS can help create a support plan; with applications for Disabled Students’ allowance etc.</a:t>
            </a:r>
          </a:p>
          <a:p>
            <a:r>
              <a:rPr lang="en-GB" sz="2000" dirty="0"/>
              <a:t>DASS FAQs </a:t>
            </a:r>
            <a:r>
              <a:rPr lang="en-GB" sz="2000" dirty="0">
                <a:hlinkClick r:id="rId3"/>
              </a:rPr>
              <a:t>here</a:t>
            </a:r>
            <a:endParaRPr lang="en-GB" sz="2000" dirty="0"/>
          </a:p>
          <a:p>
            <a:r>
              <a:rPr lang="en-GB" sz="2000" dirty="0"/>
              <a:t>Please talk to your supervisors about your needs and any adjustments which might be helpful (including for viva)</a:t>
            </a:r>
          </a:p>
          <a:p>
            <a:r>
              <a:rPr lang="en-GB" sz="2000" dirty="0">
                <a:hlinkClick r:id="rId4"/>
              </a:rPr>
              <a:t>SafeZone </a:t>
            </a:r>
            <a:r>
              <a:rPr lang="en-GB" sz="2000" dirty="0"/>
              <a:t>watches to link to campus security and help</a:t>
            </a:r>
          </a:p>
          <a:p>
            <a:r>
              <a:rPr lang="en-GB" sz="2000" dirty="0">
                <a:hlinkClick r:id="rId5"/>
              </a:rPr>
              <a:t>Disabled Staff Network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122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Gender and sexuality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880" y="2276872"/>
            <a:ext cx="8229600" cy="4104456"/>
          </a:xfrm>
        </p:spPr>
        <p:txBody>
          <a:bodyPr/>
          <a:lstStyle/>
          <a:p>
            <a:r>
              <a:rPr lang="en-GB" sz="2000" dirty="0">
                <a:hlinkClick r:id="rId2"/>
              </a:rPr>
              <a:t>Women@manchester</a:t>
            </a:r>
            <a:r>
              <a:rPr lang="en-GB" sz="2000" dirty="0"/>
              <a:t> group</a:t>
            </a:r>
          </a:p>
          <a:p>
            <a:r>
              <a:rPr lang="en-GB" sz="2000" dirty="0"/>
              <a:t>Athena Swan work at a school level – look out for info</a:t>
            </a:r>
          </a:p>
          <a:p>
            <a:r>
              <a:rPr lang="en-GB" sz="2000" dirty="0"/>
              <a:t>Looking at developing a men’s health network: see </a:t>
            </a:r>
            <a:r>
              <a:rPr lang="en-GB" sz="2000" dirty="0">
                <a:hlinkClick r:id="rId3"/>
              </a:rPr>
              <a:t>here</a:t>
            </a:r>
            <a:endParaRPr lang="en-GB" sz="2000" dirty="0"/>
          </a:p>
          <a:p>
            <a:r>
              <a:rPr lang="en-GB" sz="2000" dirty="0"/>
              <a:t>Staff are encouraged to share pronouns, please do the same if you feel comfortable. To look up how you can share on Microsoft 365, Outlook or Zoom/Teams see </a:t>
            </a:r>
            <a:r>
              <a:rPr lang="en-GB" sz="2000" dirty="0">
                <a:hlinkClick r:id="rId4"/>
              </a:rPr>
              <a:t>here</a:t>
            </a:r>
            <a:endParaRPr lang="en-GB" sz="2000" dirty="0"/>
          </a:p>
          <a:p>
            <a:r>
              <a:rPr lang="en-GB" sz="2000" dirty="0">
                <a:hlinkClick r:id="rId5"/>
              </a:rPr>
              <a:t>Bee Proud</a:t>
            </a:r>
            <a:r>
              <a:rPr lang="en-GB" sz="2000" dirty="0"/>
              <a:t> (LGBTQ+) group</a:t>
            </a:r>
          </a:p>
          <a:p>
            <a:r>
              <a:rPr lang="en-GB" sz="2000" dirty="0"/>
              <a:t>Can filter and search for gender neutral toilets here: </a:t>
            </a:r>
            <a:r>
              <a:rPr lang="en-GB" sz="2000" dirty="0">
                <a:hlinkClick r:id="rId6"/>
              </a:rPr>
              <a:t>Interactive map | The University of Manchester</a:t>
            </a:r>
            <a:endParaRPr lang="en-GB" sz="2000" dirty="0"/>
          </a:p>
          <a:p>
            <a:r>
              <a:rPr lang="en-GB" sz="2000" dirty="0"/>
              <a:t>Students Union have a </a:t>
            </a:r>
            <a:r>
              <a:rPr lang="en-GB" sz="2000" dirty="0">
                <a:hlinkClick r:id="rId7"/>
              </a:rPr>
              <a:t>gender expression fund</a:t>
            </a:r>
            <a:endParaRPr lang="en-GB" sz="2000" dirty="0"/>
          </a:p>
          <a:p>
            <a:r>
              <a:rPr lang="en-GB" sz="2000" dirty="0">
                <a:hlinkClick r:id="rId8"/>
              </a:rPr>
              <a:t>Trans Student Survival Guide</a:t>
            </a:r>
            <a:r>
              <a:rPr lang="en-GB" sz="2000" dirty="0"/>
              <a:t>, including guidance on how to change your name on university systems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798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Parents and carers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hlinkClick r:id="rId2"/>
              </a:rPr>
              <a:t>PGR parents - School of Environment, Education and Development - The University of Manchester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Includes guidance on parental leave, links to support and networks and other important information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We also have a Conference Caregiving Costs policy (</a:t>
            </a:r>
            <a:r>
              <a:rPr lang="en-GB" sz="2000" dirty="0">
                <a:hlinkClick r:id="rId3"/>
              </a:rPr>
              <a:t>https://www.staffnet.manchester.ac.uk/seed/resources/parents-and-carers/</a:t>
            </a:r>
            <a:r>
              <a:rPr lang="en-GB" sz="2000" dirty="0"/>
              <a:t>)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Parents and carers room in Arthur Lewis Building (ALB) 2</a:t>
            </a:r>
            <a:r>
              <a:rPr lang="en-GB" sz="2000" baseline="30000" dirty="0"/>
              <a:t>nd</a:t>
            </a:r>
            <a:r>
              <a:rPr lang="en-GB" sz="2000" dirty="0"/>
              <a:t> floor</a:t>
            </a:r>
          </a:p>
        </p:txBody>
      </p:sp>
    </p:spTree>
    <p:extLst>
      <p:ext uri="{BB962C8B-B14F-4D97-AF65-F5344CB8AC3E}">
        <p14:creationId xmlns:p14="http://schemas.microsoft.com/office/powerpoint/2010/main" val="422272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Religion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hlinkClick r:id="rId2"/>
              </a:rPr>
              <a:t>Multifaith chaplaincy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Can filter and search for prayer rooms here: </a:t>
            </a:r>
            <a:r>
              <a:rPr lang="en-GB" sz="2000" dirty="0">
                <a:hlinkClick r:id="rId3"/>
              </a:rPr>
              <a:t>Interactive map | The University of Manchester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If helpful, please speak to your supervisor about religious holidays and festivals and your work</a:t>
            </a:r>
          </a:p>
        </p:txBody>
      </p:sp>
    </p:spTree>
    <p:extLst>
      <p:ext uri="{BB962C8B-B14F-4D97-AF65-F5344CB8AC3E}">
        <p14:creationId xmlns:p14="http://schemas.microsoft.com/office/powerpoint/2010/main" val="3800247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Mental health and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hlinkClick r:id="rId2"/>
              </a:rPr>
              <a:t>SEED PGR Handbook </a:t>
            </a:r>
            <a:r>
              <a:rPr lang="en-GB" sz="2000" dirty="0"/>
              <a:t>has lots of resources and information</a:t>
            </a:r>
            <a:endParaRPr lang="en-GB" sz="2000" dirty="0">
              <a:hlinkClick r:id="rId3"/>
            </a:endParaRPr>
          </a:p>
          <a:p>
            <a:endParaRPr lang="en-GB" sz="2000" dirty="0">
              <a:hlinkClick r:id="rId3"/>
            </a:endParaRPr>
          </a:p>
          <a:p>
            <a:r>
              <a:rPr lang="en-GB" sz="2000" dirty="0">
                <a:hlinkClick r:id="rId3"/>
              </a:rPr>
              <a:t>Counselling service </a:t>
            </a:r>
            <a:r>
              <a:rPr lang="en-GB" sz="2000" dirty="0"/>
              <a:t>has individual support and workshops</a:t>
            </a:r>
          </a:p>
          <a:p>
            <a:endParaRPr lang="en-GB" sz="2000" dirty="0"/>
          </a:p>
          <a:p>
            <a:r>
              <a:rPr lang="en-GB" sz="2000" dirty="0"/>
              <a:t>Provide specific information for postgraduate researchers </a:t>
            </a:r>
            <a:r>
              <a:rPr lang="en-GB" sz="2000" dirty="0">
                <a:hlinkClick r:id="rId4"/>
              </a:rPr>
              <a:t>here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If your mental health difficulties meet the legal definition of disability, then see information in relation to DASS</a:t>
            </a:r>
          </a:p>
          <a:p>
            <a:endParaRPr lang="en-GB" sz="2000" dirty="0"/>
          </a:p>
          <a:p>
            <a:r>
              <a:rPr lang="en-GB" sz="2000" dirty="0"/>
              <a:t>Speak to supervisor or trusted peer or colleague</a:t>
            </a:r>
          </a:p>
        </p:txBody>
      </p:sp>
    </p:spTree>
    <p:extLst>
      <p:ext uri="{BB962C8B-B14F-4D97-AF65-F5344CB8AC3E}">
        <p14:creationId xmlns:p14="http://schemas.microsoft.com/office/powerpoint/2010/main" val="183868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90FCEEF31B114094938ED373BA2245" ma:contentTypeVersion="13" ma:contentTypeDescription="Create a new document." ma:contentTypeScope="" ma:versionID="7b91ca67a1e7f62da92de999e8aec2ed">
  <xsd:schema xmlns:xsd="http://www.w3.org/2001/XMLSchema" xmlns:xs="http://www.w3.org/2001/XMLSchema" xmlns:p="http://schemas.microsoft.com/office/2006/metadata/properties" xmlns:ns3="ce77b506-f453-4d71-892d-b0af93e47805" xmlns:ns4="3adc53d9-8fbd-427e-bc68-e124dc7a04a2" targetNamespace="http://schemas.microsoft.com/office/2006/metadata/properties" ma:root="true" ma:fieldsID="4c466ec72edc3c53aadbbdc0d0e61128" ns3:_="" ns4:_="">
    <xsd:import namespace="ce77b506-f453-4d71-892d-b0af93e47805"/>
    <xsd:import namespace="3adc53d9-8fbd-427e-bc68-e124dc7a04a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77b506-f453-4d71-892d-b0af93e478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dc53d9-8fbd-427e-bc68-e124dc7a04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82D648-A2B4-43F0-8C4D-0B34FD84D7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F6C870-5C07-4CAA-83D0-C56B281D5B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77b506-f453-4d71-892d-b0af93e47805"/>
    <ds:schemaRef ds:uri="3adc53d9-8fbd-427e-bc68-e124dc7a04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2E05AB-86C2-4BEC-B7D6-E04EAA4A33CF}">
  <ds:schemaRefs>
    <ds:schemaRef ds:uri="http://schemas.microsoft.com/office/2006/documentManagement/types"/>
    <ds:schemaRef ds:uri="3adc53d9-8fbd-427e-bc68-e124dc7a04a2"/>
    <ds:schemaRef ds:uri="ce77b506-f453-4d71-892d-b0af93e47805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623</Words>
  <Application>Microsoft Macintosh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University context</vt:lpstr>
      <vt:lpstr>SEED EDI structure</vt:lpstr>
      <vt:lpstr>Training</vt:lpstr>
      <vt:lpstr>Disability</vt:lpstr>
      <vt:lpstr>Gender and sexuality</vt:lpstr>
      <vt:lpstr>Parents and carers</vt:lpstr>
      <vt:lpstr>Religion </vt:lpstr>
      <vt:lpstr>Mental health and well-being</vt:lpstr>
      <vt:lpstr>When things go wrong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Catherine Atkinson</cp:lastModifiedBy>
  <cp:revision>41</cp:revision>
  <dcterms:created xsi:type="dcterms:W3CDTF">2012-06-12T15:56:20Z</dcterms:created>
  <dcterms:modified xsi:type="dcterms:W3CDTF">2025-09-25T12:37:26Z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0x0101003890FCEEF31B114094938ED373BA2245</vt:lpwstr>
  </property>
</Properties>
</file>