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7" r:id="rId3"/>
    <p:sldId id="286" r:id="rId4"/>
    <p:sldId id="297" r:id="rId5"/>
    <p:sldId id="294" r:id="rId6"/>
    <p:sldId id="293" r:id="rId7"/>
    <p:sldId id="299" r:id="rId8"/>
    <p:sldId id="298" r:id="rId9"/>
    <p:sldId id="274" r:id="rId10"/>
    <p:sldId id="272" r:id="rId11"/>
    <p:sldId id="308" r:id="rId12"/>
    <p:sldId id="295" r:id="rId13"/>
    <p:sldId id="307" r:id="rId14"/>
    <p:sldId id="302" r:id="rId15"/>
    <p:sldId id="304" r:id="rId16"/>
    <p:sldId id="283" r:id="rId17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 varScale="1">
        <p:scale>
          <a:sx n="103" d="100"/>
          <a:sy n="103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95" tIns="45747" rIns="91495" bIns="4574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95" tIns="45747" rIns="91495" bIns="4574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770B805-F967-4331-8961-3AF09E747505}" type="datetimeFigureOut">
              <a:rPr lang="en-US"/>
              <a:pPr>
                <a:defRPr/>
              </a:pPr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95" tIns="45747" rIns="91495" bIns="4574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95" tIns="45747" rIns="91495" bIns="4574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0EF650F-7FE8-483F-96A8-CD3B3BBB0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5F24A-5806-441D-A813-CAACDECD3DA1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8C08B-FB84-4700-A8B9-4F8D2F4575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56027-9F0A-4DD5-9611-CD71176E1CBE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3C224-7D97-448C-95E3-4A6B5E423E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89D8C-FDA2-4E31-B249-3793A77E2F18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AAE1D-897C-4254-ADA1-08669631EF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0C6EB-8FA0-47C9-A288-65A5124D68F7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D57CE-BB5B-4B6F-8A81-57FA1A61C5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54D26-8B38-48AF-9398-A0312281D82E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877FB-2F4A-435F-8141-FE770D32F9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7D8FA-572C-4BD3-AD51-BB19F4C4280D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42A12-44CB-4D81-9D15-09AAECFB76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F860F-C790-42E1-8298-279C526A89B6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44639-FCB1-48A2-8638-CB81AF958A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714C2-C1BC-43A6-BB18-5CD88C99BB92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39867-64AA-4F98-8C39-0932417AFC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53AB7-03FD-4CAB-8EFE-D35F67A0D731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5E13-1C31-452A-A16E-16B2DAC83C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B7BB5-B952-4C36-8D99-D8E16E0CC3B3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2C53C-EF49-42C1-8728-75AF6AA87B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DEAF1-7CC0-4496-B781-705F944E8B2D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67020-D1C1-40E1-BF08-84D966A5A8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DA3184-19D9-4DC0-BE3A-314C181995B4}" type="datetimeFigureOut">
              <a:rPr lang="en-US"/>
              <a:pPr>
                <a:defRPr/>
              </a:pPr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F41484-A370-4398-AE3C-DA93F25A79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Tutor Trust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2000" y="762000"/>
            <a:ext cx="5080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Tutor Trust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0795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03350" y="274638"/>
            <a:ext cx="728345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2"/>
                </a:solidFill>
                <a:latin typeface="+mn-lt"/>
              </a:rPr>
              <a:t>Tutors</a:t>
            </a:r>
            <a:endParaRPr lang="en-US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Around 400 Tutors currently on our books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150 Tutors just trained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Over 700 trained in total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Growing Alumni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Over £250,000 paid to tutors 13/14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utor Trust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080120" cy="113412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en-GB" b="1" dirty="0" smtClean="0">
                <a:solidFill>
                  <a:schemeClr val="tx2"/>
                </a:solidFill>
                <a:latin typeface="+mn-lt"/>
              </a:rPr>
              <a:t>Recruitment &amp; Training</a:t>
            </a:r>
            <a:endParaRPr lang="en-US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79512" y="1600200"/>
            <a:ext cx="8640960" cy="4525963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2"/>
                </a:solidFill>
                <a:latin typeface="+mj-lt"/>
              </a:rPr>
              <a:t>Rigorous Recruitment Programme</a:t>
            </a:r>
          </a:p>
          <a:p>
            <a:r>
              <a:rPr lang="en-GB" dirty="0" smtClean="0">
                <a:solidFill>
                  <a:schemeClr val="tx2"/>
                </a:solidFill>
                <a:latin typeface="+mj-lt"/>
              </a:rPr>
              <a:t>Introduction Meeting and 2 Full Days of Training</a:t>
            </a:r>
          </a:p>
          <a:p>
            <a:r>
              <a:rPr lang="en-GB" dirty="0" smtClean="0">
                <a:solidFill>
                  <a:schemeClr val="tx2"/>
                </a:solidFill>
                <a:latin typeface="+mj-lt"/>
              </a:rPr>
              <a:t>Ongoing support and monitoring such as Quality Audits, session planning ‘Spot Checks’ and session observations</a:t>
            </a:r>
          </a:p>
          <a:p>
            <a:r>
              <a:rPr lang="en-GB" dirty="0" smtClean="0">
                <a:solidFill>
                  <a:schemeClr val="tx2"/>
                </a:solidFill>
                <a:latin typeface="+mj-lt"/>
              </a:rPr>
              <a:t>Additional CPD opportunities and professional development through partners such as Teach First, Frontline and PwC </a:t>
            </a:r>
            <a:endParaRPr lang="en-US" dirty="0" smtClean="0">
              <a:solidFill>
                <a:schemeClr val="tx2"/>
              </a:solidFill>
            </a:endParaRPr>
          </a:p>
          <a:p>
            <a:endParaRPr lang="en-GB" dirty="0" smtClean="0">
              <a:solidFill>
                <a:schemeClr val="tx2"/>
              </a:solidFill>
              <a:latin typeface="+mj-lt"/>
            </a:endParaRPr>
          </a:p>
          <a:p>
            <a:pPr>
              <a:buNone/>
            </a:pPr>
            <a:endParaRPr lang="en-GB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Tutor Trust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0795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03350" y="274638"/>
            <a:ext cx="728345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2"/>
                </a:solidFill>
                <a:latin typeface="+mn-lt"/>
              </a:rPr>
              <a:t>Our Tutors</a:t>
            </a:r>
            <a:endParaRPr lang="en-US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University Students or Recent Graduates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All must have a Grade A at GCSE in the subjects they wish to tutor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DBS checked and insured by The Tutor Trust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Usually have an Interest in pursuing a career in teaching or other role within education sector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5363" name="Content Placeholder 3" descr="Tutor Trust 05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11111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971600" y="5288340"/>
            <a:ext cx="8352928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How It Works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0788" y="2276475"/>
            <a:ext cx="1531937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419872" y="0"/>
            <a:ext cx="23631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Schools</a:t>
            </a:r>
          </a:p>
        </p:txBody>
      </p:sp>
      <p:sp>
        <p:nvSpPr>
          <p:cNvPr id="10" name="Notched Right Arrow 9"/>
          <p:cNvSpPr/>
          <p:nvPr/>
        </p:nvSpPr>
        <p:spPr>
          <a:xfrm rot="5400000">
            <a:off x="3555207" y="4764881"/>
            <a:ext cx="1943100" cy="71278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" name="Notched Right Arrow 10"/>
          <p:cNvSpPr/>
          <p:nvPr/>
        </p:nvSpPr>
        <p:spPr>
          <a:xfrm rot="7743696">
            <a:off x="1915319" y="4017169"/>
            <a:ext cx="1844675" cy="71278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" name="Notched Right Arrow 12"/>
          <p:cNvSpPr/>
          <p:nvPr/>
        </p:nvSpPr>
        <p:spPr>
          <a:xfrm rot="3060000">
            <a:off x="5233194" y="3969544"/>
            <a:ext cx="1920875" cy="71278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199256" y="4869160"/>
            <a:ext cx="171656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Tutor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95834" y="5909812"/>
            <a:ext cx="171656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Tutor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5800" y="4869160"/>
            <a:ext cx="171656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Tutor</a:t>
            </a:r>
          </a:p>
        </p:txBody>
      </p:sp>
      <p:sp>
        <p:nvSpPr>
          <p:cNvPr id="12" name="Up-Down Arrow 11"/>
          <p:cNvSpPr/>
          <p:nvPr/>
        </p:nvSpPr>
        <p:spPr>
          <a:xfrm>
            <a:off x="4284663" y="908050"/>
            <a:ext cx="574675" cy="129698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 descr="Tutor Trust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0795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03350" y="274638"/>
            <a:ext cx="728345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2"/>
                </a:solidFill>
                <a:latin typeface="+mn-lt"/>
              </a:rPr>
              <a:t>Models of Tuition</a:t>
            </a:r>
            <a:endParaRPr lang="en-US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1:1, 1:2 or 1:3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Weekly at the same time(s)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During school or after-school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School Holidays and weekends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Flexible to fit in with needs of your school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1:5 for Coding Pilot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8435" name="Content Placeholder 3" descr="Tutor Trust 04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4510"/>
          <a:stretch>
            <a:fillRect/>
          </a:stretch>
        </p:blipFill>
        <p:spPr>
          <a:xfrm>
            <a:off x="-612775" y="0"/>
            <a:ext cx="9899650" cy="6911975"/>
          </a:xfrm>
        </p:spPr>
      </p:pic>
      <p:sp>
        <p:nvSpPr>
          <p:cNvPr id="5" name="Rectangle 4"/>
          <p:cNvSpPr/>
          <p:nvPr/>
        </p:nvSpPr>
        <p:spPr>
          <a:xfrm>
            <a:off x="-1116632" y="5288340"/>
            <a:ext cx="640871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 smtClean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Questions</a:t>
            </a:r>
            <a:endParaRPr lang="en-US" sz="9600" b="1" dirty="0">
              <a:ln w="38100" cmpd="sng">
                <a:solidFill>
                  <a:schemeClr val="tx1"/>
                </a:solidFill>
                <a:prstDash val="solid"/>
              </a:ln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Tutor Trust 092.jpg"/>
          <p:cNvPicPr>
            <a:picLocks noChangeAspect="1"/>
          </p:cNvPicPr>
          <p:nvPr/>
        </p:nvPicPr>
        <p:blipFill>
          <a:blip r:embed="rId2" cstate="print"/>
          <a:srcRect l="11118"/>
          <a:stretch>
            <a:fillRect/>
          </a:stretch>
        </p:blipFill>
        <p:spPr bwMode="auto">
          <a:xfrm>
            <a:off x="6350" y="0"/>
            <a:ext cx="9174163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-108520" y="5288340"/>
            <a:ext cx="5184576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About 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Tutor Trust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0795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03350" y="274638"/>
            <a:ext cx="728345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2"/>
                </a:solidFill>
                <a:latin typeface="+mn-lt"/>
              </a:rPr>
              <a:t>Who We Are</a:t>
            </a:r>
            <a:endParaRPr lang="en-US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Not-for-profit Social Enterprise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Based in Greater Manchester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Aim to help close the attainment gap in British education system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Provide high quality professional tuition to children unable to access private tuition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Tutor Trust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0795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03350" y="274638"/>
            <a:ext cx="728345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2"/>
                </a:solidFill>
                <a:latin typeface="+mn-lt"/>
              </a:rPr>
              <a:t>Rigour and Quality</a:t>
            </a:r>
            <a:endParaRPr lang="en-US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We want to build an evidence base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And we want to improve our service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EEF is funding independent Monitoring and Evaluation by National Foundation for Education Research (NFER)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Tutor Coordinator – Training, Social Events, Tutor Focus Groups, Mentor Scheme, Tutor Portal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>
              <a:solidFill>
                <a:schemeClr val="tx2"/>
              </a:solidFill>
              <a:latin typeface="+mj-lt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7" name="Content Placeholder 3" descr="Tutor Trust 0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10187"/>
          <a:stretch>
            <a:fillRect/>
          </a:stretch>
        </p:blipFill>
        <p:spPr>
          <a:xfrm>
            <a:off x="-152400" y="0"/>
            <a:ext cx="9332913" cy="6927850"/>
          </a:xfrm>
        </p:spPr>
      </p:pic>
      <p:sp>
        <p:nvSpPr>
          <p:cNvPr id="7" name="Rectangle 6"/>
          <p:cNvSpPr/>
          <p:nvPr/>
        </p:nvSpPr>
        <p:spPr>
          <a:xfrm>
            <a:off x="-252536" y="5315724"/>
            <a:ext cx="8784976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600" b="1" dirty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The Story So Far</a:t>
            </a:r>
            <a:endParaRPr lang="en-US" sz="9600" b="1" dirty="0">
              <a:ln w="38100" cmpd="sng">
                <a:solidFill>
                  <a:schemeClr val="tx1"/>
                </a:solidFill>
                <a:prstDash val="solid"/>
              </a:ln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Tutor Trust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0795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03350" y="274638"/>
            <a:ext cx="728345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2"/>
                </a:solidFill>
                <a:latin typeface="+mn-lt"/>
              </a:rPr>
              <a:t>The story so far</a:t>
            </a:r>
            <a:endParaRPr lang="en-US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First tuition session in February 2012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Delivered over 25,000 hours of tuition with over 3,000 pupils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Now working with over 100 Primary and Secondary Schools in Greater Manchester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Maths, English and Science tuition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Looked After Children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Manchester College – Post 16 GCSE students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Summer Schools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Coding Pilot </a:t>
            </a:r>
            <a:r>
              <a:rPr lang="en-GB" dirty="0" smtClean="0">
                <a:solidFill>
                  <a:schemeClr val="tx2"/>
                </a:solidFill>
                <a:latin typeface="+mj-lt"/>
              </a:rPr>
              <a:t>complete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Teens &amp; Toddlers partnership – providing educational support to 500+ children at </a:t>
            </a:r>
            <a:r>
              <a:rPr lang="en-GB" smtClean="0">
                <a:solidFill>
                  <a:schemeClr val="tx2"/>
                </a:solidFill>
                <a:latin typeface="+mj-lt"/>
              </a:rPr>
              <a:t>risk of becoming </a:t>
            </a:r>
            <a:r>
              <a:rPr lang="en-GB" dirty="0" smtClean="0">
                <a:solidFill>
                  <a:schemeClr val="tx2"/>
                </a:solidFill>
                <a:latin typeface="+mj-lt"/>
              </a:rPr>
              <a:t>NEET</a:t>
            </a:r>
            <a:endParaRPr lang="en-GB" dirty="0" smtClean="0">
              <a:solidFill>
                <a:schemeClr val="tx2"/>
              </a:solidFill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Content Placeholder 18" descr="Tutor Trust 08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-4405"/>
          <a:stretch>
            <a:fillRect/>
          </a:stretch>
        </p:blipFill>
        <p:spPr>
          <a:xfrm>
            <a:off x="-900113" y="-26988"/>
            <a:ext cx="10367963" cy="7216776"/>
          </a:xfrm>
        </p:spPr>
      </p:pic>
      <p:sp>
        <p:nvSpPr>
          <p:cNvPr id="21" name="Rectangle 20"/>
          <p:cNvSpPr/>
          <p:nvPr/>
        </p:nvSpPr>
        <p:spPr>
          <a:xfrm>
            <a:off x="3419872" y="5288340"/>
            <a:ext cx="5688632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The Future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Tutor Trust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0795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03350" y="274638"/>
            <a:ext cx="728345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2"/>
                </a:solidFill>
                <a:latin typeface="+mn-lt"/>
              </a:rPr>
              <a:t>Plans for 2014/15</a:t>
            </a:r>
            <a:endParaRPr lang="en-US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Continue to build upon last year’s success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Continue to expand services we offer – subjects and age ranges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Establish satellite operation in another city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Improved ‘Tutor Network’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  <a:latin typeface="+mj-lt"/>
              </a:rPr>
              <a:t>Develop new partnerships within the education sector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0243" name="Content Placeholder 7" descr="Tutor Trust 04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7970"/>
          <a:stretch>
            <a:fillRect/>
          </a:stretch>
        </p:blipFill>
        <p:spPr>
          <a:xfrm>
            <a:off x="0" y="0"/>
            <a:ext cx="9540875" cy="6911975"/>
          </a:xfrm>
        </p:spPr>
      </p:pic>
      <p:sp>
        <p:nvSpPr>
          <p:cNvPr id="9" name="Rectangle 8"/>
          <p:cNvSpPr/>
          <p:nvPr/>
        </p:nvSpPr>
        <p:spPr>
          <a:xfrm>
            <a:off x="5508104" y="5288340"/>
            <a:ext cx="3816424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ln w="38100" cmpd="sng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Tutors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</TotalTime>
  <Words>364</Words>
  <Application>Microsoft Office PowerPoint</Application>
  <PresentationFormat>On-screen Show (4:3)</PresentationFormat>
  <Paragraphs>63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Who We Are</vt:lpstr>
      <vt:lpstr>Rigour and Quality</vt:lpstr>
      <vt:lpstr>Slide 5</vt:lpstr>
      <vt:lpstr>The story so far</vt:lpstr>
      <vt:lpstr>Slide 7</vt:lpstr>
      <vt:lpstr>Plans for 2014/15</vt:lpstr>
      <vt:lpstr>Slide 9</vt:lpstr>
      <vt:lpstr>Tutors</vt:lpstr>
      <vt:lpstr>Recruitment &amp; Training</vt:lpstr>
      <vt:lpstr>Our Tutors</vt:lpstr>
      <vt:lpstr>Slide 13</vt:lpstr>
      <vt:lpstr>Slide 14</vt:lpstr>
      <vt:lpstr>Models of Tuition</vt:lpstr>
      <vt:lpstr>Slide 16</vt:lpstr>
    </vt:vector>
  </TitlesOfParts>
  <Company>Manchester Solutions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TTTAPA</dc:creator>
  <cp:lastModifiedBy>TTTJHA</cp:lastModifiedBy>
  <cp:revision>94</cp:revision>
  <dcterms:created xsi:type="dcterms:W3CDTF">2012-03-15T16:26:04Z</dcterms:created>
  <dcterms:modified xsi:type="dcterms:W3CDTF">2014-11-10T13:57:56Z</dcterms:modified>
</cp:coreProperties>
</file>