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56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4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46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84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35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652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85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67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16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3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10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85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92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F67BB-D04B-4DF5-99EE-6C58C721FF45}" type="datetimeFigureOut">
              <a:rPr lang="en-GB" smtClean="0"/>
              <a:t>13/12/2021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4D988-E4C5-45E6-A8E9-70FB3D35A0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6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ulie.froud@manchester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cuments.manchester.ac.uk/display.aspx?DocID=29871" TargetMode="External"/><Relationship Id="rId2" Type="http://schemas.openxmlformats.org/officeDocument/2006/relationships/hyperlink" Target="https://www.training.itservices.manchester.ac.uk/uom/ERM/research_ethics_handbook_Humanities/#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ulie.froud@manchester.ac.uk" TargetMode="External"/><Relationship Id="rId5" Type="http://schemas.openxmlformats.org/officeDocument/2006/relationships/hyperlink" Target="https://manchester.padlet.org/mfbxwkt2/AMBS_PGR_Ethics" TargetMode="External"/><Relationship Id="rId4" Type="http://schemas.openxmlformats.org/officeDocument/2006/relationships/hyperlink" Target="https://www.staffnet.manchester.ac.uk/rbe/ethics-integrity/ethics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chester.padlet.org/mfbxwkt2/AMBS_PGR_Ethics" TargetMode="External"/><Relationship Id="rId2" Type="http://schemas.openxmlformats.org/officeDocument/2006/relationships/hyperlink" Target="https://www.staffnet.manchester.ac.uk/rbe/ethics-integrity/ethics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3796E02-59E7-4F88-B2DD-21B539B83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AF563D-E130-4C2A-921F-3B1A31BB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A264C72-A571-4CB8-A0B2-3BACB13D3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32DB4D3-5824-4E31-9EE2-BCEE633B2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557" y="574304"/>
            <a:ext cx="7525293" cy="1630559"/>
          </a:xfrm>
        </p:spPr>
        <p:txBody>
          <a:bodyPr wrap="square" anchor="b">
            <a:normAutofit fontScale="90000"/>
          </a:bodyPr>
          <a:lstStyle/>
          <a:p>
            <a:pPr algn="l">
              <a:lnSpc>
                <a:spcPct val="90000"/>
              </a:lnSpc>
            </a:pPr>
            <a:r>
              <a:rPr lang="en-GB" sz="5400" dirty="0"/>
              <a:t>AMBS</a:t>
            </a:r>
            <a:br>
              <a:rPr lang="en-GB" sz="5400" dirty="0"/>
            </a:br>
            <a:r>
              <a:rPr lang="en-GB" sz="5400" dirty="0"/>
              <a:t>Research Ethics for PGRs</a:t>
            </a:r>
            <a:br>
              <a:rPr lang="en-GB" sz="5400" dirty="0"/>
            </a:br>
            <a:r>
              <a:rPr lang="en-GB" sz="4000" dirty="0"/>
              <a:t>13</a:t>
            </a:r>
            <a:r>
              <a:rPr lang="en-GB" sz="4000" baseline="30000" dirty="0"/>
              <a:t>th</a:t>
            </a:r>
            <a:r>
              <a:rPr lang="en-GB" sz="4000" dirty="0"/>
              <a:t> December 2021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150" y="2779166"/>
            <a:ext cx="7505700" cy="3602161"/>
          </a:xfrm>
        </p:spPr>
        <p:txBody>
          <a:bodyPr wrap="square" anchor="t">
            <a:normAutofit/>
          </a:bodyPr>
          <a:lstStyle/>
          <a:p>
            <a:pPr marL="514350" indent="-514350" algn="l">
              <a:buAutoNum type="arabicPeriod"/>
            </a:pPr>
            <a:r>
              <a:rPr lang="en-GB" sz="2400" dirty="0"/>
              <a:t>Introduction – your ethics journey</a:t>
            </a:r>
          </a:p>
          <a:p>
            <a:pPr marL="514350" indent="-514350" algn="l">
              <a:buAutoNum type="arabicPeriod"/>
            </a:pPr>
            <a:r>
              <a:rPr lang="en-GB" sz="2400" dirty="0"/>
              <a:t>Overview from Genevieve Pridham, Research Ethics Manager, UoM (followed by questions)</a:t>
            </a:r>
          </a:p>
          <a:p>
            <a:pPr marL="514350" indent="-514350" algn="l">
              <a:buAutoNum type="arabicPeriod"/>
            </a:pPr>
            <a:r>
              <a:rPr lang="en-GB" sz="2400" dirty="0"/>
              <a:t>Examples &amp; discussion – thinking about ethical issues</a:t>
            </a:r>
          </a:p>
          <a:p>
            <a:pPr marL="514350" indent="-514350" algn="l">
              <a:buAutoNum type="arabicPeriod"/>
            </a:pPr>
            <a:r>
              <a:rPr lang="en-GB" sz="2400" dirty="0"/>
              <a:t>Reflections and resources</a:t>
            </a:r>
          </a:p>
          <a:p>
            <a:pPr marL="514350" indent="-514350" algn="l">
              <a:buAutoNum type="arabicPeriod"/>
            </a:pPr>
            <a:endParaRPr lang="en-GB" sz="2400" dirty="0"/>
          </a:p>
          <a:p>
            <a:pPr algn="l"/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Julie Froud, AMBS Ethics chair for PGR and staff research </a:t>
            </a:r>
            <a:r>
              <a:rPr lang="en-GB" sz="2000" dirty="0">
                <a:solidFill>
                  <a:schemeClr val="tx1">
                    <a:alpha val="60000"/>
                  </a:schemeClr>
                </a:solidFill>
                <a:hlinkClick r:id="rId2"/>
              </a:rPr>
              <a:t>julie.froud@manchester.ac.uk</a:t>
            </a:r>
            <a:endParaRPr lang="en-GB" sz="2400" dirty="0"/>
          </a:p>
          <a:p>
            <a:pPr algn="l">
              <a:lnSpc>
                <a:spcPct val="90000"/>
              </a:lnSpc>
            </a:pPr>
            <a:endParaRPr lang="en-GB" sz="220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144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1340767"/>
            <a:ext cx="2456706" cy="4428207"/>
          </a:xfrm>
        </p:spPr>
        <p:txBody>
          <a:bodyPr anchor="t">
            <a:normAutofit/>
          </a:bodyPr>
          <a:lstStyle/>
          <a:p>
            <a:pPr algn="l"/>
            <a:r>
              <a:rPr lang="en-GB" sz="3500" dirty="0"/>
              <a:t>4. Reflections &amp;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945" y="1052736"/>
            <a:ext cx="5050632" cy="5370013"/>
          </a:xfrm>
        </p:spPr>
        <p:txBody>
          <a:bodyPr anchor="b">
            <a:noAutofit/>
          </a:bodyPr>
          <a:lstStyle/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Discuss with your supervisor in advance. Ethical issues should be considered while producing a detailed research design, not afterwards. Use the ethics tool (keep a screenshot of the result).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Familiarity with university policies and guidance on different aspects of research ethics and information governance. See PGR handbook for links.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Planning ahead/ allowing enough time to: </a:t>
            </a:r>
          </a:p>
          <a:p>
            <a:pPr marL="914400" lvl="1" indent="-514350">
              <a:buAutoNum type="alphaLcParenR"/>
            </a:pPr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develop the research design, data collection plan (including interview topics, surveys, consent form and PIS, data management plan; </a:t>
            </a:r>
          </a:p>
          <a:p>
            <a:pPr marL="914400" lvl="1" indent="-514350">
              <a:buAutoNum type="alphaLcParenR"/>
            </a:pPr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go through the ethical review process</a:t>
            </a:r>
          </a:p>
        </p:txBody>
      </p:sp>
    </p:spTree>
    <p:extLst>
      <p:ext uri="{BB962C8B-B14F-4D97-AF65-F5344CB8AC3E}">
        <p14:creationId xmlns:p14="http://schemas.microsoft.com/office/powerpoint/2010/main" val="1320334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6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496" y="836712"/>
            <a:ext cx="2213372" cy="4861832"/>
          </a:xfrm>
        </p:spPr>
        <p:txBody>
          <a:bodyPr anchor="t">
            <a:normAutofit/>
          </a:bodyPr>
          <a:lstStyle/>
          <a:p>
            <a:r>
              <a:rPr lang="en-GB" sz="3500" dirty="0"/>
              <a:t>Resources &amp;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816" y="836712"/>
            <a:ext cx="5760640" cy="5635823"/>
          </a:xfrm>
        </p:spPr>
        <p:txBody>
          <a:bodyPr anchor="b">
            <a:noAutofit/>
          </a:bodyPr>
          <a:lstStyle/>
          <a:p>
            <a:r>
              <a:rPr lang="en-GB" sz="2400" dirty="0">
                <a:solidFill>
                  <a:srgbClr val="7575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UoM digital online handbook</a:t>
            </a: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https://www.training.itservices.manchester.ac.uk/uom/ERM/research_ethics_handbook_Humanities/#/</a:t>
            </a:r>
            <a:r>
              <a:rPr lang="en-GB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GB" sz="2400" dirty="0">
                <a:solidFill>
                  <a:srgbClr val="7575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please also see the FAQ document   </a:t>
            </a:r>
          </a:p>
          <a:p>
            <a:pPr marL="0" indent="0">
              <a:buNone/>
            </a:pPr>
            <a:r>
              <a:rPr lang="en-GB" sz="1400" u="sng" dirty="0">
                <a:solidFill>
                  <a:srgbClr val="7575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/>
              </a:rPr>
              <a:t>https://documents.manchester.ac.uk/display.aspx?DocID=29871</a:t>
            </a:r>
            <a:r>
              <a:rPr lang="en-GB" sz="1400" dirty="0">
                <a:solidFill>
                  <a:srgbClr val="7575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University research ethics pages: </a:t>
            </a:r>
            <a:r>
              <a:rPr lang="en-GB" sz="1400" dirty="0">
                <a:solidFill>
                  <a:schemeClr val="tx1">
                    <a:alpha val="60000"/>
                  </a:schemeClr>
                </a:solidFill>
                <a:hlinkClick r:id="rId4"/>
              </a:rPr>
              <a:t>https://www.staffnet.manchester.ac.uk/rbe/ethics-integrity/ethics/</a:t>
            </a:r>
            <a:endParaRPr lang="en-GB" sz="1400" dirty="0">
              <a:solidFill>
                <a:schemeClr val="tx1">
                  <a:alpha val="60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AMBS PGR handbook: outline and links to guidance and policies; PGR ethics noticeboard </a:t>
            </a:r>
            <a:r>
              <a:rPr lang="en-GB" sz="1400" dirty="0">
                <a:solidFill>
                  <a:schemeClr val="tx1">
                    <a:alpha val="60000"/>
                  </a:schemeClr>
                </a:solidFill>
                <a:hlinkClick r:id="rId5"/>
              </a:rPr>
              <a:t>https://manchester.padlet.org/mfbxwkt2/AMBS_PGR_Ethics</a:t>
            </a:r>
            <a:r>
              <a:rPr lang="en-GB" sz="1400" dirty="0">
                <a:solidFill>
                  <a:schemeClr val="tx1">
                    <a:alpha val="60000"/>
                  </a:schemeClr>
                </a:solidFill>
              </a:rPr>
              <a:t> </a:t>
            </a:r>
          </a:p>
          <a:p>
            <a:r>
              <a:rPr lang="en-GB" sz="2400" b="1" dirty="0">
                <a:solidFill>
                  <a:schemeClr val="tx1">
                    <a:alpha val="60000"/>
                  </a:schemeClr>
                </a:solidFill>
              </a:rPr>
              <a:t>Your supervisory team</a:t>
            </a:r>
          </a:p>
          <a:p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AMBS research ethics: monthly clinics – just drop in to ask questions. Ethics chair (PGR): </a:t>
            </a:r>
            <a:r>
              <a:rPr lang="en-GB" sz="1400" dirty="0">
                <a:solidFill>
                  <a:schemeClr val="tx1">
                    <a:alpha val="60000"/>
                  </a:schemeClr>
                </a:solidFill>
                <a:hlinkClick r:id="rId6"/>
              </a:rPr>
              <a:t>julie.froud@manchester.ac.uk</a:t>
            </a:r>
            <a:r>
              <a:rPr lang="en-GB" sz="1400" dirty="0">
                <a:solidFill>
                  <a:schemeClr val="tx1">
                    <a:alpha val="60000"/>
                  </a:schemeClr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7033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3796E02-59E7-4F88-B2DD-21B539B83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AF563D-E130-4C2A-921F-3B1A31BB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A264C72-A571-4CB8-A0B2-3BACB13D3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32DB4D3-5824-4E31-9EE2-BCEE633B2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557" y="574305"/>
            <a:ext cx="7732883" cy="1054495"/>
          </a:xfrm>
        </p:spPr>
        <p:txBody>
          <a:bodyPr wrap="square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GB" sz="4000" dirty="0"/>
              <a:t>1. Introduction – your ethics journey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149" y="1988840"/>
            <a:ext cx="7732883" cy="4392487"/>
          </a:xfrm>
        </p:spPr>
        <p:txBody>
          <a:bodyPr wrap="square" anchor="t"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dirty="0"/>
              <a:t>This session – building on the online ethics handbook</a:t>
            </a:r>
            <a:endParaRPr lang="en-GB" dirty="0">
              <a:highlight>
                <a:srgbClr val="FFFF00"/>
              </a:highlight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dirty="0"/>
              <a:t>March 2022 – a workshop on completing the ethical approval application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dirty="0"/>
              <a:t>Monthly ethics drop-ins for AMBS PGRS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dirty="0"/>
              <a:t>Ongoing information, guidance &amp; support UoM ethics pages </a:t>
            </a:r>
            <a:r>
              <a:rPr lang="en-GB" sz="1400" dirty="0">
                <a:hlinkClick r:id="rId2"/>
              </a:rPr>
              <a:t>https://www.staffnet.manchester.ac.uk/rbe/ethics-integrity/ethics/</a:t>
            </a:r>
            <a:r>
              <a:rPr lang="en-GB" sz="1400" dirty="0"/>
              <a:t>  </a:t>
            </a:r>
            <a:r>
              <a:rPr lang="en-GB" dirty="0"/>
              <a:t>and AMBS Ethics noticeboard </a:t>
            </a:r>
            <a:r>
              <a:rPr lang="en-GB" sz="1400" dirty="0">
                <a:hlinkClick r:id="rId3"/>
              </a:rPr>
              <a:t>https://manchester.padlet.org/mfbxwkt2/AMBS_PGR_Ethics</a:t>
            </a:r>
            <a:endParaRPr lang="en-GB" sz="1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15185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3796E02-59E7-4F88-B2DD-21B539B83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AF563D-E130-4C2A-921F-3B1A31BB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A264C72-A571-4CB8-A0B2-3BACB13D3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32DB4D3-5824-4E31-9EE2-BCEE633B2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557" y="574304"/>
            <a:ext cx="7525293" cy="1630559"/>
          </a:xfrm>
        </p:spPr>
        <p:txBody>
          <a:bodyPr wrap="square"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GB" sz="5400" dirty="0"/>
              <a:t>3. Examples &amp; discussion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150" y="2779166"/>
            <a:ext cx="7505700" cy="3602161"/>
          </a:xfrm>
        </p:spPr>
        <p:txBody>
          <a:bodyPr wrap="square" anchor="t">
            <a:normAutofit lnSpcReduction="10000"/>
          </a:bodyPr>
          <a:lstStyle/>
          <a:p>
            <a:pPr algn="l"/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Key issues to consider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What data is to be collected?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From whom (participants)?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How (methods)?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Where?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Ethical risks for participants and/or for the researcher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Data management</a:t>
            </a:r>
          </a:p>
          <a:p>
            <a:pPr marL="0" indent="0" algn="l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What does this imply for the level of risk? What other information might you need to consider this?</a:t>
            </a:r>
          </a:p>
          <a:p>
            <a:pPr algn="l">
              <a:lnSpc>
                <a:spcPct val="90000"/>
              </a:lnSpc>
            </a:pPr>
            <a:endParaRPr lang="en-GB" sz="2200" b="1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45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907143"/>
            <a:ext cx="2213372" cy="4861832"/>
          </a:xfrm>
        </p:spPr>
        <p:txBody>
          <a:bodyPr anchor="t">
            <a:normAutofit/>
          </a:bodyPr>
          <a:lstStyle/>
          <a:p>
            <a:r>
              <a:rPr lang="en-GB" sz="3500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580225"/>
            <a:ext cx="5472608" cy="4247262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A PhD researcher working on supply chain management, plans to use a company database obtained via a network contact. The database mainly contains information about suppliers and orders.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What issues might be important in relation to ethical review?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What further information is necessary to decide about risk level?</a:t>
            </a:r>
          </a:p>
          <a:p>
            <a:pPr marL="0" indent="0">
              <a:buNone/>
            </a:pPr>
            <a:endParaRPr lang="en-GB" sz="1700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14C864-F455-4CC7-9830-E5C6D6EE0969}"/>
              </a:ext>
            </a:extLst>
          </p:cNvPr>
          <p:cNvSpPr txBox="1"/>
          <p:nvPr/>
        </p:nvSpPr>
        <p:spPr>
          <a:xfrm>
            <a:off x="7020273" y="2204864"/>
            <a:ext cx="1944216" cy="452431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Key issues to consider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What data is to be collected?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From whom (participants)?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How (methods)?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Where?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Ethical risks for participants and/or for the researcher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Data management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52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907143"/>
            <a:ext cx="2213372" cy="4861832"/>
          </a:xfrm>
        </p:spPr>
        <p:txBody>
          <a:bodyPr anchor="t">
            <a:normAutofit/>
          </a:bodyPr>
          <a:lstStyle/>
          <a:p>
            <a:pPr algn="l"/>
            <a:r>
              <a:rPr lang="en-GB" sz="3500" dirty="0"/>
              <a:t>Example 1: ethical issues/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9872" y="1556792"/>
            <a:ext cx="5050632" cy="4861831"/>
          </a:xfrm>
        </p:spPr>
        <p:txBody>
          <a:bodyPr anchor="b">
            <a:normAutofit lnSpcReduction="10000"/>
          </a:bodyPr>
          <a:lstStyle/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Assessing ethical issues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Secondary data: what is the data?; does it include personal, confidential or sensitive information?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Consent to use the data: 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-from the company?; 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-from the suppliers (the data subjects)?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Other issues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Where is the data/ possible issues relating to export of data?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How will be data be transferred, stored…?</a:t>
            </a:r>
          </a:p>
          <a:p>
            <a:pPr marL="0" indent="0">
              <a:buNone/>
            </a:pPr>
            <a:endParaRPr lang="en-GB" sz="2400" b="1" dirty="0">
              <a:solidFill>
                <a:schemeClr val="tx1">
                  <a:alpha val="60000"/>
                </a:schemeClr>
              </a:solidFill>
            </a:endParaRPr>
          </a:p>
          <a:p>
            <a:pPr marL="0" indent="0">
              <a:buNone/>
            </a:pPr>
            <a:endParaRPr lang="en-GB" sz="1700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148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907143"/>
            <a:ext cx="2492970" cy="624224"/>
          </a:xfrm>
        </p:spPr>
        <p:txBody>
          <a:bodyPr anchor="t">
            <a:normAutofit fontScale="90000"/>
          </a:bodyPr>
          <a:lstStyle/>
          <a:p>
            <a:r>
              <a:rPr lang="en-GB" sz="3500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6031582" cy="4555703"/>
          </a:xfrm>
        </p:spPr>
        <p:txBody>
          <a:bodyPr anchor="b">
            <a:normAutofit fontScale="92500" lnSpcReduction="20000"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PhD research on precarious work involving recorded interviews with workers and managers in the UK and Italy (either face-to-face or online). Agreement in principle from several organisations to conduct data collection.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Data collection from workers will include employment history, trade union membership, attitudes to precarity, work-life balance. 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Data collection from managers will include general HR issues, business planning, views about the future of work.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What might be important in relation to ethical review?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What further information is necessary to decide about risk level?</a:t>
            </a:r>
          </a:p>
          <a:p>
            <a:endParaRPr lang="en-GB" sz="1700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3AA8BB-7BC3-4A4A-8308-8EE59B5C9A2C}"/>
              </a:ext>
            </a:extLst>
          </p:cNvPr>
          <p:cNvSpPr txBox="1"/>
          <p:nvPr/>
        </p:nvSpPr>
        <p:spPr>
          <a:xfrm>
            <a:off x="7020273" y="2204864"/>
            <a:ext cx="1944216" cy="452431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Key issues to consider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What data is to be collected?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From whom (participants)?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How (methods)?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Where?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Ethical risks for participants and/or for the researcher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Data management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058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907143"/>
            <a:ext cx="2213372" cy="4861832"/>
          </a:xfrm>
        </p:spPr>
        <p:txBody>
          <a:bodyPr anchor="t">
            <a:normAutofit/>
          </a:bodyPr>
          <a:lstStyle/>
          <a:p>
            <a:pPr algn="l"/>
            <a:r>
              <a:rPr lang="en-GB" sz="3500" dirty="0"/>
              <a:t>Example 2: ethical issues/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4718" y="1825625"/>
            <a:ext cx="5050632" cy="4699719"/>
          </a:xfrm>
        </p:spPr>
        <p:txBody>
          <a:bodyPr anchor="b">
            <a:noAutofit/>
          </a:bodyPr>
          <a:lstStyle/>
          <a:p>
            <a:pPr marL="0" indent="0">
              <a:buNone/>
            </a:pPr>
            <a:r>
              <a:rPr lang="en-GB" sz="2000" i="1" dirty="0">
                <a:solidFill>
                  <a:schemeClr val="tx1">
                    <a:alpha val="60000"/>
                  </a:schemeClr>
                </a:solidFill>
              </a:rPr>
              <a:t>Assessing ethical issues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What data will be collected? (personal, sensitive, confidential?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Confidentiality (will managers know who has participated?)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How will recruitment be organised (any risk of coercion?)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Possible disclosures? (manager-worker issues/ poor practice)?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Privacy for participants during the interview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If face-to-face, location of interviews (offices, public places….?) and travel</a:t>
            </a:r>
          </a:p>
          <a:p>
            <a:pPr marL="0" indent="0">
              <a:buNone/>
            </a:pPr>
            <a:endParaRPr lang="en-GB" sz="2000" dirty="0">
              <a:solidFill>
                <a:schemeClr val="tx1">
                  <a:alpha val="60000"/>
                </a:schemeClr>
              </a:solidFill>
            </a:endParaRPr>
          </a:p>
          <a:p>
            <a:pPr marL="0" indent="0">
              <a:buNone/>
            </a:pPr>
            <a:r>
              <a:rPr lang="en-GB" sz="2000" i="1" dirty="0">
                <a:solidFill>
                  <a:schemeClr val="tx1">
                    <a:alpha val="60000"/>
                  </a:schemeClr>
                </a:solidFill>
              </a:rPr>
              <a:t>Other issues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Translation of documents</a:t>
            </a:r>
          </a:p>
          <a:p>
            <a:r>
              <a:rPr lang="en-GB" sz="2000" dirty="0">
                <a:solidFill>
                  <a:schemeClr val="tx1">
                    <a:alpha val="60000"/>
                  </a:schemeClr>
                </a:solidFill>
              </a:rPr>
              <a:t>Recordings and data management (including anonymity)</a:t>
            </a:r>
          </a:p>
        </p:txBody>
      </p:sp>
    </p:spTree>
    <p:extLst>
      <p:ext uri="{BB962C8B-B14F-4D97-AF65-F5344CB8AC3E}">
        <p14:creationId xmlns:p14="http://schemas.microsoft.com/office/powerpoint/2010/main" val="972210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907143"/>
            <a:ext cx="2213372" cy="4861832"/>
          </a:xfrm>
        </p:spPr>
        <p:txBody>
          <a:bodyPr anchor="t">
            <a:normAutofit/>
          </a:bodyPr>
          <a:lstStyle/>
          <a:p>
            <a:r>
              <a:rPr lang="en-GB" sz="350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3893" y="1772816"/>
            <a:ext cx="5815558" cy="4699719"/>
          </a:xfrm>
        </p:spPr>
        <p:txBody>
          <a:bodyPr anchor="b">
            <a:no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alpha val="60000"/>
                  </a:schemeClr>
                </a:solidFill>
              </a:rPr>
              <a:t>PhD research on stress related to multi-tasking. Data collection will involve asking a sample of students to complete a standard personality test, followed by a series of timed tasks in the AMBS behavioural lab and a further survey of how the participants felt about their performance.  Participants will receive a voucher.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What might be important in relation to ethical review?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>
                    <a:alpha val="60000"/>
                  </a:schemeClr>
                </a:solidFill>
              </a:rPr>
              <a:t>What further information is necessary to decide about risk level?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8E88E9-0F74-4572-90B9-DE9ED261D150}"/>
              </a:ext>
            </a:extLst>
          </p:cNvPr>
          <p:cNvSpPr txBox="1"/>
          <p:nvPr/>
        </p:nvSpPr>
        <p:spPr>
          <a:xfrm>
            <a:off x="7020273" y="2204864"/>
            <a:ext cx="1944216" cy="452431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Key issues to consider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What data is to be collected?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From whom (participants)?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How (methods)?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Where?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Ethical risks for participants and/or for the researcher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>
                    <a:alpha val="60000"/>
                  </a:schemeClr>
                </a:solidFill>
              </a:rPr>
              <a:t>Data management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078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F995063-C99E-4035-9D65-4CB27810F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632E6E-09F6-4CB8-8438-22C1233D8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2029E5A-94A7-4C3B-9B0D-2BED2CE4B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30C4F6-F527-4F1A-A7E7-B50F032E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150" y="907143"/>
            <a:ext cx="2213372" cy="4861832"/>
          </a:xfrm>
        </p:spPr>
        <p:txBody>
          <a:bodyPr anchor="t">
            <a:normAutofit/>
          </a:bodyPr>
          <a:lstStyle/>
          <a:p>
            <a:pPr algn="l"/>
            <a:r>
              <a:rPr lang="en-GB" sz="3500" dirty="0"/>
              <a:t>Example 3: ethical issues/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4718" y="1825625"/>
            <a:ext cx="5050632" cy="4699719"/>
          </a:xfrm>
        </p:spPr>
        <p:txBody>
          <a:bodyPr anchor="b">
            <a:normAutofit/>
          </a:bodyPr>
          <a:lstStyle/>
          <a:p>
            <a:pPr marL="0" indent="0">
              <a:buNone/>
            </a:pPr>
            <a:r>
              <a:rPr lang="en-GB" sz="2800" i="1" dirty="0">
                <a:solidFill>
                  <a:schemeClr val="tx1">
                    <a:alpha val="60000"/>
                  </a:schemeClr>
                </a:solidFill>
              </a:rPr>
              <a:t>Assessing ethical issues</a:t>
            </a:r>
          </a:p>
          <a:p>
            <a:r>
              <a:rPr lang="en-GB" sz="2800" dirty="0">
                <a:solidFill>
                  <a:schemeClr val="tx1">
                    <a:alpha val="60000"/>
                  </a:schemeClr>
                </a:solidFill>
              </a:rPr>
              <a:t>Appropriate use of rewards/ compensation for time</a:t>
            </a:r>
          </a:p>
          <a:p>
            <a:r>
              <a:rPr lang="en-GB" sz="2800" dirty="0">
                <a:solidFill>
                  <a:schemeClr val="tx1">
                    <a:alpha val="60000"/>
                  </a:schemeClr>
                </a:solidFill>
              </a:rPr>
              <a:t>Which students? (Dependence?) </a:t>
            </a:r>
          </a:p>
          <a:p>
            <a:r>
              <a:rPr lang="en-GB" sz="2800" dirty="0">
                <a:solidFill>
                  <a:schemeClr val="tx1">
                    <a:alpha val="60000"/>
                  </a:schemeClr>
                </a:solidFill>
              </a:rPr>
              <a:t>Likely to cause discomfort or distress? -&gt; distress policies</a:t>
            </a:r>
          </a:p>
          <a:p>
            <a:r>
              <a:rPr lang="en-GB" sz="2800" dirty="0">
                <a:solidFill>
                  <a:schemeClr val="tx1">
                    <a:alpha val="60000"/>
                  </a:schemeClr>
                </a:solidFill>
              </a:rPr>
              <a:t>Use of lab? -&gt; risk assessment</a:t>
            </a:r>
          </a:p>
          <a:p>
            <a:endParaRPr lang="en-GB" sz="2800" dirty="0">
              <a:solidFill>
                <a:schemeClr val="tx1">
                  <a:alpha val="60000"/>
                </a:schemeClr>
              </a:solidFill>
            </a:endParaRPr>
          </a:p>
          <a:p>
            <a:pPr marL="0" indent="0">
              <a:buNone/>
            </a:pPr>
            <a:endParaRPr lang="en-GB" sz="1700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5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969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AMBS Research Ethics for PGRs 13th December 2021</vt:lpstr>
      <vt:lpstr>1. Introduction – your ethics journey</vt:lpstr>
      <vt:lpstr>3. Examples &amp; discussion </vt:lpstr>
      <vt:lpstr>Example 1</vt:lpstr>
      <vt:lpstr>Example 1: ethical issues/ questions</vt:lpstr>
      <vt:lpstr>Example 2</vt:lpstr>
      <vt:lpstr>Example 2: ethical issues/ questions</vt:lpstr>
      <vt:lpstr>Example 3</vt:lpstr>
      <vt:lpstr>Example 3: ethical issues/ questions</vt:lpstr>
      <vt:lpstr>4. Reflections &amp; resources</vt:lpstr>
      <vt:lpstr>Resources &amp;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about ethical review - Examples  to consider - Planning ahead  </dc:title>
  <dc:creator>Julie Froud</dc:creator>
  <cp:lastModifiedBy>Julie Froud</cp:lastModifiedBy>
  <cp:revision>9</cp:revision>
  <dcterms:created xsi:type="dcterms:W3CDTF">2020-12-12T16:16:18Z</dcterms:created>
  <dcterms:modified xsi:type="dcterms:W3CDTF">2021-12-13T15:44:53Z</dcterms:modified>
</cp:coreProperties>
</file>