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4" r:id="rId2"/>
  </p:sldIdLst>
  <p:sldSz cx="9601200" cy="12801600" type="A3"/>
  <p:notesSz cx="6858000" cy="9144000"/>
  <p:defaultTextStyle>
    <a:defPPr>
      <a:defRPr lang="en-US"/>
    </a:defPPr>
    <a:lvl1pPr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609600" indent="-152400"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220788" indent="-306388"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831975" indent="-460375"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443163" indent="-614363"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Lee" initials="E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4626"/>
    <a:srgbClr val="F05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4941" autoAdjust="0"/>
    <p:restoredTop sz="50067"/>
  </p:normalViewPr>
  <p:slideViewPr>
    <p:cSldViewPr snapToObjects="1">
      <p:cViewPr>
        <p:scale>
          <a:sx n="100" d="100"/>
          <a:sy n="100" d="100"/>
        </p:scale>
        <p:origin x="1016" y="344"/>
      </p:cViewPr>
      <p:guideLst>
        <p:guide orient="horz" pos="4032"/>
        <p:guide pos="30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4311AC9-B7E2-5E4E-A538-8AD967CD3C51}" type="datetime1">
              <a:rPr lang="en-AU"/>
              <a:pPr>
                <a:defRPr/>
              </a:pPr>
              <a:t>30/9/22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CE21357-F778-8241-9D10-22810125E1F2}" type="slidenum">
              <a:rPr lang="en-US"/>
              <a:pPr>
                <a:defRPr/>
              </a:pPr>
              <a:t>‹#›</a:t>
            </a:fld>
            <a:endParaRPr lang="en-US" dirty="0"/>
          </a:p>
        </p:txBody>
      </p:sp>
    </p:spTree>
    <p:extLst>
      <p:ext uri="{BB962C8B-B14F-4D97-AF65-F5344CB8AC3E}">
        <p14:creationId xmlns:p14="http://schemas.microsoft.com/office/powerpoint/2010/main" val="3847184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10956" fontAlgn="auto">
              <a:spcBef>
                <a:spcPts val="0"/>
              </a:spcBef>
              <a:spcAft>
                <a:spcPts val="0"/>
              </a:spcAft>
              <a:defRPr sz="1200" smtClean="0">
                <a:latin typeface="+mn-lt"/>
                <a:ea typeface="+mn-ea"/>
                <a:cs typeface="+mn-cs"/>
              </a:defRPr>
            </a:lvl1pPr>
          </a:lstStyle>
          <a:p>
            <a:pPr>
              <a:defRPr/>
            </a:pPr>
            <a:fld id="{239CF495-6B66-AE44-B22D-1AB475A190B9}" type="datetime1">
              <a:rPr lang="en-AU"/>
              <a:pPr>
                <a:defRPr/>
              </a:pPr>
              <a:t>30/9/22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10956" fontAlgn="auto">
              <a:spcBef>
                <a:spcPts val="0"/>
              </a:spcBef>
              <a:spcAft>
                <a:spcPts val="0"/>
              </a:spcAft>
              <a:defRPr sz="1200">
                <a:latin typeface="+mn-lt"/>
                <a:ea typeface="+mn-ea"/>
                <a:cs typeface="+mn-cs"/>
              </a:defRPr>
            </a:lvl1pPr>
          </a:lstStyle>
          <a:p>
            <a:pPr>
              <a:defRPr/>
            </a:pPr>
            <a:fld id="{0CFE03D5-7B9E-324A-AE0F-9714F93FEA82}" type="slidenum">
              <a:rPr lang="en-US"/>
              <a:pPr>
                <a:defRPr/>
              </a:pPr>
              <a:t>‹#›</a:t>
            </a:fld>
            <a:endParaRPr lang="en-US" dirty="0"/>
          </a:p>
        </p:txBody>
      </p:sp>
    </p:spTree>
    <p:extLst>
      <p:ext uri="{BB962C8B-B14F-4D97-AF65-F5344CB8AC3E}">
        <p14:creationId xmlns:p14="http://schemas.microsoft.com/office/powerpoint/2010/main" val="3135718962"/>
      </p:ext>
    </p:extLst>
  </p:cSld>
  <p:clrMap bg1="lt1" tx1="dk1" bg2="lt2" tx2="dk2" accent1="accent1" accent2="accent2" accent3="accent3" accent4="accent4" accent5="accent5" accent6="accent6" hlink="hlink" folHlink="folHlink"/>
  <p:hf hdr="0" ftr="0" dt="0"/>
  <p:notesStyle>
    <a:lvl1pPr algn="l" defTabSz="609600"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600"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20788"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31975"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43163"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54782" algn="l" defTabSz="610956" rtl="0" eaLnBrk="1" latinLnBrk="0" hangingPunct="1">
      <a:defRPr sz="1600" kern="1200">
        <a:solidFill>
          <a:schemeClr val="tx1"/>
        </a:solidFill>
        <a:latin typeface="+mn-lt"/>
        <a:ea typeface="+mn-ea"/>
        <a:cs typeface="+mn-cs"/>
      </a:defRPr>
    </a:lvl6pPr>
    <a:lvl7pPr marL="3665738" algn="l" defTabSz="610956" rtl="0" eaLnBrk="1" latinLnBrk="0" hangingPunct="1">
      <a:defRPr sz="1600" kern="1200">
        <a:solidFill>
          <a:schemeClr val="tx1"/>
        </a:solidFill>
        <a:latin typeface="+mn-lt"/>
        <a:ea typeface="+mn-ea"/>
        <a:cs typeface="+mn-cs"/>
      </a:defRPr>
    </a:lvl7pPr>
    <a:lvl8pPr marL="4276695" algn="l" defTabSz="610956" rtl="0" eaLnBrk="1" latinLnBrk="0" hangingPunct="1">
      <a:defRPr sz="1600" kern="1200">
        <a:solidFill>
          <a:schemeClr val="tx1"/>
        </a:solidFill>
        <a:latin typeface="+mn-lt"/>
        <a:ea typeface="+mn-ea"/>
        <a:cs typeface="+mn-cs"/>
      </a:defRPr>
    </a:lvl8pPr>
    <a:lvl9pPr marL="4887651" algn="l" defTabSz="61095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869A37CB-28BB-2B4B-BBE3-E21043CCD151}" type="slidenum">
              <a:rPr lang="en-US" smtClean="0"/>
              <a:pPr>
                <a:defRPr/>
              </a:pPr>
              <a:t>1</a:t>
            </a:fld>
            <a:endParaRPr lang="en-US" dirty="0"/>
          </a:p>
        </p:txBody>
      </p:sp>
    </p:spTree>
    <p:extLst>
      <p:ext uri="{BB962C8B-B14F-4D97-AF65-F5344CB8AC3E}">
        <p14:creationId xmlns:p14="http://schemas.microsoft.com/office/powerpoint/2010/main" val="2110291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3 poster - (body copy right hand side)">
    <p:spTree>
      <p:nvGrpSpPr>
        <p:cNvPr id="1" name=""/>
        <p:cNvGrpSpPr/>
        <p:nvPr/>
      </p:nvGrpSpPr>
      <p:grpSpPr>
        <a:xfrm>
          <a:off x="0" y="0"/>
          <a:ext cx="0" cy="0"/>
          <a:chOff x="0" y="0"/>
          <a:chExt cx="0" cy="0"/>
        </a:xfrm>
      </p:grpSpPr>
      <p:pic>
        <p:nvPicPr>
          <p:cNvPr id="6"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2"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3" name="Content Placeholder 2"/>
          <p:cNvSpPr>
            <a:spLocks noGrp="1"/>
          </p:cNvSpPr>
          <p:nvPr>
            <p:ph idx="1"/>
          </p:nvPr>
        </p:nvSpPr>
        <p:spPr>
          <a:xfrm>
            <a:off x="953453"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10" name="Content Placeholder 2"/>
          <p:cNvSpPr>
            <a:spLocks noGrp="1"/>
          </p:cNvSpPr>
          <p:nvPr>
            <p:ph idx="11"/>
          </p:nvPr>
        </p:nvSpPr>
        <p:spPr>
          <a:xfrm>
            <a:off x="3792489"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TextBox 8"/>
          <p:cNvSpPr txBox="1"/>
          <p:nvPr userDrawn="1"/>
        </p:nvSpPr>
        <p:spPr>
          <a:xfrm>
            <a:off x="953453" y="12161440"/>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00852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3 poster - (body copy left hand side)">
    <p:spTree>
      <p:nvGrpSpPr>
        <p:cNvPr id="1" name=""/>
        <p:cNvGrpSpPr/>
        <p:nvPr/>
      </p:nvGrpSpPr>
      <p:grpSpPr>
        <a:xfrm>
          <a:off x="0" y="0"/>
          <a:ext cx="0" cy="0"/>
          <a:chOff x="0" y="0"/>
          <a:chExt cx="0" cy="0"/>
        </a:xfrm>
      </p:grpSpPr>
      <p:pic>
        <p:nvPicPr>
          <p:cNvPr id="10"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194178"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7" name="Content Placeholder 2"/>
          <p:cNvSpPr>
            <a:spLocks noGrp="1"/>
          </p:cNvSpPr>
          <p:nvPr>
            <p:ph idx="11"/>
          </p:nvPr>
        </p:nvSpPr>
        <p:spPr>
          <a:xfrm>
            <a:off x="971234"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8"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12" name="TextBox 11"/>
          <p:cNvSpPr txBox="1"/>
          <p:nvPr userDrawn="1"/>
        </p:nvSpPr>
        <p:spPr>
          <a:xfrm>
            <a:off x="953453" y="12328267"/>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321047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flipV="1">
            <a:off x="9842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86296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842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6296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V="1">
            <a:off x="9773444" y="11738769"/>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172244" y="11737181"/>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1722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97734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3" r:id="rId1"/>
    <p:sldLayoutId id="2147483664" r:id="rId2"/>
  </p:sldLayoutIdLst>
  <p:hf sldNum="0" hdr="0" dt="0"/>
  <p:txStyles>
    <p:titleStyle>
      <a:lvl1pPr algn="l" defTabSz="609600" rtl="0" eaLnBrk="1" fontAlgn="base" hangingPunct="1">
        <a:spcBef>
          <a:spcPct val="0"/>
        </a:spcBef>
        <a:spcAft>
          <a:spcPct val="0"/>
        </a:spcAft>
        <a:defRPr sz="2500" b="1" kern="1200">
          <a:solidFill>
            <a:srgbClr val="FF0000"/>
          </a:solidFill>
          <a:latin typeface="Tw Cen MT"/>
          <a:ea typeface="ＭＳ Ｐゴシック" charset="0"/>
          <a:cs typeface="Tw Cen MT"/>
        </a:defRPr>
      </a:lvl1pPr>
      <a:lvl2pPr algn="l" defTabSz="609600" rtl="0" eaLnBrk="1" fontAlgn="base" hangingPunct="1">
        <a:spcBef>
          <a:spcPct val="0"/>
        </a:spcBef>
        <a:spcAft>
          <a:spcPct val="0"/>
        </a:spcAft>
        <a:defRPr sz="2500" b="1">
          <a:solidFill>
            <a:srgbClr val="FF0000"/>
          </a:solidFill>
          <a:latin typeface="Tw Cen MT" charset="0"/>
          <a:ea typeface="ＭＳ Ｐゴシック" charset="0"/>
        </a:defRPr>
      </a:lvl2pPr>
      <a:lvl3pPr algn="l" defTabSz="609600" rtl="0" eaLnBrk="1" fontAlgn="base" hangingPunct="1">
        <a:spcBef>
          <a:spcPct val="0"/>
        </a:spcBef>
        <a:spcAft>
          <a:spcPct val="0"/>
        </a:spcAft>
        <a:defRPr sz="2500" b="1">
          <a:solidFill>
            <a:srgbClr val="FF0000"/>
          </a:solidFill>
          <a:latin typeface="Tw Cen MT" charset="0"/>
          <a:ea typeface="ＭＳ Ｐゴシック" charset="0"/>
        </a:defRPr>
      </a:lvl3pPr>
      <a:lvl4pPr algn="l" defTabSz="609600" rtl="0" eaLnBrk="1" fontAlgn="base" hangingPunct="1">
        <a:spcBef>
          <a:spcPct val="0"/>
        </a:spcBef>
        <a:spcAft>
          <a:spcPct val="0"/>
        </a:spcAft>
        <a:defRPr sz="2500" b="1">
          <a:solidFill>
            <a:srgbClr val="FF0000"/>
          </a:solidFill>
          <a:latin typeface="Tw Cen MT" charset="0"/>
          <a:ea typeface="ＭＳ Ｐゴシック" charset="0"/>
        </a:defRPr>
      </a:lvl4pPr>
      <a:lvl5pPr algn="l" defTabSz="609600" rtl="0" eaLnBrk="1" fontAlgn="base" hangingPunct="1">
        <a:spcBef>
          <a:spcPct val="0"/>
        </a:spcBef>
        <a:spcAft>
          <a:spcPct val="0"/>
        </a:spcAft>
        <a:defRPr sz="2500" b="1">
          <a:solidFill>
            <a:srgbClr val="FF0000"/>
          </a:solidFill>
          <a:latin typeface="Tw Cen MT" charset="0"/>
          <a:ea typeface="ＭＳ Ｐゴシック" charset="0"/>
        </a:defRPr>
      </a:lvl5pPr>
      <a:lvl6pPr marL="457200" algn="l" defTabSz="609600" rtl="0" eaLnBrk="1" fontAlgn="base" hangingPunct="1">
        <a:spcBef>
          <a:spcPct val="0"/>
        </a:spcBef>
        <a:spcAft>
          <a:spcPct val="0"/>
        </a:spcAft>
        <a:defRPr sz="2500" b="1">
          <a:solidFill>
            <a:srgbClr val="FF0000"/>
          </a:solidFill>
          <a:latin typeface="Tw Cen MT" charset="0"/>
          <a:ea typeface="ＭＳ Ｐゴシック" charset="0"/>
        </a:defRPr>
      </a:lvl6pPr>
      <a:lvl7pPr marL="914400" algn="l" defTabSz="609600" rtl="0" eaLnBrk="1" fontAlgn="base" hangingPunct="1">
        <a:spcBef>
          <a:spcPct val="0"/>
        </a:spcBef>
        <a:spcAft>
          <a:spcPct val="0"/>
        </a:spcAft>
        <a:defRPr sz="2500" b="1">
          <a:solidFill>
            <a:srgbClr val="FF0000"/>
          </a:solidFill>
          <a:latin typeface="Tw Cen MT" charset="0"/>
          <a:ea typeface="ＭＳ Ｐゴシック" charset="0"/>
        </a:defRPr>
      </a:lvl7pPr>
      <a:lvl8pPr marL="1371600" algn="l" defTabSz="609600" rtl="0" eaLnBrk="1" fontAlgn="base" hangingPunct="1">
        <a:spcBef>
          <a:spcPct val="0"/>
        </a:spcBef>
        <a:spcAft>
          <a:spcPct val="0"/>
        </a:spcAft>
        <a:defRPr sz="2500" b="1">
          <a:solidFill>
            <a:srgbClr val="FF0000"/>
          </a:solidFill>
          <a:latin typeface="Tw Cen MT" charset="0"/>
          <a:ea typeface="ＭＳ Ｐゴシック" charset="0"/>
        </a:defRPr>
      </a:lvl8pPr>
      <a:lvl9pPr marL="1828800" algn="l" defTabSz="609600" rtl="0" eaLnBrk="1" fontAlgn="base" hangingPunct="1">
        <a:spcBef>
          <a:spcPct val="0"/>
        </a:spcBef>
        <a:spcAft>
          <a:spcPct val="0"/>
        </a:spcAft>
        <a:defRPr sz="2500" b="1">
          <a:solidFill>
            <a:srgbClr val="FF0000"/>
          </a:solidFill>
          <a:latin typeface="Tw Cen MT" charset="0"/>
          <a:ea typeface="ＭＳ Ｐゴシック" charset="0"/>
        </a:defRPr>
      </a:lvl9pPr>
    </p:titleStyle>
    <p:bodyStyle>
      <a:lvl1pPr marL="342900" indent="-342900" algn="l" defTabSz="609600" rtl="0" eaLnBrk="1" fontAlgn="base" hangingPunct="1">
        <a:lnSpc>
          <a:spcPts val="1800"/>
        </a:lnSpc>
        <a:spcBef>
          <a:spcPts val="1225"/>
        </a:spcBef>
        <a:spcAft>
          <a:spcPct val="0"/>
        </a:spcAft>
        <a:buFont typeface="Arial" charset="0"/>
        <a:defRPr lang="en-US" sz="1500" kern="120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747963"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0956" rtl="0" eaLnBrk="1" latinLnBrk="0" hangingPunct="1">
        <a:defRPr sz="2400" kern="1200">
          <a:solidFill>
            <a:schemeClr val="tx1"/>
          </a:solidFill>
          <a:latin typeface="+mn-lt"/>
          <a:ea typeface="+mn-ea"/>
          <a:cs typeface="+mn-cs"/>
        </a:defRPr>
      </a:lvl1pPr>
      <a:lvl2pPr marL="610956" algn="l" defTabSz="610956" rtl="0" eaLnBrk="1" latinLnBrk="0" hangingPunct="1">
        <a:defRPr sz="2400" kern="1200">
          <a:solidFill>
            <a:schemeClr val="tx1"/>
          </a:solidFill>
          <a:latin typeface="+mn-lt"/>
          <a:ea typeface="+mn-ea"/>
          <a:cs typeface="+mn-cs"/>
        </a:defRPr>
      </a:lvl2pPr>
      <a:lvl3pPr marL="1221913" algn="l" defTabSz="610956" rtl="0" eaLnBrk="1" latinLnBrk="0" hangingPunct="1">
        <a:defRPr sz="2400" kern="1200">
          <a:solidFill>
            <a:schemeClr val="tx1"/>
          </a:solidFill>
          <a:latin typeface="+mn-lt"/>
          <a:ea typeface="+mn-ea"/>
          <a:cs typeface="+mn-cs"/>
        </a:defRPr>
      </a:lvl3pPr>
      <a:lvl4pPr marL="1832869" algn="l" defTabSz="610956" rtl="0" eaLnBrk="1" latinLnBrk="0" hangingPunct="1">
        <a:defRPr sz="2400" kern="1200">
          <a:solidFill>
            <a:schemeClr val="tx1"/>
          </a:solidFill>
          <a:latin typeface="+mn-lt"/>
          <a:ea typeface="+mn-ea"/>
          <a:cs typeface="+mn-cs"/>
        </a:defRPr>
      </a:lvl4pPr>
      <a:lvl5pPr marL="2443825" algn="l" defTabSz="610956" rtl="0" eaLnBrk="1" latinLnBrk="0" hangingPunct="1">
        <a:defRPr sz="2400" kern="1200">
          <a:solidFill>
            <a:schemeClr val="tx1"/>
          </a:solidFill>
          <a:latin typeface="+mn-lt"/>
          <a:ea typeface="+mn-ea"/>
          <a:cs typeface="+mn-cs"/>
        </a:defRPr>
      </a:lvl5pPr>
      <a:lvl6pPr marL="3054782" algn="l" defTabSz="610956" rtl="0" eaLnBrk="1" latinLnBrk="0" hangingPunct="1">
        <a:defRPr sz="2400" kern="1200">
          <a:solidFill>
            <a:schemeClr val="tx1"/>
          </a:solidFill>
          <a:latin typeface="+mn-lt"/>
          <a:ea typeface="+mn-ea"/>
          <a:cs typeface="+mn-cs"/>
        </a:defRPr>
      </a:lvl6pPr>
      <a:lvl7pPr marL="3665738" algn="l" defTabSz="610956" rtl="0" eaLnBrk="1" latinLnBrk="0" hangingPunct="1">
        <a:defRPr sz="2400" kern="1200">
          <a:solidFill>
            <a:schemeClr val="tx1"/>
          </a:solidFill>
          <a:latin typeface="+mn-lt"/>
          <a:ea typeface="+mn-ea"/>
          <a:cs typeface="+mn-cs"/>
        </a:defRPr>
      </a:lvl7pPr>
      <a:lvl8pPr marL="4276695" algn="l" defTabSz="610956" rtl="0" eaLnBrk="1" latinLnBrk="0" hangingPunct="1">
        <a:defRPr sz="2400" kern="1200">
          <a:solidFill>
            <a:schemeClr val="tx1"/>
          </a:solidFill>
          <a:latin typeface="+mn-lt"/>
          <a:ea typeface="+mn-ea"/>
          <a:cs typeface="+mn-cs"/>
        </a:defRPr>
      </a:lvl8pPr>
      <a:lvl9pPr marL="4887651" algn="l" defTabSz="6109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uple of women in a room&#10;&#10;Description automatically generated with low confidence">
            <a:extLst>
              <a:ext uri="{FF2B5EF4-FFF2-40B4-BE49-F238E27FC236}">
                <a16:creationId xmlns:a16="http://schemas.microsoft.com/office/drawing/2014/main" id="{39C29780-F1D1-BE43-A557-6621C702CABA}"/>
              </a:ext>
            </a:extLst>
          </p:cNvPr>
          <p:cNvPicPr>
            <a:picLocks noChangeAspect="1"/>
          </p:cNvPicPr>
          <p:nvPr/>
        </p:nvPicPr>
        <p:blipFill rotWithShape="1">
          <a:blip r:embed="rId3"/>
          <a:srcRect t="8752" b="7982"/>
          <a:stretch/>
        </p:blipFill>
        <p:spPr>
          <a:xfrm>
            <a:off x="2971800" y="2117994"/>
            <a:ext cx="6335606" cy="3520806"/>
          </a:xfrm>
          <a:prstGeom prst="rect">
            <a:avLst/>
          </a:prstGeom>
        </p:spPr>
      </p:pic>
      <p:sp>
        <p:nvSpPr>
          <p:cNvPr id="5121" name="Title 1"/>
          <p:cNvSpPr>
            <a:spLocks noGrp="1"/>
          </p:cNvSpPr>
          <p:nvPr>
            <p:ph type="title"/>
          </p:nvPr>
        </p:nvSpPr>
        <p:spPr bwMode="auto">
          <a:xfrm>
            <a:off x="304800" y="762000"/>
            <a:ext cx="5752921" cy="121564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1800" dirty="0">
                <a:solidFill>
                  <a:srgbClr val="7030A0"/>
                </a:solidFill>
                <a:latin typeface="+mn-lt"/>
                <a:cs typeface="Microsoft Sans Serif" panose="020B0604020202020204" pitchFamily="34" charset="0"/>
              </a:rPr>
              <a:t>Social Anthropology Seminar</a:t>
            </a:r>
            <a:br>
              <a:rPr lang="en-US" sz="1800" dirty="0">
                <a:latin typeface="+mn-lt"/>
                <a:cs typeface="Microsoft Sans Serif" panose="020B0604020202020204" pitchFamily="34" charset="0"/>
              </a:rPr>
            </a:br>
            <a:br>
              <a:rPr lang="en-US" sz="1800" b="0" dirty="0">
                <a:solidFill>
                  <a:schemeClr val="tx1"/>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Presented by the </a:t>
            </a:r>
            <a:br>
              <a:rPr lang="en-US" sz="1800" b="0" dirty="0">
                <a:solidFill>
                  <a:schemeClr val="bg1">
                    <a:lumMod val="50000"/>
                  </a:schemeClr>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Department of Social Anthropology</a:t>
            </a:r>
            <a:br>
              <a:rPr lang="en-US" sz="2400" b="0" dirty="0">
                <a:solidFill>
                  <a:schemeClr val="tx1"/>
                </a:solidFill>
                <a:latin typeface="Tw Cen MT" charset="0"/>
              </a:rPr>
            </a:br>
            <a:endParaRPr lang="en-US" sz="2400" b="0" dirty="0">
              <a:solidFill>
                <a:schemeClr val="tx1"/>
              </a:solidFill>
              <a:latin typeface="Tw Cen MT" charset="0"/>
            </a:endParaRPr>
          </a:p>
        </p:txBody>
      </p:sp>
      <p:sp>
        <p:nvSpPr>
          <p:cNvPr id="8" name="Pentagon 7"/>
          <p:cNvSpPr/>
          <p:nvPr/>
        </p:nvSpPr>
        <p:spPr>
          <a:xfrm>
            <a:off x="-2559050" y="911225"/>
            <a:ext cx="2058987" cy="557213"/>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2191" tIns="61096" rIns="122191" bIns="61096" anchor="ctr"/>
          <a:lstStyle/>
          <a:p>
            <a:pPr algn="ctr" defTabSz="610956" fontAlgn="auto">
              <a:spcBef>
                <a:spcPts val="0"/>
              </a:spcBef>
              <a:spcAft>
                <a:spcPts val="0"/>
              </a:spcAft>
              <a:defRPr/>
            </a:pPr>
            <a:r>
              <a:rPr lang="en-US" sz="1300" dirty="0">
                <a:latin typeface="Tw Cen MT"/>
                <a:cs typeface="Tw Cen MT"/>
              </a:rPr>
              <a:t>A3 POSTER</a:t>
            </a:r>
          </a:p>
          <a:p>
            <a:pPr algn="ctr" defTabSz="610956" fontAlgn="auto">
              <a:spcBef>
                <a:spcPts val="0"/>
              </a:spcBef>
              <a:spcAft>
                <a:spcPts val="0"/>
              </a:spcAft>
              <a:defRPr/>
            </a:pPr>
            <a:r>
              <a:rPr lang="en-US" sz="1300" dirty="0">
                <a:latin typeface="Tw Cen MT"/>
                <a:cs typeface="Tw Cen MT"/>
              </a:rPr>
              <a:t>TEMPLATE</a:t>
            </a:r>
          </a:p>
        </p:txBody>
      </p:sp>
      <p:sp>
        <p:nvSpPr>
          <p:cNvPr id="14" name="Content Placeholder 2"/>
          <p:cNvSpPr>
            <a:spLocks noGrp="1"/>
          </p:cNvSpPr>
          <p:nvPr>
            <p:ph idx="1"/>
          </p:nvPr>
        </p:nvSpPr>
        <p:spPr bwMode="auto">
          <a:xfrm>
            <a:off x="304800" y="5638800"/>
            <a:ext cx="6019799" cy="6096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anchor="t" anchorCtr="0" compatLnSpc="1">
            <a:prstTxWarp prst="textNoShape">
              <a:avLst/>
            </a:prstTxWarp>
          </a:bodyPr>
          <a:lstStyle/>
          <a:p>
            <a:pPr>
              <a:lnSpc>
                <a:spcPct val="100000"/>
              </a:lnSpc>
              <a:spcAft>
                <a:spcPts val="600"/>
              </a:spcAft>
            </a:pPr>
            <a:endParaRPr lang="en-AU" b="1" dirty="0">
              <a:solidFill>
                <a:srgbClr val="FF0000"/>
              </a:solidFill>
            </a:endParaRPr>
          </a:p>
          <a:p>
            <a:pPr>
              <a:lnSpc>
                <a:spcPct val="100000"/>
              </a:lnSpc>
              <a:spcAft>
                <a:spcPts val="600"/>
              </a:spcAft>
            </a:pPr>
            <a:r>
              <a:rPr lang="en-US" sz="1600" b="1" dirty="0">
                <a:solidFill>
                  <a:srgbClr val="7030A0"/>
                </a:solidFill>
                <a:effectLst/>
                <a:latin typeface="+mn-lt"/>
                <a:ea typeface="Cambria" panose="02040503050406030204" pitchFamily="18" charset="0"/>
                <a:cs typeface="Calibri" panose="020F0502020204030204" pitchFamily="34" charset="0"/>
              </a:rPr>
              <a:t>Ethnographic Poetry and Porous Frames: Proximities and Practices</a:t>
            </a:r>
          </a:p>
          <a:p>
            <a:pPr>
              <a:lnSpc>
                <a:spcPct val="100000"/>
              </a:lnSpc>
              <a:spcAft>
                <a:spcPts val="600"/>
              </a:spcAft>
            </a:pPr>
            <a:r>
              <a:rPr lang="en-US" sz="1600" dirty="0">
                <a:solidFill>
                  <a:schemeClr val="tx1">
                    <a:lumMod val="50000"/>
                    <a:lumOff val="50000"/>
                  </a:schemeClr>
                </a:solidFill>
                <a:effectLst/>
                <a:latin typeface="+mn-lt"/>
                <a:ea typeface="Garamond" panose="02020404030301010803" pitchFamily="18" charset="0"/>
                <a:cs typeface="Calibri" panose="020F0502020204030204" pitchFamily="34" charset="0"/>
              </a:rPr>
              <a:t>In this presentation, I will discuss audiovisual material from two current, multi-modal research projects. </a:t>
            </a:r>
            <a:r>
              <a:rPr lang="en-US" sz="1600" i="1" dirty="0">
                <a:solidFill>
                  <a:schemeClr val="tx1">
                    <a:lumMod val="50000"/>
                    <a:lumOff val="50000"/>
                  </a:schemeClr>
                </a:solidFill>
                <a:effectLst/>
                <a:latin typeface="+mn-lt"/>
                <a:ea typeface="Garamond" panose="02020404030301010803" pitchFamily="18" charset="0"/>
                <a:cs typeface="Calibri" panose="020F0502020204030204" pitchFamily="34" charset="0"/>
              </a:rPr>
              <a:t>Entre Rios: Surveillance and Futurity in the Sky Islands</a:t>
            </a:r>
            <a:r>
              <a:rPr lang="en-US" sz="1600" dirty="0">
                <a:solidFill>
                  <a:schemeClr val="tx1">
                    <a:lumMod val="50000"/>
                    <a:lumOff val="50000"/>
                  </a:schemeClr>
                </a:solidFill>
                <a:effectLst/>
                <a:latin typeface="+mn-lt"/>
                <a:ea typeface="Garamond" panose="02020404030301010803" pitchFamily="18" charset="0"/>
                <a:cs typeface="Calibri" panose="020F0502020204030204" pitchFamily="34" charset="0"/>
              </a:rPr>
              <a:t> is a landscape ethnography focusing on hydro-social practices of care in the US-Mexico Borderlands. </a:t>
            </a:r>
            <a:r>
              <a:rPr lang="en-US" sz="1600" i="1" dirty="0">
                <a:solidFill>
                  <a:schemeClr val="tx1">
                    <a:lumMod val="50000"/>
                    <a:lumOff val="50000"/>
                  </a:schemeClr>
                </a:solidFill>
                <a:effectLst/>
                <a:latin typeface="+mn-lt"/>
                <a:ea typeface="Garamond" panose="02020404030301010803" pitchFamily="18" charset="0"/>
                <a:cs typeface="Calibri" panose="020F0502020204030204" pitchFamily="34" charset="0"/>
              </a:rPr>
              <a:t>The Woman You Look For</a:t>
            </a:r>
            <a:r>
              <a:rPr lang="en-US" sz="1600" dirty="0">
                <a:solidFill>
                  <a:schemeClr val="tx1">
                    <a:lumMod val="50000"/>
                    <a:lumOff val="50000"/>
                  </a:schemeClr>
                </a:solidFill>
                <a:effectLst/>
                <a:latin typeface="+mn-lt"/>
                <a:ea typeface="Garamond" panose="02020404030301010803" pitchFamily="18" charset="0"/>
                <a:cs typeface="Calibri" panose="020F0502020204030204" pitchFamily="34" charset="0"/>
              </a:rPr>
              <a:t> is an autobiographical, animated documentary that traces memories of state violence. I propose that the connective tissue between these two divergent projects is the experimental practice of ethnographic poetry.</a:t>
            </a:r>
            <a:endParaRPr lang="en-GB" sz="1600" dirty="0">
              <a:solidFill>
                <a:schemeClr val="tx1">
                  <a:lumMod val="50000"/>
                  <a:lumOff val="50000"/>
                </a:schemeClr>
              </a:solidFill>
              <a:latin typeface="+mn-lt"/>
              <a:ea typeface="Garamond" panose="02020404030301010803" pitchFamily="18" charset="0"/>
              <a:cs typeface="Times New Roman" panose="02020603050405020304" pitchFamily="18" charset="0"/>
            </a:endParaRPr>
          </a:p>
          <a:p>
            <a:pPr>
              <a:lnSpc>
                <a:spcPct val="100000"/>
              </a:lnSpc>
              <a:spcAft>
                <a:spcPts val="600"/>
              </a:spcAft>
            </a:pPr>
            <a:r>
              <a:rPr lang="en-US" sz="1600" b="1" dirty="0">
                <a:solidFill>
                  <a:srgbClr val="7030A0"/>
                </a:solidFill>
                <a:effectLst/>
                <a:latin typeface="+mn-lt"/>
                <a:ea typeface="Garamond" panose="02020404030301010803" pitchFamily="18" charset="0"/>
                <a:cs typeface="Calibri" panose="020F0502020204030204" pitchFamily="34" charset="0"/>
              </a:rPr>
              <a:t>Darcy Alexandra </a:t>
            </a:r>
            <a:r>
              <a:rPr lang="en-US" sz="1600" dirty="0">
                <a:solidFill>
                  <a:schemeClr val="tx1">
                    <a:lumMod val="50000"/>
                    <a:lumOff val="50000"/>
                  </a:schemeClr>
                </a:solidFill>
                <a:effectLst/>
                <a:latin typeface="+mn-lt"/>
                <a:ea typeface="Garamond" panose="02020404030301010803" pitchFamily="18" charset="0"/>
                <a:cs typeface="Calibri" panose="020F0502020204030204" pitchFamily="34" charset="0"/>
              </a:rPr>
              <a:t>is a lecturer and Swiss National Science Foundation researcher at the Institute of Social Anthropology, University of Bern. Her research and practice span the social and natural sciences, the humanities and the arts. She holds an M.A. from the University of Arizona and a Ph.D. from the Dublin Institute of Technology. She trained in documentary filmmaking at the Center for Documentary Studies, Duke University and Digital Storytelling with the </a:t>
            </a:r>
            <a:r>
              <a:rPr lang="en-US" sz="1600" dirty="0" err="1">
                <a:solidFill>
                  <a:schemeClr val="tx1">
                    <a:lumMod val="50000"/>
                    <a:lumOff val="50000"/>
                  </a:schemeClr>
                </a:solidFill>
                <a:effectLst/>
                <a:latin typeface="+mn-lt"/>
                <a:ea typeface="Garamond" panose="02020404030301010803" pitchFamily="18" charset="0"/>
                <a:cs typeface="Calibri" panose="020F0502020204030204" pitchFamily="34" charset="0"/>
              </a:rPr>
              <a:t>StoryCenter</a:t>
            </a:r>
            <a:r>
              <a:rPr lang="en-US" sz="1600" dirty="0">
                <a:solidFill>
                  <a:schemeClr val="tx1">
                    <a:lumMod val="50000"/>
                    <a:lumOff val="50000"/>
                  </a:schemeClr>
                </a:solidFill>
                <a:effectLst/>
                <a:latin typeface="+mn-lt"/>
                <a:ea typeface="Garamond" panose="02020404030301010803" pitchFamily="18" charset="0"/>
                <a:cs typeface="Calibri" panose="020F0502020204030204" pitchFamily="34" charset="0"/>
              </a:rPr>
              <a:t> in Berkeley. In 2018, the Society for Humanistic Anthropology awarded her first-place in ethnographic poetry for her collection on spectral belongings, the hauntings of violence and migration.</a:t>
            </a:r>
            <a:endParaRPr lang="en-GB" sz="1600"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a:p>
            <a:endParaRPr lang="en-AU" sz="1600" b="1" dirty="0">
              <a:solidFill>
                <a:schemeClr val="bg1">
                  <a:lumMod val="50000"/>
                </a:schemeClr>
              </a:solidFill>
              <a:latin typeface="+mn-lt"/>
            </a:endParaRPr>
          </a:p>
          <a:p>
            <a:pPr defTabSz="609600" fontAlgn="base">
              <a:lnSpc>
                <a:spcPct val="100000"/>
              </a:lnSpc>
              <a:spcAft>
                <a:spcPts val="0"/>
              </a:spcAft>
            </a:pPr>
            <a:r>
              <a:rPr lang="en-US" sz="1400" dirty="0"/>
              <a:t> </a:t>
            </a:r>
            <a:endParaRPr lang="en-US" sz="1400" b="1" dirty="0">
              <a:solidFill>
                <a:srgbClr val="E64626"/>
              </a:solidFill>
              <a:latin typeface="Tw Cen MT" charset="0"/>
            </a:endParaRPr>
          </a:p>
        </p:txBody>
      </p:sp>
      <p:sp>
        <p:nvSpPr>
          <p:cNvPr id="11" name="Content Placeholder 2">
            <a:extLst>
              <a:ext uri="{FF2B5EF4-FFF2-40B4-BE49-F238E27FC236}">
                <a16:creationId xmlns:a16="http://schemas.microsoft.com/office/drawing/2014/main" id="{4983C10D-F506-0C48-A890-6EC5144F11C5}"/>
              </a:ext>
            </a:extLst>
          </p:cNvPr>
          <p:cNvSpPr txBox="1">
            <a:spLocks/>
          </p:cNvSpPr>
          <p:nvPr/>
        </p:nvSpPr>
        <p:spPr bwMode="auto">
          <a:xfrm>
            <a:off x="6556047" y="5638800"/>
            <a:ext cx="2781480" cy="495300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spcCol="240534" anchor="t" anchorCtr="0" compatLnSpc="1">
            <a:prstTxWarp prst="textNoShape">
              <a:avLst/>
            </a:prstTxWarp>
          </a:bodyPr>
          <a:lstStyle>
            <a:lvl1pPr marL="0" marR="0" indent="0" algn="l" defTabSz="610956" rtl="0" eaLnBrk="1" fontAlgn="auto" latinLnBrk="0" hangingPunct="1">
              <a:lnSpc>
                <a:spcPts val="1737"/>
              </a:lnSpc>
              <a:spcBef>
                <a:spcPts val="0"/>
              </a:spcBef>
              <a:spcAft>
                <a:spcPts val="568"/>
              </a:spcAft>
              <a:buClrTx/>
              <a:buSzTx/>
              <a:buFont typeface="Arial"/>
              <a:buNone/>
              <a:tabLst/>
              <a:defRPr lang="en-US" sz="1500" kern="1200" baseline="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443825" indent="0" algn="l" defTabSz="609600" rtl="0" eaLnBrk="1" fontAlgn="base" hangingPunct="1">
              <a:spcBef>
                <a:spcPct val="20000"/>
              </a:spcBef>
              <a:spcAft>
                <a:spcPct val="0"/>
              </a:spcAft>
              <a:buFont typeface="Arial" charset="0"/>
              <a:buNone/>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a:lstStyle>
          <a:p>
            <a:pPr>
              <a:lnSpc>
                <a:spcPct val="100000"/>
              </a:lnSpc>
              <a:spcAft>
                <a:spcPts val="0"/>
              </a:spcAft>
            </a:pPr>
            <a:endParaRPr lang="en-US" b="1" dirty="0">
              <a:solidFill>
                <a:srgbClr val="E64626"/>
              </a:solidFill>
            </a:endParaRPr>
          </a:p>
          <a:p>
            <a:pPr>
              <a:lnSpc>
                <a:spcPct val="100000"/>
              </a:lnSpc>
              <a:spcAft>
                <a:spcPts val="0"/>
              </a:spcAft>
            </a:pPr>
            <a:r>
              <a:rPr lang="en-US" sz="1600" b="1" dirty="0">
                <a:solidFill>
                  <a:srgbClr val="7030A0"/>
                </a:solidFill>
                <a:latin typeface="+mn-lt"/>
              </a:rPr>
              <a:t>When</a:t>
            </a:r>
            <a:endParaRPr lang="en-AU" sz="1600" dirty="0">
              <a:solidFill>
                <a:srgbClr val="7030A0"/>
              </a:solidFill>
              <a:latin typeface="+mn-lt"/>
            </a:endParaRPr>
          </a:p>
          <a:p>
            <a:pPr>
              <a:lnSpc>
                <a:spcPct val="100000"/>
              </a:lnSpc>
              <a:spcAft>
                <a:spcPts val="0"/>
              </a:spcAft>
            </a:pPr>
            <a:r>
              <a:rPr lang="en-AU" sz="1600" b="1" dirty="0">
                <a:solidFill>
                  <a:schemeClr val="tx1">
                    <a:lumMod val="50000"/>
                    <a:lumOff val="50000"/>
                  </a:schemeClr>
                </a:solidFill>
                <a:latin typeface="+mn-lt"/>
              </a:rPr>
              <a:t>Monday, 28 November 2022</a:t>
            </a:r>
          </a:p>
          <a:p>
            <a:pPr>
              <a:lnSpc>
                <a:spcPct val="100000"/>
              </a:lnSpc>
              <a:spcAft>
                <a:spcPts val="0"/>
              </a:spcAft>
            </a:pPr>
            <a:r>
              <a:rPr lang="en-AU" sz="1600" dirty="0">
                <a:solidFill>
                  <a:schemeClr val="tx1">
                    <a:lumMod val="50000"/>
                    <a:lumOff val="50000"/>
                  </a:schemeClr>
                </a:solidFill>
                <a:latin typeface="+mn-lt"/>
              </a:rPr>
              <a:t>4.00pm – 6.00pm</a:t>
            </a:r>
          </a:p>
          <a:p>
            <a:pPr>
              <a:lnSpc>
                <a:spcPct val="100000"/>
              </a:lnSpc>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Where</a:t>
            </a:r>
            <a:endParaRPr lang="en-AU" sz="1600" dirty="0">
              <a:solidFill>
                <a:srgbClr val="7030A0"/>
              </a:solidFill>
              <a:latin typeface="+mn-lt"/>
            </a:endParaRPr>
          </a:p>
          <a:p>
            <a:pPr>
              <a:lnSpc>
                <a:spcPct val="100000"/>
              </a:lnSpc>
              <a:spcAft>
                <a:spcPts val="0"/>
              </a:spcAft>
            </a:pPr>
            <a:r>
              <a:rPr lang="en-AU" sz="1600" dirty="0">
                <a:solidFill>
                  <a:schemeClr val="tx1">
                    <a:lumMod val="50000"/>
                    <a:lumOff val="50000"/>
                  </a:schemeClr>
                </a:solidFill>
                <a:latin typeface="+mn-lt"/>
              </a:rPr>
              <a:t>2.016/017 2</a:t>
            </a:r>
            <a:r>
              <a:rPr lang="en-AU" sz="1600" baseline="30000" dirty="0">
                <a:solidFill>
                  <a:schemeClr val="tx1">
                    <a:lumMod val="50000"/>
                    <a:lumOff val="50000"/>
                  </a:schemeClr>
                </a:solidFill>
                <a:latin typeface="+mn-lt"/>
              </a:rPr>
              <a:t>nd</a:t>
            </a:r>
            <a:r>
              <a:rPr lang="en-AU" sz="1600" dirty="0">
                <a:solidFill>
                  <a:schemeClr val="tx1">
                    <a:lumMod val="50000"/>
                    <a:lumOff val="50000"/>
                  </a:schemeClr>
                </a:solidFill>
                <a:latin typeface="+mn-lt"/>
              </a:rPr>
              <a:t> floor</a:t>
            </a:r>
          </a:p>
          <a:p>
            <a:pPr>
              <a:lnSpc>
                <a:spcPct val="100000"/>
              </a:lnSpc>
              <a:spcAft>
                <a:spcPts val="0"/>
              </a:spcAft>
            </a:pPr>
            <a:r>
              <a:rPr lang="en-AU" sz="1600" dirty="0">
                <a:solidFill>
                  <a:schemeClr val="tx1">
                    <a:lumMod val="50000"/>
                    <a:lumOff val="50000"/>
                  </a:schemeClr>
                </a:solidFill>
                <a:latin typeface="+mn-lt"/>
              </a:rPr>
              <a:t>Boardroom</a:t>
            </a:r>
          </a:p>
          <a:p>
            <a:pPr>
              <a:lnSpc>
                <a:spcPct val="100000"/>
              </a:lnSpc>
              <a:spcAft>
                <a:spcPts val="0"/>
              </a:spcAft>
            </a:pPr>
            <a:r>
              <a:rPr lang="en-AU" sz="1600" dirty="0">
                <a:solidFill>
                  <a:schemeClr val="tx1">
                    <a:lumMod val="50000"/>
                    <a:lumOff val="50000"/>
                  </a:schemeClr>
                </a:solidFill>
                <a:latin typeface="+mn-lt"/>
              </a:rPr>
              <a:t>Arthur Lewis Building</a:t>
            </a:r>
          </a:p>
          <a:p>
            <a:pPr>
              <a:lnSpc>
                <a:spcPct val="100000"/>
              </a:lnSpc>
              <a:spcAft>
                <a:spcPts val="0"/>
              </a:spcAft>
            </a:pPr>
            <a:r>
              <a:rPr lang="en-AU" sz="1600" dirty="0">
                <a:solidFill>
                  <a:schemeClr val="tx1">
                    <a:lumMod val="50000"/>
                    <a:lumOff val="50000"/>
                  </a:schemeClr>
                </a:solidFill>
                <a:latin typeface="+mn-lt"/>
              </a:rPr>
              <a:t>University of Manchester</a:t>
            </a:r>
          </a:p>
          <a:p>
            <a:pPr>
              <a:lnSpc>
                <a:spcPct val="100000"/>
              </a:lnSpc>
              <a:spcAft>
                <a:spcPts val="0"/>
              </a:spcAft>
            </a:pPr>
            <a:endParaRPr lang="en-AU" sz="1600" dirty="0">
              <a:solidFill>
                <a:schemeClr val="accent5">
                  <a:lumMod val="65000"/>
                  <a:lumOff val="35000"/>
                </a:schemeClr>
              </a:solidFill>
              <a:latin typeface="+mn-lt"/>
            </a:endParaRPr>
          </a:p>
          <a:p>
            <a:pPr>
              <a:lnSpc>
                <a:spcPct val="100000"/>
              </a:lnSpc>
              <a:spcAft>
                <a:spcPts val="0"/>
              </a:spcAft>
            </a:pPr>
            <a:r>
              <a:rPr lang="en-AU" sz="1600" b="1" dirty="0">
                <a:solidFill>
                  <a:srgbClr val="7030A0"/>
                </a:solidFill>
                <a:latin typeface="+mn-lt"/>
              </a:rPr>
              <a:t>Chair</a:t>
            </a:r>
          </a:p>
          <a:p>
            <a:pPr>
              <a:lnSpc>
                <a:spcPct val="100000"/>
              </a:lnSpc>
              <a:spcAft>
                <a:spcPts val="0"/>
              </a:spcAft>
            </a:pPr>
            <a:r>
              <a:rPr lang="en-AU" sz="1600" dirty="0">
                <a:solidFill>
                  <a:schemeClr val="tx1">
                    <a:lumMod val="50000"/>
                    <a:lumOff val="50000"/>
                  </a:schemeClr>
                </a:solidFill>
                <a:latin typeface="+mn-lt"/>
              </a:rPr>
              <a:t>Meghan Rose Donnelly</a:t>
            </a:r>
          </a:p>
          <a:p>
            <a:pPr>
              <a:lnSpc>
                <a:spcPct val="100000"/>
              </a:lnSpc>
              <a:spcAft>
                <a:spcPts val="0"/>
              </a:spcAft>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More information</a:t>
            </a:r>
          </a:p>
          <a:p>
            <a:r>
              <a:rPr lang="en-AU" sz="1600" dirty="0">
                <a:solidFill>
                  <a:schemeClr val="tx1">
                    <a:lumMod val="50000"/>
                    <a:lumOff val="50000"/>
                  </a:schemeClr>
                </a:solidFill>
                <a:latin typeface="+mn-lt"/>
              </a:rPr>
              <a:t>https://</a:t>
            </a:r>
            <a:r>
              <a:rPr lang="en-AU" sz="1600" dirty="0" err="1">
                <a:solidFill>
                  <a:schemeClr val="tx1">
                    <a:lumMod val="50000"/>
                    <a:lumOff val="50000"/>
                  </a:schemeClr>
                </a:solidFill>
                <a:latin typeface="+mn-lt"/>
              </a:rPr>
              <a:t>www.socialsciences.manchester.ac.uk</a:t>
            </a:r>
            <a:r>
              <a:rPr lang="en-AU" sz="1600" dirty="0">
                <a:solidFill>
                  <a:schemeClr val="tx1">
                    <a:lumMod val="50000"/>
                    <a:lumOff val="50000"/>
                  </a:schemeClr>
                </a:solidFill>
                <a:latin typeface="+mn-lt"/>
              </a:rPr>
              <a:t>/social-anthropology/connect/events/</a:t>
            </a:r>
          </a:p>
          <a:p>
            <a:endParaRPr lang="en-AU" dirty="0"/>
          </a:p>
          <a:p>
            <a:endParaRPr lang="en-AU" dirty="0"/>
          </a:p>
          <a:p>
            <a:endParaRPr lang="en-AU" sz="1600" b="1" dirty="0">
              <a:solidFill>
                <a:srgbClr val="E64626"/>
              </a:solidFill>
            </a:endParaRPr>
          </a:p>
        </p:txBody>
      </p:sp>
      <p:pic>
        <p:nvPicPr>
          <p:cNvPr id="5" name="Picture 4" descr="Text&#10;&#10;Description automatically generated">
            <a:extLst>
              <a:ext uri="{FF2B5EF4-FFF2-40B4-BE49-F238E27FC236}">
                <a16:creationId xmlns:a16="http://schemas.microsoft.com/office/drawing/2014/main" id="{8F9CCCCF-9187-D94A-A873-2E5F4FB1B561}"/>
              </a:ext>
            </a:extLst>
          </p:cNvPr>
          <p:cNvPicPr>
            <a:picLocks noChangeAspect="1"/>
          </p:cNvPicPr>
          <p:nvPr/>
        </p:nvPicPr>
        <p:blipFill>
          <a:blip r:embed="rId4"/>
          <a:stretch>
            <a:fillRect/>
          </a:stretch>
        </p:blipFill>
        <p:spPr>
          <a:xfrm>
            <a:off x="6248400" y="733293"/>
            <a:ext cx="2963780" cy="1247907"/>
          </a:xfrm>
          <a:prstGeom prst="rect">
            <a:avLst/>
          </a:prstGeom>
        </p:spPr>
      </p:pic>
      <p:pic>
        <p:nvPicPr>
          <p:cNvPr id="9" name="Picture 8" descr="Shape&#10;&#10;Description automatically generated">
            <a:extLst>
              <a:ext uri="{FF2B5EF4-FFF2-40B4-BE49-F238E27FC236}">
                <a16:creationId xmlns:a16="http://schemas.microsoft.com/office/drawing/2014/main" id="{F96CD6DD-5744-AA47-B083-B9313E8FC2D3}"/>
              </a:ext>
            </a:extLst>
          </p:cNvPr>
          <p:cNvPicPr>
            <a:picLocks noChangeAspect="1"/>
          </p:cNvPicPr>
          <p:nvPr/>
        </p:nvPicPr>
        <p:blipFill>
          <a:blip r:embed="rId5"/>
          <a:stretch>
            <a:fillRect/>
          </a:stretch>
        </p:blipFill>
        <p:spPr>
          <a:xfrm>
            <a:off x="299768" y="2114436"/>
            <a:ext cx="2702254" cy="3540406"/>
          </a:xfrm>
          <a:prstGeom prst="rect">
            <a:avLst/>
          </a:prstGeom>
        </p:spPr>
      </p:pic>
      <p:sp>
        <p:nvSpPr>
          <p:cNvPr id="10" name="TextBox 9">
            <a:extLst>
              <a:ext uri="{FF2B5EF4-FFF2-40B4-BE49-F238E27FC236}">
                <a16:creationId xmlns:a16="http://schemas.microsoft.com/office/drawing/2014/main" id="{47821F64-5451-3045-9359-CBF3A2FEF008}"/>
              </a:ext>
            </a:extLst>
          </p:cNvPr>
          <p:cNvSpPr txBox="1"/>
          <p:nvPr/>
        </p:nvSpPr>
        <p:spPr>
          <a:xfrm>
            <a:off x="299768" y="4977825"/>
            <a:ext cx="2669847" cy="584775"/>
          </a:xfrm>
          <a:prstGeom prst="rect">
            <a:avLst/>
          </a:prstGeom>
          <a:noFill/>
        </p:spPr>
        <p:txBody>
          <a:bodyPr wrap="square" rtlCol="0">
            <a:spAutoFit/>
          </a:bodyPr>
          <a:lstStyle/>
          <a:p>
            <a:pPr algn="ctr"/>
            <a:r>
              <a:rPr lang="en-US" sz="1600" b="1" dirty="0">
                <a:solidFill>
                  <a:schemeClr val="bg1"/>
                </a:solidFill>
              </a:rPr>
              <a:t>Darcy Alexandra</a:t>
            </a:r>
          </a:p>
          <a:p>
            <a:pPr algn="ctr"/>
            <a:r>
              <a:rPr lang="en-US" sz="1600" b="1" dirty="0">
                <a:solidFill>
                  <a:schemeClr val="bg1"/>
                </a:solidFill>
              </a:rPr>
              <a:t>University of Bern</a:t>
            </a:r>
          </a:p>
        </p:txBody>
      </p:sp>
      <p:pic>
        <p:nvPicPr>
          <p:cNvPr id="3" name="Picture 2" descr="A picture containing person, outdoor, colorful&#10;&#10;Description automatically generated">
            <a:extLst>
              <a:ext uri="{FF2B5EF4-FFF2-40B4-BE49-F238E27FC236}">
                <a16:creationId xmlns:a16="http://schemas.microsoft.com/office/drawing/2014/main" id="{218C0907-2B03-7B43-86A4-278F2C94D199}"/>
              </a:ext>
            </a:extLst>
          </p:cNvPr>
          <p:cNvPicPr>
            <a:picLocks noChangeAspect="1"/>
          </p:cNvPicPr>
          <p:nvPr/>
        </p:nvPicPr>
        <p:blipFill rotWithShape="1">
          <a:blip r:embed="rId6"/>
          <a:srcRect l="33636" t="23108" r="42824" b="40590"/>
          <a:stretch/>
        </p:blipFill>
        <p:spPr>
          <a:xfrm>
            <a:off x="457200" y="2209800"/>
            <a:ext cx="2362200" cy="2731620"/>
          </a:xfrm>
          <a:prstGeom prst="rect">
            <a:avLst/>
          </a:prstGeom>
        </p:spPr>
      </p:pic>
    </p:spTree>
  </p:cSld>
  <p:clrMapOvr>
    <a:masterClrMapping/>
  </p:clrMapOvr>
</p:sld>
</file>

<file path=ppt/theme/theme1.xml><?xml version="1.0" encoding="utf-8"?>
<a:theme xmlns:a="http://schemas.openxmlformats.org/drawingml/2006/main" name="A3 Poster_PPT template-FINAL">
  <a:themeElements>
    <a:clrScheme name="The University of Sydeny - A4 Flyer template">
      <a:dk1>
        <a:sysClr val="windowText" lastClr="000000"/>
      </a:dk1>
      <a:lt1>
        <a:sysClr val="window" lastClr="FFFFFF"/>
      </a:lt1>
      <a:dk2>
        <a:srgbClr val="1F497D"/>
      </a:dk2>
      <a:lt2>
        <a:srgbClr val="EEECE1"/>
      </a:lt2>
      <a:accent1>
        <a:srgbClr val="F05133"/>
      </a:accent1>
      <a:accent2>
        <a:srgbClr val="808080"/>
      </a:accent2>
      <a:accent3>
        <a:srgbClr val="4C4C4C"/>
      </a:accent3>
      <a:accent4>
        <a:srgbClr val="CCCCCC"/>
      </a:accent4>
      <a:accent5>
        <a:srgbClr val="000000"/>
      </a:accent5>
      <a:accent6>
        <a:srgbClr val="004080"/>
      </a:accent6>
      <a:hlink>
        <a:srgbClr val="F05133"/>
      </a:hlink>
      <a:folHlink>
        <a:srgbClr val="F051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Media@Sydney Flier template</Template>
  <TotalTime>1655</TotalTime>
  <Words>271</Words>
  <Application>Microsoft Macintosh PowerPoint</Application>
  <PresentationFormat>A3 Paper (297x420 mm)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Tw Cen MT</vt:lpstr>
      <vt:lpstr>A3 Poster_PPT template-FINAL</vt:lpstr>
      <vt:lpstr>Social Anthropology Seminar  Presented by the  Department of Social Anthropology </vt:lpstr>
    </vt:vector>
  </TitlesOfParts>
  <Manager/>
  <Company>Fujixerox Australia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 Subheading</dc:title>
  <dc:subject/>
  <dc:creator>Eugenia Lee</dc:creator>
  <cp:keywords/>
  <dc:description/>
  <cp:lastModifiedBy>Jolynna Sinanan</cp:lastModifiedBy>
  <cp:revision>167</cp:revision>
  <cp:lastPrinted>2018-02-05T00:02:03Z</cp:lastPrinted>
  <dcterms:created xsi:type="dcterms:W3CDTF">2016-03-25T05:24:17Z</dcterms:created>
  <dcterms:modified xsi:type="dcterms:W3CDTF">2022-09-30T17:25:19Z</dcterms:modified>
  <cp:category/>
</cp:coreProperties>
</file>