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0" r:id="rId2"/>
    <p:sldMasterId id="2147483673" r:id="rId3"/>
  </p:sldMasterIdLst>
  <p:notesMasterIdLst>
    <p:notesMasterId r:id="rId61"/>
  </p:notesMasterIdLst>
  <p:handoutMasterIdLst>
    <p:handoutMasterId r:id="rId62"/>
  </p:handoutMasterIdLst>
  <p:sldIdLst>
    <p:sldId id="256" r:id="rId4"/>
    <p:sldId id="304" r:id="rId5"/>
    <p:sldId id="272" r:id="rId6"/>
    <p:sldId id="305" r:id="rId7"/>
    <p:sldId id="273" r:id="rId8"/>
    <p:sldId id="284" r:id="rId9"/>
    <p:sldId id="286" r:id="rId10"/>
    <p:sldId id="296" r:id="rId11"/>
    <p:sldId id="312" r:id="rId12"/>
    <p:sldId id="313" r:id="rId13"/>
    <p:sldId id="302" r:id="rId14"/>
    <p:sldId id="314" r:id="rId15"/>
    <p:sldId id="315" r:id="rId16"/>
    <p:sldId id="316" r:id="rId17"/>
    <p:sldId id="317" r:id="rId18"/>
    <p:sldId id="318" r:id="rId19"/>
    <p:sldId id="319" r:id="rId20"/>
    <p:sldId id="344" r:id="rId21"/>
    <p:sldId id="320" r:id="rId22"/>
    <p:sldId id="321" r:id="rId23"/>
    <p:sldId id="324" r:id="rId24"/>
    <p:sldId id="325" r:id="rId25"/>
    <p:sldId id="326" r:id="rId26"/>
    <p:sldId id="327" r:id="rId27"/>
    <p:sldId id="328" r:id="rId28"/>
    <p:sldId id="322" r:id="rId29"/>
    <p:sldId id="323" r:id="rId30"/>
    <p:sldId id="329" r:id="rId31"/>
    <p:sldId id="331" r:id="rId32"/>
    <p:sldId id="346"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5" r:id="rId46"/>
    <p:sldId id="347" r:id="rId47"/>
    <p:sldId id="348" r:id="rId48"/>
    <p:sldId id="349" r:id="rId49"/>
    <p:sldId id="350" r:id="rId50"/>
    <p:sldId id="351" r:id="rId51"/>
    <p:sldId id="352" r:id="rId52"/>
    <p:sldId id="353" r:id="rId53"/>
    <p:sldId id="354" r:id="rId54"/>
    <p:sldId id="360" r:id="rId55"/>
    <p:sldId id="357" r:id="rId56"/>
    <p:sldId id="358" r:id="rId57"/>
    <p:sldId id="361" r:id="rId58"/>
    <p:sldId id="355" r:id="rId59"/>
    <p:sldId id="356" r:id="rId60"/>
  </p:sldIdLst>
  <p:sldSz cx="9144000" cy="6858000" type="screen4x3"/>
  <p:notesSz cx="7099300" cy="10234613"/>
  <p:defaultTextStyle>
    <a:defPPr>
      <a:defRPr lang="en-GB"/>
    </a:defPPr>
    <a:lvl1pPr algn="l" defTabSz="457200" rtl="0" eaLnBrk="0" fontAlgn="base" hangingPunct="0">
      <a:lnSpc>
        <a:spcPct val="97000"/>
      </a:lnSpc>
      <a:spcBef>
        <a:spcPct val="0"/>
      </a:spcBef>
      <a:spcAft>
        <a:spcPct val="0"/>
      </a:spcAft>
      <a:buClr>
        <a:srgbClr val="000000"/>
      </a:buClr>
      <a:buSzPct val="100000"/>
      <a:buFont typeface="Arial" charset="0"/>
      <a:defRPr b="1" kern="1200">
        <a:solidFill>
          <a:schemeClr val="bg1"/>
        </a:solidFill>
        <a:latin typeface="Arial" charset="0"/>
        <a:ea typeface="+mn-ea"/>
        <a:cs typeface="+mn-cs"/>
      </a:defRPr>
    </a:lvl1pPr>
    <a:lvl2pPr marL="457200" algn="l" defTabSz="457200" rtl="0" eaLnBrk="0" fontAlgn="base" hangingPunct="0">
      <a:lnSpc>
        <a:spcPct val="97000"/>
      </a:lnSpc>
      <a:spcBef>
        <a:spcPct val="0"/>
      </a:spcBef>
      <a:spcAft>
        <a:spcPct val="0"/>
      </a:spcAft>
      <a:buClr>
        <a:srgbClr val="000000"/>
      </a:buClr>
      <a:buSzPct val="100000"/>
      <a:buFont typeface="Arial" charset="0"/>
      <a:defRPr b="1" kern="1200">
        <a:solidFill>
          <a:schemeClr val="bg1"/>
        </a:solidFill>
        <a:latin typeface="Arial" charset="0"/>
        <a:ea typeface="+mn-ea"/>
        <a:cs typeface="+mn-cs"/>
      </a:defRPr>
    </a:lvl2pPr>
    <a:lvl3pPr marL="914400" algn="l" defTabSz="457200" rtl="0" eaLnBrk="0" fontAlgn="base" hangingPunct="0">
      <a:lnSpc>
        <a:spcPct val="97000"/>
      </a:lnSpc>
      <a:spcBef>
        <a:spcPct val="0"/>
      </a:spcBef>
      <a:spcAft>
        <a:spcPct val="0"/>
      </a:spcAft>
      <a:buClr>
        <a:srgbClr val="000000"/>
      </a:buClr>
      <a:buSzPct val="100000"/>
      <a:buFont typeface="Arial" charset="0"/>
      <a:defRPr b="1" kern="1200">
        <a:solidFill>
          <a:schemeClr val="bg1"/>
        </a:solidFill>
        <a:latin typeface="Arial" charset="0"/>
        <a:ea typeface="+mn-ea"/>
        <a:cs typeface="+mn-cs"/>
      </a:defRPr>
    </a:lvl3pPr>
    <a:lvl4pPr marL="1371600" algn="l" defTabSz="457200" rtl="0" eaLnBrk="0" fontAlgn="base" hangingPunct="0">
      <a:lnSpc>
        <a:spcPct val="97000"/>
      </a:lnSpc>
      <a:spcBef>
        <a:spcPct val="0"/>
      </a:spcBef>
      <a:spcAft>
        <a:spcPct val="0"/>
      </a:spcAft>
      <a:buClr>
        <a:srgbClr val="000000"/>
      </a:buClr>
      <a:buSzPct val="100000"/>
      <a:buFont typeface="Arial" charset="0"/>
      <a:defRPr b="1" kern="1200">
        <a:solidFill>
          <a:schemeClr val="bg1"/>
        </a:solidFill>
        <a:latin typeface="Arial" charset="0"/>
        <a:ea typeface="+mn-ea"/>
        <a:cs typeface="+mn-cs"/>
      </a:defRPr>
    </a:lvl4pPr>
    <a:lvl5pPr marL="1828800" algn="l" defTabSz="457200" rtl="0" eaLnBrk="0" fontAlgn="base" hangingPunct="0">
      <a:lnSpc>
        <a:spcPct val="97000"/>
      </a:lnSpc>
      <a:spcBef>
        <a:spcPct val="0"/>
      </a:spcBef>
      <a:spcAft>
        <a:spcPct val="0"/>
      </a:spcAft>
      <a:buClr>
        <a:srgbClr val="000000"/>
      </a:buClr>
      <a:buSzPct val="100000"/>
      <a:buFont typeface="Arial" charset="0"/>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6600CC"/>
    <a:srgbClr val="000000"/>
    <a:srgbClr val="FFFFFF"/>
    <a:srgbClr val="333399"/>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70" autoAdjust="0"/>
    <p:restoredTop sz="77261" autoAdjust="0"/>
  </p:normalViewPr>
  <p:slideViewPr>
    <p:cSldViewPr>
      <p:cViewPr>
        <p:scale>
          <a:sx n="110" d="100"/>
          <a:sy n="110" d="100"/>
        </p:scale>
        <p:origin x="-1644" y="76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3224"/>
        <p:guide pos="223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2763"/>
          </a:xfrm>
          <a:prstGeom prst="rect">
            <a:avLst/>
          </a:prstGeom>
        </p:spPr>
        <p:txBody>
          <a:bodyPr vert="horz" wrap="square" lIns="93735" tIns="46868" rIns="93735" bIns="46868" numCol="1" anchor="t" anchorCtr="0" compatLnSpc="1">
            <a:prstTxWarp prst="textNoShape">
              <a:avLst/>
            </a:prstTxWarp>
          </a:bodyPr>
          <a:lstStyle>
            <a:lvl1pPr>
              <a:defRPr sz="1200"/>
            </a:lvl1pPr>
          </a:lstStyle>
          <a:p>
            <a:pPr>
              <a:defRPr/>
            </a:pPr>
            <a:endParaRPr lang="en-US" altLang="en-US"/>
          </a:p>
        </p:txBody>
      </p:sp>
      <p:sp>
        <p:nvSpPr>
          <p:cNvPr id="3" name="Date Placeholder 2"/>
          <p:cNvSpPr>
            <a:spLocks noGrp="1"/>
          </p:cNvSpPr>
          <p:nvPr>
            <p:ph type="dt" sz="quarter" idx="1"/>
          </p:nvPr>
        </p:nvSpPr>
        <p:spPr>
          <a:xfrm>
            <a:off x="4021138" y="0"/>
            <a:ext cx="3076575" cy="512763"/>
          </a:xfrm>
          <a:prstGeom prst="rect">
            <a:avLst/>
          </a:prstGeom>
        </p:spPr>
        <p:txBody>
          <a:bodyPr vert="horz" wrap="square" lIns="93735" tIns="46868" rIns="93735" bIns="46868" numCol="1" anchor="t" anchorCtr="0" compatLnSpc="1">
            <a:prstTxWarp prst="textNoShape">
              <a:avLst/>
            </a:prstTxWarp>
          </a:bodyPr>
          <a:lstStyle>
            <a:lvl1pPr algn="r">
              <a:defRPr sz="1200"/>
            </a:lvl1pPr>
          </a:lstStyle>
          <a:p>
            <a:pPr>
              <a:defRPr/>
            </a:pPr>
            <a:fld id="{85F91617-D1BA-4111-AF20-5CB60B03C2BC}" type="datetimeFigureOut">
              <a:rPr lang="en-GB" altLang="en-US"/>
              <a:pPr>
                <a:defRPr/>
              </a:pPr>
              <a:t>18/06/2019</a:t>
            </a:fld>
            <a:endParaRPr lang="en-GB" altLang="en-US"/>
          </a:p>
        </p:txBody>
      </p:sp>
      <p:sp>
        <p:nvSpPr>
          <p:cNvPr id="4" name="Footer Placeholder 3"/>
          <p:cNvSpPr>
            <a:spLocks noGrp="1"/>
          </p:cNvSpPr>
          <p:nvPr>
            <p:ph type="ftr" sz="quarter" idx="2"/>
          </p:nvPr>
        </p:nvSpPr>
        <p:spPr>
          <a:xfrm>
            <a:off x="0" y="9720263"/>
            <a:ext cx="3076575" cy="512762"/>
          </a:xfrm>
          <a:prstGeom prst="rect">
            <a:avLst/>
          </a:prstGeom>
        </p:spPr>
        <p:txBody>
          <a:bodyPr vert="horz" wrap="square" lIns="93735" tIns="46868" rIns="93735" bIns="46868" numCol="1" anchor="b" anchorCtr="0" compatLnSpc="1">
            <a:prstTxWarp prst="textNoShape">
              <a:avLst/>
            </a:prstTxWarp>
          </a:bodyPr>
          <a:lstStyle>
            <a:lvl1pPr>
              <a:defRPr sz="1200"/>
            </a:lvl1pPr>
          </a:lstStyle>
          <a:p>
            <a:pPr>
              <a:defRPr/>
            </a:pPr>
            <a:endParaRPr lang="en-US" altLang="en-US"/>
          </a:p>
        </p:txBody>
      </p:sp>
      <p:sp>
        <p:nvSpPr>
          <p:cNvPr id="5" name="Slide Number Placeholder 4"/>
          <p:cNvSpPr>
            <a:spLocks noGrp="1"/>
          </p:cNvSpPr>
          <p:nvPr>
            <p:ph type="sldNum" sz="quarter" idx="3"/>
          </p:nvPr>
        </p:nvSpPr>
        <p:spPr>
          <a:xfrm>
            <a:off x="4021138" y="9720263"/>
            <a:ext cx="3076575" cy="512762"/>
          </a:xfrm>
          <a:prstGeom prst="rect">
            <a:avLst/>
          </a:prstGeom>
        </p:spPr>
        <p:txBody>
          <a:bodyPr vert="horz" wrap="square" lIns="93735" tIns="46868" rIns="93735" bIns="46868" numCol="1" anchor="b" anchorCtr="0" compatLnSpc="1">
            <a:prstTxWarp prst="textNoShape">
              <a:avLst/>
            </a:prstTxWarp>
          </a:bodyPr>
          <a:lstStyle>
            <a:lvl1pPr algn="r">
              <a:defRPr sz="1200"/>
            </a:lvl1pPr>
          </a:lstStyle>
          <a:p>
            <a:pPr>
              <a:defRPr/>
            </a:pPr>
            <a:fld id="{7312BC11-6F9A-4012-B0CF-EC67E22BCB6F}" type="slidenum">
              <a:rPr lang="en-GB" altLang="en-US"/>
              <a:pPr>
                <a:defRPr/>
              </a:pPr>
              <a:t>‹#›</a:t>
            </a:fld>
            <a:endParaRPr lang="en-GB" altLang="en-US"/>
          </a:p>
        </p:txBody>
      </p:sp>
    </p:spTree>
    <p:extLst>
      <p:ext uri="{BB962C8B-B14F-4D97-AF65-F5344CB8AC3E}">
        <p14:creationId xmlns:p14="http://schemas.microsoft.com/office/powerpoint/2010/main" val="3328037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AutoShape 1"/>
          <p:cNvSpPr>
            <a:spLocks noChangeArrowheads="1"/>
          </p:cNvSpPr>
          <p:nvPr/>
        </p:nvSpPr>
        <p:spPr bwMode="auto">
          <a:xfrm>
            <a:off x="0" y="0"/>
            <a:ext cx="7099300" cy="10234613"/>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3735" tIns="46868" rIns="93735" bIns="46868" anchor="ctr"/>
          <a:lstStyle/>
          <a:p>
            <a:endParaRPr lang="ca-ES" altLang="en-US"/>
          </a:p>
        </p:txBody>
      </p:sp>
      <p:sp>
        <p:nvSpPr>
          <p:cNvPr id="49155" name="Text Box 2"/>
          <p:cNvSpPr txBox="1">
            <a:spLocks noChangeArrowheads="1"/>
          </p:cNvSpPr>
          <p:nvPr/>
        </p:nvSpPr>
        <p:spPr bwMode="auto">
          <a:xfrm>
            <a:off x="0" y="0"/>
            <a:ext cx="307657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pPr>
              <a:defRPr/>
            </a:pPr>
            <a:endParaRPr lang="ca-ES" altLang="en-US" smtClean="0"/>
          </a:p>
        </p:txBody>
      </p:sp>
      <p:sp>
        <p:nvSpPr>
          <p:cNvPr id="49156" name="Text Box 3"/>
          <p:cNvSpPr txBox="1">
            <a:spLocks noChangeArrowheads="1"/>
          </p:cNvSpPr>
          <p:nvPr/>
        </p:nvSpPr>
        <p:spPr bwMode="auto">
          <a:xfrm>
            <a:off x="4021138" y="0"/>
            <a:ext cx="307657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pPr>
              <a:defRPr/>
            </a:pPr>
            <a:endParaRPr lang="ca-ES" altLang="en-US" smtClean="0"/>
          </a:p>
        </p:txBody>
      </p:sp>
      <p:sp>
        <p:nvSpPr>
          <p:cNvPr id="49157" name="Rectangle 4"/>
          <p:cNvSpPr>
            <a:spLocks noGrp="1" noRot="1" noChangeAspect="1" noChangeArrowheads="1"/>
          </p:cNvSpPr>
          <p:nvPr>
            <p:ph type="sldImg"/>
          </p:nvPr>
        </p:nvSpPr>
        <p:spPr bwMode="auto">
          <a:xfrm>
            <a:off x="990600" y="766763"/>
            <a:ext cx="5114925" cy="3836987"/>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p:nvPr>
        </p:nvSpPr>
        <p:spPr bwMode="auto">
          <a:xfrm>
            <a:off x="709613" y="4860925"/>
            <a:ext cx="5678487" cy="4605338"/>
          </a:xfrm>
          <a:prstGeom prst="rect">
            <a:avLst/>
          </a:prstGeom>
          <a:noFill/>
          <a:ln w="9525">
            <a:noFill/>
            <a:round/>
            <a:headEnd/>
            <a:tailEnd/>
          </a:ln>
          <a:effectLst/>
        </p:spPr>
        <p:txBody>
          <a:bodyPr vert="horz" wrap="square" lIns="97481" tIns="50690" rIns="97481" bIns="50690" numCol="1" anchor="t" anchorCtr="0" compatLnSpc="1">
            <a:prstTxWarp prst="textNoShape">
              <a:avLst/>
            </a:prstTxWarp>
          </a:bodyPr>
          <a:lstStyle/>
          <a:p>
            <a:pPr lvl="0"/>
            <a:endParaRPr lang="en-US" altLang="en-US" noProof="0" smtClean="0"/>
          </a:p>
        </p:txBody>
      </p:sp>
      <p:sp>
        <p:nvSpPr>
          <p:cNvPr id="49159" name="Text Box 6"/>
          <p:cNvSpPr txBox="1">
            <a:spLocks noChangeArrowheads="1"/>
          </p:cNvSpPr>
          <p:nvPr/>
        </p:nvSpPr>
        <p:spPr bwMode="auto">
          <a:xfrm>
            <a:off x="0" y="9718675"/>
            <a:ext cx="307657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pPr>
              <a:defRPr/>
            </a:pPr>
            <a:endParaRPr lang="ca-ES" altLang="en-US" smtClean="0"/>
          </a:p>
        </p:txBody>
      </p:sp>
      <p:sp>
        <p:nvSpPr>
          <p:cNvPr id="3079" name="Rectangle 7"/>
          <p:cNvSpPr>
            <a:spLocks noGrp="1" noChangeArrowheads="1"/>
          </p:cNvSpPr>
          <p:nvPr>
            <p:ph type="sldNum"/>
          </p:nvPr>
        </p:nvSpPr>
        <p:spPr bwMode="auto">
          <a:xfrm>
            <a:off x="4021138" y="9720263"/>
            <a:ext cx="3074987" cy="511175"/>
          </a:xfrm>
          <a:prstGeom prst="rect">
            <a:avLst/>
          </a:prstGeom>
          <a:noFill/>
          <a:ln w="9525">
            <a:noFill/>
            <a:round/>
            <a:headEnd/>
            <a:tailEnd/>
          </a:ln>
          <a:effectLst/>
        </p:spPr>
        <p:txBody>
          <a:bodyPr vert="horz" wrap="square" lIns="97481" tIns="50690" rIns="97481" bIns="50690" numCol="1" anchor="b" anchorCtr="0" compatLnSpc="1">
            <a:prstTxWarp prst="textNoShape">
              <a:avLst/>
            </a:prstTxWarp>
          </a:bodyPr>
          <a:lstStyle>
            <a:lvl1pPr algn="r" defTabSz="493713" eaLnBrk="1" hangingPunct="1">
              <a:lnSpc>
                <a:spcPct val="100000"/>
              </a:lnSpc>
              <a:buClr>
                <a:srgbClr val="005500"/>
              </a:buClr>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sz="1300" b="0">
                <a:solidFill>
                  <a:srgbClr val="000000"/>
                </a:solidFill>
              </a:defRPr>
            </a:lvl1pPr>
          </a:lstStyle>
          <a:p>
            <a:pPr>
              <a:defRPr/>
            </a:pPr>
            <a:fld id="{836278BD-BC7E-42AB-9F52-A12B870E6370}" type="slidenum">
              <a:rPr lang="en-GB" altLang="en-US"/>
              <a:pPr>
                <a:defRPr/>
              </a:pPr>
              <a:t>‹#›</a:t>
            </a:fld>
            <a:endParaRPr lang="en-GB" altLang="en-US"/>
          </a:p>
        </p:txBody>
      </p:sp>
    </p:spTree>
    <p:extLst>
      <p:ext uri="{BB962C8B-B14F-4D97-AF65-F5344CB8AC3E}">
        <p14:creationId xmlns:p14="http://schemas.microsoft.com/office/powerpoint/2010/main" val="407757480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1pPr>
            <a:lvl2pPr marL="742950" indent="-28575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2pPr>
            <a:lvl3pPr marL="11430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3pPr>
            <a:lvl4pPr marL="16002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4pPr>
            <a:lvl5pPr marL="20574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5pPr>
            <a:lvl6pPr marL="25146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6pPr>
            <a:lvl7pPr marL="29718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7pPr>
            <a:lvl8pPr marL="34290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8pPr>
            <a:lvl9pPr marL="38862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9pPr>
          </a:lstStyle>
          <a:p>
            <a:fld id="{6811B30E-3334-466C-B9CC-13EBD910FB44}" type="slidenum">
              <a:rPr lang="en-GB" altLang="en-US" b="0" smtClean="0">
                <a:solidFill>
                  <a:srgbClr val="000000"/>
                </a:solidFill>
              </a:rPr>
              <a:pPr/>
              <a:t>1</a:t>
            </a:fld>
            <a:endParaRPr lang="en-GB" altLang="en-US" b="0" smtClean="0">
              <a:solidFill>
                <a:srgbClr val="000000"/>
              </a:solidFill>
            </a:endParaRPr>
          </a:p>
        </p:txBody>
      </p:sp>
      <p:sp>
        <p:nvSpPr>
          <p:cNvPr id="50179" name="Text Box 1"/>
          <p:cNvSpPr txBox="1">
            <a:spLocks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7481" tIns="50690" rIns="97481" bIns="50690" anchor="b"/>
          <a:lstStyle>
            <a:lvl1pPr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1pPr>
            <a:lvl2pPr marL="742950" indent="-28575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2pPr>
            <a:lvl3pPr marL="11430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3pPr>
            <a:lvl4pPr marL="16002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4pPr>
            <a:lvl5pPr marL="20574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5pPr>
            <a:lvl6pPr marL="25146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6pPr>
            <a:lvl7pPr marL="29718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7pPr>
            <a:lvl8pPr marL="34290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8pPr>
            <a:lvl9pPr marL="38862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9pPr>
          </a:lstStyle>
          <a:p>
            <a:pPr algn="r" eaLnBrk="1" hangingPunct="1">
              <a:lnSpc>
                <a:spcPct val="100000"/>
              </a:lnSpc>
            </a:pPr>
            <a:fld id="{8799152D-0E73-49A9-AB24-390630110E6C}" type="slidenum">
              <a:rPr lang="en-GB" altLang="en-US" sz="1300" b="0">
                <a:solidFill>
                  <a:srgbClr val="000000"/>
                </a:solidFill>
              </a:rPr>
              <a:pPr algn="r" eaLnBrk="1" hangingPunct="1">
                <a:lnSpc>
                  <a:spcPct val="100000"/>
                </a:lnSpc>
              </a:pPr>
              <a:t>1</a:t>
            </a:fld>
            <a:endParaRPr lang="en-GB" altLang="en-US" sz="1300" b="0">
              <a:solidFill>
                <a:srgbClr val="000000"/>
              </a:solidFill>
            </a:endParaRPr>
          </a:p>
        </p:txBody>
      </p:sp>
      <p:sp>
        <p:nvSpPr>
          <p:cNvPr id="50180" name="Text Box 2"/>
          <p:cNvSpPr txBox="1">
            <a:spLocks noChangeArrowheads="1"/>
          </p:cNvSpPr>
          <p:nvPr/>
        </p:nvSpPr>
        <p:spPr bwMode="auto">
          <a:xfrm>
            <a:off x="1182688" y="766763"/>
            <a:ext cx="4733925" cy="3838575"/>
          </a:xfrm>
          <a:prstGeom prst="rect">
            <a:avLst/>
          </a:prstGeom>
          <a:solidFill>
            <a:srgbClr val="FFFFFF"/>
          </a:solidFill>
          <a:ln w="9525">
            <a:solidFill>
              <a:srgbClr val="000000"/>
            </a:solidFill>
            <a:miter lim="800000"/>
            <a:headEnd/>
            <a:tailEnd/>
          </a:ln>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endParaRPr lang="ca-ES" altLang="en-US"/>
          </a:p>
        </p:txBody>
      </p:sp>
      <p:sp>
        <p:nvSpPr>
          <p:cNvPr id="50181" name="Rectangle 3"/>
          <p:cNvSpPr>
            <a:spLocks noGrp="1" noChangeArrowheads="1"/>
          </p:cNvSpPr>
          <p:nvPr>
            <p:ph type="body"/>
          </p:nvPr>
        </p:nvSpPr>
        <p:spPr>
          <a:xfrm>
            <a:off x="709613" y="4860925"/>
            <a:ext cx="5680075" cy="4606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9041" tIns="49521" rIns="99041" bIns="49521"/>
          <a:lstStyle/>
          <a:p>
            <a:pPr eaLnBrk="1" hangingPunct="1">
              <a:spcBef>
                <a:spcPts val="463"/>
              </a:spcBef>
              <a:tabLst>
                <a:tab pos="0" algn="l"/>
                <a:tab pos="936625" algn="l"/>
                <a:tab pos="1873250" algn="l"/>
                <a:tab pos="2811463" algn="l"/>
                <a:tab pos="3748088" algn="l"/>
                <a:tab pos="4686300" algn="l"/>
                <a:tab pos="5622925" algn="l"/>
                <a:tab pos="6561138" algn="l"/>
                <a:tab pos="7497763" algn="l"/>
                <a:tab pos="8435975" algn="l"/>
                <a:tab pos="9372600" algn="l"/>
                <a:tab pos="10310813" algn="l"/>
              </a:tabLst>
            </a:pPr>
            <a:endParaRPr lang="ca-ES" altLang="en-US"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1pPr>
            <a:lvl2pPr marL="742950" indent="-28575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2pPr>
            <a:lvl3pPr marL="11430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3pPr>
            <a:lvl4pPr marL="16002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4pPr>
            <a:lvl5pPr marL="20574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5pPr>
            <a:lvl6pPr marL="25146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6pPr>
            <a:lvl7pPr marL="29718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7pPr>
            <a:lvl8pPr marL="34290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8pPr>
            <a:lvl9pPr marL="38862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9pPr>
          </a:lstStyle>
          <a:p>
            <a:fld id="{6811B30E-3334-466C-B9CC-13EBD910FB44}" type="slidenum">
              <a:rPr lang="en-GB" altLang="en-US" b="0" smtClean="0">
                <a:solidFill>
                  <a:srgbClr val="000000"/>
                </a:solidFill>
              </a:rPr>
              <a:pPr/>
              <a:t>4</a:t>
            </a:fld>
            <a:endParaRPr lang="en-GB" altLang="en-US" b="0" smtClean="0">
              <a:solidFill>
                <a:srgbClr val="000000"/>
              </a:solidFill>
            </a:endParaRPr>
          </a:p>
        </p:txBody>
      </p:sp>
      <p:sp>
        <p:nvSpPr>
          <p:cNvPr id="50179" name="Text Box 1"/>
          <p:cNvSpPr txBox="1">
            <a:spLocks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7481" tIns="50690" rIns="97481" bIns="50690" anchor="b"/>
          <a:lstStyle>
            <a:lvl1pPr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1pPr>
            <a:lvl2pPr marL="742950" indent="-28575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2pPr>
            <a:lvl3pPr marL="11430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3pPr>
            <a:lvl4pPr marL="16002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4pPr>
            <a:lvl5pPr marL="20574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5pPr>
            <a:lvl6pPr marL="25146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6pPr>
            <a:lvl7pPr marL="29718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7pPr>
            <a:lvl8pPr marL="34290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8pPr>
            <a:lvl9pPr marL="38862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9pPr>
          </a:lstStyle>
          <a:p>
            <a:pPr algn="r" eaLnBrk="1" hangingPunct="1">
              <a:lnSpc>
                <a:spcPct val="100000"/>
              </a:lnSpc>
            </a:pPr>
            <a:fld id="{8799152D-0E73-49A9-AB24-390630110E6C}" type="slidenum">
              <a:rPr lang="en-GB" altLang="en-US" sz="1300" b="0">
                <a:solidFill>
                  <a:srgbClr val="000000"/>
                </a:solidFill>
              </a:rPr>
              <a:pPr algn="r" eaLnBrk="1" hangingPunct="1">
                <a:lnSpc>
                  <a:spcPct val="100000"/>
                </a:lnSpc>
              </a:pPr>
              <a:t>4</a:t>
            </a:fld>
            <a:endParaRPr lang="en-GB" altLang="en-US" sz="1300" b="0">
              <a:solidFill>
                <a:srgbClr val="000000"/>
              </a:solidFill>
            </a:endParaRPr>
          </a:p>
        </p:txBody>
      </p:sp>
      <p:sp>
        <p:nvSpPr>
          <p:cNvPr id="50180" name="Text Box 2"/>
          <p:cNvSpPr txBox="1">
            <a:spLocks noChangeArrowheads="1"/>
          </p:cNvSpPr>
          <p:nvPr/>
        </p:nvSpPr>
        <p:spPr bwMode="auto">
          <a:xfrm>
            <a:off x="1182688" y="766763"/>
            <a:ext cx="4733925" cy="3838575"/>
          </a:xfrm>
          <a:prstGeom prst="rect">
            <a:avLst/>
          </a:prstGeom>
          <a:solidFill>
            <a:srgbClr val="FFFFFF"/>
          </a:solidFill>
          <a:ln w="9525">
            <a:solidFill>
              <a:srgbClr val="000000"/>
            </a:solidFill>
            <a:miter lim="800000"/>
            <a:headEnd/>
            <a:tailEnd/>
          </a:ln>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endParaRPr lang="ca-ES" altLang="en-US"/>
          </a:p>
        </p:txBody>
      </p:sp>
      <p:sp>
        <p:nvSpPr>
          <p:cNvPr id="50181" name="Rectangle 3"/>
          <p:cNvSpPr>
            <a:spLocks noGrp="1" noChangeArrowheads="1"/>
          </p:cNvSpPr>
          <p:nvPr>
            <p:ph type="body"/>
          </p:nvPr>
        </p:nvSpPr>
        <p:spPr>
          <a:xfrm>
            <a:off x="709613" y="4860925"/>
            <a:ext cx="5680075" cy="4606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9041" tIns="49521" rIns="99041" bIns="49521"/>
          <a:lstStyle/>
          <a:p>
            <a:pPr eaLnBrk="1" hangingPunct="1">
              <a:spcBef>
                <a:spcPts val="463"/>
              </a:spcBef>
              <a:tabLst>
                <a:tab pos="0" algn="l"/>
                <a:tab pos="936625" algn="l"/>
                <a:tab pos="1873250" algn="l"/>
                <a:tab pos="2811463" algn="l"/>
                <a:tab pos="3748088" algn="l"/>
                <a:tab pos="4686300" algn="l"/>
                <a:tab pos="5622925" algn="l"/>
                <a:tab pos="6561138" algn="l"/>
                <a:tab pos="7497763" algn="l"/>
                <a:tab pos="8435975" algn="l"/>
                <a:tab pos="9372600" algn="l"/>
                <a:tab pos="10310813" algn="l"/>
              </a:tabLst>
            </a:pPr>
            <a:endParaRPr lang="ca-ES" alt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1pPr>
            <a:lvl2pPr marL="742950" indent="-28575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2pPr>
            <a:lvl3pPr marL="11430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3pPr>
            <a:lvl4pPr marL="16002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4pPr>
            <a:lvl5pPr marL="20574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5pPr>
            <a:lvl6pPr marL="25146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6pPr>
            <a:lvl7pPr marL="29718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7pPr>
            <a:lvl8pPr marL="34290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8pPr>
            <a:lvl9pPr marL="38862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9pPr>
          </a:lstStyle>
          <a:p>
            <a:fld id="{6811B30E-3334-466C-B9CC-13EBD910FB44}" type="slidenum">
              <a:rPr lang="en-GB" altLang="en-US" b="0" smtClean="0">
                <a:solidFill>
                  <a:srgbClr val="000000"/>
                </a:solidFill>
              </a:rPr>
              <a:pPr/>
              <a:t>10</a:t>
            </a:fld>
            <a:endParaRPr lang="en-GB" altLang="en-US" b="0" smtClean="0">
              <a:solidFill>
                <a:srgbClr val="000000"/>
              </a:solidFill>
            </a:endParaRPr>
          </a:p>
        </p:txBody>
      </p:sp>
      <p:sp>
        <p:nvSpPr>
          <p:cNvPr id="50179" name="Text Box 1"/>
          <p:cNvSpPr txBox="1">
            <a:spLocks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7481" tIns="50690" rIns="97481" bIns="50690" anchor="b"/>
          <a:lstStyle>
            <a:lvl1pPr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1pPr>
            <a:lvl2pPr marL="742950" indent="-28575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2pPr>
            <a:lvl3pPr marL="11430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3pPr>
            <a:lvl4pPr marL="16002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4pPr>
            <a:lvl5pPr marL="20574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5pPr>
            <a:lvl6pPr marL="25146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6pPr>
            <a:lvl7pPr marL="29718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7pPr>
            <a:lvl8pPr marL="34290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8pPr>
            <a:lvl9pPr marL="38862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9pPr>
          </a:lstStyle>
          <a:p>
            <a:pPr algn="r" eaLnBrk="1" hangingPunct="1">
              <a:lnSpc>
                <a:spcPct val="100000"/>
              </a:lnSpc>
            </a:pPr>
            <a:fld id="{8799152D-0E73-49A9-AB24-390630110E6C}" type="slidenum">
              <a:rPr lang="en-GB" altLang="en-US" sz="1300" b="0">
                <a:solidFill>
                  <a:srgbClr val="000000"/>
                </a:solidFill>
              </a:rPr>
              <a:pPr algn="r" eaLnBrk="1" hangingPunct="1">
                <a:lnSpc>
                  <a:spcPct val="100000"/>
                </a:lnSpc>
              </a:pPr>
              <a:t>10</a:t>
            </a:fld>
            <a:endParaRPr lang="en-GB" altLang="en-US" sz="1300" b="0">
              <a:solidFill>
                <a:srgbClr val="000000"/>
              </a:solidFill>
            </a:endParaRPr>
          </a:p>
        </p:txBody>
      </p:sp>
      <p:sp>
        <p:nvSpPr>
          <p:cNvPr id="50180" name="Text Box 2"/>
          <p:cNvSpPr txBox="1">
            <a:spLocks noChangeArrowheads="1"/>
          </p:cNvSpPr>
          <p:nvPr/>
        </p:nvSpPr>
        <p:spPr bwMode="auto">
          <a:xfrm>
            <a:off x="1182688" y="766763"/>
            <a:ext cx="4733925" cy="3838575"/>
          </a:xfrm>
          <a:prstGeom prst="rect">
            <a:avLst/>
          </a:prstGeom>
          <a:solidFill>
            <a:srgbClr val="FFFFFF"/>
          </a:solidFill>
          <a:ln w="9525">
            <a:solidFill>
              <a:srgbClr val="000000"/>
            </a:solidFill>
            <a:miter lim="800000"/>
            <a:headEnd/>
            <a:tailEnd/>
          </a:ln>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endParaRPr lang="ca-ES" altLang="en-US"/>
          </a:p>
        </p:txBody>
      </p:sp>
      <p:sp>
        <p:nvSpPr>
          <p:cNvPr id="50181" name="Rectangle 3"/>
          <p:cNvSpPr>
            <a:spLocks noGrp="1" noChangeArrowheads="1"/>
          </p:cNvSpPr>
          <p:nvPr>
            <p:ph type="body"/>
          </p:nvPr>
        </p:nvSpPr>
        <p:spPr>
          <a:xfrm>
            <a:off x="709613" y="4860925"/>
            <a:ext cx="5680075" cy="4606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9041" tIns="49521" rIns="99041" bIns="49521"/>
          <a:lstStyle/>
          <a:p>
            <a:pPr eaLnBrk="1" hangingPunct="1">
              <a:spcBef>
                <a:spcPts val="463"/>
              </a:spcBef>
              <a:tabLst>
                <a:tab pos="0" algn="l"/>
                <a:tab pos="936625" algn="l"/>
                <a:tab pos="1873250" algn="l"/>
                <a:tab pos="2811463" algn="l"/>
                <a:tab pos="3748088" algn="l"/>
                <a:tab pos="4686300" algn="l"/>
                <a:tab pos="5622925" algn="l"/>
                <a:tab pos="6561138" algn="l"/>
                <a:tab pos="7497763" algn="l"/>
                <a:tab pos="8435975" algn="l"/>
                <a:tab pos="9372600" algn="l"/>
                <a:tab pos="10310813" algn="l"/>
              </a:tabLst>
            </a:pPr>
            <a:endParaRPr lang="ca-ES"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1pPr>
            <a:lvl2pPr marL="742950" indent="-28575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2pPr>
            <a:lvl3pPr marL="11430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3pPr>
            <a:lvl4pPr marL="16002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4pPr>
            <a:lvl5pPr marL="2057400" indent="-228600" defTabSz="493713">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5pPr>
            <a:lvl6pPr marL="25146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6pPr>
            <a:lvl7pPr marL="29718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7pPr>
            <a:lvl8pPr marL="34290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8pPr>
            <a:lvl9pPr marL="3886200" indent="-228600" defTabSz="493713" eaLnBrk="0" fontAlgn="base" hangingPunct="0">
              <a:lnSpc>
                <a:spcPct val="97000"/>
              </a:lnSpc>
              <a:spcBef>
                <a:spcPct val="0"/>
              </a:spcBef>
              <a:spcAft>
                <a:spcPct val="0"/>
              </a:spcAft>
              <a:buClr>
                <a:srgbClr val="000000"/>
              </a:buClr>
              <a:buSzPct val="100000"/>
              <a:buFont typeface="Arial" charset="0"/>
              <a:tabLst>
                <a:tab pos="0" algn="l"/>
                <a:tab pos="990600" algn="l"/>
                <a:tab pos="1979613" algn="l"/>
                <a:tab pos="2970213" algn="l"/>
                <a:tab pos="3960813" algn="l"/>
                <a:tab pos="4951413" algn="l"/>
                <a:tab pos="5942013" algn="l"/>
                <a:tab pos="6931025" algn="l"/>
                <a:tab pos="7923213" algn="l"/>
                <a:tab pos="8912225" algn="l"/>
                <a:tab pos="9902825" algn="l"/>
                <a:tab pos="10895013" algn="l"/>
              </a:tabLst>
              <a:defRPr b="1">
                <a:solidFill>
                  <a:schemeClr val="bg1"/>
                </a:solidFill>
                <a:latin typeface="Arial" charset="0"/>
              </a:defRPr>
            </a:lvl9pPr>
          </a:lstStyle>
          <a:p>
            <a:fld id="{6811B30E-3334-466C-B9CC-13EBD910FB44}" type="slidenum">
              <a:rPr lang="en-GB" altLang="en-US" b="0" smtClean="0">
                <a:solidFill>
                  <a:srgbClr val="000000"/>
                </a:solidFill>
              </a:rPr>
              <a:pPr/>
              <a:t>50</a:t>
            </a:fld>
            <a:endParaRPr lang="en-GB" altLang="en-US" b="0" smtClean="0">
              <a:solidFill>
                <a:srgbClr val="000000"/>
              </a:solidFill>
            </a:endParaRPr>
          </a:p>
        </p:txBody>
      </p:sp>
      <p:sp>
        <p:nvSpPr>
          <p:cNvPr id="50179" name="Text Box 1"/>
          <p:cNvSpPr txBox="1">
            <a:spLocks noChangeArrowheads="1"/>
          </p:cNvSpPr>
          <p:nvPr/>
        </p:nvSpPr>
        <p:spPr bwMode="auto">
          <a:xfrm>
            <a:off x="4021138" y="9720263"/>
            <a:ext cx="30765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7481" tIns="50690" rIns="97481" bIns="50690" anchor="b"/>
          <a:lstStyle>
            <a:lvl1pPr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1pPr>
            <a:lvl2pPr marL="742950" indent="-28575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2pPr>
            <a:lvl3pPr marL="11430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3pPr>
            <a:lvl4pPr marL="16002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4pPr>
            <a:lvl5pPr marL="2057400" indent="-228600" defTabSz="48260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5pPr>
            <a:lvl6pPr marL="25146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6pPr>
            <a:lvl7pPr marL="29718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7pPr>
            <a:lvl8pPr marL="34290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8pPr>
            <a:lvl9pPr marL="3886200" indent="-228600" defTabSz="482600" eaLnBrk="0" fontAlgn="base" hangingPunct="0">
              <a:lnSpc>
                <a:spcPct val="97000"/>
              </a:lnSpc>
              <a:spcBef>
                <a:spcPct val="0"/>
              </a:spcBef>
              <a:spcAft>
                <a:spcPct val="0"/>
              </a:spcAft>
              <a:buClr>
                <a:srgbClr val="000000"/>
              </a:buClr>
              <a:buSzPct val="100000"/>
              <a:buFont typeface="Arial" charset="0"/>
              <a:tabLst>
                <a:tab pos="0" algn="l"/>
                <a:tab pos="966788" algn="l"/>
                <a:tab pos="1931988" algn="l"/>
                <a:tab pos="2898775" algn="l"/>
                <a:tab pos="3863975" algn="l"/>
                <a:tab pos="4830763" algn="l"/>
                <a:tab pos="5797550" algn="l"/>
                <a:tab pos="6762750" algn="l"/>
                <a:tab pos="7729538" algn="l"/>
                <a:tab pos="8694738" algn="l"/>
                <a:tab pos="9661525" algn="l"/>
                <a:tab pos="10628313" algn="l"/>
              </a:tabLst>
              <a:defRPr b="1">
                <a:solidFill>
                  <a:schemeClr val="bg1"/>
                </a:solidFill>
                <a:latin typeface="Arial" charset="0"/>
              </a:defRPr>
            </a:lvl9pPr>
          </a:lstStyle>
          <a:p>
            <a:pPr algn="r" eaLnBrk="1" hangingPunct="1">
              <a:lnSpc>
                <a:spcPct val="100000"/>
              </a:lnSpc>
            </a:pPr>
            <a:fld id="{8799152D-0E73-49A9-AB24-390630110E6C}" type="slidenum">
              <a:rPr lang="en-GB" altLang="en-US" sz="1300" b="0">
                <a:solidFill>
                  <a:srgbClr val="000000"/>
                </a:solidFill>
              </a:rPr>
              <a:pPr algn="r" eaLnBrk="1" hangingPunct="1">
                <a:lnSpc>
                  <a:spcPct val="100000"/>
                </a:lnSpc>
              </a:pPr>
              <a:t>50</a:t>
            </a:fld>
            <a:endParaRPr lang="en-GB" altLang="en-US" sz="1300" b="0">
              <a:solidFill>
                <a:srgbClr val="000000"/>
              </a:solidFill>
            </a:endParaRPr>
          </a:p>
        </p:txBody>
      </p:sp>
      <p:sp>
        <p:nvSpPr>
          <p:cNvPr id="50180" name="Text Box 2"/>
          <p:cNvSpPr txBox="1">
            <a:spLocks noChangeArrowheads="1"/>
          </p:cNvSpPr>
          <p:nvPr/>
        </p:nvSpPr>
        <p:spPr bwMode="auto">
          <a:xfrm>
            <a:off x="1182688" y="766763"/>
            <a:ext cx="4733925" cy="3838575"/>
          </a:xfrm>
          <a:prstGeom prst="rect">
            <a:avLst/>
          </a:prstGeom>
          <a:solidFill>
            <a:srgbClr val="FFFFFF"/>
          </a:solidFill>
          <a:ln w="9525">
            <a:solidFill>
              <a:srgbClr val="000000"/>
            </a:solidFill>
            <a:miter lim="800000"/>
            <a:headEnd/>
            <a:tailEnd/>
          </a:ln>
        </p:spPr>
        <p:txBody>
          <a:bodyPr wrap="none" lIns="93735" tIns="46868" rIns="93735" bIns="46868" anchor="ct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endParaRPr lang="ca-ES" altLang="en-US"/>
          </a:p>
        </p:txBody>
      </p:sp>
      <p:sp>
        <p:nvSpPr>
          <p:cNvPr id="50181" name="Rectangle 3"/>
          <p:cNvSpPr>
            <a:spLocks noGrp="1" noChangeArrowheads="1"/>
          </p:cNvSpPr>
          <p:nvPr>
            <p:ph type="body"/>
          </p:nvPr>
        </p:nvSpPr>
        <p:spPr>
          <a:xfrm>
            <a:off x="709613" y="4860925"/>
            <a:ext cx="5680075" cy="4606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9041" tIns="49521" rIns="99041" bIns="49521"/>
          <a:lstStyle/>
          <a:p>
            <a:pPr eaLnBrk="1" hangingPunct="1">
              <a:spcBef>
                <a:spcPts val="463"/>
              </a:spcBef>
              <a:tabLst>
                <a:tab pos="0" algn="l"/>
                <a:tab pos="936625" algn="l"/>
                <a:tab pos="1873250" algn="l"/>
                <a:tab pos="2811463" algn="l"/>
                <a:tab pos="3748088" algn="l"/>
                <a:tab pos="4686300" algn="l"/>
                <a:tab pos="5622925" algn="l"/>
                <a:tab pos="6561138" algn="l"/>
                <a:tab pos="7497763" algn="l"/>
                <a:tab pos="8435975" algn="l"/>
                <a:tab pos="9372600" algn="l"/>
                <a:tab pos="10310813" algn="l"/>
              </a:tabLst>
            </a:pPr>
            <a:endParaRPr lang="ca-E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file:///F:\UNI%20STUFF\en%20CURS%202014\Events%202014\posterlandscape.doc" TargetMode="External"/><Relationship Id="rId2" Type="http://schemas.openxmlformats.org/officeDocument/2006/relationships/slideMaster" Target="../slideMasters/slideMaster2.xml"/><Relationship Id="rId1" Type="http://schemas.openxmlformats.org/officeDocument/2006/relationships/vmlDrawing" Target="../drawings/vmlDrawing2.vml"/><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ca-ES"/>
          </a:p>
        </p:txBody>
      </p:sp>
      <p:sp>
        <p:nvSpPr>
          <p:cNvPr id="4" name="Rectangle 15"/>
          <p:cNvSpPr>
            <a:spLocks noGrp="1" noChangeArrowheads="1"/>
          </p:cNvSpPr>
          <p:nvPr>
            <p:ph type="dt" idx="10"/>
          </p:nvPr>
        </p:nvSpPr>
        <p:spPr>
          <a:ln/>
        </p:spPr>
        <p:txBody>
          <a:bodyPr/>
          <a:lstStyle>
            <a:lvl1pPr>
              <a:defRPr/>
            </a:lvl1pPr>
          </a:lstStyle>
          <a:p>
            <a:pPr>
              <a:defRPr/>
            </a:pPr>
            <a:endParaRPr lang="en-US" altLang="en-US"/>
          </a:p>
        </p:txBody>
      </p:sp>
      <p:sp>
        <p:nvSpPr>
          <p:cNvPr id="5" name="Rectangle 16"/>
          <p:cNvSpPr>
            <a:spLocks noGrp="1" noChangeArrowheads="1"/>
          </p:cNvSpPr>
          <p:nvPr>
            <p:ph type="ftr" idx="11"/>
          </p:nvPr>
        </p:nvSpPr>
        <p:spPr>
          <a:ln/>
        </p:spPr>
        <p:txBody>
          <a:bodyPr/>
          <a:lstStyle>
            <a:lvl1pPr>
              <a:defRPr/>
            </a:lvl1pPr>
          </a:lstStyle>
          <a:p>
            <a:pPr>
              <a:defRPr/>
            </a:pPr>
            <a:endParaRPr lang="en-US" altLang="en-US"/>
          </a:p>
        </p:txBody>
      </p:sp>
      <p:sp>
        <p:nvSpPr>
          <p:cNvPr id="6" name="Rectangle 17"/>
          <p:cNvSpPr>
            <a:spLocks noGrp="1" noChangeArrowheads="1"/>
          </p:cNvSpPr>
          <p:nvPr>
            <p:ph type="sldNum" idx="12"/>
          </p:nvPr>
        </p:nvSpPr>
        <p:spPr>
          <a:ln/>
        </p:spPr>
        <p:txBody>
          <a:bodyPr/>
          <a:lstStyle>
            <a:lvl1pPr>
              <a:defRPr/>
            </a:lvl1pPr>
          </a:lstStyle>
          <a:p>
            <a:pPr>
              <a:defRPr/>
            </a:pPr>
            <a:fld id="{69CAE35E-A3DC-48C4-A55B-D2C26626B6E3}" type="slidenum">
              <a:rPr lang="en-GB" altLang="en-US"/>
              <a:pPr>
                <a:defRPr/>
              </a:pPr>
              <a:t>‹#›</a:t>
            </a:fld>
            <a:endParaRPr lang="en-GB" altLang="en-US"/>
          </a:p>
        </p:txBody>
      </p:sp>
    </p:spTree>
    <p:extLst>
      <p:ext uri="{BB962C8B-B14F-4D97-AF65-F5344CB8AC3E}">
        <p14:creationId xmlns:p14="http://schemas.microsoft.com/office/powerpoint/2010/main" val="3783335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15"/>
          <p:cNvSpPr>
            <a:spLocks noGrp="1" noChangeArrowheads="1"/>
          </p:cNvSpPr>
          <p:nvPr>
            <p:ph type="dt" idx="10"/>
          </p:nvPr>
        </p:nvSpPr>
        <p:spPr>
          <a:ln/>
        </p:spPr>
        <p:txBody>
          <a:bodyPr/>
          <a:lstStyle>
            <a:lvl1pPr>
              <a:defRPr/>
            </a:lvl1pPr>
          </a:lstStyle>
          <a:p>
            <a:pPr>
              <a:defRPr/>
            </a:pPr>
            <a:endParaRPr lang="en-US" altLang="en-US"/>
          </a:p>
        </p:txBody>
      </p:sp>
      <p:sp>
        <p:nvSpPr>
          <p:cNvPr id="5" name="Rectangle 16"/>
          <p:cNvSpPr>
            <a:spLocks noGrp="1" noChangeArrowheads="1"/>
          </p:cNvSpPr>
          <p:nvPr>
            <p:ph type="ftr" idx="11"/>
          </p:nvPr>
        </p:nvSpPr>
        <p:spPr>
          <a:ln/>
        </p:spPr>
        <p:txBody>
          <a:bodyPr/>
          <a:lstStyle>
            <a:lvl1pPr>
              <a:defRPr/>
            </a:lvl1pPr>
          </a:lstStyle>
          <a:p>
            <a:pPr>
              <a:defRPr/>
            </a:pPr>
            <a:endParaRPr lang="en-US" altLang="en-US"/>
          </a:p>
        </p:txBody>
      </p:sp>
      <p:sp>
        <p:nvSpPr>
          <p:cNvPr id="6" name="Rectangle 17"/>
          <p:cNvSpPr>
            <a:spLocks noGrp="1" noChangeArrowheads="1"/>
          </p:cNvSpPr>
          <p:nvPr>
            <p:ph type="sldNum" idx="12"/>
          </p:nvPr>
        </p:nvSpPr>
        <p:spPr>
          <a:ln/>
        </p:spPr>
        <p:txBody>
          <a:bodyPr/>
          <a:lstStyle>
            <a:lvl1pPr>
              <a:defRPr/>
            </a:lvl1pPr>
          </a:lstStyle>
          <a:p>
            <a:pPr>
              <a:defRPr/>
            </a:pPr>
            <a:fld id="{13BDB25D-A8D7-4E5D-820B-3A46720145E9}" type="slidenum">
              <a:rPr lang="en-GB" altLang="en-US"/>
              <a:pPr>
                <a:defRPr/>
              </a:pPr>
              <a:t>‹#›</a:t>
            </a:fld>
            <a:endParaRPr lang="en-GB" altLang="en-US"/>
          </a:p>
        </p:txBody>
      </p:sp>
    </p:spTree>
    <p:extLst>
      <p:ext uri="{BB962C8B-B14F-4D97-AF65-F5344CB8AC3E}">
        <p14:creationId xmlns:p14="http://schemas.microsoft.com/office/powerpoint/2010/main" val="4246100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1600200"/>
            <a:ext cx="2132013" cy="4525963"/>
          </a:xfrm>
        </p:spPr>
        <p:txBody>
          <a:bodyPr vert="eaVert"/>
          <a:lstStyle/>
          <a:p>
            <a:r>
              <a:rPr lang="es-ES" smtClean="0"/>
              <a:t>Haga clic para modificar el estilo de título del patrón</a:t>
            </a:r>
            <a:endParaRPr lang="ca-ES"/>
          </a:p>
        </p:txBody>
      </p:sp>
      <p:sp>
        <p:nvSpPr>
          <p:cNvPr id="3" name="2 Marcador de texto vertical"/>
          <p:cNvSpPr>
            <a:spLocks noGrp="1"/>
          </p:cNvSpPr>
          <p:nvPr>
            <p:ph type="body" orient="vert" idx="1"/>
          </p:nvPr>
        </p:nvSpPr>
        <p:spPr>
          <a:xfrm>
            <a:off x="457200" y="1600200"/>
            <a:ext cx="62484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15"/>
          <p:cNvSpPr>
            <a:spLocks noGrp="1" noChangeArrowheads="1"/>
          </p:cNvSpPr>
          <p:nvPr>
            <p:ph type="dt" idx="10"/>
          </p:nvPr>
        </p:nvSpPr>
        <p:spPr>
          <a:ln/>
        </p:spPr>
        <p:txBody>
          <a:bodyPr/>
          <a:lstStyle>
            <a:lvl1pPr>
              <a:defRPr/>
            </a:lvl1pPr>
          </a:lstStyle>
          <a:p>
            <a:pPr>
              <a:defRPr/>
            </a:pPr>
            <a:endParaRPr lang="en-US" altLang="en-US"/>
          </a:p>
        </p:txBody>
      </p:sp>
      <p:sp>
        <p:nvSpPr>
          <p:cNvPr id="5" name="Rectangle 16"/>
          <p:cNvSpPr>
            <a:spLocks noGrp="1" noChangeArrowheads="1"/>
          </p:cNvSpPr>
          <p:nvPr>
            <p:ph type="ftr" idx="11"/>
          </p:nvPr>
        </p:nvSpPr>
        <p:spPr>
          <a:ln/>
        </p:spPr>
        <p:txBody>
          <a:bodyPr/>
          <a:lstStyle>
            <a:lvl1pPr>
              <a:defRPr/>
            </a:lvl1pPr>
          </a:lstStyle>
          <a:p>
            <a:pPr>
              <a:defRPr/>
            </a:pPr>
            <a:endParaRPr lang="en-US" altLang="en-US"/>
          </a:p>
        </p:txBody>
      </p:sp>
      <p:sp>
        <p:nvSpPr>
          <p:cNvPr id="6" name="Rectangle 17"/>
          <p:cNvSpPr>
            <a:spLocks noGrp="1" noChangeArrowheads="1"/>
          </p:cNvSpPr>
          <p:nvPr>
            <p:ph type="sldNum" idx="12"/>
          </p:nvPr>
        </p:nvSpPr>
        <p:spPr>
          <a:ln/>
        </p:spPr>
        <p:txBody>
          <a:bodyPr/>
          <a:lstStyle>
            <a:lvl1pPr>
              <a:defRPr/>
            </a:lvl1pPr>
          </a:lstStyle>
          <a:p>
            <a:pPr>
              <a:defRPr/>
            </a:pPr>
            <a:fld id="{009A9A76-3153-4ECD-982A-32C6860F9DE2}" type="slidenum">
              <a:rPr lang="en-GB" altLang="en-US"/>
              <a:pPr>
                <a:defRPr/>
              </a:pPr>
              <a:t>‹#›</a:t>
            </a:fld>
            <a:endParaRPr lang="en-GB" altLang="en-US"/>
          </a:p>
        </p:txBody>
      </p:sp>
    </p:spTree>
    <p:extLst>
      <p:ext uri="{BB962C8B-B14F-4D97-AF65-F5344CB8AC3E}">
        <p14:creationId xmlns:p14="http://schemas.microsoft.com/office/powerpoint/2010/main" val="604193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FF0000"/>
                </a:solidFill>
                <a:latin typeface="Calibri" panose="020F0502020204030204"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FF0000"/>
                </a:solidFill>
                <a:latin typeface="Calibri" panose="020F050202020403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540385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000">
                <a:solidFill>
                  <a:srgbClr val="FF0000"/>
                </a:solidFill>
                <a:latin typeface="Calibri" panose="020F0502020204030204"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lvl1pPr>
              <a:defRPr sz="2000">
                <a:latin typeface="Calibri" panose="020F0502020204030204" pitchFamily="34" charset="0"/>
              </a:defRPr>
            </a:lvl1pPr>
            <a:lvl2pPr marL="742950" indent="-285750">
              <a:buFont typeface="Wingdings" panose="05000000000000000000" pitchFamily="2" charset="2"/>
              <a:buChar char="§"/>
              <a:defRPr sz="2000">
                <a:latin typeface="Calibri" panose="020F0502020204030204" pitchFamily="34" charset="0"/>
              </a:defRPr>
            </a:lvl2pPr>
            <a:lvl3pPr marL="1143000" indent="-228600">
              <a:buFont typeface="Wingdings" panose="05000000000000000000" pitchFamily="2" charset="2"/>
              <a:buChar char="ü"/>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Rectangle 3"/>
          <p:cNvSpPr>
            <a:spLocks noGrp="1" noChangeArrowheads="1"/>
          </p:cNvSpPr>
          <p:nvPr>
            <p:ph type="ftr" sz="quarter" idx="11"/>
          </p:nvPr>
        </p:nvSpPr>
        <p:spPr>
          <a:ln/>
        </p:spPr>
        <p:txBody>
          <a:bodyPr/>
          <a:lstStyle>
            <a:lvl1pPr>
              <a:defRPr/>
            </a:lvl1pPr>
          </a:lstStyle>
          <a:p>
            <a:pPr>
              <a:defRPr/>
            </a:pPr>
            <a:endParaRPr lang="en-US" altLang="en-US" dirty="0"/>
          </a:p>
        </p:txBody>
      </p:sp>
    </p:spTree>
    <p:extLst>
      <p:ext uri="{BB962C8B-B14F-4D97-AF65-F5344CB8AC3E}">
        <p14:creationId xmlns:p14="http://schemas.microsoft.com/office/powerpoint/2010/main" val="25506356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430D4CE8-C1F2-4B95-9FB3-0492EF07BA53}" type="datetimeFigureOut">
              <a:rPr lang="en-US" altLang="en-US"/>
              <a:pPr>
                <a:defRPr/>
              </a:pPr>
              <a:t>6/18/2019</a:t>
            </a:fld>
            <a:endParaRPr lang="en-US" alt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36654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3000">
                <a:solidFill>
                  <a:srgbClr val="FF0000"/>
                </a:solidFill>
                <a:latin typeface="Calibri" panose="020F0502020204030204" pitchFamily="34" charset="0"/>
              </a:defRPr>
            </a:lvl1p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008099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2"/>
          <p:cNvSpPr>
            <a:spLocks noGrp="1" noChangeArrowheads="1"/>
          </p:cNvSpPr>
          <p:nvPr>
            <p:ph type="dt" sz="half" idx="10"/>
          </p:nvPr>
        </p:nvSpPr>
        <p:spPr>
          <a:ln/>
        </p:spPr>
        <p:txBody>
          <a:bodyPr/>
          <a:lstStyle>
            <a:lvl1pPr>
              <a:defRPr/>
            </a:lvl1pPr>
          </a:lstStyle>
          <a:p>
            <a:pPr>
              <a:defRPr/>
            </a:pPr>
            <a:fld id="{C812F36F-025A-4578-8E09-AF94FD9A2539}" type="datetimeFigureOut">
              <a:rPr lang="en-US" altLang="en-US"/>
              <a:pPr>
                <a:defRPr/>
              </a:pPr>
              <a:t>6/18/2019</a:t>
            </a:fld>
            <a:endParaRPr lang="en-US" altLang="en-US"/>
          </a:p>
        </p:txBody>
      </p:sp>
      <p:sp>
        <p:nvSpPr>
          <p:cNvPr id="8" name="Rectangle 3"/>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0635900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graphicFrame>
        <p:nvGraphicFramePr>
          <p:cNvPr id="3" name="Object 4"/>
          <p:cNvGraphicFramePr>
            <a:graphicFrameLocks noChangeAspect="1"/>
          </p:cNvGraphicFramePr>
          <p:nvPr>
            <p:extLst>
              <p:ext uri="{D42A27DB-BD31-4B8C-83A1-F6EECF244321}">
                <p14:modId xmlns:p14="http://schemas.microsoft.com/office/powerpoint/2010/main" val="3451032067"/>
              </p:ext>
            </p:extLst>
          </p:nvPr>
        </p:nvGraphicFramePr>
        <p:xfrm>
          <a:off x="725488" y="3324225"/>
          <a:ext cx="8291512" cy="644525"/>
        </p:xfrm>
        <a:graphic>
          <a:graphicData uri="http://schemas.openxmlformats.org/presentationml/2006/ole">
            <mc:AlternateContent xmlns:mc="http://schemas.openxmlformats.org/markup-compatibility/2006">
              <mc:Choice xmlns:v="urn:schemas-microsoft-com:vml" Requires="v">
                <p:oleObj spid="_x0000_s127103" name="Document" r:id="rId3" imgW="9768192" imgH="701635" progId="Word.Document.8">
                  <p:link/>
                </p:oleObj>
              </mc:Choice>
              <mc:Fallback>
                <p:oleObj name="Document" r:id="rId3" imgW="9768192" imgH="701635" progId="Word.Document.8">
                  <p:link/>
                  <p:pic>
                    <p:nvPicPr>
                      <p:cNvPr id="0" name="Picture 1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3324225"/>
                        <a:ext cx="8291512"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5"/>
          <p:cNvGrpSpPr>
            <a:grpSpLocks/>
          </p:cNvGrpSpPr>
          <p:nvPr/>
        </p:nvGrpSpPr>
        <p:grpSpPr bwMode="auto">
          <a:xfrm>
            <a:off x="52388" y="-38100"/>
            <a:ext cx="1846262" cy="1916113"/>
            <a:chOff x="338" y="71"/>
            <a:chExt cx="1542" cy="1458"/>
          </a:xfrm>
        </p:grpSpPr>
        <p:sp>
          <p:nvSpPr>
            <p:cNvPr id="5" name="Rectangle 6"/>
            <p:cNvSpPr>
              <a:spLocks noChangeArrowheads="1"/>
            </p:cNvSpPr>
            <p:nvPr/>
          </p:nvSpPr>
          <p:spPr bwMode="auto">
            <a:xfrm>
              <a:off x="650" y="71"/>
              <a:ext cx="1230" cy="418"/>
            </a:xfrm>
            <a:prstGeom prst="rect">
              <a:avLst/>
            </a:prstGeom>
            <a:solidFill>
              <a:srgbClr val="5100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 name="Freeform 7"/>
            <p:cNvSpPr>
              <a:spLocks noEditPoints="1"/>
            </p:cNvSpPr>
            <p:nvPr/>
          </p:nvSpPr>
          <p:spPr bwMode="auto">
            <a:xfrm>
              <a:off x="1350" y="201"/>
              <a:ext cx="256" cy="233"/>
            </a:xfrm>
            <a:custGeom>
              <a:avLst/>
              <a:gdLst>
                <a:gd name="T0" fmla="*/ 20575 w 108"/>
                <a:gd name="T1" fmla="*/ 34797 h 99"/>
                <a:gd name="T2" fmla="*/ 9214 w 108"/>
                <a:gd name="T3" fmla="*/ 35157 h 99"/>
                <a:gd name="T4" fmla="*/ 9721 w 108"/>
                <a:gd name="T5" fmla="*/ 27219 h 99"/>
                <a:gd name="T6" fmla="*/ 19672 w 108"/>
                <a:gd name="T7" fmla="*/ 26882 h 99"/>
                <a:gd name="T8" fmla="*/ 13867 w 108"/>
                <a:gd name="T9" fmla="*/ 31629 h 99"/>
                <a:gd name="T10" fmla="*/ 14744 w 108"/>
                <a:gd name="T11" fmla="*/ 38784 h 99"/>
                <a:gd name="T12" fmla="*/ 13867 w 108"/>
                <a:gd name="T13" fmla="*/ 31629 h 99"/>
                <a:gd name="T14" fmla="*/ 10989 w 108"/>
                <a:gd name="T15" fmla="*/ 26360 h 99"/>
                <a:gd name="T16" fmla="*/ 18475 w 108"/>
                <a:gd name="T17" fmla="*/ 26882 h 99"/>
                <a:gd name="T18" fmla="*/ 32870 w 108"/>
                <a:gd name="T19" fmla="*/ 34797 h 99"/>
                <a:gd name="T20" fmla="*/ 40792 w 108"/>
                <a:gd name="T21" fmla="*/ 23258 h 99"/>
                <a:gd name="T22" fmla="*/ 41673 w 108"/>
                <a:gd name="T23" fmla="*/ 33660 h 99"/>
                <a:gd name="T24" fmla="*/ 43793 w 108"/>
                <a:gd name="T25" fmla="*/ 34797 h 99"/>
                <a:gd name="T26" fmla="*/ 41673 w 108"/>
                <a:gd name="T27" fmla="*/ 39278 h 99"/>
                <a:gd name="T28" fmla="*/ 39877 w 108"/>
                <a:gd name="T29" fmla="*/ 34797 h 99"/>
                <a:gd name="T30" fmla="*/ 39877 w 108"/>
                <a:gd name="T31" fmla="*/ 25658 h 99"/>
                <a:gd name="T32" fmla="*/ 39877 w 108"/>
                <a:gd name="T33" fmla="*/ 33660 h 99"/>
                <a:gd name="T34" fmla="*/ 877 w 108"/>
                <a:gd name="T35" fmla="*/ 39278 h 99"/>
                <a:gd name="T36" fmla="*/ 3752 w 108"/>
                <a:gd name="T37" fmla="*/ 36908 h 99"/>
                <a:gd name="T38" fmla="*/ 3752 w 108"/>
                <a:gd name="T39" fmla="*/ 25136 h 99"/>
                <a:gd name="T40" fmla="*/ 0 w 108"/>
                <a:gd name="T41" fmla="*/ 26882 h 99"/>
                <a:gd name="T42" fmla="*/ 5461 w 108"/>
                <a:gd name="T43" fmla="*/ 23258 h 99"/>
                <a:gd name="T44" fmla="*/ 8299 w 108"/>
                <a:gd name="T45" fmla="*/ 38419 h 99"/>
                <a:gd name="T46" fmla="*/ 877 w 108"/>
                <a:gd name="T47" fmla="*/ 39278 h 99"/>
                <a:gd name="T48" fmla="*/ 31953 w 108"/>
                <a:gd name="T49" fmla="*/ 35522 h 99"/>
                <a:gd name="T50" fmla="*/ 23588 w 108"/>
                <a:gd name="T51" fmla="*/ 37560 h 99"/>
                <a:gd name="T52" fmla="*/ 26930 w 108"/>
                <a:gd name="T53" fmla="*/ 23258 h 99"/>
                <a:gd name="T54" fmla="*/ 22391 w 108"/>
                <a:gd name="T55" fmla="*/ 28016 h 99"/>
                <a:gd name="T56" fmla="*/ 29767 w 108"/>
                <a:gd name="T57" fmla="*/ 28016 h 99"/>
                <a:gd name="T58" fmla="*/ 21468 w 108"/>
                <a:gd name="T59" fmla="*/ 39278 h 99"/>
                <a:gd name="T60" fmla="*/ 31953 w 108"/>
                <a:gd name="T61" fmla="*/ 39278 h 99"/>
                <a:gd name="T62" fmla="*/ 31953 w 108"/>
                <a:gd name="T63" fmla="*/ 39278 h 99"/>
                <a:gd name="T64" fmla="*/ 31953 w 108"/>
                <a:gd name="T65" fmla="*/ 37560 h 99"/>
                <a:gd name="T66" fmla="*/ 16318 w 108"/>
                <a:gd name="T67" fmla="*/ 4055 h 99"/>
                <a:gd name="T68" fmla="*/ 6338 w 108"/>
                <a:gd name="T69" fmla="*/ 1158 h 99"/>
                <a:gd name="T70" fmla="*/ 12276 w 108"/>
                <a:gd name="T71" fmla="*/ 8802 h 99"/>
                <a:gd name="T72" fmla="*/ 14744 w 108"/>
                <a:gd name="T73" fmla="*/ 6781 h 99"/>
                <a:gd name="T74" fmla="*/ 14372 w 108"/>
                <a:gd name="T75" fmla="*/ 12424 h 99"/>
                <a:gd name="T76" fmla="*/ 6338 w 108"/>
                <a:gd name="T77" fmla="*/ 10038 h 99"/>
                <a:gd name="T78" fmla="*/ 8299 w 108"/>
                <a:gd name="T79" fmla="*/ 18838 h 99"/>
                <a:gd name="T80" fmla="*/ 17209 w 108"/>
                <a:gd name="T81" fmla="*/ 15682 h 99"/>
                <a:gd name="T82" fmla="*/ 17209 w 108"/>
                <a:gd name="T83" fmla="*/ 19581 h 99"/>
                <a:gd name="T84" fmla="*/ 877 w 108"/>
                <a:gd name="T85" fmla="*/ 19205 h 99"/>
                <a:gd name="T86" fmla="*/ 3752 w 108"/>
                <a:gd name="T87" fmla="*/ 3246 h 99"/>
                <a:gd name="T88" fmla="*/ 877 w 108"/>
                <a:gd name="T89" fmla="*/ 0 h 99"/>
                <a:gd name="T90" fmla="*/ 16823 w 108"/>
                <a:gd name="T91" fmla="*/ 4055 h 99"/>
                <a:gd name="T92" fmla="*/ 30684 w 108"/>
                <a:gd name="T93" fmla="*/ 3535 h 99"/>
                <a:gd name="T94" fmla="*/ 45426 w 108"/>
                <a:gd name="T95" fmla="*/ 6781 h 99"/>
                <a:gd name="T96" fmla="*/ 42965 w 108"/>
                <a:gd name="T97" fmla="*/ 4420 h 99"/>
                <a:gd name="T98" fmla="*/ 38983 w 108"/>
                <a:gd name="T99" fmla="*/ 17183 h 99"/>
                <a:gd name="T100" fmla="*/ 41673 w 108"/>
                <a:gd name="T101" fmla="*/ 19205 h 99"/>
                <a:gd name="T102" fmla="*/ 34067 w 108"/>
                <a:gd name="T103" fmla="*/ 19581 h 99"/>
                <a:gd name="T104" fmla="*/ 34415 w 108"/>
                <a:gd name="T105" fmla="*/ 19205 h 99"/>
                <a:gd name="T106" fmla="*/ 36532 w 108"/>
                <a:gd name="T107" fmla="*/ 4420 h 99"/>
                <a:gd name="T108" fmla="*/ 30684 w 108"/>
                <a:gd name="T109" fmla="*/ 6781 h 99"/>
                <a:gd name="T110" fmla="*/ 30684 w 108"/>
                <a:gd name="T111" fmla="*/ 3535 h 99"/>
                <a:gd name="T112" fmla="*/ 24306 w 108"/>
                <a:gd name="T113" fmla="*/ 4055 h 99"/>
                <a:gd name="T114" fmla="*/ 29419 w 108"/>
                <a:gd name="T115" fmla="*/ 6781 h 99"/>
                <a:gd name="T116" fmla="*/ 23957 w 108"/>
                <a:gd name="T117" fmla="*/ 3246 h 99"/>
                <a:gd name="T118" fmla="*/ 28222 w 108"/>
                <a:gd name="T119" fmla="*/ 16324 h 99"/>
                <a:gd name="T120" fmla="*/ 19008 w 108"/>
                <a:gd name="T121" fmla="*/ 15682 h 99"/>
                <a:gd name="T122" fmla="*/ 19008 w 108"/>
                <a:gd name="T123" fmla="*/ 19205 h 99"/>
                <a:gd name="T124" fmla="*/ 30312 w 108"/>
                <a:gd name="T125" fmla="*/ 15682 h 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8" h="99">
                  <a:moveTo>
                    <a:pt x="38" y="76"/>
                  </a:moveTo>
                  <a:cubicBezTo>
                    <a:pt x="46" y="79"/>
                    <a:pt x="49" y="82"/>
                    <a:pt x="49" y="87"/>
                  </a:cubicBezTo>
                  <a:cubicBezTo>
                    <a:pt x="49" y="94"/>
                    <a:pt x="43" y="99"/>
                    <a:pt x="35" y="99"/>
                  </a:cubicBezTo>
                  <a:cubicBezTo>
                    <a:pt x="28" y="99"/>
                    <a:pt x="22" y="94"/>
                    <a:pt x="22" y="88"/>
                  </a:cubicBezTo>
                  <a:cubicBezTo>
                    <a:pt x="22" y="84"/>
                    <a:pt x="25" y="80"/>
                    <a:pt x="32" y="78"/>
                  </a:cubicBezTo>
                  <a:cubicBezTo>
                    <a:pt x="26" y="75"/>
                    <a:pt x="23" y="72"/>
                    <a:pt x="23" y="68"/>
                  </a:cubicBezTo>
                  <a:cubicBezTo>
                    <a:pt x="23" y="62"/>
                    <a:pt x="28" y="58"/>
                    <a:pt x="35" y="58"/>
                  </a:cubicBezTo>
                  <a:cubicBezTo>
                    <a:pt x="42" y="58"/>
                    <a:pt x="47" y="62"/>
                    <a:pt x="47" y="67"/>
                  </a:cubicBezTo>
                  <a:cubicBezTo>
                    <a:pt x="47" y="71"/>
                    <a:pt x="44" y="74"/>
                    <a:pt x="38" y="76"/>
                  </a:cubicBezTo>
                  <a:moveTo>
                    <a:pt x="33" y="79"/>
                  </a:moveTo>
                  <a:cubicBezTo>
                    <a:pt x="29" y="81"/>
                    <a:pt x="26" y="84"/>
                    <a:pt x="26" y="88"/>
                  </a:cubicBezTo>
                  <a:cubicBezTo>
                    <a:pt x="26" y="94"/>
                    <a:pt x="30" y="97"/>
                    <a:pt x="35" y="97"/>
                  </a:cubicBezTo>
                  <a:cubicBezTo>
                    <a:pt x="41" y="97"/>
                    <a:pt x="45" y="94"/>
                    <a:pt x="45" y="89"/>
                  </a:cubicBezTo>
                  <a:cubicBezTo>
                    <a:pt x="45" y="85"/>
                    <a:pt x="41" y="82"/>
                    <a:pt x="33" y="79"/>
                  </a:cubicBezTo>
                  <a:moveTo>
                    <a:pt x="35" y="59"/>
                  </a:moveTo>
                  <a:cubicBezTo>
                    <a:pt x="30" y="59"/>
                    <a:pt x="26" y="62"/>
                    <a:pt x="26" y="66"/>
                  </a:cubicBezTo>
                  <a:cubicBezTo>
                    <a:pt x="26" y="69"/>
                    <a:pt x="28" y="72"/>
                    <a:pt x="37" y="75"/>
                  </a:cubicBezTo>
                  <a:cubicBezTo>
                    <a:pt x="41" y="73"/>
                    <a:pt x="44" y="70"/>
                    <a:pt x="44" y="67"/>
                  </a:cubicBezTo>
                  <a:cubicBezTo>
                    <a:pt x="44" y="62"/>
                    <a:pt x="40" y="59"/>
                    <a:pt x="35" y="59"/>
                  </a:cubicBezTo>
                  <a:close/>
                  <a:moveTo>
                    <a:pt x="78" y="87"/>
                  </a:moveTo>
                  <a:cubicBezTo>
                    <a:pt x="78" y="85"/>
                    <a:pt x="78" y="85"/>
                    <a:pt x="78" y="85"/>
                  </a:cubicBezTo>
                  <a:cubicBezTo>
                    <a:pt x="97" y="58"/>
                    <a:pt x="97" y="58"/>
                    <a:pt x="97" y="58"/>
                  </a:cubicBezTo>
                  <a:cubicBezTo>
                    <a:pt x="99" y="58"/>
                    <a:pt x="99" y="58"/>
                    <a:pt x="99" y="58"/>
                  </a:cubicBezTo>
                  <a:cubicBezTo>
                    <a:pt x="99" y="84"/>
                    <a:pt x="99" y="84"/>
                    <a:pt x="99" y="84"/>
                  </a:cubicBezTo>
                  <a:cubicBezTo>
                    <a:pt x="104" y="84"/>
                    <a:pt x="104" y="84"/>
                    <a:pt x="104" y="84"/>
                  </a:cubicBezTo>
                  <a:cubicBezTo>
                    <a:pt x="104" y="87"/>
                    <a:pt x="104" y="87"/>
                    <a:pt x="104" y="87"/>
                  </a:cubicBezTo>
                  <a:cubicBezTo>
                    <a:pt x="99" y="87"/>
                    <a:pt x="99" y="87"/>
                    <a:pt x="99" y="87"/>
                  </a:cubicBezTo>
                  <a:cubicBezTo>
                    <a:pt x="99" y="98"/>
                    <a:pt x="99" y="98"/>
                    <a:pt x="99" y="98"/>
                  </a:cubicBezTo>
                  <a:cubicBezTo>
                    <a:pt x="95" y="98"/>
                    <a:pt x="95" y="98"/>
                    <a:pt x="95" y="98"/>
                  </a:cubicBezTo>
                  <a:cubicBezTo>
                    <a:pt x="95" y="87"/>
                    <a:pt x="95" y="87"/>
                    <a:pt x="95" y="87"/>
                  </a:cubicBezTo>
                  <a:cubicBezTo>
                    <a:pt x="78" y="87"/>
                    <a:pt x="78" y="87"/>
                    <a:pt x="78" y="87"/>
                  </a:cubicBezTo>
                  <a:moveTo>
                    <a:pt x="95" y="64"/>
                  </a:moveTo>
                  <a:cubicBezTo>
                    <a:pt x="81" y="84"/>
                    <a:pt x="81" y="84"/>
                    <a:pt x="81" y="84"/>
                  </a:cubicBezTo>
                  <a:cubicBezTo>
                    <a:pt x="95" y="84"/>
                    <a:pt x="95" y="84"/>
                    <a:pt x="95" y="84"/>
                  </a:cubicBezTo>
                  <a:lnTo>
                    <a:pt x="95" y="64"/>
                  </a:lnTo>
                  <a:close/>
                  <a:moveTo>
                    <a:pt x="2" y="98"/>
                  </a:moveTo>
                  <a:cubicBezTo>
                    <a:pt x="2" y="96"/>
                    <a:pt x="2" y="96"/>
                    <a:pt x="2" y="96"/>
                  </a:cubicBezTo>
                  <a:cubicBezTo>
                    <a:pt x="8" y="96"/>
                    <a:pt x="9" y="95"/>
                    <a:pt x="9" y="92"/>
                  </a:cubicBezTo>
                  <a:cubicBezTo>
                    <a:pt x="9" y="92"/>
                    <a:pt x="9" y="92"/>
                    <a:pt x="9" y="92"/>
                  </a:cubicBezTo>
                  <a:cubicBezTo>
                    <a:pt x="9" y="63"/>
                    <a:pt x="9" y="63"/>
                    <a:pt x="9" y="63"/>
                  </a:cubicBezTo>
                  <a:cubicBezTo>
                    <a:pt x="7" y="65"/>
                    <a:pt x="3" y="67"/>
                    <a:pt x="0" y="68"/>
                  </a:cubicBezTo>
                  <a:cubicBezTo>
                    <a:pt x="0" y="67"/>
                    <a:pt x="0" y="67"/>
                    <a:pt x="0" y="67"/>
                  </a:cubicBezTo>
                  <a:cubicBezTo>
                    <a:pt x="4" y="65"/>
                    <a:pt x="9" y="60"/>
                    <a:pt x="11" y="58"/>
                  </a:cubicBezTo>
                  <a:cubicBezTo>
                    <a:pt x="13" y="58"/>
                    <a:pt x="13" y="58"/>
                    <a:pt x="13" y="58"/>
                  </a:cubicBezTo>
                  <a:cubicBezTo>
                    <a:pt x="13" y="92"/>
                    <a:pt x="13" y="92"/>
                    <a:pt x="13" y="92"/>
                  </a:cubicBezTo>
                  <a:cubicBezTo>
                    <a:pt x="13" y="96"/>
                    <a:pt x="14" y="96"/>
                    <a:pt x="20" y="96"/>
                  </a:cubicBezTo>
                  <a:cubicBezTo>
                    <a:pt x="20" y="98"/>
                    <a:pt x="20" y="98"/>
                    <a:pt x="20" y="98"/>
                  </a:cubicBezTo>
                  <a:lnTo>
                    <a:pt x="2" y="98"/>
                  </a:lnTo>
                  <a:close/>
                  <a:moveTo>
                    <a:pt x="77" y="89"/>
                  </a:moveTo>
                  <a:cubicBezTo>
                    <a:pt x="76" y="89"/>
                    <a:pt x="76" y="89"/>
                    <a:pt x="76" y="89"/>
                  </a:cubicBezTo>
                  <a:cubicBezTo>
                    <a:pt x="75" y="93"/>
                    <a:pt x="74" y="94"/>
                    <a:pt x="71" y="94"/>
                  </a:cubicBezTo>
                  <a:cubicBezTo>
                    <a:pt x="56" y="94"/>
                    <a:pt x="56" y="94"/>
                    <a:pt x="56" y="94"/>
                  </a:cubicBezTo>
                  <a:cubicBezTo>
                    <a:pt x="64" y="87"/>
                    <a:pt x="76" y="78"/>
                    <a:pt x="76" y="69"/>
                  </a:cubicBezTo>
                  <a:cubicBezTo>
                    <a:pt x="76" y="63"/>
                    <a:pt x="71" y="58"/>
                    <a:pt x="64" y="58"/>
                  </a:cubicBezTo>
                  <a:cubicBezTo>
                    <a:pt x="58" y="58"/>
                    <a:pt x="52" y="63"/>
                    <a:pt x="52" y="70"/>
                  </a:cubicBezTo>
                  <a:cubicBezTo>
                    <a:pt x="53" y="70"/>
                    <a:pt x="53" y="70"/>
                    <a:pt x="53" y="70"/>
                  </a:cubicBezTo>
                  <a:cubicBezTo>
                    <a:pt x="54" y="65"/>
                    <a:pt x="58" y="61"/>
                    <a:pt x="63" y="61"/>
                  </a:cubicBezTo>
                  <a:cubicBezTo>
                    <a:pt x="67" y="61"/>
                    <a:pt x="71" y="65"/>
                    <a:pt x="71" y="70"/>
                  </a:cubicBezTo>
                  <a:cubicBezTo>
                    <a:pt x="71" y="81"/>
                    <a:pt x="53" y="95"/>
                    <a:pt x="51" y="96"/>
                  </a:cubicBezTo>
                  <a:cubicBezTo>
                    <a:pt x="51" y="98"/>
                    <a:pt x="51" y="98"/>
                    <a:pt x="51" y="98"/>
                  </a:cubicBezTo>
                  <a:cubicBezTo>
                    <a:pt x="76" y="98"/>
                    <a:pt x="76" y="98"/>
                    <a:pt x="76" y="98"/>
                  </a:cubicBezTo>
                  <a:cubicBezTo>
                    <a:pt x="76" y="98"/>
                    <a:pt x="76" y="98"/>
                    <a:pt x="76" y="98"/>
                  </a:cubicBezTo>
                  <a:cubicBezTo>
                    <a:pt x="76" y="98"/>
                    <a:pt x="76" y="98"/>
                    <a:pt x="76" y="98"/>
                  </a:cubicBezTo>
                  <a:cubicBezTo>
                    <a:pt x="76" y="98"/>
                    <a:pt x="76" y="98"/>
                    <a:pt x="76" y="98"/>
                  </a:cubicBezTo>
                  <a:cubicBezTo>
                    <a:pt x="76" y="94"/>
                    <a:pt x="76" y="94"/>
                    <a:pt x="76" y="94"/>
                  </a:cubicBezTo>
                  <a:cubicBezTo>
                    <a:pt x="76" y="94"/>
                    <a:pt x="76" y="94"/>
                    <a:pt x="76" y="94"/>
                  </a:cubicBezTo>
                  <a:lnTo>
                    <a:pt x="77" y="89"/>
                  </a:lnTo>
                  <a:close/>
                  <a:moveTo>
                    <a:pt x="39" y="10"/>
                  </a:moveTo>
                  <a:cubicBezTo>
                    <a:pt x="38" y="4"/>
                    <a:pt x="36" y="3"/>
                    <a:pt x="33" y="3"/>
                  </a:cubicBezTo>
                  <a:cubicBezTo>
                    <a:pt x="15" y="3"/>
                    <a:pt x="15" y="3"/>
                    <a:pt x="15" y="3"/>
                  </a:cubicBezTo>
                  <a:cubicBezTo>
                    <a:pt x="15" y="22"/>
                    <a:pt x="15" y="22"/>
                    <a:pt x="15" y="22"/>
                  </a:cubicBezTo>
                  <a:cubicBezTo>
                    <a:pt x="29" y="22"/>
                    <a:pt x="29" y="22"/>
                    <a:pt x="29" y="22"/>
                  </a:cubicBezTo>
                  <a:cubicBezTo>
                    <a:pt x="32" y="22"/>
                    <a:pt x="33" y="22"/>
                    <a:pt x="34" y="17"/>
                  </a:cubicBezTo>
                  <a:cubicBezTo>
                    <a:pt x="35" y="17"/>
                    <a:pt x="35" y="17"/>
                    <a:pt x="35" y="17"/>
                  </a:cubicBezTo>
                  <a:cubicBezTo>
                    <a:pt x="35" y="31"/>
                    <a:pt x="35" y="31"/>
                    <a:pt x="35" y="31"/>
                  </a:cubicBezTo>
                  <a:cubicBezTo>
                    <a:pt x="34" y="31"/>
                    <a:pt x="34" y="31"/>
                    <a:pt x="34" y="31"/>
                  </a:cubicBezTo>
                  <a:cubicBezTo>
                    <a:pt x="33" y="25"/>
                    <a:pt x="31" y="25"/>
                    <a:pt x="28" y="25"/>
                  </a:cubicBezTo>
                  <a:cubicBezTo>
                    <a:pt x="15" y="25"/>
                    <a:pt x="15" y="25"/>
                    <a:pt x="15" y="25"/>
                  </a:cubicBezTo>
                  <a:cubicBezTo>
                    <a:pt x="15" y="42"/>
                    <a:pt x="15" y="42"/>
                    <a:pt x="15" y="42"/>
                  </a:cubicBezTo>
                  <a:cubicBezTo>
                    <a:pt x="15" y="46"/>
                    <a:pt x="17" y="47"/>
                    <a:pt x="20" y="47"/>
                  </a:cubicBezTo>
                  <a:cubicBezTo>
                    <a:pt x="32" y="47"/>
                    <a:pt x="32" y="47"/>
                    <a:pt x="32" y="47"/>
                  </a:cubicBezTo>
                  <a:cubicBezTo>
                    <a:pt x="37" y="47"/>
                    <a:pt x="39" y="45"/>
                    <a:pt x="41" y="39"/>
                  </a:cubicBezTo>
                  <a:cubicBezTo>
                    <a:pt x="42" y="39"/>
                    <a:pt x="42" y="39"/>
                    <a:pt x="42" y="39"/>
                  </a:cubicBezTo>
                  <a:cubicBezTo>
                    <a:pt x="41" y="49"/>
                    <a:pt x="41" y="49"/>
                    <a:pt x="41" y="49"/>
                  </a:cubicBezTo>
                  <a:cubicBezTo>
                    <a:pt x="2" y="49"/>
                    <a:pt x="2" y="49"/>
                    <a:pt x="2" y="49"/>
                  </a:cubicBezTo>
                  <a:cubicBezTo>
                    <a:pt x="2" y="48"/>
                    <a:pt x="2" y="48"/>
                    <a:pt x="2" y="48"/>
                  </a:cubicBezTo>
                  <a:cubicBezTo>
                    <a:pt x="8" y="48"/>
                    <a:pt x="9" y="47"/>
                    <a:pt x="9" y="42"/>
                  </a:cubicBezTo>
                  <a:cubicBezTo>
                    <a:pt x="9" y="8"/>
                    <a:pt x="9" y="8"/>
                    <a:pt x="9" y="8"/>
                  </a:cubicBezTo>
                  <a:cubicBezTo>
                    <a:pt x="9" y="3"/>
                    <a:pt x="8" y="2"/>
                    <a:pt x="2" y="2"/>
                  </a:cubicBezTo>
                  <a:cubicBezTo>
                    <a:pt x="2" y="0"/>
                    <a:pt x="2" y="0"/>
                    <a:pt x="2" y="0"/>
                  </a:cubicBezTo>
                  <a:cubicBezTo>
                    <a:pt x="39" y="0"/>
                    <a:pt x="39" y="0"/>
                    <a:pt x="39" y="0"/>
                  </a:cubicBezTo>
                  <a:cubicBezTo>
                    <a:pt x="40" y="10"/>
                    <a:pt x="40" y="10"/>
                    <a:pt x="40" y="10"/>
                  </a:cubicBezTo>
                  <a:lnTo>
                    <a:pt x="39" y="10"/>
                  </a:lnTo>
                  <a:close/>
                  <a:moveTo>
                    <a:pt x="73" y="9"/>
                  </a:moveTo>
                  <a:cubicBezTo>
                    <a:pt x="107" y="9"/>
                    <a:pt x="107" y="9"/>
                    <a:pt x="107" y="9"/>
                  </a:cubicBezTo>
                  <a:cubicBezTo>
                    <a:pt x="108" y="17"/>
                    <a:pt x="108" y="17"/>
                    <a:pt x="108" y="17"/>
                  </a:cubicBezTo>
                  <a:cubicBezTo>
                    <a:pt x="106" y="17"/>
                    <a:pt x="106" y="17"/>
                    <a:pt x="106" y="17"/>
                  </a:cubicBezTo>
                  <a:cubicBezTo>
                    <a:pt x="106" y="12"/>
                    <a:pt x="104" y="11"/>
                    <a:pt x="102" y="11"/>
                  </a:cubicBezTo>
                  <a:cubicBezTo>
                    <a:pt x="93" y="11"/>
                    <a:pt x="93" y="11"/>
                    <a:pt x="93" y="11"/>
                  </a:cubicBezTo>
                  <a:cubicBezTo>
                    <a:pt x="93" y="43"/>
                    <a:pt x="93" y="43"/>
                    <a:pt x="93" y="43"/>
                  </a:cubicBezTo>
                  <a:cubicBezTo>
                    <a:pt x="93" y="47"/>
                    <a:pt x="94" y="48"/>
                    <a:pt x="98" y="48"/>
                  </a:cubicBezTo>
                  <a:cubicBezTo>
                    <a:pt x="99" y="48"/>
                    <a:pt x="99" y="48"/>
                    <a:pt x="99" y="48"/>
                  </a:cubicBezTo>
                  <a:cubicBezTo>
                    <a:pt x="99" y="49"/>
                    <a:pt x="99" y="49"/>
                    <a:pt x="99" y="49"/>
                  </a:cubicBezTo>
                  <a:cubicBezTo>
                    <a:pt x="81" y="49"/>
                    <a:pt x="81" y="49"/>
                    <a:pt x="81" y="49"/>
                  </a:cubicBezTo>
                  <a:cubicBezTo>
                    <a:pt x="81" y="48"/>
                    <a:pt x="81" y="48"/>
                    <a:pt x="81" y="48"/>
                  </a:cubicBezTo>
                  <a:cubicBezTo>
                    <a:pt x="82" y="48"/>
                    <a:pt x="82" y="48"/>
                    <a:pt x="82" y="48"/>
                  </a:cubicBezTo>
                  <a:cubicBezTo>
                    <a:pt x="86" y="48"/>
                    <a:pt x="87" y="47"/>
                    <a:pt x="87" y="43"/>
                  </a:cubicBezTo>
                  <a:cubicBezTo>
                    <a:pt x="87" y="11"/>
                    <a:pt x="87" y="11"/>
                    <a:pt x="87" y="11"/>
                  </a:cubicBezTo>
                  <a:cubicBezTo>
                    <a:pt x="78" y="11"/>
                    <a:pt x="78" y="11"/>
                    <a:pt x="78" y="11"/>
                  </a:cubicBezTo>
                  <a:cubicBezTo>
                    <a:pt x="76" y="11"/>
                    <a:pt x="74" y="12"/>
                    <a:pt x="73" y="17"/>
                  </a:cubicBezTo>
                  <a:cubicBezTo>
                    <a:pt x="72" y="17"/>
                    <a:pt x="72" y="17"/>
                    <a:pt x="72" y="17"/>
                  </a:cubicBezTo>
                  <a:lnTo>
                    <a:pt x="73" y="9"/>
                  </a:lnTo>
                  <a:close/>
                  <a:moveTo>
                    <a:pt x="50" y="15"/>
                  </a:moveTo>
                  <a:cubicBezTo>
                    <a:pt x="50" y="12"/>
                    <a:pt x="53" y="10"/>
                    <a:pt x="58" y="10"/>
                  </a:cubicBezTo>
                  <a:cubicBezTo>
                    <a:pt x="62" y="10"/>
                    <a:pt x="67" y="13"/>
                    <a:pt x="69" y="17"/>
                  </a:cubicBezTo>
                  <a:cubicBezTo>
                    <a:pt x="70" y="17"/>
                    <a:pt x="70" y="17"/>
                    <a:pt x="70" y="17"/>
                  </a:cubicBezTo>
                  <a:cubicBezTo>
                    <a:pt x="69" y="10"/>
                    <a:pt x="69" y="10"/>
                    <a:pt x="69" y="10"/>
                  </a:cubicBezTo>
                  <a:cubicBezTo>
                    <a:pt x="67" y="9"/>
                    <a:pt x="61" y="8"/>
                    <a:pt x="57" y="8"/>
                  </a:cubicBezTo>
                  <a:cubicBezTo>
                    <a:pt x="50" y="8"/>
                    <a:pt x="44" y="12"/>
                    <a:pt x="44" y="18"/>
                  </a:cubicBezTo>
                  <a:cubicBezTo>
                    <a:pt x="44" y="29"/>
                    <a:pt x="67" y="32"/>
                    <a:pt x="67" y="41"/>
                  </a:cubicBezTo>
                  <a:cubicBezTo>
                    <a:pt x="67" y="46"/>
                    <a:pt x="62" y="49"/>
                    <a:pt x="57" y="49"/>
                  </a:cubicBezTo>
                  <a:cubicBezTo>
                    <a:pt x="52" y="49"/>
                    <a:pt x="47" y="45"/>
                    <a:pt x="45" y="39"/>
                  </a:cubicBezTo>
                  <a:cubicBezTo>
                    <a:pt x="44" y="39"/>
                    <a:pt x="44" y="39"/>
                    <a:pt x="44" y="39"/>
                  </a:cubicBezTo>
                  <a:cubicBezTo>
                    <a:pt x="45" y="48"/>
                    <a:pt x="45" y="48"/>
                    <a:pt x="45" y="48"/>
                  </a:cubicBezTo>
                  <a:cubicBezTo>
                    <a:pt x="49" y="49"/>
                    <a:pt x="54" y="51"/>
                    <a:pt x="58" y="51"/>
                  </a:cubicBezTo>
                  <a:cubicBezTo>
                    <a:pt x="66" y="51"/>
                    <a:pt x="72" y="45"/>
                    <a:pt x="72" y="39"/>
                  </a:cubicBezTo>
                  <a:cubicBezTo>
                    <a:pt x="72" y="27"/>
                    <a:pt x="50" y="25"/>
                    <a:pt x="50" y="15"/>
                  </a:cubicBezTo>
                  <a:close/>
                </a:path>
              </a:pathLst>
            </a:custGeom>
            <a:solidFill>
              <a:srgbClr val="FFD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 name="Freeform 8"/>
            <p:cNvSpPr>
              <a:spLocks noEditPoints="1"/>
            </p:cNvSpPr>
            <p:nvPr/>
          </p:nvSpPr>
          <p:spPr bwMode="auto">
            <a:xfrm>
              <a:off x="716" y="198"/>
              <a:ext cx="1119" cy="123"/>
            </a:xfrm>
            <a:custGeom>
              <a:avLst/>
              <a:gdLst>
                <a:gd name="T0" fmla="*/ 181920 w 474"/>
                <a:gd name="T1" fmla="*/ 11555 h 52"/>
                <a:gd name="T2" fmla="*/ 173249 w 474"/>
                <a:gd name="T3" fmla="*/ 369 h 52"/>
                <a:gd name="T4" fmla="*/ 169961 w 474"/>
                <a:gd name="T5" fmla="*/ 1258 h 52"/>
                <a:gd name="T6" fmla="*/ 169687 w 474"/>
                <a:gd name="T7" fmla="*/ 20288 h 52"/>
                <a:gd name="T8" fmla="*/ 178108 w 474"/>
                <a:gd name="T9" fmla="*/ 20657 h 52"/>
                <a:gd name="T10" fmla="*/ 174802 w 474"/>
                <a:gd name="T11" fmla="*/ 17842 h 52"/>
                <a:gd name="T12" fmla="*/ 178632 w 474"/>
                <a:gd name="T13" fmla="*/ 12428 h 52"/>
                <a:gd name="T14" fmla="*/ 193724 w 474"/>
                <a:gd name="T15" fmla="*/ 20288 h 52"/>
                <a:gd name="T16" fmla="*/ 174802 w 474"/>
                <a:gd name="T17" fmla="*/ 11555 h 52"/>
                <a:gd name="T18" fmla="*/ 183157 w 474"/>
                <a:gd name="T19" fmla="*/ 6143 h 52"/>
                <a:gd name="T20" fmla="*/ 86217 w 474"/>
                <a:gd name="T21" fmla="*/ 1561 h 52"/>
                <a:gd name="T22" fmla="*/ 78984 w 474"/>
                <a:gd name="T23" fmla="*/ 873 h 52"/>
                <a:gd name="T24" fmla="*/ 86536 w 474"/>
                <a:gd name="T25" fmla="*/ 15777 h 52"/>
                <a:gd name="T26" fmla="*/ 78403 w 474"/>
                <a:gd name="T27" fmla="*/ 21530 h 52"/>
                <a:gd name="T28" fmla="*/ 109926 w 474"/>
                <a:gd name="T29" fmla="*/ 20288 h 52"/>
                <a:gd name="T30" fmla="*/ 101784 w 474"/>
                <a:gd name="T31" fmla="*/ 20288 h 52"/>
                <a:gd name="T32" fmla="*/ 92742 w 474"/>
                <a:gd name="T33" fmla="*/ 10893 h 52"/>
                <a:gd name="T34" fmla="*/ 95547 w 474"/>
                <a:gd name="T35" fmla="*/ 20288 h 52"/>
                <a:gd name="T36" fmla="*/ 87405 w 474"/>
                <a:gd name="T37" fmla="*/ 20288 h 52"/>
                <a:gd name="T38" fmla="*/ 89822 w 474"/>
                <a:gd name="T39" fmla="*/ 2976 h 52"/>
                <a:gd name="T40" fmla="*/ 87405 w 474"/>
                <a:gd name="T41" fmla="*/ 369 h 52"/>
                <a:gd name="T42" fmla="*/ 92742 w 474"/>
                <a:gd name="T43" fmla="*/ 3692 h 52"/>
                <a:gd name="T44" fmla="*/ 104546 w 474"/>
                <a:gd name="T45" fmla="*/ 9490 h 52"/>
                <a:gd name="T46" fmla="*/ 101784 w 474"/>
                <a:gd name="T47" fmla="*/ 369 h 52"/>
                <a:gd name="T48" fmla="*/ 107507 w 474"/>
                <a:gd name="T49" fmla="*/ 2976 h 52"/>
                <a:gd name="T50" fmla="*/ 107507 w 474"/>
                <a:gd name="T51" fmla="*/ 18592 h 52"/>
                <a:gd name="T52" fmla="*/ 60943 w 474"/>
                <a:gd name="T53" fmla="*/ 1258 h 52"/>
                <a:gd name="T54" fmla="*/ 50220 w 474"/>
                <a:gd name="T55" fmla="*/ 369 h 52"/>
                <a:gd name="T56" fmla="*/ 47801 w 474"/>
                <a:gd name="T57" fmla="*/ 2065 h 52"/>
                <a:gd name="T58" fmla="*/ 44507 w 474"/>
                <a:gd name="T59" fmla="*/ 18223 h 52"/>
                <a:gd name="T60" fmla="*/ 27866 w 474"/>
                <a:gd name="T61" fmla="*/ 16965 h 52"/>
                <a:gd name="T62" fmla="*/ 23697 w 474"/>
                <a:gd name="T63" fmla="*/ 2976 h 52"/>
                <a:gd name="T64" fmla="*/ 20749 w 474"/>
                <a:gd name="T65" fmla="*/ 369 h 52"/>
                <a:gd name="T66" fmla="*/ 1237 w 474"/>
                <a:gd name="T67" fmla="*/ 369 h 52"/>
                <a:gd name="T68" fmla="*/ 2920 w 474"/>
                <a:gd name="T69" fmla="*/ 16650 h 52"/>
                <a:gd name="T70" fmla="*/ 6893 w 474"/>
                <a:gd name="T71" fmla="*/ 20657 h 52"/>
                <a:gd name="T72" fmla="*/ 5340 w 474"/>
                <a:gd name="T73" fmla="*/ 3323 h 52"/>
                <a:gd name="T74" fmla="*/ 13487 w 474"/>
                <a:gd name="T75" fmla="*/ 20657 h 52"/>
                <a:gd name="T76" fmla="*/ 21986 w 474"/>
                <a:gd name="T77" fmla="*/ 18223 h 52"/>
                <a:gd name="T78" fmla="*/ 31521 w 474"/>
                <a:gd name="T79" fmla="*/ 20657 h 52"/>
                <a:gd name="T80" fmla="*/ 28601 w 474"/>
                <a:gd name="T81" fmla="*/ 19096 h 52"/>
                <a:gd name="T82" fmla="*/ 39670 w 474"/>
                <a:gd name="T83" fmla="*/ 12797 h 52"/>
                <a:gd name="T84" fmla="*/ 39670 w 474"/>
                <a:gd name="T85" fmla="*/ 20288 h 52"/>
                <a:gd name="T86" fmla="*/ 52272 w 474"/>
                <a:gd name="T87" fmla="*/ 20657 h 52"/>
                <a:gd name="T88" fmla="*/ 49512 w 474"/>
                <a:gd name="T89" fmla="*/ 3323 h 52"/>
                <a:gd name="T90" fmla="*/ 65419 w 474"/>
                <a:gd name="T91" fmla="*/ 2976 h 52"/>
                <a:gd name="T92" fmla="*/ 60943 w 474"/>
                <a:gd name="T93" fmla="*/ 369 h 52"/>
                <a:gd name="T94" fmla="*/ 39285 w 474"/>
                <a:gd name="T95" fmla="*/ 11555 h 52"/>
                <a:gd name="T96" fmla="*/ 167909 w 474"/>
                <a:gd name="T97" fmla="*/ 369 h 52"/>
                <a:gd name="T98" fmla="*/ 155303 w 474"/>
                <a:gd name="T99" fmla="*/ 3692 h 52"/>
                <a:gd name="T100" fmla="*/ 152505 w 474"/>
                <a:gd name="T101" fmla="*/ 20657 h 52"/>
                <a:gd name="T102" fmla="*/ 168433 w 474"/>
                <a:gd name="T103" fmla="*/ 16650 h 52"/>
                <a:gd name="T104" fmla="*/ 157727 w 474"/>
                <a:gd name="T105" fmla="*/ 17842 h 52"/>
                <a:gd name="T106" fmla="*/ 165489 w 474"/>
                <a:gd name="T107" fmla="*/ 13338 h 52"/>
                <a:gd name="T108" fmla="*/ 165489 w 474"/>
                <a:gd name="T109" fmla="*/ 7543 h 52"/>
                <a:gd name="T110" fmla="*/ 157727 w 474"/>
                <a:gd name="T111" fmla="*/ 1561 h 52"/>
                <a:gd name="T112" fmla="*/ 167909 w 474"/>
                <a:gd name="T113" fmla="*/ 4605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74" h="52">
                  <a:moveTo>
                    <a:pt x="460" y="41"/>
                  </a:moveTo>
                  <a:cubicBezTo>
                    <a:pt x="454" y="35"/>
                    <a:pt x="454" y="35"/>
                    <a:pt x="454" y="35"/>
                  </a:cubicBezTo>
                  <a:cubicBezTo>
                    <a:pt x="450" y="32"/>
                    <a:pt x="447" y="30"/>
                    <a:pt x="445" y="28"/>
                  </a:cubicBezTo>
                  <a:cubicBezTo>
                    <a:pt x="451" y="26"/>
                    <a:pt x="455" y="21"/>
                    <a:pt x="455" y="15"/>
                  </a:cubicBezTo>
                  <a:cubicBezTo>
                    <a:pt x="455" y="7"/>
                    <a:pt x="448" y="1"/>
                    <a:pt x="434" y="1"/>
                  </a:cubicBezTo>
                  <a:cubicBezTo>
                    <a:pt x="429" y="1"/>
                    <a:pt x="427" y="1"/>
                    <a:pt x="424" y="1"/>
                  </a:cubicBezTo>
                  <a:cubicBezTo>
                    <a:pt x="421" y="1"/>
                    <a:pt x="416" y="1"/>
                    <a:pt x="414" y="1"/>
                  </a:cubicBezTo>
                  <a:cubicBezTo>
                    <a:pt x="414" y="3"/>
                    <a:pt x="414" y="3"/>
                    <a:pt x="414" y="3"/>
                  </a:cubicBezTo>
                  <a:cubicBezTo>
                    <a:pt x="416" y="3"/>
                    <a:pt x="416" y="3"/>
                    <a:pt x="416" y="3"/>
                  </a:cubicBezTo>
                  <a:cubicBezTo>
                    <a:pt x="420" y="3"/>
                    <a:pt x="422" y="4"/>
                    <a:pt x="422" y="9"/>
                  </a:cubicBezTo>
                  <a:cubicBezTo>
                    <a:pt x="422" y="42"/>
                    <a:pt x="422" y="42"/>
                    <a:pt x="422" y="42"/>
                  </a:cubicBezTo>
                  <a:cubicBezTo>
                    <a:pt x="422" y="48"/>
                    <a:pt x="420" y="49"/>
                    <a:pt x="415" y="49"/>
                  </a:cubicBezTo>
                  <a:cubicBezTo>
                    <a:pt x="414" y="49"/>
                    <a:pt x="414" y="49"/>
                    <a:pt x="414" y="49"/>
                  </a:cubicBezTo>
                  <a:cubicBezTo>
                    <a:pt x="414" y="50"/>
                    <a:pt x="414" y="50"/>
                    <a:pt x="414" y="50"/>
                  </a:cubicBezTo>
                  <a:cubicBezTo>
                    <a:pt x="436" y="50"/>
                    <a:pt x="436" y="50"/>
                    <a:pt x="436" y="50"/>
                  </a:cubicBezTo>
                  <a:cubicBezTo>
                    <a:pt x="436" y="49"/>
                    <a:pt x="436" y="49"/>
                    <a:pt x="436" y="49"/>
                  </a:cubicBezTo>
                  <a:cubicBezTo>
                    <a:pt x="434" y="49"/>
                    <a:pt x="434" y="49"/>
                    <a:pt x="434" y="49"/>
                  </a:cubicBezTo>
                  <a:cubicBezTo>
                    <a:pt x="430" y="49"/>
                    <a:pt x="428" y="48"/>
                    <a:pt x="428" y="43"/>
                  </a:cubicBezTo>
                  <a:cubicBezTo>
                    <a:pt x="428" y="30"/>
                    <a:pt x="428" y="30"/>
                    <a:pt x="428" y="30"/>
                  </a:cubicBezTo>
                  <a:cubicBezTo>
                    <a:pt x="429" y="30"/>
                    <a:pt x="430" y="30"/>
                    <a:pt x="432" y="30"/>
                  </a:cubicBezTo>
                  <a:cubicBezTo>
                    <a:pt x="434" y="30"/>
                    <a:pt x="436" y="30"/>
                    <a:pt x="437" y="30"/>
                  </a:cubicBezTo>
                  <a:cubicBezTo>
                    <a:pt x="443" y="33"/>
                    <a:pt x="448" y="39"/>
                    <a:pt x="451" y="41"/>
                  </a:cubicBezTo>
                  <a:cubicBezTo>
                    <a:pt x="458" y="48"/>
                    <a:pt x="460" y="51"/>
                    <a:pt x="474" y="50"/>
                  </a:cubicBezTo>
                  <a:cubicBezTo>
                    <a:pt x="474" y="49"/>
                    <a:pt x="474" y="49"/>
                    <a:pt x="474" y="49"/>
                  </a:cubicBezTo>
                  <a:cubicBezTo>
                    <a:pt x="468" y="48"/>
                    <a:pt x="465" y="46"/>
                    <a:pt x="460" y="41"/>
                  </a:cubicBezTo>
                  <a:close/>
                  <a:moveTo>
                    <a:pt x="433" y="28"/>
                  </a:moveTo>
                  <a:cubicBezTo>
                    <a:pt x="431" y="28"/>
                    <a:pt x="430" y="28"/>
                    <a:pt x="428" y="28"/>
                  </a:cubicBezTo>
                  <a:cubicBezTo>
                    <a:pt x="428" y="3"/>
                    <a:pt x="428" y="3"/>
                    <a:pt x="428" y="3"/>
                  </a:cubicBezTo>
                  <a:cubicBezTo>
                    <a:pt x="430" y="2"/>
                    <a:pt x="431" y="2"/>
                    <a:pt x="432" y="2"/>
                  </a:cubicBezTo>
                  <a:cubicBezTo>
                    <a:pt x="444" y="2"/>
                    <a:pt x="448" y="8"/>
                    <a:pt x="448" y="15"/>
                  </a:cubicBezTo>
                  <a:cubicBezTo>
                    <a:pt x="448" y="25"/>
                    <a:pt x="442" y="28"/>
                    <a:pt x="433" y="28"/>
                  </a:cubicBezTo>
                  <a:close/>
                  <a:moveTo>
                    <a:pt x="193" y="0"/>
                  </a:moveTo>
                  <a:cubicBezTo>
                    <a:pt x="201" y="0"/>
                    <a:pt x="207" y="3"/>
                    <a:pt x="211" y="4"/>
                  </a:cubicBezTo>
                  <a:cubicBezTo>
                    <a:pt x="211" y="14"/>
                    <a:pt x="211" y="14"/>
                    <a:pt x="211" y="14"/>
                  </a:cubicBezTo>
                  <a:cubicBezTo>
                    <a:pt x="210" y="14"/>
                    <a:pt x="210" y="14"/>
                    <a:pt x="210" y="14"/>
                  </a:cubicBezTo>
                  <a:cubicBezTo>
                    <a:pt x="207" y="7"/>
                    <a:pt x="202" y="2"/>
                    <a:pt x="193" y="2"/>
                  </a:cubicBezTo>
                  <a:cubicBezTo>
                    <a:pt x="180" y="2"/>
                    <a:pt x="173" y="12"/>
                    <a:pt x="173" y="26"/>
                  </a:cubicBezTo>
                  <a:cubicBezTo>
                    <a:pt x="173" y="40"/>
                    <a:pt x="182" y="49"/>
                    <a:pt x="194" y="49"/>
                  </a:cubicBezTo>
                  <a:cubicBezTo>
                    <a:pt x="197" y="49"/>
                    <a:pt x="206" y="47"/>
                    <a:pt x="212" y="38"/>
                  </a:cubicBezTo>
                  <a:cubicBezTo>
                    <a:pt x="213" y="38"/>
                    <a:pt x="213" y="38"/>
                    <a:pt x="213" y="38"/>
                  </a:cubicBezTo>
                  <a:cubicBezTo>
                    <a:pt x="210" y="47"/>
                    <a:pt x="210" y="47"/>
                    <a:pt x="210" y="47"/>
                  </a:cubicBezTo>
                  <a:cubicBezTo>
                    <a:pt x="205" y="49"/>
                    <a:pt x="201" y="52"/>
                    <a:pt x="192" y="52"/>
                  </a:cubicBezTo>
                  <a:cubicBezTo>
                    <a:pt x="176" y="52"/>
                    <a:pt x="166" y="41"/>
                    <a:pt x="166" y="26"/>
                  </a:cubicBezTo>
                  <a:cubicBezTo>
                    <a:pt x="166" y="11"/>
                    <a:pt x="176" y="0"/>
                    <a:pt x="193" y="0"/>
                  </a:cubicBezTo>
                  <a:close/>
                  <a:moveTo>
                    <a:pt x="269" y="49"/>
                  </a:moveTo>
                  <a:cubicBezTo>
                    <a:pt x="269" y="50"/>
                    <a:pt x="269" y="50"/>
                    <a:pt x="269" y="50"/>
                  </a:cubicBezTo>
                  <a:cubicBezTo>
                    <a:pt x="249" y="50"/>
                    <a:pt x="249" y="50"/>
                    <a:pt x="249" y="50"/>
                  </a:cubicBezTo>
                  <a:cubicBezTo>
                    <a:pt x="249" y="49"/>
                    <a:pt x="249" y="49"/>
                    <a:pt x="249" y="49"/>
                  </a:cubicBezTo>
                  <a:cubicBezTo>
                    <a:pt x="255" y="49"/>
                    <a:pt x="256" y="48"/>
                    <a:pt x="256" y="44"/>
                  </a:cubicBezTo>
                  <a:cubicBezTo>
                    <a:pt x="256" y="26"/>
                    <a:pt x="256" y="26"/>
                    <a:pt x="256" y="26"/>
                  </a:cubicBezTo>
                  <a:cubicBezTo>
                    <a:pt x="227" y="26"/>
                    <a:pt x="227" y="26"/>
                    <a:pt x="227" y="26"/>
                  </a:cubicBezTo>
                  <a:cubicBezTo>
                    <a:pt x="227" y="43"/>
                    <a:pt x="227" y="43"/>
                    <a:pt x="227" y="43"/>
                  </a:cubicBezTo>
                  <a:cubicBezTo>
                    <a:pt x="227" y="43"/>
                    <a:pt x="227" y="43"/>
                    <a:pt x="227" y="43"/>
                  </a:cubicBezTo>
                  <a:cubicBezTo>
                    <a:pt x="227" y="48"/>
                    <a:pt x="227" y="49"/>
                    <a:pt x="234" y="49"/>
                  </a:cubicBezTo>
                  <a:cubicBezTo>
                    <a:pt x="234" y="50"/>
                    <a:pt x="234" y="50"/>
                    <a:pt x="234" y="50"/>
                  </a:cubicBezTo>
                  <a:cubicBezTo>
                    <a:pt x="214" y="50"/>
                    <a:pt x="214" y="50"/>
                    <a:pt x="214" y="50"/>
                  </a:cubicBezTo>
                  <a:cubicBezTo>
                    <a:pt x="214" y="49"/>
                    <a:pt x="214" y="49"/>
                    <a:pt x="214" y="49"/>
                  </a:cubicBezTo>
                  <a:cubicBezTo>
                    <a:pt x="220" y="49"/>
                    <a:pt x="220" y="48"/>
                    <a:pt x="220" y="45"/>
                  </a:cubicBezTo>
                  <a:cubicBezTo>
                    <a:pt x="220" y="45"/>
                    <a:pt x="220" y="45"/>
                    <a:pt x="220" y="45"/>
                  </a:cubicBezTo>
                  <a:cubicBezTo>
                    <a:pt x="220" y="7"/>
                    <a:pt x="220" y="7"/>
                    <a:pt x="220" y="7"/>
                  </a:cubicBezTo>
                  <a:cubicBezTo>
                    <a:pt x="220" y="7"/>
                    <a:pt x="220" y="7"/>
                    <a:pt x="220" y="7"/>
                  </a:cubicBezTo>
                  <a:cubicBezTo>
                    <a:pt x="220" y="4"/>
                    <a:pt x="220" y="3"/>
                    <a:pt x="214" y="3"/>
                  </a:cubicBezTo>
                  <a:cubicBezTo>
                    <a:pt x="214" y="1"/>
                    <a:pt x="214" y="1"/>
                    <a:pt x="214" y="1"/>
                  </a:cubicBezTo>
                  <a:cubicBezTo>
                    <a:pt x="234" y="1"/>
                    <a:pt x="234" y="1"/>
                    <a:pt x="234" y="1"/>
                  </a:cubicBezTo>
                  <a:cubicBezTo>
                    <a:pt x="234" y="3"/>
                    <a:pt x="234" y="3"/>
                    <a:pt x="234" y="3"/>
                  </a:cubicBezTo>
                  <a:cubicBezTo>
                    <a:pt x="227" y="3"/>
                    <a:pt x="227" y="4"/>
                    <a:pt x="227" y="9"/>
                  </a:cubicBezTo>
                  <a:cubicBezTo>
                    <a:pt x="227" y="9"/>
                    <a:pt x="227" y="9"/>
                    <a:pt x="227" y="9"/>
                  </a:cubicBezTo>
                  <a:cubicBezTo>
                    <a:pt x="227" y="23"/>
                    <a:pt x="227" y="23"/>
                    <a:pt x="227" y="23"/>
                  </a:cubicBezTo>
                  <a:cubicBezTo>
                    <a:pt x="256" y="23"/>
                    <a:pt x="256" y="23"/>
                    <a:pt x="256" y="23"/>
                  </a:cubicBezTo>
                  <a:cubicBezTo>
                    <a:pt x="256" y="8"/>
                    <a:pt x="256" y="8"/>
                    <a:pt x="256" y="8"/>
                  </a:cubicBezTo>
                  <a:cubicBezTo>
                    <a:pt x="256" y="4"/>
                    <a:pt x="255" y="3"/>
                    <a:pt x="249" y="3"/>
                  </a:cubicBezTo>
                  <a:cubicBezTo>
                    <a:pt x="249" y="1"/>
                    <a:pt x="249" y="1"/>
                    <a:pt x="249" y="1"/>
                  </a:cubicBezTo>
                  <a:cubicBezTo>
                    <a:pt x="269" y="1"/>
                    <a:pt x="269" y="1"/>
                    <a:pt x="269" y="1"/>
                  </a:cubicBezTo>
                  <a:cubicBezTo>
                    <a:pt x="269" y="3"/>
                    <a:pt x="269" y="3"/>
                    <a:pt x="269" y="3"/>
                  </a:cubicBezTo>
                  <a:cubicBezTo>
                    <a:pt x="263" y="3"/>
                    <a:pt x="263" y="4"/>
                    <a:pt x="263" y="7"/>
                  </a:cubicBezTo>
                  <a:cubicBezTo>
                    <a:pt x="262" y="7"/>
                    <a:pt x="262" y="7"/>
                    <a:pt x="262" y="7"/>
                  </a:cubicBezTo>
                  <a:cubicBezTo>
                    <a:pt x="262" y="45"/>
                    <a:pt x="262" y="45"/>
                    <a:pt x="262" y="45"/>
                  </a:cubicBezTo>
                  <a:cubicBezTo>
                    <a:pt x="263" y="45"/>
                    <a:pt x="263" y="45"/>
                    <a:pt x="263" y="45"/>
                  </a:cubicBezTo>
                  <a:cubicBezTo>
                    <a:pt x="263" y="48"/>
                    <a:pt x="263" y="49"/>
                    <a:pt x="269" y="49"/>
                  </a:cubicBezTo>
                  <a:close/>
                  <a:moveTo>
                    <a:pt x="149" y="1"/>
                  </a:moveTo>
                  <a:cubicBezTo>
                    <a:pt x="149" y="3"/>
                    <a:pt x="149" y="3"/>
                    <a:pt x="149" y="3"/>
                  </a:cubicBezTo>
                  <a:cubicBezTo>
                    <a:pt x="156" y="3"/>
                    <a:pt x="156" y="4"/>
                    <a:pt x="156" y="9"/>
                  </a:cubicBezTo>
                  <a:cubicBezTo>
                    <a:pt x="156" y="40"/>
                    <a:pt x="156" y="40"/>
                    <a:pt x="156" y="40"/>
                  </a:cubicBezTo>
                  <a:cubicBezTo>
                    <a:pt x="123" y="1"/>
                    <a:pt x="123" y="1"/>
                    <a:pt x="123" y="1"/>
                  </a:cubicBezTo>
                  <a:cubicBezTo>
                    <a:pt x="111" y="1"/>
                    <a:pt x="111" y="1"/>
                    <a:pt x="111" y="1"/>
                  </a:cubicBezTo>
                  <a:cubicBezTo>
                    <a:pt x="111" y="3"/>
                    <a:pt x="111" y="3"/>
                    <a:pt x="111" y="3"/>
                  </a:cubicBezTo>
                  <a:cubicBezTo>
                    <a:pt x="114" y="3"/>
                    <a:pt x="115" y="4"/>
                    <a:pt x="117" y="5"/>
                  </a:cubicBezTo>
                  <a:cubicBezTo>
                    <a:pt x="117" y="44"/>
                    <a:pt x="117" y="44"/>
                    <a:pt x="117" y="44"/>
                  </a:cubicBezTo>
                  <a:cubicBezTo>
                    <a:pt x="117" y="47"/>
                    <a:pt x="116" y="49"/>
                    <a:pt x="113" y="49"/>
                  </a:cubicBezTo>
                  <a:cubicBezTo>
                    <a:pt x="111" y="49"/>
                    <a:pt x="110" y="46"/>
                    <a:pt x="109" y="44"/>
                  </a:cubicBezTo>
                  <a:cubicBezTo>
                    <a:pt x="91" y="1"/>
                    <a:pt x="91" y="1"/>
                    <a:pt x="91" y="1"/>
                  </a:cubicBezTo>
                  <a:cubicBezTo>
                    <a:pt x="85" y="1"/>
                    <a:pt x="85" y="1"/>
                    <a:pt x="85" y="1"/>
                  </a:cubicBezTo>
                  <a:cubicBezTo>
                    <a:pt x="68" y="41"/>
                    <a:pt x="68" y="41"/>
                    <a:pt x="68" y="41"/>
                  </a:cubicBezTo>
                  <a:cubicBezTo>
                    <a:pt x="65" y="48"/>
                    <a:pt x="65" y="49"/>
                    <a:pt x="63" y="49"/>
                  </a:cubicBezTo>
                  <a:cubicBezTo>
                    <a:pt x="61" y="49"/>
                    <a:pt x="60" y="47"/>
                    <a:pt x="60" y="42"/>
                  </a:cubicBezTo>
                  <a:cubicBezTo>
                    <a:pt x="58" y="7"/>
                    <a:pt x="58" y="7"/>
                    <a:pt x="58" y="7"/>
                  </a:cubicBezTo>
                  <a:cubicBezTo>
                    <a:pt x="58" y="4"/>
                    <a:pt x="59" y="3"/>
                    <a:pt x="64" y="3"/>
                  </a:cubicBezTo>
                  <a:cubicBezTo>
                    <a:pt x="64" y="1"/>
                    <a:pt x="64" y="1"/>
                    <a:pt x="64" y="1"/>
                  </a:cubicBezTo>
                  <a:cubicBezTo>
                    <a:pt x="51" y="1"/>
                    <a:pt x="51" y="1"/>
                    <a:pt x="51" y="1"/>
                  </a:cubicBezTo>
                  <a:cubicBezTo>
                    <a:pt x="34" y="41"/>
                    <a:pt x="34" y="41"/>
                    <a:pt x="34" y="41"/>
                  </a:cubicBezTo>
                  <a:cubicBezTo>
                    <a:pt x="16" y="1"/>
                    <a:pt x="16" y="1"/>
                    <a:pt x="16" y="1"/>
                  </a:cubicBezTo>
                  <a:cubicBezTo>
                    <a:pt x="3" y="1"/>
                    <a:pt x="3" y="1"/>
                    <a:pt x="3" y="1"/>
                  </a:cubicBezTo>
                  <a:cubicBezTo>
                    <a:pt x="3" y="3"/>
                    <a:pt x="3" y="3"/>
                    <a:pt x="3" y="3"/>
                  </a:cubicBezTo>
                  <a:cubicBezTo>
                    <a:pt x="9" y="3"/>
                    <a:pt x="9" y="4"/>
                    <a:pt x="9" y="7"/>
                  </a:cubicBezTo>
                  <a:cubicBezTo>
                    <a:pt x="7" y="40"/>
                    <a:pt x="7" y="40"/>
                    <a:pt x="7" y="40"/>
                  </a:cubicBezTo>
                  <a:cubicBezTo>
                    <a:pt x="7" y="48"/>
                    <a:pt x="6" y="49"/>
                    <a:pt x="0" y="49"/>
                  </a:cubicBezTo>
                  <a:cubicBezTo>
                    <a:pt x="0" y="50"/>
                    <a:pt x="0" y="50"/>
                    <a:pt x="0" y="50"/>
                  </a:cubicBezTo>
                  <a:cubicBezTo>
                    <a:pt x="17" y="50"/>
                    <a:pt x="17" y="50"/>
                    <a:pt x="17" y="50"/>
                  </a:cubicBezTo>
                  <a:cubicBezTo>
                    <a:pt x="17" y="49"/>
                    <a:pt x="17" y="49"/>
                    <a:pt x="17" y="49"/>
                  </a:cubicBezTo>
                  <a:cubicBezTo>
                    <a:pt x="13" y="49"/>
                    <a:pt x="10" y="48"/>
                    <a:pt x="11" y="44"/>
                  </a:cubicBezTo>
                  <a:cubicBezTo>
                    <a:pt x="13" y="8"/>
                    <a:pt x="13" y="8"/>
                    <a:pt x="13" y="8"/>
                  </a:cubicBezTo>
                  <a:cubicBezTo>
                    <a:pt x="13" y="8"/>
                    <a:pt x="13" y="8"/>
                    <a:pt x="13" y="8"/>
                  </a:cubicBezTo>
                  <a:cubicBezTo>
                    <a:pt x="31" y="50"/>
                    <a:pt x="31" y="50"/>
                    <a:pt x="31" y="50"/>
                  </a:cubicBezTo>
                  <a:cubicBezTo>
                    <a:pt x="33" y="50"/>
                    <a:pt x="33" y="50"/>
                    <a:pt x="33" y="50"/>
                  </a:cubicBezTo>
                  <a:cubicBezTo>
                    <a:pt x="51" y="8"/>
                    <a:pt x="51" y="8"/>
                    <a:pt x="51" y="8"/>
                  </a:cubicBezTo>
                  <a:cubicBezTo>
                    <a:pt x="51" y="8"/>
                    <a:pt x="51" y="8"/>
                    <a:pt x="51" y="8"/>
                  </a:cubicBezTo>
                  <a:cubicBezTo>
                    <a:pt x="54" y="44"/>
                    <a:pt x="54" y="44"/>
                    <a:pt x="54" y="44"/>
                  </a:cubicBezTo>
                  <a:cubicBezTo>
                    <a:pt x="54" y="48"/>
                    <a:pt x="50" y="49"/>
                    <a:pt x="47" y="49"/>
                  </a:cubicBezTo>
                  <a:cubicBezTo>
                    <a:pt x="47" y="50"/>
                    <a:pt x="47" y="50"/>
                    <a:pt x="47" y="50"/>
                  </a:cubicBezTo>
                  <a:cubicBezTo>
                    <a:pt x="77" y="50"/>
                    <a:pt x="77" y="50"/>
                    <a:pt x="77" y="50"/>
                  </a:cubicBezTo>
                  <a:cubicBezTo>
                    <a:pt x="77" y="49"/>
                    <a:pt x="77" y="49"/>
                    <a:pt x="77" y="49"/>
                  </a:cubicBezTo>
                  <a:cubicBezTo>
                    <a:pt x="77" y="49"/>
                    <a:pt x="77" y="49"/>
                    <a:pt x="77" y="49"/>
                  </a:cubicBezTo>
                  <a:cubicBezTo>
                    <a:pt x="72" y="49"/>
                    <a:pt x="70" y="48"/>
                    <a:pt x="70" y="46"/>
                  </a:cubicBezTo>
                  <a:cubicBezTo>
                    <a:pt x="70" y="45"/>
                    <a:pt x="71" y="42"/>
                    <a:pt x="72" y="41"/>
                  </a:cubicBezTo>
                  <a:cubicBezTo>
                    <a:pt x="76" y="31"/>
                    <a:pt x="76" y="31"/>
                    <a:pt x="76" y="31"/>
                  </a:cubicBezTo>
                  <a:cubicBezTo>
                    <a:pt x="97" y="31"/>
                    <a:pt x="97" y="31"/>
                    <a:pt x="97" y="31"/>
                  </a:cubicBezTo>
                  <a:cubicBezTo>
                    <a:pt x="102" y="43"/>
                    <a:pt x="102" y="43"/>
                    <a:pt x="102" y="43"/>
                  </a:cubicBezTo>
                  <a:cubicBezTo>
                    <a:pt x="102" y="44"/>
                    <a:pt x="103" y="45"/>
                    <a:pt x="103" y="46"/>
                  </a:cubicBezTo>
                  <a:cubicBezTo>
                    <a:pt x="103" y="48"/>
                    <a:pt x="101" y="49"/>
                    <a:pt x="97" y="49"/>
                  </a:cubicBezTo>
                  <a:cubicBezTo>
                    <a:pt x="96" y="49"/>
                    <a:pt x="96" y="49"/>
                    <a:pt x="96" y="49"/>
                  </a:cubicBezTo>
                  <a:cubicBezTo>
                    <a:pt x="96" y="50"/>
                    <a:pt x="96" y="50"/>
                    <a:pt x="96" y="50"/>
                  </a:cubicBezTo>
                  <a:cubicBezTo>
                    <a:pt x="128" y="50"/>
                    <a:pt x="128" y="50"/>
                    <a:pt x="128" y="50"/>
                  </a:cubicBezTo>
                  <a:cubicBezTo>
                    <a:pt x="128" y="49"/>
                    <a:pt x="128" y="49"/>
                    <a:pt x="128" y="49"/>
                  </a:cubicBezTo>
                  <a:cubicBezTo>
                    <a:pt x="121" y="49"/>
                    <a:pt x="121" y="48"/>
                    <a:pt x="121" y="42"/>
                  </a:cubicBezTo>
                  <a:cubicBezTo>
                    <a:pt x="121" y="8"/>
                    <a:pt x="121" y="8"/>
                    <a:pt x="121" y="8"/>
                  </a:cubicBezTo>
                  <a:cubicBezTo>
                    <a:pt x="157" y="51"/>
                    <a:pt x="157" y="51"/>
                    <a:pt x="157" y="51"/>
                  </a:cubicBezTo>
                  <a:cubicBezTo>
                    <a:pt x="160" y="51"/>
                    <a:pt x="160" y="51"/>
                    <a:pt x="160" y="51"/>
                  </a:cubicBezTo>
                  <a:cubicBezTo>
                    <a:pt x="160" y="7"/>
                    <a:pt x="160" y="7"/>
                    <a:pt x="160" y="7"/>
                  </a:cubicBezTo>
                  <a:cubicBezTo>
                    <a:pt x="160" y="4"/>
                    <a:pt x="160" y="3"/>
                    <a:pt x="166" y="3"/>
                  </a:cubicBezTo>
                  <a:cubicBezTo>
                    <a:pt x="166" y="1"/>
                    <a:pt x="166" y="1"/>
                    <a:pt x="166" y="1"/>
                  </a:cubicBezTo>
                  <a:lnTo>
                    <a:pt x="149" y="1"/>
                  </a:lnTo>
                  <a:close/>
                  <a:moveTo>
                    <a:pt x="78" y="28"/>
                  </a:moveTo>
                  <a:cubicBezTo>
                    <a:pt x="87" y="6"/>
                    <a:pt x="87" y="6"/>
                    <a:pt x="87" y="6"/>
                  </a:cubicBezTo>
                  <a:cubicBezTo>
                    <a:pt x="96" y="28"/>
                    <a:pt x="96" y="28"/>
                    <a:pt x="96" y="28"/>
                  </a:cubicBezTo>
                  <a:lnTo>
                    <a:pt x="78" y="28"/>
                  </a:lnTo>
                  <a:close/>
                  <a:moveTo>
                    <a:pt x="411" y="11"/>
                  </a:moveTo>
                  <a:cubicBezTo>
                    <a:pt x="411" y="1"/>
                    <a:pt x="411" y="1"/>
                    <a:pt x="411" y="1"/>
                  </a:cubicBezTo>
                  <a:cubicBezTo>
                    <a:pt x="373" y="1"/>
                    <a:pt x="373" y="1"/>
                    <a:pt x="373" y="1"/>
                  </a:cubicBezTo>
                  <a:cubicBezTo>
                    <a:pt x="373" y="3"/>
                    <a:pt x="373" y="3"/>
                    <a:pt x="373" y="3"/>
                  </a:cubicBezTo>
                  <a:cubicBezTo>
                    <a:pt x="379" y="3"/>
                    <a:pt x="380" y="4"/>
                    <a:pt x="380" y="9"/>
                  </a:cubicBezTo>
                  <a:cubicBezTo>
                    <a:pt x="380" y="43"/>
                    <a:pt x="380" y="43"/>
                    <a:pt x="380" y="43"/>
                  </a:cubicBezTo>
                  <a:cubicBezTo>
                    <a:pt x="380" y="48"/>
                    <a:pt x="379" y="49"/>
                    <a:pt x="373" y="49"/>
                  </a:cubicBezTo>
                  <a:cubicBezTo>
                    <a:pt x="373" y="50"/>
                    <a:pt x="373" y="50"/>
                    <a:pt x="373" y="50"/>
                  </a:cubicBezTo>
                  <a:cubicBezTo>
                    <a:pt x="412" y="50"/>
                    <a:pt x="412" y="50"/>
                    <a:pt x="412" y="50"/>
                  </a:cubicBezTo>
                  <a:cubicBezTo>
                    <a:pt x="413" y="40"/>
                    <a:pt x="413" y="40"/>
                    <a:pt x="413" y="40"/>
                  </a:cubicBezTo>
                  <a:cubicBezTo>
                    <a:pt x="412" y="40"/>
                    <a:pt x="412" y="40"/>
                    <a:pt x="412" y="40"/>
                  </a:cubicBezTo>
                  <a:cubicBezTo>
                    <a:pt x="410" y="46"/>
                    <a:pt x="408" y="48"/>
                    <a:pt x="403" y="48"/>
                  </a:cubicBezTo>
                  <a:cubicBezTo>
                    <a:pt x="391" y="48"/>
                    <a:pt x="391" y="48"/>
                    <a:pt x="391" y="48"/>
                  </a:cubicBezTo>
                  <a:cubicBezTo>
                    <a:pt x="388" y="48"/>
                    <a:pt x="386" y="47"/>
                    <a:pt x="386" y="43"/>
                  </a:cubicBezTo>
                  <a:cubicBezTo>
                    <a:pt x="386" y="26"/>
                    <a:pt x="386" y="26"/>
                    <a:pt x="386" y="26"/>
                  </a:cubicBezTo>
                  <a:cubicBezTo>
                    <a:pt x="399" y="26"/>
                    <a:pt x="399" y="26"/>
                    <a:pt x="399" y="26"/>
                  </a:cubicBezTo>
                  <a:cubicBezTo>
                    <a:pt x="403" y="26"/>
                    <a:pt x="404" y="26"/>
                    <a:pt x="405" y="32"/>
                  </a:cubicBezTo>
                  <a:cubicBezTo>
                    <a:pt x="406" y="32"/>
                    <a:pt x="406" y="32"/>
                    <a:pt x="406" y="32"/>
                  </a:cubicBezTo>
                  <a:cubicBezTo>
                    <a:pt x="406" y="18"/>
                    <a:pt x="406" y="18"/>
                    <a:pt x="406" y="18"/>
                  </a:cubicBezTo>
                  <a:cubicBezTo>
                    <a:pt x="405" y="18"/>
                    <a:pt x="405" y="18"/>
                    <a:pt x="405" y="18"/>
                  </a:cubicBezTo>
                  <a:cubicBezTo>
                    <a:pt x="404" y="23"/>
                    <a:pt x="403" y="23"/>
                    <a:pt x="400" y="23"/>
                  </a:cubicBezTo>
                  <a:cubicBezTo>
                    <a:pt x="386" y="23"/>
                    <a:pt x="386" y="23"/>
                    <a:pt x="386" y="23"/>
                  </a:cubicBezTo>
                  <a:cubicBezTo>
                    <a:pt x="386" y="4"/>
                    <a:pt x="386" y="4"/>
                    <a:pt x="386" y="4"/>
                  </a:cubicBezTo>
                  <a:cubicBezTo>
                    <a:pt x="404" y="4"/>
                    <a:pt x="404" y="4"/>
                    <a:pt x="404" y="4"/>
                  </a:cubicBezTo>
                  <a:cubicBezTo>
                    <a:pt x="407" y="4"/>
                    <a:pt x="409" y="5"/>
                    <a:pt x="410" y="11"/>
                  </a:cubicBezTo>
                  <a:lnTo>
                    <a:pt x="41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 name="Freeform 9"/>
            <p:cNvSpPr>
              <a:spLocks noEditPoints="1"/>
            </p:cNvSpPr>
            <p:nvPr/>
          </p:nvSpPr>
          <p:spPr bwMode="auto">
            <a:xfrm>
              <a:off x="338" y="529"/>
              <a:ext cx="267" cy="1000"/>
            </a:xfrm>
            <a:custGeom>
              <a:avLst/>
              <a:gdLst>
                <a:gd name="T0" fmla="*/ 1557 w 113"/>
                <a:gd name="T1" fmla="*/ 174191 h 423"/>
                <a:gd name="T2" fmla="*/ 8693 w 113"/>
                <a:gd name="T3" fmla="*/ 150277 h 423"/>
                <a:gd name="T4" fmla="*/ 7504 w 113"/>
                <a:gd name="T5" fmla="*/ 154832 h 423"/>
                <a:gd name="T6" fmla="*/ 21729 w 113"/>
                <a:gd name="T7" fmla="*/ 147305 h 423"/>
                <a:gd name="T8" fmla="*/ 21729 w 113"/>
                <a:gd name="T9" fmla="*/ 134896 h 423"/>
                <a:gd name="T10" fmla="*/ 12372 w 113"/>
                <a:gd name="T11" fmla="*/ 139128 h 423"/>
                <a:gd name="T12" fmla="*/ 1557 w 113"/>
                <a:gd name="T13" fmla="*/ 117998 h 423"/>
                <a:gd name="T14" fmla="*/ 13929 w 113"/>
                <a:gd name="T15" fmla="*/ 105288 h 423"/>
                <a:gd name="T16" fmla="*/ 21729 w 113"/>
                <a:gd name="T17" fmla="*/ 98643 h 423"/>
                <a:gd name="T18" fmla="*/ 6637 w 113"/>
                <a:gd name="T19" fmla="*/ 93768 h 423"/>
                <a:gd name="T20" fmla="*/ 2954 w 113"/>
                <a:gd name="T21" fmla="*/ 85364 h 423"/>
                <a:gd name="T22" fmla="*/ 21729 w 113"/>
                <a:gd name="T23" fmla="*/ 82553 h 423"/>
                <a:gd name="T24" fmla="*/ 16493 w 113"/>
                <a:gd name="T25" fmla="*/ 74716 h 423"/>
                <a:gd name="T26" fmla="*/ 21729 w 113"/>
                <a:gd name="T27" fmla="*/ 72586 h 423"/>
                <a:gd name="T28" fmla="*/ 21729 w 113"/>
                <a:gd name="T29" fmla="*/ 59376 h 423"/>
                <a:gd name="T30" fmla="*/ 12372 w 113"/>
                <a:gd name="T31" fmla="*/ 63567 h 423"/>
                <a:gd name="T32" fmla="*/ 21729 w 113"/>
                <a:gd name="T33" fmla="*/ 49913 h 423"/>
                <a:gd name="T34" fmla="*/ 9078 w 113"/>
                <a:gd name="T35" fmla="*/ 42979 h 423"/>
                <a:gd name="T36" fmla="*/ 11131 w 113"/>
                <a:gd name="T37" fmla="*/ 41726 h 423"/>
                <a:gd name="T38" fmla="*/ 17239 w 113"/>
                <a:gd name="T39" fmla="*/ 32109 h 423"/>
                <a:gd name="T40" fmla="*/ 4482 w 113"/>
                <a:gd name="T41" fmla="*/ 27229 h 423"/>
                <a:gd name="T42" fmla="*/ 21729 w 113"/>
                <a:gd name="T43" fmla="*/ 16901 h 423"/>
                <a:gd name="T44" fmla="*/ 2060 w 113"/>
                <a:gd name="T45" fmla="*/ 21113 h 423"/>
                <a:gd name="T46" fmla="*/ 16493 w 113"/>
                <a:gd name="T47" fmla="*/ 18522 h 423"/>
                <a:gd name="T48" fmla="*/ 29233 w 113"/>
                <a:gd name="T49" fmla="*/ 12407 h 423"/>
                <a:gd name="T50" fmla="*/ 6980 w 113"/>
                <a:gd name="T51" fmla="*/ 13307 h 423"/>
                <a:gd name="T52" fmla="*/ 6980 w 113"/>
                <a:gd name="T53" fmla="*/ 2430 h 423"/>
                <a:gd name="T54" fmla="*/ 38651 w 113"/>
                <a:gd name="T55" fmla="*/ 160981 h 423"/>
                <a:gd name="T56" fmla="*/ 32912 w 113"/>
                <a:gd name="T57" fmla="*/ 167915 h 423"/>
                <a:gd name="T58" fmla="*/ 33231 w 113"/>
                <a:gd name="T59" fmla="*/ 150645 h 423"/>
                <a:gd name="T60" fmla="*/ 31671 w 113"/>
                <a:gd name="T61" fmla="*/ 160612 h 423"/>
                <a:gd name="T62" fmla="*/ 46104 w 113"/>
                <a:gd name="T63" fmla="*/ 122875 h 423"/>
                <a:gd name="T64" fmla="*/ 46104 w 113"/>
                <a:gd name="T65" fmla="*/ 133723 h 423"/>
                <a:gd name="T66" fmla="*/ 46104 w 113"/>
                <a:gd name="T67" fmla="*/ 143683 h 423"/>
                <a:gd name="T68" fmla="*/ 39840 w 113"/>
                <a:gd name="T69" fmla="*/ 131277 h 423"/>
                <a:gd name="T70" fmla="*/ 43178 w 113"/>
                <a:gd name="T71" fmla="*/ 108910 h 423"/>
                <a:gd name="T72" fmla="*/ 32912 w 113"/>
                <a:gd name="T73" fmla="*/ 112598 h 423"/>
                <a:gd name="T74" fmla="*/ 46104 w 113"/>
                <a:gd name="T75" fmla="*/ 106846 h 423"/>
                <a:gd name="T76" fmla="*/ 38970 w 113"/>
                <a:gd name="T77" fmla="*/ 109296 h 423"/>
                <a:gd name="T78" fmla="*/ 46104 w 113"/>
                <a:gd name="T79" fmla="*/ 102790 h 423"/>
                <a:gd name="T80" fmla="*/ 35882 w 113"/>
                <a:gd name="T81" fmla="*/ 91113 h 423"/>
                <a:gd name="T82" fmla="*/ 31671 w 113"/>
                <a:gd name="T83" fmla="*/ 77149 h 423"/>
                <a:gd name="T84" fmla="*/ 45603 w 113"/>
                <a:gd name="T85" fmla="*/ 77149 h 423"/>
                <a:gd name="T86" fmla="*/ 46104 w 113"/>
                <a:gd name="T87" fmla="*/ 71783 h 423"/>
                <a:gd name="T88" fmla="*/ 34469 w 113"/>
                <a:gd name="T89" fmla="*/ 72270 h 423"/>
                <a:gd name="T90" fmla="*/ 38311 w 113"/>
                <a:gd name="T91" fmla="*/ 56943 h 423"/>
                <a:gd name="T92" fmla="*/ 31293 w 113"/>
                <a:gd name="T93" fmla="*/ 52875 h 423"/>
                <a:gd name="T94" fmla="*/ 32912 w 113"/>
                <a:gd name="T95" fmla="*/ 52875 h 423"/>
                <a:gd name="T96" fmla="*/ 35341 w 113"/>
                <a:gd name="T97" fmla="*/ 45040 h 423"/>
                <a:gd name="T98" fmla="*/ 41895 w 113"/>
                <a:gd name="T99" fmla="*/ 35449 h 423"/>
                <a:gd name="T100" fmla="*/ 31671 w 113"/>
                <a:gd name="T101" fmla="*/ 34208 h 423"/>
                <a:gd name="T102" fmla="*/ 33231 w 113"/>
                <a:gd name="T103" fmla="*/ 24797 h 423"/>
                <a:gd name="T104" fmla="*/ 46472 w 113"/>
                <a:gd name="T105" fmla="*/ 27229 h 423"/>
                <a:gd name="T106" fmla="*/ 46472 w 113"/>
                <a:gd name="T107" fmla="*/ 16028 h 423"/>
                <a:gd name="T108" fmla="*/ 36529 w 113"/>
                <a:gd name="T109" fmla="*/ 20612 h 423"/>
                <a:gd name="T110" fmla="*/ 46104 w 113"/>
                <a:gd name="T111" fmla="*/ 7534 h 423"/>
                <a:gd name="T112" fmla="*/ 33231 w 113"/>
                <a:gd name="T113" fmla="*/ 369 h 4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3" h="423">
                  <a:moveTo>
                    <a:pt x="9" y="401"/>
                  </a:moveTo>
                  <a:cubicBezTo>
                    <a:pt x="53" y="401"/>
                    <a:pt x="53" y="401"/>
                    <a:pt x="53" y="401"/>
                  </a:cubicBezTo>
                  <a:cubicBezTo>
                    <a:pt x="53" y="406"/>
                    <a:pt x="53" y="406"/>
                    <a:pt x="53" y="406"/>
                  </a:cubicBezTo>
                  <a:cubicBezTo>
                    <a:pt x="9" y="406"/>
                    <a:pt x="9" y="406"/>
                    <a:pt x="9" y="406"/>
                  </a:cubicBezTo>
                  <a:cubicBezTo>
                    <a:pt x="9" y="422"/>
                    <a:pt x="9" y="422"/>
                    <a:pt x="9" y="422"/>
                  </a:cubicBezTo>
                  <a:cubicBezTo>
                    <a:pt x="4" y="422"/>
                    <a:pt x="4" y="422"/>
                    <a:pt x="4" y="422"/>
                  </a:cubicBezTo>
                  <a:cubicBezTo>
                    <a:pt x="4" y="385"/>
                    <a:pt x="4" y="385"/>
                    <a:pt x="4" y="385"/>
                  </a:cubicBezTo>
                  <a:cubicBezTo>
                    <a:pt x="9" y="385"/>
                    <a:pt x="9" y="385"/>
                    <a:pt x="9" y="385"/>
                  </a:cubicBezTo>
                  <a:lnTo>
                    <a:pt x="9" y="401"/>
                  </a:lnTo>
                  <a:close/>
                  <a:moveTo>
                    <a:pt x="53" y="357"/>
                  </a:moveTo>
                  <a:cubicBezTo>
                    <a:pt x="30" y="357"/>
                    <a:pt x="30" y="357"/>
                    <a:pt x="30" y="357"/>
                  </a:cubicBezTo>
                  <a:cubicBezTo>
                    <a:pt x="24" y="357"/>
                    <a:pt x="21" y="359"/>
                    <a:pt x="21" y="364"/>
                  </a:cubicBezTo>
                  <a:cubicBezTo>
                    <a:pt x="21" y="370"/>
                    <a:pt x="27" y="375"/>
                    <a:pt x="36" y="375"/>
                  </a:cubicBezTo>
                  <a:cubicBezTo>
                    <a:pt x="53" y="375"/>
                    <a:pt x="53" y="375"/>
                    <a:pt x="53" y="375"/>
                  </a:cubicBezTo>
                  <a:cubicBezTo>
                    <a:pt x="53" y="380"/>
                    <a:pt x="53" y="380"/>
                    <a:pt x="53" y="380"/>
                  </a:cubicBezTo>
                  <a:cubicBezTo>
                    <a:pt x="0" y="380"/>
                    <a:pt x="0" y="380"/>
                    <a:pt x="0" y="380"/>
                  </a:cubicBezTo>
                  <a:cubicBezTo>
                    <a:pt x="0" y="375"/>
                    <a:pt x="0" y="375"/>
                    <a:pt x="0" y="375"/>
                  </a:cubicBezTo>
                  <a:cubicBezTo>
                    <a:pt x="18" y="375"/>
                    <a:pt x="18" y="375"/>
                    <a:pt x="18" y="375"/>
                  </a:cubicBezTo>
                  <a:cubicBezTo>
                    <a:pt x="20" y="375"/>
                    <a:pt x="23" y="375"/>
                    <a:pt x="25" y="375"/>
                  </a:cubicBezTo>
                  <a:cubicBezTo>
                    <a:pt x="25" y="375"/>
                    <a:pt x="25" y="375"/>
                    <a:pt x="25" y="375"/>
                  </a:cubicBezTo>
                  <a:cubicBezTo>
                    <a:pt x="20" y="373"/>
                    <a:pt x="16" y="369"/>
                    <a:pt x="16" y="363"/>
                  </a:cubicBezTo>
                  <a:cubicBezTo>
                    <a:pt x="16" y="354"/>
                    <a:pt x="22" y="352"/>
                    <a:pt x="28" y="352"/>
                  </a:cubicBezTo>
                  <a:cubicBezTo>
                    <a:pt x="53" y="352"/>
                    <a:pt x="53" y="352"/>
                    <a:pt x="53" y="352"/>
                  </a:cubicBezTo>
                  <a:lnTo>
                    <a:pt x="53" y="357"/>
                  </a:lnTo>
                  <a:close/>
                  <a:moveTo>
                    <a:pt x="34" y="314"/>
                  </a:moveTo>
                  <a:cubicBezTo>
                    <a:pt x="34" y="337"/>
                    <a:pt x="34" y="337"/>
                    <a:pt x="34" y="337"/>
                  </a:cubicBezTo>
                  <a:cubicBezTo>
                    <a:pt x="44" y="338"/>
                    <a:pt x="49" y="334"/>
                    <a:pt x="49" y="326"/>
                  </a:cubicBezTo>
                  <a:cubicBezTo>
                    <a:pt x="49" y="322"/>
                    <a:pt x="48" y="318"/>
                    <a:pt x="47" y="315"/>
                  </a:cubicBezTo>
                  <a:cubicBezTo>
                    <a:pt x="51" y="315"/>
                    <a:pt x="51" y="315"/>
                    <a:pt x="51" y="315"/>
                  </a:cubicBezTo>
                  <a:cubicBezTo>
                    <a:pt x="53" y="318"/>
                    <a:pt x="53" y="322"/>
                    <a:pt x="53" y="327"/>
                  </a:cubicBezTo>
                  <a:cubicBezTo>
                    <a:pt x="53" y="337"/>
                    <a:pt x="48" y="343"/>
                    <a:pt x="35" y="343"/>
                  </a:cubicBezTo>
                  <a:cubicBezTo>
                    <a:pt x="24" y="343"/>
                    <a:pt x="16" y="337"/>
                    <a:pt x="16" y="327"/>
                  </a:cubicBezTo>
                  <a:cubicBezTo>
                    <a:pt x="16" y="318"/>
                    <a:pt x="23" y="314"/>
                    <a:pt x="31" y="314"/>
                  </a:cubicBezTo>
                  <a:cubicBezTo>
                    <a:pt x="32" y="314"/>
                    <a:pt x="33" y="314"/>
                    <a:pt x="34" y="314"/>
                  </a:cubicBezTo>
                  <a:close/>
                  <a:moveTo>
                    <a:pt x="21" y="328"/>
                  </a:moveTo>
                  <a:cubicBezTo>
                    <a:pt x="21" y="333"/>
                    <a:pt x="24" y="336"/>
                    <a:pt x="30" y="337"/>
                  </a:cubicBezTo>
                  <a:cubicBezTo>
                    <a:pt x="30" y="319"/>
                    <a:pt x="30" y="319"/>
                    <a:pt x="30" y="319"/>
                  </a:cubicBezTo>
                  <a:cubicBezTo>
                    <a:pt x="24" y="319"/>
                    <a:pt x="21" y="322"/>
                    <a:pt x="21" y="328"/>
                  </a:cubicBezTo>
                  <a:close/>
                  <a:moveTo>
                    <a:pt x="53" y="274"/>
                  </a:moveTo>
                  <a:cubicBezTo>
                    <a:pt x="53" y="289"/>
                    <a:pt x="45" y="291"/>
                    <a:pt x="37" y="291"/>
                  </a:cubicBezTo>
                  <a:cubicBezTo>
                    <a:pt x="4" y="291"/>
                    <a:pt x="4" y="291"/>
                    <a:pt x="4" y="291"/>
                  </a:cubicBezTo>
                  <a:cubicBezTo>
                    <a:pt x="4" y="286"/>
                    <a:pt x="4" y="286"/>
                    <a:pt x="4" y="286"/>
                  </a:cubicBezTo>
                  <a:cubicBezTo>
                    <a:pt x="36" y="286"/>
                    <a:pt x="36" y="286"/>
                    <a:pt x="36" y="286"/>
                  </a:cubicBezTo>
                  <a:cubicBezTo>
                    <a:pt x="43" y="286"/>
                    <a:pt x="49" y="284"/>
                    <a:pt x="49" y="273"/>
                  </a:cubicBezTo>
                  <a:cubicBezTo>
                    <a:pt x="49" y="264"/>
                    <a:pt x="45" y="260"/>
                    <a:pt x="35" y="260"/>
                  </a:cubicBezTo>
                  <a:cubicBezTo>
                    <a:pt x="4" y="260"/>
                    <a:pt x="4" y="260"/>
                    <a:pt x="4" y="260"/>
                  </a:cubicBezTo>
                  <a:cubicBezTo>
                    <a:pt x="4" y="255"/>
                    <a:pt x="4" y="255"/>
                    <a:pt x="4" y="255"/>
                  </a:cubicBezTo>
                  <a:cubicBezTo>
                    <a:pt x="34" y="255"/>
                    <a:pt x="34" y="255"/>
                    <a:pt x="34" y="255"/>
                  </a:cubicBezTo>
                  <a:cubicBezTo>
                    <a:pt x="47" y="255"/>
                    <a:pt x="53" y="261"/>
                    <a:pt x="53" y="274"/>
                  </a:cubicBezTo>
                  <a:close/>
                  <a:moveTo>
                    <a:pt x="53" y="221"/>
                  </a:moveTo>
                  <a:cubicBezTo>
                    <a:pt x="30" y="221"/>
                    <a:pt x="30" y="221"/>
                    <a:pt x="30" y="221"/>
                  </a:cubicBezTo>
                  <a:cubicBezTo>
                    <a:pt x="24" y="221"/>
                    <a:pt x="21" y="223"/>
                    <a:pt x="21" y="228"/>
                  </a:cubicBezTo>
                  <a:cubicBezTo>
                    <a:pt x="21" y="234"/>
                    <a:pt x="27" y="239"/>
                    <a:pt x="36" y="239"/>
                  </a:cubicBezTo>
                  <a:cubicBezTo>
                    <a:pt x="53" y="239"/>
                    <a:pt x="53" y="239"/>
                    <a:pt x="53" y="239"/>
                  </a:cubicBezTo>
                  <a:cubicBezTo>
                    <a:pt x="53" y="244"/>
                    <a:pt x="53" y="244"/>
                    <a:pt x="53" y="244"/>
                  </a:cubicBezTo>
                  <a:cubicBezTo>
                    <a:pt x="17" y="244"/>
                    <a:pt x="17" y="244"/>
                    <a:pt x="17" y="244"/>
                  </a:cubicBezTo>
                  <a:cubicBezTo>
                    <a:pt x="17" y="239"/>
                    <a:pt x="17" y="239"/>
                    <a:pt x="17" y="239"/>
                  </a:cubicBezTo>
                  <a:cubicBezTo>
                    <a:pt x="19" y="239"/>
                    <a:pt x="23" y="239"/>
                    <a:pt x="25" y="240"/>
                  </a:cubicBezTo>
                  <a:cubicBezTo>
                    <a:pt x="25" y="239"/>
                    <a:pt x="25" y="239"/>
                    <a:pt x="25" y="239"/>
                  </a:cubicBezTo>
                  <a:cubicBezTo>
                    <a:pt x="20" y="237"/>
                    <a:pt x="16" y="233"/>
                    <a:pt x="16" y="227"/>
                  </a:cubicBezTo>
                  <a:cubicBezTo>
                    <a:pt x="16" y="219"/>
                    <a:pt x="22" y="216"/>
                    <a:pt x="28" y="216"/>
                  </a:cubicBezTo>
                  <a:cubicBezTo>
                    <a:pt x="53" y="216"/>
                    <a:pt x="53" y="216"/>
                    <a:pt x="53" y="216"/>
                  </a:cubicBezTo>
                  <a:lnTo>
                    <a:pt x="53" y="221"/>
                  </a:lnTo>
                  <a:close/>
                  <a:moveTo>
                    <a:pt x="7" y="199"/>
                  </a:moveTo>
                  <a:cubicBezTo>
                    <a:pt x="5" y="199"/>
                    <a:pt x="3" y="201"/>
                    <a:pt x="3" y="203"/>
                  </a:cubicBezTo>
                  <a:cubicBezTo>
                    <a:pt x="3" y="205"/>
                    <a:pt x="5" y="207"/>
                    <a:pt x="7" y="207"/>
                  </a:cubicBezTo>
                  <a:cubicBezTo>
                    <a:pt x="9" y="207"/>
                    <a:pt x="11" y="205"/>
                    <a:pt x="11" y="203"/>
                  </a:cubicBezTo>
                  <a:cubicBezTo>
                    <a:pt x="11" y="201"/>
                    <a:pt x="9" y="199"/>
                    <a:pt x="7" y="199"/>
                  </a:cubicBezTo>
                  <a:close/>
                  <a:moveTo>
                    <a:pt x="53" y="206"/>
                  </a:moveTo>
                  <a:cubicBezTo>
                    <a:pt x="17" y="206"/>
                    <a:pt x="17" y="206"/>
                    <a:pt x="17" y="206"/>
                  </a:cubicBezTo>
                  <a:cubicBezTo>
                    <a:pt x="17" y="200"/>
                    <a:pt x="17" y="200"/>
                    <a:pt x="17" y="200"/>
                  </a:cubicBezTo>
                  <a:cubicBezTo>
                    <a:pt x="53" y="200"/>
                    <a:pt x="53" y="200"/>
                    <a:pt x="53" y="200"/>
                  </a:cubicBezTo>
                  <a:lnTo>
                    <a:pt x="53" y="206"/>
                  </a:lnTo>
                  <a:close/>
                  <a:moveTo>
                    <a:pt x="53" y="176"/>
                  </a:moveTo>
                  <a:cubicBezTo>
                    <a:pt x="53" y="182"/>
                    <a:pt x="53" y="182"/>
                    <a:pt x="53" y="182"/>
                  </a:cubicBezTo>
                  <a:cubicBezTo>
                    <a:pt x="17" y="195"/>
                    <a:pt x="17" y="195"/>
                    <a:pt x="17" y="195"/>
                  </a:cubicBezTo>
                  <a:cubicBezTo>
                    <a:pt x="17" y="189"/>
                    <a:pt x="17" y="189"/>
                    <a:pt x="17" y="189"/>
                  </a:cubicBezTo>
                  <a:cubicBezTo>
                    <a:pt x="40" y="181"/>
                    <a:pt x="40" y="181"/>
                    <a:pt x="40" y="181"/>
                  </a:cubicBezTo>
                  <a:cubicBezTo>
                    <a:pt x="42" y="180"/>
                    <a:pt x="44" y="179"/>
                    <a:pt x="47" y="179"/>
                  </a:cubicBezTo>
                  <a:cubicBezTo>
                    <a:pt x="47" y="179"/>
                    <a:pt x="47" y="179"/>
                    <a:pt x="47" y="179"/>
                  </a:cubicBezTo>
                  <a:cubicBezTo>
                    <a:pt x="45" y="178"/>
                    <a:pt x="42" y="177"/>
                    <a:pt x="41" y="177"/>
                  </a:cubicBezTo>
                  <a:cubicBezTo>
                    <a:pt x="17" y="168"/>
                    <a:pt x="17" y="168"/>
                    <a:pt x="17" y="168"/>
                  </a:cubicBezTo>
                  <a:cubicBezTo>
                    <a:pt x="17" y="162"/>
                    <a:pt x="17" y="162"/>
                    <a:pt x="17" y="162"/>
                  </a:cubicBezTo>
                  <a:lnTo>
                    <a:pt x="53" y="176"/>
                  </a:lnTo>
                  <a:close/>
                  <a:moveTo>
                    <a:pt x="34" y="131"/>
                  </a:moveTo>
                  <a:cubicBezTo>
                    <a:pt x="34" y="155"/>
                    <a:pt x="34" y="155"/>
                    <a:pt x="34" y="155"/>
                  </a:cubicBezTo>
                  <a:cubicBezTo>
                    <a:pt x="44" y="155"/>
                    <a:pt x="49" y="151"/>
                    <a:pt x="49" y="143"/>
                  </a:cubicBezTo>
                  <a:cubicBezTo>
                    <a:pt x="49" y="139"/>
                    <a:pt x="48" y="135"/>
                    <a:pt x="47" y="132"/>
                  </a:cubicBezTo>
                  <a:cubicBezTo>
                    <a:pt x="51" y="132"/>
                    <a:pt x="51" y="132"/>
                    <a:pt x="51" y="132"/>
                  </a:cubicBezTo>
                  <a:cubicBezTo>
                    <a:pt x="53" y="135"/>
                    <a:pt x="53" y="139"/>
                    <a:pt x="53" y="144"/>
                  </a:cubicBezTo>
                  <a:cubicBezTo>
                    <a:pt x="53" y="154"/>
                    <a:pt x="48" y="160"/>
                    <a:pt x="35" y="160"/>
                  </a:cubicBezTo>
                  <a:cubicBezTo>
                    <a:pt x="24" y="160"/>
                    <a:pt x="16" y="154"/>
                    <a:pt x="16" y="145"/>
                  </a:cubicBezTo>
                  <a:cubicBezTo>
                    <a:pt x="16" y="135"/>
                    <a:pt x="23" y="131"/>
                    <a:pt x="31" y="131"/>
                  </a:cubicBezTo>
                  <a:cubicBezTo>
                    <a:pt x="32" y="131"/>
                    <a:pt x="33" y="131"/>
                    <a:pt x="34" y="131"/>
                  </a:cubicBezTo>
                  <a:close/>
                  <a:moveTo>
                    <a:pt x="21" y="145"/>
                  </a:moveTo>
                  <a:cubicBezTo>
                    <a:pt x="21" y="150"/>
                    <a:pt x="24" y="153"/>
                    <a:pt x="30" y="154"/>
                  </a:cubicBezTo>
                  <a:cubicBezTo>
                    <a:pt x="30" y="136"/>
                    <a:pt x="30" y="136"/>
                    <a:pt x="30" y="136"/>
                  </a:cubicBezTo>
                  <a:cubicBezTo>
                    <a:pt x="24" y="136"/>
                    <a:pt x="21" y="139"/>
                    <a:pt x="21" y="145"/>
                  </a:cubicBezTo>
                  <a:close/>
                  <a:moveTo>
                    <a:pt x="22" y="104"/>
                  </a:moveTo>
                  <a:cubicBezTo>
                    <a:pt x="20" y="112"/>
                    <a:pt x="26" y="116"/>
                    <a:pt x="38" y="116"/>
                  </a:cubicBezTo>
                  <a:cubicBezTo>
                    <a:pt x="53" y="116"/>
                    <a:pt x="53" y="116"/>
                    <a:pt x="53" y="116"/>
                  </a:cubicBezTo>
                  <a:cubicBezTo>
                    <a:pt x="53" y="121"/>
                    <a:pt x="53" y="121"/>
                    <a:pt x="53" y="121"/>
                  </a:cubicBezTo>
                  <a:cubicBezTo>
                    <a:pt x="17" y="121"/>
                    <a:pt x="17" y="121"/>
                    <a:pt x="17" y="121"/>
                  </a:cubicBezTo>
                  <a:cubicBezTo>
                    <a:pt x="17" y="116"/>
                    <a:pt x="17" y="116"/>
                    <a:pt x="17" y="116"/>
                  </a:cubicBezTo>
                  <a:cubicBezTo>
                    <a:pt x="19" y="116"/>
                    <a:pt x="23" y="116"/>
                    <a:pt x="26" y="117"/>
                  </a:cubicBezTo>
                  <a:cubicBezTo>
                    <a:pt x="26" y="117"/>
                    <a:pt x="26" y="117"/>
                    <a:pt x="26" y="117"/>
                  </a:cubicBezTo>
                  <a:cubicBezTo>
                    <a:pt x="21" y="115"/>
                    <a:pt x="16" y="112"/>
                    <a:pt x="16" y="104"/>
                  </a:cubicBezTo>
                  <a:lnTo>
                    <a:pt x="22" y="104"/>
                  </a:lnTo>
                  <a:close/>
                  <a:moveTo>
                    <a:pt x="53" y="92"/>
                  </a:moveTo>
                  <a:cubicBezTo>
                    <a:pt x="53" y="95"/>
                    <a:pt x="53" y="98"/>
                    <a:pt x="53" y="100"/>
                  </a:cubicBezTo>
                  <a:cubicBezTo>
                    <a:pt x="48" y="100"/>
                    <a:pt x="48" y="100"/>
                    <a:pt x="48" y="100"/>
                  </a:cubicBezTo>
                  <a:cubicBezTo>
                    <a:pt x="48" y="98"/>
                    <a:pt x="49" y="95"/>
                    <a:pt x="49" y="92"/>
                  </a:cubicBezTo>
                  <a:cubicBezTo>
                    <a:pt x="49" y="87"/>
                    <a:pt x="47" y="83"/>
                    <a:pt x="43" y="83"/>
                  </a:cubicBezTo>
                  <a:cubicBezTo>
                    <a:pt x="34" y="83"/>
                    <a:pt x="40" y="101"/>
                    <a:pt x="27" y="101"/>
                  </a:cubicBezTo>
                  <a:cubicBezTo>
                    <a:pt x="21" y="101"/>
                    <a:pt x="16" y="96"/>
                    <a:pt x="16" y="87"/>
                  </a:cubicBezTo>
                  <a:cubicBezTo>
                    <a:pt x="16" y="84"/>
                    <a:pt x="17" y="82"/>
                    <a:pt x="17" y="80"/>
                  </a:cubicBezTo>
                  <a:cubicBezTo>
                    <a:pt x="22" y="80"/>
                    <a:pt x="22" y="80"/>
                    <a:pt x="22" y="80"/>
                  </a:cubicBezTo>
                  <a:cubicBezTo>
                    <a:pt x="21" y="82"/>
                    <a:pt x="21" y="85"/>
                    <a:pt x="21" y="87"/>
                  </a:cubicBezTo>
                  <a:cubicBezTo>
                    <a:pt x="21" y="92"/>
                    <a:pt x="23" y="95"/>
                    <a:pt x="26" y="95"/>
                  </a:cubicBezTo>
                  <a:cubicBezTo>
                    <a:pt x="35" y="95"/>
                    <a:pt x="30" y="78"/>
                    <a:pt x="42" y="78"/>
                  </a:cubicBezTo>
                  <a:cubicBezTo>
                    <a:pt x="48" y="78"/>
                    <a:pt x="53" y="83"/>
                    <a:pt x="53" y="92"/>
                  </a:cubicBezTo>
                  <a:close/>
                  <a:moveTo>
                    <a:pt x="11" y="66"/>
                  </a:moveTo>
                  <a:cubicBezTo>
                    <a:pt x="11" y="68"/>
                    <a:pt x="9" y="70"/>
                    <a:pt x="7" y="70"/>
                  </a:cubicBezTo>
                  <a:cubicBezTo>
                    <a:pt x="5" y="70"/>
                    <a:pt x="3" y="68"/>
                    <a:pt x="3" y="66"/>
                  </a:cubicBezTo>
                  <a:cubicBezTo>
                    <a:pt x="3" y="64"/>
                    <a:pt x="5" y="63"/>
                    <a:pt x="7" y="63"/>
                  </a:cubicBezTo>
                  <a:cubicBezTo>
                    <a:pt x="9" y="63"/>
                    <a:pt x="11" y="64"/>
                    <a:pt x="11" y="66"/>
                  </a:cubicBezTo>
                  <a:close/>
                  <a:moveTo>
                    <a:pt x="53" y="69"/>
                  </a:moveTo>
                  <a:cubicBezTo>
                    <a:pt x="17" y="69"/>
                    <a:pt x="17" y="69"/>
                    <a:pt x="17" y="69"/>
                  </a:cubicBezTo>
                  <a:cubicBezTo>
                    <a:pt x="17" y="64"/>
                    <a:pt x="17" y="64"/>
                    <a:pt x="17" y="64"/>
                  </a:cubicBezTo>
                  <a:cubicBezTo>
                    <a:pt x="53" y="64"/>
                    <a:pt x="53" y="64"/>
                    <a:pt x="53" y="64"/>
                  </a:cubicBezTo>
                  <a:lnTo>
                    <a:pt x="53" y="69"/>
                  </a:lnTo>
                  <a:close/>
                  <a:moveTo>
                    <a:pt x="53" y="41"/>
                  </a:moveTo>
                  <a:cubicBezTo>
                    <a:pt x="53" y="49"/>
                    <a:pt x="50" y="51"/>
                    <a:pt x="43" y="51"/>
                  </a:cubicBezTo>
                  <a:cubicBezTo>
                    <a:pt x="21" y="51"/>
                    <a:pt x="21" y="51"/>
                    <a:pt x="21" y="51"/>
                  </a:cubicBezTo>
                  <a:cubicBezTo>
                    <a:pt x="21" y="58"/>
                    <a:pt x="21" y="58"/>
                    <a:pt x="21" y="58"/>
                  </a:cubicBezTo>
                  <a:cubicBezTo>
                    <a:pt x="17" y="58"/>
                    <a:pt x="17" y="58"/>
                    <a:pt x="17" y="58"/>
                  </a:cubicBezTo>
                  <a:cubicBezTo>
                    <a:pt x="17" y="51"/>
                    <a:pt x="17" y="51"/>
                    <a:pt x="17" y="51"/>
                  </a:cubicBezTo>
                  <a:cubicBezTo>
                    <a:pt x="5" y="51"/>
                    <a:pt x="5" y="51"/>
                    <a:pt x="5" y="51"/>
                  </a:cubicBezTo>
                  <a:cubicBezTo>
                    <a:pt x="4" y="45"/>
                    <a:pt x="4" y="45"/>
                    <a:pt x="4" y="45"/>
                  </a:cubicBezTo>
                  <a:cubicBezTo>
                    <a:pt x="17" y="45"/>
                    <a:pt x="17" y="45"/>
                    <a:pt x="17" y="45"/>
                  </a:cubicBezTo>
                  <a:cubicBezTo>
                    <a:pt x="17" y="35"/>
                    <a:pt x="17" y="35"/>
                    <a:pt x="17" y="35"/>
                  </a:cubicBezTo>
                  <a:cubicBezTo>
                    <a:pt x="21" y="35"/>
                    <a:pt x="21" y="35"/>
                    <a:pt x="21" y="35"/>
                  </a:cubicBezTo>
                  <a:cubicBezTo>
                    <a:pt x="21" y="45"/>
                    <a:pt x="21" y="45"/>
                    <a:pt x="21" y="45"/>
                  </a:cubicBezTo>
                  <a:cubicBezTo>
                    <a:pt x="40" y="45"/>
                    <a:pt x="40" y="45"/>
                    <a:pt x="40" y="45"/>
                  </a:cubicBezTo>
                  <a:cubicBezTo>
                    <a:pt x="47" y="45"/>
                    <a:pt x="49" y="44"/>
                    <a:pt x="49" y="40"/>
                  </a:cubicBezTo>
                  <a:cubicBezTo>
                    <a:pt x="49" y="38"/>
                    <a:pt x="48" y="36"/>
                    <a:pt x="48" y="35"/>
                  </a:cubicBezTo>
                  <a:cubicBezTo>
                    <a:pt x="53" y="35"/>
                    <a:pt x="53" y="35"/>
                    <a:pt x="53" y="35"/>
                  </a:cubicBezTo>
                  <a:cubicBezTo>
                    <a:pt x="53" y="37"/>
                    <a:pt x="53" y="39"/>
                    <a:pt x="53" y="41"/>
                  </a:cubicBezTo>
                  <a:close/>
                  <a:moveTo>
                    <a:pt x="56" y="15"/>
                  </a:moveTo>
                  <a:cubicBezTo>
                    <a:pt x="67" y="19"/>
                    <a:pt x="71" y="22"/>
                    <a:pt x="71" y="30"/>
                  </a:cubicBezTo>
                  <a:cubicBezTo>
                    <a:pt x="71" y="31"/>
                    <a:pt x="71" y="33"/>
                    <a:pt x="71" y="35"/>
                  </a:cubicBezTo>
                  <a:cubicBezTo>
                    <a:pt x="66" y="34"/>
                    <a:pt x="66" y="34"/>
                    <a:pt x="66" y="34"/>
                  </a:cubicBezTo>
                  <a:cubicBezTo>
                    <a:pt x="66" y="33"/>
                    <a:pt x="66" y="31"/>
                    <a:pt x="66" y="30"/>
                  </a:cubicBezTo>
                  <a:cubicBezTo>
                    <a:pt x="66" y="25"/>
                    <a:pt x="64" y="23"/>
                    <a:pt x="57" y="20"/>
                  </a:cubicBezTo>
                  <a:cubicBezTo>
                    <a:pt x="53" y="19"/>
                    <a:pt x="53" y="19"/>
                    <a:pt x="53" y="19"/>
                  </a:cubicBezTo>
                  <a:cubicBezTo>
                    <a:pt x="17" y="32"/>
                    <a:pt x="17" y="32"/>
                    <a:pt x="17" y="32"/>
                  </a:cubicBezTo>
                  <a:cubicBezTo>
                    <a:pt x="17" y="26"/>
                    <a:pt x="17" y="26"/>
                    <a:pt x="17" y="26"/>
                  </a:cubicBezTo>
                  <a:cubicBezTo>
                    <a:pt x="37" y="19"/>
                    <a:pt x="37" y="19"/>
                    <a:pt x="37" y="19"/>
                  </a:cubicBezTo>
                  <a:cubicBezTo>
                    <a:pt x="41" y="18"/>
                    <a:pt x="43" y="17"/>
                    <a:pt x="46" y="16"/>
                  </a:cubicBezTo>
                  <a:cubicBezTo>
                    <a:pt x="46" y="16"/>
                    <a:pt x="46" y="16"/>
                    <a:pt x="46" y="16"/>
                  </a:cubicBezTo>
                  <a:cubicBezTo>
                    <a:pt x="44" y="15"/>
                    <a:pt x="39" y="14"/>
                    <a:pt x="35" y="12"/>
                  </a:cubicBezTo>
                  <a:cubicBezTo>
                    <a:pt x="17" y="6"/>
                    <a:pt x="17" y="6"/>
                    <a:pt x="17" y="6"/>
                  </a:cubicBezTo>
                  <a:cubicBezTo>
                    <a:pt x="17" y="0"/>
                    <a:pt x="17" y="0"/>
                    <a:pt x="17" y="0"/>
                  </a:cubicBezTo>
                  <a:lnTo>
                    <a:pt x="56" y="15"/>
                  </a:lnTo>
                  <a:close/>
                  <a:moveTo>
                    <a:pt x="113" y="408"/>
                  </a:moveTo>
                  <a:cubicBezTo>
                    <a:pt x="113" y="417"/>
                    <a:pt x="107" y="423"/>
                    <a:pt x="95" y="423"/>
                  </a:cubicBezTo>
                  <a:cubicBezTo>
                    <a:pt x="84" y="423"/>
                    <a:pt x="76" y="417"/>
                    <a:pt x="76" y="406"/>
                  </a:cubicBezTo>
                  <a:cubicBezTo>
                    <a:pt x="76" y="398"/>
                    <a:pt x="81" y="390"/>
                    <a:pt x="94" y="390"/>
                  </a:cubicBezTo>
                  <a:cubicBezTo>
                    <a:pt x="104" y="390"/>
                    <a:pt x="113" y="397"/>
                    <a:pt x="113" y="408"/>
                  </a:cubicBezTo>
                  <a:close/>
                  <a:moveTo>
                    <a:pt x="80" y="407"/>
                  </a:moveTo>
                  <a:cubicBezTo>
                    <a:pt x="80" y="412"/>
                    <a:pt x="85" y="418"/>
                    <a:pt x="94" y="418"/>
                  </a:cubicBezTo>
                  <a:cubicBezTo>
                    <a:pt x="103" y="418"/>
                    <a:pt x="108" y="414"/>
                    <a:pt x="108" y="407"/>
                  </a:cubicBezTo>
                  <a:cubicBezTo>
                    <a:pt x="108" y="401"/>
                    <a:pt x="104" y="396"/>
                    <a:pt x="94" y="396"/>
                  </a:cubicBezTo>
                  <a:cubicBezTo>
                    <a:pt x="86" y="396"/>
                    <a:pt x="80" y="400"/>
                    <a:pt x="80" y="407"/>
                  </a:cubicBezTo>
                  <a:close/>
                  <a:moveTo>
                    <a:pt x="65" y="362"/>
                  </a:moveTo>
                  <a:cubicBezTo>
                    <a:pt x="64" y="364"/>
                    <a:pt x="64" y="366"/>
                    <a:pt x="64" y="368"/>
                  </a:cubicBezTo>
                  <a:cubicBezTo>
                    <a:pt x="64" y="373"/>
                    <a:pt x="67" y="375"/>
                    <a:pt x="74" y="375"/>
                  </a:cubicBezTo>
                  <a:cubicBezTo>
                    <a:pt x="77" y="375"/>
                    <a:pt x="77" y="375"/>
                    <a:pt x="77" y="375"/>
                  </a:cubicBezTo>
                  <a:cubicBezTo>
                    <a:pt x="77" y="365"/>
                    <a:pt x="77" y="365"/>
                    <a:pt x="77" y="365"/>
                  </a:cubicBezTo>
                  <a:cubicBezTo>
                    <a:pt x="81" y="365"/>
                    <a:pt x="81" y="365"/>
                    <a:pt x="81" y="365"/>
                  </a:cubicBezTo>
                  <a:cubicBezTo>
                    <a:pt x="81" y="375"/>
                    <a:pt x="81" y="375"/>
                    <a:pt x="81" y="375"/>
                  </a:cubicBezTo>
                  <a:cubicBezTo>
                    <a:pt x="112" y="375"/>
                    <a:pt x="112" y="375"/>
                    <a:pt x="112" y="375"/>
                  </a:cubicBezTo>
                  <a:cubicBezTo>
                    <a:pt x="112" y="381"/>
                    <a:pt x="112" y="381"/>
                    <a:pt x="112" y="381"/>
                  </a:cubicBezTo>
                  <a:cubicBezTo>
                    <a:pt x="81" y="381"/>
                    <a:pt x="81" y="381"/>
                    <a:pt x="81" y="381"/>
                  </a:cubicBezTo>
                  <a:cubicBezTo>
                    <a:pt x="81" y="389"/>
                    <a:pt x="81" y="389"/>
                    <a:pt x="81" y="389"/>
                  </a:cubicBezTo>
                  <a:cubicBezTo>
                    <a:pt x="77" y="389"/>
                    <a:pt x="77" y="389"/>
                    <a:pt x="77" y="389"/>
                  </a:cubicBezTo>
                  <a:cubicBezTo>
                    <a:pt x="77" y="381"/>
                    <a:pt x="77" y="381"/>
                    <a:pt x="77" y="381"/>
                  </a:cubicBezTo>
                  <a:cubicBezTo>
                    <a:pt x="74" y="381"/>
                    <a:pt x="74" y="381"/>
                    <a:pt x="74" y="381"/>
                  </a:cubicBezTo>
                  <a:cubicBezTo>
                    <a:pt x="64" y="381"/>
                    <a:pt x="60" y="376"/>
                    <a:pt x="60" y="367"/>
                  </a:cubicBezTo>
                  <a:cubicBezTo>
                    <a:pt x="60" y="365"/>
                    <a:pt x="60" y="363"/>
                    <a:pt x="60" y="361"/>
                  </a:cubicBezTo>
                  <a:lnTo>
                    <a:pt x="65" y="362"/>
                  </a:lnTo>
                  <a:close/>
                  <a:moveTo>
                    <a:pt x="112" y="298"/>
                  </a:moveTo>
                  <a:cubicBezTo>
                    <a:pt x="82" y="302"/>
                    <a:pt x="82" y="302"/>
                    <a:pt x="82" y="302"/>
                  </a:cubicBezTo>
                  <a:cubicBezTo>
                    <a:pt x="76" y="303"/>
                    <a:pt x="73" y="303"/>
                    <a:pt x="70" y="304"/>
                  </a:cubicBezTo>
                  <a:cubicBezTo>
                    <a:pt x="70" y="304"/>
                    <a:pt x="70" y="304"/>
                    <a:pt x="70" y="304"/>
                  </a:cubicBezTo>
                  <a:cubicBezTo>
                    <a:pt x="72" y="304"/>
                    <a:pt x="75" y="305"/>
                    <a:pt x="78" y="306"/>
                  </a:cubicBezTo>
                  <a:cubicBezTo>
                    <a:pt x="112" y="318"/>
                    <a:pt x="112" y="318"/>
                    <a:pt x="112" y="318"/>
                  </a:cubicBezTo>
                  <a:cubicBezTo>
                    <a:pt x="112" y="324"/>
                    <a:pt x="112" y="324"/>
                    <a:pt x="112" y="324"/>
                  </a:cubicBezTo>
                  <a:cubicBezTo>
                    <a:pt x="81" y="335"/>
                    <a:pt x="81" y="335"/>
                    <a:pt x="81" y="335"/>
                  </a:cubicBezTo>
                  <a:cubicBezTo>
                    <a:pt x="77" y="336"/>
                    <a:pt x="73" y="337"/>
                    <a:pt x="70" y="338"/>
                  </a:cubicBezTo>
                  <a:cubicBezTo>
                    <a:pt x="70" y="338"/>
                    <a:pt x="70" y="338"/>
                    <a:pt x="70" y="338"/>
                  </a:cubicBezTo>
                  <a:cubicBezTo>
                    <a:pt x="74" y="338"/>
                    <a:pt x="78" y="338"/>
                    <a:pt x="83" y="339"/>
                  </a:cubicBezTo>
                  <a:cubicBezTo>
                    <a:pt x="112" y="343"/>
                    <a:pt x="112" y="343"/>
                    <a:pt x="112" y="343"/>
                  </a:cubicBezTo>
                  <a:cubicBezTo>
                    <a:pt x="112" y="348"/>
                    <a:pt x="112" y="348"/>
                    <a:pt x="112" y="348"/>
                  </a:cubicBezTo>
                  <a:cubicBezTo>
                    <a:pt x="64" y="341"/>
                    <a:pt x="64" y="341"/>
                    <a:pt x="64" y="341"/>
                  </a:cubicBezTo>
                  <a:cubicBezTo>
                    <a:pt x="64" y="334"/>
                    <a:pt x="64" y="334"/>
                    <a:pt x="64" y="334"/>
                  </a:cubicBezTo>
                  <a:cubicBezTo>
                    <a:pt x="96" y="323"/>
                    <a:pt x="96" y="323"/>
                    <a:pt x="96" y="323"/>
                  </a:cubicBezTo>
                  <a:cubicBezTo>
                    <a:pt x="100" y="322"/>
                    <a:pt x="103" y="321"/>
                    <a:pt x="106" y="321"/>
                  </a:cubicBezTo>
                  <a:cubicBezTo>
                    <a:pt x="106" y="320"/>
                    <a:pt x="106" y="320"/>
                    <a:pt x="106" y="320"/>
                  </a:cubicBezTo>
                  <a:cubicBezTo>
                    <a:pt x="103" y="320"/>
                    <a:pt x="100" y="319"/>
                    <a:pt x="97" y="318"/>
                  </a:cubicBezTo>
                  <a:cubicBezTo>
                    <a:pt x="64" y="306"/>
                    <a:pt x="64" y="306"/>
                    <a:pt x="64" y="306"/>
                  </a:cubicBezTo>
                  <a:cubicBezTo>
                    <a:pt x="64" y="299"/>
                    <a:pt x="64" y="299"/>
                    <a:pt x="64" y="299"/>
                  </a:cubicBezTo>
                  <a:cubicBezTo>
                    <a:pt x="112" y="292"/>
                    <a:pt x="112" y="292"/>
                    <a:pt x="112" y="292"/>
                  </a:cubicBezTo>
                  <a:lnTo>
                    <a:pt x="112" y="298"/>
                  </a:lnTo>
                  <a:close/>
                  <a:moveTo>
                    <a:pt x="112" y="264"/>
                  </a:moveTo>
                  <a:cubicBezTo>
                    <a:pt x="109" y="264"/>
                    <a:pt x="107" y="264"/>
                    <a:pt x="105" y="264"/>
                  </a:cubicBezTo>
                  <a:cubicBezTo>
                    <a:pt x="105" y="264"/>
                    <a:pt x="105" y="264"/>
                    <a:pt x="105" y="264"/>
                  </a:cubicBezTo>
                  <a:cubicBezTo>
                    <a:pt x="109" y="266"/>
                    <a:pt x="113" y="271"/>
                    <a:pt x="113" y="277"/>
                  </a:cubicBezTo>
                  <a:cubicBezTo>
                    <a:pt x="113" y="282"/>
                    <a:pt x="110" y="286"/>
                    <a:pt x="104" y="286"/>
                  </a:cubicBezTo>
                  <a:cubicBezTo>
                    <a:pt x="97" y="286"/>
                    <a:pt x="92" y="279"/>
                    <a:pt x="92" y="265"/>
                  </a:cubicBezTo>
                  <a:cubicBezTo>
                    <a:pt x="89" y="265"/>
                    <a:pt x="89" y="265"/>
                    <a:pt x="89" y="265"/>
                  </a:cubicBezTo>
                  <a:cubicBezTo>
                    <a:pt x="83" y="265"/>
                    <a:pt x="80" y="267"/>
                    <a:pt x="80" y="273"/>
                  </a:cubicBezTo>
                  <a:cubicBezTo>
                    <a:pt x="80" y="276"/>
                    <a:pt x="81" y="281"/>
                    <a:pt x="83" y="284"/>
                  </a:cubicBezTo>
                  <a:cubicBezTo>
                    <a:pt x="79" y="284"/>
                    <a:pt x="79" y="284"/>
                    <a:pt x="79" y="284"/>
                  </a:cubicBezTo>
                  <a:cubicBezTo>
                    <a:pt x="77" y="281"/>
                    <a:pt x="76" y="277"/>
                    <a:pt x="76" y="272"/>
                  </a:cubicBezTo>
                  <a:cubicBezTo>
                    <a:pt x="76" y="262"/>
                    <a:pt x="81" y="259"/>
                    <a:pt x="88" y="259"/>
                  </a:cubicBezTo>
                  <a:cubicBezTo>
                    <a:pt x="101" y="259"/>
                    <a:pt x="101" y="259"/>
                    <a:pt x="101" y="259"/>
                  </a:cubicBezTo>
                  <a:cubicBezTo>
                    <a:pt x="105" y="259"/>
                    <a:pt x="109" y="259"/>
                    <a:pt x="112" y="259"/>
                  </a:cubicBezTo>
                  <a:lnTo>
                    <a:pt x="112" y="264"/>
                  </a:lnTo>
                  <a:close/>
                  <a:moveTo>
                    <a:pt x="95" y="265"/>
                  </a:moveTo>
                  <a:cubicBezTo>
                    <a:pt x="95" y="278"/>
                    <a:pt x="100" y="281"/>
                    <a:pt x="103" y="281"/>
                  </a:cubicBezTo>
                  <a:cubicBezTo>
                    <a:pt x="106" y="281"/>
                    <a:pt x="108" y="279"/>
                    <a:pt x="108" y="275"/>
                  </a:cubicBezTo>
                  <a:cubicBezTo>
                    <a:pt x="108" y="269"/>
                    <a:pt x="102" y="265"/>
                    <a:pt x="96" y="265"/>
                  </a:cubicBezTo>
                  <a:lnTo>
                    <a:pt x="95" y="265"/>
                  </a:lnTo>
                  <a:close/>
                  <a:moveTo>
                    <a:pt x="112" y="226"/>
                  </a:moveTo>
                  <a:cubicBezTo>
                    <a:pt x="89" y="226"/>
                    <a:pt x="89" y="226"/>
                    <a:pt x="89" y="226"/>
                  </a:cubicBezTo>
                  <a:cubicBezTo>
                    <a:pt x="84" y="226"/>
                    <a:pt x="80" y="228"/>
                    <a:pt x="80" y="233"/>
                  </a:cubicBezTo>
                  <a:cubicBezTo>
                    <a:pt x="80" y="239"/>
                    <a:pt x="87" y="244"/>
                    <a:pt x="95" y="244"/>
                  </a:cubicBezTo>
                  <a:cubicBezTo>
                    <a:pt x="112" y="244"/>
                    <a:pt x="112" y="244"/>
                    <a:pt x="112" y="244"/>
                  </a:cubicBezTo>
                  <a:cubicBezTo>
                    <a:pt x="112" y="249"/>
                    <a:pt x="112" y="249"/>
                    <a:pt x="112" y="249"/>
                  </a:cubicBezTo>
                  <a:cubicBezTo>
                    <a:pt x="77" y="249"/>
                    <a:pt x="77" y="249"/>
                    <a:pt x="77" y="249"/>
                  </a:cubicBezTo>
                  <a:cubicBezTo>
                    <a:pt x="77" y="244"/>
                    <a:pt x="77" y="244"/>
                    <a:pt x="77" y="244"/>
                  </a:cubicBezTo>
                  <a:cubicBezTo>
                    <a:pt x="79" y="244"/>
                    <a:pt x="82" y="244"/>
                    <a:pt x="84" y="244"/>
                  </a:cubicBezTo>
                  <a:cubicBezTo>
                    <a:pt x="85" y="244"/>
                    <a:pt x="85" y="244"/>
                    <a:pt x="85" y="244"/>
                  </a:cubicBezTo>
                  <a:cubicBezTo>
                    <a:pt x="79" y="242"/>
                    <a:pt x="76" y="238"/>
                    <a:pt x="76" y="231"/>
                  </a:cubicBezTo>
                  <a:cubicBezTo>
                    <a:pt x="76" y="223"/>
                    <a:pt x="81" y="221"/>
                    <a:pt x="87" y="221"/>
                  </a:cubicBezTo>
                  <a:cubicBezTo>
                    <a:pt x="112" y="221"/>
                    <a:pt x="112" y="221"/>
                    <a:pt x="112" y="221"/>
                  </a:cubicBezTo>
                  <a:lnTo>
                    <a:pt x="112" y="226"/>
                  </a:lnTo>
                  <a:close/>
                  <a:moveTo>
                    <a:pt x="113" y="197"/>
                  </a:moveTo>
                  <a:cubicBezTo>
                    <a:pt x="113" y="205"/>
                    <a:pt x="109" y="213"/>
                    <a:pt x="96" y="213"/>
                  </a:cubicBezTo>
                  <a:cubicBezTo>
                    <a:pt x="84" y="213"/>
                    <a:pt x="76" y="207"/>
                    <a:pt x="76" y="195"/>
                  </a:cubicBezTo>
                  <a:cubicBezTo>
                    <a:pt x="76" y="192"/>
                    <a:pt x="76" y="190"/>
                    <a:pt x="77" y="187"/>
                  </a:cubicBezTo>
                  <a:cubicBezTo>
                    <a:pt x="82" y="188"/>
                    <a:pt x="82" y="188"/>
                    <a:pt x="82" y="188"/>
                  </a:cubicBezTo>
                  <a:cubicBezTo>
                    <a:pt x="81" y="190"/>
                    <a:pt x="80" y="193"/>
                    <a:pt x="80" y="196"/>
                  </a:cubicBezTo>
                  <a:cubicBezTo>
                    <a:pt x="80" y="203"/>
                    <a:pt x="86" y="207"/>
                    <a:pt x="95" y="207"/>
                  </a:cubicBezTo>
                  <a:cubicBezTo>
                    <a:pt x="102" y="207"/>
                    <a:pt x="108" y="205"/>
                    <a:pt x="108" y="196"/>
                  </a:cubicBezTo>
                  <a:cubicBezTo>
                    <a:pt x="108" y="193"/>
                    <a:pt x="107" y="190"/>
                    <a:pt x="106" y="187"/>
                  </a:cubicBezTo>
                  <a:cubicBezTo>
                    <a:pt x="111" y="187"/>
                    <a:pt x="111" y="187"/>
                    <a:pt x="111" y="187"/>
                  </a:cubicBezTo>
                  <a:cubicBezTo>
                    <a:pt x="112" y="189"/>
                    <a:pt x="113" y="193"/>
                    <a:pt x="113" y="197"/>
                  </a:cubicBezTo>
                  <a:close/>
                  <a:moveTo>
                    <a:pt x="112" y="157"/>
                  </a:moveTo>
                  <a:cubicBezTo>
                    <a:pt x="89" y="157"/>
                    <a:pt x="89" y="157"/>
                    <a:pt x="89" y="157"/>
                  </a:cubicBezTo>
                  <a:cubicBezTo>
                    <a:pt x="84" y="157"/>
                    <a:pt x="80" y="158"/>
                    <a:pt x="80" y="164"/>
                  </a:cubicBezTo>
                  <a:cubicBezTo>
                    <a:pt x="80" y="170"/>
                    <a:pt x="87" y="174"/>
                    <a:pt x="95" y="174"/>
                  </a:cubicBezTo>
                  <a:cubicBezTo>
                    <a:pt x="112" y="174"/>
                    <a:pt x="112" y="174"/>
                    <a:pt x="112" y="174"/>
                  </a:cubicBezTo>
                  <a:cubicBezTo>
                    <a:pt x="112" y="180"/>
                    <a:pt x="112" y="180"/>
                    <a:pt x="112" y="180"/>
                  </a:cubicBezTo>
                  <a:cubicBezTo>
                    <a:pt x="60" y="180"/>
                    <a:pt x="60" y="180"/>
                    <a:pt x="60" y="180"/>
                  </a:cubicBezTo>
                  <a:cubicBezTo>
                    <a:pt x="60" y="174"/>
                    <a:pt x="60" y="174"/>
                    <a:pt x="60" y="174"/>
                  </a:cubicBezTo>
                  <a:cubicBezTo>
                    <a:pt x="77" y="174"/>
                    <a:pt x="77" y="174"/>
                    <a:pt x="77" y="174"/>
                  </a:cubicBezTo>
                  <a:cubicBezTo>
                    <a:pt x="80" y="174"/>
                    <a:pt x="83" y="175"/>
                    <a:pt x="84" y="175"/>
                  </a:cubicBezTo>
                  <a:cubicBezTo>
                    <a:pt x="84" y="175"/>
                    <a:pt x="84" y="175"/>
                    <a:pt x="84" y="175"/>
                  </a:cubicBezTo>
                  <a:cubicBezTo>
                    <a:pt x="79" y="173"/>
                    <a:pt x="76" y="168"/>
                    <a:pt x="76" y="162"/>
                  </a:cubicBezTo>
                  <a:cubicBezTo>
                    <a:pt x="76" y="154"/>
                    <a:pt x="81" y="151"/>
                    <a:pt x="87" y="151"/>
                  </a:cubicBezTo>
                  <a:cubicBezTo>
                    <a:pt x="112" y="151"/>
                    <a:pt x="112" y="151"/>
                    <a:pt x="112" y="151"/>
                  </a:cubicBezTo>
                  <a:lnTo>
                    <a:pt x="112" y="157"/>
                  </a:lnTo>
                  <a:close/>
                  <a:moveTo>
                    <a:pt x="93" y="114"/>
                  </a:moveTo>
                  <a:cubicBezTo>
                    <a:pt x="93" y="138"/>
                    <a:pt x="93" y="138"/>
                    <a:pt x="93" y="138"/>
                  </a:cubicBezTo>
                  <a:cubicBezTo>
                    <a:pt x="104" y="138"/>
                    <a:pt x="108" y="134"/>
                    <a:pt x="108" y="126"/>
                  </a:cubicBezTo>
                  <a:cubicBezTo>
                    <a:pt x="108" y="122"/>
                    <a:pt x="107" y="119"/>
                    <a:pt x="106" y="116"/>
                  </a:cubicBezTo>
                  <a:cubicBezTo>
                    <a:pt x="111" y="115"/>
                    <a:pt x="111" y="115"/>
                    <a:pt x="111" y="115"/>
                  </a:cubicBezTo>
                  <a:cubicBezTo>
                    <a:pt x="112" y="119"/>
                    <a:pt x="113" y="123"/>
                    <a:pt x="113" y="127"/>
                  </a:cubicBezTo>
                  <a:cubicBezTo>
                    <a:pt x="113" y="138"/>
                    <a:pt x="107" y="144"/>
                    <a:pt x="95" y="144"/>
                  </a:cubicBezTo>
                  <a:cubicBezTo>
                    <a:pt x="84" y="144"/>
                    <a:pt x="76" y="138"/>
                    <a:pt x="76" y="128"/>
                  </a:cubicBezTo>
                  <a:cubicBezTo>
                    <a:pt x="76" y="118"/>
                    <a:pt x="83" y="114"/>
                    <a:pt x="91" y="114"/>
                  </a:cubicBezTo>
                  <a:cubicBezTo>
                    <a:pt x="91" y="114"/>
                    <a:pt x="92" y="114"/>
                    <a:pt x="93" y="114"/>
                  </a:cubicBezTo>
                  <a:close/>
                  <a:moveTo>
                    <a:pt x="80" y="128"/>
                  </a:moveTo>
                  <a:cubicBezTo>
                    <a:pt x="80" y="133"/>
                    <a:pt x="84" y="137"/>
                    <a:pt x="89" y="138"/>
                  </a:cubicBezTo>
                  <a:cubicBezTo>
                    <a:pt x="89" y="120"/>
                    <a:pt x="89" y="120"/>
                    <a:pt x="89" y="120"/>
                  </a:cubicBezTo>
                  <a:cubicBezTo>
                    <a:pt x="84" y="120"/>
                    <a:pt x="80" y="123"/>
                    <a:pt x="80" y="128"/>
                  </a:cubicBezTo>
                  <a:close/>
                  <a:moveTo>
                    <a:pt x="113" y="100"/>
                  </a:moveTo>
                  <a:cubicBezTo>
                    <a:pt x="113" y="103"/>
                    <a:pt x="113" y="106"/>
                    <a:pt x="112" y="108"/>
                  </a:cubicBezTo>
                  <a:cubicBezTo>
                    <a:pt x="107" y="108"/>
                    <a:pt x="107" y="108"/>
                    <a:pt x="107" y="108"/>
                  </a:cubicBezTo>
                  <a:cubicBezTo>
                    <a:pt x="108" y="106"/>
                    <a:pt x="108" y="103"/>
                    <a:pt x="108" y="100"/>
                  </a:cubicBezTo>
                  <a:cubicBezTo>
                    <a:pt x="108" y="95"/>
                    <a:pt x="106" y="91"/>
                    <a:pt x="102" y="91"/>
                  </a:cubicBezTo>
                  <a:cubicBezTo>
                    <a:pt x="94" y="91"/>
                    <a:pt x="99" y="109"/>
                    <a:pt x="86" y="109"/>
                  </a:cubicBezTo>
                  <a:cubicBezTo>
                    <a:pt x="80" y="109"/>
                    <a:pt x="76" y="104"/>
                    <a:pt x="76" y="95"/>
                  </a:cubicBezTo>
                  <a:cubicBezTo>
                    <a:pt x="76" y="92"/>
                    <a:pt x="76" y="90"/>
                    <a:pt x="77" y="88"/>
                  </a:cubicBezTo>
                  <a:cubicBezTo>
                    <a:pt x="81" y="88"/>
                    <a:pt x="81" y="88"/>
                    <a:pt x="81" y="88"/>
                  </a:cubicBezTo>
                  <a:cubicBezTo>
                    <a:pt x="81" y="90"/>
                    <a:pt x="80" y="93"/>
                    <a:pt x="80" y="95"/>
                  </a:cubicBezTo>
                  <a:cubicBezTo>
                    <a:pt x="80" y="100"/>
                    <a:pt x="82" y="103"/>
                    <a:pt x="86" y="103"/>
                  </a:cubicBezTo>
                  <a:cubicBezTo>
                    <a:pt x="94" y="103"/>
                    <a:pt x="89" y="86"/>
                    <a:pt x="102" y="86"/>
                  </a:cubicBezTo>
                  <a:cubicBezTo>
                    <a:pt x="108" y="86"/>
                    <a:pt x="113" y="91"/>
                    <a:pt x="113" y="100"/>
                  </a:cubicBezTo>
                  <a:close/>
                  <a:moveTo>
                    <a:pt x="113" y="66"/>
                  </a:moveTo>
                  <a:cubicBezTo>
                    <a:pt x="113" y="74"/>
                    <a:pt x="110" y="76"/>
                    <a:pt x="102" y="76"/>
                  </a:cubicBezTo>
                  <a:cubicBezTo>
                    <a:pt x="81" y="76"/>
                    <a:pt x="81" y="76"/>
                    <a:pt x="81" y="76"/>
                  </a:cubicBezTo>
                  <a:cubicBezTo>
                    <a:pt x="81" y="83"/>
                    <a:pt x="81" y="83"/>
                    <a:pt x="81" y="83"/>
                  </a:cubicBezTo>
                  <a:cubicBezTo>
                    <a:pt x="77" y="83"/>
                    <a:pt x="77" y="83"/>
                    <a:pt x="77" y="83"/>
                  </a:cubicBezTo>
                  <a:cubicBezTo>
                    <a:pt x="77" y="76"/>
                    <a:pt x="77" y="76"/>
                    <a:pt x="77" y="76"/>
                  </a:cubicBezTo>
                  <a:cubicBezTo>
                    <a:pt x="65" y="76"/>
                    <a:pt x="65" y="76"/>
                    <a:pt x="65" y="76"/>
                  </a:cubicBezTo>
                  <a:cubicBezTo>
                    <a:pt x="63" y="70"/>
                    <a:pt x="63" y="70"/>
                    <a:pt x="63" y="70"/>
                  </a:cubicBezTo>
                  <a:cubicBezTo>
                    <a:pt x="77" y="70"/>
                    <a:pt x="77" y="70"/>
                    <a:pt x="77" y="70"/>
                  </a:cubicBezTo>
                  <a:cubicBezTo>
                    <a:pt x="77" y="60"/>
                    <a:pt x="77" y="60"/>
                    <a:pt x="77" y="60"/>
                  </a:cubicBezTo>
                  <a:cubicBezTo>
                    <a:pt x="81" y="60"/>
                    <a:pt x="81" y="60"/>
                    <a:pt x="81" y="60"/>
                  </a:cubicBezTo>
                  <a:cubicBezTo>
                    <a:pt x="81" y="70"/>
                    <a:pt x="81" y="70"/>
                    <a:pt x="81" y="70"/>
                  </a:cubicBezTo>
                  <a:cubicBezTo>
                    <a:pt x="100" y="70"/>
                    <a:pt x="100" y="70"/>
                    <a:pt x="100" y="70"/>
                  </a:cubicBezTo>
                  <a:cubicBezTo>
                    <a:pt x="106" y="70"/>
                    <a:pt x="108" y="69"/>
                    <a:pt x="108" y="65"/>
                  </a:cubicBezTo>
                  <a:cubicBezTo>
                    <a:pt x="108" y="63"/>
                    <a:pt x="108" y="61"/>
                    <a:pt x="107" y="60"/>
                  </a:cubicBezTo>
                  <a:cubicBezTo>
                    <a:pt x="112" y="60"/>
                    <a:pt x="112" y="60"/>
                    <a:pt x="112" y="60"/>
                  </a:cubicBezTo>
                  <a:cubicBezTo>
                    <a:pt x="112" y="62"/>
                    <a:pt x="113" y="64"/>
                    <a:pt x="113" y="66"/>
                  </a:cubicBezTo>
                  <a:close/>
                  <a:moveTo>
                    <a:pt x="93" y="26"/>
                  </a:moveTo>
                  <a:cubicBezTo>
                    <a:pt x="93" y="50"/>
                    <a:pt x="93" y="50"/>
                    <a:pt x="93" y="50"/>
                  </a:cubicBezTo>
                  <a:cubicBezTo>
                    <a:pt x="104" y="50"/>
                    <a:pt x="108" y="46"/>
                    <a:pt x="108" y="38"/>
                  </a:cubicBezTo>
                  <a:cubicBezTo>
                    <a:pt x="108" y="35"/>
                    <a:pt x="107" y="31"/>
                    <a:pt x="106" y="28"/>
                  </a:cubicBezTo>
                  <a:cubicBezTo>
                    <a:pt x="111" y="27"/>
                    <a:pt x="111" y="27"/>
                    <a:pt x="111" y="27"/>
                  </a:cubicBezTo>
                  <a:cubicBezTo>
                    <a:pt x="112" y="31"/>
                    <a:pt x="113" y="35"/>
                    <a:pt x="113" y="39"/>
                  </a:cubicBezTo>
                  <a:cubicBezTo>
                    <a:pt x="113" y="50"/>
                    <a:pt x="107" y="56"/>
                    <a:pt x="95" y="56"/>
                  </a:cubicBezTo>
                  <a:cubicBezTo>
                    <a:pt x="84" y="56"/>
                    <a:pt x="76" y="50"/>
                    <a:pt x="76" y="40"/>
                  </a:cubicBezTo>
                  <a:cubicBezTo>
                    <a:pt x="76" y="30"/>
                    <a:pt x="83" y="26"/>
                    <a:pt x="91" y="26"/>
                  </a:cubicBezTo>
                  <a:cubicBezTo>
                    <a:pt x="91" y="26"/>
                    <a:pt x="92" y="26"/>
                    <a:pt x="93" y="26"/>
                  </a:cubicBezTo>
                  <a:close/>
                  <a:moveTo>
                    <a:pt x="80" y="40"/>
                  </a:moveTo>
                  <a:cubicBezTo>
                    <a:pt x="80" y="45"/>
                    <a:pt x="84" y="49"/>
                    <a:pt x="89" y="50"/>
                  </a:cubicBezTo>
                  <a:cubicBezTo>
                    <a:pt x="89" y="32"/>
                    <a:pt x="89" y="32"/>
                    <a:pt x="89" y="32"/>
                  </a:cubicBezTo>
                  <a:cubicBezTo>
                    <a:pt x="84" y="32"/>
                    <a:pt x="80" y="35"/>
                    <a:pt x="80" y="40"/>
                  </a:cubicBezTo>
                  <a:close/>
                  <a:moveTo>
                    <a:pt x="81" y="1"/>
                  </a:moveTo>
                  <a:cubicBezTo>
                    <a:pt x="80" y="9"/>
                    <a:pt x="86" y="13"/>
                    <a:pt x="98" y="13"/>
                  </a:cubicBezTo>
                  <a:cubicBezTo>
                    <a:pt x="112" y="13"/>
                    <a:pt x="112" y="13"/>
                    <a:pt x="112" y="13"/>
                  </a:cubicBezTo>
                  <a:cubicBezTo>
                    <a:pt x="112" y="18"/>
                    <a:pt x="112" y="18"/>
                    <a:pt x="112" y="18"/>
                  </a:cubicBezTo>
                  <a:cubicBezTo>
                    <a:pt x="77" y="18"/>
                    <a:pt x="77" y="18"/>
                    <a:pt x="77" y="18"/>
                  </a:cubicBezTo>
                  <a:cubicBezTo>
                    <a:pt x="77" y="13"/>
                    <a:pt x="77" y="13"/>
                    <a:pt x="77" y="13"/>
                  </a:cubicBezTo>
                  <a:cubicBezTo>
                    <a:pt x="79" y="13"/>
                    <a:pt x="82" y="13"/>
                    <a:pt x="86" y="13"/>
                  </a:cubicBezTo>
                  <a:cubicBezTo>
                    <a:pt x="86" y="13"/>
                    <a:pt x="86" y="13"/>
                    <a:pt x="86" y="13"/>
                  </a:cubicBezTo>
                  <a:cubicBezTo>
                    <a:pt x="80" y="12"/>
                    <a:pt x="75" y="8"/>
                    <a:pt x="76" y="1"/>
                  </a:cubicBezTo>
                  <a:lnTo>
                    <a:pt x="81" y="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
        <p:nvSpPr>
          <p:cNvPr id="10" name="Text Box 10"/>
          <p:cNvSpPr txBox="1">
            <a:spLocks noChangeArrowheads="1"/>
          </p:cNvSpPr>
          <p:nvPr/>
        </p:nvSpPr>
        <p:spPr bwMode="auto">
          <a:xfrm rot="16200000">
            <a:off x="92869" y="6582569"/>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pPr eaLnBrk="1" hangingPunct="1">
              <a:lnSpc>
                <a:spcPct val="100000"/>
              </a:lnSpc>
              <a:buClrTx/>
              <a:buSzTx/>
              <a:buFontTx/>
              <a:buNone/>
              <a:defRPr/>
            </a:pPr>
            <a:endParaRPr lang="en-US" altLang="en-US" b="0" smtClean="0">
              <a:solidFill>
                <a:srgbClr val="D22332"/>
              </a:solidFill>
            </a:endParaRPr>
          </a:p>
        </p:txBody>
      </p:sp>
      <p:sp>
        <p:nvSpPr>
          <p:cNvPr id="7" name="Title 6"/>
          <p:cNvSpPr>
            <a:spLocks noGrp="1"/>
          </p:cNvSpPr>
          <p:nvPr>
            <p:ph type="title"/>
          </p:nvPr>
        </p:nvSpPr>
        <p:spPr>
          <a:xfrm>
            <a:off x="457200" y="274638"/>
            <a:ext cx="8229600" cy="1143000"/>
          </a:xfrm>
          <a:prstGeom prst="rect">
            <a:avLst/>
          </a:prstGeom>
        </p:spPr>
        <p:txBody>
          <a:bodyPr/>
          <a:lstStyle>
            <a:lvl1pPr>
              <a:defRPr sz="3000">
                <a:solidFill>
                  <a:srgbClr val="FF0000"/>
                </a:solidFill>
                <a:latin typeface="Calibri" panose="020F0502020204030204" pitchFamily="34" charset="0"/>
              </a:defRPr>
            </a:lvl1pPr>
          </a:lstStyle>
          <a:p>
            <a:r>
              <a:rPr lang="en-US" smtClean="0"/>
              <a:t>Click to edit Master title style</a:t>
            </a:r>
            <a:endParaRPr lang="en-GB"/>
          </a:p>
        </p:txBody>
      </p:sp>
    </p:spTree>
    <p:extLst>
      <p:ext uri="{BB962C8B-B14F-4D97-AF65-F5344CB8AC3E}">
        <p14:creationId xmlns:p14="http://schemas.microsoft.com/office/powerpoint/2010/main" val="754736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107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505EF79A-829A-4CBF-ABD0-4BF488A29A5D}" type="datetimeFigureOut">
              <a:rPr lang="en-US" altLang="en-US"/>
              <a:pPr>
                <a:defRPr/>
              </a:pPr>
              <a:t>6/18/2019</a:t>
            </a:fld>
            <a:endParaRPr lang="en-US" altLang="en-US"/>
          </a:p>
        </p:txBody>
      </p:sp>
      <p:sp>
        <p:nvSpPr>
          <p:cNvPr id="6" name="Rectangle 3"/>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671444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15"/>
          <p:cNvSpPr>
            <a:spLocks noGrp="1" noChangeArrowheads="1"/>
          </p:cNvSpPr>
          <p:nvPr>
            <p:ph type="dt" idx="10"/>
          </p:nvPr>
        </p:nvSpPr>
        <p:spPr>
          <a:ln/>
        </p:spPr>
        <p:txBody>
          <a:bodyPr/>
          <a:lstStyle>
            <a:lvl1pPr>
              <a:defRPr/>
            </a:lvl1pPr>
          </a:lstStyle>
          <a:p>
            <a:pPr>
              <a:defRPr/>
            </a:pPr>
            <a:endParaRPr lang="en-US" altLang="en-US"/>
          </a:p>
        </p:txBody>
      </p:sp>
      <p:sp>
        <p:nvSpPr>
          <p:cNvPr id="5" name="Rectangle 16"/>
          <p:cNvSpPr>
            <a:spLocks noGrp="1" noChangeArrowheads="1"/>
          </p:cNvSpPr>
          <p:nvPr>
            <p:ph type="ftr" idx="11"/>
          </p:nvPr>
        </p:nvSpPr>
        <p:spPr>
          <a:ln/>
        </p:spPr>
        <p:txBody>
          <a:bodyPr/>
          <a:lstStyle>
            <a:lvl1pPr>
              <a:defRPr/>
            </a:lvl1pPr>
          </a:lstStyle>
          <a:p>
            <a:pPr>
              <a:defRPr/>
            </a:pPr>
            <a:endParaRPr lang="en-US" altLang="en-US"/>
          </a:p>
        </p:txBody>
      </p:sp>
      <p:sp>
        <p:nvSpPr>
          <p:cNvPr id="6" name="Rectangle 17"/>
          <p:cNvSpPr>
            <a:spLocks noGrp="1" noChangeArrowheads="1"/>
          </p:cNvSpPr>
          <p:nvPr>
            <p:ph type="sldNum" idx="12"/>
          </p:nvPr>
        </p:nvSpPr>
        <p:spPr>
          <a:ln/>
        </p:spPr>
        <p:txBody>
          <a:bodyPr/>
          <a:lstStyle>
            <a:lvl1pPr>
              <a:defRPr/>
            </a:lvl1pPr>
          </a:lstStyle>
          <a:p>
            <a:pPr>
              <a:defRPr/>
            </a:pPr>
            <a:fld id="{37232DB9-D33D-48DE-BA48-565168E6DD0E}" type="slidenum">
              <a:rPr lang="en-GB" altLang="en-US"/>
              <a:pPr>
                <a:defRPr/>
              </a:pPr>
              <a:t>‹#›</a:t>
            </a:fld>
            <a:endParaRPr lang="en-GB" altLang="en-US"/>
          </a:p>
        </p:txBody>
      </p:sp>
    </p:spTree>
    <p:extLst>
      <p:ext uri="{BB962C8B-B14F-4D97-AF65-F5344CB8AC3E}">
        <p14:creationId xmlns:p14="http://schemas.microsoft.com/office/powerpoint/2010/main" val="1363177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Calibri" panose="020F0502020204030204" pitchFamily="34" charset="0"/>
              </a:defRPr>
            </a:lvl1pPr>
          </a:lstStyle>
          <a:p>
            <a:r>
              <a:rPr lang="en-US" dirty="0" smtClean="0"/>
              <a:t>Click to edit Master title style</a:t>
            </a:r>
            <a:endParaRPr lang="en-GB"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5961348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2"/>
          <p:cNvSpPr>
            <a:spLocks noGrp="1" noChangeArrowheads="1"/>
          </p:cNvSpPr>
          <p:nvPr>
            <p:ph type="dt" sz="half" idx="10"/>
          </p:nvPr>
        </p:nvSpPr>
        <p:spPr>
          <a:ln/>
        </p:spPr>
        <p:txBody>
          <a:bodyPr/>
          <a:lstStyle>
            <a:lvl1pPr>
              <a:defRPr/>
            </a:lvl1pPr>
          </a:lstStyle>
          <a:p>
            <a:pPr>
              <a:defRPr/>
            </a:pPr>
            <a:fld id="{078D9BE2-D618-483D-9B92-7A4848A8E527}" type="datetimeFigureOut">
              <a:rPr lang="en-US" altLang="en-US"/>
              <a:pPr>
                <a:defRPr/>
              </a:pPr>
              <a:t>6/18/2019</a:t>
            </a:fld>
            <a:endParaRPr lang="en-US" alt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1689260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2"/>
          <p:cNvSpPr>
            <a:spLocks noGrp="1" noChangeArrowheads="1"/>
          </p:cNvSpPr>
          <p:nvPr>
            <p:ph type="dt" sz="half" idx="10"/>
          </p:nvPr>
        </p:nvSpPr>
        <p:spPr>
          <a:ln/>
        </p:spPr>
        <p:txBody>
          <a:bodyPr/>
          <a:lstStyle>
            <a:lvl1pPr>
              <a:defRPr/>
            </a:lvl1pPr>
          </a:lstStyle>
          <a:p>
            <a:pPr>
              <a:defRPr/>
            </a:pPr>
            <a:fld id="{C38FF3A6-02FE-4340-B946-129B91328DF4}" type="datetimeFigureOut">
              <a:rPr lang="en-US" altLang="en-US"/>
              <a:pPr>
                <a:defRPr/>
              </a:pPr>
              <a:t>6/18/2019</a:t>
            </a:fld>
            <a:endParaRPr lang="en-US" alt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229921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7FAB7DE-28A0-4DA1-AE37-BA05AF6AF8D4}" type="datetimeFigureOut">
              <a:rPr lang="en-GB" altLang="en-US"/>
              <a:pPr>
                <a:defRPr/>
              </a:pPr>
              <a:t>18/06/2019</a:t>
            </a:fld>
            <a:endParaRPr lang="en-GB"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8815BC99-1B29-499D-92BB-E2A20A66A710}" type="slidenum">
              <a:rPr lang="en-GB" altLang="en-US"/>
              <a:pPr>
                <a:defRPr/>
              </a:pPr>
              <a:t>‹#›</a:t>
            </a:fld>
            <a:endParaRPr lang="en-GB" altLang="en-US"/>
          </a:p>
        </p:txBody>
      </p:sp>
    </p:spTree>
    <p:extLst>
      <p:ext uri="{BB962C8B-B14F-4D97-AF65-F5344CB8AC3E}">
        <p14:creationId xmlns:p14="http://schemas.microsoft.com/office/powerpoint/2010/main" val="7852735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51D797C-097E-4AEB-B565-80069343D306}" type="datetimeFigureOut">
              <a:rPr lang="en-GB" altLang="en-US"/>
              <a:pPr>
                <a:defRPr/>
              </a:pPr>
              <a:t>18/06/2019</a:t>
            </a:fld>
            <a:endParaRPr lang="en-GB"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CBC20303-2229-4638-B32E-08408228958F}" type="slidenum">
              <a:rPr lang="en-GB" altLang="en-US"/>
              <a:pPr>
                <a:defRPr/>
              </a:pPr>
              <a:t>‹#›</a:t>
            </a:fld>
            <a:endParaRPr lang="en-GB" altLang="en-US"/>
          </a:p>
        </p:txBody>
      </p:sp>
    </p:spTree>
    <p:extLst>
      <p:ext uri="{BB962C8B-B14F-4D97-AF65-F5344CB8AC3E}">
        <p14:creationId xmlns:p14="http://schemas.microsoft.com/office/powerpoint/2010/main" val="80200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C2C3A70-811F-4638-A18C-ADB3815F841D}" type="datetimeFigureOut">
              <a:rPr lang="en-GB" altLang="en-US"/>
              <a:pPr>
                <a:defRPr/>
              </a:pPr>
              <a:t>18/06/2019</a:t>
            </a:fld>
            <a:endParaRPr lang="en-GB"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E3860571-2362-42B7-B4FF-83AF9D28D451}" type="slidenum">
              <a:rPr lang="en-GB" altLang="en-US"/>
              <a:pPr>
                <a:defRPr/>
              </a:pPr>
              <a:t>‹#›</a:t>
            </a:fld>
            <a:endParaRPr lang="en-GB" altLang="en-US"/>
          </a:p>
        </p:txBody>
      </p:sp>
    </p:spTree>
    <p:extLst>
      <p:ext uri="{BB962C8B-B14F-4D97-AF65-F5344CB8AC3E}">
        <p14:creationId xmlns:p14="http://schemas.microsoft.com/office/powerpoint/2010/main" val="18476881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F6D79E56-4FD1-42B6-BC0C-5480791AE980}" type="datetimeFigureOut">
              <a:rPr lang="en-GB" altLang="en-US"/>
              <a:pPr>
                <a:defRPr/>
              </a:pPr>
              <a:t>18/06/2019</a:t>
            </a:fld>
            <a:endParaRPr lang="en-GB"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33ACF609-AEA7-45FD-B4B9-A553E531B49D}" type="slidenum">
              <a:rPr lang="en-GB" altLang="en-US"/>
              <a:pPr>
                <a:defRPr/>
              </a:pPr>
              <a:t>‹#›</a:t>
            </a:fld>
            <a:endParaRPr lang="en-GB" altLang="en-US"/>
          </a:p>
        </p:txBody>
      </p:sp>
    </p:spTree>
    <p:extLst>
      <p:ext uri="{BB962C8B-B14F-4D97-AF65-F5344CB8AC3E}">
        <p14:creationId xmlns:p14="http://schemas.microsoft.com/office/powerpoint/2010/main" val="37800838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B19EDCB0-CFFC-45A1-BF35-E8AFC50BE9F7}" type="datetimeFigureOut">
              <a:rPr lang="en-GB" altLang="en-US"/>
              <a:pPr>
                <a:defRPr/>
              </a:pPr>
              <a:t>18/06/2019</a:t>
            </a:fld>
            <a:endParaRPr lang="en-GB"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71249933-534C-44A8-917E-1A30A7F8C7B7}" type="slidenum">
              <a:rPr lang="en-GB" altLang="en-US"/>
              <a:pPr>
                <a:defRPr/>
              </a:pPr>
              <a:t>‹#›</a:t>
            </a:fld>
            <a:endParaRPr lang="en-GB" altLang="en-US"/>
          </a:p>
        </p:txBody>
      </p:sp>
    </p:spTree>
    <p:extLst>
      <p:ext uri="{BB962C8B-B14F-4D97-AF65-F5344CB8AC3E}">
        <p14:creationId xmlns:p14="http://schemas.microsoft.com/office/powerpoint/2010/main" val="505894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3D4A5DFE-1FA1-4DE3-B036-0D2C173B9F6A}" type="datetimeFigureOut">
              <a:rPr lang="en-GB" altLang="en-US"/>
              <a:pPr>
                <a:defRPr/>
              </a:pPr>
              <a:t>18/06/2019</a:t>
            </a:fld>
            <a:endParaRPr lang="en-GB"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3E19AF02-367E-4B0A-878E-A57C7F3F7BE5}" type="slidenum">
              <a:rPr lang="en-GB" altLang="en-US"/>
              <a:pPr>
                <a:defRPr/>
              </a:pPr>
              <a:t>‹#›</a:t>
            </a:fld>
            <a:endParaRPr lang="en-GB" altLang="en-US"/>
          </a:p>
        </p:txBody>
      </p:sp>
    </p:spTree>
    <p:extLst>
      <p:ext uri="{BB962C8B-B14F-4D97-AF65-F5344CB8AC3E}">
        <p14:creationId xmlns:p14="http://schemas.microsoft.com/office/powerpoint/2010/main" val="4158546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C4DF07D-9B6B-4A93-90C9-8C56E877B0BA}" type="datetimeFigureOut">
              <a:rPr lang="en-GB" altLang="en-US"/>
              <a:pPr>
                <a:defRPr/>
              </a:pPr>
              <a:t>18/06/2019</a:t>
            </a:fld>
            <a:endParaRPr lang="en-GB"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E6493B87-08EE-4DB1-816D-43B586EA1776}" type="slidenum">
              <a:rPr lang="en-GB" altLang="en-US"/>
              <a:pPr>
                <a:defRPr/>
              </a:pPr>
              <a:t>‹#›</a:t>
            </a:fld>
            <a:endParaRPr lang="en-GB" altLang="en-US"/>
          </a:p>
        </p:txBody>
      </p:sp>
    </p:spTree>
    <p:extLst>
      <p:ext uri="{BB962C8B-B14F-4D97-AF65-F5344CB8AC3E}">
        <p14:creationId xmlns:p14="http://schemas.microsoft.com/office/powerpoint/2010/main" val="152854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ca-ES"/>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15"/>
          <p:cNvSpPr>
            <a:spLocks noGrp="1" noChangeArrowheads="1"/>
          </p:cNvSpPr>
          <p:nvPr>
            <p:ph type="dt" idx="10"/>
          </p:nvPr>
        </p:nvSpPr>
        <p:spPr>
          <a:ln/>
        </p:spPr>
        <p:txBody>
          <a:bodyPr/>
          <a:lstStyle>
            <a:lvl1pPr>
              <a:defRPr/>
            </a:lvl1pPr>
          </a:lstStyle>
          <a:p>
            <a:pPr>
              <a:defRPr/>
            </a:pPr>
            <a:endParaRPr lang="en-US" altLang="en-US"/>
          </a:p>
        </p:txBody>
      </p:sp>
      <p:sp>
        <p:nvSpPr>
          <p:cNvPr id="5" name="Rectangle 16"/>
          <p:cNvSpPr>
            <a:spLocks noGrp="1" noChangeArrowheads="1"/>
          </p:cNvSpPr>
          <p:nvPr>
            <p:ph type="ftr" idx="11"/>
          </p:nvPr>
        </p:nvSpPr>
        <p:spPr>
          <a:ln/>
        </p:spPr>
        <p:txBody>
          <a:bodyPr/>
          <a:lstStyle>
            <a:lvl1pPr>
              <a:defRPr/>
            </a:lvl1pPr>
          </a:lstStyle>
          <a:p>
            <a:pPr>
              <a:defRPr/>
            </a:pPr>
            <a:endParaRPr lang="en-US" altLang="en-US"/>
          </a:p>
        </p:txBody>
      </p:sp>
      <p:sp>
        <p:nvSpPr>
          <p:cNvPr id="6" name="Rectangle 17"/>
          <p:cNvSpPr>
            <a:spLocks noGrp="1" noChangeArrowheads="1"/>
          </p:cNvSpPr>
          <p:nvPr>
            <p:ph type="sldNum" idx="12"/>
          </p:nvPr>
        </p:nvSpPr>
        <p:spPr>
          <a:ln/>
        </p:spPr>
        <p:txBody>
          <a:bodyPr/>
          <a:lstStyle>
            <a:lvl1pPr>
              <a:defRPr/>
            </a:lvl1pPr>
          </a:lstStyle>
          <a:p>
            <a:pPr>
              <a:defRPr/>
            </a:pPr>
            <a:fld id="{5298AFB4-AA67-4549-8248-A360624E40B4}" type="slidenum">
              <a:rPr lang="en-GB" altLang="en-US"/>
              <a:pPr>
                <a:defRPr/>
              </a:pPr>
              <a:t>‹#›</a:t>
            </a:fld>
            <a:endParaRPr lang="en-GB" altLang="en-US"/>
          </a:p>
        </p:txBody>
      </p:sp>
    </p:spTree>
    <p:extLst>
      <p:ext uri="{BB962C8B-B14F-4D97-AF65-F5344CB8AC3E}">
        <p14:creationId xmlns:p14="http://schemas.microsoft.com/office/powerpoint/2010/main" val="8975519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2CC3E07-49B9-4306-97B3-261B4580D02C}" type="datetimeFigureOut">
              <a:rPr lang="en-GB" altLang="en-US"/>
              <a:pPr>
                <a:defRPr/>
              </a:pPr>
              <a:t>18/06/2019</a:t>
            </a:fld>
            <a:endParaRPr lang="en-GB"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820AD5BB-CF83-472D-96CC-763F1C669EF7}" type="slidenum">
              <a:rPr lang="en-GB" altLang="en-US"/>
              <a:pPr>
                <a:defRPr/>
              </a:pPr>
              <a:t>‹#›</a:t>
            </a:fld>
            <a:endParaRPr lang="en-GB" altLang="en-US"/>
          </a:p>
        </p:txBody>
      </p:sp>
    </p:spTree>
    <p:extLst>
      <p:ext uri="{BB962C8B-B14F-4D97-AF65-F5344CB8AC3E}">
        <p14:creationId xmlns:p14="http://schemas.microsoft.com/office/powerpoint/2010/main" val="18999156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21550E0-3F77-43E6-BAB0-7258E1F3D60A}" type="datetimeFigureOut">
              <a:rPr lang="en-GB" altLang="en-US"/>
              <a:pPr>
                <a:defRPr/>
              </a:pPr>
              <a:t>18/06/2019</a:t>
            </a:fld>
            <a:endParaRPr lang="en-GB"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AB365C30-EE25-4A45-9F5B-E7720FB3AB01}" type="slidenum">
              <a:rPr lang="en-GB" altLang="en-US"/>
              <a:pPr>
                <a:defRPr/>
              </a:pPr>
              <a:t>‹#›</a:t>
            </a:fld>
            <a:endParaRPr lang="en-GB" altLang="en-US"/>
          </a:p>
        </p:txBody>
      </p:sp>
    </p:spTree>
    <p:extLst>
      <p:ext uri="{BB962C8B-B14F-4D97-AF65-F5344CB8AC3E}">
        <p14:creationId xmlns:p14="http://schemas.microsoft.com/office/powerpoint/2010/main" val="18208123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323EB88-62E0-4CAB-8A58-25F425A2D4C9}" type="datetimeFigureOut">
              <a:rPr lang="en-GB" altLang="en-US"/>
              <a:pPr>
                <a:defRPr/>
              </a:pPr>
              <a:t>18/06/2019</a:t>
            </a:fld>
            <a:endParaRPr lang="en-GB"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FF3448B-3A20-4284-86B8-ACA7107CDA83}" type="slidenum">
              <a:rPr lang="en-GB" altLang="en-US"/>
              <a:pPr>
                <a:defRPr/>
              </a:pPr>
              <a:t>‹#›</a:t>
            </a:fld>
            <a:endParaRPr lang="en-GB" altLang="en-US"/>
          </a:p>
        </p:txBody>
      </p:sp>
    </p:spTree>
    <p:extLst>
      <p:ext uri="{BB962C8B-B14F-4D97-AF65-F5344CB8AC3E}">
        <p14:creationId xmlns:p14="http://schemas.microsoft.com/office/powerpoint/2010/main" val="2584345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9831800-2CEE-4E1A-AF8E-51E2CAD4243D}" type="datetimeFigureOut">
              <a:rPr lang="en-GB" altLang="en-US"/>
              <a:pPr>
                <a:defRPr/>
              </a:pPr>
              <a:t>18/06/2019</a:t>
            </a:fld>
            <a:endParaRPr lang="en-GB"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4D291E90-123D-403C-AF95-45C8C1B144EF}" type="slidenum">
              <a:rPr lang="en-GB" altLang="en-US"/>
              <a:pPr>
                <a:defRPr/>
              </a:pPr>
              <a:t>‹#›</a:t>
            </a:fld>
            <a:endParaRPr lang="en-GB" altLang="en-US"/>
          </a:p>
        </p:txBody>
      </p:sp>
    </p:spTree>
    <p:extLst>
      <p:ext uri="{BB962C8B-B14F-4D97-AF65-F5344CB8AC3E}">
        <p14:creationId xmlns:p14="http://schemas.microsoft.com/office/powerpoint/2010/main" val="2536463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5" name="Rectangle 15"/>
          <p:cNvSpPr>
            <a:spLocks noGrp="1" noChangeArrowheads="1"/>
          </p:cNvSpPr>
          <p:nvPr>
            <p:ph type="dt" idx="10"/>
          </p:nvPr>
        </p:nvSpPr>
        <p:spPr>
          <a:ln/>
        </p:spPr>
        <p:txBody>
          <a:bodyPr/>
          <a:lstStyle>
            <a:lvl1pPr>
              <a:defRPr/>
            </a:lvl1pPr>
          </a:lstStyle>
          <a:p>
            <a:pPr>
              <a:defRPr/>
            </a:pPr>
            <a:endParaRPr lang="en-US" altLang="en-US"/>
          </a:p>
        </p:txBody>
      </p:sp>
      <p:sp>
        <p:nvSpPr>
          <p:cNvPr id="6" name="Rectangle 16"/>
          <p:cNvSpPr>
            <a:spLocks noGrp="1" noChangeArrowheads="1"/>
          </p:cNvSpPr>
          <p:nvPr>
            <p:ph type="ftr" idx="11"/>
          </p:nvPr>
        </p:nvSpPr>
        <p:spPr>
          <a:ln/>
        </p:spPr>
        <p:txBody>
          <a:bodyPr/>
          <a:lstStyle>
            <a:lvl1pPr>
              <a:defRPr/>
            </a:lvl1pPr>
          </a:lstStyle>
          <a:p>
            <a:pPr>
              <a:defRPr/>
            </a:pPr>
            <a:endParaRPr lang="en-US" altLang="en-US"/>
          </a:p>
        </p:txBody>
      </p:sp>
      <p:sp>
        <p:nvSpPr>
          <p:cNvPr id="7" name="Rectangle 17"/>
          <p:cNvSpPr>
            <a:spLocks noGrp="1" noChangeArrowheads="1"/>
          </p:cNvSpPr>
          <p:nvPr>
            <p:ph type="sldNum" idx="12"/>
          </p:nvPr>
        </p:nvSpPr>
        <p:spPr>
          <a:ln/>
        </p:spPr>
        <p:txBody>
          <a:bodyPr/>
          <a:lstStyle>
            <a:lvl1pPr>
              <a:defRPr/>
            </a:lvl1pPr>
          </a:lstStyle>
          <a:p>
            <a:pPr>
              <a:defRPr/>
            </a:pPr>
            <a:fld id="{5C853EF0-EA17-43BC-AAD2-87D6E915D70D}" type="slidenum">
              <a:rPr lang="en-GB" altLang="en-US"/>
              <a:pPr>
                <a:defRPr/>
              </a:pPr>
              <a:t>‹#›</a:t>
            </a:fld>
            <a:endParaRPr lang="en-GB" altLang="en-US"/>
          </a:p>
        </p:txBody>
      </p:sp>
    </p:spTree>
    <p:extLst>
      <p:ext uri="{BB962C8B-B14F-4D97-AF65-F5344CB8AC3E}">
        <p14:creationId xmlns:p14="http://schemas.microsoft.com/office/powerpoint/2010/main" val="82069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ca-ES"/>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7" name="Rectangle 15"/>
          <p:cNvSpPr>
            <a:spLocks noGrp="1" noChangeArrowheads="1"/>
          </p:cNvSpPr>
          <p:nvPr>
            <p:ph type="dt" idx="10"/>
          </p:nvPr>
        </p:nvSpPr>
        <p:spPr>
          <a:ln/>
        </p:spPr>
        <p:txBody>
          <a:bodyPr/>
          <a:lstStyle>
            <a:lvl1pPr>
              <a:defRPr/>
            </a:lvl1pPr>
          </a:lstStyle>
          <a:p>
            <a:pPr>
              <a:defRPr/>
            </a:pPr>
            <a:endParaRPr lang="en-US" altLang="en-US"/>
          </a:p>
        </p:txBody>
      </p:sp>
      <p:sp>
        <p:nvSpPr>
          <p:cNvPr id="8" name="Rectangle 16"/>
          <p:cNvSpPr>
            <a:spLocks noGrp="1" noChangeArrowheads="1"/>
          </p:cNvSpPr>
          <p:nvPr>
            <p:ph type="ftr" idx="11"/>
          </p:nvPr>
        </p:nvSpPr>
        <p:spPr>
          <a:ln/>
        </p:spPr>
        <p:txBody>
          <a:bodyPr/>
          <a:lstStyle>
            <a:lvl1pPr>
              <a:defRPr/>
            </a:lvl1pPr>
          </a:lstStyle>
          <a:p>
            <a:pPr>
              <a:defRPr/>
            </a:pPr>
            <a:endParaRPr lang="en-US" altLang="en-US"/>
          </a:p>
        </p:txBody>
      </p:sp>
      <p:sp>
        <p:nvSpPr>
          <p:cNvPr id="9" name="Rectangle 17"/>
          <p:cNvSpPr>
            <a:spLocks noGrp="1" noChangeArrowheads="1"/>
          </p:cNvSpPr>
          <p:nvPr>
            <p:ph type="sldNum" idx="12"/>
          </p:nvPr>
        </p:nvSpPr>
        <p:spPr>
          <a:ln/>
        </p:spPr>
        <p:txBody>
          <a:bodyPr/>
          <a:lstStyle>
            <a:lvl1pPr>
              <a:defRPr/>
            </a:lvl1pPr>
          </a:lstStyle>
          <a:p>
            <a:pPr>
              <a:defRPr/>
            </a:pPr>
            <a:fld id="{FED22BBB-EDBB-4925-B15A-AF0BC60E15FB}" type="slidenum">
              <a:rPr lang="en-GB" altLang="en-US"/>
              <a:pPr>
                <a:defRPr/>
              </a:pPr>
              <a:t>‹#›</a:t>
            </a:fld>
            <a:endParaRPr lang="en-GB" altLang="en-US"/>
          </a:p>
        </p:txBody>
      </p:sp>
    </p:spTree>
    <p:extLst>
      <p:ext uri="{BB962C8B-B14F-4D97-AF65-F5344CB8AC3E}">
        <p14:creationId xmlns:p14="http://schemas.microsoft.com/office/powerpoint/2010/main" val="1909958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Rectangle 15"/>
          <p:cNvSpPr>
            <a:spLocks noGrp="1" noChangeArrowheads="1"/>
          </p:cNvSpPr>
          <p:nvPr>
            <p:ph type="dt" idx="10"/>
          </p:nvPr>
        </p:nvSpPr>
        <p:spPr>
          <a:ln/>
        </p:spPr>
        <p:txBody>
          <a:bodyPr/>
          <a:lstStyle>
            <a:lvl1pPr>
              <a:defRPr/>
            </a:lvl1pPr>
          </a:lstStyle>
          <a:p>
            <a:pPr>
              <a:defRPr/>
            </a:pPr>
            <a:endParaRPr lang="en-US" altLang="en-US"/>
          </a:p>
        </p:txBody>
      </p:sp>
      <p:sp>
        <p:nvSpPr>
          <p:cNvPr id="4" name="Rectangle 16"/>
          <p:cNvSpPr>
            <a:spLocks noGrp="1" noChangeArrowheads="1"/>
          </p:cNvSpPr>
          <p:nvPr>
            <p:ph type="ftr" idx="11"/>
          </p:nvPr>
        </p:nvSpPr>
        <p:spPr>
          <a:ln/>
        </p:spPr>
        <p:txBody>
          <a:bodyPr/>
          <a:lstStyle>
            <a:lvl1pPr>
              <a:defRPr/>
            </a:lvl1pPr>
          </a:lstStyle>
          <a:p>
            <a:pPr>
              <a:defRPr/>
            </a:pPr>
            <a:endParaRPr lang="en-US" altLang="en-US"/>
          </a:p>
        </p:txBody>
      </p:sp>
      <p:sp>
        <p:nvSpPr>
          <p:cNvPr id="5" name="Rectangle 17"/>
          <p:cNvSpPr>
            <a:spLocks noGrp="1" noChangeArrowheads="1"/>
          </p:cNvSpPr>
          <p:nvPr>
            <p:ph type="sldNum" idx="12"/>
          </p:nvPr>
        </p:nvSpPr>
        <p:spPr>
          <a:ln/>
        </p:spPr>
        <p:txBody>
          <a:bodyPr/>
          <a:lstStyle>
            <a:lvl1pPr>
              <a:defRPr/>
            </a:lvl1pPr>
          </a:lstStyle>
          <a:p>
            <a:pPr>
              <a:defRPr/>
            </a:pPr>
            <a:fld id="{79D10818-0AE6-4650-94C3-3A4836EE9E20}" type="slidenum">
              <a:rPr lang="en-GB" altLang="en-US"/>
              <a:pPr>
                <a:defRPr/>
              </a:pPr>
              <a:t>‹#›</a:t>
            </a:fld>
            <a:endParaRPr lang="en-GB" altLang="en-US"/>
          </a:p>
        </p:txBody>
      </p:sp>
    </p:spTree>
    <p:extLst>
      <p:ext uri="{BB962C8B-B14F-4D97-AF65-F5344CB8AC3E}">
        <p14:creationId xmlns:p14="http://schemas.microsoft.com/office/powerpoint/2010/main" val="763610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5"/>
          <p:cNvSpPr>
            <a:spLocks noGrp="1" noChangeArrowheads="1"/>
          </p:cNvSpPr>
          <p:nvPr>
            <p:ph type="dt" idx="10"/>
          </p:nvPr>
        </p:nvSpPr>
        <p:spPr>
          <a:ln/>
        </p:spPr>
        <p:txBody>
          <a:bodyPr/>
          <a:lstStyle>
            <a:lvl1pPr>
              <a:defRPr/>
            </a:lvl1pPr>
          </a:lstStyle>
          <a:p>
            <a:pPr>
              <a:defRPr/>
            </a:pPr>
            <a:endParaRPr lang="en-US" altLang="en-US"/>
          </a:p>
        </p:txBody>
      </p:sp>
      <p:sp>
        <p:nvSpPr>
          <p:cNvPr id="3" name="Rectangle 16"/>
          <p:cNvSpPr>
            <a:spLocks noGrp="1" noChangeArrowheads="1"/>
          </p:cNvSpPr>
          <p:nvPr>
            <p:ph type="ftr" idx="11"/>
          </p:nvPr>
        </p:nvSpPr>
        <p:spPr>
          <a:ln/>
        </p:spPr>
        <p:txBody>
          <a:bodyPr/>
          <a:lstStyle>
            <a:lvl1pPr>
              <a:defRPr/>
            </a:lvl1pPr>
          </a:lstStyle>
          <a:p>
            <a:pPr>
              <a:defRPr/>
            </a:pPr>
            <a:endParaRPr lang="en-US" altLang="en-US"/>
          </a:p>
        </p:txBody>
      </p:sp>
      <p:sp>
        <p:nvSpPr>
          <p:cNvPr id="4" name="Rectangle 17"/>
          <p:cNvSpPr>
            <a:spLocks noGrp="1" noChangeArrowheads="1"/>
          </p:cNvSpPr>
          <p:nvPr>
            <p:ph type="sldNum" idx="12"/>
          </p:nvPr>
        </p:nvSpPr>
        <p:spPr>
          <a:ln/>
        </p:spPr>
        <p:txBody>
          <a:bodyPr/>
          <a:lstStyle>
            <a:lvl1pPr>
              <a:defRPr/>
            </a:lvl1pPr>
          </a:lstStyle>
          <a:p>
            <a:pPr>
              <a:defRPr/>
            </a:pPr>
            <a:fld id="{998D89AF-5D70-46DF-94D3-B8FBA07DAEB2}" type="slidenum">
              <a:rPr lang="en-GB" altLang="en-US"/>
              <a:pPr>
                <a:defRPr/>
              </a:pPr>
              <a:t>‹#›</a:t>
            </a:fld>
            <a:endParaRPr lang="en-GB" altLang="en-US"/>
          </a:p>
        </p:txBody>
      </p:sp>
    </p:spTree>
    <p:extLst>
      <p:ext uri="{BB962C8B-B14F-4D97-AF65-F5344CB8AC3E}">
        <p14:creationId xmlns:p14="http://schemas.microsoft.com/office/powerpoint/2010/main" val="1922890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ca-ES"/>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5"/>
          <p:cNvSpPr>
            <a:spLocks noGrp="1" noChangeArrowheads="1"/>
          </p:cNvSpPr>
          <p:nvPr>
            <p:ph type="dt" idx="10"/>
          </p:nvPr>
        </p:nvSpPr>
        <p:spPr>
          <a:ln/>
        </p:spPr>
        <p:txBody>
          <a:bodyPr/>
          <a:lstStyle>
            <a:lvl1pPr>
              <a:defRPr/>
            </a:lvl1pPr>
          </a:lstStyle>
          <a:p>
            <a:pPr>
              <a:defRPr/>
            </a:pPr>
            <a:endParaRPr lang="en-US" altLang="en-US"/>
          </a:p>
        </p:txBody>
      </p:sp>
      <p:sp>
        <p:nvSpPr>
          <p:cNvPr id="6" name="Rectangle 16"/>
          <p:cNvSpPr>
            <a:spLocks noGrp="1" noChangeArrowheads="1"/>
          </p:cNvSpPr>
          <p:nvPr>
            <p:ph type="ftr" idx="11"/>
          </p:nvPr>
        </p:nvSpPr>
        <p:spPr>
          <a:ln/>
        </p:spPr>
        <p:txBody>
          <a:bodyPr/>
          <a:lstStyle>
            <a:lvl1pPr>
              <a:defRPr/>
            </a:lvl1pPr>
          </a:lstStyle>
          <a:p>
            <a:pPr>
              <a:defRPr/>
            </a:pPr>
            <a:endParaRPr lang="en-US" altLang="en-US"/>
          </a:p>
        </p:txBody>
      </p:sp>
      <p:sp>
        <p:nvSpPr>
          <p:cNvPr id="7" name="Rectangle 17"/>
          <p:cNvSpPr>
            <a:spLocks noGrp="1" noChangeArrowheads="1"/>
          </p:cNvSpPr>
          <p:nvPr>
            <p:ph type="sldNum" idx="12"/>
          </p:nvPr>
        </p:nvSpPr>
        <p:spPr>
          <a:ln/>
        </p:spPr>
        <p:txBody>
          <a:bodyPr/>
          <a:lstStyle>
            <a:lvl1pPr>
              <a:defRPr/>
            </a:lvl1pPr>
          </a:lstStyle>
          <a:p>
            <a:pPr>
              <a:defRPr/>
            </a:pPr>
            <a:fld id="{B1565A85-0430-444B-BA54-4161F0EECAB1}" type="slidenum">
              <a:rPr lang="en-GB" altLang="en-US"/>
              <a:pPr>
                <a:defRPr/>
              </a:pPr>
              <a:t>‹#›</a:t>
            </a:fld>
            <a:endParaRPr lang="en-GB" altLang="en-US"/>
          </a:p>
        </p:txBody>
      </p:sp>
    </p:spTree>
    <p:extLst>
      <p:ext uri="{BB962C8B-B14F-4D97-AF65-F5344CB8AC3E}">
        <p14:creationId xmlns:p14="http://schemas.microsoft.com/office/powerpoint/2010/main" val="249654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ca-ES"/>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a-ES"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5"/>
          <p:cNvSpPr>
            <a:spLocks noGrp="1" noChangeArrowheads="1"/>
          </p:cNvSpPr>
          <p:nvPr>
            <p:ph type="dt" idx="10"/>
          </p:nvPr>
        </p:nvSpPr>
        <p:spPr>
          <a:ln/>
        </p:spPr>
        <p:txBody>
          <a:bodyPr/>
          <a:lstStyle>
            <a:lvl1pPr>
              <a:defRPr/>
            </a:lvl1pPr>
          </a:lstStyle>
          <a:p>
            <a:pPr>
              <a:defRPr/>
            </a:pPr>
            <a:endParaRPr lang="en-US" altLang="en-US"/>
          </a:p>
        </p:txBody>
      </p:sp>
      <p:sp>
        <p:nvSpPr>
          <p:cNvPr id="6" name="Rectangle 16"/>
          <p:cNvSpPr>
            <a:spLocks noGrp="1" noChangeArrowheads="1"/>
          </p:cNvSpPr>
          <p:nvPr>
            <p:ph type="ftr" idx="11"/>
          </p:nvPr>
        </p:nvSpPr>
        <p:spPr>
          <a:ln/>
        </p:spPr>
        <p:txBody>
          <a:bodyPr/>
          <a:lstStyle>
            <a:lvl1pPr>
              <a:defRPr/>
            </a:lvl1pPr>
          </a:lstStyle>
          <a:p>
            <a:pPr>
              <a:defRPr/>
            </a:pPr>
            <a:endParaRPr lang="en-US" altLang="en-US"/>
          </a:p>
        </p:txBody>
      </p:sp>
      <p:sp>
        <p:nvSpPr>
          <p:cNvPr id="7" name="Rectangle 17"/>
          <p:cNvSpPr>
            <a:spLocks noGrp="1" noChangeArrowheads="1"/>
          </p:cNvSpPr>
          <p:nvPr>
            <p:ph type="sldNum" idx="12"/>
          </p:nvPr>
        </p:nvSpPr>
        <p:spPr>
          <a:ln/>
        </p:spPr>
        <p:txBody>
          <a:bodyPr/>
          <a:lstStyle>
            <a:lvl1pPr>
              <a:defRPr/>
            </a:lvl1pPr>
          </a:lstStyle>
          <a:p>
            <a:pPr>
              <a:defRPr/>
            </a:pPr>
            <a:fld id="{8788288E-2A16-4857-9DB5-14462A2ED5B4}" type="slidenum">
              <a:rPr lang="en-GB" altLang="en-US"/>
              <a:pPr>
                <a:defRPr/>
              </a:pPr>
              <a:t>‹#›</a:t>
            </a:fld>
            <a:endParaRPr lang="en-GB" altLang="en-US"/>
          </a:p>
        </p:txBody>
      </p:sp>
    </p:spTree>
    <p:extLst>
      <p:ext uri="{BB962C8B-B14F-4D97-AF65-F5344CB8AC3E}">
        <p14:creationId xmlns:p14="http://schemas.microsoft.com/office/powerpoint/2010/main" val="3220584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1.v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file:///F:\UNI%20STUFF\en%20CURS%202014\Events%202014\posterlandscape.doc"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026" name="Group 1"/>
          <p:cNvGrpSpPr>
            <a:grpSpLocks/>
          </p:cNvGrpSpPr>
          <p:nvPr/>
        </p:nvGrpSpPr>
        <p:grpSpPr bwMode="auto">
          <a:xfrm>
            <a:off x="0" y="0"/>
            <a:ext cx="9142413" cy="6856413"/>
            <a:chOff x="0" y="0"/>
            <a:chExt cx="5759" cy="4319"/>
          </a:xfrm>
        </p:grpSpPr>
        <p:sp>
          <p:nvSpPr>
            <p:cNvPr id="1031" name="Rectangle 2"/>
            <p:cNvSpPr>
              <a:spLocks noChangeArrowheads="1"/>
            </p:cNvSpPr>
            <p:nvPr/>
          </p:nvSpPr>
          <p:spPr bwMode="auto">
            <a:xfrm>
              <a:off x="0" y="0"/>
              <a:ext cx="2208" cy="4320"/>
            </a:xfrm>
            <a:prstGeom prst="rect">
              <a:avLst/>
            </a:prstGeom>
            <a:gradFill rotWithShape="0">
              <a:gsLst>
                <a:gs pos="0">
                  <a:srgbClr val="FFFFFF"/>
                </a:gs>
                <a:gs pos="100000">
                  <a:srgbClr val="CCCCE6"/>
                </a:gs>
              </a:gsLst>
              <a:lin ang="108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2" name="Rectangle 3"/>
            <p:cNvSpPr>
              <a:spLocks noChangeArrowheads="1"/>
            </p:cNvSpPr>
            <p:nvPr/>
          </p:nvSpPr>
          <p:spPr bwMode="auto">
            <a:xfrm>
              <a:off x="1081" y="1065"/>
              <a:ext cx="4679" cy="1596"/>
            </a:xfrm>
            <a:prstGeom prst="rect">
              <a:avLst/>
            </a:prstGeom>
            <a:solidFill>
              <a:srgbClr val="00007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grpSp>
          <p:nvGrpSpPr>
            <p:cNvPr id="1033" name="Group 4"/>
            <p:cNvGrpSpPr>
              <a:grpSpLocks/>
            </p:cNvGrpSpPr>
            <p:nvPr/>
          </p:nvGrpSpPr>
          <p:grpSpPr bwMode="auto">
            <a:xfrm>
              <a:off x="0" y="672"/>
              <a:ext cx="1805" cy="1988"/>
              <a:chOff x="0" y="672"/>
              <a:chExt cx="1805" cy="1988"/>
            </a:xfrm>
          </p:grpSpPr>
          <p:sp>
            <p:nvSpPr>
              <p:cNvPr id="1034" name="Rectangle 5"/>
              <p:cNvSpPr>
                <a:spLocks noChangeArrowheads="1"/>
              </p:cNvSpPr>
              <p:nvPr/>
            </p:nvSpPr>
            <p:spPr bwMode="auto">
              <a:xfrm>
                <a:off x="361" y="2257"/>
                <a:ext cx="363" cy="404"/>
              </a:xfrm>
              <a:prstGeom prst="rect">
                <a:avLst/>
              </a:prstGeom>
              <a:solidFill>
                <a:srgbClr val="99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5" name="Rectangle 6"/>
              <p:cNvSpPr>
                <a:spLocks noChangeArrowheads="1"/>
              </p:cNvSpPr>
              <p:nvPr/>
            </p:nvSpPr>
            <p:spPr bwMode="auto">
              <a:xfrm>
                <a:off x="1081" y="1065"/>
                <a:ext cx="362" cy="405"/>
              </a:xfrm>
              <a:prstGeom prst="rect">
                <a:avLst/>
              </a:prstGeom>
              <a:solidFill>
                <a:srgbClr val="CCCC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6" name="Rectangle 7"/>
              <p:cNvSpPr>
                <a:spLocks noChangeArrowheads="1"/>
              </p:cNvSpPr>
              <p:nvPr/>
            </p:nvSpPr>
            <p:spPr bwMode="auto">
              <a:xfrm>
                <a:off x="1437" y="672"/>
                <a:ext cx="369" cy="400"/>
              </a:xfrm>
              <a:prstGeom prst="rect">
                <a:avLst/>
              </a:prstGeom>
              <a:solidFill>
                <a:srgbClr val="CCCC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7" name="Rectangle 8"/>
              <p:cNvSpPr>
                <a:spLocks noChangeArrowheads="1"/>
              </p:cNvSpPr>
              <p:nvPr/>
            </p:nvSpPr>
            <p:spPr bwMode="auto">
              <a:xfrm>
                <a:off x="719" y="2257"/>
                <a:ext cx="368" cy="404"/>
              </a:xfrm>
              <a:prstGeom prst="rect">
                <a:avLst/>
              </a:prstGeom>
              <a:solidFill>
                <a:srgbClr val="00007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8" name="Rectangle 9"/>
              <p:cNvSpPr>
                <a:spLocks noChangeArrowheads="1"/>
              </p:cNvSpPr>
              <p:nvPr/>
            </p:nvSpPr>
            <p:spPr bwMode="auto">
              <a:xfrm>
                <a:off x="1437" y="1065"/>
                <a:ext cx="369" cy="405"/>
              </a:xfrm>
              <a:prstGeom prst="rect">
                <a:avLst/>
              </a:prstGeom>
              <a:solidFill>
                <a:srgbClr val="99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39" name="Rectangle 10"/>
              <p:cNvSpPr>
                <a:spLocks noChangeArrowheads="1"/>
              </p:cNvSpPr>
              <p:nvPr/>
            </p:nvSpPr>
            <p:spPr bwMode="auto">
              <a:xfrm>
                <a:off x="719" y="1464"/>
                <a:ext cx="368" cy="399"/>
              </a:xfrm>
              <a:prstGeom prst="rect">
                <a:avLst/>
              </a:prstGeom>
              <a:solidFill>
                <a:srgbClr val="CCCC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40" name="Rectangle 11"/>
              <p:cNvSpPr>
                <a:spLocks noChangeArrowheads="1"/>
              </p:cNvSpPr>
              <p:nvPr/>
            </p:nvSpPr>
            <p:spPr bwMode="auto">
              <a:xfrm>
                <a:off x="0" y="1464"/>
                <a:ext cx="367" cy="399"/>
              </a:xfrm>
              <a:prstGeom prst="rect">
                <a:avLst/>
              </a:prstGeom>
              <a:solidFill>
                <a:srgbClr val="00007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41" name="Rectangle 12"/>
              <p:cNvSpPr>
                <a:spLocks noChangeArrowheads="1"/>
              </p:cNvSpPr>
              <p:nvPr/>
            </p:nvSpPr>
            <p:spPr bwMode="auto">
              <a:xfrm>
                <a:off x="1081" y="1464"/>
                <a:ext cx="362" cy="399"/>
              </a:xfrm>
              <a:prstGeom prst="rect">
                <a:avLst/>
              </a:prstGeom>
              <a:solidFill>
                <a:srgbClr val="99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42" name="Rectangle 13"/>
              <p:cNvSpPr>
                <a:spLocks noChangeArrowheads="1"/>
              </p:cNvSpPr>
              <p:nvPr/>
            </p:nvSpPr>
            <p:spPr bwMode="auto">
              <a:xfrm>
                <a:off x="361" y="1857"/>
                <a:ext cx="363" cy="406"/>
              </a:xfrm>
              <a:prstGeom prst="rect">
                <a:avLst/>
              </a:prstGeom>
              <a:solidFill>
                <a:srgbClr val="CCCC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sp>
            <p:nvSpPr>
              <p:cNvPr id="1043" name="Rectangle 14"/>
              <p:cNvSpPr>
                <a:spLocks noChangeArrowheads="1"/>
              </p:cNvSpPr>
              <p:nvPr/>
            </p:nvSpPr>
            <p:spPr bwMode="auto">
              <a:xfrm>
                <a:off x="719" y="1857"/>
                <a:ext cx="368" cy="406"/>
              </a:xfrm>
              <a:prstGeom prst="rect">
                <a:avLst/>
              </a:prstGeom>
              <a:solidFill>
                <a:srgbClr val="99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a-ES" altLang="en-US"/>
              </a:p>
            </p:txBody>
          </p:sp>
        </p:grpSp>
      </p:grpSp>
      <p:sp>
        <p:nvSpPr>
          <p:cNvPr id="2063" name="Rectangle 15"/>
          <p:cNvSpPr>
            <a:spLocks noGrp="1" noChangeArrowheads="1"/>
          </p:cNvSpPr>
          <p:nvPr>
            <p:ph type="dt"/>
          </p:nvPr>
        </p:nvSpPr>
        <p:spPr bwMode="auto">
          <a:xfrm>
            <a:off x="457200" y="6248400"/>
            <a:ext cx="2132013" cy="4556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eaLnBrk="1" hangingPunct="1">
              <a:lnSpc>
                <a:spcPct val="100000"/>
              </a:lnSpc>
              <a:buSzPct val="45000"/>
              <a:buFont typeface="Wingdings" pitchFamily="2" charset="2"/>
              <a:buNone/>
              <a:defRPr sz="1200" b="0">
                <a:solidFill>
                  <a:srgbClr val="000000"/>
                </a:solidFill>
                <a:latin typeface="DejaVu Sans Condensed" charset="0"/>
              </a:defRPr>
            </a:lvl1pPr>
          </a:lstStyle>
          <a:p>
            <a:pPr>
              <a:defRPr/>
            </a:pPr>
            <a:endParaRPr lang="en-US" altLang="en-US"/>
          </a:p>
        </p:txBody>
      </p:sp>
      <p:sp>
        <p:nvSpPr>
          <p:cNvPr id="2064" name="Rectangle 16"/>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eaLnBrk="1" hangingPunct="1">
              <a:lnSpc>
                <a:spcPct val="100000"/>
              </a:lnSpc>
              <a:buSzPct val="45000"/>
              <a:buFont typeface="Wingdings" pitchFamily="2" charset="2"/>
              <a:buNone/>
              <a:defRPr sz="1200" b="0">
                <a:solidFill>
                  <a:srgbClr val="000000"/>
                </a:solidFill>
                <a:latin typeface="DejaVu Sans Condensed" charset="0"/>
              </a:defRPr>
            </a:lvl1pPr>
          </a:lstStyle>
          <a:p>
            <a:pPr>
              <a:defRPr/>
            </a:pPr>
            <a:endParaRPr lang="en-US" altLang="en-US"/>
          </a:p>
        </p:txBody>
      </p:sp>
      <p:sp>
        <p:nvSpPr>
          <p:cNvPr id="2065" name="Rectangle 17"/>
          <p:cNvSpPr>
            <a:spLocks noGrp="1" noChangeArrowheads="1"/>
          </p:cNvSpPr>
          <p:nvPr>
            <p:ph type="sldNum"/>
          </p:nvPr>
        </p:nvSpPr>
        <p:spPr bwMode="auto">
          <a:xfrm>
            <a:off x="6553200" y="6248400"/>
            <a:ext cx="2132013" cy="4556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eaLnBrk="1" hangingPunct="1">
              <a:lnSpc>
                <a:spcPct val="100000"/>
              </a:lnSpc>
              <a:buFont typeface="Arial Black" pitchFamily="34" charset="0"/>
              <a:buNone/>
              <a:defRPr sz="1200" b="0">
                <a:solidFill>
                  <a:srgbClr val="000000"/>
                </a:solidFill>
                <a:latin typeface="Arial Black" pitchFamily="34" charset="0"/>
              </a:defRPr>
            </a:lvl1pPr>
          </a:lstStyle>
          <a:p>
            <a:pPr>
              <a:defRPr/>
            </a:pPr>
            <a:fld id="{1913F281-3F96-43F3-827B-C5996AED0839}" type="slidenum">
              <a:rPr lang="en-GB" altLang="en-US"/>
              <a:pPr>
                <a:defRPr/>
              </a:pPr>
              <a:t>‹#›</a:t>
            </a:fld>
            <a:endParaRPr lang="en-GB" altLang="en-US"/>
          </a:p>
        </p:txBody>
      </p:sp>
      <p:sp>
        <p:nvSpPr>
          <p:cNvPr id="1030" name="Rectangle 18"/>
          <p:cNvSpPr>
            <a:spLocks noGrp="1" noChangeArrowheads="1"/>
          </p:cNvSpPr>
          <p:nvPr>
            <p:ph type="title"/>
          </p:nvPr>
        </p:nvSpPr>
        <p:spPr bwMode="auto">
          <a:xfrm>
            <a:off x="2971800" y="1828800"/>
            <a:ext cx="6018213"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Tree>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xStyles>
    <p:titleStyle>
      <a:lvl1pPr algn="l" defTabSz="457200" rtl="0" eaLnBrk="0" fontAlgn="base" hangingPunct="0">
        <a:lnSpc>
          <a:spcPct val="97000"/>
        </a:lnSpc>
        <a:spcBef>
          <a:spcPct val="0"/>
        </a:spcBef>
        <a:spcAft>
          <a:spcPct val="0"/>
        </a:spcAft>
        <a:buClr>
          <a:srgbClr val="000000"/>
        </a:buClr>
        <a:buSzPct val="100000"/>
        <a:buFont typeface="Arial" charset="0"/>
        <a:defRPr sz="4400">
          <a:solidFill>
            <a:srgbClr val="000000"/>
          </a:solidFill>
          <a:latin typeface="+mj-lt"/>
          <a:ea typeface="+mj-ea"/>
          <a:cs typeface="+mj-cs"/>
        </a:defRPr>
      </a:lvl1pPr>
      <a:lvl2pPr algn="l" defTabSz="457200" rtl="0" eaLnBrk="0" fontAlgn="base" hangingPunct="0">
        <a:lnSpc>
          <a:spcPct val="97000"/>
        </a:lnSpc>
        <a:spcBef>
          <a:spcPct val="0"/>
        </a:spcBef>
        <a:spcAft>
          <a:spcPct val="0"/>
        </a:spcAft>
        <a:buClr>
          <a:srgbClr val="000000"/>
        </a:buClr>
        <a:buSzPct val="100000"/>
        <a:buFont typeface="Arial" charset="0"/>
        <a:defRPr sz="4400">
          <a:solidFill>
            <a:srgbClr val="000000"/>
          </a:solidFill>
          <a:latin typeface="Arial" charset="0"/>
        </a:defRPr>
      </a:lvl2pPr>
      <a:lvl3pPr algn="l" defTabSz="457200" rtl="0" eaLnBrk="0" fontAlgn="base" hangingPunct="0">
        <a:lnSpc>
          <a:spcPct val="97000"/>
        </a:lnSpc>
        <a:spcBef>
          <a:spcPct val="0"/>
        </a:spcBef>
        <a:spcAft>
          <a:spcPct val="0"/>
        </a:spcAft>
        <a:buClr>
          <a:srgbClr val="000000"/>
        </a:buClr>
        <a:buSzPct val="100000"/>
        <a:buFont typeface="Arial" charset="0"/>
        <a:defRPr sz="4400">
          <a:solidFill>
            <a:srgbClr val="000000"/>
          </a:solidFill>
          <a:latin typeface="Arial" charset="0"/>
        </a:defRPr>
      </a:lvl3pPr>
      <a:lvl4pPr algn="l" defTabSz="457200" rtl="0" eaLnBrk="0" fontAlgn="base" hangingPunct="0">
        <a:lnSpc>
          <a:spcPct val="97000"/>
        </a:lnSpc>
        <a:spcBef>
          <a:spcPct val="0"/>
        </a:spcBef>
        <a:spcAft>
          <a:spcPct val="0"/>
        </a:spcAft>
        <a:buClr>
          <a:srgbClr val="000000"/>
        </a:buClr>
        <a:buSzPct val="100000"/>
        <a:buFont typeface="Arial" charset="0"/>
        <a:defRPr sz="4400">
          <a:solidFill>
            <a:srgbClr val="000000"/>
          </a:solidFill>
          <a:latin typeface="Arial" charset="0"/>
        </a:defRPr>
      </a:lvl4pPr>
      <a:lvl5pPr algn="l" defTabSz="457200" rtl="0" eaLnBrk="0" fontAlgn="base" hangingPunct="0">
        <a:lnSpc>
          <a:spcPct val="97000"/>
        </a:lnSpc>
        <a:spcBef>
          <a:spcPct val="0"/>
        </a:spcBef>
        <a:spcAft>
          <a:spcPct val="0"/>
        </a:spcAft>
        <a:buClr>
          <a:srgbClr val="000000"/>
        </a:buClr>
        <a:buSzPct val="100000"/>
        <a:buFont typeface="Arial" charset="0"/>
        <a:defRPr sz="4400">
          <a:solidFill>
            <a:srgbClr val="000000"/>
          </a:solidFill>
          <a:latin typeface="Arial" charset="0"/>
        </a:defRPr>
      </a:lvl5pPr>
      <a:lvl6pPr marL="457200" algn="l" defTabSz="457200" rtl="0" fontAlgn="base">
        <a:lnSpc>
          <a:spcPct val="97000"/>
        </a:lnSpc>
        <a:spcBef>
          <a:spcPct val="0"/>
        </a:spcBef>
        <a:spcAft>
          <a:spcPct val="0"/>
        </a:spcAft>
        <a:buClr>
          <a:srgbClr val="000000"/>
        </a:buClr>
        <a:buSzPct val="100000"/>
        <a:buFont typeface="Arial" charset="0"/>
        <a:defRPr sz="4400">
          <a:solidFill>
            <a:srgbClr val="000000"/>
          </a:solidFill>
          <a:latin typeface="Arial" charset="0"/>
        </a:defRPr>
      </a:lvl6pPr>
      <a:lvl7pPr marL="914400" algn="l" defTabSz="457200" rtl="0" fontAlgn="base">
        <a:lnSpc>
          <a:spcPct val="97000"/>
        </a:lnSpc>
        <a:spcBef>
          <a:spcPct val="0"/>
        </a:spcBef>
        <a:spcAft>
          <a:spcPct val="0"/>
        </a:spcAft>
        <a:buClr>
          <a:srgbClr val="000000"/>
        </a:buClr>
        <a:buSzPct val="100000"/>
        <a:buFont typeface="Arial" charset="0"/>
        <a:defRPr sz="4400">
          <a:solidFill>
            <a:srgbClr val="000000"/>
          </a:solidFill>
          <a:latin typeface="Arial" charset="0"/>
        </a:defRPr>
      </a:lvl7pPr>
      <a:lvl8pPr marL="1371600" algn="l" defTabSz="457200" rtl="0" fontAlgn="base">
        <a:lnSpc>
          <a:spcPct val="97000"/>
        </a:lnSpc>
        <a:spcBef>
          <a:spcPct val="0"/>
        </a:spcBef>
        <a:spcAft>
          <a:spcPct val="0"/>
        </a:spcAft>
        <a:buClr>
          <a:srgbClr val="000000"/>
        </a:buClr>
        <a:buSzPct val="100000"/>
        <a:buFont typeface="Arial" charset="0"/>
        <a:defRPr sz="4400">
          <a:solidFill>
            <a:srgbClr val="000000"/>
          </a:solidFill>
          <a:latin typeface="Arial" charset="0"/>
        </a:defRPr>
      </a:lvl8pPr>
      <a:lvl9pPr marL="1828800" algn="l" defTabSz="457200" rtl="0" fontAlgn="base">
        <a:lnSpc>
          <a:spcPct val="97000"/>
        </a:lnSpc>
        <a:spcBef>
          <a:spcPct val="0"/>
        </a:spcBef>
        <a:spcAft>
          <a:spcPct val="0"/>
        </a:spcAft>
        <a:buClr>
          <a:srgbClr val="000000"/>
        </a:buClr>
        <a:buSzPct val="100000"/>
        <a:buFont typeface="Arial" charset="0"/>
        <a:defRPr sz="4400">
          <a:solidFill>
            <a:srgbClr val="000000"/>
          </a:solidFill>
          <a:latin typeface="Arial" charset="0"/>
        </a:defRPr>
      </a:lvl9pPr>
    </p:titleStyle>
    <p:bodyStyle>
      <a:lvl1pPr marL="341313" indent="-341313" algn="l" defTabSz="457200" rtl="0" eaLnBrk="0" fontAlgn="base" hangingPunct="0">
        <a:lnSpc>
          <a:spcPct val="97000"/>
        </a:lnSpc>
        <a:spcBef>
          <a:spcPts val="800"/>
        </a:spcBef>
        <a:spcAft>
          <a:spcPct val="0"/>
        </a:spcAft>
        <a:buClr>
          <a:srgbClr val="00007D"/>
        </a:buClr>
        <a:buSzPct val="75000"/>
        <a:buFont typeface="Wingdings" pitchFamily="2" charset="2"/>
        <a:buChar char=""/>
        <a:defRPr sz="3200">
          <a:solidFill>
            <a:srgbClr val="000000"/>
          </a:solidFill>
          <a:latin typeface="+mn-lt"/>
          <a:ea typeface="+mn-ea"/>
          <a:cs typeface="+mn-cs"/>
        </a:defRPr>
      </a:lvl1pPr>
      <a:lvl2pPr marL="741363" indent="-284163" algn="l" defTabSz="457200" rtl="0" eaLnBrk="0" fontAlgn="base" hangingPunct="0">
        <a:lnSpc>
          <a:spcPct val="97000"/>
        </a:lnSpc>
        <a:spcBef>
          <a:spcPts val="700"/>
        </a:spcBef>
        <a:spcAft>
          <a:spcPct val="0"/>
        </a:spcAft>
        <a:buClr>
          <a:srgbClr val="9999CC"/>
        </a:buClr>
        <a:buSzPct val="80000"/>
        <a:buFont typeface="Wingdings" pitchFamily="2" charset="2"/>
        <a:buChar char=""/>
        <a:defRPr sz="2800">
          <a:solidFill>
            <a:srgbClr val="000000"/>
          </a:solidFill>
          <a:latin typeface="+mn-lt"/>
        </a:defRPr>
      </a:lvl2pPr>
      <a:lvl3pPr marL="1143000" indent="-228600" algn="l" defTabSz="457200" rtl="0" eaLnBrk="0" fontAlgn="base" hangingPunct="0">
        <a:lnSpc>
          <a:spcPct val="97000"/>
        </a:lnSpc>
        <a:spcBef>
          <a:spcPts val="600"/>
        </a:spcBef>
        <a:spcAft>
          <a:spcPct val="0"/>
        </a:spcAft>
        <a:buClr>
          <a:srgbClr val="00007D"/>
        </a:buClr>
        <a:buSzPct val="65000"/>
        <a:buFont typeface="Wingdings" pitchFamily="2" charset="2"/>
        <a:buChar char=""/>
        <a:defRPr sz="2400">
          <a:solidFill>
            <a:srgbClr val="000000"/>
          </a:solidFill>
          <a:latin typeface="+mn-lt"/>
        </a:defRPr>
      </a:lvl3pPr>
      <a:lvl4pPr marL="1600200" indent="-228600" algn="l" defTabSz="457200" rtl="0" eaLnBrk="0" fontAlgn="base" hangingPunct="0">
        <a:lnSpc>
          <a:spcPct val="97000"/>
        </a:lnSpc>
        <a:spcBef>
          <a:spcPts val="500"/>
        </a:spcBef>
        <a:spcAft>
          <a:spcPct val="0"/>
        </a:spcAft>
        <a:buClr>
          <a:srgbClr val="9999CC"/>
        </a:buClr>
        <a:buSzPct val="70000"/>
        <a:buFont typeface="Wingdings" pitchFamily="2" charset="2"/>
        <a:buChar char=""/>
        <a:defRPr sz="2000">
          <a:solidFill>
            <a:srgbClr val="000000"/>
          </a:solidFill>
          <a:latin typeface="+mn-lt"/>
        </a:defRPr>
      </a:lvl4pPr>
      <a:lvl5pPr marL="2057400" indent="-228600" algn="l" defTabSz="457200" rtl="0" eaLnBrk="0" fontAlgn="base" hangingPunct="0">
        <a:lnSpc>
          <a:spcPct val="97000"/>
        </a:lnSpc>
        <a:spcBef>
          <a:spcPts val="500"/>
        </a:spcBef>
        <a:spcAft>
          <a:spcPct val="0"/>
        </a:spcAft>
        <a:buClr>
          <a:srgbClr val="9999CC"/>
        </a:buClr>
        <a:buSzPct val="100000"/>
        <a:buFont typeface="Wingdings" pitchFamily="2" charset="2"/>
        <a:buChar char=""/>
        <a:defRPr sz="2000">
          <a:solidFill>
            <a:srgbClr val="000000"/>
          </a:solidFill>
          <a:latin typeface="+mn-lt"/>
        </a:defRPr>
      </a:lvl5pPr>
      <a:lvl6pPr marL="2514600" indent="-228600" algn="l" defTabSz="457200" rtl="0" fontAlgn="base">
        <a:lnSpc>
          <a:spcPct val="97000"/>
        </a:lnSpc>
        <a:spcBef>
          <a:spcPts val="500"/>
        </a:spcBef>
        <a:spcAft>
          <a:spcPct val="0"/>
        </a:spcAft>
        <a:buClr>
          <a:srgbClr val="9999CC"/>
        </a:buClr>
        <a:buSzPct val="100000"/>
        <a:buFont typeface="Wingdings" pitchFamily="2" charset="2"/>
        <a:buChar char=""/>
        <a:defRPr sz="2000">
          <a:solidFill>
            <a:srgbClr val="000000"/>
          </a:solidFill>
          <a:latin typeface="+mn-lt"/>
        </a:defRPr>
      </a:lvl6pPr>
      <a:lvl7pPr marL="2971800" indent="-228600" algn="l" defTabSz="457200" rtl="0" fontAlgn="base">
        <a:lnSpc>
          <a:spcPct val="97000"/>
        </a:lnSpc>
        <a:spcBef>
          <a:spcPts val="500"/>
        </a:spcBef>
        <a:spcAft>
          <a:spcPct val="0"/>
        </a:spcAft>
        <a:buClr>
          <a:srgbClr val="9999CC"/>
        </a:buClr>
        <a:buSzPct val="100000"/>
        <a:buFont typeface="Wingdings" pitchFamily="2" charset="2"/>
        <a:buChar char=""/>
        <a:defRPr sz="2000">
          <a:solidFill>
            <a:srgbClr val="000000"/>
          </a:solidFill>
          <a:latin typeface="+mn-lt"/>
        </a:defRPr>
      </a:lvl7pPr>
      <a:lvl8pPr marL="3429000" indent="-228600" algn="l" defTabSz="457200" rtl="0" fontAlgn="base">
        <a:lnSpc>
          <a:spcPct val="97000"/>
        </a:lnSpc>
        <a:spcBef>
          <a:spcPts val="500"/>
        </a:spcBef>
        <a:spcAft>
          <a:spcPct val="0"/>
        </a:spcAft>
        <a:buClr>
          <a:srgbClr val="9999CC"/>
        </a:buClr>
        <a:buSzPct val="100000"/>
        <a:buFont typeface="Wingdings" pitchFamily="2" charset="2"/>
        <a:buChar char=""/>
        <a:defRPr sz="2000">
          <a:solidFill>
            <a:srgbClr val="000000"/>
          </a:solidFill>
          <a:latin typeface="+mn-lt"/>
        </a:defRPr>
      </a:lvl8pPr>
      <a:lvl9pPr marL="3886200" indent="-228600" algn="l" defTabSz="457200" rtl="0" fontAlgn="base">
        <a:lnSpc>
          <a:spcPct val="97000"/>
        </a:lnSpc>
        <a:spcBef>
          <a:spcPts val="500"/>
        </a:spcBef>
        <a:spcAft>
          <a:spcPct val="0"/>
        </a:spcAft>
        <a:buClr>
          <a:srgbClr val="9999CC"/>
        </a:buClr>
        <a:buSzPct val="100000"/>
        <a:buFont typeface="Wingdings" pitchFamily="2" charset="2"/>
        <a:buChar char=""/>
        <a:defRPr sz="2000">
          <a:solidFill>
            <a:srgbClr val="000000"/>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buClrTx/>
              <a:buSzTx/>
              <a:buFontTx/>
              <a:buNone/>
              <a:defRPr sz="1400" b="0">
                <a:solidFill>
                  <a:schemeClr val="tx1"/>
                </a:solidFill>
              </a:defRPr>
            </a:lvl1pPr>
          </a:lstStyle>
          <a:p>
            <a:pPr>
              <a:defRPr/>
            </a:pPr>
            <a:fld id="{1DD8CE29-081C-4D79-A0D9-E57B845BED10}" type="datetimeFigureOut">
              <a:rPr lang="en-US" altLang="en-US"/>
              <a:pPr>
                <a:defRPr/>
              </a:pPr>
              <a:t>6/18/2019</a:t>
            </a:fld>
            <a:endParaRPr lang="en-US" altLang="en-US"/>
          </a:p>
        </p:txBody>
      </p:sp>
      <p:sp>
        <p:nvSpPr>
          <p:cNvPr id="48131" name="Rectangle 3"/>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buClrTx/>
              <a:buSzTx/>
              <a:buFontTx/>
              <a:buNone/>
              <a:defRPr sz="1400" b="0">
                <a:solidFill>
                  <a:schemeClr val="tx1"/>
                </a:solidFill>
              </a:defRPr>
            </a:lvl1pPr>
          </a:lstStyle>
          <a:p>
            <a:pPr>
              <a:defRPr/>
            </a:pPr>
            <a:endParaRPr lang="en-US" altLang="en-US"/>
          </a:p>
        </p:txBody>
      </p:sp>
      <p:graphicFrame>
        <p:nvGraphicFramePr>
          <p:cNvPr id="2052" name="Object 4"/>
          <p:cNvGraphicFramePr>
            <a:graphicFrameLocks noChangeAspect="1"/>
          </p:cNvGraphicFramePr>
          <p:nvPr>
            <p:extLst>
              <p:ext uri="{D42A27DB-BD31-4B8C-83A1-F6EECF244321}">
                <p14:modId xmlns:p14="http://schemas.microsoft.com/office/powerpoint/2010/main" val="2671332178"/>
              </p:ext>
            </p:extLst>
          </p:nvPr>
        </p:nvGraphicFramePr>
        <p:xfrm>
          <a:off x="725488" y="3324225"/>
          <a:ext cx="8291512" cy="644525"/>
        </p:xfrm>
        <a:graphic>
          <a:graphicData uri="http://schemas.openxmlformats.org/presentationml/2006/ole">
            <mc:AlternateContent xmlns:mc="http://schemas.openxmlformats.org/markup-compatibility/2006">
              <mc:Choice xmlns:v="urn:schemas-microsoft-com:vml" Requires="v">
                <p:oleObj spid="_x0000_s2184" name="Document" r:id="rId14" imgW="9768192" imgH="701635" progId="Word.Document.8">
                  <p:link/>
                </p:oleObj>
              </mc:Choice>
              <mc:Fallback>
                <p:oleObj name="Document" r:id="rId14" imgW="9768192" imgH="701635" progId="Word.Document.8">
                  <p:link/>
                  <p:pic>
                    <p:nvPicPr>
                      <p:cNvPr id="0" name="Picture 1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5488" y="3324225"/>
                        <a:ext cx="8291512"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53" name="Group 5"/>
          <p:cNvGrpSpPr>
            <a:grpSpLocks/>
          </p:cNvGrpSpPr>
          <p:nvPr/>
        </p:nvGrpSpPr>
        <p:grpSpPr bwMode="auto">
          <a:xfrm>
            <a:off x="52388" y="-38100"/>
            <a:ext cx="1846262" cy="1916113"/>
            <a:chOff x="338" y="71"/>
            <a:chExt cx="1542" cy="1458"/>
          </a:xfrm>
        </p:grpSpPr>
        <p:sp>
          <p:nvSpPr>
            <p:cNvPr id="2055" name="Rectangle 6"/>
            <p:cNvSpPr>
              <a:spLocks noChangeArrowheads="1"/>
            </p:cNvSpPr>
            <p:nvPr/>
          </p:nvSpPr>
          <p:spPr bwMode="auto">
            <a:xfrm>
              <a:off x="650" y="71"/>
              <a:ext cx="1230" cy="418"/>
            </a:xfrm>
            <a:prstGeom prst="rect">
              <a:avLst/>
            </a:prstGeom>
            <a:solidFill>
              <a:srgbClr val="5100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056" name="Freeform 7"/>
            <p:cNvSpPr>
              <a:spLocks noEditPoints="1"/>
            </p:cNvSpPr>
            <p:nvPr/>
          </p:nvSpPr>
          <p:spPr bwMode="auto">
            <a:xfrm>
              <a:off x="1350" y="201"/>
              <a:ext cx="256" cy="233"/>
            </a:xfrm>
            <a:custGeom>
              <a:avLst/>
              <a:gdLst>
                <a:gd name="T0" fmla="*/ 20575 w 108"/>
                <a:gd name="T1" fmla="*/ 34797 h 99"/>
                <a:gd name="T2" fmla="*/ 9214 w 108"/>
                <a:gd name="T3" fmla="*/ 35157 h 99"/>
                <a:gd name="T4" fmla="*/ 9721 w 108"/>
                <a:gd name="T5" fmla="*/ 27219 h 99"/>
                <a:gd name="T6" fmla="*/ 19672 w 108"/>
                <a:gd name="T7" fmla="*/ 26882 h 99"/>
                <a:gd name="T8" fmla="*/ 13867 w 108"/>
                <a:gd name="T9" fmla="*/ 31629 h 99"/>
                <a:gd name="T10" fmla="*/ 14744 w 108"/>
                <a:gd name="T11" fmla="*/ 38784 h 99"/>
                <a:gd name="T12" fmla="*/ 13867 w 108"/>
                <a:gd name="T13" fmla="*/ 31629 h 99"/>
                <a:gd name="T14" fmla="*/ 10989 w 108"/>
                <a:gd name="T15" fmla="*/ 26360 h 99"/>
                <a:gd name="T16" fmla="*/ 18475 w 108"/>
                <a:gd name="T17" fmla="*/ 26882 h 99"/>
                <a:gd name="T18" fmla="*/ 32870 w 108"/>
                <a:gd name="T19" fmla="*/ 34797 h 99"/>
                <a:gd name="T20" fmla="*/ 40792 w 108"/>
                <a:gd name="T21" fmla="*/ 23258 h 99"/>
                <a:gd name="T22" fmla="*/ 41673 w 108"/>
                <a:gd name="T23" fmla="*/ 33660 h 99"/>
                <a:gd name="T24" fmla="*/ 43793 w 108"/>
                <a:gd name="T25" fmla="*/ 34797 h 99"/>
                <a:gd name="T26" fmla="*/ 41673 w 108"/>
                <a:gd name="T27" fmla="*/ 39278 h 99"/>
                <a:gd name="T28" fmla="*/ 39877 w 108"/>
                <a:gd name="T29" fmla="*/ 34797 h 99"/>
                <a:gd name="T30" fmla="*/ 39877 w 108"/>
                <a:gd name="T31" fmla="*/ 25658 h 99"/>
                <a:gd name="T32" fmla="*/ 39877 w 108"/>
                <a:gd name="T33" fmla="*/ 33660 h 99"/>
                <a:gd name="T34" fmla="*/ 877 w 108"/>
                <a:gd name="T35" fmla="*/ 39278 h 99"/>
                <a:gd name="T36" fmla="*/ 3752 w 108"/>
                <a:gd name="T37" fmla="*/ 36908 h 99"/>
                <a:gd name="T38" fmla="*/ 3752 w 108"/>
                <a:gd name="T39" fmla="*/ 25136 h 99"/>
                <a:gd name="T40" fmla="*/ 0 w 108"/>
                <a:gd name="T41" fmla="*/ 26882 h 99"/>
                <a:gd name="T42" fmla="*/ 5461 w 108"/>
                <a:gd name="T43" fmla="*/ 23258 h 99"/>
                <a:gd name="T44" fmla="*/ 8299 w 108"/>
                <a:gd name="T45" fmla="*/ 38419 h 99"/>
                <a:gd name="T46" fmla="*/ 877 w 108"/>
                <a:gd name="T47" fmla="*/ 39278 h 99"/>
                <a:gd name="T48" fmla="*/ 31953 w 108"/>
                <a:gd name="T49" fmla="*/ 35522 h 99"/>
                <a:gd name="T50" fmla="*/ 23588 w 108"/>
                <a:gd name="T51" fmla="*/ 37560 h 99"/>
                <a:gd name="T52" fmla="*/ 26930 w 108"/>
                <a:gd name="T53" fmla="*/ 23258 h 99"/>
                <a:gd name="T54" fmla="*/ 22391 w 108"/>
                <a:gd name="T55" fmla="*/ 28016 h 99"/>
                <a:gd name="T56" fmla="*/ 29767 w 108"/>
                <a:gd name="T57" fmla="*/ 28016 h 99"/>
                <a:gd name="T58" fmla="*/ 21468 w 108"/>
                <a:gd name="T59" fmla="*/ 39278 h 99"/>
                <a:gd name="T60" fmla="*/ 31953 w 108"/>
                <a:gd name="T61" fmla="*/ 39278 h 99"/>
                <a:gd name="T62" fmla="*/ 31953 w 108"/>
                <a:gd name="T63" fmla="*/ 39278 h 99"/>
                <a:gd name="T64" fmla="*/ 31953 w 108"/>
                <a:gd name="T65" fmla="*/ 37560 h 99"/>
                <a:gd name="T66" fmla="*/ 16318 w 108"/>
                <a:gd name="T67" fmla="*/ 4055 h 99"/>
                <a:gd name="T68" fmla="*/ 6338 w 108"/>
                <a:gd name="T69" fmla="*/ 1158 h 99"/>
                <a:gd name="T70" fmla="*/ 12276 w 108"/>
                <a:gd name="T71" fmla="*/ 8802 h 99"/>
                <a:gd name="T72" fmla="*/ 14744 w 108"/>
                <a:gd name="T73" fmla="*/ 6781 h 99"/>
                <a:gd name="T74" fmla="*/ 14372 w 108"/>
                <a:gd name="T75" fmla="*/ 12424 h 99"/>
                <a:gd name="T76" fmla="*/ 6338 w 108"/>
                <a:gd name="T77" fmla="*/ 10038 h 99"/>
                <a:gd name="T78" fmla="*/ 8299 w 108"/>
                <a:gd name="T79" fmla="*/ 18838 h 99"/>
                <a:gd name="T80" fmla="*/ 17209 w 108"/>
                <a:gd name="T81" fmla="*/ 15682 h 99"/>
                <a:gd name="T82" fmla="*/ 17209 w 108"/>
                <a:gd name="T83" fmla="*/ 19581 h 99"/>
                <a:gd name="T84" fmla="*/ 877 w 108"/>
                <a:gd name="T85" fmla="*/ 19205 h 99"/>
                <a:gd name="T86" fmla="*/ 3752 w 108"/>
                <a:gd name="T87" fmla="*/ 3246 h 99"/>
                <a:gd name="T88" fmla="*/ 877 w 108"/>
                <a:gd name="T89" fmla="*/ 0 h 99"/>
                <a:gd name="T90" fmla="*/ 16823 w 108"/>
                <a:gd name="T91" fmla="*/ 4055 h 99"/>
                <a:gd name="T92" fmla="*/ 30684 w 108"/>
                <a:gd name="T93" fmla="*/ 3535 h 99"/>
                <a:gd name="T94" fmla="*/ 45426 w 108"/>
                <a:gd name="T95" fmla="*/ 6781 h 99"/>
                <a:gd name="T96" fmla="*/ 42965 w 108"/>
                <a:gd name="T97" fmla="*/ 4420 h 99"/>
                <a:gd name="T98" fmla="*/ 38983 w 108"/>
                <a:gd name="T99" fmla="*/ 17183 h 99"/>
                <a:gd name="T100" fmla="*/ 41673 w 108"/>
                <a:gd name="T101" fmla="*/ 19205 h 99"/>
                <a:gd name="T102" fmla="*/ 34067 w 108"/>
                <a:gd name="T103" fmla="*/ 19581 h 99"/>
                <a:gd name="T104" fmla="*/ 34415 w 108"/>
                <a:gd name="T105" fmla="*/ 19205 h 99"/>
                <a:gd name="T106" fmla="*/ 36532 w 108"/>
                <a:gd name="T107" fmla="*/ 4420 h 99"/>
                <a:gd name="T108" fmla="*/ 30684 w 108"/>
                <a:gd name="T109" fmla="*/ 6781 h 99"/>
                <a:gd name="T110" fmla="*/ 30684 w 108"/>
                <a:gd name="T111" fmla="*/ 3535 h 99"/>
                <a:gd name="T112" fmla="*/ 24306 w 108"/>
                <a:gd name="T113" fmla="*/ 4055 h 99"/>
                <a:gd name="T114" fmla="*/ 29419 w 108"/>
                <a:gd name="T115" fmla="*/ 6781 h 99"/>
                <a:gd name="T116" fmla="*/ 23957 w 108"/>
                <a:gd name="T117" fmla="*/ 3246 h 99"/>
                <a:gd name="T118" fmla="*/ 28222 w 108"/>
                <a:gd name="T119" fmla="*/ 16324 h 99"/>
                <a:gd name="T120" fmla="*/ 19008 w 108"/>
                <a:gd name="T121" fmla="*/ 15682 h 99"/>
                <a:gd name="T122" fmla="*/ 19008 w 108"/>
                <a:gd name="T123" fmla="*/ 19205 h 99"/>
                <a:gd name="T124" fmla="*/ 30312 w 108"/>
                <a:gd name="T125" fmla="*/ 15682 h 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8" h="99">
                  <a:moveTo>
                    <a:pt x="38" y="76"/>
                  </a:moveTo>
                  <a:cubicBezTo>
                    <a:pt x="46" y="79"/>
                    <a:pt x="49" y="82"/>
                    <a:pt x="49" y="87"/>
                  </a:cubicBezTo>
                  <a:cubicBezTo>
                    <a:pt x="49" y="94"/>
                    <a:pt x="43" y="99"/>
                    <a:pt x="35" y="99"/>
                  </a:cubicBezTo>
                  <a:cubicBezTo>
                    <a:pt x="28" y="99"/>
                    <a:pt x="22" y="94"/>
                    <a:pt x="22" y="88"/>
                  </a:cubicBezTo>
                  <a:cubicBezTo>
                    <a:pt x="22" y="84"/>
                    <a:pt x="25" y="80"/>
                    <a:pt x="32" y="78"/>
                  </a:cubicBezTo>
                  <a:cubicBezTo>
                    <a:pt x="26" y="75"/>
                    <a:pt x="23" y="72"/>
                    <a:pt x="23" y="68"/>
                  </a:cubicBezTo>
                  <a:cubicBezTo>
                    <a:pt x="23" y="62"/>
                    <a:pt x="28" y="58"/>
                    <a:pt x="35" y="58"/>
                  </a:cubicBezTo>
                  <a:cubicBezTo>
                    <a:pt x="42" y="58"/>
                    <a:pt x="47" y="62"/>
                    <a:pt x="47" y="67"/>
                  </a:cubicBezTo>
                  <a:cubicBezTo>
                    <a:pt x="47" y="71"/>
                    <a:pt x="44" y="74"/>
                    <a:pt x="38" y="76"/>
                  </a:cubicBezTo>
                  <a:moveTo>
                    <a:pt x="33" y="79"/>
                  </a:moveTo>
                  <a:cubicBezTo>
                    <a:pt x="29" y="81"/>
                    <a:pt x="26" y="84"/>
                    <a:pt x="26" y="88"/>
                  </a:cubicBezTo>
                  <a:cubicBezTo>
                    <a:pt x="26" y="94"/>
                    <a:pt x="30" y="97"/>
                    <a:pt x="35" y="97"/>
                  </a:cubicBezTo>
                  <a:cubicBezTo>
                    <a:pt x="41" y="97"/>
                    <a:pt x="45" y="94"/>
                    <a:pt x="45" y="89"/>
                  </a:cubicBezTo>
                  <a:cubicBezTo>
                    <a:pt x="45" y="85"/>
                    <a:pt x="41" y="82"/>
                    <a:pt x="33" y="79"/>
                  </a:cubicBezTo>
                  <a:moveTo>
                    <a:pt x="35" y="59"/>
                  </a:moveTo>
                  <a:cubicBezTo>
                    <a:pt x="30" y="59"/>
                    <a:pt x="26" y="62"/>
                    <a:pt x="26" y="66"/>
                  </a:cubicBezTo>
                  <a:cubicBezTo>
                    <a:pt x="26" y="69"/>
                    <a:pt x="28" y="72"/>
                    <a:pt x="37" y="75"/>
                  </a:cubicBezTo>
                  <a:cubicBezTo>
                    <a:pt x="41" y="73"/>
                    <a:pt x="44" y="70"/>
                    <a:pt x="44" y="67"/>
                  </a:cubicBezTo>
                  <a:cubicBezTo>
                    <a:pt x="44" y="62"/>
                    <a:pt x="40" y="59"/>
                    <a:pt x="35" y="59"/>
                  </a:cubicBezTo>
                  <a:close/>
                  <a:moveTo>
                    <a:pt x="78" y="87"/>
                  </a:moveTo>
                  <a:cubicBezTo>
                    <a:pt x="78" y="85"/>
                    <a:pt x="78" y="85"/>
                    <a:pt x="78" y="85"/>
                  </a:cubicBezTo>
                  <a:cubicBezTo>
                    <a:pt x="97" y="58"/>
                    <a:pt x="97" y="58"/>
                    <a:pt x="97" y="58"/>
                  </a:cubicBezTo>
                  <a:cubicBezTo>
                    <a:pt x="99" y="58"/>
                    <a:pt x="99" y="58"/>
                    <a:pt x="99" y="58"/>
                  </a:cubicBezTo>
                  <a:cubicBezTo>
                    <a:pt x="99" y="84"/>
                    <a:pt x="99" y="84"/>
                    <a:pt x="99" y="84"/>
                  </a:cubicBezTo>
                  <a:cubicBezTo>
                    <a:pt x="104" y="84"/>
                    <a:pt x="104" y="84"/>
                    <a:pt x="104" y="84"/>
                  </a:cubicBezTo>
                  <a:cubicBezTo>
                    <a:pt x="104" y="87"/>
                    <a:pt x="104" y="87"/>
                    <a:pt x="104" y="87"/>
                  </a:cubicBezTo>
                  <a:cubicBezTo>
                    <a:pt x="99" y="87"/>
                    <a:pt x="99" y="87"/>
                    <a:pt x="99" y="87"/>
                  </a:cubicBezTo>
                  <a:cubicBezTo>
                    <a:pt x="99" y="98"/>
                    <a:pt x="99" y="98"/>
                    <a:pt x="99" y="98"/>
                  </a:cubicBezTo>
                  <a:cubicBezTo>
                    <a:pt x="95" y="98"/>
                    <a:pt x="95" y="98"/>
                    <a:pt x="95" y="98"/>
                  </a:cubicBezTo>
                  <a:cubicBezTo>
                    <a:pt x="95" y="87"/>
                    <a:pt x="95" y="87"/>
                    <a:pt x="95" y="87"/>
                  </a:cubicBezTo>
                  <a:cubicBezTo>
                    <a:pt x="78" y="87"/>
                    <a:pt x="78" y="87"/>
                    <a:pt x="78" y="87"/>
                  </a:cubicBezTo>
                  <a:moveTo>
                    <a:pt x="95" y="64"/>
                  </a:moveTo>
                  <a:cubicBezTo>
                    <a:pt x="81" y="84"/>
                    <a:pt x="81" y="84"/>
                    <a:pt x="81" y="84"/>
                  </a:cubicBezTo>
                  <a:cubicBezTo>
                    <a:pt x="95" y="84"/>
                    <a:pt x="95" y="84"/>
                    <a:pt x="95" y="84"/>
                  </a:cubicBezTo>
                  <a:lnTo>
                    <a:pt x="95" y="64"/>
                  </a:lnTo>
                  <a:close/>
                  <a:moveTo>
                    <a:pt x="2" y="98"/>
                  </a:moveTo>
                  <a:cubicBezTo>
                    <a:pt x="2" y="96"/>
                    <a:pt x="2" y="96"/>
                    <a:pt x="2" y="96"/>
                  </a:cubicBezTo>
                  <a:cubicBezTo>
                    <a:pt x="8" y="96"/>
                    <a:pt x="9" y="95"/>
                    <a:pt x="9" y="92"/>
                  </a:cubicBezTo>
                  <a:cubicBezTo>
                    <a:pt x="9" y="92"/>
                    <a:pt x="9" y="92"/>
                    <a:pt x="9" y="92"/>
                  </a:cubicBezTo>
                  <a:cubicBezTo>
                    <a:pt x="9" y="63"/>
                    <a:pt x="9" y="63"/>
                    <a:pt x="9" y="63"/>
                  </a:cubicBezTo>
                  <a:cubicBezTo>
                    <a:pt x="7" y="65"/>
                    <a:pt x="3" y="67"/>
                    <a:pt x="0" y="68"/>
                  </a:cubicBezTo>
                  <a:cubicBezTo>
                    <a:pt x="0" y="67"/>
                    <a:pt x="0" y="67"/>
                    <a:pt x="0" y="67"/>
                  </a:cubicBezTo>
                  <a:cubicBezTo>
                    <a:pt x="4" y="65"/>
                    <a:pt x="9" y="60"/>
                    <a:pt x="11" y="58"/>
                  </a:cubicBezTo>
                  <a:cubicBezTo>
                    <a:pt x="13" y="58"/>
                    <a:pt x="13" y="58"/>
                    <a:pt x="13" y="58"/>
                  </a:cubicBezTo>
                  <a:cubicBezTo>
                    <a:pt x="13" y="92"/>
                    <a:pt x="13" y="92"/>
                    <a:pt x="13" y="92"/>
                  </a:cubicBezTo>
                  <a:cubicBezTo>
                    <a:pt x="13" y="96"/>
                    <a:pt x="14" y="96"/>
                    <a:pt x="20" y="96"/>
                  </a:cubicBezTo>
                  <a:cubicBezTo>
                    <a:pt x="20" y="98"/>
                    <a:pt x="20" y="98"/>
                    <a:pt x="20" y="98"/>
                  </a:cubicBezTo>
                  <a:lnTo>
                    <a:pt x="2" y="98"/>
                  </a:lnTo>
                  <a:close/>
                  <a:moveTo>
                    <a:pt x="77" y="89"/>
                  </a:moveTo>
                  <a:cubicBezTo>
                    <a:pt x="76" y="89"/>
                    <a:pt x="76" y="89"/>
                    <a:pt x="76" y="89"/>
                  </a:cubicBezTo>
                  <a:cubicBezTo>
                    <a:pt x="75" y="93"/>
                    <a:pt x="74" y="94"/>
                    <a:pt x="71" y="94"/>
                  </a:cubicBezTo>
                  <a:cubicBezTo>
                    <a:pt x="56" y="94"/>
                    <a:pt x="56" y="94"/>
                    <a:pt x="56" y="94"/>
                  </a:cubicBezTo>
                  <a:cubicBezTo>
                    <a:pt x="64" y="87"/>
                    <a:pt x="76" y="78"/>
                    <a:pt x="76" y="69"/>
                  </a:cubicBezTo>
                  <a:cubicBezTo>
                    <a:pt x="76" y="63"/>
                    <a:pt x="71" y="58"/>
                    <a:pt x="64" y="58"/>
                  </a:cubicBezTo>
                  <a:cubicBezTo>
                    <a:pt x="58" y="58"/>
                    <a:pt x="52" y="63"/>
                    <a:pt x="52" y="70"/>
                  </a:cubicBezTo>
                  <a:cubicBezTo>
                    <a:pt x="53" y="70"/>
                    <a:pt x="53" y="70"/>
                    <a:pt x="53" y="70"/>
                  </a:cubicBezTo>
                  <a:cubicBezTo>
                    <a:pt x="54" y="65"/>
                    <a:pt x="58" y="61"/>
                    <a:pt x="63" y="61"/>
                  </a:cubicBezTo>
                  <a:cubicBezTo>
                    <a:pt x="67" y="61"/>
                    <a:pt x="71" y="65"/>
                    <a:pt x="71" y="70"/>
                  </a:cubicBezTo>
                  <a:cubicBezTo>
                    <a:pt x="71" y="81"/>
                    <a:pt x="53" y="95"/>
                    <a:pt x="51" y="96"/>
                  </a:cubicBezTo>
                  <a:cubicBezTo>
                    <a:pt x="51" y="98"/>
                    <a:pt x="51" y="98"/>
                    <a:pt x="51" y="98"/>
                  </a:cubicBezTo>
                  <a:cubicBezTo>
                    <a:pt x="76" y="98"/>
                    <a:pt x="76" y="98"/>
                    <a:pt x="76" y="98"/>
                  </a:cubicBezTo>
                  <a:cubicBezTo>
                    <a:pt x="76" y="98"/>
                    <a:pt x="76" y="98"/>
                    <a:pt x="76" y="98"/>
                  </a:cubicBezTo>
                  <a:cubicBezTo>
                    <a:pt x="76" y="98"/>
                    <a:pt x="76" y="98"/>
                    <a:pt x="76" y="98"/>
                  </a:cubicBezTo>
                  <a:cubicBezTo>
                    <a:pt x="76" y="98"/>
                    <a:pt x="76" y="98"/>
                    <a:pt x="76" y="98"/>
                  </a:cubicBezTo>
                  <a:cubicBezTo>
                    <a:pt x="76" y="94"/>
                    <a:pt x="76" y="94"/>
                    <a:pt x="76" y="94"/>
                  </a:cubicBezTo>
                  <a:cubicBezTo>
                    <a:pt x="76" y="94"/>
                    <a:pt x="76" y="94"/>
                    <a:pt x="76" y="94"/>
                  </a:cubicBezTo>
                  <a:lnTo>
                    <a:pt x="77" y="89"/>
                  </a:lnTo>
                  <a:close/>
                  <a:moveTo>
                    <a:pt x="39" y="10"/>
                  </a:moveTo>
                  <a:cubicBezTo>
                    <a:pt x="38" y="4"/>
                    <a:pt x="36" y="3"/>
                    <a:pt x="33" y="3"/>
                  </a:cubicBezTo>
                  <a:cubicBezTo>
                    <a:pt x="15" y="3"/>
                    <a:pt x="15" y="3"/>
                    <a:pt x="15" y="3"/>
                  </a:cubicBezTo>
                  <a:cubicBezTo>
                    <a:pt x="15" y="22"/>
                    <a:pt x="15" y="22"/>
                    <a:pt x="15" y="22"/>
                  </a:cubicBezTo>
                  <a:cubicBezTo>
                    <a:pt x="29" y="22"/>
                    <a:pt x="29" y="22"/>
                    <a:pt x="29" y="22"/>
                  </a:cubicBezTo>
                  <a:cubicBezTo>
                    <a:pt x="32" y="22"/>
                    <a:pt x="33" y="22"/>
                    <a:pt x="34" y="17"/>
                  </a:cubicBezTo>
                  <a:cubicBezTo>
                    <a:pt x="35" y="17"/>
                    <a:pt x="35" y="17"/>
                    <a:pt x="35" y="17"/>
                  </a:cubicBezTo>
                  <a:cubicBezTo>
                    <a:pt x="35" y="31"/>
                    <a:pt x="35" y="31"/>
                    <a:pt x="35" y="31"/>
                  </a:cubicBezTo>
                  <a:cubicBezTo>
                    <a:pt x="34" y="31"/>
                    <a:pt x="34" y="31"/>
                    <a:pt x="34" y="31"/>
                  </a:cubicBezTo>
                  <a:cubicBezTo>
                    <a:pt x="33" y="25"/>
                    <a:pt x="31" y="25"/>
                    <a:pt x="28" y="25"/>
                  </a:cubicBezTo>
                  <a:cubicBezTo>
                    <a:pt x="15" y="25"/>
                    <a:pt x="15" y="25"/>
                    <a:pt x="15" y="25"/>
                  </a:cubicBezTo>
                  <a:cubicBezTo>
                    <a:pt x="15" y="42"/>
                    <a:pt x="15" y="42"/>
                    <a:pt x="15" y="42"/>
                  </a:cubicBezTo>
                  <a:cubicBezTo>
                    <a:pt x="15" y="46"/>
                    <a:pt x="17" y="47"/>
                    <a:pt x="20" y="47"/>
                  </a:cubicBezTo>
                  <a:cubicBezTo>
                    <a:pt x="32" y="47"/>
                    <a:pt x="32" y="47"/>
                    <a:pt x="32" y="47"/>
                  </a:cubicBezTo>
                  <a:cubicBezTo>
                    <a:pt x="37" y="47"/>
                    <a:pt x="39" y="45"/>
                    <a:pt x="41" y="39"/>
                  </a:cubicBezTo>
                  <a:cubicBezTo>
                    <a:pt x="42" y="39"/>
                    <a:pt x="42" y="39"/>
                    <a:pt x="42" y="39"/>
                  </a:cubicBezTo>
                  <a:cubicBezTo>
                    <a:pt x="41" y="49"/>
                    <a:pt x="41" y="49"/>
                    <a:pt x="41" y="49"/>
                  </a:cubicBezTo>
                  <a:cubicBezTo>
                    <a:pt x="2" y="49"/>
                    <a:pt x="2" y="49"/>
                    <a:pt x="2" y="49"/>
                  </a:cubicBezTo>
                  <a:cubicBezTo>
                    <a:pt x="2" y="48"/>
                    <a:pt x="2" y="48"/>
                    <a:pt x="2" y="48"/>
                  </a:cubicBezTo>
                  <a:cubicBezTo>
                    <a:pt x="8" y="48"/>
                    <a:pt x="9" y="47"/>
                    <a:pt x="9" y="42"/>
                  </a:cubicBezTo>
                  <a:cubicBezTo>
                    <a:pt x="9" y="8"/>
                    <a:pt x="9" y="8"/>
                    <a:pt x="9" y="8"/>
                  </a:cubicBezTo>
                  <a:cubicBezTo>
                    <a:pt x="9" y="3"/>
                    <a:pt x="8" y="2"/>
                    <a:pt x="2" y="2"/>
                  </a:cubicBezTo>
                  <a:cubicBezTo>
                    <a:pt x="2" y="0"/>
                    <a:pt x="2" y="0"/>
                    <a:pt x="2" y="0"/>
                  </a:cubicBezTo>
                  <a:cubicBezTo>
                    <a:pt x="39" y="0"/>
                    <a:pt x="39" y="0"/>
                    <a:pt x="39" y="0"/>
                  </a:cubicBezTo>
                  <a:cubicBezTo>
                    <a:pt x="40" y="10"/>
                    <a:pt x="40" y="10"/>
                    <a:pt x="40" y="10"/>
                  </a:cubicBezTo>
                  <a:lnTo>
                    <a:pt x="39" y="10"/>
                  </a:lnTo>
                  <a:close/>
                  <a:moveTo>
                    <a:pt x="73" y="9"/>
                  </a:moveTo>
                  <a:cubicBezTo>
                    <a:pt x="107" y="9"/>
                    <a:pt x="107" y="9"/>
                    <a:pt x="107" y="9"/>
                  </a:cubicBezTo>
                  <a:cubicBezTo>
                    <a:pt x="108" y="17"/>
                    <a:pt x="108" y="17"/>
                    <a:pt x="108" y="17"/>
                  </a:cubicBezTo>
                  <a:cubicBezTo>
                    <a:pt x="106" y="17"/>
                    <a:pt x="106" y="17"/>
                    <a:pt x="106" y="17"/>
                  </a:cubicBezTo>
                  <a:cubicBezTo>
                    <a:pt x="106" y="12"/>
                    <a:pt x="104" y="11"/>
                    <a:pt x="102" y="11"/>
                  </a:cubicBezTo>
                  <a:cubicBezTo>
                    <a:pt x="93" y="11"/>
                    <a:pt x="93" y="11"/>
                    <a:pt x="93" y="11"/>
                  </a:cubicBezTo>
                  <a:cubicBezTo>
                    <a:pt x="93" y="43"/>
                    <a:pt x="93" y="43"/>
                    <a:pt x="93" y="43"/>
                  </a:cubicBezTo>
                  <a:cubicBezTo>
                    <a:pt x="93" y="47"/>
                    <a:pt x="94" y="48"/>
                    <a:pt x="98" y="48"/>
                  </a:cubicBezTo>
                  <a:cubicBezTo>
                    <a:pt x="99" y="48"/>
                    <a:pt x="99" y="48"/>
                    <a:pt x="99" y="48"/>
                  </a:cubicBezTo>
                  <a:cubicBezTo>
                    <a:pt x="99" y="49"/>
                    <a:pt x="99" y="49"/>
                    <a:pt x="99" y="49"/>
                  </a:cubicBezTo>
                  <a:cubicBezTo>
                    <a:pt x="81" y="49"/>
                    <a:pt x="81" y="49"/>
                    <a:pt x="81" y="49"/>
                  </a:cubicBezTo>
                  <a:cubicBezTo>
                    <a:pt x="81" y="48"/>
                    <a:pt x="81" y="48"/>
                    <a:pt x="81" y="48"/>
                  </a:cubicBezTo>
                  <a:cubicBezTo>
                    <a:pt x="82" y="48"/>
                    <a:pt x="82" y="48"/>
                    <a:pt x="82" y="48"/>
                  </a:cubicBezTo>
                  <a:cubicBezTo>
                    <a:pt x="86" y="48"/>
                    <a:pt x="87" y="47"/>
                    <a:pt x="87" y="43"/>
                  </a:cubicBezTo>
                  <a:cubicBezTo>
                    <a:pt x="87" y="11"/>
                    <a:pt x="87" y="11"/>
                    <a:pt x="87" y="11"/>
                  </a:cubicBezTo>
                  <a:cubicBezTo>
                    <a:pt x="78" y="11"/>
                    <a:pt x="78" y="11"/>
                    <a:pt x="78" y="11"/>
                  </a:cubicBezTo>
                  <a:cubicBezTo>
                    <a:pt x="76" y="11"/>
                    <a:pt x="74" y="12"/>
                    <a:pt x="73" y="17"/>
                  </a:cubicBezTo>
                  <a:cubicBezTo>
                    <a:pt x="72" y="17"/>
                    <a:pt x="72" y="17"/>
                    <a:pt x="72" y="17"/>
                  </a:cubicBezTo>
                  <a:lnTo>
                    <a:pt x="73" y="9"/>
                  </a:lnTo>
                  <a:close/>
                  <a:moveTo>
                    <a:pt x="50" y="15"/>
                  </a:moveTo>
                  <a:cubicBezTo>
                    <a:pt x="50" y="12"/>
                    <a:pt x="53" y="10"/>
                    <a:pt x="58" y="10"/>
                  </a:cubicBezTo>
                  <a:cubicBezTo>
                    <a:pt x="62" y="10"/>
                    <a:pt x="67" y="13"/>
                    <a:pt x="69" y="17"/>
                  </a:cubicBezTo>
                  <a:cubicBezTo>
                    <a:pt x="70" y="17"/>
                    <a:pt x="70" y="17"/>
                    <a:pt x="70" y="17"/>
                  </a:cubicBezTo>
                  <a:cubicBezTo>
                    <a:pt x="69" y="10"/>
                    <a:pt x="69" y="10"/>
                    <a:pt x="69" y="10"/>
                  </a:cubicBezTo>
                  <a:cubicBezTo>
                    <a:pt x="67" y="9"/>
                    <a:pt x="61" y="8"/>
                    <a:pt x="57" y="8"/>
                  </a:cubicBezTo>
                  <a:cubicBezTo>
                    <a:pt x="50" y="8"/>
                    <a:pt x="44" y="12"/>
                    <a:pt x="44" y="18"/>
                  </a:cubicBezTo>
                  <a:cubicBezTo>
                    <a:pt x="44" y="29"/>
                    <a:pt x="67" y="32"/>
                    <a:pt x="67" y="41"/>
                  </a:cubicBezTo>
                  <a:cubicBezTo>
                    <a:pt x="67" y="46"/>
                    <a:pt x="62" y="49"/>
                    <a:pt x="57" y="49"/>
                  </a:cubicBezTo>
                  <a:cubicBezTo>
                    <a:pt x="52" y="49"/>
                    <a:pt x="47" y="45"/>
                    <a:pt x="45" y="39"/>
                  </a:cubicBezTo>
                  <a:cubicBezTo>
                    <a:pt x="44" y="39"/>
                    <a:pt x="44" y="39"/>
                    <a:pt x="44" y="39"/>
                  </a:cubicBezTo>
                  <a:cubicBezTo>
                    <a:pt x="45" y="48"/>
                    <a:pt x="45" y="48"/>
                    <a:pt x="45" y="48"/>
                  </a:cubicBezTo>
                  <a:cubicBezTo>
                    <a:pt x="49" y="49"/>
                    <a:pt x="54" y="51"/>
                    <a:pt x="58" y="51"/>
                  </a:cubicBezTo>
                  <a:cubicBezTo>
                    <a:pt x="66" y="51"/>
                    <a:pt x="72" y="45"/>
                    <a:pt x="72" y="39"/>
                  </a:cubicBezTo>
                  <a:cubicBezTo>
                    <a:pt x="72" y="27"/>
                    <a:pt x="50" y="25"/>
                    <a:pt x="50" y="15"/>
                  </a:cubicBezTo>
                  <a:close/>
                </a:path>
              </a:pathLst>
            </a:custGeom>
            <a:solidFill>
              <a:srgbClr val="FFD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057" name="Freeform 8"/>
            <p:cNvSpPr>
              <a:spLocks noEditPoints="1"/>
            </p:cNvSpPr>
            <p:nvPr/>
          </p:nvSpPr>
          <p:spPr bwMode="auto">
            <a:xfrm>
              <a:off x="716" y="198"/>
              <a:ext cx="1119" cy="123"/>
            </a:xfrm>
            <a:custGeom>
              <a:avLst/>
              <a:gdLst>
                <a:gd name="T0" fmla="*/ 181920 w 474"/>
                <a:gd name="T1" fmla="*/ 11555 h 52"/>
                <a:gd name="T2" fmla="*/ 173249 w 474"/>
                <a:gd name="T3" fmla="*/ 369 h 52"/>
                <a:gd name="T4" fmla="*/ 169961 w 474"/>
                <a:gd name="T5" fmla="*/ 1258 h 52"/>
                <a:gd name="T6" fmla="*/ 169687 w 474"/>
                <a:gd name="T7" fmla="*/ 20288 h 52"/>
                <a:gd name="T8" fmla="*/ 178108 w 474"/>
                <a:gd name="T9" fmla="*/ 20657 h 52"/>
                <a:gd name="T10" fmla="*/ 174802 w 474"/>
                <a:gd name="T11" fmla="*/ 17842 h 52"/>
                <a:gd name="T12" fmla="*/ 178632 w 474"/>
                <a:gd name="T13" fmla="*/ 12428 h 52"/>
                <a:gd name="T14" fmla="*/ 193724 w 474"/>
                <a:gd name="T15" fmla="*/ 20288 h 52"/>
                <a:gd name="T16" fmla="*/ 174802 w 474"/>
                <a:gd name="T17" fmla="*/ 11555 h 52"/>
                <a:gd name="T18" fmla="*/ 183157 w 474"/>
                <a:gd name="T19" fmla="*/ 6143 h 52"/>
                <a:gd name="T20" fmla="*/ 86217 w 474"/>
                <a:gd name="T21" fmla="*/ 1561 h 52"/>
                <a:gd name="T22" fmla="*/ 78984 w 474"/>
                <a:gd name="T23" fmla="*/ 873 h 52"/>
                <a:gd name="T24" fmla="*/ 86536 w 474"/>
                <a:gd name="T25" fmla="*/ 15777 h 52"/>
                <a:gd name="T26" fmla="*/ 78403 w 474"/>
                <a:gd name="T27" fmla="*/ 21530 h 52"/>
                <a:gd name="T28" fmla="*/ 109926 w 474"/>
                <a:gd name="T29" fmla="*/ 20288 h 52"/>
                <a:gd name="T30" fmla="*/ 101784 w 474"/>
                <a:gd name="T31" fmla="*/ 20288 h 52"/>
                <a:gd name="T32" fmla="*/ 92742 w 474"/>
                <a:gd name="T33" fmla="*/ 10893 h 52"/>
                <a:gd name="T34" fmla="*/ 95547 w 474"/>
                <a:gd name="T35" fmla="*/ 20288 h 52"/>
                <a:gd name="T36" fmla="*/ 87405 w 474"/>
                <a:gd name="T37" fmla="*/ 20288 h 52"/>
                <a:gd name="T38" fmla="*/ 89822 w 474"/>
                <a:gd name="T39" fmla="*/ 2976 h 52"/>
                <a:gd name="T40" fmla="*/ 87405 w 474"/>
                <a:gd name="T41" fmla="*/ 369 h 52"/>
                <a:gd name="T42" fmla="*/ 92742 w 474"/>
                <a:gd name="T43" fmla="*/ 3692 h 52"/>
                <a:gd name="T44" fmla="*/ 104546 w 474"/>
                <a:gd name="T45" fmla="*/ 9490 h 52"/>
                <a:gd name="T46" fmla="*/ 101784 w 474"/>
                <a:gd name="T47" fmla="*/ 369 h 52"/>
                <a:gd name="T48" fmla="*/ 107507 w 474"/>
                <a:gd name="T49" fmla="*/ 2976 h 52"/>
                <a:gd name="T50" fmla="*/ 107507 w 474"/>
                <a:gd name="T51" fmla="*/ 18592 h 52"/>
                <a:gd name="T52" fmla="*/ 60943 w 474"/>
                <a:gd name="T53" fmla="*/ 1258 h 52"/>
                <a:gd name="T54" fmla="*/ 50220 w 474"/>
                <a:gd name="T55" fmla="*/ 369 h 52"/>
                <a:gd name="T56" fmla="*/ 47801 w 474"/>
                <a:gd name="T57" fmla="*/ 2065 h 52"/>
                <a:gd name="T58" fmla="*/ 44507 w 474"/>
                <a:gd name="T59" fmla="*/ 18223 h 52"/>
                <a:gd name="T60" fmla="*/ 27866 w 474"/>
                <a:gd name="T61" fmla="*/ 16965 h 52"/>
                <a:gd name="T62" fmla="*/ 23697 w 474"/>
                <a:gd name="T63" fmla="*/ 2976 h 52"/>
                <a:gd name="T64" fmla="*/ 20749 w 474"/>
                <a:gd name="T65" fmla="*/ 369 h 52"/>
                <a:gd name="T66" fmla="*/ 1237 w 474"/>
                <a:gd name="T67" fmla="*/ 369 h 52"/>
                <a:gd name="T68" fmla="*/ 2920 w 474"/>
                <a:gd name="T69" fmla="*/ 16650 h 52"/>
                <a:gd name="T70" fmla="*/ 6893 w 474"/>
                <a:gd name="T71" fmla="*/ 20657 h 52"/>
                <a:gd name="T72" fmla="*/ 5340 w 474"/>
                <a:gd name="T73" fmla="*/ 3323 h 52"/>
                <a:gd name="T74" fmla="*/ 13487 w 474"/>
                <a:gd name="T75" fmla="*/ 20657 h 52"/>
                <a:gd name="T76" fmla="*/ 21986 w 474"/>
                <a:gd name="T77" fmla="*/ 18223 h 52"/>
                <a:gd name="T78" fmla="*/ 31521 w 474"/>
                <a:gd name="T79" fmla="*/ 20657 h 52"/>
                <a:gd name="T80" fmla="*/ 28601 w 474"/>
                <a:gd name="T81" fmla="*/ 19096 h 52"/>
                <a:gd name="T82" fmla="*/ 39670 w 474"/>
                <a:gd name="T83" fmla="*/ 12797 h 52"/>
                <a:gd name="T84" fmla="*/ 39670 w 474"/>
                <a:gd name="T85" fmla="*/ 20288 h 52"/>
                <a:gd name="T86" fmla="*/ 52272 w 474"/>
                <a:gd name="T87" fmla="*/ 20657 h 52"/>
                <a:gd name="T88" fmla="*/ 49512 w 474"/>
                <a:gd name="T89" fmla="*/ 3323 h 52"/>
                <a:gd name="T90" fmla="*/ 65419 w 474"/>
                <a:gd name="T91" fmla="*/ 2976 h 52"/>
                <a:gd name="T92" fmla="*/ 60943 w 474"/>
                <a:gd name="T93" fmla="*/ 369 h 52"/>
                <a:gd name="T94" fmla="*/ 39285 w 474"/>
                <a:gd name="T95" fmla="*/ 11555 h 52"/>
                <a:gd name="T96" fmla="*/ 167909 w 474"/>
                <a:gd name="T97" fmla="*/ 369 h 52"/>
                <a:gd name="T98" fmla="*/ 155303 w 474"/>
                <a:gd name="T99" fmla="*/ 3692 h 52"/>
                <a:gd name="T100" fmla="*/ 152505 w 474"/>
                <a:gd name="T101" fmla="*/ 20657 h 52"/>
                <a:gd name="T102" fmla="*/ 168433 w 474"/>
                <a:gd name="T103" fmla="*/ 16650 h 52"/>
                <a:gd name="T104" fmla="*/ 157727 w 474"/>
                <a:gd name="T105" fmla="*/ 17842 h 52"/>
                <a:gd name="T106" fmla="*/ 165489 w 474"/>
                <a:gd name="T107" fmla="*/ 13338 h 52"/>
                <a:gd name="T108" fmla="*/ 165489 w 474"/>
                <a:gd name="T109" fmla="*/ 7543 h 52"/>
                <a:gd name="T110" fmla="*/ 157727 w 474"/>
                <a:gd name="T111" fmla="*/ 1561 h 52"/>
                <a:gd name="T112" fmla="*/ 167909 w 474"/>
                <a:gd name="T113" fmla="*/ 4605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74" h="52">
                  <a:moveTo>
                    <a:pt x="460" y="41"/>
                  </a:moveTo>
                  <a:cubicBezTo>
                    <a:pt x="454" y="35"/>
                    <a:pt x="454" y="35"/>
                    <a:pt x="454" y="35"/>
                  </a:cubicBezTo>
                  <a:cubicBezTo>
                    <a:pt x="450" y="32"/>
                    <a:pt x="447" y="30"/>
                    <a:pt x="445" y="28"/>
                  </a:cubicBezTo>
                  <a:cubicBezTo>
                    <a:pt x="451" y="26"/>
                    <a:pt x="455" y="21"/>
                    <a:pt x="455" y="15"/>
                  </a:cubicBezTo>
                  <a:cubicBezTo>
                    <a:pt x="455" y="7"/>
                    <a:pt x="448" y="1"/>
                    <a:pt x="434" y="1"/>
                  </a:cubicBezTo>
                  <a:cubicBezTo>
                    <a:pt x="429" y="1"/>
                    <a:pt x="427" y="1"/>
                    <a:pt x="424" y="1"/>
                  </a:cubicBezTo>
                  <a:cubicBezTo>
                    <a:pt x="421" y="1"/>
                    <a:pt x="416" y="1"/>
                    <a:pt x="414" y="1"/>
                  </a:cubicBezTo>
                  <a:cubicBezTo>
                    <a:pt x="414" y="3"/>
                    <a:pt x="414" y="3"/>
                    <a:pt x="414" y="3"/>
                  </a:cubicBezTo>
                  <a:cubicBezTo>
                    <a:pt x="416" y="3"/>
                    <a:pt x="416" y="3"/>
                    <a:pt x="416" y="3"/>
                  </a:cubicBezTo>
                  <a:cubicBezTo>
                    <a:pt x="420" y="3"/>
                    <a:pt x="422" y="4"/>
                    <a:pt x="422" y="9"/>
                  </a:cubicBezTo>
                  <a:cubicBezTo>
                    <a:pt x="422" y="42"/>
                    <a:pt x="422" y="42"/>
                    <a:pt x="422" y="42"/>
                  </a:cubicBezTo>
                  <a:cubicBezTo>
                    <a:pt x="422" y="48"/>
                    <a:pt x="420" y="49"/>
                    <a:pt x="415" y="49"/>
                  </a:cubicBezTo>
                  <a:cubicBezTo>
                    <a:pt x="414" y="49"/>
                    <a:pt x="414" y="49"/>
                    <a:pt x="414" y="49"/>
                  </a:cubicBezTo>
                  <a:cubicBezTo>
                    <a:pt x="414" y="50"/>
                    <a:pt x="414" y="50"/>
                    <a:pt x="414" y="50"/>
                  </a:cubicBezTo>
                  <a:cubicBezTo>
                    <a:pt x="436" y="50"/>
                    <a:pt x="436" y="50"/>
                    <a:pt x="436" y="50"/>
                  </a:cubicBezTo>
                  <a:cubicBezTo>
                    <a:pt x="436" y="49"/>
                    <a:pt x="436" y="49"/>
                    <a:pt x="436" y="49"/>
                  </a:cubicBezTo>
                  <a:cubicBezTo>
                    <a:pt x="434" y="49"/>
                    <a:pt x="434" y="49"/>
                    <a:pt x="434" y="49"/>
                  </a:cubicBezTo>
                  <a:cubicBezTo>
                    <a:pt x="430" y="49"/>
                    <a:pt x="428" y="48"/>
                    <a:pt x="428" y="43"/>
                  </a:cubicBezTo>
                  <a:cubicBezTo>
                    <a:pt x="428" y="30"/>
                    <a:pt x="428" y="30"/>
                    <a:pt x="428" y="30"/>
                  </a:cubicBezTo>
                  <a:cubicBezTo>
                    <a:pt x="429" y="30"/>
                    <a:pt x="430" y="30"/>
                    <a:pt x="432" y="30"/>
                  </a:cubicBezTo>
                  <a:cubicBezTo>
                    <a:pt x="434" y="30"/>
                    <a:pt x="436" y="30"/>
                    <a:pt x="437" y="30"/>
                  </a:cubicBezTo>
                  <a:cubicBezTo>
                    <a:pt x="443" y="33"/>
                    <a:pt x="448" y="39"/>
                    <a:pt x="451" y="41"/>
                  </a:cubicBezTo>
                  <a:cubicBezTo>
                    <a:pt x="458" y="48"/>
                    <a:pt x="460" y="51"/>
                    <a:pt x="474" y="50"/>
                  </a:cubicBezTo>
                  <a:cubicBezTo>
                    <a:pt x="474" y="49"/>
                    <a:pt x="474" y="49"/>
                    <a:pt x="474" y="49"/>
                  </a:cubicBezTo>
                  <a:cubicBezTo>
                    <a:pt x="468" y="48"/>
                    <a:pt x="465" y="46"/>
                    <a:pt x="460" y="41"/>
                  </a:cubicBezTo>
                  <a:close/>
                  <a:moveTo>
                    <a:pt x="433" y="28"/>
                  </a:moveTo>
                  <a:cubicBezTo>
                    <a:pt x="431" y="28"/>
                    <a:pt x="430" y="28"/>
                    <a:pt x="428" y="28"/>
                  </a:cubicBezTo>
                  <a:cubicBezTo>
                    <a:pt x="428" y="3"/>
                    <a:pt x="428" y="3"/>
                    <a:pt x="428" y="3"/>
                  </a:cubicBezTo>
                  <a:cubicBezTo>
                    <a:pt x="430" y="2"/>
                    <a:pt x="431" y="2"/>
                    <a:pt x="432" y="2"/>
                  </a:cubicBezTo>
                  <a:cubicBezTo>
                    <a:pt x="444" y="2"/>
                    <a:pt x="448" y="8"/>
                    <a:pt x="448" y="15"/>
                  </a:cubicBezTo>
                  <a:cubicBezTo>
                    <a:pt x="448" y="25"/>
                    <a:pt x="442" y="28"/>
                    <a:pt x="433" y="28"/>
                  </a:cubicBezTo>
                  <a:close/>
                  <a:moveTo>
                    <a:pt x="193" y="0"/>
                  </a:moveTo>
                  <a:cubicBezTo>
                    <a:pt x="201" y="0"/>
                    <a:pt x="207" y="3"/>
                    <a:pt x="211" y="4"/>
                  </a:cubicBezTo>
                  <a:cubicBezTo>
                    <a:pt x="211" y="14"/>
                    <a:pt x="211" y="14"/>
                    <a:pt x="211" y="14"/>
                  </a:cubicBezTo>
                  <a:cubicBezTo>
                    <a:pt x="210" y="14"/>
                    <a:pt x="210" y="14"/>
                    <a:pt x="210" y="14"/>
                  </a:cubicBezTo>
                  <a:cubicBezTo>
                    <a:pt x="207" y="7"/>
                    <a:pt x="202" y="2"/>
                    <a:pt x="193" y="2"/>
                  </a:cubicBezTo>
                  <a:cubicBezTo>
                    <a:pt x="180" y="2"/>
                    <a:pt x="173" y="12"/>
                    <a:pt x="173" y="26"/>
                  </a:cubicBezTo>
                  <a:cubicBezTo>
                    <a:pt x="173" y="40"/>
                    <a:pt x="182" y="49"/>
                    <a:pt x="194" y="49"/>
                  </a:cubicBezTo>
                  <a:cubicBezTo>
                    <a:pt x="197" y="49"/>
                    <a:pt x="206" y="47"/>
                    <a:pt x="212" y="38"/>
                  </a:cubicBezTo>
                  <a:cubicBezTo>
                    <a:pt x="213" y="38"/>
                    <a:pt x="213" y="38"/>
                    <a:pt x="213" y="38"/>
                  </a:cubicBezTo>
                  <a:cubicBezTo>
                    <a:pt x="210" y="47"/>
                    <a:pt x="210" y="47"/>
                    <a:pt x="210" y="47"/>
                  </a:cubicBezTo>
                  <a:cubicBezTo>
                    <a:pt x="205" y="49"/>
                    <a:pt x="201" y="52"/>
                    <a:pt x="192" y="52"/>
                  </a:cubicBezTo>
                  <a:cubicBezTo>
                    <a:pt x="176" y="52"/>
                    <a:pt x="166" y="41"/>
                    <a:pt x="166" y="26"/>
                  </a:cubicBezTo>
                  <a:cubicBezTo>
                    <a:pt x="166" y="11"/>
                    <a:pt x="176" y="0"/>
                    <a:pt x="193" y="0"/>
                  </a:cubicBezTo>
                  <a:close/>
                  <a:moveTo>
                    <a:pt x="269" y="49"/>
                  </a:moveTo>
                  <a:cubicBezTo>
                    <a:pt x="269" y="50"/>
                    <a:pt x="269" y="50"/>
                    <a:pt x="269" y="50"/>
                  </a:cubicBezTo>
                  <a:cubicBezTo>
                    <a:pt x="249" y="50"/>
                    <a:pt x="249" y="50"/>
                    <a:pt x="249" y="50"/>
                  </a:cubicBezTo>
                  <a:cubicBezTo>
                    <a:pt x="249" y="49"/>
                    <a:pt x="249" y="49"/>
                    <a:pt x="249" y="49"/>
                  </a:cubicBezTo>
                  <a:cubicBezTo>
                    <a:pt x="255" y="49"/>
                    <a:pt x="256" y="48"/>
                    <a:pt x="256" y="44"/>
                  </a:cubicBezTo>
                  <a:cubicBezTo>
                    <a:pt x="256" y="26"/>
                    <a:pt x="256" y="26"/>
                    <a:pt x="256" y="26"/>
                  </a:cubicBezTo>
                  <a:cubicBezTo>
                    <a:pt x="227" y="26"/>
                    <a:pt x="227" y="26"/>
                    <a:pt x="227" y="26"/>
                  </a:cubicBezTo>
                  <a:cubicBezTo>
                    <a:pt x="227" y="43"/>
                    <a:pt x="227" y="43"/>
                    <a:pt x="227" y="43"/>
                  </a:cubicBezTo>
                  <a:cubicBezTo>
                    <a:pt x="227" y="43"/>
                    <a:pt x="227" y="43"/>
                    <a:pt x="227" y="43"/>
                  </a:cubicBezTo>
                  <a:cubicBezTo>
                    <a:pt x="227" y="48"/>
                    <a:pt x="227" y="49"/>
                    <a:pt x="234" y="49"/>
                  </a:cubicBezTo>
                  <a:cubicBezTo>
                    <a:pt x="234" y="50"/>
                    <a:pt x="234" y="50"/>
                    <a:pt x="234" y="50"/>
                  </a:cubicBezTo>
                  <a:cubicBezTo>
                    <a:pt x="214" y="50"/>
                    <a:pt x="214" y="50"/>
                    <a:pt x="214" y="50"/>
                  </a:cubicBezTo>
                  <a:cubicBezTo>
                    <a:pt x="214" y="49"/>
                    <a:pt x="214" y="49"/>
                    <a:pt x="214" y="49"/>
                  </a:cubicBezTo>
                  <a:cubicBezTo>
                    <a:pt x="220" y="49"/>
                    <a:pt x="220" y="48"/>
                    <a:pt x="220" y="45"/>
                  </a:cubicBezTo>
                  <a:cubicBezTo>
                    <a:pt x="220" y="45"/>
                    <a:pt x="220" y="45"/>
                    <a:pt x="220" y="45"/>
                  </a:cubicBezTo>
                  <a:cubicBezTo>
                    <a:pt x="220" y="7"/>
                    <a:pt x="220" y="7"/>
                    <a:pt x="220" y="7"/>
                  </a:cubicBezTo>
                  <a:cubicBezTo>
                    <a:pt x="220" y="7"/>
                    <a:pt x="220" y="7"/>
                    <a:pt x="220" y="7"/>
                  </a:cubicBezTo>
                  <a:cubicBezTo>
                    <a:pt x="220" y="4"/>
                    <a:pt x="220" y="3"/>
                    <a:pt x="214" y="3"/>
                  </a:cubicBezTo>
                  <a:cubicBezTo>
                    <a:pt x="214" y="1"/>
                    <a:pt x="214" y="1"/>
                    <a:pt x="214" y="1"/>
                  </a:cubicBezTo>
                  <a:cubicBezTo>
                    <a:pt x="234" y="1"/>
                    <a:pt x="234" y="1"/>
                    <a:pt x="234" y="1"/>
                  </a:cubicBezTo>
                  <a:cubicBezTo>
                    <a:pt x="234" y="3"/>
                    <a:pt x="234" y="3"/>
                    <a:pt x="234" y="3"/>
                  </a:cubicBezTo>
                  <a:cubicBezTo>
                    <a:pt x="227" y="3"/>
                    <a:pt x="227" y="4"/>
                    <a:pt x="227" y="9"/>
                  </a:cubicBezTo>
                  <a:cubicBezTo>
                    <a:pt x="227" y="9"/>
                    <a:pt x="227" y="9"/>
                    <a:pt x="227" y="9"/>
                  </a:cubicBezTo>
                  <a:cubicBezTo>
                    <a:pt x="227" y="23"/>
                    <a:pt x="227" y="23"/>
                    <a:pt x="227" y="23"/>
                  </a:cubicBezTo>
                  <a:cubicBezTo>
                    <a:pt x="256" y="23"/>
                    <a:pt x="256" y="23"/>
                    <a:pt x="256" y="23"/>
                  </a:cubicBezTo>
                  <a:cubicBezTo>
                    <a:pt x="256" y="8"/>
                    <a:pt x="256" y="8"/>
                    <a:pt x="256" y="8"/>
                  </a:cubicBezTo>
                  <a:cubicBezTo>
                    <a:pt x="256" y="4"/>
                    <a:pt x="255" y="3"/>
                    <a:pt x="249" y="3"/>
                  </a:cubicBezTo>
                  <a:cubicBezTo>
                    <a:pt x="249" y="1"/>
                    <a:pt x="249" y="1"/>
                    <a:pt x="249" y="1"/>
                  </a:cubicBezTo>
                  <a:cubicBezTo>
                    <a:pt x="269" y="1"/>
                    <a:pt x="269" y="1"/>
                    <a:pt x="269" y="1"/>
                  </a:cubicBezTo>
                  <a:cubicBezTo>
                    <a:pt x="269" y="3"/>
                    <a:pt x="269" y="3"/>
                    <a:pt x="269" y="3"/>
                  </a:cubicBezTo>
                  <a:cubicBezTo>
                    <a:pt x="263" y="3"/>
                    <a:pt x="263" y="4"/>
                    <a:pt x="263" y="7"/>
                  </a:cubicBezTo>
                  <a:cubicBezTo>
                    <a:pt x="262" y="7"/>
                    <a:pt x="262" y="7"/>
                    <a:pt x="262" y="7"/>
                  </a:cubicBezTo>
                  <a:cubicBezTo>
                    <a:pt x="262" y="45"/>
                    <a:pt x="262" y="45"/>
                    <a:pt x="262" y="45"/>
                  </a:cubicBezTo>
                  <a:cubicBezTo>
                    <a:pt x="263" y="45"/>
                    <a:pt x="263" y="45"/>
                    <a:pt x="263" y="45"/>
                  </a:cubicBezTo>
                  <a:cubicBezTo>
                    <a:pt x="263" y="48"/>
                    <a:pt x="263" y="49"/>
                    <a:pt x="269" y="49"/>
                  </a:cubicBezTo>
                  <a:close/>
                  <a:moveTo>
                    <a:pt x="149" y="1"/>
                  </a:moveTo>
                  <a:cubicBezTo>
                    <a:pt x="149" y="3"/>
                    <a:pt x="149" y="3"/>
                    <a:pt x="149" y="3"/>
                  </a:cubicBezTo>
                  <a:cubicBezTo>
                    <a:pt x="156" y="3"/>
                    <a:pt x="156" y="4"/>
                    <a:pt x="156" y="9"/>
                  </a:cubicBezTo>
                  <a:cubicBezTo>
                    <a:pt x="156" y="40"/>
                    <a:pt x="156" y="40"/>
                    <a:pt x="156" y="40"/>
                  </a:cubicBezTo>
                  <a:cubicBezTo>
                    <a:pt x="123" y="1"/>
                    <a:pt x="123" y="1"/>
                    <a:pt x="123" y="1"/>
                  </a:cubicBezTo>
                  <a:cubicBezTo>
                    <a:pt x="111" y="1"/>
                    <a:pt x="111" y="1"/>
                    <a:pt x="111" y="1"/>
                  </a:cubicBezTo>
                  <a:cubicBezTo>
                    <a:pt x="111" y="3"/>
                    <a:pt x="111" y="3"/>
                    <a:pt x="111" y="3"/>
                  </a:cubicBezTo>
                  <a:cubicBezTo>
                    <a:pt x="114" y="3"/>
                    <a:pt x="115" y="4"/>
                    <a:pt x="117" y="5"/>
                  </a:cubicBezTo>
                  <a:cubicBezTo>
                    <a:pt x="117" y="44"/>
                    <a:pt x="117" y="44"/>
                    <a:pt x="117" y="44"/>
                  </a:cubicBezTo>
                  <a:cubicBezTo>
                    <a:pt x="117" y="47"/>
                    <a:pt x="116" y="49"/>
                    <a:pt x="113" y="49"/>
                  </a:cubicBezTo>
                  <a:cubicBezTo>
                    <a:pt x="111" y="49"/>
                    <a:pt x="110" y="46"/>
                    <a:pt x="109" y="44"/>
                  </a:cubicBezTo>
                  <a:cubicBezTo>
                    <a:pt x="91" y="1"/>
                    <a:pt x="91" y="1"/>
                    <a:pt x="91" y="1"/>
                  </a:cubicBezTo>
                  <a:cubicBezTo>
                    <a:pt x="85" y="1"/>
                    <a:pt x="85" y="1"/>
                    <a:pt x="85" y="1"/>
                  </a:cubicBezTo>
                  <a:cubicBezTo>
                    <a:pt x="68" y="41"/>
                    <a:pt x="68" y="41"/>
                    <a:pt x="68" y="41"/>
                  </a:cubicBezTo>
                  <a:cubicBezTo>
                    <a:pt x="65" y="48"/>
                    <a:pt x="65" y="49"/>
                    <a:pt x="63" y="49"/>
                  </a:cubicBezTo>
                  <a:cubicBezTo>
                    <a:pt x="61" y="49"/>
                    <a:pt x="60" y="47"/>
                    <a:pt x="60" y="42"/>
                  </a:cubicBezTo>
                  <a:cubicBezTo>
                    <a:pt x="58" y="7"/>
                    <a:pt x="58" y="7"/>
                    <a:pt x="58" y="7"/>
                  </a:cubicBezTo>
                  <a:cubicBezTo>
                    <a:pt x="58" y="4"/>
                    <a:pt x="59" y="3"/>
                    <a:pt x="64" y="3"/>
                  </a:cubicBezTo>
                  <a:cubicBezTo>
                    <a:pt x="64" y="1"/>
                    <a:pt x="64" y="1"/>
                    <a:pt x="64" y="1"/>
                  </a:cubicBezTo>
                  <a:cubicBezTo>
                    <a:pt x="51" y="1"/>
                    <a:pt x="51" y="1"/>
                    <a:pt x="51" y="1"/>
                  </a:cubicBezTo>
                  <a:cubicBezTo>
                    <a:pt x="34" y="41"/>
                    <a:pt x="34" y="41"/>
                    <a:pt x="34" y="41"/>
                  </a:cubicBezTo>
                  <a:cubicBezTo>
                    <a:pt x="16" y="1"/>
                    <a:pt x="16" y="1"/>
                    <a:pt x="16" y="1"/>
                  </a:cubicBezTo>
                  <a:cubicBezTo>
                    <a:pt x="3" y="1"/>
                    <a:pt x="3" y="1"/>
                    <a:pt x="3" y="1"/>
                  </a:cubicBezTo>
                  <a:cubicBezTo>
                    <a:pt x="3" y="3"/>
                    <a:pt x="3" y="3"/>
                    <a:pt x="3" y="3"/>
                  </a:cubicBezTo>
                  <a:cubicBezTo>
                    <a:pt x="9" y="3"/>
                    <a:pt x="9" y="4"/>
                    <a:pt x="9" y="7"/>
                  </a:cubicBezTo>
                  <a:cubicBezTo>
                    <a:pt x="7" y="40"/>
                    <a:pt x="7" y="40"/>
                    <a:pt x="7" y="40"/>
                  </a:cubicBezTo>
                  <a:cubicBezTo>
                    <a:pt x="7" y="48"/>
                    <a:pt x="6" y="49"/>
                    <a:pt x="0" y="49"/>
                  </a:cubicBezTo>
                  <a:cubicBezTo>
                    <a:pt x="0" y="50"/>
                    <a:pt x="0" y="50"/>
                    <a:pt x="0" y="50"/>
                  </a:cubicBezTo>
                  <a:cubicBezTo>
                    <a:pt x="17" y="50"/>
                    <a:pt x="17" y="50"/>
                    <a:pt x="17" y="50"/>
                  </a:cubicBezTo>
                  <a:cubicBezTo>
                    <a:pt x="17" y="49"/>
                    <a:pt x="17" y="49"/>
                    <a:pt x="17" y="49"/>
                  </a:cubicBezTo>
                  <a:cubicBezTo>
                    <a:pt x="13" y="49"/>
                    <a:pt x="10" y="48"/>
                    <a:pt x="11" y="44"/>
                  </a:cubicBezTo>
                  <a:cubicBezTo>
                    <a:pt x="13" y="8"/>
                    <a:pt x="13" y="8"/>
                    <a:pt x="13" y="8"/>
                  </a:cubicBezTo>
                  <a:cubicBezTo>
                    <a:pt x="13" y="8"/>
                    <a:pt x="13" y="8"/>
                    <a:pt x="13" y="8"/>
                  </a:cubicBezTo>
                  <a:cubicBezTo>
                    <a:pt x="31" y="50"/>
                    <a:pt x="31" y="50"/>
                    <a:pt x="31" y="50"/>
                  </a:cubicBezTo>
                  <a:cubicBezTo>
                    <a:pt x="33" y="50"/>
                    <a:pt x="33" y="50"/>
                    <a:pt x="33" y="50"/>
                  </a:cubicBezTo>
                  <a:cubicBezTo>
                    <a:pt x="51" y="8"/>
                    <a:pt x="51" y="8"/>
                    <a:pt x="51" y="8"/>
                  </a:cubicBezTo>
                  <a:cubicBezTo>
                    <a:pt x="51" y="8"/>
                    <a:pt x="51" y="8"/>
                    <a:pt x="51" y="8"/>
                  </a:cubicBezTo>
                  <a:cubicBezTo>
                    <a:pt x="54" y="44"/>
                    <a:pt x="54" y="44"/>
                    <a:pt x="54" y="44"/>
                  </a:cubicBezTo>
                  <a:cubicBezTo>
                    <a:pt x="54" y="48"/>
                    <a:pt x="50" y="49"/>
                    <a:pt x="47" y="49"/>
                  </a:cubicBezTo>
                  <a:cubicBezTo>
                    <a:pt x="47" y="50"/>
                    <a:pt x="47" y="50"/>
                    <a:pt x="47" y="50"/>
                  </a:cubicBezTo>
                  <a:cubicBezTo>
                    <a:pt x="77" y="50"/>
                    <a:pt x="77" y="50"/>
                    <a:pt x="77" y="50"/>
                  </a:cubicBezTo>
                  <a:cubicBezTo>
                    <a:pt x="77" y="49"/>
                    <a:pt x="77" y="49"/>
                    <a:pt x="77" y="49"/>
                  </a:cubicBezTo>
                  <a:cubicBezTo>
                    <a:pt x="77" y="49"/>
                    <a:pt x="77" y="49"/>
                    <a:pt x="77" y="49"/>
                  </a:cubicBezTo>
                  <a:cubicBezTo>
                    <a:pt x="72" y="49"/>
                    <a:pt x="70" y="48"/>
                    <a:pt x="70" y="46"/>
                  </a:cubicBezTo>
                  <a:cubicBezTo>
                    <a:pt x="70" y="45"/>
                    <a:pt x="71" y="42"/>
                    <a:pt x="72" y="41"/>
                  </a:cubicBezTo>
                  <a:cubicBezTo>
                    <a:pt x="76" y="31"/>
                    <a:pt x="76" y="31"/>
                    <a:pt x="76" y="31"/>
                  </a:cubicBezTo>
                  <a:cubicBezTo>
                    <a:pt x="97" y="31"/>
                    <a:pt x="97" y="31"/>
                    <a:pt x="97" y="31"/>
                  </a:cubicBezTo>
                  <a:cubicBezTo>
                    <a:pt x="102" y="43"/>
                    <a:pt x="102" y="43"/>
                    <a:pt x="102" y="43"/>
                  </a:cubicBezTo>
                  <a:cubicBezTo>
                    <a:pt x="102" y="44"/>
                    <a:pt x="103" y="45"/>
                    <a:pt x="103" y="46"/>
                  </a:cubicBezTo>
                  <a:cubicBezTo>
                    <a:pt x="103" y="48"/>
                    <a:pt x="101" y="49"/>
                    <a:pt x="97" y="49"/>
                  </a:cubicBezTo>
                  <a:cubicBezTo>
                    <a:pt x="96" y="49"/>
                    <a:pt x="96" y="49"/>
                    <a:pt x="96" y="49"/>
                  </a:cubicBezTo>
                  <a:cubicBezTo>
                    <a:pt x="96" y="50"/>
                    <a:pt x="96" y="50"/>
                    <a:pt x="96" y="50"/>
                  </a:cubicBezTo>
                  <a:cubicBezTo>
                    <a:pt x="128" y="50"/>
                    <a:pt x="128" y="50"/>
                    <a:pt x="128" y="50"/>
                  </a:cubicBezTo>
                  <a:cubicBezTo>
                    <a:pt x="128" y="49"/>
                    <a:pt x="128" y="49"/>
                    <a:pt x="128" y="49"/>
                  </a:cubicBezTo>
                  <a:cubicBezTo>
                    <a:pt x="121" y="49"/>
                    <a:pt x="121" y="48"/>
                    <a:pt x="121" y="42"/>
                  </a:cubicBezTo>
                  <a:cubicBezTo>
                    <a:pt x="121" y="8"/>
                    <a:pt x="121" y="8"/>
                    <a:pt x="121" y="8"/>
                  </a:cubicBezTo>
                  <a:cubicBezTo>
                    <a:pt x="157" y="51"/>
                    <a:pt x="157" y="51"/>
                    <a:pt x="157" y="51"/>
                  </a:cubicBezTo>
                  <a:cubicBezTo>
                    <a:pt x="160" y="51"/>
                    <a:pt x="160" y="51"/>
                    <a:pt x="160" y="51"/>
                  </a:cubicBezTo>
                  <a:cubicBezTo>
                    <a:pt x="160" y="7"/>
                    <a:pt x="160" y="7"/>
                    <a:pt x="160" y="7"/>
                  </a:cubicBezTo>
                  <a:cubicBezTo>
                    <a:pt x="160" y="4"/>
                    <a:pt x="160" y="3"/>
                    <a:pt x="166" y="3"/>
                  </a:cubicBezTo>
                  <a:cubicBezTo>
                    <a:pt x="166" y="1"/>
                    <a:pt x="166" y="1"/>
                    <a:pt x="166" y="1"/>
                  </a:cubicBezTo>
                  <a:lnTo>
                    <a:pt x="149" y="1"/>
                  </a:lnTo>
                  <a:close/>
                  <a:moveTo>
                    <a:pt x="78" y="28"/>
                  </a:moveTo>
                  <a:cubicBezTo>
                    <a:pt x="87" y="6"/>
                    <a:pt x="87" y="6"/>
                    <a:pt x="87" y="6"/>
                  </a:cubicBezTo>
                  <a:cubicBezTo>
                    <a:pt x="96" y="28"/>
                    <a:pt x="96" y="28"/>
                    <a:pt x="96" y="28"/>
                  </a:cubicBezTo>
                  <a:lnTo>
                    <a:pt x="78" y="28"/>
                  </a:lnTo>
                  <a:close/>
                  <a:moveTo>
                    <a:pt x="411" y="11"/>
                  </a:moveTo>
                  <a:cubicBezTo>
                    <a:pt x="411" y="1"/>
                    <a:pt x="411" y="1"/>
                    <a:pt x="411" y="1"/>
                  </a:cubicBezTo>
                  <a:cubicBezTo>
                    <a:pt x="373" y="1"/>
                    <a:pt x="373" y="1"/>
                    <a:pt x="373" y="1"/>
                  </a:cubicBezTo>
                  <a:cubicBezTo>
                    <a:pt x="373" y="3"/>
                    <a:pt x="373" y="3"/>
                    <a:pt x="373" y="3"/>
                  </a:cubicBezTo>
                  <a:cubicBezTo>
                    <a:pt x="379" y="3"/>
                    <a:pt x="380" y="4"/>
                    <a:pt x="380" y="9"/>
                  </a:cubicBezTo>
                  <a:cubicBezTo>
                    <a:pt x="380" y="43"/>
                    <a:pt x="380" y="43"/>
                    <a:pt x="380" y="43"/>
                  </a:cubicBezTo>
                  <a:cubicBezTo>
                    <a:pt x="380" y="48"/>
                    <a:pt x="379" y="49"/>
                    <a:pt x="373" y="49"/>
                  </a:cubicBezTo>
                  <a:cubicBezTo>
                    <a:pt x="373" y="50"/>
                    <a:pt x="373" y="50"/>
                    <a:pt x="373" y="50"/>
                  </a:cubicBezTo>
                  <a:cubicBezTo>
                    <a:pt x="412" y="50"/>
                    <a:pt x="412" y="50"/>
                    <a:pt x="412" y="50"/>
                  </a:cubicBezTo>
                  <a:cubicBezTo>
                    <a:pt x="413" y="40"/>
                    <a:pt x="413" y="40"/>
                    <a:pt x="413" y="40"/>
                  </a:cubicBezTo>
                  <a:cubicBezTo>
                    <a:pt x="412" y="40"/>
                    <a:pt x="412" y="40"/>
                    <a:pt x="412" y="40"/>
                  </a:cubicBezTo>
                  <a:cubicBezTo>
                    <a:pt x="410" y="46"/>
                    <a:pt x="408" y="48"/>
                    <a:pt x="403" y="48"/>
                  </a:cubicBezTo>
                  <a:cubicBezTo>
                    <a:pt x="391" y="48"/>
                    <a:pt x="391" y="48"/>
                    <a:pt x="391" y="48"/>
                  </a:cubicBezTo>
                  <a:cubicBezTo>
                    <a:pt x="388" y="48"/>
                    <a:pt x="386" y="47"/>
                    <a:pt x="386" y="43"/>
                  </a:cubicBezTo>
                  <a:cubicBezTo>
                    <a:pt x="386" y="26"/>
                    <a:pt x="386" y="26"/>
                    <a:pt x="386" y="26"/>
                  </a:cubicBezTo>
                  <a:cubicBezTo>
                    <a:pt x="399" y="26"/>
                    <a:pt x="399" y="26"/>
                    <a:pt x="399" y="26"/>
                  </a:cubicBezTo>
                  <a:cubicBezTo>
                    <a:pt x="403" y="26"/>
                    <a:pt x="404" y="26"/>
                    <a:pt x="405" y="32"/>
                  </a:cubicBezTo>
                  <a:cubicBezTo>
                    <a:pt x="406" y="32"/>
                    <a:pt x="406" y="32"/>
                    <a:pt x="406" y="32"/>
                  </a:cubicBezTo>
                  <a:cubicBezTo>
                    <a:pt x="406" y="18"/>
                    <a:pt x="406" y="18"/>
                    <a:pt x="406" y="18"/>
                  </a:cubicBezTo>
                  <a:cubicBezTo>
                    <a:pt x="405" y="18"/>
                    <a:pt x="405" y="18"/>
                    <a:pt x="405" y="18"/>
                  </a:cubicBezTo>
                  <a:cubicBezTo>
                    <a:pt x="404" y="23"/>
                    <a:pt x="403" y="23"/>
                    <a:pt x="400" y="23"/>
                  </a:cubicBezTo>
                  <a:cubicBezTo>
                    <a:pt x="386" y="23"/>
                    <a:pt x="386" y="23"/>
                    <a:pt x="386" y="23"/>
                  </a:cubicBezTo>
                  <a:cubicBezTo>
                    <a:pt x="386" y="4"/>
                    <a:pt x="386" y="4"/>
                    <a:pt x="386" y="4"/>
                  </a:cubicBezTo>
                  <a:cubicBezTo>
                    <a:pt x="404" y="4"/>
                    <a:pt x="404" y="4"/>
                    <a:pt x="404" y="4"/>
                  </a:cubicBezTo>
                  <a:cubicBezTo>
                    <a:pt x="407" y="4"/>
                    <a:pt x="409" y="5"/>
                    <a:pt x="410" y="11"/>
                  </a:cubicBezTo>
                  <a:lnTo>
                    <a:pt x="41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058" name="Freeform 9"/>
            <p:cNvSpPr>
              <a:spLocks noEditPoints="1"/>
            </p:cNvSpPr>
            <p:nvPr/>
          </p:nvSpPr>
          <p:spPr bwMode="auto">
            <a:xfrm>
              <a:off x="338" y="529"/>
              <a:ext cx="267" cy="1000"/>
            </a:xfrm>
            <a:custGeom>
              <a:avLst/>
              <a:gdLst>
                <a:gd name="T0" fmla="*/ 1557 w 113"/>
                <a:gd name="T1" fmla="*/ 174191 h 423"/>
                <a:gd name="T2" fmla="*/ 8693 w 113"/>
                <a:gd name="T3" fmla="*/ 150277 h 423"/>
                <a:gd name="T4" fmla="*/ 7504 w 113"/>
                <a:gd name="T5" fmla="*/ 154832 h 423"/>
                <a:gd name="T6" fmla="*/ 21729 w 113"/>
                <a:gd name="T7" fmla="*/ 147305 h 423"/>
                <a:gd name="T8" fmla="*/ 21729 w 113"/>
                <a:gd name="T9" fmla="*/ 134896 h 423"/>
                <a:gd name="T10" fmla="*/ 12372 w 113"/>
                <a:gd name="T11" fmla="*/ 139128 h 423"/>
                <a:gd name="T12" fmla="*/ 1557 w 113"/>
                <a:gd name="T13" fmla="*/ 117998 h 423"/>
                <a:gd name="T14" fmla="*/ 13929 w 113"/>
                <a:gd name="T15" fmla="*/ 105288 h 423"/>
                <a:gd name="T16" fmla="*/ 21729 w 113"/>
                <a:gd name="T17" fmla="*/ 98643 h 423"/>
                <a:gd name="T18" fmla="*/ 6637 w 113"/>
                <a:gd name="T19" fmla="*/ 93768 h 423"/>
                <a:gd name="T20" fmla="*/ 2954 w 113"/>
                <a:gd name="T21" fmla="*/ 85364 h 423"/>
                <a:gd name="T22" fmla="*/ 21729 w 113"/>
                <a:gd name="T23" fmla="*/ 82553 h 423"/>
                <a:gd name="T24" fmla="*/ 16493 w 113"/>
                <a:gd name="T25" fmla="*/ 74716 h 423"/>
                <a:gd name="T26" fmla="*/ 21729 w 113"/>
                <a:gd name="T27" fmla="*/ 72586 h 423"/>
                <a:gd name="T28" fmla="*/ 21729 w 113"/>
                <a:gd name="T29" fmla="*/ 59376 h 423"/>
                <a:gd name="T30" fmla="*/ 12372 w 113"/>
                <a:gd name="T31" fmla="*/ 63567 h 423"/>
                <a:gd name="T32" fmla="*/ 21729 w 113"/>
                <a:gd name="T33" fmla="*/ 49913 h 423"/>
                <a:gd name="T34" fmla="*/ 9078 w 113"/>
                <a:gd name="T35" fmla="*/ 42979 h 423"/>
                <a:gd name="T36" fmla="*/ 11131 w 113"/>
                <a:gd name="T37" fmla="*/ 41726 h 423"/>
                <a:gd name="T38" fmla="*/ 17239 w 113"/>
                <a:gd name="T39" fmla="*/ 32109 h 423"/>
                <a:gd name="T40" fmla="*/ 4482 w 113"/>
                <a:gd name="T41" fmla="*/ 27229 h 423"/>
                <a:gd name="T42" fmla="*/ 21729 w 113"/>
                <a:gd name="T43" fmla="*/ 16901 h 423"/>
                <a:gd name="T44" fmla="*/ 2060 w 113"/>
                <a:gd name="T45" fmla="*/ 21113 h 423"/>
                <a:gd name="T46" fmla="*/ 16493 w 113"/>
                <a:gd name="T47" fmla="*/ 18522 h 423"/>
                <a:gd name="T48" fmla="*/ 29233 w 113"/>
                <a:gd name="T49" fmla="*/ 12407 h 423"/>
                <a:gd name="T50" fmla="*/ 6980 w 113"/>
                <a:gd name="T51" fmla="*/ 13307 h 423"/>
                <a:gd name="T52" fmla="*/ 6980 w 113"/>
                <a:gd name="T53" fmla="*/ 2430 h 423"/>
                <a:gd name="T54" fmla="*/ 38651 w 113"/>
                <a:gd name="T55" fmla="*/ 160981 h 423"/>
                <a:gd name="T56" fmla="*/ 32912 w 113"/>
                <a:gd name="T57" fmla="*/ 167915 h 423"/>
                <a:gd name="T58" fmla="*/ 33231 w 113"/>
                <a:gd name="T59" fmla="*/ 150645 h 423"/>
                <a:gd name="T60" fmla="*/ 31671 w 113"/>
                <a:gd name="T61" fmla="*/ 160612 h 423"/>
                <a:gd name="T62" fmla="*/ 46104 w 113"/>
                <a:gd name="T63" fmla="*/ 122875 h 423"/>
                <a:gd name="T64" fmla="*/ 46104 w 113"/>
                <a:gd name="T65" fmla="*/ 133723 h 423"/>
                <a:gd name="T66" fmla="*/ 46104 w 113"/>
                <a:gd name="T67" fmla="*/ 143683 h 423"/>
                <a:gd name="T68" fmla="*/ 39840 w 113"/>
                <a:gd name="T69" fmla="*/ 131277 h 423"/>
                <a:gd name="T70" fmla="*/ 43178 w 113"/>
                <a:gd name="T71" fmla="*/ 108910 h 423"/>
                <a:gd name="T72" fmla="*/ 32912 w 113"/>
                <a:gd name="T73" fmla="*/ 112598 h 423"/>
                <a:gd name="T74" fmla="*/ 46104 w 113"/>
                <a:gd name="T75" fmla="*/ 106846 h 423"/>
                <a:gd name="T76" fmla="*/ 38970 w 113"/>
                <a:gd name="T77" fmla="*/ 109296 h 423"/>
                <a:gd name="T78" fmla="*/ 46104 w 113"/>
                <a:gd name="T79" fmla="*/ 102790 h 423"/>
                <a:gd name="T80" fmla="*/ 35882 w 113"/>
                <a:gd name="T81" fmla="*/ 91113 h 423"/>
                <a:gd name="T82" fmla="*/ 31671 w 113"/>
                <a:gd name="T83" fmla="*/ 77149 h 423"/>
                <a:gd name="T84" fmla="*/ 45603 w 113"/>
                <a:gd name="T85" fmla="*/ 77149 h 423"/>
                <a:gd name="T86" fmla="*/ 46104 w 113"/>
                <a:gd name="T87" fmla="*/ 71783 h 423"/>
                <a:gd name="T88" fmla="*/ 34469 w 113"/>
                <a:gd name="T89" fmla="*/ 72270 h 423"/>
                <a:gd name="T90" fmla="*/ 38311 w 113"/>
                <a:gd name="T91" fmla="*/ 56943 h 423"/>
                <a:gd name="T92" fmla="*/ 31293 w 113"/>
                <a:gd name="T93" fmla="*/ 52875 h 423"/>
                <a:gd name="T94" fmla="*/ 32912 w 113"/>
                <a:gd name="T95" fmla="*/ 52875 h 423"/>
                <a:gd name="T96" fmla="*/ 35341 w 113"/>
                <a:gd name="T97" fmla="*/ 45040 h 423"/>
                <a:gd name="T98" fmla="*/ 41895 w 113"/>
                <a:gd name="T99" fmla="*/ 35449 h 423"/>
                <a:gd name="T100" fmla="*/ 31671 w 113"/>
                <a:gd name="T101" fmla="*/ 34208 h 423"/>
                <a:gd name="T102" fmla="*/ 33231 w 113"/>
                <a:gd name="T103" fmla="*/ 24797 h 423"/>
                <a:gd name="T104" fmla="*/ 46472 w 113"/>
                <a:gd name="T105" fmla="*/ 27229 h 423"/>
                <a:gd name="T106" fmla="*/ 46472 w 113"/>
                <a:gd name="T107" fmla="*/ 16028 h 423"/>
                <a:gd name="T108" fmla="*/ 36529 w 113"/>
                <a:gd name="T109" fmla="*/ 20612 h 423"/>
                <a:gd name="T110" fmla="*/ 46104 w 113"/>
                <a:gd name="T111" fmla="*/ 7534 h 423"/>
                <a:gd name="T112" fmla="*/ 33231 w 113"/>
                <a:gd name="T113" fmla="*/ 369 h 4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3" h="423">
                  <a:moveTo>
                    <a:pt x="9" y="401"/>
                  </a:moveTo>
                  <a:cubicBezTo>
                    <a:pt x="53" y="401"/>
                    <a:pt x="53" y="401"/>
                    <a:pt x="53" y="401"/>
                  </a:cubicBezTo>
                  <a:cubicBezTo>
                    <a:pt x="53" y="406"/>
                    <a:pt x="53" y="406"/>
                    <a:pt x="53" y="406"/>
                  </a:cubicBezTo>
                  <a:cubicBezTo>
                    <a:pt x="9" y="406"/>
                    <a:pt x="9" y="406"/>
                    <a:pt x="9" y="406"/>
                  </a:cubicBezTo>
                  <a:cubicBezTo>
                    <a:pt x="9" y="422"/>
                    <a:pt x="9" y="422"/>
                    <a:pt x="9" y="422"/>
                  </a:cubicBezTo>
                  <a:cubicBezTo>
                    <a:pt x="4" y="422"/>
                    <a:pt x="4" y="422"/>
                    <a:pt x="4" y="422"/>
                  </a:cubicBezTo>
                  <a:cubicBezTo>
                    <a:pt x="4" y="385"/>
                    <a:pt x="4" y="385"/>
                    <a:pt x="4" y="385"/>
                  </a:cubicBezTo>
                  <a:cubicBezTo>
                    <a:pt x="9" y="385"/>
                    <a:pt x="9" y="385"/>
                    <a:pt x="9" y="385"/>
                  </a:cubicBezTo>
                  <a:lnTo>
                    <a:pt x="9" y="401"/>
                  </a:lnTo>
                  <a:close/>
                  <a:moveTo>
                    <a:pt x="53" y="357"/>
                  </a:moveTo>
                  <a:cubicBezTo>
                    <a:pt x="30" y="357"/>
                    <a:pt x="30" y="357"/>
                    <a:pt x="30" y="357"/>
                  </a:cubicBezTo>
                  <a:cubicBezTo>
                    <a:pt x="24" y="357"/>
                    <a:pt x="21" y="359"/>
                    <a:pt x="21" y="364"/>
                  </a:cubicBezTo>
                  <a:cubicBezTo>
                    <a:pt x="21" y="370"/>
                    <a:pt x="27" y="375"/>
                    <a:pt x="36" y="375"/>
                  </a:cubicBezTo>
                  <a:cubicBezTo>
                    <a:pt x="53" y="375"/>
                    <a:pt x="53" y="375"/>
                    <a:pt x="53" y="375"/>
                  </a:cubicBezTo>
                  <a:cubicBezTo>
                    <a:pt x="53" y="380"/>
                    <a:pt x="53" y="380"/>
                    <a:pt x="53" y="380"/>
                  </a:cubicBezTo>
                  <a:cubicBezTo>
                    <a:pt x="0" y="380"/>
                    <a:pt x="0" y="380"/>
                    <a:pt x="0" y="380"/>
                  </a:cubicBezTo>
                  <a:cubicBezTo>
                    <a:pt x="0" y="375"/>
                    <a:pt x="0" y="375"/>
                    <a:pt x="0" y="375"/>
                  </a:cubicBezTo>
                  <a:cubicBezTo>
                    <a:pt x="18" y="375"/>
                    <a:pt x="18" y="375"/>
                    <a:pt x="18" y="375"/>
                  </a:cubicBezTo>
                  <a:cubicBezTo>
                    <a:pt x="20" y="375"/>
                    <a:pt x="23" y="375"/>
                    <a:pt x="25" y="375"/>
                  </a:cubicBezTo>
                  <a:cubicBezTo>
                    <a:pt x="25" y="375"/>
                    <a:pt x="25" y="375"/>
                    <a:pt x="25" y="375"/>
                  </a:cubicBezTo>
                  <a:cubicBezTo>
                    <a:pt x="20" y="373"/>
                    <a:pt x="16" y="369"/>
                    <a:pt x="16" y="363"/>
                  </a:cubicBezTo>
                  <a:cubicBezTo>
                    <a:pt x="16" y="354"/>
                    <a:pt x="22" y="352"/>
                    <a:pt x="28" y="352"/>
                  </a:cubicBezTo>
                  <a:cubicBezTo>
                    <a:pt x="53" y="352"/>
                    <a:pt x="53" y="352"/>
                    <a:pt x="53" y="352"/>
                  </a:cubicBezTo>
                  <a:lnTo>
                    <a:pt x="53" y="357"/>
                  </a:lnTo>
                  <a:close/>
                  <a:moveTo>
                    <a:pt x="34" y="314"/>
                  </a:moveTo>
                  <a:cubicBezTo>
                    <a:pt x="34" y="337"/>
                    <a:pt x="34" y="337"/>
                    <a:pt x="34" y="337"/>
                  </a:cubicBezTo>
                  <a:cubicBezTo>
                    <a:pt x="44" y="338"/>
                    <a:pt x="49" y="334"/>
                    <a:pt x="49" y="326"/>
                  </a:cubicBezTo>
                  <a:cubicBezTo>
                    <a:pt x="49" y="322"/>
                    <a:pt x="48" y="318"/>
                    <a:pt x="47" y="315"/>
                  </a:cubicBezTo>
                  <a:cubicBezTo>
                    <a:pt x="51" y="315"/>
                    <a:pt x="51" y="315"/>
                    <a:pt x="51" y="315"/>
                  </a:cubicBezTo>
                  <a:cubicBezTo>
                    <a:pt x="53" y="318"/>
                    <a:pt x="53" y="322"/>
                    <a:pt x="53" y="327"/>
                  </a:cubicBezTo>
                  <a:cubicBezTo>
                    <a:pt x="53" y="337"/>
                    <a:pt x="48" y="343"/>
                    <a:pt x="35" y="343"/>
                  </a:cubicBezTo>
                  <a:cubicBezTo>
                    <a:pt x="24" y="343"/>
                    <a:pt x="16" y="337"/>
                    <a:pt x="16" y="327"/>
                  </a:cubicBezTo>
                  <a:cubicBezTo>
                    <a:pt x="16" y="318"/>
                    <a:pt x="23" y="314"/>
                    <a:pt x="31" y="314"/>
                  </a:cubicBezTo>
                  <a:cubicBezTo>
                    <a:pt x="32" y="314"/>
                    <a:pt x="33" y="314"/>
                    <a:pt x="34" y="314"/>
                  </a:cubicBezTo>
                  <a:close/>
                  <a:moveTo>
                    <a:pt x="21" y="328"/>
                  </a:moveTo>
                  <a:cubicBezTo>
                    <a:pt x="21" y="333"/>
                    <a:pt x="24" y="336"/>
                    <a:pt x="30" y="337"/>
                  </a:cubicBezTo>
                  <a:cubicBezTo>
                    <a:pt x="30" y="319"/>
                    <a:pt x="30" y="319"/>
                    <a:pt x="30" y="319"/>
                  </a:cubicBezTo>
                  <a:cubicBezTo>
                    <a:pt x="24" y="319"/>
                    <a:pt x="21" y="322"/>
                    <a:pt x="21" y="328"/>
                  </a:cubicBezTo>
                  <a:close/>
                  <a:moveTo>
                    <a:pt x="53" y="274"/>
                  </a:moveTo>
                  <a:cubicBezTo>
                    <a:pt x="53" y="289"/>
                    <a:pt x="45" y="291"/>
                    <a:pt x="37" y="291"/>
                  </a:cubicBezTo>
                  <a:cubicBezTo>
                    <a:pt x="4" y="291"/>
                    <a:pt x="4" y="291"/>
                    <a:pt x="4" y="291"/>
                  </a:cubicBezTo>
                  <a:cubicBezTo>
                    <a:pt x="4" y="286"/>
                    <a:pt x="4" y="286"/>
                    <a:pt x="4" y="286"/>
                  </a:cubicBezTo>
                  <a:cubicBezTo>
                    <a:pt x="36" y="286"/>
                    <a:pt x="36" y="286"/>
                    <a:pt x="36" y="286"/>
                  </a:cubicBezTo>
                  <a:cubicBezTo>
                    <a:pt x="43" y="286"/>
                    <a:pt x="49" y="284"/>
                    <a:pt x="49" y="273"/>
                  </a:cubicBezTo>
                  <a:cubicBezTo>
                    <a:pt x="49" y="264"/>
                    <a:pt x="45" y="260"/>
                    <a:pt x="35" y="260"/>
                  </a:cubicBezTo>
                  <a:cubicBezTo>
                    <a:pt x="4" y="260"/>
                    <a:pt x="4" y="260"/>
                    <a:pt x="4" y="260"/>
                  </a:cubicBezTo>
                  <a:cubicBezTo>
                    <a:pt x="4" y="255"/>
                    <a:pt x="4" y="255"/>
                    <a:pt x="4" y="255"/>
                  </a:cubicBezTo>
                  <a:cubicBezTo>
                    <a:pt x="34" y="255"/>
                    <a:pt x="34" y="255"/>
                    <a:pt x="34" y="255"/>
                  </a:cubicBezTo>
                  <a:cubicBezTo>
                    <a:pt x="47" y="255"/>
                    <a:pt x="53" y="261"/>
                    <a:pt x="53" y="274"/>
                  </a:cubicBezTo>
                  <a:close/>
                  <a:moveTo>
                    <a:pt x="53" y="221"/>
                  </a:moveTo>
                  <a:cubicBezTo>
                    <a:pt x="30" y="221"/>
                    <a:pt x="30" y="221"/>
                    <a:pt x="30" y="221"/>
                  </a:cubicBezTo>
                  <a:cubicBezTo>
                    <a:pt x="24" y="221"/>
                    <a:pt x="21" y="223"/>
                    <a:pt x="21" y="228"/>
                  </a:cubicBezTo>
                  <a:cubicBezTo>
                    <a:pt x="21" y="234"/>
                    <a:pt x="27" y="239"/>
                    <a:pt x="36" y="239"/>
                  </a:cubicBezTo>
                  <a:cubicBezTo>
                    <a:pt x="53" y="239"/>
                    <a:pt x="53" y="239"/>
                    <a:pt x="53" y="239"/>
                  </a:cubicBezTo>
                  <a:cubicBezTo>
                    <a:pt x="53" y="244"/>
                    <a:pt x="53" y="244"/>
                    <a:pt x="53" y="244"/>
                  </a:cubicBezTo>
                  <a:cubicBezTo>
                    <a:pt x="17" y="244"/>
                    <a:pt x="17" y="244"/>
                    <a:pt x="17" y="244"/>
                  </a:cubicBezTo>
                  <a:cubicBezTo>
                    <a:pt x="17" y="239"/>
                    <a:pt x="17" y="239"/>
                    <a:pt x="17" y="239"/>
                  </a:cubicBezTo>
                  <a:cubicBezTo>
                    <a:pt x="19" y="239"/>
                    <a:pt x="23" y="239"/>
                    <a:pt x="25" y="240"/>
                  </a:cubicBezTo>
                  <a:cubicBezTo>
                    <a:pt x="25" y="239"/>
                    <a:pt x="25" y="239"/>
                    <a:pt x="25" y="239"/>
                  </a:cubicBezTo>
                  <a:cubicBezTo>
                    <a:pt x="20" y="237"/>
                    <a:pt x="16" y="233"/>
                    <a:pt x="16" y="227"/>
                  </a:cubicBezTo>
                  <a:cubicBezTo>
                    <a:pt x="16" y="219"/>
                    <a:pt x="22" y="216"/>
                    <a:pt x="28" y="216"/>
                  </a:cubicBezTo>
                  <a:cubicBezTo>
                    <a:pt x="53" y="216"/>
                    <a:pt x="53" y="216"/>
                    <a:pt x="53" y="216"/>
                  </a:cubicBezTo>
                  <a:lnTo>
                    <a:pt x="53" y="221"/>
                  </a:lnTo>
                  <a:close/>
                  <a:moveTo>
                    <a:pt x="7" y="199"/>
                  </a:moveTo>
                  <a:cubicBezTo>
                    <a:pt x="5" y="199"/>
                    <a:pt x="3" y="201"/>
                    <a:pt x="3" y="203"/>
                  </a:cubicBezTo>
                  <a:cubicBezTo>
                    <a:pt x="3" y="205"/>
                    <a:pt x="5" y="207"/>
                    <a:pt x="7" y="207"/>
                  </a:cubicBezTo>
                  <a:cubicBezTo>
                    <a:pt x="9" y="207"/>
                    <a:pt x="11" y="205"/>
                    <a:pt x="11" y="203"/>
                  </a:cubicBezTo>
                  <a:cubicBezTo>
                    <a:pt x="11" y="201"/>
                    <a:pt x="9" y="199"/>
                    <a:pt x="7" y="199"/>
                  </a:cubicBezTo>
                  <a:close/>
                  <a:moveTo>
                    <a:pt x="53" y="206"/>
                  </a:moveTo>
                  <a:cubicBezTo>
                    <a:pt x="17" y="206"/>
                    <a:pt x="17" y="206"/>
                    <a:pt x="17" y="206"/>
                  </a:cubicBezTo>
                  <a:cubicBezTo>
                    <a:pt x="17" y="200"/>
                    <a:pt x="17" y="200"/>
                    <a:pt x="17" y="200"/>
                  </a:cubicBezTo>
                  <a:cubicBezTo>
                    <a:pt x="53" y="200"/>
                    <a:pt x="53" y="200"/>
                    <a:pt x="53" y="200"/>
                  </a:cubicBezTo>
                  <a:lnTo>
                    <a:pt x="53" y="206"/>
                  </a:lnTo>
                  <a:close/>
                  <a:moveTo>
                    <a:pt x="53" y="176"/>
                  </a:moveTo>
                  <a:cubicBezTo>
                    <a:pt x="53" y="182"/>
                    <a:pt x="53" y="182"/>
                    <a:pt x="53" y="182"/>
                  </a:cubicBezTo>
                  <a:cubicBezTo>
                    <a:pt x="17" y="195"/>
                    <a:pt x="17" y="195"/>
                    <a:pt x="17" y="195"/>
                  </a:cubicBezTo>
                  <a:cubicBezTo>
                    <a:pt x="17" y="189"/>
                    <a:pt x="17" y="189"/>
                    <a:pt x="17" y="189"/>
                  </a:cubicBezTo>
                  <a:cubicBezTo>
                    <a:pt x="40" y="181"/>
                    <a:pt x="40" y="181"/>
                    <a:pt x="40" y="181"/>
                  </a:cubicBezTo>
                  <a:cubicBezTo>
                    <a:pt x="42" y="180"/>
                    <a:pt x="44" y="179"/>
                    <a:pt x="47" y="179"/>
                  </a:cubicBezTo>
                  <a:cubicBezTo>
                    <a:pt x="47" y="179"/>
                    <a:pt x="47" y="179"/>
                    <a:pt x="47" y="179"/>
                  </a:cubicBezTo>
                  <a:cubicBezTo>
                    <a:pt x="45" y="178"/>
                    <a:pt x="42" y="177"/>
                    <a:pt x="41" y="177"/>
                  </a:cubicBezTo>
                  <a:cubicBezTo>
                    <a:pt x="17" y="168"/>
                    <a:pt x="17" y="168"/>
                    <a:pt x="17" y="168"/>
                  </a:cubicBezTo>
                  <a:cubicBezTo>
                    <a:pt x="17" y="162"/>
                    <a:pt x="17" y="162"/>
                    <a:pt x="17" y="162"/>
                  </a:cubicBezTo>
                  <a:lnTo>
                    <a:pt x="53" y="176"/>
                  </a:lnTo>
                  <a:close/>
                  <a:moveTo>
                    <a:pt x="34" y="131"/>
                  </a:moveTo>
                  <a:cubicBezTo>
                    <a:pt x="34" y="155"/>
                    <a:pt x="34" y="155"/>
                    <a:pt x="34" y="155"/>
                  </a:cubicBezTo>
                  <a:cubicBezTo>
                    <a:pt x="44" y="155"/>
                    <a:pt x="49" y="151"/>
                    <a:pt x="49" y="143"/>
                  </a:cubicBezTo>
                  <a:cubicBezTo>
                    <a:pt x="49" y="139"/>
                    <a:pt x="48" y="135"/>
                    <a:pt x="47" y="132"/>
                  </a:cubicBezTo>
                  <a:cubicBezTo>
                    <a:pt x="51" y="132"/>
                    <a:pt x="51" y="132"/>
                    <a:pt x="51" y="132"/>
                  </a:cubicBezTo>
                  <a:cubicBezTo>
                    <a:pt x="53" y="135"/>
                    <a:pt x="53" y="139"/>
                    <a:pt x="53" y="144"/>
                  </a:cubicBezTo>
                  <a:cubicBezTo>
                    <a:pt x="53" y="154"/>
                    <a:pt x="48" y="160"/>
                    <a:pt x="35" y="160"/>
                  </a:cubicBezTo>
                  <a:cubicBezTo>
                    <a:pt x="24" y="160"/>
                    <a:pt x="16" y="154"/>
                    <a:pt x="16" y="145"/>
                  </a:cubicBezTo>
                  <a:cubicBezTo>
                    <a:pt x="16" y="135"/>
                    <a:pt x="23" y="131"/>
                    <a:pt x="31" y="131"/>
                  </a:cubicBezTo>
                  <a:cubicBezTo>
                    <a:pt x="32" y="131"/>
                    <a:pt x="33" y="131"/>
                    <a:pt x="34" y="131"/>
                  </a:cubicBezTo>
                  <a:close/>
                  <a:moveTo>
                    <a:pt x="21" y="145"/>
                  </a:moveTo>
                  <a:cubicBezTo>
                    <a:pt x="21" y="150"/>
                    <a:pt x="24" y="153"/>
                    <a:pt x="30" y="154"/>
                  </a:cubicBezTo>
                  <a:cubicBezTo>
                    <a:pt x="30" y="136"/>
                    <a:pt x="30" y="136"/>
                    <a:pt x="30" y="136"/>
                  </a:cubicBezTo>
                  <a:cubicBezTo>
                    <a:pt x="24" y="136"/>
                    <a:pt x="21" y="139"/>
                    <a:pt x="21" y="145"/>
                  </a:cubicBezTo>
                  <a:close/>
                  <a:moveTo>
                    <a:pt x="22" y="104"/>
                  </a:moveTo>
                  <a:cubicBezTo>
                    <a:pt x="20" y="112"/>
                    <a:pt x="26" y="116"/>
                    <a:pt x="38" y="116"/>
                  </a:cubicBezTo>
                  <a:cubicBezTo>
                    <a:pt x="53" y="116"/>
                    <a:pt x="53" y="116"/>
                    <a:pt x="53" y="116"/>
                  </a:cubicBezTo>
                  <a:cubicBezTo>
                    <a:pt x="53" y="121"/>
                    <a:pt x="53" y="121"/>
                    <a:pt x="53" y="121"/>
                  </a:cubicBezTo>
                  <a:cubicBezTo>
                    <a:pt x="17" y="121"/>
                    <a:pt x="17" y="121"/>
                    <a:pt x="17" y="121"/>
                  </a:cubicBezTo>
                  <a:cubicBezTo>
                    <a:pt x="17" y="116"/>
                    <a:pt x="17" y="116"/>
                    <a:pt x="17" y="116"/>
                  </a:cubicBezTo>
                  <a:cubicBezTo>
                    <a:pt x="19" y="116"/>
                    <a:pt x="23" y="116"/>
                    <a:pt x="26" y="117"/>
                  </a:cubicBezTo>
                  <a:cubicBezTo>
                    <a:pt x="26" y="117"/>
                    <a:pt x="26" y="117"/>
                    <a:pt x="26" y="117"/>
                  </a:cubicBezTo>
                  <a:cubicBezTo>
                    <a:pt x="21" y="115"/>
                    <a:pt x="16" y="112"/>
                    <a:pt x="16" y="104"/>
                  </a:cubicBezTo>
                  <a:lnTo>
                    <a:pt x="22" y="104"/>
                  </a:lnTo>
                  <a:close/>
                  <a:moveTo>
                    <a:pt x="53" y="92"/>
                  </a:moveTo>
                  <a:cubicBezTo>
                    <a:pt x="53" y="95"/>
                    <a:pt x="53" y="98"/>
                    <a:pt x="53" y="100"/>
                  </a:cubicBezTo>
                  <a:cubicBezTo>
                    <a:pt x="48" y="100"/>
                    <a:pt x="48" y="100"/>
                    <a:pt x="48" y="100"/>
                  </a:cubicBezTo>
                  <a:cubicBezTo>
                    <a:pt x="48" y="98"/>
                    <a:pt x="49" y="95"/>
                    <a:pt x="49" y="92"/>
                  </a:cubicBezTo>
                  <a:cubicBezTo>
                    <a:pt x="49" y="87"/>
                    <a:pt x="47" y="83"/>
                    <a:pt x="43" y="83"/>
                  </a:cubicBezTo>
                  <a:cubicBezTo>
                    <a:pt x="34" y="83"/>
                    <a:pt x="40" y="101"/>
                    <a:pt x="27" y="101"/>
                  </a:cubicBezTo>
                  <a:cubicBezTo>
                    <a:pt x="21" y="101"/>
                    <a:pt x="16" y="96"/>
                    <a:pt x="16" y="87"/>
                  </a:cubicBezTo>
                  <a:cubicBezTo>
                    <a:pt x="16" y="84"/>
                    <a:pt x="17" y="82"/>
                    <a:pt x="17" y="80"/>
                  </a:cubicBezTo>
                  <a:cubicBezTo>
                    <a:pt x="22" y="80"/>
                    <a:pt x="22" y="80"/>
                    <a:pt x="22" y="80"/>
                  </a:cubicBezTo>
                  <a:cubicBezTo>
                    <a:pt x="21" y="82"/>
                    <a:pt x="21" y="85"/>
                    <a:pt x="21" y="87"/>
                  </a:cubicBezTo>
                  <a:cubicBezTo>
                    <a:pt x="21" y="92"/>
                    <a:pt x="23" y="95"/>
                    <a:pt x="26" y="95"/>
                  </a:cubicBezTo>
                  <a:cubicBezTo>
                    <a:pt x="35" y="95"/>
                    <a:pt x="30" y="78"/>
                    <a:pt x="42" y="78"/>
                  </a:cubicBezTo>
                  <a:cubicBezTo>
                    <a:pt x="48" y="78"/>
                    <a:pt x="53" y="83"/>
                    <a:pt x="53" y="92"/>
                  </a:cubicBezTo>
                  <a:close/>
                  <a:moveTo>
                    <a:pt x="11" y="66"/>
                  </a:moveTo>
                  <a:cubicBezTo>
                    <a:pt x="11" y="68"/>
                    <a:pt x="9" y="70"/>
                    <a:pt x="7" y="70"/>
                  </a:cubicBezTo>
                  <a:cubicBezTo>
                    <a:pt x="5" y="70"/>
                    <a:pt x="3" y="68"/>
                    <a:pt x="3" y="66"/>
                  </a:cubicBezTo>
                  <a:cubicBezTo>
                    <a:pt x="3" y="64"/>
                    <a:pt x="5" y="63"/>
                    <a:pt x="7" y="63"/>
                  </a:cubicBezTo>
                  <a:cubicBezTo>
                    <a:pt x="9" y="63"/>
                    <a:pt x="11" y="64"/>
                    <a:pt x="11" y="66"/>
                  </a:cubicBezTo>
                  <a:close/>
                  <a:moveTo>
                    <a:pt x="53" y="69"/>
                  </a:moveTo>
                  <a:cubicBezTo>
                    <a:pt x="17" y="69"/>
                    <a:pt x="17" y="69"/>
                    <a:pt x="17" y="69"/>
                  </a:cubicBezTo>
                  <a:cubicBezTo>
                    <a:pt x="17" y="64"/>
                    <a:pt x="17" y="64"/>
                    <a:pt x="17" y="64"/>
                  </a:cubicBezTo>
                  <a:cubicBezTo>
                    <a:pt x="53" y="64"/>
                    <a:pt x="53" y="64"/>
                    <a:pt x="53" y="64"/>
                  </a:cubicBezTo>
                  <a:lnTo>
                    <a:pt x="53" y="69"/>
                  </a:lnTo>
                  <a:close/>
                  <a:moveTo>
                    <a:pt x="53" y="41"/>
                  </a:moveTo>
                  <a:cubicBezTo>
                    <a:pt x="53" y="49"/>
                    <a:pt x="50" y="51"/>
                    <a:pt x="43" y="51"/>
                  </a:cubicBezTo>
                  <a:cubicBezTo>
                    <a:pt x="21" y="51"/>
                    <a:pt x="21" y="51"/>
                    <a:pt x="21" y="51"/>
                  </a:cubicBezTo>
                  <a:cubicBezTo>
                    <a:pt x="21" y="58"/>
                    <a:pt x="21" y="58"/>
                    <a:pt x="21" y="58"/>
                  </a:cubicBezTo>
                  <a:cubicBezTo>
                    <a:pt x="17" y="58"/>
                    <a:pt x="17" y="58"/>
                    <a:pt x="17" y="58"/>
                  </a:cubicBezTo>
                  <a:cubicBezTo>
                    <a:pt x="17" y="51"/>
                    <a:pt x="17" y="51"/>
                    <a:pt x="17" y="51"/>
                  </a:cubicBezTo>
                  <a:cubicBezTo>
                    <a:pt x="5" y="51"/>
                    <a:pt x="5" y="51"/>
                    <a:pt x="5" y="51"/>
                  </a:cubicBezTo>
                  <a:cubicBezTo>
                    <a:pt x="4" y="45"/>
                    <a:pt x="4" y="45"/>
                    <a:pt x="4" y="45"/>
                  </a:cubicBezTo>
                  <a:cubicBezTo>
                    <a:pt x="17" y="45"/>
                    <a:pt x="17" y="45"/>
                    <a:pt x="17" y="45"/>
                  </a:cubicBezTo>
                  <a:cubicBezTo>
                    <a:pt x="17" y="35"/>
                    <a:pt x="17" y="35"/>
                    <a:pt x="17" y="35"/>
                  </a:cubicBezTo>
                  <a:cubicBezTo>
                    <a:pt x="21" y="35"/>
                    <a:pt x="21" y="35"/>
                    <a:pt x="21" y="35"/>
                  </a:cubicBezTo>
                  <a:cubicBezTo>
                    <a:pt x="21" y="45"/>
                    <a:pt x="21" y="45"/>
                    <a:pt x="21" y="45"/>
                  </a:cubicBezTo>
                  <a:cubicBezTo>
                    <a:pt x="40" y="45"/>
                    <a:pt x="40" y="45"/>
                    <a:pt x="40" y="45"/>
                  </a:cubicBezTo>
                  <a:cubicBezTo>
                    <a:pt x="47" y="45"/>
                    <a:pt x="49" y="44"/>
                    <a:pt x="49" y="40"/>
                  </a:cubicBezTo>
                  <a:cubicBezTo>
                    <a:pt x="49" y="38"/>
                    <a:pt x="48" y="36"/>
                    <a:pt x="48" y="35"/>
                  </a:cubicBezTo>
                  <a:cubicBezTo>
                    <a:pt x="53" y="35"/>
                    <a:pt x="53" y="35"/>
                    <a:pt x="53" y="35"/>
                  </a:cubicBezTo>
                  <a:cubicBezTo>
                    <a:pt x="53" y="37"/>
                    <a:pt x="53" y="39"/>
                    <a:pt x="53" y="41"/>
                  </a:cubicBezTo>
                  <a:close/>
                  <a:moveTo>
                    <a:pt x="56" y="15"/>
                  </a:moveTo>
                  <a:cubicBezTo>
                    <a:pt x="67" y="19"/>
                    <a:pt x="71" y="22"/>
                    <a:pt x="71" y="30"/>
                  </a:cubicBezTo>
                  <a:cubicBezTo>
                    <a:pt x="71" y="31"/>
                    <a:pt x="71" y="33"/>
                    <a:pt x="71" y="35"/>
                  </a:cubicBezTo>
                  <a:cubicBezTo>
                    <a:pt x="66" y="34"/>
                    <a:pt x="66" y="34"/>
                    <a:pt x="66" y="34"/>
                  </a:cubicBezTo>
                  <a:cubicBezTo>
                    <a:pt x="66" y="33"/>
                    <a:pt x="66" y="31"/>
                    <a:pt x="66" y="30"/>
                  </a:cubicBezTo>
                  <a:cubicBezTo>
                    <a:pt x="66" y="25"/>
                    <a:pt x="64" y="23"/>
                    <a:pt x="57" y="20"/>
                  </a:cubicBezTo>
                  <a:cubicBezTo>
                    <a:pt x="53" y="19"/>
                    <a:pt x="53" y="19"/>
                    <a:pt x="53" y="19"/>
                  </a:cubicBezTo>
                  <a:cubicBezTo>
                    <a:pt x="17" y="32"/>
                    <a:pt x="17" y="32"/>
                    <a:pt x="17" y="32"/>
                  </a:cubicBezTo>
                  <a:cubicBezTo>
                    <a:pt x="17" y="26"/>
                    <a:pt x="17" y="26"/>
                    <a:pt x="17" y="26"/>
                  </a:cubicBezTo>
                  <a:cubicBezTo>
                    <a:pt x="37" y="19"/>
                    <a:pt x="37" y="19"/>
                    <a:pt x="37" y="19"/>
                  </a:cubicBezTo>
                  <a:cubicBezTo>
                    <a:pt x="41" y="18"/>
                    <a:pt x="43" y="17"/>
                    <a:pt x="46" y="16"/>
                  </a:cubicBezTo>
                  <a:cubicBezTo>
                    <a:pt x="46" y="16"/>
                    <a:pt x="46" y="16"/>
                    <a:pt x="46" y="16"/>
                  </a:cubicBezTo>
                  <a:cubicBezTo>
                    <a:pt x="44" y="15"/>
                    <a:pt x="39" y="14"/>
                    <a:pt x="35" y="12"/>
                  </a:cubicBezTo>
                  <a:cubicBezTo>
                    <a:pt x="17" y="6"/>
                    <a:pt x="17" y="6"/>
                    <a:pt x="17" y="6"/>
                  </a:cubicBezTo>
                  <a:cubicBezTo>
                    <a:pt x="17" y="0"/>
                    <a:pt x="17" y="0"/>
                    <a:pt x="17" y="0"/>
                  </a:cubicBezTo>
                  <a:lnTo>
                    <a:pt x="56" y="15"/>
                  </a:lnTo>
                  <a:close/>
                  <a:moveTo>
                    <a:pt x="113" y="408"/>
                  </a:moveTo>
                  <a:cubicBezTo>
                    <a:pt x="113" y="417"/>
                    <a:pt x="107" y="423"/>
                    <a:pt x="95" y="423"/>
                  </a:cubicBezTo>
                  <a:cubicBezTo>
                    <a:pt x="84" y="423"/>
                    <a:pt x="76" y="417"/>
                    <a:pt x="76" y="406"/>
                  </a:cubicBezTo>
                  <a:cubicBezTo>
                    <a:pt x="76" y="398"/>
                    <a:pt x="81" y="390"/>
                    <a:pt x="94" y="390"/>
                  </a:cubicBezTo>
                  <a:cubicBezTo>
                    <a:pt x="104" y="390"/>
                    <a:pt x="113" y="397"/>
                    <a:pt x="113" y="408"/>
                  </a:cubicBezTo>
                  <a:close/>
                  <a:moveTo>
                    <a:pt x="80" y="407"/>
                  </a:moveTo>
                  <a:cubicBezTo>
                    <a:pt x="80" y="412"/>
                    <a:pt x="85" y="418"/>
                    <a:pt x="94" y="418"/>
                  </a:cubicBezTo>
                  <a:cubicBezTo>
                    <a:pt x="103" y="418"/>
                    <a:pt x="108" y="414"/>
                    <a:pt x="108" y="407"/>
                  </a:cubicBezTo>
                  <a:cubicBezTo>
                    <a:pt x="108" y="401"/>
                    <a:pt x="104" y="396"/>
                    <a:pt x="94" y="396"/>
                  </a:cubicBezTo>
                  <a:cubicBezTo>
                    <a:pt x="86" y="396"/>
                    <a:pt x="80" y="400"/>
                    <a:pt x="80" y="407"/>
                  </a:cubicBezTo>
                  <a:close/>
                  <a:moveTo>
                    <a:pt x="65" y="362"/>
                  </a:moveTo>
                  <a:cubicBezTo>
                    <a:pt x="64" y="364"/>
                    <a:pt x="64" y="366"/>
                    <a:pt x="64" y="368"/>
                  </a:cubicBezTo>
                  <a:cubicBezTo>
                    <a:pt x="64" y="373"/>
                    <a:pt x="67" y="375"/>
                    <a:pt x="74" y="375"/>
                  </a:cubicBezTo>
                  <a:cubicBezTo>
                    <a:pt x="77" y="375"/>
                    <a:pt x="77" y="375"/>
                    <a:pt x="77" y="375"/>
                  </a:cubicBezTo>
                  <a:cubicBezTo>
                    <a:pt x="77" y="365"/>
                    <a:pt x="77" y="365"/>
                    <a:pt x="77" y="365"/>
                  </a:cubicBezTo>
                  <a:cubicBezTo>
                    <a:pt x="81" y="365"/>
                    <a:pt x="81" y="365"/>
                    <a:pt x="81" y="365"/>
                  </a:cubicBezTo>
                  <a:cubicBezTo>
                    <a:pt x="81" y="375"/>
                    <a:pt x="81" y="375"/>
                    <a:pt x="81" y="375"/>
                  </a:cubicBezTo>
                  <a:cubicBezTo>
                    <a:pt x="112" y="375"/>
                    <a:pt x="112" y="375"/>
                    <a:pt x="112" y="375"/>
                  </a:cubicBezTo>
                  <a:cubicBezTo>
                    <a:pt x="112" y="381"/>
                    <a:pt x="112" y="381"/>
                    <a:pt x="112" y="381"/>
                  </a:cubicBezTo>
                  <a:cubicBezTo>
                    <a:pt x="81" y="381"/>
                    <a:pt x="81" y="381"/>
                    <a:pt x="81" y="381"/>
                  </a:cubicBezTo>
                  <a:cubicBezTo>
                    <a:pt x="81" y="389"/>
                    <a:pt x="81" y="389"/>
                    <a:pt x="81" y="389"/>
                  </a:cubicBezTo>
                  <a:cubicBezTo>
                    <a:pt x="77" y="389"/>
                    <a:pt x="77" y="389"/>
                    <a:pt x="77" y="389"/>
                  </a:cubicBezTo>
                  <a:cubicBezTo>
                    <a:pt x="77" y="381"/>
                    <a:pt x="77" y="381"/>
                    <a:pt x="77" y="381"/>
                  </a:cubicBezTo>
                  <a:cubicBezTo>
                    <a:pt x="74" y="381"/>
                    <a:pt x="74" y="381"/>
                    <a:pt x="74" y="381"/>
                  </a:cubicBezTo>
                  <a:cubicBezTo>
                    <a:pt x="64" y="381"/>
                    <a:pt x="60" y="376"/>
                    <a:pt x="60" y="367"/>
                  </a:cubicBezTo>
                  <a:cubicBezTo>
                    <a:pt x="60" y="365"/>
                    <a:pt x="60" y="363"/>
                    <a:pt x="60" y="361"/>
                  </a:cubicBezTo>
                  <a:lnTo>
                    <a:pt x="65" y="362"/>
                  </a:lnTo>
                  <a:close/>
                  <a:moveTo>
                    <a:pt x="112" y="298"/>
                  </a:moveTo>
                  <a:cubicBezTo>
                    <a:pt x="82" y="302"/>
                    <a:pt x="82" y="302"/>
                    <a:pt x="82" y="302"/>
                  </a:cubicBezTo>
                  <a:cubicBezTo>
                    <a:pt x="76" y="303"/>
                    <a:pt x="73" y="303"/>
                    <a:pt x="70" y="304"/>
                  </a:cubicBezTo>
                  <a:cubicBezTo>
                    <a:pt x="70" y="304"/>
                    <a:pt x="70" y="304"/>
                    <a:pt x="70" y="304"/>
                  </a:cubicBezTo>
                  <a:cubicBezTo>
                    <a:pt x="72" y="304"/>
                    <a:pt x="75" y="305"/>
                    <a:pt x="78" y="306"/>
                  </a:cubicBezTo>
                  <a:cubicBezTo>
                    <a:pt x="112" y="318"/>
                    <a:pt x="112" y="318"/>
                    <a:pt x="112" y="318"/>
                  </a:cubicBezTo>
                  <a:cubicBezTo>
                    <a:pt x="112" y="324"/>
                    <a:pt x="112" y="324"/>
                    <a:pt x="112" y="324"/>
                  </a:cubicBezTo>
                  <a:cubicBezTo>
                    <a:pt x="81" y="335"/>
                    <a:pt x="81" y="335"/>
                    <a:pt x="81" y="335"/>
                  </a:cubicBezTo>
                  <a:cubicBezTo>
                    <a:pt x="77" y="336"/>
                    <a:pt x="73" y="337"/>
                    <a:pt x="70" y="338"/>
                  </a:cubicBezTo>
                  <a:cubicBezTo>
                    <a:pt x="70" y="338"/>
                    <a:pt x="70" y="338"/>
                    <a:pt x="70" y="338"/>
                  </a:cubicBezTo>
                  <a:cubicBezTo>
                    <a:pt x="74" y="338"/>
                    <a:pt x="78" y="338"/>
                    <a:pt x="83" y="339"/>
                  </a:cubicBezTo>
                  <a:cubicBezTo>
                    <a:pt x="112" y="343"/>
                    <a:pt x="112" y="343"/>
                    <a:pt x="112" y="343"/>
                  </a:cubicBezTo>
                  <a:cubicBezTo>
                    <a:pt x="112" y="348"/>
                    <a:pt x="112" y="348"/>
                    <a:pt x="112" y="348"/>
                  </a:cubicBezTo>
                  <a:cubicBezTo>
                    <a:pt x="64" y="341"/>
                    <a:pt x="64" y="341"/>
                    <a:pt x="64" y="341"/>
                  </a:cubicBezTo>
                  <a:cubicBezTo>
                    <a:pt x="64" y="334"/>
                    <a:pt x="64" y="334"/>
                    <a:pt x="64" y="334"/>
                  </a:cubicBezTo>
                  <a:cubicBezTo>
                    <a:pt x="96" y="323"/>
                    <a:pt x="96" y="323"/>
                    <a:pt x="96" y="323"/>
                  </a:cubicBezTo>
                  <a:cubicBezTo>
                    <a:pt x="100" y="322"/>
                    <a:pt x="103" y="321"/>
                    <a:pt x="106" y="321"/>
                  </a:cubicBezTo>
                  <a:cubicBezTo>
                    <a:pt x="106" y="320"/>
                    <a:pt x="106" y="320"/>
                    <a:pt x="106" y="320"/>
                  </a:cubicBezTo>
                  <a:cubicBezTo>
                    <a:pt x="103" y="320"/>
                    <a:pt x="100" y="319"/>
                    <a:pt x="97" y="318"/>
                  </a:cubicBezTo>
                  <a:cubicBezTo>
                    <a:pt x="64" y="306"/>
                    <a:pt x="64" y="306"/>
                    <a:pt x="64" y="306"/>
                  </a:cubicBezTo>
                  <a:cubicBezTo>
                    <a:pt x="64" y="299"/>
                    <a:pt x="64" y="299"/>
                    <a:pt x="64" y="299"/>
                  </a:cubicBezTo>
                  <a:cubicBezTo>
                    <a:pt x="112" y="292"/>
                    <a:pt x="112" y="292"/>
                    <a:pt x="112" y="292"/>
                  </a:cubicBezTo>
                  <a:lnTo>
                    <a:pt x="112" y="298"/>
                  </a:lnTo>
                  <a:close/>
                  <a:moveTo>
                    <a:pt x="112" y="264"/>
                  </a:moveTo>
                  <a:cubicBezTo>
                    <a:pt x="109" y="264"/>
                    <a:pt x="107" y="264"/>
                    <a:pt x="105" y="264"/>
                  </a:cubicBezTo>
                  <a:cubicBezTo>
                    <a:pt x="105" y="264"/>
                    <a:pt x="105" y="264"/>
                    <a:pt x="105" y="264"/>
                  </a:cubicBezTo>
                  <a:cubicBezTo>
                    <a:pt x="109" y="266"/>
                    <a:pt x="113" y="271"/>
                    <a:pt x="113" y="277"/>
                  </a:cubicBezTo>
                  <a:cubicBezTo>
                    <a:pt x="113" y="282"/>
                    <a:pt x="110" y="286"/>
                    <a:pt x="104" y="286"/>
                  </a:cubicBezTo>
                  <a:cubicBezTo>
                    <a:pt x="97" y="286"/>
                    <a:pt x="92" y="279"/>
                    <a:pt x="92" y="265"/>
                  </a:cubicBezTo>
                  <a:cubicBezTo>
                    <a:pt x="89" y="265"/>
                    <a:pt x="89" y="265"/>
                    <a:pt x="89" y="265"/>
                  </a:cubicBezTo>
                  <a:cubicBezTo>
                    <a:pt x="83" y="265"/>
                    <a:pt x="80" y="267"/>
                    <a:pt x="80" y="273"/>
                  </a:cubicBezTo>
                  <a:cubicBezTo>
                    <a:pt x="80" y="276"/>
                    <a:pt x="81" y="281"/>
                    <a:pt x="83" y="284"/>
                  </a:cubicBezTo>
                  <a:cubicBezTo>
                    <a:pt x="79" y="284"/>
                    <a:pt x="79" y="284"/>
                    <a:pt x="79" y="284"/>
                  </a:cubicBezTo>
                  <a:cubicBezTo>
                    <a:pt x="77" y="281"/>
                    <a:pt x="76" y="277"/>
                    <a:pt x="76" y="272"/>
                  </a:cubicBezTo>
                  <a:cubicBezTo>
                    <a:pt x="76" y="262"/>
                    <a:pt x="81" y="259"/>
                    <a:pt x="88" y="259"/>
                  </a:cubicBezTo>
                  <a:cubicBezTo>
                    <a:pt x="101" y="259"/>
                    <a:pt x="101" y="259"/>
                    <a:pt x="101" y="259"/>
                  </a:cubicBezTo>
                  <a:cubicBezTo>
                    <a:pt x="105" y="259"/>
                    <a:pt x="109" y="259"/>
                    <a:pt x="112" y="259"/>
                  </a:cubicBezTo>
                  <a:lnTo>
                    <a:pt x="112" y="264"/>
                  </a:lnTo>
                  <a:close/>
                  <a:moveTo>
                    <a:pt x="95" y="265"/>
                  </a:moveTo>
                  <a:cubicBezTo>
                    <a:pt x="95" y="278"/>
                    <a:pt x="100" y="281"/>
                    <a:pt x="103" y="281"/>
                  </a:cubicBezTo>
                  <a:cubicBezTo>
                    <a:pt x="106" y="281"/>
                    <a:pt x="108" y="279"/>
                    <a:pt x="108" y="275"/>
                  </a:cubicBezTo>
                  <a:cubicBezTo>
                    <a:pt x="108" y="269"/>
                    <a:pt x="102" y="265"/>
                    <a:pt x="96" y="265"/>
                  </a:cubicBezTo>
                  <a:lnTo>
                    <a:pt x="95" y="265"/>
                  </a:lnTo>
                  <a:close/>
                  <a:moveTo>
                    <a:pt x="112" y="226"/>
                  </a:moveTo>
                  <a:cubicBezTo>
                    <a:pt x="89" y="226"/>
                    <a:pt x="89" y="226"/>
                    <a:pt x="89" y="226"/>
                  </a:cubicBezTo>
                  <a:cubicBezTo>
                    <a:pt x="84" y="226"/>
                    <a:pt x="80" y="228"/>
                    <a:pt x="80" y="233"/>
                  </a:cubicBezTo>
                  <a:cubicBezTo>
                    <a:pt x="80" y="239"/>
                    <a:pt x="87" y="244"/>
                    <a:pt x="95" y="244"/>
                  </a:cubicBezTo>
                  <a:cubicBezTo>
                    <a:pt x="112" y="244"/>
                    <a:pt x="112" y="244"/>
                    <a:pt x="112" y="244"/>
                  </a:cubicBezTo>
                  <a:cubicBezTo>
                    <a:pt x="112" y="249"/>
                    <a:pt x="112" y="249"/>
                    <a:pt x="112" y="249"/>
                  </a:cubicBezTo>
                  <a:cubicBezTo>
                    <a:pt x="77" y="249"/>
                    <a:pt x="77" y="249"/>
                    <a:pt x="77" y="249"/>
                  </a:cubicBezTo>
                  <a:cubicBezTo>
                    <a:pt x="77" y="244"/>
                    <a:pt x="77" y="244"/>
                    <a:pt x="77" y="244"/>
                  </a:cubicBezTo>
                  <a:cubicBezTo>
                    <a:pt x="79" y="244"/>
                    <a:pt x="82" y="244"/>
                    <a:pt x="84" y="244"/>
                  </a:cubicBezTo>
                  <a:cubicBezTo>
                    <a:pt x="85" y="244"/>
                    <a:pt x="85" y="244"/>
                    <a:pt x="85" y="244"/>
                  </a:cubicBezTo>
                  <a:cubicBezTo>
                    <a:pt x="79" y="242"/>
                    <a:pt x="76" y="238"/>
                    <a:pt x="76" y="231"/>
                  </a:cubicBezTo>
                  <a:cubicBezTo>
                    <a:pt x="76" y="223"/>
                    <a:pt x="81" y="221"/>
                    <a:pt x="87" y="221"/>
                  </a:cubicBezTo>
                  <a:cubicBezTo>
                    <a:pt x="112" y="221"/>
                    <a:pt x="112" y="221"/>
                    <a:pt x="112" y="221"/>
                  </a:cubicBezTo>
                  <a:lnTo>
                    <a:pt x="112" y="226"/>
                  </a:lnTo>
                  <a:close/>
                  <a:moveTo>
                    <a:pt x="113" y="197"/>
                  </a:moveTo>
                  <a:cubicBezTo>
                    <a:pt x="113" y="205"/>
                    <a:pt x="109" y="213"/>
                    <a:pt x="96" y="213"/>
                  </a:cubicBezTo>
                  <a:cubicBezTo>
                    <a:pt x="84" y="213"/>
                    <a:pt x="76" y="207"/>
                    <a:pt x="76" y="195"/>
                  </a:cubicBezTo>
                  <a:cubicBezTo>
                    <a:pt x="76" y="192"/>
                    <a:pt x="76" y="190"/>
                    <a:pt x="77" y="187"/>
                  </a:cubicBezTo>
                  <a:cubicBezTo>
                    <a:pt x="82" y="188"/>
                    <a:pt x="82" y="188"/>
                    <a:pt x="82" y="188"/>
                  </a:cubicBezTo>
                  <a:cubicBezTo>
                    <a:pt x="81" y="190"/>
                    <a:pt x="80" y="193"/>
                    <a:pt x="80" y="196"/>
                  </a:cubicBezTo>
                  <a:cubicBezTo>
                    <a:pt x="80" y="203"/>
                    <a:pt x="86" y="207"/>
                    <a:pt x="95" y="207"/>
                  </a:cubicBezTo>
                  <a:cubicBezTo>
                    <a:pt x="102" y="207"/>
                    <a:pt x="108" y="205"/>
                    <a:pt x="108" y="196"/>
                  </a:cubicBezTo>
                  <a:cubicBezTo>
                    <a:pt x="108" y="193"/>
                    <a:pt x="107" y="190"/>
                    <a:pt x="106" y="187"/>
                  </a:cubicBezTo>
                  <a:cubicBezTo>
                    <a:pt x="111" y="187"/>
                    <a:pt x="111" y="187"/>
                    <a:pt x="111" y="187"/>
                  </a:cubicBezTo>
                  <a:cubicBezTo>
                    <a:pt x="112" y="189"/>
                    <a:pt x="113" y="193"/>
                    <a:pt x="113" y="197"/>
                  </a:cubicBezTo>
                  <a:close/>
                  <a:moveTo>
                    <a:pt x="112" y="157"/>
                  </a:moveTo>
                  <a:cubicBezTo>
                    <a:pt x="89" y="157"/>
                    <a:pt x="89" y="157"/>
                    <a:pt x="89" y="157"/>
                  </a:cubicBezTo>
                  <a:cubicBezTo>
                    <a:pt x="84" y="157"/>
                    <a:pt x="80" y="158"/>
                    <a:pt x="80" y="164"/>
                  </a:cubicBezTo>
                  <a:cubicBezTo>
                    <a:pt x="80" y="170"/>
                    <a:pt x="87" y="174"/>
                    <a:pt x="95" y="174"/>
                  </a:cubicBezTo>
                  <a:cubicBezTo>
                    <a:pt x="112" y="174"/>
                    <a:pt x="112" y="174"/>
                    <a:pt x="112" y="174"/>
                  </a:cubicBezTo>
                  <a:cubicBezTo>
                    <a:pt x="112" y="180"/>
                    <a:pt x="112" y="180"/>
                    <a:pt x="112" y="180"/>
                  </a:cubicBezTo>
                  <a:cubicBezTo>
                    <a:pt x="60" y="180"/>
                    <a:pt x="60" y="180"/>
                    <a:pt x="60" y="180"/>
                  </a:cubicBezTo>
                  <a:cubicBezTo>
                    <a:pt x="60" y="174"/>
                    <a:pt x="60" y="174"/>
                    <a:pt x="60" y="174"/>
                  </a:cubicBezTo>
                  <a:cubicBezTo>
                    <a:pt x="77" y="174"/>
                    <a:pt x="77" y="174"/>
                    <a:pt x="77" y="174"/>
                  </a:cubicBezTo>
                  <a:cubicBezTo>
                    <a:pt x="80" y="174"/>
                    <a:pt x="83" y="175"/>
                    <a:pt x="84" y="175"/>
                  </a:cubicBezTo>
                  <a:cubicBezTo>
                    <a:pt x="84" y="175"/>
                    <a:pt x="84" y="175"/>
                    <a:pt x="84" y="175"/>
                  </a:cubicBezTo>
                  <a:cubicBezTo>
                    <a:pt x="79" y="173"/>
                    <a:pt x="76" y="168"/>
                    <a:pt x="76" y="162"/>
                  </a:cubicBezTo>
                  <a:cubicBezTo>
                    <a:pt x="76" y="154"/>
                    <a:pt x="81" y="151"/>
                    <a:pt x="87" y="151"/>
                  </a:cubicBezTo>
                  <a:cubicBezTo>
                    <a:pt x="112" y="151"/>
                    <a:pt x="112" y="151"/>
                    <a:pt x="112" y="151"/>
                  </a:cubicBezTo>
                  <a:lnTo>
                    <a:pt x="112" y="157"/>
                  </a:lnTo>
                  <a:close/>
                  <a:moveTo>
                    <a:pt x="93" y="114"/>
                  </a:moveTo>
                  <a:cubicBezTo>
                    <a:pt x="93" y="138"/>
                    <a:pt x="93" y="138"/>
                    <a:pt x="93" y="138"/>
                  </a:cubicBezTo>
                  <a:cubicBezTo>
                    <a:pt x="104" y="138"/>
                    <a:pt x="108" y="134"/>
                    <a:pt x="108" y="126"/>
                  </a:cubicBezTo>
                  <a:cubicBezTo>
                    <a:pt x="108" y="122"/>
                    <a:pt x="107" y="119"/>
                    <a:pt x="106" y="116"/>
                  </a:cubicBezTo>
                  <a:cubicBezTo>
                    <a:pt x="111" y="115"/>
                    <a:pt x="111" y="115"/>
                    <a:pt x="111" y="115"/>
                  </a:cubicBezTo>
                  <a:cubicBezTo>
                    <a:pt x="112" y="119"/>
                    <a:pt x="113" y="123"/>
                    <a:pt x="113" y="127"/>
                  </a:cubicBezTo>
                  <a:cubicBezTo>
                    <a:pt x="113" y="138"/>
                    <a:pt x="107" y="144"/>
                    <a:pt x="95" y="144"/>
                  </a:cubicBezTo>
                  <a:cubicBezTo>
                    <a:pt x="84" y="144"/>
                    <a:pt x="76" y="138"/>
                    <a:pt x="76" y="128"/>
                  </a:cubicBezTo>
                  <a:cubicBezTo>
                    <a:pt x="76" y="118"/>
                    <a:pt x="83" y="114"/>
                    <a:pt x="91" y="114"/>
                  </a:cubicBezTo>
                  <a:cubicBezTo>
                    <a:pt x="91" y="114"/>
                    <a:pt x="92" y="114"/>
                    <a:pt x="93" y="114"/>
                  </a:cubicBezTo>
                  <a:close/>
                  <a:moveTo>
                    <a:pt x="80" y="128"/>
                  </a:moveTo>
                  <a:cubicBezTo>
                    <a:pt x="80" y="133"/>
                    <a:pt x="84" y="137"/>
                    <a:pt x="89" y="138"/>
                  </a:cubicBezTo>
                  <a:cubicBezTo>
                    <a:pt x="89" y="120"/>
                    <a:pt x="89" y="120"/>
                    <a:pt x="89" y="120"/>
                  </a:cubicBezTo>
                  <a:cubicBezTo>
                    <a:pt x="84" y="120"/>
                    <a:pt x="80" y="123"/>
                    <a:pt x="80" y="128"/>
                  </a:cubicBezTo>
                  <a:close/>
                  <a:moveTo>
                    <a:pt x="113" y="100"/>
                  </a:moveTo>
                  <a:cubicBezTo>
                    <a:pt x="113" y="103"/>
                    <a:pt x="113" y="106"/>
                    <a:pt x="112" y="108"/>
                  </a:cubicBezTo>
                  <a:cubicBezTo>
                    <a:pt x="107" y="108"/>
                    <a:pt x="107" y="108"/>
                    <a:pt x="107" y="108"/>
                  </a:cubicBezTo>
                  <a:cubicBezTo>
                    <a:pt x="108" y="106"/>
                    <a:pt x="108" y="103"/>
                    <a:pt x="108" y="100"/>
                  </a:cubicBezTo>
                  <a:cubicBezTo>
                    <a:pt x="108" y="95"/>
                    <a:pt x="106" y="91"/>
                    <a:pt x="102" y="91"/>
                  </a:cubicBezTo>
                  <a:cubicBezTo>
                    <a:pt x="94" y="91"/>
                    <a:pt x="99" y="109"/>
                    <a:pt x="86" y="109"/>
                  </a:cubicBezTo>
                  <a:cubicBezTo>
                    <a:pt x="80" y="109"/>
                    <a:pt x="76" y="104"/>
                    <a:pt x="76" y="95"/>
                  </a:cubicBezTo>
                  <a:cubicBezTo>
                    <a:pt x="76" y="92"/>
                    <a:pt x="76" y="90"/>
                    <a:pt x="77" y="88"/>
                  </a:cubicBezTo>
                  <a:cubicBezTo>
                    <a:pt x="81" y="88"/>
                    <a:pt x="81" y="88"/>
                    <a:pt x="81" y="88"/>
                  </a:cubicBezTo>
                  <a:cubicBezTo>
                    <a:pt x="81" y="90"/>
                    <a:pt x="80" y="93"/>
                    <a:pt x="80" y="95"/>
                  </a:cubicBezTo>
                  <a:cubicBezTo>
                    <a:pt x="80" y="100"/>
                    <a:pt x="82" y="103"/>
                    <a:pt x="86" y="103"/>
                  </a:cubicBezTo>
                  <a:cubicBezTo>
                    <a:pt x="94" y="103"/>
                    <a:pt x="89" y="86"/>
                    <a:pt x="102" y="86"/>
                  </a:cubicBezTo>
                  <a:cubicBezTo>
                    <a:pt x="108" y="86"/>
                    <a:pt x="113" y="91"/>
                    <a:pt x="113" y="100"/>
                  </a:cubicBezTo>
                  <a:close/>
                  <a:moveTo>
                    <a:pt x="113" y="66"/>
                  </a:moveTo>
                  <a:cubicBezTo>
                    <a:pt x="113" y="74"/>
                    <a:pt x="110" y="76"/>
                    <a:pt x="102" y="76"/>
                  </a:cubicBezTo>
                  <a:cubicBezTo>
                    <a:pt x="81" y="76"/>
                    <a:pt x="81" y="76"/>
                    <a:pt x="81" y="76"/>
                  </a:cubicBezTo>
                  <a:cubicBezTo>
                    <a:pt x="81" y="83"/>
                    <a:pt x="81" y="83"/>
                    <a:pt x="81" y="83"/>
                  </a:cubicBezTo>
                  <a:cubicBezTo>
                    <a:pt x="77" y="83"/>
                    <a:pt x="77" y="83"/>
                    <a:pt x="77" y="83"/>
                  </a:cubicBezTo>
                  <a:cubicBezTo>
                    <a:pt x="77" y="76"/>
                    <a:pt x="77" y="76"/>
                    <a:pt x="77" y="76"/>
                  </a:cubicBezTo>
                  <a:cubicBezTo>
                    <a:pt x="65" y="76"/>
                    <a:pt x="65" y="76"/>
                    <a:pt x="65" y="76"/>
                  </a:cubicBezTo>
                  <a:cubicBezTo>
                    <a:pt x="63" y="70"/>
                    <a:pt x="63" y="70"/>
                    <a:pt x="63" y="70"/>
                  </a:cubicBezTo>
                  <a:cubicBezTo>
                    <a:pt x="77" y="70"/>
                    <a:pt x="77" y="70"/>
                    <a:pt x="77" y="70"/>
                  </a:cubicBezTo>
                  <a:cubicBezTo>
                    <a:pt x="77" y="60"/>
                    <a:pt x="77" y="60"/>
                    <a:pt x="77" y="60"/>
                  </a:cubicBezTo>
                  <a:cubicBezTo>
                    <a:pt x="81" y="60"/>
                    <a:pt x="81" y="60"/>
                    <a:pt x="81" y="60"/>
                  </a:cubicBezTo>
                  <a:cubicBezTo>
                    <a:pt x="81" y="70"/>
                    <a:pt x="81" y="70"/>
                    <a:pt x="81" y="70"/>
                  </a:cubicBezTo>
                  <a:cubicBezTo>
                    <a:pt x="100" y="70"/>
                    <a:pt x="100" y="70"/>
                    <a:pt x="100" y="70"/>
                  </a:cubicBezTo>
                  <a:cubicBezTo>
                    <a:pt x="106" y="70"/>
                    <a:pt x="108" y="69"/>
                    <a:pt x="108" y="65"/>
                  </a:cubicBezTo>
                  <a:cubicBezTo>
                    <a:pt x="108" y="63"/>
                    <a:pt x="108" y="61"/>
                    <a:pt x="107" y="60"/>
                  </a:cubicBezTo>
                  <a:cubicBezTo>
                    <a:pt x="112" y="60"/>
                    <a:pt x="112" y="60"/>
                    <a:pt x="112" y="60"/>
                  </a:cubicBezTo>
                  <a:cubicBezTo>
                    <a:pt x="112" y="62"/>
                    <a:pt x="113" y="64"/>
                    <a:pt x="113" y="66"/>
                  </a:cubicBezTo>
                  <a:close/>
                  <a:moveTo>
                    <a:pt x="93" y="26"/>
                  </a:moveTo>
                  <a:cubicBezTo>
                    <a:pt x="93" y="50"/>
                    <a:pt x="93" y="50"/>
                    <a:pt x="93" y="50"/>
                  </a:cubicBezTo>
                  <a:cubicBezTo>
                    <a:pt x="104" y="50"/>
                    <a:pt x="108" y="46"/>
                    <a:pt x="108" y="38"/>
                  </a:cubicBezTo>
                  <a:cubicBezTo>
                    <a:pt x="108" y="35"/>
                    <a:pt x="107" y="31"/>
                    <a:pt x="106" y="28"/>
                  </a:cubicBezTo>
                  <a:cubicBezTo>
                    <a:pt x="111" y="27"/>
                    <a:pt x="111" y="27"/>
                    <a:pt x="111" y="27"/>
                  </a:cubicBezTo>
                  <a:cubicBezTo>
                    <a:pt x="112" y="31"/>
                    <a:pt x="113" y="35"/>
                    <a:pt x="113" y="39"/>
                  </a:cubicBezTo>
                  <a:cubicBezTo>
                    <a:pt x="113" y="50"/>
                    <a:pt x="107" y="56"/>
                    <a:pt x="95" y="56"/>
                  </a:cubicBezTo>
                  <a:cubicBezTo>
                    <a:pt x="84" y="56"/>
                    <a:pt x="76" y="50"/>
                    <a:pt x="76" y="40"/>
                  </a:cubicBezTo>
                  <a:cubicBezTo>
                    <a:pt x="76" y="30"/>
                    <a:pt x="83" y="26"/>
                    <a:pt x="91" y="26"/>
                  </a:cubicBezTo>
                  <a:cubicBezTo>
                    <a:pt x="91" y="26"/>
                    <a:pt x="92" y="26"/>
                    <a:pt x="93" y="26"/>
                  </a:cubicBezTo>
                  <a:close/>
                  <a:moveTo>
                    <a:pt x="80" y="40"/>
                  </a:moveTo>
                  <a:cubicBezTo>
                    <a:pt x="80" y="45"/>
                    <a:pt x="84" y="49"/>
                    <a:pt x="89" y="50"/>
                  </a:cubicBezTo>
                  <a:cubicBezTo>
                    <a:pt x="89" y="32"/>
                    <a:pt x="89" y="32"/>
                    <a:pt x="89" y="32"/>
                  </a:cubicBezTo>
                  <a:cubicBezTo>
                    <a:pt x="84" y="32"/>
                    <a:pt x="80" y="35"/>
                    <a:pt x="80" y="40"/>
                  </a:cubicBezTo>
                  <a:close/>
                  <a:moveTo>
                    <a:pt x="81" y="1"/>
                  </a:moveTo>
                  <a:cubicBezTo>
                    <a:pt x="80" y="9"/>
                    <a:pt x="86" y="13"/>
                    <a:pt x="98" y="13"/>
                  </a:cubicBezTo>
                  <a:cubicBezTo>
                    <a:pt x="112" y="13"/>
                    <a:pt x="112" y="13"/>
                    <a:pt x="112" y="13"/>
                  </a:cubicBezTo>
                  <a:cubicBezTo>
                    <a:pt x="112" y="18"/>
                    <a:pt x="112" y="18"/>
                    <a:pt x="112" y="18"/>
                  </a:cubicBezTo>
                  <a:cubicBezTo>
                    <a:pt x="77" y="18"/>
                    <a:pt x="77" y="18"/>
                    <a:pt x="77" y="18"/>
                  </a:cubicBezTo>
                  <a:cubicBezTo>
                    <a:pt x="77" y="13"/>
                    <a:pt x="77" y="13"/>
                    <a:pt x="77" y="13"/>
                  </a:cubicBezTo>
                  <a:cubicBezTo>
                    <a:pt x="79" y="13"/>
                    <a:pt x="82" y="13"/>
                    <a:pt x="86" y="13"/>
                  </a:cubicBezTo>
                  <a:cubicBezTo>
                    <a:pt x="86" y="13"/>
                    <a:pt x="86" y="13"/>
                    <a:pt x="86" y="13"/>
                  </a:cubicBezTo>
                  <a:cubicBezTo>
                    <a:pt x="80" y="12"/>
                    <a:pt x="75" y="8"/>
                    <a:pt x="76" y="1"/>
                  </a:cubicBezTo>
                  <a:lnTo>
                    <a:pt x="81" y="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
        <p:nvSpPr>
          <p:cNvPr id="2054" name="Text Box 10"/>
          <p:cNvSpPr txBox="1">
            <a:spLocks noChangeArrowheads="1"/>
          </p:cNvSpPr>
          <p:nvPr/>
        </p:nvSpPr>
        <p:spPr bwMode="auto">
          <a:xfrm rot="-5400000">
            <a:off x="92869" y="6582569"/>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bg1"/>
                </a:solidFill>
                <a:latin typeface="Arial" charset="0"/>
              </a:defRPr>
            </a:lvl1pPr>
            <a:lvl2pPr marL="742950" indent="-285750">
              <a:defRPr b="1">
                <a:solidFill>
                  <a:schemeClr val="bg1"/>
                </a:solidFill>
                <a:latin typeface="Arial" charset="0"/>
              </a:defRPr>
            </a:lvl2pPr>
            <a:lvl3pPr marL="1143000" indent="-228600">
              <a:defRPr b="1">
                <a:solidFill>
                  <a:schemeClr val="bg1"/>
                </a:solidFill>
                <a:latin typeface="Arial" charset="0"/>
              </a:defRPr>
            </a:lvl3pPr>
            <a:lvl4pPr marL="1600200" indent="-228600">
              <a:defRPr b="1">
                <a:solidFill>
                  <a:schemeClr val="bg1"/>
                </a:solidFill>
                <a:latin typeface="Arial" charset="0"/>
              </a:defRPr>
            </a:lvl4pPr>
            <a:lvl5pPr marL="2057400" indent="-228600">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defRPr b="1">
                <a:solidFill>
                  <a:schemeClr val="bg1"/>
                </a:solidFill>
                <a:latin typeface="Arial" charset="0"/>
              </a:defRPr>
            </a:lvl9pPr>
          </a:lstStyle>
          <a:p>
            <a:pPr eaLnBrk="1" hangingPunct="1">
              <a:lnSpc>
                <a:spcPct val="100000"/>
              </a:lnSpc>
              <a:buClrTx/>
              <a:buSzTx/>
              <a:buFontTx/>
              <a:buNone/>
              <a:defRPr/>
            </a:pPr>
            <a:endParaRPr lang="en-US" altLang="en-US" b="0" smtClean="0">
              <a:solidFill>
                <a:srgbClr val="D22332"/>
              </a:solidFill>
            </a:endParaRPr>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56" r:id="rId6"/>
    <p:sldLayoutId id="2147483940" r:id="rId7"/>
    <p:sldLayoutId id="2147483941" r:id="rId8"/>
    <p:sldLayoutId id="2147483942" r:id="rId9"/>
    <p:sldLayoutId id="2147483943" r:id="rId10"/>
    <p:sldLayoutId id="214748394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endParaRPr lang="en-GB" altLang="en-US" dirty="0"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73337097-355F-4F33-903A-670A41A15EBB}" type="datetimeFigureOut">
              <a:rPr lang="en-GB" altLang="en-US"/>
              <a:pPr>
                <a:defRPr/>
              </a:pPr>
              <a:t>18/06/2019</a:t>
            </a:fld>
            <a:endParaRPr lang="en-GB"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F90D7830-B14B-4765-9D57-F8BE06B74CC6}"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hyperlink" Target="http://www.europeansocialsurvey.org/data/"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611560" y="931503"/>
            <a:ext cx="7985125"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9pPr>
          </a:lstStyle>
          <a:p>
            <a:pPr algn="ctr" eaLnBrk="1" hangingPunct="1">
              <a:lnSpc>
                <a:spcPct val="100000"/>
              </a:lnSpc>
              <a:spcBef>
                <a:spcPts val="850"/>
              </a:spcBef>
              <a:buClr>
                <a:srgbClr val="00007D"/>
              </a:buClr>
              <a:buSzPct val="75000"/>
            </a:pPr>
            <a:endParaRPr lang="en-GB" altLang="en-US" sz="2000" b="0" dirty="0">
              <a:solidFill>
                <a:srgbClr val="FF0000"/>
              </a:solidFill>
              <a:latin typeface="Calibri" pitchFamily="34" charset="0"/>
            </a:endParaRPr>
          </a:p>
          <a:p>
            <a:pPr algn="ctr" eaLnBrk="1" hangingPunct="1">
              <a:lnSpc>
                <a:spcPct val="100000"/>
              </a:lnSpc>
              <a:spcBef>
                <a:spcPts val="850"/>
              </a:spcBef>
              <a:buClr>
                <a:srgbClr val="00007D"/>
              </a:buClr>
              <a:buSzPct val="75000"/>
              <a:buFont typeface="Wingdings" pitchFamily="2" charset="2"/>
              <a:buNone/>
            </a:pPr>
            <a:endParaRPr lang="en-GB" altLang="en-US" sz="4000" b="0" dirty="0" smtClean="0">
              <a:solidFill>
                <a:srgbClr val="FF0000"/>
              </a:solidFill>
              <a:latin typeface="Calibri" pitchFamily="34" charset="0"/>
            </a:endParaRP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Introduction to </a:t>
            </a: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Analysis </a:t>
            </a:r>
            <a:r>
              <a:rPr lang="en-GB" altLang="en-US" sz="4000" b="0" dirty="0" smtClean="0">
                <a:solidFill>
                  <a:srgbClr val="FF0000"/>
                </a:solidFill>
                <a:latin typeface="Calibri" pitchFamily="34" charset="0"/>
              </a:rPr>
              <a:t>in SPSS</a:t>
            </a:r>
          </a:p>
          <a:p>
            <a:pPr algn="ctr" eaLnBrk="1" hangingPunct="1">
              <a:lnSpc>
                <a:spcPct val="100000"/>
              </a:lnSpc>
              <a:spcBef>
                <a:spcPts val="850"/>
              </a:spcBef>
              <a:buClr>
                <a:srgbClr val="00007D"/>
              </a:buClr>
              <a:buSzPct val="75000"/>
              <a:buFont typeface="Wingdings" pitchFamily="2" charset="2"/>
              <a:buNone/>
            </a:pPr>
            <a:endParaRPr lang="en-GB" altLang="en-US" sz="2000" b="0" dirty="0" smtClean="0">
              <a:solidFill>
                <a:srgbClr val="FF0000"/>
              </a:solidFill>
              <a:latin typeface="Calibri" pitchFamily="34" charset="0"/>
            </a:endParaRPr>
          </a:p>
          <a:p>
            <a:pPr algn="ctr" eaLnBrk="1" hangingPunct="1">
              <a:lnSpc>
                <a:spcPct val="100000"/>
              </a:lnSpc>
              <a:spcBef>
                <a:spcPts val="850"/>
              </a:spcBef>
              <a:buClr>
                <a:srgbClr val="00007D"/>
              </a:buClr>
              <a:buSzPct val="75000"/>
              <a:buFont typeface="Wingdings" pitchFamily="2" charset="2"/>
              <a:buNone/>
            </a:pPr>
            <a:endParaRPr lang="en-GB" altLang="en-US" sz="4000" b="0" dirty="0" smtClean="0">
              <a:solidFill>
                <a:srgbClr val="FF0000"/>
              </a:solidFill>
              <a:latin typeface="Calibri" pitchFamily="34" charset="0"/>
            </a:endParaRPr>
          </a:p>
        </p:txBody>
      </p:sp>
      <p:sp>
        <p:nvSpPr>
          <p:cNvPr id="2" name="TextBox 1"/>
          <p:cNvSpPr txBox="1"/>
          <p:nvPr/>
        </p:nvSpPr>
        <p:spPr>
          <a:xfrm>
            <a:off x="2731914" y="4941168"/>
            <a:ext cx="3744416" cy="1166986"/>
          </a:xfrm>
          <a:prstGeom prst="rect">
            <a:avLst/>
          </a:prstGeom>
          <a:noFill/>
        </p:spPr>
        <p:txBody>
          <a:bodyPr wrap="square" rtlCol="0">
            <a:spAutoFit/>
          </a:bodyPr>
          <a:lstStyle/>
          <a:p>
            <a:pPr algn="ctr"/>
            <a:r>
              <a:rPr lang="en-GB" dirty="0" smtClean="0">
                <a:solidFill>
                  <a:schemeClr val="tx1"/>
                </a:solidFill>
              </a:rPr>
              <a:t>Marta </a:t>
            </a:r>
            <a:r>
              <a:rPr lang="en-GB" dirty="0" err="1" smtClean="0">
                <a:solidFill>
                  <a:schemeClr val="tx1"/>
                </a:solidFill>
              </a:rPr>
              <a:t>Cantijoch</a:t>
            </a:r>
            <a:endParaRPr lang="en-GB" dirty="0" smtClean="0">
              <a:solidFill>
                <a:schemeClr val="tx1"/>
              </a:solidFill>
            </a:endParaRPr>
          </a:p>
          <a:p>
            <a:pPr algn="ctr"/>
            <a:r>
              <a:rPr lang="en-GB" dirty="0" smtClean="0">
                <a:solidFill>
                  <a:schemeClr val="tx1"/>
                </a:solidFill>
              </a:rPr>
              <a:t>Yongyu </a:t>
            </a:r>
            <a:r>
              <a:rPr lang="en-GB" dirty="0" smtClean="0">
                <a:solidFill>
                  <a:schemeClr val="tx1"/>
                </a:solidFill>
              </a:rPr>
              <a:t>Zeng</a:t>
            </a:r>
          </a:p>
          <a:p>
            <a:pPr algn="ctr"/>
            <a:endParaRPr lang="en-GB" dirty="0" smtClean="0">
              <a:solidFill>
                <a:schemeClr val="tx1"/>
              </a:solidFill>
            </a:endParaRPr>
          </a:p>
          <a:p>
            <a:pPr algn="ctr"/>
            <a:r>
              <a:rPr lang="en-GB" dirty="0" smtClean="0">
                <a:solidFill>
                  <a:schemeClr val="tx1"/>
                </a:solidFill>
              </a:rPr>
              <a:t>2019</a:t>
            </a:r>
            <a:endParaRPr lang="en-GB" dirty="0">
              <a:solidFill>
                <a:schemeClr val="tx1"/>
              </a:solidFill>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763339" y="1916832"/>
            <a:ext cx="7985125" cy="300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9pPr>
          </a:lstStyle>
          <a:p>
            <a:pPr algn="ctr" eaLnBrk="1" hangingPunct="1">
              <a:lnSpc>
                <a:spcPct val="100000"/>
              </a:lnSpc>
              <a:spcBef>
                <a:spcPts val="850"/>
              </a:spcBef>
              <a:buClr>
                <a:srgbClr val="00007D"/>
              </a:buClr>
              <a:buSzPct val="75000"/>
              <a:buFont typeface="Wingdings" pitchFamily="2" charset="2"/>
              <a:buNone/>
            </a:pPr>
            <a:endParaRPr lang="en-GB" altLang="en-US" sz="4000" b="0" i="1" dirty="0" smtClean="0">
              <a:solidFill>
                <a:srgbClr val="FF0000"/>
              </a:solidFill>
              <a:latin typeface="+mj-lt"/>
            </a:endParaRP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What does the dataset </a:t>
            </a: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look like in SPSS?</a:t>
            </a:r>
          </a:p>
          <a:p>
            <a:pPr algn="ctr" eaLnBrk="1" hangingPunct="1">
              <a:lnSpc>
                <a:spcPct val="100000"/>
              </a:lnSpc>
              <a:spcBef>
                <a:spcPts val="850"/>
              </a:spcBef>
              <a:buClr>
                <a:srgbClr val="00007D"/>
              </a:buClr>
              <a:buSzPct val="75000"/>
              <a:buFont typeface="Wingdings" pitchFamily="2" charset="2"/>
              <a:buNone/>
            </a:pPr>
            <a:endParaRPr lang="en-GB" altLang="en-US" sz="4000" b="0" dirty="0" smtClean="0">
              <a:solidFill>
                <a:srgbClr val="FF0000"/>
              </a:solidFill>
              <a:latin typeface="Calibri" pitchFamily="34" charset="0"/>
            </a:endParaRPr>
          </a:p>
        </p:txBody>
      </p:sp>
    </p:spTree>
    <p:extLst>
      <p:ext uri="{BB962C8B-B14F-4D97-AF65-F5344CB8AC3E}">
        <p14:creationId xmlns:p14="http://schemas.microsoft.com/office/powerpoint/2010/main" val="104341494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sz="3400" dirty="0" smtClean="0">
                <a:solidFill>
                  <a:srgbClr val="FF0000"/>
                </a:solidFill>
                <a:latin typeface="Calibri" panose="020F0502020204030204" pitchFamily="34" charset="0"/>
              </a:rPr>
              <a:t>IBM SPSS</a:t>
            </a:r>
            <a:endParaRPr lang="en-GB" sz="3400" dirty="0">
              <a:solidFill>
                <a:srgbClr val="FF0000"/>
              </a:solidFill>
              <a:latin typeface="Calibri" panose="020F0502020204030204" pitchFamily="34" charset="0"/>
            </a:endParaRPr>
          </a:p>
        </p:txBody>
      </p:sp>
      <p:sp>
        <p:nvSpPr>
          <p:cNvPr id="3" name="Content Placeholder 2"/>
          <p:cNvSpPr>
            <a:spLocks noGrp="1"/>
          </p:cNvSpPr>
          <p:nvPr>
            <p:ph idx="1"/>
          </p:nvPr>
        </p:nvSpPr>
        <p:spPr>
          <a:xfrm>
            <a:off x="755576" y="908720"/>
            <a:ext cx="8229600" cy="4525963"/>
          </a:xfrm>
        </p:spPr>
        <p:txBody>
          <a:bodyPr/>
          <a:lstStyle/>
          <a:p>
            <a:pPr marL="0" indent="0">
              <a:buNone/>
            </a:pPr>
            <a:r>
              <a:rPr lang="en-GB" sz="2400" dirty="0" smtClean="0"/>
              <a:t>IBM ‘Statistical Package for the Social Sciences’</a:t>
            </a:r>
            <a:endParaRPr lang="en-GB" sz="2400" dirty="0"/>
          </a:p>
        </p:txBody>
      </p:sp>
      <p:pic>
        <p:nvPicPr>
          <p:cNvPr id="4" name="Picture 3"/>
          <p:cNvPicPr/>
          <p:nvPr/>
        </p:nvPicPr>
        <p:blipFill rotWithShape="1">
          <a:blip r:embed="rId2" cstate="print"/>
          <a:srcRect r="49908" b="5030"/>
          <a:stretch/>
        </p:blipFill>
        <p:spPr bwMode="auto">
          <a:xfrm>
            <a:off x="755576" y="1700808"/>
            <a:ext cx="4176464" cy="4032448"/>
          </a:xfrm>
          <a:prstGeom prst="rect">
            <a:avLst/>
          </a:prstGeom>
          <a:ln>
            <a:solidFill>
              <a:srgbClr val="00B0F0"/>
            </a:solidFill>
          </a:ln>
          <a:extLst>
            <a:ext uri="{53640926-AAD7-44D8-BBD7-CCE9431645EC}">
              <a14:shadowObscured xmlns:a14="http://schemas.microsoft.com/office/drawing/2010/main"/>
            </a:ext>
          </a:extLst>
        </p:spPr>
      </p:pic>
      <p:pic>
        <p:nvPicPr>
          <p:cNvPr id="5" name="Picture 4"/>
          <p:cNvPicPr/>
          <p:nvPr/>
        </p:nvPicPr>
        <p:blipFill rotWithShape="1">
          <a:blip r:embed="rId3" cstate="print"/>
          <a:srcRect r="45082" b="9468"/>
          <a:stretch/>
        </p:blipFill>
        <p:spPr bwMode="auto">
          <a:xfrm>
            <a:off x="5389190" y="3466678"/>
            <a:ext cx="3143250" cy="2914650"/>
          </a:xfrm>
          <a:prstGeom prst="rect">
            <a:avLst/>
          </a:prstGeom>
          <a:ln>
            <a:solidFill>
              <a:srgbClr val="00B0F0"/>
            </a:solidFill>
          </a:ln>
          <a:extLst>
            <a:ext uri="{53640926-AAD7-44D8-BBD7-CCE9431645EC}">
              <a14:shadowObscured xmlns:a14="http://schemas.microsoft.com/office/drawing/2010/main"/>
            </a:ext>
          </a:extLst>
        </p:spPr>
      </p:pic>
      <p:pic>
        <p:nvPicPr>
          <p:cNvPr id="6" name="Picture 5"/>
          <p:cNvPicPr/>
          <p:nvPr/>
        </p:nvPicPr>
        <p:blipFill rotWithShape="1">
          <a:blip r:embed="rId4" cstate="print"/>
          <a:srcRect l="33784" t="31065" r="33431" b="35503"/>
          <a:stretch/>
        </p:blipFill>
        <p:spPr bwMode="auto">
          <a:xfrm>
            <a:off x="5652120" y="1772816"/>
            <a:ext cx="2520280" cy="1440160"/>
          </a:xfrm>
          <a:prstGeom prst="rect">
            <a:avLst/>
          </a:prstGeom>
          <a:ln>
            <a:solidFill>
              <a:srgbClr val="00B0F0"/>
            </a:solidFill>
          </a:ln>
          <a:extLst>
            <a:ext uri="{53640926-AAD7-44D8-BBD7-CCE9431645EC}">
              <a14:shadowObscured xmlns:a14="http://schemas.microsoft.com/office/drawing/2010/main"/>
            </a:ext>
          </a:extLst>
        </p:spPr>
      </p:pic>
      <p:sp>
        <p:nvSpPr>
          <p:cNvPr id="7" name="TextBox 6"/>
          <p:cNvSpPr txBox="1"/>
          <p:nvPr/>
        </p:nvSpPr>
        <p:spPr>
          <a:xfrm>
            <a:off x="395536" y="6052077"/>
            <a:ext cx="4176464" cy="689291"/>
          </a:xfrm>
          <a:prstGeom prst="rect">
            <a:avLst/>
          </a:prstGeom>
          <a:noFill/>
        </p:spPr>
        <p:txBody>
          <a:bodyPr wrap="square" rtlCol="0">
            <a:spAutoFit/>
          </a:bodyPr>
          <a:lstStyle/>
          <a:p>
            <a:r>
              <a:rPr lang="en-GB" sz="800" i="1" dirty="0">
                <a:solidFill>
                  <a:schemeClr val="tx1"/>
                </a:solidFill>
              </a:rPr>
              <a:t>Disclaimer:</a:t>
            </a:r>
            <a:endParaRPr lang="en-GB" sz="800" dirty="0">
              <a:solidFill>
                <a:schemeClr val="tx1"/>
              </a:solidFill>
            </a:endParaRPr>
          </a:p>
          <a:p>
            <a:r>
              <a:rPr lang="en-GB" sz="800" dirty="0">
                <a:solidFill>
                  <a:schemeClr val="tx1"/>
                </a:solidFill>
              </a:rPr>
              <a:t>The materials used </a:t>
            </a:r>
            <a:r>
              <a:rPr lang="en-GB" sz="800" dirty="0" smtClean="0">
                <a:solidFill>
                  <a:schemeClr val="tx1"/>
                </a:solidFill>
              </a:rPr>
              <a:t>in </a:t>
            </a:r>
            <a:r>
              <a:rPr lang="en-GB" sz="800" dirty="0">
                <a:solidFill>
                  <a:schemeClr val="tx1"/>
                </a:solidFill>
              </a:rPr>
              <a:t>this </a:t>
            </a:r>
            <a:r>
              <a:rPr lang="en-GB" sz="800" dirty="0" smtClean="0">
                <a:solidFill>
                  <a:schemeClr val="tx1"/>
                </a:solidFill>
              </a:rPr>
              <a:t>workshop  </a:t>
            </a:r>
            <a:r>
              <a:rPr lang="en-GB" sz="800" dirty="0">
                <a:solidFill>
                  <a:schemeClr val="tx1"/>
                </a:solidFill>
              </a:rPr>
              <a:t>are not sponsored by or approved by IBM; any errors are the responsibility of the author, and in no way the responsibility of </a:t>
            </a:r>
            <a:r>
              <a:rPr lang="en-GB" sz="800" dirty="0" smtClean="0">
                <a:solidFill>
                  <a:schemeClr val="tx1"/>
                </a:solidFill>
              </a:rPr>
              <a:t>IBM. IBM </a:t>
            </a:r>
            <a:r>
              <a:rPr lang="en-GB" sz="800" dirty="0">
                <a:solidFill>
                  <a:schemeClr val="tx1"/>
                </a:solidFill>
              </a:rPr>
              <a:t>SPSS is a registered trademark of IBM Corporation, and all IBM SPSS screen images are © IBM Corporation</a:t>
            </a:r>
            <a:r>
              <a:rPr lang="en-GB" sz="800" dirty="0" smtClean="0">
                <a:solidFill>
                  <a:schemeClr val="tx1"/>
                </a:solidFill>
              </a:rPr>
              <a:t>.</a:t>
            </a:r>
            <a:endParaRPr lang="en-GB" sz="800" dirty="0">
              <a:solidFill>
                <a:schemeClr val="tx1"/>
              </a:solidFill>
            </a:endParaRPr>
          </a:p>
        </p:txBody>
      </p:sp>
    </p:spTree>
    <p:extLst>
      <p:ext uri="{BB962C8B-B14F-4D97-AF65-F5344CB8AC3E}">
        <p14:creationId xmlns:p14="http://schemas.microsoft.com/office/powerpoint/2010/main" val="1555842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634082"/>
          </a:xfrm>
        </p:spPr>
        <p:txBody>
          <a:bodyPr/>
          <a:lstStyle/>
          <a:p>
            <a:r>
              <a:rPr lang="en-GB" dirty="0" smtClean="0"/>
              <a:t>Opening the dataset in SPSS</a:t>
            </a:r>
            <a:endParaRPr lang="en-GB" dirty="0"/>
          </a:p>
        </p:txBody>
      </p:sp>
      <p:sp>
        <p:nvSpPr>
          <p:cNvPr id="3" name="Content Placeholder 2"/>
          <p:cNvSpPr txBox="1">
            <a:spLocks/>
          </p:cNvSpPr>
          <p:nvPr/>
        </p:nvSpPr>
        <p:spPr>
          <a:xfrm>
            <a:off x="662880" y="1412776"/>
            <a:ext cx="8229600" cy="18002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defTabSz="914400">
              <a:lnSpc>
                <a:spcPct val="100000"/>
              </a:lnSpc>
              <a:buClrTx/>
              <a:buSzTx/>
              <a:buFontTx/>
            </a:pPr>
            <a:r>
              <a:rPr lang="en-GB" sz="1600" b="0" kern="0" dirty="0" smtClean="0"/>
              <a:t>Open SPSS from the Start Menu. </a:t>
            </a:r>
            <a:r>
              <a:rPr lang="en-GB" sz="1600" b="0" dirty="0" smtClean="0"/>
              <a:t>When </a:t>
            </a:r>
            <a:r>
              <a:rPr lang="en-GB" sz="1600" b="0" dirty="0"/>
              <a:t>SPSS opens, you will see a dialogue </a:t>
            </a:r>
            <a:r>
              <a:rPr lang="en-GB" sz="1600" b="0" dirty="0" smtClean="0"/>
              <a:t>box.</a:t>
            </a:r>
          </a:p>
          <a:p>
            <a:pPr defTabSz="914400">
              <a:lnSpc>
                <a:spcPct val="100000"/>
              </a:lnSpc>
              <a:buClrTx/>
              <a:buSzTx/>
              <a:buFontTx/>
            </a:pPr>
            <a:r>
              <a:rPr lang="en-GB" sz="1600" b="0" dirty="0"/>
              <a:t>This can be used to re-open an SPSS file saved in a previous SPSS session.</a:t>
            </a:r>
            <a:endParaRPr lang="en-GB" sz="1600" b="0" dirty="0" smtClean="0"/>
          </a:p>
          <a:p>
            <a:pPr defTabSz="914400">
              <a:lnSpc>
                <a:spcPct val="100000"/>
              </a:lnSpc>
              <a:buClrTx/>
              <a:buSzTx/>
              <a:buFontTx/>
            </a:pPr>
            <a:r>
              <a:rPr lang="en-GB" sz="1600" b="0" kern="0" dirty="0" smtClean="0"/>
              <a:t>For the time being, select “Cancel” to close this dialogue box.</a:t>
            </a:r>
          </a:p>
          <a:p>
            <a:pPr defTabSz="914400">
              <a:lnSpc>
                <a:spcPct val="100000"/>
              </a:lnSpc>
              <a:buClrTx/>
              <a:buSzTx/>
              <a:buFontTx/>
            </a:pPr>
            <a:r>
              <a:rPr lang="en-GB" sz="1600" b="0" dirty="0"/>
              <a:t>An empty </a:t>
            </a:r>
            <a:r>
              <a:rPr lang="en-GB" sz="1600" b="0" i="1" dirty="0"/>
              <a:t>Data Editor</a:t>
            </a:r>
            <a:r>
              <a:rPr lang="en-GB" sz="1600" b="0" dirty="0"/>
              <a:t> window will then appear. </a:t>
            </a:r>
            <a:endParaRPr lang="en-GB" sz="1600" b="0" dirty="0" smtClean="0"/>
          </a:p>
          <a:p>
            <a:pPr defTabSz="914400">
              <a:lnSpc>
                <a:spcPct val="100000"/>
              </a:lnSpc>
              <a:buClrTx/>
              <a:buSzTx/>
              <a:buFontTx/>
            </a:pPr>
            <a:r>
              <a:rPr lang="en-GB" sz="1600" b="0" kern="0" dirty="0" smtClean="0"/>
              <a:t>Click on the Open data document icon and select the file called: “</a:t>
            </a:r>
            <a:r>
              <a:rPr lang="en-GB" sz="1600" b="0" kern="0" dirty="0" smtClean="0">
                <a:solidFill>
                  <a:srgbClr val="FF0000"/>
                </a:solidFill>
              </a:rPr>
              <a:t>ESS2012UK.sav</a:t>
            </a:r>
            <a:r>
              <a:rPr lang="en-GB" sz="1600" b="0" kern="0" dirty="0" smtClean="0"/>
              <a:t>”</a:t>
            </a:r>
          </a:p>
          <a:p>
            <a:pPr defTabSz="914400">
              <a:lnSpc>
                <a:spcPct val="100000"/>
              </a:lnSpc>
              <a:buClrTx/>
              <a:buSzTx/>
              <a:buFontTx/>
            </a:pPr>
            <a:endParaRPr lang="en-GB" sz="1600" b="0" kern="0" dirty="0" smtClean="0"/>
          </a:p>
          <a:p>
            <a:pPr marL="0" indent="0" defTabSz="914400">
              <a:lnSpc>
                <a:spcPct val="100000"/>
              </a:lnSpc>
              <a:buClrTx/>
              <a:buSzTx/>
              <a:buFontTx/>
              <a:buNone/>
            </a:pPr>
            <a:endParaRPr lang="en-GB" sz="1600" b="0" kern="0" dirty="0" smtClean="0"/>
          </a:p>
        </p:txBody>
      </p:sp>
      <p:grpSp>
        <p:nvGrpSpPr>
          <p:cNvPr id="9" name="Group 8"/>
          <p:cNvGrpSpPr/>
          <p:nvPr/>
        </p:nvGrpSpPr>
        <p:grpSpPr>
          <a:xfrm>
            <a:off x="1331640" y="3573016"/>
            <a:ext cx="6255938" cy="2581910"/>
            <a:chOff x="1331640" y="3958013"/>
            <a:chExt cx="6255938" cy="2581910"/>
          </a:xfrm>
        </p:grpSpPr>
        <p:pic>
          <p:nvPicPr>
            <p:cNvPr id="7" name="Picture 6"/>
            <p:cNvPicPr/>
            <p:nvPr/>
          </p:nvPicPr>
          <p:blipFill rotWithShape="1">
            <a:blip r:embed="rId2" cstate="print"/>
            <a:srcRect l="-1" r="56969" b="67267"/>
            <a:stretch/>
          </p:blipFill>
          <p:spPr bwMode="auto">
            <a:xfrm>
              <a:off x="1552538" y="3958013"/>
              <a:ext cx="6035040" cy="2581910"/>
            </a:xfrm>
            <a:prstGeom prst="rect">
              <a:avLst/>
            </a:prstGeom>
            <a:ln>
              <a:noFill/>
            </a:ln>
            <a:extLst>
              <a:ext uri="{53640926-AAD7-44D8-BBD7-CCE9431645EC}">
                <a14:shadowObscured xmlns:a14="http://schemas.microsoft.com/office/drawing/2010/main"/>
              </a:ext>
            </a:extLst>
          </p:spPr>
        </p:pic>
        <p:sp>
          <p:nvSpPr>
            <p:cNvPr id="8" name="Oval 7"/>
            <p:cNvSpPr/>
            <p:nvPr/>
          </p:nvSpPr>
          <p:spPr>
            <a:xfrm>
              <a:off x="1331640" y="4077072"/>
              <a:ext cx="1584176" cy="1008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31871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Exploring the dataset</a:t>
            </a:r>
            <a:endParaRPr lang="en-GB" dirty="0"/>
          </a:p>
        </p:txBody>
      </p:sp>
      <p:sp>
        <p:nvSpPr>
          <p:cNvPr id="3" name="Content Placeholder 2"/>
          <p:cNvSpPr>
            <a:spLocks noGrp="1"/>
          </p:cNvSpPr>
          <p:nvPr>
            <p:ph idx="1"/>
          </p:nvPr>
        </p:nvSpPr>
        <p:spPr>
          <a:xfrm>
            <a:off x="662880" y="1196752"/>
            <a:ext cx="8229600" cy="604664"/>
          </a:xfrm>
        </p:spPr>
        <p:txBody>
          <a:bodyPr/>
          <a:lstStyle/>
          <a:p>
            <a:r>
              <a:rPr lang="en-GB" dirty="0" smtClean="0"/>
              <a:t>Note that we have now </a:t>
            </a:r>
            <a:r>
              <a:rPr lang="en-GB" dirty="0" smtClean="0">
                <a:solidFill>
                  <a:srgbClr val="FF0000"/>
                </a:solidFill>
              </a:rPr>
              <a:t>2 separate windows</a:t>
            </a:r>
            <a:r>
              <a:rPr lang="en-GB" dirty="0" smtClean="0"/>
              <a:t>:</a:t>
            </a:r>
            <a:endParaRPr lang="en-GB" dirty="0"/>
          </a:p>
        </p:txBody>
      </p:sp>
      <p:sp>
        <p:nvSpPr>
          <p:cNvPr id="4" name="Content Placeholder 2"/>
          <p:cNvSpPr txBox="1">
            <a:spLocks/>
          </p:cNvSpPr>
          <p:nvPr/>
        </p:nvSpPr>
        <p:spPr>
          <a:xfrm>
            <a:off x="1175320" y="6208712"/>
            <a:ext cx="1812504" cy="6046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b="0" kern="0" dirty="0" smtClean="0">
                <a:solidFill>
                  <a:srgbClr val="FF0000"/>
                </a:solidFill>
              </a:rPr>
              <a:t>Data Editor</a:t>
            </a:r>
            <a:endParaRPr lang="en-GB" b="0" kern="0" dirty="0">
              <a:solidFill>
                <a:srgbClr val="FF0000"/>
              </a:solidFill>
            </a:endParaRPr>
          </a:p>
        </p:txBody>
      </p:sp>
      <p:sp>
        <p:nvSpPr>
          <p:cNvPr id="5" name="Content Placeholder 2"/>
          <p:cNvSpPr txBox="1">
            <a:spLocks/>
          </p:cNvSpPr>
          <p:nvPr/>
        </p:nvSpPr>
        <p:spPr>
          <a:xfrm>
            <a:off x="5578134" y="6208712"/>
            <a:ext cx="1804120" cy="6046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b="0" kern="0" dirty="0" smtClean="0">
                <a:solidFill>
                  <a:srgbClr val="FF0000"/>
                </a:solidFill>
              </a:rPr>
              <a:t>Output viewer</a:t>
            </a:r>
            <a:endParaRPr lang="en-GB" b="0" kern="0" dirty="0">
              <a:solidFill>
                <a:srgbClr val="FF0000"/>
              </a:solidFill>
            </a:endParaRPr>
          </a:p>
        </p:txBody>
      </p:sp>
      <p:pic>
        <p:nvPicPr>
          <p:cNvPr id="9" name="Picture 8"/>
          <p:cNvPicPr>
            <a:picLocks noChangeAspect="1"/>
          </p:cNvPicPr>
          <p:nvPr/>
        </p:nvPicPr>
        <p:blipFill rotWithShape="1">
          <a:blip r:embed="rId2" cstate="print"/>
          <a:srcRect r="57546" b="9751"/>
          <a:stretch/>
        </p:blipFill>
        <p:spPr bwMode="auto">
          <a:xfrm>
            <a:off x="5148064" y="1772816"/>
            <a:ext cx="3672408" cy="4391341"/>
          </a:xfrm>
          <a:prstGeom prst="rect">
            <a:avLst/>
          </a:prstGeom>
          <a:ln>
            <a:solidFill>
              <a:srgbClr val="0070C0"/>
            </a:solidFill>
          </a:ln>
          <a:extLst>
            <a:ext uri="{53640926-AAD7-44D8-BBD7-CCE9431645EC}">
              <a14:shadowObscured xmlns:a14="http://schemas.microsoft.com/office/drawing/2010/main"/>
            </a:ext>
          </a:extLst>
        </p:spPr>
      </p:pic>
      <p:sp>
        <p:nvSpPr>
          <p:cNvPr id="10" name="Content Placeholder 2"/>
          <p:cNvSpPr txBox="1">
            <a:spLocks/>
          </p:cNvSpPr>
          <p:nvPr/>
        </p:nvSpPr>
        <p:spPr>
          <a:xfrm>
            <a:off x="6156176" y="3429000"/>
            <a:ext cx="2520280" cy="108012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sz="1600" b="0" i="1" kern="0" dirty="0" smtClean="0">
                <a:solidFill>
                  <a:srgbClr val="FF0000"/>
                </a:solidFill>
              </a:rPr>
              <a:t>The results of our analyses will be displayed in this window</a:t>
            </a:r>
            <a:endParaRPr lang="en-GB" sz="1600" b="0" i="1" kern="0" dirty="0">
              <a:solidFill>
                <a:srgbClr val="FF0000"/>
              </a:solidFill>
            </a:endParaRPr>
          </a:p>
        </p:txBody>
      </p:sp>
      <p:pic>
        <p:nvPicPr>
          <p:cNvPr id="11" name="10 Imagen"/>
          <p:cNvPicPr>
            <a:picLocks noChangeAspect="1"/>
          </p:cNvPicPr>
          <p:nvPr/>
        </p:nvPicPr>
        <p:blipFill>
          <a:blip r:embed="rId3" cstate="print"/>
          <a:srcRect r="40748" b="9719"/>
          <a:stretch>
            <a:fillRect/>
          </a:stretch>
        </p:blipFill>
        <p:spPr bwMode="auto">
          <a:xfrm>
            <a:off x="525862" y="2060848"/>
            <a:ext cx="4262162" cy="4058853"/>
          </a:xfrm>
          <a:prstGeom prst="rect">
            <a:avLst/>
          </a:prstGeom>
          <a:noFill/>
          <a:ln w="9525">
            <a:noFill/>
            <a:miter lim="800000"/>
            <a:headEnd/>
            <a:tailEnd/>
          </a:ln>
        </p:spPr>
      </p:pic>
    </p:spTree>
    <p:extLst>
      <p:ext uri="{BB962C8B-B14F-4D97-AF65-F5344CB8AC3E}">
        <p14:creationId xmlns:p14="http://schemas.microsoft.com/office/powerpoint/2010/main" val="1822403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dirty="0"/>
              <a:t>D</a:t>
            </a:r>
            <a:r>
              <a:rPr lang="en-GB" dirty="0" smtClean="0"/>
              <a:t>ata Editor</a:t>
            </a:r>
            <a:endParaRPr lang="en-GB" dirty="0"/>
          </a:p>
        </p:txBody>
      </p:sp>
      <p:sp>
        <p:nvSpPr>
          <p:cNvPr id="3" name="Content Placeholder 2"/>
          <p:cNvSpPr>
            <a:spLocks noGrp="1"/>
          </p:cNvSpPr>
          <p:nvPr>
            <p:ph idx="1"/>
          </p:nvPr>
        </p:nvSpPr>
        <p:spPr>
          <a:xfrm>
            <a:off x="662880" y="1052736"/>
            <a:ext cx="8229600" cy="604664"/>
          </a:xfrm>
        </p:spPr>
        <p:txBody>
          <a:bodyPr/>
          <a:lstStyle/>
          <a:p>
            <a:r>
              <a:rPr lang="en-GB" dirty="0" smtClean="0"/>
              <a:t>The Data Editor contains two tabs:</a:t>
            </a:r>
            <a:endParaRPr lang="en-GB" dirty="0"/>
          </a:p>
        </p:txBody>
      </p:sp>
      <p:sp>
        <p:nvSpPr>
          <p:cNvPr id="4" name="Content Placeholder 2"/>
          <p:cNvSpPr txBox="1">
            <a:spLocks/>
          </p:cNvSpPr>
          <p:nvPr/>
        </p:nvSpPr>
        <p:spPr>
          <a:xfrm>
            <a:off x="1403648" y="6093296"/>
            <a:ext cx="1812504" cy="6046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b="0" kern="0" dirty="0" smtClean="0">
                <a:solidFill>
                  <a:srgbClr val="FF0000"/>
                </a:solidFill>
              </a:rPr>
              <a:t>Data View</a:t>
            </a:r>
            <a:endParaRPr lang="en-GB" b="0" kern="0" dirty="0">
              <a:solidFill>
                <a:srgbClr val="FF0000"/>
              </a:solidFill>
            </a:endParaRPr>
          </a:p>
        </p:txBody>
      </p:sp>
      <p:sp>
        <p:nvSpPr>
          <p:cNvPr id="5" name="Content Placeholder 2"/>
          <p:cNvSpPr txBox="1">
            <a:spLocks/>
          </p:cNvSpPr>
          <p:nvPr/>
        </p:nvSpPr>
        <p:spPr>
          <a:xfrm>
            <a:off x="6012160" y="6093296"/>
            <a:ext cx="1804120" cy="6046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b="0" kern="0" dirty="0" smtClean="0">
                <a:solidFill>
                  <a:srgbClr val="FF0000"/>
                </a:solidFill>
              </a:rPr>
              <a:t>Variable view</a:t>
            </a:r>
            <a:endParaRPr lang="en-GB" b="0" kern="0" dirty="0">
              <a:solidFill>
                <a:srgbClr val="FF0000"/>
              </a:solidFill>
            </a:endParaRPr>
          </a:p>
        </p:txBody>
      </p:sp>
      <p:pic>
        <p:nvPicPr>
          <p:cNvPr id="6" name="Picture 5"/>
          <p:cNvPicPr>
            <a:picLocks noChangeAspect="1"/>
          </p:cNvPicPr>
          <p:nvPr/>
        </p:nvPicPr>
        <p:blipFill rotWithShape="1">
          <a:blip r:embed="rId2" cstate="print"/>
          <a:srcRect r="53699" b="5215"/>
          <a:stretch/>
        </p:blipFill>
        <p:spPr bwMode="auto">
          <a:xfrm>
            <a:off x="762891" y="1916832"/>
            <a:ext cx="3501457" cy="4032000"/>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rotWithShape="1">
          <a:blip r:embed="rId3" cstate="print"/>
          <a:srcRect r="52632" b="5215"/>
          <a:stretch/>
        </p:blipFill>
        <p:spPr bwMode="auto">
          <a:xfrm>
            <a:off x="5004048" y="1860357"/>
            <a:ext cx="3638275" cy="4095224"/>
          </a:xfrm>
          <a:prstGeom prst="rect">
            <a:avLst/>
          </a:prstGeom>
          <a:ln>
            <a:noFill/>
          </a:ln>
          <a:extLst>
            <a:ext uri="{53640926-AAD7-44D8-BBD7-CCE9431645EC}">
              <a14:shadowObscured xmlns:a14="http://schemas.microsoft.com/office/drawing/2010/main"/>
            </a:ext>
          </a:extLst>
        </p:spPr>
      </p:pic>
      <p:sp>
        <p:nvSpPr>
          <p:cNvPr id="8" name="Oval 7"/>
          <p:cNvSpPr/>
          <p:nvPr/>
        </p:nvSpPr>
        <p:spPr>
          <a:xfrm>
            <a:off x="395536" y="5373216"/>
            <a:ext cx="1296144" cy="754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p:nvSpPr>
        <p:spPr>
          <a:xfrm>
            <a:off x="4716016" y="5445224"/>
            <a:ext cx="1296144" cy="754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95604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dirty="0"/>
              <a:t>D</a:t>
            </a:r>
            <a:r>
              <a:rPr lang="en-GB" dirty="0" smtClean="0"/>
              <a:t>ata View</a:t>
            </a:r>
            <a:endParaRPr lang="en-GB" dirty="0"/>
          </a:p>
        </p:txBody>
      </p:sp>
      <p:sp>
        <p:nvSpPr>
          <p:cNvPr id="3" name="Content Placeholder 2"/>
          <p:cNvSpPr>
            <a:spLocks noGrp="1"/>
          </p:cNvSpPr>
          <p:nvPr>
            <p:ph idx="1"/>
          </p:nvPr>
        </p:nvSpPr>
        <p:spPr>
          <a:xfrm>
            <a:off x="662880" y="1052736"/>
            <a:ext cx="8229600" cy="604664"/>
          </a:xfrm>
        </p:spPr>
        <p:txBody>
          <a:bodyPr/>
          <a:lstStyle/>
          <a:p>
            <a:r>
              <a:rPr lang="en-GB" dirty="0" smtClean="0"/>
              <a:t>The </a:t>
            </a:r>
            <a:r>
              <a:rPr lang="en-GB" dirty="0" smtClean="0">
                <a:solidFill>
                  <a:srgbClr val="FF0000"/>
                </a:solidFill>
              </a:rPr>
              <a:t>Data View </a:t>
            </a:r>
            <a:r>
              <a:rPr lang="en-GB" dirty="0" smtClean="0"/>
              <a:t>allows you to see the ‘raw’ dataset:</a:t>
            </a:r>
            <a:endParaRPr lang="en-GB" dirty="0"/>
          </a:p>
        </p:txBody>
      </p:sp>
      <p:sp>
        <p:nvSpPr>
          <p:cNvPr id="4" name="Content Placeholder 2"/>
          <p:cNvSpPr txBox="1">
            <a:spLocks/>
          </p:cNvSpPr>
          <p:nvPr/>
        </p:nvSpPr>
        <p:spPr>
          <a:xfrm>
            <a:off x="323528" y="3212976"/>
            <a:ext cx="1812504" cy="201622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Observations in rows </a:t>
            </a:r>
          </a:p>
          <a:p>
            <a:pPr marL="0" indent="0" algn="ctr" defTabSz="914400">
              <a:lnSpc>
                <a:spcPct val="100000"/>
              </a:lnSpc>
              <a:buClrTx/>
              <a:buSzTx/>
              <a:buNone/>
            </a:pPr>
            <a:r>
              <a:rPr lang="en-GB" b="0" kern="0" dirty="0" smtClean="0">
                <a:solidFill>
                  <a:srgbClr val="FF0000"/>
                </a:solidFill>
              </a:rPr>
              <a:t>(here: survey respondents)</a:t>
            </a:r>
            <a:endParaRPr lang="en-GB" b="0" kern="0" dirty="0">
              <a:solidFill>
                <a:srgbClr val="FF0000"/>
              </a:solidFill>
            </a:endParaRPr>
          </a:p>
        </p:txBody>
      </p:sp>
      <p:sp>
        <p:nvSpPr>
          <p:cNvPr id="5" name="Content Placeholder 2"/>
          <p:cNvSpPr txBox="1">
            <a:spLocks/>
          </p:cNvSpPr>
          <p:nvPr/>
        </p:nvSpPr>
        <p:spPr>
          <a:xfrm>
            <a:off x="6156176" y="2060848"/>
            <a:ext cx="1804120" cy="6046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Variables in columns</a:t>
            </a:r>
            <a:endParaRPr lang="en-GB" b="0" kern="0" dirty="0">
              <a:solidFill>
                <a:srgbClr val="FF0000"/>
              </a:solidFill>
            </a:endParaRPr>
          </a:p>
        </p:txBody>
      </p:sp>
      <p:pic>
        <p:nvPicPr>
          <p:cNvPr id="6" name="Picture 5"/>
          <p:cNvPicPr>
            <a:picLocks noChangeAspect="1"/>
          </p:cNvPicPr>
          <p:nvPr/>
        </p:nvPicPr>
        <p:blipFill rotWithShape="1">
          <a:blip r:embed="rId2" cstate="print"/>
          <a:srcRect r="53699" b="5215"/>
          <a:stretch/>
        </p:blipFill>
        <p:spPr bwMode="auto">
          <a:xfrm>
            <a:off x="2305304" y="2060848"/>
            <a:ext cx="3689035" cy="4248000"/>
          </a:xfrm>
          <a:prstGeom prst="rect">
            <a:avLst/>
          </a:prstGeom>
          <a:ln>
            <a:noFill/>
          </a:ln>
          <a:extLst>
            <a:ext uri="{53640926-AAD7-44D8-BBD7-CCE9431645EC}">
              <a14:shadowObscured xmlns:a14="http://schemas.microsoft.com/office/drawing/2010/main"/>
            </a:ext>
          </a:extLst>
        </p:spPr>
      </p:pic>
      <p:sp>
        <p:nvSpPr>
          <p:cNvPr id="10" name="Content Placeholder 2"/>
          <p:cNvSpPr txBox="1">
            <a:spLocks/>
          </p:cNvSpPr>
          <p:nvPr/>
        </p:nvSpPr>
        <p:spPr>
          <a:xfrm>
            <a:off x="6308576" y="3976464"/>
            <a:ext cx="2295872" cy="197281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Numeric values assigned to each observation for each variable</a:t>
            </a:r>
            <a:endParaRPr lang="en-GB" b="0" kern="0" dirty="0">
              <a:solidFill>
                <a:srgbClr val="FF0000"/>
              </a:solidFill>
            </a:endParaRPr>
          </a:p>
        </p:txBody>
      </p:sp>
      <p:cxnSp>
        <p:nvCxnSpPr>
          <p:cNvPr id="12" name="Straight Connector 11"/>
          <p:cNvCxnSpPr/>
          <p:nvPr/>
        </p:nvCxnSpPr>
        <p:spPr>
          <a:xfrm flipV="1">
            <a:off x="5940152" y="2363180"/>
            <a:ext cx="504056" cy="201724"/>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 idx="0"/>
          </p:cNvCxnSpPr>
          <p:nvPr/>
        </p:nvCxnSpPr>
        <p:spPr>
          <a:xfrm flipV="1">
            <a:off x="1229780" y="2780928"/>
            <a:ext cx="1075524" cy="43204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10" idx="0"/>
          </p:cNvCxnSpPr>
          <p:nvPr/>
        </p:nvCxnSpPr>
        <p:spPr>
          <a:xfrm>
            <a:off x="5364088" y="3645024"/>
            <a:ext cx="2092424" cy="33144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9247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Variable View</a:t>
            </a:r>
            <a:endParaRPr lang="en-GB" dirty="0"/>
          </a:p>
        </p:txBody>
      </p:sp>
      <p:sp>
        <p:nvSpPr>
          <p:cNvPr id="3" name="Content Placeholder 2"/>
          <p:cNvSpPr>
            <a:spLocks noGrp="1"/>
          </p:cNvSpPr>
          <p:nvPr>
            <p:ph idx="1"/>
          </p:nvPr>
        </p:nvSpPr>
        <p:spPr>
          <a:xfrm>
            <a:off x="662880" y="1168152"/>
            <a:ext cx="8229600" cy="604664"/>
          </a:xfrm>
        </p:spPr>
        <p:txBody>
          <a:bodyPr/>
          <a:lstStyle/>
          <a:p>
            <a:r>
              <a:rPr lang="en-GB" dirty="0" smtClean="0"/>
              <a:t>The </a:t>
            </a:r>
            <a:r>
              <a:rPr lang="en-GB" dirty="0">
                <a:solidFill>
                  <a:srgbClr val="FF0000"/>
                </a:solidFill>
              </a:rPr>
              <a:t>V</a:t>
            </a:r>
            <a:r>
              <a:rPr lang="en-GB" dirty="0" smtClean="0">
                <a:solidFill>
                  <a:srgbClr val="FF0000"/>
                </a:solidFill>
              </a:rPr>
              <a:t>ariable </a:t>
            </a:r>
            <a:r>
              <a:rPr lang="en-GB" dirty="0">
                <a:solidFill>
                  <a:srgbClr val="FF0000"/>
                </a:solidFill>
              </a:rPr>
              <a:t>V</a:t>
            </a:r>
            <a:r>
              <a:rPr lang="en-GB" dirty="0" smtClean="0">
                <a:solidFill>
                  <a:srgbClr val="FF0000"/>
                </a:solidFill>
              </a:rPr>
              <a:t>iew </a:t>
            </a:r>
            <a:r>
              <a:rPr lang="en-GB" dirty="0" smtClean="0"/>
              <a:t>contains all the information we need for each variable (like in a codebook)</a:t>
            </a:r>
            <a:endParaRPr lang="en-GB" dirty="0"/>
          </a:p>
        </p:txBody>
      </p:sp>
      <p:sp>
        <p:nvSpPr>
          <p:cNvPr id="10" name="Content Placeholder 2"/>
          <p:cNvSpPr txBox="1">
            <a:spLocks/>
          </p:cNvSpPr>
          <p:nvPr/>
        </p:nvSpPr>
        <p:spPr>
          <a:xfrm>
            <a:off x="599256" y="3284984"/>
            <a:ext cx="1812504" cy="108012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Here: </a:t>
            </a:r>
          </a:p>
          <a:p>
            <a:pPr marL="0" indent="0" algn="ctr" defTabSz="914400">
              <a:lnSpc>
                <a:spcPct val="100000"/>
              </a:lnSpc>
              <a:buClrTx/>
              <a:buSzTx/>
              <a:buNone/>
            </a:pPr>
            <a:r>
              <a:rPr lang="en-GB" b="0" kern="0" dirty="0" smtClean="0">
                <a:solidFill>
                  <a:srgbClr val="FF0000"/>
                </a:solidFill>
              </a:rPr>
              <a:t>variables in rows </a:t>
            </a:r>
          </a:p>
        </p:txBody>
      </p:sp>
      <p:sp>
        <p:nvSpPr>
          <p:cNvPr id="11" name="Content Placeholder 2"/>
          <p:cNvSpPr txBox="1">
            <a:spLocks/>
          </p:cNvSpPr>
          <p:nvPr/>
        </p:nvSpPr>
        <p:spPr>
          <a:xfrm>
            <a:off x="4716016" y="1772816"/>
            <a:ext cx="3252664" cy="65730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Information about these variables in the columns</a:t>
            </a:r>
            <a:endParaRPr lang="en-GB" b="0" kern="0" dirty="0">
              <a:solidFill>
                <a:srgbClr val="FF0000"/>
              </a:solidFill>
            </a:endParaRPr>
          </a:p>
        </p:txBody>
      </p:sp>
      <p:pic>
        <p:nvPicPr>
          <p:cNvPr id="13" name="12 Imagen"/>
          <p:cNvPicPr>
            <a:picLocks noChangeAspect="1"/>
          </p:cNvPicPr>
          <p:nvPr/>
        </p:nvPicPr>
        <p:blipFill>
          <a:blip r:embed="rId2" cstate="print"/>
          <a:srcRect r="29563" b="9463"/>
          <a:stretch>
            <a:fillRect/>
          </a:stretch>
        </p:blipFill>
        <p:spPr bwMode="auto">
          <a:xfrm>
            <a:off x="2483763" y="2564897"/>
            <a:ext cx="5152607" cy="4139351"/>
          </a:xfrm>
          <a:prstGeom prst="rect">
            <a:avLst/>
          </a:prstGeom>
          <a:noFill/>
          <a:ln w="9525">
            <a:noFill/>
            <a:miter lim="800000"/>
            <a:headEnd/>
            <a:tailEnd/>
          </a:ln>
        </p:spPr>
      </p:pic>
    </p:spTree>
    <p:extLst>
      <p:ext uri="{BB962C8B-B14F-4D97-AF65-F5344CB8AC3E}">
        <p14:creationId xmlns:p14="http://schemas.microsoft.com/office/powerpoint/2010/main" val="4190393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32 Imagen"/>
          <p:cNvPicPr>
            <a:picLocks noChangeAspect="1"/>
          </p:cNvPicPr>
          <p:nvPr/>
        </p:nvPicPr>
        <p:blipFill>
          <a:blip r:embed="rId2" cstate="print"/>
          <a:srcRect r="13263" b="60796"/>
          <a:stretch>
            <a:fillRect/>
          </a:stretch>
        </p:blipFill>
        <p:spPr bwMode="auto">
          <a:xfrm>
            <a:off x="539552" y="2276872"/>
            <a:ext cx="8142731" cy="2300256"/>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The Variable View</a:t>
            </a:r>
            <a:endParaRPr lang="en-GB" dirty="0"/>
          </a:p>
        </p:txBody>
      </p:sp>
      <p:sp>
        <p:nvSpPr>
          <p:cNvPr id="20" name="Content Placeholder 2"/>
          <p:cNvSpPr txBox="1">
            <a:spLocks/>
          </p:cNvSpPr>
          <p:nvPr/>
        </p:nvSpPr>
        <p:spPr>
          <a:xfrm>
            <a:off x="880509" y="4797152"/>
            <a:ext cx="7651931" cy="64807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i="1" kern="0" dirty="0" smtClean="0">
                <a:solidFill>
                  <a:srgbClr val="FF0000"/>
                </a:solidFill>
              </a:rPr>
              <a:t>Tip! You can expand the size of the fields to visualise more information </a:t>
            </a:r>
            <a:endParaRPr lang="en-GB" b="0" i="1" kern="0" dirty="0">
              <a:solidFill>
                <a:srgbClr val="FF0000"/>
              </a:solidFill>
            </a:endParaRPr>
          </a:p>
        </p:txBody>
      </p:sp>
      <p:sp>
        <p:nvSpPr>
          <p:cNvPr id="21" name="Content Placeholder 2"/>
          <p:cNvSpPr txBox="1">
            <a:spLocks/>
          </p:cNvSpPr>
          <p:nvPr/>
        </p:nvSpPr>
        <p:spPr>
          <a:xfrm>
            <a:off x="421078" y="5877272"/>
            <a:ext cx="7967930" cy="66838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b="0" kern="0" dirty="0" smtClean="0"/>
              <a:t>(Sometimes you will still need to use an external codebook or, like in this case, a questionnaire to fully understand how the variables were coded)</a:t>
            </a:r>
            <a:endParaRPr lang="en-GB" b="0" kern="0" dirty="0"/>
          </a:p>
        </p:txBody>
      </p:sp>
      <p:sp>
        <p:nvSpPr>
          <p:cNvPr id="11" name="Content Placeholder 2"/>
          <p:cNvSpPr txBox="1">
            <a:spLocks/>
          </p:cNvSpPr>
          <p:nvPr/>
        </p:nvSpPr>
        <p:spPr>
          <a:xfrm>
            <a:off x="899592" y="1412776"/>
            <a:ext cx="1008112" cy="32865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Name</a:t>
            </a:r>
            <a:endParaRPr lang="en-GB" b="0" kern="0" dirty="0">
              <a:solidFill>
                <a:srgbClr val="FF0000"/>
              </a:solidFill>
            </a:endParaRPr>
          </a:p>
        </p:txBody>
      </p:sp>
      <p:sp>
        <p:nvSpPr>
          <p:cNvPr id="8" name="Content Placeholder 2"/>
          <p:cNvSpPr txBox="1">
            <a:spLocks/>
          </p:cNvSpPr>
          <p:nvPr/>
        </p:nvSpPr>
        <p:spPr>
          <a:xfrm>
            <a:off x="3203848" y="1418305"/>
            <a:ext cx="2232248" cy="32865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Label (description)</a:t>
            </a:r>
            <a:endParaRPr lang="en-GB" b="0" kern="0" dirty="0">
              <a:solidFill>
                <a:srgbClr val="FF0000"/>
              </a:solidFill>
            </a:endParaRPr>
          </a:p>
        </p:txBody>
      </p:sp>
      <p:sp>
        <p:nvSpPr>
          <p:cNvPr id="9" name="Content Placeholder 2"/>
          <p:cNvSpPr txBox="1">
            <a:spLocks/>
          </p:cNvSpPr>
          <p:nvPr/>
        </p:nvSpPr>
        <p:spPr>
          <a:xfrm>
            <a:off x="5868144" y="1421996"/>
            <a:ext cx="3096344" cy="32865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Categories and their values</a:t>
            </a:r>
            <a:endParaRPr lang="en-GB" b="0" kern="0" dirty="0">
              <a:solidFill>
                <a:srgbClr val="FF0000"/>
              </a:solidFill>
            </a:endParaRPr>
          </a:p>
        </p:txBody>
      </p:sp>
      <p:cxnSp>
        <p:nvCxnSpPr>
          <p:cNvPr id="17" name="Straight Connector 16"/>
          <p:cNvCxnSpPr/>
          <p:nvPr/>
        </p:nvCxnSpPr>
        <p:spPr>
          <a:xfrm>
            <a:off x="3923928" y="1854056"/>
            <a:ext cx="18002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331640" y="1854056"/>
            <a:ext cx="72008" cy="9988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876256" y="1854056"/>
            <a:ext cx="72008" cy="93610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31 Conector recto"/>
          <p:cNvCxnSpPr/>
          <p:nvPr/>
        </p:nvCxnSpPr>
        <p:spPr>
          <a:xfrm flipV="1">
            <a:off x="3419872" y="4221088"/>
            <a:ext cx="144016" cy="57606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6801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780928"/>
            <a:ext cx="7772400" cy="1470025"/>
          </a:xfrm>
        </p:spPr>
        <p:txBody>
          <a:bodyPr/>
          <a:lstStyle/>
          <a:p>
            <a:r>
              <a:rPr lang="en-GB" sz="4000" dirty="0" smtClean="0"/>
              <a:t>Exploring one variable. </a:t>
            </a:r>
            <a:br>
              <a:rPr lang="en-GB" sz="4000" dirty="0" smtClean="0"/>
            </a:br>
            <a:r>
              <a:rPr lang="en-GB" sz="4000" dirty="0" smtClean="0"/>
              <a:t/>
            </a:r>
            <a:br>
              <a:rPr lang="en-GB" sz="4000" dirty="0" smtClean="0"/>
            </a:br>
            <a:r>
              <a:rPr lang="en-GB" sz="3000" dirty="0" smtClean="0"/>
              <a:t>Voting in the last General Election</a:t>
            </a:r>
            <a:endParaRPr lang="en-GB" sz="3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Describing one variable</a:t>
            </a:r>
            <a:endParaRPr lang="en-GB" dirty="0"/>
          </a:p>
        </p:txBody>
      </p:sp>
      <p:sp>
        <p:nvSpPr>
          <p:cNvPr id="3" name="Content Placeholder 2"/>
          <p:cNvSpPr>
            <a:spLocks noGrp="1"/>
          </p:cNvSpPr>
          <p:nvPr>
            <p:ph idx="1"/>
          </p:nvPr>
        </p:nvSpPr>
        <p:spPr>
          <a:xfrm>
            <a:off x="662880" y="1240160"/>
            <a:ext cx="8229600" cy="604664"/>
          </a:xfrm>
        </p:spPr>
        <p:txBody>
          <a:bodyPr/>
          <a:lstStyle/>
          <a:p>
            <a:r>
              <a:rPr lang="en-GB" dirty="0" smtClean="0"/>
              <a:t>Find the variable called ‘</a:t>
            </a:r>
            <a:r>
              <a:rPr lang="en-GB" dirty="0" smtClean="0">
                <a:solidFill>
                  <a:srgbClr val="FF0000"/>
                </a:solidFill>
              </a:rPr>
              <a:t>vote</a:t>
            </a:r>
            <a:r>
              <a:rPr lang="en-GB" dirty="0" smtClean="0"/>
              <a:t>’ : </a:t>
            </a:r>
            <a:endParaRPr lang="en-GB" dirty="0"/>
          </a:p>
        </p:txBody>
      </p:sp>
      <p:sp>
        <p:nvSpPr>
          <p:cNvPr id="21" name="Content Placeholder 2"/>
          <p:cNvSpPr txBox="1">
            <a:spLocks/>
          </p:cNvSpPr>
          <p:nvPr/>
        </p:nvSpPr>
        <p:spPr>
          <a:xfrm>
            <a:off x="440161" y="5136882"/>
            <a:ext cx="7967930" cy="66838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b="0" kern="0" dirty="0" smtClean="0">
                <a:solidFill>
                  <a:srgbClr val="FF0000"/>
                </a:solidFill>
              </a:rPr>
              <a:t>The </a:t>
            </a:r>
            <a:r>
              <a:rPr lang="en-GB" kern="0" dirty="0" smtClean="0">
                <a:solidFill>
                  <a:srgbClr val="FF0000"/>
                </a:solidFill>
              </a:rPr>
              <a:t>label</a:t>
            </a:r>
            <a:r>
              <a:rPr lang="en-GB" b="0" kern="0" dirty="0" smtClean="0">
                <a:solidFill>
                  <a:srgbClr val="FF0000"/>
                </a:solidFill>
              </a:rPr>
              <a:t> indicates that this variable measures whether the respondent voted in the last UK General Election (2010)</a:t>
            </a:r>
            <a:endParaRPr lang="en-GB" b="0" kern="0" dirty="0">
              <a:solidFill>
                <a:srgbClr val="FF0000"/>
              </a:solidFill>
            </a:endParaRPr>
          </a:p>
        </p:txBody>
      </p:sp>
      <p:sp>
        <p:nvSpPr>
          <p:cNvPr id="18" name="Content Placeholder 2"/>
          <p:cNvSpPr txBox="1">
            <a:spLocks/>
          </p:cNvSpPr>
          <p:nvPr/>
        </p:nvSpPr>
        <p:spPr>
          <a:xfrm>
            <a:off x="498286" y="5856962"/>
            <a:ext cx="7967930" cy="66838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b="0" i="1" kern="0" dirty="0" smtClean="0"/>
              <a:t>(We could refer to the questionnaire to know the exact words used to ask this particular question in the survey)</a:t>
            </a:r>
            <a:endParaRPr lang="en-GB" b="0" i="1" kern="0" dirty="0"/>
          </a:p>
        </p:txBody>
      </p:sp>
      <p:pic>
        <p:nvPicPr>
          <p:cNvPr id="10" name="9 Imagen"/>
          <p:cNvPicPr>
            <a:picLocks noChangeAspect="1"/>
          </p:cNvPicPr>
          <p:nvPr/>
        </p:nvPicPr>
        <p:blipFill>
          <a:blip r:embed="rId2" cstate="print"/>
          <a:srcRect b="38875"/>
          <a:stretch>
            <a:fillRect/>
          </a:stretch>
        </p:blipFill>
        <p:spPr bwMode="auto">
          <a:xfrm>
            <a:off x="755576" y="1772816"/>
            <a:ext cx="8046720" cy="3074099"/>
          </a:xfrm>
          <a:prstGeom prst="rect">
            <a:avLst/>
          </a:prstGeom>
          <a:noFill/>
          <a:ln w="9525">
            <a:noFill/>
            <a:miter lim="800000"/>
            <a:headEnd/>
            <a:tailEnd/>
          </a:ln>
        </p:spPr>
      </p:pic>
      <p:sp>
        <p:nvSpPr>
          <p:cNvPr id="4" name="Rectangle 3"/>
          <p:cNvSpPr/>
          <p:nvPr/>
        </p:nvSpPr>
        <p:spPr>
          <a:xfrm>
            <a:off x="683568" y="4365104"/>
            <a:ext cx="8136904"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1267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Recommended books</a:t>
            </a:r>
            <a:endParaRPr lang="en-GB" dirty="0"/>
          </a:p>
        </p:txBody>
      </p:sp>
      <p:sp>
        <p:nvSpPr>
          <p:cNvPr id="3" name="Content Placeholder 2"/>
          <p:cNvSpPr>
            <a:spLocks noGrp="1"/>
          </p:cNvSpPr>
          <p:nvPr>
            <p:ph idx="1"/>
          </p:nvPr>
        </p:nvSpPr>
        <p:spPr>
          <a:xfrm>
            <a:off x="755576" y="1628800"/>
            <a:ext cx="8229600" cy="4525963"/>
          </a:xfrm>
        </p:spPr>
        <p:txBody>
          <a:bodyPr/>
          <a:lstStyle/>
          <a:p>
            <a:r>
              <a:rPr lang="en-GB" dirty="0" err="1"/>
              <a:t>Corbetta</a:t>
            </a:r>
            <a:r>
              <a:rPr lang="en-GB" dirty="0"/>
              <a:t>, </a:t>
            </a:r>
            <a:r>
              <a:rPr lang="en-GB" dirty="0" err="1"/>
              <a:t>Piergiorgio</a:t>
            </a:r>
            <a:r>
              <a:rPr lang="en-GB" dirty="0"/>
              <a:t> (2003). </a:t>
            </a:r>
            <a:r>
              <a:rPr lang="en-GB" i="1" dirty="0"/>
              <a:t>Social Research. Theory, Methods and Techniques</a:t>
            </a:r>
            <a:r>
              <a:rPr lang="en-GB" dirty="0"/>
              <a:t>. London: Sage. </a:t>
            </a:r>
            <a:endParaRPr lang="en-GB" dirty="0" smtClean="0"/>
          </a:p>
          <a:p>
            <a:pPr lvl="1">
              <a:buNone/>
            </a:pPr>
            <a:r>
              <a:rPr lang="en-GB" dirty="0" smtClean="0"/>
              <a:t>(Part </a:t>
            </a:r>
            <a:r>
              <a:rPr lang="en-GB" dirty="0"/>
              <a:t>II: ‘Quantitative </a:t>
            </a:r>
            <a:r>
              <a:rPr lang="en-GB" dirty="0" smtClean="0"/>
              <a:t>techniques’: chapters </a:t>
            </a:r>
            <a:r>
              <a:rPr lang="en-GB" dirty="0"/>
              <a:t>3 to 8</a:t>
            </a:r>
            <a:r>
              <a:rPr lang="en-GB" dirty="0" smtClean="0"/>
              <a:t>).</a:t>
            </a:r>
          </a:p>
          <a:p>
            <a:pPr marL="0" indent="0">
              <a:buNone/>
            </a:pPr>
            <a:endParaRPr lang="en-GB" dirty="0"/>
          </a:p>
          <a:p>
            <a:r>
              <a:rPr lang="en-US" dirty="0"/>
              <a:t>Field, Andy (2009). </a:t>
            </a:r>
            <a:r>
              <a:rPr lang="en-US" i="1" dirty="0"/>
              <a:t>Discovering Statistics Using SPSS.</a:t>
            </a:r>
            <a:r>
              <a:rPr lang="en-US" dirty="0"/>
              <a:t> (3rd Edition). London: Sage. </a:t>
            </a:r>
            <a:endParaRPr lang="en-GB" dirty="0"/>
          </a:p>
          <a:p>
            <a:pPr marL="0" indent="0">
              <a:buNone/>
            </a:pPr>
            <a:endParaRPr lang="en-GB" dirty="0"/>
          </a:p>
          <a:p>
            <a:r>
              <a:rPr lang="en-GB" dirty="0"/>
              <a:t>Pollock, Phillip H. III (</a:t>
            </a:r>
            <a:r>
              <a:rPr lang="en-GB" dirty="0" smtClean="0"/>
              <a:t>2016). </a:t>
            </a:r>
            <a:r>
              <a:rPr lang="en-GB" i="1" dirty="0"/>
              <a:t>The Essentials of Political Analysis.</a:t>
            </a:r>
            <a:r>
              <a:rPr lang="en-GB" dirty="0"/>
              <a:t> </a:t>
            </a:r>
            <a:r>
              <a:rPr lang="en-GB" dirty="0" smtClean="0"/>
              <a:t>(5</a:t>
            </a:r>
            <a:r>
              <a:rPr lang="en-GB" baseline="30000" dirty="0" smtClean="0"/>
              <a:t>th</a:t>
            </a:r>
            <a:r>
              <a:rPr lang="en-GB" dirty="0" smtClean="0"/>
              <a:t> </a:t>
            </a:r>
            <a:r>
              <a:rPr lang="en-GB" dirty="0"/>
              <a:t>Edition). Washington DC: CQ Press</a:t>
            </a:r>
            <a:r>
              <a:rPr lang="en-GB" dirty="0" smtClean="0"/>
              <a:t>.</a:t>
            </a:r>
          </a:p>
          <a:p>
            <a:pPr marL="0" indent="0">
              <a:buNone/>
            </a:pPr>
            <a:endParaRPr lang="en-GB" dirty="0" smtClean="0"/>
          </a:p>
          <a:p>
            <a:pPr marL="0" indent="0">
              <a:buNone/>
            </a:pPr>
            <a:r>
              <a:rPr lang="en-GB" dirty="0"/>
              <a:t> </a:t>
            </a:r>
          </a:p>
          <a:p>
            <a:pPr marL="0" indent="0">
              <a:buNone/>
            </a:pPr>
            <a:r>
              <a:rPr lang="en-GB" dirty="0" smtClean="0"/>
              <a:t>(Previous editions of these books are also fine)</a:t>
            </a:r>
            <a:endParaRPr lang="en-GB" dirty="0"/>
          </a:p>
        </p:txBody>
      </p:sp>
    </p:spTree>
    <p:extLst>
      <p:ext uri="{BB962C8B-B14F-4D97-AF65-F5344CB8AC3E}">
        <p14:creationId xmlns:p14="http://schemas.microsoft.com/office/powerpoint/2010/main" val="2753616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Describing one variable</a:t>
            </a:r>
            <a:endParaRPr lang="en-GB" dirty="0"/>
          </a:p>
        </p:txBody>
      </p:sp>
      <p:sp>
        <p:nvSpPr>
          <p:cNvPr id="3" name="Content Placeholder 2"/>
          <p:cNvSpPr>
            <a:spLocks noGrp="1"/>
          </p:cNvSpPr>
          <p:nvPr>
            <p:ph idx="1"/>
          </p:nvPr>
        </p:nvSpPr>
        <p:spPr>
          <a:xfrm>
            <a:off x="662880" y="1240160"/>
            <a:ext cx="8229600" cy="604664"/>
          </a:xfrm>
        </p:spPr>
        <p:txBody>
          <a:bodyPr/>
          <a:lstStyle/>
          <a:p>
            <a:r>
              <a:rPr lang="en-GB" dirty="0" smtClean="0"/>
              <a:t>Let’s have a look at the different </a:t>
            </a:r>
            <a:r>
              <a:rPr lang="en-GB" dirty="0" smtClean="0">
                <a:solidFill>
                  <a:srgbClr val="FF0000"/>
                </a:solidFill>
              </a:rPr>
              <a:t>categories</a:t>
            </a:r>
            <a:r>
              <a:rPr lang="en-GB" dirty="0" smtClean="0"/>
              <a:t> that this variable takes and the numeric </a:t>
            </a:r>
            <a:r>
              <a:rPr lang="en-GB" dirty="0" smtClean="0">
                <a:solidFill>
                  <a:srgbClr val="FF0000"/>
                </a:solidFill>
              </a:rPr>
              <a:t>values</a:t>
            </a:r>
            <a:r>
              <a:rPr lang="en-GB" dirty="0" smtClean="0"/>
              <a:t> assigned to each category.</a:t>
            </a:r>
            <a:endParaRPr lang="en-GB" dirty="0"/>
          </a:p>
        </p:txBody>
      </p:sp>
      <p:sp>
        <p:nvSpPr>
          <p:cNvPr id="21" name="Content Placeholder 2"/>
          <p:cNvSpPr txBox="1">
            <a:spLocks/>
          </p:cNvSpPr>
          <p:nvPr/>
        </p:nvSpPr>
        <p:spPr>
          <a:xfrm>
            <a:off x="430644" y="3861048"/>
            <a:ext cx="7967930" cy="66838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defTabSz="914400">
              <a:lnSpc>
                <a:spcPct val="100000"/>
              </a:lnSpc>
              <a:buClrTx/>
              <a:buSzTx/>
            </a:pPr>
            <a:r>
              <a:rPr lang="en-GB" b="0" kern="0" dirty="0" smtClean="0"/>
              <a:t>Click on the </a:t>
            </a:r>
            <a:r>
              <a:rPr lang="en-GB" b="0" kern="0" dirty="0" smtClean="0">
                <a:solidFill>
                  <a:srgbClr val="FF0000"/>
                </a:solidFill>
              </a:rPr>
              <a:t>“</a:t>
            </a:r>
            <a:r>
              <a:rPr lang="en-GB" kern="0" dirty="0" smtClean="0">
                <a:solidFill>
                  <a:srgbClr val="FF0000"/>
                </a:solidFill>
              </a:rPr>
              <a:t>Values</a:t>
            </a:r>
            <a:r>
              <a:rPr lang="en-GB" b="0" kern="0" dirty="0" smtClean="0">
                <a:solidFill>
                  <a:srgbClr val="FF0000"/>
                </a:solidFill>
              </a:rPr>
              <a:t>” </a:t>
            </a:r>
            <a:r>
              <a:rPr lang="en-GB" b="0" kern="0" dirty="0" smtClean="0"/>
              <a:t>cell for this variable and </a:t>
            </a:r>
            <a:r>
              <a:rPr lang="en-GB" b="0" kern="0" dirty="0" smtClean="0">
                <a:solidFill>
                  <a:srgbClr val="FF0000"/>
                </a:solidFill>
              </a:rPr>
              <a:t>a blue square </a:t>
            </a:r>
            <a:r>
              <a:rPr lang="en-GB" b="0" kern="0" dirty="0" smtClean="0"/>
              <a:t>will appear.</a:t>
            </a:r>
          </a:p>
          <a:p>
            <a:pPr algn="just" defTabSz="914400">
              <a:lnSpc>
                <a:spcPct val="100000"/>
              </a:lnSpc>
              <a:buClrTx/>
              <a:buSzTx/>
            </a:pPr>
            <a:r>
              <a:rPr lang="en-GB" b="0" kern="0" dirty="0" smtClean="0"/>
              <a:t>Click on the blue square and a box will pop up:</a:t>
            </a:r>
            <a:endParaRPr lang="en-GB" b="0" kern="0" dirty="0"/>
          </a:p>
        </p:txBody>
      </p:sp>
      <p:sp>
        <p:nvSpPr>
          <p:cNvPr id="13" name="Content Placeholder 2"/>
          <p:cNvSpPr txBox="1">
            <a:spLocks/>
          </p:cNvSpPr>
          <p:nvPr/>
        </p:nvSpPr>
        <p:spPr>
          <a:xfrm>
            <a:off x="5825988" y="4797152"/>
            <a:ext cx="2634444" cy="158417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i="1" kern="0" dirty="0" smtClean="0">
                <a:solidFill>
                  <a:srgbClr val="FF0000"/>
                </a:solidFill>
              </a:rPr>
              <a:t>How many categories does this variable take and how have these been coded?</a:t>
            </a:r>
          </a:p>
        </p:txBody>
      </p:sp>
      <p:sp>
        <p:nvSpPr>
          <p:cNvPr id="14" name="Content Placeholder 2"/>
          <p:cNvSpPr txBox="1">
            <a:spLocks/>
          </p:cNvSpPr>
          <p:nvPr/>
        </p:nvSpPr>
        <p:spPr>
          <a:xfrm>
            <a:off x="179512" y="5892419"/>
            <a:ext cx="2414009" cy="720081"/>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sz="1400" b="0" i="1" kern="0" dirty="0" smtClean="0">
                <a:solidFill>
                  <a:srgbClr val="FF0000"/>
                </a:solidFill>
              </a:rPr>
              <a:t>We could use this box to edit this information </a:t>
            </a:r>
          </a:p>
          <a:p>
            <a:pPr marL="0" indent="0" algn="ctr" defTabSz="914400">
              <a:lnSpc>
                <a:spcPct val="100000"/>
              </a:lnSpc>
              <a:buClrTx/>
              <a:buSzTx/>
              <a:buNone/>
            </a:pPr>
            <a:r>
              <a:rPr lang="en-GB" sz="1400" b="0" i="1" kern="0" dirty="0" smtClean="0">
                <a:solidFill>
                  <a:srgbClr val="FF0000"/>
                </a:solidFill>
              </a:rPr>
              <a:t>(we don’t need to do this now)</a:t>
            </a:r>
            <a:endParaRPr lang="en-GB" sz="1400" b="0" i="1" kern="0" dirty="0">
              <a:solidFill>
                <a:srgbClr val="FF0000"/>
              </a:solidFill>
            </a:endParaRPr>
          </a:p>
        </p:txBody>
      </p:sp>
      <p:pic>
        <p:nvPicPr>
          <p:cNvPr id="16" name="15 Imagen"/>
          <p:cNvPicPr>
            <a:picLocks noChangeAspect="1"/>
          </p:cNvPicPr>
          <p:nvPr/>
        </p:nvPicPr>
        <p:blipFill>
          <a:blip r:embed="rId2" cstate="print"/>
          <a:srcRect b="69821"/>
          <a:stretch>
            <a:fillRect/>
          </a:stretch>
        </p:blipFill>
        <p:spPr bwMode="auto">
          <a:xfrm>
            <a:off x="539552" y="2132856"/>
            <a:ext cx="8168640" cy="1540759"/>
          </a:xfrm>
          <a:prstGeom prst="rect">
            <a:avLst/>
          </a:prstGeom>
          <a:noFill/>
          <a:ln w="9525">
            <a:noFill/>
            <a:miter lim="800000"/>
            <a:headEnd/>
            <a:tailEnd/>
          </a:ln>
        </p:spPr>
      </p:pic>
      <p:pic>
        <p:nvPicPr>
          <p:cNvPr id="18" name="17 Imagen"/>
          <p:cNvPicPr/>
          <p:nvPr/>
        </p:nvPicPr>
        <p:blipFill>
          <a:blip r:embed="rId3" cstate="print"/>
          <a:srcRect l="31926" t="27110" r="31800" b="35294"/>
          <a:stretch>
            <a:fillRect/>
          </a:stretch>
        </p:blipFill>
        <p:spPr bwMode="auto">
          <a:xfrm>
            <a:off x="2555776" y="4581128"/>
            <a:ext cx="3237017" cy="2096218"/>
          </a:xfrm>
          <a:prstGeom prst="rect">
            <a:avLst/>
          </a:prstGeom>
          <a:noFill/>
          <a:ln w="9525">
            <a:noFill/>
            <a:miter lim="800000"/>
            <a:headEnd/>
            <a:tailEnd/>
          </a:ln>
        </p:spPr>
      </p:pic>
    </p:spTree>
    <p:extLst>
      <p:ext uri="{BB962C8B-B14F-4D97-AF65-F5344CB8AC3E}">
        <p14:creationId xmlns:p14="http://schemas.microsoft.com/office/powerpoint/2010/main" val="24554974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94928" y="197768"/>
            <a:ext cx="8229600" cy="1143000"/>
          </a:xfrm>
        </p:spPr>
        <p:txBody>
          <a:bodyPr/>
          <a:lstStyle/>
          <a:p>
            <a:r>
              <a:rPr lang="en-GB" dirty="0" smtClean="0"/>
              <a:t>Describing one variable: frequency table</a:t>
            </a:r>
            <a:endParaRPr lang="en-GB" dirty="0"/>
          </a:p>
        </p:txBody>
      </p:sp>
      <p:sp>
        <p:nvSpPr>
          <p:cNvPr id="3" name="2 Marcador de contenido"/>
          <p:cNvSpPr>
            <a:spLocks noGrp="1"/>
          </p:cNvSpPr>
          <p:nvPr>
            <p:ph idx="1"/>
          </p:nvPr>
        </p:nvSpPr>
        <p:spPr>
          <a:xfrm>
            <a:off x="590872" y="908720"/>
            <a:ext cx="8229600" cy="1872208"/>
          </a:xfrm>
        </p:spPr>
        <p:txBody>
          <a:bodyPr/>
          <a:lstStyle/>
          <a:p>
            <a:r>
              <a:rPr lang="en-GB" sz="1800" dirty="0" smtClean="0"/>
              <a:t>So far we have explored the information attached to a variable. </a:t>
            </a:r>
          </a:p>
          <a:p>
            <a:r>
              <a:rPr lang="en-GB" sz="1800" dirty="0" smtClean="0"/>
              <a:t>But we still don’t know what this variable looks like in the data: </a:t>
            </a:r>
          </a:p>
          <a:p>
            <a:pPr lvl="1">
              <a:buNone/>
            </a:pPr>
            <a:r>
              <a:rPr lang="en-GB" sz="1800" dirty="0" smtClean="0">
                <a:solidFill>
                  <a:srgbClr val="FF0000"/>
                </a:solidFill>
              </a:rPr>
              <a:t>what were the responses to the variable ‘vote’ in the survey?</a:t>
            </a:r>
          </a:p>
          <a:p>
            <a:r>
              <a:rPr lang="en-GB" sz="1800" dirty="0" smtClean="0"/>
              <a:t>The </a:t>
            </a:r>
            <a:r>
              <a:rPr lang="en-GB" sz="1800" dirty="0" smtClean="0">
                <a:solidFill>
                  <a:srgbClr val="FF0000"/>
                </a:solidFill>
              </a:rPr>
              <a:t>frequency table </a:t>
            </a:r>
            <a:r>
              <a:rPr lang="en-GB" sz="1800" dirty="0" smtClean="0"/>
              <a:t>will summarise this information. </a:t>
            </a:r>
          </a:p>
          <a:p>
            <a:pPr lvl="0">
              <a:defRPr/>
            </a:pPr>
            <a:r>
              <a:rPr lang="en-GB" sz="1800" dirty="0" smtClean="0"/>
              <a:t>From the menu, click on: </a:t>
            </a:r>
            <a:r>
              <a:rPr lang="en-GB" sz="1800" dirty="0" smtClean="0">
                <a:solidFill>
                  <a:srgbClr val="FF0000"/>
                </a:solidFill>
              </a:rPr>
              <a:t>Analyze </a:t>
            </a:r>
            <a:r>
              <a:rPr lang="en-GB" sz="1800" dirty="0" smtClean="0">
                <a:solidFill>
                  <a:srgbClr val="FF0000"/>
                </a:solidFill>
                <a:sym typeface="Wingdings" pitchFamily="2" charset="2"/>
              </a:rPr>
              <a:t> Descriptive Statistics  Frequencies </a:t>
            </a:r>
            <a:endParaRPr lang="en-GB" sz="1800" dirty="0" smtClean="0">
              <a:solidFill>
                <a:srgbClr val="FF0000"/>
              </a:solidFill>
            </a:endParaRPr>
          </a:p>
          <a:p>
            <a:endParaRPr lang="en-GB" sz="1800" dirty="0" smtClean="0"/>
          </a:p>
        </p:txBody>
      </p:sp>
      <p:pic>
        <p:nvPicPr>
          <p:cNvPr id="4" name="3 Imagen"/>
          <p:cNvPicPr>
            <a:picLocks noChangeAspect="1"/>
          </p:cNvPicPr>
          <p:nvPr/>
        </p:nvPicPr>
        <p:blipFill>
          <a:blip r:embed="rId2" cstate="print"/>
          <a:srcRect r="43941" b="26323"/>
          <a:stretch>
            <a:fillRect/>
          </a:stretch>
        </p:blipFill>
        <p:spPr bwMode="auto">
          <a:xfrm>
            <a:off x="1907704" y="2780928"/>
            <a:ext cx="4647605" cy="3817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12 Imagen"/>
          <p:cNvPicPr>
            <a:picLocks noChangeAspect="1"/>
          </p:cNvPicPr>
          <p:nvPr/>
        </p:nvPicPr>
        <p:blipFill>
          <a:blip r:embed="rId2" cstate="print"/>
          <a:srcRect l="31684" t="27621" r="31480" b="35806"/>
          <a:stretch>
            <a:fillRect/>
          </a:stretch>
        </p:blipFill>
        <p:spPr bwMode="auto">
          <a:xfrm>
            <a:off x="3275856" y="2276872"/>
            <a:ext cx="5453940" cy="3384376"/>
          </a:xfrm>
          <a:prstGeom prst="rect">
            <a:avLst/>
          </a:prstGeom>
          <a:noFill/>
          <a:ln w="9525">
            <a:noFill/>
            <a:miter lim="800000"/>
            <a:headEnd/>
            <a:tailEnd/>
          </a:ln>
        </p:spPr>
      </p:pic>
      <p:sp>
        <p:nvSpPr>
          <p:cNvPr id="2" name="1 Título"/>
          <p:cNvSpPr>
            <a:spLocks noGrp="1"/>
          </p:cNvSpPr>
          <p:nvPr>
            <p:ph type="title"/>
          </p:nvPr>
        </p:nvSpPr>
        <p:spPr>
          <a:xfrm>
            <a:off x="1094928" y="197768"/>
            <a:ext cx="8229600" cy="1143000"/>
          </a:xfrm>
        </p:spPr>
        <p:txBody>
          <a:bodyPr/>
          <a:lstStyle/>
          <a:p>
            <a:r>
              <a:rPr lang="en-GB" dirty="0" smtClean="0"/>
              <a:t>Describing one variable: frequency table</a:t>
            </a:r>
            <a:endParaRPr lang="en-GB" dirty="0"/>
          </a:p>
        </p:txBody>
      </p:sp>
      <p:sp>
        <p:nvSpPr>
          <p:cNvPr id="3" name="2 Marcador de contenido"/>
          <p:cNvSpPr>
            <a:spLocks noGrp="1"/>
          </p:cNvSpPr>
          <p:nvPr>
            <p:ph idx="1"/>
          </p:nvPr>
        </p:nvSpPr>
        <p:spPr>
          <a:xfrm>
            <a:off x="590872" y="1412776"/>
            <a:ext cx="8229600" cy="432048"/>
          </a:xfrm>
        </p:spPr>
        <p:txBody>
          <a:bodyPr/>
          <a:lstStyle/>
          <a:p>
            <a:r>
              <a:rPr lang="en-GB" sz="1800" dirty="0" smtClean="0"/>
              <a:t>A box will appear that looks like this:</a:t>
            </a:r>
            <a:endParaRPr lang="en-GB" sz="1800" dirty="0" smtClean="0">
              <a:solidFill>
                <a:srgbClr val="FF0000"/>
              </a:solidFill>
            </a:endParaRPr>
          </a:p>
          <a:p>
            <a:endParaRPr lang="en-GB" sz="1800" dirty="0" smtClean="0"/>
          </a:p>
        </p:txBody>
      </p:sp>
      <p:sp>
        <p:nvSpPr>
          <p:cNvPr id="7" name="Content Placeholder 2"/>
          <p:cNvSpPr txBox="1">
            <a:spLocks/>
          </p:cNvSpPr>
          <p:nvPr/>
        </p:nvSpPr>
        <p:spPr>
          <a:xfrm>
            <a:off x="323528" y="3140968"/>
            <a:ext cx="2376264" cy="136815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sz="1800" b="0" kern="0" dirty="0" smtClean="0">
                <a:solidFill>
                  <a:srgbClr val="FF0000"/>
                </a:solidFill>
              </a:rPr>
              <a:t>All the variables, in the same order as they appear in the dataset, are listed here. </a:t>
            </a:r>
          </a:p>
        </p:txBody>
      </p:sp>
      <p:cxnSp>
        <p:nvCxnSpPr>
          <p:cNvPr id="9" name="8 Conector recto"/>
          <p:cNvCxnSpPr/>
          <p:nvPr/>
        </p:nvCxnSpPr>
        <p:spPr>
          <a:xfrm>
            <a:off x="2699792" y="3645024"/>
            <a:ext cx="79208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txBox="1">
            <a:spLocks/>
          </p:cNvSpPr>
          <p:nvPr/>
        </p:nvSpPr>
        <p:spPr>
          <a:xfrm>
            <a:off x="683568" y="5949280"/>
            <a:ext cx="6696744" cy="72008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sz="1600" b="0" i="1" kern="0" dirty="0" smtClean="0">
                <a:solidFill>
                  <a:srgbClr val="FF0000"/>
                </a:solidFill>
              </a:rPr>
              <a:t>Note that by default, SPSS displays the labels (not the names). </a:t>
            </a:r>
          </a:p>
          <a:p>
            <a:pPr marL="0" indent="0" algn="just" defTabSz="914400">
              <a:lnSpc>
                <a:spcPct val="100000"/>
              </a:lnSpc>
              <a:buClrTx/>
              <a:buSzTx/>
              <a:buNone/>
            </a:pPr>
            <a:r>
              <a:rPr lang="en-GB" sz="1600" b="0" i="1" kern="0" dirty="0" smtClean="0">
                <a:solidFill>
                  <a:srgbClr val="FF0000"/>
                </a:solidFill>
              </a:rPr>
              <a:t>We’ll see later how we can change this.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95536" y="2132856"/>
            <a:ext cx="2376264" cy="244827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t>1) </a:t>
            </a:r>
            <a:r>
              <a:rPr lang="en-GB" sz="1800" b="0" kern="0" dirty="0" smtClean="0">
                <a:solidFill>
                  <a:srgbClr val="FF0000"/>
                </a:solidFill>
              </a:rPr>
              <a:t>Select</a:t>
            </a:r>
            <a:r>
              <a:rPr lang="en-GB" sz="1800" b="0" kern="0" dirty="0" smtClean="0"/>
              <a:t> the variable we are interested in (vote) and </a:t>
            </a:r>
            <a:r>
              <a:rPr lang="en-GB" sz="1800" b="0" kern="0" dirty="0" smtClean="0">
                <a:solidFill>
                  <a:srgbClr val="FF0000"/>
                </a:solidFill>
              </a:rPr>
              <a:t>move it into the “Variable(s)” box using the arrow</a:t>
            </a:r>
            <a:r>
              <a:rPr lang="en-GB" sz="1800" b="0" kern="0" dirty="0" smtClean="0"/>
              <a:t>.</a:t>
            </a:r>
          </a:p>
          <a:p>
            <a:pPr marL="0" indent="0" defTabSz="914400">
              <a:lnSpc>
                <a:spcPct val="100000"/>
              </a:lnSpc>
              <a:buClrTx/>
              <a:buSzTx/>
              <a:buNone/>
            </a:pPr>
            <a:endParaRPr lang="en-GB" sz="1800" b="0" kern="0" dirty="0" smtClean="0"/>
          </a:p>
          <a:p>
            <a:pPr marL="0" indent="0" defTabSz="914400">
              <a:lnSpc>
                <a:spcPct val="100000"/>
              </a:lnSpc>
              <a:buClrTx/>
              <a:buSzTx/>
              <a:buNone/>
            </a:pPr>
            <a:endParaRPr lang="en-GB" sz="1800" b="0" kern="0" dirty="0" smtClean="0"/>
          </a:p>
          <a:p>
            <a:pPr marL="0" indent="0" defTabSz="914400">
              <a:lnSpc>
                <a:spcPct val="100000"/>
              </a:lnSpc>
              <a:buClrTx/>
              <a:buSzTx/>
              <a:buNone/>
            </a:pPr>
            <a:endParaRPr lang="en-GB" sz="1800" b="0" kern="0" dirty="0" smtClean="0"/>
          </a:p>
          <a:p>
            <a:pPr marL="0" indent="0" defTabSz="914400">
              <a:lnSpc>
                <a:spcPct val="100000"/>
              </a:lnSpc>
              <a:buClrTx/>
              <a:buSzTx/>
              <a:buNone/>
            </a:pPr>
            <a:r>
              <a:rPr lang="en-GB" sz="1800" b="0" kern="0" dirty="0" smtClean="0"/>
              <a:t>2) Then click </a:t>
            </a:r>
            <a:r>
              <a:rPr lang="en-GB" sz="1800" b="0" kern="0" dirty="0" smtClean="0">
                <a:solidFill>
                  <a:srgbClr val="FF0000"/>
                </a:solidFill>
              </a:rPr>
              <a:t>OK</a:t>
            </a:r>
          </a:p>
        </p:txBody>
      </p:sp>
      <p:sp>
        <p:nvSpPr>
          <p:cNvPr id="6" name="Content Placeholder 2"/>
          <p:cNvSpPr txBox="1">
            <a:spLocks/>
          </p:cNvSpPr>
          <p:nvPr/>
        </p:nvSpPr>
        <p:spPr>
          <a:xfrm>
            <a:off x="539552" y="5805264"/>
            <a:ext cx="8064896" cy="72008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sz="1600" b="0" i="1" kern="0" dirty="0" smtClean="0"/>
              <a:t>Note that we could have selected more than one variable from the list. For now, we are only interested in this one. Also note that there are other options in this dialogue box. For now, we’ll leave everything in the default settings.</a:t>
            </a:r>
          </a:p>
        </p:txBody>
      </p:sp>
      <p:sp>
        <p:nvSpPr>
          <p:cNvPr id="7" name="1 Título"/>
          <p:cNvSpPr>
            <a:spLocks noGrp="1"/>
          </p:cNvSpPr>
          <p:nvPr>
            <p:ph type="title"/>
          </p:nvPr>
        </p:nvSpPr>
        <p:spPr>
          <a:xfrm>
            <a:off x="1022920" y="274638"/>
            <a:ext cx="8229600" cy="706090"/>
          </a:xfrm>
        </p:spPr>
        <p:txBody>
          <a:bodyPr/>
          <a:lstStyle/>
          <a:p>
            <a:r>
              <a:rPr lang="en-GB" dirty="0" smtClean="0"/>
              <a:t>Describing one variable: frequency table</a:t>
            </a:r>
            <a:endParaRPr lang="en-GB" dirty="0"/>
          </a:p>
        </p:txBody>
      </p:sp>
      <p:pic>
        <p:nvPicPr>
          <p:cNvPr id="8" name="7 Imagen"/>
          <p:cNvPicPr>
            <a:picLocks noChangeAspect="1"/>
          </p:cNvPicPr>
          <p:nvPr/>
        </p:nvPicPr>
        <p:blipFill>
          <a:blip r:embed="rId2" cstate="print"/>
          <a:srcRect l="31922" t="27366" r="31640" b="35550"/>
          <a:stretch>
            <a:fillRect/>
          </a:stretch>
        </p:blipFill>
        <p:spPr bwMode="auto">
          <a:xfrm>
            <a:off x="2771800" y="1772816"/>
            <a:ext cx="5730852" cy="36452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9 Imagen"/>
          <p:cNvPicPr>
            <a:picLocks noChangeAspect="1"/>
          </p:cNvPicPr>
          <p:nvPr/>
        </p:nvPicPr>
        <p:blipFill>
          <a:blip r:embed="rId2" cstate="print"/>
          <a:srcRect l="17402" t="43990" r="42187" b="14322"/>
          <a:stretch>
            <a:fillRect/>
          </a:stretch>
        </p:blipFill>
        <p:spPr bwMode="auto">
          <a:xfrm>
            <a:off x="899592" y="1772816"/>
            <a:ext cx="6848404" cy="4415510"/>
          </a:xfrm>
          <a:prstGeom prst="rect">
            <a:avLst/>
          </a:prstGeom>
          <a:noFill/>
          <a:ln w="9525">
            <a:noFill/>
            <a:miter lim="800000"/>
            <a:headEnd/>
            <a:tailEnd/>
          </a:ln>
        </p:spPr>
      </p:pic>
      <p:sp>
        <p:nvSpPr>
          <p:cNvPr id="7" name="1 Título"/>
          <p:cNvSpPr>
            <a:spLocks noGrp="1"/>
          </p:cNvSpPr>
          <p:nvPr>
            <p:ph type="title"/>
          </p:nvPr>
        </p:nvSpPr>
        <p:spPr>
          <a:xfrm>
            <a:off x="1022920" y="274638"/>
            <a:ext cx="8229600" cy="706090"/>
          </a:xfrm>
        </p:spPr>
        <p:txBody>
          <a:bodyPr/>
          <a:lstStyle/>
          <a:p>
            <a:r>
              <a:rPr lang="en-GB" dirty="0" smtClean="0"/>
              <a:t>Describing one variable: frequency table</a:t>
            </a:r>
            <a:endParaRPr lang="en-GB" dirty="0"/>
          </a:p>
        </p:txBody>
      </p:sp>
      <p:sp>
        <p:nvSpPr>
          <p:cNvPr id="8" name="2 Marcador de contenido"/>
          <p:cNvSpPr>
            <a:spLocks noGrp="1"/>
          </p:cNvSpPr>
          <p:nvPr>
            <p:ph idx="1"/>
          </p:nvPr>
        </p:nvSpPr>
        <p:spPr>
          <a:xfrm>
            <a:off x="590872" y="1196752"/>
            <a:ext cx="8229600" cy="432048"/>
          </a:xfrm>
        </p:spPr>
        <p:txBody>
          <a:bodyPr/>
          <a:lstStyle/>
          <a:p>
            <a:r>
              <a:rPr lang="en-GB" sz="1800" dirty="0" smtClean="0"/>
              <a:t>The results are displayed in the </a:t>
            </a:r>
            <a:r>
              <a:rPr lang="en-GB" sz="1800" dirty="0" smtClean="0">
                <a:solidFill>
                  <a:srgbClr val="FF0000"/>
                </a:solidFill>
              </a:rPr>
              <a:t>Output viewer</a:t>
            </a:r>
            <a:r>
              <a:rPr lang="en-GB" sz="1800" dirty="0" smtClean="0"/>
              <a:t>:</a:t>
            </a:r>
            <a:endParaRPr lang="en-GB" sz="1800" dirty="0" smtClean="0">
              <a:solidFill>
                <a:srgbClr val="FF0000"/>
              </a:solidFill>
            </a:endParaRPr>
          </a:p>
          <a:p>
            <a:endParaRPr lang="en-GB" sz="1800" dirty="0" smtClean="0"/>
          </a:p>
        </p:txBody>
      </p:sp>
      <p:sp>
        <p:nvSpPr>
          <p:cNvPr id="5" name="Content Placeholder 2"/>
          <p:cNvSpPr txBox="1">
            <a:spLocks/>
          </p:cNvSpPr>
          <p:nvPr/>
        </p:nvSpPr>
        <p:spPr>
          <a:xfrm>
            <a:off x="3851920" y="1916832"/>
            <a:ext cx="2736304"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Number of respondents to this question in the survey</a:t>
            </a:r>
          </a:p>
        </p:txBody>
      </p:sp>
      <p:sp>
        <p:nvSpPr>
          <p:cNvPr id="11" name="Content Placeholder 2"/>
          <p:cNvSpPr txBox="1">
            <a:spLocks/>
          </p:cNvSpPr>
          <p:nvPr/>
        </p:nvSpPr>
        <p:spPr>
          <a:xfrm>
            <a:off x="6084168" y="2780928"/>
            <a:ext cx="2736304"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Absolute and relative frequencies for each category</a:t>
            </a:r>
          </a:p>
        </p:txBody>
      </p:sp>
      <p:cxnSp>
        <p:nvCxnSpPr>
          <p:cNvPr id="13" name="12 Conector recto"/>
          <p:cNvCxnSpPr>
            <a:endCxn id="5" idx="1"/>
          </p:cNvCxnSpPr>
          <p:nvPr/>
        </p:nvCxnSpPr>
        <p:spPr>
          <a:xfrm flipV="1">
            <a:off x="3419872" y="2204864"/>
            <a:ext cx="432048" cy="43204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14 Conector recto"/>
          <p:cNvCxnSpPr/>
          <p:nvPr/>
        </p:nvCxnSpPr>
        <p:spPr>
          <a:xfrm flipV="1">
            <a:off x="3995936" y="2924944"/>
            <a:ext cx="2088232" cy="86409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flipV="1">
            <a:off x="4860032" y="3140968"/>
            <a:ext cx="1152128" cy="6480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srcRect l="17402" t="43990" r="42187" b="14322"/>
          <a:stretch>
            <a:fillRect/>
          </a:stretch>
        </p:blipFill>
        <p:spPr bwMode="auto">
          <a:xfrm>
            <a:off x="1115616" y="1340768"/>
            <a:ext cx="6060098" cy="3907250"/>
          </a:xfrm>
          <a:prstGeom prst="rect">
            <a:avLst/>
          </a:prstGeom>
          <a:noFill/>
          <a:ln w="9525">
            <a:noFill/>
            <a:miter lim="800000"/>
            <a:headEnd/>
            <a:tailEnd/>
          </a:ln>
        </p:spPr>
      </p:pic>
      <p:sp>
        <p:nvSpPr>
          <p:cNvPr id="7" name="1 Título"/>
          <p:cNvSpPr>
            <a:spLocks noGrp="1"/>
          </p:cNvSpPr>
          <p:nvPr>
            <p:ph type="title"/>
          </p:nvPr>
        </p:nvSpPr>
        <p:spPr>
          <a:xfrm>
            <a:off x="1022920" y="274638"/>
            <a:ext cx="8229600" cy="706090"/>
          </a:xfrm>
        </p:spPr>
        <p:txBody>
          <a:bodyPr/>
          <a:lstStyle/>
          <a:p>
            <a:r>
              <a:rPr lang="en-GB" dirty="0" smtClean="0"/>
              <a:t>Setting values as missing</a:t>
            </a:r>
            <a:endParaRPr lang="en-GB" dirty="0"/>
          </a:p>
        </p:txBody>
      </p:sp>
      <p:sp>
        <p:nvSpPr>
          <p:cNvPr id="11" name="Content Placeholder 2"/>
          <p:cNvSpPr txBox="1">
            <a:spLocks/>
          </p:cNvSpPr>
          <p:nvPr/>
        </p:nvSpPr>
        <p:spPr>
          <a:xfrm>
            <a:off x="504056" y="5445224"/>
            <a:ext cx="8460432" cy="122413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2400" b="0" kern="0" dirty="0" smtClean="0"/>
              <a:t>In this case, let’s say we want to exclude 3 individuals who refused to answer the question and 5 who responded “I don’t know”.</a:t>
            </a:r>
          </a:p>
        </p:txBody>
      </p:sp>
      <p:sp>
        <p:nvSpPr>
          <p:cNvPr id="10" name="Oval 14"/>
          <p:cNvSpPr/>
          <p:nvPr/>
        </p:nvSpPr>
        <p:spPr>
          <a:xfrm>
            <a:off x="1619672" y="4186468"/>
            <a:ext cx="1296144" cy="754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ontent Placeholder 2"/>
          <p:cNvSpPr txBox="1">
            <a:spLocks/>
          </p:cNvSpPr>
          <p:nvPr/>
        </p:nvSpPr>
        <p:spPr>
          <a:xfrm>
            <a:off x="3851920" y="1556792"/>
            <a:ext cx="4976936" cy="122413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2400" b="0" kern="0" dirty="0" smtClean="0"/>
              <a:t>We often want to </a:t>
            </a:r>
            <a:r>
              <a:rPr lang="en-GB" sz="2400" kern="0" dirty="0" smtClean="0">
                <a:solidFill>
                  <a:srgbClr val="FF0000"/>
                </a:solidFill>
              </a:rPr>
              <a:t>exclude</a:t>
            </a:r>
            <a:r>
              <a:rPr lang="en-GB" sz="2400" b="0" kern="0" dirty="0" smtClean="0"/>
              <a:t> some of the categories of our analyses.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2880" y="1240160"/>
            <a:ext cx="8229600" cy="604664"/>
          </a:xfrm>
        </p:spPr>
        <p:txBody>
          <a:bodyPr/>
          <a:lstStyle/>
          <a:p>
            <a:r>
              <a:rPr lang="en-GB" sz="2200" dirty="0" smtClean="0"/>
              <a:t>Let’s go back to the information about the values for this variable:</a:t>
            </a:r>
            <a:endParaRPr lang="en-GB" sz="2200" dirty="0"/>
          </a:p>
        </p:txBody>
      </p:sp>
      <p:sp>
        <p:nvSpPr>
          <p:cNvPr id="21" name="Content Placeholder 2"/>
          <p:cNvSpPr txBox="1">
            <a:spLocks/>
          </p:cNvSpPr>
          <p:nvPr/>
        </p:nvSpPr>
        <p:spPr>
          <a:xfrm>
            <a:off x="251520" y="5517232"/>
            <a:ext cx="8460432" cy="86409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ctr" defTabSz="914400">
              <a:lnSpc>
                <a:spcPct val="100000"/>
              </a:lnSpc>
              <a:buClrTx/>
              <a:buSzTx/>
              <a:buNone/>
            </a:pPr>
            <a:r>
              <a:rPr lang="en-GB" b="0" kern="0" dirty="0" smtClean="0"/>
              <a:t>Please note that we </a:t>
            </a:r>
            <a:r>
              <a:rPr lang="en-GB" b="0" u="sng" kern="0" dirty="0" smtClean="0">
                <a:solidFill>
                  <a:srgbClr val="FF0000"/>
                </a:solidFill>
              </a:rPr>
              <a:t>cannot</a:t>
            </a:r>
            <a:r>
              <a:rPr lang="en-GB" b="0" kern="0" dirty="0" smtClean="0"/>
              <a:t> simply “Remove” these categories from this box! We need to set these categories as “</a:t>
            </a:r>
            <a:r>
              <a:rPr lang="en-GB" b="0" kern="0" dirty="0" smtClean="0">
                <a:solidFill>
                  <a:srgbClr val="FF0000"/>
                </a:solidFill>
              </a:rPr>
              <a:t>Missing</a:t>
            </a:r>
            <a:r>
              <a:rPr lang="en-GB" b="0" kern="0" dirty="0" smtClean="0"/>
              <a:t>”… (next slide)</a:t>
            </a:r>
            <a:endParaRPr lang="en-GB" b="0" kern="0" dirty="0"/>
          </a:p>
        </p:txBody>
      </p:sp>
      <p:sp>
        <p:nvSpPr>
          <p:cNvPr id="7" name="1 Título"/>
          <p:cNvSpPr txBox="1">
            <a:spLocks/>
          </p:cNvSpPr>
          <p:nvPr/>
        </p:nvSpPr>
        <p:spPr>
          <a:xfrm>
            <a:off x="1022920" y="274638"/>
            <a:ext cx="8229600" cy="70609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3000" b="0" i="0" u="none" strike="noStrike" kern="0" cap="none" spc="0" normalizeH="0" baseline="0" noProof="0" smtClean="0">
                <a:ln>
                  <a:noFill/>
                </a:ln>
                <a:solidFill>
                  <a:srgbClr val="FF0000"/>
                </a:solidFill>
                <a:effectLst/>
                <a:uLnTx/>
                <a:uFillTx/>
                <a:latin typeface="Calibri" panose="020F0502020204030204" pitchFamily="34" charset="0"/>
                <a:ea typeface="+mj-ea"/>
                <a:cs typeface="+mj-cs"/>
              </a:rPr>
              <a:t>Setting values as missing</a:t>
            </a:r>
            <a:endParaRPr kumimoji="0" lang="en-GB" sz="3000" b="0" i="0" u="none" strike="noStrike" kern="0" cap="none" spc="0" normalizeH="0" baseline="0" noProof="0" dirty="0">
              <a:ln>
                <a:noFill/>
              </a:ln>
              <a:solidFill>
                <a:srgbClr val="FF0000"/>
              </a:solidFill>
              <a:effectLst/>
              <a:uLnTx/>
              <a:uFillTx/>
              <a:latin typeface="Calibri" panose="020F0502020204030204" pitchFamily="34" charset="0"/>
              <a:ea typeface="+mj-ea"/>
              <a:cs typeface="+mj-cs"/>
            </a:endParaRPr>
          </a:p>
        </p:txBody>
      </p:sp>
      <p:pic>
        <p:nvPicPr>
          <p:cNvPr id="10" name="9 Imagen"/>
          <p:cNvPicPr>
            <a:picLocks noChangeAspect="1"/>
          </p:cNvPicPr>
          <p:nvPr/>
        </p:nvPicPr>
        <p:blipFill>
          <a:blip r:embed="rId2" cstate="print"/>
          <a:srcRect l="31926" t="27110" r="31800" b="35294"/>
          <a:stretch>
            <a:fillRect/>
          </a:stretch>
        </p:blipFill>
        <p:spPr bwMode="auto">
          <a:xfrm>
            <a:off x="1187624" y="1844824"/>
            <a:ext cx="4870697" cy="3155131"/>
          </a:xfrm>
          <a:prstGeom prst="rect">
            <a:avLst/>
          </a:prstGeom>
          <a:noFill/>
          <a:ln w="9525">
            <a:noFill/>
            <a:miter lim="800000"/>
            <a:headEnd/>
            <a:tailEnd/>
          </a:ln>
        </p:spPr>
      </p:pic>
      <p:sp>
        <p:nvSpPr>
          <p:cNvPr id="15" name="Oval 14"/>
          <p:cNvSpPr/>
          <p:nvPr/>
        </p:nvSpPr>
        <p:spPr>
          <a:xfrm>
            <a:off x="2123728" y="3573016"/>
            <a:ext cx="1296144" cy="754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ontent Placeholder 2"/>
          <p:cNvSpPr txBox="1">
            <a:spLocks/>
          </p:cNvSpPr>
          <p:nvPr/>
        </p:nvSpPr>
        <p:spPr>
          <a:xfrm>
            <a:off x="6372200" y="2492896"/>
            <a:ext cx="2376264" cy="136815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defTabSz="914400">
              <a:lnSpc>
                <a:spcPct val="100000"/>
              </a:lnSpc>
              <a:buClrTx/>
              <a:buSzTx/>
              <a:buNone/>
            </a:pPr>
            <a:r>
              <a:rPr lang="en-GB" sz="1800" kern="0" dirty="0" smtClean="0">
                <a:solidFill>
                  <a:srgbClr val="FF0000"/>
                </a:solidFill>
              </a:rPr>
              <a:t>What are the numeric values for the two categories we want to exclude?</a:t>
            </a:r>
          </a:p>
        </p:txBody>
      </p:sp>
    </p:spTree>
    <p:extLst>
      <p:ext uri="{BB962C8B-B14F-4D97-AF65-F5344CB8AC3E}">
        <p14:creationId xmlns:p14="http://schemas.microsoft.com/office/powerpoint/2010/main" val="14028850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Setting values as missing</a:t>
            </a:r>
            <a:endParaRPr lang="en-GB" dirty="0"/>
          </a:p>
        </p:txBody>
      </p:sp>
      <p:sp>
        <p:nvSpPr>
          <p:cNvPr id="3" name="Content Placeholder 2"/>
          <p:cNvSpPr>
            <a:spLocks noGrp="1"/>
          </p:cNvSpPr>
          <p:nvPr>
            <p:ph idx="1"/>
          </p:nvPr>
        </p:nvSpPr>
        <p:spPr>
          <a:xfrm>
            <a:off x="662880" y="1240160"/>
            <a:ext cx="8229600" cy="604664"/>
          </a:xfrm>
        </p:spPr>
        <p:txBody>
          <a:bodyPr/>
          <a:lstStyle/>
          <a:p>
            <a:r>
              <a:rPr lang="en-GB" sz="1800" dirty="0" smtClean="0"/>
              <a:t>Back in the </a:t>
            </a:r>
            <a:r>
              <a:rPr lang="en-GB" sz="1800" dirty="0" smtClean="0">
                <a:solidFill>
                  <a:srgbClr val="FF0000"/>
                </a:solidFill>
              </a:rPr>
              <a:t>Variable View </a:t>
            </a:r>
            <a:r>
              <a:rPr lang="en-GB" sz="1800" dirty="0" smtClean="0"/>
              <a:t>screen, click on the “</a:t>
            </a:r>
            <a:r>
              <a:rPr lang="en-GB" sz="1800" dirty="0" smtClean="0">
                <a:solidFill>
                  <a:srgbClr val="FF0000"/>
                </a:solidFill>
              </a:rPr>
              <a:t>Missing</a:t>
            </a:r>
            <a:r>
              <a:rPr lang="en-GB" sz="1800" dirty="0" smtClean="0"/>
              <a:t>” cell for this variable:</a:t>
            </a:r>
            <a:endParaRPr lang="en-GB" sz="1800" dirty="0"/>
          </a:p>
        </p:txBody>
      </p:sp>
      <p:sp>
        <p:nvSpPr>
          <p:cNvPr id="21" name="Content Placeholder 2"/>
          <p:cNvSpPr txBox="1">
            <a:spLocks/>
          </p:cNvSpPr>
          <p:nvPr/>
        </p:nvSpPr>
        <p:spPr>
          <a:xfrm>
            <a:off x="683568" y="3789040"/>
            <a:ext cx="7967930" cy="432048"/>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defTabSz="914400">
              <a:lnSpc>
                <a:spcPct val="100000"/>
              </a:lnSpc>
              <a:buClrTx/>
              <a:buSzTx/>
            </a:pPr>
            <a:r>
              <a:rPr lang="en-GB" b="0" kern="0" dirty="0" smtClean="0"/>
              <a:t>The following dialogue box will appear:</a:t>
            </a:r>
          </a:p>
        </p:txBody>
      </p:sp>
      <p:sp>
        <p:nvSpPr>
          <p:cNvPr id="11" name="Content Placeholder 2"/>
          <p:cNvSpPr txBox="1">
            <a:spLocks/>
          </p:cNvSpPr>
          <p:nvPr/>
        </p:nvSpPr>
        <p:spPr>
          <a:xfrm>
            <a:off x="4572000" y="4725144"/>
            <a:ext cx="4032448" cy="1512168"/>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defTabSz="914400">
              <a:lnSpc>
                <a:spcPct val="100000"/>
              </a:lnSpc>
              <a:buClrTx/>
              <a:buSzTx/>
              <a:buNone/>
            </a:pPr>
            <a:r>
              <a:rPr lang="en-GB" b="0" kern="0" dirty="0" smtClean="0">
                <a:solidFill>
                  <a:srgbClr val="FF0000"/>
                </a:solidFill>
              </a:rPr>
              <a:t>At the moment, there are </a:t>
            </a:r>
          </a:p>
          <a:p>
            <a:pPr marL="0" indent="0" algn="ctr" defTabSz="914400">
              <a:lnSpc>
                <a:spcPct val="100000"/>
              </a:lnSpc>
              <a:buClrTx/>
              <a:buSzTx/>
              <a:buNone/>
            </a:pPr>
            <a:r>
              <a:rPr lang="en-GB" b="0" kern="0" dirty="0" smtClean="0">
                <a:solidFill>
                  <a:srgbClr val="FF0000"/>
                </a:solidFill>
              </a:rPr>
              <a:t>‘no missing values’</a:t>
            </a:r>
            <a:endParaRPr lang="en-GB" b="0" kern="0" dirty="0">
              <a:solidFill>
                <a:srgbClr val="FF0000"/>
              </a:solidFill>
            </a:endParaRPr>
          </a:p>
        </p:txBody>
      </p:sp>
      <p:pic>
        <p:nvPicPr>
          <p:cNvPr id="12" name="11 Imagen"/>
          <p:cNvPicPr>
            <a:picLocks noChangeAspect="1"/>
          </p:cNvPicPr>
          <p:nvPr/>
        </p:nvPicPr>
        <p:blipFill>
          <a:blip r:embed="rId2" cstate="print"/>
          <a:srcRect b="66240"/>
          <a:stretch>
            <a:fillRect/>
          </a:stretch>
        </p:blipFill>
        <p:spPr bwMode="auto">
          <a:xfrm>
            <a:off x="395536" y="1844824"/>
            <a:ext cx="8290560" cy="1749308"/>
          </a:xfrm>
          <a:prstGeom prst="rect">
            <a:avLst/>
          </a:prstGeom>
          <a:noFill/>
          <a:ln w="9525">
            <a:noFill/>
            <a:miter lim="800000"/>
            <a:headEnd/>
            <a:tailEnd/>
          </a:ln>
        </p:spPr>
      </p:pic>
      <p:pic>
        <p:nvPicPr>
          <p:cNvPr id="13" name="12 Imagen"/>
          <p:cNvPicPr/>
          <p:nvPr/>
        </p:nvPicPr>
        <p:blipFill>
          <a:blip r:embed="rId3" cstate="print"/>
          <a:srcRect l="37359" t="31202" r="37571" b="39130"/>
          <a:stretch>
            <a:fillRect/>
          </a:stretch>
        </p:blipFill>
        <p:spPr bwMode="auto">
          <a:xfrm>
            <a:off x="971600" y="4221088"/>
            <a:ext cx="3264776" cy="2415396"/>
          </a:xfrm>
          <a:prstGeom prst="rect">
            <a:avLst/>
          </a:prstGeom>
          <a:noFill/>
          <a:ln w="9525">
            <a:noFill/>
            <a:miter lim="800000"/>
            <a:headEnd/>
            <a:tailEnd/>
          </a:ln>
        </p:spPr>
      </p:pic>
      <p:sp>
        <p:nvSpPr>
          <p:cNvPr id="14" name="Oval 14"/>
          <p:cNvSpPr/>
          <p:nvPr/>
        </p:nvSpPr>
        <p:spPr>
          <a:xfrm>
            <a:off x="6804248" y="2348880"/>
            <a:ext cx="1296144" cy="754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279206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dirty="0" smtClean="0"/>
              <a:t>Setting values as missing</a:t>
            </a:r>
            <a:endParaRPr lang="en-GB" dirty="0"/>
          </a:p>
        </p:txBody>
      </p:sp>
      <p:sp>
        <p:nvSpPr>
          <p:cNvPr id="3" name="Content Placeholder 2"/>
          <p:cNvSpPr>
            <a:spLocks noGrp="1"/>
          </p:cNvSpPr>
          <p:nvPr>
            <p:ph idx="1"/>
          </p:nvPr>
        </p:nvSpPr>
        <p:spPr>
          <a:xfrm>
            <a:off x="662880" y="908720"/>
            <a:ext cx="8229600" cy="604664"/>
          </a:xfrm>
        </p:spPr>
        <p:txBody>
          <a:bodyPr/>
          <a:lstStyle/>
          <a:p>
            <a:r>
              <a:rPr lang="en-GB" sz="1800" dirty="0" smtClean="0"/>
              <a:t>Enter the two values we want to set as missing as shown below:</a:t>
            </a:r>
            <a:endParaRPr lang="en-GB" sz="1800" dirty="0"/>
          </a:p>
        </p:txBody>
      </p:sp>
      <p:pic>
        <p:nvPicPr>
          <p:cNvPr id="9" name="8 Imagen"/>
          <p:cNvPicPr/>
          <p:nvPr/>
        </p:nvPicPr>
        <p:blipFill>
          <a:blip r:embed="rId2" cstate="print"/>
          <a:srcRect l="37519" t="31202" r="37393" b="39130"/>
          <a:stretch>
            <a:fillRect/>
          </a:stretch>
        </p:blipFill>
        <p:spPr bwMode="auto">
          <a:xfrm>
            <a:off x="2699793" y="1484784"/>
            <a:ext cx="3312368" cy="2448272"/>
          </a:xfrm>
          <a:prstGeom prst="rect">
            <a:avLst/>
          </a:prstGeom>
          <a:noFill/>
          <a:ln w="9525">
            <a:noFill/>
            <a:miter lim="800000"/>
            <a:headEnd/>
            <a:tailEnd/>
          </a:ln>
        </p:spPr>
      </p:pic>
      <p:sp>
        <p:nvSpPr>
          <p:cNvPr id="10" name="Content Placeholder 2"/>
          <p:cNvSpPr txBox="1">
            <a:spLocks/>
          </p:cNvSpPr>
          <p:nvPr/>
        </p:nvSpPr>
        <p:spPr>
          <a:xfrm>
            <a:off x="683568" y="4149080"/>
            <a:ext cx="8229600" cy="604664"/>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sz="18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Then click </a:t>
            </a:r>
            <a:r>
              <a:rPr kumimoji="0" lang="en-GB" sz="1800" b="0" i="0" u="none" strike="noStrike" kern="0" cap="none" spc="0" normalizeH="0" baseline="0" noProof="0" dirty="0" smtClean="0">
                <a:ln>
                  <a:noFill/>
                </a:ln>
                <a:solidFill>
                  <a:srgbClr val="FF0000"/>
                </a:solidFill>
                <a:effectLst/>
                <a:uLnTx/>
                <a:uFillTx/>
                <a:latin typeface="Calibri" panose="020F0502020204030204" pitchFamily="34" charset="0"/>
                <a:ea typeface="+mn-ea"/>
                <a:cs typeface="+mn-cs"/>
              </a:rPr>
              <a:t>OK</a:t>
            </a:r>
            <a:r>
              <a:rPr kumimoji="0" lang="en-GB" sz="18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 and look at the information displayed now under “</a:t>
            </a:r>
            <a:r>
              <a:rPr kumimoji="0" lang="en-GB" sz="1800" b="0" i="0" u="none" strike="noStrike" kern="0" cap="none" spc="0" normalizeH="0" baseline="0" noProof="0" dirty="0" smtClean="0">
                <a:ln>
                  <a:noFill/>
                </a:ln>
                <a:solidFill>
                  <a:srgbClr val="FF0000"/>
                </a:solidFill>
                <a:effectLst/>
                <a:uLnTx/>
                <a:uFillTx/>
                <a:latin typeface="Calibri" panose="020F0502020204030204" pitchFamily="34" charset="0"/>
                <a:ea typeface="+mn-ea"/>
                <a:cs typeface="+mn-cs"/>
              </a:rPr>
              <a:t>Missing</a:t>
            </a:r>
            <a:r>
              <a:rPr kumimoji="0" lang="en-GB" sz="18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GB" sz="1800" b="0" i="0" u="none" strike="noStrike" kern="0" cap="none" spc="0" normalizeH="0" baseline="0" noProof="0" dirty="0">
              <a:ln>
                <a:noFill/>
              </a:ln>
              <a:solidFill>
                <a:schemeClr val="tx1"/>
              </a:solidFill>
              <a:effectLst/>
              <a:uLnTx/>
              <a:uFillTx/>
              <a:latin typeface="Calibri" panose="020F0502020204030204" pitchFamily="34" charset="0"/>
              <a:ea typeface="+mn-ea"/>
              <a:cs typeface="+mn-cs"/>
            </a:endParaRPr>
          </a:p>
        </p:txBody>
      </p:sp>
      <p:pic>
        <p:nvPicPr>
          <p:cNvPr id="15" name="14 Imagen"/>
          <p:cNvPicPr>
            <a:picLocks noChangeAspect="1"/>
          </p:cNvPicPr>
          <p:nvPr/>
        </p:nvPicPr>
        <p:blipFill>
          <a:blip r:embed="rId3" cstate="print"/>
          <a:srcRect b="70844"/>
          <a:stretch>
            <a:fillRect/>
          </a:stretch>
        </p:blipFill>
        <p:spPr bwMode="auto">
          <a:xfrm>
            <a:off x="539552" y="4725144"/>
            <a:ext cx="8168640" cy="1488530"/>
          </a:xfrm>
          <a:prstGeom prst="rect">
            <a:avLst/>
          </a:prstGeom>
          <a:noFill/>
          <a:ln w="9525">
            <a:noFill/>
            <a:miter lim="800000"/>
            <a:headEnd/>
            <a:tailEnd/>
          </a:ln>
        </p:spPr>
      </p:pic>
      <p:sp>
        <p:nvSpPr>
          <p:cNvPr id="16" name="Oval 14"/>
          <p:cNvSpPr/>
          <p:nvPr/>
        </p:nvSpPr>
        <p:spPr>
          <a:xfrm>
            <a:off x="6804248" y="5157192"/>
            <a:ext cx="1296144"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17 Conector recto de flecha"/>
          <p:cNvCxnSpPr/>
          <p:nvPr/>
        </p:nvCxnSpPr>
        <p:spPr>
          <a:xfrm>
            <a:off x="2051720" y="2492896"/>
            <a:ext cx="936104"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9206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9 Imagen"/>
          <p:cNvPicPr>
            <a:picLocks noChangeAspect="1"/>
          </p:cNvPicPr>
          <p:nvPr/>
        </p:nvPicPr>
        <p:blipFill>
          <a:blip r:embed="rId2" cstate="print"/>
          <a:srcRect l="17225" t="23529" r="40768" b="30691"/>
          <a:stretch>
            <a:fillRect/>
          </a:stretch>
        </p:blipFill>
        <p:spPr bwMode="auto">
          <a:xfrm>
            <a:off x="1547655" y="2239046"/>
            <a:ext cx="6504296" cy="4430314"/>
          </a:xfrm>
          <a:prstGeom prst="rect">
            <a:avLst/>
          </a:prstGeom>
          <a:noFill/>
          <a:ln w="9525">
            <a:noFill/>
            <a:miter lim="800000"/>
            <a:headEnd/>
            <a:tailEnd/>
          </a:ln>
        </p:spPr>
      </p:pic>
      <p:sp>
        <p:nvSpPr>
          <p:cNvPr id="7" name="1 Título"/>
          <p:cNvSpPr>
            <a:spLocks noGrp="1"/>
          </p:cNvSpPr>
          <p:nvPr>
            <p:ph type="title"/>
          </p:nvPr>
        </p:nvSpPr>
        <p:spPr>
          <a:xfrm>
            <a:off x="1022920" y="274638"/>
            <a:ext cx="8229600" cy="706090"/>
          </a:xfrm>
        </p:spPr>
        <p:txBody>
          <a:bodyPr/>
          <a:lstStyle/>
          <a:p>
            <a:r>
              <a:rPr lang="en-GB" dirty="0" smtClean="0"/>
              <a:t>Frequency table with missing values</a:t>
            </a:r>
            <a:endParaRPr lang="en-GB" dirty="0"/>
          </a:p>
        </p:txBody>
      </p:sp>
      <p:sp>
        <p:nvSpPr>
          <p:cNvPr id="8" name="Content Placeholder 5"/>
          <p:cNvSpPr>
            <a:spLocks noGrp="1"/>
          </p:cNvSpPr>
          <p:nvPr>
            <p:ph sz="half" idx="4294967295"/>
          </p:nvPr>
        </p:nvSpPr>
        <p:spPr>
          <a:xfrm>
            <a:off x="899592" y="1124744"/>
            <a:ext cx="7704856" cy="4525963"/>
          </a:xfrm>
          <a:prstGeom prst="rect">
            <a:avLst/>
          </a:prstGeom>
        </p:spPr>
        <p:txBody>
          <a:bodyPr/>
          <a:lstStyle/>
          <a:p>
            <a:r>
              <a:rPr lang="en-GB" sz="1800" dirty="0" smtClean="0"/>
              <a:t>Let’s see what has changed now in our “</a:t>
            </a:r>
            <a:r>
              <a:rPr lang="en-GB" sz="1800" dirty="0" smtClean="0">
                <a:solidFill>
                  <a:srgbClr val="FF0000"/>
                </a:solidFill>
              </a:rPr>
              <a:t>Vote</a:t>
            </a:r>
            <a:r>
              <a:rPr lang="en-GB" sz="1800" dirty="0" smtClean="0"/>
              <a:t>” variable.</a:t>
            </a:r>
          </a:p>
          <a:p>
            <a:r>
              <a:rPr lang="en-GB" sz="1800" dirty="0" smtClean="0"/>
              <a:t>Run another </a:t>
            </a:r>
            <a:r>
              <a:rPr lang="en-GB" sz="1800" dirty="0" smtClean="0">
                <a:solidFill>
                  <a:srgbClr val="FF0000"/>
                </a:solidFill>
              </a:rPr>
              <a:t>frequency table </a:t>
            </a:r>
            <a:r>
              <a:rPr lang="en-GB" sz="1800" dirty="0" smtClean="0"/>
              <a:t>for this variable</a:t>
            </a:r>
          </a:p>
          <a:p>
            <a:r>
              <a:rPr lang="en-GB" sz="1800" dirty="0" smtClean="0"/>
              <a:t>Observe the new results…</a:t>
            </a:r>
          </a:p>
          <a:p>
            <a:pPr lvl="1"/>
            <a:endParaRPr lang="en-GB" sz="1800" dirty="0"/>
          </a:p>
        </p:txBody>
      </p:sp>
      <p:sp>
        <p:nvSpPr>
          <p:cNvPr id="12" name="Oval 14"/>
          <p:cNvSpPr/>
          <p:nvPr/>
        </p:nvSpPr>
        <p:spPr>
          <a:xfrm>
            <a:off x="1619672" y="5229200"/>
            <a:ext cx="1656184" cy="11521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4"/>
          <p:cNvSpPr/>
          <p:nvPr/>
        </p:nvSpPr>
        <p:spPr>
          <a:xfrm>
            <a:off x="5508104" y="4005064"/>
            <a:ext cx="1296144"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2267744" y="2789312"/>
            <a:ext cx="1728192" cy="8557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400" dirty="0" smtClean="0">
                <a:solidFill>
                  <a:srgbClr val="FF0000"/>
                </a:solidFill>
                <a:latin typeface="Calibri" panose="020F0502020204030204" pitchFamily="34" charset="0"/>
              </a:rPr>
              <a:t>Outline of today’s workshop</a:t>
            </a:r>
            <a:endParaRPr lang="en-GB" sz="3400" dirty="0">
              <a:solidFill>
                <a:srgbClr val="FF0000"/>
              </a:solidFill>
              <a:latin typeface="Calibri" panose="020F0502020204030204" pitchFamily="34" charset="0"/>
            </a:endParaRPr>
          </a:p>
        </p:txBody>
      </p:sp>
      <p:sp>
        <p:nvSpPr>
          <p:cNvPr id="3" name="Content Placeholder 2"/>
          <p:cNvSpPr>
            <a:spLocks noGrp="1"/>
          </p:cNvSpPr>
          <p:nvPr>
            <p:ph idx="1"/>
          </p:nvPr>
        </p:nvSpPr>
        <p:spPr>
          <a:xfrm>
            <a:off x="1115616" y="1268760"/>
            <a:ext cx="7632848" cy="4525963"/>
          </a:xfrm>
        </p:spPr>
        <p:txBody>
          <a:bodyPr/>
          <a:lstStyle/>
          <a:p>
            <a:pPr marL="457200" indent="-457200">
              <a:buFont typeface="+mj-lt"/>
              <a:buAutoNum type="arabicPeriod"/>
            </a:pPr>
            <a:r>
              <a:rPr lang="en-GB" sz="2200" dirty="0" smtClean="0"/>
              <a:t>(Short) </a:t>
            </a:r>
            <a:r>
              <a:rPr lang="en-GB" sz="2200" dirty="0"/>
              <a:t>I</a:t>
            </a:r>
            <a:r>
              <a:rPr lang="en-GB" sz="2200" dirty="0" smtClean="0"/>
              <a:t>ntroduction to </a:t>
            </a:r>
            <a:r>
              <a:rPr lang="en-GB" sz="2200" u="sng" dirty="0" smtClean="0"/>
              <a:t>quantitative</a:t>
            </a:r>
            <a:r>
              <a:rPr lang="en-GB" sz="2200" dirty="0" smtClean="0"/>
              <a:t> </a:t>
            </a:r>
            <a:r>
              <a:rPr lang="en-GB" sz="2200" dirty="0" smtClean="0"/>
              <a:t>analysis</a:t>
            </a:r>
            <a:endParaRPr lang="en-GB" sz="2200" dirty="0" smtClean="0"/>
          </a:p>
          <a:p>
            <a:pPr marL="457200" indent="-457200">
              <a:buFont typeface="+mj-lt"/>
              <a:buAutoNum type="arabicPeriod"/>
            </a:pPr>
            <a:endParaRPr lang="en-GB" sz="2200" dirty="0" smtClean="0"/>
          </a:p>
          <a:p>
            <a:pPr marL="457200" indent="-457200">
              <a:buFont typeface="+mj-lt"/>
              <a:buAutoNum type="arabicPeriod"/>
            </a:pPr>
            <a:r>
              <a:rPr lang="en-GB" sz="2200" dirty="0" smtClean="0"/>
              <a:t>Overview of SPSS: main features</a:t>
            </a:r>
          </a:p>
          <a:p>
            <a:pPr marL="457200" indent="-457200">
              <a:buFont typeface="+mj-lt"/>
              <a:buAutoNum type="arabicPeriod"/>
            </a:pPr>
            <a:endParaRPr lang="en-GB" sz="2200" dirty="0" smtClean="0"/>
          </a:p>
          <a:p>
            <a:pPr marL="457200" indent="-457200">
              <a:buFont typeface="+mj-lt"/>
              <a:buAutoNum type="arabicPeriod"/>
            </a:pPr>
            <a:r>
              <a:rPr lang="en-GB" sz="2200" dirty="0" smtClean="0"/>
              <a:t>Hands-on practical exercises on SPSS with real data:</a:t>
            </a:r>
          </a:p>
          <a:p>
            <a:pPr lvl="1"/>
            <a:r>
              <a:rPr lang="en-GB" sz="2200" dirty="0" smtClean="0"/>
              <a:t>Managing and preparing our data</a:t>
            </a:r>
          </a:p>
          <a:p>
            <a:pPr lvl="1"/>
            <a:r>
              <a:rPr lang="en-GB" sz="2200" dirty="0" smtClean="0"/>
              <a:t>Basic descriptive analysis in SPSS</a:t>
            </a:r>
          </a:p>
          <a:p>
            <a:pPr lvl="1"/>
            <a:r>
              <a:rPr lang="en-GB" sz="2200" dirty="0" smtClean="0"/>
              <a:t>Comparing variables in SPSS</a:t>
            </a:r>
          </a:p>
          <a:p>
            <a:pPr marL="914400" lvl="1" indent="-457200">
              <a:buFont typeface="+mj-lt"/>
              <a:buAutoNum type="arabicPeriod"/>
            </a:pPr>
            <a:endParaRPr lang="en-GB" sz="2200" dirty="0" smtClean="0"/>
          </a:p>
          <a:p>
            <a:pPr marL="457200" indent="-457200">
              <a:buFont typeface="+mj-lt"/>
              <a:buAutoNum type="arabicPeriod"/>
            </a:pPr>
            <a:r>
              <a:rPr lang="en-GB" sz="2200" dirty="0" smtClean="0"/>
              <a:t>How to be an efficient user of SPSS: tips &amp; tricks that will make your life easier!</a:t>
            </a:r>
          </a:p>
          <a:p>
            <a:endParaRPr lang="en-GB" sz="2200" dirty="0" smtClean="0"/>
          </a:p>
          <a:p>
            <a:endParaRPr lang="en-GB" sz="2200" dirty="0" smtClean="0"/>
          </a:p>
          <a:p>
            <a:endParaRPr lang="en-GB" sz="2200" dirty="0"/>
          </a:p>
          <a:p>
            <a:endParaRPr lang="en-GB" sz="2200" dirty="0"/>
          </a:p>
        </p:txBody>
      </p:sp>
    </p:spTree>
    <p:extLst>
      <p:ext uri="{BB962C8B-B14F-4D97-AF65-F5344CB8AC3E}">
        <p14:creationId xmlns:p14="http://schemas.microsoft.com/office/powerpoint/2010/main" val="2508691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535039"/>
            <a:ext cx="7772400" cy="1470025"/>
          </a:xfrm>
        </p:spPr>
        <p:txBody>
          <a:bodyPr/>
          <a:lstStyle/>
          <a:p>
            <a:r>
              <a:rPr lang="en-GB" sz="4000" dirty="0" smtClean="0"/>
              <a:t>Transforming existing variables.</a:t>
            </a:r>
            <a:r>
              <a:rPr lang="en-GB" dirty="0" smtClean="0"/>
              <a:t/>
            </a:r>
            <a:br>
              <a:rPr lang="en-GB" dirty="0" smtClean="0"/>
            </a:br>
            <a:r>
              <a:rPr lang="en-GB" dirty="0" smtClean="0"/>
              <a:t/>
            </a:r>
            <a:br>
              <a:rPr lang="en-GB" dirty="0" smtClean="0"/>
            </a:br>
            <a:r>
              <a:rPr lang="en-GB" sz="3000" dirty="0" smtClean="0"/>
              <a:t>Recoding political ideology </a:t>
            </a:r>
            <a:br>
              <a:rPr lang="en-GB" sz="3000" dirty="0" smtClean="0"/>
            </a:br>
            <a:r>
              <a:rPr lang="en-GB" sz="3000" dirty="0" smtClean="0"/>
              <a:t>(the left-right scale)</a:t>
            </a:r>
            <a:endParaRPr lang="en-GB" sz="3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590872" y="1268760"/>
            <a:ext cx="8229600" cy="1612776"/>
          </a:xfrm>
        </p:spPr>
        <p:txBody>
          <a:bodyPr/>
          <a:lstStyle/>
          <a:p>
            <a:r>
              <a:rPr lang="en-GB" dirty="0" smtClean="0"/>
              <a:t>Sometimes we are interested in </a:t>
            </a:r>
            <a:r>
              <a:rPr lang="en-GB" dirty="0" smtClean="0">
                <a:solidFill>
                  <a:srgbClr val="FF0000"/>
                </a:solidFill>
              </a:rPr>
              <a:t>changing the categories in a variable</a:t>
            </a:r>
            <a:r>
              <a:rPr lang="en-GB" dirty="0" smtClean="0"/>
              <a:t>.</a:t>
            </a:r>
          </a:p>
          <a:p>
            <a:r>
              <a:rPr lang="en-GB" dirty="0" smtClean="0"/>
              <a:t>For example, let’s have a look at the variable “</a:t>
            </a:r>
            <a:r>
              <a:rPr lang="en-GB" dirty="0" err="1" smtClean="0">
                <a:solidFill>
                  <a:srgbClr val="FF0000"/>
                </a:solidFill>
              </a:rPr>
              <a:t>lrscale</a:t>
            </a:r>
            <a:r>
              <a:rPr lang="en-GB" dirty="0" smtClean="0"/>
              <a:t>” (Placement on the left right scale)</a:t>
            </a:r>
          </a:p>
          <a:p>
            <a:r>
              <a:rPr lang="en-GB" dirty="0" smtClean="0"/>
              <a:t>Find the variable, look at the label and values and run a frequency table:</a:t>
            </a:r>
            <a:endParaRPr lang="en-GB" dirty="0"/>
          </a:p>
        </p:txBody>
      </p:sp>
      <p:sp>
        <p:nvSpPr>
          <p:cNvPr id="5" name="Content Placeholder 2"/>
          <p:cNvSpPr txBox="1">
            <a:spLocks/>
          </p:cNvSpPr>
          <p:nvPr/>
        </p:nvSpPr>
        <p:spPr>
          <a:xfrm>
            <a:off x="5580112" y="3429000"/>
            <a:ext cx="3096344" cy="2952328"/>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b="0" kern="0" dirty="0" smtClean="0">
                <a:solidFill>
                  <a:srgbClr val="FF0000"/>
                </a:solidFill>
              </a:rPr>
              <a:t>The variable measures the placement of the respondents in a scale from 0 to 10 where 0 is the most extreme position on the left and 10 the most extreme position on the right.</a:t>
            </a:r>
          </a:p>
        </p:txBody>
      </p:sp>
      <p:pic>
        <p:nvPicPr>
          <p:cNvPr id="6" name="5 Imagen"/>
          <p:cNvPicPr>
            <a:picLocks noChangeAspect="1"/>
          </p:cNvPicPr>
          <p:nvPr/>
        </p:nvPicPr>
        <p:blipFill>
          <a:blip r:embed="rId2" cstate="print"/>
          <a:srcRect l="16905" t="29668" r="45223" b="11253"/>
          <a:stretch>
            <a:fillRect/>
          </a:stretch>
        </p:blipFill>
        <p:spPr bwMode="auto">
          <a:xfrm>
            <a:off x="1259632" y="2708920"/>
            <a:ext cx="3924751" cy="38265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662880" y="1600200"/>
            <a:ext cx="8229600" cy="892695"/>
          </a:xfrm>
        </p:spPr>
        <p:txBody>
          <a:bodyPr/>
          <a:lstStyle/>
          <a:p>
            <a:r>
              <a:rPr lang="en-GB" dirty="0" smtClean="0"/>
              <a:t>We want to “reduce” the scale from 11 categories to just 3 </a:t>
            </a:r>
          </a:p>
          <a:p>
            <a:pPr>
              <a:buNone/>
            </a:pPr>
            <a:r>
              <a:rPr lang="en-GB" dirty="0" smtClean="0"/>
              <a:t>	(and we want to exclude the categories “Refusal” and “Don’t know”)</a:t>
            </a:r>
          </a:p>
          <a:p>
            <a:endParaRPr lang="en-GB" dirty="0"/>
          </a:p>
        </p:txBody>
      </p:sp>
      <p:graphicFrame>
        <p:nvGraphicFramePr>
          <p:cNvPr id="4" name="3 Tabla"/>
          <p:cNvGraphicFramePr>
            <a:graphicFrameLocks noGrp="1"/>
          </p:cNvGraphicFramePr>
          <p:nvPr/>
        </p:nvGraphicFramePr>
        <p:xfrm>
          <a:off x="899590" y="2996952"/>
          <a:ext cx="7344821" cy="432048"/>
        </p:xfrm>
        <a:graphic>
          <a:graphicData uri="http://schemas.openxmlformats.org/drawingml/2006/table">
            <a:tbl>
              <a:tblPr firstRow="1" bandRow="1">
                <a:tableStyleId>{073A0DAA-6AF3-43AB-8588-CEC1D06C72B9}</a:tableStyleId>
              </a:tblPr>
              <a:tblGrid>
                <a:gridCol w="667711"/>
                <a:gridCol w="667711"/>
                <a:gridCol w="667711"/>
                <a:gridCol w="667711"/>
                <a:gridCol w="667711"/>
                <a:gridCol w="667711"/>
                <a:gridCol w="667711"/>
                <a:gridCol w="667711"/>
                <a:gridCol w="667711"/>
                <a:gridCol w="667711"/>
                <a:gridCol w="667711"/>
              </a:tblGrid>
              <a:tr h="432048">
                <a:tc>
                  <a:txBody>
                    <a:bodyPr/>
                    <a:lstStyle/>
                    <a:p>
                      <a:pPr algn="ctr"/>
                      <a:r>
                        <a:rPr lang="en-GB" dirty="0" smtClean="0"/>
                        <a:t>0</a:t>
                      </a:r>
                      <a:endParaRPr lang="en-GB" dirty="0"/>
                    </a:p>
                  </a:txBody>
                  <a:tcPr>
                    <a:solidFill>
                      <a:schemeClr val="accent6"/>
                    </a:solidFill>
                  </a:tcPr>
                </a:tc>
                <a:tc>
                  <a:txBody>
                    <a:bodyPr/>
                    <a:lstStyle/>
                    <a:p>
                      <a:pPr algn="ctr"/>
                      <a:r>
                        <a:rPr lang="en-GB" dirty="0" smtClean="0"/>
                        <a:t>1</a:t>
                      </a:r>
                      <a:endParaRPr lang="en-GB" dirty="0"/>
                    </a:p>
                  </a:txBody>
                  <a:tcPr>
                    <a:solidFill>
                      <a:schemeClr val="accent6"/>
                    </a:solidFill>
                  </a:tcPr>
                </a:tc>
                <a:tc>
                  <a:txBody>
                    <a:bodyPr/>
                    <a:lstStyle/>
                    <a:p>
                      <a:pPr algn="ctr"/>
                      <a:r>
                        <a:rPr lang="en-GB" dirty="0" smtClean="0"/>
                        <a:t>2</a:t>
                      </a:r>
                      <a:endParaRPr lang="en-GB" dirty="0"/>
                    </a:p>
                  </a:txBody>
                  <a:tcPr>
                    <a:solidFill>
                      <a:schemeClr val="accent6"/>
                    </a:solidFill>
                  </a:tcPr>
                </a:tc>
                <a:tc>
                  <a:txBody>
                    <a:bodyPr/>
                    <a:lstStyle/>
                    <a:p>
                      <a:pPr algn="ctr"/>
                      <a:r>
                        <a:rPr lang="en-GB" dirty="0" smtClean="0"/>
                        <a:t>3</a:t>
                      </a:r>
                      <a:endParaRPr lang="en-GB" dirty="0"/>
                    </a:p>
                  </a:txBody>
                  <a:tcPr>
                    <a:solidFill>
                      <a:schemeClr val="accent6"/>
                    </a:solidFill>
                  </a:tcPr>
                </a:tc>
                <a:tc>
                  <a:txBody>
                    <a:bodyPr/>
                    <a:lstStyle/>
                    <a:p>
                      <a:pPr algn="ctr"/>
                      <a:r>
                        <a:rPr lang="en-GB" dirty="0" smtClean="0"/>
                        <a:t>4</a:t>
                      </a:r>
                      <a:endParaRPr lang="en-GB" dirty="0"/>
                    </a:p>
                  </a:txBody>
                  <a:tcPr>
                    <a:solidFill>
                      <a:schemeClr val="accent6"/>
                    </a:solidFill>
                  </a:tcPr>
                </a:tc>
                <a:tc>
                  <a:txBody>
                    <a:bodyPr/>
                    <a:lstStyle/>
                    <a:p>
                      <a:pPr algn="ctr"/>
                      <a:r>
                        <a:rPr lang="en-GB" dirty="0" smtClean="0"/>
                        <a:t>5</a:t>
                      </a:r>
                      <a:endParaRPr lang="en-GB" dirty="0"/>
                    </a:p>
                  </a:txBody>
                  <a:tcPr>
                    <a:solidFill>
                      <a:schemeClr val="accent6"/>
                    </a:solidFill>
                  </a:tcPr>
                </a:tc>
                <a:tc>
                  <a:txBody>
                    <a:bodyPr/>
                    <a:lstStyle/>
                    <a:p>
                      <a:pPr algn="ctr"/>
                      <a:r>
                        <a:rPr lang="en-GB" dirty="0" smtClean="0"/>
                        <a:t>6</a:t>
                      </a:r>
                      <a:endParaRPr lang="en-GB" dirty="0"/>
                    </a:p>
                  </a:txBody>
                  <a:tcPr>
                    <a:solidFill>
                      <a:schemeClr val="accent6"/>
                    </a:solidFill>
                  </a:tcPr>
                </a:tc>
                <a:tc>
                  <a:txBody>
                    <a:bodyPr/>
                    <a:lstStyle/>
                    <a:p>
                      <a:pPr algn="ctr"/>
                      <a:r>
                        <a:rPr lang="en-GB" dirty="0" smtClean="0"/>
                        <a:t>7</a:t>
                      </a:r>
                      <a:endParaRPr lang="en-GB" dirty="0"/>
                    </a:p>
                  </a:txBody>
                  <a:tcPr>
                    <a:solidFill>
                      <a:schemeClr val="accent6"/>
                    </a:solidFill>
                  </a:tcPr>
                </a:tc>
                <a:tc>
                  <a:txBody>
                    <a:bodyPr/>
                    <a:lstStyle/>
                    <a:p>
                      <a:pPr algn="ctr"/>
                      <a:r>
                        <a:rPr lang="en-GB" dirty="0" smtClean="0"/>
                        <a:t>8</a:t>
                      </a:r>
                      <a:endParaRPr lang="en-GB" dirty="0"/>
                    </a:p>
                  </a:txBody>
                  <a:tcPr>
                    <a:solidFill>
                      <a:schemeClr val="accent6"/>
                    </a:solidFill>
                  </a:tcPr>
                </a:tc>
                <a:tc>
                  <a:txBody>
                    <a:bodyPr/>
                    <a:lstStyle/>
                    <a:p>
                      <a:pPr algn="ctr"/>
                      <a:r>
                        <a:rPr lang="en-GB" dirty="0" smtClean="0"/>
                        <a:t>9</a:t>
                      </a:r>
                      <a:endParaRPr lang="en-GB" dirty="0"/>
                    </a:p>
                  </a:txBody>
                  <a:tcPr>
                    <a:solidFill>
                      <a:schemeClr val="accent6"/>
                    </a:solidFill>
                  </a:tcPr>
                </a:tc>
                <a:tc>
                  <a:txBody>
                    <a:bodyPr/>
                    <a:lstStyle/>
                    <a:p>
                      <a:pPr algn="ctr"/>
                      <a:r>
                        <a:rPr lang="en-GB" dirty="0" smtClean="0"/>
                        <a:t>10</a:t>
                      </a:r>
                      <a:endParaRPr lang="en-GB" dirty="0"/>
                    </a:p>
                  </a:txBody>
                  <a:tcPr>
                    <a:solidFill>
                      <a:schemeClr val="accent6"/>
                    </a:solidFill>
                  </a:tcPr>
                </a:tc>
              </a:tr>
            </a:tbl>
          </a:graphicData>
        </a:graphic>
      </p:graphicFrame>
      <p:sp>
        <p:nvSpPr>
          <p:cNvPr id="5" name="4 Cerrar llave"/>
          <p:cNvSpPr/>
          <p:nvPr/>
        </p:nvSpPr>
        <p:spPr>
          <a:xfrm rot="5400000">
            <a:off x="2159732" y="2456892"/>
            <a:ext cx="288032" cy="2376264"/>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5 Cerrar llave"/>
          <p:cNvSpPr/>
          <p:nvPr/>
        </p:nvSpPr>
        <p:spPr>
          <a:xfrm rot="5400000">
            <a:off x="4391980" y="2744924"/>
            <a:ext cx="288032" cy="18002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6 Cerrar llave"/>
          <p:cNvSpPr/>
          <p:nvPr/>
        </p:nvSpPr>
        <p:spPr>
          <a:xfrm rot="5400000">
            <a:off x="6732240" y="2420888"/>
            <a:ext cx="288032" cy="2448272"/>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7 CuadroTexto"/>
          <p:cNvSpPr txBox="1"/>
          <p:nvPr/>
        </p:nvSpPr>
        <p:spPr>
          <a:xfrm>
            <a:off x="1907704" y="3933056"/>
            <a:ext cx="792088" cy="629660"/>
          </a:xfrm>
          <a:prstGeom prst="rect">
            <a:avLst/>
          </a:prstGeom>
          <a:noFill/>
        </p:spPr>
        <p:txBody>
          <a:bodyPr wrap="square" rtlCol="0">
            <a:spAutoFit/>
          </a:bodyPr>
          <a:lstStyle/>
          <a:p>
            <a:pPr algn="ctr"/>
            <a:r>
              <a:rPr lang="en-GB" dirty="0" smtClean="0">
                <a:solidFill>
                  <a:srgbClr val="FF0000"/>
                </a:solidFill>
              </a:rPr>
              <a:t>Left</a:t>
            </a:r>
          </a:p>
          <a:p>
            <a:pPr algn="ctr"/>
            <a:r>
              <a:rPr lang="en-GB" dirty="0" smtClean="0">
                <a:solidFill>
                  <a:srgbClr val="FF0000"/>
                </a:solidFill>
              </a:rPr>
              <a:t>(1)</a:t>
            </a:r>
            <a:endParaRPr lang="en-GB" dirty="0">
              <a:solidFill>
                <a:srgbClr val="FF0000"/>
              </a:solidFill>
            </a:endParaRPr>
          </a:p>
        </p:txBody>
      </p:sp>
      <p:sp>
        <p:nvSpPr>
          <p:cNvPr id="9" name="8 CuadroTexto"/>
          <p:cNvSpPr txBox="1"/>
          <p:nvPr/>
        </p:nvSpPr>
        <p:spPr>
          <a:xfrm>
            <a:off x="3995936" y="3933056"/>
            <a:ext cx="1152128" cy="629660"/>
          </a:xfrm>
          <a:prstGeom prst="rect">
            <a:avLst/>
          </a:prstGeom>
          <a:noFill/>
        </p:spPr>
        <p:txBody>
          <a:bodyPr wrap="square" rtlCol="0">
            <a:spAutoFit/>
          </a:bodyPr>
          <a:lstStyle/>
          <a:p>
            <a:pPr algn="ctr"/>
            <a:r>
              <a:rPr lang="en-GB" dirty="0" smtClean="0">
                <a:solidFill>
                  <a:srgbClr val="FF0000"/>
                </a:solidFill>
              </a:rPr>
              <a:t>Centre</a:t>
            </a:r>
          </a:p>
          <a:p>
            <a:pPr algn="ctr"/>
            <a:r>
              <a:rPr lang="en-GB" dirty="0" smtClean="0">
                <a:solidFill>
                  <a:srgbClr val="FF0000"/>
                </a:solidFill>
              </a:rPr>
              <a:t>(2)</a:t>
            </a:r>
            <a:endParaRPr lang="en-GB" dirty="0">
              <a:solidFill>
                <a:srgbClr val="FF0000"/>
              </a:solidFill>
            </a:endParaRPr>
          </a:p>
        </p:txBody>
      </p:sp>
      <p:sp>
        <p:nvSpPr>
          <p:cNvPr id="10" name="9 CuadroTexto"/>
          <p:cNvSpPr txBox="1"/>
          <p:nvPr/>
        </p:nvSpPr>
        <p:spPr>
          <a:xfrm>
            <a:off x="6516216" y="3933056"/>
            <a:ext cx="792088" cy="629660"/>
          </a:xfrm>
          <a:prstGeom prst="rect">
            <a:avLst/>
          </a:prstGeom>
          <a:noFill/>
        </p:spPr>
        <p:txBody>
          <a:bodyPr wrap="square" rtlCol="0">
            <a:spAutoFit/>
          </a:bodyPr>
          <a:lstStyle/>
          <a:p>
            <a:pPr algn="ctr"/>
            <a:r>
              <a:rPr lang="en-GB" dirty="0" smtClean="0">
                <a:solidFill>
                  <a:srgbClr val="FF0000"/>
                </a:solidFill>
              </a:rPr>
              <a:t>Right</a:t>
            </a:r>
          </a:p>
          <a:p>
            <a:pPr algn="ctr"/>
            <a:r>
              <a:rPr lang="en-GB" dirty="0" smtClean="0">
                <a:solidFill>
                  <a:srgbClr val="FF0000"/>
                </a:solidFill>
              </a:rPr>
              <a:t>(3)</a:t>
            </a:r>
            <a:endParaRPr lang="en-GB" dirty="0">
              <a:solidFill>
                <a:srgbClr val="FF0000"/>
              </a:solidFill>
            </a:endParaRPr>
          </a:p>
        </p:txBody>
      </p:sp>
      <p:sp>
        <p:nvSpPr>
          <p:cNvPr id="11" name="2 Marcador de contenido"/>
          <p:cNvSpPr txBox="1">
            <a:spLocks/>
          </p:cNvSpPr>
          <p:nvPr/>
        </p:nvSpPr>
        <p:spPr>
          <a:xfrm>
            <a:off x="755576" y="5056585"/>
            <a:ext cx="8229600" cy="892695"/>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We will create a </a:t>
            </a:r>
            <a:r>
              <a:rPr kumimoji="0" lang="en-GB" sz="2000" b="0" i="0" u="none" strike="noStrike" kern="0" cap="none" spc="0" normalizeH="0" baseline="0" noProof="0" dirty="0" smtClean="0">
                <a:ln>
                  <a:noFill/>
                </a:ln>
                <a:solidFill>
                  <a:srgbClr val="FF0000"/>
                </a:solidFill>
                <a:effectLst/>
                <a:uLnTx/>
                <a:uFillTx/>
                <a:latin typeface="Calibri" panose="020F0502020204030204" pitchFamily="34" charset="0"/>
                <a:ea typeface="+mn-ea"/>
                <a:cs typeface="+mn-cs"/>
              </a:rPr>
              <a:t>new variable </a:t>
            </a:r>
            <a:r>
              <a:rPr kumimoji="0" lang="en-GB"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with the new categorization…</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GB" sz="2000" b="0" i="0" u="none" strike="noStrike" kern="0" cap="none" spc="0" normalizeH="0" baseline="0" noProof="0" dirty="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662880" y="1268760"/>
            <a:ext cx="8229600" cy="892695"/>
          </a:xfrm>
        </p:spPr>
        <p:txBody>
          <a:bodyPr/>
          <a:lstStyle/>
          <a:p>
            <a:r>
              <a:rPr lang="en-GB" dirty="0" smtClean="0"/>
              <a:t>From the Menu, click on “Transform” </a:t>
            </a:r>
            <a:r>
              <a:rPr lang="en-GB" dirty="0" smtClean="0">
                <a:sym typeface="Wingdings" pitchFamily="2" charset="2"/>
              </a:rPr>
              <a:t> “</a:t>
            </a:r>
            <a:r>
              <a:rPr lang="en-GB" dirty="0" smtClean="0">
                <a:solidFill>
                  <a:srgbClr val="FF0000"/>
                </a:solidFill>
                <a:sym typeface="Wingdings" pitchFamily="2" charset="2"/>
              </a:rPr>
              <a:t>Recode into </a:t>
            </a:r>
            <a:r>
              <a:rPr lang="en-GB" u="sng" dirty="0" smtClean="0">
                <a:solidFill>
                  <a:srgbClr val="FF0000"/>
                </a:solidFill>
                <a:sym typeface="Wingdings" pitchFamily="2" charset="2"/>
              </a:rPr>
              <a:t>Different</a:t>
            </a:r>
            <a:r>
              <a:rPr lang="en-GB" dirty="0" smtClean="0">
                <a:solidFill>
                  <a:srgbClr val="FF0000"/>
                </a:solidFill>
                <a:sym typeface="Wingdings" pitchFamily="2" charset="2"/>
              </a:rPr>
              <a:t> Variables</a:t>
            </a:r>
            <a:r>
              <a:rPr lang="en-GB" dirty="0" smtClean="0">
                <a:sym typeface="Wingdings" pitchFamily="2" charset="2"/>
              </a:rPr>
              <a:t>”</a:t>
            </a:r>
            <a:endParaRPr lang="en-GB" dirty="0" smtClean="0"/>
          </a:p>
          <a:p>
            <a:endParaRPr lang="en-GB" dirty="0"/>
          </a:p>
        </p:txBody>
      </p:sp>
      <p:pic>
        <p:nvPicPr>
          <p:cNvPr id="12" name="11 Imagen"/>
          <p:cNvPicPr>
            <a:picLocks noChangeAspect="1"/>
          </p:cNvPicPr>
          <p:nvPr/>
        </p:nvPicPr>
        <p:blipFill>
          <a:blip r:embed="rId2" cstate="print"/>
          <a:srcRect r="60403" b="45013"/>
          <a:stretch>
            <a:fillRect/>
          </a:stretch>
        </p:blipFill>
        <p:spPr bwMode="auto">
          <a:xfrm>
            <a:off x="1043608" y="2132856"/>
            <a:ext cx="4731113" cy="4106209"/>
          </a:xfrm>
          <a:prstGeom prst="rect">
            <a:avLst/>
          </a:prstGeom>
          <a:noFill/>
          <a:ln w="9525">
            <a:noFill/>
            <a:miter lim="800000"/>
            <a:headEnd/>
            <a:tailEnd/>
          </a:ln>
        </p:spPr>
      </p:pic>
      <p:sp>
        <p:nvSpPr>
          <p:cNvPr id="13" name="Content Placeholder 2"/>
          <p:cNvSpPr txBox="1">
            <a:spLocks/>
          </p:cNvSpPr>
          <p:nvPr/>
        </p:nvSpPr>
        <p:spPr>
          <a:xfrm>
            <a:off x="6012160" y="2852936"/>
            <a:ext cx="2915816" cy="2232248"/>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i="1" kern="0" dirty="0" smtClean="0">
                <a:solidFill>
                  <a:srgbClr val="FF0000"/>
                </a:solidFill>
              </a:rPr>
              <a:t>Tip! We never Recode into Same Variables because this would transform the original variable and we wouldn’t be able to get it back, should we need it. We Recode into Different Variables because we want to create a new variable while keeping the original.</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662880" y="1268760"/>
            <a:ext cx="8229600" cy="892695"/>
          </a:xfrm>
        </p:spPr>
        <p:txBody>
          <a:bodyPr/>
          <a:lstStyle/>
          <a:p>
            <a:r>
              <a:rPr lang="en-GB" dirty="0" smtClean="0"/>
              <a:t>Select the variable from the list and move it to the box using the arrow:</a:t>
            </a:r>
          </a:p>
          <a:p>
            <a:endParaRPr lang="en-GB" dirty="0"/>
          </a:p>
        </p:txBody>
      </p:sp>
      <p:pic>
        <p:nvPicPr>
          <p:cNvPr id="5" name="4 Imagen"/>
          <p:cNvPicPr>
            <a:picLocks noChangeAspect="1"/>
          </p:cNvPicPr>
          <p:nvPr/>
        </p:nvPicPr>
        <p:blipFill>
          <a:blip r:embed="rId2" cstate="print"/>
          <a:srcRect l="25254" t="23274" r="25248" b="31202"/>
          <a:stretch>
            <a:fillRect/>
          </a:stretch>
        </p:blipFill>
        <p:spPr bwMode="auto">
          <a:xfrm>
            <a:off x="1043608" y="1988840"/>
            <a:ext cx="7000363" cy="4023958"/>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662880" y="1268760"/>
            <a:ext cx="8229600" cy="892695"/>
          </a:xfrm>
        </p:spPr>
        <p:txBody>
          <a:bodyPr/>
          <a:lstStyle/>
          <a:p>
            <a:r>
              <a:rPr lang="en-GB" dirty="0" smtClean="0"/>
              <a:t>Define the name and label of the new variable we are creating:</a:t>
            </a:r>
          </a:p>
          <a:p>
            <a:endParaRPr lang="en-GB" dirty="0"/>
          </a:p>
        </p:txBody>
      </p:sp>
      <p:pic>
        <p:nvPicPr>
          <p:cNvPr id="6" name="5 Imagen"/>
          <p:cNvPicPr>
            <a:picLocks noChangeAspect="1"/>
          </p:cNvPicPr>
          <p:nvPr/>
        </p:nvPicPr>
        <p:blipFill>
          <a:blip r:embed="rId2" cstate="print"/>
          <a:srcRect l="24895" t="23274" r="25088" b="30946"/>
          <a:stretch>
            <a:fillRect/>
          </a:stretch>
        </p:blipFill>
        <p:spPr bwMode="auto">
          <a:xfrm>
            <a:off x="1547664" y="1844824"/>
            <a:ext cx="6402977" cy="3662858"/>
          </a:xfrm>
          <a:prstGeom prst="rect">
            <a:avLst/>
          </a:prstGeom>
          <a:noFill/>
          <a:ln w="9525">
            <a:noFill/>
            <a:miter lim="800000"/>
            <a:headEnd/>
            <a:tailEnd/>
          </a:ln>
        </p:spPr>
      </p:pic>
      <p:sp>
        <p:nvSpPr>
          <p:cNvPr id="9" name="2 Marcador de contenido"/>
          <p:cNvSpPr txBox="1">
            <a:spLocks/>
          </p:cNvSpPr>
          <p:nvPr/>
        </p:nvSpPr>
        <p:spPr>
          <a:xfrm>
            <a:off x="611560" y="5805264"/>
            <a:ext cx="8229600" cy="648072"/>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Click on “</a:t>
            </a:r>
            <a:r>
              <a:rPr kumimoji="0" lang="en-GB" sz="2000" b="0" i="0" u="none" strike="noStrike" kern="0" cap="none" spc="0" normalizeH="0" baseline="0" noProof="0" dirty="0" smtClean="0">
                <a:ln>
                  <a:noFill/>
                </a:ln>
                <a:solidFill>
                  <a:srgbClr val="FF0000"/>
                </a:solidFill>
                <a:effectLst/>
                <a:uLnTx/>
                <a:uFillTx/>
                <a:latin typeface="Calibri" panose="020F0502020204030204" pitchFamily="34" charset="0"/>
                <a:ea typeface="+mn-ea"/>
                <a:cs typeface="+mn-cs"/>
              </a:rPr>
              <a:t>Change</a:t>
            </a:r>
            <a:r>
              <a:rPr kumimoji="0" lang="en-GB"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GB" sz="2000" b="0" i="0" u="none" strike="noStrike" kern="0" cap="none" spc="0" normalizeH="0" baseline="0" noProof="0" dirty="0">
              <a:ln>
                <a:noFill/>
              </a:ln>
              <a:solidFill>
                <a:schemeClr val="tx1"/>
              </a:solidFill>
              <a:effectLst/>
              <a:uLnTx/>
              <a:uFillTx/>
              <a:latin typeface="Calibri" panose="020F0502020204030204" pitchFamily="34" charset="0"/>
              <a:ea typeface="+mn-ea"/>
              <a:cs typeface="+mn-cs"/>
            </a:endParaRPr>
          </a:p>
        </p:txBody>
      </p:sp>
      <p:cxnSp>
        <p:nvCxnSpPr>
          <p:cNvPr id="7" name="6 Conector recto"/>
          <p:cNvCxnSpPr/>
          <p:nvPr/>
        </p:nvCxnSpPr>
        <p:spPr>
          <a:xfrm>
            <a:off x="6660232" y="1700808"/>
            <a:ext cx="72008" cy="864096"/>
          </a:xfrm>
          <a:prstGeom prst="line">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662880" y="1268760"/>
            <a:ext cx="8229600" cy="892695"/>
          </a:xfrm>
        </p:spPr>
        <p:txBody>
          <a:bodyPr/>
          <a:lstStyle/>
          <a:p>
            <a:r>
              <a:rPr lang="en-GB" dirty="0" smtClean="0"/>
              <a:t>Now we need to define the changes in the categories (i.e. in the values)</a:t>
            </a:r>
          </a:p>
          <a:p>
            <a:r>
              <a:rPr lang="en-GB" dirty="0" smtClean="0"/>
              <a:t>Click on “</a:t>
            </a:r>
            <a:r>
              <a:rPr lang="en-GB" dirty="0" smtClean="0">
                <a:solidFill>
                  <a:srgbClr val="FF0000"/>
                </a:solidFill>
              </a:rPr>
              <a:t>Old and new values</a:t>
            </a:r>
            <a:r>
              <a:rPr lang="en-GB" dirty="0" smtClean="0"/>
              <a:t>”</a:t>
            </a:r>
          </a:p>
          <a:p>
            <a:endParaRPr lang="en-GB" dirty="0"/>
          </a:p>
        </p:txBody>
      </p:sp>
      <p:pic>
        <p:nvPicPr>
          <p:cNvPr id="7" name="6 Imagen"/>
          <p:cNvPicPr/>
          <p:nvPr/>
        </p:nvPicPr>
        <p:blipFill>
          <a:blip r:embed="rId2" cstate="print"/>
          <a:srcRect l="22338" t="20460" r="22372" b="28133"/>
          <a:stretch>
            <a:fillRect/>
          </a:stretch>
        </p:blipFill>
        <p:spPr bwMode="auto">
          <a:xfrm>
            <a:off x="1187624" y="3068960"/>
            <a:ext cx="5055718" cy="2937910"/>
          </a:xfrm>
          <a:prstGeom prst="rect">
            <a:avLst/>
          </a:prstGeom>
          <a:noFill/>
          <a:ln w="9525">
            <a:noFill/>
            <a:miter lim="800000"/>
            <a:headEnd/>
            <a:tailEnd/>
          </a:ln>
        </p:spPr>
      </p:pic>
      <p:sp>
        <p:nvSpPr>
          <p:cNvPr id="8" name="Content Placeholder 2"/>
          <p:cNvSpPr txBox="1">
            <a:spLocks/>
          </p:cNvSpPr>
          <p:nvPr/>
        </p:nvSpPr>
        <p:spPr>
          <a:xfrm>
            <a:off x="395536" y="2276872"/>
            <a:ext cx="3456384"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On the left side,  we will specify the old values  (i.e. from the original variable)</a:t>
            </a:r>
          </a:p>
        </p:txBody>
      </p:sp>
      <p:sp>
        <p:nvSpPr>
          <p:cNvPr id="10" name="Content Placeholder 2"/>
          <p:cNvSpPr txBox="1">
            <a:spLocks/>
          </p:cNvSpPr>
          <p:nvPr/>
        </p:nvSpPr>
        <p:spPr>
          <a:xfrm>
            <a:off x="4788024" y="2420888"/>
            <a:ext cx="3456384"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Here we will specify the new values</a:t>
            </a:r>
          </a:p>
        </p:txBody>
      </p:sp>
      <p:sp>
        <p:nvSpPr>
          <p:cNvPr id="11" name="Content Placeholder 2"/>
          <p:cNvSpPr txBox="1">
            <a:spLocks/>
          </p:cNvSpPr>
          <p:nvPr/>
        </p:nvSpPr>
        <p:spPr>
          <a:xfrm>
            <a:off x="6516216" y="4653136"/>
            <a:ext cx="2448272"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All transformations will be added to this box</a:t>
            </a:r>
          </a:p>
        </p:txBody>
      </p:sp>
      <p:cxnSp>
        <p:nvCxnSpPr>
          <p:cNvPr id="13" name="12 Conector recto"/>
          <p:cNvCxnSpPr/>
          <p:nvPr/>
        </p:nvCxnSpPr>
        <p:spPr>
          <a:xfrm flipH="1">
            <a:off x="4644008" y="2852936"/>
            <a:ext cx="1008112" cy="6480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14 Conector recto"/>
          <p:cNvCxnSpPr/>
          <p:nvPr/>
        </p:nvCxnSpPr>
        <p:spPr>
          <a:xfrm>
            <a:off x="2627784" y="2852936"/>
            <a:ext cx="0" cy="7920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5796136" y="4581128"/>
            <a:ext cx="720080" cy="2160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1600200"/>
            <a:ext cx="8686800" cy="4525963"/>
          </a:xfrm>
        </p:spPr>
        <p:txBody>
          <a:bodyPr/>
          <a:lstStyle/>
          <a:p>
            <a:r>
              <a:rPr lang="en-GB" dirty="0" smtClean="0"/>
              <a:t>We want the following transformations:</a:t>
            </a:r>
          </a:p>
          <a:p>
            <a:pPr>
              <a:buNone/>
            </a:pPr>
            <a:endParaRPr lang="en-GB" dirty="0" smtClean="0"/>
          </a:p>
          <a:p>
            <a:pPr>
              <a:buNone/>
            </a:pPr>
            <a:r>
              <a:rPr lang="en-GB" dirty="0" smtClean="0"/>
              <a:t>Old values 0 through 3 </a:t>
            </a:r>
            <a:r>
              <a:rPr lang="en-GB" dirty="0" smtClean="0">
                <a:sym typeface="Wingdings" pitchFamily="2" charset="2"/>
              </a:rPr>
              <a:t> New value 1 (this will be the new category  “Left”)</a:t>
            </a:r>
          </a:p>
          <a:p>
            <a:pPr>
              <a:buNone/>
            </a:pPr>
            <a:endParaRPr lang="en-GB" dirty="0" smtClean="0">
              <a:sym typeface="Wingdings" pitchFamily="2" charset="2"/>
            </a:endParaRPr>
          </a:p>
          <a:p>
            <a:pPr>
              <a:buNone/>
            </a:pPr>
            <a:r>
              <a:rPr lang="en-GB" dirty="0" smtClean="0">
                <a:sym typeface="Wingdings" pitchFamily="2" charset="2"/>
              </a:rPr>
              <a:t>Old values 4 through 6  New value 2 (new category “Centre”)</a:t>
            </a:r>
          </a:p>
          <a:p>
            <a:pPr>
              <a:buNone/>
            </a:pPr>
            <a:endParaRPr lang="en-GB" dirty="0" smtClean="0">
              <a:sym typeface="Wingdings" pitchFamily="2" charset="2"/>
            </a:endParaRPr>
          </a:p>
          <a:p>
            <a:pPr>
              <a:buNone/>
            </a:pPr>
            <a:r>
              <a:rPr lang="en-GB" dirty="0" smtClean="0">
                <a:sym typeface="Wingdings" pitchFamily="2" charset="2"/>
              </a:rPr>
              <a:t>Old values 7 to 10  New value 3 (new category “Right”)</a:t>
            </a:r>
          </a:p>
          <a:p>
            <a:pPr>
              <a:buNone/>
            </a:pPr>
            <a:endParaRPr lang="en-GB" dirty="0" smtClean="0">
              <a:sym typeface="Wingdings" pitchFamily="2" charset="2"/>
            </a:endParaRPr>
          </a:p>
          <a:p>
            <a:pPr>
              <a:buNone/>
            </a:pPr>
            <a:r>
              <a:rPr lang="en-GB" dirty="0" smtClean="0">
                <a:sym typeface="Wingdings" pitchFamily="2" charset="2"/>
              </a:rPr>
              <a:t>Old values 77 and 88   Set as “ system missing” (they will effectively disappear)</a:t>
            </a:r>
          </a:p>
          <a:p>
            <a:pPr>
              <a:buNone/>
            </a:pPr>
            <a:endParaRPr lang="en-GB" dirty="0" smtClean="0">
              <a:sym typeface="Wingdings" pitchFamily="2" charset="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5445224"/>
            <a:ext cx="8686800" cy="460648"/>
          </a:xfrm>
        </p:spPr>
        <p:txBody>
          <a:bodyPr/>
          <a:lstStyle/>
          <a:p>
            <a:r>
              <a:rPr lang="en-GB" dirty="0" smtClean="0"/>
              <a:t>Add the transformations from old to new, one at a time, into the box</a:t>
            </a:r>
          </a:p>
          <a:p>
            <a:r>
              <a:rPr lang="en-GB" dirty="0" smtClean="0"/>
              <a:t>When you get this, click on “</a:t>
            </a:r>
            <a:r>
              <a:rPr lang="en-GB" dirty="0" smtClean="0">
                <a:solidFill>
                  <a:srgbClr val="FF0000"/>
                </a:solidFill>
              </a:rPr>
              <a:t>Continue</a:t>
            </a:r>
            <a:r>
              <a:rPr lang="en-GB" dirty="0" smtClean="0"/>
              <a:t>”, and then click on “</a:t>
            </a:r>
            <a:r>
              <a:rPr lang="en-GB" dirty="0" smtClean="0">
                <a:solidFill>
                  <a:srgbClr val="FF0000"/>
                </a:solidFill>
              </a:rPr>
              <a:t>OK</a:t>
            </a:r>
            <a:r>
              <a:rPr lang="en-GB" dirty="0" smtClean="0"/>
              <a:t>”</a:t>
            </a:r>
          </a:p>
          <a:p>
            <a:pPr>
              <a:buNone/>
            </a:pPr>
            <a:endParaRPr lang="en-GB" dirty="0" smtClean="0"/>
          </a:p>
          <a:p>
            <a:pPr>
              <a:buNone/>
            </a:pPr>
            <a:endParaRPr lang="en-GB" dirty="0" smtClean="0">
              <a:sym typeface="Wingdings" pitchFamily="2" charset="2"/>
            </a:endParaRPr>
          </a:p>
        </p:txBody>
      </p:sp>
      <p:pic>
        <p:nvPicPr>
          <p:cNvPr id="4" name="3 Imagen"/>
          <p:cNvPicPr>
            <a:picLocks noChangeAspect="1"/>
          </p:cNvPicPr>
          <p:nvPr/>
        </p:nvPicPr>
        <p:blipFill>
          <a:blip r:embed="rId2" cstate="print"/>
          <a:srcRect l="22019" t="20460" r="22356" b="28133"/>
          <a:stretch>
            <a:fillRect/>
          </a:stretch>
        </p:blipFill>
        <p:spPr bwMode="auto">
          <a:xfrm>
            <a:off x="1187624" y="1412776"/>
            <a:ext cx="6646164" cy="3838869"/>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1600201"/>
            <a:ext cx="8229600" cy="748680"/>
          </a:xfrm>
        </p:spPr>
        <p:txBody>
          <a:bodyPr/>
          <a:lstStyle/>
          <a:p>
            <a:r>
              <a:rPr lang="en-GB" dirty="0" smtClean="0"/>
              <a:t>Back to the variable view, scroll down to </a:t>
            </a:r>
            <a:r>
              <a:rPr lang="en-GB" dirty="0" smtClean="0">
                <a:solidFill>
                  <a:srgbClr val="FF0000"/>
                </a:solidFill>
              </a:rPr>
              <a:t>find the new variable at the end</a:t>
            </a:r>
            <a:r>
              <a:rPr lang="en-GB" dirty="0" smtClean="0"/>
              <a:t>:</a:t>
            </a:r>
            <a:endParaRPr lang="en-GB" dirty="0"/>
          </a:p>
        </p:txBody>
      </p:sp>
      <p:pic>
        <p:nvPicPr>
          <p:cNvPr id="4" name="3 Imagen"/>
          <p:cNvPicPr>
            <a:picLocks noChangeAspect="1"/>
          </p:cNvPicPr>
          <p:nvPr/>
        </p:nvPicPr>
        <p:blipFill>
          <a:blip r:embed="rId2" cstate="print"/>
          <a:srcRect b="53197"/>
          <a:stretch>
            <a:fillRect/>
          </a:stretch>
        </p:blipFill>
        <p:spPr bwMode="auto">
          <a:xfrm>
            <a:off x="539552" y="2348880"/>
            <a:ext cx="8290560" cy="2425145"/>
          </a:xfrm>
          <a:prstGeom prst="rect">
            <a:avLst/>
          </a:prstGeom>
          <a:noFill/>
          <a:ln w="9525">
            <a:noFill/>
            <a:miter lim="800000"/>
            <a:headEnd/>
            <a:tailEnd/>
          </a:ln>
        </p:spPr>
      </p:pic>
      <p:sp>
        <p:nvSpPr>
          <p:cNvPr id="5" name="Rectangle 3"/>
          <p:cNvSpPr/>
          <p:nvPr/>
        </p:nvSpPr>
        <p:spPr>
          <a:xfrm>
            <a:off x="611560" y="4293096"/>
            <a:ext cx="8136904"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2 Marcador de contenido"/>
          <p:cNvSpPr txBox="1">
            <a:spLocks/>
          </p:cNvSpPr>
          <p:nvPr/>
        </p:nvSpPr>
        <p:spPr>
          <a:xfrm>
            <a:off x="467544" y="5229200"/>
            <a:ext cx="8229600" cy="74868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Note that the variable has</a:t>
            </a:r>
            <a:r>
              <a:rPr kumimoji="0" lang="en-GB"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 been given the name and label we had specified but </a:t>
            </a:r>
            <a:r>
              <a:rPr kumimoji="0" lang="en-GB" sz="2000" b="0" i="0" u="none" strike="noStrike" kern="0" cap="none" spc="0" normalizeH="0" noProof="0" dirty="0" smtClean="0">
                <a:ln>
                  <a:noFill/>
                </a:ln>
                <a:solidFill>
                  <a:srgbClr val="FF0000"/>
                </a:solidFill>
                <a:effectLst/>
                <a:uLnTx/>
                <a:uFillTx/>
                <a:latin typeface="Calibri" panose="020F0502020204030204" pitchFamily="34" charset="0"/>
                <a:ea typeface="+mn-ea"/>
                <a:cs typeface="+mn-cs"/>
              </a:rPr>
              <a:t>there’s no information under “Values” at this stage</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sz="2000" b="0" kern="0" baseline="0" dirty="0" smtClean="0">
                <a:solidFill>
                  <a:schemeClr val="tx1"/>
                </a:solidFill>
                <a:latin typeface="Calibri" panose="020F0502020204030204" pitchFamily="34" charset="0"/>
              </a:rPr>
              <a:t>We need to enter this information manually…</a:t>
            </a:r>
            <a:endParaRPr kumimoji="0" lang="en-GB" sz="2000" b="0" i="0" u="none" strike="noStrike" kern="0" cap="none" spc="0" normalizeH="0" baseline="0" noProof="0" dirty="0">
              <a:ln>
                <a:noFill/>
              </a:ln>
              <a:solidFill>
                <a:schemeClr val="tx1"/>
              </a:solidFill>
              <a:effectLst/>
              <a:uLnTx/>
              <a:uFillTx/>
              <a:latin typeface="Calibri" panose="020F0502020204030204" pitchFamily="34" charset="0"/>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763339" y="1916832"/>
            <a:ext cx="7985125" cy="300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9pPr>
          </a:lstStyle>
          <a:p>
            <a:pPr algn="ctr" eaLnBrk="1" hangingPunct="1">
              <a:lnSpc>
                <a:spcPct val="100000"/>
              </a:lnSpc>
              <a:spcBef>
                <a:spcPts val="850"/>
              </a:spcBef>
              <a:buClr>
                <a:srgbClr val="00007D"/>
              </a:buClr>
              <a:buSzPct val="75000"/>
              <a:buFont typeface="Wingdings" pitchFamily="2" charset="2"/>
              <a:buNone/>
            </a:pPr>
            <a:endParaRPr lang="en-GB" altLang="en-US" sz="4000" b="0" i="1" dirty="0" smtClean="0">
              <a:solidFill>
                <a:srgbClr val="FF0000"/>
              </a:solidFill>
              <a:latin typeface="+mj-lt"/>
            </a:endParaRP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(Short) Introduction to </a:t>
            </a:r>
          </a:p>
          <a:p>
            <a:pPr algn="ctr" eaLnBrk="1" hangingPunct="1">
              <a:lnSpc>
                <a:spcPct val="100000"/>
              </a:lnSpc>
              <a:spcBef>
                <a:spcPts val="850"/>
              </a:spcBef>
              <a:buClr>
                <a:srgbClr val="00007D"/>
              </a:buClr>
              <a:buSzPct val="75000"/>
              <a:buFont typeface="Wingdings" pitchFamily="2" charset="2"/>
              <a:buNone/>
            </a:pPr>
            <a:r>
              <a:rPr lang="en-GB" altLang="en-US" sz="4000" i="1" dirty="0" smtClean="0">
                <a:solidFill>
                  <a:srgbClr val="FF0000"/>
                </a:solidFill>
                <a:latin typeface="Calibri" pitchFamily="34" charset="0"/>
              </a:rPr>
              <a:t>quantitative</a:t>
            </a:r>
            <a:r>
              <a:rPr lang="en-GB" altLang="en-US" sz="4000" b="0" dirty="0" smtClean="0">
                <a:solidFill>
                  <a:srgbClr val="FF0000"/>
                </a:solidFill>
                <a:latin typeface="Calibri" pitchFamily="34" charset="0"/>
              </a:rPr>
              <a:t> </a:t>
            </a:r>
            <a:r>
              <a:rPr lang="en-GB" altLang="en-US" sz="4000" b="0" dirty="0" smtClean="0">
                <a:solidFill>
                  <a:srgbClr val="FF0000"/>
                </a:solidFill>
                <a:latin typeface="Calibri" pitchFamily="34" charset="0"/>
              </a:rPr>
              <a:t>analysis</a:t>
            </a:r>
            <a:endParaRPr lang="en-GB" altLang="en-US" sz="4000" b="0" dirty="0" smtClean="0">
              <a:solidFill>
                <a:srgbClr val="FF0000"/>
              </a:solidFill>
              <a:latin typeface="Calibri" pitchFamily="34" charset="0"/>
            </a:endParaRPr>
          </a:p>
          <a:p>
            <a:pPr algn="ctr" eaLnBrk="1" hangingPunct="1">
              <a:lnSpc>
                <a:spcPct val="100000"/>
              </a:lnSpc>
              <a:spcBef>
                <a:spcPts val="850"/>
              </a:spcBef>
              <a:buClr>
                <a:srgbClr val="00007D"/>
              </a:buClr>
              <a:buSzPct val="75000"/>
              <a:buFont typeface="Wingdings" pitchFamily="2" charset="2"/>
              <a:buNone/>
            </a:pPr>
            <a:endParaRPr lang="en-GB" altLang="en-US" sz="4000" b="0" dirty="0" smtClean="0">
              <a:solidFill>
                <a:srgbClr val="FF0000"/>
              </a:solidFill>
              <a:latin typeface="Calibri" pitchFamily="34" charset="0"/>
            </a:endParaRPr>
          </a:p>
        </p:txBody>
      </p:sp>
    </p:spTree>
    <p:extLst>
      <p:ext uri="{BB962C8B-B14F-4D97-AF65-F5344CB8AC3E}">
        <p14:creationId xmlns:p14="http://schemas.microsoft.com/office/powerpoint/2010/main" val="25162967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1600201"/>
            <a:ext cx="8229600" cy="748680"/>
          </a:xfrm>
        </p:spPr>
        <p:txBody>
          <a:bodyPr/>
          <a:lstStyle/>
          <a:p>
            <a:r>
              <a:rPr lang="en-GB" dirty="0" smtClean="0"/>
              <a:t>Click on the “</a:t>
            </a:r>
            <a:r>
              <a:rPr lang="en-GB" dirty="0" smtClean="0">
                <a:solidFill>
                  <a:srgbClr val="FF0000"/>
                </a:solidFill>
              </a:rPr>
              <a:t>Values</a:t>
            </a:r>
            <a:r>
              <a:rPr lang="en-GB" dirty="0" smtClean="0"/>
              <a:t>” cell for the new variable and specify a value label for each of the new codes:</a:t>
            </a:r>
            <a:endParaRPr lang="en-GB" dirty="0"/>
          </a:p>
        </p:txBody>
      </p:sp>
      <p:pic>
        <p:nvPicPr>
          <p:cNvPr id="7" name="6 Imagen"/>
          <p:cNvPicPr>
            <a:picLocks noChangeAspect="1"/>
          </p:cNvPicPr>
          <p:nvPr/>
        </p:nvPicPr>
        <p:blipFill>
          <a:blip r:embed="rId2" cstate="print"/>
          <a:srcRect l="31863" t="27110" r="31640" b="35038"/>
          <a:stretch>
            <a:fillRect/>
          </a:stretch>
        </p:blipFill>
        <p:spPr bwMode="auto">
          <a:xfrm>
            <a:off x="899592" y="3137766"/>
            <a:ext cx="3559771" cy="2307458"/>
          </a:xfrm>
          <a:prstGeom prst="rect">
            <a:avLst/>
          </a:prstGeom>
          <a:noFill/>
          <a:ln w="9525">
            <a:noFill/>
            <a:miter lim="800000"/>
            <a:headEnd/>
            <a:tailEnd/>
          </a:ln>
        </p:spPr>
      </p:pic>
      <p:pic>
        <p:nvPicPr>
          <p:cNvPr id="8" name="7 Imagen"/>
          <p:cNvPicPr>
            <a:picLocks noChangeAspect="1"/>
          </p:cNvPicPr>
          <p:nvPr/>
        </p:nvPicPr>
        <p:blipFill>
          <a:blip r:embed="rId3" cstate="print"/>
          <a:srcRect l="32212" t="27366" r="31640" b="35294"/>
          <a:stretch>
            <a:fillRect/>
          </a:stretch>
        </p:blipFill>
        <p:spPr bwMode="auto">
          <a:xfrm>
            <a:off x="4918566" y="4264199"/>
            <a:ext cx="3613874" cy="2333153"/>
          </a:xfrm>
          <a:prstGeom prst="rect">
            <a:avLst/>
          </a:prstGeom>
          <a:noFill/>
          <a:ln w="9525">
            <a:noFill/>
            <a:miter lim="800000"/>
            <a:headEnd/>
            <a:tailEnd/>
          </a:ln>
        </p:spPr>
      </p:pic>
      <p:sp>
        <p:nvSpPr>
          <p:cNvPr id="9" name="Content Placeholder 2"/>
          <p:cNvSpPr txBox="1">
            <a:spLocks/>
          </p:cNvSpPr>
          <p:nvPr/>
        </p:nvSpPr>
        <p:spPr>
          <a:xfrm>
            <a:off x="323528" y="2492896"/>
            <a:ext cx="5184576"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1) Enter the label for each value and add this into the box:</a:t>
            </a:r>
          </a:p>
        </p:txBody>
      </p:sp>
      <p:sp>
        <p:nvSpPr>
          <p:cNvPr id="10" name="Content Placeholder 2"/>
          <p:cNvSpPr txBox="1">
            <a:spLocks/>
          </p:cNvSpPr>
          <p:nvPr/>
        </p:nvSpPr>
        <p:spPr>
          <a:xfrm>
            <a:off x="4932040" y="3573016"/>
            <a:ext cx="3528392"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2) When you have entered all value labels, click on “OK”:</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1340768"/>
            <a:ext cx="8229600" cy="1512168"/>
          </a:xfrm>
        </p:spPr>
        <p:txBody>
          <a:bodyPr/>
          <a:lstStyle/>
          <a:p>
            <a:r>
              <a:rPr lang="en-GB" dirty="0" smtClean="0"/>
              <a:t>When we create a new variable, we </a:t>
            </a:r>
            <a:r>
              <a:rPr lang="en-GB" dirty="0" smtClean="0">
                <a:solidFill>
                  <a:srgbClr val="FF0000"/>
                </a:solidFill>
              </a:rPr>
              <a:t>ALWAYS</a:t>
            </a:r>
            <a:r>
              <a:rPr lang="en-GB" dirty="0" smtClean="0"/>
              <a:t> need to double-check that we have not made any mistakes.</a:t>
            </a:r>
          </a:p>
          <a:p>
            <a:r>
              <a:rPr lang="en-GB" dirty="0" smtClean="0"/>
              <a:t>We do this by comparing the original variable and the new one using frequency tables:</a:t>
            </a:r>
            <a:endParaRPr lang="en-GB" dirty="0"/>
          </a:p>
        </p:txBody>
      </p:sp>
      <p:pic>
        <p:nvPicPr>
          <p:cNvPr id="11" name="10 Imagen"/>
          <p:cNvPicPr>
            <a:picLocks noChangeAspect="1"/>
          </p:cNvPicPr>
          <p:nvPr/>
        </p:nvPicPr>
        <p:blipFill>
          <a:blip r:embed="rId2" cstate="print"/>
          <a:srcRect l="32086" t="27366" r="31800" b="35294"/>
          <a:stretch>
            <a:fillRect/>
          </a:stretch>
        </p:blipFill>
        <p:spPr bwMode="auto">
          <a:xfrm>
            <a:off x="1916897" y="2996952"/>
            <a:ext cx="4887351" cy="31582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0 Imagen"/>
          <p:cNvPicPr>
            <a:picLocks noChangeAspect="1"/>
          </p:cNvPicPr>
          <p:nvPr/>
        </p:nvPicPr>
        <p:blipFill>
          <a:blip r:embed="rId2" cstate="print"/>
          <a:srcRect l="17516" t="59591" r="45382" b="14066"/>
          <a:stretch>
            <a:fillRect/>
          </a:stretch>
        </p:blipFill>
        <p:spPr bwMode="auto">
          <a:xfrm>
            <a:off x="4983829" y="2238607"/>
            <a:ext cx="3980659" cy="1766457"/>
          </a:xfrm>
          <a:prstGeom prst="rect">
            <a:avLst/>
          </a:prstGeom>
          <a:noFill/>
          <a:ln w="9525">
            <a:noFill/>
            <a:miter lim="800000"/>
            <a:headEnd/>
            <a:tailEnd/>
          </a:ln>
        </p:spPr>
      </p:pic>
      <p:pic>
        <p:nvPicPr>
          <p:cNvPr id="10" name="9 Imagen"/>
          <p:cNvPicPr>
            <a:picLocks noChangeAspect="1"/>
          </p:cNvPicPr>
          <p:nvPr/>
        </p:nvPicPr>
        <p:blipFill>
          <a:blip r:embed="rId3" cstate="print"/>
          <a:srcRect l="16905" t="45013" r="45223" b="11253"/>
          <a:stretch>
            <a:fillRect/>
          </a:stretch>
        </p:blipFill>
        <p:spPr bwMode="auto">
          <a:xfrm>
            <a:off x="407033" y="2179344"/>
            <a:ext cx="4525007" cy="3265880"/>
          </a:xfrm>
          <a:prstGeom prst="rect">
            <a:avLst/>
          </a:prstGeom>
          <a:noFill/>
          <a:ln w="9525">
            <a:noFill/>
            <a:miter lim="800000"/>
            <a:headEnd/>
            <a:tailEnd/>
          </a:ln>
        </p:spPr>
      </p:pic>
      <p:sp>
        <p:nvSpPr>
          <p:cNvPr id="2" name="1 Título"/>
          <p:cNvSpPr>
            <a:spLocks noGrp="1"/>
          </p:cNvSpPr>
          <p:nvPr>
            <p:ph type="title"/>
          </p:nvPr>
        </p:nvSpPr>
        <p:spPr/>
        <p:txBody>
          <a:bodyPr/>
          <a:lstStyle/>
          <a:p>
            <a:r>
              <a:rPr lang="en-GB" dirty="0" smtClean="0"/>
              <a:t>Recoding variables</a:t>
            </a:r>
            <a:endParaRPr lang="en-GB" dirty="0"/>
          </a:p>
        </p:txBody>
      </p:sp>
      <p:sp>
        <p:nvSpPr>
          <p:cNvPr id="3" name="2 Marcador de contenido"/>
          <p:cNvSpPr>
            <a:spLocks noGrp="1"/>
          </p:cNvSpPr>
          <p:nvPr>
            <p:ph idx="1"/>
          </p:nvPr>
        </p:nvSpPr>
        <p:spPr>
          <a:xfrm>
            <a:off x="457200" y="1052736"/>
            <a:ext cx="8686800" cy="1512168"/>
          </a:xfrm>
        </p:spPr>
        <p:txBody>
          <a:bodyPr/>
          <a:lstStyle/>
          <a:p>
            <a:r>
              <a:rPr lang="en-GB" dirty="0" smtClean="0"/>
              <a:t>Compare the old and new variables:</a:t>
            </a:r>
            <a:endParaRPr lang="en-GB" dirty="0"/>
          </a:p>
        </p:txBody>
      </p:sp>
      <p:sp>
        <p:nvSpPr>
          <p:cNvPr id="7" name="Content Placeholder 2"/>
          <p:cNvSpPr txBox="1">
            <a:spLocks/>
          </p:cNvSpPr>
          <p:nvPr/>
        </p:nvSpPr>
        <p:spPr>
          <a:xfrm>
            <a:off x="683568" y="1844824"/>
            <a:ext cx="1296144" cy="36004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Old variable:</a:t>
            </a:r>
          </a:p>
        </p:txBody>
      </p:sp>
      <p:sp>
        <p:nvSpPr>
          <p:cNvPr id="8" name="Content Placeholder 2"/>
          <p:cNvSpPr txBox="1">
            <a:spLocks/>
          </p:cNvSpPr>
          <p:nvPr/>
        </p:nvSpPr>
        <p:spPr>
          <a:xfrm>
            <a:off x="5076056" y="1844824"/>
            <a:ext cx="2160240" cy="36004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New variable:</a:t>
            </a:r>
          </a:p>
        </p:txBody>
      </p:sp>
      <p:sp>
        <p:nvSpPr>
          <p:cNvPr id="9" name="Content Placeholder 2"/>
          <p:cNvSpPr txBox="1">
            <a:spLocks/>
          </p:cNvSpPr>
          <p:nvPr/>
        </p:nvSpPr>
        <p:spPr>
          <a:xfrm>
            <a:off x="5436096" y="4221088"/>
            <a:ext cx="2736304" cy="72008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kern="0" dirty="0" smtClean="0">
                <a:solidFill>
                  <a:srgbClr val="FF0000"/>
                </a:solidFill>
              </a:rPr>
              <a:t>Do the numbers add up?</a:t>
            </a:r>
          </a:p>
        </p:txBody>
      </p:sp>
      <p:sp>
        <p:nvSpPr>
          <p:cNvPr id="12" name="Content Placeholder 2"/>
          <p:cNvSpPr txBox="1">
            <a:spLocks/>
          </p:cNvSpPr>
          <p:nvPr/>
        </p:nvSpPr>
        <p:spPr>
          <a:xfrm>
            <a:off x="467544" y="5589240"/>
            <a:ext cx="8424936" cy="93610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i="1" kern="0" dirty="0" smtClean="0">
                <a:solidFill>
                  <a:srgbClr val="FF0000"/>
                </a:solidFill>
              </a:rPr>
              <a:t>Tip! Don’t forget this step! Don’t be lazy! Do this every time. If there’s been a mistake in the recoding process and you then use the new variable in your analyses, your results will be wrong and you will need to start all over again (assuming you’ve been able to identify the mistake).</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348880"/>
            <a:ext cx="7772400" cy="1470025"/>
          </a:xfrm>
        </p:spPr>
        <p:txBody>
          <a:bodyPr/>
          <a:lstStyle/>
          <a:p>
            <a:r>
              <a:rPr lang="en-GB" sz="4000" dirty="0" smtClean="0"/>
              <a:t>Let’s look at two variables together. </a:t>
            </a:r>
            <a:br>
              <a:rPr lang="en-GB" sz="4000" dirty="0" smtClean="0"/>
            </a:br>
            <a:r>
              <a:rPr lang="en-GB" sz="4000" dirty="0" smtClean="0"/>
              <a:t/>
            </a:r>
            <a:br>
              <a:rPr lang="en-GB" sz="4000" dirty="0" smtClean="0"/>
            </a:br>
            <a:r>
              <a:rPr lang="en-GB" sz="3000" dirty="0" smtClean="0"/>
              <a:t>“Were people ideologically on the right more likely to vote than those on the left?”</a:t>
            </a:r>
            <a:endParaRPr lang="en-GB" sz="3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lstStyle/>
          <a:p>
            <a:r>
              <a:rPr lang="en-GB" dirty="0" smtClean="0"/>
              <a:t>Cross-tabulation</a:t>
            </a:r>
            <a:endParaRPr lang="en-GB" dirty="0"/>
          </a:p>
        </p:txBody>
      </p:sp>
      <p:sp>
        <p:nvSpPr>
          <p:cNvPr id="3" name="2 Marcador de contenido"/>
          <p:cNvSpPr>
            <a:spLocks noGrp="1"/>
          </p:cNvSpPr>
          <p:nvPr>
            <p:ph idx="1"/>
          </p:nvPr>
        </p:nvSpPr>
        <p:spPr>
          <a:xfrm>
            <a:off x="539552" y="1096144"/>
            <a:ext cx="8229600" cy="1108720"/>
          </a:xfrm>
        </p:spPr>
        <p:txBody>
          <a:bodyPr/>
          <a:lstStyle/>
          <a:p>
            <a:r>
              <a:rPr lang="en-GB" dirty="0" smtClean="0"/>
              <a:t>From the Menu, click on: </a:t>
            </a:r>
          </a:p>
          <a:p>
            <a:pPr lvl="1">
              <a:buNone/>
            </a:pPr>
            <a:r>
              <a:rPr lang="en-GB" dirty="0" smtClean="0"/>
              <a:t>“</a:t>
            </a:r>
            <a:r>
              <a:rPr lang="en-GB" dirty="0" smtClean="0">
                <a:solidFill>
                  <a:srgbClr val="FF0000"/>
                </a:solidFill>
              </a:rPr>
              <a:t>Analyze</a:t>
            </a:r>
            <a:r>
              <a:rPr lang="en-GB" dirty="0" smtClean="0"/>
              <a:t>” </a:t>
            </a:r>
            <a:r>
              <a:rPr lang="en-GB" dirty="0" smtClean="0">
                <a:sym typeface="Wingdings" pitchFamily="2" charset="2"/>
              </a:rPr>
              <a:t> “</a:t>
            </a:r>
            <a:r>
              <a:rPr lang="en-GB" dirty="0" smtClean="0">
                <a:solidFill>
                  <a:srgbClr val="FF0000"/>
                </a:solidFill>
                <a:sym typeface="Wingdings" pitchFamily="2" charset="2"/>
              </a:rPr>
              <a:t>Descriptive Statistics</a:t>
            </a:r>
            <a:r>
              <a:rPr lang="en-GB" dirty="0" smtClean="0">
                <a:sym typeface="Wingdings" pitchFamily="2" charset="2"/>
              </a:rPr>
              <a:t>”  “</a:t>
            </a:r>
            <a:r>
              <a:rPr lang="en-GB" dirty="0" err="1" smtClean="0">
                <a:solidFill>
                  <a:srgbClr val="FF0000"/>
                </a:solidFill>
                <a:sym typeface="Wingdings" pitchFamily="2" charset="2"/>
              </a:rPr>
              <a:t>Crosstabs</a:t>
            </a:r>
            <a:r>
              <a:rPr lang="en-GB" dirty="0" smtClean="0">
                <a:sym typeface="Wingdings" pitchFamily="2" charset="2"/>
              </a:rPr>
              <a:t>”</a:t>
            </a:r>
            <a:endParaRPr lang="en-GB" dirty="0"/>
          </a:p>
        </p:txBody>
      </p:sp>
      <p:pic>
        <p:nvPicPr>
          <p:cNvPr id="4" name="3 Imagen"/>
          <p:cNvPicPr>
            <a:picLocks noChangeAspect="1"/>
          </p:cNvPicPr>
          <p:nvPr/>
        </p:nvPicPr>
        <p:blipFill>
          <a:blip r:embed="rId2" cstate="print"/>
          <a:srcRect r="50975" b="25831"/>
          <a:stretch>
            <a:fillRect/>
          </a:stretch>
        </p:blipFill>
        <p:spPr bwMode="auto">
          <a:xfrm>
            <a:off x="2123727" y="2276872"/>
            <a:ext cx="4602389" cy="4351792"/>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lstStyle/>
          <a:p>
            <a:r>
              <a:rPr lang="en-GB" dirty="0" smtClean="0"/>
              <a:t>Cross-tabulation</a:t>
            </a:r>
            <a:endParaRPr lang="en-GB" dirty="0"/>
          </a:p>
        </p:txBody>
      </p:sp>
      <p:sp>
        <p:nvSpPr>
          <p:cNvPr id="3" name="2 Marcador de contenido"/>
          <p:cNvSpPr>
            <a:spLocks noGrp="1"/>
          </p:cNvSpPr>
          <p:nvPr>
            <p:ph idx="1"/>
          </p:nvPr>
        </p:nvSpPr>
        <p:spPr>
          <a:xfrm>
            <a:off x="539552" y="980728"/>
            <a:ext cx="8229600" cy="1440160"/>
          </a:xfrm>
        </p:spPr>
        <p:txBody>
          <a:bodyPr/>
          <a:lstStyle/>
          <a:p>
            <a:r>
              <a:rPr lang="en-GB" dirty="0" smtClean="0"/>
              <a:t>In this dialogue box we can specify which variable we want in the </a:t>
            </a:r>
            <a:r>
              <a:rPr lang="en-GB" dirty="0" smtClean="0">
                <a:solidFill>
                  <a:srgbClr val="FF0000"/>
                </a:solidFill>
              </a:rPr>
              <a:t>rows</a:t>
            </a:r>
            <a:r>
              <a:rPr lang="en-GB" dirty="0" smtClean="0"/>
              <a:t> of the table and which one in the </a:t>
            </a:r>
            <a:r>
              <a:rPr lang="en-GB" dirty="0" smtClean="0">
                <a:solidFill>
                  <a:srgbClr val="FF0000"/>
                </a:solidFill>
              </a:rPr>
              <a:t>columns</a:t>
            </a:r>
            <a:r>
              <a:rPr lang="en-GB" dirty="0" smtClean="0"/>
              <a:t>. </a:t>
            </a:r>
          </a:p>
          <a:p>
            <a:r>
              <a:rPr lang="en-GB" dirty="0" smtClean="0">
                <a:solidFill>
                  <a:srgbClr val="FF0000"/>
                </a:solidFill>
              </a:rPr>
              <a:t>When we expect one variable to vary by groups of another variable, we put the former in rows and the latter in columns.</a:t>
            </a:r>
            <a:endParaRPr lang="en-GB" dirty="0">
              <a:solidFill>
                <a:srgbClr val="FF0000"/>
              </a:solidFill>
            </a:endParaRPr>
          </a:p>
        </p:txBody>
      </p:sp>
      <p:pic>
        <p:nvPicPr>
          <p:cNvPr id="5" name="4 Imagen"/>
          <p:cNvPicPr>
            <a:picLocks noChangeAspect="1"/>
          </p:cNvPicPr>
          <p:nvPr/>
        </p:nvPicPr>
        <p:blipFill>
          <a:blip r:embed="rId2" cstate="print"/>
          <a:srcRect l="29529" t="18926" r="29403" b="26598"/>
          <a:stretch>
            <a:fillRect/>
          </a:stretch>
        </p:blipFill>
        <p:spPr bwMode="auto">
          <a:xfrm>
            <a:off x="899592" y="2559800"/>
            <a:ext cx="4956941" cy="4109560"/>
          </a:xfrm>
          <a:prstGeom prst="rect">
            <a:avLst/>
          </a:prstGeom>
          <a:noFill/>
          <a:ln w="9525">
            <a:noFill/>
            <a:miter lim="800000"/>
            <a:headEnd/>
            <a:tailEnd/>
          </a:ln>
        </p:spPr>
      </p:pic>
      <p:sp>
        <p:nvSpPr>
          <p:cNvPr id="6" name="Content Placeholder 2"/>
          <p:cNvSpPr txBox="1">
            <a:spLocks/>
          </p:cNvSpPr>
          <p:nvPr/>
        </p:nvSpPr>
        <p:spPr>
          <a:xfrm>
            <a:off x="6228184" y="3284984"/>
            <a:ext cx="2448272" cy="266429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In our example, we expect vote to vary by ideology. </a:t>
            </a:r>
          </a:p>
          <a:p>
            <a:pPr marL="0" indent="0" defTabSz="914400">
              <a:lnSpc>
                <a:spcPct val="100000"/>
              </a:lnSpc>
              <a:buClrTx/>
              <a:buSzTx/>
              <a:buNone/>
            </a:pPr>
            <a:endParaRPr lang="en-GB" sz="1600" b="0" kern="0" dirty="0" smtClean="0">
              <a:solidFill>
                <a:srgbClr val="FF0000"/>
              </a:solidFill>
            </a:endParaRPr>
          </a:p>
          <a:p>
            <a:pPr marL="0" indent="0" defTabSz="914400">
              <a:lnSpc>
                <a:spcPct val="100000"/>
              </a:lnSpc>
              <a:buClrTx/>
              <a:buSzTx/>
              <a:buNone/>
            </a:pPr>
            <a:r>
              <a:rPr lang="en-GB" sz="1600" b="0" kern="0" dirty="0" smtClean="0"/>
              <a:t>Move the “</a:t>
            </a:r>
            <a:r>
              <a:rPr lang="en-GB" sz="1600" b="0" kern="0" dirty="0" smtClean="0">
                <a:solidFill>
                  <a:srgbClr val="FF0000"/>
                </a:solidFill>
              </a:rPr>
              <a:t>Vote</a:t>
            </a:r>
            <a:r>
              <a:rPr lang="en-GB" sz="1600" b="0" kern="0" dirty="0" smtClean="0"/>
              <a:t>” variable to the </a:t>
            </a:r>
            <a:r>
              <a:rPr lang="en-GB" sz="1600" b="0" kern="0" dirty="0" smtClean="0">
                <a:solidFill>
                  <a:srgbClr val="FF0000"/>
                </a:solidFill>
              </a:rPr>
              <a:t>rows</a:t>
            </a:r>
            <a:r>
              <a:rPr lang="en-GB" sz="1600" b="0" kern="0" dirty="0" smtClean="0"/>
              <a:t> and the new “</a:t>
            </a:r>
            <a:r>
              <a:rPr lang="en-GB" sz="1600" b="0" kern="0" dirty="0" smtClean="0">
                <a:solidFill>
                  <a:srgbClr val="FF0000"/>
                </a:solidFill>
              </a:rPr>
              <a:t>Ideology</a:t>
            </a:r>
            <a:r>
              <a:rPr lang="en-GB" sz="1600" b="0" kern="0" dirty="0" smtClean="0"/>
              <a:t>” variable we have just created to the </a:t>
            </a:r>
            <a:r>
              <a:rPr lang="en-GB" sz="1600" b="0" kern="0" dirty="0" smtClean="0">
                <a:solidFill>
                  <a:srgbClr val="FF0000"/>
                </a:solidFill>
              </a:rPr>
              <a:t>columns</a:t>
            </a:r>
            <a:r>
              <a:rPr lang="en-GB" sz="1600" b="0" kern="0" dirty="0" smtClean="0"/>
              <a:t>.</a:t>
            </a:r>
          </a:p>
          <a:p>
            <a:pPr marL="0" indent="0" defTabSz="914400">
              <a:lnSpc>
                <a:spcPct val="100000"/>
              </a:lnSpc>
              <a:buClrTx/>
              <a:buSzTx/>
              <a:buNone/>
            </a:pPr>
            <a:endParaRPr lang="en-GB" sz="1600" b="0" kern="0" dirty="0" smtClean="0"/>
          </a:p>
          <a:p>
            <a:pPr marL="0" indent="0" defTabSz="914400">
              <a:lnSpc>
                <a:spcPct val="100000"/>
              </a:lnSpc>
              <a:buClrTx/>
              <a:buSzTx/>
              <a:buNone/>
            </a:pPr>
            <a:r>
              <a:rPr lang="en-GB" sz="1600" b="0" kern="0" dirty="0" smtClean="0"/>
              <a:t>Then click on “</a:t>
            </a:r>
            <a:r>
              <a:rPr lang="en-GB" sz="1600" b="0" kern="0" dirty="0" smtClean="0">
                <a:solidFill>
                  <a:srgbClr val="FF0000"/>
                </a:solidFill>
              </a:rPr>
              <a:t>OK</a:t>
            </a:r>
            <a:r>
              <a:rPr lang="en-GB" sz="1600" b="0" kern="0" dirty="0" smtClean="0"/>
              <a: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lstStyle/>
          <a:p>
            <a:r>
              <a:rPr lang="en-GB" dirty="0" smtClean="0"/>
              <a:t>Cross-tabulation</a:t>
            </a:r>
            <a:endParaRPr lang="en-GB" dirty="0"/>
          </a:p>
        </p:txBody>
      </p:sp>
      <p:sp>
        <p:nvSpPr>
          <p:cNvPr id="3" name="2 Marcador de contenido"/>
          <p:cNvSpPr>
            <a:spLocks noGrp="1"/>
          </p:cNvSpPr>
          <p:nvPr>
            <p:ph idx="1"/>
          </p:nvPr>
        </p:nvSpPr>
        <p:spPr>
          <a:xfrm>
            <a:off x="539552" y="980728"/>
            <a:ext cx="8229600" cy="1440160"/>
          </a:xfrm>
        </p:spPr>
        <p:txBody>
          <a:bodyPr/>
          <a:lstStyle/>
          <a:p>
            <a:r>
              <a:rPr lang="en-GB" dirty="0" smtClean="0"/>
              <a:t>The default settings in SPSS for </a:t>
            </a:r>
            <a:r>
              <a:rPr lang="en-GB" dirty="0" err="1" smtClean="0"/>
              <a:t>crosstabs</a:t>
            </a:r>
            <a:r>
              <a:rPr lang="en-GB" dirty="0" smtClean="0"/>
              <a:t> are such that we get a table with “raw” numbers (no percentages) that looks like this:</a:t>
            </a:r>
            <a:endParaRPr lang="en-GB" dirty="0"/>
          </a:p>
        </p:txBody>
      </p:sp>
      <p:sp>
        <p:nvSpPr>
          <p:cNvPr id="6" name="Content Placeholder 2"/>
          <p:cNvSpPr txBox="1">
            <a:spLocks/>
          </p:cNvSpPr>
          <p:nvPr/>
        </p:nvSpPr>
        <p:spPr>
          <a:xfrm>
            <a:off x="467544" y="4581128"/>
            <a:ext cx="8208912" cy="1872208"/>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solidFill>
                  <a:srgbClr val="FF0000"/>
                </a:solidFill>
              </a:rPr>
              <a:t>We can see that the number of people who voted is highest among those in the Centre. But this doesn’t really mean much because in the sample there are far more respondents who place themselves in the centre of the ideological scale than on the left or right.</a:t>
            </a:r>
          </a:p>
          <a:p>
            <a:pPr marL="0" indent="0" defTabSz="914400">
              <a:lnSpc>
                <a:spcPct val="100000"/>
              </a:lnSpc>
              <a:buClrTx/>
              <a:buSzTx/>
              <a:buNone/>
            </a:pPr>
            <a:r>
              <a:rPr lang="en-GB" sz="1800" b="0" kern="0" dirty="0" smtClean="0">
                <a:solidFill>
                  <a:srgbClr val="FF0000"/>
                </a:solidFill>
              </a:rPr>
              <a:t>We need to know the </a:t>
            </a:r>
            <a:r>
              <a:rPr lang="en-GB" sz="1800" b="0" u="sng" kern="0" dirty="0" smtClean="0">
                <a:solidFill>
                  <a:srgbClr val="FF0000"/>
                </a:solidFill>
              </a:rPr>
              <a:t>percentage</a:t>
            </a:r>
            <a:r>
              <a:rPr lang="en-GB" sz="1800" b="0" kern="0" dirty="0" smtClean="0">
                <a:solidFill>
                  <a:srgbClr val="FF0000"/>
                </a:solidFill>
              </a:rPr>
              <a:t> of those in each ideological position who voted and didn’t vote</a:t>
            </a:r>
          </a:p>
        </p:txBody>
      </p:sp>
      <p:pic>
        <p:nvPicPr>
          <p:cNvPr id="9" name="8 Imagen"/>
          <p:cNvPicPr>
            <a:picLocks noChangeAspect="1"/>
          </p:cNvPicPr>
          <p:nvPr/>
        </p:nvPicPr>
        <p:blipFill>
          <a:blip r:embed="rId2" cstate="print"/>
          <a:srcRect l="16925" t="59847" r="38671" b="15345"/>
          <a:stretch>
            <a:fillRect/>
          </a:stretch>
        </p:blipFill>
        <p:spPr bwMode="auto">
          <a:xfrm>
            <a:off x="827584" y="1700808"/>
            <a:ext cx="7308544" cy="2552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lstStyle/>
          <a:p>
            <a:r>
              <a:rPr lang="en-GB" dirty="0" smtClean="0"/>
              <a:t>Cross-tabulation</a:t>
            </a:r>
            <a:endParaRPr lang="en-GB" dirty="0"/>
          </a:p>
        </p:txBody>
      </p:sp>
      <p:sp>
        <p:nvSpPr>
          <p:cNvPr id="3" name="2 Marcador de contenido"/>
          <p:cNvSpPr>
            <a:spLocks noGrp="1"/>
          </p:cNvSpPr>
          <p:nvPr>
            <p:ph idx="1"/>
          </p:nvPr>
        </p:nvSpPr>
        <p:spPr>
          <a:xfrm>
            <a:off x="539552" y="980728"/>
            <a:ext cx="8229600" cy="1440160"/>
          </a:xfrm>
        </p:spPr>
        <p:txBody>
          <a:bodyPr/>
          <a:lstStyle/>
          <a:p>
            <a:r>
              <a:rPr lang="en-GB" dirty="0" smtClean="0"/>
              <a:t>Let’s try again, but now let’s click on the “</a:t>
            </a:r>
            <a:r>
              <a:rPr lang="en-GB" dirty="0" smtClean="0">
                <a:solidFill>
                  <a:srgbClr val="FF0000"/>
                </a:solidFill>
              </a:rPr>
              <a:t>Cells</a:t>
            </a:r>
            <a:r>
              <a:rPr lang="en-GB" dirty="0" smtClean="0"/>
              <a:t>” button:</a:t>
            </a:r>
            <a:endParaRPr lang="en-GB" dirty="0"/>
          </a:p>
        </p:txBody>
      </p:sp>
      <p:pic>
        <p:nvPicPr>
          <p:cNvPr id="5" name="4 Imagen"/>
          <p:cNvPicPr>
            <a:picLocks noChangeAspect="1"/>
          </p:cNvPicPr>
          <p:nvPr/>
        </p:nvPicPr>
        <p:blipFill>
          <a:blip r:embed="rId2" cstate="print"/>
          <a:srcRect l="29529" t="18926" r="29403" b="26598"/>
          <a:stretch>
            <a:fillRect/>
          </a:stretch>
        </p:blipFill>
        <p:spPr bwMode="auto">
          <a:xfrm>
            <a:off x="1979712" y="1844824"/>
            <a:ext cx="4956941" cy="4109560"/>
          </a:xfrm>
          <a:prstGeom prst="rect">
            <a:avLst/>
          </a:prstGeom>
          <a:noFill/>
          <a:ln w="9525">
            <a:noFill/>
            <a:miter lim="800000"/>
            <a:headEnd/>
            <a:tailEnd/>
          </a:ln>
        </p:spPr>
      </p:pic>
      <p:sp>
        <p:nvSpPr>
          <p:cNvPr id="7" name="Oval 14"/>
          <p:cNvSpPr/>
          <p:nvPr/>
        </p:nvSpPr>
        <p:spPr>
          <a:xfrm>
            <a:off x="5796136" y="2492896"/>
            <a:ext cx="1152128" cy="7200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Cross-tabulation</a:t>
            </a:r>
            <a:endParaRPr lang="en-GB" dirty="0"/>
          </a:p>
        </p:txBody>
      </p:sp>
      <p:sp>
        <p:nvSpPr>
          <p:cNvPr id="3" name="2 Marcador de contenido"/>
          <p:cNvSpPr>
            <a:spLocks noGrp="1"/>
          </p:cNvSpPr>
          <p:nvPr>
            <p:ph idx="1"/>
          </p:nvPr>
        </p:nvSpPr>
        <p:spPr>
          <a:xfrm>
            <a:off x="457200" y="1196752"/>
            <a:ext cx="8363272" cy="820688"/>
          </a:xfrm>
        </p:spPr>
        <p:txBody>
          <a:bodyPr/>
          <a:lstStyle/>
          <a:p>
            <a:r>
              <a:rPr lang="en-GB" dirty="0" smtClean="0"/>
              <a:t>As we’ve seen, the default option will only provide observed raw counts</a:t>
            </a:r>
            <a:endParaRPr lang="en-GB" dirty="0"/>
          </a:p>
        </p:txBody>
      </p:sp>
      <p:pic>
        <p:nvPicPr>
          <p:cNvPr id="4" name="3 Imagen"/>
          <p:cNvPicPr>
            <a:picLocks noChangeAspect="1"/>
          </p:cNvPicPr>
          <p:nvPr/>
        </p:nvPicPr>
        <p:blipFill>
          <a:blip r:embed="rId2" cstate="print"/>
          <a:srcRect l="33844" t="20205" r="33894" b="28389"/>
          <a:stretch>
            <a:fillRect/>
          </a:stretch>
        </p:blipFill>
        <p:spPr bwMode="auto">
          <a:xfrm>
            <a:off x="971600" y="2204864"/>
            <a:ext cx="3776048" cy="3760452"/>
          </a:xfrm>
          <a:prstGeom prst="rect">
            <a:avLst/>
          </a:prstGeom>
          <a:noFill/>
          <a:ln w="9525">
            <a:noFill/>
            <a:miter lim="800000"/>
            <a:headEnd/>
            <a:tailEnd/>
          </a:ln>
        </p:spPr>
      </p:pic>
      <p:sp>
        <p:nvSpPr>
          <p:cNvPr id="5" name="Content Placeholder 2"/>
          <p:cNvSpPr txBox="1">
            <a:spLocks/>
          </p:cNvSpPr>
          <p:nvPr/>
        </p:nvSpPr>
        <p:spPr>
          <a:xfrm>
            <a:off x="5436096" y="2492896"/>
            <a:ext cx="3168352" cy="345638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solidFill>
                  <a:srgbClr val="FF0000"/>
                </a:solidFill>
              </a:rPr>
              <a:t>Since we expect vote to vary by ideology, and the “Ideology” variable is in the columns, we will tick the box: Percentages “Column”.</a:t>
            </a:r>
          </a:p>
          <a:p>
            <a:pPr marL="0" indent="0" defTabSz="914400">
              <a:lnSpc>
                <a:spcPct val="100000"/>
              </a:lnSpc>
              <a:buClrTx/>
              <a:buSzTx/>
              <a:buNone/>
            </a:pPr>
            <a:endParaRPr lang="en-GB" sz="1800" b="0" kern="0" dirty="0" smtClean="0">
              <a:solidFill>
                <a:srgbClr val="FF0000"/>
              </a:solidFill>
            </a:endParaRPr>
          </a:p>
          <a:p>
            <a:pPr marL="0" indent="0" defTabSz="914400">
              <a:lnSpc>
                <a:spcPct val="100000"/>
              </a:lnSpc>
              <a:buClrTx/>
              <a:buSzTx/>
              <a:buNone/>
            </a:pPr>
            <a:r>
              <a:rPr lang="en-GB" sz="1800" b="0" kern="0" dirty="0" smtClean="0"/>
              <a:t>Tick the box and click on “</a:t>
            </a:r>
            <a:r>
              <a:rPr lang="en-GB" sz="1800" b="0" kern="0" dirty="0" smtClean="0">
                <a:solidFill>
                  <a:srgbClr val="FF0000"/>
                </a:solidFill>
              </a:rPr>
              <a:t>Continue</a:t>
            </a:r>
            <a:r>
              <a:rPr lang="en-GB" sz="1800" b="0" kern="0" dirty="0" smtClean="0"/>
              <a:t>”</a:t>
            </a:r>
          </a:p>
          <a:p>
            <a:pPr marL="0" indent="0" defTabSz="914400">
              <a:lnSpc>
                <a:spcPct val="100000"/>
              </a:lnSpc>
              <a:buClrTx/>
              <a:buSzTx/>
              <a:buNone/>
            </a:pPr>
            <a:endParaRPr lang="en-GB" sz="1800" b="0" kern="0" dirty="0" smtClean="0"/>
          </a:p>
          <a:p>
            <a:pPr marL="0" indent="0" defTabSz="914400">
              <a:lnSpc>
                <a:spcPct val="100000"/>
              </a:lnSpc>
              <a:buClrTx/>
              <a:buSzTx/>
              <a:buNone/>
            </a:pPr>
            <a:r>
              <a:rPr lang="en-GB" sz="1800" b="0" kern="0" dirty="0" smtClean="0"/>
              <a:t>Then click on “</a:t>
            </a:r>
            <a:r>
              <a:rPr lang="en-GB" sz="1800" b="0" kern="0" dirty="0" smtClean="0">
                <a:solidFill>
                  <a:srgbClr val="FF0000"/>
                </a:solidFill>
              </a:rPr>
              <a:t>OK</a:t>
            </a:r>
            <a:r>
              <a:rPr lang="en-GB" sz="1800" b="0" kern="0" dirty="0" smtClean="0"/>
              <a:t>”.</a:t>
            </a:r>
          </a:p>
        </p:txBody>
      </p:sp>
      <p:sp>
        <p:nvSpPr>
          <p:cNvPr id="6" name="Oval 14"/>
          <p:cNvSpPr/>
          <p:nvPr/>
        </p:nvSpPr>
        <p:spPr>
          <a:xfrm>
            <a:off x="899592" y="3645024"/>
            <a:ext cx="1152128" cy="10801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6 Conector recto de flecha"/>
          <p:cNvCxnSpPr/>
          <p:nvPr/>
        </p:nvCxnSpPr>
        <p:spPr>
          <a:xfrm>
            <a:off x="179512" y="2852936"/>
            <a:ext cx="936104"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Cross-tabulation</a:t>
            </a:r>
            <a:endParaRPr lang="en-GB" dirty="0"/>
          </a:p>
        </p:txBody>
      </p:sp>
      <p:sp>
        <p:nvSpPr>
          <p:cNvPr id="3" name="2 Marcador de contenido"/>
          <p:cNvSpPr>
            <a:spLocks noGrp="1"/>
          </p:cNvSpPr>
          <p:nvPr>
            <p:ph idx="1"/>
          </p:nvPr>
        </p:nvSpPr>
        <p:spPr>
          <a:xfrm>
            <a:off x="457200" y="1196752"/>
            <a:ext cx="8229600" cy="1008112"/>
          </a:xfrm>
        </p:spPr>
        <p:txBody>
          <a:bodyPr/>
          <a:lstStyle/>
          <a:p>
            <a:r>
              <a:rPr lang="en-GB" dirty="0" smtClean="0"/>
              <a:t>Look at the new table. We still have the absolute values, but now we also get percentages by ideology:</a:t>
            </a:r>
            <a:endParaRPr lang="en-GB" dirty="0"/>
          </a:p>
        </p:txBody>
      </p:sp>
      <p:sp>
        <p:nvSpPr>
          <p:cNvPr id="5" name="Content Placeholder 2"/>
          <p:cNvSpPr txBox="1">
            <a:spLocks/>
          </p:cNvSpPr>
          <p:nvPr/>
        </p:nvSpPr>
        <p:spPr>
          <a:xfrm>
            <a:off x="611560" y="5733256"/>
            <a:ext cx="7488832" cy="57606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kern="0" dirty="0" smtClean="0">
                <a:solidFill>
                  <a:srgbClr val="FF0000"/>
                </a:solidFill>
              </a:rPr>
              <a:t>What do the results tell us? How do you interpret the percentages in each cell?</a:t>
            </a:r>
          </a:p>
          <a:p>
            <a:pPr marL="0" indent="0" defTabSz="914400">
              <a:lnSpc>
                <a:spcPct val="100000"/>
              </a:lnSpc>
              <a:buClrTx/>
              <a:buSzTx/>
              <a:buNone/>
            </a:pPr>
            <a:r>
              <a:rPr lang="en-GB" sz="1600" kern="0" dirty="0" smtClean="0">
                <a:solidFill>
                  <a:srgbClr val="FF0000"/>
                </a:solidFill>
              </a:rPr>
              <a:t>Where people on the right more likely to vote than those on the left? What about those who place themselves in the centre?</a:t>
            </a:r>
          </a:p>
        </p:txBody>
      </p:sp>
      <p:pic>
        <p:nvPicPr>
          <p:cNvPr id="7" name="6 Imagen"/>
          <p:cNvPicPr>
            <a:picLocks noChangeAspect="1"/>
          </p:cNvPicPr>
          <p:nvPr/>
        </p:nvPicPr>
        <p:blipFill>
          <a:blip r:embed="rId2" cstate="print"/>
          <a:srcRect l="17065" t="46291" r="25738" b="14834"/>
          <a:stretch>
            <a:fillRect/>
          </a:stretch>
        </p:blipFill>
        <p:spPr bwMode="auto">
          <a:xfrm>
            <a:off x="755576" y="2132856"/>
            <a:ext cx="7880008" cy="3347371"/>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920" y="188640"/>
            <a:ext cx="8229600" cy="504056"/>
          </a:xfrm>
        </p:spPr>
        <p:txBody>
          <a:bodyPr/>
          <a:lstStyle/>
          <a:p>
            <a:r>
              <a:rPr lang="en-GB" sz="3000" dirty="0" smtClean="0">
                <a:solidFill>
                  <a:srgbClr val="FF0000"/>
                </a:solidFill>
                <a:latin typeface="Calibri" panose="020F0502020204030204" pitchFamily="34" charset="0"/>
              </a:rPr>
              <a:t>Typical phases of quantitative research</a:t>
            </a:r>
            <a:endParaRPr lang="en-GB" sz="3000" dirty="0">
              <a:solidFill>
                <a:srgbClr val="FF0000"/>
              </a:solidFill>
              <a:latin typeface="Calibri" panose="020F0502020204030204" pitchFamily="34" charset="0"/>
            </a:endParaRPr>
          </a:p>
        </p:txBody>
      </p:sp>
      <p:sp>
        <p:nvSpPr>
          <p:cNvPr id="19" name="Text Box 18"/>
          <p:cNvSpPr txBox="1">
            <a:spLocks noChangeArrowheads="1"/>
          </p:cNvSpPr>
          <p:nvPr/>
        </p:nvSpPr>
        <p:spPr bwMode="auto">
          <a:xfrm>
            <a:off x="6119862" y="6453336"/>
            <a:ext cx="3420690" cy="36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b="0" i="1" dirty="0" smtClean="0">
                <a:latin typeface="Calibri" panose="020F0502020204030204" pitchFamily="34" charset="0"/>
              </a:rPr>
              <a:t>(Source: </a:t>
            </a:r>
            <a:r>
              <a:rPr lang="en-GB" altLang="en-US" b="0" i="1" dirty="0" err="1" smtClean="0">
                <a:latin typeface="Calibri" panose="020F0502020204030204" pitchFamily="34" charset="0"/>
              </a:rPr>
              <a:t>Corbetta</a:t>
            </a:r>
            <a:r>
              <a:rPr lang="en-GB" altLang="en-US" b="0" i="1" dirty="0" smtClean="0">
                <a:latin typeface="Calibri" panose="020F0502020204030204" pitchFamily="34" charset="0"/>
              </a:rPr>
              <a:t>, 2003: p.59)</a:t>
            </a:r>
            <a:endParaRPr lang="en-GB" altLang="en-US" b="0" i="1" dirty="0">
              <a:latin typeface="Calibri" panose="020F0502020204030204" pitchFamily="34" charset="0"/>
            </a:endParaRPr>
          </a:p>
        </p:txBody>
      </p:sp>
      <p:grpSp>
        <p:nvGrpSpPr>
          <p:cNvPr id="34" name="Group 33"/>
          <p:cNvGrpSpPr/>
          <p:nvPr/>
        </p:nvGrpSpPr>
        <p:grpSpPr>
          <a:xfrm>
            <a:off x="1331640" y="1192758"/>
            <a:ext cx="7090857" cy="4972546"/>
            <a:chOff x="1547664" y="1340768"/>
            <a:chExt cx="7090857" cy="4972546"/>
          </a:xfrm>
        </p:grpSpPr>
        <p:sp>
          <p:nvSpPr>
            <p:cNvPr id="28" name="TextBox 27"/>
            <p:cNvSpPr txBox="1"/>
            <p:nvPr/>
          </p:nvSpPr>
          <p:spPr>
            <a:xfrm>
              <a:off x="6190249" y="2866148"/>
              <a:ext cx="2448272" cy="570028"/>
            </a:xfrm>
            <a:prstGeom prst="rect">
              <a:avLst/>
            </a:prstGeom>
            <a:noFill/>
          </p:spPr>
          <p:txBody>
            <a:bodyPr wrap="square" rtlCol="0">
              <a:spAutoFit/>
            </a:bodyPr>
            <a:lstStyle/>
            <a:p>
              <a:r>
                <a:rPr lang="en-GB" sz="1600" dirty="0" smtClean="0">
                  <a:solidFill>
                    <a:srgbClr val="FF0000"/>
                  </a:solidFill>
                  <a:latin typeface="Calibri" panose="020F0502020204030204" pitchFamily="34" charset="0"/>
                </a:rPr>
                <a:t>Research design &amp; operationalization</a:t>
              </a:r>
              <a:endParaRPr lang="en-GB" sz="1600" dirty="0">
                <a:solidFill>
                  <a:srgbClr val="FF0000"/>
                </a:solidFill>
                <a:latin typeface="Calibri" panose="020F0502020204030204" pitchFamily="34" charset="0"/>
              </a:endParaRPr>
            </a:p>
          </p:txBody>
        </p:sp>
        <p:grpSp>
          <p:nvGrpSpPr>
            <p:cNvPr id="33" name="Group 32"/>
            <p:cNvGrpSpPr/>
            <p:nvPr/>
          </p:nvGrpSpPr>
          <p:grpSpPr>
            <a:xfrm>
              <a:off x="1547664" y="1340768"/>
              <a:ext cx="6660655" cy="4972546"/>
              <a:chOff x="1655761" y="1624806"/>
              <a:chExt cx="6660655" cy="4972546"/>
            </a:xfrm>
          </p:grpSpPr>
          <p:sp>
            <p:nvSpPr>
              <p:cNvPr id="7" name="Rectangle 4"/>
              <p:cNvSpPr>
                <a:spLocks noChangeArrowheads="1"/>
              </p:cNvSpPr>
              <p:nvPr/>
            </p:nvSpPr>
            <p:spPr bwMode="auto">
              <a:xfrm>
                <a:off x="2519362" y="1624806"/>
                <a:ext cx="2089150" cy="5762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sz="1600" dirty="0" smtClean="0">
                    <a:latin typeface="Calibri" panose="020F0502020204030204" pitchFamily="34" charset="0"/>
                  </a:rPr>
                  <a:t>Theory</a:t>
                </a:r>
                <a:endParaRPr lang="en-GB" altLang="en-US" sz="1600" dirty="0">
                  <a:latin typeface="Calibri" panose="020F0502020204030204" pitchFamily="34" charset="0"/>
                </a:endParaRPr>
              </a:p>
            </p:txBody>
          </p:sp>
          <p:sp>
            <p:nvSpPr>
              <p:cNvPr id="8" name="Rectangle 5"/>
              <p:cNvSpPr>
                <a:spLocks noChangeArrowheads="1"/>
              </p:cNvSpPr>
              <p:nvPr/>
            </p:nvSpPr>
            <p:spPr bwMode="auto">
              <a:xfrm>
                <a:off x="2519362" y="2632868"/>
                <a:ext cx="2089150" cy="5762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sz="1600" dirty="0" smtClean="0">
                    <a:latin typeface="Calibri" panose="020F0502020204030204" pitchFamily="34" charset="0"/>
                  </a:rPr>
                  <a:t>Hypotheses</a:t>
                </a:r>
                <a:endParaRPr lang="en-GB" altLang="en-US" sz="1600" dirty="0">
                  <a:latin typeface="Calibri" panose="020F0502020204030204" pitchFamily="34" charset="0"/>
                </a:endParaRPr>
              </a:p>
            </p:txBody>
          </p:sp>
          <p:sp>
            <p:nvSpPr>
              <p:cNvPr id="9" name="Rectangle 6"/>
              <p:cNvSpPr>
                <a:spLocks noChangeArrowheads="1"/>
              </p:cNvSpPr>
              <p:nvPr/>
            </p:nvSpPr>
            <p:spPr bwMode="auto">
              <a:xfrm>
                <a:off x="2519362" y="3640931"/>
                <a:ext cx="2089150" cy="5762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sz="1600" dirty="0" smtClean="0">
                    <a:latin typeface="Calibri" panose="020F0502020204030204" pitchFamily="34" charset="0"/>
                  </a:rPr>
                  <a:t>Data collection</a:t>
                </a:r>
                <a:endParaRPr lang="en-GB" altLang="en-US" sz="1600" dirty="0">
                  <a:latin typeface="Calibri" panose="020F0502020204030204" pitchFamily="34" charset="0"/>
                </a:endParaRPr>
              </a:p>
            </p:txBody>
          </p:sp>
          <p:sp>
            <p:nvSpPr>
              <p:cNvPr id="10" name="Rectangle 7"/>
              <p:cNvSpPr>
                <a:spLocks noChangeArrowheads="1"/>
              </p:cNvSpPr>
              <p:nvPr/>
            </p:nvSpPr>
            <p:spPr bwMode="auto">
              <a:xfrm>
                <a:off x="2519362" y="4648993"/>
                <a:ext cx="2089150" cy="5762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ca-ES" altLang="en-US" sz="1600" dirty="0" smtClean="0">
                    <a:latin typeface="Calibri" panose="020F0502020204030204" pitchFamily="34" charset="0"/>
                  </a:rPr>
                  <a:t>Data </a:t>
                </a:r>
                <a:r>
                  <a:rPr lang="en-GB" altLang="en-US" sz="1600" dirty="0" smtClean="0">
                    <a:latin typeface="Calibri" panose="020F0502020204030204" pitchFamily="34" charset="0"/>
                  </a:rPr>
                  <a:t>analyses</a:t>
                </a:r>
                <a:endParaRPr lang="en-GB" altLang="en-US" sz="1600" dirty="0">
                  <a:latin typeface="Calibri" panose="020F0502020204030204" pitchFamily="34" charset="0"/>
                </a:endParaRPr>
              </a:p>
            </p:txBody>
          </p:sp>
          <p:sp>
            <p:nvSpPr>
              <p:cNvPr id="11" name="Rectangle 8"/>
              <p:cNvSpPr>
                <a:spLocks noChangeArrowheads="1"/>
              </p:cNvSpPr>
              <p:nvPr/>
            </p:nvSpPr>
            <p:spPr bwMode="auto">
              <a:xfrm>
                <a:off x="2519362" y="5658643"/>
                <a:ext cx="2089150" cy="5762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altLang="en-US" sz="1600" dirty="0" smtClean="0">
                    <a:latin typeface="Calibri" panose="020F0502020204030204" pitchFamily="34" charset="0"/>
                  </a:rPr>
                  <a:t>Results</a:t>
                </a:r>
                <a:endParaRPr lang="en-GB" altLang="en-US" sz="1600" dirty="0">
                  <a:latin typeface="Calibri" panose="020F0502020204030204" pitchFamily="34" charset="0"/>
                </a:endParaRPr>
              </a:p>
            </p:txBody>
          </p:sp>
          <p:sp>
            <p:nvSpPr>
              <p:cNvPr id="12" name="Line 9"/>
              <p:cNvSpPr>
                <a:spLocks noChangeShapeType="1"/>
              </p:cNvSpPr>
              <p:nvPr/>
            </p:nvSpPr>
            <p:spPr bwMode="auto">
              <a:xfrm>
                <a:off x="3168650" y="2201068"/>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3" name="Line 10"/>
              <p:cNvSpPr>
                <a:spLocks noChangeShapeType="1"/>
              </p:cNvSpPr>
              <p:nvPr/>
            </p:nvSpPr>
            <p:spPr bwMode="auto">
              <a:xfrm>
                <a:off x="3168650" y="3209131"/>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4" name="Line 11"/>
              <p:cNvSpPr>
                <a:spLocks noChangeShapeType="1"/>
              </p:cNvSpPr>
              <p:nvPr/>
            </p:nvSpPr>
            <p:spPr bwMode="auto">
              <a:xfrm>
                <a:off x="3168650" y="4217193"/>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5" name="Line 12"/>
              <p:cNvSpPr>
                <a:spLocks noChangeShapeType="1"/>
              </p:cNvSpPr>
              <p:nvPr/>
            </p:nvSpPr>
            <p:spPr bwMode="auto">
              <a:xfrm>
                <a:off x="3168650" y="5225256"/>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6" name="Line 13"/>
              <p:cNvSpPr>
                <a:spLocks noChangeShapeType="1"/>
              </p:cNvSpPr>
              <p:nvPr/>
            </p:nvSpPr>
            <p:spPr bwMode="auto">
              <a:xfrm flipH="1">
                <a:off x="1655761" y="6595268"/>
                <a:ext cx="1512888" cy="20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7" name="Line 14"/>
              <p:cNvSpPr>
                <a:spLocks noChangeShapeType="1"/>
              </p:cNvSpPr>
              <p:nvPr/>
            </p:nvSpPr>
            <p:spPr bwMode="auto">
              <a:xfrm flipV="1">
                <a:off x="1655762" y="1769266"/>
                <a:ext cx="0" cy="482808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18" name="Line 15"/>
              <p:cNvSpPr>
                <a:spLocks noChangeShapeType="1"/>
              </p:cNvSpPr>
              <p:nvPr/>
            </p:nvSpPr>
            <p:spPr bwMode="auto">
              <a:xfrm>
                <a:off x="1655762" y="1769268"/>
                <a:ext cx="7921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cxnSp>
            <p:nvCxnSpPr>
              <p:cNvPr id="21" name="Straight Arrow Connector 20"/>
              <p:cNvCxnSpPr/>
              <p:nvPr/>
            </p:nvCxnSpPr>
            <p:spPr>
              <a:xfrm>
                <a:off x="3168650" y="2381249"/>
                <a:ext cx="3059534" cy="0"/>
              </a:xfrm>
              <a:prstGeom prst="straightConnector1">
                <a:avLst/>
              </a:prstGeom>
              <a:ln>
                <a:solidFill>
                  <a:srgbClr val="FF0000"/>
                </a:solidFill>
                <a:prstDash val="sysDot"/>
                <a:headEnd type="arrow"/>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168650" y="3389312"/>
                <a:ext cx="3059534" cy="0"/>
              </a:xfrm>
              <a:prstGeom prst="straightConnector1">
                <a:avLst/>
              </a:prstGeom>
              <a:ln>
                <a:solidFill>
                  <a:srgbClr val="FF0000"/>
                </a:solidFill>
                <a:prstDash val="sysDot"/>
                <a:headEnd type="arrow"/>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168650" y="4375490"/>
                <a:ext cx="3059534" cy="0"/>
              </a:xfrm>
              <a:prstGeom prst="straightConnector1">
                <a:avLst/>
              </a:prstGeom>
              <a:ln>
                <a:solidFill>
                  <a:srgbClr val="FF0000"/>
                </a:solidFill>
                <a:prstDash val="sysDot"/>
                <a:headEnd type="arrow"/>
                <a:tailEnd type="non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3168650" y="5404056"/>
                <a:ext cx="3059534" cy="0"/>
              </a:xfrm>
              <a:prstGeom prst="straightConnector1">
                <a:avLst/>
              </a:prstGeom>
              <a:ln>
                <a:solidFill>
                  <a:srgbClr val="FF0000"/>
                </a:solidFill>
                <a:prstDash val="sysDot"/>
                <a:headEnd type="arrow"/>
                <a:tailEnd type="none"/>
              </a:ln>
            </p:spPr>
            <p:style>
              <a:lnRef idx="1">
                <a:schemeClr val="accent1"/>
              </a:lnRef>
              <a:fillRef idx="0">
                <a:schemeClr val="accent1"/>
              </a:fillRef>
              <a:effectRef idx="0">
                <a:schemeClr val="accent1"/>
              </a:effectRef>
              <a:fontRef idx="minor">
                <a:schemeClr val="tx1"/>
              </a:fontRef>
            </p:style>
          </p:cxnSp>
          <p:sp>
            <p:nvSpPr>
              <p:cNvPr id="26" name="Line 12"/>
              <p:cNvSpPr>
                <a:spLocks noChangeShapeType="1"/>
              </p:cNvSpPr>
              <p:nvPr/>
            </p:nvSpPr>
            <p:spPr bwMode="auto">
              <a:xfrm>
                <a:off x="3168650" y="6234906"/>
                <a:ext cx="0" cy="360362"/>
              </a:xfrm>
              <a:prstGeom prst="line">
                <a:avLst/>
              </a:prstGeom>
              <a:noFill/>
              <a:ln w="9525">
                <a:solidFill>
                  <a:schemeClr val="tx1"/>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00">
                  <a:latin typeface="Calibri" panose="020F0502020204030204" pitchFamily="34" charset="0"/>
                </a:endParaRPr>
              </a:p>
            </p:txBody>
          </p:sp>
          <p:sp>
            <p:nvSpPr>
              <p:cNvPr id="27" name="TextBox 26"/>
              <p:cNvSpPr txBox="1"/>
              <p:nvPr/>
            </p:nvSpPr>
            <p:spPr>
              <a:xfrm>
                <a:off x="6264273" y="2204864"/>
                <a:ext cx="1512168" cy="331181"/>
              </a:xfrm>
              <a:prstGeom prst="rect">
                <a:avLst/>
              </a:prstGeom>
              <a:noFill/>
            </p:spPr>
            <p:txBody>
              <a:bodyPr wrap="square" rtlCol="0">
                <a:spAutoFit/>
              </a:bodyPr>
              <a:lstStyle/>
              <a:p>
                <a:r>
                  <a:rPr lang="en-GB" sz="1600" dirty="0">
                    <a:solidFill>
                      <a:srgbClr val="FF0000"/>
                    </a:solidFill>
                    <a:latin typeface="Calibri" panose="020F0502020204030204" pitchFamily="34" charset="0"/>
                  </a:rPr>
                  <a:t>D</a:t>
                </a:r>
                <a:r>
                  <a:rPr lang="en-GB" sz="1600" dirty="0" smtClean="0">
                    <a:solidFill>
                      <a:srgbClr val="FF0000"/>
                    </a:solidFill>
                    <a:latin typeface="Calibri" panose="020F0502020204030204" pitchFamily="34" charset="0"/>
                  </a:rPr>
                  <a:t>eduction</a:t>
                </a:r>
                <a:endParaRPr lang="en-GB" sz="1600" dirty="0">
                  <a:solidFill>
                    <a:srgbClr val="FF0000"/>
                  </a:solidFill>
                  <a:latin typeface="Calibri" panose="020F0502020204030204" pitchFamily="34" charset="0"/>
                </a:endParaRPr>
              </a:p>
            </p:txBody>
          </p:sp>
          <p:sp>
            <p:nvSpPr>
              <p:cNvPr id="29" name="TextBox 28"/>
              <p:cNvSpPr txBox="1"/>
              <p:nvPr/>
            </p:nvSpPr>
            <p:spPr>
              <a:xfrm>
                <a:off x="6300192" y="4221088"/>
                <a:ext cx="2016224" cy="331181"/>
              </a:xfrm>
              <a:prstGeom prst="rect">
                <a:avLst/>
              </a:prstGeom>
              <a:noFill/>
            </p:spPr>
            <p:txBody>
              <a:bodyPr wrap="square" rtlCol="0">
                <a:spAutoFit/>
              </a:bodyPr>
              <a:lstStyle/>
              <a:p>
                <a:r>
                  <a:rPr lang="en-GB" sz="1600" dirty="0" smtClean="0">
                    <a:solidFill>
                      <a:srgbClr val="FF0000"/>
                    </a:solidFill>
                    <a:latin typeface="Calibri" panose="020F0502020204030204" pitchFamily="34" charset="0"/>
                  </a:rPr>
                  <a:t>Data organisation</a:t>
                </a:r>
                <a:endParaRPr lang="en-GB" sz="1600" dirty="0">
                  <a:solidFill>
                    <a:srgbClr val="FF0000"/>
                  </a:solidFill>
                  <a:latin typeface="Calibri" panose="020F0502020204030204" pitchFamily="34" charset="0"/>
                </a:endParaRPr>
              </a:p>
            </p:txBody>
          </p:sp>
          <p:sp>
            <p:nvSpPr>
              <p:cNvPr id="30" name="TextBox 29"/>
              <p:cNvSpPr txBox="1"/>
              <p:nvPr/>
            </p:nvSpPr>
            <p:spPr>
              <a:xfrm>
                <a:off x="6300192" y="5215931"/>
                <a:ext cx="2016224" cy="331181"/>
              </a:xfrm>
              <a:prstGeom prst="rect">
                <a:avLst/>
              </a:prstGeom>
              <a:noFill/>
            </p:spPr>
            <p:txBody>
              <a:bodyPr wrap="square" rtlCol="0">
                <a:spAutoFit/>
              </a:bodyPr>
              <a:lstStyle/>
              <a:p>
                <a:r>
                  <a:rPr lang="en-GB" sz="1600" dirty="0" smtClean="0">
                    <a:solidFill>
                      <a:srgbClr val="FF0000"/>
                    </a:solidFill>
                    <a:latin typeface="Calibri" panose="020F0502020204030204" pitchFamily="34" charset="0"/>
                  </a:rPr>
                  <a:t>Interpretation</a:t>
                </a:r>
                <a:endParaRPr lang="en-GB" sz="1600" dirty="0">
                  <a:solidFill>
                    <a:srgbClr val="FF0000"/>
                  </a:solidFill>
                  <a:latin typeface="Calibri" panose="020F0502020204030204" pitchFamily="34" charset="0"/>
                </a:endParaRPr>
              </a:p>
            </p:txBody>
          </p:sp>
          <p:cxnSp>
            <p:nvCxnSpPr>
              <p:cNvPr id="31" name="Straight Arrow Connector 30"/>
              <p:cNvCxnSpPr/>
              <p:nvPr/>
            </p:nvCxnSpPr>
            <p:spPr>
              <a:xfrm>
                <a:off x="3168650" y="6415087"/>
                <a:ext cx="3059534" cy="0"/>
              </a:xfrm>
              <a:prstGeom prst="straightConnector1">
                <a:avLst/>
              </a:prstGeom>
              <a:ln>
                <a:solidFill>
                  <a:srgbClr val="FF0000"/>
                </a:solidFill>
                <a:prstDash val="sysDot"/>
                <a:headEnd type="arrow"/>
                <a:tailEnd type="non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300192" y="6237312"/>
                <a:ext cx="2016224" cy="331181"/>
              </a:xfrm>
              <a:prstGeom prst="rect">
                <a:avLst/>
              </a:prstGeom>
              <a:noFill/>
            </p:spPr>
            <p:txBody>
              <a:bodyPr wrap="square" rtlCol="0">
                <a:spAutoFit/>
              </a:bodyPr>
              <a:lstStyle/>
              <a:p>
                <a:r>
                  <a:rPr lang="en-GB" sz="1600" dirty="0" smtClean="0">
                    <a:solidFill>
                      <a:srgbClr val="FF0000"/>
                    </a:solidFill>
                    <a:latin typeface="Calibri" panose="020F0502020204030204" pitchFamily="34" charset="0"/>
                  </a:rPr>
                  <a:t>Induction</a:t>
                </a:r>
                <a:endParaRPr lang="en-GB" sz="1600" dirty="0">
                  <a:solidFill>
                    <a:srgbClr val="FF0000"/>
                  </a:solidFill>
                  <a:latin typeface="Calibri" panose="020F0502020204030204" pitchFamily="34" charset="0"/>
                </a:endParaRPr>
              </a:p>
            </p:txBody>
          </p:sp>
        </p:grpSp>
      </p:grpSp>
    </p:spTree>
    <p:extLst>
      <p:ext uri="{BB962C8B-B14F-4D97-AF65-F5344CB8AC3E}">
        <p14:creationId xmlns:p14="http://schemas.microsoft.com/office/powerpoint/2010/main" val="75951159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763339" y="1916832"/>
            <a:ext cx="7985125" cy="300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5pPr>
            <a:lvl6pPr marL="25146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6pPr>
            <a:lvl7pPr marL="29718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7pPr>
            <a:lvl8pPr marL="34290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8pPr>
            <a:lvl9pPr marL="3886200" indent="-228600" defTabSz="457200" eaLnBrk="0" fontAlgn="base" hangingPunct="0">
              <a:lnSpc>
                <a:spcPct val="97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b="1">
                <a:solidFill>
                  <a:schemeClr val="bg1"/>
                </a:solidFill>
                <a:latin typeface="Arial" charset="0"/>
              </a:defRPr>
            </a:lvl9pPr>
          </a:lstStyle>
          <a:p>
            <a:pPr algn="ctr" eaLnBrk="1" hangingPunct="1">
              <a:lnSpc>
                <a:spcPct val="100000"/>
              </a:lnSpc>
              <a:spcBef>
                <a:spcPts val="850"/>
              </a:spcBef>
              <a:buClr>
                <a:srgbClr val="00007D"/>
              </a:buClr>
              <a:buSzPct val="75000"/>
              <a:buFont typeface="Wingdings" pitchFamily="2" charset="2"/>
              <a:buNone/>
            </a:pPr>
            <a:endParaRPr lang="en-GB" altLang="en-US" sz="4000" b="0" i="1" dirty="0" smtClean="0">
              <a:solidFill>
                <a:srgbClr val="FF0000"/>
              </a:solidFill>
              <a:latin typeface="+mj-lt"/>
            </a:endParaRP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A few tips to make </a:t>
            </a:r>
          </a:p>
          <a:p>
            <a:pPr algn="ctr" eaLnBrk="1" hangingPunct="1">
              <a:lnSpc>
                <a:spcPct val="100000"/>
              </a:lnSpc>
              <a:spcBef>
                <a:spcPts val="850"/>
              </a:spcBef>
              <a:buClr>
                <a:srgbClr val="00007D"/>
              </a:buClr>
              <a:buSzPct val="75000"/>
              <a:buFont typeface="Wingdings" pitchFamily="2" charset="2"/>
              <a:buNone/>
            </a:pPr>
            <a:r>
              <a:rPr lang="en-GB" altLang="en-US" sz="4000" b="0" dirty="0" smtClean="0">
                <a:solidFill>
                  <a:srgbClr val="FF0000"/>
                </a:solidFill>
                <a:latin typeface="Calibri" pitchFamily="34" charset="0"/>
              </a:rPr>
              <a:t>your life (on SPSS) a bit easier…</a:t>
            </a:r>
          </a:p>
          <a:p>
            <a:pPr algn="ctr" eaLnBrk="1" hangingPunct="1">
              <a:lnSpc>
                <a:spcPct val="100000"/>
              </a:lnSpc>
              <a:spcBef>
                <a:spcPts val="850"/>
              </a:spcBef>
              <a:buClr>
                <a:srgbClr val="00007D"/>
              </a:buClr>
              <a:buSzPct val="75000"/>
              <a:buFont typeface="Wingdings" pitchFamily="2" charset="2"/>
              <a:buNone/>
            </a:pPr>
            <a:endParaRPr lang="en-GB" altLang="en-US" sz="4000" b="0" dirty="0" smtClean="0">
              <a:solidFill>
                <a:srgbClr val="FF0000"/>
              </a:solidFill>
              <a:latin typeface="Calibri" pitchFamily="34" charset="0"/>
            </a:endParaRPr>
          </a:p>
        </p:txBody>
      </p:sp>
    </p:spTree>
    <p:extLst>
      <p:ext uri="{BB962C8B-B14F-4D97-AF65-F5344CB8AC3E}">
        <p14:creationId xmlns:p14="http://schemas.microsoft.com/office/powerpoint/2010/main" val="104341494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Saving your analyses</a:t>
            </a:r>
            <a:endParaRPr lang="en-GB" dirty="0"/>
          </a:p>
        </p:txBody>
      </p:sp>
      <p:sp>
        <p:nvSpPr>
          <p:cNvPr id="3" name="2 Marcador de contenido"/>
          <p:cNvSpPr>
            <a:spLocks noGrp="1"/>
          </p:cNvSpPr>
          <p:nvPr>
            <p:ph idx="1"/>
          </p:nvPr>
        </p:nvSpPr>
        <p:spPr>
          <a:xfrm>
            <a:off x="457200" y="1268760"/>
            <a:ext cx="8229600" cy="4525963"/>
          </a:xfrm>
        </p:spPr>
        <p:txBody>
          <a:bodyPr/>
          <a:lstStyle/>
          <a:p>
            <a:r>
              <a:rPr lang="en-GB" dirty="0" smtClean="0"/>
              <a:t>Remember to save your dataset before exiting SPSS. You can also save the output:</a:t>
            </a:r>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p:txBody>
      </p:sp>
      <p:pic>
        <p:nvPicPr>
          <p:cNvPr id="4" name="3 Imagen"/>
          <p:cNvPicPr>
            <a:picLocks noChangeAspect="1"/>
          </p:cNvPicPr>
          <p:nvPr/>
        </p:nvPicPr>
        <p:blipFill>
          <a:blip r:embed="rId2" cstate="print"/>
          <a:srcRect r="62001" b="63427"/>
          <a:stretch>
            <a:fillRect/>
          </a:stretch>
        </p:blipFill>
        <p:spPr bwMode="auto">
          <a:xfrm>
            <a:off x="755576" y="2708920"/>
            <a:ext cx="3335643" cy="2006541"/>
          </a:xfrm>
          <a:prstGeom prst="rect">
            <a:avLst/>
          </a:prstGeom>
          <a:noFill/>
          <a:ln w="9525">
            <a:noFill/>
            <a:miter lim="800000"/>
            <a:headEnd/>
            <a:tailEnd/>
          </a:ln>
        </p:spPr>
      </p:pic>
      <p:sp>
        <p:nvSpPr>
          <p:cNvPr id="5" name="Oval 14"/>
          <p:cNvSpPr/>
          <p:nvPr/>
        </p:nvSpPr>
        <p:spPr>
          <a:xfrm>
            <a:off x="827584" y="2780928"/>
            <a:ext cx="792088" cy="7200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2"/>
          <p:cNvSpPr txBox="1">
            <a:spLocks/>
          </p:cNvSpPr>
          <p:nvPr/>
        </p:nvSpPr>
        <p:spPr>
          <a:xfrm>
            <a:off x="1187624" y="5085184"/>
            <a:ext cx="3096344" cy="108012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Just use the “Save” icon as you would do in Word or Excel</a:t>
            </a:r>
          </a:p>
        </p:txBody>
      </p:sp>
      <p:pic>
        <p:nvPicPr>
          <p:cNvPr id="7" name="6 Imagen"/>
          <p:cNvPicPr>
            <a:picLocks noChangeAspect="1"/>
          </p:cNvPicPr>
          <p:nvPr/>
        </p:nvPicPr>
        <p:blipFill>
          <a:blip r:embed="rId3" cstate="print"/>
          <a:srcRect r="69672" b="46803"/>
          <a:stretch>
            <a:fillRect/>
          </a:stretch>
        </p:blipFill>
        <p:spPr bwMode="auto">
          <a:xfrm>
            <a:off x="4788022" y="2348878"/>
            <a:ext cx="2810168" cy="3080744"/>
          </a:xfrm>
          <a:prstGeom prst="rect">
            <a:avLst/>
          </a:prstGeom>
          <a:noFill/>
          <a:ln w="9525">
            <a:noFill/>
            <a:miter lim="800000"/>
            <a:headEnd/>
            <a:tailEnd/>
          </a:ln>
        </p:spPr>
      </p:pic>
      <p:sp>
        <p:nvSpPr>
          <p:cNvPr id="8" name="Oval 14"/>
          <p:cNvSpPr/>
          <p:nvPr/>
        </p:nvSpPr>
        <p:spPr>
          <a:xfrm>
            <a:off x="4644008" y="2492896"/>
            <a:ext cx="1008112" cy="7200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ontent Placeholder 2"/>
          <p:cNvSpPr txBox="1">
            <a:spLocks/>
          </p:cNvSpPr>
          <p:nvPr/>
        </p:nvSpPr>
        <p:spPr>
          <a:xfrm>
            <a:off x="4572000" y="5589240"/>
            <a:ext cx="3096344" cy="1080120"/>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kern="0" dirty="0" smtClean="0">
                <a:solidFill>
                  <a:srgbClr val="FF0000"/>
                </a:solidFill>
              </a:rPr>
              <a:t>From a blank Output viewer, you can always open a saved output using the Open file icon.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The quick access button</a:t>
            </a:r>
            <a:endParaRPr lang="en-GB" dirty="0"/>
          </a:p>
        </p:txBody>
      </p:sp>
      <p:sp>
        <p:nvSpPr>
          <p:cNvPr id="3" name="2 Marcador de contenido"/>
          <p:cNvSpPr>
            <a:spLocks noGrp="1"/>
          </p:cNvSpPr>
          <p:nvPr>
            <p:ph idx="1"/>
          </p:nvPr>
        </p:nvSpPr>
        <p:spPr>
          <a:xfrm>
            <a:off x="457200" y="1412776"/>
            <a:ext cx="8229600" cy="864096"/>
          </a:xfrm>
        </p:spPr>
        <p:txBody>
          <a:bodyPr/>
          <a:lstStyle/>
          <a:p>
            <a:r>
              <a:rPr lang="en-GB" dirty="0" smtClean="0"/>
              <a:t>Use the icon at the top to get quick access to the options from the menu that you have used recently (it saves time!).</a:t>
            </a:r>
            <a:endParaRPr lang="en-GB" dirty="0"/>
          </a:p>
        </p:txBody>
      </p:sp>
      <p:pic>
        <p:nvPicPr>
          <p:cNvPr id="4" name="3 Imagen"/>
          <p:cNvPicPr>
            <a:picLocks noChangeAspect="1"/>
          </p:cNvPicPr>
          <p:nvPr/>
        </p:nvPicPr>
        <p:blipFill>
          <a:blip r:embed="rId2" cstate="print"/>
          <a:srcRect r="66955" b="71867"/>
          <a:stretch>
            <a:fillRect/>
          </a:stretch>
        </p:blipFill>
        <p:spPr bwMode="auto">
          <a:xfrm>
            <a:off x="1331640" y="2564904"/>
            <a:ext cx="6043269" cy="3215603"/>
          </a:xfrm>
          <a:prstGeom prst="rect">
            <a:avLst/>
          </a:prstGeom>
          <a:noFill/>
          <a:ln w="9525">
            <a:noFill/>
            <a:miter lim="800000"/>
            <a:headEnd/>
            <a:tailEnd/>
          </a:ln>
        </p:spPr>
      </p:pic>
      <p:sp>
        <p:nvSpPr>
          <p:cNvPr id="5" name="Oval 14"/>
          <p:cNvSpPr/>
          <p:nvPr/>
        </p:nvSpPr>
        <p:spPr>
          <a:xfrm>
            <a:off x="3131840" y="3068960"/>
            <a:ext cx="864096"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Options affecting dialogue boxes</a:t>
            </a:r>
            <a:endParaRPr lang="en-GB" dirty="0"/>
          </a:p>
        </p:txBody>
      </p:sp>
      <p:sp>
        <p:nvSpPr>
          <p:cNvPr id="3" name="2 Marcador de contenido"/>
          <p:cNvSpPr>
            <a:spLocks noGrp="1"/>
          </p:cNvSpPr>
          <p:nvPr>
            <p:ph idx="1"/>
          </p:nvPr>
        </p:nvSpPr>
        <p:spPr>
          <a:xfrm>
            <a:off x="457200" y="1412776"/>
            <a:ext cx="8229600" cy="1540768"/>
          </a:xfrm>
        </p:spPr>
        <p:txBody>
          <a:bodyPr/>
          <a:lstStyle/>
          <a:p>
            <a:r>
              <a:rPr lang="en-GB" dirty="0" smtClean="0"/>
              <a:t>This is a matter of personal taste, but some people don’t like it that SPSS lists the labels of the variables in the dialogue boxes.</a:t>
            </a:r>
          </a:p>
          <a:p>
            <a:r>
              <a:rPr lang="en-GB" dirty="0" smtClean="0"/>
              <a:t>You can change this to get the names of the variables instead.</a:t>
            </a:r>
          </a:p>
          <a:p>
            <a:r>
              <a:rPr lang="en-GB" dirty="0" smtClean="0"/>
              <a:t>From the menu, go to </a:t>
            </a:r>
            <a:r>
              <a:rPr lang="en-GB" dirty="0" smtClean="0">
                <a:solidFill>
                  <a:srgbClr val="FF0000"/>
                </a:solidFill>
              </a:rPr>
              <a:t>Edit </a:t>
            </a:r>
            <a:r>
              <a:rPr lang="en-GB" dirty="0" smtClean="0">
                <a:solidFill>
                  <a:srgbClr val="FF0000"/>
                </a:solidFill>
                <a:sym typeface="Wingdings" pitchFamily="2" charset="2"/>
              </a:rPr>
              <a:t> Options</a:t>
            </a:r>
            <a:endParaRPr lang="en-GB" dirty="0">
              <a:solidFill>
                <a:srgbClr val="FF0000"/>
              </a:solidFill>
            </a:endParaRPr>
          </a:p>
        </p:txBody>
      </p:sp>
      <p:pic>
        <p:nvPicPr>
          <p:cNvPr id="4" name="3 Imagen"/>
          <p:cNvPicPr>
            <a:picLocks noChangeAspect="1"/>
          </p:cNvPicPr>
          <p:nvPr/>
        </p:nvPicPr>
        <p:blipFill>
          <a:blip r:embed="rId2" cstate="print"/>
          <a:srcRect r="56568" b="40409"/>
          <a:stretch>
            <a:fillRect/>
          </a:stretch>
        </p:blipFill>
        <p:spPr bwMode="auto">
          <a:xfrm>
            <a:off x="2411760" y="2996952"/>
            <a:ext cx="3918469" cy="3360217"/>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srcRect l="20584" t="4604" r="20614" b="12020"/>
          <a:stretch>
            <a:fillRect/>
          </a:stretch>
        </p:blipFill>
        <p:spPr bwMode="auto">
          <a:xfrm>
            <a:off x="827584" y="1844824"/>
            <a:ext cx="4516558" cy="4002548"/>
          </a:xfrm>
          <a:prstGeom prst="rect">
            <a:avLst/>
          </a:prstGeom>
          <a:noFill/>
          <a:ln w="9525">
            <a:noFill/>
            <a:miter lim="800000"/>
            <a:headEnd/>
            <a:tailEnd/>
          </a:ln>
        </p:spPr>
      </p:pic>
      <p:sp>
        <p:nvSpPr>
          <p:cNvPr id="5" name="1 Título"/>
          <p:cNvSpPr>
            <a:spLocks noGrp="1"/>
          </p:cNvSpPr>
          <p:nvPr>
            <p:ph type="title"/>
          </p:nvPr>
        </p:nvSpPr>
        <p:spPr>
          <a:xfrm>
            <a:off x="457200" y="274638"/>
            <a:ext cx="8229600" cy="1143000"/>
          </a:xfrm>
        </p:spPr>
        <p:txBody>
          <a:bodyPr/>
          <a:lstStyle/>
          <a:p>
            <a:r>
              <a:rPr lang="en-GB" dirty="0" smtClean="0"/>
              <a:t>Options affecting dialogue boxes</a:t>
            </a:r>
            <a:endParaRPr lang="en-GB" dirty="0"/>
          </a:p>
        </p:txBody>
      </p:sp>
      <p:sp>
        <p:nvSpPr>
          <p:cNvPr id="7" name="Content Placeholder 2"/>
          <p:cNvSpPr txBox="1">
            <a:spLocks/>
          </p:cNvSpPr>
          <p:nvPr/>
        </p:nvSpPr>
        <p:spPr>
          <a:xfrm>
            <a:off x="5724128" y="3212976"/>
            <a:ext cx="3168352" cy="129614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solidFill>
                  <a:srgbClr val="FF0000"/>
                </a:solidFill>
              </a:rPr>
              <a:t>Click on “Display names” under the options for “Variable lists”</a:t>
            </a:r>
          </a:p>
          <a:p>
            <a:pPr marL="0" indent="0" defTabSz="914400">
              <a:lnSpc>
                <a:spcPct val="100000"/>
              </a:lnSpc>
              <a:buClrTx/>
              <a:buSzTx/>
              <a:buNone/>
            </a:pPr>
            <a:endParaRPr lang="en-GB" sz="1800" b="0" kern="0" dirty="0" smtClean="0">
              <a:solidFill>
                <a:srgbClr val="FF0000"/>
              </a:solidFill>
            </a:endParaRPr>
          </a:p>
          <a:p>
            <a:pPr marL="0" indent="0" defTabSz="914400">
              <a:lnSpc>
                <a:spcPct val="100000"/>
              </a:lnSpc>
              <a:buClrTx/>
              <a:buSzTx/>
              <a:buNone/>
            </a:pPr>
            <a:r>
              <a:rPr lang="en-GB" sz="1800" b="0" kern="0" dirty="0" smtClean="0"/>
              <a:t>Then click on “</a:t>
            </a:r>
            <a:r>
              <a:rPr lang="en-GB" sz="1800" b="0" kern="0" dirty="0" smtClean="0">
                <a:solidFill>
                  <a:srgbClr val="FF0000"/>
                </a:solidFill>
              </a:rPr>
              <a:t>OK</a:t>
            </a:r>
            <a:r>
              <a:rPr lang="en-GB" sz="1800" b="0" kern="0" dirty="0" smtClean="0"/>
              <a:t>”.</a:t>
            </a:r>
          </a:p>
        </p:txBody>
      </p:sp>
      <p:sp>
        <p:nvSpPr>
          <p:cNvPr id="9" name="Oval 14"/>
          <p:cNvSpPr/>
          <p:nvPr/>
        </p:nvSpPr>
        <p:spPr>
          <a:xfrm>
            <a:off x="755576" y="2276872"/>
            <a:ext cx="1152128" cy="10801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Options affecting dialogue boxes</a:t>
            </a:r>
            <a:endParaRPr lang="en-GB" dirty="0"/>
          </a:p>
        </p:txBody>
      </p:sp>
      <p:sp>
        <p:nvSpPr>
          <p:cNvPr id="3" name="2 Marcador de contenido"/>
          <p:cNvSpPr>
            <a:spLocks noGrp="1"/>
          </p:cNvSpPr>
          <p:nvPr>
            <p:ph idx="1"/>
          </p:nvPr>
        </p:nvSpPr>
        <p:spPr>
          <a:xfrm>
            <a:off x="457200" y="1600201"/>
            <a:ext cx="8229600" cy="964704"/>
          </a:xfrm>
        </p:spPr>
        <p:txBody>
          <a:bodyPr/>
          <a:lstStyle/>
          <a:p>
            <a:r>
              <a:rPr lang="en-GB" dirty="0" smtClean="0"/>
              <a:t>Try to run a new frequency table and note that the variables are now listed using names and not labels:</a:t>
            </a:r>
            <a:endParaRPr lang="en-GB" dirty="0"/>
          </a:p>
        </p:txBody>
      </p:sp>
      <p:pic>
        <p:nvPicPr>
          <p:cNvPr id="4" name="3 Imagen"/>
          <p:cNvPicPr>
            <a:picLocks noChangeAspect="1"/>
          </p:cNvPicPr>
          <p:nvPr/>
        </p:nvPicPr>
        <p:blipFill>
          <a:blip r:embed="rId2" cstate="print"/>
          <a:srcRect l="31766" t="27622" r="31800" b="35294"/>
          <a:stretch>
            <a:fillRect/>
          </a:stretch>
        </p:blipFill>
        <p:spPr bwMode="auto">
          <a:xfrm>
            <a:off x="1187624" y="2708920"/>
            <a:ext cx="4797396" cy="3051865"/>
          </a:xfrm>
          <a:prstGeom prst="rect">
            <a:avLst/>
          </a:prstGeom>
          <a:noFill/>
          <a:ln w="9525">
            <a:noFill/>
            <a:miter lim="800000"/>
            <a:headEnd/>
            <a:tailEnd/>
          </a:ln>
        </p:spPr>
      </p:pic>
      <p:sp>
        <p:nvSpPr>
          <p:cNvPr id="5" name="Content Placeholder 2"/>
          <p:cNvSpPr txBox="1">
            <a:spLocks/>
          </p:cNvSpPr>
          <p:nvPr/>
        </p:nvSpPr>
        <p:spPr>
          <a:xfrm>
            <a:off x="6300192" y="3212976"/>
            <a:ext cx="2376264" cy="1584176"/>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solidFill>
                  <a:srgbClr val="FF0000"/>
                </a:solidFill>
              </a:rPr>
              <a:t>It’s entirely up to you whether you want to have names or labels. It won’t affect the analyses in any way!</a:t>
            </a:r>
          </a:p>
        </p:txBody>
      </p:sp>
      <p:cxnSp>
        <p:nvCxnSpPr>
          <p:cNvPr id="6" name="5 Conector recto de flecha"/>
          <p:cNvCxnSpPr/>
          <p:nvPr/>
        </p:nvCxnSpPr>
        <p:spPr>
          <a:xfrm>
            <a:off x="395536" y="4077072"/>
            <a:ext cx="936104"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Presenting your results</a:t>
            </a:r>
            <a:endParaRPr lang="en-GB" dirty="0"/>
          </a:p>
        </p:txBody>
      </p:sp>
      <p:sp>
        <p:nvSpPr>
          <p:cNvPr id="3" name="2 Marcador de contenido"/>
          <p:cNvSpPr>
            <a:spLocks noGrp="1"/>
          </p:cNvSpPr>
          <p:nvPr>
            <p:ph idx="1"/>
          </p:nvPr>
        </p:nvSpPr>
        <p:spPr>
          <a:xfrm>
            <a:off x="457200" y="1340768"/>
            <a:ext cx="8229600" cy="1152127"/>
          </a:xfrm>
        </p:spPr>
        <p:txBody>
          <a:bodyPr/>
          <a:lstStyle/>
          <a:p>
            <a:r>
              <a:rPr lang="en-GB" dirty="0" smtClean="0"/>
              <a:t>You can build charts and edit the tables on SPSS.</a:t>
            </a:r>
          </a:p>
          <a:p>
            <a:r>
              <a:rPr lang="en-GB" dirty="0" smtClean="0"/>
              <a:t>But it’s very common to copy-paste the results into a spreadsheet and produce prettier tables and graphs in </a:t>
            </a:r>
            <a:r>
              <a:rPr lang="en-GB" dirty="0" smtClean="0">
                <a:solidFill>
                  <a:srgbClr val="FF0000"/>
                </a:solidFill>
              </a:rPr>
              <a:t>Excel</a:t>
            </a:r>
            <a:r>
              <a:rPr lang="en-GB" dirty="0" smtClean="0"/>
              <a:t>.</a:t>
            </a:r>
            <a:endParaRPr lang="en-GB" dirty="0"/>
          </a:p>
        </p:txBody>
      </p:sp>
      <p:sp>
        <p:nvSpPr>
          <p:cNvPr id="6" name="Content Placeholder 2"/>
          <p:cNvSpPr txBox="1">
            <a:spLocks/>
          </p:cNvSpPr>
          <p:nvPr/>
        </p:nvSpPr>
        <p:spPr>
          <a:xfrm>
            <a:off x="5076056" y="2708920"/>
            <a:ext cx="3528392" cy="244827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800" b="0" kern="0" dirty="0" smtClean="0">
                <a:solidFill>
                  <a:srgbClr val="FF0000"/>
                </a:solidFill>
              </a:rPr>
              <a:t>Select the table you want to move to Excel.</a:t>
            </a:r>
          </a:p>
          <a:p>
            <a:pPr marL="0" indent="0" defTabSz="914400">
              <a:lnSpc>
                <a:spcPct val="100000"/>
              </a:lnSpc>
              <a:buClrTx/>
              <a:buSzTx/>
              <a:buNone/>
            </a:pPr>
            <a:r>
              <a:rPr lang="en-GB" sz="1800" b="0" kern="0" dirty="0" smtClean="0">
                <a:solidFill>
                  <a:srgbClr val="FF0000"/>
                </a:solidFill>
              </a:rPr>
              <a:t>A red arrow will appear next to it.</a:t>
            </a:r>
          </a:p>
          <a:p>
            <a:pPr marL="0" indent="0" defTabSz="914400">
              <a:lnSpc>
                <a:spcPct val="100000"/>
              </a:lnSpc>
              <a:buClrTx/>
              <a:buSzTx/>
              <a:buNone/>
            </a:pPr>
            <a:r>
              <a:rPr lang="en-GB" sz="1800" b="0" kern="0" dirty="0" smtClean="0">
                <a:solidFill>
                  <a:srgbClr val="FF0000"/>
                </a:solidFill>
              </a:rPr>
              <a:t>Just copy paste the table as you would do normally (right-click on the mouse or </a:t>
            </a:r>
            <a:r>
              <a:rPr lang="en-GB" sz="1800" b="0" kern="0" dirty="0" err="1" smtClean="0">
                <a:solidFill>
                  <a:srgbClr val="FF0000"/>
                </a:solidFill>
              </a:rPr>
              <a:t>ctrl+c</a:t>
            </a:r>
            <a:r>
              <a:rPr lang="en-GB" sz="1800" b="0" kern="0" dirty="0" smtClean="0">
                <a:solidFill>
                  <a:srgbClr val="FF0000"/>
                </a:solidFill>
              </a:rPr>
              <a:t> and </a:t>
            </a:r>
            <a:r>
              <a:rPr lang="en-GB" sz="1800" b="0" kern="0" dirty="0" err="1" smtClean="0">
                <a:solidFill>
                  <a:srgbClr val="FF0000"/>
                </a:solidFill>
              </a:rPr>
              <a:t>ctrl+v</a:t>
            </a:r>
            <a:r>
              <a:rPr lang="en-GB" sz="1800" b="0" kern="0" dirty="0" smtClean="0">
                <a:solidFill>
                  <a:srgbClr val="FF0000"/>
                </a:solidFill>
              </a:rPr>
              <a:t>)</a:t>
            </a:r>
          </a:p>
        </p:txBody>
      </p:sp>
      <p:sp>
        <p:nvSpPr>
          <p:cNvPr id="7" name="Content Placeholder 2"/>
          <p:cNvSpPr txBox="1">
            <a:spLocks/>
          </p:cNvSpPr>
          <p:nvPr/>
        </p:nvSpPr>
        <p:spPr>
          <a:xfrm>
            <a:off x="755576" y="5157192"/>
            <a:ext cx="6912768" cy="1484784"/>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Font typeface="Wingdings" panose="05000000000000000000" pitchFamily="2" charset="2"/>
              <a:buChar char="ü"/>
              <a:defRPr sz="2000">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defTabSz="914400">
              <a:lnSpc>
                <a:spcPct val="100000"/>
              </a:lnSpc>
              <a:buClrTx/>
              <a:buSzTx/>
              <a:buNone/>
            </a:pPr>
            <a:r>
              <a:rPr lang="en-GB" sz="1600" b="0" i="1" kern="0" dirty="0" smtClean="0">
                <a:solidFill>
                  <a:srgbClr val="FF0000"/>
                </a:solidFill>
              </a:rPr>
              <a:t>Tip! It is recommended to move the tables you are interested in to Excel because: 1) The output can be very long and it often includes analyses you don’t want to keep. By copy-pasting into Excel you are effectively “tidying up” your results and selecting the tables you want to keep; 2) You can then work with this results on Excel even if you don’t have SPSS on your personal computer (e.g. preparing nice tables or graphs and writing up a report or dissertation chapter!).</a:t>
            </a:r>
          </a:p>
        </p:txBody>
      </p:sp>
      <p:pic>
        <p:nvPicPr>
          <p:cNvPr id="8" name="7 Imagen"/>
          <p:cNvPicPr>
            <a:picLocks noChangeAspect="1"/>
          </p:cNvPicPr>
          <p:nvPr/>
        </p:nvPicPr>
        <p:blipFill>
          <a:blip r:embed="rId2" cstate="print"/>
          <a:srcRect l="16266" t="36573" r="45720" b="36573"/>
          <a:stretch>
            <a:fillRect/>
          </a:stretch>
        </p:blipFill>
        <p:spPr bwMode="auto">
          <a:xfrm>
            <a:off x="611560" y="2852936"/>
            <a:ext cx="4263894" cy="1882573"/>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Weights</a:t>
            </a:r>
            <a:endParaRPr lang="en-GB" dirty="0"/>
          </a:p>
        </p:txBody>
      </p:sp>
      <p:sp>
        <p:nvSpPr>
          <p:cNvPr id="3" name="2 Marcador de contenido"/>
          <p:cNvSpPr>
            <a:spLocks noGrp="1"/>
          </p:cNvSpPr>
          <p:nvPr>
            <p:ph idx="1"/>
          </p:nvPr>
        </p:nvSpPr>
        <p:spPr/>
        <p:txBody>
          <a:bodyPr/>
          <a:lstStyle/>
          <a:p>
            <a:r>
              <a:rPr lang="en-GB" dirty="0" smtClean="0"/>
              <a:t>When we analyse survey data, we often need to apply “Weights” to the dataset to compensate for biases occurred during the sampling process (e.g. higher/lower rates of response among specific groups).</a:t>
            </a:r>
          </a:p>
          <a:p>
            <a:r>
              <a:rPr lang="en-GB" dirty="0" smtClean="0"/>
              <a:t>If you’re using secondary data, the producer of the dataset will generally provide instructions on how to do this (check the supplementary material that comes with the dataset).</a:t>
            </a:r>
          </a:p>
          <a:p>
            <a:r>
              <a:rPr lang="en-GB" dirty="0" smtClean="0"/>
              <a:t>Because we didn’t have the time to discuss this today, the data was already weighted for you.</a:t>
            </a:r>
          </a:p>
          <a:p>
            <a:r>
              <a:rPr lang="en-GB" dirty="0" smtClean="0"/>
              <a:t>But please bear this in mind and double-check before you start running any analyses.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From concepts to variables</a:t>
            </a:r>
            <a:endParaRPr lang="en-GB" dirty="0"/>
          </a:p>
        </p:txBody>
      </p:sp>
      <p:sp>
        <p:nvSpPr>
          <p:cNvPr id="3" name="Content Placeholder 2"/>
          <p:cNvSpPr>
            <a:spLocks noGrp="1"/>
          </p:cNvSpPr>
          <p:nvPr>
            <p:ph idx="1"/>
          </p:nvPr>
        </p:nvSpPr>
        <p:spPr>
          <a:xfrm>
            <a:off x="662880" y="1600200"/>
            <a:ext cx="8229600" cy="4525963"/>
          </a:xfrm>
        </p:spPr>
        <p:txBody>
          <a:bodyPr/>
          <a:lstStyle/>
          <a:p>
            <a:r>
              <a:rPr lang="en-GB" dirty="0" smtClean="0"/>
              <a:t>Hypotheses suggest the existence of a </a:t>
            </a:r>
            <a:r>
              <a:rPr lang="en-GB" dirty="0" smtClean="0">
                <a:solidFill>
                  <a:srgbClr val="FF0000"/>
                </a:solidFill>
              </a:rPr>
              <a:t>relationship between different concepts</a:t>
            </a:r>
            <a:r>
              <a:rPr lang="en-GB" dirty="0" smtClean="0"/>
              <a:t>.</a:t>
            </a:r>
          </a:p>
          <a:p>
            <a:endParaRPr lang="en-GB" dirty="0" smtClean="0"/>
          </a:p>
          <a:p>
            <a:r>
              <a:rPr lang="en-GB" dirty="0" smtClean="0"/>
              <a:t>In quantitative research, we transform theoretical concepts into </a:t>
            </a:r>
            <a:r>
              <a:rPr lang="en-GB" dirty="0" smtClean="0">
                <a:solidFill>
                  <a:srgbClr val="FF0000"/>
                </a:solidFill>
              </a:rPr>
              <a:t>variables</a:t>
            </a:r>
            <a:r>
              <a:rPr lang="en-GB" dirty="0" smtClean="0"/>
              <a:t>.</a:t>
            </a:r>
          </a:p>
          <a:p>
            <a:endParaRPr lang="en-GB" dirty="0" smtClean="0"/>
          </a:p>
          <a:p>
            <a:r>
              <a:rPr lang="en-GB" dirty="0" smtClean="0"/>
              <a:t>This is called </a:t>
            </a:r>
            <a:r>
              <a:rPr lang="en-GB" dirty="0" smtClean="0">
                <a:solidFill>
                  <a:srgbClr val="FF0000"/>
                </a:solidFill>
              </a:rPr>
              <a:t>operationalization</a:t>
            </a:r>
            <a:r>
              <a:rPr lang="en-GB" dirty="0" smtClean="0"/>
              <a:t>.</a:t>
            </a:r>
          </a:p>
          <a:p>
            <a:pPr marL="0" indent="0">
              <a:buNone/>
            </a:pPr>
            <a:endParaRPr lang="en-GB" dirty="0" smtClean="0"/>
          </a:p>
        </p:txBody>
      </p:sp>
      <p:grpSp>
        <p:nvGrpSpPr>
          <p:cNvPr id="21" name="Group 20"/>
          <p:cNvGrpSpPr/>
          <p:nvPr/>
        </p:nvGrpSpPr>
        <p:grpSpPr>
          <a:xfrm>
            <a:off x="1188293" y="4435500"/>
            <a:ext cx="6768083" cy="865708"/>
            <a:chOff x="1044277" y="3283893"/>
            <a:chExt cx="6768083" cy="865708"/>
          </a:xfrm>
        </p:grpSpPr>
        <p:sp>
          <p:nvSpPr>
            <p:cNvPr id="5" name="Rectangle 11"/>
            <p:cNvSpPr>
              <a:spLocks noChangeArrowheads="1"/>
            </p:cNvSpPr>
            <p:nvPr/>
          </p:nvSpPr>
          <p:spPr bwMode="auto">
            <a:xfrm>
              <a:off x="1044277" y="3286001"/>
              <a:ext cx="1728787" cy="863600"/>
            </a:xfrm>
            <a:prstGeom prst="rect">
              <a:avLst/>
            </a:prstGeom>
            <a:ln>
              <a:solidFill>
                <a:srgbClr val="FF0000"/>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r>
                <a:rPr lang="en-GB" altLang="en-US" b="1" dirty="0" smtClean="0">
                  <a:solidFill>
                    <a:schemeClr val="tx1"/>
                  </a:solidFill>
                </a:rPr>
                <a:t>Concept</a:t>
              </a:r>
              <a:endParaRPr lang="en-GB" altLang="en-US" b="1" dirty="0">
                <a:solidFill>
                  <a:schemeClr val="tx1"/>
                </a:solidFill>
              </a:endParaRPr>
            </a:p>
          </p:txBody>
        </p:sp>
        <p:sp>
          <p:nvSpPr>
            <p:cNvPr id="6" name="Rectangle 12"/>
            <p:cNvSpPr>
              <a:spLocks noChangeArrowheads="1"/>
            </p:cNvSpPr>
            <p:nvPr/>
          </p:nvSpPr>
          <p:spPr bwMode="auto">
            <a:xfrm>
              <a:off x="6083572" y="3283893"/>
              <a:ext cx="1728788" cy="865187"/>
            </a:xfrm>
            <a:prstGeom prst="rect">
              <a:avLst/>
            </a:prstGeom>
            <a:ln>
              <a:solidFill>
                <a:srgbClr val="FF0000"/>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r>
                <a:rPr lang="en-GB" altLang="en-US" b="1" dirty="0" smtClean="0">
                  <a:solidFill>
                    <a:schemeClr val="tx1"/>
                  </a:solidFill>
                </a:rPr>
                <a:t>Variable</a:t>
              </a:r>
              <a:endParaRPr lang="en-GB" altLang="en-US" b="1" dirty="0">
                <a:solidFill>
                  <a:schemeClr val="tx1"/>
                </a:solidFill>
              </a:endParaRPr>
            </a:p>
          </p:txBody>
        </p:sp>
        <p:sp>
          <p:nvSpPr>
            <p:cNvPr id="7" name="Line 13"/>
            <p:cNvSpPr>
              <a:spLocks noChangeShapeType="1"/>
            </p:cNvSpPr>
            <p:nvPr/>
          </p:nvSpPr>
          <p:spPr bwMode="auto">
            <a:xfrm>
              <a:off x="2844502" y="3717801"/>
              <a:ext cx="3167062" cy="0"/>
            </a:xfrm>
            <a:prstGeom prst="line">
              <a:avLst/>
            </a:prstGeom>
            <a:ln>
              <a:solidFill>
                <a:schemeClr val="tx1"/>
              </a:solidFill>
              <a:headEnd/>
              <a:tailEnd type="triangle" w="med" len="med"/>
            </a:ln>
          </p:spPr>
          <p:style>
            <a:lnRef idx="2">
              <a:schemeClr val="accent2"/>
            </a:lnRef>
            <a:fillRef idx="1">
              <a:schemeClr val="lt1"/>
            </a:fillRef>
            <a:effectRef idx="0">
              <a:schemeClr val="accent2"/>
            </a:effectRef>
            <a:fontRef idx="minor">
              <a:schemeClr val="dk1"/>
            </a:fontRef>
          </p:style>
          <p:txBody>
            <a:bodyPr/>
            <a:lstStyle/>
            <a:p>
              <a:endParaRPr lang="en-GB"/>
            </a:p>
          </p:txBody>
        </p:sp>
        <p:sp>
          <p:nvSpPr>
            <p:cNvPr id="8" name="Text Box 14"/>
            <p:cNvSpPr txBox="1">
              <a:spLocks noChangeArrowheads="1"/>
            </p:cNvSpPr>
            <p:nvPr/>
          </p:nvSpPr>
          <p:spPr bwMode="auto">
            <a:xfrm>
              <a:off x="3275855" y="3284474"/>
              <a:ext cx="2376413" cy="360996"/>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en-GB" altLang="en-US" b="1" dirty="0" smtClean="0"/>
                <a:t>Operationalization</a:t>
              </a:r>
              <a:endParaRPr lang="en-GB" altLang="en-US" b="1" dirty="0"/>
            </a:p>
          </p:txBody>
        </p:sp>
      </p:grpSp>
    </p:spTree>
    <p:extLst>
      <p:ext uri="{BB962C8B-B14F-4D97-AF65-F5344CB8AC3E}">
        <p14:creationId xmlns:p14="http://schemas.microsoft.com/office/powerpoint/2010/main" val="1666166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Variables</a:t>
            </a:r>
            <a:endParaRPr lang="en-GB" dirty="0"/>
          </a:p>
        </p:txBody>
      </p:sp>
      <p:sp>
        <p:nvSpPr>
          <p:cNvPr id="5" name="Content Placeholder 4"/>
          <p:cNvSpPr>
            <a:spLocks noGrp="1"/>
          </p:cNvSpPr>
          <p:nvPr>
            <p:ph idx="1"/>
          </p:nvPr>
        </p:nvSpPr>
        <p:spPr>
          <a:xfrm>
            <a:off x="457200" y="1600201"/>
            <a:ext cx="8229600" cy="1612776"/>
          </a:xfrm>
        </p:spPr>
        <p:txBody>
          <a:bodyPr/>
          <a:lstStyle/>
          <a:p>
            <a:r>
              <a:rPr lang="en-GB" dirty="0" smtClean="0"/>
              <a:t>A variable is an </a:t>
            </a:r>
            <a:r>
              <a:rPr lang="en-GB" dirty="0" smtClean="0">
                <a:solidFill>
                  <a:srgbClr val="FF0000"/>
                </a:solidFill>
              </a:rPr>
              <a:t>empirical measurement </a:t>
            </a:r>
            <a:r>
              <a:rPr lang="en-GB" dirty="0" smtClean="0"/>
              <a:t>of a theoretical concept</a:t>
            </a:r>
          </a:p>
          <a:p>
            <a:r>
              <a:rPr lang="en-GB" dirty="0" smtClean="0"/>
              <a:t>Key features of a variable: variable name, categories, and numeric values.</a:t>
            </a:r>
          </a:p>
          <a:p>
            <a:r>
              <a:rPr lang="en-GB" dirty="0" smtClean="0"/>
              <a:t>Example:</a:t>
            </a:r>
            <a:endParaRPr lang="en-GB" dirty="0"/>
          </a:p>
          <a:p>
            <a:pPr marL="0" indent="0">
              <a:buNone/>
            </a:pPr>
            <a:endParaRPr lang="en-GB" dirty="0" smtClean="0"/>
          </a:p>
          <a:p>
            <a:endParaRPr lang="en-GB" dirty="0" smtClean="0"/>
          </a:p>
          <a:p>
            <a:endParaRPr lang="en-GB" dirty="0"/>
          </a:p>
        </p:txBody>
      </p:sp>
      <p:grpSp>
        <p:nvGrpSpPr>
          <p:cNvPr id="78" name="Group 77"/>
          <p:cNvGrpSpPr/>
          <p:nvPr/>
        </p:nvGrpSpPr>
        <p:grpSpPr>
          <a:xfrm>
            <a:off x="899592" y="3212976"/>
            <a:ext cx="7704856" cy="2794687"/>
            <a:chOff x="683568" y="3356992"/>
            <a:chExt cx="7704856" cy="2794687"/>
          </a:xfrm>
        </p:grpSpPr>
        <p:sp>
          <p:nvSpPr>
            <p:cNvPr id="3" name="TextBox 2"/>
            <p:cNvSpPr txBox="1"/>
            <p:nvPr/>
          </p:nvSpPr>
          <p:spPr>
            <a:xfrm>
              <a:off x="683568" y="3356992"/>
              <a:ext cx="1728192" cy="360996"/>
            </a:xfrm>
            <a:prstGeom prst="rect">
              <a:avLst/>
            </a:prstGeom>
            <a:noFill/>
          </p:spPr>
          <p:txBody>
            <a:bodyPr wrap="square" rtlCol="0">
              <a:spAutoFit/>
            </a:bodyPr>
            <a:lstStyle/>
            <a:p>
              <a:r>
                <a:rPr lang="en-GB" b="0" dirty="0" smtClean="0">
                  <a:solidFill>
                    <a:srgbClr val="FF0000"/>
                  </a:solidFill>
                  <a:latin typeface="Calibri" panose="020F0502020204030204" pitchFamily="34" charset="0"/>
                </a:rPr>
                <a:t>Variable name</a:t>
              </a:r>
              <a:endParaRPr lang="en-GB" b="0" dirty="0">
                <a:solidFill>
                  <a:srgbClr val="FF0000"/>
                </a:solidFill>
                <a:latin typeface="Calibri" panose="020F0502020204030204" pitchFamily="34" charset="0"/>
              </a:endParaRPr>
            </a:p>
          </p:txBody>
        </p:sp>
        <p:sp>
          <p:nvSpPr>
            <p:cNvPr id="7" name="TextBox 6"/>
            <p:cNvSpPr txBox="1"/>
            <p:nvPr/>
          </p:nvSpPr>
          <p:spPr>
            <a:xfrm>
              <a:off x="3347864" y="3356992"/>
              <a:ext cx="1944216" cy="360996"/>
            </a:xfrm>
            <a:prstGeom prst="rect">
              <a:avLst/>
            </a:prstGeom>
            <a:noFill/>
          </p:spPr>
          <p:txBody>
            <a:bodyPr wrap="square" rtlCol="0">
              <a:spAutoFit/>
            </a:bodyPr>
            <a:lstStyle/>
            <a:p>
              <a:r>
                <a:rPr lang="en-GB" b="0" dirty="0" smtClean="0">
                  <a:solidFill>
                    <a:srgbClr val="FF0000"/>
                  </a:solidFill>
                  <a:latin typeface="Calibri" panose="020F0502020204030204" pitchFamily="34" charset="0"/>
                </a:rPr>
                <a:t>Categories</a:t>
              </a:r>
              <a:endParaRPr lang="en-GB" b="0" dirty="0">
                <a:solidFill>
                  <a:srgbClr val="FF0000"/>
                </a:solidFill>
                <a:latin typeface="Calibri" panose="020F0502020204030204" pitchFamily="34" charset="0"/>
              </a:endParaRPr>
            </a:p>
          </p:txBody>
        </p:sp>
        <p:sp>
          <p:nvSpPr>
            <p:cNvPr id="8" name="TextBox 7"/>
            <p:cNvSpPr txBox="1"/>
            <p:nvPr/>
          </p:nvSpPr>
          <p:spPr>
            <a:xfrm>
              <a:off x="6156176" y="3356992"/>
              <a:ext cx="2232248" cy="360996"/>
            </a:xfrm>
            <a:prstGeom prst="rect">
              <a:avLst/>
            </a:prstGeom>
            <a:noFill/>
          </p:spPr>
          <p:txBody>
            <a:bodyPr wrap="square" rtlCol="0">
              <a:spAutoFit/>
            </a:bodyPr>
            <a:lstStyle/>
            <a:p>
              <a:r>
                <a:rPr lang="en-GB" b="0" dirty="0" smtClean="0">
                  <a:solidFill>
                    <a:srgbClr val="FF0000"/>
                  </a:solidFill>
                  <a:latin typeface="Calibri" panose="020F0502020204030204" pitchFamily="34" charset="0"/>
                </a:rPr>
                <a:t>Numeric values</a:t>
              </a:r>
              <a:endParaRPr lang="en-GB" b="0" dirty="0">
                <a:solidFill>
                  <a:srgbClr val="FF0000"/>
                </a:solidFill>
                <a:latin typeface="Calibri" panose="020F0502020204030204" pitchFamily="34" charset="0"/>
              </a:endParaRPr>
            </a:p>
          </p:txBody>
        </p:sp>
        <p:grpSp>
          <p:nvGrpSpPr>
            <p:cNvPr id="77" name="Group 76"/>
            <p:cNvGrpSpPr/>
            <p:nvPr/>
          </p:nvGrpSpPr>
          <p:grpSpPr>
            <a:xfrm>
              <a:off x="724647" y="3997813"/>
              <a:ext cx="6295625" cy="2153866"/>
              <a:chOff x="724647" y="3997813"/>
              <a:chExt cx="6295625" cy="2153866"/>
            </a:xfrm>
          </p:grpSpPr>
          <p:sp>
            <p:nvSpPr>
              <p:cNvPr id="6" name="TextBox 5"/>
              <p:cNvSpPr txBox="1"/>
              <p:nvPr/>
            </p:nvSpPr>
            <p:spPr>
              <a:xfrm>
                <a:off x="724647" y="4890378"/>
                <a:ext cx="1584176"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Marital status</a:t>
                </a:r>
                <a:endParaRPr lang="en-GB" dirty="0">
                  <a:solidFill>
                    <a:schemeClr val="tx1"/>
                  </a:solidFill>
                  <a:latin typeface="Calibri" panose="020F0502020204030204" pitchFamily="34" charset="0"/>
                </a:endParaRPr>
              </a:p>
            </p:txBody>
          </p:sp>
          <p:sp>
            <p:nvSpPr>
              <p:cNvPr id="9" name="TextBox 8"/>
              <p:cNvSpPr txBox="1"/>
              <p:nvPr/>
            </p:nvSpPr>
            <p:spPr>
              <a:xfrm>
                <a:off x="3488384" y="4004108"/>
                <a:ext cx="1587672"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Married</a:t>
                </a:r>
                <a:endParaRPr lang="en-GB" dirty="0">
                  <a:solidFill>
                    <a:schemeClr val="tx1"/>
                  </a:solidFill>
                  <a:latin typeface="Calibri" panose="020F0502020204030204" pitchFamily="34" charset="0"/>
                </a:endParaRPr>
              </a:p>
            </p:txBody>
          </p:sp>
          <p:sp>
            <p:nvSpPr>
              <p:cNvPr id="10" name="TextBox 9"/>
              <p:cNvSpPr txBox="1"/>
              <p:nvPr/>
            </p:nvSpPr>
            <p:spPr>
              <a:xfrm>
                <a:off x="3488384" y="5372260"/>
                <a:ext cx="1587672"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Separated</a:t>
                </a:r>
                <a:endParaRPr lang="en-GB" dirty="0">
                  <a:solidFill>
                    <a:schemeClr val="tx1"/>
                  </a:solidFill>
                  <a:latin typeface="Calibri" panose="020F0502020204030204" pitchFamily="34" charset="0"/>
                </a:endParaRPr>
              </a:p>
            </p:txBody>
          </p:sp>
          <p:sp>
            <p:nvSpPr>
              <p:cNvPr id="11" name="TextBox 10"/>
              <p:cNvSpPr txBox="1"/>
              <p:nvPr/>
            </p:nvSpPr>
            <p:spPr>
              <a:xfrm>
                <a:off x="3491880" y="4921454"/>
                <a:ext cx="1584176"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Divorced</a:t>
                </a:r>
                <a:endParaRPr lang="en-GB" dirty="0">
                  <a:solidFill>
                    <a:schemeClr val="tx1"/>
                  </a:solidFill>
                  <a:latin typeface="Calibri" panose="020F0502020204030204" pitchFamily="34" charset="0"/>
                </a:endParaRPr>
              </a:p>
            </p:txBody>
          </p:sp>
          <p:sp>
            <p:nvSpPr>
              <p:cNvPr id="12" name="TextBox 11"/>
              <p:cNvSpPr txBox="1"/>
              <p:nvPr/>
            </p:nvSpPr>
            <p:spPr>
              <a:xfrm>
                <a:off x="3488384" y="4437112"/>
                <a:ext cx="1587672"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Widowed</a:t>
                </a:r>
                <a:endParaRPr lang="en-GB" dirty="0">
                  <a:solidFill>
                    <a:schemeClr val="tx1"/>
                  </a:solidFill>
                  <a:latin typeface="Calibri" panose="020F0502020204030204" pitchFamily="34" charset="0"/>
                </a:endParaRPr>
              </a:p>
            </p:txBody>
          </p:sp>
          <p:sp>
            <p:nvSpPr>
              <p:cNvPr id="14" name="TextBox 13"/>
              <p:cNvSpPr txBox="1"/>
              <p:nvPr/>
            </p:nvSpPr>
            <p:spPr>
              <a:xfrm>
                <a:off x="3488384" y="5790683"/>
                <a:ext cx="1587672" cy="360996"/>
              </a:xfrm>
              <a:prstGeom prst="rect">
                <a:avLst/>
              </a:prstGeom>
              <a:noFill/>
            </p:spPr>
            <p:txBody>
              <a:bodyPr wrap="square" rtlCol="0">
                <a:spAutoFit/>
              </a:bodyPr>
              <a:lstStyle/>
              <a:p>
                <a:r>
                  <a:rPr lang="en-GB" dirty="0" smtClean="0">
                    <a:solidFill>
                      <a:schemeClr val="tx1"/>
                    </a:solidFill>
                    <a:latin typeface="Calibri" panose="020F0502020204030204" pitchFamily="34" charset="0"/>
                  </a:rPr>
                  <a:t>Never married</a:t>
                </a:r>
                <a:endParaRPr lang="en-GB" dirty="0">
                  <a:solidFill>
                    <a:schemeClr val="tx1"/>
                  </a:solidFill>
                  <a:latin typeface="Calibri" panose="020F0502020204030204" pitchFamily="34" charset="0"/>
                </a:endParaRPr>
              </a:p>
            </p:txBody>
          </p:sp>
          <p:cxnSp>
            <p:nvCxnSpPr>
              <p:cNvPr id="15" name="Straight Arrow Connector 14"/>
              <p:cNvCxnSpPr>
                <a:stCxn id="6" idx="3"/>
                <a:endCxn id="9" idx="1"/>
              </p:cNvCxnSpPr>
              <p:nvPr/>
            </p:nvCxnSpPr>
            <p:spPr>
              <a:xfrm flipV="1">
                <a:off x="2308823" y="4184606"/>
                <a:ext cx="1179561" cy="88627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6" idx="3"/>
                <a:endCxn id="12" idx="1"/>
              </p:cNvCxnSpPr>
              <p:nvPr/>
            </p:nvCxnSpPr>
            <p:spPr>
              <a:xfrm flipV="1">
                <a:off x="2308823" y="4617610"/>
                <a:ext cx="1179561" cy="45326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11" idx="1"/>
              </p:cNvCxnSpPr>
              <p:nvPr/>
            </p:nvCxnSpPr>
            <p:spPr>
              <a:xfrm>
                <a:off x="2308823" y="5070876"/>
                <a:ext cx="1183057" cy="3107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6" idx="3"/>
                <a:endCxn id="10" idx="1"/>
              </p:cNvCxnSpPr>
              <p:nvPr/>
            </p:nvCxnSpPr>
            <p:spPr>
              <a:xfrm>
                <a:off x="2308823" y="5070876"/>
                <a:ext cx="1179561" cy="48188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6" idx="3"/>
                <a:endCxn id="14" idx="1"/>
              </p:cNvCxnSpPr>
              <p:nvPr/>
            </p:nvCxnSpPr>
            <p:spPr>
              <a:xfrm>
                <a:off x="2308823" y="5070876"/>
                <a:ext cx="1179561" cy="90030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156176" y="3997813"/>
                <a:ext cx="864096" cy="360996"/>
              </a:xfrm>
              <a:prstGeom prst="rect">
                <a:avLst/>
              </a:prstGeom>
              <a:noFill/>
            </p:spPr>
            <p:txBody>
              <a:bodyPr wrap="square" rtlCol="0">
                <a:spAutoFit/>
              </a:bodyPr>
              <a:lstStyle/>
              <a:p>
                <a:pPr algn="ctr"/>
                <a:r>
                  <a:rPr lang="en-GB" dirty="0" smtClean="0">
                    <a:solidFill>
                      <a:schemeClr val="tx1"/>
                    </a:solidFill>
                    <a:latin typeface="Calibri" panose="020F0502020204030204" pitchFamily="34" charset="0"/>
                  </a:rPr>
                  <a:t>1</a:t>
                </a:r>
                <a:endParaRPr lang="en-GB" dirty="0">
                  <a:solidFill>
                    <a:schemeClr val="tx1"/>
                  </a:solidFill>
                  <a:latin typeface="Calibri" panose="020F0502020204030204" pitchFamily="34" charset="0"/>
                </a:endParaRPr>
              </a:p>
            </p:txBody>
          </p:sp>
          <p:sp>
            <p:nvSpPr>
              <p:cNvPr id="42" name="TextBox 41"/>
              <p:cNvSpPr txBox="1"/>
              <p:nvPr/>
            </p:nvSpPr>
            <p:spPr>
              <a:xfrm>
                <a:off x="6156176" y="4437112"/>
                <a:ext cx="864096" cy="360996"/>
              </a:xfrm>
              <a:prstGeom prst="rect">
                <a:avLst/>
              </a:prstGeom>
              <a:noFill/>
            </p:spPr>
            <p:txBody>
              <a:bodyPr wrap="square" rtlCol="0">
                <a:spAutoFit/>
              </a:bodyPr>
              <a:lstStyle/>
              <a:p>
                <a:pPr algn="ctr"/>
                <a:r>
                  <a:rPr lang="en-GB" dirty="0" smtClean="0">
                    <a:solidFill>
                      <a:schemeClr val="tx1"/>
                    </a:solidFill>
                    <a:latin typeface="Calibri" panose="020F0502020204030204" pitchFamily="34" charset="0"/>
                  </a:rPr>
                  <a:t>2</a:t>
                </a:r>
                <a:endParaRPr lang="en-GB" dirty="0">
                  <a:solidFill>
                    <a:schemeClr val="tx1"/>
                  </a:solidFill>
                  <a:latin typeface="Calibri" panose="020F0502020204030204" pitchFamily="34" charset="0"/>
                </a:endParaRPr>
              </a:p>
            </p:txBody>
          </p:sp>
          <p:sp>
            <p:nvSpPr>
              <p:cNvPr id="43" name="TextBox 42"/>
              <p:cNvSpPr txBox="1"/>
              <p:nvPr/>
            </p:nvSpPr>
            <p:spPr>
              <a:xfrm>
                <a:off x="6156176" y="4921454"/>
                <a:ext cx="864096" cy="360996"/>
              </a:xfrm>
              <a:prstGeom prst="rect">
                <a:avLst/>
              </a:prstGeom>
              <a:noFill/>
            </p:spPr>
            <p:txBody>
              <a:bodyPr wrap="square" rtlCol="0">
                <a:spAutoFit/>
              </a:bodyPr>
              <a:lstStyle/>
              <a:p>
                <a:pPr algn="ctr"/>
                <a:r>
                  <a:rPr lang="en-GB" dirty="0" smtClean="0">
                    <a:solidFill>
                      <a:schemeClr val="tx1"/>
                    </a:solidFill>
                    <a:latin typeface="Calibri" panose="020F0502020204030204" pitchFamily="34" charset="0"/>
                  </a:rPr>
                  <a:t>3</a:t>
                </a:r>
                <a:endParaRPr lang="en-GB" dirty="0">
                  <a:solidFill>
                    <a:schemeClr val="tx1"/>
                  </a:solidFill>
                  <a:latin typeface="Calibri" panose="020F0502020204030204" pitchFamily="34" charset="0"/>
                </a:endParaRPr>
              </a:p>
            </p:txBody>
          </p:sp>
          <p:sp>
            <p:nvSpPr>
              <p:cNvPr id="44" name="TextBox 43"/>
              <p:cNvSpPr txBox="1"/>
              <p:nvPr/>
            </p:nvSpPr>
            <p:spPr>
              <a:xfrm>
                <a:off x="6156176" y="5372260"/>
                <a:ext cx="864096" cy="360996"/>
              </a:xfrm>
              <a:prstGeom prst="rect">
                <a:avLst/>
              </a:prstGeom>
              <a:noFill/>
            </p:spPr>
            <p:txBody>
              <a:bodyPr wrap="square" rtlCol="0">
                <a:spAutoFit/>
              </a:bodyPr>
              <a:lstStyle/>
              <a:p>
                <a:pPr algn="ctr"/>
                <a:r>
                  <a:rPr lang="en-GB" dirty="0" smtClean="0">
                    <a:solidFill>
                      <a:schemeClr val="tx1"/>
                    </a:solidFill>
                    <a:latin typeface="Calibri" panose="020F0502020204030204" pitchFamily="34" charset="0"/>
                  </a:rPr>
                  <a:t>4</a:t>
                </a:r>
                <a:endParaRPr lang="en-GB" dirty="0">
                  <a:solidFill>
                    <a:schemeClr val="tx1"/>
                  </a:solidFill>
                  <a:latin typeface="Calibri" panose="020F0502020204030204" pitchFamily="34" charset="0"/>
                </a:endParaRPr>
              </a:p>
            </p:txBody>
          </p:sp>
          <p:sp>
            <p:nvSpPr>
              <p:cNvPr id="45" name="TextBox 44"/>
              <p:cNvSpPr txBox="1"/>
              <p:nvPr/>
            </p:nvSpPr>
            <p:spPr>
              <a:xfrm>
                <a:off x="6156176" y="5790683"/>
                <a:ext cx="864096" cy="360996"/>
              </a:xfrm>
              <a:prstGeom prst="rect">
                <a:avLst/>
              </a:prstGeom>
              <a:noFill/>
            </p:spPr>
            <p:txBody>
              <a:bodyPr wrap="square" rtlCol="0">
                <a:spAutoFit/>
              </a:bodyPr>
              <a:lstStyle/>
              <a:p>
                <a:pPr algn="ctr"/>
                <a:r>
                  <a:rPr lang="en-GB" dirty="0" smtClean="0">
                    <a:solidFill>
                      <a:schemeClr val="tx1"/>
                    </a:solidFill>
                    <a:latin typeface="Calibri" panose="020F0502020204030204" pitchFamily="34" charset="0"/>
                  </a:rPr>
                  <a:t>5</a:t>
                </a:r>
                <a:endParaRPr lang="en-GB" dirty="0">
                  <a:solidFill>
                    <a:schemeClr val="tx1"/>
                  </a:solidFill>
                  <a:latin typeface="Calibri" panose="020F0502020204030204" pitchFamily="34" charset="0"/>
                </a:endParaRPr>
              </a:p>
            </p:txBody>
          </p:sp>
          <p:cxnSp>
            <p:nvCxnSpPr>
              <p:cNvPr id="47" name="Straight Arrow Connector 46"/>
              <p:cNvCxnSpPr>
                <a:stCxn id="9" idx="3"/>
                <a:endCxn id="41" idx="1"/>
              </p:cNvCxnSpPr>
              <p:nvPr/>
            </p:nvCxnSpPr>
            <p:spPr>
              <a:xfrm flipV="1">
                <a:off x="5076056" y="4178311"/>
                <a:ext cx="1080120" cy="629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12" idx="3"/>
                <a:endCxn id="42" idx="1"/>
              </p:cNvCxnSpPr>
              <p:nvPr/>
            </p:nvCxnSpPr>
            <p:spPr>
              <a:xfrm>
                <a:off x="5076056" y="4617610"/>
                <a:ext cx="10801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10" idx="3"/>
                <a:endCxn id="44" idx="1"/>
              </p:cNvCxnSpPr>
              <p:nvPr/>
            </p:nvCxnSpPr>
            <p:spPr>
              <a:xfrm>
                <a:off x="5076056" y="5552758"/>
                <a:ext cx="10801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14" idx="3"/>
                <a:endCxn id="45" idx="1"/>
              </p:cNvCxnSpPr>
              <p:nvPr/>
            </p:nvCxnSpPr>
            <p:spPr>
              <a:xfrm>
                <a:off x="5076056" y="5971181"/>
                <a:ext cx="10801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11" idx="3"/>
                <a:endCxn id="43" idx="1"/>
              </p:cNvCxnSpPr>
              <p:nvPr/>
            </p:nvCxnSpPr>
            <p:spPr>
              <a:xfrm>
                <a:off x="5076056" y="5101952"/>
                <a:ext cx="10801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10044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872" y="274638"/>
            <a:ext cx="8229600" cy="634082"/>
          </a:xfrm>
        </p:spPr>
        <p:txBody>
          <a:bodyPr/>
          <a:lstStyle/>
          <a:p>
            <a:r>
              <a:rPr lang="en-GB" dirty="0" smtClean="0"/>
              <a:t>Variables: organising a dataset</a:t>
            </a:r>
            <a:endParaRPr lang="en-GB" dirty="0"/>
          </a:p>
        </p:txBody>
      </p:sp>
      <p:sp>
        <p:nvSpPr>
          <p:cNvPr id="5" name="Content Placeholder 4"/>
          <p:cNvSpPr>
            <a:spLocks noGrp="1"/>
          </p:cNvSpPr>
          <p:nvPr>
            <p:ph idx="1"/>
          </p:nvPr>
        </p:nvSpPr>
        <p:spPr>
          <a:xfrm>
            <a:off x="662880" y="1268760"/>
            <a:ext cx="8229600" cy="720080"/>
          </a:xfrm>
        </p:spPr>
        <p:txBody>
          <a:bodyPr/>
          <a:lstStyle/>
          <a:p>
            <a:r>
              <a:rPr lang="en-GB" dirty="0" smtClean="0"/>
              <a:t>We generally measure different variables and organise our data in a dataset that looks like this:</a:t>
            </a:r>
            <a:endParaRPr lang="en-GB" dirty="0"/>
          </a:p>
          <a:p>
            <a:pPr marL="0" indent="0">
              <a:buNone/>
            </a:pPr>
            <a:endParaRPr lang="en-GB" dirty="0" smtClean="0"/>
          </a:p>
          <a:p>
            <a:endParaRPr lang="en-GB" dirty="0" smtClean="0"/>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205426809"/>
              </p:ext>
            </p:extLst>
          </p:nvPr>
        </p:nvGraphicFramePr>
        <p:xfrm>
          <a:off x="1835696" y="2564904"/>
          <a:ext cx="6048671" cy="3235960"/>
        </p:xfrm>
        <a:graphic>
          <a:graphicData uri="http://schemas.openxmlformats.org/drawingml/2006/table">
            <a:tbl>
              <a:tblPr firstRow="1" bandRow="1">
                <a:tableStyleId>{21E4AEA4-8DFA-4A89-87EB-49C32662AFE0}</a:tableStyleId>
              </a:tblPr>
              <a:tblGrid>
                <a:gridCol w="1820474"/>
                <a:gridCol w="1409399"/>
                <a:gridCol w="1409399"/>
                <a:gridCol w="1409399"/>
              </a:tblGrid>
              <a:tr h="370840">
                <a:tc>
                  <a:txBody>
                    <a:bodyPr/>
                    <a:lstStyle/>
                    <a:p>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Marital status</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Age</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Voted in last GE</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#1</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5</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20</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0</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#2</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3</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55</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#3</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28</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0</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#4</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43</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#5</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5</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32</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 #6</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61</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1</a:t>
                      </a:r>
                      <a:endParaRPr lang="en-GB" dirty="0">
                        <a:latin typeface="Calibri" panose="020F0502020204030204" pitchFamily="34" charset="0"/>
                      </a:endParaRPr>
                    </a:p>
                  </a:txBody>
                  <a:tcPr/>
                </a:tc>
              </a:tr>
              <a:tr h="370840">
                <a:tc>
                  <a:txBody>
                    <a:bodyPr/>
                    <a:lstStyle/>
                    <a:p>
                      <a:r>
                        <a:rPr lang="en-GB" dirty="0" smtClean="0">
                          <a:latin typeface="Calibri" panose="020F0502020204030204" pitchFamily="34" charset="0"/>
                        </a:rPr>
                        <a:t>Individual</a:t>
                      </a:r>
                      <a:r>
                        <a:rPr lang="en-GB" baseline="0" dirty="0" smtClean="0">
                          <a:latin typeface="Calibri" panose="020F0502020204030204" pitchFamily="34" charset="0"/>
                        </a:rPr>
                        <a:t> #7</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2</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78</a:t>
                      </a:r>
                      <a:endParaRPr lang="en-GB" dirty="0">
                        <a:latin typeface="Calibri" panose="020F0502020204030204" pitchFamily="34" charset="0"/>
                      </a:endParaRPr>
                    </a:p>
                  </a:txBody>
                  <a:tcPr/>
                </a:tc>
                <a:tc>
                  <a:txBody>
                    <a:bodyPr/>
                    <a:lstStyle/>
                    <a:p>
                      <a:r>
                        <a:rPr lang="en-GB" dirty="0" smtClean="0">
                          <a:latin typeface="Calibri" panose="020F0502020204030204" pitchFamily="34" charset="0"/>
                        </a:rPr>
                        <a:t>0</a:t>
                      </a:r>
                      <a:endParaRPr lang="en-GB" dirty="0">
                        <a:latin typeface="Calibri" panose="020F0502020204030204" pitchFamily="34" charset="0"/>
                      </a:endParaRPr>
                    </a:p>
                  </a:txBody>
                  <a:tcPr/>
                </a:tc>
              </a:tr>
            </a:tbl>
          </a:graphicData>
        </a:graphic>
      </p:graphicFrame>
      <p:sp>
        <p:nvSpPr>
          <p:cNvPr id="3" name="TextBox 2"/>
          <p:cNvSpPr txBox="1"/>
          <p:nvPr/>
        </p:nvSpPr>
        <p:spPr>
          <a:xfrm>
            <a:off x="251520" y="3861048"/>
            <a:ext cx="1440160" cy="629660"/>
          </a:xfrm>
          <a:prstGeom prst="rect">
            <a:avLst/>
          </a:prstGeom>
          <a:noFill/>
        </p:spPr>
        <p:txBody>
          <a:bodyPr wrap="square" rtlCol="0">
            <a:spAutoFit/>
          </a:bodyPr>
          <a:lstStyle/>
          <a:p>
            <a:r>
              <a:rPr lang="en-GB" b="0" dirty="0" smtClean="0">
                <a:solidFill>
                  <a:srgbClr val="FF0000"/>
                </a:solidFill>
                <a:latin typeface="Calibri" panose="020F0502020204030204" pitchFamily="34" charset="0"/>
              </a:rPr>
              <a:t>Observations in rows</a:t>
            </a:r>
            <a:endParaRPr lang="en-GB" b="0" dirty="0">
              <a:solidFill>
                <a:srgbClr val="FF0000"/>
              </a:solidFill>
              <a:latin typeface="Calibri" panose="020F0502020204030204" pitchFamily="34" charset="0"/>
            </a:endParaRPr>
          </a:p>
        </p:txBody>
      </p:sp>
      <p:sp>
        <p:nvSpPr>
          <p:cNvPr id="6" name="TextBox 5"/>
          <p:cNvSpPr txBox="1"/>
          <p:nvPr/>
        </p:nvSpPr>
        <p:spPr>
          <a:xfrm>
            <a:off x="4788024" y="2060848"/>
            <a:ext cx="2088232" cy="360996"/>
          </a:xfrm>
          <a:prstGeom prst="rect">
            <a:avLst/>
          </a:prstGeom>
          <a:noFill/>
        </p:spPr>
        <p:txBody>
          <a:bodyPr wrap="square" rtlCol="0">
            <a:spAutoFit/>
          </a:bodyPr>
          <a:lstStyle/>
          <a:p>
            <a:r>
              <a:rPr lang="en-GB" b="0" dirty="0" smtClean="0">
                <a:solidFill>
                  <a:srgbClr val="FF0000"/>
                </a:solidFill>
                <a:latin typeface="Calibri" panose="020F0502020204030204" pitchFamily="34" charset="0"/>
              </a:rPr>
              <a:t>Variables in columns</a:t>
            </a:r>
            <a:endParaRPr lang="en-GB" b="0" dirty="0">
              <a:solidFill>
                <a:srgbClr val="FF0000"/>
              </a:solidFill>
              <a:latin typeface="Calibri" panose="020F0502020204030204" pitchFamily="34" charset="0"/>
            </a:endParaRPr>
          </a:p>
        </p:txBody>
      </p:sp>
      <p:sp>
        <p:nvSpPr>
          <p:cNvPr id="7" name="TextBox 6"/>
          <p:cNvSpPr txBox="1"/>
          <p:nvPr/>
        </p:nvSpPr>
        <p:spPr>
          <a:xfrm>
            <a:off x="827584" y="6093296"/>
            <a:ext cx="7776864" cy="629660"/>
          </a:xfrm>
          <a:prstGeom prst="rect">
            <a:avLst/>
          </a:prstGeom>
          <a:noFill/>
        </p:spPr>
        <p:txBody>
          <a:bodyPr wrap="square" rtlCol="0">
            <a:spAutoFit/>
          </a:bodyPr>
          <a:lstStyle/>
          <a:p>
            <a:pPr algn="ctr"/>
            <a:r>
              <a:rPr lang="en-GB" dirty="0" smtClean="0">
                <a:solidFill>
                  <a:srgbClr val="FF0000"/>
                </a:solidFill>
                <a:latin typeface="Calibri" panose="020F0502020204030204" pitchFamily="34" charset="0"/>
              </a:rPr>
              <a:t>We often need a codebook to know what the name of the variable means and what the numeric values stand for!</a:t>
            </a:r>
            <a:endParaRPr lang="en-GB" dirty="0">
              <a:solidFill>
                <a:srgbClr val="FF0000"/>
              </a:solidFill>
              <a:latin typeface="Calibri" panose="020F0502020204030204" pitchFamily="34" charset="0"/>
            </a:endParaRPr>
          </a:p>
        </p:txBody>
      </p:sp>
    </p:spTree>
    <p:extLst>
      <p:ext uri="{BB962C8B-B14F-4D97-AF65-F5344CB8AC3E}">
        <p14:creationId xmlns:p14="http://schemas.microsoft.com/office/powerpoint/2010/main" val="827369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143000"/>
          </a:xfrm>
        </p:spPr>
        <p:txBody>
          <a:bodyPr/>
          <a:lstStyle/>
          <a:p>
            <a:r>
              <a:rPr lang="en-GB" dirty="0" smtClean="0"/>
              <a:t>Data used today: ESS 2012</a:t>
            </a:r>
            <a:endParaRPr lang="en-GB" dirty="0"/>
          </a:p>
        </p:txBody>
      </p:sp>
      <p:sp>
        <p:nvSpPr>
          <p:cNvPr id="3" name="Content Placeholder 2"/>
          <p:cNvSpPr>
            <a:spLocks noGrp="1"/>
          </p:cNvSpPr>
          <p:nvPr>
            <p:ph idx="1"/>
          </p:nvPr>
        </p:nvSpPr>
        <p:spPr>
          <a:xfrm>
            <a:off x="611560" y="1268760"/>
            <a:ext cx="8409112" cy="5040560"/>
          </a:xfrm>
        </p:spPr>
        <p:txBody>
          <a:bodyPr/>
          <a:lstStyle/>
          <a:p>
            <a:r>
              <a:rPr lang="en-GB" dirty="0" smtClean="0"/>
              <a:t>Today we will use data from the </a:t>
            </a:r>
            <a:r>
              <a:rPr lang="en-GB" dirty="0" smtClean="0">
                <a:solidFill>
                  <a:srgbClr val="FF0000"/>
                </a:solidFill>
              </a:rPr>
              <a:t>European Social Survey</a:t>
            </a:r>
            <a:r>
              <a:rPr lang="en-GB" dirty="0" smtClean="0"/>
              <a:t>.</a:t>
            </a:r>
          </a:p>
          <a:p>
            <a:r>
              <a:rPr lang="en-GB" dirty="0"/>
              <a:t>The </a:t>
            </a:r>
            <a:r>
              <a:rPr lang="en-GB" dirty="0" smtClean="0"/>
              <a:t>ESS </a:t>
            </a:r>
            <a:r>
              <a:rPr lang="en-GB" dirty="0"/>
              <a:t>is </a:t>
            </a:r>
            <a:r>
              <a:rPr lang="en-GB" dirty="0" smtClean="0"/>
              <a:t>a </a:t>
            </a:r>
            <a:r>
              <a:rPr lang="en-GB" dirty="0" smtClean="0">
                <a:solidFill>
                  <a:srgbClr val="FF0000"/>
                </a:solidFill>
              </a:rPr>
              <a:t>survey </a:t>
            </a:r>
            <a:r>
              <a:rPr lang="en-GB" dirty="0"/>
              <a:t>that has been conducted every two years </a:t>
            </a:r>
            <a:r>
              <a:rPr lang="en-GB" dirty="0" smtClean="0"/>
              <a:t>in more than 30 countries in </a:t>
            </a:r>
            <a:r>
              <a:rPr lang="en-GB" dirty="0"/>
              <a:t>Europe since 2001</a:t>
            </a:r>
            <a:r>
              <a:rPr lang="en-GB" dirty="0" smtClean="0"/>
              <a:t>.</a:t>
            </a:r>
          </a:p>
          <a:p>
            <a:r>
              <a:rPr lang="en-GB" dirty="0" smtClean="0"/>
              <a:t>The survey asks about </a:t>
            </a:r>
            <a:r>
              <a:rPr lang="en-GB" dirty="0" smtClean="0">
                <a:solidFill>
                  <a:srgbClr val="FF0000"/>
                </a:solidFill>
              </a:rPr>
              <a:t>social and political attitudes and behaviours</a:t>
            </a:r>
            <a:r>
              <a:rPr lang="en-GB" dirty="0" smtClean="0"/>
              <a:t>.</a:t>
            </a:r>
          </a:p>
          <a:p>
            <a:r>
              <a:rPr lang="en-GB" dirty="0" smtClean="0"/>
              <a:t>We will be using data from the 2012 survey (Round 6) conducted in the UK.</a:t>
            </a:r>
          </a:p>
          <a:p>
            <a:r>
              <a:rPr lang="en-GB" dirty="0" smtClean="0"/>
              <a:t>The dataset (and supplementary materials, including the questionnaire) can be downloaded for free (upon registration) at:</a:t>
            </a:r>
          </a:p>
          <a:p>
            <a:pPr marL="457200" lvl="1" indent="0">
              <a:buNone/>
            </a:pPr>
            <a:r>
              <a:rPr lang="en-GB" dirty="0">
                <a:hlinkClick r:id="rId2"/>
              </a:rPr>
              <a:t>http://www.europeansocialsurvey.org/data/</a:t>
            </a:r>
            <a:endParaRPr lang="en-GB" dirty="0"/>
          </a:p>
          <a:p>
            <a:r>
              <a:rPr lang="en-GB" dirty="0" smtClean="0"/>
              <a:t>The dataset you will be exploring today has been modified for this workshop (it </a:t>
            </a:r>
            <a:r>
              <a:rPr lang="en-GB" smtClean="0"/>
              <a:t>includes fewer </a:t>
            </a:r>
            <a:r>
              <a:rPr lang="en-GB" dirty="0" smtClean="0"/>
              <a:t>variables than the original and some changes have been made in advance).</a:t>
            </a:r>
          </a:p>
          <a:p>
            <a:endParaRPr lang="en-GB" dirty="0"/>
          </a:p>
          <a:p>
            <a:pPr marL="0" indent="0">
              <a:buNone/>
            </a:pPr>
            <a:r>
              <a:rPr lang="en-GB" sz="1400" i="1" dirty="0" smtClean="0"/>
              <a:t>Formal citation for the dataset used today (all credit to the ESS team!):</a:t>
            </a:r>
          </a:p>
          <a:p>
            <a:pPr marL="457200" lvl="1" indent="0">
              <a:buNone/>
            </a:pPr>
            <a:r>
              <a:rPr lang="en-GB" sz="1400" i="1" dirty="0" smtClean="0"/>
              <a:t>“ESS </a:t>
            </a:r>
            <a:r>
              <a:rPr lang="en-GB" sz="1400" i="1" dirty="0"/>
              <a:t>Round 6: European Social Survey Round 6 Data (2012). Data file edition 2.0. Norwegian Social Science Data Services, Norway – Data Archive and distributor of ESS </a:t>
            </a:r>
            <a:r>
              <a:rPr lang="en-GB" sz="1400" i="1" dirty="0" smtClean="0"/>
              <a:t>data”.</a:t>
            </a:r>
            <a:endParaRPr lang="en-GB" sz="1400" i="1" dirty="0"/>
          </a:p>
          <a:p>
            <a:endParaRPr lang="en-GB" dirty="0"/>
          </a:p>
        </p:txBody>
      </p:sp>
    </p:spTree>
    <p:extLst>
      <p:ext uri="{BB962C8B-B14F-4D97-AF65-F5344CB8AC3E}">
        <p14:creationId xmlns:p14="http://schemas.microsoft.com/office/powerpoint/2010/main" val="1286434196"/>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97000"/>
          </a:lnSpc>
          <a:spcBef>
            <a:spcPct val="0"/>
          </a:spcBef>
          <a:spcAft>
            <a:spcPct val="0"/>
          </a:spcAft>
          <a:buClr>
            <a:srgbClr val="000000"/>
          </a:buClr>
          <a:buSzPct val="100000"/>
          <a:buFont typeface="Arial" charset="0"/>
          <a:buNone/>
          <a:tabLst/>
          <a:defRPr kumimoji="0" lang="en-GB" sz="1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97000"/>
          </a:lnSpc>
          <a:spcBef>
            <a:spcPct val="0"/>
          </a:spcBef>
          <a:spcAft>
            <a:spcPct val="0"/>
          </a:spcAft>
          <a:buClr>
            <a:srgbClr val="000000"/>
          </a:buClr>
          <a:buSzPct val="100000"/>
          <a:buFont typeface="Arial" charset="0"/>
          <a:buNone/>
          <a:tabLst/>
          <a:defRPr kumimoji="0" lang="en-GB" sz="1800" b="1"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plate de presentacio pwp AQUESTA">
  <a:themeElements>
    <a:clrScheme name="Template de presentacio pwp AQUES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 de presentacio pwp AQUES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 de presentacio pwp AQUES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 de presentacio pwp AQUES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 de presentacio pwp AQUES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 de presentacio pwp AQUES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 de presentacio pwp AQUES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 de presentacio pwp AQUES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 de presentacio pwp AQUES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 de presentacio pwp AQUES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 de presentacio pwp AQUES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 de presentacio pwp AQUES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 de presentacio pwp AQUES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 de presentacio pwp AQUES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7275</TotalTime>
  <Words>2944</Words>
  <Application>Microsoft Office PowerPoint</Application>
  <PresentationFormat>On-screen Show (4:3)</PresentationFormat>
  <Paragraphs>359</Paragraphs>
  <Slides>57</Slides>
  <Notes>4</Notes>
  <HiddenSlides>0</HiddenSlides>
  <MMClips>0</MMClips>
  <ScaleCrop>false</ScaleCrop>
  <HeadingPairs>
    <vt:vector size="6" baseType="variant">
      <vt:variant>
        <vt:lpstr>Theme</vt:lpstr>
      </vt:variant>
      <vt:variant>
        <vt:i4>3</vt:i4>
      </vt:variant>
      <vt:variant>
        <vt:lpstr>Links</vt:lpstr>
      </vt:variant>
      <vt:variant>
        <vt:i4>2</vt:i4>
      </vt:variant>
      <vt:variant>
        <vt:lpstr>Slide Titles</vt:lpstr>
      </vt:variant>
      <vt:variant>
        <vt:i4>57</vt:i4>
      </vt:variant>
    </vt:vector>
  </HeadingPairs>
  <TitlesOfParts>
    <vt:vector size="62" baseType="lpstr">
      <vt:lpstr>1_Default Design</vt:lpstr>
      <vt:lpstr>Template de presentacio pwp AQUESTA</vt:lpstr>
      <vt:lpstr>Custom Design</vt:lpstr>
      <vt:lpstr>F:\UNI STUFF\en CURS 2014\Events 2014\posterlandscape.doc</vt:lpstr>
      <vt:lpstr>F:\UNI STUFF\en CURS 2014\Events 2014\posterlandscape.doc</vt:lpstr>
      <vt:lpstr>PowerPoint Presentation</vt:lpstr>
      <vt:lpstr>Recommended books</vt:lpstr>
      <vt:lpstr>Outline of today’s workshop</vt:lpstr>
      <vt:lpstr>PowerPoint Presentation</vt:lpstr>
      <vt:lpstr>Typical phases of quantitative research</vt:lpstr>
      <vt:lpstr>From concepts to variables</vt:lpstr>
      <vt:lpstr>Variables</vt:lpstr>
      <vt:lpstr>Variables: organising a dataset</vt:lpstr>
      <vt:lpstr>Data used today: ESS 2012</vt:lpstr>
      <vt:lpstr>PowerPoint Presentation</vt:lpstr>
      <vt:lpstr>IBM SPSS</vt:lpstr>
      <vt:lpstr>Opening the dataset in SPSS</vt:lpstr>
      <vt:lpstr>Exploring the dataset</vt:lpstr>
      <vt:lpstr>The Data Editor</vt:lpstr>
      <vt:lpstr>The Data View</vt:lpstr>
      <vt:lpstr>The Variable View</vt:lpstr>
      <vt:lpstr>The Variable View</vt:lpstr>
      <vt:lpstr>Exploring one variable.   Voting in the last General Election</vt:lpstr>
      <vt:lpstr>Describing one variable</vt:lpstr>
      <vt:lpstr>Describing one variable</vt:lpstr>
      <vt:lpstr>Describing one variable: frequency table</vt:lpstr>
      <vt:lpstr>Describing one variable: frequency table</vt:lpstr>
      <vt:lpstr>Describing one variable: frequency table</vt:lpstr>
      <vt:lpstr>Describing one variable: frequency table</vt:lpstr>
      <vt:lpstr>Setting values as missing</vt:lpstr>
      <vt:lpstr>PowerPoint Presentation</vt:lpstr>
      <vt:lpstr>Setting values as missing</vt:lpstr>
      <vt:lpstr>Setting values as missing</vt:lpstr>
      <vt:lpstr>Frequency table with missing values</vt:lpstr>
      <vt:lpstr>Transforming existing variables.  Recoding political ideology  (the left-right scale)</vt:lpstr>
      <vt:lpstr>Recoding variables</vt:lpstr>
      <vt:lpstr>Recoding variables</vt:lpstr>
      <vt:lpstr>Recoding variables</vt:lpstr>
      <vt:lpstr>Recoding variables</vt:lpstr>
      <vt:lpstr>Recoding variables</vt:lpstr>
      <vt:lpstr>Recoding variables</vt:lpstr>
      <vt:lpstr>Recoding variables</vt:lpstr>
      <vt:lpstr>Recoding variables</vt:lpstr>
      <vt:lpstr>Recoding variables</vt:lpstr>
      <vt:lpstr>Recoding variables</vt:lpstr>
      <vt:lpstr>Recoding variables</vt:lpstr>
      <vt:lpstr>Recoding variables</vt:lpstr>
      <vt:lpstr>Let’s look at two variables together.   “Were people ideologically on the right more likely to vote than those on the left?”</vt:lpstr>
      <vt:lpstr>Cross-tabulation</vt:lpstr>
      <vt:lpstr>Cross-tabulation</vt:lpstr>
      <vt:lpstr>Cross-tabulation</vt:lpstr>
      <vt:lpstr>Cross-tabulation</vt:lpstr>
      <vt:lpstr>Cross-tabulation</vt:lpstr>
      <vt:lpstr>Cross-tabulation</vt:lpstr>
      <vt:lpstr>PowerPoint Presentation</vt:lpstr>
      <vt:lpstr>Saving your analyses</vt:lpstr>
      <vt:lpstr>The quick access button</vt:lpstr>
      <vt:lpstr>Options affecting dialogue boxes</vt:lpstr>
      <vt:lpstr>Options affecting dialogue boxes</vt:lpstr>
      <vt:lpstr>Options affecting dialogue boxes</vt:lpstr>
      <vt:lpstr>Presenting your results</vt:lpstr>
      <vt:lpstr>Weights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dc:title>
  <dc:creator>syst33</dc:creator>
  <cp:lastModifiedBy>Yongyu Zeng</cp:lastModifiedBy>
  <cp:revision>424</cp:revision>
  <cp:lastPrinted>2013-06-18T14:27:25Z</cp:lastPrinted>
  <dcterms:modified xsi:type="dcterms:W3CDTF">2019-06-18T12:51:42Z</dcterms:modified>
</cp:coreProperties>
</file>