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9" r:id="rId3"/>
    <p:sldId id="280" r:id="rId4"/>
    <p:sldId id="260" r:id="rId5"/>
    <p:sldId id="268" r:id="rId6"/>
    <p:sldId id="288" r:id="rId7"/>
    <p:sldId id="273" r:id="rId8"/>
    <p:sldId id="275" r:id="rId9"/>
    <p:sldId id="276" r:id="rId10"/>
    <p:sldId id="277" r:id="rId11"/>
    <p:sldId id="278" r:id="rId12"/>
    <p:sldId id="291" r:id="rId13"/>
    <p:sldId id="292" r:id="rId14"/>
    <p:sldId id="290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9900"/>
    <a:srgbClr val="7332A4"/>
    <a:srgbClr val="132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94" autoAdjust="0"/>
  </p:normalViewPr>
  <p:slideViewPr>
    <p:cSldViewPr snapToGrid="0">
      <p:cViewPr>
        <p:scale>
          <a:sx n="70" d="100"/>
          <a:sy n="70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ask.man.ac.uk\home$\Desktop\1%20A%20CiC5\Slide%20charts%20for%20GD%20launch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k.man.ac.uk\home$\Desktop\1%20A%20CiC5\Call%20launch%202017\Diagrams%20for%20launch%20sli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7163167104112"/>
          <c:y val="4.8238010730216593E-2"/>
          <c:w val="0.88750590551181108"/>
          <c:h val="0.7790891848408338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99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CC0099"/>
              </a:solidFill>
            </c:spPr>
          </c:dPt>
          <c:dLbls>
            <c:numFmt formatCode="General" sourceLinked="0"/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slide!$B$10:$H$10</c:f>
              <c:strCache>
                <c:ptCount val="7"/>
                <c:pt idx="0">
                  <c:v>Small molecule</c:v>
                </c:pt>
                <c:pt idx="1">
                  <c:v>Peptide</c:v>
                </c:pt>
                <c:pt idx="2">
                  <c:v>Cell/gene therapy</c:v>
                </c:pt>
                <c:pt idx="3">
                  <c:v>Other therapeutic</c:v>
                </c:pt>
                <c:pt idx="4">
                  <c:v>Diagnostics</c:v>
                </c:pt>
                <c:pt idx="5">
                  <c:v>Devices</c:v>
                </c:pt>
                <c:pt idx="6">
                  <c:v>Other translational</c:v>
                </c:pt>
              </c:strCache>
            </c:strRef>
          </c:cat>
          <c:val>
            <c:numRef>
              <c:f>slide!$B$11:$H$11</c:f>
              <c:numCache>
                <c:formatCode>General</c:formatCode>
                <c:ptCount val="7"/>
                <c:pt idx="0">
                  <c:v>10</c:v>
                </c:pt>
                <c:pt idx="1">
                  <c:v>2</c:v>
                </c:pt>
                <c:pt idx="2">
                  <c:v>7</c:v>
                </c:pt>
                <c:pt idx="3">
                  <c:v>7</c:v>
                </c:pt>
                <c:pt idx="4">
                  <c:v>16</c:v>
                </c:pt>
                <c:pt idx="5">
                  <c:v>12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7450112"/>
        <c:axId val="297838464"/>
      </c:barChart>
      <c:catAx>
        <c:axId val="297450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300" b="1"/>
            </a:pPr>
            <a:endParaRPr lang="en-US"/>
          </a:p>
        </c:txPr>
        <c:crossAx val="297838464"/>
        <c:crosses val="autoZero"/>
        <c:auto val="1"/>
        <c:lblAlgn val="ctr"/>
        <c:lblOffset val="100"/>
        <c:noMultiLvlLbl val="0"/>
      </c:catAx>
      <c:valAx>
        <c:axId val="297838464"/>
        <c:scaling>
          <c:orientation val="minMax"/>
          <c:max val="20"/>
        </c:scaling>
        <c:delete val="0"/>
        <c:axPos val="l"/>
        <c:numFmt formatCode="General" sourceLinked="1"/>
        <c:majorTickMark val="out"/>
        <c:minorTickMark val="none"/>
        <c:tickLblPos val="nextTo"/>
        <c:crossAx val="297450112"/>
        <c:crosses val="autoZero"/>
        <c:crossBetween val="between"/>
        <c:majorUnit val="5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'Success rates'!$D$4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'Success rates'!$C$5:$C$7</c:f>
              <c:strCache>
                <c:ptCount val="3"/>
                <c:pt idx="0">
                  <c:v>Expression of Interest</c:v>
                </c:pt>
                <c:pt idx="1">
                  <c:v>Full application</c:v>
                </c:pt>
                <c:pt idx="2">
                  <c:v>Funded</c:v>
                </c:pt>
              </c:strCache>
            </c:strRef>
          </c:cat>
          <c:val>
            <c:numRef>
              <c:f>'Success rates'!$D$5:$D$7</c:f>
              <c:numCache>
                <c:formatCode>General</c:formatCode>
                <c:ptCount val="3"/>
                <c:pt idx="0">
                  <c:v>161</c:v>
                </c:pt>
                <c:pt idx="1">
                  <c:v>119</c:v>
                </c:pt>
                <c:pt idx="2">
                  <c:v>14</c:v>
                </c:pt>
              </c:numCache>
            </c:numRef>
          </c:val>
        </c:ser>
        <c:ser>
          <c:idx val="1"/>
          <c:order val="1"/>
          <c:tx>
            <c:strRef>
              <c:f>'Success rates'!$E$4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'Success rates'!$C$5:$C$7</c:f>
              <c:strCache>
                <c:ptCount val="3"/>
                <c:pt idx="0">
                  <c:v>Expression of Interest</c:v>
                </c:pt>
                <c:pt idx="1">
                  <c:v>Full application</c:v>
                </c:pt>
                <c:pt idx="2">
                  <c:v>Funded</c:v>
                </c:pt>
              </c:strCache>
            </c:strRef>
          </c:cat>
          <c:val>
            <c:numRef>
              <c:f>'Success rates'!$E$5:$E$7</c:f>
              <c:numCache>
                <c:formatCode>General</c:formatCode>
                <c:ptCount val="3"/>
                <c:pt idx="0">
                  <c:v>111</c:v>
                </c:pt>
                <c:pt idx="1">
                  <c:v>36</c:v>
                </c:pt>
                <c:pt idx="2">
                  <c:v>16</c:v>
                </c:pt>
              </c:numCache>
            </c:numRef>
          </c:val>
        </c:ser>
        <c:ser>
          <c:idx val="2"/>
          <c:order val="2"/>
          <c:tx>
            <c:strRef>
              <c:f>'Success rates'!$F$4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'Success rates'!$C$5:$C$7</c:f>
              <c:strCache>
                <c:ptCount val="3"/>
                <c:pt idx="0">
                  <c:v>Expression of Interest</c:v>
                </c:pt>
                <c:pt idx="1">
                  <c:v>Full application</c:v>
                </c:pt>
                <c:pt idx="2">
                  <c:v>Funded</c:v>
                </c:pt>
              </c:strCache>
            </c:strRef>
          </c:cat>
          <c:val>
            <c:numRef>
              <c:f>'Success rates'!$F$5:$F$7</c:f>
              <c:numCache>
                <c:formatCode>General</c:formatCode>
                <c:ptCount val="3"/>
                <c:pt idx="0">
                  <c:v>64</c:v>
                </c:pt>
                <c:pt idx="1">
                  <c:v>31</c:v>
                </c:pt>
                <c:pt idx="2">
                  <c:v>15</c:v>
                </c:pt>
              </c:numCache>
            </c:numRef>
          </c:val>
        </c:ser>
        <c:ser>
          <c:idx val="3"/>
          <c:order val="3"/>
          <c:tx>
            <c:strRef>
              <c:f>'Success rates'!$G$4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'Success rates'!$C$5:$C$7</c:f>
              <c:strCache>
                <c:ptCount val="3"/>
                <c:pt idx="0">
                  <c:v>Expression of Interest</c:v>
                </c:pt>
                <c:pt idx="1">
                  <c:v>Full application</c:v>
                </c:pt>
                <c:pt idx="2">
                  <c:v>Funded</c:v>
                </c:pt>
              </c:strCache>
            </c:strRef>
          </c:cat>
          <c:val>
            <c:numRef>
              <c:f>'Success rates'!$G$5:$G$7</c:f>
              <c:numCache>
                <c:formatCode>General</c:formatCode>
                <c:ptCount val="3"/>
                <c:pt idx="0">
                  <c:v>76</c:v>
                </c:pt>
                <c:pt idx="1">
                  <c:v>35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774912"/>
        <c:axId val="300776448"/>
      </c:barChart>
      <c:catAx>
        <c:axId val="300774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00776448"/>
        <c:crosses val="autoZero"/>
        <c:auto val="1"/>
        <c:lblAlgn val="ctr"/>
        <c:lblOffset val="100"/>
        <c:noMultiLvlLbl val="0"/>
      </c:catAx>
      <c:valAx>
        <c:axId val="3007764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007749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/>
            </a:pPr>
            <a:endParaRPr lang="en-US"/>
          </a:p>
        </c:txPr>
      </c:legendEntry>
      <c:layout>
        <c:manualLayout>
          <c:xMode val="edge"/>
          <c:yMode val="edge"/>
          <c:x val="0.78880511893640926"/>
          <c:y val="0.38716076813204253"/>
          <c:w val="0.19829938534855068"/>
          <c:h val="0.3067997954032555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0.13847</cdr:x>
      <cdr:y>0.30942</cdr:y>
    </cdr:from>
    <cdr:to>
      <cdr:x>0.59137</cdr:x>
      <cdr:y>0.30942</cdr:y>
    </cdr:to>
    <cdr:cxnSp macro="">
      <cdr:nvCxnSpPr>
        <cdr:cNvPr id="6" name="Straight Arrow Connector 5"/>
        <cdr:cNvCxnSpPr/>
      </cdr:nvCxnSpPr>
      <cdr:spPr>
        <a:xfrm xmlns:a="http://schemas.openxmlformats.org/drawingml/2006/main">
          <a:off x="997291" y="1399897"/>
          <a:ext cx="3261814" cy="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tx1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0.21042</cdr:x>
      <cdr:y>0.24004</cdr:y>
    </cdr:from>
    <cdr:to>
      <cdr:x>0.53446</cdr:x>
      <cdr:y>0.30942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515464" y="1085998"/>
          <a:ext cx="2333767" cy="313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dirty="0" smtClean="0"/>
            <a:t>Therapeutic = 36 studies</a:t>
          </a:r>
          <a:endParaRPr lang="en-GB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947C8-1B75-4644-B38D-FBFC456EE8E9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1D38E-7084-43BF-B9DB-131773A84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0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1D38E-7084-43BF-B9DB-131773A84CF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85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50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77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75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310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61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24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93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1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61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05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705D6-4F85-46DD-B7F1-8A5622BF51C6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BDC19-C453-44CA-A30E-867D63D1A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4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arah.barton@manchester.ac.uk" TargetMode="External"/><Relationship Id="rId2" Type="http://schemas.openxmlformats.org/officeDocument/2006/relationships/hyperlink" Target="mailto:anu.suokas@manchester.ac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RD@manchester.ac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504" y="1306587"/>
            <a:ext cx="7772400" cy="1470025"/>
          </a:xfrm>
        </p:spPr>
        <p:txBody>
          <a:bodyPr/>
          <a:lstStyle/>
          <a:p>
            <a:r>
              <a:rPr lang="en-GB" dirty="0" err="1" smtClean="0">
                <a:solidFill>
                  <a:srgbClr val="7030A0"/>
                </a:solidFill>
              </a:rPr>
              <a:t>UoM</a:t>
            </a:r>
            <a:r>
              <a:rPr lang="en-GB" dirty="0" smtClean="0">
                <a:solidFill>
                  <a:srgbClr val="7030A0"/>
                </a:solidFill>
              </a:rPr>
              <a:t>/MRC </a:t>
            </a:r>
            <a:br>
              <a:rPr lang="en-GB" dirty="0" smtClean="0">
                <a:solidFill>
                  <a:srgbClr val="7030A0"/>
                </a:solidFill>
              </a:rPr>
            </a:br>
            <a:r>
              <a:rPr lang="en-GB" dirty="0" smtClean="0">
                <a:solidFill>
                  <a:srgbClr val="7030A0"/>
                </a:solidFill>
              </a:rPr>
              <a:t>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5337"/>
            <a:ext cx="6400800" cy="25134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7332A4"/>
                </a:solidFill>
              </a:rPr>
              <a:t>2017 </a:t>
            </a:r>
            <a:r>
              <a:rPr lang="en-GB" dirty="0">
                <a:solidFill>
                  <a:srgbClr val="7332A4"/>
                </a:solidFill>
              </a:rPr>
              <a:t>Call, guidance and timelines</a:t>
            </a:r>
          </a:p>
          <a:p>
            <a:endParaRPr lang="en-GB" dirty="0" smtClean="0">
              <a:solidFill>
                <a:srgbClr val="7332A4"/>
              </a:solidFill>
            </a:endParaRPr>
          </a:p>
          <a:p>
            <a:r>
              <a:rPr lang="en-GB" dirty="0" smtClean="0">
                <a:solidFill>
                  <a:srgbClr val="7332A4"/>
                </a:solidFill>
              </a:rPr>
              <a:t>Dr Anu Suokas</a:t>
            </a:r>
          </a:p>
          <a:p>
            <a:r>
              <a:rPr lang="en-GB" dirty="0" err="1" smtClean="0">
                <a:solidFill>
                  <a:srgbClr val="7332A4"/>
                </a:solidFill>
              </a:rPr>
              <a:t>UoM</a:t>
            </a:r>
            <a:r>
              <a:rPr lang="en-GB" dirty="0" smtClean="0">
                <a:solidFill>
                  <a:srgbClr val="7332A4"/>
                </a:solidFill>
              </a:rPr>
              <a:t> </a:t>
            </a:r>
            <a:r>
              <a:rPr lang="en-GB" dirty="0" err="1" smtClean="0">
                <a:solidFill>
                  <a:srgbClr val="7332A4"/>
                </a:solidFill>
              </a:rPr>
              <a:t>CiC</a:t>
            </a:r>
            <a:r>
              <a:rPr lang="en-GB" dirty="0" smtClean="0">
                <a:solidFill>
                  <a:srgbClr val="7332A4"/>
                </a:solidFill>
              </a:rPr>
              <a:t> programme manager</a:t>
            </a:r>
          </a:p>
          <a:p>
            <a:r>
              <a:rPr lang="en-GB" dirty="0" smtClean="0">
                <a:solidFill>
                  <a:srgbClr val="7332A4"/>
                </a:solidFill>
              </a:rPr>
              <a:t>Strategic Funding Team</a:t>
            </a:r>
            <a:endParaRPr lang="en-GB" dirty="0">
              <a:solidFill>
                <a:srgbClr val="7332A4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40" y="332656"/>
            <a:ext cx="2100262" cy="1947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18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40618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97" y="1847164"/>
            <a:ext cx="8352928" cy="3843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b="1" dirty="0" smtClean="0">
                <a:solidFill>
                  <a:srgbClr val="FF9900"/>
                </a:solidFill>
              </a:rPr>
              <a:t>Common pitfalls of proposals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Project too early for </a:t>
            </a:r>
            <a:r>
              <a:rPr lang="en-GB" sz="2400" dirty="0" err="1" smtClean="0">
                <a:solidFill>
                  <a:srgbClr val="7030A0"/>
                </a:solidFill>
              </a:rPr>
              <a:t>CiC</a:t>
            </a:r>
            <a:endParaRPr lang="en-GB" sz="2400" dirty="0" smtClean="0">
              <a:solidFill>
                <a:srgbClr val="7030A0"/>
              </a:solidFill>
            </a:endParaRPr>
          </a:p>
          <a:p>
            <a:r>
              <a:rPr lang="en-GB" sz="2400" dirty="0" smtClean="0">
                <a:solidFill>
                  <a:srgbClr val="7030A0"/>
                </a:solidFill>
              </a:rPr>
              <a:t>Investigative studies without a clear path to patients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Approaches that have been tried and tested before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Lack of novelty and/or differentiation from other approaches in development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Approaches that are unlikely to be adopted into clinical practice e.g. high cost, potential safety risks</a:t>
            </a:r>
          </a:p>
          <a:p>
            <a:endParaRPr lang="en-GB" dirty="0" smtClean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07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556" y="2173406"/>
            <a:ext cx="7502749" cy="33266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000" b="1" dirty="0" smtClean="0">
                <a:solidFill>
                  <a:srgbClr val="FF9900"/>
                </a:solidFill>
              </a:rPr>
              <a:t>Good to know: we often experience </a:t>
            </a:r>
            <a:r>
              <a:rPr lang="en-GB" sz="3000" b="1" dirty="0">
                <a:solidFill>
                  <a:srgbClr val="FF9900"/>
                </a:solidFill>
              </a:rPr>
              <a:t>delays with </a:t>
            </a:r>
            <a:r>
              <a:rPr lang="en-GB" sz="3000" b="1" dirty="0" err="1">
                <a:solidFill>
                  <a:srgbClr val="FF9900"/>
                </a:solidFill>
              </a:rPr>
              <a:t>CiC</a:t>
            </a:r>
            <a:r>
              <a:rPr lang="en-GB" sz="3000" b="1" dirty="0">
                <a:solidFill>
                  <a:srgbClr val="FF9900"/>
                </a:solidFill>
              </a:rPr>
              <a:t> project start and progress</a:t>
            </a:r>
            <a:endParaRPr lang="en-GB" sz="3000" dirty="0">
              <a:solidFill>
                <a:srgbClr val="FF9900"/>
              </a:solidFill>
            </a:endParaRPr>
          </a:p>
          <a:p>
            <a:pPr lvl="0"/>
            <a:r>
              <a:rPr lang="en-GB" sz="2400" dirty="0">
                <a:solidFill>
                  <a:srgbClr val="7332A4"/>
                </a:solidFill>
              </a:rPr>
              <a:t>Issues with external </a:t>
            </a:r>
            <a:r>
              <a:rPr lang="en-GB" sz="2400" dirty="0" smtClean="0">
                <a:solidFill>
                  <a:srgbClr val="7332A4"/>
                </a:solidFill>
              </a:rPr>
              <a:t>partners/providers</a:t>
            </a:r>
            <a:endParaRPr lang="en-GB" sz="2400" dirty="0">
              <a:solidFill>
                <a:srgbClr val="7332A4"/>
              </a:solidFill>
            </a:endParaRP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Getting right people into posts</a:t>
            </a: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Issues with sub-contracts and job contracts</a:t>
            </a:r>
            <a:endParaRPr lang="en-GB" sz="2400" dirty="0">
              <a:solidFill>
                <a:srgbClr val="7332A4"/>
              </a:solidFill>
            </a:endParaRP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Patient/participant recruitment</a:t>
            </a:r>
            <a:endParaRPr lang="en-GB" sz="2400" dirty="0">
              <a:solidFill>
                <a:srgbClr val="7332A4"/>
              </a:solidFill>
            </a:endParaRPr>
          </a:p>
          <a:p>
            <a:pPr lvl="0"/>
            <a:r>
              <a:rPr lang="en-GB" sz="2400" dirty="0">
                <a:solidFill>
                  <a:srgbClr val="7332A4"/>
                </a:solidFill>
              </a:rPr>
              <a:t>Mandatory approvals and licences</a:t>
            </a:r>
          </a:p>
          <a:p>
            <a:pPr lvl="0"/>
            <a:r>
              <a:rPr lang="en-GB" sz="2400" dirty="0">
                <a:solidFill>
                  <a:srgbClr val="7332A4"/>
                </a:solidFill>
              </a:rPr>
              <a:t>Methodological issues – when things don’t go to plan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89398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endParaRPr lang="en-GB" dirty="0">
              <a:solidFill>
                <a:srgbClr val="7030A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73" y="3424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110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556" y="2173406"/>
            <a:ext cx="7502749" cy="33266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000" b="1" dirty="0" smtClean="0">
                <a:solidFill>
                  <a:srgbClr val="FF9900"/>
                </a:solidFill>
              </a:rPr>
              <a:t>Be prepared to: </a:t>
            </a:r>
            <a:endParaRPr lang="en-GB" sz="3000" dirty="0">
              <a:solidFill>
                <a:srgbClr val="FF9900"/>
              </a:solidFill>
            </a:endParaRP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Plan your project milestones and outputs</a:t>
            </a: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Draw a realistic time plan</a:t>
            </a: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Allow time for mandatory approvals and setting up contracts</a:t>
            </a: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Let </a:t>
            </a:r>
            <a:r>
              <a:rPr lang="en-GB" sz="2400" dirty="0" err="1" smtClean="0">
                <a:solidFill>
                  <a:srgbClr val="7332A4"/>
                </a:solidFill>
              </a:rPr>
              <a:t>CiC</a:t>
            </a:r>
            <a:r>
              <a:rPr lang="en-GB" sz="2400" dirty="0" smtClean="0">
                <a:solidFill>
                  <a:srgbClr val="7332A4"/>
                </a:solidFill>
              </a:rPr>
              <a:t> programme team know if you experience problems – we may be able to help</a:t>
            </a:r>
          </a:p>
          <a:p>
            <a:pPr lvl="0"/>
            <a:r>
              <a:rPr lang="en-GB" sz="2400" dirty="0" smtClean="0">
                <a:solidFill>
                  <a:srgbClr val="7332A4"/>
                </a:solidFill>
              </a:rPr>
              <a:t>Provide an interim report, a final report, and regular updates from start until 5 years after your project has been completed</a:t>
            </a:r>
            <a:endParaRPr lang="en-GB" sz="2400" dirty="0">
              <a:solidFill>
                <a:srgbClr val="7332A4"/>
              </a:solidFill>
            </a:endParaRP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89398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endParaRPr lang="en-GB" dirty="0">
              <a:solidFill>
                <a:srgbClr val="7030A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73" y="3424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697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601" y="1778925"/>
            <a:ext cx="8568952" cy="44171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 smtClean="0">
                <a:solidFill>
                  <a:srgbClr val="FF9900"/>
                </a:solidFill>
              </a:rPr>
              <a:t>Additional support available</a:t>
            </a:r>
          </a:p>
          <a:p>
            <a:r>
              <a:rPr lang="en-GB" sz="2800" dirty="0" smtClean="0">
                <a:solidFill>
                  <a:srgbClr val="7030A0"/>
                </a:solidFill>
              </a:rPr>
              <a:t>Strategic Funding Team</a:t>
            </a:r>
          </a:p>
          <a:p>
            <a:pPr lvl="1"/>
            <a:r>
              <a:rPr lang="en-GB" sz="2400" dirty="0" smtClean="0">
                <a:solidFill>
                  <a:srgbClr val="7030A0"/>
                </a:solidFill>
              </a:rPr>
              <a:t>Anu Suokas   </a:t>
            </a:r>
            <a:endParaRPr lang="en-GB" sz="2000" dirty="0" smtClean="0">
              <a:solidFill>
                <a:srgbClr val="7030A0"/>
              </a:solidFill>
            </a:endParaRPr>
          </a:p>
          <a:p>
            <a:r>
              <a:rPr lang="en-GB" sz="2800" dirty="0" smtClean="0">
                <a:solidFill>
                  <a:srgbClr val="7030A0"/>
                </a:solidFill>
              </a:rPr>
              <a:t>Pharmacy</a:t>
            </a:r>
          </a:p>
          <a:p>
            <a:pPr lvl="1"/>
            <a:r>
              <a:rPr lang="en-GB" sz="2400" dirty="0" smtClean="0">
                <a:solidFill>
                  <a:srgbClr val="7030A0"/>
                </a:solidFill>
              </a:rPr>
              <a:t>Sam Butterworth</a:t>
            </a:r>
          </a:p>
          <a:p>
            <a:r>
              <a:rPr lang="en-GB" sz="2800" dirty="0" smtClean="0">
                <a:solidFill>
                  <a:srgbClr val="7030A0"/>
                </a:solidFill>
              </a:rPr>
              <a:t>Business Engagement</a:t>
            </a:r>
          </a:p>
          <a:p>
            <a:pPr lvl="1"/>
            <a:r>
              <a:rPr lang="en-GB" sz="2400" dirty="0" smtClean="0">
                <a:solidFill>
                  <a:srgbClr val="7030A0"/>
                </a:solidFill>
              </a:rPr>
              <a:t>Catherine Headley</a:t>
            </a:r>
            <a:endParaRPr lang="en-GB" sz="2000" dirty="0">
              <a:solidFill>
                <a:srgbClr val="7030A0"/>
              </a:solidFill>
            </a:endParaRPr>
          </a:p>
          <a:p>
            <a:pPr lvl="1"/>
            <a:r>
              <a:rPr lang="en-GB" sz="2400" dirty="0">
                <a:solidFill>
                  <a:srgbClr val="7030A0"/>
                </a:solidFill>
              </a:rPr>
              <a:t>Bruce </a:t>
            </a:r>
            <a:r>
              <a:rPr lang="en-GB" sz="2400" dirty="0" smtClean="0">
                <a:solidFill>
                  <a:srgbClr val="7030A0"/>
                </a:solidFill>
              </a:rPr>
              <a:t>Humphrey</a:t>
            </a:r>
            <a:endParaRPr lang="en-GB" sz="2000" dirty="0" smtClean="0">
              <a:solidFill>
                <a:srgbClr val="7030A0"/>
              </a:solidFill>
            </a:endParaRPr>
          </a:p>
          <a:p>
            <a:pPr lvl="1"/>
            <a:r>
              <a:rPr lang="en-GB" sz="2400" dirty="0" smtClean="0">
                <a:solidFill>
                  <a:srgbClr val="7030A0"/>
                </a:solidFill>
              </a:rPr>
              <a:t>MRC Proximity to Discovery funding available</a:t>
            </a:r>
          </a:p>
          <a:p>
            <a:r>
              <a:rPr lang="en-GB" sz="2800" dirty="0" smtClean="0">
                <a:solidFill>
                  <a:srgbClr val="7030A0"/>
                </a:solidFill>
              </a:rPr>
              <a:t>UMIP</a:t>
            </a:r>
          </a:p>
          <a:p>
            <a:pPr lvl="1"/>
            <a:r>
              <a:rPr lang="en-GB" sz="2400" dirty="0" smtClean="0">
                <a:solidFill>
                  <a:srgbClr val="7030A0"/>
                </a:solidFill>
              </a:rPr>
              <a:t>Arnaud </a:t>
            </a:r>
            <a:r>
              <a:rPr lang="en-GB" sz="2400" dirty="0" err="1" smtClean="0">
                <a:solidFill>
                  <a:srgbClr val="7030A0"/>
                </a:solidFill>
              </a:rPr>
              <a:t>Garçon</a:t>
            </a:r>
            <a:endParaRPr lang="en-GB" sz="2000" dirty="0" smtClean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83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63197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56895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FF9900"/>
                </a:solidFill>
              </a:rPr>
              <a:t>Contacts</a:t>
            </a:r>
          </a:p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For advice about proposals and submission process: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Dr Anu Suokas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0161 3060562</a:t>
            </a:r>
          </a:p>
          <a:p>
            <a:r>
              <a:rPr lang="en-GB" sz="2400" dirty="0">
                <a:solidFill>
                  <a:srgbClr val="7030A0"/>
                </a:solidFill>
                <a:hlinkClick r:id="rId2"/>
              </a:rPr>
              <a:t>a</a:t>
            </a:r>
            <a:r>
              <a:rPr lang="en-GB" sz="2400" dirty="0" smtClean="0">
                <a:solidFill>
                  <a:srgbClr val="7030A0"/>
                </a:solidFill>
                <a:hlinkClick r:id="rId2"/>
              </a:rPr>
              <a:t>nu.suokas@manchester.ac.uk</a:t>
            </a:r>
            <a:endParaRPr lang="en-GB" sz="2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For advice about the submissions process:</a:t>
            </a:r>
          </a:p>
          <a:p>
            <a:r>
              <a:rPr lang="en-GB" sz="2400" dirty="0">
                <a:solidFill>
                  <a:srgbClr val="7030A0"/>
                </a:solidFill>
              </a:rPr>
              <a:t>Sarah </a:t>
            </a:r>
            <a:r>
              <a:rPr lang="en-GB" sz="2400" dirty="0" smtClean="0">
                <a:solidFill>
                  <a:srgbClr val="7030A0"/>
                </a:solidFill>
              </a:rPr>
              <a:t>Barton 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0161 2755335</a:t>
            </a:r>
          </a:p>
          <a:p>
            <a:r>
              <a:rPr lang="en-GB" sz="2400" dirty="0" smtClean="0">
                <a:solidFill>
                  <a:srgbClr val="7030A0"/>
                </a:solidFill>
                <a:hlinkClick r:id="rId3"/>
              </a:rPr>
              <a:t>sarah.barton@manchester.ac.uk</a:t>
            </a:r>
            <a:endParaRPr lang="en-GB" sz="2400" dirty="0" smtClean="0">
              <a:solidFill>
                <a:srgbClr val="7030A0"/>
              </a:solidFill>
            </a:endParaRPr>
          </a:p>
          <a:p>
            <a:r>
              <a:rPr lang="en-GB" sz="2400" dirty="0" smtClean="0">
                <a:solidFill>
                  <a:srgbClr val="7030A0"/>
                </a:solidFill>
                <a:hlinkClick r:id="rId4"/>
              </a:rPr>
              <a:t>SFT@manchester.ac.uk</a:t>
            </a:r>
            <a:endParaRPr lang="en-GB" sz="2400" dirty="0" smtClean="0">
              <a:solidFill>
                <a:srgbClr val="7030A0"/>
              </a:solidFill>
            </a:endParaRPr>
          </a:p>
          <a:p>
            <a:endParaRPr lang="en-GB" dirty="0" smtClean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37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46299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MRC 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39626"/>
            <a:ext cx="8352928" cy="4260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Background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Part of the Biomedical </a:t>
            </a:r>
            <a:r>
              <a:rPr lang="en-GB" sz="2400" dirty="0">
                <a:solidFill>
                  <a:srgbClr val="7030A0"/>
                </a:solidFill>
              </a:rPr>
              <a:t>Catalyst </a:t>
            </a:r>
            <a:r>
              <a:rPr lang="en-GB" sz="2400" dirty="0" smtClean="0">
                <a:solidFill>
                  <a:srgbClr val="7030A0"/>
                </a:solidFill>
              </a:rPr>
              <a:t>for translational research by Medical Research Council (MRC) </a:t>
            </a:r>
            <a:r>
              <a:rPr lang="en-GB" sz="2400" dirty="0">
                <a:solidFill>
                  <a:srgbClr val="7030A0"/>
                </a:solidFill>
              </a:rPr>
              <a:t>and Innovate </a:t>
            </a:r>
            <a:r>
              <a:rPr lang="en-GB" sz="2400" dirty="0" smtClean="0">
                <a:solidFill>
                  <a:srgbClr val="7030A0"/>
                </a:solidFill>
              </a:rPr>
              <a:t>UK</a:t>
            </a:r>
          </a:p>
          <a:p>
            <a:r>
              <a:rPr lang="en-GB" sz="2400" dirty="0">
                <a:solidFill>
                  <a:srgbClr val="7030A0"/>
                </a:solidFill>
              </a:rPr>
              <a:t>A</a:t>
            </a:r>
            <a:r>
              <a:rPr lang="en-GB" sz="2400" dirty="0" smtClean="0">
                <a:solidFill>
                  <a:srgbClr val="7030A0"/>
                </a:solidFill>
              </a:rPr>
              <a:t>nnual </a:t>
            </a:r>
            <a:r>
              <a:rPr lang="en-GB" sz="2400" dirty="0">
                <a:solidFill>
                  <a:srgbClr val="7030A0"/>
                </a:solidFill>
              </a:rPr>
              <a:t>awards of £250k-£1.2m to </a:t>
            </a:r>
            <a:r>
              <a:rPr lang="en-GB" sz="2400" dirty="0" smtClean="0">
                <a:solidFill>
                  <a:srgbClr val="7030A0"/>
                </a:solidFill>
              </a:rPr>
              <a:t>universities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Funding for proof-of-concept and </a:t>
            </a:r>
            <a:r>
              <a:rPr lang="en-GB" sz="2400" dirty="0">
                <a:solidFill>
                  <a:srgbClr val="7030A0"/>
                </a:solidFill>
              </a:rPr>
              <a:t>feasibility studies </a:t>
            </a:r>
            <a:r>
              <a:rPr lang="en-GB" sz="2400" dirty="0" smtClean="0">
                <a:solidFill>
                  <a:srgbClr val="7030A0"/>
                </a:solidFill>
              </a:rPr>
              <a:t>leading to applications for follow-on funding 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Each institution has annually an internal call to fund 5-20 projects</a:t>
            </a:r>
            <a:endParaRPr lang="en-GB" sz="2000" dirty="0" smtClean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4" y="44624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01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46299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MRC 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37982"/>
            <a:ext cx="8352928" cy="44433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dirty="0" err="1" smtClean="0">
                <a:solidFill>
                  <a:srgbClr val="FF9900"/>
                </a:solidFill>
              </a:rPr>
              <a:t>CiC</a:t>
            </a:r>
            <a:r>
              <a:rPr lang="en-GB" sz="2800" b="1" dirty="0" smtClean="0">
                <a:solidFill>
                  <a:srgbClr val="FF9900"/>
                </a:solidFill>
              </a:rPr>
              <a:t> at the University of Manchester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Five rounds of funding since 2013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Internal </a:t>
            </a:r>
            <a:r>
              <a:rPr lang="en-GB" sz="2400" dirty="0" err="1" smtClean="0">
                <a:solidFill>
                  <a:srgbClr val="7030A0"/>
                </a:solidFill>
              </a:rPr>
              <a:t>UoM</a:t>
            </a:r>
            <a:r>
              <a:rPr lang="en-GB" sz="2400" dirty="0" smtClean="0">
                <a:solidFill>
                  <a:srgbClr val="7030A0"/>
                </a:solidFill>
              </a:rPr>
              <a:t> CiC5 call for 2017 is now open</a:t>
            </a:r>
          </a:p>
          <a:p>
            <a:r>
              <a:rPr lang="en-GB" sz="2400" dirty="0">
                <a:solidFill>
                  <a:srgbClr val="7030A0"/>
                </a:solidFill>
              </a:rPr>
              <a:t>We have secured up to £700k of MRC funding per </a:t>
            </a:r>
            <a:r>
              <a:rPr lang="en-GB" sz="2400" dirty="0" smtClean="0">
                <a:solidFill>
                  <a:srgbClr val="7030A0"/>
                </a:solidFill>
              </a:rPr>
              <a:t>round; additional </a:t>
            </a:r>
            <a:r>
              <a:rPr lang="en-GB" sz="2400" dirty="0">
                <a:solidFill>
                  <a:srgbClr val="7030A0"/>
                </a:solidFill>
              </a:rPr>
              <a:t>resources </a:t>
            </a:r>
            <a:r>
              <a:rPr lang="en-GB" sz="2400" dirty="0" smtClean="0">
                <a:solidFill>
                  <a:srgbClr val="7030A0"/>
                </a:solidFill>
              </a:rPr>
              <a:t>by </a:t>
            </a:r>
            <a:r>
              <a:rPr lang="en-GB" sz="2400" dirty="0">
                <a:solidFill>
                  <a:srgbClr val="7030A0"/>
                </a:solidFill>
              </a:rPr>
              <a:t>the </a:t>
            </a:r>
            <a:r>
              <a:rPr lang="en-GB" sz="2400" dirty="0" smtClean="0">
                <a:solidFill>
                  <a:srgbClr val="7030A0"/>
                </a:solidFill>
              </a:rPr>
              <a:t>University</a:t>
            </a:r>
            <a:endParaRPr lang="en-GB" sz="2400" dirty="0">
              <a:solidFill>
                <a:srgbClr val="7030A0"/>
              </a:solidFill>
            </a:endParaRPr>
          </a:p>
          <a:p>
            <a:r>
              <a:rPr lang="en-GB" sz="2400" dirty="0" smtClean="0">
                <a:solidFill>
                  <a:srgbClr val="7030A0"/>
                </a:solidFill>
              </a:rPr>
              <a:t>In recent years: </a:t>
            </a:r>
          </a:p>
          <a:p>
            <a:pPr lvl="1"/>
            <a:r>
              <a:rPr lang="en-GB" sz="2000" dirty="0" smtClean="0">
                <a:solidFill>
                  <a:srgbClr val="7030A0"/>
                </a:solidFill>
              </a:rPr>
              <a:t>General call theme</a:t>
            </a:r>
          </a:p>
          <a:p>
            <a:pPr lvl="1"/>
            <a:r>
              <a:rPr lang="en-GB" sz="2000" dirty="0" smtClean="0">
                <a:solidFill>
                  <a:srgbClr val="7030A0"/>
                </a:solidFill>
              </a:rPr>
              <a:t>Therapeutics and Diagnostics call themes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Supported so far 56 </a:t>
            </a:r>
            <a:r>
              <a:rPr lang="en-GB" sz="2400" dirty="0">
                <a:solidFill>
                  <a:srgbClr val="7030A0"/>
                </a:solidFill>
              </a:rPr>
              <a:t>translational research </a:t>
            </a:r>
            <a:r>
              <a:rPr lang="en-GB" sz="2400" dirty="0" smtClean="0">
                <a:solidFill>
                  <a:srgbClr val="7030A0"/>
                </a:solidFill>
              </a:rPr>
              <a:t>projects; up to 12 new to start in Autumn 2017</a:t>
            </a:r>
            <a:endParaRPr lang="en-GB" sz="2400" dirty="0">
              <a:solidFill>
                <a:srgbClr val="7030A0"/>
              </a:solidFill>
            </a:endParaRPr>
          </a:p>
          <a:p>
            <a:r>
              <a:rPr lang="en-GB" sz="2400" dirty="0" smtClean="0">
                <a:solidFill>
                  <a:srgbClr val="7030A0"/>
                </a:solidFill>
              </a:rPr>
              <a:t>Funding typically £</a:t>
            </a:r>
            <a:r>
              <a:rPr lang="en-GB" sz="2400" dirty="0">
                <a:solidFill>
                  <a:srgbClr val="7030A0"/>
                </a:solidFill>
              </a:rPr>
              <a:t>4</a:t>
            </a:r>
            <a:r>
              <a:rPr lang="en-GB" sz="2400" dirty="0" smtClean="0">
                <a:solidFill>
                  <a:srgbClr val="7030A0"/>
                </a:solidFill>
              </a:rPr>
              <a:t>0-75k (directly incurred) over 6-12 months</a:t>
            </a:r>
            <a:endParaRPr lang="en-GB" sz="2400" dirty="0">
              <a:solidFill>
                <a:srgbClr val="7030A0"/>
              </a:solidFill>
            </a:endParaRPr>
          </a:p>
          <a:p>
            <a:pPr lvl="1"/>
            <a:endParaRPr lang="en-GB" sz="2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4" y="44624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56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MRC 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Projects funded so far at </a:t>
            </a:r>
            <a:r>
              <a:rPr lang="en-GB" sz="2800" b="1" dirty="0" err="1" smtClean="0">
                <a:solidFill>
                  <a:srgbClr val="FF9900"/>
                </a:solidFill>
              </a:rPr>
              <a:t>UoM</a:t>
            </a:r>
            <a:endParaRPr lang="en-GB" sz="2800" b="1" dirty="0" smtClean="0">
              <a:solidFill>
                <a:srgbClr val="FF9900"/>
              </a:solidFill>
            </a:endParaRPr>
          </a:p>
          <a:p>
            <a:pPr lvl="1"/>
            <a:endParaRPr lang="en-GB" sz="2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4" y="44624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-5400000">
            <a:off x="-310743" y="3385225"/>
            <a:ext cx="2039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Number of projects</a:t>
            </a:r>
            <a:endParaRPr lang="en-GB" b="1" dirty="0"/>
          </a:p>
        </p:txBody>
      </p:sp>
      <p:graphicFrame>
        <p:nvGraphicFramePr>
          <p:cNvPr id="7" name="Chart 6" title="Number of stuides funded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2528574"/>
              </p:ext>
            </p:extLst>
          </p:nvPr>
        </p:nvGraphicFramePr>
        <p:xfrm>
          <a:off x="709120" y="2169994"/>
          <a:ext cx="7202126" cy="45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82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MRC Confidence in Concept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Success rates for previous calls at </a:t>
            </a:r>
            <a:r>
              <a:rPr lang="en-GB" sz="2800" b="1" dirty="0" err="1" smtClean="0">
                <a:solidFill>
                  <a:srgbClr val="FF9900"/>
                </a:solidFill>
              </a:rPr>
              <a:t>UoM</a:t>
            </a:r>
            <a:endParaRPr lang="en-GB" sz="2800" b="1" dirty="0" smtClean="0">
              <a:solidFill>
                <a:srgbClr val="FF9900"/>
              </a:solidFill>
            </a:endParaRPr>
          </a:p>
          <a:p>
            <a:pPr lvl="1"/>
            <a:endParaRPr lang="en-GB" sz="2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4" y="44624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 rot="-5400000">
            <a:off x="-578185" y="3654372"/>
            <a:ext cx="19631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Number of proposals</a:t>
            </a:r>
            <a:endParaRPr lang="en-GB" sz="1600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7180298"/>
              </p:ext>
            </p:extLst>
          </p:nvPr>
        </p:nvGraphicFramePr>
        <p:xfrm>
          <a:off x="723772" y="2180229"/>
          <a:ext cx="5909040" cy="4070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82937" y="2115403"/>
            <a:ext cx="2101755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2017 estimated success rate: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One-third invited to full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25 full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10-12 applications funded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244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63197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Overview of 2017 call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~£700k available funding (for directly incurred project costs)</a:t>
            </a:r>
          </a:p>
          <a:p>
            <a:pPr lvl="1"/>
            <a:r>
              <a:rPr lang="en-GB" sz="2000" dirty="0" smtClean="0">
                <a:solidFill>
                  <a:srgbClr val="7030A0"/>
                </a:solidFill>
              </a:rPr>
              <a:t>Projects </a:t>
            </a:r>
            <a:r>
              <a:rPr lang="en-GB" sz="2000" dirty="0">
                <a:solidFill>
                  <a:srgbClr val="7030A0"/>
                </a:solidFill>
              </a:rPr>
              <a:t>should be </a:t>
            </a:r>
            <a:r>
              <a:rPr lang="en-GB" sz="2000" dirty="0" smtClean="0">
                <a:solidFill>
                  <a:srgbClr val="7030A0"/>
                </a:solidFill>
              </a:rPr>
              <a:t>~6-9 </a:t>
            </a:r>
            <a:r>
              <a:rPr lang="en-GB" sz="2000" dirty="0">
                <a:solidFill>
                  <a:srgbClr val="7030A0"/>
                </a:solidFill>
              </a:rPr>
              <a:t>months duration and </a:t>
            </a:r>
            <a:r>
              <a:rPr lang="en-GB" sz="2000" dirty="0" smtClean="0">
                <a:solidFill>
                  <a:srgbClr val="7030A0"/>
                </a:solidFill>
              </a:rPr>
              <a:t>max £75k (directly incurred)</a:t>
            </a:r>
            <a:endParaRPr lang="en-GB" sz="2400" dirty="0" smtClean="0">
              <a:solidFill>
                <a:srgbClr val="7030A0"/>
              </a:solidFill>
            </a:endParaRPr>
          </a:p>
          <a:p>
            <a:r>
              <a:rPr lang="en-GB" sz="2400" dirty="0" smtClean="0">
                <a:solidFill>
                  <a:srgbClr val="7030A0"/>
                </a:solidFill>
              </a:rPr>
              <a:t>General call but with focus on 2 areas:</a:t>
            </a:r>
          </a:p>
          <a:p>
            <a:pPr lvl="1"/>
            <a:r>
              <a:rPr lang="en-GB" sz="2000" dirty="0" smtClean="0">
                <a:solidFill>
                  <a:srgbClr val="7030A0"/>
                </a:solidFill>
              </a:rPr>
              <a:t>Diagnostics</a:t>
            </a:r>
          </a:p>
          <a:p>
            <a:pPr lvl="2"/>
            <a:r>
              <a:rPr lang="en-GB" sz="2000" dirty="0" smtClean="0">
                <a:solidFill>
                  <a:srgbClr val="7030A0"/>
                </a:solidFill>
              </a:rPr>
              <a:t>Manchester </a:t>
            </a:r>
            <a:r>
              <a:rPr lang="en-GB" sz="2000" dirty="0">
                <a:solidFill>
                  <a:srgbClr val="7030A0"/>
                </a:solidFill>
              </a:rPr>
              <a:t>Molecular Pathology Innovation </a:t>
            </a:r>
            <a:r>
              <a:rPr lang="en-GB" sz="2000" dirty="0" smtClean="0">
                <a:solidFill>
                  <a:srgbClr val="7030A0"/>
                </a:solidFill>
              </a:rPr>
              <a:t>Centre (</a:t>
            </a:r>
            <a:r>
              <a:rPr lang="en-GB" sz="2000" dirty="0" err="1" smtClean="0">
                <a:solidFill>
                  <a:srgbClr val="7030A0"/>
                </a:solidFill>
              </a:rPr>
              <a:t>MMPathIC</a:t>
            </a:r>
            <a:r>
              <a:rPr lang="en-GB" sz="2000" dirty="0">
                <a:solidFill>
                  <a:srgbClr val="7030A0"/>
                </a:solidFill>
              </a:rPr>
              <a:t>)</a:t>
            </a:r>
            <a:r>
              <a:rPr lang="en-GB" sz="2000" dirty="0" smtClean="0">
                <a:solidFill>
                  <a:srgbClr val="7030A0"/>
                </a:solidFill>
              </a:rPr>
              <a:t>; </a:t>
            </a:r>
            <a:r>
              <a:rPr lang="en-GB" sz="2000" dirty="0" err="1" smtClean="0">
                <a:solidFill>
                  <a:srgbClr val="7030A0"/>
                </a:solidFill>
              </a:rPr>
              <a:t>Stoller</a:t>
            </a:r>
            <a:r>
              <a:rPr lang="en-GB" sz="2000" dirty="0" smtClean="0">
                <a:solidFill>
                  <a:srgbClr val="7030A0"/>
                </a:solidFill>
              </a:rPr>
              <a:t> </a:t>
            </a:r>
            <a:r>
              <a:rPr lang="en-GB" sz="2000" dirty="0">
                <a:solidFill>
                  <a:srgbClr val="7030A0"/>
                </a:solidFill>
              </a:rPr>
              <a:t>Biomarker Discovery </a:t>
            </a:r>
            <a:r>
              <a:rPr lang="en-GB" sz="2000" dirty="0" smtClean="0">
                <a:solidFill>
                  <a:srgbClr val="7030A0"/>
                </a:solidFill>
              </a:rPr>
              <a:t>Centre; PET-MR</a:t>
            </a:r>
          </a:p>
          <a:p>
            <a:pPr lvl="1"/>
            <a:r>
              <a:rPr lang="en-GB" sz="2000" dirty="0" smtClean="0">
                <a:solidFill>
                  <a:srgbClr val="7030A0"/>
                </a:solidFill>
              </a:rPr>
              <a:t>Therapeutics</a:t>
            </a:r>
          </a:p>
          <a:p>
            <a:pPr lvl="2"/>
            <a:r>
              <a:rPr lang="en-GB" sz="2000" dirty="0">
                <a:solidFill>
                  <a:srgbClr val="7030A0"/>
                </a:solidFill>
              </a:rPr>
              <a:t>Single Cell Research </a:t>
            </a:r>
            <a:r>
              <a:rPr lang="en-GB" sz="2000" dirty="0" smtClean="0">
                <a:solidFill>
                  <a:srgbClr val="7030A0"/>
                </a:solidFill>
              </a:rPr>
              <a:t>Centre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The above includes medical device development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Category ‘Other’: underpinning </a:t>
            </a:r>
            <a:r>
              <a:rPr lang="en-GB" sz="2400" dirty="0">
                <a:solidFill>
                  <a:srgbClr val="7030A0"/>
                </a:solidFill>
              </a:rPr>
              <a:t>technologies and methodology </a:t>
            </a:r>
            <a:r>
              <a:rPr lang="en-GB" sz="2400" dirty="0" smtClean="0">
                <a:solidFill>
                  <a:srgbClr val="7030A0"/>
                </a:solidFill>
              </a:rPr>
              <a:t>development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Focus on specific disease or patient population</a:t>
            </a:r>
            <a:endParaRPr lang="en-GB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108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63197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FF9900"/>
                </a:solidFill>
              </a:rPr>
              <a:t>Timeline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81819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2339752" y="1484784"/>
            <a:ext cx="3744416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Call open for Expressions of Interest</a:t>
            </a:r>
            <a:endParaRPr lang="en-GB" dirty="0"/>
          </a:p>
        </p:txBody>
      </p:sp>
      <p:sp>
        <p:nvSpPr>
          <p:cNvPr id="5" name="Down Arrow 4"/>
          <p:cNvSpPr/>
          <p:nvPr/>
        </p:nvSpPr>
        <p:spPr>
          <a:xfrm>
            <a:off x="3779912" y="1916832"/>
            <a:ext cx="864096" cy="64807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2339752" y="2564904"/>
            <a:ext cx="3744416" cy="4320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Deadline for </a:t>
            </a:r>
            <a:r>
              <a:rPr lang="en-GB" dirty="0" err="1" smtClean="0"/>
              <a:t>EoI</a:t>
            </a:r>
            <a:r>
              <a:rPr lang="en-GB" dirty="0" smtClean="0"/>
              <a:t> submission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372200" y="2568456"/>
            <a:ext cx="14700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24</a:t>
            </a:r>
            <a:r>
              <a:rPr lang="en-GB" b="1" baseline="30000" dirty="0" smtClean="0">
                <a:solidFill>
                  <a:schemeClr val="tx2"/>
                </a:solidFill>
              </a:rPr>
              <a:t>th</a:t>
            </a:r>
            <a:r>
              <a:rPr lang="en-GB" b="1" dirty="0" smtClean="0">
                <a:solidFill>
                  <a:schemeClr val="tx2"/>
                </a:solidFill>
              </a:rPr>
              <a:t> Feb 2017</a:t>
            </a:r>
          </a:p>
          <a:p>
            <a:r>
              <a:rPr lang="en-GB" sz="2400" b="1" dirty="0">
                <a:solidFill>
                  <a:schemeClr val="tx2"/>
                </a:solidFill>
              </a:rPr>
              <a:t>a</a:t>
            </a:r>
            <a:r>
              <a:rPr lang="en-GB" sz="2400" b="1" dirty="0" smtClean="0">
                <a:solidFill>
                  <a:schemeClr val="tx2"/>
                </a:solidFill>
              </a:rPr>
              <a:t>t 10am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3779912" y="2996952"/>
            <a:ext cx="864096" cy="648072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2353494" y="3645024"/>
            <a:ext cx="3744416" cy="43204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Invitation to submit full proposal</a:t>
            </a:r>
            <a:endParaRPr lang="en-GB" dirty="0"/>
          </a:p>
        </p:txBody>
      </p:sp>
      <p:sp>
        <p:nvSpPr>
          <p:cNvPr id="12" name="Down Arrow 11"/>
          <p:cNvSpPr/>
          <p:nvPr/>
        </p:nvSpPr>
        <p:spPr>
          <a:xfrm>
            <a:off x="3793654" y="4077072"/>
            <a:ext cx="864096" cy="648072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372200" y="367638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17</a:t>
            </a:r>
            <a:r>
              <a:rPr lang="en-GB" baseline="30000" dirty="0" smtClean="0">
                <a:solidFill>
                  <a:schemeClr val="tx2"/>
                </a:solidFill>
              </a:rPr>
              <a:t>th</a:t>
            </a:r>
            <a:r>
              <a:rPr lang="en-GB" dirty="0" smtClean="0">
                <a:solidFill>
                  <a:schemeClr val="tx2"/>
                </a:solidFill>
              </a:rPr>
              <a:t> Mar 2017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353494" y="4725144"/>
            <a:ext cx="3744416" cy="43204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Deadline for full proposal submission</a:t>
            </a:r>
            <a:endParaRPr lang="en-GB" dirty="0"/>
          </a:p>
        </p:txBody>
      </p:sp>
      <p:sp>
        <p:nvSpPr>
          <p:cNvPr id="15" name="Down Arrow 14"/>
          <p:cNvSpPr/>
          <p:nvPr/>
        </p:nvSpPr>
        <p:spPr>
          <a:xfrm>
            <a:off x="3793654" y="5157192"/>
            <a:ext cx="864096" cy="648072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372200" y="4756502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28</a:t>
            </a:r>
            <a:r>
              <a:rPr lang="en-GB" b="1" baseline="30000" dirty="0" smtClean="0">
                <a:solidFill>
                  <a:schemeClr val="tx2"/>
                </a:solidFill>
              </a:rPr>
              <a:t>th</a:t>
            </a:r>
            <a:r>
              <a:rPr lang="en-GB" b="1" dirty="0" smtClean="0">
                <a:solidFill>
                  <a:schemeClr val="tx2"/>
                </a:solidFill>
              </a:rPr>
              <a:t> Apr 2017</a:t>
            </a:r>
          </a:p>
          <a:p>
            <a:r>
              <a:rPr lang="en-GB" sz="2400" b="1" dirty="0">
                <a:solidFill>
                  <a:schemeClr val="tx2"/>
                </a:solidFill>
              </a:rPr>
              <a:t>a</a:t>
            </a:r>
            <a:r>
              <a:rPr lang="en-GB" sz="2400" b="1" dirty="0" smtClean="0">
                <a:solidFill>
                  <a:schemeClr val="tx2"/>
                </a:solidFill>
              </a:rPr>
              <a:t>t 10am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403652" y="5811705"/>
            <a:ext cx="3744416" cy="432048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Announcement of awards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013555" y="3150088"/>
            <a:ext cx="1153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solidFill>
                  <a:schemeClr val="tx2"/>
                </a:solidFill>
              </a:rPr>
              <a:t>EoI</a:t>
            </a:r>
            <a:r>
              <a:rPr lang="en-GB" dirty="0" smtClean="0">
                <a:solidFill>
                  <a:schemeClr val="tx2"/>
                </a:solidFill>
              </a:rPr>
              <a:t> review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13555" y="5296562"/>
            <a:ext cx="1379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Panel review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6304" y="2056202"/>
            <a:ext cx="3209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Information event 15</a:t>
            </a:r>
            <a:r>
              <a:rPr lang="en-GB" baseline="30000" dirty="0" smtClean="0">
                <a:solidFill>
                  <a:schemeClr val="tx2"/>
                </a:solidFill>
              </a:rPr>
              <a:t>th</a:t>
            </a:r>
            <a:r>
              <a:rPr lang="en-GB" dirty="0" smtClean="0">
                <a:solidFill>
                  <a:schemeClr val="tx2"/>
                </a:solidFill>
              </a:rPr>
              <a:t> Feb 2017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72200" y="5843063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19</a:t>
            </a:r>
            <a:r>
              <a:rPr lang="en-GB" baseline="30000" dirty="0" smtClean="0">
                <a:solidFill>
                  <a:schemeClr val="tx2"/>
                </a:solidFill>
              </a:rPr>
              <a:t>th</a:t>
            </a:r>
            <a:r>
              <a:rPr lang="en-GB" dirty="0" smtClean="0">
                <a:solidFill>
                  <a:schemeClr val="tx2"/>
                </a:solidFill>
              </a:rPr>
              <a:t> Jun 2017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3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54" y="10093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br>
              <a:rPr lang="en-GB" dirty="0" smtClean="0">
                <a:solidFill>
                  <a:srgbClr val="7030A0"/>
                </a:solidFill>
              </a:rPr>
            </a:b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96" y="1901756"/>
            <a:ext cx="8352928" cy="4130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FF9900"/>
                </a:solidFill>
              </a:rPr>
              <a:t>Guidance for applicants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Funding is to assess viability of an approach before applying for more substantive translational funding (e.g. MRC DPFS)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Funding is not for complete projects but is for key experiments to overcome a hurdle in the research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Academic-industry interactions are encouraged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Cross-faculty collaborations welcome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Investigators are advised to seek clinician input on medical aspects of the project (e.g. unmet medical need)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373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63197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7030A0"/>
                </a:solidFill>
              </a:rPr>
              <a:t>Confidence in Concept 2017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35292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b="1" dirty="0" smtClean="0">
                <a:solidFill>
                  <a:srgbClr val="FF9900"/>
                </a:solidFill>
              </a:rPr>
              <a:t>Key factors for a competitive proposal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Clear unmet medical need in a defined patient population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Novel and compelling scientific hypothesis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Proposal clearly describes the “killer experiments” that are required before applying for further funding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“Line of sight” for how translational research could be progressed to patients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Innovative approach differentiated from other approaches in development translating into clear patient benefit</a:t>
            </a:r>
          </a:p>
          <a:p>
            <a:r>
              <a:rPr lang="en-GB" sz="2400" dirty="0" smtClean="0">
                <a:solidFill>
                  <a:srgbClr val="7030A0"/>
                </a:solidFill>
              </a:rPr>
              <a:t>Clear strategy for follow-on funding</a:t>
            </a:r>
          </a:p>
          <a:p>
            <a:endParaRPr lang="en-GB" dirty="0" smtClean="0">
              <a:solidFill>
                <a:srgbClr val="FFC000"/>
              </a:solidFill>
            </a:endParaRPr>
          </a:p>
          <a:p>
            <a:endParaRPr lang="en-GB" dirty="0" smtClean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658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26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6361</TotalTime>
  <Words>718</Words>
  <Application>Microsoft Office PowerPoint</Application>
  <PresentationFormat>On-screen Show (4:3)</PresentationFormat>
  <Paragraphs>122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UoM/MRC  Confidence in Concept</vt:lpstr>
      <vt:lpstr>MRC Confidence in Concept</vt:lpstr>
      <vt:lpstr>MRC Confidence in Concept</vt:lpstr>
      <vt:lpstr>MRC Confidence in Concept</vt:lpstr>
      <vt:lpstr>MRC Confidence in Concept</vt:lpstr>
      <vt:lpstr>Confidence in Concept 2017</vt:lpstr>
      <vt:lpstr>Confidence in Concept 2017</vt:lpstr>
      <vt:lpstr>Confidence in Concept 2017 </vt:lpstr>
      <vt:lpstr>Confidence in Concept 2017</vt:lpstr>
      <vt:lpstr>Confidence in Concept 2017</vt:lpstr>
      <vt:lpstr>PowerPoint Presentation</vt:lpstr>
      <vt:lpstr>PowerPoint Presentation</vt:lpstr>
      <vt:lpstr>Confidence in Concept</vt:lpstr>
      <vt:lpstr>Confidence in Concept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MRC Confidence in Concept</dc:title>
  <dc:creator>mhshelp</dc:creator>
  <cp:lastModifiedBy>Anu Suokas</cp:lastModifiedBy>
  <cp:revision>138</cp:revision>
  <cp:lastPrinted>2015-01-23T12:12:15Z</cp:lastPrinted>
  <dcterms:created xsi:type="dcterms:W3CDTF">2014-12-17T17:22:00Z</dcterms:created>
  <dcterms:modified xsi:type="dcterms:W3CDTF">2017-02-15T09:33:34Z</dcterms:modified>
</cp:coreProperties>
</file>