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autoAdjust="0"/>
  </p:normalViewPr>
  <p:slideViewPr>
    <p:cSldViewPr>
      <p:cViewPr varScale="1">
        <p:scale>
          <a:sx n="73" d="100"/>
          <a:sy n="73" d="100"/>
        </p:scale>
        <p:origin x="17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848612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7456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02631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1476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26DAE4-E3C3-4ABF-A4F4-891BCC763281}"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8486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26DAE4-E3C3-4ABF-A4F4-891BCC763281}"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51305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26DAE4-E3C3-4ABF-A4F4-891BCC763281}" type="datetimeFigureOut">
              <a:rPr lang="en-GB" smtClean="0"/>
              <a:t>03/06/2021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81848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26DAE4-E3C3-4ABF-A4F4-891BCC763281}" type="datetimeFigureOut">
              <a:rPr lang="en-GB" smtClean="0"/>
              <a:t>03/06/2021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7399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6DAE4-E3C3-4ABF-A4F4-891BCC763281}" type="datetimeFigureOut">
              <a:rPr lang="en-GB" smtClean="0"/>
              <a:t>03/06/2021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2163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69943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67605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6DAE4-E3C3-4ABF-A4F4-891BCC763281}" type="datetimeFigureOut">
              <a:rPr lang="en-GB" smtClean="0"/>
              <a:t>03/06/2021</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262A0-A19B-4D06-91DF-085BC1923ADF}" type="slidenum">
              <a:rPr lang="en-GB" smtClean="0"/>
              <a:t>‹#›</a:t>
            </a:fld>
            <a:endParaRPr lang="en-GB"/>
          </a:p>
        </p:txBody>
      </p:sp>
    </p:spTree>
    <p:extLst>
      <p:ext uri="{BB962C8B-B14F-4D97-AF65-F5344CB8AC3E}">
        <p14:creationId xmlns:p14="http://schemas.microsoft.com/office/powerpoint/2010/main" val="269305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903626787"/>
              </p:ext>
            </p:extLst>
          </p:nvPr>
        </p:nvGraphicFramePr>
        <p:xfrm>
          <a:off x="2" y="1484784"/>
          <a:ext cx="9143997" cy="5373215"/>
        </p:xfrm>
        <a:graphic>
          <a:graphicData uri="http://schemas.openxmlformats.org/drawingml/2006/table">
            <a:tbl>
              <a:tblPr firstRow="1" bandRow="1">
                <a:tableStyleId>{5C22544A-7EE6-4342-B048-85BDC9FD1C3A}</a:tableStyleId>
              </a:tblPr>
              <a:tblGrid>
                <a:gridCol w="2535731">
                  <a:extLst>
                    <a:ext uri="{9D8B030D-6E8A-4147-A177-3AD203B41FA5}">
                      <a16:colId xmlns:a16="http://schemas.microsoft.com/office/drawing/2014/main" val="20000"/>
                    </a:ext>
                  </a:extLst>
                </a:gridCol>
                <a:gridCol w="307361">
                  <a:extLst>
                    <a:ext uri="{9D8B030D-6E8A-4147-A177-3AD203B41FA5}">
                      <a16:colId xmlns:a16="http://schemas.microsoft.com/office/drawing/2014/main" val="20001"/>
                    </a:ext>
                  </a:extLst>
                </a:gridCol>
                <a:gridCol w="204907">
                  <a:extLst>
                    <a:ext uri="{9D8B030D-6E8A-4147-A177-3AD203B41FA5}">
                      <a16:colId xmlns:a16="http://schemas.microsoft.com/office/drawing/2014/main" val="20002"/>
                    </a:ext>
                  </a:extLst>
                </a:gridCol>
                <a:gridCol w="2177142">
                  <a:extLst>
                    <a:ext uri="{9D8B030D-6E8A-4147-A177-3AD203B41FA5}">
                      <a16:colId xmlns:a16="http://schemas.microsoft.com/office/drawing/2014/main" val="20003"/>
                    </a:ext>
                  </a:extLst>
                </a:gridCol>
                <a:gridCol w="307361">
                  <a:extLst>
                    <a:ext uri="{9D8B030D-6E8A-4147-A177-3AD203B41FA5}">
                      <a16:colId xmlns:a16="http://schemas.microsoft.com/office/drawing/2014/main" val="20004"/>
                    </a:ext>
                  </a:extLst>
                </a:gridCol>
                <a:gridCol w="563495">
                  <a:extLst>
                    <a:ext uri="{9D8B030D-6E8A-4147-A177-3AD203B41FA5}">
                      <a16:colId xmlns:a16="http://schemas.microsoft.com/office/drawing/2014/main" val="20005"/>
                    </a:ext>
                  </a:extLst>
                </a:gridCol>
                <a:gridCol w="1242252">
                  <a:extLst>
                    <a:ext uri="{9D8B030D-6E8A-4147-A177-3AD203B41FA5}">
                      <a16:colId xmlns:a16="http://schemas.microsoft.com/office/drawing/2014/main" val="20006"/>
                    </a:ext>
                  </a:extLst>
                </a:gridCol>
                <a:gridCol w="1805748">
                  <a:extLst>
                    <a:ext uri="{9D8B030D-6E8A-4147-A177-3AD203B41FA5}">
                      <a16:colId xmlns:a16="http://schemas.microsoft.com/office/drawing/2014/main" val="20007"/>
                    </a:ext>
                  </a:extLst>
                </a:gridCol>
              </a:tblGrid>
              <a:tr h="521159">
                <a:tc>
                  <a:txBody>
                    <a:bodyPr/>
                    <a:lstStyle/>
                    <a:p>
                      <a:pPr algn="ctr"/>
                      <a:r>
                        <a:rPr lang="en-GB" sz="1400" dirty="0" smtClean="0"/>
                        <a:t>Specified Hazard</a:t>
                      </a:r>
                    </a:p>
                    <a:p>
                      <a:pPr algn="ctr"/>
                      <a:r>
                        <a:rPr lang="en-GB" sz="1400" b="0" dirty="0" smtClean="0"/>
                        <a:t>(Tick all that apply)</a:t>
                      </a:r>
                      <a:endParaRPr lang="en-GB" sz="1400" b="0" dirty="0"/>
                    </a:p>
                  </a:txBody>
                  <a:tcPr/>
                </a:tc>
                <a:tc>
                  <a:txBody>
                    <a:bodyPr/>
                    <a:lstStyle/>
                    <a:p>
                      <a:endParaRPr lang="en-GB" dirty="0"/>
                    </a:p>
                  </a:txBody>
                  <a:tcPr/>
                </a:tc>
                <a:tc gridSpan="2">
                  <a:txBody>
                    <a:bodyPr/>
                    <a:lstStyle/>
                    <a:p>
                      <a:pPr algn="ctr"/>
                      <a:r>
                        <a:rPr lang="en-GB" sz="1400" dirty="0" smtClean="0"/>
                        <a:t>Storage category</a:t>
                      </a:r>
                    </a:p>
                    <a:p>
                      <a:pPr algn="ctr"/>
                      <a:r>
                        <a:rPr lang="en-GB" sz="1400" b="0" dirty="0" smtClean="0"/>
                        <a:t>(Tick </a:t>
                      </a:r>
                      <a:r>
                        <a:rPr lang="en-GB" sz="1400" b="0" u="sng" dirty="0" smtClean="0"/>
                        <a:t>one</a:t>
                      </a:r>
                      <a:r>
                        <a:rPr lang="en-GB" sz="1400" b="0" dirty="0" smtClean="0"/>
                        <a:t> only)</a:t>
                      </a:r>
                      <a:endParaRPr lang="en-GB" sz="1400" b="0" dirty="0"/>
                    </a:p>
                  </a:txBody>
                  <a:tcPr/>
                </a:tc>
                <a:tc hMerge="1">
                  <a:txBody>
                    <a:bodyPr/>
                    <a:lstStyle/>
                    <a:p>
                      <a:endParaRPr lang="en-GB"/>
                    </a:p>
                  </a:txBody>
                  <a:tcPr/>
                </a:tc>
                <a:tc>
                  <a:txBody>
                    <a:bodyPr/>
                    <a:lstStyle/>
                    <a:p>
                      <a:endParaRPr lang="en-GB" dirty="0"/>
                    </a:p>
                  </a:txBody>
                  <a:tcPr/>
                </a:tc>
                <a:tc gridSpan="3">
                  <a:txBody>
                    <a:bodyPr/>
                    <a:lstStyle/>
                    <a:p>
                      <a:r>
                        <a:rPr lang="en-GB" sz="1400" b="1" dirty="0" smtClean="0"/>
                        <a:t>Detailed description</a:t>
                      </a:r>
                      <a:r>
                        <a:rPr lang="en-GB" sz="1400" b="1" baseline="0" dirty="0" smtClean="0"/>
                        <a:t> of w</a:t>
                      </a:r>
                      <a:r>
                        <a:rPr lang="en-GB" sz="1400" b="1" dirty="0" smtClean="0"/>
                        <a:t>aste</a:t>
                      </a:r>
                      <a:r>
                        <a:rPr lang="en-GB" sz="1400" b="1" baseline="0" dirty="0" smtClean="0"/>
                        <a:t> contents/ component(s)  (</a:t>
                      </a:r>
                      <a:r>
                        <a:rPr lang="en-GB" sz="1400" b="0" baseline="0" dirty="0" smtClean="0"/>
                        <a:t>Do not abbreviate) </a:t>
                      </a:r>
                      <a:endParaRPr lang="en-GB" sz="1400" b="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404277">
                <a:tc>
                  <a:txBody>
                    <a:bodyPr/>
                    <a:lstStyle/>
                    <a:p>
                      <a:r>
                        <a:rPr lang="en-GB" sz="1400" dirty="0" smtClean="0"/>
                        <a:t>Flammable</a:t>
                      </a:r>
                      <a:endParaRPr lang="en-GB" sz="1400" dirty="0"/>
                    </a:p>
                  </a:txBody>
                  <a:tcPr/>
                </a:tc>
                <a:tc>
                  <a:txBody>
                    <a:bodyPr/>
                    <a:lstStyle/>
                    <a:p>
                      <a:endParaRPr lang="en-GB" sz="1400" dirty="0"/>
                    </a:p>
                  </a:txBody>
                  <a:tcPr/>
                </a:tc>
                <a:tc gridSpan="2">
                  <a:txBody>
                    <a:bodyPr/>
                    <a:lstStyle/>
                    <a:p>
                      <a:r>
                        <a:rPr lang="en-GB" sz="1400" dirty="0" smtClean="0"/>
                        <a:t>Flammable</a:t>
                      </a:r>
                      <a:endParaRPr lang="en-GB" sz="1400" dirty="0"/>
                    </a:p>
                  </a:txBody>
                  <a:tcPr/>
                </a:tc>
                <a:tc hMerge="1">
                  <a:txBody>
                    <a:bodyPr/>
                    <a:lstStyle/>
                    <a:p>
                      <a:endParaRPr lang="en-GB"/>
                    </a:p>
                  </a:txBody>
                  <a:tcPr/>
                </a:tc>
                <a:tc>
                  <a:txBody>
                    <a:bodyPr/>
                    <a:lstStyle/>
                    <a:p>
                      <a:endParaRPr lang="en-GB" sz="1400"/>
                    </a:p>
                  </a:txBody>
                  <a:tcPr/>
                </a:tc>
                <a:tc rowSpan="5" gridSpan="3">
                  <a:txBody>
                    <a:bodyPr/>
                    <a:lstStyle/>
                    <a:p>
                      <a:endParaRPr lang="en-GB" sz="1400" dirty="0"/>
                    </a:p>
                  </a:txBody>
                  <a:tcPr/>
                </a:tc>
                <a:tc rowSpan="5" hMerge="1">
                  <a:txBody>
                    <a:bodyPr/>
                    <a:lstStyle/>
                    <a:p>
                      <a:endParaRPr lang="en-GB"/>
                    </a:p>
                  </a:txBody>
                  <a:tcPr/>
                </a:tc>
                <a:tc rowSpan="5" hMerge="1">
                  <a:txBody>
                    <a:bodyPr/>
                    <a:lstStyle/>
                    <a:p>
                      <a:endParaRPr lang="en-GB"/>
                    </a:p>
                  </a:txBody>
                  <a:tcPr/>
                </a:tc>
                <a:extLst>
                  <a:ext uri="{0D108BD9-81ED-4DB2-BD59-A6C34878D82A}">
                    <a16:rowId xmlns:a16="http://schemas.microsoft.com/office/drawing/2014/main" val="10001"/>
                  </a:ext>
                </a:extLst>
              </a:tr>
              <a:tr h="362124">
                <a:tc>
                  <a:txBody>
                    <a:bodyPr/>
                    <a:lstStyle/>
                    <a:p>
                      <a:r>
                        <a:rPr lang="en-GB" sz="1400" dirty="0" smtClean="0"/>
                        <a:t>Corrosive</a:t>
                      </a:r>
                      <a:endParaRPr lang="en-GB" sz="1400" dirty="0"/>
                    </a:p>
                  </a:txBody>
                  <a:tcPr/>
                </a:tc>
                <a:tc>
                  <a:txBody>
                    <a:bodyPr/>
                    <a:lstStyle/>
                    <a:p>
                      <a:endParaRPr lang="en-GB" sz="1400" dirty="0"/>
                    </a:p>
                  </a:txBody>
                  <a:tcPr/>
                </a:tc>
                <a:tc gridSpan="2">
                  <a:txBody>
                    <a:bodyPr/>
                    <a:lstStyle/>
                    <a:p>
                      <a:r>
                        <a:rPr lang="en-GB" sz="1400" dirty="0" smtClean="0"/>
                        <a:t>Corrosive </a:t>
                      </a:r>
                      <a:r>
                        <a:rPr lang="en-GB" sz="1200" dirty="0" smtClean="0"/>
                        <a:t>(Acid)</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2"/>
                  </a:ext>
                </a:extLst>
              </a:tr>
              <a:tr h="362124">
                <a:tc>
                  <a:txBody>
                    <a:bodyPr/>
                    <a:lstStyle/>
                    <a:p>
                      <a:r>
                        <a:rPr lang="en-GB" sz="1400" dirty="0" smtClean="0"/>
                        <a:t>Oxidising</a:t>
                      </a:r>
                      <a:endParaRPr lang="en-GB" sz="1400" dirty="0"/>
                    </a:p>
                  </a:txBody>
                  <a:tcPr/>
                </a:tc>
                <a:tc>
                  <a:txBody>
                    <a:bodyPr/>
                    <a:lstStyle/>
                    <a:p>
                      <a:endParaRPr lang="en-GB" sz="1400"/>
                    </a:p>
                  </a:txBody>
                  <a:tcPr/>
                </a:tc>
                <a:tc gridSpan="2">
                  <a:txBody>
                    <a:bodyPr/>
                    <a:lstStyle/>
                    <a:p>
                      <a:r>
                        <a:rPr lang="en-GB" sz="1400" dirty="0" smtClean="0"/>
                        <a:t>Corrosive </a:t>
                      </a:r>
                      <a:r>
                        <a:rPr lang="en-GB" sz="1200" dirty="0" smtClean="0"/>
                        <a:t>(Alkali)</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3"/>
                  </a:ext>
                </a:extLst>
              </a:tr>
              <a:tr h="362124">
                <a:tc>
                  <a:txBody>
                    <a:bodyPr/>
                    <a:lstStyle/>
                    <a:p>
                      <a:r>
                        <a:rPr lang="en-GB" sz="1400" dirty="0" smtClean="0"/>
                        <a:t>Serious Health Hazard</a:t>
                      </a:r>
                      <a:endParaRPr lang="en-GB" sz="1400" dirty="0"/>
                    </a:p>
                  </a:txBody>
                  <a:tcPr/>
                </a:tc>
                <a:tc>
                  <a:txBody>
                    <a:bodyPr/>
                    <a:lstStyle/>
                    <a:p>
                      <a:endParaRPr lang="en-GB" sz="1400"/>
                    </a:p>
                  </a:txBody>
                  <a:tcPr/>
                </a:tc>
                <a:tc gridSpan="2">
                  <a:txBody>
                    <a:bodyPr/>
                    <a:lstStyle/>
                    <a:p>
                      <a:r>
                        <a:rPr lang="en-GB" sz="1400" dirty="0" smtClean="0"/>
                        <a:t>Oxidising</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4"/>
                  </a:ext>
                </a:extLst>
              </a:tr>
              <a:tr h="362124">
                <a:tc>
                  <a:txBody>
                    <a:bodyPr/>
                    <a:lstStyle/>
                    <a:p>
                      <a:r>
                        <a:rPr lang="en-GB" sz="1400" dirty="0" smtClean="0"/>
                        <a:t>Toxic</a:t>
                      </a:r>
                      <a:endParaRPr lang="en-GB" sz="1400" dirty="0"/>
                    </a:p>
                  </a:txBody>
                  <a:tcPr/>
                </a:tc>
                <a:tc>
                  <a:txBody>
                    <a:bodyPr/>
                    <a:lstStyle/>
                    <a:p>
                      <a:endParaRPr lang="en-GB" sz="1400" dirty="0"/>
                    </a:p>
                  </a:txBody>
                  <a:tcPr/>
                </a:tc>
                <a:tc gridSpan="2">
                  <a:txBody>
                    <a:bodyPr/>
                    <a:lstStyle/>
                    <a:p>
                      <a:r>
                        <a:rPr lang="en-GB" sz="1400" dirty="0" smtClean="0"/>
                        <a:t>Halogenated</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5"/>
                  </a:ext>
                </a:extLst>
              </a:tr>
              <a:tr h="362124">
                <a:tc>
                  <a:txBody>
                    <a:bodyPr/>
                    <a:lstStyle/>
                    <a:p>
                      <a:r>
                        <a:rPr lang="en-GB" sz="1400" dirty="0" smtClean="0"/>
                        <a:t>Harmful to Environment</a:t>
                      </a:r>
                      <a:endParaRPr lang="en-GB" sz="1400" dirty="0"/>
                    </a:p>
                  </a:txBody>
                  <a:tcPr/>
                </a:tc>
                <a:tc>
                  <a:txBody>
                    <a:bodyPr/>
                    <a:lstStyle/>
                    <a:p>
                      <a:endParaRPr lang="en-GB" sz="1400" dirty="0"/>
                    </a:p>
                  </a:txBody>
                  <a:tcPr/>
                </a:tc>
                <a:tc gridSpan="2">
                  <a:txBody>
                    <a:bodyPr/>
                    <a:lstStyle/>
                    <a:p>
                      <a:r>
                        <a:rPr lang="en-GB" sz="1400" dirty="0" smtClean="0"/>
                        <a:t>Health Hazard</a:t>
                      </a:r>
                      <a:endParaRPr lang="en-GB" sz="1400" dirty="0"/>
                    </a:p>
                  </a:txBody>
                  <a:tcPr/>
                </a:tc>
                <a:tc hMerge="1">
                  <a:txBody>
                    <a:bodyPr/>
                    <a:lstStyle/>
                    <a:p>
                      <a:endParaRPr lang="en-GB"/>
                    </a:p>
                  </a:txBody>
                  <a:tcPr/>
                </a:tc>
                <a:tc>
                  <a:txBody>
                    <a:bodyPr/>
                    <a:lstStyle/>
                    <a:p>
                      <a:endParaRPr lang="en-GB" sz="140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u="none" dirty="0" smtClean="0"/>
                        <a:t>Quantity (g/ml)</a:t>
                      </a:r>
                    </a:p>
                  </a:txBody>
                  <a:tcPr/>
                </a:tc>
                <a:tc h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u="sng" dirty="0" smtClean="0"/>
                    </a:p>
                  </a:txBody>
                  <a:tcPr/>
                </a:tc>
                <a:extLst>
                  <a:ext uri="{0D108BD9-81ED-4DB2-BD59-A6C34878D82A}">
                    <a16:rowId xmlns:a16="http://schemas.microsoft.com/office/drawing/2014/main" val="10006"/>
                  </a:ext>
                </a:extLst>
              </a:tr>
              <a:tr h="362124">
                <a:tc>
                  <a:txBody>
                    <a:bodyPr/>
                    <a:lstStyle/>
                    <a:p>
                      <a:r>
                        <a:rPr lang="en-GB" sz="1400" dirty="0" smtClean="0"/>
                        <a:t>Health Hazard</a:t>
                      </a:r>
                      <a:endParaRPr lang="en-GB" sz="1400" dirty="0"/>
                    </a:p>
                  </a:txBody>
                  <a:tcPr/>
                </a:tc>
                <a:tc>
                  <a:txBody>
                    <a:bodyPr/>
                    <a:lstStyle/>
                    <a:p>
                      <a:endParaRPr lang="en-GB" sz="1400"/>
                    </a:p>
                  </a:txBody>
                  <a:tcPr/>
                </a:tc>
                <a:tc gridSpan="2">
                  <a:txBody>
                    <a:bodyPr/>
                    <a:lstStyle/>
                    <a:p>
                      <a:r>
                        <a:rPr lang="en-GB" sz="1400" dirty="0" smtClean="0"/>
                        <a:t>Heavy</a:t>
                      </a:r>
                      <a:r>
                        <a:rPr lang="en-GB" sz="1400" baseline="0" dirty="0" smtClean="0"/>
                        <a:t> Metals</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Solid/ liquid/ 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7"/>
                  </a:ext>
                </a:extLst>
              </a:tr>
              <a:tr h="362124">
                <a:tc>
                  <a:txBody>
                    <a:bodyPr/>
                    <a:lstStyle/>
                    <a:p>
                      <a:r>
                        <a:rPr lang="en-GB" sz="1400" dirty="0" smtClean="0"/>
                        <a:t>Explosive</a:t>
                      </a:r>
                      <a:endParaRPr lang="en-GB" sz="1400" dirty="0"/>
                    </a:p>
                  </a:txBody>
                  <a:tcPr/>
                </a:tc>
                <a:tc>
                  <a:txBody>
                    <a:bodyPr/>
                    <a:lstStyle/>
                    <a:p>
                      <a:endParaRPr lang="en-GB" sz="1400"/>
                    </a:p>
                  </a:txBody>
                  <a:tcPr/>
                </a:tc>
                <a:tc gridSpan="2">
                  <a:txBody>
                    <a:bodyPr/>
                    <a:lstStyle/>
                    <a:p>
                      <a:r>
                        <a:rPr lang="en-GB" sz="1400" dirty="0" smtClean="0"/>
                        <a:t>Serious Health</a:t>
                      </a:r>
                      <a:r>
                        <a:rPr lang="en-GB" sz="1400" baseline="0" dirty="0" smtClean="0"/>
                        <a:t> Hazard/Toxic</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Size of container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8"/>
                  </a:ext>
                </a:extLst>
              </a:tr>
              <a:tr h="521159">
                <a:tc>
                  <a:txBody>
                    <a:bodyPr/>
                    <a:lstStyle/>
                    <a:p>
                      <a:r>
                        <a:rPr lang="en-GB" sz="1400" dirty="0" smtClean="0"/>
                        <a:t>Unknown </a:t>
                      </a:r>
                      <a:r>
                        <a:rPr lang="en-GB" sz="1200" dirty="0" smtClean="0"/>
                        <a:t>(seek advice)</a:t>
                      </a:r>
                      <a:endParaRPr lang="en-GB" sz="1200" dirty="0"/>
                    </a:p>
                  </a:txBody>
                  <a:tcPr/>
                </a:tc>
                <a:tc>
                  <a:txBody>
                    <a:bodyPr/>
                    <a:lstStyle/>
                    <a:p>
                      <a:endParaRPr lang="en-GB" sz="1400" dirty="0"/>
                    </a:p>
                  </a:txBody>
                  <a:tcPr/>
                </a:tc>
                <a:tc gridSpan="2">
                  <a:txBody>
                    <a:bodyPr/>
                    <a:lstStyle/>
                    <a:p>
                      <a:r>
                        <a:rPr lang="en-GB" sz="1400" dirty="0" smtClean="0"/>
                        <a:t>Harmful to Environment</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Type of container</a:t>
                      </a:r>
                    </a:p>
                    <a:p>
                      <a:r>
                        <a:rPr lang="en-GB" sz="1400" dirty="0" smtClean="0"/>
                        <a:t>(glass, plastic etc.)</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9"/>
                  </a:ext>
                </a:extLst>
              </a:tr>
              <a:tr h="347938">
                <a:tc>
                  <a:txBody>
                    <a:bodyPr/>
                    <a:lstStyle/>
                    <a:p>
                      <a:endParaRPr lang="en-GB" sz="1400" dirty="0"/>
                    </a:p>
                  </a:txBody>
                  <a:tcPr/>
                </a:tc>
                <a:tc>
                  <a:txBody>
                    <a:bodyPr/>
                    <a:lstStyle/>
                    <a:p>
                      <a:endParaRPr lang="en-GB" sz="1400" dirty="0"/>
                    </a:p>
                  </a:txBody>
                  <a:tcPr/>
                </a:tc>
                <a:tc gridSpan="2">
                  <a:txBody>
                    <a:bodyPr/>
                    <a:lstStyle/>
                    <a:p>
                      <a:r>
                        <a:rPr lang="en-GB" sz="1400" dirty="0" smtClean="0"/>
                        <a:t>Other </a:t>
                      </a:r>
                      <a:r>
                        <a:rPr lang="en-GB" sz="1200" dirty="0" smtClean="0"/>
                        <a:t>(please specify below)</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N°  of containers</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0"/>
                  </a:ext>
                </a:extLst>
              </a:tr>
              <a:tr h="347938">
                <a:tc>
                  <a:txBody>
                    <a:bodyPr/>
                    <a:lstStyle/>
                    <a:p>
                      <a:endParaRPr lang="en-GB" sz="1400" dirty="0"/>
                    </a:p>
                  </a:txBody>
                  <a:tcPr/>
                </a:tc>
                <a:tc>
                  <a:txBody>
                    <a:bodyPr/>
                    <a:lstStyle/>
                    <a:p>
                      <a:endParaRPr lang="en-GB" sz="1400" dirty="0"/>
                    </a:p>
                  </a:txBody>
                  <a:tcPr/>
                </a:tc>
                <a:tc gridSpan="2">
                  <a:txBody>
                    <a:bodyPr/>
                    <a:lstStyle/>
                    <a:p>
                      <a:endParaRPr lang="en-GB" sz="1400" dirty="0" smtClean="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1"/>
                  </a:ext>
                </a:extLst>
              </a:tr>
              <a:tr h="347938">
                <a:tc gridSpan="8">
                  <a:txBody>
                    <a:bodyPr/>
                    <a:lstStyle/>
                    <a:p>
                      <a:r>
                        <a:rPr lang="en-GB" sz="1600" dirty="0" smtClean="0"/>
                        <a:t>Verified by:</a:t>
                      </a:r>
                      <a:endParaRPr lang="en-GB" sz="1600" dirty="0"/>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extLst>
                  <a:ext uri="{0D108BD9-81ED-4DB2-BD59-A6C34878D82A}">
                    <a16:rowId xmlns:a16="http://schemas.microsoft.com/office/drawing/2014/main" val="10012"/>
                  </a:ext>
                </a:extLst>
              </a:tr>
              <a:tr h="347938">
                <a:tc gridSpan="3">
                  <a:txBody>
                    <a:bodyPr/>
                    <a:lstStyle/>
                    <a:p>
                      <a:r>
                        <a:rPr lang="en-GB" sz="1600" dirty="0" smtClean="0"/>
                        <a:t>Name</a:t>
                      </a:r>
                      <a:endParaRPr lang="en-GB" sz="1600" dirty="0"/>
                    </a:p>
                  </a:txBody>
                  <a:tcPr/>
                </a:tc>
                <a:tc hMerge="1">
                  <a:txBody>
                    <a:bodyPr/>
                    <a:lstStyle/>
                    <a:p>
                      <a:endParaRPr lang="en-GB" sz="1400" dirty="0"/>
                    </a:p>
                  </a:txBody>
                  <a:tcPr/>
                </a:tc>
                <a:tc hMerge="1">
                  <a:txBody>
                    <a:bodyPr/>
                    <a:lstStyle/>
                    <a:p>
                      <a:endParaRPr lang="en-GB" sz="1400" dirty="0" smtClean="0"/>
                    </a:p>
                  </a:txBody>
                  <a:tcPr/>
                </a:tc>
                <a:tc gridSpan="3">
                  <a:txBody>
                    <a:bodyPr/>
                    <a:lstStyle/>
                    <a:p>
                      <a:r>
                        <a:rPr lang="en-GB" sz="1600" dirty="0" smtClean="0"/>
                        <a:t>Signature</a:t>
                      </a:r>
                      <a:endParaRPr lang="en-GB" sz="1600" dirty="0"/>
                    </a:p>
                  </a:txBody>
                  <a:tcPr/>
                </a:tc>
                <a:tc hMerge="1">
                  <a:txBody>
                    <a:bodyPr/>
                    <a:lstStyle/>
                    <a:p>
                      <a:endParaRPr lang="en-GB" sz="1400" dirty="0"/>
                    </a:p>
                  </a:txBody>
                  <a:tcPr/>
                </a:tc>
                <a:tc hMerge="1">
                  <a:txBody>
                    <a:bodyPr/>
                    <a:lstStyle/>
                    <a:p>
                      <a:endParaRPr lang="en-GB" sz="1400" dirty="0" smtClean="0"/>
                    </a:p>
                  </a:txBody>
                  <a:tcPr/>
                </a:tc>
                <a:tc gridSpan="2">
                  <a:txBody>
                    <a:bodyPr/>
                    <a:lstStyle/>
                    <a:p>
                      <a:r>
                        <a:rPr lang="en-GB" sz="1600" dirty="0" smtClean="0"/>
                        <a:t>Position</a:t>
                      </a:r>
                      <a:endParaRPr lang="en-GB" sz="1600" dirty="0"/>
                    </a:p>
                  </a:txBody>
                  <a:tcPr/>
                </a:tc>
                <a:tc hMerge="1">
                  <a:txBody>
                    <a:bodyPr/>
                    <a:lstStyle/>
                    <a:p>
                      <a:endParaRPr lang="en-GB" sz="1400" dirty="0"/>
                    </a:p>
                  </a:txBody>
                  <a:tcPr/>
                </a:tc>
                <a:extLst>
                  <a:ext uri="{0D108BD9-81ED-4DB2-BD59-A6C34878D82A}">
                    <a16:rowId xmlns:a16="http://schemas.microsoft.com/office/drawing/2014/main" val="10013"/>
                  </a:ext>
                </a:extLst>
              </a:tr>
            </a:tbl>
          </a:graphicData>
        </a:graphic>
      </p:graphicFrame>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5374" y="2050492"/>
            <a:ext cx="346939" cy="368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2520" y="2783746"/>
            <a:ext cx="329793" cy="362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8890" y="2428388"/>
            <a:ext cx="349436" cy="35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2520" y="3493031"/>
            <a:ext cx="34694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2521" y="3853071"/>
            <a:ext cx="346940" cy="362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3946" y="4211574"/>
            <a:ext cx="346940" cy="369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1492" y="4581128"/>
            <a:ext cx="35082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5374" y="3146090"/>
            <a:ext cx="346941" cy="346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Users\mtesskk2\AppData\Local\Microsoft\Windows\Temporary Internet Files\Content.IE5\3URTFEVD\600px-Black_check.svg[1].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548326" y="1584811"/>
            <a:ext cx="265211" cy="36004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20073" y="1584488"/>
            <a:ext cx="288031"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1965526592"/>
              </p:ext>
            </p:extLst>
          </p:nvPr>
        </p:nvGraphicFramePr>
        <p:xfrm>
          <a:off x="0" y="1"/>
          <a:ext cx="9144001" cy="1507663"/>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1">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471145">
                <a:tc gridSpan="3">
                  <a:txBody>
                    <a:bodyPr/>
                    <a:lstStyle/>
                    <a:p>
                      <a:pPr algn="ctr"/>
                      <a:r>
                        <a:rPr kumimoji="0" lang="en-GB" sz="2400" u="none" strike="noStrike" kern="1200" cap="none" spc="0" normalizeH="0" baseline="0" noProof="0" dirty="0" smtClean="0">
                          <a:ln>
                            <a:noFill/>
                          </a:ln>
                          <a:effectLst/>
                          <a:uLnTx/>
                          <a:uFillTx/>
                        </a:rPr>
                        <a:t>The </a:t>
                      </a:r>
                      <a:r>
                        <a:rPr kumimoji="0" lang="en-GB" sz="2400" u="none" strike="noStrike" kern="1200" cap="none" spc="0" normalizeH="0" baseline="0" noProof="0" dirty="0" smtClean="0">
                          <a:ln>
                            <a:noFill/>
                          </a:ln>
                          <a:effectLst/>
                          <a:uLnTx/>
                          <a:uFillTx/>
                        </a:rPr>
                        <a:t>MECD </a:t>
                      </a:r>
                      <a:r>
                        <a:rPr kumimoji="0" lang="en-GB" sz="2400" u="none" strike="noStrike" kern="1200" cap="none" spc="0" normalizeH="0" baseline="0" noProof="0" dirty="0" smtClean="0">
                          <a:ln>
                            <a:noFill/>
                          </a:ln>
                          <a:effectLst/>
                          <a:uLnTx/>
                          <a:uFillTx/>
                        </a:rPr>
                        <a:t>Hazardous Waste Deposit Form</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345506">
                <a:tc gridSpan="3">
                  <a:txBody>
                    <a:bodyPr/>
                    <a:lstStyle/>
                    <a:p>
                      <a:r>
                        <a:rPr lang="en-GB" sz="1600" dirty="0" smtClean="0"/>
                        <a:t>Ref No (stores use only)</a:t>
                      </a:r>
                      <a:endParaRPr lang="en-GB" sz="16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1"/>
                  </a:ext>
                </a:extLst>
              </a:tr>
              <a:tr h="345506">
                <a:tc>
                  <a:txBody>
                    <a:bodyPr/>
                    <a:lstStyle/>
                    <a:p>
                      <a:r>
                        <a:rPr lang="en-GB" sz="1600" dirty="0" smtClean="0"/>
                        <a:t>Name</a:t>
                      </a:r>
                      <a:endParaRPr lang="en-GB" sz="1600" dirty="0"/>
                    </a:p>
                  </a:txBody>
                  <a:tcPr/>
                </a:tc>
                <a:tc>
                  <a:txBody>
                    <a:bodyPr/>
                    <a:lstStyle/>
                    <a:p>
                      <a:r>
                        <a:rPr lang="en-GB" sz="1600" dirty="0" smtClean="0"/>
                        <a:t>Signature</a:t>
                      </a:r>
                      <a:endParaRPr lang="en-GB" sz="1600" dirty="0"/>
                    </a:p>
                  </a:txBody>
                  <a:tcPr/>
                </a:tc>
                <a:tc>
                  <a:txBody>
                    <a:bodyPr/>
                    <a:lstStyle/>
                    <a:p>
                      <a:r>
                        <a:rPr lang="en-GB" sz="1600" dirty="0" smtClean="0"/>
                        <a:t>Position</a:t>
                      </a:r>
                      <a:endParaRPr lang="en-GB" sz="1600" dirty="0"/>
                    </a:p>
                  </a:txBody>
                  <a:tcPr/>
                </a:tc>
                <a:extLst>
                  <a:ext uri="{0D108BD9-81ED-4DB2-BD59-A6C34878D82A}">
                    <a16:rowId xmlns:a16="http://schemas.microsoft.com/office/drawing/2014/main" val="10002"/>
                  </a:ext>
                </a:extLst>
              </a:tr>
              <a:tr h="345506">
                <a:tc>
                  <a:txBody>
                    <a:bodyPr/>
                    <a:lstStyle/>
                    <a:p>
                      <a:r>
                        <a:rPr lang="en-GB" sz="1600" dirty="0" smtClean="0"/>
                        <a:t>Lab/building</a:t>
                      </a:r>
                      <a:endParaRPr lang="en-GB" sz="1600" dirty="0"/>
                    </a:p>
                  </a:txBody>
                  <a:tcPr/>
                </a:tc>
                <a:tc>
                  <a:txBody>
                    <a:bodyPr/>
                    <a:lstStyle/>
                    <a:p>
                      <a:r>
                        <a:rPr lang="en-GB" sz="1600" dirty="0" smtClean="0"/>
                        <a:t>School</a:t>
                      </a:r>
                      <a:endParaRPr lang="en-GB" sz="1600" dirty="0"/>
                    </a:p>
                  </a:txBody>
                  <a:tcPr/>
                </a:tc>
                <a:tc>
                  <a:txBody>
                    <a:bodyPr/>
                    <a:lstStyle/>
                    <a:p>
                      <a:r>
                        <a:rPr lang="en-GB" sz="1600" dirty="0" smtClean="0"/>
                        <a:t>Date</a:t>
                      </a:r>
                      <a:endParaRPr lang="en-GB"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39608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3"/>
            <a:ext cx="8208912" cy="1080120"/>
          </a:xfrm>
        </p:spPr>
        <p:txBody>
          <a:bodyPr>
            <a:normAutofit fontScale="90000"/>
          </a:bodyPr>
          <a:lstStyle/>
          <a:p>
            <a:r>
              <a:rPr lang="en-GB" sz="2000" b="1" dirty="0"/>
              <a:t>The </a:t>
            </a:r>
            <a:r>
              <a:rPr lang="en-GB" sz="2000" b="1" dirty="0" smtClean="0"/>
              <a:t>MECD </a:t>
            </a:r>
            <a:r>
              <a:rPr lang="en-GB" sz="2000" b="1" dirty="0"/>
              <a:t>Hazardous Waste Deposit </a:t>
            </a:r>
            <a:r>
              <a:rPr lang="en-GB" sz="2000" b="1" dirty="0" smtClean="0"/>
              <a:t>Form</a:t>
            </a:r>
            <a:br>
              <a:rPr lang="en-GB" sz="2000" b="1" dirty="0" smtClean="0"/>
            </a:br>
            <a:r>
              <a:rPr lang="en-GB" sz="2000" b="1" dirty="0" smtClean="0"/>
              <a:t>Spillages and/or Breakages </a:t>
            </a:r>
            <a:r>
              <a:rPr lang="en-GB" sz="2000" b="1" dirty="0"/>
              <a:t>G</a:t>
            </a:r>
            <a:r>
              <a:rPr lang="en-GB" sz="2000" b="1" dirty="0" smtClean="0"/>
              <a:t>eneral Procedure</a:t>
            </a:r>
            <a:br>
              <a:rPr lang="en-GB" sz="2000" b="1" dirty="0" smtClean="0"/>
            </a:br>
            <a:r>
              <a:rPr lang="en-GB" sz="1300" b="1" dirty="0"/>
              <a:t>ANY SPILLAGES MUST BE RAISED AS A NEAR-MISS TO ENABLE THE CAUSE TO BE FOUND TO AVOID IT HAPPENING AGAIN</a:t>
            </a:r>
            <a:r>
              <a:rPr lang="en-GB" b="1" dirty="0"/>
              <a:t/>
            </a:r>
            <a:br>
              <a:rPr lang="en-GB" b="1" dirty="0"/>
            </a:br>
            <a:r>
              <a:rPr lang="en-GB" dirty="0"/>
              <a:t/>
            </a:r>
            <a:br>
              <a:rPr lang="en-GB" dirty="0"/>
            </a:b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71826825"/>
              </p:ext>
            </p:extLst>
          </p:nvPr>
        </p:nvGraphicFramePr>
        <p:xfrm>
          <a:off x="899592" y="1124744"/>
          <a:ext cx="7416824" cy="5108388"/>
        </p:xfrm>
        <a:graphic>
          <a:graphicData uri="http://schemas.openxmlformats.org/drawingml/2006/table">
            <a:tbl>
              <a:tblPr firstRow="1" firstCol="1" lastRow="1" lastCol="1" bandRow="1" bandCol="1">
                <a:tableStyleId>{5C22544A-7EE6-4342-B048-85BDC9FD1C3A}</a:tableStyleId>
              </a:tblPr>
              <a:tblGrid>
                <a:gridCol w="7416824">
                  <a:extLst>
                    <a:ext uri="{9D8B030D-6E8A-4147-A177-3AD203B41FA5}">
                      <a16:colId xmlns:a16="http://schemas.microsoft.com/office/drawing/2014/main" val="20000"/>
                    </a:ext>
                  </a:extLst>
                </a:gridCol>
              </a:tblGrid>
              <a:tr h="3528951">
                <a:tc>
                  <a:txBody>
                    <a:bodyPr/>
                    <a:lstStyle/>
                    <a:p>
                      <a:pPr>
                        <a:spcAft>
                          <a:spcPts val="0"/>
                        </a:spcAft>
                      </a:pPr>
                      <a:r>
                        <a:rPr lang="en-GB" sz="1000" dirty="0" smtClean="0">
                          <a:effectLst/>
                          <a:latin typeface="Arial" panose="020B0604020202020204" pitchFamily="34" charset="0"/>
                          <a:cs typeface="Arial" panose="020B0604020202020204" pitchFamily="34" charset="0"/>
                        </a:rPr>
                        <a:t>Glass </a:t>
                      </a:r>
                      <a:r>
                        <a:rPr lang="en-GB" sz="1000" dirty="0">
                          <a:effectLst/>
                          <a:latin typeface="Arial" panose="020B0604020202020204" pitchFamily="34" charset="0"/>
                          <a:cs typeface="Arial" panose="020B0604020202020204" pitchFamily="34" charset="0"/>
                        </a:rPr>
                        <a:t>bin </a:t>
                      </a:r>
                      <a:r>
                        <a:rPr lang="en-GB" sz="1000" dirty="0" smtClean="0">
                          <a:effectLst/>
                          <a:latin typeface="Arial" panose="020B0604020202020204" pitchFamily="34" charset="0"/>
                          <a:cs typeface="Arial" panose="020B0604020202020204" pitchFamily="34" charset="0"/>
                        </a:rPr>
                        <a:t>,</a:t>
                      </a:r>
                      <a:r>
                        <a:rPr lang="en-GB" sz="1000" baseline="0" dirty="0" smtClean="0">
                          <a:effectLst/>
                          <a:latin typeface="Arial" panose="020B0604020202020204" pitchFamily="34" charset="0"/>
                          <a:cs typeface="Arial" panose="020B0604020202020204" pitchFamily="34" charset="0"/>
                        </a:rPr>
                        <a:t> </a:t>
                      </a:r>
                      <a:r>
                        <a:rPr lang="en-GB" sz="1000" dirty="0" smtClean="0">
                          <a:effectLst/>
                          <a:latin typeface="Arial" panose="020B0604020202020204" pitchFamily="34" charset="0"/>
                          <a:cs typeface="Arial" panose="020B0604020202020204" pitchFamily="34" charset="0"/>
                        </a:rPr>
                        <a:t>multiple </a:t>
                      </a:r>
                      <a:r>
                        <a:rPr lang="en-GB" sz="1000" dirty="0">
                          <a:effectLst/>
                          <a:latin typeface="Arial" panose="020B0604020202020204" pitchFamily="34" charset="0"/>
                          <a:cs typeface="Arial" panose="020B0604020202020204" pitchFamily="34" charset="0"/>
                        </a:rPr>
                        <a:t>dust pan and brush </a:t>
                      </a:r>
                      <a:r>
                        <a:rPr lang="en-GB" sz="1000" dirty="0" smtClean="0">
                          <a:effectLst/>
                          <a:latin typeface="Arial" panose="020B0604020202020204" pitchFamily="34" charset="0"/>
                          <a:cs typeface="Arial" panose="020B0604020202020204" pitchFamily="34" charset="0"/>
                        </a:rPr>
                        <a:t>sets and</a:t>
                      </a:r>
                      <a:r>
                        <a:rPr lang="en-GB" sz="1000" baseline="0" dirty="0" smtClean="0">
                          <a:effectLst/>
                          <a:latin typeface="Arial" panose="020B0604020202020204" pitchFamily="34" charset="0"/>
                          <a:cs typeface="Arial" panose="020B0604020202020204" pitchFamily="34" charset="0"/>
                        </a:rPr>
                        <a:t> spill kits</a:t>
                      </a:r>
                      <a:r>
                        <a:rPr lang="en-GB" sz="1000" dirty="0" smtClean="0">
                          <a:effectLst/>
                          <a:latin typeface="Arial" panose="020B0604020202020204" pitchFamily="34" charset="0"/>
                          <a:cs typeface="Arial" panose="020B0604020202020204" pitchFamily="34" charset="0"/>
                        </a:rPr>
                        <a:t> are available to clear </a:t>
                      </a:r>
                      <a:r>
                        <a:rPr lang="en-GB" sz="1000" dirty="0">
                          <a:effectLst/>
                          <a:latin typeface="Arial" panose="020B0604020202020204" pitchFamily="34" charset="0"/>
                          <a:cs typeface="Arial" panose="020B0604020202020204" pitchFamily="34" charset="0"/>
                        </a:rPr>
                        <a:t>up contaminated glass or solid wastes</a:t>
                      </a:r>
                      <a:r>
                        <a:rPr lang="en-GB" sz="1000" dirty="0" smtClean="0">
                          <a:effectLst/>
                          <a:latin typeface="Arial" panose="020B0604020202020204" pitchFamily="34" charset="0"/>
                          <a:cs typeface="Arial" panose="020B0604020202020204" pitchFamily="34" charset="0"/>
                        </a:rPr>
                        <a:t>.</a:t>
                      </a:r>
                    </a:p>
                    <a:p>
                      <a:pPr>
                        <a:spcAft>
                          <a:spcPts val="0"/>
                        </a:spcAft>
                      </a:pPr>
                      <a:endParaRPr lang="en-GB" sz="1000" u="sng" dirty="0" smtClean="0">
                        <a:effectLst/>
                        <a:latin typeface="Arial" panose="020B0604020202020204" pitchFamily="34" charset="0"/>
                        <a:cs typeface="Arial" panose="020B0604020202020204" pitchFamily="34" charset="0"/>
                      </a:endParaRPr>
                    </a:p>
                    <a:p>
                      <a:pPr>
                        <a:spcAft>
                          <a:spcPts val="0"/>
                        </a:spcAft>
                      </a:pPr>
                      <a:r>
                        <a:rPr lang="en-GB" sz="1000" u="sng" dirty="0" smtClean="0">
                          <a:effectLst/>
                          <a:latin typeface="Arial" panose="020B0604020202020204" pitchFamily="34" charset="0"/>
                          <a:cs typeface="Arial" panose="020B0604020202020204" pitchFamily="34" charset="0"/>
                        </a:rPr>
                        <a:t>User/waste depositor</a:t>
                      </a:r>
                      <a:r>
                        <a:rPr lang="en-GB" sz="1000" u="none" dirty="0" smtClean="0">
                          <a:effectLst/>
                          <a:latin typeface="Arial" panose="020B0604020202020204" pitchFamily="34" charset="0"/>
                          <a:cs typeface="Arial" panose="020B0604020202020204" pitchFamily="34" charset="0"/>
                        </a:rPr>
                        <a:t>:</a:t>
                      </a:r>
                      <a:r>
                        <a:rPr lang="en-GB" sz="1000" u="none" baseline="0" dirty="0" smtClean="0">
                          <a:effectLst/>
                          <a:latin typeface="Arial" panose="020B0604020202020204" pitchFamily="34" charset="0"/>
                          <a:cs typeface="Arial" panose="020B0604020202020204" pitchFamily="34" charset="0"/>
                        </a:rPr>
                        <a:t> </a:t>
                      </a:r>
                      <a:r>
                        <a:rPr lang="en-GB" sz="1000" u="none" dirty="0" smtClean="0">
                          <a:effectLst/>
                          <a:latin typeface="Arial" panose="020B0604020202020204" pitchFamily="34" charset="0"/>
                          <a:cs typeface="Arial" panose="020B0604020202020204" pitchFamily="34" charset="0"/>
                        </a:rPr>
                        <a:t>Please</a:t>
                      </a:r>
                      <a:r>
                        <a:rPr lang="en-GB" sz="1000" dirty="0" smtClean="0">
                          <a:effectLst/>
                          <a:latin typeface="Arial" panose="020B0604020202020204" pitchFamily="34" charset="0"/>
                          <a:cs typeface="Arial" panose="020B0604020202020204" pitchFamily="34" charset="0"/>
                        </a:rPr>
                        <a:t> read the information</a:t>
                      </a:r>
                      <a:r>
                        <a:rPr lang="en-GB" sz="1000" baseline="0" dirty="0" smtClean="0">
                          <a:effectLst/>
                          <a:latin typeface="Arial" panose="020B0604020202020204" pitchFamily="34" charset="0"/>
                          <a:cs typeface="Arial" panose="020B0604020202020204" pitchFamily="34" charset="0"/>
                        </a:rPr>
                        <a:t> below.  Do you believe these procedures would be adequate to deal with a spillage or breakage of the chemical waste YOU are depositing? If not, please give an alternative method below:-</a:t>
                      </a: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r>
                        <a:rPr lang="en-GB" sz="1000" dirty="0" smtClean="0">
                          <a:effectLst/>
                          <a:latin typeface="Arial" panose="020B0604020202020204" pitchFamily="34" charset="0"/>
                          <a:cs typeface="Arial" panose="020B0604020202020204" pitchFamily="34" charset="0"/>
                        </a:rPr>
                        <a:t>Signed:________________________________________________ Date:______________________________________</a:t>
                      </a:r>
                    </a:p>
                    <a:p>
                      <a:pPr>
                        <a:spcAft>
                          <a:spcPts val="0"/>
                        </a:spcAft>
                      </a:pPr>
                      <a:endParaRPr lang="en-GB" sz="1000" dirty="0" smtClean="0">
                        <a:effectLst/>
                        <a:latin typeface="Arial" panose="020B0604020202020204" pitchFamily="34" charset="0"/>
                        <a:ea typeface="Times New Roman"/>
                        <a:cs typeface="Arial" panose="020B0604020202020204" pitchFamily="34" charset="0"/>
                      </a:endParaRPr>
                    </a:p>
                    <a:p>
                      <a:pPr>
                        <a:spcAft>
                          <a:spcPts val="0"/>
                        </a:spcAft>
                      </a:pPr>
                      <a:r>
                        <a:rPr lang="en-GB" sz="1000" dirty="0" smtClean="0">
                          <a:effectLst/>
                          <a:latin typeface="Arial" panose="020B0604020202020204" pitchFamily="34" charset="0"/>
                          <a:ea typeface="Times New Roman"/>
                          <a:cs typeface="Arial" panose="020B0604020202020204" pitchFamily="34" charset="0"/>
                        </a:rPr>
                        <a:t>LIQUIDS;  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THE BUNDING TO TRY TO CONTAIN THE LIQUID (IF </a:t>
                      </a:r>
                      <a:r>
                        <a:rPr lang="en-GB" sz="1000" baseline="0" dirty="0" smtClean="0">
                          <a:effectLst/>
                          <a:latin typeface="Arial" panose="020B0604020202020204" pitchFamily="34" charset="0"/>
                          <a:ea typeface="Times New Roman"/>
                          <a:cs typeface="Arial" panose="020B0604020202020204" pitchFamily="34" charset="0"/>
                        </a:rPr>
                        <a:t> </a:t>
                      </a:r>
                      <a:r>
                        <a:rPr lang="en-GB" sz="1000" baseline="0" dirty="0" smtClean="0">
                          <a:effectLst/>
                          <a:latin typeface="Arial" panose="020B0604020202020204" pitchFamily="34" charset="0"/>
                          <a:ea typeface="Times New Roman"/>
                          <a:cs typeface="Arial" panose="020B0604020202020204" pitchFamily="34" charset="0"/>
                        </a:rPr>
                        <a:t>HAS NOT ALREADY EVAPORATED).  USE THE ABSORBENT MATERIAL TO SOAK UP ANY REMAINING LIQUID, USE THE DUST PAN AND BRUSH THEN PLACE IT AND THE ABSORBENT IN THE SPILL KIT BAG PROVIDED AND LABEL.  SEEK ADVICE (SEE BELOW) ABOUT THE DISPOSAL ROUTE.</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000" baseline="0" dirty="0" smtClean="0">
                        <a:effectLst/>
                        <a:latin typeface="Arial" panose="020B0604020202020204" pitchFamily="34" charset="0"/>
                        <a:ea typeface="Times New Roman"/>
                        <a:cs typeface="Arial" panose="020B0604020202020204" pitchFamily="34" charset="0"/>
                      </a:endParaRP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SOLIDS: </a:t>
                      </a:r>
                      <a:r>
                        <a:rPr lang="en-GB" sz="1000" dirty="0" smtClean="0">
                          <a:effectLst/>
                          <a:latin typeface="Arial" panose="020B0604020202020204" pitchFamily="34" charset="0"/>
                          <a:ea typeface="Times New Roman"/>
                          <a:cs typeface="Arial" panose="020B0604020202020204" pitchFamily="34" charset="0"/>
                        </a:rPr>
                        <a:t>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A CLEAN DUST PAN AND BRUSH TO CAREFULLY COLLECT THE SOLID AND PACKAGING, IN THE SPILL KIT BAG, LABEL IT AND SET ASIDE FOR DISPOSAL.</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200" baseline="0" dirty="0" smtClean="0">
                        <a:effectLst/>
                        <a:latin typeface="Arial"/>
                        <a:ea typeface="Times New Roman"/>
                      </a:endParaRPr>
                    </a:p>
                    <a:p>
                      <a:pPr>
                        <a:spcAft>
                          <a:spcPts val="0"/>
                        </a:spcAft>
                      </a:pP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0"/>
                  </a:ext>
                </a:extLst>
              </a:tr>
              <a:tr h="475428">
                <a:tc>
                  <a:txBody>
                    <a:bodyPr/>
                    <a:lstStyle/>
                    <a:p>
                      <a:pPr>
                        <a:spcAft>
                          <a:spcPts val="0"/>
                        </a:spcAft>
                      </a:pPr>
                      <a:r>
                        <a:rPr lang="en-GB" sz="1200" dirty="0" smtClean="0">
                          <a:effectLst/>
                        </a:rPr>
                        <a:t>Contact </a:t>
                      </a:r>
                      <a:r>
                        <a:rPr lang="en-GB" sz="1200" dirty="0">
                          <a:effectLst/>
                        </a:rPr>
                        <a:t>the depositor, validator, ASSA or SSA if </a:t>
                      </a:r>
                      <a:r>
                        <a:rPr lang="en-GB" sz="1200" dirty="0" smtClean="0">
                          <a:effectLst/>
                        </a:rPr>
                        <a:t>unsure </a:t>
                      </a:r>
                      <a:r>
                        <a:rPr lang="en-GB" sz="1200" dirty="0">
                          <a:effectLst/>
                        </a:rPr>
                        <a:t>how best to deal with any breakages and/or spillages</a:t>
                      </a:r>
                      <a:r>
                        <a:rPr lang="en-GB" sz="1200" dirty="0" smtClean="0">
                          <a:effectLst/>
                        </a:rPr>
                        <a:t>. And final disposal route.</a:t>
                      </a: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36386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TotalTime>
  <Words>505</Words>
  <Application>Microsoft Office PowerPoint</Application>
  <PresentationFormat>On-screen Show (4:3)</PresentationFormat>
  <Paragraphs>62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The MECD Hazardous Waste Deposit Form Spillages and/or Breakages General Procedure ANY SPILLAGES MUST BE RAISED AS A NEAR-MISS TO ENABLE THE CAUSE TO BE FOUND TO AVOID IT HAPPENING AGAIN  </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Cheung</dc:creator>
  <cp:lastModifiedBy>James Robinson</cp:lastModifiedBy>
  <cp:revision>45</cp:revision>
  <cp:lastPrinted>2017-05-16T14:10:59Z</cp:lastPrinted>
  <dcterms:created xsi:type="dcterms:W3CDTF">2016-08-12T09:13:14Z</dcterms:created>
  <dcterms:modified xsi:type="dcterms:W3CDTF">2021-06-03T11:31:14Z</dcterms:modified>
</cp:coreProperties>
</file>