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sldIdLst>
    <p:sldId id="257" r:id="rId5"/>
    <p:sldId id="259" r:id="rId6"/>
    <p:sldId id="262" r:id="rId7"/>
    <p:sldId id="267" r:id="rId8"/>
    <p:sldId id="268" r:id="rId9"/>
    <p:sldId id="260" r:id="rId10"/>
    <p:sldId id="261" r:id="rId11"/>
    <p:sldId id="266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5C77A8-4594-577B-4AC5-F977435A2E4D}" name="Christopher Gibson" initials="CG" userId="S::chris.gibson@manchester.ac.uk::306983a3-780e-44d2-9dec-800d6786d0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6B2082-BDFC-41B8-80AF-463A49D83A70}" v="63" dt="2026-02-18T14:20:30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737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501D-3C4B-4F6C-9014-0D7421E4B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0DC66-2E24-42C8-BBAA-C511D0952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7E3FA-01B6-4397-806A-1EDC7A25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B343-FE65-49BD-B716-879024078C7A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B156A-F2D7-4200-9B85-FC599404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C31D9-DE83-42F4-B92F-793DC80D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1CE7-1FD6-4B8D-AB35-6560F20A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83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DEDA-55E7-43AB-B483-8450D1C8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BFC8E-7DFB-4377-9A98-C7F2D97EE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78BB5-5151-425F-A545-13EE0981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B343-FE65-49BD-B716-879024078C7A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BECE4-2022-4AE6-9463-1D124D1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E89CA-A3D6-4F74-AF52-1CE61966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1CE7-1FD6-4B8D-AB35-6560F20A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93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8FD95F-2466-4D6B-9DAE-E097CC8C3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BFBF6-A45F-4FF1-8970-CE9845AB7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F7124-67A4-4D53-9100-0666BCD1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B343-FE65-49BD-B716-879024078C7A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9349D-C460-40CD-9A62-8C7C833A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C633F-864F-43AA-BB5C-CD1B73FE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1CE7-1FD6-4B8D-AB35-6560F20A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1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F911-F8E4-44F8-870B-CB4758A2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0BC7-4A0B-4C9D-BEE1-A3EC14FF2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61BA7-A4AF-46E0-A4EE-70619D49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B343-FE65-49BD-B716-879024078C7A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0CE93-2BD6-46E6-9DDC-CC188C34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E4FCD-A4A5-4D25-A778-AC461D37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1CE7-1FD6-4B8D-AB35-6560F20A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9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8FE02-BC95-4A18-8595-7703F3C7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FC33B-4906-4F10-9155-0BEE84EED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80886-F3AF-4684-8E5F-147D5E6E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B343-FE65-49BD-B716-879024078C7A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B6360-AB76-4225-849B-A60E1436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42011-8CA9-4D29-A232-CBBDCF18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1CE7-1FD6-4B8D-AB35-6560F20A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0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870A-5B58-4C52-9F80-1AB50589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A1FF-5769-4238-BF9A-B030B0EB5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71311-62BB-4133-B725-AB996648D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22CDF-F001-4E72-BE57-CAE969FF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B343-FE65-49BD-B716-879024078C7A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7D29D-5612-49D2-9398-74221185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02DBA-BD01-45A6-AEE0-7E8C845F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1CE7-1FD6-4B8D-AB35-6560F20A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3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0A95-3390-4104-9C45-BF051578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E3FC6-8DD9-4FF8-8490-D951566A9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2F813-2E9B-4D2C-850A-A78CA07A2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1ACA3-10AE-4B72-9AD8-18C7E3637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AF0C4-24B3-46B6-93D8-95DE1968B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4048B-8469-449C-BCC8-0773E64D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B343-FE65-49BD-B716-879024078C7A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3C704-3C71-4D8E-B5C0-A1C8E0BE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65890-2486-4CBE-9211-DFFFD506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1CE7-1FD6-4B8D-AB35-6560F20A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3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D8B9-C3C2-4D46-A7BA-0A4B9B6B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62E4D-24FB-4A20-B637-DC7B76C3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B343-FE65-49BD-B716-879024078C7A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F059F-90D8-4023-8647-EE6DEF40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51485-3ABC-47D8-B52F-7BA1E836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1CE7-1FD6-4B8D-AB35-6560F20A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4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1AD45-9590-41D5-BC23-01CCE591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B343-FE65-49BD-B716-879024078C7A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3496B-DB89-4313-A05D-B4AD78D6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01882-4FAC-4EB6-8783-1ABE3BFD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1CE7-1FD6-4B8D-AB35-6560F20A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46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E628-3C5B-4198-A975-17992E20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1ED74-38D7-4DF2-929C-A57AE7645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C3192-AAFD-467D-8B20-BF9B9EB87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1BB38-A95A-45CA-A156-496E0098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B343-FE65-49BD-B716-879024078C7A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28412-E7B1-4F69-9036-44656862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19A28-546F-41F6-80CD-81DB1144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1CE7-1FD6-4B8D-AB35-6560F20A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63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ED77-EB49-4FED-9052-6EAF2518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20325-F5A2-431F-9302-B16EF4E9D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F260A-5D75-4A60-8190-B9C37BA37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57FF0-DDE5-428C-B02E-0CBDA48A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B343-FE65-49BD-B716-879024078C7A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F8B3-0C3C-4071-A257-6A084C8C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68B4F-7941-4F3C-96E9-FD39244E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1CE7-1FD6-4B8D-AB35-6560F20A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F38B6-86DC-4A75-BDB7-E889C3A6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9F677-D73A-4649-B9F4-FBEF401AF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D513A-F975-4930-B816-281770B01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BB343-FE65-49BD-B716-879024078C7A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A7E94-C56E-4949-A17B-22B73C013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7776D-610E-4282-B4A1-B204909F1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51CE7-1FD6-4B8D-AB35-6560F20A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92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hyperlink" Target="https://www.openresearch.manchester.ac.uk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371/journal.pone.0225883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oi.org/10.1371/journal.pone.0230416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3390/publications10040039" TargetMode="External"/><Relationship Id="rId11" Type="http://schemas.openxmlformats.org/officeDocument/2006/relationships/hyperlink" Target="https://doi.org/10.7717/peerj.175" TargetMode="External"/><Relationship Id="rId5" Type="http://schemas.openxmlformats.org/officeDocument/2006/relationships/hyperlink" Target="https://doi.org/10.1098/rsos.241248" TargetMode="External"/><Relationship Id="rId10" Type="http://schemas.openxmlformats.org/officeDocument/2006/relationships/hyperlink" Target="https://doi.org/10.18352/lq.10149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frontiersin.org/journals/neuroscience/articles/10.3389/fnins.2016.00419/fu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nchester-uk.libanswers.com/OOR/faq/284545" TargetMode="External"/><Relationship Id="rId5" Type="http://schemas.openxmlformats.org/officeDocument/2006/relationships/hyperlink" Target="https://manchester-uk.libanswers.com/OOR/faq/278966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anchester-uk.libanswers.com/OOR/faq/278944" TargetMode="External"/><Relationship Id="rId13" Type="http://schemas.openxmlformats.org/officeDocument/2006/relationships/hyperlink" Target="https://www.ukdataservice.ac.uk/manage-data/format/recommended-format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doi.org/the-identifier/what-is-a-doi/" TargetMode="External"/><Relationship Id="rId12" Type="http://schemas.openxmlformats.org/officeDocument/2006/relationships/hyperlink" Target="https://manchester-uk.libanswers.com/OOR/faq/27902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nchester-uk.libanswers.com/OOR/faq/285820" TargetMode="External"/><Relationship Id="rId11" Type="http://schemas.openxmlformats.org/officeDocument/2006/relationships/hyperlink" Target="https://help.osf.io/article/217-how-to-make-a-data-dictionary" TargetMode="External"/><Relationship Id="rId5" Type="http://schemas.openxmlformats.org/officeDocument/2006/relationships/hyperlink" Target="https://manchester-uk.libanswers.com/OOR/faq/279030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blog.datadryad.org/2025/09/09/whats-in-a-readme-why-your-readme-matters-and-how-to-create-the-best-one-possible/?utm_source=substack&amp;utm_medium=email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manchester-uk.libanswers.com/OOR/faq/280430" TargetMode="External"/><Relationship Id="rId14" Type="http://schemas.openxmlformats.org/officeDocument/2006/relationships/hyperlink" Target="https://manchester-uk.libanswers.com/OOR/faq/27903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parceurope.org/wp-content/uploads/dlm_uploads/2017/03/SPARCEurope_Briefing_OpenDataCitation.pdf" TargetMode="External"/><Relationship Id="rId5" Type="http://schemas.openxmlformats.org/officeDocument/2006/relationships/hyperlink" Target="https://royalsocietypublishing.org/rsos/article/12/3/241248/87747/The-academic-impact-of-Open-Science-a-scoping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nchester-uk.libanswers.com/OOR/faq/286604" TargetMode="External"/><Relationship Id="rId5" Type="http://schemas.openxmlformats.org/officeDocument/2006/relationships/hyperlink" Target="https://manchester-uk.libanswers.com/OOR/faq/279032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548218"/>
            <a:ext cx="1943039" cy="8215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7050" y="1622153"/>
            <a:ext cx="11137899" cy="2632552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527050" y="1622153"/>
            <a:ext cx="10945547" cy="454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Enhancing your research communication and impact with open data sharing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Communications Conference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120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Tristan Martin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Research Librarian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67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Office for Open Research</a:t>
            </a:r>
            <a:endParaRPr kumimoji="0" lang="en-GB" sz="2667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University of Manchester Library</a:t>
            </a:r>
          </a:p>
        </p:txBody>
      </p:sp>
    </p:spTree>
    <p:extLst>
      <p:ext uri="{BB962C8B-B14F-4D97-AF65-F5344CB8AC3E}">
        <p14:creationId xmlns:p14="http://schemas.microsoft.com/office/powerpoint/2010/main" val="320416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E3431-08EC-5CCC-ABD7-9D68E7165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FC582-4FCF-9802-EDFD-53E0C622A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3BA91D-5C20-6DBE-0B9E-44BBCA284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548218"/>
            <a:ext cx="1943039" cy="821505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9E8959CD-BC7C-EB48-EBB6-72E7CF87C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231" y="1931687"/>
            <a:ext cx="8218725" cy="4767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78758F-9269-08AF-421B-F71A7FC18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0140" y="433268"/>
            <a:ext cx="8218725" cy="13849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C5E918-2A81-3E1F-1617-7CF092181751}"/>
              </a:ext>
            </a:extLst>
          </p:cNvPr>
          <p:cNvSpPr txBox="1"/>
          <p:nvPr/>
        </p:nvSpPr>
        <p:spPr>
          <a:xfrm>
            <a:off x="2800083" y="388275"/>
            <a:ext cx="81585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Office for Open Research Website: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Your Hub for Open Research support at the 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University of Manchester</a:t>
            </a:r>
          </a:p>
        </p:txBody>
      </p:sp>
    </p:spTree>
    <p:extLst>
      <p:ext uri="{BB962C8B-B14F-4D97-AF65-F5344CB8AC3E}">
        <p14:creationId xmlns:p14="http://schemas.microsoft.com/office/powerpoint/2010/main" val="335162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04F28-44C6-15BD-C3F8-B9101AB9F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9C7A9F-0F8B-33E0-0FA8-437B2E36C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2F7958-F47D-F95F-42CD-B84FC94E1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548218"/>
            <a:ext cx="1943039" cy="821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600DEA-DC90-FBB1-453C-2F1F1B533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1" y="1608188"/>
            <a:ext cx="11156647" cy="5011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061D2-D0EF-5523-EF94-DF5066D61ED8}"/>
              </a:ext>
            </a:extLst>
          </p:cNvPr>
          <p:cNvSpPr txBox="1"/>
          <p:nvPr/>
        </p:nvSpPr>
        <p:spPr>
          <a:xfrm>
            <a:off x="710183" y="1752787"/>
            <a:ext cx="10771632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Thomas Klebel, Vincent Traag, Ioanna Grypari, Lennart Stoy, Tony Ross-</a:t>
            </a:r>
            <a:r>
              <a:rPr lang="en-GB" sz="1500" dirty="0" err="1">
                <a:solidFill>
                  <a:schemeClr val="bg1"/>
                </a:solidFill>
                <a:latin typeface="Aptos Display" panose="020B0004020202020204" pitchFamily="34" charset="0"/>
              </a:rPr>
              <a:t>Hellauer</a:t>
            </a: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; The academic impact of Open Science: a scoping review. R Soc Open Sci. (2025); 12 (3): 241248. </a:t>
            </a: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https://doi.org/10.1098/rsos.241248</a:t>
            </a:r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McGillivray B, Marongiu P, Pedrazzini N, Ribary M, Wigdorowitz M, Zordan E. Deep Impact: A Study on the Impact of Data Papers and Datasets in the Humanities and Social Sciences. Publications. (2022); 10(4):39. </a:t>
            </a: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https://doi.org/10.3390/publications10040039</a:t>
            </a: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Colavizza G, Hrynaszkiewicz I, Staden I, Whitaker K, McGillivray B (2020) The citation advantage of linking publications to research data. PLoS ONE 15(4): e0230416. </a:t>
            </a: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https://doi.org/10.1371/journal.pone.0230416</a:t>
            </a:r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en-GB" sz="1500" b="0" i="0" dirty="0">
                <a:solidFill>
                  <a:schemeClr val="bg1"/>
                </a:solidFill>
                <a:effectLst/>
                <a:latin typeface="Aptos Display" panose="020B0004020202020204" pitchFamily="34" charset="0"/>
              </a:rPr>
              <a:t>Christensen G, Dafoe A, Miguel E, Moore DA, Rose AK (2019) A study of the impact of data sharing on article citations using journal policies as a natural experiment. PLoS ONE 14(12): e0225883. </a:t>
            </a:r>
            <a:r>
              <a:rPr lang="en-GB" sz="1500" b="0" i="0" dirty="0">
                <a:solidFill>
                  <a:schemeClr val="bg1"/>
                </a:solidFill>
                <a:effectLst/>
                <a:latin typeface="Aptos Display" panose="020B00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https://doi.org/10.1371/journal.pone.0225883</a:t>
            </a:r>
            <a:r>
              <a:rPr lang="en-GB" sz="1500" b="0" i="0" dirty="0">
                <a:solidFill>
                  <a:schemeClr val="bg1"/>
                </a:solidFill>
                <a:effectLst/>
                <a:latin typeface="Aptos Display" panose="020B0004020202020204" pitchFamily="34" charset="0"/>
              </a:rPr>
              <a:t> </a:t>
            </a:r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endParaRPr lang="en-GB" sz="1500" dirty="0"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Leitner F, </a:t>
            </a:r>
            <a:r>
              <a:rPr lang="en-GB" sz="1500" dirty="0" err="1">
                <a:solidFill>
                  <a:schemeClr val="bg1"/>
                </a:solidFill>
                <a:latin typeface="Aptos Display" panose="020B0004020202020204" pitchFamily="34" charset="0"/>
              </a:rPr>
              <a:t>Bielza</a:t>
            </a: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 C, Hill SL and Larrañaga P (2016) Data Publications Correlate with Citation Impact. Front. Neurosci. 10:419. </a:t>
            </a: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https://www.frontiersin.org/journals/neuroscience/articles/10.3389/fnins.2016.00419/full</a:t>
            </a: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Drachen, T. M., Ellegaard, O., Larsen, A. V., &amp; Dorch, S. B. F. (2016). Sharing data increases citations. LIBER Quarterly: The Journal of the Association of European Research Libraries, 26(2), 67-82. </a:t>
            </a: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https://doi.org/10.18352/lq.10149</a:t>
            </a: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</a:p>
          <a:p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Piwowar HA, Vision TJ. (2013). Data reuse and the open data citation advantage. PeerJ 1:e175 </a:t>
            </a: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https://doi.org/10.7717/peerj.175</a:t>
            </a: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7F0B8-C71B-390F-B314-A1B1D98EA9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9240" y="561931"/>
            <a:ext cx="5206435" cy="823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5FC501-F673-5CF3-BB50-C3718CEE273C}"/>
              </a:ext>
            </a:extLst>
          </p:cNvPr>
          <p:cNvSpPr txBox="1"/>
          <p:nvPr/>
        </p:nvSpPr>
        <p:spPr>
          <a:xfrm>
            <a:off x="4170962" y="728137"/>
            <a:ext cx="416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ptos Display" panose="020B0004020202020204" pitchFamily="34" charset="0"/>
              </a:rPr>
              <a:t>Open Data Citation Advantage </a:t>
            </a:r>
          </a:p>
        </p:txBody>
      </p:sp>
    </p:spTree>
    <p:extLst>
      <p:ext uri="{BB962C8B-B14F-4D97-AF65-F5344CB8AC3E}">
        <p14:creationId xmlns:p14="http://schemas.microsoft.com/office/powerpoint/2010/main" val="156012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29256-D959-FC77-A656-DF3D2EE64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55626A-68BA-6B26-4E39-94BF68BD6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79253-95F0-EBF4-1300-C1B9DB162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548218"/>
            <a:ext cx="1943039" cy="821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0A747-FB2E-6385-B038-48617689C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1" y="1552874"/>
            <a:ext cx="10982163" cy="3343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B7DFA6-AB02-8DAB-D502-0D24454C99D4}"/>
              </a:ext>
            </a:extLst>
          </p:cNvPr>
          <p:cNvSpPr txBox="1"/>
          <p:nvPr/>
        </p:nvSpPr>
        <p:spPr>
          <a:xfrm>
            <a:off x="527051" y="1639709"/>
            <a:ext cx="109486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Aptos Display" panose="020B0004020202020204" pitchFamily="34" charset="0"/>
              </a:rPr>
              <a:t>Managing your research data with a</a:t>
            </a:r>
            <a:r>
              <a:rPr lang="en-GB" sz="40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Aptos Display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Management Plan </a:t>
            </a:r>
            <a:r>
              <a:rPr lang="en-GB" sz="40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Aptos Display" panose="020B0004020202020204" pitchFamily="34" charset="0"/>
              </a:rPr>
              <a:t>and</a:t>
            </a:r>
            <a:r>
              <a:rPr lang="en-GB" sz="40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Aptos Display" panose="020B0004020202020204" pitchFamily="34" charset="0"/>
              </a:rPr>
              <a:t>following the </a:t>
            </a:r>
            <a:r>
              <a:rPr lang="en-GB" sz="4000" b="1" dirty="0">
                <a:solidFill>
                  <a:schemeClr val="bg1"/>
                </a:solidFill>
                <a:latin typeface="Aptos Display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 data principles</a:t>
            </a:r>
            <a:r>
              <a:rPr lang="en-GB" sz="40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Aptos Display" panose="020B0004020202020204" pitchFamily="34" charset="0"/>
              </a:rPr>
              <a:t>is a key strategy you can use to increase the potential academic and societal impact of your research</a:t>
            </a:r>
          </a:p>
        </p:txBody>
      </p:sp>
    </p:spTree>
    <p:extLst>
      <p:ext uri="{BB962C8B-B14F-4D97-AF65-F5344CB8AC3E}">
        <p14:creationId xmlns:p14="http://schemas.microsoft.com/office/powerpoint/2010/main" val="363890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CCCFB-9098-F500-73C0-C17522646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F72757-C04A-5BA0-8211-8DFEE31C3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0CBC4-C802-1142-68BB-D4E53495E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548218"/>
            <a:ext cx="1943039" cy="821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97977C-9232-5D6E-9D84-C9E201F24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25" y="1592607"/>
            <a:ext cx="11150550" cy="501091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0C072E1E-DE96-2CD5-2119-1BA2AA8B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707" y="1666212"/>
            <a:ext cx="1068582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F: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it 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findable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online in a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repository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journal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a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 another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unique identifier.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 Display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 Display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A: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it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accessible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>
                <a:solidFill>
                  <a:schemeClr val="bg1"/>
                </a:solidFill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including sufficient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documentation and metadata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your data (such as a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README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file or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dictionary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 Display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I: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it 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interoperable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(more compatible or easy to use by others) by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sharing your data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open, non-proprietary formats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 Display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R: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it more 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re-usable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by including a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clear licence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defines how it can be used by othe</a:t>
            </a:r>
            <a:r>
              <a:rPr lang="en-GB" altLang="en-US" sz="2800" dirty="0">
                <a:solidFill>
                  <a:schemeClr val="bg1"/>
                </a:solidFill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rs.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 Display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1C2A9-A4C0-F038-3461-EA1782590E5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96741" y="474613"/>
            <a:ext cx="5200371" cy="821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308BE9-B22F-BCDC-ECB4-1965DBBC6EE8}"/>
              </a:ext>
            </a:extLst>
          </p:cNvPr>
          <p:cNvSpPr txBox="1"/>
          <p:nvPr/>
        </p:nvSpPr>
        <p:spPr>
          <a:xfrm>
            <a:off x="4199381" y="513983"/>
            <a:ext cx="50739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FAIR data principles</a:t>
            </a:r>
          </a:p>
        </p:txBody>
      </p:sp>
    </p:spTree>
    <p:extLst>
      <p:ext uri="{BB962C8B-B14F-4D97-AF65-F5344CB8AC3E}">
        <p14:creationId xmlns:p14="http://schemas.microsoft.com/office/powerpoint/2010/main" val="226448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F00F7-7153-6948-8751-E03864C86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CC55D5-ECA5-AC8E-007B-BCC103709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E488B2-AA5E-5C18-B7EE-E551CDA64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548218"/>
            <a:ext cx="1943039" cy="821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0440F7-A827-A631-2929-C384EBF69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548218"/>
            <a:ext cx="8529638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4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95F59-EF12-AE2A-DB0C-8B9DBA215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5958F1-0969-C862-AF55-8634AF2A3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F732A-113E-0894-9A68-A81044F5E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548218"/>
            <a:ext cx="1943039" cy="821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C9921-DDA9-E6BF-575A-13C58F2C3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1" y="1471749"/>
            <a:ext cx="10982163" cy="4711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4B0177-9580-9922-027C-2BEB4F2140EE}"/>
              </a:ext>
            </a:extLst>
          </p:cNvPr>
          <p:cNvSpPr txBox="1"/>
          <p:nvPr/>
        </p:nvSpPr>
        <p:spPr>
          <a:xfrm>
            <a:off x="527051" y="1441270"/>
            <a:ext cx="10982163" cy="699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i="1" dirty="0">
                <a:solidFill>
                  <a:schemeClr val="bg1"/>
                </a:solidFill>
                <a:latin typeface="Aptos Display" panose="020B0004020202020204" pitchFamily="34" charset="0"/>
              </a:rPr>
              <a:t>Acknowledgement </a:t>
            </a:r>
            <a:r>
              <a:rPr lang="en-GB" sz="4000" dirty="0">
                <a:solidFill>
                  <a:schemeClr val="bg1"/>
                </a:solidFill>
                <a:latin typeface="Aptos Display" panose="020B0004020202020204" pitchFamily="34" charset="0"/>
              </a:rPr>
              <a:t>: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Aptos Display" panose="020B0004020202020204" pitchFamily="34" charset="0"/>
              </a:rPr>
              <a:t>Not all research data can or should be shared in an open way online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Aptos Display" panose="020B0004020202020204" pitchFamily="34" charset="0"/>
              </a:rPr>
              <a:t>Not always straightforward or quick to follow FAIR data principles for many projects or disciplines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8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8B084-5D9F-A76E-F629-3EF3E277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A5FF52-7545-5650-B98E-BB09BB511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7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498E2-7C78-C5FA-7481-9046C2AE7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548218"/>
            <a:ext cx="1943039" cy="821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0856B9-B5F7-7CBC-C997-6C2FF8811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1" y="1486056"/>
            <a:ext cx="11144454" cy="3227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BB169E-37AE-9A80-7A58-D288C4DEE46E}"/>
              </a:ext>
            </a:extLst>
          </p:cNvPr>
          <p:cNvSpPr txBox="1"/>
          <p:nvPr/>
        </p:nvSpPr>
        <p:spPr>
          <a:xfrm>
            <a:off x="701040" y="1543517"/>
            <a:ext cx="107899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Aptos Display" panose="020B0004020202020204" pitchFamily="34" charset="0"/>
              </a:rPr>
              <a:t>If other researchers and individuals can </a:t>
            </a:r>
            <a:r>
              <a:rPr lang="en-GB" sz="4000" b="1" dirty="0">
                <a:solidFill>
                  <a:schemeClr val="bg1"/>
                </a:solidFill>
                <a:latin typeface="Aptos Display" panose="020B0004020202020204" pitchFamily="34" charset="0"/>
              </a:rPr>
              <a:t>more easily and quickly find, access, and understand the data connected to your research </a:t>
            </a:r>
            <a:r>
              <a:rPr lang="en-GB" sz="4000" dirty="0">
                <a:solidFill>
                  <a:schemeClr val="bg1"/>
                </a:solidFill>
                <a:latin typeface="Aptos Display" panose="020B0004020202020204" pitchFamily="34" charset="0"/>
              </a:rPr>
              <a:t>this can increase the likelihood of them citing your research in their own research outputs</a:t>
            </a:r>
          </a:p>
        </p:txBody>
      </p:sp>
    </p:spTree>
    <p:extLst>
      <p:ext uri="{BB962C8B-B14F-4D97-AF65-F5344CB8AC3E}">
        <p14:creationId xmlns:p14="http://schemas.microsoft.com/office/powerpoint/2010/main" val="300775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76C6B-7775-A970-FB08-7CD8AF709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84D4DA-9469-4891-0C0D-05D93A83A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9FF2FB-D03A-28A3-B765-7E0C8E8F7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548218"/>
            <a:ext cx="1943039" cy="821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606E8F-DD2A-5911-6210-383BE755A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1" y="1554100"/>
            <a:ext cx="11144454" cy="4755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F6EA14-7E0A-C02A-6B7F-5CDE2878AB42}"/>
              </a:ext>
            </a:extLst>
          </p:cNvPr>
          <p:cNvSpPr txBox="1"/>
          <p:nvPr/>
        </p:nvSpPr>
        <p:spPr>
          <a:xfrm>
            <a:off x="723900" y="1588026"/>
            <a:ext cx="10744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ptos Display" panose="020B0004020202020204" pitchFamily="34" charset="0"/>
              </a:rPr>
              <a:t>There is academic evidence that sharing your research data in an online data repository and linking this to the connected research output via a Digital Object Identifier (DOI) </a:t>
            </a:r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 increase the number of citations your research accumulates compared to research outputs that do not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/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‘</a:t>
            </a:r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Data citation advantage</a:t>
            </a:r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97247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DDD4A-64EC-96CB-F4B4-8D5D4DEAC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2730BD-2B35-812E-42A4-5F7186CC5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7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97125-A897-BF52-7780-94DFA9D01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548218"/>
            <a:ext cx="1943039" cy="821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27340-1DA0-CC2C-367E-3F284A127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674" y="561975"/>
            <a:ext cx="86010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5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4D998-CE9E-9E65-C404-0EB55F31B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EC124-F3B9-7FFA-8AD5-D2966E0D2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D9318D-859F-5918-EC29-6DC6BDCD6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548218"/>
            <a:ext cx="1943039" cy="821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FE4550-B095-5556-FA48-DDC55DDE6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1" y="1453679"/>
            <a:ext cx="11156647" cy="5011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FA233-1647-E465-80C9-51828479EB16}"/>
              </a:ext>
            </a:extLst>
          </p:cNvPr>
          <p:cNvSpPr txBox="1"/>
          <p:nvPr/>
        </p:nvSpPr>
        <p:spPr>
          <a:xfrm>
            <a:off x="752475" y="1626721"/>
            <a:ext cx="1068705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>
                <a:solidFill>
                  <a:schemeClr val="bg1"/>
                </a:solidFill>
              </a:rPr>
              <a:t>•Share your research data via an online repository that generates a DOI (such as </a:t>
            </a:r>
            <a:r>
              <a:rPr lang="en-GB" sz="25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Figshare</a:t>
            </a:r>
            <a:r>
              <a:rPr lang="en-GB" sz="2500" dirty="0">
                <a:solidFill>
                  <a:schemeClr val="bg1"/>
                </a:solidFill>
              </a:rPr>
              <a:t>) - if you can’t share the data create a </a:t>
            </a:r>
            <a:r>
              <a:rPr lang="en-GB" sz="25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metadata-only record</a:t>
            </a:r>
            <a:r>
              <a:rPr lang="en-GB" sz="2500" dirty="0">
                <a:solidFill>
                  <a:schemeClr val="bg1"/>
                </a:solidFill>
              </a:rPr>
              <a:t>.</a:t>
            </a:r>
          </a:p>
          <a:p>
            <a:endParaRPr lang="en-GB" sz="2500" dirty="0">
              <a:solidFill>
                <a:schemeClr val="bg1"/>
              </a:solidFill>
            </a:endParaRPr>
          </a:p>
          <a:p>
            <a:r>
              <a:rPr lang="en-GB" sz="2500" dirty="0">
                <a:solidFill>
                  <a:schemeClr val="bg1"/>
                </a:solidFill>
              </a:rPr>
              <a:t>•Include this DOI link to your research data in any connected research outputs.</a:t>
            </a:r>
          </a:p>
          <a:p>
            <a:endParaRPr lang="en-GB" sz="2500" dirty="0">
              <a:solidFill>
                <a:schemeClr val="bg1"/>
              </a:solidFill>
            </a:endParaRPr>
          </a:p>
          <a:p>
            <a:r>
              <a:rPr lang="en-GB" sz="2500" dirty="0">
                <a:solidFill>
                  <a:schemeClr val="bg1"/>
                </a:solidFill>
              </a:rPr>
              <a:t>•When a new research output is published with a DOI, include this link on any connected data repository record, so they are both linked to each other.</a:t>
            </a:r>
          </a:p>
          <a:p>
            <a:endParaRPr lang="en-GB" sz="2500" dirty="0">
              <a:solidFill>
                <a:schemeClr val="bg1"/>
              </a:solidFill>
            </a:endParaRPr>
          </a:p>
          <a:p>
            <a:r>
              <a:rPr lang="en-GB" sz="2500" dirty="0">
                <a:solidFill>
                  <a:schemeClr val="bg1"/>
                </a:solidFill>
              </a:rPr>
              <a:t>•Ensure that you have added the DOI link to your research data record (and research outputs) to any research profiles you keep updated, such as ORCID or your Pure profile.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647AF-7E58-139E-9D80-08DF37101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560" y="392975"/>
            <a:ext cx="6191149" cy="823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CD444-F6C1-9996-7F83-8AE178D50B91}"/>
              </a:ext>
            </a:extLst>
          </p:cNvPr>
          <p:cNvSpPr txBox="1"/>
          <p:nvPr/>
        </p:nvSpPr>
        <p:spPr>
          <a:xfrm>
            <a:off x="3792261" y="509991"/>
            <a:ext cx="612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ptos Display" panose="020B0004020202020204" pitchFamily="34" charset="0"/>
              </a:rPr>
              <a:t>Making Research &amp; Data Findable</a:t>
            </a:r>
          </a:p>
        </p:txBody>
      </p:sp>
    </p:spTree>
    <p:extLst>
      <p:ext uri="{BB962C8B-B14F-4D97-AF65-F5344CB8AC3E}">
        <p14:creationId xmlns:p14="http://schemas.microsoft.com/office/powerpoint/2010/main" val="205031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85714DEF65E4EA1B441C362C31A70" ma:contentTypeVersion="16" ma:contentTypeDescription="Create a new document." ma:contentTypeScope="" ma:versionID="03f04b329baf80a7bbd1f1e1c486b853">
  <xsd:schema xmlns:xsd="http://www.w3.org/2001/XMLSchema" xmlns:xs="http://www.w3.org/2001/XMLSchema" xmlns:p="http://schemas.microsoft.com/office/2006/metadata/properties" xmlns:ns2="f0241ee3-9874-473e-b697-f582c4cb8c8f" xmlns:ns3="26f23797-ab33-451f-ae62-7de329a519c0" targetNamespace="http://schemas.microsoft.com/office/2006/metadata/properties" ma:root="true" ma:fieldsID="2b2a7254d841317eb93376cb026b47c0" ns2:_="" ns3:_="">
    <xsd:import namespace="f0241ee3-9874-473e-b697-f582c4cb8c8f"/>
    <xsd:import namespace="26f23797-ab33-451f-ae62-7de329a5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41ee3-9874-473e-b697-f582c4cb8c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23797-ab33-451f-ae62-7de329a519c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4b72338-d992-4269-aeb5-cd9e294f9966}" ma:internalName="TaxCatchAll" ma:showField="CatchAllData" ma:web="26f23797-ab33-451f-ae62-7de329a5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f23797-ab33-451f-ae62-7de329a519c0" xsi:nil="true"/>
    <lcf76f155ced4ddcb4097134ff3c332f xmlns="f0241ee3-9874-473e-b697-f582c4cb8c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D95A10-C510-4DFD-901F-71D1C46AC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241ee3-9874-473e-b697-f582c4cb8c8f"/>
    <ds:schemaRef ds:uri="26f23797-ab33-451f-ae62-7de329a5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9FB1C4-36A9-43FB-89C1-99EFBE7BA7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E2A646-B8DF-487E-BF7E-31537846DEE6}">
  <ds:schemaRefs>
    <ds:schemaRef ds:uri="http://schemas.microsoft.com/office/2006/metadata/properties"/>
    <ds:schemaRef ds:uri="http://schemas.microsoft.com/office/infopath/2007/PartnerControls"/>
    <ds:schemaRef ds:uri="26f23797-ab33-451f-ae62-7de329a519c0"/>
    <ds:schemaRef ds:uri="f0241ee3-9874-473e-b697-f582c4cb8c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766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Tristan Martin</dc:creator>
  <cp:lastModifiedBy>Tristan Martin</cp:lastModifiedBy>
  <cp:revision>3</cp:revision>
  <dcterms:created xsi:type="dcterms:W3CDTF">2026-02-17T13:12:56Z</dcterms:created>
  <dcterms:modified xsi:type="dcterms:W3CDTF">2026-03-19T16:56:21Z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0x01010037085714DEF65E4EA1B441C362C31A70</vt:lpwstr>
  </property>
</Properties>
</file>