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4"/>
  </p:sldMasterIdLst>
  <p:sldIdLst>
    <p:sldId id="257" r:id="rId5"/>
    <p:sldId id="259" r:id="rId6"/>
    <p:sldId id="262" r:id="rId7"/>
    <p:sldId id="267" r:id="rId8"/>
    <p:sldId id="268" r:id="rId9"/>
    <p:sldId id="260" r:id="rId10"/>
    <p:sldId id="261" r:id="rId11"/>
    <p:sldId id="266" r:id="rId12"/>
    <p:sldId id="263" r:id="rId13"/>
    <p:sldId id="264" r:id="rId14"/>
    <p:sldId id="26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05C77A8-4594-577B-4AC5-F977435A2E4D}" name="Christopher Gibson" initials="CG" userId="S::chris.gibson@manchester.ac.uk::306983a3-780e-44d2-9dec-800d6786d02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6B2082-BDFC-41B8-80AF-463A49D83A70}" v="63" dt="2026-02-18T14:20:30.9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826" autoAdjust="0"/>
  </p:normalViewPr>
  <p:slideViewPr>
    <p:cSldViewPr snapToGrid="0">
      <p:cViewPr varScale="1">
        <p:scale>
          <a:sx n="125" d="100"/>
          <a:sy n="125" d="100"/>
        </p:scale>
        <p:origin x="737" y="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F501D-3C4B-4F6C-9014-0D7421E4B8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20DC66-2E24-42C8-BBAA-C511D0952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F7E3FA-01B6-4397-806A-1EDC7A259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BB343-FE65-49BD-B716-879024078C7A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BB156A-F2D7-4200-9B85-FC599404C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C31D9-DE83-42F4-B92F-793DC80DA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51CE7-1FD6-4B8D-AB35-6560F20A6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837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1DEDA-55E7-43AB-B483-8450D1C84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DBFC8E-7DFB-4377-9A98-C7F2D97EE7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078BB5-5151-425F-A545-13EE0981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BB343-FE65-49BD-B716-879024078C7A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6BECE4-2022-4AE6-9463-1D124D19A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0E89CA-A3D6-4F74-AF52-1CE619668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51CE7-1FD6-4B8D-AB35-6560F20A6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932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8FD95F-2466-4D6B-9DAE-E097CC8C3C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ABFBF6-A45F-4FF1-8970-CE9845AB76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FF7124-67A4-4D53-9100-0666BCD1F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BB343-FE65-49BD-B716-879024078C7A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69349D-C460-40CD-9A62-8C7C833AB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9C633F-864F-43AA-BB5C-CD1B73FE1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51CE7-1FD6-4B8D-AB35-6560F20A6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1811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8F911-F8E4-44F8-870B-CB4758A2D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580BC7-4A0B-4C9D-BEE1-A3EC14FF27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61BA7-A4AF-46E0-A4EE-70619D49D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BB343-FE65-49BD-B716-879024078C7A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30CE93-2BD6-46E6-9DDC-CC188C343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0E4FCD-A4A5-4D25-A778-AC461D376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51CE7-1FD6-4B8D-AB35-6560F20A6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8995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8FE02-BC95-4A18-8595-7703F3C70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5FC33B-4906-4F10-9155-0BEE84EED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080886-F3AF-4684-8E5F-147D5E6EB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BB343-FE65-49BD-B716-879024078C7A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CB6360-AB76-4225-849B-A60E14369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42011-8CA9-4D29-A232-CBBDCF18E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51CE7-1FD6-4B8D-AB35-6560F20A6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605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2870A-5B58-4C52-9F80-1AB50589D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2DA1FF-5769-4238-BF9A-B030B0EB50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771311-62BB-4133-B725-AB996648D3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122CDF-F001-4E72-BE57-CAE969FF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BB343-FE65-49BD-B716-879024078C7A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B7D29D-5612-49D2-9398-742211859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A02DBA-BD01-45A6-AEE0-7E8C845F9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51CE7-1FD6-4B8D-AB35-6560F20A6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6830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30A95-3390-4104-9C45-BF051578F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2E3FC6-8DD9-4FF8-8490-D951566A9B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22F813-2E9B-4D2C-850A-A78CA07A2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01ACA3-10AE-4B72-9AD8-18C7E3637E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CAF0C4-24B3-46B6-93D8-95DE1968BB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14048B-8469-449C-BCC8-0773E64DF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BB343-FE65-49BD-B716-879024078C7A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13C704-3C71-4D8E-B5C0-A1C8E0BE5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C65890-2486-4CBE-9211-DFFFD5062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51CE7-1FD6-4B8D-AB35-6560F20A6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035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4D8B9-C3C2-4D46-A7BA-0A4B9B6BB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362E4D-24FB-4A20-B637-DC7B76C31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BB343-FE65-49BD-B716-879024078C7A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8F059F-90D8-4023-8647-EE6DEF407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651485-3ABC-47D8-B52F-7BA1E836A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51CE7-1FD6-4B8D-AB35-6560F20A6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9449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31AD45-9590-41D5-BC23-01CCE591B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BB343-FE65-49BD-B716-879024078C7A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63496B-DB89-4313-A05D-B4AD78D63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701882-4FAC-4EB6-8783-1ABE3BFDD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51CE7-1FD6-4B8D-AB35-6560F20A6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3467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7E628-3C5B-4198-A975-17992E206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1ED74-38D7-4DF2-929C-A57AE7645F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9C3192-AAFD-467D-8B20-BF9B9EB876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61BB38-A95A-45CA-A156-496E0098C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BB343-FE65-49BD-B716-879024078C7A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828412-E7B1-4F69-9036-446568628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719A28-546F-41F6-80CD-81DB11448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51CE7-1FD6-4B8D-AB35-6560F20A6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4638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5ED77-EB49-4FED-9052-6EAF25184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620325-F5A2-431F-9302-B16EF4E9D3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5F260A-5D75-4A60-8190-B9C37BA377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257FF0-DDE5-428C-B02E-0CBDA48AB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BB343-FE65-49BD-B716-879024078C7A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06F8B3-0C3C-4071-A257-6A084C8CC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A68B4F-7941-4F3C-96E9-FD39244E9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51CE7-1FD6-4B8D-AB35-6560F20A6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983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8F38B6-86DC-4A75-BDB7-E889C3A6F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79F677-D73A-4649-B9F4-FBEF401AF4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D513A-F975-4930-B816-281770B012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5BB343-FE65-49BD-B716-879024078C7A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DA7E94-C56E-4949-A17B-22B73C0136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7776D-610E-4282-B4A1-B204909F1C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51CE7-1FD6-4B8D-AB35-6560F20A6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9924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2.png"/><Relationship Id="rId4" Type="http://schemas.openxmlformats.org/officeDocument/2006/relationships/hyperlink" Target="https://www.openresearch.manchester.ac.uk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371/journal.pone.0225883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doi.org/10.1371/journal.pone.0230416" TargetMode="External"/><Relationship Id="rId12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i.org/10.3390/publications10040039" TargetMode="External"/><Relationship Id="rId11" Type="http://schemas.openxmlformats.org/officeDocument/2006/relationships/hyperlink" Target="https://doi.org/10.7717/peerj.175" TargetMode="External"/><Relationship Id="rId5" Type="http://schemas.openxmlformats.org/officeDocument/2006/relationships/hyperlink" Target="https://doi.org/10.1098/rsos.241248" TargetMode="External"/><Relationship Id="rId10" Type="http://schemas.openxmlformats.org/officeDocument/2006/relationships/hyperlink" Target="https://doi.org/10.18352/lq.10149" TargetMode="External"/><Relationship Id="rId4" Type="http://schemas.openxmlformats.org/officeDocument/2006/relationships/image" Target="../media/image10.png"/><Relationship Id="rId9" Type="http://schemas.openxmlformats.org/officeDocument/2006/relationships/hyperlink" Target="https://www.frontiersin.org/journals/neuroscience/articles/10.3389/fnins.2016.00419/ful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manchester-uk.libanswers.com/OOR/faq/284545" TargetMode="External"/><Relationship Id="rId5" Type="http://schemas.openxmlformats.org/officeDocument/2006/relationships/hyperlink" Target="https://manchester-uk.libanswers.com/OOR/faq/278966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manchester-uk.libanswers.com/OOR/faq/278944" TargetMode="External"/><Relationship Id="rId13" Type="http://schemas.openxmlformats.org/officeDocument/2006/relationships/hyperlink" Target="https://www.ukdataservice.ac.uk/manage-data/format/recommended-formats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www.doi.org/the-identifier/what-is-a-doi/" TargetMode="External"/><Relationship Id="rId12" Type="http://schemas.openxmlformats.org/officeDocument/2006/relationships/hyperlink" Target="https://manchester-uk.libanswers.com/OOR/faq/279029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manchester-uk.libanswers.com/OOR/faq/285820" TargetMode="External"/><Relationship Id="rId11" Type="http://schemas.openxmlformats.org/officeDocument/2006/relationships/hyperlink" Target="https://help.osf.io/article/217-how-to-make-a-data-dictionary" TargetMode="External"/><Relationship Id="rId5" Type="http://schemas.openxmlformats.org/officeDocument/2006/relationships/hyperlink" Target="https://manchester-uk.libanswers.com/OOR/faq/279030" TargetMode="External"/><Relationship Id="rId15" Type="http://schemas.openxmlformats.org/officeDocument/2006/relationships/image" Target="../media/image5.png"/><Relationship Id="rId10" Type="http://schemas.openxmlformats.org/officeDocument/2006/relationships/hyperlink" Target="https://blog.datadryad.org/2025/09/09/whats-in-a-readme-why-your-readme-matters-and-how-to-create-the-best-one-possible/?utm_source=substack&amp;utm_medium=email" TargetMode="External"/><Relationship Id="rId4" Type="http://schemas.openxmlformats.org/officeDocument/2006/relationships/image" Target="../media/image4.png"/><Relationship Id="rId9" Type="http://schemas.openxmlformats.org/officeDocument/2006/relationships/hyperlink" Target="https://manchester-uk.libanswers.com/OOR/faq/280430" TargetMode="External"/><Relationship Id="rId14" Type="http://schemas.openxmlformats.org/officeDocument/2006/relationships/hyperlink" Target="https://manchester-uk.libanswers.com/OOR/faq/279033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parceurope.org/wp-content/uploads/dlm_uploads/2017/03/SPARCEurope_Briefing_OpenDataCitation.pdf" TargetMode="External"/><Relationship Id="rId5" Type="http://schemas.openxmlformats.org/officeDocument/2006/relationships/hyperlink" Target="https://royalsocietypublishing.org/rsos/article/12/3/241248/87747/The-academic-impact-of-Open-Science-a-scoping" TargetMode="Externa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manchester-uk.libanswers.com/OOR/faq/286604" TargetMode="External"/><Relationship Id="rId5" Type="http://schemas.openxmlformats.org/officeDocument/2006/relationships/hyperlink" Target="https://manchester-uk.libanswers.com/OOR/faq/279032" TargetMode="Externa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51" y="548218"/>
            <a:ext cx="1943039" cy="82150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27050" y="1622153"/>
            <a:ext cx="11137899" cy="2632552"/>
          </a:xfrm>
          <a:prstGeom prst="rect">
            <a:avLst/>
          </a:prstGeom>
          <a:solidFill>
            <a:srgbClr val="6B2C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12"/>
          <p:cNvSpPr txBox="1"/>
          <p:nvPr/>
        </p:nvSpPr>
        <p:spPr>
          <a:xfrm>
            <a:off x="527050" y="1622153"/>
            <a:ext cx="10945547" cy="4545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6B2C9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Enhancing your research communication and impact with open data sharing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Research Communications Conference 2026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667" b="1" i="0" u="none" strike="noStrike" kern="1200" cap="none" spc="0" normalizeH="0" baseline="0" noProof="0" dirty="0">
              <a:ln>
                <a:noFill/>
              </a:ln>
              <a:solidFill>
                <a:srgbClr val="6B2C9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67" b="1" i="0" u="none" strike="noStrike" kern="1200" cap="none" spc="0" normalizeH="0" baseline="0" noProof="0" dirty="0">
                <a:ln>
                  <a:noFill/>
                </a:ln>
                <a:solidFill>
                  <a:srgbClr val="6B2C9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 Tristan Martin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67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Open Research Librarian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667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Office for Open Research</a:t>
            </a:r>
            <a:endParaRPr kumimoji="0" lang="en-GB" sz="2667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67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University of Manchester Library</a:t>
            </a:r>
          </a:p>
        </p:txBody>
      </p:sp>
    </p:spTree>
    <p:extLst>
      <p:ext uri="{BB962C8B-B14F-4D97-AF65-F5344CB8AC3E}">
        <p14:creationId xmlns:p14="http://schemas.microsoft.com/office/powerpoint/2010/main" val="3204169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8E3431-08EC-5CCC-ABD7-9D68E7165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28FC582-4FCF-9802-EDFD-53E0C622A8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3BA91D-5C20-6DBE-0B9E-44BBCA2842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51" y="548218"/>
            <a:ext cx="1943039" cy="821505"/>
          </a:xfrm>
          <a:prstGeom prst="rect">
            <a:avLst/>
          </a:prstGeom>
        </p:spPr>
      </p:pic>
      <p:pic>
        <p:nvPicPr>
          <p:cNvPr id="7" name="Picture 6">
            <a:hlinkClick r:id="rId4"/>
            <a:extLst>
              <a:ext uri="{FF2B5EF4-FFF2-40B4-BE49-F238E27FC236}">
                <a16:creationId xmlns:a16="http://schemas.microsoft.com/office/drawing/2014/main" id="{9E8959CD-BC7C-EB48-EBB6-72E7CF87C6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0231" y="1931687"/>
            <a:ext cx="8218725" cy="47678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78758F-9269-08AF-421B-F71A7FC18E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70140" y="433268"/>
            <a:ext cx="8218725" cy="13849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C5E918-2A81-3E1F-1617-7CF092181751}"/>
              </a:ext>
            </a:extLst>
          </p:cNvPr>
          <p:cNvSpPr txBox="1"/>
          <p:nvPr/>
        </p:nvSpPr>
        <p:spPr>
          <a:xfrm>
            <a:off x="2800083" y="388275"/>
            <a:ext cx="815853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</a:rPr>
              <a:t>Office for Open Research Website: 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</a:rPr>
              <a:t>Your Hub for Open Research support at the </a:t>
            </a:r>
            <a:br>
              <a:rPr lang="en-GB" sz="2800" dirty="0">
                <a:solidFill>
                  <a:schemeClr val="bg1"/>
                </a:solidFill>
              </a:rPr>
            </a:br>
            <a:r>
              <a:rPr lang="en-GB" sz="2800" dirty="0">
                <a:solidFill>
                  <a:schemeClr val="bg1"/>
                </a:solidFill>
              </a:rPr>
              <a:t>University of Manchester</a:t>
            </a:r>
          </a:p>
        </p:txBody>
      </p:sp>
    </p:spTree>
    <p:extLst>
      <p:ext uri="{BB962C8B-B14F-4D97-AF65-F5344CB8AC3E}">
        <p14:creationId xmlns:p14="http://schemas.microsoft.com/office/powerpoint/2010/main" val="3351623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504F28-44C6-15BD-C3F8-B9101AB9F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39C7A9F-0F8B-33E0-0FA8-437B2E36C0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02F7958-F47D-F95F-42CD-B84FC94E1B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51" y="548218"/>
            <a:ext cx="1943039" cy="8215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600DEA-DC90-FBB1-453C-2F1F1B5336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051" y="1608188"/>
            <a:ext cx="11156647" cy="50113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B061D2-D0EF-5523-EF94-DF5066D61ED8}"/>
              </a:ext>
            </a:extLst>
          </p:cNvPr>
          <p:cNvSpPr txBox="1"/>
          <p:nvPr/>
        </p:nvSpPr>
        <p:spPr>
          <a:xfrm>
            <a:off x="710183" y="1752787"/>
            <a:ext cx="10771632" cy="53091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bg1"/>
                </a:solidFill>
                <a:latin typeface="Aptos Display" panose="020B0004020202020204" pitchFamily="34" charset="0"/>
              </a:rPr>
              <a:t>Thomas Klebel, Vincent Traag, Ioanna Grypari, Lennart Stoy, Tony Ross-</a:t>
            </a:r>
            <a:r>
              <a:rPr lang="en-GB" sz="1500" dirty="0" err="1">
                <a:solidFill>
                  <a:schemeClr val="bg1"/>
                </a:solidFill>
                <a:latin typeface="Aptos Display" panose="020B0004020202020204" pitchFamily="34" charset="0"/>
              </a:rPr>
              <a:t>Hellauer</a:t>
            </a:r>
            <a:r>
              <a:rPr lang="en-GB" sz="1500" dirty="0">
                <a:solidFill>
                  <a:schemeClr val="bg1"/>
                </a:solidFill>
                <a:latin typeface="Aptos Display" panose="020B0004020202020204" pitchFamily="34" charset="0"/>
              </a:rPr>
              <a:t>; The academic impact of Open Science: a scoping review. R Soc Open Sci. (2025); 12 (3): 241248. </a:t>
            </a:r>
            <a:r>
              <a:rPr lang="en-GB" sz="1500" dirty="0">
                <a:solidFill>
                  <a:schemeClr val="bg1"/>
                </a:solidFill>
                <a:latin typeface="Aptos Display" panose="020B00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https://doi.org/10.1098/rsos.241248</a:t>
            </a:r>
            <a:endParaRPr lang="en-GB" sz="1500" dirty="0">
              <a:solidFill>
                <a:schemeClr val="bg1"/>
              </a:solidFill>
              <a:latin typeface="Aptos Display" panose="020B0004020202020204" pitchFamily="34" charset="0"/>
            </a:endParaRPr>
          </a:p>
          <a:p>
            <a:endParaRPr lang="en-GB" sz="1500" dirty="0">
              <a:solidFill>
                <a:schemeClr val="bg1"/>
              </a:solidFill>
              <a:latin typeface="Aptos Display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bg1"/>
                </a:solidFill>
                <a:latin typeface="Aptos Display" panose="020B0004020202020204" pitchFamily="34" charset="0"/>
              </a:rPr>
              <a:t>McGillivray B, Marongiu P, Pedrazzini N, Ribary M, Wigdorowitz M, Zordan E. Deep Impact: A Study on the Impact of Data Papers and Datasets in the Humanities and Social Sciences. Publications. (2022); 10(4):39. </a:t>
            </a:r>
            <a:r>
              <a:rPr lang="en-GB" sz="1500" dirty="0">
                <a:solidFill>
                  <a:schemeClr val="bg1"/>
                </a:solidFill>
                <a:latin typeface="Aptos Display" panose="020B00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https://doi.org/10.3390/publications10040039</a:t>
            </a:r>
            <a:r>
              <a:rPr lang="en-GB" sz="1500" dirty="0">
                <a:solidFill>
                  <a:schemeClr val="bg1"/>
                </a:solidFill>
                <a:latin typeface="Aptos Display" panose="020B00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500" dirty="0">
              <a:solidFill>
                <a:schemeClr val="bg1"/>
              </a:solidFill>
              <a:latin typeface="Aptos Display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bg1"/>
                </a:solidFill>
                <a:latin typeface="Aptos Display" panose="020B0004020202020204" pitchFamily="34" charset="0"/>
              </a:rPr>
              <a:t>Colavizza G, Hrynaszkiewicz I, Staden I, Whitaker K, McGillivray B (2020) The citation advantage of linking publications to research data. PLoS ONE 15(4): e0230416. </a:t>
            </a:r>
            <a:r>
              <a:rPr lang="en-GB" sz="1500" dirty="0">
                <a:solidFill>
                  <a:schemeClr val="bg1"/>
                </a:solidFill>
                <a:latin typeface="Aptos Display" panose="020B00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https://doi.org/10.1371/journal.pone.0230416</a:t>
            </a:r>
            <a:endParaRPr lang="en-GB" sz="1500" dirty="0">
              <a:solidFill>
                <a:schemeClr val="bg1"/>
              </a:solidFill>
              <a:latin typeface="Aptos Display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500" dirty="0">
              <a:solidFill>
                <a:schemeClr val="bg1"/>
              </a:solidFill>
              <a:latin typeface="Aptos Display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bg1"/>
                </a:solidFill>
                <a:latin typeface="Aptos Display" panose="020B0004020202020204" pitchFamily="34" charset="0"/>
              </a:rPr>
              <a:t> </a:t>
            </a:r>
            <a:r>
              <a:rPr lang="en-GB" sz="1500" b="0" i="0" dirty="0">
                <a:solidFill>
                  <a:schemeClr val="bg1"/>
                </a:solidFill>
                <a:effectLst/>
                <a:latin typeface="Aptos Display" panose="020B0004020202020204" pitchFamily="34" charset="0"/>
              </a:rPr>
              <a:t>Christensen G, Dafoe A, Miguel E, Moore DA, Rose AK (2019) A study of the impact of data sharing on article citations using journal policies as a natural experiment. PLoS ONE 14(12): e0225883. </a:t>
            </a:r>
            <a:r>
              <a:rPr lang="en-GB" sz="1500" b="0" i="0" dirty="0">
                <a:solidFill>
                  <a:schemeClr val="bg1"/>
                </a:solidFill>
                <a:effectLst/>
                <a:latin typeface="Aptos Display" panose="020B00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https://doi.org/10.1371/journal.pone.0225883</a:t>
            </a:r>
            <a:r>
              <a:rPr lang="en-GB" sz="1500" b="0" i="0" dirty="0">
                <a:solidFill>
                  <a:schemeClr val="bg1"/>
                </a:solidFill>
                <a:effectLst/>
                <a:latin typeface="Aptos Display" panose="020B0004020202020204" pitchFamily="34" charset="0"/>
              </a:rPr>
              <a:t> </a:t>
            </a:r>
            <a:endParaRPr lang="en-GB" sz="1500" dirty="0">
              <a:solidFill>
                <a:schemeClr val="bg1"/>
              </a:solidFill>
              <a:latin typeface="Aptos Display" panose="020B0004020202020204" pitchFamily="34" charset="0"/>
            </a:endParaRPr>
          </a:p>
          <a:p>
            <a:endParaRPr lang="en-GB" sz="1500" dirty="0">
              <a:latin typeface="Aptos Display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bg1"/>
                </a:solidFill>
                <a:latin typeface="Aptos Display" panose="020B0004020202020204" pitchFamily="34" charset="0"/>
              </a:rPr>
              <a:t>Leitner F, </a:t>
            </a:r>
            <a:r>
              <a:rPr lang="en-GB" sz="1500" dirty="0" err="1">
                <a:solidFill>
                  <a:schemeClr val="bg1"/>
                </a:solidFill>
                <a:latin typeface="Aptos Display" panose="020B0004020202020204" pitchFamily="34" charset="0"/>
              </a:rPr>
              <a:t>Bielza</a:t>
            </a:r>
            <a:r>
              <a:rPr lang="en-GB" sz="1500" dirty="0">
                <a:solidFill>
                  <a:schemeClr val="bg1"/>
                </a:solidFill>
                <a:latin typeface="Aptos Display" panose="020B0004020202020204" pitchFamily="34" charset="0"/>
              </a:rPr>
              <a:t> C, Hill SL and Larrañaga P (2016) Data Publications Correlate with Citation Impact. Front. Neurosci. 10:419. </a:t>
            </a:r>
            <a:r>
              <a:rPr lang="en-GB" sz="1500" dirty="0">
                <a:solidFill>
                  <a:schemeClr val="bg1"/>
                </a:solidFill>
                <a:latin typeface="Aptos Display" panose="020B00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https://www.frontiersin.org/journals/neuroscience/articles/10.3389/fnins.2016.00419/full</a:t>
            </a:r>
            <a:r>
              <a:rPr lang="en-GB" sz="1500" dirty="0">
                <a:solidFill>
                  <a:schemeClr val="bg1"/>
                </a:solidFill>
                <a:latin typeface="Aptos Display" panose="020B00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500" dirty="0">
              <a:solidFill>
                <a:schemeClr val="bg1"/>
              </a:solidFill>
              <a:latin typeface="Aptos Display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bg1"/>
                </a:solidFill>
                <a:latin typeface="Aptos Display" panose="020B0004020202020204" pitchFamily="34" charset="0"/>
              </a:rPr>
              <a:t>Drachen, T. M., Ellegaard, O., Larsen, A. V., &amp; Dorch, S. B. F. (2016). Sharing data increases citations. LIBER Quarterly: The Journal of the Association of European Research Libraries, 26(2), 67-82. </a:t>
            </a:r>
            <a:r>
              <a:rPr lang="en-GB" sz="1500" dirty="0">
                <a:solidFill>
                  <a:schemeClr val="bg1"/>
                </a:solidFill>
                <a:latin typeface="Aptos Display" panose="020B00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https://doi.org/10.18352/lq.10149</a:t>
            </a:r>
            <a:r>
              <a:rPr lang="en-GB" sz="1500" dirty="0">
                <a:solidFill>
                  <a:schemeClr val="bg1"/>
                </a:solidFill>
                <a:latin typeface="Aptos Display" panose="020B0004020202020204" pitchFamily="34" charset="0"/>
              </a:rPr>
              <a:t> </a:t>
            </a:r>
          </a:p>
          <a:p>
            <a:endParaRPr lang="en-GB" sz="1500" dirty="0">
              <a:solidFill>
                <a:schemeClr val="bg1"/>
              </a:solidFill>
              <a:latin typeface="Aptos Display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bg1"/>
                </a:solidFill>
                <a:latin typeface="Aptos Display" panose="020B0004020202020204" pitchFamily="34" charset="0"/>
              </a:rPr>
              <a:t>Piwowar HA, Vision TJ. (2013). Data reuse and the open data citation advantage. PeerJ 1:e175 </a:t>
            </a:r>
            <a:r>
              <a:rPr lang="en-GB" sz="1500" dirty="0">
                <a:solidFill>
                  <a:schemeClr val="bg1"/>
                </a:solidFill>
                <a:latin typeface="Aptos Display" panose="020B0004020202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https://doi.org/10.7717/peerj.175</a:t>
            </a:r>
            <a:r>
              <a:rPr lang="en-GB" sz="1500" dirty="0">
                <a:solidFill>
                  <a:schemeClr val="bg1"/>
                </a:solidFill>
                <a:latin typeface="Aptos Display" panose="020B0004020202020204" pitchFamily="34" charset="0"/>
              </a:rPr>
              <a:t>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A7F0B8-C71B-390F-B314-A1B1D98EA96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9240" y="561931"/>
            <a:ext cx="5206435" cy="8230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B5FC501-F673-5CF3-BB50-C3718CEE273C}"/>
              </a:ext>
            </a:extLst>
          </p:cNvPr>
          <p:cNvSpPr txBox="1"/>
          <p:nvPr/>
        </p:nvSpPr>
        <p:spPr>
          <a:xfrm>
            <a:off x="4170962" y="728137"/>
            <a:ext cx="4168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ptos Display" panose="020B0004020202020204" pitchFamily="34" charset="0"/>
              </a:rPr>
              <a:t>Open Data Citation Advantage </a:t>
            </a:r>
          </a:p>
        </p:txBody>
      </p:sp>
    </p:spTree>
    <p:extLst>
      <p:ext uri="{BB962C8B-B14F-4D97-AF65-F5344CB8AC3E}">
        <p14:creationId xmlns:p14="http://schemas.microsoft.com/office/powerpoint/2010/main" val="1560122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29256-D959-FC77-A656-DF3D2EE64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655626A-68BA-6B26-4E39-94BF68BD67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E79253-95F0-EBF4-1300-C1B9DB162D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51" y="548218"/>
            <a:ext cx="1943039" cy="8215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20A747-FB2E-6385-B038-48617689C8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051" y="1552874"/>
            <a:ext cx="10982163" cy="33437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B7DFA6-AB02-8DAB-D502-0D24454C99D4}"/>
              </a:ext>
            </a:extLst>
          </p:cNvPr>
          <p:cNvSpPr txBox="1"/>
          <p:nvPr/>
        </p:nvSpPr>
        <p:spPr>
          <a:xfrm>
            <a:off x="527051" y="1639709"/>
            <a:ext cx="1094866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bg1"/>
                </a:solidFill>
                <a:latin typeface="Aptos Display" panose="020B0004020202020204" pitchFamily="34" charset="0"/>
              </a:rPr>
              <a:t>Managing your research data with a</a:t>
            </a:r>
            <a:r>
              <a:rPr lang="en-GB" sz="4000" b="1" dirty="0">
                <a:solidFill>
                  <a:schemeClr val="bg1"/>
                </a:solidFill>
                <a:latin typeface="Aptos Display" panose="020B0004020202020204" pitchFamily="34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Aptos Display" panose="020B00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Data Management Plan </a:t>
            </a:r>
            <a:r>
              <a:rPr lang="en-GB" sz="4000" b="1" dirty="0">
                <a:solidFill>
                  <a:schemeClr val="bg1"/>
                </a:solidFill>
                <a:latin typeface="Aptos Display" panose="020B0004020202020204" pitchFamily="34" charset="0"/>
              </a:rPr>
              <a:t> </a:t>
            </a:r>
            <a:r>
              <a:rPr lang="en-GB" sz="4000" dirty="0">
                <a:solidFill>
                  <a:schemeClr val="bg1"/>
                </a:solidFill>
                <a:latin typeface="Aptos Display" panose="020B0004020202020204" pitchFamily="34" charset="0"/>
              </a:rPr>
              <a:t>and</a:t>
            </a:r>
            <a:r>
              <a:rPr lang="en-GB" sz="4000" b="1" dirty="0">
                <a:solidFill>
                  <a:schemeClr val="bg1"/>
                </a:solidFill>
                <a:latin typeface="Aptos Display" panose="020B0004020202020204" pitchFamily="34" charset="0"/>
              </a:rPr>
              <a:t> </a:t>
            </a:r>
            <a:r>
              <a:rPr lang="en-GB" sz="4000" dirty="0">
                <a:solidFill>
                  <a:schemeClr val="bg1"/>
                </a:solidFill>
                <a:latin typeface="Aptos Display" panose="020B0004020202020204" pitchFamily="34" charset="0"/>
              </a:rPr>
              <a:t>following the </a:t>
            </a:r>
            <a:r>
              <a:rPr lang="en-GB" sz="4000" b="1" dirty="0">
                <a:solidFill>
                  <a:schemeClr val="bg1"/>
                </a:solidFill>
                <a:latin typeface="Aptos Display" panose="020B00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FAIR data principles</a:t>
            </a:r>
            <a:r>
              <a:rPr lang="en-GB" sz="4000" b="1" dirty="0">
                <a:solidFill>
                  <a:schemeClr val="bg1"/>
                </a:solidFill>
                <a:latin typeface="Aptos Display" panose="020B0004020202020204" pitchFamily="34" charset="0"/>
              </a:rPr>
              <a:t> </a:t>
            </a:r>
            <a:r>
              <a:rPr lang="en-GB" sz="4000" dirty="0">
                <a:solidFill>
                  <a:schemeClr val="bg1"/>
                </a:solidFill>
                <a:latin typeface="Aptos Display" panose="020B0004020202020204" pitchFamily="34" charset="0"/>
              </a:rPr>
              <a:t>is a key strategy you can use to increase the potential academic and societal impact of your research</a:t>
            </a:r>
          </a:p>
        </p:txBody>
      </p:sp>
    </p:spTree>
    <p:extLst>
      <p:ext uri="{BB962C8B-B14F-4D97-AF65-F5344CB8AC3E}">
        <p14:creationId xmlns:p14="http://schemas.microsoft.com/office/powerpoint/2010/main" val="3638906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CCCFB-9098-F500-73C0-C17522646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AF72757-C04A-5BA0-8211-8DFEE31C3B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40CBC4-C802-1142-68BB-D4E53495E6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51" y="548218"/>
            <a:ext cx="1943039" cy="8215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097977C-9232-5D6E-9D84-C9E201F242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725" y="1592607"/>
            <a:ext cx="11150550" cy="5010912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0C072E1E-DE96-2CD5-2119-1BA2AA8BAD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707" y="1666212"/>
            <a:ext cx="10685828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F: </a:t>
            </a: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Make it </a:t>
            </a:r>
            <a:r>
              <a:rPr kumimoji="0" lang="en-GB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findable </a:t>
            </a: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online in a </a:t>
            </a: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data repository</a:t>
            </a: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or </a:t>
            </a: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data journal </a:t>
            </a: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with a </a:t>
            </a: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DOI</a:t>
            </a: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or another </a:t>
            </a: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unique identifier.</a:t>
            </a:r>
            <a:endParaRPr kumimoji="0" lang="en-GB" alt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ptos Display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GB" alt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ptos Display" panose="020B00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A: </a:t>
            </a: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Make it</a:t>
            </a:r>
            <a:r>
              <a:rPr kumimoji="0" lang="en-GB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accessible</a:t>
            </a: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altLang="en-US" sz="2800" dirty="0">
                <a:solidFill>
                  <a:schemeClr val="bg1"/>
                </a:solidFill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by </a:t>
            </a: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including sufficient </a:t>
            </a: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documentation and metadata</a:t>
            </a: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with your data (such as a </a:t>
            </a: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README</a:t>
            </a: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file or </a:t>
            </a: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data dictionary</a:t>
            </a: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GB" alt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ptos Display" panose="020B00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I: </a:t>
            </a: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Make it </a:t>
            </a:r>
            <a:r>
              <a:rPr kumimoji="0" lang="en-GB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interoperable </a:t>
            </a: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(more compatible or easy to use by others) by </a:t>
            </a: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sharing your data</a:t>
            </a: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open, non-proprietary formats</a:t>
            </a: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GB" alt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ptos Display" panose="020B00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R: </a:t>
            </a: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Make it more </a:t>
            </a:r>
            <a:r>
              <a:rPr kumimoji="0" lang="en-GB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re-usable</a:t>
            </a: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by including a </a:t>
            </a: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clear licence </a:t>
            </a: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which defines how it can be used by othe</a:t>
            </a:r>
            <a:r>
              <a:rPr lang="en-GB" altLang="en-US" sz="2800" dirty="0">
                <a:solidFill>
                  <a:schemeClr val="bg1"/>
                </a:solidFill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rs.</a:t>
            </a:r>
            <a:endParaRPr kumimoji="0" lang="en-GB" alt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ptos Display" panose="020B00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F1C2A9-A4C0-F038-3461-EA1782590E5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96741" y="474613"/>
            <a:ext cx="5200371" cy="8215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2308BE9-B22F-BCDC-ECB4-1965DBBC6EE8}"/>
              </a:ext>
            </a:extLst>
          </p:cNvPr>
          <p:cNvSpPr txBox="1"/>
          <p:nvPr/>
        </p:nvSpPr>
        <p:spPr>
          <a:xfrm>
            <a:off x="4199381" y="513983"/>
            <a:ext cx="50739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chemeClr val="bg1"/>
                </a:solidFill>
              </a:rPr>
              <a:t>FAIR data principles</a:t>
            </a:r>
          </a:p>
        </p:txBody>
      </p:sp>
    </p:spTree>
    <p:extLst>
      <p:ext uri="{BB962C8B-B14F-4D97-AF65-F5344CB8AC3E}">
        <p14:creationId xmlns:p14="http://schemas.microsoft.com/office/powerpoint/2010/main" val="2264485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BF00F7-7153-6948-8751-E03864C86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9CC55D5-ECA5-AC8E-007B-BCC1037090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E488B2-AA5E-5C18-B7EE-E551CDA644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51" y="548218"/>
            <a:ext cx="1943039" cy="8215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10440F7-A827-A631-2929-C384EBF69D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7962" y="548218"/>
            <a:ext cx="8529638" cy="56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143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095F59-EF12-AE2A-DB0C-8B9DBA215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B5958F1-0969-C862-AF55-8634AF2A3B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FCF732A-113E-0894-9A68-A81044F5ED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51" y="548218"/>
            <a:ext cx="1943039" cy="8215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1C9921-DDA9-E6BF-575A-13C58F2C37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051" y="1471749"/>
            <a:ext cx="10982163" cy="471133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F4B0177-9580-9922-027C-2BEB4F2140EE}"/>
              </a:ext>
            </a:extLst>
          </p:cNvPr>
          <p:cNvSpPr txBox="1"/>
          <p:nvPr/>
        </p:nvSpPr>
        <p:spPr>
          <a:xfrm>
            <a:off x="527051" y="1441270"/>
            <a:ext cx="10982163" cy="6992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i="1" dirty="0">
                <a:solidFill>
                  <a:schemeClr val="bg1"/>
                </a:solidFill>
                <a:latin typeface="Aptos Display" panose="020B0004020202020204" pitchFamily="34" charset="0"/>
              </a:rPr>
              <a:t>Acknowledgement </a:t>
            </a:r>
            <a:r>
              <a:rPr lang="en-GB" sz="4000" dirty="0">
                <a:solidFill>
                  <a:schemeClr val="bg1"/>
                </a:solidFill>
                <a:latin typeface="Aptos Display" panose="020B0004020202020204" pitchFamily="34" charset="0"/>
              </a:rPr>
              <a:t>: </a:t>
            </a:r>
          </a:p>
          <a:p>
            <a:pPr algn="ctr"/>
            <a:endParaRPr lang="en-GB" sz="4000" dirty="0">
              <a:solidFill>
                <a:schemeClr val="bg1"/>
              </a:solidFill>
              <a:latin typeface="Aptos Display" panose="020B0004020202020204" pitchFamily="34" charset="0"/>
            </a:endParaRP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chemeClr val="bg1"/>
                </a:solidFill>
                <a:latin typeface="Aptos Display" panose="020B0004020202020204" pitchFamily="34" charset="0"/>
              </a:rPr>
              <a:t>Not all research data can or should be shared in an open way online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endParaRPr lang="en-GB" sz="4000" dirty="0">
              <a:solidFill>
                <a:schemeClr val="bg1"/>
              </a:solidFill>
              <a:latin typeface="Aptos Display" panose="020B0004020202020204" pitchFamily="34" charset="0"/>
            </a:endParaRP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chemeClr val="bg1"/>
                </a:solidFill>
                <a:latin typeface="Aptos Display" panose="020B0004020202020204" pitchFamily="34" charset="0"/>
              </a:rPr>
              <a:t>Not always straightforward or quick to follow FAIR data principles for many projects or disciplines</a:t>
            </a:r>
          </a:p>
          <a:p>
            <a:pPr algn="ctr"/>
            <a:endParaRPr lang="en-GB" sz="4000" dirty="0">
              <a:solidFill>
                <a:schemeClr val="bg1"/>
              </a:solidFill>
              <a:latin typeface="Aptos Display" panose="020B0004020202020204" pitchFamily="34" charset="0"/>
            </a:endParaRPr>
          </a:p>
          <a:p>
            <a:pPr marL="571500" indent="-571500" algn="ctr">
              <a:buFont typeface="Arial" panose="020B0604020202020204" pitchFamily="34" charset="0"/>
              <a:buChar char="•"/>
            </a:pPr>
            <a:endParaRPr lang="en-GB" sz="4000" dirty="0">
              <a:solidFill>
                <a:schemeClr val="bg1"/>
              </a:solidFill>
              <a:latin typeface="Aptos Display" panose="020B0004020202020204" pitchFamily="34" charset="0"/>
            </a:endParaRPr>
          </a:p>
          <a:p>
            <a:pPr marL="571500" indent="-571500" algn="ctr">
              <a:buFont typeface="Arial" panose="020B0604020202020204" pitchFamily="34" charset="0"/>
              <a:buChar char="•"/>
            </a:pPr>
            <a:endParaRPr lang="en-GB" sz="4000" dirty="0">
              <a:solidFill>
                <a:schemeClr val="bg1"/>
              </a:solidFill>
              <a:latin typeface="Aptos Display" panose="020B0004020202020204" pitchFamily="34" charset="0"/>
            </a:endParaRPr>
          </a:p>
          <a:p>
            <a:pPr marL="571500" indent="-571500" algn="ctr">
              <a:buFont typeface="Arial" panose="020B0604020202020204" pitchFamily="34" charset="0"/>
              <a:buChar char="•"/>
            </a:pPr>
            <a:endParaRPr lang="en-GB" sz="4000" dirty="0">
              <a:solidFill>
                <a:schemeClr val="bg1"/>
              </a:solidFill>
              <a:latin typeface="Aptos Display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288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08B084-5D9F-A76E-F629-3EF3E2776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DA5FF52-7545-5650-B98E-BB09BB511A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87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17498E2-7C78-C5FA-7481-9046C2AE7A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51" y="548218"/>
            <a:ext cx="1943039" cy="8215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A0856B9-B5F7-7CBC-C997-6C2FF88114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051" y="1486056"/>
            <a:ext cx="11144454" cy="32275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DBB169E-37AE-9A80-7A58-D288C4DEE46E}"/>
              </a:ext>
            </a:extLst>
          </p:cNvPr>
          <p:cNvSpPr txBox="1"/>
          <p:nvPr/>
        </p:nvSpPr>
        <p:spPr>
          <a:xfrm>
            <a:off x="701040" y="1543517"/>
            <a:ext cx="1078992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>
                <a:solidFill>
                  <a:schemeClr val="bg1"/>
                </a:solidFill>
                <a:latin typeface="Aptos Display" panose="020B0004020202020204" pitchFamily="34" charset="0"/>
              </a:rPr>
              <a:t>If other researchers and individuals can </a:t>
            </a:r>
            <a:r>
              <a:rPr lang="en-GB" sz="4000" b="1" dirty="0">
                <a:solidFill>
                  <a:schemeClr val="bg1"/>
                </a:solidFill>
                <a:latin typeface="Aptos Display" panose="020B0004020202020204" pitchFamily="34" charset="0"/>
              </a:rPr>
              <a:t>more easily and quickly find, access, and understand the data connected to your research </a:t>
            </a:r>
            <a:r>
              <a:rPr lang="en-GB" sz="4000" dirty="0">
                <a:solidFill>
                  <a:schemeClr val="bg1"/>
                </a:solidFill>
                <a:latin typeface="Aptos Display" panose="020B0004020202020204" pitchFamily="34" charset="0"/>
              </a:rPr>
              <a:t>this can increase the likelihood of them citing your research in their own research outputs</a:t>
            </a:r>
          </a:p>
        </p:txBody>
      </p:sp>
    </p:spTree>
    <p:extLst>
      <p:ext uri="{BB962C8B-B14F-4D97-AF65-F5344CB8AC3E}">
        <p14:creationId xmlns:p14="http://schemas.microsoft.com/office/powerpoint/2010/main" val="3007750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76C6B-7775-A970-FB08-7CD8AF709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84D4DA-9469-4891-0C0D-05D93A83A2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99FF2FB-D03A-28A3-B765-7E0C8E8F7B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51" y="548218"/>
            <a:ext cx="1943039" cy="8215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4606E8F-DD2A-5911-6210-383BE755AB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051" y="1554100"/>
            <a:ext cx="11144454" cy="47556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BF6EA14-7E0A-C02A-6B7F-5CDE2878AB42}"/>
              </a:ext>
            </a:extLst>
          </p:cNvPr>
          <p:cNvSpPr txBox="1"/>
          <p:nvPr/>
        </p:nvSpPr>
        <p:spPr>
          <a:xfrm>
            <a:off x="723900" y="1588026"/>
            <a:ext cx="107442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  <a:latin typeface="Aptos Display" panose="020B0004020202020204" pitchFamily="34" charset="0"/>
              </a:rPr>
              <a:t>There is academic evidence that sharing your research data in an online data repository and linking this to the connected research output via a Digital Object Identifier (DOI) </a:t>
            </a:r>
            <a:r>
              <a:rPr lang="en-GB" sz="3600" b="1" dirty="0">
                <a:solidFill>
                  <a:schemeClr val="bg1"/>
                </a:solidFill>
                <a:latin typeface="Aptos Display" panose="020B00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can increase the number of citations your research accumulates compared to research outputs that do not</a:t>
            </a:r>
            <a:endParaRPr lang="en-GB" sz="3600" b="1" dirty="0">
              <a:solidFill>
                <a:schemeClr val="bg1"/>
              </a:solidFill>
              <a:latin typeface="Aptos Display" panose="020B0004020202020204" pitchFamily="34" charset="0"/>
            </a:endParaRPr>
          </a:p>
          <a:p>
            <a:pPr algn="ctr"/>
            <a:endParaRPr lang="en-GB" sz="3600" b="1" dirty="0">
              <a:solidFill>
                <a:schemeClr val="bg1"/>
              </a:solidFill>
              <a:latin typeface="Aptos Display" panose="020B0004020202020204" pitchFamily="34" charset="0"/>
            </a:endParaRPr>
          </a:p>
          <a:p>
            <a:pPr algn="ctr"/>
            <a:r>
              <a:rPr lang="en-GB" sz="3600" b="1" dirty="0">
                <a:solidFill>
                  <a:schemeClr val="bg1"/>
                </a:solidFill>
                <a:latin typeface="Aptos Display" panose="020B0004020202020204" pitchFamily="34" charset="0"/>
              </a:rPr>
              <a:t>‘</a:t>
            </a:r>
            <a:r>
              <a:rPr lang="en-GB" sz="3600" b="1" dirty="0">
                <a:solidFill>
                  <a:schemeClr val="bg1"/>
                </a:solidFill>
                <a:latin typeface="Aptos Display" panose="020B00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Data citation advantage</a:t>
            </a:r>
            <a:r>
              <a:rPr lang="en-GB" sz="3600" b="1" dirty="0">
                <a:solidFill>
                  <a:schemeClr val="bg1"/>
                </a:solidFill>
                <a:latin typeface="Aptos Display" panose="020B0004020202020204" pitchFamily="34" charset="0"/>
              </a:rPr>
              <a:t>’</a:t>
            </a:r>
          </a:p>
        </p:txBody>
      </p:sp>
    </p:spTree>
    <p:extLst>
      <p:ext uri="{BB962C8B-B14F-4D97-AF65-F5344CB8AC3E}">
        <p14:creationId xmlns:p14="http://schemas.microsoft.com/office/powerpoint/2010/main" val="2972477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DDD4A-64EC-96CB-F4B4-8D5D4DEAC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A2730BD-2B35-812E-42A4-5F7186CC51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87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3597125-A897-BF52-7780-94DFA9D017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51" y="548218"/>
            <a:ext cx="1943039" cy="8215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B27340-1DA0-CC2C-367E-3F284A1273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3674" y="561975"/>
            <a:ext cx="8601075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859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4D998-CE9E-9E65-C404-0EB55F31B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8AEC124-F3B9-7FFA-8AD5-D2966E0D22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6D9318D-859F-5918-EC29-6DC6BDCD60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51" y="548218"/>
            <a:ext cx="1943039" cy="8215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3FE4550-B095-5556-FA48-DDC55DDE6F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051" y="1453679"/>
            <a:ext cx="11156647" cy="50113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CFA233-1647-E465-80C9-51828479EB16}"/>
              </a:ext>
            </a:extLst>
          </p:cNvPr>
          <p:cNvSpPr txBox="1"/>
          <p:nvPr/>
        </p:nvSpPr>
        <p:spPr>
          <a:xfrm>
            <a:off x="752475" y="1626721"/>
            <a:ext cx="10687050" cy="43242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500" dirty="0">
                <a:solidFill>
                  <a:schemeClr val="bg1"/>
                </a:solidFill>
              </a:rPr>
              <a:t>•Share your research data via an online repository that generates a DOI (such as </a:t>
            </a:r>
            <a:r>
              <a:rPr lang="en-GB" sz="25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Figshare</a:t>
            </a:r>
            <a:r>
              <a:rPr lang="en-GB" sz="2500" dirty="0">
                <a:solidFill>
                  <a:schemeClr val="bg1"/>
                </a:solidFill>
              </a:rPr>
              <a:t>) - if you can’t share the data create a </a:t>
            </a:r>
            <a:r>
              <a:rPr lang="en-GB" sz="2500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metadata-only record</a:t>
            </a:r>
            <a:r>
              <a:rPr lang="en-GB" sz="2500" dirty="0">
                <a:solidFill>
                  <a:schemeClr val="bg1"/>
                </a:solidFill>
              </a:rPr>
              <a:t>.</a:t>
            </a:r>
          </a:p>
          <a:p>
            <a:endParaRPr lang="en-GB" sz="2500" dirty="0">
              <a:solidFill>
                <a:schemeClr val="bg1"/>
              </a:solidFill>
            </a:endParaRPr>
          </a:p>
          <a:p>
            <a:r>
              <a:rPr lang="en-GB" sz="2500" dirty="0">
                <a:solidFill>
                  <a:schemeClr val="bg1"/>
                </a:solidFill>
              </a:rPr>
              <a:t>•Include this DOI link to your research data in any connected research outputs.</a:t>
            </a:r>
          </a:p>
          <a:p>
            <a:endParaRPr lang="en-GB" sz="2500" dirty="0">
              <a:solidFill>
                <a:schemeClr val="bg1"/>
              </a:solidFill>
            </a:endParaRPr>
          </a:p>
          <a:p>
            <a:r>
              <a:rPr lang="en-GB" sz="2500" dirty="0">
                <a:solidFill>
                  <a:schemeClr val="bg1"/>
                </a:solidFill>
              </a:rPr>
              <a:t>•When a new research output is published with a DOI, include this link on any connected data repository record, so they are both linked to each other.</a:t>
            </a:r>
          </a:p>
          <a:p>
            <a:endParaRPr lang="en-GB" sz="2500" dirty="0">
              <a:solidFill>
                <a:schemeClr val="bg1"/>
              </a:solidFill>
            </a:endParaRPr>
          </a:p>
          <a:p>
            <a:r>
              <a:rPr lang="en-GB" sz="2500" dirty="0">
                <a:solidFill>
                  <a:schemeClr val="bg1"/>
                </a:solidFill>
              </a:rPr>
              <a:t>•Ensure that you have added the DOI link to your research data record (and research outputs) to any research profiles you keep updated, such as ORCID or your Pure profile.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3647AF-7E58-139E-9D80-08DF37101E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23560" y="392975"/>
            <a:ext cx="6191149" cy="8230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87CD444-F6C1-9996-7F83-8AE178D50B91}"/>
              </a:ext>
            </a:extLst>
          </p:cNvPr>
          <p:cNvSpPr txBox="1"/>
          <p:nvPr/>
        </p:nvSpPr>
        <p:spPr>
          <a:xfrm>
            <a:off x="3792261" y="509991"/>
            <a:ext cx="612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  <a:latin typeface="Aptos Display" panose="020B0004020202020204" pitchFamily="34" charset="0"/>
              </a:rPr>
              <a:t>Making Research &amp; Data Findable</a:t>
            </a:r>
          </a:p>
        </p:txBody>
      </p:sp>
    </p:spTree>
    <p:extLst>
      <p:ext uri="{BB962C8B-B14F-4D97-AF65-F5344CB8AC3E}">
        <p14:creationId xmlns:p14="http://schemas.microsoft.com/office/powerpoint/2010/main" val="20503145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085714DEF65E4EA1B441C362C31A70" ma:contentTypeVersion="16" ma:contentTypeDescription="Create a new document." ma:contentTypeScope="" ma:versionID="03f04b329baf80a7bbd1f1e1c486b853">
  <xsd:schema xmlns:xsd="http://www.w3.org/2001/XMLSchema" xmlns:xs="http://www.w3.org/2001/XMLSchema" xmlns:p="http://schemas.microsoft.com/office/2006/metadata/properties" xmlns:ns2="f0241ee3-9874-473e-b697-f582c4cb8c8f" xmlns:ns3="26f23797-ab33-451f-ae62-7de329a519c0" targetNamespace="http://schemas.microsoft.com/office/2006/metadata/properties" ma:root="true" ma:fieldsID="2b2a7254d841317eb93376cb026b47c0" ns2:_="" ns3:_="">
    <xsd:import namespace="f0241ee3-9874-473e-b697-f582c4cb8c8f"/>
    <xsd:import namespace="26f23797-ab33-451f-ae62-7de329a519c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241ee3-9874-473e-b697-f582c4cb8c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f23797-ab33-451f-ae62-7de329a519c0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a4b72338-d992-4269-aeb5-cd9e294f9966}" ma:internalName="TaxCatchAll" ma:showField="CatchAllData" ma:web="26f23797-ab33-451f-ae62-7de329a519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6f23797-ab33-451f-ae62-7de329a519c0" xsi:nil="true"/>
    <lcf76f155ced4ddcb4097134ff3c332f xmlns="f0241ee3-9874-473e-b697-f582c4cb8c8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9D95A10-C510-4DFD-901F-71D1C46ACE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0241ee3-9874-473e-b697-f582c4cb8c8f"/>
    <ds:schemaRef ds:uri="26f23797-ab33-451f-ae62-7de329a519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29FB1C4-36A9-43FB-89C1-99EFBE7BA78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5E2A646-B8DF-487E-BF7E-31537846DEE6}">
  <ds:schemaRefs>
    <ds:schemaRef ds:uri="http://schemas.microsoft.com/office/2006/metadata/properties"/>
    <ds:schemaRef ds:uri="http://schemas.microsoft.com/office/infopath/2007/PartnerControls"/>
    <ds:schemaRef ds:uri="26f23797-ab33-451f-ae62-7de329a519c0"/>
    <ds:schemaRef ds:uri="f0241ee3-9874-473e-b697-f582c4cb8c8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525</TotalTime>
  <Words>766</Words>
  <Application>Microsoft Office PowerPoint</Application>
  <PresentationFormat>Widescreen</PresentationFormat>
  <Paragraphs>53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Tristan Martin</dc:creator>
  <cp:lastModifiedBy>Tristan Martin</cp:lastModifiedBy>
  <cp:revision>3</cp:revision>
  <dcterms:created xsi:type="dcterms:W3CDTF">2026-02-17T13:12:56Z</dcterms:created>
  <dcterms:modified xsi:type="dcterms:W3CDTF">2026-03-19T16:56:21Z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0x01010037085714DEF65E4EA1B441C362C31A70</vt:lpwstr>
  </property>
</Properties>
</file>