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p:restoredTop sz="94665"/>
  </p:normalViewPr>
  <p:slideViewPr>
    <p:cSldViewPr>
      <p:cViewPr varScale="1">
        <p:scale>
          <a:sx n="109" d="100"/>
          <a:sy n="109" d="100"/>
        </p:scale>
        <p:origin x="1674"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E99A179-8CD0-4990-A717-AA1121ACCFAB}" type="datetimeFigureOut">
              <a:rPr lang="en-GB" smtClean="0"/>
              <a:t>07/04/2022</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CDECEFC-D080-4B5A-B323-E74C75A1DA82}" type="slidenum">
              <a:rPr lang="en-GB" smtClean="0"/>
              <a:t>‹#›</a:t>
            </a:fld>
            <a:endParaRPr lang="en-GB"/>
          </a:p>
        </p:txBody>
      </p:sp>
      <p:sp>
        <p:nvSpPr>
          <p:cNvPr id="8" name="TextBox 7"/>
          <p:cNvSpPr txBox="1"/>
          <p:nvPr userDrawn="1"/>
        </p:nvSpPr>
        <p:spPr>
          <a:xfrm>
            <a:off x="6516481" y="389930"/>
            <a:ext cx="2232248" cy="707886"/>
          </a:xfrm>
          <a:prstGeom prst="rect">
            <a:avLst/>
          </a:prstGeom>
          <a:noFill/>
          <a:ln w="19050">
            <a:solidFill>
              <a:schemeClr val="tx1"/>
            </a:solidFill>
          </a:ln>
        </p:spPr>
        <p:txBody>
          <a:bodyPr wrap="square" rtlCol="0">
            <a:spAutoFit/>
          </a:bodyPr>
          <a:lstStyle/>
          <a:p>
            <a:r>
              <a:rPr lang="en-GB" sz="2000" dirty="0"/>
              <a:t>From</a:t>
            </a:r>
            <a:r>
              <a:rPr lang="en-GB" sz="2000" baseline="0" dirty="0"/>
              <a:t> </a:t>
            </a:r>
            <a:r>
              <a:rPr lang="en-GB" sz="2000" b="1" baseline="0" dirty="0"/>
              <a:t>Prehistory</a:t>
            </a:r>
            <a:r>
              <a:rPr lang="en-GB" sz="2000" baseline="0" dirty="0"/>
              <a:t> to </a:t>
            </a:r>
            <a:r>
              <a:rPr lang="en-GB" sz="2000" b="1" baseline="0" dirty="0"/>
              <a:t>Primary Schools</a:t>
            </a:r>
            <a:endParaRPr lang="en-GB" sz="2000" b="1"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7889" y="377036"/>
            <a:ext cx="1800200" cy="762516"/>
          </a:xfrm>
          <a:prstGeom prst="rect">
            <a:avLst/>
          </a:prstGeom>
        </p:spPr>
      </p:pic>
      <p:sp>
        <p:nvSpPr>
          <p:cNvPr id="7" name="TextBox 6"/>
          <p:cNvSpPr txBox="1"/>
          <p:nvPr userDrawn="1"/>
        </p:nvSpPr>
        <p:spPr>
          <a:xfrm>
            <a:off x="2555776" y="743873"/>
            <a:ext cx="3672408" cy="646331"/>
          </a:xfrm>
          <a:prstGeom prst="rect">
            <a:avLst/>
          </a:prstGeom>
          <a:noFill/>
        </p:spPr>
        <p:txBody>
          <a:bodyPr wrap="square" rtlCol="0">
            <a:spAutoFit/>
          </a:bodyPr>
          <a:lstStyle/>
          <a:p>
            <a:pPr algn="ctr"/>
            <a:r>
              <a:rPr lang="en-GB" sz="3600" b="1" dirty="0"/>
              <a:t>The Neolithic</a:t>
            </a:r>
          </a:p>
        </p:txBody>
      </p:sp>
    </p:spTree>
    <p:extLst>
      <p:ext uri="{BB962C8B-B14F-4D97-AF65-F5344CB8AC3E}">
        <p14:creationId xmlns:p14="http://schemas.microsoft.com/office/powerpoint/2010/main" val="569216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E99A179-8CD0-4990-A717-AA1121ACCFAB}" type="datetimeFigureOut">
              <a:rPr lang="en-GB" smtClean="0"/>
              <a:t>07/04/2022</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CDECEFC-D080-4B5A-B323-E74C75A1DA82}" type="slidenum">
              <a:rPr lang="en-GB" smtClean="0"/>
              <a:t>‹#›</a:t>
            </a:fld>
            <a:endParaRPr lang="en-GB"/>
          </a:p>
        </p:txBody>
      </p:sp>
    </p:spTree>
    <p:extLst>
      <p:ext uri="{BB962C8B-B14F-4D97-AF65-F5344CB8AC3E}">
        <p14:creationId xmlns:p14="http://schemas.microsoft.com/office/powerpoint/2010/main" val="3568314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E99A179-8CD0-4990-A717-AA1121ACCFAB}" type="datetimeFigureOut">
              <a:rPr lang="en-GB" smtClean="0"/>
              <a:t>07/04/2022</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CDECEFC-D080-4B5A-B323-E74C75A1DA82}" type="slidenum">
              <a:rPr lang="en-GB" smtClean="0"/>
              <a:t>‹#›</a:t>
            </a:fld>
            <a:endParaRPr lang="en-GB"/>
          </a:p>
        </p:txBody>
      </p:sp>
    </p:spTree>
    <p:extLst>
      <p:ext uri="{BB962C8B-B14F-4D97-AF65-F5344CB8AC3E}">
        <p14:creationId xmlns:p14="http://schemas.microsoft.com/office/powerpoint/2010/main" val="2460993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E99A179-8CD0-4990-A717-AA1121ACCFAB}" type="datetimeFigureOut">
              <a:rPr lang="en-GB" smtClean="0"/>
              <a:t>07/04/2022</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CDECEFC-D080-4B5A-B323-E74C75A1DA82}" type="slidenum">
              <a:rPr lang="en-GB" smtClean="0"/>
              <a:t>‹#›</a:t>
            </a:fld>
            <a:endParaRPr lang="en-GB"/>
          </a:p>
        </p:txBody>
      </p:sp>
    </p:spTree>
    <p:extLst>
      <p:ext uri="{BB962C8B-B14F-4D97-AF65-F5344CB8AC3E}">
        <p14:creationId xmlns:p14="http://schemas.microsoft.com/office/powerpoint/2010/main" val="1990133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E99A179-8CD0-4990-A717-AA1121ACCFAB}" type="datetimeFigureOut">
              <a:rPr lang="en-GB" smtClean="0"/>
              <a:t>07/04/2022</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CDECEFC-D080-4B5A-B323-E74C75A1DA82}" type="slidenum">
              <a:rPr lang="en-GB" smtClean="0"/>
              <a:t>‹#›</a:t>
            </a:fld>
            <a:endParaRPr lang="en-GB"/>
          </a:p>
        </p:txBody>
      </p:sp>
    </p:spTree>
    <p:extLst>
      <p:ext uri="{BB962C8B-B14F-4D97-AF65-F5344CB8AC3E}">
        <p14:creationId xmlns:p14="http://schemas.microsoft.com/office/powerpoint/2010/main" val="3760263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E99A179-8CD0-4990-A717-AA1121ACCFAB}" type="datetimeFigureOut">
              <a:rPr lang="en-GB" smtClean="0"/>
              <a:t>07/04/2022</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CDECEFC-D080-4B5A-B323-E74C75A1DA82}" type="slidenum">
              <a:rPr lang="en-GB" smtClean="0"/>
              <a:t>‹#›</a:t>
            </a:fld>
            <a:endParaRPr lang="en-GB"/>
          </a:p>
        </p:txBody>
      </p:sp>
    </p:spTree>
    <p:extLst>
      <p:ext uri="{BB962C8B-B14F-4D97-AF65-F5344CB8AC3E}">
        <p14:creationId xmlns:p14="http://schemas.microsoft.com/office/powerpoint/2010/main" val="418295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9E99A179-8CD0-4990-A717-AA1121ACCFAB}" type="datetimeFigureOut">
              <a:rPr lang="en-GB" smtClean="0"/>
              <a:t>07/04/2022</a:t>
            </a:fld>
            <a:endParaRPr lang="en-GB"/>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2CDECEFC-D080-4B5A-B323-E74C75A1DA82}" type="slidenum">
              <a:rPr lang="en-GB" smtClean="0"/>
              <a:t>‹#›</a:t>
            </a:fld>
            <a:endParaRPr lang="en-GB"/>
          </a:p>
        </p:txBody>
      </p:sp>
    </p:spTree>
    <p:extLst>
      <p:ext uri="{BB962C8B-B14F-4D97-AF65-F5344CB8AC3E}">
        <p14:creationId xmlns:p14="http://schemas.microsoft.com/office/powerpoint/2010/main" val="2561646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E99A179-8CD0-4990-A717-AA1121ACCFAB}" type="datetimeFigureOut">
              <a:rPr lang="en-GB" smtClean="0"/>
              <a:t>07/04/2022</a:t>
            </a:fld>
            <a:endParaRPr lang="en-GB"/>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2CDECEFC-D080-4B5A-B323-E74C75A1DA82}" type="slidenum">
              <a:rPr lang="en-GB" smtClean="0"/>
              <a:t>‹#›</a:t>
            </a:fld>
            <a:endParaRPr lang="en-GB"/>
          </a:p>
        </p:txBody>
      </p:sp>
    </p:spTree>
    <p:extLst>
      <p:ext uri="{BB962C8B-B14F-4D97-AF65-F5344CB8AC3E}">
        <p14:creationId xmlns:p14="http://schemas.microsoft.com/office/powerpoint/2010/main" val="2766233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9E99A179-8CD0-4990-A717-AA1121ACCFAB}" type="datetimeFigureOut">
              <a:rPr lang="en-GB" smtClean="0"/>
              <a:t>07/04/2022</a:t>
            </a:fld>
            <a:endParaRPr lang="en-GB"/>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2CDECEFC-D080-4B5A-B323-E74C75A1DA82}" type="slidenum">
              <a:rPr lang="en-GB" smtClean="0"/>
              <a:t>‹#›</a:t>
            </a:fld>
            <a:endParaRPr lang="en-GB"/>
          </a:p>
        </p:txBody>
      </p:sp>
    </p:spTree>
    <p:extLst>
      <p:ext uri="{BB962C8B-B14F-4D97-AF65-F5344CB8AC3E}">
        <p14:creationId xmlns:p14="http://schemas.microsoft.com/office/powerpoint/2010/main" val="1096049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E99A179-8CD0-4990-A717-AA1121ACCFAB}" type="datetimeFigureOut">
              <a:rPr lang="en-GB" smtClean="0"/>
              <a:t>07/04/2022</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CDECEFC-D080-4B5A-B323-E74C75A1DA82}" type="slidenum">
              <a:rPr lang="en-GB" smtClean="0"/>
              <a:t>‹#›</a:t>
            </a:fld>
            <a:endParaRPr lang="en-GB"/>
          </a:p>
        </p:txBody>
      </p:sp>
    </p:spTree>
    <p:extLst>
      <p:ext uri="{BB962C8B-B14F-4D97-AF65-F5344CB8AC3E}">
        <p14:creationId xmlns:p14="http://schemas.microsoft.com/office/powerpoint/2010/main" val="2522873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E99A179-8CD0-4990-A717-AA1121ACCFAB}" type="datetimeFigureOut">
              <a:rPr lang="en-GB" smtClean="0"/>
              <a:t>07/04/2022</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CDECEFC-D080-4B5A-B323-E74C75A1DA82}" type="slidenum">
              <a:rPr lang="en-GB" smtClean="0"/>
              <a:t>‹#›</a:t>
            </a:fld>
            <a:endParaRPr lang="en-GB"/>
          </a:p>
        </p:txBody>
      </p:sp>
    </p:spTree>
    <p:extLst>
      <p:ext uri="{BB962C8B-B14F-4D97-AF65-F5344CB8AC3E}">
        <p14:creationId xmlns:p14="http://schemas.microsoft.com/office/powerpoint/2010/main" val="3060832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1560" y="2276872"/>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1"/>
            <a:ext cx="8229600" cy="37010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Box 6"/>
          <p:cNvSpPr txBox="1"/>
          <p:nvPr userDrawn="1"/>
        </p:nvSpPr>
        <p:spPr>
          <a:xfrm>
            <a:off x="6516481" y="389930"/>
            <a:ext cx="2232248" cy="707886"/>
          </a:xfrm>
          <a:prstGeom prst="rect">
            <a:avLst/>
          </a:prstGeom>
          <a:noFill/>
          <a:ln w="19050">
            <a:solidFill>
              <a:schemeClr val="tx1"/>
            </a:solidFill>
          </a:ln>
        </p:spPr>
        <p:txBody>
          <a:bodyPr wrap="square" rtlCol="0">
            <a:spAutoFit/>
          </a:bodyPr>
          <a:lstStyle/>
          <a:p>
            <a:r>
              <a:rPr lang="en-GB" sz="2000" dirty="0"/>
              <a:t>From</a:t>
            </a:r>
            <a:r>
              <a:rPr lang="en-GB" sz="2000" baseline="0" dirty="0"/>
              <a:t> </a:t>
            </a:r>
            <a:r>
              <a:rPr lang="en-GB" sz="2000" b="1" baseline="0" dirty="0"/>
              <a:t>Prehistory</a:t>
            </a:r>
            <a:r>
              <a:rPr lang="en-GB" sz="2000" baseline="0" dirty="0"/>
              <a:t> to </a:t>
            </a:r>
            <a:r>
              <a:rPr lang="en-GB" sz="2000" b="1" baseline="0" dirty="0"/>
              <a:t>Primary Schools</a:t>
            </a:r>
            <a:endParaRPr lang="en-GB" sz="2000" b="1" dirty="0"/>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87889" y="377036"/>
            <a:ext cx="1800200" cy="762516"/>
          </a:xfrm>
          <a:prstGeom prst="rect">
            <a:avLst/>
          </a:prstGeom>
        </p:spPr>
      </p:pic>
      <p:sp>
        <p:nvSpPr>
          <p:cNvPr id="10" name="Rectangle 9"/>
          <p:cNvSpPr/>
          <p:nvPr userDrawn="1"/>
        </p:nvSpPr>
        <p:spPr>
          <a:xfrm>
            <a:off x="4570704" y="6117012"/>
            <a:ext cx="1323509" cy="288032"/>
          </a:xfrm>
          <a:prstGeom prst="rect">
            <a:avLst/>
          </a:prstGeom>
          <a:gradFill>
            <a:gsLst>
              <a:gs pos="0">
                <a:srgbClr val="FFF200">
                  <a:alpha val="32000"/>
                </a:srgbClr>
              </a:gs>
              <a:gs pos="93744">
                <a:srgbClr val="FF3200">
                  <a:alpha val="61000"/>
                </a:srgbClr>
              </a:gs>
              <a:gs pos="84000">
                <a:srgbClr val="FF7A00">
                  <a:alpha val="72000"/>
                </a:srgbClr>
              </a:gs>
              <a:gs pos="100000">
                <a:srgbClr val="FF0300"/>
              </a:gs>
              <a:gs pos="100000">
                <a:srgbClr val="4D0808"/>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userDrawn="1"/>
        </p:nvSpPr>
        <p:spPr>
          <a:xfrm>
            <a:off x="5894214" y="6117012"/>
            <a:ext cx="1319780" cy="2880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userDrawn="1"/>
        </p:nvSpPr>
        <p:spPr>
          <a:xfrm>
            <a:off x="7213993" y="6117012"/>
            <a:ext cx="1174432" cy="2880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userDrawn="1"/>
        </p:nvSpPr>
        <p:spPr>
          <a:xfrm>
            <a:off x="683567" y="6117012"/>
            <a:ext cx="3887136" cy="2880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p:cNvSpPr txBox="1"/>
          <p:nvPr userDrawn="1"/>
        </p:nvSpPr>
        <p:spPr>
          <a:xfrm>
            <a:off x="321837" y="6405044"/>
            <a:ext cx="936104" cy="338554"/>
          </a:xfrm>
          <a:prstGeom prst="rect">
            <a:avLst/>
          </a:prstGeom>
          <a:noFill/>
        </p:spPr>
        <p:txBody>
          <a:bodyPr wrap="square" rtlCol="0">
            <a:spAutoFit/>
          </a:bodyPr>
          <a:lstStyle/>
          <a:p>
            <a:r>
              <a:rPr lang="en-GB" sz="1600" dirty="0"/>
              <a:t>9600 BC</a:t>
            </a:r>
          </a:p>
        </p:txBody>
      </p:sp>
      <p:sp>
        <p:nvSpPr>
          <p:cNvPr id="20" name="TextBox 19"/>
          <p:cNvSpPr txBox="1"/>
          <p:nvPr userDrawn="1"/>
        </p:nvSpPr>
        <p:spPr>
          <a:xfrm>
            <a:off x="4102652" y="6405044"/>
            <a:ext cx="936104" cy="338554"/>
          </a:xfrm>
          <a:prstGeom prst="rect">
            <a:avLst/>
          </a:prstGeom>
          <a:noFill/>
        </p:spPr>
        <p:txBody>
          <a:bodyPr wrap="square" rtlCol="0">
            <a:spAutoFit/>
          </a:bodyPr>
          <a:lstStyle/>
          <a:p>
            <a:r>
              <a:rPr lang="en-GB" sz="1600" dirty="0"/>
              <a:t>4000 BC</a:t>
            </a:r>
          </a:p>
        </p:txBody>
      </p:sp>
      <p:sp>
        <p:nvSpPr>
          <p:cNvPr id="21" name="TextBox 20"/>
          <p:cNvSpPr txBox="1"/>
          <p:nvPr userDrawn="1"/>
        </p:nvSpPr>
        <p:spPr>
          <a:xfrm>
            <a:off x="5426162" y="6405044"/>
            <a:ext cx="936104" cy="338554"/>
          </a:xfrm>
          <a:prstGeom prst="rect">
            <a:avLst/>
          </a:prstGeom>
          <a:noFill/>
        </p:spPr>
        <p:txBody>
          <a:bodyPr wrap="square" rtlCol="0">
            <a:spAutoFit/>
          </a:bodyPr>
          <a:lstStyle/>
          <a:p>
            <a:r>
              <a:rPr lang="en-GB" sz="1600" dirty="0"/>
              <a:t>2400 BC</a:t>
            </a:r>
          </a:p>
        </p:txBody>
      </p:sp>
      <p:sp>
        <p:nvSpPr>
          <p:cNvPr id="22" name="TextBox 21"/>
          <p:cNvSpPr txBox="1"/>
          <p:nvPr userDrawn="1"/>
        </p:nvSpPr>
        <p:spPr>
          <a:xfrm>
            <a:off x="6745941" y="6405044"/>
            <a:ext cx="936104" cy="338554"/>
          </a:xfrm>
          <a:prstGeom prst="rect">
            <a:avLst/>
          </a:prstGeom>
          <a:noFill/>
        </p:spPr>
        <p:txBody>
          <a:bodyPr wrap="square" rtlCol="0">
            <a:spAutoFit/>
          </a:bodyPr>
          <a:lstStyle/>
          <a:p>
            <a:pPr algn="ctr"/>
            <a:r>
              <a:rPr lang="en-GB" sz="1600" dirty="0"/>
              <a:t>800 BC</a:t>
            </a:r>
          </a:p>
        </p:txBody>
      </p:sp>
      <p:sp>
        <p:nvSpPr>
          <p:cNvPr id="23" name="TextBox 22"/>
          <p:cNvSpPr txBox="1"/>
          <p:nvPr userDrawn="1"/>
        </p:nvSpPr>
        <p:spPr>
          <a:xfrm>
            <a:off x="7920373" y="6405044"/>
            <a:ext cx="936104" cy="338554"/>
          </a:xfrm>
          <a:prstGeom prst="rect">
            <a:avLst/>
          </a:prstGeom>
          <a:noFill/>
        </p:spPr>
        <p:txBody>
          <a:bodyPr wrap="square" rtlCol="0">
            <a:spAutoFit/>
          </a:bodyPr>
          <a:lstStyle/>
          <a:p>
            <a:pPr algn="ctr"/>
            <a:r>
              <a:rPr lang="en-GB" sz="1600" dirty="0"/>
              <a:t>43 AD</a:t>
            </a:r>
          </a:p>
        </p:txBody>
      </p:sp>
      <p:sp>
        <p:nvSpPr>
          <p:cNvPr id="25" name="TextBox 24"/>
          <p:cNvSpPr txBox="1"/>
          <p:nvPr userDrawn="1"/>
        </p:nvSpPr>
        <p:spPr>
          <a:xfrm>
            <a:off x="2069073" y="6103349"/>
            <a:ext cx="1116124" cy="338554"/>
          </a:xfrm>
          <a:prstGeom prst="rect">
            <a:avLst/>
          </a:prstGeom>
          <a:noFill/>
        </p:spPr>
        <p:txBody>
          <a:bodyPr wrap="square" rtlCol="0">
            <a:spAutoFit/>
          </a:bodyPr>
          <a:lstStyle/>
          <a:p>
            <a:pPr algn="ctr"/>
            <a:r>
              <a:rPr lang="en-GB" sz="1600" dirty="0"/>
              <a:t>Mesolithic</a:t>
            </a:r>
          </a:p>
        </p:txBody>
      </p:sp>
      <p:sp>
        <p:nvSpPr>
          <p:cNvPr id="26" name="TextBox 25"/>
          <p:cNvSpPr txBox="1"/>
          <p:nvPr userDrawn="1"/>
        </p:nvSpPr>
        <p:spPr>
          <a:xfrm>
            <a:off x="4674396" y="6103349"/>
            <a:ext cx="1116124" cy="338554"/>
          </a:xfrm>
          <a:prstGeom prst="rect">
            <a:avLst/>
          </a:prstGeom>
          <a:noFill/>
        </p:spPr>
        <p:txBody>
          <a:bodyPr wrap="square" rtlCol="0">
            <a:spAutoFit/>
          </a:bodyPr>
          <a:lstStyle/>
          <a:p>
            <a:pPr algn="ctr"/>
            <a:r>
              <a:rPr lang="en-GB" sz="1600" b="1" dirty="0"/>
              <a:t>Neolithic</a:t>
            </a:r>
          </a:p>
        </p:txBody>
      </p:sp>
      <p:sp>
        <p:nvSpPr>
          <p:cNvPr id="27" name="TextBox 26"/>
          <p:cNvSpPr txBox="1"/>
          <p:nvPr userDrawn="1"/>
        </p:nvSpPr>
        <p:spPr>
          <a:xfrm>
            <a:off x="5996042" y="6091751"/>
            <a:ext cx="1116124" cy="338554"/>
          </a:xfrm>
          <a:prstGeom prst="rect">
            <a:avLst/>
          </a:prstGeom>
          <a:noFill/>
        </p:spPr>
        <p:txBody>
          <a:bodyPr wrap="square" rtlCol="0">
            <a:spAutoFit/>
          </a:bodyPr>
          <a:lstStyle/>
          <a:p>
            <a:pPr algn="ctr"/>
            <a:r>
              <a:rPr lang="en-GB" sz="1600" dirty="0"/>
              <a:t>Bronze Age</a:t>
            </a:r>
          </a:p>
        </p:txBody>
      </p:sp>
      <p:sp>
        <p:nvSpPr>
          <p:cNvPr id="28" name="TextBox 27"/>
          <p:cNvSpPr txBox="1"/>
          <p:nvPr userDrawn="1"/>
        </p:nvSpPr>
        <p:spPr>
          <a:xfrm>
            <a:off x="7243147" y="6091751"/>
            <a:ext cx="1116124" cy="338554"/>
          </a:xfrm>
          <a:prstGeom prst="rect">
            <a:avLst/>
          </a:prstGeom>
          <a:noFill/>
        </p:spPr>
        <p:txBody>
          <a:bodyPr wrap="square" rtlCol="0">
            <a:spAutoFit/>
          </a:bodyPr>
          <a:lstStyle/>
          <a:p>
            <a:pPr algn="ctr"/>
            <a:r>
              <a:rPr lang="en-GB" sz="1600" dirty="0"/>
              <a:t>Iron Age</a:t>
            </a:r>
          </a:p>
        </p:txBody>
      </p:sp>
      <p:sp>
        <p:nvSpPr>
          <p:cNvPr id="24" name="TextBox 23"/>
          <p:cNvSpPr txBox="1"/>
          <p:nvPr userDrawn="1"/>
        </p:nvSpPr>
        <p:spPr>
          <a:xfrm>
            <a:off x="2555776" y="743873"/>
            <a:ext cx="3672408" cy="646331"/>
          </a:xfrm>
          <a:prstGeom prst="rect">
            <a:avLst/>
          </a:prstGeom>
          <a:noFill/>
        </p:spPr>
        <p:txBody>
          <a:bodyPr wrap="square" rtlCol="0">
            <a:spAutoFit/>
          </a:bodyPr>
          <a:lstStyle/>
          <a:p>
            <a:pPr algn="ctr"/>
            <a:r>
              <a:rPr lang="en-GB" sz="3600" b="1" dirty="0"/>
              <a:t>The Neolithic</a:t>
            </a:r>
          </a:p>
        </p:txBody>
      </p:sp>
    </p:spTree>
    <p:extLst>
      <p:ext uri="{BB962C8B-B14F-4D97-AF65-F5344CB8AC3E}">
        <p14:creationId xmlns:p14="http://schemas.microsoft.com/office/powerpoint/2010/main" val="34447165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sketchfab.com/3d-models/west-kennett-long-barrow-70f4537588f541119c4e9cfc02631bd4" TargetMode="External"/><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sketchfab.com/3d-models/stonehenge-dji-mavic-jaymie-james-0947e454c8ad491593ce867f3d29169e" TargetMode="External"/><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s://www.youtube.com/watch?v=bELgM8aSqLc" TargetMode="External"/><Relationship Id="rId3" Type="http://schemas.openxmlformats.org/officeDocument/2006/relationships/hyperlink" Target="https://sketchfab.com/3d-models/neolithic-house-skara-brae-orkney-e9fee2578f634ea1a9c710ac860844c0" TargetMode="External"/><Relationship Id="rId7" Type="http://schemas.openxmlformats.org/officeDocument/2006/relationships/hyperlink" Target="https://youtu.be/nrI1LJbKIvk" TargetMode="External"/><Relationship Id="rId2" Type="http://schemas.openxmlformats.org/officeDocument/2006/relationships/hyperlink" Target="https://sketchfab.com/3d-models/skara-brae-orkney-house-2-e12c4389a6154bf5a72b74c34a1823b8" TargetMode="External"/><Relationship Id="rId1" Type="http://schemas.openxmlformats.org/officeDocument/2006/relationships/slideLayout" Target="../slideLayouts/slideLayout2.xml"/><Relationship Id="rId6" Type="http://schemas.openxmlformats.org/officeDocument/2006/relationships/hyperlink" Target="https://sketchfab.com/3d-models/stonehenge-dji-mavic-jaymie-james-0947e454c8ad491593ce867f3d29169e" TargetMode="External"/><Relationship Id="rId5" Type="http://schemas.openxmlformats.org/officeDocument/2006/relationships/hyperlink" Target="https://sketchfab.com/3d-models/unstan-neolithic-tomb-stenness-orkney-72c745a55b5b47258882996ef819e7cb" TargetMode="External"/><Relationship Id="rId4" Type="http://schemas.openxmlformats.org/officeDocument/2006/relationships/hyperlink" Target="https://sketchfab.com/3d-models/west-kennett-long-barrow-70f4537588f541119c4e9cfc02631bd4"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sketchfab.com/3d-models/skara-brae-orkney-house-2-e12c4389a6154bf5a72b74c34a1823b8" TargetMode="External"/><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hyperlink" Target="https://sketchfab.com/3d-models/neolithic-house-skara-brae-orkney-e9fee2578f634ea1a9c710ac860844c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hyperlink" Target="https://sketchfab.com/3d-models/polished-langdale-axe-3b72d49bb72b4ddfb16fb760bdc67743"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484785"/>
            <a:ext cx="7772400" cy="576064"/>
          </a:xfrm>
        </p:spPr>
        <p:txBody>
          <a:bodyPr>
            <a:noAutofit/>
          </a:bodyPr>
          <a:lstStyle/>
          <a:p>
            <a:pPr algn="l"/>
            <a:r>
              <a:rPr lang="en-GB" sz="3200" u="sng" dirty="0"/>
              <a:t>When was it?</a:t>
            </a:r>
          </a:p>
        </p:txBody>
      </p:sp>
      <p:sp>
        <p:nvSpPr>
          <p:cNvPr id="3" name="Subtitle 2"/>
          <p:cNvSpPr>
            <a:spLocks noGrp="1"/>
          </p:cNvSpPr>
          <p:nvPr>
            <p:ph type="subTitle" idx="1"/>
          </p:nvPr>
        </p:nvSpPr>
        <p:spPr>
          <a:xfrm>
            <a:off x="683568" y="2204864"/>
            <a:ext cx="7848872" cy="3672408"/>
          </a:xfrm>
        </p:spPr>
        <p:txBody>
          <a:bodyPr>
            <a:normAutofit/>
          </a:bodyPr>
          <a:lstStyle/>
          <a:p>
            <a:pPr marL="457200" indent="-457200" algn="l">
              <a:buFont typeface="Arial" panose="020B0604020202020204" pitchFamily="34" charset="0"/>
              <a:buChar char="•"/>
            </a:pPr>
            <a:r>
              <a:rPr lang="en-GB" sz="3000" dirty="0">
                <a:solidFill>
                  <a:schemeClr val="tx1"/>
                </a:solidFill>
              </a:rPr>
              <a:t>The Neolithic began 4000 BC (or 6000 years ago), at the end of the Mesolithic</a:t>
            </a:r>
          </a:p>
          <a:p>
            <a:pPr marL="457200" indent="-457200" algn="l">
              <a:buFont typeface="Arial" panose="020B0604020202020204" pitchFamily="34" charset="0"/>
              <a:buChar char="•"/>
            </a:pPr>
            <a:r>
              <a:rPr lang="en-GB" sz="3000" dirty="0">
                <a:solidFill>
                  <a:schemeClr val="tx1"/>
                </a:solidFill>
              </a:rPr>
              <a:t>The Neolithic ended at 2400 BC (or 4400 years ago)</a:t>
            </a:r>
          </a:p>
          <a:p>
            <a:pPr marL="457200" indent="-457200" algn="l">
              <a:buFont typeface="Arial" panose="020B0604020202020204" pitchFamily="34" charset="0"/>
              <a:buChar char="•"/>
            </a:pPr>
            <a:r>
              <a:rPr lang="en-GB" sz="3000" dirty="0">
                <a:solidFill>
                  <a:schemeClr val="tx1"/>
                </a:solidFill>
              </a:rPr>
              <a:t>This period is 1600 years long!</a:t>
            </a:r>
          </a:p>
        </p:txBody>
      </p:sp>
      <p:cxnSp>
        <p:nvCxnSpPr>
          <p:cNvPr id="4" name="Straight Arrow Connector 3"/>
          <p:cNvCxnSpPr/>
          <p:nvPr/>
        </p:nvCxnSpPr>
        <p:spPr>
          <a:xfrm>
            <a:off x="3923928" y="4797152"/>
            <a:ext cx="1368152" cy="122413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6772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412776"/>
            <a:ext cx="8229600" cy="720080"/>
          </a:xfrm>
        </p:spPr>
        <p:txBody>
          <a:bodyPr>
            <a:normAutofit/>
          </a:bodyPr>
          <a:lstStyle/>
          <a:p>
            <a:pPr algn="l"/>
            <a:r>
              <a:rPr lang="en-GB" sz="3200" u="sng" dirty="0"/>
              <a:t>Neolithic technology</a:t>
            </a:r>
          </a:p>
        </p:txBody>
      </p:sp>
      <p:sp>
        <p:nvSpPr>
          <p:cNvPr id="3" name="Content Placeholder 2"/>
          <p:cNvSpPr>
            <a:spLocks noGrp="1"/>
          </p:cNvSpPr>
          <p:nvPr>
            <p:ph idx="1"/>
          </p:nvPr>
        </p:nvSpPr>
        <p:spPr>
          <a:xfrm>
            <a:off x="467544" y="2204864"/>
            <a:ext cx="4464496" cy="3672408"/>
          </a:xfrm>
        </p:spPr>
        <p:txBody>
          <a:bodyPr>
            <a:normAutofit/>
          </a:bodyPr>
          <a:lstStyle/>
          <a:p>
            <a:r>
              <a:rPr lang="en-GB" sz="2200" dirty="0"/>
              <a:t>The Neolithic is the first time pottery is used in Britain!</a:t>
            </a:r>
          </a:p>
          <a:p>
            <a:r>
              <a:rPr lang="en-GB" sz="2200" dirty="0"/>
              <a:t>The first types, called ‘</a:t>
            </a:r>
            <a:r>
              <a:rPr lang="en-GB" sz="2200" dirty="0" err="1"/>
              <a:t>Carinated</a:t>
            </a:r>
            <a:r>
              <a:rPr lang="en-GB" sz="2200" dirty="0"/>
              <a:t> bowls’ had round bottoms and flared necks, so they could be carried as people moved around</a:t>
            </a:r>
          </a:p>
          <a:p>
            <a:r>
              <a:rPr lang="en-GB" sz="2200" dirty="0"/>
              <a:t>Later types, like ‘Grooved Ware’ had dramatic decoration and flat bases – </a:t>
            </a:r>
            <a:r>
              <a:rPr lang="en-GB" sz="2200" u="sng" dirty="0"/>
              <a:t>Activity</a:t>
            </a:r>
            <a:r>
              <a:rPr lang="en-GB" sz="2200" dirty="0"/>
              <a:t>: design your own Neolithic Grooved Ware pot!</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1381328"/>
            <a:ext cx="3804388" cy="2715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ed Rectangle 9"/>
          <p:cNvSpPr/>
          <p:nvPr/>
        </p:nvSpPr>
        <p:spPr>
          <a:xfrm>
            <a:off x="5184068" y="4096896"/>
            <a:ext cx="3513076" cy="13483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5102565" y="4170895"/>
            <a:ext cx="3621088" cy="1200329"/>
          </a:xfrm>
          <a:prstGeom prst="rect">
            <a:avLst/>
          </a:prstGeom>
          <a:noFill/>
        </p:spPr>
        <p:txBody>
          <a:bodyPr wrap="square" rtlCol="0">
            <a:spAutoFit/>
          </a:bodyPr>
          <a:lstStyle/>
          <a:p>
            <a:pPr algn="ctr"/>
            <a:r>
              <a:rPr lang="en-GB" dirty="0" smtClean="0">
                <a:solidFill>
                  <a:schemeClr val="bg1"/>
                </a:solidFill>
              </a:rPr>
              <a:t>How do we know what pottery was used for, and when in prehistory is was made? Watch the ‘pottery’ video to find out!?</a:t>
            </a:r>
            <a:endParaRPr lang="en-GB" dirty="0">
              <a:solidFill>
                <a:schemeClr val="bg1"/>
              </a:solidFill>
            </a:endParaRPr>
          </a:p>
        </p:txBody>
      </p:sp>
    </p:spTree>
    <p:extLst>
      <p:ext uri="{BB962C8B-B14F-4D97-AF65-F5344CB8AC3E}">
        <p14:creationId xmlns:p14="http://schemas.microsoft.com/office/powerpoint/2010/main" val="1955048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412776"/>
            <a:ext cx="8229600" cy="720080"/>
          </a:xfrm>
        </p:spPr>
        <p:txBody>
          <a:bodyPr>
            <a:normAutofit/>
          </a:bodyPr>
          <a:lstStyle/>
          <a:p>
            <a:pPr algn="l"/>
            <a:r>
              <a:rPr lang="en-GB" sz="3200" u="sng" dirty="0"/>
              <a:t>What did they believe?</a:t>
            </a:r>
          </a:p>
        </p:txBody>
      </p:sp>
      <p:sp>
        <p:nvSpPr>
          <p:cNvPr id="3" name="Content Placeholder 2"/>
          <p:cNvSpPr>
            <a:spLocks noGrp="1"/>
          </p:cNvSpPr>
          <p:nvPr>
            <p:ph idx="1"/>
          </p:nvPr>
        </p:nvSpPr>
        <p:spPr>
          <a:xfrm>
            <a:off x="467544" y="2204864"/>
            <a:ext cx="8229600" cy="3672408"/>
          </a:xfrm>
        </p:spPr>
        <p:txBody>
          <a:bodyPr>
            <a:normAutofit lnSpcReduction="10000"/>
          </a:bodyPr>
          <a:lstStyle/>
          <a:p>
            <a:r>
              <a:rPr lang="en-GB" dirty="0"/>
              <a:t>How did Neolithic people treat their dead? Did they bury or cremate them like we do today?</a:t>
            </a:r>
          </a:p>
          <a:p>
            <a:r>
              <a:rPr lang="en-GB" dirty="0"/>
              <a:t>Were ancestors important to Neolithic people?</a:t>
            </a:r>
          </a:p>
          <a:p>
            <a:r>
              <a:rPr lang="en-GB" dirty="0"/>
              <a:t>How were the sun and the moon important to Neolithic people?</a:t>
            </a:r>
          </a:p>
          <a:p>
            <a:endParaRPr lang="en-GB" dirty="0"/>
          </a:p>
        </p:txBody>
      </p:sp>
    </p:spTree>
    <p:extLst>
      <p:ext uri="{BB962C8B-B14F-4D97-AF65-F5344CB8AC3E}">
        <p14:creationId xmlns:p14="http://schemas.microsoft.com/office/powerpoint/2010/main" val="3533185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96752"/>
            <a:ext cx="8229600" cy="720080"/>
          </a:xfrm>
        </p:spPr>
        <p:txBody>
          <a:bodyPr>
            <a:normAutofit/>
          </a:bodyPr>
          <a:lstStyle/>
          <a:p>
            <a:pPr algn="l"/>
            <a:r>
              <a:rPr lang="en-GB" sz="3200" u="sng" dirty="0"/>
              <a:t>What did they believe?</a:t>
            </a:r>
          </a:p>
        </p:txBody>
      </p:sp>
      <p:sp>
        <p:nvSpPr>
          <p:cNvPr id="3" name="Content Placeholder 2"/>
          <p:cNvSpPr>
            <a:spLocks noGrp="1"/>
          </p:cNvSpPr>
          <p:nvPr>
            <p:ph idx="1"/>
          </p:nvPr>
        </p:nvSpPr>
        <p:spPr>
          <a:xfrm>
            <a:off x="467544" y="1772816"/>
            <a:ext cx="5256584" cy="4104456"/>
          </a:xfrm>
        </p:spPr>
        <p:txBody>
          <a:bodyPr>
            <a:noAutofit/>
          </a:bodyPr>
          <a:lstStyle/>
          <a:p>
            <a:r>
              <a:rPr lang="en-GB" sz="2000" dirty="0"/>
              <a:t>In the early Neolithic, people built large earthen mounds, with stone chambers inside called ‘Long Barrows’. </a:t>
            </a:r>
          </a:p>
          <a:p>
            <a:r>
              <a:rPr lang="en-GB" sz="2000" dirty="0"/>
              <a:t>The dead were placed in these chambers, and sometime people came back a re-arranged the skeletons, collecting body parts together</a:t>
            </a:r>
          </a:p>
          <a:p>
            <a:r>
              <a:rPr lang="en-GB" sz="2000" dirty="0"/>
              <a:t>These became important places in the landscape – they may have been though of as the houses of the ancestors, where the living could come to talk to them.</a:t>
            </a:r>
          </a:p>
          <a:p>
            <a:r>
              <a:rPr lang="en-GB" sz="2000" dirty="0"/>
              <a:t>In the later part of the Neolithic, more people were cremated – these were likely to be large and dramatic events!</a:t>
            </a:r>
          </a:p>
        </p:txBody>
      </p:sp>
      <p:pic>
        <p:nvPicPr>
          <p:cNvPr id="7" name="Picture 6">
            <a:extLst>
              <a:ext uri="{FF2B5EF4-FFF2-40B4-BE49-F238E27FC236}">
                <a16:creationId xmlns:a16="http://schemas.microsoft.com/office/drawing/2014/main" id="{F50012C0-0F22-C84A-B8FA-66333581B8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4" t="53343" r="384" b="252"/>
          <a:stretch/>
        </p:blipFill>
        <p:spPr>
          <a:xfrm>
            <a:off x="5720085" y="3656578"/>
            <a:ext cx="3316412" cy="2245821"/>
          </a:xfrm>
          <a:prstGeom prst="rect">
            <a:avLst/>
          </a:prstGeom>
        </p:spPr>
      </p:pic>
      <p:sp>
        <p:nvSpPr>
          <p:cNvPr id="6" name="TextBox 5"/>
          <p:cNvSpPr txBox="1"/>
          <p:nvPr/>
        </p:nvSpPr>
        <p:spPr>
          <a:xfrm>
            <a:off x="5796136" y="1700808"/>
            <a:ext cx="2952328" cy="1200329"/>
          </a:xfrm>
          <a:prstGeom prst="rect">
            <a:avLst/>
          </a:prstGeom>
          <a:noFill/>
          <a:ln cmpd="dbl">
            <a:solidFill>
              <a:schemeClr val="tx1"/>
            </a:solidFill>
          </a:ln>
        </p:spPr>
        <p:txBody>
          <a:bodyPr wrap="square" rtlCol="0">
            <a:spAutoFit/>
          </a:bodyPr>
          <a:lstStyle/>
          <a:p>
            <a:pPr algn="ctr"/>
            <a:r>
              <a:rPr lang="en-GB" dirty="0"/>
              <a:t>Look at this 3D model of West Kennet Long Barrow </a:t>
            </a:r>
            <a:r>
              <a:rPr lang="en-GB" dirty="0">
                <a:hlinkClick r:id="rId3"/>
              </a:rPr>
              <a:t>here</a:t>
            </a:r>
            <a:r>
              <a:rPr lang="en-GB" dirty="0"/>
              <a:t> –you can even go inside the chambers!</a:t>
            </a:r>
          </a:p>
        </p:txBody>
      </p:sp>
    </p:spTree>
    <p:extLst>
      <p:ext uri="{BB962C8B-B14F-4D97-AF65-F5344CB8AC3E}">
        <p14:creationId xmlns:p14="http://schemas.microsoft.com/office/powerpoint/2010/main" val="3472401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254" y="1295797"/>
            <a:ext cx="8229600" cy="720080"/>
          </a:xfrm>
        </p:spPr>
        <p:txBody>
          <a:bodyPr>
            <a:normAutofit/>
          </a:bodyPr>
          <a:lstStyle/>
          <a:p>
            <a:pPr algn="l"/>
            <a:r>
              <a:rPr lang="en-GB" sz="3200" u="sng" dirty="0"/>
              <a:t>What did they believe?</a:t>
            </a:r>
          </a:p>
        </p:txBody>
      </p:sp>
      <p:sp>
        <p:nvSpPr>
          <p:cNvPr id="3" name="Content Placeholder 2"/>
          <p:cNvSpPr>
            <a:spLocks noGrp="1"/>
          </p:cNvSpPr>
          <p:nvPr>
            <p:ph idx="1"/>
          </p:nvPr>
        </p:nvSpPr>
        <p:spPr>
          <a:xfrm>
            <a:off x="453254" y="1916832"/>
            <a:ext cx="4536504" cy="3672408"/>
          </a:xfrm>
        </p:spPr>
        <p:txBody>
          <a:bodyPr>
            <a:noAutofit/>
          </a:bodyPr>
          <a:lstStyle/>
          <a:p>
            <a:r>
              <a:rPr lang="en-GB" sz="2200" dirty="0"/>
              <a:t>Neolithic people were very interested in marking certain times of the year based on the sun and moon.</a:t>
            </a:r>
          </a:p>
          <a:p>
            <a:r>
              <a:rPr lang="en-GB" sz="2200" dirty="0"/>
              <a:t>Entrances of long barrows and stone circles face the exact spot where the sun sets on the shortest day of the year (midwinter solstice)</a:t>
            </a:r>
          </a:p>
          <a:p>
            <a:r>
              <a:rPr lang="en-GB" sz="2200" dirty="0"/>
              <a:t>This might be linked to ideas of the life-cycle, creation, or the changing seasons</a:t>
            </a:r>
          </a:p>
        </p:txBody>
      </p:sp>
      <p:pic>
        <p:nvPicPr>
          <p:cNvPr id="7" name="Picture 6">
            <a:extLst>
              <a:ext uri="{FF2B5EF4-FFF2-40B4-BE49-F238E27FC236}">
                <a16:creationId xmlns:a16="http://schemas.microsoft.com/office/drawing/2014/main" id="{90640094-7BB7-1C42-A186-08A59821C0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9" t="38850" r="-2088" b="8651"/>
          <a:stretch/>
        </p:blipFill>
        <p:spPr>
          <a:xfrm>
            <a:off x="5006157" y="1484784"/>
            <a:ext cx="4154242" cy="3026103"/>
          </a:xfrm>
          <a:prstGeom prst="rect">
            <a:avLst/>
          </a:prstGeom>
        </p:spPr>
      </p:pic>
      <p:sp>
        <p:nvSpPr>
          <p:cNvPr id="5" name="TextBox 4"/>
          <p:cNvSpPr txBox="1"/>
          <p:nvPr/>
        </p:nvSpPr>
        <p:spPr>
          <a:xfrm>
            <a:off x="5148064" y="4653136"/>
            <a:ext cx="2952328" cy="1200329"/>
          </a:xfrm>
          <a:prstGeom prst="rect">
            <a:avLst/>
          </a:prstGeom>
          <a:noFill/>
          <a:ln cmpd="dbl">
            <a:solidFill>
              <a:schemeClr val="tx1"/>
            </a:solidFill>
          </a:ln>
        </p:spPr>
        <p:txBody>
          <a:bodyPr wrap="square" rtlCol="0">
            <a:spAutoFit/>
          </a:bodyPr>
          <a:lstStyle/>
          <a:p>
            <a:pPr algn="ctr"/>
            <a:r>
              <a:rPr lang="en-GB" dirty="0"/>
              <a:t>Explore Stonehenge </a:t>
            </a:r>
            <a:r>
              <a:rPr lang="en-GB" dirty="0">
                <a:hlinkClick r:id="rId3"/>
              </a:rPr>
              <a:t>here</a:t>
            </a:r>
            <a:r>
              <a:rPr lang="en-GB" dirty="0"/>
              <a:t> – probably the most famous Neolithic monument in Britain!</a:t>
            </a:r>
          </a:p>
        </p:txBody>
      </p:sp>
    </p:spTree>
    <p:extLst>
      <p:ext uri="{BB962C8B-B14F-4D97-AF65-F5344CB8AC3E}">
        <p14:creationId xmlns:p14="http://schemas.microsoft.com/office/powerpoint/2010/main" val="2984291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988840"/>
            <a:ext cx="8229600" cy="3600400"/>
          </a:xfrm>
        </p:spPr>
        <p:txBody>
          <a:bodyPr>
            <a:normAutofit fontScale="90000"/>
          </a:bodyPr>
          <a:lstStyle/>
          <a:p>
            <a:pPr algn="l"/>
            <a:r>
              <a:rPr lang="en-GB" sz="1200" u="sng" dirty="0"/>
              <a:t>3D models</a:t>
            </a:r>
            <a:br>
              <a:rPr lang="en-GB" sz="1200" u="sng" dirty="0"/>
            </a:br>
            <a:r>
              <a:rPr lang="en-GB" sz="1200" dirty="0"/>
              <a:t>Neolithic Polished Stone Axe 3D scan: </a:t>
            </a:r>
            <a:r>
              <a:rPr lang="en-GB" sz="1100" dirty="0"/>
              <a:t>https://sketchfab.com/3d-models/polished-langdale-axe-3b72d49bb72b4ddfb16fb760bdc67743</a:t>
            </a:r>
            <a:r>
              <a:rPr lang="en-GB" sz="1200" dirty="0"/>
              <a:t/>
            </a:r>
            <a:br>
              <a:rPr lang="en-GB" sz="1200" dirty="0"/>
            </a:br>
            <a:r>
              <a:rPr lang="en-GB" sz="1200" dirty="0" err="1"/>
              <a:t>Skara</a:t>
            </a:r>
            <a:r>
              <a:rPr lang="en-GB" sz="1200" dirty="0"/>
              <a:t> Brae House 3D scans: </a:t>
            </a:r>
            <a:r>
              <a:rPr lang="en-GB" sz="1200" dirty="0">
                <a:hlinkClick r:id="rId2"/>
              </a:rPr>
              <a:t>https://sketchfab.com/3d-models/skara-brae-orkney-house-2-e12c4389a6154bf5a72b74c34a1823b8</a:t>
            </a:r>
            <a:r>
              <a:rPr lang="en-GB" sz="1200" dirty="0"/>
              <a:t> and </a:t>
            </a:r>
            <a:br>
              <a:rPr lang="en-GB" sz="1200" dirty="0"/>
            </a:br>
            <a:r>
              <a:rPr lang="en-GB" sz="1200" dirty="0">
                <a:hlinkClick r:id="rId3"/>
              </a:rPr>
              <a:t>https://sketchfab.com/3d-models/neolithic-house-skara-brae-orkney-e9fee2578f634ea1a9c710ac860844c0</a:t>
            </a:r>
            <a:r>
              <a:rPr lang="en-GB" sz="1200" dirty="0"/>
              <a:t/>
            </a:r>
            <a:br>
              <a:rPr lang="en-GB" sz="1200" dirty="0"/>
            </a:br>
            <a:r>
              <a:rPr lang="en-GB" sz="1200" dirty="0"/>
              <a:t>West Kennet Long Barrow: </a:t>
            </a:r>
            <a:r>
              <a:rPr lang="en-GB" sz="1100" dirty="0">
                <a:hlinkClick r:id="rId4"/>
              </a:rPr>
              <a:t>https://sketchfab.com/3d-models/west-kennett-long-barrow-70f4537588f541119c4e9cfc02631bd4</a:t>
            </a:r>
            <a:r>
              <a:rPr lang="en-GB" sz="1100" dirty="0"/>
              <a:t/>
            </a:r>
            <a:br>
              <a:rPr lang="en-GB" sz="1100" dirty="0"/>
            </a:br>
            <a:r>
              <a:rPr lang="en-GB" sz="1100" dirty="0" err="1"/>
              <a:t>Unstan</a:t>
            </a:r>
            <a:r>
              <a:rPr lang="en-GB" sz="1100" dirty="0"/>
              <a:t> Neolithic Tomb (use the annotations to take you on a 3D tour, including inside the tomb!): </a:t>
            </a:r>
            <a:r>
              <a:rPr lang="en-GB" sz="1100" dirty="0">
                <a:hlinkClick r:id="rId5"/>
              </a:rPr>
              <a:t>https://sketchfab.com/3d-models/unstan-neolithic-tomb-stenness-orkney-72c745a55b5b47258882996ef819e7cb</a:t>
            </a:r>
            <a:r>
              <a:rPr lang="en-GB" sz="1100" dirty="0"/>
              <a:t/>
            </a:r>
            <a:br>
              <a:rPr lang="en-GB" sz="1100" dirty="0"/>
            </a:br>
            <a:r>
              <a:rPr lang="en-GB" sz="1100" dirty="0"/>
              <a:t>Stonehenge: </a:t>
            </a:r>
            <a:r>
              <a:rPr lang="en-GB" sz="1100" dirty="0">
                <a:hlinkClick r:id="rId6"/>
              </a:rPr>
              <a:t>https://sketchfab.com/3d-models/stonehenge-dji-mavic-jaymie-james-0947e454c8ad491593ce867f3d29169e</a:t>
            </a:r>
            <a:r>
              <a:rPr lang="en-GB" sz="1100" dirty="0"/>
              <a:t/>
            </a:r>
            <a:br>
              <a:rPr lang="en-GB" sz="1100" dirty="0"/>
            </a:br>
            <a:r>
              <a:rPr lang="en-GB" sz="1200" dirty="0"/>
              <a:t/>
            </a:r>
            <a:br>
              <a:rPr lang="en-GB" sz="1200" dirty="0"/>
            </a:br>
            <a:r>
              <a:rPr lang="en-GB" sz="1200" dirty="0"/>
              <a:t/>
            </a:r>
            <a:br>
              <a:rPr lang="en-GB" sz="1200" dirty="0"/>
            </a:br>
            <a:r>
              <a:rPr lang="en-GB" sz="1200" u="sng" dirty="0"/>
              <a:t>Videos</a:t>
            </a:r>
            <a:br>
              <a:rPr lang="en-GB" sz="1200" u="sng" dirty="0"/>
            </a:br>
            <a:r>
              <a:rPr lang="en-GB" sz="1200" dirty="0"/>
              <a:t>Making a Polished Stone Axe </a:t>
            </a:r>
            <a:r>
              <a:rPr lang="en-GB" sz="1200"/>
              <a:t>video : https://youtu.be/ryMJ3c1gHuw</a:t>
            </a:r>
            <a:r>
              <a:rPr lang="en-GB" sz="1200" dirty="0"/>
              <a:t/>
            </a:r>
            <a:br>
              <a:rPr lang="en-GB" sz="1200" dirty="0"/>
            </a:br>
            <a:r>
              <a:rPr lang="en-GB" sz="1200" dirty="0"/>
              <a:t>Making a Grooved-ware pot video: </a:t>
            </a:r>
            <a:r>
              <a:rPr lang="en-GB" sz="1200" dirty="0">
                <a:hlinkClick r:id="rId7"/>
              </a:rPr>
              <a:t>https</a:t>
            </a:r>
            <a:r>
              <a:rPr lang="en-GB" sz="1200">
                <a:hlinkClick r:id="rId7"/>
              </a:rPr>
              <a:t>://youtu.be/nrI1LJbKIvk</a:t>
            </a:r>
            <a:r>
              <a:rPr lang="en-GB" sz="1200" dirty="0"/>
              <a:t/>
            </a:r>
            <a:br>
              <a:rPr lang="en-GB" sz="1200" dirty="0"/>
            </a:br>
            <a:r>
              <a:rPr lang="en-GB" sz="1200" dirty="0"/>
              <a:t>Make your own Pinch Pot Video: </a:t>
            </a:r>
            <a:r>
              <a:rPr lang="en-GB" sz="1200" dirty="0">
                <a:hlinkClick r:id="rId8"/>
              </a:rPr>
              <a:t>https</a:t>
            </a:r>
            <a:r>
              <a:rPr lang="en-GB" sz="1200">
                <a:hlinkClick r:id="rId8"/>
              </a:rPr>
              <a:t>://www.youtube.com/watch?v=bELgM8aSqLc</a:t>
            </a:r>
            <a:r>
              <a:rPr lang="en-GB" sz="1200"/>
              <a:t/>
            </a:r>
            <a:br>
              <a:rPr lang="en-GB" sz="1200"/>
            </a:br>
            <a:r>
              <a:rPr lang="en-GB" sz="1200" dirty="0"/>
              <a:t/>
            </a:r>
            <a:br>
              <a:rPr lang="en-GB" sz="1200" dirty="0"/>
            </a:br>
            <a:r>
              <a:rPr lang="en-GB" sz="1200" dirty="0"/>
              <a:t/>
            </a:r>
            <a:br>
              <a:rPr lang="en-GB" sz="1200" dirty="0"/>
            </a:br>
            <a:r>
              <a:rPr lang="en-GB" sz="1200" u="sng" dirty="0"/>
              <a:t>Further reading and Site Visits</a:t>
            </a:r>
            <a:r>
              <a:rPr lang="en-GB" sz="1200" dirty="0"/>
              <a:t/>
            </a:r>
            <a:br>
              <a:rPr lang="en-GB" sz="1200" dirty="0"/>
            </a:br>
            <a:r>
              <a:rPr lang="en-GB" sz="1200" dirty="0"/>
              <a:t>Getting to </a:t>
            </a:r>
            <a:r>
              <a:rPr lang="en-GB" sz="1200" dirty="0" err="1"/>
              <a:t>Arbor</a:t>
            </a:r>
            <a:r>
              <a:rPr lang="en-GB" sz="1200" dirty="0"/>
              <a:t> Low Directions: http://www.english-heritage.org.uk/visit/places/arbor-low-stone-circle-and-gib-hill-barrow/</a:t>
            </a:r>
            <a:br>
              <a:rPr lang="en-GB" sz="1200" dirty="0"/>
            </a:br>
            <a:r>
              <a:rPr lang="en-GB" sz="1200" dirty="0" err="1"/>
              <a:t>Prof.</a:t>
            </a:r>
            <a:r>
              <a:rPr lang="en-GB" sz="1200" dirty="0"/>
              <a:t> Howard Williams </a:t>
            </a:r>
            <a:r>
              <a:rPr lang="en-GB" sz="1200" dirty="0" err="1"/>
              <a:t>Arbor</a:t>
            </a:r>
            <a:r>
              <a:rPr lang="en-GB" sz="1200" dirty="0"/>
              <a:t> Low blog-post: https://howardwilliamsblog.wordpress.com/2014/06/01/the-past-in-the-past-at-arbor-low-and-gib-hill/</a:t>
            </a:r>
            <a:br>
              <a:rPr lang="en-GB" sz="1200" dirty="0"/>
            </a:br>
            <a:r>
              <a:rPr lang="en-GB" sz="1200" dirty="0"/>
              <a:t/>
            </a:r>
            <a:br>
              <a:rPr lang="en-GB" sz="1200" dirty="0"/>
            </a:br>
            <a:r>
              <a:rPr lang="en-GB" sz="1200" dirty="0"/>
              <a:t/>
            </a:r>
            <a:br>
              <a:rPr lang="en-GB" sz="1200" dirty="0"/>
            </a:br>
            <a:r>
              <a:rPr lang="en-GB" sz="1200" dirty="0"/>
              <a:t/>
            </a:r>
            <a:br>
              <a:rPr lang="en-GB" sz="1200" dirty="0"/>
            </a:br>
            <a:endParaRPr lang="en-GB" sz="1200" dirty="0"/>
          </a:p>
        </p:txBody>
      </p:sp>
      <p:sp>
        <p:nvSpPr>
          <p:cNvPr id="3" name="Content Placeholder 2"/>
          <p:cNvSpPr>
            <a:spLocks noGrp="1"/>
          </p:cNvSpPr>
          <p:nvPr>
            <p:ph idx="1"/>
          </p:nvPr>
        </p:nvSpPr>
        <p:spPr>
          <a:xfrm>
            <a:off x="395536" y="1340768"/>
            <a:ext cx="8229600" cy="604663"/>
          </a:xfrm>
        </p:spPr>
        <p:txBody>
          <a:bodyPr/>
          <a:lstStyle/>
          <a:p>
            <a:pPr marL="0" indent="0">
              <a:buNone/>
            </a:pPr>
            <a:r>
              <a:rPr lang="en-GB" dirty="0"/>
              <a:t>Digital Resources</a:t>
            </a:r>
          </a:p>
        </p:txBody>
      </p:sp>
    </p:spTree>
    <p:extLst>
      <p:ext uri="{BB962C8B-B14F-4D97-AF65-F5344CB8AC3E}">
        <p14:creationId xmlns:p14="http://schemas.microsoft.com/office/powerpoint/2010/main" val="1335239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412776"/>
            <a:ext cx="8229600" cy="720080"/>
          </a:xfrm>
        </p:spPr>
        <p:txBody>
          <a:bodyPr>
            <a:normAutofit/>
          </a:bodyPr>
          <a:lstStyle/>
          <a:p>
            <a:pPr algn="l"/>
            <a:r>
              <a:rPr lang="en-GB" sz="3200" u="sng" dirty="0"/>
              <a:t>Where people lived</a:t>
            </a:r>
          </a:p>
        </p:txBody>
      </p:sp>
      <p:sp>
        <p:nvSpPr>
          <p:cNvPr id="3" name="Content Placeholder 2"/>
          <p:cNvSpPr>
            <a:spLocks noGrp="1"/>
          </p:cNvSpPr>
          <p:nvPr>
            <p:ph idx="1"/>
          </p:nvPr>
        </p:nvSpPr>
        <p:spPr>
          <a:xfrm>
            <a:off x="467544" y="2204864"/>
            <a:ext cx="8229600" cy="3672408"/>
          </a:xfrm>
        </p:spPr>
        <p:txBody>
          <a:bodyPr>
            <a:normAutofit/>
          </a:bodyPr>
          <a:lstStyle/>
          <a:p>
            <a:r>
              <a:rPr lang="en-GB" dirty="0"/>
              <a:t>What changes do you think Neolithic people made to their environment?</a:t>
            </a:r>
          </a:p>
          <a:p>
            <a:r>
              <a:rPr lang="en-GB" dirty="0"/>
              <a:t>Neolithic people built Britain’s first monuments – what do you think they looked like?</a:t>
            </a:r>
          </a:p>
          <a:p>
            <a:r>
              <a:rPr lang="en-GB" dirty="0"/>
              <a:t>What do you think Neolithic houses were like?</a:t>
            </a:r>
          </a:p>
        </p:txBody>
      </p:sp>
    </p:spTree>
    <p:extLst>
      <p:ext uri="{BB962C8B-B14F-4D97-AF65-F5344CB8AC3E}">
        <p14:creationId xmlns:p14="http://schemas.microsoft.com/office/powerpoint/2010/main" val="2776668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97979"/>
            <a:ext cx="8229600" cy="720080"/>
          </a:xfrm>
        </p:spPr>
        <p:txBody>
          <a:bodyPr>
            <a:normAutofit/>
          </a:bodyPr>
          <a:lstStyle/>
          <a:p>
            <a:pPr algn="l"/>
            <a:r>
              <a:rPr lang="en-GB" sz="3200" u="sng" dirty="0"/>
              <a:t>Where people lived</a:t>
            </a:r>
          </a:p>
        </p:txBody>
      </p:sp>
      <p:sp>
        <p:nvSpPr>
          <p:cNvPr id="3" name="Content Placeholder 2"/>
          <p:cNvSpPr>
            <a:spLocks noGrp="1"/>
          </p:cNvSpPr>
          <p:nvPr>
            <p:ph idx="1"/>
          </p:nvPr>
        </p:nvSpPr>
        <p:spPr>
          <a:xfrm>
            <a:off x="385533" y="1772816"/>
            <a:ext cx="4896544" cy="3672408"/>
          </a:xfrm>
        </p:spPr>
        <p:txBody>
          <a:bodyPr>
            <a:noAutofit/>
          </a:bodyPr>
          <a:lstStyle/>
          <a:p>
            <a:r>
              <a:rPr lang="en-GB" sz="2200" dirty="0"/>
              <a:t>Neolithic people begin to clear areas of forest and woodland, to give them room to begin keeping animals and growing crops</a:t>
            </a:r>
          </a:p>
          <a:p>
            <a:r>
              <a:rPr lang="en-GB" sz="2200" dirty="0"/>
              <a:t>They also built larger structures and houses (compared to the Mesolithic before) – these include larger Timber halls and groups of huts and structures</a:t>
            </a:r>
          </a:p>
          <a:p>
            <a:r>
              <a:rPr lang="en-GB" sz="2200" dirty="0"/>
              <a:t>At </a:t>
            </a:r>
            <a:r>
              <a:rPr lang="en-GB" sz="2200" dirty="0" err="1"/>
              <a:t>Skara</a:t>
            </a:r>
            <a:r>
              <a:rPr lang="en-GB" sz="2200" dirty="0"/>
              <a:t> Brae in Orkney, people built groups of stone structures, and even had furniture in them!</a:t>
            </a:r>
          </a:p>
          <a:p>
            <a:pPr marL="0" indent="0">
              <a:buNone/>
            </a:pPr>
            <a:r>
              <a:rPr lang="en-GB" sz="2200" dirty="0"/>
              <a:t>   </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0966" y="3449566"/>
            <a:ext cx="3189163" cy="1984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p:nvPr/>
        </p:nvCxnSpPr>
        <p:spPr>
          <a:xfrm flipV="1">
            <a:off x="3491880" y="4441998"/>
            <a:ext cx="2304256" cy="49917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280171" y="5434430"/>
            <a:ext cx="3758610" cy="646331"/>
          </a:xfrm>
          <a:prstGeom prst="rect">
            <a:avLst/>
          </a:prstGeom>
          <a:noFill/>
          <a:ln cmpd="dbl">
            <a:solidFill>
              <a:schemeClr val="tx1"/>
            </a:solidFill>
          </a:ln>
        </p:spPr>
        <p:txBody>
          <a:bodyPr wrap="square" rtlCol="0">
            <a:spAutoFit/>
          </a:bodyPr>
          <a:lstStyle/>
          <a:p>
            <a:pPr algn="ctr"/>
            <a:r>
              <a:rPr lang="en-GB" dirty="0"/>
              <a:t>Explore 3D models of a Neolithic houses at </a:t>
            </a:r>
            <a:r>
              <a:rPr lang="en-GB" dirty="0" err="1"/>
              <a:t>Skara</a:t>
            </a:r>
            <a:r>
              <a:rPr lang="en-GB" dirty="0"/>
              <a:t> Brae </a:t>
            </a:r>
            <a:r>
              <a:rPr lang="en-GB" dirty="0">
                <a:hlinkClick r:id="rId3"/>
              </a:rPr>
              <a:t>here</a:t>
            </a:r>
            <a:r>
              <a:rPr lang="en-GB" dirty="0"/>
              <a:t> and </a:t>
            </a:r>
            <a:r>
              <a:rPr lang="en-GB" dirty="0">
                <a:hlinkClick r:id="rId4"/>
              </a:rPr>
              <a:t>here</a:t>
            </a:r>
            <a:r>
              <a:rPr lang="en-GB" dirty="0"/>
              <a:t>.</a:t>
            </a:r>
          </a:p>
        </p:txBody>
      </p:sp>
      <p:pic>
        <p:nvPicPr>
          <p:cNvPr id="6" name="Picture 5">
            <a:extLst>
              <a:ext uri="{FF2B5EF4-FFF2-40B4-BE49-F238E27FC236}">
                <a16:creationId xmlns:a16="http://schemas.microsoft.com/office/drawing/2014/main" id="{DA718AEA-A62F-F947-BE38-2AD5F270E20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3069" r="8647" b="27531"/>
          <a:stretch/>
        </p:blipFill>
        <p:spPr>
          <a:xfrm>
            <a:off x="5280171" y="1379953"/>
            <a:ext cx="3852482" cy="2014998"/>
          </a:xfrm>
          <a:prstGeom prst="rect">
            <a:avLst/>
          </a:prstGeom>
        </p:spPr>
      </p:pic>
    </p:spTree>
    <p:extLst>
      <p:ext uri="{BB962C8B-B14F-4D97-AF65-F5344CB8AC3E}">
        <p14:creationId xmlns:p14="http://schemas.microsoft.com/office/powerpoint/2010/main" val="2370743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268760"/>
            <a:ext cx="8229600" cy="720080"/>
          </a:xfrm>
        </p:spPr>
        <p:txBody>
          <a:bodyPr>
            <a:normAutofit/>
          </a:bodyPr>
          <a:lstStyle/>
          <a:p>
            <a:pPr algn="l"/>
            <a:r>
              <a:rPr lang="en-GB" sz="3200" u="sng" dirty="0"/>
              <a:t>Where people lived</a:t>
            </a:r>
          </a:p>
        </p:txBody>
      </p:sp>
      <p:sp>
        <p:nvSpPr>
          <p:cNvPr id="3" name="Content Placeholder 2"/>
          <p:cNvSpPr>
            <a:spLocks noGrp="1"/>
          </p:cNvSpPr>
          <p:nvPr>
            <p:ph idx="1"/>
          </p:nvPr>
        </p:nvSpPr>
        <p:spPr>
          <a:xfrm>
            <a:off x="467544" y="1916832"/>
            <a:ext cx="5040560" cy="4176464"/>
          </a:xfrm>
        </p:spPr>
        <p:txBody>
          <a:bodyPr>
            <a:normAutofit fontScale="92500" lnSpcReduction="10000"/>
          </a:bodyPr>
          <a:lstStyle/>
          <a:p>
            <a:r>
              <a:rPr lang="en-GB" sz="2400" dirty="0"/>
              <a:t>Neolithic people started building the first monuments - -these were important sites for ceremonies and burials</a:t>
            </a:r>
          </a:p>
          <a:p>
            <a:r>
              <a:rPr lang="en-GB" sz="2400" dirty="0"/>
              <a:t>Circular monuments made of banks and ditches (called Causewayed enclosures and </a:t>
            </a:r>
            <a:r>
              <a:rPr lang="en-GB" sz="2400" dirty="0" err="1"/>
              <a:t>Henges</a:t>
            </a:r>
            <a:r>
              <a:rPr lang="en-GB" sz="2400" dirty="0"/>
              <a:t>) were important gathering places.</a:t>
            </a:r>
          </a:p>
          <a:p>
            <a:r>
              <a:rPr lang="en-GB" sz="2400" dirty="0"/>
              <a:t>Large mounds of earth with chambers build inside them, called ‘Long Barrows’, were used to hold remains of the dead</a:t>
            </a:r>
          </a:p>
        </p:txBody>
      </p:sp>
      <p:pic>
        <p:nvPicPr>
          <p:cNvPr id="12" name="Picture 11">
            <a:extLst>
              <a:ext uri="{FF2B5EF4-FFF2-40B4-BE49-F238E27FC236}">
                <a16:creationId xmlns:a16="http://schemas.microsoft.com/office/drawing/2014/main" id="{E4EFA372-4EB2-5644-9362-87F02411758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7441" t="29540" r="1711" b="45201"/>
          <a:stretch/>
        </p:blipFill>
        <p:spPr>
          <a:xfrm>
            <a:off x="5126943" y="1344882"/>
            <a:ext cx="1835601" cy="2142753"/>
          </a:xfrm>
          <a:prstGeom prst="rect">
            <a:avLst/>
          </a:prstGeom>
        </p:spPr>
      </p:pic>
      <p:pic>
        <p:nvPicPr>
          <p:cNvPr id="8" name="Picture 7">
            <a:extLst>
              <a:ext uri="{FF2B5EF4-FFF2-40B4-BE49-F238E27FC236}">
                <a16:creationId xmlns:a16="http://schemas.microsoft.com/office/drawing/2014/main" id="{D4880734-EA93-AD45-85C0-889457A0BA04}"/>
              </a:ext>
            </a:extLst>
          </p:cNvPr>
          <p:cNvPicPr>
            <a:picLocks noChangeAspect="1"/>
          </p:cNvPicPr>
          <p:nvPr/>
        </p:nvPicPr>
        <p:blipFill rotWithShape="1">
          <a:blip r:embed="rId3">
            <a:extLst>
              <a:ext uri="{28A0092B-C50C-407E-A947-70E740481C1C}">
                <a14:useLocalDpi xmlns:a14="http://schemas.microsoft.com/office/drawing/2010/main" val="0"/>
              </a:ext>
            </a:extLst>
          </a:blip>
          <a:srcRect l="52569" t="25850" r="2592" b="52589"/>
          <a:stretch/>
        </p:blipFill>
        <p:spPr>
          <a:xfrm>
            <a:off x="5961646" y="2533436"/>
            <a:ext cx="3182354" cy="2311104"/>
          </a:xfrm>
          <a:prstGeom prst="rect">
            <a:avLst/>
          </a:prstGeom>
        </p:spPr>
      </p:pic>
      <p:sp>
        <p:nvSpPr>
          <p:cNvPr id="6" name="Rounded Rectangle 5"/>
          <p:cNvSpPr/>
          <p:nvPr/>
        </p:nvSpPr>
        <p:spPr>
          <a:xfrm>
            <a:off x="5652119" y="5069505"/>
            <a:ext cx="3236273" cy="8217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5652120" y="5157192"/>
            <a:ext cx="3237895" cy="646331"/>
          </a:xfrm>
          <a:prstGeom prst="rect">
            <a:avLst/>
          </a:prstGeom>
          <a:noFill/>
        </p:spPr>
        <p:txBody>
          <a:bodyPr wrap="square" rtlCol="0">
            <a:spAutoFit/>
          </a:bodyPr>
          <a:lstStyle/>
          <a:p>
            <a:pPr algn="ctr"/>
            <a:r>
              <a:rPr lang="en-GB" dirty="0">
                <a:solidFill>
                  <a:schemeClr val="bg1"/>
                </a:solidFill>
              </a:rPr>
              <a:t>How do </a:t>
            </a:r>
            <a:r>
              <a:rPr lang="en-GB" dirty="0" smtClean="0">
                <a:solidFill>
                  <a:schemeClr val="bg1"/>
                </a:solidFill>
              </a:rPr>
              <a:t>find sites? Watch the ‘field archaeology’ video!</a:t>
            </a:r>
            <a:endParaRPr lang="en-GB" dirty="0">
              <a:solidFill>
                <a:schemeClr val="bg1"/>
              </a:solidFill>
            </a:endParaRPr>
          </a:p>
        </p:txBody>
      </p:sp>
    </p:spTree>
    <p:extLst>
      <p:ext uri="{BB962C8B-B14F-4D97-AF65-F5344CB8AC3E}">
        <p14:creationId xmlns:p14="http://schemas.microsoft.com/office/powerpoint/2010/main" val="3646261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412776"/>
            <a:ext cx="8229600" cy="720080"/>
          </a:xfrm>
        </p:spPr>
        <p:txBody>
          <a:bodyPr>
            <a:normAutofit/>
          </a:bodyPr>
          <a:lstStyle/>
          <a:p>
            <a:pPr algn="l"/>
            <a:r>
              <a:rPr lang="en-GB" sz="3200" u="sng" dirty="0"/>
              <a:t>How people lived</a:t>
            </a:r>
          </a:p>
        </p:txBody>
      </p:sp>
      <p:sp>
        <p:nvSpPr>
          <p:cNvPr id="3" name="Content Placeholder 2"/>
          <p:cNvSpPr>
            <a:spLocks noGrp="1"/>
          </p:cNvSpPr>
          <p:nvPr>
            <p:ph idx="1"/>
          </p:nvPr>
        </p:nvSpPr>
        <p:spPr>
          <a:xfrm>
            <a:off x="467544" y="2204864"/>
            <a:ext cx="8229600" cy="3672408"/>
          </a:xfrm>
        </p:spPr>
        <p:txBody>
          <a:bodyPr/>
          <a:lstStyle/>
          <a:p>
            <a:r>
              <a:rPr lang="en-GB" dirty="0"/>
              <a:t>How do you think Neolithic people got their food?</a:t>
            </a:r>
          </a:p>
          <a:p>
            <a:r>
              <a:rPr lang="en-GB" dirty="0"/>
              <a:t>Did people live in just one place in the Neolithic?</a:t>
            </a:r>
          </a:p>
          <a:p>
            <a:r>
              <a:rPr lang="en-GB" dirty="0"/>
              <a:t>If you lived in the Neolithic, what do you think your social life would be like? </a:t>
            </a:r>
          </a:p>
        </p:txBody>
      </p:sp>
    </p:spTree>
    <p:extLst>
      <p:ext uri="{BB962C8B-B14F-4D97-AF65-F5344CB8AC3E}">
        <p14:creationId xmlns:p14="http://schemas.microsoft.com/office/powerpoint/2010/main" val="3852293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24744"/>
            <a:ext cx="8229600" cy="720080"/>
          </a:xfrm>
        </p:spPr>
        <p:txBody>
          <a:bodyPr>
            <a:normAutofit/>
          </a:bodyPr>
          <a:lstStyle/>
          <a:p>
            <a:pPr algn="l"/>
            <a:r>
              <a:rPr lang="en-GB" sz="3200" u="sng" dirty="0"/>
              <a:t>How people lived</a:t>
            </a:r>
          </a:p>
        </p:txBody>
      </p:sp>
      <p:sp>
        <p:nvSpPr>
          <p:cNvPr id="3" name="Content Placeholder 2"/>
          <p:cNvSpPr>
            <a:spLocks noGrp="1"/>
          </p:cNvSpPr>
          <p:nvPr>
            <p:ph idx="1"/>
          </p:nvPr>
        </p:nvSpPr>
        <p:spPr>
          <a:xfrm>
            <a:off x="467544" y="1844824"/>
            <a:ext cx="5400600" cy="3672408"/>
          </a:xfrm>
        </p:spPr>
        <p:txBody>
          <a:bodyPr>
            <a:noAutofit/>
          </a:bodyPr>
          <a:lstStyle/>
          <a:p>
            <a:r>
              <a:rPr lang="en-GB" sz="2400" dirty="0"/>
              <a:t>The Neolithic was very different from the Mesolithic before it – people started farming!</a:t>
            </a:r>
          </a:p>
          <a:p>
            <a:r>
              <a:rPr lang="en-GB" sz="2400" dirty="0"/>
              <a:t>People kept animals and grew crops for the first time – the idea to farm, and the plants and animals people kept and grew came from Europe.</a:t>
            </a:r>
          </a:p>
          <a:p>
            <a:r>
              <a:rPr lang="en-GB" sz="2400" dirty="0"/>
              <a:t>Cows were especially important at the start of the Neolithic. Sheep and pigs became more common in the second half of the period</a:t>
            </a:r>
          </a:p>
          <a:p>
            <a:endParaRPr lang="en-GB" sz="2400" dirty="0"/>
          </a:p>
        </p:txBody>
      </p:sp>
      <p:pic>
        <p:nvPicPr>
          <p:cNvPr id="7" name="Picture 6">
            <a:extLst>
              <a:ext uri="{FF2B5EF4-FFF2-40B4-BE49-F238E27FC236}">
                <a16:creationId xmlns:a16="http://schemas.microsoft.com/office/drawing/2014/main" id="{A8CF3F85-1AF3-3E4A-9596-808D5E76DC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6" t="475" r="52372" b="75775"/>
          <a:stretch/>
        </p:blipFill>
        <p:spPr>
          <a:xfrm>
            <a:off x="6362310" y="1124744"/>
            <a:ext cx="2468960" cy="1705438"/>
          </a:xfrm>
          <a:prstGeom prst="rect">
            <a:avLst/>
          </a:prstGeom>
        </p:spPr>
      </p:pic>
      <p:pic>
        <p:nvPicPr>
          <p:cNvPr id="11" name="Picture 10">
            <a:extLst>
              <a:ext uri="{FF2B5EF4-FFF2-40B4-BE49-F238E27FC236}">
                <a16:creationId xmlns:a16="http://schemas.microsoft.com/office/drawing/2014/main" id="{5B3B1C81-DC58-4146-88CA-D8C854BD75E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969" t="76547" r="3064" b="2427"/>
          <a:stretch/>
        </p:blipFill>
        <p:spPr>
          <a:xfrm>
            <a:off x="6393106" y="4262239"/>
            <a:ext cx="2376264" cy="1719550"/>
          </a:xfrm>
          <a:prstGeom prst="rect">
            <a:avLst/>
          </a:prstGeom>
        </p:spPr>
      </p:pic>
      <p:sp>
        <p:nvSpPr>
          <p:cNvPr id="13" name="Rounded Rectangle 12"/>
          <p:cNvSpPr/>
          <p:nvPr/>
        </p:nvSpPr>
        <p:spPr>
          <a:xfrm>
            <a:off x="6012160" y="3048433"/>
            <a:ext cx="2952328" cy="11415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6084168" y="3008315"/>
            <a:ext cx="2880320" cy="1200329"/>
          </a:xfrm>
          <a:prstGeom prst="rect">
            <a:avLst/>
          </a:prstGeom>
          <a:noFill/>
        </p:spPr>
        <p:txBody>
          <a:bodyPr wrap="square" rtlCol="0">
            <a:spAutoFit/>
          </a:bodyPr>
          <a:lstStyle/>
          <a:p>
            <a:pPr algn="ctr"/>
            <a:r>
              <a:rPr lang="en-GB" dirty="0">
                <a:solidFill>
                  <a:schemeClr val="bg1"/>
                </a:solidFill>
              </a:rPr>
              <a:t>How do we </a:t>
            </a:r>
            <a:r>
              <a:rPr lang="en-GB" dirty="0" smtClean="0">
                <a:solidFill>
                  <a:schemeClr val="bg1"/>
                </a:solidFill>
              </a:rPr>
              <a:t>know what animals were alive in the Neolithic? Watch the ‘</a:t>
            </a:r>
            <a:r>
              <a:rPr lang="en-GB" dirty="0" err="1" smtClean="0">
                <a:solidFill>
                  <a:schemeClr val="bg1"/>
                </a:solidFill>
              </a:rPr>
              <a:t>Zooarchaeology</a:t>
            </a:r>
            <a:r>
              <a:rPr lang="en-GB" dirty="0" smtClean="0">
                <a:solidFill>
                  <a:schemeClr val="bg1"/>
                </a:solidFill>
              </a:rPr>
              <a:t>’ video!</a:t>
            </a:r>
            <a:endParaRPr lang="en-GB" dirty="0">
              <a:solidFill>
                <a:schemeClr val="bg1"/>
              </a:solidFill>
            </a:endParaRPr>
          </a:p>
        </p:txBody>
      </p:sp>
    </p:spTree>
    <p:extLst>
      <p:ext uri="{BB962C8B-B14F-4D97-AF65-F5344CB8AC3E}">
        <p14:creationId xmlns:p14="http://schemas.microsoft.com/office/powerpoint/2010/main" val="3045780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2409"/>
            <a:ext cx="8229600" cy="720080"/>
          </a:xfrm>
        </p:spPr>
        <p:txBody>
          <a:bodyPr>
            <a:normAutofit/>
          </a:bodyPr>
          <a:lstStyle/>
          <a:p>
            <a:pPr algn="l"/>
            <a:r>
              <a:rPr lang="en-GB" sz="3200" u="sng" dirty="0"/>
              <a:t>How people lived</a:t>
            </a:r>
          </a:p>
        </p:txBody>
      </p:sp>
      <p:sp>
        <p:nvSpPr>
          <p:cNvPr id="3" name="Content Placeholder 2"/>
          <p:cNvSpPr>
            <a:spLocks noGrp="1"/>
          </p:cNvSpPr>
          <p:nvPr>
            <p:ph idx="1"/>
          </p:nvPr>
        </p:nvSpPr>
        <p:spPr>
          <a:xfrm>
            <a:off x="467544" y="1768688"/>
            <a:ext cx="5112568" cy="4324607"/>
          </a:xfrm>
        </p:spPr>
        <p:txBody>
          <a:bodyPr>
            <a:normAutofit fontScale="92500" lnSpcReduction="10000"/>
          </a:bodyPr>
          <a:lstStyle/>
          <a:p>
            <a:r>
              <a:rPr lang="en-GB" sz="2400" dirty="0"/>
              <a:t>Even though Neolithic people were building bigger structures, they still moved around a lot</a:t>
            </a:r>
          </a:p>
          <a:p>
            <a:r>
              <a:rPr lang="en-GB" sz="2400" dirty="0"/>
              <a:t>Keeping cows and sheep meant people had to move with their animals so they got the food, water and shelter they needed</a:t>
            </a:r>
          </a:p>
          <a:p>
            <a:r>
              <a:rPr lang="en-GB" sz="2400" dirty="0"/>
              <a:t>Big gatherings were important social events in the Neolithic. Different groups would meet at big monuments, like causewayed enclosures, to talk, trade, exchange, feast and form strong social links</a:t>
            </a:r>
          </a:p>
        </p:txBody>
      </p:sp>
      <p:pic>
        <p:nvPicPr>
          <p:cNvPr id="15" name="Picture 14">
            <a:extLst>
              <a:ext uri="{FF2B5EF4-FFF2-40B4-BE49-F238E27FC236}">
                <a16:creationId xmlns:a16="http://schemas.microsoft.com/office/drawing/2014/main" id="{E3DDAA4D-B4F9-8C4C-8C03-C78FAB9F8D6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95" t="258" r="1926" b="63391"/>
          <a:stretch/>
        </p:blipFill>
        <p:spPr>
          <a:xfrm>
            <a:off x="5488198" y="4077072"/>
            <a:ext cx="3655802" cy="1908998"/>
          </a:xfrm>
          <a:prstGeom prst="rect">
            <a:avLst/>
          </a:prstGeom>
        </p:spPr>
      </p:pic>
      <p:pic>
        <p:nvPicPr>
          <p:cNvPr id="13" name="Picture 12">
            <a:extLst>
              <a:ext uri="{FF2B5EF4-FFF2-40B4-BE49-F238E27FC236}">
                <a16:creationId xmlns:a16="http://schemas.microsoft.com/office/drawing/2014/main" id="{69A50EE5-64AA-D349-AD5E-4B4BA1BFE53E}"/>
              </a:ext>
            </a:extLst>
          </p:cNvPr>
          <p:cNvPicPr>
            <a:picLocks noChangeAspect="1"/>
          </p:cNvPicPr>
          <p:nvPr/>
        </p:nvPicPr>
        <p:blipFill rotWithShape="1">
          <a:blip r:embed="rId3">
            <a:extLst>
              <a:ext uri="{28A0092B-C50C-407E-A947-70E740481C1C}">
                <a14:useLocalDpi xmlns:a14="http://schemas.microsoft.com/office/drawing/2010/main" val="0"/>
              </a:ext>
            </a:extLst>
          </a:blip>
          <a:srcRect l="3050" t="52100" r="53059" b="25850"/>
          <a:stretch/>
        </p:blipFill>
        <p:spPr>
          <a:xfrm>
            <a:off x="5488198" y="1340768"/>
            <a:ext cx="3655802" cy="2592288"/>
          </a:xfrm>
          <a:prstGeom prst="rect">
            <a:avLst/>
          </a:prstGeom>
        </p:spPr>
      </p:pic>
    </p:spTree>
    <p:extLst>
      <p:ext uri="{BB962C8B-B14F-4D97-AF65-F5344CB8AC3E}">
        <p14:creationId xmlns:p14="http://schemas.microsoft.com/office/powerpoint/2010/main" val="18921288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412776"/>
            <a:ext cx="8229600" cy="720080"/>
          </a:xfrm>
        </p:spPr>
        <p:txBody>
          <a:bodyPr>
            <a:normAutofit/>
          </a:bodyPr>
          <a:lstStyle/>
          <a:p>
            <a:pPr algn="l"/>
            <a:r>
              <a:rPr lang="en-GB" sz="3200" u="sng" dirty="0"/>
              <a:t>Neolithic technology</a:t>
            </a:r>
          </a:p>
        </p:txBody>
      </p:sp>
      <p:sp>
        <p:nvSpPr>
          <p:cNvPr id="3" name="Content Placeholder 2"/>
          <p:cNvSpPr>
            <a:spLocks noGrp="1"/>
          </p:cNvSpPr>
          <p:nvPr>
            <p:ph idx="1"/>
          </p:nvPr>
        </p:nvSpPr>
        <p:spPr>
          <a:xfrm>
            <a:off x="467544" y="2204864"/>
            <a:ext cx="8229600" cy="3672408"/>
          </a:xfrm>
        </p:spPr>
        <p:txBody>
          <a:bodyPr/>
          <a:lstStyle/>
          <a:p>
            <a:r>
              <a:rPr lang="en-GB" dirty="0"/>
              <a:t>What types of tools or objects did they make?</a:t>
            </a:r>
          </a:p>
          <a:p>
            <a:r>
              <a:rPr lang="en-GB" dirty="0"/>
              <a:t>What new types of objects did people start using in the Neolithic?</a:t>
            </a:r>
          </a:p>
          <a:p>
            <a:r>
              <a:rPr lang="en-GB" dirty="0"/>
              <a:t>Why might these new types of objects be important to Neolithic people?</a:t>
            </a:r>
          </a:p>
        </p:txBody>
      </p:sp>
    </p:spTree>
    <p:extLst>
      <p:ext uri="{BB962C8B-B14F-4D97-AF65-F5344CB8AC3E}">
        <p14:creationId xmlns:p14="http://schemas.microsoft.com/office/powerpoint/2010/main" val="763204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258905"/>
            <a:ext cx="8229600" cy="720080"/>
          </a:xfrm>
        </p:spPr>
        <p:txBody>
          <a:bodyPr>
            <a:normAutofit/>
          </a:bodyPr>
          <a:lstStyle/>
          <a:p>
            <a:pPr algn="l"/>
            <a:r>
              <a:rPr lang="en-GB" sz="3200" u="sng" dirty="0"/>
              <a:t>Neolithic technology</a:t>
            </a:r>
          </a:p>
        </p:txBody>
      </p:sp>
      <p:sp>
        <p:nvSpPr>
          <p:cNvPr id="3" name="Content Placeholder 2"/>
          <p:cNvSpPr>
            <a:spLocks noGrp="1"/>
          </p:cNvSpPr>
          <p:nvPr>
            <p:ph idx="1"/>
          </p:nvPr>
        </p:nvSpPr>
        <p:spPr>
          <a:xfrm>
            <a:off x="467544" y="1918573"/>
            <a:ext cx="5344110" cy="4174723"/>
          </a:xfrm>
        </p:spPr>
        <p:txBody>
          <a:bodyPr>
            <a:normAutofit lnSpcReduction="10000"/>
          </a:bodyPr>
          <a:lstStyle/>
          <a:p>
            <a:r>
              <a:rPr lang="en-GB" sz="2200" dirty="0"/>
              <a:t>Neolithic people still made tools out of flint, animal bone and antler, like Mesolithic people before them</a:t>
            </a:r>
          </a:p>
          <a:p>
            <a:r>
              <a:rPr lang="en-GB" sz="2200" dirty="0"/>
              <a:t>But, Neolithic people made tools in new shapes and types, like the ‘leaf shaped’ arrowhead.  Have a look at your 3D printed arrowhead </a:t>
            </a:r>
          </a:p>
          <a:p>
            <a:r>
              <a:rPr lang="en-GB" sz="2200" dirty="0"/>
              <a:t>Stone axes were made by chipping them into shape, but then people spent hundreds of hours polishing them smooth. These were exotic, powerful or impressive items, and were traded across Britain. Look at a 3D model </a:t>
            </a:r>
            <a:r>
              <a:rPr lang="en-GB" sz="2200" dirty="0">
                <a:hlinkClick r:id="rId2"/>
              </a:rPr>
              <a:t>here</a:t>
            </a:r>
            <a:r>
              <a:rPr lang="en-GB" sz="2200" dirty="0"/>
              <a:t>.</a:t>
            </a:r>
          </a:p>
        </p:txBody>
      </p:sp>
      <p:cxnSp>
        <p:nvCxnSpPr>
          <p:cNvPr id="7" name="Straight Arrow Connector 6"/>
          <p:cNvCxnSpPr/>
          <p:nvPr/>
        </p:nvCxnSpPr>
        <p:spPr>
          <a:xfrm flipV="1">
            <a:off x="5073486" y="2348880"/>
            <a:ext cx="1332148" cy="1296144"/>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613"/>
          <a:stretch/>
        </p:blipFill>
        <p:spPr bwMode="auto">
          <a:xfrm>
            <a:off x="6469656" y="1282043"/>
            <a:ext cx="2585536" cy="1760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ounded Rectangle 13"/>
          <p:cNvSpPr/>
          <p:nvPr/>
        </p:nvSpPr>
        <p:spPr>
          <a:xfrm>
            <a:off x="5961384" y="3082689"/>
            <a:ext cx="3124479" cy="15256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5900462" y="3150031"/>
            <a:ext cx="3243538" cy="1650222"/>
          </a:xfrm>
          <a:prstGeom prst="rect">
            <a:avLst/>
          </a:prstGeom>
          <a:noFill/>
        </p:spPr>
        <p:txBody>
          <a:bodyPr wrap="square" rtlCol="0">
            <a:spAutoFit/>
          </a:bodyPr>
          <a:lstStyle/>
          <a:p>
            <a:pPr algn="ctr"/>
            <a:r>
              <a:rPr lang="en-GB" dirty="0">
                <a:solidFill>
                  <a:schemeClr val="bg1"/>
                </a:solidFill>
              </a:rPr>
              <a:t>How do we </a:t>
            </a:r>
            <a:r>
              <a:rPr lang="en-GB" dirty="0" smtClean="0">
                <a:solidFill>
                  <a:schemeClr val="bg1"/>
                </a:solidFill>
              </a:rPr>
              <a:t>know what stone tools were used for? Watch the ‘stone tools’ and the ‘experimental archaeology’ videos!</a:t>
            </a:r>
            <a:endParaRPr lang="en-GB" dirty="0">
              <a:solidFill>
                <a:schemeClr val="bg1"/>
              </a:solidFill>
            </a:endParaRPr>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1431" y="4731515"/>
            <a:ext cx="2863761" cy="1326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02022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338</TotalTime>
  <Words>1079</Words>
  <Application>Microsoft Office PowerPoint</Application>
  <PresentationFormat>On-screen Show (4:3)</PresentationFormat>
  <Paragraphs>63</Paragraphs>
  <Slides>14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Calibri</vt:lpstr>
      <vt:lpstr>Office Theme</vt:lpstr>
      <vt:lpstr>When was it?</vt:lpstr>
      <vt:lpstr>Where people lived</vt:lpstr>
      <vt:lpstr>Where people lived</vt:lpstr>
      <vt:lpstr>Where people lived</vt:lpstr>
      <vt:lpstr>How people lived</vt:lpstr>
      <vt:lpstr>How people lived</vt:lpstr>
      <vt:lpstr>How people lived</vt:lpstr>
      <vt:lpstr>Neolithic technology</vt:lpstr>
      <vt:lpstr>Neolithic technology</vt:lpstr>
      <vt:lpstr>Neolithic technology</vt:lpstr>
      <vt:lpstr>What did they believe?</vt:lpstr>
      <vt:lpstr>What did they believe?</vt:lpstr>
      <vt:lpstr>What did they believe?</vt:lpstr>
      <vt:lpstr>3D models Neolithic Polished Stone Axe 3D scan: https://sketchfab.com/3d-models/polished-langdale-axe-3b72d49bb72b4ddfb16fb760bdc67743 Skara Brae House 3D scans: https://sketchfab.com/3d-models/skara-brae-orkney-house-2-e12c4389a6154bf5a72b74c34a1823b8 and  https://sketchfab.com/3d-models/neolithic-house-skara-brae-orkney-e9fee2578f634ea1a9c710ac860844c0 West Kennet Long Barrow: https://sketchfab.com/3d-models/west-kennett-long-barrow-70f4537588f541119c4e9cfc02631bd4 Unstan Neolithic Tomb (use the annotations to take you on a 3D tour, including inside the tomb!): https://sketchfab.com/3d-models/unstan-neolithic-tomb-stenness-orkney-72c745a55b5b47258882996ef819e7cb Stonehenge: https://sketchfab.com/3d-models/stonehenge-dji-mavic-jaymie-james-0947e454c8ad491593ce867f3d29169e   Videos Making a Polished Stone Axe video : https://youtu.be/ryMJ3c1gHuw Making a Grooved-ware pot video: https://youtu.be/nrI1LJbKIvk Make your own Pinch Pot Video: https://www.youtube.com/watch?v=bELgM8aSqLc   Further reading and Site Visits Getting to Arbor Low Directions: http://www.english-heritage.org.uk/visit/places/arbor-low-stone-circle-and-gib-hill-barrow/ Prof. Howard Williams Arbor Low blog-post: https://howardwilliamsblog.wordpress.com/2014/06/01/the-past-in-the-past-at-arbor-low-and-gib-hill/    </vt:lpstr>
    </vt:vector>
  </TitlesOfParts>
  <Company>University of Manchester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Nicholas Overton</dc:creator>
  <cp:lastModifiedBy>Nicholas Overton</cp:lastModifiedBy>
  <cp:revision>29</cp:revision>
  <dcterms:created xsi:type="dcterms:W3CDTF">2019-04-26T08:58:01Z</dcterms:created>
  <dcterms:modified xsi:type="dcterms:W3CDTF">2022-04-07T15:01:20Z</dcterms:modified>
</cp:coreProperties>
</file>