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3" r:id="rId2"/>
    <p:sldId id="258" r:id="rId3"/>
    <p:sldId id="265" r:id="rId4"/>
    <p:sldId id="260" r:id="rId5"/>
    <p:sldId id="261" r:id="rId6"/>
    <p:sldId id="264" r:id="rId7"/>
    <p:sldId id="266" r:id="rId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C0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11" d="100"/>
          <a:sy n="111" d="100"/>
        </p:scale>
        <p:origin x="-161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098AFB3-4A1D-46B7-92FB-E744985FED6E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34118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5BD1DFA-3ACE-48B8-9348-1FFFB9DE183F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266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ECC608-117E-4262-BB5B-7A3F447BAAE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2767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991A9EE-9FD6-4F97-9AF7-E57643187DC9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1542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B35C8BF-1FD0-417E-8251-170727457C49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1176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E3EB9531-23C8-4464-A735-2A18802D1885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08178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5CF0BA0-5F79-41F7-B3AC-BF359E5807E6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42008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5EB7301-70B3-4F75-9445-08B0B28F426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997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6C3F487-1E5B-44E9-ADD3-21EC50B9C228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6393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5E2AF47-885C-440B-B43E-0FC5C10BC433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1968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en-US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142FC30-CD1D-4136-8FC5-B54107CDE4EA}" type="slidenum">
              <a:rPr lang="en-GB">
                <a:solidFill>
                  <a:srgbClr val="000000"/>
                </a:solidFill>
              </a:rPr>
              <a:pPr/>
              <a:t>‹#›</a:t>
            </a:fld>
            <a:endParaRPr lang="en-GB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53920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01824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2132856"/>
            <a:ext cx="8229600" cy="3993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dirty="0" smtClean="0"/>
              <a:t>Click to edit Master text styles</a:t>
            </a:r>
          </a:p>
          <a:p>
            <a:pPr lvl="1"/>
            <a:r>
              <a:rPr lang="en-GB" dirty="0" smtClean="0"/>
              <a:t>Second level</a:t>
            </a:r>
          </a:p>
          <a:p>
            <a:pPr lvl="2"/>
            <a:r>
              <a:rPr lang="en-GB" dirty="0" smtClean="0"/>
              <a:t>Third level</a:t>
            </a:r>
          </a:p>
          <a:p>
            <a:pPr lvl="3"/>
            <a:r>
              <a:rPr lang="en-GB" dirty="0" smtClean="0"/>
              <a:t>Fourth level</a:t>
            </a:r>
          </a:p>
          <a:p>
            <a:pPr lvl="4"/>
            <a:r>
              <a:rPr lang="en-GB" dirty="0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5AE97D1-2BA3-4012-B619-4FB9F21CDDF4}" type="slidenum">
              <a:rPr lang="en-GB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GB">
              <a:solidFill>
                <a:srgbClr val="000000"/>
              </a:solidFill>
            </a:endParaRPr>
          </a:p>
        </p:txBody>
      </p:sp>
      <p:pic>
        <p:nvPicPr>
          <p:cNvPr id="7" name="Picture 4" descr="TUOM_4COL_cropped_300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66950" cy="19478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00755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gif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3" Type="http://schemas.openxmlformats.org/officeDocument/2006/relationships/image" Target="../media/image8.png"/><Relationship Id="rId7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4.gif"/><Relationship Id="rId4" Type="http://schemas.openxmlformats.org/officeDocument/2006/relationships/image" Target="../media/image9.gi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UrlBlockedError.aspx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2060848"/>
            <a:ext cx="7772400" cy="1470025"/>
          </a:xfrm>
        </p:spPr>
        <p:txBody>
          <a:bodyPr/>
          <a:lstStyle/>
          <a:p>
            <a:r>
              <a:rPr lang="en-GB" sz="4000" dirty="0" smtClean="0"/>
              <a:t>Discover Geology: </a:t>
            </a:r>
            <a:br>
              <a:rPr lang="en-GB" sz="4000" dirty="0" smtClean="0"/>
            </a:br>
            <a:r>
              <a:rPr lang="en-GB" sz="4000" dirty="0" smtClean="0"/>
              <a:t>An Augmented Reality Field Trip</a:t>
            </a:r>
            <a:endParaRPr lang="en-GB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03648" y="4221088"/>
            <a:ext cx="6400800" cy="1752600"/>
          </a:xfrm>
        </p:spPr>
        <p:txBody>
          <a:bodyPr/>
          <a:lstStyle/>
          <a:p>
            <a:r>
              <a:rPr lang="en-GB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Dr Ian Hutt</a:t>
            </a:r>
          </a:p>
          <a:p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Distance Learning Lead</a:t>
            </a:r>
          </a:p>
          <a:p>
            <a:r>
              <a:rPr lang="en-GB" sz="24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Faculty of Engineering and Physical Sciences</a:t>
            </a:r>
            <a:endParaRPr lang="en-GB" sz="24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4757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Team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18" y="2204864"/>
            <a:ext cx="5842992" cy="3888431"/>
          </a:xfrm>
        </p:spPr>
        <p:txBody>
          <a:bodyPr/>
          <a:lstStyle/>
          <a:p>
            <a:r>
              <a:rPr lang="en-GB" sz="2400" dirty="0" smtClean="0"/>
              <a:t>Multi-disciplinary Team</a:t>
            </a:r>
          </a:p>
          <a:p>
            <a:pPr lvl="1"/>
            <a:r>
              <a:rPr lang="en-GB" sz="2000" dirty="0" smtClean="0"/>
              <a:t>School of Earth, Atmospheric and Environmental Sciences</a:t>
            </a:r>
          </a:p>
          <a:p>
            <a:pPr lvl="1"/>
            <a:r>
              <a:rPr lang="en-GB" sz="2000" dirty="0" smtClean="0"/>
              <a:t>Manchester Museum</a:t>
            </a:r>
          </a:p>
          <a:p>
            <a:pPr lvl="1"/>
            <a:r>
              <a:rPr lang="en-GB" sz="2000" dirty="0" smtClean="0"/>
              <a:t>MIMAS</a:t>
            </a:r>
          </a:p>
          <a:p>
            <a:pPr lvl="1"/>
            <a:r>
              <a:rPr lang="en-GB" sz="2000" dirty="0" smtClean="0"/>
              <a:t>EPS eLearning Team</a:t>
            </a:r>
          </a:p>
          <a:p>
            <a:pPr lvl="1"/>
            <a:endParaRPr lang="en-GB" sz="2000" dirty="0"/>
          </a:p>
          <a:p>
            <a:r>
              <a:rPr lang="en-GB" sz="2400" dirty="0" smtClean="0"/>
              <a:t>Funded by: </a:t>
            </a:r>
          </a:p>
          <a:p>
            <a:pPr lvl="1"/>
            <a:r>
              <a:rPr lang="en-GB" sz="2000" dirty="0" smtClean="0"/>
              <a:t>Your Manchester Fund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176" y="2132856"/>
            <a:ext cx="2153802" cy="4032448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321749" y="3902316"/>
            <a:ext cx="3254890" cy="17462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5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1" y="3788976"/>
            <a:ext cx="1488377" cy="2088296"/>
          </a:xfrm>
          <a:prstGeom prst="rect">
            <a:avLst/>
          </a:prstGeom>
        </p:spPr>
      </p:pic>
      <p:grpSp>
        <p:nvGrpSpPr>
          <p:cNvPr id="12" name="Group 11"/>
          <p:cNvGrpSpPr/>
          <p:nvPr/>
        </p:nvGrpSpPr>
        <p:grpSpPr>
          <a:xfrm>
            <a:off x="5985141" y="4037430"/>
            <a:ext cx="214630" cy="222885"/>
            <a:chOff x="0" y="0"/>
            <a:chExt cx="214630" cy="222885"/>
          </a:xfrm>
        </p:grpSpPr>
        <p:sp>
          <p:nvSpPr>
            <p:cNvPr id="13" name="Oval 12"/>
            <p:cNvSpPr/>
            <p:nvPr/>
          </p:nvSpPr>
          <p:spPr>
            <a:xfrm>
              <a:off x="0" y="0"/>
              <a:ext cx="214630" cy="222885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4" name="Oval 13"/>
            <p:cNvSpPr/>
            <p:nvPr/>
          </p:nvSpPr>
          <p:spPr>
            <a:xfrm>
              <a:off x="55660" y="63610"/>
              <a:ext cx="95250" cy="9525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sp>
        <p:nvSpPr>
          <p:cNvPr id="15" name="Rounded Rectangle 14"/>
          <p:cNvSpPr/>
          <p:nvPr/>
        </p:nvSpPr>
        <p:spPr>
          <a:xfrm>
            <a:off x="5403114" y="4401083"/>
            <a:ext cx="1091690" cy="991313"/>
          </a:xfrm>
          <a:prstGeom prst="roundRect">
            <a:avLst>
              <a:gd name="adj" fmla="val 8061"/>
            </a:avLst>
          </a:prstGeom>
          <a:solidFill>
            <a:srgbClr val="9BBB59">
              <a:alpha val="50000"/>
            </a:srgbClr>
          </a:solidFill>
          <a:ln w="25400" cap="flat" cmpd="sng" algn="ctr">
            <a:solidFill>
              <a:srgbClr val="9BBB59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Mam </a:t>
            </a:r>
            <a:r>
              <a:rPr kumimoji="0" lang="en-GB" sz="800" b="1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Tor </a:t>
            </a:r>
            <a:r>
              <a:rPr kumimoji="0" lang="en-GB" sz="800" b="1" i="0" u="none" strike="noStrike" kern="0" cap="none" spc="0" normalizeH="0" baseline="0" noProof="0" dirty="0" smtClean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Calibri"/>
                <a:cs typeface="Times New Roman"/>
              </a:rPr>
              <a:t>Landslide</a:t>
            </a:r>
            <a:endParaRPr kumimoji="0" lang="en-GB" sz="11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5495528" y="4657999"/>
            <a:ext cx="896725" cy="252186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Calibri"/>
                <a:ea typeface="Calibri"/>
                <a:cs typeface="Times New Roman"/>
              </a:rPr>
              <a:t>Commentary</a:t>
            </a:r>
            <a:endParaRPr lang="en-GB" sz="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7" name="Rounded Rectangle 16"/>
          <p:cNvSpPr/>
          <p:nvPr/>
        </p:nvSpPr>
        <p:spPr>
          <a:xfrm>
            <a:off x="5496263" y="5013948"/>
            <a:ext cx="895990" cy="252186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Calibri"/>
                <a:ea typeface="Calibri"/>
                <a:cs typeface="Times New Roman"/>
              </a:rPr>
              <a:t>5000 years ago</a:t>
            </a:r>
            <a:endParaRPr lang="en-GB" sz="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1" y="3623266"/>
            <a:ext cx="1488377" cy="1657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86788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“Self-Service” </a:t>
            </a:r>
            <a:r>
              <a:rPr lang="en-GB" dirty="0" smtClean="0"/>
              <a:t>AR Field </a:t>
            </a:r>
            <a:r>
              <a:rPr lang="en-GB" dirty="0"/>
              <a:t>Trips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361" y="1880371"/>
            <a:ext cx="5169877" cy="3218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92" y="4779228"/>
            <a:ext cx="2869870" cy="14571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7849" y="4882691"/>
            <a:ext cx="1994462" cy="12502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6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7849" y="4882691"/>
            <a:ext cx="426101" cy="144743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857607" y="5400991"/>
            <a:ext cx="3782759" cy="512699"/>
          </a:xfrm>
        </p:spPr>
        <p:txBody>
          <a:bodyPr/>
          <a:lstStyle/>
          <a:p>
            <a:r>
              <a:rPr lang="en-GB" sz="2400" dirty="0" smtClean="0"/>
              <a:t>Model for further trips</a:t>
            </a:r>
            <a:endParaRPr lang="en-GB" sz="2000" dirty="0" smtClean="0"/>
          </a:p>
        </p:txBody>
      </p:sp>
      <p:sp>
        <p:nvSpPr>
          <p:cNvPr id="9" name="Rounded Rectangle 8"/>
          <p:cNvSpPr/>
          <p:nvPr/>
        </p:nvSpPr>
        <p:spPr>
          <a:xfrm>
            <a:off x="6091958" y="5138532"/>
            <a:ext cx="1426244" cy="786214"/>
          </a:xfrm>
          <a:prstGeom prst="roundRect">
            <a:avLst>
              <a:gd name="adj" fmla="val 8061"/>
            </a:avLst>
          </a:prstGeom>
          <a:solidFill>
            <a:srgbClr val="9BBB59">
              <a:alpha val="50000"/>
            </a:srgbClr>
          </a:solidFill>
          <a:ln w="25400" cap="flat" cmpd="sng" algn="ctr">
            <a:solidFill>
              <a:srgbClr val="9BBB59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Times New Roman"/>
              </a:rPr>
              <a:t>Ridge to Mam Tor</a:t>
            </a:r>
            <a:r>
              <a:rPr lang="en-GB" sz="900" b="1" kern="0" dirty="0" smtClean="0">
                <a:latin typeface="Calibri"/>
                <a:ea typeface="Calibri"/>
                <a:cs typeface="Times New Roman"/>
              </a:rPr>
              <a:t> </a:t>
            </a:r>
            <a:endParaRPr kumimoji="0" lang="en-GB" sz="9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6222955" y="5395447"/>
            <a:ext cx="1175606" cy="190441"/>
          </a:xfrm>
          <a:prstGeom prst="roundRect">
            <a:avLst/>
          </a:prstGeom>
          <a:gradFill rotWithShape="1">
            <a:gsLst>
              <a:gs pos="0">
                <a:schemeClr val="accent6">
                  <a:lumMod val="60000"/>
                  <a:lumOff val="40000"/>
                </a:schemeClr>
              </a:gs>
              <a:gs pos="35000">
                <a:schemeClr val="accent6">
                  <a:lumMod val="40000"/>
                  <a:lumOff val="60000"/>
                </a:schemeClr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16200000" scaled="1"/>
          </a:gradFill>
          <a:ln w="9525" cap="flat" cmpd="sng" algn="ctr">
            <a:solidFill>
              <a:schemeClr val="accent6"/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Calibri"/>
                <a:ea typeface="Calibri"/>
                <a:cs typeface="Times New Roman"/>
              </a:rPr>
              <a:t>Route</a:t>
            </a:r>
            <a:endParaRPr lang="en-GB" sz="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6222955" y="5645196"/>
            <a:ext cx="1175606" cy="190441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Calibri"/>
                <a:ea typeface="Calibri"/>
                <a:cs typeface="Times New Roman"/>
              </a:rPr>
              <a:t>The Fate of Raindrops</a:t>
            </a:r>
            <a:endParaRPr lang="en-GB" sz="800" dirty="0">
              <a:effectLst/>
              <a:latin typeface="Calibri"/>
              <a:ea typeface="Calibri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920622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495372" y="2279590"/>
            <a:ext cx="3768695" cy="3747331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Project Evolution</a:t>
            </a:r>
            <a:endParaRPr lang="en-GB" dirty="0"/>
          </a:p>
        </p:txBody>
      </p:sp>
      <p:sp>
        <p:nvSpPr>
          <p:cNvPr id="4" name="Rounded Rectangle 3"/>
          <p:cNvSpPr/>
          <p:nvPr/>
        </p:nvSpPr>
        <p:spPr>
          <a:xfrm>
            <a:off x="3247401" y="1967669"/>
            <a:ext cx="2264636" cy="6238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Recruitment Need</a:t>
            </a:r>
          </a:p>
          <a:p>
            <a:pPr algn="ctr"/>
            <a:r>
              <a:rPr lang="en-GB" sz="1600" i="1" dirty="0" smtClean="0">
                <a:solidFill>
                  <a:schemeClr val="accent2">
                    <a:lumMod val="75000"/>
                  </a:schemeClr>
                </a:solidFill>
              </a:rPr>
              <a:t>(MSc </a:t>
            </a:r>
            <a:r>
              <a:rPr lang="en-GB" sz="1600" i="1" dirty="0" err="1" smtClean="0">
                <a:solidFill>
                  <a:schemeClr val="accent2">
                    <a:lumMod val="75000"/>
                  </a:schemeClr>
                </a:solidFill>
              </a:rPr>
              <a:t>Env</a:t>
            </a:r>
            <a:r>
              <a:rPr lang="en-GB" sz="1600" i="1" dirty="0" smtClean="0">
                <a:solidFill>
                  <a:schemeClr val="accent2">
                    <a:lumMod val="75000"/>
                  </a:schemeClr>
                </a:solidFill>
              </a:rPr>
              <a:t> Science</a:t>
            </a:r>
            <a:r>
              <a:rPr lang="en-GB" sz="1600" dirty="0" smtClean="0">
                <a:solidFill>
                  <a:schemeClr val="accent2">
                    <a:lumMod val="75000"/>
                  </a:schemeClr>
                </a:solidFill>
              </a:rPr>
              <a:t>)</a:t>
            </a:r>
            <a:endParaRPr lang="en-GB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5447944" y="3889049"/>
            <a:ext cx="2264636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Flexible Learning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247401" y="5798321"/>
            <a:ext cx="2264636" cy="4572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AR Field Trips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982765" y="3812138"/>
            <a:ext cx="2264636" cy="592507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Outreach Opportunity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Circular Arrow 2"/>
          <p:cNvSpPr/>
          <p:nvPr/>
        </p:nvSpPr>
        <p:spPr>
          <a:xfrm>
            <a:off x="4841191" y="2159949"/>
            <a:ext cx="2115085" cy="2810852"/>
          </a:xfrm>
          <a:prstGeom prst="circularArrow">
            <a:avLst>
              <a:gd name="adj1" fmla="val 10093"/>
              <a:gd name="adj2" fmla="val 1183588"/>
              <a:gd name="adj3" fmla="val 20350774"/>
              <a:gd name="adj4" fmla="val 16129962"/>
              <a:gd name="adj5" fmla="val 1491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9" name="Circular Arrow 8"/>
          <p:cNvSpPr/>
          <p:nvPr/>
        </p:nvSpPr>
        <p:spPr>
          <a:xfrm rot="10800000">
            <a:off x="1797464" y="3295116"/>
            <a:ext cx="2115085" cy="2810852"/>
          </a:xfrm>
          <a:prstGeom prst="circularArrow">
            <a:avLst>
              <a:gd name="adj1" fmla="val 10093"/>
              <a:gd name="adj2" fmla="val 1183588"/>
              <a:gd name="adj3" fmla="val 20350774"/>
              <a:gd name="adj4" fmla="val 16129962"/>
              <a:gd name="adj5" fmla="val 1491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0" name="Circular Arrow 9"/>
          <p:cNvSpPr/>
          <p:nvPr/>
        </p:nvSpPr>
        <p:spPr>
          <a:xfrm rot="5400000">
            <a:off x="4616686" y="3745549"/>
            <a:ext cx="2564094" cy="2156744"/>
          </a:xfrm>
          <a:prstGeom prst="circularArrow">
            <a:avLst>
              <a:gd name="adj1" fmla="val 10093"/>
              <a:gd name="adj2" fmla="val 1183588"/>
              <a:gd name="adj3" fmla="val 20350774"/>
              <a:gd name="adj4" fmla="val 16129962"/>
              <a:gd name="adj5" fmla="val 1491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2" name="Circular Arrow 11"/>
          <p:cNvSpPr/>
          <p:nvPr/>
        </p:nvSpPr>
        <p:spPr>
          <a:xfrm rot="16200000">
            <a:off x="1552130" y="2363624"/>
            <a:ext cx="2564094" cy="2156744"/>
          </a:xfrm>
          <a:prstGeom prst="circularArrow">
            <a:avLst>
              <a:gd name="adj1" fmla="val 10093"/>
              <a:gd name="adj2" fmla="val 1183588"/>
              <a:gd name="adj3" fmla="val 20350774"/>
              <a:gd name="adj4" fmla="val 16129962"/>
              <a:gd name="adj5" fmla="val 14910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7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28994" y="1042342"/>
            <a:ext cx="2123290" cy="113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5647" y="1148740"/>
            <a:ext cx="1444775" cy="9269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3" name="Picture 42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5647" y="1148740"/>
            <a:ext cx="315253" cy="122872"/>
          </a:xfrm>
          <a:prstGeom prst="rect">
            <a:avLst/>
          </a:prstGeom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9353" y="1214674"/>
            <a:ext cx="2123290" cy="113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3697" y="2231985"/>
            <a:ext cx="2123290" cy="113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239" y="4356558"/>
            <a:ext cx="2123290" cy="113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076" y="4685135"/>
            <a:ext cx="2123290" cy="1139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ight Arrow 5"/>
          <p:cNvSpPr/>
          <p:nvPr/>
        </p:nvSpPr>
        <p:spPr>
          <a:xfrm rot="21168645">
            <a:off x="3436884" y="1530982"/>
            <a:ext cx="1504060" cy="242316"/>
          </a:xfrm>
          <a:prstGeom prst="rightArrow">
            <a:avLst>
              <a:gd name="adj1" fmla="val 50000"/>
              <a:gd name="adj2" fmla="val 7907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Right Arrow 11"/>
          <p:cNvSpPr/>
          <p:nvPr/>
        </p:nvSpPr>
        <p:spPr>
          <a:xfrm rot="1849034">
            <a:off x="3352255" y="2069598"/>
            <a:ext cx="1099572" cy="242316"/>
          </a:xfrm>
          <a:prstGeom prst="rightArrow">
            <a:avLst>
              <a:gd name="adj1" fmla="val 50000"/>
              <a:gd name="adj2" fmla="val 7907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Rounded Rectangle 10"/>
          <p:cNvSpPr/>
          <p:nvPr/>
        </p:nvSpPr>
        <p:spPr>
          <a:xfrm>
            <a:off x="752115" y="2291780"/>
            <a:ext cx="2177414" cy="350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GPS Route Finder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7036332" y="1244888"/>
            <a:ext cx="1686371" cy="577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GPS Hotspot Targets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5" name="Rounded Rectangle 14"/>
          <p:cNvSpPr/>
          <p:nvPr/>
        </p:nvSpPr>
        <p:spPr>
          <a:xfrm>
            <a:off x="6409098" y="2630976"/>
            <a:ext cx="1686371" cy="57750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Global Hotspots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6" name="Picture 15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9699" y="2340086"/>
            <a:ext cx="1488377" cy="940548"/>
          </a:xfrm>
          <a:prstGeom prst="rect">
            <a:avLst/>
          </a:prstGeom>
        </p:spPr>
      </p:pic>
      <p:grpSp>
        <p:nvGrpSpPr>
          <p:cNvPr id="17" name="Group 16"/>
          <p:cNvGrpSpPr/>
          <p:nvPr/>
        </p:nvGrpSpPr>
        <p:grpSpPr>
          <a:xfrm>
            <a:off x="5647350" y="2439488"/>
            <a:ext cx="150910" cy="137131"/>
            <a:chOff x="0" y="0"/>
            <a:chExt cx="214630" cy="222885"/>
          </a:xfrm>
        </p:grpSpPr>
        <p:sp>
          <p:nvSpPr>
            <p:cNvPr id="18" name="Oval 17"/>
            <p:cNvSpPr/>
            <p:nvPr/>
          </p:nvSpPr>
          <p:spPr>
            <a:xfrm>
              <a:off x="0" y="0"/>
              <a:ext cx="214630" cy="222885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55660" y="63610"/>
              <a:ext cx="95250" cy="9525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987471" y="2958350"/>
            <a:ext cx="150910" cy="137131"/>
            <a:chOff x="0" y="0"/>
            <a:chExt cx="214630" cy="222885"/>
          </a:xfrm>
        </p:grpSpPr>
        <p:sp>
          <p:nvSpPr>
            <p:cNvPr id="21" name="Oval 20"/>
            <p:cNvSpPr/>
            <p:nvPr/>
          </p:nvSpPr>
          <p:spPr>
            <a:xfrm>
              <a:off x="0" y="0"/>
              <a:ext cx="214630" cy="222885"/>
            </a:xfrm>
            <a:prstGeom prst="ellipse">
              <a:avLst/>
            </a:prstGeom>
            <a:gradFill rotWithShape="1">
              <a:gsLst>
                <a:gs pos="0">
                  <a:srgbClr val="C0504D">
                    <a:shade val="51000"/>
                    <a:satMod val="130000"/>
                  </a:srgbClr>
                </a:gs>
                <a:gs pos="80000">
                  <a:srgbClr val="C0504D">
                    <a:shade val="93000"/>
                    <a:satMod val="130000"/>
                  </a:srgbClr>
                </a:gs>
                <a:gs pos="100000">
                  <a:srgbClr val="C0504D">
                    <a:shade val="94000"/>
                    <a:satMod val="135000"/>
                  </a:srgbClr>
                </a:gs>
              </a:gsLst>
              <a:lin ang="16200000" scaled="0"/>
            </a:gradFill>
            <a:ln>
              <a:noFill/>
            </a:ln>
            <a:effectLst>
              <a:outerShdw blurRad="40000" dist="23000" dir="5400000" rotWithShape="0">
                <a:srgbClr val="000000">
                  <a:alpha val="35000"/>
                </a:srgbClr>
              </a:outerShdw>
            </a:effectLst>
            <a:scene3d>
              <a:camera prst="orthographicFront">
                <a:rot lat="0" lon="0" rev="0"/>
              </a:camera>
              <a:lightRig rig="threePt" dir="t">
                <a:rot lat="0" lon="0" rev="1200000"/>
              </a:lightRig>
            </a:scene3d>
            <a:sp3d>
              <a:bevelT w="63500" h="25400"/>
            </a:sp3d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  <p:sp>
          <p:nvSpPr>
            <p:cNvPr id="22" name="Oval 21"/>
            <p:cNvSpPr/>
            <p:nvPr/>
          </p:nvSpPr>
          <p:spPr>
            <a:xfrm>
              <a:off x="55660" y="63610"/>
              <a:ext cx="95250" cy="95250"/>
            </a:xfrm>
            <a:prstGeom prst="ellipse">
              <a:avLst/>
            </a:prstGeom>
            <a:solidFill>
              <a:sysClr val="window" lastClr="FFFFFF"/>
            </a:solidFill>
            <a:ln w="25400" cap="flat" cmpd="sng" algn="ctr">
              <a:solidFill>
                <a:srgbClr val="C0504D"/>
              </a:solidFill>
              <a:prstDash val="solid"/>
            </a:ln>
            <a:effectLst/>
          </p:spPr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Calibri"/>
                <a:ea typeface="+mn-ea"/>
                <a:cs typeface="+mn-cs"/>
              </a:endParaRPr>
            </a:p>
          </p:txBody>
        </p:sp>
      </p:grp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40" y="1321359"/>
            <a:ext cx="1456326" cy="9249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2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4605" y="1314950"/>
            <a:ext cx="315253" cy="122872"/>
          </a:xfrm>
          <a:prstGeom prst="rect">
            <a:avLst/>
          </a:prstGeom>
        </p:spPr>
      </p:pic>
      <p:pic>
        <p:nvPicPr>
          <p:cNvPr id="26" name="Picture 25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8390" y="2332105"/>
            <a:ext cx="315253" cy="122872"/>
          </a:xfrm>
          <a:prstGeom prst="rect">
            <a:avLst/>
          </a:prstGeom>
        </p:spPr>
      </p:pic>
      <p:cxnSp>
        <p:nvCxnSpPr>
          <p:cNvPr id="24" name="Straight Arrow Connector 23"/>
          <p:cNvCxnSpPr/>
          <p:nvPr/>
        </p:nvCxnSpPr>
        <p:spPr>
          <a:xfrm flipV="1">
            <a:off x="2511910" y="1543595"/>
            <a:ext cx="67804" cy="419767"/>
          </a:xfrm>
          <a:prstGeom prst="straightConnector1">
            <a:avLst/>
          </a:prstGeom>
          <a:ln w="63500">
            <a:solidFill>
              <a:srgbClr val="FF0000"/>
            </a:solidFill>
            <a:prstDash val="sysDot"/>
            <a:tailEnd type="arrow" w="med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5" name="Rectangle 1024"/>
          <p:cNvSpPr/>
          <p:nvPr/>
        </p:nvSpPr>
        <p:spPr>
          <a:xfrm>
            <a:off x="1612459" y="1816953"/>
            <a:ext cx="753056" cy="199706"/>
          </a:xfrm>
          <a:prstGeom prst="rect">
            <a:avLst/>
          </a:prstGeom>
          <a:solidFill>
            <a:srgbClr val="F8C0C4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46800" rIns="0" rtlCol="0" anchor="ctr"/>
          <a:lstStyle/>
          <a:p>
            <a:pPr algn="ctr"/>
            <a:r>
              <a:rPr lang="en-GB" sz="900" dirty="0" smtClean="0">
                <a:solidFill>
                  <a:schemeClr val="tx1"/>
                </a:solidFill>
              </a:rPr>
              <a:t>300m to stile</a:t>
            </a:r>
            <a:endParaRPr lang="en-GB" sz="900" dirty="0">
              <a:solidFill>
                <a:schemeClr val="tx1"/>
              </a:solidFill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5669596" y="1218816"/>
            <a:ext cx="1091690" cy="786214"/>
          </a:xfrm>
          <a:prstGeom prst="roundRect">
            <a:avLst>
              <a:gd name="adj" fmla="val 8061"/>
            </a:avLst>
          </a:prstGeom>
          <a:solidFill>
            <a:srgbClr val="9BBB59">
              <a:alpha val="50000"/>
            </a:srgbClr>
          </a:solidFill>
          <a:ln w="25400" cap="flat" cmpd="sng" algn="ctr">
            <a:solidFill>
              <a:srgbClr val="9BBB59">
                <a:shade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0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Calibri"/>
                <a:ea typeface="Calibri"/>
                <a:cs typeface="Times New Roman"/>
              </a:rPr>
              <a:t>View Point </a:t>
            </a:r>
            <a:r>
              <a:rPr lang="en-GB" sz="900" kern="0" dirty="0" smtClean="0">
                <a:latin typeface="Calibri"/>
                <a:ea typeface="Calibri"/>
                <a:cs typeface="Times New Roman"/>
              </a:rPr>
              <a:t>Found </a:t>
            </a:r>
            <a:endParaRPr kumimoji="0" lang="en-GB" sz="90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Calibri"/>
              <a:cs typeface="Times New Roman"/>
            </a:endParaRPr>
          </a:p>
        </p:txBody>
      </p:sp>
      <p:sp>
        <p:nvSpPr>
          <p:cNvPr id="39" name="Rounded Rectangle 38"/>
          <p:cNvSpPr/>
          <p:nvPr/>
        </p:nvSpPr>
        <p:spPr>
          <a:xfrm>
            <a:off x="5762010" y="1475731"/>
            <a:ext cx="896725" cy="190441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Calibri"/>
                <a:ea typeface="Calibri"/>
                <a:cs typeface="Times New Roman"/>
              </a:rPr>
              <a:t>Commentary</a:t>
            </a:r>
            <a:endParaRPr lang="en-GB" sz="800" dirty="0">
              <a:effectLst/>
              <a:latin typeface="Calibri"/>
              <a:ea typeface="Calibri"/>
              <a:cs typeface="Times New Roman"/>
            </a:endParaRPr>
          </a:p>
        </p:txBody>
      </p:sp>
      <p:sp>
        <p:nvSpPr>
          <p:cNvPr id="40" name="Rounded Rectangle 39"/>
          <p:cNvSpPr/>
          <p:nvPr/>
        </p:nvSpPr>
        <p:spPr>
          <a:xfrm>
            <a:off x="5762745" y="1725480"/>
            <a:ext cx="895990" cy="190441"/>
          </a:xfrm>
          <a:prstGeom prst="roundRect">
            <a:avLst/>
          </a:prstGeom>
          <a:gradFill rotWithShape="1">
            <a:gsLst>
              <a:gs pos="0">
                <a:srgbClr val="9BBB59">
                  <a:tint val="50000"/>
                  <a:satMod val="300000"/>
                </a:srgbClr>
              </a:gs>
              <a:gs pos="35000">
                <a:srgbClr val="9BBB59">
                  <a:tint val="37000"/>
                  <a:satMod val="300000"/>
                </a:srgbClr>
              </a:gs>
              <a:gs pos="100000">
                <a:srgbClr val="9BBB59">
                  <a:tint val="15000"/>
                  <a:satMod val="350000"/>
                </a:srgbClr>
              </a:gs>
            </a:gsLst>
            <a:lin ang="16200000" scaled="1"/>
          </a:gradFill>
          <a:ln w="9525" cap="flat" cmpd="sng" algn="ctr">
            <a:solidFill>
              <a:srgbClr val="9BBB59">
                <a:shade val="95000"/>
                <a:satMod val="105000"/>
              </a:srgbClr>
            </a:solidFill>
            <a:prstDash val="solid"/>
          </a:ln>
          <a:effectLst>
            <a:outerShdw blurRad="40000" dist="20000" dir="5400000" rotWithShape="0">
              <a:srgbClr val="000000">
                <a:alpha val="38000"/>
              </a:srgbClr>
            </a:outerShdw>
          </a:effectLst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1000"/>
              </a:spcAft>
            </a:pPr>
            <a:r>
              <a:rPr lang="en-GB" sz="800" dirty="0" smtClean="0">
                <a:effectLst/>
                <a:latin typeface="Calibri"/>
                <a:ea typeface="Calibri"/>
                <a:cs typeface="Times New Roman"/>
              </a:rPr>
              <a:t>Under your feet.</a:t>
            </a:r>
            <a:endParaRPr lang="en-GB" sz="800" dirty="0">
              <a:effectLst/>
              <a:latin typeface="Calibri"/>
              <a:ea typeface="Calibri"/>
              <a:cs typeface="Times New Roman"/>
            </a:endParaRP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61" y="4454680"/>
            <a:ext cx="1430936" cy="9538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4" name="Picture 4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6760" y="4454680"/>
            <a:ext cx="315253" cy="122872"/>
          </a:xfrm>
          <a:prstGeom prst="rect">
            <a:avLst/>
          </a:prstGeom>
        </p:spPr>
      </p:pic>
      <p:sp>
        <p:nvSpPr>
          <p:cNvPr id="45" name="Rounded Rectangle 44"/>
          <p:cNvSpPr/>
          <p:nvPr/>
        </p:nvSpPr>
        <p:spPr>
          <a:xfrm>
            <a:off x="522205" y="5408545"/>
            <a:ext cx="1584364" cy="350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Fossil Finder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032" name="Oval 1031"/>
          <p:cNvSpPr/>
          <p:nvPr/>
        </p:nvSpPr>
        <p:spPr>
          <a:xfrm>
            <a:off x="2090931" y="4970598"/>
            <a:ext cx="209554" cy="200220"/>
          </a:xfrm>
          <a:prstGeom prst="ellipse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7" name="Right Arrow 46"/>
          <p:cNvSpPr/>
          <p:nvPr/>
        </p:nvSpPr>
        <p:spPr>
          <a:xfrm rot="9222177">
            <a:off x="2955515" y="3646037"/>
            <a:ext cx="1586606" cy="242316"/>
          </a:xfrm>
          <a:prstGeom prst="rightArrow">
            <a:avLst>
              <a:gd name="adj1" fmla="val 50000"/>
              <a:gd name="adj2" fmla="val 7907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Right Arrow 47"/>
          <p:cNvSpPr/>
          <p:nvPr/>
        </p:nvSpPr>
        <p:spPr>
          <a:xfrm rot="2875874">
            <a:off x="6324308" y="3885790"/>
            <a:ext cx="1318007" cy="242316"/>
          </a:xfrm>
          <a:prstGeom prst="rightArrow">
            <a:avLst>
              <a:gd name="adj1" fmla="val 50000"/>
              <a:gd name="adj2" fmla="val 7907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9" name="Right Arrow 48"/>
          <p:cNvSpPr/>
          <p:nvPr/>
        </p:nvSpPr>
        <p:spPr>
          <a:xfrm rot="6929963">
            <a:off x="4683819" y="3943664"/>
            <a:ext cx="1166154" cy="242316"/>
          </a:xfrm>
          <a:prstGeom prst="rightArrow">
            <a:avLst>
              <a:gd name="adj1" fmla="val 50000"/>
              <a:gd name="adj2" fmla="val 79079"/>
            </a:avLst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Content Placeholder 2"/>
          <p:cNvSpPr>
            <a:spLocks noGrp="1"/>
          </p:cNvSpPr>
          <p:nvPr>
            <p:ph idx="1"/>
          </p:nvPr>
        </p:nvSpPr>
        <p:spPr>
          <a:xfrm>
            <a:off x="3049906" y="4794985"/>
            <a:ext cx="3165535" cy="1349688"/>
          </a:xfrm>
        </p:spPr>
        <p:txBody>
          <a:bodyPr/>
          <a:lstStyle/>
          <a:p>
            <a:r>
              <a:rPr lang="en-GB" sz="1800" dirty="0" smtClean="0"/>
              <a:t>Audio Commentary</a:t>
            </a:r>
          </a:p>
          <a:p>
            <a:r>
              <a:rPr lang="en-GB" sz="1800" dirty="0" smtClean="0"/>
              <a:t>Historical Reconstruction</a:t>
            </a:r>
          </a:p>
          <a:p>
            <a:r>
              <a:rPr lang="en-GB" sz="1800" dirty="0" smtClean="0"/>
              <a:t>Quick-Quiz questions</a:t>
            </a:r>
          </a:p>
          <a:p>
            <a:r>
              <a:rPr lang="en-GB" sz="1800" dirty="0" smtClean="0"/>
              <a:t>Activities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6658735" y="5756350"/>
            <a:ext cx="1995679" cy="35037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>
                <a:solidFill>
                  <a:schemeClr val="accent2">
                    <a:lumMod val="75000"/>
                  </a:schemeClr>
                </a:solidFill>
              </a:rPr>
              <a:t>Geological Maps</a:t>
            </a:r>
            <a:endParaRPr lang="en-GB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1033" name="Picture 8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2920" y="4794877"/>
            <a:ext cx="1419642" cy="938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53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6604" y="4786331"/>
            <a:ext cx="315253" cy="122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9321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Technical Challenges…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18" y="2204864"/>
            <a:ext cx="5842992" cy="3888431"/>
          </a:xfrm>
        </p:spPr>
        <p:txBody>
          <a:bodyPr/>
          <a:lstStyle/>
          <a:p>
            <a:r>
              <a:rPr lang="en-GB" sz="2400" dirty="0" smtClean="0"/>
              <a:t>Signal strength</a:t>
            </a:r>
          </a:p>
          <a:p>
            <a:pPr lvl="1"/>
            <a:r>
              <a:rPr lang="en-GB" sz="2000" dirty="0" smtClean="0"/>
              <a:t>Caching – requires access pre-event</a:t>
            </a:r>
          </a:p>
          <a:p>
            <a:pPr lvl="1"/>
            <a:r>
              <a:rPr lang="en-GB" sz="2000" dirty="0" smtClean="0"/>
              <a:t>Limits presentation material</a:t>
            </a:r>
          </a:p>
          <a:p>
            <a:pPr marL="457200" lvl="1" indent="0">
              <a:buNone/>
            </a:pPr>
            <a:endParaRPr lang="en-GB" sz="2000" dirty="0" smtClean="0"/>
          </a:p>
          <a:p>
            <a:r>
              <a:rPr lang="en-GB" sz="2400" dirty="0" smtClean="0"/>
              <a:t>Device battery life</a:t>
            </a:r>
          </a:p>
          <a:p>
            <a:pPr lvl="1"/>
            <a:r>
              <a:rPr lang="en-GB" sz="2000" dirty="0"/>
              <a:t>5</a:t>
            </a:r>
            <a:r>
              <a:rPr lang="en-GB" sz="2000" dirty="0" smtClean="0"/>
              <a:t> hour field test: ~70-90% drain</a:t>
            </a:r>
          </a:p>
          <a:p>
            <a:endParaRPr lang="en-GB" sz="2400" dirty="0"/>
          </a:p>
          <a:p>
            <a:r>
              <a:rPr lang="en-GB" sz="2400" dirty="0" smtClean="0"/>
              <a:t>GPS accuracy</a:t>
            </a:r>
          </a:p>
          <a:p>
            <a:pPr lvl="1"/>
            <a:r>
              <a:rPr lang="en-GB" sz="2000" dirty="0" smtClean="0"/>
              <a:t>Field tests: ~ 6-8m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9602" y="3101412"/>
            <a:ext cx="3571875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164539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2027" y="957425"/>
            <a:ext cx="5895366" cy="3670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1168633" y="4836968"/>
            <a:ext cx="6842154" cy="1324549"/>
          </a:xfrm>
        </p:spPr>
        <p:txBody>
          <a:bodyPr/>
          <a:lstStyle/>
          <a:p>
            <a:r>
              <a:rPr lang="en-GB" sz="2400" dirty="0" smtClean="0"/>
              <a:t>Aug 15</a:t>
            </a:r>
            <a:r>
              <a:rPr lang="en-GB" sz="2400" baseline="30000" dirty="0" smtClean="0"/>
              <a:t>th</a:t>
            </a:r>
            <a:r>
              <a:rPr lang="en-GB" sz="2400" dirty="0" smtClean="0"/>
              <a:t> – Museum Coach Trip</a:t>
            </a:r>
          </a:p>
          <a:p>
            <a:pPr lvl="1"/>
            <a:r>
              <a:rPr lang="en-GB" sz="2000" dirty="0">
                <a:hlinkClick r:id="rId3" action="ppaction://hlinkfile"/>
              </a:rPr>
              <a:t>http://geologyarfieldtrip.eventbrite.co.uk</a:t>
            </a:r>
            <a:endParaRPr lang="en-GB" sz="2000" dirty="0"/>
          </a:p>
          <a:p>
            <a:r>
              <a:rPr lang="en-GB" sz="2400" dirty="0" smtClean="0"/>
              <a:t>Sept 23</a:t>
            </a:r>
            <a:r>
              <a:rPr lang="en-GB" sz="2400" baseline="30000" dirty="0" smtClean="0"/>
              <a:t>rd</a:t>
            </a:r>
            <a:r>
              <a:rPr lang="en-GB" sz="2400" dirty="0" smtClean="0"/>
              <a:t> – School Trip (</a:t>
            </a:r>
            <a:r>
              <a:rPr lang="en-GB" sz="2400" dirty="0" err="1" smtClean="0"/>
              <a:t>Droylesden</a:t>
            </a:r>
            <a:r>
              <a:rPr lang="en-GB" sz="2400" dirty="0" smtClean="0"/>
              <a:t> Academy)</a:t>
            </a:r>
            <a:endParaRPr lang="en-GB" sz="2000" dirty="0" smtClean="0"/>
          </a:p>
        </p:txBody>
      </p:sp>
    </p:spTree>
    <p:extLst>
      <p:ext uri="{BB962C8B-B14F-4D97-AF65-F5344CB8AC3E}">
        <p14:creationId xmlns:p14="http://schemas.microsoft.com/office/powerpoint/2010/main" val="1760183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225</TotalTime>
  <Words>161</Words>
  <Application>Microsoft Office PowerPoint</Application>
  <PresentationFormat>On-screen Show (4:3)</PresentationFormat>
  <Paragraphs>53</Paragraphs>
  <Slides>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8" baseType="lpstr">
      <vt:lpstr>Default Design</vt:lpstr>
      <vt:lpstr>Discover Geology:  An Augmented Reality Field Trip</vt:lpstr>
      <vt:lpstr>Project Team</vt:lpstr>
      <vt:lpstr>“Self-Service” AR Field Trips</vt:lpstr>
      <vt:lpstr>Project Evolution</vt:lpstr>
      <vt:lpstr>PowerPoint Presentation</vt:lpstr>
      <vt:lpstr>Technical Challenges…</vt:lpstr>
      <vt:lpstr>PowerPoint Presentation</vt:lpstr>
    </vt:vector>
  </TitlesOfParts>
  <Company>University of Manchester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“Self-Service” Field Trips</dc:title>
  <dc:creator>Ian Hutt</dc:creator>
  <cp:lastModifiedBy>Ian Hutt</cp:lastModifiedBy>
  <cp:revision>22</cp:revision>
  <dcterms:created xsi:type="dcterms:W3CDTF">2013-03-04T16:04:40Z</dcterms:created>
  <dcterms:modified xsi:type="dcterms:W3CDTF">2013-07-02T09:19:59Z</dcterms:modified>
</cp:coreProperties>
</file>