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5" r:id="rId4"/>
    <p:sldId id="260" r:id="rId5"/>
    <p:sldId id="261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8AFB3-4A1D-46B7-92FB-E744985FED6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D1DFA-3ACE-48B8-9348-1FFFB9DE183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CC608-117E-4262-BB5B-7A3F447BAAE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1A9EE-9FD6-4F97-9AF7-E57643187DC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5C8BF-1FD0-417E-8251-170727457C4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B9531-23C8-4464-A735-2A18802D18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1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F0BA0-5F79-41F7-B3AC-BF359E5807E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0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B7301-70B3-4F75-9445-08B0B28F426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9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F487-1E5B-44E9-ADD3-21EC50B9C22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9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2AF47-885C-440B-B43E-0FC5C10BC43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6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2FC30-CD1D-4136-8FC5-B54107CDE4E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8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2856"/>
            <a:ext cx="8229600" cy="39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E97D1-2BA3-4012-B619-4FB9F21CDDF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Picture 4" descr="TUOM_4COL_cropped_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rlBlockedError.asp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en-GB" sz="4000" dirty="0" smtClean="0"/>
              <a:t>Discover Geology: </a:t>
            </a:r>
            <a:br>
              <a:rPr lang="en-GB" sz="4000" dirty="0" smtClean="0"/>
            </a:br>
            <a:r>
              <a:rPr lang="en-GB" sz="4000" dirty="0" smtClean="0"/>
              <a:t>An Augmented Reality Field Trip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 Ian Hutt</a:t>
            </a:r>
          </a:p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Distance Learning Lead</a:t>
            </a:r>
          </a:p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Faculty of Engineering and Physical Sciences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" y="2204864"/>
            <a:ext cx="5842992" cy="3888431"/>
          </a:xfrm>
        </p:spPr>
        <p:txBody>
          <a:bodyPr/>
          <a:lstStyle/>
          <a:p>
            <a:r>
              <a:rPr lang="en-GB" sz="2400" dirty="0" smtClean="0"/>
              <a:t>Multi-disciplinary Team</a:t>
            </a:r>
          </a:p>
          <a:p>
            <a:pPr lvl="1"/>
            <a:r>
              <a:rPr lang="en-GB" sz="2000" dirty="0" smtClean="0"/>
              <a:t>School of Earth, Atmospheric and Environmental Sciences</a:t>
            </a:r>
          </a:p>
          <a:p>
            <a:pPr lvl="1"/>
            <a:r>
              <a:rPr lang="en-GB" sz="2000" dirty="0" smtClean="0"/>
              <a:t>Manchester Museum</a:t>
            </a:r>
          </a:p>
          <a:p>
            <a:pPr lvl="1"/>
            <a:r>
              <a:rPr lang="en-GB" sz="2000" dirty="0" smtClean="0"/>
              <a:t>MIMAS</a:t>
            </a:r>
          </a:p>
          <a:p>
            <a:pPr lvl="1"/>
            <a:r>
              <a:rPr lang="en-GB" sz="2000" dirty="0" smtClean="0"/>
              <a:t>EPS eLearning Team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Funded by: </a:t>
            </a:r>
          </a:p>
          <a:p>
            <a:pPr lvl="1"/>
            <a:r>
              <a:rPr lang="en-GB" sz="2000" dirty="0" smtClean="0"/>
              <a:t>Your Manchester Fund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153802" cy="403244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1749" y="3902316"/>
            <a:ext cx="3254890" cy="17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788976"/>
            <a:ext cx="1488377" cy="20882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85141" y="4037430"/>
            <a:ext cx="214630" cy="222885"/>
            <a:chOff x="0" y="0"/>
            <a:chExt cx="214630" cy="222885"/>
          </a:xfrm>
        </p:grpSpPr>
        <p:sp>
          <p:nvSpPr>
            <p:cNvPr id="13" name="Oval 12"/>
            <p:cNvSpPr/>
            <p:nvPr/>
          </p:nvSpPr>
          <p:spPr>
            <a:xfrm>
              <a:off x="0" y="0"/>
              <a:ext cx="214630" cy="22288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60" y="63610"/>
              <a:ext cx="95250" cy="952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403114" y="4401083"/>
            <a:ext cx="1091690" cy="991313"/>
          </a:xfrm>
          <a:prstGeom prst="roundRect">
            <a:avLst>
              <a:gd name="adj" fmla="val 8061"/>
            </a:avLst>
          </a:prstGeom>
          <a:solidFill>
            <a:srgbClr val="9BBB59">
              <a:alpha val="50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Mam </a:t>
            </a: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Tor </a:t>
            </a: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Landslide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95528" y="4657999"/>
            <a:ext cx="896725" cy="2521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Calibri"/>
                <a:ea typeface="Calibri"/>
                <a:cs typeface="Times New Roman"/>
              </a:rPr>
              <a:t>Commentary</a:t>
            </a:r>
            <a:endParaRPr lang="en-GB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96263" y="5013948"/>
            <a:ext cx="895990" cy="252186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Calibri"/>
                <a:ea typeface="Calibri"/>
                <a:cs typeface="Times New Roman"/>
              </a:rPr>
              <a:t>5000 years ago</a:t>
            </a:r>
            <a:endParaRPr lang="en-GB" sz="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623266"/>
            <a:ext cx="1488377" cy="1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“Self-Service” </a:t>
            </a:r>
            <a:r>
              <a:rPr lang="en-GB" dirty="0" smtClean="0"/>
              <a:t>AR Field </a:t>
            </a:r>
            <a:r>
              <a:rPr lang="en-GB" dirty="0"/>
              <a:t>Trips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1" y="1880371"/>
            <a:ext cx="5169877" cy="321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92" y="4779228"/>
            <a:ext cx="2869870" cy="145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49" y="4882691"/>
            <a:ext cx="1994462" cy="125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49" y="4882691"/>
            <a:ext cx="426101" cy="14474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7607" y="5400991"/>
            <a:ext cx="3782759" cy="512699"/>
          </a:xfrm>
        </p:spPr>
        <p:txBody>
          <a:bodyPr/>
          <a:lstStyle/>
          <a:p>
            <a:r>
              <a:rPr lang="en-GB" sz="2400" dirty="0" smtClean="0"/>
              <a:t>Model for further trips</a:t>
            </a:r>
            <a:endParaRPr lang="en-GB" sz="20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091958" y="5138532"/>
            <a:ext cx="1426244" cy="786214"/>
          </a:xfrm>
          <a:prstGeom prst="roundRect">
            <a:avLst>
              <a:gd name="adj" fmla="val 8061"/>
            </a:avLst>
          </a:prstGeom>
          <a:solidFill>
            <a:srgbClr val="9BBB59">
              <a:alpha val="50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Times New Roman"/>
              </a:rPr>
              <a:t>Ridge to Mam Tor</a:t>
            </a:r>
            <a:r>
              <a:rPr lang="en-GB" sz="900" b="1" kern="0" dirty="0" smtClean="0">
                <a:latin typeface="Calibri"/>
                <a:ea typeface="Calibri"/>
                <a:cs typeface="Times New Roman"/>
              </a:rPr>
              <a:t> </a:t>
            </a:r>
            <a:endParaRPr kumimoji="0" lang="en-GB" sz="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2955" y="5395447"/>
            <a:ext cx="1175606" cy="190441"/>
          </a:xfrm>
          <a:prstGeom prst="roundRect">
            <a:avLst/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Calibri"/>
                <a:ea typeface="Calibri"/>
                <a:cs typeface="Times New Roman"/>
              </a:rPr>
              <a:t>Route</a:t>
            </a:r>
            <a:endParaRPr lang="en-GB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22955" y="5645196"/>
            <a:ext cx="1175606" cy="19044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Calibri"/>
                <a:ea typeface="Calibri"/>
                <a:cs typeface="Times New Roman"/>
              </a:rPr>
              <a:t>The Fate of Raindrops</a:t>
            </a:r>
            <a:endParaRPr lang="en-GB" sz="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06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95372" y="2279590"/>
            <a:ext cx="3768695" cy="37473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Evolution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247401" y="1967669"/>
            <a:ext cx="2264636" cy="623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Recruitment Need</a:t>
            </a:r>
          </a:p>
          <a:p>
            <a:pPr algn="ctr"/>
            <a:r>
              <a:rPr lang="en-GB" sz="1600" i="1" dirty="0" smtClean="0">
                <a:solidFill>
                  <a:schemeClr val="accent2">
                    <a:lumMod val="75000"/>
                  </a:schemeClr>
                </a:solidFill>
              </a:rPr>
              <a:t>(MSc </a:t>
            </a:r>
            <a:r>
              <a:rPr lang="en-GB" sz="1600" i="1" dirty="0" err="1" smtClean="0">
                <a:solidFill>
                  <a:schemeClr val="accent2">
                    <a:lumMod val="75000"/>
                  </a:schemeClr>
                </a:solidFill>
              </a:rPr>
              <a:t>Env</a:t>
            </a:r>
            <a:r>
              <a:rPr lang="en-GB" sz="1600" i="1" dirty="0" smtClean="0">
                <a:solidFill>
                  <a:schemeClr val="accent2">
                    <a:lumMod val="75000"/>
                  </a:schemeClr>
                </a:solidFill>
              </a:rPr>
              <a:t> Science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47944" y="3889049"/>
            <a:ext cx="226463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Flexible Learning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47401" y="5798321"/>
            <a:ext cx="226463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AR Field Trips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2765" y="3812138"/>
            <a:ext cx="2264636" cy="592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Outreach Opportunity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ircular Arrow 2"/>
          <p:cNvSpPr/>
          <p:nvPr/>
        </p:nvSpPr>
        <p:spPr>
          <a:xfrm>
            <a:off x="4841191" y="2159949"/>
            <a:ext cx="2115085" cy="2810852"/>
          </a:xfrm>
          <a:prstGeom prst="circularArrow">
            <a:avLst>
              <a:gd name="adj1" fmla="val 10093"/>
              <a:gd name="adj2" fmla="val 1183588"/>
              <a:gd name="adj3" fmla="val 20350774"/>
              <a:gd name="adj4" fmla="val 16129962"/>
              <a:gd name="adj5" fmla="val 149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10800000">
            <a:off x="1797464" y="3295116"/>
            <a:ext cx="2115085" cy="2810852"/>
          </a:xfrm>
          <a:prstGeom prst="circularArrow">
            <a:avLst>
              <a:gd name="adj1" fmla="val 10093"/>
              <a:gd name="adj2" fmla="val 1183588"/>
              <a:gd name="adj3" fmla="val 20350774"/>
              <a:gd name="adj4" fmla="val 16129962"/>
              <a:gd name="adj5" fmla="val 149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5400000">
            <a:off x="4616686" y="3745549"/>
            <a:ext cx="2564094" cy="2156744"/>
          </a:xfrm>
          <a:prstGeom prst="circularArrow">
            <a:avLst>
              <a:gd name="adj1" fmla="val 10093"/>
              <a:gd name="adj2" fmla="val 1183588"/>
              <a:gd name="adj3" fmla="val 20350774"/>
              <a:gd name="adj4" fmla="val 16129962"/>
              <a:gd name="adj5" fmla="val 149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6200000">
            <a:off x="1552130" y="2363624"/>
            <a:ext cx="2564094" cy="2156744"/>
          </a:xfrm>
          <a:prstGeom prst="circularArrow">
            <a:avLst>
              <a:gd name="adj1" fmla="val 10093"/>
              <a:gd name="adj2" fmla="val 1183588"/>
              <a:gd name="adj3" fmla="val 20350774"/>
              <a:gd name="adj4" fmla="val 16129962"/>
              <a:gd name="adj5" fmla="val 149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4" y="1042342"/>
            <a:ext cx="2123290" cy="11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47" y="1148740"/>
            <a:ext cx="1444775" cy="9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7" y="1148740"/>
            <a:ext cx="315253" cy="12287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53" y="1214674"/>
            <a:ext cx="2123290" cy="11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97" y="2231985"/>
            <a:ext cx="2123290" cy="11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9" y="4356558"/>
            <a:ext cx="2123290" cy="11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76" y="4685135"/>
            <a:ext cx="2123290" cy="113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21168645">
            <a:off x="3436884" y="1530982"/>
            <a:ext cx="1504060" cy="242316"/>
          </a:xfrm>
          <a:prstGeom prst="rightArrow">
            <a:avLst>
              <a:gd name="adj1" fmla="val 50000"/>
              <a:gd name="adj2" fmla="val 790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849034">
            <a:off x="3352255" y="2069598"/>
            <a:ext cx="1099572" cy="242316"/>
          </a:xfrm>
          <a:prstGeom prst="rightArrow">
            <a:avLst>
              <a:gd name="adj1" fmla="val 50000"/>
              <a:gd name="adj2" fmla="val 790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52115" y="2291780"/>
            <a:ext cx="2177414" cy="350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GPS Route Finder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36332" y="1244888"/>
            <a:ext cx="1686371" cy="5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GPS Hotspot Targets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9098" y="2630976"/>
            <a:ext cx="1686371" cy="57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Global Hotspots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99" y="2340086"/>
            <a:ext cx="1488377" cy="9405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647350" y="2439488"/>
            <a:ext cx="150910" cy="137131"/>
            <a:chOff x="0" y="0"/>
            <a:chExt cx="214630" cy="222885"/>
          </a:xfrm>
        </p:grpSpPr>
        <p:sp>
          <p:nvSpPr>
            <p:cNvPr id="18" name="Oval 17"/>
            <p:cNvSpPr/>
            <p:nvPr/>
          </p:nvSpPr>
          <p:spPr>
            <a:xfrm>
              <a:off x="0" y="0"/>
              <a:ext cx="214630" cy="22288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660" y="63610"/>
              <a:ext cx="95250" cy="952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87471" y="2958350"/>
            <a:ext cx="150910" cy="137131"/>
            <a:chOff x="0" y="0"/>
            <a:chExt cx="214630" cy="222885"/>
          </a:xfrm>
        </p:grpSpPr>
        <p:sp>
          <p:nvSpPr>
            <p:cNvPr id="21" name="Oval 20"/>
            <p:cNvSpPr/>
            <p:nvPr/>
          </p:nvSpPr>
          <p:spPr>
            <a:xfrm>
              <a:off x="0" y="0"/>
              <a:ext cx="214630" cy="22288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5660" y="63610"/>
              <a:ext cx="95250" cy="952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40" y="1321359"/>
            <a:ext cx="1456326" cy="9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05" y="1314950"/>
            <a:ext cx="315253" cy="122872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90" y="2332105"/>
            <a:ext cx="315253" cy="12287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511910" y="1543595"/>
            <a:ext cx="67804" cy="419767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024"/>
          <p:cNvSpPr/>
          <p:nvPr/>
        </p:nvSpPr>
        <p:spPr>
          <a:xfrm>
            <a:off x="1612459" y="1816953"/>
            <a:ext cx="753056" cy="199706"/>
          </a:xfrm>
          <a:prstGeom prst="rect">
            <a:avLst/>
          </a:prstGeom>
          <a:solidFill>
            <a:srgbClr val="F8C0C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300m to stile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669596" y="1218816"/>
            <a:ext cx="1091690" cy="786214"/>
          </a:xfrm>
          <a:prstGeom prst="roundRect">
            <a:avLst>
              <a:gd name="adj" fmla="val 8061"/>
            </a:avLst>
          </a:prstGeom>
          <a:solidFill>
            <a:srgbClr val="9BBB59">
              <a:alpha val="50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Times New Roman"/>
              </a:rPr>
              <a:t>View Point </a:t>
            </a:r>
            <a:r>
              <a:rPr lang="en-GB" sz="900" kern="0" dirty="0" smtClean="0">
                <a:latin typeface="Calibri"/>
                <a:ea typeface="Calibri"/>
                <a:cs typeface="Times New Roman"/>
              </a:rPr>
              <a:t>Found </a:t>
            </a:r>
            <a:endParaRPr kumimoji="0" lang="en-GB" sz="9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62010" y="1475731"/>
            <a:ext cx="896725" cy="19044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Calibri"/>
                <a:ea typeface="Calibri"/>
                <a:cs typeface="Times New Roman"/>
              </a:rPr>
              <a:t>Commentary</a:t>
            </a:r>
            <a:endParaRPr lang="en-GB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762745" y="1725480"/>
            <a:ext cx="895990" cy="19044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Calibri"/>
                <a:ea typeface="Calibri"/>
                <a:cs typeface="Times New Roman"/>
              </a:rPr>
              <a:t>Under your feet.</a:t>
            </a:r>
            <a:endParaRPr lang="en-GB" sz="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61" y="4454680"/>
            <a:ext cx="1430936" cy="9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60" y="4454680"/>
            <a:ext cx="315253" cy="122872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22205" y="5408545"/>
            <a:ext cx="1584364" cy="350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Fossil Finder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2" name="Oval 1031"/>
          <p:cNvSpPr/>
          <p:nvPr/>
        </p:nvSpPr>
        <p:spPr>
          <a:xfrm>
            <a:off x="2090931" y="4970598"/>
            <a:ext cx="209554" cy="2002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9222177">
            <a:off x="2955515" y="3646037"/>
            <a:ext cx="1586606" cy="242316"/>
          </a:xfrm>
          <a:prstGeom prst="rightArrow">
            <a:avLst>
              <a:gd name="adj1" fmla="val 50000"/>
              <a:gd name="adj2" fmla="val 790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 rot="2875874">
            <a:off x="6324308" y="3885790"/>
            <a:ext cx="1318007" cy="242316"/>
          </a:xfrm>
          <a:prstGeom prst="rightArrow">
            <a:avLst>
              <a:gd name="adj1" fmla="val 50000"/>
              <a:gd name="adj2" fmla="val 790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ight Arrow 48"/>
          <p:cNvSpPr/>
          <p:nvPr/>
        </p:nvSpPr>
        <p:spPr>
          <a:xfrm rot="6929963">
            <a:off x="4683819" y="3943664"/>
            <a:ext cx="1166154" cy="242316"/>
          </a:xfrm>
          <a:prstGeom prst="rightArrow">
            <a:avLst>
              <a:gd name="adj1" fmla="val 50000"/>
              <a:gd name="adj2" fmla="val 790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3049906" y="4794985"/>
            <a:ext cx="3165535" cy="1349688"/>
          </a:xfrm>
        </p:spPr>
        <p:txBody>
          <a:bodyPr/>
          <a:lstStyle/>
          <a:p>
            <a:r>
              <a:rPr lang="en-GB" sz="1800" dirty="0" smtClean="0"/>
              <a:t>Audio Commentary</a:t>
            </a:r>
          </a:p>
          <a:p>
            <a:r>
              <a:rPr lang="en-GB" sz="1800" dirty="0" smtClean="0"/>
              <a:t>Historical Reconstruction</a:t>
            </a:r>
          </a:p>
          <a:p>
            <a:r>
              <a:rPr lang="en-GB" sz="1800" dirty="0" smtClean="0"/>
              <a:t>Quick-Quiz questions</a:t>
            </a:r>
          </a:p>
          <a:p>
            <a:r>
              <a:rPr lang="en-GB" sz="1800" dirty="0" smtClean="0"/>
              <a:t>Activities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58735" y="5756350"/>
            <a:ext cx="1995679" cy="350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Geological Maps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20" y="4794877"/>
            <a:ext cx="1419642" cy="93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04" y="4786331"/>
            <a:ext cx="315253" cy="12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Challenges…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18" y="2204864"/>
            <a:ext cx="5842992" cy="3888431"/>
          </a:xfrm>
        </p:spPr>
        <p:txBody>
          <a:bodyPr/>
          <a:lstStyle/>
          <a:p>
            <a:r>
              <a:rPr lang="en-GB" sz="2400" dirty="0" smtClean="0"/>
              <a:t>Signal strength</a:t>
            </a:r>
          </a:p>
          <a:p>
            <a:pPr lvl="1"/>
            <a:r>
              <a:rPr lang="en-GB" sz="2000" dirty="0" smtClean="0"/>
              <a:t>Caching – requires access pre-event</a:t>
            </a:r>
          </a:p>
          <a:p>
            <a:pPr lvl="1"/>
            <a:r>
              <a:rPr lang="en-GB" sz="2000" dirty="0" smtClean="0"/>
              <a:t>Limits presentation material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Device battery life</a:t>
            </a:r>
          </a:p>
          <a:p>
            <a:pPr lvl="1"/>
            <a:r>
              <a:rPr lang="en-GB" sz="2000" dirty="0"/>
              <a:t>5</a:t>
            </a:r>
            <a:r>
              <a:rPr lang="en-GB" sz="2000" dirty="0" smtClean="0"/>
              <a:t> hour field test: ~70-90% drain</a:t>
            </a:r>
          </a:p>
          <a:p>
            <a:endParaRPr lang="en-GB" sz="2400" dirty="0"/>
          </a:p>
          <a:p>
            <a:r>
              <a:rPr lang="en-GB" sz="2400" dirty="0" smtClean="0"/>
              <a:t>GPS accuracy</a:t>
            </a:r>
          </a:p>
          <a:p>
            <a:pPr lvl="1"/>
            <a:r>
              <a:rPr lang="en-GB" sz="2000" dirty="0" smtClean="0"/>
              <a:t>Field tests: ~ 6-8m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02" y="3101412"/>
            <a:ext cx="3571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4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27" y="957425"/>
            <a:ext cx="5895366" cy="36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68633" y="4836968"/>
            <a:ext cx="6842154" cy="1324549"/>
          </a:xfrm>
        </p:spPr>
        <p:txBody>
          <a:bodyPr/>
          <a:lstStyle/>
          <a:p>
            <a:r>
              <a:rPr lang="en-GB" sz="2400" dirty="0" smtClean="0"/>
              <a:t>Aug 15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– Museum Coach Trip</a:t>
            </a:r>
          </a:p>
          <a:p>
            <a:pPr lvl="1"/>
            <a:r>
              <a:rPr lang="en-GB" sz="2000" dirty="0">
                <a:hlinkClick r:id="rId3" action="ppaction://hlinkfile"/>
              </a:rPr>
              <a:t>http://geologyarfieldtrip.eventbrite.co.uk</a:t>
            </a:r>
            <a:endParaRPr lang="en-GB" sz="2000" dirty="0"/>
          </a:p>
          <a:p>
            <a:r>
              <a:rPr lang="en-GB" sz="2400" dirty="0" smtClean="0"/>
              <a:t>Sept 23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– School Trip (</a:t>
            </a:r>
            <a:r>
              <a:rPr lang="en-GB" sz="2400" dirty="0" err="1" smtClean="0"/>
              <a:t>Droylesden</a:t>
            </a:r>
            <a:r>
              <a:rPr lang="en-GB" sz="2400" dirty="0" smtClean="0"/>
              <a:t> Academy)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601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161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Discover Geology:  An Augmented Reality Field Trip</vt:lpstr>
      <vt:lpstr>Project Team</vt:lpstr>
      <vt:lpstr>“Self-Service” AR Field Trips</vt:lpstr>
      <vt:lpstr>Project Evolution</vt:lpstr>
      <vt:lpstr>PowerPoint Presentation</vt:lpstr>
      <vt:lpstr>Technical Challenges…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“Self-Service” Field Trips</dc:title>
  <dc:creator>Ian Hutt</dc:creator>
  <cp:lastModifiedBy>Ian Hutt</cp:lastModifiedBy>
  <cp:revision>22</cp:revision>
  <dcterms:created xsi:type="dcterms:W3CDTF">2013-03-04T16:04:40Z</dcterms:created>
  <dcterms:modified xsi:type="dcterms:W3CDTF">2013-07-02T09:19:59Z</dcterms:modified>
</cp:coreProperties>
</file>