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08"/>
    <p:restoredTop sz="94667"/>
  </p:normalViewPr>
  <p:slideViewPr>
    <p:cSldViewPr snapToGrid="0" snapToObjects="1">
      <p:cViewPr varScale="1">
        <p:scale>
          <a:sx n="101" d="100"/>
          <a:sy n="101" d="100"/>
        </p:scale>
        <p:origin x="216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94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93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738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00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169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13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60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4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57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73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54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2D6916F-E226-EA43-BDC2-5BFA43C28935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4188F99-41EE-E14B-911E-77A52A14F7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048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DD02B7-683D-1A47-8FB8-92622F2D8B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8000" dirty="0"/>
              <a:t>#</a:t>
            </a:r>
            <a:r>
              <a:rPr lang="en-GB" sz="8000" dirty="0" err="1"/>
              <a:t>Heretodeliver</a:t>
            </a:r>
            <a:r>
              <a:rPr lang="en-GB" sz="8000" dirty="0"/>
              <a:t> </a:t>
            </a:r>
            <a:br>
              <a:rPr lang="en-GB" dirty="0"/>
            </a:br>
            <a:r>
              <a:rPr lang="en-GB" sz="4400" dirty="0"/>
              <a:t>Valuing food delivery workers </a:t>
            </a:r>
            <a:br>
              <a:rPr lang="en-GB" sz="4400" dirty="0"/>
            </a:br>
            <a:r>
              <a:rPr lang="en-GB" sz="4400" dirty="0"/>
              <a:t>in the future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C59E308-6D98-4448-97CA-3624967DA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1560" y="4789168"/>
            <a:ext cx="7891272" cy="1548131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err="1">
                <a:latin typeface="Cambria" panose="02040503050406030204" pitchFamily="18" charset="0"/>
                <a:cs typeface="Bangla MN" pitchFamily="2" charset="0"/>
              </a:rPr>
              <a:t>Dr.</a:t>
            </a:r>
            <a:r>
              <a:rPr lang="en-GB" b="1" dirty="0">
                <a:latin typeface="Cambria" panose="02040503050406030204" pitchFamily="18" charset="0"/>
                <a:cs typeface="Bangla MN" pitchFamily="2" charset="0"/>
              </a:rPr>
              <a:t> Cristina </a:t>
            </a:r>
            <a:r>
              <a:rPr lang="en-GB" b="1" dirty="0" err="1">
                <a:latin typeface="Cambria" panose="02040503050406030204" pitchFamily="18" charset="0"/>
                <a:cs typeface="Bangla MN" pitchFamily="2" charset="0"/>
              </a:rPr>
              <a:t>Inversi</a:t>
            </a:r>
            <a:endParaRPr lang="en-GB" b="1" dirty="0">
              <a:latin typeface="Cambria" panose="02040503050406030204" pitchFamily="18" charset="0"/>
              <a:cs typeface="Bangla MN" pitchFamily="2" charset="0"/>
            </a:endParaRPr>
          </a:p>
          <a:p>
            <a:r>
              <a:rPr lang="en-GB" sz="1800" dirty="0" err="1">
                <a:latin typeface="Cambria" panose="02040503050406030204" pitchFamily="18" charset="0"/>
                <a:cs typeface="Bangla MN" pitchFamily="2" charset="0"/>
              </a:rPr>
              <a:t>Università</a:t>
            </a:r>
            <a:r>
              <a:rPr lang="en-GB" sz="1800" dirty="0">
                <a:latin typeface="Cambria" panose="02040503050406030204" pitchFamily="18" charset="0"/>
                <a:cs typeface="Bangla MN" pitchFamily="2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Bangla MN" pitchFamily="2" charset="0"/>
              </a:rPr>
              <a:t>degli</a:t>
            </a:r>
            <a:r>
              <a:rPr lang="en-GB" sz="1800" dirty="0">
                <a:latin typeface="Cambria" panose="02040503050406030204" pitchFamily="18" charset="0"/>
                <a:cs typeface="Bangla MN" pitchFamily="2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Bangla MN" pitchFamily="2" charset="0"/>
              </a:rPr>
              <a:t>Studi</a:t>
            </a:r>
            <a:r>
              <a:rPr lang="en-GB" sz="1800" dirty="0">
                <a:latin typeface="Cambria" panose="02040503050406030204" pitchFamily="18" charset="0"/>
                <a:cs typeface="Bangla MN" pitchFamily="2" charset="0"/>
              </a:rPr>
              <a:t> di Milano &amp; WEI</a:t>
            </a:r>
          </a:p>
          <a:p>
            <a:r>
              <a:rPr lang="en-GB" b="1" dirty="0">
                <a:latin typeface="Cambria" panose="02040503050406030204" pitchFamily="18" charset="0"/>
                <a:cs typeface="Bangla MN" pitchFamily="2" charset="0"/>
              </a:rPr>
              <a:t>Prof. Tony </a:t>
            </a:r>
            <a:r>
              <a:rPr lang="en-GB" b="1" dirty="0" err="1">
                <a:latin typeface="Cambria" panose="02040503050406030204" pitchFamily="18" charset="0"/>
                <a:cs typeface="Bangla MN" pitchFamily="2" charset="0"/>
              </a:rPr>
              <a:t>Dundon</a:t>
            </a:r>
            <a:endParaRPr lang="en-GB" b="1" dirty="0">
              <a:latin typeface="Cambria" panose="02040503050406030204" pitchFamily="18" charset="0"/>
              <a:cs typeface="Bangla MN" pitchFamily="2" charset="0"/>
            </a:endParaRPr>
          </a:p>
          <a:p>
            <a:r>
              <a:rPr lang="en-GB" sz="1800" dirty="0">
                <a:latin typeface="Cambria" panose="02040503050406030204" pitchFamily="18" charset="0"/>
                <a:cs typeface="Bangla MN" pitchFamily="2" charset="0"/>
              </a:rPr>
              <a:t>University of Limerick &amp; WEI </a:t>
            </a:r>
          </a:p>
        </p:txBody>
      </p:sp>
    </p:spTree>
    <p:extLst>
      <p:ext uri="{BB962C8B-B14F-4D97-AF65-F5344CB8AC3E}">
        <p14:creationId xmlns:p14="http://schemas.microsoft.com/office/powerpoint/2010/main" val="1163753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60F5D2E-F466-7648-B847-E62B02A63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0923" y="220090"/>
            <a:ext cx="4920019" cy="202155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Context, issues background </a:t>
            </a: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9453FF84-60C1-4EA8-B49B-1B8C2D0C5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"/>
            <a:ext cx="5859484" cy="6857997"/>
          </a:xfrm>
          <a:custGeom>
            <a:avLst/>
            <a:gdLst>
              <a:gd name="connsiteX0" fmla="*/ 3198825 w 5859484"/>
              <a:gd name="connsiteY0" fmla="*/ 0 h 6857997"/>
              <a:gd name="connsiteX1" fmla="*/ 3962351 w 5859484"/>
              <a:gd name="connsiteY1" fmla="*/ 0 h 6857997"/>
              <a:gd name="connsiteX2" fmla="*/ 4129776 w 5859484"/>
              <a:gd name="connsiteY2" fmla="*/ 128761 h 6857997"/>
              <a:gd name="connsiteX3" fmla="*/ 5859484 w 5859484"/>
              <a:gd name="connsiteY3" fmla="*/ 3718209 h 6857997"/>
              <a:gd name="connsiteX4" fmla="*/ 4624700 w 5859484"/>
              <a:gd name="connsiteY4" fmla="*/ 6845880 h 6857997"/>
              <a:gd name="connsiteX5" fmla="*/ 4612896 w 5859484"/>
              <a:gd name="connsiteY5" fmla="*/ 6857997 h 6857997"/>
              <a:gd name="connsiteX6" fmla="*/ 4017658 w 5859484"/>
              <a:gd name="connsiteY6" fmla="*/ 6857997 h 6857997"/>
              <a:gd name="connsiteX7" fmla="*/ 4173230 w 5859484"/>
              <a:gd name="connsiteY7" fmla="*/ 6719623 h 6857997"/>
              <a:gd name="connsiteX8" fmla="*/ 5443583 w 5859484"/>
              <a:gd name="connsiteY8" fmla="*/ 3718209 h 6857997"/>
              <a:gd name="connsiteX9" fmla="*/ 3355352 w 5859484"/>
              <a:gd name="connsiteY9" fmla="*/ 88079 h 6857997"/>
              <a:gd name="connsiteX10" fmla="*/ 0 w 5859484"/>
              <a:gd name="connsiteY10" fmla="*/ 0 h 6857997"/>
              <a:gd name="connsiteX11" fmla="*/ 2941255 w 5859484"/>
              <a:gd name="connsiteY11" fmla="*/ 0 h 6857997"/>
              <a:gd name="connsiteX12" fmla="*/ 3117080 w 5859484"/>
              <a:gd name="connsiteY12" fmla="*/ 88129 h 6857997"/>
              <a:gd name="connsiteX13" fmla="*/ 5324754 w 5859484"/>
              <a:gd name="connsiteY13" fmla="*/ 3718209 h 6857997"/>
              <a:gd name="connsiteX14" fmla="*/ 4089206 w 5859484"/>
              <a:gd name="connsiteY14" fmla="*/ 6637392 h 6857997"/>
              <a:gd name="connsiteX15" fmla="*/ 3841183 w 5859484"/>
              <a:gd name="connsiteY15" fmla="*/ 6857997 h 6857997"/>
              <a:gd name="connsiteX16" fmla="*/ 0 w 5859484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59484" h="6857997">
                <a:moveTo>
                  <a:pt x="3198825" y="0"/>
                </a:moveTo>
                <a:lnTo>
                  <a:pt x="3962351" y="0"/>
                </a:lnTo>
                <a:lnTo>
                  <a:pt x="4129776" y="128761"/>
                </a:lnTo>
                <a:cubicBezTo>
                  <a:pt x="5186152" y="981944"/>
                  <a:pt x="5859484" y="2273123"/>
                  <a:pt x="5859484" y="3718209"/>
                </a:cubicBezTo>
                <a:cubicBezTo>
                  <a:pt x="5859484" y="4922447"/>
                  <a:pt x="5391893" y="6019805"/>
                  <a:pt x="4624700" y="6845880"/>
                </a:cubicBezTo>
                <a:lnTo>
                  <a:pt x="4612896" y="6857997"/>
                </a:lnTo>
                <a:lnTo>
                  <a:pt x="4017658" y="6857997"/>
                </a:lnTo>
                <a:lnTo>
                  <a:pt x="4173230" y="6719623"/>
                </a:lnTo>
                <a:cubicBezTo>
                  <a:pt x="4958119" y="5951494"/>
                  <a:pt x="5443583" y="4890334"/>
                  <a:pt x="5443583" y="3718209"/>
                </a:cubicBezTo>
                <a:cubicBezTo>
                  <a:pt x="5443583" y="2179795"/>
                  <a:pt x="4607295" y="832535"/>
                  <a:pt x="3355352" y="88079"/>
                </a:cubicBezTo>
                <a:close/>
                <a:moveTo>
                  <a:pt x="0" y="0"/>
                </a:moveTo>
                <a:lnTo>
                  <a:pt x="2941255" y="0"/>
                </a:lnTo>
                <a:lnTo>
                  <a:pt x="3117080" y="88129"/>
                </a:lnTo>
                <a:cubicBezTo>
                  <a:pt x="4432070" y="787221"/>
                  <a:pt x="5324754" y="2150692"/>
                  <a:pt x="5324754" y="3718209"/>
                </a:cubicBezTo>
                <a:cubicBezTo>
                  <a:pt x="5324754" y="4858221"/>
                  <a:pt x="4852591" y="5890308"/>
                  <a:pt x="4089206" y="6637392"/>
                </a:cubicBezTo>
                <a:lnTo>
                  <a:pt x="3841183" y="6857997"/>
                </a:lnTo>
                <a:lnTo>
                  <a:pt x="0" y="685799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9482275E-AF5C-FD4B-9CA3-8EA8CDAF77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60" r="19375" b="1"/>
          <a:stretch/>
        </p:blipFill>
        <p:spPr bwMode="auto">
          <a:xfrm>
            <a:off x="0" y="3"/>
            <a:ext cx="6095695" cy="6857997"/>
          </a:xfrm>
          <a:custGeom>
            <a:avLst/>
            <a:gdLst/>
            <a:ahLst/>
            <a:cxnLst/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6A0A1B-5BD6-C54C-A867-50724435E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695" y="2066544"/>
            <a:ext cx="5943905" cy="457136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Gig-work and labour diversity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Characteristic of NSFE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Small but rapidly growing labour market segment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Migrant labour  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Platform heterogeneity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Diverse types; scope and form of DLP </a:t>
            </a:r>
            <a:endParaRPr lang="en-I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IE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Particular rent-seeking behaviours from platform types 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I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(digital) ‘gang-masters’ </a:t>
            </a:r>
            <a:endParaRPr lang="en-I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Evolving ‘regulatory spaces’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Lobbying and corporate agents / networks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Technological control and surveillance </a:t>
            </a:r>
            <a:endParaRPr lang="en-I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Contemporary gig work issues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e.g. Covid-19; Stress; Emotional Labour; Well-being; PPE; H&amp;S,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45923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4F4856D-A74E-7647-B532-CB4DCEE93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n-GB" sz="3200" dirty="0">
                <a:solidFill>
                  <a:srgbClr val="FFFFFF"/>
                </a:solidFill>
              </a:rPr>
              <a:t>(un)</a:t>
            </a:r>
            <a:r>
              <a:rPr lang="en-GB" sz="4800" dirty="0">
                <a:solidFill>
                  <a:srgbClr val="FFFFFF"/>
                </a:solidFill>
              </a:rPr>
              <a:t>Just occupational hazards?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6FD7BF-0E77-EF42-8890-36B86B10E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495300"/>
            <a:ext cx="6805145" cy="5676900"/>
          </a:xfrm>
        </p:spPr>
        <p:txBody>
          <a:bodyPr anchor="ctr">
            <a:normAutofit/>
          </a:bodyPr>
          <a:lstStyle/>
          <a:p>
            <a:r>
              <a:rPr lang="en-GB" sz="2400" b="1" dirty="0"/>
              <a:t>Structural risks aggravated by online work specific features: </a:t>
            </a:r>
          </a:p>
          <a:p>
            <a:pPr>
              <a:buFontTx/>
              <a:buChar char="-"/>
            </a:pPr>
            <a:r>
              <a:rPr lang="en-GB" dirty="0"/>
              <a:t>Lack of contact with management (or one </a:t>
            </a:r>
            <a:r>
              <a:rPr lang="en-GB"/>
              <a:t>way contact)</a:t>
            </a:r>
            <a:endParaRPr lang="en-GB" dirty="0"/>
          </a:p>
          <a:p>
            <a:pPr>
              <a:buFontTx/>
              <a:buChar char="-"/>
            </a:pPr>
            <a:r>
              <a:rPr lang="en-GB" dirty="0"/>
              <a:t>Push to work in unsafe conditions by platforms</a:t>
            </a:r>
          </a:p>
          <a:p>
            <a:pPr>
              <a:buFontTx/>
              <a:buChar char="-"/>
            </a:pPr>
            <a:r>
              <a:rPr lang="en-GB" dirty="0"/>
              <a:t>Lone work </a:t>
            </a:r>
          </a:p>
          <a:p>
            <a:pPr>
              <a:buFontTx/>
              <a:buChar char="-"/>
            </a:pPr>
            <a:r>
              <a:rPr lang="en-GB" dirty="0"/>
              <a:t>Pervasive monitoring and punishment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sz="2400" b="1" dirty="0"/>
              <a:t>Principle of Prevention?</a:t>
            </a:r>
          </a:p>
          <a:p>
            <a:pPr>
              <a:buFontTx/>
              <a:buChar char="-"/>
            </a:pPr>
            <a:r>
              <a:rPr lang="en-GB" dirty="0"/>
              <a:t>The pandemic exposed riders not just to ‘usual’ occupational risks and added layers given by gig-economy</a:t>
            </a:r>
          </a:p>
          <a:p>
            <a:pPr>
              <a:buFontTx/>
              <a:buChar char="-"/>
            </a:pPr>
            <a:r>
              <a:rPr lang="en-GB" dirty="0"/>
              <a:t>Exacerbated the precariousness and danger of being a gig-economy worker despite been classed as ‘essential’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4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5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915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974AD6F8-A9AB-2344-A48C-87306CF45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2247900"/>
            <a:ext cx="2874682" cy="2413000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</a:rPr>
              <a:t>The law is</a:t>
            </a:r>
            <a:br>
              <a:rPr lang="en-GB" sz="4000" dirty="0">
                <a:solidFill>
                  <a:srgbClr val="FFFFFF"/>
                </a:solidFill>
              </a:rPr>
            </a:br>
            <a:r>
              <a:rPr lang="en-GB" sz="4000" dirty="0">
                <a:solidFill>
                  <a:srgbClr val="FFFFFF"/>
                </a:solidFill>
              </a:rPr>
              <a:t>moving!</a:t>
            </a:r>
            <a:br>
              <a:rPr lang="en-GB" sz="3000" dirty="0">
                <a:solidFill>
                  <a:srgbClr val="FFFFFF"/>
                </a:solidFill>
              </a:rPr>
            </a:br>
            <a:br>
              <a:rPr lang="en-GB" sz="3000" dirty="0">
                <a:solidFill>
                  <a:srgbClr val="FFFFFF"/>
                </a:solidFill>
              </a:rPr>
            </a:br>
            <a:r>
              <a:rPr lang="en-GB" sz="2000" dirty="0">
                <a:solidFill>
                  <a:srgbClr val="FFFFFF"/>
                </a:solidFill>
              </a:rPr>
              <a:t>(not as fast as riders’ bikes, but still…)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6BD19F-BC37-BC4A-861C-930FC8088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en-GB" sz="2400" dirty="0"/>
              <a:t>IWGB won landmark case on Riders’ H&amp;S and workers’ status </a:t>
            </a:r>
          </a:p>
          <a:p>
            <a:pPr marL="0" indent="0">
              <a:buNone/>
            </a:pPr>
            <a:r>
              <a:rPr lang="en-GB" sz="2400" i="1" dirty="0"/>
              <a:t>IWUGB v SSWP and Others </a:t>
            </a:r>
            <a:r>
              <a:rPr lang="en-GB" sz="2400" dirty="0"/>
              <a:t>[2020] EWHC 3050.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Italian Case on exploitation:</a:t>
            </a:r>
          </a:p>
          <a:p>
            <a:pPr marL="0" indent="0">
              <a:buNone/>
            </a:pPr>
            <a:r>
              <a:rPr lang="en-GB" sz="2400" dirty="0"/>
              <a:t>Tribunal of Milan, 27 May 2020,  protective measures for Uber Eats’ digital gang-mastering. </a:t>
            </a:r>
          </a:p>
        </p:txBody>
      </p:sp>
    </p:spTree>
    <p:extLst>
      <p:ext uri="{BB962C8B-B14F-4D97-AF65-F5344CB8AC3E}">
        <p14:creationId xmlns:p14="http://schemas.microsoft.com/office/powerpoint/2010/main" val="1510009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gno">
  <a:themeElements>
    <a:clrScheme name="Legn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Legno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egn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1226</TotalTime>
  <Words>259</Words>
  <Application>Microsoft Macintosh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2" baseType="lpstr">
      <vt:lpstr>Arial</vt:lpstr>
      <vt:lpstr>Calibri</vt:lpstr>
      <vt:lpstr>Cambria</vt:lpstr>
      <vt:lpstr>Rockwell</vt:lpstr>
      <vt:lpstr>Rockwell Condensed</vt:lpstr>
      <vt:lpstr>Rockwell Extra Bold</vt:lpstr>
      <vt:lpstr>Wingdings</vt:lpstr>
      <vt:lpstr>Legno</vt:lpstr>
      <vt:lpstr>#Heretodeliver  Valuing food delivery workers  in the future</vt:lpstr>
      <vt:lpstr>Context, issues background </vt:lpstr>
      <vt:lpstr>(un)Just occupational hazards?</vt:lpstr>
      <vt:lpstr>The law is moving!  (not as fast as riders’ bikes, but still…)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#Heretodeliver  Valuing food delivery workers  in the future</dc:title>
  <dc:creator>Cristina Inversi</dc:creator>
  <cp:lastModifiedBy>Cristina Inversi</cp:lastModifiedBy>
  <cp:revision>5</cp:revision>
  <dcterms:created xsi:type="dcterms:W3CDTF">2020-12-04T15:32:58Z</dcterms:created>
  <dcterms:modified xsi:type="dcterms:W3CDTF">2020-12-05T11:59:28Z</dcterms:modified>
</cp:coreProperties>
</file>