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6" r:id="rId4"/>
    <p:sldId id="267" r:id="rId5"/>
    <p:sldId id="268" r:id="rId6"/>
    <p:sldId id="269" r:id="rId7"/>
    <p:sldId id="270" r:id="rId8"/>
    <p:sldId id="262" r:id="rId9"/>
    <p:sldId id="265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que James" userId="12466f91-cc20-4f31-b0d5-06bdbc2450f3" providerId="ADAL" clId="{F72A33BB-BEE3-4482-A260-50A581EA833F}"/>
    <pc:docChg chg="custSel modSld">
      <pc:chgData name="Monique James" userId="12466f91-cc20-4f31-b0d5-06bdbc2450f3" providerId="ADAL" clId="{F72A33BB-BEE3-4482-A260-50A581EA833F}" dt="2026-10-01T15:41:17.589" v="669" actId="20577"/>
      <pc:docMkLst>
        <pc:docMk/>
      </pc:docMkLst>
      <pc:sldChg chg="modSp mod">
        <pc:chgData name="Monique James" userId="12466f91-cc20-4f31-b0d5-06bdbc2450f3" providerId="ADAL" clId="{F72A33BB-BEE3-4482-A260-50A581EA833F}" dt="2026-10-01T15:41:17.589" v="669" actId="20577"/>
        <pc:sldMkLst>
          <pc:docMk/>
          <pc:sldMk cId="695824601" sldId="256"/>
        </pc:sldMkLst>
        <pc:spChg chg="mod">
          <ac:chgData name="Monique James" userId="12466f91-cc20-4f31-b0d5-06bdbc2450f3" providerId="ADAL" clId="{F72A33BB-BEE3-4482-A260-50A581EA833F}" dt="2026-10-01T15:41:17.589" v="669" actId="20577"/>
          <ac:spMkLst>
            <pc:docMk/>
            <pc:sldMk cId="695824601" sldId="256"/>
            <ac:spMk id="9" creationId="{56CE93E3-88DF-6BE0-30C5-88EFA1BFED2E}"/>
          </ac:spMkLst>
        </pc:spChg>
        <pc:spChg chg="mod">
          <ac:chgData name="Monique James" userId="12466f91-cc20-4f31-b0d5-06bdbc2450f3" providerId="ADAL" clId="{F72A33BB-BEE3-4482-A260-50A581EA833F}" dt="2026-10-01T15:37:25.525" v="0" actId="20577"/>
          <ac:spMkLst>
            <pc:docMk/>
            <pc:sldMk cId="695824601" sldId="256"/>
            <ac:spMk id="12" creationId="{DC4B036C-A3BC-8BDB-BEAA-2AECBA1F283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3165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Campus Solutions Payments.docx, lines 15-22 (internal).
Key Travel Charging Failures.docx, lines 1-3 (internal).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Future Foundations Finance Open Staff Meeting July 26 v2.pptx, Expenses Policy Refresh section (internal).
Campus Solutions Payments.docx, lines 15-23 (internal).
Scope statement that the new expenses policy applies to staff and students was provided by Sarah Moore.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792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Campus Solutions Payments.docx, lines 15-23 (internal).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Campus Solutions Payments.docx, lines 20-23 (internal).
SoSS Head of Department Guidance Notes 25_26.docx, External Fees &amp; Expenses (PR7) and Additional Information sections (internal).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Cash Passports.docx, Why and How/Steps sections (internal; last updated January 2025).
Cash Passport PR19A.docx, form instructions (internal).
Cash Passport PR19B.docx, form instructions (internal).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344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SoSS Head of Department Guidance Notes 25_26.docx, Travel section (internal).
Key Travel Charging Failures.docx, lines 1-3 (internal).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Key Travel Charging Failures.docx, lines 1-5 (internal).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Campus Solutions Payments.docx, lines 15-23 (internal).
Key Travel Charging Failures.docx, lines 1-3 (internal).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Next steps supplied by the presenter: Doctoral Academy spaces will be updated to reflect the changes so PGRs can become familiar with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E746F-99A5-BD51-3055-FB6C247F7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08E437-2F2D-D56F-8B67-89F3EC47B2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23FAC-2843-30CE-B45A-34CB02B24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E46D0-FFC7-76E3-7DC8-A8F21463E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F897D-C038-91EA-75C1-8FE92FE8E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353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8FF19-AD40-6D74-EB96-A83271037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56FE3-418C-1351-862A-D5340634F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24505-9D6A-061A-6DB1-DBD4E1FE5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4F6A2-6A67-33E1-FB5B-E03050EFE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5BEE1-52BA-EED1-1E98-862D907D3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959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831A7-CD80-8B12-CA51-DE48D9B42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E11A3-A558-6F84-84E1-8D4B832C3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BB70E-2D98-87BA-16CF-C6A1E45F3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729FF-70A9-9CE2-5004-D780A32C4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BA2A1-861C-D60A-F234-DDFDEAE0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336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5F494-3407-6626-1277-1702A09E4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28343-699C-CBB2-B50E-1816AF767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4D329-BA83-7D38-8B21-D12D48640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48707-8DB6-2F39-33DC-D76940A81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9AD9A-01AD-FABF-4186-C10CE85F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5E95E-B975-D66D-D88D-46A23C10A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223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974F5-3F44-883A-8094-403FFCF2C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3F89B-18B8-FCF0-CFB7-038B1FA2D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FAF02-F237-D4B0-71FE-8FBE5162CB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E2C0A8-0592-086C-F67A-59CD8C365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907F11-BAF3-2E05-E084-6086966F1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517179-5335-1832-E2C1-CFEC8F10F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A7B96-CEC7-48B3-0BDB-BEBBD9093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796EB1-8A82-D36C-D73D-D92BD964D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444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8B0EA-5AA0-A911-8D51-9552FCE9A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650BB9-B934-1CF1-CC12-0D27642F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A7FF8F-9938-0CF3-C140-C1DB83B8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17570-6FFC-5671-CFC5-E3C150660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21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9BDF1-9F14-7D2D-C9BF-87161FB3D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54A2F1-257A-D30F-FCC9-09B8ED84F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1E10D-8DB7-EE38-9540-F1593D3DB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4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D8D4B-7F32-AF32-CA27-06C7F6648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B0FCE-78E1-BFC8-973B-E6EADCEDD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9D06F-BBB9-576D-E0CA-AEF646286A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D2D90-CA01-F0B0-99AA-EF503BB1A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BEFAFD-6631-7246-22BA-D0CB67BE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5EB8A-B33A-64EC-790E-0E8AABC81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200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AD025-9E96-54A3-3D7F-4684B889E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071902-69A1-97A8-824F-17D8CAB62D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6E763-158B-D06B-DD04-AF052F7A1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5E6BD2-2EB8-4BA7-7A66-81118A55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69283C-5DB8-86B0-4143-210A513B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8B39A-123A-3400-D029-8EFEAEB7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220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F1D53-9728-FC8D-CC2D-C711E9F39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0ECC59-BC12-10D7-BD68-4DCFFB03C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F2B5F-2890-920B-BD93-BA537EE3D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CBA0E-36DE-663B-352C-C675A300E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2146A-AF92-0C96-8A9D-E8DB1180A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558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6FE22A-CB3E-1701-E1AF-9DEA1CF8C6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8E80-968F-48E0-2E89-9D6177691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142F5-D5E3-8A15-47AD-78295E3FF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F5B7F-FD17-D80F-F29F-9525810D1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45589-E7D7-AC42-FCFE-1FFCD3F14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583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065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E9CA6B-6343-5960-8B1E-7390B8C79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6B310A-63B2-5CBE-F416-7E7B9502B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FB10D-D3EE-3420-97C4-777C7B9C8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1B17A3-A0EC-4EDD-B173-EA25C4C3D60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BDC37-8068-FEBA-B2ED-AAEF03B389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BFFAC-C369-1660-FF4E-B09F3B386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6FE373-B55A-4538-AC6A-9952109D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92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uments.manchester.ac.uk/DocuInfo.aspx?DocID=7992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staffnet.manchester.ac.uk/finance/travel-expenses/travel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ffnet.manchester.ac.uk/people/current-staff/employee-self-service/my-expenses/expenses-with-pr7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ctoralacademy.funding@manchester.ac.uk" TargetMode="External"/><Relationship Id="rId4" Type="http://schemas.openxmlformats.org/officeDocument/2006/relationships/hyperlink" Target="mailto:HUMS.doctoralacademy.funding@manchester.ac.uk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HUMS.doctoralacademy.funding@manchester.ac.u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ctoralacademy.funding@manchester.ac.u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uments.manchester.ac.uk/protected/display.aspx?DocID=7992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staffnet.manchester.ac.uk/finance/travel-expenses/trave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6CE93E3-88DF-6BE0-30C5-88EFA1BFED2E}"/>
              </a:ext>
            </a:extLst>
          </p:cNvPr>
          <p:cNvSpPr txBox="1"/>
          <p:nvPr/>
        </p:nvSpPr>
        <p:spPr>
          <a:xfrm>
            <a:off x="740664" y="1938528"/>
            <a:ext cx="10049256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endParaRPr lang="en-GB" sz="1400" b="0" i="0" dirty="0">
              <a:solidFill>
                <a:schemeClr val="tx1"/>
              </a:solidFill>
              <a:effectLst/>
              <a:latin typeface="+mn-lt"/>
            </a:endParaRPr>
          </a:p>
          <a:p>
            <a:pPr indent="0" algn="l">
              <a:buNone/>
            </a:pP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As part of the University's transition to the new Oracle Fusion system under the Future Foundations programme, there will be a processing freeze affecting expense claims between </a:t>
            </a:r>
            <a:r>
              <a:rPr lang="en-GB" sz="1400" b="1" i="0" dirty="0">
                <a:solidFill>
                  <a:schemeClr val="tx1"/>
                </a:solidFill>
                <a:effectLst/>
                <a:latin typeface="+mn-lt"/>
              </a:rPr>
              <a:t>9 October and early November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. This means that </a:t>
            </a:r>
            <a:r>
              <a:rPr lang="en-GB" sz="1400" b="1" i="0" dirty="0">
                <a:solidFill>
                  <a:schemeClr val="tx1"/>
                </a:solidFill>
                <a:effectLst/>
                <a:latin typeface="+mn-lt"/>
              </a:rPr>
              <a:t>PR7 expense claims submitted during this period cannot be processed until services resume following the system go-live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  <a:p>
            <a:pPr indent="0" algn="l">
              <a:buNone/>
            </a:pP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 </a:t>
            </a:r>
          </a:p>
          <a:p>
            <a:pPr indent="0" algn="l">
              <a:buNone/>
            </a:pP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If you are due to submit a PR7 claim for expenses incurred as part of your research activities, please ensure that you send your completed claim and supporting documentation to our DA funding team </a:t>
            </a:r>
            <a:r>
              <a:rPr lang="en-GB" sz="1400" b="1" i="0" dirty="0">
                <a:solidFill>
                  <a:schemeClr val="tx1"/>
                </a:solidFill>
                <a:effectLst/>
                <a:latin typeface="+mn-lt"/>
              </a:rPr>
              <a:t>no later than Friday 2 October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. This will allow sufficient time for approvals and processing ahead of the University deadline. The Future Foundations guidance states that PR5, PR7 and PR20 forms should be submitted by </a:t>
            </a:r>
            <a:r>
              <a:rPr lang="en-GB" sz="1400" b="1" i="0" dirty="0">
                <a:solidFill>
                  <a:schemeClr val="tx1"/>
                </a:solidFill>
                <a:effectLst/>
                <a:latin typeface="+mn-lt"/>
              </a:rPr>
              <a:t>9 October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, and requests not completed before the freeze period will need to wait until services resume after go-live, in November. </a:t>
            </a:r>
          </a:p>
          <a:p>
            <a:pPr indent="0" algn="l">
              <a:buNone/>
            </a:pP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 </a:t>
            </a:r>
          </a:p>
          <a:p>
            <a:pPr indent="0" algn="l">
              <a:buNone/>
            </a:pP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Please note that: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PR7 forms can still be submitted during the freeze period, but they </a:t>
            </a:r>
            <a:r>
              <a:rPr lang="en-GB" sz="1400" b="1" i="0" dirty="0">
                <a:solidFill>
                  <a:schemeClr val="tx1"/>
                </a:solidFill>
                <a:effectLst/>
                <a:latin typeface="+mn-lt"/>
              </a:rPr>
              <a:t>will not be processed until after the Oracle Fusion go-live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To avoid delays in reimbursement, you are strongly encouraged to submit any anticipated claims before the freeze begins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GB" sz="1400" dirty="0"/>
          </a:p>
          <a:p>
            <a:pPr lvl="0" algn="l"/>
            <a:r>
              <a:rPr lang="en-GB" sz="1400" b="1" dirty="0"/>
              <a:t>Expense Policy</a:t>
            </a:r>
          </a:p>
          <a:p>
            <a:pPr lvl="0" algn="l"/>
            <a:r>
              <a:rPr lang="en-GB" sz="1400" dirty="0"/>
              <a:t>The University’s Expenses Policy was updated in July. Details have been captured for PGRs.  It’s important for PGRs to choose the right route where relevant for booking</a:t>
            </a: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 travel and any reimbursement of costs.  </a:t>
            </a:r>
          </a:p>
          <a:p>
            <a:pPr lvl="0" algn="l"/>
            <a:r>
              <a:rPr lang="en-GB" sz="1400" b="1" i="1" dirty="0"/>
              <a:t>Expenses should be reclaimed within 3 months; the University is no longer accepting claims received beyond 3 months. </a:t>
            </a:r>
            <a:endParaRPr lang="en-GB" sz="1400" b="1" i="1" dirty="0">
              <a:solidFill>
                <a:schemeClr val="tx1"/>
              </a:solidFill>
              <a:effectLst/>
              <a:latin typeface="+mn-lt"/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4B036C-A3BC-8BDB-BEAA-2AECBA1F2839}"/>
              </a:ext>
            </a:extLst>
          </p:cNvPr>
          <p:cNvSpPr txBox="1"/>
          <p:nvPr/>
        </p:nvSpPr>
        <p:spPr>
          <a:xfrm>
            <a:off x="1220965" y="325815"/>
            <a:ext cx="86723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Introducing the New </a:t>
            </a:r>
            <a:r>
              <a:rPr lang="en-GB" sz="2800" b="1" dirty="0">
                <a:solidFill>
                  <a:srgbClr val="FF0000"/>
                </a:solidFill>
              </a:rPr>
              <a:t>Oracle Fusion </a:t>
            </a:r>
            <a:r>
              <a:rPr lang="en-GB" sz="2800" b="1" dirty="0"/>
              <a:t>system and updates to the </a:t>
            </a:r>
            <a:r>
              <a:rPr lang="en-GB" sz="2800" b="1" dirty="0">
                <a:solidFill>
                  <a:srgbClr val="FF0000"/>
                </a:solidFill>
              </a:rPr>
              <a:t>Expenses Policy </a:t>
            </a:r>
          </a:p>
          <a:p>
            <a:pPr algn="ctr"/>
            <a:endParaRPr lang="en-GB" sz="2800" b="1" dirty="0">
              <a:solidFill>
                <a:srgbClr val="FF0000"/>
              </a:solidFill>
            </a:endParaRPr>
          </a:p>
          <a:p>
            <a:pPr algn="ctr"/>
            <a:r>
              <a:rPr lang="en-GB" sz="2800" b="1" dirty="0"/>
              <a:t>What does  this mean for Postgraduate Researchers</a:t>
            </a:r>
          </a:p>
        </p:txBody>
      </p:sp>
    </p:spTree>
    <p:extLst>
      <p:ext uri="{BB962C8B-B14F-4D97-AF65-F5344CB8AC3E}">
        <p14:creationId xmlns:p14="http://schemas.microsoft.com/office/powerpoint/2010/main" val="695824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024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Postgraduate Researchers – </a:t>
            </a:r>
            <a:r>
              <a:rPr lang="en-US" sz="2600" b="1" dirty="0">
                <a:solidFill>
                  <a:srgbClr val="FF00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route is correct and should be used?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7180"/>
                </a:solidFill>
              </a:rPr>
              <a:t>Doctoral Academy finance guide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A7180"/>
                </a:solidFill>
              </a:rPr>
              <a:t>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" y="1298448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67085"/>
                </a:solidFill>
              </a:rPr>
              <a:t>Choose the route by asking one question: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1755648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6B2C91"/>
                </a:solidFill>
              </a:rPr>
              <a:t>What is the University paying for?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640080" y="2606040"/>
            <a:ext cx="3474720" cy="24688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640080" y="2606040"/>
            <a:ext cx="82296" cy="2468880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896112" y="2834640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A student entitlement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96112" y="3264408"/>
            <a:ext cx="2971800" cy="16276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Fees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Stipends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Awards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361688" y="2606040"/>
            <a:ext cx="3474720" cy="24688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4361688" y="2606040"/>
            <a:ext cx="82296" cy="2468880"/>
          </a:xfrm>
          <a:prstGeom prst="rect">
            <a:avLst/>
          </a:prstGeom>
          <a:solidFill>
            <a:srgbClr val="008C95"/>
          </a:solidFill>
          <a:ln w="12700">
            <a:solidFill>
              <a:srgbClr val="008C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17720" y="2834640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A reimbursement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617720" y="3264408"/>
            <a:ext cx="2971800" cy="16276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RTSG spend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Fieldwork costs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Conference expenses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83296" y="2606040"/>
            <a:ext cx="3474720" cy="24688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8083296" y="2606040"/>
            <a:ext cx="82296" cy="2468880"/>
          </a:xfrm>
          <a:prstGeom prst="rect">
            <a:avLst/>
          </a:prstGeom>
          <a:solidFill>
            <a:srgbClr val="192A56"/>
          </a:solidFill>
          <a:ln w="12700">
            <a:solidFill>
              <a:srgbClr val="192A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8339328" y="2834640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Travel to arrange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339328" y="3264408"/>
            <a:ext cx="2971800" cy="16276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Rail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Flights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Accommodation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024128" y="5349240"/>
            <a:ext cx="27432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B2C91"/>
                </a:solidFill>
              </a:rPr>
              <a:t>Campus Solutions – arranged by the Doctoral Academy team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617720" y="5349240"/>
            <a:ext cx="30175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8C95"/>
                </a:solidFill>
              </a:rPr>
              <a:t>PR7 / Fees &amp; Expenses – Submitted by a PGR or a member of staff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458200" y="5349240"/>
            <a:ext cx="27432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92A56"/>
                </a:solidFill>
              </a:rPr>
              <a:t>Key Travel – Submitted by the PGR or School lead in the Operations team, approved by the Doctoral Academy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0000"/>
                </a:solidFill>
              </a:rPr>
              <a:t>The expenses policy applies to staff and students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621792" y="93268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6B2C91"/>
                </a:solidFill>
              </a:rPr>
              <a:t>ONE POLICY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7180"/>
                </a:solidFill>
              </a:rPr>
              <a:t>Doctoral Academy finance guide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A7180"/>
                </a:solidFill>
              </a:rPr>
              <a:t>NEW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85800" y="12984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6B2C91"/>
                </a:solidFill>
              </a:rPr>
              <a:t>The same core principles apply whoever incurs the cost.</a:t>
            </a:r>
            <a:endParaRPr lang="en-US" sz="2700" dirty="0"/>
          </a:p>
        </p:txBody>
      </p:sp>
      <p:sp>
        <p:nvSpPr>
          <p:cNvPr id="9" name="Shape 7"/>
          <p:cNvSpPr/>
          <p:nvPr/>
        </p:nvSpPr>
        <p:spPr>
          <a:xfrm>
            <a:off x="685800" y="2011680"/>
            <a:ext cx="82296" cy="3154680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941832" y="22402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Out-of-pocket costs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41832" y="2724912"/>
            <a:ext cx="2926080" cy="2240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300" dirty="0">
                <a:solidFill>
                  <a:srgbClr val="667085"/>
                </a:solidFill>
              </a:rPr>
              <a:t>Use expenses only for genuine University business costs personally incurred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Provide a clear business purpose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Keep the required evidence and </a:t>
            </a:r>
            <a:r>
              <a:rPr lang="en-US" sz="1300" dirty="0" err="1">
                <a:solidFill>
                  <a:srgbClr val="667085"/>
                </a:solidFill>
              </a:rPr>
              <a:t>itemised</a:t>
            </a:r>
            <a:r>
              <a:rPr lang="en-US" sz="1300" dirty="0">
                <a:solidFill>
                  <a:srgbClr val="667085"/>
                </a:solidFill>
              </a:rPr>
              <a:t> receipts</a:t>
            </a:r>
          </a:p>
          <a:p>
            <a:r>
              <a:rPr lang="en-US" sz="1300" dirty="0">
                <a:solidFill>
                  <a:srgbClr val="667085"/>
                </a:solidFill>
              </a:rPr>
              <a:t>The expense policy can be found </a:t>
            </a:r>
            <a:r>
              <a:rPr lang="en-US" sz="1300" dirty="0">
                <a:solidFill>
                  <a:srgbClr val="667085"/>
                </a:solidFill>
                <a:hlinkClick r:id="rId3"/>
              </a:rPr>
              <a:t>here</a:t>
            </a:r>
            <a:endParaRPr lang="en-US" sz="1300" dirty="0">
              <a:solidFill>
                <a:srgbClr val="667085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89120" y="2011680"/>
            <a:ext cx="34290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4389120" y="2011680"/>
            <a:ext cx="82296" cy="3154680"/>
          </a:xfrm>
          <a:prstGeom prst="rect">
            <a:avLst/>
          </a:prstGeom>
          <a:solidFill>
            <a:srgbClr val="008C95"/>
          </a:solidFill>
          <a:ln w="12700">
            <a:solidFill>
              <a:srgbClr val="008C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4645152" y="22402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Use the right route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645152" y="2724912"/>
            <a:ext cx="2926080" cy="2240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300" dirty="0">
                <a:solidFill>
                  <a:srgbClr val="667085"/>
                </a:solidFill>
              </a:rPr>
              <a:t>Book travel through Key Travel</a:t>
            </a:r>
          </a:p>
          <a:p>
            <a:r>
              <a:rPr lang="en-US" sz="1300" dirty="0">
                <a:solidFill>
                  <a:srgbClr val="667085"/>
                </a:solidFill>
              </a:rPr>
              <a:t>More information for Key Travel can be found </a:t>
            </a:r>
            <a:r>
              <a:rPr lang="en-US" sz="1300" dirty="0">
                <a:solidFill>
                  <a:srgbClr val="667085"/>
                </a:solidFill>
                <a:hlinkClick r:id="rId4"/>
              </a:rPr>
              <a:t>here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Buy goods and services through the appropriate procurement channel, with PO’s raised for all expenditure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Do not use Campus Solutions for reimbursements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092440" y="2011680"/>
            <a:ext cx="34290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8092440" y="2011680"/>
            <a:ext cx="82296" cy="3154680"/>
          </a:xfrm>
          <a:prstGeom prst="rect">
            <a:avLst/>
          </a:prstGeom>
          <a:solidFill>
            <a:srgbClr val="192A56"/>
          </a:solidFill>
          <a:ln w="12700">
            <a:solidFill>
              <a:srgbClr val="192A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8348472" y="22402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Approval and audit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348472" y="2724912"/>
            <a:ext cx="2926080" cy="2240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300" dirty="0">
                <a:solidFill>
                  <a:srgbClr val="667085"/>
                </a:solidFill>
              </a:rPr>
              <a:t>Obtain approval where required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Use the correct finance code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Expect tighter controls, rejection of unsuitable claims and audit checks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1828800" y="5504688"/>
            <a:ext cx="8549640" cy="530352"/>
          </a:xfrm>
          <a:prstGeom prst="roundRect">
            <a:avLst/>
          </a:prstGeom>
          <a:solidFill>
            <a:srgbClr val="FDECEC"/>
          </a:solidFill>
          <a:ln w="12700">
            <a:solidFill>
              <a:srgbClr val="F5C2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2057400" y="5660136"/>
            <a:ext cx="8092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42318"/>
                </a:solidFill>
              </a:rPr>
              <a:t>Staff and students are covered: the claim route may differ, but the policy principles do not.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981324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024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Decision tree: which route should I use?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21792" y="93268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6B2C91"/>
                </a:solidFill>
              </a:rPr>
              <a:t>ROUTING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7180"/>
                </a:solidFill>
              </a:rPr>
              <a:t>Doctoral Academy finance guide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A7180"/>
                </a:solidFill>
              </a:rPr>
              <a:t>4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731520" y="1371600"/>
            <a:ext cx="2834640" cy="868680"/>
          </a:xfrm>
          <a:prstGeom prst="roundRect">
            <a:avLst>
              <a:gd name="adj" fmla="val 8421"/>
            </a:avLst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896112" y="15544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Is it a fee, stipend or award?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31520" y="2743200"/>
            <a:ext cx="2834640" cy="868680"/>
          </a:xfrm>
          <a:prstGeom prst="roundRect">
            <a:avLst>
              <a:gd name="adj" fmla="val 8421"/>
            </a:avLst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896112" y="29260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Use Campus Solutions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251960" y="1371600"/>
            <a:ext cx="2834640" cy="868680"/>
          </a:xfrm>
          <a:prstGeom prst="roundRect">
            <a:avLst>
              <a:gd name="adj" fmla="val 8421"/>
            </a:avLst>
          </a:prstGeom>
          <a:solidFill>
            <a:srgbClr val="008C95"/>
          </a:solidFill>
          <a:ln w="12700">
            <a:solidFill>
              <a:srgbClr val="008C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416552" y="15544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Is it rail, flight or accommodation?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251960" y="2743200"/>
            <a:ext cx="2834640" cy="868680"/>
          </a:xfrm>
          <a:prstGeom prst="roundRect">
            <a:avLst>
              <a:gd name="adj" fmla="val 8421"/>
            </a:avLst>
          </a:prstGeom>
          <a:solidFill>
            <a:srgbClr val="008C95"/>
          </a:solidFill>
          <a:ln w="12700">
            <a:solidFill>
              <a:srgbClr val="008C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4416552" y="29260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Use Key Travel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772400" y="1371600"/>
            <a:ext cx="2834640" cy="868680"/>
          </a:xfrm>
          <a:prstGeom prst="roundRect">
            <a:avLst>
              <a:gd name="adj" fmla="val 8421"/>
            </a:avLst>
          </a:prstGeom>
          <a:solidFill>
            <a:srgbClr val="192A56"/>
          </a:solidFill>
          <a:ln w="12700">
            <a:solidFill>
              <a:srgbClr val="192A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7936992" y="15544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Is it reimbursing student spend?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772400" y="2743200"/>
            <a:ext cx="2834640" cy="868680"/>
          </a:xfrm>
          <a:prstGeom prst="roundRect">
            <a:avLst>
              <a:gd name="adj" fmla="val 8421"/>
            </a:avLst>
          </a:prstGeom>
          <a:solidFill>
            <a:srgbClr val="192A56"/>
          </a:solidFill>
          <a:ln w="12700">
            <a:solidFill>
              <a:srgbClr val="192A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7936992" y="29260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Use PR7 via Fees &amp; Expenses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691640" y="2331720"/>
            <a:ext cx="7315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B2C91"/>
                </a:solidFill>
              </a:rPr>
              <a:t>YES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212080" y="2331720"/>
            <a:ext cx="7315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8C95"/>
                </a:solidFill>
              </a:rPr>
              <a:t>YES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732520" y="2331720"/>
            <a:ext cx="7315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92A56"/>
                </a:solidFill>
              </a:rPr>
              <a:t>YES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011680" y="475488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42318"/>
                </a:solidFill>
              </a:rPr>
              <a:t>If none applies, pause and ask Finance before committing spend.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3108960" y="5486400"/>
            <a:ext cx="594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67085"/>
                </a:solidFill>
              </a:rPr>
              <a:t>Exceptions should be rare and require approval.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024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Student expenses: get the evidence right first time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21792" y="93268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6B2C91"/>
                </a:solidFill>
              </a:rPr>
              <a:t>EXPENSES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7180"/>
                </a:solidFill>
              </a:rPr>
              <a:t>Doctoral Academy finance guide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A7180"/>
                </a:solidFill>
              </a:rPr>
              <a:t>5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640080" y="1280160"/>
            <a:ext cx="3474720" cy="43891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640080" y="1280160"/>
            <a:ext cx="82296" cy="4389120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896112" y="1508760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Before the activity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96112" y="1938528"/>
            <a:ext cx="2971800" cy="35478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Confirm the cost is allowable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Confirm the finance code and budget holder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Encourage travel to be booked rather than reimbursed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Tell the student what evidence to retain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61688" y="1280160"/>
            <a:ext cx="3474720" cy="43891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4361688" y="1280160"/>
            <a:ext cx="82296" cy="4389120"/>
          </a:xfrm>
          <a:prstGeom prst="rect">
            <a:avLst/>
          </a:prstGeom>
          <a:solidFill>
            <a:srgbClr val="008C95"/>
          </a:solidFill>
          <a:ln w="12700">
            <a:solidFill>
              <a:srgbClr val="008C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4617720" y="1508760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The PR7 pack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617720" y="1938528"/>
            <a:ext cx="2971800" cy="35478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Completed and signed </a:t>
            </a:r>
            <a:r>
              <a:rPr lang="en-US" sz="1250" dirty="0">
                <a:solidFill>
                  <a:srgbClr val="667085"/>
                </a:solidFill>
                <a:hlinkClick r:id="rId3"/>
              </a:rPr>
              <a:t>PR7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Clear business purpose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Correct finance code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Original itemised receipts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Foreign-currency breakdown where relevant</a:t>
            </a:r>
          </a:p>
          <a:p>
            <a:r>
              <a:rPr lang="en-US" sz="1250" b="1" dirty="0">
                <a:solidFill>
                  <a:srgbClr val="667085"/>
                </a:solidFill>
              </a:rPr>
              <a:t>This route may change with Oracle Fusion next year</a:t>
            </a:r>
            <a:endParaRPr lang="en-US" sz="1250" b="1" dirty="0"/>
          </a:p>
        </p:txBody>
      </p:sp>
      <p:sp>
        <p:nvSpPr>
          <p:cNvPr id="15" name="Shape 13"/>
          <p:cNvSpPr/>
          <p:nvPr/>
        </p:nvSpPr>
        <p:spPr>
          <a:xfrm>
            <a:off x="8083296" y="1280160"/>
            <a:ext cx="3474720" cy="43891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8083296" y="1280160"/>
            <a:ext cx="82296" cy="4389120"/>
          </a:xfrm>
          <a:prstGeom prst="rect">
            <a:avLst/>
          </a:prstGeom>
          <a:solidFill>
            <a:srgbClr val="192A56"/>
          </a:solidFill>
          <a:ln w="12700">
            <a:solidFill>
              <a:srgbClr val="192A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8339328" y="1508760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Submit and retain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339328" y="1938528"/>
            <a:ext cx="2971800" cy="35478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Send through the established Fees &amp; Expenses route via Connect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Submit within three months of the end of the activity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Retain approval and supporting evidence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Escalate exceptional late claims with reasons</a:t>
            </a:r>
            <a:endParaRPr lang="en-US" sz="125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50CD41E3-1602-BA16-6DAA-CD918A20AB31}"/>
              </a:ext>
            </a:extLst>
          </p:cNvPr>
          <p:cNvSpPr/>
          <p:nvPr/>
        </p:nvSpPr>
        <p:spPr>
          <a:xfrm>
            <a:off x="1828800" y="5806440"/>
            <a:ext cx="8321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42318"/>
                </a:solidFill>
              </a:rPr>
              <a:t>When in doubt: pause and ask the Doctoral Academy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Email: </a:t>
            </a:r>
            <a:r>
              <a:rPr lang="en-US" sz="2400" b="1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</a:t>
            </a:r>
            <a:r>
              <a:rPr lang="en-US" sz="2400" b="1" dirty="0">
                <a:solidFill>
                  <a:srgbClr val="C0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ctoralacademy.funding@manchester.ac.uk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0242A"/>
                </a:solidFill>
              </a:rPr>
              <a:t>Cash Passport and travel advances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21792" y="93268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6B2C91"/>
                </a:solidFill>
              </a:rPr>
              <a:t>BEFORE TRAVEL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7180"/>
                </a:solidFill>
              </a:rPr>
              <a:t>Doctoral Academy finance guide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A7180"/>
                </a:solidFill>
              </a:rPr>
              <a:t>NEW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85800" y="128016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92A56"/>
                </a:solidFill>
              </a:rPr>
              <a:t>Use an advance only when travel costs cannot reasonably be paid through the normal routes.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40080" y="1965960"/>
            <a:ext cx="3429000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640080" y="1965960"/>
            <a:ext cx="82296" cy="3246120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896112" y="21945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When it can be used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96112" y="2679192"/>
            <a:ext cx="2926080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300" dirty="0">
                <a:solidFill>
                  <a:srgbClr val="667085"/>
                </a:solidFill>
              </a:rPr>
              <a:t>For staff or students away on University business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Expected expenses must exceed £200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Travel/research related advances only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389120" y="1965960"/>
            <a:ext cx="3429000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4389120" y="1965960"/>
            <a:ext cx="82296" cy="3246120"/>
          </a:xfrm>
          <a:prstGeom prst="rect">
            <a:avLst/>
          </a:prstGeom>
          <a:solidFill>
            <a:srgbClr val="008C95"/>
          </a:solidFill>
          <a:ln w="12700">
            <a:solidFill>
              <a:srgbClr val="008C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4645152" y="21945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Before departure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645152" y="2679192"/>
            <a:ext cx="2926080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300" dirty="0">
                <a:solidFill>
                  <a:srgbClr val="667085"/>
                </a:solidFill>
              </a:rPr>
              <a:t>Complete PR19A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Obtain authorised signatory approval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Submit at least 14 days before departure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Request the amount in sterling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138160" y="1965960"/>
            <a:ext cx="3429000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8138160" y="1965960"/>
            <a:ext cx="82296" cy="3246120"/>
          </a:xfrm>
          <a:prstGeom prst="rect">
            <a:avLst/>
          </a:prstGeom>
          <a:solidFill>
            <a:srgbClr val="192A56"/>
          </a:solidFill>
          <a:ln w="12700">
            <a:solidFill>
              <a:srgbClr val="192A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8394192" y="21945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After the trip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394192" y="2679192"/>
            <a:ext cx="2926080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300" dirty="0">
                <a:solidFill>
                  <a:srgbClr val="667085"/>
                </a:solidFill>
              </a:rPr>
              <a:t>Complete PR19B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Provide a full statement of expenditure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Attach original receipts</a:t>
            </a:r>
            <a:endParaRPr lang="en-US" sz="1300" dirty="0"/>
          </a:p>
          <a:p>
            <a:r>
              <a:rPr lang="en-US" sz="1300" dirty="0">
                <a:solidFill>
                  <a:srgbClr val="667085"/>
                </a:solidFill>
              </a:rPr>
              <a:t>Return the reconciliation within 14 days of return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097280" y="5513832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42318"/>
                </a:solidFill>
              </a:rPr>
              <a:t>Not for equipment, goods that should use University purchasing systems, or non-travel student/staff payments.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85000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024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Travel: book it, do not reimburse it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21792" y="93268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6B2C91"/>
                </a:solidFill>
              </a:rPr>
              <a:t>TRAVEL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7180"/>
                </a:solidFill>
              </a:rPr>
              <a:t>Doctoral Academy finance guide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A7180"/>
                </a:solidFill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92A56"/>
                </a:solidFill>
              </a:rPr>
              <a:t>Key Travel is the default route for rail, flights and accommodation.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1463040" y="2240280"/>
            <a:ext cx="658368" cy="658368"/>
          </a:xfrm>
          <a:prstGeom prst="ellipse">
            <a:avLst/>
          </a:prstGeom>
          <a:solidFill>
            <a:srgbClr val="6B2C9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1655064" y="2404872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94360" y="31546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0242A"/>
                </a:solidFill>
              </a:rPr>
              <a:t>Confirm purpose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85800" y="36118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67085"/>
                </a:solidFill>
              </a:rPr>
              <a:t>Document the genuine University business reason.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343400" y="2240280"/>
            <a:ext cx="658368" cy="658368"/>
          </a:xfrm>
          <a:prstGeom prst="ellipse">
            <a:avLst/>
          </a:prstGeom>
          <a:solidFill>
            <a:srgbClr val="008C95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4535424" y="2404872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474720" y="31546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0242A"/>
                </a:solidFill>
              </a:rPr>
              <a:t>Check the code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566160" y="36118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67085"/>
                </a:solidFill>
              </a:rPr>
              <a:t>The finance code and task must be live for the relevant period.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223760" y="2240280"/>
            <a:ext cx="658368" cy="658368"/>
          </a:xfrm>
          <a:prstGeom prst="ellipse">
            <a:avLst/>
          </a:prstGeom>
          <a:solidFill>
            <a:srgbClr val="6B2C91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415784" y="2404872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55080" y="31546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0242A"/>
                </a:solidFill>
              </a:rPr>
              <a:t>Book in Key Travel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46520" y="36118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67085"/>
                </a:solidFill>
              </a:rPr>
              <a:t>Use the approved travel management route.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10104120" y="2240280"/>
            <a:ext cx="658368" cy="658368"/>
          </a:xfrm>
          <a:prstGeom prst="ellipse">
            <a:avLst/>
          </a:prstGeom>
          <a:solidFill>
            <a:srgbClr val="008C95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10296144" y="2404872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235440" y="31546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0242A"/>
                </a:solidFill>
              </a:rPr>
              <a:t>Approve promptly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326880" y="361188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67085"/>
                </a:solidFill>
              </a:rPr>
              <a:t>The Oracle approver workflow must complete before confirmation.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1280160" y="4983480"/>
            <a:ext cx="9601200" cy="658368"/>
          </a:xfrm>
          <a:prstGeom prst="roundRect">
            <a:avLst/>
          </a:prstGeom>
          <a:solidFill>
            <a:srgbClr val="FDECEC"/>
          </a:solidFill>
          <a:ln w="12700">
            <a:solidFill>
              <a:srgbClr val="F5C2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1554480" y="5193792"/>
            <a:ext cx="9052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42318"/>
                </a:solidFill>
              </a:rPr>
              <a:t>Do not book independently unless the required prior approval has been obtained.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024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a Key Travel code sometimes fails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21792" y="93268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6B2C91"/>
                </a:solidFill>
              </a:rPr>
              <a:t>TRAVEL TROUBLESHOOTING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7180"/>
                </a:solidFill>
              </a:rPr>
              <a:t>Doctoral Academy finance guide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A7180"/>
                </a:solidFill>
              </a:rPr>
              <a:t>7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640080" y="1280160"/>
            <a:ext cx="3429000" cy="420624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640080" y="1280160"/>
            <a:ext cx="82296" cy="4206240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896112" y="150876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Code availability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96112" y="1938528"/>
            <a:ext cx="2926080" cy="33649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Finance code must be live and active in Oracle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Project and task end dates must be in the future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Tasks need an “05” travel budget indicator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89120" y="1280160"/>
            <a:ext cx="3429000" cy="420624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4389120" y="1280160"/>
            <a:ext cx="82296" cy="4206240"/>
          </a:xfrm>
          <a:prstGeom prst="rect">
            <a:avLst/>
          </a:prstGeom>
          <a:solidFill>
            <a:srgbClr val="008C95"/>
          </a:solidFill>
          <a:ln w="12700">
            <a:solidFill>
              <a:srgbClr val="008C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4645152" y="150876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Timing difference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645152" y="1938528"/>
            <a:ext cx="2926080" cy="33649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Pre-payment posts after approval and confirmation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Billback posts after travel is completed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A code may expire between booking and charging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138160" y="1280160"/>
            <a:ext cx="3429000" cy="420624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8138160" y="1280160"/>
            <a:ext cx="82296" cy="4206240"/>
          </a:xfrm>
          <a:prstGeom prst="rect">
            <a:avLst/>
          </a:prstGeom>
          <a:solidFill>
            <a:srgbClr val="192A56"/>
          </a:solidFill>
          <a:ln w="12700">
            <a:solidFill>
              <a:srgbClr val="192A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8394192" y="150876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If it fails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394192" y="1938528"/>
            <a:ext cx="2926080" cy="33649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Finance investigates the invoice and original code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Dates may need correcting</a:t>
            </a:r>
            <a:endParaRPr lang="en-US" sz="1250" dirty="0"/>
          </a:p>
          <a:p>
            <a:r>
              <a:rPr lang="en-US" sz="1250" dirty="0">
                <a:solidFill>
                  <a:srgbClr val="667085"/>
                </a:solidFill>
              </a:rPr>
              <a:t>If the original code cannot be used, obtain an alternative code and budget-holder approval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024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Takeaway: route, evidence, timing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21792" y="93268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6B2C91"/>
                </a:solidFill>
              </a:rPr>
              <a:t>SUMMARY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7180"/>
                </a:solidFill>
              </a:rPr>
              <a:t>Doctoral Academy finance guide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A7180"/>
                </a:solidFill>
              </a:rPr>
              <a:t>10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85800" y="128016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B2C91"/>
                </a:solidFill>
              </a:rPr>
              <a:t>Three habits prevent most problems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868680" y="2103120"/>
            <a:ext cx="315468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868680" y="2103120"/>
            <a:ext cx="82296" cy="2423160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1124712" y="2331720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1. Route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124712" y="2761488"/>
            <a:ext cx="2651760" cy="15819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Campus Solutions only for fees, stipends and awards.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26280" y="2103120"/>
            <a:ext cx="315468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4526280" y="2103120"/>
            <a:ext cx="82296" cy="2423160"/>
          </a:xfrm>
          <a:prstGeom prst="rect">
            <a:avLst/>
          </a:prstGeom>
          <a:solidFill>
            <a:srgbClr val="008C95"/>
          </a:solidFill>
          <a:ln w="12700">
            <a:solidFill>
              <a:srgbClr val="008C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4782312" y="2331720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2. Evidence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782312" y="2761488"/>
            <a:ext cx="2651760" cy="15819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Explain the business purpose and keep the itemised receipts and approvals.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83880" y="2103120"/>
            <a:ext cx="315468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5DFEA"/>
            </a:solidFill>
            <a:prstDash val="solid"/>
          </a:ln>
          <a:effectLst>
            <a:outerShdw blurRad="1270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8183880" y="2103120"/>
            <a:ext cx="82296" cy="2423160"/>
          </a:xfrm>
          <a:prstGeom prst="rect">
            <a:avLst/>
          </a:prstGeom>
          <a:solidFill>
            <a:srgbClr val="192A56"/>
          </a:solidFill>
          <a:ln w="12700">
            <a:solidFill>
              <a:srgbClr val="192A5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8439912" y="2331720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0242A"/>
                </a:solidFill>
              </a:rPr>
              <a:t>3. Timing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39912" y="2761488"/>
            <a:ext cx="2651760" cy="15819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250" dirty="0">
                <a:solidFill>
                  <a:srgbClr val="667085"/>
                </a:solidFill>
              </a:rPr>
              <a:t>Use Key Travel before the trip and submit reimbursements within three months.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920240" y="5166360"/>
            <a:ext cx="8321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42318"/>
                </a:solidFill>
              </a:rPr>
              <a:t>When in doubt: pause and ask the Doctoral Academy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Email: </a:t>
            </a:r>
            <a:r>
              <a:rPr lang="en-US" sz="2400" b="1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</a:t>
            </a:r>
            <a:r>
              <a:rPr lang="en-US" sz="2400" b="1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ctoralacademy.funding@manchester.ac.uk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6B2C91"/>
          </a:solidFill>
          <a:ln w="12700">
            <a:solidFill>
              <a:srgbClr val="6B2C9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024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Next steps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621792" y="93268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>
                <a:solidFill>
                  <a:srgbClr val="6B2C91"/>
                </a:solidFill>
              </a:rPr>
              <a:t>DOCTORAL ACADEMY</a:t>
            </a:r>
            <a:endParaRPr lang="en-US" sz="100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7A7180"/>
                </a:solidFill>
              </a:rPr>
              <a:t>Doctoral Academy finance guide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120140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7A7180"/>
                </a:solidFill>
              </a:rPr>
              <a:t>10</a:t>
            </a:r>
            <a:endParaRPr lang="en-US" sz="800"/>
          </a:p>
        </p:txBody>
      </p:sp>
      <p:sp>
        <p:nvSpPr>
          <p:cNvPr id="7" name="Text 5"/>
          <p:cNvSpPr/>
          <p:nvPr/>
        </p:nvSpPr>
        <p:spPr>
          <a:xfrm>
            <a:off x="685800" y="128016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6B2C91"/>
                </a:solidFill>
              </a:rPr>
              <a:t>Updated Doctoral Academy spaces</a:t>
            </a:r>
            <a:endParaRPr lang="en-US" sz="2800"/>
          </a:p>
        </p:txBody>
      </p:sp>
      <p:sp>
        <p:nvSpPr>
          <p:cNvPr id="11" name="Text 9"/>
          <p:cNvSpPr/>
          <p:nvPr/>
        </p:nvSpPr>
        <p:spPr>
          <a:xfrm>
            <a:off x="685800" y="2194560"/>
            <a:ext cx="10424160" cy="2286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2200" dirty="0">
                <a:solidFill>
                  <a:srgbClr val="667085"/>
                </a:solidFill>
              </a:rPr>
              <a:t>The Doctoral Academy sites and SharePoint will be updated to reflect these changes.
Useful links: </a:t>
            </a:r>
          </a:p>
          <a:p>
            <a:r>
              <a:rPr lang="en-GB" sz="2000" dirty="0">
                <a:hlinkClick r:id="rId3"/>
              </a:rPr>
              <a:t>Expenses Policy</a:t>
            </a:r>
            <a:endParaRPr lang="en-GB" sz="2000" dirty="0"/>
          </a:p>
          <a:p>
            <a:r>
              <a:rPr lang="en-GB" sz="2000" dirty="0">
                <a:hlinkClick r:id="rId4"/>
              </a:rPr>
              <a:t>Key Travel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1461</Words>
  <Application>Microsoft Office PowerPoint</Application>
  <PresentationFormat>Widescreen</PresentationFormat>
  <Paragraphs>185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Monique James</dc:creator>
  <cp:lastModifiedBy>Monique James</cp:lastModifiedBy>
  <cp:revision>2</cp:revision>
  <dcterms:created xsi:type="dcterms:W3CDTF">2026-10-01T11:57:34Z</dcterms:created>
  <dcterms:modified xsi:type="dcterms:W3CDTF">2026-10-01T15:41:19Z</dcterms:modified>
</cp:coreProperties>
</file>