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56" r:id="rId2"/>
    <p:sldId id="362" r:id="rId3"/>
    <p:sldId id="258" r:id="rId4"/>
    <p:sldId id="359" r:id="rId5"/>
    <p:sldId id="257" r:id="rId6"/>
    <p:sldId id="259" r:id="rId7"/>
    <p:sldId id="260" r:id="rId8"/>
    <p:sldId id="261" r:id="rId9"/>
    <p:sldId id="262" r:id="rId10"/>
    <p:sldId id="263" r:id="rId11"/>
    <p:sldId id="360" r:id="rId12"/>
    <p:sldId id="284" r:id="rId13"/>
    <p:sldId id="358" r:id="rId14"/>
    <p:sldId id="268" r:id="rId15"/>
    <p:sldId id="272" r:id="rId16"/>
    <p:sldId id="356" r:id="rId17"/>
    <p:sldId id="355" r:id="rId18"/>
    <p:sldId id="364" r:id="rId19"/>
    <p:sldId id="265" r:id="rId20"/>
    <p:sldId id="365" r:id="rId21"/>
    <p:sldId id="267" r:id="rId22"/>
    <p:sldId id="270" r:id="rId23"/>
    <p:sldId id="269" r:id="rId24"/>
    <p:sldId id="271" r:id="rId25"/>
    <p:sldId id="363" r:id="rId26"/>
  </p:sldIdLst>
  <p:sldSz cx="9144000" cy="6858000" type="screen4x3"/>
  <p:notesSz cx="6669088"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61"/>
    <p:restoredTop sz="94072" autoAdjust="0"/>
  </p:normalViewPr>
  <p:slideViewPr>
    <p:cSldViewPr snapToGrid="0" snapToObjects="1">
      <p:cViewPr varScale="1">
        <p:scale>
          <a:sx n="104" d="100"/>
          <a:sy n="104" d="100"/>
        </p:scale>
        <p:origin x="912" y="1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8C3059C6-BDA0-4DF1-A000-E3A38D78A87C}" type="datetimeFigureOut">
              <a:rPr lang="en-GB" smtClean="0"/>
              <a:t>23/09/2026</a:t>
            </a:fld>
            <a:endParaRPr lang="en-GB"/>
          </a:p>
        </p:txBody>
      </p:sp>
      <p:sp>
        <p:nvSpPr>
          <p:cNvPr id="4" name="Footer Placeholder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a:defRPr sz="1200"/>
            </a:lvl1pPr>
          </a:lstStyle>
          <a:p>
            <a:fld id="{1EEF037F-5931-4D5C-A603-FDFE42D52C6B}" type="slidenum">
              <a:rPr lang="en-GB" smtClean="0"/>
              <a:t>‹#›</a:t>
            </a:fld>
            <a:endParaRPr lang="en-GB"/>
          </a:p>
        </p:txBody>
      </p:sp>
    </p:spTree>
    <p:extLst>
      <p:ext uri="{BB962C8B-B14F-4D97-AF65-F5344CB8AC3E}">
        <p14:creationId xmlns:p14="http://schemas.microsoft.com/office/powerpoint/2010/main" val="472344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411"/>
          </a:xfrm>
          <a:prstGeom prst="rect">
            <a:avLst/>
          </a:prstGeom>
        </p:spPr>
        <p:txBody>
          <a:bodyPr vert="horz" lIns="91440" tIns="45720" rIns="91440" bIns="45720" rtlCol="0"/>
          <a:lstStyle>
            <a:lvl1pPr algn="r">
              <a:defRPr sz="1200"/>
            </a:lvl1pPr>
          </a:lstStyle>
          <a:p>
            <a:fld id="{EE4DD504-2738-4BFE-A105-EF0E445426E7}" type="datetimeFigureOut">
              <a:rPr lang="en-GB" smtClean="0"/>
              <a:t>23/09/2026</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907"/>
            <a:ext cx="5335270" cy="44677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889938"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30091"/>
            <a:ext cx="2889938" cy="496411"/>
          </a:xfrm>
          <a:prstGeom prst="rect">
            <a:avLst/>
          </a:prstGeom>
        </p:spPr>
        <p:txBody>
          <a:bodyPr vert="horz" lIns="91440" tIns="45720" rIns="91440" bIns="45720" rtlCol="0" anchor="b"/>
          <a:lstStyle>
            <a:lvl1pPr algn="r">
              <a:defRPr sz="1200"/>
            </a:lvl1pPr>
          </a:lstStyle>
          <a:p>
            <a:fld id="{01C22081-4563-401D-A70E-1C64CBF41B98}" type="slidenum">
              <a:rPr lang="en-GB" smtClean="0"/>
              <a:t>‹#›</a:t>
            </a:fld>
            <a:endParaRPr lang="en-GB"/>
          </a:p>
        </p:txBody>
      </p:sp>
    </p:spTree>
    <p:extLst>
      <p:ext uri="{BB962C8B-B14F-4D97-AF65-F5344CB8AC3E}">
        <p14:creationId xmlns:p14="http://schemas.microsoft.com/office/powerpoint/2010/main" val="4107046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and my areas of expertise</a:t>
            </a:r>
          </a:p>
        </p:txBody>
      </p:sp>
      <p:sp>
        <p:nvSpPr>
          <p:cNvPr id="4" name="Slide Number Placeholder 3"/>
          <p:cNvSpPr>
            <a:spLocks noGrp="1"/>
          </p:cNvSpPr>
          <p:nvPr>
            <p:ph type="sldNum" sz="quarter" idx="10"/>
          </p:nvPr>
        </p:nvSpPr>
        <p:spPr/>
        <p:txBody>
          <a:bodyPr/>
          <a:lstStyle/>
          <a:p>
            <a:fld id="{01C22081-4563-401D-A70E-1C64CBF41B98}" type="slidenum">
              <a:rPr lang="en-GB" smtClean="0"/>
              <a:t>1</a:t>
            </a:fld>
            <a:endParaRPr lang="en-GB"/>
          </a:p>
        </p:txBody>
      </p:sp>
    </p:spTree>
    <p:extLst>
      <p:ext uri="{BB962C8B-B14F-4D97-AF65-F5344CB8AC3E}">
        <p14:creationId xmlns:p14="http://schemas.microsoft.com/office/powerpoint/2010/main" val="3975949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1C22081-4563-401D-A70E-1C64CBF41B98}" type="slidenum">
              <a:rPr lang="en-GB" smtClean="0"/>
              <a:t>3</a:t>
            </a:fld>
            <a:endParaRPr lang="en-GB"/>
          </a:p>
        </p:txBody>
      </p:sp>
    </p:spTree>
    <p:extLst>
      <p:ext uri="{BB962C8B-B14F-4D97-AF65-F5344CB8AC3E}">
        <p14:creationId xmlns:p14="http://schemas.microsoft.com/office/powerpoint/2010/main" val="4202926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1C22081-4563-401D-A70E-1C64CBF41B98}" type="slidenum">
              <a:rPr lang="en-GB" smtClean="0"/>
              <a:t>4</a:t>
            </a:fld>
            <a:endParaRPr lang="en-GB"/>
          </a:p>
        </p:txBody>
      </p:sp>
    </p:spTree>
    <p:extLst>
      <p:ext uri="{BB962C8B-B14F-4D97-AF65-F5344CB8AC3E}">
        <p14:creationId xmlns:p14="http://schemas.microsoft.com/office/powerpoint/2010/main" val="651149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1C22081-4563-401D-A70E-1C64CBF41B98}" type="slidenum">
              <a:rPr lang="en-GB" smtClean="0"/>
              <a:t>5</a:t>
            </a:fld>
            <a:endParaRPr lang="en-GB"/>
          </a:p>
        </p:txBody>
      </p:sp>
    </p:spTree>
    <p:extLst>
      <p:ext uri="{BB962C8B-B14F-4D97-AF65-F5344CB8AC3E}">
        <p14:creationId xmlns:p14="http://schemas.microsoft.com/office/powerpoint/2010/main" val="1849662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1C22081-4563-401D-A70E-1C64CBF41B98}" type="slidenum">
              <a:rPr lang="en-GB" smtClean="0"/>
              <a:t>16</a:t>
            </a:fld>
            <a:endParaRPr lang="en-GB"/>
          </a:p>
        </p:txBody>
      </p:sp>
    </p:spTree>
    <p:extLst>
      <p:ext uri="{BB962C8B-B14F-4D97-AF65-F5344CB8AC3E}">
        <p14:creationId xmlns:p14="http://schemas.microsoft.com/office/powerpoint/2010/main" val="2295169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01C22081-4563-401D-A70E-1C64CBF41B98}" type="slidenum">
              <a:rPr lang="en-GB" smtClean="0"/>
              <a:t>23</a:t>
            </a:fld>
            <a:endParaRPr lang="en-GB"/>
          </a:p>
        </p:txBody>
      </p:sp>
    </p:spTree>
    <p:extLst>
      <p:ext uri="{BB962C8B-B14F-4D97-AF65-F5344CB8AC3E}">
        <p14:creationId xmlns:p14="http://schemas.microsoft.com/office/powerpoint/2010/main" val="4161981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9/23/26</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728701E-CAF4-4159-9B3E-41C86DFFA30D}" type="datetimeFigureOut">
              <a:rPr lang="en-US" smtClean="0"/>
              <a:t>9/23/26</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GB"/>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GB"/>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GB"/>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GB"/>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D728701E-CAF4-4159-9B3E-41C86DFFA30D}" type="datetimeFigureOut">
              <a:rPr lang="en-US" smtClean="0"/>
              <a:t>9/23/26</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162F1D00-BD13-4404-86B0-79703945A0A7}"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GB"/>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9/23/26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F1D00-BD13-4404-86B0-79703945A0A7}"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162F1D00-BD13-4404-86B0-79703945A0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D728701E-CAF4-4159-9B3E-41C86DFFA30D}"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D728701E-CAF4-4159-9B3E-41C86DFFA30D}" type="datetimeFigureOut">
              <a:rPr lang="en-US" smtClean="0"/>
              <a:t>9/23/26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GB"/>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GB"/>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GB"/>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GB"/>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GB"/>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GB"/>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D728701E-CAF4-4159-9B3E-41C86DFFA30D}" type="datetimeFigureOut">
              <a:rPr lang="en-US" smtClean="0"/>
              <a:t>9/23/26</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GB"/>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GB"/>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GB"/>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9/23/26</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livemanchesterac.sharepoint.com/sites/UOM-HUM-DA/PGR-Handboo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keytravel.com/" TargetMode="External"/><Relationship Id="rId2" Type="http://schemas.openxmlformats.org/officeDocument/2006/relationships/hyperlink" Target="https://livemanchesterac.sharepoint.com/sites/UOM-HUM-DA/PGR-Handboo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studentsupport.manchester.ac.uk/tailored-support/" TargetMode="External"/><Relationship Id="rId2" Type="http://schemas.openxmlformats.org/officeDocument/2006/relationships/hyperlink" Target="https://www.studentsupport.manchester.ac.uk/tailored-support/pgrstudent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elle.shea@postgrad.manchester.ac.u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mailto:Sonia.Turcotte@postgrad.Manchester.ac.uk" TargetMode="External"/><Relationship Id="rId4" Type="http://schemas.openxmlformats.org/officeDocument/2006/relationships/hyperlink" Target="mailto:neve.meats@postgrad.Manchester.ac.uk"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Meghan.tinsley@Manchester.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96129" y="4635554"/>
            <a:ext cx="5092700" cy="933450"/>
          </a:xfrm>
        </p:spPr>
        <p:txBody>
          <a:bodyPr>
            <a:normAutofit fontScale="90000"/>
          </a:bodyPr>
          <a:lstStyle/>
          <a:p>
            <a:r>
              <a:rPr lang="en-US" sz="3200" dirty="0"/>
              <a:t>PhD Induction</a:t>
            </a:r>
            <a:br>
              <a:rPr lang="en-US" sz="3200" dirty="0"/>
            </a:br>
            <a:endParaRPr lang="en-US" sz="3200" dirty="0"/>
          </a:p>
        </p:txBody>
      </p:sp>
      <p:sp>
        <p:nvSpPr>
          <p:cNvPr id="3" name="Subtitle 2"/>
          <p:cNvSpPr>
            <a:spLocks noGrp="1"/>
          </p:cNvSpPr>
          <p:nvPr>
            <p:ph type="subTitle" idx="1"/>
          </p:nvPr>
        </p:nvSpPr>
        <p:spPr>
          <a:xfrm>
            <a:off x="3496129" y="5366817"/>
            <a:ext cx="5397500" cy="1099297"/>
          </a:xfrm>
        </p:spPr>
        <p:txBody>
          <a:bodyPr>
            <a:normAutofit fontScale="92500"/>
          </a:bodyPr>
          <a:lstStyle/>
          <a:p>
            <a:r>
              <a:rPr lang="en-US" sz="2200" dirty="0" err="1">
                <a:solidFill>
                  <a:schemeClr val="tx1">
                    <a:lumMod val="50000"/>
                    <a:lumOff val="50000"/>
                  </a:schemeClr>
                </a:solidFill>
              </a:rPr>
              <a:t>Dr</a:t>
            </a:r>
            <a:r>
              <a:rPr lang="en-US" sz="2200" dirty="0">
                <a:solidFill>
                  <a:schemeClr val="tx1">
                    <a:lumMod val="50000"/>
                    <a:lumOff val="50000"/>
                  </a:schemeClr>
                </a:solidFill>
              </a:rPr>
              <a:t> Meghan Tinsley,  Sociology PGR Director</a:t>
            </a:r>
          </a:p>
          <a:p>
            <a:endParaRPr lang="en-US" dirty="0">
              <a:solidFill>
                <a:schemeClr val="tx1">
                  <a:lumMod val="50000"/>
                  <a:lumOff val="50000"/>
                </a:schemeClr>
              </a:solidFill>
            </a:endParaRPr>
          </a:p>
          <a:p>
            <a:r>
              <a:rPr lang="en-US" sz="2000" dirty="0" err="1">
                <a:solidFill>
                  <a:schemeClr val="tx1">
                    <a:lumMod val="50000"/>
                    <a:lumOff val="50000"/>
                  </a:schemeClr>
                </a:solidFill>
              </a:rPr>
              <a:t>meghan.tinsley@manchester.ac.uk</a:t>
            </a:r>
            <a:endParaRPr lang="en-US" sz="2000" dirty="0">
              <a:solidFill>
                <a:schemeClr val="tx1">
                  <a:lumMod val="50000"/>
                  <a:lumOff val="50000"/>
                </a:schemeClr>
              </a:solidFill>
            </a:endParaRPr>
          </a:p>
        </p:txBody>
      </p:sp>
    </p:spTree>
    <p:extLst>
      <p:ext uri="{BB962C8B-B14F-4D97-AF65-F5344CB8AC3E}">
        <p14:creationId xmlns:p14="http://schemas.microsoft.com/office/powerpoint/2010/main" val="285332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0AA6-2EFA-B8FF-BE3E-706DE6456C04}"/>
              </a:ext>
            </a:extLst>
          </p:cNvPr>
          <p:cNvSpPr>
            <a:spLocks noGrp="1"/>
          </p:cNvSpPr>
          <p:nvPr>
            <p:ph type="title"/>
          </p:nvPr>
        </p:nvSpPr>
        <p:spPr/>
        <p:txBody>
          <a:bodyPr/>
          <a:lstStyle/>
          <a:p>
            <a:r>
              <a:rPr lang="en-GB" dirty="0"/>
              <a:t>Welcome to the Department of Sociology! </a:t>
            </a:r>
          </a:p>
        </p:txBody>
      </p:sp>
      <p:sp>
        <p:nvSpPr>
          <p:cNvPr id="3" name="Content Placeholder 2">
            <a:extLst>
              <a:ext uri="{FF2B5EF4-FFF2-40B4-BE49-F238E27FC236}">
                <a16:creationId xmlns:a16="http://schemas.microsoft.com/office/drawing/2014/main" id="{946217DA-8A09-24F9-FCC1-07FFDB5F9A09}"/>
              </a:ext>
            </a:extLst>
          </p:cNvPr>
          <p:cNvSpPr>
            <a:spLocks noGrp="1"/>
          </p:cNvSpPr>
          <p:nvPr>
            <p:ph idx="1"/>
          </p:nvPr>
        </p:nvSpPr>
        <p:spPr/>
        <p:txBody>
          <a:bodyPr/>
          <a:lstStyle/>
          <a:p>
            <a:r>
              <a:rPr lang="en-GB" dirty="0"/>
              <a:t>Professor Nick Thoburn, Head of Department</a:t>
            </a:r>
          </a:p>
          <a:p>
            <a:r>
              <a:rPr lang="en-GB" dirty="0"/>
              <a:t>Dr Meghan Tinsley, PGR Director</a:t>
            </a:r>
          </a:p>
          <a:p>
            <a:endParaRPr lang="en-GB" dirty="0"/>
          </a:p>
          <a:p>
            <a:pPr marL="0" indent="0">
              <a:buNone/>
            </a:pPr>
            <a:endParaRPr lang="en-GB" dirty="0"/>
          </a:p>
        </p:txBody>
      </p:sp>
    </p:spTree>
    <p:extLst>
      <p:ext uri="{BB962C8B-B14F-4D97-AF65-F5344CB8AC3E}">
        <p14:creationId xmlns:p14="http://schemas.microsoft.com/office/powerpoint/2010/main" val="2862136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371" y="195944"/>
            <a:ext cx="7293429" cy="751114"/>
          </a:xfrm>
        </p:spPr>
        <p:txBody>
          <a:bodyPr/>
          <a:lstStyle/>
          <a:p>
            <a:r>
              <a:rPr lang="en-US" dirty="0"/>
              <a:t>Overview </a:t>
            </a:r>
          </a:p>
        </p:txBody>
      </p:sp>
      <p:sp>
        <p:nvSpPr>
          <p:cNvPr id="3" name="Content Placeholder 2"/>
          <p:cNvSpPr>
            <a:spLocks noGrp="1"/>
          </p:cNvSpPr>
          <p:nvPr>
            <p:ph idx="1"/>
          </p:nvPr>
        </p:nvSpPr>
        <p:spPr>
          <a:xfrm>
            <a:off x="631370" y="859971"/>
            <a:ext cx="7881259" cy="5911219"/>
          </a:xfrm>
        </p:spPr>
        <p:txBody>
          <a:bodyPr>
            <a:normAutofit fontScale="55000" lnSpcReduction="20000"/>
          </a:bodyPr>
          <a:lstStyle/>
          <a:p>
            <a:r>
              <a:rPr lang="en-US" dirty="0"/>
              <a:t>Getting to know one another and our research projects</a:t>
            </a:r>
          </a:p>
          <a:p>
            <a:r>
              <a:rPr lang="en-US" dirty="0"/>
              <a:t>Introduction to Manchester Sociology</a:t>
            </a:r>
          </a:p>
          <a:p>
            <a:r>
              <a:rPr lang="en-US" dirty="0"/>
              <a:t>Structure of the research degree (PhD) and the thesis and Postgraduate Research Handbook</a:t>
            </a:r>
          </a:p>
          <a:p>
            <a:r>
              <a:rPr lang="en-US" dirty="0"/>
              <a:t>Supervision and the supervisor relationship</a:t>
            </a:r>
          </a:p>
          <a:p>
            <a:r>
              <a:rPr lang="en-US" dirty="0"/>
              <a:t>Mid-year and annual reviews, and monitoring your progress on </a:t>
            </a:r>
            <a:r>
              <a:rPr lang="en-US" dirty="0" err="1"/>
              <a:t>eProg</a:t>
            </a:r>
            <a:endParaRPr lang="en-US" dirty="0"/>
          </a:p>
          <a:p>
            <a:r>
              <a:rPr lang="en-US" dirty="0"/>
              <a:t>Research and conference funds</a:t>
            </a:r>
          </a:p>
          <a:p>
            <a:r>
              <a:rPr lang="en-US" dirty="0"/>
              <a:t>Sociology PhD Workshops</a:t>
            </a:r>
          </a:p>
          <a:p>
            <a:r>
              <a:rPr lang="en-US" dirty="0"/>
              <a:t>Sociology Colloquium and social events</a:t>
            </a:r>
          </a:p>
          <a:p>
            <a:r>
              <a:rPr lang="en-US" dirty="0"/>
              <a:t>Departmental Seminars</a:t>
            </a:r>
          </a:p>
          <a:p>
            <a:r>
              <a:rPr lang="en-US" dirty="0"/>
              <a:t>Qualitative Research Methods (QRM) units</a:t>
            </a:r>
          </a:p>
          <a:p>
            <a:r>
              <a:rPr lang="en-US" dirty="0"/>
              <a:t>Feeding back</a:t>
            </a:r>
          </a:p>
          <a:p>
            <a:r>
              <a:rPr lang="en-US" dirty="0"/>
              <a:t>Communication – email and the Postgraduate Newsletter</a:t>
            </a:r>
          </a:p>
          <a:p>
            <a:r>
              <a:rPr lang="en-US" dirty="0"/>
              <a:t>Desks, computers and lockers</a:t>
            </a:r>
          </a:p>
          <a:p>
            <a:r>
              <a:rPr lang="en-US" dirty="0"/>
              <a:t>Student support and wellbeing, including for specific communities</a:t>
            </a:r>
          </a:p>
          <a:p>
            <a:r>
              <a:rPr lang="en-US" dirty="0"/>
              <a:t>Student reps</a:t>
            </a:r>
          </a:p>
        </p:txBody>
      </p:sp>
    </p:spTree>
    <p:extLst>
      <p:ext uri="{BB962C8B-B14F-4D97-AF65-F5344CB8AC3E}">
        <p14:creationId xmlns:p14="http://schemas.microsoft.com/office/powerpoint/2010/main" val="3283411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3860B-E734-58A0-8825-3BCF13578A0B}"/>
              </a:ext>
            </a:extLst>
          </p:cNvPr>
          <p:cNvSpPr>
            <a:spLocks noGrp="1"/>
          </p:cNvSpPr>
          <p:nvPr>
            <p:ph type="title"/>
          </p:nvPr>
        </p:nvSpPr>
        <p:spPr/>
        <p:txBody>
          <a:bodyPr/>
          <a:lstStyle/>
          <a:p>
            <a:r>
              <a:rPr lang="en-GB" dirty="0"/>
              <a:t>Getting to know one another </a:t>
            </a:r>
          </a:p>
        </p:txBody>
      </p:sp>
      <p:sp>
        <p:nvSpPr>
          <p:cNvPr id="3" name="Content Placeholder 2">
            <a:extLst>
              <a:ext uri="{FF2B5EF4-FFF2-40B4-BE49-F238E27FC236}">
                <a16:creationId xmlns:a16="http://schemas.microsoft.com/office/drawing/2014/main" id="{39D531F0-7B64-5158-9C9B-790AEEEDCF3E}"/>
              </a:ext>
            </a:extLst>
          </p:cNvPr>
          <p:cNvSpPr>
            <a:spLocks noGrp="1"/>
          </p:cNvSpPr>
          <p:nvPr>
            <p:ph idx="1"/>
          </p:nvPr>
        </p:nvSpPr>
        <p:spPr/>
        <p:txBody>
          <a:bodyPr/>
          <a:lstStyle/>
          <a:p>
            <a:r>
              <a:rPr lang="en-GB" dirty="0"/>
              <a:t>In pairs, introduce yourselves and your project</a:t>
            </a:r>
          </a:p>
          <a:p>
            <a:pPr lvl="1"/>
            <a:r>
              <a:rPr lang="en-GB" dirty="0"/>
              <a:t>Things to talk about:</a:t>
            </a:r>
          </a:p>
          <a:p>
            <a:pPr lvl="2"/>
            <a:r>
              <a:rPr lang="en-GB" dirty="0"/>
              <a:t>Your study background/how you arrived at Manchester</a:t>
            </a:r>
          </a:p>
          <a:p>
            <a:pPr lvl="2"/>
            <a:r>
              <a:rPr lang="en-GB" dirty="0"/>
              <a:t>What is your PhD research about; what sociological puzzle or problem you’re addressing; who are your supervisors</a:t>
            </a:r>
          </a:p>
          <a:p>
            <a:pPr lvl="2"/>
            <a:r>
              <a:rPr lang="en-GB" dirty="0"/>
              <a:t>Your theoretical frameworks (at the moment!)</a:t>
            </a:r>
          </a:p>
          <a:p>
            <a:pPr lvl="2"/>
            <a:r>
              <a:rPr lang="en-GB" dirty="0"/>
              <a:t>Your intended methods</a:t>
            </a:r>
          </a:p>
          <a:p>
            <a:r>
              <a:rPr lang="en-GB" dirty="0"/>
              <a:t>Turn to the person on your other side and repeat the exercise</a:t>
            </a:r>
          </a:p>
          <a:p>
            <a:r>
              <a:rPr lang="en-GB" dirty="0"/>
              <a:t>Together, let’s identify overlaps in topics, theory and methods</a:t>
            </a:r>
          </a:p>
        </p:txBody>
      </p:sp>
    </p:spTree>
    <p:extLst>
      <p:ext uri="{BB962C8B-B14F-4D97-AF65-F5344CB8AC3E}">
        <p14:creationId xmlns:p14="http://schemas.microsoft.com/office/powerpoint/2010/main" val="685070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829" y="119743"/>
            <a:ext cx="7554044" cy="1186542"/>
          </a:xfrm>
        </p:spPr>
        <p:txBody>
          <a:bodyPr/>
          <a:lstStyle/>
          <a:p>
            <a:r>
              <a:rPr lang="en-US" dirty="0"/>
              <a:t>Manchester Sociology</a:t>
            </a:r>
          </a:p>
        </p:txBody>
      </p:sp>
      <p:sp>
        <p:nvSpPr>
          <p:cNvPr id="3" name="Content Placeholder 2"/>
          <p:cNvSpPr>
            <a:spLocks noGrp="1"/>
          </p:cNvSpPr>
          <p:nvPr>
            <p:ph idx="1"/>
          </p:nvPr>
        </p:nvSpPr>
        <p:spPr>
          <a:xfrm>
            <a:off x="141514" y="762001"/>
            <a:ext cx="8000359" cy="6095999"/>
          </a:xfrm>
        </p:spPr>
        <p:txBody>
          <a:bodyPr>
            <a:normAutofit fontScale="77500" lnSpcReduction="20000"/>
          </a:bodyPr>
          <a:lstStyle/>
          <a:p>
            <a:r>
              <a:rPr lang="en-US" dirty="0"/>
              <a:t>Big </a:t>
            </a:r>
            <a:r>
              <a:rPr lang="en-US" sz="2100" dirty="0"/>
              <a:t>department doing </a:t>
            </a:r>
            <a:r>
              <a:rPr lang="en-GB" sz="2100" dirty="0">
                <a:effectLst/>
                <a:ea typeface="Times New Roman" panose="02020603050405020304" pitchFamily="18" charset="0"/>
              </a:rPr>
              <a:t>some of the most innovative and exciting sociological research to be found anywhere in the world</a:t>
            </a:r>
            <a:r>
              <a:rPr lang="en-GB" sz="2100" dirty="0">
                <a:ea typeface="Times New Roman" panose="02020603050405020304" pitchFamily="18" charset="0"/>
              </a:rPr>
              <a:t>, </a:t>
            </a:r>
            <a:r>
              <a:rPr lang="en-US" sz="2100" dirty="0"/>
              <a:t>with a very high research rating in the national Research Excellence Framework (REF). Around 60 members of academic staff, including research staff</a:t>
            </a:r>
          </a:p>
          <a:p>
            <a:r>
              <a:rPr lang="en-US" dirty="0"/>
              <a:t>PhD students (c50) are an important part of this culture and count toward our research reputation</a:t>
            </a:r>
          </a:p>
          <a:p>
            <a:r>
              <a:rPr lang="en-US" dirty="0"/>
              <a:t>Ethos: theory-led social research using diverse methods. All topic areas of sociology are included</a:t>
            </a:r>
          </a:p>
          <a:p>
            <a:r>
              <a:rPr lang="en-US" dirty="0"/>
              <a:t>Research </a:t>
            </a:r>
            <a:r>
              <a:rPr lang="en-US" dirty="0" err="1"/>
              <a:t>centres</a:t>
            </a:r>
            <a:r>
              <a:rPr lang="en-US" dirty="0"/>
              <a:t> and institutes with links to the department:</a:t>
            </a:r>
          </a:p>
          <a:p>
            <a:pPr lvl="1"/>
            <a:r>
              <a:rPr lang="en-US" dirty="0"/>
              <a:t>Centre on Dynamics of Ethnicity (</a:t>
            </a:r>
            <a:r>
              <a:rPr lang="en-US" dirty="0" err="1"/>
              <a:t>CoDE</a:t>
            </a:r>
            <a:r>
              <a:rPr lang="en-US" dirty="0"/>
              <a:t>)</a:t>
            </a:r>
          </a:p>
          <a:p>
            <a:pPr lvl="1"/>
            <a:r>
              <a:rPr lang="en-US" dirty="0"/>
              <a:t>Morgan Centre for Research into Everyday Lives</a:t>
            </a:r>
          </a:p>
          <a:p>
            <a:pPr lvl="1"/>
            <a:r>
              <a:rPr lang="en-US" dirty="0"/>
              <a:t>Mitchell Centre for Social Network Analysis</a:t>
            </a:r>
          </a:p>
          <a:p>
            <a:pPr lvl="1"/>
            <a:r>
              <a:rPr lang="en-US" dirty="0"/>
              <a:t>Cathie Marsh Institute for Social Research</a:t>
            </a:r>
          </a:p>
          <a:p>
            <a:pPr lvl="1"/>
            <a:r>
              <a:rPr lang="en-US" dirty="0"/>
              <a:t>Sustainable Consumption Institute (SCI)</a:t>
            </a:r>
          </a:p>
          <a:p>
            <a:pPr lvl="1"/>
            <a:r>
              <a:rPr lang="en-US" dirty="0"/>
              <a:t>Manchester Institute for Collaborative Research on Ageing (MICRA)</a:t>
            </a:r>
          </a:p>
          <a:p>
            <a:r>
              <a:rPr lang="en-US" dirty="0"/>
              <a:t>Vibrant research culture with lots of events, seminars, in the department, School, and Faculty</a:t>
            </a:r>
          </a:p>
          <a:p>
            <a:r>
              <a:rPr lang="en-US" dirty="0"/>
              <a:t>We are part of the North West Social Science Doctoral Training Partnership (NWSSDTP) along with sociology departments at Liverpool, Lancaster, Lancashire, and Keele universities. This is an important source of funding and additional training – you will be notified by UoM’s Doctoral Academy about events and training opportunities</a:t>
            </a:r>
          </a:p>
        </p:txBody>
      </p:sp>
    </p:spTree>
    <p:extLst>
      <p:ext uri="{BB962C8B-B14F-4D97-AF65-F5344CB8AC3E}">
        <p14:creationId xmlns:p14="http://schemas.microsoft.com/office/powerpoint/2010/main" val="610952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the degree and PGR Handbook</a:t>
            </a:r>
          </a:p>
        </p:txBody>
      </p:sp>
      <p:sp>
        <p:nvSpPr>
          <p:cNvPr id="3" name="Content Placeholder 2"/>
          <p:cNvSpPr>
            <a:spLocks noGrp="1"/>
          </p:cNvSpPr>
          <p:nvPr>
            <p:ph idx="1"/>
          </p:nvPr>
        </p:nvSpPr>
        <p:spPr>
          <a:xfrm>
            <a:off x="138897" y="1600200"/>
            <a:ext cx="8924080" cy="5622403"/>
          </a:xfrm>
        </p:spPr>
        <p:txBody>
          <a:bodyPr>
            <a:normAutofit/>
          </a:bodyPr>
          <a:lstStyle/>
          <a:p>
            <a:r>
              <a:rPr lang="en-US" sz="1600" dirty="0"/>
              <a:t>3.5 years of research. Assessed by thesis of 80,000 words</a:t>
            </a:r>
          </a:p>
          <a:p>
            <a:r>
              <a:rPr lang="en-US" sz="1600" dirty="0"/>
              <a:t>The course of study varies for each project but typically:</a:t>
            </a:r>
          </a:p>
          <a:p>
            <a:pPr lvl="1"/>
            <a:r>
              <a:rPr lang="en-US" sz="1600" dirty="0"/>
              <a:t>Year 1: Clarifying research questions; literature review; designing research and planning; obtaining ethics approval; presentation at the UoM PGR conference and/or local conference (each year students are required to present at one forum, a condition for passing annual review)</a:t>
            </a:r>
          </a:p>
          <a:p>
            <a:pPr lvl="1"/>
            <a:r>
              <a:rPr lang="en-US" sz="1600" dirty="0"/>
              <a:t>Year 2: Fieldwork; gathering data; sorting, coding, sifting; analysis, interpretation</a:t>
            </a:r>
          </a:p>
          <a:p>
            <a:pPr lvl="1"/>
            <a:r>
              <a:rPr lang="en-US" sz="1600" dirty="0"/>
              <a:t>Year 3: Drafting chapters; clarifying the argument; positioning what has been found in the wider context; national or international conference presentation; start writing a journal article – </a:t>
            </a:r>
            <a:r>
              <a:rPr lang="en-US" sz="1600" b="1" dirty="0"/>
              <a:t>though you will be writing from the start and throughout, with reviews of literature, reflective pieces on data, proto-chapters, etc.</a:t>
            </a:r>
          </a:p>
          <a:p>
            <a:pPr lvl="1"/>
            <a:r>
              <a:rPr lang="en-US" sz="1600" dirty="0"/>
              <a:t>Year up to 3.5: Complete writing thesis; complete writing a journal article. Previously there was a ‘submission pending’ 6-months after the 3.5, but this is being ended in all universities. View the 3.5 years as a very hard deadline.</a:t>
            </a:r>
          </a:p>
          <a:p>
            <a:pPr lvl="1"/>
            <a:r>
              <a:rPr lang="en-US" sz="1600" dirty="0"/>
              <a:t>See the Faculty’s Postgraduate Research Handbook online for all information about the </a:t>
            </a:r>
            <a:r>
              <a:rPr lang="en-US" sz="1600" dirty="0" err="1"/>
              <a:t>programme</a:t>
            </a:r>
            <a:r>
              <a:rPr lang="en-US" sz="1600" dirty="0"/>
              <a:t>: </a:t>
            </a:r>
            <a:r>
              <a:rPr lang="en-US" sz="1600" dirty="0">
                <a:hlinkClick r:id="rId2"/>
              </a:rPr>
              <a:t>https://livemanchesterac.sharepoint.com/sites/UOM-HUM-DA/PGR-Handbook</a:t>
            </a:r>
            <a:r>
              <a:rPr lang="en-US" sz="1600" dirty="0"/>
              <a:t> This is a vital resource for you, about all aspects of the </a:t>
            </a:r>
            <a:r>
              <a:rPr lang="en-US" sz="1600" dirty="0" err="1"/>
              <a:t>programme</a:t>
            </a:r>
            <a:r>
              <a:rPr lang="en-US" sz="1600" dirty="0"/>
              <a:t>.</a:t>
            </a:r>
          </a:p>
        </p:txBody>
      </p:sp>
    </p:spTree>
    <p:extLst>
      <p:ext uri="{BB962C8B-B14F-4D97-AF65-F5344CB8AC3E}">
        <p14:creationId xmlns:p14="http://schemas.microsoft.com/office/powerpoint/2010/main" val="4224231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thesis</a:t>
            </a:r>
          </a:p>
        </p:txBody>
      </p:sp>
      <p:sp>
        <p:nvSpPr>
          <p:cNvPr id="3" name="Content Placeholder 2"/>
          <p:cNvSpPr>
            <a:spLocks noGrp="1"/>
          </p:cNvSpPr>
          <p:nvPr>
            <p:ph idx="1"/>
          </p:nvPr>
        </p:nvSpPr>
        <p:spPr/>
        <p:txBody>
          <a:bodyPr>
            <a:normAutofit lnSpcReduction="10000"/>
          </a:bodyPr>
          <a:lstStyle/>
          <a:p>
            <a:r>
              <a:rPr lang="en-US" dirty="0"/>
              <a:t>80,000 words</a:t>
            </a:r>
          </a:p>
          <a:p>
            <a:r>
              <a:rPr lang="en-US" dirty="0"/>
              <a:t>Normally has 6 chapters, plus intro and conclusion</a:t>
            </a:r>
          </a:p>
          <a:p>
            <a:r>
              <a:rPr lang="en-US" dirty="0"/>
              <a:t>Examined by two examiners – 1 internal and 1 external to UoM</a:t>
            </a:r>
          </a:p>
          <a:p>
            <a:r>
              <a:rPr lang="en-US" dirty="0"/>
              <a:t>The thesis must make a contribution to knowledge – this sounds intimidating (because it is!) but also very EXCITING!</a:t>
            </a:r>
          </a:p>
          <a:p>
            <a:r>
              <a:rPr lang="en-US" dirty="0"/>
              <a:t>It’s your chance to immerse yourself in a set of intellectual debates, theories, and empirical worlds; to engage actively in academic culture in the department and through conferences, presentations, and publications; and to contribute your own research to your field</a:t>
            </a:r>
          </a:p>
        </p:txBody>
      </p:sp>
    </p:spTree>
    <p:extLst>
      <p:ext uri="{BB962C8B-B14F-4D97-AF65-F5344CB8AC3E}">
        <p14:creationId xmlns:p14="http://schemas.microsoft.com/office/powerpoint/2010/main" val="3684671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Supervision</a:t>
            </a:r>
          </a:p>
        </p:txBody>
      </p:sp>
      <p:sp>
        <p:nvSpPr>
          <p:cNvPr id="3" name="Content Placeholder 2"/>
          <p:cNvSpPr>
            <a:spLocks noGrp="1"/>
          </p:cNvSpPr>
          <p:nvPr>
            <p:ph idx="1"/>
          </p:nvPr>
        </p:nvSpPr>
        <p:spPr/>
        <p:txBody>
          <a:bodyPr>
            <a:normAutofit fontScale="77500" lnSpcReduction="20000"/>
          </a:bodyPr>
          <a:lstStyle/>
          <a:p>
            <a:r>
              <a:rPr lang="en-US" dirty="0"/>
              <a:t>Supervision is by teams of 2, occasionally 3 academic staff. One will often be named the ‘main’ supervisor but the norm is ‘co-supervision’</a:t>
            </a:r>
          </a:p>
          <a:p>
            <a:r>
              <a:rPr lang="en-US" dirty="0"/>
              <a:t>Regular contact, supervisions every 2 or 3 weeks (typically one hour) – less frequently when on fieldwork and in later stages of writing</a:t>
            </a:r>
          </a:p>
          <a:p>
            <a:r>
              <a:rPr lang="en-US" dirty="0"/>
              <a:t>Supervisors discuss your ideas, read and give comments on your writing in progress, give guidance, suggestions, criticism – all towards helping you fashion your own thesis</a:t>
            </a:r>
          </a:p>
          <a:p>
            <a:r>
              <a:rPr lang="en-US" dirty="0"/>
              <a:t>Supervisors also provide support in other ways – introductions, guidance on conference papers, publishing etc. – always feel free to ask them for this kind of extra-thesis advice, it is part of the supervision process</a:t>
            </a:r>
          </a:p>
          <a:p>
            <a:r>
              <a:rPr lang="en-US" dirty="0"/>
              <a:t>Your first port of call in case of academic or personal difficulties</a:t>
            </a:r>
          </a:p>
          <a:p>
            <a:r>
              <a:rPr lang="en-US" dirty="0"/>
              <a:t>It is your responsibility to arrange regular supervisions, and to keep your supervisors apprised of your progress</a:t>
            </a:r>
          </a:p>
        </p:txBody>
      </p:sp>
    </p:spTree>
    <p:extLst>
      <p:ext uri="{BB962C8B-B14F-4D97-AF65-F5344CB8AC3E}">
        <p14:creationId xmlns:p14="http://schemas.microsoft.com/office/powerpoint/2010/main" val="30909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Mid-year and annual reviews, &amp; monitoring progress on </a:t>
            </a:r>
            <a:r>
              <a:rPr lang="en-US" dirty="0" err="1"/>
              <a:t>eProg</a:t>
            </a:r>
            <a:endParaRPr lang="en-US" dirty="0"/>
          </a:p>
        </p:txBody>
      </p:sp>
      <p:sp>
        <p:nvSpPr>
          <p:cNvPr id="3" name="Content Placeholder 2"/>
          <p:cNvSpPr>
            <a:spLocks noGrp="1"/>
          </p:cNvSpPr>
          <p:nvPr>
            <p:ph idx="1"/>
          </p:nvPr>
        </p:nvSpPr>
        <p:spPr>
          <a:xfrm>
            <a:off x="498474" y="1921396"/>
            <a:ext cx="8170964" cy="4710897"/>
          </a:xfrm>
        </p:spPr>
        <p:txBody>
          <a:bodyPr>
            <a:normAutofit fontScale="77500" lnSpcReduction="20000"/>
          </a:bodyPr>
          <a:lstStyle/>
          <a:p>
            <a:r>
              <a:rPr lang="en-US" dirty="0"/>
              <a:t>Your progress will be reviewed twice each year </a:t>
            </a:r>
          </a:p>
          <a:p>
            <a:r>
              <a:rPr lang="en-US" dirty="0"/>
              <a:t>After six months (the ‘mid-year review’) by your supervisory team, to check you are progressing well, identify any issues, and plan out the remaining year</a:t>
            </a:r>
          </a:p>
          <a:p>
            <a:r>
              <a:rPr lang="en-US" dirty="0"/>
              <a:t>At the end of the academic year (June-early July) by a panel consisting of your supervisors plus one other academic from within sociology – the ‘annual review’</a:t>
            </a:r>
          </a:p>
          <a:p>
            <a:r>
              <a:rPr lang="en-US" dirty="0"/>
              <a:t>For the annual review, you submit 8,000 words of documents reflecting your writing and progress, and these form the basis for discussion at the hour-long review meeting. The nature of the submitted content varies dependent on your year</a:t>
            </a:r>
          </a:p>
          <a:p>
            <a:r>
              <a:rPr lang="en-US" dirty="0"/>
              <a:t>The purpose of the reviewing system is to consolidate progress, to identify and problems or potential problems, and to </a:t>
            </a:r>
            <a:r>
              <a:rPr lang="en-US" dirty="0" err="1"/>
              <a:t>familiarise</a:t>
            </a:r>
            <a:r>
              <a:rPr lang="en-US" dirty="0"/>
              <a:t> you with the external review process which will culminate in your PhD oral exam or ‘viva’</a:t>
            </a:r>
          </a:p>
          <a:p>
            <a:r>
              <a:rPr lang="en-US" dirty="0"/>
              <a:t>The annual review is a formal stage that needs to be passed in order to progress to the next year, though there is opportunity to revise and resubmit for a second review 12 weeks later (early September). More information about the annual review is in the online Postgraduate Research Handbook, ‘progress and reviews’ section</a:t>
            </a:r>
          </a:p>
        </p:txBody>
      </p:sp>
    </p:spTree>
    <p:extLst>
      <p:ext uri="{BB962C8B-B14F-4D97-AF65-F5344CB8AC3E}">
        <p14:creationId xmlns:p14="http://schemas.microsoft.com/office/powerpoint/2010/main" val="1370103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eProg</a:t>
            </a:r>
            <a:endParaRPr lang="en-US" dirty="0"/>
          </a:p>
        </p:txBody>
      </p:sp>
      <p:sp>
        <p:nvSpPr>
          <p:cNvPr id="3" name="Content Placeholder 2"/>
          <p:cNvSpPr>
            <a:spLocks noGrp="1"/>
          </p:cNvSpPr>
          <p:nvPr>
            <p:ph idx="1"/>
          </p:nvPr>
        </p:nvSpPr>
        <p:spPr/>
        <p:txBody>
          <a:bodyPr>
            <a:normAutofit lnSpcReduction="10000"/>
          </a:bodyPr>
          <a:lstStyle/>
          <a:p>
            <a:r>
              <a:rPr lang="en-US" dirty="0"/>
              <a:t>Our online platform used to keep records of meetings with supervisors and progress made (e.g. annual reviews) – you will become very familiar with it! Please keep up to date with </a:t>
            </a:r>
            <a:r>
              <a:rPr lang="en-US" dirty="0" err="1"/>
              <a:t>eProg</a:t>
            </a:r>
            <a:r>
              <a:rPr lang="en-US" dirty="0"/>
              <a:t> steps</a:t>
            </a:r>
          </a:p>
          <a:p>
            <a:r>
              <a:rPr lang="en-US" dirty="0"/>
              <a:t>Provides email prompts to action which is useful</a:t>
            </a:r>
          </a:p>
          <a:p>
            <a:r>
              <a:rPr lang="en-US" dirty="0"/>
              <a:t>Source of documentation relating to key steps like gaining ethical clearance for your research (around May/June of year 1) or applying for specific kinds of funding, etc.</a:t>
            </a:r>
          </a:p>
          <a:p>
            <a:r>
              <a:rPr lang="en-US" dirty="0"/>
              <a:t>Important to respond to the </a:t>
            </a:r>
            <a:r>
              <a:rPr lang="en-US" dirty="0" err="1"/>
              <a:t>eProg</a:t>
            </a:r>
            <a:r>
              <a:rPr lang="en-US" dirty="0"/>
              <a:t> system when you or your supervisors receive messages – the system needs to be told when things have been done</a:t>
            </a:r>
          </a:p>
        </p:txBody>
      </p:sp>
    </p:spTree>
    <p:extLst>
      <p:ext uri="{BB962C8B-B14F-4D97-AF65-F5344CB8AC3E}">
        <p14:creationId xmlns:p14="http://schemas.microsoft.com/office/powerpoint/2010/main" val="21164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4BA1E-0266-B7D6-BEF7-91521356F423}"/>
              </a:ext>
            </a:extLst>
          </p:cNvPr>
          <p:cNvSpPr>
            <a:spLocks noGrp="1"/>
          </p:cNvSpPr>
          <p:nvPr>
            <p:ph type="title"/>
          </p:nvPr>
        </p:nvSpPr>
        <p:spPr/>
        <p:txBody>
          <a:bodyPr/>
          <a:lstStyle/>
          <a:p>
            <a:r>
              <a:rPr lang="en-GB" dirty="0"/>
              <a:t>Questions so far?</a:t>
            </a:r>
          </a:p>
        </p:txBody>
      </p:sp>
      <p:sp>
        <p:nvSpPr>
          <p:cNvPr id="3" name="Content Placeholder 2">
            <a:extLst>
              <a:ext uri="{FF2B5EF4-FFF2-40B4-BE49-F238E27FC236}">
                <a16:creationId xmlns:a16="http://schemas.microsoft.com/office/drawing/2014/main" id="{C9CAE372-F4EB-16AE-A9A8-7CC4E9E20476}"/>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2603742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ake a break png"/>
          <p:cNvPicPr>
            <a:picLocks noChangeAspect="1" noChangeArrowheads="1"/>
          </p:cNvPicPr>
          <p:nvPr/>
        </p:nvPicPr>
        <p:blipFill rotWithShape="1">
          <a:blip r:embed="rId2">
            <a:extLst>
              <a:ext uri="{28A0092B-C50C-407E-A947-70E740481C1C}">
                <a14:useLocalDpi xmlns:a14="http://schemas.microsoft.com/office/drawing/2010/main" val="0"/>
              </a:ext>
            </a:extLst>
          </a:blip>
          <a:srcRect t="12121" b="13905"/>
          <a:stretch/>
        </p:blipFill>
        <p:spPr bwMode="auto">
          <a:xfrm>
            <a:off x="1095448" y="857257"/>
            <a:ext cx="6953105" cy="5143493"/>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323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61258"/>
            <a:ext cx="7556313" cy="1001486"/>
          </a:xfrm>
        </p:spPr>
        <p:txBody>
          <a:bodyPr/>
          <a:lstStyle/>
          <a:p>
            <a:r>
              <a:rPr lang="en-US" dirty="0"/>
              <a:t>Research and conference funds – the RTSG and SERB, and Key Travel</a:t>
            </a:r>
          </a:p>
        </p:txBody>
      </p:sp>
      <p:sp>
        <p:nvSpPr>
          <p:cNvPr id="3" name="Content Placeholder 2"/>
          <p:cNvSpPr>
            <a:spLocks noGrp="1"/>
          </p:cNvSpPr>
          <p:nvPr>
            <p:ph idx="1"/>
          </p:nvPr>
        </p:nvSpPr>
        <p:spPr>
          <a:xfrm>
            <a:off x="217714" y="1632857"/>
            <a:ext cx="7837073" cy="5334000"/>
          </a:xfrm>
        </p:spPr>
        <p:txBody>
          <a:bodyPr>
            <a:noAutofit/>
          </a:bodyPr>
          <a:lstStyle/>
          <a:p>
            <a:r>
              <a:rPr lang="en-US" sz="1400" dirty="0"/>
              <a:t>Students funded by the School of Social Sciences or the ESRC/NWSSDTP are provided with a </a:t>
            </a:r>
            <a:r>
              <a:rPr lang="en-US" sz="1400" b="1" dirty="0"/>
              <a:t>Research Training and Support Grant (RTSG) of £1,000 each year</a:t>
            </a:r>
            <a:r>
              <a:rPr lang="en-US" sz="1400" dirty="0"/>
              <a:t>. For more info, please see the Online PGR Handbook: </a:t>
            </a:r>
            <a:r>
              <a:rPr lang="en-US" sz="1400" dirty="0">
                <a:hlinkClick r:id="rId2"/>
              </a:rPr>
              <a:t>https://livemanchesterac.sharepoint.com/sites/UOM-HUM-DA/PGR-Handbook</a:t>
            </a:r>
            <a:r>
              <a:rPr lang="en-US" sz="1400" dirty="0"/>
              <a:t> </a:t>
            </a:r>
          </a:p>
          <a:p>
            <a:r>
              <a:rPr lang="en-US" sz="1400" dirty="0"/>
              <a:t>Students who are self-funded or by another institution without an RTSG equivalent can claim on the </a:t>
            </a:r>
            <a:r>
              <a:rPr lang="en-US" sz="1400" b="1" dirty="0"/>
              <a:t>Student Experience and Recruitment Budget (SERB). </a:t>
            </a:r>
            <a:r>
              <a:rPr lang="en-US" sz="1400" dirty="0"/>
              <a:t>The max claim per year is </a:t>
            </a:r>
            <a:r>
              <a:rPr lang="en-US" sz="1400" b="1" dirty="0"/>
              <a:t>c£500</a:t>
            </a:r>
            <a:r>
              <a:rPr lang="en-US" sz="1400" dirty="0"/>
              <a:t>. The PGR Director will remind you periodically about applying for SERB, and you should </a:t>
            </a:r>
            <a:r>
              <a:rPr lang="en-US" sz="1400" b="1" dirty="0"/>
              <a:t>contact me to discuss a potential SERB spend before you make it – you need my approval in advance.</a:t>
            </a:r>
          </a:p>
          <a:p>
            <a:r>
              <a:rPr lang="en-US" sz="1400" dirty="0"/>
              <a:t>Travel and accommodation (whether funded from RTSG or SERB) </a:t>
            </a:r>
            <a:r>
              <a:rPr lang="en-US" sz="1400" b="1" u="sng" dirty="0"/>
              <a:t>must be purchased directly by the travel agency Key Travel</a:t>
            </a:r>
            <a:r>
              <a:rPr lang="en-US" sz="1400" b="1" dirty="0"/>
              <a:t> </a:t>
            </a:r>
            <a:r>
              <a:rPr lang="en-US" sz="1400" dirty="0"/>
              <a:t>(after you have received approval for the spend from me, if it’s from SERB) </a:t>
            </a:r>
            <a:r>
              <a:rPr lang="en-US" sz="1400" b="1" u="sng" dirty="0"/>
              <a:t>you cannot pay for it yourself and then claim it back – no exceptions!</a:t>
            </a:r>
            <a:r>
              <a:rPr lang="en-US" sz="1400" b="1" dirty="0"/>
              <a:t> </a:t>
            </a:r>
          </a:p>
          <a:p>
            <a:pPr lvl="1"/>
            <a:r>
              <a:rPr lang="en-US" sz="1200" dirty="0"/>
              <a:t>You need to register for Key Travel with your UoM email and student number to do this. </a:t>
            </a:r>
            <a:r>
              <a:rPr lang="en-US" sz="1200" dirty="0">
                <a:hlinkClick r:id="rId3"/>
              </a:rPr>
              <a:t>https://www.keytravel.com</a:t>
            </a:r>
            <a:r>
              <a:rPr lang="en-US" sz="1200" dirty="0"/>
              <a:t> </a:t>
            </a:r>
          </a:p>
          <a:p>
            <a:r>
              <a:rPr lang="en-US" sz="1400" b="1" dirty="0"/>
              <a:t>The Faculty of Humanities also has a research expenses fund </a:t>
            </a:r>
            <a:r>
              <a:rPr lang="en-US" sz="1400" dirty="0"/>
              <a:t>(including for larger expenses in the thousands, if you have a good case). You will be emailed about this periodically by the UoM Doctoral College (not by me) – one of many reasons why it’s vital that you’re attentive to all UoM emails</a:t>
            </a:r>
          </a:p>
        </p:txBody>
      </p:sp>
    </p:spTree>
    <p:extLst>
      <p:ext uri="{BB962C8B-B14F-4D97-AF65-F5344CB8AC3E}">
        <p14:creationId xmlns:p14="http://schemas.microsoft.com/office/powerpoint/2010/main" val="2975234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SOCY60510</a:t>
            </a:r>
            <a:br>
              <a:rPr lang="en-US" dirty="0"/>
            </a:br>
            <a:r>
              <a:rPr lang="en-US" dirty="0"/>
              <a:t>Sociology PhD Research Workshop</a:t>
            </a:r>
          </a:p>
        </p:txBody>
      </p:sp>
      <p:sp>
        <p:nvSpPr>
          <p:cNvPr id="3" name="Content Placeholder 2"/>
          <p:cNvSpPr>
            <a:spLocks noGrp="1"/>
          </p:cNvSpPr>
          <p:nvPr>
            <p:ph idx="1"/>
          </p:nvPr>
        </p:nvSpPr>
        <p:spPr>
          <a:xfrm>
            <a:off x="498473" y="2370665"/>
            <a:ext cx="8147815" cy="4319501"/>
          </a:xfrm>
        </p:spPr>
        <p:txBody>
          <a:bodyPr>
            <a:normAutofit fontScale="85000" lnSpcReduction="20000"/>
          </a:bodyPr>
          <a:lstStyle/>
          <a:p>
            <a:r>
              <a:rPr lang="en-US" dirty="0"/>
              <a:t>Taught by Professor Andy Miles in semesters 1 and 2, fortnightly </a:t>
            </a:r>
            <a:r>
              <a:rPr lang="en-US" b="1" dirty="0"/>
              <a:t>starting next week </a:t>
            </a:r>
            <a:r>
              <a:rPr lang="en-US" dirty="0"/>
              <a:t>– Andy will email you the </a:t>
            </a:r>
            <a:r>
              <a:rPr lang="en-US" dirty="0" err="1"/>
              <a:t>programme</a:t>
            </a:r>
            <a:endParaRPr lang="en-US" dirty="0"/>
          </a:p>
          <a:p>
            <a:r>
              <a:rPr lang="en-US" dirty="0"/>
              <a:t>An integral part of our PGR </a:t>
            </a:r>
            <a:r>
              <a:rPr lang="en-US" dirty="0" err="1"/>
              <a:t>programme</a:t>
            </a:r>
            <a:r>
              <a:rPr lang="en-US" dirty="0"/>
              <a:t> - develops your </a:t>
            </a:r>
            <a:r>
              <a:rPr lang="en-US" b="1" dirty="0"/>
              <a:t>core</a:t>
            </a:r>
            <a:r>
              <a:rPr lang="en-US" dirty="0"/>
              <a:t> </a:t>
            </a:r>
            <a:r>
              <a:rPr lang="en-US" b="1" dirty="0"/>
              <a:t>generic research skills, and practitioner and professional skills</a:t>
            </a:r>
            <a:r>
              <a:rPr lang="en-US" dirty="0"/>
              <a:t>, </a:t>
            </a:r>
            <a:r>
              <a:rPr lang="en-GB" dirty="0"/>
              <a:t>that combine with the substantive skills of your supervisions. It includes the Sociology Seminar (more below)</a:t>
            </a:r>
          </a:p>
          <a:p>
            <a:r>
              <a:rPr lang="en-US" dirty="0"/>
              <a:t>It also helps build collegiality and the sharing of research and academic experience among the Sociology PGR cohort</a:t>
            </a:r>
          </a:p>
          <a:p>
            <a:r>
              <a:rPr lang="en-US" dirty="0"/>
              <a:t>All PGR students are required to attend, except when away for fieldwork</a:t>
            </a:r>
          </a:p>
          <a:p>
            <a:r>
              <a:rPr lang="en-US" dirty="0"/>
              <a:t>Includes a PGR-</a:t>
            </a:r>
            <a:r>
              <a:rPr lang="en-US" dirty="0" err="1"/>
              <a:t>organised</a:t>
            </a:r>
            <a:r>
              <a:rPr lang="en-US" dirty="0"/>
              <a:t> Conference in June – Andy will seek an </a:t>
            </a:r>
            <a:r>
              <a:rPr lang="en-US" dirty="0" err="1"/>
              <a:t>organising</a:t>
            </a:r>
            <a:r>
              <a:rPr lang="en-US" dirty="0"/>
              <a:t>-committee for these early on. </a:t>
            </a:r>
            <a:r>
              <a:rPr lang="en-US" dirty="0" err="1"/>
              <a:t>Organising</a:t>
            </a:r>
            <a:r>
              <a:rPr lang="en-US" dirty="0"/>
              <a:t> and speaking at these are valuable experiences and good for your academic CV-building. We expect all PGR students to speak at at least one seminar or conference a year, which is noted in your annual review.</a:t>
            </a:r>
          </a:p>
        </p:txBody>
      </p:sp>
    </p:spTree>
    <p:extLst>
      <p:ext uri="{BB962C8B-B14F-4D97-AF65-F5344CB8AC3E}">
        <p14:creationId xmlns:p14="http://schemas.microsoft.com/office/powerpoint/2010/main" val="3655513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PGR Sociology Colloquium</a:t>
            </a:r>
            <a:br>
              <a:rPr lang="en-US" dirty="0"/>
            </a:br>
            <a:r>
              <a:rPr lang="en-US" dirty="0"/>
              <a:t>and social events</a:t>
            </a:r>
          </a:p>
        </p:txBody>
      </p:sp>
      <p:sp>
        <p:nvSpPr>
          <p:cNvPr id="3" name="Content Placeholder 2"/>
          <p:cNvSpPr>
            <a:spLocks noGrp="1"/>
          </p:cNvSpPr>
          <p:nvPr>
            <p:ph idx="1"/>
          </p:nvPr>
        </p:nvSpPr>
        <p:spPr/>
        <p:txBody>
          <a:bodyPr>
            <a:normAutofit fontScale="92500" lnSpcReduction="20000"/>
          </a:bodyPr>
          <a:lstStyle/>
          <a:p>
            <a:r>
              <a:rPr lang="en-US" dirty="0"/>
              <a:t>The Sociology Colloquium is a monthly self-</a:t>
            </a:r>
            <a:r>
              <a:rPr lang="en-US" dirty="0" err="1"/>
              <a:t>organised</a:t>
            </a:r>
            <a:r>
              <a:rPr lang="en-US" dirty="0"/>
              <a:t> space run by and for Sociology PhD students to practice presentation skills, test and discuss ideas, and receive feedback in a collegial environment</a:t>
            </a:r>
          </a:p>
          <a:p>
            <a:r>
              <a:rPr lang="en-US" dirty="0"/>
              <a:t>The current </a:t>
            </a:r>
            <a:r>
              <a:rPr lang="en-US" dirty="0" err="1"/>
              <a:t>organisers</a:t>
            </a:r>
            <a:r>
              <a:rPr lang="en-US" dirty="0"/>
              <a:t> will email the group listserv to announce this semester’s talks</a:t>
            </a:r>
          </a:p>
          <a:p>
            <a:r>
              <a:rPr lang="en-US" dirty="0"/>
              <a:t>Your reps in consultation with me will </a:t>
            </a:r>
            <a:r>
              <a:rPr lang="en-US" dirty="0" err="1"/>
              <a:t>organise</a:t>
            </a:r>
            <a:r>
              <a:rPr lang="en-US" dirty="0"/>
              <a:t> 2 or 3 social events during the year, such as visits to museums, art exhibitions, walking tours etc. If you have any suggestions for a group event –please contact your reps or me</a:t>
            </a:r>
          </a:p>
          <a:p>
            <a:r>
              <a:rPr lang="en-US" dirty="0"/>
              <a:t>These social events are an important way of building the PGR community, meeting new people, enjoying the life of the city and region</a:t>
            </a:r>
          </a:p>
        </p:txBody>
      </p:sp>
    </p:spTree>
    <p:extLst>
      <p:ext uri="{BB962C8B-B14F-4D97-AF65-F5344CB8AC3E}">
        <p14:creationId xmlns:p14="http://schemas.microsoft.com/office/powerpoint/2010/main" val="4202871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Departmental Seminar</a:t>
            </a:r>
          </a:p>
        </p:txBody>
      </p:sp>
      <p:sp>
        <p:nvSpPr>
          <p:cNvPr id="3" name="Content Placeholder 2"/>
          <p:cNvSpPr>
            <a:spLocks noGrp="1"/>
          </p:cNvSpPr>
          <p:nvPr>
            <p:ph idx="1"/>
          </p:nvPr>
        </p:nvSpPr>
        <p:spPr>
          <a:xfrm>
            <a:off x="498473" y="1266567"/>
            <a:ext cx="7556313" cy="4874741"/>
          </a:xfrm>
        </p:spPr>
        <p:txBody>
          <a:bodyPr>
            <a:noAutofit/>
          </a:bodyPr>
          <a:lstStyle/>
          <a:p>
            <a:r>
              <a:rPr lang="en-GB" sz="1600" dirty="0"/>
              <a:t>This is the Department’s main forum for academic staff to share and discuss our research – typically a new book, article, or the founding of a new research project</a:t>
            </a:r>
          </a:p>
          <a:p>
            <a:r>
              <a:rPr lang="en-GB" sz="1600" dirty="0"/>
              <a:t>Attended by academic staff and PGR students, it is a valuable opportunity for us all to meet and discuss as a research community. You are all invited to come for a coffee with the speaker afterwards (Andy organises this)</a:t>
            </a:r>
          </a:p>
          <a:p>
            <a:r>
              <a:rPr lang="en-GB" sz="1600" dirty="0"/>
              <a:t>The structure is a 40-minute presentation followed by open questions</a:t>
            </a:r>
          </a:p>
          <a:p>
            <a:r>
              <a:rPr lang="en-GB" sz="1600" dirty="0"/>
              <a:t>The seminar is also an opportunity for you to: learn about research in the department; to hear about developments in sociology outside of your own particular field (vital if you are seeking to become an academic); and to gain experience in presentation styles (vital to your training for conference etc. presentations); and to practice formulating questions</a:t>
            </a:r>
          </a:p>
          <a:p>
            <a:r>
              <a:rPr lang="en-GB" sz="1600" dirty="0"/>
              <a:t>Integrated in the schedule of the PhD Workshop. PGR attendance is required</a:t>
            </a:r>
          </a:p>
          <a:p>
            <a:r>
              <a:rPr lang="en-US" sz="1600" dirty="0"/>
              <a:t>2 or 3 times a semester, on Wednesday afternoons for one hour, </a:t>
            </a:r>
            <a:r>
              <a:rPr lang="en-US" sz="1600" dirty="0" err="1"/>
              <a:t>organised</a:t>
            </a:r>
            <a:r>
              <a:rPr lang="en-US" sz="1600" dirty="0"/>
              <a:t> by an academic member of staff. The dates are in the PhD Workshop handbook that Kate emailed you, with details of speakers to follow. The first seminar will take place on the afternoon of </a:t>
            </a:r>
            <a:r>
              <a:rPr lang="en-US" sz="1600" b="1" dirty="0"/>
              <a:t>Wednesday, 21</a:t>
            </a:r>
            <a:r>
              <a:rPr lang="en-US" sz="1600" b="1" baseline="30000" dirty="0"/>
              <a:t>st</a:t>
            </a:r>
            <a:r>
              <a:rPr lang="en-US" sz="1600" b="1" dirty="0"/>
              <a:t> October</a:t>
            </a:r>
            <a:endParaRPr lang="en-US" sz="1600" dirty="0"/>
          </a:p>
        </p:txBody>
      </p:sp>
    </p:spTree>
    <p:extLst>
      <p:ext uri="{BB962C8B-B14F-4D97-AF65-F5344CB8AC3E}">
        <p14:creationId xmlns:p14="http://schemas.microsoft.com/office/powerpoint/2010/main" val="3486865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2E2B4-6F28-1581-F387-E58465E9BA76}"/>
              </a:ext>
            </a:extLst>
          </p:cNvPr>
          <p:cNvSpPr>
            <a:spLocks noGrp="1"/>
          </p:cNvSpPr>
          <p:nvPr>
            <p:ph type="title"/>
          </p:nvPr>
        </p:nvSpPr>
        <p:spPr/>
        <p:txBody>
          <a:bodyPr/>
          <a:lstStyle/>
          <a:p>
            <a:r>
              <a:rPr lang="en-US" dirty="0"/>
              <a:t>Qualitative Research Methods (QRM)</a:t>
            </a:r>
          </a:p>
        </p:txBody>
      </p:sp>
      <p:sp>
        <p:nvSpPr>
          <p:cNvPr id="3" name="Content Placeholder 2">
            <a:extLst>
              <a:ext uri="{FF2B5EF4-FFF2-40B4-BE49-F238E27FC236}">
                <a16:creationId xmlns:a16="http://schemas.microsoft.com/office/drawing/2014/main" id="{99D8F6E9-8002-2ECA-FB1A-DA16B1CA02D7}"/>
              </a:ext>
            </a:extLst>
          </p:cNvPr>
          <p:cNvSpPr>
            <a:spLocks noGrp="1"/>
          </p:cNvSpPr>
          <p:nvPr>
            <p:ph idx="1"/>
          </p:nvPr>
        </p:nvSpPr>
        <p:spPr>
          <a:xfrm>
            <a:off x="498474" y="2048719"/>
            <a:ext cx="7556313" cy="4077444"/>
          </a:xfrm>
        </p:spPr>
        <p:txBody>
          <a:bodyPr>
            <a:normAutofit lnSpcReduction="10000"/>
          </a:bodyPr>
          <a:lstStyle/>
          <a:p>
            <a:r>
              <a:rPr lang="en-GB" sz="1800" dirty="0">
                <a:effectLst/>
                <a:ea typeface="Times New Roman" panose="02020603050405020304" pitchFamily="18" charset="0"/>
              </a:rPr>
              <a:t>The School of Social Sciences coordinates a suite of workshop-based course units in </a:t>
            </a:r>
            <a:r>
              <a:rPr lang="en-GB" sz="1800" b="1" dirty="0">
                <a:effectLst/>
                <a:ea typeface="Times New Roman" panose="02020603050405020304" pitchFamily="18" charset="0"/>
              </a:rPr>
              <a:t>Qualitative Research Methods</a:t>
            </a:r>
            <a:r>
              <a:rPr lang="en-GB" sz="1800" dirty="0">
                <a:effectLst/>
                <a:ea typeface="Times New Roman" panose="02020603050405020304" pitchFamily="18" charset="0"/>
              </a:rPr>
              <a:t> and these are offered by several of the disciplines in the School of Social Sciences and beyond. These are designed to meet the needs of postgraduate research students and ESRC funded students, and the requirements with respect to training in qualitative methods set out in the ESRC’s Postgraduate Training Guidelines</a:t>
            </a:r>
          </a:p>
          <a:p>
            <a:r>
              <a:rPr lang="en-GB" sz="1800" dirty="0">
                <a:effectLst/>
                <a:ea typeface="Times New Roman" panose="02020603050405020304" pitchFamily="18" charset="0"/>
              </a:rPr>
              <a:t>The aim is to offer a comprehensive and thorough training in qualitative research methodologies that will prepare students for PhD and/or later non-PhD research work inside or outside a University environment</a:t>
            </a:r>
          </a:p>
          <a:p>
            <a:r>
              <a:rPr lang="en-GB" sz="1800" dirty="0">
                <a:effectLst/>
                <a:ea typeface="Times New Roman" panose="02020603050405020304" pitchFamily="18" charset="0"/>
              </a:rPr>
              <a:t>If you wish to take one of these units, you need to consult the </a:t>
            </a:r>
            <a:r>
              <a:rPr lang="en-GB" sz="1800" b="1" dirty="0">
                <a:effectLst/>
                <a:ea typeface="Times New Roman" panose="02020603050405020304" pitchFamily="18" charset="0"/>
              </a:rPr>
              <a:t>QRM Handbook. </a:t>
            </a:r>
            <a:endParaRPr lang="en-US" dirty="0"/>
          </a:p>
        </p:txBody>
      </p:sp>
    </p:spTree>
    <p:extLst>
      <p:ext uri="{BB962C8B-B14F-4D97-AF65-F5344CB8AC3E}">
        <p14:creationId xmlns:p14="http://schemas.microsoft.com/office/powerpoint/2010/main" val="3049378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9498A-8774-E951-3AB9-5F6349D76E96}"/>
              </a:ext>
            </a:extLst>
          </p:cNvPr>
          <p:cNvSpPr>
            <a:spLocks noGrp="1"/>
          </p:cNvSpPr>
          <p:nvPr>
            <p:ph type="title"/>
          </p:nvPr>
        </p:nvSpPr>
        <p:spPr/>
        <p:txBody>
          <a:bodyPr/>
          <a:lstStyle/>
          <a:p>
            <a:r>
              <a:rPr lang="en-GB" dirty="0"/>
              <a:t>More about enrolling onto QRM modules</a:t>
            </a:r>
          </a:p>
        </p:txBody>
      </p:sp>
      <p:sp>
        <p:nvSpPr>
          <p:cNvPr id="3" name="Content Placeholder 2">
            <a:extLst>
              <a:ext uri="{FF2B5EF4-FFF2-40B4-BE49-F238E27FC236}">
                <a16:creationId xmlns:a16="http://schemas.microsoft.com/office/drawing/2014/main" id="{6CEA8D37-E0B8-76BD-B5C4-4B5BF9F80813}"/>
              </a:ext>
            </a:extLst>
          </p:cNvPr>
          <p:cNvSpPr>
            <a:spLocks noGrp="1"/>
          </p:cNvSpPr>
          <p:nvPr>
            <p:ph idx="1"/>
          </p:nvPr>
        </p:nvSpPr>
        <p:spPr/>
        <p:txBody>
          <a:bodyPr>
            <a:normAutofit/>
          </a:bodyPr>
          <a:lstStyle/>
          <a:p>
            <a:r>
              <a:rPr lang="en-GB" sz="1800" dirty="0">
                <a:effectLst/>
                <a:latin typeface="+mj-lt"/>
                <a:ea typeface="Times New Roman" panose="02020603050405020304" pitchFamily="18" charset="0"/>
                <a:cs typeface="Aptos" panose="020B0004020202020204" pitchFamily="34" charset="0"/>
              </a:rPr>
              <a:t>You are able to enrol but you will need to register onto the module (you can’t just audit). </a:t>
            </a:r>
            <a:endParaRPr lang="en-GB" sz="1800" dirty="0">
              <a:effectLst/>
              <a:latin typeface="+mj-lt"/>
              <a:ea typeface="Aptos" panose="020B0004020202020204" pitchFamily="34" charset="0"/>
              <a:cs typeface="Aptos" panose="020B0004020202020204" pitchFamily="34" charset="0"/>
            </a:endParaRPr>
          </a:p>
          <a:p>
            <a:r>
              <a:rPr lang="en-GB" sz="1800" dirty="0">
                <a:latin typeface="+mj-lt"/>
                <a:ea typeface="Times New Roman" panose="02020603050405020304" pitchFamily="18" charset="0"/>
                <a:cs typeface="Aptos" panose="020B0004020202020204" pitchFamily="34" charset="0"/>
              </a:rPr>
              <a:t>QRM is organised according to a </a:t>
            </a:r>
            <a:r>
              <a:rPr lang="en-GB" sz="1800" dirty="0">
                <a:effectLst/>
                <a:latin typeface="+mj-lt"/>
                <a:ea typeface="Times New Roman" panose="02020603050405020304" pitchFamily="18" charset="0"/>
                <a:cs typeface="Aptos" panose="020B0004020202020204" pitchFamily="34" charset="0"/>
              </a:rPr>
              <a:t>sort of pick and mix approach </a:t>
            </a:r>
          </a:p>
          <a:p>
            <a:r>
              <a:rPr lang="en-GB" sz="1800" dirty="0">
                <a:effectLst/>
                <a:latin typeface="+mj-lt"/>
                <a:ea typeface="Times New Roman" panose="02020603050405020304" pitchFamily="18" charset="0"/>
                <a:cs typeface="Aptos" panose="020B0004020202020204" pitchFamily="34" charset="0"/>
              </a:rPr>
              <a:t>You will need to select from the list of modules by the same deadline as the MA/</a:t>
            </a:r>
            <a:r>
              <a:rPr lang="en-GB" sz="1800" dirty="0" err="1">
                <a:effectLst/>
                <a:latin typeface="+mj-lt"/>
                <a:ea typeface="Times New Roman" panose="02020603050405020304" pitchFamily="18" charset="0"/>
                <a:cs typeface="Aptos" panose="020B0004020202020204" pitchFamily="34" charset="0"/>
              </a:rPr>
              <a:t>MRes</a:t>
            </a:r>
            <a:r>
              <a:rPr lang="en-GB" sz="1800" dirty="0">
                <a:effectLst/>
                <a:latin typeface="+mj-lt"/>
                <a:ea typeface="Times New Roman" panose="02020603050405020304" pitchFamily="18" charset="0"/>
                <a:cs typeface="Aptos" panose="020B0004020202020204" pitchFamily="34" charset="0"/>
              </a:rPr>
              <a:t> students – early October</a:t>
            </a:r>
            <a:r>
              <a:rPr lang="en-GB" sz="1800" dirty="0">
                <a:latin typeface="+mj-lt"/>
                <a:ea typeface="Times New Roman" panose="02020603050405020304" pitchFamily="18" charset="0"/>
                <a:cs typeface="Aptos" panose="020B0004020202020204" pitchFamily="34" charset="0"/>
              </a:rPr>
              <a:t> </a:t>
            </a:r>
          </a:p>
        </p:txBody>
      </p:sp>
    </p:spTree>
    <p:extLst>
      <p:ext uri="{BB962C8B-B14F-4D97-AF65-F5344CB8AC3E}">
        <p14:creationId xmlns:p14="http://schemas.microsoft.com/office/powerpoint/2010/main" val="248588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Feeding back</a:t>
            </a:r>
          </a:p>
        </p:txBody>
      </p:sp>
      <p:sp>
        <p:nvSpPr>
          <p:cNvPr id="3" name="Content Placeholder 2"/>
          <p:cNvSpPr>
            <a:spLocks noGrp="1"/>
          </p:cNvSpPr>
          <p:nvPr>
            <p:ph idx="1"/>
          </p:nvPr>
        </p:nvSpPr>
        <p:spPr>
          <a:xfrm>
            <a:off x="498474" y="1600200"/>
            <a:ext cx="7556313" cy="5040086"/>
          </a:xfrm>
        </p:spPr>
        <p:txBody>
          <a:bodyPr>
            <a:normAutofit fontScale="92500"/>
          </a:bodyPr>
          <a:lstStyle/>
          <a:p>
            <a:r>
              <a:rPr lang="en-US" dirty="0"/>
              <a:t>If you encounter problems that you can’t solve with your supervisors (for whatever reason), you should come to me in the first instance – I’m the PGR Personal Tutor and PGR Director</a:t>
            </a:r>
          </a:p>
          <a:p>
            <a:r>
              <a:rPr lang="en-US" dirty="0"/>
              <a:t>If that doesn’t work (for whatever reason), you should talk to Sociology’s Head of Department</a:t>
            </a:r>
          </a:p>
          <a:p>
            <a:r>
              <a:rPr lang="en-US" dirty="0"/>
              <a:t>Each year has one or more student representatives. Reps meet as a group with me 2 or 3 times a semester to feedback any student issues and to discuss possible resolutions, and represent you at the Sociology Board Meeting twice a semester</a:t>
            </a:r>
          </a:p>
          <a:p>
            <a:r>
              <a:rPr lang="en-US" dirty="0"/>
              <a:t>We really do welcome your views – do please feed back any concerns and issues to your reps or to me as and when. </a:t>
            </a:r>
            <a:r>
              <a:rPr lang="en-US" b="1" dirty="0"/>
              <a:t>Whether you are facing difficulties or have suggestions about the </a:t>
            </a:r>
            <a:r>
              <a:rPr lang="en-US" b="1" dirty="0" err="1"/>
              <a:t>programme</a:t>
            </a:r>
            <a:r>
              <a:rPr lang="en-US" b="1" dirty="0"/>
              <a:t>, your reps and I are very keen to hear from you!</a:t>
            </a:r>
          </a:p>
        </p:txBody>
      </p:sp>
    </p:spTree>
    <p:extLst>
      <p:ext uri="{BB962C8B-B14F-4D97-AF65-F5344CB8AC3E}">
        <p14:creationId xmlns:p14="http://schemas.microsoft.com/office/powerpoint/2010/main" val="2306288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96C3B-D433-C02A-6994-432F6EA4AE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230997-3DC6-604B-2F97-F939E6638DCD}"/>
              </a:ext>
            </a:extLst>
          </p:cNvPr>
          <p:cNvSpPr>
            <a:spLocks noGrp="1"/>
          </p:cNvSpPr>
          <p:nvPr>
            <p:ph type="title"/>
          </p:nvPr>
        </p:nvSpPr>
        <p:spPr/>
        <p:txBody>
          <a:bodyPr/>
          <a:lstStyle/>
          <a:p>
            <a:r>
              <a:rPr lang="en-US" dirty="0"/>
              <a:t>Student Support and Wellbeing</a:t>
            </a:r>
          </a:p>
        </p:txBody>
      </p:sp>
      <p:sp>
        <p:nvSpPr>
          <p:cNvPr id="3" name="Content Placeholder 2">
            <a:extLst>
              <a:ext uri="{FF2B5EF4-FFF2-40B4-BE49-F238E27FC236}">
                <a16:creationId xmlns:a16="http://schemas.microsoft.com/office/drawing/2014/main" id="{558E3416-6CA4-1E3A-FA05-B28CA64AFC6B}"/>
              </a:ext>
            </a:extLst>
          </p:cNvPr>
          <p:cNvSpPr>
            <a:spLocks noGrp="1"/>
          </p:cNvSpPr>
          <p:nvPr>
            <p:ph idx="1"/>
          </p:nvPr>
        </p:nvSpPr>
        <p:spPr>
          <a:xfrm>
            <a:off x="498474" y="1600200"/>
            <a:ext cx="7556313" cy="5040086"/>
          </a:xfrm>
        </p:spPr>
        <p:txBody>
          <a:bodyPr>
            <a:normAutofit/>
          </a:bodyPr>
          <a:lstStyle/>
          <a:p>
            <a:r>
              <a:rPr lang="en-US" dirty="0"/>
              <a:t>The University offers support and wellbeing for all students, including support tailored for PGR students and specific communities</a:t>
            </a:r>
          </a:p>
          <a:p>
            <a:r>
              <a:rPr lang="en-US" dirty="0"/>
              <a:t>Details of these are found via your </a:t>
            </a:r>
            <a:r>
              <a:rPr lang="en-US" dirty="0" err="1"/>
              <a:t>MyManchester</a:t>
            </a:r>
            <a:r>
              <a:rPr lang="en-US" dirty="0"/>
              <a:t>, the main landing page on the UoM website when you log in</a:t>
            </a:r>
          </a:p>
          <a:p>
            <a:r>
              <a:rPr lang="en-US" dirty="0"/>
              <a:t>E.g. </a:t>
            </a:r>
            <a:r>
              <a:rPr lang="en-US" dirty="0">
                <a:hlinkClick r:id="rId2"/>
              </a:rPr>
              <a:t>https://www.studentsupport.manchester.ac.uk/tailored-support/pgrstudents/</a:t>
            </a:r>
            <a:r>
              <a:rPr lang="en-US" dirty="0"/>
              <a:t> </a:t>
            </a:r>
          </a:p>
          <a:p>
            <a:r>
              <a:rPr lang="en-US" dirty="0"/>
              <a:t>and </a:t>
            </a:r>
            <a:r>
              <a:rPr lang="en-US" dirty="0">
                <a:hlinkClick r:id="rId3"/>
              </a:rPr>
              <a:t>https://www.studentsupport.manchester.ac.uk/tailored-support/</a:t>
            </a:r>
            <a:r>
              <a:rPr lang="en-US" dirty="0"/>
              <a:t> </a:t>
            </a:r>
          </a:p>
        </p:txBody>
      </p:sp>
    </p:spTree>
    <p:extLst>
      <p:ext uri="{BB962C8B-B14F-4D97-AF65-F5344CB8AC3E}">
        <p14:creationId xmlns:p14="http://schemas.microsoft.com/office/powerpoint/2010/main" val="4011471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a:t>
            </a:r>
            <a:br>
              <a:rPr lang="en-US" dirty="0"/>
            </a:br>
            <a:r>
              <a:rPr lang="en-US" dirty="0"/>
              <a:t>Email and PG Newsletter</a:t>
            </a:r>
          </a:p>
        </p:txBody>
      </p:sp>
      <p:sp>
        <p:nvSpPr>
          <p:cNvPr id="3" name="Content Placeholder 2"/>
          <p:cNvSpPr>
            <a:spLocks noGrp="1"/>
          </p:cNvSpPr>
          <p:nvPr>
            <p:ph idx="1"/>
          </p:nvPr>
        </p:nvSpPr>
        <p:spPr>
          <a:xfrm>
            <a:off x="498474" y="1981200"/>
            <a:ext cx="7556313" cy="4561114"/>
          </a:xfrm>
        </p:spPr>
        <p:txBody>
          <a:bodyPr>
            <a:normAutofit fontScale="85000" lnSpcReduction="20000"/>
          </a:bodyPr>
          <a:lstStyle/>
          <a:p>
            <a:r>
              <a:rPr lang="en-US" dirty="0"/>
              <a:t>Email is our main means of communication – if you have been emailed about something we consider you to have been adequately informed </a:t>
            </a:r>
          </a:p>
          <a:p>
            <a:r>
              <a:rPr lang="en-US" dirty="0"/>
              <a:t>Please use only your university email address when in contact with UoM, and </a:t>
            </a:r>
            <a:r>
              <a:rPr lang="en-US" b="1" dirty="0"/>
              <a:t>check it at least every other day</a:t>
            </a:r>
          </a:p>
          <a:p>
            <a:r>
              <a:rPr lang="en-US" dirty="0"/>
              <a:t>Various members of the UoM Doctoral Academy and I will send you regular emails, and you will receive Department, School, and Faculty emails about events, talks, research funds, etc. There is a dedicated Sociology PGR email list – if you would like to share something academic or related on it, you can send to the list and I will approve it</a:t>
            </a:r>
          </a:p>
          <a:p>
            <a:r>
              <a:rPr lang="en-US" b="1" dirty="0"/>
              <a:t>Email your supervisors now to arrange your first supervision for next week</a:t>
            </a:r>
            <a:r>
              <a:rPr lang="en-US" dirty="0"/>
              <a:t>, if you or they haven’t done so already</a:t>
            </a:r>
          </a:p>
          <a:p>
            <a:r>
              <a:rPr lang="en-US" dirty="0"/>
              <a:t>Sociology Postgraduate Newsletter: aggregating the main events, news, notifications etc. twice a semester. Edited by a PhD student (Kate </a:t>
            </a:r>
            <a:r>
              <a:rPr lang="en-US" dirty="0" err="1"/>
              <a:t>Dangar</a:t>
            </a:r>
            <a:r>
              <a:rPr lang="en-US" dirty="0"/>
              <a:t>). Kate will shortly invite you to send your bios and a photo to the Newsletter to introduce yourself to the department</a:t>
            </a:r>
          </a:p>
        </p:txBody>
      </p:sp>
    </p:spTree>
    <p:extLst>
      <p:ext uri="{BB962C8B-B14F-4D97-AF65-F5344CB8AC3E}">
        <p14:creationId xmlns:p14="http://schemas.microsoft.com/office/powerpoint/2010/main" val="4055551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Desks, computers and lockers</a:t>
            </a:r>
          </a:p>
        </p:txBody>
      </p:sp>
      <p:sp>
        <p:nvSpPr>
          <p:cNvPr id="3" name="Content Placeholder 2"/>
          <p:cNvSpPr>
            <a:spLocks noGrp="1"/>
          </p:cNvSpPr>
          <p:nvPr>
            <p:ph idx="1"/>
          </p:nvPr>
        </p:nvSpPr>
        <p:spPr>
          <a:xfrm>
            <a:off x="83128" y="1199408"/>
            <a:ext cx="8063346" cy="5658592"/>
          </a:xfrm>
        </p:spPr>
        <p:txBody>
          <a:bodyPr>
            <a:normAutofit fontScale="62500" lnSpcReduction="20000"/>
          </a:bodyPr>
          <a:lstStyle/>
          <a:p>
            <a:r>
              <a:rPr lang="en-US" dirty="0"/>
              <a:t>We have PGR desks in the open plan area of the department, 3</a:t>
            </a:r>
            <a:r>
              <a:rPr lang="en-US" baseline="30000" dirty="0"/>
              <a:t>rd</a:t>
            </a:r>
            <a:r>
              <a:rPr lang="en-US" dirty="0"/>
              <a:t> floor Arthur Lewis Building (the third floor is split in two between Sociology and Economics) – we will visit it together this afternoon. </a:t>
            </a:r>
            <a:r>
              <a:rPr lang="en-US" b="1" dirty="0"/>
              <a:t>Your desks will move to the 2</a:t>
            </a:r>
            <a:r>
              <a:rPr lang="en-US" b="1" baseline="30000" dirty="0"/>
              <a:t>nd</a:t>
            </a:r>
            <a:r>
              <a:rPr lang="en-US" b="1" dirty="0"/>
              <a:t> floor of ALB in December.</a:t>
            </a:r>
          </a:p>
          <a:p>
            <a:r>
              <a:rPr lang="en-US" dirty="0"/>
              <a:t>If you work in the department </a:t>
            </a:r>
            <a:r>
              <a:rPr lang="en-US" b="1" dirty="0"/>
              <a:t>3 or more days a week, you can claim a desk </a:t>
            </a:r>
            <a:r>
              <a:rPr lang="en-US" dirty="0"/>
              <a:t>as your own. Please do so this week or next, leaving a clear note with your name, and notify me of the desk number you have chosen. </a:t>
            </a:r>
            <a:r>
              <a:rPr lang="en-US" b="1" dirty="0"/>
              <a:t>Please let me know which desk you have chosen</a:t>
            </a:r>
          </a:p>
          <a:p>
            <a:r>
              <a:rPr lang="en-US" dirty="0"/>
              <a:t>If you work in the department </a:t>
            </a:r>
            <a:r>
              <a:rPr lang="en-US" b="1" dirty="0"/>
              <a:t>2 or fewer days a week, there are Hot Desks </a:t>
            </a:r>
            <a:r>
              <a:rPr lang="en-US" dirty="0"/>
              <a:t>for you to use. Please keep to these rules – there are always enough desks for everybody if they are kept</a:t>
            </a:r>
          </a:p>
          <a:p>
            <a:r>
              <a:rPr lang="en-US" dirty="0"/>
              <a:t>When you go on fieldwork, please inform me so I can allocate your desk to another student, and you can take a new desk on return</a:t>
            </a:r>
          </a:p>
          <a:p>
            <a:r>
              <a:rPr lang="en-US" dirty="0"/>
              <a:t>Your desks are in a work area which needs to remain quiet – please take conversation to the atrium or a café</a:t>
            </a:r>
          </a:p>
          <a:p>
            <a:r>
              <a:rPr lang="en-US" dirty="0"/>
              <a:t>For meetings (online / in-person) you can book one of the two glass rooms in the open plan – see booking info on their doors</a:t>
            </a:r>
          </a:p>
          <a:p>
            <a:r>
              <a:rPr lang="en-US" dirty="0"/>
              <a:t>The Faculty provides everyone will their own </a:t>
            </a:r>
            <a:r>
              <a:rPr lang="en-US" b="1" dirty="0"/>
              <a:t>UoM laptop/MacBook </a:t>
            </a:r>
            <a:r>
              <a:rPr lang="en-US" dirty="0"/>
              <a:t>(not desktops). </a:t>
            </a:r>
            <a:r>
              <a:rPr lang="en-US" b="1" dirty="0"/>
              <a:t>Everyone needs to order theirs individually. </a:t>
            </a:r>
            <a:r>
              <a:rPr lang="en-US" dirty="0"/>
              <a:t>All your research analysis and writing should be undertaken on UoM owned machines, so </a:t>
            </a:r>
            <a:r>
              <a:rPr lang="en-US" b="1" dirty="0"/>
              <a:t>best to order a laptop/MacBook ASAP </a:t>
            </a:r>
            <a:r>
              <a:rPr lang="en-US" dirty="0"/>
              <a:t>(link available in PGR Handbook).</a:t>
            </a:r>
          </a:p>
          <a:p>
            <a:r>
              <a:rPr lang="en-US" dirty="0"/>
              <a:t>Lockers: you are welcome to claim a locker in the open-plan area of the department. The School provides pedestal lockers (drawers that sit under the desk - one/desk). If you have an existing one but cannot find the key, please e-mail me so that we can provide a new key. </a:t>
            </a:r>
          </a:p>
          <a:p>
            <a:r>
              <a:rPr lang="en-US" dirty="0"/>
              <a:t>Don’t leave any valuables on your desk or in unlocked drawers – unfortunately things have been stolen in the past</a:t>
            </a:r>
          </a:p>
        </p:txBody>
      </p:sp>
    </p:spTree>
    <p:extLst>
      <p:ext uri="{BB962C8B-B14F-4D97-AF65-F5344CB8AC3E}">
        <p14:creationId xmlns:p14="http://schemas.microsoft.com/office/powerpoint/2010/main" val="3964545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PGR student reps</a:t>
            </a:r>
          </a:p>
        </p:txBody>
      </p:sp>
      <p:sp>
        <p:nvSpPr>
          <p:cNvPr id="3" name="Content Placeholder 2"/>
          <p:cNvSpPr>
            <a:spLocks noGrp="1"/>
          </p:cNvSpPr>
          <p:nvPr>
            <p:ph idx="1"/>
          </p:nvPr>
        </p:nvSpPr>
        <p:spPr>
          <a:xfrm>
            <a:off x="498474" y="1306286"/>
            <a:ext cx="7556313" cy="4819877"/>
          </a:xfrm>
        </p:spPr>
        <p:txBody>
          <a:bodyPr>
            <a:normAutofit fontScale="85000" lnSpcReduction="10000"/>
          </a:bodyPr>
          <a:lstStyle/>
          <a:p>
            <a:r>
              <a:rPr lang="en-US" dirty="0"/>
              <a:t>Sociology reps meet as a group with me 2 or 3 times a semester to feedback any student issues and to discuss resolutions. Reps also sit on the Sociology Board Meeting (SBM), which meets twice a semester.</a:t>
            </a:r>
          </a:p>
          <a:p>
            <a:r>
              <a:rPr lang="en-US" dirty="0"/>
              <a:t>It isn’t an onerous role and is a great way to become more integrated in the life of the PGR community and the Department. </a:t>
            </a:r>
          </a:p>
          <a:p>
            <a:r>
              <a:rPr lang="en-US" dirty="0"/>
              <a:t>The rep role requires readiness to contact your colleagues, be responsiveness to email, and readiness to attend the meetings with me</a:t>
            </a:r>
          </a:p>
          <a:p>
            <a:r>
              <a:rPr lang="en-US" b="1" dirty="0"/>
              <a:t>Would any of you like to volunteer? </a:t>
            </a:r>
            <a:r>
              <a:rPr lang="en-US" dirty="0"/>
              <a:t>You can do so now, or wait until this afternoon where you can discuss the role with one of our current reps in the Kro Bar, or email me about it. I would like to have one or two of you in post by the end of this week for a reps meeting in week 2 or 3</a:t>
            </a:r>
          </a:p>
          <a:p>
            <a:r>
              <a:rPr lang="en-US" dirty="0"/>
              <a:t>Current reps are Elle </a:t>
            </a:r>
            <a:r>
              <a:rPr lang="en-US" dirty="0" err="1"/>
              <a:t>Shea</a:t>
            </a:r>
            <a:r>
              <a:rPr lang="en-US" dirty="0"/>
              <a:t> (</a:t>
            </a:r>
            <a:r>
              <a:rPr lang="en-US" dirty="0">
                <a:hlinkClick r:id="rId3"/>
              </a:rPr>
              <a:t>elle.shea@postgrad.manchester.ac.uk</a:t>
            </a:r>
            <a:r>
              <a:rPr lang="en-US" dirty="0"/>
              <a:t>), Neve Meats (</a:t>
            </a:r>
            <a:r>
              <a:rPr lang="en-US" dirty="0">
                <a:hlinkClick r:id="rId4"/>
              </a:rPr>
              <a:t>neve.meats@postgrad.manchester.ac.uk</a:t>
            </a:r>
            <a:r>
              <a:rPr lang="en-US" dirty="0"/>
              <a:t>), and Sonia Turcotte (</a:t>
            </a:r>
            <a:r>
              <a:rPr lang="en-US" dirty="0">
                <a:hlinkClick r:id="rId5"/>
              </a:rPr>
              <a:t>sonia.turcotte@postgrad.manchester.ac.uk</a:t>
            </a:r>
            <a:r>
              <a:rPr lang="en-US" dirty="0"/>
              <a:t>).</a:t>
            </a:r>
          </a:p>
        </p:txBody>
      </p:sp>
    </p:spTree>
    <p:extLst>
      <p:ext uri="{BB962C8B-B14F-4D97-AF65-F5344CB8AC3E}">
        <p14:creationId xmlns:p14="http://schemas.microsoft.com/office/powerpoint/2010/main" val="1732590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social today</a:t>
            </a:r>
          </a:p>
        </p:txBody>
      </p:sp>
      <p:sp>
        <p:nvSpPr>
          <p:cNvPr id="3" name="Content Placeholder 2"/>
          <p:cNvSpPr>
            <a:spLocks noGrp="1"/>
          </p:cNvSpPr>
          <p:nvPr>
            <p:ph idx="1"/>
          </p:nvPr>
        </p:nvSpPr>
        <p:spPr/>
        <p:txBody>
          <a:bodyPr>
            <a:normAutofit lnSpcReduction="10000"/>
          </a:bodyPr>
          <a:lstStyle/>
          <a:p>
            <a:r>
              <a:rPr lang="en-US" dirty="0"/>
              <a:t>Sociology social for all new and returning PGR students, 5pm in </a:t>
            </a:r>
            <a:r>
              <a:rPr lang="en-US" dirty="0" err="1"/>
              <a:t>KroBar</a:t>
            </a:r>
            <a:r>
              <a:rPr lang="en-US" dirty="0"/>
              <a:t> on Oxford Road, opposite the Students Union – we’ve reserved the upstairs front room and there will be vegan and vegetarian finger food provided by the department. There is money behind the bar for soft drinks; you are welcome to purchase your own alcoholic drinks.</a:t>
            </a:r>
          </a:p>
          <a:p>
            <a:r>
              <a:rPr lang="en-US" dirty="0"/>
              <a:t>When you arrive at </a:t>
            </a:r>
            <a:r>
              <a:rPr lang="en-US" dirty="0" err="1"/>
              <a:t>KroBar</a:t>
            </a:r>
            <a:r>
              <a:rPr lang="en-US" dirty="0"/>
              <a:t>, ask me for a token to exchange at the bar for a free drink – and ask again when you’re ready for a second, in case there are any tokens remaining!</a:t>
            </a:r>
          </a:p>
          <a:p>
            <a:r>
              <a:rPr lang="en-US" dirty="0"/>
              <a:t>Do please come along, as it’s a great opportunity to meet each other informally and for you to meet existing PGR students and academic staff</a:t>
            </a:r>
          </a:p>
        </p:txBody>
      </p:sp>
    </p:spTree>
    <p:extLst>
      <p:ext uri="{BB962C8B-B14F-4D97-AF65-F5344CB8AC3E}">
        <p14:creationId xmlns:p14="http://schemas.microsoft.com/office/powerpoint/2010/main" val="1030379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D1A14-7488-3735-6929-FCB9DDBBAF8F}"/>
              </a:ext>
            </a:extLst>
          </p:cNvPr>
          <p:cNvSpPr>
            <a:spLocks noGrp="1"/>
          </p:cNvSpPr>
          <p:nvPr>
            <p:ph type="title"/>
          </p:nvPr>
        </p:nvSpPr>
        <p:spPr/>
        <p:txBody>
          <a:bodyPr/>
          <a:lstStyle/>
          <a:p>
            <a:r>
              <a:rPr lang="en-GB" dirty="0"/>
              <a:t>Any questions or comments?</a:t>
            </a:r>
          </a:p>
        </p:txBody>
      </p:sp>
      <p:sp>
        <p:nvSpPr>
          <p:cNvPr id="3" name="Content Placeholder 2">
            <a:extLst>
              <a:ext uri="{FF2B5EF4-FFF2-40B4-BE49-F238E27FC236}">
                <a16:creationId xmlns:a16="http://schemas.microsoft.com/office/drawing/2014/main" id="{5E7D2C8B-FC6B-04BD-86B6-CE8FC0070494}"/>
              </a:ext>
            </a:extLst>
          </p:cNvPr>
          <p:cNvSpPr>
            <a:spLocks noGrp="1"/>
          </p:cNvSpPr>
          <p:nvPr>
            <p:ph idx="1"/>
          </p:nvPr>
        </p:nvSpPr>
        <p:spPr/>
        <p:txBody>
          <a:bodyPr/>
          <a:lstStyle/>
          <a:p>
            <a:r>
              <a:rPr lang="en-GB" dirty="0"/>
              <a:t>Please always feel free to drop me an e-mail with any questions, concerns, worries, or suggestions:</a:t>
            </a:r>
          </a:p>
          <a:p>
            <a:r>
              <a:rPr lang="en-GB" dirty="0">
                <a:hlinkClick r:id="rId2"/>
              </a:rPr>
              <a:t>meghan.tinsley@manchester.ac.uk</a:t>
            </a:r>
            <a:r>
              <a:rPr lang="en-GB" dirty="0"/>
              <a:t> </a:t>
            </a:r>
          </a:p>
          <a:p>
            <a:endParaRPr lang="en-GB" dirty="0"/>
          </a:p>
          <a:p>
            <a:r>
              <a:rPr lang="en-GB" dirty="0"/>
              <a:t>Now we’ll go go up to the department to show you around, choose desks, and then have a quick tour of the campus, before we head over together for the Sociology Social at Kro at 5pm</a:t>
            </a:r>
          </a:p>
        </p:txBody>
      </p:sp>
    </p:spTree>
    <p:extLst>
      <p:ext uri="{BB962C8B-B14F-4D97-AF65-F5344CB8AC3E}">
        <p14:creationId xmlns:p14="http://schemas.microsoft.com/office/powerpoint/2010/main" val="1479712927"/>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3700</TotalTime>
  <Words>3394</Words>
  <Application>Microsoft Macintosh PowerPoint</Application>
  <PresentationFormat>On-screen Show (4:3)</PresentationFormat>
  <Paragraphs>159</Paragraphs>
  <Slides>25</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Calibri</vt:lpstr>
      <vt:lpstr>Rockwell</vt:lpstr>
      <vt:lpstr>Times New Roman</vt:lpstr>
      <vt:lpstr>Wingdings</vt:lpstr>
      <vt:lpstr>Advantage</vt:lpstr>
      <vt:lpstr>PhD Induction </vt:lpstr>
      <vt:lpstr>Welcome to the Department of Sociology! </vt:lpstr>
      <vt:lpstr>Overview </vt:lpstr>
      <vt:lpstr>Getting to know one another </vt:lpstr>
      <vt:lpstr>Manchester Sociology</vt:lpstr>
      <vt:lpstr>Structure of the degree and PGR Handbook</vt:lpstr>
      <vt:lpstr>The thesis</vt:lpstr>
      <vt:lpstr>Supervision</vt:lpstr>
      <vt:lpstr>Mid-year and annual reviews, &amp; monitoring progress on eProg</vt:lpstr>
      <vt:lpstr>eProg</vt:lpstr>
      <vt:lpstr>Questions so far?</vt:lpstr>
      <vt:lpstr>PowerPoint Presentation</vt:lpstr>
      <vt:lpstr>Research and conference funds – the RTSG and SERB, and Key Travel</vt:lpstr>
      <vt:lpstr>SOCY60510 Sociology PhD Research Workshop</vt:lpstr>
      <vt:lpstr>PGR Sociology Colloquium and social events</vt:lpstr>
      <vt:lpstr>Departmental Seminar</vt:lpstr>
      <vt:lpstr>Qualitative Research Methods (QRM)</vt:lpstr>
      <vt:lpstr>More about enrolling onto QRM modules</vt:lpstr>
      <vt:lpstr>Feeding back</vt:lpstr>
      <vt:lpstr>Student Support and Wellbeing</vt:lpstr>
      <vt:lpstr>Communication: Email and PG Newsletter</vt:lpstr>
      <vt:lpstr>Desks, computers and lockers</vt:lpstr>
      <vt:lpstr>PGR student reps</vt:lpstr>
      <vt:lpstr>Welcome social today</vt:lpstr>
      <vt:lpstr>Any questions or comments?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PhD Induction</dc:title>
  <dc:creator>Graeme Kirkpatrick</dc:creator>
  <cp:lastModifiedBy>Meghan Tinsley</cp:lastModifiedBy>
  <cp:revision>218</cp:revision>
  <cp:lastPrinted>2016-09-20T11:28:24Z</cp:lastPrinted>
  <dcterms:created xsi:type="dcterms:W3CDTF">2013-09-03T12:06:46Z</dcterms:created>
  <dcterms:modified xsi:type="dcterms:W3CDTF">2026-09-23T11:36:40Z</dcterms:modified>
</cp:coreProperties>
</file>