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362" r:id="rId3"/>
    <p:sldId id="258" r:id="rId4"/>
    <p:sldId id="359" r:id="rId5"/>
    <p:sldId id="257" r:id="rId6"/>
    <p:sldId id="259" r:id="rId7"/>
    <p:sldId id="260" r:id="rId8"/>
    <p:sldId id="261" r:id="rId9"/>
    <p:sldId id="262" r:id="rId10"/>
    <p:sldId id="263" r:id="rId11"/>
    <p:sldId id="360" r:id="rId12"/>
    <p:sldId id="284" r:id="rId13"/>
    <p:sldId id="358" r:id="rId14"/>
    <p:sldId id="268" r:id="rId15"/>
    <p:sldId id="272" r:id="rId16"/>
    <p:sldId id="356" r:id="rId17"/>
    <p:sldId id="355" r:id="rId18"/>
    <p:sldId id="364" r:id="rId19"/>
    <p:sldId id="265" r:id="rId20"/>
    <p:sldId id="267" r:id="rId21"/>
    <p:sldId id="270" r:id="rId22"/>
    <p:sldId id="269" r:id="rId23"/>
    <p:sldId id="271" r:id="rId24"/>
    <p:sldId id="363" r:id="rId25"/>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52"/>
    <p:restoredTop sz="93805" autoAdjust="0"/>
  </p:normalViewPr>
  <p:slideViewPr>
    <p:cSldViewPr snapToGrid="0" snapToObjects="1">
      <p:cViewPr varScale="1">
        <p:scale>
          <a:sx n="110" d="100"/>
          <a:sy n="110" d="100"/>
        </p:scale>
        <p:origin x="1032"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8C3059C6-BDA0-4DF1-A000-E3A38D78A87C}" type="datetimeFigureOut">
              <a:rPr lang="en-GB" smtClean="0"/>
              <a:t>24/09/2025</a:t>
            </a:fld>
            <a:endParaRPr lang="en-GB"/>
          </a:p>
        </p:txBody>
      </p:sp>
      <p:sp>
        <p:nvSpPr>
          <p:cNvPr id="4" name="Footer Placeholder 3"/>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vl1pPr>
          </a:lstStyle>
          <a:p>
            <a:fld id="{1EEF037F-5931-4D5C-A603-FDFE42D52C6B}" type="slidenum">
              <a:rPr lang="en-GB" smtClean="0"/>
              <a:t>‹#›</a:t>
            </a:fld>
            <a:endParaRPr lang="en-GB"/>
          </a:p>
        </p:txBody>
      </p:sp>
    </p:spTree>
    <p:extLst>
      <p:ext uri="{BB962C8B-B14F-4D97-AF65-F5344CB8AC3E}">
        <p14:creationId xmlns:p14="http://schemas.microsoft.com/office/powerpoint/2010/main" val="472344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lvl1pPr>
          </a:lstStyle>
          <a:p>
            <a:fld id="{EE4DD504-2738-4BFE-A105-EF0E445426E7}" type="datetimeFigureOut">
              <a:rPr lang="en-GB" smtClean="0"/>
              <a:t>24/09/2025</a:t>
            </a:fld>
            <a:endParaRPr lang="en-GB"/>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15907"/>
            <a:ext cx="533527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a:defRPr sz="1200"/>
            </a:lvl1pPr>
          </a:lstStyle>
          <a:p>
            <a:fld id="{01C22081-4563-401D-A70E-1C64CBF41B98}" type="slidenum">
              <a:rPr lang="en-GB" smtClean="0"/>
              <a:t>‹#›</a:t>
            </a:fld>
            <a:endParaRPr lang="en-GB"/>
          </a:p>
        </p:txBody>
      </p:sp>
    </p:spTree>
    <p:extLst>
      <p:ext uri="{BB962C8B-B14F-4D97-AF65-F5344CB8AC3E}">
        <p14:creationId xmlns:p14="http://schemas.microsoft.com/office/powerpoint/2010/main" val="4107046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and my areas of expertise</a:t>
            </a:r>
          </a:p>
        </p:txBody>
      </p:sp>
      <p:sp>
        <p:nvSpPr>
          <p:cNvPr id="4" name="Slide Number Placeholder 3"/>
          <p:cNvSpPr>
            <a:spLocks noGrp="1"/>
          </p:cNvSpPr>
          <p:nvPr>
            <p:ph type="sldNum" sz="quarter" idx="10"/>
          </p:nvPr>
        </p:nvSpPr>
        <p:spPr/>
        <p:txBody>
          <a:bodyPr/>
          <a:lstStyle/>
          <a:p>
            <a:fld id="{01C22081-4563-401D-A70E-1C64CBF41B98}" type="slidenum">
              <a:rPr lang="en-GB" smtClean="0"/>
              <a:t>1</a:t>
            </a:fld>
            <a:endParaRPr lang="en-GB"/>
          </a:p>
        </p:txBody>
      </p:sp>
    </p:spTree>
    <p:extLst>
      <p:ext uri="{BB962C8B-B14F-4D97-AF65-F5344CB8AC3E}">
        <p14:creationId xmlns:p14="http://schemas.microsoft.com/office/powerpoint/2010/main" val="3975949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C22081-4563-401D-A70E-1C64CBF41B98}" type="slidenum">
              <a:rPr lang="en-GB" smtClean="0"/>
              <a:t>3</a:t>
            </a:fld>
            <a:endParaRPr lang="en-GB"/>
          </a:p>
        </p:txBody>
      </p:sp>
    </p:spTree>
    <p:extLst>
      <p:ext uri="{BB962C8B-B14F-4D97-AF65-F5344CB8AC3E}">
        <p14:creationId xmlns:p14="http://schemas.microsoft.com/office/powerpoint/2010/main" val="4202926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C22081-4563-401D-A70E-1C64CBF41B98}" type="slidenum">
              <a:rPr lang="en-GB" smtClean="0"/>
              <a:t>4</a:t>
            </a:fld>
            <a:endParaRPr lang="en-GB"/>
          </a:p>
        </p:txBody>
      </p:sp>
    </p:spTree>
    <p:extLst>
      <p:ext uri="{BB962C8B-B14F-4D97-AF65-F5344CB8AC3E}">
        <p14:creationId xmlns:p14="http://schemas.microsoft.com/office/powerpoint/2010/main" val="651149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1C22081-4563-401D-A70E-1C64CBF41B98}" type="slidenum">
              <a:rPr lang="en-GB" smtClean="0"/>
              <a:t>5</a:t>
            </a:fld>
            <a:endParaRPr lang="en-GB"/>
          </a:p>
        </p:txBody>
      </p:sp>
    </p:spTree>
    <p:extLst>
      <p:ext uri="{BB962C8B-B14F-4D97-AF65-F5344CB8AC3E}">
        <p14:creationId xmlns:p14="http://schemas.microsoft.com/office/powerpoint/2010/main" val="1849662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Sessions this semester: </a:t>
            </a:r>
          </a:p>
          <a:p>
            <a:r>
              <a:rPr lang="en-GB" sz="1800" dirty="0">
                <a:effectLst/>
                <a:latin typeface="Times New Roman" panose="02020603050405020304" pitchFamily="18" charset="0"/>
                <a:ea typeface="Times New Roman" panose="02020603050405020304" pitchFamily="18" charset="0"/>
              </a:rPr>
              <a:t>10</a:t>
            </a:r>
            <a:r>
              <a:rPr lang="en-GB" sz="1800" baseline="30000" dirty="0">
                <a:effectLst/>
                <a:latin typeface="Times New Roman" panose="02020603050405020304" pitchFamily="18" charset="0"/>
                <a:ea typeface="Times New Roman" panose="02020603050405020304" pitchFamily="18" charset="0"/>
              </a:rPr>
              <a:t>th</a:t>
            </a:r>
            <a:r>
              <a:rPr lang="en-GB" sz="1800" dirty="0">
                <a:effectLst/>
                <a:latin typeface="Times New Roman" panose="02020603050405020304" pitchFamily="18" charset="0"/>
                <a:ea typeface="Times New Roman" panose="02020603050405020304" pitchFamily="18" charset="0"/>
              </a:rPr>
              <a:t> of October Organising the PhD Symposium (December) and kick-starting the 2025 PhD Conference (June 2025), including talking about open plan</a:t>
            </a:r>
          </a:p>
          <a:p>
            <a:endParaRPr lang="en-GB" sz="1800" dirty="0">
              <a:effectLst/>
              <a:latin typeface="Times New Roman" panose="02020603050405020304" pitchFamily="18" charset="0"/>
            </a:endParaRPr>
          </a:p>
          <a:p>
            <a:pPr algn="just">
              <a:lnSpc>
                <a:spcPct val="115000"/>
              </a:lnSpc>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Thursday</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7 November</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4-6 pm, Alan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Turing G.207</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mj-lt"/>
              <a:buAutoNum type="arabicParenR"/>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Literature Search: structure, developing your conceptual framework, identifying knowledge gaps – roundtable Jess Mancuso, Wendy Bottero, and Tim Calvert (Library).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15000"/>
              </a:lnSpc>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600"/>
              </a:spcAft>
              <a:buFont typeface="+mj-lt"/>
              <a:buAutoNum type="arabicParenR"/>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Ethical Review: hints, tips and discussion: Dr Ivette Hernandez-</a:t>
            </a:r>
            <a:r>
              <a:rPr lang="en-GB" sz="1800" dirty="0" err="1">
                <a:effectLst/>
                <a:latin typeface="Times New Roman" panose="02020603050405020304" pitchFamily="18" charset="0"/>
                <a:ea typeface="Times New Roman" panose="02020603050405020304" pitchFamily="18" charset="0"/>
                <a:cs typeface="Times New Roman" panose="02020603050405020304" pitchFamily="18" charset="0"/>
              </a:rPr>
              <a:t>Santibaňez</a:t>
            </a: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01C22081-4563-401D-A70E-1C64CBF41B98}" type="slidenum">
              <a:rPr lang="en-GB" smtClean="0"/>
              <a:t>16</a:t>
            </a:fld>
            <a:endParaRPr lang="en-GB"/>
          </a:p>
        </p:txBody>
      </p:sp>
    </p:spTree>
    <p:extLst>
      <p:ext uri="{BB962C8B-B14F-4D97-AF65-F5344CB8AC3E}">
        <p14:creationId xmlns:p14="http://schemas.microsoft.com/office/powerpoint/2010/main" val="2295169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Current reps - </a:t>
            </a:r>
            <a:r>
              <a:rPr lang="en-GB" sz="1800" dirty="0">
                <a:effectLst/>
                <a:latin typeface="Calibri" panose="020F0502020204030204" pitchFamily="34" charset="0"/>
                <a:ea typeface="Times New Roman" panose="02020603050405020304" pitchFamily="18" charset="0"/>
              </a:rPr>
              <a:t>Abbey, Ashley, Serena, Lidia, Tom, and Ryan</a:t>
            </a:r>
            <a:endParaRPr lang="en-GB" sz="1800" dirty="0">
              <a:effectLst/>
              <a:latin typeface="Calibri" panose="020F0502020204030204" pitchFamily="34" charset="0"/>
              <a:ea typeface="Calibri" panose="020F0502020204030204" pitchFamily="34" charset="0"/>
            </a:endParaRPr>
          </a:p>
          <a:p>
            <a:r>
              <a:rPr lang="en-GB" dirty="0"/>
              <a:t>Nicholas Thoburn &lt;Nicholas.J.Thoburn@manchester.ac.uk&gt;; Abbey Atkinson &lt;abbey.atkinson@postgrad.manchester.ac.uk&gt;; Ashley Collar &lt;ashley.collar@manchester.ac.uk&gt;; Chi-ting Chuang &lt;chi-ting.chuang@postgrad.manchester.ac.uk&gt;; Lidia Yáñez &lt;lyanezlagos@gmail.com&gt;; Thomas Bosak &lt;thomas.bosak@postgrad.manchester.ac.uk&gt;; Ryan Harries &lt;ryan.harries@postgrad.manchester.ac.uk&gt;</a:t>
            </a:r>
          </a:p>
        </p:txBody>
      </p:sp>
      <p:sp>
        <p:nvSpPr>
          <p:cNvPr id="4" name="Slide Number Placeholder 3"/>
          <p:cNvSpPr>
            <a:spLocks noGrp="1"/>
          </p:cNvSpPr>
          <p:nvPr>
            <p:ph type="sldNum" sz="quarter" idx="5"/>
          </p:nvPr>
        </p:nvSpPr>
        <p:spPr/>
        <p:txBody>
          <a:bodyPr/>
          <a:lstStyle/>
          <a:p>
            <a:fld id="{01C22081-4563-401D-A70E-1C64CBF41B98}" type="slidenum">
              <a:rPr lang="en-GB" smtClean="0"/>
              <a:t>22</a:t>
            </a:fld>
            <a:endParaRPr lang="en-GB"/>
          </a:p>
        </p:txBody>
      </p:sp>
    </p:spTree>
    <p:extLst>
      <p:ext uri="{BB962C8B-B14F-4D97-AF65-F5344CB8AC3E}">
        <p14:creationId xmlns:p14="http://schemas.microsoft.com/office/powerpoint/2010/main" val="4161981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GB"/>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9/24/25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9/24/25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GB"/>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GB"/>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GB"/>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GB"/>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GB"/>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GB"/>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GB"/>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GB"/>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GB"/>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GB"/>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GB"/>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GB"/>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GB"/>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idx="1"/>
          </p:nvPr>
        </p:nvSpPr>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GB"/>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GB"/>
              <a:t>Click to edit Master title style</a:t>
            </a:r>
            <a:endParaRPr/>
          </a:p>
        </p:txBody>
      </p:sp>
      <p:sp>
        <p:nvSpPr>
          <p:cNvPr id="3" name="Content Placeholder 2"/>
          <p:cNvSpPr>
            <a:spLocks noGrp="1"/>
          </p:cNvSpPr>
          <p:nvPr>
            <p:ph idx="1"/>
          </p:nvPr>
        </p:nvSpPr>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GB"/>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GB"/>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GB"/>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GB"/>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GB"/>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9/24/25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GB"/>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9/24/25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GB"/>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GB"/>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9/24/25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keytravel.com/" TargetMode="External"/><Relationship Id="rId2" Type="http://schemas.openxmlformats.org/officeDocument/2006/relationships/hyperlink" Target="https://livemanchesterac.sharepoint.com/sites/UOM-HUM-DA/PGR-Handbook"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lle.shea@postgrad.manchester.ac.u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deniz.diler@manchester.ac.uk"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n.thoburn@manchester.ac.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6129" y="4635554"/>
            <a:ext cx="5092700" cy="933450"/>
          </a:xfrm>
        </p:spPr>
        <p:txBody>
          <a:bodyPr>
            <a:normAutofit fontScale="90000"/>
          </a:bodyPr>
          <a:lstStyle/>
          <a:p>
            <a:r>
              <a:rPr lang="en-US" sz="3200" dirty="0"/>
              <a:t>PhD Induction</a:t>
            </a:r>
            <a:br>
              <a:rPr lang="en-US" sz="3200" dirty="0"/>
            </a:br>
            <a:endParaRPr lang="en-US" sz="3200" dirty="0"/>
          </a:p>
        </p:txBody>
      </p:sp>
      <p:sp>
        <p:nvSpPr>
          <p:cNvPr id="3" name="Subtitle 2"/>
          <p:cNvSpPr>
            <a:spLocks noGrp="1"/>
          </p:cNvSpPr>
          <p:nvPr>
            <p:ph type="subTitle" idx="1"/>
          </p:nvPr>
        </p:nvSpPr>
        <p:spPr>
          <a:xfrm>
            <a:off x="3496129" y="5366817"/>
            <a:ext cx="5397500" cy="1099297"/>
          </a:xfrm>
        </p:spPr>
        <p:txBody>
          <a:bodyPr>
            <a:normAutofit fontScale="92500"/>
          </a:bodyPr>
          <a:lstStyle/>
          <a:p>
            <a:r>
              <a:rPr lang="en-US" sz="2200" dirty="0">
                <a:solidFill>
                  <a:schemeClr val="tx1">
                    <a:lumMod val="50000"/>
                    <a:lumOff val="50000"/>
                  </a:schemeClr>
                </a:solidFill>
              </a:rPr>
              <a:t>Prof. Nick Thoburn,  Sociology PGR Director</a:t>
            </a:r>
          </a:p>
          <a:p>
            <a:endParaRPr lang="en-US" dirty="0">
              <a:solidFill>
                <a:schemeClr val="tx1">
                  <a:lumMod val="50000"/>
                  <a:lumOff val="50000"/>
                </a:schemeClr>
              </a:solidFill>
            </a:endParaRPr>
          </a:p>
          <a:p>
            <a:r>
              <a:rPr lang="en-US" sz="2000" dirty="0" err="1">
                <a:solidFill>
                  <a:schemeClr val="tx1">
                    <a:lumMod val="50000"/>
                    <a:lumOff val="50000"/>
                  </a:schemeClr>
                </a:solidFill>
              </a:rPr>
              <a:t>n.thoburn@manchester.ac.uk</a:t>
            </a:r>
            <a:endParaRPr lang="en-US" sz="2000" dirty="0">
              <a:solidFill>
                <a:schemeClr val="tx1">
                  <a:lumMod val="50000"/>
                  <a:lumOff val="50000"/>
                </a:schemeClr>
              </a:solidFill>
            </a:endParaRPr>
          </a:p>
        </p:txBody>
      </p:sp>
    </p:spTree>
    <p:extLst>
      <p:ext uri="{BB962C8B-B14F-4D97-AF65-F5344CB8AC3E}">
        <p14:creationId xmlns:p14="http://schemas.microsoft.com/office/powerpoint/2010/main" val="28533294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t>
            </a:r>
            <a:r>
              <a:rPr lang="en-US" dirty="0" err="1"/>
              <a:t>Prog</a:t>
            </a:r>
            <a:endParaRPr lang="en-US" dirty="0"/>
          </a:p>
        </p:txBody>
      </p:sp>
      <p:sp>
        <p:nvSpPr>
          <p:cNvPr id="3" name="Content Placeholder 2"/>
          <p:cNvSpPr>
            <a:spLocks noGrp="1"/>
          </p:cNvSpPr>
          <p:nvPr>
            <p:ph idx="1"/>
          </p:nvPr>
        </p:nvSpPr>
        <p:spPr/>
        <p:txBody>
          <a:bodyPr>
            <a:normAutofit lnSpcReduction="10000"/>
          </a:bodyPr>
          <a:lstStyle/>
          <a:p>
            <a:r>
              <a:rPr lang="en-US" dirty="0"/>
              <a:t>Our on-line platform used to keep records of meetings with supervisors and progress made (</a:t>
            </a:r>
            <a:r>
              <a:rPr lang="en-US" dirty="0" err="1"/>
              <a:t>eg</a:t>
            </a:r>
            <a:r>
              <a:rPr lang="en-US" dirty="0"/>
              <a:t> annual reviews) – you will become very familiar with it! Please keep up to date with e-Prog steps</a:t>
            </a:r>
          </a:p>
          <a:p>
            <a:r>
              <a:rPr lang="en-US" dirty="0"/>
              <a:t>Provides email prompts to action which is useful</a:t>
            </a:r>
          </a:p>
          <a:p>
            <a:r>
              <a:rPr lang="en-US" dirty="0"/>
              <a:t>Source of documentation relating to key steps like gaining ethical clearance for your research (around May/June year 1) or applying for specific kinds of funding, etc.</a:t>
            </a:r>
          </a:p>
          <a:p>
            <a:r>
              <a:rPr lang="en-US" dirty="0"/>
              <a:t>Important to respond to the e-Prog system when you or your supervisors receive messages – the system needs to be told when things have been done…</a:t>
            </a:r>
          </a:p>
        </p:txBody>
      </p:sp>
    </p:spTree>
    <p:extLst>
      <p:ext uri="{BB962C8B-B14F-4D97-AF65-F5344CB8AC3E}">
        <p14:creationId xmlns:p14="http://schemas.microsoft.com/office/powerpoint/2010/main" val="211648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4BA1E-0266-B7D6-BEF7-91521356F423}"/>
              </a:ext>
            </a:extLst>
          </p:cNvPr>
          <p:cNvSpPr>
            <a:spLocks noGrp="1"/>
          </p:cNvSpPr>
          <p:nvPr>
            <p:ph type="title"/>
          </p:nvPr>
        </p:nvSpPr>
        <p:spPr/>
        <p:txBody>
          <a:bodyPr/>
          <a:lstStyle/>
          <a:p>
            <a:r>
              <a:rPr lang="en-GB" dirty="0"/>
              <a:t>Questions so far?</a:t>
            </a:r>
          </a:p>
        </p:txBody>
      </p:sp>
      <p:sp>
        <p:nvSpPr>
          <p:cNvPr id="3" name="Content Placeholder 2">
            <a:extLst>
              <a:ext uri="{FF2B5EF4-FFF2-40B4-BE49-F238E27FC236}">
                <a16:creationId xmlns:a16="http://schemas.microsoft.com/office/drawing/2014/main" id="{C9CAE372-F4EB-16AE-A9A8-7CC4E9E20476}"/>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2603742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take a break png"/>
          <p:cNvPicPr>
            <a:picLocks noChangeAspect="1" noChangeArrowheads="1"/>
          </p:cNvPicPr>
          <p:nvPr/>
        </p:nvPicPr>
        <p:blipFill rotWithShape="1">
          <a:blip r:embed="rId2">
            <a:extLst>
              <a:ext uri="{28A0092B-C50C-407E-A947-70E740481C1C}">
                <a14:useLocalDpi xmlns:a14="http://schemas.microsoft.com/office/drawing/2010/main" val="0"/>
              </a:ext>
            </a:extLst>
          </a:blip>
          <a:srcRect t="12121" b="13905"/>
          <a:stretch/>
        </p:blipFill>
        <p:spPr bwMode="auto">
          <a:xfrm>
            <a:off x="1095448" y="857257"/>
            <a:ext cx="6953105" cy="5143493"/>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323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61258"/>
            <a:ext cx="7556313" cy="1001486"/>
          </a:xfrm>
        </p:spPr>
        <p:txBody>
          <a:bodyPr/>
          <a:lstStyle/>
          <a:p>
            <a:r>
              <a:rPr lang="en-US" dirty="0"/>
              <a:t>Research and conference funds – the RTSG and SERB, and Key Travel</a:t>
            </a:r>
          </a:p>
        </p:txBody>
      </p:sp>
      <p:sp>
        <p:nvSpPr>
          <p:cNvPr id="3" name="Content Placeholder 2"/>
          <p:cNvSpPr>
            <a:spLocks noGrp="1"/>
          </p:cNvSpPr>
          <p:nvPr>
            <p:ph idx="1"/>
          </p:nvPr>
        </p:nvSpPr>
        <p:spPr>
          <a:xfrm>
            <a:off x="217714" y="1632857"/>
            <a:ext cx="7837073" cy="5334000"/>
          </a:xfrm>
        </p:spPr>
        <p:txBody>
          <a:bodyPr>
            <a:noAutofit/>
          </a:bodyPr>
          <a:lstStyle/>
          <a:p>
            <a:r>
              <a:rPr lang="en-US" sz="1400" dirty="0"/>
              <a:t>Students funded by the School of Social Sciences or the ESRC/NWSSDTP are provided with a </a:t>
            </a:r>
            <a:r>
              <a:rPr lang="en-US" sz="1400" b="1" dirty="0"/>
              <a:t>Research Training and Support Grant (RTSG) of £1,000 each year</a:t>
            </a:r>
            <a:r>
              <a:rPr lang="en-US" sz="1400" dirty="0"/>
              <a:t>. For more info, please see the Online PGR Handbook: </a:t>
            </a:r>
            <a:r>
              <a:rPr lang="en-US" sz="1400" dirty="0">
                <a:hlinkClick r:id="rId2"/>
              </a:rPr>
              <a:t>https://livemanchesterac.sharepoint.com/sites/UOM-HUM-DA/PGR-Handbook</a:t>
            </a:r>
            <a:r>
              <a:rPr lang="en-US" sz="1400" dirty="0"/>
              <a:t> </a:t>
            </a:r>
          </a:p>
          <a:p>
            <a:r>
              <a:rPr lang="en-US" sz="1400" dirty="0"/>
              <a:t>Students who are self-funded or by another institution without an RTSG equivalent can claim on the </a:t>
            </a:r>
            <a:r>
              <a:rPr lang="en-US" sz="1400" b="1" dirty="0"/>
              <a:t>Student Experience and Recruitment Budget (SERB). </a:t>
            </a:r>
            <a:r>
              <a:rPr lang="en-US" sz="1400" dirty="0"/>
              <a:t>The max claim per year is </a:t>
            </a:r>
            <a:r>
              <a:rPr lang="en-US" sz="1400" b="1" dirty="0"/>
              <a:t>c£500</a:t>
            </a:r>
            <a:r>
              <a:rPr lang="en-US" sz="1400" dirty="0"/>
              <a:t>. Nick will remind you periodically about applying for SERB, and you should </a:t>
            </a:r>
            <a:r>
              <a:rPr lang="en-US" sz="1400" b="1" dirty="0"/>
              <a:t>contact Nick to discuss a potential SERB spend before you make it – you need my approval in advance.</a:t>
            </a:r>
          </a:p>
          <a:p>
            <a:r>
              <a:rPr lang="en-US" sz="1400" dirty="0"/>
              <a:t>Travel and accommodation (whether funded from RTSG or SERB) </a:t>
            </a:r>
            <a:r>
              <a:rPr lang="en-US" sz="1400" b="1" u="sng" dirty="0"/>
              <a:t>must be purchased directly by the travel agency Key Travel</a:t>
            </a:r>
            <a:r>
              <a:rPr lang="en-US" sz="1400" b="1" dirty="0"/>
              <a:t> </a:t>
            </a:r>
            <a:r>
              <a:rPr lang="en-US" sz="1400" dirty="0"/>
              <a:t>(after you have received approval for the spend from Nick, if it’s from SERB) </a:t>
            </a:r>
            <a:r>
              <a:rPr lang="en-US" sz="1400" b="1" u="sng" dirty="0"/>
              <a:t>you cannot pay for it yourself and then claim it back – no exceptions!</a:t>
            </a:r>
            <a:r>
              <a:rPr lang="en-US" sz="1400" b="1" dirty="0"/>
              <a:t> </a:t>
            </a:r>
          </a:p>
          <a:p>
            <a:pPr lvl="1"/>
            <a:r>
              <a:rPr lang="en-US" sz="1200" dirty="0"/>
              <a:t>You need to register for Key Travel with your UoM email and student number to do this. </a:t>
            </a:r>
            <a:r>
              <a:rPr lang="en-US" sz="1200" dirty="0">
                <a:hlinkClick r:id="rId3"/>
              </a:rPr>
              <a:t>https://www.keytravel.com</a:t>
            </a:r>
            <a:r>
              <a:rPr lang="en-US" sz="1200" dirty="0"/>
              <a:t> </a:t>
            </a:r>
          </a:p>
          <a:p>
            <a:r>
              <a:rPr lang="en-US" sz="1400" b="1" dirty="0"/>
              <a:t>The Faculty of Humanities also has a research expenses fund </a:t>
            </a:r>
            <a:r>
              <a:rPr lang="en-US" sz="1400" dirty="0"/>
              <a:t>(including for larger expenses in the thousands, if you have a good case). You will be emailed about this periodically by the UoM Doctoral College (not by Nick) – one reason why it’s vital that you’re attentive to all UoM emails</a:t>
            </a:r>
          </a:p>
        </p:txBody>
      </p:sp>
    </p:spTree>
    <p:extLst>
      <p:ext uri="{BB962C8B-B14F-4D97-AF65-F5344CB8AC3E}">
        <p14:creationId xmlns:p14="http://schemas.microsoft.com/office/powerpoint/2010/main" val="2975234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SOCY60510</a:t>
            </a:r>
            <a:br>
              <a:rPr lang="en-US" dirty="0"/>
            </a:br>
            <a:r>
              <a:rPr lang="en-US" dirty="0"/>
              <a:t>Sociology PhD Research Workshop</a:t>
            </a:r>
          </a:p>
        </p:txBody>
      </p:sp>
      <p:sp>
        <p:nvSpPr>
          <p:cNvPr id="3" name="Content Placeholder 2"/>
          <p:cNvSpPr>
            <a:spLocks noGrp="1"/>
          </p:cNvSpPr>
          <p:nvPr>
            <p:ph idx="1"/>
          </p:nvPr>
        </p:nvSpPr>
        <p:spPr>
          <a:xfrm>
            <a:off x="498473" y="2370665"/>
            <a:ext cx="8147815" cy="4319501"/>
          </a:xfrm>
        </p:spPr>
        <p:txBody>
          <a:bodyPr>
            <a:normAutofit fontScale="85000" lnSpcReduction="20000"/>
          </a:bodyPr>
          <a:lstStyle/>
          <a:p>
            <a:r>
              <a:rPr lang="en-US" dirty="0"/>
              <a:t>Taught by Professor Kate Reed in semesters 1 and 2, fortnightly </a:t>
            </a:r>
            <a:r>
              <a:rPr lang="en-US" b="1" dirty="0"/>
              <a:t>starting next Friday (3</a:t>
            </a:r>
            <a:r>
              <a:rPr lang="en-US" b="1" baseline="30000" dirty="0"/>
              <a:t>rd</a:t>
            </a:r>
            <a:r>
              <a:rPr lang="en-US" b="1" dirty="0"/>
              <a:t> October 9-11) </a:t>
            </a:r>
            <a:r>
              <a:rPr lang="en-US" dirty="0"/>
              <a:t>– Kate has emailed you the </a:t>
            </a:r>
            <a:r>
              <a:rPr lang="en-US" dirty="0" err="1"/>
              <a:t>programme</a:t>
            </a:r>
            <a:endParaRPr lang="en-US" dirty="0"/>
          </a:p>
          <a:p>
            <a:r>
              <a:rPr lang="en-US" dirty="0"/>
              <a:t>An integral part of our PGR </a:t>
            </a:r>
            <a:r>
              <a:rPr lang="en-US" dirty="0" err="1"/>
              <a:t>programme</a:t>
            </a:r>
            <a:r>
              <a:rPr lang="en-US" dirty="0"/>
              <a:t> - develops your </a:t>
            </a:r>
            <a:r>
              <a:rPr lang="en-US" b="1" dirty="0"/>
              <a:t>core</a:t>
            </a:r>
            <a:r>
              <a:rPr lang="en-US" dirty="0"/>
              <a:t> </a:t>
            </a:r>
            <a:r>
              <a:rPr lang="en-US" b="1" dirty="0"/>
              <a:t>generic research skills, and practitioner and professional skills</a:t>
            </a:r>
            <a:r>
              <a:rPr lang="en-US" dirty="0"/>
              <a:t>, </a:t>
            </a:r>
            <a:r>
              <a:rPr lang="en-GB" dirty="0"/>
              <a:t>that combine with the substantive skills of your supervisions. It includes the Sociology Seminar (more below)</a:t>
            </a:r>
          </a:p>
          <a:p>
            <a:r>
              <a:rPr lang="en-US" dirty="0"/>
              <a:t>It also helps build collegiality and the sharing of research and academic experience among the Sociology PGR cohort</a:t>
            </a:r>
          </a:p>
          <a:p>
            <a:r>
              <a:rPr lang="en-US" dirty="0"/>
              <a:t>All PGR students are required to attend, except when on fieldwork year</a:t>
            </a:r>
          </a:p>
          <a:p>
            <a:r>
              <a:rPr lang="en-US" dirty="0"/>
              <a:t>Includes a PGR-</a:t>
            </a:r>
            <a:r>
              <a:rPr lang="en-US" dirty="0" err="1"/>
              <a:t>organised</a:t>
            </a:r>
            <a:r>
              <a:rPr lang="en-US" dirty="0"/>
              <a:t> Symposium mid-way through the year and a Conference in June – Kate will seek an organizing-committee for these early on. </a:t>
            </a:r>
            <a:r>
              <a:rPr lang="en-US" dirty="0" err="1"/>
              <a:t>Organising</a:t>
            </a:r>
            <a:r>
              <a:rPr lang="en-US" dirty="0"/>
              <a:t> and speaking at these are valuable experiences and good for your academic CV-building. We expect all PGR students to speak at at least one seminar or conference a year, which is noted in your annual review.</a:t>
            </a:r>
          </a:p>
        </p:txBody>
      </p:sp>
    </p:spTree>
    <p:extLst>
      <p:ext uri="{BB962C8B-B14F-4D97-AF65-F5344CB8AC3E}">
        <p14:creationId xmlns:p14="http://schemas.microsoft.com/office/powerpoint/2010/main" val="3655513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PGR Sociology Colloquium</a:t>
            </a:r>
            <a:br>
              <a:rPr lang="en-US" dirty="0"/>
            </a:br>
            <a:r>
              <a:rPr lang="en-US" dirty="0"/>
              <a:t>and social events</a:t>
            </a:r>
          </a:p>
        </p:txBody>
      </p:sp>
      <p:sp>
        <p:nvSpPr>
          <p:cNvPr id="3" name="Content Placeholder 2"/>
          <p:cNvSpPr>
            <a:spLocks noGrp="1"/>
          </p:cNvSpPr>
          <p:nvPr>
            <p:ph idx="1"/>
          </p:nvPr>
        </p:nvSpPr>
        <p:spPr/>
        <p:txBody>
          <a:bodyPr>
            <a:normAutofit fontScale="92500" lnSpcReduction="20000"/>
          </a:bodyPr>
          <a:lstStyle/>
          <a:p>
            <a:r>
              <a:rPr lang="en-US" dirty="0"/>
              <a:t>The Sociology Colloquium is a monthly self-organized space run by and for Sociology PhD students to practice presentation skills, test and discuss ideas, and receive feedback in a collegial environment</a:t>
            </a:r>
          </a:p>
          <a:p>
            <a:r>
              <a:rPr lang="en-US" dirty="0"/>
              <a:t>The current </a:t>
            </a:r>
            <a:r>
              <a:rPr lang="en-US" dirty="0" err="1"/>
              <a:t>organisers</a:t>
            </a:r>
            <a:r>
              <a:rPr lang="en-US" dirty="0"/>
              <a:t> will email the group listserv to announce this semester’s talks</a:t>
            </a:r>
          </a:p>
          <a:p>
            <a:r>
              <a:rPr lang="en-US" dirty="0"/>
              <a:t>Your reps in consultation with me will organize 2 or 3 social events during the year, such as visits to museums, art exhibitions, walking tours etc. If you have any suggestions for a group event –please contact your reps or me</a:t>
            </a:r>
          </a:p>
          <a:p>
            <a:r>
              <a:rPr lang="en-US" dirty="0"/>
              <a:t>These social events are an important way of building the PGR community, meeting new people, enjoying the life of the city and region</a:t>
            </a:r>
          </a:p>
        </p:txBody>
      </p:sp>
    </p:spTree>
    <p:extLst>
      <p:ext uri="{BB962C8B-B14F-4D97-AF65-F5344CB8AC3E}">
        <p14:creationId xmlns:p14="http://schemas.microsoft.com/office/powerpoint/2010/main" val="4202871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Departmental Seminar</a:t>
            </a:r>
          </a:p>
        </p:txBody>
      </p:sp>
      <p:sp>
        <p:nvSpPr>
          <p:cNvPr id="3" name="Content Placeholder 2"/>
          <p:cNvSpPr>
            <a:spLocks noGrp="1"/>
          </p:cNvSpPr>
          <p:nvPr>
            <p:ph idx="1"/>
          </p:nvPr>
        </p:nvSpPr>
        <p:spPr>
          <a:xfrm>
            <a:off x="498474" y="1600200"/>
            <a:ext cx="7556313" cy="4909457"/>
          </a:xfrm>
        </p:spPr>
        <p:txBody>
          <a:bodyPr>
            <a:normAutofit fontScale="77500" lnSpcReduction="20000"/>
          </a:bodyPr>
          <a:lstStyle/>
          <a:p>
            <a:r>
              <a:rPr lang="en-GB" dirty="0"/>
              <a:t>This is the Department’s main forum for academic staff to share and discuss our research – typically a new book, article, or the founding of a new research project</a:t>
            </a:r>
          </a:p>
          <a:p>
            <a:r>
              <a:rPr lang="en-GB" dirty="0"/>
              <a:t>Attended by academic staff and PGR students, it is a valuable opportunity for us all to meet and discuss as a research community. You are all invited to come for a coffee with the speaker afterwards (Kate organises this)</a:t>
            </a:r>
          </a:p>
          <a:p>
            <a:r>
              <a:rPr lang="en-GB" dirty="0"/>
              <a:t>The structure is a short presentation followed by a respondent and open questions</a:t>
            </a:r>
          </a:p>
          <a:p>
            <a:r>
              <a:rPr lang="en-GB" dirty="0"/>
              <a:t>The seminar is also an opportunity for you to: learn about research in the department; to hear about developments in sociology outside of your own particular field (vital if you are seeking to become an academic); and to gain experience in presentation styles (vital to your training for conference etc. presentations); and to practice formulating questions</a:t>
            </a:r>
          </a:p>
          <a:p>
            <a:r>
              <a:rPr lang="en-GB" dirty="0"/>
              <a:t>It’s integrated in the schedule of the PhD Workshop and PGR attendance is required</a:t>
            </a:r>
          </a:p>
          <a:p>
            <a:r>
              <a:rPr lang="en-US" dirty="0"/>
              <a:t>2 or 3 times a semester, on Wednesday afternoons for one hour, organized by an academic member of staff. The dates are in the PhD Workshop handbook that Kate emailed you, with details of speakers to follow</a:t>
            </a:r>
          </a:p>
        </p:txBody>
      </p:sp>
    </p:spTree>
    <p:extLst>
      <p:ext uri="{BB962C8B-B14F-4D97-AF65-F5344CB8AC3E}">
        <p14:creationId xmlns:p14="http://schemas.microsoft.com/office/powerpoint/2010/main" val="3486865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2E2B4-6F28-1581-F387-E58465E9BA76}"/>
              </a:ext>
            </a:extLst>
          </p:cNvPr>
          <p:cNvSpPr>
            <a:spLocks noGrp="1"/>
          </p:cNvSpPr>
          <p:nvPr>
            <p:ph type="title"/>
          </p:nvPr>
        </p:nvSpPr>
        <p:spPr/>
        <p:txBody>
          <a:bodyPr/>
          <a:lstStyle/>
          <a:p>
            <a:r>
              <a:rPr lang="en-US" dirty="0"/>
              <a:t>Qualitative Research Methods (QRM)</a:t>
            </a:r>
          </a:p>
        </p:txBody>
      </p:sp>
      <p:sp>
        <p:nvSpPr>
          <p:cNvPr id="3" name="Content Placeholder 2">
            <a:extLst>
              <a:ext uri="{FF2B5EF4-FFF2-40B4-BE49-F238E27FC236}">
                <a16:creationId xmlns:a16="http://schemas.microsoft.com/office/drawing/2014/main" id="{99D8F6E9-8002-2ECA-FB1A-DA16B1CA02D7}"/>
              </a:ext>
            </a:extLst>
          </p:cNvPr>
          <p:cNvSpPr>
            <a:spLocks noGrp="1"/>
          </p:cNvSpPr>
          <p:nvPr>
            <p:ph idx="1"/>
          </p:nvPr>
        </p:nvSpPr>
        <p:spPr>
          <a:xfrm>
            <a:off x="498474" y="2048719"/>
            <a:ext cx="7556313" cy="4077444"/>
          </a:xfrm>
        </p:spPr>
        <p:txBody>
          <a:bodyPr>
            <a:normAutofit fontScale="92500" lnSpcReduction="10000"/>
          </a:bodyPr>
          <a:lstStyle/>
          <a:p>
            <a:r>
              <a:rPr lang="en-GB" sz="1800" dirty="0">
                <a:effectLst/>
                <a:ea typeface="Times New Roman" panose="02020603050405020304" pitchFamily="18" charset="0"/>
              </a:rPr>
              <a:t>The School of Social Sciences co-ordinates a suite of workshop-based course units in </a:t>
            </a:r>
            <a:r>
              <a:rPr lang="en-GB" sz="1800" b="1" dirty="0">
                <a:effectLst/>
                <a:ea typeface="Times New Roman" panose="02020603050405020304" pitchFamily="18" charset="0"/>
              </a:rPr>
              <a:t>Qualitative Research Methods</a:t>
            </a:r>
            <a:r>
              <a:rPr lang="en-GB" sz="1800" dirty="0">
                <a:effectLst/>
                <a:ea typeface="Times New Roman" panose="02020603050405020304" pitchFamily="18" charset="0"/>
              </a:rPr>
              <a:t> and these are offered by several of the disciplines in the School of Social Sciences and beyond. These are designed to meet the needs of postgraduate research students and ESRC funded students, and the requirements with respect to training in qualitative methods set out in the ESRC’s Postgraduate Training Guidelines</a:t>
            </a:r>
          </a:p>
          <a:p>
            <a:r>
              <a:rPr lang="en-GB" sz="1800" dirty="0">
                <a:effectLst/>
                <a:ea typeface="Times New Roman" panose="02020603050405020304" pitchFamily="18" charset="0"/>
              </a:rPr>
              <a:t>The aim is to offer a comprehensive and thorough training in qualitative research methodologies that will prepare students for PhD and/or later non-PhD research work inside or outside a University environment</a:t>
            </a:r>
          </a:p>
          <a:p>
            <a:r>
              <a:rPr lang="en-GB" sz="1800" dirty="0">
                <a:effectLst/>
                <a:ea typeface="Times New Roman" panose="02020603050405020304" pitchFamily="18" charset="0"/>
              </a:rPr>
              <a:t>If you wish to take one of these units you need to consult the </a:t>
            </a:r>
            <a:r>
              <a:rPr lang="en-GB" sz="1800" b="1" dirty="0">
                <a:effectLst/>
                <a:ea typeface="Times New Roman" panose="02020603050405020304" pitchFamily="18" charset="0"/>
              </a:rPr>
              <a:t>QRM Handbook. </a:t>
            </a:r>
            <a:r>
              <a:rPr lang="en-GB" sz="1800" dirty="0">
                <a:ea typeface="Times New Roman" panose="02020603050405020304" pitchFamily="18" charset="0"/>
              </a:rPr>
              <a:t>I emailed you the Handbook a couple of days ago</a:t>
            </a:r>
            <a:endParaRPr lang="en-GB" sz="1800" b="1" dirty="0">
              <a:effectLst/>
              <a:ea typeface="Times New Roman" panose="02020603050405020304" pitchFamily="18" charset="0"/>
            </a:endParaRPr>
          </a:p>
          <a:p>
            <a:r>
              <a:rPr lang="en-GB" sz="1800" dirty="0">
                <a:effectLst/>
                <a:ea typeface="Times New Roman" panose="02020603050405020304" pitchFamily="18" charset="0"/>
              </a:rPr>
              <a:t>Module convenor: James Hodgson</a:t>
            </a:r>
            <a:endParaRPr lang="en-US" dirty="0"/>
          </a:p>
          <a:p>
            <a:endParaRPr lang="en-US" dirty="0"/>
          </a:p>
        </p:txBody>
      </p:sp>
    </p:spTree>
    <p:extLst>
      <p:ext uri="{BB962C8B-B14F-4D97-AF65-F5344CB8AC3E}">
        <p14:creationId xmlns:p14="http://schemas.microsoft.com/office/powerpoint/2010/main" val="30493786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9498A-8774-E951-3AB9-5F6349D76E96}"/>
              </a:ext>
            </a:extLst>
          </p:cNvPr>
          <p:cNvSpPr>
            <a:spLocks noGrp="1"/>
          </p:cNvSpPr>
          <p:nvPr>
            <p:ph type="title"/>
          </p:nvPr>
        </p:nvSpPr>
        <p:spPr/>
        <p:txBody>
          <a:bodyPr/>
          <a:lstStyle/>
          <a:p>
            <a:r>
              <a:rPr lang="en-GB" dirty="0"/>
              <a:t>More about enrolling onto QRM modules</a:t>
            </a:r>
          </a:p>
        </p:txBody>
      </p:sp>
      <p:sp>
        <p:nvSpPr>
          <p:cNvPr id="3" name="Content Placeholder 2">
            <a:extLst>
              <a:ext uri="{FF2B5EF4-FFF2-40B4-BE49-F238E27FC236}">
                <a16:creationId xmlns:a16="http://schemas.microsoft.com/office/drawing/2014/main" id="{6CEA8D37-E0B8-76BD-B5C4-4B5BF9F80813}"/>
              </a:ext>
            </a:extLst>
          </p:cNvPr>
          <p:cNvSpPr>
            <a:spLocks noGrp="1"/>
          </p:cNvSpPr>
          <p:nvPr>
            <p:ph idx="1"/>
          </p:nvPr>
        </p:nvSpPr>
        <p:spPr/>
        <p:txBody>
          <a:bodyPr>
            <a:normAutofit/>
          </a:bodyPr>
          <a:lstStyle/>
          <a:p>
            <a:r>
              <a:rPr lang="en-GB" sz="1800" dirty="0">
                <a:effectLst/>
                <a:latin typeface="+mj-lt"/>
                <a:ea typeface="Times New Roman" panose="02020603050405020304" pitchFamily="18" charset="0"/>
                <a:cs typeface="Aptos" panose="020B0004020202020204" pitchFamily="34" charset="0"/>
              </a:rPr>
              <a:t>You are able to enrol but you will need to register onto the module (you can’t just audit). </a:t>
            </a:r>
            <a:endParaRPr lang="en-GB" sz="1800" dirty="0">
              <a:effectLst/>
              <a:latin typeface="+mj-lt"/>
              <a:ea typeface="Aptos" panose="020B0004020202020204" pitchFamily="34" charset="0"/>
              <a:cs typeface="Aptos" panose="020B0004020202020204" pitchFamily="34" charset="0"/>
            </a:endParaRPr>
          </a:p>
          <a:p>
            <a:r>
              <a:rPr lang="en-GB" sz="1800" dirty="0">
                <a:latin typeface="+mj-lt"/>
                <a:ea typeface="Times New Roman" panose="02020603050405020304" pitchFamily="18" charset="0"/>
                <a:cs typeface="Aptos" panose="020B0004020202020204" pitchFamily="34" charset="0"/>
              </a:rPr>
              <a:t>QRM is organised according to a </a:t>
            </a:r>
            <a:r>
              <a:rPr lang="en-GB" sz="1800" dirty="0">
                <a:effectLst/>
                <a:latin typeface="+mj-lt"/>
                <a:ea typeface="Times New Roman" panose="02020603050405020304" pitchFamily="18" charset="0"/>
                <a:cs typeface="Aptos" panose="020B0004020202020204" pitchFamily="34" charset="0"/>
              </a:rPr>
              <a:t>sort of pick and mix approach </a:t>
            </a:r>
          </a:p>
          <a:p>
            <a:r>
              <a:rPr lang="en-GB" sz="1800" dirty="0">
                <a:effectLst/>
                <a:latin typeface="+mj-lt"/>
                <a:ea typeface="Times New Roman" panose="02020603050405020304" pitchFamily="18" charset="0"/>
                <a:cs typeface="Aptos" panose="020B0004020202020204" pitchFamily="34" charset="0"/>
              </a:rPr>
              <a:t>You will need to select from the list of modules by the same deadline as the MA/</a:t>
            </a:r>
            <a:r>
              <a:rPr lang="en-GB" sz="1800" dirty="0" err="1">
                <a:effectLst/>
                <a:latin typeface="+mj-lt"/>
                <a:ea typeface="Times New Roman" panose="02020603050405020304" pitchFamily="18" charset="0"/>
                <a:cs typeface="Aptos" panose="020B0004020202020204" pitchFamily="34" charset="0"/>
              </a:rPr>
              <a:t>MRes</a:t>
            </a:r>
            <a:r>
              <a:rPr lang="en-GB" sz="1800" dirty="0">
                <a:effectLst/>
                <a:latin typeface="+mj-lt"/>
                <a:ea typeface="Times New Roman" panose="02020603050405020304" pitchFamily="18" charset="0"/>
                <a:cs typeface="Aptos" panose="020B0004020202020204" pitchFamily="34" charset="0"/>
              </a:rPr>
              <a:t> students – early October</a:t>
            </a:r>
            <a:r>
              <a:rPr lang="en-GB" sz="1800" dirty="0">
                <a:latin typeface="+mj-lt"/>
                <a:ea typeface="Times New Roman" panose="02020603050405020304" pitchFamily="18" charset="0"/>
                <a:cs typeface="Aptos" panose="020B0004020202020204" pitchFamily="34" charset="0"/>
              </a:rPr>
              <a:t> </a:t>
            </a:r>
          </a:p>
          <a:p>
            <a:r>
              <a:rPr lang="en-GB" sz="1800" dirty="0">
                <a:effectLst/>
                <a:latin typeface="+mj-lt"/>
                <a:ea typeface="Times New Roman" panose="02020603050405020304" pitchFamily="18" charset="0"/>
                <a:cs typeface="Aptos" panose="020B0004020202020204" pitchFamily="34" charset="0"/>
              </a:rPr>
              <a:t>See Nick’s email a couple of days ago about how to </a:t>
            </a:r>
            <a:r>
              <a:rPr lang="en-GB" sz="1800" dirty="0" err="1">
                <a:effectLst/>
                <a:latin typeface="+mj-lt"/>
                <a:ea typeface="Times New Roman" panose="02020603050405020304" pitchFamily="18" charset="0"/>
                <a:cs typeface="Aptos" panose="020B0004020202020204" pitchFamily="34" charset="0"/>
              </a:rPr>
              <a:t>enroll</a:t>
            </a:r>
            <a:r>
              <a:rPr lang="en-GB" sz="1800" dirty="0">
                <a:effectLst/>
                <a:latin typeface="+mj-lt"/>
                <a:ea typeface="Times New Roman" panose="02020603050405020304" pitchFamily="18" charset="0"/>
                <a:cs typeface="Aptos" panose="020B0004020202020204" pitchFamily="34" charset="0"/>
              </a:rPr>
              <a:t> </a:t>
            </a:r>
            <a:endParaRPr lang="en-GB" sz="1800" dirty="0">
              <a:effectLst/>
              <a:latin typeface="+mj-l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48588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Feeding back</a:t>
            </a:r>
          </a:p>
        </p:txBody>
      </p:sp>
      <p:sp>
        <p:nvSpPr>
          <p:cNvPr id="3" name="Content Placeholder 2"/>
          <p:cNvSpPr>
            <a:spLocks noGrp="1"/>
          </p:cNvSpPr>
          <p:nvPr>
            <p:ph idx="1"/>
          </p:nvPr>
        </p:nvSpPr>
        <p:spPr>
          <a:xfrm>
            <a:off x="498474" y="1600200"/>
            <a:ext cx="7556313" cy="5040086"/>
          </a:xfrm>
        </p:spPr>
        <p:txBody>
          <a:bodyPr>
            <a:normAutofit fontScale="92500"/>
          </a:bodyPr>
          <a:lstStyle/>
          <a:p>
            <a:r>
              <a:rPr lang="en-US" dirty="0"/>
              <a:t>If you encounter problems that you can’t solve with your supervisors (for whatever reason), you should come to me in the first instance – I’m the PGR Personal Tutor and PGR Director</a:t>
            </a:r>
          </a:p>
          <a:p>
            <a:r>
              <a:rPr lang="en-US" dirty="0"/>
              <a:t>If that doesn’t work (for whatever reason), you should talk to Sociology’s Head of Department – Vanessa May</a:t>
            </a:r>
          </a:p>
          <a:p>
            <a:r>
              <a:rPr lang="en-US" dirty="0"/>
              <a:t>Each year has one or more student representatives. Reps meet as a group with me 2 or 3 times a semester to feedback any student issues and to discuss possible resolutions, and represent you at the Sociology Board Meeting twice a semester</a:t>
            </a:r>
          </a:p>
          <a:p>
            <a:r>
              <a:rPr lang="en-US" dirty="0"/>
              <a:t>We really do welcome your views – do please feedback any concerns and issues to your reps or to me as and when. </a:t>
            </a:r>
            <a:r>
              <a:rPr lang="en-US" b="1" dirty="0"/>
              <a:t>Whether you are facing difficulties or have suggestions about the </a:t>
            </a:r>
            <a:r>
              <a:rPr lang="en-US" b="1" dirty="0" err="1"/>
              <a:t>programme</a:t>
            </a:r>
            <a:r>
              <a:rPr lang="en-US" b="1" dirty="0"/>
              <a:t>, your reps and I are very keen to hear from you!</a:t>
            </a:r>
          </a:p>
        </p:txBody>
      </p:sp>
    </p:spTree>
    <p:extLst>
      <p:ext uri="{BB962C8B-B14F-4D97-AF65-F5344CB8AC3E}">
        <p14:creationId xmlns:p14="http://schemas.microsoft.com/office/powerpoint/2010/main" val="2306288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90AA6-2EFA-B8FF-BE3E-706DE6456C04}"/>
              </a:ext>
            </a:extLst>
          </p:cNvPr>
          <p:cNvSpPr>
            <a:spLocks noGrp="1"/>
          </p:cNvSpPr>
          <p:nvPr>
            <p:ph type="title"/>
          </p:nvPr>
        </p:nvSpPr>
        <p:spPr/>
        <p:txBody>
          <a:bodyPr/>
          <a:lstStyle/>
          <a:p>
            <a:r>
              <a:rPr lang="en-GB" dirty="0"/>
              <a:t>Welcome to the Department of Sociology! </a:t>
            </a:r>
          </a:p>
        </p:txBody>
      </p:sp>
      <p:sp>
        <p:nvSpPr>
          <p:cNvPr id="3" name="Content Placeholder 2">
            <a:extLst>
              <a:ext uri="{FF2B5EF4-FFF2-40B4-BE49-F238E27FC236}">
                <a16:creationId xmlns:a16="http://schemas.microsoft.com/office/drawing/2014/main" id="{946217DA-8A09-24F9-FCC1-07FFDB5F9A09}"/>
              </a:ext>
            </a:extLst>
          </p:cNvPr>
          <p:cNvSpPr>
            <a:spLocks noGrp="1"/>
          </p:cNvSpPr>
          <p:nvPr>
            <p:ph idx="1"/>
          </p:nvPr>
        </p:nvSpPr>
        <p:spPr/>
        <p:txBody>
          <a:bodyPr/>
          <a:lstStyle/>
          <a:p>
            <a:r>
              <a:rPr lang="en-GB" dirty="0"/>
              <a:t>Professor Vanessa May, Head of Department</a:t>
            </a:r>
          </a:p>
          <a:p>
            <a:r>
              <a:rPr lang="en-GB" dirty="0"/>
              <a:t>Professor Nick Thoburn, PGR Director</a:t>
            </a:r>
          </a:p>
          <a:p>
            <a:endParaRPr lang="en-GB" dirty="0"/>
          </a:p>
          <a:p>
            <a:pPr marL="0" indent="0">
              <a:buNone/>
            </a:pPr>
            <a:endParaRPr lang="en-GB" dirty="0"/>
          </a:p>
        </p:txBody>
      </p:sp>
    </p:spTree>
    <p:extLst>
      <p:ext uri="{BB962C8B-B14F-4D97-AF65-F5344CB8AC3E}">
        <p14:creationId xmlns:p14="http://schemas.microsoft.com/office/powerpoint/2010/main" val="2862136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a:t>
            </a:r>
            <a:br>
              <a:rPr lang="en-US" dirty="0"/>
            </a:br>
            <a:r>
              <a:rPr lang="en-US" dirty="0"/>
              <a:t>Email and PG Newsletter</a:t>
            </a:r>
          </a:p>
        </p:txBody>
      </p:sp>
      <p:sp>
        <p:nvSpPr>
          <p:cNvPr id="3" name="Content Placeholder 2"/>
          <p:cNvSpPr>
            <a:spLocks noGrp="1"/>
          </p:cNvSpPr>
          <p:nvPr>
            <p:ph idx="1"/>
          </p:nvPr>
        </p:nvSpPr>
        <p:spPr>
          <a:xfrm>
            <a:off x="498474" y="1981200"/>
            <a:ext cx="7556313" cy="4561114"/>
          </a:xfrm>
        </p:spPr>
        <p:txBody>
          <a:bodyPr>
            <a:normAutofit fontScale="85000" lnSpcReduction="20000"/>
          </a:bodyPr>
          <a:lstStyle/>
          <a:p>
            <a:r>
              <a:rPr lang="en-US" dirty="0"/>
              <a:t>Email is our main means of communication – if you have been emailed about something we consider you to have been adequately informed </a:t>
            </a:r>
          </a:p>
          <a:p>
            <a:r>
              <a:rPr lang="en-US" dirty="0"/>
              <a:t>Please only use your university email address when in contact with UoM, and </a:t>
            </a:r>
            <a:r>
              <a:rPr lang="en-US" b="1" dirty="0"/>
              <a:t>check it at least every other day</a:t>
            </a:r>
          </a:p>
          <a:p>
            <a:r>
              <a:rPr lang="en-US" dirty="0"/>
              <a:t>Various members of the UoM Doctoral Academy and I will send you regular emails, and you will receive Department, School, and Faculty emails about events, talks, research funds, etc. There is a dedicated Sociology PGR email list – if you would like to share something academic or related on it, you can send to the list and I will approve it</a:t>
            </a:r>
          </a:p>
          <a:p>
            <a:r>
              <a:rPr lang="en-US" b="1" dirty="0"/>
              <a:t>Email your supervisors now to arrange your first supervision for next week</a:t>
            </a:r>
            <a:r>
              <a:rPr lang="en-US" dirty="0"/>
              <a:t>, if you or they haven’t done so already</a:t>
            </a:r>
          </a:p>
          <a:p>
            <a:r>
              <a:rPr lang="en-US" dirty="0"/>
              <a:t>Sociology Postgraduate Newsletter: aggregating the main events, news, notifications etc. twice a semester. Edited by a PhD student (Edited by Deniz Diler). Deniz will shortly invite you to send your bios and a photo to the Newsletter to introduce yourself to the department</a:t>
            </a:r>
          </a:p>
        </p:txBody>
      </p:sp>
    </p:spTree>
    <p:extLst>
      <p:ext uri="{BB962C8B-B14F-4D97-AF65-F5344CB8AC3E}">
        <p14:creationId xmlns:p14="http://schemas.microsoft.com/office/powerpoint/2010/main" val="405555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Desks, computers and lockers</a:t>
            </a:r>
          </a:p>
        </p:txBody>
      </p:sp>
      <p:sp>
        <p:nvSpPr>
          <p:cNvPr id="3" name="Content Placeholder 2"/>
          <p:cNvSpPr>
            <a:spLocks noGrp="1"/>
          </p:cNvSpPr>
          <p:nvPr>
            <p:ph idx="1"/>
          </p:nvPr>
        </p:nvSpPr>
        <p:spPr>
          <a:xfrm>
            <a:off x="83128" y="1199408"/>
            <a:ext cx="8063346" cy="5658592"/>
          </a:xfrm>
        </p:spPr>
        <p:txBody>
          <a:bodyPr>
            <a:normAutofit fontScale="62500" lnSpcReduction="20000"/>
          </a:bodyPr>
          <a:lstStyle/>
          <a:p>
            <a:r>
              <a:rPr lang="en-US" dirty="0"/>
              <a:t>We have PGR desks in the open plan area of the department, 3</a:t>
            </a:r>
            <a:r>
              <a:rPr lang="en-US" baseline="30000" dirty="0"/>
              <a:t>rd</a:t>
            </a:r>
            <a:r>
              <a:rPr lang="en-US" dirty="0"/>
              <a:t> floor Arthur Lewis Building (the third floor is split in two between Sociology and Economics) – we will visit it together this afternoon</a:t>
            </a:r>
          </a:p>
          <a:p>
            <a:r>
              <a:rPr lang="en-US" dirty="0"/>
              <a:t>If you work in the department </a:t>
            </a:r>
            <a:r>
              <a:rPr lang="en-US" b="1" dirty="0"/>
              <a:t>3 or more days a week, you can claim a desk </a:t>
            </a:r>
            <a:r>
              <a:rPr lang="en-US" dirty="0"/>
              <a:t>as your own. Please do so this week or next, leaving a clear note with your name, and notify me of the desk number you have chosen. </a:t>
            </a:r>
            <a:r>
              <a:rPr lang="en-US" b="1" dirty="0"/>
              <a:t>Please let me know which desk you have chosen</a:t>
            </a:r>
          </a:p>
          <a:p>
            <a:r>
              <a:rPr lang="en-US" dirty="0"/>
              <a:t>If you work in the department </a:t>
            </a:r>
            <a:r>
              <a:rPr lang="en-US" b="1" dirty="0"/>
              <a:t>2 or fewer days a week, there are Hot Desks </a:t>
            </a:r>
            <a:r>
              <a:rPr lang="en-US" dirty="0"/>
              <a:t>for you to use. Please keep to these rules – there are always enough desks for everybody if they are kept</a:t>
            </a:r>
          </a:p>
          <a:p>
            <a:r>
              <a:rPr lang="en-US" dirty="0"/>
              <a:t>When you go on fieldwork, please inform me so I can allocate your desk to another student, and you can take a new desk on return</a:t>
            </a:r>
          </a:p>
          <a:p>
            <a:r>
              <a:rPr lang="en-US" dirty="0"/>
              <a:t>Your desks are in a work area which needs to remain quiet – please take conversation to the atrium or a café</a:t>
            </a:r>
          </a:p>
          <a:p>
            <a:r>
              <a:rPr lang="en-US" dirty="0"/>
              <a:t>For meetings (online / in-person) you can book one of the two glass rooms in the open plan – see booking info on their doors</a:t>
            </a:r>
          </a:p>
          <a:p>
            <a:r>
              <a:rPr lang="en-US" dirty="0"/>
              <a:t>The Faculty provides everyone will their own </a:t>
            </a:r>
            <a:r>
              <a:rPr lang="en-US" b="1" dirty="0"/>
              <a:t>UoM laptop/MacBook </a:t>
            </a:r>
            <a:r>
              <a:rPr lang="en-US" dirty="0"/>
              <a:t>(not desktops). </a:t>
            </a:r>
            <a:r>
              <a:rPr lang="en-US" b="1" dirty="0"/>
              <a:t>Everyone needs to order theirs individually. </a:t>
            </a:r>
            <a:r>
              <a:rPr lang="en-US" dirty="0"/>
              <a:t>All your research analysis and writing should be undertaken on UoM owned machines, so </a:t>
            </a:r>
            <a:r>
              <a:rPr lang="en-US" b="1" dirty="0"/>
              <a:t>best to order a laptop/MacBook ASAP </a:t>
            </a:r>
            <a:r>
              <a:rPr lang="en-US" dirty="0"/>
              <a:t>(link available in PGR Handbook).</a:t>
            </a:r>
          </a:p>
          <a:p>
            <a:r>
              <a:rPr lang="en-US" dirty="0"/>
              <a:t>Lockers: you are welcome to claim a locker in the open-plan area of the department. The School provides pedestal lockers (drawers that sit under the desk - one/desk). If you have an existing one but cannot find the key, please e-mail me so that we can provide a new key. </a:t>
            </a:r>
          </a:p>
          <a:p>
            <a:r>
              <a:rPr lang="en-US" dirty="0"/>
              <a:t>Don’t leave any valuables on your desk or in unlocked drawers – unfortunately things have been stolen in the past</a:t>
            </a:r>
          </a:p>
        </p:txBody>
      </p:sp>
    </p:spTree>
    <p:extLst>
      <p:ext uri="{BB962C8B-B14F-4D97-AF65-F5344CB8AC3E}">
        <p14:creationId xmlns:p14="http://schemas.microsoft.com/office/powerpoint/2010/main" val="3964545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PGR student reps</a:t>
            </a:r>
          </a:p>
        </p:txBody>
      </p:sp>
      <p:sp>
        <p:nvSpPr>
          <p:cNvPr id="3" name="Content Placeholder 2"/>
          <p:cNvSpPr>
            <a:spLocks noGrp="1"/>
          </p:cNvSpPr>
          <p:nvPr>
            <p:ph idx="1"/>
          </p:nvPr>
        </p:nvSpPr>
        <p:spPr>
          <a:xfrm>
            <a:off x="498474" y="1306286"/>
            <a:ext cx="7556313" cy="4819877"/>
          </a:xfrm>
        </p:spPr>
        <p:txBody>
          <a:bodyPr>
            <a:normAutofit fontScale="85000" lnSpcReduction="10000"/>
          </a:bodyPr>
          <a:lstStyle/>
          <a:p>
            <a:r>
              <a:rPr lang="en-US" dirty="0"/>
              <a:t>Sociology reps meet as a group with me 2 or 3 times a semester to feedback any student issues and to discuss resolutions. Reps also sit on the Sociology Board Meeting (SBM), which meets twice a semester.</a:t>
            </a:r>
          </a:p>
          <a:p>
            <a:r>
              <a:rPr lang="en-US" dirty="0"/>
              <a:t>It isn’t an onerous role and is a great way to become more integrated in the life of the PGR community and the Department. </a:t>
            </a:r>
          </a:p>
          <a:p>
            <a:r>
              <a:rPr lang="en-US" dirty="0"/>
              <a:t>The rep role requires readiness to contact your colleagues, be responsiveness to email, and readiness to attend the meetings with me</a:t>
            </a:r>
          </a:p>
          <a:p>
            <a:r>
              <a:rPr lang="en-US" dirty="0"/>
              <a:t>Would two of you like to volunteer? You can do so now, or wait until this afternoon where you can discuss the role with one of our current reps in the Kro Bar, or email me about it. I would like to have one or two of you in post by the end of this week for a reps meeting in week 2 or 3</a:t>
            </a:r>
          </a:p>
          <a:p>
            <a:r>
              <a:rPr lang="en-US" dirty="0"/>
              <a:t>Current reps are Elle Shea (year 2) </a:t>
            </a:r>
            <a:r>
              <a:rPr lang="en-US" dirty="0">
                <a:hlinkClick r:id="rId3"/>
              </a:rPr>
              <a:t>elle.shea@postgrad.manchester.ac.uk</a:t>
            </a:r>
            <a:r>
              <a:rPr lang="en-US" dirty="0"/>
              <a:t> </a:t>
            </a:r>
          </a:p>
          <a:p>
            <a:r>
              <a:rPr lang="en-US" dirty="0"/>
              <a:t>and Deniz Diller (year 3) </a:t>
            </a:r>
            <a:r>
              <a:rPr lang="en-US" dirty="0">
                <a:hlinkClick r:id="rId4"/>
              </a:rPr>
              <a:t>deniz.diler@manchester.ac.uk</a:t>
            </a:r>
            <a:r>
              <a:rPr lang="en-US" dirty="0"/>
              <a:t> </a:t>
            </a:r>
          </a:p>
        </p:txBody>
      </p:sp>
    </p:spTree>
    <p:extLst>
      <p:ext uri="{BB962C8B-B14F-4D97-AF65-F5344CB8AC3E}">
        <p14:creationId xmlns:p14="http://schemas.microsoft.com/office/powerpoint/2010/main" val="1732590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 socials today</a:t>
            </a:r>
          </a:p>
        </p:txBody>
      </p:sp>
      <p:sp>
        <p:nvSpPr>
          <p:cNvPr id="3" name="Content Placeholder 2"/>
          <p:cNvSpPr>
            <a:spLocks noGrp="1"/>
          </p:cNvSpPr>
          <p:nvPr>
            <p:ph idx="1"/>
          </p:nvPr>
        </p:nvSpPr>
        <p:spPr/>
        <p:txBody>
          <a:bodyPr>
            <a:normAutofit lnSpcReduction="10000"/>
          </a:bodyPr>
          <a:lstStyle/>
          <a:p>
            <a:r>
              <a:rPr lang="en-US" dirty="0"/>
              <a:t>Welcome social for all new PGR students in a School of Social Sciences  3-5 pm (Arthur Lewis Building, room 2.016)</a:t>
            </a:r>
          </a:p>
          <a:p>
            <a:r>
              <a:rPr lang="en-US" dirty="0"/>
              <a:t>Sociology social for all new and returning PGR students, 5pm in </a:t>
            </a:r>
            <a:r>
              <a:rPr lang="en-US" dirty="0" err="1"/>
              <a:t>KroBar</a:t>
            </a:r>
            <a:r>
              <a:rPr lang="en-US" dirty="0"/>
              <a:t> on Oxford Road, opposite the Students Union – we’ve reserved the upstairs front room </a:t>
            </a:r>
          </a:p>
          <a:p>
            <a:r>
              <a:rPr lang="en-US" dirty="0"/>
              <a:t>When you arrive at </a:t>
            </a:r>
            <a:r>
              <a:rPr lang="en-US" dirty="0" err="1"/>
              <a:t>KroBar</a:t>
            </a:r>
            <a:r>
              <a:rPr lang="en-US" dirty="0"/>
              <a:t>, ask me for a token to exchange at the bar for a free drink – and ask again when you’re ready for a second, in case there are any tokens remaining!</a:t>
            </a:r>
          </a:p>
          <a:p>
            <a:r>
              <a:rPr lang="en-US" dirty="0"/>
              <a:t>Do please come along, it’s a great opportunity to meet each other informally and for you to meet existing PGR students and academic staff</a:t>
            </a:r>
          </a:p>
        </p:txBody>
      </p:sp>
    </p:spTree>
    <p:extLst>
      <p:ext uri="{BB962C8B-B14F-4D97-AF65-F5344CB8AC3E}">
        <p14:creationId xmlns:p14="http://schemas.microsoft.com/office/powerpoint/2010/main" val="1030379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D1A14-7488-3735-6929-FCB9DDBBAF8F}"/>
              </a:ext>
            </a:extLst>
          </p:cNvPr>
          <p:cNvSpPr>
            <a:spLocks noGrp="1"/>
          </p:cNvSpPr>
          <p:nvPr>
            <p:ph type="title"/>
          </p:nvPr>
        </p:nvSpPr>
        <p:spPr/>
        <p:txBody>
          <a:bodyPr/>
          <a:lstStyle/>
          <a:p>
            <a:r>
              <a:rPr lang="en-GB" dirty="0"/>
              <a:t>Any questions or comments?</a:t>
            </a:r>
          </a:p>
        </p:txBody>
      </p:sp>
      <p:sp>
        <p:nvSpPr>
          <p:cNvPr id="3" name="Content Placeholder 2">
            <a:extLst>
              <a:ext uri="{FF2B5EF4-FFF2-40B4-BE49-F238E27FC236}">
                <a16:creationId xmlns:a16="http://schemas.microsoft.com/office/drawing/2014/main" id="{5E7D2C8B-FC6B-04BD-86B6-CE8FC0070494}"/>
              </a:ext>
            </a:extLst>
          </p:cNvPr>
          <p:cNvSpPr>
            <a:spLocks noGrp="1"/>
          </p:cNvSpPr>
          <p:nvPr>
            <p:ph idx="1"/>
          </p:nvPr>
        </p:nvSpPr>
        <p:spPr/>
        <p:txBody>
          <a:bodyPr/>
          <a:lstStyle/>
          <a:p>
            <a:r>
              <a:rPr lang="en-GB" dirty="0"/>
              <a:t>Please always feel free to drop me an e-mail with any questions, concerns, worries, or suggestions:</a:t>
            </a:r>
          </a:p>
          <a:p>
            <a:r>
              <a:rPr lang="en-GB" dirty="0">
                <a:hlinkClick r:id="rId2"/>
              </a:rPr>
              <a:t>n.thoburn@manchester.ac.uk</a:t>
            </a:r>
            <a:endParaRPr lang="en-GB" dirty="0"/>
          </a:p>
          <a:p>
            <a:endParaRPr lang="en-GB" dirty="0"/>
          </a:p>
          <a:p>
            <a:r>
              <a:rPr lang="en-GB" dirty="0"/>
              <a:t>Now we’ll go go up to the department to show you around, choose desks, and then have a quick tour of the campus, before the School PGR social at 3pm</a:t>
            </a:r>
          </a:p>
          <a:p>
            <a:r>
              <a:rPr lang="en-GB" dirty="0"/>
              <a:t>We’ll stop at the canteen on the way </a:t>
            </a:r>
            <a:r>
              <a:rPr lang="en-GB"/>
              <a:t>where we </a:t>
            </a:r>
            <a:r>
              <a:rPr lang="en-GB" dirty="0"/>
              <a:t>can purchase lunch</a:t>
            </a:r>
          </a:p>
        </p:txBody>
      </p:sp>
    </p:spTree>
    <p:extLst>
      <p:ext uri="{BB962C8B-B14F-4D97-AF65-F5344CB8AC3E}">
        <p14:creationId xmlns:p14="http://schemas.microsoft.com/office/powerpoint/2010/main" val="147971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371" y="195944"/>
            <a:ext cx="7293429" cy="751114"/>
          </a:xfrm>
        </p:spPr>
        <p:txBody>
          <a:bodyPr/>
          <a:lstStyle/>
          <a:p>
            <a:r>
              <a:rPr lang="en-US" dirty="0"/>
              <a:t>Overview </a:t>
            </a:r>
          </a:p>
        </p:txBody>
      </p:sp>
      <p:sp>
        <p:nvSpPr>
          <p:cNvPr id="3" name="Content Placeholder 2"/>
          <p:cNvSpPr>
            <a:spLocks noGrp="1"/>
          </p:cNvSpPr>
          <p:nvPr>
            <p:ph idx="1"/>
          </p:nvPr>
        </p:nvSpPr>
        <p:spPr>
          <a:xfrm>
            <a:off x="631370" y="859971"/>
            <a:ext cx="7598229" cy="5889171"/>
          </a:xfrm>
        </p:spPr>
        <p:txBody>
          <a:bodyPr>
            <a:normAutofit fontScale="70000" lnSpcReduction="20000"/>
          </a:bodyPr>
          <a:lstStyle/>
          <a:p>
            <a:r>
              <a:rPr lang="en-US" dirty="0"/>
              <a:t>Getting to know one another and our research projects</a:t>
            </a:r>
          </a:p>
          <a:p>
            <a:r>
              <a:rPr lang="en-US" dirty="0"/>
              <a:t>Introduction to Manchester Sociology</a:t>
            </a:r>
          </a:p>
          <a:p>
            <a:r>
              <a:rPr lang="en-US" dirty="0"/>
              <a:t>Structure of the research degree (PhD) and the thesis</a:t>
            </a:r>
          </a:p>
          <a:p>
            <a:r>
              <a:rPr lang="en-US" dirty="0"/>
              <a:t>Supervision and the supervisor relationship</a:t>
            </a:r>
          </a:p>
          <a:p>
            <a:r>
              <a:rPr lang="en-US" dirty="0"/>
              <a:t>Reviewing and monitoring your progress – E-Prog</a:t>
            </a:r>
          </a:p>
          <a:p>
            <a:r>
              <a:rPr lang="en-US" dirty="0"/>
              <a:t>Research and conference funds</a:t>
            </a:r>
          </a:p>
          <a:p>
            <a:r>
              <a:rPr lang="en-US" dirty="0"/>
              <a:t>Sociology PhD Workshops</a:t>
            </a:r>
          </a:p>
          <a:p>
            <a:r>
              <a:rPr lang="en-US" dirty="0"/>
              <a:t>Sociology Colloquium and social events</a:t>
            </a:r>
          </a:p>
          <a:p>
            <a:r>
              <a:rPr lang="en-US" dirty="0"/>
              <a:t>Departmental Seminars</a:t>
            </a:r>
          </a:p>
          <a:p>
            <a:r>
              <a:rPr lang="en-US" dirty="0"/>
              <a:t>Qualitative Research Methods (QRM) units</a:t>
            </a:r>
          </a:p>
          <a:p>
            <a:r>
              <a:rPr lang="en-US" dirty="0"/>
              <a:t>Feeding back</a:t>
            </a:r>
          </a:p>
          <a:p>
            <a:r>
              <a:rPr lang="en-US" dirty="0"/>
              <a:t>Communication – email and the Postgraduate Newsletter</a:t>
            </a:r>
          </a:p>
          <a:p>
            <a:r>
              <a:rPr lang="en-US" dirty="0"/>
              <a:t>Desks, computers and lockers</a:t>
            </a:r>
          </a:p>
          <a:p>
            <a:r>
              <a:rPr lang="en-US" dirty="0"/>
              <a:t>Student reps</a:t>
            </a:r>
          </a:p>
        </p:txBody>
      </p:sp>
    </p:spTree>
    <p:extLst>
      <p:ext uri="{BB962C8B-B14F-4D97-AF65-F5344CB8AC3E}">
        <p14:creationId xmlns:p14="http://schemas.microsoft.com/office/powerpoint/2010/main" val="3283411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860B-E734-58A0-8825-3BCF13578A0B}"/>
              </a:ext>
            </a:extLst>
          </p:cNvPr>
          <p:cNvSpPr>
            <a:spLocks noGrp="1"/>
          </p:cNvSpPr>
          <p:nvPr>
            <p:ph type="title"/>
          </p:nvPr>
        </p:nvSpPr>
        <p:spPr/>
        <p:txBody>
          <a:bodyPr/>
          <a:lstStyle/>
          <a:p>
            <a:r>
              <a:rPr lang="en-GB" dirty="0"/>
              <a:t>Getting to know one another </a:t>
            </a:r>
            <a:br>
              <a:rPr lang="en-GB" dirty="0"/>
            </a:br>
            <a:r>
              <a:rPr lang="en-GB" dirty="0"/>
              <a:t>(15 min)</a:t>
            </a:r>
          </a:p>
        </p:txBody>
      </p:sp>
      <p:sp>
        <p:nvSpPr>
          <p:cNvPr id="3" name="Content Placeholder 2">
            <a:extLst>
              <a:ext uri="{FF2B5EF4-FFF2-40B4-BE49-F238E27FC236}">
                <a16:creationId xmlns:a16="http://schemas.microsoft.com/office/drawing/2014/main" id="{39D531F0-7B64-5158-9C9B-790AEEEDCF3E}"/>
              </a:ext>
            </a:extLst>
          </p:cNvPr>
          <p:cNvSpPr>
            <a:spLocks noGrp="1"/>
          </p:cNvSpPr>
          <p:nvPr>
            <p:ph idx="1"/>
          </p:nvPr>
        </p:nvSpPr>
        <p:spPr/>
        <p:txBody>
          <a:bodyPr/>
          <a:lstStyle/>
          <a:p>
            <a:r>
              <a:rPr lang="en-GB" dirty="0"/>
              <a:t>In pairs, introduce yourselves and your project</a:t>
            </a:r>
          </a:p>
          <a:p>
            <a:pPr lvl="1"/>
            <a:r>
              <a:rPr lang="en-GB" dirty="0"/>
              <a:t>Things to talk about</a:t>
            </a:r>
          </a:p>
          <a:p>
            <a:pPr lvl="2"/>
            <a:r>
              <a:rPr lang="en-GB" dirty="0"/>
              <a:t>Your study background/how you arrived at Manchester</a:t>
            </a:r>
          </a:p>
          <a:p>
            <a:pPr lvl="2"/>
            <a:r>
              <a:rPr lang="en-GB" dirty="0"/>
              <a:t>What your PhD project looks at; who are your supervisors</a:t>
            </a:r>
          </a:p>
          <a:p>
            <a:pPr lvl="2"/>
            <a:r>
              <a:rPr lang="en-GB" dirty="0"/>
              <a:t>Your theoretical frameworks (at the moment!)</a:t>
            </a:r>
          </a:p>
          <a:p>
            <a:pPr lvl="2"/>
            <a:r>
              <a:rPr lang="en-GB" dirty="0"/>
              <a:t>Your planned for methods (at the moment!)</a:t>
            </a:r>
          </a:p>
          <a:p>
            <a:r>
              <a:rPr lang="en-GB" dirty="0"/>
              <a:t>Introduce your partner and their project to the group</a:t>
            </a:r>
          </a:p>
          <a:p>
            <a:r>
              <a:rPr lang="en-GB" dirty="0"/>
              <a:t>Together, lets identify overlaps in topics, theory and methods</a:t>
            </a:r>
          </a:p>
        </p:txBody>
      </p:sp>
    </p:spTree>
    <p:extLst>
      <p:ext uri="{BB962C8B-B14F-4D97-AF65-F5344CB8AC3E}">
        <p14:creationId xmlns:p14="http://schemas.microsoft.com/office/powerpoint/2010/main" val="68507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829" y="119743"/>
            <a:ext cx="7554044" cy="1186542"/>
          </a:xfrm>
        </p:spPr>
        <p:txBody>
          <a:bodyPr/>
          <a:lstStyle/>
          <a:p>
            <a:r>
              <a:rPr lang="en-US" dirty="0"/>
              <a:t>Manchester Sociology</a:t>
            </a:r>
          </a:p>
        </p:txBody>
      </p:sp>
      <p:sp>
        <p:nvSpPr>
          <p:cNvPr id="3" name="Content Placeholder 2"/>
          <p:cNvSpPr>
            <a:spLocks noGrp="1"/>
          </p:cNvSpPr>
          <p:nvPr>
            <p:ph idx="1"/>
          </p:nvPr>
        </p:nvSpPr>
        <p:spPr>
          <a:xfrm>
            <a:off x="141514" y="762001"/>
            <a:ext cx="8000359" cy="6095999"/>
          </a:xfrm>
        </p:spPr>
        <p:txBody>
          <a:bodyPr>
            <a:normAutofit fontScale="77500" lnSpcReduction="20000"/>
          </a:bodyPr>
          <a:lstStyle/>
          <a:p>
            <a:r>
              <a:rPr lang="en-US" dirty="0"/>
              <a:t>Big </a:t>
            </a:r>
            <a:r>
              <a:rPr lang="en-US" sz="2100" dirty="0"/>
              <a:t>department doing </a:t>
            </a:r>
            <a:r>
              <a:rPr lang="en-GB" sz="2100" dirty="0">
                <a:effectLst/>
                <a:ea typeface="Times New Roman" panose="02020603050405020304" pitchFamily="18" charset="0"/>
              </a:rPr>
              <a:t>some of the most innovative and exciting sociological research to be found anywhere in the world</a:t>
            </a:r>
            <a:r>
              <a:rPr lang="en-GB" sz="2100" dirty="0">
                <a:ea typeface="Times New Roman" panose="02020603050405020304" pitchFamily="18" charset="0"/>
              </a:rPr>
              <a:t>, </a:t>
            </a:r>
            <a:r>
              <a:rPr lang="en-US" sz="2100" dirty="0"/>
              <a:t>with a very high research rating in the national Research Excellence Framework (REF). Around 60 members of academic staff, including research staff</a:t>
            </a:r>
          </a:p>
          <a:p>
            <a:r>
              <a:rPr lang="en-US" dirty="0"/>
              <a:t>PhD students (c50) are an important part of this culture and count toward our research reputation</a:t>
            </a:r>
          </a:p>
          <a:p>
            <a:r>
              <a:rPr lang="en-US" dirty="0"/>
              <a:t>Ethos: theory-led social research using diverse methods. All topic areas of sociology are included</a:t>
            </a:r>
          </a:p>
          <a:p>
            <a:r>
              <a:rPr lang="en-US" dirty="0"/>
              <a:t>Research </a:t>
            </a:r>
            <a:r>
              <a:rPr lang="en-US" dirty="0" err="1"/>
              <a:t>centres</a:t>
            </a:r>
            <a:r>
              <a:rPr lang="en-US" dirty="0"/>
              <a:t> and institutes with links to the department:</a:t>
            </a:r>
          </a:p>
          <a:p>
            <a:pPr lvl="1"/>
            <a:r>
              <a:rPr lang="en-US" dirty="0"/>
              <a:t>Centre on Dynamics of Ethnicity (CODE)</a:t>
            </a:r>
          </a:p>
          <a:p>
            <a:pPr lvl="1"/>
            <a:r>
              <a:rPr lang="en-US" dirty="0"/>
              <a:t>Morgan Centre for Research into Everyday Lives</a:t>
            </a:r>
          </a:p>
          <a:p>
            <a:pPr lvl="1"/>
            <a:r>
              <a:rPr lang="en-US" dirty="0"/>
              <a:t>Mitchell Centre for Social Network Analysis</a:t>
            </a:r>
          </a:p>
          <a:p>
            <a:pPr lvl="1"/>
            <a:r>
              <a:rPr lang="en-US" dirty="0"/>
              <a:t>Cathie Marsh Institute for Social Research</a:t>
            </a:r>
          </a:p>
          <a:p>
            <a:pPr lvl="1"/>
            <a:r>
              <a:rPr lang="en-US" dirty="0"/>
              <a:t>Sustainable Consumption Institute (SCI)</a:t>
            </a:r>
          </a:p>
          <a:p>
            <a:pPr lvl="1"/>
            <a:r>
              <a:rPr lang="en-US" dirty="0"/>
              <a:t>Manchester Institute for Collaborative Research on Ageing (MICRA)</a:t>
            </a:r>
          </a:p>
          <a:p>
            <a:r>
              <a:rPr lang="en-US" dirty="0"/>
              <a:t>Vibrant research culture with lots of events, seminars, in the department, School, and Faculty</a:t>
            </a:r>
          </a:p>
          <a:p>
            <a:r>
              <a:rPr lang="en-US" dirty="0"/>
              <a:t>We are part of the North West Social Science Doctoral Training Partnership (NWSSDTP) along with sociology departments at Liverpool, Lancaster, Lancashire, and Keele universities. This is an important source of funding and additional training – you will be notified by UoM’s Doctoral Academy about events and training opportunities</a:t>
            </a:r>
          </a:p>
        </p:txBody>
      </p:sp>
    </p:spTree>
    <p:extLst>
      <p:ext uri="{BB962C8B-B14F-4D97-AF65-F5344CB8AC3E}">
        <p14:creationId xmlns:p14="http://schemas.microsoft.com/office/powerpoint/2010/main" val="610952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 of the degree</a:t>
            </a:r>
          </a:p>
        </p:txBody>
      </p:sp>
      <p:sp>
        <p:nvSpPr>
          <p:cNvPr id="3" name="Content Placeholder 2"/>
          <p:cNvSpPr>
            <a:spLocks noGrp="1"/>
          </p:cNvSpPr>
          <p:nvPr>
            <p:ph idx="1"/>
          </p:nvPr>
        </p:nvSpPr>
        <p:spPr>
          <a:xfrm>
            <a:off x="498474" y="1600200"/>
            <a:ext cx="7556313" cy="5139647"/>
          </a:xfrm>
        </p:spPr>
        <p:txBody>
          <a:bodyPr>
            <a:normAutofit/>
          </a:bodyPr>
          <a:lstStyle/>
          <a:p>
            <a:r>
              <a:rPr lang="en-US" dirty="0"/>
              <a:t>3.5 years of research. Assessed by thesis of 80,000 words</a:t>
            </a:r>
          </a:p>
          <a:p>
            <a:r>
              <a:rPr lang="en-US" dirty="0"/>
              <a:t>The course of study varies for each project but typically:</a:t>
            </a:r>
          </a:p>
          <a:p>
            <a:pPr lvl="1"/>
            <a:r>
              <a:rPr lang="en-US" dirty="0"/>
              <a:t>Year 1: Clarifying research questions; literature review; designing research and planning; obtaining ethics approval; presentation in UoM Colloquium and/or local conference</a:t>
            </a:r>
          </a:p>
          <a:p>
            <a:pPr lvl="1"/>
            <a:r>
              <a:rPr lang="en-US" dirty="0"/>
              <a:t>Year 2: Fieldwork; gathering data; sorting, coding, sifting; analysis, interpretation</a:t>
            </a:r>
          </a:p>
          <a:p>
            <a:pPr lvl="1"/>
            <a:r>
              <a:rPr lang="en-US" dirty="0"/>
              <a:t>Year 3: Drafting chapters; clarifying the argument; positioning what has been found in the wider context; national or international conference presentation; start writing a journal article – </a:t>
            </a:r>
            <a:r>
              <a:rPr lang="en-US" b="1" dirty="0"/>
              <a:t>though you will be writing from the start and throughout, with reviews of literature, reflective pieces on data, proto-chapters, etc.</a:t>
            </a:r>
          </a:p>
          <a:p>
            <a:pPr lvl="1"/>
            <a:r>
              <a:rPr lang="en-US" dirty="0"/>
              <a:t>Year 3.5 and up to 4 if needed (no more): Complete writing thesis; complete writing a journal article</a:t>
            </a:r>
          </a:p>
        </p:txBody>
      </p:sp>
    </p:spTree>
    <p:extLst>
      <p:ext uri="{BB962C8B-B14F-4D97-AF65-F5344CB8AC3E}">
        <p14:creationId xmlns:p14="http://schemas.microsoft.com/office/powerpoint/2010/main" val="4224231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thesis</a:t>
            </a:r>
          </a:p>
        </p:txBody>
      </p:sp>
      <p:sp>
        <p:nvSpPr>
          <p:cNvPr id="3" name="Content Placeholder 2"/>
          <p:cNvSpPr>
            <a:spLocks noGrp="1"/>
          </p:cNvSpPr>
          <p:nvPr>
            <p:ph idx="1"/>
          </p:nvPr>
        </p:nvSpPr>
        <p:spPr/>
        <p:txBody>
          <a:bodyPr>
            <a:normAutofit lnSpcReduction="10000"/>
          </a:bodyPr>
          <a:lstStyle/>
          <a:p>
            <a:r>
              <a:rPr lang="en-US" dirty="0"/>
              <a:t>80,000 words</a:t>
            </a:r>
          </a:p>
          <a:p>
            <a:r>
              <a:rPr lang="en-US" dirty="0"/>
              <a:t>Normally has 6 chapters, plus intro and conclusion</a:t>
            </a:r>
          </a:p>
          <a:p>
            <a:r>
              <a:rPr lang="en-US" dirty="0"/>
              <a:t>Examined by two examiners – 1 internal and 1 external to UoM</a:t>
            </a:r>
          </a:p>
          <a:p>
            <a:r>
              <a:rPr lang="en-US" dirty="0"/>
              <a:t>The thesis must make a contribution to knowledge – this sounds intimidating (because it is!) but also very EXCITING!</a:t>
            </a:r>
          </a:p>
          <a:p>
            <a:r>
              <a:rPr lang="en-US" dirty="0"/>
              <a:t>It’s your chance to immerse yourself in a set of intellectual debates, theories, and empirical worlds; to engage actively in academic culture in the department and through conferences, presentations, and publications; and to contribute your own research to your field</a:t>
            </a:r>
          </a:p>
        </p:txBody>
      </p:sp>
    </p:spTree>
    <p:extLst>
      <p:ext uri="{BB962C8B-B14F-4D97-AF65-F5344CB8AC3E}">
        <p14:creationId xmlns:p14="http://schemas.microsoft.com/office/powerpoint/2010/main" val="3684671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Supervision</a:t>
            </a:r>
          </a:p>
        </p:txBody>
      </p:sp>
      <p:sp>
        <p:nvSpPr>
          <p:cNvPr id="3" name="Content Placeholder 2"/>
          <p:cNvSpPr>
            <a:spLocks noGrp="1"/>
          </p:cNvSpPr>
          <p:nvPr>
            <p:ph idx="1"/>
          </p:nvPr>
        </p:nvSpPr>
        <p:spPr/>
        <p:txBody>
          <a:bodyPr>
            <a:normAutofit fontScale="92500" lnSpcReduction="20000"/>
          </a:bodyPr>
          <a:lstStyle/>
          <a:p>
            <a:r>
              <a:rPr lang="en-US" dirty="0"/>
              <a:t>Supervision is by teams of 2, very occasionally 3 academic staff. One will often be named the ‘main’ supervisor but the norm is ‘co-supervision’</a:t>
            </a:r>
          </a:p>
          <a:p>
            <a:r>
              <a:rPr lang="en-US" dirty="0"/>
              <a:t>Regular contact, supervisions every 2 or 3 weeks (typically one hour) – less frequently when on fieldwork and in later stages of writing</a:t>
            </a:r>
          </a:p>
          <a:p>
            <a:r>
              <a:rPr lang="en-US" dirty="0"/>
              <a:t>Supervisors discuss your ideas, read and give comments on your writing in progress, give guidance, suggestions, criticism – all towards helping you fashion your own thesis</a:t>
            </a:r>
          </a:p>
          <a:p>
            <a:r>
              <a:rPr lang="en-US" dirty="0"/>
              <a:t>Supervisors also provide support in other ways – introductions, guidance on conference papers, publishing etc. – always feel free to ask them for this kind of extra-thesis advice</a:t>
            </a:r>
          </a:p>
          <a:p>
            <a:r>
              <a:rPr lang="en-US" dirty="0"/>
              <a:t>Your first port of call in case of academic difficulties</a:t>
            </a:r>
          </a:p>
        </p:txBody>
      </p:sp>
    </p:spTree>
    <p:extLst>
      <p:ext uri="{BB962C8B-B14F-4D97-AF65-F5344CB8AC3E}">
        <p14:creationId xmlns:p14="http://schemas.microsoft.com/office/powerpoint/2010/main" val="30909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Reviewing and monitoring progress</a:t>
            </a:r>
          </a:p>
        </p:txBody>
      </p:sp>
      <p:sp>
        <p:nvSpPr>
          <p:cNvPr id="3" name="Content Placeholder 2"/>
          <p:cNvSpPr>
            <a:spLocks noGrp="1"/>
          </p:cNvSpPr>
          <p:nvPr>
            <p:ph idx="1"/>
          </p:nvPr>
        </p:nvSpPr>
        <p:spPr>
          <a:xfrm>
            <a:off x="498474" y="1981200"/>
            <a:ext cx="7556313" cy="4648200"/>
          </a:xfrm>
        </p:spPr>
        <p:txBody>
          <a:bodyPr>
            <a:normAutofit fontScale="77500" lnSpcReduction="20000"/>
          </a:bodyPr>
          <a:lstStyle/>
          <a:p>
            <a:r>
              <a:rPr lang="en-US" dirty="0"/>
              <a:t>Your progress will be reviewed twice each year </a:t>
            </a:r>
          </a:p>
          <a:p>
            <a:r>
              <a:rPr lang="en-US" dirty="0"/>
              <a:t>After six months (the ‘mid-year review’) by your supervisory team, to check you are progressing well and plan out the remaining year</a:t>
            </a:r>
          </a:p>
          <a:p>
            <a:r>
              <a:rPr lang="en-US" dirty="0"/>
              <a:t>At the end of the academic year (June-July) by a panel consisting of your supervisors plus one other academic from within sociology – the ‘annual review’</a:t>
            </a:r>
          </a:p>
          <a:p>
            <a:r>
              <a:rPr lang="en-US" dirty="0"/>
              <a:t>For the annual review you submit 8000 words of documents reflecting your writing and progress, and these form the basis for discussion at the hour-long review meeting</a:t>
            </a:r>
          </a:p>
          <a:p>
            <a:r>
              <a:rPr lang="en-US" dirty="0"/>
              <a:t>The purpose of the reviewing system is to consolidate progress, to identify problems before they arise, and to </a:t>
            </a:r>
            <a:r>
              <a:rPr lang="en-US" dirty="0" err="1"/>
              <a:t>familiarise</a:t>
            </a:r>
            <a:r>
              <a:rPr lang="en-US" dirty="0"/>
              <a:t> you with the external review process which will culminate in your PhD oral exam or ‘viva’</a:t>
            </a:r>
          </a:p>
          <a:p>
            <a:r>
              <a:rPr lang="en-US" dirty="0"/>
              <a:t>The annual review is a formal stage that needs to be passed in order to progress to the next year, though there is opportunity to revise and resubmit for a second review 12 weeks later</a:t>
            </a:r>
          </a:p>
        </p:txBody>
      </p:sp>
    </p:spTree>
    <p:extLst>
      <p:ext uri="{BB962C8B-B14F-4D97-AF65-F5344CB8AC3E}">
        <p14:creationId xmlns:p14="http://schemas.microsoft.com/office/powerpoint/2010/main" val="1370103264"/>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3629</TotalTime>
  <Words>3313</Words>
  <Application>Microsoft Macintosh PowerPoint</Application>
  <PresentationFormat>On-screen Show (4:3)</PresentationFormat>
  <Paragraphs>168</Paragraphs>
  <Slides>24</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Rockwell</vt:lpstr>
      <vt:lpstr>Times New Roman</vt:lpstr>
      <vt:lpstr>Wingdings</vt:lpstr>
      <vt:lpstr>Advantage</vt:lpstr>
      <vt:lpstr>PhD Induction </vt:lpstr>
      <vt:lpstr>Welcome to the Department of Sociology! </vt:lpstr>
      <vt:lpstr>Overview </vt:lpstr>
      <vt:lpstr>Getting to know one another  (15 min)</vt:lpstr>
      <vt:lpstr>Manchester Sociology</vt:lpstr>
      <vt:lpstr>Structure of the degree</vt:lpstr>
      <vt:lpstr>The thesis</vt:lpstr>
      <vt:lpstr>Supervision</vt:lpstr>
      <vt:lpstr>Reviewing and monitoring progress</vt:lpstr>
      <vt:lpstr>e-Prog</vt:lpstr>
      <vt:lpstr>Questions so far?</vt:lpstr>
      <vt:lpstr>PowerPoint Presentation</vt:lpstr>
      <vt:lpstr>Research and conference funds – the RTSG and SERB, and Key Travel</vt:lpstr>
      <vt:lpstr>SOCY60510 Sociology PhD Research Workshop</vt:lpstr>
      <vt:lpstr>PGR Sociology Colloquium and social events</vt:lpstr>
      <vt:lpstr>Departmental Seminar</vt:lpstr>
      <vt:lpstr>Qualitative Research Methods (QRM)</vt:lpstr>
      <vt:lpstr>More about enrolling onto QRM modules</vt:lpstr>
      <vt:lpstr>Feeding back</vt:lpstr>
      <vt:lpstr>Communication: Email and PG Newsletter</vt:lpstr>
      <vt:lpstr>Desks, computers and lockers</vt:lpstr>
      <vt:lpstr>PGR student reps</vt:lpstr>
      <vt:lpstr>Welcome socials today</vt:lpstr>
      <vt:lpstr>Any questions or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PhD Induction</dc:title>
  <dc:creator>Graeme Kirkpatrick</dc:creator>
  <cp:lastModifiedBy>Nicholas Thoburn</cp:lastModifiedBy>
  <cp:revision>177</cp:revision>
  <cp:lastPrinted>2016-09-20T11:28:24Z</cp:lastPrinted>
  <dcterms:created xsi:type="dcterms:W3CDTF">2013-09-03T12:06:46Z</dcterms:created>
  <dcterms:modified xsi:type="dcterms:W3CDTF">2025-09-24T11:13:49Z</dcterms:modified>
</cp:coreProperties>
</file>