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4"/>
    <p:sldMasterId id="2147483702" r:id="rId5"/>
    <p:sldMasterId id="2147483721" r:id="rId6"/>
    <p:sldMasterId id="2147483733" r:id="rId7"/>
  </p:sldMasterIdLst>
  <p:notesMasterIdLst>
    <p:notesMasterId r:id="rId31"/>
  </p:notesMasterIdLst>
  <p:sldIdLst>
    <p:sldId id="256" r:id="rId8"/>
    <p:sldId id="310" r:id="rId9"/>
    <p:sldId id="401" r:id="rId10"/>
    <p:sldId id="400" r:id="rId11"/>
    <p:sldId id="325" r:id="rId12"/>
    <p:sldId id="369" r:id="rId13"/>
    <p:sldId id="388" r:id="rId14"/>
    <p:sldId id="378" r:id="rId15"/>
    <p:sldId id="262" r:id="rId16"/>
    <p:sldId id="397" r:id="rId17"/>
    <p:sldId id="404" r:id="rId18"/>
    <p:sldId id="324" r:id="rId19"/>
    <p:sldId id="408" r:id="rId20"/>
    <p:sldId id="407" r:id="rId21"/>
    <p:sldId id="384" r:id="rId22"/>
    <p:sldId id="385" r:id="rId23"/>
    <p:sldId id="311" r:id="rId24"/>
    <p:sldId id="845" r:id="rId25"/>
    <p:sldId id="383" r:id="rId26"/>
    <p:sldId id="406" r:id="rId27"/>
    <p:sldId id="313" r:id="rId28"/>
    <p:sldId id="328" r:id="rId29"/>
    <p:sldId id="26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9BAF"/>
    <a:srgbClr val="719AB7"/>
    <a:srgbClr val="679CB0"/>
    <a:srgbClr val="7FAABE"/>
    <a:srgbClr val="B5121B"/>
    <a:srgbClr val="000000"/>
    <a:srgbClr val="4140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182" autoAdjust="0"/>
  </p:normalViewPr>
  <p:slideViewPr>
    <p:cSldViewPr snapToGrid="0">
      <p:cViewPr varScale="1">
        <p:scale>
          <a:sx n="83" d="100"/>
          <a:sy n="83" d="100"/>
        </p:scale>
        <p:origin x="15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ableStyles" Target="tableStyles.xml"/><Relationship Id="rId8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F3E7-441F-477B-9032-3EE7BEB30DA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2F0C5-9915-4C9D-B9C1-C3246B8D4C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957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2F0C5-9915-4C9D-B9C1-C3246B8D4C9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437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22F0C5-9915-4C9D-B9C1-C3246B8D4C9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1435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22F0C5-9915-4C9D-B9C1-C3246B8D4C9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5608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22F0C5-9915-4C9D-B9C1-C3246B8D4C9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7642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https://padlet.com/kathymchandler2/padlet-what-could-we-do-differently-ds9335nmt799q1a8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22F0C5-9915-4C9D-B9C1-C3246B8D4C9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3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 descr="Red background">
            <a:extLst>
              <a:ext uri="{FF2B5EF4-FFF2-40B4-BE49-F238E27FC236}">
                <a16:creationId xmlns:a16="http://schemas.microsoft.com/office/drawing/2014/main" id="{1EF2C280-F524-405F-B409-A0B3EEB3A76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 userDrawn="1"/>
        </p:nvSpPr>
        <p:spPr>
          <a:xfrm>
            <a:off x="195942" y="195942"/>
            <a:ext cx="11812555" cy="6475445"/>
          </a:xfrm>
          <a:custGeom>
            <a:avLst/>
            <a:gdLst/>
            <a:ahLst/>
            <a:cxnLst/>
            <a:rect l="l" t="t" r="r" b="b"/>
            <a:pathLst>
              <a:path w="12048490" h="6713220">
                <a:moveTo>
                  <a:pt x="0" y="6713004"/>
                </a:moveTo>
                <a:lnTo>
                  <a:pt x="12048210" y="6713004"/>
                </a:lnTo>
                <a:lnTo>
                  <a:pt x="12048210" y="0"/>
                </a:lnTo>
                <a:lnTo>
                  <a:pt x="0" y="0"/>
                </a:lnTo>
                <a:lnTo>
                  <a:pt x="0" y="6713004"/>
                </a:lnTo>
                <a:close/>
              </a:path>
            </a:pathLst>
          </a:custGeom>
          <a:solidFill>
            <a:srgbClr val="B5111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8" descr="Lancaster University">
            <a:extLst>
              <a:ext uri="{FF2B5EF4-FFF2-40B4-BE49-F238E27FC236}">
                <a16:creationId xmlns:a16="http://schemas.microsoft.com/office/drawing/2014/main" id="{B4C545BB-4FC6-4C07-B4BC-1B3873E92B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4942" y="762000"/>
            <a:ext cx="2552491" cy="8069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0CF9F2-6D22-4CA4-A596-A6A43B8C79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14400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Template slide: </a:t>
            </a:r>
            <a:br>
              <a:rPr lang="en-US"/>
            </a:br>
            <a:r>
              <a:rPr lang="en-US"/>
              <a:t>presentation title goes here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01B88C-C94B-424C-B0DC-611AA04686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4338" y="4152381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Insert date, month, year here</a:t>
            </a:r>
          </a:p>
          <a:p>
            <a:r>
              <a:rPr lang="en-US"/>
              <a:t>Insert presenter name</a:t>
            </a:r>
            <a:endParaRPr lang="en-GB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4260E1F7-11D6-4F9A-9CDB-A1450D1E497D}"/>
              </a:ext>
            </a:extLst>
          </p:cNvPr>
          <p:cNvSpPr/>
          <p:nvPr userDrawn="1"/>
        </p:nvSpPr>
        <p:spPr>
          <a:xfrm>
            <a:off x="992097" y="3829921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BCDE62AB-9720-4075-A15D-483E19C7D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1922" y="3832747"/>
            <a:ext cx="1590675" cy="0"/>
          </a:xfrm>
          <a:custGeom>
            <a:avLst/>
            <a:gdLst/>
            <a:ahLst/>
            <a:cxnLst/>
            <a:rect l="l" t="t" r="r" b="b"/>
            <a:pathLst>
              <a:path w="1590675">
                <a:moveTo>
                  <a:pt x="0" y="0"/>
                </a:moveTo>
                <a:lnTo>
                  <a:pt x="1590421" y="0"/>
                </a:lnTo>
              </a:path>
            </a:pathLst>
          </a:custGeom>
          <a:ln w="17043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BD4E107-ACD4-4A6A-8618-FDF878C3B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998E55D-8E2A-4AFE-A61C-B5DBBB7761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697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CF9F2-6D22-4CA4-A596-A6A43B8C79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14400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Template slide: </a:t>
            </a:r>
            <a:br>
              <a:rPr lang="en-US"/>
            </a:br>
            <a:r>
              <a:rPr lang="en-US"/>
              <a:t>presentation title goes here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01B88C-C94B-424C-B0DC-611AA04686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4338" y="4152381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Insert date, month, year here</a:t>
            </a:r>
          </a:p>
          <a:p>
            <a:r>
              <a:rPr lang="en-US"/>
              <a:t>Insert presenter name</a:t>
            </a:r>
            <a:endParaRPr lang="en-GB"/>
          </a:p>
        </p:txBody>
      </p:sp>
      <p:pic>
        <p:nvPicPr>
          <p:cNvPr id="7" name="Picture 6" descr="Lancaster University">
            <a:extLst>
              <a:ext uri="{FF2B5EF4-FFF2-40B4-BE49-F238E27FC236}">
                <a16:creationId xmlns:a16="http://schemas.microsoft.com/office/drawing/2014/main" id="{2528AF01-8AC0-4C10-8386-19F11482E5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6682" y="762000"/>
            <a:ext cx="2565317" cy="810971"/>
          </a:xfrm>
          <a:prstGeom prst="rect">
            <a:avLst/>
          </a:prstGeom>
        </p:spPr>
      </p:pic>
      <p:sp>
        <p:nvSpPr>
          <p:cNvPr id="8" name="object 6">
            <a:extLst>
              <a:ext uri="{FF2B5EF4-FFF2-40B4-BE49-F238E27FC236}">
                <a16:creationId xmlns:a16="http://schemas.microsoft.com/office/drawing/2014/main" id="{4260E1F7-11D6-4F9A-9CDB-A1450D1E4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92097" y="3829921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95C828A-191B-48BF-BB4A-DF202F883D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6998E55D-8E2A-4AFE-A61C-B5DBBB7761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682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CF9F2-6D22-4CA4-A596-A6A43B8C79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14400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Template slide: </a:t>
            </a:r>
            <a:br>
              <a:rPr lang="en-US"/>
            </a:br>
            <a:r>
              <a:rPr lang="en-US"/>
              <a:t>presentation title goes here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01B88C-C94B-424C-B0DC-611AA04686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4338" y="4152381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Insert date, month, year here</a:t>
            </a:r>
          </a:p>
          <a:p>
            <a:r>
              <a:rPr lang="en-US"/>
              <a:t>Insert presenter name</a:t>
            </a:r>
            <a:endParaRPr lang="en-GB"/>
          </a:p>
        </p:txBody>
      </p:sp>
      <p:pic>
        <p:nvPicPr>
          <p:cNvPr id="7" name="Picture 6" descr="Lancaster University">
            <a:extLst>
              <a:ext uri="{FF2B5EF4-FFF2-40B4-BE49-F238E27FC236}">
                <a16:creationId xmlns:a16="http://schemas.microsoft.com/office/drawing/2014/main" id="{2528AF01-8AC0-4C10-8386-19F11482E5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6682" y="762000"/>
            <a:ext cx="2565317" cy="810971"/>
          </a:xfrm>
          <a:prstGeom prst="rect">
            <a:avLst/>
          </a:prstGeom>
        </p:spPr>
      </p:pic>
      <p:sp>
        <p:nvSpPr>
          <p:cNvPr id="8" name="object 6">
            <a:extLst>
              <a:ext uri="{FF2B5EF4-FFF2-40B4-BE49-F238E27FC236}">
                <a16:creationId xmlns:a16="http://schemas.microsoft.com/office/drawing/2014/main" id="{4260E1F7-11D6-4F9A-9CDB-A1450D1E4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92097" y="3829921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8" descr="University Academy 92 Manchester">
            <a:extLst>
              <a:ext uri="{FF2B5EF4-FFF2-40B4-BE49-F238E27FC236}">
                <a16:creationId xmlns:a16="http://schemas.microsoft.com/office/drawing/2014/main" id="{97C89DA9-7708-4EE0-9C2E-17C843B198F5}"/>
              </a:ext>
            </a:extLst>
          </p:cNvPr>
          <p:cNvSpPr/>
          <p:nvPr userDrawn="1"/>
        </p:nvSpPr>
        <p:spPr>
          <a:xfrm>
            <a:off x="6888886" y="697941"/>
            <a:ext cx="1481137" cy="777608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 descr="Blackburn College">
            <a:extLst>
              <a:ext uri="{FF2B5EF4-FFF2-40B4-BE49-F238E27FC236}">
                <a16:creationId xmlns:a16="http://schemas.microsoft.com/office/drawing/2014/main" id="{B2D8FC4D-6A10-4AFC-90EE-36BEDC612D9F}"/>
              </a:ext>
            </a:extLst>
          </p:cNvPr>
          <p:cNvSpPr/>
          <p:nvPr userDrawn="1"/>
        </p:nvSpPr>
        <p:spPr>
          <a:xfrm>
            <a:off x="4800858" y="717994"/>
            <a:ext cx="1763493" cy="617945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 descr="Blackpool &amp; The Fylde college">
            <a:extLst>
              <a:ext uri="{FF2B5EF4-FFF2-40B4-BE49-F238E27FC236}">
                <a16:creationId xmlns:a16="http://schemas.microsoft.com/office/drawing/2014/main" id="{74C67722-6D8E-4717-BBA0-D9603159F8C3}"/>
              </a:ext>
            </a:extLst>
          </p:cNvPr>
          <p:cNvSpPr/>
          <p:nvPr userDrawn="1"/>
        </p:nvSpPr>
        <p:spPr>
          <a:xfrm>
            <a:off x="2927182" y="665080"/>
            <a:ext cx="1543981" cy="64248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 descr="Furness college">
            <a:extLst>
              <a:ext uri="{FF2B5EF4-FFF2-40B4-BE49-F238E27FC236}">
                <a16:creationId xmlns:a16="http://schemas.microsoft.com/office/drawing/2014/main" id="{544291F1-FBE8-4BF5-82D3-3E12A047DE75}"/>
              </a:ext>
            </a:extLst>
          </p:cNvPr>
          <p:cNvSpPr/>
          <p:nvPr userDrawn="1"/>
        </p:nvSpPr>
        <p:spPr>
          <a:xfrm>
            <a:off x="891120" y="700908"/>
            <a:ext cx="1786115" cy="69955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B57897E-9B28-47E3-BC7F-FA671A168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6998E55D-8E2A-4AFE-A61C-B5DBBB7761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63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 descr="Blue background">
            <a:extLst>
              <a:ext uri="{FF2B5EF4-FFF2-40B4-BE49-F238E27FC236}">
                <a16:creationId xmlns:a16="http://schemas.microsoft.com/office/drawing/2014/main" id="{35A2C7DA-9587-4F85-9BC4-F30F0308AA7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 userDrawn="1"/>
        </p:nvSpPr>
        <p:spPr>
          <a:xfrm>
            <a:off x="185057" y="181946"/>
            <a:ext cx="11821886" cy="6494107"/>
          </a:xfrm>
          <a:custGeom>
            <a:avLst/>
            <a:gdLst/>
            <a:ahLst/>
            <a:cxnLst/>
            <a:rect l="l" t="t" r="r" b="b"/>
            <a:pathLst>
              <a:path w="12049125" h="6713855">
                <a:moveTo>
                  <a:pt x="0" y="6713410"/>
                </a:moveTo>
                <a:lnTo>
                  <a:pt x="12048617" y="6713410"/>
                </a:lnTo>
                <a:lnTo>
                  <a:pt x="12048617" y="0"/>
                </a:lnTo>
                <a:lnTo>
                  <a:pt x="0" y="0"/>
                </a:lnTo>
                <a:lnTo>
                  <a:pt x="0" y="6713410"/>
                </a:lnTo>
                <a:close/>
              </a:path>
            </a:pathLst>
          </a:custGeom>
          <a:solidFill>
            <a:srgbClr val="709BAF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pic>
        <p:nvPicPr>
          <p:cNvPr id="9" name="Picture 8" descr="Lancaster University">
            <a:extLst>
              <a:ext uri="{FF2B5EF4-FFF2-40B4-BE49-F238E27FC236}">
                <a16:creationId xmlns:a16="http://schemas.microsoft.com/office/drawing/2014/main" id="{B4C545BB-4FC6-4C07-B4BC-1B3873E92B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4942" y="762000"/>
            <a:ext cx="2552491" cy="8069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0CF9F2-6D22-4CA4-A596-A6A43B8C79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14400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Template slide: </a:t>
            </a:r>
            <a:br>
              <a:rPr lang="en-US"/>
            </a:br>
            <a:r>
              <a:rPr lang="en-US"/>
              <a:t>section title goes here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01B88C-C94B-424C-B0DC-611AA04686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4338" y="4152381"/>
            <a:ext cx="9144000" cy="1655762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525"/>
              </a:spcBef>
              <a:buNone/>
              <a:defRPr sz="265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Insert date, month, year here</a:t>
            </a:r>
          </a:p>
          <a:p>
            <a:r>
              <a:rPr lang="en-US"/>
              <a:t>Insert presenter name</a:t>
            </a:r>
            <a:endParaRPr lang="en-GB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4260E1F7-11D6-4F9A-9CDB-A1450D1E497D}"/>
              </a:ext>
            </a:extLst>
          </p:cNvPr>
          <p:cNvSpPr/>
          <p:nvPr userDrawn="1"/>
        </p:nvSpPr>
        <p:spPr>
          <a:xfrm>
            <a:off x="992097" y="3829921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BCDE62AB-9720-4075-A15D-483E19C7D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1922" y="3832747"/>
            <a:ext cx="1590675" cy="0"/>
          </a:xfrm>
          <a:custGeom>
            <a:avLst/>
            <a:gdLst/>
            <a:ahLst/>
            <a:cxnLst/>
            <a:rect l="l" t="t" r="r" b="b"/>
            <a:pathLst>
              <a:path w="1590675">
                <a:moveTo>
                  <a:pt x="0" y="0"/>
                </a:moveTo>
                <a:lnTo>
                  <a:pt x="1590421" y="0"/>
                </a:lnTo>
              </a:path>
            </a:pathLst>
          </a:custGeom>
          <a:ln w="17043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B6FFB34-2A03-4DFF-8F1A-D7E69F6F82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998E55D-8E2A-4AFE-A61C-B5DBBB7761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593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6C40D-D6BC-4D4D-AF4C-44A15AE97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3" y="475866"/>
            <a:ext cx="8250058" cy="1224153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462D4-273F-48E4-BC67-135E64C37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3" y="2313991"/>
            <a:ext cx="9808029" cy="3862971"/>
          </a:xfrm>
        </p:spPr>
        <p:txBody>
          <a:bodyPr/>
          <a:lstStyle>
            <a:lvl1pPr>
              <a:buClr>
                <a:srgbClr val="AEB4B9"/>
              </a:buClr>
              <a:defRPr sz="260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A95A3A47-0757-4333-ACCD-258450620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1766" y="1841477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DE9228C-9B11-4DC9-8F13-D4D1ED507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6998E55D-8E2A-4AFE-A61C-B5DBBB7761E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4" name="Picture 13" descr="Lancaster University">
            <a:extLst>
              <a:ext uri="{FF2B5EF4-FFF2-40B4-BE49-F238E27FC236}">
                <a16:creationId xmlns:a16="http://schemas.microsoft.com/office/drawing/2014/main" id="{0D9761CB-0BB4-44A2-BF26-F0470B4DC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37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462D4-273F-48E4-BC67-135E64C3792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72883" y="2313991"/>
            <a:ext cx="9742714" cy="3862971"/>
          </a:xfrm>
        </p:spPr>
        <p:txBody>
          <a:bodyPr/>
          <a:lstStyle>
            <a:lvl1pPr marL="0" indent="0">
              <a:spcAft>
                <a:spcPts val="600"/>
              </a:spcAft>
              <a:buClr>
                <a:srgbClr val="AEB4B9"/>
              </a:buClr>
              <a:buNone/>
              <a:defRPr sz="2600" i="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Template slide: text only (use italics for sub-headings)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59C926E-B465-430E-9BB4-30F751A3E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3" y="475866"/>
            <a:ext cx="8040738" cy="1224153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BDBDF81-CC4C-4516-B38C-887511BA3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1766" y="1841477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31E803A-17E5-4587-B9C8-543F40CC18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1023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6998E55D-8E2A-4AFE-A61C-B5DBBB7761E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7" name="Picture 16" descr="Lancaster University">
            <a:extLst>
              <a:ext uri="{FF2B5EF4-FFF2-40B4-BE49-F238E27FC236}">
                <a16:creationId xmlns:a16="http://schemas.microsoft.com/office/drawing/2014/main" id="{15D4E1DC-C857-4EB7-8E98-3A0E76300C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571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575D8C4-2991-4037-8748-66E7016A65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940" y="2205022"/>
            <a:ext cx="9913240" cy="1399152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spcBef>
                <a:spcPts val="1110"/>
              </a:spcBef>
              <a:defRPr sz="455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Add question text here</a:t>
            </a:r>
            <a:endParaRPr lang="en-GB"/>
          </a:p>
        </p:txBody>
      </p:sp>
      <p:pic>
        <p:nvPicPr>
          <p:cNvPr id="8" name="Picture 7" descr="Lancaster University">
            <a:extLst>
              <a:ext uri="{FF2B5EF4-FFF2-40B4-BE49-F238E27FC236}">
                <a16:creationId xmlns:a16="http://schemas.microsoft.com/office/drawing/2014/main" id="{5A0CDDDE-2A8D-4F00-B876-791A126CBD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  <p:sp>
        <p:nvSpPr>
          <p:cNvPr id="9" name="object 5">
            <a:extLst>
              <a:ext uri="{FF2B5EF4-FFF2-40B4-BE49-F238E27FC236}">
                <a16:creationId xmlns:a16="http://schemas.microsoft.com/office/drawing/2014/main" id="{A1F40E0C-FCFE-45A8-B4CD-8E1C0339D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92097" y="3830968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4159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55EE488-FA38-4ABE-A8A1-1C0A496D55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6998E55D-8E2A-4AFE-A61C-B5DBBB7761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925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EAACC63-D887-40E8-8239-FD16AE528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38" y="522516"/>
            <a:ext cx="7568682" cy="1168172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24D0BDC-AEAF-40AB-BD13-7775E2037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538" y="2313991"/>
            <a:ext cx="4965441" cy="3862971"/>
          </a:xfrm>
        </p:spPr>
        <p:txBody>
          <a:bodyPr/>
          <a:lstStyle>
            <a:lvl1pPr>
              <a:buClr>
                <a:srgbClr val="AEB4B9"/>
              </a:buClr>
              <a:defRPr sz="260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81B46DBF-1B89-405C-A53C-EE0D38B3C8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4508" y="1832146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9DC973B-EFE1-44F1-9FB7-36E4227439C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69696" y="2317095"/>
            <a:ext cx="4965442" cy="3862971"/>
          </a:xfrm>
        </p:spPr>
        <p:txBody>
          <a:bodyPr/>
          <a:lstStyle>
            <a:lvl1pPr>
              <a:buClr>
                <a:srgbClr val="AEB4B9"/>
              </a:buClr>
              <a:defRPr sz="2600">
                <a:solidFill>
                  <a:schemeClr val="tx1"/>
                </a:solidFill>
              </a:defRPr>
            </a:lvl1pPr>
            <a:lvl2pPr>
              <a:buClr>
                <a:srgbClr val="AEB4B9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AEB4B9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AEB4B9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AEB4B9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749C0CEC-03F4-4704-9D20-E00E4CD065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6998E55D-8E2A-4AFE-A61C-B5DBBB7761E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1" name="Picture 20" descr="Lancaster University">
            <a:extLst>
              <a:ext uri="{FF2B5EF4-FFF2-40B4-BE49-F238E27FC236}">
                <a16:creationId xmlns:a16="http://schemas.microsoft.com/office/drawing/2014/main" id="{607635CB-A9C5-437C-8837-4C730E8C63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933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75887E-4F05-4593-B389-647D40DD0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647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C9B9D8-EA34-4852-A458-9C736D59E6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6478" y="2505075"/>
            <a:ext cx="5157787" cy="3684588"/>
          </a:xfrm>
        </p:spPr>
        <p:txBody>
          <a:bodyPr/>
          <a:lstStyle>
            <a:lvl1pPr>
              <a:buClr>
                <a:srgbClr val="AEB4B9"/>
              </a:buClr>
              <a:defRPr sz="2600"/>
            </a:lvl1pPr>
            <a:lvl2pPr>
              <a:buClr>
                <a:srgbClr val="AEB4B9"/>
              </a:buClr>
              <a:defRPr/>
            </a:lvl2pPr>
            <a:lvl3pPr>
              <a:buClr>
                <a:srgbClr val="AEB4B9"/>
              </a:buClr>
              <a:defRPr/>
            </a:lvl3pPr>
            <a:lvl4pPr>
              <a:buClr>
                <a:srgbClr val="AEB4B9"/>
              </a:buClr>
              <a:defRPr/>
            </a:lvl4pPr>
            <a:lvl5pPr>
              <a:buClr>
                <a:srgbClr val="AEB4B9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3E91B9-1447-4EAE-9AB6-9200E96A98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105AF1-67AB-413D-B37A-83B233A5D7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buClr>
                <a:srgbClr val="AEB4B9"/>
              </a:buClr>
              <a:defRPr sz="2600"/>
            </a:lvl1pPr>
            <a:lvl2pPr>
              <a:buClr>
                <a:srgbClr val="AEB4B9"/>
              </a:buClr>
              <a:defRPr/>
            </a:lvl2pPr>
            <a:lvl3pPr>
              <a:buClr>
                <a:srgbClr val="AEB4B9"/>
              </a:buClr>
              <a:defRPr/>
            </a:lvl3pPr>
            <a:lvl4pPr>
              <a:buClr>
                <a:srgbClr val="AEB4B9"/>
              </a:buClr>
              <a:defRPr/>
            </a:lvl4pPr>
            <a:lvl5pPr>
              <a:buClr>
                <a:srgbClr val="AEB4B9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BFEF35C-6404-4538-8F34-0A8878183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559" y="531848"/>
            <a:ext cx="7568682" cy="1158840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3D487BA0-3AE0-4031-8055-C6AFDC31E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5846" y="1832146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83E33A9-9C13-43F2-93A7-5CD7A6D522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6998E55D-8E2A-4AFE-A61C-B5DBBB7761E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7" name="Picture 16" descr="Lancaster University">
            <a:extLst>
              <a:ext uri="{FF2B5EF4-FFF2-40B4-BE49-F238E27FC236}">
                <a16:creationId xmlns:a16="http://schemas.microsoft.com/office/drawing/2014/main" id="{24641CFC-5847-40DB-B4F0-5496D257DA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340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4">
            <a:extLst>
              <a:ext uri="{FF2B5EF4-FFF2-40B4-BE49-F238E27FC236}">
                <a16:creationId xmlns:a16="http://schemas.microsoft.com/office/drawing/2014/main" id="{E911A0A4-9D31-4F34-8E71-4A07A9FDE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4508" y="1832146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>
                <a:moveTo>
                  <a:pt x="0" y="0"/>
                </a:moveTo>
                <a:lnTo>
                  <a:pt x="1583728" y="0"/>
                </a:lnTo>
              </a:path>
            </a:pathLst>
          </a:custGeom>
          <a:ln w="16929">
            <a:solidFill>
              <a:srgbClr val="A6AD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BE2592A-4048-4211-B609-EB603E5AE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559" y="531848"/>
            <a:ext cx="7568682" cy="1158840"/>
          </a:xfrm>
        </p:spPr>
        <p:txBody>
          <a:bodyPr>
            <a:normAutofit/>
          </a:bodyPr>
          <a:lstStyle>
            <a:lvl1pPr>
              <a:lnSpc>
                <a:spcPts val="3470"/>
              </a:lnSpc>
              <a:spcBef>
                <a:spcPts val="750"/>
              </a:spcBef>
              <a:defRPr sz="3600">
                <a:solidFill>
                  <a:srgbClr val="B5121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32CECB2-8BBC-4238-95E4-9CF53BEC0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6998E55D-8E2A-4AFE-A61C-B5DBBB7761E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Picture 14" descr="Lancaster University">
            <a:extLst>
              <a:ext uri="{FF2B5EF4-FFF2-40B4-BE49-F238E27FC236}">
                <a16:creationId xmlns:a16="http://schemas.microsoft.com/office/drawing/2014/main" id="{F43189D6-09CC-4664-8F2F-E317A914F4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4359" y="762000"/>
            <a:ext cx="2098889" cy="6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887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AEB81DE-9DB5-4365-A5C5-617C96B6EE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414042"/>
                </a:solidFill>
              </a:defRPr>
            </a:lvl1pPr>
          </a:lstStyle>
          <a:p>
            <a:fld id="{6998E55D-8E2A-4AFE-A61C-B5DBBB7761E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35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contents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2698E74-DBB1-4C41-81D5-108634391B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43171" y="1176737"/>
            <a:ext cx="720000" cy="5039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sz="360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27D262DD-86D2-472F-9233-2CA4C4F3C4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63171" y="1176734"/>
            <a:ext cx="4276075" cy="261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8" name="Text Placeholder 31">
            <a:extLst>
              <a:ext uri="{FF2B5EF4-FFF2-40B4-BE49-F238E27FC236}">
                <a16:creationId xmlns:a16="http://schemas.microsoft.com/office/drawing/2014/main" id="{C0A8910E-3E33-41A3-816B-CD71BE1D50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63171" y="1445872"/>
            <a:ext cx="4276075" cy="360000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000" b="0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/>
              <a:t>A brief line about content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C7DBC2F-B4BA-4FA1-AC8F-C1FB5D329C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43171" y="1877244"/>
            <a:ext cx="720000" cy="5039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sz="3600">
                <a:solidFill>
                  <a:schemeClr val="accent1"/>
                </a:solidFill>
              </a:rPr>
              <a:t>02</a:t>
            </a:r>
          </a:p>
        </p:txBody>
      </p:sp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E96BEFDD-99B7-4B7A-A883-501F05DEBE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63171" y="1877241"/>
            <a:ext cx="4276075" cy="261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8F24DFEC-E082-454B-B5C3-50F1E1DD32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3171" y="2146379"/>
            <a:ext cx="4276075" cy="360000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000" b="0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/>
              <a:t>A brief line about content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3A914CD-C11D-48A8-88E1-538FBD10966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43171" y="2577751"/>
            <a:ext cx="720000" cy="5039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sz="3600">
                <a:solidFill>
                  <a:schemeClr val="accent1"/>
                </a:solidFill>
              </a:rPr>
              <a:t>03</a:t>
            </a:r>
          </a:p>
        </p:txBody>
      </p:sp>
      <p:sp>
        <p:nvSpPr>
          <p:cNvPr id="15" name="Text Placeholder 31">
            <a:extLst>
              <a:ext uri="{FF2B5EF4-FFF2-40B4-BE49-F238E27FC236}">
                <a16:creationId xmlns:a16="http://schemas.microsoft.com/office/drawing/2014/main" id="{5E5D34B7-01F5-4524-B815-3E8FD22045B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63171" y="2577748"/>
            <a:ext cx="4276075" cy="261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745E9020-E3D4-4B2E-AF64-3BC2BA80998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63171" y="2846886"/>
            <a:ext cx="4276075" cy="360000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000" b="0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/>
              <a:t>A brief line about content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6E31EB1E-53F8-4104-A8D0-0BEFB18961C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43171" y="3278256"/>
            <a:ext cx="720000" cy="5039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sz="3600">
                <a:solidFill>
                  <a:schemeClr val="accent1"/>
                </a:solidFill>
              </a:rPr>
              <a:t>04</a:t>
            </a:r>
          </a:p>
        </p:txBody>
      </p:sp>
      <p:sp>
        <p:nvSpPr>
          <p:cNvPr id="18" name="Text Placeholder 31">
            <a:extLst>
              <a:ext uri="{FF2B5EF4-FFF2-40B4-BE49-F238E27FC236}">
                <a16:creationId xmlns:a16="http://schemas.microsoft.com/office/drawing/2014/main" id="{3DEAAE69-8D81-471C-A294-06DD17336F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3171" y="3278255"/>
            <a:ext cx="4276075" cy="261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9" name="Text Placeholder 31">
            <a:extLst>
              <a:ext uri="{FF2B5EF4-FFF2-40B4-BE49-F238E27FC236}">
                <a16:creationId xmlns:a16="http://schemas.microsoft.com/office/drawing/2014/main" id="{01E75DFE-469F-4162-BFD7-0AD3CC0605D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3171" y="3547393"/>
            <a:ext cx="4276075" cy="360000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000" b="0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/>
              <a:t>A brief line about content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6FACADA-AE0B-4A02-B7FE-F03E903A200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643171" y="3978764"/>
            <a:ext cx="720000" cy="5039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sz="3600">
                <a:solidFill>
                  <a:schemeClr val="accent1"/>
                </a:solidFill>
              </a:rPr>
              <a:t>05</a:t>
            </a:r>
          </a:p>
        </p:txBody>
      </p:sp>
      <p:sp>
        <p:nvSpPr>
          <p:cNvPr id="21" name="Text Placeholder 31">
            <a:extLst>
              <a:ext uri="{FF2B5EF4-FFF2-40B4-BE49-F238E27FC236}">
                <a16:creationId xmlns:a16="http://schemas.microsoft.com/office/drawing/2014/main" id="{1BE90D09-E40F-4E07-8A6C-C34ECB3A0C7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63171" y="3978762"/>
            <a:ext cx="4276075" cy="261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2" name="Text Placeholder 31">
            <a:extLst>
              <a:ext uri="{FF2B5EF4-FFF2-40B4-BE49-F238E27FC236}">
                <a16:creationId xmlns:a16="http://schemas.microsoft.com/office/drawing/2014/main" id="{E8BCD20F-DF5A-4D1F-AB59-8992CCEB4E7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63171" y="4247900"/>
            <a:ext cx="4276075" cy="360000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000" b="0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/>
              <a:t>A brief line about content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CA99EFB-8D03-4007-813F-E6174F0308E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43171" y="4679272"/>
            <a:ext cx="720000" cy="5039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sz="3600">
                <a:solidFill>
                  <a:schemeClr val="accent1"/>
                </a:solidFill>
              </a:rPr>
              <a:t>06</a:t>
            </a:r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75297938-8904-4A58-BECE-919189BAA54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63171" y="4679269"/>
            <a:ext cx="4276075" cy="261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EF1B2FF4-CFE5-4357-917A-02669822510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63171" y="4948407"/>
            <a:ext cx="4276075" cy="360000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000" b="0"/>
            </a:lvl1pPr>
            <a:lvl2pPr marL="457189" indent="0">
              <a:buNone/>
              <a:defRPr sz="1200" b="1"/>
            </a:lvl2pPr>
            <a:lvl3pPr marL="914377" indent="0">
              <a:buNone/>
              <a:defRPr sz="1200" b="1"/>
            </a:lvl3pPr>
            <a:lvl4pPr marL="1371566" indent="0">
              <a:buNone/>
              <a:defRPr sz="1200" b="1"/>
            </a:lvl4pPr>
            <a:lvl5pPr marL="1828754" indent="0">
              <a:buNone/>
              <a:defRPr sz="1200" b="1"/>
            </a:lvl5pPr>
          </a:lstStyle>
          <a:p>
            <a:pPr lvl="0"/>
            <a:r>
              <a:rPr lang="en-US"/>
              <a:t>A brief line about content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ABF0E3-1A7E-434D-B96E-F3343B8E07D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0" y="0"/>
            <a:ext cx="5101227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1"/>
            </a:lvl1pPr>
          </a:lstStyle>
          <a:p>
            <a:r>
              <a:rPr lang="en-GB"/>
              <a:t>INSERT IMAGE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5039EFD-26D4-4EFF-80C8-2DEC577006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43171" y="770473"/>
            <a:ext cx="1392500" cy="21207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CONTENTS</a:t>
            </a:r>
          </a:p>
        </p:txBody>
      </p:sp>
      <p:sp>
        <p:nvSpPr>
          <p:cNvPr id="32" name="Slide Number Placeholder 8">
            <a:extLst>
              <a:ext uri="{FF2B5EF4-FFF2-40B4-BE49-F238E27FC236}">
                <a16:creationId xmlns:a16="http://schemas.microsoft.com/office/drawing/2014/main" id="{6FBBA16B-4607-4475-9AA9-35D51BE89C52}"/>
              </a:ext>
            </a:extLst>
          </p:cNvPr>
          <p:cNvSpPr txBox="1">
            <a:spLocks/>
          </p:cNvSpPr>
          <p:nvPr userDrawn="1"/>
        </p:nvSpPr>
        <p:spPr>
          <a:xfrm>
            <a:off x="11536392" y="6364967"/>
            <a:ext cx="655608" cy="491706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z="1200" smtClean="0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7138220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contents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FF9A53DE-293F-4D46-94A3-8EB81742DF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6000" y="1080000"/>
            <a:ext cx="10960392" cy="5284967"/>
          </a:xfrm>
          <a:prstGeom prst="rect">
            <a:avLst/>
          </a:prstGeom>
        </p:spPr>
        <p:txBody>
          <a:bodyPr lIns="36000" tIns="36000" rIns="36000" bIns="36000" numCol="2" spcCol="360000"/>
          <a:lstStyle>
            <a:lvl1pPr marL="0" indent="0" algn="l" defTabSz="287993">
              <a:lnSpc>
                <a:spcPts val="1600"/>
              </a:lnSpc>
              <a:buNone/>
              <a:defRPr sz="1200" b="1"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00	Insert contents listing (2 columns)</a:t>
            </a:r>
          </a:p>
        </p:txBody>
      </p:sp>
      <p:sp>
        <p:nvSpPr>
          <p:cNvPr id="30" name="Slide Number Placeholder 8">
            <a:extLst>
              <a:ext uri="{FF2B5EF4-FFF2-40B4-BE49-F238E27FC236}">
                <a16:creationId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11536392" y="6364967"/>
            <a:ext cx="655608" cy="491706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z="1200" smtClean="0"/>
              <a:pPr/>
              <a:t>‹#›</a:t>
            </a:fld>
            <a:endParaRPr lang="en-US" sz="1200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091B7A03-C365-4ED6-962E-93EA096F7A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6001" y="544318"/>
            <a:ext cx="1392500" cy="21207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3712256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just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11536392" y="6364967"/>
            <a:ext cx="655608" cy="491706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z="1200" smtClean="0"/>
              <a:pPr/>
              <a:t>‹#›</a:t>
            </a:fld>
            <a:endParaRPr lang="en-US" sz="120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8402" y="761443"/>
            <a:ext cx="9890807" cy="251999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TEXT IN HERE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6ABEA7B-7448-4E43-A7A4-3421CD2E272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6000" y="544318"/>
            <a:ext cx="1680000" cy="21207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DA22121-4331-41E2-B269-75755B80495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402" y="1150618"/>
            <a:ext cx="11017991" cy="5214348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</a:lstStyle>
          <a:p>
            <a:pPr lvl="0"/>
            <a:r>
              <a:rPr lang="en-US"/>
              <a:t>Body text</a:t>
            </a:r>
          </a:p>
        </p:txBody>
      </p:sp>
    </p:spTree>
    <p:extLst>
      <p:ext uri="{BB962C8B-B14F-4D97-AF65-F5344CB8AC3E}">
        <p14:creationId xmlns:p14="http://schemas.microsoft.com/office/powerpoint/2010/main" val="1999331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just an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11536392" y="6364967"/>
            <a:ext cx="655608" cy="491706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z="1200" smtClean="0"/>
              <a:pPr/>
              <a:t>‹#›</a:t>
            </a:fld>
            <a:endParaRPr lang="en-US" sz="120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8402" y="761443"/>
            <a:ext cx="9890807" cy="251999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TEXT IN HERE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D7627B42-6398-42C1-94CA-C124AC35B2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8135" y="1150619"/>
            <a:ext cx="11017991" cy="52143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1"/>
            </a:lvl1pPr>
          </a:lstStyle>
          <a:p>
            <a:r>
              <a:rPr lang="en-GB"/>
              <a:t>INSERT IMAGE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A7B25A5-6B91-4CE2-93B8-754812DA02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6000" y="544318"/>
            <a:ext cx="1680000" cy="21207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36978119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2 col text / med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11536392" y="6364967"/>
            <a:ext cx="655608" cy="491706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z="1200" smtClean="0"/>
              <a:pPr/>
              <a:t>‹#›</a:t>
            </a:fld>
            <a:endParaRPr lang="en-US" sz="120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8402" y="761443"/>
            <a:ext cx="9890807" cy="251999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TEXT IN HERE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D7627B42-6398-42C1-94CA-C124AC35B2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25520" y="1150619"/>
            <a:ext cx="8010605" cy="52143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1"/>
            </a:lvl1pPr>
          </a:lstStyle>
          <a:p>
            <a:r>
              <a:rPr lang="en-GB"/>
              <a:t>INSERT IMAGE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98B7640-2FBE-4B1B-93BB-80CDDCC614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8402" y="1150620"/>
            <a:ext cx="2763279" cy="5214347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buNone/>
              <a:defRPr sz="1200" b="0"/>
            </a:lvl1pPr>
            <a:lvl2pPr marL="457200" indent="0">
              <a:buNone/>
              <a:defRPr sz="1200" b="0"/>
            </a:lvl2pPr>
            <a:lvl3pPr marL="914400" indent="0">
              <a:buNone/>
              <a:defRPr sz="1200" b="0"/>
            </a:lvl3pPr>
            <a:lvl4pPr marL="1371600" indent="0">
              <a:buNone/>
              <a:defRPr sz="1200" b="0"/>
            </a:lvl4pPr>
            <a:lvl5pPr marL="1828800" indent="0">
              <a:buNone/>
              <a:defRPr sz="1200" b="0"/>
            </a:lvl5pPr>
          </a:lstStyle>
          <a:p>
            <a:pPr lvl="0"/>
            <a:r>
              <a:rPr lang="en-US"/>
              <a:t>Body text</a:t>
            </a:r>
            <a:br>
              <a:rPr lang="en-US"/>
            </a:br>
            <a:br>
              <a:rPr lang="en-US"/>
            </a:br>
            <a:r>
              <a:rPr lang="en-US"/>
              <a:t>Graphs and graphics can be positioned over the grey box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7EECFAC-7182-49C4-A276-219F1E7C7B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6000" y="544318"/>
            <a:ext cx="1680000" cy="21207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2073870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2 col text /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11536392" y="6364967"/>
            <a:ext cx="655608" cy="491706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z="1200" smtClean="0"/>
              <a:pPr/>
              <a:t>‹#›</a:t>
            </a:fld>
            <a:endParaRPr lang="en-US" sz="120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8402" y="761443"/>
            <a:ext cx="9890807" cy="251999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TEXT IN HERE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D7627B42-6398-42C1-94CA-C124AC35B2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13120" y="1150619"/>
            <a:ext cx="5623005" cy="52143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1"/>
            </a:lvl1pPr>
          </a:lstStyle>
          <a:p>
            <a:r>
              <a:rPr lang="en-GB"/>
              <a:t>INSERT IMAGE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98B7640-2FBE-4B1B-93BB-80CDDCC614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8402" y="1150620"/>
            <a:ext cx="5140719" cy="5214347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buNone/>
              <a:defRPr sz="1200" b="0"/>
            </a:lvl1pPr>
            <a:lvl2pPr marL="457200" indent="0">
              <a:buNone/>
              <a:defRPr sz="1200" b="0"/>
            </a:lvl2pPr>
            <a:lvl3pPr marL="914400" indent="0">
              <a:buNone/>
              <a:defRPr sz="1200" b="0"/>
            </a:lvl3pPr>
            <a:lvl4pPr marL="1371600" indent="0">
              <a:buNone/>
              <a:defRPr sz="1200" b="0"/>
            </a:lvl4pPr>
            <a:lvl5pPr marL="1828800" indent="0">
              <a:buNone/>
              <a:defRPr sz="1200" b="0"/>
            </a:lvl5pPr>
          </a:lstStyle>
          <a:p>
            <a:pPr lvl="0"/>
            <a:r>
              <a:rPr lang="en-US"/>
              <a:t>Body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E866B34-8A6C-492A-96F1-5F307C6EA6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6000" y="544318"/>
            <a:ext cx="1680000" cy="21207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2363006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2 col text / ch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11536392" y="6364967"/>
            <a:ext cx="655608" cy="491706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z="1200" smtClean="0"/>
              <a:pPr/>
              <a:t>‹#›</a:t>
            </a:fld>
            <a:endParaRPr lang="en-US" sz="120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8402" y="761443"/>
            <a:ext cx="9890807" cy="251999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TEXT IN HERE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D7627B42-6398-42C1-94CA-C124AC35B2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13120" y="1150619"/>
            <a:ext cx="5623005" cy="52143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1"/>
            </a:lvl1pPr>
          </a:lstStyle>
          <a:p>
            <a:r>
              <a:rPr lang="en-GB"/>
              <a:t>INSERT IMAGE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98B7640-2FBE-4B1B-93BB-80CDDCC614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8402" y="1150620"/>
            <a:ext cx="5140719" cy="2486367"/>
          </a:xfrm>
          <a:prstGeom prst="rect">
            <a:avLst/>
          </a:prstGeom>
        </p:spPr>
        <p:txBody>
          <a:bodyPr lIns="36000" tIns="36000" rIns="36000" bIns="36000" numCol="2"/>
          <a:lstStyle>
            <a:lvl1pPr marL="0" indent="0">
              <a:buNone/>
              <a:defRPr sz="1200" b="0"/>
            </a:lvl1pPr>
            <a:lvl2pPr marL="457200" indent="0">
              <a:buNone/>
              <a:defRPr sz="1200" b="0"/>
            </a:lvl2pPr>
            <a:lvl3pPr marL="914400" indent="0">
              <a:buNone/>
              <a:defRPr sz="1200" b="0"/>
            </a:lvl3pPr>
            <a:lvl4pPr marL="1371600" indent="0">
              <a:buNone/>
              <a:defRPr sz="1200" b="0"/>
            </a:lvl4pPr>
            <a:lvl5pPr marL="1828800" indent="0">
              <a:buNone/>
              <a:defRPr sz="1200" b="0"/>
            </a:lvl5pPr>
          </a:lstStyle>
          <a:p>
            <a:pPr lvl="0"/>
            <a:r>
              <a:rPr lang="en-US"/>
              <a:t>Body text</a:t>
            </a:r>
            <a:br>
              <a:rPr lang="en-US"/>
            </a:br>
            <a:br>
              <a:rPr lang="en-US"/>
            </a:br>
            <a:r>
              <a:rPr lang="en-US"/>
              <a:t>Charts, graphs and graphics can be positioned over the grey box.</a:t>
            </a:r>
            <a:br>
              <a:rPr lang="en-US"/>
            </a:b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br>
              <a:rPr lang="en-US"/>
            </a:br>
            <a:endParaRPr lang="en-US"/>
          </a:p>
          <a:p>
            <a:pPr lvl="0"/>
            <a:r>
              <a:rPr lang="en-US"/>
              <a:t>Body text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870E1B6-0ECF-4B89-8FAB-09D00538EB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8401" y="3873243"/>
            <a:ext cx="5140719" cy="2486367"/>
          </a:xfrm>
          <a:prstGeom prst="rect">
            <a:avLst/>
          </a:prstGeom>
        </p:spPr>
        <p:txBody>
          <a:bodyPr lIns="36000" tIns="36000" rIns="36000" bIns="36000"/>
          <a:lstStyle>
            <a:lvl1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200" b="0"/>
            </a:lvl1pPr>
            <a:lvl2pPr marL="457200" indent="0">
              <a:buNone/>
              <a:defRPr sz="1200" b="0"/>
            </a:lvl2pPr>
            <a:lvl3pPr marL="914400" indent="0">
              <a:buNone/>
              <a:defRPr sz="1200" b="0"/>
            </a:lvl3pPr>
            <a:lvl4pPr marL="1371600" indent="0">
              <a:buNone/>
              <a:defRPr sz="1200" b="0"/>
            </a:lvl4pPr>
            <a:lvl5pPr marL="1828800" indent="0">
              <a:buNone/>
              <a:defRPr sz="1200" b="0"/>
            </a:lvl5pPr>
          </a:lstStyle>
          <a:p>
            <a:pPr lvl="0"/>
            <a:r>
              <a:rPr lang="en-US"/>
              <a:t>Body text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5259958-3FB9-4566-8AB7-D98E4FCD49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6000" y="544318"/>
            <a:ext cx="1680000" cy="21207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33537299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3 colum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11536392" y="6364967"/>
            <a:ext cx="655608" cy="491706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z="1200" smtClean="0"/>
              <a:pPr/>
              <a:t>‹#›</a:t>
            </a:fld>
            <a:endParaRPr lang="en-US" sz="120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8402" y="761443"/>
            <a:ext cx="9890807" cy="251999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TEXT IN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98B7640-2FBE-4B1B-93BB-80CDDCC614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8402" y="1150619"/>
            <a:ext cx="3403359" cy="5214348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buNone/>
              <a:defRPr sz="1200" b="0"/>
            </a:lvl1pPr>
            <a:lvl2pPr marL="457200" indent="0">
              <a:buNone/>
              <a:defRPr sz="1200" b="0"/>
            </a:lvl2pPr>
            <a:lvl3pPr marL="914400" indent="0">
              <a:buNone/>
              <a:defRPr sz="1200" b="0"/>
            </a:lvl3pPr>
            <a:lvl4pPr marL="1371600" indent="0">
              <a:buNone/>
              <a:defRPr sz="1200" b="0"/>
            </a:lvl4pPr>
            <a:lvl5pPr marL="1828800" indent="0">
              <a:buNone/>
              <a:defRPr sz="1200" b="0"/>
            </a:lvl5pPr>
          </a:lstStyle>
          <a:p>
            <a:pPr lvl="0"/>
            <a:r>
              <a:rPr lang="en-US"/>
              <a:t>Body 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E768777-3248-42B2-85F9-58D5B20C6E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4707" y="1150618"/>
            <a:ext cx="3403359" cy="5214348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buNone/>
              <a:defRPr sz="1200" b="0"/>
            </a:lvl1pPr>
            <a:lvl2pPr marL="457200" indent="0">
              <a:buNone/>
              <a:defRPr sz="1200" b="0"/>
            </a:lvl2pPr>
            <a:lvl3pPr marL="914400" indent="0">
              <a:buNone/>
              <a:defRPr sz="1200" b="0"/>
            </a:lvl3pPr>
            <a:lvl4pPr marL="1371600" indent="0">
              <a:buNone/>
              <a:defRPr sz="1200" b="0"/>
            </a:lvl4pPr>
            <a:lvl5pPr marL="1828800" indent="0">
              <a:buNone/>
              <a:defRPr sz="1200" b="0"/>
            </a:lvl5pPr>
          </a:lstStyle>
          <a:p>
            <a:pPr lvl="0"/>
            <a:r>
              <a:rPr lang="en-US"/>
              <a:t>Body text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7E46CCE-0535-4E3E-9668-C3EC281E6A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11013" y="1150615"/>
            <a:ext cx="3825380" cy="5214348"/>
          </a:xfrm>
          <a:prstGeom prst="rect">
            <a:avLst/>
          </a:prstGeom>
        </p:spPr>
        <p:txBody>
          <a:bodyPr lIns="36000" tIns="36000" rIns="36000" bIns="36000"/>
          <a:lstStyle>
            <a:lvl1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200" b="0"/>
            </a:lvl1pPr>
            <a:lvl2pPr marL="457200" indent="0">
              <a:buNone/>
              <a:defRPr sz="1200" b="0"/>
            </a:lvl2pPr>
            <a:lvl3pPr marL="914400" indent="0">
              <a:buNone/>
              <a:defRPr sz="1200" b="0"/>
            </a:lvl3pPr>
            <a:lvl4pPr marL="1371600" indent="0">
              <a:buNone/>
              <a:defRPr sz="1200" b="0"/>
            </a:lvl4pPr>
            <a:lvl5pPr marL="1828800" indent="0">
              <a:buNone/>
              <a:defRPr sz="1200" b="0"/>
            </a:lvl5pPr>
          </a:lstStyle>
          <a:p>
            <a:pPr lvl="0"/>
            <a:r>
              <a:rPr lang="en-US"/>
              <a:t>Body text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9316F6E-405A-4A01-9184-79CC1058A9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6000" y="544318"/>
            <a:ext cx="1680000" cy="21207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14820571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2 row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11536392" y="6364967"/>
            <a:ext cx="655608" cy="491706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z="1200" smtClean="0"/>
              <a:pPr/>
              <a:t>‹#›</a:t>
            </a:fld>
            <a:endParaRPr lang="en-US" sz="120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8402" y="761443"/>
            <a:ext cx="9890807" cy="251999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TEXT IN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98B7640-2FBE-4B1B-93BB-80CDDCC614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8402" y="1150620"/>
            <a:ext cx="11017991" cy="2278381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buNone/>
              <a:defRPr sz="1200" b="0"/>
            </a:lvl1pPr>
            <a:lvl2pPr marL="457200" indent="0">
              <a:buNone/>
              <a:defRPr sz="1200" b="0"/>
            </a:lvl2pPr>
            <a:lvl3pPr marL="914400" indent="0">
              <a:buNone/>
              <a:defRPr sz="1200" b="0"/>
            </a:lvl3pPr>
            <a:lvl4pPr marL="1371600" indent="0">
              <a:buNone/>
              <a:defRPr sz="1200" b="0"/>
            </a:lvl4pPr>
            <a:lvl5pPr marL="1828800" indent="0">
              <a:buNone/>
              <a:defRPr sz="1200" b="0"/>
            </a:lvl5pPr>
          </a:lstStyle>
          <a:p>
            <a:pPr lvl="0"/>
            <a:r>
              <a:rPr lang="en-US"/>
              <a:t>Body text</a:t>
            </a:r>
            <a:br>
              <a:rPr lang="en-US"/>
            </a:br>
            <a:br>
              <a:rPr lang="en-US"/>
            </a:br>
            <a:r>
              <a:rPr lang="en-US"/>
              <a:t>Charts, graphs and graphics can be positioned over the grey box.</a:t>
            </a: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Body text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7E46CCE-0535-4E3E-9668-C3EC281E6A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8402" y="3566179"/>
            <a:ext cx="11017991" cy="2798784"/>
          </a:xfrm>
          <a:prstGeom prst="rect">
            <a:avLst/>
          </a:prstGeom>
        </p:spPr>
        <p:txBody>
          <a:bodyPr lIns="36000" tIns="36000" rIns="36000" bIns="36000"/>
          <a:lstStyle>
            <a:lvl1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200" b="0"/>
            </a:lvl1pPr>
            <a:lvl2pPr marL="457200" indent="0">
              <a:buNone/>
              <a:defRPr sz="1200" b="0"/>
            </a:lvl2pPr>
            <a:lvl3pPr marL="914400" indent="0">
              <a:buNone/>
              <a:defRPr sz="1200" b="0"/>
            </a:lvl3pPr>
            <a:lvl4pPr marL="1371600" indent="0">
              <a:buNone/>
              <a:defRPr sz="1200" b="0"/>
            </a:lvl4pPr>
            <a:lvl5pPr marL="1828800" indent="0">
              <a:buNone/>
              <a:defRPr sz="1200" b="0"/>
            </a:lvl5pPr>
          </a:lstStyle>
          <a:p>
            <a:pPr lvl="0"/>
            <a:r>
              <a:rPr lang="en-US"/>
              <a:t>Body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65438FC-7DE5-43FA-96AA-BA01B74D04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6000" y="544318"/>
            <a:ext cx="1680000" cy="21207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4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36575493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1B4D7-894C-20D1-017E-D3B27E07C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77D43-8767-2A03-76AC-5F113918B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E4168-5D3E-9241-1A2D-D29E50D51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0A65-F1A2-4AFC-A513-0070BEF8D2B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60687-D03D-1998-8112-5E34788BA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1E32B-A968-5183-359A-4CB65C692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F3EA-5B88-4700-820F-0513B6AC6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520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F3860-3F45-3974-0F6F-1D05F4B07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1BE8D-0A2A-D9FE-D524-A1C276B2D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9BDDD-5540-05F5-DAF6-7C3B3C862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0A65-F1A2-4AFC-A513-0070BEF8D2B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B2C6E-5E85-ACB9-6EBD-6E536E89D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CEBAC-CEA6-AEB1-7F3E-E31813A13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F3EA-5B88-4700-820F-0513B6AC6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2198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C710-EF00-77D8-EFE7-5426D2753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391066-33F9-6C63-05E7-FB98BC568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7C3B1-3C8F-5694-F973-8C1215D2B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0A65-F1A2-4AFC-A513-0070BEF8D2B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86821-13EC-6101-502E-33BBC23B2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249DB-A951-8581-942E-1F8F309E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F3EA-5B88-4700-820F-0513B6AC6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0898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2AC0A-9C8C-237D-5967-8F72E055B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F3B06-09C4-1F00-F861-BDC2389714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BA679A-D5B0-21FD-0B09-E1C08C2F6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C904B6-7EFA-E30C-EAAC-FC03D7E62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0A65-F1A2-4AFC-A513-0070BEF8D2B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F38274-E3D4-7F82-1CC8-C090B5095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8EE1A-607F-D39A-2525-7D546660F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F3EA-5B88-4700-820F-0513B6AC6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2760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DDD37-F9FC-F896-14FF-B4A93A2F7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5BBC43-72B8-A238-C279-485D15D31E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366DF-8344-6445-5F66-70B3A07ED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9C5419-5B8B-898F-94E0-93233BE92B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239F98-5F66-45BC-DA86-97C9230CD8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F8C85-BD45-2B86-ECB3-F65F8D314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0A65-F1A2-4AFC-A513-0070BEF8D2B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0B286E-6B6B-4D85-1CF0-DD463DEE9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45149E-324B-4907-EBD4-13A6227E6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F3EA-5B88-4700-820F-0513B6AC6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4060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01F35-DE03-E033-47CB-4FECB0DB8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BA5E13-5457-18DD-C4FC-571DB8586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0A65-F1A2-4AFC-A513-0070BEF8D2B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B0FDF-3497-4382-67D2-0CAE29876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7E308B-CABB-2DDC-617C-01C66FC79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F3EA-5B88-4700-820F-0513B6AC6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7858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AE8E56-607F-615C-0E61-0E401A22B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0A65-F1A2-4AFC-A513-0070BEF8D2B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CA0C57-F671-DD7E-E3AE-63CCD6A5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A449FB-69EF-FF01-94C1-8AB5206AA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F3EA-5B88-4700-820F-0513B6AC6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1176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7E8E4-A865-FD1F-E806-BAC2CCB09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69BF4-8773-5F51-DFDE-56D262D6F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39126-6F2E-6F13-0038-031405E963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27A6F8-4851-006B-4257-FEE80ECD0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0A65-F1A2-4AFC-A513-0070BEF8D2B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7EF2FC-E14A-46CD-9545-2FC32210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3C448B-4202-B803-9833-D2B1B20B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F3EA-5B88-4700-820F-0513B6AC6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154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F3CC-EB9F-D142-EB62-EDF496B5C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5D3A28-826F-A77A-7574-4DB6419104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085D3-2080-5509-669C-496B9553EC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54981E-D4FC-B928-AEBE-81FBB54BC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0A65-F1A2-4AFC-A513-0070BEF8D2B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BD22CF-9356-B0B4-0995-808473B1B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3BC823-867C-5E5D-1BBB-6CED26B3E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F3EA-5B88-4700-820F-0513B6AC6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5823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E6294-AEA1-933A-BEA0-701229640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714640-9CE9-5E8F-6FD0-FF6337C328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41B83E-D310-5F1C-1A86-37BC5E0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0A65-F1A2-4AFC-A513-0070BEF8D2B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3EEEA-9C8C-72E7-7039-4054B7D71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C456E-C388-8391-94B5-9A2A84FDD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F3EA-5B88-4700-820F-0513B6AC6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3821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1FF281-1A66-BB96-5A72-D4DB39F8A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8F7E95-6FFC-3B9B-514B-566B6567FB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5A2B6-5AF5-BFEA-D91F-4D9CB388B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C0A65-F1A2-4AFC-A513-0070BEF8D2B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3384A-BC24-F3D6-D350-7F6203723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E70F1-0CF8-E7F1-F660-A6D1154B4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F3EA-5B88-4700-820F-0513B6AC6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8460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392" y="2132857"/>
            <a:ext cx="10363200" cy="1470025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392" y="3933056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A0F80E9-55FA-4FA4-BF32-94E90AA83E10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623392" y="3789040"/>
            <a:ext cx="9505056" cy="0"/>
          </a:xfrm>
          <a:prstGeom prst="line">
            <a:avLst/>
          </a:prstGeom>
          <a:noFill/>
          <a:ln w="25400">
            <a:solidFill>
              <a:srgbClr val="660066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8279074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 sz="3600"/>
            </a:lvl1pPr>
          </a:lstStyle>
          <a:p>
            <a:r>
              <a:rPr lang="en-US" dirty="0"/>
              <a:t>		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70EF0-FDF0-4D03-AC50-8BC10C2D8C4A}" type="datetime1">
              <a:rPr lang="en-GB" smtClean="0"/>
              <a:t>17/09/2026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1FE3-7623-4EAD-B2F3-330393A65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328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B5FAE-E6BD-4BFD-865C-B9623812F52F}" type="datetime1">
              <a:rPr lang="en-GB" smtClean="0"/>
              <a:t>17/09/2026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1FE3-7623-4EAD-B2F3-330393A65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484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0DB76-7E42-44B4-8EB4-449560A284C5}" type="datetime1">
              <a:rPr lang="en-GB" smtClean="0"/>
              <a:t>17/09/2026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1FE3-7623-4EAD-B2F3-330393A65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640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C2FB0-8BD2-4BBA-8178-4F4A4FB9BF89}" type="datetime1">
              <a:rPr lang="en-GB" smtClean="0"/>
              <a:t>17/09/2026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1FE3-7623-4EAD-B2F3-330393A65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212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59D0-C056-4946-829F-E8F2B2E5697E}" type="datetime1">
              <a:rPr lang="en-GB" smtClean="0"/>
              <a:t>17/09/2026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1FE3-7623-4EAD-B2F3-330393A65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3437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E726-2538-47C2-9779-0D56E55D6D89}" type="datetime1">
              <a:rPr lang="en-GB" smtClean="0"/>
              <a:t>17/09/2026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1FE3-7623-4EAD-B2F3-330393A65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58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7D396-5C50-45B6-85CC-579255B8BB3C}" type="datetime1">
              <a:rPr lang="en-GB" smtClean="0"/>
              <a:t>17/09/2026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1FE3-7623-4EAD-B2F3-330393A65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304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6F0F7-FF06-4AB5-AD78-4E3F86AA7864}" type="datetime1">
              <a:rPr lang="en-GB" smtClean="0"/>
              <a:t>17/09/2026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1FE3-7623-4EAD-B2F3-330393A65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8600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4640B-83F0-4950-B5B2-251FABC93E11}" type="datetime1">
              <a:rPr lang="en-GB" smtClean="0"/>
              <a:t>17/09/2026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1FE3-7623-4EAD-B2F3-330393A65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544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BA85-62EA-453D-9121-87A4ACE19859}" type="datetime1">
              <a:rPr lang="en-GB" smtClean="0"/>
              <a:t>17/09/2026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1FE3-7623-4EAD-B2F3-330393A65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305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8.emf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k object 16">
            <a:extLst>
              <a:ext uri="{FF2B5EF4-FFF2-40B4-BE49-F238E27FC236}">
                <a16:creationId xmlns:a16="http://schemas.microsoft.com/office/drawing/2014/main" id="{AEA68D54-1EAD-45D6-B6CC-D07221904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986" y="95973"/>
            <a:ext cx="12001500" cy="6666230"/>
          </a:xfrm>
          <a:custGeom>
            <a:avLst/>
            <a:gdLst/>
            <a:ahLst/>
            <a:cxnLst/>
            <a:rect l="l" t="t" r="r" b="b"/>
            <a:pathLst>
              <a:path w="12001500" h="6666230">
                <a:moveTo>
                  <a:pt x="0" y="6666039"/>
                </a:moveTo>
                <a:lnTo>
                  <a:pt x="12001233" y="6666039"/>
                </a:lnTo>
                <a:lnTo>
                  <a:pt x="12001233" y="0"/>
                </a:lnTo>
                <a:lnTo>
                  <a:pt x="0" y="0"/>
                </a:lnTo>
                <a:lnTo>
                  <a:pt x="0" y="6666039"/>
                </a:lnTo>
                <a:close/>
              </a:path>
            </a:pathLst>
          </a:custGeom>
          <a:ln w="191960">
            <a:solidFill>
              <a:srgbClr val="E9EC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5B8E11-7BA2-4A60-A654-2F22523E4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Narrative and voice-</a:t>
            </a:r>
            <a:r>
              <a:rPr lang="en-US" err="1"/>
              <a:t>centred</a:t>
            </a:r>
            <a:r>
              <a:rPr lang="en-US"/>
              <a:t> methods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8189B7-2C82-485D-8C8C-9F6C4A029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993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14" r:id="rId2"/>
    <p:sldLayoutId id="2147483663" r:id="rId3"/>
    <p:sldLayoutId id="2147483664" r:id="rId4"/>
    <p:sldLayoutId id="2147483715" r:id="rId5"/>
    <p:sldLayoutId id="214748366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AEB4B9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EB4B9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EB4B9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EB4B9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EB4B9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ED99F8-E22C-4D15-85F7-8D466F90469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1910" y="200297"/>
            <a:ext cx="1083788" cy="55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00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F0865C-E62B-6009-1E9D-8AB3A4BBE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6ED30-4A66-2621-3D3F-370E2FFFD4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9AFA4-EF4D-3D78-8C5D-D731F0F533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C0A65-F1A2-4AFC-A513-0070BEF8D2B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0E937-5B72-6291-9D60-3F9BEF994D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F416E-CA74-9502-F43C-32ABFE8425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0F3EA-5B88-4700-820F-0513B6AC6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018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79576" y="258212"/>
            <a:ext cx="930282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F0673-C28F-4BF7-AE33-0EB1E579660E}" type="datetime1">
              <a:rPr lang="en-GB" smtClean="0"/>
              <a:t>17/09/2026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8785" y="647297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51FE3-7623-4EAD-B2F3-330393A65E7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TAB_col_white_background.eps">
            <a:extLst>
              <a:ext uri="{FF2B5EF4-FFF2-40B4-BE49-F238E27FC236}">
                <a16:creationId xmlns:a16="http://schemas.microsoft.com/office/drawing/2014/main" id="{BEBFE5C7-1111-4735-BD40-7689CB15DD1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23875" y="509588"/>
            <a:ext cx="16637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5549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7800A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kathychandler.org/wp-content/uploads/2025/03/AAM_WhatsApp-with-doctoral-researchers.pdf" TargetMode="Externa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udentsupport.manchester.ac.uk/tailored-support/pgrstudents/" TargetMode="External"/><Relationship Id="rId2" Type="http://schemas.openxmlformats.org/officeDocument/2006/relationships/hyperlink" Target="mailto:Sunil.Thanker@Manchester.ac.uk" TargetMode="Externa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s://www.counsellingservice.manchester.ac.uk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12144-021-02309-y" TargetMode="External"/><Relationship Id="rId2" Type="http://schemas.openxmlformats.org/officeDocument/2006/relationships/hyperlink" Target="https://doi.org/10.1057/s41599-021-00983-8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onesearch.lancaster-university.uk/permalink/44LAN_INST/8ucubm/alma9931503862901221" TargetMode="External"/><Relationship Id="rId2" Type="http://schemas.openxmlformats.org/officeDocument/2006/relationships/hyperlink" Target="https://onesearch.lancaster-university.uk/permalink/44LAN_INST/1h0hp1j/alma9930977639201221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onesearch.lancaster-university.uk/permalink/44LAN_INST/1h0hp1j/alma9931333015101221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EE653-6E27-4831-86B7-E039851F58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7076" y="1715627"/>
            <a:ext cx="9144000" cy="207488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dirty="0">
                <a:latin typeface="Aptos"/>
                <a:ea typeface="Calibri"/>
                <a:cs typeface="Calibri"/>
              </a:rPr>
              <a:t>PGR Wellbeing</a:t>
            </a:r>
            <a:endParaRPr lang="en-GB" dirty="0">
              <a:latin typeface="Aptos"/>
              <a:ea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CD63C9-F6C8-478C-89B8-93946BDDBE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414" y="4152381"/>
            <a:ext cx="10716846" cy="171598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2000" dirty="0">
                <a:latin typeface="Aptos"/>
              </a:rPr>
              <a:t>University of Manchester</a:t>
            </a:r>
            <a:endParaRPr lang="en-GB" sz="2000" dirty="0">
              <a:latin typeface="Aptos"/>
              <a:ea typeface="Calibri"/>
              <a:cs typeface="Calibri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2000" dirty="0">
                <a:latin typeface="Aptos"/>
              </a:rPr>
              <a:t>23 September 2026</a:t>
            </a:r>
            <a:endParaRPr lang="en-GB" sz="2000" dirty="0">
              <a:latin typeface="Aptos"/>
              <a:ea typeface="Calibri"/>
              <a:cs typeface="Calibri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2000" dirty="0">
                <a:latin typeface="Aptos"/>
              </a:rPr>
              <a:t>Dr Kathy Chandler</a:t>
            </a:r>
            <a:endParaRPr lang="en-GB" sz="2000" dirty="0">
              <a:latin typeface="Aptos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7A4EB-0CC6-4561-A126-9A20F1A4F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998E55D-8E2A-4AFE-A61C-B5DBBB7761E7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300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7F2F2-9FE4-4F56-85EE-05D906073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38" y="522516"/>
            <a:ext cx="7568682" cy="116817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4400">
                <a:solidFill>
                  <a:srgbClr val="C00000"/>
                </a:solidFill>
                <a:latin typeface="Aptos"/>
                <a:cs typeface="+mj-cs"/>
              </a:rPr>
              <a:t>When working together…</a:t>
            </a:r>
            <a:endParaRPr lang="en-GB" sz="4400">
              <a:solidFill>
                <a:srgbClr val="C00000"/>
              </a:solidFill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B028AB-5E29-4750-9447-C682EBAE7C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99072" y="615830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98E55D-8E2A-4AFE-A61C-B5DBBB7761E7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B67DC9-E83C-4464-552C-6039FD6B3DEC}"/>
              </a:ext>
            </a:extLst>
          </p:cNvPr>
          <p:cNvSpPr txBox="1"/>
          <p:nvPr/>
        </p:nvSpPr>
        <p:spPr>
          <a:xfrm>
            <a:off x="819538" y="2079523"/>
            <a:ext cx="9172208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64795" marR="0" lvl="0" indent="-264795" algn="l" defTabSz="7075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I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Arial"/>
                <a:cs typeface="Calibri" panose="020F0502020204030204" pitchFamily="34" charset="0"/>
              </a:rPr>
              <a:t>All are welcome in this space</a:t>
            </a:r>
            <a:endParaRPr lang="en-IE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Arial"/>
              <a:cs typeface="Calibri" panose="020F0502020204030204" pitchFamily="34" charset="0"/>
            </a:endParaRPr>
          </a:p>
          <a:p>
            <a:pPr marL="264795" indent="-264795" defTabSz="707590">
              <a:spcBef>
                <a:spcPct val="20000"/>
              </a:spcBef>
              <a:buFontTx/>
              <a:buChar char="•"/>
              <a:defRPr/>
            </a:pPr>
            <a:r>
              <a:rPr lang="en-IE" sz="3200" kern="0" dirty="0">
                <a:solidFill>
                  <a:srgbClr val="000000"/>
                </a:solidFill>
                <a:latin typeface="Aptos"/>
                <a:ea typeface="Arial"/>
                <a:cs typeface="Calibri"/>
              </a:rPr>
              <a:t>Be kind and make</a:t>
            </a:r>
            <a:r>
              <a:rPr kumimoji="0" lang="en-I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Arial"/>
                <a:cs typeface="Calibri"/>
              </a:rPr>
              <a:t> space for others</a:t>
            </a:r>
            <a:endParaRPr lang="en-IE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Arial"/>
              <a:cs typeface="Calibri"/>
            </a:endParaRPr>
          </a:p>
          <a:p>
            <a:pPr marL="264795" marR="0" lvl="0" indent="-264795" algn="l" defTabSz="7075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I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Arial"/>
                <a:cs typeface="Calibri" panose="020F0502020204030204" pitchFamily="34" charset="0"/>
              </a:rPr>
              <a:t>Safeguard confidentiality</a:t>
            </a:r>
            <a:endParaRPr lang="en-IE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Arial"/>
              <a:cs typeface="Calibri" panose="020F0502020204030204" pitchFamily="34" charset="0"/>
            </a:endParaRPr>
          </a:p>
          <a:p>
            <a:pPr marL="264795" marR="0" lvl="0" indent="-264795" algn="l" defTabSz="7075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I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Arial"/>
                <a:cs typeface="Calibri" panose="020F0502020204030204" pitchFamily="34" charset="0"/>
              </a:rPr>
              <a:t>Critique ideas, not people</a:t>
            </a:r>
            <a:endParaRPr lang="en-IE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Arial"/>
              <a:cs typeface="Calibri" panose="020F0502020204030204" pitchFamily="34" charset="0"/>
            </a:endParaRPr>
          </a:p>
          <a:p>
            <a:pPr marL="264795" marR="0" lvl="0" indent="-264795" algn="l" defTabSz="7075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I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Arial"/>
                <a:cs typeface="Calibri" panose="020F0502020204030204" pitchFamily="34" charset="0"/>
              </a:rPr>
              <a:t>Assume positive intentions</a:t>
            </a:r>
            <a:endParaRPr lang="en-IE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Arial"/>
              <a:cs typeface="Calibri" panose="020F0502020204030204" pitchFamily="34" charset="0"/>
            </a:endParaRPr>
          </a:p>
          <a:p>
            <a:pPr marL="264795" marR="0" lvl="0" indent="-264795" algn="l" defTabSz="7075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IE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Arial"/>
                <a:cs typeface="Calibri" panose="020F0502020204030204" pitchFamily="34" charset="0"/>
              </a:rPr>
              <a:t>Maintain your own emotional safety</a:t>
            </a:r>
            <a:endParaRPr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054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9AFD6-1084-3C8C-8F76-17E098987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00BF1-CB9A-B37B-731F-4CC1E3190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38" y="522516"/>
            <a:ext cx="7568682" cy="11681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>
                <a:latin typeface="Aptos"/>
                <a:ea typeface="Calibri"/>
                <a:cs typeface="Calibri"/>
              </a:rPr>
              <a:t>What is meant by wellbeing?</a:t>
            </a:r>
            <a:endParaRPr lang="en-GB">
              <a:latin typeface="Apto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9B67D6-0395-C87E-CEB2-EF318F9D14A5}"/>
              </a:ext>
            </a:extLst>
          </p:cNvPr>
          <p:cNvSpPr txBox="1"/>
          <p:nvPr/>
        </p:nvSpPr>
        <p:spPr>
          <a:xfrm>
            <a:off x="819538" y="2785788"/>
            <a:ext cx="10016358" cy="18752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3600">
                <a:highlight>
                  <a:srgbClr val="FFFFFF"/>
                </a:highlight>
                <a:latin typeface="Aptos"/>
                <a:ea typeface="Calibri"/>
                <a:cs typeface="Calibri"/>
              </a:rPr>
              <a:t>‘Wellbeing’ encompasses any physical, social, psychological, and emotional factors that contribute to you feeling well.</a:t>
            </a:r>
            <a:endParaRPr lang="en-US" sz="3600"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A9829-363D-5EB3-3A3A-D14EAF5CF5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998E55D-8E2A-4AFE-A61C-B5DBBB7761E7}" type="slidenum">
              <a:rPr lang="en-GB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680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F557A-79CE-D943-3203-43006DBF5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41EFF-8ED5-3DE0-FAEE-B503877D3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38" y="522516"/>
            <a:ext cx="7568682" cy="11681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>
                <a:latin typeface="Aptos"/>
              </a:rPr>
              <a:t>Doctoral researchers in the UK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028424-06D3-D1ED-2D44-4BCE337FFACD}"/>
              </a:ext>
            </a:extLst>
          </p:cNvPr>
          <p:cNvSpPr txBox="1"/>
          <p:nvPr/>
        </p:nvSpPr>
        <p:spPr>
          <a:xfrm>
            <a:off x="819538" y="1955403"/>
            <a:ext cx="7241896" cy="41319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,Sans-Serif" panose="020B0604020202020204" pitchFamily="34" charset="0"/>
              <a:buChar char="•"/>
            </a:pPr>
            <a:r>
              <a:rPr lang="en-US" sz="2400">
                <a:latin typeface="Aptos"/>
              </a:rPr>
              <a:t>40% experience depression or anxiety (Milicev </a:t>
            </a:r>
            <a:r>
              <a:rPr lang="en-US" sz="2400" i="1">
                <a:latin typeface="Aptos"/>
              </a:rPr>
              <a:t>et al.</a:t>
            </a:r>
            <a:r>
              <a:rPr lang="en-US" sz="2400">
                <a:latin typeface="Aptos"/>
              </a:rPr>
              <a:t>, 2023) and they are more at risk of poor mental health than the general population (Hazell </a:t>
            </a:r>
            <a:r>
              <a:rPr lang="en-US" sz="2400" i="1">
                <a:latin typeface="Aptos"/>
              </a:rPr>
              <a:t>et al.</a:t>
            </a:r>
            <a:r>
              <a:rPr lang="en-US" sz="2400">
                <a:latin typeface="Aptos"/>
              </a:rPr>
              <a:t>, 2021).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400">
                <a:latin typeface="Aptos"/>
              </a:rPr>
              <a:t>View poor health as a ‘normal’ part of doctoral study (Hazell </a:t>
            </a:r>
            <a:r>
              <a:rPr lang="en-US" sz="2400" i="1">
                <a:latin typeface="Aptos"/>
              </a:rPr>
              <a:t>et al.</a:t>
            </a:r>
            <a:r>
              <a:rPr lang="en-US" sz="2400">
                <a:latin typeface="Aptos"/>
              </a:rPr>
              <a:t>, 2021).</a:t>
            </a:r>
            <a:endParaRPr lang="en-US">
              <a:latin typeface="Aptos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400">
                <a:latin typeface="Aptos"/>
              </a:rPr>
              <a:t>Only 56% of supervisors feel supported in responding to mental health and wellbeing queries from those they supervise (Gower, 2021).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400">
                <a:latin typeface="Aptos"/>
              </a:rPr>
              <a:t>Wellbeing has far-reaching implications for the quality of UK-based research and its contribution.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C0EC7E-9EB4-8494-B042-9938773479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998E55D-8E2A-4AFE-A61C-B5DBBB7761E7}" type="slidenum">
              <a:rPr lang="en-GB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en-GB"/>
          </a:p>
        </p:txBody>
      </p:sp>
      <p:pic>
        <p:nvPicPr>
          <p:cNvPr id="11" name="Picture 10" descr="A person wearing a graduation gown&#10;&#10;">
            <a:extLst>
              <a:ext uri="{FF2B5EF4-FFF2-40B4-BE49-F238E27FC236}">
                <a16:creationId xmlns:a16="http://schemas.microsoft.com/office/drawing/2014/main" id="{E3F9C46F-12EF-7723-0AA7-759DD44EC73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7890887" y="2892216"/>
            <a:ext cx="3543466" cy="254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99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B7185-5D5E-9E7B-7DC5-601E7D84E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0B782-8993-9DE4-0FBA-CCB49563E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168" y="394500"/>
            <a:ext cx="7568682" cy="11681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>
                <a:latin typeface="Aptos"/>
              </a:rPr>
              <a:t>WhatsApp with doctoral researchers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067AC6-64FE-CC9B-9109-A8B6C279F6A1}"/>
              </a:ext>
            </a:extLst>
          </p:cNvPr>
          <p:cNvSpPr txBox="1"/>
          <p:nvPr/>
        </p:nvSpPr>
        <p:spPr>
          <a:xfrm>
            <a:off x="4308622" y="1943651"/>
            <a:ext cx="7560398" cy="43318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</a:pPr>
            <a:r>
              <a:rPr lang="en-GB" sz="2400">
                <a:latin typeface="Aptos"/>
              </a:rPr>
              <a:t>A peer-led WhatsApp group had an impact on my wellbeing through providing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GB" sz="2400">
                <a:latin typeface="Aptos"/>
              </a:rPr>
              <a:t>a sense of connection to a community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GB" sz="2400">
                <a:latin typeface="Aptos"/>
              </a:rPr>
              <a:t>an outlet for sharing emotions that I could not share elsewhere.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</a:pPr>
            <a:r>
              <a:rPr lang="en-GB" sz="2400">
                <a:latin typeface="Aptos"/>
              </a:rPr>
              <a:t>But there were also wellbeing issues that I did not share.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GB" sz="2400">
              <a:latin typeface="Aptos"/>
              <a:ea typeface="Calibri"/>
              <a:cs typeface="Calibri"/>
            </a:endParaRPr>
          </a:p>
          <a:p>
            <a:r>
              <a:rPr lang="en-GB" sz="2000" dirty="0">
                <a:latin typeface="Aptos"/>
                <a:ea typeface="Calibri"/>
                <a:cs typeface="Calibri"/>
              </a:rPr>
              <a:t>Chandler, K. (2026) ‘WhatsApp with doctoral researchers: A reflexive autoethnography’, </a:t>
            </a:r>
            <a:r>
              <a:rPr lang="en-GB" sz="2000" i="1" dirty="0">
                <a:latin typeface="Aptos"/>
                <a:ea typeface="Calibri"/>
                <a:cs typeface="Calibri"/>
              </a:rPr>
              <a:t>Studies in Graduate and Postdoctoral Education</a:t>
            </a:r>
            <a:r>
              <a:rPr lang="en-GB" sz="2000">
                <a:latin typeface="Aptos"/>
                <a:ea typeface="Calibri"/>
                <a:cs typeface="Calibri"/>
              </a:rPr>
              <a:t>, 17(2), p. 165-181. https://doi.org/10.1108/SGPE-04-2024-0043. </a:t>
            </a:r>
            <a:r>
              <a:rPr lang="en-GB" sz="2000" dirty="0">
                <a:latin typeface="Aptos"/>
                <a:ea typeface="Calibri"/>
                <a:cs typeface="Calibri"/>
                <a:hlinkClick r:id="rId2"/>
              </a:rPr>
              <a:t>Author’s accepted manuscript</a:t>
            </a:r>
            <a:r>
              <a:rPr lang="en-GB" sz="2000" dirty="0">
                <a:latin typeface="Aptos"/>
                <a:ea typeface="Calibri"/>
                <a:cs typeface="Calibri"/>
              </a:rPr>
              <a:t>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GB" sz="2000">
              <a:latin typeface="Apto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1A878-F0C3-E574-559F-A73239430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998E55D-8E2A-4AFE-A61C-B5DBBB7761E7}" type="slidenum">
              <a:rPr lang="en-GB" smtClean="0"/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C27976-3E0E-62B4-8160-3B4EDE9D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1168" y="1453896"/>
            <a:ext cx="3721608" cy="529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879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F85D8-B595-CC46-5DC5-632B008B3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CCAB3-01F5-E50C-822C-857D2E391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38" y="522516"/>
            <a:ext cx="7568682" cy="11681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latin typeface="Aptos"/>
                <a:ea typeface="Calibri"/>
                <a:cs typeface="Calibri"/>
              </a:rPr>
              <a:t>Enhancing the wellbeing of online doctoral researchers</a:t>
            </a:r>
            <a:endParaRPr lang="en-GB">
              <a:latin typeface="Aptos"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85A1B5-A775-E6AC-F948-AB6E15777A0A}"/>
              </a:ext>
            </a:extLst>
          </p:cNvPr>
          <p:cNvSpPr txBox="1"/>
          <p:nvPr/>
        </p:nvSpPr>
        <p:spPr>
          <a:xfrm>
            <a:off x="819538" y="2313991"/>
            <a:ext cx="5276462" cy="38629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ptos"/>
              </a:rPr>
              <a:t>Supported by Joy Welch Post-Doctoral Funding.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ptos"/>
                <a:ea typeface="Calibri"/>
                <a:cs typeface="Calibri"/>
              </a:rPr>
              <a:t>Anonymous 10 min survey of online doctoral researchers across UK universities.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ptos"/>
                <a:ea typeface="Calibri"/>
                <a:cs typeface="Calibri"/>
              </a:rPr>
              <a:t>Participatory narrative study with 5 co-researchers who are doctoral researchers on PhD </a:t>
            </a:r>
            <a:r>
              <a:rPr lang="en-US" sz="2400" dirty="0" err="1">
                <a:latin typeface="Aptos"/>
                <a:ea typeface="Calibri"/>
                <a:cs typeface="Calibri"/>
              </a:rPr>
              <a:t>programmes</a:t>
            </a:r>
            <a:r>
              <a:rPr lang="en-US" sz="2400" dirty="0">
                <a:latin typeface="Aptos"/>
                <a:ea typeface="Calibri"/>
                <a:cs typeface="Calibri"/>
              </a:rPr>
              <a:t> at Lancaster University.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ptos"/>
                <a:ea typeface="Calibri"/>
                <a:cs typeface="Calibri"/>
              </a:rPr>
              <a:t>Research website: kathychandler.org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AC81F4-C989-2DE0-F86C-0D04390832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998E55D-8E2A-4AFE-A61C-B5DBBB7761E7}" type="slidenum">
              <a:rPr lang="en-GB" smtClean="0"/>
              <a:pPr>
                <a:lnSpc>
                  <a:spcPct val="90000"/>
                </a:lnSpc>
                <a:spcAft>
                  <a:spcPts val="600"/>
                </a:spcAft>
              </a:pPr>
              <a:t>6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8F20D8-907E-F952-C4B0-06E145F72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191832" y="5462354"/>
            <a:ext cx="383238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dirty="0">
                <a:latin typeface="Aptos"/>
              </a:rPr>
              <a:t>Photo by Daniel Thomas on </a:t>
            </a:r>
            <a:r>
              <a:rPr lang="en-GB" sz="1400" dirty="0" err="1">
                <a:latin typeface="Aptos"/>
              </a:rPr>
              <a:t>Unsplash</a:t>
            </a:r>
            <a:endParaRPr lang="en-GB" sz="1400" dirty="0">
              <a:latin typeface="Aptos"/>
            </a:endParaRPr>
          </a:p>
        </p:txBody>
      </p:sp>
      <p:pic>
        <p:nvPicPr>
          <p:cNvPr id="6" name="Picture 5" descr="A person sitting at a desk using a computer&#10;&#10;">
            <a:extLst>
              <a:ext uri="{FF2B5EF4-FFF2-40B4-BE49-F238E27FC236}">
                <a16:creationId xmlns:a16="http://schemas.microsoft.com/office/drawing/2014/main" id="{42331D29-6646-491B-BEA6-BD36192BFB0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" b="-3"/>
          <a:stretch>
            <a:fillRect/>
          </a:stretch>
        </p:blipFill>
        <p:spPr>
          <a:xfrm>
            <a:off x="6191832" y="1497514"/>
            <a:ext cx="4965442" cy="38629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9766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55422-FA45-1491-6372-A70700F81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40B5D-FB49-08B8-9FDA-3581090D6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38" y="522516"/>
            <a:ext cx="7568682" cy="11681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>
                <a:latin typeface="Aptos"/>
                <a:ea typeface="Calibri"/>
                <a:cs typeface="Calibri"/>
              </a:rPr>
              <a:t>Survey participants 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5A54A4-17C3-F8BB-280C-AD2C9D1FA1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998E55D-8E2A-4AFE-A61C-B5DBBB7761E7}" type="slidenum">
              <a:rPr lang="en-GB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6C7013-E926-1BEA-2B73-01B92E00EDB2}"/>
              </a:ext>
            </a:extLst>
          </p:cNvPr>
          <p:cNvSpPr txBox="1"/>
          <p:nvPr/>
        </p:nvSpPr>
        <p:spPr>
          <a:xfrm>
            <a:off x="819538" y="1933903"/>
            <a:ext cx="9708891" cy="41763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latin typeface="Aptos"/>
                <a:ea typeface="Calibri"/>
                <a:cs typeface="Calibri"/>
              </a:rPr>
              <a:t>193 participants from 23 UK universities</a:t>
            </a:r>
            <a:endParaRPr lang="en-US">
              <a:latin typeface="Aptos"/>
              <a:ea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latin typeface="Aptos"/>
                <a:ea typeface="Calibri"/>
                <a:cs typeface="Calibri"/>
              </a:rPr>
              <a:t>76% are female, 21% male, 3% non-binary/third gender</a:t>
            </a:r>
            <a:endParaRPr lang="en-US">
              <a:latin typeface="Aptos"/>
              <a:ea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latin typeface="Aptos"/>
                <a:ea typeface="Calibri"/>
                <a:cs typeface="Calibri"/>
              </a:rPr>
              <a:t>98% over 30 years, 70% are over 40 years, 20% over 50 years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latin typeface="Aptos"/>
                <a:ea typeface="Calibri"/>
                <a:cs typeface="Calibri"/>
              </a:rPr>
              <a:t>32% live outside of the UK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latin typeface="Aptos"/>
                <a:ea typeface="Calibri"/>
                <a:cs typeface="Calibri"/>
              </a:rPr>
              <a:t>94% are working, 70% full-time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latin typeface="Aptos"/>
                <a:ea typeface="Calibri"/>
                <a:cs typeface="Calibri"/>
              </a:rPr>
              <a:t>62% are parents of children or carers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latin typeface="Aptos"/>
                <a:ea typeface="Calibri"/>
                <a:cs typeface="Calibri"/>
              </a:rPr>
              <a:t>88% are studying part-time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latin typeface="Aptos"/>
                <a:ea typeface="Calibri"/>
                <a:cs typeface="Calibri"/>
              </a:rPr>
              <a:t>37% have been studying for 4 years or more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latin typeface="Aptos"/>
                <a:ea typeface="Calibri"/>
                <a:cs typeface="Calibri"/>
              </a:rPr>
              <a:t>27% have taken a break from studying (intercalation)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endParaRPr lang="en-US" sz="2600">
              <a:ea typeface="Calibri"/>
              <a:cs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endParaRPr lang="en-US" sz="26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5134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CFB04-C7BC-2A88-2A7B-A4165AC88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3D7D-6EEE-0BD6-CBC9-C4D5B5411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38" y="522516"/>
            <a:ext cx="7568682" cy="11681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>
                <a:latin typeface="Aptos"/>
              </a:rPr>
              <a:t>What is different online?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D2AA9F-75EC-CAF7-6299-C78107918F47}"/>
              </a:ext>
            </a:extLst>
          </p:cNvPr>
          <p:cNvSpPr txBox="1"/>
          <p:nvPr/>
        </p:nvSpPr>
        <p:spPr>
          <a:xfrm>
            <a:off x="819538" y="1980210"/>
            <a:ext cx="6303156" cy="38629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600">
                <a:latin typeface="Aptos"/>
              </a:rPr>
              <a:t>Flexibility?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600">
                <a:latin typeface="Aptos"/>
              </a:rPr>
              <a:t>So much juggling!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600">
                <a:latin typeface="Aptos"/>
              </a:rPr>
              <a:t>Isolation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600">
                <a:latin typeface="Aptos"/>
              </a:rPr>
              <a:t>Connecting with peers can feel harder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600">
                <a:latin typeface="Aptos"/>
              </a:rPr>
              <a:t>Connecting with supervisors can feel harder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600">
                <a:latin typeface="Aptos"/>
              </a:rPr>
              <a:t>The mode of study and the dependance on technology.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AF4620-C4A2-5748-8893-4F2A47AC1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60019" y="1980210"/>
            <a:ext cx="4212443" cy="3277159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757502-CAF7-8D06-0FDE-A34143897C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998E55D-8E2A-4AFE-A61C-B5DBBB7761E7}" type="slidenum">
              <a:rPr lang="en-GB" smtClean="0"/>
              <a:pPr>
                <a:lnSpc>
                  <a:spcPct val="90000"/>
                </a:lnSpc>
                <a:spcAft>
                  <a:spcPts val="600"/>
                </a:spcAft>
              </a:pPr>
              <a:t>8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FA2D19-8D7E-535C-C580-449D96134925}"/>
              </a:ext>
            </a:extLst>
          </p:cNvPr>
          <p:cNvSpPr txBox="1"/>
          <p:nvPr/>
        </p:nvSpPr>
        <p:spPr>
          <a:xfrm>
            <a:off x="7062072" y="5362225"/>
            <a:ext cx="4340994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>
                <a:latin typeface="Aptos"/>
              </a:rPr>
              <a:t>Photo by </a:t>
            </a:r>
            <a:r>
              <a:rPr lang="en-GB" sz="1400" err="1">
                <a:latin typeface="Aptos"/>
              </a:rPr>
              <a:t>charlesdeluvio</a:t>
            </a:r>
            <a:r>
              <a:rPr lang="en-GB" sz="1400">
                <a:latin typeface="Aptos"/>
              </a:rPr>
              <a:t> on </a:t>
            </a:r>
            <a:r>
              <a:rPr lang="en-GB" sz="1400" err="1">
                <a:latin typeface="Aptos"/>
              </a:rPr>
              <a:t>Unsplash</a:t>
            </a:r>
            <a:endParaRPr lang="en-GB" sz="140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996296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56CFB-4907-C955-E14B-7F7F972D5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117C21F-C9A9-2A8E-D742-71B7D3656E7B}"/>
              </a:ext>
            </a:extLst>
          </p:cNvPr>
          <p:cNvCxnSpPr>
            <a:cxnSpLocks/>
          </p:cNvCxnSpPr>
          <p:nvPr/>
        </p:nvCxnSpPr>
        <p:spPr>
          <a:xfrm>
            <a:off x="6019800" y="498021"/>
            <a:ext cx="0" cy="58374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E0DA0A5-BF3C-A198-2960-26D28F096432}"/>
              </a:ext>
            </a:extLst>
          </p:cNvPr>
          <p:cNvSpPr txBox="1"/>
          <p:nvPr/>
        </p:nvSpPr>
        <p:spPr>
          <a:xfrm>
            <a:off x="8349959" y="239376"/>
            <a:ext cx="1309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POSITIVE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EDC04B-5702-7CEE-0A82-A1E016F4C536}"/>
              </a:ext>
            </a:extLst>
          </p:cNvPr>
          <p:cNvSpPr txBox="1"/>
          <p:nvPr/>
        </p:nvSpPr>
        <p:spPr>
          <a:xfrm>
            <a:off x="2379975" y="239376"/>
            <a:ext cx="1309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NEGATIVE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FF910D-6E0D-88A3-E7A6-55A4319B60BD}"/>
              </a:ext>
            </a:extLst>
          </p:cNvPr>
          <p:cNvSpPr txBox="1"/>
          <p:nvPr/>
        </p:nvSpPr>
        <p:spPr>
          <a:xfrm>
            <a:off x="9212535" y="5610428"/>
            <a:ext cx="773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Proud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D516C8-35B3-F405-237D-6DA2E8F929CA}"/>
              </a:ext>
            </a:extLst>
          </p:cNvPr>
          <p:cNvSpPr txBox="1"/>
          <p:nvPr/>
        </p:nvSpPr>
        <p:spPr>
          <a:xfrm>
            <a:off x="9627229" y="4239428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Accomplished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BF8780-B765-11CB-CCF9-F1DCFC78B0DD}"/>
              </a:ext>
            </a:extLst>
          </p:cNvPr>
          <p:cNvSpPr txBox="1"/>
          <p:nvPr/>
        </p:nvSpPr>
        <p:spPr>
          <a:xfrm>
            <a:off x="7388128" y="3794014"/>
            <a:ext cx="1040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Affirmed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3B8056-29CD-C1E4-9122-E1AB055A3BF0}"/>
              </a:ext>
            </a:extLst>
          </p:cNvPr>
          <p:cNvSpPr txBox="1"/>
          <p:nvPr/>
        </p:nvSpPr>
        <p:spPr>
          <a:xfrm>
            <a:off x="6336024" y="4676982"/>
            <a:ext cx="1907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Career enhanced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0B680B6-66DA-DCFF-CCAE-3C4A14C0C76E}"/>
              </a:ext>
            </a:extLst>
          </p:cNvPr>
          <p:cNvSpPr txBox="1"/>
          <p:nvPr/>
        </p:nvSpPr>
        <p:spPr>
          <a:xfrm>
            <a:off x="7724096" y="2567680"/>
            <a:ext cx="1725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Confident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E23C6CD-250B-1371-058C-7654846E937B}"/>
              </a:ext>
            </a:extLst>
          </p:cNvPr>
          <p:cNvSpPr txBox="1"/>
          <p:nvPr/>
        </p:nvSpPr>
        <p:spPr>
          <a:xfrm>
            <a:off x="7833828" y="2980850"/>
            <a:ext cx="31423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Connected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C149B15-E3F6-A268-3676-016BC36A4F77}"/>
              </a:ext>
            </a:extLst>
          </p:cNvPr>
          <p:cNvSpPr txBox="1"/>
          <p:nvPr/>
        </p:nvSpPr>
        <p:spPr>
          <a:xfrm>
            <a:off x="6343270" y="5101447"/>
            <a:ext cx="909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Critical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D96CCE5-6B6C-FCE9-12C5-3D10A799F8A3}"/>
              </a:ext>
            </a:extLst>
          </p:cNvPr>
          <p:cNvSpPr txBox="1"/>
          <p:nvPr/>
        </p:nvSpPr>
        <p:spPr>
          <a:xfrm>
            <a:off x="9796700" y="4682700"/>
            <a:ext cx="1336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Empathetic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7E7CBDD-DB2F-A2FB-AA18-B416CCA1064A}"/>
              </a:ext>
            </a:extLst>
          </p:cNvPr>
          <p:cNvSpPr txBox="1"/>
          <p:nvPr/>
        </p:nvSpPr>
        <p:spPr>
          <a:xfrm>
            <a:off x="6229862" y="1838591"/>
            <a:ext cx="30159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Enjoyment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868111B-FF19-CB17-C77E-7000E60E7F3E}"/>
              </a:ext>
            </a:extLst>
          </p:cNvPr>
          <p:cNvSpPr txBox="1"/>
          <p:nvPr/>
        </p:nvSpPr>
        <p:spPr>
          <a:xfrm>
            <a:off x="9599532" y="2652057"/>
            <a:ext cx="1322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Challenged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97DF449-A190-AF1F-60C8-95C4ADA666EB}"/>
              </a:ext>
            </a:extLst>
          </p:cNvPr>
          <p:cNvSpPr txBox="1"/>
          <p:nvPr/>
        </p:nvSpPr>
        <p:spPr>
          <a:xfrm>
            <a:off x="9247722" y="5109920"/>
            <a:ext cx="91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Excited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CB96939-DA6F-C34D-E943-30129B8E0563}"/>
              </a:ext>
            </a:extLst>
          </p:cNvPr>
          <p:cNvSpPr txBox="1"/>
          <p:nvPr/>
        </p:nvSpPr>
        <p:spPr>
          <a:xfrm>
            <a:off x="7871654" y="685388"/>
            <a:ext cx="15218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Focused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04D021E-00B1-4EC2-8C2A-FE41E10721F2}"/>
              </a:ext>
            </a:extLst>
          </p:cNvPr>
          <p:cNvSpPr txBox="1"/>
          <p:nvPr/>
        </p:nvSpPr>
        <p:spPr>
          <a:xfrm>
            <a:off x="6368397" y="3803680"/>
            <a:ext cx="621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Free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149203E-1DD4-B254-6842-3DF9A3AC33E6}"/>
              </a:ext>
            </a:extLst>
          </p:cNvPr>
          <p:cNvSpPr txBox="1"/>
          <p:nvPr/>
        </p:nvSpPr>
        <p:spPr>
          <a:xfrm>
            <a:off x="6885741" y="762332"/>
            <a:ext cx="560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Fun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B2F8077-B59C-BFC8-6CAE-BB9D2F52AB71}"/>
              </a:ext>
            </a:extLst>
          </p:cNvPr>
          <p:cNvSpPr txBox="1"/>
          <p:nvPr/>
        </p:nvSpPr>
        <p:spPr>
          <a:xfrm>
            <a:off x="10151748" y="5594134"/>
            <a:ext cx="1148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Privileged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4F0589F-45B4-6E5D-87BA-711A8586BACC}"/>
              </a:ext>
            </a:extLst>
          </p:cNvPr>
          <p:cNvSpPr txBox="1"/>
          <p:nvPr/>
        </p:nvSpPr>
        <p:spPr>
          <a:xfrm>
            <a:off x="8734131" y="3794014"/>
            <a:ext cx="746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Joyful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81066D6-65A1-C792-48D2-0EF352601806}"/>
              </a:ext>
            </a:extLst>
          </p:cNvPr>
          <p:cNvSpPr txBox="1"/>
          <p:nvPr/>
        </p:nvSpPr>
        <p:spPr>
          <a:xfrm>
            <a:off x="7710840" y="5101447"/>
            <a:ext cx="1257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Respected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D355CDE-8387-FF2A-0E98-3D1B06C77053}"/>
              </a:ext>
            </a:extLst>
          </p:cNvPr>
          <p:cNvSpPr txBox="1"/>
          <p:nvPr/>
        </p:nvSpPr>
        <p:spPr>
          <a:xfrm>
            <a:off x="8222006" y="4239428"/>
            <a:ext cx="1171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Reflective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0F028E5-80D8-9211-9712-EE87112E612B}"/>
              </a:ext>
            </a:extLst>
          </p:cNvPr>
          <p:cNvSpPr txBox="1"/>
          <p:nvPr/>
        </p:nvSpPr>
        <p:spPr>
          <a:xfrm>
            <a:off x="9733589" y="1374291"/>
            <a:ext cx="992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Inspired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4504DF1-CCE1-157C-4804-7A79868B1F7F}"/>
              </a:ext>
            </a:extLst>
          </p:cNvPr>
          <p:cNvSpPr txBox="1"/>
          <p:nvPr/>
        </p:nvSpPr>
        <p:spPr>
          <a:xfrm>
            <a:off x="6489861" y="1302521"/>
            <a:ext cx="15344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Satisfied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74331BC-85EC-FC0B-FA35-532E52C6A9BF}"/>
              </a:ext>
            </a:extLst>
          </p:cNvPr>
          <p:cNvSpPr txBox="1"/>
          <p:nvPr/>
        </p:nvSpPr>
        <p:spPr>
          <a:xfrm>
            <a:off x="9686610" y="772715"/>
            <a:ext cx="870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Valued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880BA5B-CF5F-F9C2-BFE7-102058158C2B}"/>
              </a:ext>
            </a:extLst>
          </p:cNvPr>
          <p:cNvSpPr txBox="1"/>
          <p:nvPr/>
        </p:nvSpPr>
        <p:spPr>
          <a:xfrm>
            <a:off x="2099033" y="3859469"/>
            <a:ext cx="17107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Alone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404F3C5-E26C-29CD-264C-FAB7A1CA9C54}"/>
              </a:ext>
            </a:extLst>
          </p:cNvPr>
          <p:cNvSpPr txBox="1"/>
          <p:nvPr/>
        </p:nvSpPr>
        <p:spPr>
          <a:xfrm>
            <a:off x="665721" y="1989312"/>
            <a:ext cx="1213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Frustrated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9AE0DE5-20DA-F08C-8FD8-9303F81784A8}"/>
              </a:ext>
            </a:extLst>
          </p:cNvPr>
          <p:cNvSpPr txBox="1"/>
          <p:nvPr/>
        </p:nvSpPr>
        <p:spPr>
          <a:xfrm>
            <a:off x="-30297" y="5604969"/>
            <a:ext cx="2044470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Overly competitive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C0CAB22-DC48-EDA5-A689-43F77FE74621}"/>
              </a:ext>
            </a:extLst>
          </p:cNvPr>
          <p:cNvSpPr txBox="1"/>
          <p:nvPr/>
        </p:nvSpPr>
        <p:spPr>
          <a:xfrm>
            <a:off x="884517" y="4589245"/>
            <a:ext cx="1410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Anxious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450D3B1-04D2-4E5A-DABC-6C377E65E899}"/>
              </a:ext>
            </a:extLst>
          </p:cNvPr>
          <p:cNvSpPr txBox="1"/>
          <p:nvPr/>
        </p:nvSpPr>
        <p:spPr>
          <a:xfrm>
            <a:off x="1120995" y="2209866"/>
            <a:ext cx="40787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Stressed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ED5F422-22C9-E6A1-FCDF-7ABB485531E4}"/>
              </a:ext>
            </a:extLst>
          </p:cNvPr>
          <p:cNvSpPr txBox="1"/>
          <p:nvPr/>
        </p:nvSpPr>
        <p:spPr>
          <a:xfrm>
            <a:off x="3953793" y="4282277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Confused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E0AD6FA-EDE0-80C0-A0C4-80FBA4B46170}"/>
              </a:ext>
            </a:extLst>
          </p:cNvPr>
          <p:cNvSpPr txBox="1"/>
          <p:nvPr/>
        </p:nvSpPr>
        <p:spPr>
          <a:xfrm>
            <a:off x="1271240" y="5124777"/>
            <a:ext cx="1266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Depressed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27A9182-7E12-652F-B402-82CDCEA58254}"/>
              </a:ext>
            </a:extLst>
          </p:cNvPr>
          <p:cNvSpPr txBox="1"/>
          <p:nvPr/>
        </p:nvSpPr>
        <p:spPr>
          <a:xfrm>
            <a:off x="916751" y="3803680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Despair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9D20E5C-9B4C-52F1-8B9E-BAEA9388343D}"/>
              </a:ext>
            </a:extLst>
          </p:cNvPr>
          <p:cNvSpPr txBox="1"/>
          <p:nvPr/>
        </p:nvSpPr>
        <p:spPr>
          <a:xfrm>
            <a:off x="2191374" y="5501450"/>
            <a:ext cx="23566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Disconnected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6FCF8DB-4BD6-1D33-DF34-522D963A487B}"/>
              </a:ext>
            </a:extLst>
          </p:cNvPr>
          <p:cNvSpPr txBox="1"/>
          <p:nvPr/>
        </p:nvSpPr>
        <p:spPr>
          <a:xfrm>
            <a:off x="3692177" y="4717086"/>
            <a:ext cx="792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Dread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A3123AC-91D9-25D7-66D6-946DDAEA6AC6}"/>
              </a:ext>
            </a:extLst>
          </p:cNvPr>
          <p:cNvSpPr txBox="1"/>
          <p:nvPr/>
        </p:nvSpPr>
        <p:spPr>
          <a:xfrm>
            <a:off x="4517685" y="1402066"/>
            <a:ext cx="1168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Uncertain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F73761C-81D5-59B0-D844-38F2950C1F1E}"/>
              </a:ext>
            </a:extLst>
          </p:cNvPr>
          <p:cNvSpPr txBox="1"/>
          <p:nvPr/>
        </p:nvSpPr>
        <p:spPr>
          <a:xfrm>
            <a:off x="3919314" y="3809224"/>
            <a:ext cx="88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Fearful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4FA8F49-C4CF-CA26-1E79-F33BE0026FF0}"/>
              </a:ext>
            </a:extLst>
          </p:cNvPr>
          <p:cNvSpPr txBox="1"/>
          <p:nvPr/>
        </p:nvSpPr>
        <p:spPr>
          <a:xfrm>
            <a:off x="2475546" y="3289461"/>
            <a:ext cx="1095172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Guilty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BE0A7A3-E8CD-A0E1-685D-0F81FC6236FC}"/>
              </a:ext>
            </a:extLst>
          </p:cNvPr>
          <p:cNvSpPr txBox="1"/>
          <p:nvPr/>
        </p:nvSpPr>
        <p:spPr>
          <a:xfrm>
            <a:off x="1136333" y="796362"/>
            <a:ext cx="94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Tension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4E11CD9-FA64-0F54-8D71-9DB198A6D001}"/>
              </a:ext>
            </a:extLst>
          </p:cNvPr>
          <p:cNvSpPr txBox="1"/>
          <p:nvPr/>
        </p:nvSpPr>
        <p:spPr>
          <a:xfrm>
            <a:off x="2555720" y="796075"/>
            <a:ext cx="1081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Imposter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4FFDC3F-9179-CF8C-0832-48F5DC0C8A83}"/>
              </a:ext>
            </a:extLst>
          </p:cNvPr>
          <p:cNvSpPr txBox="1"/>
          <p:nvPr/>
        </p:nvSpPr>
        <p:spPr>
          <a:xfrm>
            <a:off x="896007" y="3284182"/>
            <a:ext cx="1463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Invisible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6A36F4E-46EF-20BD-ED95-E4BD56EA4EE6}"/>
              </a:ext>
            </a:extLst>
          </p:cNvPr>
          <p:cNvSpPr txBox="1"/>
          <p:nvPr/>
        </p:nvSpPr>
        <p:spPr>
          <a:xfrm>
            <a:off x="4369438" y="1944200"/>
            <a:ext cx="14365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Isolated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7BB0695-60CD-F6FF-6561-A8D52A45028E}"/>
              </a:ext>
            </a:extLst>
          </p:cNvPr>
          <p:cNvSpPr txBox="1"/>
          <p:nvPr/>
        </p:nvSpPr>
        <p:spPr>
          <a:xfrm>
            <a:off x="713398" y="1377765"/>
            <a:ext cx="675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Tired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A0F6CDD-3737-9D15-1E91-111EE30E2658}"/>
              </a:ext>
            </a:extLst>
          </p:cNvPr>
          <p:cNvSpPr txBox="1"/>
          <p:nvPr/>
        </p:nvSpPr>
        <p:spPr>
          <a:xfrm>
            <a:off x="3809758" y="5124662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Stuck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9E24660-28B9-3839-E398-1ECC969BFCC5}"/>
              </a:ext>
            </a:extLst>
          </p:cNvPr>
          <p:cNvSpPr txBox="1"/>
          <p:nvPr/>
        </p:nvSpPr>
        <p:spPr>
          <a:xfrm>
            <a:off x="3985431" y="726034"/>
            <a:ext cx="1205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Lonely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B0CA90E-D2C7-EC50-8D7F-444F95AC425E}"/>
              </a:ext>
            </a:extLst>
          </p:cNvPr>
          <p:cNvSpPr txBox="1"/>
          <p:nvPr/>
        </p:nvSpPr>
        <p:spPr>
          <a:xfrm>
            <a:off x="1991184" y="1935442"/>
            <a:ext cx="23554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Overwhelmed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7D52E97-2A86-5755-75F5-A9226243F9AD}"/>
              </a:ext>
            </a:extLst>
          </p:cNvPr>
          <p:cNvSpPr txBox="1"/>
          <p:nvPr/>
        </p:nvSpPr>
        <p:spPr>
          <a:xfrm>
            <a:off x="4943314" y="4708551"/>
            <a:ext cx="872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Unwell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7C048A1-7D42-B917-79B6-64980C620236}"/>
              </a:ext>
            </a:extLst>
          </p:cNvPr>
          <p:cNvSpPr txBox="1"/>
          <p:nvPr/>
        </p:nvSpPr>
        <p:spPr>
          <a:xfrm>
            <a:off x="1601792" y="1115225"/>
            <a:ext cx="28645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Pressured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BE81E98-C975-3EF9-E7B0-3D402F691102}"/>
              </a:ext>
            </a:extLst>
          </p:cNvPr>
          <p:cNvSpPr txBox="1"/>
          <p:nvPr/>
        </p:nvSpPr>
        <p:spPr>
          <a:xfrm>
            <a:off x="2627438" y="4712949"/>
            <a:ext cx="744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Angry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F0F0998-48BF-8CD2-CE53-7D5358295B85}"/>
              </a:ext>
            </a:extLst>
          </p:cNvPr>
          <p:cNvSpPr txBox="1"/>
          <p:nvPr/>
        </p:nvSpPr>
        <p:spPr>
          <a:xfrm>
            <a:off x="2702034" y="5124777"/>
            <a:ext cx="961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Irritable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59F7279-F83A-BD20-D83E-4F26FFDE3EEC}"/>
              </a:ext>
            </a:extLst>
          </p:cNvPr>
          <p:cNvSpPr txBox="1"/>
          <p:nvPr/>
        </p:nvSpPr>
        <p:spPr>
          <a:xfrm>
            <a:off x="9753289" y="3793307"/>
            <a:ext cx="1174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Motivated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ECC49FB-30C9-912A-B671-1771C384ECFF}"/>
              </a:ext>
            </a:extLst>
          </p:cNvPr>
          <p:cNvSpPr txBox="1"/>
          <p:nvPr/>
        </p:nvSpPr>
        <p:spPr>
          <a:xfrm>
            <a:off x="447740" y="4259575"/>
            <a:ext cx="1318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Exhausted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49CD09-F428-7A4E-E285-6F81157AA234}"/>
              </a:ext>
            </a:extLst>
          </p:cNvPr>
          <p:cNvSpPr txBox="1"/>
          <p:nvPr/>
        </p:nvSpPr>
        <p:spPr>
          <a:xfrm>
            <a:off x="4708751" y="5594134"/>
            <a:ext cx="970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Worried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0D28F8-1BB9-64E7-94C6-C78FDA080979}"/>
              </a:ext>
            </a:extLst>
          </p:cNvPr>
          <p:cNvSpPr txBox="1"/>
          <p:nvPr/>
        </p:nvSpPr>
        <p:spPr>
          <a:xfrm>
            <a:off x="3672752" y="3286004"/>
            <a:ext cx="2229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Unsupported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B5BD31-411D-45A6-E8B4-64C9535A04BF}"/>
              </a:ext>
            </a:extLst>
          </p:cNvPr>
          <p:cNvSpPr txBox="1"/>
          <p:nvPr/>
        </p:nvSpPr>
        <p:spPr>
          <a:xfrm>
            <a:off x="8179169" y="1374291"/>
            <a:ext cx="116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Belonging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91DB13-C6CC-177E-AEF2-24312B11CE9B}"/>
              </a:ext>
            </a:extLst>
          </p:cNvPr>
          <p:cNvSpPr txBox="1"/>
          <p:nvPr/>
        </p:nvSpPr>
        <p:spPr>
          <a:xfrm>
            <a:off x="6492693" y="4243516"/>
            <a:ext cx="1490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Achievement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335449-2547-5A16-04B0-598663C9926B}"/>
              </a:ext>
            </a:extLst>
          </p:cNvPr>
          <p:cNvSpPr txBox="1"/>
          <p:nvPr/>
        </p:nvSpPr>
        <p:spPr>
          <a:xfrm>
            <a:off x="6286249" y="3253653"/>
            <a:ext cx="1198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Interested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736D8B-31A6-A715-F1DD-C6797465A933}"/>
              </a:ext>
            </a:extLst>
          </p:cNvPr>
          <p:cNvSpPr txBox="1"/>
          <p:nvPr/>
        </p:nvSpPr>
        <p:spPr>
          <a:xfrm>
            <a:off x="8240907" y="4693018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Stimulated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CD9CF99-CC22-25DB-24F0-0D269AEAED95}"/>
              </a:ext>
            </a:extLst>
          </p:cNvPr>
          <p:cNvSpPr txBox="1"/>
          <p:nvPr/>
        </p:nvSpPr>
        <p:spPr>
          <a:xfrm>
            <a:off x="6292957" y="2603060"/>
            <a:ext cx="12250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Skilled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0830EC4-DCB5-3C54-2587-97EB6E60BED9}"/>
              </a:ext>
            </a:extLst>
          </p:cNvPr>
          <p:cNvSpPr txBox="1"/>
          <p:nvPr/>
        </p:nvSpPr>
        <p:spPr>
          <a:xfrm>
            <a:off x="6341402" y="5604969"/>
            <a:ext cx="833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Happy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08F25F3-4E28-88A5-1C10-79294326985C}"/>
              </a:ext>
            </a:extLst>
          </p:cNvPr>
          <p:cNvSpPr txBox="1"/>
          <p:nvPr/>
        </p:nvSpPr>
        <p:spPr>
          <a:xfrm>
            <a:off x="7296574" y="5519958"/>
            <a:ext cx="1866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Purposeful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09584B7-51B2-D98D-2C6A-BDDD9CA5F436}"/>
              </a:ext>
            </a:extLst>
          </p:cNvPr>
          <p:cNvSpPr txBox="1"/>
          <p:nvPr/>
        </p:nvSpPr>
        <p:spPr>
          <a:xfrm>
            <a:off x="9373507" y="2028282"/>
            <a:ext cx="18163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Supported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B6021650-04DC-DB3F-2D92-6A20E5A23650}"/>
              </a:ext>
            </a:extLst>
          </p:cNvPr>
          <p:cNvCxnSpPr>
            <a:cxnSpLocks/>
          </p:cNvCxnSpPr>
          <p:nvPr/>
        </p:nvCxnSpPr>
        <p:spPr>
          <a:xfrm>
            <a:off x="713398" y="685388"/>
            <a:ext cx="1080951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CF2F331C-9E8B-8CAE-7230-3F4D82419BCF}"/>
              </a:ext>
            </a:extLst>
          </p:cNvPr>
          <p:cNvSpPr txBox="1"/>
          <p:nvPr/>
        </p:nvSpPr>
        <p:spPr>
          <a:xfrm>
            <a:off x="10430763" y="5099807"/>
            <a:ext cx="986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Fulfilled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82130E9-1EED-9C8B-1BE3-01B190C21C3B}"/>
              </a:ext>
            </a:extLst>
          </p:cNvPr>
          <p:cNvSpPr txBox="1"/>
          <p:nvPr/>
        </p:nvSpPr>
        <p:spPr>
          <a:xfrm>
            <a:off x="4727293" y="5132118"/>
            <a:ext cx="614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Pain</a:t>
            </a:r>
          </a:p>
        </p:txBody>
      </p:sp>
    </p:spTree>
    <p:extLst>
      <p:ext uri="{BB962C8B-B14F-4D97-AF65-F5344CB8AC3E}">
        <p14:creationId xmlns:p14="http://schemas.microsoft.com/office/powerpoint/2010/main" val="1460971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4E1F1-196B-4B78-719B-24C636E12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CF09A-7EC3-1BA2-E4E7-20FBDF7E9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38" y="522516"/>
            <a:ext cx="7568682" cy="11681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>
                <a:latin typeface="Aptos"/>
                <a:ea typeface="Calibri"/>
                <a:cs typeface="Calibri"/>
              </a:rPr>
              <a:t>Three types of experience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77716A-5E74-7114-6465-5F361EA3A0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998E55D-8E2A-4AFE-A61C-B5DBBB7761E7}" type="slidenum">
              <a:rPr lang="en-GB" smtClean="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249789-469F-4777-AD90-BDC59D8E1539}"/>
              </a:ext>
            </a:extLst>
          </p:cNvPr>
          <p:cNvSpPr txBox="1"/>
          <p:nvPr/>
        </p:nvSpPr>
        <p:spPr>
          <a:xfrm>
            <a:off x="824751" y="1817867"/>
            <a:ext cx="10025360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 dirty="0">
                <a:latin typeface="Aptos"/>
              </a:rPr>
              <a:t>Resonance</a:t>
            </a:r>
            <a:r>
              <a:rPr lang="en-GB" sz="2400" dirty="0">
                <a:latin typeface="Aptos"/>
              </a:rPr>
              <a:t>: </a:t>
            </a:r>
            <a:r>
              <a:rPr lang="en-GB" sz="2400" dirty="0">
                <a:latin typeface="Aptos"/>
                <a:cs typeface="Times New Roman"/>
              </a:rPr>
              <a:t>where individual characteristics, learning needs and the affordances of support and online systems align perfectly (a few PGRs).</a:t>
            </a:r>
            <a:endParaRPr lang="en-US" sz="2400" dirty="0">
              <a:latin typeface="Aptos"/>
            </a:endParaRPr>
          </a:p>
          <a:p>
            <a:endParaRPr lang="en-GB" sz="2400" dirty="0">
              <a:latin typeface="Aptos"/>
              <a:ea typeface="Calibri" panose="020F0502020204030204"/>
              <a:cs typeface="Calibri" panose="020F0502020204030204"/>
            </a:endParaRPr>
          </a:p>
          <a:p>
            <a:r>
              <a:rPr lang="en-GB" sz="2400" b="1" dirty="0">
                <a:latin typeface="Aptos"/>
                <a:ea typeface="Calibri" panose="020F0502020204030204"/>
                <a:cs typeface="Calibri" panose="020F0502020204030204"/>
              </a:rPr>
              <a:t>Dissonance</a:t>
            </a:r>
            <a:r>
              <a:rPr lang="en-GB" sz="2400" dirty="0">
                <a:latin typeface="Aptos"/>
                <a:ea typeface="Calibri" panose="020F0502020204030204"/>
                <a:cs typeface="Calibri" panose="020F0502020204030204"/>
              </a:rPr>
              <a:t>: </a:t>
            </a:r>
            <a:r>
              <a:rPr lang="en-GB" sz="2400" dirty="0">
                <a:latin typeface="Aptos"/>
                <a:ea typeface="Calibri" panose="020F0502020204030204"/>
                <a:cs typeface="Times New Roman"/>
              </a:rPr>
              <a:t>where learning and the progress of doctoral research are disrupted by tensions and competing demands (most PGRs).</a:t>
            </a:r>
            <a:endParaRPr lang="en-GB" sz="2400" dirty="0">
              <a:latin typeface="Aptos"/>
              <a:ea typeface="Calibri" panose="020F0502020204030204"/>
              <a:cs typeface="Calibri" panose="020F0502020204030204"/>
            </a:endParaRPr>
          </a:p>
          <a:p>
            <a:endParaRPr lang="en-GB" sz="2400" dirty="0">
              <a:latin typeface="Aptos"/>
              <a:ea typeface="Calibri" panose="020F0502020204030204"/>
              <a:cs typeface="Calibri" panose="020F0502020204030204"/>
            </a:endParaRPr>
          </a:p>
          <a:p>
            <a:r>
              <a:rPr lang="en-GB" sz="2400" b="1" dirty="0">
                <a:latin typeface="Aptos"/>
                <a:ea typeface="Calibri" panose="020F0502020204030204"/>
                <a:cs typeface="Calibri" panose="020F0502020204030204"/>
              </a:rPr>
              <a:t>Fracture</a:t>
            </a:r>
            <a:r>
              <a:rPr lang="en-GB" sz="2400" dirty="0">
                <a:latin typeface="Aptos"/>
                <a:ea typeface="Calibri" panose="020F0502020204030204"/>
                <a:cs typeface="Calibri" panose="020F0502020204030204"/>
              </a:rPr>
              <a:t>: where </a:t>
            </a:r>
            <a:r>
              <a:rPr lang="en-GB" sz="2400" dirty="0">
                <a:latin typeface="Aptos"/>
                <a:ea typeface="Calibri" panose="020F0502020204030204"/>
                <a:cs typeface="Times New Roman"/>
              </a:rPr>
              <a:t>breaks or absences in the support network and online systems stall or severely impede learning and progress (a few PGRs).</a:t>
            </a:r>
            <a:endParaRPr lang="en-GB" dirty="0"/>
          </a:p>
          <a:p>
            <a:endParaRPr lang="en-GB" sz="2400" dirty="0">
              <a:latin typeface="Aptos"/>
              <a:ea typeface="Calibri" panose="020F0502020204030204"/>
              <a:cs typeface="Times New Roman"/>
            </a:endParaRPr>
          </a:p>
          <a:p>
            <a:r>
              <a:rPr lang="en-GB" sz="2400" dirty="0">
                <a:latin typeface="Aptos"/>
                <a:ea typeface="Calibri" panose="020F0502020204030204"/>
                <a:cs typeface="Times New Roman"/>
              </a:rPr>
              <a:t>(Adapted from Calderwood, forthcoming)</a:t>
            </a:r>
          </a:p>
        </p:txBody>
      </p:sp>
    </p:spTree>
    <p:extLst>
      <p:ext uri="{BB962C8B-B14F-4D97-AF65-F5344CB8AC3E}">
        <p14:creationId xmlns:p14="http://schemas.microsoft.com/office/powerpoint/2010/main" val="2187552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5A412-657C-5DFB-7EE7-57EAEE201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ACD96-0DBA-E978-A4AA-A1EE2FBA1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38" y="522516"/>
            <a:ext cx="7568682" cy="11681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>
                <a:latin typeface="Aptos"/>
                <a:cs typeface="Calibri"/>
              </a:rPr>
              <a:t>Who helps or hinders wellbeing?</a:t>
            </a:r>
            <a:endParaRPr lang="en-GB">
              <a:latin typeface="Aptos"/>
              <a:ea typeface="Calibri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A3D787-7905-C97D-2DE1-CC843CBA49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998E55D-8E2A-4AFE-A61C-B5DBBB7761E7}" type="slidenum">
              <a:rPr lang="en-GB" smtClean="0"/>
              <a:pPr>
                <a:lnSpc>
                  <a:spcPct val="90000"/>
                </a:lnSpc>
                <a:spcAft>
                  <a:spcPts val="600"/>
                </a:spcAft>
              </a:pPr>
              <a:t>11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D88736-61E6-BCDF-F736-3952FDE85833}"/>
              </a:ext>
            </a:extLst>
          </p:cNvPr>
          <p:cNvSpPr txBox="1"/>
          <p:nvPr/>
        </p:nvSpPr>
        <p:spPr>
          <a:xfrm>
            <a:off x="820574" y="1861330"/>
            <a:ext cx="5926866" cy="48936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,Sans-Serif" panose="020B0604020202020204" pitchFamily="34" charset="0"/>
              <a:buChar char="•"/>
            </a:pPr>
            <a:r>
              <a:rPr lang="en-GB" sz="2400">
                <a:latin typeface="Aptos"/>
                <a:ea typeface="Calibri"/>
                <a:cs typeface="Calibri"/>
              </a:rPr>
              <a:t>Pets</a:t>
            </a:r>
          </a:p>
          <a:p>
            <a:pPr marL="342900" indent="-342900">
              <a:buFont typeface="Arial,Sans-Serif" panose="020B0604020202020204" pitchFamily="34" charset="0"/>
              <a:buChar char="•"/>
            </a:pPr>
            <a:r>
              <a:rPr lang="en-GB" sz="2400">
                <a:latin typeface="Aptos"/>
                <a:ea typeface="Calibri"/>
                <a:cs typeface="Calibri"/>
              </a:rPr>
              <a:t>Peers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Aptos"/>
                <a:ea typeface="Calibri"/>
                <a:cs typeface="Calibri"/>
              </a:rPr>
              <a:t>Family and friends</a:t>
            </a: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Aptos"/>
                <a:ea typeface="Calibri"/>
                <a:cs typeface="Calibri"/>
              </a:rPr>
              <a:t>Employers and colleagues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Aptos"/>
                <a:ea typeface="Calibri"/>
                <a:cs typeface="Calibri"/>
              </a:rPr>
              <a:t>Supervisors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Aptos"/>
                <a:ea typeface="Calibri"/>
                <a:cs typeface="Calibri"/>
              </a:rPr>
              <a:t>Programme staff, including administrators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ptos"/>
                <a:ea typeface="Calibri"/>
                <a:cs typeface="Calibri"/>
              </a:rPr>
              <a:t>Wellbeing services but also other university services, such as librarians, </a:t>
            </a:r>
            <a:r>
              <a:rPr lang="en-GB" sz="2400">
                <a:latin typeface="Aptos"/>
                <a:ea typeface="Calibri"/>
                <a:cs typeface="Calibri"/>
              </a:rPr>
              <a:t>learning development staff, online </a:t>
            </a:r>
            <a:r>
              <a:rPr lang="en-GB" sz="2400" dirty="0">
                <a:latin typeface="Aptos"/>
                <a:ea typeface="Calibri"/>
                <a:cs typeface="Calibri"/>
              </a:rPr>
              <a:t>learning support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Aptos"/>
                <a:ea typeface="Calibri"/>
                <a:cs typeface="Calibri"/>
              </a:rPr>
              <a:t>External services, such as counsellors.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>
              <a:latin typeface="Aptos"/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6E8F25-64C5-55E6-1E0B-FC4FC65A9040}"/>
              </a:ext>
            </a:extLst>
          </p:cNvPr>
          <p:cNvSpPr txBox="1"/>
          <p:nvPr/>
        </p:nvSpPr>
        <p:spPr>
          <a:xfrm>
            <a:off x="6875433" y="4940787"/>
            <a:ext cx="415924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400" dirty="0">
                <a:ea typeface="+mn-lt"/>
                <a:cs typeface="+mn-lt"/>
              </a:rPr>
              <a:t>Photo by Yerlin Matu on </a:t>
            </a:r>
            <a:r>
              <a:rPr lang="en-GB" sz="1400" dirty="0" err="1">
                <a:ea typeface="+mn-lt"/>
                <a:cs typeface="+mn-lt"/>
              </a:rPr>
              <a:t>Unsplash</a:t>
            </a:r>
            <a:endParaRPr lang="en-US" sz="1400" dirty="0">
              <a:ea typeface="Calibri"/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5F334C-A84F-E639-3831-13800D4EB1C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8185" y="1868723"/>
            <a:ext cx="4341044" cy="289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217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7F2F2-9FE4-4F56-85EE-05D906073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>
                <a:latin typeface="Calibri"/>
                <a:ea typeface="Calibri"/>
                <a:cs typeface="Calibri"/>
              </a:rPr>
              <a:t>Fern’s resilience I-poem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B028AB-5E29-4750-9447-C682EBAE7C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99072" y="615830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98E55D-8E2A-4AFE-A61C-B5DBBB7761E7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I was like, oh my God &#10;I thought &#10;I’m not going to finish this &#10;I was thinking about giving up &#10;I had coaching &#10;I changed my job &#10;I got an opportunity &#10;I met other people &#10;I got support around me &#10;I have a very strong group of female friends &#10;I had to completely prioritise it &#10;I had to be quite selective &#10;I just had to do it &#10;I knew I had to really focus &#10;I took advantage &#10;I really dug into my support  &#10;I got through it &#10;">
            <a:extLst>
              <a:ext uri="{FF2B5EF4-FFF2-40B4-BE49-F238E27FC236}">
                <a16:creationId xmlns:a16="http://schemas.microsoft.com/office/drawing/2014/main" id="{9010E8A9-2C2D-9EDA-D745-623D7040E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679" y="1500187"/>
            <a:ext cx="4217988" cy="5160982"/>
          </a:xfrm>
          <a:prstGeom prst="rect">
            <a:avLst/>
          </a:prstGeom>
        </p:spPr>
      </p:pic>
      <p:pic>
        <p:nvPicPr>
          <p:cNvPr id="8" name="Picture 7" descr="Friends taking selfie">
            <a:extLst>
              <a:ext uri="{FF2B5EF4-FFF2-40B4-BE49-F238E27FC236}">
                <a16:creationId xmlns:a16="http://schemas.microsoft.com/office/drawing/2014/main" id="{F8C8BB4D-DCFC-C7A5-BE38-67756DD965B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9280" y="2214879"/>
            <a:ext cx="4523740" cy="301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394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7F2F2-9FE4-4F56-85EE-05D906073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3" y="475866"/>
            <a:ext cx="8250058" cy="1224153"/>
          </a:xfrm>
        </p:spPr>
        <p:txBody>
          <a:bodyPr anchor="ctr">
            <a:normAutofit/>
          </a:bodyPr>
          <a:lstStyle/>
          <a:p>
            <a:r>
              <a:rPr lang="en-GB"/>
              <a:t>Alice and the Labradors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B028AB-5E29-4750-9447-C682EBAE7C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998E55D-8E2A-4AFE-A61C-B5DBBB7761E7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I've got two Labradors &#10;they're at the side of me now.  &#10;they're such love bugs.  &#10;They're brilliant.  &#10;They don't get flustered or in a flap or worried about little things like we do &#10;I think you can learn a lot from that.  &#10;I think having them having them in my office with me means &#10;I have to take a break &#10;I could probably fall into just sitting for hours and hours and hours &#10;I've been sitting,  &#10;I need the toilet. &#10;I'm still sat there like two hours later &#10;I really need the toilet. &#10;I haven't done anything about that.  &#10;But the dogs make you get up &#10;they need the toilet. &#10;I think in caring for them, it forces you to care for yourself a bit more as well, doesn't it?&#10;">
            <a:extLst>
              <a:ext uri="{FF2B5EF4-FFF2-40B4-BE49-F238E27FC236}">
                <a16:creationId xmlns:a16="http://schemas.microsoft.com/office/drawing/2014/main" id="{515A9A77-1C89-482E-1CF1-182DC2498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40" y="1372774"/>
            <a:ext cx="8718710" cy="5231226"/>
          </a:xfrm>
          <a:prstGeom prst="rect">
            <a:avLst/>
          </a:prstGeom>
        </p:spPr>
      </p:pic>
      <p:pic>
        <p:nvPicPr>
          <p:cNvPr id="12" name="Picture 11" descr="Person and dog on snowy trail">
            <a:extLst>
              <a:ext uri="{FF2B5EF4-FFF2-40B4-BE49-F238E27FC236}">
                <a16:creationId xmlns:a16="http://schemas.microsoft.com/office/drawing/2014/main" id="{30595408-B1F8-1D88-2156-6D5A5B20883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2240" y="3459792"/>
            <a:ext cx="3071859" cy="204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418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86167-066A-71FB-4AC8-FD2BC5421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5D45F-7254-604A-F773-41EC859D0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38" y="522516"/>
            <a:ext cx="7568682" cy="11681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>
                <a:latin typeface="Aptos"/>
              </a:rPr>
              <a:t>Doctoral researchers can…</a:t>
            </a:r>
            <a:endParaRPr lang="en-GB">
              <a:latin typeface="Aptos"/>
              <a:ea typeface="Calibri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504E0B-C9F2-026A-52EA-9AEA5E1A3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998E55D-8E2A-4AFE-A61C-B5DBBB7761E7}" type="slidenum">
              <a:rPr lang="en-GB" smtClean="0"/>
              <a:pPr>
                <a:lnSpc>
                  <a:spcPct val="90000"/>
                </a:lnSpc>
                <a:spcAft>
                  <a:spcPts val="600"/>
                </a:spcAft>
              </a:pPr>
              <a:t>14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304212-3B6D-3AF1-FD40-883C124205BF}"/>
              </a:ext>
            </a:extLst>
          </p:cNvPr>
          <p:cNvSpPr txBox="1"/>
          <p:nvPr/>
        </p:nvSpPr>
        <p:spPr>
          <a:xfrm>
            <a:off x="742420" y="1861330"/>
            <a:ext cx="10329532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Aptos"/>
              </a:rPr>
              <a:t>Plan study hours and take regular breaks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Aptos"/>
              </a:rPr>
              <a:t>Separate study space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Aptos"/>
              </a:rPr>
              <a:t>Diary/journalling/voice memos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Aptos"/>
              </a:rPr>
              <a:t>Exercise and spend time outdoors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Aptos"/>
              </a:rPr>
              <a:t>Eat well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Aptos"/>
              </a:rPr>
              <a:t>Regular sleep pattern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Aptos"/>
              </a:rPr>
              <a:t>Time with family/friends/pets/hobbies/games/reading for pleasure/relaxing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Aptos"/>
              </a:rPr>
              <a:t>Connect with peers and others who understand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Aptos"/>
              </a:rPr>
              <a:t>Ask for support and use university or external wellbeing services.</a:t>
            </a:r>
            <a:endParaRPr lang="en-GB" sz="2400">
              <a:latin typeface="Aptos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1555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27F14-80D6-3DC0-4CBC-112C866C8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FB3B6-58C2-9B60-8E15-35A6F0DDE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38" y="522516"/>
            <a:ext cx="7568682" cy="11681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>
                <a:latin typeface="Aptos"/>
              </a:rPr>
              <a:t>Supervisors can…</a:t>
            </a:r>
            <a:endParaRPr lang="en-GB">
              <a:latin typeface="Aptos"/>
              <a:ea typeface="Calibri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E674BA-6BFC-D8C4-ED90-3B637F576D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998E55D-8E2A-4AFE-A61C-B5DBBB7761E7}" type="slidenum">
              <a:rPr lang="en-GB" smtClean="0"/>
              <a:pPr>
                <a:lnSpc>
                  <a:spcPct val="90000"/>
                </a:lnSpc>
                <a:spcAft>
                  <a:spcPts val="600"/>
                </a:spcAft>
              </a:pPr>
              <a:t>15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B98D2E-2D3B-4952-92F0-61AA5E4568EC}"/>
              </a:ext>
            </a:extLst>
          </p:cNvPr>
          <p:cNvSpPr txBox="1"/>
          <p:nvPr/>
        </p:nvSpPr>
        <p:spPr>
          <a:xfrm>
            <a:off x="814306" y="1861330"/>
            <a:ext cx="11034024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ptos"/>
              </a:rPr>
              <a:t>Be approachable, available and responsive.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ptos"/>
              </a:rPr>
              <a:t>Be kind, encouraging, supportive and compassionate. Conversations, including emails, need to be warm and not rushed.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ptos"/>
              </a:rPr>
              <a:t>Take time to build relationships and ask what support PGRs have.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ptos"/>
              </a:rPr>
              <a:t>Provide timely feedback on written work that is constructive and consistent.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ptos"/>
              </a:rPr>
              <a:t>Ask about wellbeing explicitly, making it a regular item on the supervision meeting agenda. You don’t have to be an expert!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ptos"/>
              </a:rPr>
              <a:t>Reach out and ask if PGRs are struggling. “I’ve noticed…I’m wondering…”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ptos"/>
              </a:rPr>
              <a:t>Signpost university services. PGRs are not always aware of them.</a:t>
            </a:r>
          </a:p>
        </p:txBody>
      </p:sp>
    </p:spTree>
    <p:extLst>
      <p:ext uri="{BB962C8B-B14F-4D97-AF65-F5344CB8AC3E}">
        <p14:creationId xmlns:p14="http://schemas.microsoft.com/office/powerpoint/2010/main" val="3506853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FC9F5-D287-4F54-BD5C-0AEDD1D7F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DB91A-8AFE-854B-7B14-51C3D418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38" y="522516"/>
            <a:ext cx="7568682" cy="11681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>
                <a:latin typeface="Aptos"/>
                <a:ea typeface="Calibri"/>
                <a:cs typeface="Calibri"/>
              </a:rPr>
              <a:t>Universities can provide…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990654-0033-A11B-2D4E-1A57D7020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998E55D-8E2A-4AFE-A61C-B5DBBB7761E7}" type="slidenum">
              <a:rPr lang="en-GB" smtClean="0"/>
              <a:pPr>
                <a:lnSpc>
                  <a:spcPct val="90000"/>
                </a:lnSpc>
                <a:spcAft>
                  <a:spcPts val="600"/>
                </a:spcAft>
              </a:pPr>
              <a:t>16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D98F3A-CEAB-3DC6-FCAA-B4A82C6FBBE0}"/>
              </a:ext>
            </a:extLst>
          </p:cNvPr>
          <p:cNvSpPr txBox="1"/>
          <p:nvPr/>
        </p:nvSpPr>
        <p:spPr>
          <a:xfrm>
            <a:off x="822808" y="1861330"/>
            <a:ext cx="10998290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ptos"/>
              </a:rPr>
              <a:t>Advice about the time needed for a doctorate.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ptos"/>
              </a:rPr>
              <a:t>Support with workload planning.</a:t>
            </a:r>
            <a:endParaRPr lang="en-GB" sz="2000" dirty="0">
              <a:latin typeface="Aptos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ptos"/>
              </a:rPr>
              <a:t>Structure and flexibility around deadlines.</a:t>
            </a:r>
            <a:endParaRPr lang="en-GB" sz="2000" dirty="0">
              <a:latin typeface="Aptos"/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ptos"/>
              </a:rPr>
              <a:t>Named, friendly administrators, not a generic mailbox or ticket system</a:t>
            </a:r>
            <a:endParaRPr lang="en-GB" sz="2000" dirty="0">
              <a:latin typeface="Aptos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ptos"/>
              </a:rPr>
              <a:t>Formal system to raise supervision issues and regular wellbeing check-ins with a third-party.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ptos"/>
              </a:rPr>
              <a:t>Easily navigable online platforms and tools with support.</a:t>
            </a:r>
            <a:endParaRPr lang="en-GB" sz="2000" dirty="0">
              <a:latin typeface="Aptos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ptos"/>
              </a:rPr>
              <a:t>Synchronous opportunities with plenty of notice that consider time zones and recordings.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ptos"/>
              </a:rPr>
              <a:t>Study breaks and tailored support on return.</a:t>
            </a:r>
            <a:endParaRPr lang="en-GB" sz="2000" dirty="0">
              <a:latin typeface="Aptos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ptos"/>
              </a:rPr>
              <a:t>Opportunities to connect with peers, including presenting work in progress.</a:t>
            </a:r>
            <a:endParaRPr lang="en-GB" sz="2000" dirty="0">
              <a:latin typeface="Aptos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ptos"/>
              </a:rPr>
              <a:t>Clear description of supervisors' role and sufficient supervision 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ptos"/>
              </a:rPr>
              <a:t>Systems include external supervisors when they are part of a supervision team.</a:t>
            </a:r>
            <a:endParaRPr lang="en-GB" dirty="0">
              <a:latin typeface="Apto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ptos"/>
              </a:rPr>
              <a:t>Services </a:t>
            </a:r>
            <a:r>
              <a:rPr lang="en-GB" sz="2000">
                <a:latin typeface="Aptos"/>
              </a:rPr>
              <a:t>which are appropriate and well </a:t>
            </a:r>
            <a:r>
              <a:rPr lang="en-GB" sz="2000" dirty="0">
                <a:latin typeface="Aptos"/>
              </a:rPr>
              <a:t>articulated.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ptos"/>
              </a:rPr>
              <a:t>Supervisor training in supporting wellbeing.</a:t>
            </a:r>
            <a:endParaRPr lang="en-GB" sz="2000" dirty="0">
              <a:latin typeface="Aptos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ptos"/>
              </a:rPr>
              <a:t>Opportunities for feedback (and then acting on it).</a:t>
            </a:r>
            <a:endParaRPr lang="en-GB" sz="2000" dirty="0">
              <a:latin typeface="Aptos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26941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A0676-DE8A-C421-EDA0-49E891373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8CBAE-A227-7552-1F80-19CD4ACC1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38" y="522516"/>
            <a:ext cx="7568682" cy="11681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>
                <a:latin typeface="Aptos"/>
              </a:rPr>
              <a:t>Universities in the UK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93C668-BF4C-26C6-6FF9-E0A3D7138E12}"/>
              </a:ext>
            </a:extLst>
          </p:cNvPr>
          <p:cNvSpPr txBox="1"/>
          <p:nvPr/>
        </p:nvSpPr>
        <p:spPr>
          <a:xfrm>
            <a:off x="819538" y="2313991"/>
            <a:ext cx="5678594" cy="38727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400">
                <a:latin typeface="Aptos"/>
              </a:rPr>
              <a:t>The UKRI statement of expectations of doctoral training requires providers to embed appropriate wellbeing provision (UKRI, 2024).</a:t>
            </a:r>
            <a:endParaRPr lang="en-US" sz="2400">
              <a:latin typeface="Aptos"/>
              <a:ea typeface="Calibri"/>
              <a:cs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400">
                <a:latin typeface="Aptos"/>
              </a:rPr>
              <a:t>University services tend to be designed around the needs of undergraduates and/or those who are campus-based.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400">
                <a:latin typeface="Aptos"/>
              </a:rPr>
              <a:t>For those online, services are sometimes perceived as poorly articulated.</a:t>
            </a:r>
          </a:p>
        </p:txBody>
      </p:sp>
      <p:pic>
        <p:nvPicPr>
          <p:cNvPr id="6" name="Picture 5" descr="A person sitting in front of the sign that says Lancaster University, Welcome to the Lancaster Campus.">
            <a:extLst>
              <a:ext uri="{FF2B5EF4-FFF2-40B4-BE49-F238E27FC236}">
                <a16:creationId xmlns:a16="http://schemas.microsoft.com/office/drawing/2014/main" id="{8C330144-DB4B-4695-84F5-8CB046D2C6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1422" y="2317095"/>
            <a:ext cx="3901990" cy="3862971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9A66CE-0F3D-AED7-3EC9-FA3CDF0FA8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998E55D-8E2A-4AFE-A61C-B5DBBB7761E7}" type="slidenum">
              <a:rPr lang="en-GB" smtClean="0"/>
              <a:pPr>
                <a:lnSpc>
                  <a:spcPct val="90000"/>
                </a:lnSpc>
                <a:spcAft>
                  <a:spcPts val="600"/>
                </a:spcAft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226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CC0B2-5BDC-8AEF-42D3-9E2193849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200" b="1" dirty="0"/>
              <a:t>Resources for PGR Wellbeing at Manchester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215DA-C3DA-3C08-9C03-718044DBA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8504" y="1484785"/>
            <a:ext cx="4896544" cy="3024335"/>
          </a:xfrm>
          <a:ln w="15875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000" b="1" dirty="0"/>
              <a:t>If you would like to speak with an independent person who is not your supervisor</a:t>
            </a:r>
            <a:r>
              <a:rPr lang="en-GB" sz="2000" dirty="0"/>
              <a:t>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dirty="0"/>
              <a:t>PGR </a:t>
            </a:r>
            <a:r>
              <a:rPr lang="en-GB" sz="2000"/>
              <a:t>Departmental Coordinators, </a:t>
            </a:r>
            <a:r>
              <a:rPr lang="en-GB" sz="2000" dirty="0"/>
              <a:t>DCOs</a:t>
            </a:r>
          </a:p>
          <a:p>
            <a:pPr>
              <a:spcAft>
                <a:spcPts val="600"/>
              </a:spcAft>
            </a:pPr>
            <a:r>
              <a:rPr lang="en-GB" sz="2000" dirty="0"/>
              <a:t>PGR Wellbeing Champion: Sunil Thaker </a:t>
            </a:r>
            <a:r>
              <a:rPr lang="en-GB" sz="2000" dirty="0">
                <a:hlinkClick r:id="rId2"/>
              </a:rPr>
              <a:t>Sunil.Thanker@Manchester.ac.uk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4F5FF5-49B9-3063-0545-E2B5C9FFFC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9949" y="1340768"/>
            <a:ext cx="5760640" cy="5112567"/>
          </a:xfrm>
          <a:ln w="15875">
            <a:solidFill>
              <a:srgbClr val="00B050"/>
            </a:solidFill>
          </a:ln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450"/>
              </a:spcAft>
              <a:buNone/>
            </a:pPr>
            <a:r>
              <a:rPr lang="en-GB" sz="2000" b="1" dirty="0"/>
              <a:t>Tailored wellbeing support for PGR students</a:t>
            </a:r>
          </a:p>
          <a:p>
            <a:pPr>
              <a:spcBef>
                <a:spcPts val="0"/>
              </a:spcBef>
              <a:spcAft>
                <a:spcPts val="450"/>
              </a:spcAft>
            </a:pPr>
            <a:r>
              <a:rPr lang="en-GB" sz="2000" dirty="0"/>
              <a:t>Developing your academic identity</a:t>
            </a:r>
          </a:p>
          <a:p>
            <a:pPr>
              <a:spcBef>
                <a:spcPts val="0"/>
              </a:spcBef>
              <a:spcAft>
                <a:spcPts val="450"/>
              </a:spcAft>
            </a:pPr>
            <a:r>
              <a:rPr lang="en-GB" sz="2000" dirty="0"/>
              <a:t>Managing professional relationships</a:t>
            </a:r>
          </a:p>
          <a:p>
            <a:pPr>
              <a:spcBef>
                <a:spcPts val="0"/>
              </a:spcBef>
              <a:spcAft>
                <a:spcPts val="450"/>
              </a:spcAft>
            </a:pPr>
            <a:r>
              <a:rPr lang="en-GB" sz="2000" dirty="0"/>
              <a:t>Maintaining a work-life balance</a:t>
            </a:r>
          </a:p>
          <a:p>
            <a:pPr>
              <a:spcBef>
                <a:spcPts val="0"/>
              </a:spcBef>
              <a:spcAft>
                <a:spcPts val="450"/>
              </a:spcAft>
            </a:pPr>
            <a:r>
              <a:rPr lang="en-GB" sz="2000" spc="-80" dirty="0"/>
              <a:t>Making progress &amp; making the most of your time</a:t>
            </a:r>
          </a:p>
          <a:p>
            <a:pPr>
              <a:spcBef>
                <a:spcPts val="0"/>
              </a:spcBef>
              <a:spcAft>
                <a:spcPts val="450"/>
              </a:spcAft>
            </a:pPr>
            <a:r>
              <a:rPr lang="en-GB" sz="2000" spc="-80" dirty="0"/>
              <a:t>Making connections &amp; creating communities</a:t>
            </a:r>
          </a:p>
          <a:p>
            <a:pPr marL="0" indent="0">
              <a:spcBef>
                <a:spcPts val="600"/>
              </a:spcBef>
              <a:spcAft>
                <a:spcPts val="450"/>
              </a:spcAft>
              <a:buNone/>
            </a:pPr>
            <a:r>
              <a:rPr lang="en-GB" sz="2000" b="1" dirty="0"/>
              <a:t>Further resources on PGR wellbeing</a:t>
            </a:r>
          </a:p>
          <a:p>
            <a:pPr>
              <a:spcBef>
                <a:spcPts val="0"/>
              </a:spcBef>
              <a:spcAft>
                <a:spcPts val="450"/>
              </a:spcAft>
            </a:pPr>
            <a:r>
              <a:rPr lang="en-GB" sz="2000" dirty="0"/>
              <a:t>The Wellbeing Thesis</a:t>
            </a:r>
          </a:p>
          <a:p>
            <a:pPr>
              <a:spcBef>
                <a:spcPts val="0"/>
              </a:spcBef>
              <a:spcAft>
                <a:spcPts val="450"/>
              </a:spcAft>
            </a:pPr>
            <a:r>
              <a:rPr lang="en-GB" sz="2000" dirty="0"/>
              <a:t>Six Ways to Wellbeing for PGRs</a:t>
            </a:r>
          </a:p>
          <a:p>
            <a:pPr>
              <a:spcBef>
                <a:spcPts val="0"/>
              </a:spcBef>
              <a:spcAft>
                <a:spcPts val="450"/>
              </a:spcAft>
            </a:pPr>
            <a:r>
              <a:rPr lang="en-GB" sz="2000" dirty="0"/>
              <a:t>Wellbeing Flowchart for PGRs</a:t>
            </a:r>
          </a:p>
          <a:p>
            <a:pPr marL="0" indent="0">
              <a:spcBef>
                <a:spcPts val="600"/>
              </a:spcBef>
              <a:spcAft>
                <a:spcPts val="450"/>
              </a:spcAft>
              <a:buNone/>
            </a:pPr>
            <a:r>
              <a:rPr lang="en-GB" sz="2000" b="1" dirty="0"/>
              <a:t>Access the above here </a:t>
            </a:r>
            <a:r>
              <a:rPr lang="en-GB" sz="2000" dirty="0"/>
              <a:t>: </a:t>
            </a:r>
            <a:r>
              <a:rPr lang="en-GB" sz="2000" dirty="0">
                <a:hlinkClick r:id="rId3"/>
              </a:rPr>
              <a:t>https://www.studentsupport.manchester.ac.uk/tailored-support/pgrstudents/</a:t>
            </a:r>
            <a:endParaRPr lang="en-GB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7480C6-F0D5-DA8F-8674-FFDC2851FDFA}"/>
              </a:ext>
            </a:extLst>
          </p:cNvPr>
          <p:cNvSpPr/>
          <p:nvPr/>
        </p:nvSpPr>
        <p:spPr>
          <a:xfrm>
            <a:off x="688504" y="4725144"/>
            <a:ext cx="4896544" cy="14730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Counselling &amp; Mental Health Support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Access confidential support here: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/>
              </a:rPr>
              <a:t>https://www.counsellingservice.manchester.ac.uk/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9564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85DCC-D0BC-0B24-BD86-DA28CD0F1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3D043-AFD4-F2F3-7B39-62B252BFB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38" y="522516"/>
            <a:ext cx="7568682" cy="11681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Individual reflections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FF5B91-EC5C-E19A-54E8-4E4237115B67}"/>
              </a:ext>
            </a:extLst>
          </p:cNvPr>
          <p:cNvSpPr txBox="1"/>
          <p:nvPr/>
        </p:nvSpPr>
        <p:spPr>
          <a:xfrm>
            <a:off x="819538" y="2313991"/>
            <a:ext cx="9785617" cy="386297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228600" lvl="0" indent="-228600" fontAlgn="base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I usually maintain my own wellbeing by (activities, strategies, practices) … </a:t>
            </a:r>
          </a:p>
          <a:p>
            <a:pPr marL="228600" lvl="0" indent="-228600" fontAlgn="base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ptos" panose="020B0004020202020204" pitchFamily="34" charset="0"/>
            </a:endParaRPr>
          </a:p>
          <a:p>
            <a:pPr marL="228600" lvl="0" indent="-228600" fontAlgn="base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I will be supported during my doctorate by (people, pets, practices, places) … </a:t>
            </a:r>
          </a:p>
          <a:p>
            <a:pPr marL="228600" indent="-228600" fontAlgn="base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ptos" panose="020B0004020202020204" pitchFamily="34" charset="0"/>
            </a:endParaRPr>
          </a:p>
          <a:p>
            <a:pPr marL="228600" lvl="0" indent="-228600" fontAlgn="base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Ways that I can </a:t>
            </a:r>
            <a:r>
              <a:rPr lang="en-US" sz="2400" dirty="0" err="1">
                <a:latin typeface="Aptos" panose="020B0004020202020204" pitchFamily="34" charset="0"/>
              </a:rPr>
              <a:t>maximise</a:t>
            </a:r>
            <a:r>
              <a:rPr lang="en-US" sz="2400" dirty="0">
                <a:latin typeface="Aptos" panose="020B0004020202020204" pitchFamily="34" charset="0"/>
              </a:rPr>
              <a:t> my wellbeing as a doctoral researcher include … </a:t>
            </a:r>
          </a:p>
          <a:p>
            <a:pPr marL="228600" indent="-228600" fontAlgn="base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Aptos" panose="020B0004020202020204" pitchFamily="34" charset="0"/>
            </a:endParaRPr>
          </a:p>
          <a:p>
            <a:pPr marL="228600" lvl="0" indent="-228600" fontAlgn="base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A small step I can take today to enhance my wellbeing during my doctorate is… 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AEB4B9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9C0980-76E9-59A5-A754-B6EBA4792F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998E55D-8E2A-4AFE-A61C-B5DBBB7761E7}" type="slidenum">
              <a:rPr lang="en-GB" smtClean="0"/>
              <a:pPr>
                <a:lnSpc>
                  <a:spcPct val="90000"/>
                </a:lnSpc>
                <a:spcAft>
                  <a:spcPts val="600"/>
                </a:spcAft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329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2C04E-A362-8CBA-6202-2929B9113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B5FBF-7E9C-266D-F96F-CAFB21EEB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38" y="522516"/>
            <a:ext cx="7568682" cy="11681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>
                <a:latin typeface="Aptos"/>
                <a:ea typeface="Calibri"/>
                <a:cs typeface="Calibri"/>
              </a:rPr>
              <a:t>Discussion questions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311557-D7FD-DADC-6A05-907A1E26DC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5058" y="6092983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998E55D-8E2A-4AFE-A61C-B5DBBB7761E7}" type="slidenum">
              <a:rPr lang="en-GB" smtClean="0"/>
              <a:pPr>
                <a:lnSpc>
                  <a:spcPct val="90000"/>
                </a:lnSpc>
                <a:spcAft>
                  <a:spcPts val="600"/>
                </a:spcAft>
              </a:pPr>
              <a:t>20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3F6179-52DE-E058-8874-BBB024FAD4EB}"/>
              </a:ext>
            </a:extLst>
          </p:cNvPr>
          <p:cNvSpPr txBox="1"/>
          <p:nvPr/>
        </p:nvSpPr>
        <p:spPr>
          <a:xfrm>
            <a:off x="822808" y="1861330"/>
            <a:ext cx="10216752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GB" sz="2400" dirty="0">
              <a:latin typeface="Aptos"/>
              <a:ea typeface="Calibri"/>
              <a:cs typeface="Calibri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3600" dirty="0">
                <a:highlight>
                  <a:srgbClr val="FFFFFF"/>
                </a:highlight>
                <a:latin typeface="Aptos"/>
                <a:ea typeface="+mn-lt"/>
                <a:cs typeface="+mn-lt"/>
              </a:rPr>
              <a:t>What resources do you already have to support your wellbeing </a:t>
            </a:r>
            <a:r>
              <a:rPr lang="en-GB" sz="3600">
                <a:highlight>
                  <a:srgbClr val="FFFFFF"/>
                </a:highlight>
                <a:latin typeface="Aptos"/>
                <a:ea typeface="+mn-lt"/>
                <a:cs typeface="+mn-lt"/>
              </a:rPr>
              <a:t>as PGRs?</a:t>
            </a:r>
            <a:endParaRPr lang="en-GB" sz="3600" dirty="0">
              <a:latin typeface="Aptos"/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sz="3600" dirty="0">
                <a:highlight>
                  <a:srgbClr val="FFFFFF"/>
                </a:highlight>
                <a:latin typeface="Aptos"/>
                <a:ea typeface="Calibri"/>
                <a:cs typeface="Calibri"/>
              </a:rPr>
              <a:t>What questions do you have about PGR wellbeing or about university wellbeing services?</a:t>
            </a:r>
            <a:endParaRPr lang="en-GB" sz="3600" dirty="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0256770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6CA34-D123-4789-01BB-7F35328FA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FA00A-6B5F-BE36-2C4E-DD7FCDA58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>
                <a:latin typeface="Aptos"/>
                <a:ea typeface="Calibri"/>
                <a:cs typeface="Calibri"/>
              </a:rPr>
              <a:t>References</a:t>
            </a:r>
            <a:endParaRPr lang="en-US">
              <a:latin typeface="Apto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5F5F2-1474-52C2-AC59-D0B16F21D1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998E55D-8E2A-4AFE-A61C-B5DBBB7761E7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D8D5DF-4146-4153-F1DB-F911FA8E67AA}"/>
              </a:ext>
            </a:extLst>
          </p:cNvPr>
          <p:cNvSpPr txBox="1"/>
          <p:nvPr/>
        </p:nvSpPr>
        <p:spPr>
          <a:xfrm>
            <a:off x="783773" y="2067317"/>
            <a:ext cx="10415751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latin typeface="Aptos"/>
              </a:rPr>
              <a:t>Gower, O. (2021) </a:t>
            </a:r>
            <a:r>
              <a:rPr lang="en-US" i="1" dirty="0">
                <a:latin typeface="Aptos"/>
              </a:rPr>
              <a:t>UK Research Supervision Survey 2021 Report</a:t>
            </a:r>
            <a:r>
              <a:rPr lang="en-US" dirty="0">
                <a:latin typeface="Aptos"/>
              </a:rPr>
              <a:t>. Lichfield, Staffordshire: UK Council for Graduate Education.</a:t>
            </a:r>
          </a:p>
          <a:p>
            <a:endParaRPr lang="en-GB" sz="800" dirty="0">
              <a:latin typeface="Aptos"/>
            </a:endParaRPr>
          </a:p>
          <a:p>
            <a:r>
              <a:rPr lang="fr-FR" dirty="0">
                <a:latin typeface="Aptos"/>
              </a:rPr>
              <a:t>Hazell, C.M. </a:t>
            </a:r>
            <a:r>
              <a:rPr lang="fr-FR" i="1" dirty="0">
                <a:latin typeface="Aptos"/>
              </a:rPr>
              <a:t>et al.</a:t>
            </a:r>
            <a:r>
              <a:rPr lang="fr-FR" dirty="0">
                <a:latin typeface="Aptos"/>
              </a:rPr>
              <a:t> </a:t>
            </a:r>
            <a:r>
              <a:rPr lang="en-US" dirty="0">
                <a:latin typeface="Aptos"/>
              </a:rPr>
              <a:t>(2021) ‘Nationwide assessment of the mental health of UK Doctoral Researchers’, </a:t>
            </a:r>
            <a:r>
              <a:rPr lang="en-US" i="1" dirty="0">
                <a:latin typeface="Aptos"/>
              </a:rPr>
              <a:t>Humanities and Social Sciences Communications</a:t>
            </a:r>
            <a:r>
              <a:rPr lang="en-US" dirty="0">
                <a:latin typeface="Aptos"/>
              </a:rPr>
              <a:t>, 8(1), p. 305. Available at: </a:t>
            </a:r>
            <a:r>
              <a:rPr lang="en-US" dirty="0">
                <a:latin typeface="Aptos"/>
                <a:hlinkClick r:id="rId2"/>
              </a:rPr>
              <a:t>https://doi.org/10.1057/s41599-021-00983-8</a:t>
            </a:r>
            <a:r>
              <a:rPr lang="en-US" dirty="0">
                <a:latin typeface="Aptos"/>
              </a:rPr>
              <a:t>.</a:t>
            </a:r>
          </a:p>
          <a:p>
            <a:endParaRPr lang="en-US" dirty="0">
              <a:latin typeface="Aptos"/>
              <a:ea typeface="Calibri"/>
              <a:cs typeface="Calibri"/>
            </a:endParaRPr>
          </a:p>
          <a:p>
            <a:r>
              <a:rPr lang="en-US" dirty="0" err="1">
                <a:latin typeface="Aptos"/>
              </a:rPr>
              <a:t>Milicev</a:t>
            </a:r>
            <a:r>
              <a:rPr lang="en-US" dirty="0">
                <a:latin typeface="Aptos"/>
              </a:rPr>
              <a:t>, J. </a:t>
            </a:r>
            <a:r>
              <a:rPr lang="en-US" i="1" dirty="0">
                <a:latin typeface="Aptos"/>
              </a:rPr>
              <a:t>et al.</a:t>
            </a:r>
            <a:r>
              <a:rPr lang="en-US" dirty="0">
                <a:latin typeface="Aptos"/>
              </a:rPr>
              <a:t> (2023) ‘Evaluating mental health and wellbeing of postgraduate researchers: Prevalence and contributing factors’, </a:t>
            </a:r>
            <a:r>
              <a:rPr lang="en-US" i="1" dirty="0">
                <a:latin typeface="Aptos"/>
              </a:rPr>
              <a:t>Current Psychology</a:t>
            </a:r>
            <a:r>
              <a:rPr lang="en-US" dirty="0">
                <a:latin typeface="Aptos"/>
              </a:rPr>
              <a:t>, 42(14), pp. 12267–12280. Available at: </a:t>
            </a:r>
            <a:r>
              <a:rPr lang="en-US" dirty="0">
                <a:latin typeface="Aptos"/>
                <a:hlinkClick r:id="rId3"/>
              </a:rPr>
              <a:t>https://doi.org/10.1007/s12144-021-02309-y</a:t>
            </a:r>
            <a:r>
              <a:rPr lang="en-US" dirty="0">
                <a:latin typeface="Aptos"/>
              </a:rPr>
              <a:t>.</a:t>
            </a:r>
          </a:p>
          <a:p>
            <a:endParaRPr lang="en-GB" dirty="0">
              <a:latin typeface="Aptos"/>
            </a:endParaRPr>
          </a:p>
          <a:p>
            <a:r>
              <a:rPr lang="en-GB" dirty="0">
                <a:latin typeface="Aptos"/>
              </a:rPr>
              <a:t>UKRI (2024) ‘Statement of expectations for doctoral training’. UKRI. Available at: https://www.ukri.org/wp-content/uploads/2024/01/UKRI-300124-StatementExpectationsDoctoralTrainingJanuary2024.pdf</a:t>
            </a:r>
          </a:p>
        </p:txBody>
      </p:sp>
    </p:spTree>
    <p:extLst>
      <p:ext uri="{BB962C8B-B14F-4D97-AF65-F5344CB8AC3E}">
        <p14:creationId xmlns:p14="http://schemas.microsoft.com/office/powerpoint/2010/main" val="549781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53DCC-7E53-B1DB-9F58-AF8A8E1D5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555A6-6CE2-76A4-E367-0530AA6C3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>
                <a:latin typeface="Aptos"/>
                <a:ea typeface="Calibri"/>
                <a:cs typeface="Calibri"/>
              </a:rPr>
              <a:t>Resources</a:t>
            </a:r>
            <a:endParaRPr lang="en-US">
              <a:latin typeface="Apto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12B5CF-7D21-6021-C1B6-05B01B67B7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998E55D-8E2A-4AFE-A61C-B5DBBB7761E7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906C91-C06D-CAF5-A626-A026639CBADE}"/>
              </a:ext>
            </a:extLst>
          </p:cNvPr>
          <p:cNvSpPr txBox="1"/>
          <p:nvPr/>
        </p:nvSpPr>
        <p:spPr>
          <a:xfrm>
            <a:off x="791547" y="1903985"/>
            <a:ext cx="10286355" cy="46474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>
                <a:latin typeface="Aptos"/>
              </a:rPr>
              <a:t>Ayres, Z. J. (2022). </a:t>
            </a:r>
            <a:r>
              <a:rPr lang="en-GB" sz="2400" i="1">
                <a:latin typeface="Aptos"/>
                <a:hlinkClick r:id="rId2"/>
              </a:rPr>
              <a:t>Managing your mental health during your </a:t>
            </a:r>
            <a:r>
              <a:rPr lang="en-GB" sz="2400" i="1" err="1">
                <a:latin typeface="Aptos"/>
                <a:hlinkClick r:id="rId2"/>
              </a:rPr>
              <a:t>phd</a:t>
            </a:r>
            <a:r>
              <a:rPr lang="en-GB" sz="2400" i="1">
                <a:latin typeface="Aptos"/>
                <a:hlinkClick r:id="rId2"/>
              </a:rPr>
              <a:t> : A survival guide</a:t>
            </a:r>
            <a:r>
              <a:rPr lang="en-GB" sz="2400">
                <a:latin typeface="Aptos"/>
              </a:rPr>
              <a:t>. Springer International Publishing AG.</a:t>
            </a:r>
          </a:p>
          <a:p>
            <a:endParaRPr lang="en-GB" sz="2400">
              <a:latin typeface="Aptos"/>
            </a:endParaRPr>
          </a:p>
          <a:p>
            <a:r>
              <a:rPr lang="en-GB" sz="2400">
                <a:latin typeface="Aptos"/>
              </a:rPr>
              <a:t>McChesney, K., Burford, J., Frick, L. &amp; Koo, T. (2025). </a:t>
            </a:r>
            <a:r>
              <a:rPr lang="en-GB" sz="2400" i="1" u="sng">
                <a:latin typeface="Aptos"/>
                <a:hlinkClick r:id="rId3"/>
              </a:rPr>
              <a:t>Doing doctoral research at a distance : flourishing in off-campus, hybrid, and remote pathways</a:t>
            </a:r>
            <a:r>
              <a:rPr lang="en-GB" sz="2400">
                <a:latin typeface="Aptos"/>
              </a:rPr>
              <a:t>. Routledge. https://doi.org/10.4324/9781003334088 </a:t>
            </a:r>
          </a:p>
          <a:p>
            <a:endParaRPr lang="en-GB" sz="2400">
              <a:latin typeface="Aptos"/>
            </a:endParaRPr>
          </a:p>
          <a:p>
            <a:r>
              <a:rPr lang="en-GB" sz="2400">
                <a:latin typeface="Aptos"/>
              </a:rPr>
              <a:t>Rainford, J., &amp; Guccione, K. (2023). </a:t>
            </a:r>
            <a:r>
              <a:rPr lang="en-GB" sz="2400" i="1">
                <a:latin typeface="Aptos"/>
                <a:hlinkClick r:id="rId4"/>
              </a:rPr>
              <a:t>Thriving in Part-Time Doctoral Study : Integrating Work, Life and Research</a:t>
            </a:r>
            <a:r>
              <a:rPr lang="en-GB" sz="2400" i="1">
                <a:latin typeface="Aptos"/>
              </a:rPr>
              <a:t>.</a:t>
            </a:r>
            <a:r>
              <a:rPr lang="en-GB" sz="2400">
                <a:latin typeface="Aptos"/>
              </a:rPr>
              <a:t> (1st ed.). Taylor &amp; Francis Group.</a:t>
            </a:r>
          </a:p>
          <a:p>
            <a:endParaRPr lang="en-GB" sz="1600">
              <a:latin typeface="Aptos"/>
            </a:endParaRPr>
          </a:p>
          <a:p>
            <a:endParaRPr lang="en-GB" sz="1600"/>
          </a:p>
          <a:p>
            <a:endParaRPr lang="en-GB" sz="1600"/>
          </a:p>
          <a:p>
            <a:endParaRPr lang="en-GB" sz="1600"/>
          </a:p>
          <a:p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2040919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423BF-B597-43F1-94B6-13861DD3D5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000">
                <a:latin typeface="Aptos"/>
                <a:cs typeface="Calibri"/>
              </a:rPr>
              <a:t>Thank you for attending. Any 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9E2B71-A89E-4C5F-89E5-622478E55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99072" y="6158300"/>
            <a:ext cx="2743200" cy="365125"/>
          </a:xfrm>
          <a:prstGeom prst="rect">
            <a:avLst/>
          </a:prstGeom>
        </p:spPr>
        <p:txBody>
          <a:bodyPr/>
          <a:lstStyle/>
          <a:p>
            <a:fld id="{6998E55D-8E2A-4AFE-A61C-B5DBBB7761E7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873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44546A"/>
      </a:hlink>
      <a:folHlink>
        <a:srgbClr val="44546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U Layouts">
  <a:themeElements>
    <a:clrScheme name="OU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4B9B"/>
      </a:accent1>
      <a:accent2>
        <a:srgbClr val="ED2891"/>
      </a:accent2>
      <a:accent3>
        <a:srgbClr val="00B7B2"/>
      </a:accent3>
      <a:accent4>
        <a:srgbClr val="F26522"/>
      </a:accent4>
      <a:accent5>
        <a:srgbClr val="FFD400"/>
      </a:accent5>
      <a:accent6>
        <a:srgbClr val="716FB3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.OU_STANDARD.potx" id="{2DA0E078-245D-4E9B-8A12-43E4C56B78FB}" vid="{E71F6A81-7D12-4207-BA77-D48B227BF69D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M_powerpoint_169_acasson.potx" id="{DCAA7602-4A94-4A10-89D9-5DC9CE20B579}" vid="{2F39BEB1-B4C6-4864-AAB0-C09F1122384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09F49A34EDF34DAF2C3AC8FEAF784F" ma:contentTypeVersion="11" ma:contentTypeDescription="Create a new document." ma:contentTypeScope="" ma:versionID="79bcccf70e70f18e000ebb2c8525f16e">
  <xsd:schema xmlns:xsd="http://www.w3.org/2001/XMLSchema" xmlns:xs="http://www.w3.org/2001/XMLSchema" xmlns:p="http://schemas.microsoft.com/office/2006/metadata/properties" xmlns:ns2="a0e604d2-0d1b-40e0-8fc4-b065aee05f8d" xmlns:ns3="6c465ec4-e807-4c08-873f-c03434ec330f" targetNamespace="http://schemas.microsoft.com/office/2006/metadata/properties" ma:root="true" ma:fieldsID="71bd2d520c8bb9abbaf98143b7eb51f0" ns2:_="" ns3:_="">
    <xsd:import namespace="a0e604d2-0d1b-40e0-8fc4-b065aee05f8d"/>
    <xsd:import namespace="6c465ec4-e807-4c08-873f-c03434ec33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e604d2-0d1b-40e0-8fc4-b065aee05f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465ec4-e807-4c08-873f-c03434ec330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0915627-141A-4167-BD59-167111BA0BF6}">
  <ds:schemaRefs>
    <ds:schemaRef ds:uri="6c465ec4-e807-4c08-873f-c03434ec330f"/>
    <ds:schemaRef ds:uri="a0e604d2-0d1b-40e0-8fc4-b065aee05f8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EECD0C2-9986-49CD-AFF7-919632D30C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C86064-68E8-457D-B7C6-1BCB151DE675}">
  <ds:schemaRefs>
    <ds:schemaRef ds:uri="6c465ec4-e807-4c08-873f-c03434ec330f"/>
    <ds:schemaRef ds:uri="a0e604d2-0d1b-40e0-8fc4-b065aee05f8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9c9bcd11-977a-4e9c-a9a0-bc734090164a}" enabled="0" method="" siteId="{9c9bcd11-977a-4e9c-a9a0-bc734090164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0</TotalTime>
  <Words>1544</Words>
  <Application>Microsoft Office PowerPoint</Application>
  <PresentationFormat>Widescreen</PresentationFormat>
  <Paragraphs>243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Aptos</vt:lpstr>
      <vt:lpstr>Aptos Display</vt:lpstr>
      <vt:lpstr>Arial</vt:lpstr>
      <vt:lpstr>Arial,Sans-Serif</vt:lpstr>
      <vt:lpstr>Calibri</vt:lpstr>
      <vt:lpstr>Calibri Light</vt:lpstr>
      <vt:lpstr>Office Theme</vt:lpstr>
      <vt:lpstr>OU Layouts</vt:lpstr>
      <vt:lpstr>2_Office Theme</vt:lpstr>
      <vt:lpstr>3_Office Theme</vt:lpstr>
      <vt:lpstr>PGR Wellbeing</vt:lpstr>
      <vt:lpstr>When working together…</vt:lpstr>
      <vt:lpstr>What is meant by wellbeing?</vt:lpstr>
      <vt:lpstr>Doctoral researchers in the UK</vt:lpstr>
      <vt:lpstr>WhatsApp with doctoral researchers</vt:lpstr>
      <vt:lpstr>Enhancing the wellbeing of online doctoral researchers</vt:lpstr>
      <vt:lpstr>Survey participants </vt:lpstr>
      <vt:lpstr>What is different online? </vt:lpstr>
      <vt:lpstr>PowerPoint Presentation</vt:lpstr>
      <vt:lpstr>Three types of experience</vt:lpstr>
      <vt:lpstr>Who helps or hinders wellbeing?</vt:lpstr>
      <vt:lpstr>Fern’s resilience I-poem</vt:lpstr>
      <vt:lpstr>Alice and the Labradors</vt:lpstr>
      <vt:lpstr>Doctoral researchers can…</vt:lpstr>
      <vt:lpstr>Supervisors can…</vt:lpstr>
      <vt:lpstr>Universities can provide…</vt:lpstr>
      <vt:lpstr>Universities in the UK</vt:lpstr>
      <vt:lpstr>Resources for PGR Wellbeing at Manchester</vt:lpstr>
      <vt:lpstr>Individual reflections</vt:lpstr>
      <vt:lpstr>Discussion questions</vt:lpstr>
      <vt:lpstr>References</vt:lpstr>
      <vt:lpstr>Resources</vt:lpstr>
      <vt:lpstr>Thank you for attending. 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slide: presentation title goes here (1)</dc:title>
  <dc:creator/>
  <cp:lastModifiedBy>Chandler, Kathy</cp:lastModifiedBy>
  <cp:revision>26</cp:revision>
  <dcterms:created xsi:type="dcterms:W3CDTF">2020-06-05T17:03:52Z</dcterms:created>
  <dcterms:modified xsi:type="dcterms:W3CDTF">2026-09-17T10:00:33Z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0x010100AE09F49A34EDF34DAF2C3AC8FEAF784F</vt:lpwstr>
  </property>
</Properties>
</file>