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9" r:id="rId2"/>
    <p:sldId id="256" r:id="rId3"/>
    <p:sldId id="261" r:id="rId4"/>
    <p:sldId id="257" r:id="rId5"/>
    <p:sldId id="258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2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2CDE91-6873-49A8-9F61-05E82EC04ED6}" v="7" dt="2026-09-23T16:17:39.6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60827" autoAdjust="0"/>
  </p:normalViewPr>
  <p:slideViewPr>
    <p:cSldViewPr snapToGrid="0">
      <p:cViewPr varScale="1">
        <p:scale>
          <a:sx n="38" d="100"/>
          <a:sy n="38" d="100"/>
        </p:scale>
        <p:origin x="172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8F475-CABF-4D42-89E3-AA797C2776F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F0A3D-F409-482D-B4A7-7C3FC8FFBC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737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F0A3D-F409-482D-B4A7-7C3FC8FFBC3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6089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9F9B8-11AA-3E5B-2707-67D743202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042F5B-EF4A-2891-F7F8-45B697FDAD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D542E8-2BFE-6D87-BFB5-78ECA977B2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58BBB-EA51-504D-4E67-5619B6B3B5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0F0A3D-F409-482D-B4A7-7C3FC8FFBC3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102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2CC7A-0BBD-1E41-2D0B-8504178EB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E501F8-6F5E-E01A-44B1-C171380FD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66144-33FF-9E29-8445-EF8AC3E2F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36FE3-CE53-20A3-4FE9-2A70BD07D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44912-3041-DB95-E300-48160B202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759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047F7-E307-D9BB-FB09-769E9FAA3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50173-5116-4F8E-EE21-10D6F7E4C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5CB02-CDA3-EA64-A07B-C3D5F4604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39E9F-41CE-D06B-CAFA-6A131751B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CAF82-6D6A-5EC9-C155-7B6F5B717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97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787E1-B970-A278-5692-B999EA590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6DC136-5C05-A8B4-FD69-D069E5018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5604C-5B68-0C1E-873F-1C0BCE2AF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4186F-41AA-C6FD-05CE-CE0D0AA01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6266A-022F-B183-9AAB-632F16561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74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E6D79-73AD-7AEC-2ADA-F5FD43968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C4-621D-6833-4656-140929B38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5221AF-0175-AE11-6719-6007D6B04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CB72FA-E091-3FBE-02E4-BE376ED0D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2832BE-3F51-46E3-A221-374725CDD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B4DAF-6BAB-E981-62AC-427521778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80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98DC1-FB05-0DEA-04A2-FB9C71C05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1882C9-A652-08F9-95D0-EA04D73AB1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BB794-A2F3-5F21-4F02-96ADF0800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B64962-D292-5BD5-37B2-C51BDFD953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B50888-FA55-E714-FD2A-C3CD953157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D278F6-E68A-3142-0602-F8D514F9D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B5BF1B-B9A0-3BB3-33D5-977A82801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6C2A8A-75B6-8140-261C-9B5ADCA1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8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944FB-9B36-EC25-1F8A-E9A933AEB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E5CFFE-B6BC-AD94-2671-1E985591F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B30AA2-254C-8950-ED82-A4EA48369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85BC9A-10CC-E916-64A5-B1184A1A8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55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74CA43-17F2-1E8B-D4A4-B43E5CF08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98C5F9-FFF3-AE46-232E-9FE28CF5E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745BFA-E027-DF40-068A-FBC868691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382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74371-51B7-4C9C-B05B-387CE814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4D83-BEA5-80EF-72F5-11A33EBE88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6FE24-EA24-7E12-F19D-71B48E2A8F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43604-7717-126E-D183-A1D1B2286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CEC5B-3637-FA05-3AAB-6C0E878B8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C38C2-65E3-7593-DDB2-3D94A2C45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5143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84AD2-4AD3-0E64-3380-0D2EE974A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37731A-0346-B5E7-42EA-DF671B021A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42B80-0916-7504-02D3-D47C0A4AB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7AF20B-2862-2137-92C1-7943433A1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4DC884-D1CA-C6B6-8E2F-D5A6D95CA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1D35D-5FE8-6647-B485-A286034A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57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CB8BD-CB7D-2E02-4BA0-39A385689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8ABDC7-26A1-311E-3847-321A27975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10C7A-09A1-2F3E-30EC-3BF9A8C5E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9730D-681C-C3CF-EE88-61B9B0DE1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F2AB5-5E6E-87EB-C512-555F7B929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360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01841C-CEDB-B2EC-8193-A7F0C5E70D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C025CB-7F0C-C643-A2C2-271CFF937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635A9-72E8-CAD3-4AF0-9AD621B66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986F6-0C7D-654B-59BB-0F61032BB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44AE9-B2EE-E055-34D2-25516500E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25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88297B-20B1-A76B-12A8-6AD192092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EEAA2F-A9AC-99C3-18BC-BC5880DEE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1BB5A-2441-BD3E-09C7-5748872B2E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396F71-6CD3-4B1E-9640-CDFFA89AA48D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BC600-103D-C547-8A20-D42E2A9EFA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CFA37-9730-6830-0D80-F63A4EA99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EFEAA2-F30D-4138-B854-FF499E346C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06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mailto:abi.stone@manchester.ac.uk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4F4E882-3849-D2E2-81DE-A573E648FB53}"/>
              </a:ext>
            </a:extLst>
          </p:cNvPr>
          <p:cNvSpPr/>
          <p:nvPr/>
        </p:nvSpPr>
        <p:spPr>
          <a:xfrm>
            <a:off x="0" y="0"/>
            <a:ext cx="12192000" cy="861440"/>
          </a:xfrm>
          <a:prstGeom prst="rect">
            <a:avLst/>
          </a:prstGeom>
          <a:solidFill>
            <a:srgbClr val="6B2C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B5D3D-8015-1408-F810-E5809DD56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03" y="1074574"/>
            <a:ext cx="1604030" cy="20140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17CB7A-9E4D-2E20-AE00-51DDA302A6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311" t="19996" r="6046"/>
          <a:stretch>
            <a:fillRect/>
          </a:stretch>
        </p:blipFill>
        <p:spPr>
          <a:xfrm>
            <a:off x="2007346" y="3885897"/>
            <a:ext cx="2640188" cy="25872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1B010F-6245-0D15-6485-B9714FBEF69D}"/>
              </a:ext>
            </a:extLst>
          </p:cNvPr>
          <p:cNvSpPr txBox="1"/>
          <p:nvPr/>
        </p:nvSpPr>
        <p:spPr>
          <a:xfrm>
            <a:off x="4853574" y="4205816"/>
            <a:ext cx="5808394" cy="226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200" b="1" dirty="0"/>
              <a:t>Resources: </a:t>
            </a:r>
            <a:r>
              <a:rPr lang="en-GB" sz="1600" dirty="0"/>
              <a:t>a contact point to direct you to resources 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200" b="1" dirty="0"/>
              <a:t>Advocate: </a:t>
            </a:r>
            <a:r>
              <a:rPr lang="en-GB" sz="1600" dirty="0"/>
              <a:t>a voice for you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200" b="1" dirty="0"/>
              <a:t>Listen: </a:t>
            </a:r>
            <a:r>
              <a:rPr lang="en-GB" sz="1600" dirty="0"/>
              <a:t>a person to listen to your concerns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200" b="1" dirty="0"/>
              <a:t>Represent</a:t>
            </a:r>
            <a:r>
              <a:rPr lang="en-GB" sz="2000" dirty="0"/>
              <a:t> </a:t>
            </a:r>
            <a:r>
              <a:rPr lang="en-GB" sz="1600" dirty="0"/>
              <a:t>you at SEED EDI team meetings </a:t>
            </a:r>
          </a:p>
          <a:p>
            <a:pPr>
              <a:spcAft>
                <a:spcPts val="1000"/>
              </a:spcAft>
            </a:pPr>
            <a:endParaRPr lang="en-GB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267D7A-B2AD-DA43-9577-4E9F2ED317D2}"/>
              </a:ext>
            </a:extLst>
          </p:cNvPr>
          <p:cNvSpPr txBox="1"/>
          <p:nvPr/>
        </p:nvSpPr>
        <p:spPr>
          <a:xfrm>
            <a:off x="8509605" y="1392074"/>
            <a:ext cx="3682395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dirty="0">
                <a:hlinkClick r:id="rId4"/>
              </a:rPr>
              <a:t>abi.stone@manchester.ac.uk</a:t>
            </a:r>
            <a:endParaRPr lang="en-GB" dirty="0"/>
          </a:p>
          <a:p>
            <a:pPr>
              <a:spcAft>
                <a:spcPts val="1000"/>
              </a:spcAft>
            </a:pPr>
            <a:endParaRPr lang="en-GB" sz="600" dirty="0"/>
          </a:p>
          <a:p>
            <a:pPr>
              <a:spcAft>
                <a:spcPts val="1000"/>
              </a:spcAft>
            </a:pPr>
            <a:r>
              <a:rPr lang="en-GB" dirty="0"/>
              <a:t>Office in the Rutherford Building </a:t>
            </a:r>
          </a:p>
          <a:p>
            <a:pPr>
              <a:spcAft>
                <a:spcPts val="1000"/>
              </a:spcAft>
            </a:pP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A0CC2ED-E071-FF22-876C-E73ED87FE1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2332" y="1070491"/>
            <a:ext cx="2014081" cy="201408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ADC5CB3-E3CE-661C-C9F9-AEC0DF1CCA52}"/>
              </a:ext>
            </a:extLst>
          </p:cNvPr>
          <p:cNvSpPr/>
          <p:nvPr/>
        </p:nvSpPr>
        <p:spPr>
          <a:xfrm>
            <a:off x="1761433" y="3694187"/>
            <a:ext cx="8804967" cy="29519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66FDEE5-6A58-BB87-A1D3-037645E7E73A}"/>
              </a:ext>
            </a:extLst>
          </p:cNvPr>
          <p:cNvGrpSpPr/>
          <p:nvPr/>
        </p:nvGrpSpPr>
        <p:grpSpPr>
          <a:xfrm>
            <a:off x="2098902" y="996436"/>
            <a:ext cx="4163430" cy="2526520"/>
            <a:chOff x="-2227775" y="3694187"/>
            <a:chExt cx="4163430" cy="252652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A4C42AC-3B4F-5F48-9884-4E50AEFE5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2227775" y="3694187"/>
              <a:ext cx="3938740" cy="2291085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64BEA84-C1C4-4F0C-13AE-E19D1D984D12}"/>
                </a:ext>
              </a:extLst>
            </p:cNvPr>
            <p:cNvSpPr/>
            <p:nvPr/>
          </p:nvSpPr>
          <p:spPr>
            <a:xfrm>
              <a:off x="-2098465" y="5468969"/>
              <a:ext cx="3528000" cy="281642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343128C-A65A-A633-62ED-4C0DEC08E146}"/>
                </a:ext>
              </a:extLst>
            </p:cNvPr>
            <p:cNvSpPr txBox="1"/>
            <p:nvPr/>
          </p:nvSpPr>
          <p:spPr>
            <a:xfrm>
              <a:off x="1269909" y="4685840"/>
              <a:ext cx="419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*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0DE4FC8-F0E3-68C2-B7E6-EAABBA66E062}"/>
                </a:ext>
              </a:extLst>
            </p:cNvPr>
            <p:cNvSpPr txBox="1"/>
            <p:nvPr/>
          </p:nvSpPr>
          <p:spPr>
            <a:xfrm>
              <a:off x="1515865" y="4929863"/>
              <a:ext cx="419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*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2D6262F-F7D2-79A7-CD60-189E00401C8E}"/>
                </a:ext>
              </a:extLst>
            </p:cNvPr>
            <p:cNvSpPr txBox="1"/>
            <p:nvPr/>
          </p:nvSpPr>
          <p:spPr>
            <a:xfrm>
              <a:off x="139314" y="5168205"/>
              <a:ext cx="419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*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1BE188-E87C-78B8-F46D-72DF863CABCB}"/>
                </a:ext>
              </a:extLst>
            </p:cNvPr>
            <p:cNvSpPr txBox="1"/>
            <p:nvPr/>
          </p:nvSpPr>
          <p:spPr>
            <a:xfrm>
              <a:off x="461495" y="5660679"/>
              <a:ext cx="4197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/>
                <a:t>*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C4E553-231E-8E16-2445-811C2ECD2499}"/>
                </a:ext>
              </a:extLst>
            </p:cNvPr>
            <p:cNvSpPr txBox="1"/>
            <p:nvPr/>
          </p:nvSpPr>
          <p:spPr>
            <a:xfrm>
              <a:off x="-2123865" y="5942320"/>
              <a:ext cx="3435932" cy="278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*NOTE* Handovers end Sept for these roles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E745B90-C8F4-D3DB-9BB1-C59176C8575B}"/>
              </a:ext>
            </a:extLst>
          </p:cNvPr>
          <p:cNvSpPr txBox="1"/>
          <p:nvPr/>
        </p:nvSpPr>
        <p:spPr>
          <a:xfrm>
            <a:off x="157403" y="96840"/>
            <a:ext cx="11628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4000" b="1" dirty="0">
                <a:solidFill>
                  <a:schemeClr val="bg1"/>
                </a:solidFill>
              </a:rPr>
              <a:t>EDI in SEED for PGR students:  		  </a:t>
            </a:r>
            <a:r>
              <a:rPr lang="en-GB" sz="3800" dirty="0">
                <a:solidFill>
                  <a:srgbClr val="FFC000"/>
                </a:solidFill>
              </a:rPr>
              <a:t>Abi Stone</a:t>
            </a:r>
            <a:r>
              <a:rPr lang="en-GB" sz="3800" b="1" dirty="0">
                <a:solidFill>
                  <a:srgbClr val="FFC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0843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F263A0-6DB6-90CE-DDF9-67255AFDFE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7" y="1189143"/>
            <a:ext cx="7505207" cy="51812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033F35-0C60-3AF2-8B7B-E397FBDD06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0639"/>
          <a:stretch>
            <a:fillRect/>
          </a:stretch>
        </p:blipFill>
        <p:spPr>
          <a:xfrm>
            <a:off x="7783722" y="1060042"/>
            <a:ext cx="3938740" cy="2047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8154DF-78AC-0F8E-2565-F0991F45F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6145" y="3323249"/>
            <a:ext cx="972625" cy="14619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9A56A2-DC00-428E-8604-A5BAB468AE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8324" y="4927160"/>
            <a:ext cx="1251652" cy="13416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6E14DD-D112-7FA4-5EFA-CEE87708464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1407"/>
          <a:stretch>
            <a:fillRect/>
          </a:stretch>
        </p:blipFill>
        <p:spPr>
          <a:xfrm>
            <a:off x="7946143" y="4927160"/>
            <a:ext cx="1172933" cy="13416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9B01F85-2B86-E651-8D82-AD8E05923D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3041" y="3323249"/>
            <a:ext cx="1461977" cy="14619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F27F054-E14D-7AF1-8A51-02BC22536D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9224" y="4905410"/>
            <a:ext cx="1085794" cy="136336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10F2C14-4FB3-25F2-7924-F3515FED7380}"/>
              </a:ext>
            </a:extLst>
          </p:cNvPr>
          <p:cNvSpPr/>
          <p:nvPr/>
        </p:nvSpPr>
        <p:spPr>
          <a:xfrm>
            <a:off x="7674151" y="985714"/>
            <a:ext cx="4281007" cy="54071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84F74E-8280-D5AB-84F8-20D40960DC09}"/>
              </a:ext>
            </a:extLst>
          </p:cNvPr>
          <p:cNvSpPr txBox="1"/>
          <p:nvPr/>
        </p:nvSpPr>
        <p:spPr>
          <a:xfrm>
            <a:off x="7673646" y="6441025"/>
            <a:ext cx="4281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*NOTE* handovers end Sept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F8A1FD-4124-2810-6B20-FBE8D62F9917}"/>
              </a:ext>
            </a:extLst>
          </p:cNvPr>
          <p:cNvSpPr txBox="1"/>
          <p:nvPr/>
        </p:nvSpPr>
        <p:spPr>
          <a:xfrm>
            <a:off x="11535368" y="2303264"/>
            <a:ext cx="555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7B61CC-034A-11F5-3C7B-A26A4A968385}"/>
              </a:ext>
            </a:extLst>
          </p:cNvPr>
          <p:cNvSpPr txBox="1"/>
          <p:nvPr/>
        </p:nvSpPr>
        <p:spPr>
          <a:xfrm>
            <a:off x="11302673" y="2051696"/>
            <a:ext cx="419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F1C4E6-6264-C9DF-4C29-3D01F1E78F09}"/>
              </a:ext>
            </a:extLst>
          </p:cNvPr>
          <p:cNvSpPr txBox="1"/>
          <p:nvPr/>
        </p:nvSpPr>
        <p:spPr>
          <a:xfrm>
            <a:off x="10133041" y="2534984"/>
            <a:ext cx="555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5FA0AB-F7AE-E1A9-8EFC-646824680164}"/>
              </a:ext>
            </a:extLst>
          </p:cNvPr>
          <p:cNvSpPr txBox="1"/>
          <p:nvPr/>
        </p:nvSpPr>
        <p:spPr>
          <a:xfrm>
            <a:off x="10486031" y="3008114"/>
            <a:ext cx="555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D0473E-B33F-BE0B-D025-E29B46D74588}"/>
              </a:ext>
            </a:extLst>
          </p:cNvPr>
          <p:cNvSpPr/>
          <p:nvPr/>
        </p:nvSpPr>
        <p:spPr>
          <a:xfrm>
            <a:off x="0" y="0"/>
            <a:ext cx="12192000" cy="861440"/>
          </a:xfrm>
          <a:prstGeom prst="rect">
            <a:avLst/>
          </a:prstGeom>
          <a:solidFill>
            <a:srgbClr val="6B2C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E05890-3424-F2D2-1BA7-560305E37018}"/>
              </a:ext>
            </a:extLst>
          </p:cNvPr>
          <p:cNvSpPr txBox="1"/>
          <p:nvPr/>
        </p:nvSpPr>
        <p:spPr>
          <a:xfrm>
            <a:off x="157403" y="96840"/>
            <a:ext cx="11628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4000" b="1" dirty="0">
                <a:solidFill>
                  <a:schemeClr val="bg1"/>
                </a:solidFill>
              </a:rPr>
              <a:t>EDI in SEED: 					   </a:t>
            </a:r>
            <a:r>
              <a:rPr lang="en-GB" sz="3800" dirty="0">
                <a:solidFill>
                  <a:srgbClr val="FFC000"/>
                </a:solidFill>
              </a:rPr>
              <a:t>the team</a:t>
            </a:r>
          </a:p>
        </p:txBody>
      </p:sp>
    </p:spTree>
    <p:extLst>
      <p:ext uri="{BB962C8B-B14F-4D97-AF65-F5344CB8AC3E}">
        <p14:creationId xmlns:p14="http://schemas.microsoft.com/office/powerpoint/2010/main" val="32101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DEC77-4583-3DFF-1022-931AFA7E7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968E989-8ABE-FBEB-78A9-CFA5B0E4F5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639"/>
          <a:stretch>
            <a:fillRect/>
          </a:stretch>
        </p:blipFill>
        <p:spPr>
          <a:xfrm>
            <a:off x="7783722" y="1060042"/>
            <a:ext cx="3938740" cy="20473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93C515-7199-4921-2B5E-9A3EA8B4D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6145" y="3323249"/>
            <a:ext cx="972625" cy="14619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2CADFA-8BE0-55A8-9C18-12CF850260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8324" y="4927160"/>
            <a:ext cx="1251652" cy="13416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BE28114-61E7-D821-DF66-6ABD4CF70CC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1407"/>
          <a:stretch>
            <a:fillRect/>
          </a:stretch>
        </p:blipFill>
        <p:spPr>
          <a:xfrm>
            <a:off x="7946143" y="4927160"/>
            <a:ext cx="1172933" cy="13416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6CE9B4F-928D-4768-41C8-8DD5CDF400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3041" y="3323249"/>
            <a:ext cx="1461977" cy="14619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45F1ED4-C824-9BA4-B084-1375CC95B5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09224" y="4905410"/>
            <a:ext cx="1085794" cy="136336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8326F5D5-7A6C-AA08-8217-29F2FA2BDA9B}"/>
              </a:ext>
            </a:extLst>
          </p:cNvPr>
          <p:cNvSpPr/>
          <p:nvPr/>
        </p:nvSpPr>
        <p:spPr>
          <a:xfrm>
            <a:off x="7674151" y="985714"/>
            <a:ext cx="4281007" cy="54071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8AD996-9CA4-85AE-C534-FFD30BF75929}"/>
              </a:ext>
            </a:extLst>
          </p:cNvPr>
          <p:cNvSpPr txBox="1"/>
          <p:nvPr/>
        </p:nvSpPr>
        <p:spPr>
          <a:xfrm>
            <a:off x="7673646" y="6441025"/>
            <a:ext cx="4281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*NOTE* handovers end Sept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30E58A-57A7-7EEF-85E0-D547AD6FFB42}"/>
              </a:ext>
            </a:extLst>
          </p:cNvPr>
          <p:cNvSpPr txBox="1"/>
          <p:nvPr/>
        </p:nvSpPr>
        <p:spPr>
          <a:xfrm>
            <a:off x="11535368" y="2303264"/>
            <a:ext cx="555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EE7607-154C-1386-828D-703EFC42E0FA}"/>
              </a:ext>
            </a:extLst>
          </p:cNvPr>
          <p:cNvSpPr txBox="1"/>
          <p:nvPr/>
        </p:nvSpPr>
        <p:spPr>
          <a:xfrm>
            <a:off x="11302673" y="2051696"/>
            <a:ext cx="4197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251A92-7485-F872-B6D2-5DA54A030C21}"/>
              </a:ext>
            </a:extLst>
          </p:cNvPr>
          <p:cNvSpPr txBox="1"/>
          <p:nvPr/>
        </p:nvSpPr>
        <p:spPr>
          <a:xfrm>
            <a:off x="10133041" y="2534984"/>
            <a:ext cx="555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5FA993-8D76-2934-2C73-9F322A728238}"/>
              </a:ext>
            </a:extLst>
          </p:cNvPr>
          <p:cNvSpPr txBox="1"/>
          <p:nvPr/>
        </p:nvSpPr>
        <p:spPr>
          <a:xfrm>
            <a:off x="10486031" y="3008114"/>
            <a:ext cx="555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*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794CF7-B8CE-E499-E5CB-96B125A01D4F}"/>
              </a:ext>
            </a:extLst>
          </p:cNvPr>
          <p:cNvSpPr/>
          <p:nvPr/>
        </p:nvSpPr>
        <p:spPr>
          <a:xfrm>
            <a:off x="0" y="0"/>
            <a:ext cx="12192000" cy="861440"/>
          </a:xfrm>
          <a:prstGeom prst="rect">
            <a:avLst/>
          </a:prstGeom>
          <a:solidFill>
            <a:srgbClr val="6B2C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B222D6-CEDA-ED87-BAFF-DC94EF805891}"/>
              </a:ext>
            </a:extLst>
          </p:cNvPr>
          <p:cNvSpPr txBox="1"/>
          <p:nvPr/>
        </p:nvSpPr>
        <p:spPr>
          <a:xfrm>
            <a:off x="157403" y="96840"/>
            <a:ext cx="11628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4000" b="1" dirty="0">
                <a:solidFill>
                  <a:schemeClr val="bg1"/>
                </a:solidFill>
              </a:rPr>
              <a:t>EDI @UoM	</a:t>
            </a:r>
            <a:r>
              <a:rPr lang="en-GB" sz="3800" dirty="0">
                <a:solidFill>
                  <a:srgbClr val="FFC000"/>
                </a:solidFill>
              </a:rPr>
              <a:t>University networks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710FFB-D2FB-3920-E1C3-296D4D49C0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309" y="2247183"/>
            <a:ext cx="6245743" cy="280809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7C5907A-C701-AA0A-D2F1-AEAED0F5D630}"/>
              </a:ext>
            </a:extLst>
          </p:cNvPr>
          <p:cNvSpPr txBox="1"/>
          <p:nvPr/>
        </p:nvSpPr>
        <p:spPr>
          <a:xfrm>
            <a:off x="564889" y="1179663"/>
            <a:ext cx="4281007" cy="1179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/>
              <a:t>Including the PGR </a:t>
            </a:r>
            <a:r>
              <a:rPr lang="en-GB" dirty="0"/>
              <a:t>Disability Network </a:t>
            </a:r>
          </a:p>
          <a:p>
            <a:pPr>
              <a:spcAft>
                <a:spcPts val="1000"/>
              </a:spcAft>
            </a:pPr>
            <a:r>
              <a:rPr lang="en-GB" dirty="0"/>
              <a:t>(you’ll hear from </a:t>
            </a:r>
            <a:r>
              <a:rPr lang="en-GB" b="1" dirty="0"/>
              <a:t>Laura Howard </a:t>
            </a:r>
            <a:r>
              <a:rPr lang="en-GB" dirty="0"/>
              <a:t>next) </a:t>
            </a:r>
          </a:p>
          <a:p>
            <a:pPr>
              <a:spcAft>
                <a:spcPts val="10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2846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83F783-65E4-DDC6-3236-F03EF0683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150" y="1059471"/>
            <a:ext cx="7410301" cy="57985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5189F2-EA9F-FD38-919E-89522E974CC8}"/>
              </a:ext>
            </a:extLst>
          </p:cNvPr>
          <p:cNvSpPr/>
          <p:nvPr/>
        </p:nvSpPr>
        <p:spPr>
          <a:xfrm>
            <a:off x="0" y="0"/>
            <a:ext cx="12192000" cy="861440"/>
          </a:xfrm>
          <a:prstGeom prst="rect">
            <a:avLst/>
          </a:prstGeom>
          <a:solidFill>
            <a:srgbClr val="6B2C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560A34-A0A1-60C7-3FB8-1B856B650D84}"/>
              </a:ext>
            </a:extLst>
          </p:cNvPr>
          <p:cNvSpPr txBox="1"/>
          <p:nvPr/>
        </p:nvSpPr>
        <p:spPr>
          <a:xfrm>
            <a:off x="157403" y="96840"/>
            <a:ext cx="11628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4000" b="1" dirty="0">
                <a:solidFill>
                  <a:schemeClr val="bg1"/>
                </a:solidFill>
              </a:rPr>
              <a:t>EDI in SEED for PGR students: </a:t>
            </a:r>
            <a:r>
              <a:rPr lang="en-GB" sz="3800" dirty="0">
                <a:solidFill>
                  <a:srgbClr val="FFC000"/>
                </a:solidFill>
              </a:rPr>
              <a:t>finding resources</a:t>
            </a:r>
          </a:p>
        </p:txBody>
      </p:sp>
    </p:spTree>
    <p:extLst>
      <p:ext uri="{BB962C8B-B14F-4D97-AF65-F5344CB8AC3E}">
        <p14:creationId xmlns:p14="http://schemas.microsoft.com/office/powerpoint/2010/main" val="1368705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916DB-C58B-B513-A674-AFB6F6B22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048C8B-0825-ED08-E587-AA6621825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420" y="958280"/>
            <a:ext cx="6631159" cy="569078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48000B-0B14-9788-5E4B-36D87FCBF95C}"/>
              </a:ext>
            </a:extLst>
          </p:cNvPr>
          <p:cNvSpPr/>
          <p:nvPr/>
        </p:nvSpPr>
        <p:spPr>
          <a:xfrm>
            <a:off x="0" y="0"/>
            <a:ext cx="12192000" cy="861440"/>
          </a:xfrm>
          <a:prstGeom prst="rect">
            <a:avLst/>
          </a:prstGeom>
          <a:solidFill>
            <a:srgbClr val="6B2C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3EF662-5082-EDCB-1533-836D2CC0C59E}"/>
              </a:ext>
            </a:extLst>
          </p:cNvPr>
          <p:cNvSpPr txBox="1"/>
          <p:nvPr/>
        </p:nvSpPr>
        <p:spPr>
          <a:xfrm>
            <a:off x="157403" y="96840"/>
            <a:ext cx="11628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4000" b="1" dirty="0">
                <a:solidFill>
                  <a:schemeClr val="bg1"/>
                </a:solidFill>
              </a:rPr>
              <a:t>EDI in SEED for PGR students: </a:t>
            </a:r>
            <a:r>
              <a:rPr lang="en-GB" sz="3800" dirty="0">
                <a:solidFill>
                  <a:srgbClr val="FFC000"/>
                </a:solidFill>
              </a:rPr>
              <a:t>finding resources</a:t>
            </a:r>
          </a:p>
        </p:txBody>
      </p:sp>
    </p:spTree>
    <p:extLst>
      <p:ext uri="{BB962C8B-B14F-4D97-AF65-F5344CB8AC3E}">
        <p14:creationId xmlns:p14="http://schemas.microsoft.com/office/powerpoint/2010/main" val="177474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20A83-FE41-61B3-8A50-846A69CF5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86536E-319E-6207-BC36-ABEBD2984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637" y="1169582"/>
            <a:ext cx="6513247" cy="5589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FACD56-2D5B-2145-6A6C-7F85E4E26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98" y="3509970"/>
            <a:ext cx="11300908" cy="27703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2E9778-3F01-EF57-CDBB-726D85634C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917"/>
          <a:stretch>
            <a:fillRect/>
          </a:stretch>
        </p:blipFill>
        <p:spPr>
          <a:xfrm>
            <a:off x="9443517" y="2421164"/>
            <a:ext cx="2344447" cy="154321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4C4DBFFB-B632-5468-8161-8EE328A4E8EB}"/>
              </a:ext>
            </a:extLst>
          </p:cNvPr>
          <p:cNvSpPr/>
          <p:nvPr/>
        </p:nvSpPr>
        <p:spPr>
          <a:xfrm>
            <a:off x="5592726" y="1479175"/>
            <a:ext cx="1899683" cy="1270749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3375C9-F6B4-EFB6-889C-BE0EAD867258}"/>
              </a:ext>
            </a:extLst>
          </p:cNvPr>
          <p:cNvSpPr/>
          <p:nvPr/>
        </p:nvSpPr>
        <p:spPr>
          <a:xfrm>
            <a:off x="0" y="0"/>
            <a:ext cx="12192000" cy="861440"/>
          </a:xfrm>
          <a:prstGeom prst="rect">
            <a:avLst/>
          </a:prstGeom>
          <a:solidFill>
            <a:srgbClr val="6B2C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E589F2-E9A9-F996-7E1A-CD8B54D458B9}"/>
              </a:ext>
            </a:extLst>
          </p:cNvPr>
          <p:cNvSpPr txBox="1"/>
          <p:nvPr/>
        </p:nvSpPr>
        <p:spPr>
          <a:xfrm>
            <a:off x="157403" y="96840"/>
            <a:ext cx="116281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4000" b="1" dirty="0">
                <a:solidFill>
                  <a:schemeClr val="bg1"/>
                </a:solidFill>
              </a:rPr>
              <a:t>EDI in SEED for PGR students: </a:t>
            </a:r>
            <a:r>
              <a:rPr lang="en-GB" sz="3800" dirty="0">
                <a:solidFill>
                  <a:srgbClr val="FFC000"/>
                </a:solidFill>
              </a:rPr>
              <a:t>one example… </a:t>
            </a:r>
          </a:p>
        </p:txBody>
      </p:sp>
    </p:spTree>
    <p:extLst>
      <p:ext uri="{BB962C8B-B14F-4D97-AF65-F5344CB8AC3E}">
        <p14:creationId xmlns:p14="http://schemas.microsoft.com/office/powerpoint/2010/main" val="3043386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152</Words>
  <Application>Microsoft Office PowerPoint</Application>
  <PresentationFormat>Widescreen</PresentationFormat>
  <Paragraphs>36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Manchester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Abi Stone</dc:creator>
  <cp:lastModifiedBy>Joanne Marsh</cp:lastModifiedBy>
  <cp:revision>2</cp:revision>
  <dcterms:created xsi:type="dcterms:W3CDTF">2026-09-02T13:04:02Z</dcterms:created>
  <dcterms:modified xsi:type="dcterms:W3CDTF">2026-09-28T12:57:58Z</dcterms:modified>
</cp:coreProperties>
</file>