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60" r:id="rId4"/>
    <p:sldId id="259" r:id="rId5"/>
    <p:sldId id="261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B56F2C-7483-4AEC-A9AC-784D254BB065}" v="9" dt="2026-09-25T10:31:23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10562-1C76-5282-AEA8-9B335992E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20F96B-54F0-2857-401B-D17D322BF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5D4FE-D584-99AB-3062-B35F043EF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3248C-CDD0-01CB-7E91-9942D5A13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1B6F4-F866-334F-86E7-7555CF09C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651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C57BB-AD4C-5527-4506-A8939AD00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D12B9-5AC4-1D95-4C6A-3E08EA1B2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D99A2-AA7D-6488-92AA-F70CEEF16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6F6E6-E9C0-444C-6A38-37D5B2A42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76BF5-C1FD-D2F2-3892-55A5E791A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07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7D268-F41A-EF45-B936-D6844B53C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77EAE-9D2C-F23C-9D50-4003F086C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278DF-6692-AE15-EF25-E01045A31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DBCF4-E076-EFFA-E884-A8ABA7765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5C92C-D35A-A40D-A09F-982939B97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419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0AD6A-A38E-1BA6-B751-75BE0C732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E6FA1-D5BA-5B0B-D857-CBF001BE7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804649-E932-0C13-F62D-EB0C7CF70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834B3-4F39-005F-B9EA-7A0C0561B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C1362-193C-C5F3-71C2-1A42733B8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C84461-2CA1-B219-29F6-52B411750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720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8C23-5254-18B3-0B86-63E2C1112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04F4E6-F293-4589-A65B-0470C98D1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FD9C5-8E98-B3A7-E52F-666F534E1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59E73E-A623-ADDA-A54D-7E3208B44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5235D9-4120-140D-009A-1B6739729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4C4E01-6699-D379-EE25-58E93CA7A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9585FA-F288-BD3E-284C-1926572B5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76399D-A092-1DD8-E17D-0DC91404E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891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55F19-8B2E-AB57-5ABE-F53AA95EB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7B3174-4957-A9C5-3266-AF59926B2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0A59C3-FAA5-1665-2EF2-3C47371CE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C1B3E6-DAF5-45AF-6E14-7FEE7FE29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02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D58E80-96C1-E741-5FD7-745BCAD7D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1F432A-DB02-9DFE-8065-1867FC8D0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F7FA6-700C-45AF-A7DE-29C50381A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688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B83C-2C6D-43E3-5F6D-591AF1D2A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FAA8A-98B9-9B27-075B-62EC91BFD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8318E-0DF6-1446-0EF5-6F950035E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6DBF8-E387-0A39-1AEC-01970128C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3E59A-99D1-8608-0752-74658A8B3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49A64-611A-A870-3FFC-9CE18D8C7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72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19770-7CBF-5E6D-E6AD-6953EB4CF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A1079B-4660-18B0-11FF-3429426A5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AC475-EB8A-BA3D-BC69-A5AE2924D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B955F-3193-314C-4A55-5BEC5878F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96461-6506-0DAA-FC76-F773DD2A1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EA61F-FA88-5BE1-7BEC-FE1D4BCDA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81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35316-A562-28D8-C61B-6794EC9E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CA339-5BDD-248A-7AC8-550EB9DE2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09E6E-9F8B-00D8-1A21-EC3E5ECAF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A25F6-EFEB-FC3D-7FD6-6E4108FC7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9E365-B080-7CD5-083A-7F2DDF84D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611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907349-808D-DA08-7110-7BE6B6754E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45A5B0-8E75-BA35-8947-43F8277FD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3F3C8-5629-A8A2-B548-FF9D186F3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1F693-FF01-229B-482C-F32AA761D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3E372-A954-C1B1-3E9F-509C45AF1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05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8C94D8-0D17-B4E5-F8BA-B5BFBE828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CEF21-2BBD-962C-872F-0577459AC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22518-857D-BB5C-860E-1F1963DACE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C99940-3BF7-44C7-A1FD-618DE124E6CF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B77E5-B423-4343-87FA-7FBFEABA7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2934F-C939-4D8C-5CA7-3214F7090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D30711-C6C5-4BDF-9900-0814DE4CD3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15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ocialresponsibility.manchester.ac.uk/abou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www.socialresponsibility.manchester.ac.uk/abou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ocialresponsibility.manchester.ac.uk/about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hyperlink" Target="mailto:Heather.Alberro@manchester.ac.uk" TargetMode="External"/><Relationship Id="rId18" Type="http://schemas.openxmlformats.org/officeDocument/2006/relationships/image" Target="../media/image19.jpeg"/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12" Type="http://schemas.openxmlformats.org/officeDocument/2006/relationships/hyperlink" Target="mailto:Thomas.Gillespie@manchester.ac.uk" TargetMode="External"/><Relationship Id="rId17" Type="http://schemas.openxmlformats.org/officeDocument/2006/relationships/hyperlink" Target="mailto:Nerea.Okongo@manchester.ac.uk" TargetMode="External"/><Relationship Id="rId2" Type="http://schemas.openxmlformats.org/officeDocument/2006/relationships/hyperlink" Target="https://www.seed.manchester.ac.uk/connect/social-responsibility/" TargetMode="Externa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hyperlink" Target="mailto:Emma.Shuttleworth@manchester.ac.uk" TargetMode="External"/><Relationship Id="rId5" Type="http://schemas.microsoft.com/office/2007/relationships/hdphoto" Target="../media/hdphoto1.wdp"/><Relationship Id="rId15" Type="http://schemas.openxmlformats.org/officeDocument/2006/relationships/hyperlink" Target="mailto:Rui.Elin.he@manchester.ac.uk" TargetMode="External"/><Relationship Id="rId10" Type="http://schemas.openxmlformats.org/officeDocument/2006/relationships/image" Target="../media/image16.jpeg"/><Relationship Id="rId19" Type="http://schemas.openxmlformats.org/officeDocument/2006/relationships/hyperlink" Target="mailto:Joe.Ravetz@manchester.ac.uk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5.jpe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3.jpeg"/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12" Type="http://schemas.openxmlformats.org/officeDocument/2006/relationships/image" Target="../media/image20.png"/><Relationship Id="rId2" Type="http://schemas.openxmlformats.org/officeDocument/2006/relationships/hyperlink" Target="https://www.seed.manchester.ac.uk/connect/social-responsibility/" TargetMode="External"/><Relationship Id="rId16" Type="http://schemas.openxmlformats.org/officeDocument/2006/relationships/hyperlink" Target="https://clickweb.manchester.ac.uk/manchesteracuk-ao3t7/pages/7bsf18zefgojganon81uw.html?PageId=176cb0fb335ff111a826000d3a7f3553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2.png"/><Relationship Id="rId5" Type="http://schemas.microsoft.com/office/2007/relationships/hdphoto" Target="../media/hdphoto1.wdp"/><Relationship Id="rId15" Type="http://schemas.openxmlformats.org/officeDocument/2006/relationships/image" Target="../media/image25.png"/><Relationship Id="rId10" Type="http://schemas.openxmlformats.org/officeDocument/2006/relationships/hyperlink" Target="https://listserv.manchester.ac.uk/cgi-bin/wa?SUBED1=sustainability-seed&amp;A=1" TargetMode="External"/><Relationship Id="rId4" Type="http://schemas.openxmlformats.org/officeDocument/2006/relationships/image" Target="../media/image12.png"/><Relationship Id="rId9" Type="http://schemas.openxmlformats.org/officeDocument/2006/relationships/hyperlink" Target="mailto:joe.blakey@manchester.ac.uk" TargetMode="External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nchester.ac.uk/about/social-responsibility/making-a-difference-awards/" TargetMode="External"/><Relationship Id="rId3" Type="http://schemas.openxmlformats.org/officeDocument/2006/relationships/hyperlink" Target="https://www.staffnet.manchester.ac.uk/seed/social-responsibility/environmental-sustainability/" TargetMode="External"/><Relationship Id="rId7" Type="http://schemas.openxmlformats.org/officeDocument/2006/relationships/hyperlink" Target="https://documents.manchester.ac.uk/display.aspx?DocID=79281" TargetMode="External"/><Relationship Id="rId2" Type="http://schemas.openxmlformats.org/officeDocument/2006/relationships/hyperlink" Target="https://www.seed.manchester.ac.uk/connect/social-responsibilit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ocialresponsibility.manchester.ac.uk/priorities/" TargetMode="External"/><Relationship Id="rId5" Type="http://schemas.openxmlformats.org/officeDocument/2006/relationships/hyperlink" Target="https://www.socialresponsibility.manchester.ac.uk/" TargetMode="External"/><Relationship Id="rId4" Type="http://schemas.openxmlformats.org/officeDocument/2006/relationships/hyperlink" Target="https://www.manchester.ac.uk/about/social-responsibility/environmental-sustainability/sustainability-on-campus/travel-and-transport/staff-trave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73F80-9CB0-96A4-CAF0-055954F49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8F935646-DD87-CE5E-AFE8-27B6755B4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2990"/>
            <a:ext cx="12192000" cy="20110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8BDB5E-6435-B9D2-65A7-1D83A270FDD3}"/>
              </a:ext>
            </a:extLst>
          </p:cNvPr>
          <p:cNvSpPr txBox="1"/>
          <p:nvPr/>
        </p:nvSpPr>
        <p:spPr>
          <a:xfrm>
            <a:off x="0" y="4229100"/>
            <a:ext cx="12192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GB" sz="48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Social Responsibility in SEED</a:t>
            </a:r>
          </a:p>
          <a:p>
            <a:pPr algn="ctr"/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Dr Emma Shuttleworth</a:t>
            </a:r>
          </a:p>
          <a:p>
            <a:pPr algn="ctr"/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Director of Social Responsibility for SEED </a:t>
            </a:r>
          </a:p>
        </p:txBody>
      </p:sp>
    </p:spTree>
    <p:extLst>
      <p:ext uri="{BB962C8B-B14F-4D97-AF65-F5344CB8AC3E}">
        <p14:creationId xmlns:p14="http://schemas.microsoft.com/office/powerpoint/2010/main" val="4178001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A1F2C-7951-2E85-3DCF-A635F0E2C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788B406D-4FDD-4BE3-6D83-05BE988C0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0110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958C46-C255-5C30-FFC2-E0303C10D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06" y="2181225"/>
            <a:ext cx="4919028" cy="45053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F39938-4474-24A8-59A4-20F8A7D109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269" y="2465166"/>
            <a:ext cx="2078082" cy="12132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6CD038F-CA5A-B17D-48D8-7F30B26112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8310" y="3366924"/>
            <a:ext cx="2096100" cy="12132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730D28-27D4-0062-C657-A136F48391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7622" y="2430607"/>
            <a:ext cx="2090095" cy="12372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81E443C-DDF2-C48C-40D8-5BFE8CC7F3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8947" y="3520389"/>
            <a:ext cx="2078082" cy="12072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3450E9-37A3-2B7D-3056-720F8E307C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12972" y="2418595"/>
            <a:ext cx="2108113" cy="124925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C655F30-0996-2704-C9BD-D1CC081A35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2620" y="4867951"/>
            <a:ext cx="5380097" cy="189885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ECB124A-E459-44E1-1921-3B03289159C9}"/>
              </a:ext>
            </a:extLst>
          </p:cNvPr>
          <p:cNvSpPr txBox="1"/>
          <p:nvPr/>
        </p:nvSpPr>
        <p:spPr>
          <a:xfrm>
            <a:off x="3108960" y="194310"/>
            <a:ext cx="3271217" cy="369332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at the University of Manchester</a:t>
            </a:r>
          </a:p>
        </p:txBody>
      </p:sp>
    </p:spTree>
    <p:extLst>
      <p:ext uri="{BB962C8B-B14F-4D97-AF65-F5344CB8AC3E}">
        <p14:creationId xmlns:p14="http://schemas.microsoft.com/office/powerpoint/2010/main" val="3887348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07B7F-0F09-2E12-FACA-D5162B6C4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A8B83B41-4BAB-1762-AE6C-ECF3A630E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20110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4E28A2-BBF6-5226-B242-8A59C0F2C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906" y="2447924"/>
            <a:ext cx="5650986" cy="3877319"/>
          </a:xfrm>
          <a:prstGeom prst="rect">
            <a:avLst/>
          </a:prstGeom>
        </p:spPr>
      </p:pic>
      <p:pic>
        <p:nvPicPr>
          <p:cNvPr id="6" name="Picture 5" descr="QS Sustainability Social graphic (6)">
            <a:extLst>
              <a:ext uri="{FF2B5EF4-FFF2-40B4-BE49-F238E27FC236}">
                <a16:creationId xmlns:a16="http://schemas.microsoft.com/office/drawing/2014/main" id="{4E91DEE3-69CC-7838-06EE-B230EAECE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798" y="2704094"/>
            <a:ext cx="5608296" cy="33649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B2C9FB-7566-0DAB-BE6D-55346C2D00C3}"/>
              </a:ext>
            </a:extLst>
          </p:cNvPr>
          <p:cNvSpPr txBox="1"/>
          <p:nvPr/>
        </p:nvSpPr>
        <p:spPr>
          <a:xfrm>
            <a:off x="3108960" y="194310"/>
            <a:ext cx="3271217" cy="369332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at the University of Manchester</a:t>
            </a:r>
          </a:p>
        </p:txBody>
      </p:sp>
    </p:spTree>
    <p:extLst>
      <p:ext uri="{BB962C8B-B14F-4D97-AF65-F5344CB8AC3E}">
        <p14:creationId xmlns:p14="http://schemas.microsoft.com/office/powerpoint/2010/main" val="4286419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89932-8716-9E46-02B9-312AE61FA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2BA1887D-012D-F951-028A-522F8A52D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61"/>
          <a:stretch>
            <a:fillRect/>
          </a:stretch>
        </p:blipFill>
        <p:spPr>
          <a:xfrm>
            <a:off x="0" y="-1"/>
            <a:ext cx="12192000" cy="17613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17C746-6DFB-2EE9-08A7-CA7BD57E546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457" y="1015335"/>
            <a:ext cx="3712464" cy="2619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A1F17B-C53B-BFB8-0B86-5A85113E814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457" y="1277257"/>
            <a:ext cx="1561161" cy="290805"/>
          </a:xfrm>
          <a:prstGeom prst="rect">
            <a:avLst/>
          </a:prstGeom>
        </p:spPr>
      </p:pic>
      <p:pic>
        <p:nvPicPr>
          <p:cNvPr id="10" name="Picture 9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E21A490F-A126-AD70-2824-1607F6A327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01" y="1913570"/>
            <a:ext cx="2081041" cy="1945989"/>
          </a:xfrm>
          <a:prstGeom prst="rect">
            <a:avLst/>
          </a:prstGeom>
        </p:spPr>
      </p:pic>
      <p:pic>
        <p:nvPicPr>
          <p:cNvPr id="11" name="Picture 10" descr="Thomas Gillespie - Research Explorer The University of Manchester">
            <a:extLst>
              <a:ext uri="{FF2B5EF4-FFF2-40B4-BE49-F238E27FC236}">
                <a16:creationId xmlns:a16="http://schemas.microsoft.com/office/drawing/2014/main" id="{D512F3B3-2980-7BAE-A468-333633BDE6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275" y="1945606"/>
            <a:ext cx="1695450" cy="1978025"/>
          </a:xfrm>
          <a:prstGeom prst="rect">
            <a:avLst/>
          </a:prstGeom>
        </p:spPr>
      </p:pic>
      <p:pic>
        <p:nvPicPr>
          <p:cNvPr id="13" name="Picture 12" descr="Heather Alberro - Research Explorer The University of Manchester">
            <a:extLst>
              <a:ext uri="{FF2B5EF4-FFF2-40B4-BE49-F238E27FC236}">
                <a16:creationId xmlns:a16="http://schemas.microsoft.com/office/drawing/2014/main" id="{9F7958E1-DF58-4D88-9F77-54AA80F928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08158" y="1955610"/>
            <a:ext cx="1971675" cy="19716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C422609-3B87-5455-9237-08640F00721F}"/>
              </a:ext>
            </a:extLst>
          </p:cNvPr>
          <p:cNvSpPr txBox="1"/>
          <p:nvPr/>
        </p:nvSpPr>
        <p:spPr>
          <a:xfrm>
            <a:off x="301752" y="3923631"/>
            <a:ext cx="4343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Emma Shuttleworth</a:t>
            </a:r>
          </a:p>
          <a:p>
            <a:pPr marL="0" indent="0" algn="ctr">
              <a:buNone/>
            </a:pPr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Director of SR for SEED</a:t>
            </a:r>
          </a:p>
          <a:p>
            <a:pPr marL="0" indent="0" algn="ctr">
              <a:buNone/>
            </a:pPr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  <a:hlinkClick r:id="rId11"/>
              </a:rPr>
              <a:t>Emma.Shuttleworth@manchester.ac.uk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8B1772-B4C7-B043-1857-917E051B0F2A}"/>
              </a:ext>
            </a:extLst>
          </p:cNvPr>
          <p:cNvSpPr txBox="1"/>
          <p:nvPr/>
        </p:nvSpPr>
        <p:spPr>
          <a:xfrm>
            <a:off x="3819144" y="3923631"/>
            <a:ext cx="4343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Tom Gilespie</a:t>
            </a:r>
          </a:p>
          <a:p>
            <a:pPr marL="0" indent="0" algn="ctr">
              <a:buNone/>
            </a:pPr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Associate Director of SR for SEED and GDI SR Champion</a:t>
            </a:r>
          </a:p>
          <a:p>
            <a:pPr marL="0" indent="0" algn="ctr">
              <a:buNone/>
            </a:pPr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  <a:hlinkClick r:id="rId12"/>
              </a:rPr>
              <a:t>Thomas.Gillespie@manchester.ac.uk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FBFC59-AA6E-8AE8-4058-5279A61A33F3}"/>
              </a:ext>
            </a:extLst>
          </p:cNvPr>
          <p:cNvSpPr txBox="1"/>
          <p:nvPr/>
        </p:nvSpPr>
        <p:spPr>
          <a:xfrm>
            <a:off x="7711440" y="3923631"/>
            <a:ext cx="4343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Heather Alberro</a:t>
            </a:r>
          </a:p>
          <a:p>
            <a:pPr marL="0" indent="0" algn="ctr">
              <a:buNone/>
            </a:pPr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Lead for </a:t>
            </a:r>
            <a:r>
              <a:rPr lang="en-GB" sz="1400" b="1" dirty="0" err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Sustainability@SEED</a:t>
            </a:r>
            <a:endParaRPr lang="en-GB" sz="140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  <a:hlinkClick r:id="rId13"/>
              </a:rPr>
              <a:t>Heather.Alberro@manchester.ac.uk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8D17956-2126-AC8A-FBF9-64FD608203D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2" b="25686"/>
          <a:stretch>
            <a:fillRect/>
          </a:stretch>
        </p:blipFill>
        <p:spPr>
          <a:xfrm>
            <a:off x="815925" y="4915754"/>
            <a:ext cx="1353311" cy="144277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95EDEAF-8A12-0791-DECF-D2F0CA027450}"/>
              </a:ext>
            </a:extLst>
          </p:cNvPr>
          <p:cNvSpPr txBox="1"/>
          <p:nvPr/>
        </p:nvSpPr>
        <p:spPr>
          <a:xfrm>
            <a:off x="181356" y="6378259"/>
            <a:ext cx="254355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MIE - Rui He</a:t>
            </a:r>
          </a:p>
          <a:p>
            <a:pPr algn="ctr"/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  <a:hlinkClick r:id="rId15"/>
              </a:rPr>
              <a:t>Rui.Elin.He@manchester.ac.uk</a:t>
            </a:r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8D41B49-4B8A-267E-DE27-6768AB8514D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097" b="23786"/>
          <a:stretch>
            <a:fillRect/>
          </a:stretch>
        </p:blipFill>
        <p:spPr>
          <a:xfrm>
            <a:off x="3658245" y="4908729"/>
            <a:ext cx="1353312" cy="145682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1CBF86A-DA42-519E-73E1-846CA6AF2FB2}"/>
              </a:ext>
            </a:extLst>
          </p:cNvPr>
          <p:cNvSpPr txBox="1"/>
          <p:nvPr/>
        </p:nvSpPr>
        <p:spPr>
          <a:xfrm>
            <a:off x="2918841" y="6378259"/>
            <a:ext cx="278663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Geog – Nerea Okongo</a:t>
            </a:r>
          </a:p>
          <a:p>
            <a:pPr algn="ctr"/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  <a:hlinkClick r:id="rId17"/>
              </a:rPr>
              <a:t>Nerea.Okongo@manchester.ac.uk</a:t>
            </a:r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pic>
        <p:nvPicPr>
          <p:cNvPr id="31" name="Picture 30" descr="Joe RAVETZ | The University of Manchester, Manchester | School of  Environment and Development | Research profile">
            <a:extLst>
              <a:ext uri="{FF2B5EF4-FFF2-40B4-BE49-F238E27FC236}">
                <a16:creationId xmlns:a16="http://schemas.microsoft.com/office/drawing/2014/main" id="{FE48934A-F526-5477-7489-E51AF6230D9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00566" y="4937569"/>
            <a:ext cx="1427988" cy="142798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D0115A3-A0EA-1117-02F6-21FC00471210}"/>
              </a:ext>
            </a:extLst>
          </p:cNvPr>
          <p:cNvSpPr txBox="1"/>
          <p:nvPr/>
        </p:nvSpPr>
        <p:spPr>
          <a:xfrm>
            <a:off x="5931410" y="6378259"/>
            <a:ext cx="254355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PPEM - Joe </a:t>
            </a:r>
            <a:r>
              <a:rPr lang="en-GB" sz="1400" b="1" dirty="0" err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Ravetz</a:t>
            </a:r>
            <a:endParaRPr lang="en-GB" sz="140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  <a:hlinkClick r:id="rId19"/>
              </a:rPr>
              <a:t>Joe.Ravetz@manchester.ac.uk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8" name="Picture 37" descr="17,300+ Blank Person Silhouette Illustrations - iStock">
            <a:extLst>
              <a:ext uri="{FF2B5EF4-FFF2-40B4-BE49-F238E27FC236}">
                <a16:creationId xmlns:a16="http://schemas.microsoft.com/office/drawing/2014/main" id="{2EFCE560-42FE-BD6E-F741-D573FE1A74B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490519" y="4826302"/>
            <a:ext cx="1695450" cy="169545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73B1CAB-BD5F-7479-FE5F-B76D1DC0D60D}"/>
              </a:ext>
            </a:extLst>
          </p:cNvPr>
          <p:cNvSpPr txBox="1"/>
          <p:nvPr/>
        </p:nvSpPr>
        <p:spPr>
          <a:xfrm>
            <a:off x="9066466" y="6378259"/>
            <a:ext cx="254355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PGR rep(s) TBC</a:t>
            </a:r>
          </a:p>
          <a:p>
            <a:pPr marL="0" indent="0" algn="ctr">
              <a:buNone/>
            </a:pPr>
            <a:endParaRPr lang="en-GB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86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8038A-3A13-E070-08CD-1B9BAE0D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CD14E689-A90F-021E-E976-F1C09FF2A5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61"/>
          <a:stretch>
            <a:fillRect/>
          </a:stretch>
        </p:blipFill>
        <p:spPr>
          <a:xfrm>
            <a:off x="0" y="-1"/>
            <a:ext cx="12192000" cy="17613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412D89-F762-DE1F-4D2E-EA23B5AE8C6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457" y="1015335"/>
            <a:ext cx="3712464" cy="2619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C60ACF-EE74-5A67-9A51-4693648FB24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457" y="1277257"/>
            <a:ext cx="1561161" cy="2908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77201D-AED9-5FDE-0857-5E86470AD2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6873" y="4211958"/>
            <a:ext cx="2752125" cy="154533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EBBF011-7452-92B9-E9E1-4F7547FB75B2}"/>
              </a:ext>
            </a:extLst>
          </p:cNvPr>
          <p:cNvSpPr txBox="1"/>
          <p:nvPr/>
        </p:nvSpPr>
        <p:spPr>
          <a:xfrm>
            <a:off x="9206184" y="3904867"/>
            <a:ext cx="287350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b="1" dirty="0">
                <a:latin typeface="Verdana" panose="020B0604030504040204" pitchFamily="34" charset="0"/>
                <a:ea typeface="Verdana" panose="020B0604030504040204" pitchFamily="34" charset="0"/>
              </a:rPr>
              <a:t>Humanities Green Space Guardian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4B6043-A549-5DDB-5630-66E18A5A192A}"/>
              </a:ext>
            </a:extLst>
          </p:cNvPr>
          <p:cNvSpPr txBox="1"/>
          <p:nvPr/>
        </p:nvSpPr>
        <p:spPr>
          <a:xfrm>
            <a:off x="9266873" y="5802776"/>
            <a:ext cx="27521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</a:rPr>
              <a:t>Joe Blakey </a:t>
            </a:r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  <a:hlinkClick r:id="rId9"/>
              </a:rPr>
              <a:t>joe.blakey@manchester.ac.uk</a:t>
            </a:r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613EEA-4BED-E380-C7AD-7529A8463B03}"/>
              </a:ext>
            </a:extLst>
          </p:cNvPr>
          <p:cNvSpPr txBox="1"/>
          <p:nvPr/>
        </p:nvSpPr>
        <p:spPr>
          <a:xfrm>
            <a:off x="6096000" y="6378110"/>
            <a:ext cx="26197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0" i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Join the mailing list </a:t>
            </a:r>
            <a:r>
              <a:rPr lang="en-GB" sz="1200" b="0" i="0" u="sng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hlinkClick r:id="rId10"/>
              </a:rPr>
              <a:t>Sustainability@SEED</a:t>
            </a:r>
            <a:r>
              <a:rPr lang="en-GB" sz="1200" b="0" i="0" u="sng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hlinkClick r:id="rId10"/>
              </a:rPr>
              <a:t> LISTSERV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3E4625E-5DF3-E0F3-BB75-DA193CCD92F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467" b="25684"/>
          <a:stretch>
            <a:fillRect/>
          </a:stretch>
        </p:blipFill>
        <p:spPr>
          <a:xfrm>
            <a:off x="6119241" y="3827813"/>
            <a:ext cx="2596515" cy="254635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CB42530-8F80-AB46-2E77-B63162BBAD32}"/>
              </a:ext>
            </a:extLst>
          </p:cNvPr>
          <p:cNvSpPr txBox="1"/>
          <p:nvPr/>
        </p:nvSpPr>
        <p:spPr>
          <a:xfrm>
            <a:off x="6119241" y="3571781"/>
            <a:ext cx="25965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b="1" dirty="0">
                <a:latin typeface="Verdana" panose="020B0604030504040204" pitchFamily="34" charset="0"/>
                <a:ea typeface="Verdana" panose="020B0604030504040204" pitchFamily="34" charset="0"/>
              </a:rPr>
              <a:t>Sustainability @ SEED</a:t>
            </a:r>
          </a:p>
        </p:txBody>
      </p:sp>
      <p:pic>
        <p:nvPicPr>
          <p:cNvPr id="41" name="Picture 40" descr="17,300+ Blank Person Silhouette Illustrations - iStock">
            <a:extLst>
              <a:ext uri="{FF2B5EF4-FFF2-40B4-BE49-F238E27FC236}">
                <a16:creationId xmlns:a16="http://schemas.microsoft.com/office/drawing/2014/main" id="{3542B2C6-A346-E01F-9EF9-1C6FAF459A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8550" y="2371355"/>
            <a:ext cx="1695450" cy="169545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7DB47A8-8CC9-157A-7288-F9B8946CC570}"/>
              </a:ext>
            </a:extLst>
          </p:cNvPr>
          <p:cNvSpPr txBox="1"/>
          <p:nvPr/>
        </p:nvSpPr>
        <p:spPr>
          <a:xfrm>
            <a:off x="219457" y="2045802"/>
            <a:ext cx="25435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PGR rep(s)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AC2654B-87C6-490B-BC63-B541CA618EB2}"/>
              </a:ext>
            </a:extLst>
          </p:cNvPr>
          <p:cNvSpPr txBox="1"/>
          <p:nvPr/>
        </p:nvSpPr>
        <p:spPr>
          <a:xfrm>
            <a:off x="219457" y="4066172"/>
            <a:ext cx="25965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100" b="1" dirty="0">
                <a:latin typeface="Verdana" panose="020B0604030504040204" pitchFamily="34" charset="0"/>
                <a:ea typeface="Verdana" panose="020B0604030504040204" pitchFamily="34" charset="0"/>
              </a:rPr>
              <a:t>Could this be you??</a:t>
            </a:r>
          </a:p>
        </p:txBody>
      </p:sp>
      <p:pic>
        <p:nvPicPr>
          <p:cNvPr id="46" name="Picture 45" descr="Making a Difference Awards 2026 graphic.">
            <a:extLst>
              <a:ext uri="{FF2B5EF4-FFF2-40B4-BE49-F238E27FC236}">
                <a16:creationId xmlns:a16="http://schemas.microsoft.com/office/drawing/2014/main" id="{9FE8AF2F-12B8-FEC5-55F8-26D197F2F2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420" y="5336799"/>
            <a:ext cx="4261104" cy="13716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4AE8BC2-F9B8-7C82-EEA4-17851E3540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62137" y="2353579"/>
            <a:ext cx="2226703" cy="188413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4A58E809-964F-2C15-39F8-D08218BC994E}"/>
              </a:ext>
            </a:extLst>
          </p:cNvPr>
          <p:cNvSpPr txBox="1"/>
          <p:nvPr/>
        </p:nvSpPr>
        <p:spPr>
          <a:xfrm>
            <a:off x="2815972" y="2004597"/>
            <a:ext cx="25435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Support UG and PGT</a:t>
            </a:r>
            <a:endParaRPr lang="en-GB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0F4E8139-1F76-EE2B-F038-72E3E371484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40300" y="1921870"/>
            <a:ext cx="5473748" cy="1328657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96C4780A-073C-A41A-6B83-5E1576A41FCE}"/>
              </a:ext>
            </a:extLst>
          </p:cNvPr>
          <p:cNvSpPr txBox="1"/>
          <p:nvPr/>
        </p:nvSpPr>
        <p:spPr>
          <a:xfrm>
            <a:off x="7948422" y="3200479"/>
            <a:ext cx="2375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16"/>
              </a:rPr>
              <a:t>Join the SF mailing list</a:t>
            </a:r>
            <a:endParaRPr lang="en-GB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81B0D3D-8E19-1BC9-5EBC-0580DE9A19CC}"/>
              </a:ext>
            </a:extLst>
          </p:cNvPr>
          <p:cNvSpPr txBox="1"/>
          <p:nvPr/>
        </p:nvSpPr>
        <p:spPr>
          <a:xfrm>
            <a:off x="93425" y="4473709"/>
            <a:ext cx="55606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SEED Social Responsibility (SR) Fund, up to £2,000</a:t>
            </a:r>
          </a:p>
          <a:p>
            <a:pPr algn="ctr"/>
            <a:r>
              <a:rPr lang="en-GB" dirty="0"/>
              <a:t>UoM and SEED sustainable travel funds</a:t>
            </a:r>
          </a:p>
        </p:txBody>
      </p:sp>
    </p:spTree>
    <p:extLst>
      <p:ext uri="{BB962C8B-B14F-4D97-AF65-F5344CB8AC3E}">
        <p14:creationId xmlns:p14="http://schemas.microsoft.com/office/powerpoint/2010/main" val="2816866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BF7C2-68F5-D8AA-5B94-D4CA168AB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Useful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CC646-F1EF-2CE0-365B-CFF15B98E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Social Responsibility (SR) in SEED: 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https://www.seed.manchester.ac.uk/connect/social-responsibility/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Sustainability@SEED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(includes a link to the SEED sustainable travel fund): 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https://www.staffnet.manchester.ac.uk/seed/social-responsibility/environmental-sustainability/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UoM sustainable travel fund (apply for this as a priority as it has a bigger budget than we hold in SEED): 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https://www.manchester.ac.uk/about/social-responsibility/environmental-sustainability/sustainability-on-campus/travel-and-transport/staff-travel/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SR at UoM: 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hlinkClick r:id="rId5"/>
              </a:rPr>
              <a:t>https://www.socialresponsibility.manchester.ac.uk/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UoM SR priorities: 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hlinkClick r:id="rId6"/>
              </a:rPr>
              <a:t>https://www.socialresponsibility.manchester.ac.uk/priorities/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UoM SR framework: 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hlinkClick r:id="rId7"/>
              </a:rPr>
              <a:t>https://documents.manchester.ac.uk/display.aspx?DocID=79281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Making a Difference Awards: 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hlinkClick r:id="rId8"/>
              </a:rPr>
              <a:t>https://www.manchester.ac.uk/about/social-responsibility/making-a-difference-awards/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310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365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Useful links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Shuttleworth</dc:creator>
  <cp:lastModifiedBy>Joanne Marsh</cp:lastModifiedBy>
  <cp:revision>4</cp:revision>
  <dcterms:created xsi:type="dcterms:W3CDTF">2026-09-24T09:16:33Z</dcterms:created>
  <dcterms:modified xsi:type="dcterms:W3CDTF">2026-09-25T10:38:54Z</dcterms:modified>
</cp:coreProperties>
</file>